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97" r:id="rId2"/>
    <p:sldId id="257" r:id="rId3"/>
    <p:sldId id="291" r:id="rId4"/>
    <p:sldId id="293" r:id="rId5"/>
    <p:sldId id="294" r:id="rId6"/>
    <p:sldId id="295" r:id="rId7"/>
    <p:sldId id="296" r:id="rId8"/>
    <p:sldId id="298" r:id="rId9"/>
    <p:sldId id="259" r:id="rId10"/>
    <p:sldId id="260" r:id="rId11"/>
    <p:sldId id="261" r:id="rId12"/>
    <p:sldId id="266" r:id="rId13"/>
    <p:sldId id="267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  <p:sldId id="281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1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4DC2E-64FB-5247-B7FD-07AF4534E3FD}" type="datetime1">
              <a:rPr lang="en-GB" smtClean="0"/>
              <a:t>21/01/2013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Topic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A3BCC-FE9A-8445-8B73-74E57693A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6289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DC3FD-1379-7A48-8869-1B2DBF41F40C}" type="datetime1">
              <a:rPr lang="en-GB" smtClean="0"/>
              <a:t>21/01/2013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Topic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E0D0D-96B6-AD48-ACAA-A289CE088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7293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76F6C39-4009-5B48-927E-0DF3D3454454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7A02271F-F0DF-B548-AF24-DC0B40404A72}" type="slidenum">
              <a:rPr lang="en-US" sz="1200" b="0">
                <a:latin typeface="Times New Roman" charset="0"/>
              </a:rPr>
              <a:pPr eaLnBrk="1" hangingPunct="1"/>
              <a:t>12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9625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EDC1D87-D434-564B-8112-C16A7756D8C6}" type="slidenum">
              <a:rPr lang="en-US" sz="1200" b="0">
                <a:latin typeface="Times New Roman" charset="0"/>
              </a:rPr>
              <a:pPr eaLnBrk="1" hangingPunct="1"/>
              <a:t>13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9830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733856F7-4759-4F45-8252-FABE3C1A4189}" type="slidenum">
              <a:rPr lang="en-US" sz="1200" b="0">
                <a:latin typeface="Times New Roman" charset="0"/>
              </a:rPr>
              <a:pPr eaLnBrk="1" hangingPunct="1"/>
              <a:t>17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B363874C-DBB8-D341-9A45-596A7F08D383}" type="slidenum">
              <a:rPr lang="en-US" sz="1200" b="0">
                <a:latin typeface="Times New Roman" charset="0"/>
              </a:rPr>
              <a:pPr eaLnBrk="1" hangingPunct="1"/>
              <a:t>18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7E27CB3F-EB39-D74C-BEAD-14214DA78EBB}" type="slidenum">
              <a:rPr lang="en-US" sz="1200" b="0">
                <a:latin typeface="Times New Roman" charset="0"/>
              </a:rPr>
              <a:pPr eaLnBrk="1" hangingPunct="1"/>
              <a:t>20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6962A9C8-BEF3-7749-A126-053D90F350CB}" type="slidenum">
              <a:rPr lang="en-US" sz="1200" b="0">
                <a:latin typeface="Times New Roman" charset="0"/>
              </a:rPr>
              <a:pPr eaLnBrk="1" hangingPunct="1"/>
              <a:t>24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Missing:  resource sharing, other considerations of malicious users (traceback, etc.), address concerns of administrative domains visible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B4FFEDDF-6264-4047-A185-B07A42EB226F}" type="slidenum">
              <a:rPr lang="en-US" sz="1200" b="0">
                <a:latin typeface="Times New Roman" charset="0"/>
              </a:rPr>
              <a:pPr eaLnBrk="1" hangingPunct="1"/>
              <a:t>26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10137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D6AD454-020F-6B46-B63D-EE70256DAD94}" type="slidenum">
              <a:rPr lang="en-US" sz="1200" b="0">
                <a:latin typeface="Times New Roman" charset="0"/>
              </a:rPr>
              <a:pPr eaLnBrk="1" hangingPunct="1"/>
              <a:t>27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1034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E931F83-82DB-FA4C-9F75-FA136EBA6B7B}" type="slidenum">
              <a:rPr lang="en-US" sz="1200" b="0">
                <a:latin typeface="Times New Roman" charset="0"/>
              </a:rPr>
              <a:pPr eaLnBrk="1" hangingPunct="1"/>
              <a:t>28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1054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99EDCC1-5CF9-E94D-B907-7FC1E01BDC7F}" type="slidenum">
              <a:rPr lang="en-US" sz="1200" b="0">
                <a:latin typeface="Times New Roman" charset="0"/>
              </a:rPr>
              <a:pPr eaLnBrk="1" hangingPunct="1"/>
              <a:t>29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10752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427A7EE-C93B-2D49-82FA-1FA64A1D8544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DDF67D9-6D40-D341-B011-267D4EDB775B}" type="slidenum">
              <a:rPr lang="en-US" sz="1200" b="0">
                <a:latin typeface="Times New Roman" charset="0"/>
              </a:rPr>
              <a:pPr eaLnBrk="1" hangingPunct="1"/>
              <a:t>31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1105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39F971-FB2F-2D40-8BF7-D107A6D66A30}" type="slidenum">
              <a:rPr lang="en-US"/>
              <a:pPr/>
              <a:t>4</a:t>
            </a:fld>
            <a:endParaRPr lang="en-US"/>
          </a:p>
        </p:txBody>
      </p:sp>
      <p:sp>
        <p:nvSpPr>
          <p:cNvPr id="44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Novell</a:t>
            </a:r>
          </a:p>
          <a:p>
            <a:r>
              <a:rPr lang="en-US" dirty="0" err="1" smtClean="0"/>
              <a:t>DECnet</a:t>
            </a:r>
            <a:endParaRPr lang="en-US" dirty="0" smtClean="0"/>
          </a:p>
          <a:p>
            <a:r>
              <a:rPr lang="en-US" dirty="0" smtClean="0"/>
              <a:t>Banyan Vines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FFE0A2-C2B4-824A-8420-D1C94B756A14}" type="slidenum">
              <a:rPr lang="en-US"/>
              <a:pPr/>
              <a:t>5</a:t>
            </a:fld>
            <a:endParaRPr lang="en-US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B4FFEDDF-6264-4047-A185-B07A42EB226F}" type="slidenum">
              <a:rPr lang="en-US" sz="1200" b="0">
                <a:latin typeface="Times New Roman" charset="0"/>
              </a:rPr>
              <a:pPr eaLnBrk="1" hangingPunct="1"/>
              <a:t>6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10137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D6AD454-020F-6B46-B63D-EE70256DAD94}" type="slidenum">
              <a:rPr lang="en-US" sz="1200" b="0">
                <a:latin typeface="Times New Roman" charset="0"/>
              </a:rPr>
              <a:pPr eaLnBrk="1" hangingPunct="1"/>
              <a:t>7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1034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2EF6F47-2E9F-9F40-A61B-1CB55DA231AB}" type="slidenum">
              <a:rPr lang="en-US" sz="1300" b="0">
                <a:latin typeface="Times New Roman" charset="0"/>
              </a:rPr>
              <a:pPr eaLnBrk="1" hangingPunct="1"/>
              <a:t>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65438" y="520700"/>
            <a:ext cx="3419475" cy="2565400"/>
          </a:xfrm>
          <a:solidFill>
            <a:srgbClr val="FFFFFF"/>
          </a:solidFill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6423" y="3257777"/>
            <a:ext cx="6709171" cy="3084286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2CD3CF1E-20A8-FD4B-8052-ED802D75E69C}" type="slidenum">
              <a:rPr lang="en-US" sz="1200" b="0">
                <a:latin typeface="Times New Roman" charset="0"/>
              </a:rPr>
              <a:pPr eaLnBrk="1" hangingPunct="1"/>
              <a:t>9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1863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B4D722B-96C9-894A-8839-45C7FD2D79ED}" type="slidenum">
              <a:rPr lang="en-US" sz="1200" b="0">
                <a:latin typeface="Times New Roman" charset="0"/>
              </a:rPr>
              <a:pPr eaLnBrk="1" hangingPunct="1"/>
              <a:t>10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D4B2-5CF2-904F-98CA-FF2CA3A8D2EC}" type="datetime1">
              <a:rPr lang="en-GB" smtClean="0"/>
              <a:t>21/01/2013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71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82C5-4034-524A-A90E-69C5B4DDD280}" type="datetime1">
              <a:rPr lang="en-GB" smtClean="0"/>
              <a:t>21/01/2013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59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E9EB-31B6-1642-B841-522F1FC89BD1}" type="datetime1">
              <a:rPr lang="en-GB" smtClean="0"/>
              <a:t>21/01/2013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60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5B0A7-8071-3B44-A7E7-7B87198E8109}" type="datetime1">
              <a:rPr lang="en-GB" smtClean="0"/>
              <a:t>21/01/2013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01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AEC2-A31C-D44C-A479-DBA8C6E6C8EE}" type="datetime1">
              <a:rPr lang="en-GB" smtClean="0"/>
              <a:t>21/01/2013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06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F465F-551C-6B45-AA3F-FE50712A31DB}" type="datetime1">
              <a:rPr lang="en-GB" smtClean="0"/>
              <a:t>21/01/2013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68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7C26-4964-0949-9790-DF563F32EA4A}" type="datetime1">
              <a:rPr lang="en-GB" smtClean="0"/>
              <a:t>21/01/2013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38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56C4-9A13-F144-AEA3-AB17DFC7CA59}" type="datetime1">
              <a:rPr lang="en-GB" smtClean="0"/>
              <a:t>21/01/2013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123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762A9-6418-D64F-887E-7AAABE1DEE71}" type="datetime1">
              <a:rPr lang="en-GB" smtClean="0"/>
              <a:t>21/01/2013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002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4046-629D-AD4B-B2FF-10AE528CF9C9}" type="datetime1">
              <a:rPr lang="en-GB" smtClean="0"/>
              <a:t>21/01/2013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125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FF3F8-B087-984A-876E-D57D2636E68D}" type="datetime1">
              <a:rPr lang="en-GB" smtClean="0"/>
              <a:t>21/01/2013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723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1B357-36CA-554D-8D08-74AA59023577}" type="datetime1">
              <a:rPr lang="en-GB" smtClean="0"/>
              <a:t>21/01/2013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Topic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32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andrew.moore@cl.cam.ac.u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82588" y="493713"/>
            <a:ext cx="8399462" cy="58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 sz="4000" dirty="0" smtClean="0">
                <a:latin typeface="Calibri"/>
              </a:rPr>
              <a:t>Computer Networking</a:t>
            </a:r>
            <a:endParaRPr lang="en-US" sz="4000" dirty="0">
              <a:latin typeface="Calibri"/>
            </a:endParaRPr>
          </a:p>
          <a:p>
            <a:pPr algn="ctr" eaLnBrk="0" hangingPunct="0"/>
            <a:endParaRPr lang="en-US" sz="4000" dirty="0">
              <a:latin typeface="Calibri"/>
            </a:endParaRPr>
          </a:p>
          <a:p>
            <a:pPr algn="ctr" eaLnBrk="0" hangingPunct="0"/>
            <a:r>
              <a:rPr lang="en-US" sz="4000" dirty="0">
                <a:latin typeface="Calibri"/>
              </a:rPr>
              <a:t>Lent Term M/W/F </a:t>
            </a:r>
            <a:r>
              <a:rPr lang="en-US" sz="4000" dirty="0" smtClean="0">
                <a:latin typeface="Calibri"/>
              </a:rPr>
              <a:t>11-midday</a:t>
            </a:r>
            <a:endParaRPr lang="en-US" sz="4000" dirty="0">
              <a:latin typeface="Calibri"/>
            </a:endParaRPr>
          </a:p>
          <a:p>
            <a:pPr algn="ctr" eaLnBrk="0" hangingPunct="0"/>
            <a:r>
              <a:rPr lang="en-US" sz="4000" dirty="0">
                <a:latin typeface="Calibri"/>
              </a:rPr>
              <a:t>LT1 in Gates </a:t>
            </a:r>
            <a:r>
              <a:rPr lang="en-US" sz="4000" dirty="0" smtClean="0">
                <a:latin typeface="Calibri"/>
              </a:rPr>
              <a:t>Building</a:t>
            </a:r>
          </a:p>
          <a:p>
            <a:pPr algn="ctr" eaLnBrk="0" hangingPunct="0"/>
            <a:endParaRPr lang="en-US" sz="4000" dirty="0">
              <a:latin typeface="Calibri"/>
            </a:endParaRPr>
          </a:p>
          <a:p>
            <a:pPr algn="ctr" eaLnBrk="0" hangingPunct="0"/>
            <a:r>
              <a:rPr lang="en-US" sz="4000" dirty="0" smtClean="0">
                <a:latin typeface="Calibri"/>
              </a:rPr>
              <a:t>Slide Set 2</a:t>
            </a:r>
          </a:p>
          <a:p>
            <a:pPr algn="ctr" eaLnBrk="0" hangingPunct="0"/>
            <a:endParaRPr lang="en-US" sz="1800" dirty="0">
              <a:latin typeface="Calibri"/>
            </a:endParaRPr>
          </a:p>
          <a:p>
            <a:pPr algn="ctr" eaLnBrk="0" hangingPunct="0"/>
            <a:r>
              <a:rPr lang="en-US" sz="3600" dirty="0" smtClean="0">
                <a:latin typeface="Calibri"/>
              </a:rPr>
              <a:t>Andrew </a:t>
            </a:r>
            <a:r>
              <a:rPr lang="en-US" sz="3600" dirty="0">
                <a:latin typeface="Calibri"/>
              </a:rPr>
              <a:t>W. Moore</a:t>
            </a:r>
            <a:endParaRPr lang="en-US" sz="2000" dirty="0">
              <a:latin typeface="Calibri"/>
            </a:endParaRPr>
          </a:p>
          <a:p>
            <a:pPr algn="ctr" eaLnBrk="0" hangingPunct="0"/>
            <a:r>
              <a:rPr lang="en-US" dirty="0">
                <a:latin typeface="Calibri"/>
                <a:hlinkClick r:id="rId3"/>
              </a:rPr>
              <a:t>andrew.moore@</a:t>
            </a:r>
            <a:r>
              <a:rPr lang="en-US" dirty="0" smtClean="0">
                <a:latin typeface="Calibri"/>
                <a:hlinkClick r:id="rId3"/>
              </a:rPr>
              <a:t>cl.cam.ac.uk</a:t>
            </a:r>
            <a:endParaRPr lang="en-US" dirty="0" smtClean="0">
              <a:latin typeface="Calibri"/>
            </a:endParaRPr>
          </a:p>
          <a:p>
            <a:pPr algn="ctr" eaLnBrk="0" hangingPunct="0"/>
            <a:r>
              <a:rPr lang="en-US" dirty="0" smtClean="0">
                <a:latin typeface="Calibri"/>
              </a:rPr>
              <a:t>January 2013</a:t>
            </a:r>
            <a:endParaRPr lang="en-US" dirty="0">
              <a:latin typeface="Calibri"/>
            </a:endParaRPr>
          </a:p>
          <a:p>
            <a:pPr algn="ctr" eaLnBrk="0" hangingPunct="0"/>
            <a:endParaRPr lang="en-US" dirty="0" smtClean="0">
              <a:latin typeface="Calibri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08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D0C1269C-77D8-D34B-A846-BA87186677B9}" type="slidenum">
              <a:rPr lang="en-US" sz="1400" b="0">
                <a:latin typeface="Times New Roman" charset="0"/>
              </a:rPr>
              <a:pPr eaLnBrk="1" hangingPunct="1"/>
              <a:t>10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Internet Motto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i="1" dirty="0">
                <a:latin typeface="Arial" charset="0"/>
              </a:rPr>
              <a:t>We reject </a:t>
            </a:r>
            <a:r>
              <a:rPr lang="en-US" i="1" dirty="0" smtClean="0">
                <a:latin typeface="Arial" charset="0"/>
              </a:rPr>
              <a:t>kings, </a:t>
            </a:r>
            <a:r>
              <a:rPr lang="en-US" i="1" dirty="0">
                <a:latin typeface="Arial" charset="0"/>
              </a:rPr>
              <a:t>presidents, and voting. We believe in rough consensus and running code</a:t>
            </a:r>
            <a:r>
              <a:rPr lang="en-US" dirty="0">
                <a:latin typeface="Arial" charset="0"/>
              </a:rPr>
              <a:t>.</a:t>
            </a:r>
            <a:r>
              <a:rPr lang="ja-JP" altLang="en-US" dirty="0">
                <a:latin typeface="Arial" charset="0"/>
              </a:rPr>
              <a:t>”</a:t>
            </a:r>
            <a:endParaRPr lang="en-US" altLang="ja-JP" dirty="0">
              <a:latin typeface="Arial" charset="0"/>
            </a:endParaRPr>
          </a:p>
          <a:p>
            <a:pPr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>
              <a:buFont typeface="Wingdings" charset="0"/>
              <a:buNone/>
            </a:pPr>
            <a:r>
              <a:rPr lang="en-US" dirty="0">
                <a:latin typeface="Arial" charset="0"/>
              </a:rPr>
              <a:t>						David Clark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4153" y="5370755"/>
            <a:ext cx="8168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D. Clark, "The Design Philosophy of the DARPA Internet Protocols", Sigcomm'88, 106-114, Palo Alto, CA, Sept 1988.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01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to Standardization?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one implementation used by everyone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Open-source projects</a:t>
            </a:r>
          </a:p>
          <a:p>
            <a:pPr lvl="1"/>
            <a:r>
              <a:rPr lang="en-US" dirty="0" smtClean="0"/>
              <a:t>Which has had more impact, Linux or POSIX?</a:t>
            </a:r>
          </a:p>
          <a:p>
            <a:pPr lvl="1"/>
            <a:endParaRPr lang="en-US" dirty="0"/>
          </a:p>
          <a:p>
            <a:r>
              <a:rPr lang="en-US" dirty="0" smtClean="0"/>
              <a:t>Or just sole-sourced implementation</a:t>
            </a:r>
          </a:p>
          <a:p>
            <a:pPr lvl="1"/>
            <a:r>
              <a:rPr lang="en-US" dirty="0" smtClean="0"/>
              <a:t>Skype, many P2P implementations, etc.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461F13-EC7C-D04F-B9B4-7AC38526132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866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7EC4A1E-20AB-7E4D-8749-E0EEE7D2D159}" type="slidenum">
              <a:rPr lang="en-US" sz="1400" b="0">
                <a:latin typeface="Times New Roman" charset="0"/>
              </a:rPr>
              <a:pPr eaLnBrk="1" hangingPunct="1"/>
              <a:t>12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Client-Server Communication</a:t>
            </a:r>
          </a:p>
        </p:txBody>
      </p:sp>
      <p:sp>
        <p:nvSpPr>
          <p:cNvPr id="9308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 sz="2400">
                <a:latin typeface="Arial" charset="0"/>
              </a:rPr>
              <a:t>Client </a:t>
            </a:r>
            <a:r>
              <a:rPr lang="ja-JP" altLang="en-US" sz="2400">
                <a:latin typeface="Arial" charset="0"/>
              </a:rPr>
              <a:t>“</a:t>
            </a:r>
            <a:r>
              <a:rPr lang="en-US" altLang="ja-JP" sz="2400">
                <a:latin typeface="Arial" charset="0"/>
              </a:rPr>
              <a:t>sometimes on</a:t>
            </a:r>
            <a:r>
              <a:rPr lang="ja-JP" altLang="en-US" sz="2400">
                <a:latin typeface="Arial" charset="0"/>
              </a:rPr>
              <a:t>”</a:t>
            </a:r>
            <a:endParaRPr lang="en-US" altLang="ja-JP" sz="2400">
              <a:latin typeface="Arial" charset="0"/>
            </a:endParaRPr>
          </a:p>
          <a:p>
            <a:pPr marL="742950" lvl="1" indent="-285750">
              <a:lnSpc>
                <a:spcPct val="90000"/>
              </a:lnSpc>
            </a:pPr>
            <a:r>
              <a:rPr lang="en-US" sz="2000">
                <a:latin typeface="Arial" charset="0"/>
                <a:ea typeface="Arial" charset="0"/>
                <a:cs typeface="Arial" charset="0"/>
              </a:rPr>
              <a:t>Initiates a request to the server when interested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sz="2000">
                <a:latin typeface="Arial" charset="0"/>
                <a:ea typeface="Arial" charset="0"/>
                <a:cs typeface="Arial" charset="0"/>
              </a:rPr>
              <a:t>E.g., Web browser on your laptop or cell phone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sz="2000">
                <a:latin typeface="Arial" charset="0"/>
                <a:ea typeface="Arial" charset="0"/>
                <a:cs typeface="Arial" charset="0"/>
              </a:rPr>
              <a:t>Doesn</a:t>
            </a:r>
            <a:r>
              <a:rPr lang="ja-JP" altLang="en-US" sz="200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altLang="ja-JP" sz="2000">
                <a:latin typeface="Arial" charset="0"/>
                <a:ea typeface="Arial" charset="0"/>
                <a:cs typeface="Arial" charset="0"/>
              </a:rPr>
              <a:t>t communicate directly with other clients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sz="2000">
                <a:latin typeface="Arial" charset="0"/>
                <a:ea typeface="Arial" charset="0"/>
                <a:cs typeface="Arial" charset="0"/>
              </a:rPr>
              <a:t>Needs to know the server</a:t>
            </a:r>
            <a:r>
              <a:rPr lang="ja-JP" altLang="en-US" sz="200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altLang="ja-JP" sz="2000">
                <a:latin typeface="Arial" charset="0"/>
                <a:ea typeface="Arial" charset="0"/>
                <a:cs typeface="Arial" charset="0"/>
              </a:rPr>
              <a:t>s address</a:t>
            </a:r>
            <a:endParaRPr lang="en-US" sz="20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3082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 sz="2400">
                <a:latin typeface="Arial" charset="0"/>
              </a:rPr>
              <a:t>Server is </a:t>
            </a:r>
            <a:r>
              <a:rPr lang="ja-JP" altLang="en-US" sz="2400">
                <a:latin typeface="Arial" charset="0"/>
              </a:rPr>
              <a:t>“</a:t>
            </a:r>
            <a:r>
              <a:rPr lang="en-US" altLang="ja-JP" sz="2400">
                <a:latin typeface="Arial" charset="0"/>
              </a:rPr>
              <a:t>always on</a:t>
            </a:r>
            <a:r>
              <a:rPr lang="ja-JP" altLang="en-US" sz="2400">
                <a:latin typeface="Arial" charset="0"/>
              </a:rPr>
              <a:t>”</a:t>
            </a:r>
            <a:endParaRPr lang="en-US" altLang="ja-JP" sz="2400">
              <a:latin typeface="Arial" charset="0"/>
            </a:endParaRPr>
          </a:p>
          <a:p>
            <a:pPr marL="742950" lvl="1" indent="-285750">
              <a:lnSpc>
                <a:spcPct val="90000"/>
              </a:lnSpc>
            </a:pPr>
            <a:r>
              <a:rPr lang="en-US" sz="2000">
                <a:latin typeface="Arial" charset="0"/>
                <a:ea typeface="Arial" charset="0"/>
                <a:cs typeface="Arial" charset="0"/>
              </a:rPr>
              <a:t>Services requests from many client hosts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sz="2000">
                <a:latin typeface="Arial" charset="0"/>
                <a:ea typeface="Arial" charset="0"/>
                <a:cs typeface="Arial" charset="0"/>
              </a:rPr>
              <a:t>E.g., Web server for the </a:t>
            </a:r>
            <a:r>
              <a:rPr lang="en-US" sz="2000" i="1">
                <a:latin typeface="Arial" charset="0"/>
                <a:ea typeface="Arial" charset="0"/>
                <a:cs typeface="Arial" charset="0"/>
              </a:rPr>
              <a:t>www.cnn.com</a:t>
            </a:r>
            <a:r>
              <a:rPr lang="en-US" sz="2000">
                <a:latin typeface="Arial" charset="0"/>
                <a:ea typeface="Arial" charset="0"/>
                <a:cs typeface="Arial" charset="0"/>
              </a:rPr>
              <a:t> Web site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sz="2000">
                <a:latin typeface="Arial" charset="0"/>
                <a:ea typeface="Arial" charset="0"/>
                <a:cs typeface="Arial" charset="0"/>
              </a:rPr>
              <a:t>Doesn</a:t>
            </a:r>
            <a:r>
              <a:rPr lang="ja-JP" altLang="en-US" sz="200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altLang="ja-JP" sz="2000">
                <a:latin typeface="Arial" charset="0"/>
                <a:ea typeface="Arial" charset="0"/>
                <a:cs typeface="Arial" charset="0"/>
              </a:rPr>
              <a:t>t initiate contact with the clients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sz="2000">
                <a:latin typeface="Arial" charset="0"/>
                <a:ea typeface="Arial" charset="0"/>
                <a:cs typeface="Arial" charset="0"/>
              </a:rPr>
              <a:t>Needs a fixed, well-known address</a:t>
            </a:r>
          </a:p>
          <a:p>
            <a:pPr marL="342900" indent="-342900">
              <a:lnSpc>
                <a:spcPct val="90000"/>
              </a:lnSpc>
            </a:pPr>
            <a:endParaRPr lang="en-US" sz="2400">
              <a:latin typeface="Arial" charset="0"/>
            </a:endParaRPr>
          </a:p>
        </p:txBody>
      </p:sp>
      <p:pic>
        <p:nvPicPr>
          <p:cNvPr id="95237" name="Picture 5" descr="j02920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675" y="4875213"/>
            <a:ext cx="1600200" cy="166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238" name="Picture 6" descr="j028575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400" y="5135563"/>
            <a:ext cx="2138363" cy="144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39" name="Freeform 7"/>
          <p:cNvSpPr>
            <a:spLocks/>
          </p:cNvSpPr>
          <p:nvPr/>
        </p:nvSpPr>
        <p:spPr bwMode="auto">
          <a:xfrm>
            <a:off x="3325813" y="4894263"/>
            <a:ext cx="3059112" cy="728662"/>
          </a:xfrm>
          <a:custGeom>
            <a:avLst/>
            <a:gdLst>
              <a:gd name="T0" fmla="*/ 0 w 2250"/>
              <a:gd name="T1" fmla="*/ 2147483647 h 488"/>
              <a:gd name="T2" fmla="*/ 2147483647 w 2250"/>
              <a:gd name="T3" fmla="*/ 2147483647 h 488"/>
              <a:gd name="T4" fmla="*/ 2147483647 w 2250"/>
              <a:gd name="T5" fmla="*/ 2147483647 h 488"/>
              <a:gd name="T6" fmla="*/ 0 60000 65536"/>
              <a:gd name="T7" fmla="*/ 0 60000 65536"/>
              <a:gd name="T8" fmla="*/ 0 60000 65536"/>
              <a:gd name="T9" fmla="*/ 0 w 2250"/>
              <a:gd name="T10" fmla="*/ 0 h 488"/>
              <a:gd name="T11" fmla="*/ 2250 w 2250"/>
              <a:gd name="T12" fmla="*/ 488 h 4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0" h="488">
                <a:moveTo>
                  <a:pt x="0" y="488"/>
                </a:moveTo>
                <a:cubicBezTo>
                  <a:pt x="357" y="248"/>
                  <a:pt x="714" y="8"/>
                  <a:pt x="1089" y="4"/>
                </a:cubicBezTo>
                <a:cubicBezTo>
                  <a:pt x="1464" y="0"/>
                  <a:pt x="1857" y="232"/>
                  <a:pt x="2250" y="46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0" name="Freeform 8"/>
          <p:cNvSpPr>
            <a:spLocks/>
          </p:cNvSpPr>
          <p:nvPr/>
        </p:nvSpPr>
        <p:spPr bwMode="auto">
          <a:xfrm flipH="1" flipV="1">
            <a:off x="3325813" y="5759450"/>
            <a:ext cx="3059112" cy="728663"/>
          </a:xfrm>
          <a:custGeom>
            <a:avLst/>
            <a:gdLst>
              <a:gd name="T0" fmla="*/ 0 w 2250"/>
              <a:gd name="T1" fmla="*/ 2147483647 h 488"/>
              <a:gd name="T2" fmla="*/ 2147483647 w 2250"/>
              <a:gd name="T3" fmla="*/ 2147483647 h 488"/>
              <a:gd name="T4" fmla="*/ 2147483647 w 2250"/>
              <a:gd name="T5" fmla="*/ 2147483647 h 488"/>
              <a:gd name="T6" fmla="*/ 0 60000 65536"/>
              <a:gd name="T7" fmla="*/ 0 60000 65536"/>
              <a:gd name="T8" fmla="*/ 0 60000 65536"/>
              <a:gd name="T9" fmla="*/ 0 w 2250"/>
              <a:gd name="T10" fmla="*/ 0 h 488"/>
              <a:gd name="T11" fmla="*/ 2250 w 2250"/>
              <a:gd name="T12" fmla="*/ 488 h 4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0" h="488">
                <a:moveTo>
                  <a:pt x="0" y="488"/>
                </a:moveTo>
                <a:cubicBezTo>
                  <a:pt x="357" y="248"/>
                  <a:pt x="714" y="8"/>
                  <a:pt x="1089" y="4"/>
                </a:cubicBezTo>
                <a:cubicBezTo>
                  <a:pt x="1464" y="0"/>
                  <a:pt x="1857" y="232"/>
                  <a:pt x="2250" y="46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449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9B02D9C1-79D7-ED41-9228-75A0A54185BB}" type="slidenum">
              <a:rPr lang="en-US" sz="1400" b="0">
                <a:latin typeface="Times New Roman" charset="0"/>
              </a:rPr>
              <a:pPr eaLnBrk="1" hangingPunct="1"/>
              <a:t>13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</a:rPr>
              <a:t>Peer-to-Peer </a:t>
            </a:r>
            <a:r>
              <a:rPr lang="en-US" dirty="0" smtClean="0">
                <a:latin typeface="Helvetica" charset="0"/>
              </a:rPr>
              <a:t>Designs</a:t>
            </a:r>
            <a:endParaRPr lang="en-US" dirty="0">
              <a:latin typeface="Helvetica" charset="0"/>
            </a:endParaRPr>
          </a:p>
        </p:txBody>
      </p:sp>
      <p:sp>
        <p:nvSpPr>
          <p:cNvPr id="93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No always-on server at the center of it all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Hosts can come and go, and change addresses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Hosts may have a different address each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time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Example: peer-to-peer file sharing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All hosts are both servers and clients!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Scalability by harnessing millions of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peers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“self-scaling”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Not just for file sharing!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This is how many datacenter applications are built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Better reliability, scalability, less management…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Sound familiar?</a:t>
            </a:r>
          </a:p>
        </p:txBody>
      </p:sp>
    </p:spTree>
    <p:extLst>
      <p:ext uri="{BB962C8B-B14F-4D97-AF65-F5344CB8AC3E}">
        <p14:creationId xmlns:p14="http://schemas.microsoft.com/office/powerpoint/2010/main" val="1772815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86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Helvetica" charset="0"/>
              </a:rPr>
              <a:t>Internet Design Goals (Clark ‘88)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latin typeface="Arial" charset="0"/>
              </a:rPr>
              <a:t>Connect existing networks</a:t>
            </a:r>
          </a:p>
          <a:p>
            <a:r>
              <a:rPr lang="en-US" dirty="0">
                <a:latin typeface="Arial" charset="0"/>
              </a:rPr>
              <a:t>Robust in face of failures </a:t>
            </a:r>
          </a:p>
          <a:p>
            <a:r>
              <a:rPr lang="en-US" dirty="0">
                <a:latin typeface="Arial" charset="0"/>
              </a:rPr>
              <a:t>Support multiple types of delivery services</a:t>
            </a:r>
          </a:p>
          <a:p>
            <a:r>
              <a:rPr lang="en-US" dirty="0">
                <a:latin typeface="Arial" charset="0"/>
              </a:rPr>
              <a:t>Accommodate a variety of networks</a:t>
            </a:r>
          </a:p>
          <a:p>
            <a:r>
              <a:rPr lang="en-US" dirty="0">
                <a:latin typeface="Arial" charset="0"/>
              </a:rPr>
              <a:t>Allow distributed management</a:t>
            </a:r>
          </a:p>
          <a:p>
            <a:r>
              <a:rPr lang="en-US" dirty="0">
                <a:latin typeface="Arial" charset="0"/>
              </a:rPr>
              <a:t>Easy host attachment</a:t>
            </a:r>
          </a:p>
          <a:p>
            <a:r>
              <a:rPr lang="en-US" dirty="0">
                <a:latin typeface="Arial" charset="0"/>
              </a:rPr>
              <a:t>Cost effective</a:t>
            </a:r>
          </a:p>
          <a:p>
            <a:r>
              <a:rPr lang="en-US" dirty="0">
                <a:latin typeface="Arial" charset="0"/>
              </a:rPr>
              <a:t>Allow resource accountability 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26300740-E28C-7A42-90B4-C7F4F2F79242}" type="slidenum">
              <a:rPr lang="en-US" sz="1400" b="0">
                <a:latin typeface="Times New Roman" charset="0"/>
              </a:rPr>
              <a:pPr eaLnBrk="1" hangingPunct="1"/>
              <a:t>14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314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 Existing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Internet (e.g., IP) should be designed such that all current networks could support IP.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461F13-EC7C-D04F-B9B4-7AC38526132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855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Robust</a:t>
            </a:r>
          </a:p>
        </p:txBody>
      </p:sp>
      <p:sp>
        <p:nvSpPr>
          <p:cNvPr id="7065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Arial" charset="0"/>
              </a:rPr>
              <a:t>As long as the network is not partitioned, two endpoints should be able to communicate</a:t>
            </a:r>
          </a:p>
          <a:p>
            <a:r>
              <a:rPr lang="en-US" dirty="0">
                <a:latin typeface="Arial" charset="0"/>
              </a:rPr>
              <a:t>Failures (excepting network partition) should not interfere with endpoint </a:t>
            </a:r>
            <a:r>
              <a:rPr lang="en-US" dirty="0" smtClean="0">
                <a:latin typeface="Arial" charset="0"/>
              </a:rPr>
              <a:t>semantics</a:t>
            </a:r>
          </a:p>
          <a:p>
            <a:endParaRPr lang="en-US" dirty="0">
              <a:latin typeface="Arial" charset="0"/>
            </a:endParaRPr>
          </a:p>
          <a:p>
            <a:r>
              <a:rPr lang="en-US" i="1" dirty="0" smtClean="0">
                <a:latin typeface="Arial" charset="0"/>
              </a:rPr>
              <a:t>Very successful, not clear how relevant now</a:t>
            </a:r>
          </a:p>
          <a:p>
            <a:r>
              <a:rPr lang="en-US" i="1" dirty="0" smtClean="0">
                <a:latin typeface="Arial" charset="0"/>
              </a:rPr>
              <a:t>Second notion of robustness is underappreciated</a:t>
            </a:r>
            <a:endParaRPr lang="en-US" i="1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66BCF9BF-9CA5-4143-9949-EC6E3522235C}" type="slidenum">
              <a:rPr lang="en-US" sz="1400" b="0">
                <a:latin typeface="Times New Roman" charset="0"/>
              </a:rPr>
              <a:pPr eaLnBrk="1" hangingPunct="1"/>
              <a:t>16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915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AB0611C-D5A1-A349-B0C2-FA962B87FF55}" type="slidenum">
              <a:rPr lang="en-US" sz="1400" b="0">
                <a:latin typeface="Times New Roman" charset="0"/>
              </a:rPr>
              <a:pPr eaLnBrk="1" hangingPunct="1"/>
              <a:t>17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</a:rPr>
              <a:t>Types of </a:t>
            </a:r>
            <a:r>
              <a:rPr lang="en-US" dirty="0" smtClean="0">
                <a:latin typeface="Helvetica" charset="0"/>
              </a:rPr>
              <a:t>Delivery Services</a:t>
            </a:r>
            <a:endParaRPr lang="en-US" dirty="0">
              <a:latin typeface="Helvetica" charset="0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charset="0"/>
              </a:rPr>
              <a:t>Use of the term 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altLang="ja-JP" dirty="0">
                <a:latin typeface="Arial" charset="0"/>
              </a:rPr>
              <a:t>communication services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altLang="ja-JP" dirty="0">
                <a:latin typeface="Arial" charset="0"/>
              </a:rPr>
              <a:t> already implied </a:t>
            </a:r>
            <a:r>
              <a:rPr lang="en-US" altLang="ja-JP" dirty="0" smtClean="0">
                <a:latin typeface="Arial" charset="0"/>
              </a:rPr>
              <a:t>an application</a:t>
            </a:r>
            <a:r>
              <a:rPr lang="en-US" altLang="ja-JP" dirty="0">
                <a:latin typeface="Arial" charset="0"/>
              </a:rPr>
              <a:t>-neutral network</a:t>
            </a:r>
          </a:p>
          <a:p>
            <a:r>
              <a:rPr lang="en-US" dirty="0" smtClean="0">
                <a:latin typeface="Arial" charset="0"/>
              </a:rPr>
              <a:t>Built lowest common denominator service</a:t>
            </a:r>
          </a:p>
          <a:p>
            <a:pPr lvl="1"/>
            <a:r>
              <a:rPr lang="en-US" dirty="0" smtClean="0">
                <a:latin typeface="Arial" charset="0"/>
              </a:rPr>
              <a:t>Allow end-based protocols to provide better service</a:t>
            </a:r>
          </a:p>
          <a:p>
            <a:r>
              <a:rPr lang="en-US" dirty="0" smtClean="0">
                <a:latin typeface="Arial" charset="0"/>
              </a:rPr>
              <a:t>Example: recognition that TCP wasn’</a:t>
            </a:r>
            <a:r>
              <a:rPr lang="en-US" altLang="ja-JP" dirty="0" smtClean="0">
                <a:latin typeface="Arial" charset="0"/>
              </a:rPr>
              <a:t>t </a:t>
            </a:r>
            <a:r>
              <a:rPr lang="en-US" altLang="ja-JP" dirty="0">
                <a:latin typeface="Arial" charset="0"/>
              </a:rPr>
              <a:t>needed (or wanted) by some applications</a:t>
            </a:r>
          </a:p>
          <a:p>
            <a:pPr lvl="1"/>
            <a:r>
              <a:rPr lang="en-US" dirty="0">
                <a:latin typeface="Arial" charset="0"/>
              </a:rPr>
              <a:t>Separated TCP from IP, and introduced </a:t>
            </a:r>
            <a:r>
              <a:rPr lang="en-US" dirty="0" smtClean="0">
                <a:latin typeface="Arial" charset="0"/>
              </a:rPr>
              <a:t>UDP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126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C8F42DE-1E48-304B-80DC-E09625EF40D6}" type="slidenum">
              <a:rPr lang="en-US" sz="1400" b="0">
                <a:latin typeface="Times New Roman" charset="0"/>
              </a:rPr>
              <a:pPr eaLnBrk="1" hangingPunct="1"/>
              <a:t>18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Variety of Networks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Arial" charset="0"/>
              </a:rPr>
              <a:t>Incredibly successful!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Minimal requirements on networks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No need for reliability, in-order, fixed size packets, etc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 result of aiming for lowest common denominator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</a:rPr>
              <a:t>IP over everything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Then: ARPANET, X.25, DARPA satellite network..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Now: ATM, SONET, WDM…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090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Decentralized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a curse and a blessing</a:t>
            </a:r>
          </a:p>
          <a:p>
            <a:pPr lvl="1"/>
            <a:r>
              <a:rPr lang="en-US" dirty="0" smtClean="0"/>
              <a:t>Important for easy deployment</a:t>
            </a:r>
          </a:p>
          <a:p>
            <a:pPr lvl="1"/>
            <a:r>
              <a:rPr lang="en-US" dirty="0" smtClean="0"/>
              <a:t>Makes management hard today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461F13-EC7C-D04F-B9B4-7AC38526132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6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Topic </a:t>
            </a:r>
            <a:r>
              <a:rPr lang="en-US" dirty="0"/>
              <a:t>2</a:t>
            </a:r>
            <a:r>
              <a:rPr lang="en-US" dirty="0" smtClean="0"/>
              <a:t> – Internet and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8480"/>
          </a:xfrm>
        </p:spPr>
        <p:txBody>
          <a:bodyPr>
            <a:normAutofit/>
          </a:bodyPr>
          <a:lstStyle/>
          <a:p>
            <a:r>
              <a:rPr lang="en-US" dirty="0" smtClean="0"/>
              <a:t>Protocol Standardization</a:t>
            </a:r>
          </a:p>
          <a:p>
            <a:r>
              <a:rPr lang="en-US" dirty="0" smtClean="0"/>
              <a:t>Internet Philosophy and Tensions</a:t>
            </a:r>
          </a:p>
          <a:p>
            <a:r>
              <a:rPr lang="en-US" dirty="0" smtClean="0"/>
              <a:t>The </a:t>
            </a:r>
            <a:r>
              <a:rPr lang="en-US" smtClean="0"/>
              <a:t>architects process</a:t>
            </a:r>
            <a:endParaRPr lang="en-US" dirty="0" smtClean="0"/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How to break system into modules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Where modules are implemented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Where is state stored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32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E4DE857-130B-C14D-ACD7-3FE1D04F4BAE}" type="slidenum">
              <a:rPr lang="en-US" sz="1400" b="0">
                <a:latin typeface="Times New Roman" charset="0"/>
              </a:rPr>
              <a:pPr eaLnBrk="1" hangingPunct="1"/>
              <a:t>20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Host Attachment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Clark observes that </a:t>
            </a:r>
            <a:r>
              <a:rPr lang="en-US" dirty="0" smtClean="0">
                <a:latin typeface="Arial" charset="0"/>
              </a:rPr>
              <a:t>cost </a:t>
            </a:r>
            <a:r>
              <a:rPr lang="en-US" dirty="0">
                <a:latin typeface="Arial" charset="0"/>
              </a:rPr>
              <a:t>of host attachment may be </a:t>
            </a:r>
            <a:r>
              <a:rPr lang="en-US" dirty="0" smtClean="0">
                <a:latin typeface="Arial" charset="0"/>
              </a:rPr>
              <a:t>higher </a:t>
            </a:r>
            <a:r>
              <a:rPr lang="en-US" dirty="0">
                <a:latin typeface="Arial" charset="0"/>
              </a:rPr>
              <a:t>because hosts have to be smart</a:t>
            </a: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But the administrative cost of adding hosts is very low, which is probably more </a:t>
            </a:r>
            <a:r>
              <a:rPr lang="en-US" dirty="0" smtClean="0">
                <a:latin typeface="Arial" charset="0"/>
              </a:rPr>
              <a:t>important</a:t>
            </a:r>
          </a:p>
          <a:p>
            <a:endParaRPr lang="en-US" dirty="0">
              <a:latin typeface="Arial" charset="0"/>
            </a:endParaRPr>
          </a:p>
          <a:p>
            <a:pPr marL="0" indent="0">
              <a:buNone/>
            </a:pP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204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Effective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Cheaper than telephone network</a:t>
            </a:r>
          </a:p>
          <a:p>
            <a:r>
              <a:rPr lang="en-US" dirty="0" smtClean="0"/>
              <a:t>But much more expensive than circuit switching</a:t>
            </a:r>
          </a:p>
          <a:p>
            <a:r>
              <a:rPr lang="en-US" dirty="0" smtClean="0"/>
              <a:t>Perhaps it is cheap where it counts (low-end) and more expensive for those who can pay….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461F13-EC7C-D04F-B9B4-7AC38526132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479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Accountability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Failure!</a:t>
            </a:r>
          </a:p>
          <a:p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No coordinated resource accounting</a:t>
            </a:r>
          </a:p>
          <a:p>
            <a:pPr lvl="1"/>
            <a:r>
              <a:rPr lang="en-US" dirty="0" smtClean="0">
                <a:latin typeface="Arial" charset="0"/>
              </a:rPr>
              <a:t>No coordinated resource management</a:t>
            </a:r>
          </a:p>
          <a:p>
            <a:pPr lvl="1"/>
            <a:r>
              <a:rPr lang="en-US" dirty="0" smtClean="0">
                <a:latin typeface="Arial" charset="0"/>
              </a:rPr>
              <a:t>No coordinated resource control</a:t>
            </a:r>
          </a:p>
          <a:p>
            <a:pPr lvl="1"/>
            <a:r>
              <a:rPr lang="en-US" dirty="0" smtClean="0">
                <a:latin typeface="Arial" charset="0"/>
              </a:rPr>
              <a:t>No coordinated resource …. </a:t>
            </a:r>
          </a:p>
          <a:p>
            <a:pPr lvl="1"/>
            <a:endParaRPr lang="en-US" dirty="0">
              <a:latin typeface="Arial" charset="0"/>
            </a:endParaRPr>
          </a:p>
          <a:p>
            <a:pPr marL="914400" lvl="2" indent="0">
              <a:buNone/>
            </a:pPr>
            <a:r>
              <a:rPr lang="en-US" dirty="0" smtClean="0">
                <a:latin typeface="Arial" charset="0"/>
              </a:rPr>
              <a:t>BUT Failure is information too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461F13-EC7C-D04F-B9B4-7AC38526132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244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Real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0053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latin typeface="Arial" charset="0"/>
              </a:rPr>
              <a:t>Build something that works!</a:t>
            </a:r>
          </a:p>
          <a:p>
            <a:r>
              <a:rPr lang="en-US" dirty="0">
                <a:latin typeface="Arial" charset="0"/>
              </a:rPr>
              <a:t>Connect existing networks</a:t>
            </a:r>
          </a:p>
          <a:p>
            <a:r>
              <a:rPr lang="en-US" dirty="0">
                <a:latin typeface="Arial" charset="0"/>
              </a:rPr>
              <a:t>Robust in face of failures </a:t>
            </a:r>
          </a:p>
          <a:p>
            <a:r>
              <a:rPr lang="en-US" dirty="0">
                <a:latin typeface="Arial" charset="0"/>
              </a:rPr>
              <a:t>Support multiple types of delivery services</a:t>
            </a:r>
          </a:p>
          <a:p>
            <a:r>
              <a:rPr lang="en-US" dirty="0">
                <a:latin typeface="Arial" charset="0"/>
              </a:rPr>
              <a:t>Accommodate a variety of networks</a:t>
            </a:r>
          </a:p>
          <a:p>
            <a:r>
              <a:rPr lang="en-US" dirty="0">
                <a:latin typeface="Arial" charset="0"/>
              </a:rPr>
              <a:t>Allow distributed management</a:t>
            </a:r>
          </a:p>
          <a:p>
            <a:r>
              <a:rPr lang="en-US" dirty="0">
                <a:latin typeface="Arial" charset="0"/>
              </a:rPr>
              <a:t>Easy host attachment</a:t>
            </a:r>
          </a:p>
          <a:p>
            <a:r>
              <a:rPr lang="en-US" dirty="0">
                <a:latin typeface="Arial" charset="0"/>
              </a:rPr>
              <a:t>Cost effective</a:t>
            </a:r>
          </a:p>
          <a:p>
            <a:r>
              <a:rPr lang="en-US" dirty="0">
                <a:latin typeface="Arial" charset="0"/>
              </a:rPr>
              <a:t>Allow resource accountability 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8192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60FBC673-61D3-7B4D-9EB4-FA337A19D5D1}" type="slidenum">
              <a:rPr lang="en-US" sz="1400" b="0">
                <a:latin typeface="Times New Roman" charset="0"/>
              </a:rPr>
              <a:pPr eaLnBrk="1" hangingPunct="1"/>
              <a:t>23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42503" y="960377"/>
            <a:ext cx="8229600" cy="2152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sz="2400" dirty="0" smtClean="0">
                <a:latin typeface="Helvetica" charset="0"/>
              </a:rPr>
              <a:t>Internet Motto</a:t>
            </a:r>
          </a:p>
          <a:p>
            <a:pPr>
              <a:buFontTx/>
              <a:buNone/>
            </a:pPr>
            <a:r>
              <a:rPr lang="en-US" sz="2400" i="1" dirty="0" smtClean="0">
                <a:latin typeface="Arial" charset="0"/>
              </a:rPr>
              <a:t>We reject kings , presidents, and voting. We believe in rough consensus and running code</a:t>
            </a:r>
            <a:r>
              <a:rPr lang="en-US" sz="2400" dirty="0" smtClean="0">
                <a:latin typeface="Arial" charset="0"/>
              </a:rPr>
              <a:t>.</a:t>
            </a:r>
            <a:r>
              <a:rPr lang="ja-JP" altLang="en-US" sz="2400" dirty="0" smtClean="0">
                <a:latin typeface="Arial" charset="0"/>
              </a:rPr>
              <a:t>“</a:t>
            </a:r>
            <a:r>
              <a:rPr lang="en-US" altLang="ja-JP" sz="2400" dirty="0" smtClean="0">
                <a:latin typeface="Arial" charset="0"/>
              </a:rPr>
              <a:t> – </a:t>
            </a:r>
            <a:r>
              <a:rPr lang="en-US" sz="2400" dirty="0" smtClean="0">
                <a:latin typeface="Arial" charset="0"/>
              </a:rPr>
              <a:t>David Clark</a:t>
            </a:r>
            <a:endParaRPr lang="en-US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82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A6F354A-EC71-A442-9C95-8B956064E6C6}" type="slidenum">
              <a:rPr lang="en-US" sz="1400" b="0">
                <a:latin typeface="Times New Roman" charset="0"/>
              </a:rPr>
              <a:pPr eaLnBrk="1" hangingPunct="1"/>
              <a:t>24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</a:rPr>
              <a:t>Questions to think about….</a:t>
            </a:r>
            <a:endParaRPr lang="en-US" dirty="0">
              <a:latin typeface="Helvetica" charset="0"/>
            </a:endParaRPr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charset="0"/>
              </a:rPr>
              <a:t>What </a:t>
            </a:r>
            <a:r>
              <a:rPr lang="en-US" dirty="0" smtClean="0">
                <a:latin typeface="Arial" charset="0"/>
              </a:rPr>
              <a:t>priorities would </a:t>
            </a:r>
            <a:r>
              <a:rPr lang="en-US" dirty="0">
                <a:latin typeface="Arial" charset="0"/>
              </a:rPr>
              <a:t>a commercial design have?</a:t>
            </a: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What </a:t>
            </a:r>
            <a:r>
              <a:rPr lang="en-US" dirty="0" smtClean="0">
                <a:latin typeface="Arial" charset="0"/>
              </a:rPr>
              <a:t>would the resulting design look like? </a:t>
            </a: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What goals are missing from this list?</a:t>
            </a: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Which goals led to the success of the Internet?</a:t>
            </a:r>
          </a:p>
        </p:txBody>
      </p:sp>
    </p:spTree>
    <p:extLst>
      <p:ext uri="{BB962C8B-B14F-4D97-AF65-F5344CB8AC3E}">
        <p14:creationId xmlns:p14="http://schemas.microsoft.com/office/powerpoint/2010/main" val="1745129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7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The Networking Dilemma</a:t>
            </a:r>
          </a:p>
        </p:txBody>
      </p:sp>
      <p:sp>
        <p:nvSpPr>
          <p:cNvPr id="993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Many different networking technologies</a:t>
            </a: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Many different network applications</a:t>
            </a: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How do you prevent </a:t>
            </a:r>
            <a:r>
              <a:rPr lang="en-US" dirty="0" smtClean="0">
                <a:latin typeface="Arial" charset="0"/>
              </a:rPr>
              <a:t>incompatibilities?</a:t>
            </a:r>
            <a:endParaRPr lang="en-US" dirty="0">
              <a:latin typeface="Arial" charset="0"/>
            </a:endParaRPr>
          </a:p>
        </p:txBody>
      </p:sp>
      <p:sp>
        <p:nvSpPr>
          <p:cNvPr id="9933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1ED1B0E-1668-7040-81FA-7DB75DC84B0D}" type="slidenum">
              <a:rPr lang="en-US" sz="1400" b="0">
                <a:latin typeface="Times New Roman" charset="0"/>
              </a:rPr>
              <a:pPr eaLnBrk="1" hangingPunct="1"/>
              <a:t>25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126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63CA3317-B622-EE4A-8BEE-AAFBCF38997E}" type="slidenum">
              <a:rPr lang="en-US" sz="1400" b="0">
                <a:latin typeface="Times New Roman" charset="0"/>
              </a:rPr>
              <a:pPr eaLnBrk="1" hangingPunct="1"/>
              <a:t>26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4876800" y="2057400"/>
            <a:ext cx="8382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The Problem</a:t>
            </a:r>
          </a:p>
        </p:txBody>
      </p:sp>
      <p:sp>
        <p:nvSpPr>
          <p:cNvPr id="936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4419600"/>
            <a:ext cx="7924800" cy="1741488"/>
          </a:xfrm>
        </p:spPr>
        <p:txBody>
          <a:bodyPr/>
          <a:lstStyle/>
          <a:p>
            <a:r>
              <a:rPr lang="en-US" sz="2400">
                <a:latin typeface="Arial" charset="0"/>
              </a:rPr>
              <a:t>Re-implement every application for every technology?</a:t>
            </a:r>
          </a:p>
          <a:p>
            <a:r>
              <a:rPr lang="en-US" sz="2400">
                <a:latin typeface="Arial" charset="0"/>
              </a:rPr>
              <a:t>No! But how does the Internet design avoid this?</a:t>
            </a: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2819400" y="2057400"/>
            <a:ext cx="9144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3962400" y="2057400"/>
            <a:ext cx="6858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59" name="Text Box 7"/>
          <p:cNvSpPr txBox="1">
            <a:spLocks noChangeArrowheads="1"/>
          </p:cNvSpPr>
          <p:nvPr/>
        </p:nvSpPr>
        <p:spPr bwMode="auto">
          <a:xfrm>
            <a:off x="2808288" y="2133600"/>
            <a:ext cx="1003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Skype </a:t>
            </a:r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3962400" y="2117725"/>
            <a:ext cx="706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SSH</a:t>
            </a:r>
          </a:p>
        </p:txBody>
      </p:sp>
      <p:sp>
        <p:nvSpPr>
          <p:cNvPr id="100361" name="Text Box 9"/>
          <p:cNvSpPr txBox="1">
            <a:spLocks noChangeArrowheads="1"/>
          </p:cNvSpPr>
          <p:nvPr/>
        </p:nvSpPr>
        <p:spPr bwMode="auto">
          <a:xfrm>
            <a:off x="4945063" y="2117725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NFS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943600" y="3048000"/>
            <a:ext cx="1066800" cy="762000"/>
            <a:chOff x="3456" y="2400"/>
            <a:chExt cx="672" cy="480"/>
          </a:xfrm>
        </p:grpSpPr>
        <p:sp>
          <p:nvSpPr>
            <p:cNvPr id="100387" name="Rectangle 11"/>
            <p:cNvSpPr>
              <a:spLocks noChangeArrowheads="1"/>
            </p:cNvSpPr>
            <p:nvPr/>
          </p:nvSpPr>
          <p:spPr bwMode="auto">
            <a:xfrm>
              <a:off x="3456" y="2400"/>
              <a:ext cx="672" cy="480"/>
            </a:xfrm>
            <a:prstGeom prst="rect">
              <a:avLst/>
            </a:prstGeom>
            <a:solidFill>
              <a:srgbClr val="FFFF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>
              <a:spAutoFit/>
            </a:bodyPr>
            <a:lstStyle/>
            <a:p>
              <a:endParaRPr lang="en-US"/>
            </a:p>
          </p:txBody>
        </p:sp>
        <p:sp>
          <p:nvSpPr>
            <p:cNvPr id="100388" name="Text Box 12"/>
            <p:cNvSpPr txBox="1">
              <a:spLocks noChangeArrowheads="1"/>
            </p:cNvSpPr>
            <p:nvPr/>
          </p:nvSpPr>
          <p:spPr bwMode="auto">
            <a:xfrm>
              <a:off x="3494" y="2407"/>
              <a:ext cx="5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Radio</a:t>
              </a:r>
            </a:p>
          </p:txBody>
        </p:sp>
      </p:grpSp>
      <p:sp>
        <p:nvSpPr>
          <p:cNvPr id="100363" name="Rectangle 13"/>
          <p:cNvSpPr>
            <a:spLocks noChangeArrowheads="1"/>
          </p:cNvSpPr>
          <p:nvPr/>
        </p:nvSpPr>
        <p:spPr bwMode="auto">
          <a:xfrm>
            <a:off x="3276600" y="3048000"/>
            <a:ext cx="1143000" cy="7620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4" name="Text Box 14"/>
          <p:cNvSpPr txBox="1">
            <a:spLocks noChangeArrowheads="1"/>
          </p:cNvSpPr>
          <p:nvPr/>
        </p:nvSpPr>
        <p:spPr bwMode="auto">
          <a:xfrm>
            <a:off x="3336925" y="3059113"/>
            <a:ext cx="11588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Coaxial </a:t>
            </a:r>
          </a:p>
          <a:p>
            <a:pPr algn="l"/>
            <a:r>
              <a:rPr lang="en-US">
                <a:latin typeface="Arial" charset="0"/>
              </a:rPr>
              <a:t>cable</a:t>
            </a:r>
          </a:p>
        </p:txBody>
      </p:sp>
      <p:sp>
        <p:nvSpPr>
          <p:cNvPr id="100365" name="Rectangle 15"/>
          <p:cNvSpPr>
            <a:spLocks noChangeArrowheads="1"/>
          </p:cNvSpPr>
          <p:nvPr/>
        </p:nvSpPr>
        <p:spPr bwMode="auto">
          <a:xfrm>
            <a:off x="4724400" y="3048000"/>
            <a:ext cx="990600" cy="7620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6" name="Text Box 16"/>
          <p:cNvSpPr txBox="1">
            <a:spLocks noChangeArrowheads="1"/>
          </p:cNvSpPr>
          <p:nvPr/>
        </p:nvSpPr>
        <p:spPr bwMode="auto">
          <a:xfrm>
            <a:off x="4784725" y="3059113"/>
            <a:ext cx="804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Fiber</a:t>
            </a:r>
          </a:p>
          <a:p>
            <a:pPr algn="l"/>
            <a:r>
              <a:rPr lang="en-US">
                <a:latin typeface="Arial" charset="0"/>
              </a:rPr>
              <a:t>optic</a:t>
            </a:r>
          </a:p>
        </p:txBody>
      </p:sp>
      <p:sp>
        <p:nvSpPr>
          <p:cNvPr id="100367" name="Line 17"/>
          <p:cNvSpPr>
            <a:spLocks noChangeShapeType="1"/>
          </p:cNvSpPr>
          <p:nvPr/>
        </p:nvSpPr>
        <p:spPr bwMode="auto">
          <a:xfrm>
            <a:off x="2438400" y="2819400"/>
            <a:ext cx="44958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8" name="Text Box 18"/>
          <p:cNvSpPr txBox="1">
            <a:spLocks noChangeArrowheads="1"/>
          </p:cNvSpPr>
          <p:nvPr/>
        </p:nvSpPr>
        <p:spPr bwMode="auto">
          <a:xfrm>
            <a:off x="871538" y="2144713"/>
            <a:ext cx="1566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Application</a:t>
            </a:r>
          </a:p>
        </p:txBody>
      </p:sp>
      <p:sp>
        <p:nvSpPr>
          <p:cNvPr id="100369" name="Text Box 19"/>
          <p:cNvSpPr txBox="1">
            <a:spLocks noChangeArrowheads="1"/>
          </p:cNvSpPr>
          <p:nvPr/>
        </p:nvSpPr>
        <p:spPr bwMode="auto">
          <a:xfrm>
            <a:off x="898525" y="3124200"/>
            <a:ext cx="1835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Transmission</a:t>
            </a:r>
          </a:p>
          <a:p>
            <a:pPr algn="l"/>
            <a:r>
              <a:rPr lang="en-US">
                <a:latin typeface="Arial" charset="0"/>
              </a:rPr>
              <a:t>Media</a:t>
            </a:r>
          </a:p>
        </p:txBody>
      </p:sp>
      <p:cxnSp>
        <p:nvCxnSpPr>
          <p:cNvPr id="100370" name="AutoShape 20"/>
          <p:cNvCxnSpPr>
            <a:cxnSpLocks noChangeShapeType="1"/>
            <a:stCxn id="100359" idx="2"/>
            <a:endCxn id="100364" idx="0"/>
          </p:cNvCxnSpPr>
          <p:nvPr/>
        </p:nvCxnSpPr>
        <p:spPr bwMode="auto">
          <a:xfrm>
            <a:off x="3309938" y="2530475"/>
            <a:ext cx="606425" cy="52863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71" name="AutoShape 21"/>
          <p:cNvCxnSpPr>
            <a:cxnSpLocks noChangeShapeType="1"/>
            <a:stCxn id="100359" idx="2"/>
            <a:endCxn id="100365" idx="0"/>
          </p:cNvCxnSpPr>
          <p:nvPr/>
        </p:nvCxnSpPr>
        <p:spPr bwMode="auto">
          <a:xfrm>
            <a:off x="3309938" y="2530475"/>
            <a:ext cx="1909762" cy="508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72" name="AutoShape 22"/>
          <p:cNvCxnSpPr>
            <a:cxnSpLocks noChangeShapeType="1"/>
            <a:stCxn id="100360" idx="2"/>
            <a:endCxn id="100363" idx="0"/>
          </p:cNvCxnSpPr>
          <p:nvPr/>
        </p:nvCxnSpPr>
        <p:spPr bwMode="auto">
          <a:xfrm flipH="1">
            <a:off x="3848100" y="2514600"/>
            <a:ext cx="468313" cy="5238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73" name="AutoShape 23"/>
          <p:cNvCxnSpPr>
            <a:cxnSpLocks noChangeShapeType="1"/>
            <a:stCxn id="100358" idx="2"/>
            <a:endCxn id="100365" idx="0"/>
          </p:cNvCxnSpPr>
          <p:nvPr/>
        </p:nvCxnSpPr>
        <p:spPr bwMode="auto">
          <a:xfrm>
            <a:off x="4305300" y="2524125"/>
            <a:ext cx="914400" cy="514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74" name="AutoShape 24"/>
          <p:cNvCxnSpPr>
            <a:cxnSpLocks noChangeShapeType="1"/>
            <a:stCxn id="100354" idx="2"/>
            <a:endCxn id="100363" idx="0"/>
          </p:cNvCxnSpPr>
          <p:nvPr/>
        </p:nvCxnSpPr>
        <p:spPr bwMode="auto">
          <a:xfrm flipH="1">
            <a:off x="3848100" y="2524125"/>
            <a:ext cx="1447800" cy="514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75" name="AutoShape 25"/>
          <p:cNvCxnSpPr>
            <a:cxnSpLocks noChangeShapeType="1"/>
            <a:stCxn id="100354" idx="2"/>
            <a:endCxn id="100365" idx="0"/>
          </p:cNvCxnSpPr>
          <p:nvPr/>
        </p:nvCxnSpPr>
        <p:spPr bwMode="auto">
          <a:xfrm flipH="1">
            <a:off x="5219700" y="2524125"/>
            <a:ext cx="76200" cy="514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5943600" y="2057400"/>
            <a:ext cx="849313" cy="457200"/>
            <a:chOff x="3456" y="1776"/>
            <a:chExt cx="535" cy="288"/>
          </a:xfrm>
        </p:grpSpPr>
        <p:sp>
          <p:nvSpPr>
            <p:cNvPr id="100385" name="Rectangle 27"/>
            <p:cNvSpPr>
              <a:spLocks noChangeArrowheads="1"/>
            </p:cNvSpPr>
            <p:nvPr/>
          </p:nvSpPr>
          <p:spPr bwMode="auto">
            <a:xfrm>
              <a:off x="3463" y="1776"/>
              <a:ext cx="528" cy="288"/>
            </a:xfrm>
            <a:prstGeom prst="rect">
              <a:avLst/>
            </a:prstGeom>
            <a:solidFill>
              <a:srgbClr val="99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>
              <a:spAutoFit/>
            </a:bodyPr>
            <a:lstStyle/>
            <a:p>
              <a:endParaRPr lang="en-US"/>
            </a:p>
          </p:txBody>
        </p:sp>
        <p:sp>
          <p:nvSpPr>
            <p:cNvPr id="100386" name="Text Box 28"/>
            <p:cNvSpPr txBox="1">
              <a:spLocks noChangeArrowheads="1"/>
            </p:cNvSpPr>
            <p:nvPr/>
          </p:nvSpPr>
          <p:spPr bwMode="auto">
            <a:xfrm>
              <a:off x="3456" y="1814"/>
              <a:ext cx="53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HTTP</a:t>
              </a: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3276600" y="2524125"/>
            <a:ext cx="3200400" cy="514350"/>
            <a:chOff x="1776" y="2070"/>
            <a:chExt cx="2016" cy="324"/>
          </a:xfrm>
        </p:grpSpPr>
        <p:cxnSp>
          <p:nvCxnSpPr>
            <p:cNvPr id="100381" name="AutoShape 30"/>
            <p:cNvCxnSpPr>
              <a:cxnSpLocks noChangeShapeType="1"/>
            </p:cNvCxnSpPr>
            <p:nvPr/>
          </p:nvCxnSpPr>
          <p:spPr bwMode="auto">
            <a:xfrm>
              <a:off x="1776" y="2070"/>
              <a:ext cx="2016" cy="324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382" name="AutoShape 31"/>
            <p:cNvCxnSpPr>
              <a:cxnSpLocks noChangeShapeType="1"/>
            </p:cNvCxnSpPr>
            <p:nvPr/>
          </p:nvCxnSpPr>
          <p:spPr bwMode="auto">
            <a:xfrm>
              <a:off x="2424" y="2070"/>
              <a:ext cx="1368" cy="324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383" name="AutoShape 32"/>
            <p:cNvCxnSpPr>
              <a:cxnSpLocks noChangeShapeType="1"/>
            </p:cNvCxnSpPr>
            <p:nvPr/>
          </p:nvCxnSpPr>
          <p:spPr bwMode="auto">
            <a:xfrm>
              <a:off x="3048" y="2070"/>
              <a:ext cx="744" cy="324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384" name="AutoShape 33"/>
            <p:cNvCxnSpPr>
              <a:cxnSpLocks noChangeShapeType="1"/>
            </p:cNvCxnSpPr>
            <p:nvPr/>
          </p:nvCxnSpPr>
          <p:spPr bwMode="auto">
            <a:xfrm>
              <a:off x="3727" y="2070"/>
              <a:ext cx="65" cy="324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3848100" y="2514600"/>
            <a:ext cx="2525713" cy="523875"/>
            <a:chOff x="2136" y="2064"/>
            <a:chExt cx="1591" cy="330"/>
          </a:xfrm>
        </p:grpSpPr>
        <p:cxnSp>
          <p:nvCxnSpPr>
            <p:cNvPr id="100379" name="AutoShape 35"/>
            <p:cNvCxnSpPr>
              <a:cxnSpLocks noChangeShapeType="1"/>
            </p:cNvCxnSpPr>
            <p:nvPr/>
          </p:nvCxnSpPr>
          <p:spPr bwMode="auto">
            <a:xfrm flipH="1">
              <a:off x="2136" y="2064"/>
              <a:ext cx="1548" cy="330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380" name="AutoShape 36"/>
            <p:cNvCxnSpPr>
              <a:cxnSpLocks noChangeShapeType="1"/>
            </p:cNvCxnSpPr>
            <p:nvPr/>
          </p:nvCxnSpPr>
          <p:spPr bwMode="auto">
            <a:xfrm flipH="1">
              <a:off x="3000" y="2070"/>
              <a:ext cx="727" cy="324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3608765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6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6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6964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BDC6EEB9-AC35-DF4A-A329-34ED6D75261F}" type="slidenum">
              <a:rPr lang="en-US" sz="1400" b="0">
                <a:latin typeface="Times New Roman" charset="0"/>
              </a:rPr>
              <a:pPr eaLnBrk="1" hangingPunct="1"/>
              <a:t>27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Solution: Intermediate Layers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839200" cy="1524000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Arial" charset="0"/>
              </a:rPr>
              <a:t>Introduce intermediate layers that provide </a:t>
            </a:r>
            <a:r>
              <a:rPr lang="en-US" sz="2400" dirty="0">
                <a:solidFill>
                  <a:schemeClr val="accent1"/>
                </a:solidFill>
                <a:latin typeface="Arial" charset="0"/>
              </a:rPr>
              <a:t>set of abstractions</a:t>
            </a:r>
            <a:r>
              <a:rPr lang="en-US" sz="2400" dirty="0">
                <a:latin typeface="Arial" charset="0"/>
              </a:rPr>
              <a:t> for various network functionality </a:t>
            </a:r>
            <a:r>
              <a:rPr lang="en-US" sz="2400" dirty="0" smtClean="0">
                <a:latin typeface="Arial" charset="0"/>
              </a:rPr>
              <a:t>and </a:t>
            </a:r>
            <a:r>
              <a:rPr lang="en-US" sz="2400" dirty="0">
                <a:latin typeface="Arial" charset="0"/>
              </a:rPr>
              <a:t>technologies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A new app/media implemented only once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Variation on </a:t>
            </a:r>
            <a:r>
              <a:rPr lang="ja-JP" altLang="en-US" sz="2000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altLang="ja-JP" sz="2000" dirty="0">
                <a:latin typeface="Arial" charset="0"/>
                <a:ea typeface="Arial" charset="0"/>
                <a:cs typeface="Arial" charset="0"/>
              </a:rPr>
              <a:t>add another level of indirection</a:t>
            </a:r>
            <a:r>
              <a:rPr lang="ja-JP" altLang="en-US" sz="2000" dirty="0">
                <a:latin typeface="Arial" charset="0"/>
                <a:ea typeface="Arial" charset="0"/>
                <a:cs typeface="Arial" charset="0"/>
              </a:rPr>
              <a:t>”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4800600" y="3321050"/>
            <a:ext cx="8382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2743200" y="3321050"/>
            <a:ext cx="9144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3886200" y="3321050"/>
            <a:ext cx="6858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2732088" y="3397250"/>
            <a:ext cx="1003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Skype </a:t>
            </a:r>
          </a:p>
        </p:txBody>
      </p:sp>
      <p:sp>
        <p:nvSpPr>
          <p:cNvPr id="102408" name="Text Box 8"/>
          <p:cNvSpPr txBox="1">
            <a:spLocks noChangeArrowheads="1"/>
          </p:cNvSpPr>
          <p:nvPr/>
        </p:nvSpPr>
        <p:spPr bwMode="auto">
          <a:xfrm>
            <a:off x="3886200" y="3381375"/>
            <a:ext cx="706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SSH</a:t>
            </a:r>
          </a:p>
        </p:txBody>
      </p:sp>
      <p:sp>
        <p:nvSpPr>
          <p:cNvPr id="102409" name="Text Box 9"/>
          <p:cNvSpPr txBox="1">
            <a:spLocks noChangeArrowheads="1"/>
          </p:cNvSpPr>
          <p:nvPr/>
        </p:nvSpPr>
        <p:spPr bwMode="auto">
          <a:xfrm>
            <a:off x="4868863" y="3381375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NFS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867400" y="5089525"/>
            <a:ext cx="1066800" cy="762000"/>
            <a:chOff x="3456" y="2400"/>
            <a:chExt cx="672" cy="480"/>
          </a:xfrm>
        </p:grpSpPr>
        <p:sp>
          <p:nvSpPr>
            <p:cNvPr id="102431" name="Rectangle 11"/>
            <p:cNvSpPr>
              <a:spLocks noChangeArrowheads="1"/>
            </p:cNvSpPr>
            <p:nvPr/>
          </p:nvSpPr>
          <p:spPr bwMode="auto">
            <a:xfrm>
              <a:off x="3456" y="2400"/>
              <a:ext cx="672" cy="480"/>
            </a:xfrm>
            <a:prstGeom prst="rect">
              <a:avLst/>
            </a:prstGeom>
            <a:solidFill>
              <a:srgbClr val="FFFF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>
              <a:spAutoFit/>
            </a:bodyPr>
            <a:lstStyle/>
            <a:p>
              <a:endParaRPr lang="en-US"/>
            </a:p>
          </p:txBody>
        </p:sp>
        <p:sp>
          <p:nvSpPr>
            <p:cNvPr id="102432" name="Text Box 12"/>
            <p:cNvSpPr txBox="1">
              <a:spLocks noChangeArrowheads="1"/>
            </p:cNvSpPr>
            <p:nvPr/>
          </p:nvSpPr>
          <p:spPr bwMode="auto">
            <a:xfrm>
              <a:off x="3494" y="2407"/>
              <a:ext cx="63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Packet</a:t>
              </a:r>
            </a:p>
            <a:p>
              <a:pPr algn="l"/>
              <a:r>
                <a:rPr lang="en-US">
                  <a:latin typeface="Arial" charset="0"/>
                </a:rPr>
                <a:t>radio</a:t>
              </a:r>
            </a:p>
          </p:txBody>
        </p:sp>
      </p:grpSp>
      <p:sp>
        <p:nvSpPr>
          <p:cNvPr id="102411" name="Rectangle 13"/>
          <p:cNvSpPr>
            <a:spLocks noChangeArrowheads="1"/>
          </p:cNvSpPr>
          <p:nvPr/>
        </p:nvSpPr>
        <p:spPr bwMode="auto">
          <a:xfrm>
            <a:off x="3200400" y="5089525"/>
            <a:ext cx="1143000" cy="7620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2" name="Text Box 14"/>
          <p:cNvSpPr txBox="1">
            <a:spLocks noChangeArrowheads="1"/>
          </p:cNvSpPr>
          <p:nvPr/>
        </p:nvSpPr>
        <p:spPr bwMode="auto">
          <a:xfrm>
            <a:off x="3260725" y="5100638"/>
            <a:ext cx="11588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Coaxial </a:t>
            </a:r>
          </a:p>
          <a:p>
            <a:pPr algn="l"/>
            <a:r>
              <a:rPr lang="en-US">
                <a:latin typeface="Arial" charset="0"/>
              </a:rPr>
              <a:t>cable</a:t>
            </a:r>
          </a:p>
        </p:txBody>
      </p:sp>
      <p:sp>
        <p:nvSpPr>
          <p:cNvPr id="102413" name="Rectangle 15"/>
          <p:cNvSpPr>
            <a:spLocks noChangeArrowheads="1"/>
          </p:cNvSpPr>
          <p:nvPr/>
        </p:nvSpPr>
        <p:spPr bwMode="auto">
          <a:xfrm>
            <a:off x="4648200" y="5089525"/>
            <a:ext cx="990600" cy="7620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4" name="Text Box 16"/>
          <p:cNvSpPr txBox="1">
            <a:spLocks noChangeArrowheads="1"/>
          </p:cNvSpPr>
          <p:nvPr/>
        </p:nvSpPr>
        <p:spPr bwMode="auto">
          <a:xfrm>
            <a:off x="4708525" y="5100638"/>
            <a:ext cx="804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Fiber</a:t>
            </a:r>
          </a:p>
          <a:p>
            <a:pPr algn="l"/>
            <a:r>
              <a:rPr lang="en-US">
                <a:latin typeface="Arial" charset="0"/>
              </a:rPr>
              <a:t>optic</a:t>
            </a:r>
          </a:p>
        </p:txBody>
      </p:sp>
      <p:sp>
        <p:nvSpPr>
          <p:cNvPr id="102415" name="Line 17"/>
          <p:cNvSpPr>
            <a:spLocks noChangeShapeType="1"/>
          </p:cNvSpPr>
          <p:nvPr/>
        </p:nvSpPr>
        <p:spPr bwMode="auto">
          <a:xfrm flipV="1">
            <a:off x="2514600" y="4098925"/>
            <a:ext cx="4343400" cy="1587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16" name="Text Box 18"/>
          <p:cNvSpPr txBox="1">
            <a:spLocks noChangeArrowheads="1"/>
          </p:cNvSpPr>
          <p:nvPr/>
        </p:nvSpPr>
        <p:spPr bwMode="auto">
          <a:xfrm>
            <a:off x="795338" y="3408363"/>
            <a:ext cx="1566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Application</a:t>
            </a:r>
          </a:p>
        </p:txBody>
      </p:sp>
      <p:sp>
        <p:nvSpPr>
          <p:cNvPr id="102417" name="Text Box 19"/>
          <p:cNvSpPr txBox="1">
            <a:spLocks noChangeArrowheads="1"/>
          </p:cNvSpPr>
          <p:nvPr/>
        </p:nvSpPr>
        <p:spPr bwMode="auto">
          <a:xfrm>
            <a:off x="822325" y="5165725"/>
            <a:ext cx="1835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Transmission</a:t>
            </a:r>
          </a:p>
          <a:p>
            <a:pPr algn="l"/>
            <a:r>
              <a:rPr lang="en-US">
                <a:latin typeface="Arial" charset="0"/>
              </a:rPr>
              <a:t>Media</a:t>
            </a: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5867400" y="3321050"/>
            <a:ext cx="849313" cy="457200"/>
            <a:chOff x="3456" y="1776"/>
            <a:chExt cx="535" cy="288"/>
          </a:xfrm>
        </p:grpSpPr>
        <p:sp>
          <p:nvSpPr>
            <p:cNvPr id="102429" name="Rectangle 21"/>
            <p:cNvSpPr>
              <a:spLocks noChangeArrowheads="1"/>
            </p:cNvSpPr>
            <p:nvPr/>
          </p:nvSpPr>
          <p:spPr bwMode="auto">
            <a:xfrm>
              <a:off x="3463" y="1776"/>
              <a:ext cx="528" cy="288"/>
            </a:xfrm>
            <a:prstGeom prst="rect">
              <a:avLst/>
            </a:prstGeom>
            <a:solidFill>
              <a:srgbClr val="99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>
              <a:spAutoFit/>
            </a:bodyPr>
            <a:lstStyle/>
            <a:p>
              <a:endParaRPr lang="en-US"/>
            </a:p>
          </p:txBody>
        </p:sp>
        <p:sp>
          <p:nvSpPr>
            <p:cNvPr id="102430" name="Text Box 22"/>
            <p:cNvSpPr txBox="1">
              <a:spLocks noChangeArrowheads="1"/>
            </p:cNvSpPr>
            <p:nvPr/>
          </p:nvSpPr>
          <p:spPr bwMode="auto">
            <a:xfrm>
              <a:off x="3456" y="1814"/>
              <a:ext cx="53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HTTP</a:t>
              </a:r>
            </a:p>
          </p:txBody>
        </p:sp>
      </p:grpSp>
      <p:sp>
        <p:nvSpPr>
          <p:cNvPr id="102419" name="Rectangle 23"/>
          <p:cNvSpPr>
            <a:spLocks noChangeArrowheads="1"/>
          </p:cNvSpPr>
          <p:nvPr/>
        </p:nvSpPr>
        <p:spPr bwMode="auto">
          <a:xfrm>
            <a:off x="3886200" y="4343400"/>
            <a:ext cx="1447800" cy="228600"/>
          </a:xfrm>
          <a:prstGeom prst="rect">
            <a:avLst/>
          </a:prstGeom>
          <a:solidFill>
            <a:srgbClr val="EAEAEA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20" name="Line 24"/>
          <p:cNvSpPr>
            <a:spLocks noChangeShapeType="1"/>
          </p:cNvSpPr>
          <p:nvPr/>
        </p:nvSpPr>
        <p:spPr bwMode="auto">
          <a:xfrm flipV="1">
            <a:off x="2514600" y="4784725"/>
            <a:ext cx="4343400" cy="1587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21" name="Text Box 25"/>
          <p:cNvSpPr txBox="1">
            <a:spLocks noChangeArrowheads="1"/>
          </p:cNvSpPr>
          <p:nvPr/>
        </p:nvSpPr>
        <p:spPr bwMode="auto">
          <a:xfrm>
            <a:off x="838200" y="4114800"/>
            <a:ext cx="1765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Intermediate </a:t>
            </a:r>
          </a:p>
          <a:p>
            <a:pPr algn="l"/>
            <a:r>
              <a:rPr lang="en-US">
                <a:latin typeface="Arial" charset="0"/>
              </a:rPr>
              <a:t>layers</a:t>
            </a:r>
          </a:p>
        </p:txBody>
      </p:sp>
      <p:cxnSp>
        <p:nvCxnSpPr>
          <p:cNvPr id="102422" name="AutoShape 26"/>
          <p:cNvCxnSpPr>
            <a:cxnSpLocks noChangeShapeType="1"/>
            <a:stCxn id="102405" idx="2"/>
            <a:endCxn id="102419" idx="0"/>
          </p:cNvCxnSpPr>
          <p:nvPr/>
        </p:nvCxnSpPr>
        <p:spPr bwMode="auto">
          <a:xfrm>
            <a:off x="3200400" y="3787775"/>
            <a:ext cx="1409700" cy="5429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23" name="AutoShape 27"/>
          <p:cNvCxnSpPr>
            <a:cxnSpLocks noChangeShapeType="1"/>
            <a:stCxn id="102406" idx="2"/>
            <a:endCxn id="102419" idx="0"/>
          </p:cNvCxnSpPr>
          <p:nvPr/>
        </p:nvCxnSpPr>
        <p:spPr bwMode="auto">
          <a:xfrm>
            <a:off x="4229100" y="3787775"/>
            <a:ext cx="381000" cy="5429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24" name="AutoShape 28"/>
          <p:cNvCxnSpPr>
            <a:cxnSpLocks noChangeShapeType="1"/>
            <a:stCxn id="102404" idx="2"/>
            <a:endCxn id="102419" idx="0"/>
          </p:cNvCxnSpPr>
          <p:nvPr/>
        </p:nvCxnSpPr>
        <p:spPr bwMode="auto">
          <a:xfrm flipH="1">
            <a:off x="4610100" y="3787775"/>
            <a:ext cx="609600" cy="5429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25" name="AutoShape 29"/>
          <p:cNvCxnSpPr>
            <a:cxnSpLocks noChangeShapeType="1"/>
            <a:stCxn id="102419" idx="2"/>
            <a:endCxn id="102411" idx="0"/>
          </p:cNvCxnSpPr>
          <p:nvPr/>
        </p:nvCxnSpPr>
        <p:spPr bwMode="auto">
          <a:xfrm flipH="1">
            <a:off x="3771900" y="4584700"/>
            <a:ext cx="838200" cy="495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26" name="AutoShape 30"/>
          <p:cNvCxnSpPr>
            <a:cxnSpLocks noChangeShapeType="1"/>
            <a:stCxn id="102419" idx="2"/>
            <a:endCxn id="102413" idx="0"/>
          </p:cNvCxnSpPr>
          <p:nvPr/>
        </p:nvCxnSpPr>
        <p:spPr bwMode="auto">
          <a:xfrm>
            <a:off x="4610100" y="4584700"/>
            <a:ext cx="533400" cy="495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9039" name="AutoShape 31"/>
          <p:cNvCxnSpPr>
            <a:cxnSpLocks noChangeShapeType="1"/>
            <a:stCxn id="102429" idx="2"/>
            <a:endCxn id="102419" idx="0"/>
          </p:cNvCxnSpPr>
          <p:nvPr/>
        </p:nvCxnSpPr>
        <p:spPr bwMode="auto">
          <a:xfrm flipH="1">
            <a:off x="4610100" y="3787775"/>
            <a:ext cx="1687513" cy="5429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9040" name="AutoShape 32"/>
          <p:cNvCxnSpPr>
            <a:cxnSpLocks noChangeShapeType="1"/>
            <a:stCxn id="102419" idx="2"/>
            <a:endCxn id="102431" idx="0"/>
          </p:cNvCxnSpPr>
          <p:nvPr/>
        </p:nvCxnSpPr>
        <p:spPr bwMode="auto">
          <a:xfrm>
            <a:off x="4610100" y="4584700"/>
            <a:ext cx="1790700" cy="4953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806730145"/>
      </p:ext>
    </p:extLst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9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9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8D0C2BE-5F37-7942-8888-ABECBC1DF066}" type="slidenum">
              <a:rPr lang="en-US" sz="1400" b="0">
                <a:latin typeface="Times New Roman" charset="0"/>
              </a:rPr>
              <a:pPr eaLnBrk="1" hangingPunct="1"/>
              <a:t>28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Network Architecture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charset="0"/>
              </a:rPr>
              <a:t>Architecture </a:t>
            </a:r>
            <a:r>
              <a:rPr lang="en-US" dirty="0">
                <a:latin typeface="Arial" charset="0"/>
              </a:rPr>
              <a:t>is </a:t>
            </a:r>
            <a:r>
              <a:rPr lang="en-US" u="sng" dirty="0">
                <a:latin typeface="Arial" charset="0"/>
              </a:rPr>
              <a:t>not</a:t>
            </a:r>
            <a:r>
              <a:rPr lang="en-US" dirty="0">
                <a:latin typeface="Arial" charset="0"/>
              </a:rPr>
              <a:t> the implementation itself</a:t>
            </a: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Architecture is how to organize/structure the elements of the system </a:t>
            </a:r>
            <a:r>
              <a:rPr lang="en-US" dirty="0" smtClean="0">
                <a:latin typeface="Arial" charset="0"/>
              </a:rPr>
              <a:t>and </a:t>
            </a:r>
            <a:r>
              <a:rPr lang="en-US" dirty="0">
                <a:latin typeface="Arial" charset="0"/>
              </a:rPr>
              <a:t>their implementation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What 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interfaces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are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supported?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Using what sort of 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abstractions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i="1" dirty="0">
                <a:latin typeface="Arial" charset="0"/>
                <a:ea typeface="Arial" charset="0"/>
                <a:cs typeface="Arial" charset="0"/>
              </a:rPr>
              <a:t>Where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functionality is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implemented?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The 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modular design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of the network</a:t>
            </a:r>
          </a:p>
        </p:txBody>
      </p:sp>
    </p:spTree>
    <p:extLst>
      <p:ext uri="{BB962C8B-B14F-4D97-AF65-F5344CB8AC3E}">
        <p14:creationId xmlns:p14="http://schemas.microsoft.com/office/powerpoint/2010/main" val="29897335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A1FDDE6-2554-2A43-B62F-F18A40663DF1}" type="slidenum">
              <a:rPr lang="en-US" sz="1400" b="0">
                <a:latin typeface="Times New Roman" charset="0"/>
              </a:rPr>
              <a:pPr eaLnBrk="1" hangingPunct="1"/>
              <a:t>29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Computer System Modularity</a:t>
            </a:r>
          </a:p>
        </p:txBody>
      </p:sp>
      <p:sp>
        <p:nvSpPr>
          <p:cNvPr id="94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latin typeface="Arial" charset="0"/>
              </a:rPr>
              <a:t>Partition system into modules &amp; abstractions: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Well-defined interfaces give flexibility</a:t>
            </a:r>
          </a:p>
          <a:p>
            <a:pPr lvl="1">
              <a:lnSpc>
                <a:spcPct val="90000"/>
              </a:lnSpc>
            </a:pPr>
            <a:r>
              <a:rPr lang="en-US" b="1" i="1" dirty="0">
                <a:latin typeface="Arial" charset="0"/>
                <a:ea typeface="Arial" charset="0"/>
                <a:cs typeface="Arial" charset="0"/>
              </a:rPr>
              <a:t>Hides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implementation -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can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be freely changed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Extend functionality of system by adding new modules</a:t>
            </a:r>
          </a:p>
          <a:p>
            <a:pPr lvl="1">
              <a:lnSpc>
                <a:spcPct val="8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dirty="0">
                <a:latin typeface="Arial" charset="0"/>
              </a:rPr>
              <a:t>E.g., libraries encapsulating set of functionality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E.g., programming language + compiler abstracts away </a:t>
            </a:r>
            <a:r>
              <a:rPr lang="en-US" dirty="0" smtClean="0">
                <a:latin typeface="Arial" charset="0"/>
              </a:rPr>
              <a:t>how </a:t>
            </a:r>
            <a:r>
              <a:rPr lang="en-US" dirty="0">
                <a:latin typeface="Arial" charset="0"/>
              </a:rPr>
              <a:t>the particular CPU works </a:t>
            </a:r>
            <a:r>
              <a:rPr lang="en-US" dirty="0" smtClean="0">
                <a:latin typeface="Arial" charset="0"/>
              </a:rPr>
              <a:t>…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4419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310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1C8899E-9E7B-3840-B589-4BC3C842D549}" type="slidenum">
              <a:rPr lang="en-US" sz="1400" smtClean="0"/>
              <a:pPr/>
              <a:t>3</a:t>
            </a:fld>
            <a:endParaRPr lang="en-US" sz="1400" dirty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ea typeface="ＭＳ Ｐゴシック" charset="0"/>
                <a:cs typeface="ＭＳ Ｐゴシック" charset="0"/>
              </a:rPr>
              <a:t>Recall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What is </a:t>
            </a:r>
            <a:r>
              <a:rPr lang="en-US" dirty="0">
                <a:ea typeface="ＭＳ Ｐゴシック" charset="0"/>
                <a:cs typeface="ＭＳ Ｐゴシック" charset="0"/>
              </a:rPr>
              <a:t>a protocol?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3581400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u="sng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human protocols: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r>
              <a:rPr lang="ja-JP" altLang="en-US" sz="2400" dirty="0">
                <a:ea typeface="ＭＳ Ｐゴシック" charset="0"/>
                <a:cs typeface="ＭＳ Ｐゴシック" charset="0"/>
              </a:rPr>
              <a:t>“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what</a:t>
            </a:r>
            <a:r>
              <a:rPr lang="ja-JP" altLang="en-US" sz="2400" dirty="0">
                <a:ea typeface="ＭＳ Ｐゴシック" charset="0"/>
                <a:cs typeface="ＭＳ Ｐゴシック" charset="0"/>
              </a:rPr>
              <a:t>’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s the time?</a:t>
            </a:r>
            <a:r>
              <a:rPr lang="ja-JP" altLang="en-US" sz="2400" dirty="0">
                <a:ea typeface="ＭＳ Ｐゴシック" charset="0"/>
                <a:cs typeface="ＭＳ Ｐゴシック" charset="0"/>
              </a:rPr>
              <a:t>”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r>
              <a:rPr lang="ja-JP" altLang="en-US" sz="2400" dirty="0">
                <a:ea typeface="ＭＳ Ｐゴシック" charset="0"/>
                <a:cs typeface="ＭＳ Ｐゴシック" charset="0"/>
              </a:rPr>
              <a:t>“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I have a question</a:t>
            </a:r>
            <a:r>
              <a:rPr lang="ja-JP" altLang="en-US" sz="2400" dirty="0">
                <a:ea typeface="ＭＳ Ｐゴシック" charset="0"/>
                <a:cs typeface="ＭＳ Ｐゴシック" charset="0"/>
              </a:rPr>
              <a:t>”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r>
              <a:rPr lang="en-US" sz="2400" dirty="0" smtClean="0">
                <a:ea typeface="ＭＳ Ｐゴシック" charset="0"/>
                <a:cs typeface="ＭＳ Ｐゴシック" charset="0"/>
              </a:rPr>
              <a:t>introductions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lvl="1"/>
            <a:endParaRPr lang="en-US" sz="2000" dirty="0">
              <a:ea typeface="ＭＳ Ｐゴシック" charset="0"/>
            </a:endParaRPr>
          </a:p>
          <a:p>
            <a:pPr>
              <a:buFont typeface="Wingdings" charset="0"/>
              <a:buNone/>
            </a:pPr>
            <a:r>
              <a:rPr lang="en-US" sz="2400" dirty="0">
                <a:ea typeface="ＭＳ Ｐゴシック" charset="0"/>
                <a:cs typeface="ＭＳ Ｐゴシック" charset="0"/>
              </a:rPr>
              <a:t>… specific </a:t>
            </a:r>
            <a:r>
              <a:rPr lang="en-US" sz="2400" dirty="0" err="1">
                <a:ea typeface="ＭＳ Ｐゴシック" charset="0"/>
                <a:cs typeface="ＭＳ Ｐゴシック" charset="0"/>
              </a:rPr>
              <a:t>msgs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sent</a:t>
            </a:r>
          </a:p>
          <a:p>
            <a:pPr>
              <a:buFont typeface="Wingdings" charset="0"/>
              <a:buNone/>
            </a:pPr>
            <a:r>
              <a:rPr lang="en-US" sz="2400" dirty="0">
                <a:ea typeface="ＭＳ Ｐゴシック" charset="0"/>
                <a:cs typeface="ＭＳ Ｐゴシック" charset="0"/>
              </a:rPr>
              <a:t>… specific actions taken when </a:t>
            </a:r>
            <a:r>
              <a:rPr lang="en-US" sz="2400" dirty="0" err="1">
                <a:ea typeface="ＭＳ Ｐゴシック" charset="0"/>
                <a:cs typeface="ＭＳ Ｐゴシック" charset="0"/>
              </a:rPr>
              <a:t>msgs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received, or other events</a:t>
            </a:r>
          </a:p>
        </p:txBody>
      </p:sp>
      <p:sp>
        <p:nvSpPr>
          <p:cNvPr id="3175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371600"/>
            <a:ext cx="3810000" cy="25908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u="sng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network protocols: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machines rather than humans</a:t>
            </a: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all communication activity in Internet governed by protocols</a:t>
            </a:r>
          </a:p>
        </p:txBody>
      </p:sp>
      <p:sp>
        <p:nvSpPr>
          <p:cNvPr id="31751" name="Rectangle 5"/>
          <p:cNvSpPr>
            <a:spLocks noChangeArrowheads="1"/>
          </p:cNvSpPr>
          <p:nvPr/>
        </p:nvSpPr>
        <p:spPr bwMode="auto">
          <a:xfrm>
            <a:off x="4495800" y="4495800"/>
            <a:ext cx="4267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charset="0"/>
              <a:buNone/>
            </a:pPr>
            <a:r>
              <a:rPr lang="en-US" i="1" dirty="0">
                <a:latin typeface="Calibri"/>
              </a:rPr>
              <a:t>protocols define format, order of </a:t>
            </a:r>
            <a:r>
              <a:rPr lang="en-US" i="1" dirty="0" err="1">
                <a:latin typeface="Calibri"/>
              </a:rPr>
              <a:t>msgs</a:t>
            </a:r>
            <a:r>
              <a:rPr lang="en-US" i="1" dirty="0">
                <a:latin typeface="Calibri"/>
              </a:rPr>
              <a:t> sent and received among network entities, and actions taken on </a:t>
            </a:r>
            <a:r>
              <a:rPr lang="en-US" i="1" dirty="0" err="1">
                <a:latin typeface="Calibri"/>
              </a:rPr>
              <a:t>msg</a:t>
            </a:r>
            <a:r>
              <a:rPr lang="en-US" i="1" dirty="0">
                <a:latin typeface="Calibri"/>
              </a:rPr>
              <a:t> transmission, receipt</a:t>
            </a:r>
            <a:r>
              <a:rPr lang="en-US" i="1" dirty="0">
                <a:solidFill>
                  <a:srgbClr val="FF0000"/>
                </a:solidFill>
                <a:latin typeface="Calibri"/>
              </a:rPr>
              <a:t> </a:t>
            </a:r>
          </a:p>
        </p:txBody>
      </p:sp>
      <p:sp>
        <p:nvSpPr>
          <p:cNvPr id="31752" name="Rectangle 6"/>
          <p:cNvSpPr>
            <a:spLocks noChangeArrowheads="1"/>
          </p:cNvSpPr>
          <p:nvPr/>
        </p:nvSpPr>
        <p:spPr bwMode="auto">
          <a:xfrm>
            <a:off x="4495800" y="3962400"/>
            <a:ext cx="4343400" cy="236220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92021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6858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Helvetica" charset="0"/>
              </a:rPr>
              <a:t>Computer System Modularity (</a:t>
            </a:r>
            <a:r>
              <a:rPr lang="en-US" dirty="0" err="1">
                <a:latin typeface="Helvetica" charset="0"/>
              </a:rPr>
              <a:t>cnt</a:t>
            </a:r>
            <a:r>
              <a:rPr lang="ja-JP" altLang="en-US" dirty="0">
                <a:latin typeface="Helvetica" charset="0"/>
              </a:rPr>
              <a:t>’</a:t>
            </a:r>
            <a:r>
              <a:rPr lang="en-US" altLang="ja-JP" dirty="0">
                <a:latin typeface="Helvetica" charset="0"/>
              </a:rPr>
              <a:t>d)</a:t>
            </a:r>
            <a:endParaRPr lang="en-US" dirty="0">
              <a:latin typeface="Helvetica" charset="0"/>
            </a:endParaRPr>
          </a:p>
        </p:txBody>
      </p:sp>
      <p:sp>
        <p:nvSpPr>
          <p:cNvPr id="1085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Well-defined interfaces hide information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Isolate 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assumptions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Present high-level 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abstractions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Arial" charset="0"/>
              </a:rPr>
              <a:t>But can impair performance!</a:t>
            </a:r>
          </a:p>
          <a:p>
            <a:pPr>
              <a:lnSpc>
                <a:spcPct val="90000"/>
              </a:lnSpc>
            </a:pPr>
            <a:endParaRPr lang="en-US" b="1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Ease of implementation </a:t>
            </a:r>
            <a:r>
              <a:rPr lang="en-US" dirty="0" err="1">
                <a:latin typeface="Arial" charset="0"/>
              </a:rPr>
              <a:t>vs</a:t>
            </a:r>
            <a:r>
              <a:rPr lang="en-US" dirty="0">
                <a:latin typeface="Arial" charset="0"/>
              </a:rPr>
              <a:t> worse performance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10854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77830343-B877-D240-8AB2-DCE6889DB817}" type="slidenum">
              <a:rPr lang="en-US" sz="1400" b="0">
                <a:latin typeface="Times New Roman" charset="0"/>
              </a:rPr>
              <a:pPr eaLnBrk="1" hangingPunct="1"/>
              <a:t>30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67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7F435FF-A42A-6349-AA01-D43BEA785B35}" type="slidenum">
              <a:rPr lang="en-US" sz="1400" b="0">
                <a:latin typeface="Times New Roman" charset="0"/>
              </a:rPr>
              <a:pPr eaLnBrk="1" hangingPunct="1"/>
              <a:t>31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Network System Modularity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dirty="0">
                <a:latin typeface="Arial" charset="0"/>
              </a:rPr>
              <a:t>Like software modularity, but:</a:t>
            </a:r>
          </a:p>
          <a:p>
            <a:r>
              <a:rPr lang="en-US">
                <a:latin typeface="Arial" charset="0"/>
              </a:rPr>
              <a:t>Implementation </a:t>
            </a:r>
            <a:r>
              <a:rPr lang="en-US" smtClean="0">
                <a:latin typeface="Arial" charset="0"/>
              </a:rPr>
              <a:t>is distributed </a:t>
            </a:r>
            <a:r>
              <a:rPr lang="en-US" dirty="0">
                <a:latin typeface="Arial" charset="0"/>
              </a:rPr>
              <a:t>across many machines (routers and hosts)</a:t>
            </a:r>
          </a:p>
          <a:p>
            <a:r>
              <a:rPr lang="en-US" dirty="0">
                <a:latin typeface="Arial" charset="0"/>
              </a:rPr>
              <a:t>Must decide: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How to break system into modules</a:t>
            </a:r>
          </a:p>
          <a:p>
            <a:pPr lvl="2"/>
            <a:r>
              <a:rPr lang="en-US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Layering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Where modules are implemented</a:t>
            </a:r>
          </a:p>
          <a:p>
            <a:pPr lvl="2"/>
            <a:r>
              <a:rPr lang="en-US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End-to-End Principle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Where state is stored</a:t>
            </a:r>
          </a:p>
          <a:p>
            <a:pPr lvl="2"/>
            <a:r>
              <a:rPr lang="en-US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Fate-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sharing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86031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 bldLvl="3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that slide!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relationship between architectural principles and architectural decisions is crucial to understand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461F13-EC7C-D04F-B9B4-7AC38526132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610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C20818D8-47F0-2F43-AEE6-5C2BFBF2E532}" type="slidenum">
              <a:rPr lang="en-US"/>
              <a:pPr/>
              <a:t>4</a:t>
            </a:fld>
            <a:endParaRPr lang="en-US"/>
          </a:p>
        </p:txBody>
      </p:sp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many Standards </a:t>
            </a:r>
            <a:r>
              <a:rPr lang="en-US" dirty="0"/>
              <a:t>Problem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763000" cy="11430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</a:pPr>
            <a:r>
              <a:rPr lang="en-US" dirty="0"/>
              <a:t>Many different packet-switching networks 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Each with its own Protocol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Only nodes on the same network could communicate</a:t>
            </a:r>
          </a:p>
        </p:txBody>
      </p:sp>
      <p:grpSp>
        <p:nvGrpSpPr>
          <p:cNvPr id="404484" name="Group 4"/>
          <p:cNvGrpSpPr>
            <a:grpSpLocks/>
          </p:cNvGrpSpPr>
          <p:nvPr/>
        </p:nvGrpSpPr>
        <p:grpSpPr bwMode="auto">
          <a:xfrm>
            <a:off x="1392238" y="2482850"/>
            <a:ext cx="2179637" cy="1828800"/>
            <a:chOff x="832" y="1344"/>
            <a:chExt cx="1136" cy="1024"/>
          </a:xfrm>
        </p:grpSpPr>
        <p:sp>
          <p:nvSpPr>
            <p:cNvPr id="404485" name="Oval 5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86" name="Oval 6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87" name="Oval 7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88" name="Oval 8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89" name="Oval 9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90" name="Oval 10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91" name="Oval 11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92" name="Oval 12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93" name="Oval 13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4494" name="Rectangle 14"/>
          <p:cNvSpPr>
            <a:spLocks noChangeArrowheads="1"/>
          </p:cNvSpPr>
          <p:nvPr/>
        </p:nvSpPr>
        <p:spPr bwMode="auto">
          <a:xfrm>
            <a:off x="2047875" y="29400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495" name="Rectangle 15"/>
          <p:cNvSpPr>
            <a:spLocks noChangeArrowheads="1"/>
          </p:cNvSpPr>
          <p:nvPr/>
        </p:nvSpPr>
        <p:spPr bwMode="auto">
          <a:xfrm>
            <a:off x="1362075" y="34163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496" name="Rectangle 16"/>
          <p:cNvSpPr>
            <a:spLocks noChangeArrowheads="1"/>
          </p:cNvSpPr>
          <p:nvPr/>
        </p:nvSpPr>
        <p:spPr bwMode="auto">
          <a:xfrm>
            <a:off x="2006600" y="41021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497" name="Rectangle 17"/>
          <p:cNvSpPr>
            <a:spLocks noChangeArrowheads="1"/>
          </p:cNvSpPr>
          <p:nvPr/>
        </p:nvSpPr>
        <p:spPr bwMode="auto">
          <a:xfrm>
            <a:off x="2927350" y="41021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498" name="Rectangle 18"/>
          <p:cNvSpPr>
            <a:spLocks noChangeArrowheads="1"/>
          </p:cNvSpPr>
          <p:nvPr/>
        </p:nvSpPr>
        <p:spPr bwMode="auto">
          <a:xfrm>
            <a:off x="3295650" y="315912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499" name="Rectangle 19"/>
          <p:cNvSpPr>
            <a:spLocks noChangeArrowheads="1"/>
          </p:cNvSpPr>
          <p:nvPr/>
        </p:nvSpPr>
        <p:spPr bwMode="auto">
          <a:xfrm>
            <a:off x="2743200" y="30734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4500" name="AutoShape 20"/>
          <p:cNvCxnSpPr>
            <a:cxnSpLocks noChangeShapeType="1"/>
            <a:stCxn id="404495" idx="3"/>
            <a:endCxn id="404494" idx="1"/>
          </p:cNvCxnSpPr>
          <p:nvPr/>
        </p:nvCxnSpPr>
        <p:spPr bwMode="auto">
          <a:xfrm flipV="1">
            <a:off x="1546225" y="3025775"/>
            <a:ext cx="501650" cy="476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1" name="AutoShape 21"/>
          <p:cNvCxnSpPr>
            <a:cxnSpLocks noChangeShapeType="1"/>
            <a:stCxn id="404494" idx="3"/>
            <a:endCxn id="404499" idx="1"/>
          </p:cNvCxnSpPr>
          <p:nvPr/>
        </p:nvCxnSpPr>
        <p:spPr bwMode="auto">
          <a:xfrm>
            <a:off x="2232025" y="3025775"/>
            <a:ext cx="511175" cy="133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2" name="AutoShape 22"/>
          <p:cNvCxnSpPr>
            <a:cxnSpLocks noChangeShapeType="1"/>
            <a:stCxn id="404499" idx="3"/>
            <a:endCxn id="404498" idx="1"/>
          </p:cNvCxnSpPr>
          <p:nvPr/>
        </p:nvCxnSpPr>
        <p:spPr bwMode="auto">
          <a:xfrm>
            <a:off x="2927350" y="3159125"/>
            <a:ext cx="3683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3" name="AutoShape 23"/>
          <p:cNvCxnSpPr>
            <a:cxnSpLocks noChangeShapeType="1"/>
            <a:stCxn id="404496" idx="0"/>
            <a:endCxn id="404499" idx="2"/>
          </p:cNvCxnSpPr>
          <p:nvPr/>
        </p:nvCxnSpPr>
        <p:spPr bwMode="auto">
          <a:xfrm flipV="1">
            <a:off x="2098675" y="3244850"/>
            <a:ext cx="736600" cy="857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4" name="AutoShape 24"/>
          <p:cNvCxnSpPr>
            <a:cxnSpLocks noChangeShapeType="1"/>
            <a:stCxn id="404497" idx="0"/>
            <a:endCxn id="404498" idx="2"/>
          </p:cNvCxnSpPr>
          <p:nvPr/>
        </p:nvCxnSpPr>
        <p:spPr bwMode="auto">
          <a:xfrm flipV="1">
            <a:off x="3019425" y="333057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5" name="AutoShape 25"/>
          <p:cNvCxnSpPr>
            <a:cxnSpLocks noChangeShapeType="1"/>
            <a:stCxn id="404496" idx="3"/>
            <a:endCxn id="404497" idx="1"/>
          </p:cNvCxnSpPr>
          <p:nvPr/>
        </p:nvCxnSpPr>
        <p:spPr bwMode="auto">
          <a:xfrm>
            <a:off x="2190750" y="4187825"/>
            <a:ext cx="736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6" name="AutoShape 26"/>
          <p:cNvCxnSpPr>
            <a:cxnSpLocks noChangeShapeType="1"/>
          </p:cNvCxnSpPr>
          <p:nvPr/>
        </p:nvCxnSpPr>
        <p:spPr bwMode="auto">
          <a:xfrm>
            <a:off x="1514475" y="3473450"/>
            <a:ext cx="460375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4507" name="Group 27"/>
          <p:cNvGrpSpPr>
            <a:grpSpLocks/>
          </p:cNvGrpSpPr>
          <p:nvPr/>
        </p:nvGrpSpPr>
        <p:grpSpPr bwMode="auto">
          <a:xfrm>
            <a:off x="533400" y="3168650"/>
            <a:ext cx="523875" cy="488950"/>
            <a:chOff x="1014" y="912"/>
            <a:chExt cx="574" cy="596"/>
          </a:xfrm>
        </p:grpSpPr>
        <p:sp>
          <p:nvSpPr>
            <p:cNvPr id="404508" name="Freeform 28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09" name="Line 29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0" name="Line 30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1" name="Freeform 31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12" name="Line 32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3" name="Line 33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4" name="Line 34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5" name="Rectangle 35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6" name="Freeform 36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17" name="Line 37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8" name="Line 38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9" name="Line 39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4520" name="Group 40"/>
          <p:cNvGrpSpPr>
            <a:grpSpLocks/>
          </p:cNvGrpSpPr>
          <p:nvPr/>
        </p:nvGrpSpPr>
        <p:grpSpPr bwMode="auto">
          <a:xfrm>
            <a:off x="3657600" y="2863850"/>
            <a:ext cx="523875" cy="488950"/>
            <a:chOff x="1014" y="912"/>
            <a:chExt cx="574" cy="596"/>
          </a:xfrm>
        </p:grpSpPr>
        <p:sp>
          <p:nvSpPr>
            <p:cNvPr id="404521" name="Freeform 41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22" name="Line 42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3" name="Line 43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4" name="Freeform 44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25" name="Line 45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6" name="Line 46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7" name="Line 47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8" name="Rectangle 48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9" name="Freeform 49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30" name="Line 50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31" name="Line 51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32" name="Line 52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4533" name="AutoShape 53"/>
          <p:cNvCxnSpPr>
            <a:cxnSpLocks noChangeShapeType="1"/>
            <a:stCxn id="404508" idx="4"/>
            <a:endCxn id="404495" idx="1"/>
          </p:cNvCxnSpPr>
          <p:nvPr/>
        </p:nvCxnSpPr>
        <p:spPr bwMode="auto">
          <a:xfrm>
            <a:off x="1065213" y="3489325"/>
            <a:ext cx="296862" cy="12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34" name="AutoShape 54"/>
          <p:cNvCxnSpPr>
            <a:cxnSpLocks noChangeShapeType="1"/>
            <a:stCxn id="404498" idx="3"/>
            <a:endCxn id="404529" idx="22"/>
          </p:cNvCxnSpPr>
          <p:nvPr/>
        </p:nvCxnSpPr>
        <p:spPr bwMode="auto">
          <a:xfrm flipV="1">
            <a:off x="3479800" y="3200400"/>
            <a:ext cx="192088" cy="44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4535" name="Group 55"/>
          <p:cNvGrpSpPr>
            <a:grpSpLocks/>
          </p:cNvGrpSpPr>
          <p:nvPr/>
        </p:nvGrpSpPr>
        <p:grpSpPr bwMode="auto">
          <a:xfrm>
            <a:off x="5287963" y="3244850"/>
            <a:ext cx="2179637" cy="1828800"/>
            <a:chOff x="832" y="1344"/>
            <a:chExt cx="1136" cy="1024"/>
          </a:xfrm>
        </p:grpSpPr>
        <p:sp>
          <p:nvSpPr>
            <p:cNvPr id="404536" name="Oval 56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37" name="Oval 57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38" name="Oval 58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39" name="Oval 59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40" name="Oval 60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41" name="Oval 61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42" name="Oval 62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43" name="Oval 63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44" name="Oval 64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DDDDDD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4545" name="Rectangle 65"/>
          <p:cNvSpPr>
            <a:spLocks noChangeArrowheads="1"/>
          </p:cNvSpPr>
          <p:nvPr/>
        </p:nvSpPr>
        <p:spPr bwMode="auto">
          <a:xfrm>
            <a:off x="5867400" y="35814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46" name="Rectangle 66"/>
          <p:cNvSpPr>
            <a:spLocks noChangeArrowheads="1"/>
          </p:cNvSpPr>
          <p:nvPr/>
        </p:nvSpPr>
        <p:spPr bwMode="auto">
          <a:xfrm>
            <a:off x="5257800" y="41021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47" name="Rectangle 67"/>
          <p:cNvSpPr>
            <a:spLocks noChangeArrowheads="1"/>
          </p:cNvSpPr>
          <p:nvPr/>
        </p:nvSpPr>
        <p:spPr bwMode="auto">
          <a:xfrm>
            <a:off x="6292850" y="47879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48" name="Rectangle 68"/>
          <p:cNvSpPr>
            <a:spLocks noChangeArrowheads="1"/>
          </p:cNvSpPr>
          <p:nvPr/>
        </p:nvSpPr>
        <p:spPr bwMode="auto">
          <a:xfrm>
            <a:off x="6823075" y="47879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49" name="Rectangle 69"/>
          <p:cNvSpPr>
            <a:spLocks noChangeArrowheads="1"/>
          </p:cNvSpPr>
          <p:nvPr/>
        </p:nvSpPr>
        <p:spPr bwMode="auto">
          <a:xfrm>
            <a:off x="7191375" y="384492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50" name="Rectangle 70"/>
          <p:cNvSpPr>
            <a:spLocks noChangeArrowheads="1"/>
          </p:cNvSpPr>
          <p:nvPr/>
        </p:nvSpPr>
        <p:spPr bwMode="auto">
          <a:xfrm>
            <a:off x="6521450" y="35052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4551" name="AutoShape 71"/>
          <p:cNvCxnSpPr>
            <a:cxnSpLocks noChangeShapeType="1"/>
            <a:stCxn id="404546" idx="3"/>
            <a:endCxn id="404545" idx="1"/>
          </p:cNvCxnSpPr>
          <p:nvPr/>
        </p:nvCxnSpPr>
        <p:spPr bwMode="auto">
          <a:xfrm flipV="1">
            <a:off x="5441950" y="3667125"/>
            <a:ext cx="425450" cy="520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52" name="AutoShape 72"/>
          <p:cNvCxnSpPr>
            <a:cxnSpLocks noChangeShapeType="1"/>
            <a:stCxn id="404545" idx="3"/>
            <a:endCxn id="404550" idx="1"/>
          </p:cNvCxnSpPr>
          <p:nvPr/>
        </p:nvCxnSpPr>
        <p:spPr bwMode="auto">
          <a:xfrm flipV="1">
            <a:off x="6051550" y="3590925"/>
            <a:ext cx="469900" cy="76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53" name="AutoShape 73"/>
          <p:cNvCxnSpPr>
            <a:cxnSpLocks noChangeShapeType="1"/>
            <a:stCxn id="404550" idx="3"/>
            <a:endCxn id="404549" idx="1"/>
          </p:cNvCxnSpPr>
          <p:nvPr/>
        </p:nvCxnSpPr>
        <p:spPr bwMode="auto">
          <a:xfrm>
            <a:off x="6705600" y="3590925"/>
            <a:ext cx="485775" cy="339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54" name="AutoShape 74"/>
          <p:cNvCxnSpPr>
            <a:cxnSpLocks noChangeShapeType="1"/>
            <a:stCxn id="404547" idx="0"/>
            <a:endCxn id="404550" idx="2"/>
          </p:cNvCxnSpPr>
          <p:nvPr/>
        </p:nvCxnSpPr>
        <p:spPr bwMode="auto">
          <a:xfrm flipV="1">
            <a:off x="6384925" y="3676650"/>
            <a:ext cx="228600" cy="1111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55" name="AutoShape 75"/>
          <p:cNvCxnSpPr>
            <a:cxnSpLocks noChangeShapeType="1"/>
            <a:stCxn id="404548" idx="0"/>
            <a:endCxn id="404549" idx="2"/>
          </p:cNvCxnSpPr>
          <p:nvPr/>
        </p:nvCxnSpPr>
        <p:spPr bwMode="auto">
          <a:xfrm flipV="1">
            <a:off x="6915150" y="401637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56" name="AutoShape 76"/>
          <p:cNvCxnSpPr>
            <a:cxnSpLocks noChangeShapeType="1"/>
            <a:stCxn id="404547" idx="3"/>
            <a:endCxn id="404548" idx="1"/>
          </p:cNvCxnSpPr>
          <p:nvPr/>
        </p:nvCxnSpPr>
        <p:spPr bwMode="auto">
          <a:xfrm>
            <a:off x="6477000" y="4873625"/>
            <a:ext cx="3460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4557" name="Group 77"/>
          <p:cNvGrpSpPr>
            <a:grpSpLocks/>
          </p:cNvGrpSpPr>
          <p:nvPr/>
        </p:nvGrpSpPr>
        <p:grpSpPr bwMode="auto">
          <a:xfrm>
            <a:off x="5791200" y="5073650"/>
            <a:ext cx="523875" cy="488950"/>
            <a:chOff x="1014" y="912"/>
            <a:chExt cx="574" cy="596"/>
          </a:xfrm>
        </p:grpSpPr>
        <p:sp>
          <p:nvSpPr>
            <p:cNvPr id="404558" name="Freeform 78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59" name="Line 79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0" name="Line 80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1" name="Freeform 81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62" name="Line 82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3" name="Line 83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4" name="Line 84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5" name="Rectangle 85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6" name="Freeform 86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67" name="Line 87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8" name="Line 88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9" name="Line 89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4570" name="Group 90"/>
          <p:cNvGrpSpPr>
            <a:grpSpLocks/>
          </p:cNvGrpSpPr>
          <p:nvPr/>
        </p:nvGrpSpPr>
        <p:grpSpPr bwMode="auto">
          <a:xfrm>
            <a:off x="7553325" y="3549650"/>
            <a:ext cx="523875" cy="488950"/>
            <a:chOff x="1014" y="912"/>
            <a:chExt cx="574" cy="596"/>
          </a:xfrm>
        </p:grpSpPr>
        <p:sp>
          <p:nvSpPr>
            <p:cNvPr id="404571" name="Freeform 91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72" name="Line 92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3" name="Line 93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4" name="Freeform 94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75" name="Line 95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6" name="Line 96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7" name="Line 97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8" name="Rectangle 98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9" name="Freeform 99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80" name="Line 100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81" name="Line 101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82" name="Line 102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4583" name="AutoShape 103"/>
          <p:cNvCxnSpPr>
            <a:cxnSpLocks noChangeShapeType="1"/>
            <a:stCxn id="404566" idx="14"/>
            <a:endCxn id="404547" idx="2"/>
          </p:cNvCxnSpPr>
          <p:nvPr/>
        </p:nvCxnSpPr>
        <p:spPr bwMode="auto">
          <a:xfrm flipV="1">
            <a:off x="6213475" y="4959350"/>
            <a:ext cx="171450" cy="14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84" name="AutoShape 104"/>
          <p:cNvCxnSpPr>
            <a:cxnSpLocks noChangeShapeType="1"/>
            <a:stCxn id="404549" idx="3"/>
            <a:endCxn id="404579" idx="22"/>
          </p:cNvCxnSpPr>
          <p:nvPr/>
        </p:nvCxnSpPr>
        <p:spPr bwMode="auto">
          <a:xfrm flipV="1">
            <a:off x="7375525" y="3886200"/>
            <a:ext cx="192088" cy="44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85" name="AutoShape 105"/>
          <p:cNvCxnSpPr>
            <a:cxnSpLocks noChangeShapeType="1"/>
            <a:stCxn id="404546" idx="3"/>
            <a:endCxn id="404547" idx="1"/>
          </p:cNvCxnSpPr>
          <p:nvPr/>
        </p:nvCxnSpPr>
        <p:spPr bwMode="auto">
          <a:xfrm>
            <a:off x="5441950" y="4187825"/>
            <a:ext cx="850900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4586" name="Group 106"/>
          <p:cNvGrpSpPr>
            <a:grpSpLocks/>
          </p:cNvGrpSpPr>
          <p:nvPr/>
        </p:nvGrpSpPr>
        <p:grpSpPr bwMode="auto">
          <a:xfrm>
            <a:off x="2849563" y="4387850"/>
            <a:ext cx="2179637" cy="1828800"/>
            <a:chOff x="832" y="1344"/>
            <a:chExt cx="1136" cy="1024"/>
          </a:xfrm>
        </p:grpSpPr>
        <p:sp>
          <p:nvSpPr>
            <p:cNvPr id="404587" name="Oval 107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88" name="Oval 108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89" name="Oval 109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0" name="Oval 110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1" name="Oval 111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2" name="Oval 112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3" name="Oval 113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4" name="Oval 114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5" name="Oval 115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4596" name="Rectangle 116"/>
          <p:cNvSpPr>
            <a:spLocks noChangeArrowheads="1"/>
          </p:cNvSpPr>
          <p:nvPr/>
        </p:nvSpPr>
        <p:spPr bwMode="auto">
          <a:xfrm>
            <a:off x="3505200" y="47688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97" name="Rectangle 117"/>
          <p:cNvSpPr>
            <a:spLocks noChangeArrowheads="1"/>
          </p:cNvSpPr>
          <p:nvPr/>
        </p:nvSpPr>
        <p:spPr bwMode="auto">
          <a:xfrm>
            <a:off x="2819400" y="52451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98" name="Rectangle 118"/>
          <p:cNvSpPr>
            <a:spLocks noChangeArrowheads="1"/>
          </p:cNvSpPr>
          <p:nvPr/>
        </p:nvSpPr>
        <p:spPr bwMode="auto">
          <a:xfrm>
            <a:off x="3463925" y="59309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99" name="Rectangle 119"/>
          <p:cNvSpPr>
            <a:spLocks noChangeArrowheads="1"/>
          </p:cNvSpPr>
          <p:nvPr/>
        </p:nvSpPr>
        <p:spPr bwMode="auto">
          <a:xfrm>
            <a:off x="4384675" y="59309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600" name="Rectangle 120"/>
          <p:cNvSpPr>
            <a:spLocks noChangeArrowheads="1"/>
          </p:cNvSpPr>
          <p:nvPr/>
        </p:nvSpPr>
        <p:spPr bwMode="auto">
          <a:xfrm>
            <a:off x="4752975" y="498792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601" name="Rectangle 121"/>
          <p:cNvSpPr>
            <a:spLocks noChangeArrowheads="1"/>
          </p:cNvSpPr>
          <p:nvPr/>
        </p:nvSpPr>
        <p:spPr bwMode="auto">
          <a:xfrm>
            <a:off x="4235450" y="46736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4602" name="AutoShape 122"/>
          <p:cNvCxnSpPr>
            <a:cxnSpLocks noChangeShapeType="1"/>
            <a:stCxn id="404597" idx="3"/>
            <a:endCxn id="404596" idx="1"/>
          </p:cNvCxnSpPr>
          <p:nvPr/>
        </p:nvCxnSpPr>
        <p:spPr bwMode="auto">
          <a:xfrm flipV="1">
            <a:off x="3003550" y="4854575"/>
            <a:ext cx="501650" cy="476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3" name="AutoShape 123"/>
          <p:cNvCxnSpPr>
            <a:cxnSpLocks noChangeShapeType="1"/>
            <a:stCxn id="404596" idx="3"/>
            <a:endCxn id="404601" idx="1"/>
          </p:cNvCxnSpPr>
          <p:nvPr/>
        </p:nvCxnSpPr>
        <p:spPr bwMode="auto">
          <a:xfrm flipV="1">
            <a:off x="3689350" y="4759325"/>
            <a:ext cx="546100" cy="95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4" name="AutoShape 124"/>
          <p:cNvCxnSpPr>
            <a:cxnSpLocks noChangeShapeType="1"/>
            <a:stCxn id="404601" idx="3"/>
            <a:endCxn id="404600" idx="1"/>
          </p:cNvCxnSpPr>
          <p:nvPr/>
        </p:nvCxnSpPr>
        <p:spPr bwMode="auto">
          <a:xfrm>
            <a:off x="4419600" y="4759325"/>
            <a:ext cx="333375" cy="3143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5" name="AutoShape 125"/>
          <p:cNvCxnSpPr>
            <a:cxnSpLocks noChangeShapeType="1"/>
            <a:stCxn id="404598" idx="0"/>
            <a:endCxn id="404601" idx="2"/>
          </p:cNvCxnSpPr>
          <p:nvPr/>
        </p:nvCxnSpPr>
        <p:spPr bwMode="auto">
          <a:xfrm flipV="1">
            <a:off x="3556000" y="4845050"/>
            <a:ext cx="771525" cy="1085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6" name="AutoShape 126"/>
          <p:cNvCxnSpPr>
            <a:cxnSpLocks noChangeShapeType="1"/>
            <a:stCxn id="404599" idx="0"/>
            <a:endCxn id="404600" idx="2"/>
          </p:cNvCxnSpPr>
          <p:nvPr/>
        </p:nvCxnSpPr>
        <p:spPr bwMode="auto">
          <a:xfrm flipV="1">
            <a:off x="4476750" y="515937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7" name="AutoShape 127"/>
          <p:cNvCxnSpPr>
            <a:cxnSpLocks noChangeShapeType="1"/>
            <a:stCxn id="404598" idx="3"/>
            <a:endCxn id="404599" idx="1"/>
          </p:cNvCxnSpPr>
          <p:nvPr/>
        </p:nvCxnSpPr>
        <p:spPr bwMode="auto">
          <a:xfrm>
            <a:off x="3648075" y="6016625"/>
            <a:ext cx="736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8" name="AutoShape 128"/>
          <p:cNvCxnSpPr>
            <a:cxnSpLocks noChangeShapeType="1"/>
          </p:cNvCxnSpPr>
          <p:nvPr/>
        </p:nvCxnSpPr>
        <p:spPr bwMode="auto">
          <a:xfrm>
            <a:off x="2971800" y="5302250"/>
            <a:ext cx="460375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4609" name="Group 129"/>
          <p:cNvGrpSpPr>
            <a:grpSpLocks/>
          </p:cNvGrpSpPr>
          <p:nvPr/>
        </p:nvGrpSpPr>
        <p:grpSpPr bwMode="auto">
          <a:xfrm>
            <a:off x="1990725" y="4997450"/>
            <a:ext cx="523875" cy="488950"/>
            <a:chOff x="1014" y="912"/>
            <a:chExt cx="574" cy="596"/>
          </a:xfrm>
        </p:grpSpPr>
        <p:sp>
          <p:nvSpPr>
            <p:cNvPr id="404610" name="Freeform 130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11" name="Line 131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2" name="Line 132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3" name="Freeform 133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14" name="Line 134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5" name="Line 135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6" name="Line 136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7" name="Rectangle 137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8" name="Freeform 138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19" name="Line 139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0" name="Line 140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1" name="Line 141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4622" name="Group 142"/>
          <p:cNvGrpSpPr>
            <a:grpSpLocks/>
          </p:cNvGrpSpPr>
          <p:nvPr/>
        </p:nvGrpSpPr>
        <p:grpSpPr bwMode="auto">
          <a:xfrm>
            <a:off x="2981325" y="6216650"/>
            <a:ext cx="523875" cy="488950"/>
            <a:chOff x="1014" y="912"/>
            <a:chExt cx="574" cy="596"/>
          </a:xfrm>
        </p:grpSpPr>
        <p:sp>
          <p:nvSpPr>
            <p:cNvPr id="404623" name="Freeform 143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24" name="Line 144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5" name="Line 145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6" name="Freeform 146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27" name="Line 147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8" name="Line 148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9" name="Line 149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30" name="Rectangle 150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31" name="Freeform 151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32" name="Line 152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33" name="Line 153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34" name="Line 154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4635" name="AutoShape 155"/>
          <p:cNvCxnSpPr>
            <a:cxnSpLocks noChangeShapeType="1"/>
            <a:stCxn id="404631" idx="14"/>
            <a:endCxn id="404598" idx="2"/>
          </p:cNvCxnSpPr>
          <p:nvPr/>
        </p:nvCxnSpPr>
        <p:spPr bwMode="auto">
          <a:xfrm flipV="1">
            <a:off x="3403600" y="6102350"/>
            <a:ext cx="152400" cy="14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36" name="AutoShape 156"/>
          <p:cNvCxnSpPr>
            <a:cxnSpLocks noChangeShapeType="1"/>
            <a:stCxn id="404610" idx="4"/>
            <a:endCxn id="404597" idx="1"/>
          </p:cNvCxnSpPr>
          <p:nvPr/>
        </p:nvCxnSpPr>
        <p:spPr bwMode="auto">
          <a:xfrm>
            <a:off x="2522538" y="5318125"/>
            <a:ext cx="296862" cy="12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93251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7B348285-E869-CB40-B36B-A5151E39C32F}" type="slidenum">
              <a:rPr lang="en-US"/>
              <a:pPr/>
              <a:t>5</a:t>
            </a:fld>
            <a:endParaRPr lang="en-US"/>
          </a:p>
        </p:txBody>
      </p:sp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INTERnet</a:t>
            </a:r>
            <a:r>
              <a:rPr lang="en-US" dirty="0" smtClean="0"/>
              <a:t> Solution</a:t>
            </a:r>
            <a:endParaRPr lang="en-US" dirty="0"/>
          </a:p>
        </p:txBody>
      </p:sp>
      <p:grpSp>
        <p:nvGrpSpPr>
          <p:cNvPr id="409603" name="Group 3"/>
          <p:cNvGrpSpPr>
            <a:grpSpLocks/>
          </p:cNvGrpSpPr>
          <p:nvPr/>
        </p:nvGrpSpPr>
        <p:grpSpPr bwMode="auto">
          <a:xfrm>
            <a:off x="1392238" y="1752600"/>
            <a:ext cx="2179637" cy="1828800"/>
            <a:chOff x="832" y="1344"/>
            <a:chExt cx="1136" cy="1024"/>
          </a:xfrm>
        </p:grpSpPr>
        <p:sp>
          <p:nvSpPr>
            <p:cNvPr id="409604" name="Oval 4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05" name="Oval 5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06" name="Oval 6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07" name="Oval 7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08" name="Oval 8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09" name="Oval 9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10" name="Oval 10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11" name="Oval 11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12" name="Oval 12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613" name="Rectangle 13"/>
          <p:cNvSpPr>
            <a:spLocks noChangeArrowheads="1"/>
          </p:cNvSpPr>
          <p:nvPr/>
        </p:nvSpPr>
        <p:spPr bwMode="auto">
          <a:xfrm>
            <a:off x="2047875" y="22098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14" name="Rectangle 14"/>
          <p:cNvSpPr>
            <a:spLocks noChangeArrowheads="1"/>
          </p:cNvSpPr>
          <p:nvPr/>
        </p:nvSpPr>
        <p:spPr bwMode="auto">
          <a:xfrm>
            <a:off x="1362075" y="26860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15" name="Rectangle 15"/>
          <p:cNvSpPr>
            <a:spLocks noChangeArrowheads="1"/>
          </p:cNvSpPr>
          <p:nvPr/>
        </p:nvSpPr>
        <p:spPr bwMode="auto">
          <a:xfrm>
            <a:off x="2006600" y="33718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16" name="Rectangle 16"/>
          <p:cNvSpPr>
            <a:spLocks noChangeArrowheads="1"/>
          </p:cNvSpPr>
          <p:nvPr/>
        </p:nvSpPr>
        <p:spPr bwMode="auto">
          <a:xfrm>
            <a:off x="2927350" y="33718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17" name="Rectangle 17"/>
          <p:cNvSpPr>
            <a:spLocks noChangeArrowheads="1"/>
          </p:cNvSpPr>
          <p:nvPr/>
        </p:nvSpPr>
        <p:spPr bwMode="auto">
          <a:xfrm>
            <a:off x="3295650" y="242887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18" name="Rectangle 18"/>
          <p:cNvSpPr>
            <a:spLocks noChangeArrowheads="1"/>
          </p:cNvSpPr>
          <p:nvPr/>
        </p:nvSpPr>
        <p:spPr bwMode="auto">
          <a:xfrm>
            <a:off x="2743200" y="23431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9619" name="AutoShape 19"/>
          <p:cNvCxnSpPr>
            <a:cxnSpLocks noChangeShapeType="1"/>
            <a:stCxn id="409614" idx="3"/>
            <a:endCxn id="409613" idx="1"/>
          </p:cNvCxnSpPr>
          <p:nvPr/>
        </p:nvCxnSpPr>
        <p:spPr bwMode="auto">
          <a:xfrm flipV="1">
            <a:off x="1546225" y="2295525"/>
            <a:ext cx="501650" cy="476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0" name="AutoShape 20"/>
          <p:cNvCxnSpPr>
            <a:cxnSpLocks noChangeShapeType="1"/>
            <a:stCxn id="409613" idx="3"/>
            <a:endCxn id="409618" idx="1"/>
          </p:cNvCxnSpPr>
          <p:nvPr/>
        </p:nvCxnSpPr>
        <p:spPr bwMode="auto">
          <a:xfrm>
            <a:off x="2232025" y="2295525"/>
            <a:ext cx="511175" cy="133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1" name="AutoShape 21"/>
          <p:cNvCxnSpPr>
            <a:cxnSpLocks noChangeShapeType="1"/>
            <a:stCxn id="409618" idx="3"/>
            <a:endCxn id="409617" idx="1"/>
          </p:cNvCxnSpPr>
          <p:nvPr/>
        </p:nvCxnSpPr>
        <p:spPr bwMode="auto">
          <a:xfrm>
            <a:off x="2927350" y="2428875"/>
            <a:ext cx="3683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2" name="AutoShape 22"/>
          <p:cNvCxnSpPr>
            <a:cxnSpLocks noChangeShapeType="1"/>
            <a:stCxn id="409615" idx="0"/>
            <a:endCxn id="409618" idx="2"/>
          </p:cNvCxnSpPr>
          <p:nvPr/>
        </p:nvCxnSpPr>
        <p:spPr bwMode="auto">
          <a:xfrm flipV="1">
            <a:off x="2098675" y="2514600"/>
            <a:ext cx="736600" cy="857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3" name="AutoShape 23"/>
          <p:cNvCxnSpPr>
            <a:cxnSpLocks noChangeShapeType="1"/>
            <a:stCxn id="409616" idx="0"/>
            <a:endCxn id="409617" idx="2"/>
          </p:cNvCxnSpPr>
          <p:nvPr/>
        </p:nvCxnSpPr>
        <p:spPr bwMode="auto">
          <a:xfrm flipV="1">
            <a:off x="3019425" y="260032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4" name="AutoShape 24"/>
          <p:cNvCxnSpPr>
            <a:cxnSpLocks noChangeShapeType="1"/>
            <a:stCxn id="409615" idx="3"/>
            <a:endCxn id="409616" idx="1"/>
          </p:cNvCxnSpPr>
          <p:nvPr/>
        </p:nvCxnSpPr>
        <p:spPr bwMode="auto">
          <a:xfrm>
            <a:off x="2190750" y="3457575"/>
            <a:ext cx="736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5" name="AutoShape 25"/>
          <p:cNvCxnSpPr>
            <a:cxnSpLocks noChangeShapeType="1"/>
          </p:cNvCxnSpPr>
          <p:nvPr/>
        </p:nvCxnSpPr>
        <p:spPr bwMode="auto">
          <a:xfrm>
            <a:off x="1514475" y="2743200"/>
            <a:ext cx="460375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626" name="Group 26"/>
          <p:cNvGrpSpPr>
            <a:grpSpLocks/>
          </p:cNvGrpSpPr>
          <p:nvPr/>
        </p:nvGrpSpPr>
        <p:grpSpPr bwMode="auto">
          <a:xfrm>
            <a:off x="533400" y="2438400"/>
            <a:ext cx="523875" cy="488950"/>
            <a:chOff x="1014" y="912"/>
            <a:chExt cx="574" cy="596"/>
          </a:xfrm>
        </p:grpSpPr>
        <p:sp>
          <p:nvSpPr>
            <p:cNvPr id="409627" name="Freeform 27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28" name="Line 28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29" name="Line 29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0" name="Freeform 30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31" name="Line 31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2" name="Line 32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3" name="Line 33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4" name="Rectangle 34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5" name="Freeform 35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36" name="Line 36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7" name="Line 37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8" name="Line 38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639" name="Group 39"/>
          <p:cNvGrpSpPr>
            <a:grpSpLocks/>
          </p:cNvGrpSpPr>
          <p:nvPr/>
        </p:nvGrpSpPr>
        <p:grpSpPr bwMode="auto">
          <a:xfrm>
            <a:off x="3657600" y="2133600"/>
            <a:ext cx="523875" cy="488950"/>
            <a:chOff x="1014" y="912"/>
            <a:chExt cx="574" cy="596"/>
          </a:xfrm>
        </p:grpSpPr>
        <p:sp>
          <p:nvSpPr>
            <p:cNvPr id="409640" name="Freeform 40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41" name="Line 41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2" name="Line 42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3" name="Freeform 43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44" name="Line 44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5" name="Line 45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6" name="Line 46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7" name="Rectangle 47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8" name="Freeform 48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49" name="Line 49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50" name="Line 50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51" name="Line 51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9652" name="AutoShape 52"/>
          <p:cNvCxnSpPr>
            <a:cxnSpLocks noChangeShapeType="1"/>
            <a:stCxn id="409627" idx="4"/>
            <a:endCxn id="409614" idx="1"/>
          </p:cNvCxnSpPr>
          <p:nvPr/>
        </p:nvCxnSpPr>
        <p:spPr bwMode="auto">
          <a:xfrm>
            <a:off x="1065213" y="2759075"/>
            <a:ext cx="296862" cy="12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53" name="AutoShape 53"/>
          <p:cNvCxnSpPr>
            <a:cxnSpLocks noChangeShapeType="1"/>
            <a:stCxn id="409617" idx="3"/>
            <a:endCxn id="409648" idx="22"/>
          </p:cNvCxnSpPr>
          <p:nvPr/>
        </p:nvCxnSpPr>
        <p:spPr bwMode="auto">
          <a:xfrm flipV="1">
            <a:off x="3479800" y="2470150"/>
            <a:ext cx="192088" cy="44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654" name="Group 54"/>
          <p:cNvGrpSpPr>
            <a:grpSpLocks/>
          </p:cNvGrpSpPr>
          <p:nvPr/>
        </p:nvGrpSpPr>
        <p:grpSpPr bwMode="auto">
          <a:xfrm>
            <a:off x="5287963" y="2514600"/>
            <a:ext cx="2179637" cy="1828800"/>
            <a:chOff x="832" y="1344"/>
            <a:chExt cx="1136" cy="1024"/>
          </a:xfrm>
        </p:grpSpPr>
        <p:sp>
          <p:nvSpPr>
            <p:cNvPr id="409655" name="Oval 55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56" name="Oval 56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57" name="Oval 57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58" name="Oval 58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59" name="Oval 59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60" name="Oval 60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61" name="Oval 61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62" name="Oval 62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63" name="Oval 63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DDDDDD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664" name="Rectangle 64"/>
          <p:cNvSpPr>
            <a:spLocks noChangeArrowheads="1"/>
          </p:cNvSpPr>
          <p:nvPr/>
        </p:nvSpPr>
        <p:spPr bwMode="auto">
          <a:xfrm>
            <a:off x="5867400" y="28511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65" name="Rectangle 65"/>
          <p:cNvSpPr>
            <a:spLocks noChangeArrowheads="1"/>
          </p:cNvSpPr>
          <p:nvPr/>
        </p:nvSpPr>
        <p:spPr bwMode="auto">
          <a:xfrm>
            <a:off x="5257800" y="33718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66" name="Rectangle 66"/>
          <p:cNvSpPr>
            <a:spLocks noChangeArrowheads="1"/>
          </p:cNvSpPr>
          <p:nvPr/>
        </p:nvSpPr>
        <p:spPr bwMode="auto">
          <a:xfrm>
            <a:off x="6292850" y="40576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67" name="Rectangle 67"/>
          <p:cNvSpPr>
            <a:spLocks noChangeArrowheads="1"/>
          </p:cNvSpPr>
          <p:nvPr/>
        </p:nvSpPr>
        <p:spPr bwMode="auto">
          <a:xfrm>
            <a:off x="6823075" y="40576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68" name="Rectangle 68"/>
          <p:cNvSpPr>
            <a:spLocks noChangeArrowheads="1"/>
          </p:cNvSpPr>
          <p:nvPr/>
        </p:nvSpPr>
        <p:spPr bwMode="auto">
          <a:xfrm>
            <a:off x="7191375" y="311467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69" name="Rectangle 69"/>
          <p:cNvSpPr>
            <a:spLocks noChangeArrowheads="1"/>
          </p:cNvSpPr>
          <p:nvPr/>
        </p:nvSpPr>
        <p:spPr bwMode="auto">
          <a:xfrm>
            <a:off x="6521450" y="27749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9670" name="AutoShape 70"/>
          <p:cNvCxnSpPr>
            <a:cxnSpLocks noChangeShapeType="1"/>
            <a:stCxn id="409665" idx="3"/>
            <a:endCxn id="409664" idx="1"/>
          </p:cNvCxnSpPr>
          <p:nvPr/>
        </p:nvCxnSpPr>
        <p:spPr bwMode="auto">
          <a:xfrm flipV="1">
            <a:off x="5441950" y="2936875"/>
            <a:ext cx="425450" cy="520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71" name="AutoShape 71"/>
          <p:cNvCxnSpPr>
            <a:cxnSpLocks noChangeShapeType="1"/>
            <a:stCxn id="409664" idx="3"/>
            <a:endCxn id="409669" idx="1"/>
          </p:cNvCxnSpPr>
          <p:nvPr/>
        </p:nvCxnSpPr>
        <p:spPr bwMode="auto">
          <a:xfrm flipV="1">
            <a:off x="6051550" y="2860675"/>
            <a:ext cx="469900" cy="76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72" name="AutoShape 72"/>
          <p:cNvCxnSpPr>
            <a:cxnSpLocks noChangeShapeType="1"/>
            <a:stCxn id="409669" idx="3"/>
            <a:endCxn id="409668" idx="1"/>
          </p:cNvCxnSpPr>
          <p:nvPr/>
        </p:nvCxnSpPr>
        <p:spPr bwMode="auto">
          <a:xfrm>
            <a:off x="6705600" y="2860675"/>
            <a:ext cx="485775" cy="339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73" name="AutoShape 73"/>
          <p:cNvCxnSpPr>
            <a:cxnSpLocks noChangeShapeType="1"/>
            <a:stCxn id="409666" idx="0"/>
            <a:endCxn id="409669" idx="2"/>
          </p:cNvCxnSpPr>
          <p:nvPr/>
        </p:nvCxnSpPr>
        <p:spPr bwMode="auto">
          <a:xfrm flipV="1">
            <a:off x="6384925" y="2946400"/>
            <a:ext cx="228600" cy="1111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74" name="AutoShape 74"/>
          <p:cNvCxnSpPr>
            <a:cxnSpLocks noChangeShapeType="1"/>
            <a:stCxn id="409667" idx="0"/>
            <a:endCxn id="409668" idx="2"/>
          </p:cNvCxnSpPr>
          <p:nvPr/>
        </p:nvCxnSpPr>
        <p:spPr bwMode="auto">
          <a:xfrm flipV="1">
            <a:off x="6915150" y="328612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75" name="AutoShape 75"/>
          <p:cNvCxnSpPr>
            <a:cxnSpLocks noChangeShapeType="1"/>
            <a:stCxn id="409666" idx="3"/>
            <a:endCxn id="409667" idx="1"/>
          </p:cNvCxnSpPr>
          <p:nvPr/>
        </p:nvCxnSpPr>
        <p:spPr bwMode="auto">
          <a:xfrm>
            <a:off x="6477000" y="4143375"/>
            <a:ext cx="3460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676" name="Group 76"/>
          <p:cNvGrpSpPr>
            <a:grpSpLocks/>
          </p:cNvGrpSpPr>
          <p:nvPr/>
        </p:nvGrpSpPr>
        <p:grpSpPr bwMode="auto">
          <a:xfrm>
            <a:off x="5791200" y="4343400"/>
            <a:ext cx="523875" cy="488950"/>
            <a:chOff x="1014" y="912"/>
            <a:chExt cx="574" cy="596"/>
          </a:xfrm>
        </p:grpSpPr>
        <p:sp>
          <p:nvSpPr>
            <p:cNvPr id="409677" name="Freeform 77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78" name="Line 78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79" name="Line 79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0" name="Freeform 80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81" name="Line 81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2" name="Line 82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3" name="Line 83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4" name="Rectangle 84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5" name="Freeform 85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86" name="Line 86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7" name="Line 87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8" name="Line 88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689" name="Group 89"/>
          <p:cNvGrpSpPr>
            <a:grpSpLocks/>
          </p:cNvGrpSpPr>
          <p:nvPr/>
        </p:nvGrpSpPr>
        <p:grpSpPr bwMode="auto">
          <a:xfrm>
            <a:off x="7553325" y="2819400"/>
            <a:ext cx="523875" cy="488950"/>
            <a:chOff x="1014" y="912"/>
            <a:chExt cx="574" cy="596"/>
          </a:xfrm>
        </p:grpSpPr>
        <p:sp>
          <p:nvSpPr>
            <p:cNvPr id="409690" name="Freeform 90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91" name="Line 91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2" name="Line 92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3" name="Freeform 93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94" name="Line 94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5" name="Line 95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6" name="Line 96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7" name="Rectangle 97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8" name="Freeform 98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99" name="Line 99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00" name="Line 100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01" name="Line 101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9702" name="AutoShape 102"/>
          <p:cNvCxnSpPr>
            <a:cxnSpLocks noChangeShapeType="1"/>
            <a:stCxn id="409685" idx="14"/>
            <a:endCxn id="409666" idx="2"/>
          </p:cNvCxnSpPr>
          <p:nvPr/>
        </p:nvCxnSpPr>
        <p:spPr bwMode="auto">
          <a:xfrm flipV="1">
            <a:off x="6213475" y="4229100"/>
            <a:ext cx="171450" cy="14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03" name="AutoShape 103"/>
          <p:cNvCxnSpPr>
            <a:cxnSpLocks noChangeShapeType="1"/>
            <a:stCxn id="409668" idx="3"/>
            <a:endCxn id="409698" idx="22"/>
          </p:cNvCxnSpPr>
          <p:nvPr/>
        </p:nvCxnSpPr>
        <p:spPr bwMode="auto">
          <a:xfrm flipV="1">
            <a:off x="7375525" y="3155950"/>
            <a:ext cx="192088" cy="44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04" name="AutoShape 104"/>
          <p:cNvCxnSpPr>
            <a:cxnSpLocks noChangeShapeType="1"/>
            <a:stCxn id="409665" idx="3"/>
            <a:endCxn id="409666" idx="1"/>
          </p:cNvCxnSpPr>
          <p:nvPr/>
        </p:nvCxnSpPr>
        <p:spPr bwMode="auto">
          <a:xfrm>
            <a:off x="5441950" y="3457575"/>
            <a:ext cx="850900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705" name="Group 105"/>
          <p:cNvGrpSpPr>
            <a:grpSpLocks/>
          </p:cNvGrpSpPr>
          <p:nvPr/>
        </p:nvGrpSpPr>
        <p:grpSpPr bwMode="auto">
          <a:xfrm>
            <a:off x="2849563" y="3657600"/>
            <a:ext cx="2179637" cy="1828800"/>
            <a:chOff x="832" y="1344"/>
            <a:chExt cx="1136" cy="1024"/>
          </a:xfrm>
        </p:grpSpPr>
        <p:sp>
          <p:nvSpPr>
            <p:cNvPr id="409706" name="Oval 106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07" name="Oval 107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08" name="Oval 108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09" name="Oval 109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10" name="Oval 110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11" name="Oval 111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12" name="Oval 112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13" name="Oval 113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14" name="Oval 114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715" name="Rectangle 115"/>
          <p:cNvSpPr>
            <a:spLocks noChangeArrowheads="1"/>
          </p:cNvSpPr>
          <p:nvPr/>
        </p:nvSpPr>
        <p:spPr bwMode="auto">
          <a:xfrm>
            <a:off x="3505200" y="40386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716" name="Rectangle 116"/>
          <p:cNvSpPr>
            <a:spLocks noChangeArrowheads="1"/>
          </p:cNvSpPr>
          <p:nvPr/>
        </p:nvSpPr>
        <p:spPr bwMode="auto">
          <a:xfrm>
            <a:off x="2819400" y="45148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717" name="Rectangle 117"/>
          <p:cNvSpPr>
            <a:spLocks noChangeArrowheads="1"/>
          </p:cNvSpPr>
          <p:nvPr/>
        </p:nvSpPr>
        <p:spPr bwMode="auto">
          <a:xfrm>
            <a:off x="3463925" y="52006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718" name="Rectangle 118"/>
          <p:cNvSpPr>
            <a:spLocks noChangeArrowheads="1"/>
          </p:cNvSpPr>
          <p:nvPr/>
        </p:nvSpPr>
        <p:spPr bwMode="auto">
          <a:xfrm>
            <a:off x="4384675" y="52006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719" name="Rectangle 119"/>
          <p:cNvSpPr>
            <a:spLocks noChangeArrowheads="1"/>
          </p:cNvSpPr>
          <p:nvPr/>
        </p:nvSpPr>
        <p:spPr bwMode="auto">
          <a:xfrm>
            <a:off x="4752975" y="425767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720" name="Rectangle 120"/>
          <p:cNvSpPr>
            <a:spLocks noChangeArrowheads="1"/>
          </p:cNvSpPr>
          <p:nvPr/>
        </p:nvSpPr>
        <p:spPr bwMode="auto">
          <a:xfrm>
            <a:off x="4235450" y="39433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9721" name="AutoShape 121"/>
          <p:cNvCxnSpPr>
            <a:cxnSpLocks noChangeShapeType="1"/>
            <a:stCxn id="409716" idx="3"/>
            <a:endCxn id="409715" idx="1"/>
          </p:cNvCxnSpPr>
          <p:nvPr/>
        </p:nvCxnSpPr>
        <p:spPr bwMode="auto">
          <a:xfrm flipV="1">
            <a:off x="3003550" y="4124325"/>
            <a:ext cx="501650" cy="476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2" name="AutoShape 122"/>
          <p:cNvCxnSpPr>
            <a:cxnSpLocks noChangeShapeType="1"/>
            <a:stCxn id="409715" idx="3"/>
            <a:endCxn id="409720" idx="1"/>
          </p:cNvCxnSpPr>
          <p:nvPr/>
        </p:nvCxnSpPr>
        <p:spPr bwMode="auto">
          <a:xfrm flipV="1">
            <a:off x="3689350" y="4029075"/>
            <a:ext cx="546100" cy="95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3" name="AutoShape 123"/>
          <p:cNvCxnSpPr>
            <a:cxnSpLocks noChangeShapeType="1"/>
            <a:stCxn id="409720" idx="3"/>
            <a:endCxn id="409719" idx="1"/>
          </p:cNvCxnSpPr>
          <p:nvPr/>
        </p:nvCxnSpPr>
        <p:spPr bwMode="auto">
          <a:xfrm>
            <a:off x="4419600" y="4029075"/>
            <a:ext cx="333375" cy="3143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4" name="AutoShape 124"/>
          <p:cNvCxnSpPr>
            <a:cxnSpLocks noChangeShapeType="1"/>
            <a:stCxn id="409717" idx="0"/>
            <a:endCxn id="409720" idx="2"/>
          </p:cNvCxnSpPr>
          <p:nvPr/>
        </p:nvCxnSpPr>
        <p:spPr bwMode="auto">
          <a:xfrm flipV="1">
            <a:off x="3556000" y="4114800"/>
            <a:ext cx="771525" cy="1085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5" name="AutoShape 125"/>
          <p:cNvCxnSpPr>
            <a:cxnSpLocks noChangeShapeType="1"/>
            <a:stCxn id="409718" idx="0"/>
            <a:endCxn id="409719" idx="2"/>
          </p:cNvCxnSpPr>
          <p:nvPr/>
        </p:nvCxnSpPr>
        <p:spPr bwMode="auto">
          <a:xfrm flipV="1">
            <a:off x="4476750" y="442912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6" name="AutoShape 126"/>
          <p:cNvCxnSpPr>
            <a:cxnSpLocks noChangeShapeType="1"/>
            <a:stCxn id="409717" idx="3"/>
            <a:endCxn id="409718" idx="1"/>
          </p:cNvCxnSpPr>
          <p:nvPr/>
        </p:nvCxnSpPr>
        <p:spPr bwMode="auto">
          <a:xfrm>
            <a:off x="3648075" y="5286375"/>
            <a:ext cx="736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7" name="AutoShape 127"/>
          <p:cNvCxnSpPr>
            <a:cxnSpLocks noChangeShapeType="1"/>
          </p:cNvCxnSpPr>
          <p:nvPr/>
        </p:nvCxnSpPr>
        <p:spPr bwMode="auto">
          <a:xfrm>
            <a:off x="2971800" y="4572000"/>
            <a:ext cx="460375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728" name="Group 128"/>
          <p:cNvGrpSpPr>
            <a:grpSpLocks/>
          </p:cNvGrpSpPr>
          <p:nvPr/>
        </p:nvGrpSpPr>
        <p:grpSpPr bwMode="auto">
          <a:xfrm>
            <a:off x="1990725" y="4267200"/>
            <a:ext cx="523875" cy="488950"/>
            <a:chOff x="1014" y="912"/>
            <a:chExt cx="574" cy="596"/>
          </a:xfrm>
        </p:grpSpPr>
        <p:sp>
          <p:nvSpPr>
            <p:cNvPr id="409729" name="Freeform 129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30" name="Line 130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1" name="Line 131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2" name="Freeform 132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33" name="Line 133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4" name="Line 134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5" name="Line 135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6" name="Rectangle 136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7" name="Freeform 137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38" name="Line 138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9" name="Line 139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0" name="Line 140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741" name="Group 141"/>
          <p:cNvGrpSpPr>
            <a:grpSpLocks/>
          </p:cNvGrpSpPr>
          <p:nvPr/>
        </p:nvGrpSpPr>
        <p:grpSpPr bwMode="auto">
          <a:xfrm>
            <a:off x="2981325" y="5486400"/>
            <a:ext cx="523875" cy="488950"/>
            <a:chOff x="1014" y="912"/>
            <a:chExt cx="574" cy="596"/>
          </a:xfrm>
        </p:grpSpPr>
        <p:sp>
          <p:nvSpPr>
            <p:cNvPr id="409742" name="Freeform 142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43" name="Line 143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4" name="Line 144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5" name="Freeform 145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46" name="Line 146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7" name="Line 147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8" name="Line 148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9" name="Rectangle 149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50" name="Freeform 150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51" name="Line 151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52" name="Line 152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53" name="Line 153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9754" name="AutoShape 154"/>
          <p:cNvCxnSpPr>
            <a:cxnSpLocks noChangeShapeType="1"/>
            <a:stCxn id="409750" idx="14"/>
            <a:endCxn id="409717" idx="2"/>
          </p:cNvCxnSpPr>
          <p:nvPr/>
        </p:nvCxnSpPr>
        <p:spPr bwMode="auto">
          <a:xfrm flipV="1">
            <a:off x="3403600" y="5372100"/>
            <a:ext cx="152400" cy="14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55" name="AutoShape 155"/>
          <p:cNvCxnSpPr>
            <a:cxnSpLocks noChangeShapeType="1"/>
            <a:stCxn id="409729" idx="4"/>
            <a:endCxn id="409716" idx="1"/>
          </p:cNvCxnSpPr>
          <p:nvPr/>
        </p:nvCxnSpPr>
        <p:spPr bwMode="auto">
          <a:xfrm>
            <a:off x="2522538" y="4587875"/>
            <a:ext cx="296862" cy="12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756" name="Group 156"/>
          <p:cNvGrpSpPr>
            <a:grpSpLocks/>
          </p:cNvGrpSpPr>
          <p:nvPr/>
        </p:nvGrpSpPr>
        <p:grpSpPr bwMode="auto">
          <a:xfrm>
            <a:off x="3048000" y="3657600"/>
            <a:ext cx="604838" cy="152400"/>
            <a:chOff x="2211" y="2443"/>
            <a:chExt cx="573" cy="149"/>
          </a:xfrm>
        </p:grpSpPr>
        <p:sp>
          <p:nvSpPr>
            <p:cNvPr id="409757" name="Rectangle 157"/>
            <p:cNvSpPr>
              <a:spLocks noChangeArrowheads="1"/>
            </p:cNvSpPr>
            <p:nvPr/>
          </p:nvSpPr>
          <p:spPr bwMode="auto">
            <a:xfrm>
              <a:off x="2211" y="2443"/>
              <a:ext cx="573" cy="149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58" name="Rectangle 158"/>
            <p:cNvSpPr>
              <a:spLocks noChangeArrowheads="1"/>
            </p:cNvSpPr>
            <p:nvPr/>
          </p:nvSpPr>
          <p:spPr bwMode="auto">
            <a:xfrm>
              <a:off x="2227" y="2463"/>
              <a:ext cx="538" cy="17"/>
            </a:xfrm>
            <a:prstGeom prst="rect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59" name="Freeform 159"/>
            <p:cNvSpPr>
              <a:spLocks noEditPoints="1"/>
            </p:cNvSpPr>
            <p:nvPr/>
          </p:nvSpPr>
          <p:spPr bwMode="auto">
            <a:xfrm>
              <a:off x="2236" y="2500"/>
              <a:ext cx="485" cy="72"/>
            </a:xfrm>
            <a:custGeom>
              <a:avLst/>
              <a:gdLst>
                <a:gd name="T0" fmla="*/ 0 w 485"/>
                <a:gd name="T1" fmla="*/ 46 h 72"/>
                <a:gd name="T2" fmla="*/ 10 w 485"/>
                <a:gd name="T3" fmla="*/ 26 h 72"/>
                <a:gd name="T4" fmla="*/ 64 w 485"/>
                <a:gd name="T5" fmla="*/ 26 h 72"/>
                <a:gd name="T6" fmla="*/ 74 w 485"/>
                <a:gd name="T7" fmla="*/ 46 h 72"/>
                <a:gd name="T8" fmla="*/ 64 w 485"/>
                <a:gd name="T9" fmla="*/ 62 h 72"/>
                <a:gd name="T10" fmla="*/ 10 w 485"/>
                <a:gd name="T11" fmla="*/ 62 h 72"/>
                <a:gd name="T12" fmla="*/ 0 w 485"/>
                <a:gd name="T13" fmla="*/ 46 h 72"/>
                <a:gd name="T14" fmla="*/ 163 w 485"/>
                <a:gd name="T15" fmla="*/ 26 h 72"/>
                <a:gd name="T16" fmla="*/ 287 w 485"/>
                <a:gd name="T17" fmla="*/ 26 h 72"/>
                <a:gd name="T18" fmla="*/ 297 w 485"/>
                <a:gd name="T19" fmla="*/ 0 h 72"/>
                <a:gd name="T20" fmla="*/ 153 w 485"/>
                <a:gd name="T21" fmla="*/ 0 h 72"/>
                <a:gd name="T22" fmla="*/ 163 w 485"/>
                <a:gd name="T23" fmla="*/ 26 h 72"/>
                <a:gd name="T24" fmla="*/ 163 w 485"/>
                <a:gd name="T25" fmla="*/ 72 h 72"/>
                <a:gd name="T26" fmla="*/ 287 w 485"/>
                <a:gd name="T27" fmla="*/ 72 h 72"/>
                <a:gd name="T28" fmla="*/ 297 w 485"/>
                <a:gd name="T29" fmla="*/ 46 h 72"/>
                <a:gd name="T30" fmla="*/ 153 w 485"/>
                <a:gd name="T31" fmla="*/ 46 h 72"/>
                <a:gd name="T32" fmla="*/ 163 w 485"/>
                <a:gd name="T33" fmla="*/ 72 h 72"/>
                <a:gd name="T34" fmla="*/ 395 w 485"/>
                <a:gd name="T35" fmla="*/ 26 h 72"/>
                <a:gd name="T36" fmla="*/ 485 w 485"/>
                <a:gd name="T37" fmla="*/ 26 h 72"/>
                <a:gd name="T38" fmla="*/ 485 w 485"/>
                <a:gd name="T39" fmla="*/ 0 h 72"/>
                <a:gd name="T40" fmla="*/ 395 w 485"/>
                <a:gd name="T41" fmla="*/ 0 h 72"/>
                <a:gd name="T42" fmla="*/ 395 w 485"/>
                <a:gd name="T43" fmla="*/ 26 h 72"/>
                <a:gd name="T44" fmla="*/ 427 w 485"/>
                <a:gd name="T45" fmla="*/ 72 h 72"/>
                <a:gd name="T46" fmla="*/ 453 w 485"/>
                <a:gd name="T47" fmla="*/ 72 h 72"/>
                <a:gd name="T48" fmla="*/ 453 w 485"/>
                <a:gd name="T49" fmla="*/ 46 h 72"/>
                <a:gd name="T50" fmla="*/ 427 w 485"/>
                <a:gd name="T51" fmla="*/ 46 h 72"/>
                <a:gd name="T52" fmla="*/ 427 w 485"/>
                <a:gd name="T53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85" h="72">
                  <a:moveTo>
                    <a:pt x="0" y="46"/>
                  </a:moveTo>
                  <a:lnTo>
                    <a:pt x="10" y="26"/>
                  </a:lnTo>
                  <a:lnTo>
                    <a:pt x="64" y="26"/>
                  </a:lnTo>
                  <a:lnTo>
                    <a:pt x="74" y="46"/>
                  </a:lnTo>
                  <a:lnTo>
                    <a:pt x="64" y="62"/>
                  </a:lnTo>
                  <a:lnTo>
                    <a:pt x="10" y="62"/>
                  </a:lnTo>
                  <a:lnTo>
                    <a:pt x="0" y="46"/>
                  </a:lnTo>
                  <a:close/>
                  <a:moveTo>
                    <a:pt x="163" y="26"/>
                  </a:moveTo>
                  <a:lnTo>
                    <a:pt x="287" y="26"/>
                  </a:lnTo>
                  <a:lnTo>
                    <a:pt x="297" y="0"/>
                  </a:lnTo>
                  <a:lnTo>
                    <a:pt x="153" y="0"/>
                  </a:lnTo>
                  <a:lnTo>
                    <a:pt x="163" y="26"/>
                  </a:lnTo>
                  <a:close/>
                  <a:moveTo>
                    <a:pt x="163" y="72"/>
                  </a:moveTo>
                  <a:lnTo>
                    <a:pt x="287" y="72"/>
                  </a:lnTo>
                  <a:lnTo>
                    <a:pt x="297" y="46"/>
                  </a:lnTo>
                  <a:lnTo>
                    <a:pt x="153" y="46"/>
                  </a:lnTo>
                  <a:lnTo>
                    <a:pt x="163" y="72"/>
                  </a:lnTo>
                  <a:close/>
                  <a:moveTo>
                    <a:pt x="395" y="26"/>
                  </a:moveTo>
                  <a:lnTo>
                    <a:pt x="485" y="26"/>
                  </a:lnTo>
                  <a:lnTo>
                    <a:pt x="485" y="0"/>
                  </a:lnTo>
                  <a:lnTo>
                    <a:pt x="395" y="0"/>
                  </a:lnTo>
                  <a:lnTo>
                    <a:pt x="395" y="26"/>
                  </a:lnTo>
                  <a:close/>
                  <a:moveTo>
                    <a:pt x="427" y="72"/>
                  </a:moveTo>
                  <a:lnTo>
                    <a:pt x="453" y="72"/>
                  </a:lnTo>
                  <a:lnTo>
                    <a:pt x="453" y="46"/>
                  </a:lnTo>
                  <a:lnTo>
                    <a:pt x="427" y="46"/>
                  </a:lnTo>
                  <a:lnTo>
                    <a:pt x="427" y="72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760" name="Group 160"/>
          <p:cNvGrpSpPr>
            <a:grpSpLocks/>
          </p:cNvGrpSpPr>
          <p:nvPr/>
        </p:nvGrpSpPr>
        <p:grpSpPr bwMode="auto">
          <a:xfrm>
            <a:off x="4576763" y="3657600"/>
            <a:ext cx="604837" cy="152400"/>
            <a:chOff x="2211" y="2443"/>
            <a:chExt cx="573" cy="149"/>
          </a:xfrm>
        </p:grpSpPr>
        <p:sp>
          <p:nvSpPr>
            <p:cNvPr id="409761" name="Rectangle 161"/>
            <p:cNvSpPr>
              <a:spLocks noChangeArrowheads="1"/>
            </p:cNvSpPr>
            <p:nvPr/>
          </p:nvSpPr>
          <p:spPr bwMode="auto">
            <a:xfrm>
              <a:off x="2211" y="2443"/>
              <a:ext cx="573" cy="149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62" name="Rectangle 162"/>
            <p:cNvSpPr>
              <a:spLocks noChangeArrowheads="1"/>
            </p:cNvSpPr>
            <p:nvPr/>
          </p:nvSpPr>
          <p:spPr bwMode="auto">
            <a:xfrm>
              <a:off x="2227" y="2463"/>
              <a:ext cx="538" cy="17"/>
            </a:xfrm>
            <a:prstGeom prst="rect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63" name="Freeform 163"/>
            <p:cNvSpPr>
              <a:spLocks noEditPoints="1"/>
            </p:cNvSpPr>
            <p:nvPr/>
          </p:nvSpPr>
          <p:spPr bwMode="auto">
            <a:xfrm>
              <a:off x="2236" y="2500"/>
              <a:ext cx="485" cy="72"/>
            </a:xfrm>
            <a:custGeom>
              <a:avLst/>
              <a:gdLst>
                <a:gd name="T0" fmla="*/ 0 w 485"/>
                <a:gd name="T1" fmla="*/ 46 h 72"/>
                <a:gd name="T2" fmla="*/ 10 w 485"/>
                <a:gd name="T3" fmla="*/ 26 h 72"/>
                <a:gd name="T4" fmla="*/ 64 w 485"/>
                <a:gd name="T5" fmla="*/ 26 h 72"/>
                <a:gd name="T6" fmla="*/ 74 w 485"/>
                <a:gd name="T7" fmla="*/ 46 h 72"/>
                <a:gd name="T8" fmla="*/ 64 w 485"/>
                <a:gd name="T9" fmla="*/ 62 h 72"/>
                <a:gd name="T10" fmla="*/ 10 w 485"/>
                <a:gd name="T11" fmla="*/ 62 h 72"/>
                <a:gd name="T12" fmla="*/ 0 w 485"/>
                <a:gd name="T13" fmla="*/ 46 h 72"/>
                <a:gd name="T14" fmla="*/ 163 w 485"/>
                <a:gd name="T15" fmla="*/ 26 h 72"/>
                <a:gd name="T16" fmla="*/ 287 w 485"/>
                <a:gd name="T17" fmla="*/ 26 h 72"/>
                <a:gd name="T18" fmla="*/ 297 w 485"/>
                <a:gd name="T19" fmla="*/ 0 h 72"/>
                <a:gd name="T20" fmla="*/ 153 w 485"/>
                <a:gd name="T21" fmla="*/ 0 h 72"/>
                <a:gd name="T22" fmla="*/ 163 w 485"/>
                <a:gd name="T23" fmla="*/ 26 h 72"/>
                <a:gd name="T24" fmla="*/ 163 w 485"/>
                <a:gd name="T25" fmla="*/ 72 h 72"/>
                <a:gd name="T26" fmla="*/ 287 w 485"/>
                <a:gd name="T27" fmla="*/ 72 h 72"/>
                <a:gd name="T28" fmla="*/ 297 w 485"/>
                <a:gd name="T29" fmla="*/ 46 h 72"/>
                <a:gd name="T30" fmla="*/ 153 w 485"/>
                <a:gd name="T31" fmla="*/ 46 h 72"/>
                <a:gd name="T32" fmla="*/ 163 w 485"/>
                <a:gd name="T33" fmla="*/ 72 h 72"/>
                <a:gd name="T34" fmla="*/ 395 w 485"/>
                <a:gd name="T35" fmla="*/ 26 h 72"/>
                <a:gd name="T36" fmla="*/ 485 w 485"/>
                <a:gd name="T37" fmla="*/ 26 h 72"/>
                <a:gd name="T38" fmla="*/ 485 w 485"/>
                <a:gd name="T39" fmla="*/ 0 h 72"/>
                <a:gd name="T40" fmla="*/ 395 w 485"/>
                <a:gd name="T41" fmla="*/ 0 h 72"/>
                <a:gd name="T42" fmla="*/ 395 w 485"/>
                <a:gd name="T43" fmla="*/ 26 h 72"/>
                <a:gd name="T44" fmla="*/ 427 w 485"/>
                <a:gd name="T45" fmla="*/ 72 h 72"/>
                <a:gd name="T46" fmla="*/ 453 w 485"/>
                <a:gd name="T47" fmla="*/ 72 h 72"/>
                <a:gd name="T48" fmla="*/ 453 w 485"/>
                <a:gd name="T49" fmla="*/ 46 h 72"/>
                <a:gd name="T50" fmla="*/ 427 w 485"/>
                <a:gd name="T51" fmla="*/ 46 h 72"/>
                <a:gd name="T52" fmla="*/ 427 w 485"/>
                <a:gd name="T53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85" h="72">
                  <a:moveTo>
                    <a:pt x="0" y="46"/>
                  </a:moveTo>
                  <a:lnTo>
                    <a:pt x="10" y="26"/>
                  </a:lnTo>
                  <a:lnTo>
                    <a:pt x="64" y="26"/>
                  </a:lnTo>
                  <a:lnTo>
                    <a:pt x="74" y="46"/>
                  </a:lnTo>
                  <a:lnTo>
                    <a:pt x="64" y="62"/>
                  </a:lnTo>
                  <a:lnTo>
                    <a:pt x="10" y="62"/>
                  </a:lnTo>
                  <a:lnTo>
                    <a:pt x="0" y="46"/>
                  </a:lnTo>
                  <a:close/>
                  <a:moveTo>
                    <a:pt x="163" y="26"/>
                  </a:moveTo>
                  <a:lnTo>
                    <a:pt x="287" y="26"/>
                  </a:lnTo>
                  <a:lnTo>
                    <a:pt x="297" y="0"/>
                  </a:lnTo>
                  <a:lnTo>
                    <a:pt x="153" y="0"/>
                  </a:lnTo>
                  <a:lnTo>
                    <a:pt x="163" y="26"/>
                  </a:lnTo>
                  <a:close/>
                  <a:moveTo>
                    <a:pt x="163" y="72"/>
                  </a:moveTo>
                  <a:lnTo>
                    <a:pt x="287" y="72"/>
                  </a:lnTo>
                  <a:lnTo>
                    <a:pt x="297" y="46"/>
                  </a:lnTo>
                  <a:lnTo>
                    <a:pt x="153" y="46"/>
                  </a:lnTo>
                  <a:lnTo>
                    <a:pt x="163" y="72"/>
                  </a:lnTo>
                  <a:close/>
                  <a:moveTo>
                    <a:pt x="395" y="26"/>
                  </a:moveTo>
                  <a:lnTo>
                    <a:pt x="485" y="26"/>
                  </a:lnTo>
                  <a:lnTo>
                    <a:pt x="485" y="0"/>
                  </a:lnTo>
                  <a:lnTo>
                    <a:pt x="395" y="0"/>
                  </a:lnTo>
                  <a:lnTo>
                    <a:pt x="395" y="26"/>
                  </a:lnTo>
                  <a:close/>
                  <a:moveTo>
                    <a:pt x="427" y="72"/>
                  </a:moveTo>
                  <a:lnTo>
                    <a:pt x="453" y="72"/>
                  </a:lnTo>
                  <a:lnTo>
                    <a:pt x="453" y="46"/>
                  </a:lnTo>
                  <a:lnTo>
                    <a:pt x="427" y="46"/>
                  </a:lnTo>
                  <a:lnTo>
                    <a:pt x="427" y="72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9764" name="AutoShape 164"/>
          <p:cNvCxnSpPr>
            <a:cxnSpLocks noChangeShapeType="1"/>
            <a:stCxn id="409616" idx="3"/>
            <a:endCxn id="409757" idx="0"/>
          </p:cNvCxnSpPr>
          <p:nvPr/>
        </p:nvCxnSpPr>
        <p:spPr bwMode="auto">
          <a:xfrm>
            <a:off x="3111500" y="3457575"/>
            <a:ext cx="239713" cy="1920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65" name="AutoShape 165"/>
          <p:cNvCxnSpPr>
            <a:cxnSpLocks noChangeShapeType="1"/>
            <a:stCxn id="409757" idx="2"/>
            <a:endCxn id="409715" idx="0"/>
          </p:cNvCxnSpPr>
          <p:nvPr/>
        </p:nvCxnSpPr>
        <p:spPr bwMode="auto">
          <a:xfrm>
            <a:off x="3351213" y="3817938"/>
            <a:ext cx="246062" cy="2206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66" name="AutoShape 166"/>
          <p:cNvCxnSpPr>
            <a:cxnSpLocks noChangeShapeType="1"/>
            <a:stCxn id="409720" idx="3"/>
            <a:endCxn id="409761" idx="2"/>
          </p:cNvCxnSpPr>
          <p:nvPr/>
        </p:nvCxnSpPr>
        <p:spPr bwMode="auto">
          <a:xfrm flipV="1">
            <a:off x="4419600" y="3817938"/>
            <a:ext cx="460375" cy="2111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67" name="AutoShape 167"/>
          <p:cNvCxnSpPr>
            <a:cxnSpLocks noChangeShapeType="1"/>
            <a:stCxn id="409761" idx="0"/>
            <a:endCxn id="409665" idx="1"/>
          </p:cNvCxnSpPr>
          <p:nvPr/>
        </p:nvCxnSpPr>
        <p:spPr bwMode="auto">
          <a:xfrm flipV="1">
            <a:off x="4879975" y="3457575"/>
            <a:ext cx="377825" cy="1920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09768" name="Text Box 168"/>
          <p:cNvSpPr txBox="1">
            <a:spLocks noChangeArrowheads="1"/>
          </p:cNvSpPr>
          <p:nvPr/>
        </p:nvSpPr>
        <p:spPr bwMode="auto">
          <a:xfrm>
            <a:off x="4495800" y="2057400"/>
            <a:ext cx="12477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Gateways</a:t>
            </a:r>
          </a:p>
        </p:txBody>
      </p:sp>
      <p:sp>
        <p:nvSpPr>
          <p:cNvPr id="409769" name="Line 169"/>
          <p:cNvSpPr>
            <a:spLocks noChangeShapeType="1"/>
          </p:cNvSpPr>
          <p:nvPr/>
        </p:nvSpPr>
        <p:spPr bwMode="auto">
          <a:xfrm flipH="1">
            <a:off x="3505200" y="2438400"/>
            <a:ext cx="1600200" cy="1143000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409770" name="Line 170"/>
          <p:cNvSpPr>
            <a:spLocks noChangeShapeType="1"/>
          </p:cNvSpPr>
          <p:nvPr/>
        </p:nvSpPr>
        <p:spPr bwMode="auto">
          <a:xfrm flipH="1">
            <a:off x="4800600" y="2438400"/>
            <a:ext cx="381000" cy="1143000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409771" name="Rectangle 171"/>
          <p:cNvSpPr>
            <a:spLocks noChangeArrowheads="1"/>
          </p:cNvSpPr>
          <p:nvPr/>
        </p:nvSpPr>
        <p:spPr bwMode="auto">
          <a:xfrm>
            <a:off x="4419600" y="2057400"/>
            <a:ext cx="12954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185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63CA3317-B622-EE4A-8BEE-AAFBCF38997E}" type="slidenum">
              <a:rPr lang="en-US" sz="1400" b="0">
                <a:latin typeface="Times New Roman" charset="0"/>
              </a:rPr>
              <a:pPr eaLnBrk="1" hangingPunct="1"/>
              <a:t>6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4876800" y="2057400"/>
            <a:ext cx="8382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</a:rPr>
              <a:t>A Multitude of Apps </a:t>
            </a:r>
            <a:r>
              <a:rPr lang="en-US" dirty="0">
                <a:latin typeface="Helvetica" charset="0"/>
              </a:rPr>
              <a:t>Problem</a:t>
            </a:r>
          </a:p>
        </p:txBody>
      </p:sp>
      <p:sp>
        <p:nvSpPr>
          <p:cNvPr id="936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4419600"/>
            <a:ext cx="7924800" cy="1741488"/>
          </a:xfrm>
        </p:spPr>
        <p:txBody>
          <a:bodyPr/>
          <a:lstStyle/>
          <a:p>
            <a:r>
              <a:rPr lang="en-US" sz="2400">
                <a:latin typeface="Arial" charset="0"/>
              </a:rPr>
              <a:t>Re-implement every application for every technology?</a:t>
            </a:r>
          </a:p>
          <a:p>
            <a:r>
              <a:rPr lang="en-US" sz="2400">
                <a:latin typeface="Arial" charset="0"/>
              </a:rPr>
              <a:t>No! But how does the Internet design avoid this?</a:t>
            </a: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2819400" y="2057400"/>
            <a:ext cx="9144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3962400" y="2057400"/>
            <a:ext cx="6858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59" name="Text Box 7"/>
          <p:cNvSpPr txBox="1">
            <a:spLocks noChangeArrowheads="1"/>
          </p:cNvSpPr>
          <p:nvPr/>
        </p:nvSpPr>
        <p:spPr bwMode="auto">
          <a:xfrm>
            <a:off x="2808288" y="2133600"/>
            <a:ext cx="1003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Skype </a:t>
            </a:r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3962400" y="2117725"/>
            <a:ext cx="706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SSH</a:t>
            </a:r>
          </a:p>
        </p:txBody>
      </p:sp>
      <p:sp>
        <p:nvSpPr>
          <p:cNvPr id="100361" name="Text Box 9"/>
          <p:cNvSpPr txBox="1">
            <a:spLocks noChangeArrowheads="1"/>
          </p:cNvSpPr>
          <p:nvPr/>
        </p:nvSpPr>
        <p:spPr bwMode="auto">
          <a:xfrm>
            <a:off x="4945063" y="2117725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NFS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943600" y="3048000"/>
            <a:ext cx="1066800" cy="762000"/>
            <a:chOff x="3456" y="2400"/>
            <a:chExt cx="672" cy="480"/>
          </a:xfrm>
        </p:grpSpPr>
        <p:sp>
          <p:nvSpPr>
            <p:cNvPr id="100387" name="Rectangle 11"/>
            <p:cNvSpPr>
              <a:spLocks noChangeArrowheads="1"/>
            </p:cNvSpPr>
            <p:nvPr/>
          </p:nvSpPr>
          <p:spPr bwMode="auto">
            <a:xfrm>
              <a:off x="3456" y="2400"/>
              <a:ext cx="672" cy="480"/>
            </a:xfrm>
            <a:prstGeom prst="rect">
              <a:avLst/>
            </a:prstGeom>
            <a:solidFill>
              <a:srgbClr val="FFFF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>
              <a:spAutoFit/>
            </a:bodyPr>
            <a:lstStyle/>
            <a:p>
              <a:endParaRPr lang="en-US"/>
            </a:p>
          </p:txBody>
        </p:sp>
        <p:sp>
          <p:nvSpPr>
            <p:cNvPr id="100388" name="Text Box 12"/>
            <p:cNvSpPr txBox="1">
              <a:spLocks noChangeArrowheads="1"/>
            </p:cNvSpPr>
            <p:nvPr/>
          </p:nvSpPr>
          <p:spPr bwMode="auto">
            <a:xfrm>
              <a:off x="3494" y="2407"/>
              <a:ext cx="5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Radio</a:t>
              </a:r>
            </a:p>
          </p:txBody>
        </p:sp>
      </p:grpSp>
      <p:sp>
        <p:nvSpPr>
          <p:cNvPr id="100363" name="Rectangle 13"/>
          <p:cNvSpPr>
            <a:spLocks noChangeArrowheads="1"/>
          </p:cNvSpPr>
          <p:nvPr/>
        </p:nvSpPr>
        <p:spPr bwMode="auto">
          <a:xfrm>
            <a:off x="3276600" y="3048000"/>
            <a:ext cx="1143000" cy="7620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4" name="Text Box 14"/>
          <p:cNvSpPr txBox="1">
            <a:spLocks noChangeArrowheads="1"/>
          </p:cNvSpPr>
          <p:nvPr/>
        </p:nvSpPr>
        <p:spPr bwMode="auto">
          <a:xfrm>
            <a:off x="3336925" y="3059113"/>
            <a:ext cx="11588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Coaxial </a:t>
            </a:r>
          </a:p>
          <a:p>
            <a:pPr algn="l"/>
            <a:r>
              <a:rPr lang="en-US">
                <a:latin typeface="Arial" charset="0"/>
              </a:rPr>
              <a:t>cable</a:t>
            </a:r>
          </a:p>
        </p:txBody>
      </p:sp>
      <p:sp>
        <p:nvSpPr>
          <p:cNvPr id="100365" name="Rectangle 15"/>
          <p:cNvSpPr>
            <a:spLocks noChangeArrowheads="1"/>
          </p:cNvSpPr>
          <p:nvPr/>
        </p:nvSpPr>
        <p:spPr bwMode="auto">
          <a:xfrm>
            <a:off x="4724400" y="3048000"/>
            <a:ext cx="990600" cy="7620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6" name="Text Box 16"/>
          <p:cNvSpPr txBox="1">
            <a:spLocks noChangeArrowheads="1"/>
          </p:cNvSpPr>
          <p:nvPr/>
        </p:nvSpPr>
        <p:spPr bwMode="auto">
          <a:xfrm>
            <a:off x="4784725" y="3059113"/>
            <a:ext cx="804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Fiber</a:t>
            </a:r>
          </a:p>
          <a:p>
            <a:pPr algn="l"/>
            <a:r>
              <a:rPr lang="en-US">
                <a:latin typeface="Arial" charset="0"/>
              </a:rPr>
              <a:t>optic</a:t>
            </a:r>
          </a:p>
        </p:txBody>
      </p:sp>
      <p:sp>
        <p:nvSpPr>
          <p:cNvPr id="100367" name="Line 17"/>
          <p:cNvSpPr>
            <a:spLocks noChangeShapeType="1"/>
          </p:cNvSpPr>
          <p:nvPr/>
        </p:nvSpPr>
        <p:spPr bwMode="auto">
          <a:xfrm>
            <a:off x="2438400" y="2819400"/>
            <a:ext cx="44958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8" name="Text Box 18"/>
          <p:cNvSpPr txBox="1">
            <a:spLocks noChangeArrowheads="1"/>
          </p:cNvSpPr>
          <p:nvPr/>
        </p:nvSpPr>
        <p:spPr bwMode="auto">
          <a:xfrm>
            <a:off x="871538" y="2144713"/>
            <a:ext cx="1566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Application</a:t>
            </a:r>
          </a:p>
        </p:txBody>
      </p:sp>
      <p:sp>
        <p:nvSpPr>
          <p:cNvPr id="100369" name="Text Box 19"/>
          <p:cNvSpPr txBox="1">
            <a:spLocks noChangeArrowheads="1"/>
          </p:cNvSpPr>
          <p:nvPr/>
        </p:nvSpPr>
        <p:spPr bwMode="auto">
          <a:xfrm>
            <a:off x="898525" y="3124200"/>
            <a:ext cx="1835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Transmission</a:t>
            </a:r>
          </a:p>
          <a:p>
            <a:pPr algn="l"/>
            <a:r>
              <a:rPr lang="en-US">
                <a:latin typeface="Arial" charset="0"/>
              </a:rPr>
              <a:t>Media</a:t>
            </a:r>
          </a:p>
        </p:txBody>
      </p:sp>
      <p:cxnSp>
        <p:nvCxnSpPr>
          <p:cNvPr id="100370" name="AutoShape 20"/>
          <p:cNvCxnSpPr>
            <a:cxnSpLocks noChangeShapeType="1"/>
            <a:stCxn id="100359" idx="2"/>
            <a:endCxn id="100364" idx="0"/>
          </p:cNvCxnSpPr>
          <p:nvPr/>
        </p:nvCxnSpPr>
        <p:spPr bwMode="auto">
          <a:xfrm>
            <a:off x="3309938" y="2530475"/>
            <a:ext cx="606425" cy="52863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71" name="AutoShape 21"/>
          <p:cNvCxnSpPr>
            <a:cxnSpLocks noChangeShapeType="1"/>
            <a:stCxn id="100359" idx="2"/>
            <a:endCxn id="100365" idx="0"/>
          </p:cNvCxnSpPr>
          <p:nvPr/>
        </p:nvCxnSpPr>
        <p:spPr bwMode="auto">
          <a:xfrm>
            <a:off x="3309938" y="2530475"/>
            <a:ext cx="1909762" cy="508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72" name="AutoShape 22"/>
          <p:cNvCxnSpPr>
            <a:cxnSpLocks noChangeShapeType="1"/>
            <a:stCxn id="100360" idx="2"/>
            <a:endCxn id="100363" idx="0"/>
          </p:cNvCxnSpPr>
          <p:nvPr/>
        </p:nvCxnSpPr>
        <p:spPr bwMode="auto">
          <a:xfrm flipH="1">
            <a:off x="3848100" y="2514600"/>
            <a:ext cx="468313" cy="5238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73" name="AutoShape 23"/>
          <p:cNvCxnSpPr>
            <a:cxnSpLocks noChangeShapeType="1"/>
            <a:stCxn id="100358" idx="2"/>
            <a:endCxn id="100365" idx="0"/>
          </p:cNvCxnSpPr>
          <p:nvPr/>
        </p:nvCxnSpPr>
        <p:spPr bwMode="auto">
          <a:xfrm>
            <a:off x="4305300" y="2524125"/>
            <a:ext cx="914400" cy="514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74" name="AutoShape 24"/>
          <p:cNvCxnSpPr>
            <a:cxnSpLocks noChangeShapeType="1"/>
            <a:stCxn id="100354" idx="2"/>
            <a:endCxn id="100363" idx="0"/>
          </p:cNvCxnSpPr>
          <p:nvPr/>
        </p:nvCxnSpPr>
        <p:spPr bwMode="auto">
          <a:xfrm flipH="1">
            <a:off x="3848100" y="2524125"/>
            <a:ext cx="1447800" cy="514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75" name="AutoShape 25"/>
          <p:cNvCxnSpPr>
            <a:cxnSpLocks noChangeShapeType="1"/>
            <a:stCxn id="100354" idx="2"/>
            <a:endCxn id="100365" idx="0"/>
          </p:cNvCxnSpPr>
          <p:nvPr/>
        </p:nvCxnSpPr>
        <p:spPr bwMode="auto">
          <a:xfrm flipH="1">
            <a:off x="5219700" y="2524125"/>
            <a:ext cx="76200" cy="514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5943600" y="2057400"/>
            <a:ext cx="849313" cy="457200"/>
            <a:chOff x="3456" y="1776"/>
            <a:chExt cx="535" cy="288"/>
          </a:xfrm>
        </p:grpSpPr>
        <p:sp>
          <p:nvSpPr>
            <p:cNvPr id="100385" name="Rectangle 27"/>
            <p:cNvSpPr>
              <a:spLocks noChangeArrowheads="1"/>
            </p:cNvSpPr>
            <p:nvPr/>
          </p:nvSpPr>
          <p:spPr bwMode="auto">
            <a:xfrm>
              <a:off x="3463" y="1776"/>
              <a:ext cx="528" cy="288"/>
            </a:xfrm>
            <a:prstGeom prst="rect">
              <a:avLst/>
            </a:prstGeom>
            <a:solidFill>
              <a:srgbClr val="99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>
              <a:spAutoFit/>
            </a:bodyPr>
            <a:lstStyle/>
            <a:p>
              <a:endParaRPr lang="en-US"/>
            </a:p>
          </p:txBody>
        </p:sp>
        <p:sp>
          <p:nvSpPr>
            <p:cNvPr id="100386" name="Text Box 28"/>
            <p:cNvSpPr txBox="1">
              <a:spLocks noChangeArrowheads="1"/>
            </p:cNvSpPr>
            <p:nvPr/>
          </p:nvSpPr>
          <p:spPr bwMode="auto">
            <a:xfrm>
              <a:off x="3456" y="1814"/>
              <a:ext cx="53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HTTP</a:t>
              </a: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3276600" y="2524125"/>
            <a:ext cx="3200400" cy="514350"/>
            <a:chOff x="1776" y="2070"/>
            <a:chExt cx="2016" cy="324"/>
          </a:xfrm>
        </p:grpSpPr>
        <p:cxnSp>
          <p:nvCxnSpPr>
            <p:cNvPr id="100381" name="AutoShape 30"/>
            <p:cNvCxnSpPr>
              <a:cxnSpLocks noChangeShapeType="1"/>
            </p:cNvCxnSpPr>
            <p:nvPr/>
          </p:nvCxnSpPr>
          <p:spPr bwMode="auto">
            <a:xfrm>
              <a:off x="1776" y="2070"/>
              <a:ext cx="2016" cy="324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382" name="AutoShape 31"/>
            <p:cNvCxnSpPr>
              <a:cxnSpLocks noChangeShapeType="1"/>
            </p:cNvCxnSpPr>
            <p:nvPr/>
          </p:nvCxnSpPr>
          <p:spPr bwMode="auto">
            <a:xfrm>
              <a:off x="2424" y="2070"/>
              <a:ext cx="1368" cy="324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383" name="AutoShape 32"/>
            <p:cNvCxnSpPr>
              <a:cxnSpLocks noChangeShapeType="1"/>
            </p:cNvCxnSpPr>
            <p:nvPr/>
          </p:nvCxnSpPr>
          <p:spPr bwMode="auto">
            <a:xfrm>
              <a:off x="3048" y="2070"/>
              <a:ext cx="744" cy="324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384" name="AutoShape 33"/>
            <p:cNvCxnSpPr>
              <a:cxnSpLocks noChangeShapeType="1"/>
            </p:cNvCxnSpPr>
            <p:nvPr/>
          </p:nvCxnSpPr>
          <p:spPr bwMode="auto">
            <a:xfrm>
              <a:off x="3727" y="2070"/>
              <a:ext cx="65" cy="324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3848100" y="2514600"/>
            <a:ext cx="2525713" cy="523875"/>
            <a:chOff x="2136" y="2064"/>
            <a:chExt cx="1591" cy="330"/>
          </a:xfrm>
        </p:grpSpPr>
        <p:cxnSp>
          <p:nvCxnSpPr>
            <p:cNvPr id="100379" name="AutoShape 35"/>
            <p:cNvCxnSpPr>
              <a:cxnSpLocks noChangeShapeType="1"/>
            </p:cNvCxnSpPr>
            <p:nvPr/>
          </p:nvCxnSpPr>
          <p:spPr bwMode="auto">
            <a:xfrm flipH="1">
              <a:off x="2136" y="2064"/>
              <a:ext cx="1548" cy="330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380" name="AutoShape 36"/>
            <p:cNvCxnSpPr>
              <a:cxnSpLocks noChangeShapeType="1"/>
            </p:cNvCxnSpPr>
            <p:nvPr/>
          </p:nvCxnSpPr>
          <p:spPr bwMode="auto">
            <a:xfrm flipH="1">
              <a:off x="3000" y="2070"/>
              <a:ext cx="727" cy="324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7664342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6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6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6964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BDC6EEB9-AC35-DF4A-A329-34ED6D75261F}" type="slidenum">
              <a:rPr lang="en-US" sz="1400" b="0">
                <a:latin typeface="Times New Roman" charset="0"/>
              </a:rPr>
              <a:pPr eaLnBrk="1" hangingPunct="1"/>
              <a:t>7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Solution: Intermediate Layers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839200" cy="1524000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Arial" charset="0"/>
              </a:rPr>
              <a:t>Introduce intermediate layers that provide </a:t>
            </a:r>
            <a:r>
              <a:rPr lang="en-US" sz="2400" dirty="0">
                <a:solidFill>
                  <a:schemeClr val="accent1"/>
                </a:solidFill>
                <a:latin typeface="Arial" charset="0"/>
              </a:rPr>
              <a:t>set of abstractions</a:t>
            </a:r>
            <a:r>
              <a:rPr lang="en-US" sz="2400" dirty="0">
                <a:latin typeface="Arial" charset="0"/>
              </a:rPr>
              <a:t> for various network functionality </a:t>
            </a:r>
            <a:r>
              <a:rPr lang="en-US" sz="2400" dirty="0" smtClean="0">
                <a:latin typeface="Arial" charset="0"/>
              </a:rPr>
              <a:t>and </a:t>
            </a:r>
            <a:r>
              <a:rPr lang="en-US" sz="2400" dirty="0">
                <a:latin typeface="Arial" charset="0"/>
              </a:rPr>
              <a:t>technologies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A new app/media implemented only once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Variation on </a:t>
            </a:r>
            <a:r>
              <a:rPr lang="ja-JP" altLang="en-US" sz="2000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altLang="ja-JP" sz="2000" dirty="0">
                <a:latin typeface="Arial" charset="0"/>
                <a:ea typeface="Arial" charset="0"/>
                <a:cs typeface="Arial" charset="0"/>
              </a:rPr>
              <a:t>add another level of indirection</a:t>
            </a:r>
            <a:r>
              <a:rPr lang="ja-JP" altLang="en-US" sz="2000" dirty="0">
                <a:latin typeface="Arial" charset="0"/>
                <a:ea typeface="Arial" charset="0"/>
                <a:cs typeface="Arial" charset="0"/>
              </a:rPr>
              <a:t>”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4800600" y="3321050"/>
            <a:ext cx="8382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2743200" y="3321050"/>
            <a:ext cx="9144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3886200" y="3321050"/>
            <a:ext cx="6858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2732088" y="3397250"/>
            <a:ext cx="1003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Skype </a:t>
            </a:r>
          </a:p>
        </p:txBody>
      </p:sp>
      <p:sp>
        <p:nvSpPr>
          <p:cNvPr id="102408" name="Text Box 8"/>
          <p:cNvSpPr txBox="1">
            <a:spLocks noChangeArrowheads="1"/>
          </p:cNvSpPr>
          <p:nvPr/>
        </p:nvSpPr>
        <p:spPr bwMode="auto">
          <a:xfrm>
            <a:off x="3886200" y="3381375"/>
            <a:ext cx="706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SSH</a:t>
            </a:r>
          </a:p>
        </p:txBody>
      </p:sp>
      <p:sp>
        <p:nvSpPr>
          <p:cNvPr id="102409" name="Text Box 9"/>
          <p:cNvSpPr txBox="1">
            <a:spLocks noChangeArrowheads="1"/>
          </p:cNvSpPr>
          <p:nvPr/>
        </p:nvSpPr>
        <p:spPr bwMode="auto">
          <a:xfrm>
            <a:off x="4868863" y="3381375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NFS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867400" y="5089525"/>
            <a:ext cx="1066800" cy="762000"/>
            <a:chOff x="3456" y="2400"/>
            <a:chExt cx="672" cy="480"/>
          </a:xfrm>
        </p:grpSpPr>
        <p:sp>
          <p:nvSpPr>
            <p:cNvPr id="102431" name="Rectangle 11"/>
            <p:cNvSpPr>
              <a:spLocks noChangeArrowheads="1"/>
            </p:cNvSpPr>
            <p:nvPr/>
          </p:nvSpPr>
          <p:spPr bwMode="auto">
            <a:xfrm>
              <a:off x="3456" y="2400"/>
              <a:ext cx="672" cy="480"/>
            </a:xfrm>
            <a:prstGeom prst="rect">
              <a:avLst/>
            </a:prstGeom>
            <a:solidFill>
              <a:srgbClr val="FFFF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>
              <a:spAutoFit/>
            </a:bodyPr>
            <a:lstStyle/>
            <a:p>
              <a:endParaRPr lang="en-US"/>
            </a:p>
          </p:txBody>
        </p:sp>
        <p:sp>
          <p:nvSpPr>
            <p:cNvPr id="102432" name="Text Box 12"/>
            <p:cNvSpPr txBox="1">
              <a:spLocks noChangeArrowheads="1"/>
            </p:cNvSpPr>
            <p:nvPr/>
          </p:nvSpPr>
          <p:spPr bwMode="auto">
            <a:xfrm>
              <a:off x="3494" y="2407"/>
              <a:ext cx="63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Packet</a:t>
              </a:r>
            </a:p>
            <a:p>
              <a:pPr algn="l"/>
              <a:r>
                <a:rPr lang="en-US">
                  <a:latin typeface="Arial" charset="0"/>
                </a:rPr>
                <a:t>radio</a:t>
              </a:r>
            </a:p>
          </p:txBody>
        </p:sp>
      </p:grpSp>
      <p:sp>
        <p:nvSpPr>
          <p:cNvPr id="102411" name="Rectangle 13"/>
          <p:cNvSpPr>
            <a:spLocks noChangeArrowheads="1"/>
          </p:cNvSpPr>
          <p:nvPr/>
        </p:nvSpPr>
        <p:spPr bwMode="auto">
          <a:xfrm>
            <a:off x="3200400" y="5089525"/>
            <a:ext cx="1143000" cy="7620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2" name="Text Box 14"/>
          <p:cNvSpPr txBox="1">
            <a:spLocks noChangeArrowheads="1"/>
          </p:cNvSpPr>
          <p:nvPr/>
        </p:nvSpPr>
        <p:spPr bwMode="auto">
          <a:xfrm>
            <a:off x="3260725" y="5100638"/>
            <a:ext cx="11588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Coaxial </a:t>
            </a:r>
          </a:p>
          <a:p>
            <a:pPr algn="l"/>
            <a:r>
              <a:rPr lang="en-US">
                <a:latin typeface="Arial" charset="0"/>
              </a:rPr>
              <a:t>cable</a:t>
            </a:r>
          </a:p>
        </p:txBody>
      </p:sp>
      <p:sp>
        <p:nvSpPr>
          <p:cNvPr id="102413" name="Rectangle 15"/>
          <p:cNvSpPr>
            <a:spLocks noChangeArrowheads="1"/>
          </p:cNvSpPr>
          <p:nvPr/>
        </p:nvSpPr>
        <p:spPr bwMode="auto">
          <a:xfrm>
            <a:off x="4648200" y="5089525"/>
            <a:ext cx="990600" cy="7620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4" name="Text Box 16"/>
          <p:cNvSpPr txBox="1">
            <a:spLocks noChangeArrowheads="1"/>
          </p:cNvSpPr>
          <p:nvPr/>
        </p:nvSpPr>
        <p:spPr bwMode="auto">
          <a:xfrm>
            <a:off x="4708525" y="5100638"/>
            <a:ext cx="804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Fiber</a:t>
            </a:r>
          </a:p>
          <a:p>
            <a:pPr algn="l"/>
            <a:r>
              <a:rPr lang="en-US">
                <a:latin typeface="Arial" charset="0"/>
              </a:rPr>
              <a:t>optic</a:t>
            </a:r>
          </a:p>
        </p:txBody>
      </p:sp>
      <p:sp>
        <p:nvSpPr>
          <p:cNvPr id="102415" name="Line 17"/>
          <p:cNvSpPr>
            <a:spLocks noChangeShapeType="1"/>
          </p:cNvSpPr>
          <p:nvPr/>
        </p:nvSpPr>
        <p:spPr bwMode="auto">
          <a:xfrm flipV="1">
            <a:off x="2514600" y="4098925"/>
            <a:ext cx="4343400" cy="1587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16" name="Text Box 18"/>
          <p:cNvSpPr txBox="1">
            <a:spLocks noChangeArrowheads="1"/>
          </p:cNvSpPr>
          <p:nvPr/>
        </p:nvSpPr>
        <p:spPr bwMode="auto">
          <a:xfrm>
            <a:off x="795338" y="3408363"/>
            <a:ext cx="1566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Application</a:t>
            </a:r>
          </a:p>
        </p:txBody>
      </p:sp>
      <p:sp>
        <p:nvSpPr>
          <p:cNvPr id="102417" name="Text Box 19"/>
          <p:cNvSpPr txBox="1">
            <a:spLocks noChangeArrowheads="1"/>
          </p:cNvSpPr>
          <p:nvPr/>
        </p:nvSpPr>
        <p:spPr bwMode="auto">
          <a:xfrm>
            <a:off x="822325" y="5165725"/>
            <a:ext cx="1835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Transmission</a:t>
            </a:r>
          </a:p>
          <a:p>
            <a:pPr algn="l"/>
            <a:r>
              <a:rPr lang="en-US">
                <a:latin typeface="Arial" charset="0"/>
              </a:rPr>
              <a:t>Media</a:t>
            </a: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5867400" y="3321050"/>
            <a:ext cx="849313" cy="457200"/>
            <a:chOff x="3456" y="1776"/>
            <a:chExt cx="535" cy="288"/>
          </a:xfrm>
        </p:grpSpPr>
        <p:sp>
          <p:nvSpPr>
            <p:cNvPr id="102429" name="Rectangle 21"/>
            <p:cNvSpPr>
              <a:spLocks noChangeArrowheads="1"/>
            </p:cNvSpPr>
            <p:nvPr/>
          </p:nvSpPr>
          <p:spPr bwMode="auto">
            <a:xfrm>
              <a:off x="3463" y="1776"/>
              <a:ext cx="528" cy="288"/>
            </a:xfrm>
            <a:prstGeom prst="rect">
              <a:avLst/>
            </a:prstGeom>
            <a:solidFill>
              <a:srgbClr val="99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>
              <a:spAutoFit/>
            </a:bodyPr>
            <a:lstStyle/>
            <a:p>
              <a:endParaRPr lang="en-US"/>
            </a:p>
          </p:txBody>
        </p:sp>
        <p:sp>
          <p:nvSpPr>
            <p:cNvPr id="102430" name="Text Box 22"/>
            <p:cNvSpPr txBox="1">
              <a:spLocks noChangeArrowheads="1"/>
            </p:cNvSpPr>
            <p:nvPr/>
          </p:nvSpPr>
          <p:spPr bwMode="auto">
            <a:xfrm>
              <a:off x="3456" y="1814"/>
              <a:ext cx="53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HTTP</a:t>
              </a:r>
            </a:p>
          </p:txBody>
        </p:sp>
      </p:grpSp>
      <p:sp>
        <p:nvSpPr>
          <p:cNvPr id="102419" name="Rectangle 23"/>
          <p:cNvSpPr>
            <a:spLocks noChangeArrowheads="1"/>
          </p:cNvSpPr>
          <p:nvPr/>
        </p:nvSpPr>
        <p:spPr bwMode="auto">
          <a:xfrm>
            <a:off x="3886200" y="4343400"/>
            <a:ext cx="1447800" cy="228600"/>
          </a:xfrm>
          <a:prstGeom prst="rect">
            <a:avLst/>
          </a:prstGeom>
          <a:solidFill>
            <a:srgbClr val="EAEAEA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20" name="Line 24"/>
          <p:cNvSpPr>
            <a:spLocks noChangeShapeType="1"/>
          </p:cNvSpPr>
          <p:nvPr/>
        </p:nvSpPr>
        <p:spPr bwMode="auto">
          <a:xfrm flipV="1">
            <a:off x="2514600" y="4784725"/>
            <a:ext cx="4343400" cy="1587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21" name="Text Box 25"/>
          <p:cNvSpPr txBox="1">
            <a:spLocks noChangeArrowheads="1"/>
          </p:cNvSpPr>
          <p:nvPr/>
        </p:nvSpPr>
        <p:spPr bwMode="auto">
          <a:xfrm>
            <a:off x="838200" y="4114800"/>
            <a:ext cx="1765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Intermediate </a:t>
            </a:r>
          </a:p>
          <a:p>
            <a:pPr algn="l"/>
            <a:r>
              <a:rPr lang="en-US">
                <a:latin typeface="Arial" charset="0"/>
              </a:rPr>
              <a:t>layers</a:t>
            </a:r>
          </a:p>
        </p:txBody>
      </p:sp>
      <p:cxnSp>
        <p:nvCxnSpPr>
          <p:cNvPr id="102422" name="AutoShape 26"/>
          <p:cNvCxnSpPr>
            <a:cxnSpLocks noChangeShapeType="1"/>
            <a:stCxn id="102405" idx="2"/>
            <a:endCxn id="102419" idx="0"/>
          </p:cNvCxnSpPr>
          <p:nvPr/>
        </p:nvCxnSpPr>
        <p:spPr bwMode="auto">
          <a:xfrm>
            <a:off x="3200400" y="3787775"/>
            <a:ext cx="1409700" cy="5429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23" name="AutoShape 27"/>
          <p:cNvCxnSpPr>
            <a:cxnSpLocks noChangeShapeType="1"/>
            <a:stCxn id="102406" idx="2"/>
            <a:endCxn id="102419" idx="0"/>
          </p:cNvCxnSpPr>
          <p:nvPr/>
        </p:nvCxnSpPr>
        <p:spPr bwMode="auto">
          <a:xfrm>
            <a:off x="4229100" y="3787775"/>
            <a:ext cx="381000" cy="5429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24" name="AutoShape 28"/>
          <p:cNvCxnSpPr>
            <a:cxnSpLocks noChangeShapeType="1"/>
            <a:stCxn id="102404" idx="2"/>
            <a:endCxn id="102419" idx="0"/>
          </p:cNvCxnSpPr>
          <p:nvPr/>
        </p:nvCxnSpPr>
        <p:spPr bwMode="auto">
          <a:xfrm flipH="1">
            <a:off x="4610100" y="3787775"/>
            <a:ext cx="609600" cy="5429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25" name="AutoShape 29"/>
          <p:cNvCxnSpPr>
            <a:cxnSpLocks noChangeShapeType="1"/>
            <a:stCxn id="102419" idx="2"/>
            <a:endCxn id="102411" idx="0"/>
          </p:cNvCxnSpPr>
          <p:nvPr/>
        </p:nvCxnSpPr>
        <p:spPr bwMode="auto">
          <a:xfrm flipH="1">
            <a:off x="3771900" y="4584700"/>
            <a:ext cx="838200" cy="495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26" name="AutoShape 30"/>
          <p:cNvCxnSpPr>
            <a:cxnSpLocks noChangeShapeType="1"/>
            <a:stCxn id="102419" idx="2"/>
            <a:endCxn id="102413" idx="0"/>
          </p:cNvCxnSpPr>
          <p:nvPr/>
        </p:nvCxnSpPr>
        <p:spPr bwMode="auto">
          <a:xfrm>
            <a:off x="4610100" y="4584700"/>
            <a:ext cx="533400" cy="495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9039" name="AutoShape 31"/>
          <p:cNvCxnSpPr>
            <a:cxnSpLocks noChangeShapeType="1"/>
            <a:stCxn id="102429" idx="2"/>
            <a:endCxn id="102419" idx="0"/>
          </p:cNvCxnSpPr>
          <p:nvPr/>
        </p:nvCxnSpPr>
        <p:spPr bwMode="auto">
          <a:xfrm flipH="1">
            <a:off x="4610100" y="3787775"/>
            <a:ext cx="1687513" cy="5429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9040" name="AutoShape 32"/>
          <p:cNvCxnSpPr>
            <a:cxnSpLocks noChangeShapeType="1"/>
            <a:stCxn id="102419" idx="2"/>
            <a:endCxn id="102431" idx="0"/>
          </p:cNvCxnSpPr>
          <p:nvPr/>
        </p:nvCxnSpPr>
        <p:spPr bwMode="auto">
          <a:xfrm>
            <a:off x="4610100" y="4584700"/>
            <a:ext cx="1790700" cy="4953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015419194"/>
      </p:ext>
    </p:extLst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9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9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DDE23A57-A5A6-6249-B50D-6CE571952E69}" type="slidenum">
              <a:rPr lang="en-US" sz="1400" b="0">
                <a:latin typeface="Times New Roman" charset="0"/>
              </a:rPr>
              <a:pPr eaLnBrk="1" hangingPunct="1"/>
              <a:t>8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004546" name="Rectangle 2"/>
          <p:cNvSpPr>
            <a:spLocks noChangeArrowheads="1"/>
          </p:cNvSpPr>
          <p:nvPr/>
        </p:nvSpPr>
        <p:spPr bwMode="auto">
          <a:xfrm>
            <a:off x="533400" y="1371600"/>
            <a:ext cx="8077200" cy="434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title"/>
          </p:nvPr>
        </p:nvSpPr>
        <p:spPr>
          <a:xfrm>
            <a:off x="471488" y="66675"/>
            <a:ext cx="7453312" cy="1143000"/>
          </a:xfrm>
          <a:noFill/>
        </p:spPr>
        <p:txBody>
          <a:bodyPr lIns="90452" tIns="44434" rIns="90452" bIns="44434" anchor="b"/>
          <a:lstStyle/>
          <a:p>
            <a:r>
              <a:rPr lang="en-US">
                <a:latin typeface="Helvetica" charset="0"/>
              </a:rPr>
              <a:t>The Internet </a:t>
            </a:r>
            <a:r>
              <a:rPr lang="en-US" i="1">
                <a:latin typeface="Helvetica" charset="0"/>
              </a:rPr>
              <a:t>Hourglass</a:t>
            </a:r>
            <a:endParaRPr lang="en-US">
              <a:latin typeface="Helvetica" charset="0"/>
            </a:endParaRPr>
          </a:p>
        </p:txBody>
      </p:sp>
      <p:sp>
        <p:nvSpPr>
          <p:cNvPr id="142340" name="Line 4"/>
          <p:cNvSpPr>
            <a:spLocks noChangeShapeType="1"/>
          </p:cNvSpPr>
          <p:nvPr/>
        </p:nvSpPr>
        <p:spPr bwMode="auto">
          <a:xfrm>
            <a:off x="2971800" y="3810000"/>
            <a:ext cx="281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1" name="Arc 5"/>
          <p:cNvSpPr>
            <a:spLocks/>
          </p:cNvSpPr>
          <p:nvPr/>
        </p:nvSpPr>
        <p:spPr bwMode="auto">
          <a:xfrm>
            <a:off x="6553200" y="3767138"/>
            <a:ext cx="1181100" cy="13462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2342" name="Arc 6"/>
          <p:cNvSpPr>
            <a:spLocks/>
          </p:cNvSpPr>
          <p:nvPr/>
        </p:nvSpPr>
        <p:spPr bwMode="auto">
          <a:xfrm>
            <a:off x="5373688" y="3767138"/>
            <a:ext cx="1181100" cy="134620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  <a:lnTo>
                  <a:pt x="21600" y="21600"/>
                </a:lnTo>
                <a:lnTo>
                  <a:pt x="-1" y="21599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2343" name="Arc 7"/>
          <p:cNvSpPr>
            <a:spLocks/>
          </p:cNvSpPr>
          <p:nvPr/>
        </p:nvSpPr>
        <p:spPr bwMode="auto">
          <a:xfrm rot="10800000">
            <a:off x="6543675" y="1981200"/>
            <a:ext cx="1230313" cy="1677988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  <a:lnTo>
                  <a:pt x="21600" y="21600"/>
                </a:lnTo>
                <a:lnTo>
                  <a:pt x="-1" y="21599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2344" name="Arc 8"/>
          <p:cNvSpPr>
            <a:spLocks/>
          </p:cNvSpPr>
          <p:nvPr/>
        </p:nvSpPr>
        <p:spPr bwMode="auto">
          <a:xfrm rot="10800000">
            <a:off x="5334000" y="1981200"/>
            <a:ext cx="1209675" cy="167798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2345" name="Line 9"/>
          <p:cNvSpPr>
            <a:spLocks noChangeShapeType="1"/>
          </p:cNvSpPr>
          <p:nvPr/>
        </p:nvSpPr>
        <p:spPr bwMode="auto">
          <a:xfrm flipV="1">
            <a:off x="5326063" y="1981200"/>
            <a:ext cx="2435225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6" name="Line 10"/>
          <p:cNvSpPr>
            <a:spLocks noChangeShapeType="1"/>
          </p:cNvSpPr>
          <p:nvPr/>
        </p:nvSpPr>
        <p:spPr bwMode="auto">
          <a:xfrm flipV="1">
            <a:off x="5326063" y="5100638"/>
            <a:ext cx="2359025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7" name="Rectangle 11"/>
          <p:cNvSpPr>
            <a:spLocks noChangeArrowheads="1"/>
          </p:cNvSpPr>
          <p:nvPr/>
        </p:nvSpPr>
        <p:spPr bwMode="auto">
          <a:xfrm>
            <a:off x="6400800" y="3584575"/>
            <a:ext cx="304800" cy="2174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8" name="Rectangle 12"/>
          <p:cNvSpPr>
            <a:spLocks noChangeArrowheads="1"/>
          </p:cNvSpPr>
          <p:nvPr/>
        </p:nvSpPr>
        <p:spPr bwMode="auto">
          <a:xfrm>
            <a:off x="5954713" y="4144963"/>
            <a:ext cx="12096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52" tIns="44434" rIns="90452" bIns="44434">
            <a:spAutoFit/>
          </a:bodyPr>
          <a:lstStyle/>
          <a:p>
            <a:pPr algn="l" eaLnBrk="0" hangingPunct="0"/>
            <a:r>
              <a:rPr lang="en-US" sz="1800">
                <a:latin typeface="Arial" charset="0"/>
              </a:rPr>
              <a:t>Data Link</a:t>
            </a:r>
          </a:p>
        </p:txBody>
      </p:sp>
      <p:sp>
        <p:nvSpPr>
          <p:cNvPr id="142349" name="Rectangle 13"/>
          <p:cNvSpPr>
            <a:spLocks noChangeArrowheads="1"/>
          </p:cNvSpPr>
          <p:nvPr/>
        </p:nvSpPr>
        <p:spPr bwMode="auto">
          <a:xfrm>
            <a:off x="6005513" y="4579938"/>
            <a:ext cx="11080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52" tIns="44434" rIns="90452" bIns="44434">
            <a:spAutoFit/>
          </a:bodyPr>
          <a:lstStyle/>
          <a:p>
            <a:pPr algn="l" eaLnBrk="0" hangingPunct="0"/>
            <a:r>
              <a:rPr lang="en-US" sz="1800">
                <a:latin typeface="Arial" charset="0"/>
              </a:rPr>
              <a:t>Physical</a:t>
            </a:r>
          </a:p>
        </p:txBody>
      </p:sp>
      <p:sp>
        <p:nvSpPr>
          <p:cNvPr id="142350" name="Rectangle 14"/>
          <p:cNvSpPr>
            <a:spLocks noChangeArrowheads="1"/>
          </p:cNvSpPr>
          <p:nvPr/>
        </p:nvSpPr>
        <p:spPr bwMode="auto">
          <a:xfrm>
            <a:off x="5783263" y="2182813"/>
            <a:ext cx="15525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52" tIns="44434" rIns="90452" bIns="44434">
            <a:spAutoFit/>
          </a:bodyPr>
          <a:lstStyle/>
          <a:p>
            <a:pPr algn="l" eaLnBrk="0" hangingPunct="0"/>
            <a:r>
              <a:rPr lang="en-US" sz="1800">
                <a:latin typeface="Arial" charset="0"/>
              </a:rPr>
              <a:t>Applications</a:t>
            </a:r>
          </a:p>
        </p:txBody>
      </p:sp>
      <p:sp>
        <p:nvSpPr>
          <p:cNvPr id="142351" name="Text Box 15"/>
          <p:cNvSpPr txBox="1">
            <a:spLocks noChangeArrowheads="1"/>
          </p:cNvSpPr>
          <p:nvPr/>
        </p:nvSpPr>
        <p:spPr bwMode="auto">
          <a:xfrm>
            <a:off x="5086350" y="5103813"/>
            <a:ext cx="3263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67" tIns="45632" rIns="91267" bIns="45632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>
                <a:latin typeface="Arial" charset="0"/>
              </a:rPr>
              <a:t>The Hourglass Model</a:t>
            </a:r>
          </a:p>
        </p:txBody>
      </p:sp>
      <p:sp>
        <p:nvSpPr>
          <p:cNvPr id="142352" name="Text Box 16"/>
          <p:cNvSpPr txBox="1">
            <a:spLocks noChangeArrowheads="1"/>
          </p:cNvSpPr>
          <p:nvPr/>
        </p:nvSpPr>
        <p:spPr bwMode="auto">
          <a:xfrm>
            <a:off x="3962400" y="3352800"/>
            <a:ext cx="1597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32" rIns="91267" bIns="45632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800" b="0">
                <a:latin typeface="Arial" charset="0"/>
              </a:rPr>
              <a:t>Waist</a:t>
            </a:r>
          </a:p>
        </p:txBody>
      </p:sp>
      <p:sp>
        <p:nvSpPr>
          <p:cNvPr id="142353" name="Text Box 17"/>
          <p:cNvSpPr txBox="1">
            <a:spLocks noChangeArrowheads="1"/>
          </p:cNvSpPr>
          <p:nvPr/>
        </p:nvSpPr>
        <p:spPr bwMode="auto">
          <a:xfrm>
            <a:off x="533400" y="5715000"/>
            <a:ext cx="76962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32" rIns="91267" bIns="45632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800" b="0">
                <a:latin typeface="Arial" charset="0"/>
              </a:rPr>
              <a:t>There is just </a:t>
            </a:r>
            <a:r>
              <a:rPr lang="en-US" sz="2800" b="0">
                <a:solidFill>
                  <a:srgbClr val="FF0000"/>
                </a:solidFill>
                <a:latin typeface="Arial" charset="0"/>
              </a:rPr>
              <a:t>one</a:t>
            </a:r>
            <a:r>
              <a:rPr lang="en-US" sz="2800" b="0">
                <a:latin typeface="Arial" charset="0"/>
              </a:rPr>
              <a:t> network-layer protocol, </a:t>
            </a:r>
            <a:r>
              <a:rPr lang="en-US" sz="2800">
                <a:latin typeface="Arial" charset="0"/>
              </a:rPr>
              <a:t>IP</a:t>
            </a:r>
            <a:r>
              <a:rPr lang="en-US" sz="2800" b="0">
                <a:latin typeface="Arial" charset="0"/>
              </a:rPr>
              <a:t>.</a:t>
            </a:r>
          </a:p>
          <a:p>
            <a:pPr algn="l">
              <a:lnSpc>
                <a:spcPct val="40000"/>
              </a:lnSpc>
              <a:spcBef>
                <a:spcPct val="50000"/>
              </a:spcBef>
            </a:pPr>
            <a:r>
              <a:rPr lang="en-US" sz="2800" b="0">
                <a:latin typeface="Arial" charset="0"/>
              </a:rPr>
              <a:t>The </a:t>
            </a:r>
            <a:r>
              <a:rPr lang="ja-JP" altLang="en-US" sz="2800" b="0">
                <a:latin typeface="Arial" charset="0"/>
              </a:rPr>
              <a:t>“</a:t>
            </a:r>
            <a:r>
              <a:rPr lang="en-US" altLang="ja-JP" sz="2800" b="0">
                <a:latin typeface="Arial" charset="0"/>
              </a:rPr>
              <a:t>narrow waist</a:t>
            </a:r>
            <a:r>
              <a:rPr lang="ja-JP" altLang="en-US" sz="2800" b="0">
                <a:latin typeface="Arial" charset="0"/>
              </a:rPr>
              <a:t>”</a:t>
            </a:r>
            <a:r>
              <a:rPr lang="en-US" altLang="ja-JP" sz="2800" b="0">
                <a:latin typeface="Arial" charset="0"/>
              </a:rPr>
              <a:t> facilitates </a:t>
            </a:r>
            <a:r>
              <a:rPr lang="en-US" altLang="ja-JP" sz="2800" b="0">
                <a:solidFill>
                  <a:srgbClr val="FF0000"/>
                </a:solidFill>
                <a:latin typeface="Arial" charset="0"/>
              </a:rPr>
              <a:t>interoperability</a:t>
            </a:r>
            <a:r>
              <a:rPr lang="en-US" altLang="ja-JP" sz="2800" b="0">
                <a:latin typeface="Arial" charset="0"/>
              </a:rPr>
              <a:t>.</a:t>
            </a:r>
            <a:endParaRPr lang="en-US" sz="2800" b="0">
              <a:latin typeface="Arial" charset="0"/>
            </a:endParaRPr>
          </a:p>
        </p:txBody>
      </p:sp>
      <p:sp>
        <p:nvSpPr>
          <p:cNvPr id="142354" name="Rectangle 18"/>
          <p:cNvSpPr>
            <a:spLocks noChangeArrowheads="1"/>
          </p:cNvSpPr>
          <p:nvPr/>
        </p:nvSpPr>
        <p:spPr bwMode="auto">
          <a:xfrm>
            <a:off x="914400" y="2209800"/>
            <a:ext cx="685800" cy="381000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SMTP</a:t>
            </a:r>
          </a:p>
        </p:txBody>
      </p:sp>
      <p:sp>
        <p:nvSpPr>
          <p:cNvPr id="142355" name="Rectangle 19"/>
          <p:cNvSpPr>
            <a:spLocks noChangeArrowheads="1"/>
          </p:cNvSpPr>
          <p:nvPr/>
        </p:nvSpPr>
        <p:spPr bwMode="auto">
          <a:xfrm>
            <a:off x="1752600" y="2209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HTTP</a:t>
            </a:r>
          </a:p>
        </p:txBody>
      </p:sp>
      <p:sp>
        <p:nvSpPr>
          <p:cNvPr id="142356" name="Rectangle 20"/>
          <p:cNvSpPr>
            <a:spLocks noChangeArrowheads="1"/>
          </p:cNvSpPr>
          <p:nvPr/>
        </p:nvSpPr>
        <p:spPr bwMode="auto">
          <a:xfrm>
            <a:off x="3429000" y="2209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NTP</a:t>
            </a:r>
          </a:p>
        </p:txBody>
      </p:sp>
      <p:sp>
        <p:nvSpPr>
          <p:cNvPr id="142357" name="Rectangle 21"/>
          <p:cNvSpPr>
            <a:spLocks noChangeArrowheads="1"/>
          </p:cNvSpPr>
          <p:nvPr/>
        </p:nvSpPr>
        <p:spPr bwMode="auto">
          <a:xfrm>
            <a:off x="2590800" y="2209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DNS</a:t>
            </a:r>
          </a:p>
        </p:txBody>
      </p:sp>
      <p:sp>
        <p:nvSpPr>
          <p:cNvPr id="142358" name="Rectangle 22"/>
          <p:cNvSpPr>
            <a:spLocks noChangeArrowheads="1"/>
          </p:cNvSpPr>
          <p:nvPr/>
        </p:nvSpPr>
        <p:spPr bwMode="auto">
          <a:xfrm>
            <a:off x="1295400" y="2895600"/>
            <a:ext cx="6858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TCP</a:t>
            </a:r>
          </a:p>
        </p:txBody>
      </p:sp>
      <p:sp>
        <p:nvSpPr>
          <p:cNvPr id="142359" name="Rectangle 23"/>
          <p:cNvSpPr>
            <a:spLocks noChangeArrowheads="1"/>
          </p:cNvSpPr>
          <p:nvPr/>
        </p:nvSpPr>
        <p:spPr bwMode="auto">
          <a:xfrm>
            <a:off x="3048000" y="28956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UDP</a:t>
            </a:r>
          </a:p>
        </p:txBody>
      </p:sp>
      <p:sp>
        <p:nvSpPr>
          <p:cNvPr id="142360" name="Rectangle 24"/>
          <p:cNvSpPr>
            <a:spLocks noChangeArrowheads="1"/>
          </p:cNvSpPr>
          <p:nvPr/>
        </p:nvSpPr>
        <p:spPr bwMode="auto">
          <a:xfrm>
            <a:off x="2209800" y="36576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IP</a:t>
            </a:r>
          </a:p>
        </p:txBody>
      </p:sp>
      <p:sp>
        <p:nvSpPr>
          <p:cNvPr id="142361" name="Rectangle 25"/>
          <p:cNvSpPr>
            <a:spLocks noChangeArrowheads="1"/>
          </p:cNvSpPr>
          <p:nvPr/>
        </p:nvSpPr>
        <p:spPr bwMode="auto">
          <a:xfrm>
            <a:off x="609600" y="4457700"/>
            <a:ext cx="1219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Ethernet</a:t>
            </a:r>
            <a:endParaRPr lang="en-US" b="0" baseline="-25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2362" name="Rectangle 26"/>
          <p:cNvSpPr>
            <a:spLocks noChangeArrowheads="1"/>
          </p:cNvSpPr>
          <p:nvPr/>
        </p:nvSpPr>
        <p:spPr bwMode="auto">
          <a:xfrm>
            <a:off x="1981200" y="4457700"/>
            <a:ext cx="990600" cy="45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SONET</a:t>
            </a:r>
            <a:endParaRPr lang="en-US" b="0" baseline="-25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2363" name="Rectangle 27"/>
          <p:cNvSpPr>
            <a:spLocks noChangeArrowheads="1"/>
          </p:cNvSpPr>
          <p:nvPr/>
        </p:nvSpPr>
        <p:spPr bwMode="auto">
          <a:xfrm>
            <a:off x="3352800" y="4419600"/>
            <a:ext cx="914400" cy="533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802.11</a:t>
            </a:r>
            <a:endParaRPr lang="en-US" b="0" baseline="-250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42364" name="AutoShape 28"/>
          <p:cNvCxnSpPr>
            <a:cxnSpLocks noChangeShapeType="1"/>
            <a:stCxn id="142354" idx="2"/>
            <a:endCxn id="142358" idx="0"/>
          </p:cNvCxnSpPr>
          <p:nvPr/>
        </p:nvCxnSpPr>
        <p:spPr bwMode="auto">
          <a:xfrm>
            <a:off x="1257300" y="2590800"/>
            <a:ext cx="3810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2365" name="AutoShape 29"/>
          <p:cNvCxnSpPr>
            <a:cxnSpLocks noChangeShapeType="1"/>
            <a:endCxn id="142358" idx="0"/>
          </p:cNvCxnSpPr>
          <p:nvPr/>
        </p:nvCxnSpPr>
        <p:spPr bwMode="auto">
          <a:xfrm flipH="1">
            <a:off x="1638300" y="2590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2366" name="AutoShape 30"/>
          <p:cNvCxnSpPr>
            <a:cxnSpLocks noChangeShapeType="1"/>
            <a:stCxn id="142357" idx="2"/>
          </p:cNvCxnSpPr>
          <p:nvPr/>
        </p:nvCxnSpPr>
        <p:spPr bwMode="auto">
          <a:xfrm>
            <a:off x="2933700" y="2590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2367" name="AutoShape 31"/>
          <p:cNvCxnSpPr>
            <a:cxnSpLocks noChangeShapeType="1"/>
            <a:stCxn id="142356" idx="2"/>
          </p:cNvCxnSpPr>
          <p:nvPr/>
        </p:nvCxnSpPr>
        <p:spPr bwMode="auto">
          <a:xfrm flipH="1">
            <a:off x="3352800" y="2590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2368" name="AutoShape 32"/>
          <p:cNvCxnSpPr>
            <a:cxnSpLocks noChangeShapeType="1"/>
            <a:stCxn id="142358" idx="2"/>
            <a:endCxn id="142360" idx="0"/>
          </p:cNvCxnSpPr>
          <p:nvPr/>
        </p:nvCxnSpPr>
        <p:spPr bwMode="auto">
          <a:xfrm>
            <a:off x="1638300" y="3276600"/>
            <a:ext cx="9144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2369" name="AutoShape 33"/>
          <p:cNvCxnSpPr>
            <a:cxnSpLocks noChangeShapeType="1"/>
            <a:stCxn id="142359" idx="2"/>
            <a:endCxn id="142360" idx="0"/>
          </p:cNvCxnSpPr>
          <p:nvPr/>
        </p:nvCxnSpPr>
        <p:spPr bwMode="auto">
          <a:xfrm flipH="1">
            <a:off x="2552700" y="3276600"/>
            <a:ext cx="8382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2370" name="AutoShape 34"/>
          <p:cNvCxnSpPr>
            <a:cxnSpLocks noChangeShapeType="1"/>
            <a:stCxn id="142360" idx="2"/>
            <a:endCxn id="142363" idx="0"/>
          </p:cNvCxnSpPr>
          <p:nvPr/>
        </p:nvCxnSpPr>
        <p:spPr bwMode="auto">
          <a:xfrm>
            <a:off x="2552700" y="4038600"/>
            <a:ext cx="12573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2371" name="AutoShape 35"/>
          <p:cNvCxnSpPr>
            <a:cxnSpLocks noChangeShapeType="1"/>
            <a:stCxn id="142360" idx="2"/>
            <a:endCxn id="142361" idx="0"/>
          </p:cNvCxnSpPr>
          <p:nvPr/>
        </p:nvCxnSpPr>
        <p:spPr bwMode="auto">
          <a:xfrm flipH="1">
            <a:off x="1219200" y="4038600"/>
            <a:ext cx="1333500" cy="419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2372" name="AutoShape 36"/>
          <p:cNvCxnSpPr>
            <a:cxnSpLocks noChangeShapeType="1"/>
            <a:stCxn id="142360" idx="2"/>
            <a:endCxn id="142362" idx="0"/>
          </p:cNvCxnSpPr>
          <p:nvPr/>
        </p:nvCxnSpPr>
        <p:spPr bwMode="auto">
          <a:xfrm flipH="1">
            <a:off x="2476500" y="4038600"/>
            <a:ext cx="76200" cy="419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2373" name="Rectangle 37"/>
          <p:cNvSpPr>
            <a:spLocks noChangeArrowheads="1"/>
          </p:cNvSpPr>
          <p:nvPr/>
        </p:nvSpPr>
        <p:spPr bwMode="auto">
          <a:xfrm>
            <a:off x="5943600" y="2895600"/>
            <a:ext cx="12477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52" tIns="44434" rIns="90452" bIns="44434">
            <a:spAutoFit/>
          </a:bodyPr>
          <a:lstStyle/>
          <a:p>
            <a:pPr algn="l" eaLnBrk="0" hangingPunct="0"/>
            <a:r>
              <a:rPr lang="en-US" sz="1800">
                <a:latin typeface="Arial" charset="0"/>
              </a:rPr>
              <a:t>Transport</a:t>
            </a:r>
          </a:p>
        </p:txBody>
      </p:sp>
      <p:cxnSp>
        <p:nvCxnSpPr>
          <p:cNvPr id="142374" name="AutoShape 38"/>
          <p:cNvCxnSpPr>
            <a:cxnSpLocks noChangeShapeType="1"/>
            <a:stCxn id="142375" idx="0"/>
            <a:endCxn id="142361" idx="2"/>
          </p:cNvCxnSpPr>
          <p:nvPr/>
        </p:nvCxnSpPr>
        <p:spPr bwMode="auto">
          <a:xfrm flipH="1" flipV="1">
            <a:off x="1219200" y="4914900"/>
            <a:ext cx="13335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2375" name="Rectangle 39"/>
          <p:cNvSpPr>
            <a:spLocks noChangeArrowheads="1"/>
          </p:cNvSpPr>
          <p:nvPr/>
        </p:nvSpPr>
        <p:spPr bwMode="auto">
          <a:xfrm>
            <a:off x="2057400" y="5143500"/>
            <a:ext cx="990600" cy="45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Fiber</a:t>
            </a:r>
            <a:endParaRPr lang="en-US" b="0" baseline="-250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42376" name="AutoShape 40"/>
          <p:cNvCxnSpPr>
            <a:cxnSpLocks noChangeShapeType="1"/>
            <a:stCxn id="142377" idx="0"/>
            <a:endCxn id="142361" idx="2"/>
          </p:cNvCxnSpPr>
          <p:nvPr/>
        </p:nvCxnSpPr>
        <p:spPr bwMode="auto">
          <a:xfrm flipH="1" flipV="1">
            <a:off x="1219200" y="4914900"/>
            <a:ext cx="2667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2377" name="Rectangle 41"/>
          <p:cNvSpPr>
            <a:spLocks noChangeArrowheads="1"/>
          </p:cNvSpPr>
          <p:nvPr/>
        </p:nvSpPr>
        <p:spPr bwMode="auto">
          <a:xfrm>
            <a:off x="990600" y="5143500"/>
            <a:ext cx="990600" cy="4572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Copper</a:t>
            </a:r>
            <a:endParaRPr lang="en-US" b="0" baseline="-250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42378" name="AutoShape 42"/>
          <p:cNvCxnSpPr>
            <a:cxnSpLocks noChangeShapeType="1"/>
            <a:stCxn id="142379" idx="0"/>
            <a:endCxn id="142363" idx="2"/>
          </p:cNvCxnSpPr>
          <p:nvPr/>
        </p:nvCxnSpPr>
        <p:spPr bwMode="auto">
          <a:xfrm flipH="1" flipV="1">
            <a:off x="3810000" y="4953000"/>
            <a:ext cx="342900" cy="1905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2379" name="Rectangle 43"/>
          <p:cNvSpPr>
            <a:spLocks noChangeArrowheads="1"/>
          </p:cNvSpPr>
          <p:nvPr/>
        </p:nvSpPr>
        <p:spPr bwMode="auto">
          <a:xfrm>
            <a:off x="3657600" y="5143500"/>
            <a:ext cx="990600" cy="45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Radio</a:t>
            </a:r>
            <a:endParaRPr lang="en-US" b="0" baseline="-250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42380" name="AutoShape 44"/>
          <p:cNvCxnSpPr>
            <a:cxnSpLocks noChangeShapeType="1"/>
            <a:stCxn id="142375" idx="0"/>
            <a:endCxn id="142362" idx="2"/>
          </p:cNvCxnSpPr>
          <p:nvPr/>
        </p:nvCxnSpPr>
        <p:spPr bwMode="auto">
          <a:xfrm flipH="1" flipV="1">
            <a:off x="2476500" y="4914900"/>
            <a:ext cx="762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327150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4CB7D1BA-83AE-0847-90D0-6564BBA1219C}" type="slidenum">
              <a:rPr lang="en-US" sz="1400" b="0">
                <a:latin typeface="Times New Roman" charset="0"/>
              </a:rPr>
              <a:pPr eaLnBrk="1" hangingPunct="1"/>
              <a:t>9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Protocol Standardization</a:t>
            </a:r>
          </a:p>
        </p:txBody>
      </p:sp>
      <p:sp>
        <p:nvSpPr>
          <p:cNvPr id="102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/>
            <a:r>
              <a:rPr lang="en-US" dirty="0" smtClean="0">
                <a:latin typeface="Arial" charset="0"/>
              </a:rPr>
              <a:t>All hosts must  follow same protocol</a:t>
            </a:r>
          </a:p>
          <a:p>
            <a:pPr marL="682625" lvl="1" indent="-342900"/>
            <a:r>
              <a:rPr lang="en-US" dirty="0" smtClean="0">
                <a:latin typeface="Arial" charset="0"/>
              </a:rPr>
              <a:t>Very small modifications can make a big difference</a:t>
            </a:r>
          </a:p>
          <a:p>
            <a:pPr marL="682625" lvl="1" indent="-342900"/>
            <a:r>
              <a:rPr lang="en-US" dirty="0" smtClean="0">
                <a:latin typeface="Arial" charset="0"/>
              </a:rPr>
              <a:t>Or prevent it from working altogether</a:t>
            </a:r>
          </a:p>
          <a:p>
            <a:pPr marL="682625" lvl="1" indent="-342900"/>
            <a:r>
              <a:rPr lang="en-US" dirty="0" smtClean="0">
                <a:latin typeface="Arial" charset="0"/>
              </a:rPr>
              <a:t>Cisco bug compatible!</a:t>
            </a:r>
            <a:endParaRPr lang="en-US" dirty="0">
              <a:latin typeface="Arial" charset="0"/>
            </a:endParaRPr>
          </a:p>
          <a:p>
            <a:pPr marL="342900" indent="-342900"/>
            <a:r>
              <a:rPr lang="en-US" dirty="0" smtClean="0">
                <a:latin typeface="Arial" charset="0"/>
              </a:rPr>
              <a:t>This is why we have standards</a:t>
            </a:r>
          </a:p>
          <a:p>
            <a:pPr marL="682625" lvl="1" indent="-342900"/>
            <a:r>
              <a:rPr lang="en-US" dirty="0" smtClean="0">
                <a:latin typeface="Arial" charset="0"/>
              </a:rPr>
              <a:t>Can have multiple implementations of protocol</a:t>
            </a:r>
          </a:p>
          <a:p>
            <a:pPr marL="342900" indent="-342900"/>
            <a:r>
              <a:rPr lang="en-US" dirty="0" smtClean="0">
                <a:latin typeface="Arial" charset="0"/>
              </a:rPr>
              <a:t>Internet </a:t>
            </a:r>
            <a:r>
              <a:rPr lang="en-US" dirty="0">
                <a:latin typeface="Arial" charset="0"/>
              </a:rPr>
              <a:t>Engineering Task Force</a:t>
            </a:r>
          </a:p>
          <a:p>
            <a:pPr marL="742950" lvl="1" indent="-285750"/>
            <a:r>
              <a:rPr lang="en-US" dirty="0">
                <a:latin typeface="Arial" charset="0"/>
                <a:ea typeface="Arial" charset="0"/>
                <a:cs typeface="Arial" charset="0"/>
              </a:rPr>
              <a:t>Based on working groups that focus on specific issues</a:t>
            </a:r>
          </a:p>
          <a:p>
            <a:pPr marL="742950" lvl="1" indent="-285750"/>
            <a:r>
              <a:rPr lang="en-US" dirty="0">
                <a:latin typeface="Arial" charset="0"/>
                <a:ea typeface="Arial" charset="0"/>
                <a:cs typeface="Arial" charset="0"/>
              </a:rPr>
              <a:t>Produces 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Request For Comments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 (RFCs)</a:t>
            </a:r>
          </a:p>
          <a:p>
            <a:pPr marL="742950" lvl="1" indent="-285750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IETF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Web site is </a:t>
            </a:r>
            <a:r>
              <a:rPr lang="en-US" b="1" i="1" dirty="0">
                <a:latin typeface="Arial" charset="0"/>
                <a:ea typeface="Arial" charset="0"/>
                <a:cs typeface="Arial" charset="0"/>
              </a:rPr>
              <a:t>http://</a:t>
            </a:r>
            <a:r>
              <a:rPr lang="en-US" b="1" i="1" dirty="0" err="1">
                <a:latin typeface="Arial" charset="0"/>
                <a:ea typeface="Arial" charset="0"/>
                <a:cs typeface="Arial" charset="0"/>
              </a:rPr>
              <a:t>www.ietf.org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marL="742950" lvl="1" indent="-285750"/>
            <a:r>
              <a:rPr lang="en-US" dirty="0">
                <a:latin typeface="Arial" charset="0"/>
                <a:ea typeface="Arial" charset="0"/>
                <a:cs typeface="Arial" charset="0"/>
              </a:rPr>
              <a:t>RFCs archived at </a:t>
            </a:r>
            <a:r>
              <a:rPr lang="en-US" b="1" i="1" dirty="0">
                <a:latin typeface="Arial" charset="0"/>
                <a:ea typeface="Arial" charset="0"/>
                <a:cs typeface="Arial" charset="0"/>
              </a:rPr>
              <a:t>http://</a:t>
            </a:r>
            <a:r>
              <a:rPr lang="en-US" b="1" i="1" dirty="0" err="1">
                <a:latin typeface="Arial" charset="0"/>
                <a:ea typeface="Arial" charset="0"/>
                <a:cs typeface="Arial" charset="0"/>
              </a:rPr>
              <a:t>www.rfc-</a:t>
            </a:r>
            <a:r>
              <a:rPr lang="en-US" b="1" i="1" dirty="0" err="1" smtClean="0">
                <a:latin typeface="Arial" charset="0"/>
                <a:ea typeface="Arial" charset="0"/>
                <a:cs typeface="Arial" charset="0"/>
              </a:rPr>
              <a:t>editor.org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562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0931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7731</TotalTime>
  <Words>1458</Words>
  <Application>Microsoft Macintosh PowerPoint</Application>
  <PresentationFormat>On-screen Show (4:3)</PresentationFormat>
  <Paragraphs>366</Paragraphs>
  <Slides>32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PowerPoint Presentation</vt:lpstr>
      <vt:lpstr>Topic 2 – Internet and Architecture</vt:lpstr>
      <vt:lpstr>Recall What is a protocol?</vt:lpstr>
      <vt:lpstr>So many Standards Problem</vt:lpstr>
      <vt:lpstr>INTERnet Solution</vt:lpstr>
      <vt:lpstr>A Multitude of Apps Problem</vt:lpstr>
      <vt:lpstr>Solution: Intermediate Layers</vt:lpstr>
      <vt:lpstr>The Internet Hourglass</vt:lpstr>
      <vt:lpstr>Protocol Standardization</vt:lpstr>
      <vt:lpstr>Internet Motto</vt:lpstr>
      <vt:lpstr>Alternative to Standardization?</vt:lpstr>
      <vt:lpstr>Client-Server Communication</vt:lpstr>
      <vt:lpstr>Peer-to-Peer Designs</vt:lpstr>
      <vt:lpstr>Internet Design Goals (Clark ‘88)</vt:lpstr>
      <vt:lpstr>Connect Existing Networks</vt:lpstr>
      <vt:lpstr>Robust</vt:lpstr>
      <vt:lpstr>Types of Delivery Services</vt:lpstr>
      <vt:lpstr>Variety of Networks</vt:lpstr>
      <vt:lpstr>Decentralized Management</vt:lpstr>
      <vt:lpstr>Host Attachment</vt:lpstr>
      <vt:lpstr>Cost Effective</vt:lpstr>
      <vt:lpstr>Resource Accountability</vt:lpstr>
      <vt:lpstr>Real Goals</vt:lpstr>
      <vt:lpstr>Questions to think about….</vt:lpstr>
      <vt:lpstr>The Networking Dilemma</vt:lpstr>
      <vt:lpstr>The Problem</vt:lpstr>
      <vt:lpstr>Solution: Intermediate Layers</vt:lpstr>
      <vt:lpstr>Network Architecture</vt:lpstr>
      <vt:lpstr>Computer System Modularity</vt:lpstr>
      <vt:lpstr>Computer System Modularity (cnt’d)</vt:lpstr>
      <vt:lpstr>Network System Modularity</vt:lpstr>
      <vt:lpstr>Remember that slide!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Moore</dc:creator>
  <cp:lastModifiedBy>Andrew Moore</cp:lastModifiedBy>
  <cp:revision>19</cp:revision>
  <cp:lastPrinted>2013-01-21T14:03:15Z</cp:lastPrinted>
  <dcterms:created xsi:type="dcterms:W3CDTF">2012-01-19T09:48:16Z</dcterms:created>
  <dcterms:modified xsi:type="dcterms:W3CDTF">2013-01-21T14:03:19Z</dcterms:modified>
</cp:coreProperties>
</file>