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4"/>
  </p:notesMasterIdLst>
  <p:handoutMasterIdLst>
    <p:handoutMasterId r:id="rId35"/>
  </p:handoutMasterIdLst>
  <p:sldIdLst>
    <p:sldId id="297" r:id="rId2"/>
    <p:sldId id="257" r:id="rId3"/>
    <p:sldId id="291" r:id="rId4"/>
    <p:sldId id="293" r:id="rId5"/>
    <p:sldId id="294" r:id="rId6"/>
    <p:sldId id="295" r:id="rId7"/>
    <p:sldId id="296" r:id="rId8"/>
    <p:sldId id="298" r:id="rId9"/>
    <p:sldId id="259" r:id="rId10"/>
    <p:sldId id="260" r:id="rId11"/>
    <p:sldId id="261" r:id="rId12"/>
    <p:sldId id="266" r:id="rId13"/>
    <p:sldId id="267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80" r:id="rId24"/>
    <p:sldId id="281" r:id="rId25"/>
    <p:sldId id="283" r:id="rId26"/>
    <p:sldId id="284" r:id="rId27"/>
    <p:sldId id="285" r:id="rId28"/>
    <p:sldId id="286" r:id="rId29"/>
    <p:sldId id="287" r:id="rId30"/>
    <p:sldId id="288" r:id="rId31"/>
    <p:sldId id="289" r:id="rId32"/>
    <p:sldId id="290" r:id="rId33"/>
  </p:sldIdLst>
  <p:sldSz cx="9144000" cy="6858000" type="screen4x3"/>
  <p:notesSz cx="9144000" cy="6858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4" frameSlides="1"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64" d="100"/>
          <a:sy n="64" d="100"/>
        </p:scale>
        <p:origin x="-1104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slide" Target="slides/slide32.xml"/><Relationship Id="rId34" Type="http://schemas.openxmlformats.org/officeDocument/2006/relationships/notesMaster" Target="notesMasters/notesMaster1.xml"/><Relationship Id="rId35" Type="http://schemas.openxmlformats.org/officeDocument/2006/relationships/handoutMaster" Target="handoutMasters/handoutMaster1.xml"/><Relationship Id="rId36" Type="http://schemas.openxmlformats.org/officeDocument/2006/relationships/printerSettings" Target="printerSettings/printerSettings1.bin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presProps" Target="presProps.xml"/><Relationship Id="rId38" Type="http://schemas.openxmlformats.org/officeDocument/2006/relationships/viewProps" Target="viewProps.xml"/><Relationship Id="rId39" Type="http://schemas.openxmlformats.org/officeDocument/2006/relationships/theme" Target="theme/theme1.xml"/><Relationship Id="rId40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179484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754DC2E-64FB-5247-B7FD-07AF4534E3FD}" type="datetime1">
              <a:rPr lang="en-GB" smtClean="0"/>
              <a:t>21/01/2013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US" smtClean="0"/>
              <a:t>Topic 2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179484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3FA3BCC-FE9A-8445-8B73-74E57693A0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2962891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79484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6DC3FD-1379-7A48-8869-1B2DBF41F40C}" type="datetime1">
              <a:rPr lang="en-GB" smtClean="0"/>
              <a:t>21/01/2013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4350"/>
            <a:ext cx="3429000" cy="2571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US" smtClean="0"/>
              <a:t>Topic 2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79484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6CE0D0D-96B6-AD48-ACAA-A289CE088F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6172934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4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6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7.xml"/></Relationships>
</file>

<file path=ppt/notesSlides/_rels/notesSlide1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8.xml"/></Relationships>
</file>

<file path=ppt/notesSlides/_rels/notesSlide1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9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2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1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3925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 defTabSz="923925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E76F6C39-4009-5B48-927E-0DF3D3454454}" type="slidenum">
              <a:rPr lang="en-US" sz="1200"/>
              <a:pPr/>
              <a:t>1</a:t>
            </a:fld>
            <a:endParaRPr lang="en-US" sz="1200"/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dirty="0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Topic 2</a:t>
            </a:r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05475" eaLnBrk="0" hangingPunct="0"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02756" indent="-270291" defTabSz="905475" eaLnBrk="0" hangingPunct="0"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081164" indent="-216233" defTabSz="905475" eaLnBrk="0" hangingPunct="0"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513629" indent="-216233" defTabSz="905475" eaLnBrk="0" hangingPunct="0"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1946095" indent="-216233" defTabSz="905475" eaLnBrk="0" hangingPunct="0"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378560" indent="-216233" algn="r" defTabSz="905475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811026" indent="-216233" algn="r" defTabSz="905475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243491" indent="-216233" algn="r" defTabSz="905475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675957" indent="-216233" algn="r" defTabSz="905475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fld id="{7A02271F-F0DF-B548-AF24-DC0B40404A72}" type="slidenum">
              <a:rPr lang="en-US" sz="1200" b="0">
                <a:latin typeface="Times New Roman" charset="0"/>
              </a:rPr>
              <a:pPr eaLnBrk="1" hangingPunct="1"/>
              <a:t>12</a:t>
            </a:fld>
            <a:endParaRPr lang="en-US" sz="1200" b="0">
              <a:latin typeface="Times New Roman" charset="0"/>
            </a:endParaRPr>
          </a:p>
        </p:txBody>
      </p:sp>
      <p:sp>
        <p:nvSpPr>
          <p:cNvPr id="96258" name="Rectangle 2"/>
          <p:cNvSpPr>
            <a:spLocks noGrp="1" noRot="1" noChangeAspect="1" noChangeArrowheads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96259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Topic 2</a:t>
            </a:r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05475" eaLnBrk="0" hangingPunct="0"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02756" indent="-270291" defTabSz="905475" eaLnBrk="0" hangingPunct="0"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081164" indent="-216233" defTabSz="905475" eaLnBrk="0" hangingPunct="0"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513629" indent="-216233" defTabSz="905475" eaLnBrk="0" hangingPunct="0"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1946095" indent="-216233" defTabSz="905475" eaLnBrk="0" hangingPunct="0"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378560" indent="-216233" algn="r" defTabSz="905475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811026" indent="-216233" algn="r" defTabSz="905475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243491" indent="-216233" algn="r" defTabSz="905475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675957" indent="-216233" algn="r" defTabSz="905475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fld id="{FEDC1D87-D434-564B-8112-C16A7756D8C6}" type="slidenum">
              <a:rPr lang="en-US" sz="1200" b="0">
                <a:latin typeface="Times New Roman" charset="0"/>
              </a:rPr>
              <a:pPr eaLnBrk="1" hangingPunct="1"/>
              <a:t>13</a:t>
            </a:fld>
            <a:endParaRPr lang="en-US" sz="1200" b="0">
              <a:latin typeface="Times New Roman" charset="0"/>
            </a:endParaRPr>
          </a:p>
        </p:txBody>
      </p:sp>
      <p:sp>
        <p:nvSpPr>
          <p:cNvPr id="98306" name="Rectangle 2"/>
          <p:cNvSpPr>
            <a:spLocks noGrp="1" noRot="1" noChangeAspect="1" noChangeArrowheads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98307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Topic 2</a:t>
            </a:r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05475" eaLnBrk="0" hangingPunct="0"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02756" indent="-270291" defTabSz="905475" eaLnBrk="0" hangingPunct="0"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081164" indent="-216233" defTabSz="905475" eaLnBrk="0" hangingPunct="0"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513629" indent="-216233" defTabSz="905475" eaLnBrk="0" hangingPunct="0"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1946095" indent="-216233" defTabSz="905475" eaLnBrk="0" hangingPunct="0"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378560" indent="-216233" algn="r" defTabSz="905475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811026" indent="-216233" algn="r" defTabSz="905475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243491" indent="-216233" algn="r" defTabSz="905475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675957" indent="-216233" algn="r" defTabSz="905475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fld id="{733856F7-4759-4F45-8252-FABE3C1A4189}" type="slidenum">
              <a:rPr lang="en-US" sz="1200" b="0">
                <a:latin typeface="Times New Roman" charset="0"/>
              </a:rPr>
              <a:pPr eaLnBrk="1" hangingPunct="1"/>
              <a:t>17</a:t>
            </a:fld>
            <a:endParaRPr lang="en-US" sz="1200" b="0">
              <a:latin typeface="Times New Roman" charset="0"/>
            </a:endParaRPr>
          </a:p>
        </p:txBody>
      </p:sp>
      <p:sp>
        <p:nvSpPr>
          <p:cNvPr id="727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Topic 2</a:t>
            </a:r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05475" eaLnBrk="0" hangingPunct="0"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02756" indent="-270291" defTabSz="905475" eaLnBrk="0" hangingPunct="0"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081164" indent="-216233" defTabSz="905475" eaLnBrk="0" hangingPunct="0"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513629" indent="-216233" defTabSz="905475" eaLnBrk="0" hangingPunct="0"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1946095" indent="-216233" defTabSz="905475" eaLnBrk="0" hangingPunct="0"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378560" indent="-216233" algn="r" defTabSz="905475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811026" indent="-216233" algn="r" defTabSz="905475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243491" indent="-216233" algn="r" defTabSz="905475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675957" indent="-216233" algn="r" defTabSz="905475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fld id="{B363874C-DBB8-D341-9A45-596A7F08D383}" type="slidenum">
              <a:rPr lang="en-US" sz="1200" b="0">
                <a:latin typeface="Times New Roman" charset="0"/>
              </a:rPr>
              <a:pPr eaLnBrk="1" hangingPunct="1"/>
              <a:t>18</a:t>
            </a:fld>
            <a:endParaRPr lang="en-US" sz="1200" b="0">
              <a:latin typeface="Times New Roman" charset="0"/>
            </a:endParaRPr>
          </a:p>
        </p:txBody>
      </p:sp>
      <p:sp>
        <p:nvSpPr>
          <p:cNvPr id="747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475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Topic 2</a:t>
            </a:r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05475" eaLnBrk="0" hangingPunct="0"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02756" indent="-270291" defTabSz="905475" eaLnBrk="0" hangingPunct="0"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081164" indent="-216233" defTabSz="905475" eaLnBrk="0" hangingPunct="0"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513629" indent="-216233" defTabSz="905475" eaLnBrk="0" hangingPunct="0"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1946095" indent="-216233" defTabSz="905475" eaLnBrk="0" hangingPunct="0"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378560" indent="-216233" algn="r" defTabSz="905475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811026" indent="-216233" algn="r" defTabSz="905475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243491" indent="-216233" algn="r" defTabSz="905475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675957" indent="-216233" algn="r" defTabSz="905475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fld id="{7E27CB3F-EB39-D74C-BEAD-14214DA78EBB}" type="slidenum">
              <a:rPr lang="en-US" sz="1200" b="0">
                <a:latin typeface="Times New Roman" charset="0"/>
              </a:rPr>
              <a:pPr eaLnBrk="1" hangingPunct="1"/>
              <a:t>20</a:t>
            </a:fld>
            <a:endParaRPr lang="en-US" sz="1200" b="0">
              <a:latin typeface="Times New Roman" charset="0"/>
            </a:endParaRPr>
          </a:p>
        </p:txBody>
      </p:sp>
      <p:sp>
        <p:nvSpPr>
          <p:cNvPr id="768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680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Topic 2</a:t>
            </a:r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6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05475" eaLnBrk="0" hangingPunct="0"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02756" indent="-270291" defTabSz="905475" eaLnBrk="0" hangingPunct="0"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081164" indent="-216233" defTabSz="905475" eaLnBrk="0" hangingPunct="0"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513629" indent="-216233" defTabSz="905475" eaLnBrk="0" hangingPunct="0"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1946095" indent="-216233" defTabSz="905475" eaLnBrk="0" hangingPunct="0"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378560" indent="-216233" algn="r" defTabSz="905475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811026" indent="-216233" algn="r" defTabSz="905475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243491" indent="-216233" algn="r" defTabSz="905475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675957" indent="-216233" algn="r" defTabSz="905475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fld id="{6962A9C8-BEF3-7749-A126-053D90F350CB}" type="slidenum">
              <a:rPr lang="en-US" sz="1200" b="0">
                <a:latin typeface="Times New Roman" charset="0"/>
              </a:rPr>
              <a:pPr eaLnBrk="1" hangingPunct="1"/>
              <a:t>24</a:t>
            </a:fld>
            <a:endParaRPr lang="en-US" sz="1200" b="0">
              <a:latin typeface="Times New Roman" charset="0"/>
            </a:endParaRPr>
          </a:p>
        </p:txBody>
      </p:sp>
      <p:sp>
        <p:nvSpPr>
          <p:cNvPr id="839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397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/>
              <a:t>Missing:  resource sharing, other considerations of malicious users (traceback, etc.), address concerns of administrative domains visible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Topic 2</a:t>
            </a:r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05475" eaLnBrk="0" hangingPunct="0"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02756" indent="-270291" defTabSz="905475" eaLnBrk="0" hangingPunct="0"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081164" indent="-216233" defTabSz="905475" eaLnBrk="0" hangingPunct="0"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513629" indent="-216233" defTabSz="905475" eaLnBrk="0" hangingPunct="0"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1946095" indent="-216233" defTabSz="905475" eaLnBrk="0" hangingPunct="0"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378560" indent="-216233" algn="r" defTabSz="905475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811026" indent="-216233" algn="r" defTabSz="905475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243491" indent="-216233" algn="r" defTabSz="905475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675957" indent="-216233" algn="r" defTabSz="905475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fld id="{B4FFEDDF-6264-4047-A185-B07A42EB226F}" type="slidenum">
              <a:rPr lang="en-US" sz="1200" b="0">
                <a:latin typeface="Times New Roman" charset="0"/>
              </a:rPr>
              <a:pPr eaLnBrk="1" hangingPunct="1"/>
              <a:t>26</a:t>
            </a:fld>
            <a:endParaRPr lang="en-US" sz="1200" b="0">
              <a:latin typeface="Times New Roman" charset="0"/>
            </a:endParaRPr>
          </a:p>
        </p:txBody>
      </p:sp>
      <p:sp>
        <p:nvSpPr>
          <p:cNvPr id="101378" name="Rectangle 2"/>
          <p:cNvSpPr>
            <a:spLocks noGrp="1" noRot="1" noChangeAspect="1" noChangeArrowheads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101379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Topic 2</a:t>
            </a:r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05475" eaLnBrk="0" hangingPunct="0"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02756" indent="-270291" defTabSz="905475" eaLnBrk="0" hangingPunct="0"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081164" indent="-216233" defTabSz="905475" eaLnBrk="0" hangingPunct="0"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513629" indent="-216233" defTabSz="905475" eaLnBrk="0" hangingPunct="0"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1946095" indent="-216233" defTabSz="905475" eaLnBrk="0" hangingPunct="0"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378560" indent="-216233" algn="r" defTabSz="905475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811026" indent="-216233" algn="r" defTabSz="905475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243491" indent="-216233" algn="r" defTabSz="905475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675957" indent="-216233" algn="r" defTabSz="905475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fld id="{1D6AD454-020F-6B46-B63D-EE70256DAD94}" type="slidenum">
              <a:rPr lang="en-US" sz="1200" b="0">
                <a:latin typeface="Times New Roman" charset="0"/>
              </a:rPr>
              <a:pPr eaLnBrk="1" hangingPunct="1"/>
              <a:t>27</a:t>
            </a:fld>
            <a:endParaRPr lang="en-US" sz="1200" b="0">
              <a:latin typeface="Times New Roman" charset="0"/>
            </a:endParaRPr>
          </a:p>
        </p:txBody>
      </p:sp>
      <p:sp>
        <p:nvSpPr>
          <p:cNvPr id="103426" name="Rectangle 2"/>
          <p:cNvSpPr>
            <a:spLocks noGrp="1" noRot="1" noChangeAspect="1" noChangeArrowheads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103427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Topic 2</a:t>
            </a:r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05475" eaLnBrk="0" hangingPunct="0"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02756" indent="-270291" defTabSz="905475" eaLnBrk="0" hangingPunct="0"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081164" indent="-216233" defTabSz="905475" eaLnBrk="0" hangingPunct="0"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513629" indent="-216233" defTabSz="905475" eaLnBrk="0" hangingPunct="0"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1946095" indent="-216233" defTabSz="905475" eaLnBrk="0" hangingPunct="0"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378560" indent="-216233" algn="r" defTabSz="905475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811026" indent="-216233" algn="r" defTabSz="905475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243491" indent="-216233" algn="r" defTabSz="905475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675957" indent="-216233" algn="r" defTabSz="905475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fld id="{AE931F83-82DB-FA4C-9F75-FA136EBA6B7B}" type="slidenum">
              <a:rPr lang="en-US" sz="1200" b="0">
                <a:latin typeface="Times New Roman" charset="0"/>
              </a:rPr>
              <a:pPr eaLnBrk="1" hangingPunct="1"/>
              <a:t>28</a:t>
            </a:fld>
            <a:endParaRPr lang="en-US" sz="1200" b="0">
              <a:latin typeface="Times New Roman" charset="0"/>
            </a:endParaRPr>
          </a:p>
        </p:txBody>
      </p:sp>
      <p:sp>
        <p:nvSpPr>
          <p:cNvPr id="105474" name="Rectangle 2"/>
          <p:cNvSpPr>
            <a:spLocks noGrp="1" noRot="1" noChangeAspect="1" noChangeArrowheads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105475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Topic 2</a:t>
            </a:r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05475" eaLnBrk="0" hangingPunct="0"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02756" indent="-270291" defTabSz="905475" eaLnBrk="0" hangingPunct="0"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081164" indent="-216233" defTabSz="905475" eaLnBrk="0" hangingPunct="0"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513629" indent="-216233" defTabSz="905475" eaLnBrk="0" hangingPunct="0"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1946095" indent="-216233" defTabSz="905475" eaLnBrk="0" hangingPunct="0"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378560" indent="-216233" algn="r" defTabSz="905475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811026" indent="-216233" algn="r" defTabSz="905475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243491" indent="-216233" algn="r" defTabSz="905475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675957" indent="-216233" algn="r" defTabSz="905475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fld id="{399EDCC1-5CF9-E94D-B907-7FC1E01BDC7F}" type="slidenum">
              <a:rPr lang="en-US" sz="1200" b="0">
                <a:latin typeface="Times New Roman" charset="0"/>
              </a:rPr>
              <a:pPr eaLnBrk="1" hangingPunct="1"/>
              <a:t>29</a:t>
            </a:fld>
            <a:endParaRPr lang="en-US" sz="1200" b="0">
              <a:latin typeface="Times New Roman" charset="0"/>
            </a:endParaRPr>
          </a:p>
        </p:txBody>
      </p:sp>
      <p:sp>
        <p:nvSpPr>
          <p:cNvPr id="107522" name="Rectangle 2"/>
          <p:cNvSpPr>
            <a:spLocks noGrp="1" noRot="1" noChangeAspect="1" noChangeArrowheads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107523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Topic 2</a:t>
            </a:r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3925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 defTabSz="923925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7427A7EE-C93B-2D49-82FA-1FA64A1D8544}" type="slidenum">
              <a:rPr lang="en-US" sz="1200"/>
              <a:pPr/>
              <a:t>3</a:t>
            </a:fld>
            <a:endParaRPr lang="en-US" sz="1200"/>
          </a:p>
        </p:txBody>
      </p:sp>
      <p:sp>
        <p:nvSpPr>
          <p:cNvPr id="327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Topic 2</a:t>
            </a:r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05475" eaLnBrk="0" hangingPunct="0"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02756" indent="-270291" defTabSz="905475" eaLnBrk="0" hangingPunct="0"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081164" indent="-216233" defTabSz="905475" eaLnBrk="0" hangingPunct="0"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513629" indent="-216233" defTabSz="905475" eaLnBrk="0" hangingPunct="0"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1946095" indent="-216233" defTabSz="905475" eaLnBrk="0" hangingPunct="0"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378560" indent="-216233" algn="r" defTabSz="905475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811026" indent="-216233" algn="r" defTabSz="905475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243491" indent="-216233" algn="r" defTabSz="905475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675957" indent="-216233" algn="r" defTabSz="905475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fld id="{0DDF67D9-6D40-D341-B011-267D4EDB775B}" type="slidenum">
              <a:rPr lang="en-US" sz="1200" b="0">
                <a:latin typeface="Times New Roman" charset="0"/>
              </a:rPr>
              <a:pPr eaLnBrk="1" hangingPunct="1"/>
              <a:t>31</a:t>
            </a:fld>
            <a:endParaRPr lang="en-US" sz="1200" b="0">
              <a:latin typeface="Times New Roman" charset="0"/>
            </a:endParaRPr>
          </a:p>
        </p:txBody>
      </p:sp>
      <p:sp>
        <p:nvSpPr>
          <p:cNvPr id="110594" name="Rectangle 2"/>
          <p:cNvSpPr>
            <a:spLocks noGrp="1" noRot="1" noChangeAspect="1" noChangeArrowheads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110595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Topic 2</a:t>
            </a:r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139F971-FB2F-2D40-8BF7-D107A6D66A30}" type="slidenum">
              <a:rPr lang="en-US"/>
              <a:pPr/>
              <a:t>4</a:t>
            </a:fld>
            <a:endParaRPr lang="en-US"/>
          </a:p>
        </p:txBody>
      </p:sp>
      <p:sp>
        <p:nvSpPr>
          <p:cNvPr id="4495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4495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Novell</a:t>
            </a:r>
          </a:p>
          <a:p>
            <a:r>
              <a:rPr lang="en-US" dirty="0" err="1" smtClean="0"/>
              <a:t>DECnet</a:t>
            </a:r>
            <a:endParaRPr lang="en-US" dirty="0" smtClean="0"/>
          </a:p>
          <a:p>
            <a:r>
              <a:rPr lang="en-US" dirty="0" smtClean="0"/>
              <a:t>Banyan Vines</a:t>
            </a:r>
          </a:p>
          <a:p>
            <a:endParaRPr lang="en-US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Topic 2</a:t>
            </a:r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2FFE0A2-C2B4-824A-8420-D1C94B756A14}" type="slidenum">
              <a:rPr lang="en-US"/>
              <a:pPr/>
              <a:t>5</a:t>
            </a:fld>
            <a:endParaRPr lang="en-US"/>
          </a:p>
        </p:txBody>
      </p:sp>
      <p:sp>
        <p:nvSpPr>
          <p:cNvPr id="4515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4515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Topic 2</a:t>
            </a:r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05475" eaLnBrk="0" hangingPunct="0"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02756" indent="-270291" defTabSz="905475" eaLnBrk="0" hangingPunct="0"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081164" indent="-216233" defTabSz="905475" eaLnBrk="0" hangingPunct="0"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513629" indent="-216233" defTabSz="905475" eaLnBrk="0" hangingPunct="0"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1946095" indent="-216233" defTabSz="905475" eaLnBrk="0" hangingPunct="0"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378560" indent="-216233" algn="r" defTabSz="905475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811026" indent="-216233" algn="r" defTabSz="905475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243491" indent="-216233" algn="r" defTabSz="905475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675957" indent="-216233" algn="r" defTabSz="905475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fld id="{B4FFEDDF-6264-4047-A185-B07A42EB226F}" type="slidenum">
              <a:rPr lang="en-US" sz="1200" b="0">
                <a:latin typeface="Times New Roman" charset="0"/>
              </a:rPr>
              <a:pPr eaLnBrk="1" hangingPunct="1"/>
              <a:t>6</a:t>
            </a:fld>
            <a:endParaRPr lang="en-US" sz="1200" b="0">
              <a:latin typeface="Times New Roman" charset="0"/>
            </a:endParaRPr>
          </a:p>
        </p:txBody>
      </p:sp>
      <p:sp>
        <p:nvSpPr>
          <p:cNvPr id="101378" name="Rectangle 2"/>
          <p:cNvSpPr>
            <a:spLocks noGrp="1" noRot="1" noChangeAspect="1" noChangeArrowheads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101379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Topic 2</a:t>
            </a:r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05475" eaLnBrk="0" hangingPunct="0"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02756" indent="-270291" defTabSz="905475" eaLnBrk="0" hangingPunct="0"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081164" indent="-216233" defTabSz="905475" eaLnBrk="0" hangingPunct="0"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513629" indent="-216233" defTabSz="905475" eaLnBrk="0" hangingPunct="0"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1946095" indent="-216233" defTabSz="905475" eaLnBrk="0" hangingPunct="0"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378560" indent="-216233" algn="r" defTabSz="905475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811026" indent="-216233" algn="r" defTabSz="905475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243491" indent="-216233" algn="r" defTabSz="905475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675957" indent="-216233" algn="r" defTabSz="905475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fld id="{1D6AD454-020F-6B46-B63D-EE70256DAD94}" type="slidenum">
              <a:rPr lang="en-US" sz="1200" b="0">
                <a:latin typeface="Times New Roman" charset="0"/>
              </a:rPr>
              <a:pPr eaLnBrk="1" hangingPunct="1"/>
              <a:t>7</a:t>
            </a:fld>
            <a:endParaRPr lang="en-US" sz="1200" b="0">
              <a:latin typeface="Times New Roman" charset="0"/>
            </a:endParaRPr>
          </a:p>
        </p:txBody>
      </p:sp>
      <p:sp>
        <p:nvSpPr>
          <p:cNvPr id="103426" name="Rectangle 2"/>
          <p:cNvSpPr>
            <a:spLocks noGrp="1" noRot="1" noChangeAspect="1" noChangeArrowheads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103427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Topic 2</a:t>
            </a:r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6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fld id="{52EF6F47-2E9F-9F40-A61B-1CB55DA231AB}" type="slidenum">
              <a:rPr lang="en-US" sz="1300" b="0">
                <a:latin typeface="Times New Roman" charset="0"/>
              </a:rPr>
              <a:pPr eaLnBrk="1" hangingPunct="1"/>
              <a:t>8</a:t>
            </a:fld>
            <a:endParaRPr lang="en-US" sz="1300" b="0">
              <a:latin typeface="Times New Roman" charset="0"/>
            </a:endParaRPr>
          </a:p>
        </p:txBody>
      </p:sp>
      <p:sp>
        <p:nvSpPr>
          <p:cNvPr id="1433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865438" y="520700"/>
            <a:ext cx="3419475" cy="2565400"/>
          </a:xfrm>
          <a:solidFill>
            <a:srgbClr val="FFFFFF"/>
          </a:solidFill>
          <a:ln/>
        </p:spPr>
      </p:sp>
      <p:sp>
        <p:nvSpPr>
          <p:cNvPr id="143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16423" y="3257777"/>
            <a:ext cx="6709171" cy="3084286"/>
          </a:xfrm>
          <a:solidFill>
            <a:srgbClr val="FFFFFF"/>
          </a:solidFill>
          <a:ln>
            <a:solidFill>
              <a:srgbClr val="000000"/>
            </a:solidFill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Topic 2</a:t>
            </a:r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36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05475" eaLnBrk="0" hangingPunct="0"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02756" indent="-270291" defTabSz="905475" eaLnBrk="0" hangingPunct="0"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081164" indent="-216233" defTabSz="905475" eaLnBrk="0" hangingPunct="0"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513629" indent="-216233" defTabSz="905475" eaLnBrk="0" hangingPunct="0"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1946095" indent="-216233" defTabSz="905475" eaLnBrk="0" hangingPunct="0"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378560" indent="-216233" algn="r" defTabSz="905475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811026" indent="-216233" algn="r" defTabSz="905475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243491" indent="-216233" algn="r" defTabSz="905475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675957" indent="-216233" algn="r" defTabSz="905475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fld id="{2CD3CF1E-20A8-FD4B-8052-ED802D75E69C}" type="slidenum">
              <a:rPr lang="en-US" sz="1200" b="0">
                <a:latin typeface="Times New Roman" charset="0"/>
              </a:rPr>
              <a:pPr eaLnBrk="1" hangingPunct="1"/>
              <a:t>9</a:t>
            </a:fld>
            <a:endParaRPr lang="en-US" sz="1200" b="0">
              <a:latin typeface="Times New Roman" charset="0"/>
            </a:endParaRPr>
          </a:p>
        </p:txBody>
      </p:sp>
      <p:sp>
        <p:nvSpPr>
          <p:cNvPr id="186370" name="Rectangle 2"/>
          <p:cNvSpPr>
            <a:spLocks noGrp="1" noRot="1" noChangeAspect="1" noChangeArrowheads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186371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Topic 2</a:t>
            </a:r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05475" eaLnBrk="0" hangingPunct="0"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02756" indent="-270291" defTabSz="905475" eaLnBrk="0" hangingPunct="0"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081164" indent="-216233" defTabSz="905475" eaLnBrk="0" hangingPunct="0"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513629" indent="-216233" defTabSz="905475" eaLnBrk="0" hangingPunct="0"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1946095" indent="-216233" defTabSz="905475" eaLnBrk="0" hangingPunct="0"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378560" indent="-216233" algn="r" defTabSz="905475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811026" indent="-216233" algn="r" defTabSz="905475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243491" indent="-216233" algn="r" defTabSz="905475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675957" indent="-216233" algn="r" defTabSz="905475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fld id="{3B4D722B-96C9-894A-8839-45C7FD2D79ED}" type="slidenum">
              <a:rPr lang="en-US" sz="1200" b="0">
                <a:latin typeface="Times New Roman" charset="0"/>
              </a:rPr>
              <a:pPr eaLnBrk="1" hangingPunct="1"/>
              <a:t>10</a:t>
            </a:fld>
            <a:endParaRPr lang="en-US" sz="1200" b="0">
              <a:latin typeface="Times New Roman" charset="0"/>
            </a:endParaRPr>
          </a:p>
        </p:txBody>
      </p:sp>
      <p:sp>
        <p:nvSpPr>
          <p:cNvPr id="808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089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Topic 2</a:t>
            </a:r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01D4B2-5CF2-904F-98CA-FF2CA3A8D2EC}" type="datetime1">
              <a:rPr lang="en-GB" smtClean="0"/>
              <a:t>21/01/2013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Topic 2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590C1-09E1-7F49-A9DE-8DDCACEB19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82716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982C5-4034-524A-A90E-69C5B4DDD280}" type="datetime1">
              <a:rPr lang="en-GB" smtClean="0"/>
              <a:t>21/01/2013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Topic 2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590C1-09E1-7F49-A9DE-8DDCACEB19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15598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EE9EB-31B6-1642-B841-522F1FC89BD1}" type="datetime1">
              <a:rPr lang="en-GB" smtClean="0"/>
              <a:t>21/01/2013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Topic 2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590C1-09E1-7F49-A9DE-8DDCACEB19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87604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85B0A7-8071-3B44-A7E7-7B87198E8109}" type="datetime1">
              <a:rPr lang="en-GB" smtClean="0"/>
              <a:t>21/01/2013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Topic 2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590C1-09E1-7F49-A9DE-8DDCACEB19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87010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4FAEC2-A31C-D44C-A479-DBA8C6E6C8EE}" type="datetime1">
              <a:rPr lang="en-GB" smtClean="0"/>
              <a:t>21/01/2013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Topic 2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590C1-09E1-7F49-A9DE-8DDCACEB19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02060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1F465F-551C-6B45-AA3F-FE50712A31DB}" type="datetime1">
              <a:rPr lang="en-GB" smtClean="0"/>
              <a:t>21/01/2013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Topic 2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590C1-09E1-7F49-A9DE-8DDCACEB19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36680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DD7C26-4964-0949-9790-DF563F32EA4A}" type="datetime1">
              <a:rPr lang="en-GB" smtClean="0"/>
              <a:t>21/01/2013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Topic 2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590C1-09E1-7F49-A9DE-8DDCACEB19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73821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256C4-9A13-F144-AEA3-AB17DFC7CA59}" type="datetime1">
              <a:rPr lang="en-GB" smtClean="0"/>
              <a:t>21/01/2013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Topic 2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590C1-09E1-7F49-A9DE-8DDCACEB19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71237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1762A9-6418-D64F-887E-7AAABE1DEE71}" type="datetime1">
              <a:rPr lang="en-GB" smtClean="0"/>
              <a:t>21/01/2013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Topic 2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590C1-09E1-7F49-A9DE-8DDCACEB19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90024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9C4046-629D-AD4B-B2FF-10AE528CF9C9}" type="datetime1">
              <a:rPr lang="en-GB" smtClean="0"/>
              <a:t>21/01/2013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Topic 2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590C1-09E1-7F49-A9DE-8DDCACEB19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81258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BFF3F8-B087-984A-876E-D57D2636E68D}" type="datetime1">
              <a:rPr lang="en-GB" smtClean="0"/>
              <a:t>21/01/2013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Topic 2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590C1-09E1-7F49-A9DE-8DDCACEB19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77230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51B357-36CA-554D-8D08-74AA59023577}" type="datetime1">
              <a:rPr lang="en-GB" smtClean="0"/>
              <a:t>21/01/2013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Topic 2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3590C1-09E1-7F49-A9DE-8DDCACEB19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80322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.xml"/><Relationship Id="rId3" Type="http://schemas.openxmlformats.org/officeDocument/2006/relationships/hyperlink" Target="mailto:andrew.moore@cl.cam.ac.uk" TargetMode="Externa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4" Type="http://schemas.openxmlformats.org/officeDocument/2006/relationships/image" Target="../media/image2.emf"/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0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0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ChangeArrowheads="1"/>
          </p:cNvSpPr>
          <p:nvPr/>
        </p:nvSpPr>
        <p:spPr bwMode="auto">
          <a:xfrm>
            <a:off x="382588" y="493713"/>
            <a:ext cx="8399462" cy="58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 eaLnBrk="0" hangingPunct="0"/>
            <a:r>
              <a:rPr lang="en-US" sz="4000" dirty="0" smtClean="0">
                <a:latin typeface="Calibri"/>
              </a:rPr>
              <a:t>Computer Networking</a:t>
            </a:r>
            <a:endParaRPr lang="en-US" sz="4000" dirty="0">
              <a:latin typeface="Calibri"/>
            </a:endParaRPr>
          </a:p>
          <a:p>
            <a:pPr algn="ctr" eaLnBrk="0" hangingPunct="0"/>
            <a:endParaRPr lang="en-US" sz="4000" dirty="0">
              <a:latin typeface="Calibri"/>
            </a:endParaRPr>
          </a:p>
          <a:p>
            <a:pPr algn="ctr" eaLnBrk="0" hangingPunct="0"/>
            <a:r>
              <a:rPr lang="en-US" sz="4000" dirty="0">
                <a:latin typeface="Calibri"/>
              </a:rPr>
              <a:t>Lent Term M/W/F </a:t>
            </a:r>
            <a:r>
              <a:rPr lang="en-US" sz="4000" dirty="0" smtClean="0">
                <a:latin typeface="Calibri"/>
              </a:rPr>
              <a:t>11-midday</a:t>
            </a:r>
            <a:endParaRPr lang="en-US" sz="4000" dirty="0">
              <a:latin typeface="Calibri"/>
            </a:endParaRPr>
          </a:p>
          <a:p>
            <a:pPr algn="ctr" eaLnBrk="0" hangingPunct="0"/>
            <a:r>
              <a:rPr lang="en-US" sz="4000" dirty="0">
                <a:latin typeface="Calibri"/>
              </a:rPr>
              <a:t>LT1 in Gates </a:t>
            </a:r>
            <a:r>
              <a:rPr lang="en-US" sz="4000" dirty="0" smtClean="0">
                <a:latin typeface="Calibri"/>
              </a:rPr>
              <a:t>Building</a:t>
            </a:r>
          </a:p>
          <a:p>
            <a:pPr algn="ctr" eaLnBrk="0" hangingPunct="0"/>
            <a:endParaRPr lang="en-US" sz="4000" dirty="0">
              <a:latin typeface="Calibri"/>
            </a:endParaRPr>
          </a:p>
          <a:p>
            <a:pPr algn="ctr" eaLnBrk="0" hangingPunct="0"/>
            <a:r>
              <a:rPr lang="en-US" sz="4000" dirty="0" smtClean="0">
                <a:latin typeface="Calibri"/>
              </a:rPr>
              <a:t>Slide Set 2</a:t>
            </a:r>
          </a:p>
          <a:p>
            <a:pPr algn="ctr" eaLnBrk="0" hangingPunct="0"/>
            <a:endParaRPr lang="en-US" sz="1800" dirty="0">
              <a:latin typeface="Calibri"/>
            </a:endParaRPr>
          </a:p>
          <a:p>
            <a:pPr algn="ctr" eaLnBrk="0" hangingPunct="0"/>
            <a:r>
              <a:rPr lang="en-US" sz="3600" dirty="0" smtClean="0">
                <a:latin typeface="Calibri"/>
              </a:rPr>
              <a:t>Andrew </a:t>
            </a:r>
            <a:r>
              <a:rPr lang="en-US" sz="3600" dirty="0">
                <a:latin typeface="Calibri"/>
              </a:rPr>
              <a:t>W. Moore</a:t>
            </a:r>
            <a:endParaRPr lang="en-US" sz="2000" dirty="0">
              <a:latin typeface="Calibri"/>
            </a:endParaRPr>
          </a:p>
          <a:p>
            <a:pPr algn="ctr" eaLnBrk="0" hangingPunct="0"/>
            <a:r>
              <a:rPr lang="en-US" dirty="0">
                <a:latin typeface="Calibri"/>
                <a:hlinkClick r:id="rId3"/>
              </a:rPr>
              <a:t>andrew.moore@</a:t>
            </a:r>
            <a:r>
              <a:rPr lang="en-US" dirty="0" smtClean="0">
                <a:latin typeface="Calibri"/>
                <a:hlinkClick r:id="rId3"/>
              </a:rPr>
              <a:t>cl.cam.ac.uk</a:t>
            </a:r>
            <a:endParaRPr lang="en-US" dirty="0" smtClean="0">
              <a:latin typeface="Calibri"/>
            </a:endParaRPr>
          </a:p>
          <a:p>
            <a:pPr algn="ctr" eaLnBrk="0" hangingPunct="0"/>
            <a:r>
              <a:rPr lang="en-US" dirty="0" smtClean="0">
                <a:latin typeface="Calibri"/>
              </a:rPr>
              <a:t>January 2013</a:t>
            </a:r>
            <a:endParaRPr lang="en-US" dirty="0">
              <a:latin typeface="Calibri"/>
            </a:endParaRPr>
          </a:p>
          <a:p>
            <a:pPr algn="ctr" eaLnBrk="0" hangingPunct="0"/>
            <a:endParaRPr lang="en-US" dirty="0" smtClean="0">
              <a:latin typeface="Calibri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28BE7-28D6-6A44-825C-169A4C1A9E19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320889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3" name="Slide Number Placeholder 4"/>
          <p:cNvSpPr>
            <a:spLocks noGrp="1"/>
          </p:cNvSpPr>
          <p:nvPr>
            <p:ph type="sldNum" sz="quarter" idx="10"/>
          </p:nvPr>
        </p:nvSpPr>
        <p:spPr>
          <a:xfrm>
            <a:off x="6858000" y="6248400"/>
            <a:ext cx="1905000" cy="4572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fld id="{D0C1269C-77D8-D34B-A846-BA87186677B9}" type="slidenum">
              <a:rPr lang="en-US" sz="1400" b="0">
                <a:latin typeface="Times New Roman" charset="0"/>
              </a:rPr>
              <a:pPr eaLnBrk="1" hangingPunct="1"/>
              <a:t>10</a:t>
            </a:fld>
            <a:endParaRPr lang="en-US" sz="1400" b="0">
              <a:latin typeface="Times New Roman" charset="0"/>
            </a:endParaRPr>
          </a:p>
        </p:txBody>
      </p:sp>
      <p:sp>
        <p:nvSpPr>
          <p:cNvPr id="798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Helvetica" charset="0"/>
              </a:rPr>
              <a:t>Internet Motto</a:t>
            </a:r>
          </a:p>
        </p:txBody>
      </p:sp>
      <p:sp>
        <p:nvSpPr>
          <p:cNvPr id="798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>
              <a:buFontTx/>
              <a:buNone/>
            </a:pPr>
            <a:r>
              <a:rPr lang="en-US" i="1" dirty="0">
                <a:latin typeface="Arial" charset="0"/>
              </a:rPr>
              <a:t>We reject </a:t>
            </a:r>
            <a:r>
              <a:rPr lang="en-US" i="1" dirty="0" smtClean="0">
                <a:latin typeface="Arial" charset="0"/>
              </a:rPr>
              <a:t>kings, </a:t>
            </a:r>
            <a:r>
              <a:rPr lang="en-US" i="1" dirty="0">
                <a:latin typeface="Arial" charset="0"/>
              </a:rPr>
              <a:t>presidents, and voting. We believe in rough consensus and running code</a:t>
            </a:r>
            <a:r>
              <a:rPr lang="en-US" dirty="0">
                <a:latin typeface="Arial" charset="0"/>
              </a:rPr>
              <a:t>.</a:t>
            </a:r>
            <a:r>
              <a:rPr lang="ja-JP" altLang="en-US" dirty="0">
                <a:latin typeface="Arial" charset="0"/>
              </a:rPr>
              <a:t>”</a:t>
            </a:r>
            <a:endParaRPr lang="en-US" altLang="ja-JP" dirty="0">
              <a:latin typeface="Arial" charset="0"/>
            </a:endParaRPr>
          </a:p>
          <a:p>
            <a:pPr>
              <a:buFont typeface="Wingdings" charset="0"/>
              <a:buNone/>
            </a:pPr>
            <a:endParaRPr lang="en-US" dirty="0">
              <a:latin typeface="Arial" charset="0"/>
            </a:endParaRPr>
          </a:p>
          <a:p>
            <a:pPr>
              <a:buFont typeface="Wingdings" charset="0"/>
              <a:buNone/>
            </a:pPr>
            <a:r>
              <a:rPr lang="en-US" dirty="0">
                <a:latin typeface="Arial" charset="0"/>
              </a:rPr>
              <a:t>						David Clark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594153" y="5370755"/>
            <a:ext cx="816884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D. Clark, "The Design Philosophy of the DARPA Internet Protocols", Sigcomm'88, 106-114, Palo Alto, CA, Sept 1988.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80164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Alternative to Standardization?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Have one implementation used by everyone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Open-source projects</a:t>
            </a:r>
          </a:p>
          <a:p>
            <a:pPr lvl="1"/>
            <a:r>
              <a:rPr lang="en-US" dirty="0" smtClean="0"/>
              <a:t>Which has had more impact, Linux or POSIX?</a:t>
            </a:r>
          </a:p>
          <a:p>
            <a:pPr lvl="1"/>
            <a:endParaRPr lang="en-US" dirty="0"/>
          </a:p>
          <a:p>
            <a:r>
              <a:rPr lang="en-US" dirty="0" smtClean="0"/>
              <a:t>Or just sole-sourced implementation</a:t>
            </a:r>
          </a:p>
          <a:p>
            <a:pPr lvl="1"/>
            <a:r>
              <a:rPr lang="en-US" dirty="0" smtClean="0"/>
              <a:t>Skype, many P2P implementations, etc.</a:t>
            </a:r>
          </a:p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A461F13-EC7C-D04F-B9B4-7AC385261326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786664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3" name="Slide Number Placeholder 4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fld id="{C7EC4A1E-20AB-7E4D-8749-E0EEE7D2D159}" type="slidenum">
              <a:rPr lang="en-US" sz="1400" b="0">
                <a:latin typeface="Times New Roman" charset="0"/>
              </a:rPr>
              <a:pPr eaLnBrk="1" hangingPunct="1"/>
              <a:t>12</a:t>
            </a:fld>
            <a:endParaRPr lang="en-US" sz="1400" b="0">
              <a:latin typeface="Times New Roman" charset="0"/>
            </a:endParaRPr>
          </a:p>
        </p:txBody>
      </p:sp>
      <p:sp>
        <p:nvSpPr>
          <p:cNvPr id="952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Helvetica" charset="0"/>
              </a:rPr>
              <a:t>Client-Server Communication</a:t>
            </a:r>
          </a:p>
        </p:txBody>
      </p:sp>
      <p:sp>
        <p:nvSpPr>
          <p:cNvPr id="930819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marL="342900" indent="-342900">
              <a:lnSpc>
                <a:spcPct val="90000"/>
              </a:lnSpc>
            </a:pPr>
            <a:r>
              <a:rPr lang="en-US" sz="2400">
                <a:latin typeface="Arial" charset="0"/>
              </a:rPr>
              <a:t>Client </a:t>
            </a:r>
            <a:r>
              <a:rPr lang="ja-JP" altLang="en-US" sz="2400">
                <a:latin typeface="Arial" charset="0"/>
              </a:rPr>
              <a:t>“</a:t>
            </a:r>
            <a:r>
              <a:rPr lang="en-US" altLang="ja-JP" sz="2400">
                <a:latin typeface="Arial" charset="0"/>
              </a:rPr>
              <a:t>sometimes on</a:t>
            </a:r>
            <a:r>
              <a:rPr lang="ja-JP" altLang="en-US" sz="2400">
                <a:latin typeface="Arial" charset="0"/>
              </a:rPr>
              <a:t>”</a:t>
            </a:r>
            <a:endParaRPr lang="en-US" altLang="ja-JP" sz="2400">
              <a:latin typeface="Arial" charset="0"/>
            </a:endParaRPr>
          </a:p>
          <a:p>
            <a:pPr marL="742950" lvl="1" indent="-285750">
              <a:lnSpc>
                <a:spcPct val="90000"/>
              </a:lnSpc>
            </a:pPr>
            <a:r>
              <a:rPr lang="en-US" sz="2000">
                <a:latin typeface="Arial" charset="0"/>
                <a:ea typeface="Arial" charset="0"/>
                <a:cs typeface="Arial" charset="0"/>
              </a:rPr>
              <a:t>Initiates a request to the server when interested</a:t>
            </a:r>
          </a:p>
          <a:p>
            <a:pPr marL="742950" lvl="1" indent="-285750">
              <a:lnSpc>
                <a:spcPct val="90000"/>
              </a:lnSpc>
            </a:pPr>
            <a:r>
              <a:rPr lang="en-US" sz="2000">
                <a:latin typeface="Arial" charset="0"/>
                <a:ea typeface="Arial" charset="0"/>
                <a:cs typeface="Arial" charset="0"/>
              </a:rPr>
              <a:t>E.g., Web browser on your laptop or cell phone</a:t>
            </a:r>
          </a:p>
          <a:p>
            <a:pPr marL="742950" lvl="1" indent="-285750">
              <a:lnSpc>
                <a:spcPct val="90000"/>
              </a:lnSpc>
            </a:pPr>
            <a:r>
              <a:rPr lang="en-US" sz="2000">
                <a:latin typeface="Arial" charset="0"/>
                <a:ea typeface="Arial" charset="0"/>
                <a:cs typeface="Arial" charset="0"/>
              </a:rPr>
              <a:t>Doesn</a:t>
            </a:r>
            <a:r>
              <a:rPr lang="ja-JP" altLang="en-US" sz="2000">
                <a:latin typeface="Arial" charset="0"/>
                <a:ea typeface="Arial" charset="0"/>
                <a:cs typeface="Arial" charset="0"/>
              </a:rPr>
              <a:t>’</a:t>
            </a:r>
            <a:r>
              <a:rPr lang="en-US" altLang="ja-JP" sz="2000">
                <a:latin typeface="Arial" charset="0"/>
                <a:ea typeface="Arial" charset="0"/>
                <a:cs typeface="Arial" charset="0"/>
              </a:rPr>
              <a:t>t communicate directly with other clients</a:t>
            </a:r>
          </a:p>
          <a:p>
            <a:pPr marL="742950" lvl="1" indent="-285750">
              <a:lnSpc>
                <a:spcPct val="90000"/>
              </a:lnSpc>
            </a:pPr>
            <a:r>
              <a:rPr lang="en-US" sz="2000">
                <a:latin typeface="Arial" charset="0"/>
                <a:ea typeface="Arial" charset="0"/>
                <a:cs typeface="Arial" charset="0"/>
              </a:rPr>
              <a:t>Needs to know the server</a:t>
            </a:r>
            <a:r>
              <a:rPr lang="ja-JP" altLang="en-US" sz="2000">
                <a:latin typeface="Arial" charset="0"/>
                <a:ea typeface="Arial" charset="0"/>
                <a:cs typeface="Arial" charset="0"/>
              </a:rPr>
              <a:t>’</a:t>
            </a:r>
            <a:r>
              <a:rPr lang="en-US" altLang="ja-JP" sz="2000">
                <a:latin typeface="Arial" charset="0"/>
                <a:ea typeface="Arial" charset="0"/>
                <a:cs typeface="Arial" charset="0"/>
              </a:rPr>
              <a:t>s address</a:t>
            </a:r>
            <a:endParaRPr lang="en-US" sz="200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930820" name="Rectangle 4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pPr marL="342900" indent="-342900">
              <a:lnSpc>
                <a:spcPct val="90000"/>
              </a:lnSpc>
            </a:pPr>
            <a:r>
              <a:rPr lang="en-US" sz="2400">
                <a:latin typeface="Arial" charset="0"/>
              </a:rPr>
              <a:t>Server is </a:t>
            </a:r>
            <a:r>
              <a:rPr lang="ja-JP" altLang="en-US" sz="2400">
                <a:latin typeface="Arial" charset="0"/>
              </a:rPr>
              <a:t>“</a:t>
            </a:r>
            <a:r>
              <a:rPr lang="en-US" altLang="ja-JP" sz="2400">
                <a:latin typeface="Arial" charset="0"/>
              </a:rPr>
              <a:t>always on</a:t>
            </a:r>
            <a:r>
              <a:rPr lang="ja-JP" altLang="en-US" sz="2400">
                <a:latin typeface="Arial" charset="0"/>
              </a:rPr>
              <a:t>”</a:t>
            </a:r>
            <a:endParaRPr lang="en-US" altLang="ja-JP" sz="2400">
              <a:latin typeface="Arial" charset="0"/>
            </a:endParaRPr>
          </a:p>
          <a:p>
            <a:pPr marL="742950" lvl="1" indent="-285750">
              <a:lnSpc>
                <a:spcPct val="90000"/>
              </a:lnSpc>
            </a:pPr>
            <a:r>
              <a:rPr lang="en-US" sz="2000">
                <a:latin typeface="Arial" charset="0"/>
                <a:ea typeface="Arial" charset="0"/>
                <a:cs typeface="Arial" charset="0"/>
              </a:rPr>
              <a:t>Services requests from many client hosts</a:t>
            </a:r>
          </a:p>
          <a:p>
            <a:pPr marL="742950" lvl="1" indent="-285750">
              <a:lnSpc>
                <a:spcPct val="90000"/>
              </a:lnSpc>
            </a:pPr>
            <a:r>
              <a:rPr lang="en-US" sz="2000">
                <a:latin typeface="Arial" charset="0"/>
                <a:ea typeface="Arial" charset="0"/>
                <a:cs typeface="Arial" charset="0"/>
              </a:rPr>
              <a:t>E.g., Web server for the </a:t>
            </a:r>
            <a:r>
              <a:rPr lang="en-US" sz="2000" i="1">
                <a:latin typeface="Arial" charset="0"/>
                <a:ea typeface="Arial" charset="0"/>
                <a:cs typeface="Arial" charset="0"/>
              </a:rPr>
              <a:t>www.cnn.com</a:t>
            </a:r>
            <a:r>
              <a:rPr lang="en-US" sz="2000">
                <a:latin typeface="Arial" charset="0"/>
                <a:ea typeface="Arial" charset="0"/>
                <a:cs typeface="Arial" charset="0"/>
              </a:rPr>
              <a:t> Web site</a:t>
            </a:r>
          </a:p>
          <a:p>
            <a:pPr marL="742950" lvl="1" indent="-285750">
              <a:lnSpc>
                <a:spcPct val="90000"/>
              </a:lnSpc>
            </a:pPr>
            <a:r>
              <a:rPr lang="en-US" sz="2000">
                <a:latin typeface="Arial" charset="0"/>
                <a:ea typeface="Arial" charset="0"/>
                <a:cs typeface="Arial" charset="0"/>
              </a:rPr>
              <a:t>Doesn</a:t>
            </a:r>
            <a:r>
              <a:rPr lang="ja-JP" altLang="en-US" sz="2000">
                <a:latin typeface="Arial" charset="0"/>
                <a:ea typeface="Arial" charset="0"/>
                <a:cs typeface="Arial" charset="0"/>
              </a:rPr>
              <a:t>’</a:t>
            </a:r>
            <a:r>
              <a:rPr lang="en-US" altLang="ja-JP" sz="2000">
                <a:latin typeface="Arial" charset="0"/>
                <a:ea typeface="Arial" charset="0"/>
                <a:cs typeface="Arial" charset="0"/>
              </a:rPr>
              <a:t>t initiate contact with the clients</a:t>
            </a:r>
          </a:p>
          <a:p>
            <a:pPr marL="742950" lvl="1" indent="-285750">
              <a:lnSpc>
                <a:spcPct val="90000"/>
              </a:lnSpc>
            </a:pPr>
            <a:r>
              <a:rPr lang="en-US" sz="2000">
                <a:latin typeface="Arial" charset="0"/>
                <a:ea typeface="Arial" charset="0"/>
                <a:cs typeface="Arial" charset="0"/>
              </a:rPr>
              <a:t>Needs a fixed, well-known address</a:t>
            </a:r>
          </a:p>
          <a:p>
            <a:pPr marL="342900" indent="-342900">
              <a:lnSpc>
                <a:spcPct val="90000"/>
              </a:lnSpc>
            </a:pPr>
            <a:endParaRPr lang="en-US" sz="2400">
              <a:latin typeface="Arial" charset="0"/>
            </a:endParaRPr>
          </a:p>
        </p:txBody>
      </p:sp>
      <p:pic>
        <p:nvPicPr>
          <p:cNvPr id="95237" name="Picture 5" descr="j029202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44675" y="4875213"/>
            <a:ext cx="1600200" cy="1665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5238" name="Picture 6" descr="j028575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21400" y="5135563"/>
            <a:ext cx="2138363" cy="1443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5239" name="Freeform 7"/>
          <p:cNvSpPr>
            <a:spLocks/>
          </p:cNvSpPr>
          <p:nvPr/>
        </p:nvSpPr>
        <p:spPr bwMode="auto">
          <a:xfrm>
            <a:off x="3325813" y="4894263"/>
            <a:ext cx="3059112" cy="728662"/>
          </a:xfrm>
          <a:custGeom>
            <a:avLst/>
            <a:gdLst>
              <a:gd name="T0" fmla="*/ 0 w 2250"/>
              <a:gd name="T1" fmla="*/ 2147483647 h 488"/>
              <a:gd name="T2" fmla="*/ 2147483647 w 2250"/>
              <a:gd name="T3" fmla="*/ 2147483647 h 488"/>
              <a:gd name="T4" fmla="*/ 2147483647 w 2250"/>
              <a:gd name="T5" fmla="*/ 2147483647 h 488"/>
              <a:gd name="T6" fmla="*/ 0 60000 65536"/>
              <a:gd name="T7" fmla="*/ 0 60000 65536"/>
              <a:gd name="T8" fmla="*/ 0 60000 65536"/>
              <a:gd name="T9" fmla="*/ 0 w 2250"/>
              <a:gd name="T10" fmla="*/ 0 h 488"/>
              <a:gd name="T11" fmla="*/ 2250 w 2250"/>
              <a:gd name="T12" fmla="*/ 488 h 48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250" h="488">
                <a:moveTo>
                  <a:pt x="0" y="488"/>
                </a:moveTo>
                <a:cubicBezTo>
                  <a:pt x="357" y="248"/>
                  <a:pt x="714" y="8"/>
                  <a:pt x="1089" y="4"/>
                </a:cubicBezTo>
                <a:cubicBezTo>
                  <a:pt x="1464" y="0"/>
                  <a:pt x="1857" y="232"/>
                  <a:pt x="2250" y="464"/>
                </a:cubicBezTo>
              </a:path>
            </a:pathLst>
          </a:custGeom>
          <a:noFill/>
          <a:ln w="38100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5240" name="Freeform 8"/>
          <p:cNvSpPr>
            <a:spLocks/>
          </p:cNvSpPr>
          <p:nvPr/>
        </p:nvSpPr>
        <p:spPr bwMode="auto">
          <a:xfrm flipH="1" flipV="1">
            <a:off x="3325813" y="5759450"/>
            <a:ext cx="3059112" cy="728663"/>
          </a:xfrm>
          <a:custGeom>
            <a:avLst/>
            <a:gdLst>
              <a:gd name="T0" fmla="*/ 0 w 2250"/>
              <a:gd name="T1" fmla="*/ 2147483647 h 488"/>
              <a:gd name="T2" fmla="*/ 2147483647 w 2250"/>
              <a:gd name="T3" fmla="*/ 2147483647 h 488"/>
              <a:gd name="T4" fmla="*/ 2147483647 w 2250"/>
              <a:gd name="T5" fmla="*/ 2147483647 h 488"/>
              <a:gd name="T6" fmla="*/ 0 60000 65536"/>
              <a:gd name="T7" fmla="*/ 0 60000 65536"/>
              <a:gd name="T8" fmla="*/ 0 60000 65536"/>
              <a:gd name="T9" fmla="*/ 0 w 2250"/>
              <a:gd name="T10" fmla="*/ 0 h 488"/>
              <a:gd name="T11" fmla="*/ 2250 w 2250"/>
              <a:gd name="T12" fmla="*/ 488 h 48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250" h="488">
                <a:moveTo>
                  <a:pt x="0" y="488"/>
                </a:moveTo>
                <a:cubicBezTo>
                  <a:pt x="357" y="248"/>
                  <a:pt x="714" y="8"/>
                  <a:pt x="1089" y="4"/>
                </a:cubicBezTo>
                <a:cubicBezTo>
                  <a:pt x="1464" y="0"/>
                  <a:pt x="1857" y="232"/>
                  <a:pt x="2250" y="464"/>
                </a:cubicBezTo>
              </a:path>
            </a:pathLst>
          </a:custGeom>
          <a:noFill/>
          <a:ln w="38100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644920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08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08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0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08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08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08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08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082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1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fld id="{9B02D9C1-79D7-ED41-9228-75A0A54185BB}" type="slidenum">
              <a:rPr lang="en-US" sz="1400" b="0">
                <a:latin typeface="Times New Roman" charset="0"/>
              </a:rPr>
              <a:pPr eaLnBrk="1" hangingPunct="1"/>
              <a:t>13</a:t>
            </a:fld>
            <a:endParaRPr lang="en-US" sz="1400" b="0">
              <a:latin typeface="Times New Roman" charset="0"/>
            </a:endParaRPr>
          </a:p>
        </p:txBody>
      </p:sp>
      <p:sp>
        <p:nvSpPr>
          <p:cNvPr id="972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Helvetica" charset="0"/>
              </a:rPr>
              <a:t>Peer-to-Peer </a:t>
            </a:r>
            <a:r>
              <a:rPr lang="en-US" dirty="0" smtClean="0">
                <a:latin typeface="Helvetica" charset="0"/>
              </a:rPr>
              <a:t>Designs</a:t>
            </a:r>
            <a:endParaRPr lang="en-US" dirty="0">
              <a:latin typeface="Helvetica" charset="0"/>
            </a:endParaRPr>
          </a:p>
        </p:txBody>
      </p:sp>
      <p:sp>
        <p:nvSpPr>
          <p:cNvPr id="9328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pPr>
              <a:lnSpc>
                <a:spcPct val="90000"/>
              </a:lnSpc>
            </a:pPr>
            <a:r>
              <a:rPr lang="en-US" dirty="0">
                <a:latin typeface="Arial" charset="0"/>
                <a:ea typeface="Arial" charset="0"/>
                <a:cs typeface="Arial" charset="0"/>
              </a:rPr>
              <a:t>No always-on server at the center of it all</a:t>
            </a:r>
          </a:p>
          <a:p>
            <a:pPr lvl="1">
              <a:lnSpc>
                <a:spcPct val="90000"/>
              </a:lnSpc>
            </a:pPr>
            <a:r>
              <a:rPr lang="en-US" dirty="0">
                <a:latin typeface="Arial" charset="0"/>
                <a:ea typeface="Arial" charset="0"/>
                <a:cs typeface="Arial" charset="0"/>
              </a:rPr>
              <a:t>Hosts can come and go, and change addresses</a:t>
            </a:r>
          </a:p>
          <a:p>
            <a:pPr lvl="1">
              <a:lnSpc>
                <a:spcPct val="90000"/>
              </a:lnSpc>
            </a:pPr>
            <a:r>
              <a:rPr lang="en-US" dirty="0">
                <a:latin typeface="Arial" charset="0"/>
                <a:ea typeface="Arial" charset="0"/>
                <a:cs typeface="Arial" charset="0"/>
              </a:rPr>
              <a:t>Hosts may have a different address each </a:t>
            </a:r>
            <a:r>
              <a:rPr lang="en-US" dirty="0" smtClean="0">
                <a:latin typeface="Arial" charset="0"/>
                <a:ea typeface="Arial" charset="0"/>
                <a:cs typeface="Arial" charset="0"/>
              </a:rPr>
              <a:t>time</a:t>
            </a:r>
            <a:endParaRPr lang="en-US" dirty="0">
              <a:latin typeface="Arial" charset="0"/>
              <a:ea typeface="Arial" charset="0"/>
              <a:cs typeface="Arial" charset="0"/>
            </a:endParaRPr>
          </a:p>
          <a:p>
            <a:pPr>
              <a:lnSpc>
                <a:spcPct val="90000"/>
              </a:lnSpc>
            </a:pPr>
            <a:r>
              <a:rPr lang="en-US" dirty="0">
                <a:latin typeface="Arial" charset="0"/>
                <a:ea typeface="Arial" charset="0"/>
                <a:cs typeface="Arial" charset="0"/>
              </a:rPr>
              <a:t>Example: peer-to-peer file sharing</a:t>
            </a:r>
          </a:p>
          <a:p>
            <a:pPr lvl="1">
              <a:lnSpc>
                <a:spcPct val="90000"/>
              </a:lnSpc>
            </a:pPr>
            <a:r>
              <a:rPr lang="en-US" dirty="0" smtClean="0">
                <a:latin typeface="Arial" charset="0"/>
                <a:ea typeface="Arial" charset="0"/>
                <a:cs typeface="Arial" charset="0"/>
              </a:rPr>
              <a:t>All hosts are both servers and clients!</a:t>
            </a:r>
            <a:endParaRPr lang="en-US" dirty="0">
              <a:latin typeface="Arial" charset="0"/>
              <a:ea typeface="Arial" charset="0"/>
              <a:cs typeface="Arial" charset="0"/>
            </a:endParaRPr>
          </a:p>
          <a:p>
            <a:pPr lvl="1">
              <a:lnSpc>
                <a:spcPct val="90000"/>
              </a:lnSpc>
            </a:pPr>
            <a:r>
              <a:rPr lang="en-US" dirty="0">
                <a:latin typeface="Arial" charset="0"/>
                <a:ea typeface="Arial" charset="0"/>
                <a:cs typeface="Arial" charset="0"/>
              </a:rPr>
              <a:t>Scalability by harnessing millions of </a:t>
            </a:r>
            <a:r>
              <a:rPr lang="en-US" dirty="0" smtClean="0">
                <a:latin typeface="Arial" charset="0"/>
                <a:ea typeface="Arial" charset="0"/>
                <a:cs typeface="Arial" charset="0"/>
              </a:rPr>
              <a:t>peers</a:t>
            </a:r>
          </a:p>
          <a:p>
            <a:pPr lvl="1">
              <a:lnSpc>
                <a:spcPct val="90000"/>
              </a:lnSpc>
            </a:pPr>
            <a:r>
              <a:rPr lang="en-US" dirty="0" smtClean="0">
                <a:latin typeface="Arial" charset="0"/>
                <a:ea typeface="Arial" charset="0"/>
                <a:cs typeface="Arial" charset="0"/>
              </a:rPr>
              <a:t>“self-scaling”</a:t>
            </a:r>
          </a:p>
          <a:p>
            <a:pPr>
              <a:lnSpc>
                <a:spcPct val="90000"/>
              </a:lnSpc>
            </a:pPr>
            <a:r>
              <a:rPr lang="en-US" dirty="0" smtClean="0">
                <a:latin typeface="Arial" charset="0"/>
                <a:ea typeface="Arial" charset="0"/>
                <a:cs typeface="Arial" charset="0"/>
              </a:rPr>
              <a:t>Not just for file sharing!</a:t>
            </a:r>
          </a:p>
          <a:p>
            <a:pPr lvl="1">
              <a:lnSpc>
                <a:spcPct val="90000"/>
              </a:lnSpc>
            </a:pPr>
            <a:r>
              <a:rPr lang="en-US" dirty="0" smtClean="0">
                <a:latin typeface="Arial" charset="0"/>
                <a:ea typeface="Arial" charset="0"/>
                <a:cs typeface="Arial" charset="0"/>
              </a:rPr>
              <a:t>This is how many datacenter applications are built</a:t>
            </a:r>
          </a:p>
          <a:p>
            <a:pPr lvl="1">
              <a:lnSpc>
                <a:spcPct val="90000"/>
              </a:lnSpc>
            </a:pPr>
            <a:r>
              <a:rPr lang="en-US" dirty="0" smtClean="0">
                <a:latin typeface="Arial" charset="0"/>
                <a:ea typeface="Arial" charset="0"/>
                <a:cs typeface="Arial" charset="0"/>
              </a:rPr>
              <a:t>Better reliability, scalability, less management…</a:t>
            </a:r>
          </a:p>
          <a:p>
            <a:pPr lvl="2">
              <a:lnSpc>
                <a:spcPct val="90000"/>
              </a:lnSpc>
            </a:pPr>
            <a:r>
              <a:rPr lang="en-US" dirty="0" smtClean="0">
                <a:latin typeface="Arial" charset="0"/>
                <a:ea typeface="Arial" charset="0"/>
                <a:cs typeface="Arial" charset="0"/>
              </a:rPr>
              <a:t>Sound familiar?</a:t>
            </a:r>
          </a:p>
        </p:txBody>
      </p:sp>
    </p:spTree>
    <p:extLst>
      <p:ext uri="{BB962C8B-B14F-4D97-AF65-F5344CB8AC3E}">
        <p14:creationId xmlns:p14="http://schemas.microsoft.com/office/powerpoint/2010/main" val="177281541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28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28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28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28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28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28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28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28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286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286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286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32867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3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>
                <a:latin typeface="Helvetica" charset="0"/>
              </a:rPr>
              <a:t>Internet Design Goals (Clark ‘88)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>
                <a:latin typeface="Arial" charset="0"/>
              </a:rPr>
              <a:t>Connect existing networks</a:t>
            </a:r>
          </a:p>
          <a:p>
            <a:r>
              <a:rPr lang="en-US" dirty="0">
                <a:latin typeface="Arial" charset="0"/>
              </a:rPr>
              <a:t>Robust in face of failures </a:t>
            </a:r>
          </a:p>
          <a:p>
            <a:r>
              <a:rPr lang="en-US" dirty="0">
                <a:latin typeface="Arial" charset="0"/>
              </a:rPr>
              <a:t>Support multiple types of delivery services</a:t>
            </a:r>
          </a:p>
          <a:p>
            <a:r>
              <a:rPr lang="en-US" dirty="0">
                <a:latin typeface="Arial" charset="0"/>
              </a:rPr>
              <a:t>Accommodate a variety of networks</a:t>
            </a:r>
          </a:p>
          <a:p>
            <a:r>
              <a:rPr lang="en-US" dirty="0">
                <a:latin typeface="Arial" charset="0"/>
              </a:rPr>
              <a:t>Allow distributed management</a:t>
            </a:r>
          </a:p>
          <a:p>
            <a:r>
              <a:rPr lang="en-US" dirty="0">
                <a:latin typeface="Arial" charset="0"/>
              </a:rPr>
              <a:t>Easy host attachment</a:t>
            </a:r>
          </a:p>
          <a:p>
            <a:r>
              <a:rPr lang="en-US" dirty="0">
                <a:latin typeface="Arial" charset="0"/>
              </a:rPr>
              <a:t>Cost effective</a:t>
            </a:r>
          </a:p>
          <a:p>
            <a:r>
              <a:rPr lang="en-US" dirty="0">
                <a:latin typeface="Arial" charset="0"/>
              </a:rPr>
              <a:t>Allow resource accountability </a:t>
            </a:r>
          </a:p>
          <a:p>
            <a:endParaRPr lang="en-US" dirty="0">
              <a:latin typeface="Arial" charset="0"/>
            </a:endParaRPr>
          </a:p>
        </p:txBody>
      </p:sp>
      <p:sp>
        <p:nvSpPr>
          <p:cNvPr id="69635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fld id="{26300740-E28C-7A42-90B4-C7F4F2F79242}" type="slidenum">
              <a:rPr lang="en-US" sz="1400" b="0">
                <a:latin typeface="Times New Roman" charset="0"/>
              </a:rPr>
              <a:pPr eaLnBrk="1" hangingPunct="1"/>
              <a:t>14</a:t>
            </a:fld>
            <a:endParaRPr lang="en-US" sz="1400" b="0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7631485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Connect Existing Networks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Internet (e.g., IP) should be designed such that all current networks could support IP.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A461F13-EC7C-D04F-B9B4-7AC385261326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785505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Helvetica" charset="0"/>
              </a:rPr>
              <a:t>Robust</a:t>
            </a:r>
          </a:p>
        </p:txBody>
      </p:sp>
      <p:sp>
        <p:nvSpPr>
          <p:cNvPr id="70658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>
                <a:latin typeface="Arial" charset="0"/>
              </a:rPr>
              <a:t>As long as the network is not partitioned, two endpoints should be able to communicate</a:t>
            </a:r>
          </a:p>
          <a:p>
            <a:r>
              <a:rPr lang="en-US" dirty="0">
                <a:latin typeface="Arial" charset="0"/>
              </a:rPr>
              <a:t>Failures (excepting network partition) should not interfere with endpoint </a:t>
            </a:r>
            <a:r>
              <a:rPr lang="en-US" dirty="0" smtClean="0">
                <a:latin typeface="Arial" charset="0"/>
              </a:rPr>
              <a:t>semantics</a:t>
            </a:r>
          </a:p>
          <a:p>
            <a:endParaRPr lang="en-US" dirty="0">
              <a:latin typeface="Arial" charset="0"/>
            </a:endParaRPr>
          </a:p>
          <a:p>
            <a:r>
              <a:rPr lang="en-US" i="1" dirty="0" smtClean="0">
                <a:latin typeface="Arial" charset="0"/>
              </a:rPr>
              <a:t>Very successful, not clear how relevant now</a:t>
            </a:r>
          </a:p>
          <a:p>
            <a:r>
              <a:rPr lang="en-US" i="1" dirty="0" smtClean="0">
                <a:latin typeface="Arial" charset="0"/>
              </a:rPr>
              <a:t>Second notion of robustness is underappreciated</a:t>
            </a:r>
            <a:endParaRPr lang="en-US" i="1" dirty="0">
              <a:latin typeface="Arial" charset="0"/>
            </a:endParaRPr>
          </a:p>
          <a:p>
            <a:endParaRPr lang="en-US" dirty="0">
              <a:latin typeface="Arial" charset="0"/>
            </a:endParaRPr>
          </a:p>
        </p:txBody>
      </p:sp>
      <p:sp>
        <p:nvSpPr>
          <p:cNvPr id="70659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fld id="{66BCF9BF-9CA5-4143-9949-EC6E3522235C}" type="slidenum">
              <a:rPr lang="en-US" sz="1400" b="0">
                <a:latin typeface="Times New Roman" charset="0"/>
              </a:rPr>
              <a:pPr eaLnBrk="1" hangingPunct="1"/>
              <a:t>16</a:t>
            </a:fld>
            <a:endParaRPr lang="en-US" sz="1400" b="0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1891547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0658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1" name="Slide Number Placeholder 4"/>
          <p:cNvSpPr>
            <a:spLocks noGrp="1"/>
          </p:cNvSpPr>
          <p:nvPr>
            <p:ph type="sldNum" sz="quarter" idx="10"/>
          </p:nvPr>
        </p:nvSpPr>
        <p:spPr>
          <a:xfrm>
            <a:off x="6858000" y="6248400"/>
            <a:ext cx="1905000" cy="4572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fld id="{CAB0611C-D5A1-A349-B0C2-FA962B87FF55}" type="slidenum">
              <a:rPr lang="en-US" sz="1400" b="0">
                <a:latin typeface="Times New Roman" charset="0"/>
              </a:rPr>
              <a:pPr eaLnBrk="1" hangingPunct="1"/>
              <a:t>17</a:t>
            </a:fld>
            <a:endParaRPr lang="en-US" sz="1400" b="0">
              <a:latin typeface="Times New Roman" charset="0"/>
            </a:endParaRPr>
          </a:p>
        </p:txBody>
      </p:sp>
      <p:sp>
        <p:nvSpPr>
          <p:cNvPr id="716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Helvetica" charset="0"/>
              </a:rPr>
              <a:t>Types of </a:t>
            </a:r>
            <a:r>
              <a:rPr lang="en-US" dirty="0" smtClean="0">
                <a:latin typeface="Helvetica" charset="0"/>
              </a:rPr>
              <a:t>Delivery Services</a:t>
            </a:r>
            <a:endParaRPr lang="en-US" dirty="0">
              <a:latin typeface="Helvetica" charset="0"/>
            </a:endParaRPr>
          </a:p>
        </p:txBody>
      </p:sp>
      <p:sp>
        <p:nvSpPr>
          <p:cNvPr id="716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>
                <a:latin typeface="Arial" charset="0"/>
              </a:rPr>
              <a:t>Use of the term </a:t>
            </a:r>
            <a:r>
              <a:rPr lang="ja-JP" altLang="en-US" dirty="0">
                <a:latin typeface="Arial" charset="0"/>
              </a:rPr>
              <a:t>“</a:t>
            </a:r>
            <a:r>
              <a:rPr lang="en-US" altLang="ja-JP" dirty="0">
                <a:latin typeface="Arial" charset="0"/>
              </a:rPr>
              <a:t>communication services</a:t>
            </a:r>
            <a:r>
              <a:rPr lang="ja-JP" altLang="en-US" dirty="0">
                <a:latin typeface="Arial" charset="0"/>
              </a:rPr>
              <a:t>”</a:t>
            </a:r>
            <a:r>
              <a:rPr lang="en-US" altLang="ja-JP" dirty="0">
                <a:latin typeface="Arial" charset="0"/>
              </a:rPr>
              <a:t> already implied </a:t>
            </a:r>
            <a:r>
              <a:rPr lang="en-US" altLang="ja-JP" dirty="0" smtClean="0">
                <a:latin typeface="Arial" charset="0"/>
              </a:rPr>
              <a:t>an application</a:t>
            </a:r>
            <a:r>
              <a:rPr lang="en-US" altLang="ja-JP" dirty="0">
                <a:latin typeface="Arial" charset="0"/>
              </a:rPr>
              <a:t>-neutral network</a:t>
            </a:r>
          </a:p>
          <a:p>
            <a:r>
              <a:rPr lang="en-US" dirty="0" smtClean="0">
                <a:latin typeface="Arial" charset="0"/>
              </a:rPr>
              <a:t>Built lowest common denominator service</a:t>
            </a:r>
          </a:p>
          <a:p>
            <a:pPr lvl="1"/>
            <a:r>
              <a:rPr lang="en-US" dirty="0" smtClean="0">
                <a:latin typeface="Arial" charset="0"/>
              </a:rPr>
              <a:t>Allow end-based protocols to provide better service</a:t>
            </a:r>
          </a:p>
          <a:p>
            <a:r>
              <a:rPr lang="en-US" dirty="0" smtClean="0">
                <a:latin typeface="Arial" charset="0"/>
              </a:rPr>
              <a:t>Example: recognition that TCP wasn’</a:t>
            </a:r>
            <a:r>
              <a:rPr lang="en-US" altLang="ja-JP" dirty="0" smtClean="0">
                <a:latin typeface="Arial" charset="0"/>
              </a:rPr>
              <a:t>t </a:t>
            </a:r>
            <a:r>
              <a:rPr lang="en-US" altLang="ja-JP" dirty="0">
                <a:latin typeface="Arial" charset="0"/>
              </a:rPr>
              <a:t>needed (or wanted) by some applications</a:t>
            </a:r>
          </a:p>
          <a:p>
            <a:pPr lvl="1"/>
            <a:r>
              <a:rPr lang="en-US" dirty="0">
                <a:latin typeface="Arial" charset="0"/>
              </a:rPr>
              <a:t>Separated TCP from IP, and introduced </a:t>
            </a:r>
            <a:r>
              <a:rPr lang="en-US" dirty="0" smtClean="0">
                <a:latin typeface="Arial" charset="0"/>
              </a:rPr>
              <a:t>UDP</a:t>
            </a:r>
            <a:endParaRPr lang="en-US" dirty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312662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68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29" name="Slide Number Placeholder 4"/>
          <p:cNvSpPr>
            <a:spLocks noGrp="1"/>
          </p:cNvSpPr>
          <p:nvPr>
            <p:ph type="sldNum" sz="quarter" idx="10"/>
          </p:nvPr>
        </p:nvSpPr>
        <p:spPr>
          <a:xfrm>
            <a:off x="6858000" y="6248400"/>
            <a:ext cx="1905000" cy="4572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fld id="{FC8F42DE-1E48-304B-80DC-E09625EF40D6}" type="slidenum">
              <a:rPr lang="en-US" sz="1400" b="0">
                <a:latin typeface="Times New Roman" charset="0"/>
              </a:rPr>
              <a:pPr eaLnBrk="1" hangingPunct="1"/>
              <a:t>18</a:t>
            </a:fld>
            <a:endParaRPr lang="en-US" sz="1400" b="0">
              <a:latin typeface="Times New Roman" charset="0"/>
            </a:endParaRPr>
          </a:p>
        </p:txBody>
      </p:sp>
      <p:sp>
        <p:nvSpPr>
          <p:cNvPr id="737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Helvetica" charset="0"/>
              </a:rPr>
              <a:t>Variety of Networks</a:t>
            </a:r>
          </a:p>
        </p:txBody>
      </p:sp>
      <p:sp>
        <p:nvSpPr>
          <p:cNvPr id="737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>
                <a:latin typeface="Arial" charset="0"/>
              </a:rPr>
              <a:t>Incredibly successful!</a:t>
            </a:r>
          </a:p>
          <a:p>
            <a:pPr lvl="1"/>
            <a:r>
              <a:rPr lang="en-US" dirty="0">
                <a:latin typeface="Arial" charset="0"/>
                <a:ea typeface="Arial" charset="0"/>
                <a:cs typeface="Arial" charset="0"/>
              </a:rPr>
              <a:t>Minimal requirements on networks</a:t>
            </a:r>
          </a:p>
          <a:p>
            <a:pPr lvl="1"/>
            <a:r>
              <a:rPr lang="en-US" dirty="0">
                <a:latin typeface="Arial" charset="0"/>
                <a:ea typeface="Arial" charset="0"/>
                <a:cs typeface="Arial" charset="0"/>
              </a:rPr>
              <a:t>No need for reliability, in-order, fixed size packets, etc</a:t>
            </a:r>
            <a:r>
              <a:rPr lang="en-US" dirty="0" smtClean="0">
                <a:latin typeface="Arial" charset="0"/>
                <a:ea typeface="Arial" charset="0"/>
                <a:cs typeface="Arial" charset="0"/>
              </a:rPr>
              <a:t>.</a:t>
            </a:r>
          </a:p>
          <a:p>
            <a:pPr lvl="1"/>
            <a:r>
              <a:rPr lang="en-US" dirty="0" smtClean="0">
                <a:latin typeface="Arial" charset="0"/>
                <a:ea typeface="Arial" charset="0"/>
                <a:cs typeface="Arial" charset="0"/>
              </a:rPr>
              <a:t>A result of aiming for lowest common denominator</a:t>
            </a:r>
            <a:endParaRPr lang="en-US" dirty="0">
              <a:latin typeface="Arial" charset="0"/>
              <a:ea typeface="Arial" charset="0"/>
              <a:cs typeface="Arial" charset="0"/>
            </a:endParaRPr>
          </a:p>
          <a:p>
            <a:pPr lvl="1"/>
            <a:endParaRPr lang="en-US" dirty="0">
              <a:latin typeface="Arial" charset="0"/>
              <a:ea typeface="Arial" charset="0"/>
              <a:cs typeface="Arial" charset="0"/>
            </a:endParaRPr>
          </a:p>
          <a:p>
            <a:r>
              <a:rPr lang="en-US" dirty="0">
                <a:latin typeface="Arial" charset="0"/>
              </a:rPr>
              <a:t>IP over everything</a:t>
            </a:r>
          </a:p>
          <a:p>
            <a:pPr lvl="1"/>
            <a:r>
              <a:rPr lang="en-US" dirty="0">
                <a:latin typeface="Arial" charset="0"/>
                <a:ea typeface="Arial" charset="0"/>
                <a:cs typeface="Arial" charset="0"/>
              </a:rPr>
              <a:t>Then: ARPANET, X.25, DARPA satellite network..</a:t>
            </a:r>
          </a:p>
          <a:p>
            <a:pPr lvl="1"/>
            <a:r>
              <a:rPr lang="en-US" dirty="0">
                <a:latin typeface="Arial" charset="0"/>
                <a:ea typeface="Arial" charset="0"/>
                <a:cs typeface="Arial" charset="0"/>
              </a:rPr>
              <a:t>Now: ATM, SONET, WDM…</a:t>
            </a:r>
          </a:p>
          <a:p>
            <a:pPr lvl="1"/>
            <a:endParaRPr lang="en-US" dirty="0">
              <a:latin typeface="Arial" charset="0"/>
              <a:ea typeface="Arial" charset="0"/>
              <a:cs typeface="Arial" charset="0"/>
            </a:endParaRPr>
          </a:p>
          <a:p>
            <a:pPr lvl="1"/>
            <a:endParaRPr lang="en-US" dirty="0">
              <a:latin typeface="Arial" charset="0"/>
              <a:ea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7809013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3731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Decentralized Management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Both a curse and a blessing</a:t>
            </a:r>
          </a:p>
          <a:p>
            <a:pPr lvl="1"/>
            <a:r>
              <a:rPr lang="en-US" dirty="0" smtClean="0"/>
              <a:t>Important for easy deployment</a:t>
            </a:r>
          </a:p>
          <a:p>
            <a:pPr lvl="1"/>
            <a:r>
              <a:rPr lang="en-US" dirty="0" smtClean="0"/>
              <a:t>Makes management hard today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A461F13-EC7C-D04F-B9B4-7AC385261326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28621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Topic </a:t>
            </a:r>
            <a:r>
              <a:rPr lang="en-US" dirty="0"/>
              <a:t>2</a:t>
            </a:r>
            <a:r>
              <a:rPr lang="en-US" dirty="0" smtClean="0"/>
              <a:t> – Internet and Architecture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28480"/>
          </a:xfrm>
        </p:spPr>
        <p:txBody>
          <a:bodyPr>
            <a:normAutofit/>
          </a:bodyPr>
          <a:lstStyle/>
          <a:p>
            <a:r>
              <a:rPr lang="en-US" dirty="0" smtClean="0"/>
              <a:t>Protocol Standardization</a:t>
            </a:r>
          </a:p>
          <a:p>
            <a:r>
              <a:rPr lang="en-US" dirty="0" smtClean="0"/>
              <a:t>Internet Philosophy and Tensions</a:t>
            </a:r>
          </a:p>
          <a:p>
            <a:r>
              <a:rPr lang="en-US" dirty="0" smtClean="0"/>
              <a:t>The </a:t>
            </a:r>
            <a:r>
              <a:rPr lang="en-US" smtClean="0"/>
              <a:t>architects process</a:t>
            </a:r>
            <a:endParaRPr lang="en-US" dirty="0" smtClean="0"/>
          </a:p>
          <a:p>
            <a:pPr lvl="1"/>
            <a:r>
              <a:rPr lang="en-US" dirty="0" smtClean="0">
                <a:latin typeface="Arial" charset="0"/>
                <a:ea typeface="Arial" charset="0"/>
                <a:cs typeface="Arial" charset="0"/>
              </a:rPr>
              <a:t>How to break system into modules</a:t>
            </a:r>
          </a:p>
          <a:p>
            <a:pPr lvl="1"/>
            <a:r>
              <a:rPr lang="en-US" dirty="0" smtClean="0">
                <a:latin typeface="Arial" charset="0"/>
                <a:ea typeface="Arial" charset="0"/>
                <a:cs typeface="Arial" charset="0"/>
              </a:rPr>
              <a:t>Where modules are implemented</a:t>
            </a:r>
          </a:p>
          <a:p>
            <a:pPr lvl="1"/>
            <a:r>
              <a:rPr lang="en-US" dirty="0" smtClean="0">
                <a:latin typeface="Arial" charset="0"/>
                <a:ea typeface="Arial" charset="0"/>
                <a:cs typeface="Arial" charset="0"/>
              </a:rPr>
              <a:t>Where is state stored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28BE7-28D6-6A44-825C-169A4C1A9E19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413255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7" name="Slide Number Placeholder 4"/>
          <p:cNvSpPr>
            <a:spLocks noGrp="1"/>
          </p:cNvSpPr>
          <p:nvPr>
            <p:ph type="sldNum" sz="quarter" idx="10"/>
          </p:nvPr>
        </p:nvSpPr>
        <p:spPr>
          <a:xfrm>
            <a:off x="6858000" y="6248400"/>
            <a:ext cx="1905000" cy="4572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fld id="{FE4DE857-130B-C14D-ACD7-3FE1D04F4BAE}" type="slidenum">
              <a:rPr lang="en-US" sz="1400" b="0">
                <a:latin typeface="Times New Roman" charset="0"/>
              </a:rPr>
              <a:pPr eaLnBrk="1" hangingPunct="1"/>
              <a:t>20</a:t>
            </a:fld>
            <a:endParaRPr lang="en-US" sz="1400" b="0">
              <a:latin typeface="Times New Roman" charset="0"/>
            </a:endParaRPr>
          </a:p>
        </p:txBody>
      </p:sp>
      <p:sp>
        <p:nvSpPr>
          <p:cNvPr id="757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Helvetica" charset="0"/>
              </a:rPr>
              <a:t>Host Attachment</a:t>
            </a:r>
          </a:p>
        </p:txBody>
      </p:sp>
      <p:sp>
        <p:nvSpPr>
          <p:cNvPr id="757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latin typeface="Arial" charset="0"/>
              </a:rPr>
              <a:t>Clark observes that </a:t>
            </a:r>
            <a:r>
              <a:rPr lang="en-US" dirty="0" smtClean="0">
                <a:latin typeface="Arial" charset="0"/>
              </a:rPr>
              <a:t>cost </a:t>
            </a:r>
            <a:r>
              <a:rPr lang="en-US" dirty="0">
                <a:latin typeface="Arial" charset="0"/>
              </a:rPr>
              <a:t>of host attachment may be </a:t>
            </a:r>
            <a:r>
              <a:rPr lang="en-US" dirty="0" smtClean="0">
                <a:latin typeface="Arial" charset="0"/>
              </a:rPr>
              <a:t>higher </a:t>
            </a:r>
            <a:r>
              <a:rPr lang="en-US" dirty="0">
                <a:latin typeface="Arial" charset="0"/>
              </a:rPr>
              <a:t>because hosts have to be smart</a:t>
            </a:r>
          </a:p>
          <a:p>
            <a:pPr lvl="1"/>
            <a:endParaRPr lang="en-US" dirty="0">
              <a:latin typeface="Arial" charset="0"/>
            </a:endParaRPr>
          </a:p>
          <a:p>
            <a:r>
              <a:rPr lang="en-US" dirty="0">
                <a:latin typeface="Arial" charset="0"/>
              </a:rPr>
              <a:t>But the administrative cost of adding hosts is very low, which is probably more </a:t>
            </a:r>
            <a:r>
              <a:rPr lang="en-US" dirty="0" smtClean="0">
                <a:latin typeface="Arial" charset="0"/>
              </a:rPr>
              <a:t>important</a:t>
            </a:r>
          </a:p>
          <a:p>
            <a:endParaRPr lang="en-US" dirty="0">
              <a:latin typeface="Arial" charset="0"/>
            </a:endParaRPr>
          </a:p>
          <a:p>
            <a:pPr marL="0" indent="0">
              <a:buNone/>
            </a:pPr>
            <a:endParaRPr lang="en-US" dirty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520419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5779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Cost Effective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Cheaper than telephone network</a:t>
            </a:r>
          </a:p>
          <a:p>
            <a:r>
              <a:rPr lang="en-US" dirty="0" smtClean="0"/>
              <a:t>But much more expensive than circuit switching</a:t>
            </a:r>
          </a:p>
          <a:p>
            <a:r>
              <a:rPr lang="en-US" dirty="0" smtClean="0"/>
              <a:t>Perhaps it is cheap where it counts (low-end) and more expensive for those who can pay….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A461F13-EC7C-D04F-B9B4-7AC385261326}" type="slidenum">
              <a:rPr lang="en-US" smtClean="0"/>
              <a:pPr>
                <a:defRPr/>
              </a:pPr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047924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Resource Accountability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Arial" charset="0"/>
              </a:rPr>
              <a:t>Failure!</a:t>
            </a:r>
          </a:p>
          <a:p>
            <a:endParaRPr lang="en-US" dirty="0">
              <a:latin typeface="Arial" charset="0"/>
            </a:endParaRPr>
          </a:p>
          <a:p>
            <a:pPr lvl="1"/>
            <a:r>
              <a:rPr lang="en-US" dirty="0" smtClean="0">
                <a:latin typeface="Arial" charset="0"/>
              </a:rPr>
              <a:t>No coordinated resource accounting</a:t>
            </a:r>
          </a:p>
          <a:p>
            <a:pPr lvl="1"/>
            <a:r>
              <a:rPr lang="en-US" dirty="0" smtClean="0">
                <a:latin typeface="Arial" charset="0"/>
              </a:rPr>
              <a:t>No coordinated resource management</a:t>
            </a:r>
          </a:p>
          <a:p>
            <a:pPr lvl="1"/>
            <a:r>
              <a:rPr lang="en-US" dirty="0" smtClean="0">
                <a:latin typeface="Arial" charset="0"/>
              </a:rPr>
              <a:t>No coordinated resource control</a:t>
            </a:r>
          </a:p>
          <a:p>
            <a:pPr lvl="1"/>
            <a:r>
              <a:rPr lang="en-US" dirty="0" smtClean="0">
                <a:latin typeface="Arial" charset="0"/>
              </a:rPr>
              <a:t>No coordinated resource …. </a:t>
            </a:r>
          </a:p>
          <a:p>
            <a:pPr lvl="1"/>
            <a:endParaRPr lang="en-US" dirty="0">
              <a:latin typeface="Arial" charset="0"/>
            </a:endParaRPr>
          </a:p>
          <a:p>
            <a:pPr marL="914400" lvl="2" indent="0">
              <a:buNone/>
            </a:pPr>
            <a:r>
              <a:rPr lang="en-US" dirty="0" smtClean="0">
                <a:latin typeface="Arial" charset="0"/>
              </a:rPr>
              <a:t>BUT Failure is information too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A461F13-EC7C-D04F-B9B4-7AC385261326}" type="slidenum">
              <a:rPr lang="en-US" smtClean="0"/>
              <a:pPr>
                <a:defRPr/>
              </a:pPr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524406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Helvetica" charset="0"/>
              </a:rPr>
              <a:t>Real Goals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340053"/>
            <a:ext cx="8229600" cy="4525963"/>
          </a:xfrm>
        </p:spPr>
        <p:txBody>
          <a:bodyPr>
            <a:normAutofit fontScale="92500" lnSpcReduction="20000"/>
          </a:bodyPr>
          <a:lstStyle/>
          <a:p>
            <a:r>
              <a:rPr lang="en-US" b="1" dirty="0">
                <a:latin typeface="Arial" charset="0"/>
              </a:rPr>
              <a:t>Build something that works!</a:t>
            </a:r>
          </a:p>
          <a:p>
            <a:r>
              <a:rPr lang="en-US" dirty="0">
                <a:latin typeface="Arial" charset="0"/>
              </a:rPr>
              <a:t>Connect existing networks</a:t>
            </a:r>
          </a:p>
          <a:p>
            <a:r>
              <a:rPr lang="en-US" dirty="0">
                <a:latin typeface="Arial" charset="0"/>
              </a:rPr>
              <a:t>Robust in face of failures </a:t>
            </a:r>
          </a:p>
          <a:p>
            <a:r>
              <a:rPr lang="en-US" dirty="0">
                <a:latin typeface="Arial" charset="0"/>
              </a:rPr>
              <a:t>Support multiple types of delivery services</a:t>
            </a:r>
          </a:p>
          <a:p>
            <a:r>
              <a:rPr lang="en-US" dirty="0">
                <a:latin typeface="Arial" charset="0"/>
              </a:rPr>
              <a:t>Accommodate a variety of networks</a:t>
            </a:r>
          </a:p>
          <a:p>
            <a:r>
              <a:rPr lang="en-US" dirty="0">
                <a:latin typeface="Arial" charset="0"/>
              </a:rPr>
              <a:t>Allow distributed management</a:t>
            </a:r>
          </a:p>
          <a:p>
            <a:r>
              <a:rPr lang="en-US" dirty="0">
                <a:latin typeface="Arial" charset="0"/>
              </a:rPr>
              <a:t>Easy host attachment</a:t>
            </a:r>
          </a:p>
          <a:p>
            <a:r>
              <a:rPr lang="en-US" dirty="0">
                <a:latin typeface="Arial" charset="0"/>
              </a:rPr>
              <a:t>Cost effective</a:t>
            </a:r>
          </a:p>
          <a:p>
            <a:r>
              <a:rPr lang="en-US" dirty="0">
                <a:latin typeface="Arial" charset="0"/>
              </a:rPr>
              <a:t>Allow resource accountability </a:t>
            </a:r>
          </a:p>
          <a:p>
            <a:endParaRPr lang="en-US" dirty="0">
              <a:latin typeface="Arial" charset="0"/>
            </a:endParaRPr>
          </a:p>
        </p:txBody>
      </p:sp>
      <p:sp>
        <p:nvSpPr>
          <p:cNvPr id="81923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fld id="{60FBC673-61D3-7B4D-9EB4-FA337A19D5D1}" type="slidenum">
              <a:rPr lang="en-US" sz="1400" b="0">
                <a:latin typeface="Times New Roman" charset="0"/>
              </a:rPr>
              <a:pPr eaLnBrk="1" hangingPunct="1"/>
              <a:t>23</a:t>
            </a:fld>
            <a:endParaRPr lang="en-US" sz="1400" b="0">
              <a:latin typeface="Times New Roman" charset="0"/>
            </a:endParaRP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542503" y="960377"/>
            <a:ext cx="8229600" cy="215280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Tx/>
              <a:buNone/>
            </a:pPr>
            <a:r>
              <a:rPr lang="en-US" sz="2400" dirty="0" smtClean="0">
                <a:latin typeface="Helvetica" charset="0"/>
              </a:rPr>
              <a:t>Internet Motto</a:t>
            </a:r>
          </a:p>
          <a:p>
            <a:pPr>
              <a:buFontTx/>
              <a:buNone/>
            </a:pPr>
            <a:r>
              <a:rPr lang="en-US" sz="2400" i="1" dirty="0" smtClean="0">
                <a:latin typeface="Arial" charset="0"/>
              </a:rPr>
              <a:t>We reject kings , presidents, and voting. We believe in rough consensus and running code</a:t>
            </a:r>
            <a:r>
              <a:rPr lang="en-US" sz="2400" dirty="0" smtClean="0">
                <a:latin typeface="Arial" charset="0"/>
              </a:rPr>
              <a:t>.</a:t>
            </a:r>
            <a:r>
              <a:rPr lang="ja-JP" altLang="en-US" sz="2400" dirty="0" smtClean="0">
                <a:latin typeface="Arial" charset="0"/>
              </a:rPr>
              <a:t>“</a:t>
            </a:r>
            <a:r>
              <a:rPr lang="en-US" altLang="ja-JP" sz="2400" dirty="0" smtClean="0">
                <a:latin typeface="Arial" charset="0"/>
              </a:rPr>
              <a:t> – </a:t>
            </a:r>
            <a:r>
              <a:rPr lang="en-US" sz="2400" dirty="0" smtClean="0">
                <a:latin typeface="Arial" charset="0"/>
              </a:rPr>
              <a:t>David Clark</a:t>
            </a:r>
            <a:endParaRPr lang="en-US" sz="2400" dirty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48298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5" name="Slide Number Placeholder 4"/>
          <p:cNvSpPr>
            <a:spLocks noGrp="1"/>
          </p:cNvSpPr>
          <p:nvPr>
            <p:ph type="sldNum" sz="quarter" idx="10"/>
          </p:nvPr>
        </p:nvSpPr>
        <p:spPr>
          <a:xfrm>
            <a:off x="6858000" y="6248400"/>
            <a:ext cx="1905000" cy="4572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fld id="{3A6F354A-EC71-A442-9C95-8B956064E6C6}" type="slidenum">
              <a:rPr lang="en-US" sz="1400" b="0">
                <a:latin typeface="Times New Roman" charset="0"/>
              </a:rPr>
              <a:pPr eaLnBrk="1" hangingPunct="1"/>
              <a:t>24</a:t>
            </a:fld>
            <a:endParaRPr lang="en-US" sz="1400" b="0">
              <a:latin typeface="Times New Roman" charset="0"/>
            </a:endParaRPr>
          </a:p>
        </p:txBody>
      </p:sp>
      <p:sp>
        <p:nvSpPr>
          <p:cNvPr id="829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Helvetica" charset="0"/>
              </a:rPr>
              <a:t>Questions to think about….</a:t>
            </a:r>
            <a:endParaRPr lang="en-US" dirty="0">
              <a:latin typeface="Helvetica" charset="0"/>
            </a:endParaRPr>
          </a:p>
        </p:txBody>
      </p:sp>
      <p:sp>
        <p:nvSpPr>
          <p:cNvPr id="4341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>
                <a:latin typeface="Arial" charset="0"/>
              </a:rPr>
              <a:t>What </a:t>
            </a:r>
            <a:r>
              <a:rPr lang="en-US" dirty="0" smtClean="0">
                <a:latin typeface="Arial" charset="0"/>
              </a:rPr>
              <a:t>priorities would </a:t>
            </a:r>
            <a:r>
              <a:rPr lang="en-US" dirty="0">
                <a:latin typeface="Arial" charset="0"/>
              </a:rPr>
              <a:t>a commercial design have?</a:t>
            </a:r>
          </a:p>
          <a:p>
            <a:pPr lvl="1"/>
            <a:endParaRPr lang="en-US" dirty="0">
              <a:latin typeface="Arial" charset="0"/>
            </a:endParaRPr>
          </a:p>
          <a:p>
            <a:r>
              <a:rPr lang="en-US" dirty="0">
                <a:latin typeface="Arial" charset="0"/>
              </a:rPr>
              <a:t>What </a:t>
            </a:r>
            <a:r>
              <a:rPr lang="en-US" dirty="0" smtClean="0">
                <a:latin typeface="Arial" charset="0"/>
              </a:rPr>
              <a:t>would the resulting design look like? </a:t>
            </a:r>
          </a:p>
          <a:p>
            <a:pPr lvl="1"/>
            <a:endParaRPr lang="en-US" dirty="0">
              <a:latin typeface="Arial" charset="0"/>
            </a:endParaRPr>
          </a:p>
          <a:p>
            <a:r>
              <a:rPr lang="en-US" dirty="0">
                <a:latin typeface="Arial" charset="0"/>
              </a:rPr>
              <a:t>What goals are missing from this list?</a:t>
            </a:r>
          </a:p>
          <a:p>
            <a:pPr lvl="1"/>
            <a:endParaRPr lang="en-US" dirty="0">
              <a:latin typeface="Arial" charset="0"/>
            </a:endParaRPr>
          </a:p>
          <a:p>
            <a:r>
              <a:rPr lang="en-US" dirty="0">
                <a:latin typeface="Arial" charset="0"/>
              </a:rPr>
              <a:t>Which goals led to the success of the Internet?</a:t>
            </a:r>
          </a:p>
        </p:txBody>
      </p:sp>
    </p:spTree>
    <p:extLst>
      <p:ext uri="{BB962C8B-B14F-4D97-AF65-F5344CB8AC3E}">
        <p14:creationId xmlns:p14="http://schemas.microsoft.com/office/powerpoint/2010/main" val="174512989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41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41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41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41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4179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2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Helvetica" charset="0"/>
              </a:rPr>
              <a:t>The Networking Dilemma</a:t>
            </a:r>
          </a:p>
        </p:txBody>
      </p:sp>
      <p:sp>
        <p:nvSpPr>
          <p:cNvPr id="99330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Arial" charset="0"/>
              </a:rPr>
              <a:t>Many different networking technologies</a:t>
            </a:r>
          </a:p>
          <a:p>
            <a:pPr lvl="1"/>
            <a:endParaRPr lang="en-US" dirty="0">
              <a:latin typeface="Arial" charset="0"/>
            </a:endParaRPr>
          </a:p>
          <a:p>
            <a:r>
              <a:rPr lang="en-US" dirty="0">
                <a:latin typeface="Arial" charset="0"/>
              </a:rPr>
              <a:t>Many different network applications</a:t>
            </a:r>
          </a:p>
          <a:p>
            <a:pPr lvl="1"/>
            <a:endParaRPr lang="en-US" dirty="0">
              <a:latin typeface="Arial" charset="0"/>
            </a:endParaRPr>
          </a:p>
          <a:p>
            <a:r>
              <a:rPr lang="en-US" dirty="0">
                <a:latin typeface="Arial" charset="0"/>
              </a:rPr>
              <a:t>How do you prevent </a:t>
            </a:r>
            <a:r>
              <a:rPr lang="en-US" dirty="0" smtClean="0">
                <a:latin typeface="Arial" charset="0"/>
              </a:rPr>
              <a:t>incompatibilities?</a:t>
            </a:r>
            <a:endParaRPr lang="en-US" dirty="0">
              <a:latin typeface="Arial" charset="0"/>
            </a:endParaRPr>
          </a:p>
        </p:txBody>
      </p:sp>
      <p:sp>
        <p:nvSpPr>
          <p:cNvPr id="99331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fld id="{F1ED1B0E-1668-7040-81FA-7DB75DC84B0D}" type="slidenum">
              <a:rPr lang="en-US" sz="1400" b="0">
                <a:latin typeface="Times New Roman" charset="0"/>
              </a:rPr>
              <a:pPr eaLnBrk="1" hangingPunct="1"/>
              <a:t>25</a:t>
            </a:fld>
            <a:endParaRPr lang="en-US" sz="1400" b="0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5412614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9330" grpId="0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3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fld id="{63CA3317-B622-EE4A-8BEE-AAFBCF38997E}" type="slidenum">
              <a:rPr lang="en-US" sz="1400" b="0">
                <a:latin typeface="Times New Roman" charset="0"/>
              </a:rPr>
              <a:pPr eaLnBrk="1" hangingPunct="1"/>
              <a:t>26</a:t>
            </a:fld>
            <a:endParaRPr lang="en-US" sz="1400" b="0">
              <a:latin typeface="Times New Roman" charset="0"/>
            </a:endParaRPr>
          </a:p>
        </p:txBody>
      </p:sp>
      <p:sp>
        <p:nvSpPr>
          <p:cNvPr id="100354" name="Rectangle 2"/>
          <p:cNvSpPr>
            <a:spLocks noChangeArrowheads="1"/>
          </p:cNvSpPr>
          <p:nvPr/>
        </p:nvSpPr>
        <p:spPr bwMode="auto">
          <a:xfrm>
            <a:off x="4876800" y="2057400"/>
            <a:ext cx="838200" cy="457200"/>
          </a:xfrm>
          <a:prstGeom prst="rect">
            <a:avLst/>
          </a:prstGeom>
          <a:solidFill>
            <a:srgbClr val="99CCFF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0355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Helvetica" charset="0"/>
              </a:rPr>
              <a:t>The Problem</a:t>
            </a:r>
          </a:p>
        </p:txBody>
      </p:sp>
      <p:sp>
        <p:nvSpPr>
          <p:cNvPr id="936964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762000" y="4419600"/>
            <a:ext cx="7924800" cy="1741488"/>
          </a:xfrm>
        </p:spPr>
        <p:txBody>
          <a:bodyPr/>
          <a:lstStyle/>
          <a:p>
            <a:r>
              <a:rPr lang="en-US" sz="2400">
                <a:latin typeface="Arial" charset="0"/>
              </a:rPr>
              <a:t>Re-implement every application for every technology?</a:t>
            </a:r>
          </a:p>
          <a:p>
            <a:r>
              <a:rPr lang="en-US" sz="2400">
                <a:latin typeface="Arial" charset="0"/>
              </a:rPr>
              <a:t>No! But how does the Internet design avoid this?</a:t>
            </a:r>
          </a:p>
        </p:txBody>
      </p:sp>
      <p:sp>
        <p:nvSpPr>
          <p:cNvPr id="100357" name="Rectangle 5"/>
          <p:cNvSpPr>
            <a:spLocks noChangeArrowheads="1"/>
          </p:cNvSpPr>
          <p:nvPr/>
        </p:nvSpPr>
        <p:spPr bwMode="auto">
          <a:xfrm>
            <a:off x="2819400" y="2057400"/>
            <a:ext cx="914400" cy="457200"/>
          </a:xfrm>
          <a:prstGeom prst="rect">
            <a:avLst/>
          </a:prstGeom>
          <a:solidFill>
            <a:srgbClr val="99CCFF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0358" name="Rectangle 6"/>
          <p:cNvSpPr>
            <a:spLocks noChangeArrowheads="1"/>
          </p:cNvSpPr>
          <p:nvPr/>
        </p:nvSpPr>
        <p:spPr bwMode="auto">
          <a:xfrm>
            <a:off x="3962400" y="2057400"/>
            <a:ext cx="685800" cy="457200"/>
          </a:xfrm>
          <a:prstGeom prst="rect">
            <a:avLst/>
          </a:prstGeom>
          <a:solidFill>
            <a:srgbClr val="99CCFF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0359" name="Text Box 7"/>
          <p:cNvSpPr txBox="1">
            <a:spLocks noChangeArrowheads="1"/>
          </p:cNvSpPr>
          <p:nvPr/>
        </p:nvSpPr>
        <p:spPr bwMode="auto">
          <a:xfrm>
            <a:off x="2808288" y="2133600"/>
            <a:ext cx="10033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0" tIns="45716" rIns="91430" bIns="45716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/>
            <a:r>
              <a:rPr lang="en-US">
                <a:latin typeface="Arial" charset="0"/>
              </a:rPr>
              <a:t>Skype </a:t>
            </a:r>
          </a:p>
        </p:txBody>
      </p:sp>
      <p:sp>
        <p:nvSpPr>
          <p:cNvPr id="100360" name="Text Box 8"/>
          <p:cNvSpPr txBox="1">
            <a:spLocks noChangeArrowheads="1"/>
          </p:cNvSpPr>
          <p:nvPr/>
        </p:nvSpPr>
        <p:spPr bwMode="auto">
          <a:xfrm>
            <a:off x="3962400" y="2117725"/>
            <a:ext cx="70643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0" tIns="45716" rIns="91430" bIns="45716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/>
            <a:r>
              <a:rPr lang="en-US">
                <a:latin typeface="Arial" charset="0"/>
              </a:rPr>
              <a:t>SSH</a:t>
            </a:r>
          </a:p>
        </p:txBody>
      </p:sp>
      <p:sp>
        <p:nvSpPr>
          <p:cNvPr id="100361" name="Text Box 9"/>
          <p:cNvSpPr txBox="1">
            <a:spLocks noChangeArrowheads="1"/>
          </p:cNvSpPr>
          <p:nvPr/>
        </p:nvSpPr>
        <p:spPr bwMode="auto">
          <a:xfrm>
            <a:off x="4945063" y="2117725"/>
            <a:ext cx="6921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0" tIns="45716" rIns="91430" bIns="45716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/>
            <a:r>
              <a:rPr lang="en-US">
                <a:latin typeface="Arial" charset="0"/>
              </a:rPr>
              <a:t>NFS</a:t>
            </a:r>
          </a:p>
        </p:txBody>
      </p:sp>
      <p:grpSp>
        <p:nvGrpSpPr>
          <p:cNvPr id="2" name="Group 10"/>
          <p:cNvGrpSpPr>
            <a:grpSpLocks/>
          </p:cNvGrpSpPr>
          <p:nvPr/>
        </p:nvGrpSpPr>
        <p:grpSpPr bwMode="auto">
          <a:xfrm>
            <a:off x="5943600" y="3048000"/>
            <a:ext cx="1066800" cy="762000"/>
            <a:chOff x="3456" y="2400"/>
            <a:chExt cx="672" cy="480"/>
          </a:xfrm>
        </p:grpSpPr>
        <p:sp>
          <p:nvSpPr>
            <p:cNvPr id="100387" name="Rectangle 11"/>
            <p:cNvSpPr>
              <a:spLocks noChangeArrowheads="1"/>
            </p:cNvSpPr>
            <p:nvPr/>
          </p:nvSpPr>
          <p:spPr bwMode="auto">
            <a:xfrm>
              <a:off x="3456" y="2400"/>
              <a:ext cx="672" cy="480"/>
            </a:xfrm>
            <a:prstGeom prst="rect">
              <a:avLst/>
            </a:prstGeom>
            <a:solidFill>
              <a:srgbClr val="FFFFCC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1430" tIns="45716" rIns="91430" bIns="45716">
              <a:spAutoFit/>
            </a:bodyPr>
            <a:lstStyle/>
            <a:p>
              <a:endParaRPr lang="en-US"/>
            </a:p>
          </p:txBody>
        </p:sp>
        <p:sp>
          <p:nvSpPr>
            <p:cNvPr id="100388" name="Text Box 12"/>
            <p:cNvSpPr txBox="1">
              <a:spLocks noChangeArrowheads="1"/>
            </p:cNvSpPr>
            <p:nvPr/>
          </p:nvSpPr>
          <p:spPr bwMode="auto">
            <a:xfrm>
              <a:off x="3494" y="2407"/>
              <a:ext cx="560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1430" tIns="45716" rIns="91430" bIns="45716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9pPr>
            </a:lstStyle>
            <a:p>
              <a:pPr algn="l"/>
              <a:r>
                <a:rPr lang="en-US">
                  <a:latin typeface="Arial" charset="0"/>
                </a:rPr>
                <a:t>Radio</a:t>
              </a:r>
            </a:p>
          </p:txBody>
        </p:sp>
      </p:grpSp>
      <p:sp>
        <p:nvSpPr>
          <p:cNvPr id="100363" name="Rectangle 13"/>
          <p:cNvSpPr>
            <a:spLocks noChangeArrowheads="1"/>
          </p:cNvSpPr>
          <p:nvPr/>
        </p:nvSpPr>
        <p:spPr bwMode="auto">
          <a:xfrm>
            <a:off x="3276600" y="3048000"/>
            <a:ext cx="1143000" cy="762000"/>
          </a:xfrm>
          <a:prstGeom prst="rect">
            <a:avLst/>
          </a:prstGeom>
          <a:solidFill>
            <a:srgbClr val="FFFFCC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0364" name="Text Box 14"/>
          <p:cNvSpPr txBox="1">
            <a:spLocks noChangeArrowheads="1"/>
          </p:cNvSpPr>
          <p:nvPr/>
        </p:nvSpPr>
        <p:spPr bwMode="auto">
          <a:xfrm>
            <a:off x="3336925" y="3059113"/>
            <a:ext cx="1158875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0" tIns="45716" rIns="91430" bIns="45716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/>
            <a:r>
              <a:rPr lang="en-US">
                <a:latin typeface="Arial" charset="0"/>
              </a:rPr>
              <a:t>Coaxial </a:t>
            </a:r>
          </a:p>
          <a:p>
            <a:pPr algn="l"/>
            <a:r>
              <a:rPr lang="en-US">
                <a:latin typeface="Arial" charset="0"/>
              </a:rPr>
              <a:t>cable</a:t>
            </a:r>
          </a:p>
        </p:txBody>
      </p:sp>
      <p:sp>
        <p:nvSpPr>
          <p:cNvPr id="100365" name="Rectangle 15"/>
          <p:cNvSpPr>
            <a:spLocks noChangeArrowheads="1"/>
          </p:cNvSpPr>
          <p:nvPr/>
        </p:nvSpPr>
        <p:spPr bwMode="auto">
          <a:xfrm>
            <a:off x="4724400" y="3048000"/>
            <a:ext cx="990600" cy="762000"/>
          </a:xfrm>
          <a:prstGeom prst="rect">
            <a:avLst/>
          </a:prstGeom>
          <a:solidFill>
            <a:srgbClr val="FFFFCC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0366" name="Text Box 16"/>
          <p:cNvSpPr txBox="1">
            <a:spLocks noChangeArrowheads="1"/>
          </p:cNvSpPr>
          <p:nvPr/>
        </p:nvSpPr>
        <p:spPr bwMode="auto">
          <a:xfrm>
            <a:off x="4784725" y="3059113"/>
            <a:ext cx="804863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0" tIns="45716" rIns="91430" bIns="45716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/>
            <a:r>
              <a:rPr lang="en-US">
                <a:latin typeface="Arial" charset="0"/>
              </a:rPr>
              <a:t>Fiber</a:t>
            </a:r>
          </a:p>
          <a:p>
            <a:pPr algn="l"/>
            <a:r>
              <a:rPr lang="en-US">
                <a:latin typeface="Arial" charset="0"/>
              </a:rPr>
              <a:t>optic</a:t>
            </a:r>
          </a:p>
        </p:txBody>
      </p:sp>
      <p:sp>
        <p:nvSpPr>
          <p:cNvPr id="100367" name="Line 17"/>
          <p:cNvSpPr>
            <a:spLocks noChangeShapeType="1"/>
          </p:cNvSpPr>
          <p:nvPr/>
        </p:nvSpPr>
        <p:spPr bwMode="auto">
          <a:xfrm>
            <a:off x="2438400" y="2819400"/>
            <a:ext cx="4495800" cy="0"/>
          </a:xfrm>
          <a:prstGeom prst="line">
            <a:avLst/>
          </a:prstGeom>
          <a:noFill/>
          <a:ln w="38100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0368" name="Text Box 18"/>
          <p:cNvSpPr txBox="1">
            <a:spLocks noChangeArrowheads="1"/>
          </p:cNvSpPr>
          <p:nvPr/>
        </p:nvSpPr>
        <p:spPr bwMode="auto">
          <a:xfrm>
            <a:off x="871538" y="2144713"/>
            <a:ext cx="1566862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0" tIns="45716" rIns="91430" bIns="45716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/>
            <a:r>
              <a:rPr lang="en-US">
                <a:latin typeface="Arial" charset="0"/>
              </a:rPr>
              <a:t>Application</a:t>
            </a:r>
          </a:p>
        </p:txBody>
      </p:sp>
      <p:sp>
        <p:nvSpPr>
          <p:cNvPr id="100369" name="Text Box 19"/>
          <p:cNvSpPr txBox="1">
            <a:spLocks noChangeArrowheads="1"/>
          </p:cNvSpPr>
          <p:nvPr/>
        </p:nvSpPr>
        <p:spPr bwMode="auto">
          <a:xfrm>
            <a:off x="898525" y="3124200"/>
            <a:ext cx="183515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0" tIns="45716" rIns="91430" bIns="45716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/>
            <a:r>
              <a:rPr lang="en-US">
                <a:latin typeface="Arial" charset="0"/>
              </a:rPr>
              <a:t>Transmission</a:t>
            </a:r>
          </a:p>
          <a:p>
            <a:pPr algn="l"/>
            <a:r>
              <a:rPr lang="en-US">
                <a:latin typeface="Arial" charset="0"/>
              </a:rPr>
              <a:t>Media</a:t>
            </a:r>
          </a:p>
        </p:txBody>
      </p:sp>
      <p:cxnSp>
        <p:nvCxnSpPr>
          <p:cNvPr id="100370" name="AutoShape 20"/>
          <p:cNvCxnSpPr>
            <a:cxnSpLocks noChangeShapeType="1"/>
            <a:stCxn id="100359" idx="2"/>
            <a:endCxn id="100364" idx="0"/>
          </p:cNvCxnSpPr>
          <p:nvPr/>
        </p:nvCxnSpPr>
        <p:spPr bwMode="auto">
          <a:xfrm>
            <a:off x="3309938" y="2530475"/>
            <a:ext cx="606425" cy="528638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00371" name="AutoShape 21"/>
          <p:cNvCxnSpPr>
            <a:cxnSpLocks noChangeShapeType="1"/>
            <a:stCxn id="100359" idx="2"/>
            <a:endCxn id="100365" idx="0"/>
          </p:cNvCxnSpPr>
          <p:nvPr/>
        </p:nvCxnSpPr>
        <p:spPr bwMode="auto">
          <a:xfrm>
            <a:off x="3309938" y="2530475"/>
            <a:ext cx="1909762" cy="50800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00372" name="AutoShape 22"/>
          <p:cNvCxnSpPr>
            <a:cxnSpLocks noChangeShapeType="1"/>
            <a:stCxn id="100360" idx="2"/>
            <a:endCxn id="100363" idx="0"/>
          </p:cNvCxnSpPr>
          <p:nvPr/>
        </p:nvCxnSpPr>
        <p:spPr bwMode="auto">
          <a:xfrm flipH="1">
            <a:off x="3848100" y="2514600"/>
            <a:ext cx="468313" cy="523875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00373" name="AutoShape 23"/>
          <p:cNvCxnSpPr>
            <a:cxnSpLocks noChangeShapeType="1"/>
            <a:stCxn id="100358" idx="2"/>
            <a:endCxn id="100365" idx="0"/>
          </p:cNvCxnSpPr>
          <p:nvPr/>
        </p:nvCxnSpPr>
        <p:spPr bwMode="auto">
          <a:xfrm>
            <a:off x="4305300" y="2524125"/>
            <a:ext cx="914400" cy="51435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00374" name="AutoShape 24"/>
          <p:cNvCxnSpPr>
            <a:cxnSpLocks noChangeShapeType="1"/>
            <a:stCxn id="100354" idx="2"/>
            <a:endCxn id="100363" idx="0"/>
          </p:cNvCxnSpPr>
          <p:nvPr/>
        </p:nvCxnSpPr>
        <p:spPr bwMode="auto">
          <a:xfrm flipH="1">
            <a:off x="3848100" y="2524125"/>
            <a:ext cx="1447800" cy="51435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00375" name="AutoShape 25"/>
          <p:cNvCxnSpPr>
            <a:cxnSpLocks noChangeShapeType="1"/>
            <a:stCxn id="100354" idx="2"/>
            <a:endCxn id="100365" idx="0"/>
          </p:cNvCxnSpPr>
          <p:nvPr/>
        </p:nvCxnSpPr>
        <p:spPr bwMode="auto">
          <a:xfrm flipH="1">
            <a:off x="5219700" y="2524125"/>
            <a:ext cx="76200" cy="51435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grpSp>
        <p:nvGrpSpPr>
          <p:cNvPr id="3" name="Group 26"/>
          <p:cNvGrpSpPr>
            <a:grpSpLocks/>
          </p:cNvGrpSpPr>
          <p:nvPr/>
        </p:nvGrpSpPr>
        <p:grpSpPr bwMode="auto">
          <a:xfrm>
            <a:off x="5943600" y="2057400"/>
            <a:ext cx="849313" cy="457200"/>
            <a:chOff x="3456" y="1776"/>
            <a:chExt cx="535" cy="288"/>
          </a:xfrm>
        </p:grpSpPr>
        <p:sp>
          <p:nvSpPr>
            <p:cNvPr id="100385" name="Rectangle 27"/>
            <p:cNvSpPr>
              <a:spLocks noChangeArrowheads="1"/>
            </p:cNvSpPr>
            <p:nvPr/>
          </p:nvSpPr>
          <p:spPr bwMode="auto">
            <a:xfrm>
              <a:off x="3463" y="1776"/>
              <a:ext cx="528" cy="288"/>
            </a:xfrm>
            <a:prstGeom prst="rect">
              <a:avLst/>
            </a:prstGeom>
            <a:solidFill>
              <a:srgbClr val="99CCFF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1430" tIns="45716" rIns="91430" bIns="45716">
              <a:spAutoFit/>
            </a:bodyPr>
            <a:lstStyle/>
            <a:p>
              <a:endParaRPr lang="en-US"/>
            </a:p>
          </p:txBody>
        </p:sp>
        <p:sp>
          <p:nvSpPr>
            <p:cNvPr id="100386" name="Text Box 28"/>
            <p:cNvSpPr txBox="1">
              <a:spLocks noChangeArrowheads="1"/>
            </p:cNvSpPr>
            <p:nvPr/>
          </p:nvSpPr>
          <p:spPr bwMode="auto">
            <a:xfrm>
              <a:off x="3456" y="1814"/>
              <a:ext cx="534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1430" tIns="45716" rIns="91430" bIns="45716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9pPr>
            </a:lstStyle>
            <a:p>
              <a:pPr algn="l"/>
              <a:r>
                <a:rPr lang="en-US">
                  <a:latin typeface="Arial" charset="0"/>
                </a:rPr>
                <a:t>HTTP</a:t>
              </a:r>
            </a:p>
          </p:txBody>
        </p:sp>
      </p:grpSp>
      <p:grpSp>
        <p:nvGrpSpPr>
          <p:cNvPr id="4" name="Group 29"/>
          <p:cNvGrpSpPr>
            <a:grpSpLocks/>
          </p:cNvGrpSpPr>
          <p:nvPr/>
        </p:nvGrpSpPr>
        <p:grpSpPr bwMode="auto">
          <a:xfrm>
            <a:off x="3276600" y="2524125"/>
            <a:ext cx="3200400" cy="514350"/>
            <a:chOff x="1776" y="2070"/>
            <a:chExt cx="2016" cy="324"/>
          </a:xfrm>
        </p:grpSpPr>
        <p:cxnSp>
          <p:nvCxnSpPr>
            <p:cNvPr id="100381" name="AutoShape 30"/>
            <p:cNvCxnSpPr>
              <a:cxnSpLocks noChangeShapeType="1"/>
            </p:cNvCxnSpPr>
            <p:nvPr/>
          </p:nvCxnSpPr>
          <p:spPr bwMode="auto">
            <a:xfrm>
              <a:off x="1776" y="2070"/>
              <a:ext cx="2016" cy="324"/>
            </a:xfrm>
            <a:prstGeom prst="straightConnector1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00382" name="AutoShape 31"/>
            <p:cNvCxnSpPr>
              <a:cxnSpLocks noChangeShapeType="1"/>
            </p:cNvCxnSpPr>
            <p:nvPr/>
          </p:nvCxnSpPr>
          <p:spPr bwMode="auto">
            <a:xfrm>
              <a:off x="2424" y="2070"/>
              <a:ext cx="1368" cy="324"/>
            </a:xfrm>
            <a:prstGeom prst="straightConnector1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00383" name="AutoShape 32"/>
            <p:cNvCxnSpPr>
              <a:cxnSpLocks noChangeShapeType="1"/>
            </p:cNvCxnSpPr>
            <p:nvPr/>
          </p:nvCxnSpPr>
          <p:spPr bwMode="auto">
            <a:xfrm>
              <a:off x="3048" y="2070"/>
              <a:ext cx="744" cy="324"/>
            </a:xfrm>
            <a:prstGeom prst="straightConnector1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00384" name="AutoShape 33"/>
            <p:cNvCxnSpPr>
              <a:cxnSpLocks noChangeShapeType="1"/>
            </p:cNvCxnSpPr>
            <p:nvPr/>
          </p:nvCxnSpPr>
          <p:spPr bwMode="auto">
            <a:xfrm>
              <a:off x="3727" y="2070"/>
              <a:ext cx="65" cy="324"/>
            </a:xfrm>
            <a:prstGeom prst="straightConnector1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5" name="Group 34"/>
          <p:cNvGrpSpPr>
            <a:grpSpLocks/>
          </p:cNvGrpSpPr>
          <p:nvPr/>
        </p:nvGrpSpPr>
        <p:grpSpPr bwMode="auto">
          <a:xfrm>
            <a:off x="3848100" y="2514600"/>
            <a:ext cx="2525713" cy="523875"/>
            <a:chOff x="2136" y="2064"/>
            <a:chExt cx="1591" cy="330"/>
          </a:xfrm>
        </p:grpSpPr>
        <p:cxnSp>
          <p:nvCxnSpPr>
            <p:cNvPr id="100379" name="AutoShape 35"/>
            <p:cNvCxnSpPr>
              <a:cxnSpLocks noChangeShapeType="1"/>
            </p:cNvCxnSpPr>
            <p:nvPr/>
          </p:nvCxnSpPr>
          <p:spPr bwMode="auto">
            <a:xfrm flipH="1">
              <a:off x="2136" y="2064"/>
              <a:ext cx="1548" cy="330"/>
            </a:xfrm>
            <a:prstGeom prst="straightConnector1">
              <a:avLst/>
            </a:prstGeom>
            <a:noFill/>
            <a:ln w="25400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00380" name="AutoShape 36"/>
            <p:cNvCxnSpPr>
              <a:cxnSpLocks noChangeShapeType="1"/>
            </p:cNvCxnSpPr>
            <p:nvPr/>
          </p:nvCxnSpPr>
          <p:spPr bwMode="auto">
            <a:xfrm flipH="1">
              <a:off x="3000" y="2070"/>
              <a:ext cx="727" cy="324"/>
            </a:xfrm>
            <a:prstGeom prst="straightConnector1">
              <a:avLst/>
            </a:prstGeom>
            <a:noFill/>
            <a:ln w="25400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</p:spTree>
    <p:extLst>
      <p:ext uri="{BB962C8B-B14F-4D97-AF65-F5344CB8AC3E}">
        <p14:creationId xmlns:p14="http://schemas.microsoft.com/office/powerpoint/2010/main" val="2360876552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369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369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36964" grpId="0" build="p" autoUpdateAnimBg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1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fld id="{BDC6EEB9-AC35-DF4A-A329-34ED6D75261F}" type="slidenum">
              <a:rPr lang="en-US" sz="1400" b="0">
                <a:latin typeface="Times New Roman" charset="0"/>
              </a:rPr>
              <a:pPr eaLnBrk="1" hangingPunct="1"/>
              <a:t>27</a:t>
            </a:fld>
            <a:endParaRPr lang="en-US" sz="1400" b="0">
              <a:latin typeface="Times New Roman" charset="0"/>
            </a:endParaRPr>
          </a:p>
        </p:txBody>
      </p:sp>
      <p:sp>
        <p:nvSpPr>
          <p:cNvPr id="1024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Helvetica" charset="0"/>
              </a:rPr>
              <a:t>Solution: Intermediate Layers</a:t>
            </a:r>
          </a:p>
        </p:txBody>
      </p:sp>
      <p:sp>
        <p:nvSpPr>
          <p:cNvPr id="1024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447800"/>
            <a:ext cx="8839200" cy="1524000"/>
          </a:xfrm>
        </p:spPr>
        <p:txBody>
          <a:bodyPr>
            <a:normAutofit lnSpcReduction="10000"/>
          </a:bodyPr>
          <a:lstStyle/>
          <a:p>
            <a:r>
              <a:rPr lang="en-US" sz="2400" dirty="0">
                <a:latin typeface="Arial" charset="0"/>
              </a:rPr>
              <a:t>Introduce intermediate layers that provide </a:t>
            </a:r>
            <a:r>
              <a:rPr lang="en-US" sz="2400" dirty="0">
                <a:solidFill>
                  <a:schemeClr val="accent1"/>
                </a:solidFill>
                <a:latin typeface="Arial" charset="0"/>
              </a:rPr>
              <a:t>set of abstractions</a:t>
            </a:r>
            <a:r>
              <a:rPr lang="en-US" sz="2400" dirty="0">
                <a:latin typeface="Arial" charset="0"/>
              </a:rPr>
              <a:t> for various network functionality </a:t>
            </a:r>
            <a:r>
              <a:rPr lang="en-US" sz="2400" dirty="0" smtClean="0">
                <a:latin typeface="Arial" charset="0"/>
              </a:rPr>
              <a:t>and </a:t>
            </a:r>
            <a:r>
              <a:rPr lang="en-US" sz="2400" dirty="0">
                <a:latin typeface="Arial" charset="0"/>
              </a:rPr>
              <a:t>technologies</a:t>
            </a:r>
          </a:p>
          <a:p>
            <a:pPr lvl="1"/>
            <a:r>
              <a:rPr lang="en-US" sz="2000" dirty="0">
                <a:latin typeface="Arial" charset="0"/>
                <a:ea typeface="Arial" charset="0"/>
                <a:cs typeface="Arial" charset="0"/>
              </a:rPr>
              <a:t>A new app/media implemented only once</a:t>
            </a:r>
          </a:p>
          <a:p>
            <a:pPr lvl="1"/>
            <a:r>
              <a:rPr lang="en-US" sz="2000" dirty="0">
                <a:latin typeface="Arial" charset="0"/>
                <a:ea typeface="Arial" charset="0"/>
                <a:cs typeface="Arial" charset="0"/>
              </a:rPr>
              <a:t>Variation on </a:t>
            </a:r>
            <a:r>
              <a:rPr lang="ja-JP" altLang="en-US" sz="2000" dirty="0">
                <a:latin typeface="Arial" charset="0"/>
                <a:ea typeface="Arial" charset="0"/>
                <a:cs typeface="Arial" charset="0"/>
              </a:rPr>
              <a:t>“</a:t>
            </a:r>
            <a:r>
              <a:rPr lang="en-US" altLang="ja-JP" sz="2000" dirty="0">
                <a:latin typeface="Arial" charset="0"/>
                <a:ea typeface="Arial" charset="0"/>
                <a:cs typeface="Arial" charset="0"/>
              </a:rPr>
              <a:t>add another level of indirection</a:t>
            </a:r>
            <a:r>
              <a:rPr lang="ja-JP" altLang="en-US" sz="2000" dirty="0">
                <a:latin typeface="Arial" charset="0"/>
                <a:ea typeface="Arial" charset="0"/>
                <a:cs typeface="Arial" charset="0"/>
              </a:rPr>
              <a:t>”</a:t>
            </a:r>
            <a:endParaRPr lang="en-US" sz="2000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102404" name="Rectangle 4"/>
          <p:cNvSpPr>
            <a:spLocks noChangeArrowheads="1"/>
          </p:cNvSpPr>
          <p:nvPr/>
        </p:nvSpPr>
        <p:spPr bwMode="auto">
          <a:xfrm>
            <a:off x="4800600" y="3321050"/>
            <a:ext cx="838200" cy="457200"/>
          </a:xfrm>
          <a:prstGeom prst="rect">
            <a:avLst/>
          </a:prstGeom>
          <a:solidFill>
            <a:srgbClr val="99CCFF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405" name="Rectangle 5"/>
          <p:cNvSpPr>
            <a:spLocks noChangeArrowheads="1"/>
          </p:cNvSpPr>
          <p:nvPr/>
        </p:nvSpPr>
        <p:spPr bwMode="auto">
          <a:xfrm>
            <a:off x="2743200" y="3321050"/>
            <a:ext cx="914400" cy="457200"/>
          </a:xfrm>
          <a:prstGeom prst="rect">
            <a:avLst/>
          </a:prstGeom>
          <a:solidFill>
            <a:srgbClr val="99CCFF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406" name="Rectangle 6"/>
          <p:cNvSpPr>
            <a:spLocks noChangeArrowheads="1"/>
          </p:cNvSpPr>
          <p:nvPr/>
        </p:nvSpPr>
        <p:spPr bwMode="auto">
          <a:xfrm>
            <a:off x="3886200" y="3321050"/>
            <a:ext cx="685800" cy="457200"/>
          </a:xfrm>
          <a:prstGeom prst="rect">
            <a:avLst/>
          </a:prstGeom>
          <a:solidFill>
            <a:srgbClr val="99CCFF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407" name="Text Box 7"/>
          <p:cNvSpPr txBox="1">
            <a:spLocks noChangeArrowheads="1"/>
          </p:cNvSpPr>
          <p:nvPr/>
        </p:nvSpPr>
        <p:spPr bwMode="auto">
          <a:xfrm>
            <a:off x="2732088" y="3397250"/>
            <a:ext cx="10033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0" tIns="45716" rIns="91430" bIns="45716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/>
            <a:r>
              <a:rPr lang="en-US">
                <a:latin typeface="Arial" charset="0"/>
              </a:rPr>
              <a:t>Skype </a:t>
            </a:r>
          </a:p>
        </p:txBody>
      </p:sp>
      <p:sp>
        <p:nvSpPr>
          <p:cNvPr id="102408" name="Text Box 8"/>
          <p:cNvSpPr txBox="1">
            <a:spLocks noChangeArrowheads="1"/>
          </p:cNvSpPr>
          <p:nvPr/>
        </p:nvSpPr>
        <p:spPr bwMode="auto">
          <a:xfrm>
            <a:off x="3886200" y="3381375"/>
            <a:ext cx="70643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0" tIns="45716" rIns="91430" bIns="45716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/>
            <a:r>
              <a:rPr lang="en-US">
                <a:latin typeface="Arial" charset="0"/>
              </a:rPr>
              <a:t>SSH</a:t>
            </a:r>
          </a:p>
        </p:txBody>
      </p:sp>
      <p:sp>
        <p:nvSpPr>
          <p:cNvPr id="102409" name="Text Box 9"/>
          <p:cNvSpPr txBox="1">
            <a:spLocks noChangeArrowheads="1"/>
          </p:cNvSpPr>
          <p:nvPr/>
        </p:nvSpPr>
        <p:spPr bwMode="auto">
          <a:xfrm>
            <a:off x="4868863" y="3381375"/>
            <a:ext cx="6921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0" tIns="45716" rIns="91430" bIns="45716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/>
            <a:r>
              <a:rPr lang="en-US">
                <a:latin typeface="Arial" charset="0"/>
              </a:rPr>
              <a:t>NFS</a:t>
            </a:r>
          </a:p>
        </p:txBody>
      </p:sp>
      <p:grpSp>
        <p:nvGrpSpPr>
          <p:cNvPr id="2" name="Group 10"/>
          <p:cNvGrpSpPr>
            <a:grpSpLocks/>
          </p:cNvGrpSpPr>
          <p:nvPr/>
        </p:nvGrpSpPr>
        <p:grpSpPr bwMode="auto">
          <a:xfrm>
            <a:off x="5867400" y="5089525"/>
            <a:ext cx="1066800" cy="762000"/>
            <a:chOff x="3456" y="2400"/>
            <a:chExt cx="672" cy="480"/>
          </a:xfrm>
        </p:grpSpPr>
        <p:sp>
          <p:nvSpPr>
            <p:cNvPr id="102431" name="Rectangle 11"/>
            <p:cNvSpPr>
              <a:spLocks noChangeArrowheads="1"/>
            </p:cNvSpPr>
            <p:nvPr/>
          </p:nvSpPr>
          <p:spPr bwMode="auto">
            <a:xfrm>
              <a:off x="3456" y="2400"/>
              <a:ext cx="672" cy="480"/>
            </a:xfrm>
            <a:prstGeom prst="rect">
              <a:avLst/>
            </a:prstGeom>
            <a:solidFill>
              <a:srgbClr val="FFFFCC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1430" tIns="45716" rIns="91430" bIns="45716">
              <a:spAutoFit/>
            </a:bodyPr>
            <a:lstStyle/>
            <a:p>
              <a:endParaRPr lang="en-US"/>
            </a:p>
          </p:txBody>
        </p:sp>
        <p:sp>
          <p:nvSpPr>
            <p:cNvPr id="102432" name="Text Box 12"/>
            <p:cNvSpPr txBox="1">
              <a:spLocks noChangeArrowheads="1"/>
            </p:cNvSpPr>
            <p:nvPr/>
          </p:nvSpPr>
          <p:spPr bwMode="auto">
            <a:xfrm>
              <a:off x="3494" y="2407"/>
              <a:ext cx="632" cy="4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1430" tIns="45716" rIns="91430" bIns="45716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9pPr>
            </a:lstStyle>
            <a:p>
              <a:pPr algn="l"/>
              <a:r>
                <a:rPr lang="en-US">
                  <a:latin typeface="Arial" charset="0"/>
                </a:rPr>
                <a:t>Packet</a:t>
              </a:r>
            </a:p>
            <a:p>
              <a:pPr algn="l"/>
              <a:r>
                <a:rPr lang="en-US">
                  <a:latin typeface="Arial" charset="0"/>
                </a:rPr>
                <a:t>radio</a:t>
              </a:r>
            </a:p>
          </p:txBody>
        </p:sp>
      </p:grpSp>
      <p:sp>
        <p:nvSpPr>
          <p:cNvPr id="102411" name="Rectangle 13"/>
          <p:cNvSpPr>
            <a:spLocks noChangeArrowheads="1"/>
          </p:cNvSpPr>
          <p:nvPr/>
        </p:nvSpPr>
        <p:spPr bwMode="auto">
          <a:xfrm>
            <a:off x="3200400" y="5089525"/>
            <a:ext cx="1143000" cy="762000"/>
          </a:xfrm>
          <a:prstGeom prst="rect">
            <a:avLst/>
          </a:prstGeom>
          <a:solidFill>
            <a:srgbClr val="FFFFCC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412" name="Text Box 14"/>
          <p:cNvSpPr txBox="1">
            <a:spLocks noChangeArrowheads="1"/>
          </p:cNvSpPr>
          <p:nvPr/>
        </p:nvSpPr>
        <p:spPr bwMode="auto">
          <a:xfrm>
            <a:off x="3260725" y="5100638"/>
            <a:ext cx="1158875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0" tIns="45716" rIns="91430" bIns="45716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/>
            <a:r>
              <a:rPr lang="en-US">
                <a:latin typeface="Arial" charset="0"/>
              </a:rPr>
              <a:t>Coaxial </a:t>
            </a:r>
          </a:p>
          <a:p>
            <a:pPr algn="l"/>
            <a:r>
              <a:rPr lang="en-US">
                <a:latin typeface="Arial" charset="0"/>
              </a:rPr>
              <a:t>cable</a:t>
            </a:r>
          </a:p>
        </p:txBody>
      </p:sp>
      <p:sp>
        <p:nvSpPr>
          <p:cNvPr id="102413" name="Rectangle 15"/>
          <p:cNvSpPr>
            <a:spLocks noChangeArrowheads="1"/>
          </p:cNvSpPr>
          <p:nvPr/>
        </p:nvSpPr>
        <p:spPr bwMode="auto">
          <a:xfrm>
            <a:off x="4648200" y="5089525"/>
            <a:ext cx="990600" cy="762000"/>
          </a:xfrm>
          <a:prstGeom prst="rect">
            <a:avLst/>
          </a:prstGeom>
          <a:solidFill>
            <a:srgbClr val="FFFFCC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414" name="Text Box 16"/>
          <p:cNvSpPr txBox="1">
            <a:spLocks noChangeArrowheads="1"/>
          </p:cNvSpPr>
          <p:nvPr/>
        </p:nvSpPr>
        <p:spPr bwMode="auto">
          <a:xfrm>
            <a:off x="4708525" y="5100638"/>
            <a:ext cx="804863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0" tIns="45716" rIns="91430" bIns="45716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/>
            <a:r>
              <a:rPr lang="en-US">
                <a:latin typeface="Arial" charset="0"/>
              </a:rPr>
              <a:t>Fiber</a:t>
            </a:r>
          </a:p>
          <a:p>
            <a:pPr algn="l"/>
            <a:r>
              <a:rPr lang="en-US">
                <a:latin typeface="Arial" charset="0"/>
              </a:rPr>
              <a:t>optic</a:t>
            </a:r>
          </a:p>
        </p:txBody>
      </p:sp>
      <p:sp>
        <p:nvSpPr>
          <p:cNvPr id="102415" name="Line 17"/>
          <p:cNvSpPr>
            <a:spLocks noChangeShapeType="1"/>
          </p:cNvSpPr>
          <p:nvPr/>
        </p:nvSpPr>
        <p:spPr bwMode="auto">
          <a:xfrm flipV="1">
            <a:off x="2514600" y="4098925"/>
            <a:ext cx="4343400" cy="15875"/>
          </a:xfrm>
          <a:prstGeom prst="line">
            <a:avLst/>
          </a:prstGeom>
          <a:noFill/>
          <a:ln w="38100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416" name="Text Box 18"/>
          <p:cNvSpPr txBox="1">
            <a:spLocks noChangeArrowheads="1"/>
          </p:cNvSpPr>
          <p:nvPr/>
        </p:nvSpPr>
        <p:spPr bwMode="auto">
          <a:xfrm>
            <a:off x="795338" y="3408363"/>
            <a:ext cx="1566862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0" tIns="45716" rIns="91430" bIns="45716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/>
            <a:r>
              <a:rPr lang="en-US">
                <a:latin typeface="Arial" charset="0"/>
              </a:rPr>
              <a:t>Application</a:t>
            </a:r>
          </a:p>
        </p:txBody>
      </p:sp>
      <p:sp>
        <p:nvSpPr>
          <p:cNvPr id="102417" name="Text Box 19"/>
          <p:cNvSpPr txBox="1">
            <a:spLocks noChangeArrowheads="1"/>
          </p:cNvSpPr>
          <p:nvPr/>
        </p:nvSpPr>
        <p:spPr bwMode="auto">
          <a:xfrm>
            <a:off x="822325" y="5165725"/>
            <a:ext cx="183515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0" tIns="45716" rIns="91430" bIns="45716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/>
            <a:r>
              <a:rPr lang="en-US">
                <a:latin typeface="Arial" charset="0"/>
              </a:rPr>
              <a:t>Transmission</a:t>
            </a:r>
          </a:p>
          <a:p>
            <a:pPr algn="l"/>
            <a:r>
              <a:rPr lang="en-US">
                <a:latin typeface="Arial" charset="0"/>
              </a:rPr>
              <a:t>Media</a:t>
            </a:r>
          </a:p>
        </p:txBody>
      </p:sp>
      <p:grpSp>
        <p:nvGrpSpPr>
          <p:cNvPr id="3" name="Group 20"/>
          <p:cNvGrpSpPr>
            <a:grpSpLocks/>
          </p:cNvGrpSpPr>
          <p:nvPr/>
        </p:nvGrpSpPr>
        <p:grpSpPr bwMode="auto">
          <a:xfrm>
            <a:off x="5867400" y="3321050"/>
            <a:ext cx="849313" cy="457200"/>
            <a:chOff x="3456" y="1776"/>
            <a:chExt cx="535" cy="288"/>
          </a:xfrm>
        </p:grpSpPr>
        <p:sp>
          <p:nvSpPr>
            <p:cNvPr id="102429" name="Rectangle 21"/>
            <p:cNvSpPr>
              <a:spLocks noChangeArrowheads="1"/>
            </p:cNvSpPr>
            <p:nvPr/>
          </p:nvSpPr>
          <p:spPr bwMode="auto">
            <a:xfrm>
              <a:off x="3463" y="1776"/>
              <a:ext cx="528" cy="288"/>
            </a:xfrm>
            <a:prstGeom prst="rect">
              <a:avLst/>
            </a:prstGeom>
            <a:solidFill>
              <a:srgbClr val="99CCFF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1430" tIns="45716" rIns="91430" bIns="45716">
              <a:spAutoFit/>
            </a:bodyPr>
            <a:lstStyle/>
            <a:p>
              <a:endParaRPr lang="en-US"/>
            </a:p>
          </p:txBody>
        </p:sp>
        <p:sp>
          <p:nvSpPr>
            <p:cNvPr id="102430" name="Text Box 22"/>
            <p:cNvSpPr txBox="1">
              <a:spLocks noChangeArrowheads="1"/>
            </p:cNvSpPr>
            <p:nvPr/>
          </p:nvSpPr>
          <p:spPr bwMode="auto">
            <a:xfrm>
              <a:off x="3456" y="1814"/>
              <a:ext cx="534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1430" tIns="45716" rIns="91430" bIns="45716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9pPr>
            </a:lstStyle>
            <a:p>
              <a:pPr algn="l"/>
              <a:r>
                <a:rPr lang="en-US">
                  <a:latin typeface="Arial" charset="0"/>
                </a:rPr>
                <a:t>HTTP</a:t>
              </a:r>
            </a:p>
          </p:txBody>
        </p:sp>
      </p:grpSp>
      <p:sp>
        <p:nvSpPr>
          <p:cNvPr id="102419" name="Rectangle 23"/>
          <p:cNvSpPr>
            <a:spLocks noChangeArrowheads="1"/>
          </p:cNvSpPr>
          <p:nvPr/>
        </p:nvSpPr>
        <p:spPr bwMode="auto">
          <a:xfrm>
            <a:off x="3886200" y="4343400"/>
            <a:ext cx="1447800" cy="228600"/>
          </a:xfrm>
          <a:prstGeom prst="rect">
            <a:avLst/>
          </a:prstGeom>
          <a:solidFill>
            <a:srgbClr val="EAEAEA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420" name="Line 24"/>
          <p:cNvSpPr>
            <a:spLocks noChangeShapeType="1"/>
          </p:cNvSpPr>
          <p:nvPr/>
        </p:nvSpPr>
        <p:spPr bwMode="auto">
          <a:xfrm flipV="1">
            <a:off x="2514600" y="4784725"/>
            <a:ext cx="4343400" cy="15875"/>
          </a:xfrm>
          <a:prstGeom prst="line">
            <a:avLst/>
          </a:prstGeom>
          <a:noFill/>
          <a:ln w="38100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421" name="Text Box 25"/>
          <p:cNvSpPr txBox="1">
            <a:spLocks noChangeArrowheads="1"/>
          </p:cNvSpPr>
          <p:nvPr/>
        </p:nvSpPr>
        <p:spPr bwMode="auto">
          <a:xfrm>
            <a:off x="838200" y="4114800"/>
            <a:ext cx="17653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0" tIns="45716" rIns="91430" bIns="45716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/>
            <a:r>
              <a:rPr lang="en-US">
                <a:latin typeface="Arial" charset="0"/>
              </a:rPr>
              <a:t>Intermediate </a:t>
            </a:r>
          </a:p>
          <a:p>
            <a:pPr algn="l"/>
            <a:r>
              <a:rPr lang="en-US">
                <a:latin typeface="Arial" charset="0"/>
              </a:rPr>
              <a:t>layers</a:t>
            </a:r>
          </a:p>
        </p:txBody>
      </p:sp>
      <p:cxnSp>
        <p:nvCxnSpPr>
          <p:cNvPr id="102422" name="AutoShape 26"/>
          <p:cNvCxnSpPr>
            <a:cxnSpLocks noChangeShapeType="1"/>
            <a:stCxn id="102405" idx="2"/>
            <a:endCxn id="102419" idx="0"/>
          </p:cNvCxnSpPr>
          <p:nvPr/>
        </p:nvCxnSpPr>
        <p:spPr bwMode="auto">
          <a:xfrm>
            <a:off x="3200400" y="3787775"/>
            <a:ext cx="1409700" cy="542925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02423" name="AutoShape 27"/>
          <p:cNvCxnSpPr>
            <a:cxnSpLocks noChangeShapeType="1"/>
            <a:stCxn id="102406" idx="2"/>
            <a:endCxn id="102419" idx="0"/>
          </p:cNvCxnSpPr>
          <p:nvPr/>
        </p:nvCxnSpPr>
        <p:spPr bwMode="auto">
          <a:xfrm>
            <a:off x="4229100" y="3787775"/>
            <a:ext cx="381000" cy="542925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02424" name="AutoShape 28"/>
          <p:cNvCxnSpPr>
            <a:cxnSpLocks noChangeShapeType="1"/>
            <a:stCxn id="102404" idx="2"/>
            <a:endCxn id="102419" idx="0"/>
          </p:cNvCxnSpPr>
          <p:nvPr/>
        </p:nvCxnSpPr>
        <p:spPr bwMode="auto">
          <a:xfrm flipH="1">
            <a:off x="4610100" y="3787775"/>
            <a:ext cx="609600" cy="542925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02425" name="AutoShape 29"/>
          <p:cNvCxnSpPr>
            <a:cxnSpLocks noChangeShapeType="1"/>
            <a:stCxn id="102419" idx="2"/>
            <a:endCxn id="102411" idx="0"/>
          </p:cNvCxnSpPr>
          <p:nvPr/>
        </p:nvCxnSpPr>
        <p:spPr bwMode="auto">
          <a:xfrm flipH="1">
            <a:off x="3771900" y="4584700"/>
            <a:ext cx="838200" cy="49530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02426" name="AutoShape 30"/>
          <p:cNvCxnSpPr>
            <a:cxnSpLocks noChangeShapeType="1"/>
            <a:stCxn id="102419" idx="2"/>
            <a:endCxn id="102413" idx="0"/>
          </p:cNvCxnSpPr>
          <p:nvPr/>
        </p:nvCxnSpPr>
        <p:spPr bwMode="auto">
          <a:xfrm>
            <a:off x="4610100" y="4584700"/>
            <a:ext cx="533400" cy="49530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39039" name="AutoShape 31"/>
          <p:cNvCxnSpPr>
            <a:cxnSpLocks noChangeShapeType="1"/>
            <a:stCxn id="102429" idx="2"/>
            <a:endCxn id="102419" idx="0"/>
          </p:cNvCxnSpPr>
          <p:nvPr/>
        </p:nvCxnSpPr>
        <p:spPr bwMode="auto">
          <a:xfrm flipH="1">
            <a:off x="4610100" y="3787775"/>
            <a:ext cx="1687513" cy="542925"/>
          </a:xfrm>
          <a:prstGeom prst="straightConnector1">
            <a:avLst/>
          </a:pr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39040" name="AutoShape 32"/>
          <p:cNvCxnSpPr>
            <a:cxnSpLocks noChangeShapeType="1"/>
            <a:stCxn id="102419" idx="2"/>
            <a:endCxn id="102431" idx="0"/>
          </p:cNvCxnSpPr>
          <p:nvPr/>
        </p:nvCxnSpPr>
        <p:spPr bwMode="auto">
          <a:xfrm>
            <a:off x="4610100" y="4584700"/>
            <a:ext cx="1790700" cy="495300"/>
          </a:xfrm>
          <a:prstGeom prst="straightConnector1">
            <a:avLst/>
          </a:prstGeom>
          <a:noFill/>
          <a:ln w="25400">
            <a:solidFill>
              <a:schemeClr val="accent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  <p:extLst>
      <p:ext uri="{BB962C8B-B14F-4D97-AF65-F5344CB8AC3E}">
        <p14:creationId xmlns:p14="http://schemas.microsoft.com/office/powerpoint/2010/main" val="3806730145"/>
      </p:ext>
    </p:extLst>
  </p:cSld>
  <p:clrMapOvr>
    <a:masterClrMapping/>
  </p:clrMapOvr>
  <p:transition xmlns:p14="http://schemas.microsoft.com/office/powerpoint/2010/main">
    <p:wipe/>
  </p:transition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390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390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49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fld id="{08D0C2BE-5F37-7942-8888-ABECBC1DF066}" type="slidenum">
              <a:rPr lang="en-US" sz="1400" b="0">
                <a:latin typeface="Times New Roman" charset="0"/>
              </a:rPr>
              <a:pPr eaLnBrk="1" hangingPunct="1"/>
              <a:t>28</a:t>
            </a:fld>
            <a:endParaRPr lang="en-US" sz="1400" b="0">
              <a:latin typeface="Times New Roman" charset="0"/>
            </a:endParaRPr>
          </a:p>
        </p:txBody>
      </p:sp>
      <p:sp>
        <p:nvSpPr>
          <p:cNvPr id="1044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Helvetica" charset="0"/>
              </a:rPr>
              <a:t>Network Architecture</a:t>
            </a:r>
          </a:p>
        </p:txBody>
      </p:sp>
      <p:sp>
        <p:nvSpPr>
          <p:cNvPr id="1044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>
                <a:latin typeface="Arial" charset="0"/>
              </a:rPr>
              <a:t>Architecture </a:t>
            </a:r>
            <a:r>
              <a:rPr lang="en-US" dirty="0">
                <a:latin typeface="Arial" charset="0"/>
              </a:rPr>
              <a:t>is </a:t>
            </a:r>
            <a:r>
              <a:rPr lang="en-US" u="sng" dirty="0">
                <a:latin typeface="Arial" charset="0"/>
              </a:rPr>
              <a:t>not</a:t>
            </a:r>
            <a:r>
              <a:rPr lang="en-US" dirty="0">
                <a:latin typeface="Arial" charset="0"/>
              </a:rPr>
              <a:t> the implementation itself</a:t>
            </a:r>
          </a:p>
          <a:p>
            <a:pPr lvl="1"/>
            <a:endParaRPr lang="en-US" dirty="0">
              <a:latin typeface="Arial" charset="0"/>
            </a:endParaRPr>
          </a:p>
          <a:p>
            <a:r>
              <a:rPr lang="en-US" dirty="0">
                <a:latin typeface="Arial" charset="0"/>
              </a:rPr>
              <a:t>Architecture is how to organize/structure the elements of the system </a:t>
            </a:r>
            <a:r>
              <a:rPr lang="en-US" dirty="0" smtClean="0">
                <a:latin typeface="Arial" charset="0"/>
              </a:rPr>
              <a:t>and </a:t>
            </a:r>
            <a:r>
              <a:rPr lang="en-US" dirty="0">
                <a:latin typeface="Arial" charset="0"/>
              </a:rPr>
              <a:t>their implementation</a:t>
            </a:r>
          </a:p>
          <a:p>
            <a:r>
              <a:rPr lang="en-US" dirty="0">
                <a:latin typeface="Arial" charset="0"/>
                <a:ea typeface="Arial" charset="0"/>
                <a:cs typeface="Arial" charset="0"/>
              </a:rPr>
              <a:t>What </a:t>
            </a:r>
            <a:r>
              <a:rPr lang="en-US" i="1" dirty="0">
                <a:latin typeface="Arial" charset="0"/>
                <a:ea typeface="Arial" charset="0"/>
                <a:cs typeface="Arial" charset="0"/>
              </a:rPr>
              <a:t>interfaces</a:t>
            </a:r>
            <a:r>
              <a:rPr lang="en-US" dirty="0">
                <a:latin typeface="Arial" charset="0"/>
                <a:ea typeface="Arial" charset="0"/>
                <a:cs typeface="Arial" charset="0"/>
              </a:rPr>
              <a:t> are </a:t>
            </a:r>
            <a:r>
              <a:rPr lang="en-US" dirty="0" smtClean="0">
                <a:latin typeface="Arial" charset="0"/>
                <a:ea typeface="Arial" charset="0"/>
                <a:cs typeface="Arial" charset="0"/>
              </a:rPr>
              <a:t>supported?</a:t>
            </a:r>
            <a:endParaRPr lang="en-US" dirty="0">
              <a:latin typeface="Arial" charset="0"/>
              <a:ea typeface="Arial" charset="0"/>
              <a:cs typeface="Arial" charset="0"/>
            </a:endParaRPr>
          </a:p>
          <a:p>
            <a:pPr lvl="1"/>
            <a:r>
              <a:rPr lang="en-US" dirty="0">
                <a:latin typeface="Arial" charset="0"/>
                <a:ea typeface="Arial" charset="0"/>
                <a:cs typeface="Arial" charset="0"/>
              </a:rPr>
              <a:t>Using what sort of </a:t>
            </a:r>
            <a:r>
              <a:rPr lang="en-US" dirty="0">
                <a:solidFill>
                  <a:srgbClr val="FF0000"/>
                </a:solidFill>
                <a:latin typeface="Arial" charset="0"/>
                <a:ea typeface="Arial" charset="0"/>
                <a:cs typeface="Arial" charset="0"/>
              </a:rPr>
              <a:t>abstractions</a:t>
            </a:r>
            <a:endParaRPr lang="en-US" dirty="0">
              <a:latin typeface="Arial" charset="0"/>
              <a:ea typeface="Arial" charset="0"/>
              <a:cs typeface="Arial" charset="0"/>
            </a:endParaRPr>
          </a:p>
          <a:p>
            <a:r>
              <a:rPr lang="en-US" i="1" dirty="0">
                <a:latin typeface="Arial" charset="0"/>
                <a:ea typeface="Arial" charset="0"/>
                <a:cs typeface="Arial" charset="0"/>
              </a:rPr>
              <a:t>Where</a:t>
            </a:r>
            <a:r>
              <a:rPr lang="en-US" dirty="0">
                <a:latin typeface="Arial" charset="0"/>
                <a:ea typeface="Arial" charset="0"/>
                <a:cs typeface="Arial" charset="0"/>
              </a:rPr>
              <a:t> functionality is </a:t>
            </a:r>
            <a:r>
              <a:rPr lang="en-US" dirty="0" smtClean="0">
                <a:latin typeface="Arial" charset="0"/>
                <a:ea typeface="Arial" charset="0"/>
                <a:cs typeface="Arial" charset="0"/>
              </a:rPr>
              <a:t>implemented?</a:t>
            </a:r>
            <a:endParaRPr lang="en-US" dirty="0">
              <a:latin typeface="Arial" charset="0"/>
              <a:ea typeface="Arial" charset="0"/>
              <a:cs typeface="Arial" charset="0"/>
            </a:endParaRPr>
          </a:p>
          <a:p>
            <a:pPr lvl="1"/>
            <a:r>
              <a:rPr lang="en-US" dirty="0">
                <a:latin typeface="Arial" charset="0"/>
                <a:ea typeface="Arial" charset="0"/>
                <a:cs typeface="Arial" charset="0"/>
              </a:rPr>
              <a:t>The </a:t>
            </a:r>
            <a:r>
              <a:rPr lang="en-US" dirty="0">
                <a:solidFill>
                  <a:srgbClr val="FF0000"/>
                </a:solidFill>
                <a:latin typeface="Arial" charset="0"/>
                <a:ea typeface="Arial" charset="0"/>
                <a:cs typeface="Arial" charset="0"/>
              </a:rPr>
              <a:t>modular design</a:t>
            </a:r>
            <a:r>
              <a:rPr lang="en-US" dirty="0">
                <a:latin typeface="Arial" charset="0"/>
                <a:ea typeface="Arial" charset="0"/>
                <a:cs typeface="Arial" charset="0"/>
              </a:rPr>
              <a:t> of the network</a:t>
            </a:r>
          </a:p>
        </p:txBody>
      </p:sp>
    </p:spTree>
    <p:extLst>
      <p:ext uri="{BB962C8B-B14F-4D97-AF65-F5344CB8AC3E}">
        <p14:creationId xmlns:p14="http://schemas.microsoft.com/office/powerpoint/2010/main" val="2989733541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451" grpId="0" build="p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7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fld id="{5A1FDDE6-2554-2A43-B62F-F18A40663DF1}" type="slidenum">
              <a:rPr lang="en-US" sz="1400" b="0">
                <a:latin typeface="Times New Roman" charset="0"/>
              </a:rPr>
              <a:pPr eaLnBrk="1" hangingPunct="1"/>
              <a:t>29</a:t>
            </a:fld>
            <a:endParaRPr lang="en-US" sz="1400" b="0">
              <a:latin typeface="Times New Roman" charset="0"/>
            </a:endParaRPr>
          </a:p>
        </p:txBody>
      </p:sp>
      <p:sp>
        <p:nvSpPr>
          <p:cNvPr id="1064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Helvetica" charset="0"/>
              </a:rPr>
              <a:t>Computer System Modularity</a:t>
            </a:r>
          </a:p>
        </p:txBody>
      </p:sp>
      <p:sp>
        <p:nvSpPr>
          <p:cNvPr id="9431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 lnSpcReduction="20000"/>
          </a:bodyPr>
          <a:lstStyle/>
          <a:p>
            <a:pPr>
              <a:lnSpc>
                <a:spcPct val="90000"/>
              </a:lnSpc>
              <a:buFontTx/>
              <a:buNone/>
            </a:pPr>
            <a:r>
              <a:rPr lang="en-US" dirty="0">
                <a:latin typeface="Arial" charset="0"/>
              </a:rPr>
              <a:t>Partition system into modules &amp; abstractions:</a:t>
            </a:r>
          </a:p>
          <a:p>
            <a:pPr>
              <a:lnSpc>
                <a:spcPct val="90000"/>
              </a:lnSpc>
            </a:pPr>
            <a:r>
              <a:rPr lang="en-US" dirty="0">
                <a:latin typeface="Arial" charset="0"/>
              </a:rPr>
              <a:t>Well-defined interfaces give flexibility</a:t>
            </a:r>
          </a:p>
          <a:p>
            <a:pPr lvl="1">
              <a:lnSpc>
                <a:spcPct val="90000"/>
              </a:lnSpc>
            </a:pPr>
            <a:r>
              <a:rPr lang="en-US" b="1" i="1" dirty="0">
                <a:latin typeface="Arial" charset="0"/>
                <a:ea typeface="Arial" charset="0"/>
                <a:cs typeface="Arial" charset="0"/>
              </a:rPr>
              <a:t>Hides</a:t>
            </a:r>
            <a:r>
              <a:rPr lang="en-US" dirty="0">
                <a:latin typeface="Arial" charset="0"/>
                <a:ea typeface="Arial" charset="0"/>
                <a:cs typeface="Arial" charset="0"/>
              </a:rPr>
              <a:t> implementation - </a:t>
            </a:r>
            <a:r>
              <a:rPr lang="en-US" dirty="0" smtClean="0">
                <a:latin typeface="Arial" charset="0"/>
                <a:ea typeface="Arial" charset="0"/>
                <a:cs typeface="Arial" charset="0"/>
              </a:rPr>
              <a:t>can </a:t>
            </a:r>
            <a:r>
              <a:rPr lang="en-US" dirty="0">
                <a:latin typeface="Arial" charset="0"/>
                <a:ea typeface="Arial" charset="0"/>
                <a:cs typeface="Arial" charset="0"/>
              </a:rPr>
              <a:t>be freely changed</a:t>
            </a:r>
          </a:p>
          <a:p>
            <a:pPr lvl="1">
              <a:lnSpc>
                <a:spcPct val="90000"/>
              </a:lnSpc>
            </a:pPr>
            <a:r>
              <a:rPr lang="en-US" dirty="0">
                <a:latin typeface="Arial" charset="0"/>
                <a:ea typeface="Arial" charset="0"/>
                <a:cs typeface="Arial" charset="0"/>
              </a:rPr>
              <a:t>Extend functionality of system by adding new modules</a:t>
            </a:r>
          </a:p>
          <a:p>
            <a:pPr lvl="1">
              <a:lnSpc>
                <a:spcPct val="80000"/>
              </a:lnSpc>
            </a:pPr>
            <a:endParaRPr lang="en-US" dirty="0">
              <a:latin typeface="Arial" charset="0"/>
            </a:endParaRPr>
          </a:p>
          <a:p>
            <a:pPr>
              <a:lnSpc>
                <a:spcPct val="80000"/>
              </a:lnSpc>
            </a:pPr>
            <a:r>
              <a:rPr lang="en-US" dirty="0">
                <a:latin typeface="Arial" charset="0"/>
              </a:rPr>
              <a:t>E.g., libraries encapsulating set of functionality</a:t>
            </a:r>
          </a:p>
          <a:p>
            <a:pPr lvl="1">
              <a:lnSpc>
                <a:spcPct val="90000"/>
              </a:lnSpc>
            </a:pPr>
            <a:endParaRPr lang="en-US" dirty="0">
              <a:latin typeface="Arial" charset="0"/>
            </a:endParaRPr>
          </a:p>
          <a:p>
            <a:pPr>
              <a:lnSpc>
                <a:spcPct val="90000"/>
              </a:lnSpc>
            </a:pPr>
            <a:r>
              <a:rPr lang="en-US" dirty="0">
                <a:latin typeface="Arial" charset="0"/>
              </a:rPr>
              <a:t>E.g., programming language + compiler abstracts away </a:t>
            </a:r>
            <a:r>
              <a:rPr lang="en-US" dirty="0" smtClean="0">
                <a:latin typeface="Arial" charset="0"/>
              </a:rPr>
              <a:t>how </a:t>
            </a:r>
            <a:r>
              <a:rPr lang="en-US" dirty="0">
                <a:latin typeface="Arial" charset="0"/>
              </a:rPr>
              <a:t>the particular CPU works </a:t>
            </a:r>
            <a:r>
              <a:rPr lang="en-US" dirty="0" smtClean="0">
                <a:latin typeface="Arial" charset="0"/>
              </a:rPr>
              <a:t>…</a:t>
            </a:r>
            <a:endParaRPr lang="en-US" dirty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36441945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31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31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31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31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31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310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43107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7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11C8899E-9E7B-3840-B589-4BC3C842D549}" type="slidenum">
              <a:rPr lang="en-US" sz="1400" smtClean="0"/>
              <a:pPr/>
              <a:t>3</a:t>
            </a:fld>
            <a:endParaRPr lang="en-US" sz="1400" dirty="0"/>
          </a:p>
        </p:txBody>
      </p:sp>
      <p:sp>
        <p:nvSpPr>
          <p:cNvPr id="3174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smtClean="0">
                <a:ea typeface="ＭＳ Ｐゴシック" charset="0"/>
                <a:cs typeface="ＭＳ Ｐゴシック" charset="0"/>
              </a:rPr>
              <a:t>Recall</a:t>
            </a:r>
            <a:r>
              <a:rPr lang="en-US" dirty="0" smtClean="0">
                <a:ea typeface="ＭＳ Ｐゴシック" charset="0"/>
                <a:cs typeface="ＭＳ Ｐゴシック" charset="0"/>
              </a:rPr>
              <a:t> What is </a:t>
            </a:r>
            <a:r>
              <a:rPr lang="en-US" dirty="0">
                <a:ea typeface="ＭＳ Ｐゴシック" charset="0"/>
                <a:cs typeface="ＭＳ Ｐゴシック" charset="0"/>
              </a:rPr>
              <a:t>a protocol?</a:t>
            </a:r>
          </a:p>
        </p:txBody>
      </p:sp>
      <p:sp>
        <p:nvSpPr>
          <p:cNvPr id="3174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533400" y="1371600"/>
            <a:ext cx="3581400" cy="4648200"/>
          </a:xfrm>
        </p:spPr>
        <p:txBody>
          <a:bodyPr/>
          <a:lstStyle/>
          <a:p>
            <a:pPr>
              <a:buFont typeface="Wingdings" charset="0"/>
              <a:buNone/>
            </a:pPr>
            <a:r>
              <a:rPr lang="en-US" sz="2400" u="sng" dirty="0">
                <a:solidFill>
                  <a:srgbClr val="FF0000"/>
                </a:solidFill>
                <a:ea typeface="ＭＳ Ｐゴシック" charset="0"/>
                <a:cs typeface="ＭＳ Ｐゴシック" charset="0"/>
              </a:rPr>
              <a:t>human protocols:</a:t>
            </a:r>
            <a:endParaRPr lang="en-US" sz="2400" dirty="0">
              <a:ea typeface="ＭＳ Ｐゴシック" charset="0"/>
              <a:cs typeface="ＭＳ Ｐゴシック" charset="0"/>
            </a:endParaRPr>
          </a:p>
          <a:p>
            <a:r>
              <a:rPr lang="ja-JP" altLang="en-US" sz="2400" dirty="0">
                <a:ea typeface="ＭＳ Ｐゴシック" charset="0"/>
                <a:cs typeface="ＭＳ Ｐゴシック" charset="0"/>
              </a:rPr>
              <a:t>“</a:t>
            </a:r>
            <a:r>
              <a:rPr lang="en-US" sz="2400" dirty="0">
                <a:ea typeface="ＭＳ Ｐゴシック" charset="0"/>
                <a:cs typeface="ＭＳ Ｐゴシック" charset="0"/>
              </a:rPr>
              <a:t>what</a:t>
            </a:r>
            <a:r>
              <a:rPr lang="ja-JP" altLang="en-US" sz="2400" dirty="0">
                <a:ea typeface="ＭＳ Ｐゴシック" charset="0"/>
                <a:cs typeface="ＭＳ Ｐゴシック" charset="0"/>
              </a:rPr>
              <a:t>’</a:t>
            </a:r>
            <a:r>
              <a:rPr lang="en-US" sz="2400" dirty="0">
                <a:ea typeface="ＭＳ Ｐゴシック" charset="0"/>
                <a:cs typeface="ＭＳ Ｐゴシック" charset="0"/>
              </a:rPr>
              <a:t>s the time?</a:t>
            </a:r>
            <a:r>
              <a:rPr lang="ja-JP" altLang="en-US" sz="2400" dirty="0">
                <a:ea typeface="ＭＳ Ｐゴシック" charset="0"/>
                <a:cs typeface="ＭＳ Ｐゴシック" charset="0"/>
              </a:rPr>
              <a:t>”</a:t>
            </a:r>
            <a:endParaRPr lang="en-US" sz="2400" dirty="0">
              <a:ea typeface="ＭＳ Ｐゴシック" charset="0"/>
              <a:cs typeface="ＭＳ Ｐゴシック" charset="0"/>
            </a:endParaRPr>
          </a:p>
          <a:p>
            <a:r>
              <a:rPr lang="ja-JP" altLang="en-US" sz="2400" dirty="0">
                <a:ea typeface="ＭＳ Ｐゴシック" charset="0"/>
                <a:cs typeface="ＭＳ Ｐゴシック" charset="0"/>
              </a:rPr>
              <a:t>“</a:t>
            </a:r>
            <a:r>
              <a:rPr lang="en-US" sz="2400" dirty="0">
                <a:ea typeface="ＭＳ Ｐゴシック" charset="0"/>
                <a:cs typeface="ＭＳ Ｐゴシック" charset="0"/>
              </a:rPr>
              <a:t>I have a question</a:t>
            </a:r>
            <a:r>
              <a:rPr lang="ja-JP" altLang="en-US" sz="2400" dirty="0">
                <a:ea typeface="ＭＳ Ｐゴシック" charset="0"/>
                <a:cs typeface="ＭＳ Ｐゴシック" charset="0"/>
              </a:rPr>
              <a:t>”</a:t>
            </a:r>
            <a:endParaRPr lang="en-US" sz="2400" dirty="0">
              <a:ea typeface="ＭＳ Ｐゴシック" charset="0"/>
              <a:cs typeface="ＭＳ Ｐゴシック" charset="0"/>
            </a:endParaRPr>
          </a:p>
          <a:p>
            <a:r>
              <a:rPr lang="en-US" sz="2400" dirty="0" smtClean="0">
                <a:ea typeface="ＭＳ Ｐゴシック" charset="0"/>
                <a:cs typeface="ＭＳ Ｐゴシック" charset="0"/>
              </a:rPr>
              <a:t>introductions</a:t>
            </a:r>
            <a:endParaRPr lang="en-US" dirty="0">
              <a:ea typeface="ＭＳ Ｐゴシック" charset="0"/>
              <a:cs typeface="ＭＳ Ｐゴシック" charset="0"/>
            </a:endParaRPr>
          </a:p>
          <a:p>
            <a:pPr lvl="1"/>
            <a:endParaRPr lang="en-US" sz="2000" dirty="0">
              <a:ea typeface="ＭＳ Ｐゴシック" charset="0"/>
            </a:endParaRPr>
          </a:p>
          <a:p>
            <a:pPr>
              <a:buFont typeface="Wingdings" charset="0"/>
              <a:buNone/>
            </a:pPr>
            <a:r>
              <a:rPr lang="en-US" sz="2400" dirty="0">
                <a:ea typeface="ＭＳ Ｐゴシック" charset="0"/>
                <a:cs typeface="ＭＳ Ｐゴシック" charset="0"/>
              </a:rPr>
              <a:t>… specific </a:t>
            </a:r>
            <a:r>
              <a:rPr lang="en-US" sz="2400" dirty="0" err="1">
                <a:ea typeface="ＭＳ Ｐゴシック" charset="0"/>
                <a:cs typeface="ＭＳ Ｐゴシック" charset="0"/>
              </a:rPr>
              <a:t>msgs</a:t>
            </a:r>
            <a:r>
              <a:rPr lang="en-US" sz="2400" dirty="0">
                <a:ea typeface="ＭＳ Ｐゴシック" charset="0"/>
                <a:cs typeface="ＭＳ Ｐゴシック" charset="0"/>
              </a:rPr>
              <a:t> sent</a:t>
            </a:r>
          </a:p>
          <a:p>
            <a:pPr>
              <a:buFont typeface="Wingdings" charset="0"/>
              <a:buNone/>
            </a:pPr>
            <a:r>
              <a:rPr lang="en-US" sz="2400" dirty="0">
                <a:ea typeface="ＭＳ Ｐゴシック" charset="0"/>
                <a:cs typeface="ＭＳ Ｐゴシック" charset="0"/>
              </a:rPr>
              <a:t>… specific actions taken when </a:t>
            </a:r>
            <a:r>
              <a:rPr lang="en-US" sz="2400" dirty="0" err="1">
                <a:ea typeface="ＭＳ Ｐゴシック" charset="0"/>
                <a:cs typeface="ＭＳ Ｐゴシック" charset="0"/>
              </a:rPr>
              <a:t>msgs</a:t>
            </a:r>
            <a:r>
              <a:rPr lang="en-US" sz="2400" dirty="0">
                <a:ea typeface="ＭＳ Ｐゴシック" charset="0"/>
                <a:cs typeface="ＭＳ Ｐゴシック" charset="0"/>
              </a:rPr>
              <a:t> received, or other events</a:t>
            </a:r>
          </a:p>
        </p:txBody>
      </p:sp>
      <p:sp>
        <p:nvSpPr>
          <p:cNvPr id="31750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495800" y="1371600"/>
            <a:ext cx="3810000" cy="2590800"/>
          </a:xfrm>
        </p:spPr>
        <p:txBody>
          <a:bodyPr/>
          <a:lstStyle/>
          <a:p>
            <a:pPr>
              <a:buFont typeface="Wingdings" charset="0"/>
              <a:buNone/>
            </a:pPr>
            <a:r>
              <a:rPr lang="en-US" sz="2400" u="sng" dirty="0">
                <a:solidFill>
                  <a:srgbClr val="FF0000"/>
                </a:solidFill>
                <a:ea typeface="ＭＳ Ｐゴシック" charset="0"/>
                <a:cs typeface="ＭＳ Ｐゴシック" charset="0"/>
              </a:rPr>
              <a:t>network protocols:</a:t>
            </a:r>
            <a:endParaRPr lang="en-US" sz="2400" dirty="0">
              <a:ea typeface="ＭＳ Ｐゴシック" charset="0"/>
              <a:cs typeface="ＭＳ Ｐゴシック" charset="0"/>
            </a:endParaRPr>
          </a:p>
          <a:p>
            <a:r>
              <a:rPr lang="en-US" sz="2400" dirty="0">
                <a:ea typeface="ＭＳ Ｐゴシック" charset="0"/>
                <a:cs typeface="ＭＳ Ｐゴシック" charset="0"/>
              </a:rPr>
              <a:t>machines rather than humans</a:t>
            </a:r>
          </a:p>
          <a:p>
            <a:r>
              <a:rPr lang="en-US" sz="2400" dirty="0">
                <a:ea typeface="ＭＳ Ｐゴシック" charset="0"/>
                <a:cs typeface="ＭＳ Ｐゴシック" charset="0"/>
              </a:rPr>
              <a:t>all communication activity in Internet governed by protocols</a:t>
            </a:r>
          </a:p>
        </p:txBody>
      </p:sp>
      <p:sp>
        <p:nvSpPr>
          <p:cNvPr id="31751" name="Rectangle 5"/>
          <p:cNvSpPr>
            <a:spLocks noChangeArrowheads="1"/>
          </p:cNvSpPr>
          <p:nvPr/>
        </p:nvSpPr>
        <p:spPr bwMode="auto">
          <a:xfrm>
            <a:off x="4495800" y="4495800"/>
            <a:ext cx="4267200" cy="2362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 algn="ctr" eaLnBrk="0" hangingPunct="0">
              <a:spcBef>
                <a:spcPct val="20000"/>
              </a:spcBef>
              <a:buClr>
                <a:schemeClr val="accent2"/>
              </a:buClr>
              <a:buSzPct val="85000"/>
              <a:buFont typeface="Wingdings" charset="0"/>
              <a:buNone/>
            </a:pPr>
            <a:r>
              <a:rPr lang="en-US" i="1" dirty="0">
                <a:latin typeface="Calibri"/>
              </a:rPr>
              <a:t>protocols define format, order of </a:t>
            </a:r>
            <a:r>
              <a:rPr lang="en-US" i="1" dirty="0" err="1">
                <a:latin typeface="Calibri"/>
              </a:rPr>
              <a:t>msgs</a:t>
            </a:r>
            <a:r>
              <a:rPr lang="en-US" i="1" dirty="0">
                <a:latin typeface="Calibri"/>
              </a:rPr>
              <a:t> sent and received among network entities, and actions taken on </a:t>
            </a:r>
            <a:r>
              <a:rPr lang="en-US" i="1" dirty="0" err="1">
                <a:latin typeface="Calibri"/>
              </a:rPr>
              <a:t>msg</a:t>
            </a:r>
            <a:r>
              <a:rPr lang="en-US" i="1" dirty="0">
                <a:latin typeface="Calibri"/>
              </a:rPr>
              <a:t> transmission, receipt</a:t>
            </a:r>
            <a:r>
              <a:rPr lang="en-US" i="1" dirty="0">
                <a:solidFill>
                  <a:srgbClr val="FF0000"/>
                </a:solidFill>
                <a:latin typeface="Calibri"/>
              </a:rPr>
              <a:t> </a:t>
            </a:r>
          </a:p>
        </p:txBody>
      </p:sp>
      <p:sp>
        <p:nvSpPr>
          <p:cNvPr id="31752" name="Rectangle 6"/>
          <p:cNvSpPr>
            <a:spLocks noChangeArrowheads="1"/>
          </p:cNvSpPr>
          <p:nvPr/>
        </p:nvSpPr>
        <p:spPr bwMode="auto">
          <a:xfrm>
            <a:off x="4495800" y="3962400"/>
            <a:ext cx="4343400" cy="2362200"/>
          </a:xfrm>
          <a:prstGeom prst="rect">
            <a:avLst/>
          </a:prstGeom>
          <a:noFill/>
          <a:ln w="19050">
            <a:solidFill>
              <a:schemeClr val="accent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eaLnBrk="0" hangingPunct="0"/>
            <a:endParaRPr lang="en-US" dirty="0"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89202141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5" name="Title 1"/>
          <p:cNvSpPr>
            <a:spLocks noGrp="1"/>
          </p:cNvSpPr>
          <p:nvPr>
            <p:ph type="title"/>
          </p:nvPr>
        </p:nvSpPr>
        <p:spPr>
          <a:xfrm>
            <a:off x="304800" y="381000"/>
            <a:ext cx="8686800" cy="685800"/>
          </a:xfrm>
        </p:spPr>
        <p:txBody>
          <a:bodyPr>
            <a:normAutofit fontScale="90000"/>
          </a:bodyPr>
          <a:lstStyle/>
          <a:p>
            <a:r>
              <a:rPr lang="en-US" dirty="0">
                <a:latin typeface="Helvetica" charset="0"/>
              </a:rPr>
              <a:t>Computer System Modularity (</a:t>
            </a:r>
            <a:r>
              <a:rPr lang="en-US" dirty="0" err="1">
                <a:latin typeface="Helvetica" charset="0"/>
              </a:rPr>
              <a:t>cnt</a:t>
            </a:r>
            <a:r>
              <a:rPr lang="ja-JP" altLang="en-US" dirty="0">
                <a:latin typeface="Helvetica" charset="0"/>
              </a:rPr>
              <a:t>’</a:t>
            </a:r>
            <a:r>
              <a:rPr lang="en-US" altLang="ja-JP" dirty="0">
                <a:latin typeface="Helvetica" charset="0"/>
              </a:rPr>
              <a:t>d)</a:t>
            </a:r>
            <a:endParaRPr lang="en-US" dirty="0">
              <a:latin typeface="Helvetica" charset="0"/>
            </a:endParaRPr>
          </a:p>
        </p:txBody>
      </p:sp>
      <p:sp>
        <p:nvSpPr>
          <p:cNvPr id="108546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dirty="0">
                <a:latin typeface="Arial" charset="0"/>
              </a:rPr>
              <a:t>Well-defined interfaces hide information</a:t>
            </a:r>
          </a:p>
          <a:p>
            <a:pPr lvl="1">
              <a:lnSpc>
                <a:spcPct val="90000"/>
              </a:lnSpc>
            </a:pPr>
            <a:r>
              <a:rPr lang="en-US" dirty="0">
                <a:latin typeface="Arial" charset="0"/>
                <a:ea typeface="Arial" charset="0"/>
                <a:cs typeface="Arial" charset="0"/>
              </a:rPr>
              <a:t>Isolate </a:t>
            </a:r>
            <a:r>
              <a:rPr lang="en-US" dirty="0">
                <a:solidFill>
                  <a:srgbClr val="FF0000"/>
                </a:solidFill>
                <a:latin typeface="Arial" charset="0"/>
                <a:ea typeface="Arial" charset="0"/>
                <a:cs typeface="Arial" charset="0"/>
              </a:rPr>
              <a:t>assumptions</a:t>
            </a:r>
            <a:r>
              <a:rPr lang="en-US" dirty="0">
                <a:latin typeface="Arial" charset="0"/>
                <a:ea typeface="Arial" charset="0"/>
                <a:cs typeface="Arial" charset="0"/>
              </a:rPr>
              <a:t> </a:t>
            </a:r>
          </a:p>
          <a:p>
            <a:pPr lvl="1">
              <a:lnSpc>
                <a:spcPct val="90000"/>
              </a:lnSpc>
            </a:pPr>
            <a:r>
              <a:rPr lang="en-US" dirty="0">
                <a:latin typeface="Arial" charset="0"/>
                <a:ea typeface="Arial" charset="0"/>
                <a:cs typeface="Arial" charset="0"/>
              </a:rPr>
              <a:t>Present high-level </a:t>
            </a:r>
            <a:r>
              <a:rPr lang="en-US" dirty="0">
                <a:solidFill>
                  <a:srgbClr val="FF0000"/>
                </a:solidFill>
                <a:latin typeface="Arial" charset="0"/>
                <a:ea typeface="Arial" charset="0"/>
                <a:cs typeface="Arial" charset="0"/>
              </a:rPr>
              <a:t>abstractions</a:t>
            </a:r>
          </a:p>
          <a:p>
            <a:pPr lvl="1">
              <a:lnSpc>
                <a:spcPct val="90000"/>
              </a:lnSpc>
            </a:pPr>
            <a:endParaRPr lang="en-US" dirty="0">
              <a:latin typeface="Arial" charset="0"/>
              <a:ea typeface="Arial" charset="0"/>
              <a:cs typeface="Arial" charset="0"/>
            </a:endParaRPr>
          </a:p>
          <a:p>
            <a:pPr>
              <a:lnSpc>
                <a:spcPct val="90000"/>
              </a:lnSpc>
            </a:pPr>
            <a:r>
              <a:rPr lang="en-US" b="1" dirty="0">
                <a:latin typeface="Arial" charset="0"/>
              </a:rPr>
              <a:t>But can impair performance!</a:t>
            </a:r>
          </a:p>
          <a:p>
            <a:pPr>
              <a:lnSpc>
                <a:spcPct val="90000"/>
              </a:lnSpc>
            </a:pPr>
            <a:endParaRPr lang="en-US" b="1" dirty="0">
              <a:latin typeface="Arial" charset="0"/>
            </a:endParaRPr>
          </a:p>
          <a:p>
            <a:pPr>
              <a:lnSpc>
                <a:spcPct val="90000"/>
              </a:lnSpc>
            </a:pPr>
            <a:r>
              <a:rPr lang="en-US" dirty="0">
                <a:latin typeface="Arial" charset="0"/>
              </a:rPr>
              <a:t>Ease of implementation </a:t>
            </a:r>
            <a:r>
              <a:rPr lang="en-US" dirty="0" err="1">
                <a:latin typeface="Arial" charset="0"/>
              </a:rPr>
              <a:t>vs</a:t>
            </a:r>
            <a:r>
              <a:rPr lang="en-US" dirty="0">
                <a:latin typeface="Arial" charset="0"/>
              </a:rPr>
              <a:t> worse performance</a:t>
            </a:r>
          </a:p>
          <a:p>
            <a:endParaRPr lang="en-US" dirty="0">
              <a:latin typeface="Arial" charset="0"/>
            </a:endParaRPr>
          </a:p>
        </p:txBody>
      </p:sp>
      <p:sp>
        <p:nvSpPr>
          <p:cNvPr id="108547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fld id="{77830343-B877-D240-8AB2-DCE6889DB817}" type="slidenum">
              <a:rPr lang="en-US" sz="1400" b="0">
                <a:latin typeface="Times New Roman" charset="0"/>
              </a:rPr>
              <a:pPr eaLnBrk="1" hangingPunct="1"/>
              <a:t>30</a:t>
            </a:fld>
            <a:endParaRPr lang="en-US" sz="1400" b="0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6406742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69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fld id="{F7F435FF-A42A-6349-AA01-D43BEA785B35}" type="slidenum">
              <a:rPr lang="en-US" sz="1400" b="0">
                <a:latin typeface="Times New Roman" charset="0"/>
              </a:rPr>
              <a:pPr eaLnBrk="1" hangingPunct="1"/>
              <a:t>31</a:t>
            </a:fld>
            <a:endParaRPr lang="en-US" sz="1400" b="0">
              <a:latin typeface="Times New Roman" charset="0"/>
            </a:endParaRPr>
          </a:p>
        </p:txBody>
      </p:sp>
      <p:sp>
        <p:nvSpPr>
          <p:cNvPr id="1095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Helvetica" charset="0"/>
              </a:rPr>
              <a:t>Network System Modularity</a:t>
            </a:r>
          </a:p>
        </p:txBody>
      </p:sp>
      <p:sp>
        <p:nvSpPr>
          <p:cNvPr id="1095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FontTx/>
              <a:buNone/>
            </a:pPr>
            <a:r>
              <a:rPr lang="en-US" dirty="0">
                <a:latin typeface="Arial" charset="0"/>
              </a:rPr>
              <a:t>Like software modularity, but:</a:t>
            </a:r>
          </a:p>
          <a:p>
            <a:r>
              <a:rPr lang="en-US">
                <a:latin typeface="Arial" charset="0"/>
              </a:rPr>
              <a:t>Implementation </a:t>
            </a:r>
            <a:r>
              <a:rPr lang="en-US" smtClean="0">
                <a:latin typeface="Arial" charset="0"/>
              </a:rPr>
              <a:t>is distributed </a:t>
            </a:r>
            <a:r>
              <a:rPr lang="en-US" dirty="0">
                <a:latin typeface="Arial" charset="0"/>
              </a:rPr>
              <a:t>across many machines (routers and hosts)</a:t>
            </a:r>
          </a:p>
          <a:p>
            <a:r>
              <a:rPr lang="en-US" dirty="0">
                <a:latin typeface="Arial" charset="0"/>
              </a:rPr>
              <a:t>Must decide:</a:t>
            </a:r>
          </a:p>
          <a:p>
            <a:pPr lvl="1"/>
            <a:r>
              <a:rPr lang="en-US" dirty="0">
                <a:latin typeface="Arial" charset="0"/>
                <a:ea typeface="Arial" charset="0"/>
                <a:cs typeface="Arial" charset="0"/>
              </a:rPr>
              <a:t>How to break system into modules</a:t>
            </a:r>
          </a:p>
          <a:p>
            <a:pPr lvl="2"/>
            <a:r>
              <a:rPr lang="en-US" b="1" dirty="0">
                <a:solidFill>
                  <a:srgbClr val="FF0000"/>
                </a:solidFill>
                <a:latin typeface="Arial" charset="0"/>
                <a:ea typeface="Arial" charset="0"/>
                <a:cs typeface="Arial" charset="0"/>
              </a:rPr>
              <a:t>Layering</a:t>
            </a:r>
            <a:endParaRPr lang="en-US" dirty="0">
              <a:latin typeface="Arial" charset="0"/>
              <a:ea typeface="Arial" charset="0"/>
              <a:cs typeface="Arial" charset="0"/>
            </a:endParaRPr>
          </a:p>
          <a:p>
            <a:pPr lvl="1"/>
            <a:r>
              <a:rPr lang="en-US" dirty="0">
                <a:latin typeface="Arial" charset="0"/>
                <a:ea typeface="Arial" charset="0"/>
                <a:cs typeface="Arial" charset="0"/>
              </a:rPr>
              <a:t>Where modules are implemented</a:t>
            </a:r>
          </a:p>
          <a:p>
            <a:pPr lvl="2"/>
            <a:r>
              <a:rPr lang="en-US" b="1" dirty="0">
                <a:solidFill>
                  <a:srgbClr val="FF0000"/>
                </a:solidFill>
                <a:latin typeface="Arial" charset="0"/>
                <a:ea typeface="Arial" charset="0"/>
                <a:cs typeface="Arial" charset="0"/>
              </a:rPr>
              <a:t>End-to-End Principle</a:t>
            </a:r>
          </a:p>
          <a:p>
            <a:pPr lvl="1"/>
            <a:r>
              <a:rPr lang="en-US" dirty="0">
                <a:latin typeface="Arial" charset="0"/>
                <a:ea typeface="Arial" charset="0"/>
                <a:cs typeface="Arial" charset="0"/>
              </a:rPr>
              <a:t>Where state is stored</a:t>
            </a:r>
          </a:p>
          <a:p>
            <a:pPr lvl="2"/>
            <a:r>
              <a:rPr lang="en-US" b="1" dirty="0">
                <a:solidFill>
                  <a:srgbClr val="FF0000"/>
                </a:solidFill>
                <a:latin typeface="Arial" charset="0"/>
                <a:ea typeface="Arial" charset="0"/>
                <a:cs typeface="Arial" charset="0"/>
              </a:rPr>
              <a:t>Fate-</a:t>
            </a:r>
            <a:r>
              <a:rPr lang="en-US" b="1" dirty="0" smtClean="0">
                <a:solidFill>
                  <a:srgbClr val="FF0000"/>
                </a:solidFill>
                <a:latin typeface="Arial" charset="0"/>
                <a:ea typeface="Arial" charset="0"/>
                <a:cs typeface="Arial" charset="0"/>
              </a:rPr>
              <a:t>sharing</a:t>
            </a:r>
            <a:endParaRPr lang="en-US" dirty="0">
              <a:latin typeface="Arial" charset="0"/>
              <a:ea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10860317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9571" grpId="0" build="p" bldLvl="3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Remember that slide!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relationship between architectural principles and architectural decisions is crucial to understand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A461F13-EC7C-D04F-B9B4-7AC385261326}" type="slidenum">
              <a:rPr lang="en-US" smtClean="0"/>
              <a:pPr>
                <a:defRPr/>
              </a:pPr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261064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Slide Number Placeholder 4"/>
          <p:cNvSpPr>
            <a:spLocks noGrp="1"/>
          </p:cNvSpPr>
          <p:nvPr>
            <p:ph type="sldNum" sz="quarter" idx="4294967295"/>
          </p:nvPr>
        </p:nvSpPr>
        <p:spPr>
          <a:xfrm>
            <a:off x="6858000" y="6248400"/>
            <a:ext cx="1905000" cy="457200"/>
          </a:xfrm>
          <a:prstGeom prst="rect">
            <a:avLst/>
          </a:prstGeom>
        </p:spPr>
        <p:txBody>
          <a:bodyPr/>
          <a:lstStyle/>
          <a:p>
            <a:fld id="{C20818D8-47F0-2F43-AEE6-5C2BFBF2E532}" type="slidenum">
              <a:rPr lang="en-US"/>
              <a:pPr/>
              <a:t>4</a:t>
            </a:fld>
            <a:endParaRPr lang="en-US"/>
          </a:p>
        </p:txBody>
      </p:sp>
      <p:sp>
        <p:nvSpPr>
          <p:cNvPr id="404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 many Standards </a:t>
            </a:r>
            <a:r>
              <a:rPr lang="en-US" dirty="0"/>
              <a:t>Problem</a:t>
            </a:r>
          </a:p>
        </p:txBody>
      </p:sp>
      <p:sp>
        <p:nvSpPr>
          <p:cNvPr id="404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447800"/>
            <a:ext cx="8763000" cy="1143000"/>
          </a:xfrm>
        </p:spPr>
        <p:txBody>
          <a:bodyPr>
            <a:normAutofit fontScale="85000" lnSpcReduction="10000"/>
          </a:bodyPr>
          <a:lstStyle/>
          <a:p>
            <a:pPr>
              <a:lnSpc>
                <a:spcPct val="80000"/>
              </a:lnSpc>
            </a:pPr>
            <a:r>
              <a:rPr lang="en-US" dirty="0"/>
              <a:t>Many different packet-switching networks </a:t>
            </a:r>
            <a:endParaRPr lang="en-US" dirty="0" smtClean="0"/>
          </a:p>
          <a:p>
            <a:pPr>
              <a:lnSpc>
                <a:spcPct val="80000"/>
              </a:lnSpc>
            </a:pPr>
            <a:r>
              <a:rPr lang="en-US" dirty="0" smtClean="0"/>
              <a:t>Each with its own Protocol</a:t>
            </a:r>
            <a:endParaRPr lang="en-US" dirty="0"/>
          </a:p>
          <a:p>
            <a:pPr>
              <a:lnSpc>
                <a:spcPct val="80000"/>
              </a:lnSpc>
            </a:pPr>
            <a:r>
              <a:rPr lang="en-US" dirty="0"/>
              <a:t>Only nodes on the same network could communicate</a:t>
            </a:r>
          </a:p>
        </p:txBody>
      </p:sp>
      <p:grpSp>
        <p:nvGrpSpPr>
          <p:cNvPr id="404484" name="Group 4"/>
          <p:cNvGrpSpPr>
            <a:grpSpLocks/>
          </p:cNvGrpSpPr>
          <p:nvPr/>
        </p:nvGrpSpPr>
        <p:grpSpPr bwMode="auto">
          <a:xfrm>
            <a:off x="1392238" y="2482850"/>
            <a:ext cx="2179637" cy="1828800"/>
            <a:chOff x="832" y="1344"/>
            <a:chExt cx="1136" cy="1024"/>
          </a:xfrm>
        </p:grpSpPr>
        <p:sp>
          <p:nvSpPr>
            <p:cNvPr id="404485" name="Oval 5"/>
            <p:cNvSpPr>
              <a:spLocks noChangeArrowheads="1"/>
            </p:cNvSpPr>
            <p:nvPr/>
          </p:nvSpPr>
          <p:spPr bwMode="auto">
            <a:xfrm>
              <a:off x="1220" y="1344"/>
              <a:ext cx="495" cy="424"/>
            </a:xfrm>
            <a:prstGeom prst="ellipse">
              <a:avLst/>
            </a:prstGeom>
            <a:solidFill>
              <a:srgbClr val="FFFF99"/>
            </a:solidFill>
            <a:ln w="9525">
              <a:solidFill>
                <a:srgbClr val="FFFF99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4486" name="Oval 6"/>
            <p:cNvSpPr>
              <a:spLocks noChangeArrowheads="1"/>
            </p:cNvSpPr>
            <p:nvPr/>
          </p:nvSpPr>
          <p:spPr bwMode="auto">
            <a:xfrm>
              <a:off x="948" y="1455"/>
              <a:ext cx="379" cy="424"/>
            </a:xfrm>
            <a:prstGeom prst="ellipse">
              <a:avLst/>
            </a:prstGeom>
            <a:solidFill>
              <a:srgbClr val="FFFF99"/>
            </a:solidFill>
            <a:ln w="9525">
              <a:solidFill>
                <a:srgbClr val="FFFF99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4487" name="Oval 7"/>
            <p:cNvSpPr>
              <a:spLocks noChangeArrowheads="1"/>
            </p:cNvSpPr>
            <p:nvPr/>
          </p:nvSpPr>
          <p:spPr bwMode="auto">
            <a:xfrm>
              <a:off x="832" y="1710"/>
              <a:ext cx="256" cy="306"/>
            </a:xfrm>
            <a:prstGeom prst="ellipse">
              <a:avLst/>
            </a:prstGeom>
            <a:solidFill>
              <a:srgbClr val="FFFF99"/>
            </a:solidFill>
            <a:ln w="9525">
              <a:solidFill>
                <a:srgbClr val="FFFF99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4488" name="Oval 8"/>
            <p:cNvSpPr>
              <a:spLocks noChangeArrowheads="1"/>
            </p:cNvSpPr>
            <p:nvPr/>
          </p:nvSpPr>
          <p:spPr bwMode="auto">
            <a:xfrm>
              <a:off x="909" y="1862"/>
              <a:ext cx="435" cy="442"/>
            </a:xfrm>
            <a:prstGeom prst="ellipse">
              <a:avLst/>
            </a:prstGeom>
            <a:solidFill>
              <a:srgbClr val="FFFF99"/>
            </a:solidFill>
            <a:ln w="9525">
              <a:solidFill>
                <a:srgbClr val="FFFF99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4489" name="Oval 9"/>
            <p:cNvSpPr>
              <a:spLocks noChangeArrowheads="1"/>
            </p:cNvSpPr>
            <p:nvPr/>
          </p:nvSpPr>
          <p:spPr bwMode="auto">
            <a:xfrm>
              <a:off x="1086" y="1924"/>
              <a:ext cx="671" cy="444"/>
            </a:xfrm>
            <a:prstGeom prst="ellipse">
              <a:avLst/>
            </a:prstGeom>
            <a:solidFill>
              <a:srgbClr val="FFFF99"/>
            </a:solidFill>
            <a:ln w="9525">
              <a:solidFill>
                <a:srgbClr val="FFFF99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4490" name="Oval 10"/>
            <p:cNvSpPr>
              <a:spLocks noChangeArrowheads="1"/>
            </p:cNvSpPr>
            <p:nvPr/>
          </p:nvSpPr>
          <p:spPr bwMode="auto">
            <a:xfrm>
              <a:off x="1605" y="1488"/>
              <a:ext cx="311" cy="312"/>
            </a:xfrm>
            <a:prstGeom prst="ellipse">
              <a:avLst/>
            </a:prstGeom>
            <a:solidFill>
              <a:srgbClr val="FFFF99"/>
            </a:solidFill>
            <a:ln w="9525">
              <a:solidFill>
                <a:srgbClr val="FFFF99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4491" name="Oval 11"/>
            <p:cNvSpPr>
              <a:spLocks noChangeArrowheads="1"/>
            </p:cNvSpPr>
            <p:nvPr/>
          </p:nvSpPr>
          <p:spPr bwMode="auto">
            <a:xfrm>
              <a:off x="1602" y="1681"/>
              <a:ext cx="366" cy="333"/>
            </a:xfrm>
            <a:prstGeom prst="ellipse">
              <a:avLst/>
            </a:prstGeom>
            <a:solidFill>
              <a:srgbClr val="FFFF99"/>
            </a:solidFill>
            <a:ln w="9525">
              <a:solidFill>
                <a:srgbClr val="FFFF99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4492" name="Oval 12"/>
            <p:cNvSpPr>
              <a:spLocks noChangeArrowheads="1"/>
            </p:cNvSpPr>
            <p:nvPr/>
          </p:nvSpPr>
          <p:spPr bwMode="auto">
            <a:xfrm>
              <a:off x="1569" y="1751"/>
              <a:ext cx="364" cy="547"/>
            </a:xfrm>
            <a:prstGeom prst="ellipse">
              <a:avLst/>
            </a:prstGeom>
            <a:solidFill>
              <a:srgbClr val="FFFF99"/>
            </a:solidFill>
            <a:ln w="9525">
              <a:solidFill>
                <a:srgbClr val="FFFF99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4493" name="Oval 13"/>
            <p:cNvSpPr>
              <a:spLocks noChangeArrowheads="1"/>
            </p:cNvSpPr>
            <p:nvPr/>
          </p:nvSpPr>
          <p:spPr bwMode="auto">
            <a:xfrm>
              <a:off x="912" y="1434"/>
              <a:ext cx="1008" cy="918"/>
            </a:xfrm>
            <a:prstGeom prst="ellipse">
              <a:avLst/>
            </a:prstGeom>
            <a:solidFill>
              <a:srgbClr val="FFFF99"/>
            </a:solidFill>
            <a:ln w="9525">
              <a:solidFill>
                <a:srgbClr val="FFFF99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04494" name="Rectangle 14"/>
          <p:cNvSpPr>
            <a:spLocks noChangeArrowheads="1"/>
          </p:cNvSpPr>
          <p:nvPr/>
        </p:nvSpPr>
        <p:spPr bwMode="auto">
          <a:xfrm>
            <a:off x="2047875" y="2940050"/>
            <a:ext cx="184150" cy="171450"/>
          </a:xfrm>
          <a:prstGeom prst="rect">
            <a:avLst/>
          </a:prstGeom>
          <a:solidFill>
            <a:srgbClr val="EAEAEA"/>
          </a:solidFill>
          <a:ln w="12700">
            <a:miter lim="800000"/>
            <a:headEnd/>
            <a:tailEnd/>
          </a:ln>
          <a:effectLst/>
          <a:scene3d>
            <a:camera prst="legacyObliqueTopLeft"/>
            <a:lightRig rig="legacyFlat3" dir="t"/>
          </a:scene3d>
          <a:sp3d extrusionH="125400" prstMaterial="legacyMatte">
            <a:bevelT w="13500" h="13500" prst="angle"/>
            <a:bevelB w="13500" h="13500" prst="angle"/>
            <a:extrusionClr>
              <a:srgbClr val="EAEAEA"/>
            </a:extrusionClr>
          </a:sp3d>
          <a:extLst>
            <a:ext uri="{AF507438-7753-43e0-B8FC-AC1667EBCBE1}">
              <a14:hiddenEffects xmlns:a14="http://schemas.microsoft.com/office/drawing/2010/main">
                <a:effectLst>
                  <a:outerShdw blurRad="63500" dist="107763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8" tIns="44450" rIns="90488" bIns="44450" anchor="ctr">
            <a:flatTx/>
          </a:bodyPr>
          <a:lstStyle/>
          <a:p>
            <a:endParaRPr lang="en-US"/>
          </a:p>
        </p:txBody>
      </p:sp>
      <p:sp>
        <p:nvSpPr>
          <p:cNvPr id="404495" name="Rectangle 15"/>
          <p:cNvSpPr>
            <a:spLocks noChangeArrowheads="1"/>
          </p:cNvSpPr>
          <p:nvPr/>
        </p:nvSpPr>
        <p:spPr bwMode="auto">
          <a:xfrm>
            <a:off x="1362075" y="3416300"/>
            <a:ext cx="184150" cy="171450"/>
          </a:xfrm>
          <a:prstGeom prst="rect">
            <a:avLst/>
          </a:prstGeom>
          <a:solidFill>
            <a:srgbClr val="EAEAEA"/>
          </a:solidFill>
          <a:ln w="12700">
            <a:miter lim="800000"/>
            <a:headEnd/>
            <a:tailEnd/>
          </a:ln>
          <a:effectLst/>
          <a:scene3d>
            <a:camera prst="legacyObliqueTopLeft"/>
            <a:lightRig rig="legacyFlat3" dir="t"/>
          </a:scene3d>
          <a:sp3d extrusionH="125400" prstMaterial="legacyMatte">
            <a:bevelT w="13500" h="13500" prst="angle"/>
            <a:bevelB w="13500" h="13500" prst="angle"/>
            <a:extrusionClr>
              <a:srgbClr val="EAEAEA"/>
            </a:extrusionClr>
          </a:sp3d>
          <a:extLst>
            <a:ext uri="{AF507438-7753-43e0-B8FC-AC1667EBCBE1}">
              <a14:hiddenEffects xmlns:a14="http://schemas.microsoft.com/office/drawing/2010/main">
                <a:effectLst>
                  <a:outerShdw blurRad="63500" dist="107763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8" tIns="44450" rIns="90488" bIns="44450" anchor="ctr">
            <a:flatTx/>
          </a:bodyPr>
          <a:lstStyle/>
          <a:p>
            <a:endParaRPr lang="en-US"/>
          </a:p>
        </p:txBody>
      </p:sp>
      <p:sp>
        <p:nvSpPr>
          <p:cNvPr id="404496" name="Rectangle 16"/>
          <p:cNvSpPr>
            <a:spLocks noChangeArrowheads="1"/>
          </p:cNvSpPr>
          <p:nvPr/>
        </p:nvSpPr>
        <p:spPr bwMode="auto">
          <a:xfrm>
            <a:off x="2006600" y="4102100"/>
            <a:ext cx="184150" cy="171450"/>
          </a:xfrm>
          <a:prstGeom prst="rect">
            <a:avLst/>
          </a:prstGeom>
          <a:solidFill>
            <a:srgbClr val="EAEAEA"/>
          </a:solidFill>
          <a:ln w="12700">
            <a:miter lim="800000"/>
            <a:headEnd/>
            <a:tailEnd/>
          </a:ln>
          <a:effectLst/>
          <a:scene3d>
            <a:camera prst="legacyObliqueTopLeft"/>
            <a:lightRig rig="legacyFlat3" dir="t"/>
          </a:scene3d>
          <a:sp3d extrusionH="125400" prstMaterial="legacyMatte">
            <a:bevelT w="13500" h="13500" prst="angle"/>
            <a:bevelB w="13500" h="13500" prst="angle"/>
            <a:extrusionClr>
              <a:srgbClr val="EAEAEA"/>
            </a:extrusionClr>
          </a:sp3d>
          <a:extLst>
            <a:ext uri="{AF507438-7753-43e0-B8FC-AC1667EBCBE1}">
              <a14:hiddenEffects xmlns:a14="http://schemas.microsoft.com/office/drawing/2010/main">
                <a:effectLst>
                  <a:outerShdw blurRad="63500" dist="107763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8" tIns="44450" rIns="90488" bIns="44450" anchor="ctr">
            <a:flatTx/>
          </a:bodyPr>
          <a:lstStyle/>
          <a:p>
            <a:endParaRPr lang="en-US"/>
          </a:p>
        </p:txBody>
      </p:sp>
      <p:sp>
        <p:nvSpPr>
          <p:cNvPr id="404497" name="Rectangle 17"/>
          <p:cNvSpPr>
            <a:spLocks noChangeArrowheads="1"/>
          </p:cNvSpPr>
          <p:nvPr/>
        </p:nvSpPr>
        <p:spPr bwMode="auto">
          <a:xfrm>
            <a:off x="2927350" y="4102100"/>
            <a:ext cx="184150" cy="171450"/>
          </a:xfrm>
          <a:prstGeom prst="rect">
            <a:avLst/>
          </a:prstGeom>
          <a:solidFill>
            <a:srgbClr val="EAEAEA"/>
          </a:solidFill>
          <a:ln w="12700">
            <a:miter lim="800000"/>
            <a:headEnd/>
            <a:tailEnd/>
          </a:ln>
          <a:effectLst/>
          <a:scene3d>
            <a:camera prst="legacyObliqueTopLeft"/>
            <a:lightRig rig="legacyFlat3" dir="t"/>
          </a:scene3d>
          <a:sp3d extrusionH="125400" prstMaterial="legacyMatte">
            <a:bevelT w="13500" h="13500" prst="angle"/>
            <a:bevelB w="13500" h="13500" prst="angle"/>
            <a:extrusionClr>
              <a:srgbClr val="EAEAEA"/>
            </a:extrusionClr>
          </a:sp3d>
          <a:extLst>
            <a:ext uri="{AF507438-7753-43e0-B8FC-AC1667EBCBE1}">
              <a14:hiddenEffects xmlns:a14="http://schemas.microsoft.com/office/drawing/2010/main">
                <a:effectLst>
                  <a:outerShdw blurRad="63500" dist="107763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8" tIns="44450" rIns="90488" bIns="44450" anchor="ctr">
            <a:flatTx/>
          </a:bodyPr>
          <a:lstStyle/>
          <a:p>
            <a:endParaRPr lang="en-US"/>
          </a:p>
        </p:txBody>
      </p:sp>
      <p:sp>
        <p:nvSpPr>
          <p:cNvPr id="404498" name="Rectangle 18"/>
          <p:cNvSpPr>
            <a:spLocks noChangeArrowheads="1"/>
          </p:cNvSpPr>
          <p:nvPr/>
        </p:nvSpPr>
        <p:spPr bwMode="auto">
          <a:xfrm>
            <a:off x="3295650" y="3159125"/>
            <a:ext cx="184150" cy="171450"/>
          </a:xfrm>
          <a:prstGeom prst="rect">
            <a:avLst/>
          </a:prstGeom>
          <a:solidFill>
            <a:srgbClr val="EAEAEA"/>
          </a:solidFill>
          <a:ln w="12700">
            <a:miter lim="800000"/>
            <a:headEnd/>
            <a:tailEnd/>
          </a:ln>
          <a:effectLst/>
          <a:scene3d>
            <a:camera prst="legacyObliqueTopLeft"/>
            <a:lightRig rig="legacyFlat3" dir="t"/>
          </a:scene3d>
          <a:sp3d extrusionH="125400" prstMaterial="legacyMatte">
            <a:bevelT w="13500" h="13500" prst="angle"/>
            <a:bevelB w="13500" h="13500" prst="angle"/>
            <a:extrusionClr>
              <a:srgbClr val="EAEAEA"/>
            </a:extrusionClr>
          </a:sp3d>
          <a:extLst>
            <a:ext uri="{AF507438-7753-43e0-B8FC-AC1667EBCBE1}">
              <a14:hiddenEffects xmlns:a14="http://schemas.microsoft.com/office/drawing/2010/main">
                <a:effectLst>
                  <a:outerShdw blurRad="63500" dist="107763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8" tIns="44450" rIns="90488" bIns="44450" anchor="ctr">
            <a:flatTx/>
          </a:bodyPr>
          <a:lstStyle/>
          <a:p>
            <a:endParaRPr lang="en-US"/>
          </a:p>
        </p:txBody>
      </p:sp>
      <p:sp>
        <p:nvSpPr>
          <p:cNvPr id="404499" name="Rectangle 19"/>
          <p:cNvSpPr>
            <a:spLocks noChangeArrowheads="1"/>
          </p:cNvSpPr>
          <p:nvPr/>
        </p:nvSpPr>
        <p:spPr bwMode="auto">
          <a:xfrm>
            <a:off x="2743200" y="3073400"/>
            <a:ext cx="184150" cy="171450"/>
          </a:xfrm>
          <a:prstGeom prst="rect">
            <a:avLst/>
          </a:prstGeom>
          <a:solidFill>
            <a:srgbClr val="EAEAEA"/>
          </a:solidFill>
          <a:ln w="12700">
            <a:miter lim="800000"/>
            <a:headEnd/>
            <a:tailEnd/>
          </a:ln>
          <a:effectLst/>
          <a:scene3d>
            <a:camera prst="legacyObliqueTopLeft"/>
            <a:lightRig rig="legacyFlat3" dir="t"/>
          </a:scene3d>
          <a:sp3d extrusionH="125400" prstMaterial="legacyMatte">
            <a:bevelT w="13500" h="13500" prst="angle"/>
            <a:bevelB w="13500" h="13500" prst="angle"/>
            <a:extrusionClr>
              <a:srgbClr val="EAEAEA"/>
            </a:extrusionClr>
          </a:sp3d>
          <a:extLst>
            <a:ext uri="{AF507438-7753-43e0-B8FC-AC1667EBCBE1}">
              <a14:hiddenEffects xmlns:a14="http://schemas.microsoft.com/office/drawing/2010/main">
                <a:effectLst>
                  <a:outerShdw blurRad="63500" dist="107763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8" tIns="44450" rIns="90488" bIns="44450" anchor="ctr">
            <a:flatTx/>
          </a:bodyPr>
          <a:lstStyle/>
          <a:p>
            <a:endParaRPr lang="en-US"/>
          </a:p>
        </p:txBody>
      </p:sp>
      <p:cxnSp>
        <p:nvCxnSpPr>
          <p:cNvPr id="404500" name="AutoShape 20"/>
          <p:cNvCxnSpPr>
            <a:cxnSpLocks noChangeShapeType="1"/>
            <a:stCxn id="404495" idx="3"/>
            <a:endCxn id="404494" idx="1"/>
          </p:cNvCxnSpPr>
          <p:nvPr/>
        </p:nvCxnSpPr>
        <p:spPr bwMode="auto">
          <a:xfrm flipV="1">
            <a:off x="1546225" y="3025775"/>
            <a:ext cx="501650" cy="47625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04501" name="AutoShape 21"/>
          <p:cNvCxnSpPr>
            <a:cxnSpLocks noChangeShapeType="1"/>
            <a:stCxn id="404494" idx="3"/>
            <a:endCxn id="404499" idx="1"/>
          </p:cNvCxnSpPr>
          <p:nvPr/>
        </p:nvCxnSpPr>
        <p:spPr bwMode="auto">
          <a:xfrm>
            <a:off x="2232025" y="3025775"/>
            <a:ext cx="511175" cy="13335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04502" name="AutoShape 22"/>
          <p:cNvCxnSpPr>
            <a:cxnSpLocks noChangeShapeType="1"/>
            <a:stCxn id="404499" idx="3"/>
            <a:endCxn id="404498" idx="1"/>
          </p:cNvCxnSpPr>
          <p:nvPr/>
        </p:nvCxnSpPr>
        <p:spPr bwMode="auto">
          <a:xfrm>
            <a:off x="2927350" y="3159125"/>
            <a:ext cx="368300" cy="85725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04503" name="AutoShape 23"/>
          <p:cNvCxnSpPr>
            <a:cxnSpLocks noChangeShapeType="1"/>
            <a:stCxn id="404496" idx="0"/>
            <a:endCxn id="404499" idx="2"/>
          </p:cNvCxnSpPr>
          <p:nvPr/>
        </p:nvCxnSpPr>
        <p:spPr bwMode="auto">
          <a:xfrm flipV="1">
            <a:off x="2098675" y="3244850"/>
            <a:ext cx="736600" cy="85725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04504" name="AutoShape 24"/>
          <p:cNvCxnSpPr>
            <a:cxnSpLocks noChangeShapeType="1"/>
            <a:stCxn id="404497" idx="0"/>
            <a:endCxn id="404498" idx="2"/>
          </p:cNvCxnSpPr>
          <p:nvPr/>
        </p:nvCxnSpPr>
        <p:spPr bwMode="auto">
          <a:xfrm flipV="1">
            <a:off x="3019425" y="3330575"/>
            <a:ext cx="368300" cy="771525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04505" name="AutoShape 25"/>
          <p:cNvCxnSpPr>
            <a:cxnSpLocks noChangeShapeType="1"/>
            <a:stCxn id="404496" idx="3"/>
            <a:endCxn id="404497" idx="1"/>
          </p:cNvCxnSpPr>
          <p:nvPr/>
        </p:nvCxnSpPr>
        <p:spPr bwMode="auto">
          <a:xfrm>
            <a:off x="2190750" y="4187825"/>
            <a:ext cx="736600" cy="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04506" name="AutoShape 26"/>
          <p:cNvCxnSpPr>
            <a:cxnSpLocks noChangeShapeType="1"/>
          </p:cNvCxnSpPr>
          <p:nvPr/>
        </p:nvCxnSpPr>
        <p:spPr bwMode="auto">
          <a:xfrm>
            <a:off x="1514475" y="3473450"/>
            <a:ext cx="460375" cy="68580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grpSp>
        <p:nvGrpSpPr>
          <p:cNvPr id="404507" name="Group 27"/>
          <p:cNvGrpSpPr>
            <a:grpSpLocks/>
          </p:cNvGrpSpPr>
          <p:nvPr/>
        </p:nvGrpSpPr>
        <p:grpSpPr bwMode="auto">
          <a:xfrm>
            <a:off x="533400" y="3168650"/>
            <a:ext cx="523875" cy="488950"/>
            <a:chOff x="1014" y="912"/>
            <a:chExt cx="574" cy="596"/>
          </a:xfrm>
        </p:grpSpPr>
        <p:sp>
          <p:nvSpPr>
            <p:cNvPr id="404508" name="Freeform 28"/>
            <p:cNvSpPr>
              <a:spLocks/>
            </p:cNvSpPr>
            <p:nvPr/>
          </p:nvSpPr>
          <p:spPr bwMode="auto">
            <a:xfrm>
              <a:off x="1014" y="912"/>
              <a:ext cx="574" cy="596"/>
            </a:xfrm>
            <a:custGeom>
              <a:avLst/>
              <a:gdLst>
                <a:gd name="T0" fmla="*/ 124 w 574"/>
                <a:gd name="T1" fmla="*/ 391 h 596"/>
                <a:gd name="T2" fmla="*/ 0 w 574"/>
                <a:gd name="T3" fmla="*/ 391 h 596"/>
                <a:gd name="T4" fmla="*/ 0 w 574"/>
                <a:gd name="T5" fmla="*/ 596 h 596"/>
                <a:gd name="T6" fmla="*/ 574 w 574"/>
                <a:gd name="T7" fmla="*/ 596 h 596"/>
                <a:gd name="T8" fmla="*/ 574 w 574"/>
                <a:gd name="T9" fmla="*/ 391 h 596"/>
                <a:gd name="T10" fmla="*/ 446 w 574"/>
                <a:gd name="T11" fmla="*/ 391 h 596"/>
                <a:gd name="T12" fmla="*/ 446 w 574"/>
                <a:gd name="T13" fmla="*/ 364 h 596"/>
                <a:gd name="T14" fmla="*/ 500 w 574"/>
                <a:gd name="T15" fmla="*/ 364 h 596"/>
                <a:gd name="T16" fmla="*/ 500 w 574"/>
                <a:gd name="T17" fmla="*/ 0 h 596"/>
                <a:gd name="T18" fmla="*/ 70 w 574"/>
                <a:gd name="T19" fmla="*/ 0 h 596"/>
                <a:gd name="T20" fmla="*/ 70 w 574"/>
                <a:gd name="T21" fmla="*/ 364 h 596"/>
                <a:gd name="T22" fmla="*/ 124 w 574"/>
                <a:gd name="T23" fmla="*/ 364 h 596"/>
                <a:gd name="T24" fmla="*/ 124 w 574"/>
                <a:gd name="T25" fmla="*/ 391 h 5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74" h="596">
                  <a:moveTo>
                    <a:pt x="124" y="391"/>
                  </a:moveTo>
                  <a:lnTo>
                    <a:pt x="0" y="391"/>
                  </a:lnTo>
                  <a:lnTo>
                    <a:pt x="0" y="596"/>
                  </a:lnTo>
                  <a:lnTo>
                    <a:pt x="574" y="596"/>
                  </a:lnTo>
                  <a:lnTo>
                    <a:pt x="574" y="391"/>
                  </a:lnTo>
                  <a:lnTo>
                    <a:pt x="446" y="391"/>
                  </a:lnTo>
                  <a:lnTo>
                    <a:pt x="446" y="364"/>
                  </a:lnTo>
                  <a:lnTo>
                    <a:pt x="500" y="364"/>
                  </a:lnTo>
                  <a:lnTo>
                    <a:pt x="500" y="0"/>
                  </a:lnTo>
                  <a:lnTo>
                    <a:pt x="70" y="0"/>
                  </a:lnTo>
                  <a:lnTo>
                    <a:pt x="70" y="364"/>
                  </a:lnTo>
                  <a:lnTo>
                    <a:pt x="124" y="364"/>
                  </a:lnTo>
                  <a:lnTo>
                    <a:pt x="124" y="391"/>
                  </a:lnTo>
                  <a:close/>
                </a:path>
              </a:pathLst>
            </a:custGeom>
            <a:solidFill>
              <a:srgbClr val="FFFFFF"/>
            </a:solidFill>
            <a:ln w="158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4509" name="Line 29"/>
            <p:cNvSpPr>
              <a:spLocks noChangeShapeType="1"/>
            </p:cNvSpPr>
            <p:nvPr/>
          </p:nvSpPr>
          <p:spPr bwMode="auto">
            <a:xfrm>
              <a:off x="1138" y="1303"/>
              <a:ext cx="322" cy="1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4510" name="Line 30"/>
            <p:cNvSpPr>
              <a:spLocks noChangeShapeType="1"/>
            </p:cNvSpPr>
            <p:nvPr/>
          </p:nvSpPr>
          <p:spPr bwMode="auto">
            <a:xfrm>
              <a:off x="1138" y="1276"/>
              <a:ext cx="322" cy="1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4511" name="Freeform 31"/>
            <p:cNvSpPr>
              <a:spLocks noEditPoints="1"/>
            </p:cNvSpPr>
            <p:nvPr/>
          </p:nvSpPr>
          <p:spPr bwMode="auto">
            <a:xfrm>
              <a:off x="1310" y="1323"/>
              <a:ext cx="233" cy="168"/>
            </a:xfrm>
            <a:custGeom>
              <a:avLst/>
              <a:gdLst>
                <a:gd name="T0" fmla="*/ 0 w 233"/>
                <a:gd name="T1" fmla="*/ 168 h 168"/>
                <a:gd name="T2" fmla="*/ 188 w 233"/>
                <a:gd name="T3" fmla="*/ 168 h 168"/>
                <a:gd name="T4" fmla="*/ 188 w 233"/>
                <a:gd name="T5" fmla="*/ 0 h 168"/>
                <a:gd name="T6" fmla="*/ 0 w 233"/>
                <a:gd name="T7" fmla="*/ 0 h 168"/>
                <a:gd name="T8" fmla="*/ 0 w 233"/>
                <a:gd name="T9" fmla="*/ 168 h 168"/>
                <a:gd name="T10" fmla="*/ 204 w 233"/>
                <a:gd name="T11" fmla="*/ 26 h 168"/>
                <a:gd name="T12" fmla="*/ 233 w 233"/>
                <a:gd name="T13" fmla="*/ 26 h 168"/>
                <a:gd name="T14" fmla="*/ 233 w 233"/>
                <a:gd name="T15" fmla="*/ 0 h 168"/>
                <a:gd name="T16" fmla="*/ 204 w 233"/>
                <a:gd name="T17" fmla="*/ 0 h 168"/>
                <a:gd name="T18" fmla="*/ 204 w 233"/>
                <a:gd name="T19" fmla="*/ 26 h 1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33" h="168">
                  <a:moveTo>
                    <a:pt x="0" y="168"/>
                  </a:moveTo>
                  <a:lnTo>
                    <a:pt x="188" y="168"/>
                  </a:lnTo>
                  <a:lnTo>
                    <a:pt x="188" y="0"/>
                  </a:lnTo>
                  <a:lnTo>
                    <a:pt x="0" y="0"/>
                  </a:lnTo>
                  <a:lnTo>
                    <a:pt x="0" y="168"/>
                  </a:lnTo>
                  <a:close/>
                  <a:moveTo>
                    <a:pt x="204" y="26"/>
                  </a:moveTo>
                  <a:lnTo>
                    <a:pt x="233" y="26"/>
                  </a:lnTo>
                  <a:lnTo>
                    <a:pt x="233" y="0"/>
                  </a:lnTo>
                  <a:lnTo>
                    <a:pt x="204" y="0"/>
                  </a:lnTo>
                  <a:lnTo>
                    <a:pt x="204" y="26"/>
                  </a:lnTo>
                  <a:close/>
                </a:path>
              </a:pathLst>
            </a:custGeom>
            <a:solidFill>
              <a:srgbClr val="FFFFFF"/>
            </a:solidFill>
            <a:ln w="47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4512" name="Line 32"/>
            <p:cNvSpPr>
              <a:spLocks noChangeShapeType="1"/>
            </p:cNvSpPr>
            <p:nvPr/>
          </p:nvSpPr>
          <p:spPr bwMode="auto">
            <a:xfrm>
              <a:off x="1310" y="1379"/>
              <a:ext cx="188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4513" name="Line 33"/>
            <p:cNvSpPr>
              <a:spLocks noChangeShapeType="1"/>
            </p:cNvSpPr>
            <p:nvPr/>
          </p:nvSpPr>
          <p:spPr bwMode="auto">
            <a:xfrm>
              <a:off x="1310" y="1435"/>
              <a:ext cx="188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4514" name="Line 34"/>
            <p:cNvSpPr>
              <a:spLocks noChangeShapeType="1"/>
            </p:cNvSpPr>
            <p:nvPr/>
          </p:nvSpPr>
          <p:spPr bwMode="auto">
            <a:xfrm>
              <a:off x="1317" y="1405"/>
              <a:ext cx="172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4515" name="Rectangle 35"/>
            <p:cNvSpPr>
              <a:spLocks noChangeArrowheads="1"/>
            </p:cNvSpPr>
            <p:nvPr/>
          </p:nvSpPr>
          <p:spPr bwMode="auto">
            <a:xfrm>
              <a:off x="1416" y="1389"/>
              <a:ext cx="54" cy="36"/>
            </a:xfrm>
            <a:prstGeom prst="rect">
              <a:avLst/>
            </a:prstGeom>
            <a:noFill/>
            <a:ln w="4763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4516" name="Freeform 36"/>
            <p:cNvSpPr>
              <a:spLocks noEditPoints="1"/>
            </p:cNvSpPr>
            <p:nvPr/>
          </p:nvSpPr>
          <p:spPr bwMode="auto">
            <a:xfrm>
              <a:off x="1030" y="955"/>
              <a:ext cx="538" cy="401"/>
            </a:xfrm>
            <a:custGeom>
              <a:avLst/>
              <a:gdLst>
                <a:gd name="T0" fmla="*/ 452 w 538"/>
                <a:gd name="T1" fmla="*/ 285 h 401"/>
                <a:gd name="T2" fmla="*/ 472 w 538"/>
                <a:gd name="T3" fmla="*/ 285 h 401"/>
                <a:gd name="T4" fmla="*/ 472 w 538"/>
                <a:gd name="T5" fmla="*/ 278 h 401"/>
                <a:gd name="T6" fmla="*/ 452 w 538"/>
                <a:gd name="T7" fmla="*/ 278 h 401"/>
                <a:gd name="T8" fmla="*/ 452 w 538"/>
                <a:gd name="T9" fmla="*/ 285 h 401"/>
                <a:gd name="T10" fmla="*/ 121 w 538"/>
                <a:gd name="T11" fmla="*/ 239 h 401"/>
                <a:gd name="T12" fmla="*/ 121 w 538"/>
                <a:gd name="T13" fmla="*/ 27 h 401"/>
                <a:gd name="T14" fmla="*/ 417 w 538"/>
                <a:gd name="T15" fmla="*/ 27 h 401"/>
                <a:gd name="T16" fmla="*/ 417 w 538"/>
                <a:gd name="T17" fmla="*/ 239 h 401"/>
                <a:gd name="T18" fmla="*/ 121 w 538"/>
                <a:gd name="T19" fmla="*/ 239 h 401"/>
                <a:gd name="T20" fmla="*/ 108 w 538"/>
                <a:gd name="T21" fmla="*/ 252 h 401"/>
                <a:gd name="T22" fmla="*/ 430 w 538"/>
                <a:gd name="T23" fmla="*/ 252 h 401"/>
                <a:gd name="T24" fmla="*/ 430 w 538"/>
                <a:gd name="T25" fmla="*/ 14 h 401"/>
                <a:gd name="T26" fmla="*/ 446 w 538"/>
                <a:gd name="T27" fmla="*/ 14 h 401"/>
                <a:gd name="T28" fmla="*/ 446 w 538"/>
                <a:gd name="T29" fmla="*/ 0 h 401"/>
                <a:gd name="T30" fmla="*/ 96 w 538"/>
                <a:gd name="T31" fmla="*/ 0 h 401"/>
                <a:gd name="T32" fmla="*/ 96 w 538"/>
                <a:gd name="T33" fmla="*/ 265 h 401"/>
                <a:gd name="T34" fmla="*/ 108 w 538"/>
                <a:gd name="T35" fmla="*/ 265 h 401"/>
                <a:gd name="T36" fmla="*/ 108 w 538"/>
                <a:gd name="T37" fmla="*/ 252 h 401"/>
                <a:gd name="T38" fmla="*/ 0 w 538"/>
                <a:gd name="T39" fmla="*/ 388 h 401"/>
                <a:gd name="T40" fmla="*/ 54 w 538"/>
                <a:gd name="T41" fmla="*/ 388 h 401"/>
                <a:gd name="T42" fmla="*/ 54 w 538"/>
                <a:gd name="T43" fmla="*/ 368 h 401"/>
                <a:gd name="T44" fmla="*/ 0 w 538"/>
                <a:gd name="T45" fmla="*/ 368 h 401"/>
                <a:gd name="T46" fmla="*/ 0 w 538"/>
                <a:gd name="T47" fmla="*/ 388 h 401"/>
                <a:gd name="T48" fmla="*/ 316 w 538"/>
                <a:gd name="T49" fmla="*/ 401 h 401"/>
                <a:gd name="T50" fmla="*/ 430 w 538"/>
                <a:gd name="T51" fmla="*/ 401 h 401"/>
                <a:gd name="T52" fmla="*/ 430 w 538"/>
                <a:gd name="T53" fmla="*/ 391 h 401"/>
                <a:gd name="T54" fmla="*/ 316 w 538"/>
                <a:gd name="T55" fmla="*/ 391 h 401"/>
                <a:gd name="T56" fmla="*/ 316 w 538"/>
                <a:gd name="T57" fmla="*/ 401 h 401"/>
                <a:gd name="T58" fmla="*/ 523 w 538"/>
                <a:gd name="T59" fmla="*/ 378 h 401"/>
                <a:gd name="T60" fmla="*/ 538 w 538"/>
                <a:gd name="T61" fmla="*/ 378 h 401"/>
                <a:gd name="T62" fmla="*/ 538 w 538"/>
                <a:gd name="T63" fmla="*/ 368 h 401"/>
                <a:gd name="T64" fmla="*/ 523 w 538"/>
                <a:gd name="T65" fmla="*/ 368 h 401"/>
                <a:gd name="T66" fmla="*/ 523 w 538"/>
                <a:gd name="T67" fmla="*/ 378 h 401"/>
                <a:gd name="T68" fmla="*/ 523 w 538"/>
                <a:gd name="T69" fmla="*/ 394 h 401"/>
                <a:gd name="T70" fmla="*/ 538 w 538"/>
                <a:gd name="T71" fmla="*/ 394 h 401"/>
                <a:gd name="T72" fmla="*/ 538 w 538"/>
                <a:gd name="T73" fmla="*/ 388 h 401"/>
                <a:gd name="T74" fmla="*/ 523 w 538"/>
                <a:gd name="T75" fmla="*/ 388 h 401"/>
                <a:gd name="T76" fmla="*/ 523 w 538"/>
                <a:gd name="T77" fmla="*/ 394 h 4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538" h="401">
                  <a:moveTo>
                    <a:pt x="452" y="285"/>
                  </a:moveTo>
                  <a:lnTo>
                    <a:pt x="472" y="285"/>
                  </a:lnTo>
                  <a:lnTo>
                    <a:pt x="472" y="278"/>
                  </a:lnTo>
                  <a:lnTo>
                    <a:pt x="452" y="278"/>
                  </a:lnTo>
                  <a:lnTo>
                    <a:pt x="452" y="285"/>
                  </a:lnTo>
                  <a:close/>
                  <a:moveTo>
                    <a:pt x="121" y="239"/>
                  </a:moveTo>
                  <a:lnTo>
                    <a:pt x="121" y="27"/>
                  </a:lnTo>
                  <a:lnTo>
                    <a:pt x="417" y="27"/>
                  </a:lnTo>
                  <a:lnTo>
                    <a:pt x="417" y="239"/>
                  </a:lnTo>
                  <a:lnTo>
                    <a:pt x="121" y="239"/>
                  </a:lnTo>
                  <a:close/>
                  <a:moveTo>
                    <a:pt x="108" y="252"/>
                  </a:moveTo>
                  <a:lnTo>
                    <a:pt x="430" y="252"/>
                  </a:lnTo>
                  <a:lnTo>
                    <a:pt x="430" y="14"/>
                  </a:lnTo>
                  <a:lnTo>
                    <a:pt x="446" y="14"/>
                  </a:lnTo>
                  <a:lnTo>
                    <a:pt x="446" y="0"/>
                  </a:lnTo>
                  <a:lnTo>
                    <a:pt x="96" y="0"/>
                  </a:lnTo>
                  <a:lnTo>
                    <a:pt x="96" y="265"/>
                  </a:lnTo>
                  <a:lnTo>
                    <a:pt x="108" y="265"/>
                  </a:lnTo>
                  <a:lnTo>
                    <a:pt x="108" y="252"/>
                  </a:lnTo>
                  <a:close/>
                  <a:moveTo>
                    <a:pt x="0" y="388"/>
                  </a:moveTo>
                  <a:lnTo>
                    <a:pt x="54" y="388"/>
                  </a:lnTo>
                  <a:lnTo>
                    <a:pt x="54" y="368"/>
                  </a:lnTo>
                  <a:lnTo>
                    <a:pt x="0" y="368"/>
                  </a:lnTo>
                  <a:lnTo>
                    <a:pt x="0" y="388"/>
                  </a:lnTo>
                  <a:close/>
                  <a:moveTo>
                    <a:pt x="316" y="401"/>
                  </a:moveTo>
                  <a:lnTo>
                    <a:pt x="430" y="401"/>
                  </a:lnTo>
                  <a:lnTo>
                    <a:pt x="430" y="391"/>
                  </a:lnTo>
                  <a:lnTo>
                    <a:pt x="316" y="391"/>
                  </a:lnTo>
                  <a:lnTo>
                    <a:pt x="316" y="401"/>
                  </a:lnTo>
                  <a:close/>
                  <a:moveTo>
                    <a:pt x="523" y="378"/>
                  </a:moveTo>
                  <a:lnTo>
                    <a:pt x="538" y="378"/>
                  </a:lnTo>
                  <a:lnTo>
                    <a:pt x="538" y="368"/>
                  </a:lnTo>
                  <a:lnTo>
                    <a:pt x="523" y="368"/>
                  </a:lnTo>
                  <a:lnTo>
                    <a:pt x="523" y="378"/>
                  </a:lnTo>
                  <a:close/>
                  <a:moveTo>
                    <a:pt x="523" y="394"/>
                  </a:moveTo>
                  <a:lnTo>
                    <a:pt x="538" y="394"/>
                  </a:lnTo>
                  <a:lnTo>
                    <a:pt x="538" y="388"/>
                  </a:lnTo>
                  <a:lnTo>
                    <a:pt x="523" y="388"/>
                  </a:lnTo>
                  <a:lnTo>
                    <a:pt x="523" y="394"/>
                  </a:lnTo>
                  <a:close/>
                </a:path>
              </a:pathLst>
            </a:custGeom>
            <a:solidFill>
              <a:srgbClr val="000000"/>
            </a:solidFill>
            <a:ln w="47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4517" name="Line 37"/>
            <p:cNvSpPr>
              <a:spLocks noChangeShapeType="1"/>
            </p:cNvSpPr>
            <p:nvPr/>
          </p:nvSpPr>
          <p:spPr bwMode="auto">
            <a:xfrm>
              <a:off x="1084" y="1257"/>
              <a:ext cx="430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4518" name="Line 38"/>
            <p:cNvSpPr>
              <a:spLocks noChangeShapeType="1"/>
            </p:cNvSpPr>
            <p:nvPr/>
          </p:nvSpPr>
          <p:spPr bwMode="auto">
            <a:xfrm flipV="1">
              <a:off x="1193" y="1257"/>
              <a:ext cx="1" cy="19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4519" name="Line 39"/>
            <p:cNvSpPr>
              <a:spLocks noChangeShapeType="1"/>
            </p:cNvSpPr>
            <p:nvPr/>
          </p:nvSpPr>
          <p:spPr bwMode="auto">
            <a:xfrm flipV="1">
              <a:off x="1301" y="1257"/>
              <a:ext cx="1" cy="19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04520" name="Group 40"/>
          <p:cNvGrpSpPr>
            <a:grpSpLocks/>
          </p:cNvGrpSpPr>
          <p:nvPr/>
        </p:nvGrpSpPr>
        <p:grpSpPr bwMode="auto">
          <a:xfrm>
            <a:off x="3657600" y="2863850"/>
            <a:ext cx="523875" cy="488950"/>
            <a:chOff x="1014" y="912"/>
            <a:chExt cx="574" cy="596"/>
          </a:xfrm>
        </p:grpSpPr>
        <p:sp>
          <p:nvSpPr>
            <p:cNvPr id="404521" name="Freeform 41"/>
            <p:cNvSpPr>
              <a:spLocks/>
            </p:cNvSpPr>
            <p:nvPr/>
          </p:nvSpPr>
          <p:spPr bwMode="auto">
            <a:xfrm>
              <a:off x="1014" y="912"/>
              <a:ext cx="574" cy="596"/>
            </a:xfrm>
            <a:custGeom>
              <a:avLst/>
              <a:gdLst>
                <a:gd name="T0" fmla="*/ 124 w 574"/>
                <a:gd name="T1" fmla="*/ 391 h 596"/>
                <a:gd name="T2" fmla="*/ 0 w 574"/>
                <a:gd name="T3" fmla="*/ 391 h 596"/>
                <a:gd name="T4" fmla="*/ 0 w 574"/>
                <a:gd name="T5" fmla="*/ 596 h 596"/>
                <a:gd name="T6" fmla="*/ 574 w 574"/>
                <a:gd name="T7" fmla="*/ 596 h 596"/>
                <a:gd name="T8" fmla="*/ 574 w 574"/>
                <a:gd name="T9" fmla="*/ 391 h 596"/>
                <a:gd name="T10" fmla="*/ 446 w 574"/>
                <a:gd name="T11" fmla="*/ 391 h 596"/>
                <a:gd name="T12" fmla="*/ 446 w 574"/>
                <a:gd name="T13" fmla="*/ 364 h 596"/>
                <a:gd name="T14" fmla="*/ 500 w 574"/>
                <a:gd name="T15" fmla="*/ 364 h 596"/>
                <a:gd name="T16" fmla="*/ 500 w 574"/>
                <a:gd name="T17" fmla="*/ 0 h 596"/>
                <a:gd name="T18" fmla="*/ 70 w 574"/>
                <a:gd name="T19" fmla="*/ 0 h 596"/>
                <a:gd name="T20" fmla="*/ 70 w 574"/>
                <a:gd name="T21" fmla="*/ 364 h 596"/>
                <a:gd name="T22" fmla="*/ 124 w 574"/>
                <a:gd name="T23" fmla="*/ 364 h 596"/>
                <a:gd name="T24" fmla="*/ 124 w 574"/>
                <a:gd name="T25" fmla="*/ 391 h 5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74" h="596">
                  <a:moveTo>
                    <a:pt x="124" y="391"/>
                  </a:moveTo>
                  <a:lnTo>
                    <a:pt x="0" y="391"/>
                  </a:lnTo>
                  <a:lnTo>
                    <a:pt x="0" y="596"/>
                  </a:lnTo>
                  <a:lnTo>
                    <a:pt x="574" y="596"/>
                  </a:lnTo>
                  <a:lnTo>
                    <a:pt x="574" y="391"/>
                  </a:lnTo>
                  <a:lnTo>
                    <a:pt x="446" y="391"/>
                  </a:lnTo>
                  <a:lnTo>
                    <a:pt x="446" y="364"/>
                  </a:lnTo>
                  <a:lnTo>
                    <a:pt x="500" y="364"/>
                  </a:lnTo>
                  <a:lnTo>
                    <a:pt x="500" y="0"/>
                  </a:lnTo>
                  <a:lnTo>
                    <a:pt x="70" y="0"/>
                  </a:lnTo>
                  <a:lnTo>
                    <a:pt x="70" y="364"/>
                  </a:lnTo>
                  <a:lnTo>
                    <a:pt x="124" y="364"/>
                  </a:lnTo>
                  <a:lnTo>
                    <a:pt x="124" y="391"/>
                  </a:lnTo>
                  <a:close/>
                </a:path>
              </a:pathLst>
            </a:custGeom>
            <a:solidFill>
              <a:srgbClr val="FFFFFF"/>
            </a:solidFill>
            <a:ln w="158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4522" name="Line 42"/>
            <p:cNvSpPr>
              <a:spLocks noChangeShapeType="1"/>
            </p:cNvSpPr>
            <p:nvPr/>
          </p:nvSpPr>
          <p:spPr bwMode="auto">
            <a:xfrm>
              <a:off x="1138" y="1303"/>
              <a:ext cx="322" cy="1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4523" name="Line 43"/>
            <p:cNvSpPr>
              <a:spLocks noChangeShapeType="1"/>
            </p:cNvSpPr>
            <p:nvPr/>
          </p:nvSpPr>
          <p:spPr bwMode="auto">
            <a:xfrm>
              <a:off x="1138" y="1276"/>
              <a:ext cx="322" cy="1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4524" name="Freeform 44"/>
            <p:cNvSpPr>
              <a:spLocks noEditPoints="1"/>
            </p:cNvSpPr>
            <p:nvPr/>
          </p:nvSpPr>
          <p:spPr bwMode="auto">
            <a:xfrm>
              <a:off x="1310" y="1323"/>
              <a:ext cx="233" cy="168"/>
            </a:xfrm>
            <a:custGeom>
              <a:avLst/>
              <a:gdLst>
                <a:gd name="T0" fmla="*/ 0 w 233"/>
                <a:gd name="T1" fmla="*/ 168 h 168"/>
                <a:gd name="T2" fmla="*/ 188 w 233"/>
                <a:gd name="T3" fmla="*/ 168 h 168"/>
                <a:gd name="T4" fmla="*/ 188 w 233"/>
                <a:gd name="T5" fmla="*/ 0 h 168"/>
                <a:gd name="T6" fmla="*/ 0 w 233"/>
                <a:gd name="T7" fmla="*/ 0 h 168"/>
                <a:gd name="T8" fmla="*/ 0 w 233"/>
                <a:gd name="T9" fmla="*/ 168 h 168"/>
                <a:gd name="T10" fmla="*/ 204 w 233"/>
                <a:gd name="T11" fmla="*/ 26 h 168"/>
                <a:gd name="T12" fmla="*/ 233 w 233"/>
                <a:gd name="T13" fmla="*/ 26 h 168"/>
                <a:gd name="T14" fmla="*/ 233 w 233"/>
                <a:gd name="T15" fmla="*/ 0 h 168"/>
                <a:gd name="T16" fmla="*/ 204 w 233"/>
                <a:gd name="T17" fmla="*/ 0 h 168"/>
                <a:gd name="T18" fmla="*/ 204 w 233"/>
                <a:gd name="T19" fmla="*/ 26 h 1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33" h="168">
                  <a:moveTo>
                    <a:pt x="0" y="168"/>
                  </a:moveTo>
                  <a:lnTo>
                    <a:pt x="188" y="168"/>
                  </a:lnTo>
                  <a:lnTo>
                    <a:pt x="188" y="0"/>
                  </a:lnTo>
                  <a:lnTo>
                    <a:pt x="0" y="0"/>
                  </a:lnTo>
                  <a:lnTo>
                    <a:pt x="0" y="168"/>
                  </a:lnTo>
                  <a:close/>
                  <a:moveTo>
                    <a:pt x="204" y="26"/>
                  </a:moveTo>
                  <a:lnTo>
                    <a:pt x="233" y="26"/>
                  </a:lnTo>
                  <a:lnTo>
                    <a:pt x="233" y="0"/>
                  </a:lnTo>
                  <a:lnTo>
                    <a:pt x="204" y="0"/>
                  </a:lnTo>
                  <a:lnTo>
                    <a:pt x="204" y="26"/>
                  </a:lnTo>
                  <a:close/>
                </a:path>
              </a:pathLst>
            </a:custGeom>
            <a:solidFill>
              <a:srgbClr val="FFFFFF"/>
            </a:solidFill>
            <a:ln w="47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4525" name="Line 45"/>
            <p:cNvSpPr>
              <a:spLocks noChangeShapeType="1"/>
            </p:cNvSpPr>
            <p:nvPr/>
          </p:nvSpPr>
          <p:spPr bwMode="auto">
            <a:xfrm>
              <a:off x="1310" y="1379"/>
              <a:ext cx="188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4526" name="Line 46"/>
            <p:cNvSpPr>
              <a:spLocks noChangeShapeType="1"/>
            </p:cNvSpPr>
            <p:nvPr/>
          </p:nvSpPr>
          <p:spPr bwMode="auto">
            <a:xfrm>
              <a:off x="1310" y="1435"/>
              <a:ext cx="188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4527" name="Line 47"/>
            <p:cNvSpPr>
              <a:spLocks noChangeShapeType="1"/>
            </p:cNvSpPr>
            <p:nvPr/>
          </p:nvSpPr>
          <p:spPr bwMode="auto">
            <a:xfrm>
              <a:off x="1317" y="1405"/>
              <a:ext cx="172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4528" name="Rectangle 48"/>
            <p:cNvSpPr>
              <a:spLocks noChangeArrowheads="1"/>
            </p:cNvSpPr>
            <p:nvPr/>
          </p:nvSpPr>
          <p:spPr bwMode="auto">
            <a:xfrm>
              <a:off x="1416" y="1389"/>
              <a:ext cx="54" cy="36"/>
            </a:xfrm>
            <a:prstGeom prst="rect">
              <a:avLst/>
            </a:prstGeom>
            <a:noFill/>
            <a:ln w="4763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4529" name="Freeform 49"/>
            <p:cNvSpPr>
              <a:spLocks noEditPoints="1"/>
            </p:cNvSpPr>
            <p:nvPr/>
          </p:nvSpPr>
          <p:spPr bwMode="auto">
            <a:xfrm>
              <a:off x="1030" y="955"/>
              <a:ext cx="538" cy="401"/>
            </a:xfrm>
            <a:custGeom>
              <a:avLst/>
              <a:gdLst>
                <a:gd name="T0" fmla="*/ 452 w 538"/>
                <a:gd name="T1" fmla="*/ 285 h 401"/>
                <a:gd name="T2" fmla="*/ 472 w 538"/>
                <a:gd name="T3" fmla="*/ 285 h 401"/>
                <a:gd name="T4" fmla="*/ 472 w 538"/>
                <a:gd name="T5" fmla="*/ 278 h 401"/>
                <a:gd name="T6" fmla="*/ 452 w 538"/>
                <a:gd name="T7" fmla="*/ 278 h 401"/>
                <a:gd name="T8" fmla="*/ 452 w 538"/>
                <a:gd name="T9" fmla="*/ 285 h 401"/>
                <a:gd name="T10" fmla="*/ 121 w 538"/>
                <a:gd name="T11" fmla="*/ 239 h 401"/>
                <a:gd name="T12" fmla="*/ 121 w 538"/>
                <a:gd name="T13" fmla="*/ 27 h 401"/>
                <a:gd name="T14" fmla="*/ 417 w 538"/>
                <a:gd name="T15" fmla="*/ 27 h 401"/>
                <a:gd name="T16" fmla="*/ 417 w 538"/>
                <a:gd name="T17" fmla="*/ 239 h 401"/>
                <a:gd name="T18" fmla="*/ 121 w 538"/>
                <a:gd name="T19" fmla="*/ 239 h 401"/>
                <a:gd name="T20" fmla="*/ 108 w 538"/>
                <a:gd name="T21" fmla="*/ 252 h 401"/>
                <a:gd name="T22" fmla="*/ 430 w 538"/>
                <a:gd name="T23" fmla="*/ 252 h 401"/>
                <a:gd name="T24" fmla="*/ 430 w 538"/>
                <a:gd name="T25" fmla="*/ 14 h 401"/>
                <a:gd name="T26" fmla="*/ 446 w 538"/>
                <a:gd name="T27" fmla="*/ 14 h 401"/>
                <a:gd name="T28" fmla="*/ 446 w 538"/>
                <a:gd name="T29" fmla="*/ 0 h 401"/>
                <a:gd name="T30" fmla="*/ 96 w 538"/>
                <a:gd name="T31" fmla="*/ 0 h 401"/>
                <a:gd name="T32" fmla="*/ 96 w 538"/>
                <a:gd name="T33" fmla="*/ 265 h 401"/>
                <a:gd name="T34" fmla="*/ 108 w 538"/>
                <a:gd name="T35" fmla="*/ 265 h 401"/>
                <a:gd name="T36" fmla="*/ 108 w 538"/>
                <a:gd name="T37" fmla="*/ 252 h 401"/>
                <a:gd name="T38" fmla="*/ 0 w 538"/>
                <a:gd name="T39" fmla="*/ 388 h 401"/>
                <a:gd name="T40" fmla="*/ 54 w 538"/>
                <a:gd name="T41" fmla="*/ 388 h 401"/>
                <a:gd name="T42" fmla="*/ 54 w 538"/>
                <a:gd name="T43" fmla="*/ 368 h 401"/>
                <a:gd name="T44" fmla="*/ 0 w 538"/>
                <a:gd name="T45" fmla="*/ 368 h 401"/>
                <a:gd name="T46" fmla="*/ 0 w 538"/>
                <a:gd name="T47" fmla="*/ 388 h 401"/>
                <a:gd name="T48" fmla="*/ 316 w 538"/>
                <a:gd name="T49" fmla="*/ 401 h 401"/>
                <a:gd name="T50" fmla="*/ 430 w 538"/>
                <a:gd name="T51" fmla="*/ 401 h 401"/>
                <a:gd name="T52" fmla="*/ 430 w 538"/>
                <a:gd name="T53" fmla="*/ 391 h 401"/>
                <a:gd name="T54" fmla="*/ 316 w 538"/>
                <a:gd name="T55" fmla="*/ 391 h 401"/>
                <a:gd name="T56" fmla="*/ 316 w 538"/>
                <a:gd name="T57" fmla="*/ 401 h 401"/>
                <a:gd name="T58" fmla="*/ 523 w 538"/>
                <a:gd name="T59" fmla="*/ 378 h 401"/>
                <a:gd name="T60" fmla="*/ 538 w 538"/>
                <a:gd name="T61" fmla="*/ 378 h 401"/>
                <a:gd name="T62" fmla="*/ 538 w 538"/>
                <a:gd name="T63" fmla="*/ 368 h 401"/>
                <a:gd name="T64" fmla="*/ 523 w 538"/>
                <a:gd name="T65" fmla="*/ 368 h 401"/>
                <a:gd name="T66" fmla="*/ 523 w 538"/>
                <a:gd name="T67" fmla="*/ 378 h 401"/>
                <a:gd name="T68" fmla="*/ 523 w 538"/>
                <a:gd name="T69" fmla="*/ 394 h 401"/>
                <a:gd name="T70" fmla="*/ 538 w 538"/>
                <a:gd name="T71" fmla="*/ 394 h 401"/>
                <a:gd name="T72" fmla="*/ 538 w 538"/>
                <a:gd name="T73" fmla="*/ 388 h 401"/>
                <a:gd name="T74" fmla="*/ 523 w 538"/>
                <a:gd name="T75" fmla="*/ 388 h 401"/>
                <a:gd name="T76" fmla="*/ 523 w 538"/>
                <a:gd name="T77" fmla="*/ 394 h 4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538" h="401">
                  <a:moveTo>
                    <a:pt x="452" y="285"/>
                  </a:moveTo>
                  <a:lnTo>
                    <a:pt x="472" y="285"/>
                  </a:lnTo>
                  <a:lnTo>
                    <a:pt x="472" y="278"/>
                  </a:lnTo>
                  <a:lnTo>
                    <a:pt x="452" y="278"/>
                  </a:lnTo>
                  <a:lnTo>
                    <a:pt x="452" y="285"/>
                  </a:lnTo>
                  <a:close/>
                  <a:moveTo>
                    <a:pt x="121" y="239"/>
                  </a:moveTo>
                  <a:lnTo>
                    <a:pt x="121" y="27"/>
                  </a:lnTo>
                  <a:lnTo>
                    <a:pt x="417" y="27"/>
                  </a:lnTo>
                  <a:lnTo>
                    <a:pt x="417" y="239"/>
                  </a:lnTo>
                  <a:lnTo>
                    <a:pt x="121" y="239"/>
                  </a:lnTo>
                  <a:close/>
                  <a:moveTo>
                    <a:pt x="108" y="252"/>
                  </a:moveTo>
                  <a:lnTo>
                    <a:pt x="430" y="252"/>
                  </a:lnTo>
                  <a:lnTo>
                    <a:pt x="430" y="14"/>
                  </a:lnTo>
                  <a:lnTo>
                    <a:pt x="446" y="14"/>
                  </a:lnTo>
                  <a:lnTo>
                    <a:pt x="446" y="0"/>
                  </a:lnTo>
                  <a:lnTo>
                    <a:pt x="96" y="0"/>
                  </a:lnTo>
                  <a:lnTo>
                    <a:pt x="96" y="265"/>
                  </a:lnTo>
                  <a:lnTo>
                    <a:pt x="108" y="265"/>
                  </a:lnTo>
                  <a:lnTo>
                    <a:pt x="108" y="252"/>
                  </a:lnTo>
                  <a:close/>
                  <a:moveTo>
                    <a:pt x="0" y="388"/>
                  </a:moveTo>
                  <a:lnTo>
                    <a:pt x="54" y="388"/>
                  </a:lnTo>
                  <a:lnTo>
                    <a:pt x="54" y="368"/>
                  </a:lnTo>
                  <a:lnTo>
                    <a:pt x="0" y="368"/>
                  </a:lnTo>
                  <a:lnTo>
                    <a:pt x="0" y="388"/>
                  </a:lnTo>
                  <a:close/>
                  <a:moveTo>
                    <a:pt x="316" y="401"/>
                  </a:moveTo>
                  <a:lnTo>
                    <a:pt x="430" y="401"/>
                  </a:lnTo>
                  <a:lnTo>
                    <a:pt x="430" y="391"/>
                  </a:lnTo>
                  <a:lnTo>
                    <a:pt x="316" y="391"/>
                  </a:lnTo>
                  <a:lnTo>
                    <a:pt x="316" y="401"/>
                  </a:lnTo>
                  <a:close/>
                  <a:moveTo>
                    <a:pt x="523" y="378"/>
                  </a:moveTo>
                  <a:lnTo>
                    <a:pt x="538" y="378"/>
                  </a:lnTo>
                  <a:lnTo>
                    <a:pt x="538" y="368"/>
                  </a:lnTo>
                  <a:lnTo>
                    <a:pt x="523" y="368"/>
                  </a:lnTo>
                  <a:lnTo>
                    <a:pt x="523" y="378"/>
                  </a:lnTo>
                  <a:close/>
                  <a:moveTo>
                    <a:pt x="523" y="394"/>
                  </a:moveTo>
                  <a:lnTo>
                    <a:pt x="538" y="394"/>
                  </a:lnTo>
                  <a:lnTo>
                    <a:pt x="538" y="388"/>
                  </a:lnTo>
                  <a:lnTo>
                    <a:pt x="523" y="388"/>
                  </a:lnTo>
                  <a:lnTo>
                    <a:pt x="523" y="394"/>
                  </a:lnTo>
                  <a:close/>
                </a:path>
              </a:pathLst>
            </a:custGeom>
            <a:solidFill>
              <a:srgbClr val="000000"/>
            </a:solidFill>
            <a:ln w="47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4530" name="Line 50"/>
            <p:cNvSpPr>
              <a:spLocks noChangeShapeType="1"/>
            </p:cNvSpPr>
            <p:nvPr/>
          </p:nvSpPr>
          <p:spPr bwMode="auto">
            <a:xfrm>
              <a:off x="1084" y="1257"/>
              <a:ext cx="430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4531" name="Line 51"/>
            <p:cNvSpPr>
              <a:spLocks noChangeShapeType="1"/>
            </p:cNvSpPr>
            <p:nvPr/>
          </p:nvSpPr>
          <p:spPr bwMode="auto">
            <a:xfrm flipV="1">
              <a:off x="1193" y="1257"/>
              <a:ext cx="1" cy="19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4532" name="Line 52"/>
            <p:cNvSpPr>
              <a:spLocks noChangeShapeType="1"/>
            </p:cNvSpPr>
            <p:nvPr/>
          </p:nvSpPr>
          <p:spPr bwMode="auto">
            <a:xfrm flipV="1">
              <a:off x="1301" y="1257"/>
              <a:ext cx="1" cy="19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cxnSp>
        <p:nvCxnSpPr>
          <p:cNvPr id="404533" name="AutoShape 53"/>
          <p:cNvCxnSpPr>
            <a:cxnSpLocks noChangeShapeType="1"/>
            <a:stCxn id="404508" idx="4"/>
            <a:endCxn id="404495" idx="1"/>
          </p:cNvCxnSpPr>
          <p:nvPr/>
        </p:nvCxnSpPr>
        <p:spPr bwMode="auto">
          <a:xfrm>
            <a:off x="1065213" y="3489325"/>
            <a:ext cx="296862" cy="1270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04534" name="AutoShape 54"/>
          <p:cNvCxnSpPr>
            <a:cxnSpLocks noChangeShapeType="1"/>
            <a:stCxn id="404498" idx="3"/>
            <a:endCxn id="404529" idx="22"/>
          </p:cNvCxnSpPr>
          <p:nvPr/>
        </p:nvCxnSpPr>
        <p:spPr bwMode="auto">
          <a:xfrm flipV="1">
            <a:off x="3479800" y="3200400"/>
            <a:ext cx="192088" cy="4445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grpSp>
        <p:nvGrpSpPr>
          <p:cNvPr id="404535" name="Group 55"/>
          <p:cNvGrpSpPr>
            <a:grpSpLocks/>
          </p:cNvGrpSpPr>
          <p:nvPr/>
        </p:nvGrpSpPr>
        <p:grpSpPr bwMode="auto">
          <a:xfrm>
            <a:off x="5287963" y="3244850"/>
            <a:ext cx="2179637" cy="1828800"/>
            <a:chOff x="832" y="1344"/>
            <a:chExt cx="1136" cy="1024"/>
          </a:xfrm>
        </p:grpSpPr>
        <p:sp>
          <p:nvSpPr>
            <p:cNvPr id="404536" name="Oval 56"/>
            <p:cNvSpPr>
              <a:spLocks noChangeArrowheads="1"/>
            </p:cNvSpPr>
            <p:nvPr/>
          </p:nvSpPr>
          <p:spPr bwMode="auto">
            <a:xfrm>
              <a:off x="1220" y="1344"/>
              <a:ext cx="495" cy="424"/>
            </a:xfrm>
            <a:prstGeom prst="ellipse">
              <a:avLst/>
            </a:prstGeom>
            <a:solidFill>
              <a:srgbClr val="CCFFFF"/>
            </a:solidFill>
            <a:ln w="9525">
              <a:solidFill>
                <a:srgbClr val="DDDDDD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4537" name="Oval 57"/>
            <p:cNvSpPr>
              <a:spLocks noChangeArrowheads="1"/>
            </p:cNvSpPr>
            <p:nvPr/>
          </p:nvSpPr>
          <p:spPr bwMode="auto">
            <a:xfrm>
              <a:off x="948" y="1455"/>
              <a:ext cx="379" cy="424"/>
            </a:xfrm>
            <a:prstGeom prst="ellipse">
              <a:avLst/>
            </a:prstGeom>
            <a:solidFill>
              <a:srgbClr val="CCFFFF"/>
            </a:solidFill>
            <a:ln w="9525">
              <a:solidFill>
                <a:srgbClr val="DDDDDD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4538" name="Oval 58"/>
            <p:cNvSpPr>
              <a:spLocks noChangeArrowheads="1"/>
            </p:cNvSpPr>
            <p:nvPr/>
          </p:nvSpPr>
          <p:spPr bwMode="auto">
            <a:xfrm>
              <a:off x="832" y="1710"/>
              <a:ext cx="256" cy="306"/>
            </a:xfrm>
            <a:prstGeom prst="ellipse">
              <a:avLst/>
            </a:prstGeom>
            <a:solidFill>
              <a:srgbClr val="CCFFFF"/>
            </a:solidFill>
            <a:ln w="9525">
              <a:solidFill>
                <a:srgbClr val="DDDDDD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4539" name="Oval 59"/>
            <p:cNvSpPr>
              <a:spLocks noChangeArrowheads="1"/>
            </p:cNvSpPr>
            <p:nvPr/>
          </p:nvSpPr>
          <p:spPr bwMode="auto">
            <a:xfrm>
              <a:off x="909" y="1862"/>
              <a:ext cx="435" cy="442"/>
            </a:xfrm>
            <a:prstGeom prst="ellipse">
              <a:avLst/>
            </a:prstGeom>
            <a:solidFill>
              <a:srgbClr val="CCFFFF"/>
            </a:solidFill>
            <a:ln w="9525">
              <a:solidFill>
                <a:srgbClr val="DDDDDD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4540" name="Oval 60"/>
            <p:cNvSpPr>
              <a:spLocks noChangeArrowheads="1"/>
            </p:cNvSpPr>
            <p:nvPr/>
          </p:nvSpPr>
          <p:spPr bwMode="auto">
            <a:xfrm>
              <a:off x="1086" y="1924"/>
              <a:ext cx="671" cy="444"/>
            </a:xfrm>
            <a:prstGeom prst="ellipse">
              <a:avLst/>
            </a:prstGeom>
            <a:solidFill>
              <a:srgbClr val="CCFFFF"/>
            </a:solidFill>
            <a:ln w="9525">
              <a:solidFill>
                <a:srgbClr val="DDDDDD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4541" name="Oval 61"/>
            <p:cNvSpPr>
              <a:spLocks noChangeArrowheads="1"/>
            </p:cNvSpPr>
            <p:nvPr/>
          </p:nvSpPr>
          <p:spPr bwMode="auto">
            <a:xfrm>
              <a:off x="1605" y="1488"/>
              <a:ext cx="311" cy="312"/>
            </a:xfrm>
            <a:prstGeom prst="ellipse">
              <a:avLst/>
            </a:prstGeom>
            <a:solidFill>
              <a:srgbClr val="CCFFFF"/>
            </a:solidFill>
            <a:ln w="9525">
              <a:solidFill>
                <a:srgbClr val="DDDDDD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4542" name="Oval 62"/>
            <p:cNvSpPr>
              <a:spLocks noChangeArrowheads="1"/>
            </p:cNvSpPr>
            <p:nvPr/>
          </p:nvSpPr>
          <p:spPr bwMode="auto">
            <a:xfrm>
              <a:off x="1602" y="1681"/>
              <a:ext cx="366" cy="333"/>
            </a:xfrm>
            <a:prstGeom prst="ellipse">
              <a:avLst/>
            </a:prstGeom>
            <a:solidFill>
              <a:srgbClr val="CCFFFF"/>
            </a:solidFill>
            <a:ln w="9525">
              <a:solidFill>
                <a:srgbClr val="DDDDDD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4543" name="Oval 63"/>
            <p:cNvSpPr>
              <a:spLocks noChangeArrowheads="1"/>
            </p:cNvSpPr>
            <p:nvPr/>
          </p:nvSpPr>
          <p:spPr bwMode="auto">
            <a:xfrm>
              <a:off x="1569" y="1751"/>
              <a:ext cx="364" cy="547"/>
            </a:xfrm>
            <a:prstGeom prst="ellipse">
              <a:avLst/>
            </a:prstGeom>
            <a:solidFill>
              <a:srgbClr val="CCFFFF"/>
            </a:solidFill>
            <a:ln w="9525">
              <a:solidFill>
                <a:srgbClr val="DDDDDD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4544" name="Oval 64"/>
            <p:cNvSpPr>
              <a:spLocks noChangeArrowheads="1"/>
            </p:cNvSpPr>
            <p:nvPr/>
          </p:nvSpPr>
          <p:spPr bwMode="auto">
            <a:xfrm>
              <a:off x="912" y="1434"/>
              <a:ext cx="1008" cy="918"/>
            </a:xfrm>
            <a:prstGeom prst="ellipse">
              <a:avLst/>
            </a:prstGeom>
            <a:solidFill>
              <a:srgbClr val="CC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DDDDDD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04545" name="Rectangle 65"/>
          <p:cNvSpPr>
            <a:spLocks noChangeArrowheads="1"/>
          </p:cNvSpPr>
          <p:nvPr/>
        </p:nvSpPr>
        <p:spPr bwMode="auto">
          <a:xfrm>
            <a:off x="5867400" y="3581400"/>
            <a:ext cx="184150" cy="171450"/>
          </a:xfrm>
          <a:prstGeom prst="rect">
            <a:avLst/>
          </a:prstGeom>
          <a:solidFill>
            <a:srgbClr val="EAEAEA"/>
          </a:solidFill>
          <a:ln w="12700">
            <a:miter lim="800000"/>
            <a:headEnd/>
            <a:tailEnd/>
          </a:ln>
          <a:effectLst/>
          <a:scene3d>
            <a:camera prst="legacyObliqueTopLeft"/>
            <a:lightRig rig="legacyFlat3" dir="t"/>
          </a:scene3d>
          <a:sp3d extrusionH="125400" prstMaterial="legacyMatte">
            <a:bevelT w="13500" h="13500" prst="angle"/>
            <a:bevelB w="13500" h="13500" prst="angle"/>
            <a:extrusionClr>
              <a:srgbClr val="EAEAEA"/>
            </a:extrusionClr>
          </a:sp3d>
          <a:extLst>
            <a:ext uri="{AF507438-7753-43e0-B8FC-AC1667EBCBE1}">
              <a14:hiddenEffects xmlns:a14="http://schemas.microsoft.com/office/drawing/2010/main">
                <a:effectLst>
                  <a:outerShdw blurRad="63500" dist="107763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8" tIns="44450" rIns="90488" bIns="44450" anchor="ctr">
            <a:flatTx/>
          </a:bodyPr>
          <a:lstStyle/>
          <a:p>
            <a:endParaRPr lang="en-US"/>
          </a:p>
        </p:txBody>
      </p:sp>
      <p:sp>
        <p:nvSpPr>
          <p:cNvPr id="404546" name="Rectangle 66"/>
          <p:cNvSpPr>
            <a:spLocks noChangeArrowheads="1"/>
          </p:cNvSpPr>
          <p:nvPr/>
        </p:nvSpPr>
        <p:spPr bwMode="auto">
          <a:xfrm>
            <a:off x="5257800" y="4102100"/>
            <a:ext cx="184150" cy="171450"/>
          </a:xfrm>
          <a:prstGeom prst="rect">
            <a:avLst/>
          </a:prstGeom>
          <a:solidFill>
            <a:srgbClr val="EAEAEA"/>
          </a:solidFill>
          <a:ln w="12700">
            <a:miter lim="800000"/>
            <a:headEnd/>
            <a:tailEnd/>
          </a:ln>
          <a:effectLst/>
          <a:scene3d>
            <a:camera prst="legacyObliqueTopLeft"/>
            <a:lightRig rig="legacyFlat3" dir="t"/>
          </a:scene3d>
          <a:sp3d extrusionH="125400" prstMaterial="legacyMatte">
            <a:bevelT w="13500" h="13500" prst="angle"/>
            <a:bevelB w="13500" h="13500" prst="angle"/>
            <a:extrusionClr>
              <a:srgbClr val="EAEAEA"/>
            </a:extrusionClr>
          </a:sp3d>
          <a:extLst>
            <a:ext uri="{AF507438-7753-43e0-B8FC-AC1667EBCBE1}">
              <a14:hiddenEffects xmlns:a14="http://schemas.microsoft.com/office/drawing/2010/main">
                <a:effectLst>
                  <a:outerShdw blurRad="63500" dist="107763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8" tIns="44450" rIns="90488" bIns="44450" anchor="ctr">
            <a:flatTx/>
          </a:bodyPr>
          <a:lstStyle/>
          <a:p>
            <a:endParaRPr lang="en-US"/>
          </a:p>
        </p:txBody>
      </p:sp>
      <p:sp>
        <p:nvSpPr>
          <p:cNvPr id="404547" name="Rectangle 67"/>
          <p:cNvSpPr>
            <a:spLocks noChangeArrowheads="1"/>
          </p:cNvSpPr>
          <p:nvPr/>
        </p:nvSpPr>
        <p:spPr bwMode="auto">
          <a:xfrm>
            <a:off x="6292850" y="4787900"/>
            <a:ext cx="184150" cy="171450"/>
          </a:xfrm>
          <a:prstGeom prst="rect">
            <a:avLst/>
          </a:prstGeom>
          <a:solidFill>
            <a:srgbClr val="EAEAEA"/>
          </a:solidFill>
          <a:ln w="12700">
            <a:miter lim="800000"/>
            <a:headEnd/>
            <a:tailEnd/>
          </a:ln>
          <a:effectLst/>
          <a:scene3d>
            <a:camera prst="legacyObliqueTopLeft"/>
            <a:lightRig rig="legacyFlat3" dir="t"/>
          </a:scene3d>
          <a:sp3d extrusionH="125400" prstMaterial="legacyMatte">
            <a:bevelT w="13500" h="13500" prst="angle"/>
            <a:bevelB w="13500" h="13500" prst="angle"/>
            <a:extrusionClr>
              <a:srgbClr val="EAEAEA"/>
            </a:extrusionClr>
          </a:sp3d>
          <a:extLst>
            <a:ext uri="{AF507438-7753-43e0-B8FC-AC1667EBCBE1}">
              <a14:hiddenEffects xmlns:a14="http://schemas.microsoft.com/office/drawing/2010/main">
                <a:effectLst>
                  <a:outerShdw blurRad="63500" dist="107763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8" tIns="44450" rIns="90488" bIns="44450" anchor="ctr">
            <a:flatTx/>
          </a:bodyPr>
          <a:lstStyle/>
          <a:p>
            <a:endParaRPr lang="en-US"/>
          </a:p>
        </p:txBody>
      </p:sp>
      <p:sp>
        <p:nvSpPr>
          <p:cNvPr id="404548" name="Rectangle 68"/>
          <p:cNvSpPr>
            <a:spLocks noChangeArrowheads="1"/>
          </p:cNvSpPr>
          <p:nvPr/>
        </p:nvSpPr>
        <p:spPr bwMode="auto">
          <a:xfrm>
            <a:off x="6823075" y="4787900"/>
            <a:ext cx="184150" cy="171450"/>
          </a:xfrm>
          <a:prstGeom prst="rect">
            <a:avLst/>
          </a:prstGeom>
          <a:solidFill>
            <a:srgbClr val="EAEAEA"/>
          </a:solidFill>
          <a:ln w="12700">
            <a:miter lim="800000"/>
            <a:headEnd/>
            <a:tailEnd/>
          </a:ln>
          <a:effectLst/>
          <a:scene3d>
            <a:camera prst="legacyObliqueTopLeft"/>
            <a:lightRig rig="legacyFlat3" dir="t"/>
          </a:scene3d>
          <a:sp3d extrusionH="125400" prstMaterial="legacyMatte">
            <a:bevelT w="13500" h="13500" prst="angle"/>
            <a:bevelB w="13500" h="13500" prst="angle"/>
            <a:extrusionClr>
              <a:srgbClr val="EAEAEA"/>
            </a:extrusionClr>
          </a:sp3d>
          <a:extLst>
            <a:ext uri="{AF507438-7753-43e0-B8FC-AC1667EBCBE1}">
              <a14:hiddenEffects xmlns:a14="http://schemas.microsoft.com/office/drawing/2010/main">
                <a:effectLst>
                  <a:outerShdw blurRad="63500" dist="107763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8" tIns="44450" rIns="90488" bIns="44450" anchor="ctr">
            <a:flatTx/>
          </a:bodyPr>
          <a:lstStyle/>
          <a:p>
            <a:endParaRPr lang="en-US"/>
          </a:p>
        </p:txBody>
      </p:sp>
      <p:sp>
        <p:nvSpPr>
          <p:cNvPr id="404549" name="Rectangle 69"/>
          <p:cNvSpPr>
            <a:spLocks noChangeArrowheads="1"/>
          </p:cNvSpPr>
          <p:nvPr/>
        </p:nvSpPr>
        <p:spPr bwMode="auto">
          <a:xfrm>
            <a:off x="7191375" y="3844925"/>
            <a:ext cx="184150" cy="171450"/>
          </a:xfrm>
          <a:prstGeom prst="rect">
            <a:avLst/>
          </a:prstGeom>
          <a:solidFill>
            <a:srgbClr val="EAEAEA"/>
          </a:solidFill>
          <a:ln w="12700">
            <a:miter lim="800000"/>
            <a:headEnd/>
            <a:tailEnd/>
          </a:ln>
          <a:effectLst/>
          <a:scene3d>
            <a:camera prst="legacyObliqueTopLeft"/>
            <a:lightRig rig="legacyFlat3" dir="t"/>
          </a:scene3d>
          <a:sp3d extrusionH="125400" prstMaterial="legacyMatte">
            <a:bevelT w="13500" h="13500" prst="angle"/>
            <a:bevelB w="13500" h="13500" prst="angle"/>
            <a:extrusionClr>
              <a:srgbClr val="EAEAEA"/>
            </a:extrusionClr>
          </a:sp3d>
          <a:extLst>
            <a:ext uri="{AF507438-7753-43e0-B8FC-AC1667EBCBE1}">
              <a14:hiddenEffects xmlns:a14="http://schemas.microsoft.com/office/drawing/2010/main">
                <a:effectLst>
                  <a:outerShdw blurRad="63500" dist="107763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8" tIns="44450" rIns="90488" bIns="44450" anchor="ctr">
            <a:flatTx/>
          </a:bodyPr>
          <a:lstStyle/>
          <a:p>
            <a:endParaRPr lang="en-US"/>
          </a:p>
        </p:txBody>
      </p:sp>
      <p:sp>
        <p:nvSpPr>
          <p:cNvPr id="404550" name="Rectangle 70"/>
          <p:cNvSpPr>
            <a:spLocks noChangeArrowheads="1"/>
          </p:cNvSpPr>
          <p:nvPr/>
        </p:nvSpPr>
        <p:spPr bwMode="auto">
          <a:xfrm>
            <a:off x="6521450" y="3505200"/>
            <a:ext cx="184150" cy="171450"/>
          </a:xfrm>
          <a:prstGeom prst="rect">
            <a:avLst/>
          </a:prstGeom>
          <a:solidFill>
            <a:srgbClr val="EAEAEA"/>
          </a:solidFill>
          <a:ln w="12700">
            <a:miter lim="800000"/>
            <a:headEnd/>
            <a:tailEnd/>
          </a:ln>
          <a:effectLst/>
          <a:scene3d>
            <a:camera prst="legacyObliqueTopLeft"/>
            <a:lightRig rig="legacyFlat3" dir="t"/>
          </a:scene3d>
          <a:sp3d extrusionH="125400" prstMaterial="legacyMatte">
            <a:bevelT w="13500" h="13500" prst="angle"/>
            <a:bevelB w="13500" h="13500" prst="angle"/>
            <a:extrusionClr>
              <a:srgbClr val="EAEAEA"/>
            </a:extrusionClr>
          </a:sp3d>
          <a:extLst>
            <a:ext uri="{AF507438-7753-43e0-B8FC-AC1667EBCBE1}">
              <a14:hiddenEffects xmlns:a14="http://schemas.microsoft.com/office/drawing/2010/main">
                <a:effectLst>
                  <a:outerShdw blurRad="63500" dist="107763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8" tIns="44450" rIns="90488" bIns="44450" anchor="ctr">
            <a:flatTx/>
          </a:bodyPr>
          <a:lstStyle/>
          <a:p>
            <a:endParaRPr lang="en-US"/>
          </a:p>
        </p:txBody>
      </p:sp>
      <p:cxnSp>
        <p:nvCxnSpPr>
          <p:cNvPr id="404551" name="AutoShape 71"/>
          <p:cNvCxnSpPr>
            <a:cxnSpLocks noChangeShapeType="1"/>
            <a:stCxn id="404546" idx="3"/>
            <a:endCxn id="404545" idx="1"/>
          </p:cNvCxnSpPr>
          <p:nvPr/>
        </p:nvCxnSpPr>
        <p:spPr bwMode="auto">
          <a:xfrm flipV="1">
            <a:off x="5441950" y="3667125"/>
            <a:ext cx="425450" cy="52070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04552" name="AutoShape 72"/>
          <p:cNvCxnSpPr>
            <a:cxnSpLocks noChangeShapeType="1"/>
            <a:stCxn id="404545" idx="3"/>
            <a:endCxn id="404550" idx="1"/>
          </p:cNvCxnSpPr>
          <p:nvPr/>
        </p:nvCxnSpPr>
        <p:spPr bwMode="auto">
          <a:xfrm flipV="1">
            <a:off x="6051550" y="3590925"/>
            <a:ext cx="469900" cy="7620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04553" name="AutoShape 73"/>
          <p:cNvCxnSpPr>
            <a:cxnSpLocks noChangeShapeType="1"/>
            <a:stCxn id="404550" idx="3"/>
            <a:endCxn id="404549" idx="1"/>
          </p:cNvCxnSpPr>
          <p:nvPr/>
        </p:nvCxnSpPr>
        <p:spPr bwMode="auto">
          <a:xfrm>
            <a:off x="6705600" y="3590925"/>
            <a:ext cx="485775" cy="339725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04554" name="AutoShape 74"/>
          <p:cNvCxnSpPr>
            <a:cxnSpLocks noChangeShapeType="1"/>
            <a:stCxn id="404547" idx="0"/>
            <a:endCxn id="404550" idx="2"/>
          </p:cNvCxnSpPr>
          <p:nvPr/>
        </p:nvCxnSpPr>
        <p:spPr bwMode="auto">
          <a:xfrm flipV="1">
            <a:off x="6384925" y="3676650"/>
            <a:ext cx="228600" cy="111125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04555" name="AutoShape 75"/>
          <p:cNvCxnSpPr>
            <a:cxnSpLocks noChangeShapeType="1"/>
            <a:stCxn id="404548" idx="0"/>
            <a:endCxn id="404549" idx="2"/>
          </p:cNvCxnSpPr>
          <p:nvPr/>
        </p:nvCxnSpPr>
        <p:spPr bwMode="auto">
          <a:xfrm flipV="1">
            <a:off x="6915150" y="4016375"/>
            <a:ext cx="368300" cy="771525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04556" name="AutoShape 76"/>
          <p:cNvCxnSpPr>
            <a:cxnSpLocks noChangeShapeType="1"/>
            <a:stCxn id="404547" idx="3"/>
            <a:endCxn id="404548" idx="1"/>
          </p:cNvCxnSpPr>
          <p:nvPr/>
        </p:nvCxnSpPr>
        <p:spPr bwMode="auto">
          <a:xfrm>
            <a:off x="6477000" y="4873625"/>
            <a:ext cx="346075" cy="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grpSp>
        <p:nvGrpSpPr>
          <p:cNvPr id="404557" name="Group 77"/>
          <p:cNvGrpSpPr>
            <a:grpSpLocks/>
          </p:cNvGrpSpPr>
          <p:nvPr/>
        </p:nvGrpSpPr>
        <p:grpSpPr bwMode="auto">
          <a:xfrm>
            <a:off x="5791200" y="5073650"/>
            <a:ext cx="523875" cy="488950"/>
            <a:chOff x="1014" y="912"/>
            <a:chExt cx="574" cy="596"/>
          </a:xfrm>
        </p:grpSpPr>
        <p:sp>
          <p:nvSpPr>
            <p:cNvPr id="404558" name="Freeform 78"/>
            <p:cNvSpPr>
              <a:spLocks/>
            </p:cNvSpPr>
            <p:nvPr/>
          </p:nvSpPr>
          <p:spPr bwMode="auto">
            <a:xfrm>
              <a:off x="1014" y="912"/>
              <a:ext cx="574" cy="596"/>
            </a:xfrm>
            <a:custGeom>
              <a:avLst/>
              <a:gdLst>
                <a:gd name="T0" fmla="*/ 124 w 574"/>
                <a:gd name="T1" fmla="*/ 391 h 596"/>
                <a:gd name="T2" fmla="*/ 0 w 574"/>
                <a:gd name="T3" fmla="*/ 391 h 596"/>
                <a:gd name="T4" fmla="*/ 0 w 574"/>
                <a:gd name="T5" fmla="*/ 596 h 596"/>
                <a:gd name="T6" fmla="*/ 574 w 574"/>
                <a:gd name="T7" fmla="*/ 596 h 596"/>
                <a:gd name="T8" fmla="*/ 574 w 574"/>
                <a:gd name="T9" fmla="*/ 391 h 596"/>
                <a:gd name="T10" fmla="*/ 446 w 574"/>
                <a:gd name="T11" fmla="*/ 391 h 596"/>
                <a:gd name="T12" fmla="*/ 446 w 574"/>
                <a:gd name="T13" fmla="*/ 364 h 596"/>
                <a:gd name="T14" fmla="*/ 500 w 574"/>
                <a:gd name="T15" fmla="*/ 364 h 596"/>
                <a:gd name="T16" fmla="*/ 500 w 574"/>
                <a:gd name="T17" fmla="*/ 0 h 596"/>
                <a:gd name="T18" fmla="*/ 70 w 574"/>
                <a:gd name="T19" fmla="*/ 0 h 596"/>
                <a:gd name="T20" fmla="*/ 70 w 574"/>
                <a:gd name="T21" fmla="*/ 364 h 596"/>
                <a:gd name="T22" fmla="*/ 124 w 574"/>
                <a:gd name="T23" fmla="*/ 364 h 596"/>
                <a:gd name="T24" fmla="*/ 124 w 574"/>
                <a:gd name="T25" fmla="*/ 391 h 5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74" h="596">
                  <a:moveTo>
                    <a:pt x="124" y="391"/>
                  </a:moveTo>
                  <a:lnTo>
                    <a:pt x="0" y="391"/>
                  </a:lnTo>
                  <a:lnTo>
                    <a:pt x="0" y="596"/>
                  </a:lnTo>
                  <a:lnTo>
                    <a:pt x="574" y="596"/>
                  </a:lnTo>
                  <a:lnTo>
                    <a:pt x="574" y="391"/>
                  </a:lnTo>
                  <a:lnTo>
                    <a:pt x="446" y="391"/>
                  </a:lnTo>
                  <a:lnTo>
                    <a:pt x="446" y="364"/>
                  </a:lnTo>
                  <a:lnTo>
                    <a:pt x="500" y="364"/>
                  </a:lnTo>
                  <a:lnTo>
                    <a:pt x="500" y="0"/>
                  </a:lnTo>
                  <a:lnTo>
                    <a:pt x="70" y="0"/>
                  </a:lnTo>
                  <a:lnTo>
                    <a:pt x="70" y="364"/>
                  </a:lnTo>
                  <a:lnTo>
                    <a:pt x="124" y="364"/>
                  </a:lnTo>
                  <a:lnTo>
                    <a:pt x="124" y="391"/>
                  </a:lnTo>
                  <a:close/>
                </a:path>
              </a:pathLst>
            </a:custGeom>
            <a:solidFill>
              <a:srgbClr val="FFFFFF"/>
            </a:solidFill>
            <a:ln w="158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4559" name="Line 79"/>
            <p:cNvSpPr>
              <a:spLocks noChangeShapeType="1"/>
            </p:cNvSpPr>
            <p:nvPr/>
          </p:nvSpPr>
          <p:spPr bwMode="auto">
            <a:xfrm>
              <a:off x="1138" y="1303"/>
              <a:ext cx="322" cy="1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4560" name="Line 80"/>
            <p:cNvSpPr>
              <a:spLocks noChangeShapeType="1"/>
            </p:cNvSpPr>
            <p:nvPr/>
          </p:nvSpPr>
          <p:spPr bwMode="auto">
            <a:xfrm>
              <a:off x="1138" y="1276"/>
              <a:ext cx="322" cy="1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4561" name="Freeform 81"/>
            <p:cNvSpPr>
              <a:spLocks noEditPoints="1"/>
            </p:cNvSpPr>
            <p:nvPr/>
          </p:nvSpPr>
          <p:spPr bwMode="auto">
            <a:xfrm>
              <a:off x="1310" y="1323"/>
              <a:ext cx="233" cy="168"/>
            </a:xfrm>
            <a:custGeom>
              <a:avLst/>
              <a:gdLst>
                <a:gd name="T0" fmla="*/ 0 w 233"/>
                <a:gd name="T1" fmla="*/ 168 h 168"/>
                <a:gd name="T2" fmla="*/ 188 w 233"/>
                <a:gd name="T3" fmla="*/ 168 h 168"/>
                <a:gd name="T4" fmla="*/ 188 w 233"/>
                <a:gd name="T5" fmla="*/ 0 h 168"/>
                <a:gd name="T6" fmla="*/ 0 w 233"/>
                <a:gd name="T7" fmla="*/ 0 h 168"/>
                <a:gd name="T8" fmla="*/ 0 w 233"/>
                <a:gd name="T9" fmla="*/ 168 h 168"/>
                <a:gd name="T10" fmla="*/ 204 w 233"/>
                <a:gd name="T11" fmla="*/ 26 h 168"/>
                <a:gd name="T12" fmla="*/ 233 w 233"/>
                <a:gd name="T13" fmla="*/ 26 h 168"/>
                <a:gd name="T14" fmla="*/ 233 w 233"/>
                <a:gd name="T15" fmla="*/ 0 h 168"/>
                <a:gd name="T16" fmla="*/ 204 w 233"/>
                <a:gd name="T17" fmla="*/ 0 h 168"/>
                <a:gd name="T18" fmla="*/ 204 w 233"/>
                <a:gd name="T19" fmla="*/ 26 h 1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33" h="168">
                  <a:moveTo>
                    <a:pt x="0" y="168"/>
                  </a:moveTo>
                  <a:lnTo>
                    <a:pt x="188" y="168"/>
                  </a:lnTo>
                  <a:lnTo>
                    <a:pt x="188" y="0"/>
                  </a:lnTo>
                  <a:lnTo>
                    <a:pt x="0" y="0"/>
                  </a:lnTo>
                  <a:lnTo>
                    <a:pt x="0" y="168"/>
                  </a:lnTo>
                  <a:close/>
                  <a:moveTo>
                    <a:pt x="204" y="26"/>
                  </a:moveTo>
                  <a:lnTo>
                    <a:pt x="233" y="26"/>
                  </a:lnTo>
                  <a:lnTo>
                    <a:pt x="233" y="0"/>
                  </a:lnTo>
                  <a:lnTo>
                    <a:pt x="204" y="0"/>
                  </a:lnTo>
                  <a:lnTo>
                    <a:pt x="204" y="26"/>
                  </a:lnTo>
                  <a:close/>
                </a:path>
              </a:pathLst>
            </a:custGeom>
            <a:solidFill>
              <a:srgbClr val="FFFFFF"/>
            </a:solidFill>
            <a:ln w="47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4562" name="Line 82"/>
            <p:cNvSpPr>
              <a:spLocks noChangeShapeType="1"/>
            </p:cNvSpPr>
            <p:nvPr/>
          </p:nvSpPr>
          <p:spPr bwMode="auto">
            <a:xfrm>
              <a:off x="1310" y="1379"/>
              <a:ext cx="188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4563" name="Line 83"/>
            <p:cNvSpPr>
              <a:spLocks noChangeShapeType="1"/>
            </p:cNvSpPr>
            <p:nvPr/>
          </p:nvSpPr>
          <p:spPr bwMode="auto">
            <a:xfrm>
              <a:off x="1310" y="1435"/>
              <a:ext cx="188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4564" name="Line 84"/>
            <p:cNvSpPr>
              <a:spLocks noChangeShapeType="1"/>
            </p:cNvSpPr>
            <p:nvPr/>
          </p:nvSpPr>
          <p:spPr bwMode="auto">
            <a:xfrm>
              <a:off x="1317" y="1405"/>
              <a:ext cx="172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4565" name="Rectangle 85"/>
            <p:cNvSpPr>
              <a:spLocks noChangeArrowheads="1"/>
            </p:cNvSpPr>
            <p:nvPr/>
          </p:nvSpPr>
          <p:spPr bwMode="auto">
            <a:xfrm>
              <a:off x="1416" y="1389"/>
              <a:ext cx="54" cy="36"/>
            </a:xfrm>
            <a:prstGeom prst="rect">
              <a:avLst/>
            </a:prstGeom>
            <a:noFill/>
            <a:ln w="4763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4566" name="Freeform 86"/>
            <p:cNvSpPr>
              <a:spLocks noEditPoints="1"/>
            </p:cNvSpPr>
            <p:nvPr/>
          </p:nvSpPr>
          <p:spPr bwMode="auto">
            <a:xfrm>
              <a:off x="1030" y="955"/>
              <a:ext cx="538" cy="401"/>
            </a:xfrm>
            <a:custGeom>
              <a:avLst/>
              <a:gdLst>
                <a:gd name="T0" fmla="*/ 452 w 538"/>
                <a:gd name="T1" fmla="*/ 285 h 401"/>
                <a:gd name="T2" fmla="*/ 472 w 538"/>
                <a:gd name="T3" fmla="*/ 285 h 401"/>
                <a:gd name="T4" fmla="*/ 472 w 538"/>
                <a:gd name="T5" fmla="*/ 278 h 401"/>
                <a:gd name="T6" fmla="*/ 452 w 538"/>
                <a:gd name="T7" fmla="*/ 278 h 401"/>
                <a:gd name="T8" fmla="*/ 452 w 538"/>
                <a:gd name="T9" fmla="*/ 285 h 401"/>
                <a:gd name="T10" fmla="*/ 121 w 538"/>
                <a:gd name="T11" fmla="*/ 239 h 401"/>
                <a:gd name="T12" fmla="*/ 121 w 538"/>
                <a:gd name="T13" fmla="*/ 27 h 401"/>
                <a:gd name="T14" fmla="*/ 417 w 538"/>
                <a:gd name="T15" fmla="*/ 27 h 401"/>
                <a:gd name="T16" fmla="*/ 417 w 538"/>
                <a:gd name="T17" fmla="*/ 239 h 401"/>
                <a:gd name="T18" fmla="*/ 121 w 538"/>
                <a:gd name="T19" fmla="*/ 239 h 401"/>
                <a:gd name="T20" fmla="*/ 108 w 538"/>
                <a:gd name="T21" fmla="*/ 252 h 401"/>
                <a:gd name="T22" fmla="*/ 430 w 538"/>
                <a:gd name="T23" fmla="*/ 252 h 401"/>
                <a:gd name="T24" fmla="*/ 430 w 538"/>
                <a:gd name="T25" fmla="*/ 14 h 401"/>
                <a:gd name="T26" fmla="*/ 446 w 538"/>
                <a:gd name="T27" fmla="*/ 14 h 401"/>
                <a:gd name="T28" fmla="*/ 446 w 538"/>
                <a:gd name="T29" fmla="*/ 0 h 401"/>
                <a:gd name="T30" fmla="*/ 96 w 538"/>
                <a:gd name="T31" fmla="*/ 0 h 401"/>
                <a:gd name="T32" fmla="*/ 96 w 538"/>
                <a:gd name="T33" fmla="*/ 265 h 401"/>
                <a:gd name="T34" fmla="*/ 108 w 538"/>
                <a:gd name="T35" fmla="*/ 265 h 401"/>
                <a:gd name="T36" fmla="*/ 108 w 538"/>
                <a:gd name="T37" fmla="*/ 252 h 401"/>
                <a:gd name="T38" fmla="*/ 0 w 538"/>
                <a:gd name="T39" fmla="*/ 388 h 401"/>
                <a:gd name="T40" fmla="*/ 54 w 538"/>
                <a:gd name="T41" fmla="*/ 388 h 401"/>
                <a:gd name="T42" fmla="*/ 54 w 538"/>
                <a:gd name="T43" fmla="*/ 368 h 401"/>
                <a:gd name="T44" fmla="*/ 0 w 538"/>
                <a:gd name="T45" fmla="*/ 368 h 401"/>
                <a:gd name="T46" fmla="*/ 0 w 538"/>
                <a:gd name="T47" fmla="*/ 388 h 401"/>
                <a:gd name="T48" fmla="*/ 316 w 538"/>
                <a:gd name="T49" fmla="*/ 401 h 401"/>
                <a:gd name="T50" fmla="*/ 430 w 538"/>
                <a:gd name="T51" fmla="*/ 401 h 401"/>
                <a:gd name="T52" fmla="*/ 430 w 538"/>
                <a:gd name="T53" fmla="*/ 391 h 401"/>
                <a:gd name="T54" fmla="*/ 316 w 538"/>
                <a:gd name="T55" fmla="*/ 391 h 401"/>
                <a:gd name="T56" fmla="*/ 316 w 538"/>
                <a:gd name="T57" fmla="*/ 401 h 401"/>
                <a:gd name="T58" fmla="*/ 523 w 538"/>
                <a:gd name="T59" fmla="*/ 378 h 401"/>
                <a:gd name="T60" fmla="*/ 538 w 538"/>
                <a:gd name="T61" fmla="*/ 378 h 401"/>
                <a:gd name="T62" fmla="*/ 538 w 538"/>
                <a:gd name="T63" fmla="*/ 368 h 401"/>
                <a:gd name="T64" fmla="*/ 523 w 538"/>
                <a:gd name="T65" fmla="*/ 368 h 401"/>
                <a:gd name="T66" fmla="*/ 523 w 538"/>
                <a:gd name="T67" fmla="*/ 378 h 401"/>
                <a:gd name="T68" fmla="*/ 523 w 538"/>
                <a:gd name="T69" fmla="*/ 394 h 401"/>
                <a:gd name="T70" fmla="*/ 538 w 538"/>
                <a:gd name="T71" fmla="*/ 394 h 401"/>
                <a:gd name="T72" fmla="*/ 538 w 538"/>
                <a:gd name="T73" fmla="*/ 388 h 401"/>
                <a:gd name="T74" fmla="*/ 523 w 538"/>
                <a:gd name="T75" fmla="*/ 388 h 401"/>
                <a:gd name="T76" fmla="*/ 523 w 538"/>
                <a:gd name="T77" fmla="*/ 394 h 4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538" h="401">
                  <a:moveTo>
                    <a:pt x="452" y="285"/>
                  </a:moveTo>
                  <a:lnTo>
                    <a:pt x="472" y="285"/>
                  </a:lnTo>
                  <a:lnTo>
                    <a:pt x="472" y="278"/>
                  </a:lnTo>
                  <a:lnTo>
                    <a:pt x="452" y="278"/>
                  </a:lnTo>
                  <a:lnTo>
                    <a:pt x="452" y="285"/>
                  </a:lnTo>
                  <a:close/>
                  <a:moveTo>
                    <a:pt x="121" y="239"/>
                  </a:moveTo>
                  <a:lnTo>
                    <a:pt x="121" y="27"/>
                  </a:lnTo>
                  <a:lnTo>
                    <a:pt x="417" y="27"/>
                  </a:lnTo>
                  <a:lnTo>
                    <a:pt x="417" y="239"/>
                  </a:lnTo>
                  <a:lnTo>
                    <a:pt x="121" y="239"/>
                  </a:lnTo>
                  <a:close/>
                  <a:moveTo>
                    <a:pt x="108" y="252"/>
                  </a:moveTo>
                  <a:lnTo>
                    <a:pt x="430" y="252"/>
                  </a:lnTo>
                  <a:lnTo>
                    <a:pt x="430" y="14"/>
                  </a:lnTo>
                  <a:lnTo>
                    <a:pt x="446" y="14"/>
                  </a:lnTo>
                  <a:lnTo>
                    <a:pt x="446" y="0"/>
                  </a:lnTo>
                  <a:lnTo>
                    <a:pt x="96" y="0"/>
                  </a:lnTo>
                  <a:lnTo>
                    <a:pt x="96" y="265"/>
                  </a:lnTo>
                  <a:lnTo>
                    <a:pt x="108" y="265"/>
                  </a:lnTo>
                  <a:lnTo>
                    <a:pt x="108" y="252"/>
                  </a:lnTo>
                  <a:close/>
                  <a:moveTo>
                    <a:pt x="0" y="388"/>
                  </a:moveTo>
                  <a:lnTo>
                    <a:pt x="54" y="388"/>
                  </a:lnTo>
                  <a:lnTo>
                    <a:pt x="54" y="368"/>
                  </a:lnTo>
                  <a:lnTo>
                    <a:pt x="0" y="368"/>
                  </a:lnTo>
                  <a:lnTo>
                    <a:pt x="0" y="388"/>
                  </a:lnTo>
                  <a:close/>
                  <a:moveTo>
                    <a:pt x="316" y="401"/>
                  </a:moveTo>
                  <a:lnTo>
                    <a:pt x="430" y="401"/>
                  </a:lnTo>
                  <a:lnTo>
                    <a:pt x="430" y="391"/>
                  </a:lnTo>
                  <a:lnTo>
                    <a:pt x="316" y="391"/>
                  </a:lnTo>
                  <a:lnTo>
                    <a:pt x="316" y="401"/>
                  </a:lnTo>
                  <a:close/>
                  <a:moveTo>
                    <a:pt x="523" y="378"/>
                  </a:moveTo>
                  <a:lnTo>
                    <a:pt x="538" y="378"/>
                  </a:lnTo>
                  <a:lnTo>
                    <a:pt x="538" y="368"/>
                  </a:lnTo>
                  <a:lnTo>
                    <a:pt x="523" y="368"/>
                  </a:lnTo>
                  <a:lnTo>
                    <a:pt x="523" y="378"/>
                  </a:lnTo>
                  <a:close/>
                  <a:moveTo>
                    <a:pt x="523" y="394"/>
                  </a:moveTo>
                  <a:lnTo>
                    <a:pt x="538" y="394"/>
                  </a:lnTo>
                  <a:lnTo>
                    <a:pt x="538" y="388"/>
                  </a:lnTo>
                  <a:lnTo>
                    <a:pt x="523" y="388"/>
                  </a:lnTo>
                  <a:lnTo>
                    <a:pt x="523" y="394"/>
                  </a:lnTo>
                  <a:close/>
                </a:path>
              </a:pathLst>
            </a:custGeom>
            <a:solidFill>
              <a:srgbClr val="000000"/>
            </a:solidFill>
            <a:ln w="47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4567" name="Line 87"/>
            <p:cNvSpPr>
              <a:spLocks noChangeShapeType="1"/>
            </p:cNvSpPr>
            <p:nvPr/>
          </p:nvSpPr>
          <p:spPr bwMode="auto">
            <a:xfrm>
              <a:off x="1084" y="1257"/>
              <a:ext cx="430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4568" name="Line 88"/>
            <p:cNvSpPr>
              <a:spLocks noChangeShapeType="1"/>
            </p:cNvSpPr>
            <p:nvPr/>
          </p:nvSpPr>
          <p:spPr bwMode="auto">
            <a:xfrm flipV="1">
              <a:off x="1193" y="1257"/>
              <a:ext cx="1" cy="19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4569" name="Line 89"/>
            <p:cNvSpPr>
              <a:spLocks noChangeShapeType="1"/>
            </p:cNvSpPr>
            <p:nvPr/>
          </p:nvSpPr>
          <p:spPr bwMode="auto">
            <a:xfrm flipV="1">
              <a:off x="1301" y="1257"/>
              <a:ext cx="1" cy="19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04570" name="Group 90"/>
          <p:cNvGrpSpPr>
            <a:grpSpLocks/>
          </p:cNvGrpSpPr>
          <p:nvPr/>
        </p:nvGrpSpPr>
        <p:grpSpPr bwMode="auto">
          <a:xfrm>
            <a:off x="7553325" y="3549650"/>
            <a:ext cx="523875" cy="488950"/>
            <a:chOff x="1014" y="912"/>
            <a:chExt cx="574" cy="596"/>
          </a:xfrm>
        </p:grpSpPr>
        <p:sp>
          <p:nvSpPr>
            <p:cNvPr id="404571" name="Freeform 91"/>
            <p:cNvSpPr>
              <a:spLocks/>
            </p:cNvSpPr>
            <p:nvPr/>
          </p:nvSpPr>
          <p:spPr bwMode="auto">
            <a:xfrm>
              <a:off x="1014" y="912"/>
              <a:ext cx="574" cy="596"/>
            </a:xfrm>
            <a:custGeom>
              <a:avLst/>
              <a:gdLst>
                <a:gd name="T0" fmla="*/ 124 w 574"/>
                <a:gd name="T1" fmla="*/ 391 h 596"/>
                <a:gd name="T2" fmla="*/ 0 w 574"/>
                <a:gd name="T3" fmla="*/ 391 h 596"/>
                <a:gd name="T4" fmla="*/ 0 w 574"/>
                <a:gd name="T5" fmla="*/ 596 h 596"/>
                <a:gd name="T6" fmla="*/ 574 w 574"/>
                <a:gd name="T7" fmla="*/ 596 h 596"/>
                <a:gd name="T8" fmla="*/ 574 w 574"/>
                <a:gd name="T9" fmla="*/ 391 h 596"/>
                <a:gd name="T10" fmla="*/ 446 w 574"/>
                <a:gd name="T11" fmla="*/ 391 h 596"/>
                <a:gd name="T12" fmla="*/ 446 w 574"/>
                <a:gd name="T13" fmla="*/ 364 h 596"/>
                <a:gd name="T14" fmla="*/ 500 w 574"/>
                <a:gd name="T15" fmla="*/ 364 h 596"/>
                <a:gd name="T16" fmla="*/ 500 w 574"/>
                <a:gd name="T17" fmla="*/ 0 h 596"/>
                <a:gd name="T18" fmla="*/ 70 w 574"/>
                <a:gd name="T19" fmla="*/ 0 h 596"/>
                <a:gd name="T20" fmla="*/ 70 w 574"/>
                <a:gd name="T21" fmla="*/ 364 h 596"/>
                <a:gd name="T22" fmla="*/ 124 w 574"/>
                <a:gd name="T23" fmla="*/ 364 h 596"/>
                <a:gd name="T24" fmla="*/ 124 w 574"/>
                <a:gd name="T25" fmla="*/ 391 h 5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74" h="596">
                  <a:moveTo>
                    <a:pt x="124" y="391"/>
                  </a:moveTo>
                  <a:lnTo>
                    <a:pt x="0" y="391"/>
                  </a:lnTo>
                  <a:lnTo>
                    <a:pt x="0" y="596"/>
                  </a:lnTo>
                  <a:lnTo>
                    <a:pt x="574" y="596"/>
                  </a:lnTo>
                  <a:lnTo>
                    <a:pt x="574" y="391"/>
                  </a:lnTo>
                  <a:lnTo>
                    <a:pt x="446" y="391"/>
                  </a:lnTo>
                  <a:lnTo>
                    <a:pt x="446" y="364"/>
                  </a:lnTo>
                  <a:lnTo>
                    <a:pt x="500" y="364"/>
                  </a:lnTo>
                  <a:lnTo>
                    <a:pt x="500" y="0"/>
                  </a:lnTo>
                  <a:lnTo>
                    <a:pt x="70" y="0"/>
                  </a:lnTo>
                  <a:lnTo>
                    <a:pt x="70" y="364"/>
                  </a:lnTo>
                  <a:lnTo>
                    <a:pt x="124" y="364"/>
                  </a:lnTo>
                  <a:lnTo>
                    <a:pt x="124" y="391"/>
                  </a:lnTo>
                  <a:close/>
                </a:path>
              </a:pathLst>
            </a:custGeom>
            <a:solidFill>
              <a:srgbClr val="FFFFFF"/>
            </a:solidFill>
            <a:ln w="158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4572" name="Line 92"/>
            <p:cNvSpPr>
              <a:spLocks noChangeShapeType="1"/>
            </p:cNvSpPr>
            <p:nvPr/>
          </p:nvSpPr>
          <p:spPr bwMode="auto">
            <a:xfrm>
              <a:off x="1138" y="1303"/>
              <a:ext cx="322" cy="1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4573" name="Line 93"/>
            <p:cNvSpPr>
              <a:spLocks noChangeShapeType="1"/>
            </p:cNvSpPr>
            <p:nvPr/>
          </p:nvSpPr>
          <p:spPr bwMode="auto">
            <a:xfrm>
              <a:off x="1138" y="1276"/>
              <a:ext cx="322" cy="1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4574" name="Freeform 94"/>
            <p:cNvSpPr>
              <a:spLocks noEditPoints="1"/>
            </p:cNvSpPr>
            <p:nvPr/>
          </p:nvSpPr>
          <p:spPr bwMode="auto">
            <a:xfrm>
              <a:off x="1310" y="1323"/>
              <a:ext cx="233" cy="168"/>
            </a:xfrm>
            <a:custGeom>
              <a:avLst/>
              <a:gdLst>
                <a:gd name="T0" fmla="*/ 0 w 233"/>
                <a:gd name="T1" fmla="*/ 168 h 168"/>
                <a:gd name="T2" fmla="*/ 188 w 233"/>
                <a:gd name="T3" fmla="*/ 168 h 168"/>
                <a:gd name="T4" fmla="*/ 188 w 233"/>
                <a:gd name="T5" fmla="*/ 0 h 168"/>
                <a:gd name="T6" fmla="*/ 0 w 233"/>
                <a:gd name="T7" fmla="*/ 0 h 168"/>
                <a:gd name="T8" fmla="*/ 0 w 233"/>
                <a:gd name="T9" fmla="*/ 168 h 168"/>
                <a:gd name="T10" fmla="*/ 204 w 233"/>
                <a:gd name="T11" fmla="*/ 26 h 168"/>
                <a:gd name="T12" fmla="*/ 233 w 233"/>
                <a:gd name="T13" fmla="*/ 26 h 168"/>
                <a:gd name="T14" fmla="*/ 233 w 233"/>
                <a:gd name="T15" fmla="*/ 0 h 168"/>
                <a:gd name="T16" fmla="*/ 204 w 233"/>
                <a:gd name="T17" fmla="*/ 0 h 168"/>
                <a:gd name="T18" fmla="*/ 204 w 233"/>
                <a:gd name="T19" fmla="*/ 26 h 1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33" h="168">
                  <a:moveTo>
                    <a:pt x="0" y="168"/>
                  </a:moveTo>
                  <a:lnTo>
                    <a:pt x="188" y="168"/>
                  </a:lnTo>
                  <a:lnTo>
                    <a:pt x="188" y="0"/>
                  </a:lnTo>
                  <a:lnTo>
                    <a:pt x="0" y="0"/>
                  </a:lnTo>
                  <a:lnTo>
                    <a:pt x="0" y="168"/>
                  </a:lnTo>
                  <a:close/>
                  <a:moveTo>
                    <a:pt x="204" y="26"/>
                  </a:moveTo>
                  <a:lnTo>
                    <a:pt x="233" y="26"/>
                  </a:lnTo>
                  <a:lnTo>
                    <a:pt x="233" y="0"/>
                  </a:lnTo>
                  <a:lnTo>
                    <a:pt x="204" y="0"/>
                  </a:lnTo>
                  <a:lnTo>
                    <a:pt x="204" y="26"/>
                  </a:lnTo>
                  <a:close/>
                </a:path>
              </a:pathLst>
            </a:custGeom>
            <a:solidFill>
              <a:srgbClr val="FFFFFF"/>
            </a:solidFill>
            <a:ln w="47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4575" name="Line 95"/>
            <p:cNvSpPr>
              <a:spLocks noChangeShapeType="1"/>
            </p:cNvSpPr>
            <p:nvPr/>
          </p:nvSpPr>
          <p:spPr bwMode="auto">
            <a:xfrm>
              <a:off x="1310" y="1379"/>
              <a:ext cx="188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4576" name="Line 96"/>
            <p:cNvSpPr>
              <a:spLocks noChangeShapeType="1"/>
            </p:cNvSpPr>
            <p:nvPr/>
          </p:nvSpPr>
          <p:spPr bwMode="auto">
            <a:xfrm>
              <a:off x="1310" y="1435"/>
              <a:ext cx="188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4577" name="Line 97"/>
            <p:cNvSpPr>
              <a:spLocks noChangeShapeType="1"/>
            </p:cNvSpPr>
            <p:nvPr/>
          </p:nvSpPr>
          <p:spPr bwMode="auto">
            <a:xfrm>
              <a:off x="1317" y="1405"/>
              <a:ext cx="172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4578" name="Rectangle 98"/>
            <p:cNvSpPr>
              <a:spLocks noChangeArrowheads="1"/>
            </p:cNvSpPr>
            <p:nvPr/>
          </p:nvSpPr>
          <p:spPr bwMode="auto">
            <a:xfrm>
              <a:off x="1416" y="1389"/>
              <a:ext cx="54" cy="36"/>
            </a:xfrm>
            <a:prstGeom prst="rect">
              <a:avLst/>
            </a:prstGeom>
            <a:noFill/>
            <a:ln w="4763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4579" name="Freeform 99"/>
            <p:cNvSpPr>
              <a:spLocks noEditPoints="1"/>
            </p:cNvSpPr>
            <p:nvPr/>
          </p:nvSpPr>
          <p:spPr bwMode="auto">
            <a:xfrm>
              <a:off x="1030" y="955"/>
              <a:ext cx="538" cy="401"/>
            </a:xfrm>
            <a:custGeom>
              <a:avLst/>
              <a:gdLst>
                <a:gd name="T0" fmla="*/ 452 w 538"/>
                <a:gd name="T1" fmla="*/ 285 h 401"/>
                <a:gd name="T2" fmla="*/ 472 w 538"/>
                <a:gd name="T3" fmla="*/ 285 h 401"/>
                <a:gd name="T4" fmla="*/ 472 w 538"/>
                <a:gd name="T5" fmla="*/ 278 h 401"/>
                <a:gd name="T6" fmla="*/ 452 w 538"/>
                <a:gd name="T7" fmla="*/ 278 h 401"/>
                <a:gd name="T8" fmla="*/ 452 w 538"/>
                <a:gd name="T9" fmla="*/ 285 h 401"/>
                <a:gd name="T10" fmla="*/ 121 w 538"/>
                <a:gd name="T11" fmla="*/ 239 h 401"/>
                <a:gd name="T12" fmla="*/ 121 w 538"/>
                <a:gd name="T13" fmla="*/ 27 h 401"/>
                <a:gd name="T14" fmla="*/ 417 w 538"/>
                <a:gd name="T15" fmla="*/ 27 h 401"/>
                <a:gd name="T16" fmla="*/ 417 w 538"/>
                <a:gd name="T17" fmla="*/ 239 h 401"/>
                <a:gd name="T18" fmla="*/ 121 w 538"/>
                <a:gd name="T19" fmla="*/ 239 h 401"/>
                <a:gd name="T20" fmla="*/ 108 w 538"/>
                <a:gd name="T21" fmla="*/ 252 h 401"/>
                <a:gd name="T22" fmla="*/ 430 w 538"/>
                <a:gd name="T23" fmla="*/ 252 h 401"/>
                <a:gd name="T24" fmla="*/ 430 w 538"/>
                <a:gd name="T25" fmla="*/ 14 h 401"/>
                <a:gd name="T26" fmla="*/ 446 w 538"/>
                <a:gd name="T27" fmla="*/ 14 h 401"/>
                <a:gd name="T28" fmla="*/ 446 w 538"/>
                <a:gd name="T29" fmla="*/ 0 h 401"/>
                <a:gd name="T30" fmla="*/ 96 w 538"/>
                <a:gd name="T31" fmla="*/ 0 h 401"/>
                <a:gd name="T32" fmla="*/ 96 w 538"/>
                <a:gd name="T33" fmla="*/ 265 h 401"/>
                <a:gd name="T34" fmla="*/ 108 w 538"/>
                <a:gd name="T35" fmla="*/ 265 h 401"/>
                <a:gd name="T36" fmla="*/ 108 w 538"/>
                <a:gd name="T37" fmla="*/ 252 h 401"/>
                <a:gd name="T38" fmla="*/ 0 w 538"/>
                <a:gd name="T39" fmla="*/ 388 h 401"/>
                <a:gd name="T40" fmla="*/ 54 w 538"/>
                <a:gd name="T41" fmla="*/ 388 h 401"/>
                <a:gd name="T42" fmla="*/ 54 w 538"/>
                <a:gd name="T43" fmla="*/ 368 h 401"/>
                <a:gd name="T44" fmla="*/ 0 w 538"/>
                <a:gd name="T45" fmla="*/ 368 h 401"/>
                <a:gd name="T46" fmla="*/ 0 w 538"/>
                <a:gd name="T47" fmla="*/ 388 h 401"/>
                <a:gd name="T48" fmla="*/ 316 w 538"/>
                <a:gd name="T49" fmla="*/ 401 h 401"/>
                <a:gd name="T50" fmla="*/ 430 w 538"/>
                <a:gd name="T51" fmla="*/ 401 h 401"/>
                <a:gd name="T52" fmla="*/ 430 w 538"/>
                <a:gd name="T53" fmla="*/ 391 h 401"/>
                <a:gd name="T54" fmla="*/ 316 w 538"/>
                <a:gd name="T55" fmla="*/ 391 h 401"/>
                <a:gd name="T56" fmla="*/ 316 w 538"/>
                <a:gd name="T57" fmla="*/ 401 h 401"/>
                <a:gd name="T58" fmla="*/ 523 w 538"/>
                <a:gd name="T59" fmla="*/ 378 h 401"/>
                <a:gd name="T60" fmla="*/ 538 w 538"/>
                <a:gd name="T61" fmla="*/ 378 h 401"/>
                <a:gd name="T62" fmla="*/ 538 w 538"/>
                <a:gd name="T63" fmla="*/ 368 h 401"/>
                <a:gd name="T64" fmla="*/ 523 w 538"/>
                <a:gd name="T65" fmla="*/ 368 h 401"/>
                <a:gd name="T66" fmla="*/ 523 w 538"/>
                <a:gd name="T67" fmla="*/ 378 h 401"/>
                <a:gd name="T68" fmla="*/ 523 w 538"/>
                <a:gd name="T69" fmla="*/ 394 h 401"/>
                <a:gd name="T70" fmla="*/ 538 w 538"/>
                <a:gd name="T71" fmla="*/ 394 h 401"/>
                <a:gd name="T72" fmla="*/ 538 w 538"/>
                <a:gd name="T73" fmla="*/ 388 h 401"/>
                <a:gd name="T74" fmla="*/ 523 w 538"/>
                <a:gd name="T75" fmla="*/ 388 h 401"/>
                <a:gd name="T76" fmla="*/ 523 w 538"/>
                <a:gd name="T77" fmla="*/ 394 h 4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538" h="401">
                  <a:moveTo>
                    <a:pt x="452" y="285"/>
                  </a:moveTo>
                  <a:lnTo>
                    <a:pt x="472" y="285"/>
                  </a:lnTo>
                  <a:lnTo>
                    <a:pt x="472" y="278"/>
                  </a:lnTo>
                  <a:lnTo>
                    <a:pt x="452" y="278"/>
                  </a:lnTo>
                  <a:lnTo>
                    <a:pt x="452" y="285"/>
                  </a:lnTo>
                  <a:close/>
                  <a:moveTo>
                    <a:pt x="121" y="239"/>
                  </a:moveTo>
                  <a:lnTo>
                    <a:pt x="121" y="27"/>
                  </a:lnTo>
                  <a:lnTo>
                    <a:pt x="417" y="27"/>
                  </a:lnTo>
                  <a:lnTo>
                    <a:pt x="417" y="239"/>
                  </a:lnTo>
                  <a:lnTo>
                    <a:pt x="121" y="239"/>
                  </a:lnTo>
                  <a:close/>
                  <a:moveTo>
                    <a:pt x="108" y="252"/>
                  </a:moveTo>
                  <a:lnTo>
                    <a:pt x="430" y="252"/>
                  </a:lnTo>
                  <a:lnTo>
                    <a:pt x="430" y="14"/>
                  </a:lnTo>
                  <a:lnTo>
                    <a:pt x="446" y="14"/>
                  </a:lnTo>
                  <a:lnTo>
                    <a:pt x="446" y="0"/>
                  </a:lnTo>
                  <a:lnTo>
                    <a:pt x="96" y="0"/>
                  </a:lnTo>
                  <a:lnTo>
                    <a:pt x="96" y="265"/>
                  </a:lnTo>
                  <a:lnTo>
                    <a:pt x="108" y="265"/>
                  </a:lnTo>
                  <a:lnTo>
                    <a:pt x="108" y="252"/>
                  </a:lnTo>
                  <a:close/>
                  <a:moveTo>
                    <a:pt x="0" y="388"/>
                  </a:moveTo>
                  <a:lnTo>
                    <a:pt x="54" y="388"/>
                  </a:lnTo>
                  <a:lnTo>
                    <a:pt x="54" y="368"/>
                  </a:lnTo>
                  <a:lnTo>
                    <a:pt x="0" y="368"/>
                  </a:lnTo>
                  <a:lnTo>
                    <a:pt x="0" y="388"/>
                  </a:lnTo>
                  <a:close/>
                  <a:moveTo>
                    <a:pt x="316" y="401"/>
                  </a:moveTo>
                  <a:lnTo>
                    <a:pt x="430" y="401"/>
                  </a:lnTo>
                  <a:lnTo>
                    <a:pt x="430" y="391"/>
                  </a:lnTo>
                  <a:lnTo>
                    <a:pt x="316" y="391"/>
                  </a:lnTo>
                  <a:lnTo>
                    <a:pt x="316" y="401"/>
                  </a:lnTo>
                  <a:close/>
                  <a:moveTo>
                    <a:pt x="523" y="378"/>
                  </a:moveTo>
                  <a:lnTo>
                    <a:pt x="538" y="378"/>
                  </a:lnTo>
                  <a:lnTo>
                    <a:pt x="538" y="368"/>
                  </a:lnTo>
                  <a:lnTo>
                    <a:pt x="523" y="368"/>
                  </a:lnTo>
                  <a:lnTo>
                    <a:pt x="523" y="378"/>
                  </a:lnTo>
                  <a:close/>
                  <a:moveTo>
                    <a:pt x="523" y="394"/>
                  </a:moveTo>
                  <a:lnTo>
                    <a:pt x="538" y="394"/>
                  </a:lnTo>
                  <a:lnTo>
                    <a:pt x="538" y="388"/>
                  </a:lnTo>
                  <a:lnTo>
                    <a:pt x="523" y="388"/>
                  </a:lnTo>
                  <a:lnTo>
                    <a:pt x="523" y="394"/>
                  </a:lnTo>
                  <a:close/>
                </a:path>
              </a:pathLst>
            </a:custGeom>
            <a:solidFill>
              <a:srgbClr val="000000"/>
            </a:solidFill>
            <a:ln w="47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4580" name="Line 100"/>
            <p:cNvSpPr>
              <a:spLocks noChangeShapeType="1"/>
            </p:cNvSpPr>
            <p:nvPr/>
          </p:nvSpPr>
          <p:spPr bwMode="auto">
            <a:xfrm>
              <a:off x="1084" y="1257"/>
              <a:ext cx="430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4581" name="Line 101"/>
            <p:cNvSpPr>
              <a:spLocks noChangeShapeType="1"/>
            </p:cNvSpPr>
            <p:nvPr/>
          </p:nvSpPr>
          <p:spPr bwMode="auto">
            <a:xfrm flipV="1">
              <a:off x="1193" y="1257"/>
              <a:ext cx="1" cy="19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4582" name="Line 102"/>
            <p:cNvSpPr>
              <a:spLocks noChangeShapeType="1"/>
            </p:cNvSpPr>
            <p:nvPr/>
          </p:nvSpPr>
          <p:spPr bwMode="auto">
            <a:xfrm flipV="1">
              <a:off x="1301" y="1257"/>
              <a:ext cx="1" cy="19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cxnSp>
        <p:nvCxnSpPr>
          <p:cNvPr id="404583" name="AutoShape 103"/>
          <p:cNvCxnSpPr>
            <a:cxnSpLocks noChangeShapeType="1"/>
            <a:stCxn id="404566" idx="14"/>
            <a:endCxn id="404547" idx="2"/>
          </p:cNvCxnSpPr>
          <p:nvPr/>
        </p:nvCxnSpPr>
        <p:spPr bwMode="auto">
          <a:xfrm flipV="1">
            <a:off x="6213475" y="4959350"/>
            <a:ext cx="171450" cy="149225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04584" name="AutoShape 104"/>
          <p:cNvCxnSpPr>
            <a:cxnSpLocks noChangeShapeType="1"/>
            <a:stCxn id="404549" idx="3"/>
            <a:endCxn id="404579" idx="22"/>
          </p:cNvCxnSpPr>
          <p:nvPr/>
        </p:nvCxnSpPr>
        <p:spPr bwMode="auto">
          <a:xfrm flipV="1">
            <a:off x="7375525" y="3886200"/>
            <a:ext cx="192088" cy="4445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04585" name="AutoShape 105"/>
          <p:cNvCxnSpPr>
            <a:cxnSpLocks noChangeShapeType="1"/>
            <a:stCxn id="404546" idx="3"/>
            <a:endCxn id="404547" idx="1"/>
          </p:cNvCxnSpPr>
          <p:nvPr/>
        </p:nvCxnSpPr>
        <p:spPr bwMode="auto">
          <a:xfrm>
            <a:off x="5441950" y="4187825"/>
            <a:ext cx="850900" cy="68580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grpSp>
        <p:nvGrpSpPr>
          <p:cNvPr id="404586" name="Group 106"/>
          <p:cNvGrpSpPr>
            <a:grpSpLocks/>
          </p:cNvGrpSpPr>
          <p:nvPr/>
        </p:nvGrpSpPr>
        <p:grpSpPr bwMode="auto">
          <a:xfrm>
            <a:off x="2849563" y="4387850"/>
            <a:ext cx="2179637" cy="1828800"/>
            <a:chOff x="832" y="1344"/>
            <a:chExt cx="1136" cy="1024"/>
          </a:xfrm>
        </p:grpSpPr>
        <p:sp>
          <p:nvSpPr>
            <p:cNvPr id="404587" name="Oval 107"/>
            <p:cNvSpPr>
              <a:spLocks noChangeArrowheads="1"/>
            </p:cNvSpPr>
            <p:nvPr/>
          </p:nvSpPr>
          <p:spPr bwMode="auto">
            <a:xfrm>
              <a:off x="1220" y="1344"/>
              <a:ext cx="495" cy="424"/>
            </a:xfrm>
            <a:prstGeom prst="ellipse">
              <a:avLst/>
            </a:prstGeom>
            <a:solidFill>
              <a:srgbClr val="99FF66"/>
            </a:solidFill>
            <a:ln w="9525">
              <a:solidFill>
                <a:srgbClr val="99FF66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4588" name="Oval 108"/>
            <p:cNvSpPr>
              <a:spLocks noChangeArrowheads="1"/>
            </p:cNvSpPr>
            <p:nvPr/>
          </p:nvSpPr>
          <p:spPr bwMode="auto">
            <a:xfrm>
              <a:off x="948" y="1455"/>
              <a:ext cx="379" cy="424"/>
            </a:xfrm>
            <a:prstGeom prst="ellipse">
              <a:avLst/>
            </a:prstGeom>
            <a:solidFill>
              <a:srgbClr val="99FF66"/>
            </a:solidFill>
            <a:ln w="9525">
              <a:solidFill>
                <a:srgbClr val="99FF66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4589" name="Oval 109"/>
            <p:cNvSpPr>
              <a:spLocks noChangeArrowheads="1"/>
            </p:cNvSpPr>
            <p:nvPr/>
          </p:nvSpPr>
          <p:spPr bwMode="auto">
            <a:xfrm>
              <a:off x="832" y="1710"/>
              <a:ext cx="256" cy="306"/>
            </a:xfrm>
            <a:prstGeom prst="ellipse">
              <a:avLst/>
            </a:prstGeom>
            <a:solidFill>
              <a:srgbClr val="99FF66"/>
            </a:solidFill>
            <a:ln w="9525">
              <a:solidFill>
                <a:srgbClr val="99FF66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4590" name="Oval 110"/>
            <p:cNvSpPr>
              <a:spLocks noChangeArrowheads="1"/>
            </p:cNvSpPr>
            <p:nvPr/>
          </p:nvSpPr>
          <p:spPr bwMode="auto">
            <a:xfrm>
              <a:off x="909" y="1862"/>
              <a:ext cx="435" cy="442"/>
            </a:xfrm>
            <a:prstGeom prst="ellipse">
              <a:avLst/>
            </a:prstGeom>
            <a:solidFill>
              <a:srgbClr val="99FF66"/>
            </a:solidFill>
            <a:ln w="9525">
              <a:solidFill>
                <a:srgbClr val="99FF66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4591" name="Oval 111"/>
            <p:cNvSpPr>
              <a:spLocks noChangeArrowheads="1"/>
            </p:cNvSpPr>
            <p:nvPr/>
          </p:nvSpPr>
          <p:spPr bwMode="auto">
            <a:xfrm>
              <a:off x="1086" y="1924"/>
              <a:ext cx="671" cy="444"/>
            </a:xfrm>
            <a:prstGeom prst="ellipse">
              <a:avLst/>
            </a:prstGeom>
            <a:solidFill>
              <a:srgbClr val="99FF66"/>
            </a:solidFill>
            <a:ln w="9525">
              <a:solidFill>
                <a:srgbClr val="99FF66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4592" name="Oval 112"/>
            <p:cNvSpPr>
              <a:spLocks noChangeArrowheads="1"/>
            </p:cNvSpPr>
            <p:nvPr/>
          </p:nvSpPr>
          <p:spPr bwMode="auto">
            <a:xfrm>
              <a:off x="1605" y="1488"/>
              <a:ext cx="311" cy="312"/>
            </a:xfrm>
            <a:prstGeom prst="ellipse">
              <a:avLst/>
            </a:prstGeom>
            <a:solidFill>
              <a:srgbClr val="99FF66"/>
            </a:solidFill>
            <a:ln w="9525">
              <a:solidFill>
                <a:srgbClr val="99FF66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4593" name="Oval 113"/>
            <p:cNvSpPr>
              <a:spLocks noChangeArrowheads="1"/>
            </p:cNvSpPr>
            <p:nvPr/>
          </p:nvSpPr>
          <p:spPr bwMode="auto">
            <a:xfrm>
              <a:off x="1602" y="1681"/>
              <a:ext cx="366" cy="333"/>
            </a:xfrm>
            <a:prstGeom prst="ellipse">
              <a:avLst/>
            </a:prstGeom>
            <a:solidFill>
              <a:srgbClr val="99FF66"/>
            </a:solidFill>
            <a:ln w="9525">
              <a:solidFill>
                <a:srgbClr val="99FF66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4594" name="Oval 114"/>
            <p:cNvSpPr>
              <a:spLocks noChangeArrowheads="1"/>
            </p:cNvSpPr>
            <p:nvPr/>
          </p:nvSpPr>
          <p:spPr bwMode="auto">
            <a:xfrm>
              <a:off x="1569" y="1751"/>
              <a:ext cx="364" cy="547"/>
            </a:xfrm>
            <a:prstGeom prst="ellipse">
              <a:avLst/>
            </a:prstGeom>
            <a:solidFill>
              <a:srgbClr val="99FF66"/>
            </a:solidFill>
            <a:ln w="9525">
              <a:solidFill>
                <a:srgbClr val="99FF66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4595" name="Oval 115"/>
            <p:cNvSpPr>
              <a:spLocks noChangeArrowheads="1"/>
            </p:cNvSpPr>
            <p:nvPr/>
          </p:nvSpPr>
          <p:spPr bwMode="auto">
            <a:xfrm>
              <a:off x="912" y="1434"/>
              <a:ext cx="1008" cy="918"/>
            </a:xfrm>
            <a:prstGeom prst="ellipse">
              <a:avLst/>
            </a:prstGeom>
            <a:solidFill>
              <a:srgbClr val="99FF66"/>
            </a:solidFill>
            <a:ln w="9525">
              <a:solidFill>
                <a:srgbClr val="99FF66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04596" name="Rectangle 116"/>
          <p:cNvSpPr>
            <a:spLocks noChangeArrowheads="1"/>
          </p:cNvSpPr>
          <p:nvPr/>
        </p:nvSpPr>
        <p:spPr bwMode="auto">
          <a:xfrm>
            <a:off x="3505200" y="4768850"/>
            <a:ext cx="184150" cy="171450"/>
          </a:xfrm>
          <a:prstGeom prst="rect">
            <a:avLst/>
          </a:prstGeom>
          <a:solidFill>
            <a:srgbClr val="EAEAEA"/>
          </a:solidFill>
          <a:ln w="12700">
            <a:miter lim="800000"/>
            <a:headEnd/>
            <a:tailEnd/>
          </a:ln>
          <a:effectLst/>
          <a:scene3d>
            <a:camera prst="legacyObliqueTopLeft"/>
            <a:lightRig rig="legacyFlat3" dir="t"/>
          </a:scene3d>
          <a:sp3d extrusionH="125400" prstMaterial="legacyMatte">
            <a:bevelT w="13500" h="13500" prst="angle"/>
            <a:bevelB w="13500" h="13500" prst="angle"/>
            <a:extrusionClr>
              <a:srgbClr val="EAEAEA"/>
            </a:extrusionClr>
          </a:sp3d>
          <a:extLst>
            <a:ext uri="{AF507438-7753-43e0-B8FC-AC1667EBCBE1}">
              <a14:hiddenEffects xmlns:a14="http://schemas.microsoft.com/office/drawing/2010/main">
                <a:effectLst>
                  <a:outerShdw blurRad="63500" dist="107763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8" tIns="44450" rIns="90488" bIns="44450" anchor="ctr">
            <a:flatTx/>
          </a:bodyPr>
          <a:lstStyle/>
          <a:p>
            <a:endParaRPr lang="en-US"/>
          </a:p>
        </p:txBody>
      </p:sp>
      <p:sp>
        <p:nvSpPr>
          <p:cNvPr id="404597" name="Rectangle 117"/>
          <p:cNvSpPr>
            <a:spLocks noChangeArrowheads="1"/>
          </p:cNvSpPr>
          <p:nvPr/>
        </p:nvSpPr>
        <p:spPr bwMode="auto">
          <a:xfrm>
            <a:off x="2819400" y="5245100"/>
            <a:ext cx="184150" cy="171450"/>
          </a:xfrm>
          <a:prstGeom prst="rect">
            <a:avLst/>
          </a:prstGeom>
          <a:solidFill>
            <a:srgbClr val="EAEAEA"/>
          </a:solidFill>
          <a:ln w="12700">
            <a:miter lim="800000"/>
            <a:headEnd/>
            <a:tailEnd/>
          </a:ln>
          <a:effectLst/>
          <a:scene3d>
            <a:camera prst="legacyObliqueTopLeft"/>
            <a:lightRig rig="legacyFlat3" dir="t"/>
          </a:scene3d>
          <a:sp3d extrusionH="125400" prstMaterial="legacyMatte">
            <a:bevelT w="13500" h="13500" prst="angle"/>
            <a:bevelB w="13500" h="13500" prst="angle"/>
            <a:extrusionClr>
              <a:srgbClr val="EAEAEA"/>
            </a:extrusionClr>
          </a:sp3d>
          <a:extLst>
            <a:ext uri="{AF507438-7753-43e0-B8FC-AC1667EBCBE1}">
              <a14:hiddenEffects xmlns:a14="http://schemas.microsoft.com/office/drawing/2010/main">
                <a:effectLst>
                  <a:outerShdw blurRad="63500" dist="107763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8" tIns="44450" rIns="90488" bIns="44450" anchor="ctr">
            <a:flatTx/>
          </a:bodyPr>
          <a:lstStyle/>
          <a:p>
            <a:endParaRPr lang="en-US"/>
          </a:p>
        </p:txBody>
      </p:sp>
      <p:sp>
        <p:nvSpPr>
          <p:cNvPr id="404598" name="Rectangle 118"/>
          <p:cNvSpPr>
            <a:spLocks noChangeArrowheads="1"/>
          </p:cNvSpPr>
          <p:nvPr/>
        </p:nvSpPr>
        <p:spPr bwMode="auto">
          <a:xfrm>
            <a:off x="3463925" y="5930900"/>
            <a:ext cx="184150" cy="171450"/>
          </a:xfrm>
          <a:prstGeom prst="rect">
            <a:avLst/>
          </a:prstGeom>
          <a:solidFill>
            <a:srgbClr val="EAEAEA"/>
          </a:solidFill>
          <a:ln w="12700">
            <a:miter lim="800000"/>
            <a:headEnd/>
            <a:tailEnd/>
          </a:ln>
          <a:effectLst/>
          <a:scene3d>
            <a:camera prst="legacyObliqueTopLeft"/>
            <a:lightRig rig="legacyFlat3" dir="t"/>
          </a:scene3d>
          <a:sp3d extrusionH="125400" prstMaterial="legacyMatte">
            <a:bevelT w="13500" h="13500" prst="angle"/>
            <a:bevelB w="13500" h="13500" prst="angle"/>
            <a:extrusionClr>
              <a:srgbClr val="EAEAEA"/>
            </a:extrusionClr>
          </a:sp3d>
          <a:extLst>
            <a:ext uri="{AF507438-7753-43e0-B8FC-AC1667EBCBE1}">
              <a14:hiddenEffects xmlns:a14="http://schemas.microsoft.com/office/drawing/2010/main">
                <a:effectLst>
                  <a:outerShdw blurRad="63500" dist="107763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8" tIns="44450" rIns="90488" bIns="44450" anchor="ctr">
            <a:flatTx/>
          </a:bodyPr>
          <a:lstStyle/>
          <a:p>
            <a:endParaRPr lang="en-US"/>
          </a:p>
        </p:txBody>
      </p:sp>
      <p:sp>
        <p:nvSpPr>
          <p:cNvPr id="404599" name="Rectangle 119"/>
          <p:cNvSpPr>
            <a:spLocks noChangeArrowheads="1"/>
          </p:cNvSpPr>
          <p:nvPr/>
        </p:nvSpPr>
        <p:spPr bwMode="auto">
          <a:xfrm>
            <a:off x="4384675" y="5930900"/>
            <a:ext cx="184150" cy="171450"/>
          </a:xfrm>
          <a:prstGeom prst="rect">
            <a:avLst/>
          </a:prstGeom>
          <a:solidFill>
            <a:srgbClr val="EAEAEA"/>
          </a:solidFill>
          <a:ln w="12700">
            <a:miter lim="800000"/>
            <a:headEnd/>
            <a:tailEnd/>
          </a:ln>
          <a:effectLst/>
          <a:scene3d>
            <a:camera prst="legacyObliqueTopLeft"/>
            <a:lightRig rig="legacyFlat3" dir="t"/>
          </a:scene3d>
          <a:sp3d extrusionH="125400" prstMaterial="legacyMatte">
            <a:bevelT w="13500" h="13500" prst="angle"/>
            <a:bevelB w="13500" h="13500" prst="angle"/>
            <a:extrusionClr>
              <a:srgbClr val="EAEAEA"/>
            </a:extrusionClr>
          </a:sp3d>
          <a:extLst>
            <a:ext uri="{AF507438-7753-43e0-B8FC-AC1667EBCBE1}">
              <a14:hiddenEffects xmlns:a14="http://schemas.microsoft.com/office/drawing/2010/main">
                <a:effectLst>
                  <a:outerShdw blurRad="63500" dist="107763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8" tIns="44450" rIns="90488" bIns="44450" anchor="ctr">
            <a:flatTx/>
          </a:bodyPr>
          <a:lstStyle/>
          <a:p>
            <a:endParaRPr lang="en-US"/>
          </a:p>
        </p:txBody>
      </p:sp>
      <p:sp>
        <p:nvSpPr>
          <p:cNvPr id="404600" name="Rectangle 120"/>
          <p:cNvSpPr>
            <a:spLocks noChangeArrowheads="1"/>
          </p:cNvSpPr>
          <p:nvPr/>
        </p:nvSpPr>
        <p:spPr bwMode="auto">
          <a:xfrm>
            <a:off x="4752975" y="4987925"/>
            <a:ext cx="184150" cy="171450"/>
          </a:xfrm>
          <a:prstGeom prst="rect">
            <a:avLst/>
          </a:prstGeom>
          <a:solidFill>
            <a:srgbClr val="EAEAEA"/>
          </a:solidFill>
          <a:ln w="12700">
            <a:miter lim="800000"/>
            <a:headEnd/>
            <a:tailEnd/>
          </a:ln>
          <a:effectLst/>
          <a:scene3d>
            <a:camera prst="legacyObliqueTopLeft"/>
            <a:lightRig rig="legacyFlat3" dir="t"/>
          </a:scene3d>
          <a:sp3d extrusionH="125400" prstMaterial="legacyMatte">
            <a:bevelT w="13500" h="13500" prst="angle"/>
            <a:bevelB w="13500" h="13500" prst="angle"/>
            <a:extrusionClr>
              <a:srgbClr val="EAEAEA"/>
            </a:extrusionClr>
          </a:sp3d>
          <a:extLst>
            <a:ext uri="{AF507438-7753-43e0-B8FC-AC1667EBCBE1}">
              <a14:hiddenEffects xmlns:a14="http://schemas.microsoft.com/office/drawing/2010/main">
                <a:effectLst>
                  <a:outerShdw blurRad="63500" dist="107763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8" tIns="44450" rIns="90488" bIns="44450" anchor="ctr">
            <a:flatTx/>
          </a:bodyPr>
          <a:lstStyle/>
          <a:p>
            <a:endParaRPr lang="en-US"/>
          </a:p>
        </p:txBody>
      </p:sp>
      <p:sp>
        <p:nvSpPr>
          <p:cNvPr id="404601" name="Rectangle 121"/>
          <p:cNvSpPr>
            <a:spLocks noChangeArrowheads="1"/>
          </p:cNvSpPr>
          <p:nvPr/>
        </p:nvSpPr>
        <p:spPr bwMode="auto">
          <a:xfrm>
            <a:off x="4235450" y="4673600"/>
            <a:ext cx="184150" cy="171450"/>
          </a:xfrm>
          <a:prstGeom prst="rect">
            <a:avLst/>
          </a:prstGeom>
          <a:solidFill>
            <a:srgbClr val="EAEAEA"/>
          </a:solidFill>
          <a:ln w="12700">
            <a:miter lim="800000"/>
            <a:headEnd/>
            <a:tailEnd/>
          </a:ln>
          <a:effectLst/>
          <a:scene3d>
            <a:camera prst="legacyObliqueTopLeft"/>
            <a:lightRig rig="legacyFlat3" dir="t"/>
          </a:scene3d>
          <a:sp3d extrusionH="125400" prstMaterial="legacyMatte">
            <a:bevelT w="13500" h="13500" prst="angle"/>
            <a:bevelB w="13500" h="13500" prst="angle"/>
            <a:extrusionClr>
              <a:srgbClr val="EAEAEA"/>
            </a:extrusionClr>
          </a:sp3d>
          <a:extLst>
            <a:ext uri="{AF507438-7753-43e0-B8FC-AC1667EBCBE1}">
              <a14:hiddenEffects xmlns:a14="http://schemas.microsoft.com/office/drawing/2010/main">
                <a:effectLst>
                  <a:outerShdw blurRad="63500" dist="107763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8" tIns="44450" rIns="90488" bIns="44450" anchor="ctr">
            <a:flatTx/>
          </a:bodyPr>
          <a:lstStyle/>
          <a:p>
            <a:endParaRPr lang="en-US"/>
          </a:p>
        </p:txBody>
      </p:sp>
      <p:cxnSp>
        <p:nvCxnSpPr>
          <p:cNvPr id="404602" name="AutoShape 122"/>
          <p:cNvCxnSpPr>
            <a:cxnSpLocks noChangeShapeType="1"/>
            <a:stCxn id="404597" idx="3"/>
            <a:endCxn id="404596" idx="1"/>
          </p:cNvCxnSpPr>
          <p:nvPr/>
        </p:nvCxnSpPr>
        <p:spPr bwMode="auto">
          <a:xfrm flipV="1">
            <a:off x="3003550" y="4854575"/>
            <a:ext cx="501650" cy="47625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04603" name="AutoShape 123"/>
          <p:cNvCxnSpPr>
            <a:cxnSpLocks noChangeShapeType="1"/>
            <a:stCxn id="404596" idx="3"/>
            <a:endCxn id="404601" idx="1"/>
          </p:cNvCxnSpPr>
          <p:nvPr/>
        </p:nvCxnSpPr>
        <p:spPr bwMode="auto">
          <a:xfrm flipV="1">
            <a:off x="3689350" y="4759325"/>
            <a:ext cx="546100" cy="9525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04604" name="AutoShape 124"/>
          <p:cNvCxnSpPr>
            <a:cxnSpLocks noChangeShapeType="1"/>
            <a:stCxn id="404601" idx="3"/>
            <a:endCxn id="404600" idx="1"/>
          </p:cNvCxnSpPr>
          <p:nvPr/>
        </p:nvCxnSpPr>
        <p:spPr bwMode="auto">
          <a:xfrm>
            <a:off x="4419600" y="4759325"/>
            <a:ext cx="333375" cy="314325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04605" name="AutoShape 125"/>
          <p:cNvCxnSpPr>
            <a:cxnSpLocks noChangeShapeType="1"/>
            <a:stCxn id="404598" idx="0"/>
            <a:endCxn id="404601" idx="2"/>
          </p:cNvCxnSpPr>
          <p:nvPr/>
        </p:nvCxnSpPr>
        <p:spPr bwMode="auto">
          <a:xfrm flipV="1">
            <a:off x="3556000" y="4845050"/>
            <a:ext cx="771525" cy="108585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04606" name="AutoShape 126"/>
          <p:cNvCxnSpPr>
            <a:cxnSpLocks noChangeShapeType="1"/>
            <a:stCxn id="404599" idx="0"/>
            <a:endCxn id="404600" idx="2"/>
          </p:cNvCxnSpPr>
          <p:nvPr/>
        </p:nvCxnSpPr>
        <p:spPr bwMode="auto">
          <a:xfrm flipV="1">
            <a:off x="4476750" y="5159375"/>
            <a:ext cx="368300" cy="771525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04607" name="AutoShape 127"/>
          <p:cNvCxnSpPr>
            <a:cxnSpLocks noChangeShapeType="1"/>
            <a:stCxn id="404598" idx="3"/>
            <a:endCxn id="404599" idx="1"/>
          </p:cNvCxnSpPr>
          <p:nvPr/>
        </p:nvCxnSpPr>
        <p:spPr bwMode="auto">
          <a:xfrm>
            <a:off x="3648075" y="6016625"/>
            <a:ext cx="736600" cy="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04608" name="AutoShape 128"/>
          <p:cNvCxnSpPr>
            <a:cxnSpLocks noChangeShapeType="1"/>
          </p:cNvCxnSpPr>
          <p:nvPr/>
        </p:nvCxnSpPr>
        <p:spPr bwMode="auto">
          <a:xfrm>
            <a:off x="2971800" y="5302250"/>
            <a:ext cx="460375" cy="68580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grpSp>
        <p:nvGrpSpPr>
          <p:cNvPr id="404609" name="Group 129"/>
          <p:cNvGrpSpPr>
            <a:grpSpLocks/>
          </p:cNvGrpSpPr>
          <p:nvPr/>
        </p:nvGrpSpPr>
        <p:grpSpPr bwMode="auto">
          <a:xfrm>
            <a:off x="1990725" y="4997450"/>
            <a:ext cx="523875" cy="488950"/>
            <a:chOff x="1014" y="912"/>
            <a:chExt cx="574" cy="596"/>
          </a:xfrm>
        </p:grpSpPr>
        <p:sp>
          <p:nvSpPr>
            <p:cNvPr id="404610" name="Freeform 130"/>
            <p:cNvSpPr>
              <a:spLocks/>
            </p:cNvSpPr>
            <p:nvPr/>
          </p:nvSpPr>
          <p:spPr bwMode="auto">
            <a:xfrm>
              <a:off x="1014" y="912"/>
              <a:ext cx="574" cy="596"/>
            </a:xfrm>
            <a:custGeom>
              <a:avLst/>
              <a:gdLst>
                <a:gd name="T0" fmla="*/ 124 w 574"/>
                <a:gd name="T1" fmla="*/ 391 h 596"/>
                <a:gd name="T2" fmla="*/ 0 w 574"/>
                <a:gd name="T3" fmla="*/ 391 h 596"/>
                <a:gd name="T4" fmla="*/ 0 w 574"/>
                <a:gd name="T5" fmla="*/ 596 h 596"/>
                <a:gd name="T6" fmla="*/ 574 w 574"/>
                <a:gd name="T7" fmla="*/ 596 h 596"/>
                <a:gd name="T8" fmla="*/ 574 w 574"/>
                <a:gd name="T9" fmla="*/ 391 h 596"/>
                <a:gd name="T10" fmla="*/ 446 w 574"/>
                <a:gd name="T11" fmla="*/ 391 h 596"/>
                <a:gd name="T12" fmla="*/ 446 w 574"/>
                <a:gd name="T13" fmla="*/ 364 h 596"/>
                <a:gd name="T14" fmla="*/ 500 w 574"/>
                <a:gd name="T15" fmla="*/ 364 h 596"/>
                <a:gd name="T16" fmla="*/ 500 w 574"/>
                <a:gd name="T17" fmla="*/ 0 h 596"/>
                <a:gd name="T18" fmla="*/ 70 w 574"/>
                <a:gd name="T19" fmla="*/ 0 h 596"/>
                <a:gd name="T20" fmla="*/ 70 w 574"/>
                <a:gd name="T21" fmla="*/ 364 h 596"/>
                <a:gd name="T22" fmla="*/ 124 w 574"/>
                <a:gd name="T23" fmla="*/ 364 h 596"/>
                <a:gd name="T24" fmla="*/ 124 w 574"/>
                <a:gd name="T25" fmla="*/ 391 h 5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74" h="596">
                  <a:moveTo>
                    <a:pt x="124" y="391"/>
                  </a:moveTo>
                  <a:lnTo>
                    <a:pt x="0" y="391"/>
                  </a:lnTo>
                  <a:lnTo>
                    <a:pt x="0" y="596"/>
                  </a:lnTo>
                  <a:lnTo>
                    <a:pt x="574" y="596"/>
                  </a:lnTo>
                  <a:lnTo>
                    <a:pt x="574" y="391"/>
                  </a:lnTo>
                  <a:lnTo>
                    <a:pt x="446" y="391"/>
                  </a:lnTo>
                  <a:lnTo>
                    <a:pt x="446" y="364"/>
                  </a:lnTo>
                  <a:lnTo>
                    <a:pt x="500" y="364"/>
                  </a:lnTo>
                  <a:lnTo>
                    <a:pt x="500" y="0"/>
                  </a:lnTo>
                  <a:lnTo>
                    <a:pt x="70" y="0"/>
                  </a:lnTo>
                  <a:lnTo>
                    <a:pt x="70" y="364"/>
                  </a:lnTo>
                  <a:lnTo>
                    <a:pt x="124" y="364"/>
                  </a:lnTo>
                  <a:lnTo>
                    <a:pt x="124" y="391"/>
                  </a:lnTo>
                  <a:close/>
                </a:path>
              </a:pathLst>
            </a:custGeom>
            <a:solidFill>
              <a:srgbClr val="FFFFFF"/>
            </a:solidFill>
            <a:ln w="158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4611" name="Line 131"/>
            <p:cNvSpPr>
              <a:spLocks noChangeShapeType="1"/>
            </p:cNvSpPr>
            <p:nvPr/>
          </p:nvSpPr>
          <p:spPr bwMode="auto">
            <a:xfrm>
              <a:off x="1138" y="1303"/>
              <a:ext cx="322" cy="1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4612" name="Line 132"/>
            <p:cNvSpPr>
              <a:spLocks noChangeShapeType="1"/>
            </p:cNvSpPr>
            <p:nvPr/>
          </p:nvSpPr>
          <p:spPr bwMode="auto">
            <a:xfrm>
              <a:off x="1138" y="1276"/>
              <a:ext cx="322" cy="1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4613" name="Freeform 133"/>
            <p:cNvSpPr>
              <a:spLocks noEditPoints="1"/>
            </p:cNvSpPr>
            <p:nvPr/>
          </p:nvSpPr>
          <p:spPr bwMode="auto">
            <a:xfrm>
              <a:off x="1310" y="1323"/>
              <a:ext cx="233" cy="168"/>
            </a:xfrm>
            <a:custGeom>
              <a:avLst/>
              <a:gdLst>
                <a:gd name="T0" fmla="*/ 0 w 233"/>
                <a:gd name="T1" fmla="*/ 168 h 168"/>
                <a:gd name="T2" fmla="*/ 188 w 233"/>
                <a:gd name="T3" fmla="*/ 168 h 168"/>
                <a:gd name="T4" fmla="*/ 188 w 233"/>
                <a:gd name="T5" fmla="*/ 0 h 168"/>
                <a:gd name="T6" fmla="*/ 0 w 233"/>
                <a:gd name="T7" fmla="*/ 0 h 168"/>
                <a:gd name="T8" fmla="*/ 0 w 233"/>
                <a:gd name="T9" fmla="*/ 168 h 168"/>
                <a:gd name="T10" fmla="*/ 204 w 233"/>
                <a:gd name="T11" fmla="*/ 26 h 168"/>
                <a:gd name="T12" fmla="*/ 233 w 233"/>
                <a:gd name="T13" fmla="*/ 26 h 168"/>
                <a:gd name="T14" fmla="*/ 233 w 233"/>
                <a:gd name="T15" fmla="*/ 0 h 168"/>
                <a:gd name="T16" fmla="*/ 204 w 233"/>
                <a:gd name="T17" fmla="*/ 0 h 168"/>
                <a:gd name="T18" fmla="*/ 204 w 233"/>
                <a:gd name="T19" fmla="*/ 26 h 1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33" h="168">
                  <a:moveTo>
                    <a:pt x="0" y="168"/>
                  </a:moveTo>
                  <a:lnTo>
                    <a:pt x="188" y="168"/>
                  </a:lnTo>
                  <a:lnTo>
                    <a:pt x="188" y="0"/>
                  </a:lnTo>
                  <a:lnTo>
                    <a:pt x="0" y="0"/>
                  </a:lnTo>
                  <a:lnTo>
                    <a:pt x="0" y="168"/>
                  </a:lnTo>
                  <a:close/>
                  <a:moveTo>
                    <a:pt x="204" y="26"/>
                  </a:moveTo>
                  <a:lnTo>
                    <a:pt x="233" y="26"/>
                  </a:lnTo>
                  <a:lnTo>
                    <a:pt x="233" y="0"/>
                  </a:lnTo>
                  <a:lnTo>
                    <a:pt x="204" y="0"/>
                  </a:lnTo>
                  <a:lnTo>
                    <a:pt x="204" y="26"/>
                  </a:lnTo>
                  <a:close/>
                </a:path>
              </a:pathLst>
            </a:custGeom>
            <a:solidFill>
              <a:srgbClr val="FFFFFF"/>
            </a:solidFill>
            <a:ln w="47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4614" name="Line 134"/>
            <p:cNvSpPr>
              <a:spLocks noChangeShapeType="1"/>
            </p:cNvSpPr>
            <p:nvPr/>
          </p:nvSpPr>
          <p:spPr bwMode="auto">
            <a:xfrm>
              <a:off x="1310" y="1379"/>
              <a:ext cx="188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4615" name="Line 135"/>
            <p:cNvSpPr>
              <a:spLocks noChangeShapeType="1"/>
            </p:cNvSpPr>
            <p:nvPr/>
          </p:nvSpPr>
          <p:spPr bwMode="auto">
            <a:xfrm>
              <a:off x="1310" y="1435"/>
              <a:ext cx="188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4616" name="Line 136"/>
            <p:cNvSpPr>
              <a:spLocks noChangeShapeType="1"/>
            </p:cNvSpPr>
            <p:nvPr/>
          </p:nvSpPr>
          <p:spPr bwMode="auto">
            <a:xfrm>
              <a:off x="1317" y="1405"/>
              <a:ext cx="172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4617" name="Rectangle 137"/>
            <p:cNvSpPr>
              <a:spLocks noChangeArrowheads="1"/>
            </p:cNvSpPr>
            <p:nvPr/>
          </p:nvSpPr>
          <p:spPr bwMode="auto">
            <a:xfrm>
              <a:off x="1416" y="1389"/>
              <a:ext cx="54" cy="36"/>
            </a:xfrm>
            <a:prstGeom prst="rect">
              <a:avLst/>
            </a:prstGeom>
            <a:noFill/>
            <a:ln w="4763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4618" name="Freeform 138"/>
            <p:cNvSpPr>
              <a:spLocks noEditPoints="1"/>
            </p:cNvSpPr>
            <p:nvPr/>
          </p:nvSpPr>
          <p:spPr bwMode="auto">
            <a:xfrm>
              <a:off x="1030" y="955"/>
              <a:ext cx="538" cy="401"/>
            </a:xfrm>
            <a:custGeom>
              <a:avLst/>
              <a:gdLst>
                <a:gd name="T0" fmla="*/ 452 w 538"/>
                <a:gd name="T1" fmla="*/ 285 h 401"/>
                <a:gd name="T2" fmla="*/ 472 w 538"/>
                <a:gd name="T3" fmla="*/ 285 h 401"/>
                <a:gd name="T4" fmla="*/ 472 w 538"/>
                <a:gd name="T5" fmla="*/ 278 h 401"/>
                <a:gd name="T6" fmla="*/ 452 w 538"/>
                <a:gd name="T7" fmla="*/ 278 h 401"/>
                <a:gd name="T8" fmla="*/ 452 w 538"/>
                <a:gd name="T9" fmla="*/ 285 h 401"/>
                <a:gd name="T10" fmla="*/ 121 w 538"/>
                <a:gd name="T11" fmla="*/ 239 h 401"/>
                <a:gd name="T12" fmla="*/ 121 w 538"/>
                <a:gd name="T13" fmla="*/ 27 h 401"/>
                <a:gd name="T14" fmla="*/ 417 w 538"/>
                <a:gd name="T15" fmla="*/ 27 h 401"/>
                <a:gd name="T16" fmla="*/ 417 w 538"/>
                <a:gd name="T17" fmla="*/ 239 h 401"/>
                <a:gd name="T18" fmla="*/ 121 w 538"/>
                <a:gd name="T19" fmla="*/ 239 h 401"/>
                <a:gd name="T20" fmla="*/ 108 w 538"/>
                <a:gd name="T21" fmla="*/ 252 h 401"/>
                <a:gd name="T22" fmla="*/ 430 w 538"/>
                <a:gd name="T23" fmla="*/ 252 h 401"/>
                <a:gd name="T24" fmla="*/ 430 w 538"/>
                <a:gd name="T25" fmla="*/ 14 h 401"/>
                <a:gd name="T26" fmla="*/ 446 w 538"/>
                <a:gd name="T27" fmla="*/ 14 h 401"/>
                <a:gd name="T28" fmla="*/ 446 w 538"/>
                <a:gd name="T29" fmla="*/ 0 h 401"/>
                <a:gd name="T30" fmla="*/ 96 w 538"/>
                <a:gd name="T31" fmla="*/ 0 h 401"/>
                <a:gd name="T32" fmla="*/ 96 w 538"/>
                <a:gd name="T33" fmla="*/ 265 h 401"/>
                <a:gd name="T34" fmla="*/ 108 w 538"/>
                <a:gd name="T35" fmla="*/ 265 h 401"/>
                <a:gd name="T36" fmla="*/ 108 w 538"/>
                <a:gd name="T37" fmla="*/ 252 h 401"/>
                <a:gd name="T38" fmla="*/ 0 w 538"/>
                <a:gd name="T39" fmla="*/ 388 h 401"/>
                <a:gd name="T40" fmla="*/ 54 w 538"/>
                <a:gd name="T41" fmla="*/ 388 h 401"/>
                <a:gd name="T42" fmla="*/ 54 w 538"/>
                <a:gd name="T43" fmla="*/ 368 h 401"/>
                <a:gd name="T44" fmla="*/ 0 w 538"/>
                <a:gd name="T45" fmla="*/ 368 h 401"/>
                <a:gd name="T46" fmla="*/ 0 w 538"/>
                <a:gd name="T47" fmla="*/ 388 h 401"/>
                <a:gd name="T48" fmla="*/ 316 w 538"/>
                <a:gd name="T49" fmla="*/ 401 h 401"/>
                <a:gd name="T50" fmla="*/ 430 w 538"/>
                <a:gd name="T51" fmla="*/ 401 h 401"/>
                <a:gd name="T52" fmla="*/ 430 w 538"/>
                <a:gd name="T53" fmla="*/ 391 h 401"/>
                <a:gd name="T54" fmla="*/ 316 w 538"/>
                <a:gd name="T55" fmla="*/ 391 h 401"/>
                <a:gd name="T56" fmla="*/ 316 w 538"/>
                <a:gd name="T57" fmla="*/ 401 h 401"/>
                <a:gd name="T58" fmla="*/ 523 w 538"/>
                <a:gd name="T59" fmla="*/ 378 h 401"/>
                <a:gd name="T60" fmla="*/ 538 w 538"/>
                <a:gd name="T61" fmla="*/ 378 h 401"/>
                <a:gd name="T62" fmla="*/ 538 w 538"/>
                <a:gd name="T63" fmla="*/ 368 h 401"/>
                <a:gd name="T64" fmla="*/ 523 w 538"/>
                <a:gd name="T65" fmla="*/ 368 h 401"/>
                <a:gd name="T66" fmla="*/ 523 w 538"/>
                <a:gd name="T67" fmla="*/ 378 h 401"/>
                <a:gd name="T68" fmla="*/ 523 w 538"/>
                <a:gd name="T69" fmla="*/ 394 h 401"/>
                <a:gd name="T70" fmla="*/ 538 w 538"/>
                <a:gd name="T71" fmla="*/ 394 h 401"/>
                <a:gd name="T72" fmla="*/ 538 w 538"/>
                <a:gd name="T73" fmla="*/ 388 h 401"/>
                <a:gd name="T74" fmla="*/ 523 w 538"/>
                <a:gd name="T75" fmla="*/ 388 h 401"/>
                <a:gd name="T76" fmla="*/ 523 w 538"/>
                <a:gd name="T77" fmla="*/ 394 h 4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538" h="401">
                  <a:moveTo>
                    <a:pt x="452" y="285"/>
                  </a:moveTo>
                  <a:lnTo>
                    <a:pt x="472" y="285"/>
                  </a:lnTo>
                  <a:lnTo>
                    <a:pt x="472" y="278"/>
                  </a:lnTo>
                  <a:lnTo>
                    <a:pt x="452" y="278"/>
                  </a:lnTo>
                  <a:lnTo>
                    <a:pt x="452" y="285"/>
                  </a:lnTo>
                  <a:close/>
                  <a:moveTo>
                    <a:pt x="121" y="239"/>
                  </a:moveTo>
                  <a:lnTo>
                    <a:pt x="121" y="27"/>
                  </a:lnTo>
                  <a:lnTo>
                    <a:pt x="417" y="27"/>
                  </a:lnTo>
                  <a:lnTo>
                    <a:pt x="417" y="239"/>
                  </a:lnTo>
                  <a:lnTo>
                    <a:pt x="121" y="239"/>
                  </a:lnTo>
                  <a:close/>
                  <a:moveTo>
                    <a:pt x="108" y="252"/>
                  </a:moveTo>
                  <a:lnTo>
                    <a:pt x="430" y="252"/>
                  </a:lnTo>
                  <a:lnTo>
                    <a:pt x="430" y="14"/>
                  </a:lnTo>
                  <a:lnTo>
                    <a:pt x="446" y="14"/>
                  </a:lnTo>
                  <a:lnTo>
                    <a:pt x="446" y="0"/>
                  </a:lnTo>
                  <a:lnTo>
                    <a:pt x="96" y="0"/>
                  </a:lnTo>
                  <a:lnTo>
                    <a:pt x="96" y="265"/>
                  </a:lnTo>
                  <a:lnTo>
                    <a:pt x="108" y="265"/>
                  </a:lnTo>
                  <a:lnTo>
                    <a:pt x="108" y="252"/>
                  </a:lnTo>
                  <a:close/>
                  <a:moveTo>
                    <a:pt x="0" y="388"/>
                  </a:moveTo>
                  <a:lnTo>
                    <a:pt x="54" y="388"/>
                  </a:lnTo>
                  <a:lnTo>
                    <a:pt x="54" y="368"/>
                  </a:lnTo>
                  <a:lnTo>
                    <a:pt x="0" y="368"/>
                  </a:lnTo>
                  <a:lnTo>
                    <a:pt x="0" y="388"/>
                  </a:lnTo>
                  <a:close/>
                  <a:moveTo>
                    <a:pt x="316" y="401"/>
                  </a:moveTo>
                  <a:lnTo>
                    <a:pt x="430" y="401"/>
                  </a:lnTo>
                  <a:lnTo>
                    <a:pt x="430" y="391"/>
                  </a:lnTo>
                  <a:lnTo>
                    <a:pt x="316" y="391"/>
                  </a:lnTo>
                  <a:lnTo>
                    <a:pt x="316" y="401"/>
                  </a:lnTo>
                  <a:close/>
                  <a:moveTo>
                    <a:pt x="523" y="378"/>
                  </a:moveTo>
                  <a:lnTo>
                    <a:pt x="538" y="378"/>
                  </a:lnTo>
                  <a:lnTo>
                    <a:pt x="538" y="368"/>
                  </a:lnTo>
                  <a:lnTo>
                    <a:pt x="523" y="368"/>
                  </a:lnTo>
                  <a:lnTo>
                    <a:pt x="523" y="378"/>
                  </a:lnTo>
                  <a:close/>
                  <a:moveTo>
                    <a:pt x="523" y="394"/>
                  </a:moveTo>
                  <a:lnTo>
                    <a:pt x="538" y="394"/>
                  </a:lnTo>
                  <a:lnTo>
                    <a:pt x="538" y="388"/>
                  </a:lnTo>
                  <a:lnTo>
                    <a:pt x="523" y="388"/>
                  </a:lnTo>
                  <a:lnTo>
                    <a:pt x="523" y="394"/>
                  </a:lnTo>
                  <a:close/>
                </a:path>
              </a:pathLst>
            </a:custGeom>
            <a:solidFill>
              <a:srgbClr val="000000"/>
            </a:solidFill>
            <a:ln w="47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4619" name="Line 139"/>
            <p:cNvSpPr>
              <a:spLocks noChangeShapeType="1"/>
            </p:cNvSpPr>
            <p:nvPr/>
          </p:nvSpPr>
          <p:spPr bwMode="auto">
            <a:xfrm>
              <a:off x="1084" y="1257"/>
              <a:ext cx="430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4620" name="Line 140"/>
            <p:cNvSpPr>
              <a:spLocks noChangeShapeType="1"/>
            </p:cNvSpPr>
            <p:nvPr/>
          </p:nvSpPr>
          <p:spPr bwMode="auto">
            <a:xfrm flipV="1">
              <a:off x="1193" y="1257"/>
              <a:ext cx="1" cy="19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4621" name="Line 141"/>
            <p:cNvSpPr>
              <a:spLocks noChangeShapeType="1"/>
            </p:cNvSpPr>
            <p:nvPr/>
          </p:nvSpPr>
          <p:spPr bwMode="auto">
            <a:xfrm flipV="1">
              <a:off x="1301" y="1257"/>
              <a:ext cx="1" cy="19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04622" name="Group 142"/>
          <p:cNvGrpSpPr>
            <a:grpSpLocks/>
          </p:cNvGrpSpPr>
          <p:nvPr/>
        </p:nvGrpSpPr>
        <p:grpSpPr bwMode="auto">
          <a:xfrm>
            <a:off x="2981325" y="6216650"/>
            <a:ext cx="523875" cy="488950"/>
            <a:chOff x="1014" y="912"/>
            <a:chExt cx="574" cy="596"/>
          </a:xfrm>
        </p:grpSpPr>
        <p:sp>
          <p:nvSpPr>
            <p:cNvPr id="404623" name="Freeform 143"/>
            <p:cNvSpPr>
              <a:spLocks/>
            </p:cNvSpPr>
            <p:nvPr/>
          </p:nvSpPr>
          <p:spPr bwMode="auto">
            <a:xfrm>
              <a:off x="1014" y="912"/>
              <a:ext cx="574" cy="596"/>
            </a:xfrm>
            <a:custGeom>
              <a:avLst/>
              <a:gdLst>
                <a:gd name="T0" fmla="*/ 124 w 574"/>
                <a:gd name="T1" fmla="*/ 391 h 596"/>
                <a:gd name="T2" fmla="*/ 0 w 574"/>
                <a:gd name="T3" fmla="*/ 391 h 596"/>
                <a:gd name="T4" fmla="*/ 0 w 574"/>
                <a:gd name="T5" fmla="*/ 596 h 596"/>
                <a:gd name="T6" fmla="*/ 574 w 574"/>
                <a:gd name="T7" fmla="*/ 596 h 596"/>
                <a:gd name="T8" fmla="*/ 574 w 574"/>
                <a:gd name="T9" fmla="*/ 391 h 596"/>
                <a:gd name="T10" fmla="*/ 446 w 574"/>
                <a:gd name="T11" fmla="*/ 391 h 596"/>
                <a:gd name="T12" fmla="*/ 446 w 574"/>
                <a:gd name="T13" fmla="*/ 364 h 596"/>
                <a:gd name="T14" fmla="*/ 500 w 574"/>
                <a:gd name="T15" fmla="*/ 364 h 596"/>
                <a:gd name="T16" fmla="*/ 500 w 574"/>
                <a:gd name="T17" fmla="*/ 0 h 596"/>
                <a:gd name="T18" fmla="*/ 70 w 574"/>
                <a:gd name="T19" fmla="*/ 0 h 596"/>
                <a:gd name="T20" fmla="*/ 70 w 574"/>
                <a:gd name="T21" fmla="*/ 364 h 596"/>
                <a:gd name="T22" fmla="*/ 124 w 574"/>
                <a:gd name="T23" fmla="*/ 364 h 596"/>
                <a:gd name="T24" fmla="*/ 124 w 574"/>
                <a:gd name="T25" fmla="*/ 391 h 5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74" h="596">
                  <a:moveTo>
                    <a:pt x="124" y="391"/>
                  </a:moveTo>
                  <a:lnTo>
                    <a:pt x="0" y="391"/>
                  </a:lnTo>
                  <a:lnTo>
                    <a:pt x="0" y="596"/>
                  </a:lnTo>
                  <a:lnTo>
                    <a:pt x="574" y="596"/>
                  </a:lnTo>
                  <a:lnTo>
                    <a:pt x="574" y="391"/>
                  </a:lnTo>
                  <a:lnTo>
                    <a:pt x="446" y="391"/>
                  </a:lnTo>
                  <a:lnTo>
                    <a:pt x="446" y="364"/>
                  </a:lnTo>
                  <a:lnTo>
                    <a:pt x="500" y="364"/>
                  </a:lnTo>
                  <a:lnTo>
                    <a:pt x="500" y="0"/>
                  </a:lnTo>
                  <a:lnTo>
                    <a:pt x="70" y="0"/>
                  </a:lnTo>
                  <a:lnTo>
                    <a:pt x="70" y="364"/>
                  </a:lnTo>
                  <a:lnTo>
                    <a:pt x="124" y="364"/>
                  </a:lnTo>
                  <a:lnTo>
                    <a:pt x="124" y="391"/>
                  </a:lnTo>
                  <a:close/>
                </a:path>
              </a:pathLst>
            </a:custGeom>
            <a:solidFill>
              <a:srgbClr val="FFFFFF"/>
            </a:solidFill>
            <a:ln w="158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4624" name="Line 144"/>
            <p:cNvSpPr>
              <a:spLocks noChangeShapeType="1"/>
            </p:cNvSpPr>
            <p:nvPr/>
          </p:nvSpPr>
          <p:spPr bwMode="auto">
            <a:xfrm>
              <a:off x="1138" y="1303"/>
              <a:ext cx="322" cy="1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4625" name="Line 145"/>
            <p:cNvSpPr>
              <a:spLocks noChangeShapeType="1"/>
            </p:cNvSpPr>
            <p:nvPr/>
          </p:nvSpPr>
          <p:spPr bwMode="auto">
            <a:xfrm>
              <a:off x="1138" y="1276"/>
              <a:ext cx="322" cy="1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4626" name="Freeform 146"/>
            <p:cNvSpPr>
              <a:spLocks noEditPoints="1"/>
            </p:cNvSpPr>
            <p:nvPr/>
          </p:nvSpPr>
          <p:spPr bwMode="auto">
            <a:xfrm>
              <a:off x="1310" y="1323"/>
              <a:ext cx="233" cy="168"/>
            </a:xfrm>
            <a:custGeom>
              <a:avLst/>
              <a:gdLst>
                <a:gd name="T0" fmla="*/ 0 w 233"/>
                <a:gd name="T1" fmla="*/ 168 h 168"/>
                <a:gd name="T2" fmla="*/ 188 w 233"/>
                <a:gd name="T3" fmla="*/ 168 h 168"/>
                <a:gd name="T4" fmla="*/ 188 w 233"/>
                <a:gd name="T5" fmla="*/ 0 h 168"/>
                <a:gd name="T6" fmla="*/ 0 w 233"/>
                <a:gd name="T7" fmla="*/ 0 h 168"/>
                <a:gd name="T8" fmla="*/ 0 w 233"/>
                <a:gd name="T9" fmla="*/ 168 h 168"/>
                <a:gd name="T10" fmla="*/ 204 w 233"/>
                <a:gd name="T11" fmla="*/ 26 h 168"/>
                <a:gd name="T12" fmla="*/ 233 w 233"/>
                <a:gd name="T13" fmla="*/ 26 h 168"/>
                <a:gd name="T14" fmla="*/ 233 w 233"/>
                <a:gd name="T15" fmla="*/ 0 h 168"/>
                <a:gd name="T16" fmla="*/ 204 w 233"/>
                <a:gd name="T17" fmla="*/ 0 h 168"/>
                <a:gd name="T18" fmla="*/ 204 w 233"/>
                <a:gd name="T19" fmla="*/ 26 h 1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33" h="168">
                  <a:moveTo>
                    <a:pt x="0" y="168"/>
                  </a:moveTo>
                  <a:lnTo>
                    <a:pt x="188" y="168"/>
                  </a:lnTo>
                  <a:lnTo>
                    <a:pt x="188" y="0"/>
                  </a:lnTo>
                  <a:lnTo>
                    <a:pt x="0" y="0"/>
                  </a:lnTo>
                  <a:lnTo>
                    <a:pt x="0" y="168"/>
                  </a:lnTo>
                  <a:close/>
                  <a:moveTo>
                    <a:pt x="204" y="26"/>
                  </a:moveTo>
                  <a:lnTo>
                    <a:pt x="233" y="26"/>
                  </a:lnTo>
                  <a:lnTo>
                    <a:pt x="233" y="0"/>
                  </a:lnTo>
                  <a:lnTo>
                    <a:pt x="204" y="0"/>
                  </a:lnTo>
                  <a:lnTo>
                    <a:pt x="204" y="26"/>
                  </a:lnTo>
                  <a:close/>
                </a:path>
              </a:pathLst>
            </a:custGeom>
            <a:solidFill>
              <a:srgbClr val="FFFFFF"/>
            </a:solidFill>
            <a:ln w="47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4627" name="Line 147"/>
            <p:cNvSpPr>
              <a:spLocks noChangeShapeType="1"/>
            </p:cNvSpPr>
            <p:nvPr/>
          </p:nvSpPr>
          <p:spPr bwMode="auto">
            <a:xfrm>
              <a:off x="1310" y="1379"/>
              <a:ext cx="188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4628" name="Line 148"/>
            <p:cNvSpPr>
              <a:spLocks noChangeShapeType="1"/>
            </p:cNvSpPr>
            <p:nvPr/>
          </p:nvSpPr>
          <p:spPr bwMode="auto">
            <a:xfrm>
              <a:off x="1310" y="1435"/>
              <a:ext cx="188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4629" name="Line 149"/>
            <p:cNvSpPr>
              <a:spLocks noChangeShapeType="1"/>
            </p:cNvSpPr>
            <p:nvPr/>
          </p:nvSpPr>
          <p:spPr bwMode="auto">
            <a:xfrm>
              <a:off x="1317" y="1405"/>
              <a:ext cx="172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4630" name="Rectangle 150"/>
            <p:cNvSpPr>
              <a:spLocks noChangeArrowheads="1"/>
            </p:cNvSpPr>
            <p:nvPr/>
          </p:nvSpPr>
          <p:spPr bwMode="auto">
            <a:xfrm>
              <a:off x="1416" y="1389"/>
              <a:ext cx="54" cy="36"/>
            </a:xfrm>
            <a:prstGeom prst="rect">
              <a:avLst/>
            </a:prstGeom>
            <a:noFill/>
            <a:ln w="4763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4631" name="Freeform 151"/>
            <p:cNvSpPr>
              <a:spLocks noEditPoints="1"/>
            </p:cNvSpPr>
            <p:nvPr/>
          </p:nvSpPr>
          <p:spPr bwMode="auto">
            <a:xfrm>
              <a:off x="1030" y="955"/>
              <a:ext cx="538" cy="401"/>
            </a:xfrm>
            <a:custGeom>
              <a:avLst/>
              <a:gdLst>
                <a:gd name="T0" fmla="*/ 452 w 538"/>
                <a:gd name="T1" fmla="*/ 285 h 401"/>
                <a:gd name="T2" fmla="*/ 472 w 538"/>
                <a:gd name="T3" fmla="*/ 285 h 401"/>
                <a:gd name="T4" fmla="*/ 472 w 538"/>
                <a:gd name="T5" fmla="*/ 278 h 401"/>
                <a:gd name="T6" fmla="*/ 452 w 538"/>
                <a:gd name="T7" fmla="*/ 278 h 401"/>
                <a:gd name="T8" fmla="*/ 452 w 538"/>
                <a:gd name="T9" fmla="*/ 285 h 401"/>
                <a:gd name="T10" fmla="*/ 121 w 538"/>
                <a:gd name="T11" fmla="*/ 239 h 401"/>
                <a:gd name="T12" fmla="*/ 121 w 538"/>
                <a:gd name="T13" fmla="*/ 27 h 401"/>
                <a:gd name="T14" fmla="*/ 417 w 538"/>
                <a:gd name="T15" fmla="*/ 27 h 401"/>
                <a:gd name="T16" fmla="*/ 417 w 538"/>
                <a:gd name="T17" fmla="*/ 239 h 401"/>
                <a:gd name="T18" fmla="*/ 121 w 538"/>
                <a:gd name="T19" fmla="*/ 239 h 401"/>
                <a:gd name="T20" fmla="*/ 108 w 538"/>
                <a:gd name="T21" fmla="*/ 252 h 401"/>
                <a:gd name="T22" fmla="*/ 430 w 538"/>
                <a:gd name="T23" fmla="*/ 252 h 401"/>
                <a:gd name="T24" fmla="*/ 430 w 538"/>
                <a:gd name="T25" fmla="*/ 14 h 401"/>
                <a:gd name="T26" fmla="*/ 446 w 538"/>
                <a:gd name="T27" fmla="*/ 14 h 401"/>
                <a:gd name="T28" fmla="*/ 446 w 538"/>
                <a:gd name="T29" fmla="*/ 0 h 401"/>
                <a:gd name="T30" fmla="*/ 96 w 538"/>
                <a:gd name="T31" fmla="*/ 0 h 401"/>
                <a:gd name="T32" fmla="*/ 96 w 538"/>
                <a:gd name="T33" fmla="*/ 265 h 401"/>
                <a:gd name="T34" fmla="*/ 108 w 538"/>
                <a:gd name="T35" fmla="*/ 265 h 401"/>
                <a:gd name="T36" fmla="*/ 108 w 538"/>
                <a:gd name="T37" fmla="*/ 252 h 401"/>
                <a:gd name="T38" fmla="*/ 0 w 538"/>
                <a:gd name="T39" fmla="*/ 388 h 401"/>
                <a:gd name="T40" fmla="*/ 54 w 538"/>
                <a:gd name="T41" fmla="*/ 388 h 401"/>
                <a:gd name="T42" fmla="*/ 54 w 538"/>
                <a:gd name="T43" fmla="*/ 368 h 401"/>
                <a:gd name="T44" fmla="*/ 0 w 538"/>
                <a:gd name="T45" fmla="*/ 368 h 401"/>
                <a:gd name="T46" fmla="*/ 0 w 538"/>
                <a:gd name="T47" fmla="*/ 388 h 401"/>
                <a:gd name="T48" fmla="*/ 316 w 538"/>
                <a:gd name="T49" fmla="*/ 401 h 401"/>
                <a:gd name="T50" fmla="*/ 430 w 538"/>
                <a:gd name="T51" fmla="*/ 401 h 401"/>
                <a:gd name="T52" fmla="*/ 430 w 538"/>
                <a:gd name="T53" fmla="*/ 391 h 401"/>
                <a:gd name="T54" fmla="*/ 316 w 538"/>
                <a:gd name="T55" fmla="*/ 391 h 401"/>
                <a:gd name="T56" fmla="*/ 316 w 538"/>
                <a:gd name="T57" fmla="*/ 401 h 401"/>
                <a:gd name="T58" fmla="*/ 523 w 538"/>
                <a:gd name="T59" fmla="*/ 378 h 401"/>
                <a:gd name="T60" fmla="*/ 538 w 538"/>
                <a:gd name="T61" fmla="*/ 378 h 401"/>
                <a:gd name="T62" fmla="*/ 538 w 538"/>
                <a:gd name="T63" fmla="*/ 368 h 401"/>
                <a:gd name="T64" fmla="*/ 523 w 538"/>
                <a:gd name="T65" fmla="*/ 368 h 401"/>
                <a:gd name="T66" fmla="*/ 523 w 538"/>
                <a:gd name="T67" fmla="*/ 378 h 401"/>
                <a:gd name="T68" fmla="*/ 523 w 538"/>
                <a:gd name="T69" fmla="*/ 394 h 401"/>
                <a:gd name="T70" fmla="*/ 538 w 538"/>
                <a:gd name="T71" fmla="*/ 394 h 401"/>
                <a:gd name="T72" fmla="*/ 538 w 538"/>
                <a:gd name="T73" fmla="*/ 388 h 401"/>
                <a:gd name="T74" fmla="*/ 523 w 538"/>
                <a:gd name="T75" fmla="*/ 388 h 401"/>
                <a:gd name="T76" fmla="*/ 523 w 538"/>
                <a:gd name="T77" fmla="*/ 394 h 4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538" h="401">
                  <a:moveTo>
                    <a:pt x="452" y="285"/>
                  </a:moveTo>
                  <a:lnTo>
                    <a:pt x="472" y="285"/>
                  </a:lnTo>
                  <a:lnTo>
                    <a:pt x="472" y="278"/>
                  </a:lnTo>
                  <a:lnTo>
                    <a:pt x="452" y="278"/>
                  </a:lnTo>
                  <a:lnTo>
                    <a:pt x="452" y="285"/>
                  </a:lnTo>
                  <a:close/>
                  <a:moveTo>
                    <a:pt x="121" y="239"/>
                  </a:moveTo>
                  <a:lnTo>
                    <a:pt x="121" y="27"/>
                  </a:lnTo>
                  <a:lnTo>
                    <a:pt x="417" y="27"/>
                  </a:lnTo>
                  <a:lnTo>
                    <a:pt x="417" y="239"/>
                  </a:lnTo>
                  <a:lnTo>
                    <a:pt x="121" y="239"/>
                  </a:lnTo>
                  <a:close/>
                  <a:moveTo>
                    <a:pt x="108" y="252"/>
                  </a:moveTo>
                  <a:lnTo>
                    <a:pt x="430" y="252"/>
                  </a:lnTo>
                  <a:lnTo>
                    <a:pt x="430" y="14"/>
                  </a:lnTo>
                  <a:lnTo>
                    <a:pt x="446" y="14"/>
                  </a:lnTo>
                  <a:lnTo>
                    <a:pt x="446" y="0"/>
                  </a:lnTo>
                  <a:lnTo>
                    <a:pt x="96" y="0"/>
                  </a:lnTo>
                  <a:lnTo>
                    <a:pt x="96" y="265"/>
                  </a:lnTo>
                  <a:lnTo>
                    <a:pt x="108" y="265"/>
                  </a:lnTo>
                  <a:lnTo>
                    <a:pt x="108" y="252"/>
                  </a:lnTo>
                  <a:close/>
                  <a:moveTo>
                    <a:pt x="0" y="388"/>
                  </a:moveTo>
                  <a:lnTo>
                    <a:pt x="54" y="388"/>
                  </a:lnTo>
                  <a:lnTo>
                    <a:pt x="54" y="368"/>
                  </a:lnTo>
                  <a:lnTo>
                    <a:pt x="0" y="368"/>
                  </a:lnTo>
                  <a:lnTo>
                    <a:pt x="0" y="388"/>
                  </a:lnTo>
                  <a:close/>
                  <a:moveTo>
                    <a:pt x="316" y="401"/>
                  </a:moveTo>
                  <a:lnTo>
                    <a:pt x="430" y="401"/>
                  </a:lnTo>
                  <a:lnTo>
                    <a:pt x="430" y="391"/>
                  </a:lnTo>
                  <a:lnTo>
                    <a:pt x="316" y="391"/>
                  </a:lnTo>
                  <a:lnTo>
                    <a:pt x="316" y="401"/>
                  </a:lnTo>
                  <a:close/>
                  <a:moveTo>
                    <a:pt x="523" y="378"/>
                  </a:moveTo>
                  <a:lnTo>
                    <a:pt x="538" y="378"/>
                  </a:lnTo>
                  <a:lnTo>
                    <a:pt x="538" y="368"/>
                  </a:lnTo>
                  <a:lnTo>
                    <a:pt x="523" y="368"/>
                  </a:lnTo>
                  <a:lnTo>
                    <a:pt x="523" y="378"/>
                  </a:lnTo>
                  <a:close/>
                  <a:moveTo>
                    <a:pt x="523" y="394"/>
                  </a:moveTo>
                  <a:lnTo>
                    <a:pt x="538" y="394"/>
                  </a:lnTo>
                  <a:lnTo>
                    <a:pt x="538" y="388"/>
                  </a:lnTo>
                  <a:lnTo>
                    <a:pt x="523" y="388"/>
                  </a:lnTo>
                  <a:lnTo>
                    <a:pt x="523" y="394"/>
                  </a:lnTo>
                  <a:close/>
                </a:path>
              </a:pathLst>
            </a:custGeom>
            <a:solidFill>
              <a:srgbClr val="000000"/>
            </a:solidFill>
            <a:ln w="47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4632" name="Line 152"/>
            <p:cNvSpPr>
              <a:spLocks noChangeShapeType="1"/>
            </p:cNvSpPr>
            <p:nvPr/>
          </p:nvSpPr>
          <p:spPr bwMode="auto">
            <a:xfrm>
              <a:off x="1084" y="1257"/>
              <a:ext cx="430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4633" name="Line 153"/>
            <p:cNvSpPr>
              <a:spLocks noChangeShapeType="1"/>
            </p:cNvSpPr>
            <p:nvPr/>
          </p:nvSpPr>
          <p:spPr bwMode="auto">
            <a:xfrm flipV="1">
              <a:off x="1193" y="1257"/>
              <a:ext cx="1" cy="19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4634" name="Line 154"/>
            <p:cNvSpPr>
              <a:spLocks noChangeShapeType="1"/>
            </p:cNvSpPr>
            <p:nvPr/>
          </p:nvSpPr>
          <p:spPr bwMode="auto">
            <a:xfrm flipV="1">
              <a:off x="1301" y="1257"/>
              <a:ext cx="1" cy="19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cxnSp>
        <p:nvCxnSpPr>
          <p:cNvPr id="404635" name="AutoShape 155"/>
          <p:cNvCxnSpPr>
            <a:cxnSpLocks noChangeShapeType="1"/>
            <a:stCxn id="404631" idx="14"/>
            <a:endCxn id="404598" idx="2"/>
          </p:cNvCxnSpPr>
          <p:nvPr/>
        </p:nvCxnSpPr>
        <p:spPr bwMode="auto">
          <a:xfrm flipV="1">
            <a:off x="3403600" y="6102350"/>
            <a:ext cx="152400" cy="149225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04636" name="AutoShape 156"/>
          <p:cNvCxnSpPr>
            <a:cxnSpLocks noChangeShapeType="1"/>
            <a:stCxn id="404610" idx="4"/>
            <a:endCxn id="404597" idx="1"/>
          </p:cNvCxnSpPr>
          <p:nvPr/>
        </p:nvCxnSpPr>
        <p:spPr bwMode="auto">
          <a:xfrm>
            <a:off x="2522538" y="5318125"/>
            <a:ext cx="296862" cy="1270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249325113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Slide Number Placeholder 4"/>
          <p:cNvSpPr>
            <a:spLocks noGrp="1"/>
          </p:cNvSpPr>
          <p:nvPr>
            <p:ph type="sldNum" sz="quarter" idx="4294967295"/>
          </p:nvPr>
        </p:nvSpPr>
        <p:spPr>
          <a:xfrm>
            <a:off x="6858000" y="6248400"/>
            <a:ext cx="1905000" cy="457200"/>
          </a:xfrm>
          <a:prstGeom prst="rect">
            <a:avLst/>
          </a:prstGeom>
        </p:spPr>
        <p:txBody>
          <a:bodyPr/>
          <a:lstStyle/>
          <a:p>
            <a:fld id="{7B348285-E869-CB40-B36B-A5151E39C32F}" type="slidenum">
              <a:rPr lang="en-US"/>
              <a:pPr/>
              <a:t>5</a:t>
            </a:fld>
            <a:endParaRPr lang="en-US"/>
          </a:p>
        </p:txBody>
      </p:sp>
      <p:sp>
        <p:nvSpPr>
          <p:cNvPr id="409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INTERnet</a:t>
            </a:r>
            <a:r>
              <a:rPr lang="en-US" dirty="0" smtClean="0"/>
              <a:t> Solution</a:t>
            </a:r>
            <a:endParaRPr lang="en-US" dirty="0"/>
          </a:p>
        </p:txBody>
      </p:sp>
      <p:grpSp>
        <p:nvGrpSpPr>
          <p:cNvPr id="409603" name="Group 3"/>
          <p:cNvGrpSpPr>
            <a:grpSpLocks/>
          </p:cNvGrpSpPr>
          <p:nvPr/>
        </p:nvGrpSpPr>
        <p:grpSpPr bwMode="auto">
          <a:xfrm>
            <a:off x="1392238" y="1752600"/>
            <a:ext cx="2179637" cy="1828800"/>
            <a:chOff x="832" y="1344"/>
            <a:chExt cx="1136" cy="1024"/>
          </a:xfrm>
        </p:grpSpPr>
        <p:sp>
          <p:nvSpPr>
            <p:cNvPr id="409604" name="Oval 4"/>
            <p:cNvSpPr>
              <a:spLocks noChangeArrowheads="1"/>
            </p:cNvSpPr>
            <p:nvPr/>
          </p:nvSpPr>
          <p:spPr bwMode="auto">
            <a:xfrm>
              <a:off x="1220" y="1344"/>
              <a:ext cx="495" cy="424"/>
            </a:xfrm>
            <a:prstGeom prst="ellipse">
              <a:avLst/>
            </a:prstGeom>
            <a:solidFill>
              <a:srgbClr val="FFFF99"/>
            </a:solidFill>
            <a:ln w="9525">
              <a:solidFill>
                <a:srgbClr val="FFFF99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9605" name="Oval 5"/>
            <p:cNvSpPr>
              <a:spLocks noChangeArrowheads="1"/>
            </p:cNvSpPr>
            <p:nvPr/>
          </p:nvSpPr>
          <p:spPr bwMode="auto">
            <a:xfrm>
              <a:off x="948" y="1455"/>
              <a:ext cx="379" cy="424"/>
            </a:xfrm>
            <a:prstGeom prst="ellipse">
              <a:avLst/>
            </a:prstGeom>
            <a:solidFill>
              <a:srgbClr val="FFFF99"/>
            </a:solidFill>
            <a:ln w="9525">
              <a:solidFill>
                <a:srgbClr val="FFFF99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9606" name="Oval 6"/>
            <p:cNvSpPr>
              <a:spLocks noChangeArrowheads="1"/>
            </p:cNvSpPr>
            <p:nvPr/>
          </p:nvSpPr>
          <p:spPr bwMode="auto">
            <a:xfrm>
              <a:off x="832" y="1710"/>
              <a:ext cx="256" cy="306"/>
            </a:xfrm>
            <a:prstGeom prst="ellipse">
              <a:avLst/>
            </a:prstGeom>
            <a:solidFill>
              <a:srgbClr val="FFFF99"/>
            </a:solidFill>
            <a:ln w="9525">
              <a:solidFill>
                <a:srgbClr val="FFFF99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9607" name="Oval 7"/>
            <p:cNvSpPr>
              <a:spLocks noChangeArrowheads="1"/>
            </p:cNvSpPr>
            <p:nvPr/>
          </p:nvSpPr>
          <p:spPr bwMode="auto">
            <a:xfrm>
              <a:off x="909" y="1862"/>
              <a:ext cx="435" cy="442"/>
            </a:xfrm>
            <a:prstGeom prst="ellipse">
              <a:avLst/>
            </a:prstGeom>
            <a:solidFill>
              <a:srgbClr val="FFFF99"/>
            </a:solidFill>
            <a:ln w="9525">
              <a:solidFill>
                <a:srgbClr val="FFFF99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9608" name="Oval 8"/>
            <p:cNvSpPr>
              <a:spLocks noChangeArrowheads="1"/>
            </p:cNvSpPr>
            <p:nvPr/>
          </p:nvSpPr>
          <p:spPr bwMode="auto">
            <a:xfrm>
              <a:off x="1086" y="1924"/>
              <a:ext cx="671" cy="444"/>
            </a:xfrm>
            <a:prstGeom prst="ellipse">
              <a:avLst/>
            </a:prstGeom>
            <a:solidFill>
              <a:srgbClr val="FFFF99"/>
            </a:solidFill>
            <a:ln w="9525">
              <a:solidFill>
                <a:srgbClr val="FFFF99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9609" name="Oval 9"/>
            <p:cNvSpPr>
              <a:spLocks noChangeArrowheads="1"/>
            </p:cNvSpPr>
            <p:nvPr/>
          </p:nvSpPr>
          <p:spPr bwMode="auto">
            <a:xfrm>
              <a:off x="1605" y="1488"/>
              <a:ext cx="311" cy="312"/>
            </a:xfrm>
            <a:prstGeom prst="ellipse">
              <a:avLst/>
            </a:prstGeom>
            <a:solidFill>
              <a:srgbClr val="FFFF99"/>
            </a:solidFill>
            <a:ln w="9525">
              <a:solidFill>
                <a:srgbClr val="FFFF99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9610" name="Oval 10"/>
            <p:cNvSpPr>
              <a:spLocks noChangeArrowheads="1"/>
            </p:cNvSpPr>
            <p:nvPr/>
          </p:nvSpPr>
          <p:spPr bwMode="auto">
            <a:xfrm>
              <a:off x="1602" y="1681"/>
              <a:ext cx="366" cy="333"/>
            </a:xfrm>
            <a:prstGeom prst="ellipse">
              <a:avLst/>
            </a:prstGeom>
            <a:solidFill>
              <a:srgbClr val="FFFF99"/>
            </a:solidFill>
            <a:ln w="9525">
              <a:solidFill>
                <a:srgbClr val="FFFF99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9611" name="Oval 11"/>
            <p:cNvSpPr>
              <a:spLocks noChangeArrowheads="1"/>
            </p:cNvSpPr>
            <p:nvPr/>
          </p:nvSpPr>
          <p:spPr bwMode="auto">
            <a:xfrm>
              <a:off x="1569" y="1751"/>
              <a:ext cx="364" cy="547"/>
            </a:xfrm>
            <a:prstGeom prst="ellipse">
              <a:avLst/>
            </a:prstGeom>
            <a:solidFill>
              <a:srgbClr val="FFFF99"/>
            </a:solidFill>
            <a:ln w="9525">
              <a:solidFill>
                <a:srgbClr val="FFFF99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9612" name="Oval 12"/>
            <p:cNvSpPr>
              <a:spLocks noChangeArrowheads="1"/>
            </p:cNvSpPr>
            <p:nvPr/>
          </p:nvSpPr>
          <p:spPr bwMode="auto">
            <a:xfrm>
              <a:off x="912" y="1434"/>
              <a:ext cx="1008" cy="918"/>
            </a:xfrm>
            <a:prstGeom prst="ellipse">
              <a:avLst/>
            </a:prstGeom>
            <a:solidFill>
              <a:srgbClr val="FFFF99"/>
            </a:solidFill>
            <a:ln w="9525">
              <a:solidFill>
                <a:srgbClr val="FFFF99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09613" name="Rectangle 13"/>
          <p:cNvSpPr>
            <a:spLocks noChangeArrowheads="1"/>
          </p:cNvSpPr>
          <p:nvPr/>
        </p:nvSpPr>
        <p:spPr bwMode="auto">
          <a:xfrm>
            <a:off x="2047875" y="2209800"/>
            <a:ext cx="184150" cy="171450"/>
          </a:xfrm>
          <a:prstGeom prst="rect">
            <a:avLst/>
          </a:prstGeom>
          <a:solidFill>
            <a:srgbClr val="EAEAEA"/>
          </a:solidFill>
          <a:ln w="12700">
            <a:miter lim="800000"/>
            <a:headEnd/>
            <a:tailEnd/>
          </a:ln>
          <a:effectLst/>
          <a:scene3d>
            <a:camera prst="legacyObliqueTopLeft"/>
            <a:lightRig rig="legacyFlat3" dir="t"/>
          </a:scene3d>
          <a:sp3d extrusionH="125400" prstMaterial="legacyMatte">
            <a:bevelT w="13500" h="13500" prst="angle"/>
            <a:bevelB w="13500" h="13500" prst="angle"/>
            <a:extrusionClr>
              <a:srgbClr val="EAEAEA"/>
            </a:extrusionClr>
          </a:sp3d>
          <a:extLst>
            <a:ext uri="{AF507438-7753-43e0-B8FC-AC1667EBCBE1}">
              <a14:hiddenEffects xmlns:a14="http://schemas.microsoft.com/office/drawing/2010/main">
                <a:effectLst>
                  <a:outerShdw blurRad="63500" dist="107763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8" tIns="44450" rIns="90488" bIns="44450" anchor="ctr">
            <a:flatTx/>
          </a:bodyPr>
          <a:lstStyle/>
          <a:p>
            <a:endParaRPr lang="en-US"/>
          </a:p>
        </p:txBody>
      </p:sp>
      <p:sp>
        <p:nvSpPr>
          <p:cNvPr id="409614" name="Rectangle 14"/>
          <p:cNvSpPr>
            <a:spLocks noChangeArrowheads="1"/>
          </p:cNvSpPr>
          <p:nvPr/>
        </p:nvSpPr>
        <p:spPr bwMode="auto">
          <a:xfrm>
            <a:off x="1362075" y="2686050"/>
            <a:ext cx="184150" cy="171450"/>
          </a:xfrm>
          <a:prstGeom prst="rect">
            <a:avLst/>
          </a:prstGeom>
          <a:solidFill>
            <a:srgbClr val="EAEAEA"/>
          </a:solidFill>
          <a:ln w="12700">
            <a:miter lim="800000"/>
            <a:headEnd/>
            <a:tailEnd/>
          </a:ln>
          <a:effectLst/>
          <a:scene3d>
            <a:camera prst="legacyObliqueTopLeft"/>
            <a:lightRig rig="legacyFlat3" dir="t"/>
          </a:scene3d>
          <a:sp3d extrusionH="125400" prstMaterial="legacyMatte">
            <a:bevelT w="13500" h="13500" prst="angle"/>
            <a:bevelB w="13500" h="13500" prst="angle"/>
            <a:extrusionClr>
              <a:srgbClr val="EAEAEA"/>
            </a:extrusionClr>
          </a:sp3d>
          <a:extLst>
            <a:ext uri="{AF507438-7753-43e0-B8FC-AC1667EBCBE1}">
              <a14:hiddenEffects xmlns:a14="http://schemas.microsoft.com/office/drawing/2010/main">
                <a:effectLst>
                  <a:outerShdw blurRad="63500" dist="107763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8" tIns="44450" rIns="90488" bIns="44450" anchor="ctr">
            <a:flatTx/>
          </a:bodyPr>
          <a:lstStyle/>
          <a:p>
            <a:endParaRPr lang="en-US"/>
          </a:p>
        </p:txBody>
      </p:sp>
      <p:sp>
        <p:nvSpPr>
          <p:cNvPr id="409615" name="Rectangle 15"/>
          <p:cNvSpPr>
            <a:spLocks noChangeArrowheads="1"/>
          </p:cNvSpPr>
          <p:nvPr/>
        </p:nvSpPr>
        <p:spPr bwMode="auto">
          <a:xfrm>
            <a:off x="2006600" y="3371850"/>
            <a:ext cx="184150" cy="171450"/>
          </a:xfrm>
          <a:prstGeom prst="rect">
            <a:avLst/>
          </a:prstGeom>
          <a:solidFill>
            <a:srgbClr val="EAEAEA"/>
          </a:solidFill>
          <a:ln w="12700">
            <a:miter lim="800000"/>
            <a:headEnd/>
            <a:tailEnd/>
          </a:ln>
          <a:effectLst/>
          <a:scene3d>
            <a:camera prst="legacyObliqueTopLeft"/>
            <a:lightRig rig="legacyFlat3" dir="t"/>
          </a:scene3d>
          <a:sp3d extrusionH="125400" prstMaterial="legacyMatte">
            <a:bevelT w="13500" h="13500" prst="angle"/>
            <a:bevelB w="13500" h="13500" prst="angle"/>
            <a:extrusionClr>
              <a:srgbClr val="EAEAEA"/>
            </a:extrusionClr>
          </a:sp3d>
          <a:extLst>
            <a:ext uri="{AF507438-7753-43e0-B8FC-AC1667EBCBE1}">
              <a14:hiddenEffects xmlns:a14="http://schemas.microsoft.com/office/drawing/2010/main">
                <a:effectLst>
                  <a:outerShdw blurRad="63500" dist="107763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8" tIns="44450" rIns="90488" bIns="44450" anchor="ctr">
            <a:flatTx/>
          </a:bodyPr>
          <a:lstStyle/>
          <a:p>
            <a:endParaRPr lang="en-US"/>
          </a:p>
        </p:txBody>
      </p:sp>
      <p:sp>
        <p:nvSpPr>
          <p:cNvPr id="409616" name="Rectangle 16"/>
          <p:cNvSpPr>
            <a:spLocks noChangeArrowheads="1"/>
          </p:cNvSpPr>
          <p:nvPr/>
        </p:nvSpPr>
        <p:spPr bwMode="auto">
          <a:xfrm>
            <a:off x="2927350" y="3371850"/>
            <a:ext cx="184150" cy="171450"/>
          </a:xfrm>
          <a:prstGeom prst="rect">
            <a:avLst/>
          </a:prstGeom>
          <a:solidFill>
            <a:srgbClr val="EAEAEA"/>
          </a:solidFill>
          <a:ln w="12700">
            <a:miter lim="800000"/>
            <a:headEnd/>
            <a:tailEnd/>
          </a:ln>
          <a:effectLst/>
          <a:scene3d>
            <a:camera prst="legacyObliqueTopLeft"/>
            <a:lightRig rig="legacyFlat3" dir="t"/>
          </a:scene3d>
          <a:sp3d extrusionH="125400" prstMaterial="legacyMatte">
            <a:bevelT w="13500" h="13500" prst="angle"/>
            <a:bevelB w="13500" h="13500" prst="angle"/>
            <a:extrusionClr>
              <a:srgbClr val="EAEAEA"/>
            </a:extrusionClr>
          </a:sp3d>
          <a:extLst>
            <a:ext uri="{AF507438-7753-43e0-B8FC-AC1667EBCBE1}">
              <a14:hiddenEffects xmlns:a14="http://schemas.microsoft.com/office/drawing/2010/main">
                <a:effectLst>
                  <a:outerShdw blurRad="63500" dist="107763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8" tIns="44450" rIns="90488" bIns="44450" anchor="ctr">
            <a:flatTx/>
          </a:bodyPr>
          <a:lstStyle/>
          <a:p>
            <a:endParaRPr lang="en-US"/>
          </a:p>
        </p:txBody>
      </p:sp>
      <p:sp>
        <p:nvSpPr>
          <p:cNvPr id="409617" name="Rectangle 17"/>
          <p:cNvSpPr>
            <a:spLocks noChangeArrowheads="1"/>
          </p:cNvSpPr>
          <p:nvPr/>
        </p:nvSpPr>
        <p:spPr bwMode="auto">
          <a:xfrm>
            <a:off x="3295650" y="2428875"/>
            <a:ext cx="184150" cy="171450"/>
          </a:xfrm>
          <a:prstGeom prst="rect">
            <a:avLst/>
          </a:prstGeom>
          <a:solidFill>
            <a:srgbClr val="EAEAEA"/>
          </a:solidFill>
          <a:ln w="12700">
            <a:miter lim="800000"/>
            <a:headEnd/>
            <a:tailEnd/>
          </a:ln>
          <a:effectLst/>
          <a:scene3d>
            <a:camera prst="legacyObliqueTopLeft"/>
            <a:lightRig rig="legacyFlat3" dir="t"/>
          </a:scene3d>
          <a:sp3d extrusionH="125400" prstMaterial="legacyMatte">
            <a:bevelT w="13500" h="13500" prst="angle"/>
            <a:bevelB w="13500" h="13500" prst="angle"/>
            <a:extrusionClr>
              <a:srgbClr val="EAEAEA"/>
            </a:extrusionClr>
          </a:sp3d>
          <a:extLst>
            <a:ext uri="{AF507438-7753-43e0-B8FC-AC1667EBCBE1}">
              <a14:hiddenEffects xmlns:a14="http://schemas.microsoft.com/office/drawing/2010/main">
                <a:effectLst>
                  <a:outerShdw blurRad="63500" dist="107763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8" tIns="44450" rIns="90488" bIns="44450" anchor="ctr">
            <a:flatTx/>
          </a:bodyPr>
          <a:lstStyle/>
          <a:p>
            <a:endParaRPr lang="en-US"/>
          </a:p>
        </p:txBody>
      </p:sp>
      <p:sp>
        <p:nvSpPr>
          <p:cNvPr id="409618" name="Rectangle 18"/>
          <p:cNvSpPr>
            <a:spLocks noChangeArrowheads="1"/>
          </p:cNvSpPr>
          <p:nvPr/>
        </p:nvSpPr>
        <p:spPr bwMode="auto">
          <a:xfrm>
            <a:off x="2743200" y="2343150"/>
            <a:ext cx="184150" cy="171450"/>
          </a:xfrm>
          <a:prstGeom prst="rect">
            <a:avLst/>
          </a:prstGeom>
          <a:solidFill>
            <a:srgbClr val="EAEAEA"/>
          </a:solidFill>
          <a:ln w="12700">
            <a:miter lim="800000"/>
            <a:headEnd/>
            <a:tailEnd/>
          </a:ln>
          <a:effectLst/>
          <a:scene3d>
            <a:camera prst="legacyObliqueTopLeft"/>
            <a:lightRig rig="legacyFlat3" dir="t"/>
          </a:scene3d>
          <a:sp3d extrusionH="125400" prstMaterial="legacyMatte">
            <a:bevelT w="13500" h="13500" prst="angle"/>
            <a:bevelB w="13500" h="13500" prst="angle"/>
            <a:extrusionClr>
              <a:srgbClr val="EAEAEA"/>
            </a:extrusionClr>
          </a:sp3d>
          <a:extLst>
            <a:ext uri="{AF507438-7753-43e0-B8FC-AC1667EBCBE1}">
              <a14:hiddenEffects xmlns:a14="http://schemas.microsoft.com/office/drawing/2010/main">
                <a:effectLst>
                  <a:outerShdw blurRad="63500" dist="107763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8" tIns="44450" rIns="90488" bIns="44450" anchor="ctr">
            <a:flatTx/>
          </a:bodyPr>
          <a:lstStyle/>
          <a:p>
            <a:endParaRPr lang="en-US"/>
          </a:p>
        </p:txBody>
      </p:sp>
      <p:cxnSp>
        <p:nvCxnSpPr>
          <p:cNvPr id="409619" name="AutoShape 19"/>
          <p:cNvCxnSpPr>
            <a:cxnSpLocks noChangeShapeType="1"/>
            <a:stCxn id="409614" idx="3"/>
            <a:endCxn id="409613" idx="1"/>
          </p:cNvCxnSpPr>
          <p:nvPr/>
        </p:nvCxnSpPr>
        <p:spPr bwMode="auto">
          <a:xfrm flipV="1">
            <a:off x="1546225" y="2295525"/>
            <a:ext cx="501650" cy="47625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09620" name="AutoShape 20"/>
          <p:cNvCxnSpPr>
            <a:cxnSpLocks noChangeShapeType="1"/>
            <a:stCxn id="409613" idx="3"/>
            <a:endCxn id="409618" idx="1"/>
          </p:cNvCxnSpPr>
          <p:nvPr/>
        </p:nvCxnSpPr>
        <p:spPr bwMode="auto">
          <a:xfrm>
            <a:off x="2232025" y="2295525"/>
            <a:ext cx="511175" cy="13335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09621" name="AutoShape 21"/>
          <p:cNvCxnSpPr>
            <a:cxnSpLocks noChangeShapeType="1"/>
            <a:stCxn id="409618" idx="3"/>
            <a:endCxn id="409617" idx="1"/>
          </p:cNvCxnSpPr>
          <p:nvPr/>
        </p:nvCxnSpPr>
        <p:spPr bwMode="auto">
          <a:xfrm>
            <a:off x="2927350" y="2428875"/>
            <a:ext cx="368300" cy="85725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09622" name="AutoShape 22"/>
          <p:cNvCxnSpPr>
            <a:cxnSpLocks noChangeShapeType="1"/>
            <a:stCxn id="409615" idx="0"/>
            <a:endCxn id="409618" idx="2"/>
          </p:cNvCxnSpPr>
          <p:nvPr/>
        </p:nvCxnSpPr>
        <p:spPr bwMode="auto">
          <a:xfrm flipV="1">
            <a:off x="2098675" y="2514600"/>
            <a:ext cx="736600" cy="85725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09623" name="AutoShape 23"/>
          <p:cNvCxnSpPr>
            <a:cxnSpLocks noChangeShapeType="1"/>
            <a:stCxn id="409616" idx="0"/>
            <a:endCxn id="409617" idx="2"/>
          </p:cNvCxnSpPr>
          <p:nvPr/>
        </p:nvCxnSpPr>
        <p:spPr bwMode="auto">
          <a:xfrm flipV="1">
            <a:off x="3019425" y="2600325"/>
            <a:ext cx="368300" cy="771525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09624" name="AutoShape 24"/>
          <p:cNvCxnSpPr>
            <a:cxnSpLocks noChangeShapeType="1"/>
            <a:stCxn id="409615" idx="3"/>
            <a:endCxn id="409616" idx="1"/>
          </p:cNvCxnSpPr>
          <p:nvPr/>
        </p:nvCxnSpPr>
        <p:spPr bwMode="auto">
          <a:xfrm>
            <a:off x="2190750" y="3457575"/>
            <a:ext cx="736600" cy="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09625" name="AutoShape 25"/>
          <p:cNvCxnSpPr>
            <a:cxnSpLocks noChangeShapeType="1"/>
          </p:cNvCxnSpPr>
          <p:nvPr/>
        </p:nvCxnSpPr>
        <p:spPr bwMode="auto">
          <a:xfrm>
            <a:off x="1514475" y="2743200"/>
            <a:ext cx="460375" cy="68580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grpSp>
        <p:nvGrpSpPr>
          <p:cNvPr id="409626" name="Group 26"/>
          <p:cNvGrpSpPr>
            <a:grpSpLocks/>
          </p:cNvGrpSpPr>
          <p:nvPr/>
        </p:nvGrpSpPr>
        <p:grpSpPr bwMode="auto">
          <a:xfrm>
            <a:off x="533400" y="2438400"/>
            <a:ext cx="523875" cy="488950"/>
            <a:chOff x="1014" y="912"/>
            <a:chExt cx="574" cy="596"/>
          </a:xfrm>
        </p:grpSpPr>
        <p:sp>
          <p:nvSpPr>
            <p:cNvPr id="409627" name="Freeform 27"/>
            <p:cNvSpPr>
              <a:spLocks/>
            </p:cNvSpPr>
            <p:nvPr/>
          </p:nvSpPr>
          <p:spPr bwMode="auto">
            <a:xfrm>
              <a:off x="1014" y="912"/>
              <a:ext cx="574" cy="596"/>
            </a:xfrm>
            <a:custGeom>
              <a:avLst/>
              <a:gdLst>
                <a:gd name="T0" fmla="*/ 124 w 574"/>
                <a:gd name="T1" fmla="*/ 391 h 596"/>
                <a:gd name="T2" fmla="*/ 0 w 574"/>
                <a:gd name="T3" fmla="*/ 391 h 596"/>
                <a:gd name="T4" fmla="*/ 0 w 574"/>
                <a:gd name="T5" fmla="*/ 596 h 596"/>
                <a:gd name="T6" fmla="*/ 574 w 574"/>
                <a:gd name="T7" fmla="*/ 596 h 596"/>
                <a:gd name="T8" fmla="*/ 574 w 574"/>
                <a:gd name="T9" fmla="*/ 391 h 596"/>
                <a:gd name="T10" fmla="*/ 446 w 574"/>
                <a:gd name="T11" fmla="*/ 391 h 596"/>
                <a:gd name="T12" fmla="*/ 446 w 574"/>
                <a:gd name="T13" fmla="*/ 364 h 596"/>
                <a:gd name="T14" fmla="*/ 500 w 574"/>
                <a:gd name="T15" fmla="*/ 364 h 596"/>
                <a:gd name="T16" fmla="*/ 500 w 574"/>
                <a:gd name="T17" fmla="*/ 0 h 596"/>
                <a:gd name="T18" fmla="*/ 70 w 574"/>
                <a:gd name="T19" fmla="*/ 0 h 596"/>
                <a:gd name="T20" fmla="*/ 70 w 574"/>
                <a:gd name="T21" fmla="*/ 364 h 596"/>
                <a:gd name="T22" fmla="*/ 124 w 574"/>
                <a:gd name="T23" fmla="*/ 364 h 596"/>
                <a:gd name="T24" fmla="*/ 124 w 574"/>
                <a:gd name="T25" fmla="*/ 391 h 5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74" h="596">
                  <a:moveTo>
                    <a:pt x="124" y="391"/>
                  </a:moveTo>
                  <a:lnTo>
                    <a:pt x="0" y="391"/>
                  </a:lnTo>
                  <a:lnTo>
                    <a:pt x="0" y="596"/>
                  </a:lnTo>
                  <a:lnTo>
                    <a:pt x="574" y="596"/>
                  </a:lnTo>
                  <a:lnTo>
                    <a:pt x="574" y="391"/>
                  </a:lnTo>
                  <a:lnTo>
                    <a:pt x="446" y="391"/>
                  </a:lnTo>
                  <a:lnTo>
                    <a:pt x="446" y="364"/>
                  </a:lnTo>
                  <a:lnTo>
                    <a:pt x="500" y="364"/>
                  </a:lnTo>
                  <a:lnTo>
                    <a:pt x="500" y="0"/>
                  </a:lnTo>
                  <a:lnTo>
                    <a:pt x="70" y="0"/>
                  </a:lnTo>
                  <a:lnTo>
                    <a:pt x="70" y="364"/>
                  </a:lnTo>
                  <a:lnTo>
                    <a:pt x="124" y="364"/>
                  </a:lnTo>
                  <a:lnTo>
                    <a:pt x="124" y="391"/>
                  </a:lnTo>
                  <a:close/>
                </a:path>
              </a:pathLst>
            </a:custGeom>
            <a:solidFill>
              <a:srgbClr val="FFFFFF"/>
            </a:solidFill>
            <a:ln w="158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9628" name="Line 28"/>
            <p:cNvSpPr>
              <a:spLocks noChangeShapeType="1"/>
            </p:cNvSpPr>
            <p:nvPr/>
          </p:nvSpPr>
          <p:spPr bwMode="auto">
            <a:xfrm>
              <a:off x="1138" y="1303"/>
              <a:ext cx="322" cy="1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629" name="Line 29"/>
            <p:cNvSpPr>
              <a:spLocks noChangeShapeType="1"/>
            </p:cNvSpPr>
            <p:nvPr/>
          </p:nvSpPr>
          <p:spPr bwMode="auto">
            <a:xfrm>
              <a:off x="1138" y="1276"/>
              <a:ext cx="322" cy="1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630" name="Freeform 30"/>
            <p:cNvSpPr>
              <a:spLocks noEditPoints="1"/>
            </p:cNvSpPr>
            <p:nvPr/>
          </p:nvSpPr>
          <p:spPr bwMode="auto">
            <a:xfrm>
              <a:off x="1310" y="1323"/>
              <a:ext cx="233" cy="168"/>
            </a:xfrm>
            <a:custGeom>
              <a:avLst/>
              <a:gdLst>
                <a:gd name="T0" fmla="*/ 0 w 233"/>
                <a:gd name="T1" fmla="*/ 168 h 168"/>
                <a:gd name="T2" fmla="*/ 188 w 233"/>
                <a:gd name="T3" fmla="*/ 168 h 168"/>
                <a:gd name="T4" fmla="*/ 188 w 233"/>
                <a:gd name="T5" fmla="*/ 0 h 168"/>
                <a:gd name="T6" fmla="*/ 0 w 233"/>
                <a:gd name="T7" fmla="*/ 0 h 168"/>
                <a:gd name="T8" fmla="*/ 0 w 233"/>
                <a:gd name="T9" fmla="*/ 168 h 168"/>
                <a:gd name="T10" fmla="*/ 204 w 233"/>
                <a:gd name="T11" fmla="*/ 26 h 168"/>
                <a:gd name="T12" fmla="*/ 233 w 233"/>
                <a:gd name="T13" fmla="*/ 26 h 168"/>
                <a:gd name="T14" fmla="*/ 233 w 233"/>
                <a:gd name="T15" fmla="*/ 0 h 168"/>
                <a:gd name="T16" fmla="*/ 204 w 233"/>
                <a:gd name="T17" fmla="*/ 0 h 168"/>
                <a:gd name="T18" fmla="*/ 204 w 233"/>
                <a:gd name="T19" fmla="*/ 26 h 1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33" h="168">
                  <a:moveTo>
                    <a:pt x="0" y="168"/>
                  </a:moveTo>
                  <a:lnTo>
                    <a:pt x="188" y="168"/>
                  </a:lnTo>
                  <a:lnTo>
                    <a:pt x="188" y="0"/>
                  </a:lnTo>
                  <a:lnTo>
                    <a:pt x="0" y="0"/>
                  </a:lnTo>
                  <a:lnTo>
                    <a:pt x="0" y="168"/>
                  </a:lnTo>
                  <a:close/>
                  <a:moveTo>
                    <a:pt x="204" y="26"/>
                  </a:moveTo>
                  <a:lnTo>
                    <a:pt x="233" y="26"/>
                  </a:lnTo>
                  <a:lnTo>
                    <a:pt x="233" y="0"/>
                  </a:lnTo>
                  <a:lnTo>
                    <a:pt x="204" y="0"/>
                  </a:lnTo>
                  <a:lnTo>
                    <a:pt x="204" y="26"/>
                  </a:lnTo>
                  <a:close/>
                </a:path>
              </a:pathLst>
            </a:custGeom>
            <a:solidFill>
              <a:srgbClr val="FFFFFF"/>
            </a:solidFill>
            <a:ln w="47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9631" name="Line 31"/>
            <p:cNvSpPr>
              <a:spLocks noChangeShapeType="1"/>
            </p:cNvSpPr>
            <p:nvPr/>
          </p:nvSpPr>
          <p:spPr bwMode="auto">
            <a:xfrm>
              <a:off x="1310" y="1379"/>
              <a:ext cx="188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632" name="Line 32"/>
            <p:cNvSpPr>
              <a:spLocks noChangeShapeType="1"/>
            </p:cNvSpPr>
            <p:nvPr/>
          </p:nvSpPr>
          <p:spPr bwMode="auto">
            <a:xfrm>
              <a:off x="1310" y="1435"/>
              <a:ext cx="188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633" name="Line 33"/>
            <p:cNvSpPr>
              <a:spLocks noChangeShapeType="1"/>
            </p:cNvSpPr>
            <p:nvPr/>
          </p:nvSpPr>
          <p:spPr bwMode="auto">
            <a:xfrm>
              <a:off x="1317" y="1405"/>
              <a:ext cx="172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634" name="Rectangle 34"/>
            <p:cNvSpPr>
              <a:spLocks noChangeArrowheads="1"/>
            </p:cNvSpPr>
            <p:nvPr/>
          </p:nvSpPr>
          <p:spPr bwMode="auto">
            <a:xfrm>
              <a:off x="1416" y="1389"/>
              <a:ext cx="54" cy="36"/>
            </a:xfrm>
            <a:prstGeom prst="rect">
              <a:avLst/>
            </a:prstGeom>
            <a:noFill/>
            <a:ln w="4763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635" name="Freeform 35"/>
            <p:cNvSpPr>
              <a:spLocks noEditPoints="1"/>
            </p:cNvSpPr>
            <p:nvPr/>
          </p:nvSpPr>
          <p:spPr bwMode="auto">
            <a:xfrm>
              <a:off x="1030" y="955"/>
              <a:ext cx="538" cy="401"/>
            </a:xfrm>
            <a:custGeom>
              <a:avLst/>
              <a:gdLst>
                <a:gd name="T0" fmla="*/ 452 w 538"/>
                <a:gd name="T1" fmla="*/ 285 h 401"/>
                <a:gd name="T2" fmla="*/ 472 w 538"/>
                <a:gd name="T3" fmla="*/ 285 h 401"/>
                <a:gd name="T4" fmla="*/ 472 w 538"/>
                <a:gd name="T5" fmla="*/ 278 h 401"/>
                <a:gd name="T6" fmla="*/ 452 w 538"/>
                <a:gd name="T7" fmla="*/ 278 h 401"/>
                <a:gd name="T8" fmla="*/ 452 w 538"/>
                <a:gd name="T9" fmla="*/ 285 h 401"/>
                <a:gd name="T10" fmla="*/ 121 w 538"/>
                <a:gd name="T11" fmla="*/ 239 h 401"/>
                <a:gd name="T12" fmla="*/ 121 w 538"/>
                <a:gd name="T13" fmla="*/ 27 h 401"/>
                <a:gd name="T14" fmla="*/ 417 w 538"/>
                <a:gd name="T15" fmla="*/ 27 h 401"/>
                <a:gd name="T16" fmla="*/ 417 w 538"/>
                <a:gd name="T17" fmla="*/ 239 h 401"/>
                <a:gd name="T18" fmla="*/ 121 w 538"/>
                <a:gd name="T19" fmla="*/ 239 h 401"/>
                <a:gd name="T20" fmla="*/ 108 w 538"/>
                <a:gd name="T21" fmla="*/ 252 h 401"/>
                <a:gd name="T22" fmla="*/ 430 w 538"/>
                <a:gd name="T23" fmla="*/ 252 h 401"/>
                <a:gd name="T24" fmla="*/ 430 w 538"/>
                <a:gd name="T25" fmla="*/ 14 h 401"/>
                <a:gd name="T26" fmla="*/ 446 w 538"/>
                <a:gd name="T27" fmla="*/ 14 h 401"/>
                <a:gd name="T28" fmla="*/ 446 w 538"/>
                <a:gd name="T29" fmla="*/ 0 h 401"/>
                <a:gd name="T30" fmla="*/ 96 w 538"/>
                <a:gd name="T31" fmla="*/ 0 h 401"/>
                <a:gd name="T32" fmla="*/ 96 w 538"/>
                <a:gd name="T33" fmla="*/ 265 h 401"/>
                <a:gd name="T34" fmla="*/ 108 w 538"/>
                <a:gd name="T35" fmla="*/ 265 h 401"/>
                <a:gd name="T36" fmla="*/ 108 w 538"/>
                <a:gd name="T37" fmla="*/ 252 h 401"/>
                <a:gd name="T38" fmla="*/ 0 w 538"/>
                <a:gd name="T39" fmla="*/ 388 h 401"/>
                <a:gd name="T40" fmla="*/ 54 w 538"/>
                <a:gd name="T41" fmla="*/ 388 h 401"/>
                <a:gd name="T42" fmla="*/ 54 w 538"/>
                <a:gd name="T43" fmla="*/ 368 h 401"/>
                <a:gd name="T44" fmla="*/ 0 w 538"/>
                <a:gd name="T45" fmla="*/ 368 h 401"/>
                <a:gd name="T46" fmla="*/ 0 w 538"/>
                <a:gd name="T47" fmla="*/ 388 h 401"/>
                <a:gd name="T48" fmla="*/ 316 w 538"/>
                <a:gd name="T49" fmla="*/ 401 h 401"/>
                <a:gd name="T50" fmla="*/ 430 w 538"/>
                <a:gd name="T51" fmla="*/ 401 h 401"/>
                <a:gd name="T52" fmla="*/ 430 w 538"/>
                <a:gd name="T53" fmla="*/ 391 h 401"/>
                <a:gd name="T54" fmla="*/ 316 w 538"/>
                <a:gd name="T55" fmla="*/ 391 h 401"/>
                <a:gd name="T56" fmla="*/ 316 w 538"/>
                <a:gd name="T57" fmla="*/ 401 h 401"/>
                <a:gd name="T58" fmla="*/ 523 w 538"/>
                <a:gd name="T59" fmla="*/ 378 h 401"/>
                <a:gd name="T60" fmla="*/ 538 w 538"/>
                <a:gd name="T61" fmla="*/ 378 h 401"/>
                <a:gd name="T62" fmla="*/ 538 w 538"/>
                <a:gd name="T63" fmla="*/ 368 h 401"/>
                <a:gd name="T64" fmla="*/ 523 w 538"/>
                <a:gd name="T65" fmla="*/ 368 h 401"/>
                <a:gd name="T66" fmla="*/ 523 w 538"/>
                <a:gd name="T67" fmla="*/ 378 h 401"/>
                <a:gd name="T68" fmla="*/ 523 w 538"/>
                <a:gd name="T69" fmla="*/ 394 h 401"/>
                <a:gd name="T70" fmla="*/ 538 w 538"/>
                <a:gd name="T71" fmla="*/ 394 h 401"/>
                <a:gd name="T72" fmla="*/ 538 w 538"/>
                <a:gd name="T73" fmla="*/ 388 h 401"/>
                <a:gd name="T74" fmla="*/ 523 w 538"/>
                <a:gd name="T75" fmla="*/ 388 h 401"/>
                <a:gd name="T76" fmla="*/ 523 w 538"/>
                <a:gd name="T77" fmla="*/ 394 h 4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538" h="401">
                  <a:moveTo>
                    <a:pt x="452" y="285"/>
                  </a:moveTo>
                  <a:lnTo>
                    <a:pt x="472" y="285"/>
                  </a:lnTo>
                  <a:lnTo>
                    <a:pt x="472" y="278"/>
                  </a:lnTo>
                  <a:lnTo>
                    <a:pt x="452" y="278"/>
                  </a:lnTo>
                  <a:lnTo>
                    <a:pt x="452" y="285"/>
                  </a:lnTo>
                  <a:close/>
                  <a:moveTo>
                    <a:pt x="121" y="239"/>
                  </a:moveTo>
                  <a:lnTo>
                    <a:pt x="121" y="27"/>
                  </a:lnTo>
                  <a:lnTo>
                    <a:pt x="417" y="27"/>
                  </a:lnTo>
                  <a:lnTo>
                    <a:pt x="417" y="239"/>
                  </a:lnTo>
                  <a:lnTo>
                    <a:pt x="121" y="239"/>
                  </a:lnTo>
                  <a:close/>
                  <a:moveTo>
                    <a:pt x="108" y="252"/>
                  </a:moveTo>
                  <a:lnTo>
                    <a:pt x="430" y="252"/>
                  </a:lnTo>
                  <a:lnTo>
                    <a:pt x="430" y="14"/>
                  </a:lnTo>
                  <a:lnTo>
                    <a:pt x="446" y="14"/>
                  </a:lnTo>
                  <a:lnTo>
                    <a:pt x="446" y="0"/>
                  </a:lnTo>
                  <a:lnTo>
                    <a:pt x="96" y="0"/>
                  </a:lnTo>
                  <a:lnTo>
                    <a:pt x="96" y="265"/>
                  </a:lnTo>
                  <a:lnTo>
                    <a:pt x="108" y="265"/>
                  </a:lnTo>
                  <a:lnTo>
                    <a:pt x="108" y="252"/>
                  </a:lnTo>
                  <a:close/>
                  <a:moveTo>
                    <a:pt x="0" y="388"/>
                  </a:moveTo>
                  <a:lnTo>
                    <a:pt x="54" y="388"/>
                  </a:lnTo>
                  <a:lnTo>
                    <a:pt x="54" y="368"/>
                  </a:lnTo>
                  <a:lnTo>
                    <a:pt x="0" y="368"/>
                  </a:lnTo>
                  <a:lnTo>
                    <a:pt x="0" y="388"/>
                  </a:lnTo>
                  <a:close/>
                  <a:moveTo>
                    <a:pt x="316" y="401"/>
                  </a:moveTo>
                  <a:lnTo>
                    <a:pt x="430" y="401"/>
                  </a:lnTo>
                  <a:lnTo>
                    <a:pt x="430" y="391"/>
                  </a:lnTo>
                  <a:lnTo>
                    <a:pt x="316" y="391"/>
                  </a:lnTo>
                  <a:lnTo>
                    <a:pt x="316" y="401"/>
                  </a:lnTo>
                  <a:close/>
                  <a:moveTo>
                    <a:pt x="523" y="378"/>
                  </a:moveTo>
                  <a:lnTo>
                    <a:pt x="538" y="378"/>
                  </a:lnTo>
                  <a:lnTo>
                    <a:pt x="538" y="368"/>
                  </a:lnTo>
                  <a:lnTo>
                    <a:pt x="523" y="368"/>
                  </a:lnTo>
                  <a:lnTo>
                    <a:pt x="523" y="378"/>
                  </a:lnTo>
                  <a:close/>
                  <a:moveTo>
                    <a:pt x="523" y="394"/>
                  </a:moveTo>
                  <a:lnTo>
                    <a:pt x="538" y="394"/>
                  </a:lnTo>
                  <a:lnTo>
                    <a:pt x="538" y="388"/>
                  </a:lnTo>
                  <a:lnTo>
                    <a:pt x="523" y="388"/>
                  </a:lnTo>
                  <a:lnTo>
                    <a:pt x="523" y="394"/>
                  </a:lnTo>
                  <a:close/>
                </a:path>
              </a:pathLst>
            </a:custGeom>
            <a:solidFill>
              <a:srgbClr val="000000"/>
            </a:solidFill>
            <a:ln w="47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9636" name="Line 36"/>
            <p:cNvSpPr>
              <a:spLocks noChangeShapeType="1"/>
            </p:cNvSpPr>
            <p:nvPr/>
          </p:nvSpPr>
          <p:spPr bwMode="auto">
            <a:xfrm>
              <a:off x="1084" y="1257"/>
              <a:ext cx="430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637" name="Line 37"/>
            <p:cNvSpPr>
              <a:spLocks noChangeShapeType="1"/>
            </p:cNvSpPr>
            <p:nvPr/>
          </p:nvSpPr>
          <p:spPr bwMode="auto">
            <a:xfrm flipV="1">
              <a:off x="1193" y="1257"/>
              <a:ext cx="1" cy="19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638" name="Line 38"/>
            <p:cNvSpPr>
              <a:spLocks noChangeShapeType="1"/>
            </p:cNvSpPr>
            <p:nvPr/>
          </p:nvSpPr>
          <p:spPr bwMode="auto">
            <a:xfrm flipV="1">
              <a:off x="1301" y="1257"/>
              <a:ext cx="1" cy="19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09639" name="Group 39"/>
          <p:cNvGrpSpPr>
            <a:grpSpLocks/>
          </p:cNvGrpSpPr>
          <p:nvPr/>
        </p:nvGrpSpPr>
        <p:grpSpPr bwMode="auto">
          <a:xfrm>
            <a:off x="3657600" y="2133600"/>
            <a:ext cx="523875" cy="488950"/>
            <a:chOff x="1014" y="912"/>
            <a:chExt cx="574" cy="596"/>
          </a:xfrm>
        </p:grpSpPr>
        <p:sp>
          <p:nvSpPr>
            <p:cNvPr id="409640" name="Freeform 40"/>
            <p:cNvSpPr>
              <a:spLocks/>
            </p:cNvSpPr>
            <p:nvPr/>
          </p:nvSpPr>
          <p:spPr bwMode="auto">
            <a:xfrm>
              <a:off x="1014" y="912"/>
              <a:ext cx="574" cy="596"/>
            </a:xfrm>
            <a:custGeom>
              <a:avLst/>
              <a:gdLst>
                <a:gd name="T0" fmla="*/ 124 w 574"/>
                <a:gd name="T1" fmla="*/ 391 h 596"/>
                <a:gd name="T2" fmla="*/ 0 w 574"/>
                <a:gd name="T3" fmla="*/ 391 h 596"/>
                <a:gd name="T4" fmla="*/ 0 w 574"/>
                <a:gd name="T5" fmla="*/ 596 h 596"/>
                <a:gd name="T6" fmla="*/ 574 w 574"/>
                <a:gd name="T7" fmla="*/ 596 h 596"/>
                <a:gd name="T8" fmla="*/ 574 w 574"/>
                <a:gd name="T9" fmla="*/ 391 h 596"/>
                <a:gd name="T10" fmla="*/ 446 w 574"/>
                <a:gd name="T11" fmla="*/ 391 h 596"/>
                <a:gd name="T12" fmla="*/ 446 w 574"/>
                <a:gd name="T13" fmla="*/ 364 h 596"/>
                <a:gd name="T14" fmla="*/ 500 w 574"/>
                <a:gd name="T15" fmla="*/ 364 h 596"/>
                <a:gd name="T16" fmla="*/ 500 w 574"/>
                <a:gd name="T17" fmla="*/ 0 h 596"/>
                <a:gd name="T18" fmla="*/ 70 w 574"/>
                <a:gd name="T19" fmla="*/ 0 h 596"/>
                <a:gd name="T20" fmla="*/ 70 w 574"/>
                <a:gd name="T21" fmla="*/ 364 h 596"/>
                <a:gd name="T22" fmla="*/ 124 w 574"/>
                <a:gd name="T23" fmla="*/ 364 h 596"/>
                <a:gd name="T24" fmla="*/ 124 w 574"/>
                <a:gd name="T25" fmla="*/ 391 h 5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74" h="596">
                  <a:moveTo>
                    <a:pt x="124" y="391"/>
                  </a:moveTo>
                  <a:lnTo>
                    <a:pt x="0" y="391"/>
                  </a:lnTo>
                  <a:lnTo>
                    <a:pt x="0" y="596"/>
                  </a:lnTo>
                  <a:lnTo>
                    <a:pt x="574" y="596"/>
                  </a:lnTo>
                  <a:lnTo>
                    <a:pt x="574" y="391"/>
                  </a:lnTo>
                  <a:lnTo>
                    <a:pt x="446" y="391"/>
                  </a:lnTo>
                  <a:lnTo>
                    <a:pt x="446" y="364"/>
                  </a:lnTo>
                  <a:lnTo>
                    <a:pt x="500" y="364"/>
                  </a:lnTo>
                  <a:lnTo>
                    <a:pt x="500" y="0"/>
                  </a:lnTo>
                  <a:lnTo>
                    <a:pt x="70" y="0"/>
                  </a:lnTo>
                  <a:lnTo>
                    <a:pt x="70" y="364"/>
                  </a:lnTo>
                  <a:lnTo>
                    <a:pt x="124" y="364"/>
                  </a:lnTo>
                  <a:lnTo>
                    <a:pt x="124" y="391"/>
                  </a:lnTo>
                  <a:close/>
                </a:path>
              </a:pathLst>
            </a:custGeom>
            <a:solidFill>
              <a:srgbClr val="FFFFFF"/>
            </a:solidFill>
            <a:ln w="158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9641" name="Line 41"/>
            <p:cNvSpPr>
              <a:spLocks noChangeShapeType="1"/>
            </p:cNvSpPr>
            <p:nvPr/>
          </p:nvSpPr>
          <p:spPr bwMode="auto">
            <a:xfrm>
              <a:off x="1138" y="1303"/>
              <a:ext cx="322" cy="1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642" name="Line 42"/>
            <p:cNvSpPr>
              <a:spLocks noChangeShapeType="1"/>
            </p:cNvSpPr>
            <p:nvPr/>
          </p:nvSpPr>
          <p:spPr bwMode="auto">
            <a:xfrm>
              <a:off x="1138" y="1276"/>
              <a:ext cx="322" cy="1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643" name="Freeform 43"/>
            <p:cNvSpPr>
              <a:spLocks noEditPoints="1"/>
            </p:cNvSpPr>
            <p:nvPr/>
          </p:nvSpPr>
          <p:spPr bwMode="auto">
            <a:xfrm>
              <a:off x="1310" y="1323"/>
              <a:ext cx="233" cy="168"/>
            </a:xfrm>
            <a:custGeom>
              <a:avLst/>
              <a:gdLst>
                <a:gd name="T0" fmla="*/ 0 w 233"/>
                <a:gd name="T1" fmla="*/ 168 h 168"/>
                <a:gd name="T2" fmla="*/ 188 w 233"/>
                <a:gd name="T3" fmla="*/ 168 h 168"/>
                <a:gd name="T4" fmla="*/ 188 w 233"/>
                <a:gd name="T5" fmla="*/ 0 h 168"/>
                <a:gd name="T6" fmla="*/ 0 w 233"/>
                <a:gd name="T7" fmla="*/ 0 h 168"/>
                <a:gd name="T8" fmla="*/ 0 w 233"/>
                <a:gd name="T9" fmla="*/ 168 h 168"/>
                <a:gd name="T10" fmla="*/ 204 w 233"/>
                <a:gd name="T11" fmla="*/ 26 h 168"/>
                <a:gd name="T12" fmla="*/ 233 w 233"/>
                <a:gd name="T13" fmla="*/ 26 h 168"/>
                <a:gd name="T14" fmla="*/ 233 w 233"/>
                <a:gd name="T15" fmla="*/ 0 h 168"/>
                <a:gd name="T16" fmla="*/ 204 w 233"/>
                <a:gd name="T17" fmla="*/ 0 h 168"/>
                <a:gd name="T18" fmla="*/ 204 w 233"/>
                <a:gd name="T19" fmla="*/ 26 h 1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33" h="168">
                  <a:moveTo>
                    <a:pt x="0" y="168"/>
                  </a:moveTo>
                  <a:lnTo>
                    <a:pt x="188" y="168"/>
                  </a:lnTo>
                  <a:lnTo>
                    <a:pt x="188" y="0"/>
                  </a:lnTo>
                  <a:lnTo>
                    <a:pt x="0" y="0"/>
                  </a:lnTo>
                  <a:lnTo>
                    <a:pt x="0" y="168"/>
                  </a:lnTo>
                  <a:close/>
                  <a:moveTo>
                    <a:pt x="204" y="26"/>
                  </a:moveTo>
                  <a:lnTo>
                    <a:pt x="233" y="26"/>
                  </a:lnTo>
                  <a:lnTo>
                    <a:pt x="233" y="0"/>
                  </a:lnTo>
                  <a:lnTo>
                    <a:pt x="204" y="0"/>
                  </a:lnTo>
                  <a:lnTo>
                    <a:pt x="204" y="26"/>
                  </a:lnTo>
                  <a:close/>
                </a:path>
              </a:pathLst>
            </a:custGeom>
            <a:solidFill>
              <a:srgbClr val="FFFFFF"/>
            </a:solidFill>
            <a:ln w="47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9644" name="Line 44"/>
            <p:cNvSpPr>
              <a:spLocks noChangeShapeType="1"/>
            </p:cNvSpPr>
            <p:nvPr/>
          </p:nvSpPr>
          <p:spPr bwMode="auto">
            <a:xfrm>
              <a:off x="1310" y="1379"/>
              <a:ext cx="188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645" name="Line 45"/>
            <p:cNvSpPr>
              <a:spLocks noChangeShapeType="1"/>
            </p:cNvSpPr>
            <p:nvPr/>
          </p:nvSpPr>
          <p:spPr bwMode="auto">
            <a:xfrm>
              <a:off x="1310" y="1435"/>
              <a:ext cx="188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646" name="Line 46"/>
            <p:cNvSpPr>
              <a:spLocks noChangeShapeType="1"/>
            </p:cNvSpPr>
            <p:nvPr/>
          </p:nvSpPr>
          <p:spPr bwMode="auto">
            <a:xfrm>
              <a:off x="1317" y="1405"/>
              <a:ext cx="172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647" name="Rectangle 47"/>
            <p:cNvSpPr>
              <a:spLocks noChangeArrowheads="1"/>
            </p:cNvSpPr>
            <p:nvPr/>
          </p:nvSpPr>
          <p:spPr bwMode="auto">
            <a:xfrm>
              <a:off x="1416" y="1389"/>
              <a:ext cx="54" cy="36"/>
            </a:xfrm>
            <a:prstGeom prst="rect">
              <a:avLst/>
            </a:prstGeom>
            <a:noFill/>
            <a:ln w="4763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648" name="Freeform 48"/>
            <p:cNvSpPr>
              <a:spLocks noEditPoints="1"/>
            </p:cNvSpPr>
            <p:nvPr/>
          </p:nvSpPr>
          <p:spPr bwMode="auto">
            <a:xfrm>
              <a:off x="1030" y="955"/>
              <a:ext cx="538" cy="401"/>
            </a:xfrm>
            <a:custGeom>
              <a:avLst/>
              <a:gdLst>
                <a:gd name="T0" fmla="*/ 452 w 538"/>
                <a:gd name="T1" fmla="*/ 285 h 401"/>
                <a:gd name="T2" fmla="*/ 472 w 538"/>
                <a:gd name="T3" fmla="*/ 285 h 401"/>
                <a:gd name="T4" fmla="*/ 472 w 538"/>
                <a:gd name="T5" fmla="*/ 278 h 401"/>
                <a:gd name="T6" fmla="*/ 452 w 538"/>
                <a:gd name="T7" fmla="*/ 278 h 401"/>
                <a:gd name="T8" fmla="*/ 452 w 538"/>
                <a:gd name="T9" fmla="*/ 285 h 401"/>
                <a:gd name="T10" fmla="*/ 121 w 538"/>
                <a:gd name="T11" fmla="*/ 239 h 401"/>
                <a:gd name="T12" fmla="*/ 121 w 538"/>
                <a:gd name="T13" fmla="*/ 27 h 401"/>
                <a:gd name="T14" fmla="*/ 417 w 538"/>
                <a:gd name="T15" fmla="*/ 27 h 401"/>
                <a:gd name="T16" fmla="*/ 417 w 538"/>
                <a:gd name="T17" fmla="*/ 239 h 401"/>
                <a:gd name="T18" fmla="*/ 121 w 538"/>
                <a:gd name="T19" fmla="*/ 239 h 401"/>
                <a:gd name="T20" fmla="*/ 108 w 538"/>
                <a:gd name="T21" fmla="*/ 252 h 401"/>
                <a:gd name="T22" fmla="*/ 430 w 538"/>
                <a:gd name="T23" fmla="*/ 252 h 401"/>
                <a:gd name="T24" fmla="*/ 430 w 538"/>
                <a:gd name="T25" fmla="*/ 14 h 401"/>
                <a:gd name="T26" fmla="*/ 446 w 538"/>
                <a:gd name="T27" fmla="*/ 14 h 401"/>
                <a:gd name="T28" fmla="*/ 446 w 538"/>
                <a:gd name="T29" fmla="*/ 0 h 401"/>
                <a:gd name="T30" fmla="*/ 96 w 538"/>
                <a:gd name="T31" fmla="*/ 0 h 401"/>
                <a:gd name="T32" fmla="*/ 96 w 538"/>
                <a:gd name="T33" fmla="*/ 265 h 401"/>
                <a:gd name="T34" fmla="*/ 108 w 538"/>
                <a:gd name="T35" fmla="*/ 265 h 401"/>
                <a:gd name="T36" fmla="*/ 108 w 538"/>
                <a:gd name="T37" fmla="*/ 252 h 401"/>
                <a:gd name="T38" fmla="*/ 0 w 538"/>
                <a:gd name="T39" fmla="*/ 388 h 401"/>
                <a:gd name="T40" fmla="*/ 54 w 538"/>
                <a:gd name="T41" fmla="*/ 388 h 401"/>
                <a:gd name="T42" fmla="*/ 54 w 538"/>
                <a:gd name="T43" fmla="*/ 368 h 401"/>
                <a:gd name="T44" fmla="*/ 0 w 538"/>
                <a:gd name="T45" fmla="*/ 368 h 401"/>
                <a:gd name="T46" fmla="*/ 0 w 538"/>
                <a:gd name="T47" fmla="*/ 388 h 401"/>
                <a:gd name="T48" fmla="*/ 316 w 538"/>
                <a:gd name="T49" fmla="*/ 401 h 401"/>
                <a:gd name="T50" fmla="*/ 430 w 538"/>
                <a:gd name="T51" fmla="*/ 401 h 401"/>
                <a:gd name="T52" fmla="*/ 430 w 538"/>
                <a:gd name="T53" fmla="*/ 391 h 401"/>
                <a:gd name="T54" fmla="*/ 316 w 538"/>
                <a:gd name="T55" fmla="*/ 391 h 401"/>
                <a:gd name="T56" fmla="*/ 316 w 538"/>
                <a:gd name="T57" fmla="*/ 401 h 401"/>
                <a:gd name="T58" fmla="*/ 523 w 538"/>
                <a:gd name="T59" fmla="*/ 378 h 401"/>
                <a:gd name="T60" fmla="*/ 538 w 538"/>
                <a:gd name="T61" fmla="*/ 378 h 401"/>
                <a:gd name="T62" fmla="*/ 538 w 538"/>
                <a:gd name="T63" fmla="*/ 368 h 401"/>
                <a:gd name="T64" fmla="*/ 523 w 538"/>
                <a:gd name="T65" fmla="*/ 368 h 401"/>
                <a:gd name="T66" fmla="*/ 523 w 538"/>
                <a:gd name="T67" fmla="*/ 378 h 401"/>
                <a:gd name="T68" fmla="*/ 523 w 538"/>
                <a:gd name="T69" fmla="*/ 394 h 401"/>
                <a:gd name="T70" fmla="*/ 538 w 538"/>
                <a:gd name="T71" fmla="*/ 394 h 401"/>
                <a:gd name="T72" fmla="*/ 538 w 538"/>
                <a:gd name="T73" fmla="*/ 388 h 401"/>
                <a:gd name="T74" fmla="*/ 523 w 538"/>
                <a:gd name="T75" fmla="*/ 388 h 401"/>
                <a:gd name="T76" fmla="*/ 523 w 538"/>
                <a:gd name="T77" fmla="*/ 394 h 4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538" h="401">
                  <a:moveTo>
                    <a:pt x="452" y="285"/>
                  </a:moveTo>
                  <a:lnTo>
                    <a:pt x="472" y="285"/>
                  </a:lnTo>
                  <a:lnTo>
                    <a:pt x="472" y="278"/>
                  </a:lnTo>
                  <a:lnTo>
                    <a:pt x="452" y="278"/>
                  </a:lnTo>
                  <a:lnTo>
                    <a:pt x="452" y="285"/>
                  </a:lnTo>
                  <a:close/>
                  <a:moveTo>
                    <a:pt x="121" y="239"/>
                  </a:moveTo>
                  <a:lnTo>
                    <a:pt x="121" y="27"/>
                  </a:lnTo>
                  <a:lnTo>
                    <a:pt x="417" y="27"/>
                  </a:lnTo>
                  <a:lnTo>
                    <a:pt x="417" y="239"/>
                  </a:lnTo>
                  <a:lnTo>
                    <a:pt x="121" y="239"/>
                  </a:lnTo>
                  <a:close/>
                  <a:moveTo>
                    <a:pt x="108" y="252"/>
                  </a:moveTo>
                  <a:lnTo>
                    <a:pt x="430" y="252"/>
                  </a:lnTo>
                  <a:lnTo>
                    <a:pt x="430" y="14"/>
                  </a:lnTo>
                  <a:lnTo>
                    <a:pt x="446" y="14"/>
                  </a:lnTo>
                  <a:lnTo>
                    <a:pt x="446" y="0"/>
                  </a:lnTo>
                  <a:lnTo>
                    <a:pt x="96" y="0"/>
                  </a:lnTo>
                  <a:lnTo>
                    <a:pt x="96" y="265"/>
                  </a:lnTo>
                  <a:lnTo>
                    <a:pt x="108" y="265"/>
                  </a:lnTo>
                  <a:lnTo>
                    <a:pt x="108" y="252"/>
                  </a:lnTo>
                  <a:close/>
                  <a:moveTo>
                    <a:pt x="0" y="388"/>
                  </a:moveTo>
                  <a:lnTo>
                    <a:pt x="54" y="388"/>
                  </a:lnTo>
                  <a:lnTo>
                    <a:pt x="54" y="368"/>
                  </a:lnTo>
                  <a:lnTo>
                    <a:pt x="0" y="368"/>
                  </a:lnTo>
                  <a:lnTo>
                    <a:pt x="0" y="388"/>
                  </a:lnTo>
                  <a:close/>
                  <a:moveTo>
                    <a:pt x="316" y="401"/>
                  </a:moveTo>
                  <a:lnTo>
                    <a:pt x="430" y="401"/>
                  </a:lnTo>
                  <a:lnTo>
                    <a:pt x="430" y="391"/>
                  </a:lnTo>
                  <a:lnTo>
                    <a:pt x="316" y="391"/>
                  </a:lnTo>
                  <a:lnTo>
                    <a:pt x="316" y="401"/>
                  </a:lnTo>
                  <a:close/>
                  <a:moveTo>
                    <a:pt x="523" y="378"/>
                  </a:moveTo>
                  <a:lnTo>
                    <a:pt x="538" y="378"/>
                  </a:lnTo>
                  <a:lnTo>
                    <a:pt x="538" y="368"/>
                  </a:lnTo>
                  <a:lnTo>
                    <a:pt x="523" y="368"/>
                  </a:lnTo>
                  <a:lnTo>
                    <a:pt x="523" y="378"/>
                  </a:lnTo>
                  <a:close/>
                  <a:moveTo>
                    <a:pt x="523" y="394"/>
                  </a:moveTo>
                  <a:lnTo>
                    <a:pt x="538" y="394"/>
                  </a:lnTo>
                  <a:lnTo>
                    <a:pt x="538" y="388"/>
                  </a:lnTo>
                  <a:lnTo>
                    <a:pt x="523" y="388"/>
                  </a:lnTo>
                  <a:lnTo>
                    <a:pt x="523" y="394"/>
                  </a:lnTo>
                  <a:close/>
                </a:path>
              </a:pathLst>
            </a:custGeom>
            <a:solidFill>
              <a:srgbClr val="000000"/>
            </a:solidFill>
            <a:ln w="47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9649" name="Line 49"/>
            <p:cNvSpPr>
              <a:spLocks noChangeShapeType="1"/>
            </p:cNvSpPr>
            <p:nvPr/>
          </p:nvSpPr>
          <p:spPr bwMode="auto">
            <a:xfrm>
              <a:off x="1084" y="1257"/>
              <a:ext cx="430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650" name="Line 50"/>
            <p:cNvSpPr>
              <a:spLocks noChangeShapeType="1"/>
            </p:cNvSpPr>
            <p:nvPr/>
          </p:nvSpPr>
          <p:spPr bwMode="auto">
            <a:xfrm flipV="1">
              <a:off x="1193" y="1257"/>
              <a:ext cx="1" cy="19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651" name="Line 51"/>
            <p:cNvSpPr>
              <a:spLocks noChangeShapeType="1"/>
            </p:cNvSpPr>
            <p:nvPr/>
          </p:nvSpPr>
          <p:spPr bwMode="auto">
            <a:xfrm flipV="1">
              <a:off x="1301" y="1257"/>
              <a:ext cx="1" cy="19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cxnSp>
        <p:nvCxnSpPr>
          <p:cNvPr id="409652" name="AutoShape 52"/>
          <p:cNvCxnSpPr>
            <a:cxnSpLocks noChangeShapeType="1"/>
            <a:stCxn id="409627" idx="4"/>
            <a:endCxn id="409614" idx="1"/>
          </p:cNvCxnSpPr>
          <p:nvPr/>
        </p:nvCxnSpPr>
        <p:spPr bwMode="auto">
          <a:xfrm>
            <a:off x="1065213" y="2759075"/>
            <a:ext cx="296862" cy="1270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09653" name="AutoShape 53"/>
          <p:cNvCxnSpPr>
            <a:cxnSpLocks noChangeShapeType="1"/>
            <a:stCxn id="409617" idx="3"/>
            <a:endCxn id="409648" idx="22"/>
          </p:cNvCxnSpPr>
          <p:nvPr/>
        </p:nvCxnSpPr>
        <p:spPr bwMode="auto">
          <a:xfrm flipV="1">
            <a:off x="3479800" y="2470150"/>
            <a:ext cx="192088" cy="4445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grpSp>
        <p:nvGrpSpPr>
          <p:cNvPr id="409654" name="Group 54"/>
          <p:cNvGrpSpPr>
            <a:grpSpLocks/>
          </p:cNvGrpSpPr>
          <p:nvPr/>
        </p:nvGrpSpPr>
        <p:grpSpPr bwMode="auto">
          <a:xfrm>
            <a:off x="5287963" y="2514600"/>
            <a:ext cx="2179637" cy="1828800"/>
            <a:chOff x="832" y="1344"/>
            <a:chExt cx="1136" cy="1024"/>
          </a:xfrm>
        </p:grpSpPr>
        <p:sp>
          <p:nvSpPr>
            <p:cNvPr id="409655" name="Oval 55"/>
            <p:cNvSpPr>
              <a:spLocks noChangeArrowheads="1"/>
            </p:cNvSpPr>
            <p:nvPr/>
          </p:nvSpPr>
          <p:spPr bwMode="auto">
            <a:xfrm>
              <a:off x="1220" y="1344"/>
              <a:ext cx="495" cy="424"/>
            </a:xfrm>
            <a:prstGeom prst="ellipse">
              <a:avLst/>
            </a:prstGeom>
            <a:solidFill>
              <a:srgbClr val="CCFFFF"/>
            </a:solidFill>
            <a:ln w="9525">
              <a:solidFill>
                <a:srgbClr val="DDDDDD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9656" name="Oval 56"/>
            <p:cNvSpPr>
              <a:spLocks noChangeArrowheads="1"/>
            </p:cNvSpPr>
            <p:nvPr/>
          </p:nvSpPr>
          <p:spPr bwMode="auto">
            <a:xfrm>
              <a:off x="948" y="1455"/>
              <a:ext cx="379" cy="424"/>
            </a:xfrm>
            <a:prstGeom prst="ellipse">
              <a:avLst/>
            </a:prstGeom>
            <a:solidFill>
              <a:srgbClr val="CCFFFF"/>
            </a:solidFill>
            <a:ln w="9525">
              <a:solidFill>
                <a:srgbClr val="DDDDDD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9657" name="Oval 57"/>
            <p:cNvSpPr>
              <a:spLocks noChangeArrowheads="1"/>
            </p:cNvSpPr>
            <p:nvPr/>
          </p:nvSpPr>
          <p:spPr bwMode="auto">
            <a:xfrm>
              <a:off x="832" y="1710"/>
              <a:ext cx="256" cy="306"/>
            </a:xfrm>
            <a:prstGeom prst="ellipse">
              <a:avLst/>
            </a:prstGeom>
            <a:solidFill>
              <a:srgbClr val="CCFFFF"/>
            </a:solidFill>
            <a:ln w="9525">
              <a:solidFill>
                <a:srgbClr val="DDDDDD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9658" name="Oval 58"/>
            <p:cNvSpPr>
              <a:spLocks noChangeArrowheads="1"/>
            </p:cNvSpPr>
            <p:nvPr/>
          </p:nvSpPr>
          <p:spPr bwMode="auto">
            <a:xfrm>
              <a:off x="909" y="1862"/>
              <a:ext cx="435" cy="442"/>
            </a:xfrm>
            <a:prstGeom prst="ellipse">
              <a:avLst/>
            </a:prstGeom>
            <a:solidFill>
              <a:srgbClr val="CCFFFF"/>
            </a:solidFill>
            <a:ln w="9525">
              <a:solidFill>
                <a:srgbClr val="DDDDDD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9659" name="Oval 59"/>
            <p:cNvSpPr>
              <a:spLocks noChangeArrowheads="1"/>
            </p:cNvSpPr>
            <p:nvPr/>
          </p:nvSpPr>
          <p:spPr bwMode="auto">
            <a:xfrm>
              <a:off x="1086" y="1924"/>
              <a:ext cx="671" cy="444"/>
            </a:xfrm>
            <a:prstGeom prst="ellipse">
              <a:avLst/>
            </a:prstGeom>
            <a:solidFill>
              <a:srgbClr val="CCFFFF"/>
            </a:solidFill>
            <a:ln w="9525">
              <a:solidFill>
                <a:srgbClr val="DDDDDD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9660" name="Oval 60"/>
            <p:cNvSpPr>
              <a:spLocks noChangeArrowheads="1"/>
            </p:cNvSpPr>
            <p:nvPr/>
          </p:nvSpPr>
          <p:spPr bwMode="auto">
            <a:xfrm>
              <a:off x="1605" y="1488"/>
              <a:ext cx="311" cy="312"/>
            </a:xfrm>
            <a:prstGeom prst="ellipse">
              <a:avLst/>
            </a:prstGeom>
            <a:solidFill>
              <a:srgbClr val="CCFFFF"/>
            </a:solidFill>
            <a:ln w="9525">
              <a:solidFill>
                <a:srgbClr val="DDDDDD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9661" name="Oval 61"/>
            <p:cNvSpPr>
              <a:spLocks noChangeArrowheads="1"/>
            </p:cNvSpPr>
            <p:nvPr/>
          </p:nvSpPr>
          <p:spPr bwMode="auto">
            <a:xfrm>
              <a:off x="1602" y="1681"/>
              <a:ext cx="366" cy="333"/>
            </a:xfrm>
            <a:prstGeom prst="ellipse">
              <a:avLst/>
            </a:prstGeom>
            <a:solidFill>
              <a:srgbClr val="CCFFFF"/>
            </a:solidFill>
            <a:ln w="9525">
              <a:solidFill>
                <a:srgbClr val="DDDDDD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9662" name="Oval 62"/>
            <p:cNvSpPr>
              <a:spLocks noChangeArrowheads="1"/>
            </p:cNvSpPr>
            <p:nvPr/>
          </p:nvSpPr>
          <p:spPr bwMode="auto">
            <a:xfrm>
              <a:off x="1569" y="1751"/>
              <a:ext cx="364" cy="547"/>
            </a:xfrm>
            <a:prstGeom prst="ellipse">
              <a:avLst/>
            </a:prstGeom>
            <a:solidFill>
              <a:srgbClr val="CCFFFF"/>
            </a:solidFill>
            <a:ln w="9525">
              <a:solidFill>
                <a:srgbClr val="DDDDDD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9663" name="Oval 63"/>
            <p:cNvSpPr>
              <a:spLocks noChangeArrowheads="1"/>
            </p:cNvSpPr>
            <p:nvPr/>
          </p:nvSpPr>
          <p:spPr bwMode="auto">
            <a:xfrm>
              <a:off x="912" y="1434"/>
              <a:ext cx="1008" cy="918"/>
            </a:xfrm>
            <a:prstGeom prst="ellipse">
              <a:avLst/>
            </a:prstGeom>
            <a:solidFill>
              <a:srgbClr val="CC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DDDDDD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09664" name="Rectangle 64"/>
          <p:cNvSpPr>
            <a:spLocks noChangeArrowheads="1"/>
          </p:cNvSpPr>
          <p:nvPr/>
        </p:nvSpPr>
        <p:spPr bwMode="auto">
          <a:xfrm>
            <a:off x="5867400" y="2851150"/>
            <a:ext cx="184150" cy="171450"/>
          </a:xfrm>
          <a:prstGeom prst="rect">
            <a:avLst/>
          </a:prstGeom>
          <a:solidFill>
            <a:srgbClr val="EAEAEA"/>
          </a:solidFill>
          <a:ln w="12700">
            <a:miter lim="800000"/>
            <a:headEnd/>
            <a:tailEnd/>
          </a:ln>
          <a:effectLst/>
          <a:scene3d>
            <a:camera prst="legacyObliqueTopLeft"/>
            <a:lightRig rig="legacyFlat3" dir="t"/>
          </a:scene3d>
          <a:sp3d extrusionH="125400" prstMaterial="legacyMatte">
            <a:bevelT w="13500" h="13500" prst="angle"/>
            <a:bevelB w="13500" h="13500" prst="angle"/>
            <a:extrusionClr>
              <a:srgbClr val="EAEAEA"/>
            </a:extrusionClr>
          </a:sp3d>
          <a:extLst>
            <a:ext uri="{AF507438-7753-43e0-B8FC-AC1667EBCBE1}">
              <a14:hiddenEffects xmlns:a14="http://schemas.microsoft.com/office/drawing/2010/main">
                <a:effectLst>
                  <a:outerShdw blurRad="63500" dist="107763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8" tIns="44450" rIns="90488" bIns="44450" anchor="ctr">
            <a:flatTx/>
          </a:bodyPr>
          <a:lstStyle/>
          <a:p>
            <a:endParaRPr lang="en-US"/>
          </a:p>
        </p:txBody>
      </p:sp>
      <p:sp>
        <p:nvSpPr>
          <p:cNvPr id="409665" name="Rectangle 65"/>
          <p:cNvSpPr>
            <a:spLocks noChangeArrowheads="1"/>
          </p:cNvSpPr>
          <p:nvPr/>
        </p:nvSpPr>
        <p:spPr bwMode="auto">
          <a:xfrm>
            <a:off x="5257800" y="3371850"/>
            <a:ext cx="184150" cy="171450"/>
          </a:xfrm>
          <a:prstGeom prst="rect">
            <a:avLst/>
          </a:prstGeom>
          <a:solidFill>
            <a:srgbClr val="EAEAEA"/>
          </a:solidFill>
          <a:ln w="12700">
            <a:miter lim="800000"/>
            <a:headEnd/>
            <a:tailEnd/>
          </a:ln>
          <a:effectLst/>
          <a:scene3d>
            <a:camera prst="legacyObliqueTopLeft"/>
            <a:lightRig rig="legacyFlat3" dir="t"/>
          </a:scene3d>
          <a:sp3d extrusionH="125400" prstMaterial="legacyMatte">
            <a:bevelT w="13500" h="13500" prst="angle"/>
            <a:bevelB w="13500" h="13500" prst="angle"/>
            <a:extrusionClr>
              <a:srgbClr val="EAEAEA"/>
            </a:extrusionClr>
          </a:sp3d>
          <a:extLst>
            <a:ext uri="{AF507438-7753-43e0-B8FC-AC1667EBCBE1}">
              <a14:hiddenEffects xmlns:a14="http://schemas.microsoft.com/office/drawing/2010/main">
                <a:effectLst>
                  <a:outerShdw blurRad="63500" dist="107763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8" tIns="44450" rIns="90488" bIns="44450" anchor="ctr">
            <a:flatTx/>
          </a:bodyPr>
          <a:lstStyle/>
          <a:p>
            <a:endParaRPr lang="en-US"/>
          </a:p>
        </p:txBody>
      </p:sp>
      <p:sp>
        <p:nvSpPr>
          <p:cNvPr id="409666" name="Rectangle 66"/>
          <p:cNvSpPr>
            <a:spLocks noChangeArrowheads="1"/>
          </p:cNvSpPr>
          <p:nvPr/>
        </p:nvSpPr>
        <p:spPr bwMode="auto">
          <a:xfrm>
            <a:off x="6292850" y="4057650"/>
            <a:ext cx="184150" cy="171450"/>
          </a:xfrm>
          <a:prstGeom prst="rect">
            <a:avLst/>
          </a:prstGeom>
          <a:solidFill>
            <a:srgbClr val="EAEAEA"/>
          </a:solidFill>
          <a:ln w="12700">
            <a:miter lim="800000"/>
            <a:headEnd/>
            <a:tailEnd/>
          </a:ln>
          <a:effectLst/>
          <a:scene3d>
            <a:camera prst="legacyObliqueTopLeft"/>
            <a:lightRig rig="legacyFlat3" dir="t"/>
          </a:scene3d>
          <a:sp3d extrusionH="125400" prstMaterial="legacyMatte">
            <a:bevelT w="13500" h="13500" prst="angle"/>
            <a:bevelB w="13500" h="13500" prst="angle"/>
            <a:extrusionClr>
              <a:srgbClr val="EAEAEA"/>
            </a:extrusionClr>
          </a:sp3d>
          <a:extLst>
            <a:ext uri="{AF507438-7753-43e0-B8FC-AC1667EBCBE1}">
              <a14:hiddenEffects xmlns:a14="http://schemas.microsoft.com/office/drawing/2010/main">
                <a:effectLst>
                  <a:outerShdw blurRad="63500" dist="107763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8" tIns="44450" rIns="90488" bIns="44450" anchor="ctr">
            <a:flatTx/>
          </a:bodyPr>
          <a:lstStyle/>
          <a:p>
            <a:endParaRPr lang="en-US"/>
          </a:p>
        </p:txBody>
      </p:sp>
      <p:sp>
        <p:nvSpPr>
          <p:cNvPr id="409667" name="Rectangle 67"/>
          <p:cNvSpPr>
            <a:spLocks noChangeArrowheads="1"/>
          </p:cNvSpPr>
          <p:nvPr/>
        </p:nvSpPr>
        <p:spPr bwMode="auto">
          <a:xfrm>
            <a:off x="6823075" y="4057650"/>
            <a:ext cx="184150" cy="171450"/>
          </a:xfrm>
          <a:prstGeom prst="rect">
            <a:avLst/>
          </a:prstGeom>
          <a:solidFill>
            <a:srgbClr val="EAEAEA"/>
          </a:solidFill>
          <a:ln w="12700">
            <a:miter lim="800000"/>
            <a:headEnd/>
            <a:tailEnd/>
          </a:ln>
          <a:effectLst/>
          <a:scene3d>
            <a:camera prst="legacyObliqueTopLeft"/>
            <a:lightRig rig="legacyFlat3" dir="t"/>
          </a:scene3d>
          <a:sp3d extrusionH="125400" prstMaterial="legacyMatte">
            <a:bevelT w="13500" h="13500" prst="angle"/>
            <a:bevelB w="13500" h="13500" prst="angle"/>
            <a:extrusionClr>
              <a:srgbClr val="EAEAEA"/>
            </a:extrusionClr>
          </a:sp3d>
          <a:extLst>
            <a:ext uri="{AF507438-7753-43e0-B8FC-AC1667EBCBE1}">
              <a14:hiddenEffects xmlns:a14="http://schemas.microsoft.com/office/drawing/2010/main">
                <a:effectLst>
                  <a:outerShdw blurRad="63500" dist="107763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8" tIns="44450" rIns="90488" bIns="44450" anchor="ctr">
            <a:flatTx/>
          </a:bodyPr>
          <a:lstStyle/>
          <a:p>
            <a:endParaRPr lang="en-US"/>
          </a:p>
        </p:txBody>
      </p:sp>
      <p:sp>
        <p:nvSpPr>
          <p:cNvPr id="409668" name="Rectangle 68"/>
          <p:cNvSpPr>
            <a:spLocks noChangeArrowheads="1"/>
          </p:cNvSpPr>
          <p:nvPr/>
        </p:nvSpPr>
        <p:spPr bwMode="auto">
          <a:xfrm>
            <a:off x="7191375" y="3114675"/>
            <a:ext cx="184150" cy="171450"/>
          </a:xfrm>
          <a:prstGeom prst="rect">
            <a:avLst/>
          </a:prstGeom>
          <a:solidFill>
            <a:srgbClr val="EAEAEA"/>
          </a:solidFill>
          <a:ln w="12700">
            <a:miter lim="800000"/>
            <a:headEnd/>
            <a:tailEnd/>
          </a:ln>
          <a:effectLst/>
          <a:scene3d>
            <a:camera prst="legacyObliqueTopLeft"/>
            <a:lightRig rig="legacyFlat3" dir="t"/>
          </a:scene3d>
          <a:sp3d extrusionH="125400" prstMaterial="legacyMatte">
            <a:bevelT w="13500" h="13500" prst="angle"/>
            <a:bevelB w="13500" h="13500" prst="angle"/>
            <a:extrusionClr>
              <a:srgbClr val="EAEAEA"/>
            </a:extrusionClr>
          </a:sp3d>
          <a:extLst>
            <a:ext uri="{AF507438-7753-43e0-B8FC-AC1667EBCBE1}">
              <a14:hiddenEffects xmlns:a14="http://schemas.microsoft.com/office/drawing/2010/main">
                <a:effectLst>
                  <a:outerShdw blurRad="63500" dist="107763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8" tIns="44450" rIns="90488" bIns="44450" anchor="ctr">
            <a:flatTx/>
          </a:bodyPr>
          <a:lstStyle/>
          <a:p>
            <a:endParaRPr lang="en-US"/>
          </a:p>
        </p:txBody>
      </p:sp>
      <p:sp>
        <p:nvSpPr>
          <p:cNvPr id="409669" name="Rectangle 69"/>
          <p:cNvSpPr>
            <a:spLocks noChangeArrowheads="1"/>
          </p:cNvSpPr>
          <p:nvPr/>
        </p:nvSpPr>
        <p:spPr bwMode="auto">
          <a:xfrm>
            <a:off x="6521450" y="2774950"/>
            <a:ext cx="184150" cy="171450"/>
          </a:xfrm>
          <a:prstGeom prst="rect">
            <a:avLst/>
          </a:prstGeom>
          <a:solidFill>
            <a:srgbClr val="EAEAEA"/>
          </a:solidFill>
          <a:ln w="12700">
            <a:miter lim="800000"/>
            <a:headEnd/>
            <a:tailEnd/>
          </a:ln>
          <a:effectLst/>
          <a:scene3d>
            <a:camera prst="legacyObliqueTopLeft"/>
            <a:lightRig rig="legacyFlat3" dir="t"/>
          </a:scene3d>
          <a:sp3d extrusionH="125400" prstMaterial="legacyMatte">
            <a:bevelT w="13500" h="13500" prst="angle"/>
            <a:bevelB w="13500" h="13500" prst="angle"/>
            <a:extrusionClr>
              <a:srgbClr val="EAEAEA"/>
            </a:extrusionClr>
          </a:sp3d>
          <a:extLst>
            <a:ext uri="{AF507438-7753-43e0-B8FC-AC1667EBCBE1}">
              <a14:hiddenEffects xmlns:a14="http://schemas.microsoft.com/office/drawing/2010/main">
                <a:effectLst>
                  <a:outerShdw blurRad="63500" dist="107763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8" tIns="44450" rIns="90488" bIns="44450" anchor="ctr">
            <a:flatTx/>
          </a:bodyPr>
          <a:lstStyle/>
          <a:p>
            <a:endParaRPr lang="en-US"/>
          </a:p>
        </p:txBody>
      </p:sp>
      <p:cxnSp>
        <p:nvCxnSpPr>
          <p:cNvPr id="409670" name="AutoShape 70"/>
          <p:cNvCxnSpPr>
            <a:cxnSpLocks noChangeShapeType="1"/>
            <a:stCxn id="409665" idx="3"/>
            <a:endCxn id="409664" idx="1"/>
          </p:cNvCxnSpPr>
          <p:nvPr/>
        </p:nvCxnSpPr>
        <p:spPr bwMode="auto">
          <a:xfrm flipV="1">
            <a:off x="5441950" y="2936875"/>
            <a:ext cx="425450" cy="52070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09671" name="AutoShape 71"/>
          <p:cNvCxnSpPr>
            <a:cxnSpLocks noChangeShapeType="1"/>
            <a:stCxn id="409664" idx="3"/>
            <a:endCxn id="409669" idx="1"/>
          </p:cNvCxnSpPr>
          <p:nvPr/>
        </p:nvCxnSpPr>
        <p:spPr bwMode="auto">
          <a:xfrm flipV="1">
            <a:off x="6051550" y="2860675"/>
            <a:ext cx="469900" cy="7620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09672" name="AutoShape 72"/>
          <p:cNvCxnSpPr>
            <a:cxnSpLocks noChangeShapeType="1"/>
            <a:stCxn id="409669" idx="3"/>
            <a:endCxn id="409668" idx="1"/>
          </p:cNvCxnSpPr>
          <p:nvPr/>
        </p:nvCxnSpPr>
        <p:spPr bwMode="auto">
          <a:xfrm>
            <a:off x="6705600" y="2860675"/>
            <a:ext cx="485775" cy="339725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09673" name="AutoShape 73"/>
          <p:cNvCxnSpPr>
            <a:cxnSpLocks noChangeShapeType="1"/>
            <a:stCxn id="409666" idx="0"/>
            <a:endCxn id="409669" idx="2"/>
          </p:cNvCxnSpPr>
          <p:nvPr/>
        </p:nvCxnSpPr>
        <p:spPr bwMode="auto">
          <a:xfrm flipV="1">
            <a:off x="6384925" y="2946400"/>
            <a:ext cx="228600" cy="111125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09674" name="AutoShape 74"/>
          <p:cNvCxnSpPr>
            <a:cxnSpLocks noChangeShapeType="1"/>
            <a:stCxn id="409667" idx="0"/>
            <a:endCxn id="409668" idx="2"/>
          </p:cNvCxnSpPr>
          <p:nvPr/>
        </p:nvCxnSpPr>
        <p:spPr bwMode="auto">
          <a:xfrm flipV="1">
            <a:off x="6915150" y="3286125"/>
            <a:ext cx="368300" cy="771525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09675" name="AutoShape 75"/>
          <p:cNvCxnSpPr>
            <a:cxnSpLocks noChangeShapeType="1"/>
            <a:stCxn id="409666" idx="3"/>
            <a:endCxn id="409667" idx="1"/>
          </p:cNvCxnSpPr>
          <p:nvPr/>
        </p:nvCxnSpPr>
        <p:spPr bwMode="auto">
          <a:xfrm>
            <a:off x="6477000" y="4143375"/>
            <a:ext cx="346075" cy="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grpSp>
        <p:nvGrpSpPr>
          <p:cNvPr id="409676" name="Group 76"/>
          <p:cNvGrpSpPr>
            <a:grpSpLocks/>
          </p:cNvGrpSpPr>
          <p:nvPr/>
        </p:nvGrpSpPr>
        <p:grpSpPr bwMode="auto">
          <a:xfrm>
            <a:off x="5791200" y="4343400"/>
            <a:ext cx="523875" cy="488950"/>
            <a:chOff x="1014" y="912"/>
            <a:chExt cx="574" cy="596"/>
          </a:xfrm>
        </p:grpSpPr>
        <p:sp>
          <p:nvSpPr>
            <p:cNvPr id="409677" name="Freeform 77"/>
            <p:cNvSpPr>
              <a:spLocks/>
            </p:cNvSpPr>
            <p:nvPr/>
          </p:nvSpPr>
          <p:spPr bwMode="auto">
            <a:xfrm>
              <a:off x="1014" y="912"/>
              <a:ext cx="574" cy="596"/>
            </a:xfrm>
            <a:custGeom>
              <a:avLst/>
              <a:gdLst>
                <a:gd name="T0" fmla="*/ 124 w 574"/>
                <a:gd name="T1" fmla="*/ 391 h 596"/>
                <a:gd name="T2" fmla="*/ 0 w 574"/>
                <a:gd name="T3" fmla="*/ 391 h 596"/>
                <a:gd name="T4" fmla="*/ 0 w 574"/>
                <a:gd name="T5" fmla="*/ 596 h 596"/>
                <a:gd name="T6" fmla="*/ 574 w 574"/>
                <a:gd name="T7" fmla="*/ 596 h 596"/>
                <a:gd name="T8" fmla="*/ 574 w 574"/>
                <a:gd name="T9" fmla="*/ 391 h 596"/>
                <a:gd name="T10" fmla="*/ 446 w 574"/>
                <a:gd name="T11" fmla="*/ 391 h 596"/>
                <a:gd name="T12" fmla="*/ 446 w 574"/>
                <a:gd name="T13" fmla="*/ 364 h 596"/>
                <a:gd name="T14" fmla="*/ 500 w 574"/>
                <a:gd name="T15" fmla="*/ 364 h 596"/>
                <a:gd name="T16" fmla="*/ 500 w 574"/>
                <a:gd name="T17" fmla="*/ 0 h 596"/>
                <a:gd name="T18" fmla="*/ 70 w 574"/>
                <a:gd name="T19" fmla="*/ 0 h 596"/>
                <a:gd name="T20" fmla="*/ 70 w 574"/>
                <a:gd name="T21" fmla="*/ 364 h 596"/>
                <a:gd name="T22" fmla="*/ 124 w 574"/>
                <a:gd name="T23" fmla="*/ 364 h 596"/>
                <a:gd name="T24" fmla="*/ 124 w 574"/>
                <a:gd name="T25" fmla="*/ 391 h 5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74" h="596">
                  <a:moveTo>
                    <a:pt x="124" y="391"/>
                  </a:moveTo>
                  <a:lnTo>
                    <a:pt x="0" y="391"/>
                  </a:lnTo>
                  <a:lnTo>
                    <a:pt x="0" y="596"/>
                  </a:lnTo>
                  <a:lnTo>
                    <a:pt x="574" y="596"/>
                  </a:lnTo>
                  <a:lnTo>
                    <a:pt x="574" y="391"/>
                  </a:lnTo>
                  <a:lnTo>
                    <a:pt x="446" y="391"/>
                  </a:lnTo>
                  <a:lnTo>
                    <a:pt x="446" y="364"/>
                  </a:lnTo>
                  <a:lnTo>
                    <a:pt x="500" y="364"/>
                  </a:lnTo>
                  <a:lnTo>
                    <a:pt x="500" y="0"/>
                  </a:lnTo>
                  <a:lnTo>
                    <a:pt x="70" y="0"/>
                  </a:lnTo>
                  <a:lnTo>
                    <a:pt x="70" y="364"/>
                  </a:lnTo>
                  <a:lnTo>
                    <a:pt x="124" y="364"/>
                  </a:lnTo>
                  <a:lnTo>
                    <a:pt x="124" y="391"/>
                  </a:lnTo>
                  <a:close/>
                </a:path>
              </a:pathLst>
            </a:custGeom>
            <a:solidFill>
              <a:srgbClr val="FFFFFF"/>
            </a:solidFill>
            <a:ln w="158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9678" name="Line 78"/>
            <p:cNvSpPr>
              <a:spLocks noChangeShapeType="1"/>
            </p:cNvSpPr>
            <p:nvPr/>
          </p:nvSpPr>
          <p:spPr bwMode="auto">
            <a:xfrm>
              <a:off x="1138" y="1303"/>
              <a:ext cx="322" cy="1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679" name="Line 79"/>
            <p:cNvSpPr>
              <a:spLocks noChangeShapeType="1"/>
            </p:cNvSpPr>
            <p:nvPr/>
          </p:nvSpPr>
          <p:spPr bwMode="auto">
            <a:xfrm>
              <a:off x="1138" y="1276"/>
              <a:ext cx="322" cy="1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680" name="Freeform 80"/>
            <p:cNvSpPr>
              <a:spLocks noEditPoints="1"/>
            </p:cNvSpPr>
            <p:nvPr/>
          </p:nvSpPr>
          <p:spPr bwMode="auto">
            <a:xfrm>
              <a:off x="1310" y="1323"/>
              <a:ext cx="233" cy="168"/>
            </a:xfrm>
            <a:custGeom>
              <a:avLst/>
              <a:gdLst>
                <a:gd name="T0" fmla="*/ 0 w 233"/>
                <a:gd name="T1" fmla="*/ 168 h 168"/>
                <a:gd name="T2" fmla="*/ 188 w 233"/>
                <a:gd name="T3" fmla="*/ 168 h 168"/>
                <a:gd name="T4" fmla="*/ 188 w 233"/>
                <a:gd name="T5" fmla="*/ 0 h 168"/>
                <a:gd name="T6" fmla="*/ 0 w 233"/>
                <a:gd name="T7" fmla="*/ 0 h 168"/>
                <a:gd name="T8" fmla="*/ 0 w 233"/>
                <a:gd name="T9" fmla="*/ 168 h 168"/>
                <a:gd name="T10" fmla="*/ 204 w 233"/>
                <a:gd name="T11" fmla="*/ 26 h 168"/>
                <a:gd name="T12" fmla="*/ 233 w 233"/>
                <a:gd name="T13" fmla="*/ 26 h 168"/>
                <a:gd name="T14" fmla="*/ 233 w 233"/>
                <a:gd name="T15" fmla="*/ 0 h 168"/>
                <a:gd name="T16" fmla="*/ 204 w 233"/>
                <a:gd name="T17" fmla="*/ 0 h 168"/>
                <a:gd name="T18" fmla="*/ 204 w 233"/>
                <a:gd name="T19" fmla="*/ 26 h 1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33" h="168">
                  <a:moveTo>
                    <a:pt x="0" y="168"/>
                  </a:moveTo>
                  <a:lnTo>
                    <a:pt x="188" y="168"/>
                  </a:lnTo>
                  <a:lnTo>
                    <a:pt x="188" y="0"/>
                  </a:lnTo>
                  <a:lnTo>
                    <a:pt x="0" y="0"/>
                  </a:lnTo>
                  <a:lnTo>
                    <a:pt x="0" y="168"/>
                  </a:lnTo>
                  <a:close/>
                  <a:moveTo>
                    <a:pt x="204" y="26"/>
                  </a:moveTo>
                  <a:lnTo>
                    <a:pt x="233" y="26"/>
                  </a:lnTo>
                  <a:lnTo>
                    <a:pt x="233" y="0"/>
                  </a:lnTo>
                  <a:lnTo>
                    <a:pt x="204" y="0"/>
                  </a:lnTo>
                  <a:lnTo>
                    <a:pt x="204" y="26"/>
                  </a:lnTo>
                  <a:close/>
                </a:path>
              </a:pathLst>
            </a:custGeom>
            <a:solidFill>
              <a:srgbClr val="FFFFFF"/>
            </a:solidFill>
            <a:ln w="47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9681" name="Line 81"/>
            <p:cNvSpPr>
              <a:spLocks noChangeShapeType="1"/>
            </p:cNvSpPr>
            <p:nvPr/>
          </p:nvSpPr>
          <p:spPr bwMode="auto">
            <a:xfrm>
              <a:off x="1310" y="1379"/>
              <a:ext cx="188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682" name="Line 82"/>
            <p:cNvSpPr>
              <a:spLocks noChangeShapeType="1"/>
            </p:cNvSpPr>
            <p:nvPr/>
          </p:nvSpPr>
          <p:spPr bwMode="auto">
            <a:xfrm>
              <a:off x="1310" y="1435"/>
              <a:ext cx="188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683" name="Line 83"/>
            <p:cNvSpPr>
              <a:spLocks noChangeShapeType="1"/>
            </p:cNvSpPr>
            <p:nvPr/>
          </p:nvSpPr>
          <p:spPr bwMode="auto">
            <a:xfrm>
              <a:off x="1317" y="1405"/>
              <a:ext cx="172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684" name="Rectangle 84"/>
            <p:cNvSpPr>
              <a:spLocks noChangeArrowheads="1"/>
            </p:cNvSpPr>
            <p:nvPr/>
          </p:nvSpPr>
          <p:spPr bwMode="auto">
            <a:xfrm>
              <a:off x="1416" y="1389"/>
              <a:ext cx="54" cy="36"/>
            </a:xfrm>
            <a:prstGeom prst="rect">
              <a:avLst/>
            </a:prstGeom>
            <a:noFill/>
            <a:ln w="4763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685" name="Freeform 85"/>
            <p:cNvSpPr>
              <a:spLocks noEditPoints="1"/>
            </p:cNvSpPr>
            <p:nvPr/>
          </p:nvSpPr>
          <p:spPr bwMode="auto">
            <a:xfrm>
              <a:off x="1030" y="955"/>
              <a:ext cx="538" cy="401"/>
            </a:xfrm>
            <a:custGeom>
              <a:avLst/>
              <a:gdLst>
                <a:gd name="T0" fmla="*/ 452 w 538"/>
                <a:gd name="T1" fmla="*/ 285 h 401"/>
                <a:gd name="T2" fmla="*/ 472 w 538"/>
                <a:gd name="T3" fmla="*/ 285 h 401"/>
                <a:gd name="T4" fmla="*/ 472 w 538"/>
                <a:gd name="T5" fmla="*/ 278 h 401"/>
                <a:gd name="T6" fmla="*/ 452 w 538"/>
                <a:gd name="T7" fmla="*/ 278 h 401"/>
                <a:gd name="T8" fmla="*/ 452 w 538"/>
                <a:gd name="T9" fmla="*/ 285 h 401"/>
                <a:gd name="T10" fmla="*/ 121 w 538"/>
                <a:gd name="T11" fmla="*/ 239 h 401"/>
                <a:gd name="T12" fmla="*/ 121 w 538"/>
                <a:gd name="T13" fmla="*/ 27 h 401"/>
                <a:gd name="T14" fmla="*/ 417 w 538"/>
                <a:gd name="T15" fmla="*/ 27 h 401"/>
                <a:gd name="T16" fmla="*/ 417 w 538"/>
                <a:gd name="T17" fmla="*/ 239 h 401"/>
                <a:gd name="T18" fmla="*/ 121 w 538"/>
                <a:gd name="T19" fmla="*/ 239 h 401"/>
                <a:gd name="T20" fmla="*/ 108 w 538"/>
                <a:gd name="T21" fmla="*/ 252 h 401"/>
                <a:gd name="T22" fmla="*/ 430 w 538"/>
                <a:gd name="T23" fmla="*/ 252 h 401"/>
                <a:gd name="T24" fmla="*/ 430 w 538"/>
                <a:gd name="T25" fmla="*/ 14 h 401"/>
                <a:gd name="T26" fmla="*/ 446 w 538"/>
                <a:gd name="T27" fmla="*/ 14 h 401"/>
                <a:gd name="T28" fmla="*/ 446 w 538"/>
                <a:gd name="T29" fmla="*/ 0 h 401"/>
                <a:gd name="T30" fmla="*/ 96 w 538"/>
                <a:gd name="T31" fmla="*/ 0 h 401"/>
                <a:gd name="T32" fmla="*/ 96 w 538"/>
                <a:gd name="T33" fmla="*/ 265 h 401"/>
                <a:gd name="T34" fmla="*/ 108 w 538"/>
                <a:gd name="T35" fmla="*/ 265 h 401"/>
                <a:gd name="T36" fmla="*/ 108 w 538"/>
                <a:gd name="T37" fmla="*/ 252 h 401"/>
                <a:gd name="T38" fmla="*/ 0 w 538"/>
                <a:gd name="T39" fmla="*/ 388 h 401"/>
                <a:gd name="T40" fmla="*/ 54 w 538"/>
                <a:gd name="T41" fmla="*/ 388 h 401"/>
                <a:gd name="T42" fmla="*/ 54 w 538"/>
                <a:gd name="T43" fmla="*/ 368 h 401"/>
                <a:gd name="T44" fmla="*/ 0 w 538"/>
                <a:gd name="T45" fmla="*/ 368 h 401"/>
                <a:gd name="T46" fmla="*/ 0 w 538"/>
                <a:gd name="T47" fmla="*/ 388 h 401"/>
                <a:gd name="T48" fmla="*/ 316 w 538"/>
                <a:gd name="T49" fmla="*/ 401 h 401"/>
                <a:gd name="T50" fmla="*/ 430 w 538"/>
                <a:gd name="T51" fmla="*/ 401 h 401"/>
                <a:gd name="T52" fmla="*/ 430 w 538"/>
                <a:gd name="T53" fmla="*/ 391 h 401"/>
                <a:gd name="T54" fmla="*/ 316 w 538"/>
                <a:gd name="T55" fmla="*/ 391 h 401"/>
                <a:gd name="T56" fmla="*/ 316 w 538"/>
                <a:gd name="T57" fmla="*/ 401 h 401"/>
                <a:gd name="T58" fmla="*/ 523 w 538"/>
                <a:gd name="T59" fmla="*/ 378 h 401"/>
                <a:gd name="T60" fmla="*/ 538 w 538"/>
                <a:gd name="T61" fmla="*/ 378 h 401"/>
                <a:gd name="T62" fmla="*/ 538 w 538"/>
                <a:gd name="T63" fmla="*/ 368 h 401"/>
                <a:gd name="T64" fmla="*/ 523 w 538"/>
                <a:gd name="T65" fmla="*/ 368 h 401"/>
                <a:gd name="T66" fmla="*/ 523 w 538"/>
                <a:gd name="T67" fmla="*/ 378 h 401"/>
                <a:gd name="T68" fmla="*/ 523 w 538"/>
                <a:gd name="T69" fmla="*/ 394 h 401"/>
                <a:gd name="T70" fmla="*/ 538 w 538"/>
                <a:gd name="T71" fmla="*/ 394 h 401"/>
                <a:gd name="T72" fmla="*/ 538 w 538"/>
                <a:gd name="T73" fmla="*/ 388 h 401"/>
                <a:gd name="T74" fmla="*/ 523 w 538"/>
                <a:gd name="T75" fmla="*/ 388 h 401"/>
                <a:gd name="T76" fmla="*/ 523 w 538"/>
                <a:gd name="T77" fmla="*/ 394 h 4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538" h="401">
                  <a:moveTo>
                    <a:pt x="452" y="285"/>
                  </a:moveTo>
                  <a:lnTo>
                    <a:pt x="472" y="285"/>
                  </a:lnTo>
                  <a:lnTo>
                    <a:pt x="472" y="278"/>
                  </a:lnTo>
                  <a:lnTo>
                    <a:pt x="452" y="278"/>
                  </a:lnTo>
                  <a:lnTo>
                    <a:pt x="452" y="285"/>
                  </a:lnTo>
                  <a:close/>
                  <a:moveTo>
                    <a:pt x="121" y="239"/>
                  </a:moveTo>
                  <a:lnTo>
                    <a:pt x="121" y="27"/>
                  </a:lnTo>
                  <a:lnTo>
                    <a:pt x="417" y="27"/>
                  </a:lnTo>
                  <a:lnTo>
                    <a:pt x="417" y="239"/>
                  </a:lnTo>
                  <a:lnTo>
                    <a:pt x="121" y="239"/>
                  </a:lnTo>
                  <a:close/>
                  <a:moveTo>
                    <a:pt x="108" y="252"/>
                  </a:moveTo>
                  <a:lnTo>
                    <a:pt x="430" y="252"/>
                  </a:lnTo>
                  <a:lnTo>
                    <a:pt x="430" y="14"/>
                  </a:lnTo>
                  <a:lnTo>
                    <a:pt x="446" y="14"/>
                  </a:lnTo>
                  <a:lnTo>
                    <a:pt x="446" y="0"/>
                  </a:lnTo>
                  <a:lnTo>
                    <a:pt x="96" y="0"/>
                  </a:lnTo>
                  <a:lnTo>
                    <a:pt x="96" y="265"/>
                  </a:lnTo>
                  <a:lnTo>
                    <a:pt x="108" y="265"/>
                  </a:lnTo>
                  <a:lnTo>
                    <a:pt x="108" y="252"/>
                  </a:lnTo>
                  <a:close/>
                  <a:moveTo>
                    <a:pt x="0" y="388"/>
                  </a:moveTo>
                  <a:lnTo>
                    <a:pt x="54" y="388"/>
                  </a:lnTo>
                  <a:lnTo>
                    <a:pt x="54" y="368"/>
                  </a:lnTo>
                  <a:lnTo>
                    <a:pt x="0" y="368"/>
                  </a:lnTo>
                  <a:lnTo>
                    <a:pt x="0" y="388"/>
                  </a:lnTo>
                  <a:close/>
                  <a:moveTo>
                    <a:pt x="316" y="401"/>
                  </a:moveTo>
                  <a:lnTo>
                    <a:pt x="430" y="401"/>
                  </a:lnTo>
                  <a:lnTo>
                    <a:pt x="430" y="391"/>
                  </a:lnTo>
                  <a:lnTo>
                    <a:pt x="316" y="391"/>
                  </a:lnTo>
                  <a:lnTo>
                    <a:pt x="316" y="401"/>
                  </a:lnTo>
                  <a:close/>
                  <a:moveTo>
                    <a:pt x="523" y="378"/>
                  </a:moveTo>
                  <a:lnTo>
                    <a:pt x="538" y="378"/>
                  </a:lnTo>
                  <a:lnTo>
                    <a:pt x="538" y="368"/>
                  </a:lnTo>
                  <a:lnTo>
                    <a:pt x="523" y="368"/>
                  </a:lnTo>
                  <a:lnTo>
                    <a:pt x="523" y="378"/>
                  </a:lnTo>
                  <a:close/>
                  <a:moveTo>
                    <a:pt x="523" y="394"/>
                  </a:moveTo>
                  <a:lnTo>
                    <a:pt x="538" y="394"/>
                  </a:lnTo>
                  <a:lnTo>
                    <a:pt x="538" y="388"/>
                  </a:lnTo>
                  <a:lnTo>
                    <a:pt x="523" y="388"/>
                  </a:lnTo>
                  <a:lnTo>
                    <a:pt x="523" y="394"/>
                  </a:lnTo>
                  <a:close/>
                </a:path>
              </a:pathLst>
            </a:custGeom>
            <a:solidFill>
              <a:srgbClr val="000000"/>
            </a:solidFill>
            <a:ln w="47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9686" name="Line 86"/>
            <p:cNvSpPr>
              <a:spLocks noChangeShapeType="1"/>
            </p:cNvSpPr>
            <p:nvPr/>
          </p:nvSpPr>
          <p:spPr bwMode="auto">
            <a:xfrm>
              <a:off x="1084" y="1257"/>
              <a:ext cx="430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687" name="Line 87"/>
            <p:cNvSpPr>
              <a:spLocks noChangeShapeType="1"/>
            </p:cNvSpPr>
            <p:nvPr/>
          </p:nvSpPr>
          <p:spPr bwMode="auto">
            <a:xfrm flipV="1">
              <a:off x="1193" y="1257"/>
              <a:ext cx="1" cy="19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688" name="Line 88"/>
            <p:cNvSpPr>
              <a:spLocks noChangeShapeType="1"/>
            </p:cNvSpPr>
            <p:nvPr/>
          </p:nvSpPr>
          <p:spPr bwMode="auto">
            <a:xfrm flipV="1">
              <a:off x="1301" y="1257"/>
              <a:ext cx="1" cy="19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09689" name="Group 89"/>
          <p:cNvGrpSpPr>
            <a:grpSpLocks/>
          </p:cNvGrpSpPr>
          <p:nvPr/>
        </p:nvGrpSpPr>
        <p:grpSpPr bwMode="auto">
          <a:xfrm>
            <a:off x="7553325" y="2819400"/>
            <a:ext cx="523875" cy="488950"/>
            <a:chOff x="1014" y="912"/>
            <a:chExt cx="574" cy="596"/>
          </a:xfrm>
        </p:grpSpPr>
        <p:sp>
          <p:nvSpPr>
            <p:cNvPr id="409690" name="Freeform 90"/>
            <p:cNvSpPr>
              <a:spLocks/>
            </p:cNvSpPr>
            <p:nvPr/>
          </p:nvSpPr>
          <p:spPr bwMode="auto">
            <a:xfrm>
              <a:off x="1014" y="912"/>
              <a:ext cx="574" cy="596"/>
            </a:xfrm>
            <a:custGeom>
              <a:avLst/>
              <a:gdLst>
                <a:gd name="T0" fmla="*/ 124 w 574"/>
                <a:gd name="T1" fmla="*/ 391 h 596"/>
                <a:gd name="T2" fmla="*/ 0 w 574"/>
                <a:gd name="T3" fmla="*/ 391 h 596"/>
                <a:gd name="T4" fmla="*/ 0 w 574"/>
                <a:gd name="T5" fmla="*/ 596 h 596"/>
                <a:gd name="T6" fmla="*/ 574 w 574"/>
                <a:gd name="T7" fmla="*/ 596 h 596"/>
                <a:gd name="T8" fmla="*/ 574 w 574"/>
                <a:gd name="T9" fmla="*/ 391 h 596"/>
                <a:gd name="T10" fmla="*/ 446 w 574"/>
                <a:gd name="T11" fmla="*/ 391 h 596"/>
                <a:gd name="T12" fmla="*/ 446 w 574"/>
                <a:gd name="T13" fmla="*/ 364 h 596"/>
                <a:gd name="T14" fmla="*/ 500 w 574"/>
                <a:gd name="T15" fmla="*/ 364 h 596"/>
                <a:gd name="T16" fmla="*/ 500 w 574"/>
                <a:gd name="T17" fmla="*/ 0 h 596"/>
                <a:gd name="T18" fmla="*/ 70 w 574"/>
                <a:gd name="T19" fmla="*/ 0 h 596"/>
                <a:gd name="T20" fmla="*/ 70 w 574"/>
                <a:gd name="T21" fmla="*/ 364 h 596"/>
                <a:gd name="T22" fmla="*/ 124 w 574"/>
                <a:gd name="T23" fmla="*/ 364 h 596"/>
                <a:gd name="T24" fmla="*/ 124 w 574"/>
                <a:gd name="T25" fmla="*/ 391 h 5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74" h="596">
                  <a:moveTo>
                    <a:pt x="124" y="391"/>
                  </a:moveTo>
                  <a:lnTo>
                    <a:pt x="0" y="391"/>
                  </a:lnTo>
                  <a:lnTo>
                    <a:pt x="0" y="596"/>
                  </a:lnTo>
                  <a:lnTo>
                    <a:pt x="574" y="596"/>
                  </a:lnTo>
                  <a:lnTo>
                    <a:pt x="574" y="391"/>
                  </a:lnTo>
                  <a:lnTo>
                    <a:pt x="446" y="391"/>
                  </a:lnTo>
                  <a:lnTo>
                    <a:pt x="446" y="364"/>
                  </a:lnTo>
                  <a:lnTo>
                    <a:pt x="500" y="364"/>
                  </a:lnTo>
                  <a:lnTo>
                    <a:pt x="500" y="0"/>
                  </a:lnTo>
                  <a:lnTo>
                    <a:pt x="70" y="0"/>
                  </a:lnTo>
                  <a:lnTo>
                    <a:pt x="70" y="364"/>
                  </a:lnTo>
                  <a:lnTo>
                    <a:pt x="124" y="364"/>
                  </a:lnTo>
                  <a:lnTo>
                    <a:pt x="124" y="391"/>
                  </a:lnTo>
                  <a:close/>
                </a:path>
              </a:pathLst>
            </a:custGeom>
            <a:solidFill>
              <a:srgbClr val="FFFFFF"/>
            </a:solidFill>
            <a:ln w="158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9691" name="Line 91"/>
            <p:cNvSpPr>
              <a:spLocks noChangeShapeType="1"/>
            </p:cNvSpPr>
            <p:nvPr/>
          </p:nvSpPr>
          <p:spPr bwMode="auto">
            <a:xfrm>
              <a:off x="1138" y="1303"/>
              <a:ext cx="322" cy="1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692" name="Line 92"/>
            <p:cNvSpPr>
              <a:spLocks noChangeShapeType="1"/>
            </p:cNvSpPr>
            <p:nvPr/>
          </p:nvSpPr>
          <p:spPr bwMode="auto">
            <a:xfrm>
              <a:off x="1138" y="1276"/>
              <a:ext cx="322" cy="1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693" name="Freeform 93"/>
            <p:cNvSpPr>
              <a:spLocks noEditPoints="1"/>
            </p:cNvSpPr>
            <p:nvPr/>
          </p:nvSpPr>
          <p:spPr bwMode="auto">
            <a:xfrm>
              <a:off x="1310" y="1323"/>
              <a:ext cx="233" cy="168"/>
            </a:xfrm>
            <a:custGeom>
              <a:avLst/>
              <a:gdLst>
                <a:gd name="T0" fmla="*/ 0 w 233"/>
                <a:gd name="T1" fmla="*/ 168 h 168"/>
                <a:gd name="T2" fmla="*/ 188 w 233"/>
                <a:gd name="T3" fmla="*/ 168 h 168"/>
                <a:gd name="T4" fmla="*/ 188 w 233"/>
                <a:gd name="T5" fmla="*/ 0 h 168"/>
                <a:gd name="T6" fmla="*/ 0 w 233"/>
                <a:gd name="T7" fmla="*/ 0 h 168"/>
                <a:gd name="T8" fmla="*/ 0 w 233"/>
                <a:gd name="T9" fmla="*/ 168 h 168"/>
                <a:gd name="T10" fmla="*/ 204 w 233"/>
                <a:gd name="T11" fmla="*/ 26 h 168"/>
                <a:gd name="T12" fmla="*/ 233 w 233"/>
                <a:gd name="T13" fmla="*/ 26 h 168"/>
                <a:gd name="T14" fmla="*/ 233 w 233"/>
                <a:gd name="T15" fmla="*/ 0 h 168"/>
                <a:gd name="T16" fmla="*/ 204 w 233"/>
                <a:gd name="T17" fmla="*/ 0 h 168"/>
                <a:gd name="T18" fmla="*/ 204 w 233"/>
                <a:gd name="T19" fmla="*/ 26 h 1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33" h="168">
                  <a:moveTo>
                    <a:pt x="0" y="168"/>
                  </a:moveTo>
                  <a:lnTo>
                    <a:pt x="188" y="168"/>
                  </a:lnTo>
                  <a:lnTo>
                    <a:pt x="188" y="0"/>
                  </a:lnTo>
                  <a:lnTo>
                    <a:pt x="0" y="0"/>
                  </a:lnTo>
                  <a:lnTo>
                    <a:pt x="0" y="168"/>
                  </a:lnTo>
                  <a:close/>
                  <a:moveTo>
                    <a:pt x="204" y="26"/>
                  </a:moveTo>
                  <a:lnTo>
                    <a:pt x="233" y="26"/>
                  </a:lnTo>
                  <a:lnTo>
                    <a:pt x="233" y="0"/>
                  </a:lnTo>
                  <a:lnTo>
                    <a:pt x="204" y="0"/>
                  </a:lnTo>
                  <a:lnTo>
                    <a:pt x="204" y="26"/>
                  </a:lnTo>
                  <a:close/>
                </a:path>
              </a:pathLst>
            </a:custGeom>
            <a:solidFill>
              <a:srgbClr val="FFFFFF"/>
            </a:solidFill>
            <a:ln w="47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9694" name="Line 94"/>
            <p:cNvSpPr>
              <a:spLocks noChangeShapeType="1"/>
            </p:cNvSpPr>
            <p:nvPr/>
          </p:nvSpPr>
          <p:spPr bwMode="auto">
            <a:xfrm>
              <a:off x="1310" y="1379"/>
              <a:ext cx="188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695" name="Line 95"/>
            <p:cNvSpPr>
              <a:spLocks noChangeShapeType="1"/>
            </p:cNvSpPr>
            <p:nvPr/>
          </p:nvSpPr>
          <p:spPr bwMode="auto">
            <a:xfrm>
              <a:off x="1310" y="1435"/>
              <a:ext cx="188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696" name="Line 96"/>
            <p:cNvSpPr>
              <a:spLocks noChangeShapeType="1"/>
            </p:cNvSpPr>
            <p:nvPr/>
          </p:nvSpPr>
          <p:spPr bwMode="auto">
            <a:xfrm>
              <a:off x="1317" y="1405"/>
              <a:ext cx="172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697" name="Rectangle 97"/>
            <p:cNvSpPr>
              <a:spLocks noChangeArrowheads="1"/>
            </p:cNvSpPr>
            <p:nvPr/>
          </p:nvSpPr>
          <p:spPr bwMode="auto">
            <a:xfrm>
              <a:off x="1416" y="1389"/>
              <a:ext cx="54" cy="36"/>
            </a:xfrm>
            <a:prstGeom prst="rect">
              <a:avLst/>
            </a:prstGeom>
            <a:noFill/>
            <a:ln w="4763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698" name="Freeform 98"/>
            <p:cNvSpPr>
              <a:spLocks noEditPoints="1"/>
            </p:cNvSpPr>
            <p:nvPr/>
          </p:nvSpPr>
          <p:spPr bwMode="auto">
            <a:xfrm>
              <a:off x="1030" y="955"/>
              <a:ext cx="538" cy="401"/>
            </a:xfrm>
            <a:custGeom>
              <a:avLst/>
              <a:gdLst>
                <a:gd name="T0" fmla="*/ 452 w 538"/>
                <a:gd name="T1" fmla="*/ 285 h 401"/>
                <a:gd name="T2" fmla="*/ 472 w 538"/>
                <a:gd name="T3" fmla="*/ 285 h 401"/>
                <a:gd name="T4" fmla="*/ 472 w 538"/>
                <a:gd name="T5" fmla="*/ 278 h 401"/>
                <a:gd name="T6" fmla="*/ 452 w 538"/>
                <a:gd name="T7" fmla="*/ 278 h 401"/>
                <a:gd name="T8" fmla="*/ 452 w 538"/>
                <a:gd name="T9" fmla="*/ 285 h 401"/>
                <a:gd name="T10" fmla="*/ 121 w 538"/>
                <a:gd name="T11" fmla="*/ 239 h 401"/>
                <a:gd name="T12" fmla="*/ 121 w 538"/>
                <a:gd name="T13" fmla="*/ 27 h 401"/>
                <a:gd name="T14" fmla="*/ 417 w 538"/>
                <a:gd name="T15" fmla="*/ 27 h 401"/>
                <a:gd name="T16" fmla="*/ 417 w 538"/>
                <a:gd name="T17" fmla="*/ 239 h 401"/>
                <a:gd name="T18" fmla="*/ 121 w 538"/>
                <a:gd name="T19" fmla="*/ 239 h 401"/>
                <a:gd name="T20" fmla="*/ 108 w 538"/>
                <a:gd name="T21" fmla="*/ 252 h 401"/>
                <a:gd name="T22" fmla="*/ 430 w 538"/>
                <a:gd name="T23" fmla="*/ 252 h 401"/>
                <a:gd name="T24" fmla="*/ 430 w 538"/>
                <a:gd name="T25" fmla="*/ 14 h 401"/>
                <a:gd name="T26" fmla="*/ 446 w 538"/>
                <a:gd name="T27" fmla="*/ 14 h 401"/>
                <a:gd name="T28" fmla="*/ 446 w 538"/>
                <a:gd name="T29" fmla="*/ 0 h 401"/>
                <a:gd name="T30" fmla="*/ 96 w 538"/>
                <a:gd name="T31" fmla="*/ 0 h 401"/>
                <a:gd name="T32" fmla="*/ 96 w 538"/>
                <a:gd name="T33" fmla="*/ 265 h 401"/>
                <a:gd name="T34" fmla="*/ 108 w 538"/>
                <a:gd name="T35" fmla="*/ 265 h 401"/>
                <a:gd name="T36" fmla="*/ 108 w 538"/>
                <a:gd name="T37" fmla="*/ 252 h 401"/>
                <a:gd name="T38" fmla="*/ 0 w 538"/>
                <a:gd name="T39" fmla="*/ 388 h 401"/>
                <a:gd name="T40" fmla="*/ 54 w 538"/>
                <a:gd name="T41" fmla="*/ 388 h 401"/>
                <a:gd name="T42" fmla="*/ 54 w 538"/>
                <a:gd name="T43" fmla="*/ 368 h 401"/>
                <a:gd name="T44" fmla="*/ 0 w 538"/>
                <a:gd name="T45" fmla="*/ 368 h 401"/>
                <a:gd name="T46" fmla="*/ 0 w 538"/>
                <a:gd name="T47" fmla="*/ 388 h 401"/>
                <a:gd name="T48" fmla="*/ 316 w 538"/>
                <a:gd name="T49" fmla="*/ 401 h 401"/>
                <a:gd name="T50" fmla="*/ 430 w 538"/>
                <a:gd name="T51" fmla="*/ 401 h 401"/>
                <a:gd name="T52" fmla="*/ 430 w 538"/>
                <a:gd name="T53" fmla="*/ 391 h 401"/>
                <a:gd name="T54" fmla="*/ 316 w 538"/>
                <a:gd name="T55" fmla="*/ 391 h 401"/>
                <a:gd name="T56" fmla="*/ 316 w 538"/>
                <a:gd name="T57" fmla="*/ 401 h 401"/>
                <a:gd name="T58" fmla="*/ 523 w 538"/>
                <a:gd name="T59" fmla="*/ 378 h 401"/>
                <a:gd name="T60" fmla="*/ 538 w 538"/>
                <a:gd name="T61" fmla="*/ 378 h 401"/>
                <a:gd name="T62" fmla="*/ 538 w 538"/>
                <a:gd name="T63" fmla="*/ 368 h 401"/>
                <a:gd name="T64" fmla="*/ 523 w 538"/>
                <a:gd name="T65" fmla="*/ 368 h 401"/>
                <a:gd name="T66" fmla="*/ 523 w 538"/>
                <a:gd name="T67" fmla="*/ 378 h 401"/>
                <a:gd name="T68" fmla="*/ 523 w 538"/>
                <a:gd name="T69" fmla="*/ 394 h 401"/>
                <a:gd name="T70" fmla="*/ 538 w 538"/>
                <a:gd name="T71" fmla="*/ 394 h 401"/>
                <a:gd name="T72" fmla="*/ 538 w 538"/>
                <a:gd name="T73" fmla="*/ 388 h 401"/>
                <a:gd name="T74" fmla="*/ 523 w 538"/>
                <a:gd name="T75" fmla="*/ 388 h 401"/>
                <a:gd name="T76" fmla="*/ 523 w 538"/>
                <a:gd name="T77" fmla="*/ 394 h 4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538" h="401">
                  <a:moveTo>
                    <a:pt x="452" y="285"/>
                  </a:moveTo>
                  <a:lnTo>
                    <a:pt x="472" y="285"/>
                  </a:lnTo>
                  <a:lnTo>
                    <a:pt x="472" y="278"/>
                  </a:lnTo>
                  <a:lnTo>
                    <a:pt x="452" y="278"/>
                  </a:lnTo>
                  <a:lnTo>
                    <a:pt x="452" y="285"/>
                  </a:lnTo>
                  <a:close/>
                  <a:moveTo>
                    <a:pt x="121" y="239"/>
                  </a:moveTo>
                  <a:lnTo>
                    <a:pt x="121" y="27"/>
                  </a:lnTo>
                  <a:lnTo>
                    <a:pt x="417" y="27"/>
                  </a:lnTo>
                  <a:lnTo>
                    <a:pt x="417" y="239"/>
                  </a:lnTo>
                  <a:lnTo>
                    <a:pt x="121" y="239"/>
                  </a:lnTo>
                  <a:close/>
                  <a:moveTo>
                    <a:pt x="108" y="252"/>
                  </a:moveTo>
                  <a:lnTo>
                    <a:pt x="430" y="252"/>
                  </a:lnTo>
                  <a:lnTo>
                    <a:pt x="430" y="14"/>
                  </a:lnTo>
                  <a:lnTo>
                    <a:pt x="446" y="14"/>
                  </a:lnTo>
                  <a:lnTo>
                    <a:pt x="446" y="0"/>
                  </a:lnTo>
                  <a:lnTo>
                    <a:pt x="96" y="0"/>
                  </a:lnTo>
                  <a:lnTo>
                    <a:pt x="96" y="265"/>
                  </a:lnTo>
                  <a:lnTo>
                    <a:pt x="108" y="265"/>
                  </a:lnTo>
                  <a:lnTo>
                    <a:pt x="108" y="252"/>
                  </a:lnTo>
                  <a:close/>
                  <a:moveTo>
                    <a:pt x="0" y="388"/>
                  </a:moveTo>
                  <a:lnTo>
                    <a:pt x="54" y="388"/>
                  </a:lnTo>
                  <a:lnTo>
                    <a:pt x="54" y="368"/>
                  </a:lnTo>
                  <a:lnTo>
                    <a:pt x="0" y="368"/>
                  </a:lnTo>
                  <a:lnTo>
                    <a:pt x="0" y="388"/>
                  </a:lnTo>
                  <a:close/>
                  <a:moveTo>
                    <a:pt x="316" y="401"/>
                  </a:moveTo>
                  <a:lnTo>
                    <a:pt x="430" y="401"/>
                  </a:lnTo>
                  <a:lnTo>
                    <a:pt x="430" y="391"/>
                  </a:lnTo>
                  <a:lnTo>
                    <a:pt x="316" y="391"/>
                  </a:lnTo>
                  <a:lnTo>
                    <a:pt x="316" y="401"/>
                  </a:lnTo>
                  <a:close/>
                  <a:moveTo>
                    <a:pt x="523" y="378"/>
                  </a:moveTo>
                  <a:lnTo>
                    <a:pt x="538" y="378"/>
                  </a:lnTo>
                  <a:lnTo>
                    <a:pt x="538" y="368"/>
                  </a:lnTo>
                  <a:lnTo>
                    <a:pt x="523" y="368"/>
                  </a:lnTo>
                  <a:lnTo>
                    <a:pt x="523" y="378"/>
                  </a:lnTo>
                  <a:close/>
                  <a:moveTo>
                    <a:pt x="523" y="394"/>
                  </a:moveTo>
                  <a:lnTo>
                    <a:pt x="538" y="394"/>
                  </a:lnTo>
                  <a:lnTo>
                    <a:pt x="538" y="388"/>
                  </a:lnTo>
                  <a:lnTo>
                    <a:pt x="523" y="388"/>
                  </a:lnTo>
                  <a:lnTo>
                    <a:pt x="523" y="394"/>
                  </a:lnTo>
                  <a:close/>
                </a:path>
              </a:pathLst>
            </a:custGeom>
            <a:solidFill>
              <a:srgbClr val="000000"/>
            </a:solidFill>
            <a:ln w="47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9699" name="Line 99"/>
            <p:cNvSpPr>
              <a:spLocks noChangeShapeType="1"/>
            </p:cNvSpPr>
            <p:nvPr/>
          </p:nvSpPr>
          <p:spPr bwMode="auto">
            <a:xfrm>
              <a:off x="1084" y="1257"/>
              <a:ext cx="430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700" name="Line 100"/>
            <p:cNvSpPr>
              <a:spLocks noChangeShapeType="1"/>
            </p:cNvSpPr>
            <p:nvPr/>
          </p:nvSpPr>
          <p:spPr bwMode="auto">
            <a:xfrm flipV="1">
              <a:off x="1193" y="1257"/>
              <a:ext cx="1" cy="19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701" name="Line 101"/>
            <p:cNvSpPr>
              <a:spLocks noChangeShapeType="1"/>
            </p:cNvSpPr>
            <p:nvPr/>
          </p:nvSpPr>
          <p:spPr bwMode="auto">
            <a:xfrm flipV="1">
              <a:off x="1301" y="1257"/>
              <a:ext cx="1" cy="19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cxnSp>
        <p:nvCxnSpPr>
          <p:cNvPr id="409702" name="AutoShape 102"/>
          <p:cNvCxnSpPr>
            <a:cxnSpLocks noChangeShapeType="1"/>
            <a:stCxn id="409685" idx="14"/>
            <a:endCxn id="409666" idx="2"/>
          </p:cNvCxnSpPr>
          <p:nvPr/>
        </p:nvCxnSpPr>
        <p:spPr bwMode="auto">
          <a:xfrm flipV="1">
            <a:off x="6213475" y="4229100"/>
            <a:ext cx="171450" cy="149225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09703" name="AutoShape 103"/>
          <p:cNvCxnSpPr>
            <a:cxnSpLocks noChangeShapeType="1"/>
            <a:stCxn id="409668" idx="3"/>
            <a:endCxn id="409698" idx="22"/>
          </p:cNvCxnSpPr>
          <p:nvPr/>
        </p:nvCxnSpPr>
        <p:spPr bwMode="auto">
          <a:xfrm flipV="1">
            <a:off x="7375525" y="3155950"/>
            <a:ext cx="192088" cy="4445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09704" name="AutoShape 104"/>
          <p:cNvCxnSpPr>
            <a:cxnSpLocks noChangeShapeType="1"/>
            <a:stCxn id="409665" idx="3"/>
            <a:endCxn id="409666" idx="1"/>
          </p:cNvCxnSpPr>
          <p:nvPr/>
        </p:nvCxnSpPr>
        <p:spPr bwMode="auto">
          <a:xfrm>
            <a:off x="5441950" y="3457575"/>
            <a:ext cx="850900" cy="68580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grpSp>
        <p:nvGrpSpPr>
          <p:cNvPr id="409705" name="Group 105"/>
          <p:cNvGrpSpPr>
            <a:grpSpLocks/>
          </p:cNvGrpSpPr>
          <p:nvPr/>
        </p:nvGrpSpPr>
        <p:grpSpPr bwMode="auto">
          <a:xfrm>
            <a:off x="2849563" y="3657600"/>
            <a:ext cx="2179637" cy="1828800"/>
            <a:chOff x="832" y="1344"/>
            <a:chExt cx="1136" cy="1024"/>
          </a:xfrm>
        </p:grpSpPr>
        <p:sp>
          <p:nvSpPr>
            <p:cNvPr id="409706" name="Oval 106"/>
            <p:cNvSpPr>
              <a:spLocks noChangeArrowheads="1"/>
            </p:cNvSpPr>
            <p:nvPr/>
          </p:nvSpPr>
          <p:spPr bwMode="auto">
            <a:xfrm>
              <a:off x="1220" y="1344"/>
              <a:ext cx="495" cy="424"/>
            </a:xfrm>
            <a:prstGeom prst="ellipse">
              <a:avLst/>
            </a:prstGeom>
            <a:solidFill>
              <a:srgbClr val="99FF66"/>
            </a:solidFill>
            <a:ln w="9525">
              <a:solidFill>
                <a:srgbClr val="99FF66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9707" name="Oval 107"/>
            <p:cNvSpPr>
              <a:spLocks noChangeArrowheads="1"/>
            </p:cNvSpPr>
            <p:nvPr/>
          </p:nvSpPr>
          <p:spPr bwMode="auto">
            <a:xfrm>
              <a:off x="948" y="1455"/>
              <a:ext cx="379" cy="424"/>
            </a:xfrm>
            <a:prstGeom prst="ellipse">
              <a:avLst/>
            </a:prstGeom>
            <a:solidFill>
              <a:srgbClr val="99FF66"/>
            </a:solidFill>
            <a:ln w="9525">
              <a:solidFill>
                <a:srgbClr val="99FF66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9708" name="Oval 108"/>
            <p:cNvSpPr>
              <a:spLocks noChangeArrowheads="1"/>
            </p:cNvSpPr>
            <p:nvPr/>
          </p:nvSpPr>
          <p:spPr bwMode="auto">
            <a:xfrm>
              <a:off x="832" y="1710"/>
              <a:ext cx="256" cy="306"/>
            </a:xfrm>
            <a:prstGeom prst="ellipse">
              <a:avLst/>
            </a:prstGeom>
            <a:solidFill>
              <a:srgbClr val="99FF66"/>
            </a:solidFill>
            <a:ln w="9525">
              <a:solidFill>
                <a:srgbClr val="99FF66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9709" name="Oval 109"/>
            <p:cNvSpPr>
              <a:spLocks noChangeArrowheads="1"/>
            </p:cNvSpPr>
            <p:nvPr/>
          </p:nvSpPr>
          <p:spPr bwMode="auto">
            <a:xfrm>
              <a:off x="909" y="1862"/>
              <a:ext cx="435" cy="442"/>
            </a:xfrm>
            <a:prstGeom prst="ellipse">
              <a:avLst/>
            </a:prstGeom>
            <a:solidFill>
              <a:srgbClr val="99FF66"/>
            </a:solidFill>
            <a:ln w="9525">
              <a:solidFill>
                <a:srgbClr val="99FF66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9710" name="Oval 110"/>
            <p:cNvSpPr>
              <a:spLocks noChangeArrowheads="1"/>
            </p:cNvSpPr>
            <p:nvPr/>
          </p:nvSpPr>
          <p:spPr bwMode="auto">
            <a:xfrm>
              <a:off x="1086" y="1924"/>
              <a:ext cx="671" cy="444"/>
            </a:xfrm>
            <a:prstGeom prst="ellipse">
              <a:avLst/>
            </a:prstGeom>
            <a:solidFill>
              <a:srgbClr val="99FF66"/>
            </a:solidFill>
            <a:ln w="9525">
              <a:solidFill>
                <a:srgbClr val="99FF66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9711" name="Oval 111"/>
            <p:cNvSpPr>
              <a:spLocks noChangeArrowheads="1"/>
            </p:cNvSpPr>
            <p:nvPr/>
          </p:nvSpPr>
          <p:spPr bwMode="auto">
            <a:xfrm>
              <a:off x="1605" y="1488"/>
              <a:ext cx="311" cy="312"/>
            </a:xfrm>
            <a:prstGeom prst="ellipse">
              <a:avLst/>
            </a:prstGeom>
            <a:solidFill>
              <a:srgbClr val="99FF66"/>
            </a:solidFill>
            <a:ln w="9525">
              <a:solidFill>
                <a:srgbClr val="99FF66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9712" name="Oval 112"/>
            <p:cNvSpPr>
              <a:spLocks noChangeArrowheads="1"/>
            </p:cNvSpPr>
            <p:nvPr/>
          </p:nvSpPr>
          <p:spPr bwMode="auto">
            <a:xfrm>
              <a:off x="1602" y="1681"/>
              <a:ext cx="366" cy="333"/>
            </a:xfrm>
            <a:prstGeom prst="ellipse">
              <a:avLst/>
            </a:prstGeom>
            <a:solidFill>
              <a:srgbClr val="99FF66"/>
            </a:solidFill>
            <a:ln w="9525">
              <a:solidFill>
                <a:srgbClr val="99FF66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9713" name="Oval 113"/>
            <p:cNvSpPr>
              <a:spLocks noChangeArrowheads="1"/>
            </p:cNvSpPr>
            <p:nvPr/>
          </p:nvSpPr>
          <p:spPr bwMode="auto">
            <a:xfrm>
              <a:off x="1569" y="1751"/>
              <a:ext cx="364" cy="547"/>
            </a:xfrm>
            <a:prstGeom prst="ellipse">
              <a:avLst/>
            </a:prstGeom>
            <a:solidFill>
              <a:srgbClr val="99FF66"/>
            </a:solidFill>
            <a:ln w="9525">
              <a:solidFill>
                <a:srgbClr val="99FF66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9714" name="Oval 114"/>
            <p:cNvSpPr>
              <a:spLocks noChangeArrowheads="1"/>
            </p:cNvSpPr>
            <p:nvPr/>
          </p:nvSpPr>
          <p:spPr bwMode="auto">
            <a:xfrm>
              <a:off x="912" y="1434"/>
              <a:ext cx="1008" cy="918"/>
            </a:xfrm>
            <a:prstGeom prst="ellipse">
              <a:avLst/>
            </a:prstGeom>
            <a:solidFill>
              <a:srgbClr val="99FF66"/>
            </a:solidFill>
            <a:ln w="9525">
              <a:solidFill>
                <a:srgbClr val="99FF66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09715" name="Rectangle 115"/>
          <p:cNvSpPr>
            <a:spLocks noChangeArrowheads="1"/>
          </p:cNvSpPr>
          <p:nvPr/>
        </p:nvSpPr>
        <p:spPr bwMode="auto">
          <a:xfrm>
            <a:off x="3505200" y="4038600"/>
            <a:ext cx="184150" cy="171450"/>
          </a:xfrm>
          <a:prstGeom prst="rect">
            <a:avLst/>
          </a:prstGeom>
          <a:solidFill>
            <a:srgbClr val="EAEAEA"/>
          </a:solidFill>
          <a:ln w="12700">
            <a:miter lim="800000"/>
            <a:headEnd/>
            <a:tailEnd/>
          </a:ln>
          <a:effectLst/>
          <a:scene3d>
            <a:camera prst="legacyObliqueTopLeft"/>
            <a:lightRig rig="legacyFlat3" dir="t"/>
          </a:scene3d>
          <a:sp3d extrusionH="125400" prstMaterial="legacyMatte">
            <a:bevelT w="13500" h="13500" prst="angle"/>
            <a:bevelB w="13500" h="13500" prst="angle"/>
            <a:extrusionClr>
              <a:srgbClr val="EAEAEA"/>
            </a:extrusionClr>
          </a:sp3d>
          <a:extLst>
            <a:ext uri="{AF507438-7753-43e0-B8FC-AC1667EBCBE1}">
              <a14:hiddenEffects xmlns:a14="http://schemas.microsoft.com/office/drawing/2010/main">
                <a:effectLst>
                  <a:outerShdw blurRad="63500" dist="107763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8" tIns="44450" rIns="90488" bIns="44450" anchor="ctr">
            <a:flatTx/>
          </a:bodyPr>
          <a:lstStyle/>
          <a:p>
            <a:endParaRPr lang="en-US"/>
          </a:p>
        </p:txBody>
      </p:sp>
      <p:sp>
        <p:nvSpPr>
          <p:cNvPr id="409716" name="Rectangle 116"/>
          <p:cNvSpPr>
            <a:spLocks noChangeArrowheads="1"/>
          </p:cNvSpPr>
          <p:nvPr/>
        </p:nvSpPr>
        <p:spPr bwMode="auto">
          <a:xfrm>
            <a:off x="2819400" y="4514850"/>
            <a:ext cx="184150" cy="171450"/>
          </a:xfrm>
          <a:prstGeom prst="rect">
            <a:avLst/>
          </a:prstGeom>
          <a:solidFill>
            <a:srgbClr val="EAEAEA"/>
          </a:solidFill>
          <a:ln w="12700">
            <a:miter lim="800000"/>
            <a:headEnd/>
            <a:tailEnd/>
          </a:ln>
          <a:effectLst/>
          <a:scene3d>
            <a:camera prst="legacyObliqueTopLeft"/>
            <a:lightRig rig="legacyFlat3" dir="t"/>
          </a:scene3d>
          <a:sp3d extrusionH="125400" prstMaterial="legacyMatte">
            <a:bevelT w="13500" h="13500" prst="angle"/>
            <a:bevelB w="13500" h="13500" prst="angle"/>
            <a:extrusionClr>
              <a:srgbClr val="EAEAEA"/>
            </a:extrusionClr>
          </a:sp3d>
          <a:extLst>
            <a:ext uri="{AF507438-7753-43e0-B8FC-AC1667EBCBE1}">
              <a14:hiddenEffects xmlns:a14="http://schemas.microsoft.com/office/drawing/2010/main">
                <a:effectLst>
                  <a:outerShdw blurRad="63500" dist="107763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8" tIns="44450" rIns="90488" bIns="44450" anchor="ctr">
            <a:flatTx/>
          </a:bodyPr>
          <a:lstStyle/>
          <a:p>
            <a:endParaRPr lang="en-US"/>
          </a:p>
        </p:txBody>
      </p:sp>
      <p:sp>
        <p:nvSpPr>
          <p:cNvPr id="409717" name="Rectangle 117"/>
          <p:cNvSpPr>
            <a:spLocks noChangeArrowheads="1"/>
          </p:cNvSpPr>
          <p:nvPr/>
        </p:nvSpPr>
        <p:spPr bwMode="auto">
          <a:xfrm>
            <a:off x="3463925" y="5200650"/>
            <a:ext cx="184150" cy="171450"/>
          </a:xfrm>
          <a:prstGeom prst="rect">
            <a:avLst/>
          </a:prstGeom>
          <a:solidFill>
            <a:srgbClr val="EAEAEA"/>
          </a:solidFill>
          <a:ln w="12700">
            <a:miter lim="800000"/>
            <a:headEnd/>
            <a:tailEnd/>
          </a:ln>
          <a:effectLst/>
          <a:scene3d>
            <a:camera prst="legacyObliqueTopLeft"/>
            <a:lightRig rig="legacyFlat3" dir="t"/>
          </a:scene3d>
          <a:sp3d extrusionH="125400" prstMaterial="legacyMatte">
            <a:bevelT w="13500" h="13500" prst="angle"/>
            <a:bevelB w="13500" h="13500" prst="angle"/>
            <a:extrusionClr>
              <a:srgbClr val="EAEAEA"/>
            </a:extrusionClr>
          </a:sp3d>
          <a:extLst>
            <a:ext uri="{AF507438-7753-43e0-B8FC-AC1667EBCBE1}">
              <a14:hiddenEffects xmlns:a14="http://schemas.microsoft.com/office/drawing/2010/main">
                <a:effectLst>
                  <a:outerShdw blurRad="63500" dist="107763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8" tIns="44450" rIns="90488" bIns="44450" anchor="ctr">
            <a:flatTx/>
          </a:bodyPr>
          <a:lstStyle/>
          <a:p>
            <a:endParaRPr lang="en-US"/>
          </a:p>
        </p:txBody>
      </p:sp>
      <p:sp>
        <p:nvSpPr>
          <p:cNvPr id="409718" name="Rectangle 118"/>
          <p:cNvSpPr>
            <a:spLocks noChangeArrowheads="1"/>
          </p:cNvSpPr>
          <p:nvPr/>
        </p:nvSpPr>
        <p:spPr bwMode="auto">
          <a:xfrm>
            <a:off x="4384675" y="5200650"/>
            <a:ext cx="184150" cy="171450"/>
          </a:xfrm>
          <a:prstGeom prst="rect">
            <a:avLst/>
          </a:prstGeom>
          <a:solidFill>
            <a:srgbClr val="EAEAEA"/>
          </a:solidFill>
          <a:ln w="12700">
            <a:miter lim="800000"/>
            <a:headEnd/>
            <a:tailEnd/>
          </a:ln>
          <a:effectLst/>
          <a:scene3d>
            <a:camera prst="legacyObliqueTopLeft"/>
            <a:lightRig rig="legacyFlat3" dir="t"/>
          </a:scene3d>
          <a:sp3d extrusionH="125400" prstMaterial="legacyMatte">
            <a:bevelT w="13500" h="13500" prst="angle"/>
            <a:bevelB w="13500" h="13500" prst="angle"/>
            <a:extrusionClr>
              <a:srgbClr val="EAEAEA"/>
            </a:extrusionClr>
          </a:sp3d>
          <a:extLst>
            <a:ext uri="{AF507438-7753-43e0-B8FC-AC1667EBCBE1}">
              <a14:hiddenEffects xmlns:a14="http://schemas.microsoft.com/office/drawing/2010/main">
                <a:effectLst>
                  <a:outerShdw blurRad="63500" dist="107763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8" tIns="44450" rIns="90488" bIns="44450" anchor="ctr">
            <a:flatTx/>
          </a:bodyPr>
          <a:lstStyle/>
          <a:p>
            <a:endParaRPr lang="en-US"/>
          </a:p>
        </p:txBody>
      </p:sp>
      <p:sp>
        <p:nvSpPr>
          <p:cNvPr id="409719" name="Rectangle 119"/>
          <p:cNvSpPr>
            <a:spLocks noChangeArrowheads="1"/>
          </p:cNvSpPr>
          <p:nvPr/>
        </p:nvSpPr>
        <p:spPr bwMode="auto">
          <a:xfrm>
            <a:off x="4752975" y="4257675"/>
            <a:ext cx="184150" cy="171450"/>
          </a:xfrm>
          <a:prstGeom prst="rect">
            <a:avLst/>
          </a:prstGeom>
          <a:solidFill>
            <a:srgbClr val="EAEAEA"/>
          </a:solidFill>
          <a:ln w="12700">
            <a:miter lim="800000"/>
            <a:headEnd/>
            <a:tailEnd/>
          </a:ln>
          <a:effectLst/>
          <a:scene3d>
            <a:camera prst="legacyObliqueTopLeft"/>
            <a:lightRig rig="legacyFlat3" dir="t"/>
          </a:scene3d>
          <a:sp3d extrusionH="125400" prstMaterial="legacyMatte">
            <a:bevelT w="13500" h="13500" prst="angle"/>
            <a:bevelB w="13500" h="13500" prst="angle"/>
            <a:extrusionClr>
              <a:srgbClr val="EAEAEA"/>
            </a:extrusionClr>
          </a:sp3d>
          <a:extLst>
            <a:ext uri="{AF507438-7753-43e0-B8FC-AC1667EBCBE1}">
              <a14:hiddenEffects xmlns:a14="http://schemas.microsoft.com/office/drawing/2010/main">
                <a:effectLst>
                  <a:outerShdw blurRad="63500" dist="107763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8" tIns="44450" rIns="90488" bIns="44450" anchor="ctr">
            <a:flatTx/>
          </a:bodyPr>
          <a:lstStyle/>
          <a:p>
            <a:endParaRPr lang="en-US"/>
          </a:p>
        </p:txBody>
      </p:sp>
      <p:sp>
        <p:nvSpPr>
          <p:cNvPr id="409720" name="Rectangle 120"/>
          <p:cNvSpPr>
            <a:spLocks noChangeArrowheads="1"/>
          </p:cNvSpPr>
          <p:nvPr/>
        </p:nvSpPr>
        <p:spPr bwMode="auto">
          <a:xfrm>
            <a:off x="4235450" y="3943350"/>
            <a:ext cx="184150" cy="171450"/>
          </a:xfrm>
          <a:prstGeom prst="rect">
            <a:avLst/>
          </a:prstGeom>
          <a:solidFill>
            <a:srgbClr val="EAEAEA"/>
          </a:solidFill>
          <a:ln w="12700">
            <a:miter lim="800000"/>
            <a:headEnd/>
            <a:tailEnd/>
          </a:ln>
          <a:effectLst/>
          <a:scene3d>
            <a:camera prst="legacyObliqueTopLeft"/>
            <a:lightRig rig="legacyFlat3" dir="t"/>
          </a:scene3d>
          <a:sp3d extrusionH="125400" prstMaterial="legacyMatte">
            <a:bevelT w="13500" h="13500" prst="angle"/>
            <a:bevelB w="13500" h="13500" prst="angle"/>
            <a:extrusionClr>
              <a:srgbClr val="EAEAEA"/>
            </a:extrusionClr>
          </a:sp3d>
          <a:extLst>
            <a:ext uri="{AF507438-7753-43e0-B8FC-AC1667EBCBE1}">
              <a14:hiddenEffects xmlns:a14="http://schemas.microsoft.com/office/drawing/2010/main">
                <a:effectLst>
                  <a:outerShdw blurRad="63500" dist="107763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8" tIns="44450" rIns="90488" bIns="44450" anchor="ctr">
            <a:flatTx/>
          </a:bodyPr>
          <a:lstStyle/>
          <a:p>
            <a:endParaRPr lang="en-US"/>
          </a:p>
        </p:txBody>
      </p:sp>
      <p:cxnSp>
        <p:nvCxnSpPr>
          <p:cNvPr id="409721" name="AutoShape 121"/>
          <p:cNvCxnSpPr>
            <a:cxnSpLocks noChangeShapeType="1"/>
            <a:stCxn id="409716" idx="3"/>
            <a:endCxn id="409715" idx="1"/>
          </p:cNvCxnSpPr>
          <p:nvPr/>
        </p:nvCxnSpPr>
        <p:spPr bwMode="auto">
          <a:xfrm flipV="1">
            <a:off x="3003550" y="4124325"/>
            <a:ext cx="501650" cy="47625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09722" name="AutoShape 122"/>
          <p:cNvCxnSpPr>
            <a:cxnSpLocks noChangeShapeType="1"/>
            <a:stCxn id="409715" idx="3"/>
            <a:endCxn id="409720" idx="1"/>
          </p:cNvCxnSpPr>
          <p:nvPr/>
        </p:nvCxnSpPr>
        <p:spPr bwMode="auto">
          <a:xfrm flipV="1">
            <a:off x="3689350" y="4029075"/>
            <a:ext cx="546100" cy="9525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09723" name="AutoShape 123"/>
          <p:cNvCxnSpPr>
            <a:cxnSpLocks noChangeShapeType="1"/>
            <a:stCxn id="409720" idx="3"/>
            <a:endCxn id="409719" idx="1"/>
          </p:cNvCxnSpPr>
          <p:nvPr/>
        </p:nvCxnSpPr>
        <p:spPr bwMode="auto">
          <a:xfrm>
            <a:off x="4419600" y="4029075"/>
            <a:ext cx="333375" cy="314325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09724" name="AutoShape 124"/>
          <p:cNvCxnSpPr>
            <a:cxnSpLocks noChangeShapeType="1"/>
            <a:stCxn id="409717" idx="0"/>
            <a:endCxn id="409720" idx="2"/>
          </p:cNvCxnSpPr>
          <p:nvPr/>
        </p:nvCxnSpPr>
        <p:spPr bwMode="auto">
          <a:xfrm flipV="1">
            <a:off x="3556000" y="4114800"/>
            <a:ext cx="771525" cy="108585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09725" name="AutoShape 125"/>
          <p:cNvCxnSpPr>
            <a:cxnSpLocks noChangeShapeType="1"/>
            <a:stCxn id="409718" idx="0"/>
            <a:endCxn id="409719" idx="2"/>
          </p:cNvCxnSpPr>
          <p:nvPr/>
        </p:nvCxnSpPr>
        <p:spPr bwMode="auto">
          <a:xfrm flipV="1">
            <a:off x="4476750" y="4429125"/>
            <a:ext cx="368300" cy="771525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09726" name="AutoShape 126"/>
          <p:cNvCxnSpPr>
            <a:cxnSpLocks noChangeShapeType="1"/>
            <a:stCxn id="409717" idx="3"/>
            <a:endCxn id="409718" idx="1"/>
          </p:cNvCxnSpPr>
          <p:nvPr/>
        </p:nvCxnSpPr>
        <p:spPr bwMode="auto">
          <a:xfrm>
            <a:off x="3648075" y="5286375"/>
            <a:ext cx="736600" cy="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09727" name="AutoShape 127"/>
          <p:cNvCxnSpPr>
            <a:cxnSpLocks noChangeShapeType="1"/>
          </p:cNvCxnSpPr>
          <p:nvPr/>
        </p:nvCxnSpPr>
        <p:spPr bwMode="auto">
          <a:xfrm>
            <a:off x="2971800" y="4572000"/>
            <a:ext cx="460375" cy="68580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grpSp>
        <p:nvGrpSpPr>
          <p:cNvPr id="409728" name="Group 128"/>
          <p:cNvGrpSpPr>
            <a:grpSpLocks/>
          </p:cNvGrpSpPr>
          <p:nvPr/>
        </p:nvGrpSpPr>
        <p:grpSpPr bwMode="auto">
          <a:xfrm>
            <a:off x="1990725" y="4267200"/>
            <a:ext cx="523875" cy="488950"/>
            <a:chOff x="1014" y="912"/>
            <a:chExt cx="574" cy="596"/>
          </a:xfrm>
        </p:grpSpPr>
        <p:sp>
          <p:nvSpPr>
            <p:cNvPr id="409729" name="Freeform 129"/>
            <p:cNvSpPr>
              <a:spLocks/>
            </p:cNvSpPr>
            <p:nvPr/>
          </p:nvSpPr>
          <p:spPr bwMode="auto">
            <a:xfrm>
              <a:off x="1014" y="912"/>
              <a:ext cx="574" cy="596"/>
            </a:xfrm>
            <a:custGeom>
              <a:avLst/>
              <a:gdLst>
                <a:gd name="T0" fmla="*/ 124 w 574"/>
                <a:gd name="T1" fmla="*/ 391 h 596"/>
                <a:gd name="T2" fmla="*/ 0 w 574"/>
                <a:gd name="T3" fmla="*/ 391 h 596"/>
                <a:gd name="T4" fmla="*/ 0 w 574"/>
                <a:gd name="T5" fmla="*/ 596 h 596"/>
                <a:gd name="T6" fmla="*/ 574 w 574"/>
                <a:gd name="T7" fmla="*/ 596 h 596"/>
                <a:gd name="T8" fmla="*/ 574 w 574"/>
                <a:gd name="T9" fmla="*/ 391 h 596"/>
                <a:gd name="T10" fmla="*/ 446 w 574"/>
                <a:gd name="T11" fmla="*/ 391 h 596"/>
                <a:gd name="T12" fmla="*/ 446 w 574"/>
                <a:gd name="T13" fmla="*/ 364 h 596"/>
                <a:gd name="T14" fmla="*/ 500 w 574"/>
                <a:gd name="T15" fmla="*/ 364 h 596"/>
                <a:gd name="T16" fmla="*/ 500 w 574"/>
                <a:gd name="T17" fmla="*/ 0 h 596"/>
                <a:gd name="T18" fmla="*/ 70 w 574"/>
                <a:gd name="T19" fmla="*/ 0 h 596"/>
                <a:gd name="T20" fmla="*/ 70 w 574"/>
                <a:gd name="T21" fmla="*/ 364 h 596"/>
                <a:gd name="T22" fmla="*/ 124 w 574"/>
                <a:gd name="T23" fmla="*/ 364 h 596"/>
                <a:gd name="T24" fmla="*/ 124 w 574"/>
                <a:gd name="T25" fmla="*/ 391 h 5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74" h="596">
                  <a:moveTo>
                    <a:pt x="124" y="391"/>
                  </a:moveTo>
                  <a:lnTo>
                    <a:pt x="0" y="391"/>
                  </a:lnTo>
                  <a:lnTo>
                    <a:pt x="0" y="596"/>
                  </a:lnTo>
                  <a:lnTo>
                    <a:pt x="574" y="596"/>
                  </a:lnTo>
                  <a:lnTo>
                    <a:pt x="574" y="391"/>
                  </a:lnTo>
                  <a:lnTo>
                    <a:pt x="446" y="391"/>
                  </a:lnTo>
                  <a:lnTo>
                    <a:pt x="446" y="364"/>
                  </a:lnTo>
                  <a:lnTo>
                    <a:pt x="500" y="364"/>
                  </a:lnTo>
                  <a:lnTo>
                    <a:pt x="500" y="0"/>
                  </a:lnTo>
                  <a:lnTo>
                    <a:pt x="70" y="0"/>
                  </a:lnTo>
                  <a:lnTo>
                    <a:pt x="70" y="364"/>
                  </a:lnTo>
                  <a:lnTo>
                    <a:pt x="124" y="364"/>
                  </a:lnTo>
                  <a:lnTo>
                    <a:pt x="124" y="391"/>
                  </a:lnTo>
                  <a:close/>
                </a:path>
              </a:pathLst>
            </a:custGeom>
            <a:solidFill>
              <a:srgbClr val="FFFFFF"/>
            </a:solidFill>
            <a:ln w="158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9730" name="Line 130"/>
            <p:cNvSpPr>
              <a:spLocks noChangeShapeType="1"/>
            </p:cNvSpPr>
            <p:nvPr/>
          </p:nvSpPr>
          <p:spPr bwMode="auto">
            <a:xfrm>
              <a:off x="1138" y="1303"/>
              <a:ext cx="322" cy="1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731" name="Line 131"/>
            <p:cNvSpPr>
              <a:spLocks noChangeShapeType="1"/>
            </p:cNvSpPr>
            <p:nvPr/>
          </p:nvSpPr>
          <p:spPr bwMode="auto">
            <a:xfrm>
              <a:off x="1138" y="1276"/>
              <a:ext cx="322" cy="1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732" name="Freeform 132"/>
            <p:cNvSpPr>
              <a:spLocks noEditPoints="1"/>
            </p:cNvSpPr>
            <p:nvPr/>
          </p:nvSpPr>
          <p:spPr bwMode="auto">
            <a:xfrm>
              <a:off x="1310" y="1323"/>
              <a:ext cx="233" cy="168"/>
            </a:xfrm>
            <a:custGeom>
              <a:avLst/>
              <a:gdLst>
                <a:gd name="T0" fmla="*/ 0 w 233"/>
                <a:gd name="T1" fmla="*/ 168 h 168"/>
                <a:gd name="T2" fmla="*/ 188 w 233"/>
                <a:gd name="T3" fmla="*/ 168 h 168"/>
                <a:gd name="T4" fmla="*/ 188 w 233"/>
                <a:gd name="T5" fmla="*/ 0 h 168"/>
                <a:gd name="T6" fmla="*/ 0 w 233"/>
                <a:gd name="T7" fmla="*/ 0 h 168"/>
                <a:gd name="T8" fmla="*/ 0 w 233"/>
                <a:gd name="T9" fmla="*/ 168 h 168"/>
                <a:gd name="T10" fmla="*/ 204 w 233"/>
                <a:gd name="T11" fmla="*/ 26 h 168"/>
                <a:gd name="T12" fmla="*/ 233 w 233"/>
                <a:gd name="T13" fmla="*/ 26 h 168"/>
                <a:gd name="T14" fmla="*/ 233 w 233"/>
                <a:gd name="T15" fmla="*/ 0 h 168"/>
                <a:gd name="T16" fmla="*/ 204 w 233"/>
                <a:gd name="T17" fmla="*/ 0 h 168"/>
                <a:gd name="T18" fmla="*/ 204 w 233"/>
                <a:gd name="T19" fmla="*/ 26 h 1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33" h="168">
                  <a:moveTo>
                    <a:pt x="0" y="168"/>
                  </a:moveTo>
                  <a:lnTo>
                    <a:pt x="188" y="168"/>
                  </a:lnTo>
                  <a:lnTo>
                    <a:pt x="188" y="0"/>
                  </a:lnTo>
                  <a:lnTo>
                    <a:pt x="0" y="0"/>
                  </a:lnTo>
                  <a:lnTo>
                    <a:pt x="0" y="168"/>
                  </a:lnTo>
                  <a:close/>
                  <a:moveTo>
                    <a:pt x="204" y="26"/>
                  </a:moveTo>
                  <a:lnTo>
                    <a:pt x="233" y="26"/>
                  </a:lnTo>
                  <a:lnTo>
                    <a:pt x="233" y="0"/>
                  </a:lnTo>
                  <a:lnTo>
                    <a:pt x="204" y="0"/>
                  </a:lnTo>
                  <a:lnTo>
                    <a:pt x="204" y="26"/>
                  </a:lnTo>
                  <a:close/>
                </a:path>
              </a:pathLst>
            </a:custGeom>
            <a:solidFill>
              <a:srgbClr val="FFFFFF"/>
            </a:solidFill>
            <a:ln w="47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9733" name="Line 133"/>
            <p:cNvSpPr>
              <a:spLocks noChangeShapeType="1"/>
            </p:cNvSpPr>
            <p:nvPr/>
          </p:nvSpPr>
          <p:spPr bwMode="auto">
            <a:xfrm>
              <a:off x="1310" y="1379"/>
              <a:ext cx="188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734" name="Line 134"/>
            <p:cNvSpPr>
              <a:spLocks noChangeShapeType="1"/>
            </p:cNvSpPr>
            <p:nvPr/>
          </p:nvSpPr>
          <p:spPr bwMode="auto">
            <a:xfrm>
              <a:off x="1310" y="1435"/>
              <a:ext cx="188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735" name="Line 135"/>
            <p:cNvSpPr>
              <a:spLocks noChangeShapeType="1"/>
            </p:cNvSpPr>
            <p:nvPr/>
          </p:nvSpPr>
          <p:spPr bwMode="auto">
            <a:xfrm>
              <a:off x="1317" y="1405"/>
              <a:ext cx="172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736" name="Rectangle 136"/>
            <p:cNvSpPr>
              <a:spLocks noChangeArrowheads="1"/>
            </p:cNvSpPr>
            <p:nvPr/>
          </p:nvSpPr>
          <p:spPr bwMode="auto">
            <a:xfrm>
              <a:off x="1416" y="1389"/>
              <a:ext cx="54" cy="36"/>
            </a:xfrm>
            <a:prstGeom prst="rect">
              <a:avLst/>
            </a:prstGeom>
            <a:noFill/>
            <a:ln w="4763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737" name="Freeform 137"/>
            <p:cNvSpPr>
              <a:spLocks noEditPoints="1"/>
            </p:cNvSpPr>
            <p:nvPr/>
          </p:nvSpPr>
          <p:spPr bwMode="auto">
            <a:xfrm>
              <a:off x="1030" y="955"/>
              <a:ext cx="538" cy="401"/>
            </a:xfrm>
            <a:custGeom>
              <a:avLst/>
              <a:gdLst>
                <a:gd name="T0" fmla="*/ 452 w 538"/>
                <a:gd name="T1" fmla="*/ 285 h 401"/>
                <a:gd name="T2" fmla="*/ 472 w 538"/>
                <a:gd name="T3" fmla="*/ 285 h 401"/>
                <a:gd name="T4" fmla="*/ 472 w 538"/>
                <a:gd name="T5" fmla="*/ 278 h 401"/>
                <a:gd name="T6" fmla="*/ 452 w 538"/>
                <a:gd name="T7" fmla="*/ 278 h 401"/>
                <a:gd name="T8" fmla="*/ 452 w 538"/>
                <a:gd name="T9" fmla="*/ 285 h 401"/>
                <a:gd name="T10" fmla="*/ 121 w 538"/>
                <a:gd name="T11" fmla="*/ 239 h 401"/>
                <a:gd name="T12" fmla="*/ 121 w 538"/>
                <a:gd name="T13" fmla="*/ 27 h 401"/>
                <a:gd name="T14" fmla="*/ 417 w 538"/>
                <a:gd name="T15" fmla="*/ 27 h 401"/>
                <a:gd name="T16" fmla="*/ 417 w 538"/>
                <a:gd name="T17" fmla="*/ 239 h 401"/>
                <a:gd name="T18" fmla="*/ 121 w 538"/>
                <a:gd name="T19" fmla="*/ 239 h 401"/>
                <a:gd name="T20" fmla="*/ 108 w 538"/>
                <a:gd name="T21" fmla="*/ 252 h 401"/>
                <a:gd name="T22" fmla="*/ 430 w 538"/>
                <a:gd name="T23" fmla="*/ 252 h 401"/>
                <a:gd name="T24" fmla="*/ 430 w 538"/>
                <a:gd name="T25" fmla="*/ 14 h 401"/>
                <a:gd name="T26" fmla="*/ 446 w 538"/>
                <a:gd name="T27" fmla="*/ 14 h 401"/>
                <a:gd name="T28" fmla="*/ 446 w 538"/>
                <a:gd name="T29" fmla="*/ 0 h 401"/>
                <a:gd name="T30" fmla="*/ 96 w 538"/>
                <a:gd name="T31" fmla="*/ 0 h 401"/>
                <a:gd name="T32" fmla="*/ 96 w 538"/>
                <a:gd name="T33" fmla="*/ 265 h 401"/>
                <a:gd name="T34" fmla="*/ 108 w 538"/>
                <a:gd name="T35" fmla="*/ 265 h 401"/>
                <a:gd name="T36" fmla="*/ 108 w 538"/>
                <a:gd name="T37" fmla="*/ 252 h 401"/>
                <a:gd name="T38" fmla="*/ 0 w 538"/>
                <a:gd name="T39" fmla="*/ 388 h 401"/>
                <a:gd name="T40" fmla="*/ 54 w 538"/>
                <a:gd name="T41" fmla="*/ 388 h 401"/>
                <a:gd name="T42" fmla="*/ 54 w 538"/>
                <a:gd name="T43" fmla="*/ 368 h 401"/>
                <a:gd name="T44" fmla="*/ 0 w 538"/>
                <a:gd name="T45" fmla="*/ 368 h 401"/>
                <a:gd name="T46" fmla="*/ 0 w 538"/>
                <a:gd name="T47" fmla="*/ 388 h 401"/>
                <a:gd name="T48" fmla="*/ 316 w 538"/>
                <a:gd name="T49" fmla="*/ 401 h 401"/>
                <a:gd name="T50" fmla="*/ 430 w 538"/>
                <a:gd name="T51" fmla="*/ 401 h 401"/>
                <a:gd name="T52" fmla="*/ 430 w 538"/>
                <a:gd name="T53" fmla="*/ 391 h 401"/>
                <a:gd name="T54" fmla="*/ 316 w 538"/>
                <a:gd name="T55" fmla="*/ 391 h 401"/>
                <a:gd name="T56" fmla="*/ 316 w 538"/>
                <a:gd name="T57" fmla="*/ 401 h 401"/>
                <a:gd name="T58" fmla="*/ 523 w 538"/>
                <a:gd name="T59" fmla="*/ 378 h 401"/>
                <a:gd name="T60" fmla="*/ 538 w 538"/>
                <a:gd name="T61" fmla="*/ 378 h 401"/>
                <a:gd name="T62" fmla="*/ 538 w 538"/>
                <a:gd name="T63" fmla="*/ 368 h 401"/>
                <a:gd name="T64" fmla="*/ 523 w 538"/>
                <a:gd name="T65" fmla="*/ 368 h 401"/>
                <a:gd name="T66" fmla="*/ 523 w 538"/>
                <a:gd name="T67" fmla="*/ 378 h 401"/>
                <a:gd name="T68" fmla="*/ 523 w 538"/>
                <a:gd name="T69" fmla="*/ 394 h 401"/>
                <a:gd name="T70" fmla="*/ 538 w 538"/>
                <a:gd name="T71" fmla="*/ 394 h 401"/>
                <a:gd name="T72" fmla="*/ 538 w 538"/>
                <a:gd name="T73" fmla="*/ 388 h 401"/>
                <a:gd name="T74" fmla="*/ 523 w 538"/>
                <a:gd name="T75" fmla="*/ 388 h 401"/>
                <a:gd name="T76" fmla="*/ 523 w 538"/>
                <a:gd name="T77" fmla="*/ 394 h 4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538" h="401">
                  <a:moveTo>
                    <a:pt x="452" y="285"/>
                  </a:moveTo>
                  <a:lnTo>
                    <a:pt x="472" y="285"/>
                  </a:lnTo>
                  <a:lnTo>
                    <a:pt x="472" y="278"/>
                  </a:lnTo>
                  <a:lnTo>
                    <a:pt x="452" y="278"/>
                  </a:lnTo>
                  <a:lnTo>
                    <a:pt x="452" y="285"/>
                  </a:lnTo>
                  <a:close/>
                  <a:moveTo>
                    <a:pt x="121" y="239"/>
                  </a:moveTo>
                  <a:lnTo>
                    <a:pt x="121" y="27"/>
                  </a:lnTo>
                  <a:lnTo>
                    <a:pt x="417" y="27"/>
                  </a:lnTo>
                  <a:lnTo>
                    <a:pt x="417" y="239"/>
                  </a:lnTo>
                  <a:lnTo>
                    <a:pt x="121" y="239"/>
                  </a:lnTo>
                  <a:close/>
                  <a:moveTo>
                    <a:pt x="108" y="252"/>
                  </a:moveTo>
                  <a:lnTo>
                    <a:pt x="430" y="252"/>
                  </a:lnTo>
                  <a:lnTo>
                    <a:pt x="430" y="14"/>
                  </a:lnTo>
                  <a:lnTo>
                    <a:pt x="446" y="14"/>
                  </a:lnTo>
                  <a:lnTo>
                    <a:pt x="446" y="0"/>
                  </a:lnTo>
                  <a:lnTo>
                    <a:pt x="96" y="0"/>
                  </a:lnTo>
                  <a:lnTo>
                    <a:pt x="96" y="265"/>
                  </a:lnTo>
                  <a:lnTo>
                    <a:pt x="108" y="265"/>
                  </a:lnTo>
                  <a:lnTo>
                    <a:pt x="108" y="252"/>
                  </a:lnTo>
                  <a:close/>
                  <a:moveTo>
                    <a:pt x="0" y="388"/>
                  </a:moveTo>
                  <a:lnTo>
                    <a:pt x="54" y="388"/>
                  </a:lnTo>
                  <a:lnTo>
                    <a:pt x="54" y="368"/>
                  </a:lnTo>
                  <a:lnTo>
                    <a:pt x="0" y="368"/>
                  </a:lnTo>
                  <a:lnTo>
                    <a:pt x="0" y="388"/>
                  </a:lnTo>
                  <a:close/>
                  <a:moveTo>
                    <a:pt x="316" y="401"/>
                  </a:moveTo>
                  <a:lnTo>
                    <a:pt x="430" y="401"/>
                  </a:lnTo>
                  <a:lnTo>
                    <a:pt x="430" y="391"/>
                  </a:lnTo>
                  <a:lnTo>
                    <a:pt x="316" y="391"/>
                  </a:lnTo>
                  <a:lnTo>
                    <a:pt x="316" y="401"/>
                  </a:lnTo>
                  <a:close/>
                  <a:moveTo>
                    <a:pt x="523" y="378"/>
                  </a:moveTo>
                  <a:lnTo>
                    <a:pt x="538" y="378"/>
                  </a:lnTo>
                  <a:lnTo>
                    <a:pt x="538" y="368"/>
                  </a:lnTo>
                  <a:lnTo>
                    <a:pt x="523" y="368"/>
                  </a:lnTo>
                  <a:lnTo>
                    <a:pt x="523" y="378"/>
                  </a:lnTo>
                  <a:close/>
                  <a:moveTo>
                    <a:pt x="523" y="394"/>
                  </a:moveTo>
                  <a:lnTo>
                    <a:pt x="538" y="394"/>
                  </a:lnTo>
                  <a:lnTo>
                    <a:pt x="538" y="388"/>
                  </a:lnTo>
                  <a:lnTo>
                    <a:pt x="523" y="388"/>
                  </a:lnTo>
                  <a:lnTo>
                    <a:pt x="523" y="394"/>
                  </a:lnTo>
                  <a:close/>
                </a:path>
              </a:pathLst>
            </a:custGeom>
            <a:solidFill>
              <a:srgbClr val="000000"/>
            </a:solidFill>
            <a:ln w="47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9738" name="Line 138"/>
            <p:cNvSpPr>
              <a:spLocks noChangeShapeType="1"/>
            </p:cNvSpPr>
            <p:nvPr/>
          </p:nvSpPr>
          <p:spPr bwMode="auto">
            <a:xfrm>
              <a:off x="1084" y="1257"/>
              <a:ext cx="430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739" name="Line 139"/>
            <p:cNvSpPr>
              <a:spLocks noChangeShapeType="1"/>
            </p:cNvSpPr>
            <p:nvPr/>
          </p:nvSpPr>
          <p:spPr bwMode="auto">
            <a:xfrm flipV="1">
              <a:off x="1193" y="1257"/>
              <a:ext cx="1" cy="19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740" name="Line 140"/>
            <p:cNvSpPr>
              <a:spLocks noChangeShapeType="1"/>
            </p:cNvSpPr>
            <p:nvPr/>
          </p:nvSpPr>
          <p:spPr bwMode="auto">
            <a:xfrm flipV="1">
              <a:off x="1301" y="1257"/>
              <a:ext cx="1" cy="19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09741" name="Group 141"/>
          <p:cNvGrpSpPr>
            <a:grpSpLocks/>
          </p:cNvGrpSpPr>
          <p:nvPr/>
        </p:nvGrpSpPr>
        <p:grpSpPr bwMode="auto">
          <a:xfrm>
            <a:off x="2981325" y="5486400"/>
            <a:ext cx="523875" cy="488950"/>
            <a:chOff x="1014" y="912"/>
            <a:chExt cx="574" cy="596"/>
          </a:xfrm>
        </p:grpSpPr>
        <p:sp>
          <p:nvSpPr>
            <p:cNvPr id="409742" name="Freeform 142"/>
            <p:cNvSpPr>
              <a:spLocks/>
            </p:cNvSpPr>
            <p:nvPr/>
          </p:nvSpPr>
          <p:spPr bwMode="auto">
            <a:xfrm>
              <a:off x="1014" y="912"/>
              <a:ext cx="574" cy="596"/>
            </a:xfrm>
            <a:custGeom>
              <a:avLst/>
              <a:gdLst>
                <a:gd name="T0" fmla="*/ 124 w 574"/>
                <a:gd name="T1" fmla="*/ 391 h 596"/>
                <a:gd name="T2" fmla="*/ 0 w 574"/>
                <a:gd name="T3" fmla="*/ 391 h 596"/>
                <a:gd name="T4" fmla="*/ 0 w 574"/>
                <a:gd name="T5" fmla="*/ 596 h 596"/>
                <a:gd name="T6" fmla="*/ 574 w 574"/>
                <a:gd name="T7" fmla="*/ 596 h 596"/>
                <a:gd name="T8" fmla="*/ 574 w 574"/>
                <a:gd name="T9" fmla="*/ 391 h 596"/>
                <a:gd name="T10" fmla="*/ 446 w 574"/>
                <a:gd name="T11" fmla="*/ 391 h 596"/>
                <a:gd name="T12" fmla="*/ 446 w 574"/>
                <a:gd name="T13" fmla="*/ 364 h 596"/>
                <a:gd name="T14" fmla="*/ 500 w 574"/>
                <a:gd name="T15" fmla="*/ 364 h 596"/>
                <a:gd name="T16" fmla="*/ 500 w 574"/>
                <a:gd name="T17" fmla="*/ 0 h 596"/>
                <a:gd name="T18" fmla="*/ 70 w 574"/>
                <a:gd name="T19" fmla="*/ 0 h 596"/>
                <a:gd name="T20" fmla="*/ 70 w 574"/>
                <a:gd name="T21" fmla="*/ 364 h 596"/>
                <a:gd name="T22" fmla="*/ 124 w 574"/>
                <a:gd name="T23" fmla="*/ 364 h 596"/>
                <a:gd name="T24" fmla="*/ 124 w 574"/>
                <a:gd name="T25" fmla="*/ 391 h 5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74" h="596">
                  <a:moveTo>
                    <a:pt x="124" y="391"/>
                  </a:moveTo>
                  <a:lnTo>
                    <a:pt x="0" y="391"/>
                  </a:lnTo>
                  <a:lnTo>
                    <a:pt x="0" y="596"/>
                  </a:lnTo>
                  <a:lnTo>
                    <a:pt x="574" y="596"/>
                  </a:lnTo>
                  <a:lnTo>
                    <a:pt x="574" y="391"/>
                  </a:lnTo>
                  <a:lnTo>
                    <a:pt x="446" y="391"/>
                  </a:lnTo>
                  <a:lnTo>
                    <a:pt x="446" y="364"/>
                  </a:lnTo>
                  <a:lnTo>
                    <a:pt x="500" y="364"/>
                  </a:lnTo>
                  <a:lnTo>
                    <a:pt x="500" y="0"/>
                  </a:lnTo>
                  <a:lnTo>
                    <a:pt x="70" y="0"/>
                  </a:lnTo>
                  <a:lnTo>
                    <a:pt x="70" y="364"/>
                  </a:lnTo>
                  <a:lnTo>
                    <a:pt x="124" y="364"/>
                  </a:lnTo>
                  <a:lnTo>
                    <a:pt x="124" y="391"/>
                  </a:lnTo>
                  <a:close/>
                </a:path>
              </a:pathLst>
            </a:custGeom>
            <a:solidFill>
              <a:srgbClr val="FFFFFF"/>
            </a:solidFill>
            <a:ln w="158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9743" name="Line 143"/>
            <p:cNvSpPr>
              <a:spLocks noChangeShapeType="1"/>
            </p:cNvSpPr>
            <p:nvPr/>
          </p:nvSpPr>
          <p:spPr bwMode="auto">
            <a:xfrm>
              <a:off x="1138" y="1303"/>
              <a:ext cx="322" cy="1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744" name="Line 144"/>
            <p:cNvSpPr>
              <a:spLocks noChangeShapeType="1"/>
            </p:cNvSpPr>
            <p:nvPr/>
          </p:nvSpPr>
          <p:spPr bwMode="auto">
            <a:xfrm>
              <a:off x="1138" y="1276"/>
              <a:ext cx="322" cy="1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745" name="Freeform 145"/>
            <p:cNvSpPr>
              <a:spLocks noEditPoints="1"/>
            </p:cNvSpPr>
            <p:nvPr/>
          </p:nvSpPr>
          <p:spPr bwMode="auto">
            <a:xfrm>
              <a:off x="1310" y="1323"/>
              <a:ext cx="233" cy="168"/>
            </a:xfrm>
            <a:custGeom>
              <a:avLst/>
              <a:gdLst>
                <a:gd name="T0" fmla="*/ 0 w 233"/>
                <a:gd name="T1" fmla="*/ 168 h 168"/>
                <a:gd name="T2" fmla="*/ 188 w 233"/>
                <a:gd name="T3" fmla="*/ 168 h 168"/>
                <a:gd name="T4" fmla="*/ 188 w 233"/>
                <a:gd name="T5" fmla="*/ 0 h 168"/>
                <a:gd name="T6" fmla="*/ 0 w 233"/>
                <a:gd name="T7" fmla="*/ 0 h 168"/>
                <a:gd name="T8" fmla="*/ 0 w 233"/>
                <a:gd name="T9" fmla="*/ 168 h 168"/>
                <a:gd name="T10" fmla="*/ 204 w 233"/>
                <a:gd name="T11" fmla="*/ 26 h 168"/>
                <a:gd name="T12" fmla="*/ 233 w 233"/>
                <a:gd name="T13" fmla="*/ 26 h 168"/>
                <a:gd name="T14" fmla="*/ 233 w 233"/>
                <a:gd name="T15" fmla="*/ 0 h 168"/>
                <a:gd name="T16" fmla="*/ 204 w 233"/>
                <a:gd name="T17" fmla="*/ 0 h 168"/>
                <a:gd name="T18" fmla="*/ 204 w 233"/>
                <a:gd name="T19" fmla="*/ 26 h 1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33" h="168">
                  <a:moveTo>
                    <a:pt x="0" y="168"/>
                  </a:moveTo>
                  <a:lnTo>
                    <a:pt x="188" y="168"/>
                  </a:lnTo>
                  <a:lnTo>
                    <a:pt x="188" y="0"/>
                  </a:lnTo>
                  <a:lnTo>
                    <a:pt x="0" y="0"/>
                  </a:lnTo>
                  <a:lnTo>
                    <a:pt x="0" y="168"/>
                  </a:lnTo>
                  <a:close/>
                  <a:moveTo>
                    <a:pt x="204" y="26"/>
                  </a:moveTo>
                  <a:lnTo>
                    <a:pt x="233" y="26"/>
                  </a:lnTo>
                  <a:lnTo>
                    <a:pt x="233" y="0"/>
                  </a:lnTo>
                  <a:lnTo>
                    <a:pt x="204" y="0"/>
                  </a:lnTo>
                  <a:lnTo>
                    <a:pt x="204" y="26"/>
                  </a:lnTo>
                  <a:close/>
                </a:path>
              </a:pathLst>
            </a:custGeom>
            <a:solidFill>
              <a:srgbClr val="FFFFFF"/>
            </a:solidFill>
            <a:ln w="47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9746" name="Line 146"/>
            <p:cNvSpPr>
              <a:spLocks noChangeShapeType="1"/>
            </p:cNvSpPr>
            <p:nvPr/>
          </p:nvSpPr>
          <p:spPr bwMode="auto">
            <a:xfrm>
              <a:off x="1310" y="1379"/>
              <a:ext cx="188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747" name="Line 147"/>
            <p:cNvSpPr>
              <a:spLocks noChangeShapeType="1"/>
            </p:cNvSpPr>
            <p:nvPr/>
          </p:nvSpPr>
          <p:spPr bwMode="auto">
            <a:xfrm>
              <a:off x="1310" y="1435"/>
              <a:ext cx="188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748" name="Line 148"/>
            <p:cNvSpPr>
              <a:spLocks noChangeShapeType="1"/>
            </p:cNvSpPr>
            <p:nvPr/>
          </p:nvSpPr>
          <p:spPr bwMode="auto">
            <a:xfrm>
              <a:off x="1317" y="1405"/>
              <a:ext cx="172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749" name="Rectangle 149"/>
            <p:cNvSpPr>
              <a:spLocks noChangeArrowheads="1"/>
            </p:cNvSpPr>
            <p:nvPr/>
          </p:nvSpPr>
          <p:spPr bwMode="auto">
            <a:xfrm>
              <a:off x="1416" y="1389"/>
              <a:ext cx="54" cy="36"/>
            </a:xfrm>
            <a:prstGeom prst="rect">
              <a:avLst/>
            </a:prstGeom>
            <a:noFill/>
            <a:ln w="4763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750" name="Freeform 150"/>
            <p:cNvSpPr>
              <a:spLocks noEditPoints="1"/>
            </p:cNvSpPr>
            <p:nvPr/>
          </p:nvSpPr>
          <p:spPr bwMode="auto">
            <a:xfrm>
              <a:off x="1030" y="955"/>
              <a:ext cx="538" cy="401"/>
            </a:xfrm>
            <a:custGeom>
              <a:avLst/>
              <a:gdLst>
                <a:gd name="T0" fmla="*/ 452 w 538"/>
                <a:gd name="T1" fmla="*/ 285 h 401"/>
                <a:gd name="T2" fmla="*/ 472 w 538"/>
                <a:gd name="T3" fmla="*/ 285 h 401"/>
                <a:gd name="T4" fmla="*/ 472 w 538"/>
                <a:gd name="T5" fmla="*/ 278 h 401"/>
                <a:gd name="T6" fmla="*/ 452 w 538"/>
                <a:gd name="T7" fmla="*/ 278 h 401"/>
                <a:gd name="T8" fmla="*/ 452 w 538"/>
                <a:gd name="T9" fmla="*/ 285 h 401"/>
                <a:gd name="T10" fmla="*/ 121 w 538"/>
                <a:gd name="T11" fmla="*/ 239 h 401"/>
                <a:gd name="T12" fmla="*/ 121 w 538"/>
                <a:gd name="T13" fmla="*/ 27 h 401"/>
                <a:gd name="T14" fmla="*/ 417 w 538"/>
                <a:gd name="T15" fmla="*/ 27 h 401"/>
                <a:gd name="T16" fmla="*/ 417 w 538"/>
                <a:gd name="T17" fmla="*/ 239 h 401"/>
                <a:gd name="T18" fmla="*/ 121 w 538"/>
                <a:gd name="T19" fmla="*/ 239 h 401"/>
                <a:gd name="T20" fmla="*/ 108 w 538"/>
                <a:gd name="T21" fmla="*/ 252 h 401"/>
                <a:gd name="T22" fmla="*/ 430 w 538"/>
                <a:gd name="T23" fmla="*/ 252 h 401"/>
                <a:gd name="T24" fmla="*/ 430 w 538"/>
                <a:gd name="T25" fmla="*/ 14 h 401"/>
                <a:gd name="T26" fmla="*/ 446 w 538"/>
                <a:gd name="T27" fmla="*/ 14 h 401"/>
                <a:gd name="T28" fmla="*/ 446 w 538"/>
                <a:gd name="T29" fmla="*/ 0 h 401"/>
                <a:gd name="T30" fmla="*/ 96 w 538"/>
                <a:gd name="T31" fmla="*/ 0 h 401"/>
                <a:gd name="T32" fmla="*/ 96 w 538"/>
                <a:gd name="T33" fmla="*/ 265 h 401"/>
                <a:gd name="T34" fmla="*/ 108 w 538"/>
                <a:gd name="T35" fmla="*/ 265 h 401"/>
                <a:gd name="T36" fmla="*/ 108 w 538"/>
                <a:gd name="T37" fmla="*/ 252 h 401"/>
                <a:gd name="T38" fmla="*/ 0 w 538"/>
                <a:gd name="T39" fmla="*/ 388 h 401"/>
                <a:gd name="T40" fmla="*/ 54 w 538"/>
                <a:gd name="T41" fmla="*/ 388 h 401"/>
                <a:gd name="T42" fmla="*/ 54 w 538"/>
                <a:gd name="T43" fmla="*/ 368 h 401"/>
                <a:gd name="T44" fmla="*/ 0 w 538"/>
                <a:gd name="T45" fmla="*/ 368 h 401"/>
                <a:gd name="T46" fmla="*/ 0 w 538"/>
                <a:gd name="T47" fmla="*/ 388 h 401"/>
                <a:gd name="T48" fmla="*/ 316 w 538"/>
                <a:gd name="T49" fmla="*/ 401 h 401"/>
                <a:gd name="T50" fmla="*/ 430 w 538"/>
                <a:gd name="T51" fmla="*/ 401 h 401"/>
                <a:gd name="T52" fmla="*/ 430 w 538"/>
                <a:gd name="T53" fmla="*/ 391 h 401"/>
                <a:gd name="T54" fmla="*/ 316 w 538"/>
                <a:gd name="T55" fmla="*/ 391 h 401"/>
                <a:gd name="T56" fmla="*/ 316 w 538"/>
                <a:gd name="T57" fmla="*/ 401 h 401"/>
                <a:gd name="T58" fmla="*/ 523 w 538"/>
                <a:gd name="T59" fmla="*/ 378 h 401"/>
                <a:gd name="T60" fmla="*/ 538 w 538"/>
                <a:gd name="T61" fmla="*/ 378 h 401"/>
                <a:gd name="T62" fmla="*/ 538 w 538"/>
                <a:gd name="T63" fmla="*/ 368 h 401"/>
                <a:gd name="T64" fmla="*/ 523 w 538"/>
                <a:gd name="T65" fmla="*/ 368 h 401"/>
                <a:gd name="T66" fmla="*/ 523 w 538"/>
                <a:gd name="T67" fmla="*/ 378 h 401"/>
                <a:gd name="T68" fmla="*/ 523 w 538"/>
                <a:gd name="T69" fmla="*/ 394 h 401"/>
                <a:gd name="T70" fmla="*/ 538 w 538"/>
                <a:gd name="T71" fmla="*/ 394 h 401"/>
                <a:gd name="T72" fmla="*/ 538 w 538"/>
                <a:gd name="T73" fmla="*/ 388 h 401"/>
                <a:gd name="T74" fmla="*/ 523 w 538"/>
                <a:gd name="T75" fmla="*/ 388 h 401"/>
                <a:gd name="T76" fmla="*/ 523 w 538"/>
                <a:gd name="T77" fmla="*/ 394 h 4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538" h="401">
                  <a:moveTo>
                    <a:pt x="452" y="285"/>
                  </a:moveTo>
                  <a:lnTo>
                    <a:pt x="472" y="285"/>
                  </a:lnTo>
                  <a:lnTo>
                    <a:pt x="472" y="278"/>
                  </a:lnTo>
                  <a:lnTo>
                    <a:pt x="452" y="278"/>
                  </a:lnTo>
                  <a:lnTo>
                    <a:pt x="452" y="285"/>
                  </a:lnTo>
                  <a:close/>
                  <a:moveTo>
                    <a:pt x="121" y="239"/>
                  </a:moveTo>
                  <a:lnTo>
                    <a:pt x="121" y="27"/>
                  </a:lnTo>
                  <a:lnTo>
                    <a:pt x="417" y="27"/>
                  </a:lnTo>
                  <a:lnTo>
                    <a:pt x="417" y="239"/>
                  </a:lnTo>
                  <a:lnTo>
                    <a:pt x="121" y="239"/>
                  </a:lnTo>
                  <a:close/>
                  <a:moveTo>
                    <a:pt x="108" y="252"/>
                  </a:moveTo>
                  <a:lnTo>
                    <a:pt x="430" y="252"/>
                  </a:lnTo>
                  <a:lnTo>
                    <a:pt x="430" y="14"/>
                  </a:lnTo>
                  <a:lnTo>
                    <a:pt x="446" y="14"/>
                  </a:lnTo>
                  <a:lnTo>
                    <a:pt x="446" y="0"/>
                  </a:lnTo>
                  <a:lnTo>
                    <a:pt x="96" y="0"/>
                  </a:lnTo>
                  <a:lnTo>
                    <a:pt x="96" y="265"/>
                  </a:lnTo>
                  <a:lnTo>
                    <a:pt x="108" y="265"/>
                  </a:lnTo>
                  <a:lnTo>
                    <a:pt x="108" y="252"/>
                  </a:lnTo>
                  <a:close/>
                  <a:moveTo>
                    <a:pt x="0" y="388"/>
                  </a:moveTo>
                  <a:lnTo>
                    <a:pt x="54" y="388"/>
                  </a:lnTo>
                  <a:lnTo>
                    <a:pt x="54" y="368"/>
                  </a:lnTo>
                  <a:lnTo>
                    <a:pt x="0" y="368"/>
                  </a:lnTo>
                  <a:lnTo>
                    <a:pt x="0" y="388"/>
                  </a:lnTo>
                  <a:close/>
                  <a:moveTo>
                    <a:pt x="316" y="401"/>
                  </a:moveTo>
                  <a:lnTo>
                    <a:pt x="430" y="401"/>
                  </a:lnTo>
                  <a:lnTo>
                    <a:pt x="430" y="391"/>
                  </a:lnTo>
                  <a:lnTo>
                    <a:pt x="316" y="391"/>
                  </a:lnTo>
                  <a:lnTo>
                    <a:pt x="316" y="401"/>
                  </a:lnTo>
                  <a:close/>
                  <a:moveTo>
                    <a:pt x="523" y="378"/>
                  </a:moveTo>
                  <a:lnTo>
                    <a:pt x="538" y="378"/>
                  </a:lnTo>
                  <a:lnTo>
                    <a:pt x="538" y="368"/>
                  </a:lnTo>
                  <a:lnTo>
                    <a:pt x="523" y="368"/>
                  </a:lnTo>
                  <a:lnTo>
                    <a:pt x="523" y="378"/>
                  </a:lnTo>
                  <a:close/>
                  <a:moveTo>
                    <a:pt x="523" y="394"/>
                  </a:moveTo>
                  <a:lnTo>
                    <a:pt x="538" y="394"/>
                  </a:lnTo>
                  <a:lnTo>
                    <a:pt x="538" y="388"/>
                  </a:lnTo>
                  <a:lnTo>
                    <a:pt x="523" y="388"/>
                  </a:lnTo>
                  <a:lnTo>
                    <a:pt x="523" y="394"/>
                  </a:lnTo>
                  <a:close/>
                </a:path>
              </a:pathLst>
            </a:custGeom>
            <a:solidFill>
              <a:srgbClr val="000000"/>
            </a:solidFill>
            <a:ln w="47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9751" name="Line 151"/>
            <p:cNvSpPr>
              <a:spLocks noChangeShapeType="1"/>
            </p:cNvSpPr>
            <p:nvPr/>
          </p:nvSpPr>
          <p:spPr bwMode="auto">
            <a:xfrm>
              <a:off x="1084" y="1257"/>
              <a:ext cx="430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752" name="Line 152"/>
            <p:cNvSpPr>
              <a:spLocks noChangeShapeType="1"/>
            </p:cNvSpPr>
            <p:nvPr/>
          </p:nvSpPr>
          <p:spPr bwMode="auto">
            <a:xfrm flipV="1">
              <a:off x="1193" y="1257"/>
              <a:ext cx="1" cy="19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753" name="Line 153"/>
            <p:cNvSpPr>
              <a:spLocks noChangeShapeType="1"/>
            </p:cNvSpPr>
            <p:nvPr/>
          </p:nvSpPr>
          <p:spPr bwMode="auto">
            <a:xfrm flipV="1">
              <a:off x="1301" y="1257"/>
              <a:ext cx="1" cy="19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cxnSp>
        <p:nvCxnSpPr>
          <p:cNvPr id="409754" name="AutoShape 154"/>
          <p:cNvCxnSpPr>
            <a:cxnSpLocks noChangeShapeType="1"/>
            <a:stCxn id="409750" idx="14"/>
            <a:endCxn id="409717" idx="2"/>
          </p:cNvCxnSpPr>
          <p:nvPr/>
        </p:nvCxnSpPr>
        <p:spPr bwMode="auto">
          <a:xfrm flipV="1">
            <a:off x="3403600" y="5372100"/>
            <a:ext cx="152400" cy="149225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09755" name="AutoShape 155"/>
          <p:cNvCxnSpPr>
            <a:cxnSpLocks noChangeShapeType="1"/>
            <a:stCxn id="409729" idx="4"/>
            <a:endCxn id="409716" idx="1"/>
          </p:cNvCxnSpPr>
          <p:nvPr/>
        </p:nvCxnSpPr>
        <p:spPr bwMode="auto">
          <a:xfrm>
            <a:off x="2522538" y="4587875"/>
            <a:ext cx="296862" cy="1270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grpSp>
        <p:nvGrpSpPr>
          <p:cNvPr id="409756" name="Group 156"/>
          <p:cNvGrpSpPr>
            <a:grpSpLocks/>
          </p:cNvGrpSpPr>
          <p:nvPr/>
        </p:nvGrpSpPr>
        <p:grpSpPr bwMode="auto">
          <a:xfrm>
            <a:off x="3048000" y="3657600"/>
            <a:ext cx="604838" cy="152400"/>
            <a:chOff x="2211" y="2443"/>
            <a:chExt cx="573" cy="149"/>
          </a:xfrm>
        </p:grpSpPr>
        <p:sp>
          <p:nvSpPr>
            <p:cNvPr id="409757" name="Rectangle 157"/>
            <p:cNvSpPr>
              <a:spLocks noChangeArrowheads="1"/>
            </p:cNvSpPr>
            <p:nvPr/>
          </p:nvSpPr>
          <p:spPr bwMode="auto">
            <a:xfrm>
              <a:off x="2211" y="2443"/>
              <a:ext cx="573" cy="149"/>
            </a:xfrm>
            <a:prstGeom prst="rect">
              <a:avLst/>
            </a:prstGeom>
            <a:solidFill>
              <a:srgbClr val="FFFFFF"/>
            </a:solidFill>
            <a:ln w="1587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9758" name="Rectangle 158"/>
            <p:cNvSpPr>
              <a:spLocks noChangeArrowheads="1"/>
            </p:cNvSpPr>
            <p:nvPr/>
          </p:nvSpPr>
          <p:spPr bwMode="auto">
            <a:xfrm>
              <a:off x="2227" y="2463"/>
              <a:ext cx="538" cy="17"/>
            </a:xfrm>
            <a:prstGeom prst="rect">
              <a:avLst/>
            </a:prstGeom>
            <a:solidFill>
              <a:srgbClr val="000000"/>
            </a:solidFill>
            <a:ln w="476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9759" name="Freeform 159"/>
            <p:cNvSpPr>
              <a:spLocks noEditPoints="1"/>
            </p:cNvSpPr>
            <p:nvPr/>
          </p:nvSpPr>
          <p:spPr bwMode="auto">
            <a:xfrm>
              <a:off x="2236" y="2500"/>
              <a:ext cx="485" cy="72"/>
            </a:xfrm>
            <a:custGeom>
              <a:avLst/>
              <a:gdLst>
                <a:gd name="T0" fmla="*/ 0 w 485"/>
                <a:gd name="T1" fmla="*/ 46 h 72"/>
                <a:gd name="T2" fmla="*/ 10 w 485"/>
                <a:gd name="T3" fmla="*/ 26 h 72"/>
                <a:gd name="T4" fmla="*/ 64 w 485"/>
                <a:gd name="T5" fmla="*/ 26 h 72"/>
                <a:gd name="T6" fmla="*/ 74 w 485"/>
                <a:gd name="T7" fmla="*/ 46 h 72"/>
                <a:gd name="T8" fmla="*/ 64 w 485"/>
                <a:gd name="T9" fmla="*/ 62 h 72"/>
                <a:gd name="T10" fmla="*/ 10 w 485"/>
                <a:gd name="T11" fmla="*/ 62 h 72"/>
                <a:gd name="T12" fmla="*/ 0 w 485"/>
                <a:gd name="T13" fmla="*/ 46 h 72"/>
                <a:gd name="T14" fmla="*/ 163 w 485"/>
                <a:gd name="T15" fmla="*/ 26 h 72"/>
                <a:gd name="T16" fmla="*/ 287 w 485"/>
                <a:gd name="T17" fmla="*/ 26 h 72"/>
                <a:gd name="T18" fmla="*/ 297 w 485"/>
                <a:gd name="T19" fmla="*/ 0 h 72"/>
                <a:gd name="T20" fmla="*/ 153 w 485"/>
                <a:gd name="T21" fmla="*/ 0 h 72"/>
                <a:gd name="T22" fmla="*/ 163 w 485"/>
                <a:gd name="T23" fmla="*/ 26 h 72"/>
                <a:gd name="T24" fmla="*/ 163 w 485"/>
                <a:gd name="T25" fmla="*/ 72 h 72"/>
                <a:gd name="T26" fmla="*/ 287 w 485"/>
                <a:gd name="T27" fmla="*/ 72 h 72"/>
                <a:gd name="T28" fmla="*/ 297 w 485"/>
                <a:gd name="T29" fmla="*/ 46 h 72"/>
                <a:gd name="T30" fmla="*/ 153 w 485"/>
                <a:gd name="T31" fmla="*/ 46 h 72"/>
                <a:gd name="T32" fmla="*/ 163 w 485"/>
                <a:gd name="T33" fmla="*/ 72 h 72"/>
                <a:gd name="T34" fmla="*/ 395 w 485"/>
                <a:gd name="T35" fmla="*/ 26 h 72"/>
                <a:gd name="T36" fmla="*/ 485 w 485"/>
                <a:gd name="T37" fmla="*/ 26 h 72"/>
                <a:gd name="T38" fmla="*/ 485 w 485"/>
                <a:gd name="T39" fmla="*/ 0 h 72"/>
                <a:gd name="T40" fmla="*/ 395 w 485"/>
                <a:gd name="T41" fmla="*/ 0 h 72"/>
                <a:gd name="T42" fmla="*/ 395 w 485"/>
                <a:gd name="T43" fmla="*/ 26 h 72"/>
                <a:gd name="T44" fmla="*/ 427 w 485"/>
                <a:gd name="T45" fmla="*/ 72 h 72"/>
                <a:gd name="T46" fmla="*/ 453 w 485"/>
                <a:gd name="T47" fmla="*/ 72 h 72"/>
                <a:gd name="T48" fmla="*/ 453 w 485"/>
                <a:gd name="T49" fmla="*/ 46 h 72"/>
                <a:gd name="T50" fmla="*/ 427 w 485"/>
                <a:gd name="T51" fmla="*/ 46 h 72"/>
                <a:gd name="T52" fmla="*/ 427 w 485"/>
                <a:gd name="T53" fmla="*/ 72 h 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485" h="72">
                  <a:moveTo>
                    <a:pt x="0" y="46"/>
                  </a:moveTo>
                  <a:lnTo>
                    <a:pt x="10" y="26"/>
                  </a:lnTo>
                  <a:lnTo>
                    <a:pt x="64" y="26"/>
                  </a:lnTo>
                  <a:lnTo>
                    <a:pt x="74" y="46"/>
                  </a:lnTo>
                  <a:lnTo>
                    <a:pt x="64" y="62"/>
                  </a:lnTo>
                  <a:lnTo>
                    <a:pt x="10" y="62"/>
                  </a:lnTo>
                  <a:lnTo>
                    <a:pt x="0" y="46"/>
                  </a:lnTo>
                  <a:close/>
                  <a:moveTo>
                    <a:pt x="163" y="26"/>
                  </a:moveTo>
                  <a:lnTo>
                    <a:pt x="287" y="26"/>
                  </a:lnTo>
                  <a:lnTo>
                    <a:pt x="297" y="0"/>
                  </a:lnTo>
                  <a:lnTo>
                    <a:pt x="153" y="0"/>
                  </a:lnTo>
                  <a:lnTo>
                    <a:pt x="163" y="26"/>
                  </a:lnTo>
                  <a:close/>
                  <a:moveTo>
                    <a:pt x="163" y="72"/>
                  </a:moveTo>
                  <a:lnTo>
                    <a:pt x="287" y="72"/>
                  </a:lnTo>
                  <a:lnTo>
                    <a:pt x="297" y="46"/>
                  </a:lnTo>
                  <a:lnTo>
                    <a:pt x="153" y="46"/>
                  </a:lnTo>
                  <a:lnTo>
                    <a:pt x="163" y="72"/>
                  </a:lnTo>
                  <a:close/>
                  <a:moveTo>
                    <a:pt x="395" y="26"/>
                  </a:moveTo>
                  <a:lnTo>
                    <a:pt x="485" y="26"/>
                  </a:lnTo>
                  <a:lnTo>
                    <a:pt x="485" y="0"/>
                  </a:lnTo>
                  <a:lnTo>
                    <a:pt x="395" y="0"/>
                  </a:lnTo>
                  <a:lnTo>
                    <a:pt x="395" y="26"/>
                  </a:lnTo>
                  <a:close/>
                  <a:moveTo>
                    <a:pt x="427" y="72"/>
                  </a:moveTo>
                  <a:lnTo>
                    <a:pt x="453" y="72"/>
                  </a:lnTo>
                  <a:lnTo>
                    <a:pt x="453" y="46"/>
                  </a:lnTo>
                  <a:lnTo>
                    <a:pt x="427" y="46"/>
                  </a:lnTo>
                  <a:lnTo>
                    <a:pt x="427" y="72"/>
                  </a:lnTo>
                  <a:close/>
                </a:path>
              </a:pathLst>
            </a:custGeom>
            <a:solidFill>
              <a:srgbClr val="C0C0C0"/>
            </a:solidFill>
            <a:ln w="47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09760" name="Group 160"/>
          <p:cNvGrpSpPr>
            <a:grpSpLocks/>
          </p:cNvGrpSpPr>
          <p:nvPr/>
        </p:nvGrpSpPr>
        <p:grpSpPr bwMode="auto">
          <a:xfrm>
            <a:off x="4576763" y="3657600"/>
            <a:ext cx="604837" cy="152400"/>
            <a:chOff x="2211" y="2443"/>
            <a:chExt cx="573" cy="149"/>
          </a:xfrm>
        </p:grpSpPr>
        <p:sp>
          <p:nvSpPr>
            <p:cNvPr id="409761" name="Rectangle 161"/>
            <p:cNvSpPr>
              <a:spLocks noChangeArrowheads="1"/>
            </p:cNvSpPr>
            <p:nvPr/>
          </p:nvSpPr>
          <p:spPr bwMode="auto">
            <a:xfrm>
              <a:off x="2211" y="2443"/>
              <a:ext cx="573" cy="149"/>
            </a:xfrm>
            <a:prstGeom prst="rect">
              <a:avLst/>
            </a:prstGeom>
            <a:solidFill>
              <a:srgbClr val="FFFFFF"/>
            </a:solidFill>
            <a:ln w="1587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9762" name="Rectangle 162"/>
            <p:cNvSpPr>
              <a:spLocks noChangeArrowheads="1"/>
            </p:cNvSpPr>
            <p:nvPr/>
          </p:nvSpPr>
          <p:spPr bwMode="auto">
            <a:xfrm>
              <a:off x="2227" y="2463"/>
              <a:ext cx="538" cy="17"/>
            </a:xfrm>
            <a:prstGeom prst="rect">
              <a:avLst/>
            </a:prstGeom>
            <a:solidFill>
              <a:srgbClr val="000000"/>
            </a:solidFill>
            <a:ln w="476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9763" name="Freeform 163"/>
            <p:cNvSpPr>
              <a:spLocks noEditPoints="1"/>
            </p:cNvSpPr>
            <p:nvPr/>
          </p:nvSpPr>
          <p:spPr bwMode="auto">
            <a:xfrm>
              <a:off x="2236" y="2500"/>
              <a:ext cx="485" cy="72"/>
            </a:xfrm>
            <a:custGeom>
              <a:avLst/>
              <a:gdLst>
                <a:gd name="T0" fmla="*/ 0 w 485"/>
                <a:gd name="T1" fmla="*/ 46 h 72"/>
                <a:gd name="T2" fmla="*/ 10 w 485"/>
                <a:gd name="T3" fmla="*/ 26 h 72"/>
                <a:gd name="T4" fmla="*/ 64 w 485"/>
                <a:gd name="T5" fmla="*/ 26 h 72"/>
                <a:gd name="T6" fmla="*/ 74 w 485"/>
                <a:gd name="T7" fmla="*/ 46 h 72"/>
                <a:gd name="T8" fmla="*/ 64 w 485"/>
                <a:gd name="T9" fmla="*/ 62 h 72"/>
                <a:gd name="T10" fmla="*/ 10 w 485"/>
                <a:gd name="T11" fmla="*/ 62 h 72"/>
                <a:gd name="T12" fmla="*/ 0 w 485"/>
                <a:gd name="T13" fmla="*/ 46 h 72"/>
                <a:gd name="T14" fmla="*/ 163 w 485"/>
                <a:gd name="T15" fmla="*/ 26 h 72"/>
                <a:gd name="T16" fmla="*/ 287 w 485"/>
                <a:gd name="T17" fmla="*/ 26 h 72"/>
                <a:gd name="T18" fmla="*/ 297 w 485"/>
                <a:gd name="T19" fmla="*/ 0 h 72"/>
                <a:gd name="T20" fmla="*/ 153 w 485"/>
                <a:gd name="T21" fmla="*/ 0 h 72"/>
                <a:gd name="T22" fmla="*/ 163 w 485"/>
                <a:gd name="T23" fmla="*/ 26 h 72"/>
                <a:gd name="T24" fmla="*/ 163 w 485"/>
                <a:gd name="T25" fmla="*/ 72 h 72"/>
                <a:gd name="T26" fmla="*/ 287 w 485"/>
                <a:gd name="T27" fmla="*/ 72 h 72"/>
                <a:gd name="T28" fmla="*/ 297 w 485"/>
                <a:gd name="T29" fmla="*/ 46 h 72"/>
                <a:gd name="T30" fmla="*/ 153 w 485"/>
                <a:gd name="T31" fmla="*/ 46 h 72"/>
                <a:gd name="T32" fmla="*/ 163 w 485"/>
                <a:gd name="T33" fmla="*/ 72 h 72"/>
                <a:gd name="T34" fmla="*/ 395 w 485"/>
                <a:gd name="T35" fmla="*/ 26 h 72"/>
                <a:gd name="T36" fmla="*/ 485 w 485"/>
                <a:gd name="T37" fmla="*/ 26 h 72"/>
                <a:gd name="T38" fmla="*/ 485 w 485"/>
                <a:gd name="T39" fmla="*/ 0 h 72"/>
                <a:gd name="T40" fmla="*/ 395 w 485"/>
                <a:gd name="T41" fmla="*/ 0 h 72"/>
                <a:gd name="T42" fmla="*/ 395 w 485"/>
                <a:gd name="T43" fmla="*/ 26 h 72"/>
                <a:gd name="T44" fmla="*/ 427 w 485"/>
                <a:gd name="T45" fmla="*/ 72 h 72"/>
                <a:gd name="T46" fmla="*/ 453 w 485"/>
                <a:gd name="T47" fmla="*/ 72 h 72"/>
                <a:gd name="T48" fmla="*/ 453 w 485"/>
                <a:gd name="T49" fmla="*/ 46 h 72"/>
                <a:gd name="T50" fmla="*/ 427 w 485"/>
                <a:gd name="T51" fmla="*/ 46 h 72"/>
                <a:gd name="T52" fmla="*/ 427 w 485"/>
                <a:gd name="T53" fmla="*/ 72 h 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485" h="72">
                  <a:moveTo>
                    <a:pt x="0" y="46"/>
                  </a:moveTo>
                  <a:lnTo>
                    <a:pt x="10" y="26"/>
                  </a:lnTo>
                  <a:lnTo>
                    <a:pt x="64" y="26"/>
                  </a:lnTo>
                  <a:lnTo>
                    <a:pt x="74" y="46"/>
                  </a:lnTo>
                  <a:lnTo>
                    <a:pt x="64" y="62"/>
                  </a:lnTo>
                  <a:lnTo>
                    <a:pt x="10" y="62"/>
                  </a:lnTo>
                  <a:lnTo>
                    <a:pt x="0" y="46"/>
                  </a:lnTo>
                  <a:close/>
                  <a:moveTo>
                    <a:pt x="163" y="26"/>
                  </a:moveTo>
                  <a:lnTo>
                    <a:pt x="287" y="26"/>
                  </a:lnTo>
                  <a:lnTo>
                    <a:pt x="297" y="0"/>
                  </a:lnTo>
                  <a:lnTo>
                    <a:pt x="153" y="0"/>
                  </a:lnTo>
                  <a:lnTo>
                    <a:pt x="163" y="26"/>
                  </a:lnTo>
                  <a:close/>
                  <a:moveTo>
                    <a:pt x="163" y="72"/>
                  </a:moveTo>
                  <a:lnTo>
                    <a:pt x="287" y="72"/>
                  </a:lnTo>
                  <a:lnTo>
                    <a:pt x="297" y="46"/>
                  </a:lnTo>
                  <a:lnTo>
                    <a:pt x="153" y="46"/>
                  </a:lnTo>
                  <a:lnTo>
                    <a:pt x="163" y="72"/>
                  </a:lnTo>
                  <a:close/>
                  <a:moveTo>
                    <a:pt x="395" y="26"/>
                  </a:moveTo>
                  <a:lnTo>
                    <a:pt x="485" y="26"/>
                  </a:lnTo>
                  <a:lnTo>
                    <a:pt x="485" y="0"/>
                  </a:lnTo>
                  <a:lnTo>
                    <a:pt x="395" y="0"/>
                  </a:lnTo>
                  <a:lnTo>
                    <a:pt x="395" y="26"/>
                  </a:lnTo>
                  <a:close/>
                  <a:moveTo>
                    <a:pt x="427" y="72"/>
                  </a:moveTo>
                  <a:lnTo>
                    <a:pt x="453" y="72"/>
                  </a:lnTo>
                  <a:lnTo>
                    <a:pt x="453" y="46"/>
                  </a:lnTo>
                  <a:lnTo>
                    <a:pt x="427" y="46"/>
                  </a:lnTo>
                  <a:lnTo>
                    <a:pt x="427" y="72"/>
                  </a:lnTo>
                  <a:close/>
                </a:path>
              </a:pathLst>
            </a:custGeom>
            <a:solidFill>
              <a:srgbClr val="C0C0C0"/>
            </a:solidFill>
            <a:ln w="47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cxnSp>
        <p:nvCxnSpPr>
          <p:cNvPr id="409764" name="AutoShape 164"/>
          <p:cNvCxnSpPr>
            <a:cxnSpLocks noChangeShapeType="1"/>
            <a:stCxn id="409616" idx="3"/>
            <a:endCxn id="409757" idx="0"/>
          </p:cNvCxnSpPr>
          <p:nvPr/>
        </p:nvCxnSpPr>
        <p:spPr bwMode="auto">
          <a:xfrm>
            <a:off x="3111500" y="3457575"/>
            <a:ext cx="239713" cy="192088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09765" name="AutoShape 165"/>
          <p:cNvCxnSpPr>
            <a:cxnSpLocks noChangeShapeType="1"/>
            <a:stCxn id="409757" idx="2"/>
            <a:endCxn id="409715" idx="0"/>
          </p:cNvCxnSpPr>
          <p:nvPr/>
        </p:nvCxnSpPr>
        <p:spPr bwMode="auto">
          <a:xfrm>
            <a:off x="3351213" y="3817938"/>
            <a:ext cx="246062" cy="220662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09766" name="AutoShape 166"/>
          <p:cNvCxnSpPr>
            <a:cxnSpLocks noChangeShapeType="1"/>
            <a:stCxn id="409720" idx="3"/>
            <a:endCxn id="409761" idx="2"/>
          </p:cNvCxnSpPr>
          <p:nvPr/>
        </p:nvCxnSpPr>
        <p:spPr bwMode="auto">
          <a:xfrm flipV="1">
            <a:off x="4419600" y="3817938"/>
            <a:ext cx="460375" cy="211137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09767" name="AutoShape 167"/>
          <p:cNvCxnSpPr>
            <a:cxnSpLocks noChangeShapeType="1"/>
            <a:stCxn id="409761" idx="0"/>
            <a:endCxn id="409665" idx="1"/>
          </p:cNvCxnSpPr>
          <p:nvPr/>
        </p:nvCxnSpPr>
        <p:spPr bwMode="auto">
          <a:xfrm flipV="1">
            <a:off x="4879975" y="3457575"/>
            <a:ext cx="377825" cy="192088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409768" name="Text Box 168"/>
          <p:cNvSpPr txBox="1">
            <a:spLocks noChangeArrowheads="1"/>
          </p:cNvSpPr>
          <p:nvPr/>
        </p:nvSpPr>
        <p:spPr bwMode="auto">
          <a:xfrm>
            <a:off x="4495800" y="2057400"/>
            <a:ext cx="1247775" cy="363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2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en-US" sz="1800" b="1"/>
              <a:t>Gateways</a:t>
            </a:r>
          </a:p>
        </p:txBody>
      </p:sp>
      <p:sp>
        <p:nvSpPr>
          <p:cNvPr id="409769" name="Line 169"/>
          <p:cNvSpPr>
            <a:spLocks noChangeShapeType="1"/>
          </p:cNvSpPr>
          <p:nvPr/>
        </p:nvSpPr>
        <p:spPr bwMode="auto">
          <a:xfrm flipH="1">
            <a:off x="3505200" y="2438400"/>
            <a:ext cx="1600200" cy="1143000"/>
          </a:xfrm>
          <a:prstGeom prst="line">
            <a:avLst/>
          </a:prstGeom>
          <a:noFill/>
          <a:ln w="50800">
            <a:solidFill>
              <a:srgbClr val="FFCC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90488" tIns="44450" rIns="90488" bIns="44450"/>
          <a:lstStyle/>
          <a:p>
            <a:endParaRPr lang="en-US"/>
          </a:p>
        </p:txBody>
      </p:sp>
      <p:sp>
        <p:nvSpPr>
          <p:cNvPr id="409770" name="Line 170"/>
          <p:cNvSpPr>
            <a:spLocks noChangeShapeType="1"/>
          </p:cNvSpPr>
          <p:nvPr/>
        </p:nvSpPr>
        <p:spPr bwMode="auto">
          <a:xfrm flipH="1">
            <a:off x="4800600" y="2438400"/>
            <a:ext cx="381000" cy="1143000"/>
          </a:xfrm>
          <a:prstGeom prst="line">
            <a:avLst/>
          </a:prstGeom>
          <a:noFill/>
          <a:ln w="50800">
            <a:solidFill>
              <a:srgbClr val="FFCC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90488" tIns="44450" rIns="90488" bIns="44450"/>
          <a:lstStyle/>
          <a:p>
            <a:endParaRPr lang="en-US"/>
          </a:p>
        </p:txBody>
      </p:sp>
      <p:sp>
        <p:nvSpPr>
          <p:cNvPr id="409771" name="Rectangle 171"/>
          <p:cNvSpPr>
            <a:spLocks noChangeArrowheads="1"/>
          </p:cNvSpPr>
          <p:nvPr/>
        </p:nvSpPr>
        <p:spPr bwMode="auto">
          <a:xfrm>
            <a:off x="4419600" y="2057400"/>
            <a:ext cx="1295400" cy="3810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2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8" tIns="44450" rIns="90488" bIns="44450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818532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3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fld id="{63CA3317-B622-EE4A-8BEE-AAFBCF38997E}" type="slidenum">
              <a:rPr lang="en-US" sz="1400" b="0">
                <a:latin typeface="Times New Roman" charset="0"/>
              </a:rPr>
              <a:pPr eaLnBrk="1" hangingPunct="1"/>
              <a:t>6</a:t>
            </a:fld>
            <a:endParaRPr lang="en-US" sz="1400" b="0">
              <a:latin typeface="Times New Roman" charset="0"/>
            </a:endParaRPr>
          </a:p>
        </p:txBody>
      </p:sp>
      <p:sp>
        <p:nvSpPr>
          <p:cNvPr id="100354" name="Rectangle 2"/>
          <p:cNvSpPr>
            <a:spLocks noChangeArrowheads="1"/>
          </p:cNvSpPr>
          <p:nvPr/>
        </p:nvSpPr>
        <p:spPr bwMode="auto">
          <a:xfrm>
            <a:off x="4876800" y="2057400"/>
            <a:ext cx="838200" cy="457200"/>
          </a:xfrm>
          <a:prstGeom prst="rect">
            <a:avLst/>
          </a:prstGeom>
          <a:solidFill>
            <a:srgbClr val="99CCFF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0355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Helvetica" charset="0"/>
              </a:rPr>
              <a:t>A Multitude of Apps </a:t>
            </a:r>
            <a:r>
              <a:rPr lang="en-US" dirty="0">
                <a:latin typeface="Helvetica" charset="0"/>
              </a:rPr>
              <a:t>Problem</a:t>
            </a:r>
          </a:p>
        </p:txBody>
      </p:sp>
      <p:sp>
        <p:nvSpPr>
          <p:cNvPr id="936964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762000" y="4419600"/>
            <a:ext cx="7924800" cy="1741488"/>
          </a:xfrm>
        </p:spPr>
        <p:txBody>
          <a:bodyPr/>
          <a:lstStyle/>
          <a:p>
            <a:r>
              <a:rPr lang="en-US" sz="2400">
                <a:latin typeface="Arial" charset="0"/>
              </a:rPr>
              <a:t>Re-implement every application for every technology?</a:t>
            </a:r>
          </a:p>
          <a:p>
            <a:r>
              <a:rPr lang="en-US" sz="2400">
                <a:latin typeface="Arial" charset="0"/>
              </a:rPr>
              <a:t>No! But how does the Internet design avoid this?</a:t>
            </a:r>
          </a:p>
        </p:txBody>
      </p:sp>
      <p:sp>
        <p:nvSpPr>
          <p:cNvPr id="100357" name="Rectangle 5"/>
          <p:cNvSpPr>
            <a:spLocks noChangeArrowheads="1"/>
          </p:cNvSpPr>
          <p:nvPr/>
        </p:nvSpPr>
        <p:spPr bwMode="auto">
          <a:xfrm>
            <a:off x="2819400" y="2057400"/>
            <a:ext cx="914400" cy="457200"/>
          </a:xfrm>
          <a:prstGeom prst="rect">
            <a:avLst/>
          </a:prstGeom>
          <a:solidFill>
            <a:srgbClr val="99CCFF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0358" name="Rectangle 6"/>
          <p:cNvSpPr>
            <a:spLocks noChangeArrowheads="1"/>
          </p:cNvSpPr>
          <p:nvPr/>
        </p:nvSpPr>
        <p:spPr bwMode="auto">
          <a:xfrm>
            <a:off x="3962400" y="2057400"/>
            <a:ext cx="685800" cy="457200"/>
          </a:xfrm>
          <a:prstGeom prst="rect">
            <a:avLst/>
          </a:prstGeom>
          <a:solidFill>
            <a:srgbClr val="99CCFF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0359" name="Text Box 7"/>
          <p:cNvSpPr txBox="1">
            <a:spLocks noChangeArrowheads="1"/>
          </p:cNvSpPr>
          <p:nvPr/>
        </p:nvSpPr>
        <p:spPr bwMode="auto">
          <a:xfrm>
            <a:off x="2808288" y="2133600"/>
            <a:ext cx="10033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0" tIns="45716" rIns="91430" bIns="45716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/>
            <a:r>
              <a:rPr lang="en-US">
                <a:latin typeface="Arial" charset="0"/>
              </a:rPr>
              <a:t>Skype </a:t>
            </a:r>
          </a:p>
        </p:txBody>
      </p:sp>
      <p:sp>
        <p:nvSpPr>
          <p:cNvPr id="100360" name="Text Box 8"/>
          <p:cNvSpPr txBox="1">
            <a:spLocks noChangeArrowheads="1"/>
          </p:cNvSpPr>
          <p:nvPr/>
        </p:nvSpPr>
        <p:spPr bwMode="auto">
          <a:xfrm>
            <a:off x="3962400" y="2117725"/>
            <a:ext cx="70643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0" tIns="45716" rIns="91430" bIns="45716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/>
            <a:r>
              <a:rPr lang="en-US">
                <a:latin typeface="Arial" charset="0"/>
              </a:rPr>
              <a:t>SSH</a:t>
            </a:r>
          </a:p>
        </p:txBody>
      </p:sp>
      <p:sp>
        <p:nvSpPr>
          <p:cNvPr id="100361" name="Text Box 9"/>
          <p:cNvSpPr txBox="1">
            <a:spLocks noChangeArrowheads="1"/>
          </p:cNvSpPr>
          <p:nvPr/>
        </p:nvSpPr>
        <p:spPr bwMode="auto">
          <a:xfrm>
            <a:off x="4945063" y="2117725"/>
            <a:ext cx="6921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0" tIns="45716" rIns="91430" bIns="45716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/>
            <a:r>
              <a:rPr lang="en-US">
                <a:latin typeface="Arial" charset="0"/>
              </a:rPr>
              <a:t>NFS</a:t>
            </a:r>
          </a:p>
        </p:txBody>
      </p:sp>
      <p:grpSp>
        <p:nvGrpSpPr>
          <p:cNvPr id="2" name="Group 10"/>
          <p:cNvGrpSpPr>
            <a:grpSpLocks/>
          </p:cNvGrpSpPr>
          <p:nvPr/>
        </p:nvGrpSpPr>
        <p:grpSpPr bwMode="auto">
          <a:xfrm>
            <a:off x="5943600" y="3048000"/>
            <a:ext cx="1066800" cy="762000"/>
            <a:chOff x="3456" y="2400"/>
            <a:chExt cx="672" cy="480"/>
          </a:xfrm>
        </p:grpSpPr>
        <p:sp>
          <p:nvSpPr>
            <p:cNvPr id="100387" name="Rectangle 11"/>
            <p:cNvSpPr>
              <a:spLocks noChangeArrowheads="1"/>
            </p:cNvSpPr>
            <p:nvPr/>
          </p:nvSpPr>
          <p:spPr bwMode="auto">
            <a:xfrm>
              <a:off x="3456" y="2400"/>
              <a:ext cx="672" cy="480"/>
            </a:xfrm>
            <a:prstGeom prst="rect">
              <a:avLst/>
            </a:prstGeom>
            <a:solidFill>
              <a:srgbClr val="FFFFCC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1430" tIns="45716" rIns="91430" bIns="45716">
              <a:spAutoFit/>
            </a:bodyPr>
            <a:lstStyle/>
            <a:p>
              <a:endParaRPr lang="en-US"/>
            </a:p>
          </p:txBody>
        </p:sp>
        <p:sp>
          <p:nvSpPr>
            <p:cNvPr id="100388" name="Text Box 12"/>
            <p:cNvSpPr txBox="1">
              <a:spLocks noChangeArrowheads="1"/>
            </p:cNvSpPr>
            <p:nvPr/>
          </p:nvSpPr>
          <p:spPr bwMode="auto">
            <a:xfrm>
              <a:off x="3494" y="2407"/>
              <a:ext cx="560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1430" tIns="45716" rIns="91430" bIns="45716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9pPr>
            </a:lstStyle>
            <a:p>
              <a:pPr algn="l"/>
              <a:r>
                <a:rPr lang="en-US">
                  <a:latin typeface="Arial" charset="0"/>
                </a:rPr>
                <a:t>Radio</a:t>
              </a:r>
            </a:p>
          </p:txBody>
        </p:sp>
      </p:grpSp>
      <p:sp>
        <p:nvSpPr>
          <p:cNvPr id="100363" name="Rectangle 13"/>
          <p:cNvSpPr>
            <a:spLocks noChangeArrowheads="1"/>
          </p:cNvSpPr>
          <p:nvPr/>
        </p:nvSpPr>
        <p:spPr bwMode="auto">
          <a:xfrm>
            <a:off x="3276600" y="3048000"/>
            <a:ext cx="1143000" cy="762000"/>
          </a:xfrm>
          <a:prstGeom prst="rect">
            <a:avLst/>
          </a:prstGeom>
          <a:solidFill>
            <a:srgbClr val="FFFFCC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0364" name="Text Box 14"/>
          <p:cNvSpPr txBox="1">
            <a:spLocks noChangeArrowheads="1"/>
          </p:cNvSpPr>
          <p:nvPr/>
        </p:nvSpPr>
        <p:spPr bwMode="auto">
          <a:xfrm>
            <a:off x="3336925" y="3059113"/>
            <a:ext cx="1158875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0" tIns="45716" rIns="91430" bIns="45716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/>
            <a:r>
              <a:rPr lang="en-US">
                <a:latin typeface="Arial" charset="0"/>
              </a:rPr>
              <a:t>Coaxial </a:t>
            </a:r>
          </a:p>
          <a:p>
            <a:pPr algn="l"/>
            <a:r>
              <a:rPr lang="en-US">
                <a:latin typeface="Arial" charset="0"/>
              </a:rPr>
              <a:t>cable</a:t>
            </a:r>
          </a:p>
        </p:txBody>
      </p:sp>
      <p:sp>
        <p:nvSpPr>
          <p:cNvPr id="100365" name="Rectangle 15"/>
          <p:cNvSpPr>
            <a:spLocks noChangeArrowheads="1"/>
          </p:cNvSpPr>
          <p:nvPr/>
        </p:nvSpPr>
        <p:spPr bwMode="auto">
          <a:xfrm>
            <a:off x="4724400" y="3048000"/>
            <a:ext cx="990600" cy="762000"/>
          </a:xfrm>
          <a:prstGeom prst="rect">
            <a:avLst/>
          </a:prstGeom>
          <a:solidFill>
            <a:srgbClr val="FFFFCC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0366" name="Text Box 16"/>
          <p:cNvSpPr txBox="1">
            <a:spLocks noChangeArrowheads="1"/>
          </p:cNvSpPr>
          <p:nvPr/>
        </p:nvSpPr>
        <p:spPr bwMode="auto">
          <a:xfrm>
            <a:off x="4784725" y="3059113"/>
            <a:ext cx="804863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0" tIns="45716" rIns="91430" bIns="45716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/>
            <a:r>
              <a:rPr lang="en-US">
                <a:latin typeface="Arial" charset="0"/>
              </a:rPr>
              <a:t>Fiber</a:t>
            </a:r>
          </a:p>
          <a:p>
            <a:pPr algn="l"/>
            <a:r>
              <a:rPr lang="en-US">
                <a:latin typeface="Arial" charset="0"/>
              </a:rPr>
              <a:t>optic</a:t>
            </a:r>
          </a:p>
        </p:txBody>
      </p:sp>
      <p:sp>
        <p:nvSpPr>
          <p:cNvPr id="100367" name="Line 17"/>
          <p:cNvSpPr>
            <a:spLocks noChangeShapeType="1"/>
          </p:cNvSpPr>
          <p:nvPr/>
        </p:nvSpPr>
        <p:spPr bwMode="auto">
          <a:xfrm>
            <a:off x="2438400" y="2819400"/>
            <a:ext cx="4495800" cy="0"/>
          </a:xfrm>
          <a:prstGeom prst="line">
            <a:avLst/>
          </a:prstGeom>
          <a:noFill/>
          <a:ln w="38100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0368" name="Text Box 18"/>
          <p:cNvSpPr txBox="1">
            <a:spLocks noChangeArrowheads="1"/>
          </p:cNvSpPr>
          <p:nvPr/>
        </p:nvSpPr>
        <p:spPr bwMode="auto">
          <a:xfrm>
            <a:off x="871538" y="2144713"/>
            <a:ext cx="1566862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0" tIns="45716" rIns="91430" bIns="45716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/>
            <a:r>
              <a:rPr lang="en-US">
                <a:latin typeface="Arial" charset="0"/>
              </a:rPr>
              <a:t>Application</a:t>
            </a:r>
          </a:p>
        </p:txBody>
      </p:sp>
      <p:sp>
        <p:nvSpPr>
          <p:cNvPr id="100369" name="Text Box 19"/>
          <p:cNvSpPr txBox="1">
            <a:spLocks noChangeArrowheads="1"/>
          </p:cNvSpPr>
          <p:nvPr/>
        </p:nvSpPr>
        <p:spPr bwMode="auto">
          <a:xfrm>
            <a:off x="898525" y="3124200"/>
            <a:ext cx="183515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0" tIns="45716" rIns="91430" bIns="45716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/>
            <a:r>
              <a:rPr lang="en-US">
                <a:latin typeface="Arial" charset="0"/>
              </a:rPr>
              <a:t>Transmission</a:t>
            </a:r>
          </a:p>
          <a:p>
            <a:pPr algn="l"/>
            <a:r>
              <a:rPr lang="en-US">
                <a:latin typeface="Arial" charset="0"/>
              </a:rPr>
              <a:t>Media</a:t>
            </a:r>
          </a:p>
        </p:txBody>
      </p:sp>
      <p:cxnSp>
        <p:nvCxnSpPr>
          <p:cNvPr id="100370" name="AutoShape 20"/>
          <p:cNvCxnSpPr>
            <a:cxnSpLocks noChangeShapeType="1"/>
            <a:stCxn id="100359" idx="2"/>
            <a:endCxn id="100364" idx="0"/>
          </p:cNvCxnSpPr>
          <p:nvPr/>
        </p:nvCxnSpPr>
        <p:spPr bwMode="auto">
          <a:xfrm>
            <a:off x="3309938" y="2530475"/>
            <a:ext cx="606425" cy="528638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00371" name="AutoShape 21"/>
          <p:cNvCxnSpPr>
            <a:cxnSpLocks noChangeShapeType="1"/>
            <a:stCxn id="100359" idx="2"/>
            <a:endCxn id="100365" idx="0"/>
          </p:cNvCxnSpPr>
          <p:nvPr/>
        </p:nvCxnSpPr>
        <p:spPr bwMode="auto">
          <a:xfrm>
            <a:off x="3309938" y="2530475"/>
            <a:ext cx="1909762" cy="50800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00372" name="AutoShape 22"/>
          <p:cNvCxnSpPr>
            <a:cxnSpLocks noChangeShapeType="1"/>
            <a:stCxn id="100360" idx="2"/>
            <a:endCxn id="100363" idx="0"/>
          </p:cNvCxnSpPr>
          <p:nvPr/>
        </p:nvCxnSpPr>
        <p:spPr bwMode="auto">
          <a:xfrm flipH="1">
            <a:off x="3848100" y="2514600"/>
            <a:ext cx="468313" cy="523875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00373" name="AutoShape 23"/>
          <p:cNvCxnSpPr>
            <a:cxnSpLocks noChangeShapeType="1"/>
            <a:stCxn id="100358" idx="2"/>
            <a:endCxn id="100365" idx="0"/>
          </p:cNvCxnSpPr>
          <p:nvPr/>
        </p:nvCxnSpPr>
        <p:spPr bwMode="auto">
          <a:xfrm>
            <a:off x="4305300" y="2524125"/>
            <a:ext cx="914400" cy="51435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00374" name="AutoShape 24"/>
          <p:cNvCxnSpPr>
            <a:cxnSpLocks noChangeShapeType="1"/>
            <a:stCxn id="100354" idx="2"/>
            <a:endCxn id="100363" idx="0"/>
          </p:cNvCxnSpPr>
          <p:nvPr/>
        </p:nvCxnSpPr>
        <p:spPr bwMode="auto">
          <a:xfrm flipH="1">
            <a:off x="3848100" y="2524125"/>
            <a:ext cx="1447800" cy="51435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00375" name="AutoShape 25"/>
          <p:cNvCxnSpPr>
            <a:cxnSpLocks noChangeShapeType="1"/>
            <a:stCxn id="100354" idx="2"/>
            <a:endCxn id="100365" idx="0"/>
          </p:cNvCxnSpPr>
          <p:nvPr/>
        </p:nvCxnSpPr>
        <p:spPr bwMode="auto">
          <a:xfrm flipH="1">
            <a:off x="5219700" y="2524125"/>
            <a:ext cx="76200" cy="51435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grpSp>
        <p:nvGrpSpPr>
          <p:cNvPr id="3" name="Group 26"/>
          <p:cNvGrpSpPr>
            <a:grpSpLocks/>
          </p:cNvGrpSpPr>
          <p:nvPr/>
        </p:nvGrpSpPr>
        <p:grpSpPr bwMode="auto">
          <a:xfrm>
            <a:off x="5943600" y="2057400"/>
            <a:ext cx="849313" cy="457200"/>
            <a:chOff x="3456" y="1776"/>
            <a:chExt cx="535" cy="288"/>
          </a:xfrm>
        </p:grpSpPr>
        <p:sp>
          <p:nvSpPr>
            <p:cNvPr id="100385" name="Rectangle 27"/>
            <p:cNvSpPr>
              <a:spLocks noChangeArrowheads="1"/>
            </p:cNvSpPr>
            <p:nvPr/>
          </p:nvSpPr>
          <p:spPr bwMode="auto">
            <a:xfrm>
              <a:off x="3463" y="1776"/>
              <a:ext cx="528" cy="288"/>
            </a:xfrm>
            <a:prstGeom prst="rect">
              <a:avLst/>
            </a:prstGeom>
            <a:solidFill>
              <a:srgbClr val="99CCFF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1430" tIns="45716" rIns="91430" bIns="45716">
              <a:spAutoFit/>
            </a:bodyPr>
            <a:lstStyle/>
            <a:p>
              <a:endParaRPr lang="en-US"/>
            </a:p>
          </p:txBody>
        </p:sp>
        <p:sp>
          <p:nvSpPr>
            <p:cNvPr id="100386" name="Text Box 28"/>
            <p:cNvSpPr txBox="1">
              <a:spLocks noChangeArrowheads="1"/>
            </p:cNvSpPr>
            <p:nvPr/>
          </p:nvSpPr>
          <p:spPr bwMode="auto">
            <a:xfrm>
              <a:off x="3456" y="1814"/>
              <a:ext cx="534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1430" tIns="45716" rIns="91430" bIns="45716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9pPr>
            </a:lstStyle>
            <a:p>
              <a:pPr algn="l"/>
              <a:r>
                <a:rPr lang="en-US">
                  <a:latin typeface="Arial" charset="0"/>
                </a:rPr>
                <a:t>HTTP</a:t>
              </a:r>
            </a:p>
          </p:txBody>
        </p:sp>
      </p:grpSp>
      <p:grpSp>
        <p:nvGrpSpPr>
          <p:cNvPr id="4" name="Group 29"/>
          <p:cNvGrpSpPr>
            <a:grpSpLocks/>
          </p:cNvGrpSpPr>
          <p:nvPr/>
        </p:nvGrpSpPr>
        <p:grpSpPr bwMode="auto">
          <a:xfrm>
            <a:off x="3276600" y="2524125"/>
            <a:ext cx="3200400" cy="514350"/>
            <a:chOff x="1776" y="2070"/>
            <a:chExt cx="2016" cy="324"/>
          </a:xfrm>
        </p:grpSpPr>
        <p:cxnSp>
          <p:nvCxnSpPr>
            <p:cNvPr id="100381" name="AutoShape 30"/>
            <p:cNvCxnSpPr>
              <a:cxnSpLocks noChangeShapeType="1"/>
            </p:cNvCxnSpPr>
            <p:nvPr/>
          </p:nvCxnSpPr>
          <p:spPr bwMode="auto">
            <a:xfrm>
              <a:off x="1776" y="2070"/>
              <a:ext cx="2016" cy="324"/>
            </a:xfrm>
            <a:prstGeom prst="straightConnector1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00382" name="AutoShape 31"/>
            <p:cNvCxnSpPr>
              <a:cxnSpLocks noChangeShapeType="1"/>
            </p:cNvCxnSpPr>
            <p:nvPr/>
          </p:nvCxnSpPr>
          <p:spPr bwMode="auto">
            <a:xfrm>
              <a:off x="2424" y="2070"/>
              <a:ext cx="1368" cy="324"/>
            </a:xfrm>
            <a:prstGeom prst="straightConnector1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00383" name="AutoShape 32"/>
            <p:cNvCxnSpPr>
              <a:cxnSpLocks noChangeShapeType="1"/>
            </p:cNvCxnSpPr>
            <p:nvPr/>
          </p:nvCxnSpPr>
          <p:spPr bwMode="auto">
            <a:xfrm>
              <a:off x="3048" y="2070"/>
              <a:ext cx="744" cy="324"/>
            </a:xfrm>
            <a:prstGeom prst="straightConnector1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00384" name="AutoShape 33"/>
            <p:cNvCxnSpPr>
              <a:cxnSpLocks noChangeShapeType="1"/>
            </p:cNvCxnSpPr>
            <p:nvPr/>
          </p:nvCxnSpPr>
          <p:spPr bwMode="auto">
            <a:xfrm>
              <a:off x="3727" y="2070"/>
              <a:ext cx="65" cy="324"/>
            </a:xfrm>
            <a:prstGeom prst="straightConnector1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5" name="Group 34"/>
          <p:cNvGrpSpPr>
            <a:grpSpLocks/>
          </p:cNvGrpSpPr>
          <p:nvPr/>
        </p:nvGrpSpPr>
        <p:grpSpPr bwMode="auto">
          <a:xfrm>
            <a:off x="3848100" y="2514600"/>
            <a:ext cx="2525713" cy="523875"/>
            <a:chOff x="2136" y="2064"/>
            <a:chExt cx="1591" cy="330"/>
          </a:xfrm>
        </p:grpSpPr>
        <p:cxnSp>
          <p:nvCxnSpPr>
            <p:cNvPr id="100379" name="AutoShape 35"/>
            <p:cNvCxnSpPr>
              <a:cxnSpLocks noChangeShapeType="1"/>
            </p:cNvCxnSpPr>
            <p:nvPr/>
          </p:nvCxnSpPr>
          <p:spPr bwMode="auto">
            <a:xfrm flipH="1">
              <a:off x="2136" y="2064"/>
              <a:ext cx="1548" cy="330"/>
            </a:xfrm>
            <a:prstGeom prst="straightConnector1">
              <a:avLst/>
            </a:prstGeom>
            <a:noFill/>
            <a:ln w="25400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00380" name="AutoShape 36"/>
            <p:cNvCxnSpPr>
              <a:cxnSpLocks noChangeShapeType="1"/>
            </p:cNvCxnSpPr>
            <p:nvPr/>
          </p:nvCxnSpPr>
          <p:spPr bwMode="auto">
            <a:xfrm flipH="1">
              <a:off x="3000" y="2070"/>
              <a:ext cx="727" cy="324"/>
            </a:xfrm>
            <a:prstGeom prst="straightConnector1">
              <a:avLst/>
            </a:prstGeom>
            <a:noFill/>
            <a:ln w="25400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</p:spTree>
    <p:extLst>
      <p:ext uri="{BB962C8B-B14F-4D97-AF65-F5344CB8AC3E}">
        <p14:creationId xmlns:p14="http://schemas.microsoft.com/office/powerpoint/2010/main" val="1766434240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369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369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36964" grpId="0" build="p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1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fld id="{BDC6EEB9-AC35-DF4A-A329-34ED6D75261F}" type="slidenum">
              <a:rPr lang="en-US" sz="1400" b="0">
                <a:latin typeface="Times New Roman" charset="0"/>
              </a:rPr>
              <a:pPr eaLnBrk="1" hangingPunct="1"/>
              <a:t>7</a:t>
            </a:fld>
            <a:endParaRPr lang="en-US" sz="1400" b="0">
              <a:latin typeface="Times New Roman" charset="0"/>
            </a:endParaRPr>
          </a:p>
        </p:txBody>
      </p:sp>
      <p:sp>
        <p:nvSpPr>
          <p:cNvPr id="1024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Helvetica" charset="0"/>
              </a:rPr>
              <a:t>Solution: Intermediate Layers</a:t>
            </a:r>
          </a:p>
        </p:txBody>
      </p:sp>
      <p:sp>
        <p:nvSpPr>
          <p:cNvPr id="1024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447800"/>
            <a:ext cx="8839200" cy="1524000"/>
          </a:xfrm>
        </p:spPr>
        <p:txBody>
          <a:bodyPr>
            <a:normAutofit lnSpcReduction="10000"/>
          </a:bodyPr>
          <a:lstStyle/>
          <a:p>
            <a:r>
              <a:rPr lang="en-US" sz="2400" dirty="0">
                <a:latin typeface="Arial" charset="0"/>
              </a:rPr>
              <a:t>Introduce intermediate layers that provide </a:t>
            </a:r>
            <a:r>
              <a:rPr lang="en-US" sz="2400" dirty="0">
                <a:solidFill>
                  <a:schemeClr val="accent1"/>
                </a:solidFill>
                <a:latin typeface="Arial" charset="0"/>
              </a:rPr>
              <a:t>set of abstractions</a:t>
            </a:r>
            <a:r>
              <a:rPr lang="en-US" sz="2400" dirty="0">
                <a:latin typeface="Arial" charset="0"/>
              </a:rPr>
              <a:t> for various network functionality </a:t>
            </a:r>
            <a:r>
              <a:rPr lang="en-US" sz="2400" dirty="0" smtClean="0">
                <a:latin typeface="Arial" charset="0"/>
              </a:rPr>
              <a:t>and </a:t>
            </a:r>
            <a:r>
              <a:rPr lang="en-US" sz="2400" dirty="0">
                <a:latin typeface="Arial" charset="0"/>
              </a:rPr>
              <a:t>technologies</a:t>
            </a:r>
          </a:p>
          <a:p>
            <a:pPr lvl="1"/>
            <a:r>
              <a:rPr lang="en-US" sz="2000" dirty="0">
                <a:latin typeface="Arial" charset="0"/>
                <a:ea typeface="Arial" charset="0"/>
                <a:cs typeface="Arial" charset="0"/>
              </a:rPr>
              <a:t>A new app/media implemented only once</a:t>
            </a:r>
          </a:p>
          <a:p>
            <a:pPr lvl="1"/>
            <a:r>
              <a:rPr lang="en-US" sz="2000" dirty="0">
                <a:latin typeface="Arial" charset="0"/>
                <a:ea typeface="Arial" charset="0"/>
                <a:cs typeface="Arial" charset="0"/>
              </a:rPr>
              <a:t>Variation on </a:t>
            </a:r>
            <a:r>
              <a:rPr lang="ja-JP" altLang="en-US" sz="2000" dirty="0">
                <a:latin typeface="Arial" charset="0"/>
                <a:ea typeface="Arial" charset="0"/>
                <a:cs typeface="Arial" charset="0"/>
              </a:rPr>
              <a:t>“</a:t>
            </a:r>
            <a:r>
              <a:rPr lang="en-US" altLang="ja-JP" sz="2000" dirty="0">
                <a:latin typeface="Arial" charset="0"/>
                <a:ea typeface="Arial" charset="0"/>
                <a:cs typeface="Arial" charset="0"/>
              </a:rPr>
              <a:t>add another level of indirection</a:t>
            </a:r>
            <a:r>
              <a:rPr lang="ja-JP" altLang="en-US" sz="2000" dirty="0">
                <a:latin typeface="Arial" charset="0"/>
                <a:ea typeface="Arial" charset="0"/>
                <a:cs typeface="Arial" charset="0"/>
              </a:rPr>
              <a:t>”</a:t>
            </a:r>
            <a:endParaRPr lang="en-US" sz="2000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102404" name="Rectangle 4"/>
          <p:cNvSpPr>
            <a:spLocks noChangeArrowheads="1"/>
          </p:cNvSpPr>
          <p:nvPr/>
        </p:nvSpPr>
        <p:spPr bwMode="auto">
          <a:xfrm>
            <a:off x="4800600" y="3321050"/>
            <a:ext cx="838200" cy="457200"/>
          </a:xfrm>
          <a:prstGeom prst="rect">
            <a:avLst/>
          </a:prstGeom>
          <a:solidFill>
            <a:srgbClr val="99CCFF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405" name="Rectangle 5"/>
          <p:cNvSpPr>
            <a:spLocks noChangeArrowheads="1"/>
          </p:cNvSpPr>
          <p:nvPr/>
        </p:nvSpPr>
        <p:spPr bwMode="auto">
          <a:xfrm>
            <a:off x="2743200" y="3321050"/>
            <a:ext cx="914400" cy="457200"/>
          </a:xfrm>
          <a:prstGeom prst="rect">
            <a:avLst/>
          </a:prstGeom>
          <a:solidFill>
            <a:srgbClr val="99CCFF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406" name="Rectangle 6"/>
          <p:cNvSpPr>
            <a:spLocks noChangeArrowheads="1"/>
          </p:cNvSpPr>
          <p:nvPr/>
        </p:nvSpPr>
        <p:spPr bwMode="auto">
          <a:xfrm>
            <a:off x="3886200" y="3321050"/>
            <a:ext cx="685800" cy="457200"/>
          </a:xfrm>
          <a:prstGeom prst="rect">
            <a:avLst/>
          </a:prstGeom>
          <a:solidFill>
            <a:srgbClr val="99CCFF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407" name="Text Box 7"/>
          <p:cNvSpPr txBox="1">
            <a:spLocks noChangeArrowheads="1"/>
          </p:cNvSpPr>
          <p:nvPr/>
        </p:nvSpPr>
        <p:spPr bwMode="auto">
          <a:xfrm>
            <a:off x="2732088" y="3397250"/>
            <a:ext cx="10033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0" tIns="45716" rIns="91430" bIns="45716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/>
            <a:r>
              <a:rPr lang="en-US">
                <a:latin typeface="Arial" charset="0"/>
              </a:rPr>
              <a:t>Skype </a:t>
            </a:r>
          </a:p>
        </p:txBody>
      </p:sp>
      <p:sp>
        <p:nvSpPr>
          <p:cNvPr id="102408" name="Text Box 8"/>
          <p:cNvSpPr txBox="1">
            <a:spLocks noChangeArrowheads="1"/>
          </p:cNvSpPr>
          <p:nvPr/>
        </p:nvSpPr>
        <p:spPr bwMode="auto">
          <a:xfrm>
            <a:off x="3886200" y="3381375"/>
            <a:ext cx="70643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0" tIns="45716" rIns="91430" bIns="45716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/>
            <a:r>
              <a:rPr lang="en-US">
                <a:latin typeface="Arial" charset="0"/>
              </a:rPr>
              <a:t>SSH</a:t>
            </a:r>
          </a:p>
        </p:txBody>
      </p:sp>
      <p:sp>
        <p:nvSpPr>
          <p:cNvPr id="102409" name="Text Box 9"/>
          <p:cNvSpPr txBox="1">
            <a:spLocks noChangeArrowheads="1"/>
          </p:cNvSpPr>
          <p:nvPr/>
        </p:nvSpPr>
        <p:spPr bwMode="auto">
          <a:xfrm>
            <a:off x="4868863" y="3381375"/>
            <a:ext cx="6921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0" tIns="45716" rIns="91430" bIns="45716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/>
            <a:r>
              <a:rPr lang="en-US">
                <a:latin typeface="Arial" charset="0"/>
              </a:rPr>
              <a:t>NFS</a:t>
            </a:r>
          </a:p>
        </p:txBody>
      </p:sp>
      <p:grpSp>
        <p:nvGrpSpPr>
          <p:cNvPr id="2" name="Group 10"/>
          <p:cNvGrpSpPr>
            <a:grpSpLocks/>
          </p:cNvGrpSpPr>
          <p:nvPr/>
        </p:nvGrpSpPr>
        <p:grpSpPr bwMode="auto">
          <a:xfrm>
            <a:off x="5867400" y="5089525"/>
            <a:ext cx="1066800" cy="762000"/>
            <a:chOff x="3456" y="2400"/>
            <a:chExt cx="672" cy="480"/>
          </a:xfrm>
        </p:grpSpPr>
        <p:sp>
          <p:nvSpPr>
            <p:cNvPr id="102431" name="Rectangle 11"/>
            <p:cNvSpPr>
              <a:spLocks noChangeArrowheads="1"/>
            </p:cNvSpPr>
            <p:nvPr/>
          </p:nvSpPr>
          <p:spPr bwMode="auto">
            <a:xfrm>
              <a:off x="3456" y="2400"/>
              <a:ext cx="672" cy="480"/>
            </a:xfrm>
            <a:prstGeom prst="rect">
              <a:avLst/>
            </a:prstGeom>
            <a:solidFill>
              <a:srgbClr val="FFFFCC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1430" tIns="45716" rIns="91430" bIns="45716">
              <a:spAutoFit/>
            </a:bodyPr>
            <a:lstStyle/>
            <a:p>
              <a:endParaRPr lang="en-US"/>
            </a:p>
          </p:txBody>
        </p:sp>
        <p:sp>
          <p:nvSpPr>
            <p:cNvPr id="102432" name="Text Box 12"/>
            <p:cNvSpPr txBox="1">
              <a:spLocks noChangeArrowheads="1"/>
            </p:cNvSpPr>
            <p:nvPr/>
          </p:nvSpPr>
          <p:spPr bwMode="auto">
            <a:xfrm>
              <a:off x="3494" y="2407"/>
              <a:ext cx="632" cy="4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1430" tIns="45716" rIns="91430" bIns="45716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9pPr>
            </a:lstStyle>
            <a:p>
              <a:pPr algn="l"/>
              <a:r>
                <a:rPr lang="en-US">
                  <a:latin typeface="Arial" charset="0"/>
                </a:rPr>
                <a:t>Packet</a:t>
              </a:r>
            </a:p>
            <a:p>
              <a:pPr algn="l"/>
              <a:r>
                <a:rPr lang="en-US">
                  <a:latin typeface="Arial" charset="0"/>
                </a:rPr>
                <a:t>radio</a:t>
              </a:r>
            </a:p>
          </p:txBody>
        </p:sp>
      </p:grpSp>
      <p:sp>
        <p:nvSpPr>
          <p:cNvPr id="102411" name="Rectangle 13"/>
          <p:cNvSpPr>
            <a:spLocks noChangeArrowheads="1"/>
          </p:cNvSpPr>
          <p:nvPr/>
        </p:nvSpPr>
        <p:spPr bwMode="auto">
          <a:xfrm>
            <a:off x="3200400" y="5089525"/>
            <a:ext cx="1143000" cy="762000"/>
          </a:xfrm>
          <a:prstGeom prst="rect">
            <a:avLst/>
          </a:prstGeom>
          <a:solidFill>
            <a:srgbClr val="FFFFCC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412" name="Text Box 14"/>
          <p:cNvSpPr txBox="1">
            <a:spLocks noChangeArrowheads="1"/>
          </p:cNvSpPr>
          <p:nvPr/>
        </p:nvSpPr>
        <p:spPr bwMode="auto">
          <a:xfrm>
            <a:off x="3260725" y="5100638"/>
            <a:ext cx="1158875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0" tIns="45716" rIns="91430" bIns="45716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/>
            <a:r>
              <a:rPr lang="en-US">
                <a:latin typeface="Arial" charset="0"/>
              </a:rPr>
              <a:t>Coaxial </a:t>
            </a:r>
          </a:p>
          <a:p>
            <a:pPr algn="l"/>
            <a:r>
              <a:rPr lang="en-US">
                <a:latin typeface="Arial" charset="0"/>
              </a:rPr>
              <a:t>cable</a:t>
            </a:r>
          </a:p>
        </p:txBody>
      </p:sp>
      <p:sp>
        <p:nvSpPr>
          <p:cNvPr id="102413" name="Rectangle 15"/>
          <p:cNvSpPr>
            <a:spLocks noChangeArrowheads="1"/>
          </p:cNvSpPr>
          <p:nvPr/>
        </p:nvSpPr>
        <p:spPr bwMode="auto">
          <a:xfrm>
            <a:off x="4648200" y="5089525"/>
            <a:ext cx="990600" cy="762000"/>
          </a:xfrm>
          <a:prstGeom prst="rect">
            <a:avLst/>
          </a:prstGeom>
          <a:solidFill>
            <a:srgbClr val="FFFFCC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414" name="Text Box 16"/>
          <p:cNvSpPr txBox="1">
            <a:spLocks noChangeArrowheads="1"/>
          </p:cNvSpPr>
          <p:nvPr/>
        </p:nvSpPr>
        <p:spPr bwMode="auto">
          <a:xfrm>
            <a:off x="4708525" y="5100638"/>
            <a:ext cx="804863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0" tIns="45716" rIns="91430" bIns="45716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/>
            <a:r>
              <a:rPr lang="en-US">
                <a:latin typeface="Arial" charset="0"/>
              </a:rPr>
              <a:t>Fiber</a:t>
            </a:r>
          </a:p>
          <a:p>
            <a:pPr algn="l"/>
            <a:r>
              <a:rPr lang="en-US">
                <a:latin typeface="Arial" charset="0"/>
              </a:rPr>
              <a:t>optic</a:t>
            </a:r>
          </a:p>
        </p:txBody>
      </p:sp>
      <p:sp>
        <p:nvSpPr>
          <p:cNvPr id="102415" name="Line 17"/>
          <p:cNvSpPr>
            <a:spLocks noChangeShapeType="1"/>
          </p:cNvSpPr>
          <p:nvPr/>
        </p:nvSpPr>
        <p:spPr bwMode="auto">
          <a:xfrm flipV="1">
            <a:off x="2514600" y="4098925"/>
            <a:ext cx="4343400" cy="15875"/>
          </a:xfrm>
          <a:prstGeom prst="line">
            <a:avLst/>
          </a:prstGeom>
          <a:noFill/>
          <a:ln w="38100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416" name="Text Box 18"/>
          <p:cNvSpPr txBox="1">
            <a:spLocks noChangeArrowheads="1"/>
          </p:cNvSpPr>
          <p:nvPr/>
        </p:nvSpPr>
        <p:spPr bwMode="auto">
          <a:xfrm>
            <a:off x="795338" y="3408363"/>
            <a:ext cx="1566862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0" tIns="45716" rIns="91430" bIns="45716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/>
            <a:r>
              <a:rPr lang="en-US">
                <a:latin typeface="Arial" charset="0"/>
              </a:rPr>
              <a:t>Application</a:t>
            </a:r>
          </a:p>
        </p:txBody>
      </p:sp>
      <p:sp>
        <p:nvSpPr>
          <p:cNvPr id="102417" name="Text Box 19"/>
          <p:cNvSpPr txBox="1">
            <a:spLocks noChangeArrowheads="1"/>
          </p:cNvSpPr>
          <p:nvPr/>
        </p:nvSpPr>
        <p:spPr bwMode="auto">
          <a:xfrm>
            <a:off x="822325" y="5165725"/>
            <a:ext cx="183515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0" tIns="45716" rIns="91430" bIns="45716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/>
            <a:r>
              <a:rPr lang="en-US">
                <a:latin typeface="Arial" charset="0"/>
              </a:rPr>
              <a:t>Transmission</a:t>
            </a:r>
          </a:p>
          <a:p>
            <a:pPr algn="l"/>
            <a:r>
              <a:rPr lang="en-US">
                <a:latin typeface="Arial" charset="0"/>
              </a:rPr>
              <a:t>Media</a:t>
            </a:r>
          </a:p>
        </p:txBody>
      </p:sp>
      <p:grpSp>
        <p:nvGrpSpPr>
          <p:cNvPr id="3" name="Group 20"/>
          <p:cNvGrpSpPr>
            <a:grpSpLocks/>
          </p:cNvGrpSpPr>
          <p:nvPr/>
        </p:nvGrpSpPr>
        <p:grpSpPr bwMode="auto">
          <a:xfrm>
            <a:off x="5867400" y="3321050"/>
            <a:ext cx="849313" cy="457200"/>
            <a:chOff x="3456" y="1776"/>
            <a:chExt cx="535" cy="288"/>
          </a:xfrm>
        </p:grpSpPr>
        <p:sp>
          <p:nvSpPr>
            <p:cNvPr id="102429" name="Rectangle 21"/>
            <p:cNvSpPr>
              <a:spLocks noChangeArrowheads="1"/>
            </p:cNvSpPr>
            <p:nvPr/>
          </p:nvSpPr>
          <p:spPr bwMode="auto">
            <a:xfrm>
              <a:off x="3463" y="1776"/>
              <a:ext cx="528" cy="288"/>
            </a:xfrm>
            <a:prstGeom prst="rect">
              <a:avLst/>
            </a:prstGeom>
            <a:solidFill>
              <a:srgbClr val="99CCFF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1430" tIns="45716" rIns="91430" bIns="45716">
              <a:spAutoFit/>
            </a:bodyPr>
            <a:lstStyle/>
            <a:p>
              <a:endParaRPr lang="en-US"/>
            </a:p>
          </p:txBody>
        </p:sp>
        <p:sp>
          <p:nvSpPr>
            <p:cNvPr id="102430" name="Text Box 22"/>
            <p:cNvSpPr txBox="1">
              <a:spLocks noChangeArrowheads="1"/>
            </p:cNvSpPr>
            <p:nvPr/>
          </p:nvSpPr>
          <p:spPr bwMode="auto">
            <a:xfrm>
              <a:off x="3456" y="1814"/>
              <a:ext cx="534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1430" tIns="45716" rIns="91430" bIns="45716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9pPr>
            </a:lstStyle>
            <a:p>
              <a:pPr algn="l"/>
              <a:r>
                <a:rPr lang="en-US">
                  <a:latin typeface="Arial" charset="0"/>
                </a:rPr>
                <a:t>HTTP</a:t>
              </a:r>
            </a:p>
          </p:txBody>
        </p:sp>
      </p:grpSp>
      <p:sp>
        <p:nvSpPr>
          <p:cNvPr id="102419" name="Rectangle 23"/>
          <p:cNvSpPr>
            <a:spLocks noChangeArrowheads="1"/>
          </p:cNvSpPr>
          <p:nvPr/>
        </p:nvSpPr>
        <p:spPr bwMode="auto">
          <a:xfrm>
            <a:off x="3886200" y="4343400"/>
            <a:ext cx="1447800" cy="228600"/>
          </a:xfrm>
          <a:prstGeom prst="rect">
            <a:avLst/>
          </a:prstGeom>
          <a:solidFill>
            <a:srgbClr val="EAEAEA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420" name="Line 24"/>
          <p:cNvSpPr>
            <a:spLocks noChangeShapeType="1"/>
          </p:cNvSpPr>
          <p:nvPr/>
        </p:nvSpPr>
        <p:spPr bwMode="auto">
          <a:xfrm flipV="1">
            <a:off x="2514600" y="4784725"/>
            <a:ext cx="4343400" cy="15875"/>
          </a:xfrm>
          <a:prstGeom prst="line">
            <a:avLst/>
          </a:prstGeom>
          <a:noFill/>
          <a:ln w="38100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421" name="Text Box 25"/>
          <p:cNvSpPr txBox="1">
            <a:spLocks noChangeArrowheads="1"/>
          </p:cNvSpPr>
          <p:nvPr/>
        </p:nvSpPr>
        <p:spPr bwMode="auto">
          <a:xfrm>
            <a:off x="838200" y="4114800"/>
            <a:ext cx="17653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0" tIns="45716" rIns="91430" bIns="45716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/>
            <a:r>
              <a:rPr lang="en-US">
                <a:latin typeface="Arial" charset="0"/>
              </a:rPr>
              <a:t>Intermediate </a:t>
            </a:r>
          </a:p>
          <a:p>
            <a:pPr algn="l"/>
            <a:r>
              <a:rPr lang="en-US">
                <a:latin typeface="Arial" charset="0"/>
              </a:rPr>
              <a:t>layers</a:t>
            </a:r>
          </a:p>
        </p:txBody>
      </p:sp>
      <p:cxnSp>
        <p:nvCxnSpPr>
          <p:cNvPr id="102422" name="AutoShape 26"/>
          <p:cNvCxnSpPr>
            <a:cxnSpLocks noChangeShapeType="1"/>
            <a:stCxn id="102405" idx="2"/>
            <a:endCxn id="102419" idx="0"/>
          </p:cNvCxnSpPr>
          <p:nvPr/>
        </p:nvCxnSpPr>
        <p:spPr bwMode="auto">
          <a:xfrm>
            <a:off x="3200400" y="3787775"/>
            <a:ext cx="1409700" cy="542925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02423" name="AutoShape 27"/>
          <p:cNvCxnSpPr>
            <a:cxnSpLocks noChangeShapeType="1"/>
            <a:stCxn id="102406" idx="2"/>
            <a:endCxn id="102419" idx="0"/>
          </p:cNvCxnSpPr>
          <p:nvPr/>
        </p:nvCxnSpPr>
        <p:spPr bwMode="auto">
          <a:xfrm>
            <a:off x="4229100" y="3787775"/>
            <a:ext cx="381000" cy="542925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02424" name="AutoShape 28"/>
          <p:cNvCxnSpPr>
            <a:cxnSpLocks noChangeShapeType="1"/>
            <a:stCxn id="102404" idx="2"/>
            <a:endCxn id="102419" idx="0"/>
          </p:cNvCxnSpPr>
          <p:nvPr/>
        </p:nvCxnSpPr>
        <p:spPr bwMode="auto">
          <a:xfrm flipH="1">
            <a:off x="4610100" y="3787775"/>
            <a:ext cx="609600" cy="542925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02425" name="AutoShape 29"/>
          <p:cNvCxnSpPr>
            <a:cxnSpLocks noChangeShapeType="1"/>
            <a:stCxn id="102419" idx="2"/>
            <a:endCxn id="102411" idx="0"/>
          </p:cNvCxnSpPr>
          <p:nvPr/>
        </p:nvCxnSpPr>
        <p:spPr bwMode="auto">
          <a:xfrm flipH="1">
            <a:off x="3771900" y="4584700"/>
            <a:ext cx="838200" cy="49530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02426" name="AutoShape 30"/>
          <p:cNvCxnSpPr>
            <a:cxnSpLocks noChangeShapeType="1"/>
            <a:stCxn id="102419" idx="2"/>
            <a:endCxn id="102413" idx="0"/>
          </p:cNvCxnSpPr>
          <p:nvPr/>
        </p:nvCxnSpPr>
        <p:spPr bwMode="auto">
          <a:xfrm>
            <a:off x="4610100" y="4584700"/>
            <a:ext cx="533400" cy="49530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39039" name="AutoShape 31"/>
          <p:cNvCxnSpPr>
            <a:cxnSpLocks noChangeShapeType="1"/>
            <a:stCxn id="102429" idx="2"/>
            <a:endCxn id="102419" idx="0"/>
          </p:cNvCxnSpPr>
          <p:nvPr/>
        </p:nvCxnSpPr>
        <p:spPr bwMode="auto">
          <a:xfrm flipH="1">
            <a:off x="4610100" y="3787775"/>
            <a:ext cx="1687513" cy="542925"/>
          </a:xfrm>
          <a:prstGeom prst="straightConnector1">
            <a:avLst/>
          </a:pr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39040" name="AutoShape 32"/>
          <p:cNvCxnSpPr>
            <a:cxnSpLocks noChangeShapeType="1"/>
            <a:stCxn id="102419" idx="2"/>
            <a:endCxn id="102431" idx="0"/>
          </p:cNvCxnSpPr>
          <p:nvPr/>
        </p:nvCxnSpPr>
        <p:spPr bwMode="auto">
          <a:xfrm>
            <a:off x="4610100" y="4584700"/>
            <a:ext cx="1790700" cy="495300"/>
          </a:xfrm>
          <a:prstGeom prst="straightConnector1">
            <a:avLst/>
          </a:prstGeom>
          <a:noFill/>
          <a:ln w="25400">
            <a:solidFill>
              <a:schemeClr val="accent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  <p:extLst>
      <p:ext uri="{BB962C8B-B14F-4D97-AF65-F5344CB8AC3E}">
        <p14:creationId xmlns:p14="http://schemas.microsoft.com/office/powerpoint/2010/main" val="2015419194"/>
      </p:ext>
    </p:extLst>
  </p:cSld>
  <p:clrMapOvr>
    <a:masterClrMapping/>
  </p:clrMapOvr>
  <p:transition xmlns:p14="http://schemas.microsoft.com/office/powerpoint/2010/main">
    <p:wipe/>
  </p:transition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390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390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337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fld id="{DDE23A57-A5A6-6249-B50D-6CE571952E69}" type="slidenum">
              <a:rPr lang="en-US" sz="1400" b="0">
                <a:latin typeface="Times New Roman" charset="0"/>
              </a:rPr>
              <a:pPr eaLnBrk="1" hangingPunct="1"/>
              <a:t>8</a:t>
            </a:fld>
            <a:endParaRPr lang="en-US" sz="1400" b="0">
              <a:latin typeface="Times New Roman" charset="0"/>
            </a:endParaRPr>
          </a:p>
        </p:txBody>
      </p:sp>
      <p:sp>
        <p:nvSpPr>
          <p:cNvPr id="1004546" name="Rectangle 2"/>
          <p:cNvSpPr>
            <a:spLocks noChangeArrowheads="1"/>
          </p:cNvSpPr>
          <p:nvPr/>
        </p:nvSpPr>
        <p:spPr bwMode="auto">
          <a:xfrm>
            <a:off x="533400" y="1371600"/>
            <a:ext cx="8077200" cy="4343400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63500" dist="107763" dir="2700000" algn="ctr" rotWithShape="0">
              <a:schemeClr val="bg2">
                <a:alpha val="74998"/>
              </a:schemeClr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>
              <a:ea typeface="+mn-ea"/>
              <a:cs typeface="+mn-cs"/>
            </a:endParaRPr>
          </a:p>
        </p:txBody>
      </p:sp>
      <p:sp>
        <p:nvSpPr>
          <p:cNvPr id="142339" name="Rectangle 3"/>
          <p:cNvSpPr>
            <a:spLocks noGrp="1" noChangeArrowheads="1"/>
          </p:cNvSpPr>
          <p:nvPr>
            <p:ph type="title"/>
          </p:nvPr>
        </p:nvSpPr>
        <p:spPr>
          <a:xfrm>
            <a:off x="471488" y="66675"/>
            <a:ext cx="7453312" cy="1143000"/>
          </a:xfrm>
          <a:noFill/>
        </p:spPr>
        <p:txBody>
          <a:bodyPr lIns="90452" tIns="44434" rIns="90452" bIns="44434" anchor="b"/>
          <a:lstStyle/>
          <a:p>
            <a:r>
              <a:rPr lang="en-US">
                <a:latin typeface="Helvetica" charset="0"/>
              </a:rPr>
              <a:t>The Internet </a:t>
            </a:r>
            <a:r>
              <a:rPr lang="en-US" i="1">
                <a:latin typeface="Helvetica" charset="0"/>
              </a:rPr>
              <a:t>Hourglass</a:t>
            </a:r>
            <a:endParaRPr lang="en-US">
              <a:latin typeface="Helvetica" charset="0"/>
            </a:endParaRPr>
          </a:p>
        </p:txBody>
      </p:sp>
      <p:sp>
        <p:nvSpPr>
          <p:cNvPr id="142340" name="Line 4"/>
          <p:cNvSpPr>
            <a:spLocks noChangeShapeType="1"/>
          </p:cNvSpPr>
          <p:nvPr/>
        </p:nvSpPr>
        <p:spPr bwMode="auto">
          <a:xfrm>
            <a:off x="2971800" y="3810000"/>
            <a:ext cx="28194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2341" name="Arc 5"/>
          <p:cNvSpPr>
            <a:spLocks/>
          </p:cNvSpPr>
          <p:nvPr/>
        </p:nvSpPr>
        <p:spPr bwMode="auto">
          <a:xfrm>
            <a:off x="6553200" y="3767138"/>
            <a:ext cx="1181100" cy="1346200"/>
          </a:xfrm>
          <a:custGeom>
            <a:avLst/>
            <a:gdLst>
              <a:gd name="T0" fmla="*/ 0 w 21600"/>
              <a:gd name="T1" fmla="*/ 0 h 21600"/>
              <a:gd name="T2" fmla="*/ 2147483647 w 21600"/>
              <a:gd name="T3" fmla="*/ 2147483647 h 21600"/>
              <a:gd name="T4" fmla="*/ 0 w 21600"/>
              <a:gd name="T5" fmla="*/ 2147483647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0" y="-1"/>
                </a:moveTo>
                <a:cubicBezTo>
                  <a:pt x="11929" y="-1"/>
                  <a:pt x="21600" y="9670"/>
                  <a:pt x="21600" y="21600"/>
                </a:cubicBezTo>
              </a:path>
              <a:path w="21600" h="21600" stroke="0" extrusionOk="0">
                <a:moveTo>
                  <a:pt x="0" y="-1"/>
                </a:moveTo>
                <a:cubicBezTo>
                  <a:pt x="11929" y="-1"/>
                  <a:pt x="21600" y="9670"/>
                  <a:pt x="21600" y="21600"/>
                </a:cubicBezTo>
                <a:lnTo>
                  <a:pt x="0" y="21600"/>
                </a:lnTo>
                <a:lnTo>
                  <a:pt x="0" y="-1"/>
                </a:lnTo>
                <a:close/>
              </a:path>
            </a:pathLst>
          </a:custGeom>
          <a:solidFill>
            <a:srgbClr val="FF6600"/>
          </a:solidFill>
          <a:ln w="76200" cap="rnd">
            <a:solidFill>
              <a:schemeClr val="accent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2342" name="Arc 6"/>
          <p:cNvSpPr>
            <a:spLocks/>
          </p:cNvSpPr>
          <p:nvPr/>
        </p:nvSpPr>
        <p:spPr bwMode="auto">
          <a:xfrm>
            <a:off x="5373688" y="3767138"/>
            <a:ext cx="1181100" cy="1346200"/>
          </a:xfrm>
          <a:custGeom>
            <a:avLst/>
            <a:gdLst>
              <a:gd name="T0" fmla="*/ 0 w 21600"/>
              <a:gd name="T1" fmla="*/ 2147483647 h 21600"/>
              <a:gd name="T2" fmla="*/ 2147483647 w 21600"/>
              <a:gd name="T3" fmla="*/ 0 h 21600"/>
              <a:gd name="T4" fmla="*/ 2147483647 w 21600"/>
              <a:gd name="T5" fmla="*/ 2147483647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21599"/>
                </a:moveTo>
                <a:cubicBezTo>
                  <a:pt x="-1" y="9681"/>
                  <a:pt x="9652" y="16"/>
                  <a:pt x="21571" y="0"/>
                </a:cubicBezTo>
              </a:path>
              <a:path w="21600" h="21600" stroke="0" extrusionOk="0">
                <a:moveTo>
                  <a:pt x="-1" y="21599"/>
                </a:moveTo>
                <a:cubicBezTo>
                  <a:pt x="-1" y="9681"/>
                  <a:pt x="9652" y="16"/>
                  <a:pt x="21571" y="0"/>
                </a:cubicBezTo>
                <a:lnTo>
                  <a:pt x="21600" y="21600"/>
                </a:lnTo>
                <a:lnTo>
                  <a:pt x="-1" y="21599"/>
                </a:lnTo>
                <a:close/>
              </a:path>
            </a:pathLst>
          </a:custGeom>
          <a:solidFill>
            <a:srgbClr val="FF6600"/>
          </a:solidFill>
          <a:ln w="76200" cap="rnd">
            <a:solidFill>
              <a:schemeClr val="accent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2343" name="Arc 7"/>
          <p:cNvSpPr>
            <a:spLocks/>
          </p:cNvSpPr>
          <p:nvPr/>
        </p:nvSpPr>
        <p:spPr bwMode="auto">
          <a:xfrm rot="10800000">
            <a:off x="6543675" y="1981200"/>
            <a:ext cx="1230313" cy="1677988"/>
          </a:xfrm>
          <a:custGeom>
            <a:avLst/>
            <a:gdLst>
              <a:gd name="T0" fmla="*/ 0 w 21600"/>
              <a:gd name="T1" fmla="*/ 2147483647 h 21600"/>
              <a:gd name="T2" fmla="*/ 2147483647 w 21600"/>
              <a:gd name="T3" fmla="*/ 0 h 21600"/>
              <a:gd name="T4" fmla="*/ 2147483647 w 21600"/>
              <a:gd name="T5" fmla="*/ 2147483647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21599"/>
                </a:moveTo>
                <a:cubicBezTo>
                  <a:pt x="-1" y="9681"/>
                  <a:pt x="9652" y="16"/>
                  <a:pt x="21571" y="0"/>
                </a:cubicBezTo>
              </a:path>
              <a:path w="21600" h="21600" stroke="0" extrusionOk="0">
                <a:moveTo>
                  <a:pt x="-1" y="21599"/>
                </a:moveTo>
                <a:cubicBezTo>
                  <a:pt x="-1" y="9681"/>
                  <a:pt x="9652" y="16"/>
                  <a:pt x="21571" y="0"/>
                </a:cubicBezTo>
                <a:lnTo>
                  <a:pt x="21600" y="21600"/>
                </a:lnTo>
                <a:lnTo>
                  <a:pt x="-1" y="21599"/>
                </a:lnTo>
                <a:close/>
              </a:path>
            </a:pathLst>
          </a:custGeom>
          <a:solidFill>
            <a:srgbClr val="FF6600"/>
          </a:solidFill>
          <a:ln w="76200" cap="rnd">
            <a:solidFill>
              <a:schemeClr val="accent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2344" name="Arc 8"/>
          <p:cNvSpPr>
            <a:spLocks/>
          </p:cNvSpPr>
          <p:nvPr/>
        </p:nvSpPr>
        <p:spPr bwMode="auto">
          <a:xfrm rot="10800000">
            <a:off x="5334000" y="1981200"/>
            <a:ext cx="1209675" cy="1677988"/>
          </a:xfrm>
          <a:custGeom>
            <a:avLst/>
            <a:gdLst>
              <a:gd name="T0" fmla="*/ 0 w 21600"/>
              <a:gd name="T1" fmla="*/ 0 h 21600"/>
              <a:gd name="T2" fmla="*/ 2147483647 w 21600"/>
              <a:gd name="T3" fmla="*/ 2147483647 h 21600"/>
              <a:gd name="T4" fmla="*/ 0 w 21600"/>
              <a:gd name="T5" fmla="*/ 2147483647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0" y="-1"/>
                </a:moveTo>
                <a:cubicBezTo>
                  <a:pt x="11929" y="-1"/>
                  <a:pt x="21600" y="9670"/>
                  <a:pt x="21600" y="21600"/>
                </a:cubicBezTo>
              </a:path>
              <a:path w="21600" h="21600" stroke="0" extrusionOk="0">
                <a:moveTo>
                  <a:pt x="0" y="-1"/>
                </a:moveTo>
                <a:cubicBezTo>
                  <a:pt x="11929" y="-1"/>
                  <a:pt x="21600" y="9670"/>
                  <a:pt x="21600" y="21600"/>
                </a:cubicBezTo>
                <a:lnTo>
                  <a:pt x="0" y="21600"/>
                </a:lnTo>
                <a:lnTo>
                  <a:pt x="0" y="-1"/>
                </a:lnTo>
                <a:close/>
              </a:path>
            </a:pathLst>
          </a:custGeom>
          <a:solidFill>
            <a:srgbClr val="FF6600"/>
          </a:solidFill>
          <a:ln w="76200" cap="rnd">
            <a:solidFill>
              <a:schemeClr val="accent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2345" name="Line 9"/>
          <p:cNvSpPr>
            <a:spLocks noChangeShapeType="1"/>
          </p:cNvSpPr>
          <p:nvPr/>
        </p:nvSpPr>
        <p:spPr bwMode="auto">
          <a:xfrm flipV="1">
            <a:off x="5326063" y="1981200"/>
            <a:ext cx="2435225" cy="0"/>
          </a:xfrm>
          <a:prstGeom prst="line">
            <a:avLst/>
          </a:prstGeom>
          <a:noFill/>
          <a:ln w="76200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2346" name="Line 10"/>
          <p:cNvSpPr>
            <a:spLocks noChangeShapeType="1"/>
          </p:cNvSpPr>
          <p:nvPr/>
        </p:nvSpPr>
        <p:spPr bwMode="auto">
          <a:xfrm flipV="1">
            <a:off x="5326063" y="5100638"/>
            <a:ext cx="2359025" cy="0"/>
          </a:xfrm>
          <a:prstGeom prst="line">
            <a:avLst/>
          </a:prstGeom>
          <a:noFill/>
          <a:ln w="76200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2347" name="Rectangle 11"/>
          <p:cNvSpPr>
            <a:spLocks noChangeArrowheads="1"/>
          </p:cNvSpPr>
          <p:nvPr/>
        </p:nvSpPr>
        <p:spPr bwMode="auto">
          <a:xfrm>
            <a:off x="6400800" y="3584575"/>
            <a:ext cx="304800" cy="217488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2348" name="Rectangle 12"/>
          <p:cNvSpPr>
            <a:spLocks noChangeArrowheads="1"/>
          </p:cNvSpPr>
          <p:nvPr/>
        </p:nvSpPr>
        <p:spPr bwMode="auto">
          <a:xfrm>
            <a:off x="5954713" y="4144963"/>
            <a:ext cx="1209675" cy="363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52" tIns="44434" rIns="90452" bIns="44434">
            <a:spAutoFit/>
          </a:bodyPr>
          <a:lstStyle/>
          <a:p>
            <a:pPr algn="l" eaLnBrk="0" hangingPunct="0"/>
            <a:r>
              <a:rPr lang="en-US" sz="1800">
                <a:latin typeface="Arial" charset="0"/>
              </a:rPr>
              <a:t>Data Link</a:t>
            </a:r>
          </a:p>
        </p:txBody>
      </p:sp>
      <p:sp>
        <p:nvSpPr>
          <p:cNvPr id="142349" name="Rectangle 13"/>
          <p:cNvSpPr>
            <a:spLocks noChangeArrowheads="1"/>
          </p:cNvSpPr>
          <p:nvPr/>
        </p:nvSpPr>
        <p:spPr bwMode="auto">
          <a:xfrm>
            <a:off x="6005513" y="4579938"/>
            <a:ext cx="1108075" cy="363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52" tIns="44434" rIns="90452" bIns="44434">
            <a:spAutoFit/>
          </a:bodyPr>
          <a:lstStyle/>
          <a:p>
            <a:pPr algn="l" eaLnBrk="0" hangingPunct="0"/>
            <a:r>
              <a:rPr lang="en-US" sz="1800">
                <a:latin typeface="Arial" charset="0"/>
              </a:rPr>
              <a:t>Physical</a:t>
            </a:r>
          </a:p>
        </p:txBody>
      </p:sp>
      <p:sp>
        <p:nvSpPr>
          <p:cNvPr id="142350" name="Rectangle 14"/>
          <p:cNvSpPr>
            <a:spLocks noChangeArrowheads="1"/>
          </p:cNvSpPr>
          <p:nvPr/>
        </p:nvSpPr>
        <p:spPr bwMode="auto">
          <a:xfrm>
            <a:off x="5783263" y="2182813"/>
            <a:ext cx="1552575" cy="363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52" tIns="44434" rIns="90452" bIns="44434">
            <a:spAutoFit/>
          </a:bodyPr>
          <a:lstStyle/>
          <a:p>
            <a:pPr algn="l" eaLnBrk="0" hangingPunct="0"/>
            <a:r>
              <a:rPr lang="en-US" sz="1800">
                <a:latin typeface="Arial" charset="0"/>
              </a:rPr>
              <a:t>Applications</a:t>
            </a:r>
          </a:p>
        </p:txBody>
      </p:sp>
      <p:sp>
        <p:nvSpPr>
          <p:cNvPr id="142351" name="Text Box 15"/>
          <p:cNvSpPr txBox="1">
            <a:spLocks noChangeArrowheads="1"/>
          </p:cNvSpPr>
          <p:nvPr/>
        </p:nvSpPr>
        <p:spPr bwMode="auto">
          <a:xfrm>
            <a:off x="5086350" y="5103813"/>
            <a:ext cx="32639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08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267" tIns="45632" rIns="91267" bIns="45632">
            <a:spAutoFit/>
          </a:bodyPr>
          <a:lstStyle>
            <a:lvl1pPr defTabSz="91281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defTabSz="91281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defTabSz="91281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defTabSz="91281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defTabSz="91281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r" defTabSz="91281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r" defTabSz="91281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r" defTabSz="91281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r" defTabSz="91281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/>
            <a:r>
              <a:rPr lang="en-US" sz="2400">
                <a:latin typeface="Arial" charset="0"/>
              </a:rPr>
              <a:t>The Hourglass Model</a:t>
            </a:r>
          </a:p>
        </p:txBody>
      </p:sp>
      <p:sp>
        <p:nvSpPr>
          <p:cNvPr id="142352" name="Text Box 16"/>
          <p:cNvSpPr txBox="1">
            <a:spLocks noChangeArrowheads="1"/>
          </p:cNvSpPr>
          <p:nvPr/>
        </p:nvSpPr>
        <p:spPr bwMode="auto">
          <a:xfrm>
            <a:off x="3962400" y="3352800"/>
            <a:ext cx="159702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08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267" tIns="45632" rIns="91267" bIns="45632">
            <a:spAutoFit/>
          </a:bodyPr>
          <a:lstStyle>
            <a:lvl1pPr defTabSz="91281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defTabSz="91281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defTabSz="91281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defTabSz="91281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defTabSz="91281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r" defTabSz="91281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r" defTabSz="91281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r" defTabSz="91281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r" defTabSz="91281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>
              <a:spcBef>
                <a:spcPct val="50000"/>
              </a:spcBef>
            </a:pPr>
            <a:r>
              <a:rPr lang="en-US" sz="2800" b="0">
                <a:latin typeface="Arial" charset="0"/>
              </a:rPr>
              <a:t>Waist</a:t>
            </a:r>
          </a:p>
        </p:txBody>
      </p:sp>
      <p:sp>
        <p:nvSpPr>
          <p:cNvPr id="142353" name="Text Box 17"/>
          <p:cNvSpPr txBox="1">
            <a:spLocks noChangeArrowheads="1"/>
          </p:cNvSpPr>
          <p:nvPr/>
        </p:nvSpPr>
        <p:spPr bwMode="auto">
          <a:xfrm>
            <a:off x="533400" y="5715000"/>
            <a:ext cx="7696200" cy="904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08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267" tIns="45632" rIns="91267" bIns="45632">
            <a:spAutoFit/>
          </a:bodyPr>
          <a:lstStyle>
            <a:lvl1pPr defTabSz="91281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defTabSz="91281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defTabSz="91281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defTabSz="91281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defTabSz="91281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r" defTabSz="91281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r" defTabSz="91281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r" defTabSz="91281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r" defTabSz="91281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>
              <a:spcBef>
                <a:spcPct val="50000"/>
              </a:spcBef>
            </a:pPr>
            <a:r>
              <a:rPr lang="en-US" sz="2800" b="0">
                <a:latin typeface="Arial" charset="0"/>
              </a:rPr>
              <a:t>There is just </a:t>
            </a:r>
            <a:r>
              <a:rPr lang="en-US" sz="2800" b="0">
                <a:solidFill>
                  <a:srgbClr val="FF0000"/>
                </a:solidFill>
                <a:latin typeface="Arial" charset="0"/>
              </a:rPr>
              <a:t>one</a:t>
            </a:r>
            <a:r>
              <a:rPr lang="en-US" sz="2800" b="0">
                <a:latin typeface="Arial" charset="0"/>
              </a:rPr>
              <a:t> network-layer protocol, </a:t>
            </a:r>
            <a:r>
              <a:rPr lang="en-US" sz="2800">
                <a:latin typeface="Arial" charset="0"/>
              </a:rPr>
              <a:t>IP</a:t>
            </a:r>
            <a:r>
              <a:rPr lang="en-US" sz="2800" b="0">
                <a:latin typeface="Arial" charset="0"/>
              </a:rPr>
              <a:t>.</a:t>
            </a:r>
          </a:p>
          <a:p>
            <a:pPr algn="l">
              <a:lnSpc>
                <a:spcPct val="40000"/>
              </a:lnSpc>
              <a:spcBef>
                <a:spcPct val="50000"/>
              </a:spcBef>
            </a:pPr>
            <a:r>
              <a:rPr lang="en-US" sz="2800" b="0">
                <a:latin typeface="Arial" charset="0"/>
              </a:rPr>
              <a:t>The </a:t>
            </a:r>
            <a:r>
              <a:rPr lang="ja-JP" altLang="en-US" sz="2800" b="0">
                <a:latin typeface="Arial" charset="0"/>
              </a:rPr>
              <a:t>“</a:t>
            </a:r>
            <a:r>
              <a:rPr lang="en-US" altLang="ja-JP" sz="2800" b="0">
                <a:latin typeface="Arial" charset="0"/>
              </a:rPr>
              <a:t>narrow waist</a:t>
            </a:r>
            <a:r>
              <a:rPr lang="ja-JP" altLang="en-US" sz="2800" b="0">
                <a:latin typeface="Arial" charset="0"/>
              </a:rPr>
              <a:t>”</a:t>
            </a:r>
            <a:r>
              <a:rPr lang="en-US" altLang="ja-JP" sz="2800" b="0">
                <a:latin typeface="Arial" charset="0"/>
              </a:rPr>
              <a:t> facilitates </a:t>
            </a:r>
            <a:r>
              <a:rPr lang="en-US" altLang="ja-JP" sz="2800" b="0">
                <a:solidFill>
                  <a:srgbClr val="FF0000"/>
                </a:solidFill>
                <a:latin typeface="Arial" charset="0"/>
              </a:rPr>
              <a:t>interoperability</a:t>
            </a:r>
            <a:r>
              <a:rPr lang="en-US" altLang="ja-JP" sz="2800" b="0">
                <a:latin typeface="Arial" charset="0"/>
              </a:rPr>
              <a:t>.</a:t>
            </a:r>
            <a:endParaRPr lang="en-US" sz="2800" b="0">
              <a:latin typeface="Arial" charset="0"/>
            </a:endParaRPr>
          </a:p>
        </p:txBody>
      </p:sp>
      <p:sp>
        <p:nvSpPr>
          <p:cNvPr id="142354" name="Rectangle 18"/>
          <p:cNvSpPr>
            <a:spLocks noChangeArrowheads="1"/>
          </p:cNvSpPr>
          <p:nvPr/>
        </p:nvSpPr>
        <p:spPr bwMode="auto">
          <a:xfrm>
            <a:off x="914400" y="2209800"/>
            <a:ext cx="685800" cy="381000"/>
          </a:xfrm>
          <a:prstGeom prst="rect">
            <a:avLst/>
          </a:prstGeom>
          <a:solidFill>
            <a:srgbClr val="00CC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20" tIns="45712" rIns="91420" bIns="45712" anchor="ctr"/>
          <a:lstStyle/>
          <a:p>
            <a:pPr algn="ctr"/>
            <a:r>
              <a:rPr lang="en-US" b="0">
                <a:solidFill>
                  <a:schemeClr val="bg1"/>
                </a:solidFill>
                <a:latin typeface="Arial" charset="0"/>
              </a:rPr>
              <a:t>SMTP</a:t>
            </a:r>
          </a:p>
        </p:txBody>
      </p:sp>
      <p:sp>
        <p:nvSpPr>
          <p:cNvPr id="142355" name="Rectangle 19"/>
          <p:cNvSpPr>
            <a:spLocks noChangeArrowheads="1"/>
          </p:cNvSpPr>
          <p:nvPr/>
        </p:nvSpPr>
        <p:spPr bwMode="auto">
          <a:xfrm>
            <a:off x="1752600" y="2209800"/>
            <a:ext cx="685800" cy="3810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20" tIns="45712" rIns="91420" bIns="45712" anchor="ctr"/>
          <a:lstStyle/>
          <a:p>
            <a:pPr algn="ctr"/>
            <a:r>
              <a:rPr lang="en-US" b="0">
                <a:solidFill>
                  <a:srgbClr val="000000"/>
                </a:solidFill>
                <a:latin typeface="Arial" charset="0"/>
              </a:rPr>
              <a:t>HTTP</a:t>
            </a:r>
          </a:p>
        </p:txBody>
      </p:sp>
      <p:sp>
        <p:nvSpPr>
          <p:cNvPr id="142356" name="Rectangle 20"/>
          <p:cNvSpPr>
            <a:spLocks noChangeArrowheads="1"/>
          </p:cNvSpPr>
          <p:nvPr/>
        </p:nvSpPr>
        <p:spPr bwMode="auto">
          <a:xfrm>
            <a:off x="3429000" y="2209800"/>
            <a:ext cx="685800" cy="3810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20" tIns="45712" rIns="91420" bIns="45712" anchor="ctr"/>
          <a:lstStyle/>
          <a:p>
            <a:pPr algn="ctr"/>
            <a:r>
              <a:rPr lang="en-US" b="0">
                <a:solidFill>
                  <a:srgbClr val="000000"/>
                </a:solidFill>
                <a:latin typeface="Arial" charset="0"/>
              </a:rPr>
              <a:t>NTP</a:t>
            </a:r>
          </a:p>
        </p:txBody>
      </p:sp>
      <p:sp>
        <p:nvSpPr>
          <p:cNvPr id="142357" name="Rectangle 21"/>
          <p:cNvSpPr>
            <a:spLocks noChangeArrowheads="1"/>
          </p:cNvSpPr>
          <p:nvPr/>
        </p:nvSpPr>
        <p:spPr bwMode="auto">
          <a:xfrm>
            <a:off x="2590800" y="2209800"/>
            <a:ext cx="685800" cy="3810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20" tIns="45712" rIns="91420" bIns="45712" anchor="ctr"/>
          <a:lstStyle/>
          <a:p>
            <a:pPr algn="ctr"/>
            <a:r>
              <a:rPr lang="en-US" b="0">
                <a:solidFill>
                  <a:srgbClr val="000000"/>
                </a:solidFill>
                <a:latin typeface="Arial" charset="0"/>
              </a:rPr>
              <a:t>DNS</a:t>
            </a:r>
          </a:p>
        </p:txBody>
      </p:sp>
      <p:sp>
        <p:nvSpPr>
          <p:cNvPr id="142358" name="Rectangle 22"/>
          <p:cNvSpPr>
            <a:spLocks noChangeArrowheads="1"/>
          </p:cNvSpPr>
          <p:nvPr/>
        </p:nvSpPr>
        <p:spPr bwMode="auto">
          <a:xfrm>
            <a:off x="1295400" y="2895600"/>
            <a:ext cx="685800" cy="3810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20" tIns="45712" rIns="91420" bIns="45712" anchor="ctr"/>
          <a:lstStyle/>
          <a:p>
            <a:pPr algn="ctr"/>
            <a:r>
              <a:rPr lang="en-US" b="0">
                <a:solidFill>
                  <a:schemeClr val="bg1"/>
                </a:solidFill>
                <a:latin typeface="Arial" charset="0"/>
              </a:rPr>
              <a:t>TCP</a:t>
            </a:r>
          </a:p>
        </p:txBody>
      </p:sp>
      <p:sp>
        <p:nvSpPr>
          <p:cNvPr id="142359" name="Rectangle 23"/>
          <p:cNvSpPr>
            <a:spLocks noChangeArrowheads="1"/>
          </p:cNvSpPr>
          <p:nvPr/>
        </p:nvSpPr>
        <p:spPr bwMode="auto">
          <a:xfrm>
            <a:off x="3048000" y="2895600"/>
            <a:ext cx="685800" cy="3810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20" tIns="45712" rIns="91420" bIns="45712" anchor="ctr"/>
          <a:lstStyle/>
          <a:p>
            <a:pPr algn="ctr"/>
            <a:r>
              <a:rPr lang="en-US" b="0">
                <a:solidFill>
                  <a:srgbClr val="000000"/>
                </a:solidFill>
                <a:latin typeface="Arial" charset="0"/>
              </a:rPr>
              <a:t>UDP</a:t>
            </a:r>
          </a:p>
        </p:txBody>
      </p:sp>
      <p:sp>
        <p:nvSpPr>
          <p:cNvPr id="142360" name="Rectangle 24"/>
          <p:cNvSpPr>
            <a:spLocks noChangeArrowheads="1"/>
          </p:cNvSpPr>
          <p:nvPr/>
        </p:nvSpPr>
        <p:spPr bwMode="auto">
          <a:xfrm>
            <a:off x="2209800" y="3657600"/>
            <a:ext cx="6858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20" tIns="45712" rIns="91420" bIns="45712" anchor="ctr"/>
          <a:lstStyle/>
          <a:p>
            <a:pPr algn="ctr"/>
            <a:r>
              <a:rPr lang="en-US" b="0">
                <a:solidFill>
                  <a:schemeClr val="bg1"/>
                </a:solidFill>
                <a:latin typeface="Arial" charset="0"/>
              </a:rPr>
              <a:t>IP</a:t>
            </a:r>
          </a:p>
        </p:txBody>
      </p:sp>
      <p:sp>
        <p:nvSpPr>
          <p:cNvPr id="142361" name="Rectangle 25"/>
          <p:cNvSpPr>
            <a:spLocks noChangeArrowheads="1"/>
          </p:cNvSpPr>
          <p:nvPr/>
        </p:nvSpPr>
        <p:spPr bwMode="auto">
          <a:xfrm>
            <a:off x="609600" y="4457700"/>
            <a:ext cx="1219200" cy="457200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20" tIns="45712" rIns="91420" bIns="45712" anchor="ctr"/>
          <a:lstStyle/>
          <a:p>
            <a:pPr algn="ctr"/>
            <a:r>
              <a:rPr lang="en-US" b="0">
                <a:solidFill>
                  <a:schemeClr val="bg1"/>
                </a:solidFill>
                <a:latin typeface="Arial" charset="0"/>
              </a:rPr>
              <a:t>Ethernet</a:t>
            </a:r>
            <a:endParaRPr lang="en-US" b="0" baseline="-25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142362" name="Rectangle 26"/>
          <p:cNvSpPr>
            <a:spLocks noChangeArrowheads="1"/>
          </p:cNvSpPr>
          <p:nvPr/>
        </p:nvSpPr>
        <p:spPr bwMode="auto">
          <a:xfrm>
            <a:off x="1981200" y="4457700"/>
            <a:ext cx="990600" cy="4572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20" tIns="45712" rIns="91420" bIns="45712" anchor="ctr"/>
          <a:lstStyle/>
          <a:p>
            <a:pPr algn="ctr"/>
            <a:r>
              <a:rPr lang="en-US" b="0">
                <a:solidFill>
                  <a:srgbClr val="000000"/>
                </a:solidFill>
                <a:latin typeface="Arial" charset="0"/>
              </a:rPr>
              <a:t>SONET</a:t>
            </a:r>
            <a:endParaRPr lang="en-US" b="0" baseline="-2500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42363" name="Rectangle 27"/>
          <p:cNvSpPr>
            <a:spLocks noChangeArrowheads="1"/>
          </p:cNvSpPr>
          <p:nvPr/>
        </p:nvSpPr>
        <p:spPr bwMode="auto">
          <a:xfrm>
            <a:off x="3352800" y="4419600"/>
            <a:ext cx="914400" cy="5334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20" tIns="45712" rIns="91420" bIns="45712" anchor="ctr"/>
          <a:lstStyle/>
          <a:p>
            <a:pPr algn="ctr"/>
            <a:r>
              <a:rPr lang="en-US" b="0">
                <a:solidFill>
                  <a:srgbClr val="000000"/>
                </a:solidFill>
                <a:latin typeface="Arial" charset="0"/>
              </a:rPr>
              <a:t>802.11</a:t>
            </a:r>
            <a:endParaRPr lang="en-US" b="0" baseline="-25000">
              <a:solidFill>
                <a:srgbClr val="000000"/>
              </a:solidFill>
              <a:latin typeface="Arial" charset="0"/>
            </a:endParaRPr>
          </a:p>
        </p:txBody>
      </p:sp>
      <p:cxnSp>
        <p:nvCxnSpPr>
          <p:cNvPr id="142364" name="AutoShape 28"/>
          <p:cNvCxnSpPr>
            <a:cxnSpLocks noChangeShapeType="1"/>
            <a:stCxn id="142354" idx="2"/>
            <a:endCxn id="142358" idx="0"/>
          </p:cNvCxnSpPr>
          <p:nvPr/>
        </p:nvCxnSpPr>
        <p:spPr bwMode="auto">
          <a:xfrm>
            <a:off x="1257300" y="2590800"/>
            <a:ext cx="381000" cy="3048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42365" name="AutoShape 29"/>
          <p:cNvCxnSpPr>
            <a:cxnSpLocks noChangeShapeType="1"/>
            <a:endCxn id="142358" idx="0"/>
          </p:cNvCxnSpPr>
          <p:nvPr/>
        </p:nvCxnSpPr>
        <p:spPr bwMode="auto">
          <a:xfrm flipH="1">
            <a:off x="1638300" y="2590800"/>
            <a:ext cx="419100" cy="3048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42366" name="AutoShape 30"/>
          <p:cNvCxnSpPr>
            <a:cxnSpLocks noChangeShapeType="1"/>
            <a:stCxn id="142357" idx="2"/>
          </p:cNvCxnSpPr>
          <p:nvPr/>
        </p:nvCxnSpPr>
        <p:spPr bwMode="auto">
          <a:xfrm>
            <a:off x="2933700" y="2590800"/>
            <a:ext cx="419100" cy="3048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42367" name="AutoShape 31"/>
          <p:cNvCxnSpPr>
            <a:cxnSpLocks noChangeShapeType="1"/>
            <a:stCxn id="142356" idx="2"/>
          </p:cNvCxnSpPr>
          <p:nvPr/>
        </p:nvCxnSpPr>
        <p:spPr bwMode="auto">
          <a:xfrm flipH="1">
            <a:off x="3352800" y="2590800"/>
            <a:ext cx="419100" cy="3048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42368" name="AutoShape 32"/>
          <p:cNvCxnSpPr>
            <a:cxnSpLocks noChangeShapeType="1"/>
            <a:stCxn id="142358" idx="2"/>
            <a:endCxn id="142360" idx="0"/>
          </p:cNvCxnSpPr>
          <p:nvPr/>
        </p:nvCxnSpPr>
        <p:spPr bwMode="auto">
          <a:xfrm>
            <a:off x="1638300" y="3276600"/>
            <a:ext cx="914400" cy="3810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42369" name="AutoShape 33"/>
          <p:cNvCxnSpPr>
            <a:cxnSpLocks noChangeShapeType="1"/>
            <a:stCxn id="142359" idx="2"/>
            <a:endCxn id="142360" idx="0"/>
          </p:cNvCxnSpPr>
          <p:nvPr/>
        </p:nvCxnSpPr>
        <p:spPr bwMode="auto">
          <a:xfrm flipH="1">
            <a:off x="2552700" y="3276600"/>
            <a:ext cx="838200" cy="3810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42370" name="AutoShape 34"/>
          <p:cNvCxnSpPr>
            <a:cxnSpLocks noChangeShapeType="1"/>
            <a:stCxn id="142360" idx="2"/>
            <a:endCxn id="142363" idx="0"/>
          </p:cNvCxnSpPr>
          <p:nvPr/>
        </p:nvCxnSpPr>
        <p:spPr bwMode="auto">
          <a:xfrm>
            <a:off x="2552700" y="4038600"/>
            <a:ext cx="1257300" cy="3810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42371" name="AutoShape 35"/>
          <p:cNvCxnSpPr>
            <a:cxnSpLocks noChangeShapeType="1"/>
            <a:stCxn id="142360" idx="2"/>
            <a:endCxn id="142361" idx="0"/>
          </p:cNvCxnSpPr>
          <p:nvPr/>
        </p:nvCxnSpPr>
        <p:spPr bwMode="auto">
          <a:xfrm flipH="1">
            <a:off x="1219200" y="4038600"/>
            <a:ext cx="1333500" cy="4191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42372" name="AutoShape 36"/>
          <p:cNvCxnSpPr>
            <a:cxnSpLocks noChangeShapeType="1"/>
            <a:stCxn id="142360" idx="2"/>
            <a:endCxn id="142362" idx="0"/>
          </p:cNvCxnSpPr>
          <p:nvPr/>
        </p:nvCxnSpPr>
        <p:spPr bwMode="auto">
          <a:xfrm flipH="1">
            <a:off x="2476500" y="4038600"/>
            <a:ext cx="76200" cy="4191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42373" name="Rectangle 37"/>
          <p:cNvSpPr>
            <a:spLocks noChangeArrowheads="1"/>
          </p:cNvSpPr>
          <p:nvPr/>
        </p:nvSpPr>
        <p:spPr bwMode="auto">
          <a:xfrm>
            <a:off x="5943600" y="2895600"/>
            <a:ext cx="1247775" cy="363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52" tIns="44434" rIns="90452" bIns="44434">
            <a:spAutoFit/>
          </a:bodyPr>
          <a:lstStyle/>
          <a:p>
            <a:pPr algn="l" eaLnBrk="0" hangingPunct="0"/>
            <a:r>
              <a:rPr lang="en-US" sz="1800">
                <a:latin typeface="Arial" charset="0"/>
              </a:rPr>
              <a:t>Transport</a:t>
            </a:r>
          </a:p>
        </p:txBody>
      </p:sp>
      <p:cxnSp>
        <p:nvCxnSpPr>
          <p:cNvPr id="142374" name="AutoShape 38"/>
          <p:cNvCxnSpPr>
            <a:cxnSpLocks noChangeShapeType="1"/>
            <a:stCxn id="142375" idx="0"/>
            <a:endCxn id="142361" idx="2"/>
          </p:cNvCxnSpPr>
          <p:nvPr/>
        </p:nvCxnSpPr>
        <p:spPr bwMode="auto">
          <a:xfrm flipH="1" flipV="1">
            <a:off x="1219200" y="4914900"/>
            <a:ext cx="1333500" cy="2286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42375" name="Rectangle 39"/>
          <p:cNvSpPr>
            <a:spLocks noChangeArrowheads="1"/>
          </p:cNvSpPr>
          <p:nvPr/>
        </p:nvSpPr>
        <p:spPr bwMode="auto">
          <a:xfrm>
            <a:off x="2057400" y="5143500"/>
            <a:ext cx="990600" cy="4572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20" tIns="45712" rIns="91420" bIns="45712" anchor="ctr"/>
          <a:lstStyle/>
          <a:p>
            <a:pPr algn="ctr"/>
            <a:r>
              <a:rPr lang="en-US" b="0">
                <a:solidFill>
                  <a:srgbClr val="000000"/>
                </a:solidFill>
                <a:latin typeface="Arial" charset="0"/>
              </a:rPr>
              <a:t>Fiber</a:t>
            </a:r>
            <a:endParaRPr lang="en-US" b="0" baseline="-25000">
              <a:solidFill>
                <a:srgbClr val="000000"/>
              </a:solidFill>
              <a:latin typeface="Arial" charset="0"/>
            </a:endParaRPr>
          </a:p>
        </p:txBody>
      </p:sp>
      <p:cxnSp>
        <p:nvCxnSpPr>
          <p:cNvPr id="142376" name="AutoShape 40"/>
          <p:cNvCxnSpPr>
            <a:cxnSpLocks noChangeShapeType="1"/>
            <a:stCxn id="142377" idx="0"/>
            <a:endCxn id="142361" idx="2"/>
          </p:cNvCxnSpPr>
          <p:nvPr/>
        </p:nvCxnSpPr>
        <p:spPr bwMode="auto">
          <a:xfrm flipH="1" flipV="1">
            <a:off x="1219200" y="4914900"/>
            <a:ext cx="266700" cy="2286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42377" name="Rectangle 41"/>
          <p:cNvSpPr>
            <a:spLocks noChangeArrowheads="1"/>
          </p:cNvSpPr>
          <p:nvPr/>
        </p:nvSpPr>
        <p:spPr bwMode="auto">
          <a:xfrm>
            <a:off x="990600" y="5143500"/>
            <a:ext cx="990600" cy="457200"/>
          </a:xfrm>
          <a:prstGeom prst="rect">
            <a:avLst/>
          </a:prstGeom>
          <a:solidFill>
            <a:srgbClr val="33CC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20" tIns="45712" rIns="91420" bIns="45712" anchor="ctr"/>
          <a:lstStyle/>
          <a:p>
            <a:pPr algn="ctr"/>
            <a:r>
              <a:rPr lang="en-US" b="0">
                <a:solidFill>
                  <a:srgbClr val="000000"/>
                </a:solidFill>
                <a:latin typeface="Arial" charset="0"/>
              </a:rPr>
              <a:t>Copper</a:t>
            </a:r>
            <a:endParaRPr lang="en-US" b="0" baseline="-25000">
              <a:solidFill>
                <a:srgbClr val="000000"/>
              </a:solidFill>
              <a:latin typeface="Arial" charset="0"/>
            </a:endParaRPr>
          </a:p>
        </p:txBody>
      </p:sp>
      <p:cxnSp>
        <p:nvCxnSpPr>
          <p:cNvPr id="142378" name="AutoShape 42"/>
          <p:cNvCxnSpPr>
            <a:cxnSpLocks noChangeShapeType="1"/>
            <a:stCxn id="142379" idx="0"/>
            <a:endCxn id="142363" idx="2"/>
          </p:cNvCxnSpPr>
          <p:nvPr/>
        </p:nvCxnSpPr>
        <p:spPr bwMode="auto">
          <a:xfrm flipH="1" flipV="1">
            <a:off x="3810000" y="4953000"/>
            <a:ext cx="342900" cy="1905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42379" name="Rectangle 43"/>
          <p:cNvSpPr>
            <a:spLocks noChangeArrowheads="1"/>
          </p:cNvSpPr>
          <p:nvPr/>
        </p:nvSpPr>
        <p:spPr bwMode="auto">
          <a:xfrm>
            <a:off x="3657600" y="5143500"/>
            <a:ext cx="990600" cy="4572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20" tIns="45712" rIns="91420" bIns="45712" anchor="ctr"/>
          <a:lstStyle/>
          <a:p>
            <a:pPr algn="ctr"/>
            <a:r>
              <a:rPr lang="en-US" b="0">
                <a:solidFill>
                  <a:srgbClr val="000000"/>
                </a:solidFill>
                <a:latin typeface="Arial" charset="0"/>
              </a:rPr>
              <a:t>Radio</a:t>
            </a:r>
            <a:endParaRPr lang="en-US" b="0" baseline="-25000">
              <a:solidFill>
                <a:srgbClr val="000000"/>
              </a:solidFill>
              <a:latin typeface="Arial" charset="0"/>
            </a:endParaRPr>
          </a:p>
        </p:txBody>
      </p:sp>
      <p:cxnSp>
        <p:nvCxnSpPr>
          <p:cNvPr id="142380" name="AutoShape 44"/>
          <p:cNvCxnSpPr>
            <a:cxnSpLocks noChangeShapeType="1"/>
            <a:stCxn id="142375" idx="0"/>
            <a:endCxn id="142362" idx="2"/>
          </p:cNvCxnSpPr>
          <p:nvPr/>
        </p:nvCxnSpPr>
        <p:spPr bwMode="auto">
          <a:xfrm flipH="1" flipV="1">
            <a:off x="2476500" y="4914900"/>
            <a:ext cx="76200" cy="2286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  <p:extLst>
      <p:ext uri="{BB962C8B-B14F-4D97-AF65-F5344CB8AC3E}">
        <p14:creationId xmlns:p14="http://schemas.microsoft.com/office/powerpoint/2010/main" val="13271508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345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fld id="{4CB7D1BA-83AE-0847-90D0-6564BBA1219C}" type="slidenum">
              <a:rPr lang="en-US" sz="1400" b="0">
                <a:latin typeface="Times New Roman" charset="0"/>
              </a:rPr>
              <a:pPr eaLnBrk="1" hangingPunct="1"/>
              <a:t>9</a:t>
            </a:fld>
            <a:endParaRPr lang="en-US" sz="1400" b="0">
              <a:latin typeface="Times New Roman" charset="0"/>
            </a:endParaRPr>
          </a:p>
        </p:txBody>
      </p:sp>
      <p:sp>
        <p:nvSpPr>
          <p:cNvPr id="1853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Helvetica" charset="0"/>
              </a:rPr>
              <a:t>Protocol Standardization</a:t>
            </a:r>
          </a:p>
        </p:txBody>
      </p:sp>
      <p:sp>
        <p:nvSpPr>
          <p:cNvPr id="10209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85000" lnSpcReduction="20000"/>
          </a:bodyPr>
          <a:lstStyle/>
          <a:p>
            <a:pPr marL="342900" indent="-342900"/>
            <a:r>
              <a:rPr lang="en-US" dirty="0" smtClean="0">
                <a:latin typeface="Arial" charset="0"/>
              </a:rPr>
              <a:t>All hosts must  follow same protocol</a:t>
            </a:r>
          </a:p>
          <a:p>
            <a:pPr marL="682625" lvl="1" indent="-342900"/>
            <a:r>
              <a:rPr lang="en-US" dirty="0" smtClean="0">
                <a:latin typeface="Arial" charset="0"/>
              </a:rPr>
              <a:t>Very small modifications can make a big difference</a:t>
            </a:r>
          </a:p>
          <a:p>
            <a:pPr marL="682625" lvl="1" indent="-342900"/>
            <a:r>
              <a:rPr lang="en-US" dirty="0" smtClean="0">
                <a:latin typeface="Arial" charset="0"/>
              </a:rPr>
              <a:t>Or prevent it from working altogether</a:t>
            </a:r>
          </a:p>
          <a:p>
            <a:pPr marL="682625" lvl="1" indent="-342900"/>
            <a:r>
              <a:rPr lang="en-US" dirty="0" smtClean="0">
                <a:latin typeface="Arial" charset="0"/>
              </a:rPr>
              <a:t>Cisco bug compatible!</a:t>
            </a:r>
            <a:endParaRPr lang="en-US" dirty="0">
              <a:latin typeface="Arial" charset="0"/>
            </a:endParaRPr>
          </a:p>
          <a:p>
            <a:pPr marL="342900" indent="-342900"/>
            <a:r>
              <a:rPr lang="en-US" dirty="0" smtClean="0">
                <a:latin typeface="Arial" charset="0"/>
              </a:rPr>
              <a:t>This is why we have standards</a:t>
            </a:r>
          </a:p>
          <a:p>
            <a:pPr marL="682625" lvl="1" indent="-342900"/>
            <a:r>
              <a:rPr lang="en-US" dirty="0" smtClean="0">
                <a:latin typeface="Arial" charset="0"/>
              </a:rPr>
              <a:t>Can have multiple implementations of protocol</a:t>
            </a:r>
          </a:p>
          <a:p>
            <a:pPr marL="342900" indent="-342900"/>
            <a:r>
              <a:rPr lang="en-US" dirty="0" smtClean="0">
                <a:latin typeface="Arial" charset="0"/>
              </a:rPr>
              <a:t>Internet </a:t>
            </a:r>
            <a:r>
              <a:rPr lang="en-US" dirty="0">
                <a:latin typeface="Arial" charset="0"/>
              </a:rPr>
              <a:t>Engineering Task Force</a:t>
            </a:r>
          </a:p>
          <a:p>
            <a:pPr marL="742950" lvl="1" indent="-285750"/>
            <a:r>
              <a:rPr lang="en-US" dirty="0">
                <a:latin typeface="Arial" charset="0"/>
                <a:ea typeface="Arial" charset="0"/>
                <a:cs typeface="Arial" charset="0"/>
              </a:rPr>
              <a:t>Based on working groups that focus on specific issues</a:t>
            </a:r>
          </a:p>
          <a:p>
            <a:pPr marL="742950" lvl="1" indent="-285750"/>
            <a:r>
              <a:rPr lang="en-US" dirty="0">
                <a:latin typeface="Arial" charset="0"/>
                <a:ea typeface="Arial" charset="0"/>
                <a:cs typeface="Arial" charset="0"/>
              </a:rPr>
              <a:t>Produces </a:t>
            </a:r>
            <a:r>
              <a:rPr lang="ja-JP" altLang="en-US" dirty="0">
                <a:latin typeface="Arial" charset="0"/>
                <a:ea typeface="Arial" charset="0"/>
                <a:cs typeface="Arial" charset="0"/>
              </a:rPr>
              <a:t>“</a:t>
            </a:r>
            <a:r>
              <a:rPr lang="en-US" altLang="ja-JP" dirty="0">
                <a:latin typeface="Arial" charset="0"/>
                <a:ea typeface="Arial" charset="0"/>
                <a:cs typeface="Arial" charset="0"/>
              </a:rPr>
              <a:t>Request For Comments</a:t>
            </a:r>
            <a:r>
              <a:rPr lang="ja-JP" altLang="en-US" dirty="0">
                <a:latin typeface="Arial" charset="0"/>
                <a:ea typeface="Arial" charset="0"/>
                <a:cs typeface="Arial" charset="0"/>
              </a:rPr>
              <a:t>”</a:t>
            </a:r>
            <a:r>
              <a:rPr lang="en-US" altLang="ja-JP" dirty="0">
                <a:latin typeface="Arial" charset="0"/>
                <a:ea typeface="Arial" charset="0"/>
                <a:cs typeface="Arial" charset="0"/>
              </a:rPr>
              <a:t> (RFCs)</a:t>
            </a:r>
          </a:p>
          <a:p>
            <a:pPr marL="742950" lvl="1" indent="-285750"/>
            <a:r>
              <a:rPr lang="en-US" dirty="0" smtClean="0">
                <a:latin typeface="Arial" charset="0"/>
                <a:ea typeface="Arial" charset="0"/>
                <a:cs typeface="Arial" charset="0"/>
              </a:rPr>
              <a:t>IETF </a:t>
            </a:r>
            <a:r>
              <a:rPr lang="en-US" dirty="0">
                <a:latin typeface="Arial" charset="0"/>
                <a:ea typeface="Arial" charset="0"/>
                <a:cs typeface="Arial" charset="0"/>
              </a:rPr>
              <a:t>Web site is </a:t>
            </a:r>
            <a:r>
              <a:rPr lang="en-US" b="1" i="1" dirty="0">
                <a:latin typeface="Arial" charset="0"/>
                <a:ea typeface="Arial" charset="0"/>
                <a:cs typeface="Arial" charset="0"/>
              </a:rPr>
              <a:t>http://</a:t>
            </a:r>
            <a:r>
              <a:rPr lang="en-US" b="1" i="1" dirty="0" err="1">
                <a:latin typeface="Arial" charset="0"/>
                <a:ea typeface="Arial" charset="0"/>
                <a:cs typeface="Arial" charset="0"/>
              </a:rPr>
              <a:t>www.ietf.org</a:t>
            </a:r>
            <a:endParaRPr lang="en-US" dirty="0">
              <a:latin typeface="Arial" charset="0"/>
              <a:ea typeface="Arial" charset="0"/>
              <a:cs typeface="Arial" charset="0"/>
            </a:endParaRPr>
          </a:p>
          <a:p>
            <a:pPr marL="742950" lvl="1" indent="-285750"/>
            <a:r>
              <a:rPr lang="en-US" dirty="0">
                <a:latin typeface="Arial" charset="0"/>
                <a:ea typeface="Arial" charset="0"/>
                <a:cs typeface="Arial" charset="0"/>
              </a:rPr>
              <a:t>RFCs archived at </a:t>
            </a:r>
            <a:r>
              <a:rPr lang="en-US" b="1" i="1" dirty="0">
                <a:latin typeface="Arial" charset="0"/>
                <a:ea typeface="Arial" charset="0"/>
                <a:cs typeface="Arial" charset="0"/>
              </a:rPr>
              <a:t>http://</a:t>
            </a:r>
            <a:r>
              <a:rPr lang="en-US" b="1" i="1" dirty="0" err="1">
                <a:latin typeface="Arial" charset="0"/>
                <a:ea typeface="Arial" charset="0"/>
                <a:cs typeface="Arial" charset="0"/>
              </a:rPr>
              <a:t>www.rfc-</a:t>
            </a:r>
            <a:r>
              <a:rPr lang="en-US" b="1" i="1" dirty="0" err="1" smtClean="0">
                <a:latin typeface="Arial" charset="0"/>
                <a:ea typeface="Arial" charset="0"/>
                <a:cs typeface="Arial" charset="0"/>
              </a:rPr>
              <a:t>editor.org</a:t>
            </a:r>
            <a:endParaRPr lang="en-US" dirty="0">
              <a:latin typeface="Arial" charset="0"/>
              <a:ea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156270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09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09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09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09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09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09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09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093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093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093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093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0931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7731</TotalTime>
  <Words>1458</Words>
  <Application>Microsoft Macintosh PowerPoint</Application>
  <PresentationFormat>On-screen Show (4:3)</PresentationFormat>
  <Paragraphs>366</Paragraphs>
  <Slides>32</Slides>
  <Notes>20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32</vt:i4>
      </vt:variant>
    </vt:vector>
  </HeadingPairs>
  <TitlesOfParts>
    <vt:vector size="33" baseType="lpstr">
      <vt:lpstr>Office Theme</vt:lpstr>
      <vt:lpstr>PowerPoint Presentation</vt:lpstr>
      <vt:lpstr>Topic 2 – Internet and Architecture</vt:lpstr>
      <vt:lpstr>Recall What is a protocol?</vt:lpstr>
      <vt:lpstr>So many Standards Problem</vt:lpstr>
      <vt:lpstr>INTERnet Solution</vt:lpstr>
      <vt:lpstr>A Multitude of Apps Problem</vt:lpstr>
      <vt:lpstr>Solution: Intermediate Layers</vt:lpstr>
      <vt:lpstr>The Internet Hourglass</vt:lpstr>
      <vt:lpstr>Protocol Standardization</vt:lpstr>
      <vt:lpstr>Internet Motto</vt:lpstr>
      <vt:lpstr>Alternative to Standardization?</vt:lpstr>
      <vt:lpstr>Client-Server Communication</vt:lpstr>
      <vt:lpstr>Peer-to-Peer Designs</vt:lpstr>
      <vt:lpstr>Internet Design Goals (Clark ‘88)</vt:lpstr>
      <vt:lpstr>Connect Existing Networks</vt:lpstr>
      <vt:lpstr>Robust</vt:lpstr>
      <vt:lpstr>Types of Delivery Services</vt:lpstr>
      <vt:lpstr>Variety of Networks</vt:lpstr>
      <vt:lpstr>Decentralized Management</vt:lpstr>
      <vt:lpstr>Host Attachment</vt:lpstr>
      <vt:lpstr>Cost Effective</vt:lpstr>
      <vt:lpstr>Resource Accountability</vt:lpstr>
      <vt:lpstr>Real Goals</vt:lpstr>
      <vt:lpstr>Questions to think about….</vt:lpstr>
      <vt:lpstr>The Networking Dilemma</vt:lpstr>
      <vt:lpstr>The Problem</vt:lpstr>
      <vt:lpstr>Solution: Intermediate Layers</vt:lpstr>
      <vt:lpstr>Network Architecture</vt:lpstr>
      <vt:lpstr>Computer System Modularity</vt:lpstr>
      <vt:lpstr>Computer System Modularity (cnt’d)</vt:lpstr>
      <vt:lpstr>Network System Modularity</vt:lpstr>
      <vt:lpstr>Remember that slide!</vt:lpstr>
    </vt:vector>
  </TitlesOfParts>
  <Company> 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Andrew Moore</dc:creator>
  <cp:lastModifiedBy>Andrew Moore</cp:lastModifiedBy>
  <cp:revision>19</cp:revision>
  <cp:lastPrinted>2013-01-21T14:03:15Z</cp:lastPrinted>
  <dcterms:created xsi:type="dcterms:W3CDTF">2012-01-19T09:48:16Z</dcterms:created>
  <dcterms:modified xsi:type="dcterms:W3CDTF">2013-01-21T14:03:19Z</dcterms:modified>
</cp:coreProperties>
</file>