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9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5.bin" ContentType="application/vnd.openxmlformats-officedocument.oleObject"/>
  <Override PartName="/ppt/notesSlides/notesSlide12.xml" ContentType="application/vnd.openxmlformats-officedocument.presentationml.notesSlide+xml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notesSlides/notesSlide13.xml" ContentType="application/vnd.openxmlformats-officedocument.presentationml.notesSlide+xml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notesSlides/notesSlide22.xml" ContentType="application/vnd.openxmlformats-officedocument.presentationml.notesSlide+xml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notesSlides/notesSlide27.xml" ContentType="application/vnd.openxmlformats-officedocument.presentationml.notesSlide+xml"/>
  <Override PartName="/ppt/embeddings/oleObject103.bin" ContentType="application/vnd.openxmlformats-officedocument.oleObject"/>
  <Override PartName="/ppt/notesSlides/notesSlide28.xml" ContentType="application/vnd.openxmlformats-officedocument.presentationml.notesSlide+xml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notesSlides/notesSlide29.xml" ContentType="application/vnd.openxmlformats-officedocument.presentationml.notesSlide+xml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notesSlides/notesSlide38.xml" ContentType="application/vnd.openxmlformats-officedocument.presentationml.notesSlide+xml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7" r:id="rId2"/>
    <p:sldId id="259" r:id="rId3"/>
    <p:sldId id="258" r:id="rId4"/>
    <p:sldId id="344" r:id="rId5"/>
    <p:sldId id="260" r:id="rId6"/>
    <p:sldId id="265" r:id="rId7"/>
    <p:sldId id="266" r:id="rId8"/>
    <p:sldId id="267" r:id="rId9"/>
    <p:sldId id="261" r:id="rId10"/>
    <p:sldId id="262" r:id="rId11"/>
    <p:sldId id="268" r:id="rId12"/>
    <p:sldId id="263" r:id="rId13"/>
    <p:sldId id="269" r:id="rId14"/>
    <p:sldId id="264" r:id="rId15"/>
    <p:sldId id="271" r:id="rId16"/>
    <p:sldId id="272" r:id="rId17"/>
    <p:sldId id="274" r:id="rId18"/>
    <p:sldId id="273" r:id="rId19"/>
    <p:sldId id="286" r:id="rId20"/>
    <p:sldId id="280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6" r:id="rId31"/>
    <p:sldId id="311" r:id="rId32"/>
    <p:sldId id="298" r:id="rId33"/>
    <p:sldId id="302" r:id="rId34"/>
    <p:sldId id="304" r:id="rId35"/>
    <p:sldId id="312" r:id="rId36"/>
    <p:sldId id="313" r:id="rId37"/>
    <p:sldId id="315" r:id="rId38"/>
    <p:sldId id="316" r:id="rId39"/>
    <p:sldId id="317" r:id="rId40"/>
    <p:sldId id="320" r:id="rId41"/>
    <p:sldId id="327" r:id="rId42"/>
    <p:sldId id="318" r:id="rId43"/>
    <p:sldId id="319" r:id="rId44"/>
    <p:sldId id="321" r:id="rId45"/>
    <p:sldId id="322" r:id="rId46"/>
    <p:sldId id="323" r:id="rId47"/>
    <p:sldId id="324" r:id="rId48"/>
    <p:sldId id="325" r:id="rId49"/>
    <p:sldId id="326" r:id="rId50"/>
    <p:sldId id="328" r:id="rId51"/>
    <p:sldId id="329" r:id="rId52"/>
    <p:sldId id="340" r:id="rId53"/>
    <p:sldId id="332" r:id="rId54"/>
    <p:sldId id="334" r:id="rId55"/>
    <p:sldId id="336" r:id="rId56"/>
    <p:sldId id="337" r:id="rId57"/>
    <p:sldId id="338" r:id="rId58"/>
    <p:sldId id="341" r:id="rId59"/>
    <p:sldId id="342" r:id="rId60"/>
    <p:sldId id="343" r:id="rId61"/>
    <p:sldId id="306" r:id="rId62"/>
    <p:sldId id="310" r:id="rId63"/>
    <p:sldId id="330" r:id="rId64"/>
    <p:sldId id="345" r:id="rId6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095" autoAdjust="0"/>
  </p:normalViewPr>
  <p:slideViewPr>
    <p:cSldViewPr snapToGrid="0" snapToObjects="1">
      <p:cViewPr>
        <p:scale>
          <a:sx n="121" d="100"/>
          <a:sy n="121" d="100"/>
        </p:scale>
        <p:origin x="-928" y="-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Relationship Id="rId3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7A29-E638-7449-AEBE-91251A7B35E2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053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C0F7D219-5421-1A49-A945-50CB1595C949}" type="datetime1">
              <a:rPr lang="en-GB" smtClean="0"/>
              <a:pPr/>
              <a:t>10/01/2013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618971CC-F843-9040-9B4A-25C93186DC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0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427A7EE-C93B-2D49-82FA-1FA64A1D854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EE0AFEB-90D6-8E45-B95A-CA53E878C8E6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Lecture (Question by hands)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Traffic lights/driving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2A10CA6-CB3C-7F41-9513-38C5A4B08F19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C9F8E6-325D-314C-B511-F5A2D2A6910E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CAF0D07-661B-BC47-B045-DF32A9992604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 phone service</a:t>
            </a:r>
            <a:r>
              <a:rPr lang="en-US" baseline="0" dirty="0" smtClean="0"/>
              <a:t> </a:t>
            </a:r>
            <a:r>
              <a:rPr lang="en-US" b="1" baseline="0" dirty="0" smtClean="0"/>
              <a:t>by time</a:t>
            </a:r>
            <a:r>
              <a:rPr lang="en-US" b="0" baseline="0" dirty="0" smtClean="0"/>
              <a:t> in increments of 10s of minutes</a:t>
            </a:r>
          </a:p>
          <a:p>
            <a:endParaRPr lang="en-US" b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3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269F22-264C-5140-9D66-75BFA5ECF178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269F22-264C-5140-9D66-75BFA5ECF178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33371C4-AC67-4047-9A27-3DEB8DF18A9F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7E91B-A1C9-8F4F-A4FA-77BBB38C4982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FBF9B1-DC29-F944-A2E4-DDBA107DB93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5EEE2-0511-DC44-A0AC-3022F59B4A5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Think of the CHANNEL between entities.</a:t>
            </a:r>
          </a:p>
          <a:p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----- Meeting Notes (20/01/2012 10:56) -----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20/Jan end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BCC709-2666-0B48-8F1D-9DE21D228D15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CORE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= everything that is not EDGE</a:t>
            </a:r>
          </a:p>
          <a:p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INTERNET CORE = every router!</a:t>
            </a:r>
          </a:p>
          <a:p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Network CORE = everything that interconnects every edge host/server/device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FD5A164-8648-2341-A655-DDD355CCE656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End-to-End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assumes a channel </a:t>
            </a:r>
            <a:r>
              <a:rPr lang="en-US" b="1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END-TO-END</a:t>
            </a:r>
            <a:endParaRPr lang="en-US" b="0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b="0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BC9C00-4D63-1B44-B3A5-AE0ACD839810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Can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use more than one!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E5A9C1-5ECA-C248-9E21-BDC3DA26335B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* (1/24) * 1/536Mbps  + 500ms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@  64kbps = 10s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PLUS 500ms setup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6E9619-A3FA-2D47-AEB7-D52416C5099A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Pcket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Switching – Asynchronous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Time Division Multiplexing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9CF97AD-1AC3-D84B-9911-D962BA7821D1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Cheap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UNRELIABLE</a:t>
            </a:r>
            <a:r>
              <a:rPr lang="en-US" b="0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data</a:t>
            </a:r>
          </a:p>
          <a:p>
            <a:endParaRPr lang="en-US" b="0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="0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Guarantees are statistical – based on longer-term assumptions mean traffic, etc. </a:t>
            </a:r>
          </a:p>
          <a:p>
            <a:endParaRPr lang="en-US" b="0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="0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Service guarantees do not exist.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760036-F36D-1D4C-A523-1A576B583885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CAEA9F-33F4-3342-B9C9-085BC4E95A8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089536-9241-E94C-9812-3B2284723789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COST COST COST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979A99-AED5-C143-80F5-4C31EB2B7284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7B1300-0981-3F40-A9EF-7CF6711812B2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Switched Private Network Telecommunications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South Pacific Railway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-=-=-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End of lecture 23</a:t>
            </a:r>
            <a:r>
              <a:rPr lang="en-US" baseline="30000" smtClean="0">
                <a:latin typeface="Times New Roman" charset="0"/>
                <a:ea typeface="ＭＳ Ｐゴシック" charset="0"/>
                <a:cs typeface="ＭＳ Ｐゴシック" charset="0"/>
              </a:rPr>
              <a:t>rd</a:t>
            </a: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Jan 2012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A54030-2045-7B43-AFEA-772D560B921D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62E9BD-5A6D-834E-BCDD-3BF6CA259809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8D19D-8B67-BD45-BE9F-C7F8767E3CE9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CEDDE1-464F-E944-B6B0-D7DF7F52C994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C4DF6-2572-A34C-8029-992FD6C543C8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685817" indent="-263776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055103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477145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1899186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321227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743269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165310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587351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The University of Adelaide, School of Computer Science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685817" indent="-263776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055103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477145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1899186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321227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743269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165310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587351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fld id="{381EBD76-5BC3-1245-8587-3FF11E572739}" type="datetime3">
              <a:rPr lang="en-US" sz="1200">
                <a:latin typeface="Times New Roman" charset="0"/>
              </a:rPr>
              <a:pPr/>
              <a:t>10 January 2013</a:t>
            </a:fld>
            <a:endParaRPr lang="en-US" sz="1200">
              <a:latin typeface="Times New Roman" charset="0"/>
            </a:endParaRPr>
          </a:p>
        </p:txBody>
      </p:sp>
      <p:sp>
        <p:nvSpPr>
          <p:cNvPr id="880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685817" indent="-263776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055103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477145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1899186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321227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743269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165310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587351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lang="en-US" sz="1200">
                <a:latin typeface="Times New Roman" charset="0"/>
              </a:rPr>
              <a:t>Chapter 2 — Instructions: Language of the Computer</a:t>
            </a:r>
          </a:p>
        </p:txBody>
      </p:sp>
      <p:sp>
        <p:nvSpPr>
          <p:cNvPr id="880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685817" indent="-263776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055103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477145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1899186" indent="-211021" defTabSz="892442" eaLnBrk="0" hangingPunct="0"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321227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743269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165310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587351" indent="-211021" defTabSz="892442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fld id="{25CA8E3E-1218-AC4F-A5A0-AB509116D3E4}" type="slidenum">
              <a:rPr lang="en-US" sz="1200">
                <a:latin typeface="Times New Roman" charset="0"/>
              </a:rPr>
              <a:pPr/>
              <a:t>61</a:t>
            </a:fld>
            <a:endParaRPr lang="en-US" sz="1200">
              <a:latin typeface="Times New Roman" charset="0"/>
            </a:endParaRPr>
          </a:p>
        </p:txBody>
      </p:sp>
      <p:sp>
        <p:nvSpPr>
          <p:cNvPr id="880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AU" sz="1600" dirty="0" smtClean="0">
                <a:latin typeface="Times New Roman" charset="0"/>
              </a:rPr>
              <a:t>You may wish to consider what PRESSSURE is – if you’re</a:t>
            </a:r>
            <a:r>
              <a:rPr lang="en-AU" sz="1600" baseline="0" dirty="0" smtClean="0">
                <a:latin typeface="Times New Roman" charset="0"/>
              </a:rPr>
              <a:t> an engineering geek.</a:t>
            </a:r>
          </a:p>
          <a:p>
            <a:pPr eaLnBrk="1" hangingPunct="1"/>
            <a:endParaRPr lang="en-AU" sz="1600" baseline="0" dirty="0" smtClean="0">
              <a:latin typeface="Times New Roman" charset="0"/>
            </a:endParaRPr>
          </a:p>
          <a:p>
            <a:pPr eaLnBrk="1" hangingPunct="1"/>
            <a:r>
              <a:rPr lang="en-AU" sz="1600" baseline="0" dirty="0" smtClean="0">
                <a:latin typeface="Times New Roman" charset="0"/>
              </a:rPr>
              <a:t>Links </a:t>
            </a:r>
            <a:r>
              <a:rPr lang="en-AU" sz="1600" b="1" baseline="0" dirty="0" smtClean="0">
                <a:latin typeface="Times New Roman" charset="0"/>
              </a:rPr>
              <a:t>ARE</a:t>
            </a:r>
            <a:r>
              <a:rPr lang="en-AU" sz="1600" baseline="0" dirty="0" smtClean="0">
                <a:latin typeface="Times New Roman" charset="0"/>
              </a:rPr>
              <a:t> storage</a:t>
            </a:r>
          </a:p>
          <a:p>
            <a:pPr eaLnBrk="1" hangingPunct="1"/>
            <a:endParaRPr lang="en-AU" sz="1600" baseline="0" dirty="0" smtClean="0">
              <a:latin typeface="Times New Roman" charset="0"/>
            </a:endParaRPr>
          </a:p>
          <a:p>
            <a:pPr eaLnBrk="1" hangingPunct="1"/>
            <a:r>
              <a:rPr lang="en-AU" sz="1600" baseline="0" dirty="0" smtClean="0">
                <a:latin typeface="Times New Roman" charset="0"/>
              </a:rPr>
              <a:t>Bits have length….</a:t>
            </a:r>
          </a:p>
          <a:p>
            <a:pPr eaLnBrk="1" hangingPunct="1"/>
            <a:endParaRPr lang="en-AU" sz="160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B40FF0-F7B9-BD4B-8CFA-A0C8CB5AB82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8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9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9B4109-304C-2D41-87E7-8A84F333909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058C68-58AB-F747-A1EF-AC3A0F0623D7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F5510EA-FE62-CD4E-B35C-6F6EB0C008B9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B058C68-58AB-F747-A1EF-AC3A0F0623D7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8DFCDD-0916-2947-AD04-182F430D0E87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45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9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125538"/>
            <a:ext cx="8270875" cy="51117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5552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0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8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8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9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4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6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3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11828BE7-28D6-6A44-825C-169A4C1A9E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8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ndrew.moore@cl.cam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13.bin"/><Relationship Id="rId21" Type="http://schemas.openxmlformats.org/officeDocument/2006/relationships/oleObject" Target="../embeddings/oleObject14.bin"/><Relationship Id="rId22" Type="http://schemas.openxmlformats.org/officeDocument/2006/relationships/oleObject" Target="../embeddings/oleObject15.bin"/><Relationship Id="rId23" Type="http://schemas.openxmlformats.org/officeDocument/2006/relationships/oleObject" Target="../embeddings/oleObject16.bin"/><Relationship Id="rId24" Type="http://schemas.openxmlformats.org/officeDocument/2006/relationships/oleObject" Target="../embeddings/oleObject17.bin"/><Relationship Id="rId25" Type="http://schemas.openxmlformats.org/officeDocument/2006/relationships/oleObject" Target="../embeddings/oleObject18.bin"/><Relationship Id="rId10" Type="http://schemas.openxmlformats.org/officeDocument/2006/relationships/oleObject" Target="../embeddings/oleObject5.bin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26.png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12.wmf"/><Relationship Id="rId15" Type="http://schemas.openxmlformats.org/officeDocument/2006/relationships/oleObject" Target="../embeddings/oleObject8.bin"/><Relationship Id="rId16" Type="http://schemas.openxmlformats.org/officeDocument/2006/relationships/oleObject" Target="../embeddings/oleObject9.bin"/><Relationship Id="rId17" Type="http://schemas.openxmlformats.org/officeDocument/2006/relationships/oleObject" Target="../embeddings/oleObject10.bin"/><Relationship Id="rId18" Type="http://schemas.openxmlformats.org/officeDocument/2006/relationships/oleObject" Target="../embeddings/oleObject11.bin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29.bin"/><Relationship Id="rId21" Type="http://schemas.openxmlformats.org/officeDocument/2006/relationships/oleObject" Target="../embeddings/oleObject30.bin"/><Relationship Id="rId22" Type="http://schemas.openxmlformats.org/officeDocument/2006/relationships/oleObject" Target="../embeddings/oleObject31.bin"/><Relationship Id="rId10" Type="http://schemas.openxmlformats.org/officeDocument/2006/relationships/oleObject" Target="../embeddings/oleObject21.bin"/><Relationship Id="rId11" Type="http://schemas.openxmlformats.org/officeDocument/2006/relationships/oleObject" Target="../embeddings/oleObject22.bin"/><Relationship Id="rId12" Type="http://schemas.openxmlformats.org/officeDocument/2006/relationships/image" Target="../media/image26.png"/><Relationship Id="rId13" Type="http://schemas.openxmlformats.org/officeDocument/2006/relationships/oleObject" Target="../embeddings/oleObject23.bin"/><Relationship Id="rId14" Type="http://schemas.openxmlformats.org/officeDocument/2006/relationships/image" Target="../media/image12.wmf"/><Relationship Id="rId15" Type="http://schemas.openxmlformats.org/officeDocument/2006/relationships/oleObject" Target="../embeddings/oleObject24.bin"/><Relationship Id="rId16" Type="http://schemas.openxmlformats.org/officeDocument/2006/relationships/oleObject" Target="../embeddings/oleObject25.bin"/><Relationship Id="rId17" Type="http://schemas.openxmlformats.org/officeDocument/2006/relationships/oleObject" Target="../embeddings/oleObject26.bin"/><Relationship Id="rId18" Type="http://schemas.openxmlformats.org/officeDocument/2006/relationships/oleObject" Target="../embeddings/oleObject27.bin"/><Relationship Id="rId19" Type="http://schemas.openxmlformats.org/officeDocument/2006/relationships/oleObject" Target="../embeddings/oleObject2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42.bin"/><Relationship Id="rId21" Type="http://schemas.openxmlformats.org/officeDocument/2006/relationships/oleObject" Target="../embeddings/oleObject43.bin"/><Relationship Id="rId22" Type="http://schemas.openxmlformats.org/officeDocument/2006/relationships/oleObject" Target="../embeddings/oleObject44.bin"/><Relationship Id="rId10" Type="http://schemas.openxmlformats.org/officeDocument/2006/relationships/oleObject" Target="../embeddings/oleObject34.bin"/><Relationship Id="rId11" Type="http://schemas.openxmlformats.org/officeDocument/2006/relationships/oleObject" Target="../embeddings/oleObject35.bin"/><Relationship Id="rId12" Type="http://schemas.openxmlformats.org/officeDocument/2006/relationships/image" Target="../media/image26.png"/><Relationship Id="rId13" Type="http://schemas.openxmlformats.org/officeDocument/2006/relationships/oleObject" Target="../embeddings/oleObject36.bin"/><Relationship Id="rId14" Type="http://schemas.openxmlformats.org/officeDocument/2006/relationships/image" Target="../media/image12.wmf"/><Relationship Id="rId15" Type="http://schemas.openxmlformats.org/officeDocument/2006/relationships/oleObject" Target="../embeddings/oleObject37.bin"/><Relationship Id="rId16" Type="http://schemas.openxmlformats.org/officeDocument/2006/relationships/oleObject" Target="../embeddings/oleObject38.bin"/><Relationship Id="rId17" Type="http://schemas.openxmlformats.org/officeDocument/2006/relationships/oleObject" Target="../embeddings/oleObject39.bin"/><Relationship Id="rId18" Type="http://schemas.openxmlformats.org/officeDocument/2006/relationships/oleObject" Target="../embeddings/oleObject40.bin"/><Relationship Id="rId19" Type="http://schemas.openxmlformats.org/officeDocument/2006/relationships/oleObject" Target="../embeddings/oleObject4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32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33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5.bin"/><Relationship Id="rId5" Type="http://schemas.openxmlformats.org/officeDocument/2006/relationships/image" Target="../media/image12.wmf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57.bin"/><Relationship Id="rId21" Type="http://schemas.openxmlformats.org/officeDocument/2006/relationships/oleObject" Target="../embeddings/oleObject58.bin"/><Relationship Id="rId22" Type="http://schemas.openxmlformats.org/officeDocument/2006/relationships/image" Target="../media/image26.png"/><Relationship Id="rId10" Type="http://schemas.openxmlformats.org/officeDocument/2006/relationships/oleObject" Target="../embeddings/oleObject48.bin"/><Relationship Id="rId11" Type="http://schemas.openxmlformats.org/officeDocument/2006/relationships/oleObject" Target="../embeddings/oleObject49.bin"/><Relationship Id="rId12" Type="http://schemas.openxmlformats.org/officeDocument/2006/relationships/oleObject" Target="../embeddings/oleObject50.bin"/><Relationship Id="rId13" Type="http://schemas.openxmlformats.org/officeDocument/2006/relationships/image" Target="../media/image12.wmf"/><Relationship Id="rId14" Type="http://schemas.openxmlformats.org/officeDocument/2006/relationships/oleObject" Target="../embeddings/oleObject51.bin"/><Relationship Id="rId15" Type="http://schemas.openxmlformats.org/officeDocument/2006/relationships/oleObject" Target="../embeddings/oleObject52.bin"/><Relationship Id="rId16" Type="http://schemas.openxmlformats.org/officeDocument/2006/relationships/oleObject" Target="../embeddings/oleObject53.bin"/><Relationship Id="rId17" Type="http://schemas.openxmlformats.org/officeDocument/2006/relationships/oleObject" Target="../embeddings/oleObject54.bin"/><Relationship Id="rId18" Type="http://schemas.openxmlformats.org/officeDocument/2006/relationships/oleObject" Target="../embeddings/oleObject55.bin"/><Relationship Id="rId19" Type="http://schemas.openxmlformats.org/officeDocument/2006/relationships/oleObject" Target="../embeddings/oleObject5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46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47.bin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70.bin"/><Relationship Id="rId21" Type="http://schemas.openxmlformats.org/officeDocument/2006/relationships/oleObject" Target="../embeddings/oleObject71.bin"/><Relationship Id="rId22" Type="http://schemas.openxmlformats.org/officeDocument/2006/relationships/image" Target="../media/image26.png"/><Relationship Id="rId10" Type="http://schemas.openxmlformats.org/officeDocument/2006/relationships/oleObject" Target="../embeddings/oleObject61.bin"/><Relationship Id="rId11" Type="http://schemas.openxmlformats.org/officeDocument/2006/relationships/oleObject" Target="../embeddings/oleObject62.bin"/><Relationship Id="rId12" Type="http://schemas.openxmlformats.org/officeDocument/2006/relationships/oleObject" Target="../embeddings/oleObject63.bin"/><Relationship Id="rId13" Type="http://schemas.openxmlformats.org/officeDocument/2006/relationships/image" Target="../media/image12.wmf"/><Relationship Id="rId14" Type="http://schemas.openxmlformats.org/officeDocument/2006/relationships/oleObject" Target="../embeddings/oleObject64.bin"/><Relationship Id="rId15" Type="http://schemas.openxmlformats.org/officeDocument/2006/relationships/oleObject" Target="../embeddings/oleObject65.bin"/><Relationship Id="rId16" Type="http://schemas.openxmlformats.org/officeDocument/2006/relationships/oleObject" Target="../embeddings/oleObject66.bin"/><Relationship Id="rId17" Type="http://schemas.openxmlformats.org/officeDocument/2006/relationships/oleObject" Target="../embeddings/oleObject67.bin"/><Relationship Id="rId18" Type="http://schemas.openxmlformats.org/officeDocument/2006/relationships/oleObject" Target="../embeddings/oleObject68.bin"/><Relationship Id="rId19" Type="http://schemas.openxmlformats.org/officeDocument/2006/relationships/oleObject" Target="../embeddings/oleObject6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59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6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72.bin"/><Relationship Id="rId5" Type="http://schemas.openxmlformats.org/officeDocument/2006/relationships/image" Target="../media/image12.wmf"/><Relationship Id="rId6" Type="http://schemas.openxmlformats.org/officeDocument/2006/relationships/image" Target="../media/image2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74.bin"/><Relationship Id="rId6" Type="http://schemas.openxmlformats.org/officeDocument/2006/relationships/image" Target="../media/image30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85.bin"/><Relationship Id="rId21" Type="http://schemas.openxmlformats.org/officeDocument/2006/relationships/oleObject" Target="../embeddings/oleObject86.bin"/><Relationship Id="rId22" Type="http://schemas.openxmlformats.org/officeDocument/2006/relationships/oleObject" Target="../embeddings/oleObject87.bin"/><Relationship Id="rId10" Type="http://schemas.openxmlformats.org/officeDocument/2006/relationships/oleObject" Target="../embeddings/oleObject77.bin"/><Relationship Id="rId11" Type="http://schemas.openxmlformats.org/officeDocument/2006/relationships/oleObject" Target="../embeddings/oleObject78.bin"/><Relationship Id="rId12" Type="http://schemas.openxmlformats.org/officeDocument/2006/relationships/image" Target="../media/image26.png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12.wmf"/><Relationship Id="rId15" Type="http://schemas.openxmlformats.org/officeDocument/2006/relationships/oleObject" Target="../embeddings/oleObject80.bin"/><Relationship Id="rId16" Type="http://schemas.openxmlformats.org/officeDocument/2006/relationships/oleObject" Target="../embeddings/oleObject81.bin"/><Relationship Id="rId17" Type="http://schemas.openxmlformats.org/officeDocument/2006/relationships/oleObject" Target="../embeddings/oleObject82.bin"/><Relationship Id="rId18" Type="http://schemas.openxmlformats.org/officeDocument/2006/relationships/oleObject" Target="../embeddings/oleObject83.bin"/><Relationship Id="rId19" Type="http://schemas.openxmlformats.org/officeDocument/2006/relationships/oleObject" Target="../embeddings/oleObject84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75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76.bin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wmf"/><Relationship Id="rId20" Type="http://schemas.openxmlformats.org/officeDocument/2006/relationships/oleObject" Target="../embeddings/oleObject98.bin"/><Relationship Id="rId21" Type="http://schemas.openxmlformats.org/officeDocument/2006/relationships/oleObject" Target="../embeddings/oleObject99.bin"/><Relationship Id="rId22" Type="http://schemas.openxmlformats.org/officeDocument/2006/relationships/oleObject" Target="../embeddings/oleObject100.bin"/><Relationship Id="rId10" Type="http://schemas.openxmlformats.org/officeDocument/2006/relationships/oleObject" Target="../embeddings/oleObject90.bin"/><Relationship Id="rId11" Type="http://schemas.openxmlformats.org/officeDocument/2006/relationships/oleObject" Target="../embeddings/oleObject91.bin"/><Relationship Id="rId12" Type="http://schemas.openxmlformats.org/officeDocument/2006/relationships/image" Target="../media/image26.png"/><Relationship Id="rId13" Type="http://schemas.openxmlformats.org/officeDocument/2006/relationships/oleObject" Target="../embeddings/oleObject92.bin"/><Relationship Id="rId14" Type="http://schemas.openxmlformats.org/officeDocument/2006/relationships/image" Target="../media/image12.wmf"/><Relationship Id="rId15" Type="http://schemas.openxmlformats.org/officeDocument/2006/relationships/oleObject" Target="../embeddings/oleObject93.bin"/><Relationship Id="rId16" Type="http://schemas.openxmlformats.org/officeDocument/2006/relationships/oleObject" Target="../embeddings/oleObject94.bin"/><Relationship Id="rId17" Type="http://schemas.openxmlformats.org/officeDocument/2006/relationships/oleObject" Target="../embeddings/oleObject95.bin"/><Relationship Id="rId18" Type="http://schemas.openxmlformats.org/officeDocument/2006/relationships/oleObject" Target="../embeddings/oleObject96.bin"/><Relationship Id="rId19" Type="http://schemas.openxmlformats.org/officeDocument/2006/relationships/oleObject" Target="../embeddings/oleObject97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4.wmf"/><Relationship Id="rId5" Type="http://schemas.openxmlformats.org/officeDocument/2006/relationships/image" Target="../media/image25.png"/><Relationship Id="rId6" Type="http://schemas.openxmlformats.org/officeDocument/2006/relationships/oleObject" Target="../embeddings/oleObject88.bin"/><Relationship Id="rId7" Type="http://schemas.openxmlformats.org/officeDocument/2006/relationships/image" Target="../media/image22.wmf"/><Relationship Id="rId8" Type="http://schemas.openxmlformats.org/officeDocument/2006/relationships/oleObject" Target="../embeddings/oleObject89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01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102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03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04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105.bin"/><Relationship Id="rId7" Type="http://schemas.openxmlformats.org/officeDocument/2006/relationships/oleObject" Target="../embeddings/oleObject106.bin"/><Relationship Id="rId8" Type="http://schemas.openxmlformats.org/officeDocument/2006/relationships/oleObject" Target="../embeddings/oleObject107.bin"/><Relationship Id="rId9" Type="http://schemas.openxmlformats.org/officeDocument/2006/relationships/oleObject" Target="../embeddings/oleObject108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109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110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11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112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113.bin"/><Relationship Id="rId5" Type="http://schemas.openxmlformats.org/officeDocument/2006/relationships/image" Target="../media/image12.wmf"/><Relationship Id="rId6" Type="http://schemas.openxmlformats.org/officeDocument/2006/relationships/oleObject" Target="../embeddings/oleObject114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4" Type="http://schemas.openxmlformats.org/officeDocument/2006/relationships/image" Target="../media/image12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117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119.bin"/><Relationship Id="rId6" Type="http://schemas.openxmlformats.org/officeDocument/2006/relationships/oleObject" Target="../embeddings/oleObject120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png"/><Relationship Id="rId5" Type="http://schemas.openxmlformats.org/officeDocument/2006/relationships/image" Target="../media/image54.gif"/><Relationship Id="rId6" Type="http://schemas.openxmlformats.org/officeDocument/2006/relationships/image" Target="../media/image55.gif"/><Relationship Id="rId7" Type="http://schemas.openxmlformats.org/officeDocument/2006/relationships/image" Target="../media/image56.gif"/><Relationship Id="rId8" Type="http://schemas.openxmlformats.org/officeDocument/2006/relationships/image" Target="../media/image57.gif"/><Relationship Id="rId9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 smtClean="0">
                <a:latin typeface="Calibri"/>
              </a:rPr>
              <a:t>Computer Networking</a:t>
            </a:r>
            <a:endParaRPr lang="en-US" sz="4000" dirty="0">
              <a:latin typeface="Calibri"/>
            </a:endParaRP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Lent Term M/W/F </a:t>
            </a:r>
            <a:r>
              <a:rPr lang="en-US" sz="4000" dirty="0" smtClean="0">
                <a:latin typeface="Calibri"/>
              </a:rPr>
              <a:t>11-midday</a:t>
            </a:r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LT1 in Gates </a:t>
            </a:r>
            <a:r>
              <a:rPr lang="en-US" sz="4000" dirty="0" smtClean="0">
                <a:latin typeface="Calibri"/>
              </a:rPr>
              <a:t>Building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 smtClean="0">
                <a:latin typeface="Calibri"/>
              </a:rPr>
              <a:t>Slide Set 1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 smtClean="0">
                <a:latin typeface="Calibri"/>
              </a:rPr>
              <a:t>Andrew </a:t>
            </a:r>
            <a:r>
              <a:rPr lang="en-US" sz="3600" dirty="0">
                <a:latin typeface="Calibri"/>
              </a:rPr>
              <a:t>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>
                <a:latin typeface="Calibri"/>
                <a:hlinkClick r:id="rId3"/>
              </a:rPr>
              <a:t>andrew.moore@</a:t>
            </a:r>
            <a:r>
              <a:rPr lang="en-US" dirty="0" smtClean="0">
                <a:latin typeface="Calibri"/>
                <a:hlinkClick r:id="rId3"/>
              </a:rPr>
              <a:t>cl.cam.ac.uk</a:t>
            </a:r>
            <a:endParaRPr lang="en-US" dirty="0" smtClean="0">
              <a:latin typeface="Calibri"/>
            </a:endParaRPr>
          </a:p>
          <a:p>
            <a:pPr algn="ctr" eaLnBrk="0" hangingPunct="0"/>
            <a:r>
              <a:rPr lang="en-US" dirty="0" smtClean="0">
                <a:latin typeface="Calibri"/>
              </a:rPr>
              <a:t>January </a:t>
            </a:r>
            <a:r>
              <a:rPr lang="en-US" dirty="0" smtClean="0">
                <a:latin typeface="Calibri"/>
              </a:rPr>
              <a:t>2013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 smtClean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3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Entities and Peers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55" y="1216261"/>
            <a:ext cx="8683723" cy="3765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Entity</a:t>
            </a:r>
            <a:r>
              <a:rPr lang="en-US" dirty="0" smtClean="0"/>
              <a:t> – a </a:t>
            </a:r>
            <a:r>
              <a:rPr lang="en-US" i="1" dirty="0" smtClean="0"/>
              <a:t>thing</a:t>
            </a:r>
            <a:r>
              <a:rPr lang="en-US" dirty="0" smtClean="0"/>
              <a:t> (an independent existence)</a:t>
            </a:r>
          </a:p>
          <a:p>
            <a:pPr marL="0" indent="0">
              <a:buNone/>
            </a:pPr>
            <a:r>
              <a:rPr lang="en-US" dirty="0" smtClean="0"/>
              <a:t>Entities </a:t>
            </a:r>
            <a:r>
              <a:rPr lang="en-US" i="1" dirty="0" smtClean="0"/>
              <a:t>interact</a:t>
            </a:r>
            <a:r>
              <a:rPr lang="en-US" dirty="0" smtClean="0"/>
              <a:t> with the layers above and below</a:t>
            </a:r>
          </a:p>
          <a:p>
            <a:pPr marL="0" indent="0">
              <a:buNone/>
            </a:pPr>
            <a:r>
              <a:rPr lang="en-US" dirty="0" smtClean="0"/>
              <a:t>Entities </a:t>
            </a:r>
            <a:r>
              <a:rPr lang="en-US" i="1" dirty="0" smtClean="0"/>
              <a:t>communicate</a:t>
            </a:r>
            <a:r>
              <a:rPr lang="en-US" dirty="0" smtClean="0"/>
              <a:t> with </a:t>
            </a:r>
            <a:r>
              <a:rPr lang="en-US" i="1" dirty="0" smtClean="0"/>
              <a:t>peer</a:t>
            </a:r>
            <a:r>
              <a:rPr lang="en-US" dirty="0" smtClean="0"/>
              <a:t> entities</a:t>
            </a:r>
          </a:p>
          <a:p>
            <a:pPr lvl="1"/>
            <a:r>
              <a:rPr lang="en-US" sz="2400" dirty="0" smtClean="0"/>
              <a:t>same level but different place (</a:t>
            </a:r>
            <a:r>
              <a:rPr lang="en-US" sz="2400" dirty="0" err="1" smtClean="0"/>
              <a:t>eg</a:t>
            </a:r>
            <a:r>
              <a:rPr lang="en-US" sz="2400" dirty="0" smtClean="0"/>
              <a:t> different person, different box, different host)</a:t>
            </a:r>
          </a:p>
          <a:p>
            <a:pPr marL="0" indent="0">
              <a:buNone/>
            </a:pPr>
            <a:r>
              <a:rPr lang="en-US" dirty="0" smtClean="0"/>
              <a:t>Communications between peers is supported by entities at the lower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twosta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78" y="4618306"/>
            <a:ext cx="36957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Entities and Peers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719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Entities usually do something useful</a:t>
            </a:r>
            <a:endParaRPr lang="en-US" dirty="0"/>
          </a:p>
          <a:p>
            <a:pPr lvl="1"/>
            <a:r>
              <a:rPr lang="en-US" dirty="0" smtClean="0"/>
              <a:t>Encryption – Error correction – Reliable Delivery</a:t>
            </a:r>
          </a:p>
          <a:p>
            <a:pPr lvl="1"/>
            <a:r>
              <a:rPr lang="en-US" dirty="0" smtClean="0"/>
              <a:t>Nothing at all is also reasonable</a:t>
            </a:r>
          </a:p>
          <a:p>
            <a:pPr marL="0" indent="0">
              <a:buNone/>
            </a:pPr>
            <a:r>
              <a:rPr lang="en-US" dirty="0" smtClean="0"/>
              <a:t>Not all communications is end-to-end</a:t>
            </a:r>
          </a:p>
          <a:p>
            <a:pPr marL="0" indent="0">
              <a:buNone/>
            </a:pPr>
            <a:r>
              <a:rPr lang="en-US" dirty="0" smtClean="0"/>
              <a:t>Examples for things in the middle</a:t>
            </a:r>
          </a:p>
          <a:p>
            <a:pPr lvl="1"/>
            <a:r>
              <a:rPr lang="en-US" dirty="0" smtClean="0"/>
              <a:t>IP Router – Mobile Phone Cell Tower</a:t>
            </a:r>
          </a:p>
          <a:p>
            <a:pPr lvl="1"/>
            <a:r>
              <a:rPr lang="en-US" dirty="0" smtClean="0"/>
              <a:t>Person translating French to English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gatewaysta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56" y="4984073"/>
            <a:ext cx="5067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Channels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sz="3100" dirty="0" smtClean="0"/>
              <a:t>This </a:t>
            </a:r>
            <a:r>
              <a:rPr lang="en-US" sz="3100" dirty="0"/>
              <a:t>channel definition is very </a:t>
            </a:r>
            <a:r>
              <a:rPr lang="en-US" sz="3100" dirty="0" smtClean="0"/>
              <a:t>abstract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Peer entities communicate over channels</a:t>
            </a:r>
          </a:p>
          <a:p>
            <a:r>
              <a:rPr lang="en-US" dirty="0" smtClean="0"/>
              <a:t>Peer entities provide higher-layer peers with higher-layer channels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i="1" dirty="0" smtClean="0"/>
              <a:t>A channel is that into which an entity puts symbols and which causes those </a:t>
            </a:r>
            <a:r>
              <a:rPr lang="en-US" sz="2400" dirty="0"/>
              <a:t>symbols </a:t>
            </a:r>
            <a:r>
              <a:rPr lang="en-US" sz="2400" i="1" dirty="0" smtClean="0"/>
              <a:t>(or a reasonable approximation) to appear somewhere else at a later point in time.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ch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15" y="5040906"/>
            <a:ext cx="42418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16400"/>
          </a:xfrm>
        </p:spPr>
        <p:txBody>
          <a:bodyPr numCol="2"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Symbol type</a:t>
            </a:r>
            <a:r>
              <a:rPr lang="en-US" dirty="0" smtClean="0"/>
              <a:t>: bits, packets, waveform</a:t>
            </a:r>
          </a:p>
          <a:p>
            <a:pPr marL="0" indent="0">
              <a:buNone/>
            </a:pPr>
            <a:r>
              <a:rPr lang="en-US" b="1" dirty="0" smtClean="0"/>
              <a:t>Capacity</a:t>
            </a:r>
            <a:r>
              <a:rPr lang="en-US" dirty="0" smtClean="0"/>
              <a:t>: bandwidth, data-rate, packet-rate</a:t>
            </a:r>
          </a:p>
          <a:p>
            <a:pPr marL="0" indent="0">
              <a:buNone/>
            </a:pPr>
            <a:r>
              <a:rPr lang="en-US" b="1" dirty="0" smtClean="0"/>
              <a:t>Delay</a:t>
            </a:r>
            <a:r>
              <a:rPr lang="en-US" dirty="0" smtClean="0"/>
              <a:t>: fixed or variable</a:t>
            </a:r>
          </a:p>
          <a:p>
            <a:pPr marL="0" indent="0">
              <a:buNone/>
            </a:pPr>
            <a:r>
              <a:rPr lang="en-US" b="1" dirty="0" smtClean="0"/>
              <a:t>Fidelity</a:t>
            </a:r>
            <a:r>
              <a:rPr lang="en-US" dirty="0" smtClean="0"/>
              <a:t>: signal-to-noise, bit error rate, packet error rate</a:t>
            </a:r>
          </a:p>
          <a:p>
            <a:pPr marL="0" indent="0">
              <a:buNone/>
            </a:pPr>
            <a:r>
              <a:rPr lang="en-US" b="1" dirty="0" smtClean="0"/>
              <a:t>Cost</a:t>
            </a:r>
            <a:r>
              <a:rPr lang="en-US" dirty="0" smtClean="0"/>
              <a:t>: per attachment, for use</a:t>
            </a:r>
          </a:p>
          <a:p>
            <a:pPr marL="0" indent="0">
              <a:buNone/>
            </a:pPr>
            <a:r>
              <a:rPr lang="en-US" b="1" dirty="0" smtClean="0"/>
              <a:t>Reliability</a:t>
            </a:r>
          </a:p>
          <a:p>
            <a:pPr marL="0" indent="0">
              <a:buNone/>
            </a:pPr>
            <a:r>
              <a:rPr lang="en-US" b="1" dirty="0" smtClean="0"/>
              <a:t>Security</a:t>
            </a:r>
            <a:r>
              <a:rPr lang="en-US" dirty="0" smtClean="0"/>
              <a:t>: privacy, </a:t>
            </a:r>
            <a:r>
              <a:rPr lang="en-US" dirty="0" err="1" smtClean="0"/>
              <a:t>unforgability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Order preserving</a:t>
            </a:r>
            <a:r>
              <a:rPr lang="en-US" dirty="0" smtClean="0"/>
              <a:t>: always, almost, usually</a:t>
            </a:r>
          </a:p>
          <a:p>
            <a:pPr marL="0" indent="0">
              <a:buNone/>
            </a:pPr>
            <a:r>
              <a:rPr lang="en-US" b="1" dirty="0" smtClean="0"/>
              <a:t>Connectivity</a:t>
            </a:r>
            <a:r>
              <a:rPr lang="en-US" dirty="0" smtClean="0"/>
              <a:t>: point-to-point, to-many, many-to-many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4169001"/>
            <a:ext cx="8229600" cy="2416400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alibri"/>
              </a:rPr>
              <a:t>Examples:</a:t>
            </a:r>
          </a:p>
          <a:p>
            <a:r>
              <a:rPr lang="en-US" dirty="0" err="1" smtClean="0">
                <a:latin typeface="Calibri"/>
              </a:rPr>
              <a:t>Fibre</a:t>
            </a:r>
            <a:r>
              <a:rPr lang="en-US" dirty="0" smtClean="0">
                <a:latin typeface="Calibri"/>
              </a:rPr>
              <a:t> Cable</a:t>
            </a:r>
          </a:p>
          <a:p>
            <a:r>
              <a:rPr lang="en-US" dirty="0" smtClean="0">
                <a:latin typeface="Calibri"/>
              </a:rPr>
              <a:t>1 Gb/s channel in a network</a:t>
            </a:r>
          </a:p>
          <a:p>
            <a:r>
              <a:rPr lang="en-US" dirty="0" smtClean="0">
                <a:latin typeface="Calibri"/>
              </a:rPr>
              <a:t>Sequence of packets transmitted between hosts</a:t>
            </a:r>
          </a:p>
          <a:p>
            <a:endParaRPr lang="en-US" dirty="0" smtClean="0">
              <a:latin typeface="Calibri"/>
            </a:endParaRPr>
          </a:p>
          <a:p>
            <a:r>
              <a:rPr lang="en-US" dirty="0" smtClean="0">
                <a:latin typeface="Calibri"/>
              </a:rPr>
              <a:t>A telephone call (handset to handset)</a:t>
            </a:r>
          </a:p>
          <a:p>
            <a:r>
              <a:rPr lang="en-US" dirty="0" smtClean="0">
                <a:latin typeface="Calibri"/>
              </a:rPr>
              <a:t>The audio channel in a room</a:t>
            </a:r>
          </a:p>
          <a:p>
            <a:r>
              <a:rPr lang="en-US" dirty="0" smtClean="0">
                <a:latin typeface="Calibri"/>
              </a:rPr>
              <a:t>Conversation between two people</a:t>
            </a:r>
          </a:p>
          <a:p>
            <a:pPr marL="0" indent="0">
              <a:buNone/>
            </a:pPr>
            <a:endParaRPr lang="en-US" dirty="0" smtClean="0">
              <a:latin typeface="Calibri"/>
            </a:endParaRPr>
          </a:p>
          <a:p>
            <a:pPr marL="0" indent="0">
              <a:buNone/>
            </a:pPr>
            <a:endParaRPr lang="en-US" dirty="0" smtClean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44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 and Embedding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755" y="1600201"/>
            <a:ext cx="8752642" cy="300707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In Computer Networks we often see higher-layer information embedded within lower-layer information</a:t>
            </a:r>
          </a:p>
          <a:p>
            <a:r>
              <a:rPr lang="en-US" dirty="0" smtClean="0"/>
              <a:t>Such embedding can be considered a form of layering</a:t>
            </a:r>
          </a:p>
          <a:p>
            <a:r>
              <a:rPr lang="en-US" dirty="0" smtClean="0"/>
              <a:t>Higher layer information is generated by stripping off headers and trailers of the current layer</a:t>
            </a:r>
          </a:p>
          <a:p>
            <a:r>
              <a:rPr lang="en-US" dirty="0" err="1" smtClean="0"/>
              <a:t>eg</a:t>
            </a:r>
            <a:r>
              <a:rPr lang="en-US" dirty="0" smtClean="0"/>
              <a:t> an IP entity only looks at the IP headers</a:t>
            </a:r>
          </a:p>
          <a:p>
            <a:pPr marL="0" indent="0" algn="ctr">
              <a:buNone/>
            </a:pPr>
            <a:r>
              <a:rPr lang="en-US" b="1" i="1" dirty="0" smtClean="0"/>
              <a:t>BUT embedding is not the only form of layering</a:t>
            </a:r>
          </a:p>
          <a:p>
            <a:pPr marL="0" indent="0" algn="ctr">
              <a:buNone/>
            </a:pPr>
            <a:endParaRPr lang="en-US" b="1" i="1" dirty="0" smtClean="0"/>
          </a:p>
          <a:p>
            <a:pPr marL="0" indent="0">
              <a:buNone/>
            </a:pPr>
            <a:r>
              <a:rPr lang="en-US" dirty="0" smtClean="0"/>
              <a:t>Layering is to help understand a communications system</a:t>
            </a:r>
          </a:p>
          <a:p>
            <a:pPr marL="0" indent="0">
              <a:buNone/>
            </a:pPr>
            <a:r>
              <a:rPr lang="en-US" b="1" dirty="0" smtClean="0"/>
              <a:t>NOT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etermine implementation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embed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47" y="3582457"/>
            <a:ext cx="51308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3642B5-CA4B-E54B-9A92-A55B54E536FE}" type="slidenum">
              <a:rPr lang="en-US" sz="1400" smtClean="0"/>
              <a:pPr/>
              <a:t>15</a:t>
            </a:fld>
            <a:endParaRPr lang="en-US" sz="1400" dirty="0"/>
          </a:p>
        </p:txBody>
      </p:sp>
      <p:sp>
        <p:nvSpPr>
          <p:cNvPr id="14029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Internet protocol stack</a:t>
            </a:r>
          </a:p>
        </p:txBody>
      </p:sp>
      <p:sp>
        <p:nvSpPr>
          <p:cNvPr id="14029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2400"/>
            <a:ext cx="5715000" cy="46482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application: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supporting network applications</a:t>
            </a:r>
          </a:p>
          <a:p>
            <a:pPr lvl="1"/>
            <a:r>
              <a:rPr lang="en-US" sz="2000" dirty="0">
                <a:ea typeface="ＭＳ Ｐゴシック" charset="0"/>
              </a:rPr>
              <a:t>FTP, SMTP, HTTP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transport: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process-process data transfer</a:t>
            </a:r>
          </a:p>
          <a:p>
            <a:pPr lvl="1"/>
            <a:r>
              <a:rPr lang="en-US" sz="2000" dirty="0">
                <a:ea typeface="ＭＳ Ｐゴシック" charset="0"/>
              </a:rPr>
              <a:t>TCP, UDP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routing of datagrams from source to destination</a:t>
            </a:r>
          </a:p>
          <a:p>
            <a:pPr lvl="1"/>
            <a:r>
              <a:rPr lang="en-US" sz="2000" dirty="0">
                <a:ea typeface="ＭＳ Ｐゴシック" charset="0"/>
              </a:rPr>
              <a:t>IP, routing protocols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data transfer between neighboring  network elements</a:t>
            </a:r>
          </a:p>
          <a:p>
            <a:pPr lvl="1"/>
            <a:r>
              <a:rPr lang="en-US" sz="2000" dirty="0" smtClean="0">
                <a:ea typeface="ＭＳ Ｐゴシック" charset="0"/>
              </a:rPr>
              <a:t>Ethernet</a:t>
            </a:r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physical: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bits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on the wire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0295" name="Group 5"/>
          <p:cNvGrpSpPr>
            <a:grpSpLocks/>
          </p:cNvGrpSpPr>
          <p:nvPr/>
        </p:nvGrpSpPr>
        <p:grpSpPr bwMode="auto">
          <a:xfrm>
            <a:off x="6508750" y="1828800"/>
            <a:ext cx="1898650" cy="3530600"/>
            <a:chOff x="3076" y="888"/>
            <a:chExt cx="1196" cy="2224"/>
          </a:xfrm>
        </p:grpSpPr>
        <p:sp>
          <p:nvSpPr>
            <p:cNvPr id="140296" name="Rectangle 6"/>
            <p:cNvSpPr>
              <a:spLocks noChangeArrowheads="1"/>
            </p:cNvSpPr>
            <p:nvPr/>
          </p:nvSpPr>
          <p:spPr bwMode="auto">
            <a:xfrm>
              <a:off x="3080" y="888"/>
              <a:ext cx="1192" cy="22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0297" name="Text Box 7"/>
            <p:cNvSpPr txBox="1">
              <a:spLocks noChangeArrowheads="1"/>
            </p:cNvSpPr>
            <p:nvPr/>
          </p:nvSpPr>
          <p:spPr bwMode="auto">
            <a:xfrm>
              <a:off x="3190" y="949"/>
              <a:ext cx="989" cy="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dirty="0">
                  <a:latin typeface="Calibri"/>
                </a:rPr>
                <a:t>application</a:t>
              </a:r>
            </a:p>
            <a:p>
              <a:pPr algn="ctr"/>
              <a:endParaRPr lang="en-US" dirty="0">
                <a:latin typeface="Calibri"/>
              </a:endParaRPr>
            </a:p>
            <a:p>
              <a:pPr algn="ctr"/>
              <a:r>
                <a:rPr lang="en-US" dirty="0">
                  <a:latin typeface="Calibri"/>
                </a:rPr>
                <a:t>transport</a:t>
              </a:r>
            </a:p>
            <a:p>
              <a:pPr algn="ctr"/>
              <a:endParaRPr lang="en-US" dirty="0">
                <a:latin typeface="Calibri"/>
              </a:endParaRPr>
            </a:p>
            <a:p>
              <a:pPr algn="ctr"/>
              <a:r>
                <a:rPr lang="en-US" dirty="0">
                  <a:latin typeface="Calibri"/>
                </a:rPr>
                <a:t>network</a:t>
              </a:r>
            </a:p>
            <a:p>
              <a:pPr algn="ctr"/>
              <a:endParaRPr lang="en-US" dirty="0">
                <a:latin typeface="Calibri"/>
              </a:endParaRPr>
            </a:p>
            <a:p>
              <a:pPr algn="ctr"/>
              <a:r>
                <a:rPr lang="en-US" dirty="0">
                  <a:latin typeface="Calibri"/>
                </a:rPr>
                <a:t>link</a:t>
              </a:r>
            </a:p>
            <a:p>
              <a:pPr algn="ctr"/>
              <a:endParaRPr lang="en-US" dirty="0">
                <a:latin typeface="Calibri"/>
              </a:endParaRPr>
            </a:p>
            <a:p>
              <a:pPr algn="ctr"/>
              <a:r>
                <a:rPr lang="en-US" dirty="0">
                  <a:latin typeface="Calibri"/>
                </a:rPr>
                <a:t>physical</a:t>
              </a:r>
            </a:p>
          </p:txBody>
        </p:sp>
        <p:sp>
          <p:nvSpPr>
            <p:cNvPr id="140298" name="Line 8"/>
            <p:cNvSpPr>
              <a:spLocks noChangeShapeType="1"/>
            </p:cNvSpPr>
            <p:nvPr/>
          </p:nvSpPr>
          <p:spPr bwMode="auto">
            <a:xfrm>
              <a:off x="3076" y="132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299" name="Line 9"/>
            <p:cNvSpPr>
              <a:spLocks noChangeShapeType="1"/>
            </p:cNvSpPr>
            <p:nvPr/>
          </p:nvSpPr>
          <p:spPr bwMode="auto">
            <a:xfrm>
              <a:off x="3076" y="1768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00" name="Line 10"/>
            <p:cNvSpPr>
              <a:spLocks noChangeShapeType="1"/>
            </p:cNvSpPr>
            <p:nvPr/>
          </p:nvSpPr>
          <p:spPr bwMode="auto">
            <a:xfrm>
              <a:off x="3076" y="2216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01" name="Line 11"/>
            <p:cNvSpPr>
              <a:spLocks noChangeShapeType="1"/>
            </p:cNvSpPr>
            <p:nvPr/>
          </p:nvSpPr>
          <p:spPr bwMode="auto">
            <a:xfrm>
              <a:off x="3076" y="266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62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6E7719C-E073-AD4F-9176-B092A81BBD57}" type="slidenum">
              <a:rPr lang="en-US" sz="1400" smtClean="0"/>
              <a:pPr/>
              <a:t>16</a:t>
            </a:fld>
            <a:endParaRPr lang="en-US" sz="1400" dirty="0"/>
          </a:p>
        </p:txBody>
      </p:sp>
      <p:sp>
        <p:nvSpPr>
          <p:cNvPr id="14234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ISO/OSI reference model</a:t>
            </a:r>
          </a:p>
        </p:txBody>
      </p:sp>
      <p:sp>
        <p:nvSpPr>
          <p:cNvPr id="14234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2400"/>
            <a:ext cx="5715000" cy="46482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presentation: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allow applications to interpret meaning of data, e.g., encryption, compression, machine-specific conventions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session: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synchronization,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checkpointing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recovery of data exchange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Internet stack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missing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these layers!</a:t>
            </a:r>
          </a:p>
          <a:p>
            <a:pPr lvl="1"/>
            <a:r>
              <a:rPr lang="en-US" dirty="0">
                <a:ea typeface="ＭＳ Ｐゴシック" charset="0"/>
              </a:rPr>
              <a:t>these services, </a:t>
            </a:r>
            <a:r>
              <a:rPr lang="en-US" i="1" dirty="0">
                <a:ea typeface="ＭＳ Ｐゴシック" charset="0"/>
              </a:rPr>
              <a:t>if needed,</a:t>
            </a:r>
            <a:r>
              <a:rPr lang="en-US" dirty="0">
                <a:ea typeface="ＭＳ Ｐゴシック" charset="0"/>
              </a:rPr>
              <a:t> must be implemented in application</a:t>
            </a:r>
          </a:p>
          <a:p>
            <a:pPr lvl="1"/>
            <a:r>
              <a:rPr lang="en-US" dirty="0">
                <a:ea typeface="ＭＳ Ｐゴシック" charset="0"/>
              </a:rPr>
              <a:t>needed?</a:t>
            </a:r>
          </a:p>
        </p:txBody>
      </p:sp>
      <p:grpSp>
        <p:nvGrpSpPr>
          <p:cNvPr id="142343" name="Group 14"/>
          <p:cNvGrpSpPr>
            <a:grpSpLocks/>
          </p:cNvGrpSpPr>
          <p:nvPr/>
        </p:nvGrpSpPr>
        <p:grpSpPr bwMode="auto">
          <a:xfrm>
            <a:off x="6902450" y="1762125"/>
            <a:ext cx="1982788" cy="3644900"/>
            <a:chOff x="3265" y="1545"/>
            <a:chExt cx="1249" cy="2296"/>
          </a:xfrm>
        </p:grpSpPr>
        <p:sp>
          <p:nvSpPr>
            <p:cNvPr id="142344" name="Rectangle 6"/>
            <p:cNvSpPr>
              <a:spLocks noChangeArrowheads="1"/>
            </p:cNvSpPr>
            <p:nvPr/>
          </p:nvSpPr>
          <p:spPr bwMode="auto">
            <a:xfrm>
              <a:off x="3310" y="1545"/>
              <a:ext cx="1192" cy="22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2345" name="Text Box 7"/>
            <p:cNvSpPr txBox="1">
              <a:spLocks noChangeArrowheads="1"/>
            </p:cNvSpPr>
            <p:nvPr/>
          </p:nvSpPr>
          <p:spPr bwMode="auto">
            <a:xfrm>
              <a:off x="3265" y="1654"/>
              <a:ext cx="1249" cy="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application</a:t>
              </a:r>
            </a:p>
            <a:p>
              <a:pPr algn="ctr">
                <a:lnSpc>
                  <a:spcPct val="70000"/>
                </a:lnSpc>
              </a:pPr>
              <a:endParaRPr lang="en-US" dirty="0">
                <a:latin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presentation</a:t>
              </a:r>
            </a:p>
            <a:p>
              <a:pPr algn="ctr">
                <a:lnSpc>
                  <a:spcPct val="70000"/>
                </a:lnSpc>
              </a:pPr>
              <a:endParaRPr lang="en-US" dirty="0">
                <a:latin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session</a:t>
              </a:r>
            </a:p>
            <a:p>
              <a:pPr algn="ctr">
                <a:lnSpc>
                  <a:spcPct val="70000"/>
                </a:lnSpc>
              </a:pPr>
              <a:endParaRPr lang="en-US" dirty="0">
                <a:latin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transport</a:t>
              </a:r>
            </a:p>
            <a:p>
              <a:pPr algn="ctr">
                <a:lnSpc>
                  <a:spcPct val="70000"/>
                </a:lnSpc>
              </a:pPr>
              <a:endParaRPr lang="en-US" dirty="0">
                <a:latin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network</a:t>
              </a:r>
            </a:p>
            <a:p>
              <a:pPr algn="ctr">
                <a:lnSpc>
                  <a:spcPct val="70000"/>
                </a:lnSpc>
              </a:pPr>
              <a:endParaRPr lang="en-US" dirty="0">
                <a:latin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link</a:t>
              </a:r>
            </a:p>
            <a:p>
              <a:pPr algn="ctr">
                <a:lnSpc>
                  <a:spcPct val="70000"/>
                </a:lnSpc>
              </a:pPr>
              <a:endParaRPr lang="en-US" dirty="0">
                <a:latin typeface="Calibri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libri"/>
                </a:rPr>
                <a:t>physical</a:t>
              </a:r>
            </a:p>
          </p:txBody>
        </p:sp>
        <p:sp>
          <p:nvSpPr>
            <p:cNvPr id="142346" name="Line 8"/>
            <p:cNvSpPr>
              <a:spLocks noChangeShapeType="1"/>
            </p:cNvSpPr>
            <p:nvPr/>
          </p:nvSpPr>
          <p:spPr bwMode="auto">
            <a:xfrm>
              <a:off x="3297" y="1918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47" name="Line 9"/>
            <p:cNvSpPr>
              <a:spLocks noChangeShapeType="1"/>
            </p:cNvSpPr>
            <p:nvPr/>
          </p:nvSpPr>
          <p:spPr bwMode="auto">
            <a:xfrm>
              <a:off x="3306" y="2533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48" name="Line 10"/>
            <p:cNvSpPr>
              <a:spLocks noChangeShapeType="1"/>
            </p:cNvSpPr>
            <p:nvPr/>
          </p:nvSpPr>
          <p:spPr bwMode="auto">
            <a:xfrm>
              <a:off x="3306" y="2873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49" name="Line 11"/>
            <p:cNvSpPr>
              <a:spLocks noChangeShapeType="1"/>
            </p:cNvSpPr>
            <p:nvPr/>
          </p:nvSpPr>
          <p:spPr bwMode="auto">
            <a:xfrm>
              <a:off x="3307" y="3513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50" name="Line 12"/>
            <p:cNvSpPr>
              <a:spLocks noChangeShapeType="1"/>
            </p:cNvSpPr>
            <p:nvPr/>
          </p:nvSpPr>
          <p:spPr bwMode="auto">
            <a:xfrm>
              <a:off x="3297" y="3209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51" name="Line 13"/>
            <p:cNvSpPr>
              <a:spLocks noChangeShapeType="1"/>
            </p:cNvSpPr>
            <p:nvPr/>
          </p:nvSpPr>
          <p:spPr bwMode="auto">
            <a:xfrm>
              <a:off x="3296" y="2245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38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Internet protocol stack </a:t>
            </a:r>
            <a:r>
              <a:rPr lang="en-US" i="1" dirty="0" smtClean="0"/>
              <a:t>versus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OSI Reference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stack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984" y="-96525"/>
            <a:ext cx="5227471" cy="82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0" name="Freeform 2"/>
          <p:cNvSpPr>
            <a:spLocks/>
          </p:cNvSpPr>
          <p:nvPr/>
        </p:nvSpPr>
        <p:spPr bwMode="auto">
          <a:xfrm>
            <a:off x="3817938" y="1447800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391" name="Freeform 3"/>
          <p:cNvSpPr>
            <a:spLocks/>
          </p:cNvSpPr>
          <p:nvPr/>
        </p:nvSpPr>
        <p:spPr bwMode="auto">
          <a:xfrm>
            <a:off x="7129463" y="2246313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2716213" y="223838"/>
            <a:ext cx="10196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source</a:t>
            </a:r>
          </a:p>
        </p:txBody>
      </p:sp>
      <p:graphicFrame>
        <p:nvGraphicFramePr>
          <p:cNvPr id="144386" name="Object 9"/>
          <p:cNvGraphicFramePr>
            <a:graphicFrameLocks noChangeAspect="1"/>
          </p:cNvGraphicFramePr>
          <p:nvPr/>
        </p:nvGraphicFramePr>
        <p:xfrm>
          <a:off x="4098925" y="12017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9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1201738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3" name="Freeform 10"/>
          <p:cNvSpPr>
            <a:spLocks/>
          </p:cNvSpPr>
          <p:nvPr/>
        </p:nvSpPr>
        <p:spPr bwMode="auto">
          <a:xfrm>
            <a:off x="3868738" y="6540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44394" name="Group 11"/>
          <p:cNvGrpSpPr>
            <a:grpSpLocks/>
          </p:cNvGrpSpPr>
          <p:nvPr/>
        </p:nvGrpSpPr>
        <p:grpSpPr bwMode="auto">
          <a:xfrm>
            <a:off x="7488238" y="2827338"/>
            <a:ext cx="976312" cy="277812"/>
            <a:chOff x="198" y="3765"/>
            <a:chExt cx="693" cy="287"/>
          </a:xfrm>
        </p:grpSpPr>
        <p:sp>
          <p:nvSpPr>
            <p:cNvPr id="144524" name="Freeform 12"/>
            <p:cNvSpPr>
              <a:spLocks/>
            </p:cNvSpPr>
            <p:nvPr/>
          </p:nvSpPr>
          <p:spPr bwMode="auto">
            <a:xfrm>
              <a:off x="198" y="3888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525" name="Freeform 13"/>
            <p:cNvSpPr>
              <a:spLocks/>
            </p:cNvSpPr>
            <p:nvPr/>
          </p:nvSpPr>
          <p:spPr bwMode="auto">
            <a:xfrm>
              <a:off x="213" y="3765"/>
              <a:ext cx="658" cy="281"/>
            </a:xfrm>
            <a:custGeom>
              <a:avLst/>
              <a:gdLst>
                <a:gd name="T0" fmla="*/ 0 w 658"/>
                <a:gd name="T1" fmla="*/ 281 h 281"/>
                <a:gd name="T2" fmla="*/ 13 w 658"/>
                <a:gd name="T3" fmla="*/ 150 h 281"/>
                <a:gd name="T4" fmla="*/ 658 w 658"/>
                <a:gd name="T5" fmla="*/ 0 h 281"/>
                <a:gd name="T6" fmla="*/ 658 w 658"/>
                <a:gd name="T7" fmla="*/ 130 h 281"/>
                <a:gd name="T8" fmla="*/ 0 w 658"/>
                <a:gd name="T9" fmla="*/ 281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81"/>
                <a:gd name="T17" fmla="*/ 658 w 658"/>
                <a:gd name="T18" fmla="*/ 281 h 2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81">
                  <a:moveTo>
                    <a:pt x="0" y="281"/>
                  </a:moveTo>
                  <a:lnTo>
                    <a:pt x="13" y="150"/>
                  </a:lnTo>
                  <a:lnTo>
                    <a:pt x="658" y="0"/>
                  </a:lnTo>
                  <a:lnTo>
                    <a:pt x="658" y="13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526" name="Freeform 14"/>
            <p:cNvSpPr>
              <a:spLocks/>
            </p:cNvSpPr>
            <p:nvPr/>
          </p:nvSpPr>
          <p:spPr bwMode="auto">
            <a:xfrm>
              <a:off x="219" y="3765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44527" name="Group 15"/>
            <p:cNvGrpSpPr>
              <a:grpSpLocks/>
            </p:cNvGrpSpPr>
            <p:nvPr/>
          </p:nvGrpSpPr>
          <p:grpSpPr bwMode="auto">
            <a:xfrm>
              <a:off x="423" y="3789"/>
              <a:ext cx="238" cy="103"/>
              <a:chOff x="2848" y="848"/>
              <a:chExt cx="140" cy="98"/>
            </a:xfrm>
          </p:grpSpPr>
          <p:sp>
            <p:nvSpPr>
              <p:cNvPr id="144532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533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534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4528" name="Group 19"/>
            <p:cNvGrpSpPr>
              <a:grpSpLocks/>
            </p:cNvGrpSpPr>
            <p:nvPr/>
          </p:nvGrpSpPr>
          <p:grpSpPr bwMode="auto">
            <a:xfrm flipV="1">
              <a:off x="437" y="3787"/>
              <a:ext cx="238" cy="103"/>
              <a:chOff x="2848" y="848"/>
              <a:chExt cx="140" cy="98"/>
            </a:xfrm>
          </p:grpSpPr>
          <p:sp>
            <p:nvSpPr>
              <p:cNvPr id="144529" name="Line 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530" name="Line 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531" name="Line 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44395" name="Rectangle 23"/>
          <p:cNvSpPr>
            <a:spLocks noChangeArrowheads="1"/>
          </p:cNvSpPr>
          <p:nvPr/>
        </p:nvSpPr>
        <p:spPr bwMode="auto">
          <a:xfrm>
            <a:off x="2644775" y="660400"/>
            <a:ext cx="1296988" cy="1546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396" name="Rectangle 24"/>
          <p:cNvSpPr>
            <a:spLocks noChangeArrowheads="1"/>
          </p:cNvSpPr>
          <p:nvPr/>
        </p:nvSpPr>
        <p:spPr bwMode="auto">
          <a:xfrm>
            <a:off x="2597150" y="7318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397" name="Line 25"/>
          <p:cNvSpPr>
            <a:spLocks noChangeShapeType="1"/>
          </p:cNvSpPr>
          <p:nvPr/>
        </p:nvSpPr>
        <p:spPr bwMode="auto">
          <a:xfrm>
            <a:off x="2597150" y="10493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4398" name="Text Box 26"/>
          <p:cNvSpPr txBox="1">
            <a:spLocks noChangeArrowheads="1"/>
          </p:cNvSpPr>
          <p:nvPr/>
        </p:nvSpPr>
        <p:spPr bwMode="auto">
          <a:xfrm>
            <a:off x="2554288" y="698500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link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physical</a:t>
            </a:r>
          </a:p>
        </p:txBody>
      </p:sp>
      <p:sp>
        <p:nvSpPr>
          <p:cNvPr id="144399" name="Line 27"/>
          <p:cNvSpPr>
            <a:spLocks noChangeShapeType="1"/>
          </p:cNvSpPr>
          <p:nvPr/>
        </p:nvSpPr>
        <p:spPr bwMode="auto">
          <a:xfrm>
            <a:off x="2605088" y="13700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4400" name="Line 28"/>
          <p:cNvSpPr>
            <a:spLocks noChangeShapeType="1"/>
          </p:cNvSpPr>
          <p:nvPr/>
        </p:nvSpPr>
        <p:spPr bwMode="auto">
          <a:xfrm>
            <a:off x="2609850" y="16510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4401" name="Line 29"/>
          <p:cNvSpPr>
            <a:spLocks noChangeShapeType="1"/>
          </p:cNvSpPr>
          <p:nvPr/>
        </p:nvSpPr>
        <p:spPr bwMode="auto">
          <a:xfrm>
            <a:off x="2609850" y="19272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219200" y="1368425"/>
            <a:ext cx="1208088" cy="303213"/>
            <a:chOff x="501" y="1990"/>
            <a:chExt cx="761" cy="191"/>
          </a:xfrm>
        </p:grpSpPr>
        <p:sp>
          <p:nvSpPr>
            <p:cNvPr id="144518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519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20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21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522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523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95288" y="996950"/>
            <a:ext cx="90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segment</a:t>
            </a:r>
            <a:endParaRPr lang="en-US" sz="1600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1533525" y="1033463"/>
            <a:ext cx="301625" cy="292100"/>
            <a:chOff x="1962" y="2058"/>
            <a:chExt cx="190" cy="184"/>
          </a:xfrm>
        </p:grpSpPr>
        <p:sp>
          <p:nvSpPr>
            <p:cNvPr id="144516" name="Rectangle 47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517" name="Rectangle 48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</p:grp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95263" y="1336675"/>
            <a:ext cx="9880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datagram</a:t>
            </a:r>
            <a:endParaRPr lang="en-US" sz="16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44406" name="Text Box 54"/>
          <p:cNvSpPr txBox="1">
            <a:spLocks noChangeArrowheads="1"/>
          </p:cNvSpPr>
          <p:nvPr/>
        </p:nvSpPr>
        <p:spPr bwMode="auto">
          <a:xfrm>
            <a:off x="1547813" y="4157663"/>
            <a:ext cx="1360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2"/>
                </a:solidFill>
                <a:latin typeface="Calibri"/>
              </a:rPr>
              <a:t>destination</a:t>
            </a:r>
          </a:p>
        </p:txBody>
      </p:sp>
      <p:graphicFrame>
        <p:nvGraphicFramePr>
          <p:cNvPr id="144387" name="Object 55"/>
          <p:cNvGraphicFramePr>
            <a:graphicFrameLocks noChangeAspect="1"/>
          </p:cNvGraphicFramePr>
          <p:nvPr/>
        </p:nvGraphicFramePr>
        <p:xfrm>
          <a:off x="3209925" y="50879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0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5087938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407" name="Freeform 56"/>
          <p:cNvSpPr>
            <a:spLocks/>
          </p:cNvSpPr>
          <p:nvPr/>
        </p:nvSpPr>
        <p:spPr bwMode="auto">
          <a:xfrm>
            <a:off x="2979738" y="45402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408" name="Rectangle 57"/>
          <p:cNvSpPr>
            <a:spLocks noChangeArrowheads="1"/>
          </p:cNvSpPr>
          <p:nvPr/>
        </p:nvSpPr>
        <p:spPr bwMode="auto">
          <a:xfrm>
            <a:off x="1755775" y="4546600"/>
            <a:ext cx="1296988" cy="1546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409" name="Rectangle 58"/>
          <p:cNvSpPr>
            <a:spLocks noChangeArrowheads="1"/>
          </p:cNvSpPr>
          <p:nvPr/>
        </p:nvSpPr>
        <p:spPr bwMode="auto">
          <a:xfrm>
            <a:off x="1708150" y="46180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44410" name="Line 59"/>
          <p:cNvSpPr>
            <a:spLocks noChangeShapeType="1"/>
          </p:cNvSpPr>
          <p:nvPr/>
        </p:nvSpPr>
        <p:spPr bwMode="auto">
          <a:xfrm>
            <a:off x="1708150" y="49355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4411" name="Text Box 60"/>
          <p:cNvSpPr txBox="1">
            <a:spLocks noChangeArrowheads="1"/>
          </p:cNvSpPr>
          <p:nvPr/>
        </p:nvSpPr>
        <p:spPr bwMode="auto">
          <a:xfrm>
            <a:off x="1665288" y="4584700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link</a:t>
            </a:r>
          </a:p>
          <a:p>
            <a:pPr algn="ctr">
              <a:lnSpc>
                <a:spcPct val="110000"/>
              </a:lnSpc>
            </a:pPr>
            <a:r>
              <a:rPr lang="en-US" sz="1800" dirty="0">
                <a:latin typeface="Calibri"/>
              </a:rPr>
              <a:t>physical</a:t>
            </a:r>
          </a:p>
        </p:txBody>
      </p:sp>
      <p:sp>
        <p:nvSpPr>
          <p:cNvPr id="144412" name="Line 61"/>
          <p:cNvSpPr>
            <a:spLocks noChangeShapeType="1"/>
          </p:cNvSpPr>
          <p:nvPr/>
        </p:nvSpPr>
        <p:spPr bwMode="auto">
          <a:xfrm>
            <a:off x="1716088" y="52562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4413" name="Line 62"/>
          <p:cNvSpPr>
            <a:spLocks noChangeShapeType="1"/>
          </p:cNvSpPr>
          <p:nvPr/>
        </p:nvSpPr>
        <p:spPr bwMode="auto">
          <a:xfrm>
            <a:off x="1720850" y="55372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4414" name="Line 63"/>
          <p:cNvSpPr>
            <a:spLocks noChangeShapeType="1"/>
          </p:cNvSpPr>
          <p:nvPr/>
        </p:nvSpPr>
        <p:spPr bwMode="auto">
          <a:xfrm>
            <a:off x="1720850" y="58134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44415" name="Group 64"/>
          <p:cNvGrpSpPr>
            <a:grpSpLocks/>
          </p:cNvGrpSpPr>
          <p:nvPr/>
        </p:nvGrpSpPr>
        <p:grpSpPr bwMode="auto">
          <a:xfrm>
            <a:off x="152400" y="5527675"/>
            <a:ext cx="1479550" cy="303213"/>
            <a:chOff x="332" y="2224"/>
            <a:chExt cx="932" cy="191"/>
          </a:xfrm>
        </p:grpSpPr>
        <p:sp>
          <p:nvSpPr>
            <p:cNvPr id="144508" name="Rectangle 65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509" name="Rectangle 66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10" name="Rectangle 67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11" name="Rectangle 68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H</a:t>
              </a:r>
              <a:r>
                <a:rPr lang="en-US" sz="1800" baseline="-25000" dirty="0">
                  <a:latin typeface="Calibri"/>
                </a:rPr>
                <a:t>l</a:t>
              </a:r>
            </a:p>
          </p:txBody>
        </p:sp>
        <p:sp>
          <p:nvSpPr>
            <p:cNvPr id="144512" name="Rectangle 69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513" name="Line 70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514" name="Line 71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515" name="Line 72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44416" name="Group 73"/>
          <p:cNvGrpSpPr>
            <a:grpSpLocks/>
          </p:cNvGrpSpPr>
          <p:nvPr/>
        </p:nvGrpSpPr>
        <p:grpSpPr bwMode="auto">
          <a:xfrm>
            <a:off x="420688" y="5229225"/>
            <a:ext cx="1208087" cy="303213"/>
            <a:chOff x="501" y="1990"/>
            <a:chExt cx="761" cy="191"/>
          </a:xfrm>
        </p:grpSpPr>
        <p:sp>
          <p:nvSpPr>
            <p:cNvPr id="144502" name="Rectangle 74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503" name="Rectangle 75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04" name="Rectangle 76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05" name="Rectangle 77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506" name="Line 78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507" name="Line 79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44417" name="Group 80"/>
          <p:cNvGrpSpPr>
            <a:grpSpLocks/>
          </p:cNvGrpSpPr>
          <p:nvPr/>
        </p:nvGrpSpPr>
        <p:grpSpPr bwMode="auto">
          <a:xfrm>
            <a:off x="723900" y="4921250"/>
            <a:ext cx="890588" cy="303213"/>
            <a:chOff x="645" y="1734"/>
            <a:chExt cx="561" cy="191"/>
          </a:xfrm>
        </p:grpSpPr>
        <p:sp>
          <p:nvSpPr>
            <p:cNvPr id="144498" name="Rectangle 81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99" name="Rectangle 82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500" name="Rectangle 83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501" name="Line 84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44418" name="Group 85"/>
          <p:cNvGrpSpPr>
            <a:grpSpLocks/>
          </p:cNvGrpSpPr>
          <p:nvPr/>
        </p:nvGrpSpPr>
        <p:grpSpPr bwMode="auto">
          <a:xfrm>
            <a:off x="930275" y="4610100"/>
            <a:ext cx="679450" cy="301625"/>
            <a:chOff x="780" y="1553"/>
            <a:chExt cx="428" cy="190"/>
          </a:xfrm>
        </p:grpSpPr>
        <p:sp>
          <p:nvSpPr>
            <p:cNvPr id="144496" name="Rectangle 8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97" name="Rectangle 8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</p:grpSp>
      <p:grpSp>
        <p:nvGrpSpPr>
          <p:cNvPr id="144419" name="Group 88"/>
          <p:cNvGrpSpPr>
            <a:grpSpLocks/>
          </p:cNvGrpSpPr>
          <p:nvPr/>
        </p:nvGrpSpPr>
        <p:grpSpPr bwMode="auto">
          <a:xfrm>
            <a:off x="5654675" y="4164013"/>
            <a:ext cx="1387475" cy="1035050"/>
            <a:chOff x="3601" y="168"/>
            <a:chExt cx="874" cy="652"/>
          </a:xfrm>
        </p:grpSpPr>
        <p:sp>
          <p:nvSpPr>
            <p:cNvPr id="144491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92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93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94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sz="1800" dirty="0">
                  <a:latin typeface="Calibri"/>
                </a:rPr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sz="1800" dirty="0">
                  <a:latin typeface="Calibri"/>
                </a:rPr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sz="1800" dirty="0">
                  <a:latin typeface="Calibri"/>
                </a:rPr>
                <a:t>physical</a:t>
              </a:r>
            </a:p>
          </p:txBody>
        </p:sp>
        <p:sp>
          <p:nvSpPr>
            <p:cNvPr id="144495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44420" name="Group 94"/>
          <p:cNvGrpSpPr>
            <a:grpSpLocks/>
          </p:cNvGrpSpPr>
          <p:nvPr/>
        </p:nvGrpSpPr>
        <p:grpSpPr bwMode="auto">
          <a:xfrm>
            <a:off x="5821363" y="2271713"/>
            <a:ext cx="1387475" cy="733425"/>
            <a:chOff x="4696" y="597"/>
            <a:chExt cx="874" cy="462"/>
          </a:xfrm>
        </p:grpSpPr>
        <p:sp>
          <p:nvSpPr>
            <p:cNvPr id="144487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88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89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90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sz="1800" dirty="0">
                  <a:latin typeface="Calibri"/>
                </a:rPr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sz="1800" dirty="0">
                  <a:latin typeface="Calibri"/>
                </a:rPr>
                <a:t>physical</a:t>
              </a:r>
            </a:p>
          </p:txBody>
        </p:sp>
      </p:grpSp>
      <p:sp>
        <p:nvSpPr>
          <p:cNvPr id="144421" name="Freeform 99"/>
          <p:cNvSpPr>
            <a:spLocks/>
          </p:cNvSpPr>
          <p:nvPr/>
        </p:nvSpPr>
        <p:spPr bwMode="auto">
          <a:xfrm>
            <a:off x="6978650" y="4156075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44422" name="Group 100"/>
          <p:cNvGrpSpPr>
            <a:grpSpLocks/>
          </p:cNvGrpSpPr>
          <p:nvPr/>
        </p:nvGrpSpPr>
        <p:grpSpPr bwMode="auto">
          <a:xfrm>
            <a:off x="7581900" y="4983163"/>
            <a:ext cx="766763" cy="433387"/>
            <a:chOff x="3600" y="219"/>
            <a:chExt cx="360" cy="175"/>
          </a:xfrm>
        </p:grpSpPr>
        <p:sp>
          <p:nvSpPr>
            <p:cNvPr id="144474" name="Oval 10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75" name="Line 10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76" name="Line 10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77" name="Rectangle 10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78" name="Oval 10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44479" name="Group 10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484" name="Line 10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485" name="Line 10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486" name="Line 10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4480" name="Group 11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481" name="Line 1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482" name="Line 1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4483" name="Line 1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44423" name="Freeform 114"/>
          <p:cNvSpPr>
            <a:spLocks/>
          </p:cNvSpPr>
          <p:nvPr/>
        </p:nvSpPr>
        <p:spPr bwMode="auto">
          <a:xfrm>
            <a:off x="1828800" y="533400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44424" name="Group 115"/>
          <p:cNvGrpSpPr>
            <a:grpSpLocks/>
          </p:cNvGrpSpPr>
          <p:nvPr/>
        </p:nvGrpSpPr>
        <p:grpSpPr bwMode="auto">
          <a:xfrm>
            <a:off x="4238625" y="4546600"/>
            <a:ext cx="1479550" cy="303213"/>
            <a:chOff x="332" y="2224"/>
            <a:chExt cx="932" cy="191"/>
          </a:xfrm>
        </p:grpSpPr>
        <p:sp>
          <p:nvSpPr>
            <p:cNvPr id="144466" name="Rectangle 116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67" name="Rectangle 117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68" name="Rectangle 118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69" name="Rectangle 119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H</a:t>
              </a:r>
              <a:r>
                <a:rPr lang="en-US" sz="1800" baseline="-25000" dirty="0">
                  <a:latin typeface="Calibri"/>
                </a:rPr>
                <a:t>l</a:t>
              </a:r>
            </a:p>
          </p:txBody>
        </p:sp>
        <p:sp>
          <p:nvSpPr>
            <p:cNvPr id="144470" name="Rectangle 120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471" name="Line 121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72" name="Line 122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73" name="Line 123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44425" name="Group 124"/>
          <p:cNvGrpSpPr>
            <a:grpSpLocks/>
          </p:cNvGrpSpPr>
          <p:nvPr/>
        </p:nvGrpSpPr>
        <p:grpSpPr bwMode="auto">
          <a:xfrm>
            <a:off x="4497388" y="4240213"/>
            <a:ext cx="1208087" cy="303212"/>
            <a:chOff x="501" y="1990"/>
            <a:chExt cx="761" cy="191"/>
          </a:xfrm>
        </p:grpSpPr>
        <p:sp>
          <p:nvSpPr>
            <p:cNvPr id="144460" name="Rectangle 125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61" name="Rectangle 126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62" name="Rectangle 127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63" name="Rectangle 128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464" name="Line 129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65" name="Line 130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8" name="Group 140"/>
          <p:cNvGrpSpPr>
            <a:grpSpLocks/>
          </p:cNvGrpSpPr>
          <p:nvPr/>
        </p:nvGrpSpPr>
        <p:grpSpPr bwMode="auto">
          <a:xfrm>
            <a:off x="7269163" y="4606925"/>
            <a:ext cx="1208087" cy="303213"/>
            <a:chOff x="501" y="1990"/>
            <a:chExt cx="761" cy="191"/>
          </a:xfrm>
        </p:grpSpPr>
        <p:sp>
          <p:nvSpPr>
            <p:cNvPr id="144454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55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56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57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458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59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" name="Group 156"/>
          <p:cNvGrpSpPr>
            <a:grpSpLocks/>
          </p:cNvGrpSpPr>
          <p:nvPr/>
        </p:nvGrpSpPr>
        <p:grpSpPr bwMode="auto">
          <a:xfrm>
            <a:off x="938213" y="1665288"/>
            <a:ext cx="1479550" cy="303212"/>
            <a:chOff x="332" y="2224"/>
            <a:chExt cx="932" cy="191"/>
          </a:xfrm>
        </p:grpSpPr>
        <p:sp>
          <p:nvSpPr>
            <p:cNvPr id="144446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47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t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48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  <p:sp>
          <p:nvSpPr>
            <p:cNvPr id="144449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H</a:t>
              </a:r>
              <a:r>
                <a:rPr lang="en-US" sz="1800" baseline="-25000" dirty="0">
                  <a:latin typeface="Calibri"/>
                </a:rPr>
                <a:t>l</a:t>
              </a:r>
            </a:p>
          </p:txBody>
        </p:sp>
        <p:sp>
          <p:nvSpPr>
            <p:cNvPr id="144450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  <p:sp>
          <p:nvSpPr>
            <p:cNvPr id="144451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52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4453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4428" name="Text Box 166"/>
          <p:cNvSpPr txBox="1">
            <a:spLocks noChangeArrowheads="1"/>
          </p:cNvSpPr>
          <p:nvPr/>
        </p:nvSpPr>
        <p:spPr bwMode="auto">
          <a:xfrm>
            <a:off x="7921625" y="5411788"/>
            <a:ext cx="792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/>
              </a:rPr>
              <a:t>router</a:t>
            </a:r>
          </a:p>
        </p:txBody>
      </p:sp>
      <p:sp>
        <p:nvSpPr>
          <p:cNvPr id="144429" name="Text Box 167"/>
          <p:cNvSpPr txBox="1">
            <a:spLocks noChangeArrowheads="1"/>
          </p:cNvSpPr>
          <p:nvPr/>
        </p:nvSpPr>
        <p:spPr bwMode="auto">
          <a:xfrm>
            <a:off x="7935913" y="3098800"/>
            <a:ext cx="805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latin typeface="Calibri"/>
              </a:rPr>
              <a:t>switch</a:t>
            </a:r>
          </a:p>
        </p:txBody>
      </p:sp>
      <p:sp>
        <p:nvSpPr>
          <p:cNvPr id="144430" name="Rectangle 168"/>
          <p:cNvSpPr>
            <a:spLocks noGrp="1" noChangeArrowheads="1"/>
          </p:cNvSpPr>
          <p:nvPr>
            <p:ph type="title"/>
          </p:nvPr>
        </p:nvSpPr>
        <p:spPr>
          <a:xfrm>
            <a:off x="4537075" y="0"/>
            <a:ext cx="4606925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ＭＳ Ｐゴシック" charset="0"/>
                <a:cs typeface="ＭＳ Ｐゴシック" charset="0"/>
              </a:rPr>
              <a:t>Example Embedding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ea typeface="ＭＳ Ｐゴシック" charset="0"/>
                <a:cs typeface="ＭＳ Ｐゴシック" charset="0"/>
              </a:rPr>
              <a:t>(also called Encapsulation)</a:t>
            </a:r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814" name="Text Box 174"/>
          <p:cNvSpPr txBox="1">
            <a:spLocks noChangeArrowheads="1"/>
          </p:cNvSpPr>
          <p:nvPr/>
        </p:nvSpPr>
        <p:spPr bwMode="auto">
          <a:xfrm>
            <a:off x="703263" y="692150"/>
            <a:ext cx="908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message</a:t>
            </a:r>
            <a:endParaRPr lang="en-US" sz="1600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20" name="Group 175"/>
          <p:cNvGrpSpPr>
            <a:grpSpLocks/>
          </p:cNvGrpSpPr>
          <p:nvPr/>
        </p:nvGrpSpPr>
        <p:grpSpPr bwMode="auto">
          <a:xfrm>
            <a:off x="1763713" y="719138"/>
            <a:ext cx="679450" cy="301625"/>
            <a:chOff x="780" y="1553"/>
            <a:chExt cx="428" cy="190"/>
          </a:xfrm>
        </p:grpSpPr>
        <p:sp>
          <p:nvSpPr>
            <p:cNvPr id="144444" name="Rectangle 17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45" name="Rectangle 17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>
                  <a:latin typeface="Calibri"/>
                </a:rPr>
                <a:t>M</a:t>
              </a:r>
            </a:p>
          </p:txBody>
        </p:sp>
      </p:grpSp>
      <p:grpSp>
        <p:nvGrpSpPr>
          <p:cNvPr id="21" name="Group 185"/>
          <p:cNvGrpSpPr>
            <a:grpSpLocks/>
          </p:cNvGrpSpPr>
          <p:nvPr/>
        </p:nvGrpSpPr>
        <p:grpSpPr bwMode="auto">
          <a:xfrm>
            <a:off x="1528763" y="1039813"/>
            <a:ext cx="903287" cy="301625"/>
            <a:chOff x="1851" y="2046"/>
            <a:chExt cx="569" cy="190"/>
          </a:xfrm>
        </p:grpSpPr>
        <p:grpSp>
          <p:nvGrpSpPr>
            <p:cNvPr id="144438" name="Group 179"/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144442" name="Rectangle 180"/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44443" name="Rectangle 181"/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 dirty="0" err="1">
                    <a:latin typeface="Calibri"/>
                  </a:rPr>
                  <a:t>H</a:t>
                </a:r>
                <a:r>
                  <a:rPr lang="en-US" sz="1800" baseline="-25000" dirty="0" err="1">
                    <a:latin typeface="Calibri"/>
                  </a:rPr>
                  <a:t>t</a:t>
                </a:r>
                <a:endParaRPr lang="en-US" sz="1800" baseline="-25000" dirty="0">
                  <a:latin typeface="Calibri"/>
                </a:endParaRPr>
              </a:p>
            </p:txBody>
          </p:sp>
        </p:grpSp>
        <p:grpSp>
          <p:nvGrpSpPr>
            <p:cNvPr id="144439" name="Group 182"/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144440" name="Rectangle 183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44441" name="Rectangle 184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 dirty="0">
                    <a:latin typeface="Calibri"/>
                  </a:rPr>
                  <a:t>M</a:t>
                </a:r>
              </a:p>
            </p:txBody>
          </p:sp>
        </p:grpSp>
      </p:grpSp>
      <p:grpSp>
        <p:nvGrpSpPr>
          <p:cNvPr id="24" name="Group 187"/>
          <p:cNvGrpSpPr>
            <a:grpSpLocks/>
          </p:cNvGrpSpPr>
          <p:nvPr/>
        </p:nvGrpSpPr>
        <p:grpSpPr bwMode="auto">
          <a:xfrm>
            <a:off x="1235075" y="1363663"/>
            <a:ext cx="301625" cy="292100"/>
            <a:chOff x="1962" y="2058"/>
            <a:chExt cx="190" cy="184"/>
          </a:xfrm>
        </p:grpSpPr>
        <p:sp>
          <p:nvSpPr>
            <p:cNvPr id="144436" name="Rectangle 188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44437" name="Rectangle 189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400" dirty="0" err="1">
                  <a:latin typeface="Calibri"/>
                </a:rPr>
                <a:t>H</a:t>
              </a:r>
              <a:r>
                <a:rPr lang="en-US" sz="1800" baseline="-25000" dirty="0" err="1">
                  <a:latin typeface="Calibri"/>
                </a:rPr>
                <a:t>n</a:t>
              </a:r>
              <a:endParaRPr lang="en-US" sz="1800" baseline="-25000" dirty="0">
                <a:latin typeface="Calibri"/>
              </a:endParaRPr>
            </a:p>
          </p:txBody>
        </p:sp>
      </p:grp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57163" y="1643063"/>
            <a:ext cx="709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frame</a:t>
            </a:r>
            <a:endParaRPr lang="en-US" sz="1600" dirty="0">
              <a:solidFill>
                <a:schemeClr val="accent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2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37 L -4.72222E-6 0.045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2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926 L -3.05556E-6 0.047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3.05556E-6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3.05556E-6 0.13889 L 0.40295 0.13889 L 0.40295 0.09885 L 0.57152 0.10093 L 0.57152 0.57709 L 0.66371 0.50857 L 0.66371 0.42848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0" y="2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0.00156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  <p:bldP spid="112645" grpId="1"/>
      <p:bldP spid="112644" grpId="0"/>
      <p:bldP spid="112644" grpId="1"/>
      <p:bldP spid="112814" grpId="0"/>
      <p:bldP spid="112647" grpId="0"/>
      <p:bldP spid="11264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0F24F2A-1194-3347-9012-03F425CFCCBC}" type="slidenum">
              <a:rPr lang="en-US" sz="1400" smtClean="0"/>
              <a:pPr/>
              <a:t>19</a:t>
            </a:fld>
            <a:endParaRPr lang="en-US" sz="1400" dirty="0"/>
          </a:p>
        </p:txBody>
      </p:sp>
      <p:sp>
        <p:nvSpPr>
          <p:cNvPr id="276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What is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the Internet: </a:t>
            </a:r>
            <a:r>
              <a:rPr lang="en-GB" altLang="ja-JP" sz="3200" dirty="0" smtClean="0">
                <a:ea typeface="ＭＳ Ｐゴシック" charset="0"/>
                <a:cs typeface="ＭＳ Ｐゴシック" charset="0"/>
              </a:rPr>
              <a:t>general public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44769"/>
            <a:ext cx="4046497" cy="2630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0" y="1576208"/>
            <a:ext cx="3762174" cy="2821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468" y="1832502"/>
            <a:ext cx="3302000" cy="246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518" y="2149482"/>
            <a:ext cx="3066886" cy="21468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3888" y="2515568"/>
            <a:ext cx="3407192" cy="25553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330" y="3062191"/>
            <a:ext cx="3290961" cy="24682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544223" y="3536876"/>
            <a:ext cx="2376148" cy="2376148"/>
          </a:xfrm>
          <a:prstGeom prst="rect">
            <a:avLst/>
          </a:prstGeom>
        </p:spPr>
      </p:pic>
      <p:pic>
        <p:nvPicPr>
          <p:cNvPr id="14" name="Picture 3" descr="toast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39" y="1198467"/>
            <a:ext cx="249555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344466" y="3584479"/>
            <a:ext cx="21082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Web-enabled toaster +</a:t>
            </a:r>
          </a:p>
          <a:p>
            <a:r>
              <a:rPr lang="en-US" sz="1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weather forecaster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57" y="4271438"/>
            <a:ext cx="1803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3874877" y="5940425"/>
            <a:ext cx="4090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An Early Internet </a:t>
            </a:r>
            <a:r>
              <a:rPr lang="en-US" sz="1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device….</a:t>
            </a:r>
          </a:p>
          <a:p>
            <a:pPr algn="ctr"/>
            <a:r>
              <a:rPr lang="en-US" sz="1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The Computer Lab Coffee Pot</a:t>
            </a:r>
          </a:p>
          <a:p>
            <a:r>
              <a:rPr lang="en-US" sz="1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http://</a:t>
            </a:r>
            <a:r>
              <a:rPr lang="en-US" sz="1600" dirty="0" err="1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www.cl.cam.ac.uk</a:t>
            </a:r>
            <a:r>
              <a:rPr lang="en-US" sz="1600" dirty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/coffee/</a:t>
            </a:r>
            <a:r>
              <a:rPr lang="en-US" sz="1600" dirty="0" err="1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Calibri"/>
              </a:rPr>
              <a:t>coffee.html</a:t>
            </a:r>
            <a:endParaRPr lang="en-US" sz="1600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73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 1 </a:t>
            </a:r>
            <a:r>
              <a:rPr lang="en-US" dirty="0" smtClean="0"/>
              <a:t>Foundation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48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Administrivia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Multiplexing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Abstraction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Layering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Layers and Communications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Entities and Peers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Channels</a:t>
            </a:r>
          </a:p>
          <a:p>
            <a:r>
              <a:rPr lang="en-GB" dirty="0" smtClean="0"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Internet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What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is </a:t>
            </a:r>
            <a:r>
              <a:rPr lang="en-US" dirty="0">
                <a:ea typeface="ＭＳ Ｐゴシック" charset="0"/>
                <a:cs typeface="ＭＳ Ｐゴシック" charset="0"/>
              </a:rPr>
              <a:t>a protocol?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etwork </a:t>
            </a:r>
            <a:r>
              <a:rPr lang="en-US" dirty="0">
                <a:ea typeface="ＭＳ Ｐゴシック" charset="0"/>
                <a:cs typeface="ＭＳ Ｐゴシック" charset="0"/>
              </a:rPr>
              <a:t>edge; hosts, access net, physical media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etwork </a:t>
            </a:r>
            <a:r>
              <a:rPr lang="en-US" dirty="0">
                <a:ea typeface="ＭＳ Ｐゴシック" charset="0"/>
                <a:cs typeface="ＭＳ Ｐゴシック" charset="0"/>
              </a:rPr>
              <a:t>core: packet/circuit switching, Internet structure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erformance</a:t>
            </a:r>
            <a:r>
              <a:rPr lang="en-US" dirty="0">
                <a:ea typeface="ＭＳ Ｐゴシック" charset="0"/>
                <a:cs typeface="ＭＳ Ｐゴシック" charset="0"/>
              </a:rPr>
              <a:t>: loss, delay, throughput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E79067-1937-F244-B8D5-17A6D065FA71}" type="slidenum">
              <a:rPr lang="en-US" sz="1400" smtClean="0"/>
              <a:pPr/>
              <a:t>20</a:t>
            </a:fld>
            <a:endParaRPr lang="en-US" sz="1400" dirty="0"/>
          </a:p>
        </p:txBody>
      </p:sp>
      <p:sp>
        <p:nvSpPr>
          <p:cNvPr id="2357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95250"/>
            <a:ext cx="8382000" cy="1143000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What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ea typeface="ＭＳ Ｐゴシック" charset="0"/>
                <a:cs typeface="ＭＳ Ｐゴシック" charset="0"/>
              </a:rPr>
              <a:t>is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the Internet: 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nuts and bolts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view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0800" y="1300163"/>
            <a:ext cx="3779838" cy="2036762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millions of connected computing devices: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hosts = end systems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running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network apps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23574" name="Group 262"/>
          <p:cNvGrpSpPr>
            <a:grpSpLocks/>
          </p:cNvGrpSpPr>
          <p:nvPr/>
        </p:nvGrpSpPr>
        <p:grpSpPr bwMode="auto">
          <a:xfrm>
            <a:off x="4989513" y="1319213"/>
            <a:ext cx="3470275" cy="4489450"/>
            <a:chOff x="3177" y="1065"/>
            <a:chExt cx="2186" cy="2828"/>
          </a:xfrm>
        </p:grpSpPr>
        <p:sp>
          <p:nvSpPr>
            <p:cNvPr id="23662" name="Freeform 263"/>
            <p:cNvSpPr>
              <a:spLocks/>
            </p:cNvSpPr>
            <p:nvPr/>
          </p:nvSpPr>
          <p:spPr bwMode="auto">
            <a:xfrm>
              <a:off x="4261" y="2412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3663" name="Freeform 264"/>
            <p:cNvSpPr>
              <a:spLocks/>
            </p:cNvSpPr>
            <p:nvPr/>
          </p:nvSpPr>
          <p:spPr bwMode="auto">
            <a:xfrm>
              <a:off x="4273" y="1451"/>
              <a:ext cx="1090" cy="658"/>
            </a:xfrm>
            <a:custGeom>
              <a:avLst/>
              <a:gdLst>
                <a:gd name="T0" fmla="*/ 1748 w 765"/>
                <a:gd name="T1" fmla="*/ 42 h 459"/>
                <a:gd name="T2" fmla="*/ 1185 w 765"/>
                <a:gd name="T3" fmla="*/ 294 h 459"/>
                <a:gd name="T4" fmla="*/ 396 w 765"/>
                <a:gd name="T5" fmla="*/ 421 h 459"/>
                <a:gd name="T6" fmla="*/ 57 w 765"/>
                <a:gd name="T7" fmla="*/ 1421 h 459"/>
                <a:gd name="T8" fmla="*/ 741 w 765"/>
                <a:gd name="T9" fmla="*/ 1874 h 459"/>
                <a:gd name="T10" fmla="*/ 1425 w 765"/>
                <a:gd name="T11" fmla="*/ 1801 h 459"/>
                <a:gd name="T12" fmla="*/ 2405 w 765"/>
                <a:gd name="T13" fmla="*/ 1874 h 459"/>
                <a:gd name="T14" fmla="*/ 2878 w 765"/>
                <a:gd name="T15" fmla="*/ 1834 h 459"/>
                <a:gd name="T16" fmla="*/ 3098 w 765"/>
                <a:gd name="T17" fmla="*/ 1570 h 459"/>
                <a:gd name="T18" fmla="*/ 3092 w 765"/>
                <a:gd name="T19" fmla="*/ 668 h 459"/>
                <a:gd name="T20" fmla="*/ 2729 w 765"/>
                <a:gd name="T21" fmla="*/ 143 h 459"/>
                <a:gd name="T22" fmla="*/ 1748 w 765"/>
                <a:gd name="T23" fmla="*/ 42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3664" name="Freeform 265"/>
            <p:cNvSpPr>
              <a:spLocks/>
            </p:cNvSpPr>
            <p:nvPr/>
          </p:nvSpPr>
          <p:spPr bwMode="auto">
            <a:xfrm>
              <a:off x="3177" y="1267"/>
              <a:ext cx="1036" cy="675"/>
            </a:xfrm>
            <a:custGeom>
              <a:avLst/>
              <a:gdLst>
                <a:gd name="T0" fmla="*/ 648 w 1036"/>
                <a:gd name="T1" fmla="*/ 11 h 675"/>
                <a:gd name="T2" fmla="*/ 390 w 1036"/>
                <a:gd name="T3" fmla="*/ 53 h 675"/>
                <a:gd name="T4" fmla="*/ 206 w 1036"/>
                <a:gd name="T5" fmla="*/ 129 h 675"/>
                <a:gd name="T6" fmla="*/ 152 w 1036"/>
                <a:gd name="T7" fmla="*/ 229 h 675"/>
                <a:gd name="T8" fmla="*/ 22 w 1036"/>
                <a:gd name="T9" fmla="*/ 297 h 675"/>
                <a:gd name="T10" fmla="*/ 18 w 1036"/>
                <a:gd name="T11" fmla="*/ 459 h 675"/>
                <a:gd name="T12" fmla="*/ 132 w 1036"/>
                <a:gd name="T13" fmla="*/ 489 h 675"/>
                <a:gd name="T14" fmla="*/ 458 w 1036"/>
                <a:gd name="T15" fmla="*/ 489 h 675"/>
                <a:gd name="T16" fmla="*/ 598 w 1036"/>
                <a:gd name="T17" fmla="*/ 555 h 675"/>
                <a:gd name="T18" fmla="*/ 752 w 1036"/>
                <a:gd name="T19" fmla="*/ 657 h 675"/>
                <a:gd name="T20" fmla="*/ 870 w 1036"/>
                <a:gd name="T21" fmla="*/ 661 h 675"/>
                <a:gd name="T22" fmla="*/ 952 w 1036"/>
                <a:gd name="T23" fmla="*/ 603 h 675"/>
                <a:gd name="T24" fmla="*/ 992 w 1036"/>
                <a:gd name="T25" fmla="*/ 445 h 675"/>
                <a:gd name="T26" fmla="*/ 1018 w 1036"/>
                <a:gd name="T27" fmla="*/ 291 h 675"/>
                <a:gd name="T28" fmla="*/ 1022 w 1036"/>
                <a:gd name="T29" fmla="*/ 107 h 675"/>
                <a:gd name="T30" fmla="*/ 934 w 1036"/>
                <a:gd name="T31" fmla="*/ 17 h 675"/>
                <a:gd name="T32" fmla="*/ 776 w 1036"/>
                <a:gd name="T33" fmla="*/ 3 h 675"/>
                <a:gd name="T34" fmla="*/ 64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3665" name="Group 266"/>
            <p:cNvGrpSpPr>
              <a:grpSpLocks/>
            </p:cNvGrpSpPr>
            <p:nvPr/>
          </p:nvGrpSpPr>
          <p:grpSpPr bwMode="auto">
            <a:xfrm>
              <a:off x="3232" y="2108"/>
              <a:ext cx="919" cy="588"/>
              <a:chOff x="2889" y="1631"/>
              <a:chExt cx="980" cy="743"/>
            </a:xfrm>
          </p:grpSpPr>
          <p:sp>
            <p:nvSpPr>
              <p:cNvPr id="23967" name="Rectangle 2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968" name="AutoShape 2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grpSp>
          <p:nvGrpSpPr>
            <p:cNvPr id="23666" name="Group 269"/>
            <p:cNvGrpSpPr>
              <a:grpSpLocks/>
            </p:cNvGrpSpPr>
            <p:nvPr/>
          </p:nvGrpSpPr>
          <p:grpSpPr bwMode="auto">
            <a:xfrm>
              <a:off x="3674" y="1388"/>
              <a:ext cx="212" cy="335"/>
              <a:chOff x="3796" y="1043"/>
              <a:chExt cx="865" cy="1237"/>
            </a:xfrm>
          </p:grpSpPr>
          <p:sp>
            <p:nvSpPr>
              <p:cNvPr id="23937" name="Line 270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38" name="Line 271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39" name="Line 272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0" name="Line 273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1" name="Line 274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2" name="Line 275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3" name="Line 276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4" name="Line 277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5" name="Line 278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6" name="Line 279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7" name="Line 280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8" name="Line 281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49" name="Line 282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50" name="Line 283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51" name="Line 284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23952" name="Group 28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23963" name="Line 28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64" name="Line 2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65" name="Line 28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66" name="Line 2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953" name="Group 29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23959" name="Line 291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60" name="Line 2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61" name="Line 293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62" name="Line 2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954" name="Group 29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23955" name="Line 29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56" name="Line 2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57" name="Line 29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58" name="Line 29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" name="Group 300"/>
            <p:cNvGrpSpPr>
              <a:grpSpLocks/>
            </p:cNvGrpSpPr>
            <p:nvPr/>
          </p:nvGrpSpPr>
          <p:grpSpPr bwMode="auto">
            <a:xfrm>
              <a:off x="3223" y="1598"/>
              <a:ext cx="436" cy="114"/>
              <a:chOff x="3072" y="739"/>
              <a:chExt cx="652" cy="146"/>
            </a:xfrm>
          </p:grpSpPr>
          <p:pic>
            <p:nvPicPr>
              <p:cNvPr id="23934" name="Picture 301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935" name="Line 302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36" name="Line 303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23668" name="Picture 304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" y="1417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669" name="Group 305"/>
            <p:cNvGrpSpPr>
              <a:grpSpLocks/>
            </p:cNvGrpSpPr>
            <p:nvPr/>
          </p:nvGrpSpPr>
          <p:grpSpPr bwMode="auto">
            <a:xfrm>
              <a:off x="3880" y="1303"/>
              <a:ext cx="256" cy="269"/>
              <a:chOff x="2870" y="1518"/>
              <a:chExt cx="292" cy="320"/>
            </a:xfrm>
          </p:grpSpPr>
          <p:graphicFrame>
            <p:nvGraphicFramePr>
              <p:cNvPr id="23568" name="Object 3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91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69" name="Object 3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92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3670" name="Group 308"/>
            <p:cNvGrpSpPr>
              <a:grpSpLocks/>
            </p:cNvGrpSpPr>
            <p:nvPr/>
          </p:nvGrpSpPr>
          <p:grpSpPr bwMode="auto">
            <a:xfrm>
              <a:off x="4338" y="2487"/>
              <a:ext cx="228" cy="108"/>
              <a:chOff x="3600" y="219"/>
              <a:chExt cx="360" cy="175"/>
            </a:xfrm>
          </p:grpSpPr>
          <p:sp>
            <p:nvSpPr>
              <p:cNvPr id="23921" name="Oval 30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922" name="Line 31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23" name="Line 31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24" name="Rectangle 31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925" name="Oval 31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926" name="Group 31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931" name="Line 3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32" name="Line 3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33" name="Line 3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927" name="Group 31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928" name="Line 31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29" name="Line 32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30" name="Line 32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71" name="Group 322"/>
            <p:cNvGrpSpPr>
              <a:grpSpLocks/>
            </p:cNvGrpSpPr>
            <p:nvPr/>
          </p:nvGrpSpPr>
          <p:grpSpPr bwMode="auto">
            <a:xfrm>
              <a:off x="4562" y="2663"/>
              <a:ext cx="228" cy="108"/>
              <a:chOff x="3600" y="219"/>
              <a:chExt cx="360" cy="175"/>
            </a:xfrm>
          </p:grpSpPr>
          <p:sp>
            <p:nvSpPr>
              <p:cNvPr id="23908" name="Oval 32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909" name="Line 32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10" name="Line 32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911" name="Rectangle 32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912" name="Oval 32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913" name="Group 32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918" name="Line 32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19" name="Line 33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20" name="Line 33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914" name="Group 33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915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16" name="Line 3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17" name="Line 3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" name="Group 336"/>
            <p:cNvGrpSpPr>
              <a:grpSpLocks/>
            </p:cNvGrpSpPr>
            <p:nvPr/>
          </p:nvGrpSpPr>
          <p:grpSpPr bwMode="auto">
            <a:xfrm>
              <a:off x="4738" y="2495"/>
              <a:ext cx="228" cy="108"/>
              <a:chOff x="3600" y="219"/>
              <a:chExt cx="360" cy="175"/>
            </a:xfrm>
          </p:grpSpPr>
          <p:sp>
            <p:nvSpPr>
              <p:cNvPr id="23895" name="Oval 33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96" name="Line 33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97" name="Line 33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98" name="Rectangle 34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99" name="Oval 34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900" name="Group 34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905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06" name="Line 34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07" name="Line 34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901" name="Group 34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902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03" name="Line 3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904" name="Line 3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73" name="Group 350"/>
            <p:cNvGrpSpPr>
              <a:grpSpLocks/>
            </p:cNvGrpSpPr>
            <p:nvPr/>
          </p:nvGrpSpPr>
          <p:grpSpPr bwMode="auto">
            <a:xfrm>
              <a:off x="4401" y="1766"/>
              <a:ext cx="221" cy="101"/>
              <a:chOff x="3600" y="219"/>
              <a:chExt cx="360" cy="175"/>
            </a:xfrm>
          </p:grpSpPr>
          <p:sp>
            <p:nvSpPr>
              <p:cNvPr id="23882" name="Oval 35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83" name="Line 35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84" name="Line 35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85" name="Rectangle 35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86" name="Oval 35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887" name="Group 35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892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93" name="Line 35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94" name="Line 35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888" name="Group 36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889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90" name="Line 36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91" name="Line 36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74" name="Group 364"/>
            <p:cNvGrpSpPr>
              <a:grpSpLocks/>
            </p:cNvGrpSpPr>
            <p:nvPr/>
          </p:nvGrpSpPr>
          <p:grpSpPr bwMode="auto">
            <a:xfrm>
              <a:off x="4400" y="1927"/>
              <a:ext cx="228" cy="108"/>
              <a:chOff x="3600" y="219"/>
              <a:chExt cx="360" cy="175"/>
            </a:xfrm>
          </p:grpSpPr>
          <p:sp>
            <p:nvSpPr>
              <p:cNvPr id="23869" name="Oval 36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70" name="Line 36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71" name="Line 36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72" name="Rectangle 36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73" name="Oval 36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874" name="Group 37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879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80" name="Line 37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81" name="Line 37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875" name="Group 37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876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77" name="Line 37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78" name="Line 37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4" name="Group 378"/>
            <p:cNvGrpSpPr>
              <a:grpSpLocks/>
            </p:cNvGrpSpPr>
            <p:nvPr/>
          </p:nvGrpSpPr>
          <p:grpSpPr bwMode="auto">
            <a:xfrm>
              <a:off x="4700" y="1706"/>
              <a:ext cx="210" cy="97"/>
              <a:chOff x="3600" y="219"/>
              <a:chExt cx="360" cy="175"/>
            </a:xfrm>
          </p:grpSpPr>
          <p:sp>
            <p:nvSpPr>
              <p:cNvPr id="23856" name="Oval 37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57" name="Line 38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58" name="Line 38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59" name="Rectangle 38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60" name="Oval 38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861" name="Group 38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866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67" name="Line 38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68" name="Line 38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862" name="Group 38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863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64" name="Line 3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65" name="Line 3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76" name="Group 392"/>
            <p:cNvGrpSpPr>
              <a:grpSpLocks/>
            </p:cNvGrpSpPr>
            <p:nvPr/>
          </p:nvGrpSpPr>
          <p:grpSpPr bwMode="auto">
            <a:xfrm>
              <a:off x="4754" y="1927"/>
              <a:ext cx="228" cy="108"/>
              <a:chOff x="3600" y="219"/>
              <a:chExt cx="360" cy="175"/>
            </a:xfrm>
          </p:grpSpPr>
          <p:sp>
            <p:nvSpPr>
              <p:cNvPr id="23843" name="Oval 39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44" name="Line 39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45" name="Line 39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46" name="Rectangle 39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47" name="Oval 39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848" name="Group 39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853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54" name="Line 40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55" name="Line 40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849" name="Group 40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850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51" name="Line 4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52" name="Line 4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77" name="Group 406"/>
            <p:cNvGrpSpPr>
              <a:grpSpLocks/>
            </p:cNvGrpSpPr>
            <p:nvPr/>
          </p:nvGrpSpPr>
          <p:grpSpPr bwMode="auto">
            <a:xfrm>
              <a:off x="3866" y="1763"/>
              <a:ext cx="220" cy="100"/>
              <a:chOff x="3600" y="219"/>
              <a:chExt cx="360" cy="175"/>
            </a:xfrm>
          </p:grpSpPr>
          <p:sp>
            <p:nvSpPr>
              <p:cNvPr id="23830" name="Oval 40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31" name="Line 40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32" name="Line 40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33" name="Rectangle 41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34" name="Oval 41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835" name="Group 41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840" name="Line 41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41" name="Line 41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42" name="Line 41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836" name="Group 41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837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38" name="Line 41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39" name="Line 41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78" name="Group 420"/>
            <p:cNvGrpSpPr>
              <a:grpSpLocks/>
            </p:cNvGrpSpPr>
            <p:nvPr/>
          </p:nvGrpSpPr>
          <p:grpSpPr bwMode="auto">
            <a:xfrm>
              <a:off x="3673" y="2487"/>
              <a:ext cx="220" cy="100"/>
              <a:chOff x="3600" y="219"/>
              <a:chExt cx="360" cy="175"/>
            </a:xfrm>
          </p:grpSpPr>
          <p:sp>
            <p:nvSpPr>
              <p:cNvPr id="23817" name="Oval 42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8" name="Line 42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19" name="Line 42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820" name="Rectangle 42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21" name="Oval 42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822" name="Group 42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827" name="Line 42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28" name="Line 42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29" name="Line 42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823" name="Group 43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824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25" name="Line 43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826" name="Line 43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3679" name="Line 434"/>
            <p:cNvSpPr>
              <a:spLocks noChangeShapeType="1"/>
            </p:cNvSpPr>
            <p:nvPr/>
          </p:nvSpPr>
          <p:spPr bwMode="auto">
            <a:xfrm flipV="1">
              <a:off x="4430" y="2757"/>
              <a:ext cx="143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80" name="Line 435"/>
            <p:cNvSpPr>
              <a:spLocks noChangeShapeType="1"/>
            </p:cNvSpPr>
            <p:nvPr/>
          </p:nvSpPr>
          <p:spPr bwMode="auto">
            <a:xfrm>
              <a:off x="4508" y="2592"/>
              <a:ext cx="1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81" name="Line 436"/>
            <p:cNvSpPr>
              <a:spLocks noChangeShapeType="1"/>
            </p:cNvSpPr>
            <p:nvPr/>
          </p:nvSpPr>
          <p:spPr bwMode="auto">
            <a:xfrm>
              <a:off x="4569" y="2542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82" name="Line 437"/>
            <p:cNvSpPr>
              <a:spLocks noChangeShapeType="1"/>
            </p:cNvSpPr>
            <p:nvPr/>
          </p:nvSpPr>
          <p:spPr bwMode="auto">
            <a:xfrm flipV="1">
              <a:off x="4718" y="2596"/>
              <a:ext cx="85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83" name="Line 438"/>
            <p:cNvSpPr>
              <a:spLocks noChangeShapeType="1"/>
            </p:cNvSpPr>
            <p:nvPr/>
          </p:nvSpPr>
          <p:spPr bwMode="auto">
            <a:xfrm>
              <a:off x="3898" y="2546"/>
              <a:ext cx="4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3684" name="Group 439"/>
            <p:cNvGrpSpPr>
              <a:grpSpLocks/>
            </p:cNvGrpSpPr>
            <p:nvPr/>
          </p:nvGrpSpPr>
          <p:grpSpPr bwMode="auto">
            <a:xfrm>
              <a:off x="3424" y="2213"/>
              <a:ext cx="209" cy="224"/>
              <a:chOff x="2870" y="1518"/>
              <a:chExt cx="292" cy="320"/>
            </a:xfrm>
          </p:grpSpPr>
          <p:graphicFrame>
            <p:nvGraphicFramePr>
              <p:cNvPr id="23566" name="Object 4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93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67" name="Object 4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94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3685" name="Group 442"/>
            <p:cNvGrpSpPr>
              <a:grpSpLocks/>
            </p:cNvGrpSpPr>
            <p:nvPr/>
          </p:nvGrpSpPr>
          <p:grpSpPr bwMode="auto">
            <a:xfrm>
              <a:off x="3452" y="2445"/>
              <a:ext cx="139" cy="194"/>
              <a:chOff x="2556" y="2689"/>
              <a:chExt cx="183" cy="255"/>
            </a:xfrm>
          </p:grpSpPr>
          <p:pic>
            <p:nvPicPr>
              <p:cNvPr id="23800" name="Picture 443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801" name="Freeform 444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2" name="Freeform 445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3" name="Freeform 446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4" name="Freeform 447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5" name="Freeform 448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6" name="Freeform 449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7" name="Freeform 450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8" name="Freeform 451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09" name="Freeform 452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0" name="Freeform 453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1" name="Freeform 454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2" name="Freeform 455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3" name="Freeform 456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4" name="Freeform 457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5" name="Freeform 458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816" name="Freeform 459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23557" name="Object 460"/>
            <p:cNvGraphicFramePr>
              <a:graphicFrameLocks noChangeAspect="1"/>
            </p:cNvGraphicFramePr>
            <p:nvPr/>
          </p:nvGraphicFramePr>
          <p:xfrm>
            <a:off x="3694" y="2240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5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4" y="2240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686" name="Line 461"/>
            <p:cNvSpPr>
              <a:spLocks noChangeShapeType="1"/>
            </p:cNvSpPr>
            <p:nvPr/>
          </p:nvSpPr>
          <p:spPr bwMode="auto">
            <a:xfrm>
              <a:off x="4084" y="1820"/>
              <a:ext cx="32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87" name="Line 462"/>
            <p:cNvSpPr>
              <a:spLocks noChangeShapeType="1"/>
            </p:cNvSpPr>
            <p:nvPr/>
          </p:nvSpPr>
          <p:spPr bwMode="auto">
            <a:xfrm>
              <a:off x="3811" y="1712"/>
              <a:ext cx="96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88" name="Freeform 463"/>
            <p:cNvSpPr>
              <a:spLocks/>
            </p:cNvSpPr>
            <p:nvPr/>
          </p:nvSpPr>
          <p:spPr bwMode="auto">
            <a:xfrm>
              <a:off x="3382" y="2976"/>
              <a:ext cx="1877" cy="917"/>
            </a:xfrm>
            <a:custGeom>
              <a:avLst/>
              <a:gdLst>
                <a:gd name="T0" fmla="*/ 889 w 1877"/>
                <a:gd name="T1" fmla="*/ 23 h 917"/>
                <a:gd name="T2" fmla="*/ 692 w 1877"/>
                <a:gd name="T3" fmla="*/ 109 h 917"/>
                <a:gd name="T4" fmla="*/ 415 w 1877"/>
                <a:gd name="T5" fmla="*/ 91 h 917"/>
                <a:gd name="T6" fmla="*/ 112 w 1877"/>
                <a:gd name="T7" fmla="*/ 170 h 917"/>
                <a:gd name="T8" fmla="*/ 50 w 1877"/>
                <a:gd name="T9" fmla="*/ 353 h 917"/>
                <a:gd name="T10" fmla="*/ 14 w 1877"/>
                <a:gd name="T11" fmla="*/ 528 h 917"/>
                <a:gd name="T12" fmla="*/ 139 w 1877"/>
                <a:gd name="T13" fmla="*/ 650 h 917"/>
                <a:gd name="T14" fmla="*/ 505 w 1877"/>
                <a:gd name="T15" fmla="*/ 781 h 917"/>
                <a:gd name="T16" fmla="*/ 933 w 1877"/>
                <a:gd name="T17" fmla="*/ 886 h 917"/>
                <a:gd name="T18" fmla="*/ 1370 w 1877"/>
                <a:gd name="T19" fmla="*/ 901 h 917"/>
                <a:gd name="T20" fmla="*/ 1676 w 1877"/>
                <a:gd name="T21" fmla="*/ 793 h 917"/>
                <a:gd name="T22" fmla="*/ 1860 w 1877"/>
                <a:gd name="T23" fmla="*/ 624 h 917"/>
                <a:gd name="T24" fmla="*/ 1776 w 1877"/>
                <a:gd name="T25" fmla="*/ 219 h 917"/>
                <a:gd name="T26" fmla="*/ 1503 w 1877"/>
                <a:gd name="T27" fmla="*/ 100 h 917"/>
                <a:gd name="T28" fmla="*/ 1200 w 1877"/>
                <a:gd name="T29" fmla="*/ 13 h 917"/>
                <a:gd name="T30" fmla="*/ 889 w 1877"/>
                <a:gd name="T31" fmla="*/ 23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3689" name="Line 464"/>
            <p:cNvSpPr>
              <a:spLocks noChangeShapeType="1"/>
            </p:cNvSpPr>
            <p:nvPr/>
          </p:nvSpPr>
          <p:spPr bwMode="auto">
            <a:xfrm rot="-5400000">
              <a:off x="4791" y="3440"/>
              <a:ext cx="33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3690" name="Group 465"/>
            <p:cNvGrpSpPr>
              <a:grpSpLocks/>
            </p:cNvGrpSpPr>
            <p:nvPr/>
          </p:nvGrpSpPr>
          <p:grpSpPr bwMode="auto">
            <a:xfrm>
              <a:off x="4736" y="3526"/>
              <a:ext cx="125" cy="230"/>
              <a:chOff x="4180" y="783"/>
              <a:chExt cx="150" cy="307"/>
            </a:xfrm>
          </p:grpSpPr>
          <p:sp>
            <p:nvSpPr>
              <p:cNvPr id="23792" name="AutoShape 466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93" name="Rectangle 467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94" name="Rectangle 468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95" name="AutoShape 469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96" name="Line 470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97" name="Line 471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98" name="Rectangle 472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99" name="Rectangle 473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3691" name="Line 474"/>
            <p:cNvSpPr>
              <a:spLocks noChangeShapeType="1"/>
            </p:cNvSpPr>
            <p:nvPr/>
          </p:nvSpPr>
          <p:spPr bwMode="auto">
            <a:xfrm rot="5400000" flipV="1">
              <a:off x="4883" y="3617"/>
              <a:ext cx="2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92" name="Line 475"/>
            <p:cNvSpPr>
              <a:spLocks noChangeShapeType="1"/>
            </p:cNvSpPr>
            <p:nvPr/>
          </p:nvSpPr>
          <p:spPr bwMode="auto">
            <a:xfrm rot="-5400000">
              <a:off x="5000" y="3413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3693" name="Group 476"/>
            <p:cNvGrpSpPr>
              <a:grpSpLocks/>
            </p:cNvGrpSpPr>
            <p:nvPr/>
          </p:nvGrpSpPr>
          <p:grpSpPr bwMode="auto">
            <a:xfrm>
              <a:off x="4735" y="3230"/>
              <a:ext cx="316" cy="148"/>
              <a:chOff x="3600" y="219"/>
              <a:chExt cx="360" cy="175"/>
            </a:xfrm>
          </p:grpSpPr>
          <p:sp>
            <p:nvSpPr>
              <p:cNvPr id="23779" name="Oval 47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80" name="Line 47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81" name="Line 47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82" name="Rectangle 48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83" name="Oval 48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784" name="Group 48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789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90" name="Line 48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91" name="Line 48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785" name="Group 48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786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87" name="Line 48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88" name="Line 48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94" name="Group 490"/>
            <p:cNvGrpSpPr>
              <a:grpSpLocks/>
            </p:cNvGrpSpPr>
            <p:nvPr/>
          </p:nvGrpSpPr>
          <p:grpSpPr bwMode="auto">
            <a:xfrm>
              <a:off x="4221" y="3056"/>
              <a:ext cx="316" cy="148"/>
              <a:chOff x="3600" y="219"/>
              <a:chExt cx="360" cy="175"/>
            </a:xfrm>
          </p:grpSpPr>
          <p:sp>
            <p:nvSpPr>
              <p:cNvPr id="23766" name="Oval 49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67" name="Line 49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68" name="Line 49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69" name="Rectangle 49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70" name="Oval 49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771" name="Group 49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776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77" name="Line 49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78" name="Line 49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772" name="Group 50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773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74" name="Line 50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75" name="Line 50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3695" name="Group 504"/>
            <p:cNvGrpSpPr>
              <a:grpSpLocks/>
            </p:cNvGrpSpPr>
            <p:nvPr/>
          </p:nvGrpSpPr>
          <p:grpSpPr bwMode="auto">
            <a:xfrm>
              <a:off x="3802" y="3248"/>
              <a:ext cx="316" cy="148"/>
              <a:chOff x="3600" y="219"/>
              <a:chExt cx="360" cy="175"/>
            </a:xfrm>
          </p:grpSpPr>
          <p:sp>
            <p:nvSpPr>
              <p:cNvPr id="23753" name="Oval 50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54" name="Line 50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55" name="Line 50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56" name="Rectangle 50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57" name="Oval 50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758" name="Group 51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763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64" name="Line 5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65" name="Line 5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759" name="Group 51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760" name="Line 5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61" name="Line 5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762" name="Line 5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3696" name="Line 518"/>
            <p:cNvSpPr>
              <a:spLocks noChangeShapeType="1"/>
            </p:cNvSpPr>
            <p:nvPr/>
          </p:nvSpPr>
          <p:spPr bwMode="auto">
            <a:xfrm>
              <a:off x="4504" y="3189"/>
              <a:ext cx="22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97" name="Line 519"/>
            <p:cNvSpPr>
              <a:spLocks noChangeShapeType="1"/>
            </p:cNvSpPr>
            <p:nvPr/>
          </p:nvSpPr>
          <p:spPr bwMode="auto">
            <a:xfrm flipV="1">
              <a:off x="4093" y="3197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98" name="Line 520"/>
            <p:cNvSpPr>
              <a:spLocks noChangeShapeType="1"/>
            </p:cNvSpPr>
            <p:nvPr/>
          </p:nvSpPr>
          <p:spPr bwMode="auto">
            <a:xfrm flipV="1">
              <a:off x="4120" y="3325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699" name="Line 521"/>
            <p:cNvSpPr>
              <a:spLocks noChangeShapeType="1"/>
            </p:cNvSpPr>
            <p:nvPr/>
          </p:nvSpPr>
          <p:spPr bwMode="auto">
            <a:xfrm flipH="1">
              <a:off x="3676" y="3165"/>
              <a:ext cx="16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00" name="Line 522"/>
            <p:cNvSpPr>
              <a:spLocks noChangeShapeType="1"/>
            </p:cNvSpPr>
            <p:nvPr/>
          </p:nvSpPr>
          <p:spPr bwMode="auto">
            <a:xfrm>
              <a:off x="3692" y="3197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01" name="Line 523"/>
            <p:cNvSpPr>
              <a:spLocks noChangeShapeType="1"/>
            </p:cNvSpPr>
            <p:nvPr/>
          </p:nvSpPr>
          <p:spPr bwMode="auto">
            <a:xfrm>
              <a:off x="3604" y="3409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02" name="Line 524"/>
            <p:cNvSpPr>
              <a:spLocks noChangeShapeType="1"/>
            </p:cNvSpPr>
            <p:nvPr/>
          </p:nvSpPr>
          <p:spPr bwMode="auto">
            <a:xfrm>
              <a:off x="3763" y="3459"/>
              <a:ext cx="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03" name="Line 525"/>
            <p:cNvSpPr>
              <a:spLocks noChangeShapeType="1"/>
            </p:cNvSpPr>
            <p:nvPr/>
          </p:nvSpPr>
          <p:spPr bwMode="auto">
            <a:xfrm flipH="1">
              <a:off x="3914" y="3401"/>
              <a:ext cx="3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04" name="Line 526"/>
            <p:cNvSpPr>
              <a:spLocks noChangeShapeType="1"/>
            </p:cNvSpPr>
            <p:nvPr/>
          </p:nvSpPr>
          <p:spPr bwMode="auto">
            <a:xfrm>
              <a:off x="3796" y="3457"/>
              <a:ext cx="1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05" name="Line 527"/>
            <p:cNvSpPr>
              <a:spLocks noChangeShapeType="1"/>
            </p:cNvSpPr>
            <p:nvPr/>
          </p:nvSpPr>
          <p:spPr bwMode="auto">
            <a:xfrm flipH="1" flipV="1">
              <a:off x="4046" y="346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23558" name="Object 528"/>
            <p:cNvGraphicFramePr>
              <a:graphicFrameLocks noChangeAspect="1"/>
            </p:cNvGraphicFramePr>
            <p:nvPr/>
          </p:nvGraphicFramePr>
          <p:xfrm>
            <a:off x="3451" y="3335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6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1" y="3335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9" name="Object 529"/>
            <p:cNvGraphicFramePr>
              <a:graphicFrameLocks noChangeAspect="1"/>
            </p:cNvGraphicFramePr>
            <p:nvPr/>
          </p:nvGraphicFramePr>
          <p:xfrm>
            <a:off x="3555" y="3135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5" y="3135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0" name="Object 530"/>
            <p:cNvGraphicFramePr>
              <a:graphicFrameLocks noChangeAspect="1"/>
            </p:cNvGraphicFramePr>
            <p:nvPr/>
          </p:nvGraphicFramePr>
          <p:xfrm>
            <a:off x="3723" y="3495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8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3" y="3495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61" name="Object 531"/>
            <p:cNvGraphicFramePr>
              <a:graphicFrameLocks noChangeAspect="1"/>
            </p:cNvGraphicFramePr>
            <p:nvPr/>
          </p:nvGraphicFramePr>
          <p:xfrm>
            <a:off x="3937" y="3497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9" name="Clip" r:id="rId18" imgW="1305000" imgH="1085760" progId="">
                    <p:embed/>
                  </p:oleObj>
                </mc:Choice>
                <mc:Fallback>
                  <p:oleObj name="Clip" r:id="rId1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" y="3497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706" name="Group 532"/>
            <p:cNvGrpSpPr>
              <a:grpSpLocks/>
            </p:cNvGrpSpPr>
            <p:nvPr/>
          </p:nvGrpSpPr>
          <p:grpSpPr bwMode="auto">
            <a:xfrm>
              <a:off x="4509" y="3576"/>
              <a:ext cx="172" cy="215"/>
              <a:chOff x="2870" y="1518"/>
              <a:chExt cx="292" cy="320"/>
            </a:xfrm>
          </p:grpSpPr>
          <p:graphicFrame>
            <p:nvGraphicFramePr>
              <p:cNvPr id="23564" name="Object 53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0" name="Clip" r:id="rId19" imgW="819000" imgH="847800" progId="">
                      <p:embed/>
                    </p:oleObj>
                  </mc:Choice>
                  <mc:Fallback>
                    <p:oleObj name="Clip" r:id="rId1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65" name="Object 53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1" name="Clip" r:id="rId20" imgW="1266840" imgH="1200240" progId="">
                      <p:embed/>
                    </p:oleObj>
                  </mc:Choice>
                  <mc:Fallback>
                    <p:oleObj name="Clip" r:id="rId2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3707" name="Group 535"/>
            <p:cNvGrpSpPr>
              <a:grpSpLocks/>
            </p:cNvGrpSpPr>
            <p:nvPr/>
          </p:nvGrpSpPr>
          <p:grpSpPr bwMode="auto">
            <a:xfrm>
              <a:off x="4225" y="3608"/>
              <a:ext cx="220" cy="203"/>
              <a:chOff x="2870" y="1518"/>
              <a:chExt cx="292" cy="320"/>
            </a:xfrm>
          </p:grpSpPr>
          <p:graphicFrame>
            <p:nvGraphicFramePr>
              <p:cNvPr id="23562" name="Object 53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2" name="Clip" r:id="rId21" imgW="819000" imgH="847800" progId="">
                      <p:embed/>
                    </p:oleObj>
                  </mc:Choice>
                  <mc:Fallback>
                    <p:oleObj name="Clip" r:id="rId21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63" name="Object 53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3" name="Clip" r:id="rId22" imgW="1266840" imgH="1200240" progId="">
                      <p:embed/>
                    </p:oleObj>
                  </mc:Choice>
                  <mc:Fallback>
                    <p:oleObj name="Clip" r:id="rId22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3708" name="Group 538"/>
            <p:cNvGrpSpPr>
              <a:grpSpLocks/>
            </p:cNvGrpSpPr>
            <p:nvPr/>
          </p:nvGrpSpPr>
          <p:grpSpPr bwMode="auto">
            <a:xfrm>
              <a:off x="4324" y="3364"/>
              <a:ext cx="183" cy="255"/>
              <a:chOff x="2556" y="2689"/>
              <a:chExt cx="183" cy="255"/>
            </a:xfrm>
          </p:grpSpPr>
          <p:pic>
            <p:nvPicPr>
              <p:cNvPr id="23736" name="Picture 539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737" name="Freeform 540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38" name="Freeform 541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39" name="Freeform 542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0" name="Freeform 543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1" name="Freeform 544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2" name="Freeform 545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3" name="Freeform 546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4" name="Freeform 547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5" name="Freeform 548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6" name="Freeform 549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7" name="Freeform 550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8" name="Freeform 551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49" name="Freeform 552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50" name="Freeform 553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51" name="Freeform 554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52" name="Freeform 555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3709" name="Line 556"/>
            <p:cNvSpPr>
              <a:spLocks noChangeShapeType="1"/>
            </p:cNvSpPr>
            <p:nvPr/>
          </p:nvSpPr>
          <p:spPr bwMode="auto">
            <a:xfrm>
              <a:off x="4097" y="3373"/>
              <a:ext cx="31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0" name="Line 557"/>
            <p:cNvSpPr>
              <a:spLocks noChangeShapeType="1"/>
            </p:cNvSpPr>
            <p:nvPr/>
          </p:nvSpPr>
          <p:spPr bwMode="auto">
            <a:xfrm>
              <a:off x="3750" y="3332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3711" name="Group 558"/>
            <p:cNvGrpSpPr>
              <a:grpSpLocks/>
            </p:cNvGrpSpPr>
            <p:nvPr/>
          </p:nvGrpSpPr>
          <p:grpSpPr bwMode="auto">
            <a:xfrm>
              <a:off x="4995" y="3370"/>
              <a:ext cx="131" cy="258"/>
              <a:chOff x="4180" y="783"/>
              <a:chExt cx="150" cy="307"/>
            </a:xfrm>
          </p:grpSpPr>
          <p:sp>
            <p:nvSpPr>
              <p:cNvPr id="23728" name="AutoShape 559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29" name="Rectangle 560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30" name="Rectangle 561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31" name="AutoShape 562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32" name="Line 563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33" name="Line 564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734" name="Rectangle 565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735" name="Rectangle 566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3712" name="Line 567"/>
            <p:cNvSpPr>
              <a:spLocks noChangeShapeType="1"/>
            </p:cNvSpPr>
            <p:nvPr/>
          </p:nvSpPr>
          <p:spPr bwMode="auto">
            <a:xfrm flipH="1">
              <a:off x="3806" y="2401"/>
              <a:ext cx="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3" name="Line 568"/>
            <p:cNvSpPr>
              <a:spLocks noChangeShapeType="1"/>
            </p:cNvSpPr>
            <p:nvPr/>
          </p:nvSpPr>
          <p:spPr bwMode="auto">
            <a:xfrm flipV="1">
              <a:off x="4623" y="1760"/>
              <a:ext cx="7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4" name="Line 569"/>
            <p:cNvSpPr>
              <a:spLocks noChangeShapeType="1"/>
            </p:cNvSpPr>
            <p:nvPr/>
          </p:nvSpPr>
          <p:spPr bwMode="auto">
            <a:xfrm>
              <a:off x="4514" y="1869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5" name="Line 570"/>
            <p:cNvSpPr>
              <a:spLocks noChangeShapeType="1"/>
            </p:cNvSpPr>
            <p:nvPr/>
          </p:nvSpPr>
          <p:spPr bwMode="auto">
            <a:xfrm flipV="1">
              <a:off x="4630" y="1804"/>
              <a:ext cx="16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6" name="Line 571"/>
            <p:cNvSpPr>
              <a:spLocks noChangeShapeType="1"/>
            </p:cNvSpPr>
            <p:nvPr/>
          </p:nvSpPr>
          <p:spPr bwMode="auto">
            <a:xfrm>
              <a:off x="4852" y="1803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7" name="Line 572"/>
            <p:cNvSpPr>
              <a:spLocks noChangeShapeType="1"/>
            </p:cNvSpPr>
            <p:nvPr/>
          </p:nvSpPr>
          <p:spPr bwMode="auto">
            <a:xfrm>
              <a:off x="4634" y="1996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8" name="Line 573"/>
            <p:cNvSpPr>
              <a:spLocks noChangeShapeType="1"/>
            </p:cNvSpPr>
            <p:nvPr/>
          </p:nvSpPr>
          <p:spPr bwMode="auto">
            <a:xfrm flipV="1">
              <a:off x="3560" y="2542"/>
              <a:ext cx="10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19" name="Line 574"/>
            <p:cNvSpPr>
              <a:spLocks noChangeShapeType="1"/>
            </p:cNvSpPr>
            <p:nvPr/>
          </p:nvSpPr>
          <p:spPr bwMode="auto">
            <a:xfrm flipV="1">
              <a:off x="4895" y="1614"/>
              <a:ext cx="15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20" name="Line 575"/>
            <p:cNvSpPr>
              <a:spLocks noChangeShapeType="1"/>
            </p:cNvSpPr>
            <p:nvPr/>
          </p:nvSpPr>
          <p:spPr bwMode="auto">
            <a:xfrm>
              <a:off x="4983" y="1990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21" name="Line 576"/>
            <p:cNvSpPr>
              <a:spLocks noChangeShapeType="1"/>
            </p:cNvSpPr>
            <p:nvPr/>
          </p:nvSpPr>
          <p:spPr bwMode="auto">
            <a:xfrm flipH="1">
              <a:off x="4445" y="2038"/>
              <a:ext cx="62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22" name="Line 577"/>
            <p:cNvSpPr>
              <a:spLocks noChangeShapeType="1"/>
            </p:cNvSpPr>
            <p:nvPr/>
          </p:nvSpPr>
          <p:spPr bwMode="auto">
            <a:xfrm flipH="1">
              <a:off x="4817" y="2038"/>
              <a:ext cx="7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723" name="Text Box 578"/>
            <p:cNvSpPr txBox="1">
              <a:spLocks noChangeArrowheads="1"/>
            </p:cNvSpPr>
            <p:nvPr/>
          </p:nvSpPr>
          <p:spPr bwMode="auto">
            <a:xfrm>
              <a:off x="3229" y="2006"/>
              <a:ext cx="10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Home network</a:t>
              </a:r>
            </a:p>
          </p:txBody>
        </p:sp>
        <p:sp>
          <p:nvSpPr>
            <p:cNvPr id="23724" name="Text Box 579"/>
            <p:cNvSpPr txBox="1">
              <a:spLocks noChangeArrowheads="1"/>
            </p:cNvSpPr>
            <p:nvPr/>
          </p:nvSpPr>
          <p:spPr bwMode="auto">
            <a:xfrm>
              <a:off x="3515" y="2852"/>
              <a:ext cx="14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Institutional network</a:t>
              </a:r>
            </a:p>
          </p:txBody>
        </p:sp>
        <p:sp>
          <p:nvSpPr>
            <p:cNvPr id="23725" name="Text Box 580"/>
            <p:cNvSpPr txBox="1">
              <a:spLocks noChangeArrowheads="1"/>
            </p:cNvSpPr>
            <p:nvPr/>
          </p:nvSpPr>
          <p:spPr bwMode="auto">
            <a:xfrm>
              <a:off x="3234" y="1065"/>
              <a:ext cx="10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Mobile network</a:t>
              </a:r>
            </a:p>
          </p:txBody>
        </p:sp>
        <p:sp>
          <p:nvSpPr>
            <p:cNvPr id="23726" name="Text Box 581"/>
            <p:cNvSpPr txBox="1">
              <a:spLocks noChangeArrowheads="1"/>
            </p:cNvSpPr>
            <p:nvPr/>
          </p:nvSpPr>
          <p:spPr bwMode="auto">
            <a:xfrm>
              <a:off x="4369" y="1368"/>
              <a:ext cx="7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Global ISP</a:t>
              </a:r>
            </a:p>
          </p:txBody>
        </p:sp>
        <p:sp>
          <p:nvSpPr>
            <p:cNvPr id="23727" name="Text Box 582"/>
            <p:cNvSpPr txBox="1">
              <a:spLocks noChangeArrowheads="1"/>
            </p:cNvSpPr>
            <p:nvPr/>
          </p:nvSpPr>
          <p:spPr bwMode="auto">
            <a:xfrm>
              <a:off x="4240" y="2240"/>
              <a:ext cx="8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latin typeface="Calibri"/>
                </a:rPr>
                <a:t>National ISP</a:t>
              </a:r>
              <a:endParaRPr lang="en-US" sz="1800" dirty="0">
                <a:latin typeface="Calibri"/>
              </a:endParaRPr>
            </a:p>
          </p:txBody>
        </p:sp>
      </p:grpSp>
      <p:grpSp>
        <p:nvGrpSpPr>
          <p:cNvPr id="23667" name="Group 674"/>
          <p:cNvGrpSpPr>
            <a:grpSpLocks/>
          </p:cNvGrpSpPr>
          <p:nvPr/>
        </p:nvGrpSpPr>
        <p:grpSpPr bwMode="auto">
          <a:xfrm>
            <a:off x="465138" y="5464180"/>
            <a:ext cx="720725" cy="508001"/>
            <a:chOff x="293" y="3442"/>
            <a:chExt cx="454" cy="320"/>
          </a:xfrm>
        </p:grpSpPr>
        <p:grpSp>
          <p:nvGrpSpPr>
            <p:cNvPr id="23647" name="Group 585"/>
            <p:cNvGrpSpPr>
              <a:grpSpLocks/>
            </p:cNvGrpSpPr>
            <p:nvPr/>
          </p:nvGrpSpPr>
          <p:grpSpPr bwMode="auto">
            <a:xfrm>
              <a:off x="383" y="3442"/>
              <a:ext cx="228" cy="108"/>
              <a:chOff x="3600" y="219"/>
              <a:chExt cx="360" cy="175"/>
            </a:xfrm>
          </p:grpSpPr>
          <p:sp>
            <p:nvSpPr>
              <p:cNvPr id="23649" name="Oval 58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50" name="Line 58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651" name="Line 58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652" name="Rectangle 58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53" name="Oval 59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3654" name="Group 59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3659" name="Line 59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60" name="Line 59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61" name="Line 59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655" name="Group 59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3656" name="Line 59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57" name="Line 59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58" name="Line 59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3648" name="Text Box 662"/>
            <p:cNvSpPr txBox="1">
              <a:spLocks noChangeArrowheads="1"/>
            </p:cNvSpPr>
            <p:nvPr/>
          </p:nvSpPr>
          <p:spPr bwMode="auto">
            <a:xfrm>
              <a:off x="293" y="3549"/>
              <a:ext cx="45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</a:rPr>
                <a:t>router</a:t>
              </a:r>
            </a:p>
          </p:txBody>
        </p:sp>
      </p:grpSp>
      <p:grpSp>
        <p:nvGrpSpPr>
          <p:cNvPr id="23672" name="Group 672"/>
          <p:cNvGrpSpPr>
            <a:grpSpLocks/>
          </p:cNvGrpSpPr>
          <p:nvPr/>
        </p:nvGrpSpPr>
        <p:grpSpPr bwMode="auto">
          <a:xfrm>
            <a:off x="146050" y="1325563"/>
            <a:ext cx="1395413" cy="1904999"/>
            <a:chOff x="92" y="835"/>
            <a:chExt cx="879" cy="1200"/>
          </a:xfrm>
        </p:grpSpPr>
        <p:grpSp>
          <p:nvGrpSpPr>
            <p:cNvPr id="23632" name="Group 599"/>
            <p:cNvGrpSpPr>
              <a:grpSpLocks/>
            </p:cNvGrpSpPr>
            <p:nvPr/>
          </p:nvGrpSpPr>
          <p:grpSpPr bwMode="auto">
            <a:xfrm>
              <a:off x="92" y="1416"/>
              <a:ext cx="220" cy="245"/>
              <a:chOff x="2870" y="1518"/>
              <a:chExt cx="292" cy="320"/>
            </a:xfrm>
          </p:grpSpPr>
          <p:graphicFrame>
            <p:nvGraphicFramePr>
              <p:cNvPr id="23555" name="Object 60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4" name="Clip" r:id="rId23" imgW="819000" imgH="847800" progId="">
                      <p:embed/>
                    </p:oleObj>
                  </mc:Choice>
                  <mc:Fallback>
                    <p:oleObj name="Clip" r:id="rId23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56" name="Object 60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5" name="Clip" r:id="rId24" imgW="1266840" imgH="1200240" progId="">
                      <p:embed/>
                    </p:oleObj>
                  </mc:Choice>
                  <mc:Fallback>
                    <p:oleObj name="Clip" r:id="rId24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3554" name="Object 602"/>
            <p:cNvGraphicFramePr>
              <a:graphicFrameLocks noChangeAspect="1"/>
            </p:cNvGraphicFramePr>
            <p:nvPr/>
          </p:nvGraphicFramePr>
          <p:xfrm>
            <a:off x="131" y="843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06" name="Clip" r:id="rId25" imgW="1305000" imgH="1085760" progId="">
                    <p:embed/>
                  </p:oleObj>
                </mc:Choice>
                <mc:Fallback>
                  <p:oleObj name="Clip" r:id="rId2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" y="843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3633" name="Group 603"/>
            <p:cNvGrpSpPr>
              <a:grpSpLocks/>
            </p:cNvGrpSpPr>
            <p:nvPr/>
          </p:nvGrpSpPr>
          <p:grpSpPr bwMode="auto">
            <a:xfrm>
              <a:off x="171" y="1105"/>
              <a:ext cx="148" cy="241"/>
              <a:chOff x="4180" y="783"/>
              <a:chExt cx="150" cy="307"/>
            </a:xfrm>
          </p:grpSpPr>
          <p:sp>
            <p:nvSpPr>
              <p:cNvPr id="23639" name="AutoShape 60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40" name="Rectangle 60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41" name="Rectangle 60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42" name="AutoShape 60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43" name="Line 60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644" name="Line 60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645" name="Rectangle 61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46" name="Rectangle 61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23634" name="Picture 661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1763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35" name="Text Box 663"/>
            <p:cNvSpPr txBox="1">
              <a:spLocks noChangeArrowheads="1"/>
            </p:cNvSpPr>
            <p:nvPr/>
          </p:nvSpPr>
          <p:spPr bwMode="auto">
            <a:xfrm>
              <a:off x="348" y="835"/>
              <a:ext cx="25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</a:rPr>
                <a:t>PC</a:t>
              </a:r>
            </a:p>
          </p:txBody>
        </p:sp>
        <p:sp>
          <p:nvSpPr>
            <p:cNvPr id="23636" name="Text Box 664"/>
            <p:cNvSpPr txBox="1">
              <a:spLocks noChangeArrowheads="1"/>
            </p:cNvSpPr>
            <p:nvPr/>
          </p:nvSpPr>
          <p:spPr bwMode="auto">
            <a:xfrm>
              <a:off x="334" y="1107"/>
              <a:ext cx="44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latin typeface="Calibri"/>
                </a:rPr>
                <a:t>server</a:t>
              </a:r>
            </a:p>
          </p:txBody>
        </p:sp>
        <p:sp>
          <p:nvSpPr>
            <p:cNvPr id="23637" name="Text Box 665"/>
            <p:cNvSpPr txBox="1">
              <a:spLocks noChangeArrowheads="1"/>
            </p:cNvSpPr>
            <p:nvPr/>
          </p:nvSpPr>
          <p:spPr bwMode="auto">
            <a:xfrm>
              <a:off x="345" y="1437"/>
              <a:ext cx="54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wireless</a:t>
              </a:r>
            </a:p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laptop</a:t>
              </a:r>
            </a:p>
          </p:txBody>
        </p:sp>
        <p:sp>
          <p:nvSpPr>
            <p:cNvPr id="23638" name="Text Box 667"/>
            <p:cNvSpPr txBox="1">
              <a:spLocks noChangeArrowheads="1"/>
            </p:cNvSpPr>
            <p:nvPr/>
          </p:nvSpPr>
          <p:spPr bwMode="auto">
            <a:xfrm>
              <a:off x="359" y="1738"/>
              <a:ext cx="61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cellular </a:t>
              </a:r>
            </a:p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handheld</a:t>
              </a:r>
            </a:p>
          </p:txBody>
        </p:sp>
      </p:grpSp>
      <p:grpSp>
        <p:nvGrpSpPr>
          <p:cNvPr id="23675" name="Group 673"/>
          <p:cNvGrpSpPr>
            <a:grpSpLocks/>
          </p:cNvGrpSpPr>
          <p:nvPr/>
        </p:nvGrpSpPr>
        <p:grpSpPr bwMode="auto">
          <a:xfrm>
            <a:off x="338138" y="3865561"/>
            <a:ext cx="1296988" cy="1003299"/>
            <a:chOff x="213" y="2435"/>
            <a:chExt cx="817" cy="632"/>
          </a:xfrm>
        </p:grpSpPr>
        <p:grpSp>
          <p:nvGrpSpPr>
            <p:cNvPr id="23580" name="Group 612"/>
            <p:cNvGrpSpPr>
              <a:grpSpLocks/>
            </p:cNvGrpSpPr>
            <p:nvPr/>
          </p:nvGrpSpPr>
          <p:grpSpPr bwMode="auto">
            <a:xfrm>
              <a:off x="213" y="2446"/>
              <a:ext cx="149" cy="213"/>
              <a:chOff x="2556" y="2689"/>
              <a:chExt cx="183" cy="255"/>
            </a:xfrm>
          </p:grpSpPr>
          <p:pic>
            <p:nvPicPr>
              <p:cNvPr id="23615" name="Picture 613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616" name="Freeform 614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17" name="Freeform 615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18" name="Freeform 616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19" name="Freeform 617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0" name="Freeform 618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1" name="Freeform 619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2" name="Freeform 620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3" name="Freeform 621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4" name="Freeform 622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5" name="Freeform 623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6" name="Freeform 624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7" name="Freeform 625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8" name="Freeform 626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29" name="Freeform 627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30" name="Freeform 628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3631" name="Freeform 629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3581" name="Group 630"/>
            <p:cNvGrpSpPr>
              <a:grpSpLocks/>
            </p:cNvGrpSpPr>
            <p:nvPr/>
          </p:nvGrpSpPr>
          <p:grpSpPr bwMode="auto">
            <a:xfrm>
              <a:off x="382" y="2435"/>
              <a:ext cx="139" cy="238"/>
              <a:chOff x="3796" y="1043"/>
              <a:chExt cx="865" cy="1237"/>
            </a:xfrm>
          </p:grpSpPr>
          <p:sp>
            <p:nvSpPr>
              <p:cNvPr id="23585" name="Line 631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86" name="Line 632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87" name="Line 633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88" name="Line 634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89" name="Line 635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0" name="Line 636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1" name="Line 637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2" name="Line 638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3" name="Line 639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4" name="Line 640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5" name="Line 641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6" name="Line 642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7" name="Line 643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8" name="Line 644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3599" name="Line 645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23600" name="Group 646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23611" name="Line 647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12" name="Line 64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13" name="Line 649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14" name="Line 65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601" name="Group 651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23607" name="Line 652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08" name="Line 65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09" name="Line 654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10" name="Line 65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3602" name="Group 656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23603" name="Line 657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04" name="Line 65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05" name="Line 659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3606" name="Line 66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3582" name="Text Box 666"/>
            <p:cNvSpPr txBox="1">
              <a:spLocks noChangeArrowheads="1"/>
            </p:cNvSpPr>
            <p:nvPr/>
          </p:nvSpPr>
          <p:spPr bwMode="auto">
            <a:xfrm>
              <a:off x="564" y="2770"/>
              <a:ext cx="425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wired</a:t>
              </a:r>
            </a:p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links</a:t>
              </a:r>
            </a:p>
          </p:txBody>
        </p:sp>
        <p:sp>
          <p:nvSpPr>
            <p:cNvPr id="23583" name="Line 668"/>
            <p:cNvSpPr>
              <a:spLocks noChangeShapeType="1"/>
            </p:cNvSpPr>
            <p:nvPr/>
          </p:nvSpPr>
          <p:spPr bwMode="auto">
            <a:xfrm>
              <a:off x="243" y="2838"/>
              <a:ext cx="27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3584" name="Text Box 669"/>
            <p:cNvSpPr txBox="1">
              <a:spLocks noChangeArrowheads="1"/>
            </p:cNvSpPr>
            <p:nvPr/>
          </p:nvSpPr>
          <p:spPr bwMode="auto">
            <a:xfrm>
              <a:off x="569" y="2465"/>
              <a:ext cx="46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access </a:t>
              </a:r>
            </a:p>
            <a:p>
              <a:pPr>
                <a:lnSpc>
                  <a:spcPct val="75000"/>
                </a:lnSpc>
              </a:pPr>
              <a:r>
                <a:rPr lang="en-US" sz="1600" dirty="0">
                  <a:latin typeface="Calibri"/>
                </a:rPr>
                <a:t>points</a:t>
              </a:r>
            </a:p>
          </p:txBody>
        </p:sp>
      </p:grpSp>
      <p:sp>
        <p:nvSpPr>
          <p:cNvPr id="4766" name="Rectangle 670"/>
          <p:cNvSpPr>
            <a:spLocks noChangeArrowheads="1"/>
          </p:cNvSpPr>
          <p:nvPr/>
        </p:nvSpPr>
        <p:spPr bwMode="auto">
          <a:xfrm>
            <a:off x="1381125" y="3289300"/>
            <a:ext cx="336867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i="1" dirty="0">
                <a:solidFill>
                  <a:srgbClr val="FF0000"/>
                </a:solidFill>
                <a:latin typeface="Calibri"/>
              </a:rPr>
              <a:t>communication links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fiber, copper, radio, satellite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transmission rate =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bandwidth</a:t>
            </a:r>
            <a:endParaRPr lang="en-US" dirty="0">
              <a:latin typeface="Calibri"/>
            </a:endParaRPr>
          </a:p>
        </p:txBody>
      </p:sp>
      <p:sp>
        <p:nvSpPr>
          <p:cNvPr id="4767" name="Rectangle 671"/>
          <p:cNvSpPr>
            <a:spLocks noChangeArrowheads="1"/>
          </p:cNvSpPr>
          <p:nvPr/>
        </p:nvSpPr>
        <p:spPr bwMode="auto">
          <a:xfrm>
            <a:off x="1439863" y="5307013"/>
            <a:ext cx="3779837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i="1" dirty="0">
                <a:solidFill>
                  <a:srgbClr val="FF0000"/>
                </a:solidFill>
                <a:latin typeface="Calibri"/>
              </a:rPr>
              <a:t>routers:</a:t>
            </a:r>
            <a:r>
              <a:rPr lang="en-US" dirty="0">
                <a:latin typeface="Calibri"/>
              </a:rPr>
              <a:t> forward packets (chunks of data)</a:t>
            </a:r>
          </a:p>
        </p:txBody>
      </p:sp>
    </p:spTree>
    <p:extLst>
      <p:ext uri="{BB962C8B-B14F-4D97-AF65-F5344CB8AC3E}">
        <p14:creationId xmlns:p14="http://schemas.microsoft.com/office/powerpoint/2010/main" val="314067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766" grpId="0"/>
      <p:bldP spid="47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0F24F2A-1194-3347-9012-03F425CFCCBC}" type="slidenum">
              <a:rPr lang="en-US" sz="1400" smtClean="0"/>
              <a:pPr/>
              <a:t>21</a:t>
            </a:fld>
            <a:endParaRPr lang="en-US" sz="1400" dirty="0"/>
          </a:p>
        </p:txBody>
      </p:sp>
      <p:sp>
        <p:nvSpPr>
          <p:cNvPr id="2766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What is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the Internet: 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nuts and bolts</a:t>
            </a:r>
            <a:r>
              <a:rPr lang="ja-JP" altLang="en-US" sz="32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view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6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419600" cy="5132388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protocols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control sending, receiving of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msgs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e.g., TCP, IP, HTTP, Skype,  Ethernet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Internet: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of networks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loosely hierarchical</a:t>
            </a:r>
          </a:p>
          <a:p>
            <a:pPr lvl="1"/>
            <a:r>
              <a:rPr lang="en-US" sz="2000" dirty="0">
                <a:ea typeface="ＭＳ Ｐゴシック" charset="0"/>
              </a:rPr>
              <a:t>public Internet versus private intranet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Internet standards</a:t>
            </a:r>
          </a:p>
          <a:p>
            <a:pPr lvl="1"/>
            <a:r>
              <a:rPr lang="en-US" sz="2000" dirty="0">
                <a:ea typeface="ＭＳ Ｐゴシック" charset="0"/>
              </a:rPr>
              <a:t>RFC: Request for comments</a:t>
            </a:r>
          </a:p>
          <a:p>
            <a:pPr lvl="1"/>
            <a:r>
              <a:rPr lang="en-US" sz="2000" dirty="0">
                <a:ea typeface="ＭＳ Ｐゴシック" charset="0"/>
              </a:rPr>
              <a:t>IETF: Internet Engineering Task Force</a:t>
            </a:r>
          </a:p>
        </p:txBody>
      </p:sp>
      <p:grpSp>
        <p:nvGrpSpPr>
          <p:cNvPr id="27667" name="Group 260"/>
          <p:cNvGrpSpPr>
            <a:grpSpLocks/>
          </p:cNvGrpSpPr>
          <p:nvPr/>
        </p:nvGrpSpPr>
        <p:grpSpPr bwMode="auto">
          <a:xfrm>
            <a:off x="4989513" y="1319213"/>
            <a:ext cx="3470275" cy="4489450"/>
            <a:chOff x="3177" y="1065"/>
            <a:chExt cx="2186" cy="2828"/>
          </a:xfrm>
        </p:grpSpPr>
        <p:sp>
          <p:nvSpPr>
            <p:cNvPr id="27668" name="Freeform 261"/>
            <p:cNvSpPr>
              <a:spLocks/>
            </p:cNvSpPr>
            <p:nvPr/>
          </p:nvSpPr>
          <p:spPr bwMode="auto">
            <a:xfrm>
              <a:off x="4261" y="2412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669" name="Freeform 262"/>
            <p:cNvSpPr>
              <a:spLocks/>
            </p:cNvSpPr>
            <p:nvPr/>
          </p:nvSpPr>
          <p:spPr bwMode="auto">
            <a:xfrm>
              <a:off x="4273" y="1451"/>
              <a:ext cx="1090" cy="658"/>
            </a:xfrm>
            <a:custGeom>
              <a:avLst/>
              <a:gdLst>
                <a:gd name="T0" fmla="*/ 1748 w 765"/>
                <a:gd name="T1" fmla="*/ 42 h 459"/>
                <a:gd name="T2" fmla="*/ 1185 w 765"/>
                <a:gd name="T3" fmla="*/ 294 h 459"/>
                <a:gd name="T4" fmla="*/ 396 w 765"/>
                <a:gd name="T5" fmla="*/ 421 h 459"/>
                <a:gd name="T6" fmla="*/ 57 w 765"/>
                <a:gd name="T7" fmla="*/ 1421 h 459"/>
                <a:gd name="T8" fmla="*/ 741 w 765"/>
                <a:gd name="T9" fmla="*/ 1874 h 459"/>
                <a:gd name="T10" fmla="*/ 1425 w 765"/>
                <a:gd name="T11" fmla="*/ 1801 h 459"/>
                <a:gd name="T12" fmla="*/ 2405 w 765"/>
                <a:gd name="T13" fmla="*/ 1874 h 459"/>
                <a:gd name="T14" fmla="*/ 2878 w 765"/>
                <a:gd name="T15" fmla="*/ 1834 h 459"/>
                <a:gd name="T16" fmla="*/ 3098 w 765"/>
                <a:gd name="T17" fmla="*/ 1570 h 459"/>
                <a:gd name="T18" fmla="*/ 3092 w 765"/>
                <a:gd name="T19" fmla="*/ 668 h 459"/>
                <a:gd name="T20" fmla="*/ 2729 w 765"/>
                <a:gd name="T21" fmla="*/ 143 h 459"/>
                <a:gd name="T22" fmla="*/ 1748 w 765"/>
                <a:gd name="T23" fmla="*/ 42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670" name="Freeform 263"/>
            <p:cNvSpPr>
              <a:spLocks/>
            </p:cNvSpPr>
            <p:nvPr/>
          </p:nvSpPr>
          <p:spPr bwMode="auto">
            <a:xfrm>
              <a:off x="3177" y="1267"/>
              <a:ext cx="1036" cy="675"/>
            </a:xfrm>
            <a:custGeom>
              <a:avLst/>
              <a:gdLst>
                <a:gd name="T0" fmla="*/ 648 w 1036"/>
                <a:gd name="T1" fmla="*/ 11 h 675"/>
                <a:gd name="T2" fmla="*/ 390 w 1036"/>
                <a:gd name="T3" fmla="*/ 53 h 675"/>
                <a:gd name="T4" fmla="*/ 206 w 1036"/>
                <a:gd name="T5" fmla="*/ 129 h 675"/>
                <a:gd name="T6" fmla="*/ 152 w 1036"/>
                <a:gd name="T7" fmla="*/ 229 h 675"/>
                <a:gd name="T8" fmla="*/ 22 w 1036"/>
                <a:gd name="T9" fmla="*/ 297 h 675"/>
                <a:gd name="T10" fmla="*/ 18 w 1036"/>
                <a:gd name="T11" fmla="*/ 459 h 675"/>
                <a:gd name="T12" fmla="*/ 132 w 1036"/>
                <a:gd name="T13" fmla="*/ 489 h 675"/>
                <a:gd name="T14" fmla="*/ 458 w 1036"/>
                <a:gd name="T15" fmla="*/ 489 h 675"/>
                <a:gd name="T16" fmla="*/ 598 w 1036"/>
                <a:gd name="T17" fmla="*/ 555 h 675"/>
                <a:gd name="T18" fmla="*/ 752 w 1036"/>
                <a:gd name="T19" fmla="*/ 657 h 675"/>
                <a:gd name="T20" fmla="*/ 870 w 1036"/>
                <a:gd name="T21" fmla="*/ 661 h 675"/>
                <a:gd name="T22" fmla="*/ 952 w 1036"/>
                <a:gd name="T23" fmla="*/ 603 h 675"/>
                <a:gd name="T24" fmla="*/ 992 w 1036"/>
                <a:gd name="T25" fmla="*/ 445 h 675"/>
                <a:gd name="T26" fmla="*/ 1018 w 1036"/>
                <a:gd name="T27" fmla="*/ 291 h 675"/>
                <a:gd name="T28" fmla="*/ 1022 w 1036"/>
                <a:gd name="T29" fmla="*/ 107 h 675"/>
                <a:gd name="T30" fmla="*/ 934 w 1036"/>
                <a:gd name="T31" fmla="*/ 17 h 675"/>
                <a:gd name="T32" fmla="*/ 776 w 1036"/>
                <a:gd name="T33" fmla="*/ 3 h 675"/>
                <a:gd name="T34" fmla="*/ 64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7671" name="Group 264"/>
            <p:cNvGrpSpPr>
              <a:grpSpLocks/>
            </p:cNvGrpSpPr>
            <p:nvPr/>
          </p:nvGrpSpPr>
          <p:grpSpPr bwMode="auto">
            <a:xfrm>
              <a:off x="3232" y="2108"/>
              <a:ext cx="919" cy="588"/>
              <a:chOff x="2889" y="1631"/>
              <a:chExt cx="980" cy="743"/>
            </a:xfrm>
          </p:grpSpPr>
          <p:sp>
            <p:nvSpPr>
              <p:cNvPr id="27973" name="Rectangle 265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74" name="AutoShape 266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grpSp>
          <p:nvGrpSpPr>
            <p:cNvPr id="27672" name="Group 267"/>
            <p:cNvGrpSpPr>
              <a:grpSpLocks/>
            </p:cNvGrpSpPr>
            <p:nvPr/>
          </p:nvGrpSpPr>
          <p:grpSpPr bwMode="auto">
            <a:xfrm>
              <a:off x="3674" y="1388"/>
              <a:ext cx="212" cy="335"/>
              <a:chOff x="3796" y="1043"/>
              <a:chExt cx="865" cy="1237"/>
            </a:xfrm>
          </p:grpSpPr>
          <p:sp>
            <p:nvSpPr>
              <p:cNvPr id="27943" name="Line 268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4" name="Line 269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5" name="Line 270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6" name="Line 271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7" name="Line 272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8" name="Line 273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9" name="Line 274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0" name="Line 275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1" name="Line 276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2" name="Line 277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3" name="Line 278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4" name="Line 279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5" name="Line 280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6" name="Line 281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57" name="Line 282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27958" name="Group 28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27969" name="Line 284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70" name="Line 28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71" name="Line 286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72" name="Line 2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959" name="Group 28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27965" name="Line 289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66" name="Line 29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67" name="Line 291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68" name="Line 2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960" name="Group 29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27961" name="Line 294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62" name="Line 29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63" name="Line 296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64" name="Line 2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73" name="Group 298"/>
            <p:cNvGrpSpPr>
              <a:grpSpLocks/>
            </p:cNvGrpSpPr>
            <p:nvPr/>
          </p:nvGrpSpPr>
          <p:grpSpPr bwMode="auto">
            <a:xfrm>
              <a:off x="3223" y="1598"/>
              <a:ext cx="436" cy="114"/>
              <a:chOff x="3072" y="739"/>
              <a:chExt cx="652" cy="146"/>
            </a:xfrm>
          </p:grpSpPr>
          <p:pic>
            <p:nvPicPr>
              <p:cNvPr id="27940" name="Picture 299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941" name="Line 300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42" name="Line 301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27674" name="Picture 302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" y="1417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675" name="Group 303"/>
            <p:cNvGrpSpPr>
              <a:grpSpLocks/>
            </p:cNvGrpSpPr>
            <p:nvPr/>
          </p:nvGrpSpPr>
          <p:grpSpPr bwMode="auto">
            <a:xfrm>
              <a:off x="3880" y="1303"/>
              <a:ext cx="256" cy="269"/>
              <a:chOff x="2870" y="1518"/>
              <a:chExt cx="292" cy="320"/>
            </a:xfrm>
          </p:grpSpPr>
          <p:graphicFrame>
            <p:nvGraphicFramePr>
              <p:cNvPr id="27661" name="Object 304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71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62" name="Object 305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72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7676" name="Group 306"/>
            <p:cNvGrpSpPr>
              <a:grpSpLocks/>
            </p:cNvGrpSpPr>
            <p:nvPr/>
          </p:nvGrpSpPr>
          <p:grpSpPr bwMode="auto">
            <a:xfrm>
              <a:off x="4338" y="2487"/>
              <a:ext cx="228" cy="108"/>
              <a:chOff x="3600" y="219"/>
              <a:chExt cx="360" cy="175"/>
            </a:xfrm>
          </p:grpSpPr>
          <p:sp>
            <p:nvSpPr>
              <p:cNvPr id="27927" name="Oval 30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28" name="Line 30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29" name="Line 30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30" name="Rectangle 31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31" name="Oval 31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932" name="Group 31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937" name="Line 31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38" name="Line 31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39" name="Line 31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933" name="Group 31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934" name="Line 31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35" name="Line 31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36" name="Line 31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77" name="Group 320"/>
            <p:cNvGrpSpPr>
              <a:grpSpLocks/>
            </p:cNvGrpSpPr>
            <p:nvPr/>
          </p:nvGrpSpPr>
          <p:grpSpPr bwMode="auto">
            <a:xfrm>
              <a:off x="4562" y="2663"/>
              <a:ext cx="228" cy="108"/>
              <a:chOff x="3600" y="219"/>
              <a:chExt cx="360" cy="175"/>
            </a:xfrm>
          </p:grpSpPr>
          <p:sp>
            <p:nvSpPr>
              <p:cNvPr id="27914" name="Oval 32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15" name="Line 32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16" name="Line 32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17" name="Rectangle 32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18" name="Oval 32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919" name="Group 32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924" name="Line 32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25" name="Line 32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26" name="Line 32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920" name="Group 33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921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22" name="Line 33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23" name="Line 33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78" name="Group 334"/>
            <p:cNvGrpSpPr>
              <a:grpSpLocks/>
            </p:cNvGrpSpPr>
            <p:nvPr/>
          </p:nvGrpSpPr>
          <p:grpSpPr bwMode="auto">
            <a:xfrm>
              <a:off x="4738" y="2495"/>
              <a:ext cx="228" cy="108"/>
              <a:chOff x="3600" y="219"/>
              <a:chExt cx="360" cy="175"/>
            </a:xfrm>
          </p:grpSpPr>
          <p:sp>
            <p:nvSpPr>
              <p:cNvPr id="27901" name="Oval 33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02" name="Line 33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03" name="Line 33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904" name="Rectangle 33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905" name="Oval 33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906" name="Group 34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911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12" name="Line 34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13" name="Line 34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907" name="Group 34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908" name="Line 34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09" name="Line 34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10" name="Line 34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79" name="Group 348"/>
            <p:cNvGrpSpPr>
              <a:grpSpLocks/>
            </p:cNvGrpSpPr>
            <p:nvPr/>
          </p:nvGrpSpPr>
          <p:grpSpPr bwMode="auto">
            <a:xfrm>
              <a:off x="4401" y="1766"/>
              <a:ext cx="221" cy="101"/>
              <a:chOff x="3600" y="219"/>
              <a:chExt cx="360" cy="175"/>
            </a:xfrm>
          </p:grpSpPr>
          <p:sp>
            <p:nvSpPr>
              <p:cNvPr id="27888" name="Oval 34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89" name="Line 35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90" name="Line 35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91" name="Rectangle 35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92" name="Oval 35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893" name="Group 35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898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99" name="Line 35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900" name="Line 35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894" name="Group 35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895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96" name="Line 36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97" name="Line 36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80" name="Group 362"/>
            <p:cNvGrpSpPr>
              <a:grpSpLocks/>
            </p:cNvGrpSpPr>
            <p:nvPr/>
          </p:nvGrpSpPr>
          <p:grpSpPr bwMode="auto">
            <a:xfrm>
              <a:off x="4400" y="1927"/>
              <a:ext cx="228" cy="108"/>
              <a:chOff x="3600" y="219"/>
              <a:chExt cx="360" cy="175"/>
            </a:xfrm>
          </p:grpSpPr>
          <p:sp>
            <p:nvSpPr>
              <p:cNvPr id="27875" name="Oval 36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76" name="Line 36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77" name="Line 36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78" name="Rectangle 36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79" name="Oval 36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880" name="Group 36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885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86" name="Line 37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87" name="Line 3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881" name="Group 37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882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83" name="Line 37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84" name="Line 37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81" name="Group 376"/>
            <p:cNvGrpSpPr>
              <a:grpSpLocks/>
            </p:cNvGrpSpPr>
            <p:nvPr/>
          </p:nvGrpSpPr>
          <p:grpSpPr bwMode="auto">
            <a:xfrm>
              <a:off x="4700" y="1706"/>
              <a:ext cx="210" cy="97"/>
              <a:chOff x="3600" y="219"/>
              <a:chExt cx="360" cy="175"/>
            </a:xfrm>
          </p:grpSpPr>
          <p:sp>
            <p:nvSpPr>
              <p:cNvPr id="27862" name="Oval 37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63" name="Line 37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64" name="Line 37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65" name="Rectangle 38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66" name="Oval 38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867" name="Group 38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872" name="Line 38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73" name="Line 38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74" name="Line 38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868" name="Group 38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869" name="Line 38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70" name="Line 38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71" name="Line 38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82" name="Group 390"/>
            <p:cNvGrpSpPr>
              <a:grpSpLocks/>
            </p:cNvGrpSpPr>
            <p:nvPr/>
          </p:nvGrpSpPr>
          <p:grpSpPr bwMode="auto">
            <a:xfrm>
              <a:off x="4754" y="1927"/>
              <a:ext cx="228" cy="108"/>
              <a:chOff x="3600" y="219"/>
              <a:chExt cx="360" cy="175"/>
            </a:xfrm>
          </p:grpSpPr>
          <p:sp>
            <p:nvSpPr>
              <p:cNvPr id="27849" name="Oval 39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50" name="Line 39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51" name="Line 39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52" name="Rectangle 39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53" name="Oval 39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854" name="Group 39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859" name="Line 39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60" name="Line 39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61" name="Line 39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855" name="Group 40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856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57" name="Line 40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58" name="Line 40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83" name="Group 404"/>
            <p:cNvGrpSpPr>
              <a:grpSpLocks/>
            </p:cNvGrpSpPr>
            <p:nvPr/>
          </p:nvGrpSpPr>
          <p:grpSpPr bwMode="auto">
            <a:xfrm>
              <a:off x="3866" y="1763"/>
              <a:ext cx="220" cy="100"/>
              <a:chOff x="3600" y="219"/>
              <a:chExt cx="360" cy="175"/>
            </a:xfrm>
          </p:grpSpPr>
          <p:sp>
            <p:nvSpPr>
              <p:cNvPr id="27836" name="Oval 40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37" name="Line 40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38" name="Line 40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39" name="Rectangle 40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40" name="Oval 40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841" name="Group 41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846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47" name="Line 4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48" name="Line 4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842" name="Group 41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843" name="Line 4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44" name="Line 4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45" name="Line 4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684" name="Group 418"/>
            <p:cNvGrpSpPr>
              <a:grpSpLocks/>
            </p:cNvGrpSpPr>
            <p:nvPr/>
          </p:nvGrpSpPr>
          <p:grpSpPr bwMode="auto">
            <a:xfrm>
              <a:off x="3673" y="2487"/>
              <a:ext cx="220" cy="100"/>
              <a:chOff x="3600" y="219"/>
              <a:chExt cx="360" cy="175"/>
            </a:xfrm>
          </p:grpSpPr>
          <p:sp>
            <p:nvSpPr>
              <p:cNvPr id="27823" name="Oval 41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24" name="Line 42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25" name="Line 42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26" name="Rectangle 42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27" name="Oval 42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828" name="Group 42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833" name="Line 4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34" name="Line 4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35" name="Line 4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829" name="Group 42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830" name="Line 42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31" name="Line 43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832" name="Line 43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7685" name="Line 432"/>
            <p:cNvSpPr>
              <a:spLocks noChangeShapeType="1"/>
            </p:cNvSpPr>
            <p:nvPr/>
          </p:nvSpPr>
          <p:spPr bwMode="auto">
            <a:xfrm flipV="1">
              <a:off x="4430" y="2757"/>
              <a:ext cx="143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6" name="Line 433"/>
            <p:cNvSpPr>
              <a:spLocks noChangeShapeType="1"/>
            </p:cNvSpPr>
            <p:nvPr/>
          </p:nvSpPr>
          <p:spPr bwMode="auto">
            <a:xfrm>
              <a:off x="4508" y="2592"/>
              <a:ext cx="1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7" name="Line 434"/>
            <p:cNvSpPr>
              <a:spLocks noChangeShapeType="1"/>
            </p:cNvSpPr>
            <p:nvPr/>
          </p:nvSpPr>
          <p:spPr bwMode="auto">
            <a:xfrm>
              <a:off x="4569" y="2542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8" name="Line 435"/>
            <p:cNvSpPr>
              <a:spLocks noChangeShapeType="1"/>
            </p:cNvSpPr>
            <p:nvPr/>
          </p:nvSpPr>
          <p:spPr bwMode="auto">
            <a:xfrm flipV="1">
              <a:off x="4718" y="2596"/>
              <a:ext cx="85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9" name="Line 436"/>
            <p:cNvSpPr>
              <a:spLocks noChangeShapeType="1"/>
            </p:cNvSpPr>
            <p:nvPr/>
          </p:nvSpPr>
          <p:spPr bwMode="auto">
            <a:xfrm>
              <a:off x="3898" y="2546"/>
              <a:ext cx="4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7690" name="Group 437"/>
            <p:cNvGrpSpPr>
              <a:grpSpLocks/>
            </p:cNvGrpSpPr>
            <p:nvPr/>
          </p:nvGrpSpPr>
          <p:grpSpPr bwMode="auto">
            <a:xfrm>
              <a:off x="3424" y="2213"/>
              <a:ext cx="209" cy="224"/>
              <a:chOff x="2870" y="1518"/>
              <a:chExt cx="292" cy="320"/>
            </a:xfrm>
          </p:grpSpPr>
          <p:graphicFrame>
            <p:nvGraphicFramePr>
              <p:cNvPr id="27659" name="Object 438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73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60" name="Object 439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74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7691" name="Group 440"/>
            <p:cNvGrpSpPr>
              <a:grpSpLocks/>
            </p:cNvGrpSpPr>
            <p:nvPr/>
          </p:nvGrpSpPr>
          <p:grpSpPr bwMode="auto">
            <a:xfrm>
              <a:off x="3452" y="2445"/>
              <a:ext cx="139" cy="194"/>
              <a:chOff x="2556" y="2689"/>
              <a:chExt cx="183" cy="255"/>
            </a:xfrm>
          </p:grpSpPr>
          <p:pic>
            <p:nvPicPr>
              <p:cNvPr id="27806" name="Picture 441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807" name="Freeform 442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08" name="Freeform 443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09" name="Freeform 444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0" name="Freeform 445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1" name="Freeform 446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2" name="Freeform 447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3" name="Freeform 448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4" name="Freeform 449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5" name="Freeform 450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6" name="Freeform 451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7" name="Freeform 452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8" name="Freeform 453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19" name="Freeform 454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20" name="Freeform 455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21" name="Freeform 456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22" name="Freeform 457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27650" name="Object 458"/>
            <p:cNvGraphicFramePr>
              <a:graphicFrameLocks noChangeAspect="1"/>
            </p:cNvGraphicFramePr>
            <p:nvPr/>
          </p:nvGraphicFramePr>
          <p:xfrm>
            <a:off x="3694" y="2240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75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4" y="2240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92" name="Line 459"/>
            <p:cNvSpPr>
              <a:spLocks noChangeShapeType="1"/>
            </p:cNvSpPr>
            <p:nvPr/>
          </p:nvSpPr>
          <p:spPr bwMode="auto">
            <a:xfrm>
              <a:off x="4084" y="1820"/>
              <a:ext cx="32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3" name="Line 460"/>
            <p:cNvSpPr>
              <a:spLocks noChangeShapeType="1"/>
            </p:cNvSpPr>
            <p:nvPr/>
          </p:nvSpPr>
          <p:spPr bwMode="auto">
            <a:xfrm>
              <a:off x="3811" y="1712"/>
              <a:ext cx="96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4" name="Freeform 461"/>
            <p:cNvSpPr>
              <a:spLocks/>
            </p:cNvSpPr>
            <p:nvPr/>
          </p:nvSpPr>
          <p:spPr bwMode="auto">
            <a:xfrm>
              <a:off x="3382" y="2976"/>
              <a:ext cx="1877" cy="917"/>
            </a:xfrm>
            <a:custGeom>
              <a:avLst/>
              <a:gdLst>
                <a:gd name="T0" fmla="*/ 889 w 1877"/>
                <a:gd name="T1" fmla="*/ 23 h 917"/>
                <a:gd name="T2" fmla="*/ 692 w 1877"/>
                <a:gd name="T3" fmla="*/ 109 h 917"/>
                <a:gd name="T4" fmla="*/ 415 w 1877"/>
                <a:gd name="T5" fmla="*/ 91 h 917"/>
                <a:gd name="T6" fmla="*/ 112 w 1877"/>
                <a:gd name="T7" fmla="*/ 170 h 917"/>
                <a:gd name="T8" fmla="*/ 50 w 1877"/>
                <a:gd name="T9" fmla="*/ 353 h 917"/>
                <a:gd name="T10" fmla="*/ 14 w 1877"/>
                <a:gd name="T11" fmla="*/ 528 h 917"/>
                <a:gd name="T12" fmla="*/ 139 w 1877"/>
                <a:gd name="T13" fmla="*/ 650 h 917"/>
                <a:gd name="T14" fmla="*/ 505 w 1877"/>
                <a:gd name="T15" fmla="*/ 781 h 917"/>
                <a:gd name="T16" fmla="*/ 933 w 1877"/>
                <a:gd name="T17" fmla="*/ 886 h 917"/>
                <a:gd name="T18" fmla="*/ 1370 w 1877"/>
                <a:gd name="T19" fmla="*/ 901 h 917"/>
                <a:gd name="T20" fmla="*/ 1676 w 1877"/>
                <a:gd name="T21" fmla="*/ 793 h 917"/>
                <a:gd name="T22" fmla="*/ 1860 w 1877"/>
                <a:gd name="T23" fmla="*/ 624 h 917"/>
                <a:gd name="T24" fmla="*/ 1776 w 1877"/>
                <a:gd name="T25" fmla="*/ 219 h 917"/>
                <a:gd name="T26" fmla="*/ 1503 w 1877"/>
                <a:gd name="T27" fmla="*/ 100 h 917"/>
                <a:gd name="T28" fmla="*/ 1200 w 1877"/>
                <a:gd name="T29" fmla="*/ 13 h 917"/>
                <a:gd name="T30" fmla="*/ 889 w 1877"/>
                <a:gd name="T31" fmla="*/ 23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7695" name="Line 462"/>
            <p:cNvSpPr>
              <a:spLocks noChangeShapeType="1"/>
            </p:cNvSpPr>
            <p:nvPr/>
          </p:nvSpPr>
          <p:spPr bwMode="auto">
            <a:xfrm rot="-5400000">
              <a:off x="4791" y="3440"/>
              <a:ext cx="33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7696" name="Group 463"/>
            <p:cNvGrpSpPr>
              <a:grpSpLocks/>
            </p:cNvGrpSpPr>
            <p:nvPr/>
          </p:nvGrpSpPr>
          <p:grpSpPr bwMode="auto">
            <a:xfrm>
              <a:off x="4736" y="3526"/>
              <a:ext cx="125" cy="230"/>
              <a:chOff x="4180" y="783"/>
              <a:chExt cx="150" cy="307"/>
            </a:xfrm>
          </p:grpSpPr>
          <p:sp>
            <p:nvSpPr>
              <p:cNvPr id="27798" name="AutoShape 46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99" name="Rectangle 46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00" name="Rectangle 46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01" name="AutoShape 46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02" name="Line 46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03" name="Line 46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804" name="Rectangle 47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805" name="Rectangle 47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7697" name="Line 472"/>
            <p:cNvSpPr>
              <a:spLocks noChangeShapeType="1"/>
            </p:cNvSpPr>
            <p:nvPr/>
          </p:nvSpPr>
          <p:spPr bwMode="auto">
            <a:xfrm rot="5400000" flipV="1">
              <a:off x="4883" y="3617"/>
              <a:ext cx="2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8" name="Line 473"/>
            <p:cNvSpPr>
              <a:spLocks noChangeShapeType="1"/>
            </p:cNvSpPr>
            <p:nvPr/>
          </p:nvSpPr>
          <p:spPr bwMode="auto">
            <a:xfrm rot="-5400000">
              <a:off x="5000" y="3413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7699" name="Group 474"/>
            <p:cNvGrpSpPr>
              <a:grpSpLocks/>
            </p:cNvGrpSpPr>
            <p:nvPr/>
          </p:nvGrpSpPr>
          <p:grpSpPr bwMode="auto">
            <a:xfrm>
              <a:off x="4735" y="3230"/>
              <a:ext cx="316" cy="148"/>
              <a:chOff x="3600" y="219"/>
              <a:chExt cx="360" cy="175"/>
            </a:xfrm>
          </p:grpSpPr>
          <p:sp>
            <p:nvSpPr>
              <p:cNvPr id="27785" name="Oval 47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86" name="Line 47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87" name="Line 47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88" name="Rectangle 47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89" name="Oval 47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790" name="Group 48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795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96" name="Line 48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97" name="Line 48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791" name="Group 48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792" name="Line 48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93" name="Line 48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94" name="Line 48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700" name="Group 488"/>
            <p:cNvGrpSpPr>
              <a:grpSpLocks/>
            </p:cNvGrpSpPr>
            <p:nvPr/>
          </p:nvGrpSpPr>
          <p:grpSpPr bwMode="auto">
            <a:xfrm>
              <a:off x="4221" y="3056"/>
              <a:ext cx="316" cy="148"/>
              <a:chOff x="3600" y="219"/>
              <a:chExt cx="360" cy="175"/>
            </a:xfrm>
          </p:grpSpPr>
          <p:sp>
            <p:nvSpPr>
              <p:cNvPr id="27772" name="Oval 48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73" name="Line 49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74" name="Line 49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75" name="Rectangle 49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76" name="Oval 49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777" name="Group 49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782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83" name="Line 49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84" name="Line 49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778" name="Group 49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779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80" name="Line 50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81" name="Line 50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7701" name="Group 502"/>
            <p:cNvGrpSpPr>
              <a:grpSpLocks/>
            </p:cNvGrpSpPr>
            <p:nvPr/>
          </p:nvGrpSpPr>
          <p:grpSpPr bwMode="auto">
            <a:xfrm>
              <a:off x="3802" y="3248"/>
              <a:ext cx="316" cy="148"/>
              <a:chOff x="3600" y="219"/>
              <a:chExt cx="360" cy="175"/>
            </a:xfrm>
          </p:grpSpPr>
          <p:sp>
            <p:nvSpPr>
              <p:cNvPr id="27759" name="Oval 50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60" name="Line 50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61" name="Line 50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62" name="Rectangle 50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63" name="Oval 50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7764" name="Group 50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7769" name="Line 50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70" name="Line 51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71" name="Line 51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7765" name="Group 51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7766" name="Line 51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67" name="Line 51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7768" name="Line 51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7702" name="Line 516"/>
            <p:cNvSpPr>
              <a:spLocks noChangeShapeType="1"/>
            </p:cNvSpPr>
            <p:nvPr/>
          </p:nvSpPr>
          <p:spPr bwMode="auto">
            <a:xfrm>
              <a:off x="4504" y="3189"/>
              <a:ext cx="22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3" name="Line 517"/>
            <p:cNvSpPr>
              <a:spLocks noChangeShapeType="1"/>
            </p:cNvSpPr>
            <p:nvPr/>
          </p:nvSpPr>
          <p:spPr bwMode="auto">
            <a:xfrm flipV="1">
              <a:off x="4093" y="3197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4" name="Line 518"/>
            <p:cNvSpPr>
              <a:spLocks noChangeShapeType="1"/>
            </p:cNvSpPr>
            <p:nvPr/>
          </p:nvSpPr>
          <p:spPr bwMode="auto">
            <a:xfrm flipV="1">
              <a:off x="4120" y="3325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5" name="Line 519"/>
            <p:cNvSpPr>
              <a:spLocks noChangeShapeType="1"/>
            </p:cNvSpPr>
            <p:nvPr/>
          </p:nvSpPr>
          <p:spPr bwMode="auto">
            <a:xfrm flipH="1">
              <a:off x="3676" y="3165"/>
              <a:ext cx="16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6" name="Line 520"/>
            <p:cNvSpPr>
              <a:spLocks noChangeShapeType="1"/>
            </p:cNvSpPr>
            <p:nvPr/>
          </p:nvSpPr>
          <p:spPr bwMode="auto">
            <a:xfrm>
              <a:off x="3692" y="3197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7" name="Line 521"/>
            <p:cNvSpPr>
              <a:spLocks noChangeShapeType="1"/>
            </p:cNvSpPr>
            <p:nvPr/>
          </p:nvSpPr>
          <p:spPr bwMode="auto">
            <a:xfrm>
              <a:off x="3604" y="3409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8" name="Line 522"/>
            <p:cNvSpPr>
              <a:spLocks noChangeShapeType="1"/>
            </p:cNvSpPr>
            <p:nvPr/>
          </p:nvSpPr>
          <p:spPr bwMode="auto">
            <a:xfrm>
              <a:off x="3763" y="3459"/>
              <a:ext cx="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09" name="Line 523"/>
            <p:cNvSpPr>
              <a:spLocks noChangeShapeType="1"/>
            </p:cNvSpPr>
            <p:nvPr/>
          </p:nvSpPr>
          <p:spPr bwMode="auto">
            <a:xfrm flipH="1">
              <a:off x="3914" y="3401"/>
              <a:ext cx="3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10" name="Line 524"/>
            <p:cNvSpPr>
              <a:spLocks noChangeShapeType="1"/>
            </p:cNvSpPr>
            <p:nvPr/>
          </p:nvSpPr>
          <p:spPr bwMode="auto">
            <a:xfrm>
              <a:off x="3796" y="3457"/>
              <a:ext cx="1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11" name="Line 525"/>
            <p:cNvSpPr>
              <a:spLocks noChangeShapeType="1"/>
            </p:cNvSpPr>
            <p:nvPr/>
          </p:nvSpPr>
          <p:spPr bwMode="auto">
            <a:xfrm flipH="1" flipV="1">
              <a:off x="4046" y="346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27651" name="Object 526"/>
            <p:cNvGraphicFramePr>
              <a:graphicFrameLocks noChangeAspect="1"/>
            </p:cNvGraphicFramePr>
            <p:nvPr/>
          </p:nvGraphicFramePr>
          <p:xfrm>
            <a:off x="3451" y="3335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76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51" y="3335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2" name="Object 527"/>
            <p:cNvGraphicFramePr>
              <a:graphicFrameLocks noChangeAspect="1"/>
            </p:cNvGraphicFramePr>
            <p:nvPr/>
          </p:nvGraphicFramePr>
          <p:xfrm>
            <a:off x="3555" y="3135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77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5" y="3135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3" name="Object 528"/>
            <p:cNvGraphicFramePr>
              <a:graphicFrameLocks noChangeAspect="1"/>
            </p:cNvGraphicFramePr>
            <p:nvPr/>
          </p:nvGraphicFramePr>
          <p:xfrm>
            <a:off x="3723" y="3495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78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23" y="3495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654" name="Object 529"/>
            <p:cNvGraphicFramePr>
              <a:graphicFrameLocks noChangeAspect="1"/>
            </p:cNvGraphicFramePr>
            <p:nvPr/>
          </p:nvGraphicFramePr>
          <p:xfrm>
            <a:off x="3937" y="3497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179" name="Clip" r:id="rId18" imgW="1305000" imgH="1085760" progId="">
                    <p:embed/>
                  </p:oleObj>
                </mc:Choice>
                <mc:Fallback>
                  <p:oleObj name="Clip" r:id="rId1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7" y="3497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712" name="Group 530"/>
            <p:cNvGrpSpPr>
              <a:grpSpLocks/>
            </p:cNvGrpSpPr>
            <p:nvPr/>
          </p:nvGrpSpPr>
          <p:grpSpPr bwMode="auto">
            <a:xfrm>
              <a:off x="4509" y="3576"/>
              <a:ext cx="172" cy="215"/>
              <a:chOff x="2870" y="1518"/>
              <a:chExt cx="292" cy="320"/>
            </a:xfrm>
          </p:grpSpPr>
          <p:graphicFrame>
            <p:nvGraphicFramePr>
              <p:cNvPr id="27657" name="Object 53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80" name="Clip" r:id="rId19" imgW="819000" imgH="847800" progId="">
                      <p:embed/>
                    </p:oleObj>
                  </mc:Choice>
                  <mc:Fallback>
                    <p:oleObj name="Clip" r:id="rId1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58" name="Object 53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81" name="Clip" r:id="rId20" imgW="1266840" imgH="1200240" progId="">
                      <p:embed/>
                    </p:oleObj>
                  </mc:Choice>
                  <mc:Fallback>
                    <p:oleObj name="Clip" r:id="rId2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7713" name="Group 533"/>
            <p:cNvGrpSpPr>
              <a:grpSpLocks/>
            </p:cNvGrpSpPr>
            <p:nvPr/>
          </p:nvGrpSpPr>
          <p:grpSpPr bwMode="auto">
            <a:xfrm>
              <a:off x="4225" y="3608"/>
              <a:ext cx="220" cy="203"/>
              <a:chOff x="2870" y="1518"/>
              <a:chExt cx="292" cy="320"/>
            </a:xfrm>
          </p:grpSpPr>
          <p:graphicFrame>
            <p:nvGraphicFramePr>
              <p:cNvPr id="27655" name="Object 534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82" name="Clip" r:id="rId21" imgW="819000" imgH="847800" progId="">
                      <p:embed/>
                    </p:oleObj>
                  </mc:Choice>
                  <mc:Fallback>
                    <p:oleObj name="Clip" r:id="rId21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56" name="Object 535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183" name="Clip" r:id="rId22" imgW="1266840" imgH="1200240" progId="">
                      <p:embed/>
                    </p:oleObj>
                  </mc:Choice>
                  <mc:Fallback>
                    <p:oleObj name="Clip" r:id="rId22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7714" name="Group 536"/>
            <p:cNvGrpSpPr>
              <a:grpSpLocks/>
            </p:cNvGrpSpPr>
            <p:nvPr/>
          </p:nvGrpSpPr>
          <p:grpSpPr bwMode="auto">
            <a:xfrm>
              <a:off x="4324" y="3364"/>
              <a:ext cx="183" cy="255"/>
              <a:chOff x="2556" y="2689"/>
              <a:chExt cx="183" cy="255"/>
            </a:xfrm>
          </p:grpSpPr>
          <p:pic>
            <p:nvPicPr>
              <p:cNvPr id="27742" name="Picture 537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743" name="Freeform 538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4" name="Freeform 539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5" name="Freeform 540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6" name="Freeform 541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7" name="Freeform 542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8" name="Freeform 543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9" name="Freeform 544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0" name="Freeform 545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1" name="Freeform 546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2" name="Freeform 547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3" name="Freeform 548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4" name="Freeform 549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5" name="Freeform 550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6" name="Freeform 551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7" name="Freeform 552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58" name="Freeform 553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7715" name="Line 554"/>
            <p:cNvSpPr>
              <a:spLocks noChangeShapeType="1"/>
            </p:cNvSpPr>
            <p:nvPr/>
          </p:nvSpPr>
          <p:spPr bwMode="auto">
            <a:xfrm>
              <a:off x="4097" y="3373"/>
              <a:ext cx="31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16" name="Line 555"/>
            <p:cNvSpPr>
              <a:spLocks noChangeShapeType="1"/>
            </p:cNvSpPr>
            <p:nvPr/>
          </p:nvSpPr>
          <p:spPr bwMode="auto">
            <a:xfrm>
              <a:off x="3750" y="3332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7717" name="Group 556"/>
            <p:cNvGrpSpPr>
              <a:grpSpLocks/>
            </p:cNvGrpSpPr>
            <p:nvPr/>
          </p:nvGrpSpPr>
          <p:grpSpPr bwMode="auto">
            <a:xfrm>
              <a:off x="4995" y="3370"/>
              <a:ext cx="131" cy="258"/>
              <a:chOff x="4180" y="783"/>
              <a:chExt cx="150" cy="307"/>
            </a:xfrm>
          </p:grpSpPr>
          <p:sp>
            <p:nvSpPr>
              <p:cNvPr id="27734" name="AutoShape 55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35" name="Rectangle 55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36" name="Rectangle 55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37" name="AutoShape 56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38" name="Line 56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39" name="Line 56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7740" name="Rectangle 56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7741" name="Rectangle 56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7718" name="Line 565"/>
            <p:cNvSpPr>
              <a:spLocks noChangeShapeType="1"/>
            </p:cNvSpPr>
            <p:nvPr/>
          </p:nvSpPr>
          <p:spPr bwMode="auto">
            <a:xfrm flipH="1">
              <a:off x="3806" y="2401"/>
              <a:ext cx="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19" name="Line 566"/>
            <p:cNvSpPr>
              <a:spLocks noChangeShapeType="1"/>
            </p:cNvSpPr>
            <p:nvPr/>
          </p:nvSpPr>
          <p:spPr bwMode="auto">
            <a:xfrm flipV="1">
              <a:off x="4623" y="1760"/>
              <a:ext cx="7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0" name="Line 567"/>
            <p:cNvSpPr>
              <a:spLocks noChangeShapeType="1"/>
            </p:cNvSpPr>
            <p:nvPr/>
          </p:nvSpPr>
          <p:spPr bwMode="auto">
            <a:xfrm>
              <a:off x="4514" y="1869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1" name="Line 568"/>
            <p:cNvSpPr>
              <a:spLocks noChangeShapeType="1"/>
            </p:cNvSpPr>
            <p:nvPr/>
          </p:nvSpPr>
          <p:spPr bwMode="auto">
            <a:xfrm flipV="1">
              <a:off x="4630" y="1804"/>
              <a:ext cx="16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2" name="Line 569"/>
            <p:cNvSpPr>
              <a:spLocks noChangeShapeType="1"/>
            </p:cNvSpPr>
            <p:nvPr/>
          </p:nvSpPr>
          <p:spPr bwMode="auto">
            <a:xfrm>
              <a:off x="4852" y="1803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3" name="Line 570"/>
            <p:cNvSpPr>
              <a:spLocks noChangeShapeType="1"/>
            </p:cNvSpPr>
            <p:nvPr/>
          </p:nvSpPr>
          <p:spPr bwMode="auto">
            <a:xfrm>
              <a:off x="4634" y="1996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4" name="Line 571"/>
            <p:cNvSpPr>
              <a:spLocks noChangeShapeType="1"/>
            </p:cNvSpPr>
            <p:nvPr/>
          </p:nvSpPr>
          <p:spPr bwMode="auto">
            <a:xfrm flipV="1">
              <a:off x="3560" y="2542"/>
              <a:ext cx="10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5" name="Line 572"/>
            <p:cNvSpPr>
              <a:spLocks noChangeShapeType="1"/>
            </p:cNvSpPr>
            <p:nvPr/>
          </p:nvSpPr>
          <p:spPr bwMode="auto">
            <a:xfrm flipV="1">
              <a:off x="4895" y="1614"/>
              <a:ext cx="15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6" name="Line 573"/>
            <p:cNvSpPr>
              <a:spLocks noChangeShapeType="1"/>
            </p:cNvSpPr>
            <p:nvPr/>
          </p:nvSpPr>
          <p:spPr bwMode="auto">
            <a:xfrm>
              <a:off x="4983" y="1990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7" name="Line 574"/>
            <p:cNvSpPr>
              <a:spLocks noChangeShapeType="1"/>
            </p:cNvSpPr>
            <p:nvPr/>
          </p:nvSpPr>
          <p:spPr bwMode="auto">
            <a:xfrm flipH="1">
              <a:off x="4445" y="2038"/>
              <a:ext cx="62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8" name="Line 575"/>
            <p:cNvSpPr>
              <a:spLocks noChangeShapeType="1"/>
            </p:cNvSpPr>
            <p:nvPr/>
          </p:nvSpPr>
          <p:spPr bwMode="auto">
            <a:xfrm flipH="1">
              <a:off x="4817" y="2038"/>
              <a:ext cx="7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729" name="Text Box 576"/>
            <p:cNvSpPr txBox="1">
              <a:spLocks noChangeArrowheads="1"/>
            </p:cNvSpPr>
            <p:nvPr/>
          </p:nvSpPr>
          <p:spPr bwMode="auto">
            <a:xfrm>
              <a:off x="3229" y="2006"/>
              <a:ext cx="10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Home network</a:t>
              </a:r>
            </a:p>
          </p:txBody>
        </p:sp>
        <p:sp>
          <p:nvSpPr>
            <p:cNvPr id="27730" name="Text Box 577"/>
            <p:cNvSpPr txBox="1">
              <a:spLocks noChangeArrowheads="1"/>
            </p:cNvSpPr>
            <p:nvPr/>
          </p:nvSpPr>
          <p:spPr bwMode="auto">
            <a:xfrm>
              <a:off x="3515" y="2852"/>
              <a:ext cx="14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Institutional network</a:t>
              </a:r>
            </a:p>
          </p:txBody>
        </p:sp>
        <p:sp>
          <p:nvSpPr>
            <p:cNvPr id="27731" name="Text Box 578"/>
            <p:cNvSpPr txBox="1">
              <a:spLocks noChangeArrowheads="1"/>
            </p:cNvSpPr>
            <p:nvPr/>
          </p:nvSpPr>
          <p:spPr bwMode="auto">
            <a:xfrm>
              <a:off x="3234" y="1065"/>
              <a:ext cx="10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Mobile network</a:t>
              </a:r>
            </a:p>
          </p:txBody>
        </p:sp>
        <p:sp>
          <p:nvSpPr>
            <p:cNvPr id="27732" name="Text Box 579"/>
            <p:cNvSpPr txBox="1">
              <a:spLocks noChangeArrowheads="1"/>
            </p:cNvSpPr>
            <p:nvPr/>
          </p:nvSpPr>
          <p:spPr bwMode="auto">
            <a:xfrm>
              <a:off x="4369" y="1368"/>
              <a:ext cx="70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Global ISP</a:t>
              </a:r>
            </a:p>
          </p:txBody>
        </p:sp>
        <p:sp>
          <p:nvSpPr>
            <p:cNvPr id="27733" name="Text Box 580"/>
            <p:cNvSpPr txBox="1">
              <a:spLocks noChangeArrowheads="1"/>
            </p:cNvSpPr>
            <p:nvPr/>
          </p:nvSpPr>
          <p:spPr bwMode="auto">
            <a:xfrm>
              <a:off x="4240" y="2240"/>
              <a:ext cx="8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latin typeface="Calibri"/>
                </a:rPr>
                <a:t>National ISP</a:t>
              </a:r>
              <a:endParaRPr lang="en-US" sz="1800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27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98B7C1-DB8D-464C-9B16-62BBB81CE8E9}" type="slidenum">
              <a:rPr lang="en-US" sz="1400" smtClean="0"/>
              <a:pPr/>
              <a:t>22</a:t>
            </a:fld>
            <a:endParaRPr lang="en-US" sz="1400" dirty="0"/>
          </a:p>
        </p:txBody>
      </p:sp>
      <p:sp>
        <p:nvSpPr>
          <p:cNvPr id="2971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  <a:cs typeface="ＭＳ Ｐゴシック" charset="0"/>
              </a:rPr>
              <a:t>What is 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the Internet: a service view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7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233488"/>
            <a:ext cx="4640263" cy="5145087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communication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infrastructure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enables distributed applications:</a:t>
            </a:r>
          </a:p>
          <a:p>
            <a:pPr lvl="1"/>
            <a:r>
              <a:rPr lang="en-US" dirty="0">
                <a:ea typeface="ＭＳ Ｐゴシック" charset="0"/>
              </a:rPr>
              <a:t>Web, VoIP, email, games, e-commerce, file sharing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communication services provided to apps: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reliable data delivery from source to destination</a:t>
            </a:r>
          </a:p>
          <a:p>
            <a:pPr lvl="1"/>
            <a:r>
              <a:rPr lang="ja-JP" altLang="en-US" dirty="0">
                <a:ea typeface="ＭＳ Ｐゴシック" charset="0"/>
              </a:rPr>
              <a:t>“</a:t>
            </a:r>
            <a:r>
              <a:rPr lang="en-US" dirty="0">
                <a:ea typeface="ＭＳ Ｐゴシック" charset="0"/>
              </a:rPr>
              <a:t>best effort</a:t>
            </a:r>
            <a:r>
              <a:rPr lang="ja-JP" altLang="en-US" dirty="0">
                <a:ea typeface="ＭＳ Ｐゴシック" charset="0"/>
              </a:rPr>
              <a:t>”</a:t>
            </a:r>
            <a:r>
              <a:rPr lang="en-US" dirty="0">
                <a:ea typeface="ＭＳ Ｐゴシック" charset="0"/>
              </a:rPr>
              <a:t> (unreliable) data delivery</a:t>
            </a:r>
          </a:p>
        </p:txBody>
      </p:sp>
      <p:grpSp>
        <p:nvGrpSpPr>
          <p:cNvPr id="29715" name="Group 583"/>
          <p:cNvGrpSpPr>
            <a:grpSpLocks/>
          </p:cNvGrpSpPr>
          <p:nvPr/>
        </p:nvGrpSpPr>
        <p:grpSpPr bwMode="auto">
          <a:xfrm>
            <a:off x="4989513" y="1639888"/>
            <a:ext cx="3470275" cy="4168775"/>
            <a:chOff x="3143" y="1033"/>
            <a:chExt cx="2186" cy="2626"/>
          </a:xfrm>
        </p:grpSpPr>
        <p:sp>
          <p:nvSpPr>
            <p:cNvPr id="29716" name="Freeform 263"/>
            <p:cNvSpPr>
              <a:spLocks/>
            </p:cNvSpPr>
            <p:nvPr/>
          </p:nvSpPr>
          <p:spPr bwMode="auto">
            <a:xfrm>
              <a:off x="4227" y="2178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9717" name="Freeform 264"/>
            <p:cNvSpPr>
              <a:spLocks/>
            </p:cNvSpPr>
            <p:nvPr/>
          </p:nvSpPr>
          <p:spPr bwMode="auto">
            <a:xfrm>
              <a:off x="4239" y="1217"/>
              <a:ext cx="1090" cy="658"/>
            </a:xfrm>
            <a:custGeom>
              <a:avLst/>
              <a:gdLst>
                <a:gd name="T0" fmla="*/ 1748 w 765"/>
                <a:gd name="T1" fmla="*/ 42 h 459"/>
                <a:gd name="T2" fmla="*/ 1185 w 765"/>
                <a:gd name="T3" fmla="*/ 294 h 459"/>
                <a:gd name="T4" fmla="*/ 396 w 765"/>
                <a:gd name="T5" fmla="*/ 421 h 459"/>
                <a:gd name="T6" fmla="*/ 57 w 765"/>
                <a:gd name="T7" fmla="*/ 1421 h 459"/>
                <a:gd name="T8" fmla="*/ 741 w 765"/>
                <a:gd name="T9" fmla="*/ 1874 h 459"/>
                <a:gd name="T10" fmla="*/ 1425 w 765"/>
                <a:gd name="T11" fmla="*/ 1801 h 459"/>
                <a:gd name="T12" fmla="*/ 2405 w 765"/>
                <a:gd name="T13" fmla="*/ 1874 h 459"/>
                <a:gd name="T14" fmla="*/ 2878 w 765"/>
                <a:gd name="T15" fmla="*/ 1834 h 459"/>
                <a:gd name="T16" fmla="*/ 3098 w 765"/>
                <a:gd name="T17" fmla="*/ 1570 h 459"/>
                <a:gd name="T18" fmla="*/ 3092 w 765"/>
                <a:gd name="T19" fmla="*/ 668 h 459"/>
                <a:gd name="T20" fmla="*/ 2729 w 765"/>
                <a:gd name="T21" fmla="*/ 143 h 459"/>
                <a:gd name="T22" fmla="*/ 1748 w 765"/>
                <a:gd name="T23" fmla="*/ 42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9718" name="Freeform 265"/>
            <p:cNvSpPr>
              <a:spLocks/>
            </p:cNvSpPr>
            <p:nvPr/>
          </p:nvSpPr>
          <p:spPr bwMode="auto">
            <a:xfrm>
              <a:off x="3143" y="1033"/>
              <a:ext cx="1036" cy="675"/>
            </a:xfrm>
            <a:custGeom>
              <a:avLst/>
              <a:gdLst>
                <a:gd name="T0" fmla="*/ 648 w 1036"/>
                <a:gd name="T1" fmla="*/ 11 h 675"/>
                <a:gd name="T2" fmla="*/ 390 w 1036"/>
                <a:gd name="T3" fmla="*/ 53 h 675"/>
                <a:gd name="T4" fmla="*/ 206 w 1036"/>
                <a:gd name="T5" fmla="*/ 129 h 675"/>
                <a:gd name="T6" fmla="*/ 152 w 1036"/>
                <a:gd name="T7" fmla="*/ 229 h 675"/>
                <a:gd name="T8" fmla="*/ 22 w 1036"/>
                <a:gd name="T9" fmla="*/ 297 h 675"/>
                <a:gd name="T10" fmla="*/ 18 w 1036"/>
                <a:gd name="T11" fmla="*/ 459 h 675"/>
                <a:gd name="T12" fmla="*/ 132 w 1036"/>
                <a:gd name="T13" fmla="*/ 489 h 675"/>
                <a:gd name="T14" fmla="*/ 458 w 1036"/>
                <a:gd name="T15" fmla="*/ 489 h 675"/>
                <a:gd name="T16" fmla="*/ 598 w 1036"/>
                <a:gd name="T17" fmla="*/ 555 h 675"/>
                <a:gd name="T18" fmla="*/ 752 w 1036"/>
                <a:gd name="T19" fmla="*/ 657 h 675"/>
                <a:gd name="T20" fmla="*/ 870 w 1036"/>
                <a:gd name="T21" fmla="*/ 661 h 675"/>
                <a:gd name="T22" fmla="*/ 952 w 1036"/>
                <a:gd name="T23" fmla="*/ 603 h 675"/>
                <a:gd name="T24" fmla="*/ 992 w 1036"/>
                <a:gd name="T25" fmla="*/ 445 h 675"/>
                <a:gd name="T26" fmla="*/ 1018 w 1036"/>
                <a:gd name="T27" fmla="*/ 291 h 675"/>
                <a:gd name="T28" fmla="*/ 1022 w 1036"/>
                <a:gd name="T29" fmla="*/ 107 h 675"/>
                <a:gd name="T30" fmla="*/ 934 w 1036"/>
                <a:gd name="T31" fmla="*/ 17 h 675"/>
                <a:gd name="T32" fmla="*/ 776 w 1036"/>
                <a:gd name="T33" fmla="*/ 3 h 675"/>
                <a:gd name="T34" fmla="*/ 64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29719" name="Group 266"/>
            <p:cNvGrpSpPr>
              <a:grpSpLocks/>
            </p:cNvGrpSpPr>
            <p:nvPr/>
          </p:nvGrpSpPr>
          <p:grpSpPr bwMode="auto">
            <a:xfrm>
              <a:off x="3198" y="1874"/>
              <a:ext cx="919" cy="588"/>
              <a:chOff x="2889" y="1631"/>
              <a:chExt cx="980" cy="743"/>
            </a:xfrm>
          </p:grpSpPr>
          <p:sp>
            <p:nvSpPr>
              <p:cNvPr id="30016" name="Rectangle 2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0017" name="AutoShape 2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grpSp>
          <p:nvGrpSpPr>
            <p:cNvPr id="29720" name="Group 269"/>
            <p:cNvGrpSpPr>
              <a:grpSpLocks/>
            </p:cNvGrpSpPr>
            <p:nvPr/>
          </p:nvGrpSpPr>
          <p:grpSpPr bwMode="auto">
            <a:xfrm>
              <a:off x="3640" y="1154"/>
              <a:ext cx="212" cy="335"/>
              <a:chOff x="3796" y="1043"/>
              <a:chExt cx="865" cy="1237"/>
            </a:xfrm>
          </p:grpSpPr>
          <p:sp>
            <p:nvSpPr>
              <p:cNvPr id="29986" name="Line 270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87" name="Line 271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88" name="Line 272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89" name="Line 273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0" name="Line 274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1" name="Line 275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2" name="Line 276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3" name="Line 277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4" name="Line 278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5" name="Line 279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6" name="Line 280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7" name="Line 281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8" name="Line 282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99" name="Line 283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0000" name="Line 284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30001" name="Group 28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30012" name="Line 28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13" name="Line 2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14" name="Line 28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15" name="Line 2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0002" name="Group 29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30008" name="Line 291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09" name="Line 2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10" name="Line 293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11" name="Line 2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0003" name="Group 29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30004" name="Line 29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05" name="Line 2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06" name="Line 29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0007" name="Line 29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21" name="Group 300"/>
            <p:cNvGrpSpPr>
              <a:grpSpLocks/>
            </p:cNvGrpSpPr>
            <p:nvPr/>
          </p:nvGrpSpPr>
          <p:grpSpPr bwMode="auto">
            <a:xfrm>
              <a:off x="3189" y="1364"/>
              <a:ext cx="436" cy="114"/>
              <a:chOff x="3072" y="739"/>
              <a:chExt cx="652" cy="146"/>
            </a:xfrm>
          </p:grpSpPr>
          <p:pic>
            <p:nvPicPr>
              <p:cNvPr id="29983" name="Picture 301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984" name="Line 302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85" name="Line 303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29722" name="Picture 304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1183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23" name="Group 305"/>
            <p:cNvGrpSpPr>
              <a:grpSpLocks/>
            </p:cNvGrpSpPr>
            <p:nvPr/>
          </p:nvGrpSpPr>
          <p:grpSpPr bwMode="auto">
            <a:xfrm>
              <a:off x="3846" y="1069"/>
              <a:ext cx="256" cy="269"/>
              <a:chOff x="2870" y="1518"/>
              <a:chExt cx="292" cy="320"/>
            </a:xfrm>
          </p:grpSpPr>
          <p:graphicFrame>
            <p:nvGraphicFramePr>
              <p:cNvPr id="29709" name="Object 3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32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10" name="Object 3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33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724" name="Group 308"/>
            <p:cNvGrpSpPr>
              <a:grpSpLocks/>
            </p:cNvGrpSpPr>
            <p:nvPr/>
          </p:nvGrpSpPr>
          <p:grpSpPr bwMode="auto">
            <a:xfrm>
              <a:off x="4304" y="2253"/>
              <a:ext cx="228" cy="108"/>
              <a:chOff x="3600" y="219"/>
              <a:chExt cx="360" cy="175"/>
            </a:xfrm>
          </p:grpSpPr>
          <p:sp>
            <p:nvSpPr>
              <p:cNvPr id="29970" name="Oval 30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71" name="Line 31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72" name="Line 31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73" name="Rectangle 31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74" name="Oval 31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975" name="Group 31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80" name="Line 3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81" name="Line 3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82" name="Line 3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976" name="Group 31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977" name="Line 31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78" name="Line 32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79" name="Line 32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25" name="Group 322"/>
            <p:cNvGrpSpPr>
              <a:grpSpLocks/>
            </p:cNvGrpSpPr>
            <p:nvPr/>
          </p:nvGrpSpPr>
          <p:grpSpPr bwMode="auto">
            <a:xfrm>
              <a:off x="4528" y="2429"/>
              <a:ext cx="228" cy="108"/>
              <a:chOff x="3600" y="219"/>
              <a:chExt cx="360" cy="175"/>
            </a:xfrm>
          </p:grpSpPr>
          <p:sp>
            <p:nvSpPr>
              <p:cNvPr id="29957" name="Oval 32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58" name="Line 32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59" name="Line 32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60" name="Rectangle 32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61" name="Oval 32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962" name="Group 32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67" name="Line 32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68" name="Line 33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69" name="Line 33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963" name="Group 33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964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65" name="Line 3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66" name="Line 3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26" name="Group 336"/>
            <p:cNvGrpSpPr>
              <a:grpSpLocks/>
            </p:cNvGrpSpPr>
            <p:nvPr/>
          </p:nvGrpSpPr>
          <p:grpSpPr bwMode="auto">
            <a:xfrm>
              <a:off x="4704" y="2261"/>
              <a:ext cx="228" cy="108"/>
              <a:chOff x="3600" y="219"/>
              <a:chExt cx="360" cy="175"/>
            </a:xfrm>
          </p:grpSpPr>
          <p:sp>
            <p:nvSpPr>
              <p:cNvPr id="29944" name="Oval 33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45" name="Line 33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46" name="Line 33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47" name="Rectangle 34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48" name="Oval 34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949" name="Group 34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54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55" name="Line 34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56" name="Line 34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950" name="Group 34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951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52" name="Line 3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53" name="Line 3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27" name="Group 350"/>
            <p:cNvGrpSpPr>
              <a:grpSpLocks/>
            </p:cNvGrpSpPr>
            <p:nvPr/>
          </p:nvGrpSpPr>
          <p:grpSpPr bwMode="auto">
            <a:xfrm>
              <a:off x="4367" y="1532"/>
              <a:ext cx="221" cy="101"/>
              <a:chOff x="3600" y="219"/>
              <a:chExt cx="360" cy="175"/>
            </a:xfrm>
          </p:grpSpPr>
          <p:sp>
            <p:nvSpPr>
              <p:cNvPr id="29931" name="Oval 35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32" name="Line 35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33" name="Line 35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34" name="Rectangle 35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35" name="Oval 35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936" name="Group 35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41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42" name="Line 35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43" name="Line 35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937" name="Group 36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938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39" name="Line 36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40" name="Line 36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28" name="Group 364"/>
            <p:cNvGrpSpPr>
              <a:grpSpLocks/>
            </p:cNvGrpSpPr>
            <p:nvPr/>
          </p:nvGrpSpPr>
          <p:grpSpPr bwMode="auto">
            <a:xfrm>
              <a:off x="4366" y="1693"/>
              <a:ext cx="228" cy="108"/>
              <a:chOff x="3600" y="219"/>
              <a:chExt cx="360" cy="175"/>
            </a:xfrm>
          </p:grpSpPr>
          <p:sp>
            <p:nvSpPr>
              <p:cNvPr id="29918" name="Oval 36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19" name="Line 36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20" name="Line 36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21" name="Rectangle 36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22" name="Oval 36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923" name="Group 37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28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29" name="Line 37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30" name="Line 37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924" name="Group 37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925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26" name="Line 37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27" name="Line 37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29" name="Group 378"/>
            <p:cNvGrpSpPr>
              <a:grpSpLocks/>
            </p:cNvGrpSpPr>
            <p:nvPr/>
          </p:nvGrpSpPr>
          <p:grpSpPr bwMode="auto">
            <a:xfrm>
              <a:off x="4666" y="1472"/>
              <a:ext cx="210" cy="97"/>
              <a:chOff x="3600" y="219"/>
              <a:chExt cx="360" cy="175"/>
            </a:xfrm>
          </p:grpSpPr>
          <p:sp>
            <p:nvSpPr>
              <p:cNvPr id="29905" name="Oval 37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06" name="Line 38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07" name="Line 38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908" name="Rectangle 38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909" name="Oval 38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910" name="Group 38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15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16" name="Line 38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17" name="Line 38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911" name="Group 38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912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13" name="Line 3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14" name="Line 3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30" name="Group 392"/>
            <p:cNvGrpSpPr>
              <a:grpSpLocks/>
            </p:cNvGrpSpPr>
            <p:nvPr/>
          </p:nvGrpSpPr>
          <p:grpSpPr bwMode="auto">
            <a:xfrm>
              <a:off x="4720" y="1693"/>
              <a:ext cx="228" cy="108"/>
              <a:chOff x="3600" y="219"/>
              <a:chExt cx="360" cy="175"/>
            </a:xfrm>
          </p:grpSpPr>
          <p:sp>
            <p:nvSpPr>
              <p:cNvPr id="29892" name="Oval 39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93" name="Line 39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94" name="Line 39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95" name="Rectangle 39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96" name="Oval 39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897" name="Group 39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902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03" name="Line 40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04" name="Line 40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898" name="Group 40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899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00" name="Line 4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901" name="Line 4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31" name="Group 406"/>
            <p:cNvGrpSpPr>
              <a:grpSpLocks/>
            </p:cNvGrpSpPr>
            <p:nvPr/>
          </p:nvGrpSpPr>
          <p:grpSpPr bwMode="auto">
            <a:xfrm>
              <a:off x="3832" y="1529"/>
              <a:ext cx="220" cy="100"/>
              <a:chOff x="3600" y="219"/>
              <a:chExt cx="360" cy="175"/>
            </a:xfrm>
          </p:grpSpPr>
          <p:sp>
            <p:nvSpPr>
              <p:cNvPr id="29879" name="Oval 40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80" name="Line 40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81" name="Line 40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82" name="Rectangle 41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83" name="Oval 41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884" name="Group 41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889" name="Line 41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90" name="Line 41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91" name="Line 41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885" name="Group 41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886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87" name="Line 41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88" name="Line 41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32" name="Group 420"/>
            <p:cNvGrpSpPr>
              <a:grpSpLocks/>
            </p:cNvGrpSpPr>
            <p:nvPr/>
          </p:nvGrpSpPr>
          <p:grpSpPr bwMode="auto">
            <a:xfrm>
              <a:off x="3639" y="2253"/>
              <a:ext cx="220" cy="100"/>
              <a:chOff x="3600" y="219"/>
              <a:chExt cx="360" cy="175"/>
            </a:xfrm>
          </p:grpSpPr>
          <p:sp>
            <p:nvSpPr>
              <p:cNvPr id="29866" name="Oval 42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7" name="Line 42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68" name="Line 42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69" name="Rectangle 42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70" name="Oval 42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871" name="Group 42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876" name="Line 42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77" name="Line 42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78" name="Line 42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872" name="Group 43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873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74" name="Line 43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75" name="Line 43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9733" name="Line 434"/>
            <p:cNvSpPr>
              <a:spLocks noChangeShapeType="1"/>
            </p:cNvSpPr>
            <p:nvPr/>
          </p:nvSpPr>
          <p:spPr bwMode="auto">
            <a:xfrm flipV="1">
              <a:off x="4396" y="2523"/>
              <a:ext cx="143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34" name="Line 435"/>
            <p:cNvSpPr>
              <a:spLocks noChangeShapeType="1"/>
            </p:cNvSpPr>
            <p:nvPr/>
          </p:nvSpPr>
          <p:spPr bwMode="auto">
            <a:xfrm>
              <a:off x="4474" y="2358"/>
              <a:ext cx="1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35" name="Line 436"/>
            <p:cNvSpPr>
              <a:spLocks noChangeShapeType="1"/>
            </p:cNvSpPr>
            <p:nvPr/>
          </p:nvSpPr>
          <p:spPr bwMode="auto">
            <a:xfrm>
              <a:off x="4535" y="2308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36" name="Line 437"/>
            <p:cNvSpPr>
              <a:spLocks noChangeShapeType="1"/>
            </p:cNvSpPr>
            <p:nvPr/>
          </p:nvSpPr>
          <p:spPr bwMode="auto">
            <a:xfrm flipV="1">
              <a:off x="4684" y="2362"/>
              <a:ext cx="85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37" name="Line 438"/>
            <p:cNvSpPr>
              <a:spLocks noChangeShapeType="1"/>
            </p:cNvSpPr>
            <p:nvPr/>
          </p:nvSpPr>
          <p:spPr bwMode="auto">
            <a:xfrm>
              <a:off x="3864" y="2312"/>
              <a:ext cx="4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9738" name="Group 439"/>
            <p:cNvGrpSpPr>
              <a:grpSpLocks/>
            </p:cNvGrpSpPr>
            <p:nvPr/>
          </p:nvGrpSpPr>
          <p:grpSpPr bwMode="auto">
            <a:xfrm>
              <a:off x="3390" y="1979"/>
              <a:ext cx="209" cy="224"/>
              <a:chOff x="2870" y="1518"/>
              <a:chExt cx="292" cy="320"/>
            </a:xfrm>
          </p:grpSpPr>
          <p:graphicFrame>
            <p:nvGraphicFramePr>
              <p:cNvPr id="29707" name="Object 4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34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08" name="Object 4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35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739" name="Group 442"/>
            <p:cNvGrpSpPr>
              <a:grpSpLocks/>
            </p:cNvGrpSpPr>
            <p:nvPr/>
          </p:nvGrpSpPr>
          <p:grpSpPr bwMode="auto">
            <a:xfrm>
              <a:off x="3418" y="2211"/>
              <a:ext cx="139" cy="194"/>
              <a:chOff x="2556" y="2689"/>
              <a:chExt cx="183" cy="255"/>
            </a:xfrm>
          </p:grpSpPr>
          <p:pic>
            <p:nvPicPr>
              <p:cNvPr id="29849" name="Picture 443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850" name="Freeform 444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1" name="Freeform 445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2" name="Freeform 446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3" name="Freeform 447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4" name="Freeform 448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5" name="Freeform 449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6" name="Freeform 450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7" name="Freeform 451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8" name="Freeform 452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59" name="Freeform 453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0" name="Freeform 454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1" name="Freeform 455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2" name="Freeform 456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3" name="Freeform 457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4" name="Freeform 458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65" name="Freeform 459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29698" name="Object 460"/>
            <p:cNvGraphicFramePr>
              <a:graphicFrameLocks noChangeAspect="1"/>
            </p:cNvGraphicFramePr>
            <p:nvPr/>
          </p:nvGraphicFramePr>
          <p:xfrm>
            <a:off x="3660" y="2006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36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0" y="2006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40" name="Line 461"/>
            <p:cNvSpPr>
              <a:spLocks noChangeShapeType="1"/>
            </p:cNvSpPr>
            <p:nvPr/>
          </p:nvSpPr>
          <p:spPr bwMode="auto">
            <a:xfrm>
              <a:off x="4050" y="1586"/>
              <a:ext cx="32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41" name="Line 462"/>
            <p:cNvSpPr>
              <a:spLocks noChangeShapeType="1"/>
            </p:cNvSpPr>
            <p:nvPr/>
          </p:nvSpPr>
          <p:spPr bwMode="auto">
            <a:xfrm>
              <a:off x="3777" y="1478"/>
              <a:ext cx="96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42" name="Freeform 463"/>
            <p:cNvSpPr>
              <a:spLocks/>
            </p:cNvSpPr>
            <p:nvPr/>
          </p:nvSpPr>
          <p:spPr bwMode="auto">
            <a:xfrm>
              <a:off x="3348" y="2742"/>
              <a:ext cx="1877" cy="917"/>
            </a:xfrm>
            <a:custGeom>
              <a:avLst/>
              <a:gdLst>
                <a:gd name="T0" fmla="*/ 889 w 1877"/>
                <a:gd name="T1" fmla="*/ 23 h 917"/>
                <a:gd name="T2" fmla="*/ 692 w 1877"/>
                <a:gd name="T3" fmla="*/ 109 h 917"/>
                <a:gd name="T4" fmla="*/ 415 w 1877"/>
                <a:gd name="T5" fmla="*/ 91 h 917"/>
                <a:gd name="T6" fmla="*/ 112 w 1877"/>
                <a:gd name="T7" fmla="*/ 170 h 917"/>
                <a:gd name="T8" fmla="*/ 50 w 1877"/>
                <a:gd name="T9" fmla="*/ 353 h 917"/>
                <a:gd name="T10" fmla="*/ 14 w 1877"/>
                <a:gd name="T11" fmla="*/ 528 h 917"/>
                <a:gd name="T12" fmla="*/ 139 w 1877"/>
                <a:gd name="T13" fmla="*/ 650 h 917"/>
                <a:gd name="T14" fmla="*/ 505 w 1877"/>
                <a:gd name="T15" fmla="*/ 781 h 917"/>
                <a:gd name="T16" fmla="*/ 933 w 1877"/>
                <a:gd name="T17" fmla="*/ 886 h 917"/>
                <a:gd name="T18" fmla="*/ 1370 w 1877"/>
                <a:gd name="T19" fmla="*/ 901 h 917"/>
                <a:gd name="T20" fmla="*/ 1676 w 1877"/>
                <a:gd name="T21" fmla="*/ 793 h 917"/>
                <a:gd name="T22" fmla="*/ 1860 w 1877"/>
                <a:gd name="T23" fmla="*/ 624 h 917"/>
                <a:gd name="T24" fmla="*/ 1776 w 1877"/>
                <a:gd name="T25" fmla="*/ 219 h 917"/>
                <a:gd name="T26" fmla="*/ 1503 w 1877"/>
                <a:gd name="T27" fmla="*/ 100 h 917"/>
                <a:gd name="T28" fmla="*/ 1200 w 1877"/>
                <a:gd name="T29" fmla="*/ 13 h 917"/>
                <a:gd name="T30" fmla="*/ 889 w 1877"/>
                <a:gd name="T31" fmla="*/ 23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9743" name="Line 464"/>
            <p:cNvSpPr>
              <a:spLocks noChangeShapeType="1"/>
            </p:cNvSpPr>
            <p:nvPr/>
          </p:nvSpPr>
          <p:spPr bwMode="auto">
            <a:xfrm rot="-5400000">
              <a:off x="4757" y="3206"/>
              <a:ext cx="33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9744" name="Group 465"/>
            <p:cNvGrpSpPr>
              <a:grpSpLocks/>
            </p:cNvGrpSpPr>
            <p:nvPr/>
          </p:nvGrpSpPr>
          <p:grpSpPr bwMode="auto">
            <a:xfrm>
              <a:off x="4702" y="3292"/>
              <a:ext cx="125" cy="230"/>
              <a:chOff x="4180" y="783"/>
              <a:chExt cx="150" cy="307"/>
            </a:xfrm>
          </p:grpSpPr>
          <p:sp>
            <p:nvSpPr>
              <p:cNvPr id="29841" name="AutoShape 466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42" name="Rectangle 467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43" name="Rectangle 468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44" name="AutoShape 469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45" name="Line 470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46" name="Line 471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47" name="Rectangle 472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48" name="Rectangle 473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9745" name="Line 474"/>
            <p:cNvSpPr>
              <a:spLocks noChangeShapeType="1"/>
            </p:cNvSpPr>
            <p:nvPr/>
          </p:nvSpPr>
          <p:spPr bwMode="auto">
            <a:xfrm rot="5400000" flipV="1">
              <a:off x="4849" y="3383"/>
              <a:ext cx="2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46" name="Line 475"/>
            <p:cNvSpPr>
              <a:spLocks noChangeShapeType="1"/>
            </p:cNvSpPr>
            <p:nvPr/>
          </p:nvSpPr>
          <p:spPr bwMode="auto">
            <a:xfrm rot="-5400000">
              <a:off x="4966" y="3179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9747" name="Group 476"/>
            <p:cNvGrpSpPr>
              <a:grpSpLocks/>
            </p:cNvGrpSpPr>
            <p:nvPr/>
          </p:nvGrpSpPr>
          <p:grpSpPr bwMode="auto">
            <a:xfrm>
              <a:off x="4701" y="2996"/>
              <a:ext cx="316" cy="148"/>
              <a:chOff x="3600" y="219"/>
              <a:chExt cx="360" cy="175"/>
            </a:xfrm>
          </p:grpSpPr>
          <p:sp>
            <p:nvSpPr>
              <p:cNvPr id="29828" name="Oval 47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29" name="Line 47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30" name="Line 47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31" name="Rectangle 48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32" name="Oval 48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833" name="Group 48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838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39" name="Line 48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40" name="Line 48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834" name="Group 48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835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36" name="Line 48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37" name="Line 48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48" name="Group 490"/>
            <p:cNvGrpSpPr>
              <a:grpSpLocks/>
            </p:cNvGrpSpPr>
            <p:nvPr/>
          </p:nvGrpSpPr>
          <p:grpSpPr bwMode="auto">
            <a:xfrm>
              <a:off x="4187" y="2822"/>
              <a:ext cx="316" cy="148"/>
              <a:chOff x="3600" y="219"/>
              <a:chExt cx="360" cy="175"/>
            </a:xfrm>
          </p:grpSpPr>
          <p:sp>
            <p:nvSpPr>
              <p:cNvPr id="29815" name="Oval 49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16" name="Line 49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17" name="Line 49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18" name="Rectangle 49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19" name="Oval 49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820" name="Group 49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825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26" name="Line 49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27" name="Line 49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821" name="Group 50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822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23" name="Line 50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24" name="Line 50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29749" name="Group 504"/>
            <p:cNvGrpSpPr>
              <a:grpSpLocks/>
            </p:cNvGrpSpPr>
            <p:nvPr/>
          </p:nvGrpSpPr>
          <p:grpSpPr bwMode="auto">
            <a:xfrm>
              <a:off x="3768" y="3014"/>
              <a:ext cx="316" cy="148"/>
              <a:chOff x="3600" y="219"/>
              <a:chExt cx="360" cy="175"/>
            </a:xfrm>
          </p:grpSpPr>
          <p:sp>
            <p:nvSpPr>
              <p:cNvPr id="29802" name="Oval 50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03" name="Line 50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04" name="Line 50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805" name="Rectangle 50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06" name="Oval 50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29807" name="Group 51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812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13" name="Line 5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14" name="Line 5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29808" name="Group 51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809" name="Line 5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10" name="Line 5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29811" name="Line 5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29750" name="Line 518"/>
            <p:cNvSpPr>
              <a:spLocks noChangeShapeType="1"/>
            </p:cNvSpPr>
            <p:nvPr/>
          </p:nvSpPr>
          <p:spPr bwMode="auto">
            <a:xfrm>
              <a:off x="4470" y="2955"/>
              <a:ext cx="22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1" name="Line 519"/>
            <p:cNvSpPr>
              <a:spLocks noChangeShapeType="1"/>
            </p:cNvSpPr>
            <p:nvPr/>
          </p:nvSpPr>
          <p:spPr bwMode="auto">
            <a:xfrm flipV="1">
              <a:off x="4059" y="296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2" name="Line 520"/>
            <p:cNvSpPr>
              <a:spLocks noChangeShapeType="1"/>
            </p:cNvSpPr>
            <p:nvPr/>
          </p:nvSpPr>
          <p:spPr bwMode="auto">
            <a:xfrm flipV="1">
              <a:off x="4086" y="3091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3" name="Line 521"/>
            <p:cNvSpPr>
              <a:spLocks noChangeShapeType="1"/>
            </p:cNvSpPr>
            <p:nvPr/>
          </p:nvSpPr>
          <p:spPr bwMode="auto">
            <a:xfrm flipH="1">
              <a:off x="3642" y="2931"/>
              <a:ext cx="16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4" name="Line 522"/>
            <p:cNvSpPr>
              <a:spLocks noChangeShapeType="1"/>
            </p:cNvSpPr>
            <p:nvPr/>
          </p:nvSpPr>
          <p:spPr bwMode="auto">
            <a:xfrm>
              <a:off x="3658" y="2963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5" name="Line 523"/>
            <p:cNvSpPr>
              <a:spLocks noChangeShapeType="1"/>
            </p:cNvSpPr>
            <p:nvPr/>
          </p:nvSpPr>
          <p:spPr bwMode="auto">
            <a:xfrm>
              <a:off x="3570" y="3175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6" name="Line 524"/>
            <p:cNvSpPr>
              <a:spLocks noChangeShapeType="1"/>
            </p:cNvSpPr>
            <p:nvPr/>
          </p:nvSpPr>
          <p:spPr bwMode="auto">
            <a:xfrm>
              <a:off x="3729" y="3225"/>
              <a:ext cx="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7" name="Line 525"/>
            <p:cNvSpPr>
              <a:spLocks noChangeShapeType="1"/>
            </p:cNvSpPr>
            <p:nvPr/>
          </p:nvSpPr>
          <p:spPr bwMode="auto">
            <a:xfrm flipH="1">
              <a:off x="3880" y="3167"/>
              <a:ext cx="3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8" name="Line 526"/>
            <p:cNvSpPr>
              <a:spLocks noChangeShapeType="1"/>
            </p:cNvSpPr>
            <p:nvPr/>
          </p:nvSpPr>
          <p:spPr bwMode="auto">
            <a:xfrm>
              <a:off x="3762" y="3223"/>
              <a:ext cx="1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9" name="Line 527"/>
            <p:cNvSpPr>
              <a:spLocks noChangeShapeType="1"/>
            </p:cNvSpPr>
            <p:nvPr/>
          </p:nvSpPr>
          <p:spPr bwMode="auto">
            <a:xfrm flipH="1" flipV="1">
              <a:off x="4012" y="3228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29699" name="Object 528"/>
            <p:cNvGraphicFramePr>
              <a:graphicFrameLocks noChangeAspect="1"/>
            </p:cNvGraphicFramePr>
            <p:nvPr/>
          </p:nvGraphicFramePr>
          <p:xfrm>
            <a:off x="3417" y="31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37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7" y="31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00" name="Object 529"/>
            <p:cNvGraphicFramePr>
              <a:graphicFrameLocks noChangeAspect="1"/>
            </p:cNvGraphicFramePr>
            <p:nvPr/>
          </p:nvGraphicFramePr>
          <p:xfrm>
            <a:off x="3521" y="29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38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1" y="29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01" name="Object 530"/>
            <p:cNvGraphicFramePr>
              <a:graphicFrameLocks noChangeAspect="1"/>
            </p:cNvGraphicFramePr>
            <p:nvPr/>
          </p:nvGraphicFramePr>
          <p:xfrm>
            <a:off x="3689" y="326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39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9" y="326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02" name="Object 531"/>
            <p:cNvGraphicFramePr>
              <a:graphicFrameLocks noChangeAspect="1"/>
            </p:cNvGraphicFramePr>
            <p:nvPr/>
          </p:nvGraphicFramePr>
          <p:xfrm>
            <a:off x="3903" y="3263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40" name="Clip" r:id="rId18" imgW="1305000" imgH="1085760" progId="">
                    <p:embed/>
                  </p:oleObj>
                </mc:Choice>
                <mc:Fallback>
                  <p:oleObj name="Clip" r:id="rId1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3" y="3263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9760" name="Group 532"/>
            <p:cNvGrpSpPr>
              <a:grpSpLocks/>
            </p:cNvGrpSpPr>
            <p:nvPr/>
          </p:nvGrpSpPr>
          <p:grpSpPr bwMode="auto">
            <a:xfrm>
              <a:off x="4475" y="3342"/>
              <a:ext cx="172" cy="215"/>
              <a:chOff x="2870" y="1518"/>
              <a:chExt cx="292" cy="320"/>
            </a:xfrm>
          </p:grpSpPr>
          <p:graphicFrame>
            <p:nvGraphicFramePr>
              <p:cNvPr id="29705" name="Object 53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41" name="Clip" r:id="rId19" imgW="819000" imgH="847800" progId="">
                      <p:embed/>
                    </p:oleObj>
                  </mc:Choice>
                  <mc:Fallback>
                    <p:oleObj name="Clip" r:id="rId1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06" name="Object 53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42" name="Clip" r:id="rId20" imgW="1266840" imgH="1200240" progId="">
                      <p:embed/>
                    </p:oleObj>
                  </mc:Choice>
                  <mc:Fallback>
                    <p:oleObj name="Clip" r:id="rId2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761" name="Group 535"/>
            <p:cNvGrpSpPr>
              <a:grpSpLocks/>
            </p:cNvGrpSpPr>
            <p:nvPr/>
          </p:nvGrpSpPr>
          <p:grpSpPr bwMode="auto">
            <a:xfrm>
              <a:off x="4191" y="3374"/>
              <a:ext cx="220" cy="203"/>
              <a:chOff x="2870" y="1518"/>
              <a:chExt cx="292" cy="320"/>
            </a:xfrm>
          </p:grpSpPr>
          <p:graphicFrame>
            <p:nvGraphicFramePr>
              <p:cNvPr id="29703" name="Object 53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43" name="Clip" r:id="rId21" imgW="819000" imgH="847800" progId="">
                      <p:embed/>
                    </p:oleObj>
                  </mc:Choice>
                  <mc:Fallback>
                    <p:oleObj name="Clip" r:id="rId21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04" name="Object 53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244" name="Clip" r:id="rId22" imgW="1266840" imgH="1200240" progId="">
                      <p:embed/>
                    </p:oleObj>
                  </mc:Choice>
                  <mc:Fallback>
                    <p:oleObj name="Clip" r:id="rId22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9762" name="Group 538"/>
            <p:cNvGrpSpPr>
              <a:grpSpLocks/>
            </p:cNvGrpSpPr>
            <p:nvPr/>
          </p:nvGrpSpPr>
          <p:grpSpPr bwMode="auto">
            <a:xfrm>
              <a:off x="4290" y="3130"/>
              <a:ext cx="183" cy="255"/>
              <a:chOff x="2556" y="2689"/>
              <a:chExt cx="183" cy="255"/>
            </a:xfrm>
          </p:grpSpPr>
          <p:pic>
            <p:nvPicPr>
              <p:cNvPr id="29785" name="Picture 539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86" name="Freeform 540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87" name="Freeform 541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88" name="Freeform 542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89" name="Freeform 543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0" name="Freeform 544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1" name="Freeform 545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2" name="Freeform 546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3" name="Freeform 547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4" name="Freeform 548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5" name="Freeform 549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6" name="Freeform 550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7" name="Freeform 551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8" name="Freeform 552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99" name="Freeform 553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00" name="Freeform 554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801" name="Freeform 555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9763" name="Line 556"/>
            <p:cNvSpPr>
              <a:spLocks noChangeShapeType="1"/>
            </p:cNvSpPr>
            <p:nvPr/>
          </p:nvSpPr>
          <p:spPr bwMode="auto">
            <a:xfrm>
              <a:off x="4063" y="3139"/>
              <a:ext cx="31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64" name="Line 557"/>
            <p:cNvSpPr>
              <a:spLocks noChangeShapeType="1"/>
            </p:cNvSpPr>
            <p:nvPr/>
          </p:nvSpPr>
          <p:spPr bwMode="auto">
            <a:xfrm>
              <a:off x="3716" y="309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9765" name="Group 558"/>
            <p:cNvGrpSpPr>
              <a:grpSpLocks/>
            </p:cNvGrpSpPr>
            <p:nvPr/>
          </p:nvGrpSpPr>
          <p:grpSpPr bwMode="auto">
            <a:xfrm>
              <a:off x="4961" y="3136"/>
              <a:ext cx="131" cy="258"/>
              <a:chOff x="4180" y="783"/>
              <a:chExt cx="150" cy="307"/>
            </a:xfrm>
          </p:grpSpPr>
          <p:sp>
            <p:nvSpPr>
              <p:cNvPr id="29777" name="AutoShape 559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78" name="Rectangle 560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79" name="Rectangle 561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80" name="AutoShape 562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81" name="Line 563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782" name="Line 564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9783" name="Rectangle 565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9784" name="Rectangle 566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29766" name="Line 567"/>
            <p:cNvSpPr>
              <a:spLocks noChangeShapeType="1"/>
            </p:cNvSpPr>
            <p:nvPr/>
          </p:nvSpPr>
          <p:spPr bwMode="auto">
            <a:xfrm flipH="1">
              <a:off x="3772" y="2167"/>
              <a:ext cx="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67" name="Line 568"/>
            <p:cNvSpPr>
              <a:spLocks noChangeShapeType="1"/>
            </p:cNvSpPr>
            <p:nvPr/>
          </p:nvSpPr>
          <p:spPr bwMode="auto">
            <a:xfrm flipV="1">
              <a:off x="4589" y="1526"/>
              <a:ext cx="7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68" name="Line 569"/>
            <p:cNvSpPr>
              <a:spLocks noChangeShapeType="1"/>
            </p:cNvSpPr>
            <p:nvPr/>
          </p:nvSpPr>
          <p:spPr bwMode="auto">
            <a:xfrm>
              <a:off x="4480" y="1635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69" name="Line 570"/>
            <p:cNvSpPr>
              <a:spLocks noChangeShapeType="1"/>
            </p:cNvSpPr>
            <p:nvPr/>
          </p:nvSpPr>
          <p:spPr bwMode="auto">
            <a:xfrm flipV="1">
              <a:off x="4596" y="1570"/>
              <a:ext cx="16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0" name="Line 571"/>
            <p:cNvSpPr>
              <a:spLocks noChangeShapeType="1"/>
            </p:cNvSpPr>
            <p:nvPr/>
          </p:nvSpPr>
          <p:spPr bwMode="auto">
            <a:xfrm>
              <a:off x="4818" y="1569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1" name="Line 572"/>
            <p:cNvSpPr>
              <a:spLocks noChangeShapeType="1"/>
            </p:cNvSpPr>
            <p:nvPr/>
          </p:nvSpPr>
          <p:spPr bwMode="auto">
            <a:xfrm>
              <a:off x="4600" y="1762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2" name="Line 573"/>
            <p:cNvSpPr>
              <a:spLocks noChangeShapeType="1"/>
            </p:cNvSpPr>
            <p:nvPr/>
          </p:nvSpPr>
          <p:spPr bwMode="auto">
            <a:xfrm flipV="1">
              <a:off x="3526" y="2308"/>
              <a:ext cx="10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3" name="Line 574"/>
            <p:cNvSpPr>
              <a:spLocks noChangeShapeType="1"/>
            </p:cNvSpPr>
            <p:nvPr/>
          </p:nvSpPr>
          <p:spPr bwMode="auto">
            <a:xfrm flipV="1">
              <a:off x="4861" y="1380"/>
              <a:ext cx="15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4" name="Line 575"/>
            <p:cNvSpPr>
              <a:spLocks noChangeShapeType="1"/>
            </p:cNvSpPr>
            <p:nvPr/>
          </p:nvSpPr>
          <p:spPr bwMode="auto">
            <a:xfrm>
              <a:off x="4949" y="1756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5" name="Line 576"/>
            <p:cNvSpPr>
              <a:spLocks noChangeShapeType="1"/>
            </p:cNvSpPr>
            <p:nvPr/>
          </p:nvSpPr>
          <p:spPr bwMode="auto">
            <a:xfrm flipH="1">
              <a:off x="4411" y="1804"/>
              <a:ext cx="62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76" name="Line 577"/>
            <p:cNvSpPr>
              <a:spLocks noChangeShapeType="1"/>
            </p:cNvSpPr>
            <p:nvPr/>
          </p:nvSpPr>
          <p:spPr bwMode="auto">
            <a:xfrm flipH="1">
              <a:off x="4783" y="1804"/>
              <a:ext cx="7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78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1C8899E-9E7B-3840-B589-4BC3C842D549}" type="slidenum">
              <a:rPr lang="en-US" sz="1400" smtClean="0"/>
              <a:pPr/>
              <a:t>23</a:t>
            </a:fld>
            <a:endParaRPr lang="en-US" sz="1400" dirty="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What is </a:t>
            </a:r>
            <a:r>
              <a:rPr lang="en-US" dirty="0">
                <a:ea typeface="ＭＳ Ｐゴシック" charset="0"/>
                <a:cs typeface="ＭＳ Ｐゴシック" charset="0"/>
              </a:rPr>
              <a:t>a protocol?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human protocols: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 the time?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 have a question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ea typeface="ＭＳ Ｐゴシック" charset="0"/>
                <a:cs typeface="ＭＳ Ｐゴシック" charset="0"/>
              </a:rPr>
              <a:t>introductions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endParaRPr lang="en-US" sz="2000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specific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msgs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sent</a:t>
            </a:r>
          </a:p>
          <a:p>
            <a:pPr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specific actions taken when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msgs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received, or other events</a:t>
            </a:r>
          </a:p>
        </p:txBody>
      </p:sp>
      <p:sp>
        <p:nvSpPr>
          <p:cNvPr id="3175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371600"/>
            <a:ext cx="3810000" cy="25908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protocols: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machines rather than humans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all communication activity in Internet governed by protocols</a:t>
            </a: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>
            <a:off x="4495800" y="4495800"/>
            <a:ext cx="4267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i="1" dirty="0">
                <a:latin typeface="Calibri"/>
              </a:rPr>
              <a:t>protocols define format, order of </a:t>
            </a:r>
            <a:r>
              <a:rPr lang="en-US" i="1" dirty="0" err="1">
                <a:latin typeface="Calibri"/>
              </a:rPr>
              <a:t>msgs</a:t>
            </a:r>
            <a:r>
              <a:rPr lang="en-US" i="1" dirty="0">
                <a:latin typeface="Calibri"/>
              </a:rPr>
              <a:t> sent and received among network entities, and actions taken on </a:t>
            </a:r>
            <a:r>
              <a:rPr lang="en-US" i="1" dirty="0" err="1">
                <a:latin typeface="Calibri"/>
              </a:rPr>
              <a:t>msg</a:t>
            </a:r>
            <a:r>
              <a:rPr lang="en-US" i="1" dirty="0">
                <a:latin typeface="Calibri"/>
              </a:rPr>
              <a:t> transmission, receipt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31752" name="Rectangle 6"/>
          <p:cNvSpPr>
            <a:spLocks noChangeArrowheads="1"/>
          </p:cNvSpPr>
          <p:nvPr/>
        </p:nvSpPr>
        <p:spPr bwMode="auto">
          <a:xfrm>
            <a:off x="4495800" y="3962400"/>
            <a:ext cx="4343400" cy="2362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88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AD7E95-1485-254C-A0CE-B95554DAD1A5}" type="slidenum">
              <a:rPr lang="en-US" sz="1400" smtClean="0"/>
              <a:pPr/>
              <a:t>24</a:t>
            </a:fld>
            <a:endParaRPr lang="en-US" sz="1400" dirty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What is </a:t>
            </a:r>
            <a:r>
              <a:rPr lang="en-US" dirty="0">
                <a:ea typeface="ＭＳ Ｐゴシック" charset="0"/>
                <a:cs typeface="ＭＳ Ｐゴシック" charset="0"/>
              </a:rPr>
              <a:t>a protocol?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153400" cy="6858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 human protocol and a computer network protocol:</a:t>
            </a:r>
          </a:p>
          <a:p>
            <a:pPr>
              <a:buFont typeface="Wingding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685800" y="5943600"/>
            <a:ext cx="441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dirty="0">
                <a:latin typeface="Calibri"/>
              </a:rPr>
              <a:t> Other human protocols? </a:t>
            </a:r>
          </a:p>
        </p:txBody>
      </p:sp>
      <p:sp>
        <p:nvSpPr>
          <p:cNvPr id="33800" name="Line 10"/>
          <p:cNvSpPr>
            <a:spLocks noChangeShapeType="1"/>
          </p:cNvSpPr>
          <p:nvPr/>
        </p:nvSpPr>
        <p:spPr bwMode="auto">
          <a:xfrm>
            <a:off x="1257300" y="277177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33801" name="Group 16"/>
          <p:cNvGrpSpPr>
            <a:grpSpLocks/>
          </p:cNvGrpSpPr>
          <p:nvPr/>
        </p:nvGrpSpPr>
        <p:grpSpPr bwMode="auto">
          <a:xfrm>
            <a:off x="7173913" y="2917825"/>
            <a:ext cx="355600" cy="933450"/>
            <a:chOff x="4180" y="783"/>
            <a:chExt cx="150" cy="307"/>
          </a:xfrm>
        </p:grpSpPr>
        <p:sp>
          <p:nvSpPr>
            <p:cNvPr id="33833" name="AutoShape 1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34" name="Rectangle 1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35" name="Rectangle 1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36" name="AutoShape 2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37" name="Line 2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3838" name="Line 2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3839" name="Rectangle 2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40" name="Rectangle 2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aphicFrame>
        <p:nvGraphicFramePr>
          <p:cNvPr id="33794" name="Object 26"/>
          <p:cNvGraphicFramePr>
            <a:graphicFrameLocks noChangeAspect="1"/>
          </p:cNvGraphicFramePr>
          <p:nvPr/>
        </p:nvGraphicFramePr>
        <p:xfrm>
          <a:off x="4543425" y="2632075"/>
          <a:ext cx="6223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5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2632075"/>
                        <a:ext cx="62230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2" name="Picture 62" descr="Al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376488"/>
            <a:ext cx="5619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63" descr="Bo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771775"/>
            <a:ext cx="6762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 Box 64"/>
          <p:cNvSpPr txBox="1">
            <a:spLocks noChangeArrowheads="1"/>
          </p:cNvSpPr>
          <p:nvPr/>
        </p:nvSpPr>
        <p:spPr bwMode="auto">
          <a:xfrm>
            <a:off x="1698625" y="2484438"/>
            <a:ext cx="447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Hi</a:t>
            </a:r>
            <a:endParaRPr lang="en-US" dirty="0"/>
          </a:p>
        </p:txBody>
      </p:sp>
      <p:sp>
        <p:nvSpPr>
          <p:cNvPr id="33805" name="Line 66"/>
          <p:cNvSpPr>
            <a:spLocks noChangeShapeType="1"/>
          </p:cNvSpPr>
          <p:nvPr/>
        </p:nvSpPr>
        <p:spPr bwMode="auto">
          <a:xfrm flipV="1">
            <a:off x="971550" y="3352800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6" name="Text Box 67"/>
          <p:cNvSpPr txBox="1">
            <a:spLocks noChangeArrowheads="1"/>
          </p:cNvSpPr>
          <p:nvPr/>
        </p:nvSpPr>
        <p:spPr bwMode="auto">
          <a:xfrm>
            <a:off x="1689100" y="3141663"/>
            <a:ext cx="447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Hi</a:t>
            </a:r>
            <a:endParaRPr lang="en-US" dirty="0"/>
          </a:p>
        </p:txBody>
      </p:sp>
      <p:sp>
        <p:nvSpPr>
          <p:cNvPr id="33807" name="Line 70"/>
          <p:cNvSpPr>
            <a:spLocks noChangeShapeType="1"/>
          </p:cNvSpPr>
          <p:nvPr/>
        </p:nvSpPr>
        <p:spPr bwMode="auto">
          <a:xfrm>
            <a:off x="933450" y="3762375"/>
            <a:ext cx="2162175" cy="438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33808" name="Group 72"/>
          <p:cNvGrpSpPr>
            <a:grpSpLocks/>
          </p:cNvGrpSpPr>
          <p:nvPr/>
        </p:nvGrpSpPr>
        <p:grpSpPr bwMode="auto">
          <a:xfrm>
            <a:off x="1377952" y="3694113"/>
            <a:ext cx="973138" cy="708025"/>
            <a:chOff x="772" y="2747"/>
            <a:chExt cx="613" cy="446"/>
          </a:xfrm>
        </p:grpSpPr>
        <p:sp>
          <p:nvSpPr>
            <p:cNvPr id="33831" name="Rectangle 71"/>
            <p:cNvSpPr>
              <a:spLocks noChangeArrowheads="1"/>
            </p:cNvSpPr>
            <p:nvPr/>
          </p:nvSpPr>
          <p:spPr bwMode="auto">
            <a:xfrm>
              <a:off x="786" y="2790"/>
              <a:ext cx="58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32" name="Text Box 69"/>
            <p:cNvSpPr txBox="1">
              <a:spLocks noChangeArrowheads="1"/>
            </p:cNvSpPr>
            <p:nvPr/>
          </p:nvSpPr>
          <p:spPr bwMode="auto">
            <a:xfrm>
              <a:off x="772" y="2747"/>
              <a:ext cx="613" cy="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Got the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time?</a:t>
              </a:r>
              <a:endParaRPr lang="en-US" sz="2000" dirty="0"/>
            </a:p>
          </p:txBody>
        </p:sp>
      </p:grpSp>
      <p:sp>
        <p:nvSpPr>
          <p:cNvPr id="33809" name="Line 73"/>
          <p:cNvSpPr>
            <a:spLocks noChangeShapeType="1"/>
          </p:cNvSpPr>
          <p:nvPr/>
        </p:nvSpPr>
        <p:spPr bwMode="auto">
          <a:xfrm flipV="1">
            <a:off x="1095375" y="4333875"/>
            <a:ext cx="1952625" cy="333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33810" name="Group 76"/>
          <p:cNvGrpSpPr>
            <a:grpSpLocks/>
          </p:cNvGrpSpPr>
          <p:nvPr/>
        </p:nvGrpSpPr>
        <p:grpSpPr bwMode="auto">
          <a:xfrm>
            <a:off x="1431925" y="4360868"/>
            <a:ext cx="796925" cy="461963"/>
            <a:chOff x="1046" y="2771"/>
            <a:chExt cx="502" cy="291"/>
          </a:xfrm>
        </p:grpSpPr>
        <p:sp>
          <p:nvSpPr>
            <p:cNvPr id="33829" name="Rectangle 75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30" name="Text Box 74"/>
            <p:cNvSpPr txBox="1">
              <a:spLocks noChangeArrowheads="1"/>
            </p:cNvSpPr>
            <p:nvPr/>
          </p:nvSpPr>
          <p:spPr bwMode="auto">
            <a:xfrm>
              <a:off x="1046" y="2771"/>
              <a:ext cx="46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Calibri"/>
                </a:rPr>
                <a:t>2:00</a:t>
              </a:r>
              <a:endParaRPr lang="en-US" dirty="0"/>
            </a:p>
          </p:txBody>
        </p:sp>
      </p:grpSp>
      <p:sp>
        <p:nvSpPr>
          <p:cNvPr id="33811" name="Text Box 78"/>
          <p:cNvSpPr txBox="1">
            <a:spLocks noChangeArrowheads="1"/>
          </p:cNvSpPr>
          <p:nvPr/>
        </p:nvSpPr>
        <p:spPr bwMode="auto">
          <a:xfrm>
            <a:off x="5222875" y="2713038"/>
            <a:ext cx="17990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TCP connection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 request</a:t>
            </a:r>
            <a:endParaRPr lang="en-US" dirty="0"/>
          </a:p>
        </p:txBody>
      </p:sp>
      <p:sp>
        <p:nvSpPr>
          <p:cNvPr id="33812" name="Line 85"/>
          <p:cNvSpPr>
            <a:spLocks noChangeShapeType="1"/>
          </p:cNvSpPr>
          <p:nvPr/>
        </p:nvSpPr>
        <p:spPr bwMode="auto">
          <a:xfrm flipV="1">
            <a:off x="4943475" y="4648200"/>
            <a:ext cx="2343150" cy="428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3" name="Line 89"/>
          <p:cNvSpPr>
            <a:spLocks noChangeShapeType="1"/>
          </p:cNvSpPr>
          <p:nvPr/>
        </p:nvSpPr>
        <p:spPr bwMode="auto">
          <a:xfrm>
            <a:off x="5219700" y="298132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4" name="Line 90"/>
          <p:cNvSpPr>
            <a:spLocks noChangeShapeType="1"/>
          </p:cNvSpPr>
          <p:nvPr/>
        </p:nvSpPr>
        <p:spPr bwMode="auto">
          <a:xfrm flipV="1">
            <a:off x="4895850" y="3476625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33815" name="Group 93"/>
          <p:cNvGrpSpPr>
            <a:grpSpLocks/>
          </p:cNvGrpSpPr>
          <p:nvPr/>
        </p:nvGrpSpPr>
        <p:grpSpPr bwMode="auto">
          <a:xfrm>
            <a:off x="5156201" y="3408363"/>
            <a:ext cx="1798638" cy="708025"/>
            <a:chOff x="3248" y="2147"/>
            <a:chExt cx="1133" cy="446"/>
          </a:xfrm>
        </p:grpSpPr>
        <p:sp>
          <p:nvSpPr>
            <p:cNvPr id="33827" name="Rectangle 92"/>
            <p:cNvSpPr>
              <a:spLocks noChangeArrowheads="1"/>
            </p:cNvSpPr>
            <p:nvPr/>
          </p:nvSpPr>
          <p:spPr bwMode="auto">
            <a:xfrm>
              <a:off x="3306" y="2190"/>
              <a:ext cx="906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28" name="Text Box 91"/>
            <p:cNvSpPr txBox="1">
              <a:spLocks noChangeArrowheads="1"/>
            </p:cNvSpPr>
            <p:nvPr/>
          </p:nvSpPr>
          <p:spPr bwMode="auto">
            <a:xfrm>
              <a:off x="3248" y="2147"/>
              <a:ext cx="1133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TCP connection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Calibri"/>
                </a:rPr>
                <a:t>response</a:t>
              </a:r>
              <a:endParaRPr lang="en-US" dirty="0"/>
            </a:p>
          </p:txBody>
        </p:sp>
      </p:grpSp>
      <p:sp>
        <p:nvSpPr>
          <p:cNvPr id="33816" name="Line 94"/>
          <p:cNvSpPr>
            <a:spLocks noChangeShapeType="1"/>
          </p:cNvSpPr>
          <p:nvPr/>
        </p:nvSpPr>
        <p:spPr bwMode="auto">
          <a:xfrm>
            <a:off x="4943475" y="4086225"/>
            <a:ext cx="2400300" cy="419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33817" name="Group 97"/>
          <p:cNvGrpSpPr>
            <a:grpSpLocks/>
          </p:cNvGrpSpPr>
          <p:nvPr/>
        </p:nvGrpSpPr>
        <p:grpSpPr bwMode="auto">
          <a:xfrm>
            <a:off x="5156200" y="4151313"/>
            <a:ext cx="3794125" cy="304800"/>
            <a:chOff x="3212" y="2597"/>
            <a:chExt cx="2390" cy="192"/>
          </a:xfrm>
        </p:grpSpPr>
        <p:sp>
          <p:nvSpPr>
            <p:cNvPr id="33825" name="Rectangle 96"/>
            <p:cNvSpPr>
              <a:spLocks noChangeArrowheads="1"/>
            </p:cNvSpPr>
            <p:nvPr/>
          </p:nvSpPr>
          <p:spPr bwMode="auto">
            <a:xfrm>
              <a:off x="3252" y="2628"/>
              <a:ext cx="210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26" name="Text Box 95"/>
            <p:cNvSpPr txBox="1">
              <a:spLocks noChangeArrowheads="1"/>
            </p:cNvSpPr>
            <p:nvPr/>
          </p:nvSpPr>
          <p:spPr bwMode="auto">
            <a:xfrm>
              <a:off x="3212" y="2597"/>
              <a:ext cx="23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solidFill>
                    <a:srgbClr val="FF0000"/>
                  </a:solidFill>
                  <a:latin typeface="Calibri"/>
                </a:rPr>
                <a:t>GET http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://</a:t>
              </a:r>
              <a:r>
                <a:rPr lang="en-US" sz="1400" dirty="0" err="1">
                  <a:solidFill>
                    <a:srgbClr val="FF0000"/>
                  </a:solidFill>
                  <a:latin typeface="Calibri"/>
                </a:rPr>
                <a:t>www.cl.cam.ac.uk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/</a:t>
              </a:r>
              <a:r>
                <a:rPr lang="en-US" sz="1400" dirty="0" err="1">
                  <a:solidFill>
                    <a:srgbClr val="FF0000"/>
                  </a:solidFill>
                  <a:latin typeface="Calibri"/>
                </a:rPr>
                <a:t>index.html</a:t>
              </a:r>
              <a:endParaRPr lang="en-US" dirty="0"/>
            </a:p>
          </p:txBody>
        </p:sp>
      </p:grpSp>
      <p:grpSp>
        <p:nvGrpSpPr>
          <p:cNvPr id="33818" name="Group 98"/>
          <p:cNvGrpSpPr>
            <a:grpSpLocks/>
          </p:cNvGrpSpPr>
          <p:nvPr/>
        </p:nvGrpSpPr>
        <p:grpSpPr bwMode="auto">
          <a:xfrm>
            <a:off x="5784851" y="4656143"/>
            <a:ext cx="877888" cy="461963"/>
            <a:chOff x="1046" y="2771"/>
            <a:chExt cx="553" cy="291"/>
          </a:xfrm>
        </p:grpSpPr>
        <p:sp>
          <p:nvSpPr>
            <p:cNvPr id="33823" name="Rectangle 99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24" name="Text Box 100"/>
            <p:cNvSpPr txBox="1">
              <a:spLocks noChangeArrowheads="1"/>
            </p:cNvSpPr>
            <p:nvPr/>
          </p:nvSpPr>
          <p:spPr bwMode="auto">
            <a:xfrm>
              <a:off x="1046" y="2771"/>
              <a:ext cx="55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Calibri"/>
                </a:rPr>
                <a:t>&lt;file&gt;</a:t>
              </a:r>
              <a:endParaRPr lang="en-US" dirty="0"/>
            </a:p>
          </p:txBody>
        </p:sp>
      </p:grpSp>
      <p:sp>
        <p:nvSpPr>
          <p:cNvPr id="33819" name="Line 101"/>
          <p:cNvSpPr>
            <a:spLocks noChangeShapeType="1"/>
          </p:cNvSpPr>
          <p:nvPr/>
        </p:nvSpPr>
        <p:spPr bwMode="auto">
          <a:xfrm>
            <a:off x="4057650" y="1962150"/>
            <a:ext cx="0" cy="3857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33820" name="Group 105"/>
          <p:cNvGrpSpPr>
            <a:grpSpLocks/>
          </p:cNvGrpSpPr>
          <p:nvPr/>
        </p:nvGrpSpPr>
        <p:grpSpPr bwMode="auto">
          <a:xfrm>
            <a:off x="3679827" y="5094294"/>
            <a:ext cx="766763" cy="461963"/>
            <a:chOff x="2198" y="3221"/>
            <a:chExt cx="483" cy="291"/>
          </a:xfrm>
        </p:grpSpPr>
        <p:sp>
          <p:nvSpPr>
            <p:cNvPr id="33821" name="Rectangle 104"/>
            <p:cNvSpPr>
              <a:spLocks noChangeArrowheads="1"/>
            </p:cNvSpPr>
            <p:nvPr/>
          </p:nvSpPr>
          <p:spPr bwMode="auto">
            <a:xfrm>
              <a:off x="2244" y="3282"/>
              <a:ext cx="408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3822" name="Text Box 102"/>
            <p:cNvSpPr txBox="1">
              <a:spLocks noChangeArrowheads="1"/>
            </p:cNvSpPr>
            <p:nvPr/>
          </p:nvSpPr>
          <p:spPr bwMode="auto">
            <a:xfrm>
              <a:off x="2198" y="3221"/>
              <a:ext cx="48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chemeClr val="accent2"/>
                  </a:solidFill>
                  <a:latin typeface="Calibri"/>
                </a:rPr>
                <a:t>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214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5CF369-8AA9-394E-8E67-9A6C378345C4}" type="slidenum">
              <a:rPr lang="en-US" sz="1400" smtClean="0"/>
              <a:pPr/>
              <a:t>25</a:t>
            </a:fld>
            <a:endParaRPr lang="en-US" sz="1400" dirty="0"/>
          </a:p>
        </p:txBody>
      </p:sp>
      <p:grpSp>
        <p:nvGrpSpPr>
          <p:cNvPr id="2" name="Group 871"/>
          <p:cNvGrpSpPr>
            <a:grpSpLocks/>
          </p:cNvGrpSpPr>
          <p:nvPr/>
        </p:nvGrpSpPr>
        <p:grpSpPr bwMode="auto">
          <a:xfrm>
            <a:off x="4989513" y="1639888"/>
            <a:ext cx="3470275" cy="4168775"/>
            <a:chOff x="3143" y="1033"/>
            <a:chExt cx="2186" cy="2626"/>
          </a:xfrm>
        </p:grpSpPr>
        <p:sp>
          <p:nvSpPr>
            <p:cNvPr id="38202" name="Freeform 553"/>
            <p:cNvSpPr>
              <a:spLocks/>
            </p:cNvSpPr>
            <p:nvPr/>
          </p:nvSpPr>
          <p:spPr bwMode="auto">
            <a:xfrm>
              <a:off x="4227" y="2178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8203" name="Freeform 554"/>
            <p:cNvSpPr>
              <a:spLocks/>
            </p:cNvSpPr>
            <p:nvPr/>
          </p:nvSpPr>
          <p:spPr bwMode="auto">
            <a:xfrm>
              <a:off x="4239" y="1217"/>
              <a:ext cx="1090" cy="658"/>
            </a:xfrm>
            <a:custGeom>
              <a:avLst/>
              <a:gdLst>
                <a:gd name="T0" fmla="*/ 1748 w 765"/>
                <a:gd name="T1" fmla="*/ 42 h 459"/>
                <a:gd name="T2" fmla="*/ 1185 w 765"/>
                <a:gd name="T3" fmla="*/ 294 h 459"/>
                <a:gd name="T4" fmla="*/ 396 w 765"/>
                <a:gd name="T5" fmla="*/ 421 h 459"/>
                <a:gd name="T6" fmla="*/ 57 w 765"/>
                <a:gd name="T7" fmla="*/ 1421 h 459"/>
                <a:gd name="T8" fmla="*/ 741 w 765"/>
                <a:gd name="T9" fmla="*/ 1874 h 459"/>
                <a:gd name="T10" fmla="*/ 1425 w 765"/>
                <a:gd name="T11" fmla="*/ 1801 h 459"/>
                <a:gd name="T12" fmla="*/ 2405 w 765"/>
                <a:gd name="T13" fmla="*/ 1874 h 459"/>
                <a:gd name="T14" fmla="*/ 2878 w 765"/>
                <a:gd name="T15" fmla="*/ 1834 h 459"/>
                <a:gd name="T16" fmla="*/ 3098 w 765"/>
                <a:gd name="T17" fmla="*/ 1570 h 459"/>
                <a:gd name="T18" fmla="*/ 3092 w 765"/>
                <a:gd name="T19" fmla="*/ 668 h 459"/>
                <a:gd name="T20" fmla="*/ 2729 w 765"/>
                <a:gd name="T21" fmla="*/ 143 h 459"/>
                <a:gd name="T22" fmla="*/ 1748 w 765"/>
                <a:gd name="T23" fmla="*/ 42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8204" name="Freeform 555"/>
            <p:cNvSpPr>
              <a:spLocks/>
            </p:cNvSpPr>
            <p:nvPr/>
          </p:nvSpPr>
          <p:spPr bwMode="auto">
            <a:xfrm>
              <a:off x="3143" y="1033"/>
              <a:ext cx="1036" cy="675"/>
            </a:xfrm>
            <a:custGeom>
              <a:avLst/>
              <a:gdLst>
                <a:gd name="T0" fmla="*/ 648 w 1036"/>
                <a:gd name="T1" fmla="*/ 11 h 675"/>
                <a:gd name="T2" fmla="*/ 390 w 1036"/>
                <a:gd name="T3" fmla="*/ 53 h 675"/>
                <a:gd name="T4" fmla="*/ 206 w 1036"/>
                <a:gd name="T5" fmla="*/ 129 h 675"/>
                <a:gd name="T6" fmla="*/ 152 w 1036"/>
                <a:gd name="T7" fmla="*/ 229 h 675"/>
                <a:gd name="T8" fmla="*/ 22 w 1036"/>
                <a:gd name="T9" fmla="*/ 297 h 675"/>
                <a:gd name="T10" fmla="*/ 18 w 1036"/>
                <a:gd name="T11" fmla="*/ 459 h 675"/>
                <a:gd name="T12" fmla="*/ 132 w 1036"/>
                <a:gd name="T13" fmla="*/ 489 h 675"/>
                <a:gd name="T14" fmla="*/ 458 w 1036"/>
                <a:gd name="T15" fmla="*/ 489 h 675"/>
                <a:gd name="T16" fmla="*/ 598 w 1036"/>
                <a:gd name="T17" fmla="*/ 555 h 675"/>
                <a:gd name="T18" fmla="*/ 752 w 1036"/>
                <a:gd name="T19" fmla="*/ 657 h 675"/>
                <a:gd name="T20" fmla="*/ 870 w 1036"/>
                <a:gd name="T21" fmla="*/ 661 h 675"/>
                <a:gd name="T22" fmla="*/ 952 w 1036"/>
                <a:gd name="T23" fmla="*/ 603 h 675"/>
                <a:gd name="T24" fmla="*/ 992 w 1036"/>
                <a:gd name="T25" fmla="*/ 445 h 675"/>
                <a:gd name="T26" fmla="*/ 1018 w 1036"/>
                <a:gd name="T27" fmla="*/ 291 h 675"/>
                <a:gd name="T28" fmla="*/ 1022 w 1036"/>
                <a:gd name="T29" fmla="*/ 107 h 675"/>
                <a:gd name="T30" fmla="*/ 934 w 1036"/>
                <a:gd name="T31" fmla="*/ 17 h 675"/>
                <a:gd name="T32" fmla="*/ 776 w 1036"/>
                <a:gd name="T33" fmla="*/ 3 h 675"/>
                <a:gd name="T34" fmla="*/ 64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38205" name="Group 556"/>
            <p:cNvGrpSpPr>
              <a:grpSpLocks/>
            </p:cNvGrpSpPr>
            <p:nvPr/>
          </p:nvGrpSpPr>
          <p:grpSpPr bwMode="auto">
            <a:xfrm>
              <a:off x="3198" y="1874"/>
              <a:ext cx="919" cy="588"/>
              <a:chOff x="2889" y="1631"/>
              <a:chExt cx="980" cy="743"/>
            </a:xfrm>
          </p:grpSpPr>
          <p:sp>
            <p:nvSpPr>
              <p:cNvPr id="38212" name="Rectangle 55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213" name="AutoShape 55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sp>
          <p:nvSpPr>
            <p:cNvPr id="38206" name="Line 728"/>
            <p:cNvSpPr>
              <a:spLocks noChangeShapeType="1"/>
            </p:cNvSpPr>
            <p:nvPr/>
          </p:nvSpPr>
          <p:spPr bwMode="auto">
            <a:xfrm>
              <a:off x="3864" y="2312"/>
              <a:ext cx="4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207" name="Line 751"/>
            <p:cNvSpPr>
              <a:spLocks noChangeShapeType="1"/>
            </p:cNvSpPr>
            <p:nvPr/>
          </p:nvSpPr>
          <p:spPr bwMode="auto">
            <a:xfrm>
              <a:off x="4050" y="1586"/>
              <a:ext cx="32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208" name="Freeform 753"/>
            <p:cNvSpPr>
              <a:spLocks/>
            </p:cNvSpPr>
            <p:nvPr/>
          </p:nvSpPr>
          <p:spPr bwMode="auto">
            <a:xfrm>
              <a:off x="3348" y="2742"/>
              <a:ext cx="1877" cy="917"/>
            </a:xfrm>
            <a:custGeom>
              <a:avLst/>
              <a:gdLst>
                <a:gd name="T0" fmla="*/ 889 w 1877"/>
                <a:gd name="T1" fmla="*/ 23 h 917"/>
                <a:gd name="T2" fmla="*/ 692 w 1877"/>
                <a:gd name="T3" fmla="*/ 109 h 917"/>
                <a:gd name="T4" fmla="*/ 415 w 1877"/>
                <a:gd name="T5" fmla="*/ 91 h 917"/>
                <a:gd name="T6" fmla="*/ 112 w 1877"/>
                <a:gd name="T7" fmla="*/ 170 h 917"/>
                <a:gd name="T8" fmla="*/ 50 w 1877"/>
                <a:gd name="T9" fmla="*/ 353 h 917"/>
                <a:gd name="T10" fmla="*/ 14 w 1877"/>
                <a:gd name="T11" fmla="*/ 528 h 917"/>
                <a:gd name="T12" fmla="*/ 139 w 1877"/>
                <a:gd name="T13" fmla="*/ 650 h 917"/>
                <a:gd name="T14" fmla="*/ 505 w 1877"/>
                <a:gd name="T15" fmla="*/ 781 h 917"/>
                <a:gd name="T16" fmla="*/ 933 w 1877"/>
                <a:gd name="T17" fmla="*/ 886 h 917"/>
                <a:gd name="T18" fmla="*/ 1370 w 1877"/>
                <a:gd name="T19" fmla="*/ 901 h 917"/>
                <a:gd name="T20" fmla="*/ 1676 w 1877"/>
                <a:gd name="T21" fmla="*/ 793 h 917"/>
                <a:gd name="T22" fmla="*/ 1860 w 1877"/>
                <a:gd name="T23" fmla="*/ 624 h 917"/>
                <a:gd name="T24" fmla="*/ 1776 w 1877"/>
                <a:gd name="T25" fmla="*/ 219 h 917"/>
                <a:gd name="T26" fmla="*/ 1503 w 1877"/>
                <a:gd name="T27" fmla="*/ 100 h 917"/>
                <a:gd name="T28" fmla="*/ 1200 w 1877"/>
                <a:gd name="T29" fmla="*/ 13 h 917"/>
                <a:gd name="T30" fmla="*/ 889 w 1877"/>
                <a:gd name="T31" fmla="*/ 23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38209" name="Line 866"/>
            <p:cNvSpPr>
              <a:spLocks noChangeShapeType="1"/>
            </p:cNvSpPr>
            <p:nvPr/>
          </p:nvSpPr>
          <p:spPr bwMode="auto">
            <a:xfrm flipH="1">
              <a:off x="4411" y="1804"/>
              <a:ext cx="62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210" name="Line 867"/>
            <p:cNvSpPr>
              <a:spLocks noChangeShapeType="1"/>
            </p:cNvSpPr>
            <p:nvPr/>
          </p:nvSpPr>
          <p:spPr bwMode="auto">
            <a:xfrm flipH="1">
              <a:off x="4783" y="1804"/>
              <a:ext cx="7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211" name="Line 724"/>
            <p:cNvSpPr>
              <a:spLocks noChangeShapeType="1"/>
            </p:cNvSpPr>
            <p:nvPr/>
          </p:nvSpPr>
          <p:spPr bwMode="auto">
            <a:xfrm flipV="1">
              <a:off x="4396" y="2523"/>
              <a:ext cx="143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37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A closer look at network structure: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7513" y="1381125"/>
            <a:ext cx="3810000" cy="2819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edge:</a:t>
            </a:r>
            <a:r>
              <a:rPr lang="en-US" dirty="0">
                <a:ea typeface="ＭＳ Ｐゴシック" charset="0"/>
                <a:cs typeface="ＭＳ Ｐゴシック" charset="0"/>
              </a:rPr>
              <a:t> applications and hosts</a:t>
            </a:r>
          </a:p>
        </p:txBody>
      </p:sp>
      <p:grpSp>
        <p:nvGrpSpPr>
          <p:cNvPr id="4" name="Group 868"/>
          <p:cNvGrpSpPr>
            <a:grpSpLocks/>
          </p:cNvGrpSpPr>
          <p:nvPr/>
        </p:nvGrpSpPr>
        <p:grpSpPr bwMode="auto">
          <a:xfrm>
            <a:off x="5103813" y="1658938"/>
            <a:ext cx="3021012" cy="3981450"/>
            <a:chOff x="3189" y="1069"/>
            <a:chExt cx="1903" cy="2508"/>
          </a:xfrm>
        </p:grpSpPr>
        <p:grpSp>
          <p:nvGrpSpPr>
            <p:cNvPr id="38175" name="Group 590"/>
            <p:cNvGrpSpPr>
              <a:grpSpLocks/>
            </p:cNvGrpSpPr>
            <p:nvPr/>
          </p:nvGrpSpPr>
          <p:grpSpPr bwMode="auto">
            <a:xfrm>
              <a:off x="3189" y="1364"/>
              <a:ext cx="436" cy="114"/>
              <a:chOff x="3072" y="739"/>
              <a:chExt cx="652" cy="146"/>
            </a:xfrm>
          </p:grpSpPr>
          <p:pic>
            <p:nvPicPr>
              <p:cNvPr id="38199" name="Picture 591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200" name="Line 592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201" name="Line 593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38176" name="Picture 594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1183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177" name="Group 595"/>
            <p:cNvGrpSpPr>
              <a:grpSpLocks/>
            </p:cNvGrpSpPr>
            <p:nvPr/>
          </p:nvGrpSpPr>
          <p:grpSpPr bwMode="auto">
            <a:xfrm>
              <a:off x="3846" y="1069"/>
              <a:ext cx="256" cy="269"/>
              <a:chOff x="2870" y="1518"/>
              <a:chExt cx="292" cy="320"/>
            </a:xfrm>
          </p:grpSpPr>
          <p:graphicFrame>
            <p:nvGraphicFramePr>
              <p:cNvPr id="37901" name="Object 59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72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2" name="Object 59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73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8178" name="Group 729"/>
            <p:cNvGrpSpPr>
              <a:grpSpLocks/>
            </p:cNvGrpSpPr>
            <p:nvPr/>
          </p:nvGrpSpPr>
          <p:grpSpPr bwMode="auto">
            <a:xfrm>
              <a:off x="3390" y="1979"/>
              <a:ext cx="209" cy="224"/>
              <a:chOff x="2870" y="1518"/>
              <a:chExt cx="292" cy="320"/>
            </a:xfrm>
          </p:grpSpPr>
          <p:graphicFrame>
            <p:nvGraphicFramePr>
              <p:cNvPr id="37899" name="Object 73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74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00" name="Object 73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75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7890" name="Object 750"/>
            <p:cNvGraphicFramePr>
              <a:graphicFrameLocks noChangeAspect="1"/>
            </p:cNvGraphicFramePr>
            <p:nvPr/>
          </p:nvGraphicFramePr>
          <p:xfrm>
            <a:off x="3660" y="2006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6" name="Clip" r:id="rId12" imgW="1305000" imgH="1085760" progId="">
                    <p:embed/>
                  </p:oleObj>
                </mc:Choice>
                <mc:Fallback>
                  <p:oleObj name="Clip" r:id="rId12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0" y="2006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8179" name="Group 755"/>
            <p:cNvGrpSpPr>
              <a:grpSpLocks/>
            </p:cNvGrpSpPr>
            <p:nvPr/>
          </p:nvGrpSpPr>
          <p:grpSpPr bwMode="auto">
            <a:xfrm>
              <a:off x="4702" y="3292"/>
              <a:ext cx="125" cy="230"/>
              <a:chOff x="4180" y="783"/>
              <a:chExt cx="150" cy="307"/>
            </a:xfrm>
          </p:grpSpPr>
          <p:sp>
            <p:nvSpPr>
              <p:cNvPr id="38191" name="AutoShape 756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92" name="Rectangle 757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93" name="Rectangle 758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94" name="AutoShape 759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95" name="Line 760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96" name="Line 761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97" name="Rectangle 762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98" name="Rectangle 763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37891" name="Object 818"/>
            <p:cNvGraphicFramePr>
              <a:graphicFrameLocks noChangeAspect="1"/>
            </p:cNvGraphicFramePr>
            <p:nvPr/>
          </p:nvGraphicFramePr>
          <p:xfrm>
            <a:off x="3417" y="31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7" name="Clip" r:id="rId14" imgW="1305000" imgH="1085760" progId="">
                    <p:embed/>
                  </p:oleObj>
                </mc:Choice>
                <mc:Fallback>
                  <p:oleObj name="Clip" r:id="rId1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7" y="31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2" name="Object 819"/>
            <p:cNvGraphicFramePr>
              <a:graphicFrameLocks noChangeAspect="1"/>
            </p:cNvGraphicFramePr>
            <p:nvPr/>
          </p:nvGraphicFramePr>
          <p:xfrm>
            <a:off x="3521" y="29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8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1" y="29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3" name="Object 820"/>
            <p:cNvGraphicFramePr>
              <a:graphicFrameLocks noChangeAspect="1"/>
            </p:cNvGraphicFramePr>
            <p:nvPr/>
          </p:nvGraphicFramePr>
          <p:xfrm>
            <a:off x="3689" y="326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79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9" y="326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894" name="Object 821"/>
            <p:cNvGraphicFramePr>
              <a:graphicFrameLocks noChangeAspect="1"/>
            </p:cNvGraphicFramePr>
            <p:nvPr/>
          </p:nvGraphicFramePr>
          <p:xfrm>
            <a:off x="3903" y="3263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80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3" y="3263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8180" name="Group 822"/>
            <p:cNvGrpSpPr>
              <a:grpSpLocks/>
            </p:cNvGrpSpPr>
            <p:nvPr/>
          </p:nvGrpSpPr>
          <p:grpSpPr bwMode="auto">
            <a:xfrm>
              <a:off x="4475" y="3342"/>
              <a:ext cx="172" cy="215"/>
              <a:chOff x="2870" y="1518"/>
              <a:chExt cx="292" cy="320"/>
            </a:xfrm>
          </p:grpSpPr>
          <p:graphicFrame>
            <p:nvGraphicFramePr>
              <p:cNvPr id="37897" name="Object 82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81" name="Clip" r:id="rId18" imgW="819000" imgH="847800" progId="">
                      <p:embed/>
                    </p:oleObj>
                  </mc:Choice>
                  <mc:Fallback>
                    <p:oleObj name="Clip" r:id="rId18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98" name="Object 82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82" name="Clip" r:id="rId19" imgW="1266840" imgH="1200240" progId="">
                      <p:embed/>
                    </p:oleObj>
                  </mc:Choice>
                  <mc:Fallback>
                    <p:oleObj name="Clip" r:id="rId19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8181" name="Group 825"/>
            <p:cNvGrpSpPr>
              <a:grpSpLocks/>
            </p:cNvGrpSpPr>
            <p:nvPr/>
          </p:nvGrpSpPr>
          <p:grpSpPr bwMode="auto">
            <a:xfrm>
              <a:off x="4191" y="3374"/>
              <a:ext cx="220" cy="203"/>
              <a:chOff x="2870" y="1518"/>
              <a:chExt cx="292" cy="320"/>
            </a:xfrm>
          </p:grpSpPr>
          <p:graphicFrame>
            <p:nvGraphicFramePr>
              <p:cNvPr id="37895" name="Object 82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83" name="Clip" r:id="rId20" imgW="819000" imgH="847800" progId="">
                      <p:embed/>
                    </p:oleObj>
                  </mc:Choice>
                  <mc:Fallback>
                    <p:oleObj name="Clip" r:id="rId2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96" name="Object 82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384" name="Clip" r:id="rId21" imgW="1266840" imgH="1200240" progId="">
                      <p:embed/>
                    </p:oleObj>
                  </mc:Choice>
                  <mc:Fallback>
                    <p:oleObj name="Clip" r:id="rId2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8182" name="Group 848"/>
            <p:cNvGrpSpPr>
              <a:grpSpLocks/>
            </p:cNvGrpSpPr>
            <p:nvPr/>
          </p:nvGrpSpPr>
          <p:grpSpPr bwMode="auto">
            <a:xfrm>
              <a:off x="4961" y="3136"/>
              <a:ext cx="131" cy="258"/>
              <a:chOff x="4180" y="783"/>
              <a:chExt cx="150" cy="307"/>
            </a:xfrm>
          </p:grpSpPr>
          <p:sp>
            <p:nvSpPr>
              <p:cNvPr id="38183" name="AutoShape 849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84" name="Rectangle 850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85" name="Rectangle 851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86" name="AutoShape 852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87" name="Line 853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88" name="Line 854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89" name="Rectangle 855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90" name="Rectangle 856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2" name="Group 869"/>
          <p:cNvGrpSpPr>
            <a:grpSpLocks/>
          </p:cNvGrpSpPr>
          <p:nvPr/>
        </p:nvGrpSpPr>
        <p:grpSpPr bwMode="auto">
          <a:xfrm>
            <a:off x="5454650" y="1822450"/>
            <a:ext cx="2538413" cy="3589338"/>
            <a:chOff x="3418" y="1154"/>
            <a:chExt cx="1599" cy="2261"/>
          </a:xfrm>
        </p:grpSpPr>
        <p:grpSp>
          <p:nvGrpSpPr>
            <p:cNvPr id="38037" name="Group 559"/>
            <p:cNvGrpSpPr>
              <a:grpSpLocks/>
            </p:cNvGrpSpPr>
            <p:nvPr/>
          </p:nvGrpSpPr>
          <p:grpSpPr bwMode="auto">
            <a:xfrm>
              <a:off x="3640" y="1154"/>
              <a:ext cx="212" cy="335"/>
              <a:chOff x="3796" y="1043"/>
              <a:chExt cx="865" cy="1237"/>
            </a:xfrm>
          </p:grpSpPr>
          <p:sp>
            <p:nvSpPr>
              <p:cNvPr id="38145" name="Line 560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46" name="Line 561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47" name="Line 562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48" name="Line 563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49" name="Line 564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0" name="Line 565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1" name="Line 566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2" name="Line 567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3" name="Line 568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4" name="Line 569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5" name="Line 570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6" name="Line 571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7" name="Line 572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8" name="Line 573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59" name="Line 574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38160" name="Group 57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38171" name="Line 57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72" name="Line 57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73" name="Line 57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74" name="Line 57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161" name="Group 58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38167" name="Line 581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68" name="Line 58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69" name="Line 583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70" name="Line 58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162" name="Group 58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38163" name="Line 58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64" name="Line 5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65" name="Line 58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66" name="Line 5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8038" name="Group 696"/>
            <p:cNvGrpSpPr>
              <a:grpSpLocks/>
            </p:cNvGrpSpPr>
            <p:nvPr/>
          </p:nvGrpSpPr>
          <p:grpSpPr bwMode="auto">
            <a:xfrm>
              <a:off x="3832" y="1529"/>
              <a:ext cx="220" cy="100"/>
              <a:chOff x="3600" y="219"/>
              <a:chExt cx="360" cy="175"/>
            </a:xfrm>
          </p:grpSpPr>
          <p:sp>
            <p:nvSpPr>
              <p:cNvPr id="38132" name="Oval 69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33" name="Line 69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34" name="Line 69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35" name="Rectangle 70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36" name="Oval 70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137" name="Group 70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142" name="Line 7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43" name="Line 7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44" name="Line 7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138" name="Group 70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139" name="Line 70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40" name="Line 70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41" name="Line 70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8039" name="Group 710"/>
            <p:cNvGrpSpPr>
              <a:grpSpLocks/>
            </p:cNvGrpSpPr>
            <p:nvPr/>
          </p:nvGrpSpPr>
          <p:grpSpPr bwMode="auto">
            <a:xfrm>
              <a:off x="3639" y="2253"/>
              <a:ext cx="220" cy="100"/>
              <a:chOff x="3600" y="219"/>
              <a:chExt cx="360" cy="175"/>
            </a:xfrm>
          </p:grpSpPr>
          <p:sp>
            <p:nvSpPr>
              <p:cNvPr id="38119" name="Oval 71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20" name="Line 71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21" name="Line 71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122" name="Rectangle 71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23" name="Oval 71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124" name="Group 71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129" name="Line 71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30" name="Line 71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31" name="Line 71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125" name="Group 72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126" name="Line 7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27" name="Line 7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28" name="Line 7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8040" name="Group 732"/>
            <p:cNvGrpSpPr>
              <a:grpSpLocks/>
            </p:cNvGrpSpPr>
            <p:nvPr/>
          </p:nvGrpSpPr>
          <p:grpSpPr bwMode="auto">
            <a:xfrm>
              <a:off x="3418" y="2211"/>
              <a:ext cx="139" cy="194"/>
              <a:chOff x="2556" y="2689"/>
              <a:chExt cx="183" cy="255"/>
            </a:xfrm>
          </p:grpSpPr>
          <p:pic>
            <p:nvPicPr>
              <p:cNvPr id="38102" name="Picture 733" descr="31u_bnrz[1]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103" name="Freeform 734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04" name="Freeform 735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05" name="Freeform 736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06" name="Freeform 737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07" name="Freeform 738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08" name="Freeform 739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09" name="Freeform 740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0" name="Freeform 741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1" name="Freeform 742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2" name="Freeform 743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3" name="Freeform 744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4" name="Freeform 745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5" name="Freeform 746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6" name="Freeform 747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7" name="Freeform 748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118" name="Freeform 749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38041" name="Line 752"/>
            <p:cNvSpPr>
              <a:spLocks noChangeShapeType="1"/>
            </p:cNvSpPr>
            <p:nvPr/>
          </p:nvSpPr>
          <p:spPr bwMode="auto">
            <a:xfrm>
              <a:off x="3777" y="1478"/>
              <a:ext cx="96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42" name="Line 754"/>
            <p:cNvSpPr>
              <a:spLocks noChangeShapeType="1"/>
            </p:cNvSpPr>
            <p:nvPr/>
          </p:nvSpPr>
          <p:spPr bwMode="auto">
            <a:xfrm rot="-5400000">
              <a:off x="4757" y="3206"/>
              <a:ext cx="33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43" name="Line 764"/>
            <p:cNvSpPr>
              <a:spLocks noChangeShapeType="1"/>
            </p:cNvSpPr>
            <p:nvPr/>
          </p:nvSpPr>
          <p:spPr bwMode="auto">
            <a:xfrm rot="5400000" flipV="1">
              <a:off x="4849" y="3383"/>
              <a:ext cx="2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44" name="Line 765"/>
            <p:cNvSpPr>
              <a:spLocks noChangeShapeType="1"/>
            </p:cNvSpPr>
            <p:nvPr/>
          </p:nvSpPr>
          <p:spPr bwMode="auto">
            <a:xfrm rot="-5400000">
              <a:off x="4966" y="3179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38045" name="Group 766"/>
            <p:cNvGrpSpPr>
              <a:grpSpLocks/>
            </p:cNvGrpSpPr>
            <p:nvPr/>
          </p:nvGrpSpPr>
          <p:grpSpPr bwMode="auto">
            <a:xfrm>
              <a:off x="4701" y="2996"/>
              <a:ext cx="316" cy="148"/>
              <a:chOff x="3600" y="219"/>
              <a:chExt cx="360" cy="175"/>
            </a:xfrm>
          </p:grpSpPr>
          <p:sp>
            <p:nvSpPr>
              <p:cNvPr id="38089" name="Oval 76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90" name="Line 76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91" name="Line 76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92" name="Rectangle 77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93" name="Oval 77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094" name="Group 77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099" name="Line 77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00" name="Line 77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101" name="Line 77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095" name="Group 77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096" name="Line 77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97" name="Line 77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98" name="Line 77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8046" name="Group 794"/>
            <p:cNvGrpSpPr>
              <a:grpSpLocks/>
            </p:cNvGrpSpPr>
            <p:nvPr/>
          </p:nvGrpSpPr>
          <p:grpSpPr bwMode="auto">
            <a:xfrm>
              <a:off x="3768" y="3014"/>
              <a:ext cx="316" cy="148"/>
              <a:chOff x="3600" y="219"/>
              <a:chExt cx="360" cy="175"/>
            </a:xfrm>
          </p:grpSpPr>
          <p:sp>
            <p:nvSpPr>
              <p:cNvPr id="38076" name="Oval 79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7" name="Line 79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78" name="Line 79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79" name="Rectangle 79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80" name="Oval 79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081" name="Group 80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086" name="Line 80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87" name="Line 80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88" name="Line 80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082" name="Group 80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083" name="Line 80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84" name="Line 80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85" name="Line 80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38047" name="Line 811"/>
            <p:cNvSpPr>
              <a:spLocks noChangeShapeType="1"/>
            </p:cNvSpPr>
            <p:nvPr/>
          </p:nvSpPr>
          <p:spPr bwMode="auto">
            <a:xfrm flipH="1">
              <a:off x="3642" y="2931"/>
              <a:ext cx="16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48" name="Line 812"/>
            <p:cNvSpPr>
              <a:spLocks noChangeShapeType="1"/>
            </p:cNvSpPr>
            <p:nvPr/>
          </p:nvSpPr>
          <p:spPr bwMode="auto">
            <a:xfrm>
              <a:off x="3658" y="2963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49" name="Line 813"/>
            <p:cNvSpPr>
              <a:spLocks noChangeShapeType="1"/>
            </p:cNvSpPr>
            <p:nvPr/>
          </p:nvSpPr>
          <p:spPr bwMode="auto">
            <a:xfrm>
              <a:off x="3570" y="3175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0" name="Line 814"/>
            <p:cNvSpPr>
              <a:spLocks noChangeShapeType="1"/>
            </p:cNvSpPr>
            <p:nvPr/>
          </p:nvSpPr>
          <p:spPr bwMode="auto">
            <a:xfrm>
              <a:off x="3729" y="3225"/>
              <a:ext cx="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1" name="Line 815"/>
            <p:cNvSpPr>
              <a:spLocks noChangeShapeType="1"/>
            </p:cNvSpPr>
            <p:nvPr/>
          </p:nvSpPr>
          <p:spPr bwMode="auto">
            <a:xfrm flipH="1">
              <a:off x="3880" y="3167"/>
              <a:ext cx="3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2" name="Line 816"/>
            <p:cNvSpPr>
              <a:spLocks noChangeShapeType="1"/>
            </p:cNvSpPr>
            <p:nvPr/>
          </p:nvSpPr>
          <p:spPr bwMode="auto">
            <a:xfrm>
              <a:off x="3762" y="3223"/>
              <a:ext cx="1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3" name="Line 817"/>
            <p:cNvSpPr>
              <a:spLocks noChangeShapeType="1"/>
            </p:cNvSpPr>
            <p:nvPr/>
          </p:nvSpPr>
          <p:spPr bwMode="auto">
            <a:xfrm flipH="1" flipV="1">
              <a:off x="4012" y="3228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38054" name="Group 828"/>
            <p:cNvGrpSpPr>
              <a:grpSpLocks/>
            </p:cNvGrpSpPr>
            <p:nvPr/>
          </p:nvGrpSpPr>
          <p:grpSpPr bwMode="auto">
            <a:xfrm>
              <a:off x="4290" y="3130"/>
              <a:ext cx="183" cy="255"/>
              <a:chOff x="2556" y="2689"/>
              <a:chExt cx="183" cy="255"/>
            </a:xfrm>
          </p:grpSpPr>
          <p:pic>
            <p:nvPicPr>
              <p:cNvPr id="38059" name="Picture 829" descr="31u_bnrz[1]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060" name="Freeform 830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1" name="Freeform 831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2" name="Freeform 832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3" name="Freeform 833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4" name="Freeform 834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5" name="Freeform 835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6" name="Freeform 836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7" name="Freeform 837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8" name="Freeform 838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69" name="Freeform 839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0" name="Freeform 840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1" name="Freeform 841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2" name="Freeform 842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3" name="Freeform 843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4" name="Freeform 844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75" name="Freeform 845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38055" name="Line 846"/>
            <p:cNvSpPr>
              <a:spLocks noChangeShapeType="1"/>
            </p:cNvSpPr>
            <p:nvPr/>
          </p:nvSpPr>
          <p:spPr bwMode="auto">
            <a:xfrm>
              <a:off x="4063" y="3139"/>
              <a:ext cx="31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6" name="Line 847"/>
            <p:cNvSpPr>
              <a:spLocks noChangeShapeType="1"/>
            </p:cNvSpPr>
            <p:nvPr/>
          </p:nvSpPr>
          <p:spPr bwMode="auto">
            <a:xfrm>
              <a:off x="3716" y="309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7" name="Line 857"/>
            <p:cNvSpPr>
              <a:spLocks noChangeShapeType="1"/>
            </p:cNvSpPr>
            <p:nvPr/>
          </p:nvSpPr>
          <p:spPr bwMode="auto">
            <a:xfrm flipH="1">
              <a:off x="3772" y="2167"/>
              <a:ext cx="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8058" name="Line 863"/>
            <p:cNvSpPr>
              <a:spLocks noChangeShapeType="1"/>
            </p:cNvSpPr>
            <p:nvPr/>
          </p:nvSpPr>
          <p:spPr bwMode="auto">
            <a:xfrm flipV="1">
              <a:off x="3526" y="2308"/>
              <a:ext cx="10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31" name="Group 870"/>
          <p:cNvGrpSpPr>
            <a:grpSpLocks/>
          </p:cNvGrpSpPr>
          <p:nvPr/>
        </p:nvGrpSpPr>
        <p:grpSpPr bwMode="auto">
          <a:xfrm>
            <a:off x="6443663" y="2190750"/>
            <a:ext cx="1590675" cy="2716213"/>
            <a:chOff x="4059" y="1380"/>
            <a:chExt cx="1002" cy="1711"/>
          </a:xfrm>
        </p:grpSpPr>
        <p:grpSp>
          <p:nvGrpSpPr>
            <p:cNvPr id="37913" name="Group 598"/>
            <p:cNvGrpSpPr>
              <a:grpSpLocks/>
            </p:cNvGrpSpPr>
            <p:nvPr/>
          </p:nvGrpSpPr>
          <p:grpSpPr bwMode="auto">
            <a:xfrm>
              <a:off x="4304" y="2253"/>
              <a:ext cx="228" cy="108"/>
              <a:chOff x="3600" y="219"/>
              <a:chExt cx="360" cy="175"/>
            </a:xfrm>
          </p:grpSpPr>
          <p:sp>
            <p:nvSpPr>
              <p:cNvPr id="38024" name="Oval 59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25" name="Line 60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26" name="Line 60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27" name="Rectangle 60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28" name="Oval 60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029" name="Group 60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034" name="Line 60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35" name="Line 60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36" name="Line 60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030" name="Group 60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031" name="Line 60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32" name="Line 61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33" name="Line 61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7914" name="Group 612"/>
            <p:cNvGrpSpPr>
              <a:grpSpLocks/>
            </p:cNvGrpSpPr>
            <p:nvPr/>
          </p:nvGrpSpPr>
          <p:grpSpPr bwMode="auto">
            <a:xfrm>
              <a:off x="4528" y="2429"/>
              <a:ext cx="228" cy="108"/>
              <a:chOff x="3600" y="219"/>
              <a:chExt cx="360" cy="175"/>
            </a:xfrm>
          </p:grpSpPr>
          <p:sp>
            <p:nvSpPr>
              <p:cNvPr id="38011" name="Oval 61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12" name="Line 61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13" name="Line 61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14" name="Rectangle 61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15" name="Oval 61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016" name="Group 61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021" name="Line 61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22" name="Line 62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23" name="Line 62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017" name="Group 62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018" name="Line 62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19" name="Line 62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20" name="Line 62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7915" name="Group 626"/>
            <p:cNvGrpSpPr>
              <a:grpSpLocks/>
            </p:cNvGrpSpPr>
            <p:nvPr/>
          </p:nvGrpSpPr>
          <p:grpSpPr bwMode="auto">
            <a:xfrm>
              <a:off x="4704" y="2261"/>
              <a:ext cx="228" cy="108"/>
              <a:chOff x="3600" y="219"/>
              <a:chExt cx="360" cy="175"/>
            </a:xfrm>
          </p:grpSpPr>
          <p:sp>
            <p:nvSpPr>
              <p:cNvPr id="37998" name="Oval 62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99" name="Line 62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00" name="Line 62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8001" name="Rectangle 63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8002" name="Oval 63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8003" name="Group 63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8008" name="Line 6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09" name="Line 6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10" name="Line 6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8004" name="Group 63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8005" name="Line 63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06" name="Line 63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8007" name="Line 63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7916" name="Group 640"/>
            <p:cNvGrpSpPr>
              <a:grpSpLocks/>
            </p:cNvGrpSpPr>
            <p:nvPr/>
          </p:nvGrpSpPr>
          <p:grpSpPr bwMode="auto">
            <a:xfrm>
              <a:off x="4367" y="1532"/>
              <a:ext cx="221" cy="101"/>
              <a:chOff x="3600" y="219"/>
              <a:chExt cx="360" cy="175"/>
            </a:xfrm>
          </p:grpSpPr>
          <p:sp>
            <p:nvSpPr>
              <p:cNvPr id="37985" name="Oval 64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86" name="Line 64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87" name="Line 64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88" name="Rectangle 64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89" name="Oval 64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7990" name="Group 64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7995" name="Line 6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96" name="Line 6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97" name="Line 6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7991" name="Group 65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7992" name="Line 65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93" name="Line 65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94" name="Line 65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7917" name="Group 654"/>
            <p:cNvGrpSpPr>
              <a:grpSpLocks/>
            </p:cNvGrpSpPr>
            <p:nvPr/>
          </p:nvGrpSpPr>
          <p:grpSpPr bwMode="auto">
            <a:xfrm>
              <a:off x="4366" y="1693"/>
              <a:ext cx="228" cy="108"/>
              <a:chOff x="3600" y="219"/>
              <a:chExt cx="360" cy="175"/>
            </a:xfrm>
          </p:grpSpPr>
          <p:sp>
            <p:nvSpPr>
              <p:cNvPr id="37972" name="Oval 65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73" name="Line 65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74" name="Line 65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75" name="Rectangle 65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76" name="Oval 65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7977" name="Group 66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7982" name="Line 66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83" name="Line 66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84" name="Line 66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7978" name="Group 66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7979" name="Line 6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80" name="Line 6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81" name="Line 6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7918" name="Group 668"/>
            <p:cNvGrpSpPr>
              <a:grpSpLocks/>
            </p:cNvGrpSpPr>
            <p:nvPr/>
          </p:nvGrpSpPr>
          <p:grpSpPr bwMode="auto">
            <a:xfrm>
              <a:off x="4666" y="1472"/>
              <a:ext cx="210" cy="97"/>
              <a:chOff x="3600" y="219"/>
              <a:chExt cx="360" cy="175"/>
            </a:xfrm>
          </p:grpSpPr>
          <p:sp>
            <p:nvSpPr>
              <p:cNvPr id="37959" name="Oval 66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60" name="Line 67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61" name="Line 67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62" name="Rectangle 67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63" name="Oval 67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7964" name="Group 67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7969" name="Line 67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70" name="Line 67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71" name="Line 67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7965" name="Group 67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7966" name="Line 67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67" name="Line 68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68" name="Line 68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37919" name="Group 682"/>
            <p:cNvGrpSpPr>
              <a:grpSpLocks/>
            </p:cNvGrpSpPr>
            <p:nvPr/>
          </p:nvGrpSpPr>
          <p:grpSpPr bwMode="auto">
            <a:xfrm>
              <a:off x="4720" y="1693"/>
              <a:ext cx="228" cy="108"/>
              <a:chOff x="3600" y="219"/>
              <a:chExt cx="360" cy="175"/>
            </a:xfrm>
          </p:grpSpPr>
          <p:sp>
            <p:nvSpPr>
              <p:cNvPr id="37946" name="Oval 68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47" name="Line 68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48" name="Line 68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49" name="Rectangle 68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50" name="Oval 68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7951" name="Group 68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7956" name="Line 6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57" name="Line 6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58" name="Line 6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7952" name="Group 69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7953" name="Line 69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54" name="Line 69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55" name="Line 69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37920" name="Line 725"/>
            <p:cNvSpPr>
              <a:spLocks noChangeShapeType="1"/>
            </p:cNvSpPr>
            <p:nvPr/>
          </p:nvSpPr>
          <p:spPr bwMode="auto">
            <a:xfrm>
              <a:off x="4474" y="2358"/>
              <a:ext cx="1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1" name="Line 726"/>
            <p:cNvSpPr>
              <a:spLocks noChangeShapeType="1"/>
            </p:cNvSpPr>
            <p:nvPr/>
          </p:nvSpPr>
          <p:spPr bwMode="auto">
            <a:xfrm>
              <a:off x="4535" y="2308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2" name="Line 727"/>
            <p:cNvSpPr>
              <a:spLocks noChangeShapeType="1"/>
            </p:cNvSpPr>
            <p:nvPr/>
          </p:nvSpPr>
          <p:spPr bwMode="auto">
            <a:xfrm flipV="1">
              <a:off x="4684" y="2362"/>
              <a:ext cx="85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37923" name="Group 780"/>
            <p:cNvGrpSpPr>
              <a:grpSpLocks/>
            </p:cNvGrpSpPr>
            <p:nvPr/>
          </p:nvGrpSpPr>
          <p:grpSpPr bwMode="auto">
            <a:xfrm>
              <a:off x="4187" y="2822"/>
              <a:ext cx="316" cy="148"/>
              <a:chOff x="3600" y="219"/>
              <a:chExt cx="360" cy="175"/>
            </a:xfrm>
          </p:grpSpPr>
          <p:sp>
            <p:nvSpPr>
              <p:cNvPr id="37933" name="Oval 78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34" name="Line 78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35" name="Line 78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37936" name="Rectangle 78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37937" name="Oval 78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37938" name="Group 78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37943" name="Line 78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44" name="Line 78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45" name="Line 78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37939" name="Group 79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37940" name="Line 79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41" name="Line 79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37942" name="Line 79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37924" name="Line 808"/>
            <p:cNvSpPr>
              <a:spLocks noChangeShapeType="1"/>
            </p:cNvSpPr>
            <p:nvPr/>
          </p:nvSpPr>
          <p:spPr bwMode="auto">
            <a:xfrm>
              <a:off x="4470" y="2955"/>
              <a:ext cx="22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5" name="Line 809"/>
            <p:cNvSpPr>
              <a:spLocks noChangeShapeType="1"/>
            </p:cNvSpPr>
            <p:nvPr/>
          </p:nvSpPr>
          <p:spPr bwMode="auto">
            <a:xfrm flipV="1">
              <a:off x="4059" y="296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6" name="Line 810"/>
            <p:cNvSpPr>
              <a:spLocks noChangeShapeType="1"/>
            </p:cNvSpPr>
            <p:nvPr/>
          </p:nvSpPr>
          <p:spPr bwMode="auto">
            <a:xfrm flipV="1">
              <a:off x="4086" y="3091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7" name="Line 858"/>
            <p:cNvSpPr>
              <a:spLocks noChangeShapeType="1"/>
            </p:cNvSpPr>
            <p:nvPr/>
          </p:nvSpPr>
          <p:spPr bwMode="auto">
            <a:xfrm flipV="1">
              <a:off x="4589" y="1526"/>
              <a:ext cx="7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8" name="Line 860"/>
            <p:cNvSpPr>
              <a:spLocks noChangeShapeType="1"/>
            </p:cNvSpPr>
            <p:nvPr/>
          </p:nvSpPr>
          <p:spPr bwMode="auto">
            <a:xfrm flipV="1">
              <a:off x="4596" y="1570"/>
              <a:ext cx="16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29" name="Line 861"/>
            <p:cNvSpPr>
              <a:spLocks noChangeShapeType="1"/>
            </p:cNvSpPr>
            <p:nvPr/>
          </p:nvSpPr>
          <p:spPr bwMode="auto">
            <a:xfrm>
              <a:off x="4818" y="1569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30" name="Line 862"/>
            <p:cNvSpPr>
              <a:spLocks noChangeShapeType="1"/>
            </p:cNvSpPr>
            <p:nvPr/>
          </p:nvSpPr>
          <p:spPr bwMode="auto">
            <a:xfrm>
              <a:off x="4600" y="1762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31" name="Line 864"/>
            <p:cNvSpPr>
              <a:spLocks noChangeShapeType="1"/>
            </p:cNvSpPr>
            <p:nvPr/>
          </p:nvSpPr>
          <p:spPr bwMode="auto">
            <a:xfrm flipV="1">
              <a:off x="4861" y="1380"/>
              <a:ext cx="15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7932" name="Line 865"/>
            <p:cNvSpPr>
              <a:spLocks noChangeShapeType="1"/>
            </p:cNvSpPr>
            <p:nvPr/>
          </p:nvSpPr>
          <p:spPr bwMode="auto">
            <a:xfrm>
              <a:off x="4949" y="1756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0088" name="Rectangle 872"/>
          <p:cNvSpPr>
            <a:spLocks noChangeArrowheads="1"/>
          </p:cNvSpPr>
          <p:nvPr/>
        </p:nvSpPr>
        <p:spPr bwMode="auto">
          <a:xfrm>
            <a:off x="431800" y="2660650"/>
            <a:ext cx="3810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access networks, physical media:</a:t>
            </a:r>
            <a:r>
              <a:rPr lang="en-US" sz="2800" dirty="0">
                <a:latin typeface="Calibri"/>
              </a:rPr>
              <a:t> wired, wireless communication links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</a:t>
            </a:r>
            <a:endParaRPr lang="en-US" dirty="0">
              <a:latin typeface="Calibri"/>
            </a:endParaRPr>
          </a:p>
        </p:txBody>
      </p:sp>
      <p:sp>
        <p:nvSpPr>
          <p:cNvPr id="10089" name="Rectangle 873"/>
          <p:cNvSpPr>
            <a:spLocks noChangeArrowheads="1"/>
          </p:cNvSpPr>
          <p:nvPr/>
        </p:nvSpPr>
        <p:spPr bwMode="auto">
          <a:xfrm>
            <a:off x="473075" y="4475163"/>
            <a:ext cx="3810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network core:</a:t>
            </a:r>
            <a:r>
              <a:rPr lang="en-US" sz="2800" dirty="0">
                <a:latin typeface="Calibri"/>
              </a:rPr>
              <a:t>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interconnected routers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network of networks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78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10088" grpId="0"/>
      <p:bldP spid="100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A7489B5-61C4-5242-8FD0-60E0BF7F27A4}" type="slidenum">
              <a:rPr lang="en-US" sz="1400" smtClean="0"/>
              <a:pPr/>
              <a:t>26</a:t>
            </a:fld>
            <a:endParaRPr lang="en-US" sz="1400" dirty="0"/>
          </a:p>
        </p:txBody>
      </p:sp>
      <p:sp>
        <p:nvSpPr>
          <p:cNvPr id="39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network edge:</a:t>
            </a:r>
          </a:p>
        </p:txBody>
      </p:sp>
      <p:sp>
        <p:nvSpPr>
          <p:cNvPr id="399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651375" cy="4648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end systems (hosts):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run application programs</a:t>
            </a:r>
          </a:p>
          <a:p>
            <a:pPr lvl="1"/>
            <a:r>
              <a:rPr lang="en-US" sz="2000" dirty="0">
                <a:ea typeface="ＭＳ Ｐゴシック" charset="0"/>
              </a:rPr>
              <a:t>e.g. Web, email</a:t>
            </a:r>
          </a:p>
          <a:p>
            <a:pPr lvl="1"/>
            <a:r>
              <a:rPr lang="en-US" sz="2000" dirty="0">
                <a:ea typeface="ＭＳ Ｐゴシック" charset="0"/>
              </a:rPr>
              <a:t>at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edge of network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</p:txBody>
      </p:sp>
      <p:sp>
        <p:nvSpPr>
          <p:cNvPr id="39955" name="Freeform 229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56" name="Freeform 230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57" name="Freeform 231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39958" name="Group 232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40289" name="Rectangle 23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290" name="AutoShape 23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rgbClr val="00CCFF"/>
                </a:solidFill>
                <a:latin typeface="Calibri"/>
              </a:endParaRPr>
            </a:p>
          </p:txBody>
        </p:sp>
      </p:grpSp>
      <p:grpSp>
        <p:nvGrpSpPr>
          <p:cNvPr id="39959" name="Group 235"/>
          <p:cNvGrpSpPr>
            <a:grpSpLocks/>
          </p:cNvGrpSpPr>
          <p:nvPr/>
        </p:nvGrpSpPr>
        <p:grpSpPr bwMode="auto">
          <a:xfrm>
            <a:off x="5778500" y="1831975"/>
            <a:ext cx="336550" cy="531813"/>
            <a:chOff x="3796" y="1043"/>
            <a:chExt cx="865" cy="1237"/>
          </a:xfrm>
        </p:grpSpPr>
        <p:sp>
          <p:nvSpPr>
            <p:cNvPr id="40259" name="Line 236"/>
            <p:cNvSpPr>
              <a:spLocks noChangeShapeType="1"/>
            </p:cNvSpPr>
            <p:nvPr/>
          </p:nvSpPr>
          <p:spPr bwMode="auto">
            <a:xfrm flipH="1">
              <a:off x="3992" y="1481"/>
              <a:ext cx="235" cy="7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0" name="Line 237"/>
            <p:cNvSpPr>
              <a:spLocks noChangeShapeType="1"/>
            </p:cNvSpPr>
            <p:nvPr/>
          </p:nvSpPr>
          <p:spPr bwMode="auto">
            <a:xfrm>
              <a:off x="4227" y="1481"/>
              <a:ext cx="236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1" name="Line 238"/>
            <p:cNvSpPr>
              <a:spLocks noChangeShapeType="1"/>
            </p:cNvSpPr>
            <p:nvPr/>
          </p:nvSpPr>
          <p:spPr bwMode="auto">
            <a:xfrm>
              <a:off x="3992" y="2201"/>
              <a:ext cx="235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2" name="Line 239"/>
            <p:cNvSpPr>
              <a:spLocks noChangeShapeType="1"/>
            </p:cNvSpPr>
            <p:nvPr/>
          </p:nvSpPr>
          <p:spPr bwMode="auto">
            <a:xfrm flipH="1">
              <a:off x="4227" y="2201"/>
              <a:ext cx="236" cy="7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3" name="Line 240"/>
            <p:cNvSpPr>
              <a:spLocks noChangeShapeType="1"/>
            </p:cNvSpPr>
            <p:nvPr/>
          </p:nvSpPr>
          <p:spPr bwMode="auto">
            <a:xfrm>
              <a:off x="4227" y="1497"/>
              <a:ext cx="0" cy="78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4" name="Line 241"/>
            <p:cNvSpPr>
              <a:spLocks noChangeShapeType="1"/>
            </p:cNvSpPr>
            <p:nvPr/>
          </p:nvSpPr>
          <p:spPr bwMode="auto">
            <a:xfrm flipV="1">
              <a:off x="3992" y="2127"/>
              <a:ext cx="235" cy="7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5" name="Line 242"/>
            <p:cNvSpPr>
              <a:spLocks noChangeShapeType="1"/>
            </p:cNvSpPr>
            <p:nvPr/>
          </p:nvSpPr>
          <p:spPr bwMode="auto">
            <a:xfrm flipH="1" flipV="1">
              <a:off x="4227" y="2127"/>
              <a:ext cx="236" cy="7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6" name="Line 243"/>
            <p:cNvSpPr>
              <a:spLocks noChangeShapeType="1"/>
            </p:cNvSpPr>
            <p:nvPr/>
          </p:nvSpPr>
          <p:spPr bwMode="auto">
            <a:xfrm>
              <a:off x="4092" y="1890"/>
              <a:ext cx="135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7" name="Line 244"/>
            <p:cNvSpPr>
              <a:spLocks noChangeShapeType="1"/>
            </p:cNvSpPr>
            <p:nvPr/>
          </p:nvSpPr>
          <p:spPr bwMode="auto">
            <a:xfrm flipV="1">
              <a:off x="4227" y="1890"/>
              <a:ext cx="143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8" name="Line 245"/>
            <p:cNvSpPr>
              <a:spLocks noChangeShapeType="1"/>
            </p:cNvSpPr>
            <p:nvPr/>
          </p:nvSpPr>
          <p:spPr bwMode="auto">
            <a:xfrm>
              <a:off x="4047" y="1996"/>
              <a:ext cx="175" cy="8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69" name="Line 246"/>
            <p:cNvSpPr>
              <a:spLocks noChangeShapeType="1"/>
            </p:cNvSpPr>
            <p:nvPr/>
          </p:nvSpPr>
          <p:spPr bwMode="auto">
            <a:xfrm flipV="1">
              <a:off x="4227" y="2012"/>
              <a:ext cx="176" cy="7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70" name="Line 247"/>
            <p:cNvSpPr>
              <a:spLocks noChangeShapeType="1"/>
            </p:cNvSpPr>
            <p:nvPr/>
          </p:nvSpPr>
          <p:spPr bwMode="auto">
            <a:xfrm flipV="1">
              <a:off x="4227" y="1782"/>
              <a:ext cx="90" cy="2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71" name="Line 248"/>
            <p:cNvSpPr>
              <a:spLocks noChangeShapeType="1"/>
            </p:cNvSpPr>
            <p:nvPr/>
          </p:nvSpPr>
          <p:spPr bwMode="auto">
            <a:xfrm flipV="1">
              <a:off x="4227" y="1632"/>
              <a:ext cx="57" cy="2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72" name="Line 249"/>
            <p:cNvSpPr>
              <a:spLocks noChangeShapeType="1"/>
            </p:cNvSpPr>
            <p:nvPr/>
          </p:nvSpPr>
          <p:spPr bwMode="auto">
            <a:xfrm>
              <a:off x="4126" y="1772"/>
              <a:ext cx="109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73" name="Line 250"/>
            <p:cNvSpPr>
              <a:spLocks noChangeShapeType="1"/>
            </p:cNvSpPr>
            <p:nvPr/>
          </p:nvSpPr>
          <p:spPr bwMode="auto">
            <a:xfrm>
              <a:off x="4175" y="1625"/>
              <a:ext cx="63" cy="3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40274" name="Group 251"/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40285" name="Line 252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6" name="Line 253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7" name="Line 254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8" name="Line 255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275" name="Group 256"/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40281" name="Line 257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2" name="Line 258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3" name="Line 259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4" name="Line 260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276" name="Group 261"/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40277" name="Line 262"/>
              <p:cNvSpPr>
                <a:spLocks noChangeShapeType="1"/>
              </p:cNvSpPr>
              <p:nvPr/>
            </p:nvSpPr>
            <p:spPr bwMode="auto">
              <a:xfrm>
                <a:off x="4227" y="1604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78" name="Line 263"/>
              <p:cNvSpPr>
                <a:spLocks noChangeShapeType="1"/>
              </p:cNvSpPr>
              <p:nvPr/>
            </p:nvSpPr>
            <p:spPr bwMode="auto">
              <a:xfrm rot="6361956" flipH="1" flipV="1">
                <a:off x="4464" y="1205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79" name="Line 264"/>
              <p:cNvSpPr>
                <a:spLocks noChangeShapeType="1"/>
              </p:cNvSpPr>
              <p:nvPr/>
            </p:nvSpPr>
            <p:spPr bwMode="auto">
              <a:xfrm rot="6361956">
                <a:off x="4602" y="1393"/>
                <a:ext cx="189" cy="203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80" name="Line 265"/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89" cy="500"/>
              </a:xfrm>
              <a:prstGeom prst="line">
                <a:avLst/>
              </a:prstGeom>
              <a:noFill/>
              <a:ln w="317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39960" name="Oval 275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61" name="Line 276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62" name="Line 277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63" name="Rectangle 278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9964" name="Oval 279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39965" name="Group 280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40256" name="Line 2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57" name="Line 2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58" name="Line 2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39966" name="Group 284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40253" name="Line 28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54" name="Line 28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55" name="Line 28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39967" name="Oval 289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68" name="Line 290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69" name="Line 291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70" name="Rectangle 292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9971" name="Oval 293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39972" name="Group 294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40250" name="Line 29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51" name="Line 29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52" name="Line 29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39973" name="Group 298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40247" name="Line 29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8" name="Line 30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9" name="Line 30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39974" name="Oval 303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75" name="Line 304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76" name="Line 305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77" name="Rectangle 306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9978" name="Oval 307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39979" name="Group 308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40244" name="Line 30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5" name="Line 31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6" name="Line 31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39980" name="Group 312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40241" name="Line 31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2" name="Line 31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3" name="Line 31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39981" name="Oval 317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82" name="Line 318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83" name="Line 319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84" name="Rectangle 320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9985" name="Oval 321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39986" name="Group 322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40238" name="Line 32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9" name="Line 32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40" name="Line 32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39987" name="Group 326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40235" name="Line 32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6" name="Line 32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7" name="Line 32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39988" name="Oval 331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89" name="Line 332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90" name="Line 333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91" name="Rectangle 334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9992" name="Oval 335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39993" name="Group 336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40232" name="Line 33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3" name="Line 33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4" name="Line 33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39994" name="Group 340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40229" name="Line 34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0" name="Line 34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31" name="Line 34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39995" name="Oval 345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39996" name="Line 346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97" name="Line 347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98" name="Rectangle 348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39999" name="Oval 349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0000" name="Group 350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40226" name="Line 3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27" name="Line 3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28" name="Line 3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0001" name="Group 354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40223" name="Line 3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24" name="Line 3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25" name="Line 3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0002" name="Oval 359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0003" name="Line 360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04" name="Line 361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05" name="Rectangle 362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006" name="Oval 363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0007" name="Group 364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40220" name="Line 36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21" name="Line 36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22" name="Line 36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0008" name="Group 368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40217" name="Line 36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8" name="Line 37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9" name="Line 37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0009" name="Oval 373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0010" name="Line 374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11" name="Line 375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12" name="Rectangle 376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013" name="Oval 377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0014" name="Group 378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40214" name="Line 37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5" name="Line 38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6" name="Line 38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0015" name="Group 382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40211" name="Line 38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2" name="Line 38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3" name="Line 38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0016" name="Oval 387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0017" name="Line 388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18" name="Line 389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19" name="Rectangle 390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0020" name="Oval 391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0021" name="Group 392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40208" name="Line 39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09" name="Line 39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10" name="Line 39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0022" name="Group 396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40205" name="Line 39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06" name="Line 39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207" name="Line 39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0023" name="Line 400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24" name="Line 401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25" name="Line 402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26" name="Line 403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27" name="Line 404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28" name="Line 427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29" name="Line 428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30" name="Freeform 429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0031" name="Line 430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32" name="Line 440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0033" name="Line 441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0034" name="Group 545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40192" name="Oval 443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93" name="Line 444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94" name="Line 445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95" name="Rectangle 446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96" name="Oval 447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0197" name="Group 448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40202" name="Line 44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03" name="Line 45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04" name="Line 45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198" name="Group 452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40199" name="Line 4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00" name="Line 4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201" name="Line 4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0035" name="Group 456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40179" name="Oval 45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80" name="Line 45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81" name="Line 45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82" name="Rectangle 46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83" name="Oval 46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0184" name="Group 46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40189" name="Line 46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90" name="Line 46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91" name="Line 46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185" name="Group 46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40186" name="Line 46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87" name="Line 46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88" name="Line 46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0036" name="Group 470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40166" name="Oval 47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67" name="Line 47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68" name="Line 47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69" name="Rectangle 47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70" name="Oval 47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0171" name="Group 47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40176" name="Line 47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77" name="Line 47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78" name="Line 47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172" name="Group 48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40173" name="Line 48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74" name="Line 48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75" name="Line 48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40037" name="Line 484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38" name="Line 485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39" name="Line 486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0" name="Line 487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1" name="Line 488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2" name="Line 489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3" name="Line 490"/>
          <p:cNvSpPr>
            <a:spLocks noChangeShapeType="1"/>
          </p:cNvSpPr>
          <p:nvPr/>
        </p:nvSpPr>
        <p:spPr bwMode="auto">
          <a:xfrm>
            <a:off x="5919788" y="5119688"/>
            <a:ext cx="490537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4" name="Line 491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5" name="Line 492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6" name="Line 493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7" name="Line 522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48" name="Line 523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0049" name="Group 596"/>
          <p:cNvGrpSpPr>
            <a:grpSpLocks/>
          </p:cNvGrpSpPr>
          <p:nvPr/>
        </p:nvGrpSpPr>
        <p:grpSpPr bwMode="auto">
          <a:xfrm>
            <a:off x="5084763" y="1677988"/>
            <a:ext cx="3021012" cy="3981450"/>
            <a:chOff x="-1203" y="1352"/>
            <a:chExt cx="1903" cy="2508"/>
          </a:xfrm>
        </p:grpSpPr>
        <p:grpSp>
          <p:nvGrpSpPr>
            <p:cNvPr id="40139" name="Group 266"/>
            <p:cNvGrpSpPr>
              <a:grpSpLocks/>
            </p:cNvGrpSpPr>
            <p:nvPr/>
          </p:nvGrpSpPr>
          <p:grpSpPr bwMode="auto">
            <a:xfrm>
              <a:off x="-1203" y="1647"/>
              <a:ext cx="436" cy="114"/>
              <a:chOff x="3072" y="739"/>
              <a:chExt cx="652" cy="146"/>
            </a:xfrm>
          </p:grpSpPr>
          <p:pic>
            <p:nvPicPr>
              <p:cNvPr id="40163" name="Picture 267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164" name="Line 268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65" name="Line 269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40140" name="Picture 270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7" y="1466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141" name="Group 271"/>
            <p:cNvGrpSpPr>
              <a:grpSpLocks/>
            </p:cNvGrpSpPr>
            <p:nvPr/>
          </p:nvGrpSpPr>
          <p:grpSpPr bwMode="auto">
            <a:xfrm>
              <a:off x="-546" y="1352"/>
              <a:ext cx="256" cy="269"/>
              <a:chOff x="2870" y="1518"/>
              <a:chExt cx="292" cy="320"/>
            </a:xfrm>
          </p:grpSpPr>
          <p:graphicFrame>
            <p:nvGraphicFramePr>
              <p:cNvPr id="39949" name="Object 27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20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50" name="Object 27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21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142" name="Group 405"/>
            <p:cNvGrpSpPr>
              <a:grpSpLocks/>
            </p:cNvGrpSpPr>
            <p:nvPr/>
          </p:nvGrpSpPr>
          <p:grpSpPr bwMode="auto">
            <a:xfrm>
              <a:off x="-1002" y="2262"/>
              <a:ext cx="209" cy="224"/>
              <a:chOff x="2870" y="1518"/>
              <a:chExt cx="292" cy="320"/>
            </a:xfrm>
          </p:grpSpPr>
          <p:graphicFrame>
            <p:nvGraphicFramePr>
              <p:cNvPr id="39947" name="Object 4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22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48" name="Object 4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23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9938" name="Object 426"/>
            <p:cNvGraphicFramePr>
              <a:graphicFrameLocks noChangeAspect="1"/>
            </p:cNvGraphicFramePr>
            <p:nvPr/>
          </p:nvGraphicFramePr>
          <p:xfrm>
            <a:off x="-732" y="2289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24" name="Clip" r:id="rId12" imgW="1305000" imgH="1085760" progId="">
                    <p:embed/>
                  </p:oleObj>
                </mc:Choice>
                <mc:Fallback>
                  <p:oleObj name="Clip" r:id="rId12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32" y="2289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0143" name="Group 431"/>
            <p:cNvGrpSpPr>
              <a:grpSpLocks/>
            </p:cNvGrpSpPr>
            <p:nvPr/>
          </p:nvGrpSpPr>
          <p:grpSpPr bwMode="auto">
            <a:xfrm>
              <a:off x="310" y="3575"/>
              <a:ext cx="125" cy="230"/>
              <a:chOff x="4180" y="783"/>
              <a:chExt cx="150" cy="307"/>
            </a:xfrm>
          </p:grpSpPr>
          <p:sp>
            <p:nvSpPr>
              <p:cNvPr id="40155" name="AutoShape 43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6" name="Rectangle 43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7" name="Rectangle 43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8" name="AutoShape 43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9" name="Line 43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60" name="Line 43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61" name="Rectangle 43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62" name="Rectangle 43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39939" name="Object 494"/>
            <p:cNvGraphicFramePr>
              <a:graphicFrameLocks noChangeAspect="1"/>
            </p:cNvGraphicFramePr>
            <p:nvPr/>
          </p:nvGraphicFramePr>
          <p:xfrm>
            <a:off x="-975" y="33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25" name="Clip" r:id="rId14" imgW="1305000" imgH="1085760" progId="">
                    <p:embed/>
                  </p:oleObj>
                </mc:Choice>
                <mc:Fallback>
                  <p:oleObj name="Clip" r:id="rId1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75" y="33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40" name="Object 495"/>
            <p:cNvGraphicFramePr>
              <a:graphicFrameLocks noChangeAspect="1"/>
            </p:cNvGraphicFramePr>
            <p:nvPr/>
          </p:nvGraphicFramePr>
          <p:xfrm>
            <a:off x="-871" y="318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26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871" y="318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41" name="Object 496"/>
            <p:cNvGraphicFramePr>
              <a:graphicFrameLocks noChangeAspect="1"/>
            </p:cNvGraphicFramePr>
            <p:nvPr/>
          </p:nvGraphicFramePr>
          <p:xfrm>
            <a:off x="-703" y="3544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27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03" y="3544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42" name="Object 497"/>
            <p:cNvGraphicFramePr>
              <a:graphicFrameLocks noChangeAspect="1"/>
            </p:cNvGraphicFramePr>
            <p:nvPr/>
          </p:nvGraphicFramePr>
          <p:xfrm>
            <a:off x="-489" y="3546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428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89" y="3546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0144" name="Group 498"/>
            <p:cNvGrpSpPr>
              <a:grpSpLocks/>
            </p:cNvGrpSpPr>
            <p:nvPr/>
          </p:nvGrpSpPr>
          <p:grpSpPr bwMode="auto">
            <a:xfrm>
              <a:off x="83" y="3625"/>
              <a:ext cx="172" cy="215"/>
              <a:chOff x="2870" y="1518"/>
              <a:chExt cx="292" cy="320"/>
            </a:xfrm>
          </p:grpSpPr>
          <p:graphicFrame>
            <p:nvGraphicFramePr>
              <p:cNvPr id="39945" name="Object 499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29" name="Clip" r:id="rId18" imgW="819000" imgH="847800" progId="">
                      <p:embed/>
                    </p:oleObj>
                  </mc:Choice>
                  <mc:Fallback>
                    <p:oleObj name="Clip" r:id="rId18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46" name="Object 500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30" name="Clip" r:id="rId19" imgW="1266840" imgH="1200240" progId="">
                      <p:embed/>
                    </p:oleObj>
                  </mc:Choice>
                  <mc:Fallback>
                    <p:oleObj name="Clip" r:id="rId19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145" name="Group 501"/>
            <p:cNvGrpSpPr>
              <a:grpSpLocks/>
            </p:cNvGrpSpPr>
            <p:nvPr/>
          </p:nvGrpSpPr>
          <p:grpSpPr bwMode="auto">
            <a:xfrm>
              <a:off x="-201" y="3657"/>
              <a:ext cx="220" cy="203"/>
              <a:chOff x="2870" y="1518"/>
              <a:chExt cx="292" cy="320"/>
            </a:xfrm>
          </p:grpSpPr>
          <p:graphicFrame>
            <p:nvGraphicFramePr>
              <p:cNvPr id="39943" name="Object 50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31" name="Clip" r:id="rId20" imgW="819000" imgH="847800" progId="">
                      <p:embed/>
                    </p:oleObj>
                  </mc:Choice>
                  <mc:Fallback>
                    <p:oleObj name="Clip" r:id="rId2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944" name="Object 50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9432" name="Clip" r:id="rId21" imgW="1266840" imgH="1200240" progId="">
                      <p:embed/>
                    </p:oleObj>
                  </mc:Choice>
                  <mc:Fallback>
                    <p:oleObj name="Clip" r:id="rId2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146" name="Group 524"/>
            <p:cNvGrpSpPr>
              <a:grpSpLocks/>
            </p:cNvGrpSpPr>
            <p:nvPr/>
          </p:nvGrpSpPr>
          <p:grpSpPr bwMode="auto">
            <a:xfrm>
              <a:off x="569" y="3419"/>
              <a:ext cx="131" cy="258"/>
              <a:chOff x="4180" y="783"/>
              <a:chExt cx="150" cy="307"/>
            </a:xfrm>
          </p:grpSpPr>
          <p:sp>
            <p:nvSpPr>
              <p:cNvPr id="40147" name="AutoShape 525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48" name="Rectangle 526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49" name="Rectangle 527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0" name="AutoShape 528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1" name="Line 529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52" name="Line 530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53" name="Rectangle 531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0154" name="Rectangle 532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40050" name="Line 533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1" name="Line 534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2" name="Line 535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3" name="Line 536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4" name="Line 537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5" name="Line 538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6" name="Line 539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7" name="Line 540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8" name="Line 541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59" name="Line 542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0060" name="Line 543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0061" name="Group 546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40126" name="Oval 547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27" name="Line 548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28" name="Line 549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29" name="Rectangle 550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30" name="Oval 551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0131" name="Group 552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40136" name="Line 5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37" name="Line 5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38" name="Line 5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132" name="Group 556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40133" name="Line 5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34" name="Line 5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35" name="Line 5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0062" name="Group 560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40113" name="Oval 561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14" name="Line 562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15" name="Line 563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116" name="Rectangle 564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17" name="Oval 565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0118" name="Group 566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40123" name="Line 56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24" name="Line 56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25" name="Line 56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0119" name="Group 570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40120" name="Line 57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21" name="Line 57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0122" name="Line 57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0063" name="Group 576"/>
          <p:cNvGrpSpPr>
            <a:grpSpLocks/>
          </p:cNvGrpSpPr>
          <p:nvPr/>
        </p:nvGrpSpPr>
        <p:grpSpPr bwMode="auto">
          <a:xfrm>
            <a:off x="6810375" y="4968875"/>
            <a:ext cx="290513" cy="404813"/>
            <a:chOff x="4290" y="3130"/>
            <a:chExt cx="183" cy="255"/>
          </a:xfrm>
        </p:grpSpPr>
        <p:pic>
          <p:nvPicPr>
            <p:cNvPr id="40095" name="Picture 505" descr="31u_bnrz[1]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96" name="Freeform 506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0 h 232"/>
                <a:gd name="T12" fmla="*/ 0 w 199"/>
                <a:gd name="T13" fmla="*/ 0 h 232"/>
                <a:gd name="T14" fmla="*/ 0 w 199"/>
                <a:gd name="T15" fmla="*/ 0 h 232"/>
                <a:gd name="T16" fmla="*/ 0 w 199"/>
                <a:gd name="T17" fmla="*/ 0 h 232"/>
                <a:gd name="T18" fmla="*/ 0 w 199"/>
                <a:gd name="T19" fmla="*/ 0 h 232"/>
                <a:gd name="T20" fmla="*/ 0 w 199"/>
                <a:gd name="T21" fmla="*/ 0 h 232"/>
                <a:gd name="T22" fmla="*/ 0 w 199"/>
                <a:gd name="T23" fmla="*/ 0 h 232"/>
                <a:gd name="T24" fmla="*/ 0 w 199"/>
                <a:gd name="T25" fmla="*/ 0 h 232"/>
                <a:gd name="T26" fmla="*/ 0 w 199"/>
                <a:gd name="T27" fmla="*/ 0 h 232"/>
                <a:gd name="T28" fmla="*/ 0 w 199"/>
                <a:gd name="T29" fmla="*/ 0 h 232"/>
                <a:gd name="T30" fmla="*/ 0 w 199"/>
                <a:gd name="T31" fmla="*/ 0 h 232"/>
                <a:gd name="T32" fmla="*/ 0 w 199"/>
                <a:gd name="T33" fmla="*/ 0 h 232"/>
                <a:gd name="T34" fmla="*/ 0 w 199"/>
                <a:gd name="T35" fmla="*/ 0 h 232"/>
                <a:gd name="T36" fmla="*/ 0 w 199"/>
                <a:gd name="T37" fmla="*/ 0 h 232"/>
                <a:gd name="T38" fmla="*/ 0 w 199"/>
                <a:gd name="T39" fmla="*/ 0 h 232"/>
                <a:gd name="T40" fmla="*/ 0 w 199"/>
                <a:gd name="T41" fmla="*/ 0 h 232"/>
                <a:gd name="T42" fmla="*/ 0 w 199"/>
                <a:gd name="T43" fmla="*/ 0 h 232"/>
                <a:gd name="T44" fmla="*/ 0 w 199"/>
                <a:gd name="T45" fmla="*/ 0 h 232"/>
                <a:gd name="T46" fmla="*/ 0 w 199"/>
                <a:gd name="T47" fmla="*/ 0 h 232"/>
                <a:gd name="T48" fmla="*/ 0 w 199"/>
                <a:gd name="T49" fmla="*/ 0 h 232"/>
                <a:gd name="T50" fmla="*/ 0 w 199"/>
                <a:gd name="T51" fmla="*/ 0 h 232"/>
                <a:gd name="T52" fmla="*/ 0 w 199"/>
                <a:gd name="T53" fmla="*/ 0 h 232"/>
                <a:gd name="T54" fmla="*/ 0 w 199"/>
                <a:gd name="T55" fmla="*/ 0 h 232"/>
                <a:gd name="T56" fmla="*/ 0 w 199"/>
                <a:gd name="T57" fmla="*/ 0 h 232"/>
                <a:gd name="T58" fmla="*/ 0 w 199"/>
                <a:gd name="T59" fmla="*/ 0 h 232"/>
                <a:gd name="T60" fmla="*/ 0 w 199"/>
                <a:gd name="T61" fmla="*/ 0 h 232"/>
                <a:gd name="T62" fmla="*/ 0 w 199"/>
                <a:gd name="T63" fmla="*/ 0 h 232"/>
                <a:gd name="T64" fmla="*/ 0 w 199"/>
                <a:gd name="T65" fmla="*/ 0 h 232"/>
                <a:gd name="T66" fmla="*/ 0 w 199"/>
                <a:gd name="T67" fmla="*/ 0 h 232"/>
                <a:gd name="T68" fmla="*/ 0 w 199"/>
                <a:gd name="T69" fmla="*/ 0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0 w 199"/>
                <a:gd name="T77" fmla="*/ 0 h 232"/>
                <a:gd name="T78" fmla="*/ 0 w 199"/>
                <a:gd name="T79" fmla="*/ 0 h 232"/>
                <a:gd name="T80" fmla="*/ 0 w 199"/>
                <a:gd name="T81" fmla="*/ 0 h 232"/>
                <a:gd name="T82" fmla="*/ 0 w 199"/>
                <a:gd name="T83" fmla="*/ 0 h 232"/>
                <a:gd name="T84" fmla="*/ 0 w 199"/>
                <a:gd name="T85" fmla="*/ 0 h 232"/>
                <a:gd name="T86" fmla="*/ 0 w 199"/>
                <a:gd name="T87" fmla="*/ 0 h 232"/>
                <a:gd name="T88" fmla="*/ 0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7" name="Freeform 507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0 w 128"/>
                <a:gd name="T1" fmla="*/ 0 h 180"/>
                <a:gd name="T2" fmla="*/ 0 w 128"/>
                <a:gd name="T3" fmla="*/ 0 h 180"/>
                <a:gd name="T4" fmla="*/ 0 w 128"/>
                <a:gd name="T5" fmla="*/ 0 h 180"/>
                <a:gd name="T6" fmla="*/ 0 w 128"/>
                <a:gd name="T7" fmla="*/ 0 h 180"/>
                <a:gd name="T8" fmla="*/ 0 w 128"/>
                <a:gd name="T9" fmla="*/ 0 h 180"/>
                <a:gd name="T10" fmla="*/ 0 w 128"/>
                <a:gd name="T11" fmla="*/ 0 h 180"/>
                <a:gd name="T12" fmla="*/ 0 w 128"/>
                <a:gd name="T13" fmla="*/ 0 h 180"/>
                <a:gd name="T14" fmla="*/ 0 w 128"/>
                <a:gd name="T15" fmla="*/ 0 h 180"/>
                <a:gd name="T16" fmla="*/ 0 w 128"/>
                <a:gd name="T17" fmla="*/ 0 h 180"/>
                <a:gd name="T18" fmla="*/ 0 w 128"/>
                <a:gd name="T19" fmla="*/ 0 h 180"/>
                <a:gd name="T20" fmla="*/ 0 w 128"/>
                <a:gd name="T21" fmla="*/ 0 h 180"/>
                <a:gd name="T22" fmla="*/ 0 w 128"/>
                <a:gd name="T23" fmla="*/ 0 h 180"/>
                <a:gd name="T24" fmla="*/ 0 w 128"/>
                <a:gd name="T25" fmla="*/ 0 h 180"/>
                <a:gd name="T26" fmla="*/ 0 w 128"/>
                <a:gd name="T27" fmla="*/ 0 h 180"/>
                <a:gd name="T28" fmla="*/ 0 w 128"/>
                <a:gd name="T29" fmla="*/ 0 h 180"/>
                <a:gd name="T30" fmla="*/ 0 w 128"/>
                <a:gd name="T31" fmla="*/ 0 h 180"/>
                <a:gd name="T32" fmla="*/ 0 w 128"/>
                <a:gd name="T33" fmla="*/ 0 h 180"/>
                <a:gd name="T34" fmla="*/ 0 w 128"/>
                <a:gd name="T35" fmla="*/ 0 h 180"/>
                <a:gd name="T36" fmla="*/ 0 w 128"/>
                <a:gd name="T37" fmla="*/ 0 h 180"/>
                <a:gd name="T38" fmla="*/ 0 w 128"/>
                <a:gd name="T39" fmla="*/ 0 h 180"/>
                <a:gd name="T40" fmla="*/ 0 w 128"/>
                <a:gd name="T41" fmla="*/ 0 h 180"/>
                <a:gd name="T42" fmla="*/ 0 w 128"/>
                <a:gd name="T43" fmla="*/ 0 h 180"/>
                <a:gd name="T44" fmla="*/ 0 w 128"/>
                <a:gd name="T45" fmla="*/ 0 h 180"/>
                <a:gd name="T46" fmla="*/ 0 w 128"/>
                <a:gd name="T47" fmla="*/ 0 h 180"/>
                <a:gd name="T48" fmla="*/ 0 w 128"/>
                <a:gd name="T49" fmla="*/ 0 h 180"/>
                <a:gd name="T50" fmla="*/ 0 w 128"/>
                <a:gd name="T51" fmla="*/ 0 h 180"/>
                <a:gd name="T52" fmla="*/ 0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0 w 128"/>
                <a:gd name="T77" fmla="*/ 0 h 180"/>
                <a:gd name="T78" fmla="*/ 0 w 128"/>
                <a:gd name="T79" fmla="*/ 0 h 180"/>
                <a:gd name="T80" fmla="*/ 0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8" name="Freeform 508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0 w 322"/>
                <a:gd name="T1" fmla="*/ 0 h 378"/>
                <a:gd name="T2" fmla="*/ 0 w 322"/>
                <a:gd name="T3" fmla="*/ 0 h 378"/>
                <a:gd name="T4" fmla="*/ 0 w 322"/>
                <a:gd name="T5" fmla="*/ 0 h 378"/>
                <a:gd name="T6" fmla="*/ 0 w 322"/>
                <a:gd name="T7" fmla="*/ 0 h 378"/>
                <a:gd name="T8" fmla="*/ 0 w 322"/>
                <a:gd name="T9" fmla="*/ 0 h 378"/>
                <a:gd name="T10" fmla="*/ 0 w 322"/>
                <a:gd name="T11" fmla="*/ 0 h 378"/>
                <a:gd name="T12" fmla="*/ 0 w 322"/>
                <a:gd name="T13" fmla="*/ 0 h 378"/>
                <a:gd name="T14" fmla="*/ 0 w 322"/>
                <a:gd name="T15" fmla="*/ 0 h 378"/>
                <a:gd name="T16" fmla="*/ 0 w 322"/>
                <a:gd name="T17" fmla="*/ 0 h 378"/>
                <a:gd name="T18" fmla="*/ 0 w 322"/>
                <a:gd name="T19" fmla="*/ 0 h 378"/>
                <a:gd name="T20" fmla="*/ 0 w 322"/>
                <a:gd name="T21" fmla="*/ 0 h 378"/>
                <a:gd name="T22" fmla="*/ 0 w 322"/>
                <a:gd name="T23" fmla="*/ 0 h 378"/>
                <a:gd name="T24" fmla="*/ 0 w 322"/>
                <a:gd name="T25" fmla="*/ 0 h 378"/>
                <a:gd name="T26" fmla="*/ 0 w 322"/>
                <a:gd name="T27" fmla="*/ 0 h 378"/>
                <a:gd name="T28" fmla="*/ 0 w 322"/>
                <a:gd name="T29" fmla="*/ 0 h 378"/>
                <a:gd name="T30" fmla="*/ 0 w 322"/>
                <a:gd name="T31" fmla="*/ 0 h 378"/>
                <a:gd name="T32" fmla="*/ 0 w 322"/>
                <a:gd name="T33" fmla="*/ 0 h 378"/>
                <a:gd name="T34" fmla="*/ 0 w 322"/>
                <a:gd name="T35" fmla="*/ 0 h 378"/>
                <a:gd name="T36" fmla="*/ 0 w 322"/>
                <a:gd name="T37" fmla="*/ 0 h 378"/>
                <a:gd name="T38" fmla="*/ 0 w 322"/>
                <a:gd name="T39" fmla="*/ 0 h 378"/>
                <a:gd name="T40" fmla="*/ 0 w 322"/>
                <a:gd name="T41" fmla="*/ 0 h 378"/>
                <a:gd name="T42" fmla="*/ 0 w 322"/>
                <a:gd name="T43" fmla="*/ 0 h 378"/>
                <a:gd name="T44" fmla="*/ 0 w 322"/>
                <a:gd name="T45" fmla="*/ 0 h 378"/>
                <a:gd name="T46" fmla="*/ 0 w 322"/>
                <a:gd name="T47" fmla="*/ 0 h 378"/>
                <a:gd name="T48" fmla="*/ 0 w 322"/>
                <a:gd name="T49" fmla="*/ 0 h 378"/>
                <a:gd name="T50" fmla="*/ 0 w 322"/>
                <a:gd name="T51" fmla="*/ 0 h 378"/>
                <a:gd name="T52" fmla="*/ 0 w 322"/>
                <a:gd name="T53" fmla="*/ 0 h 378"/>
                <a:gd name="T54" fmla="*/ 0 w 322"/>
                <a:gd name="T55" fmla="*/ 0 h 378"/>
                <a:gd name="T56" fmla="*/ 0 w 322"/>
                <a:gd name="T57" fmla="*/ 0 h 378"/>
                <a:gd name="T58" fmla="*/ 0 w 322"/>
                <a:gd name="T59" fmla="*/ 0 h 378"/>
                <a:gd name="T60" fmla="*/ 0 w 322"/>
                <a:gd name="T61" fmla="*/ 0 h 378"/>
                <a:gd name="T62" fmla="*/ 0 w 322"/>
                <a:gd name="T63" fmla="*/ 0 h 378"/>
                <a:gd name="T64" fmla="*/ 0 w 322"/>
                <a:gd name="T65" fmla="*/ 0 h 378"/>
                <a:gd name="T66" fmla="*/ 0 w 322"/>
                <a:gd name="T67" fmla="*/ 0 h 378"/>
                <a:gd name="T68" fmla="*/ 0 w 322"/>
                <a:gd name="T69" fmla="*/ 0 h 378"/>
                <a:gd name="T70" fmla="*/ 0 w 322"/>
                <a:gd name="T71" fmla="*/ 0 h 378"/>
                <a:gd name="T72" fmla="*/ 0 w 322"/>
                <a:gd name="T73" fmla="*/ 0 h 378"/>
                <a:gd name="T74" fmla="*/ 0 w 322"/>
                <a:gd name="T75" fmla="*/ 0 h 378"/>
                <a:gd name="T76" fmla="*/ 0 w 322"/>
                <a:gd name="T77" fmla="*/ 0 h 378"/>
                <a:gd name="T78" fmla="*/ 0 w 322"/>
                <a:gd name="T79" fmla="*/ 0 h 378"/>
                <a:gd name="T80" fmla="*/ 0 w 322"/>
                <a:gd name="T81" fmla="*/ 0 h 378"/>
                <a:gd name="T82" fmla="*/ 0 w 322"/>
                <a:gd name="T83" fmla="*/ 0 h 378"/>
                <a:gd name="T84" fmla="*/ 0 w 322"/>
                <a:gd name="T85" fmla="*/ 0 h 378"/>
                <a:gd name="T86" fmla="*/ 0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9" name="Freeform 509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0 w 283"/>
                <a:gd name="T1" fmla="*/ 0 h 252"/>
                <a:gd name="T2" fmla="*/ 0 w 283"/>
                <a:gd name="T3" fmla="*/ 0 h 252"/>
                <a:gd name="T4" fmla="*/ 0 w 283"/>
                <a:gd name="T5" fmla="*/ 0 h 252"/>
                <a:gd name="T6" fmla="*/ 0 w 283"/>
                <a:gd name="T7" fmla="*/ 0 h 252"/>
                <a:gd name="T8" fmla="*/ 0 w 283"/>
                <a:gd name="T9" fmla="*/ 0 h 252"/>
                <a:gd name="T10" fmla="*/ 0 w 283"/>
                <a:gd name="T11" fmla="*/ 0 h 252"/>
                <a:gd name="T12" fmla="*/ 0 w 283"/>
                <a:gd name="T13" fmla="*/ 0 h 252"/>
                <a:gd name="T14" fmla="*/ 0 w 283"/>
                <a:gd name="T15" fmla="*/ 0 h 252"/>
                <a:gd name="T16" fmla="*/ 0 w 283"/>
                <a:gd name="T17" fmla="*/ 0 h 252"/>
                <a:gd name="T18" fmla="*/ 0 w 283"/>
                <a:gd name="T19" fmla="*/ 0 h 252"/>
                <a:gd name="T20" fmla="*/ 0 w 283"/>
                <a:gd name="T21" fmla="*/ 0 h 252"/>
                <a:gd name="T22" fmla="*/ 0 w 283"/>
                <a:gd name="T23" fmla="*/ 0 h 252"/>
                <a:gd name="T24" fmla="*/ 0 w 283"/>
                <a:gd name="T25" fmla="*/ 0 h 252"/>
                <a:gd name="T26" fmla="*/ 0 w 283"/>
                <a:gd name="T27" fmla="*/ 0 h 252"/>
                <a:gd name="T28" fmla="*/ 0 w 283"/>
                <a:gd name="T29" fmla="*/ 0 h 252"/>
                <a:gd name="T30" fmla="*/ 0 w 283"/>
                <a:gd name="T31" fmla="*/ 0 h 252"/>
                <a:gd name="T32" fmla="*/ 0 w 283"/>
                <a:gd name="T33" fmla="*/ 0 h 252"/>
                <a:gd name="T34" fmla="*/ 0 w 283"/>
                <a:gd name="T35" fmla="*/ 0 h 252"/>
                <a:gd name="T36" fmla="*/ 0 w 283"/>
                <a:gd name="T37" fmla="*/ 0 h 252"/>
                <a:gd name="T38" fmla="*/ 0 w 283"/>
                <a:gd name="T39" fmla="*/ 0 h 252"/>
                <a:gd name="T40" fmla="*/ 0 w 283"/>
                <a:gd name="T41" fmla="*/ 0 h 252"/>
                <a:gd name="T42" fmla="*/ 0 w 283"/>
                <a:gd name="T43" fmla="*/ 0 h 252"/>
                <a:gd name="T44" fmla="*/ 0 w 283"/>
                <a:gd name="T45" fmla="*/ 0 h 252"/>
                <a:gd name="T46" fmla="*/ 0 w 283"/>
                <a:gd name="T47" fmla="*/ 0 h 252"/>
                <a:gd name="T48" fmla="*/ 0 w 283"/>
                <a:gd name="T49" fmla="*/ 0 h 252"/>
                <a:gd name="T50" fmla="*/ 0 w 283"/>
                <a:gd name="T51" fmla="*/ 0 h 252"/>
                <a:gd name="T52" fmla="*/ 0 w 283"/>
                <a:gd name="T53" fmla="*/ 0 h 252"/>
                <a:gd name="T54" fmla="*/ 0 w 283"/>
                <a:gd name="T55" fmla="*/ 0 h 252"/>
                <a:gd name="T56" fmla="*/ 0 w 283"/>
                <a:gd name="T57" fmla="*/ 0 h 252"/>
                <a:gd name="T58" fmla="*/ 0 w 283"/>
                <a:gd name="T59" fmla="*/ 0 h 252"/>
                <a:gd name="T60" fmla="*/ 0 w 283"/>
                <a:gd name="T61" fmla="*/ 0 h 252"/>
                <a:gd name="T62" fmla="*/ 0 w 283"/>
                <a:gd name="T63" fmla="*/ 0 h 252"/>
                <a:gd name="T64" fmla="*/ 0 w 283"/>
                <a:gd name="T65" fmla="*/ 0 h 252"/>
                <a:gd name="T66" fmla="*/ 0 w 283"/>
                <a:gd name="T67" fmla="*/ 0 h 252"/>
                <a:gd name="T68" fmla="*/ 0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0 w 283"/>
                <a:gd name="T109" fmla="*/ 0 h 252"/>
                <a:gd name="T110" fmla="*/ 0 w 283"/>
                <a:gd name="T111" fmla="*/ 0 h 252"/>
                <a:gd name="T112" fmla="*/ 0 w 283"/>
                <a:gd name="T113" fmla="*/ 0 h 252"/>
                <a:gd name="T114" fmla="*/ 0 w 283"/>
                <a:gd name="T115" fmla="*/ 0 h 252"/>
                <a:gd name="T116" fmla="*/ 0 w 283"/>
                <a:gd name="T117" fmla="*/ 0 h 252"/>
                <a:gd name="T118" fmla="*/ 0 w 283"/>
                <a:gd name="T119" fmla="*/ 0 h 252"/>
                <a:gd name="T120" fmla="*/ 0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0" name="Freeform 510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1" name="Freeform 511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0 w 246"/>
                <a:gd name="T1" fmla="*/ 0 h 310"/>
                <a:gd name="T2" fmla="*/ 0 w 246"/>
                <a:gd name="T3" fmla="*/ 0 h 310"/>
                <a:gd name="T4" fmla="*/ 0 w 246"/>
                <a:gd name="T5" fmla="*/ 0 h 310"/>
                <a:gd name="T6" fmla="*/ 0 w 246"/>
                <a:gd name="T7" fmla="*/ 0 h 310"/>
                <a:gd name="T8" fmla="*/ 0 w 246"/>
                <a:gd name="T9" fmla="*/ 0 h 310"/>
                <a:gd name="T10" fmla="*/ 0 w 246"/>
                <a:gd name="T11" fmla="*/ 0 h 310"/>
                <a:gd name="T12" fmla="*/ 0 w 246"/>
                <a:gd name="T13" fmla="*/ 0 h 310"/>
                <a:gd name="T14" fmla="*/ 0 w 246"/>
                <a:gd name="T15" fmla="*/ 0 h 310"/>
                <a:gd name="T16" fmla="*/ 0 w 246"/>
                <a:gd name="T17" fmla="*/ 0 h 310"/>
                <a:gd name="T18" fmla="*/ 0 w 246"/>
                <a:gd name="T19" fmla="*/ 0 h 310"/>
                <a:gd name="T20" fmla="*/ 0 w 246"/>
                <a:gd name="T21" fmla="*/ 0 h 310"/>
                <a:gd name="T22" fmla="*/ 0 w 246"/>
                <a:gd name="T23" fmla="*/ 0 h 310"/>
                <a:gd name="T24" fmla="*/ 0 w 246"/>
                <a:gd name="T25" fmla="*/ 0 h 310"/>
                <a:gd name="T26" fmla="*/ 0 w 246"/>
                <a:gd name="T27" fmla="*/ 0 h 310"/>
                <a:gd name="T28" fmla="*/ 0 w 246"/>
                <a:gd name="T29" fmla="*/ 0 h 310"/>
                <a:gd name="T30" fmla="*/ 0 w 246"/>
                <a:gd name="T31" fmla="*/ 0 h 310"/>
                <a:gd name="T32" fmla="*/ 0 w 246"/>
                <a:gd name="T33" fmla="*/ 0 h 310"/>
                <a:gd name="T34" fmla="*/ 0 w 246"/>
                <a:gd name="T35" fmla="*/ 0 h 310"/>
                <a:gd name="T36" fmla="*/ 0 w 246"/>
                <a:gd name="T37" fmla="*/ 0 h 310"/>
                <a:gd name="T38" fmla="*/ 0 w 246"/>
                <a:gd name="T39" fmla="*/ 0 h 310"/>
                <a:gd name="T40" fmla="*/ 0 w 246"/>
                <a:gd name="T41" fmla="*/ 0 h 310"/>
                <a:gd name="T42" fmla="*/ 0 w 246"/>
                <a:gd name="T43" fmla="*/ 0 h 310"/>
                <a:gd name="T44" fmla="*/ 0 w 246"/>
                <a:gd name="T45" fmla="*/ 0 h 310"/>
                <a:gd name="T46" fmla="*/ 0 w 246"/>
                <a:gd name="T47" fmla="*/ 0 h 310"/>
                <a:gd name="T48" fmla="*/ 0 w 246"/>
                <a:gd name="T49" fmla="*/ 0 h 310"/>
                <a:gd name="T50" fmla="*/ 0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0 w 246"/>
                <a:gd name="T69" fmla="*/ 0 h 310"/>
                <a:gd name="T70" fmla="*/ 0 w 246"/>
                <a:gd name="T71" fmla="*/ 0 h 310"/>
                <a:gd name="T72" fmla="*/ 0 w 246"/>
                <a:gd name="T73" fmla="*/ 0 h 310"/>
                <a:gd name="T74" fmla="*/ 0 w 246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2" name="Freeform 512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0 h 187"/>
                <a:gd name="T28" fmla="*/ 0 w 83"/>
                <a:gd name="T29" fmla="*/ 0 h 187"/>
                <a:gd name="T30" fmla="*/ 0 w 83"/>
                <a:gd name="T31" fmla="*/ 0 h 187"/>
                <a:gd name="T32" fmla="*/ 0 w 83"/>
                <a:gd name="T33" fmla="*/ 0 h 187"/>
                <a:gd name="T34" fmla="*/ 0 w 83"/>
                <a:gd name="T35" fmla="*/ 0 h 187"/>
                <a:gd name="T36" fmla="*/ 0 w 83"/>
                <a:gd name="T37" fmla="*/ 0 h 187"/>
                <a:gd name="T38" fmla="*/ 0 w 83"/>
                <a:gd name="T39" fmla="*/ 0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3" name="Freeform 513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0 h 94"/>
                <a:gd name="T30" fmla="*/ 0 w 44"/>
                <a:gd name="T31" fmla="*/ 0 h 94"/>
                <a:gd name="T32" fmla="*/ 0 w 44"/>
                <a:gd name="T33" fmla="*/ 0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4" name="Freeform 514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5" name="Freeform 515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6" name="Freeform 516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0 h 236"/>
                <a:gd name="T18" fmla="*/ 0 w 198"/>
                <a:gd name="T19" fmla="*/ 0 h 236"/>
                <a:gd name="T20" fmla="*/ 0 w 198"/>
                <a:gd name="T21" fmla="*/ 0 h 236"/>
                <a:gd name="T22" fmla="*/ 0 w 198"/>
                <a:gd name="T23" fmla="*/ 0 h 236"/>
                <a:gd name="T24" fmla="*/ 0 w 198"/>
                <a:gd name="T25" fmla="*/ 0 h 236"/>
                <a:gd name="T26" fmla="*/ 0 w 198"/>
                <a:gd name="T27" fmla="*/ 0 h 236"/>
                <a:gd name="T28" fmla="*/ 0 w 198"/>
                <a:gd name="T29" fmla="*/ 0 h 236"/>
                <a:gd name="T30" fmla="*/ 0 w 198"/>
                <a:gd name="T31" fmla="*/ 0 h 236"/>
                <a:gd name="T32" fmla="*/ 0 w 198"/>
                <a:gd name="T33" fmla="*/ 0 h 236"/>
                <a:gd name="T34" fmla="*/ 0 w 198"/>
                <a:gd name="T35" fmla="*/ 0 h 236"/>
                <a:gd name="T36" fmla="*/ 0 w 198"/>
                <a:gd name="T37" fmla="*/ 0 h 236"/>
                <a:gd name="T38" fmla="*/ 0 w 198"/>
                <a:gd name="T39" fmla="*/ 0 h 236"/>
                <a:gd name="T40" fmla="*/ 0 w 198"/>
                <a:gd name="T41" fmla="*/ 0 h 236"/>
                <a:gd name="T42" fmla="*/ 0 w 198"/>
                <a:gd name="T43" fmla="*/ 0 h 236"/>
                <a:gd name="T44" fmla="*/ 0 w 198"/>
                <a:gd name="T45" fmla="*/ 0 h 236"/>
                <a:gd name="T46" fmla="*/ 0 w 198"/>
                <a:gd name="T47" fmla="*/ 0 h 236"/>
                <a:gd name="T48" fmla="*/ 0 w 198"/>
                <a:gd name="T49" fmla="*/ 0 h 236"/>
                <a:gd name="T50" fmla="*/ 0 w 198"/>
                <a:gd name="T51" fmla="*/ 0 h 236"/>
                <a:gd name="T52" fmla="*/ 0 w 198"/>
                <a:gd name="T53" fmla="*/ 0 h 236"/>
                <a:gd name="T54" fmla="*/ 0 w 198"/>
                <a:gd name="T55" fmla="*/ 0 h 236"/>
                <a:gd name="T56" fmla="*/ 0 w 198"/>
                <a:gd name="T57" fmla="*/ 0 h 236"/>
                <a:gd name="T58" fmla="*/ 0 w 198"/>
                <a:gd name="T59" fmla="*/ 0 h 236"/>
                <a:gd name="T60" fmla="*/ 0 w 198"/>
                <a:gd name="T61" fmla="*/ 0 h 236"/>
                <a:gd name="T62" fmla="*/ 0 w 198"/>
                <a:gd name="T63" fmla="*/ 0 h 236"/>
                <a:gd name="T64" fmla="*/ 0 w 198"/>
                <a:gd name="T65" fmla="*/ 0 h 236"/>
                <a:gd name="T66" fmla="*/ 0 w 198"/>
                <a:gd name="T67" fmla="*/ 0 h 236"/>
                <a:gd name="T68" fmla="*/ 0 w 198"/>
                <a:gd name="T69" fmla="*/ 0 h 236"/>
                <a:gd name="T70" fmla="*/ 0 w 198"/>
                <a:gd name="T71" fmla="*/ 0 h 236"/>
                <a:gd name="T72" fmla="*/ 0 w 198"/>
                <a:gd name="T73" fmla="*/ 0 h 236"/>
                <a:gd name="T74" fmla="*/ 0 w 198"/>
                <a:gd name="T75" fmla="*/ 0 h 236"/>
                <a:gd name="T76" fmla="*/ 0 w 198"/>
                <a:gd name="T77" fmla="*/ 0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0 w 198"/>
                <a:gd name="T91" fmla="*/ 0 h 236"/>
                <a:gd name="T92" fmla="*/ 0 w 198"/>
                <a:gd name="T93" fmla="*/ 0 h 236"/>
                <a:gd name="T94" fmla="*/ 0 w 198"/>
                <a:gd name="T95" fmla="*/ 0 h 236"/>
                <a:gd name="T96" fmla="*/ 0 w 198"/>
                <a:gd name="T97" fmla="*/ 0 h 236"/>
                <a:gd name="T98" fmla="*/ 0 w 198"/>
                <a:gd name="T99" fmla="*/ 0 h 236"/>
                <a:gd name="T100" fmla="*/ 0 w 198"/>
                <a:gd name="T101" fmla="*/ 0 h 236"/>
                <a:gd name="T102" fmla="*/ 0 w 198"/>
                <a:gd name="T103" fmla="*/ 0 h 236"/>
                <a:gd name="T104" fmla="*/ 0 w 198"/>
                <a:gd name="T105" fmla="*/ 0 h 236"/>
                <a:gd name="T106" fmla="*/ 0 w 198"/>
                <a:gd name="T107" fmla="*/ 0 h 236"/>
                <a:gd name="T108" fmla="*/ 0 w 198"/>
                <a:gd name="T109" fmla="*/ 0 h 236"/>
                <a:gd name="T110" fmla="*/ 0 w 198"/>
                <a:gd name="T111" fmla="*/ 0 h 236"/>
                <a:gd name="T112" fmla="*/ 0 w 198"/>
                <a:gd name="T113" fmla="*/ 0 h 236"/>
                <a:gd name="T114" fmla="*/ 0 w 198"/>
                <a:gd name="T115" fmla="*/ 0 h 236"/>
                <a:gd name="T116" fmla="*/ 0 w 198"/>
                <a:gd name="T117" fmla="*/ 0 h 236"/>
                <a:gd name="T118" fmla="*/ 0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7" name="Freeform 517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0 w 128"/>
                <a:gd name="T1" fmla="*/ 0 h 183"/>
                <a:gd name="T2" fmla="*/ 0 w 128"/>
                <a:gd name="T3" fmla="*/ 0 h 183"/>
                <a:gd name="T4" fmla="*/ 0 w 128"/>
                <a:gd name="T5" fmla="*/ 0 h 183"/>
                <a:gd name="T6" fmla="*/ 0 w 128"/>
                <a:gd name="T7" fmla="*/ 0 h 183"/>
                <a:gd name="T8" fmla="*/ 0 w 128"/>
                <a:gd name="T9" fmla="*/ 0 h 183"/>
                <a:gd name="T10" fmla="*/ 0 w 128"/>
                <a:gd name="T11" fmla="*/ 0 h 183"/>
                <a:gd name="T12" fmla="*/ 0 w 128"/>
                <a:gd name="T13" fmla="*/ 0 h 183"/>
                <a:gd name="T14" fmla="*/ 0 w 128"/>
                <a:gd name="T15" fmla="*/ 0 h 183"/>
                <a:gd name="T16" fmla="*/ 0 w 128"/>
                <a:gd name="T17" fmla="*/ 0 h 183"/>
                <a:gd name="T18" fmla="*/ 0 w 128"/>
                <a:gd name="T19" fmla="*/ 0 h 183"/>
                <a:gd name="T20" fmla="*/ 0 w 128"/>
                <a:gd name="T21" fmla="*/ 0 h 183"/>
                <a:gd name="T22" fmla="*/ 0 w 128"/>
                <a:gd name="T23" fmla="*/ 0 h 183"/>
                <a:gd name="T24" fmla="*/ 0 w 128"/>
                <a:gd name="T25" fmla="*/ 0 h 183"/>
                <a:gd name="T26" fmla="*/ 0 w 128"/>
                <a:gd name="T27" fmla="*/ 0 h 183"/>
                <a:gd name="T28" fmla="*/ 0 w 128"/>
                <a:gd name="T29" fmla="*/ 0 h 183"/>
                <a:gd name="T30" fmla="*/ 0 w 128"/>
                <a:gd name="T31" fmla="*/ 0 h 183"/>
                <a:gd name="T32" fmla="*/ 0 w 128"/>
                <a:gd name="T33" fmla="*/ 0 h 183"/>
                <a:gd name="T34" fmla="*/ 0 w 128"/>
                <a:gd name="T35" fmla="*/ 0 h 183"/>
                <a:gd name="T36" fmla="*/ 0 w 128"/>
                <a:gd name="T37" fmla="*/ 0 h 183"/>
                <a:gd name="T38" fmla="*/ 0 w 128"/>
                <a:gd name="T39" fmla="*/ 0 h 183"/>
                <a:gd name="T40" fmla="*/ 0 w 128"/>
                <a:gd name="T41" fmla="*/ 0 h 183"/>
                <a:gd name="T42" fmla="*/ 0 w 128"/>
                <a:gd name="T43" fmla="*/ 0 h 183"/>
                <a:gd name="T44" fmla="*/ 0 w 128"/>
                <a:gd name="T45" fmla="*/ 0 h 183"/>
                <a:gd name="T46" fmla="*/ 0 w 128"/>
                <a:gd name="T47" fmla="*/ 0 h 183"/>
                <a:gd name="T48" fmla="*/ 0 w 128"/>
                <a:gd name="T49" fmla="*/ 0 h 183"/>
                <a:gd name="T50" fmla="*/ 0 w 128"/>
                <a:gd name="T51" fmla="*/ 0 h 183"/>
                <a:gd name="T52" fmla="*/ 0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0 w 128"/>
                <a:gd name="T77" fmla="*/ 0 h 183"/>
                <a:gd name="T78" fmla="*/ 0 w 128"/>
                <a:gd name="T79" fmla="*/ 0 h 183"/>
                <a:gd name="T80" fmla="*/ 0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8" name="Freeform 518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0 h 379"/>
                <a:gd name="T6" fmla="*/ 0 w 323"/>
                <a:gd name="T7" fmla="*/ 0 h 379"/>
                <a:gd name="T8" fmla="*/ 0 w 323"/>
                <a:gd name="T9" fmla="*/ 0 h 379"/>
                <a:gd name="T10" fmla="*/ 0 w 323"/>
                <a:gd name="T11" fmla="*/ 0 h 379"/>
                <a:gd name="T12" fmla="*/ 0 w 323"/>
                <a:gd name="T13" fmla="*/ 0 h 379"/>
                <a:gd name="T14" fmla="*/ 0 w 323"/>
                <a:gd name="T15" fmla="*/ 0 h 379"/>
                <a:gd name="T16" fmla="*/ 0 w 323"/>
                <a:gd name="T17" fmla="*/ 0 h 379"/>
                <a:gd name="T18" fmla="*/ 0 w 323"/>
                <a:gd name="T19" fmla="*/ 0 h 379"/>
                <a:gd name="T20" fmla="*/ 0 w 323"/>
                <a:gd name="T21" fmla="*/ 0 h 379"/>
                <a:gd name="T22" fmla="*/ 0 w 323"/>
                <a:gd name="T23" fmla="*/ 0 h 379"/>
                <a:gd name="T24" fmla="*/ 0 w 323"/>
                <a:gd name="T25" fmla="*/ 0 h 379"/>
                <a:gd name="T26" fmla="*/ 0 w 323"/>
                <a:gd name="T27" fmla="*/ 0 h 379"/>
                <a:gd name="T28" fmla="*/ 0 w 323"/>
                <a:gd name="T29" fmla="*/ 0 h 379"/>
                <a:gd name="T30" fmla="*/ 0 w 323"/>
                <a:gd name="T31" fmla="*/ 0 h 379"/>
                <a:gd name="T32" fmla="*/ 0 w 323"/>
                <a:gd name="T33" fmla="*/ 0 h 379"/>
                <a:gd name="T34" fmla="*/ 0 w 323"/>
                <a:gd name="T35" fmla="*/ 0 h 379"/>
                <a:gd name="T36" fmla="*/ 0 w 323"/>
                <a:gd name="T37" fmla="*/ 0 h 379"/>
                <a:gd name="T38" fmla="*/ 0 w 323"/>
                <a:gd name="T39" fmla="*/ 0 h 379"/>
                <a:gd name="T40" fmla="*/ 0 w 323"/>
                <a:gd name="T41" fmla="*/ 0 h 379"/>
                <a:gd name="T42" fmla="*/ 0 w 323"/>
                <a:gd name="T43" fmla="*/ 0 h 379"/>
                <a:gd name="T44" fmla="*/ 0 w 323"/>
                <a:gd name="T45" fmla="*/ 0 h 379"/>
                <a:gd name="T46" fmla="*/ 0 w 323"/>
                <a:gd name="T47" fmla="*/ 0 h 379"/>
                <a:gd name="T48" fmla="*/ 0 w 323"/>
                <a:gd name="T49" fmla="*/ 0 h 379"/>
                <a:gd name="T50" fmla="*/ 0 w 323"/>
                <a:gd name="T51" fmla="*/ 0 h 379"/>
                <a:gd name="T52" fmla="*/ 0 w 323"/>
                <a:gd name="T53" fmla="*/ 0 h 379"/>
                <a:gd name="T54" fmla="*/ 0 w 323"/>
                <a:gd name="T55" fmla="*/ 0 h 379"/>
                <a:gd name="T56" fmla="*/ 0 w 323"/>
                <a:gd name="T57" fmla="*/ 0 h 379"/>
                <a:gd name="T58" fmla="*/ 0 w 323"/>
                <a:gd name="T59" fmla="*/ 0 h 379"/>
                <a:gd name="T60" fmla="*/ 0 w 323"/>
                <a:gd name="T61" fmla="*/ 0 h 379"/>
                <a:gd name="T62" fmla="*/ 0 w 323"/>
                <a:gd name="T63" fmla="*/ 0 h 379"/>
                <a:gd name="T64" fmla="*/ 0 w 323"/>
                <a:gd name="T65" fmla="*/ 0 h 379"/>
                <a:gd name="T66" fmla="*/ 0 w 323"/>
                <a:gd name="T67" fmla="*/ 0 h 379"/>
                <a:gd name="T68" fmla="*/ 0 w 323"/>
                <a:gd name="T69" fmla="*/ 0 h 379"/>
                <a:gd name="T70" fmla="*/ 0 w 323"/>
                <a:gd name="T71" fmla="*/ 0 h 379"/>
                <a:gd name="T72" fmla="*/ 0 w 323"/>
                <a:gd name="T73" fmla="*/ 0 h 379"/>
                <a:gd name="T74" fmla="*/ 0 w 323"/>
                <a:gd name="T75" fmla="*/ 0 h 379"/>
                <a:gd name="T76" fmla="*/ 0 w 323"/>
                <a:gd name="T77" fmla="*/ 0 h 379"/>
                <a:gd name="T78" fmla="*/ 0 w 323"/>
                <a:gd name="T79" fmla="*/ 0 h 379"/>
                <a:gd name="T80" fmla="*/ 0 w 323"/>
                <a:gd name="T81" fmla="*/ 0 h 379"/>
                <a:gd name="T82" fmla="*/ 0 w 323"/>
                <a:gd name="T83" fmla="*/ 0 h 379"/>
                <a:gd name="T84" fmla="*/ 0 w 323"/>
                <a:gd name="T85" fmla="*/ 0 h 379"/>
                <a:gd name="T86" fmla="*/ 0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09" name="Freeform 519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0 w 282"/>
                <a:gd name="T1" fmla="*/ 0 h 253"/>
                <a:gd name="T2" fmla="*/ 0 w 282"/>
                <a:gd name="T3" fmla="*/ 0 h 253"/>
                <a:gd name="T4" fmla="*/ 0 w 282"/>
                <a:gd name="T5" fmla="*/ 0 h 253"/>
                <a:gd name="T6" fmla="*/ 0 w 282"/>
                <a:gd name="T7" fmla="*/ 0 h 253"/>
                <a:gd name="T8" fmla="*/ 0 w 282"/>
                <a:gd name="T9" fmla="*/ 0 h 253"/>
                <a:gd name="T10" fmla="*/ 0 w 282"/>
                <a:gd name="T11" fmla="*/ 0 h 253"/>
                <a:gd name="T12" fmla="*/ 0 w 282"/>
                <a:gd name="T13" fmla="*/ 0 h 253"/>
                <a:gd name="T14" fmla="*/ 0 w 282"/>
                <a:gd name="T15" fmla="*/ 0 h 253"/>
                <a:gd name="T16" fmla="*/ 0 w 282"/>
                <a:gd name="T17" fmla="*/ 0 h 253"/>
                <a:gd name="T18" fmla="*/ 0 w 282"/>
                <a:gd name="T19" fmla="*/ 0 h 253"/>
                <a:gd name="T20" fmla="*/ 0 w 282"/>
                <a:gd name="T21" fmla="*/ 0 h 253"/>
                <a:gd name="T22" fmla="*/ 0 w 282"/>
                <a:gd name="T23" fmla="*/ 0 h 253"/>
                <a:gd name="T24" fmla="*/ 0 w 282"/>
                <a:gd name="T25" fmla="*/ 0 h 253"/>
                <a:gd name="T26" fmla="*/ 0 w 282"/>
                <a:gd name="T27" fmla="*/ 0 h 253"/>
                <a:gd name="T28" fmla="*/ 0 w 282"/>
                <a:gd name="T29" fmla="*/ 0 h 253"/>
                <a:gd name="T30" fmla="*/ 0 w 282"/>
                <a:gd name="T31" fmla="*/ 0 h 253"/>
                <a:gd name="T32" fmla="*/ 0 w 282"/>
                <a:gd name="T33" fmla="*/ 0 h 253"/>
                <a:gd name="T34" fmla="*/ 0 w 282"/>
                <a:gd name="T35" fmla="*/ 0 h 253"/>
                <a:gd name="T36" fmla="*/ 0 w 282"/>
                <a:gd name="T37" fmla="*/ 0 h 253"/>
                <a:gd name="T38" fmla="*/ 0 w 282"/>
                <a:gd name="T39" fmla="*/ 0 h 253"/>
                <a:gd name="T40" fmla="*/ 0 w 282"/>
                <a:gd name="T41" fmla="*/ 0 h 253"/>
                <a:gd name="T42" fmla="*/ 0 w 282"/>
                <a:gd name="T43" fmla="*/ 0 h 253"/>
                <a:gd name="T44" fmla="*/ 0 w 282"/>
                <a:gd name="T45" fmla="*/ 0 h 253"/>
                <a:gd name="T46" fmla="*/ 0 w 282"/>
                <a:gd name="T47" fmla="*/ 0 h 253"/>
                <a:gd name="T48" fmla="*/ 0 w 282"/>
                <a:gd name="T49" fmla="*/ 0 h 253"/>
                <a:gd name="T50" fmla="*/ 0 w 282"/>
                <a:gd name="T51" fmla="*/ 0 h 253"/>
                <a:gd name="T52" fmla="*/ 0 w 282"/>
                <a:gd name="T53" fmla="*/ 0 h 253"/>
                <a:gd name="T54" fmla="*/ 0 w 282"/>
                <a:gd name="T55" fmla="*/ 0 h 253"/>
                <a:gd name="T56" fmla="*/ 0 w 282"/>
                <a:gd name="T57" fmla="*/ 0 h 253"/>
                <a:gd name="T58" fmla="*/ 0 w 282"/>
                <a:gd name="T59" fmla="*/ 0 h 253"/>
                <a:gd name="T60" fmla="*/ 0 w 282"/>
                <a:gd name="T61" fmla="*/ 0 h 253"/>
                <a:gd name="T62" fmla="*/ 0 w 282"/>
                <a:gd name="T63" fmla="*/ 0 h 253"/>
                <a:gd name="T64" fmla="*/ 0 w 282"/>
                <a:gd name="T65" fmla="*/ 0 h 253"/>
                <a:gd name="T66" fmla="*/ 0 w 282"/>
                <a:gd name="T67" fmla="*/ 0 h 253"/>
                <a:gd name="T68" fmla="*/ 0 w 282"/>
                <a:gd name="T69" fmla="*/ 0 h 253"/>
                <a:gd name="T70" fmla="*/ 0 w 282"/>
                <a:gd name="T71" fmla="*/ 0 h 253"/>
                <a:gd name="T72" fmla="*/ 0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0 w 282"/>
                <a:gd name="T103" fmla="*/ 0 h 253"/>
                <a:gd name="T104" fmla="*/ 0 w 282"/>
                <a:gd name="T105" fmla="*/ 0 h 253"/>
                <a:gd name="T106" fmla="*/ 0 w 282"/>
                <a:gd name="T107" fmla="*/ 0 h 253"/>
                <a:gd name="T108" fmla="*/ 0 w 282"/>
                <a:gd name="T109" fmla="*/ 0 h 253"/>
                <a:gd name="T110" fmla="*/ 0 w 282"/>
                <a:gd name="T111" fmla="*/ 0 h 253"/>
                <a:gd name="T112" fmla="*/ 0 w 282"/>
                <a:gd name="T113" fmla="*/ 0 h 253"/>
                <a:gd name="T114" fmla="*/ 0 w 282"/>
                <a:gd name="T115" fmla="*/ 0 h 253"/>
                <a:gd name="T116" fmla="*/ 0 w 282"/>
                <a:gd name="T117" fmla="*/ 0 h 253"/>
                <a:gd name="T118" fmla="*/ 0 w 282"/>
                <a:gd name="T119" fmla="*/ 0 h 253"/>
                <a:gd name="T120" fmla="*/ 0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10" name="Freeform 520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0 h 236"/>
                <a:gd name="T4" fmla="*/ 0 w 115"/>
                <a:gd name="T5" fmla="*/ 0 h 236"/>
                <a:gd name="T6" fmla="*/ 0 w 115"/>
                <a:gd name="T7" fmla="*/ 0 h 236"/>
                <a:gd name="T8" fmla="*/ 0 w 115"/>
                <a:gd name="T9" fmla="*/ 0 h 236"/>
                <a:gd name="T10" fmla="*/ 0 w 115"/>
                <a:gd name="T11" fmla="*/ 0 h 236"/>
                <a:gd name="T12" fmla="*/ 0 w 115"/>
                <a:gd name="T13" fmla="*/ 0 h 236"/>
                <a:gd name="T14" fmla="*/ 0 w 115"/>
                <a:gd name="T15" fmla="*/ 0 h 236"/>
                <a:gd name="T16" fmla="*/ 0 w 115"/>
                <a:gd name="T17" fmla="*/ 0 h 236"/>
                <a:gd name="T18" fmla="*/ 0 w 115"/>
                <a:gd name="T19" fmla="*/ 0 h 236"/>
                <a:gd name="T20" fmla="*/ 0 w 115"/>
                <a:gd name="T21" fmla="*/ 0 h 236"/>
                <a:gd name="T22" fmla="*/ 0 w 115"/>
                <a:gd name="T23" fmla="*/ 0 h 236"/>
                <a:gd name="T24" fmla="*/ 0 w 115"/>
                <a:gd name="T25" fmla="*/ 0 h 236"/>
                <a:gd name="T26" fmla="*/ 0 w 115"/>
                <a:gd name="T27" fmla="*/ 0 h 236"/>
                <a:gd name="T28" fmla="*/ 0 w 115"/>
                <a:gd name="T29" fmla="*/ 0 h 236"/>
                <a:gd name="T30" fmla="*/ 0 w 115"/>
                <a:gd name="T31" fmla="*/ 0 h 236"/>
                <a:gd name="T32" fmla="*/ 0 w 115"/>
                <a:gd name="T33" fmla="*/ 0 h 236"/>
                <a:gd name="T34" fmla="*/ 0 w 115"/>
                <a:gd name="T35" fmla="*/ 0 h 236"/>
                <a:gd name="T36" fmla="*/ 0 w 115"/>
                <a:gd name="T37" fmla="*/ 0 h 236"/>
                <a:gd name="T38" fmla="*/ 0 w 115"/>
                <a:gd name="T39" fmla="*/ 0 h 236"/>
                <a:gd name="T40" fmla="*/ 0 w 115"/>
                <a:gd name="T41" fmla="*/ 0 h 236"/>
                <a:gd name="T42" fmla="*/ 0 w 115"/>
                <a:gd name="T43" fmla="*/ 0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11" name="Freeform 521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0 w 245"/>
                <a:gd name="T1" fmla="*/ 0 h 310"/>
                <a:gd name="T2" fmla="*/ 0 w 245"/>
                <a:gd name="T3" fmla="*/ 0 h 310"/>
                <a:gd name="T4" fmla="*/ 0 w 245"/>
                <a:gd name="T5" fmla="*/ 0 h 310"/>
                <a:gd name="T6" fmla="*/ 0 w 245"/>
                <a:gd name="T7" fmla="*/ 0 h 310"/>
                <a:gd name="T8" fmla="*/ 0 w 245"/>
                <a:gd name="T9" fmla="*/ 0 h 310"/>
                <a:gd name="T10" fmla="*/ 0 w 245"/>
                <a:gd name="T11" fmla="*/ 0 h 310"/>
                <a:gd name="T12" fmla="*/ 0 w 245"/>
                <a:gd name="T13" fmla="*/ 0 h 310"/>
                <a:gd name="T14" fmla="*/ 0 w 245"/>
                <a:gd name="T15" fmla="*/ 0 h 310"/>
                <a:gd name="T16" fmla="*/ 0 w 245"/>
                <a:gd name="T17" fmla="*/ 0 h 310"/>
                <a:gd name="T18" fmla="*/ 0 w 245"/>
                <a:gd name="T19" fmla="*/ 0 h 310"/>
                <a:gd name="T20" fmla="*/ 0 w 245"/>
                <a:gd name="T21" fmla="*/ 0 h 310"/>
                <a:gd name="T22" fmla="*/ 0 w 245"/>
                <a:gd name="T23" fmla="*/ 0 h 310"/>
                <a:gd name="T24" fmla="*/ 0 w 245"/>
                <a:gd name="T25" fmla="*/ 0 h 310"/>
                <a:gd name="T26" fmla="*/ 0 w 245"/>
                <a:gd name="T27" fmla="*/ 0 h 310"/>
                <a:gd name="T28" fmla="*/ 0 w 245"/>
                <a:gd name="T29" fmla="*/ 0 h 310"/>
                <a:gd name="T30" fmla="*/ 0 w 245"/>
                <a:gd name="T31" fmla="*/ 0 h 310"/>
                <a:gd name="T32" fmla="*/ 0 w 245"/>
                <a:gd name="T33" fmla="*/ 0 h 310"/>
                <a:gd name="T34" fmla="*/ 0 w 245"/>
                <a:gd name="T35" fmla="*/ 0 h 310"/>
                <a:gd name="T36" fmla="*/ 0 w 245"/>
                <a:gd name="T37" fmla="*/ 0 h 310"/>
                <a:gd name="T38" fmla="*/ 0 w 245"/>
                <a:gd name="T39" fmla="*/ 0 h 310"/>
                <a:gd name="T40" fmla="*/ 0 w 245"/>
                <a:gd name="T41" fmla="*/ 0 h 310"/>
                <a:gd name="T42" fmla="*/ 0 w 245"/>
                <a:gd name="T43" fmla="*/ 0 h 310"/>
                <a:gd name="T44" fmla="*/ 0 w 245"/>
                <a:gd name="T45" fmla="*/ 0 h 310"/>
                <a:gd name="T46" fmla="*/ 0 w 245"/>
                <a:gd name="T47" fmla="*/ 0 h 310"/>
                <a:gd name="T48" fmla="*/ 0 w 245"/>
                <a:gd name="T49" fmla="*/ 0 h 310"/>
                <a:gd name="T50" fmla="*/ 0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0 w 245"/>
                <a:gd name="T69" fmla="*/ 0 h 310"/>
                <a:gd name="T70" fmla="*/ 0 w 245"/>
                <a:gd name="T71" fmla="*/ 0 h 310"/>
                <a:gd name="T72" fmla="*/ 0 w 245"/>
                <a:gd name="T73" fmla="*/ 0 h 310"/>
                <a:gd name="T74" fmla="*/ 0 w 245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112" name="Freeform 575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40064" name="Group 577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4290" y="3130"/>
            <a:chExt cx="183" cy="255"/>
          </a:xfrm>
        </p:grpSpPr>
        <p:pic>
          <p:nvPicPr>
            <p:cNvPr id="40077" name="Picture 578" descr="31u_bnrz[1]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" y="3211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78" name="Freeform 579"/>
            <p:cNvSpPr>
              <a:spLocks/>
            </p:cNvSpPr>
            <p:nvPr/>
          </p:nvSpPr>
          <p:spPr bwMode="auto">
            <a:xfrm>
              <a:off x="4339" y="3143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0 h 232"/>
                <a:gd name="T12" fmla="*/ 0 w 199"/>
                <a:gd name="T13" fmla="*/ 0 h 232"/>
                <a:gd name="T14" fmla="*/ 0 w 199"/>
                <a:gd name="T15" fmla="*/ 0 h 232"/>
                <a:gd name="T16" fmla="*/ 0 w 199"/>
                <a:gd name="T17" fmla="*/ 0 h 232"/>
                <a:gd name="T18" fmla="*/ 0 w 199"/>
                <a:gd name="T19" fmla="*/ 0 h 232"/>
                <a:gd name="T20" fmla="*/ 0 w 199"/>
                <a:gd name="T21" fmla="*/ 0 h 232"/>
                <a:gd name="T22" fmla="*/ 0 w 199"/>
                <a:gd name="T23" fmla="*/ 0 h 232"/>
                <a:gd name="T24" fmla="*/ 0 w 199"/>
                <a:gd name="T25" fmla="*/ 0 h 232"/>
                <a:gd name="T26" fmla="*/ 0 w 199"/>
                <a:gd name="T27" fmla="*/ 0 h 232"/>
                <a:gd name="T28" fmla="*/ 0 w 199"/>
                <a:gd name="T29" fmla="*/ 0 h 232"/>
                <a:gd name="T30" fmla="*/ 0 w 199"/>
                <a:gd name="T31" fmla="*/ 0 h 232"/>
                <a:gd name="T32" fmla="*/ 0 w 199"/>
                <a:gd name="T33" fmla="*/ 0 h 232"/>
                <a:gd name="T34" fmla="*/ 0 w 199"/>
                <a:gd name="T35" fmla="*/ 0 h 232"/>
                <a:gd name="T36" fmla="*/ 0 w 199"/>
                <a:gd name="T37" fmla="*/ 0 h 232"/>
                <a:gd name="T38" fmla="*/ 0 w 199"/>
                <a:gd name="T39" fmla="*/ 0 h 232"/>
                <a:gd name="T40" fmla="*/ 0 w 199"/>
                <a:gd name="T41" fmla="*/ 0 h 232"/>
                <a:gd name="T42" fmla="*/ 0 w 199"/>
                <a:gd name="T43" fmla="*/ 0 h 232"/>
                <a:gd name="T44" fmla="*/ 0 w 199"/>
                <a:gd name="T45" fmla="*/ 0 h 232"/>
                <a:gd name="T46" fmla="*/ 0 w 199"/>
                <a:gd name="T47" fmla="*/ 0 h 232"/>
                <a:gd name="T48" fmla="*/ 0 w 199"/>
                <a:gd name="T49" fmla="*/ 0 h 232"/>
                <a:gd name="T50" fmla="*/ 0 w 199"/>
                <a:gd name="T51" fmla="*/ 0 h 232"/>
                <a:gd name="T52" fmla="*/ 0 w 199"/>
                <a:gd name="T53" fmla="*/ 0 h 232"/>
                <a:gd name="T54" fmla="*/ 0 w 199"/>
                <a:gd name="T55" fmla="*/ 0 h 232"/>
                <a:gd name="T56" fmla="*/ 0 w 199"/>
                <a:gd name="T57" fmla="*/ 0 h 232"/>
                <a:gd name="T58" fmla="*/ 0 w 199"/>
                <a:gd name="T59" fmla="*/ 0 h 232"/>
                <a:gd name="T60" fmla="*/ 0 w 199"/>
                <a:gd name="T61" fmla="*/ 0 h 232"/>
                <a:gd name="T62" fmla="*/ 0 w 199"/>
                <a:gd name="T63" fmla="*/ 0 h 232"/>
                <a:gd name="T64" fmla="*/ 0 w 199"/>
                <a:gd name="T65" fmla="*/ 0 h 232"/>
                <a:gd name="T66" fmla="*/ 0 w 199"/>
                <a:gd name="T67" fmla="*/ 0 h 232"/>
                <a:gd name="T68" fmla="*/ 0 w 199"/>
                <a:gd name="T69" fmla="*/ 0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0 w 199"/>
                <a:gd name="T77" fmla="*/ 0 h 232"/>
                <a:gd name="T78" fmla="*/ 0 w 199"/>
                <a:gd name="T79" fmla="*/ 0 h 232"/>
                <a:gd name="T80" fmla="*/ 0 w 199"/>
                <a:gd name="T81" fmla="*/ 0 h 232"/>
                <a:gd name="T82" fmla="*/ 0 w 199"/>
                <a:gd name="T83" fmla="*/ 0 h 232"/>
                <a:gd name="T84" fmla="*/ 0 w 199"/>
                <a:gd name="T85" fmla="*/ 0 h 232"/>
                <a:gd name="T86" fmla="*/ 0 w 199"/>
                <a:gd name="T87" fmla="*/ 0 h 232"/>
                <a:gd name="T88" fmla="*/ 0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79" name="Freeform 580"/>
            <p:cNvSpPr>
              <a:spLocks/>
            </p:cNvSpPr>
            <p:nvPr/>
          </p:nvSpPr>
          <p:spPr bwMode="auto">
            <a:xfrm>
              <a:off x="4395" y="3142"/>
              <a:ext cx="22" cy="30"/>
            </a:xfrm>
            <a:custGeom>
              <a:avLst/>
              <a:gdLst>
                <a:gd name="T0" fmla="*/ 0 w 128"/>
                <a:gd name="T1" fmla="*/ 0 h 180"/>
                <a:gd name="T2" fmla="*/ 0 w 128"/>
                <a:gd name="T3" fmla="*/ 0 h 180"/>
                <a:gd name="T4" fmla="*/ 0 w 128"/>
                <a:gd name="T5" fmla="*/ 0 h 180"/>
                <a:gd name="T6" fmla="*/ 0 w 128"/>
                <a:gd name="T7" fmla="*/ 0 h 180"/>
                <a:gd name="T8" fmla="*/ 0 w 128"/>
                <a:gd name="T9" fmla="*/ 0 h 180"/>
                <a:gd name="T10" fmla="*/ 0 w 128"/>
                <a:gd name="T11" fmla="*/ 0 h 180"/>
                <a:gd name="T12" fmla="*/ 0 w 128"/>
                <a:gd name="T13" fmla="*/ 0 h 180"/>
                <a:gd name="T14" fmla="*/ 0 w 128"/>
                <a:gd name="T15" fmla="*/ 0 h 180"/>
                <a:gd name="T16" fmla="*/ 0 w 128"/>
                <a:gd name="T17" fmla="*/ 0 h 180"/>
                <a:gd name="T18" fmla="*/ 0 w 128"/>
                <a:gd name="T19" fmla="*/ 0 h 180"/>
                <a:gd name="T20" fmla="*/ 0 w 128"/>
                <a:gd name="T21" fmla="*/ 0 h 180"/>
                <a:gd name="T22" fmla="*/ 0 w 128"/>
                <a:gd name="T23" fmla="*/ 0 h 180"/>
                <a:gd name="T24" fmla="*/ 0 w 128"/>
                <a:gd name="T25" fmla="*/ 0 h 180"/>
                <a:gd name="T26" fmla="*/ 0 w 128"/>
                <a:gd name="T27" fmla="*/ 0 h 180"/>
                <a:gd name="T28" fmla="*/ 0 w 128"/>
                <a:gd name="T29" fmla="*/ 0 h 180"/>
                <a:gd name="T30" fmla="*/ 0 w 128"/>
                <a:gd name="T31" fmla="*/ 0 h 180"/>
                <a:gd name="T32" fmla="*/ 0 w 128"/>
                <a:gd name="T33" fmla="*/ 0 h 180"/>
                <a:gd name="T34" fmla="*/ 0 w 128"/>
                <a:gd name="T35" fmla="*/ 0 h 180"/>
                <a:gd name="T36" fmla="*/ 0 w 128"/>
                <a:gd name="T37" fmla="*/ 0 h 180"/>
                <a:gd name="T38" fmla="*/ 0 w 128"/>
                <a:gd name="T39" fmla="*/ 0 h 180"/>
                <a:gd name="T40" fmla="*/ 0 w 128"/>
                <a:gd name="T41" fmla="*/ 0 h 180"/>
                <a:gd name="T42" fmla="*/ 0 w 128"/>
                <a:gd name="T43" fmla="*/ 0 h 180"/>
                <a:gd name="T44" fmla="*/ 0 w 128"/>
                <a:gd name="T45" fmla="*/ 0 h 180"/>
                <a:gd name="T46" fmla="*/ 0 w 128"/>
                <a:gd name="T47" fmla="*/ 0 h 180"/>
                <a:gd name="T48" fmla="*/ 0 w 128"/>
                <a:gd name="T49" fmla="*/ 0 h 180"/>
                <a:gd name="T50" fmla="*/ 0 w 128"/>
                <a:gd name="T51" fmla="*/ 0 h 180"/>
                <a:gd name="T52" fmla="*/ 0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0 w 128"/>
                <a:gd name="T77" fmla="*/ 0 h 180"/>
                <a:gd name="T78" fmla="*/ 0 w 128"/>
                <a:gd name="T79" fmla="*/ 0 h 180"/>
                <a:gd name="T80" fmla="*/ 0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0" name="Freeform 581"/>
            <p:cNvSpPr>
              <a:spLocks/>
            </p:cNvSpPr>
            <p:nvPr/>
          </p:nvSpPr>
          <p:spPr bwMode="auto">
            <a:xfrm>
              <a:off x="4318" y="3135"/>
              <a:ext cx="54" cy="63"/>
            </a:xfrm>
            <a:custGeom>
              <a:avLst/>
              <a:gdLst>
                <a:gd name="T0" fmla="*/ 0 w 322"/>
                <a:gd name="T1" fmla="*/ 0 h 378"/>
                <a:gd name="T2" fmla="*/ 0 w 322"/>
                <a:gd name="T3" fmla="*/ 0 h 378"/>
                <a:gd name="T4" fmla="*/ 0 w 322"/>
                <a:gd name="T5" fmla="*/ 0 h 378"/>
                <a:gd name="T6" fmla="*/ 0 w 322"/>
                <a:gd name="T7" fmla="*/ 0 h 378"/>
                <a:gd name="T8" fmla="*/ 0 w 322"/>
                <a:gd name="T9" fmla="*/ 0 h 378"/>
                <a:gd name="T10" fmla="*/ 0 w 322"/>
                <a:gd name="T11" fmla="*/ 0 h 378"/>
                <a:gd name="T12" fmla="*/ 0 w 322"/>
                <a:gd name="T13" fmla="*/ 0 h 378"/>
                <a:gd name="T14" fmla="*/ 0 w 322"/>
                <a:gd name="T15" fmla="*/ 0 h 378"/>
                <a:gd name="T16" fmla="*/ 0 w 322"/>
                <a:gd name="T17" fmla="*/ 0 h 378"/>
                <a:gd name="T18" fmla="*/ 0 w 322"/>
                <a:gd name="T19" fmla="*/ 0 h 378"/>
                <a:gd name="T20" fmla="*/ 0 w 322"/>
                <a:gd name="T21" fmla="*/ 0 h 378"/>
                <a:gd name="T22" fmla="*/ 0 w 322"/>
                <a:gd name="T23" fmla="*/ 0 h 378"/>
                <a:gd name="T24" fmla="*/ 0 w 322"/>
                <a:gd name="T25" fmla="*/ 0 h 378"/>
                <a:gd name="T26" fmla="*/ 0 w 322"/>
                <a:gd name="T27" fmla="*/ 0 h 378"/>
                <a:gd name="T28" fmla="*/ 0 w 322"/>
                <a:gd name="T29" fmla="*/ 0 h 378"/>
                <a:gd name="T30" fmla="*/ 0 w 322"/>
                <a:gd name="T31" fmla="*/ 0 h 378"/>
                <a:gd name="T32" fmla="*/ 0 w 322"/>
                <a:gd name="T33" fmla="*/ 0 h 378"/>
                <a:gd name="T34" fmla="*/ 0 w 322"/>
                <a:gd name="T35" fmla="*/ 0 h 378"/>
                <a:gd name="T36" fmla="*/ 0 w 322"/>
                <a:gd name="T37" fmla="*/ 0 h 378"/>
                <a:gd name="T38" fmla="*/ 0 w 322"/>
                <a:gd name="T39" fmla="*/ 0 h 378"/>
                <a:gd name="T40" fmla="*/ 0 w 322"/>
                <a:gd name="T41" fmla="*/ 0 h 378"/>
                <a:gd name="T42" fmla="*/ 0 w 322"/>
                <a:gd name="T43" fmla="*/ 0 h 378"/>
                <a:gd name="T44" fmla="*/ 0 w 322"/>
                <a:gd name="T45" fmla="*/ 0 h 378"/>
                <a:gd name="T46" fmla="*/ 0 w 322"/>
                <a:gd name="T47" fmla="*/ 0 h 378"/>
                <a:gd name="T48" fmla="*/ 0 w 322"/>
                <a:gd name="T49" fmla="*/ 0 h 378"/>
                <a:gd name="T50" fmla="*/ 0 w 322"/>
                <a:gd name="T51" fmla="*/ 0 h 378"/>
                <a:gd name="T52" fmla="*/ 0 w 322"/>
                <a:gd name="T53" fmla="*/ 0 h 378"/>
                <a:gd name="T54" fmla="*/ 0 w 322"/>
                <a:gd name="T55" fmla="*/ 0 h 378"/>
                <a:gd name="T56" fmla="*/ 0 w 322"/>
                <a:gd name="T57" fmla="*/ 0 h 378"/>
                <a:gd name="T58" fmla="*/ 0 w 322"/>
                <a:gd name="T59" fmla="*/ 0 h 378"/>
                <a:gd name="T60" fmla="*/ 0 w 322"/>
                <a:gd name="T61" fmla="*/ 0 h 378"/>
                <a:gd name="T62" fmla="*/ 0 w 322"/>
                <a:gd name="T63" fmla="*/ 0 h 378"/>
                <a:gd name="T64" fmla="*/ 0 w 322"/>
                <a:gd name="T65" fmla="*/ 0 h 378"/>
                <a:gd name="T66" fmla="*/ 0 w 322"/>
                <a:gd name="T67" fmla="*/ 0 h 378"/>
                <a:gd name="T68" fmla="*/ 0 w 322"/>
                <a:gd name="T69" fmla="*/ 0 h 378"/>
                <a:gd name="T70" fmla="*/ 0 w 322"/>
                <a:gd name="T71" fmla="*/ 0 h 378"/>
                <a:gd name="T72" fmla="*/ 0 w 322"/>
                <a:gd name="T73" fmla="*/ 0 h 378"/>
                <a:gd name="T74" fmla="*/ 0 w 322"/>
                <a:gd name="T75" fmla="*/ 0 h 378"/>
                <a:gd name="T76" fmla="*/ 0 w 322"/>
                <a:gd name="T77" fmla="*/ 0 h 378"/>
                <a:gd name="T78" fmla="*/ 0 w 322"/>
                <a:gd name="T79" fmla="*/ 0 h 378"/>
                <a:gd name="T80" fmla="*/ 0 w 322"/>
                <a:gd name="T81" fmla="*/ 0 h 378"/>
                <a:gd name="T82" fmla="*/ 0 w 322"/>
                <a:gd name="T83" fmla="*/ 0 h 378"/>
                <a:gd name="T84" fmla="*/ 0 w 322"/>
                <a:gd name="T85" fmla="*/ 0 h 378"/>
                <a:gd name="T86" fmla="*/ 0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1" name="Freeform 582"/>
            <p:cNvSpPr>
              <a:spLocks/>
            </p:cNvSpPr>
            <p:nvPr/>
          </p:nvSpPr>
          <p:spPr bwMode="auto">
            <a:xfrm>
              <a:off x="4394" y="3133"/>
              <a:ext cx="47" cy="42"/>
            </a:xfrm>
            <a:custGeom>
              <a:avLst/>
              <a:gdLst>
                <a:gd name="T0" fmla="*/ 0 w 283"/>
                <a:gd name="T1" fmla="*/ 0 h 252"/>
                <a:gd name="T2" fmla="*/ 0 w 283"/>
                <a:gd name="T3" fmla="*/ 0 h 252"/>
                <a:gd name="T4" fmla="*/ 0 w 283"/>
                <a:gd name="T5" fmla="*/ 0 h 252"/>
                <a:gd name="T6" fmla="*/ 0 w 283"/>
                <a:gd name="T7" fmla="*/ 0 h 252"/>
                <a:gd name="T8" fmla="*/ 0 w 283"/>
                <a:gd name="T9" fmla="*/ 0 h 252"/>
                <a:gd name="T10" fmla="*/ 0 w 283"/>
                <a:gd name="T11" fmla="*/ 0 h 252"/>
                <a:gd name="T12" fmla="*/ 0 w 283"/>
                <a:gd name="T13" fmla="*/ 0 h 252"/>
                <a:gd name="T14" fmla="*/ 0 w 283"/>
                <a:gd name="T15" fmla="*/ 0 h 252"/>
                <a:gd name="T16" fmla="*/ 0 w 283"/>
                <a:gd name="T17" fmla="*/ 0 h 252"/>
                <a:gd name="T18" fmla="*/ 0 w 283"/>
                <a:gd name="T19" fmla="*/ 0 h 252"/>
                <a:gd name="T20" fmla="*/ 0 w 283"/>
                <a:gd name="T21" fmla="*/ 0 h 252"/>
                <a:gd name="T22" fmla="*/ 0 w 283"/>
                <a:gd name="T23" fmla="*/ 0 h 252"/>
                <a:gd name="T24" fmla="*/ 0 w 283"/>
                <a:gd name="T25" fmla="*/ 0 h 252"/>
                <a:gd name="T26" fmla="*/ 0 w 283"/>
                <a:gd name="T27" fmla="*/ 0 h 252"/>
                <a:gd name="T28" fmla="*/ 0 w 283"/>
                <a:gd name="T29" fmla="*/ 0 h 252"/>
                <a:gd name="T30" fmla="*/ 0 w 283"/>
                <a:gd name="T31" fmla="*/ 0 h 252"/>
                <a:gd name="T32" fmla="*/ 0 w 283"/>
                <a:gd name="T33" fmla="*/ 0 h 252"/>
                <a:gd name="T34" fmla="*/ 0 w 283"/>
                <a:gd name="T35" fmla="*/ 0 h 252"/>
                <a:gd name="T36" fmla="*/ 0 w 283"/>
                <a:gd name="T37" fmla="*/ 0 h 252"/>
                <a:gd name="T38" fmla="*/ 0 w 283"/>
                <a:gd name="T39" fmla="*/ 0 h 252"/>
                <a:gd name="T40" fmla="*/ 0 w 283"/>
                <a:gd name="T41" fmla="*/ 0 h 252"/>
                <a:gd name="T42" fmla="*/ 0 w 283"/>
                <a:gd name="T43" fmla="*/ 0 h 252"/>
                <a:gd name="T44" fmla="*/ 0 w 283"/>
                <a:gd name="T45" fmla="*/ 0 h 252"/>
                <a:gd name="T46" fmla="*/ 0 w 283"/>
                <a:gd name="T47" fmla="*/ 0 h 252"/>
                <a:gd name="T48" fmla="*/ 0 w 283"/>
                <a:gd name="T49" fmla="*/ 0 h 252"/>
                <a:gd name="T50" fmla="*/ 0 w 283"/>
                <a:gd name="T51" fmla="*/ 0 h 252"/>
                <a:gd name="T52" fmla="*/ 0 w 283"/>
                <a:gd name="T53" fmla="*/ 0 h 252"/>
                <a:gd name="T54" fmla="*/ 0 w 283"/>
                <a:gd name="T55" fmla="*/ 0 h 252"/>
                <a:gd name="T56" fmla="*/ 0 w 283"/>
                <a:gd name="T57" fmla="*/ 0 h 252"/>
                <a:gd name="T58" fmla="*/ 0 w 283"/>
                <a:gd name="T59" fmla="*/ 0 h 252"/>
                <a:gd name="T60" fmla="*/ 0 w 283"/>
                <a:gd name="T61" fmla="*/ 0 h 252"/>
                <a:gd name="T62" fmla="*/ 0 w 283"/>
                <a:gd name="T63" fmla="*/ 0 h 252"/>
                <a:gd name="T64" fmla="*/ 0 w 283"/>
                <a:gd name="T65" fmla="*/ 0 h 252"/>
                <a:gd name="T66" fmla="*/ 0 w 283"/>
                <a:gd name="T67" fmla="*/ 0 h 252"/>
                <a:gd name="T68" fmla="*/ 0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0 w 283"/>
                <a:gd name="T109" fmla="*/ 0 h 252"/>
                <a:gd name="T110" fmla="*/ 0 w 283"/>
                <a:gd name="T111" fmla="*/ 0 h 252"/>
                <a:gd name="T112" fmla="*/ 0 w 283"/>
                <a:gd name="T113" fmla="*/ 0 h 252"/>
                <a:gd name="T114" fmla="*/ 0 w 283"/>
                <a:gd name="T115" fmla="*/ 0 h 252"/>
                <a:gd name="T116" fmla="*/ 0 w 283"/>
                <a:gd name="T117" fmla="*/ 0 h 252"/>
                <a:gd name="T118" fmla="*/ 0 w 283"/>
                <a:gd name="T119" fmla="*/ 0 h 252"/>
                <a:gd name="T120" fmla="*/ 0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2" name="Freeform 583"/>
            <p:cNvSpPr>
              <a:spLocks/>
            </p:cNvSpPr>
            <p:nvPr/>
          </p:nvSpPr>
          <p:spPr bwMode="auto">
            <a:xfrm>
              <a:off x="4298" y="3153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3" name="Freeform 584"/>
            <p:cNvSpPr>
              <a:spLocks/>
            </p:cNvSpPr>
            <p:nvPr/>
          </p:nvSpPr>
          <p:spPr bwMode="auto">
            <a:xfrm>
              <a:off x="4432" y="3130"/>
              <a:ext cx="41" cy="52"/>
            </a:xfrm>
            <a:custGeom>
              <a:avLst/>
              <a:gdLst>
                <a:gd name="T0" fmla="*/ 0 w 246"/>
                <a:gd name="T1" fmla="*/ 0 h 310"/>
                <a:gd name="T2" fmla="*/ 0 w 246"/>
                <a:gd name="T3" fmla="*/ 0 h 310"/>
                <a:gd name="T4" fmla="*/ 0 w 246"/>
                <a:gd name="T5" fmla="*/ 0 h 310"/>
                <a:gd name="T6" fmla="*/ 0 w 246"/>
                <a:gd name="T7" fmla="*/ 0 h 310"/>
                <a:gd name="T8" fmla="*/ 0 w 246"/>
                <a:gd name="T9" fmla="*/ 0 h 310"/>
                <a:gd name="T10" fmla="*/ 0 w 246"/>
                <a:gd name="T11" fmla="*/ 0 h 310"/>
                <a:gd name="T12" fmla="*/ 0 w 246"/>
                <a:gd name="T13" fmla="*/ 0 h 310"/>
                <a:gd name="T14" fmla="*/ 0 w 246"/>
                <a:gd name="T15" fmla="*/ 0 h 310"/>
                <a:gd name="T16" fmla="*/ 0 w 246"/>
                <a:gd name="T17" fmla="*/ 0 h 310"/>
                <a:gd name="T18" fmla="*/ 0 w 246"/>
                <a:gd name="T19" fmla="*/ 0 h 310"/>
                <a:gd name="T20" fmla="*/ 0 w 246"/>
                <a:gd name="T21" fmla="*/ 0 h 310"/>
                <a:gd name="T22" fmla="*/ 0 w 246"/>
                <a:gd name="T23" fmla="*/ 0 h 310"/>
                <a:gd name="T24" fmla="*/ 0 w 246"/>
                <a:gd name="T25" fmla="*/ 0 h 310"/>
                <a:gd name="T26" fmla="*/ 0 w 246"/>
                <a:gd name="T27" fmla="*/ 0 h 310"/>
                <a:gd name="T28" fmla="*/ 0 w 246"/>
                <a:gd name="T29" fmla="*/ 0 h 310"/>
                <a:gd name="T30" fmla="*/ 0 w 246"/>
                <a:gd name="T31" fmla="*/ 0 h 310"/>
                <a:gd name="T32" fmla="*/ 0 w 246"/>
                <a:gd name="T33" fmla="*/ 0 h 310"/>
                <a:gd name="T34" fmla="*/ 0 w 246"/>
                <a:gd name="T35" fmla="*/ 0 h 310"/>
                <a:gd name="T36" fmla="*/ 0 w 246"/>
                <a:gd name="T37" fmla="*/ 0 h 310"/>
                <a:gd name="T38" fmla="*/ 0 w 246"/>
                <a:gd name="T39" fmla="*/ 0 h 310"/>
                <a:gd name="T40" fmla="*/ 0 w 246"/>
                <a:gd name="T41" fmla="*/ 0 h 310"/>
                <a:gd name="T42" fmla="*/ 0 w 246"/>
                <a:gd name="T43" fmla="*/ 0 h 310"/>
                <a:gd name="T44" fmla="*/ 0 w 246"/>
                <a:gd name="T45" fmla="*/ 0 h 310"/>
                <a:gd name="T46" fmla="*/ 0 w 246"/>
                <a:gd name="T47" fmla="*/ 0 h 310"/>
                <a:gd name="T48" fmla="*/ 0 w 246"/>
                <a:gd name="T49" fmla="*/ 0 h 310"/>
                <a:gd name="T50" fmla="*/ 0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0 w 246"/>
                <a:gd name="T69" fmla="*/ 0 h 310"/>
                <a:gd name="T70" fmla="*/ 0 w 246"/>
                <a:gd name="T71" fmla="*/ 0 h 310"/>
                <a:gd name="T72" fmla="*/ 0 w 246"/>
                <a:gd name="T73" fmla="*/ 0 h 310"/>
                <a:gd name="T74" fmla="*/ 0 w 246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4" name="Freeform 585"/>
            <p:cNvSpPr>
              <a:spLocks/>
            </p:cNvSpPr>
            <p:nvPr/>
          </p:nvSpPr>
          <p:spPr bwMode="auto">
            <a:xfrm>
              <a:off x="4387" y="3191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0 h 187"/>
                <a:gd name="T28" fmla="*/ 0 w 83"/>
                <a:gd name="T29" fmla="*/ 0 h 187"/>
                <a:gd name="T30" fmla="*/ 0 w 83"/>
                <a:gd name="T31" fmla="*/ 0 h 187"/>
                <a:gd name="T32" fmla="*/ 0 w 83"/>
                <a:gd name="T33" fmla="*/ 0 h 187"/>
                <a:gd name="T34" fmla="*/ 0 w 83"/>
                <a:gd name="T35" fmla="*/ 0 h 187"/>
                <a:gd name="T36" fmla="*/ 0 w 83"/>
                <a:gd name="T37" fmla="*/ 0 h 187"/>
                <a:gd name="T38" fmla="*/ 0 w 83"/>
                <a:gd name="T39" fmla="*/ 0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5" name="Freeform 586"/>
            <p:cNvSpPr>
              <a:spLocks/>
            </p:cNvSpPr>
            <p:nvPr/>
          </p:nvSpPr>
          <p:spPr bwMode="auto">
            <a:xfrm>
              <a:off x="4381" y="3174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0 h 94"/>
                <a:gd name="T30" fmla="*/ 0 w 44"/>
                <a:gd name="T31" fmla="*/ 0 h 94"/>
                <a:gd name="T32" fmla="*/ 0 w 44"/>
                <a:gd name="T33" fmla="*/ 0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6" name="Freeform 587"/>
            <p:cNvSpPr>
              <a:spLocks/>
            </p:cNvSpPr>
            <p:nvPr/>
          </p:nvSpPr>
          <p:spPr bwMode="auto">
            <a:xfrm>
              <a:off x="4375" y="3163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7" name="Freeform 588"/>
            <p:cNvSpPr>
              <a:spLocks/>
            </p:cNvSpPr>
            <p:nvPr/>
          </p:nvSpPr>
          <p:spPr bwMode="auto">
            <a:xfrm>
              <a:off x="4370" y="3155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8" name="Freeform 589"/>
            <p:cNvSpPr>
              <a:spLocks/>
            </p:cNvSpPr>
            <p:nvPr/>
          </p:nvSpPr>
          <p:spPr bwMode="auto">
            <a:xfrm>
              <a:off x="4330" y="3145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0 h 236"/>
                <a:gd name="T18" fmla="*/ 0 w 198"/>
                <a:gd name="T19" fmla="*/ 0 h 236"/>
                <a:gd name="T20" fmla="*/ 0 w 198"/>
                <a:gd name="T21" fmla="*/ 0 h 236"/>
                <a:gd name="T22" fmla="*/ 0 w 198"/>
                <a:gd name="T23" fmla="*/ 0 h 236"/>
                <a:gd name="T24" fmla="*/ 0 w 198"/>
                <a:gd name="T25" fmla="*/ 0 h 236"/>
                <a:gd name="T26" fmla="*/ 0 w 198"/>
                <a:gd name="T27" fmla="*/ 0 h 236"/>
                <a:gd name="T28" fmla="*/ 0 w 198"/>
                <a:gd name="T29" fmla="*/ 0 h 236"/>
                <a:gd name="T30" fmla="*/ 0 w 198"/>
                <a:gd name="T31" fmla="*/ 0 h 236"/>
                <a:gd name="T32" fmla="*/ 0 w 198"/>
                <a:gd name="T33" fmla="*/ 0 h 236"/>
                <a:gd name="T34" fmla="*/ 0 w 198"/>
                <a:gd name="T35" fmla="*/ 0 h 236"/>
                <a:gd name="T36" fmla="*/ 0 w 198"/>
                <a:gd name="T37" fmla="*/ 0 h 236"/>
                <a:gd name="T38" fmla="*/ 0 w 198"/>
                <a:gd name="T39" fmla="*/ 0 h 236"/>
                <a:gd name="T40" fmla="*/ 0 w 198"/>
                <a:gd name="T41" fmla="*/ 0 h 236"/>
                <a:gd name="T42" fmla="*/ 0 w 198"/>
                <a:gd name="T43" fmla="*/ 0 h 236"/>
                <a:gd name="T44" fmla="*/ 0 w 198"/>
                <a:gd name="T45" fmla="*/ 0 h 236"/>
                <a:gd name="T46" fmla="*/ 0 w 198"/>
                <a:gd name="T47" fmla="*/ 0 h 236"/>
                <a:gd name="T48" fmla="*/ 0 w 198"/>
                <a:gd name="T49" fmla="*/ 0 h 236"/>
                <a:gd name="T50" fmla="*/ 0 w 198"/>
                <a:gd name="T51" fmla="*/ 0 h 236"/>
                <a:gd name="T52" fmla="*/ 0 w 198"/>
                <a:gd name="T53" fmla="*/ 0 h 236"/>
                <a:gd name="T54" fmla="*/ 0 w 198"/>
                <a:gd name="T55" fmla="*/ 0 h 236"/>
                <a:gd name="T56" fmla="*/ 0 w 198"/>
                <a:gd name="T57" fmla="*/ 0 h 236"/>
                <a:gd name="T58" fmla="*/ 0 w 198"/>
                <a:gd name="T59" fmla="*/ 0 h 236"/>
                <a:gd name="T60" fmla="*/ 0 w 198"/>
                <a:gd name="T61" fmla="*/ 0 h 236"/>
                <a:gd name="T62" fmla="*/ 0 w 198"/>
                <a:gd name="T63" fmla="*/ 0 h 236"/>
                <a:gd name="T64" fmla="*/ 0 w 198"/>
                <a:gd name="T65" fmla="*/ 0 h 236"/>
                <a:gd name="T66" fmla="*/ 0 w 198"/>
                <a:gd name="T67" fmla="*/ 0 h 236"/>
                <a:gd name="T68" fmla="*/ 0 w 198"/>
                <a:gd name="T69" fmla="*/ 0 h 236"/>
                <a:gd name="T70" fmla="*/ 0 w 198"/>
                <a:gd name="T71" fmla="*/ 0 h 236"/>
                <a:gd name="T72" fmla="*/ 0 w 198"/>
                <a:gd name="T73" fmla="*/ 0 h 236"/>
                <a:gd name="T74" fmla="*/ 0 w 198"/>
                <a:gd name="T75" fmla="*/ 0 h 236"/>
                <a:gd name="T76" fmla="*/ 0 w 198"/>
                <a:gd name="T77" fmla="*/ 0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0 w 198"/>
                <a:gd name="T91" fmla="*/ 0 h 236"/>
                <a:gd name="T92" fmla="*/ 0 w 198"/>
                <a:gd name="T93" fmla="*/ 0 h 236"/>
                <a:gd name="T94" fmla="*/ 0 w 198"/>
                <a:gd name="T95" fmla="*/ 0 h 236"/>
                <a:gd name="T96" fmla="*/ 0 w 198"/>
                <a:gd name="T97" fmla="*/ 0 h 236"/>
                <a:gd name="T98" fmla="*/ 0 w 198"/>
                <a:gd name="T99" fmla="*/ 0 h 236"/>
                <a:gd name="T100" fmla="*/ 0 w 198"/>
                <a:gd name="T101" fmla="*/ 0 h 236"/>
                <a:gd name="T102" fmla="*/ 0 w 198"/>
                <a:gd name="T103" fmla="*/ 0 h 236"/>
                <a:gd name="T104" fmla="*/ 0 w 198"/>
                <a:gd name="T105" fmla="*/ 0 h 236"/>
                <a:gd name="T106" fmla="*/ 0 w 198"/>
                <a:gd name="T107" fmla="*/ 0 h 236"/>
                <a:gd name="T108" fmla="*/ 0 w 198"/>
                <a:gd name="T109" fmla="*/ 0 h 236"/>
                <a:gd name="T110" fmla="*/ 0 w 198"/>
                <a:gd name="T111" fmla="*/ 0 h 236"/>
                <a:gd name="T112" fmla="*/ 0 w 198"/>
                <a:gd name="T113" fmla="*/ 0 h 236"/>
                <a:gd name="T114" fmla="*/ 0 w 198"/>
                <a:gd name="T115" fmla="*/ 0 h 236"/>
                <a:gd name="T116" fmla="*/ 0 w 198"/>
                <a:gd name="T117" fmla="*/ 0 h 236"/>
                <a:gd name="T118" fmla="*/ 0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89" name="Freeform 590"/>
            <p:cNvSpPr>
              <a:spLocks/>
            </p:cNvSpPr>
            <p:nvPr/>
          </p:nvSpPr>
          <p:spPr bwMode="auto">
            <a:xfrm>
              <a:off x="4386" y="3145"/>
              <a:ext cx="22" cy="30"/>
            </a:xfrm>
            <a:custGeom>
              <a:avLst/>
              <a:gdLst>
                <a:gd name="T0" fmla="*/ 0 w 128"/>
                <a:gd name="T1" fmla="*/ 0 h 183"/>
                <a:gd name="T2" fmla="*/ 0 w 128"/>
                <a:gd name="T3" fmla="*/ 0 h 183"/>
                <a:gd name="T4" fmla="*/ 0 w 128"/>
                <a:gd name="T5" fmla="*/ 0 h 183"/>
                <a:gd name="T6" fmla="*/ 0 w 128"/>
                <a:gd name="T7" fmla="*/ 0 h 183"/>
                <a:gd name="T8" fmla="*/ 0 w 128"/>
                <a:gd name="T9" fmla="*/ 0 h 183"/>
                <a:gd name="T10" fmla="*/ 0 w 128"/>
                <a:gd name="T11" fmla="*/ 0 h 183"/>
                <a:gd name="T12" fmla="*/ 0 w 128"/>
                <a:gd name="T13" fmla="*/ 0 h 183"/>
                <a:gd name="T14" fmla="*/ 0 w 128"/>
                <a:gd name="T15" fmla="*/ 0 h 183"/>
                <a:gd name="T16" fmla="*/ 0 w 128"/>
                <a:gd name="T17" fmla="*/ 0 h 183"/>
                <a:gd name="T18" fmla="*/ 0 w 128"/>
                <a:gd name="T19" fmla="*/ 0 h 183"/>
                <a:gd name="T20" fmla="*/ 0 w 128"/>
                <a:gd name="T21" fmla="*/ 0 h 183"/>
                <a:gd name="T22" fmla="*/ 0 w 128"/>
                <a:gd name="T23" fmla="*/ 0 h 183"/>
                <a:gd name="T24" fmla="*/ 0 w 128"/>
                <a:gd name="T25" fmla="*/ 0 h 183"/>
                <a:gd name="T26" fmla="*/ 0 w 128"/>
                <a:gd name="T27" fmla="*/ 0 h 183"/>
                <a:gd name="T28" fmla="*/ 0 w 128"/>
                <a:gd name="T29" fmla="*/ 0 h 183"/>
                <a:gd name="T30" fmla="*/ 0 w 128"/>
                <a:gd name="T31" fmla="*/ 0 h 183"/>
                <a:gd name="T32" fmla="*/ 0 w 128"/>
                <a:gd name="T33" fmla="*/ 0 h 183"/>
                <a:gd name="T34" fmla="*/ 0 w 128"/>
                <a:gd name="T35" fmla="*/ 0 h 183"/>
                <a:gd name="T36" fmla="*/ 0 w 128"/>
                <a:gd name="T37" fmla="*/ 0 h 183"/>
                <a:gd name="T38" fmla="*/ 0 w 128"/>
                <a:gd name="T39" fmla="*/ 0 h 183"/>
                <a:gd name="T40" fmla="*/ 0 w 128"/>
                <a:gd name="T41" fmla="*/ 0 h 183"/>
                <a:gd name="T42" fmla="*/ 0 w 128"/>
                <a:gd name="T43" fmla="*/ 0 h 183"/>
                <a:gd name="T44" fmla="*/ 0 w 128"/>
                <a:gd name="T45" fmla="*/ 0 h 183"/>
                <a:gd name="T46" fmla="*/ 0 w 128"/>
                <a:gd name="T47" fmla="*/ 0 h 183"/>
                <a:gd name="T48" fmla="*/ 0 w 128"/>
                <a:gd name="T49" fmla="*/ 0 h 183"/>
                <a:gd name="T50" fmla="*/ 0 w 128"/>
                <a:gd name="T51" fmla="*/ 0 h 183"/>
                <a:gd name="T52" fmla="*/ 0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0 w 128"/>
                <a:gd name="T77" fmla="*/ 0 h 183"/>
                <a:gd name="T78" fmla="*/ 0 w 128"/>
                <a:gd name="T79" fmla="*/ 0 h 183"/>
                <a:gd name="T80" fmla="*/ 0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0" name="Freeform 591"/>
            <p:cNvSpPr>
              <a:spLocks/>
            </p:cNvSpPr>
            <p:nvPr/>
          </p:nvSpPr>
          <p:spPr bwMode="auto">
            <a:xfrm>
              <a:off x="4309" y="3138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0 h 379"/>
                <a:gd name="T6" fmla="*/ 0 w 323"/>
                <a:gd name="T7" fmla="*/ 0 h 379"/>
                <a:gd name="T8" fmla="*/ 0 w 323"/>
                <a:gd name="T9" fmla="*/ 0 h 379"/>
                <a:gd name="T10" fmla="*/ 0 w 323"/>
                <a:gd name="T11" fmla="*/ 0 h 379"/>
                <a:gd name="T12" fmla="*/ 0 w 323"/>
                <a:gd name="T13" fmla="*/ 0 h 379"/>
                <a:gd name="T14" fmla="*/ 0 w 323"/>
                <a:gd name="T15" fmla="*/ 0 h 379"/>
                <a:gd name="T16" fmla="*/ 0 w 323"/>
                <a:gd name="T17" fmla="*/ 0 h 379"/>
                <a:gd name="T18" fmla="*/ 0 w 323"/>
                <a:gd name="T19" fmla="*/ 0 h 379"/>
                <a:gd name="T20" fmla="*/ 0 w 323"/>
                <a:gd name="T21" fmla="*/ 0 h 379"/>
                <a:gd name="T22" fmla="*/ 0 w 323"/>
                <a:gd name="T23" fmla="*/ 0 h 379"/>
                <a:gd name="T24" fmla="*/ 0 w 323"/>
                <a:gd name="T25" fmla="*/ 0 h 379"/>
                <a:gd name="T26" fmla="*/ 0 w 323"/>
                <a:gd name="T27" fmla="*/ 0 h 379"/>
                <a:gd name="T28" fmla="*/ 0 w 323"/>
                <a:gd name="T29" fmla="*/ 0 h 379"/>
                <a:gd name="T30" fmla="*/ 0 w 323"/>
                <a:gd name="T31" fmla="*/ 0 h 379"/>
                <a:gd name="T32" fmla="*/ 0 w 323"/>
                <a:gd name="T33" fmla="*/ 0 h 379"/>
                <a:gd name="T34" fmla="*/ 0 w 323"/>
                <a:gd name="T35" fmla="*/ 0 h 379"/>
                <a:gd name="T36" fmla="*/ 0 w 323"/>
                <a:gd name="T37" fmla="*/ 0 h 379"/>
                <a:gd name="T38" fmla="*/ 0 w 323"/>
                <a:gd name="T39" fmla="*/ 0 h 379"/>
                <a:gd name="T40" fmla="*/ 0 w 323"/>
                <a:gd name="T41" fmla="*/ 0 h 379"/>
                <a:gd name="T42" fmla="*/ 0 w 323"/>
                <a:gd name="T43" fmla="*/ 0 h 379"/>
                <a:gd name="T44" fmla="*/ 0 w 323"/>
                <a:gd name="T45" fmla="*/ 0 h 379"/>
                <a:gd name="T46" fmla="*/ 0 w 323"/>
                <a:gd name="T47" fmla="*/ 0 h 379"/>
                <a:gd name="T48" fmla="*/ 0 w 323"/>
                <a:gd name="T49" fmla="*/ 0 h 379"/>
                <a:gd name="T50" fmla="*/ 0 w 323"/>
                <a:gd name="T51" fmla="*/ 0 h 379"/>
                <a:gd name="T52" fmla="*/ 0 w 323"/>
                <a:gd name="T53" fmla="*/ 0 h 379"/>
                <a:gd name="T54" fmla="*/ 0 w 323"/>
                <a:gd name="T55" fmla="*/ 0 h 379"/>
                <a:gd name="T56" fmla="*/ 0 w 323"/>
                <a:gd name="T57" fmla="*/ 0 h 379"/>
                <a:gd name="T58" fmla="*/ 0 w 323"/>
                <a:gd name="T59" fmla="*/ 0 h 379"/>
                <a:gd name="T60" fmla="*/ 0 w 323"/>
                <a:gd name="T61" fmla="*/ 0 h 379"/>
                <a:gd name="T62" fmla="*/ 0 w 323"/>
                <a:gd name="T63" fmla="*/ 0 h 379"/>
                <a:gd name="T64" fmla="*/ 0 w 323"/>
                <a:gd name="T65" fmla="*/ 0 h 379"/>
                <a:gd name="T66" fmla="*/ 0 w 323"/>
                <a:gd name="T67" fmla="*/ 0 h 379"/>
                <a:gd name="T68" fmla="*/ 0 w 323"/>
                <a:gd name="T69" fmla="*/ 0 h 379"/>
                <a:gd name="T70" fmla="*/ 0 w 323"/>
                <a:gd name="T71" fmla="*/ 0 h 379"/>
                <a:gd name="T72" fmla="*/ 0 w 323"/>
                <a:gd name="T73" fmla="*/ 0 h 379"/>
                <a:gd name="T74" fmla="*/ 0 w 323"/>
                <a:gd name="T75" fmla="*/ 0 h 379"/>
                <a:gd name="T76" fmla="*/ 0 w 323"/>
                <a:gd name="T77" fmla="*/ 0 h 379"/>
                <a:gd name="T78" fmla="*/ 0 w 323"/>
                <a:gd name="T79" fmla="*/ 0 h 379"/>
                <a:gd name="T80" fmla="*/ 0 w 323"/>
                <a:gd name="T81" fmla="*/ 0 h 379"/>
                <a:gd name="T82" fmla="*/ 0 w 323"/>
                <a:gd name="T83" fmla="*/ 0 h 379"/>
                <a:gd name="T84" fmla="*/ 0 w 323"/>
                <a:gd name="T85" fmla="*/ 0 h 379"/>
                <a:gd name="T86" fmla="*/ 0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1" name="Freeform 592"/>
            <p:cNvSpPr>
              <a:spLocks/>
            </p:cNvSpPr>
            <p:nvPr/>
          </p:nvSpPr>
          <p:spPr bwMode="auto">
            <a:xfrm>
              <a:off x="4384" y="3136"/>
              <a:ext cx="47" cy="42"/>
            </a:xfrm>
            <a:custGeom>
              <a:avLst/>
              <a:gdLst>
                <a:gd name="T0" fmla="*/ 0 w 282"/>
                <a:gd name="T1" fmla="*/ 0 h 253"/>
                <a:gd name="T2" fmla="*/ 0 w 282"/>
                <a:gd name="T3" fmla="*/ 0 h 253"/>
                <a:gd name="T4" fmla="*/ 0 w 282"/>
                <a:gd name="T5" fmla="*/ 0 h 253"/>
                <a:gd name="T6" fmla="*/ 0 w 282"/>
                <a:gd name="T7" fmla="*/ 0 h 253"/>
                <a:gd name="T8" fmla="*/ 0 w 282"/>
                <a:gd name="T9" fmla="*/ 0 h 253"/>
                <a:gd name="T10" fmla="*/ 0 w 282"/>
                <a:gd name="T11" fmla="*/ 0 h 253"/>
                <a:gd name="T12" fmla="*/ 0 w 282"/>
                <a:gd name="T13" fmla="*/ 0 h 253"/>
                <a:gd name="T14" fmla="*/ 0 w 282"/>
                <a:gd name="T15" fmla="*/ 0 h 253"/>
                <a:gd name="T16" fmla="*/ 0 w 282"/>
                <a:gd name="T17" fmla="*/ 0 h 253"/>
                <a:gd name="T18" fmla="*/ 0 w 282"/>
                <a:gd name="T19" fmla="*/ 0 h 253"/>
                <a:gd name="T20" fmla="*/ 0 w 282"/>
                <a:gd name="T21" fmla="*/ 0 h 253"/>
                <a:gd name="T22" fmla="*/ 0 w 282"/>
                <a:gd name="T23" fmla="*/ 0 h 253"/>
                <a:gd name="T24" fmla="*/ 0 w 282"/>
                <a:gd name="T25" fmla="*/ 0 h 253"/>
                <a:gd name="T26" fmla="*/ 0 w 282"/>
                <a:gd name="T27" fmla="*/ 0 h 253"/>
                <a:gd name="T28" fmla="*/ 0 w 282"/>
                <a:gd name="T29" fmla="*/ 0 h 253"/>
                <a:gd name="T30" fmla="*/ 0 w 282"/>
                <a:gd name="T31" fmla="*/ 0 h 253"/>
                <a:gd name="T32" fmla="*/ 0 w 282"/>
                <a:gd name="T33" fmla="*/ 0 h 253"/>
                <a:gd name="T34" fmla="*/ 0 w 282"/>
                <a:gd name="T35" fmla="*/ 0 h 253"/>
                <a:gd name="T36" fmla="*/ 0 w 282"/>
                <a:gd name="T37" fmla="*/ 0 h 253"/>
                <a:gd name="T38" fmla="*/ 0 w 282"/>
                <a:gd name="T39" fmla="*/ 0 h 253"/>
                <a:gd name="T40" fmla="*/ 0 w 282"/>
                <a:gd name="T41" fmla="*/ 0 h 253"/>
                <a:gd name="T42" fmla="*/ 0 w 282"/>
                <a:gd name="T43" fmla="*/ 0 h 253"/>
                <a:gd name="T44" fmla="*/ 0 w 282"/>
                <a:gd name="T45" fmla="*/ 0 h 253"/>
                <a:gd name="T46" fmla="*/ 0 w 282"/>
                <a:gd name="T47" fmla="*/ 0 h 253"/>
                <a:gd name="T48" fmla="*/ 0 w 282"/>
                <a:gd name="T49" fmla="*/ 0 h 253"/>
                <a:gd name="T50" fmla="*/ 0 w 282"/>
                <a:gd name="T51" fmla="*/ 0 h 253"/>
                <a:gd name="T52" fmla="*/ 0 w 282"/>
                <a:gd name="T53" fmla="*/ 0 h 253"/>
                <a:gd name="T54" fmla="*/ 0 w 282"/>
                <a:gd name="T55" fmla="*/ 0 h 253"/>
                <a:gd name="T56" fmla="*/ 0 w 282"/>
                <a:gd name="T57" fmla="*/ 0 h 253"/>
                <a:gd name="T58" fmla="*/ 0 w 282"/>
                <a:gd name="T59" fmla="*/ 0 h 253"/>
                <a:gd name="T60" fmla="*/ 0 w 282"/>
                <a:gd name="T61" fmla="*/ 0 h 253"/>
                <a:gd name="T62" fmla="*/ 0 w 282"/>
                <a:gd name="T63" fmla="*/ 0 h 253"/>
                <a:gd name="T64" fmla="*/ 0 w 282"/>
                <a:gd name="T65" fmla="*/ 0 h 253"/>
                <a:gd name="T66" fmla="*/ 0 w 282"/>
                <a:gd name="T67" fmla="*/ 0 h 253"/>
                <a:gd name="T68" fmla="*/ 0 w 282"/>
                <a:gd name="T69" fmla="*/ 0 h 253"/>
                <a:gd name="T70" fmla="*/ 0 w 282"/>
                <a:gd name="T71" fmla="*/ 0 h 253"/>
                <a:gd name="T72" fmla="*/ 0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0 w 282"/>
                <a:gd name="T103" fmla="*/ 0 h 253"/>
                <a:gd name="T104" fmla="*/ 0 w 282"/>
                <a:gd name="T105" fmla="*/ 0 h 253"/>
                <a:gd name="T106" fmla="*/ 0 w 282"/>
                <a:gd name="T107" fmla="*/ 0 h 253"/>
                <a:gd name="T108" fmla="*/ 0 w 282"/>
                <a:gd name="T109" fmla="*/ 0 h 253"/>
                <a:gd name="T110" fmla="*/ 0 w 282"/>
                <a:gd name="T111" fmla="*/ 0 h 253"/>
                <a:gd name="T112" fmla="*/ 0 w 282"/>
                <a:gd name="T113" fmla="*/ 0 h 253"/>
                <a:gd name="T114" fmla="*/ 0 w 282"/>
                <a:gd name="T115" fmla="*/ 0 h 253"/>
                <a:gd name="T116" fmla="*/ 0 w 282"/>
                <a:gd name="T117" fmla="*/ 0 h 253"/>
                <a:gd name="T118" fmla="*/ 0 w 282"/>
                <a:gd name="T119" fmla="*/ 0 h 253"/>
                <a:gd name="T120" fmla="*/ 0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2" name="Freeform 593"/>
            <p:cNvSpPr>
              <a:spLocks/>
            </p:cNvSpPr>
            <p:nvPr/>
          </p:nvSpPr>
          <p:spPr bwMode="auto">
            <a:xfrm>
              <a:off x="4290" y="3159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0 h 236"/>
                <a:gd name="T4" fmla="*/ 0 w 115"/>
                <a:gd name="T5" fmla="*/ 0 h 236"/>
                <a:gd name="T6" fmla="*/ 0 w 115"/>
                <a:gd name="T7" fmla="*/ 0 h 236"/>
                <a:gd name="T8" fmla="*/ 0 w 115"/>
                <a:gd name="T9" fmla="*/ 0 h 236"/>
                <a:gd name="T10" fmla="*/ 0 w 115"/>
                <a:gd name="T11" fmla="*/ 0 h 236"/>
                <a:gd name="T12" fmla="*/ 0 w 115"/>
                <a:gd name="T13" fmla="*/ 0 h 236"/>
                <a:gd name="T14" fmla="*/ 0 w 115"/>
                <a:gd name="T15" fmla="*/ 0 h 236"/>
                <a:gd name="T16" fmla="*/ 0 w 115"/>
                <a:gd name="T17" fmla="*/ 0 h 236"/>
                <a:gd name="T18" fmla="*/ 0 w 115"/>
                <a:gd name="T19" fmla="*/ 0 h 236"/>
                <a:gd name="T20" fmla="*/ 0 w 115"/>
                <a:gd name="T21" fmla="*/ 0 h 236"/>
                <a:gd name="T22" fmla="*/ 0 w 115"/>
                <a:gd name="T23" fmla="*/ 0 h 236"/>
                <a:gd name="T24" fmla="*/ 0 w 115"/>
                <a:gd name="T25" fmla="*/ 0 h 236"/>
                <a:gd name="T26" fmla="*/ 0 w 115"/>
                <a:gd name="T27" fmla="*/ 0 h 236"/>
                <a:gd name="T28" fmla="*/ 0 w 115"/>
                <a:gd name="T29" fmla="*/ 0 h 236"/>
                <a:gd name="T30" fmla="*/ 0 w 115"/>
                <a:gd name="T31" fmla="*/ 0 h 236"/>
                <a:gd name="T32" fmla="*/ 0 w 115"/>
                <a:gd name="T33" fmla="*/ 0 h 236"/>
                <a:gd name="T34" fmla="*/ 0 w 115"/>
                <a:gd name="T35" fmla="*/ 0 h 236"/>
                <a:gd name="T36" fmla="*/ 0 w 115"/>
                <a:gd name="T37" fmla="*/ 0 h 236"/>
                <a:gd name="T38" fmla="*/ 0 w 115"/>
                <a:gd name="T39" fmla="*/ 0 h 236"/>
                <a:gd name="T40" fmla="*/ 0 w 115"/>
                <a:gd name="T41" fmla="*/ 0 h 236"/>
                <a:gd name="T42" fmla="*/ 0 w 115"/>
                <a:gd name="T43" fmla="*/ 0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3" name="Freeform 594"/>
            <p:cNvSpPr>
              <a:spLocks/>
            </p:cNvSpPr>
            <p:nvPr/>
          </p:nvSpPr>
          <p:spPr bwMode="auto">
            <a:xfrm>
              <a:off x="4423" y="3133"/>
              <a:ext cx="41" cy="52"/>
            </a:xfrm>
            <a:custGeom>
              <a:avLst/>
              <a:gdLst>
                <a:gd name="T0" fmla="*/ 0 w 245"/>
                <a:gd name="T1" fmla="*/ 0 h 310"/>
                <a:gd name="T2" fmla="*/ 0 w 245"/>
                <a:gd name="T3" fmla="*/ 0 h 310"/>
                <a:gd name="T4" fmla="*/ 0 w 245"/>
                <a:gd name="T5" fmla="*/ 0 h 310"/>
                <a:gd name="T6" fmla="*/ 0 w 245"/>
                <a:gd name="T7" fmla="*/ 0 h 310"/>
                <a:gd name="T8" fmla="*/ 0 w 245"/>
                <a:gd name="T9" fmla="*/ 0 h 310"/>
                <a:gd name="T10" fmla="*/ 0 w 245"/>
                <a:gd name="T11" fmla="*/ 0 h 310"/>
                <a:gd name="T12" fmla="*/ 0 w 245"/>
                <a:gd name="T13" fmla="*/ 0 h 310"/>
                <a:gd name="T14" fmla="*/ 0 w 245"/>
                <a:gd name="T15" fmla="*/ 0 h 310"/>
                <a:gd name="T16" fmla="*/ 0 w 245"/>
                <a:gd name="T17" fmla="*/ 0 h 310"/>
                <a:gd name="T18" fmla="*/ 0 w 245"/>
                <a:gd name="T19" fmla="*/ 0 h 310"/>
                <a:gd name="T20" fmla="*/ 0 w 245"/>
                <a:gd name="T21" fmla="*/ 0 h 310"/>
                <a:gd name="T22" fmla="*/ 0 w 245"/>
                <a:gd name="T23" fmla="*/ 0 h 310"/>
                <a:gd name="T24" fmla="*/ 0 w 245"/>
                <a:gd name="T25" fmla="*/ 0 h 310"/>
                <a:gd name="T26" fmla="*/ 0 w 245"/>
                <a:gd name="T27" fmla="*/ 0 h 310"/>
                <a:gd name="T28" fmla="*/ 0 w 245"/>
                <a:gd name="T29" fmla="*/ 0 h 310"/>
                <a:gd name="T30" fmla="*/ 0 w 245"/>
                <a:gd name="T31" fmla="*/ 0 h 310"/>
                <a:gd name="T32" fmla="*/ 0 w 245"/>
                <a:gd name="T33" fmla="*/ 0 h 310"/>
                <a:gd name="T34" fmla="*/ 0 w 245"/>
                <a:gd name="T35" fmla="*/ 0 h 310"/>
                <a:gd name="T36" fmla="*/ 0 w 245"/>
                <a:gd name="T37" fmla="*/ 0 h 310"/>
                <a:gd name="T38" fmla="*/ 0 w 245"/>
                <a:gd name="T39" fmla="*/ 0 h 310"/>
                <a:gd name="T40" fmla="*/ 0 w 245"/>
                <a:gd name="T41" fmla="*/ 0 h 310"/>
                <a:gd name="T42" fmla="*/ 0 w 245"/>
                <a:gd name="T43" fmla="*/ 0 h 310"/>
                <a:gd name="T44" fmla="*/ 0 w 245"/>
                <a:gd name="T45" fmla="*/ 0 h 310"/>
                <a:gd name="T46" fmla="*/ 0 w 245"/>
                <a:gd name="T47" fmla="*/ 0 h 310"/>
                <a:gd name="T48" fmla="*/ 0 w 245"/>
                <a:gd name="T49" fmla="*/ 0 h 310"/>
                <a:gd name="T50" fmla="*/ 0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0 w 245"/>
                <a:gd name="T69" fmla="*/ 0 h 310"/>
                <a:gd name="T70" fmla="*/ 0 w 245"/>
                <a:gd name="T71" fmla="*/ 0 h 310"/>
                <a:gd name="T72" fmla="*/ 0 w 245"/>
                <a:gd name="T73" fmla="*/ 0 h 310"/>
                <a:gd name="T74" fmla="*/ 0 w 245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0094" name="Freeform 595"/>
            <p:cNvSpPr>
              <a:spLocks/>
            </p:cNvSpPr>
            <p:nvPr/>
          </p:nvSpPr>
          <p:spPr bwMode="auto">
            <a:xfrm>
              <a:off x="4338" y="3209"/>
              <a:ext cx="125" cy="175"/>
            </a:xfrm>
            <a:custGeom>
              <a:avLst/>
              <a:gdLst>
                <a:gd name="T0" fmla="*/ 0 w 125"/>
                <a:gd name="T1" fmla="*/ 175 h 175"/>
                <a:gd name="T2" fmla="*/ 0 w 125"/>
                <a:gd name="T3" fmla="*/ 144 h 175"/>
                <a:gd name="T4" fmla="*/ 11 w 125"/>
                <a:gd name="T5" fmla="*/ 144 h 175"/>
                <a:gd name="T6" fmla="*/ 11 w 125"/>
                <a:gd name="T7" fmla="*/ 118 h 175"/>
                <a:gd name="T8" fmla="*/ 23 w 125"/>
                <a:gd name="T9" fmla="*/ 114 h 175"/>
                <a:gd name="T10" fmla="*/ 20 w 125"/>
                <a:gd name="T11" fmla="*/ 88 h 175"/>
                <a:gd name="T12" fmla="*/ 30 w 125"/>
                <a:gd name="T13" fmla="*/ 84 h 175"/>
                <a:gd name="T14" fmla="*/ 30 w 125"/>
                <a:gd name="T15" fmla="*/ 58 h 175"/>
                <a:gd name="T16" fmla="*/ 39 w 125"/>
                <a:gd name="T17" fmla="*/ 54 h 175"/>
                <a:gd name="T18" fmla="*/ 39 w 125"/>
                <a:gd name="T19" fmla="*/ 28 h 175"/>
                <a:gd name="T20" fmla="*/ 48 w 125"/>
                <a:gd name="T21" fmla="*/ 28 h 175"/>
                <a:gd name="T22" fmla="*/ 56 w 125"/>
                <a:gd name="T23" fmla="*/ 0 h 175"/>
                <a:gd name="T24" fmla="*/ 80 w 125"/>
                <a:gd name="T25" fmla="*/ 0 h 175"/>
                <a:gd name="T26" fmla="*/ 81 w 125"/>
                <a:gd name="T27" fmla="*/ 25 h 175"/>
                <a:gd name="T28" fmla="*/ 92 w 125"/>
                <a:gd name="T29" fmla="*/ 24 h 175"/>
                <a:gd name="T30" fmla="*/ 93 w 125"/>
                <a:gd name="T31" fmla="*/ 49 h 175"/>
                <a:gd name="T32" fmla="*/ 102 w 125"/>
                <a:gd name="T33" fmla="*/ 54 h 175"/>
                <a:gd name="T34" fmla="*/ 99 w 125"/>
                <a:gd name="T35" fmla="*/ 81 h 175"/>
                <a:gd name="T36" fmla="*/ 114 w 125"/>
                <a:gd name="T37" fmla="*/ 82 h 175"/>
                <a:gd name="T38" fmla="*/ 107 w 125"/>
                <a:gd name="T39" fmla="*/ 81 h 175"/>
                <a:gd name="T40" fmla="*/ 108 w 125"/>
                <a:gd name="T41" fmla="*/ 114 h 175"/>
                <a:gd name="T42" fmla="*/ 117 w 125"/>
                <a:gd name="T43" fmla="*/ 117 h 175"/>
                <a:gd name="T44" fmla="*/ 122 w 125"/>
                <a:gd name="T45" fmla="*/ 142 h 175"/>
                <a:gd name="T46" fmla="*/ 125 w 125"/>
                <a:gd name="T47" fmla="*/ 175 h 175"/>
                <a:gd name="T48" fmla="*/ 0 w 125"/>
                <a:gd name="T49" fmla="*/ 175 h 1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175"/>
                <a:gd name="T77" fmla="*/ 125 w 125"/>
                <a:gd name="T78" fmla="*/ 175 h 1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175">
                  <a:moveTo>
                    <a:pt x="0" y="175"/>
                  </a:moveTo>
                  <a:lnTo>
                    <a:pt x="0" y="144"/>
                  </a:lnTo>
                  <a:lnTo>
                    <a:pt x="11" y="144"/>
                  </a:lnTo>
                  <a:lnTo>
                    <a:pt x="11" y="118"/>
                  </a:lnTo>
                  <a:lnTo>
                    <a:pt x="23" y="114"/>
                  </a:lnTo>
                  <a:lnTo>
                    <a:pt x="20" y="88"/>
                  </a:lnTo>
                  <a:lnTo>
                    <a:pt x="30" y="84"/>
                  </a:lnTo>
                  <a:lnTo>
                    <a:pt x="30" y="58"/>
                  </a:lnTo>
                  <a:lnTo>
                    <a:pt x="39" y="54"/>
                  </a:lnTo>
                  <a:lnTo>
                    <a:pt x="39" y="28"/>
                  </a:lnTo>
                  <a:lnTo>
                    <a:pt x="48" y="28"/>
                  </a:lnTo>
                  <a:lnTo>
                    <a:pt x="56" y="0"/>
                  </a:lnTo>
                  <a:lnTo>
                    <a:pt x="80" y="0"/>
                  </a:lnTo>
                  <a:lnTo>
                    <a:pt x="81" y="25"/>
                  </a:lnTo>
                  <a:lnTo>
                    <a:pt x="92" y="24"/>
                  </a:lnTo>
                  <a:lnTo>
                    <a:pt x="93" y="49"/>
                  </a:lnTo>
                  <a:lnTo>
                    <a:pt x="102" y="54"/>
                  </a:lnTo>
                  <a:lnTo>
                    <a:pt x="99" y="81"/>
                  </a:lnTo>
                  <a:lnTo>
                    <a:pt x="114" y="82"/>
                  </a:lnTo>
                  <a:lnTo>
                    <a:pt x="107" y="81"/>
                  </a:lnTo>
                  <a:lnTo>
                    <a:pt x="108" y="114"/>
                  </a:lnTo>
                  <a:lnTo>
                    <a:pt x="117" y="117"/>
                  </a:lnTo>
                  <a:lnTo>
                    <a:pt x="122" y="142"/>
                  </a:lnTo>
                  <a:lnTo>
                    <a:pt x="125" y="175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2" name="Group 601"/>
          <p:cNvGrpSpPr>
            <a:grpSpLocks/>
          </p:cNvGrpSpPr>
          <p:nvPr/>
        </p:nvGrpSpPr>
        <p:grpSpPr bwMode="auto">
          <a:xfrm>
            <a:off x="4548188" y="2074863"/>
            <a:ext cx="3340100" cy="3265487"/>
            <a:chOff x="2865" y="1307"/>
            <a:chExt cx="2104" cy="2057"/>
          </a:xfrm>
        </p:grpSpPr>
        <p:sp>
          <p:nvSpPr>
            <p:cNvPr id="40073" name="Line 597"/>
            <p:cNvSpPr>
              <a:spLocks noChangeShapeType="1"/>
            </p:cNvSpPr>
            <p:nvPr/>
          </p:nvSpPr>
          <p:spPr bwMode="auto">
            <a:xfrm>
              <a:off x="4092" y="1307"/>
              <a:ext cx="877" cy="176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074" name="Line 598"/>
            <p:cNvSpPr>
              <a:spLocks noChangeShapeType="1"/>
            </p:cNvSpPr>
            <p:nvPr/>
          </p:nvSpPr>
          <p:spPr bwMode="auto">
            <a:xfrm>
              <a:off x="3466" y="2211"/>
              <a:ext cx="1487" cy="101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075" name="Line 599"/>
            <p:cNvSpPr>
              <a:spLocks noChangeShapeType="1"/>
            </p:cNvSpPr>
            <p:nvPr/>
          </p:nvSpPr>
          <p:spPr bwMode="auto">
            <a:xfrm>
              <a:off x="3657" y="3158"/>
              <a:ext cx="1014" cy="20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076" name="Text Box 600"/>
            <p:cNvSpPr txBox="1">
              <a:spLocks noChangeArrowheads="1"/>
            </p:cNvSpPr>
            <p:nvPr/>
          </p:nvSpPr>
          <p:spPr bwMode="auto">
            <a:xfrm>
              <a:off x="2865" y="2510"/>
              <a:ext cx="95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FF3300"/>
                  </a:solidFill>
                  <a:latin typeface="Calibri"/>
                </a:rPr>
                <a:t>client/server</a:t>
              </a:r>
            </a:p>
          </p:txBody>
        </p:sp>
      </p:grpSp>
      <p:grpSp>
        <p:nvGrpSpPr>
          <p:cNvPr id="3" name="Group 606"/>
          <p:cNvGrpSpPr>
            <a:grpSpLocks/>
          </p:cNvGrpSpPr>
          <p:nvPr/>
        </p:nvGrpSpPr>
        <p:grpSpPr bwMode="auto">
          <a:xfrm>
            <a:off x="4206875" y="2076450"/>
            <a:ext cx="3013075" cy="3355975"/>
            <a:chOff x="2650" y="1308"/>
            <a:chExt cx="1898" cy="2114"/>
          </a:xfrm>
        </p:grpSpPr>
        <p:sp>
          <p:nvSpPr>
            <p:cNvPr id="40069" name="Line 602"/>
            <p:cNvSpPr>
              <a:spLocks noChangeShapeType="1"/>
            </p:cNvSpPr>
            <p:nvPr/>
          </p:nvSpPr>
          <p:spPr bwMode="auto">
            <a:xfrm flipH="1">
              <a:off x="3800" y="1315"/>
              <a:ext cx="188" cy="67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070" name="Line 603"/>
            <p:cNvSpPr>
              <a:spLocks noChangeShapeType="1"/>
            </p:cNvSpPr>
            <p:nvPr/>
          </p:nvSpPr>
          <p:spPr bwMode="auto">
            <a:xfrm flipH="1">
              <a:off x="3501" y="1308"/>
              <a:ext cx="15" cy="1831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071" name="Line 604"/>
            <p:cNvSpPr>
              <a:spLocks noChangeShapeType="1"/>
            </p:cNvSpPr>
            <p:nvPr/>
          </p:nvSpPr>
          <p:spPr bwMode="auto">
            <a:xfrm>
              <a:off x="3740" y="2940"/>
              <a:ext cx="808" cy="48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0072" name="Text Box 605"/>
            <p:cNvSpPr txBox="1">
              <a:spLocks noChangeArrowheads="1"/>
            </p:cNvSpPr>
            <p:nvPr/>
          </p:nvSpPr>
          <p:spPr bwMode="auto">
            <a:xfrm>
              <a:off x="2650" y="1581"/>
              <a:ext cx="77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FF3300"/>
                  </a:solidFill>
                  <a:latin typeface="Calibri"/>
                </a:rPr>
                <a:t>peer-peer</a:t>
              </a:r>
            </a:p>
          </p:txBody>
        </p:sp>
      </p:grpSp>
      <p:sp>
        <p:nvSpPr>
          <p:cNvPr id="217695" name="Rectangle 607"/>
          <p:cNvSpPr>
            <a:spLocks noChangeArrowheads="1"/>
          </p:cNvSpPr>
          <p:nvPr/>
        </p:nvSpPr>
        <p:spPr bwMode="auto">
          <a:xfrm>
            <a:off x="333375" y="2954338"/>
            <a:ext cx="4651375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client/server model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client host requests, receives service from always-on server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Web browser/server; email client/server</a:t>
            </a:r>
          </a:p>
        </p:txBody>
      </p:sp>
      <p:sp>
        <p:nvSpPr>
          <p:cNvPr id="217696" name="Rectangle 608"/>
          <p:cNvSpPr>
            <a:spLocks noChangeArrowheads="1"/>
          </p:cNvSpPr>
          <p:nvPr/>
        </p:nvSpPr>
        <p:spPr bwMode="auto">
          <a:xfrm>
            <a:off x="355600" y="4660900"/>
            <a:ext cx="46513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peer-peer model: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 minimal (or no) use of dedicated servers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Skype,  </a:t>
            </a:r>
            <a:r>
              <a:rPr lang="en-US" sz="2000" dirty="0" err="1">
                <a:latin typeface="Calibri"/>
              </a:rPr>
              <a:t>BitTorrent</a:t>
            </a:r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15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695" grpId="0"/>
      <p:bldP spid="21769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4996F1-272E-184A-B044-ED1C38230538}" type="slidenum">
              <a:rPr lang="en-US" sz="1400" smtClean="0"/>
              <a:pPr/>
              <a:t>27</a:t>
            </a:fld>
            <a:endParaRPr lang="en-US" sz="1400" dirty="0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Access networks and physical media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10025" cy="50101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 How to connect end systems to edge router?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residential access nets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institutional access networks (school, company)</a:t>
            </a:r>
          </a:p>
          <a:p>
            <a:pPr>
              <a:spcAft>
                <a:spcPct val="30000"/>
              </a:spcAft>
            </a:pPr>
            <a:r>
              <a:rPr lang="en-US" sz="2400" dirty="0">
                <a:ea typeface="ＭＳ Ｐゴシック" charset="0"/>
                <a:cs typeface="ＭＳ Ｐゴシック" charset="0"/>
              </a:rPr>
              <a:t>mobile access networks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400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Keep the channel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in mind: </a:t>
            </a:r>
          </a:p>
          <a:p>
            <a:r>
              <a:rPr lang="en-US" sz="2400" dirty="0" smtClean="0">
                <a:ea typeface="ＭＳ Ｐゴシック" charset="0"/>
                <a:cs typeface="ＭＳ Ｐゴシック" charset="0"/>
              </a:rPr>
              <a:t>Access bandwidth?</a:t>
            </a:r>
          </a:p>
          <a:p>
            <a:r>
              <a:rPr lang="en-US" sz="2400" dirty="0" smtClean="0">
                <a:ea typeface="ＭＳ Ｐゴシック" charset="0"/>
                <a:cs typeface="ＭＳ Ｐゴシック" charset="0"/>
              </a:rPr>
              <a:t>shared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or dedicated?</a:t>
            </a:r>
          </a:p>
        </p:txBody>
      </p:sp>
      <p:sp>
        <p:nvSpPr>
          <p:cNvPr id="41990" name="Freeform 682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1991" name="Freeform 683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1992" name="Freeform 684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1993" name="Group 685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42644" name="Rectangle 68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645" name="AutoShape 68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rgbClr val="00CCFF"/>
                </a:solidFill>
                <a:latin typeface="Calibri"/>
              </a:endParaRPr>
            </a:p>
          </p:txBody>
        </p:sp>
      </p:grpSp>
      <p:sp>
        <p:nvSpPr>
          <p:cNvPr id="41994" name="Line 689"/>
          <p:cNvSpPr>
            <a:spLocks noChangeShapeType="1"/>
          </p:cNvSpPr>
          <p:nvPr/>
        </p:nvSpPr>
        <p:spPr bwMode="auto">
          <a:xfrm flipH="1">
            <a:off x="5854700" y="2020888"/>
            <a:ext cx="92075" cy="3111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1995" name="Line 690"/>
          <p:cNvSpPr>
            <a:spLocks noChangeShapeType="1"/>
          </p:cNvSpPr>
          <p:nvPr/>
        </p:nvSpPr>
        <p:spPr bwMode="auto">
          <a:xfrm>
            <a:off x="5946775" y="2020888"/>
            <a:ext cx="90488" cy="3095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1996" name="Line 691"/>
          <p:cNvSpPr>
            <a:spLocks noChangeShapeType="1"/>
          </p:cNvSpPr>
          <p:nvPr/>
        </p:nvSpPr>
        <p:spPr bwMode="auto">
          <a:xfrm>
            <a:off x="5854700" y="233045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Line 692"/>
          <p:cNvSpPr>
            <a:spLocks noChangeShapeType="1"/>
          </p:cNvSpPr>
          <p:nvPr/>
        </p:nvSpPr>
        <p:spPr bwMode="auto">
          <a:xfrm flipH="1">
            <a:off x="5946775" y="2330450"/>
            <a:ext cx="90488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1998" name="Line 693"/>
          <p:cNvSpPr>
            <a:spLocks noChangeShapeType="1"/>
          </p:cNvSpPr>
          <p:nvPr/>
        </p:nvSpPr>
        <p:spPr bwMode="auto">
          <a:xfrm>
            <a:off x="5946775" y="2027238"/>
            <a:ext cx="0" cy="336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1999" name="Line 694"/>
          <p:cNvSpPr>
            <a:spLocks noChangeShapeType="1"/>
          </p:cNvSpPr>
          <p:nvPr/>
        </p:nvSpPr>
        <p:spPr bwMode="auto">
          <a:xfrm flipV="1">
            <a:off x="5854700" y="229870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0" name="Line 695"/>
          <p:cNvSpPr>
            <a:spLocks noChangeShapeType="1"/>
          </p:cNvSpPr>
          <p:nvPr/>
        </p:nvSpPr>
        <p:spPr bwMode="auto">
          <a:xfrm flipH="1" flipV="1">
            <a:off x="5946775" y="2298700"/>
            <a:ext cx="90488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1" name="Line 696"/>
          <p:cNvSpPr>
            <a:spLocks noChangeShapeType="1"/>
          </p:cNvSpPr>
          <p:nvPr/>
        </p:nvSpPr>
        <p:spPr bwMode="auto">
          <a:xfrm>
            <a:off x="5894388" y="2195513"/>
            <a:ext cx="52387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2" name="Line 697"/>
          <p:cNvSpPr>
            <a:spLocks noChangeShapeType="1"/>
          </p:cNvSpPr>
          <p:nvPr/>
        </p:nvSpPr>
        <p:spPr bwMode="auto">
          <a:xfrm flipV="1">
            <a:off x="5946775" y="2195513"/>
            <a:ext cx="55563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3" name="Line 698"/>
          <p:cNvSpPr>
            <a:spLocks noChangeShapeType="1"/>
          </p:cNvSpPr>
          <p:nvPr/>
        </p:nvSpPr>
        <p:spPr bwMode="auto">
          <a:xfrm>
            <a:off x="5876925" y="2241550"/>
            <a:ext cx="66675" cy="3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4" name="Line 699"/>
          <p:cNvSpPr>
            <a:spLocks noChangeShapeType="1"/>
          </p:cNvSpPr>
          <p:nvPr/>
        </p:nvSpPr>
        <p:spPr bwMode="auto">
          <a:xfrm flipV="1">
            <a:off x="5946775" y="2247900"/>
            <a:ext cx="68263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5" name="Line 700"/>
          <p:cNvSpPr>
            <a:spLocks noChangeShapeType="1"/>
          </p:cNvSpPr>
          <p:nvPr/>
        </p:nvSpPr>
        <p:spPr bwMode="auto">
          <a:xfrm flipV="1">
            <a:off x="5946775" y="2149475"/>
            <a:ext cx="34925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6" name="Line 701"/>
          <p:cNvSpPr>
            <a:spLocks noChangeShapeType="1"/>
          </p:cNvSpPr>
          <p:nvPr/>
        </p:nvSpPr>
        <p:spPr bwMode="auto">
          <a:xfrm flipV="1">
            <a:off x="5946775" y="2085975"/>
            <a:ext cx="22225" cy="79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7" name="Line 702"/>
          <p:cNvSpPr>
            <a:spLocks noChangeShapeType="1"/>
          </p:cNvSpPr>
          <p:nvPr/>
        </p:nvSpPr>
        <p:spPr bwMode="auto">
          <a:xfrm>
            <a:off x="5907088" y="2144713"/>
            <a:ext cx="42862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42008" name="Line 703"/>
          <p:cNvSpPr>
            <a:spLocks noChangeShapeType="1"/>
          </p:cNvSpPr>
          <p:nvPr/>
        </p:nvSpPr>
        <p:spPr bwMode="auto">
          <a:xfrm>
            <a:off x="5926138" y="2082800"/>
            <a:ext cx="23812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42009" name="Group 704"/>
          <p:cNvGrpSpPr>
            <a:grpSpLocks/>
          </p:cNvGrpSpPr>
          <p:nvPr/>
        </p:nvGrpSpPr>
        <p:grpSpPr bwMode="auto">
          <a:xfrm>
            <a:off x="5962650" y="1992313"/>
            <a:ext cx="152400" cy="58737"/>
            <a:chOff x="4227" y="1360"/>
            <a:chExt cx="863" cy="270"/>
          </a:xfrm>
        </p:grpSpPr>
        <p:sp>
          <p:nvSpPr>
            <p:cNvPr id="42640" name="Line 705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41" name="Line 706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42" name="Line 707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43" name="Line 708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10" name="Group 709"/>
          <p:cNvGrpSpPr>
            <a:grpSpLocks/>
          </p:cNvGrpSpPr>
          <p:nvPr/>
        </p:nvGrpSpPr>
        <p:grpSpPr bwMode="auto">
          <a:xfrm rot="5700496">
            <a:off x="5870575" y="1889125"/>
            <a:ext cx="168275" cy="53975"/>
            <a:chOff x="4227" y="1360"/>
            <a:chExt cx="863" cy="270"/>
          </a:xfrm>
        </p:grpSpPr>
        <p:sp>
          <p:nvSpPr>
            <p:cNvPr id="42636" name="Line 710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7" name="Line 711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8" name="Line 712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9" name="Line 713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11" name="Group 714"/>
          <p:cNvGrpSpPr>
            <a:grpSpLocks/>
          </p:cNvGrpSpPr>
          <p:nvPr/>
        </p:nvGrpSpPr>
        <p:grpSpPr bwMode="auto">
          <a:xfrm rot="10800000">
            <a:off x="5778500" y="1985963"/>
            <a:ext cx="152400" cy="58737"/>
            <a:chOff x="4227" y="1360"/>
            <a:chExt cx="863" cy="270"/>
          </a:xfrm>
        </p:grpSpPr>
        <p:sp>
          <p:nvSpPr>
            <p:cNvPr id="42632" name="Line 715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3" name="Line 716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4" name="Line 717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5" name="Line 718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12" name="Oval 719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13" name="Line 720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14" name="Line 721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15" name="Rectangle 722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16" name="Oval 723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17" name="Group 724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42629" name="Line 72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0" name="Line 72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31" name="Line 72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18" name="Group 728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42626" name="Line 7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27" name="Line 7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28" name="Line 7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19" name="Oval 732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20" name="Line 733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21" name="Line 734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22" name="Rectangle 735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23" name="Oval 736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24" name="Group 737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42623" name="Line 73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24" name="Line 73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25" name="Line 74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25" name="Group 741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42620" name="Line 7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21" name="Line 7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22" name="Line 7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26" name="Oval 745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27" name="Line 746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28" name="Line 747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29" name="Rectangle 748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30" name="Oval 749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31" name="Group 750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42617" name="Line 7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8" name="Line 7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9" name="Line 7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32" name="Group 754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42614" name="Line 7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5" name="Line 7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6" name="Line 7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33" name="Oval 758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34" name="Line 759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35" name="Line 760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36" name="Rectangle 761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37" name="Oval 762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38" name="Group 763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42611" name="Line 7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2" name="Line 7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3" name="Line 7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39" name="Group 767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42608" name="Line 7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9" name="Line 7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10" name="Line 7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40" name="Oval 771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41" name="Line 772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42" name="Line 773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43" name="Rectangle 774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44" name="Oval 775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45" name="Group 776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42605" name="Line 7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6" name="Line 7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7" name="Line 7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46" name="Group 780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42602" name="Line 7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3" name="Line 7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4" name="Line 7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47" name="Oval 784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48" name="Line 785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49" name="Line 786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50" name="Rectangle 787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chemeClr val="bg2"/>
              </a:solidFill>
              <a:latin typeface="Calibri"/>
            </a:endParaRPr>
          </a:p>
        </p:txBody>
      </p:sp>
      <p:sp>
        <p:nvSpPr>
          <p:cNvPr id="42051" name="Oval 788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52" name="Group 789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42599" name="Line 7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0" name="Line 7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601" name="Line 7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53" name="Group 793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42596" name="Line 7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97" name="Line 7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98" name="Line 7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54" name="Oval 797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55" name="Line 798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56" name="Line 799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57" name="Rectangle 800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58" name="Oval 801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59" name="Group 802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42593" name="Line 8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94" name="Line 8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95" name="Line 8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60" name="Group 806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42590" name="Line 8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91" name="Line 8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92" name="Line 8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61" name="Oval 810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62" name="Line 811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63" name="Line 812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64" name="Rectangle 813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65" name="Oval 814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66" name="Group 815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42587" name="Line 8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8" name="Line 8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9" name="Line 8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67" name="Group 819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42584" name="Line 8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5" name="Line 8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6" name="Line 8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68" name="Oval 823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69" name="Line 824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70" name="Line 825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71" name="Rectangle 826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42072" name="Oval 827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073" name="Group 828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42581" name="Line 8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2" name="Line 8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3" name="Line 8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2074" name="Group 832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42578" name="Line 8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79" name="Line 8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80" name="Line 8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75" name="Line 836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76" name="Line 837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77" name="Line 838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78" name="Line 839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79" name="Line 840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80" name="Line 841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81" name="Line 842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82" name="Freeform 843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083" name="Line 844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84" name="Line 845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85" name="Line 846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42086" name="Group 847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42565" name="Oval 84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66" name="Line 84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67" name="Line 85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68" name="Rectangle 85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69" name="Oval 85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570" name="Group 85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42575" name="Line 8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76" name="Line 8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77" name="Line 8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2571" name="Group 85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42572" name="Line 8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73" name="Line 8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74" name="Line 8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2087" name="Group 861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42552" name="Oval 86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53" name="Line 86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54" name="Line 86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55" name="Rectangle 86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56" name="Oval 86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557" name="Group 86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42562" name="Line 8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63" name="Line 8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64" name="Line 8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2558" name="Group 87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42559" name="Line 87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60" name="Line 87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61" name="Line 87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2088" name="Group 875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42539" name="Oval 87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40" name="Line 87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41" name="Line 87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42" name="Rectangle 87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43" name="Oval 88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544" name="Group 88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42549" name="Line 8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50" name="Line 8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51" name="Line 8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2545" name="Group 88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42546" name="Line 88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47" name="Line 88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48" name="Line 88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42089" name="Line 889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0" name="Line 890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1" name="Line 891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2" name="Line 892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3" name="Line 893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4" name="Line 894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5" name="Line 895"/>
          <p:cNvSpPr>
            <a:spLocks noChangeShapeType="1"/>
          </p:cNvSpPr>
          <p:nvPr/>
        </p:nvSpPr>
        <p:spPr bwMode="auto">
          <a:xfrm>
            <a:off x="5918200" y="5119688"/>
            <a:ext cx="4921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6" name="Line 896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7" name="Line 897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8" name="Line 898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099" name="Line 899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0" name="Line 900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1" name="Line 942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2" name="Line 943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3" name="Line 944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4" name="Line 945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5" name="Line 946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6" name="Line 947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7" name="Line 949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8" name="Line 950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09" name="Line 951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10" name="Line 952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2111" name="Group 953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42526" name="Oval 95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27" name="Line 95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28" name="Line 95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29" name="Rectangle 95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30" name="Oval 95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531" name="Group 959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42536" name="Line 9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37" name="Line 9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38" name="Line 9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2532" name="Group 963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42533" name="Line 9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34" name="Line 9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35" name="Line 9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42112" name="Group 967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42513" name="Oval 96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14" name="Line 96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15" name="Line 97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16" name="Rectangle 97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17" name="Oval 97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518" name="Group 97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42523" name="Line 97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24" name="Line 97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25" name="Line 97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42519" name="Group 97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42520" name="Line 9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21" name="Line 9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2522" name="Line 9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pic>
        <p:nvPicPr>
          <p:cNvPr id="42113" name="Picture 1020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780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114" name="Group 1021"/>
          <p:cNvGrpSpPr>
            <a:grpSpLocks/>
          </p:cNvGrpSpPr>
          <p:nvPr/>
        </p:nvGrpSpPr>
        <p:grpSpPr bwMode="auto">
          <a:xfrm>
            <a:off x="7464425" y="5226050"/>
            <a:ext cx="198438" cy="365125"/>
            <a:chOff x="4702" y="3292"/>
            <a:chExt cx="125" cy="230"/>
          </a:xfrm>
        </p:grpSpPr>
        <p:sp>
          <p:nvSpPr>
            <p:cNvPr id="42505" name="AutoShape 1022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6" name="Rectangle 1023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7" name="Rectangle 1024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8" name="AutoShape 1025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9" name="Line 1026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10" name="Line 1027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11" name="Rectangle 1028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12" name="Rectangle 1029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42115" name="Group 1030"/>
          <p:cNvGrpSpPr>
            <a:grpSpLocks/>
          </p:cNvGrpSpPr>
          <p:nvPr/>
        </p:nvGrpSpPr>
        <p:grpSpPr bwMode="auto">
          <a:xfrm>
            <a:off x="7926388" y="4949825"/>
            <a:ext cx="198437" cy="365125"/>
            <a:chOff x="4702" y="3292"/>
            <a:chExt cx="125" cy="230"/>
          </a:xfrm>
        </p:grpSpPr>
        <p:sp>
          <p:nvSpPr>
            <p:cNvPr id="42497" name="AutoShape 1031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8" name="Rectangle 1032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9" name="Rectangle 1033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0" name="AutoShape 1034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1" name="Line 1035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02" name="Line 1036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2503" name="Rectangle 1037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504" name="Rectangle 1038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42116" name="AutoShape 1040"/>
          <p:cNvSpPr>
            <a:spLocks noChangeAspect="1" noChangeArrowheads="1" noTextEdit="1"/>
          </p:cNvSpPr>
          <p:nvPr/>
        </p:nvSpPr>
        <p:spPr bwMode="auto">
          <a:xfrm>
            <a:off x="7143750" y="5394325"/>
            <a:ext cx="233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17" name="Freeform 1041"/>
          <p:cNvSpPr>
            <a:spLocks/>
          </p:cNvSpPr>
          <p:nvPr/>
        </p:nvSpPr>
        <p:spPr bwMode="auto">
          <a:xfrm>
            <a:off x="7145338" y="5394325"/>
            <a:ext cx="231775" cy="252413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09878319 h 1904"/>
              <a:gd name="T6" fmla="*/ 2147483647 w 1894"/>
              <a:gd name="T7" fmla="*/ 927297354 h 1904"/>
              <a:gd name="T8" fmla="*/ 2147483647 w 1894"/>
              <a:gd name="T9" fmla="*/ 1852257368 h 1904"/>
              <a:gd name="T10" fmla="*/ 2147483647 w 1894"/>
              <a:gd name="T11" fmla="*/ 2147483647 h 1904"/>
              <a:gd name="T12" fmla="*/ 2147483647 w 1894"/>
              <a:gd name="T13" fmla="*/ 2147483647 h 1904"/>
              <a:gd name="T14" fmla="*/ 2147483647 w 1894"/>
              <a:gd name="T15" fmla="*/ 2147483647 h 1904"/>
              <a:gd name="T16" fmla="*/ 2147483647 w 1894"/>
              <a:gd name="T17" fmla="*/ 2147483647 h 1904"/>
              <a:gd name="T18" fmla="*/ 2147483647 w 1894"/>
              <a:gd name="T19" fmla="*/ 2147483647 h 1904"/>
              <a:gd name="T20" fmla="*/ 2147483647 w 1894"/>
              <a:gd name="T21" fmla="*/ 2147483647 h 1904"/>
              <a:gd name="T22" fmla="*/ 2147483647 w 1894"/>
              <a:gd name="T23" fmla="*/ 2147483647 h 1904"/>
              <a:gd name="T24" fmla="*/ 2147483647 w 1894"/>
              <a:gd name="T25" fmla="*/ 2147483647 h 1904"/>
              <a:gd name="T26" fmla="*/ 2147483647 w 1894"/>
              <a:gd name="T27" fmla="*/ 2147483647 h 1904"/>
              <a:gd name="T28" fmla="*/ 2147483647 w 1894"/>
              <a:gd name="T29" fmla="*/ 2147483647 h 1904"/>
              <a:gd name="T30" fmla="*/ 2147483647 w 1894"/>
              <a:gd name="T31" fmla="*/ 214748364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2147483647 w 1894"/>
              <a:gd name="T67" fmla="*/ 2147483647 h 1904"/>
              <a:gd name="T68" fmla="*/ 2147483647 w 1894"/>
              <a:gd name="T69" fmla="*/ 2147483647 h 1904"/>
              <a:gd name="T70" fmla="*/ 2147483647 w 1894"/>
              <a:gd name="T71" fmla="*/ 2147483647 h 1904"/>
              <a:gd name="T72" fmla="*/ 2147483647 w 1894"/>
              <a:gd name="T73" fmla="*/ 2147483647 h 1904"/>
              <a:gd name="T74" fmla="*/ 2147483647 w 1894"/>
              <a:gd name="T75" fmla="*/ 2147483647 h 1904"/>
              <a:gd name="T76" fmla="*/ 2147483647 w 1894"/>
              <a:gd name="T77" fmla="*/ 2147483647 h 1904"/>
              <a:gd name="T78" fmla="*/ 1794076415 w 1894"/>
              <a:gd name="T79" fmla="*/ 2147483647 h 1904"/>
              <a:gd name="T80" fmla="*/ 0 w 1894"/>
              <a:gd name="T81" fmla="*/ 2147483647 h 1904"/>
              <a:gd name="T82" fmla="*/ 896132217 w 1894"/>
              <a:gd name="T83" fmla="*/ 2147483647 h 1904"/>
              <a:gd name="T84" fmla="*/ 2147483647 w 1894"/>
              <a:gd name="T85" fmla="*/ 2147483647 h 1904"/>
              <a:gd name="T86" fmla="*/ 2147483647 w 1894"/>
              <a:gd name="T87" fmla="*/ 2147483647 h 1904"/>
              <a:gd name="T88" fmla="*/ 2147483647 w 1894"/>
              <a:gd name="T89" fmla="*/ 2147483647 h 1904"/>
              <a:gd name="T90" fmla="*/ 2147483647 w 1894"/>
              <a:gd name="T91" fmla="*/ 2147483647 h 1904"/>
              <a:gd name="T92" fmla="*/ 2147483647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18" name="Freeform 1042"/>
          <p:cNvSpPr>
            <a:spLocks/>
          </p:cNvSpPr>
          <p:nvPr/>
        </p:nvSpPr>
        <p:spPr bwMode="auto">
          <a:xfrm>
            <a:off x="7173913" y="5554663"/>
            <a:ext cx="134937" cy="42862"/>
          </a:xfrm>
          <a:custGeom>
            <a:avLst/>
            <a:gdLst>
              <a:gd name="T0" fmla="*/ 2147483647 w 1106"/>
              <a:gd name="T1" fmla="*/ 0 h 331"/>
              <a:gd name="T2" fmla="*/ 2147483647 w 1106"/>
              <a:gd name="T3" fmla="*/ 2147483647 h 331"/>
              <a:gd name="T4" fmla="*/ 2147483647 w 1106"/>
              <a:gd name="T5" fmla="*/ 2147483647 h 331"/>
              <a:gd name="T6" fmla="*/ 0 w 1106"/>
              <a:gd name="T7" fmla="*/ 2147483647 h 331"/>
              <a:gd name="T8" fmla="*/ 2147483647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19" name="Freeform 1043"/>
          <p:cNvSpPr>
            <a:spLocks/>
          </p:cNvSpPr>
          <p:nvPr/>
        </p:nvSpPr>
        <p:spPr bwMode="auto">
          <a:xfrm>
            <a:off x="7151688" y="5573713"/>
            <a:ext cx="157162" cy="66675"/>
          </a:xfrm>
          <a:custGeom>
            <a:avLst/>
            <a:gdLst>
              <a:gd name="T0" fmla="*/ 2147483647 w 1285"/>
              <a:gd name="T1" fmla="*/ 2147483647 h 505"/>
              <a:gd name="T2" fmla="*/ 2147483647 w 1285"/>
              <a:gd name="T3" fmla="*/ 2147483647 h 505"/>
              <a:gd name="T4" fmla="*/ 2147483647 w 1285"/>
              <a:gd name="T5" fmla="*/ 2147483647 h 505"/>
              <a:gd name="T6" fmla="*/ 2147483647 w 1285"/>
              <a:gd name="T7" fmla="*/ 2147483647 h 505"/>
              <a:gd name="T8" fmla="*/ 2147483647 w 1285"/>
              <a:gd name="T9" fmla="*/ 2147483647 h 505"/>
              <a:gd name="T10" fmla="*/ 2147483647 w 1285"/>
              <a:gd name="T11" fmla="*/ 2147483647 h 505"/>
              <a:gd name="T12" fmla="*/ 2147483647 w 1285"/>
              <a:gd name="T13" fmla="*/ 2147483647 h 505"/>
              <a:gd name="T14" fmla="*/ 2147483647 w 1285"/>
              <a:gd name="T15" fmla="*/ 2147483647 h 505"/>
              <a:gd name="T16" fmla="*/ 2147483647 w 1285"/>
              <a:gd name="T17" fmla="*/ 2147483647 h 505"/>
              <a:gd name="T18" fmla="*/ 2147483647 w 1285"/>
              <a:gd name="T19" fmla="*/ 2147483647 h 505"/>
              <a:gd name="T20" fmla="*/ 2147483647 w 1285"/>
              <a:gd name="T21" fmla="*/ 2147483647 h 505"/>
              <a:gd name="T22" fmla="*/ 2147483647 w 1285"/>
              <a:gd name="T23" fmla="*/ 2147483647 h 505"/>
              <a:gd name="T24" fmla="*/ 2147483647 w 1285"/>
              <a:gd name="T25" fmla="*/ 2147483647 h 505"/>
              <a:gd name="T26" fmla="*/ 2147483647 w 1285"/>
              <a:gd name="T27" fmla="*/ 2147483647 h 505"/>
              <a:gd name="T28" fmla="*/ 2147483647 w 1285"/>
              <a:gd name="T29" fmla="*/ 2147483647 h 505"/>
              <a:gd name="T30" fmla="*/ 2147483647 w 1285"/>
              <a:gd name="T31" fmla="*/ 2147483647 h 505"/>
              <a:gd name="T32" fmla="*/ 1342856950 w 1285"/>
              <a:gd name="T33" fmla="*/ 1215208648 h 505"/>
              <a:gd name="T34" fmla="*/ 448232262 w 1285"/>
              <a:gd name="T35" fmla="*/ 2147483647 h 505"/>
              <a:gd name="T36" fmla="*/ 0 w 1285"/>
              <a:gd name="T37" fmla="*/ 2147483647 h 505"/>
              <a:gd name="T38" fmla="*/ 1789249254 w 1285"/>
              <a:gd name="T39" fmla="*/ 2147483647 h 505"/>
              <a:gd name="T40" fmla="*/ 2147483647 w 1285"/>
              <a:gd name="T41" fmla="*/ 2147483647 h 505"/>
              <a:gd name="T42" fmla="*/ 2147483647 w 1285"/>
              <a:gd name="T43" fmla="*/ 2147483647 h 505"/>
              <a:gd name="T44" fmla="*/ 2147483647 w 1285"/>
              <a:gd name="T45" fmla="*/ 2147483647 h 505"/>
              <a:gd name="T46" fmla="*/ 2147483647 w 1285"/>
              <a:gd name="T47" fmla="*/ 2147483647 h 505"/>
              <a:gd name="T48" fmla="*/ 2147483647 w 1285"/>
              <a:gd name="T49" fmla="*/ 2147483647 h 505"/>
              <a:gd name="T50" fmla="*/ 2147483647 w 1285"/>
              <a:gd name="T51" fmla="*/ 2147483647 h 505"/>
              <a:gd name="T52" fmla="*/ 2147483647 w 1285"/>
              <a:gd name="T53" fmla="*/ 2147483647 h 505"/>
              <a:gd name="T54" fmla="*/ 2147483647 w 1285"/>
              <a:gd name="T55" fmla="*/ 2147483647 h 505"/>
              <a:gd name="T56" fmla="*/ 2147483647 w 1285"/>
              <a:gd name="T57" fmla="*/ 2147483647 h 505"/>
              <a:gd name="T58" fmla="*/ 2147483647 w 1285"/>
              <a:gd name="T59" fmla="*/ 2147483647 h 505"/>
              <a:gd name="T60" fmla="*/ 2147483647 w 1285"/>
              <a:gd name="T61" fmla="*/ 2147483647 h 505"/>
              <a:gd name="T62" fmla="*/ 2147483647 w 1285"/>
              <a:gd name="T63" fmla="*/ 2147483647 h 505"/>
              <a:gd name="T64" fmla="*/ 2147483647 w 1285"/>
              <a:gd name="T65" fmla="*/ 2147483647 h 505"/>
              <a:gd name="T66" fmla="*/ 2147483647 w 1285"/>
              <a:gd name="T67" fmla="*/ 2147483647 h 505"/>
              <a:gd name="T68" fmla="*/ 2147483647 w 1285"/>
              <a:gd name="T69" fmla="*/ 2147483647 h 505"/>
              <a:gd name="T70" fmla="*/ 2147483647 w 1285"/>
              <a:gd name="T71" fmla="*/ 2147483647 h 505"/>
              <a:gd name="T72" fmla="*/ 2147483647 w 1285"/>
              <a:gd name="T73" fmla="*/ 2147483647 h 505"/>
              <a:gd name="T74" fmla="*/ 2147483647 w 1285"/>
              <a:gd name="T75" fmla="*/ 2147483647 h 505"/>
              <a:gd name="T76" fmla="*/ 2147483647 w 1285"/>
              <a:gd name="T77" fmla="*/ 2147483647 h 505"/>
              <a:gd name="T78" fmla="*/ 2147483647 w 128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0" name="AutoShape 1044"/>
          <p:cNvSpPr>
            <a:spLocks noChangeAspect="1" noChangeArrowheads="1" noTextEdit="1"/>
          </p:cNvSpPr>
          <p:nvPr/>
        </p:nvSpPr>
        <p:spPr bwMode="auto">
          <a:xfrm>
            <a:off x="7104063" y="5305425"/>
            <a:ext cx="25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21" name="Freeform 1045"/>
          <p:cNvSpPr>
            <a:spLocks/>
          </p:cNvSpPr>
          <p:nvPr/>
        </p:nvSpPr>
        <p:spPr bwMode="auto">
          <a:xfrm>
            <a:off x="7156450" y="5324475"/>
            <a:ext cx="36513" cy="49213"/>
          </a:xfrm>
          <a:custGeom>
            <a:avLst/>
            <a:gdLst>
              <a:gd name="T0" fmla="*/ 2147483647 w 179"/>
              <a:gd name="T1" fmla="*/ 2147483647 h 216"/>
              <a:gd name="T2" fmla="*/ 2147483647 w 179"/>
              <a:gd name="T3" fmla="*/ 2147483647 h 216"/>
              <a:gd name="T4" fmla="*/ 2147483647 w 179"/>
              <a:gd name="T5" fmla="*/ 2147483647 h 216"/>
              <a:gd name="T6" fmla="*/ 2147483647 w 179"/>
              <a:gd name="T7" fmla="*/ 2147483647 h 216"/>
              <a:gd name="T8" fmla="*/ 2147483647 w 179"/>
              <a:gd name="T9" fmla="*/ 2147483647 h 216"/>
              <a:gd name="T10" fmla="*/ 2147483647 w 179"/>
              <a:gd name="T11" fmla="*/ 2147483647 h 216"/>
              <a:gd name="T12" fmla="*/ 2147483647 w 179"/>
              <a:gd name="T13" fmla="*/ 2147483647 h 216"/>
              <a:gd name="T14" fmla="*/ 2147483647 w 179"/>
              <a:gd name="T15" fmla="*/ 2147483647 h 216"/>
              <a:gd name="T16" fmla="*/ 0 w 179"/>
              <a:gd name="T17" fmla="*/ 2147483647 h 216"/>
              <a:gd name="T18" fmla="*/ 2147483647 w 179"/>
              <a:gd name="T19" fmla="*/ 2147483647 h 216"/>
              <a:gd name="T20" fmla="*/ 2147483647 w 179"/>
              <a:gd name="T21" fmla="*/ 2147483647 h 216"/>
              <a:gd name="T22" fmla="*/ 2147483647 w 179"/>
              <a:gd name="T23" fmla="*/ 2147483647 h 216"/>
              <a:gd name="T24" fmla="*/ 2147483647 w 179"/>
              <a:gd name="T25" fmla="*/ 2147483647 h 216"/>
              <a:gd name="T26" fmla="*/ 2147483647 w 179"/>
              <a:gd name="T27" fmla="*/ 2147483647 h 216"/>
              <a:gd name="T28" fmla="*/ 2147483647 w 179"/>
              <a:gd name="T29" fmla="*/ 2147483647 h 216"/>
              <a:gd name="T30" fmla="*/ 2147483647 w 179"/>
              <a:gd name="T31" fmla="*/ 2147483647 h 216"/>
              <a:gd name="T32" fmla="*/ 2147483647 w 179"/>
              <a:gd name="T33" fmla="*/ 2147483647 h 216"/>
              <a:gd name="T34" fmla="*/ 214748364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7483647 w 179"/>
              <a:gd name="T45" fmla="*/ 2147483647 h 216"/>
              <a:gd name="T46" fmla="*/ 2147483647 w 179"/>
              <a:gd name="T47" fmla="*/ 2147483647 h 216"/>
              <a:gd name="T48" fmla="*/ 2147483647 w 179"/>
              <a:gd name="T49" fmla="*/ 2147483647 h 216"/>
              <a:gd name="T50" fmla="*/ 2147483647 w 179"/>
              <a:gd name="T51" fmla="*/ 2147483647 h 216"/>
              <a:gd name="T52" fmla="*/ 2147483647 w 179"/>
              <a:gd name="T53" fmla="*/ 2147483647 h 216"/>
              <a:gd name="T54" fmla="*/ 2147483647 w 179"/>
              <a:gd name="T55" fmla="*/ 2147483647 h 216"/>
              <a:gd name="T56" fmla="*/ 2147483647 w 179"/>
              <a:gd name="T57" fmla="*/ 2147483647 h 216"/>
              <a:gd name="T58" fmla="*/ 2147483647 w 179"/>
              <a:gd name="T59" fmla="*/ 2147483647 h 216"/>
              <a:gd name="T60" fmla="*/ 2147483647 w 179"/>
              <a:gd name="T61" fmla="*/ 2147483647 h 216"/>
              <a:gd name="T62" fmla="*/ 2147483647 w 179"/>
              <a:gd name="T63" fmla="*/ 2147483647 h 216"/>
              <a:gd name="T64" fmla="*/ 2147483647 w 179"/>
              <a:gd name="T65" fmla="*/ 2147483647 h 216"/>
              <a:gd name="T66" fmla="*/ 2147483647 w 179"/>
              <a:gd name="T67" fmla="*/ 2147483647 h 216"/>
              <a:gd name="T68" fmla="*/ 2147483647 w 179"/>
              <a:gd name="T69" fmla="*/ 2147483647 h 216"/>
              <a:gd name="T70" fmla="*/ 2147483647 w 179"/>
              <a:gd name="T71" fmla="*/ 2147483647 h 216"/>
              <a:gd name="T72" fmla="*/ 2147483647 w 179"/>
              <a:gd name="T73" fmla="*/ 2147483647 h 216"/>
              <a:gd name="T74" fmla="*/ 2147483647 w 179"/>
              <a:gd name="T75" fmla="*/ 2147483647 h 216"/>
              <a:gd name="T76" fmla="*/ 2147483647 w 179"/>
              <a:gd name="T77" fmla="*/ 2147483647 h 216"/>
              <a:gd name="T78" fmla="*/ 2147483647 w 179"/>
              <a:gd name="T79" fmla="*/ 2147483647 h 216"/>
              <a:gd name="T80" fmla="*/ 2147483647 w 179"/>
              <a:gd name="T81" fmla="*/ 2147483647 h 216"/>
              <a:gd name="T82" fmla="*/ 2147483647 w 179"/>
              <a:gd name="T83" fmla="*/ 2147483647 h 216"/>
              <a:gd name="T84" fmla="*/ 2147483647 w 179"/>
              <a:gd name="T85" fmla="*/ 0 h 216"/>
              <a:gd name="T86" fmla="*/ 2147483647 w 179"/>
              <a:gd name="T87" fmla="*/ 2147483647 h 216"/>
              <a:gd name="T88" fmla="*/ 2147483647 w 179"/>
              <a:gd name="T89" fmla="*/ 2147483647 h 216"/>
              <a:gd name="T90" fmla="*/ 2147483647 w 179"/>
              <a:gd name="T91" fmla="*/ 2147483647 h 216"/>
              <a:gd name="T92" fmla="*/ 2147483647 w 179"/>
              <a:gd name="T93" fmla="*/ 2147483647 h 216"/>
              <a:gd name="T94" fmla="*/ 2147483647 w 179"/>
              <a:gd name="T95" fmla="*/ 2147483647 h 216"/>
              <a:gd name="T96" fmla="*/ 2147483647 w 179"/>
              <a:gd name="T97" fmla="*/ 21474836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2" name="Freeform 1046"/>
          <p:cNvSpPr>
            <a:spLocks/>
          </p:cNvSpPr>
          <p:nvPr/>
        </p:nvSpPr>
        <p:spPr bwMode="auto">
          <a:xfrm>
            <a:off x="7218363" y="5322888"/>
            <a:ext cx="22225" cy="38100"/>
          </a:xfrm>
          <a:custGeom>
            <a:avLst/>
            <a:gdLst>
              <a:gd name="T0" fmla="*/ 2147483647 w 114"/>
              <a:gd name="T1" fmla="*/ 2147483647 h 168"/>
              <a:gd name="T2" fmla="*/ 2147483647 w 114"/>
              <a:gd name="T3" fmla="*/ 2147483647 h 168"/>
              <a:gd name="T4" fmla="*/ 2147483647 w 114"/>
              <a:gd name="T5" fmla="*/ 2147483647 h 168"/>
              <a:gd name="T6" fmla="*/ 2147483647 w 114"/>
              <a:gd name="T7" fmla="*/ 2147483647 h 168"/>
              <a:gd name="T8" fmla="*/ 2147483647 w 114"/>
              <a:gd name="T9" fmla="*/ 2147483647 h 168"/>
              <a:gd name="T10" fmla="*/ 2147483647 w 114"/>
              <a:gd name="T11" fmla="*/ 2147483647 h 168"/>
              <a:gd name="T12" fmla="*/ 2147483647 w 114"/>
              <a:gd name="T13" fmla="*/ 2147483647 h 168"/>
              <a:gd name="T14" fmla="*/ 2147483647 w 114"/>
              <a:gd name="T15" fmla="*/ 2147483647 h 168"/>
              <a:gd name="T16" fmla="*/ 2147483647 w 114"/>
              <a:gd name="T17" fmla="*/ 2147483647 h 168"/>
              <a:gd name="T18" fmla="*/ 2147483647 w 114"/>
              <a:gd name="T19" fmla="*/ 2147483647 h 168"/>
              <a:gd name="T20" fmla="*/ 2147483647 w 114"/>
              <a:gd name="T21" fmla="*/ 2147483647 h 168"/>
              <a:gd name="T22" fmla="*/ 2147483647 w 114"/>
              <a:gd name="T23" fmla="*/ 2147483647 h 168"/>
              <a:gd name="T24" fmla="*/ 2147483647 w 114"/>
              <a:gd name="T25" fmla="*/ 2147483647 h 168"/>
              <a:gd name="T26" fmla="*/ 2147483647 w 114"/>
              <a:gd name="T27" fmla="*/ 2147483647 h 168"/>
              <a:gd name="T28" fmla="*/ 2147483647 w 114"/>
              <a:gd name="T29" fmla="*/ 2147483647 h 168"/>
              <a:gd name="T30" fmla="*/ 2147483647 w 114"/>
              <a:gd name="T31" fmla="*/ 2147483647 h 168"/>
              <a:gd name="T32" fmla="*/ 2147483647 w 114"/>
              <a:gd name="T33" fmla="*/ 2147483647 h 168"/>
              <a:gd name="T34" fmla="*/ 2147483647 w 114"/>
              <a:gd name="T35" fmla="*/ 2147483647 h 168"/>
              <a:gd name="T36" fmla="*/ 2147483647 w 114"/>
              <a:gd name="T37" fmla="*/ 2147483647 h 168"/>
              <a:gd name="T38" fmla="*/ 2147483647 w 114"/>
              <a:gd name="T39" fmla="*/ 2147483647 h 168"/>
              <a:gd name="T40" fmla="*/ 2147483647 w 114"/>
              <a:gd name="T41" fmla="*/ 2147483647 h 168"/>
              <a:gd name="T42" fmla="*/ 2147483647 w 114"/>
              <a:gd name="T43" fmla="*/ 2147483647 h 168"/>
              <a:gd name="T44" fmla="*/ 2147483647 w 114"/>
              <a:gd name="T45" fmla="*/ 2147483647 h 168"/>
              <a:gd name="T46" fmla="*/ 2147483647 w 114"/>
              <a:gd name="T47" fmla="*/ 2147483647 h 168"/>
              <a:gd name="T48" fmla="*/ 2147483647 w 114"/>
              <a:gd name="T49" fmla="*/ 2147483647 h 168"/>
              <a:gd name="T50" fmla="*/ 2147483647 w 114"/>
              <a:gd name="T51" fmla="*/ 2147483647 h 168"/>
              <a:gd name="T52" fmla="*/ 2147483647 w 114"/>
              <a:gd name="T53" fmla="*/ 2147483647 h 168"/>
              <a:gd name="T54" fmla="*/ 2147483647 w 114"/>
              <a:gd name="T55" fmla="*/ 2147483647 h 168"/>
              <a:gd name="T56" fmla="*/ 2147483647 w 114"/>
              <a:gd name="T57" fmla="*/ 2147483647 h 168"/>
              <a:gd name="T58" fmla="*/ 2147483647 w 114"/>
              <a:gd name="T59" fmla="*/ 2147483647 h 168"/>
              <a:gd name="T60" fmla="*/ 2147483647 w 114"/>
              <a:gd name="T61" fmla="*/ 0 h 168"/>
              <a:gd name="T62" fmla="*/ 2147483647 w 114"/>
              <a:gd name="T63" fmla="*/ 0 h 168"/>
              <a:gd name="T64" fmla="*/ 0 w 114"/>
              <a:gd name="T65" fmla="*/ 2147483647 h 168"/>
              <a:gd name="T66" fmla="*/ 2147483647 w 114"/>
              <a:gd name="T67" fmla="*/ 2147483647 h 168"/>
              <a:gd name="T68" fmla="*/ 2147483647 w 114"/>
              <a:gd name="T69" fmla="*/ 2147483647 h 168"/>
              <a:gd name="T70" fmla="*/ 2147483647 w 114"/>
              <a:gd name="T71" fmla="*/ 2147483647 h 168"/>
              <a:gd name="T72" fmla="*/ 2147483647 w 114"/>
              <a:gd name="T73" fmla="*/ 2147483647 h 168"/>
              <a:gd name="T74" fmla="*/ 2147483647 w 114"/>
              <a:gd name="T75" fmla="*/ 2147483647 h 168"/>
              <a:gd name="T76" fmla="*/ 2147483647 w 114"/>
              <a:gd name="T77" fmla="*/ 2147483647 h 168"/>
              <a:gd name="T78" fmla="*/ 2147483647 w 114"/>
              <a:gd name="T79" fmla="*/ 2147483647 h 168"/>
              <a:gd name="T80" fmla="*/ 2147483647 w 114"/>
              <a:gd name="T81" fmla="*/ 2147483647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3" name="Freeform 1047"/>
          <p:cNvSpPr>
            <a:spLocks/>
          </p:cNvSpPr>
          <p:nvPr/>
        </p:nvSpPr>
        <p:spPr bwMode="auto">
          <a:xfrm>
            <a:off x="7134225" y="5314950"/>
            <a:ext cx="58738" cy="79375"/>
          </a:xfrm>
          <a:custGeom>
            <a:avLst/>
            <a:gdLst>
              <a:gd name="T0" fmla="*/ 2147483647 w 289"/>
              <a:gd name="T1" fmla="*/ 2147483647 h 351"/>
              <a:gd name="T2" fmla="*/ 2147483647 w 289"/>
              <a:gd name="T3" fmla="*/ 2147483647 h 351"/>
              <a:gd name="T4" fmla="*/ 2147483647 w 289"/>
              <a:gd name="T5" fmla="*/ 2147483647 h 351"/>
              <a:gd name="T6" fmla="*/ 0 w 289"/>
              <a:gd name="T7" fmla="*/ 2147483647 h 351"/>
              <a:gd name="T8" fmla="*/ 2147483647 w 289"/>
              <a:gd name="T9" fmla="*/ 2147483647 h 351"/>
              <a:gd name="T10" fmla="*/ 2147483647 w 289"/>
              <a:gd name="T11" fmla="*/ 2147483647 h 351"/>
              <a:gd name="T12" fmla="*/ 2147483647 w 289"/>
              <a:gd name="T13" fmla="*/ 2147483647 h 351"/>
              <a:gd name="T14" fmla="*/ 2147483647 w 289"/>
              <a:gd name="T15" fmla="*/ 2147483647 h 351"/>
              <a:gd name="T16" fmla="*/ 2147483647 w 289"/>
              <a:gd name="T17" fmla="*/ 2147483647 h 351"/>
              <a:gd name="T18" fmla="*/ 2147483647 w 289"/>
              <a:gd name="T19" fmla="*/ 2147483647 h 351"/>
              <a:gd name="T20" fmla="*/ 2147483647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2147483647 w 289"/>
              <a:gd name="T53" fmla="*/ 2147483647 h 351"/>
              <a:gd name="T54" fmla="*/ 2147483647 w 289"/>
              <a:gd name="T55" fmla="*/ 2147483647 h 351"/>
              <a:gd name="T56" fmla="*/ 2147483647 w 289"/>
              <a:gd name="T57" fmla="*/ 2147483647 h 351"/>
              <a:gd name="T58" fmla="*/ 2147483647 w 289"/>
              <a:gd name="T59" fmla="*/ 2147483647 h 351"/>
              <a:gd name="T60" fmla="*/ 2147483647 w 289"/>
              <a:gd name="T61" fmla="*/ 2147483647 h 351"/>
              <a:gd name="T62" fmla="*/ 2147483647 w 289"/>
              <a:gd name="T63" fmla="*/ 2147483647 h 351"/>
              <a:gd name="T64" fmla="*/ 2147483647 w 289"/>
              <a:gd name="T65" fmla="*/ 2147483647 h 351"/>
              <a:gd name="T66" fmla="*/ 2147483647 w 289"/>
              <a:gd name="T67" fmla="*/ 2147483647 h 351"/>
              <a:gd name="T68" fmla="*/ 2147483647 w 289"/>
              <a:gd name="T69" fmla="*/ 2147483647 h 351"/>
              <a:gd name="T70" fmla="*/ 2147483647 w 289"/>
              <a:gd name="T71" fmla="*/ 2147483647 h 351"/>
              <a:gd name="T72" fmla="*/ 2147483647 w 289"/>
              <a:gd name="T73" fmla="*/ 2147483647 h 351"/>
              <a:gd name="T74" fmla="*/ 2147483647 w 289"/>
              <a:gd name="T75" fmla="*/ 2147483647 h 351"/>
              <a:gd name="T76" fmla="*/ 2147483647 w 289"/>
              <a:gd name="T77" fmla="*/ 2147483647 h 351"/>
              <a:gd name="T78" fmla="*/ 2147483647 w 289"/>
              <a:gd name="T79" fmla="*/ 2147483647 h 351"/>
              <a:gd name="T80" fmla="*/ 2147483647 w 289"/>
              <a:gd name="T81" fmla="*/ 0 h 351"/>
              <a:gd name="T82" fmla="*/ 2147483647 w 289"/>
              <a:gd name="T83" fmla="*/ 2147483647 h 351"/>
              <a:gd name="T84" fmla="*/ 2147483647 w 289"/>
              <a:gd name="T85" fmla="*/ 2147483647 h 351"/>
              <a:gd name="T86" fmla="*/ 2147483647 w 289"/>
              <a:gd name="T87" fmla="*/ 2147483647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4" name="Freeform 1048"/>
          <p:cNvSpPr>
            <a:spLocks/>
          </p:cNvSpPr>
          <p:nvPr/>
        </p:nvSpPr>
        <p:spPr bwMode="auto">
          <a:xfrm>
            <a:off x="7215188" y="5311775"/>
            <a:ext cx="50800" cy="53975"/>
          </a:xfrm>
          <a:custGeom>
            <a:avLst/>
            <a:gdLst>
              <a:gd name="T0" fmla="*/ 2147483647 w 254"/>
              <a:gd name="T1" fmla="*/ 2147483647 h 234"/>
              <a:gd name="T2" fmla="*/ 2147483647 w 254"/>
              <a:gd name="T3" fmla="*/ 2147483647 h 234"/>
              <a:gd name="T4" fmla="*/ 2147483647 w 254"/>
              <a:gd name="T5" fmla="*/ 2147483647 h 234"/>
              <a:gd name="T6" fmla="*/ 2147483647 w 254"/>
              <a:gd name="T7" fmla="*/ 2147483647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2147483647 h 234"/>
              <a:gd name="T54" fmla="*/ 2147483647 w 254"/>
              <a:gd name="T55" fmla="*/ 2147483647 h 234"/>
              <a:gd name="T56" fmla="*/ 2147483647 w 254"/>
              <a:gd name="T57" fmla="*/ 2147483647 h 234"/>
              <a:gd name="T58" fmla="*/ 2147483647 w 254"/>
              <a:gd name="T59" fmla="*/ 2147483647 h 234"/>
              <a:gd name="T60" fmla="*/ 2147483647 w 254"/>
              <a:gd name="T61" fmla="*/ 2147483647 h 234"/>
              <a:gd name="T62" fmla="*/ 2147483647 w 254"/>
              <a:gd name="T63" fmla="*/ 2147483647 h 234"/>
              <a:gd name="T64" fmla="*/ 2147483647 w 254"/>
              <a:gd name="T65" fmla="*/ 2147483647 h 234"/>
              <a:gd name="T66" fmla="*/ 2147483647 w 254"/>
              <a:gd name="T67" fmla="*/ 2147483647 h 234"/>
              <a:gd name="T68" fmla="*/ 2147483647 w 254"/>
              <a:gd name="T69" fmla="*/ 2147483647 h 234"/>
              <a:gd name="T70" fmla="*/ 2147483647 w 254"/>
              <a:gd name="T71" fmla="*/ 2147483647 h 234"/>
              <a:gd name="T72" fmla="*/ 2147483647 w 254"/>
              <a:gd name="T73" fmla="*/ 2147483647 h 234"/>
              <a:gd name="T74" fmla="*/ 2147483647 w 254"/>
              <a:gd name="T75" fmla="*/ 2147483647 h 234"/>
              <a:gd name="T76" fmla="*/ 2147483647 w 254"/>
              <a:gd name="T77" fmla="*/ 2147483647 h 234"/>
              <a:gd name="T78" fmla="*/ 2147483647 w 254"/>
              <a:gd name="T79" fmla="*/ 0 h 234"/>
              <a:gd name="T80" fmla="*/ 2147483647 w 254"/>
              <a:gd name="T81" fmla="*/ 0 h 234"/>
              <a:gd name="T82" fmla="*/ 2147483647 w 254"/>
              <a:gd name="T83" fmla="*/ 0 h 234"/>
              <a:gd name="T84" fmla="*/ 2147483647 w 254"/>
              <a:gd name="T85" fmla="*/ 0 h 234"/>
              <a:gd name="T86" fmla="*/ 2147483647 w 254"/>
              <a:gd name="T87" fmla="*/ 2147483647 h 234"/>
              <a:gd name="T88" fmla="*/ 0 w 254"/>
              <a:gd name="T89" fmla="*/ 2147483647 h 234"/>
              <a:gd name="T90" fmla="*/ 2147483647 w 254"/>
              <a:gd name="T91" fmla="*/ 2147483647 h 234"/>
              <a:gd name="T92" fmla="*/ 2147483647 w 254"/>
              <a:gd name="T93" fmla="*/ 2147483647 h 234"/>
              <a:gd name="T94" fmla="*/ 2147483647 w 254"/>
              <a:gd name="T95" fmla="*/ 2147483647 h 234"/>
              <a:gd name="T96" fmla="*/ 2147483647 w 254"/>
              <a:gd name="T97" fmla="*/ 2147483647 h 234"/>
              <a:gd name="T98" fmla="*/ 2147483647 w 254"/>
              <a:gd name="T99" fmla="*/ 2147483647 h 234"/>
              <a:gd name="T100" fmla="*/ 2147483647 w 254"/>
              <a:gd name="T101" fmla="*/ 2147483647 h 234"/>
              <a:gd name="T102" fmla="*/ 2147483647 w 254"/>
              <a:gd name="T103" fmla="*/ 2147483647 h 234"/>
              <a:gd name="T104" fmla="*/ 2147483647 w 254"/>
              <a:gd name="T105" fmla="*/ 2147483647 h 234"/>
              <a:gd name="T106" fmla="*/ 2147483647 w 254"/>
              <a:gd name="T107" fmla="*/ 2147483647 h 234"/>
              <a:gd name="T108" fmla="*/ 2147483647 w 254"/>
              <a:gd name="T109" fmla="*/ 2147483647 h 234"/>
              <a:gd name="T110" fmla="*/ 2147483647 w 254"/>
              <a:gd name="T111" fmla="*/ 2147483647 h 234"/>
              <a:gd name="T112" fmla="*/ 2147483647 w 254"/>
              <a:gd name="T113" fmla="*/ 2147483647 h 234"/>
              <a:gd name="T114" fmla="*/ 2147483647 w 254"/>
              <a:gd name="T115" fmla="*/ 2147483647 h 234"/>
              <a:gd name="T116" fmla="*/ 2147483647 w 254"/>
              <a:gd name="T117" fmla="*/ 2147483647 h 234"/>
              <a:gd name="T118" fmla="*/ 2147483647 w 254"/>
              <a:gd name="T119" fmla="*/ 2147483647 h 234"/>
              <a:gd name="T120" fmla="*/ 2147483647 w 254"/>
              <a:gd name="T121" fmla="*/ 214748364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5" name="Freeform 1049"/>
          <p:cNvSpPr>
            <a:spLocks/>
          </p:cNvSpPr>
          <p:nvPr/>
        </p:nvSpPr>
        <p:spPr bwMode="auto">
          <a:xfrm>
            <a:off x="7113588" y="5337175"/>
            <a:ext cx="20637" cy="49213"/>
          </a:xfrm>
          <a:custGeom>
            <a:avLst/>
            <a:gdLst>
              <a:gd name="T0" fmla="*/ 0 w 103"/>
              <a:gd name="T1" fmla="*/ 2147483647 h 221"/>
              <a:gd name="T2" fmla="*/ 0 w 103"/>
              <a:gd name="T3" fmla="*/ 2147483647 h 221"/>
              <a:gd name="T4" fmla="*/ 2147483647 w 103"/>
              <a:gd name="T5" fmla="*/ 2147483647 h 221"/>
              <a:gd name="T6" fmla="*/ 2147483647 w 103"/>
              <a:gd name="T7" fmla="*/ 2147483647 h 221"/>
              <a:gd name="T8" fmla="*/ 2147483647 w 103"/>
              <a:gd name="T9" fmla="*/ 2147483647 h 221"/>
              <a:gd name="T10" fmla="*/ 2147483647 w 103"/>
              <a:gd name="T11" fmla="*/ 2147483647 h 221"/>
              <a:gd name="T12" fmla="*/ 2147483647 w 103"/>
              <a:gd name="T13" fmla="*/ 2147483647 h 221"/>
              <a:gd name="T14" fmla="*/ 2147483647 w 103"/>
              <a:gd name="T15" fmla="*/ 2147483647 h 221"/>
              <a:gd name="T16" fmla="*/ 2147483647 w 103"/>
              <a:gd name="T17" fmla="*/ 2147483647 h 221"/>
              <a:gd name="T18" fmla="*/ 2147483647 w 103"/>
              <a:gd name="T19" fmla="*/ 2147483647 h 221"/>
              <a:gd name="T20" fmla="*/ 2147483647 w 103"/>
              <a:gd name="T21" fmla="*/ 2147483647 h 221"/>
              <a:gd name="T22" fmla="*/ 2147483647 w 103"/>
              <a:gd name="T23" fmla="*/ 2147483647 h 221"/>
              <a:gd name="T24" fmla="*/ 2147483647 w 103"/>
              <a:gd name="T25" fmla="*/ 2147483647 h 221"/>
              <a:gd name="T26" fmla="*/ 2147483647 w 103"/>
              <a:gd name="T27" fmla="*/ 2147483647 h 221"/>
              <a:gd name="T28" fmla="*/ 2147483647 w 103"/>
              <a:gd name="T29" fmla="*/ 2147483647 h 221"/>
              <a:gd name="T30" fmla="*/ 2147483647 w 103"/>
              <a:gd name="T31" fmla="*/ 2147483647 h 221"/>
              <a:gd name="T32" fmla="*/ 2147483647 w 103"/>
              <a:gd name="T33" fmla="*/ 2147483647 h 221"/>
              <a:gd name="T34" fmla="*/ 2147483647 w 103"/>
              <a:gd name="T35" fmla="*/ 2147483647 h 221"/>
              <a:gd name="T36" fmla="*/ 2147483647 w 103"/>
              <a:gd name="T37" fmla="*/ 2147483647 h 221"/>
              <a:gd name="T38" fmla="*/ 2147483647 w 103"/>
              <a:gd name="T39" fmla="*/ 2147483647 h 221"/>
              <a:gd name="T40" fmla="*/ 2147483647 w 103"/>
              <a:gd name="T41" fmla="*/ 2147483647 h 221"/>
              <a:gd name="T42" fmla="*/ 2147483647 w 103"/>
              <a:gd name="T43" fmla="*/ 2147483647 h 221"/>
              <a:gd name="T44" fmla="*/ 2147483647 w 103"/>
              <a:gd name="T45" fmla="*/ 2147483647 h 221"/>
              <a:gd name="T46" fmla="*/ 2147483647 w 103"/>
              <a:gd name="T47" fmla="*/ 2147483647 h 221"/>
              <a:gd name="T48" fmla="*/ 2147483647 w 103"/>
              <a:gd name="T49" fmla="*/ 2147483647 h 221"/>
              <a:gd name="T50" fmla="*/ 2147483647 w 103"/>
              <a:gd name="T51" fmla="*/ 2147483647 h 221"/>
              <a:gd name="T52" fmla="*/ 2147483647 w 103"/>
              <a:gd name="T53" fmla="*/ 2147483647 h 221"/>
              <a:gd name="T54" fmla="*/ 2147483647 w 103"/>
              <a:gd name="T55" fmla="*/ 2147483647 h 221"/>
              <a:gd name="T56" fmla="*/ 2147483647 w 103"/>
              <a:gd name="T57" fmla="*/ 2147483647 h 221"/>
              <a:gd name="T58" fmla="*/ 2147483647 w 103"/>
              <a:gd name="T59" fmla="*/ 2147483647 h 221"/>
              <a:gd name="T60" fmla="*/ 2147483647 w 103"/>
              <a:gd name="T61" fmla="*/ 2147483647 h 221"/>
              <a:gd name="T62" fmla="*/ 2147483647 w 103"/>
              <a:gd name="T63" fmla="*/ 2147483647 h 221"/>
              <a:gd name="T64" fmla="*/ 2147483647 w 103"/>
              <a:gd name="T65" fmla="*/ 2147483647 h 221"/>
              <a:gd name="T66" fmla="*/ 2147483647 w 103"/>
              <a:gd name="T67" fmla="*/ 0 h 221"/>
              <a:gd name="T68" fmla="*/ 2147483647 w 103"/>
              <a:gd name="T69" fmla="*/ 2147483647 h 221"/>
              <a:gd name="T70" fmla="*/ 2147483647 w 103"/>
              <a:gd name="T71" fmla="*/ 2147483647 h 221"/>
              <a:gd name="T72" fmla="*/ 2147483647 w 103"/>
              <a:gd name="T73" fmla="*/ 2147483647 h 221"/>
              <a:gd name="T74" fmla="*/ 2147483647 w 103"/>
              <a:gd name="T75" fmla="*/ 2147483647 h 221"/>
              <a:gd name="T76" fmla="*/ 2147483647 w 103"/>
              <a:gd name="T77" fmla="*/ 2147483647 h 221"/>
              <a:gd name="T78" fmla="*/ 2147483647 w 103"/>
              <a:gd name="T79" fmla="*/ 2147483647 h 221"/>
              <a:gd name="T80" fmla="*/ 0 w 103"/>
              <a:gd name="T81" fmla="*/ 2147483647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6" name="Freeform 1050"/>
          <p:cNvSpPr>
            <a:spLocks/>
          </p:cNvSpPr>
          <p:nvPr/>
        </p:nvSpPr>
        <p:spPr bwMode="auto">
          <a:xfrm>
            <a:off x="7256463" y="5308600"/>
            <a:ext cx="44450" cy="65088"/>
          </a:xfrm>
          <a:custGeom>
            <a:avLst/>
            <a:gdLst>
              <a:gd name="T0" fmla="*/ 2147483647 w 221"/>
              <a:gd name="T1" fmla="*/ 2147483647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147483647 w 221"/>
              <a:gd name="T15" fmla="*/ 2147483647 h 288"/>
              <a:gd name="T16" fmla="*/ 2147483647 w 221"/>
              <a:gd name="T17" fmla="*/ 2147483647 h 288"/>
              <a:gd name="T18" fmla="*/ 2147483647 w 221"/>
              <a:gd name="T19" fmla="*/ 2147483647 h 288"/>
              <a:gd name="T20" fmla="*/ 2147483647 w 221"/>
              <a:gd name="T21" fmla="*/ 2147483647 h 288"/>
              <a:gd name="T22" fmla="*/ 2147483647 w 221"/>
              <a:gd name="T23" fmla="*/ 2147483647 h 288"/>
              <a:gd name="T24" fmla="*/ 2147483647 w 221"/>
              <a:gd name="T25" fmla="*/ 2147483647 h 288"/>
              <a:gd name="T26" fmla="*/ 2147483647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147483647 h 288"/>
              <a:gd name="T42" fmla="*/ 2147483647 w 221"/>
              <a:gd name="T43" fmla="*/ 2147483647 h 288"/>
              <a:gd name="T44" fmla="*/ 2147483647 w 221"/>
              <a:gd name="T45" fmla="*/ 2147483647 h 288"/>
              <a:gd name="T46" fmla="*/ 2147483647 w 221"/>
              <a:gd name="T47" fmla="*/ 2147483647 h 288"/>
              <a:gd name="T48" fmla="*/ 2147483647 w 221"/>
              <a:gd name="T49" fmla="*/ 2147483647 h 288"/>
              <a:gd name="T50" fmla="*/ 2147483647 w 221"/>
              <a:gd name="T51" fmla="*/ 2147483647 h 288"/>
              <a:gd name="T52" fmla="*/ 2147483647 w 221"/>
              <a:gd name="T53" fmla="*/ 2147483647 h 288"/>
              <a:gd name="T54" fmla="*/ 2147483647 w 221"/>
              <a:gd name="T55" fmla="*/ 2147483647 h 288"/>
              <a:gd name="T56" fmla="*/ 2147483647 w 221"/>
              <a:gd name="T57" fmla="*/ 2147483647 h 288"/>
              <a:gd name="T58" fmla="*/ 2147483647 w 221"/>
              <a:gd name="T59" fmla="*/ 2147483647 h 288"/>
              <a:gd name="T60" fmla="*/ 2147483647 w 221"/>
              <a:gd name="T61" fmla="*/ 2147483647 h 288"/>
              <a:gd name="T62" fmla="*/ 2147483647 w 221"/>
              <a:gd name="T63" fmla="*/ 2147483647 h 288"/>
              <a:gd name="T64" fmla="*/ 2147483647 w 221"/>
              <a:gd name="T65" fmla="*/ 2147483647 h 288"/>
              <a:gd name="T66" fmla="*/ 2147483647 w 221"/>
              <a:gd name="T67" fmla="*/ 2147483647 h 288"/>
              <a:gd name="T68" fmla="*/ 2147483647 w 221"/>
              <a:gd name="T69" fmla="*/ 2147483647 h 288"/>
              <a:gd name="T70" fmla="*/ 2147483647 w 221"/>
              <a:gd name="T71" fmla="*/ 2147483647 h 288"/>
              <a:gd name="T72" fmla="*/ 2147483647 w 221"/>
              <a:gd name="T73" fmla="*/ 2147483647 h 288"/>
              <a:gd name="T74" fmla="*/ 2147483647 w 221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7" name="Freeform 1051"/>
          <p:cNvSpPr>
            <a:spLocks/>
          </p:cNvSpPr>
          <p:nvPr/>
        </p:nvSpPr>
        <p:spPr bwMode="auto">
          <a:xfrm>
            <a:off x="7208838" y="5384800"/>
            <a:ext cx="14287" cy="39688"/>
          </a:xfrm>
          <a:custGeom>
            <a:avLst/>
            <a:gdLst>
              <a:gd name="T0" fmla="*/ 2147483647 w 74"/>
              <a:gd name="T1" fmla="*/ 2147483647 h 174"/>
              <a:gd name="T2" fmla="*/ 2147483647 w 74"/>
              <a:gd name="T3" fmla="*/ 2147483647 h 174"/>
              <a:gd name="T4" fmla="*/ 2147483647 w 74"/>
              <a:gd name="T5" fmla="*/ 2147483647 h 174"/>
              <a:gd name="T6" fmla="*/ 2147483647 w 74"/>
              <a:gd name="T7" fmla="*/ 2147483647 h 174"/>
              <a:gd name="T8" fmla="*/ 2147483647 w 74"/>
              <a:gd name="T9" fmla="*/ 0 h 174"/>
              <a:gd name="T10" fmla="*/ 2147483647 w 74"/>
              <a:gd name="T11" fmla="*/ 2147483647 h 174"/>
              <a:gd name="T12" fmla="*/ 2147483647 w 74"/>
              <a:gd name="T13" fmla="*/ 2147483647 h 174"/>
              <a:gd name="T14" fmla="*/ 0 w 74"/>
              <a:gd name="T15" fmla="*/ 2147483647 h 174"/>
              <a:gd name="T16" fmla="*/ 0 w 74"/>
              <a:gd name="T17" fmla="*/ 2147483647 h 174"/>
              <a:gd name="T18" fmla="*/ 2147483647 w 74"/>
              <a:gd name="T19" fmla="*/ 2147483647 h 174"/>
              <a:gd name="T20" fmla="*/ 2147483647 w 74"/>
              <a:gd name="T21" fmla="*/ 2147483647 h 174"/>
              <a:gd name="T22" fmla="*/ 2147483647 w 74"/>
              <a:gd name="T23" fmla="*/ 2147483647 h 174"/>
              <a:gd name="T24" fmla="*/ 2147483647 w 74"/>
              <a:gd name="T25" fmla="*/ 2147483647 h 174"/>
              <a:gd name="T26" fmla="*/ 2147483647 w 74"/>
              <a:gd name="T27" fmla="*/ 2147483647 h 174"/>
              <a:gd name="T28" fmla="*/ 2147483647 w 74"/>
              <a:gd name="T29" fmla="*/ 2147483647 h 174"/>
              <a:gd name="T30" fmla="*/ 2147483647 w 74"/>
              <a:gd name="T31" fmla="*/ 2147483647 h 174"/>
              <a:gd name="T32" fmla="*/ 2147483647 w 74"/>
              <a:gd name="T33" fmla="*/ 2147483647 h 174"/>
              <a:gd name="T34" fmla="*/ 2147483647 w 74"/>
              <a:gd name="T35" fmla="*/ 2147483647 h 174"/>
              <a:gd name="T36" fmla="*/ 2147483647 w 74"/>
              <a:gd name="T37" fmla="*/ 2147483647 h 174"/>
              <a:gd name="T38" fmla="*/ 2147483647 w 74"/>
              <a:gd name="T39" fmla="*/ 2147483647 h 174"/>
              <a:gd name="T40" fmla="*/ 2147483647 w 74"/>
              <a:gd name="T41" fmla="*/ 2147483647 h 174"/>
              <a:gd name="T42" fmla="*/ 2147483647 w 74"/>
              <a:gd name="T43" fmla="*/ 2147483647 h 174"/>
              <a:gd name="T44" fmla="*/ 2147483647 w 74"/>
              <a:gd name="T45" fmla="*/ 2147483647 h 174"/>
              <a:gd name="T46" fmla="*/ 2147483647 w 74"/>
              <a:gd name="T47" fmla="*/ 2147483647 h 174"/>
              <a:gd name="T48" fmla="*/ 2147483647 w 74"/>
              <a:gd name="T49" fmla="*/ 2147483647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8" name="Freeform 1052"/>
          <p:cNvSpPr>
            <a:spLocks/>
          </p:cNvSpPr>
          <p:nvPr/>
        </p:nvSpPr>
        <p:spPr bwMode="auto">
          <a:xfrm>
            <a:off x="7202488" y="5364163"/>
            <a:ext cx="7937" cy="19050"/>
          </a:xfrm>
          <a:custGeom>
            <a:avLst/>
            <a:gdLst>
              <a:gd name="T0" fmla="*/ 2147483647 w 39"/>
              <a:gd name="T1" fmla="*/ 2147483647 h 87"/>
              <a:gd name="T2" fmla="*/ 2147483647 w 39"/>
              <a:gd name="T3" fmla="*/ 2147483647 h 87"/>
              <a:gd name="T4" fmla="*/ 2147483647 w 39"/>
              <a:gd name="T5" fmla="*/ 2147483647 h 87"/>
              <a:gd name="T6" fmla="*/ 2147483647 w 39"/>
              <a:gd name="T7" fmla="*/ 0 h 87"/>
              <a:gd name="T8" fmla="*/ 2147483647 w 39"/>
              <a:gd name="T9" fmla="*/ 0 h 87"/>
              <a:gd name="T10" fmla="*/ 2147483647 w 39"/>
              <a:gd name="T11" fmla="*/ 2147483647 h 87"/>
              <a:gd name="T12" fmla="*/ 2147483647 w 39"/>
              <a:gd name="T13" fmla="*/ 2147483647 h 87"/>
              <a:gd name="T14" fmla="*/ 0 w 39"/>
              <a:gd name="T15" fmla="*/ 2147483647 h 87"/>
              <a:gd name="T16" fmla="*/ 0 w 39"/>
              <a:gd name="T17" fmla="*/ 2147483647 h 87"/>
              <a:gd name="T18" fmla="*/ 0 w 39"/>
              <a:gd name="T19" fmla="*/ 2147483647 h 87"/>
              <a:gd name="T20" fmla="*/ 2147483647 w 39"/>
              <a:gd name="T21" fmla="*/ 2147483647 h 87"/>
              <a:gd name="T22" fmla="*/ 2147483647 w 39"/>
              <a:gd name="T23" fmla="*/ 2147483647 h 87"/>
              <a:gd name="T24" fmla="*/ 2147483647 w 39"/>
              <a:gd name="T25" fmla="*/ 2147483647 h 87"/>
              <a:gd name="T26" fmla="*/ 2147483647 w 39"/>
              <a:gd name="T27" fmla="*/ 2147483647 h 87"/>
              <a:gd name="T28" fmla="*/ 2147483647 w 39"/>
              <a:gd name="T29" fmla="*/ 2147483647 h 87"/>
              <a:gd name="T30" fmla="*/ 2147483647 w 39"/>
              <a:gd name="T31" fmla="*/ 2147483647 h 87"/>
              <a:gd name="T32" fmla="*/ 2147483647 w 39"/>
              <a:gd name="T33" fmla="*/ 2147483647 h 87"/>
              <a:gd name="T34" fmla="*/ 2147483647 w 39"/>
              <a:gd name="T35" fmla="*/ 2147483647 h 87"/>
              <a:gd name="T36" fmla="*/ 2147483647 w 39"/>
              <a:gd name="T37" fmla="*/ 2147483647 h 87"/>
              <a:gd name="T38" fmla="*/ 2147483647 w 39"/>
              <a:gd name="T39" fmla="*/ 2147483647 h 87"/>
              <a:gd name="T40" fmla="*/ 2147483647 w 39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29" name="Freeform 1053"/>
          <p:cNvSpPr>
            <a:spLocks/>
          </p:cNvSpPr>
          <p:nvPr/>
        </p:nvSpPr>
        <p:spPr bwMode="auto">
          <a:xfrm>
            <a:off x="7196138" y="5349875"/>
            <a:ext cx="6350" cy="11113"/>
          </a:xfrm>
          <a:custGeom>
            <a:avLst/>
            <a:gdLst>
              <a:gd name="T0" fmla="*/ 2147483647 w 34"/>
              <a:gd name="T1" fmla="*/ 2147483647 h 51"/>
              <a:gd name="T2" fmla="*/ 2147483647 w 34"/>
              <a:gd name="T3" fmla="*/ 2147483647 h 51"/>
              <a:gd name="T4" fmla="*/ 2147483647 w 34"/>
              <a:gd name="T5" fmla="*/ 2147483647 h 51"/>
              <a:gd name="T6" fmla="*/ 2147483647 w 34"/>
              <a:gd name="T7" fmla="*/ 2147483647 h 51"/>
              <a:gd name="T8" fmla="*/ 2147483647 w 34"/>
              <a:gd name="T9" fmla="*/ 2147483647 h 51"/>
              <a:gd name="T10" fmla="*/ 2147483647 w 34"/>
              <a:gd name="T11" fmla="*/ 2147483647 h 51"/>
              <a:gd name="T12" fmla="*/ 2147483647 w 34"/>
              <a:gd name="T13" fmla="*/ 2147483647 h 51"/>
              <a:gd name="T14" fmla="*/ 2147483647 w 34"/>
              <a:gd name="T15" fmla="*/ 0 h 51"/>
              <a:gd name="T16" fmla="*/ 2147483647 w 34"/>
              <a:gd name="T17" fmla="*/ 0 h 51"/>
              <a:gd name="T18" fmla="*/ 2147483647 w 34"/>
              <a:gd name="T19" fmla="*/ 2147483647 h 51"/>
              <a:gd name="T20" fmla="*/ 1218220793 w 34"/>
              <a:gd name="T21" fmla="*/ 2147483647 h 51"/>
              <a:gd name="T22" fmla="*/ 0 w 34"/>
              <a:gd name="T23" fmla="*/ 2147483647 h 51"/>
              <a:gd name="T24" fmla="*/ 0 w 34"/>
              <a:gd name="T25" fmla="*/ 2147483647 h 51"/>
              <a:gd name="T26" fmla="*/ 1218220793 w 34"/>
              <a:gd name="T27" fmla="*/ 2147483647 h 51"/>
              <a:gd name="T28" fmla="*/ 2147483647 w 34"/>
              <a:gd name="T29" fmla="*/ 2147483647 h 51"/>
              <a:gd name="T30" fmla="*/ 2147483647 w 34"/>
              <a:gd name="T31" fmla="*/ 2147483647 h 51"/>
              <a:gd name="T32" fmla="*/ 2147483647 w 34"/>
              <a:gd name="T33" fmla="*/ 2147483647 h 51"/>
              <a:gd name="T34" fmla="*/ 2147483647 w 34"/>
              <a:gd name="T35" fmla="*/ 2147483647 h 51"/>
              <a:gd name="T36" fmla="*/ 2147483647 w 34"/>
              <a:gd name="T37" fmla="*/ 2147483647 h 51"/>
              <a:gd name="T38" fmla="*/ 2147483647 w 34"/>
              <a:gd name="T39" fmla="*/ 2147483647 h 51"/>
              <a:gd name="T40" fmla="*/ 2147483647 w 34"/>
              <a:gd name="T41" fmla="*/ 2147483647 h 51"/>
              <a:gd name="T42" fmla="*/ 2147483647 w 34"/>
              <a:gd name="T43" fmla="*/ 2147483647 h 51"/>
              <a:gd name="T44" fmla="*/ 2147483647 w 34"/>
              <a:gd name="T45" fmla="*/ 2147483647 h 51"/>
              <a:gd name="T46" fmla="*/ 2147483647 w 34"/>
              <a:gd name="T47" fmla="*/ 2147483647 h 51"/>
              <a:gd name="T48" fmla="*/ 2147483647 w 34"/>
              <a:gd name="T49" fmla="*/ 214748364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0" name="Freeform 1054"/>
          <p:cNvSpPr>
            <a:spLocks/>
          </p:cNvSpPr>
          <p:nvPr/>
        </p:nvSpPr>
        <p:spPr bwMode="auto">
          <a:xfrm>
            <a:off x="7189788" y="5340350"/>
            <a:ext cx="9525" cy="6350"/>
          </a:xfrm>
          <a:custGeom>
            <a:avLst/>
            <a:gdLst>
              <a:gd name="T0" fmla="*/ 2147483647 w 46"/>
              <a:gd name="T1" fmla="*/ 2147483647 h 33"/>
              <a:gd name="T2" fmla="*/ 2147483647 w 46"/>
              <a:gd name="T3" fmla="*/ 2147483647 h 33"/>
              <a:gd name="T4" fmla="*/ 2147483647 w 46"/>
              <a:gd name="T5" fmla="*/ 2147483647 h 33"/>
              <a:gd name="T6" fmla="*/ 2147483647 w 46"/>
              <a:gd name="T7" fmla="*/ 2147483647 h 33"/>
              <a:gd name="T8" fmla="*/ 2147483647 w 46"/>
              <a:gd name="T9" fmla="*/ 2147483647 h 33"/>
              <a:gd name="T10" fmla="*/ 2147483647 w 46"/>
              <a:gd name="T11" fmla="*/ 2147483647 h 33"/>
              <a:gd name="T12" fmla="*/ 2147483647 w 46"/>
              <a:gd name="T13" fmla="*/ 2147483647 h 33"/>
              <a:gd name="T14" fmla="*/ 2147483647 w 46"/>
              <a:gd name="T15" fmla="*/ 0 h 33"/>
              <a:gd name="T16" fmla="*/ 2147483647 w 46"/>
              <a:gd name="T17" fmla="*/ 0 h 33"/>
              <a:gd name="T18" fmla="*/ 2147483647 w 46"/>
              <a:gd name="T19" fmla="*/ 0 h 33"/>
              <a:gd name="T20" fmla="*/ 2147483647 w 46"/>
              <a:gd name="T21" fmla="*/ 1367965876 h 33"/>
              <a:gd name="T22" fmla="*/ 2147483647 w 46"/>
              <a:gd name="T23" fmla="*/ 2147483647 h 33"/>
              <a:gd name="T24" fmla="*/ 2147483647 w 46"/>
              <a:gd name="T25" fmla="*/ 2147483647 h 33"/>
              <a:gd name="T26" fmla="*/ 2147483647 w 46"/>
              <a:gd name="T27" fmla="*/ 2147483647 h 33"/>
              <a:gd name="T28" fmla="*/ 2147483647 w 46"/>
              <a:gd name="T29" fmla="*/ 2147483647 h 33"/>
              <a:gd name="T30" fmla="*/ 0 w 46"/>
              <a:gd name="T31" fmla="*/ 2147483647 h 33"/>
              <a:gd name="T32" fmla="*/ 0 w 46"/>
              <a:gd name="T33" fmla="*/ 2147483647 h 33"/>
              <a:gd name="T34" fmla="*/ 2147483647 w 46"/>
              <a:gd name="T35" fmla="*/ 2147483647 h 33"/>
              <a:gd name="T36" fmla="*/ 2147483647 w 46"/>
              <a:gd name="T37" fmla="*/ 2147483647 h 33"/>
              <a:gd name="T38" fmla="*/ 2147483647 w 46"/>
              <a:gd name="T39" fmla="*/ 2147483647 h 33"/>
              <a:gd name="T40" fmla="*/ 2147483647 w 46"/>
              <a:gd name="T41" fmla="*/ 2147483647 h 33"/>
              <a:gd name="T42" fmla="*/ 2147483647 w 46"/>
              <a:gd name="T43" fmla="*/ 2147483647 h 33"/>
              <a:gd name="T44" fmla="*/ 2147483647 w 46"/>
              <a:gd name="T45" fmla="*/ 2147483647 h 33"/>
              <a:gd name="T46" fmla="*/ 2147483647 w 46"/>
              <a:gd name="T47" fmla="*/ 2147483647 h 33"/>
              <a:gd name="T48" fmla="*/ 2147483647 w 46"/>
              <a:gd name="T49" fmla="*/ 2147483647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1" name="Freeform 1055"/>
          <p:cNvSpPr>
            <a:spLocks/>
          </p:cNvSpPr>
          <p:nvPr/>
        </p:nvSpPr>
        <p:spPr bwMode="auto">
          <a:xfrm>
            <a:off x="7146925" y="5327650"/>
            <a:ext cx="36513" cy="49213"/>
          </a:xfrm>
          <a:custGeom>
            <a:avLst/>
            <a:gdLst>
              <a:gd name="T0" fmla="*/ 2147483647 w 177"/>
              <a:gd name="T1" fmla="*/ 2147483647 h 219"/>
              <a:gd name="T2" fmla="*/ 2147483647 w 177"/>
              <a:gd name="T3" fmla="*/ 2147483647 h 219"/>
              <a:gd name="T4" fmla="*/ 2147483647 w 177"/>
              <a:gd name="T5" fmla="*/ 2147483647 h 219"/>
              <a:gd name="T6" fmla="*/ 2147483647 w 177"/>
              <a:gd name="T7" fmla="*/ 2147483647 h 219"/>
              <a:gd name="T8" fmla="*/ 2147483647 w 177"/>
              <a:gd name="T9" fmla="*/ 2147483647 h 219"/>
              <a:gd name="T10" fmla="*/ 2147483647 w 177"/>
              <a:gd name="T11" fmla="*/ 2147483647 h 219"/>
              <a:gd name="T12" fmla="*/ 2147483647 w 177"/>
              <a:gd name="T13" fmla="*/ 2147483647 h 219"/>
              <a:gd name="T14" fmla="*/ 2147483647 w 177"/>
              <a:gd name="T15" fmla="*/ 2147483647 h 219"/>
              <a:gd name="T16" fmla="*/ 0 w 177"/>
              <a:gd name="T17" fmla="*/ 2147483647 h 219"/>
              <a:gd name="T18" fmla="*/ 2147483647 w 177"/>
              <a:gd name="T19" fmla="*/ 2147483647 h 219"/>
              <a:gd name="T20" fmla="*/ 2147483647 w 177"/>
              <a:gd name="T21" fmla="*/ 2147483647 h 219"/>
              <a:gd name="T22" fmla="*/ 2147483647 w 177"/>
              <a:gd name="T23" fmla="*/ 2147483647 h 219"/>
              <a:gd name="T24" fmla="*/ 2147483647 w 177"/>
              <a:gd name="T25" fmla="*/ 2147483647 h 219"/>
              <a:gd name="T26" fmla="*/ 2147483647 w 177"/>
              <a:gd name="T27" fmla="*/ 2147483647 h 219"/>
              <a:gd name="T28" fmla="*/ 2147483647 w 177"/>
              <a:gd name="T29" fmla="*/ 2147483647 h 219"/>
              <a:gd name="T30" fmla="*/ 2147483647 w 177"/>
              <a:gd name="T31" fmla="*/ 2147483647 h 219"/>
              <a:gd name="T32" fmla="*/ 2147483647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147483647 w 177"/>
              <a:gd name="T49" fmla="*/ 2147483647 h 219"/>
              <a:gd name="T50" fmla="*/ 2147483647 w 177"/>
              <a:gd name="T51" fmla="*/ 2147483647 h 219"/>
              <a:gd name="T52" fmla="*/ 2147483647 w 177"/>
              <a:gd name="T53" fmla="*/ 2147483647 h 219"/>
              <a:gd name="T54" fmla="*/ 2147483647 w 177"/>
              <a:gd name="T55" fmla="*/ 2147483647 h 219"/>
              <a:gd name="T56" fmla="*/ 2147483647 w 177"/>
              <a:gd name="T57" fmla="*/ 2147483647 h 219"/>
              <a:gd name="T58" fmla="*/ 2147483647 w 177"/>
              <a:gd name="T59" fmla="*/ 2147483647 h 219"/>
              <a:gd name="T60" fmla="*/ 2147483647 w 177"/>
              <a:gd name="T61" fmla="*/ 2147483647 h 219"/>
              <a:gd name="T62" fmla="*/ 2147483647 w 177"/>
              <a:gd name="T63" fmla="*/ 2147483647 h 219"/>
              <a:gd name="T64" fmla="*/ 2147483647 w 177"/>
              <a:gd name="T65" fmla="*/ 2147483647 h 219"/>
              <a:gd name="T66" fmla="*/ 2147483647 w 177"/>
              <a:gd name="T67" fmla="*/ 2147483647 h 219"/>
              <a:gd name="T68" fmla="*/ 2147483647 w 177"/>
              <a:gd name="T69" fmla="*/ 2147483647 h 219"/>
              <a:gd name="T70" fmla="*/ 2147483647 w 177"/>
              <a:gd name="T71" fmla="*/ 2147483647 h 219"/>
              <a:gd name="T72" fmla="*/ 2147483647 w 177"/>
              <a:gd name="T73" fmla="*/ 2147483647 h 219"/>
              <a:gd name="T74" fmla="*/ 2147483647 w 177"/>
              <a:gd name="T75" fmla="*/ 2147483647 h 219"/>
              <a:gd name="T76" fmla="*/ 2147483647 w 177"/>
              <a:gd name="T77" fmla="*/ 2147483647 h 219"/>
              <a:gd name="T78" fmla="*/ 2147483647 w 177"/>
              <a:gd name="T79" fmla="*/ 2147483647 h 219"/>
              <a:gd name="T80" fmla="*/ 2147483647 w 177"/>
              <a:gd name="T81" fmla="*/ 2147483647 h 219"/>
              <a:gd name="T82" fmla="*/ 2147483647 w 177"/>
              <a:gd name="T83" fmla="*/ 2147483647 h 219"/>
              <a:gd name="T84" fmla="*/ 2147483647 w 177"/>
              <a:gd name="T85" fmla="*/ 2147483647 h 219"/>
              <a:gd name="T86" fmla="*/ 2147483647 w 177"/>
              <a:gd name="T87" fmla="*/ 2147483647 h 219"/>
              <a:gd name="T88" fmla="*/ 2147483647 w 177"/>
              <a:gd name="T89" fmla="*/ 2147483647 h 219"/>
              <a:gd name="T90" fmla="*/ 2147483647 w 177"/>
              <a:gd name="T91" fmla="*/ 2147483647 h 219"/>
              <a:gd name="T92" fmla="*/ 2147483647 w 177"/>
              <a:gd name="T93" fmla="*/ 2147483647 h 219"/>
              <a:gd name="T94" fmla="*/ 2147483647 w 177"/>
              <a:gd name="T95" fmla="*/ 2147483647 h 219"/>
              <a:gd name="T96" fmla="*/ 2147483647 w 177"/>
              <a:gd name="T97" fmla="*/ 2147483647 h 219"/>
              <a:gd name="T98" fmla="*/ 2147483647 w 177"/>
              <a:gd name="T99" fmla="*/ 2147483647 h 219"/>
              <a:gd name="T100" fmla="*/ 2147483647 w 177"/>
              <a:gd name="T101" fmla="*/ 2147483647 h 219"/>
              <a:gd name="T102" fmla="*/ 2147483647 w 177"/>
              <a:gd name="T103" fmla="*/ 2147483647 h 219"/>
              <a:gd name="T104" fmla="*/ 2147483647 w 177"/>
              <a:gd name="T105" fmla="*/ 2147483647 h 219"/>
              <a:gd name="T106" fmla="*/ 2147483647 w 177"/>
              <a:gd name="T107" fmla="*/ 2147483647 h 219"/>
              <a:gd name="T108" fmla="*/ 2147483647 w 177"/>
              <a:gd name="T109" fmla="*/ 0 h 219"/>
              <a:gd name="T110" fmla="*/ 2147483647 w 177"/>
              <a:gd name="T111" fmla="*/ 2147483647 h 219"/>
              <a:gd name="T112" fmla="*/ 2147483647 w 177"/>
              <a:gd name="T113" fmla="*/ 2147483647 h 219"/>
              <a:gd name="T114" fmla="*/ 2147483647 w 177"/>
              <a:gd name="T115" fmla="*/ 2147483647 h 219"/>
              <a:gd name="T116" fmla="*/ 2147483647 w 177"/>
              <a:gd name="T117" fmla="*/ 2147483647 h 219"/>
              <a:gd name="T118" fmla="*/ 2147483647 w 177"/>
              <a:gd name="T119" fmla="*/ 2147483647 h 219"/>
              <a:gd name="T120" fmla="*/ 2147483647 w 177"/>
              <a:gd name="T121" fmla="*/ 2147483647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2" name="Freeform 1056"/>
          <p:cNvSpPr>
            <a:spLocks/>
          </p:cNvSpPr>
          <p:nvPr/>
        </p:nvSpPr>
        <p:spPr bwMode="auto">
          <a:xfrm>
            <a:off x="7207250" y="5326063"/>
            <a:ext cx="23813" cy="39687"/>
          </a:xfrm>
          <a:custGeom>
            <a:avLst/>
            <a:gdLst>
              <a:gd name="T0" fmla="*/ 2147483647 w 115"/>
              <a:gd name="T1" fmla="*/ 2147483647 h 170"/>
              <a:gd name="T2" fmla="*/ 2147483647 w 115"/>
              <a:gd name="T3" fmla="*/ 2147483647 h 170"/>
              <a:gd name="T4" fmla="*/ 2147483647 w 115"/>
              <a:gd name="T5" fmla="*/ 2147483647 h 170"/>
              <a:gd name="T6" fmla="*/ 2147483647 w 115"/>
              <a:gd name="T7" fmla="*/ 2147483647 h 170"/>
              <a:gd name="T8" fmla="*/ 2147483647 w 115"/>
              <a:gd name="T9" fmla="*/ 2147483647 h 170"/>
              <a:gd name="T10" fmla="*/ 2147483647 w 115"/>
              <a:gd name="T11" fmla="*/ 2147483647 h 170"/>
              <a:gd name="T12" fmla="*/ 2147483647 w 115"/>
              <a:gd name="T13" fmla="*/ 2147483647 h 170"/>
              <a:gd name="T14" fmla="*/ 2147483647 w 115"/>
              <a:gd name="T15" fmla="*/ 2147483647 h 170"/>
              <a:gd name="T16" fmla="*/ 2147483647 w 115"/>
              <a:gd name="T17" fmla="*/ 2147483647 h 170"/>
              <a:gd name="T18" fmla="*/ 2147483647 w 115"/>
              <a:gd name="T19" fmla="*/ 2147483647 h 170"/>
              <a:gd name="T20" fmla="*/ 2147483647 w 115"/>
              <a:gd name="T21" fmla="*/ 2147483647 h 170"/>
              <a:gd name="T22" fmla="*/ 2147483647 w 115"/>
              <a:gd name="T23" fmla="*/ 2147483647 h 170"/>
              <a:gd name="T24" fmla="*/ 2147483647 w 115"/>
              <a:gd name="T25" fmla="*/ 2147483647 h 170"/>
              <a:gd name="T26" fmla="*/ 2147483647 w 115"/>
              <a:gd name="T27" fmla="*/ 2147483647 h 170"/>
              <a:gd name="T28" fmla="*/ 2147483647 w 115"/>
              <a:gd name="T29" fmla="*/ 2147483647 h 170"/>
              <a:gd name="T30" fmla="*/ 2147483647 w 115"/>
              <a:gd name="T31" fmla="*/ 2147483647 h 170"/>
              <a:gd name="T32" fmla="*/ 2147483647 w 115"/>
              <a:gd name="T33" fmla="*/ 2147483647 h 170"/>
              <a:gd name="T34" fmla="*/ 2147483647 w 115"/>
              <a:gd name="T35" fmla="*/ 2147483647 h 170"/>
              <a:gd name="T36" fmla="*/ 2147483647 w 115"/>
              <a:gd name="T37" fmla="*/ 2147483647 h 170"/>
              <a:gd name="T38" fmla="*/ 2147483647 w 115"/>
              <a:gd name="T39" fmla="*/ 2147483647 h 170"/>
              <a:gd name="T40" fmla="*/ 2147483647 w 115"/>
              <a:gd name="T41" fmla="*/ 2147483647 h 170"/>
              <a:gd name="T42" fmla="*/ 2147483647 w 115"/>
              <a:gd name="T43" fmla="*/ 2147483647 h 170"/>
              <a:gd name="T44" fmla="*/ 2147483647 w 115"/>
              <a:gd name="T45" fmla="*/ 2147483647 h 170"/>
              <a:gd name="T46" fmla="*/ 2147483647 w 115"/>
              <a:gd name="T47" fmla="*/ 2147483647 h 170"/>
              <a:gd name="T48" fmla="*/ 2147483647 w 115"/>
              <a:gd name="T49" fmla="*/ 2147483647 h 170"/>
              <a:gd name="T50" fmla="*/ 2147483647 w 115"/>
              <a:gd name="T51" fmla="*/ 2147483647 h 170"/>
              <a:gd name="T52" fmla="*/ 2147483647 w 115"/>
              <a:gd name="T53" fmla="*/ 2147483647 h 170"/>
              <a:gd name="T54" fmla="*/ 2147483647 w 115"/>
              <a:gd name="T55" fmla="*/ 2147483647 h 170"/>
              <a:gd name="T56" fmla="*/ 2147483647 w 115"/>
              <a:gd name="T57" fmla="*/ 2147483647 h 170"/>
              <a:gd name="T58" fmla="*/ 2147483647 w 115"/>
              <a:gd name="T59" fmla="*/ 2147483647 h 170"/>
              <a:gd name="T60" fmla="*/ 2147483647 w 115"/>
              <a:gd name="T61" fmla="*/ 0 h 170"/>
              <a:gd name="T62" fmla="*/ 2147483647 w 115"/>
              <a:gd name="T63" fmla="*/ 2147483647 h 170"/>
              <a:gd name="T64" fmla="*/ 0 w 115"/>
              <a:gd name="T65" fmla="*/ 2147483647 h 170"/>
              <a:gd name="T66" fmla="*/ 2147483647 w 115"/>
              <a:gd name="T67" fmla="*/ 2147483647 h 170"/>
              <a:gd name="T68" fmla="*/ 2147483647 w 115"/>
              <a:gd name="T69" fmla="*/ 2147483647 h 170"/>
              <a:gd name="T70" fmla="*/ 2147483647 w 115"/>
              <a:gd name="T71" fmla="*/ 2147483647 h 170"/>
              <a:gd name="T72" fmla="*/ 2147483647 w 115"/>
              <a:gd name="T73" fmla="*/ 2147483647 h 170"/>
              <a:gd name="T74" fmla="*/ 2147483647 w 115"/>
              <a:gd name="T75" fmla="*/ 2147483647 h 170"/>
              <a:gd name="T76" fmla="*/ 2147483647 w 115"/>
              <a:gd name="T77" fmla="*/ 2147483647 h 170"/>
              <a:gd name="T78" fmla="*/ 2147483647 w 115"/>
              <a:gd name="T79" fmla="*/ 2147483647 h 170"/>
              <a:gd name="T80" fmla="*/ 2147483647 w 115"/>
              <a:gd name="T81" fmla="*/ 214748364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3" name="Freeform 1057"/>
          <p:cNvSpPr>
            <a:spLocks/>
          </p:cNvSpPr>
          <p:nvPr/>
        </p:nvSpPr>
        <p:spPr bwMode="auto">
          <a:xfrm>
            <a:off x="7124700" y="5318125"/>
            <a:ext cx="57150" cy="79375"/>
          </a:xfrm>
          <a:custGeom>
            <a:avLst/>
            <a:gdLst>
              <a:gd name="T0" fmla="*/ 2147483647 w 289"/>
              <a:gd name="T1" fmla="*/ 2147483647 h 352"/>
              <a:gd name="T2" fmla="*/ 2147483647 w 289"/>
              <a:gd name="T3" fmla="*/ 2147483647 h 352"/>
              <a:gd name="T4" fmla="*/ 2147483647 w 289"/>
              <a:gd name="T5" fmla="*/ 2147483647 h 352"/>
              <a:gd name="T6" fmla="*/ 0 w 289"/>
              <a:gd name="T7" fmla="*/ 2147483647 h 352"/>
              <a:gd name="T8" fmla="*/ 2147483647 w 289"/>
              <a:gd name="T9" fmla="*/ 2147483647 h 352"/>
              <a:gd name="T10" fmla="*/ 2147483647 w 289"/>
              <a:gd name="T11" fmla="*/ 2147483647 h 352"/>
              <a:gd name="T12" fmla="*/ 2147483647 w 289"/>
              <a:gd name="T13" fmla="*/ 2147483647 h 352"/>
              <a:gd name="T14" fmla="*/ 2147483647 w 289"/>
              <a:gd name="T15" fmla="*/ 2147483647 h 352"/>
              <a:gd name="T16" fmla="*/ 2147483647 w 289"/>
              <a:gd name="T17" fmla="*/ 2147483647 h 352"/>
              <a:gd name="T18" fmla="*/ 2147483647 w 289"/>
              <a:gd name="T19" fmla="*/ 2147483647 h 352"/>
              <a:gd name="T20" fmla="*/ 2147483647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2147483647 w 289"/>
              <a:gd name="T51" fmla="*/ 2147483647 h 352"/>
              <a:gd name="T52" fmla="*/ 2147483647 w 289"/>
              <a:gd name="T53" fmla="*/ 2147483647 h 352"/>
              <a:gd name="T54" fmla="*/ 2147483647 w 289"/>
              <a:gd name="T55" fmla="*/ 2147483647 h 352"/>
              <a:gd name="T56" fmla="*/ 2147483647 w 289"/>
              <a:gd name="T57" fmla="*/ 2147483647 h 352"/>
              <a:gd name="T58" fmla="*/ 2147483647 w 289"/>
              <a:gd name="T59" fmla="*/ 2147483647 h 352"/>
              <a:gd name="T60" fmla="*/ 2147483647 w 289"/>
              <a:gd name="T61" fmla="*/ 2147483647 h 352"/>
              <a:gd name="T62" fmla="*/ 2147483647 w 289"/>
              <a:gd name="T63" fmla="*/ 2147483647 h 352"/>
              <a:gd name="T64" fmla="*/ 2147483647 w 289"/>
              <a:gd name="T65" fmla="*/ 2147483647 h 352"/>
              <a:gd name="T66" fmla="*/ 2147483647 w 289"/>
              <a:gd name="T67" fmla="*/ 2147483647 h 352"/>
              <a:gd name="T68" fmla="*/ 2147483647 w 289"/>
              <a:gd name="T69" fmla="*/ 2147483647 h 352"/>
              <a:gd name="T70" fmla="*/ 2147483647 w 289"/>
              <a:gd name="T71" fmla="*/ 2147483647 h 352"/>
              <a:gd name="T72" fmla="*/ 2147483647 w 289"/>
              <a:gd name="T73" fmla="*/ 2147483647 h 352"/>
              <a:gd name="T74" fmla="*/ 2147483647 w 289"/>
              <a:gd name="T75" fmla="*/ 2147483647 h 352"/>
              <a:gd name="T76" fmla="*/ 2147483647 w 289"/>
              <a:gd name="T77" fmla="*/ 2147483647 h 352"/>
              <a:gd name="T78" fmla="*/ 2147483647 w 289"/>
              <a:gd name="T79" fmla="*/ 2147483647 h 352"/>
              <a:gd name="T80" fmla="*/ 2147483647 w 289"/>
              <a:gd name="T81" fmla="*/ 0 h 352"/>
              <a:gd name="T82" fmla="*/ 2147483647 w 289"/>
              <a:gd name="T83" fmla="*/ 2147483647 h 352"/>
              <a:gd name="T84" fmla="*/ 2147483647 w 289"/>
              <a:gd name="T85" fmla="*/ 2147483647 h 352"/>
              <a:gd name="T86" fmla="*/ 2147483647 w 289"/>
              <a:gd name="T87" fmla="*/ 2147483647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4" name="Freeform 1058"/>
          <p:cNvSpPr>
            <a:spLocks/>
          </p:cNvSpPr>
          <p:nvPr/>
        </p:nvSpPr>
        <p:spPr bwMode="auto">
          <a:xfrm>
            <a:off x="7205663" y="5314950"/>
            <a:ext cx="50800" cy="53975"/>
          </a:xfrm>
          <a:custGeom>
            <a:avLst/>
            <a:gdLst>
              <a:gd name="T0" fmla="*/ 2147483647 w 252"/>
              <a:gd name="T1" fmla="*/ 2147483647 h 235"/>
              <a:gd name="T2" fmla="*/ 2147483647 w 252"/>
              <a:gd name="T3" fmla="*/ 2147483647 h 235"/>
              <a:gd name="T4" fmla="*/ 2147483647 w 252"/>
              <a:gd name="T5" fmla="*/ 2147483647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47483647 h 235"/>
              <a:gd name="T54" fmla="*/ 2147483647 w 252"/>
              <a:gd name="T55" fmla="*/ 2147483647 h 235"/>
              <a:gd name="T56" fmla="*/ 2147483647 w 252"/>
              <a:gd name="T57" fmla="*/ 2147483647 h 235"/>
              <a:gd name="T58" fmla="*/ 2147483647 w 252"/>
              <a:gd name="T59" fmla="*/ 2147483647 h 235"/>
              <a:gd name="T60" fmla="*/ 2147483647 w 252"/>
              <a:gd name="T61" fmla="*/ 2147483647 h 235"/>
              <a:gd name="T62" fmla="*/ 2147483647 w 252"/>
              <a:gd name="T63" fmla="*/ 2147483647 h 235"/>
              <a:gd name="T64" fmla="*/ 2147483647 w 252"/>
              <a:gd name="T65" fmla="*/ 2147483647 h 235"/>
              <a:gd name="T66" fmla="*/ 2147483647 w 252"/>
              <a:gd name="T67" fmla="*/ 2147483647 h 235"/>
              <a:gd name="T68" fmla="*/ 2147483647 w 252"/>
              <a:gd name="T69" fmla="*/ 2147483647 h 235"/>
              <a:gd name="T70" fmla="*/ 2147483647 w 252"/>
              <a:gd name="T71" fmla="*/ 2147483647 h 235"/>
              <a:gd name="T72" fmla="*/ 2147483647 w 252"/>
              <a:gd name="T73" fmla="*/ 2147483647 h 235"/>
              <a:gd name="T74" fmla="*/ 2147483647 w 252"/>
              <a:gd name="T75" fmla="*/ 2147483647 h 235"/>
              <a:gd name="T76" fmla="*/ 2147483647 w 252"/>
              <a:gd name="T77" fmla="*/ 2147483647 h 235"/>
              <a:gd name="T78" fmla="*/ 2147483647 w 252"/>
              <a:gd name="T79" fmla="*/ 0 h 235"/>
              <a:gd name="T80" fmla="*/ 2147483647 w 252"/>
              <a:gd name="T81" fmla="*/ 0 h 235"/>
              <a:gd name="T82" fmla="*/ 2147483647 w 252"/>
              <a:gd name="T83" fmla="*/ 0 h 235"/>
              <a:gd name="T84" fmla="*/ 2147483647 w 252"/>
              <a:gd name="T85" fmla="*/ 2147483647 h 235"/>
              <a:gd name="T86" fmla="*/ 2147483647 w 252"/>
              <a:gd name="T87" fmla="*/ 2147483647 h 235"/>
              <a:gd name="T88" fmla="*/ 0 w 252"/>
              <a:gd name="T89" fmla="*/ 2147483647 h 235"/>
              <a:gd name="T90" fmla="*/ 2147483647 w 252"/>
              <a:gd name="T91" fmla="*/ 2147483647 h 235"/>
              <a:gd name="T92" fmla="*/ 2147483647 w 252"/>
              <a:gd name="T93" fmla="*/ 2147483647 h 235"/>
              <a:gd name="T94" fmla="*/ 2147483647 w 252"/>
              <a:gd name="T95" fmla="*/ 2147483647 h 235"/>
              <a:gd name="T96" fmla="*/ 2147483647 w 252"/>
              <a:gd name="T97" fmla="*/ 2147483647 h 235"/>
              <a:gd name="T98" fmla="*/ 2147483647 w 252"/>
              <a:gd name="T99" fmla="*/ 2147483647 h 235"/>
              <a:gd name="T100" fmla="*/ 2147483647 w 252"/>
              <a:gd name="T101" fmla="*/ 2147483647 h 235"/>
              <a:gd name="T102" fmla="*/ 2147483647 w 252"/>
              <a:gd name="T103" fmla="*/ 2147483647 h 235"/>
              <a:gd name="T104" fmla="*/ 2147483647 w 252"/>
              <a:gd name="T105" fmla="*/ 2147483647 h 235"/>
              <a:gd name="T106" fmla="*/ 2147483647 w 252"/>
              <a:gd name="T107" fmla="*/ 2147483647 h 235"/>
              <a:gd name="T108" fmla="*/ 2147483647 w 252"/>
              <a:gd name="T109" fmla="*/ 2147483647 h 235"/>
              <a:gd name="T110" fmla="*/ 2147483647 w 252"/>
              <a:gd name="T111" fmla="*/ 2147483647 h 235"/>
              <a:gd name="T112" fmla="*/ 2147483647 w 252"/>
              <a:gd name="T113" fmla="*/ 2147483647 h 235"/>
              <a:gd name="T114" fmla="*/ 2147483647 w 252"/>
              <a:gd name="T115" fmla="*/ 2147483647 h 235"/>
              <a:gd name="T116" fmla="*/ 2147483647 w 252"/>
              <a:gd name="T117" fmla="*/ 2147483647 h 235"/>
              <a:gd name="T118" fmla="*/ 2147483647 w 252"/>
              <a:gd name="T119" fmla="*/ 2147483647 h 235"/>
              <a:gd name="T120" fmla="*/ 2147483647 w 252"/>
              <a:gd name="T121" fmla="*/ 2147483647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5" name="Freeform 1059"/>
          <p:cNvSpPr>
            <a:spLocks/>
          </p:cNvSpPr>
          <p:nvPr/>
        </p:nvSpPr>
        <p:spPr bwMode="auto">
          <a:xfrm>
            <a:off x="7105650" y="5343525"/>
            <a:ext cx="20638" cy="50800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2147483647 w 103"/>
              <a:gd name="T5" fmla="*/ 2147483647 h 220"/>
              <a:gd name="T6" fmla="*/ 2147483647 w 103"/>
              <a:gd name="T7" fmla="*/ 2147483647 h 220"/>
              <a:gd name="T8" fmla="*/ 2147483647 w 103"/>
              <a:gd name="T9" fmla="*/ 2147483647 h 220"/>
              <a:gd name="T10" fmla="*/ 2147483647 w 103"/>
              <a:gd name="T11" fmla="*/ 2147483647 h 220"/>
              <a:gd name="T12" fmla="*/ 2147483647 w 103"/>
              <a:gd name="T13" fmla="*/ 2147483647 h 220"/>
              <a:gd name="T14" fmla="*/ 2147483647 w 103"/>
              <a:gd name="T15" fmla="*/ 2147483647 h 220"/>
              <a:gd name="T16" fmla="*/ 2147483647 w 103"/>
              <a:gd name="T17" fmla="*/ 2147483647 h 220"/>
              <a:gd name="T18" fmla="*/ 2147483647 w 103"/>
              <a:gd name="T19" fmla="*/ 2147483647 h 220"/>
              <a:gd name="T20" fmla="*/ 2147483647 w 103"/>
              <a:gd name="T21" fmla="*/ 2147483647 h 220"/>
              <a:gd name="T22" fmla="*/ 2147483647 w 103"/>
              <a:gd name="T23" fmla="*/ 2147483647 h 220"/>
              <a:gd name="T24" fmla="*/ 2147483647 w 103"/>
              <a:gd name="T25" fmla="*/ 2147483647 h 220"/>
              <a:gd name="T26" fmla="*/ 2147483647 w 103"/>
              <a:gd name="T27" fmla="*/ 2147483647 h 220"/>
              <a:gd name="T28" fmla="*/ 2147483647 w 103"/>
              <a:gd name="T29" fmla="*/ 2147483647 h 220"/>
              <a:gd name="T30" fmla="*/ 2147483647 w 103"/>
              <a:gd name="T31" fmla="*/ 2147483647 h 220"/>
              <a:gd name="T32" fmla="*/ 2147483647 w 103"/>
              <a:gd name="T33" fmla="*/ 2147483647 h 220"/>
              <a:gd name="T34" fmla="*/ 2147483647 w 103"/>
              <a:gd name="T35" fmla="*/ 2147483647 h 220"/>
              <a:gd name="T36" fmla="*/ 2147483647 w 103"/>
              <a:gd name="T37" fmla="*/ 2147483647 h 220"/>
              <a:gd name="T38" fmla="*/ 2147483647 w 103"/>
              <a:gd name="T39" fmla="*/ 2147483647 h 220"/>
              <a:gd name="T40" fmla="*/ 2147483647 w 103"/>
              <a:gd name="T41" fmla="*/ 2147483647 h 220"/>
              <a:gd name="T42" fmla="*/ 2147483647 w 103"/>
              <a:gd name="T43" fmla="*/ 2147483647 h 220"/>
              <a:gd name="T44" fmla="*/ 2147483647 w 103"/>
              <a:gd name="T45" fmla="*/ 2147483647 h 220"/>
              <a:gd name="T46" fmla="*/ 2147483647 w 103"/>
              <a:gd name="T47" fmla="*/ 2147483647 h 220"/>
              <a:gd name="T48" fmla="*/ 2147483647 w 103"/>
              <a:gd name="T49" fmla="*/ 2147483647 h 220"/>
              <a:gd name="T50" fmla="*/ 2147483647 w 103"/>
              <a:gd name="T51" fmla="*/ 2147483647 h 220"/>
              <a:gd name="T52" fmla="*/ 2147483647 w 103"/>
              <a:gd name="T53" fmla="*/ 2147483647 h 220"/>
              <a:gd name="T54" fmla="*/ 2147483647 w 103"/>
              <a:gd name="T55" fmla="*/ 2147483647 h 220"/>
              <a:gd name="T56" fmla="*/ 2147483647 w 103"/>
              <a:gd name="T57" fmla="*/ 2147483647 h 220"/>
              <a:gd name="T58" fmla="*/ 2147483647 w 103"/>
              <a:gd name="T59" fmla="*/ 2147483647 h 220"/>
              <a:gd name="T60" fmla="*/ 2147483647 w 103"/>
              <a:gd name="T61" fmla="*/ 2147483647 h 220"/>
              <a:gd name="T62" fmla="*/ 2147483647 w 103"/>
              <a:gd name="T63" fmla="*/ 2147483647 h 220"/>
              <a:gd name="T64" fmla="*/ 2147483647 w 103"/>
              <a:gd name="T65" fmla="*/ 0 h 220"/>
              <a:gd name="T66" fmla="*/ 2147483647 w 103"/>
              <a:gd name="T67" fmla="*/ 2147483647 h 220"/>
              <a:gd name="T68" fmla="*/ 2147483647 w 103"/>
              <a:gd name="T69" fmla="*/ 2147483647 h 220"/>
              <a:gd name="T70" fmla="*/ 2147483647 w 103"/>
              <a:gd name="T71" fmla="*/ 2147483647 h 220"/>
              <a:gd name="T72" fmla="*/ 2147483647 w 103"/>
              <a:gd name="T73" fmla="*/ 2147483647 h 220"/>
              <a:gd name="T74" fmla="*/ 2147483647 w 103"/>
              <a:gd name="T75" fmla="*/ 2147483647 h 220"/>
              <a:gd name="T76" fmla="*/ 2147483647 w 103"/>
              <a:gd name="T77" fmla="*/ 2147483647 h 220"/>
              <a:gd name="T78" fmla="*/ 2147483647 w 103"/>
              <a:gd name="T79" fmla="*/ 2147483647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6" name="Freeform 1060"/>
          <p:cNvSpPr>
            <a:spLocks/>
          </p:cNvSpPr>
          <p:nvPr/>
        </p:nvSpPr>
        <p:spPr bwMode="auto">
          <a:xfrm>
            <a:off x="7246938" y="5311775"/>
            <a:ext cx="44450" cy="65088"/>
          </a:xfrm>
          <a:custGeom>
            <a:avLst/>
            <a:gdLst>
              <a:gd name="T0" fmla="*/ 2147483647 w 220"/>
              <a:gd name="T1" fmla="*/ 2147483647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147483647 w 220"/>
              <a:gd name="T17" fmla="*/ 2147483647 h 288"/>
              <a:gd name="T18" fmla="*/ 2147483647 w 220"/>
              <a:gd name="T19" fmla="*/ 2147483647 h 288"/>
              <a:gd name="T20" fmla="*/ 2147483647 w 220"/>
              <a:gd name="T21" fmla="*/ 2147483647 h 288"/>
              <a:gd name="T22" fmla="*/ 2147483647 w 220"/>
              <a:gd name="T23" fmla="*/ 2147483647 h 288"/>
              <a:gd name="T24" fmla="*/ 2147483647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2147483647 h 288"/>
              <a:gd name="T42" fmla="*/ 2147483647 w 220"/>
              <a:gd name="T43" fmla="*/ 2147483647 h 288"/>
              <a:gd name="T44" fmla="*/ 2147483647 w 220"/>
              <a:gd name="T45" fmla="*/ 2147483647 h 288"/>
              <a:gd name="T46" fmla="*/ 2147483647 w 220"/>
              <a:gd name="T47" fmla="*/ 2147483647 h 288"/>
              <a:gd name="T48" fmla="*/ 2147483647 w 220"/>
              <a:gd name="T49" fmla="*/ 2147483647 h 288"/>
              <a:gd name="T50" fmla="*/ 2147483647 w 220"/>
              <a:gd name="T51" fmla="*/ 2147483647 h 288"/>
              <a:gd name="T52" fmla="*/ 2147483647 w 220"/>
              <a:gd name="T53" fmla="*/ 2147483647 h 288"/>
              <a:gd name="T54" fmla="*/ 2147483647 w 220"/>
              <a:gd name="T55" fmla="*/ 2147483647 h 288"/>
              <a:gd name="T56" fmla="*/ 2147483647 w 220"/>
              <a:gd name="T57" fmla="*/ 2147483647 h 288"/>
              <a:gd name="T58" fmla="*/ 2147483647 w 220"/>
              <a:gd name="T59" fmla="*/ 0 h 288"/>
              <a:gd name="T60" fmla="*/ 2147483647 w 220"/>
              <a:gd name="T61" fmla="*/ 2147483647 h 288"/>
              <a:gd name="T62" fmla="*/ 2147483647 w 220"/>
              <a:gd name="T63" fmla="*/ 2147483647 h 288"/>
              <a:gd name="T64" fmla="*/ 2147483647 w 220"/>
              <a:gd name="T65" fmla="*/ 2147483647 h 288"/>
              <a:gd name="T66" fmla="*/ 2147483647 w 220"/>
              <a:gd name="T67" fmla="*/ 2147483647 h 288"/>
              <a:gd name="T68" fmla="*/ 2147483647 w 220"/>
              <a:gd name="T69" fmla="*/ 2147483647 h 288"/>
              <a:gd name="T70" fmla="*/ 2147483647 w 220"/>
              <a:gd name="T71" fmla="*/ 2147483647 h 288"/>
              <a:gd name="T72" fmla="*/ 2147483647 w 220"/>
              <a:gd name="T73" fmla="*/ 2147483647 h 288"/>
              <a:gd name="T74" fmla="*/ 2147483647 w 220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7" name="Freeform 1061"/>
          <p:cNvSpPr>
            <a:spLocks/>
          </p:cNvSpPr>
          <p:nvPr/>
        </p:nvSpPr>
        <p:spPr bwMode="auto">
          <a:xfrm>
            <a:off x="7204075" y="5411788"/>
            <a:ext cx="169863" cy="112712"/>
          </a:xfrm>
          <a:custGeom>
            <a:avLst/>
            <a:gdLst>
              <a:gd name="T0" fmla="*/ 2147483647 w 1070"/>
              <a:gd name="T1" fmla="*/ 0 h 844"/>
              <a:gd name="T2" fmla="*/ 2147483647 w 1070"/>
              <a:gd name="T3" fmla="*/ 2147483647 h 844"/>
              <a:gd name="T4" fmla="*/ 2147483647 w 1070"/>
              <a:gd name="T5" fmla="*/ 2147483647 h 844"/>
              <a:gd name="T6" fmla="*/ 0 w 1070"/>
              <a:gd name="T7" fmla="*/ 2147483647 h 844"/>
              <a:gd name="T8" fmla="*/ 21474836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8" name="Freeform 1062"/>
          <p:cNvSpPr>
            <a:spLocks/>
          </p:cNvSpPr>
          <p:nvPr/>
        </p:nvSpPr>
        <p:spPr bwMode="auto">
          <a:xfrm>
            <a:off x="7218363" y="5414963"/>
            <a:ext cx="130175" cy="44450"/>
          </a:xfrm>
          <a:custGeom>
            <a:avLst/>
            <a:gdLst>
              <a:gd name="T0" fmla="*/ 2147483647 w 819"/>
              <a:gd name="T1" fmla="*/ 0 h 333"/>
              <a:gd name="T2" fmla="*/ 2147483647 w 819"/>
              <a:gd name="T3" fmla="*/ 2147483647 h 333"/>
              <a:gd name="T4" fmla="*/ 2147483647 w 819"/>
              <a:gd name="T5" fmla="*/ 2147483647 h 333"/>
              <a:gd name="T6" fmla="*/ 0 w 819"/>
              <a:gd name="T7" fmla="*/ 2147483647 h 333"/>
              <a:gd name="T8" fmla="*/ 2147483647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39" name="Freeform 1063"/>
          <p:cNvSpPr>
            <a:spLocks/>
          </p:cNvSpPr>
          <p:nvPr/>
        </p:nvSpPr>
        <p:spPr bwMode="auto">
          <a:xfrm>
            <a:off x="7186613" y="5546725"/>
            <a:ext cx="171450" cy="41275"/>
          </a:xfrm>
          <a:custGeom>
            <a:avLst/>
            <a:gdLst>
              <a:gd name="T0" fmla="*/ 2147483647 w 1083"/>
              <a:gd name="T1" fmla="*/ 0 h 306"/>
              <a:gd name="T2" fmla="*/ 2147483647 w 1083"/>
              <a:gd name="T3" fmla="*/ 2147483647 h 306"/>
              <a:gd name="T4" fmla="*/ 2147483647 w 1083"/>
              <a:gd name="T5" fmla="*/ 2147483647 h 306"/>
              <a:gd name="T6" fmla="*/ 0 w 1083"/>
              <a:gd name="T7" fmla="*/ 2147483647 h 306"/>
              <a:gd name="T8" fmla="*/ 214748364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0" name="Freeform 1064"/>
          <p:cNvSpPr>
            <a:spLocks/>
          </p:cNvSpPr>
          <p:nvPr/>
        </p:nvSpPr>
        <p:spPr bwMode="auto">
          <a:xfrm>
            <a:off x="7170738" y="5559425"/>
            <a:ext cx="173037" cy="41275"/>
          </a:xfrm>
          <a:custGeom>
            <a:avLst/>
            <a:gdLst>
              <a:gd name="T0" fmla="*/ 2147483647 w 1088"/>
              <a:gd name="T1" fmla="*/ 0 h 311"/>
              <a:gd name="T2" fmla="*/ 2147483647 w 1088"/>
              <a:gd name="T3" fmla="*/ 2147483647 h 311"/>
              <a:gd name="T4" fmla="*/ 2147483647 w 1088"/>
              <a:gd name="T5" fmla="*/ 2147483647 h 311"/>
              <a:gd name="T6" fmla="*/ 0 w 1088"/>
              <a:gd name="T7" fmla="*/ 2147483647 h 311"/>
              <a:gd name="T8" fmla="*/ 2147483647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1" name="Freeform 1065"/>
          <p:cNvSpPr>
            <a:spLocks/>
          </p:cNvSpPr>
          <p:nvPr/>
        </p:nvSpPr>
        <p:spPr bwMode="auto">
          <a:xfrm>
            <a:off x="7197725" y="5597525"/>
            <a:ext cx="25400" cy="9525"/>
          </a:xfrm>
          <a:custGeom>
            <a:avLst/>
            <a:gdLst>
              <a:gd name="T0" fmla="*/ 2147483647 w 164"/>
              <a:gd name="T1" fmla="*/ 305621399 h 72"/>
              <a:gd name="T2" fmla="*/ 2147483647 w 164"/>
              <a:gd name="T3" fmla="*/ 305621399 h 72"/>
              <a:gd name="T4" fmla="*/ 2147483647 w 164"/>
              <a:gd name="T5" fmla="*/ 0 h 72"/>
              <a:gd name="T6" fmla="*/ 2147483647 w 164"/>
              <a:gd name="T7" fmla="*/ 0 h 72"/>
              <a:gd name="T8" fmla="*/ 2147483647 w 164"/>
              <a:gd name="T9" fmla="*/ 613535545 h 72"/>
              <a:gd name="T10" fmla="*/ 2147483647 w 164"/>
              <a:gd name="T11" fmla="*/ 2143917956 h 72"/>
              <a:gd name="T12" fmla="*/ 2147483647 w 164"/>
              <a:gd name="T13" fmla="*/ 2147483647 h 72"/>
              <a:gd name="T14" fmla="*/ 2147483647 w 164"/>
              <a:gd name="T15" fmla="*/ 2147483647 h 72"/>
              <a:gd name="T16" fmla="*/ 2147483647 w 164"/>
              <a:gd name="T17" fmla="*/ 2147483647 h 72"/>
              <a:gd name="T18" fmla="*/ 2147483647 w 164"/>
              <a:gd name="T19" fmla="*/ 2147483647 h 72"/>
              <a:gd name="T20" fmla="*/ 2147483647 w 164"/>
              <a:gd name="T21" fmla="*/ 2147483647 h 72"/>
              <a:gd name="T22" fmla="*/ 2147483647 w 164"/>
              <a:gd name="T23" fmla="*/ 2147483647 h 72"/>
              <a:gd name="T24" fmla="*/ 2147483647 w 164"/>
              <a:gd name="T25" fmla="*/ 2147483647 h 72"/>
              <a:gd name="T26" fmla="*/ 2147483647 w 164"/>
              <a:gd name="T27" fmla="*/ 2147483647 h 72"/>
              <a:gd name="T28" fmla="*/ 2147483647 w 164"/>
              <a:gd name="T29" fmla="*/ 2147483647 h 72"/>
              <a:gd name="T30" fmla="*/ 2147483647 w 164"/>
              <a:gd name="T31" fmla="*/ 2147483647 h 72"/>
              <a:gd name="T32" fmla="*/ 2147483647 w 164"/>
              <a:gd name="T33" fmla="*/ 2147483647 h 72"/>
              <a:gd name="T34" fmla="*/ 2147483647 w 164"/>
              <a:gd name="T35" fmla="*/ 2147483647 h 72"/>
              <a:gd name="T36" fmla="*/ 2147483647 w 164"/>
              <a:gd name="T37" fmla="*/ 2147483647 h 72"/>
              <a:gd name="T38" fmla="*/ 2147483647 w 164"/>
              <a:gd name="T39" fmla="*/ 2147483647 h 72"/>
              <a:gd name="T40" fmla="*/ 2147483647 w 164"/>
              <a:gd name="T41" fmla="*/ 2147483647 h 72"/>
              <a:gd name="T42" fmla="*/ 2147483647 w 164"/>
              <a:gd name="T43" fmla="*/ 2147483647 h 72"/>
              <a:gd name="T44" fmla="*/ 2147483647 w 164"/>
              <a:gd name="T45" fmla="*/ 2147483647 h 72"/>
              <a:gd name="T46" fmla="*/ 2147483647 w 164"/>
              <a:gd name="T47" fmla="*/ 2147483647 h 72"/>
              <a:gd name="T48" fmla="*/ 2147483647 w 164"/>
              <a:gd name="T49" fmla="*/ 2147483647 h 72"/>
              <a:gd name="T50" fmla="*/ 2147483647 w 164"/>
              <a:gd name="T51" fmla="*/ 2147483647 h 72"/>
              <a:gd name="T52" fmla="*/ 2147483647 w 164"/>
              <a:gd name="T53" fmla="*/ 2147483647 h 72"/>
              <a:gd name="T54" fmla="*/ 2147483647 w 164"/>
              <a:gd name="T55" fmla="*/ 2147483647 h 72"/>
              <a:gd name="T56" fmla="*/ 2147483647 w 164"/>
              <a:gd name="T57" fmla="*/ 2147483647 h 72"/>
              <a:gd name="T58" fmla="*/ 0 w 164"/>
              <a:gd name="T59" fmla="*/ 2147483647 h 72"/>
              <a:gd name="T60" fmla="*/ 0 w 164"/>
              <a:gd name="T61" fmla="*/ 2147483647 h 72"/>
              <a:gd name="T62" fmla="*/ 2147483647 w 164"/>
              <a:gd name="T63" fmla="*/ 2143917956 h 72"/>
              <a:gd name="T64" fmla="*/ 2147483647 w 164"/>
              <a:gd name="T65" fmla="*/ 30562139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2" name="Freeform 1066"/>
          <p:cNvSpPr>
            <a:spLocks/>
          </p:cNvSpPr>
          <p:nvPr/>
        </p:nvSpPr>
        <p:spPr bwMode="auto">
          <a:xfrm>
            <a:off x="7202488" y="5529263"/>
            <a:ext cx="23812" cy="14287"/>
          </a:xfrm>
          <a:custGeom>
            <a:avLst/>
            <a:gdLst>
              <a:gd name="T0" fmla="*/ 2147483647 w 146"/>
              <a:gd name="T1" fmla="*/ 0 h 109"/>
              <a:gd name="T2" fmla="*/ 2147483647 w 146"/>
              <a:gd name="T3" fmla="*/ 0 h 109"/>
              <a:gd name="T4" fmla="*/ 2147483647 w 146"/>
              <a:gd name="T5" fmla="*/ 884988292 h 109"/>
              <a:gd name="T6" fmla="*/ 2147483647 w 146"/>
              <a:gd name="T7" fmla="*/ 2067211720 h 109"/>
              <a:gd name="T8" fmla="*/ 2147483647 w 146"/>
              <a:gd name="T9" fmla="*/ 2147483647 h 109"/>
              <a:gd name="T10" fmla="*/ 2147483647 w 146"/>
              <a:gd name="T11" fmla="*/ 2147483647 h 109"/>
              <a:gd name="T12" fmla="*/ 707168124 w 146"/>
              <a:gd name="T13" fmla="*/ 2147483647 h 109"/>
              <a:gd name="T14" fmla="*/ 0 w 146"/>
              <a:gd name="T15" fmla="*/ 2147483647 h 109"/>
              <a:gd name="T16" fmla="*/ 2147483647 w 146"/>
              <a:gd name="T17" fmla="*/ 2147483647 h 109"/>
              <a:gd name="T18" fmla="*/ 2147483647 w 146"/>
              <a:gd name="T19" fmla="*/ 2147483647 h 109"/>
              <a:gd name="T20" fmla="*/ 2147483647 w 146"/>
              <a:gd name="T21" fmla="*/ 2147483647 h 109"/>
              <a:gd name="T22" fmla="*/ 2147483647 w 146"/>
              <a:gd name="T23" fmla="*/ 2147483647 h 109"/>
              <a:gd name="T24" fmla="*/ 2147483647 w 146"/>
              <a:gd name="T25" fmla="*/ 2147483647 h 109"/>
              <a:gd name="T26" fmla="*/ 2147483647 w 146"/>
              <a:gd name="T27" fmla="*/ 2147483647 h 109"/>
              <a:gd name="T28" fmla="*/ 2147483647 w 146"/>
              <a:gd name="T29" fmla="*/ 2147483647 h 109"/>
              <a:gd name="T30" fmla="*/ 2147483647 w 146"/>
              <a:gd name="T31" fmla="*/ 2147483647 h 109"/>
              <a:gd name="T32" fmla="*/ 2147483647 w 146"/>
              <a:gd name="T33" fmla="*/ 2147483647 h 109"/>
              <a:gd name="T34" fmla="*/ 2147483647 w 146"/>
              <a:gd name="T35" fmla="*/ 2147483647 h 109"/>
              <a:gd name="T36" fmla="*/ 2147483647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3" name="Freeform 1067"/>
          <p:cNvSpPr>
            <a:spLocks/>
          </p:cNvSpPr>
          <p:nvPr/>
        </p:nvSpPr>
        <p:spPr bwMode="auto">
          <a:xfrm>
            <a:off x="7334250" y="5554663"/>
            <a:ext cx="23813" cy="14287"/>
          </a:xfrm>
          <a:custGeom>
            <a:avLst/>
            <a:gdLst>
              <a:gd name="T0" fmla="*/ 2147483647 w 146"/>
              <a:gd name="T1" fmla="*/ 0 h 107"/>
              <a:gd name="T2" fmla="*/ 2147483647 w 146"/>
              <a:gd name="T3" fmla="*/ 0 h 107"/>
              <a:gd name="T4" fmla="*/ 2147483647 w 146"/>
              <a:gd name="T5" fmla="*/ 635603394 h 107"/>
              <a:gd name="T6" fmla="*/ 2147483647 w 146"/>
              <a:gd name="T7" fmla="*/ 1906792557 h 107"/>
              <a:gd name="T8" fmla="*/ 2147483647 w 146"/>
              <a:gd name="T9" fmla="*/ 2147483647 h 107"/>
              <a:gd name="T10" fmla="*/ 2147483647 w 146"/>
              <a:gd name="T11" fmla="*/ 2147483647 h 107"/>
              <a:gd name="T12" fmla="*/ 0 w 146"/>
              <a:gd name="T13" fmla="*/ 2147483647 h 107"/>
              <a:gd name="T14" fmla="*/ 0 w 146"/>
              <a:gd name="T15" fmla="*/ 2147483647 h 107"/>
              <a:gd name="T16" fmla="*/ 2147483647 w 146"/>
              <a:gd name="T17" fmla="*/ 2147483647 h 107"/>
              <a:gd name="T18" fmla="*/ 2147483647 w 146"/>
              <a:gd name="T19" fmla="*/ 2147483647 h 107"/>
              <a:gd name="T20" fmla="*/ 2147483647 w 146"/>
              <a:gd name="T21" fmla="*/ 2147483647 h 107"/>
              <a:gd name="T22" fmla="*/ 2147483647 w 146"/>
              <a:gd name="T23" fmla="*/ 2147483647 h 107"/>
              <a:gd name="T24" fmla="*/ 2147483647 w 146"/>
              <a:gd name="T25" fmla="*/ 2147483647 h 107"/>
              <a:gd name="T26" fmla="*/ 2147483647 w 146"/>
              <a:gd name="T27" fmla="*/ 2147483647 h 107"/>
              <a:gd name="T28" fmla="*/ 2147483647 w 146"/>
              <a:gd name="T29" fmla="*/ 2147483647 h 107"/>
              <a:gd name="T30" fmla="*/ 2147483647 w 146"/>
              <a:gd name="T31" fmla="*/ 2147483647 h 107"/>
              <a:gd name="T32" fmla="*/ 2147483647 w 146"/>
              <a:gd name="T33" fmla="*/ 2147483647 h 107"/>
              <a:gd name="T34" fmla="*/ 2147483647 w 146"/>
              <a:gd name="T35" fmla="*/ 2147483647 h 107"/>
              <a:gd name="T36" fmla="*/ 2147483647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4" name="Freeform 1068"/>
          <p:cNvSpPr>
            <a:spLocks/>
          </p:cNvSpPr>
          <p:nvPr/>
        </p:nvSpPr>
        <p:spPr bwMode="auto">
          <a:xfrm>
            <a:off x="7227888" y="5532438"/>
            <a:ext cx="100012" cy="25400"/>
          </a:xfrm>
          <a:custGeom>
            <a:avLst/>
            <a:gdLst>
              <a:gd name="T0" fmla="*/ 0 w 629"/>
              <a:gd name="T1" fmla="*/ 2147483647 h 182"/>
              <a:gd name="T2" fmla="*/ 2147483647 w 629"/>
              <a:gd name="T3" fmla="*/ 2147483647 h 182"/>
              <a:gd name="T4" fmla="*/ 2147483647 w 629"/>
              <a:gd name="T5" fmla="*/ 2147483647 h 182"/>
              <a:gd name="T6" fmla="*/ 2147483647 w 629"/>
              <a:gd name="T7" fmla="*/ 0 h 182"/>
              <a:gd name="T8" fmla="*/ 0 w 62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5" name="Freeform 1069"/>
          <p:cNvSpPr>
            <a:spLocks/>
          </p:cNvSpPr>
          <p:nvPr/>
        </p:nvSpPr>
        <p:spPr bwMode="auto">
          <a:xfrm>
            <a:off x="7227888" y="5543550"/>
            <a:ext cx="95250" cy="22225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6" name="Freeform 1070"/>
          <p:cNvSpPr>
            <a:spLocks/>
          </p:cNvSpPr>
          <p:nvPr/>
        </p:nvSpPr>
        <p:spPr bwMode="auto">
          <a:xfrm>
            <a:off x="7227888" y="5527675"/>
            <a:ext cx="95250" cy="22225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7" name="AutoShape 1072"/>
          <p:cNvSpPr>
            <a:spLocks noChangeAspect="1" noChangeArrowheads="1" noTextEdit="1"/>
          </p:cNvSpPr>
          <p:nvPr/>
        </p:nvSpPr>
        <p:spPr bwMode="auto">
          <a:xfrm>
            <a:off x="6686550" y="5411788"/>
            <a:ext cx="2333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48" name="Freeform 1073"/>
          <p:cNvSpPr>
            <a:spLocks/>
          </p:cNvSpPr>
          <p:nvPr/>
        </p:nvSpPr>
        <p:spPr bwMode="auto">
          <a:xfrm>
            <a:off x="6688138" y="5411788"/>
            <a:ext cx="231775" cy="252412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09875766 h 1904"/>
              <a:gd name="T6" fmla="*/ 2147483647 w 1894"/>
              <a:gd name="T7" fmla="*/ 927289968 h 1904"/>
              <a:gd name="T8" fmla="*/ 2147483647 w 1894"/>
              <a:gd name="T9" fmla="*/ 1852242606 h 1904"/>
              <a:gd name="T10" fmla="*/ 2147483647 w 1894"/>
              <a:gd name="T11" fmla="*/ 2147483647 h 1904"/>
              <a:gd name="T12" fmla="*/ 2147483647 w 1894"/>
              <a:gd name="T13" fmla="*/ 2147483647 h 1904"/>
              <a:gd name="T14" fmla="*/ 2147483647 w 1894"/>
              <a:gd name="T15" fmla="*/ 2147483647 h 1904"/>
              <a:gd name="T16" fmla="*/ 2147483647 w 1894"/>
              <a:gd name="T17" fmla="*/ 2147483647 h 1904"/>
              <a:gd name="T18" fmla="*/ 2147483647 w 1894"/>
              <a:gd name="T19" fmla="*/ 2147483647 h 1904"/>
              <a:gd name="T20" fmla="*/ 2147483647 w 1894"/>
              <a:gd name="T21" fmla="*/ 2147483647 h 1904"/>
              <a:gd name="T22" fmla="*/ 2147483647 w 1894"/>
              <a:gd name="T23" fmla="*/ 2147483647 h 1904"/>
              <a:gd name="T24" fmla="*/ 2147483647 w 1894"/>
              <a:gd name="T25" fmla="*/ 2147483647 h 1904"/>
              <a:gd name="T26" fmla="*/ 2147483647 w 1894"/>
              <a:gd name="T27" fmla="*/ 2147483647 h 1904"/>
              <a:gd name="T28" fmla="*/ 2147483647 w 1894"/>
              <a:gd name="T29" fmla="*/ 2147483647 h 1904"/>
              <a:gd name="T30" fmla="*/ 2147483647 w 1894"/>
              <a:gd name="T31" fmla="*/ 214748364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2147483647 w 1894"/>
              <a:gd name="T67" fmla="*/ 2147483647 h 1904"/>
              <a:gd name="T68" fmla="*/ 2147483647 w 1894"/>
              <a:gd name="T69" fmla="*/ 2147483647 h 1904"/>
              <a:gd name="T70" fmla="*/ 2147483647 w 1894"/>
              <a:gd name="T71" fmla="*/ 2147483647 h 1904"/>
              <a:gd name="T72" fmla="*/ 2147483647 w 1894"/>
              <a:gd name="T73" fmla="*/ 2147483647 h 1904"/>
              <a:gd name="T74" fmla="*/ 2147483647 w 1894"/>
              <a:gd name="T75" fmla="*/ 2147483647 h 1904"/>
              <a:gd name="T76" fmla="*/ 2147483647 w 1894"/>
              <a:gd name="T77" fmla="*/ 2147483647 h 1904"/>
              <a:gd name="T78" fmla="*/ 1794076415 w 1894"/>
              <a:gd name="T79" fmla="*/ 2147483647 h 1904"/>
              <a:gd name="T80" fmla="*/ 0 w 1894"/>
              <a:gd name="T81" fmla="*/ 2147483647 h 1904"/>
              <a:gd name="T82" fmla="*/ 896132217 w 1894"/>
              <a:gd name="T83" fmla="*/ 2147483647 h 1904"/>
              <a:gd name="T84" fmla="*/ 2147483647 w 1894"/>
              <a:gd name="T85" fmla="*/ 2147483647 h 1904"/>
              <a:gd name="T86" fmla="*/ 2147483647 w 1894"/>
              <a:gd name="T87" fmla="*/ 2147483647 h 1904"/>
              <a:gd name="T88" fmla="*/ 2147483647 w 1894"/>
              <a:gd name="T89" fmla="*/ 2147483647 h 1904"/>
              <a:gd name="T90" fmla="*/ 2147483647 w 1894"/>
              <a:gd name="T91" fmla="*/ 2147483647 h 1904"/>
              <a:gd name="T92" fmla="*/ 2147483647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49" name="Freeform 1074"/>
          <p:cNvSpPr>
            <a:spLocks/>
          </p:cNvSpPr>
          <p:nvPr/>
        </p:nvSpPr>
        <p:spPr bwMode="auto">
          <a:xfrm>
            <a:off x="6716713" y="5572125"/>
            <a:ext cx="134937" cy="42863"/>
          </a:xfrm>
          <a:custGeom>
            <a:avLst/>
            <a:gdLst>
              <a:gd name="T0" fmla="*/ 2147483647 w 1106"/>
              <a:gd name="T1" fmla="*/ 0 h 331"/>
              <a:gd name="T2" fmla="*/ 2147483647 w 1106"/>
              <a:gd name="T3" fmla="*/ 2147483647 h 331"/>
              <a:gd name="T4" fmla="*/ 2147483647 w 1106"/>
              <a:gd name="T5" fmla="*/ 2147483647 h 331"/>
              <a:gd name="T6" fmla="*/ 0 w 1106"/>
              <a:gd name="T7" fmla="*/ 2147483647 h 331"/>
              <a:gd name="T8" fmla="*/ 2147483647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0" name="Freeform 1075"/>
          <p:cNvSpPr>
            <a:spLocks/>
          </p:cNvSpPr>
          <p:nvPr/>
        </p:nvSpPr>
        <p:spPr bwMode="auto">
          <a:xfrm>
            <a:off x="6694488" y="5591175"/>
            <a:ext cx="157162" cy="66675"/>
          </a:xfrm>
          <a:custGeom>
            <a:avLst/>
            <a:gdLst>
              <a:gd name="T0" fmla="*/ 2147483647 w 1285"/>
              <a:gd name="T1" fmla="*/ 2147483647 h 505"/>
              <a:gd name="T2" fmla="*/ 2147483647 w 1285"/>
              <a:gd name="T3" fmla="*/ 2147483647 h 505"/>
              <a:gd name="T4" fmla="*/ 2147483647 w 1285"/>
              <a:gd name="T5" fmla="*/ 2147483647 h 505"/>
              <a:gd name="T6" fmla="*/ 2147483647 w 1285"/>
              <a:gd name="T7" fmla="*/ 2147483647 h 505"/>
              <a:gd name="T8" fmla="*/ 2147483647 w 1285"/>
              <a:gd name="T9" fmla="*/ 2147483647 h 505"/>
              <a:gd name="T10" fmla="*/ 2147483647 w 1285"/>
              <a:gd name="T11" fmla="*/ 2147483647 h 505"/>
              <a:gd name="T12" fmla="*/ 2147483647 w 1285"/>
              <a:gd name="T13" fmla="*/ 2147483647 h 505"/>
              <a:gd name="T14" fmla="*/ 2147483647 w 1285"/>
              <a:gd name="T15" fmla="*/ 2147483647 h 505"/>
              <a:gd name="T16" fmla="*/ 2147483647 w 1285"/>
              <a:gd name="T17" fmla="*/ 2147483647 h 505"/>
              <a:gd name="T18" fmla="*/ 2147483647 w 1285"/>
              <a:gd name="T19" fmla="*/ 2147483647 h 505"/>
              <a:gd name="T20" fmla="*/ 2147483647 w 1285"/>
              <a:gd name="T21" fmla="*/ 2147483647 h 505"/>
              <a:gd name="T22" fmla="*/ 2147483647 w 1285"/>
              <a:gd name="T23" fmla="*/ 2147483647 h 505"/>
              <a:gd name="T24" fmla="*/ 2147483647 w 1285"/>
              <a:gd name="T25" fmla="*/ 2147483647 h 505"/>
              <a:gd name="T26" fmla="*/ 2147483647 w 1285"/>
              <a:gd name="T27" fmla="*/ 2147483647 h 505"/>
              <a:gd name="T28" fmla="*/ 2147483647 w 1285"/>
              <a:gd name="T29" fmla="*/ 2147483647 h 505"/>
              <a:gd name="T30" fmla="*/ 2147483647 w 1285"/>
              <a:gd name="T31" fmla="*/ 2147483647 h 505"/>
              <a:gd name="T32" fmla="*/ 1342856950 w 1285"/>
              <a:gd name="T33" fmla="*/ 1215208648 h 505"/>
              <a:gd name="T34" fmla="*/ 448232262 w 1285"/>
              <a:gd name="T35" fmla="*/ 2147483647 h 505"/>
              <a:gd name="T36" fmla="*/ 0 w 1285"/>
              <a:gd name="T37" fmla="*/ 2147483647 h 505"/>
              <a:gd name="T38" fmla="*/ 1789249254 w 1285"/>
              <a:gd name="T39" fmla="*/ 2147483647 h 505"/>
              <a:gd name="T40" fmla="*/ 2147483647 w 1285"/>
              <a:gd name="T41" fmla="*/ 2147483647 h 505"/>
              <a:gd name="T42" fmla="*/ 2147483647 w 1285"/>
              <a:gd name="T43" fmla="*/ 2147483647 h 505"/>
              <a:gd name="T44" fmla="*/ 2147483647 w 1285"/>
              <a:gd name="T45" fmla="*/ 2147483647 h 505"/>
              <a:gd name="T46" fmla="*/ 2147483647 w 1285"/>
              <a:gd name="T47" fmla="*/ 2147483647 h 505"/>
              <a:gd name="T48" fmla="*/ 2147483647 w 1285"/>
              <a:gd name="T49" fmla="*/ 2147483647 h 505"/>
              <a:gd name="T50" fmla="*/ 2147483647 w 1285"/>
              <a:gd name="T51" fmla="*/ 2147483647 h 505"/>
              <a:gd name="T52" fmla="*/ 2147483647 w 1285"/>
              <a:gd name="T53" fmla="*/ 2147483647 h 505"/>
              <a:gd name="T54" fmla="*/ 2147483647 w 1285"/>
              <a:gd name="T55" fmla="*/ 2147483647 h 505"/>
              <a:gd name="T56" fmla="*/ 2147483647 w 1285"/>
              <a:gd name="T57" fmla="*/ 2147483647 h 505"/>
              <a:gd name="T58" fmla="*/ 2147483647 w 1285"/>
              <a:gd name="T59" fmla="*/ 2147483647 h 505"/>
              <a:gd name="T60" fmla="*/ 2147483647 w 1285"/>
              <a:gd name="T61" fmla="*/ 2147483647 h 505"/>
              <a:gd name="T62" fmla="*/ 2147483647 w 1285"/>
              <a:gd name="T63" fmla="*/ 2147483647 h 505"/>
              <a:gd name="T64" fmla="*/ 2147483647 w 1285"/>
              <a:gd name="T65" fmla="*/ 2147483647 h 505"/>
              <a:gd name="T66" fmla="*/ 2147483647 w 1285"/>
              <a:gd name="T67" fmla="*/ 2147483647 h 505"/>
              <a:gd name="T68" fmla="*/ 2147483647 w 1285"/>
              <a:gd name="T69" fmla="*/ 2147483647 h 505"/>
              <a:gd name="T70" fmla="*/ 2147483647 w 1285"/>
              <a:gd name="T71" fmla="*/ 2147483647 h 505"/>
              <a:gd name="T72" fmla="*/ 2147483647 w 1285"/>
              <a:gd name="T73" fmla="*/ 2147483647 h 505"/>
              <a:gd name="T74" fmla="*/ 2147483647 w 1285"/>
              <a:gd name="T75" fmla="*/ 2147483647 h 505"/>
              <a:gd name="T76" fmla="*/ 2147483647 w 1285"/>
              <a:gd name="T77" fmla="*/ 2147483647 h 505"/>
              <a:gd name="T78" fmla="*/ 2147483647 w 128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1" name="AutoShape 1076"/>
          <p:cNvSpPr>
            <a:spLocks noChangeAspect="1" noChangeArrowheads="1" noTextEdit="1"/>
          </p:cNvSpPr>
          <p:nvPr/>
        </p:nvSpPr>
        <p:spPr bwMode="auto">
          <a:xfrm>
            <a:off x="6646863" y="5322888"/>
            <a:ext cx="25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52" name="Freeform 1077"/>
          <p:cNvSpPr>
            <a:spLocks/>
          </p:cNvSpPr>
          <p:nvPr/>
        </p:nvSpPr>
        <p:spPr bwMode="auto">
          <a:xfrm>
            <a:off x="6699250" y="5341938"/>
            <a:ext cx="36513" cy="49212"/>
          </a:xfrm>
          <a:custGeom>
            <a:avLst/>
            <a:gdLst>
              <a:gd name="T0" fmla="*/ 2147483647 w 179"/>
              <a:gd name="T1" fmla="*/ 2147483647 h 216"/>
              <a:gd name="T2" fmla="*/ 2147483647 w 179"/>
              <a:gd name="T3" fmla="*/ 2147483647 h 216"/>
              <a:gd name="T4" fmla="*/ 2147483647 w 179"/>
              <a:gd name="T5" fmla="*/ 2147483647 h 216"/>
              <a:gd name="T6" fmla="*/ 2147483647 w 179"/>
              <a:gd name="T7" fmla="*/ 2147483647 h 216"/>
              <a:gd name="T8" fmla="*/ 2147483647 w 179"/>
              <a:gd name="T9" fmla="*/ 2147483647 h 216"/>
              <a:gd name="T10" fmla="*/ 2147483647 w 179"/>
              <a:gd name="T11" fmla="*/ 2147483647 h 216"/>
              <a:gd name="T12" fmla="*/ 2147483647 w 179"/>
              <a:gd name="T13" fmla="*/ 2147483647 h 216"/>
              <a:gd name="T14" fmla="*/ 2147483647 w 179"/>
              <a:gd name="T15" fmla="*/ 2147483647 h 216"/>
              <a:gd name="T16" fmla="*/ 0 w 179"/>
              <a:gd name="T17" fmla="*/ 2147483647 h 216"/>
              <a:gd name="T18" fmla="*/ 2147483647 w 179"/>
              <a:gd name="T19" fmla="*/ 2147483647 h 216"/>
              <a:gd name="T20" fmla="*/ 2147483647 w 179"/>
              <a:gd name="T21" fmla="*/ 2147483647 h 216"/>
              <a:gd name="T22" fmla="*/ 2147483647 w 179"/>
              <a:gd name="T23" fmla="*/ 2147483647 h 216"/>
              <a:gd name="T24" fmla="*/ 2147483647 w 179"/>
              <a:gd name="T25" fmla="*/ 2147483647 h 216"/>
              <a:gd name="T26" fmla="*/ 2147483647 w 179"/>
              <a:gd name="T27" fmla="*/ 2147483647 h 216"/>
              <a:gd name="T28" fmla="*/ 2147483647 w 179"/>
              <a:gd name="T29" fmla="*/ 2147483647 h 216"/>
              <a:gd name="T30" fmla="*/ 2147483647 w 179"/>
              <a:gd name="T31" fmla="*/ 2147483647 h 216"/>
              <a:gd name="T32" fmla="*/ 2147483647 w 179"/>
              <a:gd name="T33" fmla="*/ 2147483647 h 216"/>
              <a:gd name="T34" fmla="*/ 214748364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7483647 w 179"/>
              <a:gd name="T45" fmla="*/ 2147483647 h 216"/>
              <a:gd name="T46" fmla="*/ 2147483647 w 179"/>
              <a:gd name="T47" fmla="*/ 2147483647 h 216"/>
              <a:gd name="T48" fmla="*/ 2147483647 w 179"/>
              <a:gd name="T49" fmla="*/ 2147483647 h 216"/>
              <a:gd name="T50" fmla="*/ 2147483647 w 179"/>
              <a:gd name="T51" fmla="*/ 2147483647 h 216"/>
              <a:gd name="T52" fmla="*/ 2147483647 w 179"/>
              <a:gd name="T53" fmla="*/ 2147483647 h 216"/>
              <a:gd name="T54" fmla="*/ 2147483647 w 179"/>
              <a:gd name="T55" fmla="*/ 2147483647 h 216"/>
              <a:gd name="T56" fmla="*/ 2147483647 w 179"/>
              <a:gd name="T57" fmla="*/ 2147483647 h 216"/>
              <a:gd name="T58" fmla="*/ 2147483647 w 179"/>
              <a:gd name="T59" fmla="*/ 2147483647 h 216"/>
              <a:gd name="T60" fmla="*/ 2147483647 w 179"/>
              <a:gd name="T61" fmla="*/ 2147483647 h 216"/>
              <a:gd name="T62" fmla="*/ 2147483647 w 179"/>
              <a:gd name="T63" fmla="*/ 2147483647 h 216"/>
              <a:gd name="T64" fmla="*/ 2147483647 w 179"/>
              <a:gd name="T65" fmla="*/ 2147483647 h 216"/>
              <a:gd name="T66" fmla="*/ 2147483647 w 179"/>
              <a:gd name="T67" fmla="*/ 2147483647 h 216"/>
              <a:gd name="T68" fmla="*/ 2147483647 w 179"/>
              <a:gd name="T69" fmla="*/ 2147483647 h 216"/>
              <a:gd name="T70" fmla="*/ 2147483647 w 179"/>
              <a:gd name="T71" fmla="*/ 2147483647 h 216"/>
              <a:gd name="T72" fmla="*/ 2147483647 w 179"/>
              <a:gd name="T73" fmla="*/ 2147483647 h 216"/>
              <a:gd name="T74" fmla="*/ 2147483647 w 179"/>
              <a:gd name="T75" fmla="*/ 2147483647 h 216"/>
              <a:gd name="T76" fmla="*/ 2147483647 w 179"/>
              <a:gd name="T77" fmla="*/ 2147483647 h 216"/>
              <a:gd name="T78" fmla="*/ 2147483647 w 179"/>
              <a:gd name="T79" fmla="*/ 2147483647 h 216"/>
              <a:gd name="T80" fmla="*/ 2147483647 w 179"/>
              <a:gd name="T81" fmla="*/ 2147483647 h 216"/>
              <a:gd name="T82" fmla="*/ 2147483647 w 179"/>
              <a:gd name="T83" fmla="*/ 2147483647 h 216"/>
              <a:gd name="T84" fmla="*/ 2147483647 w 179"/>
              <a:gd name="T85" fmla="*/ 0 h 216"/>
              <a:gd name="T86" fmla="*/ 2147483647 w 179"/>
              <a:gd name="T87" fmla="*/ 2147483647 h 216"/>
              <a:gd name="T88" fmla="*/ 2147483647 w 179"/>
              <a:gd name="T89" fmla="*/ 2147483647 h 216"/>
              <a:gd name="T90" fmla="*/ 2147483647 w 179"/>
              <a:gd name="T91" fmla="*/ 2147483647 h 216"/>
              <a:gd name="T92" fmla="*/ 2147483647 w 179"/>
              <a:gd name="T93" fmla="*/ 2147483647 h 216"/>
              <a:gd name="T94" fmla="*/ 2147483647 w 179"/>
              <a:gd name="T95" fmla="*/ 2147483647 h 216"/>
              <a:gd name="T96" fmla="*/ 2147483647 w 179"/>
              <a:gd name="T97" fmla="*/ 21474836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3" name="Freeform 1078"/>
          <p:cNvSpPr>
            <a:spLocks/>
          </p:cNvSpPr>
          <p:nvPr/>
        </p:nvSpPr>
        <p:spPr bwMode="auto">
          <a:xfrm>
            <a:off x="6761163" y="5340350"/>
            <a:ext cx="22225" cy="38100"/>
          </a:xfrm>
          <a:custGeom>
            <a:avLst/>
            <a:gdLst>
              <a:gd name="T0" fmla="*/ 2147483647 w 114"/>
              <a:gd name="T1" fmla="*/ 2147483647 h 168"/>
              <a:gd name="T2" fmla="*/ 2147483647 w 114"/>
              <a:gd name="T3" fmla="*/ 2147483647 h 168"/>
              <a:gd name="T4" fmla="*/ 2147483647 w 114"/>
              <a:gd name="T5" fmla="*/ 2147483647 h 168"/>
              <a:gd name="T6" fmla="*/ 2147483647 w 114"/>
              <a:gd name="T7" fmla="*/ 2147483647 h 168"/>
              <a:gd name="T8" fmla="*/ 2147483647 w 114"/>
              <a:gd name="T9" fmla="*/ 2147483647 h 168"/>
              <a:gd name="T10" fmla="*/ 2147483647 w 114"/>
              <a:gd name="T11" fmla="*/ 2147483647 h 168"/>
              <a:gd name="T12" fmla="*/ 2147483647 w 114"/>
              <a:gd name="T13" fmla="*/ 2147483647 h 168"/>
              <a:gd name="T14" fmla="*/ 2147483647 w 114"/>
              <a:gd name="T15" fmla="*/ 2147483647 h 168"/>
              <a:gd name="T16" fmla="*/ 2147483647 w 114"/>
              <a:gd name="T17" fmla="*/ 2147483647 h 168"/>
              <a:gd name="T18" fmla="*/ 2147483647 w 114"/>
              <a:gd name="T19" fmla="*/ 2147483647 h 168"/>
              <a:gd name="T20" fmla="*/ 2147483647 w 114"/>
              <a:gd name="T21" fmla="*/ 2147483647 h 168"/>
              <a:gd name="T22" fmla="*/ 2147483647 w 114"/>
              <a:gd name="T23" fmla="*/ 2147483647 h 168"/>
              <a:gd name="T24" fmla="*/ 2147483647 w 114"/>
              <a:gd name="T25" fmla="*/ 2147483647 h 168"/>
              <a:gd name="T26" fmla="*/ 2147483647 w 114"/>
              <a:gd name="T27" fmla="*/ 2147483647 h 168"/>
              <a:gd name="T28" fmla="*/ 2147483647 w 114"/>
              <a:gd name="T29" fmla="*/ 2147483647 h 168"/>
              <a:gd name="T30" fmla="*/ 2147483647 w 114"/>
              <a:gd name="T31" fmla="*/ 2147483647 h 168"/>
              <a:gd name="T32" fmla="*/ 2147483647 w 114"/>
              <a:gd name="T33" fmla="*/ 2147483647 h 168"/>
              <a:gd name="T34" fmla="*/ 2147483647 w 114"/>
              <a:gd name="T35" fmla="*/ 2147483647 h 168"/>
              <a:gd name="T36" fmla="*/ 2147483647 w 114"/>
              <a:gd name="T37" fmla="*/ 2147483647 h 168"/>
              <a:gd name="T38" fmla="*/ 2147483647 w 114"/>
              <a:gd name="T39" fmla="*/ 2147483647 h 168"/>
              <a:gd name="T40" fmla="*/ 2147483647 w 114"/>
              <a:gd name="T41" fmla="*/ 2147483647 h 168"/>
              <a:gd name="T42" fmla="*/ 2147483647 w 114"/>
              <a:gd name="T43" fmla="*/ 2147483647 h 168"/>
              <a:gd name="T44" fmla="*/ 2147483647 w 114"/>
              <a:gd name="T45" fmla="*/ 2147483647 h 168"/>
              <a:gd name="T46" fmla="*/ 2147483647 w 114"/>
              <a:gd name="T47" fmla="*/ 2147483647 h 168"/>
              <a:gd name="T48" fmla="*/ 2147483647 w 114"/>
              <a:gd name="T49" fmla="*/ 2147483647 h 168"/>
              <a:gd name="T50" fmla="*/ 2147483647 w 114"/>
              <a:gd name="T51" fmla="*/ 2147483647 h 168"/>
              <a:gd name="T52" fmla="*/ 2147483647 w 114"/>
              <a:gd name="T53" fmla="*/ 2147483647 h 168"/>
              <a:gd name="T54" fmla="*/ 2147483647 w 114"/>
              <a:gd name="T55" fmla="*/ 2147483647 h 168"/>
              <a:gd name="T56" fmla="*/ 2147483647 w 114"/>
              <a:gd name="T57" fmla="*/ 2147483647 h 168"/>
              <a:gd name="T58" fmla="*/ 2147483647 w 114"/>
              <a:gd name="T59" fmla="*/ 2147483647 h 168"/>
              <a:gd name="T60" fmla="*/ 2147483647 w 114"/>
              <a:gd name="T61" fmla="*/ 0 h 168"/>
              <a:gd name="T62" fmla="*/ 2147483647 w 114"/>
              <a:gd name="T63" fmla="*/ 0 h 168"/>
              <a:gd name="T64" fmla="*/ 0 w 114"/>
              <a:gd name="T65" fmla="*/ 2147483647 h 168"/>
              <a:gd name="T66" fmla="*/ 2147483647 w 114"/>
              <a:gd name="T67" fmla="*/ 2147483647 h 168"/>
              <a:gd name="T68" fmla="*/ 2147483647 w 114"/>
              <a:gd name="T69" fmla="*/ 2147483647 h 168"/>
              <a:gd name="T70" fmla="*/ 2147483647 w 114"/>
              <a:gd name="T71" fmla="*/ 2147483647 h 168"/>
              <a:gd name="T72" fmla="*/ 2147483647 w 114"/>
              <a:gd name="T73" fmla="*/ 2147483647 h 168"/>
              <a:gd name="T74" fmla="*/ 2147483647 w 114"/>
              <a:gd name="T75" fmla="*/ 2147483647 h 168"/>
              <a:gd name="T76" fmla="*/ 2147483647 w 114"/>
              <a:gd name="T77" fmla="*/ 2147483647 h 168"/>
              <a:gd name="T78" fmla="*/ 2147483647 w 114"/>
              <a:gd name="T79" fmla="*/ 2147483647 h 168"/>
              <a:gd name="T80" fmla="*/ 2147483647 w 114"/>
              <a:gd name="T81" fmla="*/ 2147483647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4" name="Freeform 1079"/>
          <p:cNvSpPr>
            <a:spLocks/>
          </p:cNvSpPr>
          <p:nvPr/>
        </p:nvSpPr>
        <p:spPr bwMode="auto">
          <a:xfrm>
            <a:off x="6677025" y="5332413"/>
            <a:ext cx="58738" cy="79375"/>
          </a:xfrm>
          <a:custGeom>
            <a:avLst/>
            <a:gdLst>
              <a:gd name="T0" fmla="*/ 2147483647 w 289"/>
              <a:gd name="T1" fmla="*/ 2147483647 h 351"/>
              <a:gd name="T2" fmla="*/ 2147483647 w 289"/>
              <a:gd name="T3" fmla="*/ 2147483647 h 351"/>
              <a:gd name="T4" fmla="*/ 2147483647 w 289"/>
              <a:gd name="T5" fmla="*/ 2147483647 h 351"/>
              <a:gd name="T6" fmla="*/ 0 w 289"/>
              <a:gd name="T7" fmla="*/ 2147483647 h 351"/>
              <a:gd name="T8" fmla="*/ 2147483647 w 289"/>
              <a:gd name="T9" fmla="*/ 2147483647 h 351"/>
              <a:gd name="T10" fmla="*/ 2147483647 w 289"/>
              <a:gd name="T11" fmla="*/ 2147483647 h 351"/>
              <a:gd name="T12" fmla="*/ 2147483647 w 289"/>
              <a:gd name="T13" fmla="*/ 2147483647 h 351"/>
              <a:gd name="T14" fmla="*/ 2147483647 w 289"/>
              <a:gd name="T15" fmla="*/ 2147483647 h 351"/>
              <a:gd name="T16" fmla="*/ 2147483647 w 289"/>
              <a:gd name="T17" fmla="*/ 2147483647 h 351"/>
              <a:gd name="T18" fmla="*/ 2147483647 w 289"/>
              <a:gd name="T19" fmla="*/ 2147483647 h 351"/>
              <a:gd name="T20" fmla="*/ 2147483647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2147483647 w 289"/>
              <a:gd name="T53" fmla="*/ 2147483647 h 351"/>
              <a:gd name="T54" fmla="*/ 2147483647 w 289"/>
              <a:gd name="T55" fmla="*/ 2147483647 h 351"/>
              <a:gd name="T56" fmla="*/ 2147483647 w 289"/>
              <a:gd name="T57" fmla="*/ 2147483647 h 351"/>
              <a:gd name="T58" fmla="*/ 2147483647 w 289"/>
              <a:gd name="T59" fmla="*/ 2147483647 h 351"/>
              <a:gd name="T60" fmla="*/ 2147483647 w 289"/>
              <a:gd name="T61" fmla="*/ 2147483647 h 351"/>
              <a:gd name="T62" fmla="*/ 2147483647 w 289"/>
              <a:gd name="T63" fmla="*/ 2147483647 h 351"/>
              <a:gd name="T64" fmla="*/ 2147483647 w 289"/>
              <a:gd name="T65" fmla="*/ 2147483647 h 351"/>
              <a:gd name="T66" fmla="*/ 2147483647 w 289"/>
              <a:gd name="T67" fmla="*/ 2147483647 h 351"/>
              <a:gd name="T68" fmla="*/ 2147483647 w 289"/>
              <a:gd name="T69" fmla="*/ 2147483647 h 351"/>
              <a:gd name="T70" fmla="*/ 2147483647 w 289"/>
              <a:gd name="T71" fmla="*/ 2147483647 h 351"/>
              <a:gd name="T72" fmla="*/ 2147483647 w 289"/>
              <a:gd name="T73" fmla="*/ 2147483647 h 351"/>
              <a:gd name="T74" fmla="*/ 2147483647 w 289"/>
              <a:gd name="T75" fmla="*/ 2147483647 h 351"/>
              <a:gd name="T76" fmla="*/ 2147483647 w 289"/>
              <a:gd name="T77" fmla="*/ 2147483647 h 351"/>
              <a:gd name="T78" fmla="*/ 2147483647 w 289"/>
              <a:gd name="T79" fmla="*/ 2147483647 h 351"/>
              <a:gd name="T80" fmla="*/ 2147483647 w 289"/>
              <a:gd name="T81" fmla="*/ 0 h 351"/>
              <a:gd name="T82" fmla="*/ 2147483647 w 289"/>
              <a:gd name="T83" fmla="*/ 2147483647 h 351"/>
              <a:gd name="T84" fmla="*/ 2147483647 w 289"/>
              <a:gd name="T85" fmla="*/ 2147483647 h 351"/>
              <a:gd name="T86" fmla="*/ 2147483647 w 289"/>
              <a:gd name="T87" fmla="*/ 2147483647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5" name="Freeform 1080"/>
          <p:cNvSpPr>
            <a:spLocks/>
          </p:cNvSpPr>
          <p:nvPr/>
        </p:nvSpPr>
        <p:spPr bwMode="auto">
          <a:xfrm>
            <a:off x="6757988" y="5329238"/>
            <a:ext cx="50800" cy="53975"/>
          </a:xfrm>
          <a:custGeom>
            <a:avLst/>
            <a:gdLst>
              <a:gd name="T0" fmla="*/ 2147483647 w 254"/>
              <a:gd name="T1" fmla="*/ 2147483647 h 234"/>
              <a:gd name="T2" fmla="*/ 2147483647 w 254"/>
              <a:gd name="T3" fmla="*/ 2147483647 h 234"/>
              <a:gd name="T4" fmla="*/ 2147483647 w 254"/>
              <a:gd name="T5" fmla="*/ 2147483647 h 234"/>
              <a:gd name="T6" fmla="*/ 2147483647 w 254"/>
              <a:gd name="T7" fmla="*/ 2147483647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2147483647 h 234"/>
              <a:gd name="T54" fmla="*/ 2147483647 w 254"/>
              <a:gd name="T55" fmla="*/ 2147483647 h 234"/>
              <a:gd name="T56" fmla="*/ 2147483647 w 254"/>
              <a:gd name="T57" fmla="*/ 2147483647 h 234"/>
              <a:gd name="T58" fmla="*/ 2147483647 w 254"/>
              <a:gd name="T59" fmla="*/ 2147483647 h 234"/>
              <a:gd name="T60" fmla="*/ 2147483647 w 254"/>
              <a:gd name="T61" fmla="*/ 2147483647 h 234"/>
              <a:gd name="T62" fmla="*/ 2147483647 w 254"/>
              <a:gd name="T63" fmla="*/ 2147483647 h 234"/>
              <a:gd name="T64" fmla="*/ 2147483647 w 254"/>
              <a:gd name="T65" fmla="*/ 2147483647 h 234"/>
              <a:gd name="T66" fmla="*/ 2147483647 w 254"/>
              <a:gd name="T67" fmla="*/ 2147483647 h 234"/>
              <a:gd name="T68" fmla="*/ 2147483647 w 254"/>
              <a:gd name="T69" fmla="*/ 2147483647 h 234"/>
              <a:gd name="T70" fmla="*/ 2147483647 w 254"/>
              <a:gd name="T71" fmla="*/ 2147483647 h 234"/>
              <a:gd name="T72" fmla="*/ 2147483647 w 254"/>
              <a:gd name="T73" fmla="*/ 2147483647 h 234"/>
              <a:gd name="T74" fmla="*/ 2147483647 w 254"/>
              <a:gd name="T75" fmla="*/ 2147483647 h 234"/>
              <a:gd name="T76" fmla="*/ 2147483647 w 254"/>
              <a:gd name="T77" fmla="*/ 2147483647 h 234"/>
              <a:gd name="T78" fmla="*/ 2147483647 w 254"/>
              <a:gd name="T79" fmla="*/ 0 h 234"/>
              <a:gd name="T80" fmla="*/ 2147483647 w 254"/>
              <a:gd name="T81" fmla="*/ 0 h 234"/>
              <a:gd name="T82" fmla="*/ 2147483647 w 254"/>
              <a:gd name="T83" fmla="*/ 0 h 234"/>
              <a:gd name="T84" fmla="*/ 2147483647 w 254"/>
              <a:gd name="T85" fmla="*/ 0 h 234"/>
              <a:gd name="T86" fmla="*/ 2147483647 w 254"/>
              <a:gd name="T87" fmla="*/ 2147483647 h 234"/>
              <a:gd name="T88" fmla="*/ 0 w 254"/>
              <a:gd name="T89" fmla="*/ 2147483647 h 234"/>
              <a:gd name="T90" fmla="*/ 2147483647 w 254"/>
              <a:gd name="T91" fmla="*/ 2147483647 h 234"/>
              <a:gd name="T92" fmla="*/ 2147483647 w 254"/>
              <a:gd name="T93" fmla="*/ 2147483647 h 234"/>
              <a:gd name="T94" fmla="*/ 2147483647 w 254"/>
              <a:gd name="T95" fmla="*/ 2147483647 h 234"/>
              <a:gd name="T96" fmla="*/ 2147483647 w 254"/>
              <a:gd name="T97" fmla="*/ 2147483647 h 234"/>
              <a:gd name="T98" fmla="*/ 2147483647 w 254"/>
              <a:gd name="T99" fmla="*/ 2147483647 h 234"/>
              <a:gd name="T100" fmla="*/ 2147483647 w 254"/>
              <a:gd name="T101" fmla="*/ 2147483647 h 234"/>
              <a:gd name="T102" fmla="*/ 2147483647 w 254"/>
              <a:gd name="T103" fmla="*/ 2147483647 h 234"/>
              <a:gd name="T104" fmla="*/ 2147483647 w 254"/>
              <a:gd name="T105" fmla="*/ 2147483647 h 234"/>
              <a:gd name="T106" fmla="*/ 2147483647 w 254"/>
              <a:gd name="T107" fmla="*/ 2147483647 h 234"/>
              <a:gd name="T108" fmla="*/ 2147483647 w 254"/>
              <a:gd name="T109" fmla="*/ 2147483647 h 234"/>
              <a:gd name="T110" fmla="*/ 2147483647 w 254"/>
              <a:gd name="T111" fmla="*/ 2147483647 h 234"/>
              <a:gd name="T112" fmla="*/ 2147483647 w 254"/>
              <a:gd name="T113" fmla="*/ 2147483647 h 234"/>
              <a:gd name="T114" fmla="*/ 2147483647 w 254"/>
              <a:gd name="T115" fmla="*/ 2147483647 h 234"/>
              <a:gd name="T116" fmla="*/ 2147483647 w 254"/>
              <a:gd name="T117" fmla="*/ 2147483647 h 234"/>
              <a:gd name="T118" fmla="*/ 2147483647 w 254"/>
              <a:gd name="T119" fmla="*/ 2147483647 h 234"/>
              <a:gd name="T120" fmla="*/ 2147483647 w 254"/>
              <a:gd name="T121" fmla="*/ 214748364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6" name="Freeform 1081"/>
          <p:cNvSpPr>
            <a:spLocks/>
          </p:cNvSpPr>
          <p:nvPr/>
        </p:nvSpPr>
        <p:spPr bwMode="auto">
          <a:xfrm>
            <a:off x="6656388" y="5354638"/>
            <a:ext cx="20637" cy="49212"/>
          </a:xfrm>
          <a:custGeom>
            <a:avLst/>
            <a:gdLst>
              <a:gd name="T0" fmla="*/ 0 w 103"/>
              <a:gd name="T1" fmla="*/ 2147483647 h 221"/>
              <a:gd name="T2" fmla="*/ 0 w 103"/>
              <a:gd name="T3" fmla="*/ 2147483647 h 221"/>
              <a:gd name="T4" fmla="*/ 2147483647 w 103"/>
              <a:gd name="T5" fmla="*/ 2147483647 h 221"/>
              <a:gd name="T6" fmla="*/ 2147483647 w 103"/>
              <a:gd name="T7" fmla="*/ 2147483647 h 221"/>
              <a:gd name="T8" fmla="*/ 2147483647 w 103"/>
              <a:gd name="T9" fmla="*/ 2147483647 h 221"/>
              <a:gd name="T10" fmla="*/ 2147483647 w 103"/>
              <a:gd name="T11" fmla="*/ 2147483647 h 221"/>
              <a:gd name="T12" fmla="*/ 2147483647 w 103"/>
              <a:gd name="T13" fmla="*/ 2147483647 h 221"/>
              <a:gd name="T14" fmla="*/ 2147483647 w 103"/>
              <a:gd name="T15" fmla="*/ 2147483647 h 221"/>
              <a:gd name="T16" fmla="*/ 2147483647 w 103"/>
              <a:gd name="T17" fmla="*/ 2147483647 h 221"/>
              <a:gd name="T18" fmla="*/ 2147483647 w 103"/>
              <a:gd name="T19" fmla="*/ 2147483647 h 221"/>
              <a:gd name="T20" fmla="*/ 2147483647 w 103"/>
              <a:gd name="T21" fmla="*/ 2147483647 h 221"/>
              <a:gd name="T22" fmla="*/ 2147483647 w 103"/>
              <a:gd name="T23" fmla="*/ 2147483647 h 221"/>
              <a:gd name="T24" fmla="*/ 2147483647 w 103"/>
              <a:gd name="T25" fmla="*/ 2147483647 h 221"/>
              <a:gd name="T26" fmla="*/ 2147483647 w 103"/>
              <a:gd name="T27" fmla="*/ 2147483647 h 221"/>
              <a:gd name="T28" fmla="*/ 2147483647 w 103"/>
              <a:gd name="T29" fmla="*/ 2147483647 h 221"/>
              <a:gd name="T30" fmla="*/ 2147483647 w 103"/>
              <a:gd name="T31" fmla="*/ 2147483647 h 221"/>
              <a:gd name="T32" fmla="*/ 2147483647 w 103"/>
              <a:gd name="T33" fmla="*/ 2147483647 h 221"/>
              <a:gd name="T34" fmla="*/ 2147483647 w 103"/>
              <a:gd name="T35" fmla="*/ 2147483647 h 221"/>
              <a:gd name="T36" fmla="*/ 2147483647 w 103"/>
              <a:gd name="T37" fmla="*/ 2147483647 h 221"/>
              <a:gd name="T38" fmla="*/ 2147483647 w 103"/>
              <a:gd name="T39" fmla="*/ 2147483647 h 221"/>
              <a:gd name="T40" fmla="*/ 2147483647 w 103"/>
              <a:gd name="T41" fmla="*/ 2147483647 h 221"/>
              <a:gd name="T42" fmla="*/ 2147483647 w 103"/>
              <a:gd name="T43" fmla="*/ 2147483647 h 221"/>
              <a:gd name="T44" fmla="*/ 2147483647 w 103"/>
              <a:gd name="T45" fmla="*/ 2147483647 h 221"/>
              <a:gd name="T46" fmla="*/ 2147483647 w 103"/>
              <a:gd name="T47" fmla="*/ 2147483647 h 221"/>
              <a:gd name="T48" fmla="*/ 2147483647 w 103"/>
              <a:gd name="T49" fmla="*/ 2147483647 h 221"/>
              <a:gd name="T50" fmla="*/ 2147483647 w 103"/>
              <a:gd name="T51" fmla="*/ 2147483647 h 221"/>
              <a:gd name="T52" fmla="*/ 2147483647 w 103"/>
              <a:gd name="T53" fmla="*/ 2147483647 h 221"/>
              <a:gd name="T54" fmla="*/ 2147483647 w 103"/>
              <a:gd name="T55" fmla="*/ 2147483647 h 221"/>
              <a:gd name="T56" fmla="*/ 2147483647 w 103"/>
              <a:gd name="T57" fmla="*/ 2147483647 h 221"/>
              <a:gd name="T58" fmla="*/ 2147483647 w 103"/>
              <a:gd name="T59" fmla="*/ 2147483647 h 221"/>
              <a:gd name="T60" fmla="*/ 2147483647 w 103"/>
              <a:gd name="T61" fmla="*/ 2147483647 h 221"/>
              <a:gd name="T62" fmla="*/ 2147483647 w 103"/>
              <a:gd name="T63" fmla="*/ 2147483647 h 221"/>
              <a:gd name="T64" fmla="*/ 2147483647 w 103"/>
              <a:gd name="T65" fmla="*/ 2147483647 h 221"/>
              <a:gd name="T66" fmla="*/ 2147483647 w 103"/>
              <a:gd name="T67" fmla="*/ 0 h 221"/>
              <a:gd name="T68" fmla="*/ 2147483647 w 103"/>
              <a:gd name="T69" fmla="*/ 2147483647 h 221"/>
              <a:gd name="T70" fmla="*/ 2147483647 w 103"/>
              <a:gd name="T71" fmla="*/ 2147483647 h 221"/>
              <a:gd name="T72" fmla="*/ 2147483647 w 103"/>
              <a:gd name="T73" fmla="*/ 2147483647 h 221"/>
              <a:gd name="T74" fmla="*/ 2147483647 w 103"/>
              <a:gd name="T75" fmla="*/ 2147483647 h 221"/>
              <a:gd name="T76" fmla="*/ 2147483647 w 103"/>
              <a:gd name="T77" fmla="*/ 2147483647 h 221"/>
              <a:gd name="T78" fmla="*/ 2147483647 w 103"/>
              <a:gd name="T79" fmla="*/ 2147483647 h 221"/>
              <a:gd name="T80" fmla="*/ 0 w 103"/>
              <a:gd name="T81" fmla="*/ 2147483647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7" name="Freeform 1082"/>
          <p:cNvSpPr>
            <a:spLocks/>
          </p:cNvSpPr>
          <p:nvPr/>
        </p:nvSpPr>
        <p:spPr bwMode="auto">
          <a:xfrm>
            <a:off x="6799263" y="5326063"/>
            <a:ext cx="44450" cy="65087"/>
          </a:xfrm>
          <a:custGeom>
            <a:avLst/>
            <a:gdLst>
              <a:gd name="T0" fmla="*/ 2147483647 w 221"/>
              <a:gd name="T1" fmla="*/ 2147483647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147483647 w 221"/>
              <a:gd name="T15" fmla="*/ 2147483647 h 288"/>
              <a:gd name="T16" fmla="*/ 2147483647 w 221"/>
              <a:gd name="T17" fmla="*/ 2147483647 h 288"/>
              <a:gd name="T18" fmla="*/ 2147483647 w 221"/>
              <a:gd name="T19" fmla="*/ 2147483647 h 288"/>
              <a:gd name="T20" fmla="*/ 2147483647 w 221"/>
              <a:gd name="T21" fmla="*/ 2147483647 h 288"/>
              <a:gd name="T22" fmla="*/ 2147483647 w 221"/>
              <a:gd name="T23" fmla="*/ 2147483647 h 288"/>
              <a:gd name="T24" fmla="*/ 2147483647 w 221"/>
              <a:gd name="T25" fmla="*/ 2147483647 h 288"/>
              <a:gd name="T26" fmla="*/ 2147483647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147483647 h 288"/>
              <a:gd name="T42" fmla="*/ 2147483647 w 221"/>
              <a:gd name="T43" fmla="*/ 2147483647 h 288"/>
              <a:gd name="T44" fmla="*/ 2147483647 w 221"/>
              <a:gd name="T45" fmla="*/ 2147483647 h 288"/>
              <a:gd name="T46" fmla="*/ 2147483647 w 221"/>
              <a:gd name="T47" fmla="*/ 2147483647 h 288"/>
              <a:gd name="T48" fmla="*/ 2147483647 w 221"/>
              <a:gd name="T49" fmla="*/ 2147483647 h 288"/>
              <a:gd name="T50" fmla="*/ 2147483647 w 221"/>
              <a:gd name="T51" fmla="*/ 2147483647 h 288"/>
              <a:gd name="T52" fmla="*/ 2147483647 w 221"/>
              <a:gd name="T53" fmla="*/ 2147483647 h 288"/>
              <a:gd name="T54" fmla="*/ 2147483647 w 221"/>
              <a:gd name="T55" fmla="*/ 2147483647 h 288"/>
              <a:gd name="T56" fmla="*/ 2147483647 w 221"/>
              <a:gd name="T57" fmla="*/ 2147483647 h 288"/>
              <a:gd name="T58" fmla="*/ 2147483647 w 221"/>
              <a:gd name="T59" fmla="*/ 2147483647 h 288"/>
              <a:gd name="T60" fmla="*/ 2147483647 w 221"/>
              <a:gd name="T61" fmla="*/ 2147483647 h 288"/>
              <a:gd name="T62" fmla="*/ 2147483647 w 221"/>
              <a:gd name="T63" fmla="*/ 2147483647 h 288"/>
              <a:gd name="T64" fmla="*/ 2147483647 w 221"/>
              <a:gd name="T65" fmla="*/ 2147483647 h 288"/>
              <a:gd name="T66" fmla="*/ 2147483647 w 221"/>
              <a:gd name="T67" fmla="*/ 2147483647 h 288"/>
              <a:gd name="T68" fmla="*/ 2147483647 w 221"/>
              <a:gd name="T69" fmla="*/ 2147483647 h 288"/>
              <a:gd name="T70" fmla="*/ 2147483647 w 221"/>
              <a:gd name="T71" fmla="*/ 2147483647 h 288"/>
              <a:gd name="T72" fmla="*/ 2147483647 w 221"/>
              <a:gd name="T73" fmla="*/ 2147483647 h 288"/>
              <a:gd name="T74" fmla="*/ 2147483647 w 221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8" name="Freeform 1083"/>
          <p:cNvSpPr>
            <a:spLocks/>
          </p:cNvSpPr>
          <p:nvPr/>
        </p:nvSpPr>
        <p:spPr bwMode="auto">
          <a:xfrm>
            <a:off x="6751638" y="5402263"/>
            <a:ext cx="14287" cy="39687"/>
          </a:xfrm>
          <a:custGeom>
            <a:avLst/>
            <a:gdLst>
              <a:gd name="T0" fmla="*/ 2147483647 w 74"/>
              <a:gd name="T1" fmla="*/ 2147483647 h 174"/>
              <a:gd name="T2" fmla="*/ 2147483647 w 74"/>
              <a:gd name="T3" fmla="*/ 2147483647 h 174"/>
              <a:gd name="T4" fmla="*/ 2147483647 w 74"/>
              <a:gd name="T5" fmla="*/ 2147483647 h 174"/>
              <a:gd name="T6" fmla="*/ 2147483647 w 74"/>
              <a:gd name="T7" fmla="*/ 2147483647 h 174"/>
              <a:gd name="T8" fmla="*/ 2147483647 w 74"/>
              <a:gd name="T9" fmla="*/ 0 h 174"/>
              <a:gd name="T10" fmla="*/ 2147483647 w 74"/>
              <a:gd name="T11" fmla="*/ 2147483647 h 174"/>
              <a:gd name="T12" fmla="*/ 2147483647 w 74"/>
              <a:gd name="T13" fmla="*/ 2147483647 h 174"/>
              <a:gd name="T14" fmla="*/ 0 w 74"/>
              <a:gd name="T15" fmla="*/ 2147483647 h 174"/>
              <a:gd name="T16" fmla="*/ 0 w 74"/>
              <a:gd name="T17" fmla="*/ 2147483647 h 174"/>
              <a:gd name="T18" fmla="*/ 2147483647 w 74"/>
              <a:gd name="T19" fmla="*/ 2147483647 h 174"/>
              <a:gd name="T20" fmla="*/ 2147483647 w 74"/>
              <a:gd name="T21" fmla="*/ 2147483647 h 174"/>
              <a:gd name="T22" fmla="*/ 2147483647 w 74"/>
              <a:gd name="T23" fmla="*/ 2147483647 h 174"/>
              <a:gd name="T24" fmla="*/ 2147483647 w 74"/>
              <a:gd name="T25" fmla="*/ 2147483647 h 174"/>
              <a:gd name="T26" fmla="*/ 2147483647 w 74"/>
              <a:gd name="T27" fmla="*/ 2147483647 h 174"/>
              <a:gd name="T28" fmla="*/ 2147483647 w 74"/>
              <a:gd name="T29" fmla="*/ 2147483647 h 174"/>
              <a:gd name="T30" fmla="*/ 2147483647 w 74"/>
              <a:gd name="T31" fmla="*/ 2147483647 h 174"/>
              <a:gd name="T32" fmla="*/ 2147483647 w 74"/>
              <a:gd name="T33" fmla="*/ 2147483647 h 174"/>
              <a:gd name="T34" fmla="*/ 2147483647 w 74"/>
              <a:gd name="T35" fmla="*/ 2147483647 h 174"/>
              <a:gd name="T36" fmla="*/ 2147483647 w 74"/>
              <a:gd name="T37" fmla="*/ 2147483647 h 174"/>
              <a:gd name="T38" fmla="*/ 2147483647 w 74"/>
              <a:gd name="T39" fmla="*/ 2147483647 h 174"/>
              <a:gd name="T40" fmla="*/ 2147483647 w 74"/>
              <a:gd name="T41" fmla="*/ 2147483647 h 174"/>
              <a:gd name="T42" fmla="*/ 2147483647 w 74"/>
              <a:gd name="T43" fmla="*/ 2147483647 h 174"/>
              <a:gd name="T44" fmla="*/ 2147483647 w 74"/>
              <a:gd name="T45" fmla="*/ 2147483647 h 174"/>
              <a:gd name="T46" fmla="*/ 2147483647 w 74"/>
              <a:gd name="T47" fmla="*/ 2147483647 h 174"/>
              <a:gd name="T48" fmla="*/ 2147483647 w 74"/>
              <a:gd name="T49" fmla="*/ 2147483647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59" name="Freeform 1084"/>
          <p:cNvSpPr>
            <a:spLocks/>
          </p:cNvSpPr>
          <p:nvPr/>
        </p:nvSpPr>
        <p:spPr bwMode="auto">
          <a:xfrm>
            <a:off x="6745288" y="5381625"/>
            <a:ext cx="7937" cy="19050"/>
          </a:xfrm>
          <a:custGeom>
            <a:avLst/>
            <a:gdLst>
              <a:gd name="T0" fmla="*/ 2147483647 w 39"/>
              <a:gd name="T1" fmla="*/ 2147483647 h 87"/>
              <a:gd name="T2" fmla="*/ 2147483647 w 39"/>
              <a:gd name="T3" fmla="*/ 2147483647 h 87"/>
              <a:gd name="T4" fmla="*/ 2147483647 w 39"/>
              <a:gd name="T5" fmla="*/ 2147483647 h 87"/>
              <a:gd name="T6" fmla="*/ 2147483647 w 39"/>
              <a:gd name="T7" fmla="*/ 0 h 87"/>
              <a:gd name="T8" fmla="*/ 2147483647 w 39"/>
              <a:gd name="T9" fmla="*/ 0 h 87"/>
              <a:gd name="T10" fmla="*/ 2147483647 w 39"/>
              <a:gd name="T11" fmla="*/ 2147483647 h 87"/>
              <a:gd name="T12" fmla="*/ 2147483647 w 39"/>
              <a:gd name="T13" fmla="*/ 2147483647 h 87"/>
              <a:gd name="T14" fmla="*/ 0 w 39"/>
              <a:gd name="T15" fmla="*/ 2147483647 h 87"/>
              <a:gd name="T16" fmla="*/ 0 w 39"/>
              <a:gd name="T17" fmla="*/ 2147483647 h 87"/>
              <a:gd name="T18" fmla="*/ 0 w 39"/>
              <a:gd name="T19" fmla="*/ 2147483647 h 87"/>
              <a:gd name="T20" fmla="*/ 2147483647 w 39"/>
              <a:gd name="T21" fmla="*/ 2147483647 h 87"/>
              <a:gd name="T22" fmla="*/ 2147483647 w 39"/>
              <a:gd name="T23" fmla="*/ 2147483647 h 87"/>
              <a:gd name="T24" fmla="*/ 2147483647 w 39"/>
              <a:gd name="T25" fmla="*/ 2147483647 h 87"/>
              <a:gd name="T26" fmla="*/ 2147483647 w 39"/>
              <a:gd name="T27" fmla="*/ 2147483647 h 87"/>
              <a:gd name="T28" fmla="*/ 2147483647 w 39"/>
              <a:gd name="T29" fmla="*/ 2147483647 h 87"/>
              <a:gd name="T30" fmla="*/ 2147483647 w 39"/>
              <a:gd name="T31" fmla="*/ 2147483647 h 87"/>
              <a:gd name="T32" fmla="*/ 2147483647 w 39"/>
              <a:gd name="T33" fmla="*/ 2147483647 h 87"/>
              <a:gd name="T34" fmla="*/ 2147483647 w 39"/>
              <a:gd name="T35" fmla="*/ 2147483647 h 87"/>
              <a:gd name="T36" fmla="*/ 2147483647 w 39"/>
              <a:gd name="T37" fmla="*/ 2147483647 h 87"/>
              <a:gd name="T38" fmla="*/ 2147483647 w 39"/>
              <a:gd name="T39" fmla="*/ 2147483647 h 87"/>
              <a:gd name="T40" fmla="*/ 2147483647 w 39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0" name="Freeform 1085"/>
          <p:cNvSpPr>
            <a:spLocks/>
          </p:cNvSpPr>
          <p:nvPr/>
        </p:nvSpPr>
        <p:spPr bwMode="auto">
          <a:xfrm>
            <a:off x="6738938" y="5367338"/>
            <a:ext cx="6350" cy="11112"/>
          </a:xfrm>
          <a:custGeom>
            <a:avLst/>
            <a:gdLst>
              <a:gd name="T0" fmla="*/ 2147483647 w 34"/>
              <a:gd name="T1" fmla="*/ 2147483647 h 51"/>
              <a:gd name="T2" fmla="*/ 2147483647 w 34"/>
              <a:gd name="T3" fmla="*/ 2147483647 h 51"/>
              <a:gd name="T4" fmla="*/ 2147483647 w 34"/>
              <a:gd name="T5" fmla="*/ 2147483647 h 51"/>
              <a:gd name="T6" fmla="*/ 2147483647 w 34"/>
              <a:gd name="T7" fmla="*/ 2147483647 h 51"/>
              <a:gd name="T8" fmla="*/ 2147483647 w 34"/>
              <a:gd name="T9" fmla="*/ 2147483647 h 51"/>
              <a:gd name="T10" fmla="*/ 2147483647 w 34"/>
              <a:gd name="T11" fmla="*/ 2147483647 h 51"/>
              <a:gd name="T12" fmla="*/ 2147483647 w 34"/>
              <a:gd name="T13" fmla="*/ 2147483647 h 51"/>
              <a:gd name="T14" fmla="*/ 2147483647 w 34"/>
              <a:gd name="T15" fmla="*/ 0 h 51"/>
              <a:gd name="T16" fmla="*/ 2147483647 w 34"/>
              <a:gd name="T17" fmla="*/ 0 h 51"/>
              <a:gd name="T18" fmla="*/ 2147483647 w 34"/>
              <a:gd name="T19" fmla="*/ 2147483647 h 51"/>
              <a:gd name="T20" fmla="*/ 1218220793 w 34"/>
              <a:gd name="T21" fmla="*/ 2147483647 h 51"/>
              <a:gd name="T22" fmla="*/ 0 w 34"/>
              <a:gd name="T23" fmla="*/ 2147483647 h 51"/>
              <a:gd name="T24" fmla="*/ 0 w 34"/>
              <a:gd name="T25" fmla="*/ 2147483647 h 51"/>
              <a:gd name="T26" fmla="*/ 1218220793 w 34"/>
              <a:gd name="T27" fmla="*/ 2147483647 h 51"/>
              <a:gd name="T28" fmla="*/ 2147483647 w 34"/>
              <a:gd name="T29" fmla="*/ 2147483647 h 51"/>
              <a:gd name="T30" fmla="*/ 2147483647 w 34"/>
              <a:gd name="T31" fmla="*/ 2147483647 h 51"/>
              <a:gd name="T32" fmla="*/ 2147483647 w 34"/>
              <a:gd name="T33" fmla="*/ 2147483647 h 51"/>
              <a:gd name="T34" fmla="*/ 2147483647 w 34"/>
              <a:gd name="T35" fmla="*/ 2147483647 h 51"/>
              <a:gd name="T36" fmla="*/ 2147483647 w 34"/>
              <a:gd name="T37" fmla="*/ 2147483647 h 51"/>
              <a:gd name="T38" fmla="*/ 2147483647 w 34"/>
              <a:gd name="T39" fmla="*/ 2147483647 h 51"/>
              <a:gd name="T40" fmla="*/ 2147483647 w 34"/>
              <a:gd name="T41" fmla="*/ 2147483647 h 51"/>
              <a:gd name="T42" fmla="*/ 2147483647 w 34"/>
              <a:gd name="T43" fmla="*/ 2147483647 h 51"/>
              <a:gd name="T44" fmla="*/ 2147483647 w 34"/>
              <a:gd name="T45" fmla="*/ 2147483647 h 51"/>
              <a:gd name="T46" fmla="*/ 2147483647 w 34"/>
              <a:gd name="T47" fmla="*/ 2147483647 h 51"/>
              <a:gd name="T48" fmla="*/ 2147483647 w 34"/>
              <a:gd name="T49" fmla="*/ 214748364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1" name="Freeform 1086"/>
          <p:cNvSpPr>
            <a:spLocks/>
          </p:cNvSpPr>
          <p:nvPr/>
        </p:nvSpPr>
        <p:spPr bwMode="auto">
          <a:xfrm>
            <a:off x="6732588" y="5357813"/>
            <a:ext cx="9525" cy="6350"/>
          </a:xfrm>
          <a:custGeom>
            <a:avLst/>
            <a:gdLst>
              <a:gd name="T0" fmla="*/ 2147483647 w 46"/>
              <a:gd name="T1" fmla="*/ 2147483647 h 33"/>
              <a:gd name="T2" fmla="*/ 2147483647 w 46"/>
              <a:gd name="T3" fmla="*/ 2147483647 h 33"/>
              <a:gd name="T4" fmla="*/ 2147483647 w 46"/>
              <a:gd name="T5" fmla="*/ 2147483647 h 33"/>
              <a:gd name="T6" fmla="*/ 2147483647 w 46"/>
              <a:gd name="T7" fmla="*/ 2147483647 h 33"/>
              <a:gd name="T8" fmla="*/ 2147483647 w 46"/>
              <a:gd name="T9" fmla="*/ 2147483647 h 33"/>
              <a:gd name="T10" fmla="*/ 2147483647 w 46"/>
              <a:gd name="T11" fmla="*/ 2147483647 h 33"/>
              <a:gd name="T12" fmla="*/ 2147483647 w 46"/>
              <a:gd name="T13" fmla="*/ 2147483647 h 33"/>
              <a:gd name="T14" fmla="*/ 2147483647 w 46"/>
              <a:gd name="T15" fmla="*/ 0 h 33"/>
              <a:gd name="T16" fmla="*/ 2147483647 w 46"/>
              <a:gd name="T17" fmla="*/ 0 h 33"/>
              <a:gd name="T18" fmla="*/ 2147483647 w 46"/>
              <a:gd name="T19" fmla="*/ 0 h 33"/>
              <a:gd name="T20" fmla="*/ 2147483647 w 46"/>
              <a:gd name="T21" fmla="*/ 1367965876 h 33"/>
              <a:gd name="T22" fmla="*/ 2147483647 w 46"/>
              <a:gd name="T23" fmla="*/ 2147483647 h 33"/>
              <a:gd name="T24" fmla="*/ 2147483647 w 46"/>
              <a:gd name="T25" fmla="*/ 2147483647 h 33"/>
              <a:gd name="T26" fmla="*/ 2147483647 w 46"/>
              <a:gd name="T27" fmla="*/ 2147483647 h 33"/>
              <a:gd name="T28" fmla="*/ 2147483647 w 46"/>
              <a:gd name="T29" fmla="*/ 2147483647 h 33"/>
              <a:gd name="T30" fmla="*/ 0 w 46"/>
              <a:gd name="T31" fmla="*/ 2147483647 h 33"/>
              <a:gd name="T32" fmla="*/ 0 w 46"/>
              <a:gd name="T33" fmla="*/ 2147483647 h 33"/>
              <a:gd name="T34" fmla="*/ 2147483647 w 46"/>
              <a:gd name="T35" fmla="*/ 2147483647 h 33"/>
              <a:gd name="T36" fmla="*/ 2147483647 w 46"/>
              <a:gd name="T37" fmla="*/ 2147483647 h 33"/>
              <a:gd name="T38" fmla="*/ 2147483647 w 46"/>
              <a:gd name="T39" fmla="*/ 2147483647 h 33"/>
              <a:gd name="T40" fmla="*/ 2147483647 w 46"/>
              <a:gd name="T41" fmla="*/ 2147483647 h 33"/>
              <a:gd name="T42" fmla="*/ 2147483647 w 46"/>
              <a:gd name="T43" fmla="*/ 2147483647 h 33"/>
              <a:gd name="T44" fmla="*/ 2147483647 w 46"/>
              <a:gd name="T45" fmla="*/ 2147483647 h 33"/>
              <a:gd name="T46" fmla="*/ 2147483647 w 46"/>
              <a:gd name="T47" fmla="*/ 2147483647 h 33"/>
              <a:gd name="T48" fmla="*/ 2147483647 w 46"/>
              <a:gd name="T49" fmla="*/ 2147483647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2" name="Freeform 1087"/>
          <p:cNvSpPr>
            <a:spLocks/>
          </p:cNvSpPr>
          <p:nvPr/>
        </p:nvSpPr>
        <p:spPr bwMode="auto">
          <a:xfrm>
            <a:off x="6689725" y="5345113"/>
            <a:ext cx="36513" cy="49212"/>
          </a:xfrm>
          <a:custGeom>
            <a:avLst/>
            <a:gdLst>
              <a:gd name="T0" fmla="*/ 2147483647 w 177"/>
              <a:gd name="T1" fmla="*/ 2147483647 h 219"/>
              <a:gd name="T2" fmla="*/ 2147483647 w 177"/>
              <a:gd name="T3" fmla="*/ 2147483647 h 219"/>
              <a:gd name="T4" fmla="*/ 2147483647 w 177"/>
              <a:gd name="T5" fmla="*/ 2147483647 h 219"/>
              <a:gd name="T6" fmla="*/ 2147483647 w 177"/>
              <a:gd name="T7" fmla="*/ 2147483647 h 219"/>
              <a:gd name="T8" fmla="*/ 2147483647 w 177"/>
              <a:gd name="T9" fmla="*/ 2147483647 h 219"/>
              <a:gd name="T10" fmla="*/ 2147483647 w 177"/>
              <a:gd name="T11" fmla="*/ 2147483647 h 219"/>
              <a:gd name="T12" fmla="*/ 2147483647 w 177"/>
              <a:gd name="T13" fmla="*/ 2147483647 h 219"/>
              <a:gd name="T14" fmla="*/ 2147483647 w 177"/>
              <a:gd name="T15" fmla="*/ 2147483647 h 219"/>
              <a:gd name="T16" fmla="*/ 0 w 177"/>
              <a:gd name="T17" fmla="*/ 2147483647 h 219"/>
              <a:gd name="T18" fmla="*/ 2147483647 w 177"/>
              <a:gd name="T19" fmla="*/ 2147483647 h 219"/>
              <a:gd name="T20" fmla="*/ 2147483647 w 177"/>
              <a:gd name="T21" fmla="*/ 2147483647 h 219"/>
              <a:gd name="T22" fmla="*/ 2147483647 w 177"/>
              <a:gd name="T23" fmla="*/ 2147483647 h 219"/>
              <a:gd name="T24" fmla="*/ 2147483647 w 177"/>
              <a:gd name="T25" fmla="*/ 2147483647 h 219"/>
              <a:gd name="T26" fmla="*/ 2147483647 w 177"/>
              <a:gd name="T27" fmla="*/ 2147483647 h 219"/>
              <a:gd name="T28" fmla="*/ 2147483647 w 177"/>
              <a:gd name="T29" fmla="*/ 2147483647 h 219"/>
              <a:gd name="T30" fmla="*/ 2147483647 w 177"/>
              <a:gd name="T31" fmla="*/ 2147483647 h 219"/>
              <a:gd name="T32" fmla="*/ 2147483647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147483647 w 177"/>
              <a:gd name="T49" fmla="*/ 2147483647 h 219"/>
              <a:gd name="T50" fmla="*/ 2147483647 w 177"/>
              <a:gd name="T51" fmla="*/ 2147483647 h 219"/>
              <a:gd name="T52" fmla="*/ 2147483647 w 177"/>
              <a:gd name="T53" fmla="*/ 2147483647 h 219"/>
              <a:gd name="T54" fmla="*/ 2147483647 w 177"/>
              <a:gd name="T55" fmla="*/ 2147483647 h 219"/>
              <a:gd name="T56" fmla="*/ 2147483647 w 177"/>
              <a:gd name="T57" fmla="*/ 2147483647 h 219"/>
              <a:gd name="T58" fmla="*/ 2147483647 w 177"/>
              <a:gd name="T59" fmla="*/ 2147483647 h 219"/>
              <a:gd name="T60" fmla="*/ 2147483647 w 177"/>
              <a:gd name="T61" fmla="*/ 2147483647 h 219"/>
              <a:gd name="T62" fmla="*/ 2147483647 w 177"/>
              <a:gd name="T63" fmla="*/ 2147483647 h 219"/>
              <a:gd name="T64" fmla="*/ 2147483647 w 177"/>
              <a:gd name="T65" fmla="*/ 2147483647 h 219"/>
              <a:gd name="T66" fmla="*/ 2147483647 w 177"/>
              <a:gd name="T67" fmla="*/ 2147483647 h 219"/>
              <a:gd name="T68" fmla="*/ 2147483647 w 177"/>
              <a:gd name="T69" fmla="*/ 2147483647 h 219"/>
              <a:gd name="T70" fmla="*/ 2147483647 w 177"/>
              <a:gd name="T71" fmla="*/ 2147483647 h 219"/>
              <a:gd name="T72" fmla="*/ 2147483647 w 177"/>
              <a:gd name="T73" fmla="*/ 2147483647 h 219"/>
              <a:gd name="T74" fmla="*/ 2147483647 w 177"/>
              <a:gd name="T75" fmla="*/ 2147483647 h 219"/>
              <a:gd name="T76" fmla="*/ 2147483647 w 177"/>
              <a:gd name="T77" fmla="*/ 2147483647 h 219"/>
              <a:gd name="T78" fmla="*/ 2147483647 w 177"/>
              <a:gd name="T79" fmla="*/ 2147483647 h 219"/>
              <a:gd name="T80" fmla="*/ 2147483647 w 177"/>
              <a:gd name="T81" fmla="*/ 2147483647 h 219"/>
              <a:gd name="T82" fmla="*/ 2147483647 w 177"/>
              <a:gd name="T83" fmla="*/ 2147483647 h 219"/>
              <a:gd name="T84" fmla="*/ 2147483647 w 177"/>
              <a:gd name="T85" fmla="*/ 2147483647 h 219"/>
              <a:gd name="T86" fmla="*/ 2147483647 w 177"/>
              <a:gd name="T87" fmla="*/ 2147483647 h 219"/>
              <a:gd name="T88" fmla="*/ 2147483647 w 177"/>
              <a:gd name="T89" fmla="*/ 2147483647 h 219"/>
              <a:gd name="T90" fmla="*/ 2147483647 w 177"/>
              <a:gd name="T91" fmla="*/ 2147483647 h 219"/>
              <a:gd name="T92" fmla="*/ 2147483647 w 177"/>
              <a:gd name="T93" fmla="*/ 2147483647 h 219"/>
              <a:gd name="T94" fmla="*/ 2147483647 w 177"/>
              <a:gd name="T95" fmla="*/ 2147483647 h 219"/>
              <a:gd name="T96" fmla="*/ 2147483647 w 177"/>
              <a:gd name="T97" fmla="*/ 2147483647 h 219"/>
              <a:gd name="T98" fmla="*/ 2147483647 w 177"/>
              <a:gd name="T99" fmla="*/ 2147483647 h 219"/>
              <a:gd name="T100" fmla="*/ 2147483647 w 177"/>
              <a:gd name="T101" fmla="*/ 2147483647 h 219"/>
              <a:gd name="T102" fmla="*/ 2147483647 w 177"/>
              <a:gd name="T103" fmla="*/ 2147483647 h 219"/>
              <a:gd name="T104" fmla="*/ 2147483647 w 177"/>
              <a:gd name="T105" fmla="*/ 2147483647 h 219"/>
              <a:gd name="T106" fmla="*/ 2147483647 w 177"/>
              <a:gd name="T107" fmla="*/ 2147483647 h 219"/>
              <a:gd name="T108" fmla="*/ 2147483647 w 177"/>
              <a:gd name="T109" fmla="*/ 0 h 219"/>
              <a:gd name="T110" fmla="*/ 2147483647 w 177"/>
              <a:gd name="T111" fmla="*/ 2147483647 h 219"/>
              <a:gd name="T112" fmla="*/ 2147483647 w 177"/>
              <a:gd name="T113" fmla="*/ 2147483647 h 219"/>
              <a:gd name="T114" fmla="*/ 2147483647 w 177"/>
              <a:gd name="T115" fmla="*/ 2147483647 h 219"/>
              <a:gd name="T116" fmla="*/ 2147483647 w 177"/>
              <a:gd name="T117" fmla="*/ 2147483647 h 219"/>
              <a:gd name="T118" fmla="*/ 2147483647 w 177"/>
              <a:gd name="T119" fmla="*/ 2147483647 h 219"/>
              <a:gd name="T120" fmla="*/ 2147483647 w 177"/>
              <a:gd name="T121" fmla="*/ 2147483647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3" name="Freeform 1088"/>
          <p:cNvSpPr>
            <a:spLocks/>
          </p:cNvSpPr>
          <p:nvPr/>
        </p:nvSpPr>
        <p:spPr bwMode="auto">
          <a:xfrm>
            <a:off x="6750050" y="5343525"/>
            <a:ext cx="23813" cy="39688"/>
          </a:xfrm>
          <a:custGeom>
            <a:avLst/>
            <a:gdLst>
              <a:gd name="T0" fmla="*/ 2147483647 w 115"/>
              <a:gd name="T1" fmla="*/ 2147483647 h 170"/>
              <a:gd name="T2" fmla="*/ 2147483647 w 115"/>
              <a:gd name="T3" fmla="*/ 2147483647 h 170"/>
              <a:gd name="T4" fmla="*/ 2147483647 w 115"/>
              <a:gd name="T5" fmla="*/ 2147483647 h 170"/>
              <a:gd name="T6" fmla="*/ 2147483647 w 115"/>
              <a:gd name="T7" fmla="*/ 2147483647 h 170"/>
              <a:gd name="T8" fmla="*/ 2147483647 w 115"/>
              <a:gd name="T9" fmla="*/ 2147483647 h 170"/>
              <a:gd name="T10" fmla="*/ 2147483647 w 115"/>
              <a:gd name="T11" fmla="*/ 2147483647 h 170"/>
              <a:gd name="T12" fmla="*/ 2147483647 w 115"/>
              <a:gd name="T13" fmla="*/ 2147483647 h 170"/>
              <a:gd name="T14" fmla="*/ 2147483647 w 115"/>
              <a:gd name="T15" fmla="*/ 2147483647 h 170"/>
              <a:gd name="T16" fmla="*/ 2147483647 w 115"/>
              <a:gd name="T17" fmla="*/ 2147483647 h 170"/>
              <a:gd name="T18" fmla="*/ 2147483647 w 115"/>
              <a:gd name="T19" fmla="*/ 2147483647 h 170"/>
              <a:gd name="T20" fmla="*/ 2147483647 w 115"/>
              <a:gd name="T21" fmla="*/ 2147483647 h 170"/>
              <a:gd name="T22" fmla="*/ 2147483647 w 115"/>
              <a:gd name="T23" fmla="*/ 2147483647 h 170"/>
              <a:gd name="T24" fmla="*/ 2147483647 w 115"/>
              <a:gd name="T25" fmla="*/ 2147483647 h 170"/>
              <a:gd name="T26" fmla="*/ 2147483647 w 115"/>
              <a:gd name="T27" fmla="*/ 2147483647 h 170"/>
              <a:gd name="T28" fmla="*/ 2147483647 w 115"/>
              <a:gd name="T29" fmla="*/ 2147483647 h 170"/>
              <a:gd name="T30" fmla="*/ 2147483647 w 115"/>
              <a:gd name="T31" fmla="*/ 2147483647 h 170"/>
              <a:gd name="T32" fmla="*/ 2147483647 w 115"/>
              <a:gd name="T33" fmla="*/ 2147483647 h 170"/>
              <a:gd name="T34" fmla="*/ 2147483647 w 115"/>
              <a:gd name="T35" fmla="*/ 2147483647 h 170"/>
              <a:gd name="T36" fmla="*/ 2147483647 w 115"/>
              <a:gd name="T37" fmla="*/ 2147483647 h 170"/>
              <a:gd name="T38" fmla="*/ 2147483647 w 115"/>
              <a:gd name="T39" fmla="*/ 2147483647 h 170"/>
              <a:gd name="T40" fmla="*/ 2147483647 w 115"/>
              <a:gd name="T41" fmla="*/ 2147483647 h 170"/>
              <a:gd name="T42" fmla="*/ 2147483647 w 115"/>
              <a:gd name="T43" fmla="*/ 2147483647 h 170"/>
              <a:gd name="T44" fmla="*/ 2147483647 w 115"/>
              <a:gd name="T45" fmla="*/ 2147483647 h 170"/>
              <a:gd name="T46" fmla="*/ 2147483647 w 115"/>
              <a:gd name="T47" fmla="*/ 2147483647 h 170"/>
              <a:gd name="T48" fmla="*/ 2147483647 w 115"/>
              <a:gd name="T49" fmla="*/ 2147483647 h 170"/>
              <a:gd name="T50" fmla="*/ 2147483647 w 115"/>
              <a:gd name="T51" fmla="*/ 2147483647 h 170"/>
              <a:gd name="T52" fmla="*/ 2147483647 w 115"/>
              <a:gd name="T53" fmla="*/ 2147483647 h 170"/>
              <a:gd name="T54" fmla="*/ 2147483647 w 115"/>
              <a:gd name="T55" fmla="*/ 2147483647 h 170"/>
              <a:gd name="T56" fmla="*/ 2147483647 w 115"/>
              <a:gd name="T57" fmla="*/ 2147483647 h 170"/>
              <a:gd name="T58" fmla="*/ 2147483647 w 115"/>
              <a:gd name="T59" fmla="*/ 2147483647 h 170"/>
              <a:gd name="T60" fmla="*/ 2147483647 w 115"/>
              <a:gd name="T61" fmla="*/ 0 h 170"/>
              <a:gd name="T62" fmla="*/ 2147483647 w 115"/>
              <a:gd name="T63" fmla="*/ 2147483647 h 170"/>
              <a:gd name="T64" fmla="*/ 0 w 115"/>
              <a:gd name="T65" fmla="*/ 2147483647 h 170"/>
              <a:gd name="T66" fmla="*/ 2147483647 w 115"/>
              <a:gd name="T67" fmla="*/ 2147483647 h 170"/>
              <a:gd name="T68" fmla="*/ 2147483647 w 115"/>
              <a:gd name="T69" fmla="*/ 2147483647 h 170"/>
              <a:gd name="T70" fmla="*/ 2147483647 w 115"/>
              <a:gd name="T71" fmla="*/ 2147483647 h 170"/>
              <a:gd name="T72" fmla="*/ 2147483647 w 115"/>
              <a:gd name="T73" fmla="*/ 2147483647 h 170"/>
              <a:gd name="T74" fmla="*/ 2147483647 w 115"/>
              <a:gd name="T75" fmla="*/ 2147483647 h 170"/>
              <a:gd name="T76" fmla="*/ 2147483647 w 115"/>
              <a:gd name="T77" fmla="*/ 2147483647 h 170"/>
              <a:gd name="T78" fmla="*/ 2147483647 w 115"/>
              <a:gd name="T79" fmla="*/ 2147483647 h 170"/>
              <a:gd name="T80" fmla="*/ 2147483647 w 115"/>
              <a:gd name="T81" fmla="*/ 214748364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4" name="Freeform 1089"/>
          <p:cNvSpPr>
            <a:spLocks/>
          </p:cNvSpPr>
          <p:nvPr/>
        </p:nvSpPr>
        <p:spPr bwMode="auto">
          <a:xfrm>
            <a:off x="6667500" y="5335588"/>
            <a:ext cx="57150" cy="79375"/>
          </a:xfrm>
          <a:custGeom>
            <a:avLst/>
            <a:gdLst>
              <a:gd name="T0" fmla="*/ 2147483647 w 289"/>
              <a:gd name="T1" fmla="*/ 2147483647 h 352"/>
              <a:gd name="T2" fmla="*/ 2147483647 w 289"/>
              <a:gd name="T3" fmla="*/ 2147483647 h 352"/>
              <a:gd name="T4" fmla="*/ 2147483647 w 289"/>
              <a:gd name="T5" fmla="*/ 2147483647 h 352"/>
              <a:gd name="T6" fmla="*/ 0 w 289"/>
              <a:gd name="T7" fmla="*/ 2147483647 h 352"/>
              <a:gd name="T8" fmla="*/ 2147483647 w 289"/>
              <a:gd name="T9" fmla="*/ 2147483647 h 352"/>
              <a:gd name="T10" fmla="*/ 2147483647 w 289"/>
              <a:gd name="T11" fmla="*/ 2147483647 h 352"/>
              <a:gd name="T12" fmla="*/ 2147483647 w 289"/>
              <a:gd name="T13" fmla="*/ 2147483647 h 352"/>
              <a:gd name="T14" fmla="*/ 2147483647 w 289"/>
              <a:gd name="T15" fmla="*/ 2147483647 h 352"/>
              <a:gd name="T16" fmla="*/ 2147483647 w 289"/>
              <a:gd name="T17" fmla="*/ 2147483647 h 352"/>
              <a:gd name="T18" fmla="*/ 2147483647 w 289"/>
              <a:gd name="T19" fmla="*/ 2147483647 h 352"/>
              <a:gd name="T20" fmla="*/ 2147483647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2147483647 w 289"/>
              <a:gd name="T51" fmla="*/ 2147483647 h 352"/>
              <a:gd name="T52" fmla="*/ 2147483647 w 289"/>
              <a:gd name="T53" fmla="*/ 2147483647 h 352"/>
              <a:gd name="T54" fmla="*/ 2147483647 w 289"/>
              <a:gd name="T55" fmla="*/ 2147483647 h 352"/>
              <a:gd name="T56" fmla="*/ 2147483647 w 289"/>
              <a:gd name="T57" fmla="*/ 2147483647 h 352"/>
              <a:gd name="T58" fmla="*/ 2147483647 w 289"/>
              <a:gd name="T59" fmla="*/ 2147483647 h 352"/>
              <a:gd name="T60" fmla="*/ 2147483647 w 289"/>
              <a:gd name="T61" fmla="*/ 2147483647 h 352"/>
              <a:gd name="T62" fmla="*/ 2147483647 w 289"/>
              <a:gd name="T63" fmla="*/ 2147483647 h 352"/>
              <a:gd name="T64" fmla="*/ 2147483647 w 289"/>
              <a:gd name="T65" fmla="*/ 2147483647 h 352"/>
              <a:gd name="T66" fmla="*/ 2147483647 w 289"/>
              <a:gd name="T67" fmla="*/ 2147483647 h 352"/>
              <a:gd name="T68" fmla="*/ 2147483647 w 289"/>
              <a:gd name="T69" fmla="*/ 2147483647 h 352"/>
              <a:gd name="T70" fmla="*/ 2147483647 w 289"/>
              <a:gd name="T71" fmla="*/ 2147483647 h 352"/>
              <a:gd name="T72" fmla="*/ 2147483647 w 289"/>
              <a:gd name="T73" fmla="*/ 2147483647 h 352"/>
              <a:gd name="T74" fmla="*/ 2147483647 w 289"/>
              <a:gd name="T75" fmla="*/ 2147483647 h 352"/>
              <a:gd name="T76" fmla="*/ 2147483647 w 289"/>
              <a:gd name="T77" fmla="*/ 2147483647 h 352"/>
              <a:gd name="T78" fmla="*/ 2147483647 w 289"/>
              <a:gd name="T79" fmla="*/ 2147483647 h 352"/>
              <a:gd name="T80" fmla="*/ 2147483647 w 289"/>
              <a:gd name="T81" fmla="*/ 0 h 352"/>
              <a:gd name="T82" fmla="*/ 2147483647 w 289"/>
              <a:gd name="T83" fmla="*/ 2147483647 h 352"/>
              <a:gd name="T84" fmla="*/ 2147483647 w 289"/>
              <a:gd name="T85" fmla="*/ 2147483647 h 352"/>
              <a:gd name="T86" fmla="*/ 2147483647 w 289"/>
              <a:gd name="T87" fmla="*/ 2147483647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5" name="Freeform 1090"/>
          <p:cNvSpPr>
            <a:spLocks/>
          </p:cNvSpPr>
          <p:nvPr/>
        </p:nvSpPr>
        <p:spPr bwMode="auto">
          <a:xfrm>
            <a:off x="6748463" y="5332413"/>
            <a:ext cx="50800" cy="53975"/>
          </a:xfrm>
          <a:custGeom>
            <a:avLst/>
            <a:gdLst>
              <a:gd name="T0" fmla="*/ 2147483647 w 252"/>
              <a:gd name="T1" fmla="*/ 2147483647 h 235"/>
              <a:gd name="T2" fmla="*/ 2147483647 w 252"/>
              <a:gd name="T3" fmla="*/ 2147483647 h 235"/>
              <a:gd name="T4" fmla="*/ 2147483647 w 252"/>
              <a:gd name="T5" fmla="*/ 2147483647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47483647 h 235"/>
              <a:gd name="T54" fmla="*/ 2147483647 w 252"/>
              <a:gd name="T55" fmla="*/ 2147483647 h 235"/>
              <a:gd name="T56" fmla="*/ 2147483647 w 252"/>
              <a:gd name="T57" fmla="*/ 2147483647 h 235"/>
              <a:gd name="T58" fmla="*/ 2147483647 w 252"/>
              <a:gd name="T59" fmla="*/ 2147483647 h 235"/>
              <a:gd name="T60" fmla="*/ 2147483647 w 252"/>
              <a:gd name="T61" fmla="*/ 2147483647 h 235"/>
              <a:gd name="T62" fmla="*/ 2147483647 w 252"/>
              <a:gd name="T63" fmla="*/ 2147483647 h 235"/>
              <a:gd name="T64" fmla="*/ 2147483647 w 252"/>
              <a:gd name="T65" fmla="*/ 2147483647 h 235"/>
              <a:gd name="T66" fmla="*/ 2147483647 w 252"/>
              <a:gd name="T67" fmla="*/ 2147483647 h 235"/>
              <a:gd name="T68" fmla="*/ 2147483647 w 252"/>
              <a:gd name="T69" fmla="*/ 2147483647 h 235"/>
              <a:gd name="T70" fmla="*/ 2147483647 w 252"/>
              <a:gd name="T71" fmla="*/ 2147483647 h 235"/>
              <a:gd name="T72" fmla="*/ 2147483647 w 252"/>
              <a:gd name="T73" fmla="*/ 2147483647 h 235"/>
              <a:gd name="T74" fmla="*/ 2147483647 w 252"/>
              <a:gd name="T75" fmla="*/ 2147483647 h 235"/>
              <a:gd name="T76" fmla="*/ 2147483647 w 252"/>
              <a:gd name="T77" fmla="*/ 2147483647 h 235"/>
              <a:gd name="T78" fmla="*/ 2147483647 w 252"/>
              <a:gd name="T79" fmla="*/ 0 h 235"/>
              <a:gd name="T80" fmla="*/ 2147483647 w 252"/>
              <a:gd name="T81" fmla="*/ 0 h 235"/>
              <a:gd name="T82" fmla="*/ 2147483647 w 252"/>
              <a:gd name="T83" fmla="*/ 0 h 235"/>
              <a:gd name="T84" fmla="*/ 2147483647 w 252"/>
              <a:gd name="T85" fmla="*/ 2147483647 h 235"/>
              <a:gd name="T86" fmla="*/ 2147483647 w 252"/>
              <a:gd name="T87" fmla="*/ 2147483647 h 235"/>
              <a:gd name="T88" fmla="*/ 0 w 252"/>
              <a:gd name="T89" fmla="*/ 2147483647 h 235"/>
              <a:gd name="T90" fmla="*/ 2147483647 w 252"/>
              <a:gd name="T91" fmla="*/ 2147483647 h 235"/>
              <a:gd name="T92" fmla="*/ 2147483647 w 252"/>
              <a:gd name="T93" fmla="*/ 2147483647 h 235"/>
              <a:gd name="T94" fmla="*/ 2147483647 w 252"/>
              <a:gd name="T95" fmla="*/ 2147483647 h 235"/>
              <a:gd name="T96" fmla="*/ 2147483647 w 252"/>
              <a:gd name="T97" fmla="*/ 2147483647 h 235"/>
              <a:gd name="T98" fmla="*/ 2147483647 w 252"/>
              <a:gd name="T99" fmla="*/ 2147483647 h 235"/>
              <a:gd name="T100" fmla="*/ 2147483647 w 252"/>
              <a:gd name="T101" fmla="*/ 2147483647 h 235"/>
              <a:gd name="T102" fmla="*/ 2147483647 w 252"/>
              <a:gd name="T103" fmla="*/ 2147483647 h 235"/>
              <a:gd name="T104" fmla="*/ 2147483647 w 252"/>
              <a:gd name="T105" fmla="*/ 2147483647 h 235"/>
              <a:gd name="T106" fmla="*/ 2147483647 w 252"/>
              <a:gd name="T107" fmla="*/ 2147483647 h 235"/>
              <a:gd name="T108" fmla="*/ 2147483647 w 252"/>
              <a:gd name="T109" fmla="*/ 2147483647 h 235"/>
              <a:gd name="T110" fmla="*/ 2147483647 w 252"/>
              <a:gd name="T111" fmla="*/ 2147483647 h 235"/>
              <a:gd name="T112" fmla="*/ 2147483647 w 252"/>
              <a:gd name="T113" fmla="*/ 2147483647 h 235"/>
              <a:gd name="T114" fmla="*/ 2147483647 w 252"/>
              <a:gd name="T115" fmla="*/ 2147483647 h 235"/>
              <a:gd name="T116" fmla="*/ 2147483647 w 252"/>
              <a:gd name="T117" fmla="*/ 2147483647 h 235"/>
              <a:gd name="T118" fmla="*/ 2147483647 w 252"/>
              <a:gd name="T119" fmla="*/ 2147483647 h 235"/>
              <a:gd name="T120" fmla="*/ 2147483647 w 252"/>
              <a:gd name="T121" fmla="*/ 2147483647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6" name="Freeform 1091"/>
          <p:cNvSpPr>
            <a:spLocks/>
          </p:cNvSpPr>
          <p:nvPr/>
        </p:nvSpPr>
        <p:spPr bwMode="auto">
          <a:xfrm>
            <a:off x="6648450" y="5360988"/>
            <a:ext cx="20638" cy="50800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2147483647 w 103"/>
              <a:gd name="T5" fmla="*/ 2147483647 h 220"/>
              <a:gd name="T6" fmla="*/ 2147483647 w 103"/>
              <a:gd name="T7" fmla="*/ 2147483647 h 220"/>
              <a:gd name="T8" fmla="*/ 2147483647 w 103"/>
              <a:gd name="T9" fmla="*/ 2147483647 h 220"/>
              <a:gd name="T10" fmla="*/ 2147483647 w 103"/>
              <a:gd name="T11" fmla="*/ 2147483647 h 220"/>
              <a:gd name="T12" fmla="*/ 2147483647 w 103"/>
              <a:gd name="T13" fmla="*/ 2147483647 h 220"/>
              <a:gd name="T14" fmla="*/ 2147483647 w 103"/>
              <a:gd name="T15" fmla="*/ 2147483647 h 220"/>
              <a:gd name="T16" fmla="*/ 2147483647 w 103"/>
              <a:gd name="T17" fmla="*/ 2147483647 h 220"/>
              <a:gd name="T18" fmla="*/ 2147483647 w 103"/>
              <a:gd name="T19" fmla="*/ 2147483647 h 220"/>
              <a:gd name="T20" fmla="*/ 2147483647 w 103"/>
              <a:gd name="T21" fmla="*/ 2147483647 h 220"/>
              <a:gd name="T22" fmla="*/ 2147483647 w 103"/>
              <a:gd name="T23" fmla="*/ 2147483647 h 220"/>
              <a:gd name="T24" fmla="*/ 2147483647 w 103"/>
              <a:gd name="T25" fmla="*/ 2147483647 h 220"/>
              <a:gd name="T26" fmla="*/ 2147483647 w 103"/>
              <a:gd name="T27" fmla="*/ 2147483647 h 220"/>
              <a:gd name="T28" fmla="*/ 2147483647 w 103"/>
              <a:gd name="T29" fmla="*/ 2147483647 h 220"/>
              <a:gd name="T30" fmla="*/ 2147483647 w 103"/>
              <a:gd name="T31" fmla="*/ 2147483647 h 220"/>
              <a:gd name="T32" fmla="*/ 2147483647 w 103"/>
              <a:gd name="T33" fmla="*/ 2147483647 h 220"/>
              <a:gd name="T34" fmla="*/ 2147483647 w 103"/>
              <a:gd name="T35" fmla="*/ 2147483647 h 220"/>
              <a:gd name="T36" fmla="*/ 2147483647 w 103"/>
              <a:gd name="T37" fmla="*/ 2147483647 h 220"/>
              <a:gd name="T38" fmla="*/ 2147483647 w 103"/>
              <a:gd name="T39" fmla="*/ 2147483647 h 220"/>
              <a:gd name="T40" fmla="*/ 2147483647 w 103"/>
              <a:gd name="T41" fmla="*/ 2147483647 h 220"/>
              <a:gd name="T42" fmla="*/ 2147483647 w 103"/>
              <a:gd name="T43" fmla="*/ 2147483647 h 220"/>
              <a:gd name="T44" fmla="*/ 2147483647 w 103"/>
              <a:gd name="T45" fmla="*/ 2147483647 h 220"/>
              <a:gd name="T46" fmla="*/ 2147483647 w 103"/>
              <a:gd name="T47" fmla="*/ 2147483647 h 220"/>
              <a:gd name="T48" fmla="*/ 2147483647 w 103"/>
              <a:gd name="T49" fmla="*/ 2147483647 h 220"/>
              <a:gd name="T50" fmla="*/ 2147483647 w 103"/>
              <a:gd name="T51" fmla="*/ 2147483647 h 220"/>
              <a:gd name="T52" fmla="*/ 2147483647 w 103"/>
              <a:gd name="T53" fmla="*/ 2147483647 h 220"/>
              <a:gd name="T54" fmla="*/ 2147483647 w 103"/>
              <a:gd name="T55" fmla="*/ 2147483647 h 220"/>
              <a:gd name="T56" fmla="*/ 2147483647 w 103"/>
              <a:gd name="T57" fmla="*/ 2147483647 h 220"/>
              <a:gd name="T58" fmla="*/ 2147483647 w 103"/>
              <a:gd name="T59" fmla="*/ 2147483647 h 220"/>
              <a:gd name="T60" fmla="*/ 2147483647 w 103"/>
              <a:gd name="T61" fmla="*/ 2147483647 h 220"/>
              <a:gd name="T62" fmla="*/ 2147483647 w 103"/>
              <a:gd name="T63" fmla="*/ 2147483647 h 220"/>
              <a:gd name="T64" fmla="*/ 2147483647 w 103"/>
              <a:gd name="T65" fmla="*/ 0 h 220"/>
              <a:gd name="T66" fmla="*/ 2147483647 w 103"/>
              <a:gd name="T67" fmla="*/ 2147483647 h 220"/>
              <a:gd name="T68" fmla="*/ 2147483647 w 103"/>
              <a:gd name="T69" fmla="*/ 2147483647 h 220"/>
              <a:gd name="T70" fmla="*/ 2147483647 w 103"/>
              <a:gd name="T71" fmla="*/ 2147483647 h 220"/>
              <a:gd name="T72" fmla="*/ 2147483647 w 103"/>
              <a:gd name="T73" fmla="*/ 2147483647 h 220"/>
              <a:gd name="T74" fmla="*/ 2147483647 w 103"/>
              <a:gd name="T75" fmla="*/ 2147483647 h 220"/>
              <a:gd name="T76" fmla="*/ 2147483647 w 103"/>
              <a:gd name="T77" fmla="*/ 2147483647 h 220"/>
              <a:gd name="T78" fmla="*/ 2147483647 w 103"/>
              <a:gd name="T79" fmla="*/ 2147483647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7" name="Freeform 1092"/>
          <p:cNvSpPr>
            <a:spLocks/>
          </p:cNvSpPr>
          <p:nvPr/>
        </p:nvSpPr>
        <p:spPr bwMode="auto">
          <a:xfrm>
            <a:off x="6789738" y="5329238"/>
            <a:ext cx="44450" cy="65087"/>
          </a:xfrm>
          <a:custGeom>
            <a:avLst/>
            <a:gdLst>
              <a:gd name="T0" fmla="*/ 2147483647 w 220"/>
              <a:gd name="T1" fmla="*/ 2147483647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147483647 w 220"/>
              <a:gd name="T17" fmla="*/ 2147483647 h 288"/>
              <a:gd name="T18" fmla="*/ 2147483647 w 220"/>
              <a:gd name="T19" fmla="*/ 2147483647 h 288"/>
              <a:gd name="T20" fmla="*/ 2147483647 w 220"/>
              <a:gd name="T21" fmla="*/ 2147483647 h 288"/>
              <a:gd name="T22" fmla="*/ 2147483647 w 220"/>
              <a:gd name="T23" fmla="*/ 2147483647 h 288"/>
              <a:gd name="T24" fmla="*/ 2147483647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2147483647 h 288"/>
              <a:gd name="T42" fmla="*/ 2147483647 w 220"/>
              <a:gd name="T43" fmla="*/ 2147483647 h 288"/>
              <a:gd name="T44" fmla="*/ 2147483647 w 220"/>
              <a:gd name="T45" fmla="*/ 2147483647 h 288"/>
              <a:gd name="T46" fmla="*/ 2147483647 w 220"/>
              <a:gd name="T47" fmla="*/ 2147483647 h 288"/>
              <a:gd name="T48" fmla="*/ 2147483647 w 220"/>
              <a:gd name="T49" fmla="*/ 2147483647 h 288"/>
              <a:gd name="T50" fmla="*/ 2147483647 w 220"/>
              <a:gd name="T51" fmla="*/ 2147483647 h 288"/>
              <a:gd name="T52" fmla="*/ 2147483647 w 220"/>
              <a:gd name="T53" fmla="*/ 2147483647 h 288"/>
              <a:gd name="T54" fmla="*/ 2147483647 w 220"/>
              <a:gd name="T55" fmla="*/ 2147483647 h 288"/>
              <a:gd name="T56" fmla="*/ 2147483647 w 220"/>
              <a:gd name="T57" fmla="*/ 2147483647 h 288"/>
              <a:gd name="T58" fmla="*/ 2147483647 w 220"/>
              <a:gd name="T59" fmla="*/ 0 h 288"/>
              <a:gd name="T60" fmla="*/ 2147483647 w 220"/>
              <a:gd name="T61" fmla="*/ 2147483647 h 288"/>
              <a:gd name="T62" fmla="*/ 2147483647 w 220"/>
              <a:gd name="T63" fmla="*/ 2147483647 h 288"/>
              <a:gd name="T64" fmla="*/ 2147483647 w 220"/>
              <a:gd name="T65" fmla="*/ 2147483647 h 288"/>
              <a:gd name="T66" fmla="*/ 2147483647 w 220"/>
              <a:gd name="T67" fmla="*/ 2147483647 h 288"/>
              <a:gd name="T68" fmla="*/ 2147483647 w 220"/>
              <a:gd name="T69" fmla="*/ 2147483647 h 288"/>
              <a:gd name="T70" fmla="*/ 2147483647 w 220"/>
              <a:gd name="T71" fmla="*/ 2147483647 h 288"/>
              <a:gd name="T72" fmla="*/ 2147483647 w 220"/>
              <a:gd name="T73" fmla="*/ 2147483647 h 288"/>
              <a:gd name="T74" fmla="*/ 2147483647 w 220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8" name="Freeform 1093"/>
          <p:cNvSpPr>
            <a:spLocks/>
          </p:cNvSpPr>
          <p:nvPr/>
        </p:nvSpPr>
        <p:spPr bwMode="auto">
          <a:xfrm>
            <a:off x="6746875" y="5429250"/>
            <a:ext cx="169863" cy="112713"/>
          </a:xfrm>
          <a:custGeom>
            <a:avLst/>
            <a:gdLst>
              <a:gd name="T0" fmla="*/ 2147483647 w 1070"/>
              <a:gd name="T1" fmla="*/ 0 h 844"/>
              <a:gd name="T2" fmla="*/ 2147483647 w 1070"/>
              <a:gd name="T3" fmla="*/ 2147483647 h 844"/>
              <a:gd name="T4" fmla="*/ 2147483647 w 1070"/>
              <a:gd name="T5" fmla="*/ 2147483647 h 844"/>
              <a:gd name="T6" fmla="*/ 0 w 1070"/>
              <a:gd name="T7" fmla="*/ 2147483647 h 844"/>
              <a:gd name="T8" fmla="*/ 21474836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69" name="Freeform 1094"/>
          <p:cNvSpPr>
            <a:spLocks/>
          </p:cNvSpPr>
          <p:nvPr/>
        </p:nvSpPr>
        <p:spPr bwMode="auto">
          <a:xfrm>
            <a:off x="6761163" y="5432425"/>
            <a:ext cx="130175" cy="44450"/>
          </a:xfrm>
          <a:custGeom>
            <a:avLst/>
            <a:gdLst>
              <a:gd name="T0" fmla="*/ 2147483647 w 819"/>
              <a:gd name="T1" fmla="*/ 0 h 333"/>
              <a:gd name="T2" fmla="*/ 2147483647 w 819"/>
              <a:gd name="T3" fmla="*/ 2147483647 h 333"/>
              <a:gd name="T4" fmla="*/ 2147483647 w 819"/>
              <a:gd name="T5" fmla="*/ 2147483647 h 333"/>
              <a:gd name="T6" fmla="*/ 0 w 819"/>
              <a:gd name="T7" fmla="*/ 2147483647 h 333"/>
              <a:gd name="T8" fmla="*/ 2147483647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0" name="Freeform 1095"/>
          <p:cNvSpPr>
            <a:spLocks/>
          </p:cNvSpPr>
          <p:nvPr/>
        </p:nvSpPr>
        <p:spPr bwMode="auto">
          <a:xfrm>
            <a:off x="6729413" y="5564188"/>
            <a:ext cx="171450" cy="41275"/>
          </a:xfrm>
          <a:custGeom>
            <a:avLst/>
            <a:gdLst>
              <a:gd name="T0" fmla="*/ 2147483647 w 1083"/>
              <a:gd name="T1" fmla="*/ 0 h 306"/>
              <a:gd name="T2" fmla="*/ 2147483647 w 1083"/>
              <a:gd name="T3" fmla="*/ 2147483647 h 306"/>
              <a:gd name="T4" fmla="*/ 2147483647 w 1083"/>
              <a:gd name="T5" fmla="*/ 2147483647 h 306"/>
              <a:gd name="T6" fmla="*/ 0 w 1083"/>
              <a:gd name="T7" fmla="*/ 2147483647 h 306"/>
              <a:gd name="T8" fmla="*/ 214748364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1" name="Freeform 1096"/>
          <p:cNvSpPr>
            <a:spLocks/>
          </p:cNvSpPr>
          <p:nvPr/>
        </p:nvSpPr>
        <p:spPr bwMode="auto">
          <a:xfrm>
            <a:off x="6713538" y="5576888"/>
            <a:ext cx="173037" cy="41275"/>
          </a:xfrm>
          <a:custGeom>
            <a:avLst/>
            <a:gdLst>
              <a:gd name="T0" fmla="*/ 2147483647 w 1088"/>
              <a:gd name="T1" fmla="*/ 0 h 311"/>
              <a:gd name="T2" fmla="*/ 2147483647 w 1088"/>
              <a:gd name="T3" fmla="*/ 2147483647 h 311"/>
              <a:gd name="T4" fmla="*/ 2147483647 w 1088"/>
              <a:gd name="T5" fmla="*/ 2147483647 h 311"/>
              <a:gd name="T6" fmla="*/ 0 w 1088"/>
              <a:gd name="T7" fmla="*/ 2147483647 h 311"/>
              <a:gd name="T8" fmla="*/ 2147483647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2" name="Freeform 1097"/>
          <p:cNvSpPr>
            <a:spLocks/>
          </p:cNvSpPr>
          <p:nvPr/>
        </p:nvSpPr>
        <p:spPr bwMode="auto">
          <a:xfrm>
            <a:off x="6740525" y="5614988"/>
            <a:ext cx="25400" cy="9525"/>
          </a:xfrm>
          <a:custGeom>
            <a:avLst/>
            <a:gdLst>
              <a:gd name="T0" fmla="*/ 2147483647 w 164"/>
              <a:gd name="T1" fmla="*/ 305621399 h 72"/>
              <a:gd name="T2" fmla="*/ 2147483647 w 164"/>
              <a:gd name="T3" fmla="*/ 305621399 h 72"/>
              <a:gd name="T4" fmla="*/ 2147483647 w 164"/>
              <a:gd name="T5" fmla="*/ 0 h 72"/>
              <a:gd name="T6" fmla="*/ 2147483647 w 164"/>
              <a:gd name="T7" fmla="*/ 0 h 72"/>
              <a:gd name="T8" fmla="*/ 2147483647 w 164"/>
              <a:gd name="T9" fmla="*/ 613535545 h 72"/>
              <a:gd name="T10" fmla="*/ 2147483647 w 164"/>
              <a:gd name="T11" fmla="*/ 2143917956 h 72"/>
              <a:gd name="T12" fmla="*/ 2147483647 w 164"/>
              <a:gd name="T13" fmla="*/ 2147483647 h 72"/>
              <a:gd name="T14" fmla="*/ 2147483647 w 164"/>
              <a:gd name="T15" fmla="*/ 2147483647 h 72"/>
              <a:gd name="T16" fmla="*/ 2147483647 w 164"/>
              <a:gd name="T17" fmla="*/ 2147483647 h 72"/>
              <a:gd name="T18" fmla="*/ 2147483647 w 164"/>
              <a:gd name="T19" fmla="*/ 2147483647 h 72"/>
              <a:gd name="T20" fmla="*/ 2147483647 w 164"/>
              <a:gd name="T21" fmla="*/ 2147483647 h 72"/>
              <a:gd name="T22" fmla="*/ 2147483647 w 164"/>
              <a:gd name="T23" fmla="*/ 2147483647 h 72"/>
              <a:gd name="T24" fmla="*/ 2147483647 w 164"/>
              <a:gd name="T25" fmla="*/ 2147483647 h 72"/>
              <a:gd name="T26" fmla="*/ 2147483647 w 164"/>
              <a:gd name="T27" fmla="*/ 2147483647 h 72"/>
              <a:gd name="T28" fmla="*/ 2147483647 w 164"/>
              <a:gd name="T29" fmla="*/ 2147483647 h 72"/>
              <a:gd name="T30" fmla="*/ 2147483647 w 164"/>
              <a:gd name="T31" fmla="*/ 2147483647 h 72"/>
              <a:gd name="T32" fmla="*/ 2147483647 w 164"/>
              <a:gd name="T33" fmla="*/ 2147483647 h 72"/>
              <a:gd name="T34" fmla="*/ 2147483647 w 164"/>
              <a:gd name="T35" fmla="*/ 2147483647 h 72"/>
              <a:gd name="T36" fmla="*/ 2147483647 w 164"/>
              <a:gd name="T37" fmla="*/ 2147483647 h 72"/>
              <a:gd name="T38" fmla="*/ 2147483647 w 164"/>
              <a:gd name="T39" fmla="*/ 2147483647 h 72"/>
              <a:gd name="T40" fmla="*/ 2147483647 w 164"/>
              <a:gd name="T41" fmla="*/ 2147483647 h 72"/>
              <a:gd name="T42" fmla="*/ 2147483647 w 164"/>
              <a:gd name="T43" fmla="*/ 2147483647 h 72"/>
              <a:gd name="T44" fmla="*/ 2147483647 w 164"/>
              <a:gd name="T45" fmla="*/ 2147483647 h 72"/>
              <a:gd name="T46" fmla="*/ 2147483647 w 164"/>
              <a:gd name="T47" fmla="*/ 2147483647 h 72"/>
              <a:gd name="T48" fmla="*/ 2147483647 w 164"/>
              <a:gd name="T49" fmla="*/ 2147483647 h 72"/>
              <a:gd name="T50" fmla="*/ 2147483647 w 164"/>
              <a:gd name="T51" fmla="*/ 2147483647 h 72"/>
              <a:gd name="T52" fmla="*/ 2147483647 w 164"/>
              <a:gd name="T53" fmla="*/ 2147483647 h 72"/>
              <a:gd name="T54" fmla="*/ 2147483647 w 164"/>
              <a:gd name="T55" fmla="*/ 2147483647 h 72"/>
              <a:gd name="T56" fmla="*/ 2147483647 w 164"/>
              <a:gd name="T57" fmla="*/ 2147483647 h 72"/>
              <a:gd name="T58" fmla="*/ 0 w 164"/>
              <a:gd name="T59" fmla="*/ 2147483647 h 72"/>
              <a:gd name="T60" fmla="*/ 0 w 164"/>
              <a:gd name="T61" fmla="*/ 2147483647 h 72"/>
              <a:gd name="T62" fmla="*/ 2147483647 w 164"/>
              <a:gd name="T63" fmla="*/ 2143917956 h 72"/>
              <a:gd name="T64" fmla="*/ 2147483647 w 164"/>
              <a:gd name="T65" fmla="*/ 30562139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3" name="Freeform 1098"/>
          <p:cNvSpPr>
            <a:spLocks/>
          </p:cNvSpPr>
          <p:nvPr/>
        </p:nvSpPr>
        <p:spPr bwMode="auto">
          <a:xfrm>
            <a:off x="6745288" y="5546725"/>
            <a:ext cx="23812" cy="14288"/>
          </a:xfrm>
          <a:custGeom>
            <a:avLst/>
            <a:gdLst>
              <a:gd name="T0" fmla="*/ 2147483647 w 146"/>
              <a:gd name="T1" fmla="*/ 0 h 109"/>
              <a:gd name="T2" fmla="*/ 2147483647 w 146"/>
              <a:gd name="T3" fmla="*/ 0 h 109"/>
              <a:gd name="T4" fmla="*/ 2147483647 w 146"/>
              <a:gd name="T5" fmla="*/ 885163753 h 109"/>
              <a:gd name="T6" fmla="*/ 2147483647 w 146"/>
              <a:gd name="T7" fmla="*/ 2067655805 h 109"/>
              <a:gd name="T8" fmla="*/ 2147483647 w 146"/>
              <a:gd name="T9" fmla="*/ 2147483647 h 109"/>
              <a:gd name="T10" fmla="*/ 2147483647 w 146"/>
              <a:gd name="T11" fmla="*/ 2147483647 h 109"/>
              <a:gd name="T12" fmla="*/ 707168124 w 146"/>
              <a:gd name="T13" fmla="*/ 2147483647 h 109"/>
              <a:gd name="T14" fmla="*/ 0 w 146"/>
              <a:gd name="T15" fmla="*/ 2147483647 h 109"/>
              <a:gd name="T16" fmla="*/ 2147483647 w 146"/>
              <a:gd name="T17" fmla="*/ 2147483647 h 109"/>
              <a:gd name="T18" fmla="*/ 2147483647 w 146"/>
              <a:gd name="T19" fmla="*/ 2147483647 h 109"/>
              <a:gd name="T20" fmla="*/ 2147483647 w 146"/>
              <a:gd name="T21" fmla="*/ 2147483647 h 109"/>
              <a:gd name="T22" fmla="*/ 2147483647 w 146"/>
              <a:gd name="T23" fmla="*/ 2147483647 h 109"/>
              <a:gd name="T24" fmla="*/ 2147483647 w 146"/>
              <a:gd name="T25" fmla="*/ 2147483647 h 109"/>
              <a:gd name="T26" fmla="*/ 2147483647 w 146"/>
              <a:gd name="T27" fmla="*/ 2147483647 h 109"/>
              <a:gd name="T28" fmla="*/ 2147483647 w 146"/>
              <a:gd name="T29" fmla="*/ 2147483647 h 109"/>
              <a:gd name="T30" fmla="*/ 2147483647 w 146"/>
              <a:gd name="T31" fmla="*/ 2147483647 h 109"/>
              <a:gd name="T32" fmla="*/ 2147483647 w 146"/>
              <a:gd name="T33" fmla="*/ 2147483647 h 109"/>
              <a:gd name="T34" fmla="*/ 2147483647 w 146"/>
              <a:gd name="T35" fmla="*/ 2147483647 h 109"/>
              <a:gd name="T36" fmla="*/ 2147483647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4" name="Freeform 1099"/>
          <p:cNvSpPr>
            <a:spLocks/>
          </p:cNvSpPr>
          <p:nvPr/>
        </p:nvSpPr>
        <p:spPr bwMode="auto">
          <a:xfrm>
            <a:off x="6877050" y="5572125"/>
            <a:ext cx="23813" cy="14288"/>
          </a:xfrm>
          <a:custGeom>
            <a:avLst/>
            <a:gdLst>
              <a:gd name="T0" fmla="*/ 2147483647 w 146"/>
              <a:gd name="T1" fmla="*/ 0 h 107"/>
              <a:gd name="T2" fmla="*/ 2147483647 w 146"/>
              <a:gd name="T3" fmla="*/ 0 h 107"/>
              <a:gd name="T4" fmla="*/ 2147483647 w 146"/>
              <a:gd name="T5" fmla="*/ 635728135 h 107"/>
              <a:gd name="T6" fmla="*/ 2147483647 w 146"/>
              <a:gd name="T7" fmla="*/ 1907202166 h 107"/>
              <a:gd name="T8" fmla="*/ 2147483647 w 146"/>
              <a:gd name="T9" fmla="*/ 2147483647 h 107"/>
              <a:gd name="T10" fmla="*/ 2147483647 w 146"/>
              <a:gd name="T11" fmla="*/ 2147483647 h 107"/>
              <a:gd name="T12" fmla="*/ 0 w 146"/>
              <a:gd name="T13" fmla="*/ 2147483647 h 107"/>
              <a:gd name="T14" fmla="*/ 0 w 146"/>
              <a:gd name="T15" fmla="*/ 2147483647 h 107"/>
              <a:gd name="T16" fmla="*/ 2147483647 w 146"/>
              <a:gd name="T17" fmla="*/ 2147483647 h 107"/>
              <a:gd name="T18" fmla="*/ 2147483647 w 146"/>
              <a:gd name="T19" fmla="*/ 2147483647 h 107"/>
              <a:gd name="T20" fmla="*/ 2147483647 w 146"/>
              <a:gd name="T21" fmla="*/ 2147483647 h 107"/>
              <a:gd name="T22" fmla="*/ 2147483647 w 146"/>
              <a:gd name="T23" fmla="*/ 2147483647 h 107"/>
              <a:gd name="T24" fmla="*/ 2147483647 w 146"/>
              <a:gd name="T25" fmla="*/ 2147483647 h 107"/>
              <a:gd name="T26" fmla="*/ 2147483647 w 146"/>
              <a:gd name="T27" fmla="*/ 2147483647 h 107"/>
              <a:gd name="T28" fmla="*/ 2147483647 w 146"/>
              <a:gd name="T29" fmla="*/ 2147483647 h 107"/>
              <a:gd name="T30" fmla="*/ 2147483647 w 146"/>
              <a:gd name="T31" fmla="*/ 2147483647 h 107"/>
              <a:gd name="T32" fmla="*/ 2147483647 w 146"/>
              <a:gd name="T33" fmla="*/ 2147483647 h 107"/>
              <a:gd name="T34" fmla="*/ 2147483647 w 146"/>
              <a:gd name="T35" fmla="*/ 2147483647 h 107"/>
              <a:gd name="T36" fmla="*/ 2147483647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5" name="Freeform 1100"/>
          <p:cNvSpPr>
            <a:spLocks/>
          </p:cNvSpPr>
          <p:nvPr/>
        </p:nvSpPr>
        <p:spPr bwMode="auto">
          <a:xfrm>
            <a:off x="6770688" y="5549900"/>
            <a:ext cx="100012" cy="25400"/>
          </a:xfrm>
          <a:custGeom>
            <a:avLst/>
            <a:gdLst>
              <a:gd name="T0" fmla="*/ 0 w 629"/>
              <a:gd name="T1" fmla="*/ 2147483647 h 182"/>
              <a:gd name="T2" fmla="*/ 2147483647 w 629"/>
              <a:gd name="T3" fmla="*/ 2147483647 h 182"/>
              <a:gd name="T4" fmla="*/ 2147483647 w 629"/>
              <a:gd name="T5" fmla="*/ 2147483647 h 182"/>
              <a:gd name="T6" fmla="*/ 2147483647 w 629"/>
              <a:gd name="T7" fmla="*/ 0 h 182"/>
              <a:gd name="T8" fmla="*/ 0 w 62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6" name="Freeform 1101"/>
          <p:cNvSpPr>
            <a:spLocks/>
          </p:cNvSpPr>
          <p:nvPr/>
        </p:nvSpPr>
        <p:spPr bwMode="auto">
          <a:xfrm>
            <a:off x="6770688" y="5561013"/>
            <a:ext cx="95250" cy="22225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77" name="Freeform 1102"/>
          <p:cNvSpPr>
            <a:spLocks/>
          </p:cNvSpPr>
          <p:nvPr/>
        </p:nvSpPr>
        <p:spPr bwMode="auto">
          <a:xfrm>
            <a:off x="6770688" y="5545138"/>
            <a:ext cx="95250" cy="22225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178" name="Group 1103"/>
          <p:cNvGrpSpPr>
            <a:grpSpLocks/>
          </p:cNvGrpSpPr>
          <p:nvPr/>
        </p:nvGrpSpPr>
        <p:grpSpPr bwMode="auto">
          <a:xfrm>
            <a:off x="6189663" y="5181600"/>
            <a:ext cx="338137" cy="282575"/>
            <a:chOff x="3899" y="3264"/>
            <a:chExt cx="213" cy="178"/>
          </a:xfrm>
        </p:grpSpPr>
        <p:sp>
          <p:nvSpPr>
            <p:cNvPr id="42458" name="Freeform 1104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0 w 1913"/>
                <a:gd name="T1" fmla="*/ 0 h 1606"/>
                <a:gd name="T2" fmla="*/ 0 w 1913"/>
                <a:gd name="T3" fmla="*/ 0 h 1606"/>
                <a:gd name="T4" fmla="*/ 0 w 1913"/>
                <a:gd name="T5" fmla="*/ 0 h 1606"/>
                <a:gd name="T6" fmla="*/ 0 w 1913"/>
                <a:gd name="T7" fmla="*/ 0 h 1606"/>
                <a:gd name="T8" fmla="*/ 0 w 1913"/>
                <a:gd name="T9" fmla="*/ 0 h 1606"/>
                <a:gd name="T10" fmla="*/ 0 w 1913"/>
                <a:gd name="T11" fmla="*/ 0 h 1606"/>
                <a:gd name="T12" fmla="*/ 0 w 1913"/>
                <a:gd name="T13" fmla="*/ 0 h 1606"/>
                <a:gd name="T14" fmla="*/ 0 w 1913"/>
                <a:gd name="T15" fmla="*/ 0 h 1606"/>
                <a:gd name="T16" fmla="*/ 0 w 1913"/>
                <a:gd name="T17" fmla="*/ 0 h 1606"/>
                <a:gd name="T18" fmla="*/ 0 w 1913"/>
                <a:gd name="T19" fmla="*/ 0 h 1606"/>
                <a:gd name="T20" fmla="*/ 0 w 1913"/>
                <a:gd name="T21" fmla="*/ 0 h 1606"/>
                <a:gd name="T22" fmla="*/ 0 w 1913"/>
                <a:gd name="T23" fmla="*/ 0 h 1606"/>
                <a:gd name="T24" fmla="*/ 0 w 1913"/>
                <a:gd name="T25" fmla="*/ 0 h 1606"/>
                <a:gd name="T26" fmla="*/ 0 w 1913"/>
                <a:gd name="T27" fmla="*/ 0 h 1606"/>
                <a:gd name="T28" fmla="*/ 0 w 1913"/>
                <a:gd name="T29" fmla="*/ 0 h 1606"/>
                <a:gd name="T30" fmla="*/ 0 w 1913"/>
                <a:gd name="T31" fmla="*/ 0 h 1606"/>
                <a:gd name="T32" fmla="*/ 0 w 1913"/>
                <a:gd name="T33" fmla="*/ 0 h 1606"/>
                <a:gd name="T34" fmla="*/ 0 w 1913"/>
                <a:gd name="T35" fmla="*/ 0 h 1606"/>
                <a:gd name="T36" fmla="*/ 0 w 1913"/>
                <a:gd name="T37" fmla="*/ 0 h 1606"/>
                <a:gd name="T38" fmla="*/ 0 w 1913"/>
                <a:gd name="T39" fmla="*/ 0 h 1606"/>
                <a:gd name="T40" fmla="*/ 0 w 1913"/>
                <a:gd name="T41" fmla="*/ 0 h 1606"/>
                <a:gd name="T42" fmla="*/ 0 w 1913"/>
                <a:gd name="T43" fmla="*/ 0 h 1606"/>
                <a:gd name="T44" fmla="*/ 0 w 1913"/>
                <a:gd name="T45" fmla="*/ 0 h 1606"/>
                <a:gd name="T46" fmla="*/ 0 w 1913"/>
                <a:gd name="T47" fmla="*/ 0 h 1606"/>
                <a:gd name="T48" fmla="*/ 0 w 1913"/>
                <a:gd name="T49" fmla="*/ 0 h 1606"/>
                <a:gd name="T50" fmla="*/ 0 w 1913"/>
                <a:gd name="T51" fmla="*/ 0 h 1606"/>
                <a:gd name="T52" fmla="*/ 0 w 1913"/>
                <a:gd name="T53" fmla="*/ 0 h 1606"/>
                <a:gd name="T54" fmla="*/ 0 w 1913"/>
                <a:gd name="T55" fmla="*/ 0 h 1606"/>
                <a:gd name="T56" fmla="*/ 0 w 1913"/>
                <a:gd name="T57" fmla="*/ 0 h 1606"/>
                <a:gd name="T58" fmla="*/ 0 w 1913"/>
                <a:gd name="T59" fmla="*/ 0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0 w 1913"/>
                <a:gd name="T73" fmla="*/ 0 h 1606"/>
                <a:gd name="T74" fmla="*/ 0 w 1913"/>
                <a:gd name="T75" fmla="*/ 0 h 1606"/>
                <a:gd name="T76" fmla="*/ 0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9" name="Freeform 1105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0 w 614"/>
                <a:gd name="T1" fmla="*/ 0 h 697"/>
                <a:gd name="T2" fmla="*/ 0 w 614"/>
                <a:gd name="T3" fmla="*/ 0 h 697"/>
                <a:gd name="T4" fmla="*/ 0 w 614"/>
                <a:gd name="T5" fmla="*/ 0 h 697"/>
                <a:gd name="T6" fmla="*/ 0 w 614"/>
                <a:gd name="T7" fmla="*/ 0 h 697"/>
                <a:gd name="T8" fmla="*/ 0 w 614"/>
                <a:gd name="T9" fmla="*/ 0 h 697"/>
                <a:gd name="T10" fmla="*/ 0 w 614"/>
                <a:gd name="T11" fmla="*/ 0 h 697"/>
                <a:gd name="T12" fmla="*/ 0 w 614"/>
                <a:gd name="T13" fmla="*/ 0 h 697"/>
                <a:gd name="T14" fmla="*/ 0 w 614"/>
                <a:gd name="T15" fmla="*/ 0 h 697"/>
                <a:gd name="T16" fmla="*/ 0 w 614"/>
                <a:gd name="T17" fmla="*/ 0 h 697"/>
                <a:gd name="T18" fmla="*/ 0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0 h 697"/>
                <a:gd name="T46" fmla="*/ 0 w 614"/>
                <a:gd name="T47" fmla="*/ 0 h 697"/>
                <a:gd name="T48" fmla="*/ 0 w 614"/>
                <a:gd name="T49" fmla="*/ 0 h 697"/>
                <a:gd name="T50" fmla="*/ 0 w 614"/>
                <a:gd name="T51" fmla="*/ 0 h 697"/>
                <a:gd name="T52" fmla="*/ 0 w 614"/>
                <a:gd name="T53" fmla="*/ 0 h 697"/>
                <a:gd name="T54" fmla="*/ 0 w 614"/>
                <a:gd name="T55" fmla="*/ 0 h 697"/>
                <a:gd name="T56" fmla="*/ 0 w 614"/>
                <a:gd name="T57" fmla="*/ 0 h 697"/>
                <a:gd name="T58" fmla="*/ 0 w 614"/>
                <a:gd name="T59" fmla="*/ 0 h 697"/>
                <a:gd name="T60" fmla="*/ 0 w 614"/>
                <a:gd name="T61" fmla="*/ 0 h 697"/>
                <a:gd name="T62" fmla="*/ 0 w 614"/>
                <a:gd name="T63" fmla="*/ 0 h 697"/>
                <a:gd name="T64" fmla="*/ 0 w 614"/>
                <a:gd name="T65" fmla="*/ 0 h 697"/>
                <a:gd name="T66" fmla="*/ 0 w 614"/>
                <a:gd name="T67" fmla="*/ 0 h 697"/>
                <a:gd name="T68" fmla="*/ 0 w 614"/>
                <a:gd name="T69" fmla="*/ 0 h 697"/>
                <a:gd name="T70" fmla="*/ 0 w 614"/>
                <a:gd name="T71" fmla="*/ 0 h 697"/>
                <a:gd name="T72" fmla="*/ 0 w 614"/>
                <a:gd name="T73" fmla="*/ 0 h 697"/>
                <a:gd name="T74" fmla="*/ 0 w 614"/>
                <a:gd name="T75" fmla="*/ 0 h 697"/>
                <a:gd name="T76" fmla="*/ 0 w 614"/>
                <a:gd name="T77" fmla="*/ 0 h 697"/>
                <a:gd name="T78" fmla="*/ 0 w 614"/>
                <a:gd name="T79" fmla="*/ 0 h 697"/>
                <a:gd name="T80" fmla="*/ 0 w 614"/>
                <a:gd name="T81" fmla="*/ 0 h 697"/>
                <a:gd name="T82" fmla="*/ 0 w 614"/>
                <a:gd name="T83" fmla="*/ 0 h 697"/>
                <a:gd name="T84" fmla="*/ 0 w 614"/>
                <a:gd name="T85" fmla="*/ 0 h 697"/>
                <a:gd name="T86" fmla="*/ 0 w 614"/>
                <a:gd name="T87" fmla="*/ 0 h 697"/>
                <a:gd name="T88" fmla="*/ 0 w 614"/>
                <a:gd name="T89" fmla="*/ 0 h 697"/>
                <a:gd name="T90" fmla="*/ 0 w 614"/>
                <a:gd name="T91" fmla="*/ 0 h 697"/>
                <a:gd name="T92" fmla="*/ 0 w 614"/>
                <a:gd name="T93" fmla="*/ 0 h 697"/>
                <a:gd name="T94" fmla="*/ 0 w 614"/>
                <a:gd name="T95" fmla="*/ 0 h 697"/>
                <a:gd name="T96" fmla="*/ 0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0" name="Freeform 1106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0 h 693"/>
                <a:gd name="T2" fmla="*/ 0 w 1014"/>
                <a:gd name="T3" fmla="*/ 0 h 693"/>
                <a:gd name="T4" fmla="*/ 0 w 1014"/>
                <a:gd name="T5" fmla="*/ 0 h 693"/>
                <a:gd name="T6" fmla="*/ 0 w 1014"/>
                <a:gd name="T7" fmla="*/ 0 h 693"/>
                <a:gd name="T8" fmla="*/ 0 w 1014"/>
                <a:gd name="T9" fmla="*/ 0 h 693"/>
                <a:gd name="T10" fmla="*/ 0 w 1014"/>
                <a:gd name="T11" fmla="*/ 0 h 693"/>
                <a:gd name="T12" fmla="*/ 0 w 1014"/>
                <a:gd name="T13" fmla="*/ 0 h 693"/>
                <a:gd name="T14" fmla="*/ 0 w 1014"/>
                <a:gd name="T15" fmla="*/ 0 h 693"/>
                <a:gd name="T16" fmla="*/ 0 w 1014"/>
                <a:gd name="T17" fmla="*/ 0 h 693"/>
                <a:gd name="T18" fmla="*/ 0 w 1014"/>
                <a:gd name="T19" fmla="*/ 0 h 693"/>
                <a:gd name="T20" fmla="*/ 0 w 1014"/>
                <a:gd name="T21" fmla="*/ 0 h 693"/>
                <a:gd name="T22" fmla="*/ 0 w 1014"/>
                <a:gd name="T23" fmla="*/ 0 h 693"/>
                <a:gd name="T24" fmla="*/ 0 w 1014"/>
                <a:gd name="T25" fmla="*/ 0 h 693"/>
                <a:gd name="T26" fmla="*/ 0 w 1014"/>
                <a:gd name="T27" fmla="*/ 0 h 693"/>
                <a:gd name="T28" fmla="*/ 0 w 1014"/>
                <a:gd name="T29" fmla="*/ 0 h 693"/>
                <a:gd name="T30" fmla="*/ 0 w 1014"/>
                <a:gd name="T31" fmla="*/ 0 h 693"/>
                <a:gd name="T32" fmla="*/ 0 w 1014"/>
                <a:gd name="T33" fmla="*/ 0 h 693"/>
                <a:gd name="T34" fmla="*/ 0 w 1014"/>
                <a:gd name="T35" fmla="*/ 0 h 693"/>
                <a:gd name="T36" fmla="*/ 0 w 1014"/>
                <a:gd name="T37" fmla="*/ 0 h 693"/>
                <a:gd name="T38" fmla="*/ 0 w 1014"/>
                <a:gd name="T39" fmla="*/ 0 h 693"/>
                <a:gd name="T40" fmla="*/ 0 w 1014"/>
                <a:gd name="T41" fmla="*/ 0 h 693"/>
                <a:gd name="T42" fmla="*/ 0 w 1014"/>
                <a:gd name="T43" fmla="*/ 0 h 693"/>
                <a:gd name="T44" fmla="*/ 0 w 1014"/>
                <a:gd name="T45" fmla="*/ 0 h 693"/>
                <a:gd name="T46" fmla="*/ 0 w 1014"/>
                <a:gd name="T47" fmla="*/ 0 h 693"/>
                <a:gd name="T48" fmla="*/ 0 w 1014"/>
                <a:gd name="T49" fmla="*/ 0 h 693"/>
                <a:gd name="T50" fmla="*/ 0 w 1014"/>
                <a:gd name="T51" fmla="*/ 0 h 693"/>
                <a:gd name="T52" fmla="*/ 0 w 1014"/>
                <a:gd name="T53" fmla="*/ 0 h 693"/>
                <a:gd name="T54" fmla="*/ 0 w 1014"/>
                <a:gd name="T55" fmla="*/ 0 h 693"/>
                <a:gd name="T56" fmla="*/ 0 w 1014"/>
                <a:gd name="T57" fmla="*/ 0 h 693"/>
                <a:gd name="T58" fmla="*/ 0 w 1014"/>
                <a:gd name="T59" fmla="*/ 0 h 693"/>
                <a:gd name="T60" fmla="*/ 0 w 1014"/>
                <a:gd name="T61" fmla="*/ 0 h 693"/>
                <a:gd name="T62" fmla="*/ 0 w 1014"/>
                <a:gd name="T63" fmla="*/ 0 h 693"/>
                <a:gd name="T64" fmla="*/ 0 w 1014"/>
                <a:gd name="T65" fmla="*/ 0 h 693"/>
                <a:gd name="T66" fmla="*/ 0 w 1014"/>
                <a:gd name="T67" fmla="*/ 0 h 693"/>
                <a:gd name="T68" fmla="*/ 0 w 1014"/>
                <a:gd name="T69" fmla="*/ 0 h 693"/>
                <a:gd name="T70" fmla="*/ 0 w 1014"/>
                <a:gd name="T71" fmla="*/ 0 h 693"/>
                <a:gd name="T72" fmla="*/ 0 w 1014"/>
                <a:gd name="T73" fmla="*/ 0 h 693"/>
                <a:gd name="T74" fmla="*/ 0 w 1014"/>
                <a:gd name="T75" fmla="*/ 0 h 693"/>
                <a:gd name="T76" fmla="*/ 0 w 1014"/>
                <a:gd name="T77" fmla="*/ 0 h 693"/>
                <a:gd name="T78" fmla="*/ 0 w 1014"/>
                <a:gd name="T79" fmla="*/ 0 h 693"/>
                <a:gd name="T80" fmla="*/ 0 w 1014"/>
                <a:gd name="T81" fmla="*/ 0 h 693"/>
                <a:gd name="T82" fmla="*/ 0 w 1014"/>
                <a:gd name="T83" fmla="*/ 0 h 693"/>
                <a:gd name="T84" fmla="*/ 0 w 1014"/>
                <a:gd name="T85" fmla="*/ 0 h 693"/>
                <a:gd name="T86" fmla="*/ 0 w 1014"/>
                <a:gd name="T87" fmla="*/ 0 h 693"/>
                <a:gd name="T88" fmla="*/ 0 w 1014"/>
                <a:gd name="T89" fmla="*/ 0 h 693"/>
                <a:gd name="T90" fmla="*/ 0 w 1014"/>
                <a:gd name="T91" fmla="*/ 0 h 693"/>
                <a:gd name="T92" fmla="*/ 0 w 1014"/>
                <a:gd name="T93" fmla="*/ 0 h 693"/>
                <a:gd name="T94" fmla="*/ 0 w 1014"/>
                <a:gd name="T95" fmla="*/ 0 h 693"/>
                <a:gd name="T96" fmla="*/ 0 w 1014"/>
                <a:gd name="T97" fmla="*/ 0 h 693"/>
                <a:gd name="T98" fmla="*/ 0 w 1014"/>
                <a:gd name="T99" fmla="*/ 0 h 693"/>
                <a:gd name="T100" fmla="*/ 0 w 1014"/>
                <a:gd name="T101" fmla="*/ 0 h 693"/>
                <a:gd name="T102" fmla="*/ 0 w 1014"/>
                <a:gd name="T103" fmla="*/ 0 h 693"/>
                <a:gd name="T104" fmla="*/ 0 w 1014"/>
                <a:gd name="T105" fmla="*/ 0 h 693"/>
                <a:gd name="T106" fmla="*/ 0 w 1014"/>
                <a:gd name="T107" fmla="*/ 0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1" name="Freeform 1107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0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0 w 745"/>
                <a:gd name="T7" fmla="*/ 0 h 240"/>
                <a:gd name="T8" fmla="*/ 0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2" name="Freeform 1108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3" name="Freeform 1109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4" name="Freeform 1110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0 w 1254"/>
                <a:gd name="T35" fmla="*/ 0 h 415"/>
                <a:gd name="T36" fmla="*/ 0 w 1254"/>
                <a:gd name="T37" fmla="*/ 0 h 415"/>
                <a:gd name="T38" fmla="*/ 0 w 1254"/>
                <a:gd name="T39" fmla="*/ 0 h 415"/>
                <a:gd name="T40" fmla="*/ 0 w 1254"/>
                <a:gd name="T41" fmla="*/ 0 h 415"/>
                <a:gd name="T42" fmla="*/ 0 w 1254"/>
                <a:gd name="T43" fmla="*/ 0 h 415"/>
                <a:gd name="T44" fmla="*/ 0 w 1254"/>
                <a:gd name="T45" fmla="*/ 0 h 415"/>
                <a:gd name="T46" fmla="*/ 0 w 1254"/>
                <a:gd name="T47" fmla="*/ 0 h 415"/>
                <a:gd name="T48" fmla="*/ 0 w 1254"/>
                <a:gd name="T49" fmla="*/ 0 h 415"/>
                <a:gd name="T50" fmla="*/ 0 w 1254"/>
                <a:gd name="T51" fmla="*/ 0 h 415"/>
                <a:gd name="T52" fmla="*/ 0 w 1254"/>
                <a:gd name="T53" fmla="*/ 0 h 415"/>
                <a:gd name="T54" fmla="*/ 0 w 1254"/>
                <a:gd name="T55" fmla="*/ 0 h 415"/>
                <a:gd name="T56" fmla="*/ 0 w 1254"/>
                <a:gd name="T57" fmla="*/ 0 h 415"/>
                <a:gd name="T58" fmla="*/ 0 w 1254"/>
                <a:gd name="T59" fmla="*/ 0 h 415"/>
                <a:gd name="T60" fmla="*/ 0 w 1254"/>
                <a:gd name="T61" fmla="*/ 0 h 415"/>
                <a:gd name="T62" fmla="*/ 0 w 1254"/>
                <a:gd name="T63" fmla="*/ 0 h 415"/>
                <a:gd name="T64" fmla="*/ 0 w 1254"/>
                <a:gd name="T65" fmla="*/ 0 h 415"/>
                <a:gd name="T66" fmla="*/ 0 w 1254"/>
                <a:gd name="T67" fmla="*/ 0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5" name="Freeform 1111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0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6" name="Freeform 1112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0 h 947"/>
                <a:gd name="T36" fmla="*/ 0 w 238"/>
                <a:gd name="T37" fmla="*/ 0 h 947"/>
                <a:gd name="T38" fmla="*/ 0 w 238"/>
                <a:gd name="T39" fmla="*/ 0 h 947"/>
                <a:gd name="T40" fmla="*/ 0 w 238"/>
                <a:gd name="T41" fmla="*/ 0 h 947"/>
                <a:gd name="T42" fmla="*/ 0 w 238"/>
                <a:gd name="T43" fmla="*/ 0 h 947"/>
                <a:gd name="T44" fmla="*/ 0 w 238"/>
                <a:gd name="T45" fmla="*/ 0 h 947"/>
                <a:gd name="T46" fmla="*/ 0 w 238"/>
                <a:gd name="T47" fmla="*/ 0 h 947"/>
                <a:gd name="T48" fmla="*/ 0 w 238"/>
                <a:gd name="T49" fmla="*/ 0 h 947"/>
                <a:gd name="T50" fmla="*/ 0 w 238"/>
                <a:gd name="T51" fmla="*/ 0 h 947"/>
                <a:gd name="T52" fmla="*/ 0 w 238"/>
                <a:gd name="T53" fmla="*/ 0 h 947"/>
                <a:gd name="T54" fmla="*/ 0 w 238"/>
                <a:gd name="T55" fmla="*/ 0 h 947"/>
                <a:gd name="T56" fmla="*/ 0 w 238"/>
                <a:gd name="T57" fmla="*/ 0 h 947"/>
                <a:gd name="T58" fmla="*/ 0 w 238"/>
                <a:gd name="T59" fmla="*/ 0 h 947"/>
                <a:gd name="T60" fmla="*/ 0 w 238"/>
                <a:gd name="T61" fmla="*/ 0 h 947"/>
                <a:gd name="T62" fmla="*/ 0 w 238"/>
                <a:gd name="T63" fmla="*/ 0 h 947"/>
                <a:gd name="T64" fmla="*/ 0 w 238"/>
                <a:gd name="T65" fmla="*/ 0 h 947"/>
                <a:gd name="T66" fmla="*/ 0 w 238"/>
                <a:gd name="T67" fmla="*/ 0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7" name="Freeform 1113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0 h 799"/>
                <a:gd name="T36" fmla="*/ 0 w 203"/>
                <a:gd name="T37" fmla="*/ 0 h 799"/>
                <a:gd name="T38" fmla="*/ 0 w 203"/>
                <a:gd name="T39" fmla="*/ 0 h 799"/>
                <a:gd name="T40" fmla="*/ 0 w 203"/>
                <a:gd name="T41" fmla="*/ 0 h 799"/>
                <a:gd name="T42" fmla="*/ 0 w 203"/>
                <a:gd name="T43" fmla="*/ 0 h 799"/>
                <a:gd name="T44" fmla="*/ 0 w 203"/>
                <a:gd name="T45" fmla="*/ 0 h 799"/>
                <a:gd name="T46" fmla="*/ 0 w 203"/>
                <a:gd name="T47" fmla="*/ 0 h 799"/>
                <a:gd name="T48" fmla="*/ 0 w 203"/>
                <a:gd name="T49" fmla="*/ 0 h 799"/>
                <a:gd name="T50" fmla="*/ 0 w 203"/>
                <a:gd name="T51" fmla="*/ 0 h 799"/>
                <a:gd name="T52" fmla="*/ 0 w 203"/>
                <a:gd name="T53" fmla="*/ 0 h 799"/>
                <a:gd name="T54" fmla="*/ 0 w 203"/>
                <a:gd name="T55" fmla="*/ 0 h 799"/>
                <a:gd name="T56" fmla="*/ 0 w 203"/>
                <a:gd name="T57" fmla="*/ 0 h 799"/>
                <a:gd name="T58" fmla="*/ 0 w 203"/>
                <a:gd name="T59" fmla="*/ 0 h 799"/>
                <a:gd name="T60" fmla="*/ 0 w 203"/>
                <a:gd name="T61" fmla="*/ 0 h 799"/>
                <a:gd name="T62" fmla="*/ 0 w 203"/>
                <a:gd name="T63" fmla="*/ 0 h 799"/>
                <a:gd name="T64" fmla="*/ 0 w 203"/>
                <a:gd name="T65" fmla="*/ 0 h 799"/>
                <a:gd name="T66" fmla="*/ 0 w 203"/>
                <a:gd name="T67" fmla="*/ 0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8" name="Freeform 1114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0 h 650"/>
                <a:gd name="T36" fmla="*/ 0 w 171"/>
                <a:gd name="T37" fmla="*/ 0 h 650"/>
                <a:gd name="T38" fmla="*/ 0 w 171"/>
                <a:gd name="T39" fmla="*/ 0 h 650"/>
                <a:gd name="T40" fmla="*/ 0 w 171"/>
                <a:gd name="T41" fmla="*/ 0 h 650"/>
                <a:gd name="T42" fmla="*/ 0 w 171"/>
                <a:gd name="T43" fmla="*/ 0 h 650"/>
                <a:gd name="T44" fmla="*/ 0 w 171"/>
                <a:gd name="T45" fmla="*/ 0 h 650"/>
                <a:gd name="T46" fmla="*/ 0 w 171"/>
                <a:gd name="T47" fmla="*/ 0 h 650"/>
                <a:gd name="T48" fmla="*/ 0 w 171"/>
                <a:gd name="T49" fmla="*/ 0 h 650"/>
                <a:gd name="T50" fmla="*/ 0 w 171"/>
                <a:gd name="T51" fmla="*/ 0 h 650"/>
                <a:gd name="T52" fmla="*/ 0 w 171"/>
                <a:gd name="T53" fmla="*/ 0 h 650"/>
                <a:gd name="T54" fmla="*/ 0 w 171"/>
                <a:gd name="T55" fmla="*/ 0 h 650"/>
                <a:gd name="T56" fmla="*/ 0 w 171"/>
                <a:gd name="T57" fmla="*/ 0 h 650"/>
                <a:gd name="T58" fmla="*/ 0 w 171"/>
                <a:gd name="T59" fmla="*/ 0 h 650"/>
                <a:gd name="T60" fmla="*/ 0 w 171"/>
                <a:gd name="T61" fmla="*/ 0 h 650"/>
                <a:gd name="T62" fmla="*/ 0 w 171"/>
                <a:gd name="T63" fmla="*/ 0 h 650"/>
                <a:gd name="T64" fmla="*/ 0 w 171"/>
                <a:gd name="T65" fmla="*/ 0 h 650"/>
                <a:gd name="T66" fmla="*/ 0 w 171"/>
                <a:gd name="T67" fmla="*/ 0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69" name="Freeform 1115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0 h 502"/>
                <a:gd name="T20" fmla="*/ 0 w 138"/>
                <a:gd name="T21" fmla="*/ 0 h 502"/>
                <a:gd name="T22" fmla="*/ 0 w 138"/>
                <a:gd name="T23" fmla="*/ 0 h 502"/>
                <a:gd name="T24" fmla="*/ 0 w 138"/>
                <a:gd name="T25" fmla="*/ 0 h 502"/>
                <a:gd name="T26" fmla="*/ 0 w 138"/>
                <a:gd name="T27" fmla="*/ 0 h 502"/>
                <a:gd name="T28" fmla="*/ 0 w 138"/>
                <a:gd name="T29" fmla="*/ 0 h 502"/>
                <a:gd name="T30" fmla="*/ 0 w 138"/>
                <a:gd name="T31" fmla="*/ 0 h 502"/>
                <a:gd name="T32" fmla="*/ 0 w 138"/>
                <a:gd name="T33" fmla="*/ 0 h 502"/>
                <a:gd name="T34" fmla="*/ 0 w 138"/>
                <a:gd name="T35" fmla="*/ 0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0" name="Freeform 1116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0 h 353"/>
                <a:gd name="T20" fmla="*/ 0 w 104"/>
                <a:gd name="T21" fmla="*/ 0 h 353"/>
                <a:gd name="T22" fmla="*/ 0 w 104"/>
                <a:gd name="T23" fmla="*/ 0 h 353"/>
                <a:gd name="T24" fmla="*/ 0 w 104"/>
                <a:gd name="T25" fmla="*/ 0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1" name="Freeform 1117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2" name="Freeform 1118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3" name="Freeform 1119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4" name="Freeform 1120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5" name="Freeform 1121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0 h 712"/>
                <a:gd name="T14" fmla="*/ 0 w 148"/>
                <a:gd name="T15" fmla="*/ 0 h 712"/>
                <a:gd name="T16" fmla="*/ 0 w 148"/>
                <a:gd name="T17" fmla="*/ 0 h 712"/>
                <a:gd name="T18" fmla="*/ 0 w 148"/>
                <a:gd name="T19" fmla="*/ 0 h 712"/>
                <a:gd name="T20" fmla="*/ 0 w 148"/>
                <a:gd name="T21" fmla="*/ 0 h 712"/>
                <a:gd name="T22" fmla="*/ 0 w 148"/>
                <a:gd name="T23" fmla="*/ 0 h 712"/>
                <a:gd name="T24" fmla="*/ 0 w 148"/>
                <a:gd name="T25" fmla="*/ 0 h 712"/>
                <a:gd name="T26" fmla="*/ 0 w 148"/>
                <a:gd name="T27" fmla="*/ 0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6" name="Freeform 1122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0 h 795"/>
                <a:gd name="T14" fmla="*/ 0 w 201"/>
                <a:gd name="T15" fmla="*/ 0 h 795"/>
                <a:gd name="T16" fmla="*/ 0 w 201"/>
                <a:gd name="T17" fmla="*/ 0 h 795"/>
                <a:gd name="T18" fmla="*/ 0 w 201"/>
                <a:gd name="T19" fmla="*/ 0 h 795"/>
                <a:gd name="T20" fmla="*/ 0 w 201"/>
                <a:gd name="T21" fmla="*/ 0 h 795"/>
                <a:gd name="T22" fmla="*/ 0 w 201"/>
                <a:gd name="T23" fmla="*/ 0 h 795"/>
                <a:gd name="T24" fmla="*/ 0 w 201"/>
                <a:gd name="T25" fmla="*/ 0 h 795"/>
                <a:gd name="T26" fmla="*/ 0 w 201"/>
                <a:gd name="T27" fmla="*/ 0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7" name="Freeform 1123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0 h 622"/>
                <a:gd name="T14" fmla="*/ 0 w 129"/>
                <a:gd name="T15" fmla="*/ 0 h 622"/>
                <a:gd name="T16" fmla="*/ 0 w 129"/>
                <a:gd name="T17" fmla="*/ 0 h 622"/>
                <a:gd name="T18" fmla="*/ 0 w 129"/>
                <a:gd name="T19" fmla="*/ 0 h 622"/>
                <a:gd name="T20" fmla="*/ 0 w 129"/>
                <a:gd name="T21" fmla="*/ 0 h 622"/>
                <a:gd name="T22" fmla="*/ 0 w 129"/>
                <a:gd name="T23" fmla="*/ 0 h 622"/>
                <a:gd name="T24" fmla="*/ 0 w 129"/>
                <a:gd name="T25" fmla="*/ 0 h 622"/>
                <a:gd name="T26" fmla="*/ 0 w 129"/>
                <a:gd name="T27" fmla="*/ 0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8" name="Freeform 1124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0 h 531"/>
                <a:gd name="T16" fmla="*/ 0 w 110"/>
                <a:gd name="T17" fmla="*/ 0 h 531"/>
                <a:gd name="T18" fmla="*/ 0 w 110"/>
                <a:gd name="T19" fmla="*/ 0 h 531"/>
                <a:gd name="T20" fmla="*/ 0 w 110"/>
                <a:gd name="T21" fmla="*/ 0 h 531"/>
                <a:gd name="T22" fmla="*/ 0 w 110"/>
                <a:gd name="T23" fmla="*/ 0 h 531"/>
                <a:gd name="T24" fmla="*/ 0 w 110"/>
                <a:gd name="T25" fmla="*/ 0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79" name="Freeform 1125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0 h 438"/>
                <a:gd name="T18" fmla="*/ 0 w 92"/>
                <a:gd name="T19" fmla="*/ 0 h 438"/>
                <a:gd name="T20" fmla="*/ 0 w 92"/>
                <a:gd name="T21" fmla="*/ 0 h 438"/>
                <a:gd name="T22" fmla="*/ 0 w 92"/>
                <a:gd name="T23" fmla="*/ 0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0" name="Freeform 1126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1" name="Freeform 1127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2" name="Freeform 1128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0 h 693"/>
                <a:gd name="T16" fmla="*/ 0 w 176"/>
                <a:gd name="T17" fmla="*/ 0 h 693"/>
                <a:gd name="T18" fmla="*/ 0 w 176"/>
                <a:gd name="T19" fmla="*/ 0 h 693"/>
                <a:gd name="T20" fmla="*/ 0 w 176"/>
                <a:gd name="T21" fmla="*/ 0 h 693"/>
                <a:gd name="T22" fmla="*/ 0 w 176"/>
                <a:gd name="T23" fmla="*/ 0 h 693"/>
                <a:gd name="T24" fmla="*/ 0 w 176"/>
                <a:gd name="T25" fmla="*/ 0 h 693"/>
                <a:gd name="T26" fmla="*/ 0 w 176"/>
                <a:gd name="T27" fmla="*/ 0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3" name="Freeform 1129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0 h 592"/>
                <a:gd name="T16" fmla="*/ 0 w 149"/>
                <a:gd name="T17" fmla="*/ 0 h 592"/>
                <a:gd name="T18" fmla="*/ 0 w 149"/>
                <a:gd name="T19" fmla="*/ 0 h 592"/>
                <a:gd name="T20" fmla="*/ 0 w 149"/>
                <a:gd name="T21" fmla="*/ 0 h 592"/>
                <a:gd name="T22" fmla="*/ 0 w 149"/>
                <a:gd name="T23" fmla="*/ 0 h 592"/>
                <a:gd name="T24" fmla="*/ 0 w 149"/>
                <a:gd name="T25" fmla="*/ 0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4" name="Freeform 1130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0 h 490"/>
                <a:gd name="T18" fmla="*/ 0 w 124"/>
                <a:gd name="T19" fmla="*/ 0 h 490"/>
                <a:gd name="T20" fmla="*/ 0 w 124"/>
                <a:gd name="T21" fmla="*/ 0 h 490"/>
                <a:gd name="T22" fmla="*/ 0 w 124"/>
                <a:gd name="T23" fmla="*/ 0 h 490"/>
                <a:gd name="T24" fmla="*/ 0 w 124"/>
                <a:gd name="T25" fmla="*/ 0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5" name="Freeform 1131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0 h 389"/>
                <a:gd name="T18" fmla="*/ 0 w 99"/>
                <a:gd name="T19" fmla="*/ 0 h 389"/>
                <a:gd name="T20" fmla="*/ 0 w 99"/>
                <a:gd name="T21" fmla="*/ 0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6" name="Freeform 1132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7" name="Rectangle 1133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8" name="Freeform 1134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0 h 418"/>
                <a:gd name="T18" fmla="*/ 0 w 354"/>
                <a:gd name="T19" fmla="*/ 0 h 418"/>
                <a:gd name="T20" fmla="*/ 0 w 354"/>
                <a:gd name="T21" fmla="*/ 0 h 418"/>
                <a:gd name="T22" fmla="*/ 0 w 354"/>
                <a:gd name="T23" fmla="*/ 0 h 418"/>
                <a:gd name="T24" fmla="*/ 0 w 354"/>
                <a:gd name="T25" fmla="*/ 0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89" name="Freeform 1135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0" name="Freeform 1136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1" name="Freeform 1137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0 h 868"/>
                <a:gd name="T4" fmla="*/ 0 w 469"/>
                <a:gd name="T5" fmla="*/ 0 h 868"/>
                <a:gd name="T6" fmla="*/ 0 w 469"/>
                <a:gd name="T7" fmla="*/ 0 h 868"/>
                <a:gd name="T8" fmla="*/ 0 w 469"/>
                <a:gd name="T9" fmla="*/ 0 h 868"/>
                <a:gd name="T10" fmla="*/ 0 w 469"/>
                <a:gd name="T11" fmla="*/ 0 h 868"/>
                <a:gd name="T12" fmla="*/ 0 w 469"/>
                <a:gd name="T13" fmla="*/ 0 h 868"/>
                <a:gd name="T14" fmla="*/ 0 w 469"/>
                <a:gd name="T15" fmla="*/ 0 h 868"/>
                <a:gd name="T16" fmla="*/ 0 w 469"/>
                <a:gd name="T17" fmla="*/ 0 h 868"/>
                <a:gd name="T18" fmla="*/ 0 w 469"/>
                <a:gd name="T19" fmla="*/ 0 h 868"/>
                <a:gd name="T20" fmla="*/ 0 w 469"/>
                <a:gd name="T21" fmla="*/ 0 h 868"/>
                <a:gd name="T22" fmla="*/ 0 w 469"/>
                <a:gd name="T23" fmla="*/ 0 h 868"/>
                <a:gd name="T24" fmla="*/ 0 w 469"/>
                <a:gd name="T25" fmla="*/ 0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2" name="Freeform 1138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0 w 604"/>
                <a:gd name="T25" fmla="*/ 0 h 118"/>
                <a:gd name="T26" fmla="*/ 0 w 604"/>
                <a:gd name="T27" fmla="*/ 0 h 118"/>
                <a:gd name="T28" fmla="*/ 0 w 604"/>
                <a:gd name="T29" fmla="*/ 0 h 118"/>
                <a:gd name="T30" fmla="*/ 0 w 604"/>
                <a:gd name="T31" fmla="*/ 0 h 118"/>
                <a:gd name="T32" fmla="*/ 0 w 604"/>
                <a:gd name="T33" fmla="*/ 0 h 118"/>
                <a:gd name="T34" fmla="*/ 0 w 604"/>
                <a:gd name="T35" fmla="*/ 0 h 118"/>
                <a:gd name="T36" fmla="*/ 0 w 604"/>
                <a:gd name="T37" fmla="*/ 0 h 118"/>
                <a:gd name="T38" fmla="*/ 0 w 604"/>
                <a:gd name="T39" fmla="*/ 0 h 118"/>
                <a:gd name="T40" fmla="*/ 0 w 604"/>
                <a:gd name="T41" fmla="*/ 0 h 118"/>
                <a:gd name="T42" fmla="*/ 0 w 604"/>
                <a:gd name="T43" fmla="*/ 0 h 118"/>
                <a:gd name="T44" fmla="*/ 0 w 604"/>
                <a:gd name="T45" fmla="*/ 0 h 118"/>
                <a:gd name="T46" fmla="*/ 0 w 604"/>
                <a:gd name="T47" fmla="*/ 0 h 118"/>
                <a:gd name="T48" fmla="*/ 0 w 604"/>
                <a:gd name="T49" fmla="*/ 0 h 118"/>
                <a:gd name="T50" fmla="*/ 0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3" name="Freeform 1139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0 w 1017"/>
                <a:gd name="T1" fmla="*/ 0 h 337"/>
                <a:gd name="T2" fmla="*/ 0 w 1017"/>
                <a:gd name="T3" fmla="*/ 0 h 337"/>
                <a:gd name="T4" fmla="*/ 0 w 1017"/>
                <a:gd name="T5" fmla="*/ 0 h 337"/>
                <a:gd name="T6" fmla="*/ 0 w 1017"/>
                <a:gd name="T7" fmla="*/ 0 h 337"/>
                <a:gd name="T8" fmla="*/ 0 w 1017"/>
                <a:gd name="T9" fmla="*/ 0 h 337"/>
                <a:gd name="T10" fmla="*/ 0 w 1017"/>
                <a:gd name="T11" fmla="*/ 0 h 337"/>
                <a:gd name="T12" fmla="*/ 0 w 1017"/>
                <a:gd name="T13" fmla="*/ 0 h 337"/>
                <a:gd name="T14" fmla="*/ 0 w 1017"/>
                <a:gd name="T15" fmla="*/ 0 h 337"/>
                <a:gd name="T16" fmla="*/ 0 w 1017"/>
                <a:gd name="T17" fmla="*/ 0 h 337"/>
                <a:gd name="T18" fmla="*/ 0 w 1017"/>
                <a:gd name="T19" fmla="*/ 0 h 337"/>
                <a:gd name="T20" fmla="*/ 0 w 1017"/>
                <a:gd name="T21" fmla="*/ 0 h 337"/>
                <a:gd name="T22" fmla="*/ 0 w 1017"/>
                <a:gd name="T23" fmla="*/ 0 h 337"/>
                <a:gd name="T24" fmla="*/ 0 w 1017"/>
                <a:gd name="T25" fmla="*/ 0 h 337"/>
                <a:gd name="T26" fmla="*/ 0 w 1017"/>
                <a:gd name="T27" fmla="*/ 0 h 337"/>
                <a:gd name="T28" fmla="*/ 0 w 1017"/>
                <a:gd name="T29" fmla="*/ 0 h 337"/>
                <a:gd name="T30" fmla="*/ 0 w 1017"/>
                <a:gd name="T31" fmla="*/ 0 h 337"/>
                <a:gd name="T32" fmla="*/ 0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0 w 1017"/>
                <a:gd name="T39" fmla="*/ 0 h 337"/>
                <a:gd name="T40" fmla="*/ 0 w 1017"/>
                <a:gd name="T41" fmla="*/ 0 h 337"/>
                <a:gd name="T42" fmla="*/ 0 w 1017"/>
                <a:gd name="T43" fmla="*/ 0 h 337"/>
                <a:gd name="T44" fmla="*/ 0 w 1017"/>
                <a:gd name="T45" fmla="*/ 0 h 337"/>
                <a:gd name="T46" fmla="*/ 0 w 1017"/>
                <a:gd name="T47" fmla="*/ 0 h 337"/>
                <a:gd name="T48" fmla="*/ 0 w 1017"/>
                <a:gd name="T49" fmla="*/ 0 h 337"/>
                <a:gd name="T50" fmla="*/ 0 w 1017"/>
                <a:gd name="T51" fmla="*/ 0 h 337"/>
                <a:gd name="T52" fmla="*/ 0 w 1017"/>
                <a:gd name="T53" fmla="*/ 0 h 337"/>
                <a:gd name="T54" fmla="*/ 0 w 1017"/>
                <a:gd name="T55" fmla="*/ 0 h 337"/>
                <a:gd name="T56" fmla="*/ 0 w 1017"/>
                <a:gd name="T57" fmla="*/ 0 h 337"/>
                <a:gd name="T58" fmla="*/ 0 w 1017"/>
                <a:gd name="T59" fmla="*/ 0 h 337"/>
                <a:gd name="T60" fmla="*/ 0 w 1017"/>
                <a:gd name="T61" fmla="*/ 0 h 337"/>
                <a:gd name="T62" fmla="*/ 0 w 1017"/>
                <a:gd name="T63" fmla="*/ 0 h 337"/>
                <a:gd name="T64" fmla="*/ 0 w 1017"/>
                <a:gd name="T65" fmla="*/ 0 h 337"/>
                <a:gd name="T66" fmla="*/ 0 w 1017"/>
                <a:gd name="T67" fmla="*/ 0 h 337"/>
                <a:gd name="T68" fmla="*/ 0 w 1017"/>
                <a:gd name="T69" fmla="*/ 0 h 337"/>
                <a:gd name="T70" fmla="*/ 0 w 1017"/>
                <a:gd name="T71" fmla="*/ 0 h 337"/>
                <a:gd name="T72" fmla="*/ 0 w 1017"/>
                <a:gd name="T73" fmla="*/ 0 h 337"/>
                <a:gd name="T74" fmla="*/ 0 w 1017"/>
                <a:gd name="T75" fmla="*/ 0 h 337"/>
                <a:gd name="T76" fmla="*/ 0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4" name="Freeform 1140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0 w 1036"/>
                <a:gd name="T3" fmla="*/ 0 h 303"/>
                <a:gd name="T4" fmla="*/ 0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5" name="Freeform 1141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0 w 1023"/>
                <a:gd name="T3" fmla="*/ 0 h 270"/>
                <a:gd name="T4" fmla="*/ 0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96" name="Freeform 1142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0 w 1028"/>
                <a:gd name="T3" fmla="*/ 0 h 299"/>
                <a:gd name="T4" fmla="*/ 0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42179" name="Group 1143"/>
          <p:cNvGrpSpPr>
            <a:grpSpLocks/>
          </p:cNvGrpSpPr>
          <p:nvPr/>
        </p:nvGrpSpPr>
        <p:grpSpPr bwMode="auto">
          <a:xfrm>
            <a:off x="5843588" y="5184775"/>
            <a:ext cx="338137" cy="282575"/>
            <a:chOff x="3899" y="3264"/>
            <a:chExt cx="213" cy="178"/>
          </a:xfrm>
        </p:grpSpPr>
        <p:sp>
          <p:nvSpPr>
            <p:cNvPr id="42419" name="Freeform 1144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0 w 1913"/>
                <a:gd name="T1" fmla="*/ 0 h 1606"/>
                <a:gd name="T2" fmla="*/ 0 w 1913"/>
                <a:gd name="T3" fmla="*/ 0 h 1606"/>
                <a:gd name="T4" fmla="*/ 0 w 1913"/>
                <a:gd name="T5" fmla="*/ 0 h 1606"/>
                <a:gd name="T6" fmla="*/ 0 w 1913"/>
                <a:gd name="T7" fmla="*/ 0 h 1606"/>
                <a:gd name="T8" fmla="*/ 0 w 1913"/>
                <a:gd name="T9" fmla="*/ 0 h 1606"/>
                <a:gd name="T10" fmla="*/ 0 w 1913"/>
                <a:gd name="T11" fmla="*/ 0 h 1606"/>
                <a:gd name="T12" fmla="*/ 0 w 1913"/>
                <a:gd name="T13" fmla="*/ 0 h 1606"/>
                <a:gd name="T14" fmla="*/ 0 w 1913"/>
                <a:gd name="T15" fmla="*/ 0 h 1606"/>
                <a:gd name="T16" fmla="*/ 0 w 1913"/>
                <a:gd name="T17" fmla="*/ 0 h 1606"/>
                <a:gd name="T18" fmla="*/ 0 w 1913"/>
                <a:gd name="T19" fmla="*/ 0 h 1606"/>
                <a:gd name="T20" fmla="*/ 0 w 1913"/>
                <a:gd name="T21" fmla="*/ 0 h 1606"/>
                <a:gd name="T22" fmla="*/ 0 w 1913"/>
                <a:gd name="T23" fmla="*/ 0 h 1606"/>
                <a:gd name="T24" fmla="*/ 0 w 1913"/>
                <a:gd name="T25" fmla="*/ 0 h 1606"/>
                <a:gd name="T26" fmla="*/ 0 w 1913"/>
                <a:gd name="T27" fmla="*/ 0 h 1606"/>
                <a:gd name="T28" fmla="*/ 0 w 1913"/>
                <a:gd name="T29" fmla="*/ 0 h 1606"/>
                <a:gd name="T30" fmla="*/ 0 w 1913"/>
                <a:gd name="T31" fmla="*/ 0 h 1606"/>
                <a:gd name="T32" fmla="*/ 0 w 1913"/>
                <a:gd name="T33" fmla="*/ 0 h 1606"/>
                <a:gd name="T34" fmla="*/ 0 w 1913"/>
                <a:gd name="T35" fmla="*/ 0 h 1606"/>
                <a:gd name="T36" fmla="*/ 0 w 1913"/>
                <a:gd name="T37" fmla="*/ 0 h 1606"/>
                <a:gd name="T38" fmla="*/ 0 w 1913"/>
                <a:gd name="T39" fmla="*/ 0 h 1606"/>
                <a:gd name="T40" fmla="*/ 0 w 1913"/>
                <a:gd name="T41" fmla="*/ 0 h 1606"/>
                <a:gd name="T42" fmla="*/ 0 w 1913"/>
                <a:gd name="T43" fmla="*/ 0 h 1606"/>
                <a:gd name="T44" fmla="*/ 0 w 1913"/>
                <a:gd name="T45" fmla="*/ 0 h 1606"/>
                <a:gd name="T46" fmla="*/ 0 w 1913"/>
                <a:gd name="T47" fmla="*/ 0 h 1606"/>
                <a:gd name="T48" fmla="*/ 0 w 1913"/>
                <a:gd name="T49" fmla="*/ 0 h 1606"/>
                <a:gd name="T50" fmla="*/ 0 w 1913"/>
                <a:gd name="T51" fmla="*/ 0 h 1606"/>
                <a:gd name="T52" fmla="*/ 0 w 1913"/>
                <a:gd name="T53" fmla="*/ 0 h 1606"/>
                <a:gd name="T54" fmla="*/ 0 w 1913"/>
                <a:gd name="T55" fmla="*/ 0 h 1606"/>
                <a:gd name="T56" fmla="*/ 0 w 1913"/>
                <a:gd name="T57" fmla="*/ 0 h 1606"/>
                <a:gd name="T58" fmla="*/ 0 w 1913"/>
                <a:gd name="T59" fmla="*/ 0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0 w 1913"/>
                <a:gd name="T73" fmla="*/ 0 h 1606"/>
                <a:gd name="T74" fmla="*/ 0 w 1913"/>
                <a:gd name="T75" fmla="*/ 0 h 1606"/>
                <a:gd name="T76" fmla="*/ 0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0" name="Freeform 1145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0 w 614"/>
                <a:gd name="T1" fmla="*/ 0 h 697"/>
                <a:gd name="T2" fmla="*/ 0 w 614"/>
                <a:gd name="T3" fmla="*/ 0 h 697"/>
                <a:gd name="T4" fmla="*/ 0 w 614"/>
                <a:gd name="T5" fmla="*/ 0 h 697"/>
                <a:gd name="T6" fmla="*/ 0 w 614"/>
                <a:gd name="T7" fmla="*/ 0 h 697"/>
                <a:gd name="T8" fmla="*/ 0 w 614"/>
                <a:gd name="T9" fmla="*/ 0 h 697"/>
                <a:gd name="T10" fmla="*/ 0 w 614"/>
                <a:gd name="T11" fmla="*/ 0 h 697"/>
                <a:gd name="T12" fmla="*/ 0 w 614"/>
                <a:gd name="T13" fmla="*/ 0 h 697"/>
                <a:gd name="T14" fmla="*/ 0 w 614"/>
                <a:gd name="T15" fmla="*/ 0 h 697"/>
                <a:gd name="T16" fmla="*/ 0 w 614"/>
                <a:gd name="T17" fmla="*/ 0 h 697"/>
                <a:gd name="T18" fmla="*/ 0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0 h 697"/>
                <a:gd name="T46" fmla="*/ 0 w 614"/>
                <a:gd name="T47" fmla="*/ 0 h 697"/>
                <a:gd name="T48" fmla="*/ 0 w 614"/>
                <a:gd name="T49" fmla="*/ 0 h 697"/>
                <a:gd name="T50" fmla="*/ 0 w 614"/>
                <a:gd name="T51" fmla="*/ 0 h 697"/>
                <a:gd name="T52" fmla="*/ 0 w 614"/>
                <a:gd name="T53" fmla="*/ 0 h 697"/>
                <a:gd name="T54" fmla="*/ 0 w 614"/>
                <a:gd name="T55" fmla="*/ 0 h 697"/>
                <a:gd name="T56" fmla="*/ 0 w 614"/>
                <a:gd name="T57" fmla="*/ 0 h 697"/>
                <a:gd name="T58" fmla="*/ 0 w 614"/>
                <a:gd name="T59" fmla="*/ 0 h 697"/>
                <a:gd name="T60" fmla="*/ 0 w 614"/>
                <a:gd name="T61" fmla="*/ 0 h 697"/>
                <a:gd name="T62" fmla="*/ 0 w 614"/>
                <a:gd name="T63" fmla="*/ 0 h 697"/>
                <a:gd name="T64" fmla="*/ 0 w 614"/>
                <a:gd name="T65" fmla="*/ 0 h 697"/>
                <a:gd name="T66" fmla="*/ 0 w 614"/>
                <a:gd name="T67" fmla="*/ 0 h 697"/>
                <a:gd name="T68" fmla="*/ 0 w 614"/>
                <a:gd name="T69" fmla="*/ 0 h 697"/>
                <a:gd name="T70" fmla="*/ 0 w 614"/>
                <a:gd name="T71" fmla="*/ 0 h 697"/>
                <a:gd name="T72" fmla="*/ 0 w 614"/>
                <a:gd name="T73" fmla="*/ 0 h 697"/>
                <a:gd name="T74" fmla="*/ 0 w 614"/>
                <a:gd name="T75" fmla="*/ 0 h 697"/>
                <a:gd name="T76" fmla="*/ 0 w 614"/>
                <a:gd name="T77" fmla="*/ 0 h 697"/>
                <a:gd name="T78" fmla="*/ 0 w 614"/>
                <a:gd name="T79" fmla="*/ 0 h 697"/>
                <a:gd name="T80" fmla="*/ 0 w 614"/>
                <a:gd name="T81" fmla="*/ 0 h 697"/>
                <a:gd name="T82" fmla="*/ 0 w 614"/>
                <a:gd name="T83" fmla="*/ 0 h 697"/>
                <a:gd name="T84" fmla="*/ 0 w 614"/>
                <a:gd name="T85" fmla="*/ 0 h 697"/>
                <a:gd name="T86" fmla="*/ 0 w 614"/>
                <a:gd name="T87" fmla="*/ 0 h 697"/>
                <a:gd name="T88" fmla="*/ 0 w 614"/>
                <a:gd name="T89" fmla="*/ 0 h 697"/>
                <a:gd name="T90" fmla="*/ 0 w 614"/>
                <a:gd name="T91" fmla="*/ 0 h 697"/>
                <a:gd name="T92" fmla="*/ 0 w 614"/>
                <a:gd name="T93" fmla="*/ 0 h 697"/>
                <a:gd name="T94" fmla="*/ 0 w 614"/>
                <a:gd name="T95" fmla="*/ 0 h 697"/>
                <a:gd name="T96" fmla="*/ 0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1" name="Freeform 1146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0 h 693"/>
                <a:gd name="T2" fmla="*/ 0 w 1014"/>
                <a:gd name="T3" fmla="*/ 0 h 693"/>
                <a:gd name="T4" fmla="*/ 0 w 1014"/>
                <a:gd name="T5" fmla="*/ 0 h 693"/>
                <a:gd name="T6" fmla="*/ 0 w 1014"/>
                <a:gd name="T7" fmla="*/ 0 h 693"/>
                <a:gd name="T8" fmla="*/ 0 w 1014"/>
                <a:gd name="T9" fmla="*/ 0 h 693"/>
                <a:gd name="T10" fmla="*/ 0 w 1014"/>
                <a:gd name="T11" fmla="*/ 0 h 693"/>
                <a:gd name="T12" fmla="*/ 0 w 1014"/>
                <a:gd name="T13" fmla="*/ 0 h 693"/>
                <a:gd name="T14" fmla="*/ 0 w 1014"/>
                <a:gd name="T15" fmla="*/ 0 h 693"/>
                <a:gd name="T16" fmla="*/ 0 w 1014"/>
                <a:gd name="T17" fmla="*/ 0 h 693"/>
                <a:gd name="T18" fmla="*/ 0 w 1014"/>
                <a:gd name="T19" fmla="*/ 0 h 693"/>
                <a:gd name="T20" fmla="*/ 0 w 1014"/>
                <a:gd name="T21" fmla="*/ 0 h 693"/>
                <a:gd name="T22" fmla="*/ 0 w 1014"/>
                <a:gd name="T23" fmla="*/ 0 h 693"/>
                <a:gd name="T24" fmla="*/ 0 w 1014"/>
                <a:gd name="T25" fmla="*/ 0 h 693"/>
                <a:gd name="T26" fmla="*/ 0 w 1014"/>
                <a:gd name="T27" fmla="*/ 0 h 693"/>
                <a:gd name="T28" fmla="*/ 0 w 1014"/>
                <a:gd name="T29" fmla="*/ 0 h 693"/>
                <a:gd name="T30" fmla="*/ 0 w 1014"/>
                <a:gd name="T31" fmla="*/ 0 h 693"/>
                <a:gd name="T32" fmla="*/ 0 w 1014"/>
                <a:gd name="T33" fmla="*/ 0 h 693"/>
                <a:gd name="T34" fmla="*/ 0 w 1014"/>
                <a:gd name="T35" fmla="*/ 0 h 693"/>
                <a:gd name="T36" fmla="*/ 0 w 1014"/>
                <a:gd name="T37" fmla="*/ 0 h 693"/>
                <a:gd name="T38" fmla="*/ 0 w 1014"/>
                <a:gd name="T39" fmla="*/ 0 h 693"/>
                <a:gd name="T40" fmla="*/ 0 w 1014"/>
                <a:gd name="T41" fmla="*/ 0 h 693"/>
                <a:gd name="T42" fmla="*/ 0 w 1014"/>
                <a:gd name="T43" fmla="*/ 0 h 693"/>
                <a:gd name="T44" fmla="*/ 0 w 1014"/>
                <a:gd name="T45" fmla="*/ 0 h 693"/>
                <a:gd name="T46" fmla="*/ 0 w 1014"/>
                <a:gd name="T47" fmla="*/ 0 h 693"/>
                <a:gd name="T48" fmla="*/ 0 w 1014"/>
                <a:gd name="T49" fmla="*/ 0 h 693"/>
                <a:gd name="T50" fmla="*/ 0 w 1014"/>
                <a:gd name="T51" fmla="*/ 0 h 693"/>
                <a:gd name="T52" fmla="*/ 0 w 1014"/>
                <a:gd name="T53" fmla="*/ 0 h 693"/>
                <a:gd name="T54" fmla="*/ 0 w 1014"/>
                <a:gd name="T55" fmla="*/ 0 h 693"/>
                <a:gd name="T56" fmla="*/ 0 w 1014"/>
                <a:gd name="T57" fmla="*/ 0 h 693"/>
                <a:gd name="T58" fmla="*/ 0 w 1014"/>
                <a:gd name="T59" fmla="*/ 0 h 693"/>
                <a:gd name="T60" fmla="*/ 0 w 1014"/>
                <a:gd name="T61" fmla="*/ 0 h 693"/>
                <a:gd name="T62" fmla="*/ 0 w 1014"/>
                <a:gd name="T63" fmla="*/ 0 h 693"/>
                <a:gd name="T64" fmla="*/ 0 w 1014"/>
                <a:gd name="T65" fmla="*/ 0 h 693"/>
                <a:gd name="T66" fmla="*/ 0 w 1014"/>
                <a:gd name="T67" fmla="*/ 0 h 693"/>
                <a:gd name="T68" fmla="*/ 0 w 1014"/>
                <a:gd name="T69" fmla="*/ 0 h 693"/>
                <a:gd name="T70" fmla="*/ 0 w 1014"/>
                <a:gd name="T71" fmla="*/ 0 h 693"/>
                <a:gd name="T72" fmla="*/ 0 w 1014"/>
                <a:gd name="T73" fmla="*/ 0 h 693"/>
                <a:gd name="T74" fmla="*/ 0 w 1014"/>
                <a:gd name="T75" fmla="*/ 0 h 693"/>
                <a:gd name="T76" fmla="*/ 0 w 1014"/>
                <a:gd name="T77" fmla="*/ 0 h 693"/>
                <a:gd name="T78" fmla="*/ 0 w 1014"/>
                <a:gd name="T79" fmla="*/ 0 h 693"/>
                <a:gd name="T80" fmla="*/ 0 w 1014"/>
                <a:gd name="T81" fmla="*/ 0 h 693"/>
                <a:gd name="T82" fmla="*/ 0 w 1014"/>
                <a:gd name="T83" fmla="*/ 0 h 693"/>
                <a:gd name="T84" fmla="*/ 0 w 1014"/>
                <a:gd name="T85" fmla="*/ 0 h 693"/>
                <a:gd name="T86" fmla="*/ 0 w 1014"/>
                <a:gd name="T87" fmla="*/ 0 h 693"/>
                <a:gd name="T88" fmla="*/ 0 w 1014"/>
                <a:gd name="T89" fmla="*/ 0 h 693"/>
                <a:gd name="T90" fmla="*/ 0 w 1014"/>
                <a:gd name="T91" fmla="*/ 0 h 693"/>
                <a:gd name="T92" fmla="*/ 0 w 1014"/>
                <a:gd name="T93" fmla="*/ 0 h 693"/>
                <a:gd name="T94" fmla="*/ 0 w 1014"/>
                <a:gd name="T95" fmla="*/ 0 h 693"/>
                <a:gd name="T96" fmla="*/ 0 w 1014"/>
                <a:gd name="T97" fmla="*/ 0 h 693"/>
                <a:gd name="T98" fmla="*/ 0 w 1014"/>
                <a:gd name="T99" fmla="*/ 0 h 693"/>
                <a:gd name="T100" fmla="*/ 0 w 1014"/>
                <a:gd name="T101" fmla="*/ 0 h 693"/>
                <a:gd name="T102" fmla="*/ 0 w 1014"/>
                <a:gd name="T103" fmla="*/ 0 h 693"/>
                <a:gd name="T104" fmla="*/ 0 w 1014"/>
                <a:gd name="T105" fmla="*/ 0 h 693"/>
                <a:gd name="T106" fmla="*/ 0 w 1014"/>
                <a:gd name="T107" fmla="*/ 0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2" name="Freeform 1147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0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0 w 745"/>
                <a:gd name="T7" fmla="*/ 0 h 240"/>
                <a:gd name="T8" fmla="*/ 0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3" name="Freeform 1148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4" name="Freeform 1149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5" name="Freeform 1150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0 w 1254"/>
                <a:gd name="T35" fmla="*/ 0 h 415"/>
                <a:gd name="T36" fmla="*/ 0 w 1254"/>
                <a:gd name="T37" fmla="*/ 0 h 415"/>
                <a:gd name="T38" fmla="*/ 0 w 1254"/>
                <a:gd name="T39" fmla="*/ 0 h 415"/>
                <a:gd name="T40" fmla="*/ 0 w 1254"/>
                <a:gd name="T41" fmla="*/ 0 h 415"/>
                <a:gd name="T42" fmla="*/ 0 w 1254"/>
                <a:gd name="T43" fmla="*/ 0 h 415"/>
                <a:gd name="T44" fmla="*/ 0 w 1254"/>
                <a:gd name="T45" fmla="*/ 0 h 415"/>
                <a:gd name="T46" fmla="*/ 0 w 1254"/>
                <a:gd name="T47" fmla="*/ 0 h 415"/>
                <a:gd name="T48" fmla="*/ 0 w 1254"/>
                <a:gd name="T49" fmla="*/ 0 h 415"/>
                <a:gd name="T50" fmla="*/ 0 w 1254"/>
                <a:gd name="T51" fmla="*/ 0 h 415"/>
                <a:gd name="T52" fmla="*/ 0 w 1254"/>
                <a:gd name="T53" fmla="*/ 0 h 415"/>
                <a:gd name="T54" fmla="*/ 0 w 1254"/>
                <a:gd name="T55" fmla="*/ 0 h 415"/>
                <a:gd name="T56" fmla="*/ 0 w 1254"/>
                <a:gd name="T57" fmla="*/ 0 h 415"/>
                <a:gd name="T58" fmla="*/ 0 w 1254"/>
                <a:gd name="T59" fmla="*/ 0 h 415"/>
                <a:gd name="T60" fmla="*/ 0 w 1254"/>
                <a:gd name="T61" fmla="*/ 0 h 415"/>
                <a:gd name="T62" fmla="*/ 0 w 1254"/>
                <a:gd name="T63" fmla="*/ 0 h 415"/>
                <a:gd name="T64" fmla="*/ 0 w 1254"/>
                <a:gd name="T65" fmla="*/ 0 h 415"/>
                <a:gd name="T66" fmla="*/ 0 w 1254"/>
                <a:gd name="T67" fmla="*/ 0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6" name="Freeform 1151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0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7" name="Freeform 1152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0 h 947"/>
                <a:gd name="T36" fmla="*/ 0 w 238"/>
                <a:gd name="T37" fmla="*/ 0 h 947"/>
                <a:gd name="T38" fmla="*/ 0 w 238"/>
                <a:gd name="T39" fmla="*/ 0 h 947"/>
                <a:gd name="T40" fmla="*/ 0 w 238"/>
                <a:gd name="T41" fmla="*/ 0 h 947"/>
                <a:gd name="T42" fmla="*/ 0 w 238"/>
                <a:gd name="T43" fmla="*/ 0 h 947"/>
                <a:gd name="T44" fmla="*/ 0 w 238"/>
                <a:gd name="T45" fmla="*/ 0 h 947"/>
                <a:gd name="T46" fmla="*/ 0 w 238"/>
                <a:gd name="T47" fmla="*/ 0 h 947"/>
                <a:gd name="T48" fmla="*/ 0 w 238"/>
                <a:gd name="T49" fmla="*/ 0 h 947"/>
                <a:gd name="T50" fmla="*/ 0 w 238"/>
                <a:gd name="T51" fmla="*/ 0 h 947"/>
                <a:gd name="T52" fmla="*/ 0 w 238"/>
                <a:gd name="T53" fmla="*/ 0 h 947"/>
                <a:gd name="T54" fmla="*/ 0 w 238"/>
                <a:gd name="T55" fmla="*/ 0 h 947"/>
                <a:gd name="T56" fmla="*/ 0 w 238"/>
                <a:gd name="T57" fmla="*/ 0 h 947"/>
                <a:gd name="T58" fmla="*/ 0 w 238"/>
                <a:gd name="T59" fmla="*/ 0 h 947"/>
                <a:gd name="T60" fmla="*/ 0 w 238"/>
                <a:gd name="T61" fmla="*/ 0 h 947"/>
                <a:gd name="T62" fmla="*/ 0 w 238"/>
                <a:gd name="T63" fmla="*/ 0 h 947"/>
                <a:gd name="T64" fmla="*/ 0 w 238"/>
                <a:gd name="T65" fmla="*/ 0 h 947"/>
                <a:gd name="T66" fmla="*/ 0 w 238"/>
                <a:gd name="T67" fmla="*/ 0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8" name="Freeform 1153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0 h 799"/>
                <a:gd name="T36" fmla="*/ 0 w 203"/>
                <a:gd name="T37" fmla="*/ 0 h 799"/>
                <a:gd name="T38" fmla="*/ 0 w 203"/>
                <a:gd name="T39" fmla="*/ 0 h 799"/>
                <a:gd name="T40" fmla="*/ 0 w 203"/>
                <a:gd name="T41" fmla="*/ 0 h 799"/>
                <a:gd name="T42" fmla="*/ 0 w 203"/>
                <a:gd name="T43" fmla="*/ 0 h 799"/>
                <a:gd name="T44" fmla="*/ 0 w 203"/>
                <a:gd name="T45" fmla="*/ 0 h 799"/>
                <a:gd name="T46" fmla="*/ 0 w 203"/>
                <a:gd name="T47" fmla="*/ 0 h 799"/>
                <a:gd name="T48" fmla="*/ 0 w 203"/>
                <a:gd name="T49" fmla="*/ 0 h 799"/>
                <a:gd name="T50" fmla="*/ 0 w 203"/>
                <a:gd name="T51" fmla="*/ 0 h 799"/>
                <a:gd name="T52" fmla="*/ 0 w 203"/>
                <a:gd name="T53" fmla="*/ 0 h 799"/>
                <a:gd name="T54" fmla="*/ 0 w 203"/>
                <a:gd name="T55" fmla="*/ 0 h 799"/>
                <a:gd name="T56" fmla="*/ 0 w 203"/>
                <a:gd name="T57" fmla="*/ 0 h 799"/>
                <a:gd name="T58" fmla="*/ 0 w 203"/>
                <a:gd name="T59" fmla="*/ 0 h 799"/>
                <a:gd name="T60" fmla="*/ 0 w 203"/>
                <a:gd name="T61" fmla="*/ 0 h 799"/>
                <a:gd name="T62" fmla="*/ 0 w 203"/>
                <a:gd name="T63" fmla="*/ 0 h 799"/>
                <a:gd name="T64" fmla="*/ 0 w 203"/>
                <a:gd name="T65" fmla="*/ 0 h 799"/>
                <a:gd name="T66" fmla="*/ 0 w 203"/>
                <a:gd name="T67" fmla="*/ 0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29" name="Freeform 1154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0 h 650"/>
                <a:gd name="T36" fmla="*/ 0 w 171"/>
                <a:gd name="T37" fmla="*/ 0 h 650"/>
                <a:gd name="T38" fmla="*/ 0 w 171"/>
                <a:gd name="T39" fmla="*/ 0 h 650"/>
                <a:gd name="T40" fmla="*/ 0 w 171"/>
                <a:gd name="T41" fmla="*/ 0 h 650"/>
                <a:gd name="T42" fmla="*/ 0 w 171"/>
                <a:gd name="T43" fmla="*/ 0 h 650"/>
                <a:gd name="T44" fmla="*/ 0 w 171"/>
                <a:gd name="T45" fmla="*/ 0 h 650"/>
                <a:gd name="T46" fmla="*/ 0 w 171"/>
                <a:gd name="T47" fmla="*/ 0 h 650"/>
                <a:gd name="T48" fmla="*/ 0 w 171"/>
                <a:gd name="T49" fmla="*/ 0 h 650"/>
                <a:gd name="T50" fmla="*/ 0 w 171"/>
                <a:gd name="T51" fmla="*/ 0 h 650"/>
                <a:gd name="T52" fmla="*/ 0 w 171"/>
                <a:gd name="T53" fmla="*/ 0 h 650"/>
                <a:gd name="T54" fmla="*/ 0 w 171"/>
                <a:gd name="T55" fmla="*/ 0 h 650"/>
                <a:gd name="T56" fmla="*/ 0 w 171"/>
                <a:gd name="T57" fmla="*/ 0 h 650"/>
                <a:gd name="T58" fmla="*/ 0 w 171"/>
                <a:gd name="T59" fmla="*/ 0 h 650"/>
                <a:gd name="T60" fmla="*/ 0 w 171"/>
                <a:gd name="T61" fmla="*/ 0 h 650"/>
                <a:gd name="T62" fmla="*/ 0 w 171"/>
                <a:gd name="T63" fmla="*/ 0 h 650"/>
                <a:gd name="T64" fmla="*/ 0 w 171"/>
                <a:gd name="T65" fmla="*/ 0 h 650"/>
                <a:gd name="T66" fmla="*/ 0 w 171"/>
                <a:gd name="T67" fmla="*/ 0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0" name="Freeform 1155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0 h 502"/>
                <a:gd name="T20" fmla="*/ 0 w 138"/>
                <a:gd name="T21" fmla="*/ 0 h 502"/>
                <a:gd name="T22" fmla="*/ 0 w 138"/>
                <a:gd name="T23" fmla="*/ 0 h 502"/>
                <a:gd name="T24" fmla="*/ 0 w 138"/>
                <a:gd name="T25" fmla="*/ 0 h 502"/>
                <a:gd name="T26" fmla="*/ 0 w 138"/>
                <a:gd name="T27" fmla="*/ 0 h 502"/>
                <a:gd name="T28" fmla="*/ 0 w 138"/>
                <a:gd name="T29" fmla="*/ 0 h 502"/>
                <a:gd name="T30" fmla="*/ 0 w 138"/>
                <a:gd name="T31" fmla="*/ 0 h 502"/>
                <a:gd name="T32" fmla="*/ 0 w 138"/>
                <a:gd name="T33" fmla="*/ 0 h 502"/>
                <a:gd name="T34" fmla="*/ 0 w 138"/>
                <a:gd name="T35" fmla="*/ 0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1" name="Freeform 1156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0 h 353"/>
                <a:gd name="T20" fmla="*/ 0 w 104"/>
                <a:gd name="T21" fmla="*/ 0 h 353"/>
                <a:gd name="T22" fmla="*/ 0 w 104"/>
                <a:gd name="T23" fmla="*/ 0 h 353"/>
                <a:gd name="T24" fmla="*/ 0 w 104"/>
                <a:gd name="T25" fmla="*/ 0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2" name="Freeform 1157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3" name="Freeform 1158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4" name="Freeform 1159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5" name="Freeform 1160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6" name="Freeform 1161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0 h 712"/>
                <a:gd name="T14" fmla="*/ 0 w 148"/>
                <a:gd name="T15" fmla="*/ 0 h 712"/>
                <a:gd name="T16" fmla="*/ 0 w 148"/>
                <a:gd name="T17" fmla="*/ 0 h 712"/>
                <a:gd name="T18" fmla="*/ 0 w 148"/>
                <a:gd name="T19" fmla="*/ 0 h 712"/>
                <a:gd name="T20" fmla="*/ 0 w 148"/>
                <a:gd name="T21" fmla="*/ 0 h 712"/>
                <a:gd name="T22" fmla="*/ 0 w 148"/>
                <a:gd name="T23" fmla="*/ 0 h 712"/>
                <a:gd name="T24" fmla="*/ 0 w 148"/>
                <a:gd name="T25" fmla="*/ 0 h 712"/>
                <a:gd name="T26" fmla="*/ 0 w 148"/>
                <a:gd name="T27" fmla="*/ 0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7" name="Freeform 1162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0 h 795"/>
                <a:gd name="T14" fmla="*/ 0 w 201"/>
                <a:gd name="T15" fmla="*/ 0 h 795"/>
                <a:gd name="T16" fmla="*/ 0 w 201"/>
                <a:gd name="T17" fmla="*/ 0 h 795"/>
                <a:gd name="T18" fmla="*/ 0 w 201"/>
                <a:gd name="T19" fmla="*/ 0 h 795"/>
                <a:gd name="T20" fmla="*/ 0 w 201"/>
                <a:gd name="T21" fmla="*/ 0 h 795"/>
                <a:gd name="T22" fmla="*/ 0 w 201"/>
                <a:gd name="T23" fmla="*/ 0 h 795"/>
                <a:gd name="T24" fmla="*/ 0 w 201"/>
                <a:gd name="T25" fmla="*/ 0 h 795"/>
                <a:gd name="T26" fmla="*/ 0 w 201"/>
                <a:gd name="T27" fmla="*/ 0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8" name="Freeform 1163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0 h 622"/>
                <a:gd name="T14" fmla="*/ 0 w 129"/>
                <a:gd name="T15" fmla="*/ 0 h 622"/>
                <a:gd name="T16" fmla="*/ 0 w 129"/>
                <a:gd name="T17" fmla="*/ 0 h 622"/>
                <a:gd name="T18" fmla="*/ 0 w 129"/>
                <a:gd name="T19" fmla="*/ 0 h 622"/>
                <a:gd name="T20" fmla="*/ 0 w 129"/>
                <a:gd name="T21" fmla="*/ 0 h 622"/>
                <a:gd name="T22" fmla="*/ 0 w 129"/>
                <a:gd name="T23" fmla="*/ 0 h 622"/>
                <a:gd name="T24" fmla="*/ 0 w 129"/>
                <a:gd name="T25" fmla="*/ 0 h 622"/>
                <a:gd name="T26" fmla="*/ 0 w 129"/>
                <a:gd name="T27" fmla="*/ 0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39" name="Freeform 1164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0 h 531"/>
                <a:gd name="T16" fmla="*/ 0 w 110"/>
                <a:gd name="T17" fmla="*/ 0 h 531"/>
                <a:gd name="T18" fmla="*/ 0 w 110"/>
                <a:gd name="T19" fmla="*/ 0 h 531"/>
                <a:gd name="T20" fmla="*/ 0 w 110"/>
                <a:gd name="T21" fmla="*/ 0 h 531"/>
                <a:gd name="T22" fmla="*/ 0 w 110"/>
                <a:gd name="T23" fmla="*/ 0 h 531"/>
                <a:gd name="T24" fmla="*/ 0 w 110"/>
                <a:gd name="T25" fmla="*/ 0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0" name="Freeform 1165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0 h 438"/>
                <a:gd name="T18" fmla="*/ 0 w 92"/>
                <a:gd name="T19" fmla="*/ 0 h 438"/>
                <a:gd name="T20" fmla="*/ 0 w 92"/>
                <a:gd name="T21" fmla="*/ 0 h 438"/>
                <a:gd name="T22" fmla="*/ 0 w 92"/>
                <a:gd name="T23" fmla="*/ 0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1" name="Freeform 1166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2" name="Freeform 1167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3" name="Freeform 1168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0 h 693"/>
                <a:gd name="T16" fmla="*/ 0 w 176"/>
                <a:gd name="T17" fmla="*/ 0 h 693"/>
                <a:gd name="T18" fmla="*/ 0 w 176"/>
                <a:gd name="T19" fmla="*/ 0 h 693"/>
                <a:gd name="T20" fmla="*/ 0 w 176"/>
                <a:gd name="T21" fmla="*/ 0 h 693"/>
                <a:gd name="T22" fmla="*/ 0 w 176"/>
                <a:gd name="T23" fmla="*/ 0 h 693"/>
                <a:gd name="T24" fmla="*/ 0 w 176"/>
                <a:gd name="T25" fmla="*/ 0 h 693"/>
                <a:gd name="T26" fmla="*/ 0 w 176"/>
                <a:gd name="T27" fmla="*/ 0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4" name="Freeform 1169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0 h 592"/>
                <a:gd name="T16" fmla="*/ 0 w 149"/>
                <a:gd name="T17" fmla="*/ 0 h 592"/>
                <a:gd name="T18" fmla="*/ 0 w 149"/>
                <a:gd name="T19" fmla="*/ 0 h 592"/>
                <a:gd name="T20" fmla="*/ 0 w 149"/>
                <a:gd name="T21" fmla="*/ 0 h 592"/>
                <a:gd name="T22" fmla="*/ 0 w 149"/>
                <a:gd name="T23" fmla="*/ 0 h 592"/>
                <a:gd name="T24" fmla="*/ 0 w 149"/>
                <a:gd name="T25" fmla="*/ 0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5" name="Freeform 1170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0 h 490"/>
                <a:gd name="T18" fmla="*/ 0 w 124"/>
                <a:gd name="T19" fmla="*/ 0 h 490"/>
                <a:gd name="T20" fmla="*/ 0 w 124"/>
                <a:gd name="T21" fmla="*/ 0 h 490"/>
                <a:gd name="T22" fmla="*/ 0 w 124"/>
                <a:gd name="T23" fmla="*/ 0 h 490"/>
                <a:gd name="T24" fmla="*/ 0 w 124"/>
                <a:gd name="T25" fmla="*/ 0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6" name="Freeform 1171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0 h 389"/>
                <a:gd name="T18" fmla="*/ 0 w 99"/>
                <a:gd name="T19" fmla="*/ 0 h 389"/>
                <a:gd name="T20" fmla="*/ 0 w 99"/>
                <a:gd name="T21" fmla="*/ 0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7" name="Freeform 1172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8" name="Rectangle 1173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49" name="Freeform 1174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0 h 418"/>
                <a:gd name="T18" fmla="*/ 0 w 354"/>
                <a:gd name="T19" fmla="*/ 0 h 418"/>
                <a:gd name="T20" fmla="*/ 0 w 354"/>
                <a:gd name="T21" fmla="*/ 0 h 418"/>
                <a:gd name="T22" fmla="*/ 0 w 354"/>
                <a:gd name="T23" fmla="*/ 0 h 418"/>
                <a:gd name="T24" fmla="*/ 0 w 354"/>
                <a:gd name="T25" fmla="*/ 0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0" name="Freeform 1175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1" name="Freeform 1176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2" name="Freeform 1177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0 h 868"/>
                <a:gd name="T4" fmla="*/ 0 w 469"/>
                <a:gd name="T5" fmla="*/ 0 h 868"/>
                <a:gd name="T6" fmla="*/ 0 w 469"/>
                <a:gd name="T7" fmla="*/ 0 h 868"/>
                <a:gd name="T8" fmla="*/ 0 w 469"/>
                <a:gd name="T9" fmla="*/ 0 h 868"/>
                <a:gd name="T10" fmla="*/ 0 w 469"/>
                <a:gd name="T11" fmla="*/ 0 h 868"/>
                <a:gd name="T12" fmla="*/ 0 w 469"/>
                <a:gd name="T13" fmla="*/ 0 h 868"/>
                <a:gd name="T14" fmla="*/ 0 w 469"/>
                <a:gd name="T15" fmla="*/ 0 h 868"/>
                <a:gd name="T16" fmla="*/ 0 w 469"/>
                <a:gd name="T17" fmla="*/ 0 h 868"/>
                <a:gd name="T18" fmla="*/ 0 w 469"/>
                <a:gd name="T19" fmla="*/ 0 h 868"/>
                <a:gd name="T20" fmla="*/ 0 w 469"/>
                <a:gd name="T21" fmla="*/ 0 h 868"/>
                <a:gd name="T22" fmla="*/ 0 w 469"/>
                <a:gd name="T23" fmla="*/ 0 h 868"/>
                <a:gd name="T24" fmla="*/ 0 w 469"/>
                <a:gd name="T25" fmla="*/ 0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3" name="Freeform 1178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0 w 604"/>
                <a:gd name="T25" fmla="*/ 0 h 118"/>
                <a:gd name="T26" fmla="*/ 0 w 604"/>
                <a:gd name="T27" fmla="*/ 0 h 118"/>
                <a:gd name="T28" fmla="*/ 0 w 604"/>
                <a:gd name="T29" fmla="*/ 0 h 118"/>
                <a:gd name="T30" fmla="*/ 0 w 604"/>
                <a:gd name="T31" fmla="*/ 0 h 118"/>
                <a:gd name="T32" fmla="*/ 0 w 604"/>
                <a:gd name="T33" fmla="*/ 0 h 118"/>
                <a:gd name="T34" fmla="*/ 0 w 604"/>
                <a:gd name="T35" fmla="*/ 0 h 118"/>
                <a:gd name="T36" fmla="*/ 0 w 604"/>
                <a:gd name="T37" fmla="*/ 0 h 118"/>
                <a:gd name="T38" fmla="*/ 0 w 604"/>
                <a:gd name="T39" fmla="*/ 0 h 118"/>
                <a:gd name="T40" fmla="*/ 0 w 604"/>
                <a:gd name="T41" fmla="*/ 0 h 118"/>
                <a:gd name="T42" fmla="*/ 0 w 604"/>
                <a:gd name="T43" fmla="*/ 0 h 118"/>
                <a:gd name="T44" fmla="*/ 0 w 604"/>
                <a:gd name="T45" fmla="*/ 0 h 118"/>
                <a:gd name="T46" fmla="*/ 0 w 604"/>
                <a:gd name="T47" fmla="*/ 0 h 118"/>
                <a:gd name="T48" fmla="*/ 0 w 604"/>
                <a:gd name="T49" fmla="*/ 0 h 118"/>
                <a:gd name="T50" fmla="*/ 0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4" name="Freeform 1179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0 w 1017"/>
                <a:gd name="T1" fmla="*/ 0 h 337"/>
                <a:gd name="T2" fmla="*/ 0 w 1017"/>
                <a:gd name="T3" fmla="*/ 0 h 337"/>
                <a:gd name="T4" fmla="*/ 0 w 1017"/>
                <a:gd name="T5" fmla="*/ 0 h 337"/>
                <a:gd name="T6" fmla="*/ 0 w 1017"/>
                <a:gd name="T7" fmla="*/ 0 h 337"/>
                <a:gd name="T8" fmla="*/ 0 w 1017"/>
                <a:gd name="T9" fmla="*/ 0 h 337"/>
                <a:gd name="T10" fmla="*/ 0 w 1017"/>
                <a:gd name="T11" fmla="*/ 0 h 337"/>
                <a:gd name="T12" fmla="*/ 0 w 1017"/>
                <a:gd name="T13" fmla="*/ 0 h 337"/>
                <a:gd name="T14" fmla="*/ 0 w 1017"/>
                <a:gd name="T15" fmla="*/ 0 h 337"/>
                <a:gd name="T16" fmla="*/ 0 w 1017"/>
                <a:gd name="T17" fmla="*/ 0 h 337"/>
                <a:gd name="T18" fmla="*/ 0 w 1017"/>
                <a:gd name="T19" fmla="*/ 0 h 337"/>
                <a:gd name="T20" fmla="*/ 0 w 1017"/>
                <a:gd name="T21" fmla="*/ 0 h 337"/>
                <a:gd name="T22" fmla="*/ 0 w 1017"/>
                <a:gd name="T23" fmla="*/ 0 h 337"/>
                <a:gd name="T24" fmla="*/ 0 w 1017"/>
                <a:gd name="T25" fmla="*/ 0 h 337"/>
                <a:gd name="T26" fmla="*/ 0 w 1017"/>
                <a:gd name="T27" fmla="*/ 0 h 337"/>
                <a:gd name="T28" fmla="*/ 0 w 1017"/>
                <a:gd name="T29" fmla="*/ 0 h 337"/>
                <a:gd name="T30" fmla="*/ 0 w 1017"/>
                <a:gd name="T31" fmla="*/ 0 h 337"/>
                <a:gd name="T32" fmla="*/ 0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0 w 1017"/>
                <a:gd name="T39" fmla="*/ 0 h 337"/>
                <a:gd name="T40" fmla="*/ 0 w 1017"/>
                <a:gd name="T41" fmla="*/ 0 h 337"/>
                <a:gd name="T42" fmla="*/ 0 w 1017"/>
                <a:gd name="T43" fmla="*/ 0 h 337"/>
                <a:gd name="T44" fmla="*/ 0 w 1017"/>
                <a:gd name="T45" fmla="*/ 0 h 337"/>
                <a:gd name="T46" fmla="*/ 0 w 1017"/>
                <a:gd name="T47" fmla="*/ 0 h 337"/>
                <a:gd name="T48" fmla="*/ 0 w 1017"/>
                <a:gd name="T49" fmla="*/ 0 h 337"/>
                <a:gd name="T50" fmla="*/ 0 w 1017"/>
                <a:gd name="T51" fmla="*/ 0 h 337"/>
                <a:gd name="T52" fmla="*/ 0 w 1017"/>
                <a:gd name="T53" fmla="*/ 0 h 337"/>
                <a:gd name="T54" fmla="*/ 0 w 1017"/>
                <a:gd name="T55" fmla="*/ 0 h 337"/>
                <a:gd name="T56" fmla="*/ 0 w 1017"/>
                <a:gd name="T57" fmla="*/ 0 h 337"/>
                <a:gd name="T58" fmla="*/ 0 w 1017"/>
                <a:gd name="T59" fmla="*/ 0 h 337"/>
                <a:gd name="T60" fmla="*/ 0 w 1017"/>
                <a:gd name="T61" fmla="*/ 0 h 337"/>
                <a:gd name="T62" fmla="*/ 0 w 1017"/>
                <a:gd name="T63" fmla="*/ 0 h 337"/>
                <a:gd name="T64" fmla="*/ 0 w 1017"/>
                <a:gd name="T65" fmla="*/ 0 h 337"/>
                <a:gd name="T66" fmla="*/ 0 w 1017"/>
                <a:gd name="T67" fmla="*/ 0 h 337"/>
                <a:gd name="T68" fmla="*/ 0 w 1017"/>
                <a:gd name="T69" fmla="*/ 0 h 337"/>
                <a:gd name="T70" fmla="*/ 0 w 1017"/>
                <a:gd name="T71" fmla="*/ 0 h 337"/>
                <a:gd name="T72" fmla="*/ 0 w 1017"/>
                <a:gd name="T73" fmla="*/ 0 h 337"/>
                <a:gd name="T74" fmla="*/ 0 w 1017"/>
                <a:gd name="T75" fmla="*/ 0 h 337"/>
                <a:gd name="T76" fmla="*/ 0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5" name="Freeform 1180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0 w 1036"/>
                <a:gd name="T3" fmla="*/ 0 h 303"/>
                <a:gd name="T4" fmla="*/ 0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6" name="Freeform 1181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0 w 1023"/>
                <a:gd name="T3" fmla="*/ 0 h 270"/>
                <a:gd name="T4" fmla="*/ 0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57" name="Freeform 1182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0 w 1028"/>
                <a:gd name="T3" fmla="*/ 0 h 299"/>
                <a:gd name="T4" fmla="*/ 0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42180" name="Group 1183"/>
          <p:cNvGrpSpPr>
            <a:grpSpLocks/>
          </p:cNvGrpSpPr>
          <p:nvPr/>
        </p:nvGrpSpPr>
        <p:grpSpPr bwMode="auto">
          <a:xfrm>
            <a:off x="5424488" y="4926013"/>
            <a:ext cx="338137" cy="282575"/>
            <a:chOff x="3899" y="3264"/>
            <a:chExt cx="213" cy="178"/>
          </a:xfrm>
        </p:grpSpPr>
        <p:sp>
          <p:nvSpPr>
            <p:cNvPr id="42380" name="Freeform 1184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0 w 1913"/>
                <a:gd name="T1" fmla="*/ 0 h 1606"/>
                <a:gd name="T2" fmla="*/ 0 w 1913"/>
                <a:gd name="T3" fmla="*/ 0 h 1606"/>
                <a:gd name="T4" fmla="*/ 0 w 1913"/>
                <a:gd name="T5" fmla="*/ 0 h 1606"/>
                <a:gd name="T6" fmla="*/ 0 w 1913"/>
                <a:gd name="T7" fmla="*/ 0 h 1606"/>
                <a:gd name="T8" fmla="*/ 0 w 1913"/>
                <a:gd name="T9" fmla="*/ 0 h 1606"/>
                <a:gd name="T10" fmla="*/ 0 w 1913"/>
                <a:gd name="T11" fmla="*/ 0 h 1606"/>
                <a:gd name="T12" fmla="*/ 0 w 1913"/>
                <a:gd name="T13" fmla="*/ 0 h 1606"/>
                <a:gd name="T14" fmla="*/ 0 w 1913"/>
                <a:gd name="T15" fmla="*/ 0 h 1606"/>
                <a:gd name="T16" fmla="*/ 0 w 1913"/>
                <a:gd name="T17" fmla="*/ 0 h 1606"/>
                <a:gd name="T18" fmla="*/ 0 w 1913"/>
                <a:gd name="T19" fmla="*/ 0 h 1606"/>
                <a:gd name="T20" fmla="*/ 0 w 1913"/>
                <a:gd name="T21" fmla="*/ 0 h 1606"/>
                <a:gd name="T22" fmla="*/ 0 w 1913"/>
                <a:gd name="T23" fmla="*/ 0 h 1606"/>
                <a:gd name="T24" fmla="*/ 0 w 1913"/>
                <a:gd name="T25" fmla="*/ 0 h 1606"/>
                <a:gd name="T26" fmla="*/ 0 w 1913"/>
                <a:gd name="T27" fmla="*/ 0 h 1606"/>
                <a:gd name="T28" fmla="*/ 0 w 1913"/>
                <a:gd name="T29" fmla="*/ 0 h 1606"/>
                <a:gd name="T30" fmla="*/ 0 w 1913"/>
                <a:gd name="T31" fmla="*/ 0 h 1606"/>
                <a:gd name="T32" fmla="*/ 0 w 1913"/>
                <a:gd name="T33" fmla="*/ 0 h 1606"/>
                <a:gd name="T34" fmla="*/ 0 w 1913"/>
                <a:gd name="T35" fmla="*/ 0 h 1606"/>
                <a:gd name="T36" fmla="*/ 0 w 1913"/>
                <a:gd name="T37" fmla="*/ 0 h 1606"/>
                <a:gd name="T38" fmla="*/ 0 w 1913"/>
                <a:gd name="T39" fmla="*/ 0 h 1606"/>
                <a:gd name="T40" fmla="*/ 0 w 1913"/>
                <a:gd name="T41" fmla="*/ 0 h 1606"/>
                <a:gd name="T42" fmla="*/ 0 w 1913"/>
                <a:gd name="T43" fmla="*/ 0 h 1606"/>
                <a:gd name="T44" fmla="*/ 0 w 1913"/>
                <a:gd name="T45" fmla="*/ 0 h 1606"/>
                <a:gd name="T46" fmla="*/ 0 w 1913"/>
                <a:gd name="T47" fmla="*/ 0 h 1606"/>
                <a:gd name="T48" fmla="*/ 0 w 1913"/>
                <a:gd name="T49" fmla="*/ 0 h 1606"/>
                <a:gd name="T50" fmla="*/ 0 w 1913"/>
                <a:gd name="T51" fmla="*/ 0 h 1606"/>
                <a:gd name="T52" fmla="*/ 0 w 1913"/>
                <a:gd name="T53" fmla="*/ 0 h 1606"/>
                <a:gd name="T54" fmla="*/ 0 w 1913"/>
                <a:gd name="T55" fmla="*/ 0 h 1606"/>
                <a:gd name="T56" fmla="*/ 0 w 1913"/>
                <a:gd name="T57" fmla="*/ 0 h 1606"/>
                <a:gd name="T58" fmla="*/ 0 w 1913"/>
                <a:gd name="T59" fmla="*/ 0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0 w 1913"/>
                <a:gd name="T73" fmla="*/ 0 h 1606"/>
                <a:gd name="T74" fmla="*/ 0 w 1913"/>
                <a:gd name="T75" fmla="*/ 0 h 1606"/>
                <a:gd name="T76" fmla="*/ 0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1" name="Freeform 1185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0 w 614"/>
                <a:gd name="T1" fmla="*/ 0 h 697"/>
                <a:gd name="T2" fmla="*/ 0 w 614"/>
                <a:gd name="T3" fmla="*/ 0 h 697"/>
                <a:gd name="T4" fmla="*/ 0 w 614"/>
                <a:gd name="T5" fmla="*/ 0 h 697"/>
                <a:gd name="T6" fmla="*/ 0 w 614"/>
                <a:gd name="T7" fmla="*/ 0 h 697"/>
                <a:gd name="T8" fmla="*/ 0 w 614"/>
                <a:gd name="T9" fmla="*/ 0 h 697"/>
                <a:gd name="T10" fmla="*/ 0 w 614"/>
                <a:gd name="T11" fmla="*/ 0 h 697"/>
                <a:gd name="T12" fmla="*/ 0 w 614"/>
                <a:gd name="T13" fmla="*/ 0 h 697"/>
                <a:gd name="T14" fmla="*/ 0 w 614"/>
                <a:gd name="T15" fmla="*/ 0 h 697"/>
                <a:gd name="T16" fmla="*/ 0 w 614"/>
                <a:gd name="T17" fmla="*/ 0 h 697"/>
                <a:gd name="T18" fmla="*/ 0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0 h 697"/>
                <a:gd name="T46" fmla="*/ 0 w 614"/>
                <a:gd name="T47" fmla="*/ 0 h 697"/>
                <a:gd name="T48" fmla="*/ 0 w 614"/>
                <a:gd name="T49" fmla="*/ 0 h 697"/>
                <a:gd name="T50" fmla="*/ 0 w 614"/>
                <a:gd name="T51" fmla="*/ 0 h 697"/>
                <a:gd name="T52" fmla="*/ 0 w 614"/>
                <a:gd name="T53" fmla="*/ 0 h 697"/>
                <a:gd name="T54" fmla="*/ 0 w 614"/>
                <a:gd name="T55" fmla="*/ 0 h 697"/>
                <a:gd name="T56" fmla="*/ 0 w 614"/>
                <a:gd name="T57" fmla="*/ 0 h 697"/>
                <a:gd name="T58" fmla="*/ 0 w 614"/>
                <a:gd name="T59" fmla="*/ 0 h 697"/>
                <a:gd name="T60" fmla="*/ 0 w 614"/>
                <a:gd name="T61" fmla="*/ 0 h 697"/>
                <a:gd name="T62" fmla="*/ 0 w 614"/>
                <a:gd name="T63" fmla="*/ 0 h 697"/>
                <a:gd name="T64" fmla="*/ 0 w 614"/>
                <a:gd name="T65" fmla="*/ 0 h 697"/>
                <a:gd name="T66" fmla="*/ 0 w 614"/>
                <a:gd name="T67" fmla="*/ 0 h 697"/>
                <a:gd name="T68" fmla="*/ 0 w 614"/>
                <a:gd name="T69" fmla="*/ 0 h 697"/>
                <a:gd name="T70" fmla="*/ 0 w 614"/>
                <a:gd name="T71" fmla="*/ 0 h 697"/>
                <a:gd name="T72" fmla="*/ 0 w 614"/>
                <a:gd name="T73" fmla="*/ 0 h 697"/>
                <a:gd name="T74" fmla="*/ 0 w 614"/>
                <a:gd name="T75" fmla="*/ 0 h 697"/>
                <a:gd name="T76" fmla="*/ 0 w 614"/>
                <a:gd name="T77" fmla="*/ 0 h 697"/>
                <a:gd name="T78" fmla="*/ 0 w 614"/>
                <a:gd name="T79" fmla="*/ 0 h 697"/>
                <a:gd name="T80" fmla="*/ 0 w 614"/>
                <a:gd name="T81" fmla="*/ 0 h 697"/>
                <a:gd name="T82" fmla="*/ 0 w 614"/>
                <a:gd name="T83" fmla="*/ 0 h 697"/>
                <a:gd name="T84" fmla="*/ 0 w 614"/>
                <a:gd name="T85" fmla="*/ 0 h 697"/>
                <a:gd name="T86" fmla="*/ 0 w 614"/>
                <a:gd name="T87" fmla="*/ 0 h 697"/>
                <a:gd name="T88" fmla="*/ 0 w 614"/>
                <a:gd name="T89" fmla="*/ 0 h 697"/>
                <a:gd name="T90" fmla="*/ 0 w 614"/>
                <a:gd name="T91" fmla="*/ 0 h 697"/>
                <a:gd name="T92" fmla="*/ 0 w 614"/>
                <a:gd name="T93" fmla="*/ 0 h 697"/>
                <a:gd name="T94" fmla="*/ 0 w 614"/>
                <a:gd name="T95" fmla="*/ 0 h 697"/>
                <a:gd name="T96" fmla="*/ 0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2" name="Freeform 1186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0 h 693"/>
                <a:gd name="T2" fmla="*/ 0 w 1014"/>
                <a:gd name="T3" fmla="*/ 0 h 693"/>
                <a:gd name="T4" fmla="*/ 0 w 1014"/>
                <a:gd name="T5" fmla="*/ 0 h 693"/>
                <a:gd name="T6" fmla="*/ 0 w 1014"/>
                <a:gd name="T7" fmla="*/ 0 h 693"/>
                <a:gd name="T8" fmla="*/ 0 w 1014"/>
                <a:gd name="T9" fmla="*/ 0 h 693"/>
                <a:gd name="T10" fmla="*/ 0 w 1014"/>
                <a:gd name="T11" fmla="*/ 0 h 693"/>
                <a:gd name="T12" fmla="*/ 0 w 1014"/>
                <a:gd name="T13" fmla="*/ 0 h 693"/>
                <a:gd name="T14" fmla="*/ 0 w 1014"/>
                <a:gd name="T15" fmla="*/ 0 h 693"/>
                <a:gd name="T16" fmla="*/ 0 w 1014"/>
                <a:gd name="T17" fmla="*/ 0 h 693"/>
                <a:gd name="T18" fmla="*/ 0 w 1014"/>
                <a:gd name="T19" fmla="*/ 0 h 693"/>
                <a:gd name="T20" fmla="*/ 0 w 1014"/>
                <a:gd name="T21" fmla="*/ 0 h 693"/>
                <a:gd name="T22" fmla="*/ 0 w 1014"/>
                <a:gd name="T23" fmla="*/ 0 h 693"/>
                <a:gd name="T24" fmla="*/ 0 w 1014"/>
                <a:gd name="T25" fmla="*/ 0 h 693"/>
                <a:gd name="T26" fmla="*/ 0 w 1014"/>
                <a:gd name="T27" fmla="*/ 0 h 693"/>
                <a:gd name="T28" fmla="*/ 0 w 1014"/>
                <a:gd name="T29" fmla="*/ 0 h 693"/>
                <a:gd name="T30" fmla="*/ 0 w 1014"/>
                <a:gd name="T31" fmla="*/ 0 h 693"/>
                <a:gd name="T32" fmla="*/ 0 w 1014"/>
                <a:gd name="T33" fmla="*/ 0 h 693"/>
                <a:gd name="T34" fmla="*/ 0 w 1014"/>
                <a:gd name="T35" fmla="*/ 0 h 693"/>
                <a:gd name="T36" fmla="*/ 0 w 1014"/>
                <a:gd name="T37" fmla="*/ 0 h 693"/>
                <a:gd name="T38" fmla="*/ 0 w 1014"/>
                <a:gd name="T39" fmla="*/ 0 h 693"/>
                <a:gd name="T40" fmla="*/ 0 w 1014"/>
                <a:gd name="T41" fmla="*/ 0 h 693"/>
                <a:gd name="T42" fmla="*/ 0 w 1014"/>
                <a:gd name="T43" fmla="*/ 0 h 693"/>
                <a:gd name="T44" fmla="*/ 0 w 1014"/>
                <a:gd name="T45" fmla="*/ 0 h 693"/>
                <a:gd name="T46" fmla="*/ 0 w 1014"/>
                <a:gd name="T47" fmla="*/ 0 h 693"/>
                <a:gd name="T48" fmla="*/ 0 w 1014"/>
                <a:gd name="T49" fmla="*/ 0 h 693"/>
                <a:gd name="T50" fmla="*/ 0 w 1014"/>
                <a:gd name="T51" fmla="*/ 0 h 693"/>
                <a:gd name="T52" fmla="*/ 0 w 1014"/>
                <a:gd name="T53" fmla="*/ 0 h 693"/>
                <a:gd name="T54" fmla="*/ 0 w 1014"/>
                <a:gd name="T55" fmla="*/ 0 h 693"/>
                <a:gd name="T56" fmla="*/ 0 w 1014"/>
                <a:gd name="T57" fmla="*/ 0 h 693"/>
                <a:gd name="T58" fmla="*/ 0 w 1014"/>
                <a:gd name="T59" fmla="*/ 0 h 693"/>
                <a:gd name="T60" fmla="*/ 0 w 1014"/>
                <a:gd name="T61" fmla="*/ 0 h 693"/>
                <a:gd name="T62" fmla="*/ 0 w 1014"/>
                <a:gd name="T63" fmla="*/ 0 h 693"/>
                <a:gd name="T64" fmla="*/ 0 w 1014"/>
                <a:gd name="T65" fmla="*/ 0 h 693"/>
                <a:gd name="T66" fmla="*/ 0 w 1014"/>
                <a:gd name="T67" fmla="*/ 0 h 693"/>
                <a:gd name="T68" fmla="*/ 0 w 1014"/>
                <a:gd name="T69" fmla="*/ 0 h 693"/>
                <a:gd name="T70" fmla="*/ 0 w 1014"/>
                <a:gd name="T71" fmla="*/ 0 h 693"/>
                <a:gd name="T72" fmla="*/ 0 w 1014"/>
                <a:gd name="T73" fmla="*/ 0 h 693"/>
                <a:gd name="T74" fmla="*/ 0 w 1014"/>
                <a:gd name="T75" fmla="*/ 0 h 693"/>
                <a:gd name="T76" fmla="*/ 0 w 1014"/>
                <a:gd name="T77" fmla="*/ 0 h 693"/>
                <a:gd name="T78" fmla="*/ 0 w 1014"/>
                <a:gd name="T79" fmla="*/ 0 h 693"/>
                <a:gd name="T80" fmla="*/ 0 w 1014"/>
                <a:gd name="T81" fmla="*/ 0 h 693"/>
                <a:gd name="T82" fmla="*/ 0 w 1014"/>
                <a:gd name="T83" fmla="*/ 0 h 693"/>
                <a:gd name="T84" fmla="*/ 0 w 1014"/>
                <a:gd name="T85" fmla="*/ 0 h 693"/>
                <a:gd name="T86" fmla="*/ 0 w 1014"/>
                <a:gd name="T87" fmla="*/ 0 h 693"/>
                <a:gd name="T88" fmla="*/ 0 w 1014"/>
                <a:gd name="T89" fmla="*/ 0 h 693"/>
                <a:gd name="T90" fmla="*/ 0 w 1014"/>
                <a:gd name="T91" fmla="*/ 0 h 693"/>
                <a:gd name="T92" fmla="*/ 0 w 1014"/>
                <a:gd name="T93" fmla="*/ 0 h 693"/>
                <a:gd name="T94" fmla="*/ 0 w 1014"/>
                <a:gd name="T95" fmla="*/ 0 h 693"/>
                <a:gd name="T96" fmla="*/ 0 w 1014"/>
                <a:gd name="T97" fmla="*/ 0 h 693"/>
                <a:gd name="T98" fmla="*/ 0 w 1014"/>
                <a:gd name="T99" fmla="*/ 0 h 693"/>
                <a:gd name="T100" fmla="*/ 0 w 1014"/>
                <a:gd name="T101" fmla="*/ 0 h 693"/>
                <a:gd name="T102" fmla="*/ 0 w 1014"/>
                <a:gd name="T103" fmla="*/ 0 h 693"/>
                <a:gd name="T104" fmla="*/ 0 w 1014"/>
                <a:gd name="T105" fmla="*/ 0 h 693"/>
                <a:gd name="T106" fmla="*/ 0 w 1014"/>
                <a:gd name="T107" fmla="*/ 0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3" name="Freeform 1187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0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0 w 745"/>
                <a:gd name="T7" fmla="*/ 0 h 240"/>
                <a:gd name="T8" fmla="*/ 0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4" name="Freeform 1188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5" name="Freeform 1189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6" name="Freeform 1190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0 w 1254"/>
                <a:gd name="T35" fmla="*/ 0 h 415"/>
                <a:gd name="T36" fmla="*/ 0 w 1254"/>
                <a:gd name="T37" fmla="*/ 0 h 415"/>
                <a:gd name="T38" fmla="*/ 0 w 1254"/>
                <a:gd name="T39" fmla="*/ 0 h 415"/>
                <a:gd name="T40" fmla="*/ 0 w 1254"/>
                <a:gd name="T41" fmla="*/ 0 h 415"/>
                <a:gd name="T42" fmla="*/ 0 w 1254"/>
                <a:gd name="T43" fmla="*/ 0 h 415"/>
                <a:gd name="T44" fmla="*/ 0 w 1254"/>
                <a:gd name="T45" fmla="*/ 0 h 415"/>
                <a:gd name="T46" fmla="*/ 0 w 1254"/>
                <a:gd name="T47" fmla="*/ 0 h 415"/>
                <a:gd name="T48" fmla="*/ 0 w 1254"/>
                <a:gd name="T49" fmla="*/ 0 h 415"/>
                <a:gd name="T50" fmla="*/ 0 w 1254"/>
                <a:gd name="T51" fmla="*/ 0 h 415"/>
                <a:gd name="T52" fmla="*/ 0 w 1254"/>
                <a:gd name="T53" fmla="*/ 0 h 415"/>
                <a:gd name="T54" fmla="*/ 0 w 1254"/>
                <a:gd name="T55" fmla="*/ 0 h 415"/>
                <a:gd name="T56" fmla="*/ 0 w 1254"/>
                <a:gd name="T57" fmla="*/ 0 h 415"/>
                <a:gd name="T58" fmla="*/ 0 w 1254"/>
                <a:gd name="T59" fmla="*/ 0 h 415"/>
                <a:gd name="T60" fmla="*/ 0 w 1254"/>
                <a:gd name="T61" fmla="*/ 0 h 415"/>
                <a:gd name="T62" fmla="*/ 0 w 1254"/>
                <a:gd name="T63" fmla="*/ 0 h 415"/>
                <a:gd name="T64" fmla="*/ 0 w 1254"/>
                <a:gd name="T65" fmla="*/ 0 h 415"/>
                <a:gd name="T66" fmla="*/ 0 w 1254"/>
                <a:gd name="T67" fmla="*/ 0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7" name="Freeform 1191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0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8" name="Freeform 1192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0 h 947"/>
                <a:gd name="T36" fmla="*/ 0 w 238"/>
                <a:gd name="T37" fmla="*/ 0 h 947"/>
                <a:gd name="T38" fmla="*/ 0 w 238"/>
                <a:gd name="T39" fmla="*/ 0 h 947"/>
                <a:gd name="T40" fmla="*/ 0 w 238"/>
                <a:gd name="T41" fmla="*/ 0 h 947"/>
                <a:gd name="T42" fmla="*/ 0 w 238"/>
                <a:gd name="T43" fmla="*/ 0 h 947"/>
                <a:gd name="T44" fmla="*/ 0 w 238"/>
                <a:gd name="T45" fmla="*/ 0 h 947"/>
                <a:gd name="T46" fmla="*/ 0 w 238"/>
                <a:gd name="T47" fmla="*/ 0 h 947"/>
                <a:gd name="T48" fmla="*/ 0 w 238"/>
                <a:gd name="T49" fmla="*/ 0 h 947"/>
                <a:gd name="T50" fmla="*/ 0 w 238"/>
                <a:gd name="T51" fmla="*/ 0 h 947"/>
                <a:gd name="T52" fmla="*/ 0 w 238"/>
                <a:gd name="T53" fmla="*/ 0 h 947"/>
                <a:gd name="T54" fmla="*/ 0 w 238"/>
                <a:gd name="T55" fmla="*/ 0 h 947"/>
                <a:gd name="T56" fmla="*/ 0 w 238"/>
                <a:gd name="T57" fmla="*/ 0 h 947"/>
                <a:gd name="T58" fmla="*/ 0 w 238"/>
                <a:gd name="T59" fmla="*/ 0 h 947"/>
                <a:gd name="T60" fmla="*/ 0 w 238"/>
                <a:gd name="T61" fmla="*/ 0 h 947"/>
                <a:gd name="T62" fmla="*/ 0 w 238"/>
                <a:gd name="T63" fmla="*/ 0 h 947"/>
                <a:gd name="T64" fmla="*/ 0 w 238"/>
                <a:gd name="T65" fmla="*/ 0 h 947"/>
                <a:gd name="T66" fmla="*/ 0 w 238"/>
                <a:gd name="T67" fmla="*/ 0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89" name="Freeform 1193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0 h 799"/>
                <a:gd name="T36" fmla="*/ 0 w 203"/>
                <a:gd name="T37" fmla="*/ 0 h 799"/>
                <a:gd name="T38" fmla="*/ 0 w 203"/>
                <a:gd name="T39" fmla="*/ 0 h 799"/>
                <a:gd name="T40" fmla="*/ 0 w 203"/>
                <a:gd name="T41" fmla="*/ 0 h 799"/>
                <a:gd name="T42" fmla="*/ 0 w 203"/>
                <a:gd name="T43" fmla="*/ 0 h 799"/>
                <a:gd name="T44" fmla="*/ 0 w 203"/>
                <a:gd name="T45" fmla="*/ 0 h 799"/>
                <a:gd name="T46" fmla="*/ 0 w 203"/>
                <a:gd name="T47" fmla="*/ 0 h 799"/>
                <a:gd name="T48" fmla="*/ 0 w 203"/>
                <a:gd name="T49" fmla="*/ 0 h 799"/>
                <a:gd name="T50" fmla="*/ 0 w 203"/>
                <a:gd name="T51" fmla="*/ 0 h 799"/>
                <a:gd name="T52" fmla="*/ 0 w 203"/>
                <a:gd name="T53" fmla="*/ 0 h 799"/>
                <a:gd name="T54" fmla="*/ 0 w 203"/>
                <a:gd name="T55" fmla="*/ 0 h 799"/>
                <a:gd name="T56" fmla="*/ 0 w 203"/>
                <a:gd name="T57" fmla="*/ 0 h 799"/>
                <a:gd name="T58" fmla="*/ 0 w 203"/>
                <a:gd name="T59" fmla="*/ 0 h 799"/>
                <a:gd name="T60" fmla="*/ 0 w 203"/>
                <a:gd name="T61" fmla="*/ 0 h 799"/>
                <a:gd name="T62" fmla="*/ 0 w 203"/>
                <a:gd name="T63" fmla="*/ 0 h 799"/>
                <a:gd name="T64" fmla="*/ 0 w 203"/>
                <a:gd name="T65" fmla="*/ 0 h 799"/>
                <a:gd name="T66" fmla="*/ 0 w 203"/>
                <a:gd name="T67" fmla="*/ 0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0" name="Freeform 1194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0 h 650"/>
                <a:gd name="T36" fmla="*/ 0 w 171"/>
                <a:gd name="T37" fmla="*/ 0 h 650"/>
                <a:gd name="T38" fmla="*/ 0 w 171"/>
                <a:gd name="T39" fmla="*/ 0 h 650"/>
                <a:gd name="T40" fmla="*/ 0 w 171"/>
                <a:gd name="T41" fmla="*/ 0 h 650"/>
                <a:gd name="T42" fmla="*/ 0 w 171"/>
                <a:gd name="T43" fmla="*/ 0 h 650"/>
                <a:gd name="T44" fmla="*/ 0 w 171"/>
                <a:gd name="T45" fmla="*/ 0 h 650"/>
                <a:gd name="T46" fmla="*/ 0 w 171"/>
                <a:gd name="T47" fmla="*/ 0 h 650"/>
                <a:gd name="T48" fmla="*/ 0 w 171"/>
                <a:gd name="T49" fmla="*/ 0 h 650"/>
                <a:gd name="T50" fmla="*/ 0 w 171"/>
                <a:gd name="T51" fmla="*/ 0 h 650"/>
                <a:gd name="T52" fmla="*/ 0 w 171"/>
                <a:gd name="T53" fmla="*/ 0 h 650"/>
                <a:gd name="T54" fmla="*/ 0 w 171"/>
                <a:gd name="T55" fmla="*/ 0 h 650"/>
                <a:gd name="T56" fmla="*/ 0 w 171"/>
                <a:gd name="T57" fmla="*/ 0 h 650"/>
                <a:gd name="T58" fmla="*/ 0 w 171"/>
                <a:gd name="T59" fmla="*/ 0 h 650"/>
                <a:gd name="T60" fmla="*/ 0 w 171"/>
                <a:gd name="T61" fmla="*/ 0 h 650"/>
                <a:gd name="T62" fmla="*/ 0 w 171"/>
                <a:gd name="T63" fmla="*/ 0 h 650"/>
                <a:gd name="T64" fmla="*/ 0 w 171"/>
                <a:gd name="T65" fmla="*/ 0 h 650"/>
                <a:gd name="T66" fmla="*/ 0 w 171"/>
                <a:gd name="T67" fmla="*/ 0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1" name="Freeform 1195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0 h 502"/>
                <a:gd name="T20" fmla="*/ 0 w 138"/>
                <a:gd name="T21" fmla="*/ 0 h 502"/>
                <a:gd name="T22" fmla="*/ 0 w 138"/>
                <a:gd name="T23" fmla="*/ 0 h 502"/>
                <a:gd name="T24" fmla="*/ 0 w 138"/>
                <a:gd name="T25" fmla="*/ 0 h 502"/>
                <a:gd name="T26" fmla="*/ 0 w 138"/>
                <a:gd name="T27" fmla="*/ 0 h 502"/>
                <a:gd name="T28" fmla="*/ 0 w 138"/>
                <a:gd name="T29" fmla="*/ 0 h 502"/>
                <a:gd name="T30" fmla="*/ 0 w 138"/>
                <a:gd name="T31" fmla="*/ 0 h 502"/>
                <a:gd name="T32" fmla="*/ 0 w 138"/>
                <a:gd name="T33" fmla="*/ 0 h 502"/>
                <a:gd name="T34" fmla="*/ 0 w 138"/>
                <a:gd name="T35" fmla="*/ 0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2" name="Freeform 1196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0 h 353"/>
                <a:gd name="T20" fmla="*/ 0 w 104"/>
                <a:gd name="T21" fmla="*/ 0 h 353"/>
                <a:gd name="T22" fmla="*/ 0 w 104"/>
                <a:gd name="T23" fmla="*/ 0 h 353"/>
                <a:gd name="T24" fmla="*/ 0 w 104"/>
                <a:gd name="T25" fmla="*/ 0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3" name="Freeform 1197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4" name="Freeform 1198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5" name="Freeform 1199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6" name="Freeform 1200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7" name="Freeform 1201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0 h 712"/>
                <a:gd name="T14" fmla="*/ 0 w 148"/>
                <a:gd name="T15" fmla="*/ 0 h 712"/>
                <a:gd name="T16" fmla="*/ 0 w 148"/>
                <a:gd name="T17" fmla="*/ 0 h 712"/>
                <a:gd name="T18" fmla="*/ 0 w 148"/>
                <a:gd name="T19" fmla="*/ 0 h 712"/>
                <a:gd name="T20" fmla="*/ 0 w 148"/>
                <a:gd name="T21" fmla="*/ 0 h 712"/>
                <a:gd name="T22" fmla="*/ 0 w 148"/>
                <a:gd name="T23" fmla="*/ 0 h 712"/>
                <a:gd name="T24" fmla="*/ 0 w 148"/>
                <a:gd name="T25" fmla="*/ 0 h 712"/>
                <a:gd name="T26" fmla="*/ 0 w 148"/>
                <a:gd name="T27" fmla="*/ 0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8" name="Freeform 1202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0 h 795"/>
                <a:gd name="T14" fmla="*/ 0 w 201"/>
                <a:gd name="T15" fmla="*/ 0 h 795"/>
                <a:gd name="T16" fmla="*/ 0 w 201"/>
                <a:gd name="T17" fmla="*/ 0 h 795"/>
                <a:gd name="T18" fmla="*/ 0 w 201"/>
                <a:gd name="T19" fmla="*/ 0 h 795"/>
                <a:gd name="T20" fmla="*/ 0 w 201"/>
                <a:gd name="T21" fmla="*/ 0 h 795"/>
                <a:gd name="T22" fmla="*/ 0 w 201"/>
                <a:gd name="T23" fmla="*/ 0 h 795"/>
                <a:gd name="T24" fmla="*/ 0 w 201"/>
                <a:gd name="T25" fmla="*/ 0 h 795"/>
                <a:gd name="T26" fmla="*/ 0 w 201"/>
                <a:gd name="T27" fmla="*/ 0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99" name="Freeform 1203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0 h 622"/>
                <a:gd name="T14" fmla="*/ 0 w 129"/>
                <a:gd name="T15" fmla="*/ 0 h 622"/>
                <a:gd name="T16" fmla="*/ 0 w 129"/>
                <a:gd name="T17" fmla="*/ 0 h 622"/>
                <a:gd name="T18" fmla="*/ 0 w 129"/>
                <a:gd name="T19" fmla="*/ 0 h 622"/>
                <a:gd name="T20" fmla="*/ 0 w 129"/>
                <a:gd name="T21" fmla="*/ 0 h 622"/>
                <a:gd name="T22" fmla="*/ 0 w 129"/>
                <a:gd name="T23" fmla="*/ 0 h 622"/>
                <a:gd name="T24" fmla="*/ 0 w 129"/>
                <a:gd name="T25" fmla="*/ 0 h 622"/>
                <a:gd name="T26" fmla="*/ 0 w 129"/>
                <a:gd name="T27" fmla="*/ 0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0" name="Freeform 1204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0 h 531"/>
                <a:gd name="T16" fmla="*/ 0 w 110"/>
                <a:gd name="T17" fmla="*/ 0 h 531"/>
                <a:gd name="T18" fmla="*/ 0 w 110"/>
                <a:gd name="T19" fmla="*/ 0 h 531"/>
                <a:gd name="T20" fmla="*/ 0 w 110"/>
                <a:gd name="T21" fmla="*/ 0 h 531"/>
                <a:gd name="T22" fmla="*/ 0 w 110"/>
                <a:gd name="T23" fmla="*/ 0 h 531"/>
                <a:gd name="T24" fmla="*/ 0 w 110"/>
                <a:gd name="T25" fmla="*/ 0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1" name="Freeform 1205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0 h 438"/>
                <a:gd name="T18" fmla="*/ 0 w 92"/>
                <a:gd name="T19" fmla="*/ 0 h 438"/>
                <a:gd name="T20" fmla="*/ 0 w 92"/>
                <a:gd name="T21" fmla="*/ 0 h 438"/>
                <a:gd name="T22" fmla="*/ 0 w 92"/>
                <a:gd name="T23" fmla="*/ 0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2" name="Freeform 1206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3" name="Freeform 1207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4" name="Freeform 1208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0 h 693"/>
                <a:gd name="T16" fmla="*/ 0 w 176"/>
                <a:gd name="T17" fmla="*/ 0 h 693"/>
                <a:gd name="T18" fmla="*/ 0 w 176"/>
                <a:gd name="T19" fmla="*/ 0 h 693"/>
                <a:gd name="T20" fmla="*/ 0 w 176"/>
                <a:gd name="T21" fmla="*/ 0 h 693"/>
                <a:gd name="T22" fmla="*/ 0 w 176"/>
                <a:gd name="T23" fmla="*/ 0 h 693"/>
                <a:gd name="T24" fmla="*/ 0 w 176"/>
                <a:gd name="T25" fmla="*/ 0 h 693"/>
                <a:gd name="T26" fmla="*/ 0 w 176"/>
                <a:gd name="T27" fmla="*/ 0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5" name="Freeform 1209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0 h 592"/>
                <a:gd name="T16" fmla="*/ 0 w 149"/>
                <a:gd name="T17" fmla="*/ 0 h 592"/>
                <a:gd name="T18" fmla="*/ 0 w 149"/>
                <a:gd name="T19" fmla="*/ 0 h 592"/>
                <a:gd name="T20" fmla="*/ 0 w 149"/>
                <a:gd name="T21" fmla="*/ 0 h 592"/>
                <a:gd name="T22" fmla="*/ 0 w 149"/>
                <a:gd name="T23" fmla="*/ 0 h 592"/>
                <a:gd name="T24" fmla="*/ 0 w 149"/>
                <a:gd name="T25" fmla="*/ 0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6" name="Freeform 1210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0 h 490"/>
                <a:gd name="T18" fmla="*/ 0 w 124"/>
                <a:gd name="T19" fmla="*/ 0 h 490"/>
                <a:gd name="T20" fmla="*/ 0 w 124"/>
                <a:gd name="T21" fmla="*/ 0 h 490"/>
                <a:gd name="T22" fmla="*/ 0 w 124"/>
                <a:gd name="T23" fmla="*/ 0 h 490"/>
                <a:gd name="T24" fmla="*/ 0 w 124"/>
                <a:gd name="T25" fmla="*/ 0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7" name="Freeform 1211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0 h 389"/>
                <a:gd name="T18" fmla="*/ 0 w 99"/>
                <a:gd name="T19" fmla="*/ 0 h 389"/>
                <a:gd name="T20" fmla="*/ 0 w 99"/>
                <a:gd name="T21" fmla="*/ 0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8" name="Freeform 1212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09" name="Rectangle 1213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0" name="Freeform 1214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0 h 418"/>
                <a:gd name="T18" fmla="*/ 0 w 354"/>
                <a:gd name="T19" fmla="*/ 0 h 418"/>
                <a:gd name="T20" fmla="*/ 0 w 354"/>
                <a:gd name="T21" fmla="*/ 0 h 418"/>
                <a:gd name="T22" fmla="*/ 0 w 354"/>
                <a:gd name="T23" fmla="*/ 0 h 418"/>
                <a:gd name="T24" fmla="*/ 0 w 354"/>
                <a:gd name="T25" fmla="*/ 0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1" name="Freeform 1215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2" name="Freeform 1216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3" name="Freeform 1217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0 h 868"/>
                <a:gd name="T4" fmla="*/ 0 w 469"/>
                <a:gd name="T5" fmla="*/ 0 h 868"/>
                <a:gd name="T6" fmla="*/ 0 w 469"/>
                <a:gd name="T7" fmla="*/ 0 h 868"/>
                <a:gd name="T8" fmla="*/ 0 w 469"/>
                <a:gd name="T9" fmla="*/ 0 h 868"/>
                <a:gd name="T10" fmla="*/ 0 w 469"/>
                <a:gd name="T11" fmla="*/ 0 h 868"/>
                <a:gd name="T12" fmla="*/ 0 w 469"/>
                <a:gd name="T13" fmla="*/ 0 h 868"/>
                <a:gd name="T14" fmla="*/ 0 w 469"/>
                <a:gd name="T15" fmla="*/ 0 h 868"/>
                <a:gd name="T16" fmla="*/ 0 w 469"/>
                <a:gd name="T17" fmla="*/ 0 h 868"/>
                <a:gd name="T18" fmla="*/ 0 w 469"/>
                <a:gd name="T19" fmla="*/ 0 h 868"/>
                <a:gd name="T20" fmla="*/ 0 w 469"/>
                <a:gd name="T21" fmla="*/ 0 h 868"/>
                <a:gd name="T22" fmla="*/ 0 w 469"/>
                <a:gd name="T23" fmla="*/ 0 h 868"/>
                <a:gd name="T24" fmla="*/ 0 w 469"/>
                <a:gd name="T25" fmla="*/ 0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4" name="Freeform 1218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0 w 604"/>
                <a:gd name="T25" fmla="*/ 0 h 118"/>
                <a:gd name="T26" fmla="*/ 0 w 604"/>
                <a:gd name="T27" fmla="*/ 0 h 118"/>
                <a:gd name="T28" fmla="*/ 0 w 604"/>
                <a:gd name="T29" fmla="*/ 0 h 118"/>
                <a:gd name="T30" fmla="*/ 0 w 604"/>
                <a:gd name="T31" fmla="*/ 0 h 118"/>
                <a:gd name="T32" fmla="*/ 0 w 604"/>
                <a:gd name="T33" fmla="*/ 0 h 118"/>
                <a:gd name="T34" fmla="*/ 0 w 604"/>
                <a:gd name="T35" fmla="*/ 0 h 118"/>
                <a:gd name="T36" fmla="*/ 0 w 604"/>
                <a:gd name="T37" fmla="*/ 0 h 118"/>
                <a:gd name="T38" fmla="*/ 0 w 604"/>
                <a:gd name="T39" fmla="*/ 0 h 118"/>
                <a:gd name="T40" fmla="*/ 0 w 604"/>
                <a:gd name="T41" fmla="*/ 0 h 118"/>
                <a:gd name="T42" fmla="*/ 0 w 604"/>
                <a:gd name="T43" fmla="*/ 0 h 118"/>
                <a:gd name="T44" fmla="*/ 0 w 604"/>
                <a:gd name="T45" fmla="*/ 0 h 118"/>
                <a:gd name="T46" fmla="*/ 0 w 604"/>
                <a:gd name="T47" fmla="*/ 0 h 118"/>
                <a:gd name="T48" fmla="*/ 0 w 604"/>
                <a:gd name="T49" fmla="*/ 0 h 118"/>
                <a:gd name="T50" fmla="*/ 0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5" name="Freeform 1219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0 w 1017"/>
                <a:gd name="T1" fmla="*/ 0 h 337"/>
                <a:gd name="T2" fmla="*/ 0 w 1017"/>
                <a:gd name="T3" fmla="*/ 0 h 337"/>
                <a:gd name="T4" fmla="*/ 0 w 1017"/>
                <a:gd name="T5" fmla="*/ 0 h 337"/>
                <a:gd name="T6" fmla="*/ 0 w 1017"/>
                <a:gd name="T7" fmla="*/ 0 h 337"/>
                <a:gd name="T8" fmla="*/ 0 w 1017"/>
                <a:gd name="T9" fmla="*/ 0 h 337"/>
                <a:gd name="T10" fmla="*/ 0 w 1017"/>
                <a:gd name="T11" fmla="*/ 0 h 337"/>
                <a:gd name="T12" fmla="*/ 0 w 1017"/>
                <a:gd name="T13" fmla="*/ 0 h 337"/>
                <a:gd name="T14" fmla="*/ 0 w 1017"/>
                <a:gd name="T15" fmla="*/ 0 h 337"/>
                <a:gd name="T16" fmla="*/ 0 w 1017"/>
                <a:gd name="T17" fmla="*/ 0 h 337"/>
                <a:gd name="T18" fmla="*/ 0 w 1017"/>
                <a:gd name="T19" fmla="*/ 0 h 337"/>
                <a:gd name="T20" fmla="*/ 0 w 1017"/>
                <a:gd name="T21" fmla="*/ 0 h 337"/>
                <a:gd name="T22" fmla="*/ 0 w 1017"/>
                <a:gd name="T23" fmla="*/ 0 h 337"/>
                <a:gd name="T24" fmla="*/ 0 w 1017"/>
                <a:gd name="T25" fmla="*/ 0 h 337"/>
                <a:gd name="T26" fmla="*/ 0 w 1017"/>
                <a:gd name="T27" fmla="*/ 0 h 337"/>
                <a:gd name="T28" fmla="*/ 0 w 1017"/>
                <a:gd name="T29" fmla="*/ 0 h 337"/>
                <a:gd name="T30" fmla="*/ 0 w 1017"/>
                <a:gd name="T31" fmla="*/ 0 h 337"/>
                <a:gd name="T32" fmla="*/ 0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0 w 1017"/>
                <a:gd name="T39" fmla="*/ 0 h 337"/>
                <a:gd name="T40" fmla="*/ 0 w 1017"/>
                <a:gd name="T41" fmla="*/ 0 h 337"/>
                <a:gd name="T42" fmla="*/ 0 w 1017"/>
                <a:gd name="T43" fmla="*/ 0 h 337"/>
                <a:gd name="T44" fmla="*/ 0 w 1017"/>
                <a:gd name="T45" fmla="*/ 0 h 337"/>
                <a:gd name="T46" fmla="*/ 0 w 1017"/>
                <a:gd name="T47" fmla="*/ 0 h 337"/>
                <a:gd name="T48" fmla="*/ 0 w 1017"/>
                <a:gd name="T49" fmla="*/ 0 h 337"/>
                <a:gd name="T50" fmla="*/ 0 w 1017"/>
                <a:gd name="T51" fmla="*/ 0 h 337"/>
                <a:gd name="T52" fmla="*/ 0 w 1017"/>
                <a:gd name="T53" fmla="*/ 0 h 337"/>
                <a:gd name="T54" fmla="*/ 0 w 1017"/>
                <a:gd name="T55" fmla="*/ 0 h 337"/>
                <a:gd name="T56" fmla="*/ 0 w 1017"/>
                <a:gd name="T57" fmla="*/ 0 h 337"/>
                <a:gd name="T58" fmla="*/ 0 w 1017"/>
                <a:gd name="T59" fmla="*/ 0 h 337"/>
                <a:gd name="T60" fmla="*/ 0 w 1017"/>
                <a:gd name="T61" fmla="*/ 0 h 337"/>
                <a:gd name="T62" fmla="*/ 0 w 1017"/>
                <a:gd name="T63" fmla="*/ 0 h 337"/>
                <a:gd name="T64" fmla="*/ 0 w 1017"/>
                <a:gd name="T65" fmla="*/ 0 h 337"/>
                <a:gd name="T66" fmla="*/ 0 w 1017"/>
                <a:gd name="T67" fmla="*/ 0 h 337"/>
                <a:gd name="T68" fmla="*/ 0 w 1017"/>
                <a:gd name="T69" fmla="*/ 0 h 337"/>
                <a:gd name="T70" fmla="*/ 0 w 1017"/>
                <a:gd name="T71" fmla="*/ 0 h 337"/>
                <a:gd name="T72" fmla="*/ 0 w 1017"/>
                <a:gd name="T73" fmla="*/ 0 h 337"/>
                <a:gd name="T74" fmla="*/ 0 w 1017"/>
                <a:gd name="T75" fmla="*/ 0 h 337"/>
                <a:gd name="T76" fmla="*/ 0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6" name="Freeform 1220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0 w 1036"/>
                <a:gd name="T3" fmla="*/ 0 h 303"/>
                <a:gd name="T4" fmla="*/ 0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7" name="Freeform 1221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0 w 1023"/>
                <a:gd name="T3" fmla="*/ 0 h 270"/>
                <a:gd name="T4" fmla="*/ 0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418" name="Freeform 1222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0 w 1028"/>
                <a:gd name="T3" fmla="*/ 0 h 299"/>
                <a:gd name="T4" fmla="*/ 0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42181" name="Group 1223"/>
          <p:cNvGrpSpPr>
            <a:grpSpLocks/>
          </p:cNvGrpSpPr>
          <p:nvPr/>
        </p:nvGrpSpPr>
        <p:grpSpPr bwMode="auto">
          <a:xfrm>
            <a:off x="5588000" y="4610100"/>
            <a:ext cx="338138" cy="282575"/>
            <a:chOff x="3899" y="3264"/>
            <a:chExt cx="213" cy="178"/>
          </a:xfrm>
        </p:grpSpPr>
        <p:sp>
          <p:nvSpPr>
            <p:cNvPr id="42341" name="Freeform 1224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0 w 1913"/>
                <a:gd name="T1" fmla="*/ 0 h 1606"/>
                <a:gd name="T2" fmla="*/ 0 w 1913"/>
                <a:gd name="T3" fmla="*/ 0 h 1606"/>
                <a:gd name="T4" fmla="*/ 0 w 1913"/>
                <a:gd name="T5" fmla="*/ 0 h 1606"/>
                <a:gd name="T6" fmla="*/ 0 w 1913"/>
                <a:gd name="T7" fmla="*/ 0 h 1606"/>
                <a:gd name="T8" fmla="*/ 0 w 1913"/>
                <a:gd name="T9" fmla="*/ 0 h 1606"/>
                <a:gd name="T10" fmla="*/ 0 w 1913"/>
                <a:gd name="T11" fmla="*/ 0 h 1606"/>
                <a:gd name="T12" fmla="*/ 0 w 1913"/>
                <a:gd name="T13" fmla="*/ 0 h 1606"/>
                <a:gd name="T14" fmla="*/ 0 w 1913"/>
                <a:gd name="T15" fmla="*/ 0 h 1606"/>
                <a:gd name="T16" fmla="*/ 0 w 1913"/>
                <a:gd name="T17" fmla="*/ 0 h 1606"/>
                <a:gd name="T18" fmla="*/ 0 w 1913"/>
                <a:gd name="T19" fmla="*/ 0 h 1606"/>
                <a:gd name="T20" fmla="*/ 0 w 1913"/>
                <a:gd name="T21" fmla="*/ 0 h 1606"/>
                <a:gd name="T22" fmla="*/ 0 w 1913"/>
                <a:gd name="T23" fmla="*/ 0 h 1606"/>
                <a:gd name="T24" fmla="*/ 0 w 1913"/>
                <a:gd name="T25" fmla="*/ 0 h 1606"/>
                <a:gd name="T26" fmla="*/ 0 w 1913"/>
                <a:gd name="T27" fmla="*/ 0 h 1606"/>
                <a:gd name="T28" fmla="*/ 0 w 1913"/>
                <a:gd name="T29" fmla="*/ 0 h 1606"/>
                <a:gd name="T30" fmla="*/ 0 w 1913"/>
                <a:gd name="T31" fmla="*/ 0 h 1606"/>
                <a:gd name="T32" fmla="*/ 0 w 1913"/>
                <a:gd name="T33" fmla="*/ 0 h 1606"/>
                <a:gd name="T34" fmla="*/ 0 w 1913"/>
                <a:gd name="T35" fmla="*/ 0 h 1606"/>
                <a:gd name="T36" fmla="*/ 0 w 1913"/>
                <a:gd name="T37" fmla="*/ 0 h 1606"/>
                <a:gd name="T38" fmla="*/ 0 w 1913"/>
                <a:gd name="T39" fmla="*/ 0 h 1606"/>
                <a:gd name="T40" fmla="*/ 0 w 1913"/>
                <a:gd name="T41" fmla="*/ 0 h 1606"/>
                <a:gd name="T42" fmla="*/ 0 w 1913"/>
                <a:gd name="T43" fmla="*/ 0 h 1606"/>
                <a:gd name="T44" fmla="*/ 0 w 1913"/>
                <a:gd name="T45" fmla="*/ 0 h 1606"/>
                <a:gd name="T46" fmla="*/ 0 w 1913"/>
                <a:gd name="T47" fmla="*/ 0 h 1606"/>
                <a:gd name="T48" fmla="*/ 0 w 1913"/>
                <a:gd name="T49" fmla="*/ 0 h 1606"/>
                <a:gd name="T50" fmla="*/ 0 w 1913"/>
                <a:gd name="T51" fmla="*/ 0 h 1606"/>
                <a:gd name="T52" fmla="*/ 0 w 1913"/>
                <a:gd name="T53" fmla="*/ 0 h 1606"/>
                <a:gd name="T54" fmla="*/ 0 w 1913"/>
                <a:gd name="T55" fmla="*/ 0 h 1606"/>
                <a:gd name="T56" fmla="*/ 0 w 1913"/>
                <a:gd name="T57" fmla="*/ 0 h 1606"/>
                <a:gd name="T58" fmla="*/ 0 w 1913"/>
                <a:gd name="T59" fmla="*/ 0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0 w 1913"/>
                <a:gd name="T73" fmla="*/ 0 h 1606"/>
                <a:gd name="T74" fmla="*/ 0 w 1913"/>
                <a:gd name="T75" fmla="*/ 0 h 1606"/>
                <a:gd name="T76" fmla="*/ 0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2" name="Freeform 1225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0 w 614"/>
                <a:gd name="T1" fmla="*/ 0 h 697"/>
                <a:gd name="T2" fmla="*/ 0 w 614"/>
                <a:gd name="T3" fmla="*/ 0 h 697"/>
                <a:gd name="T4" fmla="*/ 0 w 614"/>
                <a:gd name="T5" fmla="*/ 0 h 697"/>
                <a:gd name="T6" fmla="*/ 0 w 614"/>
                <a:gd name="T7" fmla="*/ 0 h 697"/>
                <a:gd name="T8" fmla="*/ 0 w 614"/>
                <a:gd name="T9" fmla="*/ 0 h 697"/>
                <a:gd name="T10" fmla="*/ 0 w 614"/>
                <a:gd name="T11" fmla="*/ 0 h 697"/>
                <a:gd name="T12" fmla="*/ 0 w 614"/>
                <a:gd name="T13" fmla="*/ 0 h 697"/>
                <a:gd name="T14" fmla="*/ 0 w 614"/>
                <a:gd name="T15" fmla="*/ 0 h 697"/>
                <a:gd name="T16" fmla="*/ 0 w 614"/>
                <a:gd name="T17" fmla="*/ 0 h 697"/>
                <a:gd name="T18" fmla="*/ 0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0 h 697"/>
                <a:gd name="T46" fmla="*/ 0 w 614"/>
                <a:gd name="T47" fmla="*/ 0 h 697"/>
                <a:gd name="T48" fmla="*/ 0 w 614"/>
                <a:gd name="T49" fmla="*/ 0 h 697"/>
                <a:gd name="T50" fmla="*/ 0 w 614"/>
                <a:gd name="T51" fmla="*/ 0 h 697"/>
                <a:gd name="T52" fmla="*/ 0 w 614"/>
                <a:gd name="T53" fmla="*/ 0 h 697"/>
                <a:gd name="T54" fmla="*/ 0 w 614"/>
                <a:gd name="T55" fmla="*/ 0 h 697"/>
                <a:gd name="T56" fmla="*/ 0 w 614"/>
                <a:gd name="T57" fmla="*/ 0 h 697"/>
                <a:gd name="T58" fmla="*/ 0 w 614"/>
                <a:gd name="T59" fmla="*/ 0 h 697"/>
                <a:gd name="T60" fmla="*/ 0 w 614"/>
                <a:gd name="T61" fmla="*/ 0 h 697"/>
                <a:gd name="T62" fmla="*/ 0 w 614"/>
                <a:gd name="T63" fmla="*/ 0 h 697"/>
                <a:gd name="T64" fmla="*/ 0 w 614"/>
                <a:gd name="T65" fmla="*/ 0 h 697"/>
                <a:gd name="T66" fmla="*/ 0 w 614"/>
                <a:gd name="T67" fmla="*/ 0 h 697"/>
                <a:gd name="T68" fmla="*/ 0 w 614"/>
                <a:gd name="T69" fmla="*/ 0 h 697"/>
                <a:gd name="T70" fmla="*/ 0 w 614"/>
                <a:gd name="T71" fmla="*/ 0 h 697"/>
                <a:gd name="T72" fmla="*/ 0 w 614"/>
                <a:gd name="T73" fmla="*/ 0 h 697"/>
                <a:gd name="T74" fmla="*/ 0 w 614"/>
                <a:gd name="T75" fmla="*/ 0 h 697"/>
                <a:gd name="T76" fmla="*/ 0 w 614"/>
                <a:gd name="T77" fmla="*/ 0 h 697"/>
                <a:gd name="T78" fmla="*/ 0 w 614"/>
                <a:gd name="T79" fmla="*/ 0 h 697"/>
                <a:gd name="T80" fmla="*/ 0 w 614"/>
                <a:gd name="T81" fmla="*/ 0 h 697"/>
                <a:gd name="T82" fmla="*/ 0 w 614"/>
                <a:gd name="T83" fmla="*/ 0 h 697"/>
                <a:gd name="T84" fmla="*/ 0 w 614"/>
                <a:gd name="T85" fmla="*/ 0 h 697"/>
                <a:gd name="T86" fmla="*/ 0 w 614"/>
                <a:gd name="T87" fmla="*/ 0 h 697"/>
                <a:gd name="T88" fmla="*/ 0 w 614"/>
                <a:gd name="T89" fmla="*/ 0 h 697"/>
                <a:gd name="T90" fmla="*/ 0 w 614"/>
                <a:gd name="T91" fmla="*/ 0 h 697"/>
                <a:gd name="T92" fmla="*/ 0 w 614"/>
                <a:gd name="T93" fmla="*/ 0 h 697"/>
                <a:gd name="T94" fmla="*/ 0 w 614"/>
                <a:gd name="T95" fmla="*/ 0 h 697"/>
                <a:gd name="T96" fmla="*/ 0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3" name="Freeform 1226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0 h 693"/>
                <a:gd name="T2" fmla="*/ 0 w 1014"/>
                <a:gd name="T3" fmla="*/ 0 h 693"/>
                <a:gd name="T4" fmla="*/ 0 w 1014"/>
                <a:gd name="T5" fmla="*/ 0 h 693"/>
                <a:gd name="T6" fmla="*/ 0 w 1014"/>
                <a:gd name="T7" fmla="*/ 0 h 693"/>
                <a:gd name="T8" fmla="*/ 0 w 1014"/>
                <a:gd name="T9" fmla="*/ 0 h 693"/>
                <a:gd name="T10" fmla="*/ 0 w 1014"/>
                <a:gd name="T11" fmla="*/ 0 h 693"/>
                <a:gd name="T12" fmla="*/ 0 w 1014"/>
                <a:gd name="T13" fmla="*/ 0 h 693"/>
                <a:gd name="T14" fmla="*/ 0 w 1014"/>
                <a:gd name="T15" fmla="*/ 0 h 693"/>
                <a:gd name="T16" fmla="*/ 0 w 1014"/>
                <a:gd name="T17" fmla="*/ 0 h 693"/>
                <a:gd name="T18" fmla="*/ 0 w 1014"/>
                <a:gd name="T19" fmla="*/ 0 h 693"/>
                <a:gd name="T20" fmla="*/ 0 w 1014"/>
                <a:gd name="T21" fmla="*/ 0 h 693"/>
                <a:gd name="T22" fmla="*/ 0 w 1014"/>
                <a:gd name="T23" fmla="*/ 0 h 693"/>
                <a:gd name="T24" fmla="*/ 0 w 1014"/>
                <a:gd name="T25" fmla="*/ 0 h 693"/>
                <a:gd name="T26" fmla="*/ 0 w 1014"/>
                <a:gd name="T27" fmla="*/ 0 h 693"/>
                <a:gd name="T28" fmla="*/ 0 w 1014"/>
                <a:gd name="T29" fmla="*/ 0 h 693"/>
                <a:gd name="T30" fmla="*/ 0 w 1014"/>
                <a:gd name="T31" fmla="*/ 0 h 693"/>
                <a:gd name="T32" fmla="*/ 0 w 1014"/>
                <a:gd name="T33" fmla="*/ 0 h 693"/>
                <a:gd name="T34" fmla="*/ 0 w 1014"/>
                <a:gd name="T35" fmla="*/ 0 h 693"/>
                <a:gd name="T36" fmla="*/ 0 w 1014"/>
                <a:gd name="T37" fmla="*/ 0 h 693"/>
                <a:gd name="T38" fmla="*/ 0 w 1014"/>
                <a:gd name="T39" fmla="*/ 0 h 693"/>
                <a:gd name="T40" fmla="*/ 0 w 1014"/>
                <a:gd name="T41" fmla="*/ 0 h 693"/>
                <a:gd name="T42" fmla="*/ 0 w 1014"/>
                <a:gd name="T43" fmla="*/ 0 h 693"/>
                <a:gd name="T44" fmla="*/ 0 w 1014"/>
                <a:gd name="T45" fmla="*/ 0 h 693"/>
                <a:gd name="T46" fmla="*/ 0 w 1014"/>
                <a:gd name="T47" fmla="*/ 0 h 693"/>
                <a:gd name="T48" fmla="*/ 0 w 1014"/>
                <a:gd name="T49" fmla="*/ 0 h 693"/>
                <a:gd name="T50" fmla="*/ 0 w 1014"/>
                <a:gd name="T51" fmla="*/ 0 h 693"/>
                <a:gd name="T52" fmla="*/ 0 w 1014"/>
                <a:gd name="T53" fmla="*/ 0 h 693"/>
                <a:gd name="T54" fmla="*/ 0 w 1014"/>
                <a:gd name="T55" fmla="*/ 0 h 693"/>
                <a:gd name="T56" fmla="*/ 0 w 1014"/>
                <a:gd name="T57" fmla="*/ 0 h 693"/>
                <a:gd name="T58" fmla="*/ 0 w 1014"/>
                <a:gd name="T59" fmla="*/ 0 h 693"/>
                <a:gd name="T60" fmla="*/ 0 w 1014"/>
                <a:gd name="T61" fmla="*/ 0 h 693"/>
                <a:gd name="T62" fmla="*/ 0 w 1014"/>
                <a:gd name="T63" fmla="*/ 0 h 693"/>
                <a:gd name="T64" fmla="*/ 0 w 1014"/>
                <a:gd name="T65" fmla="*/ 0 h 693"/>
                <a:gd name="T66" fmla="*/ 0 w 1014"/>
                <a:gd name="T67" fmla="*/ 0 h 693"/>
                <a:gd name="T68" fmla="*/ 0 w 1014"/>
                <a:gd name="T69" fmla="*/ 0 h 693"/>
                <a:gd name="T70" fmla="*/ 0 w 1014"/>
                <a:gd name="T71" fmla="*/ 0 h 693"/>
                <a:gd name="T72" fmla="*/ 0 w 1014"/>
                <a:gd name="T73" fmla="*/ 0 h 693"/>
                <a:gd name="T74" fmla="*/ 0 w 1014"/>
                <a:gd name="T75" fmla="*/ 0 h 693"/>
                <a:gd name="T76" fmla="*/ 0 w 1014"/>
                <a:gd name="T77" fmla="*/ 0 h 693"/>
                <a:gd name="T78" fmla="*/ 0 w 1014"/>
                <a:gd name="T79" fmla="*/ 0 h 693"/>
                <a:gd name="T80" fmla="*/ 0 w 1014"/>
                <a:gd name="T81" fmla="*/ 0 h 693"/>
                <a:gd name="T82" fmla="*/ 0 w 1014"/>
                <a:gd name="T83" fmla="*/ 0 h 693"/>
                <a:gd name="T84" fmla="*/ 0 w 1014"/>
                <a:gd name="T85" fmla="*/ 0 h 693"/>
                <a:gd name="T86" fmla="*/ 0 w 1014"/>
                <a:gd name="T87" fmla="*/ 0 h 693"/>
                <a:gd name="T88" fmla="*/ 0 w 1014"/>
                <a:gd name="T89" fmla="*/ 0 h 693"/>
                <a:gd name="T90" fmla="*/ 0 w 1014"/>
                <a:gd name="T91" fmla="*/ 0 h 693"/>
                <a:gd name="T92" fmla="*/ 0 w 1014"/>
                <a:gd name="T93" fmla="*/ 0 h 693"/>
                <a:gd name="T94" fmla="*/ 0 w 1014"/>
                <a:gd name="T95" fmla="*/ 0 h 693"/>
                <a:gd name="T96" fmla="*/ 0 w 1014"/>
                <a:gd name="T97" fmla="*/ 0 h 693"/>
                <a:gd name="T98" fmla="*/ 0 w 1014"/>
                <a:gd name="T99" fmla="*/ 0 h 693"/>
                <a:gd name="T100" fmla="*/ 0 w 1014"/>
                <a:gd name="T101" fmla="*/ 0 h 693"/>
                <a:gd name="T102" fmla="*/ 0 w 1014"/>
                <a:gd name="T103" fmla="*/ 0 h 693"/>
                <a:gd name="T104" fmla="*/ 0 w 1014"/>
                <a:gd name="T105" fmla="*/ 0 h 693"/>
                <a:gd name="T106" fmla="*/ 0 w 1014"/>
                <a:gd name="T107" fmla="*/ 0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4" name="Freeform 1227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0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0 w 745"/>
                <a:gd name="T7" fmla="*/ 0 h 240"/>
                <a:gd name="T8" fmla="*/ 0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5" name="Freeform 1228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6" name="Freeform 1229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7" name="Freeform 1230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0 w 1254"/>
                <a:gd name="T35" fmla="*/ 0 h 415"/>
                <a:gd name="T36" fmla="*/ 0 w 1254"/>
                <a:gd name="T37" fmla="*/ 0 h 415"/>
                <a:gd name="T38" fmla="*/ 0 w 1254"/>
                <a:gd name="T39" fmla="*/ 0 h 415"/>
                <a:gd name="T40" fmla="*/ 0 w 1254"/>
                <a:gd name="T41" fmla="*/ 0 h 415"/>
                <a:gd name="T42" fmla="*/ 0 w 1254"/>
                <a:gd name="T43" fmla="*/ 0 h 415"/>
                <a:gd name="T44" fmla="*/ 0 w 1254"/>
                <a:gd name="T45" fmla="*/ 0 h 415"/>
                <a:gd name="T46" fmla="*/ 0 w 1254"/>
                <a:gd name="T47" fmla="*/ 0 h 415"/>
                <a:gd name="T48" fmla="*/ 0 w 1254"/>
                <a:gd name="T49" fmla="*/ 0 h 415"/>
                <a:gd name="T50" fmla="*/ 0 w 1254"/>
                <a:gd name="T51" fmla="*/ 0 h 415"/>
                <a:gd name="T52" fmla="*/ 0 w 1254"/>
                <a:gd name="T53" fmla="*/ 0 h 415"/>
                <a:gd name="T54" fmla="*/ 0 w 1254"/>
                <a:gd name="T55" fmla="*/ 0 h 415"/>
                <a:gd name="T56" fmla="*/ 0 w 1254"/>
                <a:gd name="T57" fmla="*/ 0 h 415"/>
                <a:gd name="T58" fmla="*/ 0 w 1254"/>
                <a:gd name="T59" fmla="*/ 0 h 415"/>
                <a:gd name="T60" fmla="*/ 0 w 1254"/>
                <a:gd name="T61" fmla="*/ 0 h 415"/>
                <a:gd name="T62" fmla="*/ 0 w 1254"/>
                <a:gd name="T63" fmla="*/ 0 h 415"/>
                <a:gd name="T64" fmla="*/ 0 w 1254"/>
                <a:gd name="T65" fmla="*/ 0 h 415"/>
                <a:gd name="T66" fmla="*/ 0 w 1254"/>
                <a:gd name="T67" fmla="*/ 0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8" name="Freeform 1231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0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9" name="Freeform 1232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0 h 947"/>
                <a:gd name="T36" fmla="*/ 0 w 238"/>
                <a:gd name="T37" fmla="*/ 0 h 947"/>
                <a:gd name="T38" fmla="*/ 0 w 238"/>
                <a:gd name="T39" fmla="*/ 0 h 947"/>
                <a:gd name="T40" fmla="*/ 0 w 238"/>
                <a:gd name="T41" fmla="*/ 0 h 947"/>
                <a:gd name="T42" fmla="*/ 0 w 238"/>
                <a:gd name="T43" fmla="*/ 0 h 947"/>
                <a:gd name="T44" fmla="*/ 0 w 238"/>
                <a:gd name="T45" fmla="*/ 0 h 947"/>
                <a:gd name="T46" fmla="*/ 0 w 238"/>
                <a:gd name="T47" fmla="*/ 0 h 947"/>
                <a:gd name="T48" fmla="*/ 0 w 238"/>
                <a:gd name="T49" fmla="*/ 0 h 947"/>
                <a:gd name="T50" fmla="*/ 0 w 238"/>
                <a:gd name="T51" fmla="*/ 0 h 947"/>
                <a:gd name="T52" fmla="*/ 0 w 238"/>
                <a:gd name="T53" fmla="*/ 0 h 947"/>
                <a:gd name="T54" fmla="*/ 0 w 238"/>
                <a:gd name="T55" fmla="*/ 0 h 947"/>
                <a:gd name="T56" fmla="*/ 0 w 238"/>
                <a:gd name="T57" fmla="*/ 0 h 947"/>
                <a:gd name="T58" fmla="*/ 0 w 238"/>
                <a:gd name="T59" fmla="*/ 0 h 947"/>
                <a:gd name="T60" fmla="*/ 0 w 238"/>
                <a:gd name="T61" fmla="*/ 0 h 947"/>
                <a:gd name="T62" fmla="*/ 0 w 238"/>
                <a:gd name="T63" fmla="*/ 0 h 947"/>
                <a:gd name="T64" fmla="*/ 0 w 238"/>
                <a:gd name="T65" fmla="*/ 0 h 947"/>
                <a:gd name="T66" fmla="*/ 0 w 238"/>
                <a:gd name="T67" fmla="*/ 0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0" name="Freeform 1233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0 h 799"/>
                <a:gd name="T36" fmla="*/ 0 w 203"/>
                <a:gd name="T37" fmla="*/ 0 h 799"/>
                <a:gd name="T38" fmla="*/ 0 w 203"/>
                <a:gd name="T39" fmla="*/ 0 h 799"/>
                <a:gd name="T40" fmla="*/ 0 w 203"/>
                <a:gd name="T41" fmla="*/ 0 h 799"/>
                <a:gd name="T42" fmla="*/ 0 w 203"/>
                <a:gd name="T43" fmla="*/ 0 h 799"/>
                <a:gd name="T44" fmla="*/ 0 w 203"/>
                <a:gd name="T45" fmla="*/ 0 h 799"/>
                <a:gd name="T46" fmla="*/ 0 w 203"/>
                <a:gd name="T47" fmla="*/ 0 h 799"/>
                <a:gd name="T48" fmla="*/ 0 w 203"/>
                <a:gd name="T49" fmla="*/ 0 h 799"/>
                <a:gd name="T50" fmla="*/ 0 w 203"/>
                <a:gd name="T51" fmla="*/ 0 h 799"/>
                <a:gd name="T52" fmla="*/ 0 w 203"/>
                <a:gd name="T53" fmla="*/ 0 h 799"/>
                <a:gd name="T54" fmla="*/ 0 w 203"/>
                <a:gd name="T55" fmla="*/ 0 h 799"/>
                <a:gd name="T56" fmla="*/ 0 w 203"/>
                <a:gd name="T57" fmla="*/ 0 h 799"/>
                <a:gd name="T58" fmla="*/ 0 w 203"/>
                <a:gd name="T59" fmla="*/ 0 h 799"/>
                <a:gd name="T60" fmla="*/ 0 w 203"/>
                <a:gd name="T61" fmla="*/ 0 h 799"/>
                <a:gd name="T62" fmla="*/ 0 w 203"/>
                <a:gd name="T63" fmla="*/ 0 h 799"/>
                <a:gd name="T64" fmla="*/ 0 w 203"/>
                <a:gd name="T65" fmla="*/ 0 h 799"/>
                <a:gd name="T66" fmla="*/ 0 w 203"/>
                <a:gd name="T67" fmla="*/ 0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1" name="Freeform 1234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0 h 650"/>
                <a:gd name="T36" fmla="*/ 0 w 171"/>
                <a:gd name="T37" fmla="*/ 0 h 650"/>
                <a:gd name="T38" fmla="*/ 0 w 171"/>
                <a:gd name="T39" fmla="*/ 0 h 650"/>
                <a:gd name="T40" fmla="*/ 0 w 171"/>
                <a:gd name="T41" fmla="*/ 0 h 650"/>
                <a:gd name="T42" fmla="*/ 0 w 171"/>
                <a:gd name="T43" fmla="*/ 0 h 650"/>
                <a:gd name="T44" fmla="*/ 0 w 171"/>
                <a:gd name="T45" fmla="*/ 0 h 650"/>
                <a:gd name="T46" fmla="*/ 0 w 171"/>
                <a:gd name="T47" fmla="*/ 0 h 650"/>
                <a:gd name="T48" fmla="*/ 0 w 171"/>
                <a:gd name="T49" fmla="*/ 0 h 650"/>
                <a:gd name="T50" fmla="*/ 0 w 171"/>
                <a:gd name="T51" fmla="*/ 0 h 650"/>
                <a:gd name="T52" fmla="*/ 0 w 171"/>
                <a:gd name="T53" fmla="*/ 0 h 650"/>
                <a:gd name="T54" fmla="*/ 0 w 171"/>
                <a:gd name="T55" fmla="*/ 0 h 650"/>
                <a:gd name="T56" fmla="*/ 0 w 171"/>
                <a:gd name="T57" fmla="*/ 0 h 650"/>
                <a:gd name="T58" fmla="*/ 0 w 171"/>
                <a:gd name="T59" fmla="*/ 0 h 650"/>
                <a:gd name="T60" fmla="*/ 0 w 171"/>
                <a:gd name="T61" fmla="*/ 0 h 650"/>
                <a:gd name="T62" fmla="*/ 0 w 171"/>
                <a:gd name="T63" fmla="*/ 0 h 650"/>
                <a:gd name="T64" fmla="*/ 0 w 171"/>
                <a:gd name="T65" fmla="*/ 0 h 650"/>
                <a:gd name="T66" fmla="*/ 0 w 171"/>
                <a:gd name="T67" fmla="*/ 0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2" name="Freeform 1235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0 h 502"/>
                <a:gd name="T20" fmla="*/ 0 w 138"/>
                <a:gd name="T21" fmla="*/ 0 h 502"/>
                <a:gd name="T22" fmla="*/ 0 w 138"/>
                <a:gd name="T23" fmla="*/ 0 h 502"/>
                <a:gd name="T24" fmla="*/ 0 w 138"/>
                <a:gd name="T25" fmla="*/ 0 h 502"/>
                <a:gd name="T26" fmla="*/ 0 w 138"/>
                <a:gd name="T27" fmla="*/ 0 h 502"/>
                <a:gd name="T28" fmla="*/ 0 w 138"/>
                <a:gd name="T29" fmla="*/ 0 h 502"/>
                <a:gd name="T30" fmla="*/ 0 w 138"/>
                <a:gd name="T31" fmla="*/ 0 h 502"/>
                <a:gd name="T32" fmla="*/ 0 w 138"/>
                <a:gd name="T33" fmla="*/ 0 h 502"/>
                <a:gd name="T34" fmla="*/ 0 w 138"/>
                <a:gd name="T35" fmla="*/ 0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3" name="Freeform 1236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0 h 353"/>
                <a:gd name="T20" fmla="*/ 0 w 104"/>
                <a:gd name="T21" fmla="*/ 0 h 353"/>
                <a:gd name="T22" fmla="*/ 0 w 104"/>
                <a:gd name="T23" fmla="*/ 0 h 353"/>
                <a:gd name="T24" fmla="*/ 0 w 104"/>
                <a:gd name="T25" fmla="*/ 0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4" name="Freeform 1237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5" name="Freeform 1238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6" name="Freeform 1239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7" name="Freeform 1240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8" name="Freeform 1241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0 h 712"/>
                <a:gd name="T14" fmla="*/ 0 w 148"/>
                <a:gd name="T15" fmla="*/ 0 h 712"/>
                <a:gd name="T16" fmla="*/ 0 w 148"/>
                <a:gd name="T17" fmla="*/ 0 h 712"/>
                <a:gd name="T18" fmla="*/ 0 w 148"/>
                <a:gd name="T19" fmla="*/ 0 h 712"/>
                <a:gd name="T20" fmla="*/ 0 w 148"/>
                <a:gd name="T21" fmla="*/ 0 h 712"/>
                <a:gd name="T22" fmla="*/ 0 w 148"/>
                <a:gd name="T23" fmla="*/ 0 h 712"/>
                <a:gd name="T24" fmla="*/ 0 w 148"/>
                <a:gd name="T25" fmla="*/ 0 h 712"/>
                <a:gd name="T26" fmla="*/ 0 w 148"/>
                <a:gd name="T27" fmla="*/ 0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59" name="Freeform 1242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0 h 795"/>
                <a:gd name="T14" fmla="*/ 0 w 201"/>
                <a:gd name="T15" fmla="*/ 0 h 795"/>
                <a:gd name="T16" fmla="*/ 0 w 201"/>
                <a:gd name="T17" fmla="*/ 0 h 795"/>
                <a:gd name="T18" fmla="*/ 0 w 201"/>
                <a:gd name="T19" fmla="*/ 0 h 795"/>
                <a:gd name="T20" fmla="*/ 0 w 201"/>
                <a:gd name="T21" fmla="*/ 0 h 795"/>
                <a:gd name="T22" fmla="*/ 0 w 201"/>
                <a:gd name="T23" fmla="*/ 0 h 795"/>
                <a:gd name="T24" fmla="*/ 0 w 201"/>
                <a:gd name="T25" fmla="*/ 0 h 795"/>
                <a:gd name="T26" fmla="*/ 0 w 201"/>
                <a:gd name="T27" fmla="*/ 0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0" name="Freeform 1243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0 h 622"/>
                <a:gd name="T14" fmla="*/ 0 w 129"/>
                <a:gd name="T15" fmla="*/ 0 h 622"/>
                <a:gd name="T16" fmla="*/ 0 w 129"/>
                <a:gd name="T17" fmla="*/ 0 h 622"/>
                <a:gd name="T18" fmla="*/ 0 w 129"/>
                <a:gd name="T19" fmla="*/ 0 h 622"/>
                <a:gd name="T20" fmla="*/ 0 w 129"/>
                <a:gd name="T21" fmla="*/ 0 h 622"/>
                <a:gd name="T22" fmla="*/ 0 w 129"/>
                <a:gd name="T23" fmla="*/ 0 h 622"/>
                <a:gd name="T24" fmla="*/ 0 w 129"/>
                <a:gd name="T25" fmla="*/ 0 h 622"/>
                <a:gd name="T26" fmla="*/ 0 w 129"/>
                <a:gd name="T27" fmla="*/ 0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1" name="Freeform 1244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0 h 531"/>
                <a:gd name="T16" fmla="*/ 0 w 110"/>
                <a:gd name="T17" fmla="*/ 0 h 531"/>
                <a:gd name="T18" fmla="*/ 0 w 110"/>
                <a:gd name="T19" fmla="*/ 0 h 531"/>
                <a:gd name="T20" fmla="*/ 0 w 110"/>
                <a:gd name="T21" fmla="*/ 0 h 531"/>
                <a:gd name="T22" fmla="*/ 0 w 110"/>
                <a:gd name="T23" fmla="*/ 0 h 531"/>
                <a:gd name="T24" fmla="*/ 0 w 110"/>
                <a:gd name="T25" fmla="*/ 0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2" name="Freeform 1245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0 h 438"/>
                <a:gd name="T18" fmla="*/ 0 w 92"/>
                <a:gd name="T19" fmla="*/ 0 h 438"/>
                <a:gd name="T20" fmla="*/ 0 w 92"/>
                <a:gd name="T21" fmla="*/ 0 h 438"/>
                <a:gd name="T22" fmla="*/ 0 w 92"/>
                <a:gd name="T23" fmla="*/ 0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3" name="Freeform 1246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4" name="Freeform 1247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5" name="Freeform 1248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0 h 693"/>
                <a:gd name="T16" fmla="*/ 0 w 176"/>
                <a:gd name="T17" fmla="*/ 0 h 693"/>
                <a:gd name="T18" fmla="*/ 0 w 176"/>
                <a:gd name="T19" fmla="*/ 0 h 693"/>
                <a:gd name="T20" fmla="*/ 0 w 176"/>
                <a:gd name="T21" fmla="*/ 0 h 693"/>
                <a:gd name="T22" fmla="*/ 0 w 176"/>
                <a:gd name="T23" fmla="*/ 0 h 693"/>
                <a:gd name="T24" fmla="*/ 0 w 176"/>
                <a:gd name="T25" fmla="*/ 0 h 693"/>
                <a:gd name="T26" fmla="*/ 0 w 176"/>
                <a:gd name="T27" fmla="*/ 0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6" name="Freeform 1249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0 h 592"/>
                <a:gd name="T16" fmla="*/ 0 w 149"/>
                <a:gd name="T17" fmla="*/ 0 h 592"/>
                <a:gd name="T18" fmla="*/ 0 w 149"/>
                <a:gd name="T19" fmla="*/ 0 h 592"/>
                <a:gd name="T20" fmla="*/ 0 w 149"/>
                <a:gd name="T21" fmla="*/ 0 h 592"/>
                <a:gd name="T22" fmla="*/ 0 w 149"/>
                <a:gd name="T23" fmla="*/ 0 h 592"/>
                <a:gd name="T24" fmla="*/ 0 w 149"/>
                <a:gd name="T25" fmla="*/ 0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7" name="Freeform 1250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0 h 490"/>
                <a:gd name="T18" fmla="*/ 0 w 124"/>
                <a:gd name="T19" fmla="*/ 0 h 490"/>
                <a:gd name="T20" fmla="*/ 0 w 124"/>
                <a:gd name="T21" fmla="*/ 0 h 490"/>
                <a:gd name="T22" fmla="*/ 0 w 124"/>
                <a:gd name="T23" fmla="*/ 0 h 490"/>
                <a:gd name="T24" fmla="*/ 0 w 124"/>
                <a:gd name="T25" fmla="*/ 0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8" name="Freeform 1251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0 h 389"/>
                <a:gd name="T18" fmla="*/ 0 w 99"/>
                <a:gd name="T19" fmla="*/ 0 h 389"/>
                <a:gd name="T20" fmla="*/ 0 w 99"/>
                <a:gd name="T21" fmla="*/ 0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69" name="Freeform 1252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0" name="Rectangle 1253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1" name="Freeform 1254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0 h 418"/>
                <a:gd name="T18" fmla="*/ 0 w 354"/>
                <a:gd name="T19" fmla="*/ 0 h 418"/>
                <a:gd name="T20" fmla="*/ 0 w 354"/>
                <a:gd name="T21" fmla="*/ 0 h 418"/>
                <a:gd name="T22" fmla="*/ 0 w 354"/>
                <a:gd name="T23" fmla="*/ 0 h 418"/>
                <a:gd name="T24" fmla="*/ 0 w 354"/>
                <a:gd name="T25" fmla="*/ 0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2" name="Freeform 1255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3" name="Freeform 1256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4" name="Freeform 1257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0 h 868"/>
                <a:gd name="T4" fmla="*/ 0 w 469"/>
                <a:gd name="T5" fmla="*/ 0 h 868"/>
                <a:gd name="T6" fmla="*/ 0 w 469"/>
                <a:gd name="T7" fmla="*/ 0 h 868"/>
                <a:gd name="T8" fmla="*/ 0 w 469"/>
                <a:gd name="T9" fmla="*/ 0 h 868"/>
                <a:gd name="T10" fmla="*/ 0 w 469"/>
                <a:gd name="T11" fmla="*/ 0 h 868"/>
                <a:gd name="T12" fmla="*/ 0 w 469"/>
                <a:gd name="T13" fmla="*/ 0 h 868"/>
                <a:gd name="T14" fmla="*/ 0 w 469"/>
                <a:gd name="T15" fmla="*/ 0 h 868"/>
                <a:gd name="T16" fmla="*/ 0 w 469"/>
                <a:gd name="T17" fmla="*/ 0 h 868"/>
                <a:gd name="T18" fmla="*/ 0 w 469"/>
                <a:gd name="T19" fmla="*/ 0 h 868"/>
                <a:gd name="T20" fmla="*/ 0 w 469"/>
                <a:gd name="T21" fmla="*/ 0 h 868"/>
                <a:gd name="T22" fmla="*/ 0 w 469"/>
                <a:gd name="T23" fmla="*/ 0 h 868"/>
                <a:gd name="T24" fmla="*/ 0 w 469"/>
                <a:gd name="T25" fmla="*/ 0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5" name="Freeform 1258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0 w 604"/>
                <a:gd name="T25" fmla="*/ 0 h 118"/>
                <a:gd name="T26" fmla="*/ 0 w 604"/>
                <a:gd name="T27" fmla="*/ 0 h 118"/>
                <a:gd name="T28" fmla="*/ 0 w 604"/>
                <a:gd name="T29" fmla="*/ 0 h 118"/>
                <a:gd name="T30" fmla="*/ 0 w 604"/>
                <a:gd name="T31" fmla="*/ 0 h 118"/>
                <a:gd name="T32" fmla="*/ 0 w 604"/>
                <a:gd name="T33" fmla="*/ 0 h 118"/>
                <a:gd name="T34" fmla="*/ 0 w 604"/>
                <a:gd name="T35" fmla="*/ 0 h 118"/>
                <a:gd name="T36" fmla="*/ 0 w 604"/>
                <a:gd name="T37" fmla="*/ 0 h 118"/>
                <a:gd name="T38" fmla="*/ 0 w 604"/>
                <a:gd name="T39" fmla="*/ 0 h 118"/>
                <a:gd name="T40" fmla="*/ 0 w 604"/>
                <a:gd name="T41" fmla="*/ 0 h 118"/>
                <a:gd name="T42" fmla="*/ 0 w 604"/>
                <a:gd name="T43" fmla="*/ 0 h 118"/>
                <a:gd name="T44" fmla="*/ 0 w 604"/>
                <a:gd name="T45" fmla="*/ 0 h 118"/>
                <a:gd name="T46" fmla="*/ 0 w 604"/>
                <a:gd name="T47" fmla="*/ 0 h 118"/>
                <a:gd name="T48" fmla="*/ 0 w 604"/>
                <a:gd name="T49" fmla="*/ 0 h 118"/>
                <a:gd name="T50" fmla="*/ 0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6" name="Freeform 1259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0 w 1017"/>
                <a:gd name="T1" fmla="*/ 0 h 337"/>
                <a:gd name="T2" fmla="*/ 0 w 1017"/>
                <a:gd name="T3" fmla="*/ 0 h 337"/>
                <a:gd name="T4" fmla="*/ 0 w 1017"/>
                <a:gd name="T5" fmla="*/ 0 h 337"/>
                <a:gd name="T6" fmla="*/ 0 w 1017"/>
                <a:gd name="T7" fmla="*/ 0 h 337"/>
                <a:gd name="T8" fmla="*/ 0 w 1017"/>
                <a:gd name="T9" fmla="*/ 0 h 337"/>
                <a:gd name="T10" fmla="*/ 0 w 1017"/>
                <a:gd name="T11" fmla="*/ 0 h 337"/>
                <a:gd name="T12" fmla="*/ 0 w 1017"/>
                <a:gd name="T13" fmla="*/ 0 h 337"/>
                <a:gd name="T14" fmla="*/ 0 w 1017"/>
                <a:gd name="T15" fmla="*/ 0 h 337"/>
                <a:gd name="T16" fmla="*/ 0 w 1017"/>
                <a:gd name="T17" fmla="*/ 0 h 337"/>
                <a:gd name="T18" fmla="*/ 0 w 1017"/>
                <a:gd name="T19" fmla="*/ 0 h 337"/>
                <a:gd name="T20" fmla="*/ 0 w 1017"/>
                <a:gd name="T21" fmla="*/ 0 h 337"/>
                <a:gd name="T22" fmla="*/ 0 w 1017"/>
                <a:gd name="T23" fmla="*/ 0 h 337"/>
                <a:gd name="T24" fmla="*/ 0 w 1017"/>
                <a:gd name="T25" fmla="*/ 0 h 337"/>
                <a:gd name="T26" fmla="*/ 0 w 1017"/>
                <a:gd name="T27" fmla="*/ 0 h 337"/>
                <a:gd name="T28" fmla="*/ 0 w 1017"/>
                <a:gd name="T29" fmla="*/ 0 h 337"/>
                <a:gd name="T30" fmla="*/ 0 w 1017"/>
                <a:gd name="T31" fmla="*/ 0 h 337"/>
                <a:gd name="T32" fmla="*/ 0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0 w 1017"/>
                <a:gd name="T39" fmla="*/ 0 h 337"/>
                <a:gd name="T40" fmla="*/ 0 w 1017"/>
                <a:gd name="T41" fmla="*/ 0 h 337"/>
                <a:gd name="T42" fmla="*/ 0 w 1017"/>
                <a:gd name="T43" fmla="*/ 0 h 337"/>
                <a:gd name="T44" fmla="*/ 0 w 1017"/>
                <a:gd name="T45" fmla="*/ 0 h 337"/>
                <a:gd name="T46" fmla="*/ 0 w 1017"/>
                <a:gd name="T47" fmla="*/ 0 h 337"/>
                <a:gd name="T48" fmla="*/ 0 w 1017"/>
                <a:gd name="T49" fmla="*/ 0 h 337"/>
                <a:gd name="T50" fmla="*/ 0 w 1017"/>
                <a:gd name="T51" fmla="*/ 0 h 337"/>
                <a:gd name="T52" fmla="*/ 0 w 1017"/>
                <a:gd name="T53" fmla="*/ 0 h 337"/>
                <a:gd name="T54" fmla="*/ 0 w 1017"/>
                <a:gd name="T55" fmla="*/ 0 h 337"/>
                <a:gd name="T56" fmla="*/ 0 w 1017"/>
                <a:gd name="T57" fmla="*/ 0 h 337"/>
                <a:gd name="T58" fmla="*/ 0 w 1017"/>
                <a:gd name="T59" fmla="*/ 0 h 337"/>
                <a:gd name="T60" fmla="*/ 0 w 1017"/>
                <a:gd name="T61" fmla="*/ 0 h 337"/>
                <a:gd name="T62" fmla="*/ 0 w 1017"/>
                <a:gd name="T63" fmla="*/ 0 h 337"/>
                <a:gd name="T64" fmla="*/ 0 w 1017"/>
                <a:gd name="T65" fmla="*/ 0 h 337"/>
                <a:gd name="T66" fmla="*/ 0 w 1017"/>
                <a:gd name="T67" fmla="*/ 0 h 337"/>
                <a:gd name="T68" fmla="*/ 0 w 1017"/>
                <a:gd name="T69" fmla="*/ 0 h 337"/>
                <a:gd name="T70" fmla="*/ 0 w 1017"/>
                <a:gd name="T71" fmla="*/ 0 h 337"/>
                <a:gd name="T72" fmla="*/ 0 w 1017"/>
                <a:gd name="T73" fmla="*/ 0 h 337"/>
                <a:gd name="T74" fmla="*/ 0 w 1017"/>
                <a:gd name="T75" fmla="*/ 0 h 337"/>
                <a:gd name="T76" fmla="*/ 0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7" name="Freeform 1260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0 w 1036"/>
                <a:gd name="T3" fmla="*/ 0 h 303"/>
                <a:gd name="T4" fmla="*/ 0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8" name="Freeform 1261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0 w 1023"/>
                <a:gd name="T3" fmla="*/ 0 h 270"/>
                <a:gd name="T4" fmla="*/ 0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79" name="Freeform 1262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0 w 1028"/>
                <a:gd name="T3" fmla="*/ 0 h 299"/>
                <a:gd name="T4" fmla="*/ 0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42182" name="Group 1263"/>
          <p:cNvGrpSpPr>
            <a:grpSpLocks/>
          </p:cNvGrpSpPr>
          <p:nvPr/>
        </p:nvGrpSpPr>
        <p:grpSpPr bwMode="auto">
          <a:xfrm>
            <a:off x="5792788" y="3178175"/>
            <a:ext cx="338137" cy="282575"/>
            <a:chOff x="3899" y="3264"/>
            <a:chExt cx="213" cy="178"/>
          </a:xfrm>
        </p:grpSpPr>
        <p:sp>
          <p:nvSpPr>
            <p:cNvPr id="42302" name="Freeform 1264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0 w 1913"/>
                <a:gd name="T1" fmla="*/ 0 h 1606"/>
                <a:gd name="T2" fmla="*/ 0 w 1913"/>
                <a:gd name="T3" fmla="*/ 0 h 1606"/>
                <a:gd name="T4" fmla="*/ 0 w 1913"/>
                <a:gd name="T5" fmla="*/ 0 h 1606"/>
                <a:gd name="T6" fmla="*/ 0 w 1913"/>
                <a:gd name="T7" fmla="*/ 0 h 1606"/>
                <a:gd name="T8" fmla="*/ 0 w 1913"/>
                <a:gd name="T9" fmla="*/ 0 h 1606"/>
                <a:gd name="T10" fmla="*/ 0 w 1913"/>
                <a:gd name="T11" fmla="*/ 0 h 1606"/>
                <a:gd name="T12" fmla="*/ 0 w 1913"/>
                <a:gd name="T13" fmla="*/ 0 h 1606"/>
                <a:gd name="T14" fmla="*/ 0 w 1913"/>
                <a:gd name="T15" fmla="*/ 0 h 1606"/>
                <a:gd name="T16" fmla="*/ 0 w 1913"/>
                <a:gd name="T17" fmla="*/ 0 h 1606"/>
                <a:gd name="T18" fmla="*/ 0 w 1913"/>
                <a:gd name="T19" fmla="*/ 0 h 1606"/>
                <a:gd name="T20" fmla="*/ 0 w 1913"/>
                <a:gd name="T21" fmla="*/ 0 h 1606"/>
                <a:gd name="T22" fmla="*/ 0 w 1913"/>
                <a:gd name="T23" fmla="*/ 0 h 1606"/>
                <a:gd name="T24" fmla="*/ 0 w 1913"/>
                <a:gd name="T25" fmla="*/ 0 h 1606"/>
                <a:gd name="T26" fmla="*/ 0 w 1913"/>
                <a:gd name="T27" fmla="*/ 0 h 1606"/>
                <a:gd name="T28" fmla="*/ 0 w 1913"/>
                <a:gd name="T29" fmla="*/ 0 h 1606"/>
                <a:gd name="T30" fmla="*/ 0 w 1913"/>
                <a:gd name="T31" fmla="*/ 0 h 1606"/>
                <a:gd name="T32" fmla="*/ 0 w 1913"/>
                <a:gd name="T33" fmla="*/ 0 h 1606"/>
                <a:gd name="T34" fmla="*/ 0 w 1913"/>
                <a:gd name="T35" fmla="*/ 0 h 1606"/>
                <a:gd name="T36" fmla="*/ 0 w 1913"/>
                <a:gd name="T37" fmla="*/ 0 h 1606"/>
                <a:gd name="T38" fmla="*/ 0 w 1913"/>
                <a:gd name="T39" fmla="*/ 0 h 1606"/>
                <a:gd name="T40" fmla="*/ 0 w 1913"/>
                <a:gd name="T41" fmla="*/ 0 h 1606"/>
                <a:gd name="T42" fmla="*/ 0 w 1913"/>
                <a:gd name="T43" fmla="*/ 0 h 1606"/>
                <a:gd name="T44" fmla="*/ 0 w 1913"/>
                <a:gd name="T45" fmla="*/ 0 h 1606"/>
                <a:gd name="T46" fmla="*/ 0 w 1913"/>
                <a:gd name="T47" fmla="*/ 0 h 1606"/>
                <a:gd name="T48" fmla="*/ 0 w 1913"/>
                <a:gd name="T49" fmla="*/ 0 h 1606"/>
                <a:gd name="T50" fmla="*/ 0 w 1913"/>
                <a:gd name="T51" fmla="*/ 0 h 1606"/>
                <a:gd name="T52" fmla="*/ 0 w 1913"/>
                <a:gd name="T53" fmla="*/ 0 h 1606"/>
                <a:gd name="T54" fmla="*/ 0 w 1913"/>
                <a:gd name="T55" fmla="*/ 0 h 1606"/>
                <a:gd name="T56" fmla="*/ 0 w 1913"/>
                <a:gd name="T57" fmla="*/ 0 h 1606"/>
                <a:gd name="T58" fmla="*/ 0 w 1913"/>
                <a:gd name="T59" fmla="*/ 0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0 w 1913"/>
                <a:gd name="T73" fmla="*/ 0 h 1606"/>
                <a:gd name="T74" fmla="*/ 0 w 1913"/>
                <a:gd name="T75" fmla="*/ 0 h 1606"/>
                <a:gd name="T76" fmla="*/ 0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3" name="Freeform 1265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0 w 614"/>
                <a:gd name="T1" fmla="*/ 0 h 697"/>
                <a:gd name="T2" fmla="*/ 0 w 614"/>
                <a:gd name="T3" fmla="*/ 0 h 697"/>
                <a:gd name="T4" fmla="*/ 0 w 614"/>
                <a:gd name="T5" fmla="*/ 0 h 697"/>
                <a:gd name="T6" fmla="*/ 0 w 614"/>
                <a:gd name="T7" fmla="*/ 0 h 697"/>
                <a:gd name="T8" fmla="*/ 0 w 614"/>
                <a:gd name="T9" fmla="*/ 0 h 697"/>
                <a:gd name="T10" fmla="*/ 0 w 614"/>
                <a:gd name="T11" fmla="*/ 0 h 697"/>
                <a:gd name="T12" fmla="*/ 0 w 614"/>
                <a:gd name="T13" fmla="*/ 0 h 697"/>
                <a:gd name="T14" fmla="*/ 0 w 614"/>
                <a:gd name="T15" fmla="*/ 0 h 697"/>
                <a:gd name="T16" fmla="*/ 0 w 614"/>
                <a:gd name="T17" fmla="*/ 0 h 697"/>
                <a:gd name="T18" fmla="*/ 0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0 h 697"/>
                <a:gd name="T46" fmla="*/ 0 w 614"/>
                <a:gd name="T47" fmla="*/ 0 h 697"/>
                <a:gd name="T48" fmla="*/ 0 w 614"/>
                <a:gd name="T49" fmla="*/ 0 h 697"/>
                <a:gd name="T50" fmla="*/ 0 w 614"/>
                <a:gd name="T51" fmla="*/ 0 h 697"/>
                <a:gd name="T52" fmla="*/ 0 w 614"/>
                <a:gd name="T53" fmla="*/ 0 h 697"/>
                <a:gd name="T54" fmla="*/ 0 w 614"/>
                <a:gd name="T55" fmla="*/ 0 h 697"/>
                <a:gd name="T56" fmla="*/ 0 w 614"/>
                <a:gd name="T57" fmla="*/ 0 h 697"/>
                <a:gd name="T58" fmla="*/ 0 w 614"/>
                <a:gd name="T59" fmla="*/ 0 h 697"/>
                <a:gd name="T60" fmla="*/ 0 w 614"/>
                <a:gd name="T61" fmla="*/ 0 h 697"/>
                <a:gd name="T62" fmla="*/ 0 w 614"/>
                <a:gd name="T63" fmla="*/ 0 h 697"/>
                <a:gd name="T64" fmla="*/ 0 w 614"/>
                <a:gd name="T65" fmla="*/ 0 h 697"/>
                <a:gd name="T66" fmla="*/ 0 w 614"/>
                <a:gd name="T67" fmla="*/ 0 h 697"/>
                <a:gd name="T68" fmla="*/ 0 w 614"/>
                <a:gd name="T69" fmla="*/ 0 h 697"/>
                <a:gd name="T70" fmla="*/ 0 w 614"/>
                <a:gd name="T71" fmla="*/ 0 h 697"/>
                <a:gd name="T72" fmla="*/ 0 w 614"/>
                <a:gd name="T73" fmla="*/ 0 h 697"/>
                <a:gd name="T74" fmla="*/ 0 w 614"/>
                <a:gd name="T75" fmla="*/ 0 h 697"/>
                <a:gd name="T76" fmla="*/ 0 w 614"/>
                <a:gd name="T77" fmla="*/ 0 h 697"/>
                <a:gd name="T78" fmla="*/ 0 w 614"/>
                <a:gd name="T79" fmla="*/ 0 h 697"/>
                <a:gd name="T80" fmla="*/ 0 w 614"/>
                <a:gd name="T81" fmla="*/ 0 h 697"/>
                <a:gd name="T82" fmla="*/ 0 w 614"/>
                <a:gd name="T83" fmla="*/ 0 h 697"/>
                <a:gd name="T84" fmla="*/ 0 w 614"/>
                <a:gd name="T85" fmla="*/ 0 h 697"/>
                <a:gd name="T86" fmla="*/ 0 w 614"/>
                <a:gd name="T87" fmla="*/ 0 h 697"/>
                <a:gd name="T88" fmla="*/ 0 w 614"/>
                <a:gd name="T89" fmla="*/ 0 h 697"/>
                <a:gd name="T90" fmla="*/ 0 w 614"/>
                <a:gd name="T91" fmla="*/ 0 h 697"/>
                <a:gd name="T92" fmla="*/ 0 w 614"/>
                <a:gd name="T93" fmla="*/ 0 h 697"/>
                <a:gd name="T94" fmla="*/ 0 w 614"/>
                <a:gd name="T95" fmla="*/ 0 h 697"/>
                <a:gd name="T96" fmla="*/ 0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4" name="Freeform 1266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0 h 693"/>
                <a:gd name="T2" fmla="*/ 0 w 1014"/>
                <a:gd name="T3" fmla="*/ 0 h 693"/>
                <a:gd name="T4" fmla="*/ 0 w 1014"/>
                <a:gd name="T5" fmla="*/ 0 h 693"/>
                <a:gd name="T6" fmla="*/ 0 w 1014"/>
                <a:gd name="T7" fmla="*/ 0 h 693"/>
                <a:gd name="T8" fmla="*/ 0 w 1014"/>
                <a:gd name="T9" fmla="*/ 0 h 693"/>
                <a:gd name="T10" fmla="*/ 0 w 1014"/>
                <a:gd name="T11" fmla="*/ 0 h 693"/>
                <a:gd name="T12" fmla="*/ 0 w 1014"/>
                <a:gd name="T13" fmla="*/ 0 h 693"/>
                <a:gd name="T14" fmla="*/ 0 w 1014"/>
                <a:gd name="T15" fmla="*/ 0 h 693"/>
                <a:gd name="T16" fmla="*/ 0 w 1014"/>
                <a:gd name="T17" fmla="*/ 0 h 693"/>
                <a:gd name="T18" fmla="*/ 0 w 1014"/>
                <a:gd name="T19" fmla="*/ 0 h 693"/>
                <a:gd name="T20" fmla="*/ 0 w 1014"/>
                <a:gd name="T21" fmla="*/ 0 h 693"/>
                <a:gd name="T22" fmla="*/ 0 w 1014"/>
                <a:gd name="T23" fmla="*/ 0 h 693"/>
                <a:gd name="T24" fmla="*/ 0 w 1014"/>
                <a:gd name="T25" fmla="*/ 0 h 693"/>
                <a:gd name="T26" fmla="*/ 0 w 1014"/>
                <a:gd name="T27" fmla="*/ 0 h 693"/>
                <a:gd name="T28" fmla="*/ 0 w 1014"/>
                <a:gd name="T29" fmla="*/ 0 h 693"/>
                <a:gd name="T30" fmla="*/ 0 w 1014"/>
                <a:gd name="T31" fmla="*/ 0 h 693"/>
                <a:gd name="T32" fmla="*/ 0 w 1014"/>
                <a:gd name="T33" fmla="*/ 0 h 693"/>
                <a:gd name="T34" fmla="*/ 0 w 1014"/>
                <a:gd name="T35" fmla="*/ 0 h 693"/>
                <a:gd name="T36" fmla="*/ 0 w 1014"/>
                <a:gd name="T37" fmla="*/ 0 h 693"/>
                <a:gd name="T38" fmla="*/ 0 w 1014"/>
                <a:gd name="T39" fmla="*/ 0 h 693"/>
                <a:gd name="T40" fmla="*/ 0 w 1014"/>
                <a:gd name="T41" fmla="*/ 0 h 693"/>
                <a:gd name="T42" fmla="*/ 0 w 1014"/>
                <a:gd name="T43" fmla="*/ 0 h 693"/>
                <a:gd name="T44" fmla="*/ 0 w 1014"/>
                <a:gd name="T45" fmla="*/ 0 h 693"/>
                <a:gd name="T46" fmla="*/ 0 w 1014"/>
                <a:gd name="T47" fmla="*/ 0 h 693"/>
                <a:gd name="T48" fmla="*/ 0 w 1014"/>
                <a:gd name="T49" fmla="*/ 0 h 693"/>
                <a:gd name="T50" fmla="*/ 0 w 1014"/>
                <a:gd name="T51" fmla="*/ 0 h 693"/>
                <a:gd name="T52" fmla="*/ 0 w 1014"/>
                <a:gd name="T53" fmla="*/ 0 h 693"/>
                <a:gd name="T54" fmla="*/ 0 w 1014"/>
                <a:gd name="T55" fmla="*/ 0 h 693"/>
                <a:gd name="T56" fmla="*/ 0 w 1014"/>
                <a:gd name="T57" fmla="*/ 0 h 693"/>
                <a:gd name="T58" fmla="*/ 0 w 1014"/>
                <a:gd name="T59" fmla="*/ 0 h 693"/>
                <a:gd name="T60" fmla="*/ 0 w 1014"/>
                <a:gd name="T61" fmla="*/ 0 h 693"/>
                <a:gd name="T62" fmla="*/ 0 w 1014"/>
                <a:gd name="T63" fmla="*/ 0 h 693"/>
                <a:gd name="T64" fmla="*/ 0 w 1014"/>
                <a:gd name="T65" fmla="*/ 0 h 693"/>
                <a:gd name="T66" fmla="*/ 0 w 1014"/>
                <a:gd name="T67" fmla="*/ 0 h 693"/>
                <a:gd name="T68" fmla="*/ 0 w 1014"/>
                <a:gd name="T69" fmla="*/ 0 h 693"/>
                <a:gd name="T70" fmla="*/ 0 w 1014"/>
                <a:gd name="T71" fmla="*/ 0 h 693"/>
                <a:gd name="T72" fmla="*/ 0 w 1014"/>
                <a:gd name="T73" fmla="*/ 0 h 693"/>
                <a:gd name="T74" fmla="*/ 0 w 1014"/>
                <a:gd name="T75" fmla="*/ 0 h 693"/>
                <a:gd name="T76" fmla="*/ 0 w 1014"/>
                <a:gd name="T77" fmla="*/ 0 h 693"/>
                <a:gd name="T78" fmla="*/ 0 w 1014"/>
                <a:gd name="T79" fmla="*/ 0 h 693"/>
                <a:gd name="T80" fmla="*/ 0 w 1014"/>
                <a:gd name="T81" fmla="*/ 0 h 693"/>
                <a:gd name="T82" fmla="*/ 0 w 1014"/>
                <a:gd name="T83" fmla="*/ 0 h 693"/>
                <a:gd name="T84" fmla="*/ 0 w 1014"/>
                <a:gd name="T85" fmla="*/ 0 h 693"/>
                <a:gd name="T86" fmla="*/ 0 w 1014"/>
                <a:gd name="T87" fmla="*/ 0 h 693"/>
                <a:gd name="T88" fmla="*/ 0 w 1014"/>
                <a:gd name="T89" fmla="*/ 0 h 693"/>
                <a:gd name="T90" fmla="*/ 0 w 1014"/>
                <a:gd name="T91" fmla="*/ 0 h 693"/>
                <a:gd name="T92" fmla="*/ 0 w 1014"/>
                <a:gd name="T93" fmla="*/ 0 h 693"/>
                <a:gd name="T94" fmla="*/ 0 w 1014"/>
                <a:gd name="T95" fmla="*/ 0 h 693"/>
                <a:gd name="T96" fmla="*/ 0 w 1014"/>
                <a:gd name="T97" fmla="*/ 0 h 693"/>
                <a:gd name="T98" fmla="*/ 0 w 1014"/>
                <a:gd name="T99" fmla="*/ 0 h 693"/>
                <a:gd name="T100" fmla="*/ 0 w 1014"/>
                <a:gd name="T101" fmla="*/ 0 h 693"/>
                <a:gd name="T102" fmla="*/ 0 w 1014"/>
                <a:gd name="T103" fmla="*/ 0 h 693"/>
                <a:gd name="T104" fmla="*/ 0 w 1014"/>
                <a:gd name="T105" fmla="*/ 0 h 693"/>
                <a:gd name="T106" fmla="*/ 0 w 1014"/>
                <a:gd name="T107" fmla="*/ 0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5" name="Freeform 1267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0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0 w 745"/>
                <a:gd name="T7" fmla="*/ 0 h 240"/>
                <a:gd name="T8" fmla="*/ 0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6" name="Freeform 1268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7" name="Freeform 1269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8" name="Freeform 1270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0 w 1254"/>
                <a:gd name="T35" fmla="*/ 0 h 415"/>
                <a:gd name="T36" fmla="*/ 0 w 1254"/>
                <a:gd name="T37" fmla="*/ 0 h 415"/>
                <a:gd name="T38" fmla="*/ 0 w 1254"/>
                <a:gd name="T39" fmla="*/ 0 h 415"/>
                <a:gd name="T40" fmla="*/ 0 w 1254"/>
                <a:gd name="T41" fmla="*/ 0 h 415"/>
                <a:gd name="T42" fmla="*/ 0 w 1254"/>
                <a:gd name="T43" fmla="*/ 0 h 415"/>
                <a:gd name="T44" fmla="*/ 0 w 1254"/>
                <a:gd name="T45" fmla="*/ 0 h 415"/>
                <a:gd name="T46" fmla="*/ 0 w 1254"/>
                <a:gd name="T47" fmla="*/ 0 h 415"/>
                <a:gd name="T48" fmla="*/ 0 w 1254"/>
                <a:gd name="T49" fmla="*/ 0 h 415"/>
                <a:gd name="T50" fmla="*/ 0 w 1254"/>
                <a:gd name="T51" fmla="*/ 0 h 415"/>
                <a:gd name="T52" fmla="*/ 0 w 1254"/>
                <a:gd name="T53" fmla="*/ 0 h 415"/>
                <a:gd name="T54" fmla="*/ 0 w 1254"/>
                <a:gd name="T55" fmla="*/ 0 h 415"/>
                <a:gd name="T56" fmla="*/ 0 w 1254"/>
                <a:gd name="T57" fmla="*/ 0 h 415"/>
                <a:gd name="T58" fmla="*/ 0 w 1254"/>
                <a:gd name="T59" fmla="*/ 0 h 415"/>
                <a:gd name="T60" fmla="*/ 0 w 1254"/>
                <a:gd name="T61" fmla="*/ 0 h 415"/>
                <a:gd name="T62" fmla="*/ 0 w 1254"/>
                <a:gd name="T63" fmla="*/ 0 h 415"/>
                <a:gd name="T64" fmla="*/ 0 w 1254"/>
                <a:gd name="T65" fmla="*/ 0 h 415"/>
                <a:gd name="T66" fmla="*/ 0 w 1254"/>
                <a:gd name="T67" fmla="*/ 0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09" name="Freeform 1271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0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0" name="Freeform 1272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0 h 947"/>
                <a:gd name="T36" fmla="*/ 0 w 238"/>
                <a:gd name="T37" fmla="*/ 0 h 947"/>
                <a:gd name="T38" fmla="*/ 0 w 238"/>
                <a:gd name="T39" fmla="*/ 0 h 947"/>
                <a:gd name="T40" fmla="*/ 0 w 238"/>
                <a:gd name="T41" fmla="*/ 0 h 947"/>
                <a:gd name="T42" fmla="*/ 0 w 238"/>
                <a:gd name="T43" fmla="*/ 0 h 947"/>
                <a:gd name="T44" fmla="*/ 0 w 238"/>
                <a:gd name="T45" fmla="*/ 0 h 947"/>
                <a:gd name="T46" fmla="*/ 0 w 238"/>
                <a:gd name="T47" fmla="*/ 0 h 947"/>
                <a:gd name="T48" fmla="*/ 0 w 238"/>
                <a:gd name="T49" fmla="*/ 0 h 947"/>
                <a:gd name="T50" fmla="*/ 0 w 238"/>
                <a:gd name="T51" fmla="*/ 0 h 947"/>
                <a:gd name="T52" fmla="*/ 0 w 238"/>
                <a:gd name="T53" fmla="*/ 0 h 947"/>
                <a:gd name="T54" fmla="*/ 0 w 238"/>
                <a:gd name="T55" fmla="*/ 0 h 947"/>
                <a:gd name="T56" fmla="*/ 0 w 238"/>
                <a:gd name="T57" fmla="*/ 0 h 947"/>
                <a:gd name="T58" fmla="*/ 0 w 238"/>
                <a:gd name="T59" fmla="*/ 0 h 947"/>
                <a:gd name="T60" fmla="*/ 0 w 238"/>
                <a:gd name="T61" fmla="*/ 0 h 947"/>
                <a:gd name="T62" fmla="*/ 0 w 238"/>
                <a:gd name="T63" fmla="*/ 0 h 947"/>
                <a:gd name="T64" fmla="*/ 0 w 238"/>
                <a:gd name="T65" fmla="*/ 0 h 947"/>
                <a:gd name="T66" fmla="*/ 0 w 238"/>
                <a:gd name="T67" fmla="*/ 0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1" name="Freeform 1273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0 h 799"/>
                <a:gd name="T36" fmla="*/ 0 w 203"/>
                <a:gd name="T37" fmla="*/ 0 h 799"/>
                <a:gd name="T38" fmla="*/ 0 w 203"/>
                <a:gd name="T39" fmla="*/ 0 h 799"/>
                <a:gd name="T40" fmla="*/ 0 w 203"/>
                <a:gd name="T41" fmla="*/ 0 h 799"/>
                <a:gd name="T42" fmla="*/ 0 w 203"/>
                <a:gd name="T43" fmla="*/ 0 h 799"/>
                <a:gd name="T44" fmla="*/ 0 w 203"/>
                <a:gd name="T45" fmla="*/ 0 h 799"/>
                <a:gd name="T46" fmla="*/ 0 w 203"/>
                <a:gd name="T47" fmla="*/ 0 h 799"/>
                <a:gd name="T48" fmla="*/ 0 w 203"/>
                <a:gd name="T49" fmla="*/ 0 h 799"/>
                <a:gd name="T50" fmla="*/ 0 w 203"/>
                <a:gd name="T51" fmla="*/ 0 h 799"/>
                <a:gd name="T52" fmla="*/ 0 w 203"/>
                <a:gd name="T53" fmla="*/ 0 h 799"/>
                <a:gd name="T54" fmla="*/ 0 w 203"/>
                <a:gd name="T55" fmla="*/ 0 h 799"/>
                <a:gd name="T56" fmla="*/ 0 w 203"/>
                <a:gd name="T57" fmla="*/ 0 h 799"/>
                <a:gd name="T58" fmla="*/ 0 w 203"/>
                <a:gd name="T59" fmla="*/ 0 h 799"/>
                <a:gd name="T60" fmla="*/ 0 w 203"/>
                <a:gd name="T61" fmla="*/ 0 h 799"/>
                <a:gd name="T62" fmla="*/ 0 w 203"/>
                <a:gd name="T63" fmla="*/ 0 h 799"/>
                <a:gd name="T64" fmla="*/ 0 w 203"/>
                <a:gd name="T65" fmla="*/ 0 h 799"/>
                <a:gd name="T66" fmla="*/ 0 w 203"/>
                <a:gd name="T67" fmla="*/ 0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2" name="Freeform 1274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0 h 650"/>
                <a:gd name="T36" fmla="*/ 0 w 171"/>
                <a:gd name="T37" fmla="*/ 0 h 650"/>
                <a:gd name="T38" fmla="*/ 0 w 171"/>
                <a:gd name="T39" fmla="*/ 0 h 650"/>
                <a:gd name="T40" fmla="*/ 0 w 171"/>
                <a:gd name="T41" fmla="*/ 0 h 650"/>
                <a:gd name="T42" fmla="*/ 0 w 171"/>
                <a:gd name="T43" fmla="*/ 0 h 650"/>
                <a:gd name="T44" fmla="*/ 0 w 171"/>
                <a:gd name="T45" fmla="*/ 0 h 650"/>
                <a:gd name="T46" fmla="*/ 0 w 171"/>
                <a:gd name="T47" fmla="*/ 0 h 650"/>
                <a:gd name="T48" fmla="*/ 0 w 171"/>
                <a:gd name="T49" fmla="*/ 0 h 650"/>
                <a:gd name="T50" fmla="*/ 0 w 171"/>
                <a:gd name="T51" fmla="*/ 0 h 650"/>
                <a:gd name="T52" fmla="*/ 0 w 171"/>
                <a:gd name="T53" fmla="*/ 0 h 650"/>
                <a:gd name="T54" fmla="*/ 0 w 171"/>
                <a:gd name="T55" fmla="*/ 0 h 650"/>
                <a:gd name="T56" fmla="*/ 0 w 171"/>
                <a:gd name="T57" fmla="*/ 0 h 650"/>
                <a:gd name="T58" fmla="*/ 0 w 171"/>
                <a:gd name="T59" fmla="*/ 0 h 650"/>
                <a:gd name="T60" fmla="*/ 0 w 171"/>
                <a:gd name="T61" fmla="*/ 0 h 650"/>
                <a:gd name="T62" fmla="*/ 0 w 171"/>
                <a:gd name="T63" fmla="*/ 0 h 650"/>
                <a:gd name="T64" fmla="*/ 0 w 171"/>
                <a:gd name="T65" fmla="*/ 0 h 650"/>
                <a:gd name="T66" fmla="*/ 0 w 171"/>
                <a:gd name="T67" fmla="*/ 0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3" name="Freeform 1275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0 h 502"/>
                <a:gd name="T20" fmla="*/ 0 w 138"/>
                <a:gd name="T21" fmla="*/ 0 h 502"/>
                <a:gd name="T22" fmla="*/ 0 w 138"/>
                <a:gd name="T23" fmla="*/ 0 h 502"/>
                <a:gd name="T24" fmla="*/ 0 w 138"/>
                <a:gd name="T25" fmla="*/ 0 h 502"/>
                <a:gd name="T26" fmla="*/ 0 w 138"/>
                <a:gd name="T27" fmla="*/ 0 h 502"/>
                <a:gd name="T28" fmla="*/ 0 w 138"/>
                <a:gd name="T29" fmla="*/ 0 h 502"/>
                <a:gd name="T30" fmla="*/ 0 w 138"/>
                <a:gd name="T31" fmla="*/ 0 h 502"/>
                <a:gd name="T32" fmla="*/ 0 w 138"/>
                <a:gd name="T33" fmla="*/ 0 h 502"/>
                <a:gd name="T34" fmla="*/ 0 w 138"/>
                <a:gd name="T35" fmla="*/ 0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4" name="Freeform 1276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0 h 353"/>
                <a:gd name="T20" fmla="*/ 0 w 104"/>
                <a:gd name="T21" fmla="*/ 0 h 353"/>
                <a:gd name="T22" fmla="*/ 0 w 104"/>
                <a:gd name="T23" fmla="*/ 0 h 353"/>
                <a:gd name="T24" fmla="*/ 0 w 104"/>
                <a:gd name="T25" fmla="*/ 0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5" name="Freeform 1277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6" name="Freeform 1278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7" name="Freeform 1279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8" name="Freeform 1280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19" name="Freeform 1281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0 h 712"/>
                <a:gd name="T14" fmla="*/ 0 w 148"/>
                <a:gd name="T15" fmla="*/ 0 h 712"/>
                <a:gd name="T16" fmla="*/ 0 w 148"/>
                <a:gd name="T17" fmla="*/ 0 h 712"/>
                <a:gd name="T18" fmla="*/ 0 w 148"/>
                <a:gd name="T19" fmla="*/ 0 h 712"/>
                <a:gd name="T20" fmla="*/ 0 w 148"/>
                <a:gd name="T21" fmla="*/ 0 h 712"/>
                <a:gd name="T22" fmla="*/ 0 w 148"/>
                <a:gd name="T23" fmla="*/ 0 h 712"/>
                <a:gd name="T24" fmla="*/ 0 w 148"/>
                <a:gd name="T25" fmla="*/ 0 h 712"/>
                <a:gd name="T26" fmla="*/ 0 w 148"/>
                <a:gd name="T27" fmla="*/ 0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0" name="Freeform 1282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0 h 795"/>
                <a:gd name="T14" fmla="*/ 0 w 201"/>
                <a:gd name="T15" fmla="*/ 0 h 795"/>
                <a:gd name="T16" fmla="*/ 0 w 201"/>
                <a:gd name="T17" fmla="*/ 0 h 795"/>
                <a:gd name="T18" fmla="*/ 0 w 201"/>
                <a:gd name="T19" fmla="*/ 0 h 795"/>
                <a:gd name="T20" fmla="*/ 0 w 201"/>
                <a:gd name="T21" fmla="*/ 0 h 795"/>
                <a:gd name="T22" fmla="*/ 0 w 201"/>
                <a:gd name="T23" fmla="*/ 0 h 795"/>
                <a:gd name="T24" fmla="*/ 0 w 201"/>
                <a:gd name="T25" fmla="*/ 0 h 795"/>
                <a:gd name="T26" fmla="*/ 0 w 201"/>
                <a:gd name="T27" fmla="*/ 0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1" name="Freeform 1283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0 h 622"/>
                <a:gd name="T14" fmla="*/ 0 w 129"/>
                <a:gd name="T15" fmla="*/ 0 h 622"/>
                <a:gd name="T16" fmla="*/ 0 w 129"/>
                <a:gd name="T17" fmla="*/ 0 h 622"/>
                <a:gd name="T18" fmla="*/ 0 w 129"/>
                <a:gd name="T19" fmla="*/ 0 h 622"/>
                <a:gd name="T20" fmla="*/ 0 w 129"/>
                <a:gd name="T21" fmla="*/ 0 h 622"/>
                <a:gd name="T22" fmla="*/ 0 w 129"/>
                <a:gd name="T23" fmla="*/ 0 h 622"/>
                <a:gd name="T24" fmla="*/ 0 w 129"/>
                <a:gd name="T25" fmla="*/ 0 h 622"/>
                <a:gd name="T26" fmla="*/ 0 w 129"/>
                <a:gd name="T27" fmla="*/ 0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2" name="Freeform 1284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0 h 531"/>
                <a:gd name="T16" fmla="*/ 0 w 110"/>
                <a:gd name="T17" fmla="*/ 0 h 531"/>
                <a:gd name="T18" fmla="*/ 0 w 110"/>
                <a:gd name="T19" fmla="*/ 0 h 531"/>
                <a:gd name="T20" fmla="*/ 0 w 110"/>
                <a:gd name="T21" fmla="*/ 0 h 531"/>
                <a:gd name="T22" fmla="*/ 0 w 110"/>
                <a:gd name="T23" fmla="*/ 0 h 531"/>
                <a:gd name="T24" fmla="*/ 0 w 110"/>
                <a:gd name="T25" fmla="*/ 0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3" name="Freeform 1285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0 h 438"/>
                <a:gd name="T18" fmla="*/ 0 w 92"/>
                <a:gd name="T19" fmla="*/ 0 h 438"/>
                <a:gd name="T20" fmla="*/ 0 w 92"/>
                <a:gd name="T21" fmla="*/ 0 h 438"/>
                <a:gd name="T22" fmla="*/ 0 w 92"/>
                <a:gd name="T23" fmla="*/ 0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4" name="Freeform 1286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5" name="Freeform 1287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6" name="Freeform 1288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0 h 693"/>
                <a:gd name="T16" fmla="*/ 0 w 176"/>
                <a:gd name="T17" fmla="*/ 0 h 693"/>
                <a:gd name="T18" fmla="*/ 0 w 176"/>
                <a:gd name="T19" fmla="*/ 0 h 693"/>
                <a:gd name="T20" fmla="*/ 0 w 176"/>
                <a:gd name="T21" fmla="*/ 0 h 693"/>
                <a:gd name="T22" fmla="*/ 0 w 176"/>
                <a:gd name="T23" fmla="*/ 0 h 693"/>
                <a:gd name="T24" fmla="*/ 0 w 176"/>
                <a:gd name="T25" fmla="*/ 0 h 693"/>
                <a:gd name="T26" fmla="*/ 0 w 176"/>
                <a:gd name="T27" fmla="*/ 0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7" name="Freeform 1289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0 h 592"/>
                <a:gd name="T16" fmla="*/ 0 w 149"/>
                <a:gd name="T17" fmla="*/ 0 h 592"/>
                <a:gd name="T18" fmla="*/ 0 w 149"/>
                <a:gd name="T19" fmla="*/ 0 h 592"/>
                <a:gd name="T20" fmla="*/ 0 w 149"/>
                <a:gd name="T21" fmla="*/ 0 h 592"/>
                <a:gd name="T22" fmla="*/ 0 w 149"/>
                <a:gd name="T23" fmla="*/ 0 h 592"/>
                <a:gd name="T24" fmla="*/ 0 w 149"/>
                <a:gd name="T25" fmla="*/ 0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8" name="Freeform 1290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0 h 490"/>
                <a:gd name="T18" fmla="*/ 0 w 124"/>
                <a:gd name="T19" fmla="*/ 0 h 490"/>
                <a:gd name="T20" fmla="*/ 0 w 124"/>
                <a:gd name="T21" fmla="*/ 0 h 490"/>
                <a:gd name="T22" fmla="*/ 0 w 124"/>
                <a:gd name="T23" fmla="*/ 0 h 490"/>
                <a:gd name="T24" fmla="*/ 0 w 124"/>
                <a:gd name="T25" fmla="*/ 0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29" name="Freeform 1291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0 h 389"/>
                <a:gd name="T18" fmla="*/ 0 w 99"/>
                <a:gd name="T19" fmla="*/ 0 h 389"/>
                <a:gd name="T20" fmla="*/ 0 w 99"/>
                <a:gd name="T21" fmla="*/ 0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0" name="Freeform 1292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1" name="Rectangle 1293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2" name="Freeform 1294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0 h 418"/>
                <a:gd name="T18" fmla="*/ 0 w 354"/>
                <a:gd name="T19" fmla="*/ 0 h 418"/>
                <a:gd name="T20" fmla="*/ 0 w 354"/>
                <a:gd name="T21" fmla="*/ 0 h 418"/>
                <a:gd name="T22" fmla="*/ 0 w 354"/>
                <a:gd name="T23" fmla="*/ 0 h 418"/>
                <a:gd name="T24" fmla="*/ 0 w 354"/>
                <a:gd name="T25" fmla="*/ 0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3" name="Freeform 1295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4" name="Freeform 1296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5" name="Freeform 1297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0 h 868"/>
                <a:gd name="T4" fmla="*/ 0 w 469"/>
                <a:gd name="T5" fmla="*/ 0 h 868"/>
                <a:gd name="T6" fmla="*/ 0 w 469"/>
                <a:gd name="T7" fmla="*/ 0 h 868"/>
                <a:gd name="T8" fmla="*/ 0 w 469"/>
                <a:gd name="T9" fmla="*/ 0 h 868"/>
                <a:gd name="T10" fmla="*/ 0 w 469"/>
                <a:gd name="T11" fmla="*/ 0 h 868"/>
                <a:gd name="T12" fmla="*/ 0 w 469"/>
                <a:gd name="T13" fmla="*/ 0 h 868"/>
                <a:gd name="T14" fmla="*/ 0 w 469"/>
                <a:gd name="T15" fmla="*/ 0 h 868"/>
                <a:gd name="T16" fmla="*/ 0 w 469"/>
                <a:gd name="T17" fmla="*/ 0 h 868"/>
                <a:gd name="T18" fmla="*/ 0 w 469"/>
                <a:gd name="T19" fmla="*/ 0 h 868"/>
                <a:gd name="T20" fmla="*/ 0 w 469"/>
                <a:gd name="T21" fmla="*/ 0 h 868"/>
                <a:gd name="T22" fmla="*/ 0 w 469"/>
                <a:gd name="T23" fmla="*/ 0 h 868"/>
                <a:gd name="T24" fmla="*/ 0 w 469"/>
                <a:gd name="T25" fmla="*/ 0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6" name="Freeform 1298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0 w 604"/>
                <a:gd name="T25" fmla="*/ 0 h 118"/>
                <a:gd name="T26" fmla="*/ 0 w 604"/>
                <a:gd name="T27" fmla="*/ 0 h 118"/>
                <a:gd name="T28" fmla="*/ 0 w 604"/>
                <a:gd name="T29" fmla="*/ 0 h 118"/>
                <a:gd name="T30" fmla="*/ 0 w 604"/>
                <a:gd name="T31" fmla="*/ 0 h 118"/>
                <a:gd name="T32" fmla="*/ 0 w 604"/>
                <a:gd name="T33" fmla="*/ 0 h 118"/>
                <a:gd name="T34" fmla="*/ 0 w 604"/>
                <a:gd name="T35" fmla="*/ 0 h 118"/>
                <a:gd name="T36" fmla="*/ 0 w 604"/>
                <a:gd name="T37" fmla="*/ 0 h 118"/>
                <a:gd name="T38" fmla="*/ 0 w 604"/>
                <a:gd name="T39" fmla="*/ 0 h 118"/>
                <a:gd name="T40" fmla="*/ 0 w 604"/>
                <a:gd name="T41" fmla="*/ 0 h 118"/>
                <a:gd name="T42" fmla="*/ 0 w 604"/>
                <a:gd name="T43" fmla="*/ 0 h 118"/>
                <a:gd name="T44" fmla="*/ 0 w 604"/>
                <a:gd name="T45" fmla="*/ 0 h 118"/>
                <a:gd name="T46" fmla="*/ 0 w 604"/>
                <a:gd name="T47" fmla="*/ 0 h 118"/>
                <a:gd name="T48" fmla="*/ 0 w 604"/>
                <a:gd name="T49" fmla="*/ 0 h 118"/>
                <a:gd name="T50" fmla="*/ 0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7" name="Freeform 1299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0 w 1017"/>
                <a:gd name="T1" fmla="*/ 0 h 337"/>
                <a:gd name="T2" fmla="*/ 0 w 1017"/>
                <a:gd name="T3" fmla="*/ 0 h 337"/>
                <a:gd name="T4" fmla="*/ 0 w 1017"/>
                <a:gd name="T5" fmla="*/ 0 h 337"/>
                <a:gd name="T6" fmla="*/ 0 w 1017"/>
                <a:gd name="T7" fmla="*/ 0 h 337"/>
                <a:gd name="T8" fmla="*/ 0 w 1017"/>
                <a:gd name="T9" fmla="*/ 0 h 337"/>
                <a:gd name="T10" fmla="*/ 0 w 1017"/>
                <a:gd name="T11" fmla="*/ 0 h 337"/>
                <a:gd name="T12" fmla="*/ 0 w 1017"/>
                <a:gd name="T13" fmla="*/ 0 h 337"/>
                <a:gd name="T14" fmla="*/ 0 w 1017"/>
                <a:gd name="T15" fmla="*/ 0 h 337"/>
                <a:gd name="T16" fmla="*/ 0 w 1017"/>
                <a:gd name="T17" fmla="*/ 0 h 337"/>
                <a:gd name="T18" fmla="*/ 0 w 1017"/>
                <a:gd name="T19" fmla="*/ 0 h 337"/>
                <a:gd name="T20" fmla="*/ 0 w 1017"/>
                <a:gd name="T21" fmla="*/ 0 h 337"/>
                <a:gd name="T22" fmla="*/ 0 w 1017"/>
                <a:gd name="T23" fmla="*/ 0 h 337"/>
                <a:gd name="T24" fmla="*/ 0 w 1017"/>
                <a:gd name="T25" fmla="*/ 0 h 337"/>
                <a:gd name="T26" fmla="*/ 0 w 1017"/>
                <a:gd name="T27" fmla="*/ 0 h 337"/>
                <a:gd name="T28" fmla="*/ 0 w 1017"/>
                <a:gd name="T29" fmla="*/ 0 h 337"/>
                <a:gd name="T30" fmla="*/ 0 w 1017"/>
                <a:gd name="T31" fmla="*/ 0 h 337"/>
                <a:gd name="T32" fmla="*/ 0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0 w 1017"/>
                <a:gd name="T39" fmla="*/ 0 h 337"/>
                <a:gd name="T40" fmla="*/ 0 w 1017"/>
                <a:gd name="T41" fmla="*/ 0 h 337"/>
                <a:gd name="T42" fmla="*/ 0 w 1017"/>
                <a:gd name="T43" fmla="*/ 0 h 337"/>
                <a:gd name="T44" fmla="*/ 0 w 1017"/>
                <a:gd name="T45" fmla="*/ 0 h 337"/>
                <a:gd name="T46" fmla="*/ 0 w 1017"/>
                <a:gd name="T47" fmla="*/ 0 h 337"/>
                <a:gd name="T48" fmla="*/ 0 w 1017"/>
                <a:gd name="T49" fmla="*/ 0 h 337"/>
                <a:gd name="T50" fmla="*/ 0 w 1017"/>
                <a:gd name="T51" fmla="*/ 0 h 337"/>
                <a:gd name="T52" fmla="*/ 0 w 1017"/>
                <a:gd name="T53" fmla="*/ 0 h 337"/>
                <a:gd name="T54" fmla="*/ 0 w 1017"/>
                <a:gd name="T55" fmla="*/ 0 h 337"/>
                <a:gd name="T56" fmla="*/ 0 w 1017"/>
                <a:gd name="T57" fmla="*/ 0 h 337"/>
                <a:gd name="T58" fmla="*/ 0 w 1017"/>
                <a:gd name="T59" fmla="*/ 0 h 337"/>
                <a:gd name="T60" fmla="*/ 0 w 1017"/>
                <a:gd name="T61" fmla="*/ 0 h 337"/>
                <a:gd name="T62" fmla="*/ 0 w 1017"/>
                <a:gd name="T63" fmla="*/ 0 h 337"/>
                <a:gd name="T64" fmla="*/ 0 w 1017"/>
                <a:gd name="T65" fmla="*/ 0 h 337"/>
                <a:gd name="T66" fmla="*/ 0 w 1017"/>
                <a:gd name="T67" fmla="*/ 0 h 337"/>
                <a:gd name="T68" fmla="*/ 0 w 1017"/>
                <a:gd name="T69" fmla="*/ 0 h 337"/>
                <a:gd name="T70" fmla="*/ 0 w 1017"/>
                <a:gd name="T71" fmla="*/ 0 h 337"/>
                <a:gd name="T72" fmla="*/ 0 w 1017"/>
                <a:gd name="T73" fmla="*/ 0 h 337"/>
                <a:gd name="T74" fmla="*/ 0 w 1017"/>
                <a:gd name="T75" fmla="*/ 0 h 337"/>
                <a:gd name="T76" fmla="*/ 0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8" name="Freeform 1300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0 w 1036"/>
                <a:gd name="T3" fmla="*/ 0 h 303"/>
                <a:gd name="T4" fmla="*/ 0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39" name="Freeform 1301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0 w 1023"/>
                <a:gd name="T3" fmla="*/ 0 h 270"/>
                <a:gd name="T4" fmla="*/ 0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340" name="Freeform 1302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0 w 1028"/>
                <a:gd name="T3" fmla="*/ 0 h 299"/>
                <a:gd name="T4" fmla="*/ 0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42183" name="AutoShape 1304"/>
          <p:cNvSpPr>
            <a:spLocks noChangeAspect="1" noChangeArrowheads="1" noTextEdit="1"/>
          </p:cNvSpPr>
          <p:nvPr/>
        </p:nvSpPr>
        <p:spPr bwMode="auto">
          <a:xfrm>
            <a:off x="5494338" y="3140075"/>
            <a:ext cx="2603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84" name="Freeform 1305"/>
          <p:cNvSpPr>
            <a:spLocks/>
          </p:cNvSpPr>
          <p:nvPr/>
        </p:nvSpPr>
        <p:spPr bwMode="auto">
          <a:xfrm>
            <a:off x="5495925" y="3140075"/>
            <a:ext cx="258763" cy="2682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94477909 h 1904"/>
              <a:gd name="T6" fmla="*/ 2147483647 w 1894"/>
              <a:gd name="T7" fmla="*/ 1183433868 h 1904"/>
              <a:gd name="T8" fmla="*/ 2147483647 w 1894"/>
              <a:gd name="T9" fmla="*/ 2147483647 h 1904"/>
              <a:gd name="T10" fmla="*/ 2147483647 w 1894"/>
              <a:gd name="T11" fmla="*/ 2147483647 h 1904"/>
              <a:gd name="T12" fmla="*/ 2147483647 w 1894"/>
              <a:gd name="T13" fmla="*/ 2147483647 h 1904"/>
              <a:gd name="T14" fmla="*/ 2147483647 w 1894"/>
              <a:gd name="T15" fmla="*/ 2147483647 h 1904"/>
              <a:gd name="T16" fmla="*/ 2147483647 w 1894"/>
              <a:gd name="T17" fmla="*/ 2147483647 h 1904"/>
              <a:gd name="T18" fmla="*/ 2147483647 w 1894"/>
              <a:gd name="T19" fmla="*/ 2147483647 h 1904"/>
              <a:gd name="T20" fmla="*/ 2147483647 w 1894"/>
              <a:gd name="T21" fmla="*/ 2147483647 h 1904"/>
              <a:gd name="T22" fmla="*/ 2147483647 w 1894"/>
              <a:gd name="T23" fmla="*/ 2147483647 h 1904"/>
              <a:gd name="T24" fmla="*/ 2147483647 w 1894"/>
              <a:gd name="T25" fmla="*/ 2147483647 h 1904"/>
              <a:gd name="T26" fmla="*/ 2147483647 w 1894"/>
              <a:gd name="T27" fmla="*/ 2147483647 h 1904"/>
              <a:gd name="T28" fmla="*/ 2147483647 w 1894"/>
              <a:gd name="T29" fmla="*/ 2147483647 h 1904"/>
              <a:gd name="T30" fmla="*/ 2147483647 w 1894"/>
              <a:gd name="T31" fmla="*/ 214748364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2147483647 w 1894"/>
              <a:gd name="T67" fmla="*/ 2147483647 h 1904"/>
              <a:gd name="T68" fmla="*/ 2147483647 w 1894"/>
              <a:gd name="T69" fmla="*/ 2147483647 h 1904"/>
              <a:gd name="T70" fmla="*/ 2147483647 w 1894"/>
              <a:gd name="T71" fmla="*/ 2147483647 h 1904"/>
              <a:gd name="T72" fmla="*/ 2147483647 w 1894"/>
              <a:gd name="T73" fmla="*/ 2147483647 h 1904"/>
              <a:gd name="T74" fmla="*/ 2147483647 w 1894"/>
              <a:gd name="T75" fmla="*/ 2147483647 h 1904"/>
              <a:gd name="T76" fmla="*/ 2147483647 w 1894"/>
              <a:gd name="T77" fmla="*/ 2147483647 h 1904"/>
              <a:gd name="T78" fmla="*/ 2147483647 w 1894"/>
              <a:gd name="T79" fmla="*/ 2147483647 h 1904"/>
              <a:gd name="T80" fmla="*/ 0 w 1894"/>
              <a:gd name="T81" fmla="*/ 2147483647 h 1904"/>
              <a:gd name="T82" fmla="*/ 1392386898 w 1894"/>
              <a:gd name="T83" fmla="*/ 2147483647 h 1904"/>
              <a:gd name="T84" fmla="*/ 2147483647 w 1894"/>
              <a:gd name="T85" fmla="*/ 2147483647 h 1904"/>
              <a:gd name="T86" fmla="*/ 2147483647 w 1894"/>
              <a:gd name="T87" fmla="*/ 2147483647 h 1904"/>
              <a:gd name="T88" fmla="*/ 2147483647 w 1894"/>
              <a:gd name="T89" fmla="*/ 2147483647 h 1904"/>
              <a:gd name="T90" fmla="*/ 2147483647 w 1894"/>
              <a:gd name="T91" fmla="*/ 2147483647 h 1904"/>
              <a:gd name="T92" fmla="*/ 2147483647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85" name="Freeform 1306"/>
          <p:cNvSpPr>
            <a:spLocks/>
          </p:cNvSpPr>
          <p:nvPr/>
        </p:nvSpPr>
        <p:spPr bwMode="auto">
          <a:xfrm>
            <a:off x="5527675" y="3309938"/>
            <a:ext cx="150813" cy="46037"/>
          </a:xfrm>
          <a:custGeom>
            <a:avLst/>
            <a:gdLst>
              <a:gd name="T0" fmla="*/ 2147483647 w 1106"/>
              <a:gd name="T1" fmla="*/ 0 h 331"/>
              <a:gd name="T2" fmla="*/ 2147483647 w 1106"/>
              <a:gd name="T3" fmla="*/ 2147483647 h 331"/>
              <a:gd name="T4" fmla="*/ 2147483647 w 1106"/>
              <a:gd name="T5" fmla="*/ 2147483647 h 331"/>
              <a:gd name="T6" fmla="*/ 0 w 1106"/>
              <a:gd name="T7" fmla="*/ 2147483647 h 331"/>
              <a:gd name="T8" fmla="*/ 2147483647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86" name="Freeform 1307"/>
          <p:cNvSpPr>
            <a:spLocks/>
          </p:cNvSpPr>
          <p:nvPr/>
        </p:nvSpPr>
        <p:spPr bwMode="auto">
          <a:xfrm>
            <a:off x="5502275" y="3330575"/>
            <a:ext cx="176213" cy="71438"/>
          </a:xfrm>
          <a:custGeom>
            <a:avLst/>
            <a:gdLst>
              <a:gd name="T0" fmla="*/ 2147483647 w 1285"/>
              <a:gd name="T1" fmla="*/ 2147483647 h 505"/>
              <a:gd name="T2" fmla="*/ 2147483647 w 1285"/>
              <a:gd name="T3" fmla="*/ 2147483647 h 505"/>
              <a:gd name="T4" fmla="*/ 2147483647 w 1285"/>
              <a:gd name="T5" fmla="*/ 2147483647 h 505"/>
              <a:gd name="T6" fmla="*/ 2147483647 w 1285"/>
              <a:gd name="T7" fmla="*/ 2147483647 h 505"/>
              <a:gd name="T8" fmla="*/ 2147483647 w 1285"/>
              <a:gd name="T9" fmla="*/ 2147483647 h 505"/>
              <a:gd name="T10" fmla="*/ 2147483647 w 1285"/>
              <a:gd name="T11" fmla="*/ 2147483647 h 505"/>
              <a:gd name="T12" fmla="*/ 2147483647 w 1285"/>
              <a:gd name="T13" fmla="*/ 2147483647 h 505"/>
              <a:gd name="T14" fmla="*/ 2147483647 w 1285"/>
              <a:gd name="T15" fmla="*/ 2147483647 h 505"/>
              <a:gd name="T16" fmla="*/ 2147483647 w 1285"/>
              <a:gd name="T17" fmla="*/ 2147483647 h 505"/>
              <a:gd name="T18" fmla="*/ 2147483647 w 1285"/>
              <a:gd name="T19" fmla="*/ 2147483647 h 505"/>
              <a:gd name="T20" fmla="*/ 2147483647 w 1285"/>
              <a:gd name="T21" fmla="*/ 2147483647 h 505"/>
              <a:gd name="T22" fmla="*/ 2147483647 w 1285"/>
              <a:gd name="T23" fmla="*/ 2147483647 h 505"/>
              <a:gd name="T24" fmla="*/ 2147483647 w 1285"/>
              <a:gd name="T25" fmla="*/ 2147483647 h 505"/>
              <a:gd name="T26" fmla="*/ 2147483647 w 1285"/>
              <a:gd name="T27" fmla="*/ 2147483647 h 505"/>
              <a:gd name="T28" fmla="*/ 2147483647 w 1285"/>
              <a:gd name="T29" fmla="*/ 2147483647 h 505"/>
              <a:gd name="T30" fmla="*/ 2147483647 w 1285"/>
              <a:gd name="T31" fmla="*/ 2147483647 h 505"/>
              <a:gd name="T32" fmla="*/ 2122295385 w 1285"/>
              <a:gd name="T33" fmla="*/ 1602246688 h 505"/>
              <a:gd name="T34" fmla="*/ 706572991 w 1285"/>
              <a:gd name="T35" fmla="*/ 2147483647 h 505"/>
              <a:gd name="T36" fmla="*/ 0 w 1285"/>
              <a:gd name="T37" fmla="*/ 2147483647 h 505"/>
              <a:gd name="T38" fmla="*/ 2147483647 w 1285"/>
              <a:gd name="T39" fmla="*/ 2147483647 h 505"/>
              <a:gd name="T40" fmla="*/ 2147483647 w 1285"/>
              <a:gd name="T41" fmla="*/ 2147483647 h 505"/>
              <a:gd name="T42" fmla="*/ 2147483647 w 1285"/>
              <a:gd name="T43" fmla="*/ 2147483647 h 505"/>
              <a:gd name="T44" fmla="*/ 2147483647 w 1285"/>
              <a:gd name="T45" fmla="*/ 2147483647 h 505"/>
              <a:gd name="T46" fmla="*/ 2147483647 w 1285"/>
              <a:gd name="T47" fmla="*/ 2147483647 h 505"/>
              <a:gd name="T48" fmla="*/ 2147483647 w 1285"/>
              <a:gd name="T49" fmla="*/ 2147483647 h 505"/>
              <a:gd name="T50" fmla="*/ 2147483647 w 1285"/>
              <a:gd name="T51" fmla="*/ 2147483647 h 505"/>
              <a:gd name="T52" fmla="*/ 2147483647 w 1285"/>
              <a:gd name="T53" fmla="*/ 2147483647 h 505"/>
              <a:gd name="T54" fmla="*/ 2147483647 w 1285"/>
              <a:gd name="T55" fmla="*/ 2147483647 h 505"/>
              <a:gd name="T56" fmla="*/ 2147483647 w 1285"/>
              <a:gd name="T57" fmla="*/ 2147483647 h 505"/>
              <a:gd name="T58" fmla="*/ 2147483647 w 1285"/>
              <a:gd name="T59" fmla="*/ 2147483647 h 505"/>
              <a:gd name="T60" fmla="*/ 2147483647 w 1285"/>
              <a:gd name="T61" fmla="*/ 2147483647 h 505"/>
              <a:gd name="T62" fmla="*/ 2147483647 w 1285"/>
              <a:gd name="T63" fmla="*/ 2147483647 h 505"/>
              <a:gd name="T64" fmla="*/ 2147483647 w 1285"/>
              <a:gd name="T65" fmla="*/ 2147483647 h 505"/>
              <a:gd name="T66" fmla="*/ 2147483647 w 1285"/>
              <a:gd name="T67" fmla="*/ 2147483647 h 505"/>
              <a:gd name="T68" fmla="*/ 2147483647 w 1285"/>
              <a:gd name="T69" fmla="*/ 2147483647 h 505"/>
              <a:gd name="T70" fmla="*/ 2147483647 w 1285"/>
              <a:gd name="T71" fmla="*/ 2147483647 h 505"/>
              <a:gd name="T72" fmla="*/ 2147483647 w 1285"/>
              <a:gd name="T73" fmla="*/ 2147483647 h 505"/>
              <a:gd name="T74" fmla="*/ 2147483647 w 1285"/>
              <a:gd name="T75" fmla="*/ 2147483647 h 505"/>
              <a:gd name="T76" fmla="*/ 2147483647 w 1285"/>
              <a:gd name="T77" fmla="*/ 2147483647 h 505"/>
              <a:gd name="T78" fmla="*/ 2147483647 w 128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87" name="AutoShape 1308"/>
          <p:cNvSpPr>
            <a:spLocks noChangeAspect="1" noChangeArrowheads="1" noTextEdit="1"/>
          </p:cNvSpPr>
          <p:nvPr/>
        </p:nvSpPr>
        <p:spPr bwMode="auto">
          <a:xfrm>
            <a:off x="5449888" y="3044825"/>
            <a:ext cx="2841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188" name="Freeform 1309"/>
          <p:cNvSpPr>
            <a:spLocks/>
          </p:cNvSpPr>
          <p:nvPr/>
        </p:nvSpPr>
        <p:spPr bwMode="auto">
          <a:xfrm>
            <a:off x="5508625" y="3065463"/>
            <a:ext cx="41275" cy="52387"/>
          </a:xfrm>
          <a:custGeom>
            <a:avLst/>
            <a:gdLst>
              <a:gd name="T0" fmla="*/ 2147483647 w 179"/>
              <a:gd name="T1" fmla="*/ 2147483647 h 216"/>
              <a:gd name="T2" fmla="*/ 2147483647 w 179"/>
              <a:gd name="T3" fmla="*/ 2147483647 h 216"/>
              <a:gd name="T4" fmla="*/ 2147483647 w 179"/>
              <a:gd name="T5" fmla="*/ 2147483647 h 216"/>
              <a:gd name="T6" fmla="*/ 2147483647 w 179"/>
              <a:gd name="T7" fmla="*/ 2147483647 h 216"/>
              <a:gd name="T8" fmla="*/ 2147483647 w 179"/>
              <a:gd name="T9" fmla="*/ 2147483647 h 216"/>
              <a:gd name="T10" fmla="*/ 2147483647 w 179"/>
              <a:gd name="T11" fmla="*/ 2147483647 h 216"/>
              <a:gd name="T12" fmla="*/ 2147483647 w 179"/>
              <a:gd name="T13" fmla="*/ 2147483647 h 216"/>
              <a:gd name="T14" fmla="*/ 2147483647 w 179"/>
              <a:gd name="T15" fmla="*/ 2147483647 h 216"/>
              <a:gd name="T16" fmla="*/ 0 w 179"/>
              <a:gd name="T17" fmla="*/ 2147483647 h 216"/>
              <a:gd name="T18" fmla="*/ 2147483647 w 179"/>
              <a:gd name="T19" fmla="*/ 2147483647 h 216"/>
              <a:gd name="T20" fmla="*/ 2147483647 w 179"/>
              <a:gd name="T21" fmla="*/ 2147483647 h 216"/>
              <a:gd name="T22" fmla="*/ 2147483647 w 179"/>
              <a:gd name="T23" fmla="*/ 2147483647 h 216"/>
              <a:gd name="T24" fmla="*/ 2147483647 w 179"/>
              <a:gd name="T25" fmla="*/ 2147483647 h 216"/>
              <a:gd name="T26" fmla="*/ 2147483647 w 179"/>
              <a:gd name="T27" fmla="*/ 2147483647 h 216"/>
              <a:gd name="T28" fmla="*/ 2147483647 w 179"/>
              <a:gd name="T29" fmla="*/ 2147483647 h 216"/>
              <a:gd name="T30" fmla="*/ 2147483647 w 179"/>
              <a:gd name="T31" fmla="*/ 2147483647 h 216"/>
              <a:gd name="T32" fmla="*/ 2147483647 w 179"/>
              <a:gd name="T33" fmla="*/ 2147483647 h 216"/>
              <a:gd name="T34" fmla="*/ 214748364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7483647 w 179"/>
              <a:gd name="T45" fmla="*/ 2147483647 h 216"/>
              <a:gd name="T46" fmla="*/ 2147483647 w 179"/>
              <a:gd name="T47" fmla="*/ 2147483647 h 216"/>
              <a:gd name="T48" fmla="*/ 2147483647 w 179"/>
              <a:gd name="T49" fmla="*/ 2147483647 h 216"/>
              <a:gd name="T50" fmla="*/ 2147483647 w 179"/>
              <a:gd name="T51" fmla="*/ 2147483647 h 216"/>
              <a:gd name="T52" fmla="*/ 2147483647 w 179"/>
              <a:gd name="T53" fmla="*/ 2147483647 h 216"/>
              <a:gd name="T54" fmla="*/ 2147483647 w 179"/>
              <a:gd name="T55" fmla="*/ 2147483647 h 216"/>
              <a:gd name="T56" fmla="*/ 2147483647 w 179"/>
              <a:gd name="T57" fmla="*/ 2147483647 h 216"/>
              <a:gd name="T58" fmla="*/ 2147483647 w 179"/>
              <a:gd name="T59" fmla="*/ 2147483647 h 216"/>
              <a:gd name="T60" fmla="*/ 2147483647 w 179"/>
              <a:gd name="T61" fmla="*/ 2147483647 h 216"/>
              <a:gd name="T62" fmla="*/ 2147483647 w 179"/>
              <a:gd name="T63" fmla="*/ 2147483647 h 216"/>
              <a:gd name="T64" fmla="*/ 2147483647 w 179"/>
              <a:gd name="T65" fmla="*/ 2147483647 h 216"/>
              <a:gd name="T66" fmla="*/ 2147483647 w 179"/>
              <a:gd name="T67" fmla="*/ 2147483647 h 216"/>
              <a:gd name="T68" fmla="*/ 2147483647 w 179"/>
              <a:gd name="T69" fmla="*/ 2147483647 h 216"/>
              <a:gd name="T70" fmla="*/ 2147483647 w 179"/>
              <a:gd name="T71" fmla="*/ 2147483647 h 216"/>
              <a:gd name="T72" fmla="*/ 2147483647 w 179"/>
              <a:gd name="T73" fmla="*/ 2147483647 h 216"/>
              <a:gd name="T74" fmla="*/ 2147483647 w 179"/>
              <a:gd name="T75" fmla="*/ 2147483647 h 216"/>
              <a:gd name="T76" fmla="*/ 2147483647 w 179"/>
              <a:gd name="T77" fmla="*/ 2147483647 h 216"/>
              <a:gd name="T78" fmla="*/ 2147483647 w 179"/>
              <a:gd name="T79" fmla="*/ 2147483647 h 216"/>
              <a:gd name="T80" fmla="*/ 2147483647 w 179"/>
              <a:gd name="T81" fmla="*/ 2147483647 h 216"/>
              <a:gd name="T82" fmla="*/ 2147483647 w 179"/>
              <a:gd name="T83" fmla="*/ 2147483647 h 216"/>
              <a:gd name="T84" fmla="*/ 2147483647 w 179"/>
              <a:gd name="T85" fmla="*/ 0 h 216"/>
              <a:gd name="T86" fmla="*/ 2147483647 w 179"/>
              <a:gd name="T87" fmla="*/ 2147483647 h 216"/>
              <a:gd name="T88" fmla="*/ 2147483647 w 179"/>
              <a:gd name="T89" fmla="*/ 2147483647 h 216"/>
              <a:gd name="T90" fmla="*/ 2147483647 w 179"/>
              <a:gd name="T91" fmla="*/ 2147483647 h 216"/>
              <a:gd name="T92" fmla="*/ 2147483647 w 179"/>
              <a:gd name="T93" fmla="*/ 2147483647 h 216"/>
              <a:gd name="T94" fmla="*/ 2147483647 w 179"/>
              <a:gd name="T95" fmla="*/ 2147483647 h 216"/>
              <a:gd name="T96" fmla="*/ 2147483647 w 179"/>
              <a:gd name="T97" fmla="*/ 21474836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89" name="Freeform 1310"/>
          <p:cNvSpPr>
            <a:spLocks/>
          </p:cNvSpPr>
          <p:nvPr/>
        </p:nvSpPr>
        <p:spPr bwMode="auto">
          <a:xfrm>
            <a:off x="5576888" y="3063875"/>
            <a:ext cx="25400" cy="39688"/>
          </a:xfrm>
          <a:custGeom>
            <a:avLst/>
            <a:gdLst>
              <a:gd name="T0" fmla="*/ 2147483647 w 114"/>
              <a:gd name="T1" fmla="*/ 2147483647 h 168"/>
              <a:gd name="T2" fmla="*/ 2147483647 w 114"/>
              <a:gd name="T3" fmla="*/ 2147483647 h 168"/>
              <a:gd name="T4" fmla="*/ 2147483647 w 114"/>
              <a:gd name="T5" fmla="*/ 2147483647 h 168"/>
              <a:gd name="T6" fmla="*/ 2147483647 w 114"/>
              <a:gd name="T7" fmla="*/ 2147483647 h 168"/>
              <a:gd name="T8" fmla="*/ 2147483647 w 114"/>
              <a:gd name="T9" fmla="*/ 2147483647 h 168"/>
              <a:gd name="T10" fmla="*/ 2147483647 w 114"/>
              <a:gd name="T11" fmla="*/ 2147483647 h 168"/>
              <a:gd name="T12" fmla="*/ 2147483647 w 114"/>
              <a:gd name="T13" fmla="*/ 2147483647 h 168"/>
              <a:gd name="T14" fmla="*/ 2147483647 w 114"/>
              <a:gd name="T15" fmla="*/ 2147483647 h 168"/>
              <a:gd name="T16" fmla="*/ 2147483647 w 114"/>
              <a:gd name="T17" fmla="*/ 2147483647 h 168"/>
              <a:gd name="T18" fmla="*/ 2147483647 w 114"/>
              <a:gd name="T19" fmla="*/ 2147483647 h 168"/>
              <a:gd name="T20" fmla="*/ 2147483647 w 114"/>
              <a:gd name="T21" fmla="*/ 2147483647 h 168"/>
              <a:gd name="T22" fmla="*/ 2147483647 w 114"/>
              <a:gd name="T23" fmla="*/ 2147483647 h 168"/>
              <a:gd name="T24" fmla="*/ 2147483647 w 114"/>
              <a:gd name="T25" fmla="*/ 2147483647 h 168"/>
              <a:gd name="T26" fmla="*/ 2147483647 w 114"/>
              <a:gd name="T27" fmla="*/ 2147483647 h 168"/>
              <a:gd name="T28" fmla="*/ 2147483647 w 114"/>
              <a:gd name="T29" fmla="*/ 2147483647 h 168"/>
              <a:gd name="T30" fmla="*/ 2147483647 w 114"/>
              <a:gd name="T31" fmla="*/ 2147483647 h 168"/>
              <a:gd name="T32" fmla="*/ 2147483647 w 114"/>
              <a:gd name="T33" fmla="*/ 2147483647 h 168"/>
              <a:gd name="T34" fmla="*/ 2147483647 w 114"/>
              <a:gd name="T35" fmla="*/ 2147483647 h 168"/>
              <a:gd name="T36" fmla="*/ 2147483647 w 114"/>
              <a:gd name="T37" fmla="*/ 2147483647 h 168"/>
              <a:gd name="T38" fmla="*/ 2147483647 w 114"/>
              <a:gd name="T39" fmla="*/ 2147483647 h 168"/>
              <a:gd name="T40" fmla="*/ 2147483647 w 114"/>
              <a:gd name="T41" fmla="*/ 2147483647 h 168"/>
              <a:gd name="T42" fmla="*/ 2147483647 w 114"/>
              <a:gd name="T43" fmla="*/ 2147483647 h 168"/>
              <a:gd name="T44" fmla="*/ 2147483647 w 114"/>
              <a:gd name="T45" fmla="*/ 2147483647 h 168"/>
              <a:gd name="T46" fmla="*/ 2147483647 w 114"/>
              <a:gd name="T47" fmla="*/ 2147483647 h 168"/>
              <a:gd name="T48" fmla="*/ 2147483647 w 114"/>
              <a:gd name="T49" fmla="*/ 2147483647 h 168"/>
              <a:gd name="T50" fmla="*/ 2147483647 w 114"/>
              <a:gd name="T51" fmla="*/ 2147483647 h 168"/>
              <a:gd name="T52" fmla="*/ 2147483647 w 114"/>
              <a:gd name="T53" fmla="*/ 2147483647 h 168"/>
              <a:gd name="T54" fmla="*/ 2147483647 w 114"/>
              <a:gd name="T55" fmla="*/ 2147483647 h 168"/>
              <a:gd name="T56" fmla="*/ 2147483647 w 114"/>
              <a:gd name="T57" fmla="*/ 2147483647 h 168"/>
              <a:gd name="T58" fmla="*/ 2147483647 w 114"/>
              <a:gd name="T59" fmla="*/ 2147483647 h 168"/>
              <a:gd name="T60" fmla="*/ 2147483647 w 114"/>
              <a:gd name="T61" fmla="*/ 0 h 168"/>
              <a:gd name="T62" fmla="*/ 2147483647 w 114"/>
              <a:gd name="T63" fmla="*/ 0 h 168"/>
              <a:gd name="T64" fmla="*/ 0 w 114"/>
              <a:gd name="T65" fmla="*/ 2147483647 h 168"/>
              <a:gd name="T66" fmla="*/ 2147483647 w 114"/>
              <a:gd name="T67" fmla="*/ 2147483647 h 168"/>
              <a:gd name="T68" fmla="*/ 2147483647 w 114"/>
              <a:gd name="T69" fmla="*/ 2147483647 h 168"/>
              <a:gd name="T70" fmla="*/ 2147483647 w 114"/>
              <a:gd name="T71" fmla="*/ 2147483647 h 168"/>
              <a:gd name="T72" fmla="*/ 2147483647 w 114"/>
              <a:gd name="T73" fmla="*/ 2147483647 h 168"/>
              <a:gd name="T74" fmla="*/ 2147483647 w 114"/>
              <a:gd name="T75" fmla="*/ 2147483647 h 168"/>
              <a:gd name="T76" fmla="*/ 2147483647 w 114"/>
              <a:gd name="T77" fmla="*/ 2147483647 h 168"/>
              <a:gd name="T78" fmla="*/ 2147483647 w 114"/>
              <a:gd name="T79" fmla="*/ 2147483647 h 168"/>
              <a:gd name="T80" fmla="*/ 2147483647 w 114"/>
              <a:gd name="T81" fmla="*/ 2147483647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0" name="Freeform 1311"/>
          <p:cNvSpPr>
            <a:spLocks/>
          </p:cNvSpPr>
          <p:nvPr/>
        </p:nvSpPr>
        <p:spPr bwMode="auto">
          <a:xfrm>
            <a:off x="5483225" y="3054350"/>
            <a:ext cx="66675" cy="85725"/>
          </a:xfrm>
          <a:custGeom>
            <a:avLst/>
            <a:gdLst>
              <a:gd name="T0" fmla="*/ 2147483647 w 289"/>
              <a:gd name="T1" fmla="*/ 2147483647 h 351"/>
              <a:gd name="T2" fmla="*/ 2147483647 w 289"/>
              <a:gd name="T3" fmla="*/ 2147483647 h 351"/>
              <a:gd name="T4" fmla="*/ 2147483647 w 289"/>
              <a:gd name="T5" fmla="*/ 2147483647 h 351"/>
              <a:gd name="T6" fmla="*/ 0 w 289"/>
              <a:gd name="T7" fmla="*/ 2147483647 h 351"/>
              <a:gd name="T8" fmla="*/ 2147483647 w 289"/>
              <a:gd name="T9" fmla="*/ 2147483647 h 351"/>
              <a:gd name="T10" fmla="*/ 2147483647 w 289"/>
              <a:gd name="T11" fmla="*/ 2147483647 h 351"/>
              <a:gd name="T12" fmla="*/ 2147483647 w 289"/>
              <a:gd name="T13" fmla="*/ 2147483647 h 351"/>
              <a:gd name="T14" fmla="*/ 2147483647 w 289"/>
              <a:gd name="T15" fmla="*/ 2147483647 h 351"/>
              <a:gd name="T16" fmla="*/ 2147483647 w 289"/>
              <a:gd name="T17" fmla="*/ 2147483647 h 351"/>
              <a:gd name="T18" fmla="*/ 2147483647 w 289"/>
              <a:gd name="T19" fmla="*/ 2147483647 h 351"/>
              <a:gd name="T20" fmla="*/ 2147483647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2147483647 w 289"/>
              <a:gd name="T53" fmla="*/ 2147483647 h 351"/>
              <a:gd name="T54" fmla="*/ 2147483647 w 289"/>
              <a:gd name="T55" fmla="*/ 2147483647 h 351"/>
              <a:gd name="T56" fmla="*/ 2147483647 w 289"/>
              <a:gd name="T57" fmla="*/ 2147483647 h 351"/>
              <a:gd name="T58" fmla="*/ 2147483647 w 289"/>
              <a:gd name="T59" fmla="*/ 2147483647 h 351"/>
              <a:gd name="T60" fmla="*/ 2147483647 w 289"/>
              <a:gd name="T61" fmla="*/ 2147483647 h 351"/>
              <a:gd name="T62" fmla="*/ 2147483647 w 289"/>
              <a:gd name="T63" fmla="*/ 2147483647 h 351"/>
              <a:gd name="T64" fmla="*/ 2147483647 w 289"/>
              <a:gd name="T65" fmla="*/ 2147483647 h 351"/>
              <a:gd name="T66" fmla="*/ 2147483647 w 289"/>
              <a:gd name="T67" fmla="*/ 2147483647 h 351"/>
              <a:gd name="T68" fmla="*/ 2147483647 w 289"/>
              <a:gd name="T69" fmla="*/ 2147483647 h 351"/>
              <a:gd name="T70" fmla="*/ 2147483647 w 289"/>
              <a:gd name="T71" fmla="*/ 2147483647 h 351"/>
              <a:gd name="T72" fmla="*/ 2147483647 w 289"/>
              <a:gd name="T73" fmla="*/ 2147483647 h 351"/>
              <a:gd name="T74" fmla="*/ 2147483647 w 289"/>
              <a:gd name="T75" fmla="*/ 2147483647 h 351"/>
              <a:gd name="T76" fmla="*/ 2147483647 w 289"/>
              <a:gd name="T77" fmla="*/ 2147483647 h 351"/>
              <a:gd name="T78" fmla="*/ 2147483647 w 289"/>
              <a:gd name="T79" fmla="*/ 2147483647 h 351"/>
              <a:gd name="T80" fmla="*/ 2147483647 w 289"/>
              <a:gd name="T81" fmla="*/ 0 h 351"/>
              <a:gd name="T82" fmla="*/ 2147483647 w 289"/>
              <a:gd name="T83" fmla="*/ 2147483647 h 351"/>
              <a:gd name="T84" fmla="*/ 2147483647 w 289"/>
              <a:gd name="T85" fmla="*/ 2147483647 h 351"/>
              <a:gd name="T86" fmla="*/ 2147483647 w 289"/>
              <a:gd name="T87" fmla="*/ 2147483647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1" name="Freeform 1312"/>
          <p:cNvSpPr>
            <a:spLocks/>
          </p:cNvSpPr>
          <p:nvPr/>
        </p:nvSpPr>
        <p:spPr bwMode="auto">
          <a:xfrm>
            <a:off x="5573713" y="3051175"/>
            <a:ext cx="57150" cy="57150"/>
          </a:xfrm>
          <a:custGeom>
            <a:avLst/>
            <a:gdLst>
              <a:gd name="T0" fmla="*/ 2147483647 w 254"/>
              <a:gd name="T1" fmla="*/ 2147483647 h 234"/>
              <a:gd name="T2" fmla="*/ 2147483647 w 254"/>
              <a:gd name="T3" fmla="*/ 2147483647 h 234"/>
              <a:gd name="T4" fmla="*/ 2147483647 w 254"/>
              <a:gd name="T5" fmla="*/ 2147483647 h 234"/>
              <a:gd name="T6" fmla="*/ 2147483647 w 254"/>
              <a:gd name="T7" fmla="*/ 2147483647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2147483647 h 234"/>
              <a:gd name="T54" fmla="*/ 2147483647 w 254"/>
              <a:gd name="T55" fmla="*/ 2147483647 h 234"/>
              <a:gd name="T56" fmla="*/ 2147483647 w 254"/>
              <a:gd name="T57" fmla="*/ 2147483647 h 234"/>
              <a:gd name="T58" fmla="*/ 2147483647 w 254"/>
              <a:gd name="T59" fmla="*/ 2147483647 h 234"/>
              <a:gd name="T60" fmla="*/ 2147483647 w 254"/>
              <a:gd name="T61" fmla="*/ 2147483647 h 234"/>
              <a:gd name="T62" fmla="*/ 2147483647 w 254"/>
              <a:gd name="T63" fmla="*/ 2147483647 h 234"/>
              <a:gd name="T64" fmla="*/ 2147483647 w 254"/>
              <a:gd name="T65" fmla="*/ 2147483647 h 234"/>
              <a:gd name="T66" fmla="*/ 2147483647 w 254"/>
              <a:gd name="T67" fmla="*/ 2147483647 h 234"/>
              <a:gd name="T68" fmla="*/ 2147483647 w 254"/>
              <a:gd name="T69" fmla="*/ 2147483647 h 234"/>
              <a:gd name="T70" fmla="*/ 2147483647 w 254"/>
              <a:gd name="T71" fmla="*/ 2147483647 h 234"/>
              <a:gd name="T72" fmla="*/ 2147483647 w 254"/>
              <a:gd name="T73" fmla="*/ 2147483647 h 234"/>
              <a:gd name="T74" fmla="*/ 2147483647 w 254"/>
              <a:gd name="T75" fmla="*/ 2147483647 h 234"/>
              <a:gd name="T76" fmla="*/ 2147483647 w 254"/>
              <a:gd name="T77" fmla="*/ 2147483647 h 234"/>
              <a:gd name="T78" fmla="*/ 2147483647 w 254"/>
              <a:gd name="T79" fmla="*/ 0 h 234"/>
              <a:gd name="T80" fmla="*/ 2147483647 w 254"/>
              <a:gd name="T81" fmla="*/ 0 h 234"/>
              <a:gd name="T82" fmla="*/ 2147483647 w 254"/>
              <a:gd name="T83" fmla="*/ 0 h 234"/>
              <a:gd name="T84" fmla="*/ 2147483647 w 254"/>
              <a:gd name="T85" fmla="*/ 0 h 234"/>
              <a:gd name="T86" fmla="*/ 2147483647 w 254"/>
              <a:gd name="T87" fmla="*/ 2147483647 h 234"/>
              <a:gd name="T88" fmla="*/ 0 w 254"/>
              <a:gd name="T89" fmla="*/ 2147483647 h 234"/>
              <a:gd name="T90" fmla="*/ 2147483647 w 254"/>
              <a:gd name="T91" fmla="*/ 2147483647 h 234"/>
              <a:gd name="T92" fmla="*/ 2147483647 w 254"/>
              <a:gd name="T93" fmla="*/ 2147483647 h 234"/>
              <a:gd name="T94" fmla="*/ 2147483647 w 254"/>
              <a:gd name="T95" fmla="*/ 2147483647 h 234"/>
              <a:gd name="T96" fmla="*/ 2147483647 w 254"/>
              <a:gd name="T97" fmla="*/ 2147483647 h 234"/>
              <a:gd name="T98" fmla="*/ 2147483647 w 254"/>
              <a:gd name="T99" fmla="*/ 2147483647 h 234"/>
              <a:gd name="T100" fmla="*/ 2147483647 w 254"/>
              <a:gd name="T101" fmla="*/ 2147483647 h 234"/>
              <a:gd name="T102" fmla="*/ 2147483647 w 254"/>
              <a:gd name="T103" fmla="*/ 2147483647 h 234"/>
              <a:gd name="T104" fmla="*/ 2147483647 w 254"/>
              <a:gd name="T105" fmla="*/ 2147483647 h 234"/>
              <a:gd name="T106" fmla="*/ 2147483647 w 254"/>
              <a:gd name="T107" fmla="*/ 2147483647 h 234"/>
              <a:gd name="T108" fmla="*/ 2147483647 w 254"/>
              <a:gd name="T109" fmla="*/ 2147483647 h 234"/>
              <a:gd name="T110" fmla="*/ 2147483647 w 254"/>
              <a:gd name="T111" fmla="*/ 2147483647 h 234"/>
              <a:gd name="T112" fmla="*/ 2147483647 w 254"/>
              <a:gd name="T113" fmla="*/ 2147483647 h 234"/>
              <a:gd name="T114" fmla="*/ 2147483647 w 254"/>
              <a:gd name="T115" fmla="*/ 2147483647 h 234"/>
              <a:gd name="T116" fmla="*/ 2147483647 w 254"/>
              <a:gd name="T117" fmla="*/ 2147483647 h 234"/>
              <a:gd name="T118" fmla="*/ 2147483647 w 254"/>
              <a:gd name="T119" fmla="*/ 2147483647 h 234"/>
              <a:gd name="T120" fmla="*/ 2147483647 w 254"/>
              <a:gd name="T121" fmla="*/ 214748364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2" name="Freeform 1313"/>
          <p:cNvSpPr>
            <a:spLocks/>
          </p:cNvSpPr>
          <p:nvPr/>
        </p:nvSpPr>
        <p:spPr bwMode="auto">
          <a:xfrm>
            <a:off x="5461000" y="3078163"/>
            <a:ext cx="22225" cy="52387"/>
          </a:xfrm>
          <a:custGeom>
            <a:avLst/>
            <a:gdLst>
              <a:gd name="T0" fmla="*/ 0 w 103"/>
              <a:gd name="T1" fmla="*/ 2147483647 h 221"/>
              <a:gd name="T2" fmla="*/ 0 w 103"/>
              <a:gd name="T3" fmla="*/ 2147483647 h 221"/>
              <a:gd name="T4" fmla="*/ 2147483647 w 103"/>
              <a:gd name="T5" fmla="*/ 2147483647 h 221"/>
              <a:gd name="T6" fmla="*/ 2147483647 w 103"/>
              <a:gd name="T7" fmla="*/ 2147483647 h 221"/>
              <a:gd name="T8" fmla="*/ 2147483647 w 103"/>
              <a:gd name="T9" fmla="*/ 2147483647 h 221"/>
              <a:gd name="T10" fmla="*/ 2147483647 w 103"/>
              <a:gd name="T11" fmla="*/ 2147483647 h 221"/>
              <a:gd name="T12" fmla="*/ 2147483647 w 103"/>
              <a:gd name="T13" fmla="*/ 2147483647 h 221"/>
              <a:gd name="T14" fmla="*/ 2147483647 w 103"/>
              <a:gd name="T15" fmla="*/ 2147483647 h 221"/>
              <a:gd name="T16" fmla="*/ 2147483647 w 103"/>
              <a:gd name="T17" fmla="*/ 2147483647 h 221"/>
              <a:gd name="T18" fmla="*/ 2147483647 w 103"/>
              <a:gd name="T19" fmla="*/ 2147483647 h 221"/>
              <a:gd name="T20" fmla="*/ 2147483647 w 103"/>
              <a:gd name="T21" fmla="*/ 2147483647 h 221"/>
              <a:gd name="T22" fmla="*/ 2147483647 w 103"/>
              <a:gd name="T23" fmla="*/ 2147483647 h 221"/>
              <a:gd name="T24" fmla="*/ 2147483647 w 103"/>
              <a:gd name="T25" fmla="*/ 2147483647 h 221"/>
              <a:gd name="T26" fmla="*/ 2147483647 w 103"/>
              <a:gd name="T27" fmla="*/ 2147483647 h 221"/>
              <a:gd name="T28" fmla="*/ 2147483647 w 103"/>
              <a:gd name="T29" fmla="*/ 2147483647 h 221"/>
              <a:gd name="T30" fmla="*/ 2147483647 w 103"/>
              <a:gd name="T31" fmla="*/ 2147483647 h 221"/>
              <a:gd name="T32" fmla="*/ 2147483647 w 103"/>
              <a:gd name="T33" fmla="*/ 2147483647 h 221"/>
              <a:gd name="T34" fmla="*/ 2147483647 w 103"/>
              <a:gd name="T35" fmla="*/ 2147483647 h 221"/>
              <a:gd name="T36" fmla="*/ 2147483647 w 103"/>
              <a:gd name="T37" fmla="*/ 2147483647 h 221"/>
              <a:gd name="T38" fmla="*/ 2147483647 w 103"/>
              <a:gd name="T39" fmla="*/ 2147483647 h 221"/>
              <a:gd name="T40" fmla="*/ 2147483647 w 103"/>
              <a:gd name="T41" fmla="*/ 2147483647 h 221"/>
              <a:gd name="T42" fmla="*/ 2147483647 w 103"/>
              <a:gd name="T43" fmla="*/ 2147483647 h 221"/>
              <a:gd name="T44" fmla="*/ 2147483647 w 103"/>
              <a:gd name="T45" fmla="*/ 2147483647 h 221"/>
              <a:gd name="T46" fmla="*/ 2147483647 w 103"/>
              <a:gd name="T47" fmla="*/ 2147483647 h 221"/>
              <a:gd name="T48" fmla="*/ 2147483647 w 103"/>
              <a:gd name="T49" fmla="*/ 2147483647 h 221"/>
              <a:gd name="T50" fmla="*/ 2147483647 w 103"/>
              <a:gd name="T51" fmla="*/ 2147483647 h 221"/>
              <a:gd name="T52" fmla="*/ 2147483647 w 103"/>
              <a:gd name="T53" fmla="*/ 2147483647 h 221"/>
              <a:gd name="T54" fmla="*/ 2147483647 w 103"/>
              <a:gd name="T55" fmla="*/ 2147483647 h 221"/>
              <a:gd name="T56" fmla="*/ 2147483647 w 103"/>
              <a:gd name="T57" fmla="*/ 2147483647 h 221"/>
              <a:gd name="T58" fmla="*/ 2147483647 w 103"/>
              <a:gd name="T59" fmla="*/ 2147483647 h 221"/>
              <a:gd name="T60" fmla="*/ 2147483647 w 103"/>
              <a:gd name="T61" fmla="*/ 2147483647 h 221"/>
              <a:gd name="T62" fmla="*/ 2147483647 w 103"/>
              <a:gd name="T63" fmla="*/ 2147483647 h 221"/>
              <a:gd name="T64" fmla="*/ 2147483647 w 103"/>
              <a:gd name="T65" fmla="*/ 2147483647 h 221"/>
              <a:gd name="T66" fmla="*/ 2147483647 w 103"/>
              <a:gd name="T67" fmla="*/ 0 h 221"/>
              <a:gd name="T68" fmla="*/ 2147483647 w 103"/>
              <a:gd name="T69" fmla="*/ 2147483647 h 221"/>
              <a:gd name="T70" fmla="*/ 2147483647 w 103"/>
              <a:gd name="T71" fmla="*/ 2147483647 h 221"/>
              <a:gd name="T72" fmla="*/ 2147483647 w 103"/>
              <a:gd name="T73" fmla="*/ 2147483647 h 221"/>
              <a:gd name="T74" fmla="*/ 2147483647 w 103"/>
              <a:gd name="T75" fmla="*/ 2147483647 h 221"/>
              <a:gd name="T76" fmla="*/ 2147483647 w 103"/>
              <a:gd name="T77" fmla="*/ 2147483647 h 221"/>
              <a:gd name="T78" fmla="*/ 2147483647 w 103"/>
              <a:gd name="T79" fmla="*/ 2147483647 h 221"/>
              <a:gd name="T80" fmla="*/ 0 w 103"/>
              <a:gd name="T81" fmla="*/ 2147483647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3" name="Freeform 1314"/>
          <p:cNvSpPr>
            <a:spLocks/>
          </p:cNvSpPr>
          <p:nvPr/>
        </p:nvSpPr>
        <p:spPr bwMode="auto">
          <a:xfrm>
            <a:off x="5619750" y="3048000"/>
            <a:ext cx="49213" cy="69850"/>
          </a:xfrm>
          <a:custGeom>
            <a:avLst/>
            <a:gdLst>
              <a:gd name="T0" fmla="*/ 2147483647 w 221"/>
              <a:gd name="T1" fmla="*/ 2147483647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147483647 w 221"/>
              <a:gd name="T15" fmla="*/ 2147483647 h 288"/>
              <a:gd name="T16" fmla="*/ 2147483647 w 221"/>
              <a:gd name="T17" fmla="*/ 2147483647 h 288"/>
              <a:gd name="T18" fmla="*/ 2147483647 w 221"/>
              <a:gd name="T19" fmla="*/ 2147483647 h 288"/>
              <a:gd name="T20" fmla="*/ 2147483647 w 221"/>
              <a:gd name="T21" fmla="*/ 2147483647 h 288"/>
              <a:gd name="T22" fmla="*/ 2147483647 w 221"/>
              <a:gd name="T23" fmla="*/ 2147483647 h 288"/>
              <a:gd name="T24" fmla="*/ 2147483647 w 221"/>
              <a:gd name="T25" fmla="*/ 2147483647 h 288"/>
              <a:gd name="T26" fmla="*/ 2147483647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147483647 h 288"/>
              <a:gd name="T42" fmla="*/ 2147483647 w 221"/>
              <a:gd name="T43" fmla="*/ 2147483647 h 288"/>
              <a:gd name="T44" fmla="*/ 2147483647 w 221"/>
              <a:gd name="T45" fmla="*/ 2147483647 h 288"/>
              <a:gd name="T46" fmla="*/ 2147483647 w 221"/>
              <a:gd name="T47" fmla="*/ 2147483647 h 288"/>
              <a:gd name="T48" fmla="*/ 2147483647 w 221"/>
              <a:gd name="T49" fmla="*/ 2147483647 h 288"/>
              <a:gd name="T50" fmla="*/ 2147483647 w 221"/>
              <a:gd name="T51" fmla="*/ 2147483647 h 288"/>
              <a:gd name="T52" fmla="*/ 2147483647 w 221"/>
              <a:gd name="T53" fmla="*/ 2147483647 h 288"/>
              <a:gd name="T54" fmla="*/ 2147483647 w 221"/>
              <a:gd name="T55" fmla="*/ 2147483647 h 288"/>
              <a:gd name="T56" fmla="*/ 2147483647 w 221"/>
              <a:gd name="T57" fmla="*/ 2147483647 h 288"/>
              <a:gd name="T58" fmla="*/ 2147483647 w 221"/>
              <a:gd name="T59" fmla="*/ 2147483647 h 288"/>
              <a:gd name="T60" fmla="*/ 2147483647 w 221"/>
              <a:gd name="T61" fmla="*/ 2147483647 h 288"/>
              <a:gd name="T62" fmla="*/ 2147483647 w 221"/>
              <a:gd name="T63" fmla="*/ 2147483647 h 288"/>
              <a:gd name="T64" fmla="*/ 2147483647 w 221"/>
              <a:gd name="T65" fmla="*/ 2147483647 h 288"/>
              <a:gd name="T66" fmla="*/ 2147483647 w 221"/>
              <a:gd name="T67" fmla="*/ 2147483647 h 288"/>
              <a:gd name="T68" fmla="*/ 2147483647 w 221"/>
              <a:gd name="T69" fmla="*/ 2147483647 h 288"/>
              <a:gd name="T70" fmla="*/ 2147483647 w 221"/>
              <a:gd name="T71" fmla="*/ 2147483647 h 288"/>
              <a:gd name="T72" fmla="*/ 2147483647 w 221"/>
              <a:gd name="T73" fmla="*/ 2147483647 h 288"/>
              <a:gd name="T74" fmla="*/ 2147483647 w 221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4" name="Freeform 1315"/>
          <p:cNvSpPr>
            <a:spLocks/>
          </p:cNvSpPr>
          <p:nvPr/>
        </p:nvSpPr>
        <p:spPr bwMode="auto">
          <a:xfrm>
            <a:off x="5567363" y="3128963"/>
            <a:ext cx="15875" cy="42862"/>
          </a:xfrm>
          <a:custGeom>
            <a:avLst/>
            <a:gdLst>
              <a:gd name="T0" fmla="*/ 2147483647 w 74"/>
              <a:gd name="T1" fmla="*/ 2147483647 h 174"/>
              <a:gd name="T2" fmla="*/ 2147483647 w 74"/>
              <a:gd name="T3" fmla="*/ 2147483647 h 174"/>
              <a:gd name="T4" fmla="*/ 2147483647 w 74"/>
              <a:gd name="T5" fmla="*/ 2147483647 h 174"/>
              <a:gd name="T6" fmla="*/ 2147483647 w 74"/>
              <a:gd name="T7" fmla="*/ 2147483647 h 174"/>
              <a:gd name="T8" fmla="*/ 2147483647 w 74"/>
              <a:gd name="T9" fmla="*/ 0 h 174"/>
              <a:gd name="T10" fmla="*/ 2147483647 w 74"/>
              <a:gd name="T11" fmla="*/ 2147483647 h 174"/>
              <a:gd name="T12" fmla="*/ 2147483647 w 74"/>
              <a:gd name="T13" fmla="*/ 2147483647 h 174"/>
              <a:gd name="T14" fmla="*/ 0 w 74"/>
              <a:gd name="T15" fmla="*/ 2147483647 h 174"/>
              <a:gd name="T16" fmla="*/ 0 w 74"/>
              <a:gd name="T17" fmla="*/ 2147483647 h 174"/>
              <a:gd name="T18" fmla="*/ 2147483647 w 74"/>
              <a:gd name="T19" fmla="*/ 2147483647 h 174"/>
              <a:gd name="T20" fmla="*/ 2147483647 w 74"/>
              <a:gd name="T21" fmla="*/ 2147483647 h 174"/>
              <a:gd name="T22" fmla="*/ 2147483647 w 74"/>
              <a:gd name="T23" fmla="*/ 2147483647 h 174"/>
              <a:gd name="T24" fmla="*/ 2147483647 w 74"/>
              <a:gd name="T25" fmla="*/ 2147483647 h 174"/>
              <a:gd name="T26" fmla="*/ 2147483647 w 74"/>
              <a:gd name="T27" fmla="*/ 2147483647 h 174"/>
              <a:gd name="T28" fmla="*/ 2147483647 w 74"/>
              <a:gd name="T29" fmla="*/ 2147483647 h 174"/>
              <a:gd name="T30" fmla="*/ 2147483647 w 74"/>
              <a:gd name="T31" fmla="*/ 2147483647 h 174"/>
              <a:gd name="T32" fmla="*/ 2147483647 w 74"/>
              <a:gd name="T33" fmla="*/ 2147483647 h 174"/>
              <a:gd name="T34" fmla="*/ 2147483647 w 74"/>
              <a:gd name="T35" fmla="*/ 2147483647 h 174"/>
              <a:gd name="T36" fmla="*/ 2147483647 w 74"/>
              <a:gd name="T37" fmla="*/ 2147483647 h 174"/>
              <a:gd name="T38" fmla="*/ 2147483647 w 74"/>
              <a:gd name="T39" fmla="*/ 2147483647 h 174"/>
              <a:gd name="T40" fmla="*/ 2147483647 w 74"/>
              <a:gd name="T41" fmla="*/ 2147483647 h 174"/>
              <a:gd name="T42" fmla="*/ 2147483647 w 74"/>
              <a:gd name="T43" fmla="*/ 2147483647 h 174"/>
              <a:gd name="T44" fmla="*/ 2147483647 w 74"/>
              <a:gd name="T45" fmla="*/ 2147483647 h 174"/>
              <a:gd name="T46" fmla="*/ 2147483647 w 74"/>
              <a:gd name="T47" fmla="*/ 2147483647 h 174"/>
              <a:gd name="T48" fmla="*/ 2147483647 w 74"/>
              <a:gd name="T49" fmla="*/ 2147483647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5" name="Freeform 1316"/>
          <p:cNvSpPr>
            <a:spLocks/>
          </p:cNvSpPr>
          <p:nvPr/>
        </p:nvSpPr>
        <p:spPr bwMode="auto">
          <a:xfrm>
            <a:off x="5559425" y="3106738"/>
            <a:ext cx="9525" cy="20637"/>
          </a:xfrm>
          <a:custGeom>
            <a:avLst/>
            <a:gdLst>
              <a:gd name="T0" fmla="*/ 2147483647 w 39"/>
              <a:gd name="T1" fmla="*/ 2147483647 h 87"/>
              <a:gd name="T2" fmla="*/ 2147483647 w 39"/>
              <a:gd name="T3" fmla="*/ 2147483647 h 87"/>
              <a:gd name="T4" fmla="*/ 2147483647 w 39"/>
              <a:gd name="T5" fmla="*/ 2147483647 h 87"/>
              <a:gd name="T6" fmla="*/ 2147483647 w 39"/>
              <a:gd name="T7" fmla="*/ 0 h 87"/>
              <a:gd name="T8" fmla="*/ 2147483647 w 39"/>
              <a:gd name="T9" fmla="*/ 0 h 87"/>
              <a:gd name="T10" fmla="*/ 2147483647 w 39"/>
              <a:gd name="T11" fmla="*/ 2147483647 h 87"/>
              <a:gd name="T12" fmla="*/ 2147483647 w 39"/>
              <a:gd name="T13" fmla="*/ 2147483647 h 87"/>
              <a:gd name="T14" fmla="*/ 0 w 39"/>
              <a:gd name="T15" fmla="*/ 2147483647 h 87"/>
              <a:gd name="T16" fmla="*/ 0 w 39"/>
              <a:gd name="T17" fmla="*/ 2147483647 h 87"/>
              <a:gd name="T18" fmla="*/ 0 w 39"/>
              <a:gd name="T19" fmla="*/ 2147483647 h 87"/>
              <a:gd name="T20" fmla="*/ 2147483647 w 39"/>
              <a:gd name="T21" fmla="*/ 2147483647 h 87"/>
              <a:gd name="T22" fmla="*/ 2147483647 w 39"/>
              <a:gd name="T23" fmla="*/ 2147483647 h 87"/>
              <a:gd name="T24" fmla="*/ 2147483647 w 39"/>
              <a:gd name="T25" fmla="*/ 2147483647 h 87"/>
              <a:gd name="T26" fmla="*/ 2147483647 w 39"/>
              <a:gd name="T27" fmla="*/ 2147483647 h 87"/>
              <a:gd name="T28" fmla="*/ 2147483647 w 39"/>
              <a:gd name="T29" fmla="*/ 2147483647 h 87"/>
              <a:gd name="T30" fmla="*/ 2147483647 w 39"/>
              <a:gd name="T31" fmla="*/ 2147483647 h 87"/>
              <a:gd name="T32" fmla="*/ 2147483647 w 39"/>
              <a:gd name="T33" fmla="*/ 2147483647 h 87"/>
              <a:gd name="T34" fmla="*/ 2147483647 w 39"/>
              <a:gd name="T35" fmla="*/ 2147483647 h 87"/>
              <a:gd name="T36" fmla="*/ 2147483647 w 39"/>
              <a:gd name="T37" fmla="*/ 2147483647 h 87"/>
              <a:gd name="T38" fmla="*/ 2147483647 w 39"/>
              <a:gd name="T39" fmla="*/ 2147483647 h 87"/>
              <a:gd name="T40" fmla="*/ 2147483647 w 39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6" name="Freeform 1317"/>
          <p:cNvSpPr>
            <a:spLocks/>
          </p:cNvSpPr>
          <p:nvPr/>
        </p:nvSpPr>
        <p:spPr bwMode="auto">
          <a:xfrm>
            <a:off x="5553075" y="3092450"/>
            <a:ext cx="6350" cy="11113"/>
          </a:xfrm>
          <a:custGeom>
            <a:avLst/>
            <a:gdLst>
              <a:gd name="T0" fmla="*/ 2147483647 w 34"/>
              <a:gd name="T1" fmla="*/ 2147483647 h 51"/>
              <a:gd name="T2" fmla="*/ 2147483647 w 34"/>
              <a:gd name="T3" fmla="*/ 2147483647 h 51"/>
              <a:gd name="T4" fmla="*/ 2147483647 w 34"/>
              <a:gd name="T5" fmla="*/ 2147483647 h 51"/>
              <a:gd name="T6" fmla="*/ 2147483647 w 34"/>
              <a:gd name="T7" fmla="*/ 2147483647 h 51"/>
              <a:gd name="T8" fmla="*/ 2147483647 w 34"/>
              <a:gd name="T9" fmla="*/ 2147483647 h 51"/>
              <a:gd name="T10" fmla="*/ 2147483647 w 34"/>
              <a:gd name="T11" fmla="*/ 2147483647 h 51"/>
              <a:gd name="T12" fmla="*/ 2147483647 w 34"/>
              <a:gd name="T13" fmla="*/ 2147483647 h 51"/>
              <a:gd name="T14" fmla="*/ 2147483647 w 34"/>
              <a:gd name="T15" fmla="*/ 0 h 51"/>
              <a:gd name="T16" fmla="*/ 2147483647 w 34"/>
              <a:gd name="T17" fmla="*/ 0 h 51"/>
              <a:gd name="T18" fmla="*/ 2147483647 w 34"/>
              <a:gd name="T19" fmla="*/ 2147483647 h 51"/>
              <a:gd name="T20" fmla="*/ 1218220793 w 34"/>
              <a:gd name="T21" fmla="*/ 2147483647 h 51"/>
              <a:gd name="T22" fmla="*/ 0 w 34"/>
              <a:gd name="T23" fmla="*/ 2147483647 h 51"/>
              <a:gd name="T24" fmla="*/ 0 w 34"/>
              <a:gd name="T25" fmla="*/ 2147483647 h 51"/>
              <a:gd name="T26" fmla="*/ 1218220793 w 34"/>
              <a:gd name="T27" fmla="*/ 2147483647 h 51"/>
              <a:gd name="T28" fmla="*/ 2147483647 w 34"/>
              <a:gd name="T29" fmla="*/ 2147483647 h 51"/>
              <a:gd name="T30" fmla="*/ 2147483647 w 34"/>
              <a:gd name="T31" fmla="*/ 2147483647 h 51"/>
              <a:gd name="T32" fmla="*/ 2147483647 w 34"/>
              <a:gd name="T33" fmla="*/ 2147483647 h 51"/>
              <a:gd name="T34" fmla="*/ 2147483647 w 34"/>
              <a:gd name="T35" fmla="*/ 2147483647 h 51"/>
              <a:gd name="T36" fmla="*/ 2147483647 w 34"/>
              <a:gd name="T37" fmla="*/ 2147483647 h 51"/>
              <a:gd name="T38" fmla="*/ 2147483647 w 34"/>
              <a:gd name="T39" fmla="*/ 2147483647 h 51"/>
              <a:gd name="T40" fmla="*/ 2147483647 w 34"/>
              <a:gd name="T41" fmla="*/ 2147483647 h 51"/>
              <a:gd name="T42" fmla="*/ 2147483647 w 34"/>
              <a:gd name="T43" fmla="*/ 2147483647 h 51"/>
              <a:gd name="T44" fmla="*/ 2147483647 w 34"/>
              <a:gd name="T45" fmla="*/ 2147483647 h 51"/>
              <a:gd name="T46" fmla="*/ 2147483647 w 34"/>
              <a:gd name="T47" fmla="*/ 2147483647 h 51"/>
              <a:gd name="T48" fmla="*/ 2147483647 w 34"/>
              <a:gd name="T49" fmla="*/ 214748364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7" name="Freeform 1318"/>
          <p:cNvSpPr>
            <a:spLocks/>
          </p:cNvSpPr>
          <p:nvPr/>
        </p:nvSpPr>
        <p:spPr bwMode="auto">
          <a:xfrm>
            <a:off x="5545138" y="3081338"/>
            <a:ext cx="11112" cy="7937"/>
          </a:xfrm>
          <a:custGeom>
            <a:avLst/>
            <a:gdLst>
              <a:gd name="T0" fmla="*/ 2147483647 w 46"/>
              <a:gd name="T1" fmla="*/ 2147483647 h 33"/>
              <a:gd name="T2" fmla="*/ 2147483647 w 46"/>
              <a:gd name="T3" fmla="*/ 2147483647 h 33"/>
              <a:gd name="T4" fmla="*/ 2147483647 w 46"/>
              <a:gd name="T5" fmla="*/ 2147483647 h 33"/>
              <a:gd name="T6" fmla="*/ 2147483647 w 46"/>
              <a:gd name="T7" fmla="*/ 2147483647 h 33"/>
              <a:gd name="T8" fmla="*/ 2147483647 w 46"/>
              <a:gd name="T9" fmla="*/ 2147483647 h 33"/>
              <a:gd name="T10" fmla="*/ 2147483647 w 46"/>
              <a:gd name="T11" fmla="*/ 2147483647 h 33"/>
              <a:gd name="T12" fmla="*/ 2147483647 w 46"/>
              <a:gd name="T13" fmla="*/ 2147483647 h 33"/>
              <a:gd name="T14" fmla="*/ 2147483647 w 46"/>
              <a:gd name="T15" fmla="*/ 0 h 33"/>
              <a:gd name="T16" fmla="*/ 2147483647 w 46"/>
              <a:gd name="T17" fmla="*/ 0 h 33"/>
              <a:gd name="T18" fmla="*/ 2147483647 w 46"/>
              <a:gd name="T19" fmla="*/ 0 h 33"/>
              <a:gd name="T20" fmla="*/ 2147483647 w 46"/>
              <a:gd name="T21" fmla="*/ 2147483647 h 33"/>
              <a:gd name="T22" fmla="*/ 2147483647 w 46"/>
              <a:gd name="T23" fmla="*/ 2147483647 h 33"/>
              <a:gd name="T24" fmla="*/ 2147483647 w 46"/>
              <a:gd name="T25" fmla="*/ 2147483647 h 33"/>
              <a:gd name="T26" fmla="*/ 2147483647 w 46"/>
              <a:gd name="T27" fmla="*/ 2147483647 h 33"/>
              <a:gd name="T28" fmla="*/ 2147483647 w 46"/>
              <a:gd name="T29" fmla="*/ 2147483647 h 33"/>
              <a:gd name="T30" fmla="*/ 0 w 46"/>
              <a:gd name="T31" fmla="*/ 2147483647 h 33"/>
              <a:gd name="T32" fmla="*/ 0 w 46"/>
              <a:gd name="T33" fmla="*/ 2147483647 h 33"/>
              <a:gd name="T34" fmla="*/ 2147483647 w 46"/>
              <a:gd name="T35" fmla="*/ 2147483647 h 33"/>
              <a:gd name="T36" fmla="*/ 2147483647 w 46"/>
              <a:gd name="T37" fmla="*/ 2147483647 h 33"/>
              <a:gd name="T38" fmla="*/ 2147483647 w 46"/>
              <a:gd name="T39" fmla="*/ 2147483647 h 33"/>
              <a:gd name="T40" fmla="*/ 2147483647 w 46"/>
              <a:gd name="T41" fmla="*/ 2147483647 h 33"/>
              <a:gd name="T42" fmla="*/ 2147483647 w 46"/>
              <a:gd name="T43" fmla="*/ 2147483647 h 33"/>
              <a:gd name="T44" fmla="*/ 2147483647 w 46"/>
              <a:gd name="T45" fmla="*/ 2147483647 h 33"/>
              <a:gd name="T46" fmla="*/ 2147483647 w 46"/>
              <a:gd name="T47" fmla="*/ 2147483647 h 33"/>
              <a:gd name="T48" fmla="*/ 2147483647 w 46"/>
              <a:gd name="T49" fmla="*/ 2147483647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8" name="Freeform 1319"/>
          <p:cNvSpPr>
            <a:spLocks/>
          </p:cNvSpPr>
          <p:nvPr/>
        </p:nvSpPr>
        <p:spPr bwMode="auto">
          <a:xfrm>
            <a:off x="5497513" y="3068638"/>
            <a:ext cx="41275" cy="52387"/>
          </a:xfrm>
          <a:custGeom>
            <a:avLst/>
            <a:gdLst>
              <a:gd name="T0" fmla="*/ 2147483647 w 177"/>
              <a:gd name="T1" fmla="*/ 2147483647 h 219"/>
              <a:gd name="T2" fmla="*/ 2147483647 w 177"/>
              <a:gd name="T3" fmla="*/ 2147483647 h 219"/>
              <a:gd name="T4" fmla="*/ 2147483647 w 177"/>
              <a:gd name="T5" fmla="*/ 2147483647 h 219"/>
              <a:gd name="T6" fmla="*/ 2147483647 w 177"/>
              <a:gd name="T7" fmla="*/ 2147483647 h 219"/>
              <a:gd name="T8" fmla="*/ 2147483647 w 177"/>
              <a:gd name="T9" fmla="*/ 2147483647 h 219"/>
              <a:gd name="T10" fmla="*/ 2147483647 w 177"/>
              <a:gd name="T11" fmla="*/ 2147483647 h 219"/>
              <a:gd name="T12" fmla="*/ 2147483647 w 177"/>
              <a:gd name="T13" fmla="*/ 2147483647 h 219"/>
              <a:gd name="T14" fmla="*/ 2147483647 w 177"/>
              <a:gd name="T15" fmla="*/ 2147483647 h 219"/>
              <a:gd name="T16" fmla="*/ 0 w 177"/>
              <a:gd name="T17" fmla="*/ 2147483647 h 219"/>
              <a:gd name="T18" fmla="*/ 2147483647 w 177"/>
              <a:gd name="T19" fmla="*/ 2147483647 h 219"/>
              <a:gd name="T20" fmla="*/ 2147483647 w 177"/>
              <a:gd name="T21" fmla="*/ 2147483647 h 219"/>
              <a:gd name="T22" fmla="*/ 2147483647 w 177"/>
              <a:gd name="T23" fmla="*/ 2147483647 h 219"/>
              <a:gd name="T24" fmla="*/ 2147483647 w 177"/>
              <a:gd name="T25" fmla="*/ 2147483647 h 219"/>
              <a:gd name="T26" fmla="*/ 2147483647 w 177"/>
              <a:gd name="T27" fmla="*/ 2147483647 h 219"/>
              <a:gd name="T28" fmla="*/ 2147483647 w 177"/>
              <a:gd name="T29" fmla="*/ 2147483647 h 219"/>
              <a:gd name="T30" fmla="*/ 2147483647 w 177"/>
              <a:gd name="T31" fmla="*/ 2147483647 h 219"/>
              <a:gd name="T32" fmla="*/ 2147483647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147483647 w 177"/>
              <a:gd name="T49" fmla="*/ 2147483647 h 219"/>
              <a:gd name="T50" fmla="*/ 2147483647 w 177"/>
              <a:gd name="T51" fmla="*/ 2147483647 h 219"/>
              <a:gd name="T52" fmla="*/ 2147483647 w 177"/>
              <a:gd name="T53" fmla="*/ 2147483647 h 219"/>
              <a:gd name="T54" fmla="*/ 2147483647 w 177"/>
              <a:gd name="T55" fmla="*/ 2147483647 h 219"/>
              <a:gd name="T56" fmla="*/ 2147483647 w 177"/>
              <a:gd name="T57" fmla="*/ 2147483647 h 219"/>
              <a:gd name="T58" fmla="*/ 2147483647 w 177"/>
              <a:gd name="T59" fmla="*/ 2147483647 h 219"/>
              <a:gd name="T60" fmla="*/ 2147483647 w 177"/>
              <a:gd name="T61" fmla="*/ 2147483647 h 219"/>
              <a:gd name="T62" fmla="*/ 2147483647 w 177"/>
              <a:gd name="T63" fmla="*/ 2147483647 h 219"/>
              <a:gd name="T64" fmla="*/ 2147483647 w 177"/>
              <a:gd name="T65" fmla="*/ 2147483647 h 219"/>
              <a:gd name="T66" fmla="*/ 2147483647 w 177"/>
              <a:gd name="T67" fmla="*/ 2147483647 h 219"/>
              <a:gd name="T68" fmla="*/ 2147483647 w 177"/>
              <a:gd name="T69" fmla="*/ 2147483647 h 219"/>
              <a:gd name="T70" fmla="*/ 2147483647 w 177"/>
              <a:gd name="T71" fmla="*/ 2147483647 h 219"/>
              <a:gd name="T72" fmla="*/ 2147483647 w 177"/>
              <a:gd name="T73" fmla="*/ 2147483647 h 219"/>
              <a:gd name="T74" fmla="*/ 2147483647 w 177"/>
              <a:gd name="T75" fmla="*/ 2147483647 h 219"/>
              <a:gd name="T76" fmla="*/ 2147483647 w 177"/>
              <a:gd name="T77" fmla="*/ 2147483647 h 219"/>
              <a:gd name="T78" fmla="*/ 2147483647 w 177"/>
              <a:gd name="T79" fmla="*/ 2147483647 h 219"/>
              <a:gd name="T80" fmla="*/ 2147483647 w 177"/>
              <a:gd name="T81" fmla="*/ 2147483647 h 219"/>
              <a:gd name="T82" fmla="*/ 2147483647 w 177"/>
              <a:gd name="T83" fmla="*/ 2147483647 h 219"/>
              <a:gd name="T84" fmla="*/ 2147483647 w 177"/>
              <a:gd name="T85" fmla="*/ 2147483647 h 219"/>
              <a:gd name="T86" fmla="*/ 2147483647 w 177"/>
              <a:gd name="T87" fmla="*/ 2147483647 h 219"/>
              <a:gd name="T88" fmla="*/ 2147483647 w 177"/>
              <a:gd name="T89" fmla="*/ 2147483647 h 219"/>
              <a:gd name="T90" fmla="*/ 2147483647 w 177"/>
              <a:gd name="T91" fmla="*/ 2147483647 h 219"/>
              <a:gd name="T92" fmla="*/ 2147483647 w 177"/>
              <a:gd name="T93" fmla="*/ 2147483647 h 219"/>
              <a:gd name="T94" fmla="*/ 2147483647 w 177"/>
              <a:gd name="T95" fmla="*/ 2147483647 h 219"/>
              <a:gd name="T96" fmla="*/ 2147483647 w 177"/>
              <a:gd name="T97" fmla="*/ 2147483647 h 219"/>
              <a:gd name="T98" fmla="*/ 2147483647 w 177"/>
              <a:gd name="T99" fmla="*/ 2147483647 h 219"/>
              <a:gd name="T100" fmla="*/ 2147483647 w 177"/>
              <a:gd name="T101" fmla="*/ 2147483647 h 219"/>
              <a:gd name="T102" fmla="*/ 2147483647 w 177"/>
              <a:gd name="T103" fmla="*/ 2147483647 h 219"/>
              <a:gd name="T104" fmla="*/ 2147483647 w 177"/>
              <a:gd name="T105" fmla="*/ 2147483647 h 219"/>
              <a:gd name="T106" fmla="*/ 2147483647 w 177"/>
              <a:gd name="T107" fmla="*/ 2147483647 h 219"/>
              <a:gd name="T108" fmla="*/ 2147483647 w 177"/>
              <a:gd name="T109" fmla="*/ 0 h 219"/>
              <a:gd name="T110" fmla="*/ 2147483647 w 177"/>
              <a:gd name="T111" fmla="*/ 2147483647 h 219"/>
              <a:gd name="T112" fmla="*/ 2147483647 w 177"/>
              <a:gd name="T113" fmla="*/ 2147483647 h 219"/>
              <a:gd name="T114" fmla="*/ 2147483647 w 177"/>
              <a:gd name="T115" fmla="*/ 2147483647 h 219"/>
              <a:gd name="T116" fmla="*/ 2147483647 w 177"/>
              <a:gd name="T117" fmla="*/ 2147483647 h 219"/>
              <a:gd name="T118" fmla="*/ 2147483647 w 177"/>
              <a:gd name="T119" fmla="*/ 2147483647 h 219"/>
              <a:gd name="T120" fmla="*/ 2147483647 w 177"/>
              <a:gd name="T121" fmla="*/ 2147483647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199" name="Freeform 1320"/>
          <p:cNvSpPr>
            <a:spLocks/>
          </p:cNvSpPr>
          <p:nvPr/>
        </p:nvSpPr>
        <p:spPr bwMode="auto">
          <a:xfrm>
            <a:off x="5565775" y="3067050"/>
            <a:ext cx="25400" cy="41275"/>
          </a:xfrm>
          <a:custGeom>
            <a:avLst/>
            <a:gdLst>
              <a:gd name="T0" fmla="*/ 2147483647 w 115"/>
              <a:gd name="T1" fmla="*/ 2147483647 h 170"/>
              <a:gd name="T2" fmla="*/ 2147483647 w 115"/>
              <a:gd name="T3" fmla="*/ 2147483647 h 170"/>
              <a:gd name="T4" fmla="*/ 2147483647 w 115"/>
              <a:gd name="T5" fmla="*/ 2147483647 h 170"/>
              <a:gd name="T6" fmla="*/ 2147483647 w 115"/>
              <a:gd name="T7" fmla="*/ 2147483647 h 170"/>
              <a:gd name="T8" fmla="*/ 2147483647 w 115"/>
              <a:gd name="T9" fmla="*/ 2147483647 h 170"/>
              <a:gd name="T10" fmla="*/ 2147483647 w 115"/>
              <a:gd name="T11" fmla="*/ 2147483647 h 170"/>
              <a:gd name="T12" fmla="*/ 2147483647 w 115"/>
              <a:gd name="T13" fmla="*/ 2147483647 h 170"/>
              <a:gd name="T14" fmla="*/ 2147483647 w 115"/>
              <a:gd name="T15" fmla="*/ 2147483647 h 170"/>
              <a:gd name="T16" fmla="*/ 2147483647 w 115"/>
              <a:gd name="T17" fmla="*/ 2147483647 h 170"/>
              <a:gd name="T18" fmla="*/ 2147483647 w 115"/>
              <a:gd name="T19" fmla="*/ 2147483647 h 170"/>
              <a:gd name="T20" fmla="*/ 2147483647 w 115"/>
              <a:gd name="T21" fmla="*/ 2147483647 h 170"/>
              <a:gd name="T22" fmla="*/ 2147483647 w 115"/>
              <a:gd name="T23" fmla="*/ 2147483647 h 170"/>
              <a:gd name="T24" fmla="*/ 2147483647 w 115"/>
              <a:gd name="T25" fmla="*/ 2147483647 h 170"/>
              <a:gd name="T26" fmla="*/ 2147483647 w 115"/>
              <a:gd name="T27" fmla="*/ 2147483647 h 170"/>
              <a:gd name="T28" fmla="*/ 2147483647 w 115"/>
              <a:gd name="T29" fmla="*/ 2147483647 h 170"/>
              <a:gd name="T30" fmla="*/ 2147483647 w 115"/>
              <a:gd name="T31" fmla="*/ 2147483647 h 170"/>
              <a:gd name="T32" fmla="*/ 2147483647 w 115"/>
              <a:gd name="T33" fmla="*/ 2147483647 h 170"/>
              <a:gd name="T34" fmla="*/ 2147483647 w 115"/>
              <a:gd name="T35" fmla="*/ 2147483647 h 170"/>
              <a:gd name="T36" fmla="*/ 2147483647 w 115"/>
              <a:gd name="T37" fmla="*/ 2147483647 h 170"/>
              <a:gd name="T38" fmla="*/ 2147483647 w 115"/>
              <a:gd name="T39" fmla="*/ 2147483647 h 170"/>
              <a:gd name="T40" fmla="*/ 2147483647 w 115"/>
              <a:gd name="T41" fmla="*/ 2147483647 h 170"/>
              <a:gd name="T42" fmla="*/ 2147483647 w 115"/>
              <a:gd name="T43" fmla="*/ 2147483647 h 170"/>
              <a:gd name="T44" fmla="*/ 2147483647 w 115"/>
              <a:gd name="T45" fmla="*/ 2147483647 h 170"/>
              <a:gd name="T46" fmla="*/ 2147483647 w 115"/>
              <a:gd name="T47" fmla="*/ 2147483647 h 170"/>
              <a:gd name="T48" fmla="*/ 2147483647 w 115"/>
              <a:gd name="T49" fmla="*/ 2147483647 h 170"/>
              <a:gd name="T50" fmla="*/ 2147483647 w 115"/>
              <a:gd name="T51" fmla="*/ 2147483647 h 170"/>
              <a:gd name="T52" fmla="*/ 2147483647 w 115"/>
              <a:gd name="T53" fmla="*/ 2147483647 h 170"/>
              <a:gd name="T54" fmla="*/ 2147483647 w 115"/>
              <a:gd name="T55" fmla="*/ 2147483647 h 170"/>
              <a:gd name="T56" fmla="*/ 2147483647 w 115"/>
              <a:gd name="T57" fmla="*/ 2147483647 h 170"/>
              <a:gd name="T58" fmla="*/ 2147483647 w 115"/>
              <a:gd name="T59" fmla="*/ 2147483647 h 170"/>
              <a:gd name="T60" fmla="*/ 2147483647 w 115"/>
              <a:gd name="T61" fmla="*/ 0 h 170"/>
              <a:gd name="T62" fmla="*/ 2147483647 w 115"/>
              <a:gd name="T63" fmla="*/ 2147483647 h 170"/>
              <a:gd name="T64" fmla="*/ 0 w 115"/>
              <a:gd name="T65" fmla="*/ 2147483647 h 170"/>
              <a:gd name="T66" fmla="*/ 2147483647 w 115"/>
              <a:gd name="T67" fmla="*/ 2147483647 h 170"/>
              <a:gd name="T68" fmla="*/ 2147483647 w 115"/>
              <a:gd name="T69" fmla="*/ 2147483647 h 170"/>
              <a:gd name="T70" fmla="*/ 2147483647 w 115"/>
              <a:gd name="T71" fmla="*/ 2147483647 h 170"/>
              <a:gd name="T72" fmla="*/ 2147483647 w 115"/>
              <a:gd name="T73" fmla="*/ 2147483647 h 170"/>
              <a:gd name="T74" fmla="*/ 2147483647 w 115"/>
              <a:gd name="T75" fmla="*/ 2147483647 h 170"/>
              <a:gd name="T76" fmla="*/ 2147483647 w 115"/>
              <a:gd name="T77" fmla="*/ 2147483647 h 170"/>
              <a:gd name="T78" fmla="*/ 2147483647 w 115"/>
              <a:gd name="T79" fmla="*/ 2147483647 h 170"/>
              <a:gd name="T80" fmla="*/ 2147483647 w 115"/>
              <a:gd name="T81" fmla="*/ 214748364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0" name="Freeform 1321"/>
          <p:cNvSpPr>
            <a:spLocks/>
          </p:cNvSpPr>
          <p:nvPr/>
        </p:nvSpPr>
        <p:spPr bwMode="auto">
          <a:xfrm>
            <a:off x="5473700" y="3059113"/>
            <a:ext cx="63500" cy="84137"/>
          </a:xfrm>
          <a:custGeom>
            <a:avLst/>
            <a:gdLst>
              <a:gd name="T0" fmla="*/ 2147483647 w 289"/>
              <a:gd name="T1" fmla="*/ 2147483647 h 352"/>
              <a:gd name="T2" fmla="*/ 2147483647 w 289"/>
              <a:gd name="T3" fmla="*/ 2147483647 h 352"/>
              <a:gd name="T4" fmla="*/ 2147483647 w 289"/>
              <a:gd name="T5" fmla="*/ 2147483647 h 352"/>
              <a:gd name="T6" fmla="*/ 0 w 289"/>
              <a:gd name="T7" fmla="*/ 2147483647 h 352"/>
              <a:gd name="T8" fmla="*/ 2147483647 w 289"/>
              <a:gd name="T9" fmla="*/ 2147483647 h 352"/>
              <a:gd name="T10" fmla="*/ 2147483647 w 289"/>
              <a:gd name="T11" fmla="*/ 2147483647 h 352"/>
              <a:gd name="T12" fmla="*/ 2147483647 w 289"/>
              <a:gd name="T13" fmla="*/ 2147483647 h 352"/>
              <a:gd name="T14" fmla="*/ 2147483647 w 289"/>
              <a:gd name="T15" fmla="*/ 2147483647 h 352"/>
              <a:gd name="T16" fmla="*/ 2147483647 w 289"/>
              <a:gd name="T17" fmla="*/ 2147483647 h 352"/>
              <a:gd name="T18" fmla="*/ 2147483647 w 289"/>
              <a:gd name="T19" fmla="*/ 2147483647 h 352"/>
              <a:gd name="T20" fmla="*/ 2147483647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2147483647 w 289"/>
              <a:gd name="T51" fmla="*/ 2147483647 h 352"/>
              <a:gd name="T52" fmla="*/ 2147483647 w 289"/>
              <a:gd name="T53" fmla="*/ 2147483647 h 352"/>
              <a:gd name="T54" fmla="*/ 2147483647 w 289"/>
              <a:gd name="T55" fmla="*/ 2147483647 h 352"/>
              <a:gd name="T56" fmla="*/ 2147483647 w 289"/>
              <a:gd name="T57" fmla="*/ 2147483647 h 352"/>
              <a:gd name="T58" fmla="*/ 2147483647 w 289"/>
              <a:gd name="T59" fmla="*/ 2147483647 h 352"/>
              <a:gd name="T60" fmla="*/ 2147483647 w 289"/>
              <a:gd name="T61" fmla="*/ 2147483647 h 352"/>
              <a:gd name="T62" fmla="*/ 2147483647 w 289"/>
              <a:gd name="T63" fmla="*/ 2147483647 h 352"/>
              <a:gd name="T64" fmla="*/ 2147483647 w 289"/>
              <a:gd name="T65" fmla="*/ 2147483647 h 352"/>
              <a:gd name="T66" fmla="*/ 2147483647 w 289"/>
              <a:gd name="T67" fmla="*/ 2147483647 h 352"/>
              <a:gd name="T68" fmla="*/ 2147483647 w 289"/>
              <a:gd name="T69" fmla="*/ 2147483647 h 352"/>
              <a:gd name="T70" fmla="*/ 2147483647 w 289"/>
              <a:gd name="T71" fmla="*/ 2147483647 h 352"/>
              <a:gd name="T72" fmla="*/ 2147483647 w 289"/>
              <a:gd name="T73" fmla="*/ 2147483647 h 352"/>
              <a:gd name="T74" fmla="*/ 2147483647 w 289"/>
              <a:gd name="T75" fmla="*/ 2147483647 h 352"/>
              <a:gd name="T76" fmla="*/ 2147483647 w 289"/>
              <a:gd name="T77" fmla="*/ 2147483647 h 352"/>
              <a:gd name="T78" fmla="*/ 2147483647 w 289"/>
              <a:gd name="T79" fmla="*/ 2147483647 h 352"/>
              <a:gd name="T80" fmla="*/ 2147483647 w 289"/>
              <a:gd name="T81" fmla="*/ 0 h 352"/>
              <a:gd name="T82" fmla="*/ 2147483647 w 289"/>
              <a:gd name="T83" fmla="*/ 2147483647 h 352"/>
              <a:gd name="T84" fmla="*/ 2147483647 w 289"/>
              <a:gd name="T85" fmla="*/ 2147483647 h 352"/>
              <a:gd name="T86" fmla="*/ 2147483647 w 289"/>
              <a:gd name="T87" fmla="*/ 2147483647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1" name="Freeform 1322"/>
          <p:cNvSpPr>
            <a:spLocks/>
          </p:cNvSpPr>
          <p:nvPr/>
        </p:nvSpPr>
        <p:spPr bwMode="auto">
          <a:xfrm>
            <a:off x="5562600" y="3054350"/>
            <a:ext cx="57150" cy="58738"/>
          </a:xfrm>
          <a:custGeom>
            <a:avLst/>
            <a:gdLst>
              <a:gd name="T0" fmla="*/ 2147483647 w 252"/>
              <a:gd name="T1" fmla="*/ 2147483647 h 235"/>
              <a:gd name="T2" fmla="*/ 2147483647 w 252"/>
              <a:gd name="T3" fmla="*/ 2147483647 h 235"/>
              <a:gd name="T4" fmla="*/ 2147483647 w 252"/>
              <a:gd name="T5" fmla="*/ 2147483647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47483647 h 235"/>
              <a:gd name="T54" fmla="*/ 2147483647 w 252"/>
              <a:gd name="T55" fmla="*/ 2147483647 h 235"/>
              <a:gd name="T56" fmla="*/ 2147483647 w 252"/>
              <a:gd name="T57" fmla="*/ 2147483647 h 235"/>
              <a:gd name="T58" fmla="*/ 2147483647 w 252"/>
              <a:gd name="T59" fmla="*/ 2147483647 h 235"/>
              <a:gd name="T60" fmla="*/ 2147483647 w 252"/>
              <a:gd name="T61" fmla="*/ 2147483647 h 235"/>
              <a:gd name="T62" fmla="*/ 2147483647 w 252"/>
              <a:gd name="T63" fmla="*/ 2147483647 h 235"/>
              <a:gd name="T64" fmla="*/ 2147483647 w 252"/>
              <a:gd name="T65" fmla="*/ 2147483647 h 235"/>
              <a:gd name="T66" fmla="*/ 2147483647 w 252"/>
              <a:gd name="T67" fmla="*/ 2147483647 h 235"/>
              <a:gd name="T68" fmla="*/ 2147483647 w 252"/>
              <a:gd name="T69" fmla="*/ 2147483647 h 235"/>
              <a:gd name="T70" fmla="*/ 2147483647 w 252"/>
              <a:gd name="T71" fmla="*/ 2147483647 h 235"/>
              <a:gd name="T72" fmla="*/ 2147483647 w 252"/>
              <a:gd name="T73" fmla="*/ 2147483647 h 235"/>
              <a:gd name="T74" fmla="*/ 2147483647 w 252"/>
              <a:gd name="T75" fmla="*/ 2147483647 h 235"/>
              <a:gd name="T76" fmla="*/ 2147483647 w 252"/>
              <a:gd name="T77" fmla="*/ 2147483647 h 235"/>
              <a:gd name="T78" fmla="*/ 2147483647 w 252"/>
              <a:gd name="T79" fmla="*/ 0 h 235"/>
              <a:gd name="T80" fmla="*/ 2147483647 w 252"/>
              <a:gd name="T81" fmla="*/ 0 h 235"/>
              <a:gd name="T82" fmla="*/ 2147483647 w 252"/>
              <a:gd name="T83" fmla="*/ 0 h 235"/>
              <a:gd name="T84" fmla="*/ 2147483647 w 252"/>
              <a:gd name="T85" fmla="*/ 2147483647 h 235"/>
              <a:gd name="T86" fmla="*/ 2147483647 w 252"/>
              <a:gd name="T87" fmla="*/ 2147483647 h 235"/>
              <a:gd name="T88" fmla="*/ 0 w 252"/>
              <a:gd name="T89" fmla="*/ 2147483647 h 235"/>
              <a:gd name="T90" fmla="*/ 2147483647 w 252"/>
              <a:gd name="T91" fmla="*/ 2147483647 h 235"/>
              <a:gd name="T92" fmla="*/ 2147483647 w 252"/>
              <a:gd name="T93" fmla="*/ 2147483647 h 235"/>
              <a:gd name="T94" fmla="*/ 2147483647 w 252"/>
              <a:gd name="T95" fmla="*/ 2147483647 h 235"/>
              <a:gd name="T96" fmla="*/ 2147483647 w 252"/>
              <a:gd name="T97" fmla="*/ 2147483647 h 235"/>
              <a:gd name="T98" fmla="*/ 2147483647 w 252"/>
              <a:gd name="T99" fmla="*/ 2147483647 h 235"/>
              <a:gd name="T100" fmla="*/ 2147483647 w 252"/>
              <a:gd name="T101" fmla="*/ 2147483647 h 235"/>
              <a:gd name="T102" fmla="*/ 2147483647 w 252"/>
              <a:gd name="T103" fmla="*/ 2147483647 h 235"/>
              <a:gd name="T104" fmla="*/ 2147483647 w 252"/>
              <a:gd name="T105" fmla="*/ 2147483647 h 235"/>
              <a:gd name="T106" fmla="*/ 2147483647 w 252"/>
              <a:gd name="T107" fmla="*/ 2147483647 h 235"/>
              <a:gd name="T108" fmla="*/ 2147483647 w 252"/>
              <a:gd name="T109" fmla="*/ 2147483647 h 235"/>
              <a:gd name="T110" fmla="*/ 2147483647 w 252"/>
              <a:gd name="T111" fmla="*/ 2147483647 h 235"/>
              <a:gd name="T112" fmla="*/ 2147483647 w 252"/>
              <a:gd name="T113" fmla="*/ 2147483647 h 235"/>
              <a:gd name="T114" fmla="*/ 2147483647 w 252"/>
              <a:gd name="T115" fmla="*/ 2147483647 h 235"/>
              <a:gd name="T116" fmla="*/ 2147483647 w 252"/>
              <a:gd name="T117" fmla="*/ 2147483647 h 235"/>
              <a:gd name="T118" fmla="*/ 2147483647 w 252"/>
              <a:gd name="T119" fmla="*/ 2147483647 h 235"/>
              <a:gd name="T120" fmla="*/ 2147483647 w 252"/>
              <a:gd name="T121" fmla="*/ 2147483647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2" name="Freeform 1323"/>
          <p:cNvSpPr>
            <a:spLocks/>
          </p:cNvSpPr>
          <p:nvPr/>
        </p:nvSpPr>
        <p:spPr bwMode="auto">
          <a:xfrm>
            <a:off x="5451475" y="3086100"/>
            <a:ext cx="23813" cy="53975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2147483647 w 103"/>
              <a:gd name="T5" fmla="*/ 2147483647 h 220"/>
              <a:gd name="T6" fmla="*/ 2147483647 w 103"/>
              <a:gd name="T7" fmla="*/ 2147483647 h 220"/>
              <a:gd name="T8" fmla="*/ 2147483647 w 103"/>
              <a:gd name="T9" fmla="*/ 2147483647 h 220"/>
              <a:gd name="T10" fmla="*/ 2147483647 w 103"/>
              <a:gd name="T11" fmla="*/ 2147483647 h 220"/>
              <a:gd name="T12" fmla="*/ 2147483647 w 103"/>
              <a:gd name="T13" fmla="*/ 2147483647 h 220"/>
              <a:gd name="T14" fmla="*/ 2147483647 w 103"/>
              <a:gd name="T15" fmla="*/ 2147483647 h 220"/>
              <a:gd name="T16" fmla="*/ 2147483647 w 103"/>
              <a:gd name="T17" fmla="*/ 2147483647 h 220"/>
              <a:gd name="T18" fmla="*/ 2147483647 w 103"/>
              <a:gd name="T19" fmla="*/ 2147483647 h 220"/>
              <a:gd name="T20" fmla="*/ 2147483647 w 103"/>
              <a:gd name="T21" fmla="*/ 2147483647 h 220"/>
              <a:gd name="T22" fmla="*/ 2147483647 w 103"/>
              <a:gd name="T23" fmla="*/ 2147483647 h 220"/>
              <a:gd name="T24" fmla="*/ 2147483647 w 103"/>
              <a:gd name="T25" fmla="*/ 2147483647 h 220"/>
              <a:gd name="T26" fmla="*/ 2147483647 w 103"/>
              <a:gd name="T27" fmla="*/ 2147483647 h 220"/>
              <a:gd name="T28" fmla="*/ 2147483647 w 103"/>
              <a:gd name="T29" fmla="*/ 2147483647 h 220"/>
              <a:gd name="T30" fmla="*/ 2147483647 w 103"/>
              <a:gd name="T31" fmla="*/ 2147483647 h 220"/>
              <a:gd name="T32" fmla="*/ 2147483647 w 103"/>
              <a:gd name="T33" fmla="*/ 2147483647 h 220"/>
              <a:gd name="T34" fmla="*/ 2147483647 w 103"/>
              <a:gd name="T35" fmla="*/ 2147483647 h 220"/>
              <a:gd name="T36" fmla="*/ 2147483647 w 103"/>
              <a:gd name="T37" fmla="*/ 2147483647 h 220"/>
              <a:gd name="T38" fmla="*/ 2147483647 w 103"/>
              <a:gd name="T39" fmla="*/ 2147483647 h 220"/>
              <a:gd name="T40" fmla="*/ 2147483647 w 103"/>
              <a:gd name="T41" fmla="*/ 2147483647 h 220"/>
              <a:gd name="T42" fmla="*/ 2147483647 w 103"/>
              <a:gd name="T43" fmla="*/ 2147483647 h 220"/>
              <a:gd name="T44" fmla="*/ 2147483647 w 103"/>
              <a:gd name="T45" fmla="*/ 2147483647 h 220"/>
              <a:gd name="T46" fmla="*/ 2147483647 w 103"/>
              <a:gd name="T47" fmla="*/ 2147483647 h 220"/>
              <a:gd name="T48" fmla="*/ 2147483647 w 103"/>
              <a:gd name="T49" fmla="*/ 2147483647 h 220"/>
              <a:gd name="T50" fmla="*/ 2147483647 w 103"/>
              <a:gd name="T51" fmla="*/ 2147483647 h 220"/>
              <a:gd name="T52" fmla="*/ 2147483647 w 103"/>
              <a:gd name="T53" fmla="*/ 2147483647 h 220"/>
              <a:gd name="T54" fmla="*/ 2147483647 w 103"/>
              <a:gd name="T55" fmla="*/ 2147483647 h 220"/>
              <a:gd name="T56" fmla="*/ 2147483647 w 103"/>
              <a:gd name="T57" fmla="*/ 2147483647 h 220"/>
              <a:gd name="T58" fmla="*/ 2147483647 w 103"/>
              <a:gd name="T59" fmla="*/ 2147483647 h 220"/>
              <a:gd name="T60" fmla="*/ 2147483647 w 103"/>
              <a:gd name="T61" fmla="*/ 2147483647 h 220"/>
              <a:gd name="T62" fmla="*/ 2147483647 w 103"/>
              <a:gd name="T63" fmla="*/ 2147483647 h 220"/>
              <a:gd name="T64" fmla="*/ 2147483647 w 103"/>
              <a:gd name="T65" fmla="*/ 0 h 220"/>
              <a:gd name="T66" fmla="*/ 2147483647 w 103"/>
              <a:gd name="T67" fmla="*/ 2147483647 h 220"/>
              <a:gd name="T68" fmla="*/ 2147483647 w 103"/>
              <a:gd name="T69" fmla="*/ 2147483647 h 220"/>
              <a:gd name="T70" fmla="*/ 2147483647 w 103"/>
              <a:gd name="T71" fmla="*/ 2147483647 h 220"/>
              <a:gd name="T72" fmla="*/ 2147483647 w 103"/>
              <a:gd name="T73" fmla="*/ 2147483647 h 220"/>
              <a:gd name="T74" fmla="*/ 2147483647 w 103"/>
              <a:gd name="T75" fmla="*/ 2147483647 h 220"/>
              <a:gd name="T76" fmla="*/ 2147483647 w 103"/>
              <a:gd name="T77" fmla="*/ 2147483647 h 220"/>
              <a:gd name="T78" fmla="*/ 2147483647 w 103"/>
              <a:gd name="T79" fmla="*/ 2147483647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3" name="Freeform 1324"/>
          <p:cNvSpPr>
            <a:spLocks/>
          </p:cNvSpPr>
          <p:nvPr/>
        </p:nvSpPr>
        <p:spPr bwMode="auto">
          <a:xfrm>
            <a:off x="5608638" y="3051175"/>
            <a:ext cx="50800" cy="69850"/>
          </a:xfrm>
          <a:custGeom>
            <a:avLst/>
            <a:gdLst>
              <a:gd name="T0" fmla="*/ 2147483647 w 220"/>
              <a:gd name="T1" fmla="*/ 2147483647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147483647 w 220"/>
              <a:gd name="T17" fmla="*/ 2147483647 h 288"/>
              <a:gd name="T18" fmla="*/ 2147483647 w 220"/>
              <a:gd name="T19" fmla="*/ 2147483647 h 288"/>
              <a:gd name="T20" fmla="*/ 2147483647 w 220"/>
              <a:gd name="T21" fmla="*/ 2147483647 h 288"/>
              <a:gd name="T22" fmla="*/ 2147483647 w 220"/>
              <a:gd name="T23" fmla="*/ 2147483647 h 288"/>
              <a:gd name="T24" fmla="*/ 2147483647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2147483647 h 288"/>
              <a:gd name="T42" fmla="*/ 2147483647 w 220"/>
              <a:gd name="T43" fmla="*/ 2147483647 h 288"/>
              <a:gd name="T44" fmla="*/ 2147483647 w 220"/>
              <a:gd name="T45" fmla="*/ 2147483647 h 288"/>
              <a:gd name="T46" fmla="*/ 2147483647 w 220"/>
              <a:gd name="T47" fmla="*/ 2147483647 h 288"/>
              <a:gd name="T48" fmla="*/ 2147483647 w 220"/>
              <a:gd name="T49" fmla="*/ 2147483647 h 288"/>
              <a:gd name="T50" fmla="*/ 2147483647 w 220"/>
              <a:gd name="T51" fmla="*/ 2147483647 h 288"/>
              <a:gd name="T52" fmla="*/ 2147483647 w 220"/>
              <a:gd name="T53" fmla="*/ 2147483647 h 288"/>
              <a:gd name="T54" fmla="*/ 2147483647 w 220"/>
              <a:gd name="T55" fmla="*/ 2147483647 h 288"/>
              <a:gd name="T56" fmla="*/ 2147483647 w 220"/>
              <a:gd name="T57" fmla="*/ 2147483647 h 288"/>
              <a:gd name="T58" fmla="*/ 2147483647 w 220"/>
              <a:gd name="T59" fmla="*/ 0 h 288"/>
              <a:gd name="T60" fmla="*/ 2147483647 w 220"/>
              <a:gd name="T61" fmla="*/ 2147483647 h 288"/>
              <a:gd name="T62" fmla="*/ 2147483647 w 220"/>
              <a:gd name="T63" fmla="*/ 2147483647 h 288"/>
              <a:gd name="T64" fmla="*/ 2147483647 w 220"/>
              <a:gd name="T65" fmla="*/ 2147483647 h 288"/>
              <a:gd name="T66" fmla="*/ 2147483647 w 220"/>
              <a:gd name="T67" fmla="*/ 2147483647 h 288"/>
              <a:gd name="T68" fmla="*/ 2147483647 w 220"/>
              <a:gd name="T69" fmla="*/ 2147483647 h 288"/>
              <a:gd name="T70" fmla="*/ 2147483647 w 220"/>
              <a:gd name="T71" fmla="*/ 2147483647 h 288"/>
              <a:gd name="T72" fmla="*/ 2147483647 w 220"/>
              <a:gd name="T73" fmla="*/ 2147483647 h 288"/>
              <a:gd name="T74" fmla="*/ 2147483647 w 220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4" name="Freeform 1325"/>
          <p:cNvSpPr>
            <a:spLocks/>
          </p:cNvSpPr>
          <p:nvPr/>
        </p:nvSpPr>
        <p:spPr bwMode="auto">
          <a:xfrm>
            <a:off x="5561013" y="3157538"/>
            <a:ext cx="190500" cy="120650"/>
          </a:xfrm>
          <a:custGeom>
            <a:avLst/>
            <a:gdLst>
              <a:gd name="T0" fmla="*/ 2147483647 w 1070"/>
              <a:gd name="T1" fmla="*/ 0 h 844"/>
              <a:gd name="T2" fmla="*/ 2147483647 w 1070"/>
              <a:gd name="T3" fmla="*/ 2147483647 h 844"/>
              <a:gd name="T4" fmla="*/ 2147483647 w 1070"/>
              <a:gd name="T5" fmla="*/ 2147483647 h 844"/>
              <a:gd name="T6" fmla="*/ 0 w 1070"/>
              <a:gd name="T7" fmla="*/ 2147483647 h 844"/>
              <a:gd name="T8" fmla="*/ 21474836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5" name="Freeform 1326"/>
          <p:cNvSpPr>
            <a:spLocks/>
          </p:cNvSpPr>
          <p:nvPr/>
        </p:nvSpPr>
        <p:spPr bwMode="auto">
          <a:xfrm>
            <a:off x="5576888" y="3160713"/>
            <a:ext cx="146050" cy="47625"/>
          </a:xfrm>
          <a:custGeom>
            <a:avLst/>
            <a:gdLst>
              <a:gd name="T0" fmla="*/ 2147483647 w 819"/>
              <a:gd name="T1" fmla="*/ 0 h 333"/>
              <a:gd name="T2" fmla="*/ 2147483647 w 819"/>
              <a:gd name="T3" fmla="*/ 2147483647 h 333"/>
              <a:gd name="T4" fmla="*/ 2147483647 w 819"/>
              <a:gd name="T5" fmla="*/ 2147483647 h 333"/>
              <a:gd name="T6" fmla="*/ 0 w 819"/>
              <a:gd name="T7" fmla="*/ 2147483647 h 333"/>
              <a:gd name="T8" fmla="*/ 2147483647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6" name="Freeform 1327"/>
          <p:cNvSpPr>
            <a:spLocks/>
          </p:cNvSpPr>
          <p:nvPr/>
        </p:nvSpPr>
        <p:spPr bwMode="auto">
          <a:xfrm>
            <a:off x="5541963" y="3302000"/>
            <a:ext cx="192087" cy="44450"/>
          </a:xfrm>
          <a:custGeom>
            <a:avLst/>
            <a:gdLst>
              <a:gd name="T0" fmla="*/ 2147483647 w 1083"/>
              <a:gd name="T1" fmla="*/ 0 h 306"/>
              <a:gd name="T2" fmla="*/ 2147483647 w 1083"/>
              <a:gd name="T3" fmla="*/ 2147483647 h 306"/>
              <a:gd name="T4" fmla="*/ 2147483647 w 1083"/>
              <a:gd name="T5" fmla="*/ 2147483647 h 306"/>
              <a:gd name="T6" fmla="*/ 0 w 1083"/>
              <a:gd name="T7" fmla="*/ 2147483647 h 306"/>
              <a:gd name="T8" fmla="*/ 214748364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7" name="Freeform 1328"/>
          <p:cNvSpPr>
            <a:spLocks/>
          </p:cNvSpPr>
          <p:nvPr/>
        </p:nvSpPr>
        <p:spPr bwMode="auto">
          <a:xfrm>
            <a:off x="5524500" y="3314700"/>
            <a:ext cx="193675" cy="44450"/>
          </a:xfrm>
          <a:custGeom>
            <a:avLst/>
            <a:gdLst>
              <a:gd name="T0" fmla="*/ 2147483647 w 1088"/>
              <a:gd name="T1" fmla="*/ 0 h 311"/>
              <a:gd name="T2" fmla="*/ 2147483647 w 1088"/>
              <a:gd name="T3" fmla="*/ 2147483647 h 311"/>
              <a:gd name="T4" fmla="*/ 2147483647 w 1088"/>
              <a:gd name="T5" fmla="*/ 2147483647 h 311"/>
              <a:gd name="T6" fmla="*/ 0 w 1088"/>
              <a:gd name="T7" fmla="*/ 2147483647 h 311"/>
              <a:gd name="T8" fmla="*/ 2147483647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8" name="Freeform 1329"/>
          <p:cNvSpPr>
            <a:spLocks/>
          </p:cNvSpPr>
          <p:nvPr/>
        </p:nvSpPr>
        <p:spPr bwMode="auto">
          <a:xfrm>
            <a:off x="5554663" y="3355975"/>
            <a:ext cx="28575" cy="9525"/>
          </a:xfrm>
          <a:custGeom>
            <a:avLst/>
            <a:gdLst>
              <a:gd name="T0" fmla="*/ 2147483647 w 164"/>
              <a:gd name="T1" fmla="*/ 305621399 h 72"/>
              <a:gd name="T2" fmla="*/ 2147483647 w 164"/>
              <a:gd name="T3" fmla="*/ 305621399 h 72"/>
              <a:gd name="T4" fmla="*/ 2147483647 w 164"/>
              <a:gd name="T5" fmla="*/ 0 h 72"/>
              <a:gd name="T6" fmla="*/ 2147483647 w 164"/>
              <a:gd name="T7" fmla="*/ 0 h 72"/>
              <a:gd name="T8" fmla="*/ 2147483647 w 164"/>
              <a:gd name="T9" fmla="*/ 613535545 h 72"/>
              <a:gd name="T10" fmla="*/ 2147483647 w 164"/>
              <a:gd name="T11" fmla="*/ 2143917956 h 72"/>
              <a:gd name="T12" fmla="*/ 2147483647 w 164"/>
              <a:gd name="T13" fmla="*/ 2147483647 h 72"/>
              <a:gd name="T14" fmla="*/ 2147483647 w 164"/>
              <a:gd name="T15" fmla="*/ 2147483647 h 72"/>
              <a:gd name="T16" fmla="*/ 2147483647 w 164"/>
              <a:gd name="T17" fmla="*/ 2147483647 h 72"/>
              <a:gd name="T18" fmla="*/ 2147483647 w 164"/>
              <a:gd name="T19" fmla="*/ 2147483647 h 72"/>
              <a:gd name="T20" fmla="*/ 2147483647 w 164"/>
              <a:gd name="T21" fmla="*/ 2147483647 h 72"/>
              <a:gd name="T22" fmla="*/ 2147483647 w 164"/>
              <a:gd name="T23" fmla="*/ 2147483647 h 72"/>
              <a:gd name="T24" fmla="*/ 2147483647 w 164"/>
              <a:gd name="T25" fmla="*/ 2147483647 h 72"/>
              <a:gd name="T26" fmla="*/ 2147483647 w 164"/>
              <a:gd name="T27" fmla="*/ 2147483647 h 72"/>
              <a:gd name="T28" fmla="*/ 2147483647 w 164"/>
              <a:gd name="T29" fmla="*/ 2147483647 h 72"/>
              <a:gd name="T30" fmla="*/ 2147483647 w 164"/>
              <a:gd name="T31" fmla="*/ 2147483647 h 72"/>
              <a:gd name="T32" fmla="*/ 2147483647 w 164"/>
              <a:gd name="T33" fmla="*/ 2147483647 h 72"/>
              <a:gd name="T34" fmla="*/ 2147483647 w 164"/>
              <a:gd name="T35" fmla="*/ 2147483647 h 72"/>
              <a:gd name="T36" fmla="*/ 2147483647 w 164"/>
              <a:gd name="T37" fmla="*/ 2147483647 h 72"/>
              <a:gd name="T38" fmla="*/ 2147483647 w 164"/>
              <a:gd name="T39" fmla="*/ 2147483647 h 72"/>
              <a:gd name="T40" fmla="*/ 2147483647 w 164"/>
              <a:gd name="T41" fmla="*/ 2147483647 h 72"/>
              <a:gd name="T42" fmla="*/ 2147483647 w 164"/>
              <a:gd name="T43" fmla="*/ 2147483647 h 72"/>
              <a:gd name="T44" fmla="*/ 2147483647 w 164"/>
              <a:gd name="T45" fmla="*/ 2147483647 h 72"/>
              <a:gd name="T46" fmla="*/ 2147483647 w 164"/>
              <a:gd name="T47" fmla="*/ 2147483647 h 72"/>
              <a:gd name="T48" fmla="*/ 2147483647 w 164"/>
              <a:gd name="T49" fmla="*/ 2147483647 h 72"/>
              <a:gd name="T50" fmla="*/ 2147483647 w 164"/>
              <a:gd name="T51" fmla="*/ 2147483647 h 72"/>
              <a:gd name="T52" fmla="*/ 2147483647 w 164"/>
              <a:gd name="T53" fmla="*/ 2147483647 h 72"/>
              <a:gd name="T54" fmla="*/ 2147483647 w 164"/>
              <a:gd name="T55" fmla="*/ 2147483647 h 72"/>
              <a:gd name="T56" fmla="*/ 2147483647 w 164"/>
              <a:gd name="T57" fmla="*/ 2147483647 h 72"/>
              <a:gd name="T58" fmla="*/ 0 w 164"/>
              <a:gd name="T59" fmla="*/ 2147483647 h 72"/>
              <a:gd name="T60" fmla="*/ 0 w 164"/>
              <a:gd name="T61" fmla="*/ 2147483647 h 72"/>
              <a:gd name="T62" fmla="*/ 2147483647 w 164"/>
              <a:gd name="T63" fmla="*/ 2143917956 h 72"/>
              <a:gd name="T64" fmla="*/ 2147483647 w 164"/>
              <a:gd name="T65" fmla="*/ 30562139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09" name="Freeform 1330"/>
          <p:cNvSpPr>
            <a:spLocks/>
          </p:cNvSpPr>
          <p:nvPr/>
        </p:nvSpPr>
        <p:spPr bwMode="auto">
          <a:xfrm>
            <a:off x="5559425" y="3282950"/>
            <a:ext cx="26988" cy="15875"/>
          </a:xfrm>
          <a:custGeom>
            <a:avLst/>
            <a:gdLst>
              <a:gd name="T0" fmla="*/ 2147483647 w 146"/>
              <a:gd name="T1" fmla="*/ 0 h 109"/>
              <a:gd name="T2" fmla="*/ 2147483647 w 146"/>
              <a:gd name="T3" fmla="*/ 0 h 109"/>
              <a:gd name="T4" fmla="*/ 2147483647 w 146"/>
              <a:gd name="T5" fmla="*/ 1350036798 h 109"/>
              <a:gd name="T6" fmla="*/ 2147483647 w 146"/>
              <a:gd name="T7" fmla="*/ 2147483647 h 109"/>
              <a:gd name="T8" fmla="*/ 2147483647 w 146"/>
              <a:gd name="T9" fmla="*/ 2147483647 h 109"/>
              <a:gd name="T10" fmla="*/ 2147483647 w 146"/>
              <a:gd name="T11" fmla="*/ 2147483647 h 109"/>
              <a:gd name="T12" fmla="*/ 1168486497 w 146"/>
              <a:gd name="T13" fmla="*/ 2147483647 h 109"/>
              <a:gd name="T14" fmla="*/ 0 w 146"/>
              <a:gd name="T15" fmla="*/ 2147483647 h 109"/>
              <a:gd name="T16" fmla="*/ 2147483647 w 146"/>
              <a:gd name="T17" fmla="*/ 2147483647 h 109"/>
              <a:gd name="T18" fmla="*/ 2147483647 w 146"/>
              <a:gd name="T19" fmla="*/ 2147483647 h 109"/>
              <a:gd name="T20" fmla="*/ 2147483647 w 146"/>
              <a:gd name="T21" fmla="*/ 2147483647 h 109"/>
              <a:gd name="T22" fmla="*/ 2147483647 w 146"/>
              <a:gd name="T23" fmla="*/ 2147483647 h 109"/>
              <a:gd name="T24" fmla="*/ 2147483647 w 146"/>
              <a:gd name="T25" fmla="*/ 2147483647 h 109"/>
              <a:gd name="T26" fmla="*/ 2147483647 w 146"/>
              <a:gd name="T27" fmla="*/ 2147483647 h 109"/>
              <a:gd name="T28" fmla="*/ 2147483647 w 146"/>
              <a:gd name="T29" fmla="*/ 2147483647 h 109"/>
              <a:gd name="T30" fmla="*/ 2147483647 w 146"/>
              <a:gd name="T31" fmla="*/ 2147483647 h 109"/>
              <a:gd name="T32" fmla="*/ 2147483647 w 146"/>
              <a:gd name="T33" fmla="*/ 2147483647 h 109"/>
              <a:gd name="T34" fmla="*/ 2147483647 w 146"/>
              <a:gd name="T35" fmla="*/ 2147483647 h 109"/>
              <a:gd name="T36" fmla="*/ 2147483647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0" name="Freeform 1331"/>
          <p:cNvSpPr>
            <a:spLocks/>
          </p:cNvSpPr>
          <p:nvPr/>
        </p:nvSpPr>
        <p:spPr bwMode="auto">
          <a:xfrm>
            <a:off x="5707063" y="3309938"/>
            <a:ext cx="26987" cy="15875"/>
          </a:xfrm>
          <a:custGeom>
            <a:avLst/>
            <a:gdLst>
              <a:gd name="T0" fmla="*/ 2147483647 w 146"/>
              <a:gd name="T1" fmla="*/ 0 h 107"/>
              <a:gd name="T2" fmla="*/ 2147483647 w 146"/>
              <a:gd name="T3" fmla="*/ 0 h 107"/>
              <a:gd name="T4" fmla="*/ 2147483647 w 146"/>
              <a:gd name="T5" fmla="*/ 969937723 h 107"/>
              <a:gd name="T6" fmla="*/ 2147483647 w 146"/>
              <a:gd name="T7" fmla="*/ 2147483647 h 107"/>
              <a:gd name="T8" fmla="*/ 2147483647 w 146"/>
              <a:gd name="T9" fmla="*/ 2147483647 h 107"/>
              <a:gd name="T10" fmla="*/ 2147483647 w 146"/>
              <a:gd name="T11" fmla="*/ 2147483647 h 107"/>
              <a:gd name="T12" fmla="*/ 0 w 146"/>
              <a:gd name="T13" fmla="*/ 2147483647 h 107"/>
              <a:gd name="T14" fmla="*/ 0 w 146"/>
              <a:gd name="T15" fmla="*/ 2147483647 h 107"/>
              <a:gd name="T16" fmla="*/ 2147483647 w 146"/>
              <a:gd name="T17" fmla="*/ 2147483647 h 107"/>
              <a:gd name="T18" fmla="*/ 2147483647 w 146"/>
              <a:gd name="T19" fmla="*/ 2147483647 h 107"/>
              <a:gd name="T20" fmla="*/ 2147483647 w 146"/>
              <a:gd name="T21" fmla="*/ 2147483647 h 107"/>
              <a:gd name="T22" fmla="*/ 2147483647 w 146"/>
              <a:gd name="T23" fmla="*/ 2147483647 h 107"/>
              <a:gd name="T24" fmla="*/ 2147483647 w 146"/>
              <a:gd name="T25" fmla="*/ 2147483647 h 107"/>
              <a:gd name="T26" fmla="*/ 2147483647 w 146"/>
              <a:gd name="T27" fmla="*/ 2147483647 h 107"/>
              <a:gd name="T28" fmla="*/ 2147483647 w 146"/>
              <a:gd name="T29" fmla="*/ 2147483647 h 107"/>
              <a:gd name="T30" fmla="*/ 2147483647 w 146"/>
              <a:gd name="T31" fmla="*/ 2147483647 h 107"/>
              <a:gd name="T32" fmla="*/ 2147483647 w 146"/>
              <a:gd name="T33" fmla="*/ 2147483647 h 107"/>
              <a:gd name="T34" fmla="*/ 2147483647 w 146"/>
              <a:gd name="T35" fmla="*/ 2147483647 h 107"/>
              <a:gd name="T36" fmla="*/ 2147483647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1" name="Freeform 1332"/>
          <p:cNvSpPr>
            <a:spLocks/>
          </p:cNvSpPr>
          <p:nvPr/>
        </p:nvSpPr>
        <p:spPr bwMode="auto">
          <a:xfrm>
            <a:off x="5588000" y="3286125"/>
            <a:ext cx="111125" cy="26988"/>
          </a:xfrm>
          <a:custGeom>
            <a:avLst/>
            <a:gdLst>
              <a:gd name="T0" fmla="*/ 0 w 629"/>
              <a:gd name="T1" fmla="*/ 2147483647 h 182"/>
              <a:gd name="T2" fmla="*/ 2147483647 w 629"/>
              <a:gd name="T3" fmla="*/ 2147483647 h 182"/>
              <a:gd name="T4" fmla="*/ 2147483647 w 629"/>
              <a:gd name="T5" fmla="*/ 2147483647 h 182"/>
              <a:gd name="T6" fmla="*/ 2147483647 w 629"/>
              <a:gd name="T7" fmla="*/ 0 h 182"/>
              <a:gd name="T8" fmla="*/ 0 w 62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2" name="Freeform 1333"/>
          <p:cNvSpPr>
            <a:spLocks/>
          </p:cNvSpPr>
          <p:nvPr/>
        </p:nvSpPr>
        <p:spPr bwMode="auto">
          <a:xfrm>
            <a:off x="5588000" y="3298825"/>
            <a:ext cx="106363" cy="23813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3" name="Freeform 1334"/>
          <p:cNvSpPr>
            <a:spLocks/>
          </p:cNvSpPr>
          <p:nvPr/>
        </p:nvSpPr>
        <p:spPr bwMode="auto">
          <a:xfrm>
            <a:off x="5588000" y="3281363"/>
            <a:ext cx="106363" cy="23812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4" name="AutoShape 1336"/>
          <p:cNvSpPr>
            <a:spLocks noChangeAspect="1" noChangeArrowheads="1" noTextEdit="1"/>
          </p:cNvSpPr>
          <p:nvPr/>
        </p:nvSpPr>
        <p:spPr bwMode="auto">
          <a:xfrm>
            <a:off x="6194425" y="1831975"/>
            <a:ext cx="2952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215" name="Freeform 1337"/>
          <p:cNvSpPr>
            <a:spLocks/>
          </p:cNvSpPr>
          <p:nvPr/>
        </p:nvSpPr>
        <p:spPr bwMode="auto">
          <a:xfrm>
            <a:off x="6196013" y="1831975"/>
            <a:ext cx="293687" cy="2936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565165074 h 1904"/>
              <a:gd name="T6" fmla="*/ 2147483647 w 1894"/>
              <a:gd name="T7" fmla="*/ 1699182826 h 1904"/>
              <a:gd name="T8" fmla="*/ 2147483647 w 1894"/>
              <a:gd name="T9" fmla="*/ 2147483647 h 1904"/>
              <a:gd name="T10" fmla="*/ 2147483647 w 1894"/>
              <a:gd name="T11" fmla="*/ 2147483647 h 1904"/>
              <a:gd name="T12" fmla="*/ 2147483647 w 1894"/>
              <a:gd name="T13" fmla="*/ 2147483647 h 1904"/>
              <a:gd name="T14" fmla="*/ 2147483647 w 1894"/>
              <a:gd name="T15" fmla="*/ 2147483647 h 1904"/>
              <a:gd name="T16" fmla="*/ 2147483647 w 1894"/>
              <a:gd name="T17" fmla="*/ 2147483647 h 1904"/>
              <a:gd name="T18" fmla="*/ 2147483647 w 1894"/>
              <a:gd name="T19" fmla="*/ 2147483647 h 1904"/>
              <a:gd name="T20" fmla="*/ 2147483647 w 1894"/>
              <a:gd name="T21" fmla="*/ 2147483647 h 1904"/>
              <a:gd name="T22" fmla="*/ 2147483647 w 1894"/>
              <a:gd name="T23" fmla="*/ 2147483647 h 1904"/>
              <a:gd name="T24" fmla="*/ 2147483647 w 1894"/>
              <a:gd name="T25" fmla="*/ 2147483647 h 1904"/>
              <a:gd name="T26" fmla="*/ 2147483647 w 1894"/>
              <a:gd name="T27" fmla="*/ 2147483647 h 1904"/>
              <a:gd name="T28" fmla="*/ 2147483647 w 1894"/>
              <a:gd name="T29" fmla="*/ 2147483647 h 1904"/>
              <a:gd name="T30" fmla="*/ 2147483647 w 1894"/>
              <a:gd name="T31" fmla="*/ 214748364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2147483647 w 1894"/>
              <a:gd name="T67" fmla="*/ 2147483647 h 1904"/>
              <a:gd name="T68" fmla="*/ 2147483647 w 1894"/>
              <a:gd name="T69" fmla="*/ 2147483647 h 1904"/>
              <a:gd name="T70" fmla="*/ 2147483647 w 1894"/>
              <a:gd name="T71" fmla="*/ 2147483647 h 1904"/>
              <a:gd name="T72" fmla="*/ 2147483647 w 1894"/>
              <a:gd name="T73" fmla="*/ 2147483647 h 1904"/>
              <a:gd name="T74" fmla="*/ 2147483647 w 1894"/>
              <a:gd name="T75" fmla="*/ 2147483647 h 1904"/>
              <a:gd name="T76" fmla="*/ 2147483647 w 1894"/>
              <a:gd name="T77" fmla="*/ 2147483647 h 1904"/>
              <a:gd name="T78" fmla="*/ 2147483647 w 1894"/>
              <a:gd name="T79" fmla="*/ 2147483647 h 1904"/>
              <a:gd name="T80" fmla="*/ 0 w 1894"/>
              <a:gd name="T81" fmla="*/ 2147483647 h 1904"/>
              <a:gd name="T82" fmla="*/ 2147483647 w 1894"/>
              <a:gd name="T83" fmla="*/ 2147483647 h 1904"/>
              <a:gd name="T84" fmla="*/ 2147483647 w 1894"/>
              <a:gd name="T85" fmla="*/ 2147483647 h 1904"/>
              <a:gd name="T86" fmla="*/ 2147483647 w 1894"/>
              <a:gd name="T87" fmla="*/ 2147483647 h 1904"/>
              <a:gd name="T88" fmla="*/ 2147483647 w 1894"/>
              <a:gd name="T89" fmla="*/ 2147483647 h 1904"/>
              <a:gd name="T90" fmla="*/ 2147483647 w 1894"/>
              <a:gd name="T91" fmla="*/ 2147483647 h 1904"/>
              <a:gd name="T92" fmla="*/ 2147483647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6" name="Freeform 1338"/>
          <p:cNvSpPr>
            <a:spLocks/>
          </p:cNvSpPr>
          <p:nvPr/>
        </p:nvSpPr>
        <p:spPr bwMode="auto">
          <a:xfrm>
            <a:off x="6232525" y="2019300"/>
            <a:ext cx="171450" cy="49213"/>
          </a:xfrm>
          <a:custGeom>
            <a:avLst/>
            <a:gdLst>
              <a:gd name="T0" fmla="*/ 2147483647 w 1106"/>
              <a:gd name="T1" fmla="*/ 0 h 331"/>
              <a:gd name="T2" fmla="*/ 2147483647 w 1106"/>
              <a:gd name="T3" fmla="*/ 2147483647 h 331"/>
              <a:gd name="T4" fmla="*/ 2147483647 w 1106"/>
              <a:gd name="T5" fmla="*/ 2147483647 h 331"/>
              <a:gd name="T6" fmla="*/ 0 w 1106"/>
              <a:gd name="T7" fmla="*/ 2147483647 h 331"/>
              <a:gd name="T8" fmla="*/ 2147483647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7" name="Freeform 1339"/>
          <p:cNvSpPr>
            <a:spLocks/>
          </p:cNvSpPr>
          <p:nvPr/>
        </p:nvSpPr>
        <p:spPr bwMode="auto">
          <a:xfrm>
            <a:off x="6203950" y="2041525"/>
            <a:ext cx="200025" cy="76200"/>
          </a:xfrm>
          <a:custGeom>
            <a:avLst/>
            <a:gdLst>
              <a:gd name="T0" fmla="*/ 2147483647 w 1285"/>
              <a:gd name="T1" fmla="*/ 2147483647 h 505"/>
              <a:gd name="T2" fmla="*/ 2147483647 w 1285"/>
              <a:gd name="T3" fmla="*/ 2147483647 h 505"/>
              <a:gd name="T4" fmla="*/ 2147483647 w 1285"/>
              <a:gd name="T5" fmla="*/ 2147483647 h 505"/>
              <a:gd name="T6" fmla="*/ 2147483647 w 1285"/>
              <a:gd name="T7" fmla="*/ 2147483647 h 505"/>
              <a:gd name="T8" fmla="*/ 2147483647 w 1285"/>
              <a:gd name="T9" fmla="*/ 2147483647 h 505"/>
              <a:gd name="T10" fmla="*/ 2147483647 w 1285"/>
              <a:gd name="T11" fmla="*/ 2147483647 h 505"/>
              <a:gd name="T12" fmla="*/ 2147483647 w 1285"/>
              <a:gd name="T13" fmla="*/ 2147483647 h 505"/>
              <a:gd name="T14" fmla="*/ 2147483647 w 1285"/>
              <a:gd name="T15" fmla="*/ 2147483647 h 505"/>
              <a:gd name="T16" fmla="*/ 2147483647 w 1285"/>
              <a:gd name="T17" fmla="*/ 2147483647 h 505"/>
              <a:gd name="T18" fmla="*/ 2147483647 w 1285"/>
              <a:gd name="T19" fmla="*/ 2147483647 h 505"/>
              <a:gd name="T20" fmla="*/ 2147483647 w 1285"/>
              <a:gd name="T21" fmla="*/ 2147483647 h 505"/>
              <a:gd name="T22" fmla="*/ 2147483647 w 1285"/>
              <a:gd name="T23" fmla="*/ 2147483647 h 505"/>
              <a:gd name="T24" fmla="*/ 2147483647 w 1285"/>
              <a:gd name="T25" fmla="*/ 2147483647 h 505"/>
              <a:gd name="T26" fmla="*/ 2147483647 w 1285"/>
              <a:gd name="T27" fmla="*/ 2147483647 h 505"/>
              <a:gd name="T28" fmla="*/ 2147483647 w 1285"/>
              <a:gd name="T29" fmla="*/ 2147483647 h 505"/>
              <a:gd name="T30" fmla="*/ 2147483647 w 1285"/>
              <a:gd name="T31" fmla="*/ 2147483647 h 505"/>
              <a:gd name="T32" fmla="*/ 2147483647 w 1285"/>
              <a:gd name="T33" fmla="*/ 2075040979 h 505"/>
              <a:gd name="T34" fmla="*/ 1173022563 w 1285"/>
              <a:gd name="T35" fmla="*/ 2147483647 h 505"/>
              <a:gd name="T36" fmla="*/ 0 w 1285"/>
              <a:gd name="T37" fmla="*/ 2147483647 h 505"/>
              <a:gd name="T38" fmla="*/ 2147483647 w 1285"/>
              <a:gd name="T39" fmla="*/ 2147483647 h 505"/>
              <a:gd name="T40" fmla="*/ 2147483647 w 1285"/>
              <a:gd name="T41" fmla="*/ 2147483647 h 505"/>
              <a:gd name="T42" fmla="*/ 2147483647 w 1285"/>
              <a:gd name="T43" fmla="*/ 2147483647 h 505"/>
              <a:gd name="T44" fmla="*/ 2147483647 w 1285"/>
              <a:gd name="T45" fmla="*/ 2147483647 h 505"/>
              <a:gd name="T46" fmla="*/ 2147483647 w 1285"/>
              <a:gd name="T47" fmla="*/ 2147483647 h 505"/>
              <a:gd name="T48" fmla="*/ 2147483647 w 1285"/>
              <a:gd name="T49" fmla="*/ 2147483647 h 505"/>
              <a:gd name="T50" fmla="*/ 2147483647 w 1285"/>
              <a:gd name="T51" fmla="*/ 2147483647 h 505"/>
              <a:gd name="T52" fmla="*/ 2147483647 w 1285"/>
              <a:gd name="T53" fmla="*/ 2147483647 h 505"/>
              <a:gd name="T54" fmla="*/ 2147483647 w 1285"/>
              <a:gd name="T55" fmla="*/ 2147483647 h 505"/>
              <a:gd name="T56" fmla="*/ 2147483647 w 1285"/>
              <a:gd name="T57" fmla="*/ 2147483647 h 505"/>
              <a:gd name="T58" fmla="*/ 2147483647 w 1285"/>
              <a:gd name="T59" fmla="*/ 2147483647 h 505"/>
              <a:gd name="T60" fmla="*/ 2147483647 w 1285"/>
              <a:gd name="T61" fmla="*/ 2147483647 h 505"/>
              <a:gd name="T62" fmla="*/ 2147483647 w 1285"/>
              <a:gd name="T63" fmla="*/ 2147483647 h 505"/>
              <a:gd name="T64" fmla="*/ 2147483647 w 1285"/>
              <a:gd name="T65" fmla="*/ 2147483647 h 505"/>
              <a:gd name="T66" fmla="*/ 2147483647 w 1285"/>
              <a:gd name="T67" fmla="*/ 2147483647 h 505"/>
              <a:gd name="T68" fmla="*/ 2147483647 w 1285"/>
              <a:gd name="T69" fmla="*/ 2147483647 h 505"/>
              <a:gd name="T70" fmla="*/ 2147483647 w 1285"/>
              <a:gd name="T71" fmla="*/ 2147483647 h 505"/>
              <a:gd name="T72" fmla="*/ 2147483647 w 1285"/>
              <a:gd name="T73" fmla="*/ 2147483647 h 505"/>
              <a:gd name="T74" fmla="*/ 2147483647 w 1285"/>
              <a:gd name="T75" fmla="*/ 2147483647 h 505"/>
              <a:gd name="T76" fmla="*/ 2147483647 w 1285"/>
              <a:gd name="T77" fmla="*/ 2147483647 h 505"/>
              <a:gd name="T78" fmla="*/ 2147483647 w 128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18" name="AutoShape 1340"/>
          <p:cNvSpPr>
            <a:spLocks noChangeAspect="1" noChangeArrowheads="1" noTextEdit="1"/>
          </p:cNvSpPr>
          <p:nvPr/>
        </p:nvSpPr>
        <p:spPr bwMode="auto">
          <a:xfrm>
            <a:off x="6143625" y="1728788"/>
            <a:ext cx="322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219" name="Freeform 1341"/>
          <p:cNvSpPr>
            <a:spLocks/>
          </p:cNvSpPr>
          <p:nvPr/>
        </p:nvSpPr>
        <p:spPr bwMode="auto">
          <a:xfrm>
            <a:off x="6210300" y="1751013"/>
            <a:ext cx="46038" cy="57150"/>
          </a:xfrm>
          <a:custGeom>
            <a:avLst/>
            <a:gdLst>
              <a:gd name="T0" fmla="*/ 2147483647 w 179"/>
              <a:gd name="T1" fmla="*/ 2147483647 h 216"/>
              <a:gd name="T2" fmla="*/ 2147483647 w 179"/>
              <a:gd name="T3" fmla="*/ 2147483647 h 216"/>
              <a:gd name="T4" fmla="*/ 2147483647 w 179"/>
              <a:gd name="T5" fmla="*/ 2147483647 h 216"/>
              <a:gd name="T6" fmla="*/ 2147483647 w 179"/>
              <a:gd name="T7" fmla="*/ 2147483647 h 216"/>
              <a:gd name="T8" fmla="*/ 2147483647 w 179"/>
              <a:gd name="T9" fmla="*/ 2147483647 h 216"/>
              <a:gd name="T10" fmla="*/ 2147483647 w 179"/>
              <a:gd name="T11" fmla="*/ 2147483647 h 216"/>
              <a:gd name="T12" fmla="*/ 2147483647 w 179"/>
              <a:gd name="T13" fmla="*/ 2147483647 h 216"/>
              <a:gd name="T14" fmla="*/ 2147483647 w 179"/>
              <a:gd name="T15" fmla="*/ 2147483647 h 216"/>
              <a:gd name="T16" fmla="*/ 0 w 179"/>
              <a:gd name="T17" fmla="*/ 2147483647 h 216"/>
              <a:gd name="T18" fmla="*/ 2147483647 w 179"/>
              <a:gd name="T19" fmla="*/ 2147483647 h 216"/>
              <a:gd name="T20" fmla="*/ 2147483647 w 179"/>
              <a:gd name="T21" fmla="*/ 2147483647 h 216"/>
              <a:gd name="T22" fmla="*/ 2147483647 w 179"/>
              <a:gd name="T23" fmla="*/ 2147483647 h 216"/>
              <a:gd name="T24" fmla="*/ 2147483647 w 179"/>
              <a:gd name="T25" fmla="*/ 2147483647 h 216"/>
              <a:gd name="T26" fmla="*/ 2147483647 w 179"/>
              <a:gd name="T27" fmla="*/ 2147483647 h 216"/>
              <a:gd name="T28" fmla="*/ 2147483647 w 179"/>
              <a:gd name="T29" fmla="*/ 2147483647 h 216"/>
              <a:gd name="T30" fmla="*/ 2147483647 w 179"/>
              <a:gd name="T31" fmla="*/ 2147483647 h 216"/>
              <a:gd name="T32" fmla="*/ 2147483647 w 179"/>
              <a:gd name="T33" fmla="*/ 2147483647 h 216"/>
              <a:gd name="T34" fmla="*/ 214748364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7483647 w 179"/>
              <a:gd name="T45" fmla="*/ 2147483647 h 216"/>
              <a:gd name="T46" fmla="*/ 2147483647 w 179"/>
              <a:gd name="T47" fmla="*/ 2147483647 h 216"/>
              <a:gd name="T48" fmla="*/ 2147483647 w 179"/>
              <a:gd name="T49" fmla="*/ 2147483647 h 216"/>
              <a:gd name="T50" fmla="*/ 2147483647 w 179"/>
              <a:gd name="T51" fmla="*/ 2147483647 h 216"/>
              <a:gd name="T52" fmla="*/ 2147483647 w 179"/>
              <a:gd name="T53" fmla="*/ 2147483647 h 216"/>
              <a:gd name="T54" fmla="*/ 2147483647 w 179"/>
              <a:gd name="T55" fmla="*/ 2147483647 h 216"/>
              <a:gd name="T56" fmla="*/ 2147483647 w 179"/>
              <a:gd name="T57" fmla="*/ 2147483647 h 216"/>
              <a:gd name="T58" fmla="*/ 2147483647 w 179"/>
              <a:gd name="T59" fmla="*/ 2147483647 h 216"/>
              <a:gd name="T60" fmla="*/ 2147483647 w 179"/>
              <a:gd name="T61" fmla="*/ 2147483647 h 216"/>
              <a:gd name="T62" fmla="*/ 2147483647 w 179"/>
              <a:gd name="T63" fmla="*/ 2147483647 h 216"/>
              <a:gd name="T64" fmla="*/ 2147483647 w 179"/>
              <a:gd name="T65" fmla="*/ 2147483647 h 216"/>
              <a:gd name="T66" fmla="*/ 2147483647 w 179"/>
              <a:gd name="T67" fmla="*/ 2147483647 h 216"/>
              <a:gd name="T68" fmla="*/ 2147483647 w 179"/>
              <a:gd name="T69" fmla="*/ 2147483647 h 216"/>
              <a:gd name="T70" fmla="*/ 2147483647 w 179"/>
              <a:gd name="T71" fmla="*/ 2147483647 h 216"/>
              <a:gd name="T72" fmla="*/ 2147483647 w 179"/>
              <a:gd name="T73" fmla="*/ 2147483647 h 216"/>
              <a:gd name="T74" fmla="*/ 2147483647 w 179"/>
              <a:gd name="T75" fmla="*/ 2147483647 h 216"/>
              <a:gd name="T76" fmla="*/ 2147483647 w 179"/>
              <a:gd name="T77" fmla="*/ 2147483647 h 216"/>
              <a:gd name="T78" fmla="*/ 2147483647 w 179"/>
              <a:gd name="T79" fmla="*/ 2147483647 h 216"/>
              <a:gd name="T80" fmla="*/ 2147483647 w 179"/>
              <a:gd name="T81" fmla="*/ 2147483647 h 216"/>
              <a:gd name="T82" fmla="*/ 2147483647 w 179"/>
              <a:gd name="T83" fmla="*/ 2147483647 h 216"/>
              <a:gd name="T84" fmla="*/ 2147483647 w 179"/>
              <a:gd name="T85" fmla="*/ 0 h 216"/>
              <a:gd name="T86" fmla="*/ 2147483647 w 179"/>
              <a:gd name="T87" fmla="*/ 2147483647 h 216"/>
              <a:gd name="T88" fmla="*/ 2147483647 w 179"/>
              <a:gd name="T89" fmla="*/ 2147483647 h 216"/>
              <a:gd name="T90" fmla="*/ 2147483647 w 179"/>
              <a:gd name="T91" fmla="*/ 2147483647 h 216"/>
              <a:gd name="T92" fmla="*/ 2147483647 w 179"/>
              <a:gd name="T93" fmla="*/ 2147483647 h 216"/>
              <a:gd name="T94" fmla="*/ 2147483647 w 179"/>
              <a:gd name="T95" fmla="*/ 2147483647 h 216"/>
              <a:gd name="T96" fmla="*/ 2147483647 w 179"/>
              <a:gd name="T97" fmla="*/ 21474836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0" name="Freeform 1342"/>
          <p:cNvSpPr>
            <a:spLocks/>
          </p:cNvSpPr>
          <p:nvPr/>
        </p:nvSpPr>
        <p:spPr bwMode="auto">
          <a:xfrm>
            <a:off x="6288088" y="1749425"/>
            <a:ext cx="28575" cy="44450"/>
          </a:xfrm>
          <a:custGeom>
            <a:avLst/>
            <a:gdLst>
              <a:gd name="T0" fmla="*/ 2147483647 w 114"/>
              <a:gd name="T1" fmla="*/ 2147483647 h 168"/>
              <a:gd name="T2" fmla="*/ 2147483647 w 114"/>
              <a:gd name="T3" fmla="*/ 2147483647 h 168"/>
              <a:gd name="T4" fmla="*/ 2147483647 w 114"/>
              <a:gd name="T5" fmla="*/ 2147483647 h 168"/>
              <a:gd name="T6" fmla="*/ 2147483647 w 114"/>
              <a:gd name="T7" fmla="*/ 2147483647 h 168"/>
              <a:gd name="T8" fmla="*/ 2147483647 w 114"/>
              <a:gd name="T9" fmla="*/ 2147483647 h 168"/>
              <a:gd name="T10" fmla="*/ 2147483647 w 114"/>
              <a:gd name="T11" fmla="*/ 2147483647 h 168"/>
              <a:gd name="T12" fmla="*/ 2147483647 w 114"/>
              <a:gd name="T13" fmla="*/ 2147483647 h 168"/>
              <a:gd name="T14" fmla="*/ 2147483647 w 114"/>
              <a:gd name="T15" fmla="*/ 2147483647 h 168"/>
              <a:gd name="T16" fmla="*/ 2147483647 w 114"/>
              <a:gd name="T17" fmla="*/ 2147483647 h 168"/>
              <a:gd name="T18" fmla="*/ 2147483647 w 114"/>
              <a:gd name="T19" fmla="*/ 2147483647 h 168"/>
              <a:gd name="T20" fmla="*/ 2147483647 w 114"/>
              <a:gd name="T21" fmla="*/ 2147483647 h 168"/>
              <a:gd name="T22" fmla="*/ 2147483647 w 114"/>
              <a:gd name="T23" fmla="*/ 2147483647 h 168"/>
              <a:gd name="T24" fmla="*/ 2147483647 w 114"/>
              <a:gd name="T25" fmla="*/ 2147483647 h 168"/>
              <a:gd name="T26" fmla="*/ 2147483647 w 114"/>
              <a:gd name="T27" fmla="*/ 2147483647 h 168"/>
              <a:gd name="T28" fmla="*/ 2147483647 w 114"/>
              <a:gd name="T29" fmla="*/ 2147483647 h 168"/>
              <a:gd name="T30" fmla="*/ 2147483647 w 114"/>
              <a:gd name="T31" fmla="*/ 2147483647 h 168"/>
              <a:gd name="T32" fmla="*/ 2147483647 w 114"/>
              <a:gd name="T33" fmla="*/ 2147483647 h 168"/>
              <a:gd name="T34" fmla="*/ 2147483647 w 114"/>
              <a:gd name="T35" fmla="*/ 2147483647 h 168"/>
              <a:gd name="T36" fmla="*/ 2147483647 w 114"/>
              <a:gd name="T37" fmla="*/ 2147483647 h 168"/>
              <a:gd name="T38" fmla="*/ 2147483647 w 114"/>
              <a:gd name="T39" fmla="*/ 2147483647 h 168"/>
              <a:gd name="T40" fmla="*/ 2147483647 w 114"/>
              <a:gd name="T41" fmla="*/ 2147483647 h 168"/>
              <a:gd name="T42" fmla="*/ 2147483647 w 114"/>
              <a:gd name="T43" fmla="*/ 2147483647 h 168"/>
              <a:gd name="T44" fmla="*/ 2147483647 w 114"/>
              <a:gd name="T45" fmla="*/ 2147483647 h 168"/>
              <a:gd name="T46" fmla="*/ 2147483647 w 114"/>
              <a:gd name="T47" fmla="*/ 2147483647 h 168"/>
              <a:gd name="T48" fmla="*/ 2147483647 w 114"/>
              <a:gd name="T49" fmla="*/ 2147483647 h 168"/>
              <a:gd name="T50" fmla="*/ 2147483647 w 114"/>
              <a:gd name="T51" fmla="*/ 2147483647 h 168"/>
              <a:gd name="T52" fmla="*/ 2147483647 w 114"/>
              <a:gd name="T53" fmla="*/ 2147483647 h 168"/>
              <a:gd name="T54" fmla="*/ 2147483647 w 114"/>
              <a:gd name="T55" fmla="*/ 2147483647 h 168"/>
              <a:gd name="T56" fmla="*/ 2147483647 w 114"/>
              <a:gd name="T57" fmla="*/ 2147483647 h 168"/>
              <a:gd name="T58" fmla="*/ 2147483647 w 114"/>
              <a:gd name="T59" fmla="*/ 2147483647 h 168"/>
              <a:gd name="T60" fmla="*/ 2147483647 w 114"/>
              <a:gd name="T61" fmla="*/ 0 h 168"/>
              <a:gd name="T62" fmla="*/ 2147483647 w 114"/>
              <a:gd name="T63" fmla="*/ 0 h 168"/>
              <a:gd name="T64" fmla="*/ 0 w 114"/>
              <a:gd name="T65" fmla="*/ 2147483647 h 168"/>
              <a:gd name="T66" fmla="*/ 2147483647 w 114"/>
              <a:gd name="T67" fmla="*/ 2147483647 h 168"/>
              <a:gd name="T68" fmla="*/ 2147483647 w 114"/>
              <a:gd name="T69" fmla="*/ 2147483647 h 168"/>
              <a:gd name="T70" fmla="*/ 2147483647 w 114"/>
              <a:gd name="T71" fmla="*/ 2147483647 h 168"/>
              <a:gd name="T72" fmla="*/ 2147483647 w 114"/>
              <a:gd name="T73" fmla="*/ 2147483647 h 168"/>
              <a:gd name="T74" fmla="*/ 2147483647 w 114"/>
              <a:gd name="T75" fmla="*/ 2147483647 h 168"/>
              <a:gd name="T76" fmla="*/ 2147483647 w 114"/>
              <a:gd name="T77" fmla="*/ 2147483647 h 168"/>
              <a:gd name="T78" fmla="*/ 2147483647 w 114"/>
              <a:gd name="T79" fmla="*/ 2147483647 h 168"/>
              <a:gd name="T80" fmla="*/ 2147483647 w 114"/>
              <a:gd name="T81" fmla="*/ 2147483647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1" name="Freeform 1343"/>
          <p:cNvSpPr>
            <a:spLocks/>
          </p:cNvSpPr>
          <p:nvPr/>
        </p:nvSpPr>
        <p:spPr bwMode="auto">
          <a:xfrm>
            <a:off x="6181725" y="1739900"/>
            <a:ext cx="74613" cy="92075"/>
          </a:xfrm>
          <a:custGeom>
            <a:avLst/>
            <a:gdLst>
              <a:gd name="T0" fmla="*/ 2147483647 w 289"/>
              <a:gd name="T1" fmla="*/ 2147483647 h 351"/>
              <a:gd name="T2" fmla="*/ 2147483647 w 289"/>
              <a:gd name="T3" fmla="*/ 2147483647 h 351"/>
              <a:gd name="T4" fmla="*/ 2147483647 w 289"/>
              <a:gd name="T5" fmla="*/ 2147483647 h 351"/>
              <a:gd name="T6" fmla="*/ 0 w 289"/>
              <a:gd name="T7" fmla="*/ 2147483647 h 351"/>
              <a:gd name="T8" fmla="*/ 2147483647 w 289"/>
              <a:gd name="T9" fmla="*/ 2147483647 h 351"/>
              <a:gd name="T10" fmla="*/ 2147483647 w 289"/>
              <a:gd name="T11" fmla="*/ 2147483647 h 351"/>
              <a:gd name="T12" fmla="*/ 2147483647 w 289"/>
              <a:gd name="T13" fmla="*/ 2147483647 h 351"/>
              <a:gd name="T14" fmla="*/ 2147483647 w 289"/>
              <a:gd name="T15" fmla="*/ 2147483647 h 351"/>
              <a:gd name="T16" fmla="*/ 2147483647 w 289"/>
              <a:gd name="T17" fmla="*/ 2147483647 h 351"/>
              <a:gd name="T18" fmla="*/ 2147483647 w 289"/>
              <a:gd name="T19" fmla="*/ 2147483647 h 351"/>
              <a:gd name="T20" fmla="*/ 2147483647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2147483647 w 289"/>
              <a:gd name="T53" fmla="*/ 2147483647 h 351"/>
              <a:gd name="T54" fmla="*/ 2147483647 w 289"/>
              <a:gd name="T55" fmla="*/ 2147483647 h 351"/>
              <a:gd name="T56" fmla="*/ 2147483647 w 289"/>
              <a:gd name="T57" fmla="*/ 2147483647 h 351"/>
              <a:gd name="T58" fmla="*/ 2147483647 w 289"/>
              <a:gd name="T59" fmla="*/ 2147483647 h 351"/>
              <a:gd name="T60" fmla="*/ 2147483647 w 289"/>
              <a:gd name="T61" fmla="*/ 2147483647 h 351"/>
              <a:gd name="T62" fmla="*/ 2147483647 w 289"/>
              <a:gd name="T63" fmla="*/ 2147483647 h 351"/>
              <a:gd name="T64" fmla="*/ 2147483647 w 289"/>
              <a:gd name="T65" fmla="*/ 2147483647 h 351"/>
              <a:gd name="T66" fmla="*/ 2147483647 w 289"/>
              <a:gd name="T67" fmla="*/ 2147483647 h 351"/>
              <a:gd name="T68" fmla="*/ 2147483647 w 289"/>
              <a:gd name="T69" fmla="*/ 2147483647 h 351"/>
              <a:gd name="T70" fmla="*/ 2147483647 w 289"/>
              <a:gd name="T71" fmla="*/ 2147483647 h 351"/>
              <a:gd name="T72" fmla="*/ 2147483647 w 289"/>
              <a:gd name="T73" fmla="*/ 2147483647 h 351"/>
              <a:gd name="T74" fmla="*/ 2147483647 w 289"/>
              <a:gd name="T75" fmla="*/ 2147483647 h 351"/>
              <a:gd name="T76" fmla="*/ 2147483647 w 289"/>
              <a:gd name="T77" fmla="*/ 2147483647 h 351"/>
              <a:gd name="T78" fmla="*/ 2147483647 w 289"/>
              <a:gd name="T79" fmla="*/ 2147483647 h 351"/>
              <a:gd name="T80" fmla="*/ 2147483647 w 289"/>
              <a:gd name="T81" fmla="*/ 0 h 351"/>
              <a:gd name="T82" fmla="*/ 2147483647 w 289"/>
              <a:gd name="T83" fmla="*/ 2147483647 h 351"/>
              <a:gd name="T84" fmla="*/ 2147483647 w 289"/>
              <a:gd name="T85" fmla="*/ 2147483647 h 351"/>
              <a:gd name="T86" fmla="*/ 2147483647 w 289"/>
              <a:gd name="T87" fmla="*/ 2147483647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2" name="Freeform 1344"/>
          <p:cNvSpPr>
            <a:spLocks/>
          </p:cNvSpPr>
          <p:nvPr/>
        </p:nvSpPr>
        <p:spPr bwMode="auto">
          <a:xfrm>
            <a:off x="6284913" y="1736725"/>
            <a:ext cx="63500" cy="61913"/>
          </a:xfrm>
          <a:custGeom>
            <a:avLst/>
            <a:gdLst>
              <a:gd name="T0" fmla="*/ 2147483647 w 254"/>
              <a:gd name="T1" fmla="*/ 2147483647 h 234"/>
              <a:gd name="T2" fmla="*/ 2147483647 w 254"/>
              <a:gd name="T3" fmla="*/ 2147483647 h 234"/>
              <a:gd name="T4" fmla="*/ 2147483647 w 254"/>
              <a:gd name="T5" fmla="*/ 2147483647 h 234"/>
              <a:gd name="T6" fmla="*/ 2147483647 w 254"/>
              <a:gd name="T7" fmla="*/ 2147483647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2147483647 h 234"/>
              <a:gd name="T54" fmla="*/ 2147483647 w 254"/>
              <a:gd name="T55" fmla="*/ 2147483647 h 234"/>
              <a:gd name="T56" fmla="*/ 2147483647 w 254"/>
              <a:gd name="T57" fmla="*/ 2147483647 h 234"/>
              <a:gd name="T58" fmla="*/ 2147483647 w 254"/>
              <a:gd name="T59" fmla="*/ 2147483647 h 234"/>
              <a:gd name="T60" fmla="*/ 2147483647 w 254"/>
              <a:gd name="T61" fmla="*/ 2147483647 h 234"/>
              <a:gd name="T62" fmla="*/ 2147483647 w 254"/>
              <a:gd name="T63" fmla="*/ 2147483647 h 234"/>
              <a:gd name="T64" fmla="*/ 2147483647 w 254"/>
              <a:gd name="T65" fmla="*/ 2147483647 h 234"/>
              <a:gd name="T66" fmla="*/ 2147483647 w 254"/>
              <a:gd name="T67" fmla="*/ 2147483647 h 234"/>
              <a:gd name="T68" fmla="*/ 2147483647 w 254"/>
              <a:gd name="T69" fmla="*/ 2147483647 h 234"/>
              <a:gd name="T70" fmla="*/ 2147483647 w 254"/>
              <a:gd name="T71" fmla="*/ 2147483647 h 234"/>
              <a:gd name="T72" fmla="*/ 2147483647 w 254"/>
              <a:gd name="T73" fmla="*/ 2147483647 h 234"/>
              <a:gd name="T74" fmla="*/ 2147483647 w 254"/>
              <a:gd name="T75" fmla="*/ 2147483647 h 234"/>
              <a:gd name="T76" fmla="*/ 2147483647 w 254"/>
              <a:gd name="T77" fmla="*/ 2147483647 h 234"/>
              <a:gd name="T78" fmla="*/ 2147483647 w 254"/>
              <a:gd name="T79" fmla="*/ 0 h 234"/>
              <a:gd name="T80" fmla="*/ 2147483647 w 254"/>
              <a:gd name="T81" fmla="*/ 0 h 234"/>
              <a:gd name="T82" fmla="*/ 2147483647 w 254"/>
              <a:gd name="T83" fmla="*/ 0 h 234"/>
              <a:gd name="T84" fmla="*/ 2147483647 w 254"/>
              <a:gd name="T85" fmla="*/ 0 h 234"/>
              <a:gd name="T86" fmla="*/ 2147483647 w 254"/>
              <a:gd name="T87" fmla="*/ 2147483647 h 234"/>
              <a:gd name="T88" fmla="*/ 0 w 254"/>
              <a:gd name="T89" fmla="*/ 2147483647 h 234"/>
              <a:gd name="T90" fmla="*/ 2147483647 w 254"/>
              <a:gd name="T91" fmla="*/ 2147483647 h 234"/>
              <a:gd name="T92" fmla="*/ 2147483647 w 254"/>
              <a:gd name="T93" fmla="*/ 2147483647 h 234"/>
              <a:gd name="T94" fmla="*/ 2147483647 w 254"/>
              <a:gd name="T95" fmla="*/ 2147483647 h 234"/>
              <a:gd name="T96" fmla="*/ 2147483647 w 254"/>
              <a:gd name="T97" fmla="*/ 2147483647 h 234"/>
              <a:gd name="T98" fmla="*/ 2147483647 w 254"/>
              <a:gd name="T99" fmla="*/ 2147483647 h 234"/>
              <a:gd name="T100" fmla="*/ 2147483647 w 254"/>
              <a:gd name="T101" fmla="*/ 2147483647 h 234"/>
              <a:gd name="T102" fmla="*/ 2147483647 w 254"/>
              <a:gd name="T103" fmla="*/ 2147483647 h 234"/>
              <a:gd name="T104" fmla="*/ 2147483647 w 254"/>
              <a:gd name="T105" fmla="*/ 2147483647 h 234"/>
              <a:gd name="T106" fmla="*/ 2147483647 w 254"/>
              <a:gd name="T107" fmla="*/ 2147483647 h 234"/>
              <a:gd name="T108" fmla="*/ 2147483647 w 254"/>
              <a:gd name="T109" fmla="*/ 2147483647 h 234"/>
              <a:gd name="T110" fmla="*/ 2147483647 w 254"/>
              <a:gd name="T111" fmla="*/ 2147483647 h 234"/>
              <a:gd name="T112" fmla="*/ 2147483647 w 254"/>
              <a:gd name="T113" fmla="*/ 2147483647 h 234"/>
              <a:gd name="T114" fmla="*/ 2147483647 w 254"/>
              <a:gd name="T115" fmla="*/ 2147483647 h 234"/>
              <a:gd name="T116" fmla="*/ 2147483647 w 254"/>
              <a:gd name="T117" fmla="*/ 2147483647 h 234"/>
              <a:gd name="T118" fmla="*/ 2147483647 w 254"/>
              <a:gd name="T119" fmla="*/ 2147483647 h 234"/>
              <a:gd name="T120" fmla="*/ 2147483647 w 254"/>
              <a:gd name="T121" fmla="*/ 214748364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3" name="Freeform 1345"/>
          <p:cNvSpPr>
            <a:spLocks/>
          </p:cNvSpPr>
          <p:nvPr/>
        </p:nvSpPr>
        <p:spPr bwMode="auto">
          <a:xfrm>
            <a:off x="6156325" y="1765300"/>
            <a:ext cx="25400" cy="57150"/>
          </a:xfrm>
          <a:custGeom>
            <a:avLst/>
            <a:gdLst>
              <a:gd name="T0" fmla="*/ 0 w 103"/>
              <a:gd name="T1" fmla="*/ 2147483647 h 221"/>
              <a:gd name="T2" fmla="*/ 0 w 103"/>
              <a:gd name="T3" fmla="*/ 2147483647 h 221"/>
              <a:gd name="T4" fmla="*/ 2147483647 w 103"/>
              <a:gd name="T5" fmla="*/ 2147483647 h 221"/>
              <a:gd name="T6" fmla="*/ 2147483647 w 103"/>
              <a:gd name="T7" fmla="*/ 2147483647 h 221"/>
              <a:gd name="T8" fmla="*/ 2147483647 w 103"/>
              <a:gd name="T9" fmla="*/ 2147483647 h 221"/>
              <a:gd name="T10" fmla="*/ 2147483647 w 103"/>
              <a:gd name="T11" fmla="*/ 2147483647 h 221"/>
              <a:gd name="T12" fmla="*/ 2147483647 w 103"/>
              <a:gd name="T13" fmla="*/ 2147483647 h 221"/>
              <a:gd name="T14" fmla="*/ 2147483647 w 103"/>
              <a:gd name="T15" fmla="*/ 2147483647 h 221"/>
              <a:gd name="T16" fmla="*/ 2147483647 w 103"/>
              <a:gd name="T17" fmla="*/ 2147483647 h 221"/>
              <a:gd name="T18" fmla="*/ 2147483647 w 103"/>
              <a:gd name="T19" fmla="*/ 2147483647 h 221"/>
              <a:gd name="T20" fmla="*/ 2147483647 w 103"/>
              <a:gd name="T21" fmla="*/ 2147483647 h 221"/>
              <a:gd name="T22" fmla="*/ 2147483647 w 103"/>
              <a:gd name="T23" fmla="*/ 2147483647 h 221"/>
              <a:gd name="T24" fmla="*/ 2147483647 w 103"/>
              <a:gd name="T25" fmla="*/ 2147483647 h 221"/>
              <a:gd name="T26" fmla="*/ 2147483647 w 103"/>
              <a:gd name="T27" fmla="*/ 2147483647 h 221"/>
              <a:gd name="T28" fmla="*/ 2147483647 w 103"/>
              <a:gd name="T29" fmla="*/ 2147483647 h 221"/>
              <a:gd name="T30" fmla="*/ 2147483647 w 103"/>
              <a:gd name="T31" fmla="*/ 2147483647 h 221"/>
              <a:gd name="T32" fmla="*/ 2147483647 w 103"/>
              <a:gd name="T33" fmla="*/ 2147483647 h 221"/>
              <a:gd name="T34" fmla="*/ 2147483647 w 103"/>
              <a:gd name="T35" fmla="*/ 2147483647 h 221"/>
              <a:gd name="T36" fmla="*/ 2147483647 w 103"/>
              <a:gd name="T37" fmla="*/ 2147483647 h 221"/>
              <a:gd name="T38" fmla="*/ 2147483647 w 103"/>
              <a:gd name="T39" fmla="*/ 2147483647 h 221"/>
              <a:gd name="T40" fmla="*/ 2147483647 w 103"/>
              <a:gd name="T41" fmla="*/ 2147483647 h 221"/>
              <a:gd name="T42" fmla="*/ 2147483647 w 103"/>
              <a:gd name="T43" fmla="*/ 2147483647 h 221"/>
              <a:gd name="T44" fmla="*/ 2147483647 w 103"/>
              <a:gd name="T45" fmla="*/ 2147483647 h 221"/>
              <a:gd name="T46" fmla="*/ 2147483647 w 103"/>
              <a:gd name="T47" fmla="*/ 2147483647 h 221"/>
              <a:gd name="T48" fmla="*/ 2147483647 w 103"/>
              <a:gd name="T49" fmla="*/ 2147483647 h 221"/>
              <a:gd name="T50" fmla="*/ 2147483647 w 103"/>
              <a:gd name="T51" fmla="*/ 2147483647 h 221"/>
              <a:gd name="T52" fmla="*/ 2147483647 w 103"/>
              <a:gd name="T53" fmla="*/ 2147483647 h 221"/>
              <a:gd name="T54" fmla="*/ 2147483647 w 103"/>
              <a:gd name="T55" fmla="*/ 2147483647 h 221"/>
              <a:gd name="T56" fmla="*/ 2147483647 w 103"/>
              <a:gd name="T57" fmla="*/ 2147483647 h 221"/>
              <a:gd name="T58" fmla="*/ 2147483647 w 103"/>
              <a:gd name="T59" fmla="*/ 2147483647 h 221"/>
              <a:gd name="T60" fmla="*/ 2147483647 w 103"/>
              <a:gd name="T61" fmla="*/ 2147483647 h 221"/>
              <a:gd name="T62" fmla="*/ 2147483647 w 103"/>
              <a:gd name="T63" fmla="*/ 2147483647 h 221"/>
              <a:gd name="T64" fmla="*/ 2147483647 w 103"/>
              <a:gd name="T65" fmla="*/ 2147483647 h 221"/>
              <a:gd name="T66" fmla="*/ 2147483647 w 103"/>
              <a:gd name="T67" fmla="*/ 0 h 221"/>
              <a:gd name="T68" fmla="*/ 2147483647 w 103"/>
              <a:gd name="T69" fmla="*/ 2147483647 h 221"/>
              <a:gd name="T70" fmla="*/ 2147483647 w 103"/>
              <a:gd name="T71" fmla="*/ 2147483647 h 221"/>
              <a:gd name="T72" fmla="*/ 2147483647 w 103"/>
              <a:gd name="T73" fmla="*/ 2147483647 h 221"/>
              <a:gd name="T74" fmla="*/ 2147483647 w 103"/>
              <a:gd name="T75" fmla="*/ 2147483647 h 221"/>
              <a:gd name="T76" fmla="*/ 2147483647 w 103"/>
              <a:gd name="T77" fmla="*/ 2147483647 h 221"/>
              <a:gd name="T78" fmla="*/ 2147483647 w 103"/>
              <a:gd name="T79" fmla="*/ 2147483647 h 221"/>
              <a:gd name="T80" fmla="*/ 0 w 103"/>
              <a:gd name="T81" fmla="*/ 2147483647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4" name="Freeform 1346"/>
          <p:cNvSpPr>
            <a:spLocks/>
          </p:cNvSpPr>
          <p:nvPr/>
        </p:nvSpPr>
        <p:spPr bwMode="auto">
          <a:xfrm>
            <a:off x="6337300" y="1731963"/>
            <a:ext cx="55563" cy="76200"/>
          </a:xfrm>
          <a:custGeom>
            <a:avLst/>
            <a:gdLst>
              <a:gd name="T0" fmla="*/ 2147483647 w 221"/>
              <a:gd name="T1" fmla="*/ 2147483647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147483647 w 221"/>
              <a:gd name="T15" fmla="*/ 2147483647 h 288"/>
              <a:gd name="T16" fmla="*/ 2147483647 w 221"/>
              <a:gd name="T17" fmla="*/ 2147483647 h 288"/>
              <a:gd name="T18" fmla="*/ 2147483647 w 221"/>
              <a:gd name="T19" fmla="*/ 2147483647 h 288"/>
              <a:gd name="T20" fmla="*/ 2147483647 w 221"/>
              <a:gd name="T21" fmla="*/ 2147483647 h 288"/>
              <a:gd name="T22" fmla="*/ 2147483647 w 221"/>
              <a:gd name="T23" fmla="*/ 2147483647 h 288"/>
              <a:gd name="T24" fmla="*/ 2147483647 w 221"/>
              <a:gd name="T25" fmla="*/ 2147483647 h 288"/>
              <a:gd name="T26" fmla="*/ 2147483647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147483647 h 288"/>
              <a:gd name="T42" fmla="*/ 2147483647 w 221"/>
              <a:gd name="T43" fmla="*/ 2147483647 h 288"/>
              <a:gd name="T44" fmla="*/ 2147483647 w 221"/>
              <a:gd name="T45" fmla="*/ 2147483647 h 288"/>
              <a:gd name="T46" fmla="*/ 2147483647 w 221"/>
              <a:gd name="T47" fmla="*/ 2147483647 h 288"/>
              <a:gd name="T48" fmla="*/ 2147483647 w 221"/>
              <a:gd name="T49" fmla="*/ 2147483647 h 288"/>
              <a:gd name="T50" fmla="*/ 2147483647 w 221"/>
              <a:gd name="T51" fmla="*/ 2147483647 h 288"/>
              <a:gd name="T52" fmla="*/ 2147483647 w 221"/>
              <a:gd name="T53" fmla="*/ 2147483647 h 288"/>
              <a:gd name="T54" fmla="*/ 2147483647 w 221"/>
              <a:gd name="T55" fmla="*/ 2147483647 h 288"/>
              <a:gd name="T56" fmla="*/ 2147483647 w 221"/>
              <a:gd name="T57" fmla="*/ 2147483647 h 288"/>
              <a:gd name="T58" fmla="*/ 2147483647 w 221"/>
              <a:gd name="T59" fmla="*/ 2147483647 h 288"/>
              <a:gd name="T60" fmla="*/ 2147483647 w 221"/>
              <a:gd name="T61" fmla="*/ 2147483647 h 288"/>
              <a:gd name="T62" fmla="*/ 2147483647 w 221"/>
              <a:gd name="T63" fmla="*/ 2147483647 h 288"/>
              <a:gd name="T64" fmla="*/ 2147483647 w 221"/>
              <a:gd name="T65" fmla="*/ 2147483647 h 288"/>
              <a:gd name="T66" fmla="*/ 2147483647 w 221"/>
              <a:gd name="T67" fmla="*/ 2147483647 h 288"/>
              <a:gd name="T68" fmla="*/ 2147483647 w 221"/>
              <a:gd name="T69" fmla="*/ 2147483647 h 288"/>
              <a:gd name="T70" fmla="*/ 2147483647 w 221"/>
              <a:gd name="T71" fmla="*/ 2147483647 h 288"/>
              <a:gd name="T72" fmla="*/ 2147483647 w 221"/>
              <a:gd name="T73" fmla="*/ 2147483647 h 288"/>
              <a:gd name="T74" fmla="*/ 2147483647 w 221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5" name="Freeform 1347"/>
          <p:cNvSpPr>
            <a:spLocks/>
          </p:cNvSpPr>
          <p:nvPr/>
        </p:nvSpPr>
        <p:spPr bwMode="auto">
          <a:xfrm>
            <a:off x="6276975" y="1820863"/>
            <a:ext cx="17463" cy="46037"/>
          </a:xfrm>
          <a:custGeom>
            <a:avLst/>
            <a:gdLst>
              <a:gd name="T0" fmla="*/ 2147483647 w 74"/>
              <a:gd name="T1" fmla="*/ 2147483647 h 174"/>
              <a:gd name="T2" fmla="*/ 2147483647 w 74"/>
              <a:gd name="T3" fmla="*/ 2147483647 h 174"/>
              <a:gd name="T4" fmla="*/ 2147483647 w 74"/>
              <a:gd name="T5" fmla="*/ 2147483647 h 174"/>
              <a:gd name="T6" fmla="*/ 2147483647 w 74"/>
              <a:gd name="T7" fmla="*/ 2147483647 h 174"/>
              <a:gd name="T8" fmla="*/ 2147483647 w 74"/>
              <a:gd name="T9" fmla="*/ 0 h 174"/>
              <a:gd name="T10" fmla="*/ 2147483647 w 74"/>
              <a:gd name="T11" fmla="*/ 2147483647 h 174"/>
              <a:gd name="T12" fmla="*/ 2147483647 w 74"/>
              <a:gd name="T13" fmla="*/ 2147483647 h 174"/>
              <a:gd name="T14" fmla="*/ 0 w 74"/>
              <a:gd name="T15" fmla="*/ 2147483647 h 174"/>
              <a:gd name="T16" fmla="*/ 0 w 74"/>
              <a:gd name="T17" fmla="*/ 2147483647 h 174"/>
              <a:gd name="T18" fmla="*/ 2147483647 w 74"/>
              <a:gd name="T19" fmla="*/ 2147483647 h 174"/>
              <a:gd name="T20" fmla="*/ 2147483647 w 74"/>
              <a:gd name="T21" fmla="*/ 2147483647 h 174"/>
              <a:gd name="T22" fmla="*/ 2147483647 w 74"/>
              <a:gd name="T23" fmla="*/ 2147483647 h 174"/>
              <a:gd name="T24" fmla="*/ 2147483647 w 74"/>
              <a:gd name="T25" fmla="*/ 2147483647 h 174"/>
              <a:gd name="T26" fmla="*/ 2147483647 w 74"/>
              <a:gd name="T27" fmla="*/ 2147483647 h 174"/>
              <a:gd name="T28" fmla="*/ 2147483647 w 74"/>
              <a:gd name="T29" fmla="*/ 2147483647 h 174"/>
              <a:gd name="T30" fmla="*/ 2147483647 w 74"/>
              <a:gd name="T31" fmla="*/ 2147483647 h 174"/>
              <a:gd name="T32" fmla="*/ 2147483647 w 74"/>
              <a:gd name="T33" fmla="*/ 2147483647 h 174"/>
              <a:gd name="T34" fmla="*/ 2147483647 w 74"/>
              <a:gd name="T35" fmla="*/ 2147483647 h 174"/>
              <a:gd name="T36" fmla="*/ 2147483647 w 74"/>
              <a:gd name="T37" fmla="*/ 2147483647 h 174"/>
              <a:gd name="T38" fmla="*/ 2147483647 w 74"/>
              <a:gd name="T39" fmla="*/ 2147483647 h 174"/>
              <a:gd name="T40" fmla="*/ 2147483647 w 74"/>
              <a:gd name="T41" fmla="*/ 2147483647 h 174"/>
              <a:gd name="T42" fmla="*/ 2147483647 w 74"/>
              <a:gd name="T43" fmla="*/ 2147483647 h 174"/>
              <a:gd name="T44" fmla="*/ 2147483647 w 74"/>
              <a:gd name="T45" fmla="*/ 2147483647 h 174"/>
              <a:gd name="T46" fmla="*/ 2147483647 w 74"/>
              <a:gd name="T47" fmla="*/ 2147483647 h 174"/>
              <a:gd name="T48" fmla="*/ 2147483647 w 74"/>
              <a:gd name="T49" fmla="*/ 2147483647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6" name="Freeform 1348"/>
          <p:cNvSpPr>
            <a:spLocks/>
          </p:cNvSpPr>
          <p:nvPr/>
        </p:nvSpPr>
        <p:spPr bwMode="auto">
          <a:xfrm>
            <a:off x="6269038" y="1797050"/>
            <a:ext cx="9525" cy="22225"/>
          </a:xfrm>
          <a:custGeom>
            <a:avLst/>
            <a:gdLst>
              <a:gd name="T0" fmla="*/ 2147483647 w 39"/>
              <a:gd name="T1" fmla="*/ 2147483647 h 87"/>
              <a:gd name="T2" fmla="*/ 2147483647 w 39"/>
              <a:gd name="T3" fmla="*/ 2147483647 h 87"/>
              <a:gd name="T4" fmla="*/ 2147483647 w 39"/>
              <a:gd name="T5" fmla="*/ 2147483647 h 87"/>
              <a:gd name="T6" fmla="*/ 2147483647 w 39"/>
              <a:gd name="T7" fmla="*/ 0 h 87"/>
              <a:gd name="T8" fmla="*/ 2147483647 w 39"/>
              <a:gd name="T9" fmla="*/ 0 h 87"/>
              <a:gd name="T10" fmla="*/ 2147483647 w 39"/>
              <a:gd name="T11" fmla="*/ 2147483647 h 87"/>
              <a:gd name="T12" fmla="*/ 2147483647 w 39"/>
              <a:gd name="T13" fmla="*/ 2147483647 h 87"/>
              <a:gd name="T14" fmla="*/ 0 w 39"/>
              <a:gd name="T15" fmla="*/ 2147483647 h 87"/>
              <a:gd name="T16" fmla="*/ 0 w 39"/>
              <a:gd name="T17" fmla="*/ 2147483647 h 87"/>
              <a:gd name="T18" fmla="*/ 0 w 39"/>
              <a:gd name="T19" fmla="*/ 2147483647 h 87"/>
              <a:gd name="T20" fmla="*/ 2147483647 w 39"/>
              <a:gd name="T21" fmla="*/ 2147483647 h 87"/>
              <a:gd name="T22" fmla="*/ 2147483647 w 39"/>
              <a:gd name="T23" fmla="*/ 2147483647 h 87"/>
              <a:gd name="T24" fmla="*/ 2147483647 w 39"/>
              <a:gd name="T25" fmla="*/ 2147483647 h 87"/>
              <a:gd name="T26" fmla="*/ 2147483647 w 39"/>
              <a:gd name="T27" fmla="*/ 2147483647 h 87"/>
              <a:gd name="T28" fmla="*/ 2147483647 w 39"/>
              <a:gd name="T29" fmla="*/ 2147483647 h 87"/>
              <a:gd name="T30" fmla="*/ 2147483647 w 39"/>
              <a:gd name="T31" fmla="*/ 2147483647 h 87"/>
              <a:gd name="T32" fmla="*/ 2147483647 w 39"/>
              <a:gd name="T33" fmla="*/ 2147483647 h 87"/>
              <a:gd name="T34" fmla="*/ 2147483647 w 39"/>
              <a:gd name="T35" fmla="*/ 2147483647 h 87"/>
              <a:gd name="T36" fmla="*/ 2147483647 w 39"/>
              <a:gd name="T37" fmla="*/ 2147483647 h 87"/>
              <a:gd name="T38" fmla="*/ 2147483647 w 39"/>
              <a:gd name="T39" fmla="*/ 2147483647 h 87"/>
              <a:gd name="T40" fmla="*/ 2147483647 w 39"/>
              <a:gd name="T41" fmla="*/ 214748364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7" name="Freeform 1349"/>
          <p:cNvSpPr>
            <a:spLocks/>
          </p:cNvSpPr>
          <p:nvPr/>
        </p:nvSpPr>
        <p:spPr bwMode="auto">
          <a:xfrm>
            <a:off x="6261100" y="1781175"/>
            <a:ext cx="7938" cy="12700"/>
          </a:xfrm>
          <a:custGeom>
            <a:avLst/>
            <a:gdLst>
              <a:gd name="T0" fmla="*/ 2147483647 w 34"/>
              <a:gd name="T1" fmla="*/ 2147483647 h 51"/>
              <a:gd name="T2" fmla="*/ 2147483647 w 34"/>
              <a:gd name="T3" fmla="*/ 2147483647 h 51"/>
              <a:gd name="T4" fmla="*/ 2147483647 w 34"/>
              <a:gd name="T5" fmla="*/ 2147483647 h 51"/>
              <a:gd name="T6" fmla="*/ 2147483647 w 34"/>
              <a:gd name="T7" fmla="*/ 2147483647 h 51"/>
              <a:gd name="T8" fmla="*/ 2147483647 w 34"/>
              <a:gd name="T9" fmla="*/ 2147483647 h 51"/>
              <a:gd name="T10" fmla="*/ 2147483647 w 34"/>
              <a:gd name="T11" fmla="*/ 2147483647 h 51"/>
              <a:gd name="T12" fmla="*/ 2147483647 w 34"/>
              <a:gd name="T13" fmla="*/ 2147483647 h 51"/>
              <a:gd name="T14" fmla="*/ 2147483647 w 34"/>
              <a:gd name="T15" fmla="*/ 0 h 51"/>
              <a:gd name="T16" fmla="*/ 2147483647 w 34"/>
              <a:gd name="T17" fmla="*/ 0 h 51"/>
              <a:gd name="T18" fmla="*/ 2147483647 w 34"/>
              <a:gd name="T19" fmla="*/ 2147483647 h 51"/>
              <a:gd name="T20" fmla="*/ 2147483647 w 34"/>
              <a:gd name="T21" fmla="*/ 2147483647 h 51"/>
              <a:gd name="T22" fmla="*/ 0 w 34"/>
              <a:gd name="T23" fmla="*/ 2147483647 h 51"/>
              <a:gd name="T24" fmla="*/ 0 w 34"/>
              <a:gd name="T25" fmla="*/ 2147483647 h 51"/>
              <a:gd name="T26" fmla="*/ 2147483647 w 34"/>
              <a:gd name="T27" fmla="*/ 2147483647 h 51"/>
              <a:gd name="T28" fmla="*/ 2147483647 w 34"/>
              <a:gd name="T29" fmla="*/ 2147483647 h 51"/>
              <a:gd name="T30" fmla="*/ 2147483647 w 34"/>
              <a:gd name="T31" fmla="*/ 2147483647 h 51"/>
              <a:gd name="T32" fmla="*/ 2147483647 w 34"/>
              <a:gd name="T33" fmla="*/ 2147483647 h 51"/>
              <a:gd name="T34" fmla="*/ 2147483647 w 34"/>
              <a:gd name="T35" fmla="*/ 2147483647 h 51"/>
              <a:gd name="T36" fmla="*/ 2147483647 w 34"/>
              <a:gd name="T37" fmla="*/ 2147483647 h 51"/>
              <a:gd name="T38" fmla="*/ 2147483647 w 34"/>
              <a:gd name="T39" fmla="*/ 2147483647 h 51"/>
              <a:gd name="T40" fmla="*/ 2147483647 w 34"/>
              <a:gd name="T41" fmla="*/ 2147483647 h 51"/>
              <a:gd name="T42" fmla="*/ 2147483647 w 34"/>
              <a:gd name="T43" fmla="*/ 2147483647 h 51"/>
              <a:gd name="T44" fmla="*/ 2147483647 w 34"/>
              <a:gd name="T45" fmla="*/ 2147483647 h 51"/>
              <a:gd name="T46" fmla="*/ 2147483647 w 34"/>
              <a:gd name="T47" fmla="*/ 2147483647 h 51"/>
              <a:gd name="T48" fmla="*/ 2147483647 w 34"/>
              <a:gd name="T49" fmla="*/ 214748364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8" name="Freeform 1350"/>
          <p:cNvSpPr>
            <a:spLocks/>
          </p:cNvSpPr>
          <p:nvPr/>
        </p:nvSpPr>
        <p:spPr bwMode="auto">
          <a:xfrm>
            <a:off x="6251575" y="1770063"/>
            <a:ext cx="12700" cy="6350"/>
          </a:xfrm>
          <a:custGeom>
            <a:avLst/>
            <a:gdLst>
              <a:gd name="T0" fmla="*/ 2147483647 w 46"/>
              <a:gd name="T1" fmla="*/ 2147483647 h 33"/>
              <a:gd name="T2" fmla="*/ 2147483647 w 46"/>
              <a:gd name="T3" fmla="*/ 2147483647 h 33"/>
              <a:gd name="T4" fmla="*/ 2147483647 w 46"/>
              <a:gd name="T5" fmla="*/ 2147483647 h 33"/>
              <a:gd name="T6" fmla="*/ 2147483647 w 46"/>
              <a:gd name="T7" fmla="*/ 2147483647 h 33"/>
              <a:gd name="T8" fmla="*/ 2147483647 w 46"/>
              <a:gd name="T9" fmla="*/ 2147483647 h 33"/>
              <a:gd name="T10" fmla="*/ 2147483647 w 46"/>
              <a:gd name="T11" fmla="*/ 2147483647 h 33"/>
              <a:gd name="T12" fmla="*/ 2147483647 w 46"/>
              <a:gd name="T13" fmla="*/ 2147483647 h 33"/>
              <a:gd name="T14" fmla="*/ 2147483647 w 46"/>
              <a:gd name="T15" fmla="*/ 0 h 33"/>
              <a:gd name="T16" fmla="*/ 2147483647 w 46"/>
              <a:gd name="T17" fmla="*/ 0 h 33"/>
              <a:gd name="T18" fmla="*/ 2147483647 w 46"/>
              <a:gd name="T19" fmla="*/ 0 h 33"/>
              <a:gd name="T20" fmla="*/ 2147483647 w 46"/>
              <a:gd name="T21" fmla="*/ 1367965876 h 33"/>
              <a:gd name="T22" fmla="*/ 2147483647 w 46"/>
              <a:gd name="T23" fmla="*/ 2147483647 h 33"/>
              <a:gd name="T24" fmla="*/ 2147483647 w 46"/>
              <a:gd name="T25" fmla="*/ 2147483647 h 33"/>
              <a:gd name="T26" fmla="*/ 2147483647 w 46"/>
              <a:gd name="T27" fmla="*/ 2147483647 h 33"/>
              <a:gd name="T28" fmla="*/ 2147483647 w 46"/>
              <a:gd name="T29" fmla="*/ 2147483647 h 33"/>
              <a:gd name="T30" fmla="*/ 0 w 46"/>
              <a:gd name="T31" fmla="*/ 2147483647 h 33"/>
              <a:gd name="T32" fmla="*/ 0 w 46"/>
              <a:gd name="T33" fmla="*/ 2147483647 h 33"/>
              <a:gd name="T34" fmla="*/ 2147483647 w 46"/>
              <a:gd name="T35" fmla="*/ 2147483647 h 33"/>
              <a:gd name="T36" fmla="*/ 2147483647 w 46"/>
              <a:gd name="T37" fmla="*/ 2147483647 h 33"/>
              <a:gd name="T38" fmla="*/ 2147483647 w 46"/>
              <a:gd name="T39" fmla="*/ 2147483647 h 33"/>
              <a:gd name="T40" fmla="*/ 2147483647 w 46"/>
              <a:gd name="T41" fmla="*/ 2147483647 h 33"/>
              <a:gd name="T42" fmla="*/ 2147483647 w 46"/>
              <a:gd name="T43" fmla="*/ 2147483647 h 33"/>
              <a:gd name="T44" fmla="*/ 2147483647 w 46"/>
              <a:gd name="T45" fmla="*/ 2147483647 h 33"/>
              <a:gd name="T46" fmla="*/ 2147483647 w 46"/>
              <a:gd name="T47" fmla="*/ 2147483647 h 33"/>
              <a:gd name="T48" fmla="*/ 2147483647 w 46"/>
              <a:gd name="T49" fmla="*/ 2147483647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29" name="Freeform 1351"/>
          <p:cNvSpPr>
            <a:spLocks/>
          </p:cNvSpPr>
          <p:nvPr/>
        </p:nvSpPr>
        <p:spPr bwMode="auto">
          <a:xfrm>
            <a:off x="6197600" y="1754188"/>
            <a:ext cx="46038" cy="57150"/>
          </a:xfrm>
          <a:custGeom>
            <a:avLst/>
            <a:gdLst>
              <a:gd name="T0" fmla="*/ 2147483647 w 177"/>
              <a:gd name="T1" fmla="*/ 2147483647 h 219"/>
              <a:gd name="T2" fmla="*/ 2147483647 w 177"/>
              <a:gd name="T3" fmla="*/ 2147483647 h 219"/>
              <a:gd name="T4" fmla="*/ 2147483647 w 177"/>
              <a:gd name="T5" fmla="*/ 2147483647 h 219"/>
              <a:gd name="T6" fmla="*/ 2147483647 w 177"/>
              <a:gd name="T7" fmla="*/ 2147483647 h 219"/>
              <a:gd name="T8" fmla="*/ 2147483647 w 177"/>
              <a:gd name="T9" fmla="*/ 2147483647 h 219"/>
              <a:gd name="T10" fmla="*/ 2147483647 w 177"/>
              <a:gd name="T11" fmla="*/ 2147483647 h 219"/>
              <a:gd name="T12" fmla="*/ 2147483647 w 177"/>
              <a:gd name="T13" fmla="*/ 2147483647 h 219"/>
              <a:gd name="T14" fmla="*/ 2147483647 w 177"/>
              <a:gd name="T15" fmla="*/ 2147483647 h 219"/>
              <a:gd name="T16" fmla="*/ 0 w 177"/>
              <a:gd name="T17" fmla="*/ 2147483647 h 219"/>
              <a:gd name="T18" fmla="*/ 2147483647 w 177"/>
              <a:gd name="T19" fmla="*/ 2147483647 h 219"/>
              <a:gd name="T20" fmla="*/ 2147483647 w 177"/>
              <a:gd name="T21" fmla="*/ 2147483647 h 219"/>
              <a:gd name="T22" fmla="*/ 2147483647 w 177"/>
              <a:gd name="T23" fmla="*/ 2147483647 h 219"/>
              <a:gd name="T24" fmla="*/ 2147483647 w 177"/>
              <a:gd name="T25" fmla="*/ 2147483647 h 219"/>
              <a:gd name="T26" fmla="*/ 2147483647 w 177"/>
              <a:gd name="T27" fmla="*/ 2147483647 h 219"/>
              <a:gd name="T28" fmla="*/ 2147483647 w 177"/>
              <a:gd name="T29" fmla="*/ 2147483647 h 219"/>
              <a:gd name="T30" fmla="*/ 2147483647 w 177"/>
              <a:gd name="T31" fmla="*/ 2147483647 h 219"/>
              <a:gd name="T32" fmla="*/ 2147483647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147483647 w 177"/>
              <a:gd name="T49" fmla="*/ 2147483647 h 219"/>
              <a:gd name="T50" fmla="*/ 2147483647 w 177"/>
              <a:gd name="T51" fmla="*/ 2147483647 h 219"/>
              <a:gd name="T52" fmla="*/ 2147483647 w 177"/>
              <a:gd name="T53" fmla="*/ 2147483647 h 219"/>
              <a:gd name="T54" fmla="*/ 2147483647 w 177"/>
              <a:gd name="T55" fmla="*/ 2147483647 h 219"/>
              <a:gd name="T56" fmla="*/ 2147483647 w 177"/>
              <a:gd name="T57" fmla="*/ 2147483647 h 219"/>
              <a:gd name="T58" fmla="*/ 2147483647 w 177"/>
              <a:gd name="T59" fmla="*/ 2147483647 h 219"/>
              <a:gd name="T60" fmla="*/ 2147483647 w 177"/>
              <a:gd name="T61" fmla="*/ 2147483647 h 219"/>
              <a:gd name="T62" fmla="*/ 2147483647 w 177"/>
              <a:gd name="T63" fmla="*/ 2147483647 h 219"/>
              <a:gd name="T64" fmla="*/ 2147483647 w 177"/>
              <a:gd name="T65" fmla="*/ 2147483647 h 219"/>
              <a:gd name="T66" fmla="*/ 2147483647 w 177"/>
              <a:gd name="T67" fmla="*/ 2147483647 h 219"/>
              <a:gd name="T68" fmla="*/ 2147483647 w 177"/>
              <a:gd name="T69" fmla="*/ 2147483647 h 219"/>
              <a:gd name="T70" fmla="*/ 2147483647 w 177"/>
              <a:gd name="T71" fmla="*/ 2147483647 h 219"/>
              <a:gd name="T72" fmla="*/ 2147483647 w 177"/>
              <a:gd name="T73" fmla="*/ 2147483647 h 219"/>
              <a:gd name="T74" fmla="*/ 2147483647 w 177"/>
              <a:gd name="T75" fmla="*/ 2147483647 h 219"/>
              <a:gd name="T76" fmla="*/ 2147483647 w 177"/>
              <a:gd name="T77" fmla="*/ 2147483647 h 219"/>
              <a:gd name="T78" fmla="*/ 2147483647 w 177"/>
              <a:gd name="T79" fmla="*/ 2147483647 h 219"/>
              <a:gd name="T80" fmla="*/ 2147483647 w 177"/>
              <a:gd name="T81" fmla="*/ 2147483647 h 219"/>
              <a:gd name="T82" fmla="*/ 2147483647 w 177"/>
              <a:gd name="T83" fmla="*/ 2147483647 h 219"/>
              <a:gd name="T84" fmla="*/ 2147483647 w 177"/>
              <a:gd name="T85" fmla="*/ 2147483647 h 219"/>
              <a:gd name="T86" fmla="*/ 2147483647 w 177"/>
              <a:gd name="T87" fmla="*/ 2147483647 h 219"/>
              <a:gd name="T88" fmla="*/ 2147483647 w 177"/>
              <a:gd name="T89" fmla="*/ 2147483647 h 219"/>
              <a:gd name="T90" fmla="*/ 2147483647 w 177"/>
              <a:gd name="T91" fmla="*/ 2147483647 h 219"/>
              <a:gd name="T92" fmla="*/ 2147483647 w 177"/>
              <a:gd name="T93" fmla="*/ 2147483647 h 219"/>
              <a:gd name="T94" fmla="*/ 2147483647 w 177"/>
              <a:gd name="T95" fmla="*/ 2147483647 h 219"/>
              <a:gd name="T96" fmla="*/ 2147483647 w 177"/>
              <a:gd name="T97" fmla="*/ 2147483647 h 219"/>
              <a:gd name="T98" fmla="*/ 2147483647 w 177"/>
              <a:gd name="T99" fmla="*/ 2147483647 h 219"/>
              <a:gd name="T100" fmla="*/ 2147483647 w 177"/>
              <a:gd name="T101" fmla="*/ 2147483647 h 219"/>
              <a:gd name="T102" fmla="*/ 2147483647 w 177"/>
              <a:gd name="T103" fmla="*/ 2147483647 h 219"/>
              <a:gd name="T104" fmla="*/ 2147483647 w 177"/>
              <a:gd name="T105" fmla="*/ 2147483647 h 219"/>
              <a:gd name="T106" fmla="*/ 2147483647 w 177"/>
              <a:gd name="T107" fmla="*/ 2147483647 h 219"/>
              <a:gd name="T108" fmla="*/ 2147483647 w 177"/>
              <a:gd name="T109" fmla="*/ 0 h 219"/>
              <a:gd name="T110" fmla="*/ 2147483647 w 177"/>
              <a:gd name="T111" fmla="*/ 2147483647 h 219"/>
              <a:gd name="T112" fmla="*/ 2147483647 w 177"/>
              <a:gd name="T113" fmla="*/ 2147483647 h 219"/>
              <a:gd name="T114" fmla="*/ 2147483647 w 177"/>
              <a:gd name="T115" fmla="*/ 2147483647 h 219"/>
              <a:gd name="T116" fmla="*/ 2147483647 w 177"/>
              <a:gd name="T117" fmla="*/ 2147483647 h 219"/>
              <a:gd name="T118" fmla="*/ 2147483647 w 177"/>
              <a:gd name="T119" fmla="*/ 2147483647 h 219"/>
              <a:gd name="T120" fmla="*/ 2147483647 w 177"/>
              <a:gd name="T121" fmla="*/ 2147483647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0" name="Freeform 1352"/>
          <p:cNvSpPr>
            <a:spLocks/>
          </p:cNvSpPr>
          <p:nvPr/>
        </p:nvSpPr>
        <p:spPr bwMode="auto">
          <a:xfrm>
            <a:off x="6273800" y="1752600"/>
            <a:ext cx="30163" cy="46038"/>
          </a:xfrm>
          <a:custGeom>
            <a:avLst/>
            <a:gdLst>
              <a:gd name="T0" fmla="*/ 2147483647 w 115"/>
              <a:gd name="T1" fmla="*/ 2147483647 h 170"/>
              <a:gd name="T2" fmla="*/ 2147483647 w 115"/>
              <a:gd name="T3" fmla="*/ 2147483647 h 170"/>
              <a:gd name="T4" fmla="*/ 2147483647 w 115"/>
              <a:gd name="T5" fmla="*/ 2147483647 h 170"/>
              <a:gd name="T6" fmla="*/ 2147483647 w 115"/>
              <a:gd name="T7" fmla="*/ 2147483647 h 170"/>
              <a:gd name="T8" fmla="*/ 2147483647 w 115"/>
              <a:gd name="T9" fmla="*/ 2147483647 h 170"/>
              <a:gd name="T10" fmla="*/ 2147483647 w 115"/>
              <a:gd name="T11" fmla="*/ 2147483647 h 170"/>
              <a:gd name="T12" fmla="*/ 2147483647 w 115"/>
              <a:gd name="T13" fmla="*/ 2147483647 h 170"/>
              <a:gd name="T14" fmla="*/ 2147483647 w 115"/>
              <a:gd name="T15" fmla="*/ 2147483647 h 170"/>
              <a:gd name="T16" fmla="*/ 2147483647 w 115"/>
              <a:gd name="T17" fmla="*/ 2147483647 h 170"/>
              <a:gd name="T18" fmla="*/ 2147483647 w 115"/>
              <a:gd name="T19" fmla="*/ 2147483647 h 170"/>
              <a:gd name="T20" fmla="*/ 2147483647 w 115"/>
              <a:gd name="T21" fmla="*/ 2147483647 h 170"/>
              <a:gd name="T22" fmla="*/ 2147483647 w 115"/>
              <a:gd name="T23" fmla="*/ 2147483647 h 170"/>
              <a:gd name="T24" fmla="*/ 2147483647 w 115"/>
              <a:gd name="T25" fmla="*/ 2147483647 h 170"/>
              <a:gd name="T26" fmla="*/ 2147483647 w 115"/>
              <a:gd name="T27" fmla="*/ 2147483647 h 170"/>
              <a:gd name="T28" fmla="*/ 2147483647 w 115"/>
              <a:gd name="T29" fmla="*/ 2147483647 h 170"/>
              <a:gd name="T30" fmla="*/ 2147483647 w 115"/>
              <a:gd name="T31" fmla="*/ 2147483647 h 170"/>
              <a:gd name="T32" fmla="*/ 2147483647 w 115"/>
              <a:gd name="T33" fmla="*/ 2147483647 h 170"/>
              <a:gd name="T34" fmla="*/ 2147483647 w 115"/>
              <a:gd name="T35" fmla="*/ 2147483647 h 170"/>
              <a:gd name="T36" fmla="*/ 2147483647 w 115"/>
              <a:gd name="T37" fmla="*/ 2147483647 h 170"/>
              <a:gd name="T38" fmla="*/ 2147483647 w 115"/>
              <a:gd name="T39" fmla="*/ 2147483647 h 170"/>
              <a:gd name="T40" fmla="*/ 2147483647 w 115"/>
              <a:gd name="T41" fmla="*/ 2147483647 h 170"/>
              <a:gd name="T42" fmla="*/ 2147483647 w 115"/>
              <a:gd name="T43" fmla="*/ 2147483647 h 170"/>
              <a:gd name="T44" fmla="*/ 2147483647 w 115"/>
              <a:gd name="T45" fmla="*/ 2147483647 h 170"/>
              <a:gd name="T46" fmla="*/ 2147483647 w 115"/>
              <a:gd name="T47" fmla="*/ 2147483647 h 170"/>
              <a:gd name="T48" fmla="*/ 2147483647 w 115"/>
              <a:gd name="T49" fmla="*/ 2147483647 h 170"/>
              <a:gd name="T50" fmla="*/ 2147483647 w 115"/>
              <a:gd name="T51" fmla="*/ 2147483647 h 170"/>
              <a:gd name="T52" fmla="*/ 2147483647 w 115"/>
              <a:gd name="T53" fmla="*/ 2147483647 h 170"/>
              <a:gd name="T54" fmla="*/ 2147483647 w 115"/>
              <a:gd name="T55" fmla="*/ 2147483647 h 170"/>
              <a:gd name="T56" fmla="*/ 2147483647 w 115"/>
              <a:gd name="T57" fmla="*/ 2147483647 h 170"/>
              <a:gd name="T58" fmla="*/ 2147483647 w 115"/>
              <a:gd name="T59" fmla="*/ 2147483647 h 170"/>
              <a:gd name="T60" fmla="*/ 2147483647 w 115"/>
              <a:gd name="T61" fmla="*/ 0 h 170"/>
              <a:gd name="T62" fmla="*/ 2147483647 w 115"/>
              <a:gd name="T63" fmla="*/ 2147483647 h 170"/>
              <a:gd name="T64" fmla="*/ 0 w 115"/>
              <a:gd name="T65" fmla="*/ 2147483647 h 170"/>
              <a:gd name="T66" fmla="*/ 2147483647 w 115"/>
              <a:gd name="T67" fmla="*/ 2147483647 h 170"/>
              <a:gd name="T68" fmla="*/ 2147483647 w 115"/>
              <a:gd name="T69" fmla="*/ 2147483647 h 170"/>
              <a:gd name="T70" fmla="*/ 2147483647 w 115"/>
              <a:gd name="T71" fmla="*/ 2147483647 h 170"/>
              <a:gd name="T72" fmla="*/ 2147483647 w 115"/>
              <a:gd name="T73" fmla="*/ 2147483647 h 170"/>
              <a:gd name="T74" fmla="*/ 2147483647 w 115"/>
              <a:gd name="T75" fmla="*/ 2147483647 h 170"/>
              <a:gd name="T76" fmla="*/ 2147483647 w 115"/>
              <a:gd name="T77" fmla="*/ 2147483647 h 170"/>
              <a:gd name="T78" fmla="*/ 2147483647 w 115"/>
              <a:gd name="T79" fmla="*/ 2147483647 h 170"/>
              <a:gd name="T80" fmla="*/ 2147483647 w 115"/>
              <a:gd name="T81" fmla="*/ 214748364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1" name="Freeform 1353"/>
          <p:cNvSpPr>
            <a:spLocks/>
          </p:cNvSpPr>
          <p:nvPr/>
        </p:nvSpPr>
        <p:spPr bwMode="auto">
          <a:xfrm>
            <a:off x="6169025" y="1743075"/>
            <a:ext cx="73025" cy="92075"/>
          </a:xfrm>
          <a:custGeom>
            <a:avLst/>
            <a:gdLst>
              <a:gd name="T0" fmla="*/ 2147483647 w 289"/>
              <a:gd name="T1" fmla="*/ 2147483647 h 352"/>
              <a:gd name="T2" fmla="*/ 2147483647 w 289"/>
              <a:gd name="T3" fmla="*/ 2147483647 h 352"/>
              <a:gd name="T4" fmla="*/ 2147483647 w 289"/>
              <a:gd name="T5" fmla="*/ 2147483647 h 352"/>
              <a:gd name="T6" fmla="*/ 0 w 289"/>
              <a:gd name="T7" fmla="*/ 2147483647 h 352"/>
              <a:gd name="T8" fmla="*/ 2147483647 w 289"/>
              <a:gd name="T9" fmla="*/ 2147483647 h 352"/>
              <a:gd name="T10" fmla="*/ 2147483647 w 289"/>
              <a:gd name="T11" fmla="*/ 2147483647 h 352"/>
              <a:gd name="T12" fmla="*/ 2147483647 w 289"/>
              <a:gd name="T13" fmla="*/ 2147483647 h 352"/>
              <a:gd name="T14" fmla="*/ 2147483647 w 289"/>
              <a:gd name="T15" fmla="*/ 2147483647 h 352"/>
              <a:gd name="T16" fmla="*/ 2147483647 w 289"/>
              <a:gd name="T17" fmla="*/ 2147483647 h 352"/>
              <a:gd name="T18" fmla="*/ 2147483647 w 289"/>
              <a:gd name="T19" fmla="*/ 2147483647 h 352"/>
              <a:gd name="T20" fmla="*/ 2147483647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2147483647 w 289"/>
              <a:gd name="T51" fmla="*/ 2147483647 h 352"/>
              <a:gd name="T52" fmla="*/ 2147483647 w 289"/>
              <a:gd name="T53" fmla="*/ 2147483647 h 352"/>
              <a:gd name="T54" fmla="*/ 2147483647 w 289"/>
              <a:gd name="T55" fmla="*/ 2147483647 h 352"/>
              <a:gd name="T56" fmla="*/ 2147483647 w 289"/>
              <a:gd name="T57" fmla="*/ 2147483647 h 352"/>
              <a:gd name="T58" fmla="*/ 2147483647 w 289"/>
              <a:gd name="T59" fmla="*/ 2147483647 h 352"/>
              <a:gd name="T60" fmla="*/ 2147483647 w 289"/>
              <a:gd name="T61" fmla="*/ 2147483647 h 352"/>
              <a:gd name="T62" fmla="*/ 2147483647 w 289"/>
              <a:gd name="T63" fmla="*/ 2147483647 h 352"/>
              <a:gd name="T64" fmla="*/ 2147483647 w 289"/>
              <a:gd name="T65" fmla="*/ 2147483647 h 352"/>
              <a:gd name="T66" fmla="*/ 2147483647 w 289"/>
              <a:gd name="T67" fmla="*/ 2147483647 h 352"/>
              <a:gd name="T68" fmla="*/ 2147483647 w 289"/>
              <a:gd name="T69" fmla="*/ 2147483647 h 352"/>
              <a:gd name="T70" fmla="*/ 2147483647 w 289"/>
              <a:gd name="T71" fmla="*/ 2147483647 h 352"/>
              <a:gd name="T72" fmla="*/ 2147483647 w 289"/>
              <a:gd name="T73" fmla="*/ 2147483647 h 352"/>
              <a:gd name="T74" fmla="*/ 2147483647 w 289"/>
              <a:gd name="T75" fmla="*/ 2147483647 h 352"/>
              <a:gd name="T76" fmla="*/ 2147483647 w 289"/>
              <a:gd name="T77" fmla="*/ 2147483647 h 352"/>
              <a:gd name="T78" fmla="*/ 2147483647 w 289"/>
              <a:gd name="T79" fmla="*/ 2147483647 h 352"/>
              <a:gd name="T80" fmla="*/ 2147483647 w 289"/>
              <a:gd name="T81" fmla="*/ 0 h 352"/>
              <a:gd name="T82" fmla="*/ 2147483647 w 289"/>
              <a:gd name="T83" fmla="*/ 2147483647 h 352"/>
              <a:gd name="T84" fmla="*/ 2147483647 w 289"/>
              <a:gd name="T85" fmla="*/ 2147483647 h 352"/>
              <a:gd name="T86" fmla="*/ 2147483647 w 289"/>
              <a:gd name="T87" fmla="*/ 2147483647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2" name="Freeform 1354"/>
          <p:cNvSpPr>
            <a:spLocks/>
          </p:cNvSpPr>
          <p:nvPr/>
        </p:nvSpPr>
        <p:spPr bwMode="auto">
          <a:xfrm>
            <a:off x="6272213" y="1739900"/>
            <a:ext cx="65087" cy="63500"/>
          </a:xfrm>
          <a:custGeom>
            <a:avLst/>
            <a:gdLst>
              <a:gd name="T0" fmla="*/ 2147483647 w 252"/>
              <a:gd name="T1" fmla="*/ 2147483647 h 235"/>
              <a:gd name="T2" fmla="*/ 2147483647 w 252"/>
              <a:gd name="T3" fmla="*/ 2147483647 h 235"/>
              <a:gd name="T4" fmla="*/ 2147483647 w 252"/>
              <a:gd name="T5" fmla="*/ 2147483647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47483647 h 235"/>
              <a:gd name="T54" fmla="*/ 2147483647 w 252"/>
              <a:gd name="T55" fmla="*/ 2147483647 h 235"/>
              <a:gd name="T56" fmla="*/ 2147483647 w 252"/>
              <a:gd name="T57" fmla="*/ 2147483647 h 235"/>
              <a:gd name="T58" fmla="*/ 2147483647 w 252"/>
              <a:gd name="T59" fmla="*/ 2147483647 h 235"/>
              <a:gd name="T60" fmla="*/ 2147483647 w 252"/>
              <a:gd name="T61" fmla="*/ 2147483647 h 235"/>
              <a:gd name="T62" fmla="*/ 2147483647 w 252"/>
              <a:gd name="T63" fmla="*/ 2147483647 h 235"/>
              <a:gd name="T64" fmla="*/ 2147483647 w 252"/>
              <a:gd name="T65" fmla="*/ 2147483647 h 235"/>
              <a:gd name="T66" fmla="*/ 2147483647 w 252"/>
              <a:gd name="T67" fmla="*/ 2147483647 h 235"/>
              <a:gd name="T68" fmla="*/ 2147483647 w 252"/>
              <a:gd name="T69" fmla="*/ 2147483647 h 235"/>
              <a:gd name="T70" fmla="*/ 2147483647 w 252"/>
              <a:gd name="T71" fmla="*/ 2147483647 h 235"/>
              <a:gd name="T72" fmla="*/ 2147483647 w 252"/>
              <a:gd name="T73" fmla="*/ 2147483647 h 235"/>
              <a:gd name="T74" fmla="*/ 2147483647 w 252"/>
              <a:gd name="T75" fmla="*/ 2147483647 h 235"/>
              <a:gd name="T76" fmla="*/ 2147483647 w 252"/>
              <a:gd name="T77" fmla="*/ 2147483647 h 235"/>
              <a:gd name="T78" fmla="*/ 2147483647 w 252"/>
              <a:gd name="T79" fmla="*/ 0 h 235"/>
              <a:gd name="T80" fmla="*/ 2147483647 w 252"/>
              <a:gd name="T81" fmla="*/ 0 h 235"/>
              <a:gd name="T82" fmla="*/ 2147483647 w 252"/>
              <a:gd name="T83" fmla="*/ 0 h 235"/>
              <a:gd name="T84" fmla="*/ 2147483647 w 252"/>
              <a:gd name="T85" fmla="*/ 2147483647 h 235"/>
              <a:gd name="T86" fmla="*/ 2147483647 w 252"/>
              <a:gd name="T87" fmla="*/ 2147483647 h 235"/>
              <a:gd name="T88" fmla="*/ 0 w 252"/>
              <a:gd name="T89" fmla="*/ 2147483647 h 235"/>
              <a:gd name="T90" fmla="*/ 2147483647 w 252"/>
              <a:gd name="T91" fmla="*/ 2147483647 h 235"/>
              <a:gd name="T92" fmla="*/ 2147483647 w 252"/>
              <a:gd name="T93" fmla="*/ 2147483647 h 235"/>
              <a:gd name="T94" fmla="*/ 2147483647 w 252"/>
              <a:gd name="T95" fmla="*/ 2147483647 h 235"/>
              <a:gd name="T96" fmla="*/ 2147483647 w 252"/>
              <a:gd name="T97" fmla="*/ 2147483647 h 235"/>
              <a:gd name="T98" fmla="*/ 2147483647 w 252"/>
              <a:gd name="T99" fmla="*/ 2147483647 h 235"/>
              <a:gd name="T100" fmla="*/ 2147483647 w 252"/>
              <a:gd name="T101" fmla="*/ 2147483647 h 235"/>
              <a:gd name="T102" fmla="*/ 2147483647 w 252"/>
              <a:gd name="T103" fmla="*/ 2147483647 h 235"/>
              <a:gd name="T104" fmla="*/ 2147483647 w 252"/>
              <a:gd name="T105" fmla="*/ 2147483647 h 235"/>
              <a:gd name="T106" fmla="*/ 2147483647 w 252"/>
              <a:gd name="T107" fmla="*/ 2147483647 h 235"/>
              <a:gd name="T108" fmla="*/ 2147483647 w 252"/>
              <a:gd name="T109" fmla="*/ 2147483647 h 235"/>
              <a:gd name="T110" fmla="*/ 2147483647 w 252"/>
              <a:gd name="T111" fmla="*/ 2147483647 h 235"/>
              <a:gd name="T112" fmla="*/ 2147483647 w 252"/>
              <a:gd name="T113" fmla="*/ 2147483647 h 235"/>
              <a:gd name="T114" fmla="*/ 2147483647 w 252"/>
              <a:gd name="T115" fmla="*/ 2147483647 h 235"/>
              <a:gd name="T116" fmla="*/ 2147483647 w 252"/>
              <a:gd name="T117" fmla="*/ 2147483647 h 235"/>
              <a:gd name="T118" fmla="*/ 2147483647 w 252"/>
              <a:gd name="T119" fmla="*/ 2147483647 h 235"/>
              <a:gd name="T120" fmla="*/ 2147483647 w 252"/>
              <a:gd name="T121" fmla="*/ 2147483647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3" name="Freeform 1355"/>
          <p:cNvSpPr>
            <a:spLocks/>
          </p:cNvSpPr>
          <p:nvPr/>
        </p:nvSpPr>
        <p:spPr bwMode="auto">
          <a:xfrm>
            <a:off x="6145213" y="1773238"/>
            <a:ext cx="26987" cy="58737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2147483647 w 103"/>
              <a:gd name="T5" fmla="*/ 2147483647 h 220"/>
              <a:gd name="T6" fmla="*/ 2147483647 w 103"/>
              <a:gd name="T7" fmla="*/ 2147483647 h 220"/>
              <a:gd name="T8" fmla="*/ 2147483647 w 103"/>
              <a:gd name="T9" fmla="*/ 2147483647 h 220"/>
              <a:gd name="T10" fmla="*/ 2147483647 w 103"/>
              <a:gd name="T11" fmla="*/ 2147483647 h 220"/>
              <a:gd name="T12" fmla="*/ 2147483647 w 103"/>
              <a:gd name="T13" fmla="*/ 2147483647 h 220"/>
              <a:gd name="T14" fmla="*/ 2147483647 w 103"/>
              <a:gd name="T15" fmla="*/ 2147483647 h 220"/>
              <a:gd name="T16" fmla="*/ 2147483647 w 103"/>
              <a:gd name="T17" fmla="*/ 2147483647 h 220"/>
              <a:gd name="T18" fmla="*/ 2147483647 w 103"/>
              <a:gd name="T19" fmla="*/ 2147483647 h 220"/>
              <a:gd name="T20" fmla="*/ 2147483647 w 103"/>
              <a:gd name="T21" fmla="*/ 2147483647 h 220"/>
              <a:gd name="T22" fmla="*/ 2147483647 w 103"/>
              <a:gd name="T23" fmla="*/ 2147483647 h 220"/>
              <a:gd name="T24" fmla="*/ 2147483647 w 103"/>
              <a:gd name="T25" fmla="*/ 2147483647 h 220"/>
              <a:gd name="T26" fmla="*/ 2147483647 w 103"/>
              <a:gd name="T27" fmla="*/ 2147483647 h 220"/>
              <a:gd name="T28" fmla="*/ 2147483647 w 103"/>
              <a:gd name="T29" fmla="*/ 2147483647 h 220"/>
              <a:gd name="T30" fmla="*/ 2147483647 w 103"/>
              <a:gd name="T31" fmla="*/ 2147483647 h 220"/>
              <a:gd name="T32" fmla="*/ 2147483647 w 103"/>
              <a:gd name="T33" fmla="*/ 2147483647 h 220"/>
              <a:gd name="T34" fmla="*/ 2147483647 w 103"/>
              <a:gd name="T35" fmla="*/ 2147483647 h 220"/>
              <a:gd name="T36" fmla="*/ 2147483647 w 103"/>
              <a:gd name="T37" fmla="*/ 2147483647 h 220"/>
              <a:gd name="T38" fmla="*/ 2147483647 w 103"/>
              <a:gd name="T39" fmla="*/ 2147483647 h 220"/>
              <a:gd name="T40" fmla="*/ 2147483647 w 103"/>
              <a:gd name="T41" fmla="*/ 2147483647 h 220"/>
              <a:gd name="T42" fmla="*/ 2147483647 w 103"/>
              <a:gd name="T43" fmla="*/ 2147483647 h 220"/>
              <a:gd name="T44" fmla="*/ 2147483647 w 103"/>
              <a:gd name="T45" fmla="*/ 2147483647 h 220"/>
              <a:gd name="T46" fmla="*/ 2147483647 w 103"/>
              <a:gd name="T47" fmla="*/ 2147483647 h 220"/>
              <a:gd name="T48" fmla="*/ 2147483647 w 103"/>
              <a:gd name="T49" fmla="*/ 2147483647 h 220"/>
              <a:gd name="T50" fmla="*/ 2147483647 w 103"/>
              <a:gd name="T51" fmla="*/ 2147483647 h 220"/>
              <a:gd name="T52" fmla="*/ 2147483647 w 103"/>
              <a:gd name="T53" fmla="*/ 2147483647 h 220"/>
              <a:gd name="T54" fmla="*/ 2147483647 w 103"/>
              <a:gd name="T55" fmla="*/ 2147483647 h 220"/>
              <a:gd name="T56" fmla="*/ 2147483647 w 103"/>
              <a:gd name="T57" fmla="*/ 2147483647 h 220"/>
              <a:gd name="T58" fmla="*/ 2147483647 w 103"/>
              <a:gd name="T59" fmla="*/ 2147483647 h 220"/>
              <a:gd name="T60" fmla="*/ 2147483647 w 103"/>
              <a:gd name="T61" fmla="*/ 2147483647 h 220"/>
              <a:gd name="T62" fmla="*/ 2147483647 w 103"/>
              <a:gd name="T63" fmla="*/ 2147483647 h 220"/>
              <a:gd name="T64" fmla="*/ 2147483647 w 103"/>
              <a:gd name="T65" fmla="*/ 0 h 220"/>
              <a:gd name="T66" fmla="*/ 2147483647 w 103"/>
              <a:gd name="T67" fmla="*/ 2147483647 h 220"/>
              <a:gd name="T68" fmla="*/ 2147483647 w 103"/>
              <a:gd name="T69" fmla="*/ 2147483647 h 220"/>
              <a:gd name="T70" fmla="*/ 2147483647 w 103"/>
              <a:gd name="T71" fmla="*/ 2147483647 h 220"/>
              <a:gd name="T72" fmla="*/ 2147483647 w 103"/>
              <a:gd name="T73" fmla="*/ 2147483647 h 220"/>
              <a:gd name="T74" fmla="*/ 2147483647 w 103"/>
              <a:gd name="T75" fmla="*/ 2147483647 h 220"/>
              <a:gd name="T76" fmla="*/ 2147483647 w 103"/>
              <a:gd name="T77" fmla="*/ 2147483647 h 220"/>
              <a:gd name="T78" fmla="*/ 2147483647 w 103"/>
              <a:gd name="T79" fmla="*/ 2147483647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4" name="Freeform 1356"/>
          <p:cNvSpPr>
            <a:spLocks/>
          </p:cNvSpPr>
          <p:nvPr/>
        </p:nvSpPr>
        <p:spPr bwMode="auto">
          <a:xfrm>
            <a:off x="6324600" y="1736725"/>
            <a:ext cx="57150" cy="74613"/>
          </a:xfrm>
          <a:custGeom>
            <a:avLst/>
            <a:gdLst>
              <a:gd name="T0" fmla="*/ 2147483647 w 220"/>
              <a:gd name="T1" fmla="*/ 2147483647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147483647 w 220"/>
              <a:gd name="T17" fmla="*/ 2147483647 h 288"/>
              <a:gd name="T18" fmla="*/ 2147483647 w 220"/>
              <a:gd name="T19" fmla="*/ 2147483647 h 288"/>
              <a:gd name="T20" fmla="*/ 2147483647 w 220"/>
              <a:gd name="T21" fmla="*/ 2147483647 h 288"/>
              <a:gd name="T22" fmla="*/ 2147483647 w 220"/>
              <a:gd name="T23" fmla="*/ 2147483647 h 288"/>
              <a:gd name="T24" fmla="*/ 2147483647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2147483647 h 288"/>
              <a:gd name="T42" fmla="*/ 2147483647 w 220"/>
              <a:gd name="T43" fmla="*/ 2147483647 h 288"/>
              <a:gd name="T44" fmla="*/ 2147483647 w 220"/>
              <a:gd name="T45" fmla="*/ 2147483647 h 288"/>
              <a:gd name="T46" fmla="*/ 2147483647 w 220"/>
              <a:gd name="T47" fmla="*/ 2147483647 h 288"/>
              <a:gd name="T48" fmla="*/ 2147483647 w 220"/>
              <a:gd name="T49" fmla="*/ 2147483647 h 288"/>
              <a:gd name="T50" fmla="*/ 2147483647 w 220"/>
              <a:gd name="T51" fmla="*/ 2147483647 h 288"/>
              <a:gd name="T52" fmla="*/ 2147483647 w 220"/>
              <a:gd name="T53" fmla="*/ 2147483647 h 288"/>
              <a:gd name="T54" fmla="*/ 2147483647 w 220"/>
              <a:gd name="T55" fmla="*/ 2147483647 h 288"/>
              <a:gd name="T56" fmla="*/ 2147483647 w 220"/>
              <a:gd name="T57" fmla="*/ 2147483647 h 288"/>
              <a:gd name="T58" fmla="*/ 2147483647 w 220"/>
              <a:gd name="T59" fmla="*/ 0 h 288"/>
              <a:gd name="T60" fmla="*/ 2147483647 w 220"/>
              <a:gd name="T61" fmla="*/ 2147483647 h 288"/>
              <a:gd name="T62" fmla="*/ 2147483647 w 220"/>
              <a:gd name="T63" fmla="*/ 2147483647 h 288"/>
              <a:gd name="T64" fmla="*/ 2147483647 w 220"/>
              <a:gd name="T65" fmla="*/ 2147483647 h 288"/>
              <a:gd name="T66" fmla="*/ 2147483647 w 220"/>
              <a:gd name="T67" fmla="*/ 2147483647 h 288"/>
              <a:gd name="T68" fmla="*/ 2147483647 w 220"/>
              <a:gd name="T69" fmla="*/ 2147483647 h 288"/>
              <a:gd name="T70" fmla="*/ 2147483647 w 220"/>
              <a:gd name="T71" fmla="*/ 2147483647 h 288"/>
              <a:gd name="T72" fmla="*/ 2147483647 w 220"/>
              <a:gd name="T73" fmla="*/ 2147483647 h 288"/>
              <a:gd name="T74" fmla="*/ 2147483647 w 220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5" name="Freeform 1357"/>
          <p:cNvSpPr>
            <a:spLocks/>
          </p:cNvSpPr>
          <p:nvPr/>
        </p:nvSpPr>
        <p:spPr bwMode="auto">
          <a:xfrm>
            <a:off x="6270625" y="1852613"/>
            <a:ext cx="214313" cy="130175"/>
          </a:xfrm>
          <a:custGeom>
            <a:avLst/>
            <a:gdLst>
              <a:gd name="T0" fmla="*/ 2147483647 w 1070"/>
              <a:gd name="T1" fmla="*/ 0 h 844"/>
              <a:gd name="T2" fmla="*/ 2147483647 w 1070"/>
              <a:gd name="T3" fmla="*/ 2147483647 h 844"/>
              <a:gd name="T4" fmla="*/ 2147483647 w 1070"/>
              <a:gd name="T5" fmla="*/ 2147483647 h 844"/>
              <a:gd name="T6" fmla="*/ 0 w 1070"/>
              <a:gd name="T7" fmla="*/ 2147483647 h 844"/>
              <a:gd name="T8" fmla="*/ 21474836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6" name="Freeform 1358"/>
          <p:cNvSpPr>
            <a:spLocks/>
          </p:cNvSpPr>
          <p:nvPr/>
        </p:nvSpPr>
        <p:spPr bwMode="auto">
          <a:xfrm>
            <a:off x="6288088" y="1855788"/>
            <a:ext cx="165100" cy="52387"/>
          </a:xfrm>
          <a:custGeom>
            <a:avLst/>
            <a:gdLst>
              <a:gd name="T0" fmla="*/ 2147483647 w 819"/>
              <a:gd name="T1" fmla="*/ 0 h 333"/>
              <a:gd name="T2" fmla="*/ 2147483647 w 819"/>
              <a:gd name="T3" fmla="*/ 2147483647 h 333"/>
              <a:gd name="T4" fmla="*/ 2147483647 w 819"/>
              <a:gd name="T5" fmla="*/ 2147483647 h 333"/>
              <a:gd name="T6" fmla="*/ 0 w 819"/>
              <a:gd name="T7" fmla="*/ 2147483647 h 333"/>
              <a:gd name="T8" fmla="*/ 2147483647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7" name="Freeform 1359"/>
          <p:cNvSpPr>
            <a:spLocks/>
          </p:cNvSpPr>
          <p:nvPr/>
        </p:nvSpPr>
        <p:spPr bwMode="auto">
          <a:xfrm>
            <a:off x="6248400" y="2009775"/>
            <a:ext cx="217488" cy="47625"/>
          </a:xfrm>
          <a:custGeom>
            <a:avLst/>
            <a:gdLst>
              <a:gd name="T0" fmla="*/ 2147483647 w 1083"/>
              <a:gd name="T1" fmla="*/ 0 h 306"/>
              <a:gd name="T2" fmla="*/ 2147483647 w 1083"/>
              <a:gd name="T3" fmla="*/ 2147483647 h 306"/>
              <a:gd name="T4" fmla="*/ 2147483647 w 1083"/>
              <a:gd name="T5" fmla="*/ 2147483647 h 306"/>
              <a:gd name="T6" fmla="*/ 0 w 1083"/>
              <a:gd name="T7" fmla="*/ 2147483647 h 306"/>
              <a:gd name="T8" fmla="*/ 214748364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8" name="Freeform 1360"/>
          <p:cNvSpPr>
            <a:spLocks/>
          </p:cNvSpPr>
          <p:nvPr/>
        </p:nvSpPr>
        <p:spPr bwMode="auto">
          <a:xfrm>
            <a:off x="6227763" y="2024063"/>
            <a:ext cx="219075" cy="47625"/>
          </a:xfrm>
          <a:custGeom>
            <a:avLst/>
            <a:gdLst>
              <a:gd name="T0" fmla="*/ 2147483647 w 1088"/>
              <a:gd name="T1" fmla="*/ 0 h 311"/>
              <a:gd name="T2" fmla="*/ 2147483647 w 1088"/>
              <a:gd name="T3" fmla="*/ 2147483647 h 311"/>
              <a:gd name="T4" fmla="*/ 2147483647 w 1088"/>
              <a:gd name="T5" fmla="*/ 2147483647 h 311"/>
              <a:gd name="T6" fmla="*/ 0 w 1088"/>
              <a:gd name="T7" fmla="*/ 2147483647 h 311"/>
              <a:gd name="T8" fmla="*/ 2147483647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39" name="Freeform 1361"/>
          <p:cNvSpPr>
            <a:spLocks/>
          </p:cNvSpPr>
          <p:nvPr/>
        </p:nvSpPr>
        <p:spPr bwMode="auto">
          <a:xfrm>
            <a:off x="6262688" y="2068513"/>
            <a:ext cx="31750" cy="11112"/>
          </a:xfrm>
          <a:custGeom>
            <a:avLst/>
            <a:gdLst>
              <a:gd name="T0" fmla="*/ 2147483647 w 164"/>
              <a:gd name="T1" fmla="*/ 566100840 h 72"/>
              <a:gd name="T2" fmla="*/ 2147483647 w 164"/>
              <a:gd name="T3" fmla="*/ 566100840 h 72"/>
              <a:gd name="T4" fmla="*/ 2147483647 w 164"/>
              <a:gd name="T5" fmla="*/ 0 h 72"/>
              <a:gd name="T6" fmla="*/ 2147483647 w 164"/>
              <a:gd name="T7" fmla="*/ 0 h 72"/>
              <a:gd name="T8" fmla="*/ 2147483647 w 164"/>
              <a:gd name="T9" fmla="*/ 1135893642 h 72"/>
              <a:gd name="T10" fmla="*/ 2147483647 w 164"/>
              <a:gd name="T11" fmla="*/ 2147483647 h 72"/>
              <a:gd name="T12" fmla="*/ 2147483647 w 164"/>
              <a:gd name="T13" fmla="*/ 2147483647 h 72"/>
              <a:gd name="T14" fmla="*/ 2147483647 w 164"/>
              <a:gd name="T15" fmla="*/ 2147483647 h 72"/>
              <a:gd name="T16" fmla="*/ 2147483647 w 164"/>
              <a:gd name="T17" fmla="*/ 2147483647 h 72"/>
              <a:gd name="T18" fmla="*/ 2147483647 w 164"/>
              <a:gd name="T19" fmla="*/ 2147483647 h 72"/>
              <a:gd name="T20" fmla="*/ 2147483647 w 164"/>
              <a:gd name="T21" fmla="*/ 2147483647 h 72"/>
              <a:gd name="T22" fmla="*/ 2147483647 w 164"/>
              <a:gd name="T23" fmla="*/ 2147483647 h 72"/>
              <a:gd name="T24" fmla="*/ 2147483647 w 164"/>
              <a:gd name="T25" fmla="*/ 2147483647 h 72"/>
              <a:gd name="T26" fmla="*/ 2147483647 w 164"/>
              <a:gd name="T27" fmla="*/ 2147483647 h 72"/>
              <a:gd name="T28" fmla="*/ 2147483647 w 164"/>
              <a:gd name="T29" fmla="*/ 2147483647 h 72"/>
              <a:gd name="T30" fmla="*/ 2147483647 w 164"/>
              <a:gd name="T31" fmla="*/ 2147483647 h 72"/>
              <a:gd name="T32" fmla="*/ 2147483647 w 164"/>
              <a:gd name="T33" fmla="*/ 2147483647 h 72"/>
              <a:gd name="T34" fmla="*/ 2147483647 w 164"/>
              <a:gd name="T35" fmla="*/ 2147483647 h 72"/>
              <a:gd name="T36" fmla="*/ 2147483647 w 164"/>
              <a:gd name="T37" fmla="*/ 2147483647 h 72"/>
              <a:gd name="T38" fmla="*/ 2147483647 w 164"/>
              <a:gd name="T39" fmla="*/ 2147483647 h 72"/>
              <a:gd name="T40" fmla="*/ 2147483647 w 164"/>
              <a:gd name="T41" fmla="*/ 2147483647 h 72"/>
              <a:gd name="T42" fmla="*/ 2147483647 w 164"/>
              <a:gd name="T43" fmla="*/ 2147483647 h 72"/>
              <a:gd name="T44" fmla="*/ 2147483647 w 164"/>
              <a:gd name="T45" fmla="*/ 2147483647 h 72"/>
              <a:gd name="T46" fmla="*/ 2147483647 w 164"/>
              <a:gd name="T47" fmla="*/ 2147483647 h 72"/>
              <a:gd name="T48" fmla="*/ 2147483647 w 164"/>
              <a:gd name="T49" fmla="*/ 2147483647 h 72"/>
              <a:gd name="T50" fmla="*/ 2147483647 w 164"/>
              <a:gd name="T51" fmla="*/ 2147483647 h 72"/>
              <a:gd name="T52" fmla="*/ 2147483647 w 164"/>
              <a:gd name="T53" fmla="*/ 2147483647 h 72"/>
              <a:gd name="T54" fmla="*/ 2147483647 w 164"/>
              <a:gd name="T55" fmla="*/ 2147483647 h 72"/>
              <a:gd name="T56" fmla="*/ 2147483647 w 164"/>
              <a:gd name="T57" fmla="*/ 2147483647 h 72"/>
              <a:gd name="T58" fmla="*/ 0 w 164"/>
              <a:gd name="T59" fmla="*/ 2147483647 h 72"/>
              <a:gd name="T60" fmla="*/ 0 w 164"/>
              <a:gd name="T61" fmla="*/ 2147483647 h 72"/>
              <a:gd name="T62" fmla="*/ 2147483647 w 164"/>
              <a:gd name="T63" fmla="*/ 2147483647 h 72"/>
              <a:gd name="T64" fmla="*/ 2147483647 w 164"/>
              <a:gd name="T65" fmla="*/ 56610084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0" name="Freeform 1362"/>
          <p:cNvSpPr>
            <a:spLocks/>
          </p:cNvSpPr>
          <p:nvPr/>
        </p:nvSpPr>
        <p:spPr bwMode="auto">
          <a:xfrm>
            <a:off x="6269038" y="1989138"/>
            <a:ext cx="30162" cy="15875"/>
          </a:xfrm>
          <a:custGeom>
            <a:avLst/>
            <a:gdLst>
              <a:gd name="T0" fmla="*/ 2147483647 w 146"/>
              <a:gd name="T1" fmla="*/ 0 h 109"/>
              <a:gd name="T2" fmla="*/ 2147483647 w 146"/>
              <a:gd name="T3" fmla="*/ 0 h 109"/>
              <a:gd name="T4" fmla="*/ 2147483647 w 146"/>
              <a:gd name="T5" fmla="*/ 1350036798 h 109"/>
              <a:gd name="T6" fmla="*/ 2147483647 w 146"/>
              <a:gd name="T7" fmla="*/ 2147483647 h 109"/>
              <a:gd name="T8" fmla="*/ 2147483647 w 146"/>
              <a:gd name="T9" fmla="*/ 2147483647 h 109"/>
              <a:gd name="T10" fmla="*/ 2147483647 w 146"/>
              <a:gd name="T11" fmla="*/ 2147483647 h 109"/>
              <a:gd name="T12" fmla="*/ 1825126171 w 146"/>
              <a:gd name="T13" fmla="*/ 2147483647 h 109"/>
              <a:gd name="T14" fmla="*/ 0 w 146"/>
              <a:gd name="T15" fmla="*/ 2147483647 h 109"/>
              <a:gd name="T16" fmla="*/ 2147483647 w 146"/>
              <a:gd name="T17" fmla="*/ 2147483647 h 109"/>
              <a:gd name="T18" fmla="*/ 2147483647 w 146"/>
              <a:gd name="T19" fmla="*/ 2147483647 h 109"/>
              <a:gd name="T20" fmla="*/ 2147483647 w 146"/>
              <a:gd name="T21" fmla="*/ 2147483647 h 109"/>
              <a:gd name="T22" fmla="*/ 2147483647 w 146"/>
              <a:gd name="T23" fmla="*/ 2147483647 h 109"/>
              <a:gd name="T24" fmla="*/ 2147483647 w 146"/>
              <a:gd name="T25" fmla="*/ 2147483647 h 109"/>
              <a:gd name="T26" fmla="*/ 2147483647 w 146"/>
              <a:gd name="T27" fmla="*/ 2147483647 h 109"/>
              <a:gd name="T28" fmla="*/ 2147483647 w 146"/>
              <a:gd name="T29" fmla="*/ 2147483647 h 109"/>
              <a:gd name="T30" fmla="*/ 2147483647 w 146"/>
              <a:gd name="T31" fmla="*/ 2147483647 h 109"/>
              <a:gd name="T32" fmla="*/ 2147483647 w 146"/>
              <a:gd name="T33" fmla="*/ 2147483647 h 109"/>
              <a:gd name="T34" fmla="*/ 2147483647 w 146"/>
              <a:gd name="T35" fmla="*/ 2147483647 h 109"/>
              <a:gd name="T36" fmla="*/ 2147483647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1" name="Freeform 1363"/>
          <p:cNvSpPr>
            <a:spLocks/>
          </p:cNvSpPr>
          <p:nvPr/>
        </p:nvSpPr>
        <p:spPr bwMode="auto">
          <a:xfrm>
            <a:off x="6435725" y="2019300"/>
            <a:ext cx="30163" cy="15875"/>
          </a:xfrm>
          <a:custGeom>
            <a:avLst/>
            <a:gdLst>
              <a:gd name="T0" fmla="*/ 2147483647 w 146"/>
              <a:gd name="T1" fmla="*/ 0 h 107"/>
              <a:gd name="T2" fmla="*/ 2147483647 w 146"/>
              <a:gd name="T3" fmla="*/ 0 h 107"/>
              <a:gd name="T4" fmla="*/ 2147483647 w 146"/>
              <a:gd name="T5" fmla="*/ 969937723 h 107"/>
              <a:gd name="T6" fmla="*/ 2147483647 w 146"/>
              <a:gd name="T7" fmla="*/ 2147483647 h 107"/>
              <a:gd name="T8" fmla="*/ 2147483647 w 146"/>
              <a:gd name="T9" fmla="*/ 2147483647 h 107"/>
              <a:gd name="T10" fmla="*/ 2147483647 w 146"/>
              <a:gd name="T11" fmla="*/ 2147483647 h 107"/>
              <a:gd name="T12" fmla="*/ 0 w 146"/>
              <a:gd name="T13" fmla="*/ 2147483647 h 107"/>
              <a:gd name="T14" fmla="*/ 0 w 146"/>
              <a:gd name="T15" fmla="*/ 2147483647 h 107"/>
              <a:gd name="T16" fmla="*/ 2147483647 w 146"/>
              <a:gd name="T17" fmla="*/ 2147483647 h 107"/>
              <a:gd name="T18" fmla="*/ 2147483647 w 146"/>
              <a:gd name="T19" fmla="*/ 2147483647 h 107"/>
              <a:gd name="T20" fmla="*/ 2147483647 w 146"/>
              <a:gd name="T21" fmla="*/ 2147483647 h 107"/>
              <a:gd name="T22" fmla="*/ 2147483647 w 146"/>
              <a:gd name="T23" fmla="*/ 2147483647 h 107"/>
              <a:gd name="T24" fmla="*/ 2147483647 w 146"/>
              <a:gd name="T25" fmla="*/ 2147483647 h 107"/>
              <a:gd name="T26" fmla="*/ 2147483647 w 146"/>
              <a:gd name="T27" fmla="*/ 2147483647 h 107"/>
              <a:gd name="T28" fmla="*/ 2147483647 w 146"/>
              <a:gd name="T29" fmla="*/ 2147483647 h 107"/>
              <a:gd name="T30" fmla="*/ 2147483647 w 146"/>
              <a:gd name="T31" fmla="*/ 2147483647 h 107"/>
              <a:gd name="T32" fmla="*/ 2147483647 w 146"/>
              <a:gd name="T33" fmla="*/ 2147483647 h 107"/>
              <a:gd name="T34" fmla="*/ 2147483647 w 146"/>
              <a:gd name="T35" fmla="*/ 2147483647 h 107"/>
              <a:gd name="T36" fmla="*/ 2147483647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2" name="Freeform 1364"/>
          <p:cNvSpPr>
            <a:spLocks/>
          </p:cNvSpPr>
          <p:nvPr/>
        </p:nvSpPr>
        <p:spPr bwMode="auto">
          <a:xfrm>
            <a:off x="6300788" y="1992313"/>
            <a:ext cx="127000" cy="30162"/>
          </a:xfrm>
          <a:custGeom>
            <a:avLst/>
            <a:gdLst>
              <a:gd name="T0" fmla="*/ 0 w 629"/>
              <a:gd name="T1" fmla="*/ 2147483647 h 182"/>
              <a:gd name="T2" fmla="*/ 2147483647 w 629"/>
              <a:gd name="T3" fmla="*/ 2147483647 h 182"/>
              <a:gd name="T4" fmla="*/ 2147483647 w 629"/>
              <a:gd name="T5" fmla="*/ 2147483647 h 182"/>
              <a:gd name="T6" fmla="*/ 2147483647 w 629"/>
              <a:gd name="T7" fmla="*/ 0 h 182"/>
              <a:gd name="T8" fmla="*/ 0 w 629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3" name="Freeform 1365"/>
          <p:cNvSpPr>
            <a:spLocks/>
          </p:cNvSpPr>
          <p:nvPr/>
        </p:nvSpPr>
        <p:spPr bwMode="auto">
          <a:xfrm>
            <a:off x="6300788" y="2005013"/>
            <a:ext cx="120650" cy="26987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4" name="Freeform 1366"/>
          <p:cNvSpPr>
            <a:spLocks/>
          </p:cNvSpPr>
          <p:nvPr/>
        </p:nvSpPr>
        <p:spPr bwMode="auto">
          <a:xfrm>
            <a:off x="6300788" y="1987550"/>
            <a:ext cx="120650" cy="25400"/>
          </a:xfrm>
          <a:custGeom>
            <a:avLst/>
            <a:gdLst>
              <a:gd name="T0" fmla="*/ 0 w 606"/>
              <a:gd name="T1" fmla="*/ 2147483647 h 170"/>
              <a:gd name="T2" fmla="*/ 2147483647 w 606"/>
              <a:gd name="T3" fmla="*/ 2147483647 h 170"/>
              <a:gd name="T4" fmla="*/ 2147483647 w 606"/>
              <a:gd name="T5" fmla="*/ 2147483647 h 170"/>
              <a:gd name="T6" fmla="*/ 2147483647 w 606"/>
              <a:gd name="T7" fmla="*/ 0 h 170"/>
              <a:gd name="T8" fmla="*/ 0 w 606"/>
              <a:gd name="T9" fmla="*/ 2147483647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5" name="AutoShape 1367"/>
          <p:cNvSpPr>
            <a:spLocks noChangeAspect="1" noChangeArrowheads="1" noTextEdit="1"/>
          </p:cNvSpPr>
          <p:nvPr/>
        </p:nvSpPr>
        <p:spPr bwMode="auto">
          <a:xfrm flipH="1">
            <a:off x="5227638" y="2174875"/>
            <a:ext cx="517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2246" name="Freeform 1368"/>
          <p:cNvSpPr>
            <a:spLocks/>
          </p:cNvSpPr>
          <p:nvPr/>
        </p:nvSpPr>
        <p:spPr bwMode="auto">
          <a:xfrm>
            <a:off x="5637213" y="1844675"/>
            <a:ext cx="46037" cy="57150"/>
          </a:xfrm>
          <a:custGeom>
            <a:avLst/>
            <a:gdLst>
              <a:gd name="T0" fmla="*/ 2147483647 w 177"/>
              <a:gd name="T1" fmla="*/ 2147483647 h 219"/>
              <a:gd name="T2" fmla="*/ 2147483647 w 177"/>
              <a:gd name="T3" fmla="*/ 2147483647 h 219"/>
              <a:gd name="T4" fmla="*/ 2147483647 w 177"/>
              <a:gd name="T5" fmla="*/ 2147483647 h 219"/>
              <a:gd name="T6" fmla="*/ 2147483647 w 177"/>
              <a:gd name="T7" fmla="*/ 2147483647 h 219"/>
              <a:gd name="T8" fmla="*/ 2147483647 w 177"/>
              <a:gd name="T9" fmla="*/ 2147483647 h 219"/>
              <a:gd name="T10" fmla="*/ 2147483647 w 177"/>
              <a:gd name="T11" fmla="*/ 2147483647 h 219"/>
              <a:gd name="T12" fmla="*/ 2147483647 w 177"/>
              <a:gd name="T13" fmla="*/ 2147483647 h 219"/>
              <a:gd name="T14" fmla="*/ 2147483647 w 177"/>
              <a:gd name="T15" fmla="*/ 2147483647 h 219"/>
              <a:gd name="T16" fmla="*/ 0 w 177"/>
              <a:gd name="T17" fmla="*/ 2147483647 h 219"/>
              <a:gd name="T18" fmla="*/ 2147483647 w 177"/>
              <a:gd name="T19" fmla="*/ 2147483647 h 219"/>
              <a:gd name="T20" fmla="*/ 2147483647 w 177"/>
              <a:gd name="T21" fmla="*/ 2147483647 h 219"/>
              <a:gd name="T22" fmla="*/ 2147483647 w 177"/>
              <a:gd name="T23" fmla="*/ 2147483647 h 219"/>
              <a:gd name="T24" fmla="*/ 2147483647 w 177"/>
              <a:gd name="T25" fmla="*/ 2147483647 h 219"/>
              <a:gd name="T26" fmla="*/ 2147483647 w 177"/>
              <a:gd name="T27" fmla="*/ 2147483647 h 219"/>
              <a:gd name="T28" fmla="*/ 2147483647 w 177"/>
              <a:gd name="T29" fmla="*/ 2147483647 h 219"/>
              <a:gd name="T30" fmla="*/ 2147483647 w 177"/>
              <a:gd name="T31" fmla="*/ 2147483647 h 219"/>
              <a:gd name="T32" fmla="*/ 2147483647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147483647 w 177"/>
              <a:gd name="T49" fmla="*/ 2147483647 h 219"/>
              <a:gd name="T50" fmla="*/ 2147483647 w 177"/>
              <a:gd name="T51" fmla="*/ 2147483647 h 219"/>
              <a:gd name="T52" fmla="*/ 2147483647 w 177"/>
              <a:gd name="T53" fmla="*/ 2147483647 h 219"/>
              <a:gd name="T54" fmla="*/ 2147483647 w 177"/>
              <a:gd name="T55" fmla="*/ 2147483647 h 219"/>
              <a:gd name="T56" fmla="*/ 2147483647 w 177"/>
              <a:gd name="T57" fmla="*/ 2147483647 h 219"/>
              <a:gd name="T58" fmla="*/ 2147483647 w 177"/>
              <a:gd name="T59" fmla="*/ 2147483647 h 219"/>
              <a:gd name="T60" fmla="*/ 2147483647 w 177"/>
              <a:gd name="T61" fmla="*/ 2147483647 h 219"/>
              <a:gd name="T62" fmla="*/ 2147483647 w 177"/>
              <a:gd name="T63" fmla="*/ 2147483647 h 219"/>
              <a:gd name="T64" fmla="*/ 2147483647 w 177"/>
              <a:gd name="T65" fmla="*/ 2147483647 h 219"/>
              <a:gd name="T66" fmla="*/ 2147483647 w 177"/>
              <a:gd name="T67" fmla="*/ 2147483647 h 219"/>
              <a:gd name="T68" fmla="*/ 2147483647 w 177"/>
              <a:gd name="T69" fmla="*/ 2147483647 h 219"/>
              <a:gd name="T70" fmla="*/ 2147483647 w 177"/>
              <a:gd name="T71" fmla="*/ 2147483647 h 219"/>
              <a:gd name="T72" fmla="*/ 2147483647 w 177"/>
              <a:gd name="T73" fmla="*/ 2147483647 h 219"/>
              <a:gd name="T74" fmla="*/ 2147483647 w 177"/>
              <a:gd name="T75" fmla="*/ 2147483647 h 219"/>
              <a:gd name="T76" fmla="*/ 2147483647 w 177"/>
              <a:gd name="T77" fmla="*/ 2147483647 h 219"/>
              <a:gd name="T78" fmla="*/ 2147483647 w 177"/>
              <a:gd name="T79" fmla="*/ 2147483647 h 219"/>
              <a:gd name="T80" fmla="*/ 2147483647 w 177"/>
              <a:gd name="T81" fmla="*/ 2147483647 h 219"/>
              <a:gd name="T82" fmla="*/ 2147483647 w 177"/>
              <a:gd name="T83" fmla="*/ 2147483647 h 219"/>
              <a:gd name="T84" fmla="*/ 2147483647 w 177"/>
              <a:gd name="T85" fmla="*/ 2147483647 h 219"/>
              <a:gd name="T86" fmla="*/ 2147483647 w 177"/>
              <a:gd name="T87" fmla="*/ 2147483647 h 219"/>
              <a:gd name="T88" fmla="*/ 2147483647 w 177"/>
              <a:gd name="T89" fmla="*/ 2147483647 h 219"/>
              <a:gd name="T90" fmla="*/ 2147483647 w 177"/>
              <a:gd name="T91" fmla="*/ 2147483647 h 219"/>
              <a:gd name="T92" fmla="*/ 2147483647 w 177"/>
              <a:gd name="T93" fmla="*/ 2147483647 h 219"/>
              <a:gd name="T94" fmla="*/ 2147483647 w 177"/>
              <a:gd name="T95" fmla="*/ 2147483647 h 219"/>
              <a:gd name="T96" fmla="*/ 2147483647 w 177"/>
              <a:gd name="T97" fmla="*/ 2147483647 h 219"/>
              <a:gd name="T98" fmla="*/ 2147483647 w 177"/>
              <a:gd name="T99" fmla="*/ 2147483647 h 219"/>
              <a:gd name="T100" fmla="*/ 2147483647 w 177"/>
              <a:gd name="T101" fmla="*/ 2147483647 h 219"/>
              <a:gd name="T102" fmla="*/ 2147483647 w 177"/>
              <a:gd name="T103" fmla="*/ 2147483647 h 219"/>
              <a:gd name="T104" fmla="*/ 2147483647 w 177"/>
              <a:gd name="T105" fmla="*/ 2147483647 h 219"/>
              <a:gd name="T106" fmla="*/ 2147483647 w 177"/>
              <a:gd name="T107" fmla="*/ 2147483647 h 219"/>
              <a:gd name="T108" fmla="*/ 2147483647 w 177"/>
              <a:gd name="T109" fmla="*/ 0 h 219"/>
              <a:gd name="T110" fmla="*/ 2147483647 w 177"/>
              <a:gd name="T111" fmla="*/ 2147483647 h 219"/>
              <a:gd name="T112" fmla="*/ 2147483647 w 177"/>
              <a:gd name="T113" fmla="*/ 2147483647 h 219"/>
              <a:gd name="T114" fmla="*/ 2147483647 w 177"/>
              <a:gd name="T115" fmla="*/ 2147483647 h 219"/>
              <a:gd name="T116" fmla="*/ 2147483647 w 177"/>
              <a:gd name="T117" fmla="*/ 2147483647 h 219"/>
              <a:gd name="T118" fmla="*/ 2147483647 w 177"/>
              <a:gd name="T119" fmla="*/ 2147483647 h 219"/>
              <a:gd name="T120" fmla="*/ 2147483647 w 177"/>
              <a:gd name="T121" fmla="*/ 2147483647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7" name="Freeform 1369"/>
          <p:cNvSpPr>
            <a:spLocks/>
          </p:cNvSpPr>
          <p:nvPr/>
        </p:nvSpPr>
        <p:spPr bwMode="auto">
          <a:xfrm>
            <a:off x="5713413" y="1843088"/>
            <a:ext cx="30162" cy="46037"/>
          </a:xfrm>
          <a:custGeom>
            <a:avLst/>
            <a:gdLst>
              <a:gd name="T0" fmla="*/ 2147483647 w 115"/>
              <a:gd name="T1" fmla="*/ 2147483647 h 170"/>
              <a:gd name="T2" fmla="*/ 2147483647 w 115"/>
              <a:gd name="T3" fmla="*/ 2147483647 h 170"/>
              <a:gd name="T4" fmla="*/ 2147483647 w 115"/>
              <a:gd name="T5" fmla="*/ 2147483647 h 170"/>
              <a:gd name="T6" fmla="*/ 2147483647 w 115"/>
              <a:gd name="T7" fmla="*/ 2147483647 h 170"/>
              <a:gd name="T8" fmla="*/ 2147483647 w 115"/>
              <a:gd name="T9" fmla="*/ 2147483647 h 170"/>
              <a:gd name="T10" fmla="*/ 2147483647 w 115"/>
              <a:gd name="T11" fmla="*/ 2147483647 h 170"/>
              <a:gd name="T12" fmla="*/ 2147483647 w 115"/>
              <a:gd name="T13" fmla="*/ 2147483647 h 170"/>
              <a:gd name="T14" fmla="*/ 2147483647 w 115"/>
              <a:gd name="T15" fmla="*/ 2147483647 h 170"/>
              <a:gd name="T16" fmla="*/ 2147483647 w 115"/>
              <a:gd name="T17" fmla="*/ 2147483647 h 170"/>
              <a:gd name="T18" fmla="*/ 2147483647 w 115"/>
              <a:gd name="T19" fmla="*/ 2147483647 h 170"/>
              <a:gd name="T20" fmla="*/ 2147483647 w 115"/>
              <a:gd name="T21" fmla="*/ 2147483647 h 170"/>
              <a:gd name="T22" fmla="*/ 2147483647 w 115"/>
              <a:gd name="T23" fmla="*/ 2147483647 h 170"/>
              <a:gd name="T24" fmla="*/ 2147483647 w 115"/>
              <a:gd name="T25" fmla="*/ 2147483647 h 170"/>
              <a:gd name="T26" fmla="*/ 2147483647 w 115"/>
              <a:gd name="T27" fmla="*/ 2147483647 h 170"/>
              <a:gd name="T28" fmla="*/ 2147483647 w 115"/>
              <a:gd name="T29" fmla="*/ 2147483647 h 170"/>
              <a:gd name="T30" fmla="*/ 2147483647 w 115"/>
              <a:gd name="T31" fmla="*/ 2147483647 h 170"/>
              <a:gd name="T32" fmla="*/ 2147483647 w 115"/>
              <a:gd name="T33" fmla="*/ 2147483647 h 170"/>
              <a:gd name="T34" fmla="*/ 2147483647 w 115"/>
              <a:gd name="T35" fmla="*/ 2147483647 h 170"/>
              <a:gd name="T36" fmla="*/ 2147483647 w 115"/>
              <a:gd name="T37" fmla="*/ 2147483647 h 170"/>
              <a:gd name="T38" fmla="*/ 2147483647 w 115"/>
              <a:gd name="T39" fmla="*/ 2147483647 h 170"/>
              <a:gd name="T40" fmla="*/ 2147483647 w 115"/>
              <a:gd name="T41" fmla="*/ 2147483647 h 170"/>
              <a:gd name="T42" fmla="*/ 2147483647 w 115"/>
              <a:gd name="T43" fmla="*/ 2147483647 h 170"/>
              <a:gd name="T44" fmla="*/ 2147483647 w 115"/>
              <a:gd name="T45" fmla="*/ 2147483647 h 170"/>
              <a:gd name="T46" fmla="*/ 2147483647 w 115"/>
              <a:gd name="T47" fmla="*/ 2147483647 h 170"/>
              <a:gd name="T48" fmla="*/ 2147483647 w 115"/>
              <a:gd name="T49" fmla="*/ 2147483647 h 170"/>
              <a:gd name="T50" fmla="*/ 2147483647 w 115"/>
              <a:gd name="T51" fmla="*/ 2147483647 h 170"/>
              <a:gd name="T52" fmla="*/ 2147483647 w 115"/>
              <a:gd name="T53" fmla="*/ 2147483647 h 170"/>
              <a:gd name="T54" fmla="*/ 2147483647 w 115"/>
              <a:gd name="T55" fmla="*/ 2147483647 h 170"/>
              <a:gd name="T56" fmla="*/ 2147483647 w 115"/>
              <a:gd name="T57" fmla="*/ 2147483647 h 170"/>
              <a:gd name="T58" fmla="*/ 2147483647 w 115"/>
              <a:gd name="T59" fmla="*/ 2147483647 h 170"/>
              <a:gd name="T60" fmla="*/ 2147483647 w 115"/>
              <a:gd name="T61" fmla="*/ 0 h 170"/>
              <a:gd name="T62" fmla="*/ 2147483647 w 115"/>
              <a:gd name="T63" fmla="*/ 2147483647 h 170"/>
              <a:gd name="T64" fmla="*/ 0 w 115"/>
              <a:gd name="T65" fmla="*/ 2147483647 h 170"/>
              <a:gd name="T66" fmla="*/ 2147483647 w 115"/>
              <a:gd name="T67" fmla="*/ 2147483647 h 170"/>
              <a:gd name="T68" fmla="*/ 2147483647 w 115"/>
              <a:gd name="T69" fmla="*/ 2147483647 h 170"/>
              <a:gd name="T70" fmla="*/ 2147483647 w 115"/>
              <a:gd name="T71" fmla="*/ 2147483647 h 170"/>
              <a:gd name="T72" fmla="*/ 2147483647 w 115"/>
              <a:gd name="T73" fmla="*/ 2147483647 h 170"/>
              <a:gd name="T74" fmla="*/ 2147483647 w 115"/>
              <a:gd name="T75" fmla="*/ 2147483647 h 170"/>
              <a:gd name="T76" fmla="*/ 2147483647 w 115"/>
              <a:gd name="T77" fmla="*/ 2147483647 h 170"/>
              <a:gd name="T78" fmla="*/ 2147483647 w 115"/>
              <a:gd name="T79" fmla="*/ 2147483647 h 170"/>
              <a:gd name="T80" fmla="*/ 2147483647 w 115"/>
              <a:gd name="T81" fmla="*/ 214748364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8" name="Freeform 1370"/>
          <p:cNvSpPr>
            <a:spLocks/>
          </p:cNvSpPr>
          <p:nvPr/>
        </p:nvSpPr>
        <p:spPr bwMode="auto">
          <a:xfrm>
            <a:off x="5608638" y="1833563"/>
            <a:ext cx="73025" cy="92075"/>
          </a:xfrm>
          <a:custGeom>
            <a:avLst/>
            <a:gdLst>
              <a:gd name="T0" fmla="*/ 2147483647 w 289"/>
              <a:gd name="T1" fmla="*/ 2147483647 h 352"/>
              <a:gd name="T2" fmla="*/ 2147483647 w 289"/>
              <a:gd name="T3" fmla="*/ 2147483647 h 352"/>
              <a:gd name="T4" fmla="*/ 2147483647 w 289"/>
              <a:gd name="T5" fmla="*/ 2147483647 h 352"/>
              <a:gd name="T6" fmla="*/ 0 w 289"/>
              <a:gd name="T7" fmla="*/ 2147483647 h 352"/>
              <a:gd name="T8" fmla="*/ 2147483647 w 289"/>
              <a:gd name="T9" fmla="*/ 2147483647 h 352"/>
              <a:gd name="T10" fmla="*/ 2147483647 w 289"/>
              <a:gd name="T11" fmla="*/ 2147483647 h 352"/>
              <a:gd name="T12" fmla="*/ 2147483647 w 289"/>
              <a:gd name="T13" fmla="*/ 2147483647 h 352"/>
              <a:gd name="T14" fmla="*/ 2147483647 w 289"/>
              <a:gd name="T15" fmla="*/ 2147483647 h 352"/>
              <a:gd name="T16" fmla="*/ 2147483647 w 289"/>
              <a:gd name="T17" fmla="*/ 2147483647 h 352"/>
              <a:gd name="T18" fmla="*/ 2147483647 w 289"/>
              <a:gd name="T19" fmla="*/ 2147483647 h 352"/>
              <a:gd name="T20" fmla="*/ 2147483647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2147483647 w 289"/>
              <a:gd name="T51" fmla="*/ 2147483647 h 352"/>
              <a:gd name="T52" fmla="*/ 2147483647 w 289"/>
              <a:gd name="T53" fmla="*/ 2147483647 h 352"/>
              <a:gd name="T54" fmla="*/ 2147483647 w 289"/>
              <a:gd name="T55" fmla="*/ 2147483647 h 352"/>
              <a:gd name="T56" fmla="*/ 2147483647 w 289"/>
              <a:gd name="T57" fmla="*/ 2147483647 h 352"/>
              <a:gd name="T58" fmla="*/ 2147483647 w 289"/>
              <a:gd name="T59" fmla="*/ 2147483647 h 352"/>
              <a:gd name="T60" fmla="*/ 2147483647 w 289"/>
              <a:gd name="T61" fmla="*/ 2147483647 h 352"/>
              <a:gd name="T62" fmla="*/ 2147483647 w 289"/>
              <a:gd name="T63" fmla="*/ 2147483647 h 352"/>
              <a:gd name="T64" fmla="*/ 2147483647 w 289"/>
              <a:gd name="T65" fmla="*/ 2147483647 h 352"/>
              <a:gd name="T66" fmla="*/ 2147483647 w 289"/>
              <a:gd name="T67" fmla="*/ 2147483647 h 352"/>
              <a:gd name="T68" fmla="*/ 2147483647 w 289"/>
              <a:gd name="T69" fmla="*/ 2147483647 h 352"/>
              <a:gd name="T70" fmla="*/ 2147483647 w 289"/>
              <a:gd name="T71" fmla="*/ 2147483647 h 352"/>
              <a:gd name="T72" fmla="*/ 2147483647 w 289"/>
              <a:gd name="T73" fmla="*/ 2147483647 h 352"/>
              <a:gd name="T74" fmla="*/ 2147483647 w 289"/>
              <a:gd name="T75" fmla="*/ 2147483647 h 352"/>
              <a:gd name="T76" fmla="*/ 2147483647 w 289"/>
              <a:gd name="T77" fmla="*/ 2147483647 h 352"/>
              <a:gd name="T78" fmla="*/ 2147483647 w 289"/>
              <a:gd name="T79" fmla="*/ 2147483647 h 352"/>
              <a:gd name="T80" fmla="*/ 2147483647 w 289"/>
              <a:gd name="T81" fmla="*/ 0 h 352"/>
              <a:gd name="T82" fmla="*/ 2147483647 w 289"/>
              <a:gd name="T83" fmla="*/ 2147483647 h 352"/>
              <a:gd name="T84" fmla="*/ 2147483647 w 289"/>
              <a:gd name="T85" fmla="*/ 2147483647 h 352"/>
              <a:gd name="T86" fmla="*/ 2147483647 w 289"/>
              <a:gd name="T87" fmla="*/ 2147483647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49" name="Freeform 1371"/>
          <p:cNvSpPr>
            <a:spLocks/>
          </p:cNvSpPr>
          <p:nvPr/>
        </p:nvSpPr>
        <p:spPr bwMode="auto">
          <a:xfrm>
            <a:off x="5711825" y="1830388"/>
            <a:ext cx="65088" cy="63500"/>
          </a:xfrm>
          <a:custGeom>
            <a:avLst/>
            <a:gdLst>
              <a:gd name="T0" fmla="*/ 2147483647 w 252"/>
              <a:gd name="T1" fmla="*/ 2147483647 h 235"/>
              <a:gd name="T2" fmla="*/ 2147483647 w 252"/>
              <a:gd name="T3" fmla="*/ 2147483647 h 235"/>
              <a:gd name="T4" fmla="*/ 2147483647 w 252"/>
              <a:gd name="T5" fmla="*/ 2147483647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47483647 h 235"/>
              <a:gd name="T54" fmla="*/ 2147483647 w 252"/>
              <a:gd name="T55" fmla="*/ 2147483647 h 235"/>
              <a:gd name="T56" fmla="*/ 2147483647 w 252"/>
              <a:gd name="T57" fmla="*/ 2147483647 h 235"/>
              <a:gd name="T58" fmla="*/ 2147483647 w 252"/>
              <a:gd name="T59" fmla="*/ 2147483647 h 235"/>
              <a:gd name="T60" fmla="*/ 2147483647 w 252"/>
              <a:gd name="T61" fmla="*/ 2147483647 h 235"/>
              <a:gd name="T62" fmla="*/ 2147483647 w 252"/>
              <a:gd name="T63" fmla="*/ 2147483647 h 235"/>
              <a:gd name="T64" fmla="*/ 2147483647 w 252"/>
              <a:gd name="T65" fmla="*/ 2147483647 h 235"/>
              <a:gd name="T66" fmla="*/ 2147483647 w 252"/>
              <a:gd name="T67" fmla="*/ 2147483647 h 235"/>
              <a:gd name="T68" fmla="*/ 2147483647 w 252"/>
              <a:gd name="T69" fmla="*/ 2147483647 h 235"/>
              <a:gd name="T70" fmla="*/ 2147483647 w 252"/>
              <a:gd name="T71" fmla="*/ 2147483647 h 235"/>
              <a:gd name="T72" fmla="*/ 2147483647 w 252"/>
              <a:gd name="T73" fmla="*/ 2147483647 h 235"/>
              <a:gd name="T74" fmla="*/ 2147483647 w 252"/>
              <a:gd name="T75" fmla="*/ 2147483647 h 235"/>
              <a:gd name="T76" fmla="*/ 2147483647 w 252"/>
              <a:gd name="T77" fmla="*/ 2147483647 h 235"/>
              <a:gd name="T78" fmla="*/ 2147483647 w 252"/>
              <a:gd name="T79" fmla="*/ 0 h 235"/>
              <a:gd name="T80" fmla="*/ 2147483647 w 252"/>
              <a:gd name="T81" fmla="*/ 0 h 235"/>
              <a:gd name="T82" fmla="*/ 2147483647 w 252"/>
              <a:gd name="T83" fmla="*/ 0 h 235"/>
              <a:gd name="T84" fmla="*/ 2147483647 w 252"/>
              <a:gd name="T85" fmla="*/ 2147483647 h 235"/>
              <a:gd name="T86" fmla="*/ 2147483647 w 252"/>
              <a:gd name="T87" fmla="*/ 2147483647 h 235"/>
              <a:gd name="T88" fmla="*/ 0 w 252"/>
              <a:gd name="T89" fmla="*/ 2147483647 h 235"/>
              <a:gd name="T90" fmla="*/ 2147483647 w 252"/>
              <a:gd name="T91" fmla="*/ 2147483647 h 235"/>
              <a:gd name="T92" fmla="*/ 2147483647 w 252"/>
              <a:gd name="T93" fmla="*/ 2147483647 h 235"/>
              <a:gd name="T94" fmla="*/ 2147483647 w 252"/>
              <a:gd name="T95" fmla="*/ 2147483647 h 235"/>
              <a:gd name="T96" fmla="*/ 2147483647 w 252"/>
              <a:gd name="T97" fmla="*/ 2147483647 h 235"/>
              <a:gd name="T98" fmla="*/ 2147483647 w 252"/>
              <a:gd name="T99" fmla="*/ 2147483647 h 235"/>
              <a:gd name="T100" fmla="*/ 2147483647 w 252"/>
              <a:gd name="T101" fmla="*/ 2147483647 h 235"/>
              <a:gd name="T102" fmla="*/ 2147483647 w 252"/>
              <a:gd name="T103" fmla="*/ 2147483647 h 235"/>
              <a:gd name="T104" fmla="*/ 2147483647 w 252"/>
              <a:gd name="T105" fmla="*/ 2147483647 h 235"/>
              <a:gd name="T106" fmla="*/ 2147483647 w 252"/>
              <a:gd name="T107" fmla="*/ 2147483647 h 235"/>
              <a:gd name="T108" fmla="*/ 2147483647 w 252"/>
              <a:gd name="T109" fmla="*/ 2147483647 h 235"/>
              <a:gd name="T110" fmla="*/ 2147483647 w 252"/>
              <a:gd name="T111" fmla="*/ 2147483647 h 235"/>
              <a:gd name="T112" fmla="*/ 2147483647 w 252"/>
              <a:gd name="T113" fmla="*/ 2147483647 h 235"/>
              <a:gd name="T114" fmla="*/ 2147483647 w 252"/>
              <a:gd name="T115" fmla="*/ 2147483647 h 235"/>
              <a:gd name="T116" fmla="*/ 2147483647 w 252"/>
              <a:gd name="T117" fmla="*/ 2147483647 h 235"/>
              <a:gd name="T118" fmla="*/ 2147483647 w 252"/>
              <a:gd name="T119" fmla="*/ 2147483647 h 235"/>
              <a:gd name="T120" fmla="*/ 2147483647 w 252"/>
              <a:gd name="T121" fmla="*/ 2147483647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50" name="Freeform 1372"/>
          <p:cNvSpPr>
            <a:spLocks/>
          </p:cNvSpPr>
          <p:nvPr/>
        </p:nvSpPr>
        <p:spPr bwMode="auto">
          <a:xfrm>
            <a:off x="5584825" y="1863725"/>
            <a:ext cx="26988" cy="58738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2147483647 w 103"/>
              <a:gd name="T5" fmla="*/ 2147483647 h 220"/>
              <a:gd name="T6" fmla="*/ 2147483647 w 103"/>
              <a:gd name="T7" fmla="*/ 2147483647 h 220"/>
              <a:gd name="T8" fmla="*/ 2147483647 w 103"/>
              <a:gd name="T9" fmla="*/ 2147483647 h 220"/>
              <a:gd name="T10" fmla="*/ 2147483647 w 103"/>
              <a:gd name="T11" fmla="*/ 2147483647 h 220"/>
              <a:gd name="T12" fmla="*/ 2147483647 w 103"/>
              <a:gd name="T13" fmla="*/ 2147483647 h 220"/>
              <a:gd name="T14" fmla="*/ 2147483647 w 103"/>
              <a:gd name="T15" fmla="*/ 2147483647 h 220"/>
              <a:gd name="T16" fmla="*/ 2147483647 w 103"/>
              <a:gd name="T17" fmla="*/ 2147483647 h 220"/>
              <a:gd name="T18" fmla="*/ 2147483647 w 103"/>
              <a:gd name="T19" fmla="*/ 2147483647 h 220"/>
              <a:gd name="T20" fmla="*/ 2147483647 w 103"/>
              <a:gd name="T21" fmla="*/ 2147483647 h 220"/>
              <a:gd name="T22" fmla="*/ 2147483647 w 103"/>
              <a:gd name="T23" fmla="*/ 2147483647 h 220"/>
              <a:gd name="T24" fmla="*/ 2147483647 w 103"/>
              <a:gd name="T25" fmla="*/ 2147483647 h 220"/>
              <a:gd name="T26" fmla="*/ 2147483647 w 103"/>
              <a:gd name="T27" fmla="*/ 2147483647 h 220"/>
              <a:gd name="T28" fmla="*/ 2147483647 w 103"/>
              <a:gd name="T29" fmla="*/ 2147483647 h 220"/>
              <a:gd name="T30" fmla="*/ 2147483647 w 103"/>
              <a:gd name="T31" fmla="*/ 2147483647 h 220"/>
              <a:gd name="T32" fmla="*/ 2147483647 w 103"/>
              <a:gd name="T33" fmla="*/ 2147483647 h 220"/>
              <a:gd name="T34" fmla="*/ 2147483647 w 103"/>
              <a:gd name="T35" fmla="*/ 2147483647 h 220"/>
              <a:gd name="T36" fmla="*/ 2147483647 w 103"/>
              <a:gd name="T37" fmla="*/ 2147483647 h 220"/>
              <a:gd name="T38" fmla="*/ 2147483647 w 103"/>
              <a:gd name="T39" fmla="*/ 2147483647 h 220"/>
              <a:gd name="T40" fmla="*/ 2147483647 w 103"/>
              <a:gd name="T41" fmla="*/ 2147483647 h 220"/>
              <a:gd name="T42" fmla="*/ 2147483647 w 103"/>
              <a:gd name="T43" fmla="*/ 2147483647 h 220"/>
              <a:gd name="T44" fmla="*/ 2147483647 w 103"/>
              <a:gd name="T45" fmla="*/ 2147483647 h 220"/>
              <a:gd name="T46" fmla="*/ 2147483647 w 103"/>
              <a:gd name="T47" fmla="*/ 2147483647 h 220"/>
              <a:gd name="T48" fmla="*/ 2147483647 w 103"/>
              <a:gd name="T49" fmla="*/ 2147483647 h 220"/>
              <a:gd name="T50" fmla="*/ 2147483647 w 103"/>
              <a:gd name="T51" fmla="*/ 2147483647 h 220"/>
              <a:gd name="T52" fmla="*/ 2147483647 w 103"/>
              <a:gd name="T53" fmla="*/ 2147483647 h 220"/>
              <a:gd name="T54" fmla="*/ 2147483647 w 103"/>
              <a:gd name="T55" fmla="*/ 2147483647 h 220"/>
              <a:gd name="T56" fmla="*/ 2147483647 w 103"/>
              <a:gd name="T57" fmla="*/ 2147483647 h 220"/>
              <a:gd name="T58" fmla="*/ 2147483647 w 103"/>
              <a:gd name="T59" fmla="*/ 2147483647 h 220"/>
              <a:gd name="T60" fmla="*/ 2147483647 w 103"/>
              <a:gd name="T61" fmla="*/ 2147483647 h 220"/>
              <a:gd name="T62" fmla="*/ 2147483647 w 103"/>
              <a:gd name="T63" fmla="*/ 2147483647 h 220"/>
              <a:gd name="T64" fmla="*/ 2147483647 w 103"/>
              <a:gd name="T65" fmla="*/ 0 h 220"/>
              <a:gd name="T66" fmla="*/ 2147483647 w 103"/>
              <a:gd name="T67" fmla="*/ 2147483647 h 220"/>
              <a:gd name="T68" fmla="*/ 2147483647 w 103"/>
              <a:gd name="T69" fmla="*/ 2147483647 h 220"/>
              <a:gd name="T70" fmla="*/ 2147483647 w 103"/>
              <a:gd name="T71" fmla="*/ 2147483647 h 220"/>
              <a:gd name="T72" fmla="*/ 2147483647 w 103"/>
              <a:gd name="T73" fmla="*/ 2147483647 h 220"/>
              <a:gd name="T74" fmla="*/ 2147483647 w 103"/>
              <a:gd name="T75" fmla="*/ 2147483647 h 220"/>
              <a:gd name="T76" fmla="*/ 2147483647 w 103"/>
              <a:gd name="T77" fmla="*/ 2147483647 h 220"/>
              <a:gd name="T78" fmla="*/ 2147483647 w 103"/>
              <a:gd name="T79" fmla="*/ 2147483647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42251" name="Freeform 1373"/>
          <p:cNvSpPr>
            <a:spLocks/>
          </p:cNvSpPr>
          <p:nvPr/>
        </p:nvSpPr>
        <p:spPr bwMode="auto">
          <a:xfrm>
            <a:off x="5764213" y="1827213"/>
            <a:ext cx="57150" cy="74612"/>
          </a:xfrm>
          <a:custGeom>
            <a:avLst/>
            <a:gdLst>
              <a:gd name="T0" fmla="*/ 2147483647 w 220"/>
              <a:gd name="T1" fmla="*/ 2147483647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147483647 w 220"/>
              <a:gd name="T17" fmla="*/ 2147483647 h 288"/>
              <a:gd name="T18" fmla="*/ 2147483647 w 220"/>
              <a:gd name="T19" fmla="*/ 2147483647 h 288"/>
              <a:gd name="T20" fmla="*/ 2147483647 w 220"/>
              <a:gd name="T21" fmla="*/ 2147483647 h 288"/>
              <a:gd name="T22" fmla="*/ 2147483647 w 220"/>
              <a:gd name="T23" fmla="*/ 2147483647 h 288"/>
              <a:gd name="T24" fmla="*/ 2147483647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2147483647 h 288"/>
              <a:gd name="T42" fmla="*/ 2147483647 w 220"/>
              <a:gd name="T43" fmla="*/ 2147483647 h 288"/>
              <a:gd name="T44" fmla="*/ 2147483647 w 220"/>
              <a:gd name="T45" fmla="*/ 2147483647 h 288"/>
              <a:gd name="T46" fmla="*/ 2147483647 w 220"/>
              <a:gd name="T47" fmla="*/ 2147483647 h 288"/>
              <a:gd name="T48" fmla="*/ 2147483647 w 220"/>
              <a:gd name="T49" fmla="*/ 2147483647 h 288"/>
              <a:gd name="T50" fmla="*/ 2147483647 w 220"/>
              <a:gd name="T51" fmla="*/ 2147483647 h 288"/>
              <a:gd name="T52" fmla="*/ 2147483647 w 220"/>
              <a:gd name="T53" fmla="*/ 2147483647 h 288"/>
              <a:gd name="T54" fmla="*/ 2147483647 w 220"/>
              <a:gd name="T55" fmla="*/ 2147483647 h 288"/>
              <a:gd name="T56" fmla="*/ 2147483647 w 220"/>
              <a:gd name="T57" fmla="*/ 2147483647 h 288"/>
              <a:gd name="T58" fmla="*/ 2147483647 w 220"/>
              <a:gd name="T59" fmla="*/ 0 h 288"/>
              <a:gd name="T60" fmla="*/ 2147483647 w 220"/>
              <a:gd name="T61" fmla="*/ 2147483647 h 288"/>
              <a:gd name="T62" fmla="*/ 2147483647 w 220"/>
              <a:gd name="T63" fmla="*/ 2147483647 h 288"/>
              <a:gd name="T64" fmla="*/ 2147483647 w 220"/>
              <a:gd name="T65" fmla="*/ 2147483647 h 288"/>
              <a:gd name="T66" fmla="*/ 2147483647 w 220"/>
              <a:gd name="T67" fmla="*/ 2147483647 h 288"/>
              <a:gd name="T68" fmla="*/ 2147483647 w 220"/>
              <a:gd name="T69" fmla="*/ 2147483647 h 288"/>
              <a:gd name="T70" fmla="*/ 2147483647 w 220"/>
              <a:gd name="T71" fmla="*/ 2147483647 h 288"/>
              <a:gd name="T72" fmla="*/ 2147483647 w 220"/>
              <a:gd name="T73" fmla="*/ 2147483647 h 288"/>
              <a:gd name="T74" fmla="*/ 2147483647 w 220"/>
              <a:gd name="T75" fmla="*/ 2147483647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2252" name="Group 1381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3381" y="2161"/>
            <a:chExt cx="183" cy="255"/>
          </a:xfrm>
        </p:grpSpPr>
        <p:pic>
          <p:nvPicPr>
            <p:cNvPr id="42278" name="Picture 1001" descr="31u_bnrz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2242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279" name="Freeform 1002"/>
            <p:cNvSpPr>
              <a:spLocks/>
            </p:cNvSpPr>
            <p:nvPr/>
          </p:nvSpPr>
          <p:spPr bwMode="auto">
            <a:xfrm>
              <a:off x="3430" y="2174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0 h 232"/>
                <a:gd name="T12" fmla="*/ 0 w 199"/>
                <a:gd name="T13" fmla="*/ 0 h 232"/>
                <a:gd name="T14" fmla="*/ 0 w 199"/>
                <a:gd name="T15" fmla="*/ 0 h 232"/>
                <a:gd name="T16" fmla="*/ 0 w 199"/>
                <a:gd name="T17" fmla="*/ 0 h 232"/>
                <a:gd name="T18" fmla="*/ 0 w 199"/>
                <a:gd name="T19" fmla="*/ 0 h 232"/>
                <a:gd name="T20" fmla="*/ 0 w 199"/>
                <a:gd name="T21" fmla="*/ 0 h 232"/>
                <a:gd name="T22" fmla="*/ 0 w 199"/>
                <a:gd name="T23" fmla="*/ 0 h 232"/>
                <a:gd name="T24" fmla="*/ 0 w 199"/>
                <a:gd name="T25" fmla="*/ 0 h 232"/>
                <a:gd name="T26" fmla="*/ 0 w 199"/>
                <a:gd name="T27" fmla="*/ 0 h 232"/>
                <a:gd name="T28" fmla="*/ 0 w 199"/>
                <a:gd name="T29" fmla="*/ 0 h 232"/>
                <a:gd name="T30" fmla="*/ 0 w 199"/>
                <a:gd name="T31" fmla="*/ 0 h 232"/>
                <a:gd name="T32" fmla="*/ 0 w 199"/>
                <a:gd name="T33" fmla="*/ 0 h 232"/>
                <a:gd name="T34" fmla="*/ 0 w 199"/>
                <a:gd name="T35" fmla="*/ 0 h 232"/>
                <a:gd name="T36" fmla="*/ 0 w 199"/>
                <a:gd name="T37" fmla="*/ 0 h 232"/>
                <a:gd name="T38" fmla="*/ 0 w 199"/>
                <a:gd name="T39" fmla="*/ 0 h 232"/>
                <a:gd name="T40" fmla="*/ 0 w 199"/>
                <a:gd name="T41" fmla="*/ 0 h 232"/>
                <a:gd name="T42" fmla="*/ 0 w 199"/>
                <a:gd name="T43" fmla="*/ 0 h 232"/>
                <a:gd name="T44" fmla="*/ 0 w 199"/>
                <a:gd name="T45" fmla="*/ 0 h 232"/>
                <a:gd name="T46" fmla="*/ 0 w 199"/>
                <a:gd name="T47" fmla="*/ 0 h 232"/>
                <a:gd name="T48" fmla="*/ 0 w 199"/>
                <a:gd name="T49" fmla="*/ 0 h 232"/>
                <a:gd name="T50" fmla="*/ 0 w 199"/>
                <a:gd name="T51" fmla="*/ 0 h 232"/>
                <a:gd name="T52" fmla="*/ 0 w 199"/>
                <a:gd name="T53" fmla="*/ 0 h 232"/>
                <a:gd name="T54" fmla="*/ 0 w 199"/>
                <a:gd name="T55" fmla="*/ 0 h 232"/>
                <a:gd name="T56" fmla="*/ 0 w 199"/>
                <a:gd name="T57" fmla="*/ 0 h 232"/>
                <a:gd name="T58" fmla="*/ 0 w 199"/>
                <a:gd name="T59" fmla="*/ 0 h 232"/>
                <a:gd name="T60" fmla="*/ 0 w 199"/>
                <a:gd name="T61" fmla="*/ 0 h 232"/>
                <a:gd name="T62" fmla="*/ 0 w 199"/>
                <a:gd name="T63" fmla="*/ 0 h 232"/>
                <a:gd name="T64" fmla="*/ 0 w 199"/>
                <a:gd name="T65" fmla="*/ 0 h 232"/>
                <a:gd name="T66" fmla="*/ 0 w 199"/>
                <a:gd name="T67" fmla="*/ 0 h 232"/>
                <a:gd name="T68" fmla="*/ 0 w 199"/>
                <a:gd name="T69" fmla="*/ 0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0 w 199"/>
                <a:gd name="T77" fmla="*/ 0 h 232"/>
                <a:gd name="T78" fmla="*/ 0 w 199"/>
                <a:gd name="T79" fmla="*/ 0 h 232"/>
                <a:gd name="T80" fmla="*/ 0 w 199"/>
                <a:gd name="T81" fmla="*/ 0 h 232"/>
                <a:gd name="T82" fmla="*/ 0 w 199"/>
                <a:gd name="T83" fmla="*/ 0 h 232"/>
                <a:gd name="T84" fmla="*/ 0 w 199"/>
                <a:gd name="T85" fmla="*/ 0 h 232"/>
                <a:gd name="T86" fmla="*/ 0 w 199"/>
                <a:gd name="T87" fmla="*/ 0 h 232"/>
                <a:gd name="T88" fmla="*/ 0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0" name="Freeform 1003"/>
            <p:cNvSpPr>
              <a:spLocks/>
            </p:cNvSpPr>
            <p:nvPr/>
          </p:nvSpPr>
          <p:spPr bwMode="auto">
            <a:xfrm>
              <a:off x="3486" y="2173"/>
              <a:ext cx="22" cy="30"/>
            </a:xfrm>
            <a:custGeom>
              <a:avLst/>
              <a:gdLst>
                <a:gd name="T0" fmla="*/ 0 w 128"/>
                <a:gd name="T1" fmla="*/ 0 h 180"/>
                <a:gd name="T2" fmla="*/ 0 w 128"/>
                <a:gd name="T3" fmla="*/ 0 h 180"/>
                <a:gd name="T4" fmla="*/ 0 w 128"/>
                <a:gd name="T5" fmla="*/ 0 h 180"/>
                <a:gd name="T6" fmla="*/ 0 w 128"/>
                <a:gd name="T7" fmla="*/ 0 h 180"/>
                <a:gd name="T8" fmla="*/ 0 w 128"/>
                <a:gd name="T9" fmla="*/ 0 h 180"/>
                <a:gd name="T10" fmla="*/ 0 w 128"/>
                <a:gd name="T11" fmla="*/ 0 h 180"/>
                <a:gd name="T12" fmla="*/ 0 w 128"/>
                <a:gd name="T13" fmla="*/ 0 h 180"/>
                <a:gd name="T14" fmla="*/ 0 w 128"/>
                <a:gd name="T15" fmla="*/ 0 h 180"/>
                <a:gd name="T16" fmla="*/ 0 w 128"/>
                <a:gd name="T17" fmla="*/ 0 h 180"/>
                <a:gd name="T18" fmla="*/ 0 w 128"/>
                <a:gd name="T19" fmla="*/ 0 h 180"/>
                <a:gd name="T20" fmla="*/ 0 w 128"/>
                <a:gd name="T21" fmla="*/ 0 h 180"/>
                <a:gd name="T22" fmla="*/ 0 w 128"/>
                <a:gd name="T23" fmla="*/ 0 h 180"/>
                <a:gd name="T24" fmla="*/ 0 w 128"/>
                <a:gd name="T25" fmla="*/ 0 h 180"/>
                <a:gd name="T26" fmla="*/ 0 w 128"/>
                <a:gd name="T27" fmla="*/ 0 h 180"/>
                <a:gd name="T28" fmla="*/ 0 w 128"/>
                <a:gd name="T29" fmla="*/ 0 h 180"/>
                <a:gd name="T30" fmla="*/ 0 w 128"/>
                <a:gd name="T31" fmla="*/ 0 h 180"/>
                <a:gd name="T32" fmla="*/ 0 w 128"/>
                <a:gd name="T33" fmla="*/ 0 h 180"/>
                <a:gd name="T34" fmla="*/ 0 w 128"/>
                <a:gd name="T35" fmla="*/ 0 h 180"/>
                <a:gd name="T36" fmla="*/ 0 w 128"/>
                <a:gd name="T37" fmla="*/ 0 h 180"/>
                <a:gd name="T38" fmla="*/ 0 w 128"/>
                <a:gd name="T39" fmla="*/ 0 h 180"/>
                <a:gd name="T40" fmla="*/ 0 w 128"/>
                <a:gd name="T41" fmla="*/ 0 h 180"/>
                <a:gd name="T42" fmla="*/ 0 w 128"/>
                <a:gd name="T43" fmla="*/ 0 h 180"/>
                <a:gd name="T44" fmla="*/ 0 w 128"/>
                <a:gd name="T45" fmla="*/ 0 h 180"/>
                <a:gd name="T46" fmla="*/ 0 w 128"/>
                <a:gd name="T47" fmla="*/ 0 h 180"/>
                <a:gd name="T48" fmla="*/ 0 w 128"/>
                <a:gd name="T49" fmla="*/ 0 h 180"/>
                <a:gd name="T50" fmla="*/ 0 w 128"/>
                <a:gd name="T51" fmla="*/ 0 h 180"/>
                <a:gd name="T52" fmla="*/ 0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0 w 128"/>
                <a:gd name="T77" fmla="*/ 0 h 180"/>
                <a:gd name="T78" fmla="*/ 0 w 128"/>
                <a:gd name="T79" fmla="*/ 0 h 180"/>
                <a:gd name="T80" fmla="*/ 0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1" name="Freeform 1004"/>
            <p:cNvSpPr>
              <a:spLocks/>
            </p:cNvSpPr>
            <p:nvPr/>
          </p:nvSpPr>
          <p:spPr bwMode="auto">
            <a:xfrm>
              <a:off x="3409" y="2166"/>
              <a:ext cx="54" cy="63"/>
            </a:xfrm>
            <a:custGeom>
              <a:avLst/>
              <a:gdLst>
                <a:gd name="T0" fmla="*/ 0 w 322"/>
                <a:gd name="T1" fmla="*/ 0 h 378"/>
                <a:gd name="T2" fmla="*/ 0 w 322"/>
                <a:gd name="T3" fmla="*/ 0 h 378"/>
                <a:gd name="T4" fmla="*/ 0 w 322"/>
                <a:gd name="T5" fmla="*/ 0 h 378"/>
                <a:gd name="T6" fmla="*/ 0 w 322"/>
                <a:gd name="T7" fmla="*/ 0 h 378"/>
                <a:gd name="T8" fmla="*/ 0 w 322"/>
                <a:gd name="T9" fmla="*/ 0 h 378"/>
                <a:gd name="T10" fmla="*/ 0 w 322"/>
                <a:gd name="T11" fmla="*/ 0 h 378"/>
                <a:gd name="T12" fmla="*/ 0 w 322"/>
                <a:gd name="T13" fmla="*/ 0 h 378"/>
                <a:gd name="T14" fmla="*/ 0 w 322"/>
                <a:gd name="T15" fmla="*/ 0 h 378"/>
                <a:gd name="T16" fmla="*/ 0 w 322"/>
                <a:gd name="T17" fmla="*/ 0 h 378"/>
                <a:gd name="T18" fmla="*/ 0 w 322"/>
                <a:gd name="T19" fmla="*/ 0 h 378"/>
                <a:gd name="T20" fmla="*/ 0 w 322"/>
                <a:gd name="T21" fmla="*/ 0 h 378"/>
                <a:gd name="T22" fmla="*/ 0 w 322"/>
                <a:gd name="T23" fmla="*/ 0 h 378"/>
                <a:gd name="T24" fmla="*/ 0 w 322"/>
                <a:gd name="T25" fmla="*/ 0 h 378"/>
                <a:gd name="T26" fmla="*/ 0 w 322"/>
                <a:gd name="T27" fmla="*/ 0 h 378"/>
                <a:gd name="T28" fmla="*/ 0 w 322"/>
                <a:gd name="T29" fmla="*/ 0 h 378"/>
                <a:gd name="T30" fmla="*/ 0 w 322"/>
                <a:gd name="T31" fmla="*/ 0 h 378"/>
                <a:gd name="T32" fmla="*/ 0 w 322"/>
                <a:gd name="T33" fmla="*/ 0 h 378"/>
                <a:gd name="T34" fmla="*/ 0 w 322"/>
                <a:gd name="T35" fmla="*/ 0 h 378"/>
                <a:gd name="T36" fmla="*/ 0 w 322"/>
                <a:gd name="T37" fmla="*/ 0 h 378"/>
                <a:gd name="T38" fmla="*/ 0 w 322"/>
                <a:gd name="T39" fmla="*/ 0 h 378"/>
                <a:gd name="T40" fmla="*/ 0 w 322"/>
                <a:gd name="T41" fmla="*/ 0 h 378"/>
                <a:gd name="T42" fmla="*/ 0 w 322"/>
                <a:gd name="T43" fmla="*/ 0 h 378"/>
                <a:gd name="T44" fmla="*/ 0 w 322"/>
                <a:gd name="T45" fmla="*/ 0 h 378"/>
                <a:gd name="T46" fmla="*/ 0 w 322"/>
                <a:gd name="T47" fmla="*/ 0 h 378"/>
                <a:gd name="T48" fmla="*/ 0 w 322"/>
                <a:gd name="T49" fmla="*/ 0 h 378"/>
                <a:gd name="T50" fmla="*/ 0 w 322"/>
                <a:gd name="T51" fmla="*/ 0 h 378"/>
                <a:gd name="T52" fmla="*/ 0 w 322"/>
                <a:gd name="T53" fmla="*/ 0 h 378"/>
                <a:gd name="T54" fmla="*/ 0 w 322"/>
                <a:gd name="T55" fmla="*/ 0 h 378"/>
                <a:gd name="T56" fmla="*/ 0 w 322"/>
                <a:gd name="T57" fmla="*/ 0 h 378"/>
                <a:gd name="T58" fmla="*/ 0 w 322"/>
                <a:gd name="T59" fmla="*/ 0 h 378"/>
                <a:gd name="T60" fmla="*/ 0 w 322"/>
                <a:gd name="T61" fmla="*/ 0 h 378"/>
                <a:gd name="T62" fmla="*/ 0 w 322"/>
                <a:gd name="T63" fmla="*/ 0 h 378"/>
                <a:gd name="T64" fmla="*/ 0 w 322"/>
                <a:gd name="T65" fmla="*/ 0 h 378"/>
                <a:gd name="T66" fmla="*/ 0 w 322"/>
                <a:gd name="T67" fmla="*/ 0 h 378"/>
                <a:gd name="T68" fmla="*/ 0 w 322"/>
                <a:gd name="T69" fmla="*/ 0 h 378"/>
                <a:gd name="T70" fmla="*/ 0 w 322"/>
                <a:gd name="T71" fmla="*/ 0 h 378"/>
                <a:gd name="T72" fmla="*/ 0 w 322"/>
                <a:gd name="T73" fmla="*/ 0 h 378"/>
                <a:gd name="T74" fmla="*/ 0 w 322"/>
                <a:gd name="T75" fmla="*/ 0 h 378"/>
                <a:gd name="T76" fmla="*/ 0 w 322"/>
                <a:gd name="T77" fmla="*/ 0 h 378"/>
                <a:gd name="T78" fmla="*/ 0 w 322"/>
                <a:gd name="T79" fmla="*/ 0 h 378"/>
                <a:gd name="T80" fmla="*/ 0 w 322"/>
                <a:gd name="T81" fmla="*/ 0 h 378"/>
                <a:gd name="T82" fmla="*/ 0 w 322"/>
                <a:gd name="T83" fmla="*/ 0 h 378"/>
                <a:gd name="T84" fmla="*/ 0 w 322"/>
                <a:gd name="T85" fmla="*/ 0 h 378"/>
                <a:gd name="T86" fmla="*/ 0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2" name="Freeform 1005"/>
            <p:cNvSpPr>
              <a:spLocks/>
            </p:cNvSpPr>
            <p:nvPr/>
          </p:nvSpPr>
          <p:spPr bwMode="auto">
            <a:xfrm>
              <a:off x="3485" y="2164"/>
              <a:ext cx="47" cy="42"/>
            </a:xfrm>
            <a:custGeom>
              <a:avLst/>
              <a:gdLst>
                <a:gd name="T0" fmla="*/ 0 w 283"/>
                <a:gd name="T1" fmla="*/ 0 h 252"/>
                <a:gd name="T2" fmla="*/ 0 w 283"/>
                <a:gd name="T3" fmla="*/ 0 h 252"/>
                <a:gd name="T4" fmla="*/ 0 w 283"/>
                <a:gd name="T5" fmla="*/ 0 h 252"/>
                <a:gd name="T6" fmla="*/ 0 w 283"/>
                <a:gd name="T7" fmla="*/ 0 h 252"/>
                <a:gd name="T8" fmla="*/ 0 w 283"/>
                <a:gd name="T9" fmla="*/ 0 h 252"/>
                <a:gd name="T10" fmla="*/ 0 w 283"/>
                <a:gd name="T11" fmla="*/ 0 h 252"/>
                <a:gd name="T12" fmla="*/ 0 w 283"/>
                <a:gd name="T13" fmla="*/ 0 h 252"/>
                <a:gd name="T14" fmla="*/ 0 w 283"/>
                <a:gd name="T15" fmla="*/ 0 h 252"/>
                <a:gd name="T16" fmla="*/ 0 w 283"/>
                <a:gd name="T17" fmla="*/ 0 h 252"/>
                <a:gd name="T18" fmla="*/ 0 w 283"/>
                <a:gd name="T19" fmla="*/ 0 h 252"/>
                <a:gd name="T20" fmla="*/ 0 w 283"/>
                <a:gd name="T21" fmla="*/ 0 h 252"/>
                <a:gd name="T22" fmla="*/ 0 w 283"/>
                <a:gd name="T23" fmla="*/ 0 h 252"/>
                <a:gd name="T24" fmla="*/ 0 w 283"/>
                <a:gd name="T25" fmla="*/ 0 h 252"/>
                <a:gd name="T26" fmla="*/ 0 w 283"/>
                <a:gd name="T27" fmla="*/ 0 h 252"/>
                <a:gd name="T28" fmla="*/ 0 w 283"/>
                <a:gd name="T29" fmla="*/ 0 h 252"/>
                <a:gd name="T30" fmla="*/ 0 w 283"/>
                <a:gd name="T31" fmla="*/ 0 h 252"/>
                <a:gd name="T32" fmla="*/ 0 w 283"/>
                <a:gd name="T33" fmla="*/ 0 h 252"/>
                <a:gd name="T34" fmla="*/ 0 w 283"/>
                <a:gd name="T35" fmla="*/ 0 h 252"/>
                <a:gd name="T36" fmla="*/ 0 w 283"/>
                <a:gd name="T37" fmla="*/ 0 h 252"/>
                <a:gd name="T38" fmla="*/ 0 w 283"/>
                <a:gd name="T39" fmla="*/ 0 h 252"/>
                <a:gd name="T40" fmla="*/ 0 w 283"/>
                <a:gd name="T41" fmla="*/ 0 h 252"/>
                <a:gd name="T42" fmla="*/ 0 w 283"/>
                <a:gd name="T43" fmla="*/ 0 h 252"/>
                <a:gd name="T44" fmla="*/ 0 w 283"/>
                <a:gd name="T45" fmla="*/ 0 h 252"/>
                <a:gd name="T46" fmla="*/ 0 w 283"/>
                <a:gd name="T47" fmla="*/ 0 h 252"/>
                <a:gd name="T48" fmla="*/ 0 w 283"/>
                <a:gd name="T49" fmla="*/ 0 h 252"/>
                <a:gd name="T50" fmla="*/ 0 w 283"/>
                <a:gd name="T51" fmla="*/ 0 h 252"/>
                <a:gd name="T52" fmla="*/ 0 w 283"/>
                <a:gd name="T53" fmla="*/ 0 h 252"/>
                <a:gd name="T54" fmla="*/ 0 w 283"/>
                <a:gd name="T55" fmla="*/ 0 h 252"/>
                <a:gd name="T56" fmla="*/ 0 w 283"/>
                <a:gd name="T57" fmla="*/ 0 h 252"/>
                <a:gd name="T58" fmla="*/ 0 w 283"/>
                <a:gd name="T59" fmla="*/ 0 h 252"/>
                <a:gd name="T60" fmla="*/ 0 w 283"/>
                <a:gd name="T61" fmla="*/ 0 h 252"/>
                <a:gd name="T62" fmla="*/ 0 w 283"/>
                <a:gd name="T63" fmla="*/ 0 h 252"/>
                <a:gd name="T64" fmla="*/ 0 w 283"/>
                <a:gd name="T65" fmla="*/ 0 h 252"/>
                <a:gd name="T66" fmla="*/ 0 w 283"/>
                <a:gd name="T67" fmla="*/ 0 h 252"/>
                <a:gd name="T68" fmla="*/ 0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0 w 283"/>
                <a:gd name="T109" fmla="*/ 0 h 252"/>
                <a:gd name="T110" fmla="*/ 0 w 283"/>
                <a:gd name="T111" fmla="*/ 0 h 252"/>
                <a:gd name="T112" fmla="*/ 0 w 283"/>
                <a:gd name="T113" fmla="*/ 0 h 252"/>
                <a:gd name="T114" fmla="*/ 0 w 283"/>
                <a:gd name="T115" fmla="*/ 0 h 252"/>
                <a:gd name="T116" fmla="*/ 0 w 283"/>
                <a:gd name="T117" fmla="*/ 0 h 252"/>
                <a:gd name="T118" fmla="*/ 0 w 283"/>
                <a:gd name="T119" fmla="*/ 0 h 252"/>
                <a:gd name="T120" fmla="*/ 0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3" name="Freeform 1006"/>
            <p:cNvSpPr>
              <a:spLocks/>
            </p:cNvSpPr>
            <p:nvPr/>
          </p:nvSpPr>
          <p:spPr bwMode="auto">
            <a:xfrm>
              <a:off x="3389" y="2184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4" name="Freeform 1007"/>
            <p:cNvSpPr>
              <a:spLocks/>
            </p:cNvSpPr>
            <p:nvPr/>
          </p:nvSpPr>
          <p:spPr bwMode="auto">
            <a:xfrm>
              <a:off x="3523" y="2161"/>
              <a:ext cx="41" cy="52"/>
            </a:xfrm>
            <a:custGeom>
              <a:avLst/>
              <a:gdLst>
                <a:gd name="T0" fmla="*/ 0 w 246"/>
                <a:gd name="T1" fmla="*/ 0 h 310"/>
                <a:gd name="T2" fmla="*/ 0 w 246"/>
                <a:gd name="T3" fmla="*/ 0 h 310"/>
                <a:gd name="T4" fmla="*/ 0 w 246"/>
                <a:gd name="T5" fmla="*/ 0 h 310"/>
                <a:gd name="T6" fmla="*/ 0 w 246"/>
                <a:gd name="T7" fmla="*/ 0 h 310"/>
                <a:gd name="T8" fmla="*/ 0 w 246"/>
                <a:gd name="T9" fmla="*/ 0 h 310"/>
                <a:gd name="T10" fmla="*/ 0 w 246"/>
                <a:gd name="T11" fmla="*/ 0 h 310"/>
                <a:gd name="T12" fmla="*/ 0 w 246"/>
                <a:gd name="T13" fmla="*/ 0 h 310"/>
                <a:gd name="T14" fmla="*/ 0 w 246"/>
                <a:gd name="T15" fmla="*/ 0 h 310"/>
                <a:gd name="T16" fmla="*/ 0 w 246"/>
                <a:gd name="T17" fmla="*/ 0 h 310"/>
                <a:gd name="T18" fmla="*/ 0 w 246"/>
                <a:gd name="T19" fmla="*/ 0 h 310"/>
                <a:gd name="T20" fmla="*/ 0 w 246"/>
                <a:gd name="T21" fmla="*/ 0 h 310"/>
                <a:gd name="T22" fmla="*/ 0 w 246"/>
                <a:gd name="T23" fmla="*/ 0 h 310"/>
                <a:gd name="T24" fmla="*/ 0 w 246"/>
                <a:gd name="T25" fmla="*/ 0 h 310"/>
                <a:gd name="T26" fmla="*/ 0 w 246"/>
                <a:gd name="T27" fmla="*/ 0 h 310"/>
                <a:gd name="T28" fmla="*/ 0 w 246"/>
                <a:gd name="T29" fmla="*/ 0 h 310"/>
                <a:gd name="T30" fmla="*/ 0 w 246"/>
                <a:gd name="T31" fmla="*/ 0 h 310"/>
                <a:gd name="T32" fmla="*/ 0 w 246"/>
                <a:gd name="T33" fmla="*/ 0 h 310"/>
                <a:gd name="T34" fmla="*/ 0 w 246"/>
                <a:gd name="T35" fmla="*/ 0 h 310"/>
                <a:gd name="T36" fmla="*/ 0 w 246"/>
                <a:gd name="T37" fmla="*/ 0 h 310"/>
                <a:gd name="T38" fmla="*/ 0 w 246"/>
                <a:gd name="T39" fmla="*/ 0 h 310"/>
                <a:gd name="T40" fmla="*/ 0 w 246"/>
                <a:gd name="T41" fmla="*/ 0 h 310"/>
                <a:gd name="T42" fmla="*/ 0 w 246"/>
                <a:gd name="T43" fmla="*/ 0 h 310"/>
                <a:gd name="T44" fmla="*/ 0 w 246"/>
                <a:gd name="T45" fmla="*/ 0 h 310"/>
                <a:gd name="T46" fmla="*/ 0 w 246"/>
                <a:gd name="T47" fmla="*/ 0 h 310"/>
                <a:gd name="T48" fmla="*/ 0 w 246"/>
                <a:gd name="T49" fmla="*/ 0 h 310"/>
                <a:gd name="T50" fmla="*/ 0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0 w 246"/>
                <a:gd name="T69" fmla="*/ 0 h 310"/>
                <a:gd name="T70" fmla="*/ 0 w 246"/>
                <a:gd name="T71" fmla="*/ 0 h 310"/>
                <a:gd name="T72" fmla="*/ 0 w 246"/>
                <a:gd name="T73" fmla="*/ 0 h 310"/>
                <a:gd name="T74" fmla="*/ 0 w 246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5" name="Freeform 1008"/>
            <p:cNvSpPr>
              <a:spLocks/>
            </p:cNvSpPr>
            <p:nvPr/>
          </p:nvSpPr>
          <p:spPr bwMode="auto">
            <a:xfrm>
              <a:off x="3478" y="2222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0 h 187"/>
                <a:gd name="T28" fmla="*/ 0 w 83"/>
                <a:gd name="T29" fmla="*/ 0 h 187"/>
                <a:gd name="T30" fmla="*/ 0 w 83"/>
                <a:gd name="T31" fmla="*/ 0 h 187"/>
                <a:gd name="T32" fmla="*/ 0 w 83"/>
                <a:gd name="T33" fmla="*/ 0 h 187"/>
                <a:gd name="T34" fmla="*/ 0 w 83"/>
                <a:gd name="T35" fmla="*/ 0 h 187"/>
                <a:gd name="T36" fmla="*/ 0 w 83"/>
                <a:gd name="T37" fmla="*/ 0 h 187"/>
                <a:gd name="T38" fmla="*/ 0 w 83"/>
                <a:gd name="T39" fmla="*/ 0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6" name="Freeform 1009"/>
            <p:cNvSpPr>
              <a:spLocks/>
            </p:cNvSpPr>
            <p:nvPr/>
          </p:nvSpPr>
          <p:spPr bwMode="auto">
            <a:xfrm>
              <a:off x="3472" y="2205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0 h 94"/>
                <a:gd name="T30" fmla="*/ 0 w 44"/>
                <a:gd name="T31" fmla="*/ 0 h 94"/>
                <a:gd name="T32" fmla="*/ 0 w 44"/>
                <a:gd name="T33" fmla="*/ 0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7" name="Freeform 1010"/>
            <p:cNvSpPr>
              <a:spLocks/>
            </p:cNvSpPr>
            <p:nvPr/>
          </p:nvSpPr>
          <p:spPr bwMode="auto">
            <a:xfrm>
              <a:off x="3466" y="2194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8" name="Freeform 1011"/>
            <p:cNvSpPr>
              <a:spLocks/>
            </p:cNvSpPr>
            <p:nvPr/>
          </p:nvSpPr>
          <p:spPr bwMode="auto">
            <a:xfrm>
              <a:off x="3461" y="2186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89" name="Freeform 1012"/>
            <p:cNvSpPr>
              <a:spLocks/>
            </p:cNvSpPr>
            <p:nvPr/>
          </p:nvSpPr>
          <p:spPr bwMode="auto">
            <a:xfrm>
              <a:off x="3421" y="2176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0 h 236"/>
                <a:gd name="T18" fmla="*/ 0 w 198"/>
                <a:gd name="T19" fmla="*/ 0 h 236"/>
                <a:gd name="T20" fmla="*/ 0 w 198"/>
                <a:gd name="T21" fmla="*/ 0 h 236"/>
                <a:gd name="T22" fmla="*/ 0 w 198"/>
                <a:gd name="T23" fmla="*/ 0 h 236"/>
                <a:gd name="T24" fmla="*/ 0 w 198"/>
                <a:gd name="T25" fmla="*/ 0 h 236"/>
                <a:gd name="T26" fmla="*/ 0 w 198"/>
                <a:gd name="T27" fmla="*/ 0 h 236"/>
                <a:gd name="T28" fmla="*/ 0 w 198"/>
                <a:gd name="T29" fmla="*/ 0 h 236"/>
                <a:gd name="T30" fmla="*/ 0 w 198"/>
                <a:gd name="T31" fmla="*/ 0 h 236"/>
                <a:gd name="T32" fmla="*/ 0 w 198"/>
                <a:gd name="T33" fmla="*/ 0 h 236"/>
                <a:gd name="T34" fmla="*/ 0 w 198"/>
                <a:gd name="T35" fmla="*/ 0 h 236"/>
                <a:gd name="T36" fmla="*/ 0 w 198"/>
                <a:gd name="T37" fmla="*/ 0 h 236"/>
                <a:gd name="T38" fmla="*/ 0 w 198"/>
                <a:gd name="T39" fmla="*/ 0 h 236"/>
                <a:gd name="T40" fmla="*/ 0 w 198"/>
                <a:gd name="T41" fmla="*/ 0 h 236"/>
                <a:gd name="T42" fmla="*/ 0 w 198"/>
                <a:gd name="T43" fmla="*/ 0 h 236"/>
                <a:gd name="T44" fmla="*/ 0 w 198"/>
                <a:gd name="T45" fmla="*/ 0 h 236"/>
                <a:gd name="T46" fmla="*/ 0 w 198"/>
                <a:gd name="T47" fmla="*/ 0 h 236"/>
                <a:gd name="T48" fmla="*/ 0 w 198"/>
                <a:gd name="T49" fmla="*/ 0 h 236"/>
                <a:gd name="T50" fmla="*/ 0 w 198"/>
                <a:gd name="T51" fmla="*/ 0 h 236"/>
                <a:gd name="T52" fmla="*/ 0 w 198"/>
                <a:gd name="T53" fmla="*/ 0 h 236"/>
                <a:gd name="T54" fmla="*/ 0 w 198"/>
                <a:gd name="T55" fmla="*/ 0 h 236"/>
                <a:gd name="T56" fmla="*/ 0 w 198"/>
                <a:gd name="T57" fmla="*/ 0 h 236"/>
                <a:gd name="T58" fmla="*/ 0 w 198"/>
                <a:gd name="T59" fmla="*/ 0 h 236"/>
                <a:gd name="T60" fmla="*/ 0 w 198"/>
                <a:gd name="T61" fmla="*/ 0 h 236"/>
                <a:gd name="T62" fmla="*/ 0 w 198"/>
                <a:gd name="T63" fmla="*/ 0 h 236"/>
                <a:gd name="T64" fmla="*/ 0 w 198"/>
                <a:gd name="T65" fmla="*/ 0 h 236"/>
                <a:gd name="T66" fmla="*/ 0 w 198"/>
                <a:gd name="T67" fmla="*/ 0 h 236"/>
                <a:gd name="T68" fmla="*/ 0 w 198"/>
                <a:gd name="T69" fmla="*/ 0 h 236"/>
                <a:gd name="T70" fmla="*/ 0 w 198"/>
                <a:gd name="T71" fmla="*/ 0 h 236"/>
                <a:gd name="T72" fmla="*/ 0 w 198"/>
                <a:gd name="T73" fmla="*/ 0 h 236"/>
                <a:gd name="T74" fmla="*/ 0 w 198"/>
                <a:gd name="T75" fmla="*/ 0 h 236"/>
                <a:gd name="T76" fmla="*/ 0 w 198"/>
                <a:gd name="T77" fmla="*/ 0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0 w 198"/>
                <a:gd name="T91" fmla="*/ 0 h 236"/>
                <a:gd name="T92" fmla="*/ 0 w 198"/>
                <a:gd name="T93" fmla="*/ 0 h 236"/>
                <a:gd name="T94" fmla="*/ 0 w 198"/>
                <a:gd name="T95" fmla="*/ 0 h 236"/>
                <a:gd name="T96" fmla="*/ 0 w 198"/>
                <a:gd name="T97" fmla="*/ 0 h 236"/>
                <a:gd name="T98" fmla="*/ 0 w 198"/>
                <a:gd name="T99" fmla="*/ 0 h 236"/>
                <a:gd name="T100" fmla="*/ 0 w 198"/>
                <a:gd name="T101" fmla="*/ 0 h 236"/>
                <a:gd name="T102" fmla="*/ 0 w 198"/>
                <a:gd name="T103" fmla="*/ 0 h 236"/>
                <a:gd name="T104" fmla="*/ 0 w 198"/>
                <a:gd name="T105" fmla="*/ 0 h 236"/>
                <a:gd name="T106" fmla="*/ 0 w 198"/>
                <a:gd name="T107" fmla="*/ 0 h 236"/>
                <a:gd name="T108" fmla="*/ 0 w 198"/>
                <a:gd name="T109" fmla="*/ 0 h 236"/>
                <a:gd name="T110" fmla="*/ 0 w 198"/>
                <a:gd name="T111" fmla="*/ 0 h 236"/>
                <a:gd name="T112" fmla="*/ 0 w 198"/>
                <a:gd name="T113" fmla="*/ 0 h 236"/>
                <a:gd name="T114" fmla="*/ 0 w 198"/>
                <a:gd name="T115" fmla="*/ 0 h 236"/>
                <a:gd name="T116" fmla="*/ 0 w 198"/>
                <a:gd name="T117" fmla="*/ 0 h 236"/>
                <a:gd name="T118" fmla="*/ 0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90" name="Freeform 1013"/>
            <p:cNvSpPr>
              <a:spLocks/>
            </p:cNvSpPr>
            <p:nvPr/>
          </p:nvSpPr>
          <p:spPr bwMode="auto">
            <a:xfrm>
              <a:off x="3477" y="2176"/>
              <a:ext cx="22" cy="30"/>
            </a:xfrm>
            <a:custGeom>
              <a:avLst/>
              <a:gdLst>
                <a:gd name="T0" fmla="*/ 0 w 128"/>
                <a:gd name="T1" fmla="*/ 0 h 183"/>
                <a:gd name="T2" fmla="*/ 0 w 128"/>
                <a:gd name="T3" fmla="*/ 0 h 183"/>
                <a:gd name="T4" fmla="*/ 0 w 128"/>
                <a:gd name="T5" fmla="*/ 0 h 183"/>
                <a:gd name="T6" fmla="*/ 0 w 128"/>
                <a:gd name="T7" fmla="*/ 0 h 183"/>
                <a:gd name="T8" fmla="*/ 0 w 128"/>
                <a:gd name="T9" fmla="*/ 0 h 183"/>
                <a:gd name="T10" fmla="*/ 0 w 128"/>
                <a:gd name="T11" fmla="*/ 0 h 183"/>
                <a:gd name="T12" fmla="*/ 0 w 128"/>
                <a:gd name="T13" fmla="*/ 0 h 183"/>
                <a:gd name="T14" fmla="*/ 0 w 128"/>
                <a:gd name="T15" fmla="*/ 0 h 183"/>
                <a:gd name="T16" fmla="*/ 0 w 128"/>
                <a:gd name="T17" fmla="*/ 0 h 183"/>
                <a:gd name="T18" fmla="*/ 0 w 128"/>
                <a:gd name="T19" fmla="*/ 0 h 183"/>
                <a:gd name="T20" fmla="*/ 0 w 128"/>
                <a:gd name="T21" fmla="*/ 0 h 183"/>
                <a:gd name="T22" fmla="*/ 0 w 128"/>
                <a:gd name="T23" fmla="*/ 0 h 183"/>
                <a:gd name="T24" fmla="*/ 0 w 128"/>
                <a:gd name="T25" fmla="*/ 0 h 183"/>
                <a:gd name="T26" fmla="*/ 0 w 128"/>
                <a:gd name="T27" fmla="*/ 0 h 183"/>
                <a:gd name="T28" fmla="*/ 0 w 128"/>
                <a:gd name="T29" fmla="*/ 0 h 183"/>
                <a:gd name="T30" fmla="*/ 0 w 128"/>
                <a:gd name="T31" fmla="*/ 0 h 183"/>
                <a:gd name="T32" fmla="*/ 0 w 128"/>
                <a:gd name="T33" fmla="*/ 0 h 183"/>
                <a:gd name="T34" fmla="*/ 0 w 128"/>
                <a:gd name="T35" fmla="*/ 0 h 183"/>
                <a:gd name="T36" fmla="*/ 0 w 128"/>
                <a:gd name="T37" fmla="*/ 0 h 183"/>
                <a:gd name="T38" fmla="*/ 0 w 128"/>
                <a:gd name="T39" fmla="*/ 0 h 183"/>
                <a:gd name="T40" fmla="*/ 0 w 128"/>
                <a:gd name="T41" fmla="*/ 0 h 183"/>
                <a:gd name="T42" fmla="*/ 0 w 128"/>
                <a:gd name="T43" fmla="*/ 0 h 183"/>
                <a:gd name="T44" fmla="*/ 0 w 128"/>
                <a:gd name="T45" fmla="*/ 0 h 183"/>
                <a:gd name="T46" fmla="*/ 0 w 128"/>
                <a:gd name="T47" fmla="*/ 0 h 183"/>
                <a:gd name="T48" fmla="*/ 0 w 128"/>
                <a:gd name="T49" fmla="*/ 0 h 183"/>
                <a:gd name="T50" fmla="*/ 0 w 128"/>
                <a:gd name="T51" fmla="*/ 0 h 183"/>
                <a:gd name="T52" fmla="*/ 0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0 w 128"/>
                <a:gd name="T77" fmla="*/ 0 h 183"/>
                <a:gd name="T78" fmla="*/ 0 w 128"/>
                <a:gd name="T79" fmla="*/ 0 h 183"/>
                <a:gd name="T80" fmla="*/ 0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91" name="Freeform 1014"/>
            <p:cNvSpPr>
              <a:spLocks/>
            </p:cNvSpPr>
            <p:nvPr/>
          </p:nvSpPr>
          <p:spPr bwMode="auto">
            <a:xfrm>
              <a:off x="3400" y="2169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0 h 379"/>
                <a:gd name="T6" fmla="*/ 0 w 323"/>
                <a:gd name="T7" fmla="*/ 0 h 379"/>
                <a:gd name="T8" fmla="*/ 0 w 323"/>
                <a:gd name="T9" fmla="*/ 0 h 379"/>
                <a:gd name="T10" fmla="*/ 0 w 323"/>
                <a:gd name="T11" fmla="*/ 0 h 379"/>
                <a:gd name="T12" fmla="*/ 0 w 323"/>
                <a:gd name="T13" fmla="*/ 0 h 379"/>
                <a:gd name="T14" fmla="*/ 0 w 323"/>
                <a:gd name="T15" fmla="*/ 0 h 379"/>
                <a:gd name="T16" fmla="*/ 0 w 323"/>
                <a:gd name="T17" fmla="*/ 0 h 379"/>
                <a:gd name="T18" fmla="*/ 0 w 323"/>
                <a:gd name="T19" fmla="*/ 0 h 379"/>
                <a:gd name="T20" fmla="*/ 0 w 323"/>
                <a:gd name="T21" fmla="*/ 0 h 379"/>
                <a:gd name="T22" fmla="*/ 0 w 323"/>
                <a:gd name="T23" fmla="*/ 0 h 379"/>
                <a:gd name="T24" fmla="*/ 0 w 323"/>
                <a:gd name="T25" fmla="*/ 0 h 379"/>
                <a:gd name="T26" fmla="*/ 0 w 323"/>
                <a:gd name="T27" fmla="*/ 0 h 379"/>
                <a:gd name="T28" fmla="*/ 0 w 323"/>
                <a:gd name="T29" fmla="*/ 0 h 379"/>
                <a:gd name="T30" fmla="*/ 0 w 323"/>
                <a:gd name="T31" fmla="*/ 0 h 379"/>
                <a:gd name="T32" fmla="*/ 0 w 323"/>
                <a:gd name="T33" fmla="*/ 0 h 379"/>
                <a:gd name="T34" fmla="*/ 0 w 323"/>
                <a:gd name="T35" fmla="*/ 0 h 379"/>
                <a:gd name="T36" fmla="*/ 0 w 323"/>
                <a:gd name="T37" fmla="*/ 0 h 379"/>
                <a:gd name="T38" fmla="*/ 0 w 323"/>
                <a:gd name="T39" fmla="*/ 0 h 379"/>
                <a:gd name="T40" fmla="*/ 0 w 323"/>
                <a:gd name="T41" fmla="*/ 0 h 379"/>
                <a:gd name="T42" fmla="*/ 0 w 323"/>
                <a:gd name="T43" fmla="*/ 0 h 379"/>
                <a:gd name="T44" fmla="*/ 0 w 323"/>
                <a:gd name="T45" fmla="*/ 0 h 379"/>
                <a:gd name="T46" fmla="*/ 0 w 323"/>
                <a:gd name="T47" fmla="*/ 0 h 379"/>
                <a:gd name="T48" fmla="*/ 0 w 323"/>
                <a:gd name="T49" fmla="*/ 0 h 379"/>
                <a:gd name="T50" fmla="*/ 0 w 323"/>
                <a:gd name="T51" fmla="*/ 0 h 379"/>
                <a:gd name="T52" fmla="*/ 0 w 323"/>
                <a:gd name="T53" fmla="*/ 0 h 379"/>
                <a:gd name="T54" fmla="*/ 0 w 323"/>
                <a:gd name="T55" fmla="*/ 0 h 379"/>
                <a:gd name="T56" fmla="*/ 0 w 323"/>
                <a:gd name="T57" fmla="*/ 0 h 379"/>
                <a:gd name="T58" fmla="*/ 0 w 323"/>
                <a:gd name="T59" fmla="*/ 0 h 379"/>
                <a:gd name="T60" fmla="*/ 0 w 323"/>
                <a:gd name="T61" fmla="*/ 0 h 379"/>
                <a:gd name="T62" fmla="*/ 0 w 323"/>
                <a:gd name="T63" fmla="*/ 0 h 379"/>
                <a:gd name="T64" fmla="*/ 0 w 323"/>
                <a:gd name="T65" fmla="*/ 0 h 379"/>
                <a:gd name="T66" fmla="*/ 0 w 323"/>
                <a:gd name="T67" fmla="*/ 0 h 379"/>
                <a:gd name="T68" fmla="*/ 0 w 323"/>
                <a:gd name="T69" fmla="*/ 0 h 379"/>
                <a:gd name="T70" fmla="*/ 0 w 323"/>
                <a:gd name="T71" fmla="*/ 0 h 379"/>
                <a:gd name="T72" fmla="*/ 0 w 323"/>
                <a:gd name="T73" fmla="*/ 0 h 379"/>
                <a:gd name="T74" fmla="*/ 0 w 323"/>
                <a:gd name="T75" fmla="*/ 0 h 379"/>
                <a:gd name="T76" fmla="*/ 0 w 323"/>
                <a:gd name="T77" fmla="*/ 0 h 379"/>
                <a:gd name="T78" fmla="*/ 0 w 323"/>
                <a:gd name="T79" fmla="*/ 0 h 379"/>
                <a:gd name="T80" fmla="*/ 0 w 323"/>
                <a:gd name="T81" fmla="*/ 0 h 379"/>
                <a:gd name="T82" fmla="*/ 0 w 323"/>
                <a:gd name="T83" fmla="*/ 0 h 379"/>
                <a:gd name="T84" fmla="*/ 0 w 323"/>
                <a:gd name="T85" fmla="*/ 0 h 379"/>
                <a:gd name="T86" fmla="*/ 0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92" name="Freeform 1015"/>
            <p:cNvSpPr>
              <a:spLocks/>
            </p:cNvSpPr>
            <p:nvPr/>
          </p:nvSpPr>
          <p:spPr bwMode="auto">
            <a:xfrm>
              <a:off x="3475" y="2167"/>
              <a:ext cx="47" cy="42"/>
            </a:xfrm>
            <a:custGeom>
              <a:avLst/>
              <a:gdLst>
                <a:gd name="T0" fmla="*/ 0 w 282"/>
                <a:gd name="T1" fmla="*/ 0 h 253"/>
                <a:gd name="T2" fmla="*/ 0 w 282"/>
                <a:gd name="T3" fmla="*/ 0 h 253"/>
                <a:gd name="T4" fmla="*/ 0 w 282"/>
                <a:gd name="T5" fmla="*/ 0 h 253"/>
                <a:gd name="T6" fmla="*/ 0 w 282"/>
                <a:gd name="T7" fmla="*/ 0 h 253"/>
                <a:gd name="T8" fmla="*/ 0 w 282"/>
                <a:gd name="T9" fmla="*/ 0 h 253"/>
                <a:gd name="T10" fmla="*/ 0 w 282"/>
                <a:gd name="T11" fmla="*/ 0 h 253"/>
                <a:gd name="T12" fmla="*/ 0 w 282"/>
                <a:gd name="T13" fmla="*/ 0 h 253"/>
                <a:gd name="T14" fmla="*/ 0 w 282"/>
                <a:gd name="T15" fmla="*/ 0 h 253"/>
                <a:gd name="T16" fmla="*/ 0 w 282"/>
                <a:gd name="T17" fmla="*/ 0 h 253"/>
                <a:gd name="T18" fmla="*/ 0 w 282"/>
                <a:gd name="T19" fmla="*/ 0 h 253"/>
                <a:gd name="T20" fmla="*/ 0 w 282"/>
                <a:gd name="T21" fmla="*/ 0 h 253"/>
                <a:gd name="T22" fmla="*/ 0 w 282"/>
                <a:gd name="T23" fmla="*/ 0 h 253"/>
                <a:gd name="T24" fmla="*/ 0 w 282"/>
                <a:gd name="T25" fmla="*/ 0 h 253"/>
                <a:gd name="T26" fmla="*/ 0 w 282"/>
                <a:gd name="T27" fmla="*/ 0 h 253"/>
                <a:gd name="T28" fmla="*/ 0 w 282"/>
                <a:gd name="T29" fmla="*/ 0 h 253"/>
                <a:gd name="T30" fmla="*/ 0 w 282"/>
                <a:gd name="T31" fmla="*/ 0 h 253"/>
                <a:gd name="T32" fmla="*/ 0 w 282"/>
                <a:gd name="T33" fmla="*/ 0 h 253"/>
                <a:gd name="T34" fmla="*/ 0 w 282"/>
                <a:gd name="T35" fmla="*/ 0 h 253"/>
                <a:gd name="T36" fmla="*/ 0 w 282"/>
                <a:gd name="T37" fmla="*/ 0 h 253"/>
                <a:gd name="T38" fmla="*/ 0 w 282"/>
                <a:gd name="T39" fmla="*/ 0 h 253"/>
                <a:gd name="T40" fmla="*/ 0 w 282"/>
                <a:gd name="T41" fmla="*/ 0 h 253"/>
                <a:gd name="T42" fmla="*/ 0 w 282"/>
                <a:gd name="T43" fmla="*/ 0 h 253"/>
                <a:gd name="T44" fmla="*/ 0 w 282"/>
                <a:gd name="T45" fmla="*/ 0 h 253"/>
                <a:gd name="T46" fmla="*/ 0 w 282"/>
                <a:gd name="T47" fmla="*/ 0 h 253"/>
                <a:gd name="T48" fmla="*/ 0 w 282"/>
                <a:gd name="T49" fmla="*/ 0 h 253"/>
                <a:gd name="T50" fmla="*/ 0 w 282"/>
                <a:gd name="T51" fmla="*/ 0 h 253"/>
                <a:gd name="T52" fmla="*/ 0 w 282"/>
                <a:gd name="T53" fmla="*/ 0 h 253"/>
                <a:gd name="T54" fmla="*/ 0 w 282"/>
                <a:gd name="T55" fmla="*/ 0 h 253"/>
                <a:gd name="T56" fmla="*/ 0 w 282"/>
                <a:gd name="T57" fmla="*/ 0 h 253"/>
                <a:gd name="T58" fmla="*/ 0 w 282"/>
                <a:gd name="T59" fmla="*/ 0 h 253"/>
                <a:gd name="T60" fmla="*/ 0 w 282"/>
                <a:gd name="T61" fmla="*/ 0 h 253"/>
                <a:gd name="T62" fmla="*/ 0 w 282"/>
                <a:gd name="T63" fmla="*/ 0 h 253"/>
                <a:gd name="T64" fmla="*/ 0 w 282"/>
                <a:gd name="T65" fmla="*/ 0 h 253"/>
                <a:gd name="T66" fmla="*/ 0 w 282"/>
                <a:gd name="T67" fmla="*/ 0 h 253"/>
                <a:gd name="T68" fmla="*/ 0 w 282"/>
                <a:gd name="T69" fmla="*/ 0 h 253"/>
                <a:gd name="T70" fmla="*/ 0 w 282"/>
                <a:gd name="T71" fmla="*/ 0 h 253"/>
                <a:gd name="T72" fmla="*/ 0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0 w 282"/>
                <a:gd name="T103" fmla="*/ 0 h 253"/>
                <a:gd name="T104" fmla="*/ 0 w 282"/>
                <a:gd name="T105" fmla="*/ 0 h 253"/>
                <a:gd name="T106" fmla="*/ 0 w 282"/>
                <a:gd name="T107" fmla="*/ 0 h 253"/>
                <a:gd name="T108" fmla="*/ 0 w 282"/>
                <a:gd name="T109" fmla="*/ 0 h 253"/>
                <a:gd name="T110" fmla="*/ 0 w 282"/>
                <a:gd name="T111" fmla="*/ 0 h 253"/>
                <a:gd name="T112" fmla="*/ 0 w 282"/>
                <a:gd name="T113" fmla="*/ 0 h 253"/>
                <a:gd name="T114" fmla="*/ 0 w 282"/>
                <a:gd name="T115" fmla="*/ 0 h 253"/>
                <a:gd name="T116" fmla="*/ 0 w 282"/>
                <a:gd name="T117" fmla="*/ 0 h 253"/>
                <a:gd name="T118" fmla="*/ 0 w 282"/>
                <a:gd name="T119" fmla="*/ 0 h 253"/>
                <a:gd name="T120" fmla="*/ 0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93" name="Freeform 1016"/>
            <p:cNvSpPr>
              <a:spLocks/>
            </p:cNvSpPr>
            <p:nvPr/>
          </p:nvSpPr>
          <p:spPr bwMode="auto">
            <a:xfrm>
              <a:off x="3381" y="2190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0 h 236"/>
                <a:gd name="T4" fmla="*/ 0 w 115"/>
                <a:gd name="T5" fmla="*/ 0 h 236"/>
                <a:gd name="T6" fmla="*/ 0 w 115"/>
                <a:gd name="T7" fmla="*/ 0 h 236"/>
                <a:gd name="T8" fmla="*/ 0 w 115"/>
                <a:gd name="T9" fmla="*/ 0 h 236"/>
                <a:gd name="T10" fmla="*/ 0 w 115"/>
                <a:gd name="T11" fmla="*/ 0 h 236"/>
                <a:gd name="T12" fmla="*/ 0 w 115"/>
                <a:gd name="T13" fmla="*/ 0 h 236"/>
                <a:gd name="T14" fmla="*/ 0 w 115"/>
                <a:gd name="T15" fmla="*/ 0 h 236"/>
                <a:gd name="T16" fmla="*/ 0 w 115"/>
                <a:gd name="T17" fmla="*/ 0 h 236"/>
                <a:gd name="T18" fmla="*/ 0 w 115"/>
                <a:gd name="T19" fmla="*/ 0 h 236"/>
                <a:gd name="T20" fmla="*/ 0 w 115"/>
                <a:gd name="T21" fmla="*/ 0 h 236"/>
                <a:gd name="T22" fmla="*/ 0 w 115"/>
                <a:gd name="T23" fmla="*/ 0 h 236"/>
                <a:gd name="T24" fmla="*/ 0 w 115"/>
                <a:gd name="T25" fmla="*/ 0 h 236"/>
                <a:gd name="T26" fmla="*/ 0 w 115"/>
                <a:gd name="T27" fmla="*/ 0 h 236"/>
                <a:gd name="T28" fmla="*/ 0 w 115"/>
                <a:gd name="T29" fmla="*/ 0 h 236"/>
                <a:gd name="T30" fmla="*/ 0 w 115"/>
                <a:gd name="T31" fmla="*/ 0 h 236"/>
                <a:gd name="T32" fmla="*/ 0 w 115"/>
                <a:gd name="T33" fmla="*/ 0 h 236"/>
                <a:gd name="T34" fmla="*/ 0 w 115"/>
                <a:gd name="T35" fmla="*/ 0 h 236"/>
                <a:gd name="T36" fmla="*/ 0 w 115"/>
                <a:gd name="T37" fmla="*/ 0 h 236"/>
                <a:gd name="T38" fmla="*/ 0 w 115"/>
                <a:gd name="T39" fmla="*/ 0 h 236"/>
                <a:gd name="T40" fmla="*/ 0 w 115"/>
                <a:gd name="T41" fmla="*/ 0 h 236"/>
                <a:gd name="T42" fmla="*/ 0 w 115"/>
                <a:gd name="T43" fmla="*/ 0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94" name="Freeform 1017"/>
            <p:cNvSpPr>
              <a:spLocks/>
            </p:cNvSpPr>
            <p:nvPr/>
          </p:nvSpPr>
          <p:spPr bwMode="auto">
            <a:xfrm>
              <a:off x="3514" y="2164"/>
              <a:ext cx="41" cy="52"/>
            </a:xfrm>
            <a:custGeom>
              <a:avLst/>
              <a:gdLst>
                <a:gd name="T0" fmla="*/ 0 w 245"/>
                <a:gd name="T1" fmla="*/ 0 h 310"/>
                <a:gd name="T2" fmla="*/ 0 w 245"/>
                <a:gd name="T3" fmla="*/ 0 h 310"/>
                <a:gd name="T4" fmla="*/ 0 w 245"/>
                <a:gd name="T5" fmla="*/ 0 h 310"/>
                <a:gd name="T6" fmla="*/ 0 w 245"/>
                <a:gd name="T7" fmla="*/ 0 h 310"/>
                <a:gd name="T8" fmla="*/ 0 w 245"/>
                <a:gd name="T9" fmla="*/ 0 h 310"/>
                <a:gd name="T10" fmla="*/ 0 w 245"/>
                <a:gd name="T11" fmla="*/ 0 h 310"/>
                <a:gd name="T12" fmla="*/ 0 w 245"/>
                <a:gd name="T13" fmla="*/ 0 h 310"/>
                <a:gd name="T14" fmla="*/ 0 w 245"/>
                <a:gd name="T15" fmla="*/ 0 h 310"/>
                <a:gd name="T16" fmla="*/ 0 w 245"/>
                <a:gd name="T17" fmla="*/ 0 h 310"/>
                <a:gd name="T18" fmla="*/ 0 w 245"/>
                <a:gd name="T19" fmla="*/ 0 h 310"/>
                <a:gd name="T20" fmla="*/ 0 w 245"/>
                <a:gd name="T21" fmla="*/ 0 h 310"/>
                <a:gd name="T22" fmla="*/ 0 w 245"/>
                <a:gd name="T23" fmla="*/ 0 h 310"/>
                <a:gd name="T24" fmla="*/ 0 w 245"/>
                <a:gd name="T25" fmla="*/ 0 h 310"/>
                <a:gd name="T26" fmla="*/ 0 w 245"/>
                <a:gd name="T27" fmla="*/ 0 h 310"/>
                <a:gd name="T28" fmla="*/ 0 w 245"/>
                <a:gd name="T29" fmla="*/ 0 h 310"/>
                <a:gd name="T30" fmla="*/ 0 w 245"/>
                <a:gd name="T31" fmla="*/ 0 h 310"/>
                <a:gd name="T32" fmla="*/ 0 w 245"/>
                <a:gd name="T33" fmla="*/ 0 h 310"/>
                <a:gd name="T34" fmla="*/ 0 w 245"/>
                <a:gd name="T35" fmla="*/ 0 h 310"/>
                <a:gd name="T36" fmla="*/ 0 w 245"/>
                <a:gd name="T37" fmla="*/ 0 h 310"/>
                <a:gd name="T38" fmla="*/ 0 w 245"/>
                <a:gd name="T39" fmla="*/ 0 h 310"/>
                <a:gd name="T40" fmla="*/ 0 w 245"/>
                <a:gd name="T41" fmla="*/ 0 h 310"/>
                <a:gd name="T42" fmla="*/ 0 w 245"/>
                <a:gd name="T43" fmla="*/ 0 h 310"/>
                <a:gd name="T44" fmla="*/ 0 w 245"/>
                <a:gd name="T45" fmla="*/ 0 h 310"/>
                <a:gd name="T46" fmla="*/ 0 w 245"/>
                <a:gd name="T47" fmla="*/ 0 h 310"/>
                <a:gd name="T48" fmla="*/ 0 w 245"/>
                <a:gd name="T49" fmla="*/ 0 h 310"/>
                <a:gd name="T50" fmla="*/ 0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0 w 245"/>
                <a:gd name="T69" fmla="*/ 0 h 310"/>
                <a:gd name="T70" fmla="*/ 0 w 245"/>
                <a:gd name="T71" fmla="*/ 0 h 310"/>
                <a:gd name="T72" fmla="*/ 0 w 245"/>
                <a:gd name="T73" fmla="*/ 0 h 310"/>
                <a:gd name="T74" fmla="*/ 0 w 245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295" name="Group 1374"/>
            <p:cNvGrpSpPr>
              <a:grpSpLocks/>
            </p:cNvGrpSpPr>
            <p:nvPr/>
          </p:nvGrpSpPr>
          <p:grpSpPr bwMode="auto">
            <a:xfrm>
              <a:off x="3429" y="2236"/>
              <a:ext cx="135" cy="180"/>
              <a:chOff x="3774" y="2423"/>
              <a:chExt cx="189" cy="286"/>
            </a:xfrm>
          </p:grpSpPr>
          <p:sp>
            <p:nvSpPr>
              <p:cNvPr id="42296" name="Rectangle 1375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97" name="Rectangle 1376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98" name="Rectangle 1377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99" name="Rectangle 1378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300" name="Rectangle 1379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301" name="Rectangle 1380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42253" name="Line 948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2254" name="Group 1407"/>
          <p:cNvGrpSpPr>
            <a:grpSpLocks/>
          </p:cNvGrpSpPr>
          <p:nvPr/>
        </p:nvGrpSpPr>
        <p:grpSpPr bwMode="auto">
          <a:xfrm>
            <a:off x="6791325" y="4984750"/>
            <a:ext cx="290513" cy="404813"/>
            <a:chOff x="3901" y="2524"/>
            <a:chExt cx="183" cy="255"/>
          </a:xfrm>
        </p:grpSpPr>
        <p:sp>
          <p:nvSpPr>
            <p:cNvPr id="42255" name="Freeform 1384"/>
            <p:cNvSpPr>
              <a:spLocks/>
            </p:cNvSpPr>
            <p:nvPr/>
          </p:nvSpPr>
          <p:spPr bwMode="auto">
            <a:xfrm>
              <a:off x="3950" y="2537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0 h 232"/>
                <a:gd name="T12" fmla="*/ 0 w 199"/>
                <a:gd name="T13" fmla="*/ 0 h 232"/>
                <a:gd name="T14" fmla="*/ 0 w 199"/>
                <a:gd name="T15" fmla="*/ 0 h 232"/>
                <a:gd name="T16" fmla="*/ 0 w 199"/>
                <a:gd name="T17" fmla="*/ 0 h 232"/>
                <a:gd name="T18" fmla="*/ 0 w 199"/>
                <a:gd name="T19" fmla="*/ 0 h 232"/>
                <a:gd name="T20" fmla="*/ 0 w 199"/>
                <a:gd name="T21" fmla="*/ 0 h 232"/>
                <a:gd name="T22" fmla="*/ 0 w 199"/>
                <a:gd name="T23" fmla="*/ 0 h 232"/>
                <a:gd name="T24" fmla="*/ 0 w 199"/>
                <a:gd name="T25" fmla="*/ 0 h 232"/>
                <a:gd name="T26" fmla="*/ 0 w 199"/>
                <a:gd name="T27" fmla="*/ 0 h 232"/>
                <a:gd name="T28" fmla="*/ 0 w 199"/>
                <a:gd name="T29" fmla="*/ 0 h 232"/>
                <a:gd name="T30" fmla="*/ 0 w 199"/>
                <a:gd name="T31" fmla="*/ 0 h 232"/>
                <a:gd name="T32" fmla="*/ 0 w 199"/>
                <a:gd name="T33" fmla="*/ 0 h 232"/>
                <a:gd name="T34" fmla="*/ 0 w 199"/>
                <a:gd name="T35" fmla="*/ 0 h 232"/>
                <a:gd name="T36" fmla="*/ 0 w 199"/>
                <a:gd name="T37" fmla="*/ 0 h 232"/>
                <a:gd name="T38" fmla="*/ 0 w 199"/>
                <a:gd name="T39" fmla="*/ 0 h 232"/>
                <a:gd name="T40" fmla="*/ 0 w 199"/>
                <a:gd name="T41" fmla="*/ 0 h 232"/>
                <a:gd name="T42" fmla="*/ 0 w 199"/>
                <a:gd name="T43" fmla="*/ 0 h 232"/>
                <a:gd name="T44" fmla="*/ 0 w 199"/>
                <a:gd name="T45" fmla="*/ 0 h 232"/>
                <a:gd name="T46" fmla="*/ 0 w 199"/>
                <a:gd name="T47" fmla="*/ 0 h 232"/>
                <a:gd name="T48" fmla="*/ 0 w 199"/>
                <a:gd name="T49" fmla="*/ 0 h 232"/>
                <a:gd name="T50" fmla="*/ 0 w 199"/>
                <a:gd name="T51" fmla="*/ 0 h 232"/>
                <a:gd name="T52" fmla="*/ 0 w 199"/>
                <a:gd name="T53" fmla="*/ 0 h 232"/>
                <a:gd name="T54" fmla="*/ 0 w 199"/>
                <a:gd name="T55" fmla="*/ 0 h 232"/>
                <a:gd name="T56" fmla="*/ 0 w 199"/>
                <a:gd name="T57" fmla="*/ 0 h 232"/>
                <a:gd name="T58" fmla="*/ 0 w 199"/>
                <a:gd name="T59" fmla="*/ 0 h 232"/>
                <a:gd name="T60" fmla="*/ 0 w 199"/>
                <a:gd name="T61" fmla="*/ 0 h 232"/>
                <a:gd name="T62" fmla="*/ 0 w 199"/>
                <a:gd name="T63" fmla="*/ 0 h 232"/>
                <a:gd name="T64" fmla="*/ 0 w 199"/>
                <a:gd name="T65" fmla="*/ 0 h 232"/>
                <a:gd name="T66" fmla="*/ 0 w 199"/>
                <a:gd name="T67" fmla="*/ 0 h 232"/>
                <a:gd name="T68" fmla="*/ 0 w 199"/>
                <a:gd name="T69" fmla="*/ 0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0 w 199"/>
                <a:gd name="T77" fmla="*/ 0 h 232"/>
                <a:gd name="T78" fmla="*/ 0 w 199"/>
                <a:gd name="T79" fmla="*/ 0 h 232"/>
                <a:gd name="T80" fmla="*/ 0 w 199"/>
                <a:gd name="T81" fmla="*/ 0 h 232"/>
                <a:gd name="T82" fmla="*/ 0 w 199"/>
                <a:gd name="T83" fmla="*/ 0 h 232"/>
                <a:gd name="T84" fmla="*/ 0 w 199"/>
                <a:gd name="T85" fmla="*/ 0 h 232"/>
                <a:gd name="T86" fmla="*/ 0 w 199"/>
                <a:gd name="T87" fmla="*/ 0 h 232"/>
                <a:gd name="T88" fmla="*/ 0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56" name="Freeform 1385"/>
            <p:cNvSpPr>
              <a:spLocks/>
            </p:cNvSpPr>
            <p:nvPr/>
          </p:nvSpPr>
          <p:spPr bwMode="auto">
            <a:xfrm>
              <a:off x="4006" y="2536"/>
              <a:ext cx="22" cy="30"/>
            </a:xfrm>
            <a:custGeom>
              <a:avLst/>
              <a:gdLst>
                <a:gd name="T0" fmla="*/ 0 w 128"/>
                <a:gd name="T1" fmla="*/ 0 h 180"/>
                <a:gd name="T2" fmla="*/ 0 w 128"/>
                <a:gd name="T3" fmla="*/ 0 h 180"/>
                <a:gd name="T4" fmla="*/ 0 w 128"/>
                <a:gd name="T5" fmla="*/ 0 h 180"/>
                <a:gd name="T6" fmla="*/ 0 w 128"/>
                <a:gd name="T7" fmla="*/ 0 h 180"/>
                <a:gd name="T8" fmla="*/ 0 w 128"/>
                <a:gd name="T9" fmla="*/ 0 h 180"/>
                <a:gd name="T10" fmla="*/ 0 w 128"/>
                <a:gd name="T11" fmla="*/ 0 h 180"/>
                <a:gd name="T12" fmla="*/ 0 w 128"/>
                <a:gd name="T13" fmla="*/ 0 h 180"/>
                <a:gd name="T14" fmla="*/ 0 w 128"/>
                <a:gd name="T15" fmla="*/ 0 h 180"/>
                <a:gd name="T16" fmla="*/ 0 w 128"/>
                <a:gd name="T17" fmla="*/ 0 h 180"/>
                <a:gd name="T18" fmla="*/ 0 w 128"/>
                <a:gd name="T19" fmla="*/ 0 h 180"/>
                <a:gd name="T20" fmla="*/ 0 w 128"/>
                <a:gd name="T21" fmla="*/ 0 h 180"/>
                <a:gd name="T22" fmla="*/ 0 w 128"/>
                <a:gd name="T23" fmla="*/ 0 h 180"/>
                <a:gd name="T24" fmla="*/ 0 w 128"/>
                <a:gd name="T25" fmla="*/ 0 h 180"/>
                <a:gd name="T26" fmla="*/ 0 w 128"/>
                <a:gd name="T27" fmla="*/ 0 h 180"/>
                <a:gd name="T28" fmla="*/ 0 w 128"/>
                <a:gd name="T29" fmla="*/ 0 h 180"/>
                <a:gd name="T30" fmla="*/ 0 w 128"/>
                <a:gd name="T31" fmla="*/ 0 h 180"/>
                <a:gd name="T32" fmla="*/ 0 w 128"/>
                <a:gd name="T33" fmla="*/ 0 h 180"/>
                <a:gd name="T34" fmla="*/ 0 w 128"/>
                <a:gd name="T35" fmla="*/ 0 h 180"/>
                <a:gd name="T36" fmla="*/ 0 w 128"/>
                <a:gd name="T37" fmla="*/ 0 h 180"/>
                <a:gd name="T38" fmla="*/ 0 w 128"/>
                <a:gd name="T39" fmla="*/ 0 h 180"/>
                <a:gd name="T40" fmla="*/ 0 w 128"/>
                <a:gd name="T41" fmla="*/ 0 h 180"/>
                <a:gd name="T42" fmla="*/ 0 w 128"/>
                <a:gd name="T43" fmla="*/ 0 h 180"/>
                <a:gd name="T44" fmla="*/ 0 w 128"/>
                <a:gd name="T45" fmla="*/ 0 h 180"/>
                <a:gd name="T46" fmla="*/ 0 w 128"/>
                <a:gd name="T47" fmla="*/ 0 h 180"/>
                <a:gd name="T48" fmla="*/ 0 w 128"/>
                <a:gd name="T49" fmla="*/ 0 h 180"/>
                <a:gd name="T50" fmla="*/ 0 w 128"/>
                <a:gd name="T51" fmla="*/ 0 h 180"/>
                <a:gd name="T52" fmla="*/ 0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0 w 128"/>
                <a:gd name="T77" fmla="*/ 0 h 180"/>
                <a:gd name="T78" fmla="*/ 0 w 128"/>
                <a:gd name="T79" fmla="*/ 0 h 180"/>
                <a:gd name="T80" fmla="*/ 0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57" name="Freeform 1386"/>
            <p:cNvSpPr>
              <a:spLocks/>
            </p:cNvSpPr>
            <p:nvPr/>
          </p:nvSpPr>
          <p:spPr bwMode="auto">
            <a:xfrm>
              <a:off x="3929" y="2529"/>
              <a:ext cx="54" cy="63"/>
            </a:xfrm>
            <a:custGeom>
              <a:avLst/>
              <a:gdLst>
                <a:gd name="T0" fmla="*/ 0 w 322"/>
                <a:gd name="T1" fmla="*/ 0 h 378"/>
                <a:gd name="T2" fmla="*/ 0 w 322"/>
                <a:gd name="T3" fmla="*/ 0 h 378"/>
                <a:gd name="T4" fmla="*/ 0 w 322"/>
                <a:gd name="T5" fmla="*/ 0 h 378"/>
                <a:gd name="T6" fmla="*/ 0 w 322"/>
                <a:gd name="T7" fmla="*/ 0 h 378"/>
                <a:gd name="T8" fmla="*/ 0 w 322"/>
                <a:gd name="T9" fmla="*/ 0 h 378"/>
                <a:gd name="T10" fmla="*/ 0 w 322"/>
                <a:gd name="T11" fmla="*/ 0 h 378"/>
                <a:gd name="T12" fmla="*/ 0 w 322"/>
                <a:gd name="T13" fmla="*/ 0 h 378"/>
                <a:gd name="T14" fmla="*/ 0 w 322"/>
                <a:gd name="T15" fmla="*/ 0 h 378"/>
                <a:gd name="T16" fmla="*/ 0 w 322"/>
                <a:gd name="T17" fmla="*/ 0 h 378"/>
                <a:gd name="T18" fmla="*/ 0 w 322"/>
                <a:gd name="T19" fmla="*/ 0 h 378"/>
                <a:gd name="T20" fmla="*/ 0 w 322"/>
                <a:gd name="T21" fmla="*/ 0 h 378"/>
                <a:gd name="T22" fmla="*/ 0 w 322"/>
                <a:gd name="T23" fmla="*/ 0 h 378"/>
                <a:gd name="T24" fmla="*/ 0 w 322"/>
                <a:gd name="T25" fmla="*/ 0 h 378"/>
                <a:gd name="T26" fmla="*/ 0 w 322"/>
                <a:gd name="T27" fmla="*/ 0 h 378"/>
                <a:gd name="T28" fmla="*/ 0 w 322"/>
                <a:gd name="T29" fmla="*/ 0 h 378"/>
                <a:gd name="T30" fmla="*/ 0 w 322"/>
                <a:gd name="T31" fmla="*/ 0 h 378"/>
                <a:gd name="T32" fmla="*/ 0 w 322"/>
                <a:gd name="T33" fmla="*/ 0 h 378"/>
                <a:gd name="T34" fmla="*/ 0 w 322"/>
                <a:gd name="T35" fmla="*/ 0 h 378"/>
                <a:gd name="T36" fmla="*/ 0 w 322"/>
                <a:gd name="T37" fmla="*/ 0 h 378"/>
                <a:gd name="T38" fmla="*/ 0 w 322"/>
                <a:gd name="T39" fmla="*/ 0 h 378"/>
                <a:gd name="T40" fmla="*/ 0 w 322"/>
                <a:gd name="T41" fmla="*/ 0 h 378"/>
                <a:gd name="T42" fmla="*/ 0 w 322"/>
                <a:gd name="T43" fmla="*/ 0 h 378"/>
                <a:gd name="T44" fmla="*/ 0 w 322"/>
                <a:gd name="T45" fmla="*/ 0 h 378"/>
                <a:gd name="T46" fmla="*/ 0 w 322"/>
                <a:gd name="T47" fmla="*/ 0 h 378"/>
                <a:gd name="T48" fmla="*/ 0 w 322"/>
                <a:gd name="T49" fmla="*/ 0 h 378"/>
                <a:gd name="T50" fmla="*/ 0 w 322"/>
                <a:gd name="T51" fmla="*/ 0 h 378"/>
                <a:gd name="T52" fmla="*/ 0 w 322"/>
                <a:gd name="T53" fmla="*/ 0 h 378"/>
                <a:gd name="T54" fmla="*/ 0 w 322"/>
                <a:gd name="T55" fmla="*/ 0 h 378"/>
                <a:gd name="T56" fmla="*/ 0 w 322"/>
                <a:gd name="T57" fmla="*/ 0 h 378"/>
                <a:gd name="T58" fmla="*/ 0 w 322"/>
                <a:gd name="T59" fmla="*/ 0 h 378"/>
                <a:gd name="T60" fmla="*/ 0 w 322"/>
                <a:gd name="T61" fmla="*/ 0 h 378"/>
                <a:gd name="T62" fmla="*/ 0 w 322"/>
                <a:gd name="T63" fmla="*/ 0 h 378"/>
                <a:gd name="T64" fmla="*/ 0 w 322"/>
                <a:gd name="T65" fmla="*/ 0 h 378"/>
                <a:gd name="T66" fmla="*/ 0 w 322"/>
                <a:gd name="T67" fmla="*/ 0 h 378"/>
                <a:gd name="T68" fmla="*/ 0 w 322"/>
                <a:gd name="T69" fmla="*/ 0 h 378"/>
                <a:gd name="T70" fmla="*/ 0 w 322"/>
                <a:gd name="T71" fmla="*/ 0 h 378"/>
                <a:gd name="T72" fmla="*/ 0 w 322"/>
                <a:gd name="T73" fmla="*/ 0 h 378"/>
                <a:gd name="T74" fmla="*/ 0 w 322"/>
                <a:gd name="T75" fmla="*/ 0 h 378"/>
                <a:gd name="T76" fmla="*/ 0 w 322"/>
                <a:gd name="T77" fmla="*/ 0 h 378"/>
                <a:gd name="T78" fmla="*/ 0 w 322"/>
                <a:gd name="T79" fmla="*/ 0 h 378"/>
                <a:gd name="T80" fmla="*/ 0 w 322"/>
                <a:gd name="T81" fmla="*/ 0 h 378"/>
                <a:gd name="T82" fmla="*/ 0 w 322"/>
                <a:gd name="T83" fmla="*/ 0 h 378"/>
                <a:gd name="T84" fmla="*/ 0 w 322"/>
                <a:gd name="T85" fmla="*/ 0 h 378"/>
                <a:gd name="T86" fmla="*/ 0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58" name="Freeform 1387"/>
            <p:cNvSpPr>
              <a:spLocks/>
            </p:cNvSpPr>
            <p:nvPr/>
          </p:nvSpPr>
          <p:spPr bwMode="auto">
            <a:xfrm>
              <a:off x="4005" y="2527"/>
              <a:ext cx="47" cy="42"/>
            </a:xfrm>
            <a:custGeom>
              <a:avLst/>
              <a:gdLst>
                <a:gd name="T0" fmla="*/ 0 w 283"/>
                <a:gd name="T1" fmla="*/ 0 h 252"/>
                <a:gd name="T2" fmla="*/ 0 w 283"/>
                <a:gd name="T3" fmla="*/ 0 h 252"/>
                <a:gd name="T4" fmla="*/ 0 w 283"/>
                <a:gd name="T5" fmla="*/ 0 h 252"/>
                <a:gd name="T6" fmla="*/ 0 w 283"/>
                <a:gd name="T7" fmla="*/ 0 h 252"/>
                <a:gd name="T8" fmla="*/ 0 w 283"/>
                <a:gd name="T9" fmla="*/ 0 h 252"/>
                <a:gd name="T10" fmla="*/ 0 w 283"/>
                <a:gd name="T11" fmla="*/ 0 h 252"/>
                <a:gd name="T12" fmla="*/ 0 w 283"/>
                <a:gd name="T13" fmla="*/ 0 h 252"/>
                <a:gd name="T14" fmla="*/ 0 w 283"/>
                <a:gd name="T15" fmla="*/ 0 h 252"/>
                <a:gd name="T16" fmla="*/ 0 w 283"/>
                <a:gd name="T17" fmla="*/ 0 h 252"/>
                <a:gd name="T18" fmla="*/ 0 w 283"/>
                <a:gd name="T19" fmla="*/ 0 h 252"/>
                <a:gd name="T20" fmla="*/ 0 w 283"/>
                <a:gd name="T21" fmla="*/ 0 h 252"/>
                <a:gd name="T22" fmla="*/ 0 w 283"/>
                <a:gd name="T23" fmla="*/ 0 h 252"/>
                <a:gd name="T24" fmla="*/ 0 w 283"/>
                <a:gd name="T25" fmla="*/ 0 h 252"/>
                <a:gd name="T26" fmla="*/ 0 w 283"/>
                <a:gd name="T27" fmla="*/ 0 h 252"/>
                <a:gd name="T28" fmla="*/ 0 w 283"/>
                <a:gd name="T29" fmla="*/ 0 h 252"/>
                <a:gd name="T30" fmla="*/ 0 w 283"/>
                <a:gd name="T31" fmla="*/ 0 h 252"/>
                <a:gd name="T32" fmla="*/ 0 w 283"/>
                <a:gd name="T33" fmla="*/ 0 h 252"/>
                <a:gd name="T34" fmla="*/ 0 w 283"/>
                <a:gd name="T35" fmla="*/ 0 h 252"/>
                <a:gd name="T36" fmla="*/ 0 w 283"/>
                <a:gd name="T37" fmla="*/ 0 h 252"/>
                <a:gd name="T38" fmla="*/ 0 w 283"/>
                <a:gd name="T39" fmla="*/ 0 h 252"/>
                <a:gd name="T40" fmla="*/ 0 w 283"/>
                <a:gd name="T41" fmla="*/ 0 h 252"/>
                <a:gd name="T42" fmla="*/ 0 w 283"/>
                <a:gd name="T43" fmla="*/ 0 h 252"/>
                <a:gd name="T44" fmla="*/ 0 w 283"/>
                <a:gd name="T45" fmla="*/ 0 h 252"/>
                <a:gd name="T46" fmla="*/ 0 w 283"/>
                <a:gd name="T47" fmla="*/ 0 h 252"/>
                <a:gd name="T48" fmla="*/ 0 w 283"/>
                <a:gd name="T49" fmla="*/ 0 h 252"/>
                <a:gd name="T50" fmla="*/ 0 w 283"/>
                <a:gd name="T51" fmla="*/ 0 h 252"/>
                <a:gd name="T52" fmla="*/ 0 w 283"/>
                <a:gd name="T53" fmla="*/ 0 h 252"/>
                <a:gd name="T54" fmla="*/ 0 w 283"/>
                <a:gd name="T55" fmla="*/ 0 h 252"/>
                <a:gd name="T56" fmla="*/ 0 w 283"/>
                <a:gd name="T57" fmla="*/ 0 h 252"/>
                <a:gd name="T58" fmla="*/ 0 w 283"/>
                <a:gd name="T59" fmla="*/ 0 h 252"/>
                <a:gd name="T60" fmla="*/ 0 w 283"/>
                <a:gd name="T61" fmla="*/ 0 h 252"/>
                <a:gd name="T62" fmla="*/ 0 w 283"/>
                <a:gd name="T63" fmla="*/ 0 h 252"/>
                <a:gd name="T64" fmla="*/ 0 w 283"/>
                <a:gd name="T65" fmla="*/ 0 h 252"/>
                <a:gd name="T66" fmla="*/ 0 w 283"/>
                <a:gd name="T67" fmla="*/ 0 h 252"/>
                <a:gd name="T68" fmla="*/ 0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0 w 283"/>
                <a:gd name="T109" fmla="*/ 0 h 252"/>
                <a:gd name="T110" fmla="*/ 0 w 283"/>
                <a:gd name="T111" fmla="*/ 0 h 252"/>
                <a:gd name="T112" fmla="*/ 0 w 283"/>
                <a:gd name="T113" fmla="*/ 0 h 252"/>
                <a:gd name="T114" fmla="*/ 0 w 283"/>
                <a:gd name="T115" fmla="*/ 0 h 252"/>
                <a:gd name="T116" fmla="*/ 0 w 283"/>
                <a:gd name="T117" fmla="*/ 0 h 252"/>
                <a:gd name="T118" fmla="*/ 0 w 283"/>
                <a:gd name="T119" fmla="*/ 0 h 252"/>
                <a:gd name="T120" fmla="*/ 0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59" name="Freeform 1388"/>
            <p:cNvSpPr>
              <a:spLocks/>
            </p:cNvSpPr>
            <p:nvPr/>
          </p:nvSpPr>
          <p:spPr bwMode="auto">
            <a:xfrm>
              <a:off x="3909" y="2547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0" name="Freeform 1389"/>
            <p:cNvSpPr>
              <a:spLocks/>
            </p:cNvSpPr>
            <p:nvPr/>
          </p:nvSpPr>
          <p:spPr bwMode="auto">
            <a:xfrm>
              <a:off x="4043" y="2524"/>
              <a:ext cx="41" cy="52"/>
            </a:xfrm>
            <a:custGeom>
              <a:avLst/>
              <a:gdLst>
                <a:gd name="T0" fmla="*/ 0 w 246"/>
                <a:gd name="T1" fmla="*/ 0 h 310"/>
                <a:gd name="T2" fmla="*/ 0 w 246"/>
                <a:gd name="T3" fmla="*/ 0 h 310"/>
                <a:gd name="T4" fmla="*/ 0 w 246"/>
                <a:gd name="T5" fmla="*/ 0 h 310"/>
                <a:gd name="T6" fmla="*/ 0 w 246"/>
                <a:gd name="T7" fmla="*/ 0 h 310"/>
                <a:gd name="T8" fmla="*/ 0 w 246"/>
                <a:gd name="T9" fmla="*/ 0 h 310"/>
                <a:gd name="T10" fmla="*/ 0 w 246"/>
                <a:gd name="T11" fmla="*/ 0 h 310"/>
                <a:gd name="T12" fmla="*/ 0 w 246"/>
                <a:gd name="T13" fmla="*/ 0 h 310"/>
                <a:gd name="T14" fmla="*/ 0 w 246"/>
                <a:gd name="T15" fmla="*/ 0 h 310"/>
                <a:gd name="T16" fmla="*/ 0 w 246"/>
                <a:gd name="T17" fmla="*/ 0 h 310"/>
                <a:gd name="T18" fmla="*/ 0 w 246"/>
                <a:gd name="T19" fmla="*/ 0 h 310"/>
                <a:gd name="T20" fmla="*/ 0 w 246"/>
                <a:gd name="T21" fmla="*/ 0 h 310"/>
                <a:gd name="T22" fmla="*/ 0 w 246"/>
                <a:gd name="T23" fmla="*/ 0 h 310"/>
                <a:gd name="T24" fmla="*/ 0 w 246"/>
                <a:gd name="T25" fmla="*/ 0 h 310"/>
                <a:gd name="T26" fmla="*/ 0 w 246"/>
                <a:gd name="T27" fmla="*/ 0 h 310"/>
                <a:gd name="T28" fmla="*/ 0 w 246"/>
                <a:gd name="T29" fmla="*/ 0 h 310"/>
                <a:gd name="T30" fmla="*/ 0 w 246"/>
                <a:gd name="T31" fmla="*/ 0 h 310"/>
                <a:gd name="T32" fmla="*/ 0 w 246"/>
                <a:gd name="T33" fmla="*/ 0 h 310"/>
                <a:gd name="T34" fmla="*/ 0 w 246"/>
                <a:gd name="T35" fmla="*/ 0 h 310"/>
                <a:gd name="T36" fmla="*/ 0 w 246"/>
                <a:gd name="T37" fmla="*/ 0 h 310"/>
                <a:gd name="T38" fmla="*/ 0 w 246"/>
                <a:gd name="T39" fmla="*/ 0 h 310"/>
                <a:gd name="T40" fmla="*/ 0 w 246"/>
                <a:gd name="T41" fmla="*/ 0 h 310"/>
                <a:gd name="T42" fmla="*/ 0 w 246"/>
                <a:gd name="T43" fmla="*/ 0 h 310"/>
                <a:gd name="T44" fmla="*/ 0 w 246"/>
                <a:gd name="T45" fmla="*/ 0 h 310"/>
                <a:gd name="T46" fmla="*/ 0 w 246"/>
                <a:gd name="T47" fmla="*/ 0 h 310"/>
                <a:gd name="T48" fmla="*/ 0 w 246"/>
                <a:gd name="T49" fmla="*/ 0 h 310"/>
                <a:gd name="T50" fmla="*/ 0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0 w 246"/>
                <a:gd name="T69" fmla="*/ 0 h 310"/>
                <a:gd name="T70" fmla="*/ 0 w 246"/>
                <a:gd name="T71" fmla="*/ 0 h 310"/>
                <a:gd name="T72" fmla="*/ 0 w 246"/>
                <a:gd name="T73" fmla="*/ 0 h 310"/>
                <a:gd name="T74" fmla="*/ 0 w 246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1" name="Freeform 1390"/>
            <p:cNvSpPr>
              <a:spLocks/>
            </p:cNvSpPr>
            <p:nvPr/>
          </p:nvSpPr>
          <p:spPr bwMode="auto">
            <a:xfrm>
              <a:off x="3998" y="2585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0 h 187"/>
                <a:gd name="T28" fmla="*/ 0 w 83"/>
                <a:gd name="T29" fmla="*/ 0 h 187"/>
                <a:gd name="T30" fmla="*/ 0 w 83"/>
                <a:gd name="T31" fmla="*/ 0 h 187"/>
                <a:gd name="T32" fmla="*/ 0 w 83"/>
                <a:gd name="T33" fmla="*/ 0 h 187"/>
                <a:gd name="T34" fmla="*/ 0 w 83"/>
                <a:gd name="T35" fmla="*/ 0 h 187"/>
                <a:gd name="T36" fmla="*/ 0 w 83"/>
                <a:gd name="T37" fmla="*/ 0 h 187"/>
                <a:gd name="T38" fmla="*/ 0 w 83"/>
                <a:gd name="T39" fmla="*/ 0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2" name="Freeform 1391"/>
            <p:cNvSpPr>
              <a:spLocks/>
            </p:cNvSpPr>
            <p:nvPr/>
          </p:nvSpPr>
          <p:spPr bwMode="auto">
            <a:xfrm>
              <a:off x="3992" y="2568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0 h 94"/>
                <a:gd name="T30" fmla="*/ 0 w 44"/>
                <a:gd name="T31" fmla="*/ 0 h 94"/>
                <a:gd name="T32" fmla="*/ 0 w 44"/>
                <a:gd name="T33" fmla="*/ 0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3" name="Freeform 1392"/>
            <p:cNvSpPr>
              <a:spLocks/>
            </p:cNvSpPr>
            <p:nvPr/>
          </p:nvSpPr>
          <p:spPr bwMode="auto">
            <a:xfrm>
              <a:off x="3986" y="2557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4" name="Freeform 1393"/>
            <p:cNvSpPr>
              <a:spLocks/>
            </p:cNvSpPr>
            <p:nvPr/>
          </p:nvSpPr>
          <p:spPr bwMode="auto">
            <a:xfrm>
              <a:off x="3981" y="2549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5" name="Freeform 1394"/>
            <p:cNvSpPr>
              <a:spLocks/>
            </p:cNvSpPr>
            <p:nvPr/>
          </p:nvSpPr>
          <p:spPr bwMode="auto">
            <a:xfrm>
              <a:off x="3941" y="2539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0 h 236"/>
                <a:gd name="T18" fmla="*/ 0 w 198"/>
                <a:gd name="T19" fmla="*/ 0 h 236"/>
                <a:gd name="T20" fmla="*/ 0 w 198"/>
                <a:gd name="T21" fmla="*/ 0 h 236"/>
                <a:gd name="T22" fmla="*/ 0 w 198"/>
                <a:gd name="T23" fmla="*/ 0 h 236"/>
                <a:gd name="T24" fmla="*/ 0 w 198"/>
                <a:gd name="T25" fmla="*/ 0 h 236"/>
                <a:gd name="T26" fmla="*/ 0 w 198"/>
                <a:gd name="T27" fmla="*/ 0 h 236"/>
                <a:gd name="T28" fmla="*/ 0 w 198"/>
                <a:gd name="T29" fmla="*/ 0 h 236"/>
                <a:gd name="T30" fmla="*/ 0 w 198"/>
                <a:gd name="T31" fmla="*/ 0 h 236"/>
                <a:gd name="T32" fmla="*/ 0 w 198"/>
                <a:gd name="T33" fmla="*/ 0 h 236"/>
                <a:gd name="T34" fmla="*/ 0 w 198"/>
                <a:gd name="T35" fmla="*/ 0 h 236"/>
                <a:gd name="T36" fmla="*/ 0 w 198"/>
                <a:gd name="T37" fmla="*/ 0 h 236"/>
                <a:gd name="T38" fmla="*/ 0 w 198"/>
                <a:gd name="T39" fmla="*/ 0 h 236"/>
                <a:gd name="T40" fmla="*/ 0 w 198"/>
                <a:gd name="T41" fmla="*/ 0 h 236"/>
                <a:gd name="T42" fmla="*/ 0 w 198"/>
                <a:gd name="T43" fmla="*/ 0 h 236"/>
                <a:gd name="T44" fmla="*/ 0 w 198"/>
                <a:gd name="T45" fmla="*/ 0 h 236"/>
                <a:gd name="T46" fmla="*/ 0 w 198"/>
                <a:gd name="T47" fmla="*/ 0 h 236"/>
                <a:gd name="T48" fmla="*/ 0 w 198"/>
                <a:gd name="T49" fmla="*/ 0 h 236"/>
                <a:gd name="T50" fmla="*/ 0 w 198"/>
                <a:gd name="T51" fmla="*/ 0 h 236"/>
                <a:gd name="T52" fmla="*/ 0 w 198"/>
                <a:gd name="T53" fmla="*/ 0 h 236"/>
                <a:gd name="T54" fmla="*/ 0 w 198"/>
                <a:gd name="T55" fmla="*/ 0 h 236"/>
                <a:gd name="T56" fmla="*/ 0 w 198"/>
                <a:gd name="T57" fmla="*/ 0 h 236"/>
                <a:gd name="T58" fmla="*/ 0 w 198"/>
                <a:gd name="T59" fmla="*/ 0 h 236"/>
                <a:gd name="T60" fmla="*/ 0 w 198"/>
                <a:gd name="T61" fmla="*/ 0 h 236"/>
                <a:gd name="T62" fmla="*/ 0 w 198"/>
                <a:gd name="T63" fmla="*/ 0 h 236"/>
                <a:gd name="T64" fmla="*/ 0 w 198"/>
                <a:gd name="T65" fmla="*/ 0 h 236"/>
                <a:gd name="T66" fmla="*/ 0 w 198"/>
                <a:gd name="T67" fmla="*/ 0 h 236"/>
                <a:gd name="T68" fmla="*/ 0 w 198"/>
                <a:gd name="T69" fmla="*/ 0 h 236"/>
                <a:gd name="T70" fmla="*/ 0 w 198"/>
                <a:gd name="T71" fmla="*/ 0 h 236"/>
                <a:gd name="T72" fmla="*/ 0 w 198"/>
                <a:gd name="T73" fmla="*/ 0 h 236"/>
                <a:gd name="T74" fmla="*/ 0 w 198"/>
                <a:gd name="T75" fmla="*/ 0 h 236"/>
                <a:gd name="T76" fmla="*/ 0 w 198"/>
                <a:gd name="T77" fmla="*/ 0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0 w 198"/>
                <a:gd name="T91" fmla="*/ 0 h 236"/>
                <a:gd name="T92" fmla="*/ 0 w 198"/>
                <a:gd name="T93" fmla="*/ 0 h 236"/>
                <a:gd name="T94" fmla="*/ 0 w 198"/>
                <a:gd name="T95" fmla="*/ 0 h 236"/>
                <a:gd name="T96" fmla="*/ 0 w 198"/>
                <a:gd name="T97" fmla="*/ 0 h 236"/>
                <a:gd name="T98" fmla="*/ 0 w 198"/>
                <a:gd name="T99" fmla="*/ 0 h 236"/>
                <a:gd name="T100" fmla="*/ 0 w 198"/>
                <a:gd name="T101" fmla="*/ 0 h 236"/>
                <a:gd name="T102" fmla="*/ 0 w 198"/>
                <a:gd name="T103" fmla="*/ 0 h 236"/>
                <a:gd name="T104" fmla="*/ 0 w 198"/>
                <a:gd name="T105" fmla="*/ 0 h 236"/>
                <a:gd name="T106" fmla="*/ 0 w 198"/>
                <a:gd name="T107" fmla="*/ 0 h 236"/>
                <a:gd name="T108" fmla="*/ 0 w 198"/>
                <a:gd name="T109" fmla="*/ 0 h 236"/>
                <a:gd name="T110" fmla="*/ 0 w 198"/>
                <a:gd name="T111" fmla="*/ 0 h 236"/>
                <a:gd name="T112" fmla="*/ 0 w 198"/>
                <a:gd name="T113" fmla="*/ 0 h 236"/>
                <a:gd name="T114" fmla="*/ 0 w 198"/>
                <a:gd name="T115" fmla="*/ 0 h 236"/>
                <a:gd name="T116" fmla="*/ 0 w 198"/>
                <a:gd name="T117" fmla="*/ 0 h 236"/>
                <a:gd name="T118" fmla="*/ 0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6" name="Freeform 1395"/>
            <p:cNvSpPr>
              <a:spLocks/>
            </p:cNvSpPr>
            <p:nvPr/>
          </p:nvSpPr>
          <p:spPr bwMode="auto">
            <a:xfrm>
              <a:off x="3997" y="2539"/>
              <a:ext cx="22" cy="30"/>
            </a:xfrm>
            <a:custGeom>
              <a:avLst/>
              <a:gdLst>
                <a:gd name="T0" fmla="*/ 0 w 128"/>
                <a:gd name="T1" fmla="*/ 0 h 183"/>
                <a:gd name="T2" fmla="*/ 0 w 128"/>
                <a:gd name="T3" fmla="*/ 0 h 183"/>
                <a:gd name="T4" fmla="*/ 0 w 128"/>
                <a:gd name="T5" fmla="*/ 0 h 183"/>
                <a:gd name="T6" fmla="*/ 0 w 128"/>
                <a:gd name="T7" fmla="*/ 0 h 183"/>
                <a:gd name="T8" fmla="*/ 0 w 128"/>
                <a:gd name="T9" fmla="*/ 0 h 183"/>
                <a:gd name="T10" fmla="*/ 0 w 128"/>
                <a:gd name="T11" fmla="*/ 0 h 183"/>
                <a:gd name="T12" fmla="*/ 0 w 128"/>
                <a:gd name="T13" fmla="*/ 0 h 183"/>
                <a:gd name="T14" fmla="*/ 0 w 128"/>
                <a:gd name="T15" fmla="*/ 0 h 183"/>
                <a:gd name="T16" fmla="*/ 0 w 128"/>
                <a:gd name="T17" fmla="*/ 0 h 183"/>
                <a:gd name="T18" fmla="*/ 0 w 128"/>
                <a:gd name="T19" fmla="*/ 0 h 183"/>
                <a:gd name="T20" fmla="*/ 0 w 128"/>
                <a:gd name="T21" fmla="*/ 0 h 183"/>
                <a:gd name="T22" fmla="*/ 0 w 128"/>
                <a:gd name="T23" fmla="*/ 0 h 183"/>
                <a:gd name="T24" fmla="*/ 0 w 128"/>
                <a:gd name="T25" fmla="*/ 0 h 183"/>
                <a:gd name="T26" fmla="*/ 0 w 128"/>
                <a:gd name="T27" fmla="*/ 0 h 183"/>
                <a:gd name="T28" fmla="*/ 0 w 128"/>
                <a:gd name="T29" fmla="*/ 0 h 183"/>
                <a:gd name="T30" fmla="*/ 0 w 128"/>
                <a:gd name="T31" fmla="*/ 0 h 183"/>
                <a:gd name="T32" fmla="*/ 0 w 128"/>
                <a:gd name="T33" fmla="*/ 0 h 183"/>
                <a:gd name="T34" fmla="*/ 0 w 128"/>
                <a:gd name="T35" fmla="*/ 0 h 183"/>
                <a:gd name="T36" fmla="*/ 0 w 128"/>
                <a:gd name="T37" fmla="*/ 0 h 183"/>
                <a:gd name="T38" fmla="*/ 0 w 128"/>
                <a:gd name="T39" fmla="*/ 0 h 183"/>
                <a:gd name="T40" fmla="*/ 0 w 128"/>
                <a:gd name="T41" fmla="*/ 0 h 183"/>
                <a:gd name="T42" fmla="*/ 0 w 128"/>
                <a:gd name="T43" fmla="*/ 0 h 183"/>
                <a:gd name="T44" fmla="*/ 0 w 128"/>
                <a:gd name="T45" fmla="*/ 0 h 183"/>
                <a:gd name="T46" fmla="*/ 0 w 128"/>
                <a:gd name="T47" fmla="*/ 0 h 183"/>
                <a:gd name="T48" fmla="*/ 0 w 128"/>
                <a:gd name="T49" fmla="*/ 0 h 183"/>
                <a:gd name="T50" fmla="*/ 0 w 128"/>
                <a:gd name="T51" fmla="*/ 0 h 183"/>
                <a:gd name="T52" fmla="*/ 0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0 w 128"/>
                <a:gd name="T77" fmla="*/ 0 h 183"/>
                <a:gd name="T78" fmla="*/ 0 w 128"/>
                <a:gd name="T79" fmla="*/ 0 h 183"/>
                <a:gd name="T80" fmla="*/ 0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7" name="Freeform 1396"/>
            <p:cNvSpPr>
              <a:spLocks/>
            </p:cNvSpPr>
            <p:nvPr/>
          </p:nvSpPr>
          <p:spPr bwMode="auto">
            <a:xfrm>
              <a:off x="3920" y="2532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0 h 379"/>
                <a:gd name="T6" fmla="*/ 0 w 323"/>
                <a:gd name="T7" fmla="*/ 0 h 379"/>
                <a:gd name="T8" fmla="*/ 0 w 323"/>
                <a:gd name="T9" fmla="*/ 0 h 379"/>
                <a:gd name="T10" fmla="*/ 0 w 323"/>
                <a:gd name="T11" fmla="*/ 0 h 379"/>
                <a:gd name="T12" fmla="*/ 0 w 323"/>
                <a:gd name="T13" fmla="*/ 0 h 379"/>
                <a:gd name="T14" fmla="*/ 0 w 323"/>
                <a:gd name="T15" fmla="*/ 0 h 379"/>
                <a:gd name="T16" fmla="*/ 0 w 323"/>
                <a:gd name="T17" fmla="*/ 0 h 379"/>
                <a:gd name="T18" fmla="*/ 0 w 323"/>
                <a:gd name="T19" fmla="*/ 0 h 379"/>
                <a:gd name="T20" fmla="*/ 0 w 323"/>
                <a:gd name="T21" fmla="*/ 0 h 379"/>
                <a:gd name="T22" fmla="*/ 0 w 323"/>
                <a:gd name="T23" fmla="*/ 0 h 379"/>
                <a:gd name="T24" fmla="*/ 0 w 323"/>
                <a:gd name="T25" fmla="*/ 0 h 379"/>
                <a:gd name="T26" fmla="*/ 0 w 323"/>
                <a:gd name="T27" fmla="*/ 0 h 379"/>
                <a:gd name="T28" fmla="*/ 0 w 323"/>
                <a:gd name="T29" fmla="*/ 0 h 379"/>
                <a:gd name="T30" fmla="*/ 0 w 323"/>
                <a:gd name="T31" fmla="*/ 0 h 379"/>
                <a:gd name="T32" fmla="*/ 0 w 323"/>
                <a:gd name="T33" fmla="*/ 0 h 379"/>
                <a:gd name="T34" fmla="*/ 0 w 323"/>
                <a:gd name="T35" fmla="*/ 0 h 379"/>
                <a:gd name="T36" fmla="*/ 0 w 323"/>
                <a:gd name="T37" fmla="*/ 0 h 379"/>
                <a:gd name="T38" fmla="*/ 0 w 323"/>
                <a:gd name="T39" fmla="*/ 0 h 379"/>
                <a:gd name="T40" fmla="*/ 0 w 323"/>
                <a:gd name="T41" fmla="*/ 0 h 379"/>
                <a:gd name="T42" fmla="*/ 0 w 323"/>
                <a:gd name="T43" fmla="*/ 0 h 379"/>
                <a:gd name="T44" fmla="*/ 0 w 323"/>
                <a:gd name="T45" fmla="*/ 0 h 379"/>
                <a:gd name="T46" fmla="*/ 0 w 323"/>
                <a:gd name="T47" fmla="*/ 0 h 379"/>
                <a:gd name="T48" fmla="*/ 0 w 323"/>
                <a:gd name="T49" fmla="*/ 0 h 379"/>
                <a:gd name="T50" fmla="*/ 0 w 323"/>
                <a:gd name="T51" fmla="*/ 0 h 379"/>
                <a:gd name="T52" fmla="*/ 0 w 323"/>
                <a:gd name="T53" fmla="*/ 0 h 379"/>
                <a:gd name="T54" fmla="*/ 0 w 323"/>
                <a:gd name="T55" fmla="*/ 0 h 379"/>
                <a:gd name="T56" fmla="*/ 0 w 323"/>
                <a:gd name="T57" fmla="*/ 0 h 379"/>
                <a:gd name="T58" fmla="*/ 0 w 323"/>
                <a:gd name="T59" fmla="*/ 0 h 379"/>
                <a:gd name="T60" fmla="*/ 0 w 323"/>
                <a:gd name="T61" fmla="*/ 0 h 379"/>
                <a:gd name="T62" fmla="*/ 0 w 323"/>
                <a:gd name="T63" fmla="*/ 0 h 379"/>
                <a:gd name="T64" fmla="*/ 0 w 323"/>
                <a:gd name="T65" fmla="*/ 0 h 379"/>
                <a:gd name="T66" fmla="*/ 0 w 323"/>
                <a:gd name="T67" fmla="*/ 0 h 379"/>
                <a:gd name="T68" fmla="*/ 0 w 323"/>
                <a:gd name="T69" fmla="*/ 0 h 379"/>
                <a:gd name="T70" fmla="*/ 0 w 323"/>
                <a:gd name="T71" fmla="*/ 0 h 379"/>
                <a:gd name="T72" fmla="*/ 0 w 323"/>
                <a:gd name="T73" fmla="*/ 0 h 379"/>
                <a:gd name="T74" fmla="*/ 0 w 323"/>
                <a:gd name="T75" fmla="*/ 0 h 379"/>
                <a:gd name="T76" fmla="*/ 0 w 323"/>
                <a:gd name="T77" fmla="*/ 0 h 379"/>
                <a:gd name="T78" fmla="*/ 0 w 323"/>
                <a:gd name="T79" fmla="*/ 0 h 379"/>
                <a:gd name="T80" fmla="*/ 0 w 323"/>
                <a:gd name="T81" fmla="*/ 0 h 379"/>
                <a:gd name="T82" fmla="*/ 0 w 323"/>
                <a:gd name="T83" fmla="*/ 0 h 379"/>
                <a:gd name="T84" fmla="*/ 0 w 323"/>
                <a:gd name="T85" fmla="*/ 0 h 379"/>
                <a:gd name="T86" fmla="*/ 0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8" name="Freeform 1397"/>
            <p:cNvSpPr>
              <a:spLocks/>
            </p:cNvSpPr>
            <p:nvPr/>
          </p:nvSpPr>
          <p:spPr bwMode="auto">
            <a:xfrm>
              <a:off x="3995" y="2530"/>
              <a:ext cx="47" cy="42"/>
            </a:xfrm>
            <a:custGeom>
              <a:avLst/>
              <a:gdLst>
                <a:gd name="T0" fmla="*/ 0 w 282"/>
                <a:gd name="T1" fmla="*/ 0 h 253"/>
                <a:gd name="T2" fmla="*/ 0 w 282"/>
                <a:gd name="T3" fmla="*/ 0 h 253"/>
                <a:gd name="T4" fmla="*/ 0 w 282"/>
                <a:gd name="T5" fmla="*/ 0 h 253"/>
                <a:gd name="T6" fmla="*/ 0 w 282"/>
                <a:gd name="T7" fmla="*/ 0 h 253"/>
                <a:gd name="T8" fmla="*/ 0 w 282"/>
                <a:gd name="T9" fmla="*/ 0 h 253"/>
                <a:gd name="T10" fmla="*/ 0 w 282"/>
                <a:gd name="T11" fmla="*/ 0 h 253"/>
                <a:gd name="T12" fmla="*/ 0 w 282"/>
                <a:gd name="T13" fmla="*/ 0 h 253"/>
                <a:gd name="T14" fmla="*/ 0 w 282"/>
                <a:gd name="T15" fmla="*/ 0 h 253"/>
                <a:gd name="T16" fmla="*/ 0 w 282"/>
                <a:gd name="T17" fmla="*/ 0 h 253"/>
                <a:gd name="T18" fmla="*/ 0 w 282"/>
                <a:gd name="T19" fmla="*/ 0 h 253"/>
                <a:gd name="T20" fmla="*/ 0 w 282"/>
                <a:gd name="T21" fmla="*/ 0 h 253"/>
                <a:gd name="T22" fmla="*/ 0 w 282"/>
                <a:gd name="T23" fmla="*/ 0 h 253"/>
                <a:gd name="T24" fmla="*/ 0 w 282"/>
                <a:gd name="T25" fmla="*/ 0 h 253"/>
                <a:gd name="T26" fmla="*/ 0 w 282"/>
                <a:gd name="T27" fmla="*/ 0 h 253"/>
                <a:gd name="T28" fmla="*/ 0 w 282"/>
                <a:gd name="T29" fmla="*/ 0 h 253"/>
                <a:gd name="T30" fmla="*/ 0 w 282"/>
                <a:gd name="T31" fmla="*/ 0 h 253"/>
                <a:gd name="T32" fmla="*/ 0 w 282"/>
                <a:gd name="T33" fmla="*/ 0 h 253"/>
                <a:gd name="T34" fmla="*/ 0 w 282"/>
                <a:gd name="T35" fmla="*/ 0 h 253"/>
                <a:gd name="T36" fmla="*/ 0 w 282"/>
                <a:gd name="T37" fmla="*/ 0 h 253"/>
                <a:gd name="T38" fmla="*/ 0 w 282"/>
                <a:gd name="T39" fmla="*/ 0 h 253"/>
                <a:gd name="T40" fmla="*/ 0 w 282"/>
                <a:gd name="T41" fmla="*/ 0 h 253"/>
                <a:gd name="T42" fmla="*/ 0 w 282"/>
                <a:gd name="T43" fmla="*/ 0 h 253"/>
                <a:gd name="T44" fmla="*/ 0 w 282"/>
                <a:gd name="T45" fmla="*/ 0 h 253"/>
                <a:gd name="T46" fmla="*/ 0 w 282"/>
                <a:gd name="T47" fmla="*/ 0 h 253"/>
                <a:gd name="T48" fmla="*/ 0 w 282"/>
                <a:gd name="T49" fmla="*/ 0 h 253"/>
                <a:gd name="T50" fmla="*/ 0 w 282"/>
                <a:gd name="T51" fmla="*/ 0 h 253"/>
                <a:gd name="T52" fmla="*/ 0 w 282"/>
                <a:gd name="T53" fmla="*/ 0 h 253"/>
                <a:gd name="T54" fmla="*/ 0 w 282"/>
                <a:gd name="T55" fmla="*/ 0 h 253"/>
                <a:gd name="T56" fmla="*/ 0 w 282"/>
                <a:gd name="T57" fmla="*/ 0 h 253"/>
                <a:gd name="T58" fmla="*/ 0 w 282"/>
                <a:gd name="T59" fmla="*/ 0 h 253"/>
                <a:gd name="T60" fmla="*/ 0 w 282"/>
                <a:gd name="T61" fmla="*/ 0 h 253"/>
                <a:gd name="T62" fmla="*/ 0 w 282"/>
                <a:gd name="T63" fmla="*/ 0 h 253"/>
                <a:gd name="T64" fmla="*/ 0 w 282"/>
                <a:gd name="T65" fmla="*/ 0 h 253"/>
                <a:gd name="T66" fmla="*/ 0 w 282"/>
                <a:gd name="T67" fmla="*/ 0 h 253"/>
                <a:gd name="T68" fmla="*/ 0 w 282"/>
                <a:gd name="T69" fmla="*/ 0 h 253"/>
                <a:gd name="T70" fmla="*/ 0 w 282"/>
                <a:gd name="T71" fmla="*/ 0 h 253"/>
                <a:gd name="T72" fmla="*/ 0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0 w 282"/>
                <a:gd name="T103" fmla="*/ 0 h 253"/>
                <a:gd name="T104" fmla="*/ 0 w 282"/>
                <a:gd name="T105" fmla="*/ 0 h 253"/>
                <a:gd name="T106" fmla="*/ 0 w 282"/>
                <a:gd name="T107" fmla="*/ 0 h 253"/>
                <a:gd name="T108" fmla="*/ 0 w 282"/>
                <a:gd name="T109" fmla="*/ 0 h 253"/>
                <a:gd name="T110" fmla="*/ 0 w 282"/>
                <a:gd name="T111" fmla="*/ 0 h 253"/>
                <a:gd name="T112" fmla="*/ 0 w 282"/>
                <a:gd name="T113" fmla="*/ 0 h 253"/>
                <a:gd name="T114" fmla="*/ 0 w 282"/>
                <a:gd name="T115" fmla="*/ 0 h 253"/>
                <a:gd name="T116" fmla="*/ 0 w 282"/>
                <a:gd name="T117" fmla="*/ 0 h 253"/>
                <a:gd name="T118" fmla="*/ 0 w 282"/>
                <a:gd name="T119" fmla="*/ 0 h 253"/>
                <a:gd name="T120" fmla="*/ 0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69" name="Freeform 1398"/>
            <p:cNvSpPr>
              <a:spLocks/>
            </p:cNvSpPr>
            <p:nvPr/>
          </p:nvSpPr>
          <p:spPr bwMode="auto">
            <a:xfrm>
              <a:off x="3901" y="2553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0 h 236"/>
                <a:gd name="T4" fmla="*/ 0 w 115"/>
                <a:gd name="T5" fmla="*/ 0 h 236"/>
                <a:gd name="T6" fmla="*/ 0 w 115"/>
                <a:gd name="T7" fmla="*/ 0 h 236"/>
                <a:gd name="T8" fmla="*/ 0 w 115"/>
                <a:gd name="T9" fmla="*/ 0 h 236"/>
                <a:gd name="T10" fmla="*/ 0 w 115"/>
                <a:gd name="T11" fmla="*/ 0 h 236"/>
                <a:gd name="T12" fmla="*/ 0 w 115"/>
                <a:gd name="T13" fmla="*/ 0 h 236"/>
                <a:gd name="T14" fmla="*/ 0 w 115"/>
                <a:gd name="T15" fmla="*/ 0 h 236"/>
                <a:gd name="T16" fmla="*/ 0 w 115"/>
                <a:gd name="T17" fmla="*/ 0 h 236"/>
                <a:gd name="T18" fmla="*/ 0 w 115"/>
                <a:gd name="T19" fmla="*/ 0 h 236"/>
                <a:gd name="T20" fmla="*/ 0 w 115"/>
                <a:gd name="T21" fmla="*/ 0 h 236"/>
                <a:gd name="T22" fmla="*/ 0 w 115"/>
                <a:gd name="T23" fmla="*/ 0 h 236"/>
                <a:gd name="T24" fmla="*/ 0 w 115"/>
                <a:gd name="T25" fmla="*/ 0 h 236"/>
                <a:gd name="T26" fmla="*/ 0 w 115"/>
                <a:gd name="T27" fmla="*/ 0 h 236"/>
                <a:gd name="T28" fmla="*/ 0 w 115"/>
                <a:gd name="T29" fmla="*/ 0 h 236"/>
                <a:gd name="T30" fmla="*/ 0 w 115"/>
                <a:gd name="T31" fmla="*/ 0 h 236"/>
                <a:gd name="T32" fmla="*/ 0 w 115"/>
                <a:gd name="T33" fmla="*/ 0 h 236"/>
                <a:gd name="T34" fmla="*/ 0 w 115"/>
                <a:gd name="T35" fmla="*/ 0 h 236"/>
                <a:gd name="T36" fmla="*/ 0 w 115"/>
                <a:gd name="T37" fmla="*/ 0 h 236"/>
                <a:gd name="T38" fmla="*/ 0 w 115"/>
                <a:gd name="T39" fmla="*/ 0 h 236"/>
                <a:gd name="T40" fmla="*/ 0 w 115"/>
                <a:gd name="T41" fmla="*/ 0 h 236"/>
                <a:gd name="T42" fmla="*/ 0 w 115"/>
                <a:gd name="T43" fmla="*/ 0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2270" name="Freeform 1399"/>
            <p:cNvSpPr>
              <a:spLocks/>
            </p:cNvSpPr>
            <p:nvPr/>
          </p:nvSpPr>
          <p:spPr bwMode="auto">
            <a:xfrm>
              <a:off x="4034" y="2527"/>
              <a:ext cx="41" cy="52"/>
            </a:xfrm>
            <a:custGeom>
              <a:avLst/>
              <a:gdLst>
                <a:gd name="T0" fmla="*/ 0 w 245"/>
                <a:gd name="T1" fmla="*/ 0 h 310"/>
                <a:gd name="T2" fmla="*/ 0 w 245"/>
                <a:gd name="T3" fmla="*/ 0 h 310"/>
                <a:gd name="T4" fmla="*/ 0 w 245"/>
                <a:gd name="T5" fmla="*/ 0 h 310"/>
                <a:gd name="T6" fmla="*/ 0 w 245"/>
                <a:gd name="T7" fmla="*/ 0 h 310"/>
                <a:gd name="T8" fmla="*/ 0 w 245"/>
                <a:gd name="T9" fmla="*/ 0 h 310"/>
                <a:gd name="T10" fmla="*/ 0 w 245"/>
                <a:gd name="T11" fmla="*/ 0 h 310"/>
                <a:gd name="T12" fmla="*/ 0 w 245"/>
                <a:gd name="T13" fmla="*/ 0 h 310"/>
                <a:gd name="T14" fmla="*/ 0 w 245"/>
                <a:gd name="T15" fmla="*/ 0 h 310"/>
                <a:gd name="T16" fmla="*/ 0 w 245"/>
                <a:gd name="T17" fmla="*/ 0 h 310"/>
                <a:gd name="T18" fmla="*/ 0 w 245"/>
                <a:gd name="T19" fmla="*/ 0 h 310"/>
                <a:gd name="T20" fmla="*/ 0 w 245"/>
                <a:gd name="T21" fmla="*/ 0 h 310"/>
                <a:gd name="T22" fmla="*/ 0 w 245"/>
                <a:gd name="T23" fmla="*/ 0 h 310"/>
                <a:gd name="T24" fmla="*/ 0 w 245"/>
                <a:gd name="T25" fmla="*/ 0 h 310"/>
                <a:gd name="T26" fmla="*/ 0 w 245"/>
                <a:gd name="T27" fmla="*/ 0 h 310"/>
                <a:gd name="T28" fmla="*/ 0 w 245"/>
                <a:gd name="T29" fmla="*/ 0 h 310"/>
                <a:gd name="T30" fmla="*/ 0 w 245"/>
                <a:gd name="T31" fmla="*/ 0 h 310"/>
                <a:gd name="T32" fmla="*/ 0 w 245"/>
                <a:gd name="T33" fmla="*/ 0 h 310"/>
                <a:gd name="T34" fmla="*/ 0 w 245"/>
                <a:gd name="T35" fmla="*/ 0 h 310"/>
                <a:gd name="T36" fmla="*/ 0 w 245"/>
                <a:gd name="T37" fmla="*/ 0 h 310"/>
                <a:gd name="T38" fmla="*/ 0 w 245"/>
                <a:gd name="T39" fmla="*/ 0 h 310"/>
                <a:gd name="T40" fmla="*/ 0 w 245"/>
                <a:gd name="T41" fmla="*/ 0 h 310"/>
                <a:gd name="T42" fmla="*/ 0 w 245"/>
                <a:gd name="T43" fmla="*/ 0 h 310"/>
                <a:gd name="T44" fmla="*/ 0 w 245"/>
                <a:gd name="T45" fmla="*/ 0 h 310"/>
                <a:gd name="T46" fmla="*/ 0 w 245"/>
                <a:gd name="T47" fmla="*/ 0 h 310"/>
                <a:gd name="T48" fmla="*/ 0 w 245"/>
                <a:gd name="T49" fmla="*/ 0 h 310"/>
                <a:gd name="T50" fmla="*/ 0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0 w 245"/>
                <a:gd name="T69" fmla="*/ 0 h 310"/>
                <a:gd name="T70" fmla="*/ 0 w 245"/>
                <a:gd name="T71" fmla="*/ 0 h 310"/>
                <a:gd name="T72" fmla="*/ 0 w 245"/>
                <a:gd name="T73" fmla="*/ 0 h 310"/>
                <a:gd name="T74" fmla="*/ 0 w 245"/>
                <a:gd name="T75" fmla="*/ 0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2271" name="Group 1400"/>
            <p:cNvGrpSpPr>
              <a:grpSpLocks/>
            </p:cNvGrpSpPr>
            <p:nvPr/>
          </p:nvGrpSpPr>
          <p:grpSpPr bwMode="auto">
            <a:xfrm>
              <a:off x="3949" y="2599"/>
              <a:ext cx="135" cy="180"/>
              <a:chOff x="3774" y="2423"/>
              <a:chExt cx="189" cy="286"/>
            </a:xfrm>
          </p:grpSpPr>
          <p:sp>
            <p:nvSpPr>
              <p:cNvPr id="42272" name="Rectangle 1401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73" name="Rectangle 1402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74" name="Rectangle 1403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75" name="Rectangle 1404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76" name="Rectangle 1405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2277" name="Rectangle 1406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73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Group 42"/>
          <p:cNvGrpSpPr>
            <a:grpSpLocks/>
          </p:cNvGrpSpPr>
          <p:nvPr/>
        </p:nvGrpSpPr>
        <p:grpSpPr bwMode="auto">
          <a:xfrm>
            <a:off x="1169988" y="1319213"/>
            <a:ext cx="6375400" cy="2293937"/>
            <a:chOff x="1182688" y="1198563"/>
            <a:chExt cx="6375400" cy="2293937"/>
          </a:xfrm>
        </p:grpSpPr>
        <p:graphicFrame>
          <p:nvGraphicFramePr>
            <p:cNvPr id="44034" name="Object 2"/>
            <p:cNvGraphicFramePr>
              <a:graphicFrameLocks noChangeAspect="1"/>
            </p:cNvGraphicFramePr>
            <p:nvPr/>
          </p:nvGraphicFramePr>
          <p:xfrm>
            <a:off x="1349375" y="1966913"/>
            <a:ext cx="611188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35" name="Clip" r:id="rId4" imgW="1305000" imgH="1085760" progId="">
                    <p:embed/>
                  </p:oleObj>
                </mc:Choice>
                <mc:Fallback>
                  <p:oleObj name="Clip" r:id="rId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9375" y="1966913"/>
                          <a:ext cx="611188" cy="520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38" name="Rectangle 5"/>
            <p:cNvSpPr>
              <a:spLocks noChangeArrowheads="1"/>
            </p:cNvSpPr>
            <p:nvPr/>
          </p:nvSpPr>
          <p:spPr bwMode="auto">
            <a:xfrm>
              <a:off x="2105025" y="2009775"/>
              <a:ext cx="206375" cy="414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>
              <a:off x="1952625" y="2205038"/>
              <a:ext cx="1397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4040" name="Freeform 8"/>
            <p:cNvSpPr>
              <a:spLocks/>
            </p:cNvSpPr>
            <p:nvPr/>
          </p:nvSpPr>
          <p:spPr bwMode="auto">
            <a:xfrm>
              <a:off x="3043238" y="1387475"/>
              <a:ext cx="2046287" cy="2049463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41" name="Oval 9"/>
            <p:cNvSpPr>
              <a:spLocks noChangeArrowheads="1"/>
            </p:cNvSpPr>
            <p:nvPr/>
          </p:nvSpPr>
          <p:spPr bwMode="auto">
            <a:xfrm>
              <a:off x="3227388" y="1857375"/>
              <a:ext cx="193675" cy="1936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42" name="Oval 11"/>
            <p:cNvSpPr>
              <a:spLocks noChangeArrowheads="1"/>
            </p:cNvSpPr>
            <p:nvPr/>
          </p:nvSpPr>
          <p:spPr bwMode="auto">
            <a:xfrm>
              <a:off x="4543425" y="2163763"/>
              <a:ext cx="193675" cy="1936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43" name="Oval 12"/>
            <p:cNvSpPr>
              <a:spLocks noChangeArrowheads="1"/>
            </p:cNvSpPr>
            <p:nvPr/>
          </p:nvSpPr>
          <p:spPr bwMode="auto">
            <a:xfrm>
              <a:off x="4017963" y="2701925"/>
              <a:ext cx="193675" cy="1936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44" name="Line 14"/>
            <p:cNvSpPr>
              <a:spLocks noChangeShapeType="1"/>
            </p:cNvSpPr>
            <p:nvPr/>
          </p:nvSpPr>
          <p:spPr bwMode="auto">
            <a:xfrm flipV="1">
              <a:off x="2312988" y="1981200"/>
              <a:ext cx="928687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4045" name="Line 15"/>
            <p:cNvSpPr>
              <a:spLocks noChangeShapeType="1"/>
            </p:cNvSpPr>
            <p:nvPr/>
          </p:nvSpPr>
          <p:spPr bwMode="auto">
            <a:xfrm>
              <a:off x="3367088" y="2008188"/>
              <a:ext cx="720725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4046" name="Line 16"/>
            <p:cNvSpPr>
              <a:spLocks noChangeShapeType="1"/>
            </p:cNvSpPr>
            <p:nvPr/>
          </p:nvSpPr>
          <p:spPr bwMode="auto">
            <a:xfrm flipV="1">
              <a:off x="4197350" y="2312988"/>
              <a:ext cx="388938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4047" name="Text Box 17"/>
            <p:cNvSpPr txBox="1">
              <a:spLocks noChangeArrowheads="1"/>
            </p:cNvSpPr>
            <p:nvPr/>
          </p:nvSpPr>
          <p:spPr bwMode="auto">
            <a:xfrm>
              <a:off x="3816350" y="1517650"/>
              <a:ext cx="99377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telephone</a:t>
              </a:r>
            </a:p>
            <a:p>
              <a:r>
                <a:rPr lang="en-US" sz="1400"/>
                <a:t>network</a:t>
              </a:r>
            </a:p>
          </p:txBody>
        </p:sp>
        <p:sp>
          <p:nvSpPr>
            <p:cNvPr id="44048" name="Line 19"/>
            <p:cNvSpPr>
              <a:spLocks noChangeShapeType="1"/>
            </p:cNvSpPr>
            <p:nvPr/>
          </p:nvSpPr>
          <p:spPr bwMode="auto">
            <a:xfrm flipV="1">
              <a:off x="4681538" y="2244725"/>
              <a:ext cx="485775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4049" name="Freeform 20"/>
            <p:cNvSpPr>
              <a:spLocks/>
            </p:cNvSpPr>
            <p:nvPr/>
          </p:nvSpPr>
          <p:spPr bwMode="auto">
            <a:xfrm>
              <a:off x="5511800" y="1443038"/>
              <a:ext cx="2046288" cy="2049462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4050" name="Group 21"/>
            <p:cNvGrpSpPr>
              <a:grpSpLocks/>
            </p:cNvGrpSpPr>
            <p:nvPr/>
          </p:nvGrpSpPr>
          <p:grpSpPr bwMode="auto">
            <a:xfrm>
              <a:off x="5665788" y="2116138"/>
              <a:ext cx="569912" cy="285750"/>
              <a:chOff x="533" y="321"/>
              <a:chExt cx="359" cy="180"/>
            </a:xfrm>
          </p:grpSpPr>
          <p:grpSp>
            <p:nvGrpSpPr>
              <p:cNvPr id="44059" name="Group 22"/>
              <p:cNvGrpSpPr>
                <a:grpSpLocks/>
              </p:cNvGrpSpPr>
              <p:nvPr/>
            </p:nvGrpSpPr>
            <p:grpSpPr bwMode="auto">
              <a:xfrm>
                <a:off x="533" y="321"/>
                <a:ext cx="359" cy="180"/>
                <a:chOff x="1009" y="655"/>
                <a:chExt cx="359" cy="180"/>
              </a:xfrm>
            </p:grpSpPr>
            <p:sp>
              <p:nvSpPr>
                <p:cNvPr id="44061" name="Oval 23"/>
                <p:cNvSpPr>
                  <a:spLocks noChangeArrowheads="1"/>
                </p:cNvSpPr>
                <p:nvPr/>
              </p:nvSpPr>
              <p:spPr bwMode="auto">
                <a:xfrm>
                  <a:off x="1012" y="735"/>
                  <a:ext cx="356" cy="1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4062" name="Line 24"/>
                <p:cNvSpPr>
                  <a:spLocks noChangeShapeType="1"/>
                </p:cNvSpPr>
                <p:nvPr/>
              </p:nvSpPr>
              <p:spPr bwMode="auto">
                <a:xfrm>
                  <a:off x="1012" y="727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4063" name="Line 25"/>
                <p:cNvSpPr>
                  <a:spLocks noChangeShapeType="1"/>
                </p:cNvSpPr>
                <p:nvPr/>
              </p:nvSpPr>
              <p:spPr bwMode="auto">
                <a:xfrm>
                  <a:off x="1368" y="727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4064" name="Rectangle 26"/>
                <p:cNvSpPr>
                  <a:spLocks noChangeArrowheads="1"/>
                </p:cNvSpPr>
                <p:nvPr/>
              </p:nvSpPr>
              <p:spPr bwMode="auto">
                <a:xfrm>
                  <a:off x="1012" y="727"/>
                  <a:ext cx="353" cy="61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4065" name="Oval 27"/>
                <p:cNvSpPr>
                  <a:spLocks noChangeArrowheads="1"/>
                </p:cNvSpPr>
                <p:nvPr/>
              </p:nvSpPr>
              <p:spPr bwMode="auto">
                <a:xfrm>
                  <a:off x="1009" y="655"/>
                  <a:ext cx="356" cy="116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44066" name="Group 28"/>
                <p:cNvGrpSpPr>
                  <a:grpSpLocks/>
                </p:cNvGrpSpPr>
                <p:nvPr/>
              </p:nvGrpSpPr>
              <p:grpSpPr bwMode="auto">
                <a:xfrm>
                  <a:off x="1095" y="681"/>
                  <a:ext cx="176" cy="68"/>
                  <a:chOff x="2848" y="848"/>
                  <a:chExt cx="140" cy="98"/>
                </a:xfrm>
              </p:grpSpPr>
              <p:sp>
                <p:nvSpPr>
                  <p:cNvPr id="44071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4072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407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grpSp>
              <p:nvGrpSpPr>
                <p:cNvPr id="44067" name="Group 32"/>
                <p:cNvGrpSpPr>
                  <a:grpSpLocks/>
                </p:cNvGrpSpPr>
                <p:nvPr/>
              </p:nvGrpSpPr>
              <p:grpSpPr bwMode="auto">
                <a:xfrm flipV="1">
                  <a:off x="1095" y="680"/>
                  <a:ext cx="176" cy="68"/>
                  <a:chOff x="2848" y="848"/>
                  <a:chExt cx="140" cy="98"/>
                </a:xfrm>
              </p:grpSpPr>
              <p:sp>
                <p:nvSpPr>
                  <p:cNvPr id="44068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4069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4070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</p:grpSp>
          <p:sp>
            <p:nvSpPr>
              <p:cNvPr id="44060" name="Line 36"/>
              <p:cNvSpPr>
                <a:spLocks noChangeShapeType="1"/>
              </p:cNvSpPr>
              <p:nvPr/>
            </p:nvSpPr>
            <p:spPr bwMode="auto">
              <a:xfrm>
                <a:off x="535" y="368"/>
                <a:ext cx="0" cy="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44051" name="Line 37"/>
            <p:cNvSpPr>
              <a:spLocks noChangeShapeType="1"/>
            </p:cNvSpPr>
            <p:nvPr/>
          </p:nvSpPr>
          <p:spPr bwMode="auto">
            <a:xfrm flipH="1" flipV="1">
              <a:off x="5346700" y="2244725"/>
              <a:ext cx="319088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4052" name="Text Box 38"/>
            <p:cNvSpPr txBox="1">
              <a:spLocks noChangeArrowheads="1"/>
            </p:cNvSpPr>
            <p:nvPr/>
          </p:nvSpPr>
          <p:spPr bwMode="auto">
            <a:xfrm>
              <a:off x="6045200" y="1727200"/>
              <a:ext cx="9159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Internet</a:t>
              </a:r>
            </a:p>
          </p:txBody>
        </p:sp>
        <p:sp>
          <p:nvSpPr>
            <p:cNvPr id="44053" name="Text Box 39"/>
            <p:cNvSpPr txBox="1">
              <a:spLocks noChangeArrowheads="1"/>
            </p:cNvSpPr>
            <p:nvPr/>
          </p:nvSpPr>
          <p:spPr bwMode="auto">
            <a:xfrm>
              <a:off x="2070100" y="2500313"/>
              <a:ext cx="755650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home</a:t>
              </a:r>
              <a:br>
                <a:rPr lang="en-US" sz="1400"/>
              </a:br>
              <a:r>
                <a:rPr lang="en-US" sz="1400"/>
                <a:t>dial-up</a:t>
              </a:r>
            </a:p>
            <a:p>
              <a:r>
                <a:rPr lang="en-US" sz="1400"/>
                <a:t>modem</a:t>
              </a:r>
            </a:p>
          </p:txBody>
        </p:sp>
        <p:sp>
          <p:nvSpPr>
            <p:cNvPr id="44054" name="Text Box 40"/>
            <p:cNvSpPr txBox="1">
              <a:spLocks noChangeArrowheads="1"/>
            </p:cNvSpPr>
            <p:nvPr/>
          </p:nvSpPr>
          <p:spPr bwMode="auto">
            <a:xfrm>
              <a:off x="4992688" y="2584450"/>
              <a:ext cx="1065212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ISP</a:t>
              </a:r>
              <a:br>
                <a:rPr lang="en-US" sz="1400"/>
              </a:br>
              <a:r>
                <a:rPr lang="en-US" sz="1400"/>
                <a:t>modem</a:t>
              </a:r>
            </a:p>
            <a:p>
              <a:r>
                <a:rPr lang="en-US" sz="1400"/>
                <a:t>(e.g., AOL)</a:t>
              </a:r>
            </a:p>
          </p:txBody>
        </p:sp>
        <p:sp>
          <p:nvSpPr>
            <p:cNvPr id="44055" name="Text Box 41"/>
            <p:cNvSpPr txBox="1">
              <a:spLocks noChangeArrowheads="1"/>
            </p:cNvSpPr>
            <p:nvPr/>
          </p:nvSpPr>
          <p:spPr bwMode="auto">
            <a:xfrm>
              <a:off x="1182688" y="2598738"/>
              <a:ext cx="6159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home</a:t>
              </a:r>
            </a:p>
            <a:p>
              <a:r>
                <a:rPr lang="en-US" sz="1400"/>
                <a:t>PC</a:t>
              </a:r>
            </a:p>
          </p:txBody>
        </p:sp>
        <p:sp>
          <p:nvSpPr>
            <p:cNvPr id="44056" name="Rectangle 44"/>
            <p:cNvSpPr>
              <a:spLocks noChangeArrowheads="1"/>
            </p:cNvSpPr>
            <p:nvPr/>
          </p:nvSpPr>
          <p:spPr bwMode="auto">
            <a:xfrm>
              <a:off x="3019425" y="1677988"/>
              <a:ext cx="623888" cy="541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057" name="Text Box 45"/>
            <p:cNvSpPr txBox="1">
              <a:spLocks noChangeArrowheads="1"/>
            </p:cNvSpPr>
            <p:nvPr/>
          </p:nvSpPr>
          <p:spPr bwMode="auto">
            <a:xfrm>
              <a:off x="2554288" y="1198563"/>
              <a:ext cx="82867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central </a:t>
              </a:r>
              <a:br>
                <a:rPr lang="en-US" sz="1400"/>
              </a:br>
              <a:r>
                <a:rPr lang="en-US" sz="1400"/>
                <a:t>office</a:t>
              </a:r>
            </a:p>
          </p:txBody>
        </p:sp>
        <p:sp>
          <p:nvSpPr>
            <p:cNvPr id="44058" name="Rectangle 46"/>
            <p:cNvSpPr>
              <a:spLocks noChangeArrowheads="1"/>
            </p:cNvSpPr>
            <p:nvPr/>
          </p:nvSpPr>
          <p:spPr bwMode="auto">
            <a:xfrm>
              <a:off x="5095386" y="2052417"/>
              <a:ext cx="206375" cy="414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44036" name="Rectangle 3"/>
          <p:cNvSpPr txBox="1">
            <a:spLocks noChangeArrowheads="1"/>
          </p:cNvSpPr>
          <p:nvPr/>
        </p:nvSpPr>
        <p:spPr bwMode="auto">
          <a:xfrm>
            <a:off x="717550" y="3867150"/>
            <a:ext cx="792003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85000"/>
            </a:pPr>
            <a:endParaRPr lang="en-US" dirty="0">
              <a:latin typeface="Calibri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Uses existing telephony infrastructure</a:t>
            </a:r>
          </a:p>
          <a:p>
            <a:pPr lvl="1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Home is connected to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central office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up to </a:t>
            </a:r>
            <a:r>
              <a:rPr lang="en-US" dirty="0" smtClean="0">
                <a:latin typeface="Calibri"/>
              </a:rPr>
              <a:t>64Kbps </a:t>
            </a:r>
            <a:r>
              <a:rPr lang="en-US" dirty="0">
                <a:latin typeface="Calibri"/>
              </a:rPr>
              <a:t>direct access to router (often less)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Can</a:t>
            </a:r>
            <a:r>
              <a:rPr lang="ja-JP" altLang="en-US" dirty="0">
                <a:latin typeface="Calibri"/>
              </a:rPr>
              <a:t>’</a:t>
            </a:r>
            <a:r>
              <a:rPr lang="en-US" dirty="0">
                <a:latin typeface="Calibri"/>
              </a:rPr>
              <a:t>t surf and phone at same time: not </a:t>
            </a:r>
            <a:r>
              <a:rPr lang="ja-JP" altLang="en-US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always on</a:t>
            </a:r>
            <a:r>
              <a:rPr lang="ja-JP" altLang="en-US" dirty="0">
                <a:solidFill>
                  <a:srgbClr val="FF0000"/>
                </a:solidFill>
                <a:latin typeface="Calibri"/>
              </a:rPr>
              <a:t>”</a:t>
            </a:r>
            <a:endParaRPr lang="en-US" sz="200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4037" name="Title 41"/>
          <p:cNvSpPr>
            <a:spLocks noGrp="1"/>
          </p:cNvSpPr>
          <p:nvPr>
            <p:ph type="title"/>
          </p:nvPr>
        </p:nvSpPr>
        <p:spPr>
          <a:xfrm>
            <a:off x="392113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Dial-up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Modem</a:t>
            </a:r>
            <a:br>
              <a:rPr lang="en-US" dirty="0" smtClean="0">
                <a:ea typeface="ＭＳ Ｐゴシック" charset="0"/>
                <a:cs typeface="ＭＳ Ｐゴシック" charset="0"/>
              </a:rPr>
            </a:br>
            <a:r>
              <a:rPr lang="en-US" sz="2700" dirty="0" smtClean="0">
                <a:ea typeface="ＭＳ Ｐゴシック" charset="0"/>
                <a:cs typeface="ＭＳ Ｐゴシック" charset="0"/>
              </a:rPr>
              <a:t>(archeology – unless you travel a lot)</a:t>
            </a:r>
            <a:endParaRPr lang="en-US" sz="27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391" y="3041070"/>
            <a:ext cx="1623624" cy="1238250"/>
          </a:xfrm>
          <a:prstGeom prst="rect">
            <a:avLst/>
          </a:prstGeom>
        </p:spPr>
      </p:pic>
      <p:cxnSp>
        <p:nvCxnSpPr>
          <p:cNvPr id="4" name="Curved Connector 3"/>
          <p:cNvCxnSpPr/>
          <p:nvPr/>
        </p:nvCxnSpPr>
        <p:spPr>
          <a:xfrm rot="10800000">
            <a:off x="2300288" y="2478090"/>
            <a:ext cx="730250" cy="53816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6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60" name="Group 51"/>
          <p:cNvGrpSpPr>
            <a:grpSpLocks/>
          </p:cNvGrpSpPr>
          <p:nvPr/>
        </p:nvGrpSpPr>
        <p:grpSpPr bwMode="auto">
          <a:xfrm>
            <a:off x="854075" y="1017588"/>
            <a:ext cx="5551488" cy="3759200"/>
            <a:chOff x="738188" y="979488"/>
            <a:chExt cx="5551487" cy="3759200"/>
          </a:xfrm>
        </p:grpSpPr>
        <p:graphicFrame>
          <p:nvGraphicFramePr>
            <p:cNvPr id="45058" name="Object 2"/>
            <p:cNvGraphicFramePr>
              <a:graphicFrameLocks noChangeAspect="1"/>
            </p:cNvGraphicFramePr>
            <p:nvPr/>
          </p:nvGraphicFramePr>
          <p:xfrm>
            <a:off x="768350" y="3381375"/>
            <a:ext cx="611188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3" name="Clip" r:id="rId3" imgW="1305000" imgH="1085760" progId="">
                    <p:embed/>
                  </p:oleObj>
                </mc:Choice>
                <mc:Fallback>
                  <p:oleObj name="Clip" r:id="rId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350" y="3381375"/>
                          <a:ext cx="611188" cy="520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63" name="Rectangle 3"/>
            <p:cNvSpPr>
              <a:spLocks noChangeArrowheads="1"/>
            </p:cNvSpPr>
            <p:nvPr/>
          </p:nvSpPr>
          <p:spPr bwMode="auto">
            <a:xfrm>
              <a:off x="1731963" y="2867025"/>
              <a:ext cx="288925" cy="6238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5064" name="Group 44"/>
            <p:cNvGrpSpPr>
              <a:grpSpLocks/>
            </p:cNvGrpSpPr>
            <p:nvPr/>
          </p:nvGrpSpPr>
          <p:grpSpPr bwMode="auto">
            <a:xfrm>
              <a:off x="4192588" y="2689225"/>
              <a:ext cx="2097087" cy="2049463"/>
              <a:chOff x="1769" y="1380"/>
              <a:chExt cx="1321" cy="1291"/>
            </a:xfrm>
          </p:grpSpPr>
          <p:sp>
            <p:nvSpPr>
              <p:cNvPr id="45100" name="Freeform 5"/>
              <p:cNvSpPr>
                <a:spLocks/>
              </p:cNvSpPr>
              <p:nvPr/>
            </p:nvSpPr>
            <p:spPr bwMode="auto">
              <a:xfrm>
                <a:off x="1769" y="1380"/>
                <a:ext cx="1289" cy="1291"/>
              </a:xfrm>
              <a:custGeom>
                <a:avLst/>
                <a:gdLst>
                  <a:gd name="T0" fmla="*/ 235 w 1292"/>
                  <a:gd name="T1" fmla="*/ 7 h 1255"/>
                  <a:gd name="T2" fmla="*/ 35 w 1292"/>
                  <a:gd name="T3" fmla="*/ 177 h 1255"/>
                  <a:gd name="T4" fmla="*/ 29 w 1292"/>
                  <a:gd name="T5" fmla="*/ 585 h 1255"/>
                  <a:gd name="T6" fmla="*/ 53 w 1292"/>
                  <a:gd name="T7" fmla="*/ 928 h 1255"/>
                  <a:gd name="T8" fmla="*/ 241 w 1292"/>
                  <a:gd name="T9" fmla="*/ 975 h 1255"/>
                  <a:gd name="T10" fmla="*/ 642 w 1292"/>
                  <a:gd name="T11" fmla="*/ 1263 h 1255"/>
                  <a:gd name="T12" fmla="*/ 987 w 1292"/>
                  <a:gd name="T13" fmla="*/ 1385 h 1255"/>
                  <a:gd name="T14" fmla="*/ 1187 w 1292"/>
                  <a:gd name="T15" fmla="*/ 1143 h 1255"/>
                  <a:gd name="T16" fmla="*/ 1259 w 1292"/>
                  <a:gd name="T17" fmla="*/ 499 h 1255"/>
                  <a:gd name="T18" fmla="*/ 1193 w 1292"/>
                  <a:gd name="T19" fmla="*/ 236 h 1255"/>
                  <a:gd name="T20" fmla="*/ 741 w 1292"/>
                  <a:gd name="T21" fmla="*/ 128 h 1255"/>
                  <a:gd name="T22" fmla="*/ 235 w 1292"/>
                  <a:gd name="T23" fmla="*/ 7 h 12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92"/>
                  <a:gd name="T37" fmla="*/ 0 h 1255"/>
                  <a:gd name="T38" fmla="*/ 1292 w 1292"/>
                  <a:gd name="T39" fmla="*/ 1255 h 12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92" h="1255">
                    <a:moveTo>
                      <a:pt x="239" y="7"/>
                    </a:moveTo>
                    <a:cubicBezTo>
                      <a:pt x="120" y="14"/>
                      <a:pt x="70" y="71"/>
                      <a:pt x="35" y="157"/>
                    </a:cubicBezTo>
                    <a:cubicBezTo>
                      <a:pt x="0" y="243"/>
                      <a:pt x="26" y="411"/>
                      <a:pt x="29" y="523"/>
                    </a:cubicBezTo>
                    <a:cubicBezTo>
                      <a:pt x="32" y="635"/>
                      <a:pt x="17" y="771"/>
                      <a:pt x="53" y="829"/>
                    </a:cubicBezTo>
                    <a:cubicBezTo>
                      <a:pt x="89" y="887"/>
                      <a:pt x="146" y="821"/>
                      <a:pt x="245" y="871"/>
                    </a:cubicBezTo>
                    <a:cubicBezTo>
                      <a:pt x="344" y="921"/>
                      <a:pt x="522" y="1068"/>
                      <a:pt x="647" y="1129"/>
                    </a:cubicBezTo>
                    <a:cubicBezTo>
                      <a:pt x="772" y="1190"/>
                      <a:pt x="903" y="1255"/>
                      <a:pt x="995" y="1237"/>
                    </a:cubicBezTo>
                    <a:cubicBezTo>
                      <a:pt x="1087" y="1219"/>
                      <a:pt x="1153" y="1153"/>
                      <a:pt x="1199" y="1021"/>
                    </a:cubicBezTo>
                    <a:cubicBezTo>
                      <a:pt x="1245" y="889"/>
                      <a:pt x="1270" y="580"/>
                      <a:pt x="1271" y="445"/>
                    </a:cubicBezTo>
                    <a:cubicBezTo>
                      <a:pt x="1272" y="310"/>
                      <a:pt x="1292" y="266"/>
                      <a:pt x="1205" y="211"/>
                    </a:cubicBezTo>
                    <a:cubicBezTo>
                      <a:pt x="1118" y="156"/>
                      <a:pt x="908" y="150"/>
                      <a:pt x="749" y="115"/>
                    </a:cubicBezTo>
                    <a:cubicBezTo>
                      <a:pt x="590" y="80"/>
                      <a:pt x="358" y="0"/>
                      <a:pt x="239" y="7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5101" name="Oval 6"/>
              <p:cNvSpPr>
                <a:spLocks noChangeArrowheads="1"/>
              </p:cNvSpPr>
              <p:nvPr/>
            </p:nvSpPr>
            <p:spPr bwMode="auto">
              <a:xfrm>
                <a:off x="1885" y="1676"/>
                <a:ext cx="122" cy="12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5102" name="Oval 7"/>
              <p:cNvSpPr>
                <a:spLocks noChangeArrowheads="1"/>
              </p:cNvSpPr>
              <p:nvPr/>
            </p:nvSpPr>
            <p:spPr bwMode="auto">
              <a:xfrm>
                <a:off x="2714" y="1869"/>
                <a:ext cx="122" cy="12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5103" name="Oval 8"/>
              <p:cNvSpPr>
                <a:spLocks noChangeArrowheads="1"/>
              </p:cNvSpPr>
              <p:nvPr/>
            </p:nvSpPr>
            <p:spPr bwMode="auto">
              <a:xfrm>
                <a:off x="2383" y="2208"/>
                <a:ext cx="122" cy="12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45104" name="Line 10"/>
              <p:cNvSpPr>
                <a:spLocks noChangeShapeType="1"/>
              </p:cNvSpPr>
              <p:nvPr/>
            </p:nvSpPr>
            <p:spPr bwMode="auto">
              <a:xfrm>
                <a:off x="1973" y="1771"/>
                <a:ext cx="454" cy="4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5105" name="Line 11"/>
              <p:cNvSpPr>
                <a:spLocks noChangeShapeType="1"/>
              </p:cNvSpPr>
              <p:nvPr/>
            </p:nvSpPr>
            <p:spPr bwMode="auto">
              <a:xfrm flipV="1">
                <a:off x="2496" y="1963"/>
                <a:ext cx="245" cy="2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45106" name="Text Box 12"/>
              <p:cNvSpPr txBox="1">
                <a:spLocks noChangeArrowheads="1"/>
              </p:cNvSpPr>
              <p:nvPr/>
            </p:nvSpPr>
            <p:spPr bwMode="auto">
              <a:xfrm>
                <a:off x="2063" y="1514"/>
                <a:ext cx="626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400"/>
                  <a:t>telephone</a:t>
                </a:r>
              </a:p>
              <a:p>
                <a:r>
                  <a:rPr lang="en-US" sz="1400"/>
                  <a:t>network</a:t>
                </a:r>
              </a:p>
            </p:txBody>
          </p:sp>
          <p:sp>
            <p:nvSpPr>
              <p:cNvPr id="45107" name="Line 14"/>
              <p:cNvSpPr>
                <a:spLocks noChangeShapeType="1"/>
              </p:cNvSpPr>
              <p:nvPr/>
            </p:nvSpPr>
            <p:spPr bwMode="auto">
              <a:xfrm flipV="1">
                <a:off x="2784" y="1911"/>
                <a:ext cx="306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45065" name="Text Box 34"/>
            <p:cNvSpPr txBox="1">
              <a:spLocks noChangeArrowheads="1"/>
            </p:cNvSpPr>
            <p:nvPr/>
          </p:nvSpPr>
          <p:spPr bwMode="auto">
            <a:xfrm>
              <a:off x="1585913" y="3511550"/>
              <a:ext cx="7556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DSL</a:t>
              </a:r>
            </a:p>
            <a:p>
              <a:r>
                <a:rPr lang="en-US" sz="1400"/>
                <a:t>modem</a:t>
              </a:r>
            </a:p>
          </p:txBody>
        </p:sp>
        <p:sp>
          <p:nvSpPr>
            <p:cNvPr id="45066" name="Text Box 36"/>
            <p:cNvSpPr txBox="1">
              <a:spLocks noChangeArrowheads="1"/>
            </p:cNvSpPr>
            <p:nvPr/>
          </p:nvSpPr>
          <p:spPr bwMode="auto">
            <a:xfrm>
              <a:off x="738188" y="3983038"/>
              <a:ext cx="6159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home</a:t>
              </a:r>
            </a:p>
            <a:p>
              <a:r>
                <a:rPr lang="en-US" sz="1400"/>
                <a:t>PC</a:t>
              </a:r>
            </a:p>
          </p:txBody>
        </p:sp>
        <p:graphicFrame>
          <p:nvGraphicFramePr>
            <p:cNvPr id="45059" name="Object 3"/>
            <p:cNvGraphicFramePr>
              <a:graphicFrameLocks noChangeAspect="1"/>
            </p:cNvGraphicFramePr>
            <p:nvPr/>
          </p:nvGraphicFramePr>
          <p:xfrm>
            <a:off x="1179513" y="2239963"/>
            <a:ext cx="490537" cy="369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14" name="Clip" r:id="rId5" imgW="676440" imgH="485640" progId="">
                    <p:embed/>
                  </p:oleObj>
                </mc:Choice>
                <mc:Fallback>
                  <p:oleObj name="Clip" r:id="rId5" imgW="676440" imgH="485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79513" y="2239963"/>
                          <a:ext cx="490537" cy="3698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67" name="Text Box 40"/>
            <p:cNvSpPr txBox="1">
              <a:spLocks noChangeArrowheads="1"/>
            </p:cNvSpPr>
            <p:nvPr/>
          </p:nvSpPr>
          <p:spPr bwMode="auto">
            <a:xfrm>
              <a:off x="1001713" y="1641475"/>
              <a:ext cx="666750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home</a:t>
              </a:r>
            </a:p>
            <a:p>
              <a:r>
                <a:rPr lang="en-US" sz="1400"/>
                <a:t>phone</a:t>
              </a:r>
            </a:p>
          </p:txBody>
        </p:sp>
        <p:sp>
          <p:nvSpPr>
            <p:cNvPr id="45068" name="Line 41"/>
            <p:cNvSpPr>
              <a:spLocks noChangeShapeType="1"/>
            </p:cNvSpPr>
            <p:nvPr/>
          </p:nvSpPr>
          <p:spPr bwMode="auto">
            <a:xfrm>
              <a:off x="1568450" y="2479675"/>
              <a:ext cx="885825" cy="525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69" name="Line 42"/>
            <p:cNvSpPr>
              <a:spLocks noChangeShapeType="1"/>
            </p:cNvSpPr>
            <p:nvPr/>
          </p:nvSpPr>
          <p:spPr bwMode="auto">
            <a:xfrm flipV="1">
              <a:off x="1233488" y="3227388"/>
              <a:ext cx="511175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70" name="Rectangle 47"/>
            <p:cNvSpPr>
              <a:spLocks noChangeArrowheads="1"/>
            </p:cNvSpPr>
            <p:nvPr/>
          </p:nvSpPr>
          <p:spPr bwMode="auto">
            <a:xfrm>
              <a:off x="3700463" y="2728913"/>
              <a:ext cx="288925" cy="62388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5071" name="Line 48"/>
            <p:cNvSpPr>
              <a:spLocks noChangeShapeType="1"/>
            </p:cNvSpPr>
            <p:nvPr/>
          </p:nvSpPr>
          <p:spPr bwMode="auto">
            <a:xfrm>
              <a:off x="2438400" y="3089275"/>
              <a:ext cx="1247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72" name="Freeform 52"/>
            <p:cNvSpPr>
              <a:spLocks/>
            </p:cNvSpPr>
            <p:nvPr/>
          </p:nvSpPr>
          <p:spPr bwMode="auto">
            <a:xfrm rot="4873784">
              <a:off x="4356101" y="1041400"/>
              <a:ext cx="1770062" cy="1646237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5073" name="Text Box 53"/>
            <p:cNvSpPr txBox="1">
              <a:spLocks noChangeArrowheads="1"/>
            </p:cNvSpPr>
            <p:nvPr/>
          </p:nvSpPr>
          <p:spPr bwMode="auto">
            <a:xfrm>
              <a:off x="5062538" y="1350963"/>
              <a:ext cx="9159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Internet</a:t>
              </a:r>
            </a:p>
          </p:txBody>
        </p:sp>
        <p:grpSp>
          <p:nvGrpSpPr>
            <p:cNvPr id="45074" name="Group 54"/>
            <p:cNvGrpSpPr>
              <a:grpSpLocks/>
            </p:cNvGrpSpPr>
            <p:nvPr/>
          </p:nvGrpSpPr>
          <p:grpSpPr bwMode="auto">
            <a:xfrm>
              <a:off x="4144963" y="2365375"/>
              <a:ext cx="473075" cy="244475"/>
              <a:chOff x="533" y="321"/>
              <a:chExt cx="359" cy="180"/>
            </a:xfrm>
          </p:grpSpPr>
          <p:grpSp>
            <p:nvGrpSpPr>
              <p:cNvPr id="45085" name="Group 55"/>
              <p:cNvGrpSpPr>
                <a:grpSpLocks/>
              </p:cNvGrpSpPr>
              <p:nvPr/>
            </p:nvGrpSpPr>
            <p:grpSpPr bwMode="auto">
              <a:xfrm>
                <a:off x="533" y="321"/>
                <a:ext cx="359" cy="180"/>
                <a:chOff x="1009" y="655"/>
                <a:chExt cx="359" cy="180"/>
              </a:xfrm>
            </p:grpSpPr>
            <p:sp>
              <p:nvSpPr>
                <p:cNvPr id="45087" name="Oval 56"/>
                <p:cNvSpPr>
                  <a:spLocks noChangeArrowheads="1"/>
                </p:cNvSpPr>
                <p:nvPr/>
              </p:nvSpPr>
              <p:spPr bwMode="auto">
                <a:xfrm>
                  <a:off x="1012" y="735"/>
                  <a:ext cx="356" cy="1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5088" name="Line 57"/>
                <p:cNvSpPr>
                  <a:spLocks noChangeShapeType="1"/>
                </p:cNvSpPr>
                <p:nvPr/>
              </p:nvSpPr>
              <p:spPr bwMode="auto">
                <a:xfrm>
                  <a:off x="1012" y="727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5089" name="Line 58"/>
                <p:cNvSpPr>
                  <a:spLocks noChangeShapeType="1"/>
                </p:cNvSpPr>
                <p:nvPr/>
              </p:nvSpPr>
              <p:spPr bwMode="auto">
                <a:xfrm>
                  <a:off x="1368" y="727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5090" name="Rectangle 59"/>
                <p:cNvSpPr>
                  <a:spLocks noChangeArrowheads="1"/>
                </p:cNvSpPr>
                <p:nvPr/>
              </p:nvSpPr>
              <p:spPr bwMode="auto">
                <a:xfrm>
                  <a:off x="1012" y="727"/>
                  <a:ext cx="353" cy="61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45091" name="Oval 60"/>
                <p:cNvSpPr>
                  <a:spLocks noChangeArrowheads="1"/>
                </p:cNvSpPr>
                <p:nvPr/>
              </p:nvSpPr>
              <p:spPr bwMode="auto">
                <a:xfrm>
                  <a:off x="1009" y="655"/>
                  <a:ext cx="356" cy="116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45092" name="Group 61"/>
                <p:cNvGrpSpPr>
                  <a:grpSpLocks/>
                </p:cNvGrpSpPr>
                <p:nvPr/>
              </p:nvGrpSpPr>
              <p:grpSpPr bwMode="auto">
                <a:xfrm>
                  <a:off x="1095" y="681"/>
                  <a:ext cx="176" cy="68"/>
                  <a:chOff x="2848" y="848"/>
                  <a:chExt cx="140" cy="98"/>
                </a:xfrm>
              </p:grpSpPr>
              <p:sp>
                <p:nvSpPr>
                  <p:cNvPr id="45097" name="Line 6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5098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5099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grpSp>
              <p:nvGrpSpPr>
                <p:cNvPr id="45093" name="Group 65"/>
                <p:cNvGrpSpPr>
                  <a:grpSpLocks/>
                </p:cNvGrpSpPr>
                <p:nvPr/>
              </p:nvGrpSpPr>
              <p:grpSpPr bwMode="auto">
                <a:xfrm flipV="1">
                  <a:off x="1095" y="680"/>
                  <a:ext cx="176" cy="68"/>
                  <a:chOff x="2848" y="848"/>
                  <a:chExt cx="140" cy="98"/>
                </a:xfrm>
              </p:grpSpPr>
              <p:sp>
                <p:nvSpPr>
                  <p:cNvPr id="45094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5095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45096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</p:grpSp>
          <p:sp>
            <p:nvSpPr>
              <p:cNvPr id="45086" name="Line 69"/>
              <p:cNvSpPr>
                <a:spLocks noChangeShapeType="1"/>
              </p:cNvSpPr>
              <p:nvPr/>
            </p:nvSpPr>
            <p:spPr bwMode="auto">
              <a:xfrm>
                <a:off x="535" y="368"/>
                <a:ext cx="0" cy="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45075" name="Line 70"/>
            <p:cNvSpPr>
              <a:spLocks noChangeShapeType="1"/>
            </p:cNvSpPr>
            <p:nvPr/>
          </p:nvSpPr>
          <p:spPr bwMode="auto">
            <a:xfrm flipV="1">
              <a:off x="3989388" y="2563813"/>
              <a:ext cx="392112" cy="442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76" name="Line 71"/>
            <p:cNvSpPr>
              <a:spLocks noChangeShapeType="1"/>
            </p:cNvSpPr>
            <p:nvPr/>
          </p:nvSpPr>
          <p:spPr bwMode="auto">
            <a:xfrm>
              <a:off x="3976688" y="3200400"/>
              <a:ext cx="484187" cy="53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77" name="Text Box 72"/>
            <p:cNvSpPr txBox="1">
              <a:spLocks noChangeArrowheads="1"/>
            </p:cNvSpPr>
            <p:nvPr/>
          </p:nvSpPr>
          <p:spPr bwMode="auto">
            <a:xfrm>
              <a:off x="3425825" y="2493963"/>
              <a:ext cx="7302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/>
                <a:t>DSLAM</a:t>
              </a:r>
            </a:p>
          </p:txBody>
        </p:sp>
        <p:sp>
          <p:nvSpPr>
            <p:cNvPr id="45078" name="AutoShape 73"/>
            <p:cNvSpPr>
              <a:spLocks noChangeArrowheads="1"/>
            </p:cNvSpPr>
            <p:nvPr/>
          </p:nvSpPr>
          <p:spPr bwMode="auto">
            <a:xfrm>
              <a:off x="2438400" y="1262063"/>
              <a:ext cx="2009775" cy="930275"/>
            </a:xfrm>
            <a:prstGeom prst="wedgeRoundRectCallout">
              <a:avLst>
                <a:gd name="adj1" fmla="val -27171"/>
                <a:gd name="adj2" fmla="val 136005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45079" name="Text Box 74"/>
            <p:cNvSpPr txBox="1">
              <a:spLocks noChangeArrowheads="1"/>
            </p:cNvSpPr>
            <p:nvPr/>
          </p:nvSpPr>
          <p:spPr bwMode="auto">
            <a:xfrm>
              <a:off x="2416175" y="1316038"/>
              <a:ext cx="20447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/>
                <a:t>Existing phone line:</a:t>
              </a:r>
              <a:br>
                <a:rPr lang="en-US" sz="1200"/>
              </a:br>
              <a:r>
                <a:rPr lang="en-US" sz="1200"/>
                <a:t>0-4KHz phone; 4-50KHz upstream data; 50KHz-1MHz downstream data</a:t>
              </a:r>
            </a:p>
          </p:txBody>
        </p:sp>
        <p:sp>
          <p:nvSpPr>
            <p:cNvPr id="45080" name="Rectangle 76"/>
            <p:cNvSpPr>
              <a:spLocks noChangeArrowheads="1"/>
            </p:cNvSpPr>
            <p:nvPr/>
          </p:nvSpPr>
          <p:spPr bwMode="auto">
            <a:xfrm>
              <a:off x="2273300" y="2951163"/>
              <a:ext cx="207963" cy="2349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5081" name="Line 77"/>
            <p:cNvSpPr>
              <a:spLocks noChangeShapeType="1"/>
            </p:cNvSpPr>
            <p:nvPr/>
          </p:nvSpPr>
          <p:spPr bwMode="auto">
            <a:xfrm>
              <a:off x="2008188" y="3089275"/>
              <a:ext cx="292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5082" name="Text Box 78"/>
            <p:cNvSpPr txBox="1">
              <a:spLocks noChangeArrowheads="1"/>
            </p:cNvSpPr>
            <p:nvPr/>
          </p:nvSpPr>
          <p:spPr bwMode="auto">
            <a:xfrm>
              <a:off x="2000250" y="3157538"/>
              <a:ext cx="9937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splitter</a:t>
              </a:r>
            </a:p>
          </p:txBody>
        </p:sp>
        <p:sp>
          <p:nvSpPr>
            <p:cNvPr id="45083" name="Rectangle 80"/>
            <p:cNvSpPr>
              <a:spLocks noChangeArrowheads="1"/>
            </p:cNvSpPr>
            <p:nvPr/>
          </p:nvSpPr>
          <p:spPr bwMode="auto">
            <a:xfrm>
              <a:off x="3406775" y="2287588"/>
              <a:ext cx="1233488" cy="13430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5084" name="Text Box 81"/>
            <p:cNvSpPr txBox="1">
              <a:spLocks noChangeArrowheads="1"/>
            </p:cNvSpPr>
            <p:nvPr/>
          </p:nvSpPr>
          <p:spPr bwMode="auto">
            <a:xfrm>
              <a:off x="3316288" y="3638550"/>
              <a:ext cx="776287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central</a:t>
              </a:r>
            </a:p>
            <a:p>
              <a:r>
                <a:rPr lang="en-US" sz="1400"/>
                <a:t>office</a:t>
              </a:r>
            </a:p>
          </p:txBody>
        </p:sp>
      </p:grpSp>
      <p:sp>
        <p:nvSpPr>
          <p:cNvPr id="45061" name="Title 50"/>
          <p:cNvSpPr>
            <a:spLocks noGrp="1"/>
          </p:cNvSpPr>
          <p:nvPr>
            <p:ph type="title"/>
          </p:nvPr>
        </p:nvSpPr>
        <p:spPr>
          <a:xfrm>
            <a:off x="5207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Digital Subscriber Line (DSL)</a:t>
            </a:r>
          </a:p>
        </p:txBody>
      </p:sp>
      <p:sp>
        <p:nvSpPr>
          <p:cNvPr id="45062" name="Rectangle 52"/>
          <p:cNvSpPr>
            <a:spLocks noChangeArrowheads="1"/>
          </p:cNvSpPr>
          <p:nvPr/>
        </p:nvSpPr>
        <p:spPr bwMode="auto">
          <a:xfrm>
            <a:off x="180975" y="4262438"/>
            <a:ext cx="8693150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</a:pPr>
            <a:endParaRPr lang="en-US" dirty="0">
              <a:solidFill>
                <a:srgbClr val="FF0000"/>
              </a:solidFill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Also uses existing telephone </a:t>
            </a:r>
            <a:r>
              <a:rPr lang="en-US" dirty="0" err="1">
                <a:latin typeface="Calibri"/>
              </a:rPr>
              <a:t>infrastruture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up to 1 Mbps upstream (today typically &lt; 256 kbps)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up to 8 Mbps downstream (today typically &lt; 1 Mbps)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dirty="0">
                <a:latin typeface="Calibri"/>
              </a:rPr>
              <a:t>dedicated physical line to telephone central office</a:t>
            </a:r>
            <a:endParaRPr lang="en-US" sz="2000" dirty="0">
              <a:solidFill>
                <a:schemeClr val="accent2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68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C0FD31-F769-6C43-A04C-F8BC1170FB94}" type="slidenum">
              <a:rPr lang="en-US" sz="1400" smtClean="0"/>
              <a:pPr/>
              <a:t>3</a:t>
            </a:fld>
            <a:endParaRPr lang="en-US" sz="1400" dirty="0"/>
          </a:p>
        </p:txBody>
      </p:sp>
      <p:pic>
        <p:nvPicPr>
          <p:cNvPr id="17416" name="Picture 7" descr="01313654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41" y="1017763"/>
            <a:ext cx="1148426" cy="1486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u="sng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Course Administration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5313" y="1371600"/>
            <a:ext cx="8258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None/>
            </a:pPr>
            <a:r>
              <a:rPr lang="en-US" sz="2800" u="sng" dirty="0" smtClean="0">
                <a:solidFill>
                  <a:srgbClr val="000000"/>
                </a:solidFill>
                <a:latin typeface="Calibri"/>
              </a:rPr>
              <a:t>Commonly Available Texts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Networking: A Top-Down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Approach</a:t>
            </a: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Kurose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and Ross,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6</a:t>
            </a:r>
            <a:r>
              <a:rPr lang="en-US" sz="20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edition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2013,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Addison-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Wesley</a:t>
            </a:r>
          </a:p>
          <a:p>
            <a:pPr marL="457200" lvl="1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(5</a:t>
            </a:r>
            <a:r>
              <a:rPr lang="en-US" sz="20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edition is also commonly available)</a:t>
            </a:r>
            <a:endParaRPr lang="en-US" sz="20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Computer Networks: A Systems Approach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Peterson and Davie, 5</a:t>
            </a:r>
            <a:r>
              <a:rPr lang="en-US" sz="2000" baseline="30000" dirty="0" smtClean="0">
                <a:solidFill>
                  <a:srgbClr val="000000"/>
                </a:solidFill>
                <a:latin typeface="Calibri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edition 2011, Morgan-Kaufman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	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Other Selected </a:t>
            </a:r>
            <a:r>
              <a:rPr lang="en-US" sz="2800" u="sng" dirty="0" smtClean="0">
                <a:solidFill>
                  <a:srgbClr val="000000"/>
                </a:solidFill>
                <a:latin typeface="Calibri"/>
              </a:rPr>
              <a:t>Texts (non-representative)</a:t>
            </a:r>
            <a:endParaRPr lang="en-US" sz="2800" u="sng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Internetworking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with TCP/IP, vol. I + II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Comer &amp; Stevens, Prentice Hall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UNIX Network Programming, Vol. I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Stevens,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Fenner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&amp;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Rudoff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, Prentice Hall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v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308" y="2775574"/>
            <a:ext cx="1617692" cy="1617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223" y="4678775"/>
            <a:ext cx="1203863" cy="14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179206-4D07-C740-8282-B67969B22AA9}" type="slidenum">
              <a:rPr lang="en-US" sz="1400" smtClean="0"/>
              <a:pPr/>
              <a:t>30</a:t>
            </a:fld>
            <a:endParaRPr lang="en-US" sz="1400" dirty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Cable Network Architecture: Overview</a:t>
            </a:r>
          </a:p>
        </p:txBody>
      </p:sp>
      <p:pic>
        <p:nvPicPr>
          <p:cNvPr id="54277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0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3479" name="Rectangle 7"/>
            <p:cNvSpPr>
              <a:spLocks noChangeArrowheads="1"/>
            </p:cNvSpPr>
            <p:nvPr/>
          </p:nvSpPr>
          <p:spPr bwMode="auto">
            <a:xfrm rot="-5400000">
              <a:off x="1865" y="2486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80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281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5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3486" name="Rectangle 14"/>
            <p:cNvSpPr>
              <a:spLocks noChangeArrowheads="1"/>
            </p:cNvSpPr>
            <p:nvPr/>
          </p:nvSpPr>
          <p:spPr bwMode="auto">
            <a:xfrm rot="-5400000">
              <a:off x="2214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87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6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3489" name="Rectangle 17"/>
            <p:cNvSpPr>
              <a:spLocks noChangeArrowheads="1"/>
            </p:cNvSpPr>
            <p:nvPr/>
          </p:nvSpPr>
          <p:spPr bwMode="auto">
            <a:xfrm rot="-5400000">
              <a:off x="2205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0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7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3492" name="Rectangle 20"/>
            <p:cNvSpPr>
              <a:spLocks noChangeArrowheads="1"/>
            </p:cNvSpPr>
            <p:nvPr/>
          </p:nvSpPr>
          <p:spPr bwMode="auto">
            <a:xfrm rot="-5400000">
              <a:off x="1865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3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8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3495" name="Rectangle 23"/>
            <p:cNvSpPr>
              <a:spLocks noChangeArrowheads="1"/>
            </p:cNvSpPr>
            <p:nvPr/>
          </p:nvSpPr>
          <p:spPr bwMode="auto">
            <a:xfrm rot="-5400000">
              <a:off x="3376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6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9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3498" name="Rectangle 26"/>
            <p:cNvSpPr>
              <a:spLocks noChangeArrowheads="1"/>
            </p:cNvSpPr>
            <p:nvPr/>
          </p:nvSpPr>
          <p:spPr bwMode="auto">
            <a:xfrm rot="-5400000">
              <a:off x="2205" y="2708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9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90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3501" name="Rectangle 29"/>
            <p:cNvSpPr>
              <a:spLocks noChangeArrowheads="1"/>
            </p:cNvSpPr>
            <p:nvPr/>
          </p:nvSpPr>
          <p:spPr bwMode="auto">
            <a:xfrm rot="-5400000">
              <a:off x="2214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502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3503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54292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home</a:t>
            </a:r>
          </a:p>
        </p:txBody>
      </p:sp>
      <p:pic>
        <p:nvPicPr>
          <p:cNvPr id="54293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4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4067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cable </a:t>
            </a:r>
            <a:r>
              <a:rPr lang="en-US" sz="1600" dirty="0" err="1">
                <a:latin typeface="Calibri"/>
              </a:rPr>
              <a:t>headend</a:t>
            </a:r>
            <a:endParaRPr lang="en-US" sz="1600" dirty="0">
              <a:latin typeface="Calibri"/>
            </a:endParaRPr>
          </a:p>
        </p:txBody>
      </p:sp>
      <p:sp>
        <p:nvSpPr>
          <p:cNvPr id="54295" name="Text Box 35"/>
          <p:cNvSpPr txBox="1">
            <a:spLocks noChangeArrowheads="1"/>
          </p:cNvSpPr>
          <p:nvPr/>
        </p:nvSpPr>
        <p:spPr bwMode="auto">
          <a:xfrm>
            <a:off x="925604" y="5797098"/>
            <a:ext cx="33748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Calibri"/>
              </a:rPr>
              <a:t>cable </a:t>
            </a:r>
            <a:r>
              <a:rPr lang="en-US" sz="1600" dirty="0" smtClean="0">
                <a:latin typeface="Calibri"/>
              </a:rPr>
              <a:t>distribution network </a:t>
            </a:r>
            <a:r>
              <a:rPr lang="en-US" sz="1600" dirty="0">
                <a:latin typeface="Calibri"/>
              </a:rPr>
              <a:t>(simplified</a:t>
            </a:r>
            <a:r>
              <a:rPr lang="en-US" sz="1600" dirty="0" smtClean="0">
                <a:latin typeface="Calibri"/>
              </a:rPr>
              <a:t>)</a:t>
            </a:r>
          </a:p>
          <a:p>
            <a:pPr algn="ctr" eaLnBrk="1" hangingPunct="1"/>
            <a:r>
              <a:rPr lang="en-US" sz="1600" dirty="0" smtClean="0">
                <a:latin typeface="Calibri"/>
              </a:rPr>
              <a:t>HFC: fiber to street and</a:t>
            </a:r>
          </a:p>
          <a:p>
            <a:pPr algn="ctr" eaLnBrk="1" hangingPunct="1"/>
            <a:r>
              <a:rPr lang="en-US" sz="1600" dirty="0" smtClean="0">
                <a:latin typeface="Calibri"/>
              </a:rPr>
              <a:t>then cable to home (premises)</a:t>
            </a:r>
            <a:endParaRPr lang="en-US" sz="1600" dirty="0">
              <a:latin typeface="Calibri"/>
            </a:endParaRPr>
          </a:p>
        </p:txBody>
      </p:sp>
      <p:sp>
        <p:nvSpPr>
          <p:cNvPr id="54296" name="Line 36"/>
          <p:cNvSpPr>
            <a:spLocks noChangeShapeType="1"/>
          </p:cNvSpPr>
          <p:nvPr/>
        </p:nvSpPr>
        <p:spPr bwMode="auto">
          <a:xfrm flipV="1">
            <a:off x="2641600" y="4940300"/>
            <a:ext cx="889000" cy="858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429000" y="1181100"/>
            <a:ext cx="5232400" cy="2806700"/>
            <a:chOff x="2160" y="744"/>
            <a:chExt cx="3296" cy="1768"/>
          </a:xfrm>
        </p:grpSpPr>
        <p:sp>
          <p:nvSpPr>
            <p:cNvPr id="54298" name="Freeform 38"/>
            <p:cNvSpPr>
              <a:spLocks/>
            </p:cNvSpPr>
            <p:nvPr/>
          </p:nvSpPr>
          <p:spPr bwMode="auto">
            <a:xfrm>
              <a:off x="2544" y="2048"/>
              <a:ext cx="2432" cy="464"/>
            </a:xfrm>
            <a:custGeom>
              <a:avLst/>
              <a:gdLst>
                <a:gd name="T0" fmla="*/ 912 w 2432"/>
                <a:gd name="T1" fmla="*/ 448 h 464"/>
                <a:gd name="T2" fmla="*/ 1496 w 2432"/>
                <a:gd name="T3" fmla="*/ 464 h 464"/>
                <a:gd name="T4" fmla="*/ 2432 w 2432"/>
                <a:gd name="T5" fmla="*/ 48 h 464"/>
                <a:gd name="T6" fmla="*/ 1784 w 2432"/>
                <a:gd name="T7" fmla="*/ 176 h 464"/>
                <a:gd name="T8" fmla="*/ 864 w 2432"/>
                <a:gd name="T9" fmla="*/ 208 h 464"/>
                <a:gd name="T10" fmla="*/ 0 w 2432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32"/>
                <a:gd name="T19" fmla="*/ 0 h 464"/>
                <a:gd name="T20" fmla="*/ 2432 w 2432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32" h="464">
                  <a:moveTo>
                    <a:pt x="912" y="448"/>
                  </a:moveTo>
                  <a:lnTo>
                    <a:pt x="1496" y="464"/>
                  </a:lnTo>
                  <a:lnTo>
                    <a:pt x="2432" y="48"/>
                  </a:lnTo>
                  <a:lnTo>
                    <a:pt x="1784" y="176"/>
                  </a:lnTo>
                  <a:lnTo>
                    <a:pt x="864" y="208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54299" name="Oval 39"/>
            <p:cNvSpPr>
              <a:spLocks noChangeArrowheads="1"/>
            </p:cNvSpPr>
            <p:nvPr/>
          </p:nvSpPr>
          <p:spPr bwMode="auto">
            <a:xfrm>
              <a:off x="2160" y="744"/>
              <a:ext cx="3296" cy="15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pic>
          <p:nvPicPr>
            <p:cNvPr id="54300" name="Picture 40" descr="house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1044"/>
              <a:ext cx="2955" cy="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304800" y="1520825"/>
            <a:ext cx="2552700" cy="2873375"/>
            <a:chOff x="192" y="958"/>
            <a:chExt cx="1608" cy="1810"/>
          </a:xfrm>
        </p:grpSpPr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336" y="1856"/>
              <a:ext cx="1432" cy="912"/>
            </a:xfrm>
            <a:custGeom>
              <a:avLst/>
              <a:gdLst>
                <a:gd name="T0" fmla="*/ 544 w 1432"/>
                <a:gd name="T1" fmla="*/ 912 h 912"/>
                <a:gd name="T2" fmla="*/ 0 w 1432"/>
                <a:gd name="T3" fmla="*/ 224 h 912"/>
                <a:gd name="T4" fmla="*/ 288 w 1432"/>
                <a:gd name="T5" fmla="*/ 400 h 912"/>
                <a:gd name="T6" fmla="*/ 672 w 1432"/>
                <a:gd name="T7" fmla="*/ 512 h 912"/>
                <a:gd name="T8" fmla="*/ 960 w 1432"/>
                <a:gd name="T9" fmla="*/ 464 h 912"/>
                <a:gd name="T10" fmla="*/ 1176 w 1432"/>
                <a:gd name="T11" fmla="*/ 336 h 912"/>
                <a:gd name="T12" fmla="*/ 1432 w 1432"/>
                <a:gd name="T13" fmla="*/ 0 h 912"/>
                <a:gd name="T14" fmla="*/ 1016 w 1432"/>
                <a:gd name="T15" fmla="*/ 896 h 912"/>
                <a:gd name="T16" fmla="*/ 544 w 1432"/>
                <a:gd name="T17" fmla="*/ 912 h 9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32"/>
                <a:gd name="T28" fmla="*/ 0 h 912"/>
                <a:gd name="T29" fmla="*/ 1432 w 1432"/>
                <a:gd name="T30" fmla="*/ 912 h 9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32" h="912">
                  <a:moveTo>
                    <a:pt x="544" y="912"/>
                  </a:moveTo>
                  <a:lnTo>
                    <a:pt x="0" y="224"/>
                  </a:lnTo>
                  <a:lnTo>
                    <a:pt x="288" y="400"/>
                  </a:lnTo>
                  <a:lnTo>
                    <a:pt x="672" y="512"/>
                  </a:lnTo>
                  <a:lnTo>
                    <a:pt x="960" y="464"/>
                  </a:lnTo>
                  <a:lnTo>
                    <a:pt x="1176" y="336"/>
                  </a:lnTo>
                  <a:lnTo>
                    <a:pt x="1432" y="0"/>
                  </a:lnTo>
                  <a:lnTo>
                    <a:pt x="1016" y="896"/>
                  </a:lnTo>
                  <a:lnTo>
                    <a:pt x="544" y="912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192" y="968"/>
              <a:ext cx="1608" cy="13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45" name="Group 40"/>
            <p:cNvGrpSpPr>
              <a:grpSpLocks/>
            </p:cNvGrpSpPr>
            <p:nvPr/>
          </p:nvGrpSpPr>
          <p:grpSpPr bwMode="auto">
            <a:xfrm>
              <a:off x="399" y="958"/>
              <a:ext cx="1215" cy="1341"/>
              <a:chOff x="351" y="918"/>
              <a:chExt cx="1215" cy="1341"/>
            </a:xfrm>
          </p:grpSpPr>
          <p:sp>
            <p:nvSpPr>
              <p:cNvPr id="46" name="Rectangle 41"/>
              <p:cNvSpPr>
                <a:spLocks noChangeArrowheads="1"/>
              </p:cNvSpPr>
              <p:nvPr/>
            </p:nvSpPr>
            <p:spPr bwMode="auto">
              <a:xfrm rot="5400000" flipH="1">
                <a:off x="710" y="1847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2"/>
              <p:cNvSpPr>
                <a:spLocks noChangeArrowheads="1"/>
              </p:cNvSpPr>
              <p:nvPr/>
            </p:nvSpPr>
            <p:spPr bwMode="auto">
              <a:xfrm rot="5400000" flipH="1">
                <a:off x="534" y="1545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43"/>
              <p:cNvSpPr>
                <a:spLocks noChangeArrowheads="1"/>
              </p:cNvSpPr>
              <p:nvPr/>
            </p:nvSpPr>
            <p:spPr bwMode="auto">
              <a:xfrm rot="5400000" flipH="1">
                <a:off x="1070" y="1537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9" name="Picture 44" descr="pedge_660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" y="1126"/>
                <a:ext cx="461" cy="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5" descr="pedge_660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" y="1150"/>
                <a:ext cx="461" cy="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6" descr="pedge_660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" y="1822"/>
                <a:ext cx="461" cy="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Rectangle 47"/>
              <p:cNvSpPr>
                <a:spLocks noChangeArrowheads="1"/>
              </p:cNvSpPr>
              <p:nvPr/>
            </p:nvSpPr>
            <p:spPr bwMode="auto">
              <a:xfrm flipV="1">
                <a:off x="454" y="1685"/>
                <a:ext cx="1112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Text Box 48"/>
              <p:cNvSpPr txBox="1">
                <a:spLocks noChangeArrowheads="1"/>
              </p:cNvSpPr>
              <p:nvPr/>
            </p:nvSpPr>
            <p:spPr bwMode="auto">
              <a:xfrm>
                <a:off x="710" y="918"/>
                <a:ext cx="573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latin typeface="Calibri"/>
                  </a:rPr>
                  <a:t>server(s)</a:t>
                </a:r>
              </a:p>
            </p:txBody>
          </p:sp>
        </p:grpSp>
      </p:grpSp>
      <p:pic>
        <p:nvPicPr>
          <p:cNvPr id="3" name="Picture 2" descr="Screen shot 2012-01-08 at 12.27.5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64" y="5407327"/>
            <a:ext cx="1799226" cy="1350296"/>
          </a:xfrm>
          <a:prstGeom prst="rect">
            <a:avLst/>
          </a:prstGeom>
        </p:spPr>
      </p:pic>
      <p:pic>
        <p:nvPicPr>
          <p:cNvPr id="4" name="Picture 3" descr="Screen shot 2012-01-08 at 12.43.5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72" y="4564063"/>
            <a:ext cx="800656" cy="601662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10800000">
            <a:off x="4416426" y="5070475"/>
            <a:ext cx="842963" cy="336852"/>
          </a:xfrm>
          <a:prstGeom prst="curvedConnector3">
            <a:avLst>
              <a:gd name="adj1" fmla="val 206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829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0179206-4D07-C740-8282-B67969B22AA9}" type="slidenum">
              <a:rPr lang="en-US" sz="1400" smtClean="0"/>
              <a:pPr/>
              <a:t>31</a:t>
            </a:fld>
            <a:endParaRPr lang="en-US" sz="1400" dirty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Cable Network Architecture: Overview</a:t>
            </a:r>
          </a:p>
        </p:txBody>
      </p:sp>
      <p:pic>
        <p:nvPicPr>
          <p:cNvPr id="54277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0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3479" name="Rectangle 7"/>
            <p:cNvSpPr>
              <a:spLocks noChangeArrowheads="1"/>
            </p:cNvSpPr>
            <p:nvPr/>
          </p:nvSpPr>
          <p:spPr bwMode="auto">
            <a:xfrm rot="-5400000">
              <a:off x="1865" y="2486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80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4281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5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3486" name="Rectangle 14"/>
            <p:cNvSpPr>
              <a:spLocks noChangeArrowheads="1"/>
            </p:cNvSpPr>
            <p:nvPr/>
          </p:nvSpPr>
          <p:spPr bwMode="auto">
            <a:xfrm rot="-5400000">
              <a:off x="2214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87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6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3489" name="Rectangle 17"/>
            <p:cNvSpPr>
              <a:spLocks noChangeArrowheads="1"/>
            </p:cNvSpPr>
            <p:nvPr/>
          </p:nvSpPr>
          <p:spPr bwMode="auto">
            <a:xfrm rot="-5400000">
              <a:off x="2205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0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7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3492" name="Rectangle 20"/>
            <p:cNvSpPr>
              <a:spLocks noChangeArrowheads="1"/>
            </p:cNvSpPr>
            <p:nvPr/>
          </p:nvSpPr>
          <p:spPr bwMode="auto">
            <a:xfrm rot="-5400000">
              <a:off x="1865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3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8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3495" name="Rectangle 23"/>
            <p:cNvSpPr>
              <a:spLocks noChangeArrowheads="1"/>
            </p:cNvSpPr>
            <p:nvPr/>
          </p:nvSpPr>
          <p:spPr bwMode="auto">
            <a:xfrm rot="-5400000">
              <a:off x="3376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6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89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3498" name="Rectangle 26"/>
            <p:cNvSpPr>
              <a:spLocks noChangeArrowheads="1"/>
            </p:cNvSpPr>
            <p:nvPr/>
          </p:nvSpPr>
          <p:spPr bwMode="auto">
            <a:xfrm rot="-5400000">
              <a:off x="2205" y="2708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499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290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3501" name="Rectangle 29"/>
            <p:cNvSpPr>
              <a:spLocks noChangeArrowheads="1"/>
            </p:cNvSpPr>
            <p:nvPr/>
          </p:nvSpPr>
          <p:spPr bwMode="auto">
            <a:xfrm rot="-5400000">
              <a:off x="2214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502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3503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54292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home</a:t>
            </a:r>
          </a:p>
        </p:txBody>
      </p:sp>
      <p:pic>
        <p:nvPicPr>
          <p:cNvPr id="54293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4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4067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cable </a:t>
            </a:r>
            <a:r>
              <a:rPr lang="en-US" sz="1600" dirty="0" err="1">
                <a:latin typeface="Calibri"/>
              </a:rPr>
              <a:t>headend</a:t>
            </a:r>
            <a:endParaRPr lang="en-US" sz="1600" dirty="0">
              <a:latin typeface="Calibri"/>
            </a:endParaRPr>
          </a:p>
        </p:txBody>
      </p:sp>
      <p:grpSp>
        <p:nvGrpSpPr>
          <p:cNvPr id="54" name="Group 42"/>
          <p:cNvGrpSpPr>
            <a:grpSpLocks/>
          </p:cNvGrpSpPr>
          <p:nvPr/>
        </p:nvGrpSpPr>
        <p:grpSpPr bwMode="auto">
          <a:xfrm>
            <a:off x="4137025" y="1509713"/>
            <a:ext cx="3021013" cy="2116138"/>
            <a:chOff x="2606" y="951"/>
            <a:chExt cx="1903" cy="1333"/>
          </a:xfrm>
        </p:grpSpPr>
        <p:sp>
          <p:nvSpPr>
            <p:cNvPr id="55" name="Text Box 43"/>
            <p:cNvSpPr txBox="1">
              <a:spLocks noChangeArrowheads="1"/>
            </p:cNvSpPr>
            <p:nvPr/>
          </p:nvSpPr>
          <p:spPr bwMode="auto">
            <a:xfrm>
              <a:off x="3407" y="2071"/>
              <a:ext cx="59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latin typeface="Calibri"/>
                </a:rPr>
                <a:t>Channels</a:t>
              </a:r>
            </a:p>
          </p:txBody>
        </p:sp>
        <p:sp>
          <p:nvSpPr>
            <p:cNvPr id="56" name="Line 44"/>
            <p:cNvSpPr>
              <a:spLocks noChangeShapeType="1"/>
            </p:cNvSpPr>
            <p:nvPr/>
          </p:nvSpPr>
          <p:spPr bwMode="auto">
            <a:xfrm>
              <a:off x="2994" y="951"/>
              <a:ext cx="0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7" name="Line 45"/>
            <p:cNvSpPr>
              <a:spLocks noChangeShapeType="1"/>
            </p:cNvSpPr>
            <p:nvPr/>
          </p:nvSpPr>
          <p:spPr bwMode="auto">
            <a:xfrm flipV="1">
              <a:off x="2988" y="1935"/>
              <a:ext cx="1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" name="Text Box 46"/>
            <p:cNvSpPr txBox="1">
              <a:spLocks noChangeArrowheads="1"/>
            </p:cNvSpPr>
            <p:nvPr/>
          </p:nvSpPr>
          <p:spPr bwMode="auto">
            <a:xfrm>
              <a:off x="2983" y="1408"/>
              <a:ext cx="17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V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I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E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</p:txBody>
        </p:sp>
        <p:sp>
          <p:nvSpPr>
            <p:cNvPr id="59" name="Line 47"/>
            <p:cNvSpPr>
              <a:spLocks noChangeShapeType="1"/>
            </p:cNvSpPr>
            <p:nvPr/>
          </p:nvSpPr>
          <p:spPr bwMode="auto">
            <a:xfrm>
              <a:off x="3150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0" name="Text Box 48"/>
            <p:cNvSpPr txBox="1">
              <a:spLocks noChangeArrowheads="1"/>
            </p:cNvSpPr>
            <p:nvPr/>
          </p:nvSpPr>
          <p:spPr bwMode="auto">
            <a:xfrm>
              <a:off x="3157" y="1408"/>
              <a:ext cx="17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V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I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E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</p:txBody>
        </p:sp>
        <p:sp>
          <p:nvSpPr>
            <p:cNvPr id="61" name="Text Box 49"/>
            <p:cNvSpPr txBox="1">
              <a:spLocks noChangeArrowheads="1"/>
            </p:cNvSpPr>
            <p:nvPr/>
          </p:nvSpPr>
          <p:spPr bwMode="auto">
            <a:xfrm>
              <a:off x="3343" y="1408"/>
              <a:ext cx="17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V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I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E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</p:txBody>
        </p:sp>
        <p:sp>
          <p:nvSpPr>
            <p:cNvPr id="62" name="Text Box 50"/>
            <p:cNvSpPr txBox="1">
              <a:spLocks noChangeArrowheads="1"/>
            </p:cNvSpPr>
            <p:nvPr/>
          </p:nvSpPr>
          <p:spPr bwMode="auto">
            <a:xfrm>
              <a:off x="3529" y="1408"/>
              <a:ext cx="17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V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I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E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</p:txBody>
        </p:sp>
        <p:sp>
          <p:nvSpPr>
            <p:cNvPr id="63" name="Text Box 51"/>
            <p:cNvSpPr txBox="1">
              <a:spLocks noChangeArrowheads="1"/>
            </p:cNvSpPr>
            <p:nvPr/>
          </p:nvSpPr>
          <p:spPr bwMode="auto">
            <a:xfrm>
              <a:off x="3715" y="1408"/>
              <a:ext cx="17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V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I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E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</p:txBody>
        </p:sp>
        <p:sp>
          <p:nvSpPr>
            <p:cNvPr id="64" name="Text Box 52"/>
            <p:cNvSpPr txBox="1">
              <a:spLocks noChangeArrowheads="1"/>
            </p:cNvSpPr>
            <p:nvPr/>
          </p:nvSpPr>
          <p:spPr bwMode="auto">
            <a:xfrm>
              <a:off x="3901" y="1408"/>
              <a:ext cx="17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V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I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E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</p:txBody>
        </p:sp>
        <p:sp>
          <p:nvSpPr>
            <p:cNvPr id="65" name="Text Box 53"/>
            <p:cNvSpPr txBox="1">
              <a:spLocks noChangeArrowheads="1"/>
            </p:cNvSpPr>
            <p:nvPr/>
          </p:nvSpPr>
          <p:spPr bwMode="auto">
            <a:xfrm>
              <a:off x="4062" y="1402"/>
              <a:ext cx="16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000" dirty="0">
                <a:latin typeface="Calibri"/>
              </a:endParaRP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A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T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A</a:t>
              </a:r>
            </a:p>
          </p:txBody>
        </p:sp>
        <p:sp>
          <p:nvSpPr>
            <p:cNvPr id="66" name="Text Box 54"/>
            <p:cNvSpPr txBox="1">
              <a:spLocks noChangeArrowheads="1"/>
            </p:cNvSpPr>
            <p:nvPr/>
          </p:nvSpPr>
          <p:spPr bwMode="auto">
            <a:xfrm>
              <a:off x="4206" y="1402"/>
              <a:ext cx="16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000" dirty="0">
                <a:latin typeface="Calibri"/>
              </a:endParaRPr>
            </a:p>
            <a:p>
              <a:pPr algn="ctr" eaLnBrk="1" hangingPunct="1"/>
              <a:r>
                <a:rPr lang="en-US" sz="1000" dirty="0">
                  <a:latin typeface="Calibri"/>
                </a:rPr>
                <a:t>D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A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T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A</a:t>
              </a:r>
            </a:p>
          </p:txBody>
        </p:sp>
        <p:sp>
          <p:nvSpPr>
            <p:cNvPr id="67" name="Text Box 55"/>
            <p:cNvSpPr txBox="1">
              <a:spLocks noChangeArrowheads="1"/>
            </p:cNvSpPr>
            <p:nvPr/>
          </p:nvSpPr>
          <p:spPr bwMode="auto">
            <a:xfrm>
              <a:off x="4335" y="1114"/>
              <a:ext cx="17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000" dirty="0">
                <a:latin typeface="Calibri"/>
              </a:endParaRPr>
            </a:p>
            <a:p>
              <a:pPr algn="ctr" eaLnBrk="1" hangingPunct="1"/>
              <a:r>
                <a:rPr lang="en-US" sz="1000" dirty="0">
                  <a:latin typeface="Calibri"/>
                </a:rPr>
                <a:t>C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N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T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R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O</a:t>
              </a:r>
            </a:p>
            <a:p>
              <a:pPr algn="ctr" eaLnBrk="1" hangingPunct="1"/>
              <a:r>
                <a:rPr lang="en-US" sz="1000" dirty="0">
                  <a:latin typeface="Calibri"/>
                </a:rPr>
                <a:t>L</a:t>
              </a:r>
            </a:p>
          </p:txBody>
        </p:sp>
        <p:sp>
          <p:nvSpPr>
            <p:cNvPr id="68" name="Line 56"/>
            <p:cNvSpPr>
              <a:spLocks noChangeShapeType="1"/>
            </p:cNvSpPr>
            <p:nvPr/>
          </p:nvSpPr>
          <p:spPr bwMode="auto">
            <a:xfrm>
              <a:off x="333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" name="Line 57"/>
            <p:cNvSpPr>
              <a:spLocks noChangeShapeType="1"/>
            </p:cNvSpPr>
            <p:nvPr/>
          </p:nvSpPr>
          <p:spPr bwMode="auto">
            <a:xfrm>
              <a:off x="351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0" name="Line 58"/>
            <p:cNvSpPr>
              <a:spLocks noChangeShapeType="1"/>
            </p:cNvSpPr>
            <p:nvPr/>
          </p:nvSpPr>
          <p:spPr bwMode="auto">
            <a:xfrm>
              <a:off x="3698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1" name="Line 59"/>
            <p:cNvSpPr>
              <a:spLocks noChangeShapeType="1"/>
            </p:cNvSpPr>
            <p:nvPr/>
          </p:nvSpPr>
          <p:spPr bwMode="auto">
            <a:xfrm>
              <a:off x="3886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2" name="Line 60"/>
            <p:cNvSpPr>
              <a:spLocks noChangeShapeType="1"/>
            </p:cNvSpPr>
            <p:nvPr/>
          </p:nvSpPr>
          <p:spPr bwMode="auto">
            <a:xfrm>
              <a:off x="4062" y="1871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" name="Line 61"/>
            <p:cNvSpPr>
              <a:spLocks noChangeShapeType="1"/>
            </p:cNvSpPr>
            <p:nvPr/>
          </p:nvSpPr>
          <p:spPr bwMode="auto">
            <a:xfrm>
              <a:off x="4218" y="1867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4" name="Line 62"/>
            <p:cNvSpPr>
              <a:spLocks noChangeShapeType="1"/>
            </p:cNvSpPr>
            <p:nvPr/>
          </p:nvSpPr>
          <p:spPr bwMode="auto">
            <a:xfrm>
              <a:off x="4362" y="185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" name="Text Box 63"/>
            <p:cNvSpPr txBox="1">
              <a:spLocks noChangeArrowheads="1"/>
            </p:cNvSpPr>
            <p:nvPr/>
          </p:nvSpPr>
          <p:spPr bwMode="auto">
            <a:xfrm>
              <a:off x="2985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1</a:t>
              </a:r>
            </a:p>
          </p:txBody>
        </p:sp>
        <p:sp>
          <p:nvSpPr>
            <p:cNvPr id="76" name="Text Box 64"/>
            <p:cNvSpPr txBox="1">
              <a:spLocks noChangeArrowheads="1"/>
            </p:cNvSpPr>
            <p:nvPr/>
          </p:nvSpPr>
          <p:spPr bwMode="auto">
            <a:xfrm>
              <a:off x="3153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2</a:t>
              </a:r>
            </a:p>
          </p:txBody>
        </p:sp>
        <p:sp>
          <p:nvSpPr>
            <p:cNvPr id="77" name="Text Box 65"/>
            <p:cNvSpPr txBox="1">
              <a:spLocks noChangeArrowheads="1"/>
            </p:cNvSpPr>
            <p:nvPr/>
          </p:nvSpPr>
          <p:spPr bwMode="auto">
            <a:xfrm>
              <a:off x="3345" y="1960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3</a:t>
              </a:r>
            </a:p>
          </p:txBody>
        </p:sp>
        <p:sp>
          <p:nvSpPr>
            <p:cNvPr id="78" name="Text Box 66"/>
            <p:cNvSpPr txBox="1">
              <a:spLocks noChangeArrowheads="1"/>
            </p:cNvSpPr>
            <p:nvPr/>
          </p:nvSpPr>
          <p:spPr bwMode="auto">
            <a:xfrm>
              <a:off x="3519" y="1960"/>
              <a:ext cx="15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4</a:t>
              </a:r>
            </a:p>
          </p:txBody>
        </p:sp>
        <p:sp>
          <p:nvSpPr>
            <p:cNvPr id="79" name="Text Box 67"/>
            <p:cNvSpPr txBox="1">
              <a:spLocks noChangeArrowheads="1"/>
            </p:cNvSpPr>
            <p:nvPr/>
          </p:nvSpPr>
          <p:spPr bwMode="auto">
            <a:xfrm>
              <a:off x="3705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5</a:t>
              </a:r>
            </a:p>
          </p:txBody>
        </p:sp>
        <p:sp>
          <p:nvSpPr>
            <p:cNvPr id="80" name="Text Box 68"/>
            <p:cNvSpPr txBox="1">
              <a:spLocks noChangeArrowheads="1"/>
            </p:cNvSpPr>
            <p:nvPr/>
          </p:nvSpPr>
          <p:spPr bwMode="auto">
            <a:xfrm>
              <a:off x="3893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6</a:t>
              </a:r>
            </a:p>
          </p:txBody>
        </p:sp>
        <p:sp>
          <p:nvSpPr>
            <p:cNvPr id="81" name="Text Box 69"/>
            <p:cNvSpPr txBox="1">
              <a:spLocks noChangeArrowheads="1"/>
            </p:cNvSpPr>
            <p:nvPr/>
          </p:nvSpPr>
          <p:spPr bwMode="auto">
            <a:xfrm>
              <a:off x="4057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7</a:t>
              </a:r>
            </a:p>
          </p:txBody>
        </p:sp>
        <p:sp>
          <p:nvSpPr>
            <p:cNvPr id="82" name="Text Box 70"/>
            <p:cNvSpPr txBox="1">
              <a:spLocks noChangeArrowheads="1"/>
            </p:cNvSpPr>
            <p:nvPr/>
          </p:nvSpPr>
          <p:spPr bwMode="auto">
            <a:xfrm>
              <a:off x="4205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8</a:t>
              </a:r>
            </a:p>
          </p:txBody>
        </p:sp>
        <p:sp>
          <p:nvSpPr>
            <p:cNvPr id="83" name="Text Box 71"/>
            <p:cNvSpPr txBox="1">
              <a:spLocks noChangeArrowheads="1"/>
            </p:cNvSpPr>
            <p:nvPr/>
          </p:nvSpPr>
          <p:spPr bwMode="auto">
            <a:xfrm>
              <a:off x="4349" y="1956"/>
              <a:ext cx="1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000" dirty="0">
                  <a:latin typeface="Calibri"/>
                </a:rPr>
                <a:t>9</a:t>
              </a:r>
            </a:p>
          </p:txBody>
        </p:sp>
        <p:sp>
          <p:nvSpPr>
            <p:cNvPr id="84" name="Freeform 72"/>
            <p:cNvSpPr>
              <a:spLocks/>
            </p:cNvSpPr>
            <p:nvPr/>
          </p:nvSpPr>
          <p:spPr bwMode="auto">
            <a:xfrm>
              <a:off x="2606" y="969"/>
              <a:ext cx="375" cy="969"/>
            </a:xfrm>
            <a:custGeom>
              <a:avLst/>
              <a:gdLst>
                <a:gd name="T0" fmla="*/ 375 w 375"/>
                <a:gd name="T1" fmla="*/ 0 h 969"/>
                <a:gd name="T2" fmla="*/ 0 w 375"/>
                <a:gd name="T3" fmla="*/ 485 h 969"/>
                <a:gd name="T4" fmla="*/ 375 w 375"/>
                <a:gd name="T5" fmla="*/ 969 h 969"/>
                <a:gd name="T6" fmla="*/ 375 w 375"/>
                <a:gd name="T7" fmla="*/ 0 h 9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5"/>
                <a:gd name="T13" fmla="*/ 0 h 969"/>
                <a:gd name="T14" fmla="*/ 375 w 375"/>
                <a:gd name="T15" fmla="*/ 969 h 9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5" h="969">
                  <a:moveTo>
                    <a:pt x="375" y="0"/>
                  </a:moveTo>
                  <a:lnTo>
                    <a:pt x="0" y="485"/>
                  </a:lnTo>
                  <a:lnTo>
                    <a:pt x="375" y="969"/>
                  </a:lnTo>
                  <a:lnTo>
                    <a:pt x="37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5" name="Group 73"/>
          <p:cNvGrpSpPr>
            <a:grpSpLocks/>
          </p:cNvGrpSpPr>
          <p:nvPr/>
        </p:nvGrpSpPr>
        <p:grpSpPr bwMode="auto">
          <a:xfrm>
            <a:off x="2398713" y="2176463"/>
            <a:ext cx="1666875" cy="2062162"/>
            <a:chOff x="1511" y="1371"/>
            <a:chExt cx="1050" cy="1299"/>
          </a:xfrm>
        </p:grpSpPr>
        <p:grpSp>
          <p:nvGrpSpPr>
            <p:cNvPr id="86" name="Group 74"/>
            <p:cNvGrpSpPr>
              <a:grpSpLocks/>
            </p:cNvGrpSpPr>
            <p:nvPr/>
          </p:nvGrpSpPr>
          <p:grpSpPr bwMode="auto">
            <a:xfrm>
              <a:off x="1511" y="1371"/>
              <a:ext cx="1050" cy="198"/>
              <a:chOff x="1614" y="1494"/>
              <a:chExt cx="1050" cy="198"/>
            </a:xfrm>
          </p:grpSpPr>
          <p:sp>
            <p:nvSpPr>
              <p:cNvPr id="88" name="Rectangle 75"/>
              <p:cNvSpPr>
                <a:spLocks noChangeArrowheads="1"/>
              </p:cNvSpPr>
              <p:nvPr/>
            </p:nvSpPr>
            <p:spPr bwMode="auto">
              <a:xfrm>
                <a:off x="2358" y="1500"/>
                <a:ext cx="168" cy="1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9" name="Freeform 76"/>
              <p:cNvSpPr>
                <a:spLocks/>
              </p:cNvSpPr>
              <p:nvPr/>
            </p:nvSpPr>
            <p:spPr bwMode="auto">
              <a:xfrm>
                <a:off x="1614" y="1494"/>
                <a:ext cx="896" cy="19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96"/>
                  </a:cxn>
                  <a:cxn ang="0">
                    <a:pos x="18" y="198"/>
                  </a:cxn>
                  <a:cxn ang="0">
                    <a:pos x="774" y="198"/>
                  </a:cxn>
                  <a:cxn ang="0">
                    <a:pos x="750" y="90"/>
                  </a:cxn>
                  <a:cxn ang="0">
                    <a:pos x="774" y="0"/>
                  </a:cxn>
                  <a:cxn ang="0">
                    <a:pos x="18" y="0"/>
                  </a:cxn>
                </a:cxnLst>
                <a:rect l="0" t="0" r="r" b="b"/>
                <a:pathLst>
                  <a:path w="896" h="198">
                    <a:moveTo>
                      <a:pt x="18" y="0"/>
                    </a:moveTo>
                    <a:lnTo>
                      <a:pt x="0" y="96"/>
                    </a:lnTo>
                    <a:lnTo>
                      <a:pt x="18" y="198"/>
                    </a:lnTo>
                    <a:lnTo>
                      <a:pt x="774" y="198"/>
                    </a:lnTo>
                    <a:cubicBezTo>
                      <a:pt x="896" y="180"/>
                      <a:pt x="750" y="123"/>
                      <a:pt x="750" y="90"/>
                    </a:cubicBezTo>
                    <a:cubicBezTo>
                      <a:pt x="750" y="57"/>
                      <a:pt x="896" y="15"/>
                      <a:pt x="774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Oval 77"/>
              <p:cNvSpPr>
                <a:spLocks noChangeArrowheads="1"/>
              </p:cNvSpPr>
              <p:nvPr/>
            </p:nvSpPr>
            <p:spPr bwMode="auto">
              <a:xfrm>
                <a:off x="2502" y="1506"/>
                <a:ext cx="62" cy="1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>
                <a:off x="2526" y="1584"/>
                <a:ext cx="1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87" name="Freeform 79"/>
            <p:cNvSpPr>
              <a:spLocks/>
            </p:cNvSpPr>
            <p:nvPr/>
          </p:nvSpPr>
          <p:spPr bwMode="auto">
            <a:xfrm>
              <a:off x="1536" y="1563"/>
              <a:ext cx="1015" cy="1107"/>
            </a:xfrm>
            <a:custGeom>
              <a:avLst/>
              <a:gdLst>
                <a:gd name="T0" fmla="*/ 1015 w 1015"/>
                <a:gd name="T1" fmla="*/ 1107 h 1107"/>
                <a:gd name="T2" fmla="*/ 0 w 1015"/>
                <a:gd name="T3" fmla="*/ 0 h 1107"/>
                <a:gd name="T4" fmla="*/ 905 w 1015"/>
                <a:gd name="T5" fmla="*/ 0 h 1107"/>
                <a:gd name="T6" fmla="*/ 1015 w 1015"/>
                <a:gd name="T7" fmla="*/ 1107 h 110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5"/>
                <a:gd name="T13" fmla="*/ 0 h 1107"/>
                <a:gd name="T14" fmla="*/ 1015 w 1015"/>
                <a:gd name="T15" fmla="*/ 1107 h 110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5" h="1107">
                  <a:moveTo>
                    <a:pt x="1015" y="1107"/>
                  </a:moveTo>
                  <a:lnTo>
                    <a:pt x="0" y="0"/>
                  </a:lnTo>
                  <a:lnTo>
                    <a:pt x="905" y="0"/>
                  </a:lnTo>
                  <a:lnTo>
                    <a:pt x="1015" y="1107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92" name="Text Box 80"/>
          <p:cNvSpPr txBox="1">
            <a:spLocks noChangeArrowheads="1"/>
          </p:cNvSpPr>
          <p:nvPr/>
        </p:nvSpPr>
        <p:spPr bwMode="auto">
          <a:xfrm>
            <a:off x="240502" y="1122789"/>
            <a:ext cx="4180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Calibri"/>
              </a:rPr>
              <a:t>Frequency Division Multiplexing</a:t>
            </a:r>
          </a:p>
          <a:p>
            <a:r>
              <a:rPr lang="en-US" dirty="0" smtClean="0">
                <a:latin typeface="Calibri"/>
              </a:rPr>
              <a:t>(</a:t>
            </a:r>
            <a:r>
              <a:rPr lang="en-US" dirty="0">
                <a:latin typeface="Calibri"/>
              </a:rPr>
              <a:t>more </a:t>
            </a:r>
            <a:r>
              <a:rPr lang="en-US" dirty="0" smtClean="0">
                <a:latin typeface="Calibri"/>
              </a:rPr>
              <a:t>in a layer Topic)</a:t>
            </a:r>
            <a:r>
              <a:rPr lang="en-US" dirty="0">
                <a:latin typeface="Calibri"/>
              </a:rPr>
              <a:t>:</a:t>
            </a:r>
            <a:endParaRPr lang="en-US" dirty="0"/>
          </a:p>
        </p:txBody>
      </p:sp>
      <p:pic>
        <p:nvPicPr>
          <p:cNvPr id="3" name="Picture 2" descr="Screen shot 2012-01-08 at 12.27.5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64" y="5407327"/>
            <a:ext cx="1799226" cy="1350296"/>
          </a:xfrm>
          <a:prstGeom prst="rect">
            <a:avLst/>
          </a:prstGeom>
        </p:spPr>
      </p:pic>
      <p:pic>
        <p:nvPicPr>
          <p:cNvPr id="4" name="Picture 3" descr="Screen shot 2012-01-08 at 12.43.5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72" y="4564063"/>
            <a:ext cx="800656" cy="601662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10800000">
            <a:off x="4416426" y="5070475"/>
            <a:ext cx="842963" cy="336852"/>
          </a:xfrm>
          <a:prstGeom prst="curvedConnector3">
            <a:avLst>
              <a:gd name="adj1" fmla="val 2062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 Box 35"/>
          <p:cNvSpPr txBox="1">
            <a:spLocks noChangeArrowheads="1"/>
          </p:cNvSpPr>
          <p:nvPr/>
        </p:nvSpPr>
        <p:spPr bwMode="auto">
          <a:xfrm>
            <a:off x="925604" y="5797098"/>
            <a:ext cx="33748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Calibri"/>
              </a:rPr>
              <a:t>cable </a:t>
            </a:r>
            <a:r>
              <a:rPr lang="en-US" sz="1600" dirty="0" smtClean="0">
                <a:latin typeface="Calibri"/>
              </a:rPr>
              <a:t>distribution network </a:t>
            </a:r>
            <a:r>
              <a:rPr lang="en-US" sz="1600" dirty="0">
                <a:latin typeface="Calibri"/>
              </a:rPr>
              <a:t>(simplified</a:t>
            </a:r>
            <a:r>
              <a:rPr lang="en-US" sz="1600" dirty="0" smtClean="0">
                <a:latin typeface="Calibri"/>
              </a:rPr>
              <a:t>)</a:t>
            </a:r>
          </a:p>
          <a:p>
            <a:pPr algn="ctr" eaLnBrk="1" hangingPunct="1"/>
            <a:r>
              <a:rPr lang="en-US" sz="1600" dirty="0" smtClean="0">
                <a:latin typeface="Calibri"/>
              </a:rPr>
              <a:t>HFC: fiber to street and</a:t>
            </a:r>
          </a:p>
          <a:p>
            <a:pPr algn="ctr" eaLnBrk="1" hangingPunct="1"/>
            <a:r>
              <a:rPr lang="en-US" sz="1600" dirty="0" smtClean="0">
                <a:latin typeface="Calibri"/>
              </a:rPr>
              <a:t>then cable to home (premises)</a:t>
            </a:r>
            <a:endParaRPr lang="en-US" sz="1600" dirty="0">
              <a:latin typeface="Calibri"/>
            </a:endParaRPr>
          </a:p>
        </p:txBody>
      </p:sp>
      <p:sp>
        <p:nvSpPr>
          <p:cNvPr id="98" name="Line 36"/>
          <p:cNvSpPr>
            <a:spLocks noChangeShapeType="1"/>
          </p:cNvSpPr>
          <p:nvPr/>
        </p:nvSpPr>
        <p:spPr bwMode="auto">
          <a:xfrm flipV="1">
            <a:off x="2641600" y="4940300"/>
            <a:ext cx="889000" cy="858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8675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44"/>
          <p:cNvGrpSpPr>
            <a:grpSpLocks/>
          </p:cNvGrpSpPr>
          <p:nvPr/>
        </p:nvGrpSpPr>
        <p:grpSpPr bwMode="auto">
          <a:xfrm>
            <a:off x="482600" y="987425"/>
            <a:ext cx="7443788" cy="3281363"/>
            <a:chOff x="482600" y="846138"/>
            <a:chExt cx="7443788" cy="3281362"/>
          </a:xfrm>
        </p:grpSpPr>
        <p:grpSp>
          <p:nvGrpSpPr>
            <p:cNvPr id="58373" name="Group 42"/>
            <p:cNvGrpSpPr>
              <a:grpSpLocks/>
            </p:cNvGrpSpPr>
            <p:nvPr/>
          </p:nvGrpSpPr>
          <p:grpSpPr bwMode="auto">
            <a:xfrm>
              <a:off x="7246938" y="846138"/>
              <a:ext cx="609600" cy="747712"/>
              <a:chOff x="4565" y="533"/>
              <a:chExt cx="384" cy="471"/>
            </a:xfrm>
          </p:grpSpPr>
          <p:sp>
            <p:nvSpPr>
              <p:cNvPr id="58411" name="Rectangle 5"/>
              <p:cNvSpPr>
                <a:spLocks noChangeArrowheads="1"/>
              </p:cNvSpPr>
              <p:nvPr/>
            </p:nvSpPr>
            <p:spPr bwMode="auto">
              <a:xfrm>
                <a:off x="4565" y="533"/>
                <a:ext cx="384" cy="47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58412" name="Rectangle 6"/>
              <p:cNvSpPr>
                <a:spLocks noChangeArrowheads="1"/>
              </p:cNvSpPr>
              <p:nvPr/>
            </p:nvSpPr>
            <p:spPr bwMode="auto">
              <a:xfrm>
                <a:off x="4573" y="707"/>
                <a:ext cx="235" cy="140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 dirty="0">
                    <a:latin typeface="Calibri"/>
                  </a:rPr>
                  <a:t>ONT</a:t>
                </a:r>
              </a:p>
            </p:txBody>
          </p:sp>
        </p:grpSp>
        <p:sp>
          <p:nvSpPr>
            <p:cNvPr id="58374" name="Rectangle 17"/>
            <p:cNvSpPr>
              <a:spLocks noChangeArrowheads="1"/>
            </p:cNvSpPr>
            <p:nvPr/>
          </p:nvSpPr>
          <p:spPr bwMode="auto">
            <a:xfrm>
              <a:off x="5127625" y="2246313"/>
              <a:ext cx="207963" cy="6921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58375" name="Line 18"/>
            <p:cNvSpPr>
              <a:spLocks noChangeShapeType="1"/>
            </p:cNvSpPr>
            <p:nvPr/>
          </p:nvSpPr>
          <p:spPr bwMode="auto">
            <a:xfrm flipV="1">
              <a:off x="5181600" y="1204913"/>
              <a:ext cx="2078038" cy="142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376" name="Line 26"/>
            <p:cNvSpPr>
              <a:spLocks noChangeShapeType="1"/>
            </p:cNvSpPr>
            <p:nvPr/>
          </p:nvSpPr>
          <p:spPr bwMode="auto">
            <a:xfrm>
              <a:off x="3271838" y="2632075"/>
              <a:ext cx="19097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377" name="Line 27"/>
            <p:cNvSpPr>
              <a:spLocks noChangeShapeType="1"/>
            </p:cNvSpPr>
            <p:nvPr/>
          </p:nvSpPr>
          <p:spPr bwMode="auto">
            <a:xfrm flipV="1">
              <a:off x="5181600" y="2230438"/>
              <a:ext cx="2092325" cy="4016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378" name="Line 28"/>
            <p:cNvSpPr>
              <a:spLocks noChangeShapeType="1"/>
            </p:cNvSpPr>
            <p:nvPr/>
          </p:nvSpPr>
          <p:spPr bwMode="auto">
            <a:xfrm>
              <a:off x="5195888" y="2617788"/>
              <a:ext cx="2119312" cy="1165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379" name="Rectangle 29"/>
            <p:cNvSpPr>
              <a:spLocks noChangeArrowheads="1"/>
            </p:cNvSpPr>
            <p:nvPr/>
          </p:nvSpPr>
          <p:spPr bwMode="auto">
            <a:xfrm>
              <a:off x="2092325" y="2035175"/>
              <a:ext cx="1287463" cy="1219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lg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58380" name="Rectangle 30"/>
            <p:cNvSpPr>
              <a:spLocks noChangeArrowheads="1"/>
            </p:cNvSpPr>
            <p:nvPr/>
          </p:nvSpPr>
          <p:spPr bwMode="auto">
            <a:xfrm>
              <a:off x="2716213" y="2452688"/>
              <a:ext cx="539750" cy="33178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latin typeface="Calibri"/>
                </a:rPr>
                <a:t>OLT</a:t>
              </a:r>
            </a:p>
          </p:txBody>
        </p:sp>
        <p:sp>
          <p:nvSpPr>
            <p:cNvPr id="58381" name="Text Box 32"/>
            <p:cNvSpPr txBox="1">
              <a:spLocks noChangeArrowheads="1"/>
            </p:cNvSpPr>
            <p:nvPr/>
          </p:nvSpPr>
          <p:spPr bwMode="auto">
            <a:xfrm>
              <a:off x="2082800" y="3251200"/>
              <a:ext cx="13414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central office</a:t>
              </a:r>
            </a:p>
          </p:txBody>
        </p:sp>
        <p:sp>
          <p:nvSpPr>
            <p:cNvPr id="58382" name="Text Box 33"/>
            <p:cNvSpPr txBox="1">
              <a:spLocks noChangeArrowheads="1"/>
            </p:cNvSpPr>
            <p:nvPr/>
          </p:nvSpPr>
          <p:spPr bwMode="auto">
            <a:xfrm>
              <a:off x="4813300" y="2986088"/>
              <a:ext cx="81597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optical</a:t>
              </a:r>
            </a:p>
            <a:p>
              <a:r>
                <a:rPr lang="en-US" sz="1400"/>
                <a:t>splitter</a:t>
              </a:r>
            </a:p>
          </p:txBody>
        </p:sp>
        <p:grpSp>
          <p:nvGrpSpPr>
            <p:cNvPr id="58383" name="Group 43"/>
            <p:cNvGrpSpPr>
              <a:grpSpLocks/>
            </p:cNvGrpSpPr>
            <p:nvPr/>
          </p:nvGrpSpPr>
          <p:grpSpPr bwMode="auto">
            <a:xfrm>
              <a:off x="7261225" y="1801813"/>
              <a:ext cx="609600" cy="747712"/>
              <a:chOff x="4565" y="533"/>
              <a:chExt cx="384" cy="471"/>
            </a:xfrm>
          </p:grpSpPr>
          <p:sp>
            <p:nvSpPr>
              <p:cNvPr id="58409" name="Rectangle 44"/>
              <p:cNvSpPr>
                <a:spLocks noChangeArrowheads="1"/>
              </p:cNvSpPr>
              <p:nvPr/>
            </p:nvSpPr>
            <p:spPr bwMode="auto">
              <a:xfrm>
                <a:off x="4565" y="533"/>
                <a:ext cx="384" cy="47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58410" name="Rectangle 45"/>
              <p:cNvSpPr>
                <a:spLocks noChangeArrowheads="1"/>
              </p:cNvSpPr>
              <p:nvPr/>
            </p:nvSpPr>
            <p:spPr bwMode="auto">
              <a:xfrm>
                <a:off x="4573" y="707"/>
                <a:ext cx="235" cy="140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 dirty="0">
                    <a:latin typeface="Calibri"/>
                  </a:rPr>
                  <a:t>ONT</a:t>
                </a:r>
              </a:p>
            </p:txBody>
          </p:sp>
        </p:grpSp>
        <p:grpSp>
          <p:nvGrpSpPr>
            <p:cNvPr id="58384" name="Group 46"/>
            <p:cNvGrpSpPr>
              <a:grpSpLocks/>
            </p:cNvGrpSpPr>
            <p:nvPr/>
          </p:nvGrpSpPr>
          <p:grpSpPr bwMode="auto">
            <a:xfrm>
              <a:off x="7316788" y="3379788"/>
              <a:ext cx="609600" cy="747712"/>
              <a:chOff x="4565" y="533"/>
              <a:chExt cx="384" cy="471"/>
            </a:xfrm>
          </p:grpSpPr>
          <p:sp>
            <p:nvSpPr>
              <p:cNvPr id="58407" name="Rectangle 47"/>
              <p:cNvSpPr>
                <a:spLocks noChangeArrowheads="1"/>
              </p:cNvSpPr>
              <p:nvPr/>
            </p:nvSpPr>
            <p:spPr bwMode="auto">
              <a:xfrm>
                <a:off x="4565" y="533"/>
                <a:ext cx="384" cy="47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58408" name="Rectangle 48"/>
              <p:cNvSpPr>
                <a:spLocks noChangeArrowheads="1"/>
              </p:cNvSpPr>
              <p:nvPr/>
            </p:nvSpPr>
            <p:spPr bwMode="auto">
              <a:xfrm>
                <a:off x="4573" y="707"/>
                <a:ext cx="235" cy="140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1400" dirty="0">
                    <a:latin typeface="Calibri"/>
                  </a:rPr>
                  <a:t>ONT</a:t>
                </a:r>
              </a:p>
            </p:txBody>
          </p:sp>
        </p:grpSp>
        <p:sp>
          <p:nvSpPr>
            <p:cNvPr id="58385" name="Text Box 50"/>
            <p:cNvSpPr txBox="1">
              <a:spLocks noChangeArrowheads="1"/>
            </p:cNvSpPr>
            <p:nvPr/>
          </p:nvSpPr>
          <p:spPr bwMode="auto">
            <a:xfrm>
              <a:off x="3800475" y="2127250"/>
              <a:ext cx="738188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optical</a:t>
              </a:r>
              <a:br>
                <a:rPr lang="en-US" sz="1400"/>
              </a:br>
              <a:r>
                <a:rPr lang="en-US" sz="1400"/>
                <a:t>fiber</a:t>
              </a:r>
            </a:p>
          </p:txBody>
        </p:sp>
        <p:sp>
          <p:nvSpPr>
            <p:cNvPr id="58386" name="Text Box 51"/>
            <p:cNvSpPr txBox="1">
              <a:spLocks noChangeArrowheads="1"/>
            </p:cNvSpPr>
            <p:nvPr/>
          </p:nvSpPr>
          <p:spPr bwMode="auto">
            <a:xfrm>
              <a:off x="5518150" y="1462088"/>
              <a:ext cx="738188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optical</a:t>
              </a:r>
              <a:br>
                <a:rPr lang="en-US" sz="1400"/>
              </a:br>
              <a:r>
                <a:rPr lang="en-US" sz="1400"/>
                <a:t>fibers</a:t>
              </a:r>
            </a:p>
          </p:txBody>
        </p:sp>
        <p:grpSp>
          <p:nvGrpSpPr>
            <p:cNvPr id="58387" name="Group 52"/>
            <p:cNvGrpSpPr>
              <a:grpSpLocks/>
            </p:cNvGrpSpPr>
            <p:nvPr/>
          </p:nvGrpSpPr>
          <p:grpSpPr bwMode="auto">
            <a:xfrm>
              <a:off x="2163763" y="2266950"/>
              <a:ext cx="376237" cy="217488"/>
              <a:chOff x="533" y="321"/>
              <a:chExt cx="359" cy="180"/>
            </a:xfrm>
          </p:grpSpPr>
          <p:grpSp>
            <p:nvGrpSpPr>
              <p:cNvPr id="58392" name="Group 53"/>
              <p:cNvGrpSpPr>
                <a:grpSpLocks/>
              </p:cNvGrpSpPr>
              <p:nvPr/>
            </p:nvGrpSpPr>
            <p:grpSpPr bwMode="auto">
              <a:xfrm>
                <a:off x="533" y="321"/>
                <a:ext cx="359" cy="180"/>
                <a:chOff x="1009" y="655"/>
                <a:chExt cx="359" cy="180"/>
              </a:xfrm>
            </p:grpSpPr>
            <p:sp>
              <p:nvSpPr>
                <p:cNvPr id="58394" name="Oval 54"/>
                <p:cNvSpPr>
                  <a:spLocks noChangeArrowheads="1"/>
                </p:cNvSpPr>
                <p:nvPr/>
              </p:nvSpPr>
              <p:spPr bwMode="auto">
                <a:xfrm>
                  <a:off x="1012" y="735"/>
                  <a:ext cx="356" cy="100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58395" name="Line 55"/>
                <p:cNvSpPr>
                  <a:spLocks noChangeShapeType="1"/>
                </p:cNvSpPr>
                <p:nvPr/>
              </p:nvSpPr>
              <p:spPr bwMode="auto">
                <a:xfrm>
                  <a:off x="1012" y="727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58396" name="Line 56"/>
                <p:cNvSpPr>
                  <a:spLocks noChangeShapeType="1"/>
                </p:cNvSpPr>
                <p:nvPr/>
              </p:nvSpPr>
              <p:spPr bwMode="auto">
                <a:xfrm>
                  <a:off x="1368" y="727"/>
                  <a:ext cx="0" cy="6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58397" name="Rectangle 57"/>
                <p:cNvSpPr>
                  <a:spLocks noChangeArrowheads="1"/>
                </p:cNvSpPr>
                <p:nvPr/>
              </p:nvSpPr>
              <p:spPr bwMode="auto">
                <a:xfrm>
                  <a:off x="1012" y="727"/>
                  <a:ext cx="353" cy="61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58398" name="Oval 58"/>
                <p:cNvSpPr>
                  <a:spLocks noChangeArrowheads="1"/>
                </p:cNvSpPr>
                <p:nvPr/>
              </p:nvSpPr>
              <p:spPr bwMode="auto">
                <a:xfrm>
                  <a:off x="1009" y="655"/>
                  <a:ext cx="356" cy="116"/>
                </a:xfrm>
                <a:prstGeom prst="ellipse">
                  <a:avLst/>
                </a:prstGeom>
                <a:solidFill>
                  <a:schemeClr val="hlink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58399" name="Group 59"/>
                <p:cNvGrpSpPr>
                  <a:grpSpLocks/>
                </p:cNvGrpSpPr>
                <p:nvPr/>
              </p:nvGrpSpPr>
              <p:grpSpPr bwMode="auto">
                <a:xfrm>
                  <a:off x="1095" y="681"/>
                  <a:ext cx="176" cy="68"/>
                  <a:chOff x="2848" y="848"/>
                  <a:chExt cx="140" cy="98"/>
                </a:xfrm>
              </p:grpSpPr>
              <p:sp>
                <p:nvSpPr>
                  <p:cNvPr id="58404" name="Line 6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5840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5840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grpSp>
              <p:nvGrpSpPr>
                <p:cNvPr id="58400" name="Group 63"/>
                <p:cNvGrpSpPr>
                  <a:grpSpLocks/>
                </p:cNvGrpSpPr>
                <p:nvPr/>
              </p:nvGrpSpPr>
              <p:grpSpPr bwMode="auto">
                <a:xfrm flipV="1">
                  <a:off x="1095" y="680"/>
                  <a:ext cx="176" cy="68"/>
                  <a:chOff x="2848" y="848"/>
                  <a:chExt cx="140" cy="98"/>
                </a:xfrm>
              </p:grpSpPr>
              <p:sp>
                <p:nvSpPr>
                  <p:cNvPr id="58401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58402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58403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</p:grpSp>
          <p:sp>
            <p:nvSpPr>
              <p:cNvPr id="58393" name="Line 67"/>
              <p:cNvSpPr>
                <a:spLocks noChangeShapeType="1"/>
              </p:cNvSpPr>
              <p:nvPr/>
            </p:nvSpPr>
            <p:spPr bwMode="auto">
              <a:xfrm>
                <a:off x="535" y="368"/>
                <a:ext cx="0" cy="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58388" name="Line 68"/>
            <p:cNvSpPr>
              <a:spLocks noChangeShapeType="1"/>
            </p:cNvSpPr>
            <p:nvPr/>
          </p:nvSpPr>
          <p:spPr bwMode="auto">
            <a:xfrm>
              <a:off x="2508250" y="2424113"/>
              <a:ext cx="23495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389" name="Freeform 69"/>
            <p:cNvSpPr>
              <a:spLocks/>
            </p:cNvSpPr>
            <p:nvPr/>
          </p:nvSpPr>
          <p:spPr bwMode="auto">
            <a:xfrm rot="4873784">
              <a:off x="431007" y="923131"/>
              <a:ext cx="1428750" cy="1325563"/>
            </a:xfrm>
            <a:custGeom>
              <a:avLst/>
              <a:gdLst>
                <a:gd name="T0" fmla="*/ 2147483647 w 1292"/>
                <a:gd name="T1" fmla="*/ 2147483647 h 1255"/>
                <a:gd name="T2" fmla="*/ 2147483647 w 1292"/>
                <a:gd name="T3" fmla="*/ 2147483647 h 1255"/>
                <a:gd name="T4" fmla="*/ 2147483647 w 1292"/>
                <a:gd name="T5" fmla="*/ 2147483647 h 1255"/>
                <a:gd name="T6" fmla="*/ 2147483647 w 1292"/>
                <a:gd name="T7" fmla="*/ 2147483647 h 1255"/>
                <a:gd name="T8" fmla="*/ 2147483647 w 1292"/>
                <a:gd name="T9" fmla="*/ 2147483647 h 1255"/>
                <a:gd name="T10" fmla="*/ 2147483647 w 1292"/>
                <a:gd name="T11" fmla="*/ 2147483647 h 1255"/>
                <a:gd name="T12" fmla="*/ 2147483647 w 1292"/>
                <a:gd name="T13" fmla="*/ 2147483647 h 1255"/>
                <a:gd name="T14" fmla="*/ 2147483647 w 1292"/>
                <a:gd name="T15" fmla="*/ 2147483647 h 1255"/>
                <a:gd name="T16" fmla="*/ 2147483647 w 1292"/>
                <a:gd name="T17" fmla="*/ 2147483647 h 1255"/>
                <a:gd name="T18" fmla="*/ 2147483647 w 1292"/>
                <a:gd name="T19" fmla="*/ 2147483647 h 1255"/>
                <a:gd name="T20" fmla="*/ 2147483647 w 1292"/>
                <a:gd name="T21" fmla="*/ 2147483647 h 1255"/>
                <a:gd name="T22" fmla="*/ 2147483647 w 1292"/>
                <a:gd name="T23" fmla="*/ 214748364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2"/>
                <a:gd name="T37" fmla="*/ 0 h 1255"/>
                <a:gd name="T38" fmla="*/ 1292 w 1292"/>
                <a:gd name="T39" fmla="*/ 1255 h 12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58390" name="Line 70"/>
            <p:cNvSpPr>
              <a:spLocks noChangeShapeType="1"/>
            </p:cNvSpPr>
            <p:nvPr/>
          </p:nvSpPr>
          <p:spPr bwMode="auto">
            <a:xfrm>
              <a:off x="1676400" y="2051050"/>
              <a:ext cx="498475" cy="2619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8391" name="Text Box 71"/>
            <p:cNvSpPr txBox="1">
              <a:spLocks noChangeArrowheads="1"/>
            </p:cNvSpPr>
            <p:nvPr/>
          </p:nvSpPr>
          <p:spPr bwMode="auto">
            <a:xfrm>
              <a:off x="711200" y="1531938"/>
              <a:ext cx="9159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Internet</a:t>
              </a:r>
            </a:p>
          </p:txBody>
        </p:sp>
      </p:grpSp>
      <p:sp>
        <p:nvSpPr>
          <p:cNvPr id="58371" name="Title 43"/>
          <p:cNvSpPr>
            <a:spLocks noGrp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Fiber to the Home</a:t>
            </a:r>
          </a:p>
        </p:txBody>
      </p:sp>
      <p:sp>
        <p:nvSpPr>
          <p:cNvPr id="58372" name="Content Placeholder 45"/>
          <p:cNvSpPr>
            <a:spLocks noGrp="1"/>
          </p:cNvSpPr>
          <p:nvPr>
            <p:ph idx="1"/>
          </p:nvPr>
        </p:nvSpPr>
        <p:spPr>
          <a:xfrm>
            <a:off x="417513" y="4211638"/>
            <a:ext cx="7772400" cy="208597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Optical links from central office to the home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competing optical technologies: </a:t>
            </a:r>
          </a:p>
          <a:p>
            <a:pPr lvl="1"/>
            <a:r>
              <a:rPr lang="en-US" sz="2000" dirty="0">
                <a:ea typeface="ＭＳ Ｐゴシック" charset="0"/>
              </a:rPr>
              <a:t>Passive Optical network (PON) </a:t>
            </a:r>
          </a:p>
          <a:p>
            <a:pPr lvl="1"/>
            <a:r>
              <a:rPr lang="en-US" sz="2000" dirty="0">
                <a:ea typeface="ＭＳ Ｐゴシック" charset="0"/>
              </a:rPr>
              <a:t>Active Optical Network (PAN)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Much higher Internet rates; fiber also carries television and phone services</a:t>
            </a:r>
          </a:p>
        </p:txBody>
      </p:sp>
      <p:sp>
        <p:nvSpPr>
          <p:cNvPr id="4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9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B331BE-5972-F348-B96C-93EB38D22ACF}" type="slidenum">
              <a:rPr lang="en-US" sz="1400" smtClean="0"/>
              <a:pPr/>
              <a:t>33</a:t>
            </a:fld>
            <a:endParaRPr lang="en-US" sz="1400" dirty="0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ea typeface="ＭＳ Ｐゴシック" charset="0"/>
                <a:cs typeface="ＭＳ Ｐゴシック" charset="0"/>
              </a:rPr>
              <a:t>Physical Channels</a:t>
            </a:r>
            <a:br>
              <a:rPr lang="en-US" sz="3600" dirty="0" smtClean="0"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ea typeface="ＭＳ Ｐゴシック" charset="0"/>
                <a:cs typeface="ＭＳ Ｐゴシック" charset="0"/>
              </a:rPr>
              <a:t>also known as </a:t>
            </a:r>
            <a:r>
              <a:rPr lang="en-US" sz="2400" i="1" dirty="0" smtClean="0">
                <a:ea typeface="ＭＳ Ｐゴシック" charset="0"/>
                <a:cs typeface="ＭＳ Ｐゴシック" charset="0"/>
              </a:rPr>
              <a:t>Physical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Media</a:t>
            </a:r>
            <a:endParaRPr lang="en-US" sz="32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294947"/>
            <a:ext cx="3265714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Twisted Pair (TP)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two insulated copper wires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3: traditional phone wires, 10 Mbps Ethernet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</a:t>
            </a:r>
            <a:r>
              <a:rPr lang="en-US" sz="1800" dirty="0" smtClean="0">
                <a:ea typeface="ＭＳ Ｐゴシック" charset="0"/>
              </a:rPr>
              <a:t>6: </a:t>
            </a:r>
            <a:r>
              <a:rPr lang="en-US" sz="1800" dirty="0">
                <a:ea typeface="ＭＳ Ｐゴシック" charset="0"/>
              </a:rPr>
              <a:t/>
            </a:r>
            <a:br>
              <a:rPr lang="en-US" sz="1800" dirty="0">
                <a:ea typeface="ＭＳ Ｐゴシック" charset="0"/>
              </a:rPr>
            </a:br>
            <a:r>
              <a:rPr lang="en-US" sz="1800" dirty="0" smtClean="0">
                <a:ea typeface="ＭＳ Ｐゴシック" charset="0"/>
              </a:rPr>
              <a:t>1Gbps Ethernet</a:t>
            </a:r>
          </a:p>
          <a:p>
            <a:r>
              <a:rPr lang="en-US" sz="2200" dirty="0" smtClean="0">
                <a:ea typeface="ＭＳ Ｐゴシック" charset="0"/>
              </a:rPr>
              <a:t>Shielded (STP)</a:t>
            </a:r>
          </a:p>
          <a:p>
            <a:r>
              <a:rPr lang="en-US" sz="2200" dirty="0" smtClean="0">
                <a:ea typeface="ＭＳ Ｐゴシック" charset="0"/>
              </a:rPr>
              <a:t>Unshielded (UTP)</a:t>
            </a:r>
          </a:p>
          <a:p>
            <a:endParaRPr lang="en-US" sz="2200" dirty="0">
              <a:ea typeface="ＭＳ Ｐゴシック" charset="0"/>
            </a:endParaRP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704670"/>
            <a:ext cx="22764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7233" y="1304018"/>
            <a:ext cx="3196481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u="sng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Coaxial cable:</a:t>
            </a:r>
            <a:endParaRPr lang="en-US" sz="2000" u="sng" dirty="0" smtClean="0"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bidirectional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baseband: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Calibri"/>
                <a:ea typeface="ＭＳ Ｐゴシック" charset="0"/>
              </a:rPr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Calibri"/>
                <a:ea typeface="ＭＳ Ｐゴシック" charset="0"/>
              </a:rPr>
              <a:t>legacy Ethernet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charset="0"/>
              </a:rPr>
              <a:t> </a:t>
            </a:r>
            <a:r>
              <a:rPr lang="en-US" sz="1800" dirty="0" smtClean="0">
                <a:latin typeface="Calibri"/>
                <a:ea typeface="ＭＳ Ｐゴシック" charset="0"/>
              </a:rPr>
              <a:t>multiple channels on cable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Calibri"/>
                <a:ea typeface="ＭＳ Ｐゴシック" charset="0"/>
              </a:rPr>
              <a:t> HFC (Hybrid Fiber Coax)</a:t>
            </a:r>
            <a:endParaRPr lang="en-US" sz="1800" dirty="0">
              <a:latin typeface="Calibri"/>
              <a:ea typeface="ＭＳ Ｐゴシック" charset="0"/>
            </a:endParaRPr>
          </a:p>
        </p:txBody>
      </p:sp>
      <p:pic>
        <p:nvPicPr>
          <p:cNvPr id="9" name="Picture 4" descr="co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8" y="5056771"/>
            <a:ext cx="2501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3" y="4850136"/>
            <a:ext cx="1934921" cy="1357333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4142" y="1286098"/>
            <a:ext cx="2783795" cy="4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</a:rPr>
              <a:t>Fiber optic cable:</a:t>
            </a:r>
            <a:endParaRPr lang="en-US" sz="2000" u="sng" dirty="0"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high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-speed </a:t>
            </a: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operation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point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-to-point </a:t>
            </a: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transmission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(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10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s-100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 </a:t>
            </a:r>
            <a:r>
              <a:rPr lang="en-US" sz="2000" dirty="0" err="1">
                <a:latin typeface="Calibri"/>
                <a:ea typeface="ＭＳ Ｐゴシック" charset="0"/>
                <a:cs typeface="ＭＳ Ｐゴシック" charset="0"/>
              </a:rPr>
              <a:t>Gps</a:t>
            </a: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low 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error </a:t>
            </a: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rate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 smtClean="0">
                <a:latin typeface="Calibri"/>
                <a:ea typeface="ＭＳ Ｐゴシック" charset="0"/>
                <a:cs typeface="ＭＳ Ｐゴシック" charset="0"/>
              </a:rPr>
              <a:t>immune 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to electromagnetic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158" y="4168391"/>
            <a:ext cx="1999095" cy="1253978"/>
          </a:xfrm>
          <a:prstGeom prst="rect">
            <a:avLst/>
          </a:prstGeom>
        </p:spPr>
      </p:pic>
      <p:pic>
        <p:nvPicPr>
          <p:cNvPr id="13" name="Picture 6" descr="f-pi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1" y="5181045"/>
            <a:ext cx="1828407" cy="11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19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DE31D58-A234-D642-95C8-248DA8939056}" type="slidenum">
              <a:rPr lang="en-US" sz="1400" smtClean="0"/>
              <a:pPr/>
              <a:t>34</a:t>
            </a:fld>
            <a:endParaRPr lang="en-US" sz="1400" dirty="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Physical media: radio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2400" dirty="0" smtClean="0">
                <a:ea typeface="ＭＳ Ｐゴシック" charset="0"/>
                <a:cs typeface="ＭＳ Ｐゴシック" charset="0"/>
              </a:rPr>
              <a:t>Bidirectional and multiple access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propagation environment effects:</a:t>
            </a:r>
          </a:p>
          <a:p>
            <a:pPr lvl="1"/>
            <a:r>
              <a:rPr lang="en-US" sz="2000" dirty="0">
                <a:ea typeface="ＭＳ Ｐゴシック" charset="0"/>
              </a:rPr>
              <a:t>reflection </a:t>
            </a:r>
          </a:p>
          <a:p>
            <a:pPr lvl="1"/>
            <a:r>
              <a:rPr lang="en-US" sz="2000" dirty="0">
                <a:ea typeface="ＭＳ Ｐゴシック" charset="0"/>
              </a:rPr>
              <a:t>obstruction by objects</a:t>
            </a:r>
          </a:p>
          <a:p>
            <a:pPr lvl="1"/>
            <a:r>
              <a:rPr lang="en-US" sz="2000" dirty="0">
                <a:ea typeface="ＭＳ Ｐゴシック" charset="0"/>
              </a:rPr>
              <a:t>interference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Radio link types:</a:t>
            </a:r>
            <a:endParaRPr lang="en-US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terrestrial  microwave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</a:t>
            </a:r>
            <a:r>
              <a:rPr lang="en-US" sz="2000" dirty="0" smtClean="0">
                <a:latin typeface="Calibri"/>
              </a:rPr>
              <a:t>45 </a:t>
            </a:r>
            <a:r>
              <a:rPr lang="en-US" sz="2000" dirty="0">
                <a:latin typeface="Calibri"/>
              </a:rPr>
              <a:t>Mbps channels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LAN</a:t>
            </a:r>
            <a:r>
              <a:rPr lang="en-US" dirty="0">
                <a:latin typeface="Calibri"/>
              </a:rPr>
              <a:t> (e.g., </a:t>
            </a:r>
            <a:r>
              <a:rPr lang="en-US" dirty="0" err="1">
                <a:latin typeface="Calibri"/>
              </a:rPr>
              <a:t>Wifi</a:t>
            </a:r>
            <a:r>
              <a:rPr lang="en-US" dirty="0">
                <a:latin typeface="Calibri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11Mbps, 54 </a:t>
            </a:r>
            <a:r>
              <a:rPr lang="en-US" sz="2000" dirty="0" smtClean="0">
                <a:latin typeface="Calibri"/>
              </a:rPr>
              <a:t>Mbps, 200 Mbps</a:t>
            </a:r>
            <a:endParaRPr lang="en-US" sz="2000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wide-area</a:t>
            </a:r>
            <a:r>
              <a:rPr lang="en-US" dirty="0">
                <a:latin typeface="Calibri"/>
              </a:rPr>
              <a:t> (e.g., cellular)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3G cellular: ~ 1 Mbps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satellite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Kbps to 45Mbps channel (or multiple smaller channels)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270 </a:t>
            </a:r>
            <a:r>
              <a:rPr lang="en-US" sz="2000" dirty="0" err="1">
                <a:latin typeface="Calibri"/>
              </a:rPr>
              <a:t>msec</a:t>
            </a:r>
            <a:r>
              <a:rPr lang="en-US" sz="2000" dirty="0">
                <a:latin typeface="Calibri"/>
              </a:rPr>
              <a:t> end-end delay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geosynchronous versus low altitude</a:t>
            </a:r>
          </a:p>
        </p:txBody>
      </p:sp>
      <p:pic>
        <p:nvPicPr>
          <p:cNvPr id="4" name="Picture 3" descr="Cell-Tow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3346" y="4440877"/>
            <a:ext cx="1231775" cy="16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30" y="5774784"/>
            <a:ext cx="1352940" cy="103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89" y="4116879"/>
            <a:ext cx="1606457" cy="160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52" y="4440877"/>
            <a:ext cx="1871080" cy="11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17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roup 583"/>
          <p:cNvGrpSpPr>
            <a:grpSpLocks/>
          </p:cNvGrpSpPr>
          <p:nvPr/>
        </p:nvGrpSpPr>
        <p:grpSpPr bwMode="auto">
          <a:xfrm>
            <a:off x="4989513" y="1639888"/>
            <a:ext cx="3470275" cy="4168775"/>
            <a:chOff x="3143" y="1033"/>
            <a:chExt cx="2186" cy="2626"/>
          </a:xfrm>
        </p:grpSpPr>
        <p:sp>
          <p:nvSpPr>
            <p:cNvPr id="634" name="Freeform 263"/>
            <p:cNvSpPr>
              <a:spLocks/>
            </p:cNvSpPr>
            <p:nvPr/>
          </p:nvSpPr>
          <p:spPr bwMode="auto">
            <a:xfrm>
              <a:off x="4227" y="2178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635" name="Freeform 264"/>
            <p:cNvSpPr>
              <a:spLocks/>
            </p:cNvSpPr>
            <p:nvPr/>
          </p:nvSpPr>
          <p:spPr bwMode="auto">
            <a:xfrm>
              <a:off x="4239" y="1217"/>
              <a:ext cx="1090" cy="658"/>
            </a:xfrm>
            <a:custGeom>
              <a:avLst/>
              <a:gdLst>
                <a:gd name="T0" fmla="*/ 1748 w 765"/>
                <a:gd name="T1" fmla="*/ 42 h 459"/>
                <a:gd name="T2" fmla="*/ 1185 w 765"/>
                <a:gd name="T3" fmla="*/ 294 h 459"/>
                <a:gd name="T4" fmla="*/ 396 w 765"/>
                <a:gd name="T5" fmla="*/ 421 h 459"/>
                <a:gd name="T6" fmla="*/ 57 w 765"/>
                <a:gd name="T7" fmla="*/ 1421 h 459"/>
                <a:gd name="T8" fmla="*/ 741 w 765"/>
                <a:gd name="T9" fmla="*/ 1874 h 459"/>
                <a:gd name="T10" fmla="*/ 1425 w 765"/>
                <a:gd name="T11" fmla="*/ 1801 h 459"/>
                <a:gd name="T12" fmla="*/ 2405 w 765"/>
                <a:gd name="T13" fmla="*/ 1874 h 459"/>
                <a:gd name="T14" fmla="*/ 2878 w 765"/>
                <a:gd name="T15" fmla="*/ 1834 h 459"/>
                <a:gd name="T16" fmla="*/ 3098 w 765"/>
                <a:gd name="T17" fmla="*/ 1570 h 459"/>
                <a:gd name="T18" fmla="*/ 3092 w 765"/>
                <a:gd name="T19" fmla="*/ 668 h 459"/>
                <a:gd name="T20" fmla="*/ 2729 w 765"/>
                <a:gd name="T21" fmla="*/ 143 h 459"/>
                <a:gd name="T22" fmla="*/ 1748 w 765"/>
                <a:gd name="T23" fmla="*/ 42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636" name="Freeform 265"/>
            <p:cNvSpPr>
              <a:spLocks/>
            </p:cNvSpPr>
            <p:nvPr/>
          </p:nvSpPr>
          <p:spPr bwMode="auto">
            <a:xfrm>
              <a:off x="3143" y="1033"/>
              <a:ext cx="1036" cy="675"/>
            </a:xfrm>
            <a:custGeom>
              <a:avLst/>
              <a:gdLst>
                <a:gd name="T0" fmla="*/ 648 w 1036"/>
                <a:gd name="T1" fmla="*/ 11 h 675"/>
                <a:gd name="T2" fmla="*/ 390 w 1036"/>
                <a:gd name="T3" fmla="*/ 53 h 675"/>
                <a:gd name="T4" fmla="*/ 206 w 1036"/>
                <a:gd name="T5" fmla="*/ 129 h 675"/>
                <a:gd name="T6" fmla="*/ 152 w 1036"/>
                <a:gd name="T7" fmla="*/ 229 h 675"/>
                <a:gd name="T8" fmla="*/ 22 w 1036"/>
                <a:gd name="T9" fmla="*/ 297 h 675"/>
                <a:gd name="T10" fmla="*/ 18 w 1036"/>
                <a:gd name="T11" fmla="*/ 459 h 675"/>
                <a:gd name="T12" fmla="*/ 132 w 1036"/>
                <a:gd name="T13" fmla="*/ 489 h 675"/>
                <a:gd name="T14" fmla="*/ 458 w 1036"/>
                <a:gd name="T15" fmla="*/ 489 h 675"/>
                <a:gd name="T16" fmla="*/ 598 w 1036"/>
                <a:gd name="T17" fmla="*/ 555 h 675"/>
                <a:gd name="T18" fmla="*/ 752 w 1036"/>
                <a:gd name="T19" fmla="*/ 657 h 675"/>
                <a:gd name="T20" fmla="*/ 870 w 1036"/>
                <a:gd name="T21" fmla="*/ 661 h 675"/>
                <a:gd name="T22" fmla="*/ 952 w 1036"/>
                <a:gd name="T23" fmla="*/ 603 h 675"/>
                <a:gd name="T24" fmla="*/ 992 w 1036"/>
                <a:gd name="T25" fmla="*/ 445 h 675"/>
                <a:gd name="T26" fmla="*/ 1018 w 1036"/>
                <a:gd name="T27" fmla="*/ 291 h 675"/>
                <a:gd name="T28" fmla="*/ 1022 w 1036"/>
                <a:gd name="T29" fmla="*/ 107 h 675"/>
                <a:gd name="T30" fmla="*/ 934 w 1036"/>
                <a:gd name="T31" fmla="*/ 17 h 675"/>
                <a:gd name="T32" fmla="*/ 776 w 1036"/>
                <a:gd name="T33" fmla="*/ 3 h 675"/>
                <a:gd name="T34" fmla="*/ 64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637" name="Group 266"/>
            <p:cNvGrpSpPr>
              <a:grpSpLocks/>
            </p:cNvGrpSpPr>
            <p:nvPr/>
          </p:nvGrpSpPr>
          <p:grpSpPr bwMode="auto">
            <a:xfrm>
              <a:off x="3198" y="1874"/>
              <a:ext cx="919" cy="588"/>
              <a:chOff x="2889" y="1631"/>
              <a:chExt cx="980" cy="743"/>
            </a:xfrm>
          </p:grpSpPr>
          <p:sp>
            <p:nvSpPr>
              <p:cNvPr id="947" name="Rectangle 267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48" name="AutoShape 268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grpSp>
          <p:nvGrpSpPr>
            <p:cNvPr id="638" name="Group 269"/>
            <p:cNvGrpSpPr>
              <a:grpSpLocks/>
            </p:cNvGrpSpPr>
            <p:nvPr/>
          </p:nvGrpSpPr>
          <p:grpSpPr bwMode="auto">
            <a:xfrm>
              <a:off x="3640" y="1154"/>
              <a:ext cx="212" cy="335"/>
              <a:chOff x="3796" y="1043"/>
              <a:chExt cx="865" cy="1237"/>
            </a:xfrm>
          </p:grpSpPr>
          <p:sp>
            <p:nvSpPr>
              <p:cNvPr id="917" name="Line 270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18" name="Line 271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19" name="Line 272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0" name="Line 273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1" name="Line 274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2" name="Line 275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3" name="Line 276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4" name="Line 277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5" name="Line 278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6" name="Line 279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7" name="Line 280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8" name="Line 281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29" name="Line 282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30" name="Line 283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31" name="Line 284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932" name="Group 285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943" name="Line 28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44" name="Line 2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45" name="Line 28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46" name="Line 28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933" name="Group 290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939" name="Line 291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40" name="Line 2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41" name="Line 293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42" name="Line 294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934" name="Group 295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935" name="Line 296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36" name="Line 2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37" name="Line 298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38" name="Line 299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39" name="Group 300"/>
            <p:cNvGrpSpPr>
              <a:grpSpLocks/>
            </p:cNvGrpSpPr>
            <p:nvPr/>
          </p:nvGrpSpPr>
          <p:grpSpPr bwMode="auto">
            <a:xfrm>
              <a:off x="3189" y="1364"/>
              <a:ext cx="436" cy="114"/>
              <a:chOff x="3072" y="739"/>
              <a:chExt cx="652" cy="146"/>
            </a:xfrm>
          </p:grpSpPr>
          <p:pic>
            <p:nvPicPr>
              <p:cNvPr id="914" name="Picture 301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5" name="Line 302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16" name="Line 303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640" name="Picture 304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1183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1" name="Group 305"/>
            <p:cNvGrpSpPr>
              <a:grpSpLocks/>
            </p:cNvGrpSpPr>
            <p:nvPr/>
          </p:nvGrpSpPr>
          <p:grpSpPr bwMode="auto">
            <a:xfrm>
              <a:off x="3846" y="1069"/>
              <a:ext cx="256" cy="269"/>
              <a:chOff x="2870" y="1518"/>
              <a:chExt cx="292" cy="320"/>
            </a:xfrm>
          </p:grpSpPr>
          <p:graphicFrame>
            <p:nvGraphicFramePr>
              <p:cNvPr id="912" name="Object 30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86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13" name="Object 30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87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42" name="Group 308"/>
            <p:cNvGrpSpPr>
              <a:grpSpLocks/>
            </p:cNvGrpSpPr>
            <p:nvPr/>
          </p:nvGrpSpPr>
          <p:grpSpPr bwMode="auto">
            <a:xfrm>
              <a:off x="4304" y="2253"/>
              <a:ext cx="228" cy="108"/>
              <a:chOff x="3600" y="219"/>
              <a:chExt cx="360" cy="175"/>
            </a:xfrm>
          </p:grpSpPr>
          <p:sp>
            <p:nvSpPr>
              <p:cNvPr id="899" name="Oval 30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00" name="Line 31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" name="Line 31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2" name="Rectangle 31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03" name="Oval 31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04" name="Group 31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909" name="Line 3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10" name="Line 3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11" name="Line 3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905" name="Group 31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906" name="Line 31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07" name="Line 32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08" name="Line 32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3" name="Group 322"/>
            <p:cNvGrpSpPr>
              <a:grpSpLocks/>
            </p:cNvGrpSpPr>
            <p:nvPr/>
          </p:nvGrpSpPr>
          <p:grpSpPr bwMode="auto">
            <a:xfrm>
              <a:off x="4528" y="2429"/>
              <a:ext cx="228" cy="108"/>
              <a:chOff x="3600" y="219"/>
              <a:chExt cx="360" cy="175"/>
            </a:xfrm>
          </p:grpSpPr>
          <p:sp>
            <p:nvSpPr>
              <p:cNvPr id="886" name="Oval 32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87" name="Line 32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8" name="Line 32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9" name="Rectangle 32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90" name="Oval 32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91" name="Group 32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96" name="Line 32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97" name="Line 33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98" name="Line 33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92" name="Group 33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93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94" name="Line 3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95" name="Line 3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4" name="Group 336"/>
            <p:cNvGrpSpPr>
              <a:grpSpLocks/>
            </p:cNvGrpSpPr>
            <p:nvPr/>
          </p:nvGrpSpPr>
          <p:grpSpPr bwMode="auto">
            <a:xfrm>
              <a:off x="4704" y="2261"/>
              <a:ext cx="228" cy="108"/>
              <a:chOff x="3600" y="219"/>
              <a:chExt cx="360" cy="175"/>
            </a:xfrm>
          </p:grpSpPr>
          <p:sp>
            <p:nvSpPr>
              <p:cNvPr id="873" name="Oval 33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74" name="Line 33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75" name="Line 33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76" name="Rectangle 34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77" name="Oval 34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78" name="Group 34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83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84" name="Line 34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85" name="Line 34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79" name="Group 34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80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81" name="Line 3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82" name="Line 3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5" name="Group 350"/>
            <p:cNvGrpSpPr>
              <a:grpSpLocks/>
            </p:cNvGrpSpPr>
            <p:nvPr/>
          </p:nvGrpSpPr>
          <p:grpSpPr bwMode="auto">
            <a:xfrm>
              <a:off x="4367" y="1532"/>
              <a:ext cx="221" cy="101"/>
              <a:chOff x="3600" y="219"/>
              <a:chExt cx="360" cy="175"/>
            </a:xfrm>
          </p:grpSpPr>
          <p:sp>
            <p:nvSpPr>
              <p:cNvPr id="860" name="Oval 35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1" name="Line 35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2" name="Line 35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3" name="Rectangle 35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4" name="Oval 35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65" name="Group 35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70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71" name="Line 35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72" name="Line 35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66" name="Group 36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67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68" name="Line 36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69" name="Line 36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6" name="Group 364"/>
            <p:cNvGrpSpPr>
              <a:grpSpLocks/>
            </p:cNvGrpSpPr>
            <p:nvPr/>
          </p:nvGrpSpPr>
          <p:grpSpPr bwMode="auto">
            <a:xfrm>
              <a:off x="4366" y="1693"/>
              <a:ext cx="228" cy="108"/>
              <a:chOff x="3600" y="219"/>
              <a:chExt cx="360" cy="175"/>
            </a:xfrm>
          </p:grpSpPr>
          <p:sp>
            <p:nvSpPr>
              <p:cNvPr id="847" name="Oval 36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48" name="Line 36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49" name="Line 36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50" name="Rectangle 36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51" name="Oval 36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52" name="Group 37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57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58" name="Line 37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59" name="Line 37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53" name="Group 37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54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55" name="Line 37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56" name="Line 37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7" name="Group 378"/>
            <p:cNvGrpSpPr>
              <a:grpSpLocks/>
            </p:cNvGrpSpPr>
            <p:nvPr/>
          </p:nvGrpSpPr>
          <p:grpSpPr bwMode="auto">
            <a:xfrm>
              <a:off x="4666" y="1472"/>
              <a:ext cx="210" cy="97"/>
              <a:chOff x="3600" y="219"/>
              <a:chExt cx="360" cy="175"/>
            </a:xfrm>
          </p:grpSpPr>
          <p:sp>
            <p:nvSpPr>
              <p:cNvPr id="834" name="Oval 37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35" name="Line 38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36" name="Line 38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37" name="Rectangle 38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38" name="Oval 38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39" name="Group 38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44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45" name="Line 38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46" name="Line 38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40" name="Group 38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41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42" name="Line 3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43" name="Line 3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8" name="Group 392"/>
            <p:cNvGrpSpPr>
              <a:grpSpLocks/>
            </p:cNvGrpSpPr>
            <p:nvPr/>
          </p:nvGrpSpPr>
          <p:grpSpPr bwMode="auto">
            <a:xfrm>
              <a:off x="4720" y="1693"/>
              <a:ext cx="228" cy="108"/>
              <a:chOff x="3600" y="219"/>
              <a:chExt cx="360" cy="175"/>
            </a:xfrm>
          </p:grpSpPr>
          <p:sp>
            <p:nvSpPr>
              <p:cNvPr id="821" name="Oval 39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22" name="Line 39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23" name="Line 39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24" name="Rectangle 39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25" name="Oval 39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26" name="Group 39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31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32" name="Line 40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33" name="Line 40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27" name="Group 40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28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29" name="Line 4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30" name="Line 4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49" name="Group 406"/>
            <p:cNvGrpSpPr>
              <a:grpSpLocks/>
            </p:cNvGrpSpPr>
            <p:nvPr/>
          </p:nvGrpSpPr>
          <p:grpSpPr bwMode="auto">
            <a:xfrm>
              <a:off x="3832" y="1529"/>
              <a:ext cx="220" cy="100"/>
              <a:chOff x="3600" y="219"/>
              <a:chExt cx="360" cy="175"/>
            </a:xfrm>
          </p:grpSpPr>
          <p:sp>
            <p:nvSpPr>
              <p:cNvPr id="808" name="Oval 40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09" name="Line 40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10" name="Line 40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11" name="Rectangle 41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12" name="Oval 41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13" name="Group 41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18" name="Line 41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19" name="Line 41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20" name="Line 41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14" name="Group 41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15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16" name="Line 41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17" name="Line 41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50" name="Group 420"/>
            <p:cNvGrpSpPr>
              <a:grpSpLocks/>
            </p:cNvGrpSpPr>
            <p:nvPr/>
          </p:nvGrpSpPr>
          <p:grpSpPr bwMode="auto">
            <a:xfrm>
              <a:off x="3639" y="2253"/>
              <a:ext cx="220" cy="100"/>
              <a:chOff x="3600" y="219"/>
              <a:chExt cx="360" cy="175"/>
            </a:xfrm>
          </p:grpSpPr>
          <p:sp>
            <p:nvSpPr>
              <p:cNvPr id="795" name="Oval 42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6" name="Line 42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7" name="Line 42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8" name="Rectangle 42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9" name="Oval 42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00" name="Group 42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805" name="Line 42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06" name="Line 42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07" name="Line 42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801" name="Group 43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802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03" name="Line 43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804" name="Line 43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651" name="Line 434"/>
            <p:cNvSpPr>
              <a:spLocks noChangeShapeType="1"/>
            </p:cNvSpPr>
            <p:nvPr/>
          </p:nvSpPr>
          <p:spPr bwMode="auto">
            <a:xfrm flipV="1">
              <a:off x="4396" y="2523"/>
              <a:ext cx="143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52" name="Line 435"/>
            <p:cNvSpPr>
              <a:spLocks noChangeShapeType="1"/>
            </p:cNvSpPr>
            <p:nvPr/>
          </p:nvSpPr>
          <p:spPr bwMode="auto">
            <a:xfrm>
              <a:off x="4474" y="2358"/>
              <a:ext cx="1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53" name="Line 436"/>
            <p:cNvSpPr>
              <a:spLocks noChangeShapeType="1"/>
            </p:cNvSpPr>
            <p:nvPr/>
          </p:nvSpPr>
          <p:spPr bwMode="auto">
            <a:xfrm>
              <a:off x="4535" y="2308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54" name="Line 437"/>
            <p:cNvSpPr>
              <a:spLocks noChangeShapeType="1"/>
            </p:cNvSpPr>
            <p:nvPr/>
          </p:nvSpPr>
          <p:spPr bwMode="auto">
            <a:xfrm flipV="1">
              <a:off x="4684" y="2362"/>
              <a:ext cx="85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55" name="Line 438"/>
            <p:cNvSpPr>
              <a:spLocks noChangeShapeType="1"/>
            </p:cNvSpPr>
            <p:nvPr/>
          </p:nvSpPr>
          <p:spPr bwMode="auto">
            <a:xfrm>
              <a:off x="3864" y="2312"/>
              <a:ext cx="4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656" name="Group 439"/>
            <p:cNvGrpSpPr>
              <a:grpSpLocks/>
            </p:cNvGrpSpPr>
            <p:nvPr/>
          </p:nvGrpSpPr>
          <p:grpSpPr bwMode="auto">
            <a:xfrm>
              <a:off x="3390" y="1979"/>
              <a:ext cx="209" cy="224"/>
              <a:chOff x="2870" y="1518"/>
              <a:chExt cx="292" cy="320"/>
            </a:xfrm>
          </p:grpSpPr>
          <p:graphicFrame>
            <p:nvGraphicFramePr>
              <p:cNvPr id="793" name="Object 44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88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94" name="Object 44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89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57" name="Group 442"/>
            <p:cNvGrpSpPr>
              <a:grpSpLocks/>
            </p:cNvGrpSpPr>
            <p:nvPr/>
          </p:nvGrpSpPr>
          <p:grpSpPr bwMode="auto">
            <a:xfrm>
              <a:off x="3418" y="2211"/>
              <a:ext cx="139" cy="194"/>
              <a:chOff x="2556" y="2689"/>
              <a:chExt cx="183" cy="255"/>
            </a:xfrm>
          </p:grpSpPr>
          <p:pic>
            <p:nvPicPr>
              <p:cNvPr id="776" name="Picture 443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7" name="Freeform 444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78" name="Freeform 445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79" name="Freeform 446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0" name="Freeform 447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1" name="Freeform 448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2" name="Freeform 449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3" name="Freeform 450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4" name="Freeform 451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5" name="Freeform 452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6" name="Freeform 453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7" name="Freeform 454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8" name="Freeform 455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89" name="Freeform 456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0" name="Freeform 457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1" name="Freeform 458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2" name="Freeform 459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658" name="Object 460"/>
            <p:cNvGraphicFramePr>
              <a:graphicFrameLocks noChangeAspect="1"/>
            </p:cNvGraphicFramePr>
            <p:nvPr/>
          </p:nvGraphicFramePr>
          <p:xfrm>
            <a:off x="3660" y="2006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0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0" y="2006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9" name="Line 461"/>
            <p:cNvSpPr>
              <a:spLocks noChangeShapeType="1"/>
            </p:cNvSpPr>
            <p:nvPr/>
          </p:nvSpPr>
          <p:spPr bwMode="auto">
            <a:xfrm>
              <a:off x="4050" y="1586"/>
              <a:ext cx="32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60" name="Line 462"/>
            <p:cNvSpPr>
              <a:spLocks noChangeShapeType="1"/>
            </p:cNvSpPr>
            <p:nvPr/>
          </p:nvSpPr>
          <p:spPr bwMode="auto">
            <a:xfrm>
              <a:off x="3777" y="1478"/>
              <a:ext cx="96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61" name="Freeform 463"/>
            <p:cNvSpPr>
              <a:spLocks/>
            </p:cNvSpPr>
            <p:nvPr/>
          </p:nvSpPr>
          <p:spPr bwMode="auto">
            <a:xfrm>
              <a:off x="3348" y="2742"/>
              <a:ext cx="1877" cy="917"/>
            </a:xfrm>
            <a:custGeom>
              <a:avLst/>
              <a:gdLst>
                <a:gd name="T0" fmla="*/ 889 w 1877"/>
                <a:gd name="T1" fmla="*/ 23 h 917"/>
                <a:gd name="T2" fmla="*/ 692 w 1877"/>
                <a:gd name="T3" fmla="*/ 109 h 917"/>
                <a:gd name="T4" fmla="*/ 415 w 1877"/>
                <a:gd name="T5" fmla="*/ 91 h 917"/>
                <a:gd name="T6" fmla="*/ 112 w 1877"/>
                <a:gd name="T7" fmla="*/ 170 h 917"/>
                <a:gd name="T8" fmla="*/ 50 w 1877"/>
                <a:gd name="T9" fmla="*/ 353 h 917"/>
                <a:gd name="T10" fmla="*/ 14 w 1877"/>
                <a:gd name="T11" fmla="*/ 528 h 917"/>
                <a:gd name="T12" fmla="*/ 139 w 1877"/>
                <a:gd name="T13" fmla="*/ 650 h 917"/>
                <a:gd name="T14" fmla="*/ 505 w 1877"/>
                <a:gd name="T15" fmla="*/ 781 h 917"/>
                <a:gd name="T16" fmla="*/ 933 w 1877"/>
                <a:gd name="T17" fmla="*/ 886 h 917"/>
                <a:gd name="T18" fmla="*/ 1370 w 1877"/>
                <a:gd name="T19" fmla="*/ 901 h 917"/>
                <a:gd name="T20" fmla="*/ 1676 w 1877"/>
                <a:gd name="T21" fmla="*/ 793 h 917"/>
                <a:gd name="T22" fmla="*/ 1860 w 1877"/>
                <a:gd name="T23" fmla="*/ 624 h 917"/>
                <a:gd name="T24" fmla="*/ 1776 w 1877"/>
                <a:gd name="T25" fmla="*/ 219 h 917"/>
                <a:gd name="T26" fmla="*/ 1503 w 1877"/>
                <a:gd name="T27" fmla="*/ 100 h 917"/>
                <a:gd name="T28" fmla="*/ 1200 w 1877"/>
                <a:gd name="T29" fmla="*/ 13 h 917"/>
                <a:gd name="T30" fmla="*/ 889 w 1877"/>
                <a:gd name="T31" fmla="*/ 23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662" name="Line 464"/>
            <p:cNvSpPr>
              <a:spLocks noChangeShapeType="1"/>
            </p:cNvSpPr>
            <p:nvPr/>
          </p:nvSpPr>
          <p:spPr bwMode="auto">
            <a:xfrm rot="-5400000">
              <a:off x="4757" y="3206"/>
              <a:ext cx="33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663" name="Group 465"/>
            <p:cNvGrpSpPr>
              <a:grpSpLocks/>
            </p:cNvGrpSpPr>
            <p:nvPr/>
          </p:nvGrpSpPr>
          <p:grpSpPr bwMode="auto">
            <a:xfrm>
              <a:off x="4702" y="3292"/>
              <a:ext cx="125" cy="230"/>
              <a:chOff x="4180" y="783"/>
              <a:chExt cx="150" cy="307"/>
            </a:xfrm>
          </p:grpSpPr>
          <p:sp>
            <p:nvSpPr>
              <p:cNvPr id="768" name="AutoShape 466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9" name="Rectangle 467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70" name="Rectangle 468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71" name="AutoShape 469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72" name="Line 470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73" name="Line 471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74" name="Rectangle 472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75" name="Rectangle 473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64" name="Line 474"/>
            <p:cNvSpPr>
              <a:spLocks noChangeShapeType="1"/>
            </p:cNvSpPr>
            <p:nvPr/>
          </p:nvSpPr>
          <p:spPr bwMode="auto">
            <a:xfrm rot="5400000" flipV="1">
              <a:off x="4849" y="3383"/>
              <a:ext cx="2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65" name="Line 475"/>
            <p:cNvSpPr>
              <a:spLocks noChangeShapeType="1"/>
            </p:cNvSpPr>
            <p:nvPr/>
          </p:nvSpPr>
          <p:spPr bwMode="auto">
            <a:xfrm rot="-5400000">
              <a:off x="4966" y="3179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666" name="Group 476"/>
            <p:cNvGrpSpPr>
              <a:grpSpLocks/>
            </p:cNvGrpSpPr>
            <p:nvPr/>
          </p:nvGrpSpPr>
          <p:grpSpPr bwMode="auto">
            <a:xfrm>
              <a:off x="4701" y="2996"/>
              <a:ext cx="316" cy="148"/>
              <a:chOff x="3600" y="219"/>
              <a:chExt cx="360" cy="175"/>
            </a:xfrm>
          </p:grpSpPr>
          <p:sp>
            <p:nvSpPr>
              <p:cNvPr id="755" name="Oval 47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6" name="Line 47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7" name="Line 47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8" name="Rectangle 48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" name="Oval 48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60" name="Group 48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65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6" name="Line 48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7" name="Line 48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1" name="Group 48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62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3" name="Line 48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4" name="Line 48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67" name="Group 490"/>
            <p:cNvGrpSpPr>
              <a:grpSpLocks/>
            </p:cNvGrpSpPr>
            <p:nvPr/>
          </p:nvGrpSpPr>
          <p:grpSpPr bwMode="auto">
            <a:xfrm>
              <a:off x="4187" y="2822"/>
              <a:ext cx="316" cy="148"/>
              <a:chOff x="3600" y="219"/>
              <a:chExt cx="360" cy="175"/>
            </a:xfrm>
          </p:grpSpPr>
          <p:sp>
            <p:nvSpPr>
              <p:cNvPr id="742" name="Oval 49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" name="Line 49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4" name="Line 49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5" name="Rectangle 49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6" name="Oval 49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47" name="Group 49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2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3" name="Line 49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4" name="Line 49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48" name="Group 50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49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0" name="Line 50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1" name="Line 50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668" name="Group 504"/>
            <p:cNvGrpSpPr>
              <a:grpSpLocks/>
            </p:cNvGrpSpPr>
            <p:nvPr/>
          </p:nvGrpSpPr>
          <p:grpSpPr bwMode="auto">
            <a:xfrm>
              <a:off x="3768" y="3014"/>
              <a:ext cx="316" cy="148"/>
              <a:chOff x="3600" y="219"/>
              <a:chExt cx="360" cy="175"/>
            </a:xfrm>
          </p:grpSpPr>
          <p:sp>
            <p:nvSpPr>
              <p:cNvPr id="729" name="Oval 50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0" name="Line 50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31" name="Line 50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32" name="Rectangle 50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3" name="Oval 50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34" name="Group 51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39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0" name="Line 5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1" name="Line 5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35" name="Group 51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36" name="Line 5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37" name="Line 5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38" name="Line 5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669" name="Line 518"/>
            <p:cNvSpPr>
              <a:spLocks noChangeShapeType="1"/>
            </p:cNvSpPr>
            <p:nvPr/>
          </p:nvSpPr>
          <p:spPr bwMode="auto">
            <a:xfrm>
              <a:off x="4470" y="2955"/>
              <a:ext cx="22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0" name="Line 519"/>
            <p:cNvSpPr>
              <a:spLocks noChangeShapeType="1"/>
            </p:cNvSpPr>
            <p:nvPr/>
          </p:nvSpPr>
          <p:spPr bwMode="auto">
            <a:xfrm flipV="1">
              <a:off x="4059" y="296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1" name="Line 520"/>
            <p:cNvSpPr>
              <a:spLocks noChangeShapeType="1"/>
            </p:cNvSpPr>
            <p:nvPr/>
          </p:nvSpPr>
          <p:spPr bwMode="auto">
            <a:xfrm flipV="1">
              <a:off x="4086" y="3091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2" name="Line 521"/>
            <p:cNvSpPr>
              <a:spLocks noChangeShapeType="1"/>
            </p:cNvSpPr>
            <p:nvPr/>
          </p:nvSpPr>
          <p:spPr bwMode="auto">
            <a:xfrm flipH="1">
              <a:off x="3642" y="2931"/>
              <a:ext cx="16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3" name="Line 522"/>
            <p:cNvSpPr>
              <a:spLocks noChangeShapeType="1"/>
            </p:cNvSpPr>
            <p:nvPr/>
          </p:nvSpPr>
          <p:spPr bwMode="auto">
            <a:xfrm>
              <a:off x="3658" y="2963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4" name="Line 523"/>
            <p:cNvSpPr>
              <a:spLocks noChangeShapeType="1"/>
            </p:cNvSpPr>
            <p:nvPr/>
          </p:nvSpPr>
          <p:spPr bwMode="auto">
            <a:xfrm>
              <a:off x="3570" y="3175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5" name="Line 524"/>
            <p:cNvSpPr>
              <a:spLocks noChangeShapeType="1"/>
            </p:cNvSpPr>
            <p:nvPr/>
          </p:nvSpPr>
          <p:spPr bwMode="auto">
            <a:xfrm>
              <a:off x="3729" y="3225"/>
              <a:ext cx="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6" name="Line 525"/>
            <p:cNvSpPr>
              <a:spLocks noChangeShapeType="1"/>
            </p:cNvSpPr>
            <p:nvPr/>
          </p:nvSpPr>
          <p:spPr bwMode="auto">
            <a:xfrm flipH="1">
              <a:off x="3880" y="3167"/>
              <a:ext cx="3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7" name="Line 526"/>
            <p:cNvSpPr>
              <a:spLocks noChangeShapeType="1"/>
            </p:cNvSpPr>
            <p:nvPr/>
          </p:nvSpPr>
          <p:spPr bwMode="auto">
            <a:xfrm>
              <a:off x="3762" y="3223"/>
              <a:ext cx="1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78" name="Line 527"/>
            <p:cNvSpPr>
              <a:spLocks noChangeShapeType="1"/>
            </p:cNvSpPr>
            <p:nvPr/>
          </p:nvSpPr>
          <p:spPr bwMode="auto">
            <a:xfrm flipH="1" flipV="1">
              <a:off x="4012" y="3228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679" name="Object 528"/>
            <p:cNvGraphicFramePr>
              <a:graphicFrameLocks noChangeAspect="1"/>
            </p:cNvGraphicFramePr>
            <p:nvPr/>
          </p:nvGraphicFramePr>
          <p:xfrm>
            <a:off x="3417" y="31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1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7" y="31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0" name="Object 529"/>
            <p:cNvGraphicFramePr>
              <a:graphicFrameLocks noChangeAspect="1"/>
            </p:cNvGraphicFramePr>
            <p:nvPr/>
          </p:nvGraphicFramePr>
          <p:xfrm>
            <a:off x="3521" y="29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2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1" y="29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1" name="Object 530"/>
            <p:cNvGraphicFramePr>
              <a:graphicFrameLocks noChangeAspect="1"/>
            </p:cNvGraphicFramePr>
            <p:nvPr/>
          </p:nvGraphicFramePr>
          <p:xfrm>
            <a:off x="3689" y="326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3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9" y="326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2" name="Object 531"/>
            <p:cNvGraphicFramePr>
              <a:graphicFrameLocks noChangeAspect="1"/>
            </p:cNvGraphicFramePr>
            <p:nvPr/>
          </p:nvGraphicFramePr>
          <p:xfrm>
            <a:off x="3903" y="3263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4" name="Clip" r:id="rId18" imgW="1305000" imgH="1085760" progId="">
                    <p:embed/>
                  </p:oleObj>
                </mc:Choice>
                <mc:Fallback>
                  <p:oleObj name="Clip" r:id="rId1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3" y="3263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83" name="Group 532"/>
            <p:cNvGrpSpPr>
              <a:grpSpLocks/>
            </p:cNvGrpSpPr>
            <p:nvPr/>
          </p:nvGrpSpPr>
          <p:grpSpPr bwMode="auto">
            <a:xfrm>
              <a:off x="4475" y="3342"/>
              <a:ext cx="172" cy="215"/>
              <a:chOff x="2870" y="1518"/>
              <a:chExt cx="292" cy="320"/>
            </a:xfrm>
          </p:grpSpPr>
          <p:graphicFrame>
            <p:nvGraphicFramePr>
              <p:cNvPr id="727" name="Object 53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5" name="Clip" r:id="rId19" imgW="819000" imgH="847800" progId="">
                      <p:embed/>
                    </p:oleObj>
                  </mc:Choice>
                  <mc:Fallback>
                    <p:oleObj name="Clip" r:id="rId1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28" name="Object 53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6" name="Clip" r:id="rId20" imgW="1266840" imgH="1200240" progId="">
                      <p:embed/>
                    </p:oleObj>
                  </mc:Choice>
                  <mc:Fallback>
                    <p:oleObj name="Clip" r:id="rId2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84" name="Group 535"/>
            <p:cNvGrpSpPr>
              <a:grpSpLocks/>
            </p:cNvGrpSpPr>
            <p:nvPr/>
          </p:nvGrpSpPr>
          <p:grpSpPr bwMode="auto">
            <a:xfrm>
              <a:off x="4191" y="3374"/>
              <a:ext cx="220" cy="203"/>
              <a:chOff x="2870" y="1518"/>
              <a:chExt cx="292" cy="320"/>
            </a:xfrm>
          </p:grpSpPr>
          <p:graphicFrame>
            <p:nvGraphicFramePr>
              <p:cNvPr id="725" name="Object 536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7" name="Clip" r:id="rId21" imgW="819000" imgH="847800" progId="">
                      <p:embed/>
                    </p:oleObj>
                  </mc:Choice>
                  <mc:Fallback>
                    <p:oleObj name="Clip" r:id="rId21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26" name="Object 537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8" name="Clip" r:id="rId22" imgW="1266840" imgH="1200240" progId="">
                      <p:embed/>
                    </p:oleObj>
                  </mc:Choice>
                  <mc:Fallback>
                    <p:oleObj name="Clip" r:id="rId22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685" name="Group 538"/>
            <p:cNvGrpSpPr>
              <a:grpSpLocks/>
            </p:cNvGrpSpPr>
            <p:nvPr/>
          </p:nvGrpSpPr>
          <p:grpSpPr bwMode="auto">
            <a:xfrm>
              <a:off x="4290" y="3130"/>
              <a:ext cx="183" cy="255"/>
              <a:chOff x="2556" y="2689"/>
              <a:chExt cx="183" cy="255"/>
            </a:xfrm>
          </p:grpSpPr>
          <p:pic>
            <p:nvPicPr>
              <p:cNvPr id="708" name="Picture 539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9" name="Freeform 540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0" name="Freeform 541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1" name="Freeform 542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2" name="Freeform 543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3" name="Freeform 544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4" name="Freeform 545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5" name="Freeform 546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6" name="Freeform 547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7" name="Freeform 548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8" name="Freeform 549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19" name="Freeform 550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20" name="Freeform 551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21" name="Freeform 552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22" name="Freeform 553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23" name="Freeform 554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24" name="Freeform 555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86" name="Line 556"/>
            <p:cNvSpPr>
              <a:spLocks noChangeShapeType="1"/>
            </p:cNvSpPr>
            <p:nvPr/>
          </p:nvSpPr>
          <p:spPr bwMode="auto">
            <a:xfrm>
              <a:off x="4063" y="3139"/>
              <a:ext cx="31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87" name="Line 557"/>
            <p:cNvSpPr>
              <a:spLocks noChangeShapeType="1"/>
            </p:cNvSpPr>
            <p:nvPr/>
          </p:nvSpPr>
          <p:spPr bwMode="auto">
            <a:xfrm>
              <a:off x="3716" y="309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688" name="Group 558"/>
            <p:cNvGrpSpPr>
              <a:grpSpLocks/>
            </p:cNvGrpSpPr>
            <p:nvPr/>
          </p:nvGrpSpPr>
          <p:grpSpPr bwMode="auto">
            <a:xfrm>
              <a:off x="4961" y="3136"/>
              <a:ext cx="131" cy="258"/>
              <a:chOff x="4180" y="783"/>
              <a:chExt cx="150" cy="307"/>
            </a:xfrm>
          </p:grpSpPr>
          <p:sp>
            <p:nvSpPr>
              <p:cNvPr id="700" name="AutoShape 559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01" name="Rectangle 560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02" name="Rectangle 561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03" name="AutoShape 562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04" name="Line 563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05" name="Line 564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06" name="Rectangle 565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07" name="Rectangle 566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89" name="Line 567"/>
            <p:cNvSpPr>
              <a:spLocks noChangeShapeType="1"/>
            </p:cNvSpPr>
            <p:nvPr/>
          </p:nvSpPr>
          <p:spPr bwMode="auto">
            <a:xfrm flipH="1">
              <a:off x="3772" y="2167"/>
              <a:ext cx="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0" name="Line 568"/>
            <p:cNvSpPr>
              <a:spLocks noChangeShapeType="1"/>
            </p:cNvSpPr>
            <p:nvPr/>
          </p:nvSpPr>
          <p:spPr bwMode="auto">
            <a:xfrm flipV="1">
              <a:off x="4589" y="1526"/>
              <a:ext cx="7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1" name="Line 569"/>
            <p:cNvSpPr>
              <a:spLocks noChangeShapeType="1"/>
            </p:cNvSpPr>
            <p:nvPr/>
          </p:nvSpPr>
          <p:spPr bwMode="auto">
            <a:xfrm>
              <a:off x="4480" y="1635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2" name="Line 570"/>
            <p:cNvSpPr>
              <a:spLocks noChangeShapeType="1"/>
            </p:cNvSpPr>
            <p:nvPr/>
          </p:nvSpPr>
          <p:spPr bwMode="auto">
            <a:xfrm flipV="1">
              <a:off x="4596" y="1570"/>
              <a:ext cx="16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3" name="Line 571"/>
            <p:cNvSpPr>
              <a:spLocks noChangeShapeType="1"/>
            </p:cNvSpPr>
            <p:nvPr/>
          </p:nvSpPr>
          <p:spPr bwMode="auto">
            <a:xfrm>
              <a:off x="4818" y="1569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4" name="Line 572"/>
            <p:cNvSpPr>
              <a:spLocks noChangeShapeType="1"/>
            </p:cNvSpPr>
            <p:nvPr/>
          </p:nvSpPr>
          <p:spPr bwMode="auto">
            <a:xfrm>
              <a:off x="4600" y="1762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5" name="Line 573"/>
            <p:cNvSpPr>
              <a:spLocks noChangeShapeType="1"/>
            </p:cNvSpPr>
            <p:nvPr/>
          </p:nvSpPr>
          <p:spPr bwMode="auto">
            <a:xfrm flipV="1">
              <a:off x="3526" y="2308"/>
              <a:ext cx="10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6" name="Line 574"/>
            <p:cNvSpPr>
              <a:spLocks noChangeShapeType="1"/>
            </p:cNvSpPr>
            <p:nvPr/>
          </p:nvSpPr>
          <p:spPr bwMode="auto">
            <a:xfrm flipV="1">
              <a:off x="4861" y="1380"/>
              <a:ext cx="15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7" name="Line 575"/>
            <p:cNvSpPr>
              <a:spLocks noChangeShapeType="1"/>
            </p:cNvSpPr>
            <p:nvPr/>
          </p:nvSpPr>
          <p:spPr bwMode="auto">
            <a:xfrm>
              <a:off x="4949" y="1756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8" name="Line 576"/>
            <p:cNvSpPr>
              <a:spLocks noChangeShapeType="1"/>
            </p:cNvSpPr>
            <p:nvPr/>
          </p:nvSpPr>
          <p:spPr bwMode="auto">
            <a:xfrm flipH="1">
              <a:off x="4411" y="1804"/>
              <a:ext cx="62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699" name="Line 577"/>
            <p:cNvSpPr>
              <a:spLocks noChangeShapeType="1"/>
            </p:cNvSpPr>
            <p:nvPr/>
          </p:nvSpPr>
          <p:spPr bwMode="auto">
            <a:xfrm flipH="1">
              <a:off x="4783" y="1804"/>
              <a:ext cx="7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3732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7373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05F05A-2535-1E41-80A4-C6DA12BBECB2}" type="slidenum">
              <a:rPr lang="en-US" sz="1400" smtClean="0"/>
              <a:pPr/>
              <a:t>35</a:t>
            </a:fld>
            <a:endParaRPr lang="en-US" sz="1400" dirty="0"/>
          </a:p>
        </p:txBody>
      </p:sp>
      <p:sp>
        <p:nvSpPr>
          <p:cNvPr id="737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Network Core</a:t>
            </a:r>
          </a:p>
        </p:txBody>
      </p:sp>
      <p:sp>
        <p:nvSpPr>
          <p:cNvPr id="737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6439" y="1600200"/>
            <a:ext cx="4698632" cy="5257800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mesh of interconnected routers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the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fundamental question: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is data transferred through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each channel?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circuit switching:</a:t>
            </a:r>
            <a:r>
              <a:rPr lang="en-US" dirty="0">
                <a:ea typeface="ＭＳ Ｐゴシック" charset="0"/>
              </a:rPr>
              <a:t> dedicated circuit per call: telephone net</a:t>
            </a:r>
          </a:p>
          <a:p>
            <a:pPr lvl="1"/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packet-switching:</a:t>
            </a:r>
            <a:r>
              <a:rPr lang="en-US" dirty="0">
                <a:ea typeface="ＭＳ Ｐゴシック" charset="0"/>
              </a:rPr>
              <a:t> data sent thru net in discrete </a:t>
            </a:r>
            <a:r>
              <a:rPr lang="ja-JP" altLang="en-US" dirty="0">
                <a:ea typeface="ＭＳ Ｐゴシック" charset="0"/>
              </a:rPr>
              <a:t>“</a:t>
            </a:r>
            <a:r>
              <a:rPr lang="en-US" dirty="0">
                <a:ea typeface="ＭＳ Ｐゴシック" charset="0"/>
              </a:rPr>
              <a:t>chunks</a:t>
            </a:r>
            <a:r>
              <a:rPr lang="ja-JP" altLang="en-US" dirty="0" smtClean="0">
                <a:ea typeface="ＭＳ Ｐゴシック" charset="0"/>
              </a:rPr>
              <a:t>”</a:t>
            </a:r>
            <a:r>
              <a:rPr lang="en-GB" altLang="ja-JP" dirty="0" smtClean="0">
                <a:ea typeface="ＭＳ Ｐゴシック" charset="0"/>
              </a:rPr>
              <a:t>: postal service</a:t>
            </a:r>
          </a:p>
          <a:p>
            <a:pPr marL="914400" lvl="2" indent="0">
              <a:buNone/>
            </a:pPr>
            <a:r>
              <a:rPr lang="en-GB" sz="3000" b="1" dirty="0" smtClean="0">
                <a:ea typeface="ＭＳ Ｐゴシック" charset="0"/>
              </a:rPr>
              <a:t>Packet-switching = Asynchronous Time Division Multiplexing</a:t>
            </a:r>
            <a:endParaRPr lang="en-US" sz="3000" b="1" dirty="0"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89513" y="1639888"/>
            <a:ext cx="3470275" cy="4168775"/>
            <a:chOff x="4989513" y="1639888"/>
            <a:chExt cx="3470275" cy="4168775"/>
          </a:xfrm>
        </p:grpSpPr>
        <p:sp>
          <p:nvSpPr>
            <p:cNvPr id="73736" name="Freeform 61"/>
            <p:cNvSpPr>
              <a:spLocks/>
            </p:cNvSpPr>
            <p:nvPr/>
          </p:nvSpPr>
          <p:spPr bwMode="auto">
            <a:xfrm>
              <a:off x="6710363" y="3457575"/>
              <a:ext cx="1314450" cy="674688"/>
            </a:xfrm>
            <a:custGeom>
              <a:avLst/>
              <a:gdLst>
                <a:gd name="T0" fmla="*/ 2147483647 w 828"/>
                <a:gd name="T1" fmla="*/ 2147483647 h 425"/>
                <a:gd name="T2" fmla="*/ 2147483647 w 828"/>
                <a:gd name="T3" fmla="*/ 2147483647 h 425"/>
                <a:gd name="T4" fmla="*/ 2147483647 w 828"/>
                <a:gd name="T5" fmla="*/ 2147483647 h 425"/>
                <a:gd name="T6" fmla="*/ 2147483647 w 828"/>
                <a:gd name="T7" fmla="*/ 2147483647 h 425"/>
                <a:gd name="T8" fmla="*/ 2147483647 w 828"/>
                <a:gd name="T9" fmla="*/ 2147483647 h 425"/>
                <a:gd name="T10" fmla="*/ 2147483647 w 828"/>
                <a:gd name="T11" fmla="*/ 2147483647 h 425"/>
                <a:gd name="T12" fmla="*/ 2147483647 w 828"/>
                <a:gd name="T13" fmla="*/ 2147483647 h 425"/>
                <a:gd name="T14" fmla="*/ 2147483647 w 828"/>
                <a:gd name="T15" fmla="*/ 2147483647 h 425"/>
                <a:gd name="T16" fmla="*/ 2147483647 w 828"/>
                <a:gd name="T17" fmla="*/ 2147483647 h 425"/>
                <a:gd name="T18" fmla="*/ 2147483647 w 828"/>
                <a:gd name="T19" fmla="*/ 2147483647 h 425"/>
                <a:gd name="T20" fmla="*/ 2147483647 w 828"/>
                <a:gd name="T21" fmla="*/ 2147483647 h 425"/>
                <a:gd name="T22" fmla="*/ 2147483647 w 828"/>
                <a:gd name="T23" fmla="*/ 2147483647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37" name="Freeform 62"/>
            <p:cNvSpPr>
              <a:spLocks/>
            </p:cNvSpPr>
            <p:nvPr/>
          </p:nvSpPr>
          <p:spPr bwMode="auto">
            <a:xfrm>
              <a:off x="6729413" y="1931988"/>
              <a:ext cx="1730375" cy="1044575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38" name="Freeform 63"/>
            <p:cNvSpPr>
              <a:spLocks/>
            </p:cNvSpPr>
            <p:nvPr/>
          </p:nvSpPr>
          <p:spPr bwMode="auto">
            <a:xfrm>
              <a:off x="4989513" y="1639888"/>
              <a:ext cx="1644650" cy="1071562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39" name="Group 64"/>
            <p:cNvGrpSpPr>
              <a:grpSpLocks/>
            </p:cNvGrpSpPr>
            <p:nvPr/>
          </p:nvGrpSpPr>
          <p:grpSpPr bwMode="auto">
            <a:xfrm>
              <a:off x="5076825" y="2974975"/>
              <a:ext cx="1458913" cy="933450"/>
              <a:chOff x="2889" y="1631"/>
              <a:chExt cx="980" cy="743"/>
            </a:xfrm>
          </p:grpSpPr>
          <p:sp>
            <p:nvSpPr>
              <p:cNvPr id="74360" name="Rectangle 65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61" name="AutoShape 66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grpSp>
          <p:nvGrpSpPr>
            <p:cNvPr id="73740" name="Group 67"/>
            <p:cNvGrpSpPr>
              <a:grpSpLocks/>
            </p:cNvGrpSpPr>
            <p:nvPr/>
          </p:nvGrpSpPr>
          <p:grpSpPr bwMode="auto">
            <a:xfrm>
              <a:off x="5778500" y="1831975"/>
              <a:ext cx="336550" cy="531813"/>
              <a:chOff x="3796" y="1043"/>
              <a:chExt cx="865" cy="1237"/>
            </a:xfrm>
          </p:grpSpPr>
          <p:sp>
            <p:nvSpPr>
              <p:cNvPr id="74330" name="Line 68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1" name="Line 69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2" name="Line 70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3" name="Line 71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4" name="Line 72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5" name="Line 73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6" name="Line 74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7" name="Line 75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8" name="Line 76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39" name="Line 77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40" name="Line 78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41" name="Line 79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42" name="Line 80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43" name="Line 81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44" name="Line 82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74345" name="Group 83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4356" name="Line 84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7" name="Line 8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8" name="Line 86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9" name="Line 8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4346" name="Group 88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4352" name="Line 89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3" name="Line 9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4" name="Line 91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5" name="Line 92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4347" name="Group 93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4348" name="Line 94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49" name="Line 9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0" name="Line 96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351" name="Line 97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73741" name="Line 100"/>
            <p:cNvSpPr>
              <a:spLocks noChangeShapeType="1"/>
            </p:cNvSpPr>
            <p:nvPr/>
          </p:nvSpPr>
          <p:spPr bwMode="auto">
            <a:xfrm flipH="1">
              <a:off x="5095875" y="2220913"/>
              <a:ext cx="93663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42" name="Line 101"/>
            <p:cNvSpPr>
              <a:spLocks noChangeShapeType="1"/>
            </p:cNvSpPr>
            <p:nvPr/>
          </p:nvSpPr>
          <p:spPr bwMode="auto">
            <a:xfrm flipH="1">
              <a:off x="5062538" y="2190750"/>
              <a:ext cx="1524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pic>
          <p:nvPicPr>
            <p:cNvPr id="73743" name="Picture 102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938" y="1878013"/>
              <a:ext cx="368300" cy="2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4" name="Oval 107"/>
            <p:cNvSpPr>
              <a:spLocks noChangeArrowheads="1"/>
            </p:cNvSpPr>
            <p:nvPr/>
          </p:nvSpPr>
          <p:spPr bwMode="auto">
            <a:xfrm>
              <a:off x="6835775" y="3652838"/>
              <a:ext cx="358775" cy="95250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45" name="Line 108"/>
            <p:cNvSpPr>
              <a:spLocks noChangeShapeType="1"/>
            </p:cNvSpPr>
            <p:nvPr/>
          </p:nvSpPr>
          <p:spPr bwMode="auto">
            <a:xfrm>
              <a:off x="6835775" y="3644900"/>
              <a:ext cx="0" cy="5873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46" name="Line 109"/>
            <p:cNvSpPr>
              <a:spLocks noChangeShapeType="1"/>
            </p:cNvSpPr>
            <p:nvPr/>
          </p:nvSpPr>
          <p:spPr bwMode="auto">
            <a:xfrm>
              <a:off x="7194550" y="3644900"/>
              <a:ext cx="0" cy="5873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47" name="Rectangle 110"/>
            <p:cNvSpPr>
              <a:spLocks noChangeArrowheads="1"/>
            </p:cNvSpPr>
            <p:nvPr/>
          </p:nvSpPr>
          <p:spPr bwMode="auto">
            <a:xfrm>
              <a:off x="6835775" y="3644900"/>
              <a:ext cx="355600" cy="58738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48" name="Oval 111"/>
            <p:cNvSpPr>
              <a:spLocks noChangeArrowheads="1"/>
            </p:cNvSpPr>
            <p:nvPr/>
          </p:nvSpPr>
          <p:spPr bwMode="auto">
            <a:xfrm>
              <a:off x="6832600" y="3576638"/>
              <a:ext cx="358775" cy="111125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49" name="Group 112"/>
            <p:cNvGrpSpPr>
              <a:grpSpLocks/>
            </p:cNvGrpSpPr>
            <p:nvPr/>
          </p:nvGrpSpPr>
          <p:grpSpPr bwMode="auto">
            <a:xfrm>
              <a:off x="6918325" y="3600450"/>
              <a:ext cx="179388" cy="65088"/>
              <a:chOff x="2848" y="848"/>
              <a:chExt cx="140" cy="98"/>
            </a:xfrm>
          </p:grpSpPr>
          <p:sp>
            <p:nvSpPr>
              <p:cNvPr id="74327" name="Line 11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8" name="Line 11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9" name="Line 11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750" name="Group 116"/>
            <p:cNvGrpSpPr>
              <a:grpSpLocks/>
            </p:cNvGrpSpPr>
            <p:nvPr/>
          </p:nvGrpSpPr>
          <p:grpSpPr bwMode="auto">
            <a:xfrm flipV="1">
              <a:off x="6918325" y="3600450"/>
              <a:ext cx="179388" cy="65088"/>
              <a:chOff x="2848" y="848"/>
              <a:chExt cx="140" cy="98"/>
            </a:xfrm>
          </p:grpSpPr>
          <p:sp>
            <p:nvSpPr>
              <p:cNvPr id="74324" name="Line 11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5" name="Line 11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6" name="Line 11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51" name="Oval 205"/>
            <p:cNvSpPr>
              <a:spLocks noChangeArrowheads="1"/>
            </p:cNvSpPr>
            <p:nvPr/>
          </p:nvSpPr>
          <p:spPr bwMode="auto">
            <a:xfrm>
              <a:off x="6086475" y="2498725"/>
              <a:ext cx="346075" cy="87313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52" name="Line 206"/>
            <p:cNvSpPr>
              <a:spLocks noChangeShapeType="1"/>
            </p:cNvSpPr>
            <p:nvPr/>
          </p:nvSpPr>
          <p:spPr bwMode="auto">
            <a:xfrm>
              <a:off x="6086475" y="24907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53" name="Line 207"/>
            <p:cNvSpPr>
              <a:spLocks noChangeShapeType="1"/>
            </p:cNvSpPr>
            <p:nvPr/>
          </p:nvSpPr>
          <p:spPr bwMode="auto">
            <a:xfrm>
              <a:off x="6432550" y="2490788"/>
              <a:ext cx="0" cy="53975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54" name="Rectangle 208"/>
            <p:cNvSpPr>
              <a:spLocks noChangeArrowheads="1"/>
            </p:cNvSpPr>
            <p:nvPr/>
          </p:nvSpPr>
          <p:spPr bwMode="auto">
            <a:xfrm>
              <a:off x="6086475" y="2490788"/>
              <a:ext cx="342900" cy="539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55" name="Oval 209"/>
            <p:cNvSpPr>
              <a:spLocks noChangeArrowheads="1"/>
            </p:cNvSpPr>
            <p:nvPr/>
          </p:nvSpPr>
          <p:spPr bwMode="auto">
            <a:xfrm>
              <a:off x="6083300" y="2427288"/>
              <a:ext cx="346075" cy="103187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56" name="Group 210"/>
            <p:cNvGrpSpPr>
              <a:grpSpLocks/>
            </p:cNvGrpSpPr>
            <p:nvPr/>
          </p:nvGrpSpPr>
          <p:grpSpPr bwMode="auto">
            <a:xfrm>
              <a:off x="6167438" y="2449513"/>
              <a:ext cx="171450" cy="60325"/>
              <a:chOff x="2848" y="848"/>
              <a:chExt cx="140" cy="98"/>
            </a:xfrm>
          </p:grpSpPr>
          <p:sp>
            <p:nvSpPr>
              <p:cNvPr id="74321" name="Line 2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2" name="Line 2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3" name="Line 2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757" name="Group 214"/>
            <p:cNvGrpSpPr>
              <a:grpSpLocks/>
            </p:cNvGrpSpPr>
            <p:nvPr/>
          </p:nvGrpSpPr>
          <p:grpSpPr bwMode="auto">
            <a:xfrm flipV="1">
              <a:off x="6167438" y="2449513"/>
              <a:ext cx="171450" cy="58737"/>
              <a:chOff x="2848" y="848"/>
              <a:chExt cx="140" cy="98"/>
            </a:xfrm>
          </p:grpSpPr>
          <p:sp>
            <p:nvSpPr>
              <p:cNvPr id="74318" name="Line 2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19" name="Line 2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20" name="Line 2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58" name="Oval 219"/>
            <p:cNvSpPr>
              <a:spLocks noChangeArrowheads="1"/>
            </p:cNvSpPr>
            <p:nvPr/>
          </p:nvSpPr>
          <p:spPr bwMode="auto">
            <a:xfrm>
              <a:off x="5780088" y="3648075"/>
              <a:ext cx="346075" cy="87313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59" name="Line 220"/>
            <p:cNvSpPr>
              <a:spLocks noChangeShapeType="1"/>
            </p:cNvSpPr>
            <p:nvPr/>
          </p:nvSpPr>
          <p:spPr bwMode="auto">
            <a:xfrm>
              <a:off x="5780088" y="364013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60" name="Line 221"/>
            <p:cNvSpPr>
              <a:spLocks noChangeShapeType="1"/>
            </p:cNvSpPr>
            <p:nvPr/>
          </p:nvSpPr>
          <p:spPr bwMode="auto">
            <a:xfrm>
              <a:off x="6126163" y="364013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61" name="Rectangle 222"/>
            <p:cNvSpPr>
              <a:spLocks noChangeArrowheads="1"/>
            </p:cNvSpPr>
            <p:nvPr/>
          </p:nvSpPr>
          <p:spPr bwMode="auto">
            <a:xfrm>
              <a:off x="5780088" y="3640138"/>
              <a:ext cx="342900" cy="539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62" name="Oval 223"/>
            <p:cNvSpPr>
              <a:spLocks noChangeArrowheads="1"/>
            </p:cNvSpPr>
            <p:nvPr/>
          </p:nvSpPr>
          <p:spPr bwMode="auto">
            <a:xfrm>
              <a:off x="5776913" y="3576638"/>
              <a:ext cx="346075" cy="103187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63" name="Group 224"/>
            <p:cNvGrpSpPr>
              <a:grpSpLocks/>
            </p:cNvGrpSpPr>
            <p:nvPr/>
          </p:nvGrpSpPr>
          <p:grpSpPr bwMode="auto">
            <a:xfrm>
              <a:off x="5861050" y="3598863"/>
              <a:ext cx="171450" cy="60325"/>
              <a:chOff x="2848" y="848"/>
              <a:chExt cx="140" cy="98"/>
            </a:xfrm>
          </p:grpSpPr>
          <p:sp>
            <p:nvSpPr>
              <p:cNvPr id="74315" name="Line 22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16" name="Line 22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17" name="Line 22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764" name="Group 228"/>
            <p:cNvGrpSpPr>
              <a:grpSpLocks/>
            </p:cNvGrpSpPr>
            <p:nvPr/>
          </p:nvGrpSpPr>
          <p:grpSpPr bwMode="auto">
            <a:xfrm flipV="1">
              <a:off x="5861050" y="3598863"/>
              <a:ext cx="171450" cy="58737"/>
              <a:chOff x="2848" y="848"/>
              <a:chExt cx="140" cy="98"/>
            </a:xfrm>
          </p:grpSpPr>
          <p:sp>
            <p:nvSpPr>
              <p:cNvPr id="74312" name="Line 22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13" name="Line 23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314" name="Line 23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65" name="Line 233"/>
            <p:cNvSpPr>
              <a:spLocks noChangeShapeType="1"/>
            </p:cNvSpPr>
            <p:nvPr/>
          </p:nvSpPr>
          <p:spPr bwMode="auto">
            <a:xfrm>
              <a:off x="7102475" y="3743325"/>
              <a:ext cx="163513" cy="1206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66" name="Line 234"/>
            <p:cNvSpPr>
              <a:spLocks noChangeShapeType="1"/>
            </p:cNvSpPr>
            <p:nvPr/>
          </p:nvSpPr>
          <p:spPr bwMode="auto">
            <a:xfrm>
              <a:off x="7199313" y="3663950"/>
              <a:ext cx="2794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67" name="Line 235"/>
            <p:cNvSpPr>
              <a:spLocks noChangeShapeType="1"/>
            </p:cNvSpPr>
            <p:nvPr/>
          </p:nvSpPr>
          <p:spPr bwMode="auto">
            <a:xfrm flipV="1">
              <a:off x="7435850" y="3749675"/>
              <a:ext cx="134938" cy="1047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68" name="Line 236"/>
            <p:cNvSpPr>
              <a:spLocks noChangeShapeType="1"/>
            </p:cNvSpPr>
            <p:nvPr/>
          </p:nvSpPr>
          <p:spPr bwMode="auto">
            <a:xfrm>
              <a:off x="6134100" y="3670300"/>
              <a:ext cx="70167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3769" name="Group 240"/>
            <p:cNvGrpSpPr>
              <a:grpSpLocks/>
            </p:cNvGrpSpPr>
            <p:nvPr/>
          </p:nvGrpSpPr>
          <p:grpSpPr bwMode="auto">
            <a:xfrm>
              <a:off x="5426075" y="3509963"/>
              <a:ext cx="220663" cy="307975"/>
              <a:chOff x="2556" y="2689"/>
              <a:chExt cx="183" cy="255"/>
            </a:xfrm>
          </p:grpSpPr>
          <p:pic>
            <p:nvPicPr>
              <p:cNvPr id="74295" name="Picture 241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296" name="Freeform 242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97" name="Freeform 243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98" name="Freeform 244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99" name="Freeform 245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0" name="Freeform 246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1" name="Freeform 247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2" name="Freeform 248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3" name="Freeform 249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4" name="Freeform 250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5" name="Freeform 251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6" name="Freeform 252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7" name="Freeform 253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8" name="Freeform 254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09" name="Freeform 255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10" name="Freeform 256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311" name="Freeform 257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70" name="Line 259"/>
            <p:cNvSpPr>
              <a:spLocks noChangeShapeType="1"/>
            </p:cNvSpPr>
            <p:nvPr/>
          </p:nvSpPr>
          <p:spPr bwMode="auto">
            <a:xfrm>
              <a:off x="6429375" y="2517775"/>
              <a:ext cx="509588" cy="31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71" name="Line 260"/>
            <p:cNvSpPr>
              <a:spLocks noChangeShapeType="1"/>
            </p:cNvSpPr>
            <p:nvPr/>
          </p:nvSpPr>
          <p:spPr bwMode="auto">
            <a:xfrm>
              <a:off x="5995988" y="2346325"/>
              <a:ext cx="152400" cy="825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72" name="Freeform 261"/>
            <p:cNvSpPr>
              <a:spLocks/>
            </p:cNvSpPr>
            <p:nvPr/>
          </p:nvSpPr>
          <p:spPr bwMode="auto">
            <a:xfrm>
              <a:off x="5314950" y="4352925"/>
              <a:ext cx="2979738" cy="1455738"/>
            </a:xfrm>
            <a:custGeom>
              <a:avLst/>
              <a:gdLst>
                <a:gd name="T0" fmla="*/ 2147483647 w 1877"/>
                <a:gd name="T1" fmla="*/ 2147483647 h 917"/>
                <a:gd name="T2" fmla="*/ 2147483647 w 1877"/>
                <a:gd name="T3" fmla="*/ 2147483647 h 917"/>
                <a:gd name="T4" fmla="*/ 2147483647 w 1877"/>
                <a:gd name="T5" fmla="*/ 2147483647 h 917"/>
                <a:gd name="T6" fmla="*/ 2147483647 w 1877"/>
                <a:gd name="T7" fmla="*/ 2147483647 h 917"/>
                <a:gd name="T8" fmla="*/ 2147483647 w 1877"/>
                <a:gd name="T9" fmla="*/ 2147483647 h 917"/>
                <a:gd name="T10" fmla="*/ 2147483647 w 1877"/>
                <a:gd name="T11" fmla="*/ 2147483647 h 917"/>
                <a:gd name="T12" fmla="*/ 2147483647 w 1877"/>
                <a:gd name="T13" fmla="*/ 2147483647 h 917"/>
                <a:gd name="T14" fmla="*/ 2147483647 w 1877"/>
                <a:gd name="T15" fmla="*/ 2147483647 h 917"/>
                <a:gd name="T16" fmla="*/ 2147483647 w 1877"/>
                <a:gd name="T17" fmla="*/ 2147483647 h 917"/>
                <a:gd name="T18" fmla="*/ 2147483647 w 1877"/>
                <a:gd name="T19" fmla="*/ 2147483647 h 917"/>
                <a:gd name="T20" fmla="*/ 2147483647 w 1877"/>
                <a:gd name="T21" fmla="*/ 2147483647 h 917"/>
                <a:gd name="T22" fmla="*/ 2147483647 w 1877"/>
                <a:gd name="T23" fmla="*/ 2147483647 h 917"/>
                <a:gd name="T24" fmla="*/ 2147483647 w 1877"/>
                <a:gd name="T25" fmla="*/ 2147483647 h 917"/>
                <a:gd name="T26" fmla="*/ 2147483647 w 1877"/>
                <a:gd name="T27" fmla="*/ 2147483647 h 917"/>
                <a:gd name="T28" fmla="*/ 2147483647 w 1877"/>
                <a:gd name="T29" fmla="*/ 2147483647 h 917"/>
                <a:gd name="T30" fmla="*/ 2147483647 w 1877"/>
                <a:gd name="T31" fmla="*/ 2147483647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73" name="Line 262"/>
            <p:cNvSpPr>
              <a:spLocks noChangeShapeType="1"/>
            </p:cNvSpPr>
            <p:nvPr/>
          </p:nvSpPr>
          <p:spPr bwMode="auto">
            <a:xfrm rot="-5400000">
              <a:off x="7551737" y="5089526"/>
              <a:ext cx="523875" cy="13970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3774" name="Group 590"/>
            <p:cNvGrpSpPr>
              <a:grpSpLocks/>
            </p:cNvGrpSpPr>
            <p:nvPr/>
          </p:nvGrpSpPr>
          <p:grpSpPr bwMode="auto">
            <a:xfrm>
              <a:off x="7464425" y="5226050"/>
              <a:ext cx="198438" cy="365125"/>
              <a:chOff x="4702" y="3292"/>
              <a:chExt cx="125" cy="230"/>
            </a:xfrm>
          </p:grpSpPr>
          <p:sp>
            <p:nvSpPr>
              <p:cNvPr id="74287" name="AutoShape 264"/>
              <p:cNvSpPr>
                <a:spLocks noChangeArrowheads="1"/>
              </p:cNvSpPr>
              <p:nvPr/>
            </p:nvSpPr>
            <p:spPr bwMode="auto">
              <a:xfrm>
                <a:off x="4702" y="3469"/>
                <a:ext cx="125" cy="53"/>
              </a:xfrm>
              <a:prstGeom prst="parallelogram">
                <a:avLst>
                  <a:gd name="adj" fmla="val 90856"/>
                </a:avLst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88" name="Rectangle 265"/>
              <p:cNvSpPr>
                <a:spLocks noChangeArrowheads="1"/>
              </p:cNvSpPr>
              <p:nvPr/>
            </p:nvSpPr>
            <p:spPr bwMode="auto">
              <a:xfrm>
                <a:off x="4765" y="3293"/>
                <a:ext cx="58" cy="177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89" name="Rectangle 266"/>
              <p:cNvSpPr>
                <a:spLocks noChangeArrowheads="1"/>
              </p:cNvSpPr>
              <p:nvPr/>
            </p:nvSpPr>
            <p:spPr bwMode="auto">
              <a:xfrm>
                <a:off x="4703" y="3344"/>
                <a:ext cx="79" cy="17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90" name="AutoShape 267"/>
              <p:cNvSpPr>
                <a:spLocks noChangeArrowheads="1"/>
              </p:cNvSpPr>
              <p:nvPr/>
            </p:nvSpPr>
            <p:spPr bwMode="auto">
              <a:xfrm>
                <a:off x="4702" y="3292"/>
                <a:ext cx="125" cy="53"/>
              </a:xfrm>
              <a:prstGeom prst="parallelogram">
                <a:avLst>
                  <a:gd name="adj" fmla="val 90856"/>
                </a:avLst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91" name="Line 268"/>
              <p:cNvSpPr>
                <a:spLocks noChangeShapeType="1"/>
              </p:cNvSpPr>
              <p:nvPr/>
            </p:nvSpPr>
            <p:spPr bwMode="auto">
              <a:xfrm>
                <a:off x="4827" y="3296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92" name="Line 269"/>
              <p:cNvSpPr>
                <a:spLocks noChangeShapeType="1"/>
              </p:cNvSpPr>
              <p:nvPr/>
            </p:nvSpPr>
            <p:spPr bwMode="auto">
              <a:xfrm flipH="1">
                <a:off x="4782" y="3469"/>
                <a:ext cx="45" cy="5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93" name="Rectangle 270"/>
              <p:cNvSpPr>
                <a:spLocks noChangeArrowheads="1"/>
              </p:cNvSpPr>
              <p:nvPr/>
            </p:nvSpPr>
            <p:spPr bwMode="auto">
              <a:xfrm>
                <a:off x="4713" y="3367"/>
                <a:ext cx="52" cy="10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94" name="Rectangle 271"/>
              <p:cNvSpPr>
                <a:spLocks noChangeArrowheads="1"/>
              </p:cNvSpPr>
              <p:nvPr/>
            </p:nvSpPr>
            <p:spPr bwMode="auto">
              <a:xfrm>
                <a:off x="4720" y="3398"/>
                <a:ext cx="40" cy="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75" name="Line 272"/>
            <p:cNvSpPr>
              <a:spLocks noChangeShapeType="1"/>
            </p:cNvSpPr>
            <p:nvPr/>
          </p:nvSpPr>
          <p:spPr bwMode="auto">
            <a:xfrm rot="5400000" flipV="1">
              <a:off x="7697788" y="5370513"/>
              <a:ext cx="3175" cy="8572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76" name="Line 273"/>
            <p:cNvSpPr>
              <a:spLocks noChangeShapeType="1"/>
            </p:cNvSpPr>
            <p:nvPr/>
          </p:nvSpPr>
          <p:spPr bwMode="auto">
            <a:xfrm rot="-5400000">
              <a:off x="7883525" y="5046663"/>
              <a:ext cx="0" cy="11430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77" name="Oval 275"/>
            <p:cNvSpPr>
              <a:spLocks noChangeArrowheads="1"/>
            </p:cNvSpPr>
            <p:nvPr/>
          </p:nvSpPr>
          <p:spPr bwMode="auto">
            <a:xfrm>
              <a:off x="7467600" y="4860925"/>
              <a:ext cx="496888" cy="130175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78" name="Line 276"/>
            <p:cNvSpPr>
              <a:spLocks noChangeShapeType="1"/>
            </p:cNvSpPr>
            <p:nvPr/>
          </p:nvSpPr>
          <p:spPr bwMode="auto">
            <a:xfrm>
              <a:off x="7467600" y="4849813"/>
              <a:ext cx="0" cy="8096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79" name="Line 277"/>
            <p:cNvSpPr>
              <a:spLocks noChangeShapeType="1"/>
            </p:cNvSpPr>
            <p:nvPr/>
          </p:nvSpPr>
          <p:spPr bwMode="auto">
            <a:xfrm>
              <a:off x="7964488" y="4849813"/>
              <a:ext cx="0" cy="8096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80" name="Rectangle 278"/>
            <p:cNvSpPr>
              <a:spLocks noChangeArrowheads="1"/>
            </p:cNvSpPr>
            <p:nvPr/>
          </p:nvSpPr>
          <p:spPr bwMode="auto">
            <a:xfrm>
              <a:off x="7467600" y="4849813"/>
              <a:ext cx="492125" cy="793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81" name="Oval 279"/>
            <p:cNvSpPr>
              <a:spLocks noChangeArrowheads="1"/>
            </p:cNvSpPr>
            <p:nvPr/>
          </p:nvSpPr>
          <p:spPr bwMode="auto">
            <a:xfrm>
              <a:off x="7462838" y="4756150"/>
              <a:ext cx="496887" cy="152400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82" name="Group 280"/>
            <p:cNvGrpSpPr>
              <a:grpSpLocks/>
            </p:cNvGrpSpPr>
            <p:nvPr/>
          </p:nvGrpSpPr>
          <p:grpSpPr bwMode="auto">
            <a:xfrm>
              <a:off x="7581900" y="4789488"/>
              <a:ext cx="247650" cy="88900"/>
              <a:chOff x="2848" y="848"/>
              <a:chExt cx="140" cy="98"/>
            </a:xfrm>
          </p:grpSpPr>
          <p:sp>
            <p:nvSpPr>
              <p:cNvPr id="74284" name="Line 28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85" name="Line 28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86" name="Line 28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783" name="Group 284"/>
            <p:cNvGrpSpPr>
              <a:grpSpLocks/>
            </p:cNvGrpSpPr>
            <p:nvPr/>
          </p:nvGrpSpPr>
          <p:grpSpPr bwMode="auto">
            <a:xfrm flipV="1">
              <a:off x="7581900" y="4787900"/>
              <a:ext cx="247650" cy="88900"/>
              <a:chOff x="2848" y="848"/>
              <a:chExt cx="140" cy="98"/>
            </a:xfrm>
          </p:grpSpPr>
          <p:sp>
            <p:nvSpPr>
              <p:cNvPr id="74281" name="Line 28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82" name="Line 28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83" name="Line 28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84" name="Oval 289"/>
            <p:cNvSpPr>
              <a:spLocks noChangeArrowheads="1"/>
            </p:cNvSpPr>
            <p:nvPr/>
          </p:nvSpPr>
          <p:spPr bwMode="auto">
            <a:xfrm>
              <a:off x="6657975" y="4584700"/>
              <a:ext cx="490538" cy="130175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85" name="Line 291"/>
            <p:cNvSpPr>
              <a:spLocks noChangeShapeType="1"/>
            </p:cNvSpPr>
            <p:nvPr/>
          </p:nvSpPr>
          <p:spPr bwMode="auto">
            <a:xfrm>
              <a:off x="7148513" y="4573588"/>
              <a:ext cx="0" cy="8096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86" name="Rectangle 292"/>
            <p:cNvSpPr>
              <a:spLocks noChangeArrowheads="1"/>
            </p:cNvSpPr>
            <p:nvPr/>
          </p:nvSpPr>
          <p:spPr bwMode="auto">
            <a:xfrm>
              <a:off x="6651625" y="4573588"/>
              <a:ext cx="492125" cy="793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87" name="Oval 293"/>
            <p:cNvSpPr>
              <a:spLocks noChangeArrowheads="1"/>
            </p:cNvSpPr>
            <p:nvPr/>
          </p:nvSpPr>
          <p:spPr bwMode="auto">
            <a:xfrm>
              <a:off x="6646863" y="4479925"/>
              <a:ext cx="496887" cy="152400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88" name="Group 294"/>
            <p:cNvGrpSpPr>
              <a:grpSpLocks/>
            </p:cNvGrpSpPr>
            <p:nvPr/>
          </p:nvGrpSpPr>
          <p:grpSpPr bwMode="auto">
            <a:xfrm>
              <a:off x="6765925" y="4513263"/>
              <a:ext cx="247650" cy="88900"/>
              <a:chOff x="2848" y="848"/>
              <a:chExt cx="140" cy="98"/>
            </a:xfrm>
          </p:grpSpPr>
          <p:sp>
            <p:nvSpPr>
              <p:cNvPr id="74278" name="Line 29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9" name="Line 29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80" name="Line 29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789" name="Group 298"/>
            <p:cNvGrpSpPr>
              <a:grpSpLocks/>
            </p:cNvGrpSpPr>
            <p:nvPr/>
          </p:nvGrpSpPr>
          <p:grpSpPr bwMode="auto">
            <a:xfrm flipV="1">
              <a:off x="6765925" y="4511675"/>
              <a:ext cx="247650" cy="88900"/>
              <a:chOff x="2848" y="848"/>
              <a:chExt cx="140" cy="98"/>
            </a:xfrm>
          </p:grpSpPr>
          <p:sp>
            <p:nvSpPr>
              <p:cNvPr id="74275" name="Line 29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6" name="Line 30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7" name="Line 30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90" name="Oval 303"/>
            <p:cNvSpPr>
              <a:spLocks noChangeArrowheads="1"/>
            </p:cNvSpPr>
            <p:nvPr/>
          </p:nvSpPr>
          <p:spPr bwMode="auto">
            <a:xfrm>
              <a:off x="5986463" y="4889500"/>
              <a:ext cx="496887" cy="130175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91" name="Line 304"/>
            <p:cNvSpPr>
              <a:spLocks noChangeShapeType="1"/>
            </p:cNvSpPr>
            <p:nvPr/>
          </p:nvSpPr>
          <p:spPr bwMode="auto">
            <a:xfrm>
              <a:off x="5986463" y="4878388"/>
              <a:ext cx="0" cy="8096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92" name="Line 305"/>
            <p:cNvSpPr>
              <a:spLocks noChangeShapeType="1"/>
            </p:cNvSpPr>
            <p:nvPr/>
          </p:nvSpPr>
          <p:spPr bwMode="auto">
            <a:xfrm>
              <a:off x="6483350" y="4878388"/>
              <a:ext cx="0" cy="8096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93" name="Rectangle 306"/>
            <p:cNvSpPr>
              <a:spLocks noChangeArrowheads="1"/>
            </p:cNvSpPr>
            <p:nvPr/>
          </p:nvSpPr>
          <p:spPr bwMode="auto">
            <a:xfrm>
              <a:off x="5986463" y="4878388"/>
              <a:ext cx="492125" cy="793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794" name="Oval 307"/>
            <p:cNvSpPr>
              <a:spLocks noChangeArrowheads="1"/>
            </p:cNvSpPr>
            <p:nvPr/>
          </p:nvSpPr>
          <p:spPr bwMode="auto">
            <a:xfrm>
              <a:off x="5981700" y="4784725"/>
              <a:ext cx="496888" cy="152400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795" name="Group 308"/>
            <p:cNvGrpSpPr>
              <a:grpSpLocks/>
            </p:cNvGrpSpPr>
            <p:nvPr/>
          </p:nvGrpSpPr>
          <p:grpSpPr bwMode="auto">
            <a:xfrm>
              <a:off x="6100763" y="4818063"/>
              <a:ext cx="247650" cy="88900"/>
              <a:chOff x="2848" y="848"/>
              <a:chExt cx="140" cy="98"/>
            </a:xfrm>
          </p:grpSpPr>
          <p:sp>
            <p:nvSpPr>
              <p:cNvPr id="74272" name="Line 30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3" name="Line 31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4" name="Line 31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796" name="Group 312"/>
            <p:cNvGrpSpPr>
              <a:grpSpLocks/>
            </p:cNvGrpSpPr>
            <p:nvPr/>
          </p:nvGrpSpPr>
          <p:grpSpPr bwMode="auto">
            <a:xfrm flipV="1">
              <a:off x="6100763" y="4816475"/>
              <a:ext cx="247650" cy="88900"/>
              <a:chOff x="2848" y="848"/>
              <a:chExt cx="140" cy="98"/>
            </a:xfrm>
          </p:grpSpPr>
          <p:sp>
            <p:nvSpPr>
              <p:cNvPr id="74269" name="Line 31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0" name="Line 31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71" name="Line 31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797" name="Line 316"/>
            <p:cNvSpPr>
              <a:spLocks noChangeShapeType="1"/>
            </p:cNvSpPr>
            <p:nvPr/>
          </p:nvSpPr>
          <p:spPr bwMode="auto">
            <a:xfrm>
              <a:off x="7096125" y="4691063"/>
              <a:ext cx="376238" cy="1206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98" name="Line 317"/>
            <p:cNvSpPr>
              <a:spLocks noChangeShapeType="1"/>
            </p:cNvSpPr>
            <p:nvPr/>
          </p:nvSpPr>
          <p:spPr bwMode="auto">
            <a:xfrm flipV="1">
              <a:off x="6443663" y="4703763"/>
              <a:ext cx="277812" cy="10953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799" name="Line 318"/>
            <p:cNvSpPr>
              <a:spLocks noChangeShapeType="1"/>
            </p:cNvSpPr>
            <p:nvPr/>
          </p:nvSpPr>
          <p:spPr bwMode="auto">
            <a:xfrm flipV="1">
              <a:off x="6486525" y="4906963"/>
              <a:ext cx="97155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0" name="Line 319"/>
            <p:cNvSpPr>
              <a:spLocks noChangeShapeType="1"/>
            </p:cNvSpPr>
            <p:nvPr/>
          </p:nvSpPr>
          <p:spPr bwMode="auto">
            <a:xfrm flipH="1">
              <a:off x="5781675" y="4652963"/>
              <a:ext cx="254000" cy="4699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1" name="Line 320"/>
            <p:cNvSpPr>
              <a:spLocks noChangeShapeType="1"/>
            </p:cNvSpPr>
            <p:nvPr/>
          </p:nvSpPr>
          <p:spPr bwMode="auto">
            <a:xfrm>
              <a:off x="5807075" y="4703763"/>
              <a:ext cx="19685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2" name="Line 321"/>
            <p:cNvSpPr>
              <a:spLocks noChangeShapeType="1"/>
            </p:cNvSpPr>
            <p:nvPr/>
          </p:nvSpPr>
          <p:spPr bwMode="auto">
            <a:xfrm>
              <a:off x="5667375" y="5040313"/>
              <a:ext cx="15398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3" name="Line 322"/>
            <p:cNvSpPr>
              <a:spLocks noChangeShapeType="1"/>
            </p:cNvSpPr>
            <p:nvPr/>
          </p:nvSpPr>
          <p:spPr bwMode="auto">
            <a:xfrm>
              <a:off x="5919788" y="5119688"/>
              <a:ext cx="490537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4" name="Line 323"/>
            <p:cNvSpPr>
              <a:spLocks noChangeShapeType="1"/>
            </p:cNvSpPr>
            <p:nvPr/>
          </p:nvSpPr>
          <p:spPr bwMode="auto">
            <a:xfrm flipH="1">
              <a:off x="6159500" y="5027613"/>
              <a:ext cx="53975" cy="8572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5" name="Line 324"/>
            <p:cNvSpPr>
              <a:spLocks noChangeShapeType="1"/>
            </p:cNvSpPr>
            <p:nvPr/>
          </p:nvSpPr>
          <p:spPr bwMode="auto">
            <a:xfrm>
              <a:off x="5972175" y="5116513"/>
              <a:ext cx="1588" cy="825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6" name="Line 325"/>
            <p:cNvSpPr>
              <a:spLocks noChangeShapeType="1"/>
            </p:cNvSpPr>
            <p:nvPr/>
          </p:nvSpPr>
          <p:spPr bwMode="auto">
            <a:xfrm flipH="1" flipV="1">
              <a:off x="6369050" y="5124450"/>
              <a:ext cx="0" cy="76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7" name="Line 354"/>
            <p:cNvSpPr>
              <a:spLocks noChangeShapeType="1"/>
            </p:cNvSpPr>
            <p:nvPr/>
          </p:nvSpPr>
          <p:spPr bwMode="auto">
            <a:xfrm>
              <a:off x="6450013" y="4983163"/>
              <a:ext cx="503237" cy="2698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8" name="Line 355"/>
            <p:cNvSpPr>
              <a:spLocks noChangeShapeType="1"/>
            </p:cNvSpPr>
            <p:nvPr/>
          </p:nvSpPr>
          <p:spPr bwMode="auto">
            <a:xfrm>
              <a:off x="5899150" y="4918075"/>
              <a:ext cx="7937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09" name="Line 365"/>
            <p:cNvSpPr>
              <a:spLocks noChangeShapeType="1"/>
            </p:cNvSpPr>
            <p:nvPr/>
          </p:nvSpPr>
          <p:spPr bwMode="auto">
            <a:xfrm flipH="1">
              <a:off x="5988050" y="3440113"/>
              <a:ext cx="3175" cy="13493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0" name="Line 366"/>
            <p:cNvSpPr>
              <a:spLocks noChangeShapeType="1"/>
            </p:cNvSpPr>
            <p:nvPr/>
          </p:nvSpPr>
          <p:spPr bwMode="auto">
            <a:xfrm flipV="1">
              <a:off x="7285038" y="2422525"/>
              <a:ext cx="123825" cy="873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1" name="Line 367"/>
            <p:cNvSpPr>
              <a:spLocks noChangeShapeType="1"/>
            </p:cNvSpPr>
            <p:nvPr/>
          </p:nvSpPr>
          <p:spPr bwMode="auto">
            <a:xfrm>
              <a:off x="7112000" y="2595563"/>
              <a:ext cx="0" cy="984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2" name="Line 368"/>
            <p:cNvSpPr>
              <a:spLocks noChangeShapeType="1"/>
            </p:cNvSpPr>
            <p:nvPr/>
          </p:nvSpPr>
          <p:spPr bwMode="auto">
            <a:xfrm flipV="1">
              <a:off x="7296150" y="2492375"/>
              <a:ext cx="263525" cy="2889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3" name="Line 369"/>
            <p:cNvSpPr>
              <a:spLocks noChangeShapeType="1"/>
            </p:cNvSpPr>
            <p:nvPr/>
          </p:nvSpPr>
          <p:spPr bwMode="auto">
            <a:xfrm>
              <a:off x="7648575" y="2490788"/>
              <a:ext cx="0" cy="1968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4" name="Line 370"/>
            <p:cNvSpPr>
              <a:spLocks noChangeShapeType="1"/>
            </p:cNvSpPr>
            <p:nvPr/>
          </p:nvSpPr>
          <p:spPr bwMode="auto">
            <a:xfrm>
              <a:off x="7302500" y="2797175"/>
              <a:ext cx="188913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5" name="Line 371"/>
            <p:cNvSpPr>
              <a:spLocks noChangeShapeType="1"/>
            </p:cNvSpPr>
            <p:nvPr/>
          </p:nvSpPr>
          <p:spPr bwMode="auto">
            <a:xfrm flipV="1">
              <a:off x="5597525" y="3663950"/>
              <a:ext cx="168275" cy="317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6" name="Line 372"/>
            <p:cNvSpPr>
              <a:spLocks noChangeShapeType="1"/>
            </p:cNvSpPr>
            <p:nvPr/>
          </p:nvSpPr>
          <p:spPr bwMode="auto">
            <a:xfrm flipV="1">
              <a:off x="7716838" y="2190750"/>
              <a:ext cx="238125" cy="1682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7" name="Line 373"/>
            <p:cNvSpPr>
              <a:spLocks noChangeShapeType="1"/>
            </p:cNvSpPr>
            <p:nvPr/>
          </p:nvSpPr>
          <p:spPr bwMode="auto">
            <a:xfrm>
              <a:off x="7848600" y="2787650"/>
              <a:ext cx="18573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8" name="Line 374"/>
            <p:cNvSpPr>
              <a:spLocks noChangeShapeType="1"/>
            </p:cNvSpPr>
            <p:nvPr/>
          </p:nvSpPr>
          <p:spPr bwMode="auto">
            <a:xfrm flipH="1">
              <a:off x="7002463" y="2863850"/>
              <a:ext cx="98425" cy="7048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19" name="Line 375"/>
            <p:cNvSpPr>
              <a:spLocks noChangeShapeType="1"/>
            </p:cNvSpPr>
            <p:nvPr/>
          </p:nvSpPr>
          <p:spPr bwMode="auto">
            <a:xfrm flipH="1">
              <a:off x="7593013" y="2863850"/>
              <a:ext cx="111125" cy="7270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20" name="Oval 378"/>
            <p:cNvSpPr>
              <a:spLocks noChangeArrowheads="1"/>
            </p:cNvSpPr>
            <p:nvPr/>
          </p:nvSpPr>
          <p:spPr bwMode="auto">
            <a:xfrm>
              <a:off x="6937375" y="2498725"/>
              <a:ext cx="346075" cy="87313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21" name="Line 379"/>
            <p:cNvSpPr>
              <a:spLocks noChangeShapeType="1"/>
            </p:cNvSpPr>
            <p:nvPr/>
          </p:nvSpPr>
          <p:spPr bwMode="auto">
            <a:xfrm>
              <a:off x="6937375" y="24907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22" name="Line 380"/>
            <p:cNvSpPr>
              <a:spLocks noChangeShapeType="1"/>
            </p:cNvSpPr>
            <p:nvPr/>
          </p:nvSpPr>
          <p:spPr bwMode="auto">
            <a:xfrm>
              <a:off x="7283450" y="24907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23" name="Rectangle 381"/>
            <p:cNvSpPr>
              <a:spLocks noChangeArrowheads="1"/>
            </p:cNvSpPr>
            <p:nvPr/>
          </p:nvSpPr>
          <p:spPr bwMode="auto">
            <a:xfrm>
              <a:off x="6937375" y="2490788"/>
              <a:ext cx="342900" cy="539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24" name="Oval 382"/>
            <p:cNvSpPr>
              <a:spLocks noChangeArrowheads="1"/>
            </p:cNvSpPr>
            <p:nvPr/>
          </p:nvSpPr>
          <p:spPr bwMode="auto">
            <a:xfrm>
              <a:off x="6934200" y="2427288"/>
              <a:ext cx="346075" cy="103187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825" name="Group 383"/>
            <p:cNvGrpSpPr>
              <a:grpSpLocks/>
            </p:cNvGrpSpPr>
            <p:nvPr/>
          </p:nvGrpSpPr>
          <p:grpSpPr bwMode="auto">
            <a:xfrm>
              <a:off x="7018338" y="2449513"/>
              <a:ext cx="171450" cy="60325"/>
              <a:chOff x="2848" y="848"/>
              <a:chExt cx="140" cy="98"/>
            </a:xfrm>
          </p:grpSpPr>
          <p:sp>
            <p:nvSpPr>
              <p:cNvPr id="74266" name="Line 3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67" name="Line 3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68" name="Line 3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26" name="Group 387"/>
            <p:cNvGrpSpPr>
              <a:grpSpLocks/>
            </p:cNvGrpSpPr>
            <p:nvPr/>
          </p:nvGrpSpPr>
          <p:grpSpPr bwMode="auto">
            <a:xfrm flipV="1">
              <a:off x="7018338" y="2449513"/>
              <a:ext cx="171450" cy="58737"/>
              <a:chOff x="2848" y="848"/>
              <a:chExt cx="140" cy="98"/>
            </a:xfrm>
          </p:grpSpPr>
          <p:sp>
            <p:nvSpPr>
              <p:cNvPr id="74263" name="Line 38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64" name="Line 38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65" name="Line 39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27" name="Oval 392"/>
            <p:cNvSpPr>
              <a:spLocks noChangeArrowheads="1"/>
            </p:cNvSpPr>
            <p:nvPr/>
          </p:nvSpPr>
          <p:spPr bwMode="auto">
            <a:xfrm>
              <a:off x="7410450" y="2400300"/>
              <a:ext cx="346075" cy="87313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28" name="Line 393"/>
            <p:cNvSpPr>
              <a:spLocks noChangeShapeType="1"/>
            </p:cNvSpPr>
            <p:nvPr/>
          </p:nvSpPr>
          <p:spPr bwMode="auto">
            <a:xfrm>
              <a:off x="7410450" y="2392363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29" name="Line 394"/>
            <p:cNvSpPr>
              <a:spLocks noChangeShapeType="1"/>
            </p:cNvSpPr>
            <p:nvPr/>
          </p:nvSpPr>
          <p:spPr bwMode="auto">
            <a:xfrm>
              <a:off x="7756525" y="2392363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30" name="Rectangle 395"/>
            <p:cNvSpPr>
              <a:spLocks noChangeArrowheads="1"/>
            </p:cNvSpPr>
            <p:nvPr/>
          </p:nvSpPr>
          <p:spPr bwMode="auto">
            <a:xfrm>
              <a:off x="7410450" y="2392363"/>
              <a:ext cx="342900" cy="539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31" name="Oval 396"/>
            <p:cNvSpPr>
              <a:spLocks noChangeArrowheads="1"/>
            </p:cNvSpPr>
            <p:nvPr/>
          </p:nvSpPr>
          <p:spPr bwMode="auto">
            <a:xfrm>
              <a:off x="7407275" y="2328863"/>
              <a:ext cx="346075" cy="103187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832" name="Group 397"/>
            <p:cNvGrpSpPr>
              <a:grpSpLocks/>
            </p:cNvGrpSpPr>
            <p:nvPr/>
          </p:nvGrpSpPr>
          <p:grpSpPr bwMode="auto">
            <a:xfrm>
              <a:off x="7491413" y="2351088"/>
              <a:ext cx="171450" cy="60325"/>
              <a:chOff x="2848" y="848"/>
              <a:chExt cx="140" cy="98"/>
            </a:xfrm>
          </p:grpSpPr>
          <p:sp>
            <p:nvSpPr>
              <p:cNvPr id="74260" name="Line 3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61" name="Line 3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62" name="Line 4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33" name="Group 401"/>
            <p:cNvGrpSpPr>
              <a:grpSpLocks/>
            </p:cNvGrpSpPr>
            <p:nvPr/>
          </p:nvGrpSpPr>
          <p:grpSpPr bwMode="auto">
            <a:xfrm flipV="1">
              <a:off x="7491413" y="2351088"/>
              <a:ext cx="171450" cy="58737"/>
              <a:chOff x="2848" y="848"/>
              <a:chExt cx="140" cy="98"/>
            </a:xfrm>
          </p:grpSpPr>
          <p:sp>
            <p:nvSpPr>
              <p:cNvPr id="74257" name="Line 40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8" name="Line 40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9" name="Line 40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34" name="Oval 406"/>
            <p:cNvSpPr>
              <a:spLocks noChangeArrowheads="1"/>
            </p:cNvSpPr>
            <p:nvPr/>
          </p:nvSpPr>
          <p:spPr bwMode="auto">
            <a:xfrm>
              <a:off x="7497763" y="2778125"/>
              <a:ext cx="346075" cy="87313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35" name="Line 407"/>
            <p:cNvSpPr>
              <a:spLocks noChangeShapeType="1"/>
            </p:cNvSpPr>
            <p:nvPr/>
          </p:nvSpPr>
          <p:spPr bwMode="auto">
            <a:xfrm>
              <a:off x="7497763" y="27701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36" name="Line 408"/>
            <p:cNvSpPr>
              <a:spLocks noChangeShapeType="1"/>
            </p:cNvSpPr>
            <p:nvPr/>
          </p:nvSpPr>
          <p:spPr bwMode="auto">
            <a:xfrm>
              <a:off x="7843838" y="27701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37" name="Rectangle 409"/>
            <p:cNvSpPr>
              <a:spLocks noChangeArrowheads="1"/>
            </p:cNvSpPr>
            <p:nvPr/>
          </p:nvSpPr>
          <p:spPr bwMode="auto">
            <a:xfrm>
              <a:off x="7497763" y="2770188"/>
              <a:ext cx="342900" cy="539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38" name="Oval 410"/>
            <p:cNvSpPr>
              <a:spLocks noChangeArrowheads="1"/>
            </p:cNvSpPr>
            <p:nvPr/>
          </p:nvSpPr>
          <p:spPr bwMode="auto">
            <a:xfrm>
              <a:off x="7494588" y="2706688"/>
              <a:ext cx="346075" cy="103187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839" name="Group 411"/>
            <p:cNvGrpSpPr>
              <a:grpSpLocks/>
            </p:cNvGrpSpPr>
            <p:nvPr/>
          </p:nvGrpSpPr>
          <p:grpSpPr bwMode="auto">
            <a:xfrm>
              <a:off x="7578725" y="2728913"/>
              <a:ext cx="171450" cy="60325"/>
              <a:chOff x="2848" y="848"/>
              <a:chExt cx="140" cy="98"/>
            </a:xfrm>
          </p:grpSpPr>
          <p:sp>
            <p:nvSpPr>
              <p:cNvPr id="74254" name="Line 4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5" name="Line 4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6" name="Line 4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40" name="Group 415"/>
            <p:cNvGrpSpPr>
              <a:grpSpLocks/>
            </p:cNvGrpSpPr>
            <p:nvPr/>
          </p:nvGrpSpPr>
          <p:grpSpPr bwMode="auto">
            <a:xfrm flipV="1">
              <a:off x="7578725" y="2728913"/>
              <a:ext cx="171450" cy="58737"/>
              <a:chOff x="2848" y="848"/>
              <a:chExt cx="140" cy="98"/>
            </a:xfrm>
          </p:grpSpPr>
          <p:sp>
            <p:nvSpPr>
              <p:cNvPr id="74251" name="Line 4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2" name="Line 4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3" name="Line 4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41" name="Oval 434"/>
            <p:cNvSpPr>
              <a:spLocks noChangeArrowheads="1"/>
            </p:cNvSpPr>
            <p:nvPr/>
          </p:nvSpPr>
          <p:spPr bwMode="auto">
            <a:xfrm>
              <a:off x="6946900" y="2765425"/>
              <a:ext cx="346075" cy="87313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42" name="Line 435"/>
            <p:cNvSpPr>
              <a:spLocks noChangeShapeType="1"/>
            </p:cNvSpPr>
            <p:nvPr/>
          </p:nvSpPr>
          <p:spPr bwMode="auto">
            <a:xfrm>
              <a:off x="6946900" y="27574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43" name="Line 436"/>
            <p:cNvSpPr>
              <a:spLocks noChangeShapeType="1"/>
            </p:cNvSpPr>
            <p:nvPr/>
          </p:nvSpPr>
          <p:spPr bwMode="auto">
            <a:xfrm>
              <a:off x="7292975" y="2757488"/>
              <a:ext cx="0" cy="5397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44" name="Rectangle 437"/>
            <p:cNvSpPr>
              <a:spLocks noChangeArrowheads="1"/>
            </p:cNvSpPr>
            <p:nvPr/>
          </p:nvSpPr>
          <p:spPr bwMode="auto">
            <a:xfrm>
              <a:off x="6946900" y="2757488"/>
              <a:ext cx="342900" cy="5397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45" name="Oval 438"/>
            <p:cNvSpPr>
              <a:spLocks noChangeArrowheads="1"/>
            </p:cNvSpPr>
            <p:nvPr/>
          </p:nvSpPr>
          <p:spPr bwMode="auto">
            <a:xfrm>
              <a:off x="6943725" y="2693988"/>
              <a:ext cx="346075" cy="103187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846" name="Group 439"/>
            <p:cNvGrpSpPr>
              <a:grpSpLocks/>
            </p:cNvGrpSpPr>
            <p:nvPr/>
          </p:nvGrpSpPr>
          <p:grpSpPr bwMode="auto">
            <a:xfrm>
              <a:off x="7027863" y="2716213"/>
              <a:ext cx="171450" cy="60325"/>
              <a:chOff x="2848" y="848"/>
              <a:chExt cx="140" cy="98"/>
            </a:xfrm>
          </p:grpSpPr>
          <p:sp>
            <p:nvSpPr>
              <p:cNvPr id="74248" name="Line 4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9" name="Line 4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50" name="Line 4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47" name="Group 443"/>
            <p:cNvGrpSpPr>
              <a:grpSpLocks/>
            </p:cNvGrpSpPr>
            <p:nvPr/>
          </p:nvGrpSpPr>
          <p:grpSpPr bwMode="auto">
            <a:xfrm flipV="1">
              <a:off x="7027863" y="2716213"/>
              <a:ext cx="171450" cy="58737"/>
              <a:chOff x="2848" y="848"/>
              <a:chExt cx="140" cy="98"/>
            </a:xfrm>
          </p:grpSpPr>
          <p:sp>
            <p:nvSpPr>
              <p:cNvPr id="74245" name="Line 4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6" name="Line 4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7" name="Line 4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48" name="Oval 448"/>
            <p:cNvSpPr>
              <a:spLocks noChangeArrowheads="1"/>
            </p:cNvSpPr>
            <p:nvPr/>
          </p:nvSpPr>
          <p:spPr bwMode="auto">
            <a:xfrm>
              <a:off x="7469188" y="3654425"/>
              <a:ext cx="358775" cy="95250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49" name="Line 449"/>
            <p:cNvSpPr>
              <a:spLocks noChangeShapeType="1"/>
            </p:cNvSpPr>
            <p:nvPr/>
          </p:nvSpPr>
          <p:spPr bwMode="auto">
            <a:xfrm>
              <a:off x="7469188" y="3646488"/>
              <a:ext cx="0" cy="5873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50" name="Line 450"/>
            <p:cNvSpPr>
              <a:spLocks noChangeShapeType="1"/>
            </p:cNvSpPr>
            <p:nvPr/>
          </p:nvSpPr>
          <p:spPr bwMode="auto">
            <a:xfrm>
              <a:off x="7827963" y="3646488"/>
              <a:ext cx="0" cy="5873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51" name="Rectangle 451"/>
            <p:cNvSpPr>
              <a:spLocks noChangeArrowheads="1"/>
            </p:cNvSpPr>
            <p:nvPr/>
          </p:nvSpPr>
          <p:spPr bwMode="auto">
            <a:xfrm>
              <a:off x="7469188" y="3646488"/>
              <a:ext cx="355600" cy="58737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52" name="Oval 452"/>
            <p:cNvSpPr>
              <a:spLocks noChangeArrowheads="1"/>
            </p:cNvSpPr>
            <p:nvPr/>
          </p:nvSpPr>
          <p:spPr bwMode="auto">
            <a:xfrm>
              <a:off x="7466013" y="3578225"/>
              <a:ext cx="358775" cy="111125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853" name="Group 453"/>
            <p:cNvGrpSpPr>
              <a:grpSpLocks/>
            </p:cNvGrpSpPr>
            <p:nvPr/>
          </p:nvGrpSpPr>
          <p:grpSpPr bwMode="auto">
            <a:xfrm>
              <a:off x="7551738" y="3602038"/>
              <a:ext cx="179387" cy="65087"/>
              <a:chOff x="2848" y="848"/>
              <a:chExt cx="140" cy="98"/>
            </a:xfrm>
          </p:grpSpPr>
          <p:sp>
            <p:nvSpPr>
              <p:cNvPr id="74242" name="Line 4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3" name="Line 4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4" name="Line 4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54" name="Group 457"/>
            <p:cNvGrpSpPr>
              <a:grpSpLocks/>
            </p:cNvGrpSpPr>
            <p:nvPr/>
          </p:nvGrpSpPr>
          <p:grpSpPr bwMode="auto">
            <a:xfrm flipV="1">
              <a:off x="7551738" y="3602038"/>
              <a:ext cx="179387" cy="65087"/>
              <a:chOff x="2848" y="848"/>
              <a:chExt cx="140" cy="98"/>
            </a:xfrm>
          </p:grpSpPr>
          <p:sp>
            <p:nvSpPr>
              <p:cNvPr id="74239" name="Line 4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0" name="Line 4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41" name="Line 4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55" name="Oval 462"/>
            <p:cNvSpPr>
              <a:spLocks noChangeArrowheads="1"/>
            </p:cNvSpPr>
            <p:nvPr/>
          </p:nvSpPr>
          <p:spPr bwMode="auto">
            <a:xfrm>
              <a:off x="7172325" y="3929063"/>
              <a:ext cx="358775" cy="95250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56" name="Line 463"/>
            <p:cNvSpPr>
              <a:spLocks noChangeShapeType="1"/>
            </p:cNvSpPr>
            <p:nvPr/>
          </p:nvSpPr>
          <p:spPr bwMode="auto">
            <a:xfrm>
              <a:off x="7172325" y="3921125"/>
              <a:ext cx="0" cy="5873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57" name="Line 464"/>
            <p:cNvSpPr>
              <a:spLocks noChangeShapeType="1"/>
            </p:cNvSpPr>
            <p:nvPr/>
          </p:nvSpPr>
          <p:spPr bwMode="auto">
            <a:xfrm>
              <a:off x="7531100" y="3921125"/>
              <a:ext cx="0" cy="5873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58" name="Rectangle 465"/>
            <p:cNvSpPr>
              <a:spLocks noChangeArrowheads="1"/>
            </p:cNvSpPr>
            <p:nvPr/>
          </p:nvSpPr>
          <p:spPr bwMode="auto">
            <a:xfrm>
              <a:off x="7178675" y="3921125"/>
              <a:ext cx="349250" cy="58738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59" name="Oval 466"/>
            <p:cNvSpPr>
              <a:spLocks noChangeArrowheads="1"/>
            </p:cNvSpPr>
            <p:nvPr/>
          </p:nvSpPr>
          <p:spPr bwMode="auto">
            <a:xfrm>
              <a:off x="7169150" y="3852863"/>
              <a:ext cx="358775" cy="111125"/>
            </a:xfrm>
            <a:prstGeom prst="ellipse">
              <a:avLst/>
            </a:prstGeom>
            <a:solidFill>
              <a:srgbClr val="FFCCFF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3860" name="Group 467"/>
            <p:cNvGrpSpPr>
              <a:grpSpLocks/>
            </p:cNvGrpSpPr>
            <p:nvPr/>
          </p:nvGrpSpPr>
          <p:grpSpPr bwMode="auto">
            <a:xfrm>
              <a:off x="7254875" y="3876675"/>
              <a:ext cx="179388" cy="65088"/>
              <a:chOff x="2848" y="848"/>
              <a:chExt cx="140" cy="98"/>
            </a:xfrm>
          </p:grpSpPr>
          <p:sp>
            <p:nvSpPr>
              <p:cNvPr id="74236" name="Line 4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37" name="Line 4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38" name="Line 4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61" name="Group 471"/>
            <p:cNvGrpSpPr>
              <a:grpSpLocks/>
            </p:cNvGrpSpPr>
            <p:nvPr/>
          </p:nvGrpSpPr>
          <p:grpSpPr bwMode="auto">
            <a:xfrm flipV="1">
              <a:off x="7254875" y="3876675"/>
              <a:ext cx="179388" cy="65088"/>
              <a:chOff x="2848" y="848"/>
              <a:chExt cx="140" cy="98"/>
            </a:xfrm>
          </p:grpSpPr>
          <p:sp>
            <p:nvSpPr>
              <p:cNvPr id="74233" name="Line 47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34" name="Line 47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35" name="Line 47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62" name="Line 232"/>
            <p:cNvSpPr>
              <a:spLocks noChangeShapeType="1"/>
            </p:cNvSpPr>
            <p:nvPr/>
          </p:nvSpPr>
          <p:spPr bwMode="auto">
            <a:xfrm flipV="1">
              <a:off x="6942138" y="4005263"/>
              <a:ext cx="263525" cy="4826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3863" name="Group 517"/>
            <p:cNvGrpSpPr>
              <a:grpSpLocks/>
            </p:cNvGrpSpPr>
            <p:nvPr/>
          </p:nvGrpSpPr>
          <p:grpSpPr bwMode="auto">
            <a:xfrm>
              <a:off x="5481638" y="3602038"/>
              <a:ext cx="173037" cy="219075"/>
              <a:chOff x="3774" y="2423"/>
              <a:chExt cx="189" cy="286"/>
            </a:xfrm>
          </p:grpSpPr>
          <p:sp>
            <p:nvSpPr>
              <p:cNvPr id="74227" name="Rectangle 511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28" name="Rectangle 512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29" name="Rectangle 513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30" name="Rectangle 514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31" name="Rectangle 515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32" name="Rectangle 516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64" name="Group 805"/>
            <p:cNvGrpSpPr>
              <a:grpSpLocks/>
            </p:cNvGrpSpPr>
            <p:nvPr/>
          </p:nvGrpSpPr>
          <p:grpSpPr bwMode="auto">
            <a:xfrm>
              <a:off x="6810375" y="4968875"/>
              <a:ext cx="293688" cy="411163"/>
              <a:chOff x="4290" y="3130"/>
              <a:chExt cx="185" cy="259"/>
            </a:xfrm>
          </p:grpSpPr>
          <p:pic>
            <p:nvPicPr>
              <p:cNvPr id="74208" name="Picture 337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" y="3211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209" name="Freeform 343"/>
              <p:cNvSpPr>
                <a:spLocks/>
              </p:cNvSpPr>
              <p:nvPr/>
            </p:nvSpPr>
            <p:spPr bwMode="auto">
              <a:xfrm>
                <a:off x="4432" y="3130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0" name="Freeform 344"/>
              <p:cNvSpPr>
                <a:spLocks/>
              </p:cNvSpPr>
              <p:nvPr/>
            </p:nvSpPr>
            <p:spPr bwMode="auto">
              <a:xfrm>
                <a:off x="4387" y="3191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1" name="Freeform 345"/>
              <p:cNvSpPr>
                <a:spLocks/>
              </p:cNvSpPr>
              <p:nvPr/>
            </p:nvSpPr>
            <p:spPr bwMode="auto">
              <a:xfrm>
                <a:off x="4381" y="3174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2" name="Freeform 346"/>
              <p:cNvSpPr>
                <a:spLocks/>
              </p:cNvSpPr>
              <p:nvPr/>
            </p:nvSpPr>
            <p:spPr bwMode="auto">
              <a:xfrm>
                <a:off x="4375" y="3163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3" name="Freeform 347"/>
              <p:cNvSpPr>
                <a:spLocks/>
              </p:cNvSpPr>
              <p:nvPr/>
            </p:nvSpPr>
            <p:spPr bwMode="auto">
              <a:xfrm>
                <a:off x="4370" y="3155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4" name="Freeform 348"/>
              <p:cNvSpPr>
                <a:spLocks/>
              </p:cNvSpPr>
              <p:nvPr/>
            </p:nvSpPr>
            <p:spPr bwMode="auto">
              <a:xfrm>
                <a:off x="4330" y="3145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5" name="Freeform 349"/>
              <p:cNvSpPr>
                <a:spLocks/>
              </p:cNvSpPr>
              <p:nvPr/>
            </p:nvSpPr>
            <p:spPr bwMode="auto">
              <a:xfrm>
                <a:off x="4386" y="3145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6" name="Freeform 350"/>
              <p:cNvSpPr>
                <a:spLocks/>
              </p:cNvSpPr>
              <p:nvPr/>
            </p:nvSpPr>
            <p:spPr bwMode="auto">
              <a:xfrm>
                <a:off x="4309" y="3138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7" name="Freeform 351"/>
              <p:cNvSpPr>
                <a:spLocks/>
              </p:cNvSpPr>
              <p:nvPr/>
            </p:nvSpPr>
            <p:spPr bwMode="auto">
              <a:xfrm>
                <a:off x="4384" y="3136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8" name="Freeform 352"/>
              <p:cNvSpPr>
                <a:spLocks/>
              </p:cNvSpPr>
              <p:nvPr/>
            </p:nvSpPr>
            <p:spPr bwMode="auto">
              <a:xfrm>
                <a:off x="4290" y="3159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19" name="Freeform 353"/>
              <p:cNvSpPr>
                <a:spLocks/>
              </p:cNvSpPr>
              <p:nvPr/>
            </p:nvSpPr>
            <p:spPr bwMode="auto">
              <a:xfrm>
                <a:off x="4423" y="3133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4220" name="Group 518"/>
              <p:cNvGrpSpPr>
                <a:grpSpLocks/>
              </p:cNvGrpSpPr>
              <p:nvPr/>
            </p:nvGrpSpPr>
            <p:grpSpPr bwMode="auto">
              <a:xfrm>
                <a:off x="4332" y="3207"/>
                <a:ext cx="143" cy="182"/>
                <a:chOff x="3774" y="2423"/>
                <a:chExt cx="189" cy="286"/>
              </a:xfrm>
            </p:grpSpPr>
            <p:sp>
              <p:nvSpPr>
                <p:cNvPr id="74221" name="Rectangle 519"/>
                <p:cNvSpPr>
                  <a:spLocks noChangeArrowheads="1"/>
                </p:cNvSpPr>
                <p:nvPr/>
              </p:nvSpPr>
              <p:spPr bwMode="auto">
                <a:xfrm>
                  <a:off x="3790" y="2610"/>
                  <a:ext cx="153" cy="5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222" name="Rectangle 520"/>
                <p:cNvSpPr>
                  <a:spLocks noChangeArrowheads="1"/>
                </p:cNvSpPr>
                <p:nvPr/>
              </p:nvSpPr>
              <p:spPr bwMode="auto">
                <a:xfrm>
                  <a:off x="3774" y="2653"/>
                  <a:ext cx="189" cy="5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223" name="Rectangle 521"/>
                <p:cNvSpPr>
                  <a:spLocks noChangeArrowheads="1"/>
                </p:cNvSpPr>
                <p:nvPr/>
              </p:nvSpPr>
              <p:spPr bwMode="auto">
                <a:xfrm>
                  <a:off x="3808" y="2564"/>
                  <a:ext cx="119" cy="5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224" name="Rectangle 522"/>
                <p:cNvSpPr>
                  <a:spLocks noChangeArrowheads="1"/>
                </p:cNvSpPr>
                <p:nvPr/>
              </p:nvSpPr>
              <p:spPr bwMode="auto">
                <a:xfrm>
                  <a:off x="3818" y="2518"/>
                  <a:ext cx="97" cy="5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225" name="Rectangle 523"/>
                <p:cNvSpPr>
                  <a:spLocks noChangeArrowheads="1"/>
                </p:cNvSpPr>
                <p:nvPr/>
              </p:nvSpPr>
              <p:spPr bwMode="auto">
                <a:xfrm>
                  <a:off x="3828" y="2472"/>
                  <a:ext cx="74" cy="5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4226" name="Rectangle 524"/>
                <p:cNvSpPr>
                  <a:spLocks noChangeArrowheads="1"/>
                </p:cNvSpPr>
                <p:nvPr/>
              </p:nvSpPr>
              <p:spPr bwMode="auto">
                <a:xfrm>
                  <a:off x="3839" y="2423"/>
                  <a:ext cx="51" cy="5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3865" name="Group 591"/>
            <p:cNvGrpSpPr>
              <a:grpSpLocks/>
            </p:cNvGrpSpPr>
            <p:nvPr/>
          </p:nvGrpSpPr>
          <p:grpSpPr bwMode="auto">
            <a:xfrm>
              <a:off x="7926388" y="4949825"/>
              <a:ext cx="198437" cy="365125"/>
              <a:chOff x="4702" y="3292"/>
              <a:chExt cx="125" cy="230"/>
            </a:xfrm>
          </p:grpSpPr>
          <p:sp>
            <p:nvSpPr>
              <p:cNvPr id="74200" name="AutoShape 592"/>
              <p:cNvSpPr>
                <a:spLocks noChangeArrowheads="1"/>
              </p:cNvSpPr>
              <p:nvPr/>
            </p:nvSpPr>
            <p:spPr bwMode="auto">
              <a:xfrm>
                <a:off x="4702" y="3469"/>
                <a:ext cx="125" cy="53"/>
              </a:xfrm>
              <a:prstGeom prst="parallelogram">
                <a:avLst>
                  <a:gd name="adj" fmla="val 90856"/>
                </a:avLst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01" name="Rectangle 593"/>
              <p:cNvSpPr>
                <a:spLocks noChangeArrowheads="1"/>
              </p:cNvSpPr>
              <p:nvPr/>
            </p:nvSpPr>
            <p:spPr bwMode="auto">
              <a:xfrm>
                <a:off x="4765" y="3293"/>
                <a:ext cx="58" cy="177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02" name="Rectangle 594"/>
              <p:cNvSpPr>
                <a:spLocks noChangeArrowheads="1"/>
              </p:cNvSpPr>
              <p:nvPr/>
            </p:nvSpPr>
            <p:spPr bwMode="auto">
              <a:xfrm>
                <a:off x="4703" y="3344"/>
                <a:ext cx="79" cy="177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03" name="AutoShape 595"/>
              <p:cNvSpPr>
                <a:spLocks noChangeArrowheads="1"/>
              </p:cNvSpPr>
              <p:nvPr/>
            </p:nvSpPr>
            <p:spPr bwMode="auto">
              <a:xfrm>
                <a:off x="4702" y="3292"/>
                <a:ext cx="125" cy="53"/>
              </a:xfrm>
              <a:prstGeom prst="parallelogram">
                <a:avLst>
                  <a:gd name="adj" fmla="val 90856"/>
                </a:avLst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04" name="Line 596"/>
              <p:cNvSpPr>
                <a:spLocks noChangeShapeType="1"/>
              </p:cNvSpPr>
              <p:nvPr/>
            </p:nvSpPr>
            <p:spPr bwMode="auto">
              <a:xfrm>
                <a:off x="4827" y="3296"/>
                <a:ext cx="0" cy="173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05" name="Line 597"/>
              <p:cNvSpPr>
                <a:spLocks noChangeShapeType="1"/>
              </p:cNvSpPr>
              <p:nvPr/>
            </p:nvSpPr>
            <p:spPr bwMode="auto">
              <a:xfrm flipH="1">
                <a:off x="4782" y="3469"/>
                <a:ext cx="45" cy="52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206" name="Rectangle 598"/>
              <p:cNvSpPr>
                <a:spLocks noChangeArrowheads="1"/>
              </p:cNvSpPr>
              <p:nvPr/>
            </p:nvSpPr>
            <p:spPr bwMode="auto">
              <a:xfrm>
                <a:off x="4713" y="3367"/>
                <a:ext cx="52" cy="10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207" name="Rectangle 599"/>
              <p:cNvSpPr>
                <a:spLocks noChangeArrowheads="1"/>
              </p:cNvSpPr>
              <p:nvPr/>
            </p:nvSpPr>
            <p:spPr bwMode="auto">
              <a:xfrm>
                <a:off x="4720" y="3398"/>
                <a:ext cx="40" cy="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66" name="Group 609"/>
            <p:cNvGrpSpPr>
              <a:grpSpLocks/>
            </p:cNvGrpSpPr>
            <p:nvPr/>
          </p:nvGrpSpPr>
          <p:grpSpPr bwMode="auto">
            <a:xfrm>
              <a:off x="7104063" y="5305425"/>
              <a:ext cx="273050" cy="341313"/>
              <a:chOff x="4475" y="3342"/>
              <a:chExt cx="172" cy="215"/>
            </a:xfrm>
          </p:grpSpPr>
          <p:sp>
            <p:nvSpPr>
              <p:cNvPr id="74169" name="AutoShape 475"/>
              <p:cNvSpPr>
                <a:spLocks noChangeAspect="1" noChangeArrowheads="1" noTextEdit="1"/>
              </p:cNvSpPr>
              <p:nvPr/>
            </p:nvSpPr>
            <p:spPr bwMode="auto">
              <a:xfrm>
                <a:off x="4500" y="3398"/>
                <a:ext cx="147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170" name="Freeform 477"/>
              <p:cNvSpPr>
                <a:spLocks/>
              </p:cNvSpPr>
              <p:nvPr/>
            </p:nvSpPr>
            <p:spPr bwMode="auto">
              <a:xfrm>
                <a:off x="4501" y="3398"/>
                <a:ext cx="146" cy="159"/>
              </a:xfrm>
              <a:custGeom>
                <a:avLst/>
                <a:gdLst>
                  <a:gd name="T0" fmla="*/ 0 w 1894"/>
                  <a:gd name="T1" fmla="*/ 0 h 1904"/>
                  <a:gd name="T2" fmla="*/ 0 w 1894"/>
                  <a:gd name="T3" fmla="*/ 0 h 1904"/>
                  <a:gd name="T4" fmla="*/ 0 w 1894"/>
                  <a:gd name="T5" fmla="*/ 0 h 1904"/>
                  <a:gd name="T6" fmla="*/ 0 w 1894"/>
                  <a:gd name="T7" fmla="*/ 0 h 1904"/>
                  <a:gd name="T8" fmla="*/ 0 w 1894"/>
                  <a:gd name="T9" fmla="*/ 0 h 1904"/>
                  <a:gd name="T10" fmla="*/ 0 w 1894"/>
                  <a:gd name="T11" fmla="*/ 0 h 1904"/>
                  <a:gd name="T12" fmla="*/ 0 w 1894"/>
                  <a:gd name="T13" fmla="*/ 0 h 1904"/>
                  <a:gd name="T14" fmla="*/ 0 w 1894"/>
                  <a:gd name="T15" fmla="*/ 0 h 1904"/>
                  <a:gd name="T16" fmla="*/ 0 w 1894"/>
                  <a:gd name="T17" fmla="*/ 0 h 1904"/>
                  <a:gd name="T18" fmla="*/ 0 w 1894"/>
                  <a:gd name="T19" fmla="*/ 0 h 1904"/>
                  <a:gd name="T20" fmla="*/ 0 w 1894"/>
                  <a:gd name="T21" fmla="*/ 0 h 1904"/>
                  <a:gd name="T22" fmla="*/ 0 w 1894"/>
                  <a:gd name="T23" fmla="*/ 0 h 1904"/>
                  <a:gd name="T24" fmla="*/ 0 w 1894"/>
                  <a:gd name="T25" fmla="*/ 0 h 1904"/>
                  <a:gd name="T26" fmla="*/ 0 w 1894"/>
                  <a:gd name="T27" fmla="*/ 0 h 1904"/>
                  <a:gd name="T28" fmla="*/ 0 w 1894"/>
                  <a:gd name="T29" fmla="*/ 0 h 1904"/>
                  <a:gd name="T30" fmla="*/ 0 w 1894"/>
                  <a:gd name="T31" fmla="*/ 0 h 1904"/>
                  <a:gd name="T32" fmla="*/ 0 w 1894"/>
                  <a:gd name="T33" fmla="*/ 0 h 1904"/>
                  <a:gd name="T34" fmla="*/ 0 w 1894"/>
                  <a:gd name="T35" fmla="*/ 0 h 1904"/>
                  <a:gd name="T36" fmla="*/ 0 w 1894"/>
                  <a:gd name="T37" fmla="*/ 0 h 1904"/>
                  <a:gd name="T38" fmla="*/ 0 w 1894"/>
                  <a:gd name="T39" fmla="*/ 0 h 1904"/>
                  <a:gd name="T40" fmla="*/ 0 w 1894"/>
                  <a:gd name="T41" fmla="*/ 0 h 1904"/>
                  <a:gd name="T42" fmla="*/ 0 w 1894"/>
                  <a:gd name="T43" fmla="*/ 0 h 1904"/>
                  <a:gd name="T44" fmla="*/ 0 w 1894"/>
                  <a:gd name="T45" fmla="*/ 0 h 1904"/>
                  <a:gd name="T46" fmla="*/ 0 w 1894"/>
                  <a:gd name="T47" fmla="*/ 0 h 1904"/>
                  <a:gd name="T48" fmla="*/ 0 w 1894"/>
                  <a:gd name="T49" fmla="*/ 0 h 1904"/>
                  <a:gd name="T50" fmla="*/ 0 w 1894"/>
                  <a:gd name="T51" fmla="*/ 0 h 1904"/>
                  <a:gd name="T52" fmla="*/ 0 w 1894"/>
                  <a:gd name="T53" fmla="*/ 0 h 1904"/>
                  <a:gd name="T54" fmla="*/ 0 w 1894"/>
                  <a:gd name="T55" fmla="*/ 0 h 1904"/>
                  <a:gd name="T56" fmla="*/ 0 w 1894"/>
                  <a:gd name="T57" fmla="*/ 0 h 1904"/>
                  <a:gd name="T58" fmla="*/ 0 w 1894"/>
                  <a:gd name="T59" fmla="*/ 0 h 1904"/>
                  <a:gd name="T60" fmla="*/ 0 w 1894"/>
                  <a:gd name="T61" fmla="*/ 0 h 1904"/>
                  <a:gd name="T62" fmla="*/ 0 w 1894"/>
                  <a:gd name="T63" fmla="*/ 0 h 1904"/>
                  <a:gd name="T64" fmla="*/ 0 w 1894"/>
                  <a:gd name="T65" fmla="*/ 0 h 1904"/>
                  <a:gd name="T66" fmla="*/ 0 w 1894"/>
                  <a:gd name="T67" fmla="*/ 0 h 1904"/>
                  <a:gd name="T68" fmla="*/ 0 w 1894"/>
                  <a:gd name="T69" fmla="*/ 0 h 1904"/>
                  <a:gd name="T70" fmla="*/ 0 w 1894"/>
                  <a:gd name="T71" fmla="*/ 0 h 1904"/>
                  <a:gd name="T72" fmla="*/ 0 w 1894"/>
                  <a:gd name="T73" fmla="*/ 0 h 1904"/>
                  <a:gd name="T74" fmla="*/ 0 w 1894"/>
                  <a:gd name="T75" fmla="*/ 0 h 1904"/>
                  <a:gd name="T76" fmla="*/ 0 w 1894"/>
                  <a:gd name="T77" fmla="*/ 0 h 1904"/>
                  <a:gd name="T78" fmla="*/ 0 w 1894"/>
                  <a:gd name="T79" fmla="*/ 0 h 1904"/>
                  <a:gd name="T80" fmla="*/ 0 w 1894"/>
                  <a:gd name="T81" fmla="*/ 0 h 1904"/>
                  <a:gd name="T82" fmla="*/ 0 w 1894"/>
                  <a:gd name="T83" fmla="*/ 0 h 1904"/>
                  <a:gd name="T84" fmla="*/ 0 w 1894"/>
                  <a:gd name="T85" fmla="*/ 0 h 1904"/>
                  <a:gd name="T86" fmla="*/ 0 w 1894"/>
                  <a:gd name="T87" fmla="*/ 0 h 1904"/>
                  <a:gd name="T88" fmla="*/ 0 w 1894"/>
                  <a:gd name="T89" fmla="*/ 0 h 1904"/>
                  <a:gd name="T90" fmla="*/ 0 w 1894"/>
                  <a:gd name="T91" fmla="*/ 0 h 1904"/>
                  <a:gd name="T92" fmla="*/ 0 w 1894"/>
                  <a:gd name="T93" fmla="*/ 0 h 190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94"/>
                  <a:gd name="T142" fmla="*/ 0 h 1904"/>
                  <a:gd name="T143" fmla="*/ 1894 w 1894"/>
                  <a:gd name="T144" fmla="*/ 1904 h 190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94" h="1904">
                    <a:moveTo>
                      <a:pt x="651" y="0"/>
                    </a:moveTo>
                    <a:lnTo>
                      <a:pt x="653" y="0"/>
                    </a:lnTo>
                    <a:lnTo>
                      <a:pt x="659" y="0"/>
                    </a:lnTo>
                    <a:lnTo>
                      <a:pt x="668" y="0"/>
                    </a:lnTo>
                    <a:lnTo>
                      <a:pt x="682" y="0"/>
                    </a:lnTo>
                    <a:lnTo>
                      <a:pt x="699" y="1"/>
                    </a:lnTo>
                    <a:lnTo>
                      <a:pt x="720" y="1"/>
                    </a:lnTo>
                    <a:lnTo>
                      <a:pt x="742" y="3"/>
                    </a:lnTo>
                    <a:lnTo>
                      <a:pt x="769" y="4"/>
                    </a:lnTo>
                    <a:lnTo>
                      <a:pt x="799" y="6"/>
                    </a:lnTo>
                    <a:lnTo>
                      <a:pt x="831" y="8"/>
                    </a:lnTo>
                    <a:lnTo>
                      <a:pt x="865" y="10"/>
                    </a:lnTo>
                    <a:lnTo>
                      <a:pt x="902" y="13"/>
                    </a:lnTo>
                    <a:lnTo>
                      <a:pt x="941" y="17"/>
                    </a:lnTo>
                    <a:lnTo>
                      <a:pt x="982" y="21"/>
                    </a:lnTo>
                    <a:lnTo>
                      <a:pt x="1025" y="26"/>
                    </a:lnTo>
                    <a:lnTo>
                      <a:pt x="1070" y="32"/>
                    </a:lnTo>
                    <a:lnTo>
                      <a:pt x="1116" y="38"/>
                    </a:lnTo>
                    <a:lnTo>
                      <a:pt x="1164" y="46"/>
                    </a:lnTo>
                    <a:lnTo>
                      <a:pt x="1213" y="55"/>
                    </a:lnTo>
                    <a:lnTo>
                      <a:pt x="1263" y="63"/>
                    </a:lnTo>
                    <a:lnTo>
                      <a:pt x="1315" y="73"/>
                    </a:lnTo>
                    <a:lnTo>
                      <a:pt x="1366" y="85"/>
                    </a:lnTo>
                    <a:lnTo>
                      <a:pt x="1418" y="97"/>
                    </a:lnTo>
                    <a:lnTo>
                      <a:pt x="1472" y="111"/>
                    </a:lnTo>
                    <a:lnTo>
                      <a:pt x="1525" y="125"/>
                    </a:lnTo>
                    <a:lnTo>
                      <a:pt x="1579" y="141"/>
                    </a:lnTo>
                    <a:lnTo>
                      <a:pt x="1632" y="159"/>
                    </a:lnTo>
                    <a:lnTo>
                      <a:pt x="1685" y="177"/>
                    </a:lnTo>
                    <a:lnTo>
                      <a:pt x="1739" y="197"/>
                    </a:lnTo>
                    <a:lnTo>
                      <a:pt x="1791" y="218"/>
                    </a:lnTo>
                    <a:lnTo>
                      <a:pt x="1843" y="241"/>
                    </a:lnTo>
                    <a:lnTo>
                      <a:pt x="1894" y="266"/>
                    </a:lnTo>
                    <a:lnTo>
                      <a:pt x="1729" y="1139"/>
                    </a:lnTo>
                    <a:lnTo>
                      <a:pt x="1733" y="1140"/>
                    </a:lnTo>
                    <a:lnTo>
                      <a:pt x="1742" y="1146"/>
                    </a:lnTo>
                    <a:lnTo>
                      <a:pt x="1755" y="1156"/>
                    </a:lnTo>
                    <a:lnTo>
                      <a:pt x="1768" y="1173"/>
                    </a:lnTo>
                    <a:lnTo>
                      <a:pt x="1778" y="1199"/>
                    </a:lnTo>
                    <a:lnTo>
                      <a:pt x="1781" y="1234"/>
                    </a:lnTo>
                    <a:lnTo>
                      <a:pt x="1777" y="1281"/>
                    </a:lnTo>
                    <a:lnTo>
                      <a:pt x="1760" y="1341"/>
                    </a:lnTo>
                    <a:lnTo>
                      <a:pt x="1472" y="1765"/>
                    </a:lnTo>
                    <a:lnTo>
                      <a:pt x="1432" y="1765"/>
                    </a:lnTo>
                    <a:lnTo>
                      <a:pt x="1324" y="1904"/>
                    </a:lnTo>
                    <a:lnTo>
                      <a:pt x="1322" y="1904"/>
                    </a:lnTo>
                    <a:lnTo>
                      <a:pt x="1315" y="1903"/>
                    </a:lnTo>
                    <a:lnTo>
                      <a:pt x="1304" y="1902"/>
                    </a:lnTo>
                    <a:lnTo>
                      <a:pt x="1290" y="1900"/>
                    </a:lnTo>
                    <a:lnTo>
                      <a:pt x="1270" y="1897"/>
                    </a:lnTo>
                    <a:lnTo>
                      <a:pt x="1249" y="1894"/>
                    </a:lnTo>
                    <a:lnTo>
                      <a:pt x="1223" y="1891"/>
                    </a:lnTo>
                    <a:lnTo>
                      <a:pt x="1194" y="1887"/>
                    </a:lnTo>
                    <a:lnTo>
                      <a:pt x="1162" y="1881"/>
                    </a:lnTo>
                    <a:lnTo>
                      <a:pt x="1128" y="1876"/>
                    </a:lnTo>
                    <a:lnTo>
                      <a:pt x="1091" y="1869"/>
                    </a:lnTo>
                    <a:lnTo>
                      <a:pt x="1050" y="1862"/>
                    </a:lnTo>
                    <a:lnTo>
                      <a:pt x="1008" y="1854"/>
                    </a:lnTo>
                    <a:lnTo>
                      <a:pt x="964" y="1845"/>
                    </a:lnTo>
                    <a:lnTo>
                      <a:pt x="918" y="1835"/>
                    </a:lnTo>
                    <a:lnTo>
                      <a:pt x="870" y="1824"/>
                    </a:lnTo>
                    <a:lnTo>
                      <a:pt x="820" y="1813"/>
                    </a:lnTo>
                    <a:lnTo>
                      <a:pt x="769" y="1800"/>
                    </a:lnTo>
                    <a:lnTo>
                      <a:pt x="717" y="1786"/>
                    </a:lnTo>
                    <a:lnTo>
                      <a:pt x="664" y="1772"/>
                    </a:lnTo>
                    <a:lnTo>
                      <a:pt x="610" y="1755"/>
                    </a:lnTo>
                    <a:lnTo>
                      <a:pt x="555" y="1738"/>
                    </a:lnTo>
                    <a:lnTo>
                      <a:pt x="501" y="1720"/>
                    </a:lnTo>
                    <a:lnTo>
                      <a:pt x="445" y="1701"/>
                    </a:lnTo>
                    <a:lnTo>
                      <a:pt x="390" y="1681"/>
                    </a:lnTo>
                    <a:lnTo>
                      <a:pt x="334" y="1659"/>
                    </a:lnTo>
                    <a:lnTo>
                      <a:pt x="280" y="1636"/>
                    </a:lnTo>
                    <a:lnTo>
                      <a:pt x="225" y="1611"/>
                    </a:lnTo>
                    <a:lnTo>
                      <a:pt x="172" y="1585"/>
                    </a:lnTo>
                    <a:lnTo>
                      <a:pt x="119" y="1559"/>
                    </a:lnTo>
                    <a:lnTo>
                      <a:pt x="67" y="1530"/>
                    </a:lnTo>
                    <a:lnTo>
                      <a:pt x="17" y="1500"/>
                    </a:lnTo>
                    <a:lnTo>
                      <a:pt x="16" y="1495"/>
                    </a:lnTo>
                    <a:lnTo>
                      <a:pt x="12" y="1480"/>
                    </a:lnTo>
                    <a:lnTo>
                      <a:pt x="8" y="1457"/>
                    </a:lnTo>
                    <a:lnTo>
                      <a:pt x="4" y="1430"/>
                    </a:lnTo>
                    <a:lnTo>
                      <a:pt x="0" y="1401"/>
                    </a:lnTo>
                    <a:lnTo>
                      <a:pt x="0" y="1370"/>
                    </a:lnTo>
                    <a:lnTo>
                      <a:pt x="4" y="1343"/>
                    </a:lnTo>
                    <a:lnTo>
                      <a:pt x="12" y="1319"/>
                    </a:lnTo>
                    <a:lnTo>
                      <a:pt x="388" y="965"/>
                    </a:lnTo>
                    <a:lnTo>
                      <a:pt x="387" y="961"/>
                    </a:lnTo>
                    <a:lnTo>
                      <a:pt x="386" y="952"/>
                    </a:lnTo>
                    <a:lnTo>
                      <a:pt x="386" y="936"/>
                    </a:lnTo>
                    <a:lnTo>
                      <a:pt x="390" y="917"/>
                    </a:lnTo>
                    <a:lnTo>
                      <a:pt x="397" y="893"/>
                    </a:lnTo>
                    <a:lnTo>
                      <a:pt x="412" y="868"/>
                    </a:lnTo>
                    <a:lnTo>
                      <a:pt x="435" y="841"/>
                    </a:lnTo>
                    <a:lnTo>
                      <a:pt x="468" y="814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1" name="Freeform 482"/>
              <p:cNvSpPr>
                <a:spLocks/>
              </p:cNvSpPr>
              <p:nvPr/>
            </p:nvSpPr>
            <p:spPr bwMode="auto">
              <a:xfrm>
                <a:off x="4519" y="3499"/>
                <a:ext cx="85" cy="27"/>
              </a:xfrm>
              <a:custGeom>
                <a:avLst/>
                <a:gdLst>
                  <a:gd name="T0" fmla="*/ 0 w 1106"/>
                  <a:gd name="T1" fmla="*/ 0 h 331"/>
                  <a:gd name="T2" fmla="*/ 0 w 1106"/>
                  <a:gd name="T3" fmla="*/ 0 h 331"/>
                  <a:gd name="T4" fmla="*/ 0 w 1106"/>
                  <a:gd name="T5" fmla="*/ 0 h 331"/>
                  <a:gd name="T6" fmla="*/ 0 w 1106"/>
                  <a:gd name="T7" fmla="*/ 0 h 331"/>
                  <a:gd name="T8" fmla="*/ 0 w 1106"/>
                  <a:gd name="T9" fmla="*/ 0 h 3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6"/>
                  <a:gd name="T16" fmla="*/ 0 h 331"/>
                  <a:gd name="T17" fmla="*/ 1106 w 1106"/>
                  <a:gd name="T18" fmla="*/ 331 h 3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6" h="331">
                    <a:moveTo>
                      <a:pt x="40" y="0"/>
                    </a:moveTo>
                    <a:lnTo>
                      <a:pt x="1106" y="277"/>
                    </a:lnTo>
                    <a:lnTo>
                      <a:pt x="1071" y="331"/>
                    </a:lnTo>
                    <a:lnTo>
                      <a:pt x="0" y="3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2" name="Freeform 485"/>
              <p:cNvSpPr>
                <a:spLocks/>
              </p:cNvSpPr>
              <p:nvPr/>
            </p:nvSpPr>
            <p:spPr bwMode="auto">
              <a:xfrm>
                <a:off x="4505" y="3511"/>
                <a:ext cx="99" cy="42"/>
              </a:xfrm>
              <a:custGeom>
                <a:avLst/>
                <a:gdLst>
                  <a:gd name="T0" fmla="*/ 0 w 1285"/>
                  <a:gd name="T1" fmla="*/ 0 h 505"/>
                  <a:gd name="T2" fmla="*/ 0 w 1285"/>
                  <a:gd name="T3" fmla="*/ 0 h 505"/>
                  <a:gd name="T4" fmla="*/ 0 w 1285"/>
                  <a:gd name="T5" fmla="*/ 0 h 505"/>
                  <a:gd name="T6" fmla="*/ 0 w 1285"/>
                  <a:gd name="T7" fmla="*/ 0 h 505"/>
                  <a:gd name="T8" fmla="*/ 0 w 1285"/>
                  <a:gd name="T9" fmla="*/ 0 h 505"/>
                  <a:gd name="T10" fmla="*/ 0 w 1285"/>
                  <a:gd name="T11" fmla="*/ 0 h 505"/>
                  <a:gd name="T12" fmla="*/ 0 w 1285"/>
                  <a:gd name="T13" fmla="*/ 0 h 505"/>
                  <a:gd name="T14" fmla="*/ 0 w 1285"/>
                  <a:gd name="T15" fmla="*/ 0 h 505"/>
                  <a:gd name="T16" fmla="*/ 0 w 1285"/>
                  <a:gd name="T17" fmla="*/ 0 h 505"/>
                  <a:gd name="T18" fmla="*/ 0 w 1285"/>
                  <a:gd name="T19" fmla="*/ 0 h 505"/>
                  <a:gd name="T20" fmla="*/ 0 w 1285"/>
                  <a:gd name="T21" fmla="*/ 0 h 505"/>
                  <a:gd name="T22" fmla="*/ 0 w 1285"/>
                  <a:gd name="T23" fmla="*/ 0 h 505"/>
                  <a:gd name="T24" fmla="*/ 0 w 1285"/>
                  <a:gd name="T25" fmla="*/ 0 h 505"/>
                  <a:gd name="T26" fmla="*/ 0 w 1285"/>
                  <a:gd name="T27" fmla="*/ 0 h 505"/>
                  <a:gd name="T28" fmla="*/ 0 w 1285"/>
                  <a:gd name="T29" fmla="*/ 0 h 505"/>
                  <a:gd name="T30" fmla="*/ 0 w 1285"/>
                  <a:gd name="T31" fmla="*/ 0 h 505"/>
                  <a:gd name="T32" fmla="*/ 0 w 1285"/>
                  <a:gd name="T33" fmla="*/ 0 h 505"/>
                  <a:gd name="T34" fmla="*/ 0 w 1285"/>
                  <a:gd name="T35" fmla="*/ 0 h 505"/>
                  <a:gd name="T36" fmla="*/ 0 w 1285"/>
                  <a:gd name="T37" fmla="*/ 0 h 505"/>
                  <a:gd name="T38" fmla="*/ 0 w 1285"/>
                  <a:gd name="T39" fmla="*/ 0 h 505"/>
                  <a:gd name="T40" fmla="*/ 0 w 1285"/>
                  <a:gd name="T41" fmla="*/ 0 h 505"/>
                  <a:gd name="T42" fmla="*/ 0 w 1285"/>
                  <a:gd name="T43" fmla="*/ 0 h 505"/>
                  <a:gd name="T44" fmla="*/ 0 w 1285"/>
                  <a:gd name="T45" fmla="*/ 0 h 505"/>
                  <a:gd name="T46" fmla="*/ 0 w 1285"/>
                  <a:gd name="T47" fmla="*/ 0 h 505"/>
                  <a:gd name="T48" fmla="*/ 0 w 1285"/>
                  <a:gd name="T49" fmla="*/ 0 h 505"/>
                  <a:gd name="T50" fmla="*/ 0 w 1285"/>
                  <a:gd name="T51" fmla="*/ 0 h 505"/>
                  <a:gd name="T52" fmla="*/ 0 w 1285"/>
                  <a:gd name="T53" fmla="*/ 0 h 505"/>
                  <a:gd name="T54" fmla="*/ 0 w 1285"/>
                  <a:gd name="T55" fmla="*/ 0 h 505"/>
                  <a:gd name="T56" fmla="*/ 0 w 1285"/>
                  <a:gd name="T57" fmla="*/ 0 h 505"/>
                  <a:gd name="T58" fmla="*/ 0 w 1285"/>
                  <a:gd name="T59" fmla="*/ 0 h 505"/>
                  <a:gd name="T60" fmla="*/ 0 w 1285"/>
                  <a:gd name="T61" fmla="*/ 0 h 505"/>
                  <a:gd name="T62" fmla="*/ 0 w 1285"/>
                  <a:gd name="T63" fmla="*/ 0 h 505"/>
                  <a:gd name="T64" fmla="*/ 0 w 1285"/>
                  <a:gd name="T65" fmla="*/ 0 h 505"/>
                  <a:gd name="T66" fmla="*/ 0 w 1285"/>
                  <a:gd name="T67" fmla="*/ 0 h 505"/>
                  <a:gd name="T68" fmla="*/ 0 w 1285"/>
                  <a:gd name="T69" fmla="*/ 0 h 505"/>
                  <a:gd name="T70" fmla="*/ 0 w 1285"/>
                  <a:gd name="T71" fmla="*/ 0 h 505"/>
                  <a:gd name="T72" fmla="*/ 0 w 1285"/>
                  <a:gd name="T73" fmla="*/ 0 h 505"/>
                  <a:gd name="T74" fmla="*/ 0 w 1285"/>
                  <a:gd name="T75" fmla="*/ 0 h 505"/>
                  <a:gd name="T76" fmla="*/ 0 w 1285"/>
                  <a:gd name="T77" fmla="*/ 0 h 505"/>
                  <a:gd name="T78" fmla="*/ 0 w 1285"/>
                  <a:gd name="T79" fmla="*/ 0 h 5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85"/>
                  <a:gd name="T121" fmla="*/ 0 h 505"/>
                  <a:gd name="T122" fmla="*/ 1285 w 1285"/>
                  <a:gd name="T123" fmla="*/ 505 h 50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85" h="505">
                    <a:moveTo>
                      <a:pt x="1284" y="391"/>
                    </a:moveTo>
                    <a:lnTo>
                      <a:pt x="1282" y="391"/>
                    </a:lnTo>
                    <a:lnTo>
                      <a:pt x="1275" y="390"/>
                    </a:lnTo>
                    <a:lnTo>
                      <a:pt x="1264" y="389"/>
                    </a:lnTo>
                    <a:lnTo>
                      <a:pt x="1250" y="387"/>
                    </a:lnTo>
                    <a:lnTo>
                      <a:pt x="1232" y="385"/>
                    </a:lnTo>
                    <a:lnTo>
                      <a:pt x="1209" y="382"/>
                    </a:lnTo>
                    <a:lnTo>
                      <a:pt x="1183" y="378"/>
                    </a:lnTo>
                    <a:lnTo>
                      <a:pt x="1155" y="374"/>
                    </a:lnTo>
                    <a:lnTo>
                      <a:pt x="1124" y="369"/>
                    </a:lnTo>
                    <a:lnTo>
                      <a:pt x="1089" y="362"/>
                    </a:lnTo>
                    <a:lnTo>
                      <a:pt x="1052" y="355"/>
                    </a:lnTo>
                    <a:lnTo>
                      <a:pt x="1013" y="349"/>
                    </a:lnTo>
                    <a:lnTo>
                      <a:pt x="971" y="340"/>
                    </a:lnTo>
                    <a:lnTo>
                      <a:pt x="926" y="332"/>
                    </a:lnTo>
                    <a:lnTo>
                      <a:pt x="881" y="322"/>
                    </a:lnTo>
                    <a:lnTo>
                      <a:pt x="834" y="311"/>
                    </a:lnTo>
                    <a:lnTo>
                      <a:pt x="785" y="299"/>
                    </a:lnTo>
                    <a:lnTo>
                      <a:pt x="735" y="287"/>
                    </a:lnTo>
                    <a:lnTo>
                      <a:pt x="684" y="273"/>
                    </a:lnTo>
                    <a:lnTo>
                      <a:pt x="632" y="259"/>
                    </a:lnTo>
                    <a:lnTo>
                      <a:pt x="579" y="244"/>
                    </a:lnTo>
                    <a:lnTo>
                      <a:pt x="526" y="228"/>
                    </a:lnTo>
                    <a:lnTo>
                      <a:pt x="472" y="209"/>
                    </a:lnTo>
                    <a:lnTo>
                      <a:pt x="419" y="191"/>
                    </a:lnTo>
                    <a:lnTo>
                      <a:pt x="364" y="171"/>
                    </a:lnTo>
                    <a:lnTo>
                      <a:pt x="311" y="150"/>
                    </a:lnTo>
                    <a:lnTo>
                      <a:pt x="259" y="128"/>
                    </a:lnTo>
                    <a:lnTo>
                      <a:pt x="206" y="105"/>
                    </a:lnTo>
                    <a:lnTo>
                      <a:pt x="155" y="81"/>
                    </a:lnTo>
                    <a:lnTo>
                      <a:pt x="104" y="55"/>
                    </a:lnTo>
                    <a:lnTo>
                      <a:pt x="55" y="28"/>
                    </a:lnTo>
                    <a:lnTo>
                      <a:pt x="7" y="0"/>
                    </a:lnTo>
                    <a:lnTo>
                      <a:pt x="6" y="4"/>
                    </a:lnTo>
                    <a:lnTo>
                      <a:pt x="4" y="15"/>
                    </a:lnTo>
                    <a:lnTo>
                      <a:pt x="2" y="32"/>
                    </a:lnTo>
                    <a:lnTo>
                      <a:pt x="0" y="53"/>
                    </a:lnTo>
                    <a:lnTo>
                      <a:pt x="0" y="76"/>
                    </a:lnTo>
                    <a:lnTo>
                      <a:pt x="2" y="98"/>
                    </a:lnTo>
                    <a:lnTo>
                      <a:pt x="8" y="120"/>
                    </a:lnTo>
                    <a:lnTo>
                      <a:pt x="18" y="137"/>
                    </a:lnTo>
                    <a:lnTo>
                      <a:pt x="19" y="139"/>
                    </a:lnTo>
                    <a:lnTo>
                      <a:pt x="22" y="141"/>
                    </a:lnTo>
                    <a:lnTo>
                      <a:pt x="28" y="144"/>
                    </a:lnTo>
                    <a:lnTo>
                      <a:pt x="37" y="148"/>
                    </a:lnTo>
                    <a:lnTo>
                      <a:pt x="47" y="155"/>
                    </a:lnTo>
                    <a:lnTo>
                      <a:pt x="59" y="162"/>
                    </a:lnTo>
                    <a:lnTo>
                      <a:pt x="75" y="170"/>
                    </a:lnTo>
                    <a:lnTo>
                      <a:pt x="92" y="180"/>
                    </a:lnTo>
                    <a:lnTo>
                      <a:pt x="112" y="190"/>
                    </a:lnTo>
                    <a:lnTo>
                      <a:pt x="134" y="200"/>
                    </a:lnTo>
                    <a:lnTo>
                      <a:pt x="159" y="212"/>
                    </a:lnTo>
                    <a:lnTo>
                      <a:pt x="186" y="225"/>
                    </a:lnTo>
                    <a:lnTo>
                      <a:pt x="215" y="238"/>
                    </a:lnTo>
                    <a:lnTo>
                      <a:pt x="247" y="252"/>
                    </a:lnTo>
                    <a:lnTo>
                      <a:pt x="281" y="267"/>
                    </a:lnTo>
                    <a:lnTo>
                      <a:pt x="318" y="281"/>
                    </a:lnTo>
                    <a:lnTo>
                      <a:pt x="358" y="296"/>
                    </a:lnTo>
                    <a:lnTo>
                      <a:pt x="399" y="311"/>
                    </a:lnTo>
                    <a:lnTo>
                      <a:pt x="443" y="326"/>
                    </a:lnTo>
                    <a:lnTo>
                      <a:pt x="491" y="341"/>
                    </a:lnTo>
                    <a:lnTo>
                      <a:pt x="540" y="357"/>
                    </a:lnTo>
                    <a:lnTo>
                      <a:pt x="592" y="372"/>
                    </a:lnTo>
                    <a:lnTo>
                      <a:pt x="647" y="387"/>
                    </a:lnTo>
                    <a:lnTo>
                      <a:pt x="703" y="402"/>
                    </a:lnTo>
                    <a:lnTo>
                      <a:pt x="764" y="416"/>
                    </a:lnTo>
                    <a:lnTo>
                      <a:pt x="826" y="431"/>
                    </a:lnTo>
                    <a:lnTo>
                      <a:pt x="890" y="444"/>
                    </a:lnTo>
                    <a:lnTo>
                      <a:pt x="958" y="459"/>
                    </a:lnTo>
                    <a:lnTo>
                      <a:pt x="1028" y="472"/>
                    </a:lnTo>
                    <a:lnTo>
                      <a:pt x="1101" y="483"/>
                    </a:lnTo>
                    <a:lnTo>
                      <a:pt x="1177" y="494"/>
                    </a:lnTo>
                    <a:lnTo>
                      <a:pt x="1255" y="505"/>
                    </a:lnTo>
                    <a:lnTo>
                      <a:pt x="1256" y="503"/>
                    </a:lnTo>
                    <a:lnTo>
                      <a:pt x="1260" y="497"/>
                    </a:lnTo>
                    <a:lnTo>
                      <a:pt x="1265" y="487"/>
                    </a:lnTo>
                    <a:lnTo>
                      <a:pt x="1272" y="473"/>
                    </a:lnTo>
                    <a:lnTo>
                      <a:pt x="1278" y="456"/>
                    </a:lnTo>
                    <a:lnTo>
                      <a:pt x="1282" y="437"/>
                    </a:lnTo>
                    <a:lnTo>
                      <a:pt x="1285" y="415"/>
                    </a:lnTo>
                    <a:lnTo>
                      <a:pt x="1284" y="39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3" name="AutoShape 525"/>
              <p:cNvSpPr>
                <a:spLocks noChangeAspect="1" noChangeArrowheads="1" noTextEdit="1"/>
              </p:cNvSpPr>
              <p:nvPr/>
            </p:nvSpPr>
            <p:spPr bwMode="auto">
              <a:xfrm>
                <a:off x="4475" y="3342"/>
                <a:ext cx="16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174" name="Freeform 542"/>
              <p:cNvSpPr>
                <a:spLocks/>
              </p:cNvSpPr>
              <p:nvPr/>
            </p:nvSpPr>
            <p:spPr bwMode="auto">
              <a:xfrm>
                <a:off x="4508" y="3354"/>
                <a:ext cx="23" cy="31"/>
              </a:xfrm>
              <a:custGeom>
                <a:avLst/>
                <a:gdLst>
                  <a:gd name="T0" fmla="*/ 0 w 179"/>
                  <a:gd name="T1" fmla="*/ 0 h 216"/>
                  <a:gd name="T2" fmla="*/ 0 w 179"/>
                  <a:gd name="T3" fmla="*/ 0 h 216"/>
                  <a:gd name="T4" fmla="*/ 0 w 179"/>
                  <a:gd name="T5" fmla="*/ 0 h 216"/>
                  <a:gd name="T6" fmla="*/ 0 w 179"/>
                  <a:gd name="T7" fmla="*/ 0 h 216"/>
                  <a:gd name="T8" fmla="*/ 0 w 179"/>
                  <a:gd name="T9" fmla="*/ 0 h 216"/>
                  <a:gd name="T10" fmla="*/ 0 w 179"/>
                  <a:gd name="T11" fmla="*/ 0 h 216"/>
                  <a:gd name="T12" fmla="*/ 0 w 179"/>
                  <a:gd name="T13" fmla="*/ 0 h 216"/>
                  <a:gd name="T14" fmla="*/ 0 w 179"/>
                  <a:gd name="T15" fmla="*/ 0 h 216"/>
                  <a:gd name="T16" fmla="*/ 0 w 179"/>
                  <a:gd name="T17" fmla="*/ 0 h 216"/>
                  <a:gd name="T18" fmla="*/ 0 w 179"/>
                  <a:gd name="T19" fmla="*/ 0 h 216"/>
                  <a:gd name="T20" fmla="*/ 0 w 179"/>
                  <a:gd name="T21" fmla="*/ 0 h 216"/>
                  <a:gd name="T22" fmla="*/ 0 w 179"/>
                  <a:gd name="T23" fmla="*/ 0 h 216"/>
                  <a:gd name="T24" fmla="*/ 0 w 179"/>
                  <a:gd name="T25" fmla="*/ 0 h 216"/>
                  <a:gd name="T26" fmla="*/ 0 w 179"/>
                  <a:gd name="T27" fmla="*/ 0 h 216"/>
                  <a:gd name="T28" fmla="*/ 0 w 179"/>
                  <a:gd name="T29" fmla="*/ 0 h 216"/>
                  <a:gd name="T30" fmla="*/ 0 w 179"/>
                  <a:gd name="T31" fmla="*/ 0 h 216"/>
                  <a:gd name="T32" fmla="*/ 0 w 179"/>
                  <a:gd name="T33" fmla="*/ 0 h 216"/>
                  <a:gd name="T34" fmla="*/ 0 w 179"/>
                  <a:gd name="T35" fmla="*/ 0 h 216"/>
                  <a:gd name="T36" fmla="*/ 0 w 179"/>
                  <a:gd name="T37" fmla="*/ 0 h 216"/>
                  <a:gd name="T38" fmla="*/ 0 w 179"/>
                  <a:gd name="T39" fmla="*/ 0 h 216"/>
                  <a:gd name="T40" fmla="*/ 0 w 179"/>
                  <a:gd name="T41" fmla="*/ 0 h 216"/>
                  <a:gd name="T42" fmla="*/ 0 w 179"/>
                  <a:gd name="T43" fmla="*/ 0 h 216"/>
                  <a:gd name="T44" fmla="*/ 0 w 179"/>
                  <a:gd name="T45" fmla="*/ 0 h 216"/>
                  <a:gd name="T46" fmla="*/ 0 w 179"/>
                  <a:gd name="T47" fmla="*/ 0 h 216"/>
                  <a:gd name="T48" fmla="*/ 0 w 179"/>
                  <a:gd name="T49" fmla="*/ 0 h 216"/>
                  <a:gd name="T50" fmla="*/ 0 w 179"/>
                  <a:gd name="T51" fmla="*/ 0 h 216"/>
                  <a:gd name="T52" fmla="*/ 0 w 179"/>
                  <a:gd name="T53" fmla="*/ 0 h 216"/>
                  <a:gd name="T54" fmla="*/ 0 w 179"/>
                  <a:gd name="T55" fmla="*/ 0 h 216"/>
                  <a:gd name="T56" fmla="*/ 0 w 179"/>
                  <a:gd name="T57" fmla="*/ 0 h 216"/>
                  <a:gd name="T58" fmla="*/ 0 w 179"/>
                  <a:gd name="T59" fmla="*/ 0 h 216"/>
                  <a:gd name="T60" fmla="*/ 0 w 179"/>
                  <a:gd name="T61" fmla="*/ 0 h 216"/>
                  <a:gd name="T62" fmla="*/ 0 w 179"/>
                  <a:gd name="T63" fmla="*/ 0 h 216"/>
                  <a:gd name="T64" fmla="*/ 0 w 179"/>
                  <a:gd name="T65" fmla="*/ 0 h 216"/>
                  <a:gd name="T66" fmla="*/ 0 w 179"/>
                  <a:gd name="T67" fmla="*/ 0 h 216"/>
                  <a:gd name="T68" fmla="*/ 0 w 179"/>
                  <a:gd name="T69" fmla="*/ 0 h 216"/>
                  <a:gd name="T70" fmla="*/ 0 w 179"/>
                  <a:gd name="T71" fmla="*/ 0 h 216"/>
                  <a:gd name="T72" fmla="*/ 0 w 179"/>
                  <a:gd name="T73" fmla="*/ 0 h 216"/>
                  <a:gd name="T74" fmla="*/ 0 w 179"/>
                  <a:gd name="T75" fmla="*/ 0 h 216"/>
                  <a:gd name="T76" fmla="*/ 0 w 179"/>
                  <a:gd name="T77" fmla="*/ 0 h 216"/>
                  <a:gd name="T78" fmla="*/ 0 w 179"/>
                  <a:gd name="T79" fmla="*/ 0 h 216"/>
                  <a:gd name="T80" fmla="*/ 0 w 179"/>
                  <a:gd name="T81" fmla="*/ 0 h 216"/>
                  <a:gd name="T82" fmla="*/ 0 w 179"/>
                  <a:gd name="T83" fmla="*/ 0 h 216"/>
                  <a:gd name="T84" fmla="*/ 0 w 179"/>
                  <a:gd name="T85" fmla="*/ 0 h 216"/>
                  <a:gd name="T86" fmla="*/ 0 w 179"/>
                  <a:gd name="T87" fmla="*/ 0 h 216"/>
                  <a:gd name="T88" fmla="*/ 0 w 179"/>
                  <a:gd name="T89" fmla="*/ 0 h 216"/>
                  <a:gd name="T90" fmla="*/ 0 w 179"/>
                  <a:gd name="T91" fmla="*/ 0 h 216"/>
                  <a:gd name="T92" fmla="*/ 0 w 179"/>
                  <a:gd name="T93" fmla="*/ 0 h 216"/>
                  <a:gd name="T94" fmla="*/ 0 w 179"/>
                  <a:gd name="T95" fmla="*/ 0 h 216"/>
                  <a:gd name="T96" fmla="*/ 0 w 179"/>
                  <a:gd name="T97" fmla="*/ 0 h 21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9"/>
                  <a:gd name="T148" fmla="*/ 0 h 216"/>
                  <a:gd name="T149" fmla="*/ 179 w 179"/>
                  <a:gd name="T150" fmla="*/ 216 h 21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9" h="216">
                    <a:moveTo>
                      <a:pt x="63" y="28"/>
                    </a:moveTo>
                    <a:lnTo>
                      <a:pt x="49" y="37"/>
                    </a:lnTo>
                    <a:lnTo>
                      <a:pt x="38" y="47"/>
                    </a:lnTo>
                    <a:lnTo>
                      <a:pt x="27" y="59"/>
                    </a:lnTo>
                    <a:lnTo>
                      <a:pt x="18" y="72"/>
                    </a:lnTo>
                    <a:lnTo>
                      <a:pt x="10" y="86"/>
                    </a:lnTo>
                    <a:lnTo>
                      <a:pt x="5" y="101"/>
                    </a:lnTo>
                    <a:lnTo>
                      <a:pt x="2" y="117"/>
                    </a:lnTo>
                    <a:lnTo>
                      <a:pt x="0" y="133"/>
                    </a:lnTo>
                    <a:lnTo>
                      <a:pt x="2" y="155"/>
                    </a:lnTo>
                    <a:lnTo>
                      <a:pt x="10" y="173"/>
                    </a:lnTo>
                    <a:lnTo>
                      <a:pt x="23" y="190"/>
                    </a:lnTo>
                    <a:lnTo>
                      <a:pt x="40" y="201"/>
                    </a:lnTo>
                    <a:lnTo>
                      <a:pt x="59" y="211"/>
                    </a:lnTo>
                    <a:lnTo>
                      <a:pt x="79" y="215"/>
                    </a:lnTo>
                    <a:lnTo>
                      <a:pt x="100" y="216"/>
                    </a:lnTo>
                    <a:lnTo>
                      <a:pt x="120" y="213"/>
                    </a:lnTo>
                    <a:lnTo>
                      <a:pt x="124" y="213"/>
                    </a:lnTo>
                    <a:lnTo>
                      <a:pt x="128" y="211"/>
                    </a:lnTo>
                    <a:lnTo>
                      <a:pt x="131" y="208"/>
                    </a:lnTo>
                    <a:lnTo>
                      <a:pt x="132" y="203"/>
                    </a:lnTo>
                    <a:lnTo>
                      <a:pt x="130" y="198"/>
                    </a:lnTo>
                    <a:lnTo>
                      <a:pt x="126" y="194"/>
                    </a:lnTo>
                    <a:lnTo>
                      <a:pt x="121" y="190"/>
                    </a:lnTo>
                    <a:lnTo>
                      <a:pt x="116" y="187"/>
                    </a:lnTo>
                    <a:lnTo>
                      <a:pt x="105" y="184"/>
                    </a:lnTo>
                    <a:lnTo>
                      <a:pt x="95" y="182"/>
                    </a:lnTo>
                    <a:lnTo>
                      <a:pt x="84" y="180"/>
                    </a:lnTo>
                    <a:lnTo>
                      <a:pt x="75" y="178"/>
                    </a:lnTo>
                    <a:lnTo>
                      <a:pt x="65" y="175"/>
                    </a:lnTo>
                    <a:lnTo>
                      <a:pt x="56" y="170"/>
                    </a:lnTo>
                    <a:lnTo>
                      <a:pt x="47" y="165"/>
                    </a:lnTo>
                    <a:lnTo>
                      <a:pt x="39" y="156"/>
                    </a:lnTo>
                    <a:lnTo>
                      <a:pt x="36" y="120"/>
                    </a:lnTo>
                    <a:lnTo>
                      <a:pt x="44" y="90"/>
                    </a:lnTo>
                    <a:lnTo>
                      <a:pt x="61" y="67"/>
                    </a:lnTo>
                    <a:lnTo>
                      <a:pt x="84" y="47"/>
                    </a:lnTo>
                    <a:lnTo>
                      <a:pt x="109" y="32"/>
                    </a:lnTo>
                    <a:lnTo>
                      <a:pt x="136" y="21"/>
                    </a:lnTo>
                    <a:lnTo>
                      <a:pt x="160" y="12"/>
                    </a:lnTo>
                    <a:lnTo>
                      <a:pt x="179" y="5"/>
                    </a:lnTo>
                    <a:lnTo>
                      <a:pt x="167" y="1"/>
                    </a:lnTo>
                    <a:lnTo>
                      <a:pt x="154" y="0"/>
                    </a:lnTo>
                    <a:lnTo>
                      <a:pt x="140" y="2"/>
                    </a:lnTo>
                    <a:lnTo>
                      <a:pt x="124" y="5"/>
                    </a:lnTo>
                    <a:lnTo>
                      <a:pt x="108" y="10"/>
                    </a:lnTo>
                    <a:lnTo>
                      <a:pt x="92" y="15"/>
                    </a:lnTo>
                    <a:lnTo>
                      <a:pt x="77" y="22"/>
                    </a:lnTo>
                    <a:lnTo>
                      <a:pt x="63" y="28"/>
                    </a:lnTo>
                    <a:close/>
                  </a:path>
                </a:pathLst>
              </a:custGeom>
              <a:solidFill>
                <a:srgbClr val="C9E8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5" name="Freeform 543"/>
              <p:cNvSpPr>
                <a:spLocks/>
              </p:cNvSpPr>
              <p:nvPr/>
            </p:nvSpPr>
            <p:spPr bwMode="auto">
              <a:xfrm>
                <a:off x="4547" y="3353"/>
                <a:ext cx="14" cy="24"/>
              </a:xfrm>
              <a:custGeom>
                <a:avLst/>
                <a:gdLst>
                  <a:gd name="T0" fmla="*/ 0 w 114"/>
                  <a:gd name="T1" fmla="*/ 0 h 168"/>
                  <a:gd name="T2" fmla="*/ 0 w 114"/>
                  <a:gd name="T3" fmla="*/ 0 h 168"/>
                  <a:gd name="T4" fmla="*/ 0 w 114"/>
                  <a:gd name="T5" fmla="*/ 0 h 168"/>
                  <a:gd name="T6" fmla="*/ 0 w 114"/>
                  <a:gd name="T7" fmla="*/ 0 h 168"/>
                  <a:gd name="T8" fmla="*/ 0 w 114"/>
                  <a:gd name="T9" fmla="*/ 0 h 168"/>
                  <a:gd name="T10" fmla="*/ 0 w 114"/>
                  <a:gd name="T11" fmla="*/ 0 h 168"/>
                  <a:gd name="T12" fmla="*/ 0 w 114"/>
                  <a:gd name="T13" fmla="*/ 0 h 168"/>
                  <a:gd name="T14" fmla="*/ 0 w 114"/>
                  <a:gd name="T15" fmla="*/ 0 h 168"/>
                  <a:gd name="T16" fmla="*/ 0 w 114"/>
                  <a:gd name="T17" fmla="*/ 0 h 168"/>
                  <a:gd name="T18" fmla="*/ 0 w 114"/>
                  <a:gd name="T19" fmla="*/ 0 h 168"/>
                  <a:gd name="T20" fmla="*/ 0 w 114"/>
                  <a:gd name="T21" fmla="*/ 0 h 168"/>
                  <a:gd name="T22" fmla="*/ 0 w 114"/>
                  <a:gd name="T23" fmla="*/ 0 h 168"/>
                  <a:gd name="T24" fmla="*/ 0 w 114"/>
                  <a:gd name="T25" fmla="*/ 0 h 168"/>
                  <a:gd name="T26" fmla="*/ 0 w 114"/>
                  <a:gd name="T27" fmla="*/ 0 h 168"/>
                  <a:gd name="T28" fmla="*/ 0 w 114"/>
                  <a:gd name="T29" fmla="*/ 0 h 168"/>
                  <a:gd name="T30" fmla="*/ 0 w 114"/>
                  <a:gd name="T31" fmla="*/ 0 h 168"/>
                  <a:gd name="T32" fmla="*/ 0 w 114"/>
                  <a:gd name="T33" fmla="*/ 0 h 168"/>
                  <a:gd name="T34" fmla="*/ 0 w 114"/>
                  <a:gd name="T35" fmla="*/ 0 h 168"/>
                  <a:gd name="T36" fmla="*/ 0 w 114"/>
                  <a:gd name="T37" fmla="*/ 0 h 168"/>
                  <a:gd name="T38" fmla="*/ 0 w 114"/>
                  <a:gd name="T39" fmla="*/ 0 h 168"/>
                  <a:gd name="T40" fmla="*/ 0 w 114"/>
                  <a:gd name="T41" fmla="*/ 0 h 168"/>
                  <a:gd name="T42" fmla="*/ 0 w 114"/>
                  <a:gd name="T43" fmla="*/ 0 h 168"/>
                  <a:gd name="T44" fmla="*/ 0 w 114"/>
                  <a:gd name="T45" fmla="*/ 0 h 168"/>
                  <a:gd name="T46" fmla="*/ 0 w 114"/>
                  <a:gd name="T47" fmla="*/ 0 h 168"/>
                  <a:gd name="T48" fmla="*/ 0 w 114"/>
                  <a:gd name="T49" fmla="*/ 0 h 168"/>
                  <a:gd name="T50" fmla="*/ 0 w 114"/>
                  <a:gd name="T51" fmla="*/ 0 h 168"/>
                  <a:gd name="T52" fmla="*/ 0 w 114"/>
                  <a:gd name="T53" fmla="*/ 0 h 168"/>
                  <a:gd name="T54" fmla="*/ 0 w 114"/>
                  <a:gd name="T55" fmla="*/ 0 h 168"/>
                  <a:gd name="T56" fmla="*/ 0 w 114"/>
                  <a:gd name="T57" fmla="*/ 0 h 168"/>
                  <a:gd name="T58" fmla="*/ 0 w 114"/>
                  <a:gd name="T59" fmla="*/ 0 h 168"/>
                  <a:gd name="T60" fmla="*/ 0 w 114"/>
                  <a:gd name="T61" fmla="*/ 0 h 168"/>
                  <a:gd name="T62" fmla="*/ 0 w 114"/>
                  <a:gd name="T63" fmla="*/ 0 h 168"/>
                  <a:gd name="T64" fmla="*/ 0 w 114"/>
                  <a:gd name="T65" fmla="*/ 0 h 168"/>
                  <a:gd name="T66" fmla="*/ 0 w 114"/>
                  <a:gd name="T67" fmla="*/ 0 h 168"/>
                  <a:gd name="T68" fmla="*/ 0 w 114"/>
                  <a:gd name="T69" fmla="*/ 0 h 168"/>
                  <a:gd name="T70" fmla="*/ 0 w 114"/>
                  <a:gd name="T71" fmla="*/ 0 h 168"/>
                  <a:gd name="T72" fmla="*/ 0 w 114"/>
                  <a:gd name="T73" fmla="*/ 0 h 168"/>
                  <a:gd name="T74" fmla="*/ 0 w 114"/>
                  <a:gd name="T75" fmla="*/ 0 h 168"/>
                  <a:gd name="T76" fmla="*/ 0 w 114"/>
                  <a:gd name="T77" fmla="*/ 0 h 168"/>
                  <a:gd name="T78" fmla="*/ 0 w 114"/>
                  <a:gd name="T79" fmla="*/ 0 h 168"/>
                  <a:gd name="T80" fmla="*/ 0 w 114"/>
                  <a:gd name="T81" fmla="*/ 0 h 1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168"/>
                  <a:gd name="T125" fmla="*/ 114 w 114"/>
                  <a:gd name="T126" fmla="*/ 168 h 1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168">
                    <a:moveTo>
                      <a:pt x="96" y="55"/>
                    </a:moveTo>
                    <a:lnTo>
                      <a:pt x="101" y="72"/>
                    </a:lnTo>
                    <a:lnTo>
                      <a:pt x="100" y="88"/>
                    </a:lnTo>
                    <a:lnTo>
                      <a:pt x="92" y="101"/>
                    </a:lnTo>
                    <a:lnTo>
                      <a:pt x="82" y="112"/>
                    </a:lnTo>
                    <a:lnTo>
                      <a:pt x="69" y="123"/>
                    </a:lnTo>
                    <a:lnTo>
                      <a:pt x="54" y="134"/>
                    </a:lnTo>
                    <a:lnTo>
                      <a:pt x="40" y="143"/>
                    </a:lnTo>
                    <a:lnTo>
                      <a:pt x="27" y="153"/>
                    </a:lnTo>
                    <a:lnTo>
                      <a:pt x="25" y="156"/>
                    </a:lnTo>
                    <a:lnTo>
                      <a:pt x="24" y="158"/>
                    </a:lnTo>
                    <a:lnTo>
                      <a:pt x="24" y="162"/>
                    </a:lnTo>
                    <a:lnTo>
                      <a:pt x="25" y="165"/>
                    </a:lnTo>
                    <a:lnTo>
                      <a:pt x="28" y="167"/>
                    </a:lnTo>
                    <a:lnTo>
                      <a:pt x="31" y="168"/>
                    </a:lnTo>
                    <a:lnTo>
                      <a:pt x="33" y="168"/>
                    </a:lnTo>
                    <a:lnTo>
                      <a:pt x="37" y="167"/>
                    </a:lnTo>
                    <a:lnTo>
                      <a:pt x="53" y="157"/>
                    </a:lnTo>
                    <a:lnTo>
                      <a:pt x="69" y="147"/>
                    </a:lnTo>
                    <a:lnTo>
                      <a:pt x="84" y="135"/>
                    </a:lnTo>
                    <a:lnTo>
                      <a:pt x="97" y="121"/>
                    </a:lnTo>
                    <a:lnTo>
                      <a:pt x="107" y="106"/>
                    </a:lnTo>
                    <a:lnTo>
                      <a:pt x="113" y="89"/>
                    </a:lnTo>
                    <a:lnTo>
                      <a:pt x="114" y="71"/>
                    </a:lnTo>
                    <a:lnTo>
                      <a:pt x="110" y="51"/>
                    </a:lnTo>
                    <a:lnTo>
                      <a:pt x="101" y="36"/>
                    </a:lnTo>
                    <a:lnTo>
                      <a:pt x="87" y="24"/>
                    </a:lnTo>
                    <a:lnTo>
                      <a:pt x="70" y="14"/>
                    </a:lnTo>
                    <a:lnTo>
                      <a:pt x="51" y="7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2" y="9"/>
                    </a:lnTo>
                    <a:lnTo>
                      <a:pt x="26" y="13"/>
                    </a:lnTo>
                    <a:lnTo>
                      <a:pt x="41" y="17"/>
                    </a:lnTo>
                    <a:lnTo>
                      <a:pt x="54" y="22"/>
                    </a:lnTo>
                    <a:lnTo>
                      <a:pt x="68" y="27"/>
                    </a:lnTo>
                    <a:lnTo>
                      <a:pt x="80" y="34"/>
                    </a:lnTo>
                    <a:lnTo>
                      <a:pt x="89" y="43"/>
                    </a:lnTo>
                    <a:lnTo>
                      <a:pt x="96" y="55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6" name="Freeform 544"/>
              <p:cNvSpPr>
                <a:spLocks/>
              </p:cNvSpPr>
              <p:nvPr/>
            </p:nvSpPr>
            <p:spPr bwMode="auto">
              <a:xfrm>
                <a:off x="4494" y="3348"/>
                <a:ext cx="37" cy="50"/>
              </a:xfrm>
              <a:custGeom>
                <a:avLst/>
                <a:gdLst>
                  <a:gd name="T0" fmla="*/ 0 w 289"/>
                  <a:gd name="T1" fmla="*/ 0 h 351"/>
                  <a:gd name="T2" fmla="*/ 0 w 289"/>
                  <a:gd name="T3" fmla="*/ 0 h 351"/>
                  <a:gd name="T4" fmla="*/ 0 w 289"/>
                  <a:gd name="T5" fmla="*/ 0 h 351"/>
                  <a:gd name="T6" fmla="*/ 0 w 289"/>
                  <a:gd name="T7" fmla="*/ 0 h 351"/>
                  <a:gd name="T8" fmla="*/ 0 w 289"/>
                  <a:gd name="T9" fmla="*/ 0 h 351"/>
                  <a:gd name="T10" fmla="*/ 0 w 289"/>
                  <a:gd name="T11" fmla="*/ 0 h 351"/>
                  <a:gd name="T12" fmla="*/ 0 w 289"/>
                  <a:gd name="T13" fmla="*/ 0 h 351"/>
                  <a:gd name="T14" fmla="*/ 0 w 289"/>
                  <a:gd name="T15" fmla="*/ 0 h 351"/>
                  <a:gd name="T16" fmla="*/ 0 w 289"/>
                  <a:gd name="T17" fmla="*/ 0 h 351"/>
                  <a:gd name="T18" fmla="*/ 0 w 289"/>
                  <a:gd name="T19" fmla="*/ 0 h 351"/>
                  <a:gd name="T20" fmla="*/ 0 w 289"/>
                  <a:gd name="T21" fmla="*/ 0 h 351"/>
                  <a:gd name="T22" fmla="*/ 0 w 289"/>
                  <a:gd name="T23" fmla="*/ 0 h 351"/>
                  <a:gd name="T24" fmla="*/ 0 w 289"/>
                  <a:gd name="T25" fmla="*/ 0 h 351"/>
                  <a:gd name="T26" fmla="*/ 0 w 289"/>
                  <a:gd name="T27" fmla="*/ 0 h 351"/>
                  <a:gd name="T28" fmla="*/ 0 w 289"/>
                  <a:gd name="T29" fmla="*/ 0 h 351"/>
                  <a:gd name="T30" fmla="*/ 0 w 289"/>
                  <a:gd name="T31" fmla="*/ 0 h 351"/>
                  <a:gd name="T32" fmla="*/ 0 w 289"/>
                  <a:gd name="T33" fmla="*/ 0 h 351"/>
                  <a:gd name="T34" fmla="*/ 0 w 289"/>
                  <a:gd name="T35" fmla="*/ 0 h 351"/>
                  <a:gd name="T36" fmla="*/ 0 w 289"/>
                  <a:gd name="T37" fmla="*/ 0 h 351"/>
                  <a:gd name="T38" fmla="*/ 0 w 289"/>
                  <a:gd name="T39" fmla="*/ 0 h 351"/>
                  <a:gd name="T40" fmla="*/ 0 w 289"/>
                  <a:gd name="T41" fmla="*/ 0 h 351"/>
                  <a:gd name="T42" fmla="*/ 0 w 289"/>
                  <a:gd name="T43" fmla="*/ 0 h 351"/>
                  <a:gd name="T44" fmla="*/ 0 w 289"/>
                  <a:gd name="T45" fmla="*/ 0 h 351"/>
                  <a:gd name="T46" fmla="*/ 0 w 289"/>
                  <a:gd name="T47" fmla="*/ 0 h 351"/>
                  <a:gd name="T48" fmla="*/ 0 w 289"/>
                  <a:gd name="T49" fmla="*/ 0 h 351"/>
                  <a:gd name="T50" fmla="*/ 0 w 289"/>
                  <a:gd name="T51" fmla="*/ 0 h 351"/>
                  <a:gd name="T52" fmla="*/ 0 w 289"/>
                  <a:gd name="T53" fmla="*/ 0 h 351"/>
                  <a:gd name="T54" fmla="*/ 0 w 289"/>
                  <a:gd name="T55" fmla="*/ 0 h 351"/>
                  <a:gd name="T56" fmla="*/ 0 w 289"/>
                  <a:gd name="T57" fmla="*/ 0 h 351"/>
                  <a:gd name="T58" fmla="*/ 0 w 289"/>
                  <a:gd name="T59" fmla="*/ 0 h 351"/>
                  <a:gd name="T60" fmla="*/ 0 w 289"/>
                  <a:gd name="T61" fmla="*/ 0 h 351"/>
                  <a:gd name="T62" fmla="*/ 0 w 289"/>
                  <a:gd name="T63" fmla="*/ 0 h 351"/>
                  <a:gd name="T64" fmla="*/ 0 w 289"/>
                  <a:gd name="T65" fmla="*/ 0 h 351"/>
                  <a:gd name="T66" fmla="*/ 0 w 289"/>
                  <a:gd name="T67" fmla="*/ 0 h 351"/>
                  <a:gd name="T68" fmla="*/ 0 w 289"/>
                  <a:gd name="T69" fmla="*/ 0 h 351"/>
                  <a:gd name="T70" fmla="*/ 0 w 289"/>
                  <a:gd name="T71" fmla="*/ 0 h 351"/>
                  <a:gd name="T72" fmla="*/ 0 w 289"/>
                  <a:gd name="T73" fmla="*/ 0 h 351"/>
                  <a:gd name="T74" fmla="*/ 0 w 289"/>
                  <a:gd name="T75" fmla="*/ 0 h 351"/>
                  <a:gd name="T76" fmla="*/ 0 w 289"/>
                  <a:gd name="T77" fmla="*/ 0 h 351"/>
                  <a:gd name="T78" fmla="*/ 0 w 289"/>
                  <a:gd name="T79" fmla="*/ 0 h 351"/>
                  <a:gd name="T80" fmla="*/ 0 w 289"/>
                  <a:gd name="T81" fmla="*/ 0 h 351"/>
                  <a:gd name="T82" fmla="*/ 0 w 289"/>
                  <a:gd name="T83" fmla="*/ 0 h 351"/>
                  <a:gd name="T84" fmla="*/ 0 w 289"/>
                  <a:gd name="T85" fmla="*/ 0 h 351"/>
                  <a:gd name="T86" fmla="*/ 0 w 289"/>
                  <a:gd name="T87" fmla="*/ 0 h 3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1"/>
                  <a:gd name="T134" fmla="*/ 289 w 289"/>
                  <a:gd name="T135" fmla="*/ 351 h 3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1">
                    <a:moveTo>
                      <a:pt x="112" y="46"/>
                    </a:moveTo>
                    <a:lnTo>
                      <a:pt x="90" y="65"/>
                    </a:lnTo>
                    <a:lnTo>
                      <a:pt x="68" y="84"/>
                    </a:lnTo>
                    <a:lnTo>
                      <a:pt x="48" y="106"/>
                    </a:lnTo>
                    <a:lnTo>
                      <a:pt x="30" y="130"/>
                    </a:lnTo>
                    <a:lnTo>
                      <a:pt x="15" y="155"/>
                    </a:lnTo>
                    <a:lnTo>
                      <a:pt x="5" y="181"/>
                    </a:lnTo>
                    <a:lnTo>
                      <a:pt x="0" y="210"/>
                    </a:lnTo>
                    <a:lnTo>
                      <a:pt x="1" y="240"/>
                    </a:lnTo>
                    <a:lnTo>
                      <a:pt x="3" y="248"/>
                    </a:lnTo>
                    <a:lnTo>
                      <a:pt x="5" y="256"/>
                    </a:lnTo>
                    <a:lnTo>
                      <a:pt x="8" y="262"/>
                    </a:lnTo>
                    <a:lnTo>
                      <a:pt x="12" y="270"/>
                    </a:lnTo>
                    <a:lnTo>
                      <a:pt x="17" y="276"/>
                    </a:lnTo>
                    <a:lnTo>
                      <a:pt x="24" y="283"/>
                    </a:lnTo>
                    <a:lnTo>
                      <a:pt x="29" y="288"/>
                    </a:lnTo>
                    <a:lnTo>
                      <a:pt x="36" y="292"/>
                    </a:lnTo>
                    <a:lnTo>
                      <a:pt x="50" y="301"/>
                    </a:lnTo>
                    <a:lnTo>
                      <a:pt x="64" y="308"/>
                    </a:lnTo>
                    <a:lnTo>
                      <a:pt x="77" y="315"/>
                    </a:lnTo>
                    <a:lnTo>
                      <a:pt x="92" y="320"/>
                    </a:lnTo>
                    <a:lnTo>
                      <a:pt x="107" y="326"/>
                    </a:lnTo>
                    <a:lnTo>
                      <a:pt x="121" y="330"/>
                    </a:lnTo>
                    <a:lnTo>
                      <a:pt x="136" y="334"/>
                    </a:lnTo>
                    <a:lnTo>
                      <a:pt x="151" y="337"/>
                    </a:lnTo>
                    <a:lnTo>
                      <a:pt x="167" y="341"/>
                    </a:lnTo>
                    <a:lnTo>
                      <a:pt x="181" y="343"/>
                    </a:lnTo>
                    <a:lnTo>
                      <a:pt x="197" y="345"/>
                    </a:lnTo>
                    <a:lnTo>
                      <a:pt x="213" y="347"/>
                    </a:lnTo>
                    <a:lnTo>
                      <a:pt x="228" y="348"/>
                    </a:lnTo>
                    <a:lnTo>
                      <a:pt x="243" y="349"/>
                    </a:lnTo>
                    <a:lnTo>
                      <a:pt x="259" y="350"/>
                    </a:lnTo>
                    <a:lnTo>
                      <a:pt x="274" y="351"/>
                    </a:lnTo>
                    <a:lnTo>
                      <a:pt x="279" y="351"/>
                    </a:lnTo>
                    <a:lnTo>
                      <a:pt x="283" y="349"/>
                    </a:lnTo>
                    <a:lnTo>
                      <a:pt x="286" y="345"/>
                    </a:lnTo>
                    <a:lnTo>
                      <a:pt x="289" y="341"/>
                    </a:lnTo>
                    <a:lnTo>
                      <a:pt x="289" y="335"/>
                    </a:lnTo>
                    <a:lnTo>
                      <a:pt x="286" y="331"/>
                    </a:lnTo>
                    <a:lnTo>
                      <a:pt x="282" y="328"/>
                    </a:lnTo>
                    <a:lnTo>
                      <a:pt x="277" y="326"/>
                    </a:lnTo>
                    <a:lnTo>
                      <a:pt x="263" y="322"/>
                    </a:lnTo>
                    <a:lnTo>
                      <a:pt x="250" y="320"/>
                    </a:lnTo>
                    <a:lnTo>
                      <a:pt x="236" y="317"/>
                    </a:lnTo>
                    <a:lnTo>
                      <a:pt x="221" y="315"/>
                    </a:lnTo>
                    <a:lnTo>
                      <a:pt x="208" y="313"/>
                    </a:lnTo>
                    <a:lnTo>
                      <a:pt x="194" y="311"/>
                    </a:lnTo>
                    <a:lnTo>
                      <a:pt x="179" y="308"/>
                    </a:lnTo>
                    <a:lnTo>
                      <a:pt x="166" y="305"/>
                    </a:lnTo>
                    <a:lnTo>
                      <a:pt x="152" y="303"/>
                    </a:lnTo>
                    <a:lnTo>
                      <a:pt x="138" y="300"/>
                    </a:lnTo>
                    <a:lnTo>
                      <a:pt x="125" y="296"/>
                    </a:lnTo>
                    <a:lnTo>
                      <a:pt x="111" y="292"/>
                    </a:lnTo>
                    <a:lnTo>
                      <a:pt x="98" y="287"/>
                    </a:lnTo>
                    <a:lnTo>
                      <a:pt x="85" y="282"/>
                    </a:lnTo>
                    <a:lnTo>
                      <a:pt x="72" y="276"/>
                    </a:lnTo>
                    <a:lnTo>
                      <a:pt x="59" y="269"/>
                    </a:lnTo>
                    <a:lnTo>
                      <a:pt x="49" y="261"/>
                    </a:lnTo>
                    <a:lnTo>
                      <a:pt x="41" y="252"/>
                    </a:lnTo>
                    <a:lnTo>
                      <a:pt x="34" y="241"/>
                    </a:lnTo>
                    <a:lnTo>
                      <a:pt x="31" y="228"/>
                    </a:lnTo>
                    <a:lnTo>
                      <a:pt x="30" y="215"/>
                    </a:lnTo>
                    <a:lnTo>
                      <a:pt x="31" y="201"/>
                    </a:lnTo>
                    <a:lnTo>
                      <a:pt x="34" y="186"/>
                    </a:lnTo>
                    <a:lnTo>
                      <a:pt x="38" y="174"/>
                    </a:lnTo>
                    <a:lnTo>
                      <a:pt x="46" y="158"/>
                    </a:lnTo>
                    <a:lnTo>
                      <a:pt x="54" y="142"/>
                    </a:lnTo>
                    <a:lnTo>
                      <a:pt x="64" y="128"/>
                    </a:lnTo>
                    <a:lnTo>
                      <a:pt x="74" y="115"/>
                    </a:lnTo>
                    <a:lnTo>
                      <a:pt x="85" y="102"/>
                    </a:lnTo>
                    <a:lnTo>
                      <a:pt x="96" y="89"/>
                    </a:lnTo>
                    <a:lnTo>
                      <a:pt x="110" y="77"/>
                    </a:lnTo>
                    <a:lnTo>
                      <a:pt x="124" y="64"/>
                    </a:lnTo>
                    <a:lnTo>
                      <a:pt x="137" y="53"/>
                    </a:lnTo>
                    <a:lnTo>
                      <a:pt x="155" y="43"/>
                    </a:lnTo>
                    <a:lnTo>
                      <a:pt x="175" y="35"/>
                    </a:lnTo>
                    <a:lnTo>
                      <a:pt x="195" y="26"/>
                    </a:lnTo>
                    <a:lnTo>
                      <a:pt x="213" y="19"/>
                    </a:lnTo>
                    <a:lnTo>
                      <a:pt x="228" y="12"/>
                    </a:lnTo>
                    <a:lnTo>
                      <a:pt x="237" y="6"/>
                    </a:lnTo>
                    <a:lnTo>
                      <a:pt x="240" y="2"/>
                    </a:lnTo>
                    <a:lnTo>
                      <a:pt x="230" y="0"/>
                    </a:lnTo>
                    <a:lnTo>
                      <a:pt x="215" y="1"/>
                    </a:lnTo>
                    <a:lnTo>
                      <a:pt x="198" y="4"/>
                    </a:lnTo>
                    <a:lnTo>
                      <a:pt x="180" y="9"/>
                    </a:lnTo>
                    <a:lnTo>
                      <a:pt x="161" y="17"/>
                    </a:lnTo>
                    <a:lnTo>
                      <a:pt x="144" y="25"/>
                    </a:lnTo>
                    <a:lnTo>
                      <a:pt x="127" y="35"/>
                    </a:lnTo>
                    <a:lnTo>
                      <a:pt x="112" y="4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7" name="Freeform 545"/>
              <p:cNvSpPr>
                <a:spLocks/>
              </p:cNvSpPr>
              <p:nvPr/>
            </p:nvSpPr>
            <p:spPr bwMode="auto">
              <a:xfrm>
                <a:off x="4545" y="3346"/>
                <a:ext cx="32" cy="34"/>
              </a:xfrm>
              <a:custGeom>
                <a:avLst/>
                <a:gdLst>
                  <a:gd name="T0" fmla="*/ 0 w 254"/>
                  <a:gd name="T1" fmla="*/ 0 h 234"/>
                  <a:gd name="T2" fmla="*/ 0 w 254"/>
                  <a:gd name="T3" fmla="*/ 0 h 234"/>
                  <a:gd name="T4" fmla="*/ 0 w 254"/>
                  <a:gd name="T5" fmla="*/ 0 h 234"/>
                  <a:gd name="T6" fmla="*/ 0 w 254"/>
                  <a:gd name="T7" fmla="*/ 0 h 234"/>
                  <a:gd name="T8" fmla="*/ 0 w 254"/>
                  <a:gd name="T9" fmla="*/ 0 h 234"/>
                  <a:gd name="T10" fmla="*/ 0 w 254"/>
                  <a:gd name="T11" fmla="*/ 0 h 234"/>
                  <a:gd name="T12" fmla="*/ 0 w 254"/>
                  <a:gd name="T13" fmla="*/ 0 h 234"/>
                  <a:gd name="T14" fmla="*/ 0 w 254"/>
                  <a:gd name="T15" fmla="*/ 0 h 234"/>
                  <a:gd name="T16" fmla="*/ 0 w 254"/>
                  <a:gd name="T17" fmla="*/ 0 h 234"/>
                  <a:gd name="T18" fmla="*/ 0 w 254"/>
                  <a:gd name="T19" fmla="*/ 0 h 234"/>
                  <a:gd name="T20" fmla="*/ 0 w 254"/>
                  <a:gd name="T21" fmla="*/ 0 h 234"/>
                  <a:gd name="T22" fmla="*/ 0 w 254"/>
                  <a:gd name="T23" fmla="*/ 0 h 234"/>
                  <a:gd name="T24" fmla="*/ 0 w 254"/>
                  <a:gd name="T25" fmla="*/ 0 h 234"/>
                  <a:gd name="T26" fmla="*/ 0 w 254"/>
                  <a:gd name="T27" fmla="*/ 0 h 234"/>
                  <a:gd name="T28" fmla="*/ 0 w 254"/>
                  <a:gd name="T29" fmla="*/ 0 h 234"/>
                  <a:gd name="T30" fmla="*/ 0 w 254"/>
                  <a:gd name="T31" fmla="*/ 0 h 234"/>
                  <a:gd name="T32" fmla="*/ 0 w 254"/>
                  <a:gd name="T33" fmla="*/ 0 h 234"/>
                  <a:gd name="T34" fmla="*/ 0 w 254"/>
                  <a:gd name="T35" fmla="*/ 0 h 234"/>
                  <a:gd name="T36" fmla="*/ 0 w 254"/>
                  <a:gd name="T37" fmla="*/ 0 h 234"/>
                  <a:gd name="T38" fmla="*/ 0 w 254"/>
                  <a:gd name="T39" fmla="*/ 0 h 234"/>
                  <a:gd name="T40" fmla="*/ 0 w 254"/>
                  <a:gd name="T41" fmla="*/ 0 h 234"/>
                  <a:gd name="T42" fmla="*/ 0 w 254"/>
                  <a:gd name="T43" fmla="*/ 0 h 234"/>
                  <a:gd name="T44" fmla="*/ 0 w 254"/>
                  <a:gd name="T45" fmla="*/ 0 h 234"/>
                  <a:gd name="T46" fmla="*/ 0 w 254"/>
                  <a:gd name="T47" fmla="*/ 0 h 234"/>
                  <a:gd name="T48" fmla="*/ 0 w 254"/>
                  <a:gd name="T49" fmla="*/ 0 h 234"/>
                  <a:gd name="T50" fmla="*/ 0 w 254"/>
                  <a:gd name="T51" fmla="*/ 0 h 234"/>
                  <a:gd name="T52" fmla="*/ 0 w 254"/>
                  <a:gd name="T53" fmla="*/ 0 h 234"/>
                  <a:gd name="T54" fmla="*/ 0 w 254"/>
                  <a:gd name="T55" fmla="*/ 0 h 234"/>
                  <a:gd name="T56" fmla="*/ 0 w 254"/>
                  <a:gd name="T57" fmla="*/ 0 h 234"/>
                  <a:gd name="T58" fmla="*/ 0 w 254"/>
                  <a:gd name="T59" fmla="*/ 0 h 234"/>
                  <a:gd name="T60" fmla="*/ 0 w 254"/>
                  <a:gd name="T61" fmla="*/ 0 h 234"/>
                  <a:gd name="T62" fmla="*/ 0 w 254"/>
                  <a:gd name="T63" fmla="*/ 0 h 234"/>
                  <a:gd name="T64" fmla="*/ 0 w 254"/>
                  <a:gd name="T65" fmla="*/ 0 h 234"/>
                  <a:gd name="T66" fmla="*/ 0 w 254"/>
                  <a:gd name="T67" fmla="*/ 0 h 234"/>
                  <a:gd name="T68" fmla="*/ 0 w 254"/>
                  <a:gd name="T69" fmla="*/ 0 h 234"/>
                  <a:gd name="T70" fmla="*/ 0 w 254"/>
                  <a:gd name="T71" fmla="*/ 0 h 234"/>
                  <a:gd name="T72" fmla="*/ 0 w 254"/>
                  <a:gd name="T73" fmla="*/ 0 h 234"/>
                  <a:gd name="T74" fmla="*/ 0 w 254"/>
                  <a:gd name="T75" fmla="*/ 0 h 234"/>
                  <a:gd name="T76" fmla="*/ 0 w 254"/>
                  <a:gd name="T77" fmla="*/ 0 h 234"/>
                  <a:gd name="T78" fmla="*/ 0 w 254"/>
                  <a:gd name="T79" fmla="*/ 0 h 234"/>
                  <a:gd name="T80" fmla="*/ 0 w 254"/>
                  <a:gd name="T81" fmla="*/ 0 h 234"/>
                  <a:gd name="T82" fmla="*/ 0 w 254"/>
                  <a:gd name="T83" fmla="*/ 0 h 234"/>
                  <a:gd name="T84" fmla="*/ 0 w 254"/>
                  <a:gd name="T85" fmla="*/ 0 h 234"/>
                  <a:gd name="T86" fmla="*/ 0 w 254"/>
                  <a:gd name="T87" fmla="*/ 0 h 234"/>
                  <a:gd name="T88" fmla="*/ 0 w 254"/>
                  <a:gd name="T89" fmla="*/ 0 h 234"/>
                  <a:gd name="T90" fmla="*/ 0 w 254"/>
                  <a:gd name="T91" fmla="*/ 0 h 234"/>
                  <a:gd name="T92" fmla="*/ 0 w 254"/>
                  <a:gd name="T93" fmla="*/ 0 h 234"/>
                  <a:gd name="T94" fmla="*/ 0 w 254"/>
                  <a:gd name="T95" fmla="*/ 0 h 234"/>
                  <a:gd name="T96" fmla="*/ 0 w 254"/>
                  <a:gd name="T97" fmla="*/ 0 h 234"/>
                  <a:gd name="T98" fmla="*/ 0 w 254"/>
                  <a:gd name="T99" fmla="*/ 0 h 234"/>
                  <a:gd name="T100" fmla="*/ 0 w 254"/>
                  <a:gd name="T101" fmla="*/ 0 h 234"/>
                  <a:gd name="T102" fmla="*/ 0 w 254"/>
                  <a:gd name="T103" fmla="*/ 0 h 234"/>
                  <a:gd name="T104" fmla="*/ 0 w 254"/>
                  <a:gd name="T105" fmla="*/ 0 h 234"/>
                  <a:gd name="T106" fmla="*/ 0 w 254"/>
                  <a:gd name="T107" fmla="*/ 0 h 234"/>
                  <a:gd name="T108" fmla="*/ 0 w 254"/>
                  <a:gd name="T109" fmla="*/ 0 h 234"/>
                  <a:gd name="T110" fmla="*/ 0 w 254"/>
                  <a:gd name="T111" fmla="*/ 0 h 234"/>
                  <a:gd name="T112" fmla="*/ 0 w 254"/>
                  <a:gd name="T113" fmla="*/ 0 h 234"/>
                  <a:gd name="T114" fmla="*/ 0 w 254"/>
                  <a:gd name="T115" fmla="*/ 0 h 234"/>
                  <a:gd name="T116" fmla="*/ 0 w 254"/>
                  <a:gd name="T117" fmla="*/ 0 h 234"/>
                  <a:gd name="T118" fmla="*/ 0 w 254"/>
                  <a:gd name="T119" fmla="*/ 0 h 234"/>
                  <a:gd name="T120" fmla="*/ 0 w 254"/>
                  <a:gd name="T121" fmla="*/ 0 h 2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4"/>
                  <a:gd name="T184" fmla="*/ 0 h 234"/>
                  <a:gd name="T185" fmla="*/ 254 w 254"/>
                  <a:gd name="T186" fmla="*/ 234 h 2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4" h="234">
                    <a:moveTo>
                      <a:pt x="210" y="71"/>
                    </a:moveTo>
                    <a:lnTo>
                      <a:pt x="222" y="84"/>
                    </a:lnTo>
                    <a:lnTo>
                      <a:pt x="229" y="99"/>
                    </a:lnTo>
                    <a:lnTo>
                      <a:pt x="232" y="115"/>
                    </a:lnTo>
                    <a:lnTo>
                      <a:pt x="232" y="132"/>
                    </a:lnTo>
                    <a:lnTo>
                      <a:pt x="230" y="146"/>
                    </a:lnTo>
                    <a:lnTo>
                      <a:pt x="226" y="158"/>
                    </a:lnTo>
                    <a:lnTo>
                      <a:pt x="219" y="170"/>
                    </a:lnTo>
                    <a:lnTo>
                      <a:pt x="211" y="179"/>
                    </a:lnTo>
                    <a:lnTo>
                      <a:pt x="202" y="190"/>
                    </a:lnTo>
                    <a:lnTo>
                      <a:pt x="193" y="199"/>
                    </a:lnTo>
                    <a:lnTo>
                      <a:pt x="183" y="208"/>
                    </a:lnTo>
                    <a:lnTo>
                      <a:pt x="174" y="218"/>
                    </a:lnTo>
                    <a:lnTo>
                      <a:pt x="172" y="221"/>
                    </a:lnTo>
                    <a:lnTo>
                      <a:pt x="172" y="224"/>
                    </a:lnTo>
                    <a:lnTo>
                      <a:pt x="172" y="227"/>
                    </a:lnTo>
                    <a:lnTo>
                      <a:pt x="174" y="231"/>
                    </a:lnTo>
                    <a:lnTo>
                      <a:pt x="177" y="233"/>
                    </a:lnTo>
                    <a:lnTo>
                      <a:pt x="181" y="234"/>
                    </a:lnTo>
                    <a:lnTo>
                      <a:pt x="184" y="233"/>
                    </a:lnTo>
                    <a:lnTo>
                      <a:pt x="187" y="231"/>
                    </a:lnTo>
                    <a:lnTo>
                      <a:pt x="208" y="217"/>
                    </a:lnTo>
                    <a:lnTo>
                      <a:pt x="226" y="199"/>
                    </a:lnTo>
                    <a:lnTo>
                      <a:pt x="240" y="178"/>
                    </a:lnTo>
                    <a:lnTo>
                      <a:pt x="249" y="155"/>
                    </a:lnTo>
                    <a:lnTo>
                      <a:pt x="254" y="131"/>
                    </a:lnTo>
                    <a:lnTo>
                      <a:pt x="251" y="107"/>
                    </a:lnTo>
                    <a:lnTo>
                      <a:pt x="243" y="84"/>
                    </a:lnTo>
                    <a:lnTo>
                      <a:pt x="226" y="64"/>
                    </a:lnTo>
                    <a:lnTo>
                      <a:pt x="214" y="53"/>
                    </a:lnTo>
                    <a:lnTo>
                      <a:pt x="199" y="45"/>
                    </a:lnTo>
                    <a:lnTo>
                      <a:pt x="183" y="36"/>
                    </a:lnTo>
                    <a:lnTo>
                      <a:pt x="165" y="29"/>
                    </a:lnTo>
                    <a:lnTo>
                      <a:pt x="147" y="21"/>
                    </a:lnTo>
                    <a:lnTo>
                      <a:pt x="129" y="16"/>
                    </a:lnTo>
                    <a:lnTo>
                      <a:pt x="111" y="12"/>
                    </a:lnTo>
                    <a:lnTo>
                      <a:pt x="93" y="7"/>
                    </a:lnTo>
                    <a:lnTo>
                      <a:pt x="75" y="4"/>
                    </a:lnTo>
                    <a:lnTo>
                      <a:pt x="59" y="2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11" y="6"/>
                    </a:lnTo>
                    <a:lnTo>
                      <a:pt x="21" y="7"/>
                    </a:lnTo>
                    <a:lnTo>
                      <a:pt x="34" y="9"/>
                    </a:lnTo>
                    <a:lnTo>
                      <a:pt x="46" y="12"/>
                    </a:lnTo>
                    <a:lnTo>
                      <a:pt x="59" y="15"/>
                    </a:lnTo>
                    <a:lnTo>
                      <a:pt x="74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6" y="28"/>
                    </a:lnTo>
                    <a:lnTo>
                      <a:pt x="131" y="32"/>
                    </a:lnTo>
                    <a:lnTo>
                      <a:pt x="145" y="36"/>
                    </a:lnTo>
                    <a:lnTo>
                      <a:pt x="159" y="42"/>
                    </a:lnTo>
                    <a:lnTo>
                      <a:pt x="173" y="48"/>
                    </a:lnTo>
                    <a:lnTo>
                      <a:pt x="186" y="55"/>
                    </a:lnTo>
                    <a:lnTo>
                      <a:pt x="199" y="63"/>
                    </a:lnTo>
                    <a:lnTo>
                      <a:pt x="210" y="7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8" name="Freeform 546"/>
              <p:cNvSpPr>
                <a:spLocks/>
              </p:cNvSpPr>
              <p:nvPr/>
            </p:nvSpPr>
            <p:spPr bwMode="auto">
              <a:xfrm>
                <a:off x="4481" y="3362"/>
                <a:ext cx="13" cy="31"/>
              </a:xfrm>
              <a:custGeom>
                <a:avLst/>
                <a:gdLst>
                  <a:gd name="T0" fmla="*/ 0 w 103"/>
                  <a:gd name="T1" fmla="*/ 0 h 221"/>
                  <a:gd name="T2" fmla="*/ 0 w 103"/>
                  <a:gd name="T3" fmla="*/ 0 h 221"/>
                  <a:gd name="T4" fmla="*/ 0 w 103"/>
                  <a:gd name="T5" fmla="*/ 0 h 221"/>
                  <a:gd name="T6" fmla="*/ 0 w 103"/>
                  <a:gd name="T7" fmla="*/ 0 h 221"/>
                  <a:gd name="T8" fmla="*/ 0 w 103"/>
                  <a:gd name="T9" fmla="*/ 0 h 221"/>
                  <a:gd name="T10" fmla="*/ 0 w 103"/>
                  <a:gd name="T11" fmla="*/ 0 h 221"/>
                  <a:gd name="T12" fmla="*/ 0 w 103"/>
                  <a:gd name="T13" fmla="*/ 0 h 221"/>
                  <a:gd name="T14" fmla="*/ 0 w 103"/>
                  <a:gd name="T15" fmla="*/ 0 h 221"/>
                  <a:gd name="T16" fmla="*/ 0 w 103"/>
                  <a:gd name="T17" fmla="*/ 0 h 221"/>
                  <a:gd name="T18" fmla="*/ 0 w 103"/>
                  <a:gd name="T19" fmla="*/ 0 h 221"/>
                  <a:gd name="T20" fmla="*/ 0 w 103"/>
                  <a:gd name="T21" fmla="*/ 0 h 221"/>
                  <a:gd name="T22" fmla="*/ 0 w 103"/>
                  <a:gd name="T23" fmla="*/ 0 h 221"/>
                  <a:gd name="T24" fmla="*/ 0 w 103"/>
                  <a:gd name="T25" fmla="*/ 0 h 221"/>
                  <a:gd name="T26" fmla="*/ 0 w 103"/>
                  <a:gd name="T27" fmla="*/ 0 h 221"/>
                  <a:gd name="T28" fmla="*/ 0 w 103"/>
                  <a:gd name="T29" fmla="*/ 0 h 221"/>
                  <a:gd name="T30" fmla="*/ 0 w 103"/>
                  <a:gd name="T31" fmla="*/ 0 h 221"/>
                  <a:gd name="T32" fmla="*/ 0 w 103"/>
                  <a:gd name="T33" fmla="*/ 0 h 221"/>
                  <a:gd name="T34" fmla="*/ 0 w 103"/>
                  <a:gd name="T35" fmla="*/ 0 h 221"/>
                  <a:gd name="T36" fmla="*/ 0 w 103"/>
                  <a:gd name="T37" fmla="*/ 0 h 221"/>
                  <a:gd name="T38" fmla="*/ 0 w 103"/>
                  <a:gd name="T39" fmla="*/ 0 h 221"/>
                  <a:gd name="T40" fmla="*/ 0 w 103"/>
                  <a:gd name="T41" fmla="*/ 0 h 221"/>
                  <a:gd name="T42" fmla="*/ 0 w 103"/>
                  <a:gd name="T43" fmla="*/ 0 h 221"/>
                  <a:gd name="T44" fmla="*/ 0 w 103"/>
                  <a:gd name="T45" fmla="*/ 0 h 221"/>
                  <a:gd name="T46" fmla="*/ 0 w 103"/>
                  <a:gd name="T47" fmla="*/ 0 h 221"/>
                  <a:gd name="T48" fmla="*/ 0 w 103"/>
                  <a:gd name="T49" fmla="*/ 0 h 221"/>
                  <a:gd name="T50" fmla="*/ 0 w 103"/>
                  <a:gd name="T51" fmla="*/ 0 h 221"/>
                  <a:gd name="T52" fmla="*/ 0 w 103"/>
                  <a:gd name="T53" fmla="*/ 0 h 221"/>
                  <a:gd name="T54" fmla="*/ 0 w 103"/>
                  <a:gd name="T55" fmla="*/ 0 h 221"/>
                  <a:gd name="T56" fmla="*/ 0 w 103"/>
                  <a:gd name="T57" fmla="*/ 0 h 221"/>
                  <a:gd name="T58" fmla="*/ 0 w 103"/>
                  <a:gd name="T59" fmla="*/ 0 h 221"/>
                  <a:gd name="T60" fmla="*/ 0 w 103"/>
                  <a:gd name="T61" fmla="*/ 0 h 221"/>
                  <a:gd name="T62" fmla="*/ 0 w 103"/>
                  <a:gd name="T63" fmla="*/ 0 h 221"/>
                  <a:gd name="T64" fmla="*/ 0 w 103"/>
                  <a:gd name="T65" fmla="*/ 0 h 221"/>
                  <a:gd name="T66" fmla="*/ 0 w 103"/>
                  <a:gd name="T67" fmla="*/ 0 h 221"/>
                  <a:gd name="T68" fmla="*/ 0 w 103"/>
                  <a:gd name="T69" fmla="*/ 0 h 221"/>
                  <a:gd name="T70" fmla="*/ 0 w 103"/>
                  <a:gd name="T71" fmla="*/ 0 h 221"/>
                  <a:gd name="T72" fmla="*/ 0 w 103"/>
                  <a:gd name="T73" fmla="*/ 0 h 221"/>
                  <a:gd name="T74" fmla="*/ 0 w 103"/>
                  <a:gd name="T75" fmla="*/ 0 h 221"/>
                  <a:gd name="T76" fmla="*/ 0 w 103"/>
                  <a:gd name="T77" fmla="*/ 0 h 221"/>
                  <a:gd name="T78" fmla="*/ 0 w 103"/>
                  <a:gd name="T79" fmla="*/ 0 h 221"/>
                  <a:gd name="T80" fmla="*/ 0 w 103"/>
                  <a:gd name="T81" fmla="*/ 0 h 2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1"/>
                  <a:gd name="T125" fmla="*/ 103 w 103"/>
                  <a:gd name="T126" fmla="*/ 221 h 2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1">
                    <a:moveTo>
                      <a:pt x="0" y="121"/>
                    </a:moveTo>
                    <a:lnTo>
                      <a:pt x="0" y="139"/>
                    </a:lnTo>
                    <a:lnTo>
                      <a:pt x="4" y="156"/>
                    </a:lnTo>
                    <a:lnTo>
                      <a:pt x="12" y="172"/>
                    </a:lnTo>
                    <a:lnTo>
                      <a:pt x="22" y="186"/>
                    </a:lnTo>
                    <a:lnTo>
                      <a:pt x="35" y="197"/>
                    </a:lnTo>
                    <a:lnTo>
                      <a:pt x="50" y="208"/>
                    </a:lnTo>
                    <a:lnTo>
                      <a:pt x="66" y="216"/>
                    </a:lnTo>
                    <a:lnTo>
                      <a:pt x="83" y="220"/>
                    </a:lnTo>
                    <a:lnTo>
                      <a:pt x="89" y="221"/>
                    </a:lnTo>
                    <a:lnTo>
                      <a:pt x="94" y="219"/>
                    </a:lnTo>
                    <a:lnTo>
                      <a:pt x="98" y="216"/>
                    </a:lnTo>
                    <a:lnTo>
                      <a:pt x="100" y="211"/>
                    </a:lnTo>
                    <a:lnTo>
                      <a:pt x="100" y="206"/>
                    </a:lnTo>
                    <a:lnTo>
                      <a:pt x="99" y="201"/>
                    </a:lnTo>
                    <a:lnTo>
                      <a:pt x="96" y="196"/>
                    </a:lnTo>
                    <a:lnTo>
                      <a:pt x="91" y="194"/>
                    </a:lnTo>
                    <a:lnTo>
                      <a:pt x="74" y="188"/>
                    </a:lnTo>
                    <a:lnTo>
                      <a:pt x="58" y="179"/>
                    </a:lnTo>
                    <a:lnTo>
                      <a:pt x="45" y="168"/>
                    </a:lnTo>
                    <a:lnTo>
                      <a:pt x="36" y="155"/>
                    </a:lnTo>
                    <a:lnTo>
                      <a:pt x="30" y="139"/>
                    </a:lnTo>
                    <a:lnTo>
                      <a:pt x="27" y="122"/>
                    </a:lnTo>
                    <a:lnTo>
                      <a:pt x="27" y="103"/>
                    </a:lnTo>
                    <a:lnTo>
                      <a:pt x="32" y="84"/>
                    </a:lnTo>
                    <a:lnTo>
                      <a:pt x="38" y="70"/>
                    </a:lnTo>
                    <a:lnTo>
                      <a:pt x="46" y="57"/>
                    </a:lnTo>
                    <a:lnTo>
                      <a:pt x="56" y="46"/>
                    </a:lnTo>
                    <a:lnTo>
                      <a:pt x="66" y="35"/>
                    </a:lnTo>
                    <a:lnTo>
                      <a:pt x="76" y="25"/>
                    </a:lnTo>
                    <a:lnTo>
                      <a:pt x="86" y="17"/>
                    </a:lnTo>
                    <a:lnTo>
                      <a:pt x="96" y="8"/>
                    </a:lnTo>
                    <a:lnTo>
                      <a:pt x="103" y="1"/>
                    </a:lnTo>
                    <a:lnTo>
                      <a:pt x="96" y="0"/>
                    </a:lnTo>
                    <a:lnTo>
                      <a:pt x="84" y="5"/>
                    </a:lnTo>
                    <a:lnTo>
                      <a:pt x="69" y="17"/>
                    </a:lnTo>
                    <a:lnTo>
                      <a:pt x="51" y="33"/>
                    </a:lnTo>
                    <a:lnTo>
                      <a:pt x="34" y="53"/>
                    </a:lnTo>
                    <a:lnTo>
                      <a:pt x="18" y="75"/>
                    </a:lnTo>
                    <a:lnTo>
                      <a:pt x="7" y="98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79" name="Freeform 547"/>
              <p:cNvSpPr>
                <a:spLocks/>
              </p:cNvSpPr>
              <p:nvPr/>
            </p:nvSpPr>
            <p:spPr bwMode="auto">
              <a:xfrm>
                <a:off x="4571" y="3344"/>
                <a:ext cx="28" cy="41"/>
              </a:xfrm>
              <a:custGeom>
                <a:avLst/>
                <a:gdLst>
                  <a:gd name="T0" fmla="*/ 0 w 221"/>
                  <a:gd name="T1" fmla="*/ 0 h 288"/>
                  <a:gd name="T2" fmla="*/ 0 w 221"/>
                  <a:gd name="T3" fmla="*/ 0 h 288"/>
                  <a:gd name="T4" fmla="*/ 0 w 221"/>
                  <a:gd name="T5" fmla="*/ 0 h 288"/>
                  <a:gd name="T6" fmla="*/ 0 w 221"/>
                  <a:gd name="T7" fmla="*/ 0 h 288"/>
                  <a:gd name="T8" fmla="*/ 0 w 221"/>
                  <a:gd name="T9" fmla="*/ 0 h 288"/>
                  <a:gd name="T10" fmla="*/ 0 w 221"/>
                  <a:gd name="T11" fmla="*/ 0 h 288"/>
                  <a:gd name="T12" fmla="*/ 0 w 221"/>
                  <a:gd name="T13" fmla="*/ 0 h 288"/>
                  <a:gd name="T14" fmla="*/ 0 w 221"/>
                  <a:gd name="T15" fmla="*/ 0 h 288"/>
                  <a:gd name="T16" fmla="*/ 0 w 221"/>
                  <a:gd name="T17" fmla="*/ 0 h 288"/>
                  <a:gd name="T18" fmla="*/ 0 w 221"/>
                  <a:gd name="T19" fmla="*/ 0 h 288"/>
                  <a:gd name="T20" fmla="*/ 0 w 221"/>
                  <a:gd name="T21" fmla="*/ 0 h 288"/>
                  <a:gd name="T22" fmla="*/ 0 w 221"/>
                  <a:gd name="T23" fmla="*/ 0 h 288"/>
                  <a:gd name="T24" fmla="*/ 0 w 221"/>
                  <a:gd name="T25" fmla="*/ 0 h 288"/>
                  <a:gd name="T26" fmla="*/ 0 w 221"/>
                  <a:gd name="T27" fmla="*/ 0 h 288"/>
                  <a:gd name="T28" fmla="*/ 0 w 221"/>
                  <a:gd name="T29" fmla="*/ 0 h 288"/>
                  <a:gd name="T30" fmla="*/ 0 w 221"/>
                  <a:gd name="T31" fmla="*/ 0 h 288"/>
                  <a:gd name="T32" fmla="*/ 0 w 221"/>
                  <a:gd name="T33" fmla="*/ 0 h 288"/>
                  <a:gd name="T34" fmla="*/ 0 w 221"/>
                  <a:gd name="T35" fmla="*/ 0 h 288"/>
                  <a:gd name="T36" fmla="*/ 0 w 221"/>
                  <a:gd name="T37" fmla="*/ 0 h 288"/>
                  <a:gd name="T38" fmla="*/ 0 w 221"/>
                  <a:gd name="T39" fmla="*/ 0 h 288"/>
                  <a:gd name="T40" fmla="*/ 0 w 221"/>
                  <a:gd name="T41" fmla="*/ 0 h 288"/>
                  <a:gd name="T42" fmla="*/ 0 w 221"/>
                  <a:gd name="T43" fmla="*/ 0 h 288"/>
                  <a:gd name="T44" fmla="*/ 0 w 221"/>
                  <a:gd name="T45" fmla="*/ 0 h 288"/>
                  <a:gd name="T46" fmla="*/ 0 w 221"/>
                  <a:gd name="T47" fmla="*/ 0 h 288"/>
                  <a:gd name="T48" fmla="*/ 0 w 221"/>
                  <a:gd name="T49" fmla="*/ 0 h 288"/>
                  <a:gd name="T50" fmla="*/ 0 w 221"/>
                  <a:gd name="T51" fmla="*/ 0 h 288"/>
                  <a:gd name="T52" fmla="*/ 0 w 221"/>
                  <a:gd name="T53" fmla="*/ 0 h 288"/>
                  <a:gd name="T54" fmla="*/ 0 w 221"/>
                  <a:gd name="T55" fmla="*/ 0 h 288"/>
                  <a:gd name="T56" fmla="*/ 0 w 221"/>
                  <a:gd name="T57" fmla="*/ 0 h 288"/>
                  <a:gd name="T58" fmla="*/ 0 w 221"/>
                  <a:gd name="T59" fmla="*/ 0 h 288"/>
                  <a:gd name="T60" fmla="*/ 0 w 221"/>
                  <a:gd name="T61" fmla="*/ 0 h 288"/>
                  <a:gd name="T62" fmla="*/ 0 w 221"/>
                  <a:gd name="T63" fmla="*/ 0 h 288"/>
                  <a:gd name="T64" fmla="*/ 0 w 221"/>
                  <a:gd name="T65" fmla="*/ 0 h 288"/>
                  <a:gd name="T66" fmla="*/ 0 w 221"/>
                  <a:gd name="T67" fmla="*/ 0 h 288"/>
                  <a:gd name="T68" fmla="*/ 0 w 221"/>
                  <a:gd name="T69" fmla="*/ 0 h 288"/>
                  <a:gd name="T70" fmla="*/ 0 w 221"/>
                  <a:gd name="T71" fmla="*/ 0 h 288"/>
                  <a:gd name="T72" fmla="*/ 0 w 221"/>
                  <a:gd name="T73" fmla="*/ 0 h 288"/>
                  <a:gd name="T74" fmla="*/ 0 w 221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1"/>
                  <a:gd name="T115" fmla="*/ 0 h 288"/>
                  <a:gd name="T116" fmla="*/ 221 w 221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1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3" y="124"/>
                    </a:lnTo>
                    <a:lnTo>
                      <a:pt x="197" y="133"/>
                    </a:lnTo>
                    <a:lnTo>
                      <a:pt x="201" y="143"/>
                    </a:lnTo>
                    <a:lnTo>
                      <a:pt x="202" y="153"/>
                    </a:lnTo>
                    <a:lnTo>
                      <a:pt x="202" y="163"/>
                    </a:lnTo>
                    <a:lnTo>
                      <a:pt x="199" y="174"/>
                    </a:lnTo>
                    <a:lnTo>
                      <a:pt x="195" y="184"/>
                    </a:lnTo>
                    <a:lnTo>
                      <a:pt x="187" y="194"/>
                    </a:lnTo>
                    <a:lnTo>
                      <a:pt x="179" y="204"/>
                    </a:lnTo>
                    <a:lnTo>
                      <a:pt x="170" y="212"/>
                    </a:lnTo>
                    <a:lnTo>
                      <a:pt x="159" y="221"/>
                    </a:lnTo>
                    <a:lnTo>
                      <a:pt x="150" y="229"/>
                    </a:lnTo>
                    <a:lnTo>
                      <a:pt x="139" y="237"/>
                    </a:lnTo>
                    <a:lnTo>
                      <a:pt x="129" y="246"/>
                    </a:lnTo>
                    <a:lnTo>
                      <a:pt x="119" y="255"/>
                    </a:lnTo>
                    <a:lnTo>
                      <a:pt x="116" y="258"/>
                    </a:lnTo>
                    <a:lnTo>
                      <a:pt x="114" y="263"/>
                    </a:lnTo>
                    <a:lnTo>
                      <a:pt x="112" y="267"/>
                    </a:lnTo>
                    <a:lnTo>
                      <a:pt x="110" y="271"/>
                    </a:lnTo>
                    <a:lnTo>
                      <a:pt x="109" y="276"/>
                    </a:lnTo>
                    <a:lnTo>
                      <a:pt x="109" y="280"/>
                    </a:lnTo>
                    <a:lnTo>
                      <a:pt x="110" y="284"/>
                    </a:lnTo>
                    <a:lnTo>
                      <a:pt x="113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5" y="287"/>
                    </a:lnTo>
                    <a:lnTo>
                      <a:pt x="129" y="284"/>
                    </a:lnTo>
                    <a:lnTo>
                      <a:pt x="139" y="272"/>
                    </a:lnTo>
                    <a:lnTo>
                      <a:pt x="151" y="261"/>
                    </a:lnTo>
                    <a:lnTo>
                      <a:pt x="162" y="250"/>
                    </a:lnTo>
                    <a:lnTo>
                      <a:pt x="175" y="239"/>
                    </a:lnTo>
                    <a:lnTo>
                      <a:pt x="186" y="229"/>
                    </a:lnTo>
                    <a:lnTo>
                      <a:pt x="197" y="217"/>
                    </a:lnTo>
                    <a:lnTo>
                      <a:pt x="207" y="204"/>
                    </a:lnTo>
                    <a:lnTo>
                      <a:pt x="215" y="190"/>
                    </a:lnTo>
                    <a:lnTo>
                      <a:pt x="220" y="174"/>
                    </a:lnTo>
                    <a:lnTo>
                      <a:pt x="221" y="158"/>
                    </a:lnTo>
                    <a:lnTo>
                      <a:pt x="218" y="142"/>
                    </a:lnTo>
                    <a:lnTo>
                      <a:pt x="213" y="127"/>
                    </a:lnTo>
                    <a:lnTo>
                      <a:pt x="204" y="112"/>
                    </a:lnTo>
                    <a:lnTo>
                      <a:pt x="194" y="99"/>
                    </a:lnTo>
                    <a:lnTo>
                      <a:pt x="181" y="87"/>
                    </a:lnTo>
                    <a:lnTo>
                      <a:pt x="169" y="77"/>
                    </a:lnTo>
                    <a:lnTo>
                      <a:pt x="159" y="69"/>
                    </a:lnTo>
                    <a:lnTo>
                      <a:pt x="149" y="63"/>
                    </a:lnTo>
                    <a:lnTo>
                      <a:pt x="137" y="55"/>
                    </a:lnTo>
                    <a:lnTo>
                      <a:pt x="125" y="48"/>
                    </a:lnTo>
                    <a:lnTo>
                      <a:pt x="114" y="40"/>
                    </a:lnTo>
                    <a:lnTo>
                      <a:pt x="101" y="33"/>
                    </a:lnTo>
                    <a:lnTo>
                      <a:pt x="89" y="27"/>
                    </a:lnTo>
                    <a:lnTo>
                      <a:pt x="77" y="20"/>
                    </a:lnTo>
                    <a:lnTo>
                      <a:pt x="66" y="15"/>
                    </a:lnTo>
                    <a:lnTo>
                      <a:pt x="54" y="9"/>
                    </a:lnTo>
                    <a:lnTo>
                      <a:pt x="42" y="6"/>
                    </a:lnTo>
                    <a:lnTo>
                      <a:pt x="32" y="3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5"/>
                    </a:lnTo>
                    <a:lnTo>
                      <a:pt x="16" y="8"/>
                    </a:lnTo>
                    <a:lnTo>
                      <a:pt x="26" y="13"/>
                    </a:lnTo>
                    <a:lnTo>
                      <a:pt x="35" y="17"/>
                    </a:lnTo>
                    <a:lnTo>
                      <a:pt x="47" y="22"/>
                    </a:lnTo>
                    <a:lnTo>
                      <a:pt x="58" y="28"/>
                    </a:lnTo>
                    <a:lnTo>
                      <a:pt x="71" y="34"/>
                    </a:lnTo>
                    <a:lnTo>
                      <a:pt x="83" y="40"/>
                    </a:lnTo>
                    <a:lnTo>
                      <a:pt x="96" y="48"/>
                    </a:lnTo>
                    <a:lnTo>
                      <a:pt x="109" y="55"/>
                    </a:lnTo>
                    <a:lnTo>
                      <a:pt x="121" y="64"/>
                    </a:lnTo>
                    <a:lnTo>
                      <a:pt x="134" y="72"/>
                    </a:lnTo>
                    <a:lnTo>
                      <a:pt x="146" y="81"/>
                    </a:lnTo>
                    <a:lnTo>
                      <a:pt x="158" y="90"/>
                    </a:lnTo>
                    <a:lnTo>
                      <a:pt x="169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0" name="Freeform 551"/>
              <p:cNvSpPr>
                <a:spLocks/>
              </p:cNvSpPr>
              <p:nvPr/>
            </p:nvSpPr>
            <p:spPr bwMode="auto">
              <a:xfrm>
                <a:off x="4541" y="3392"/>
                <a:ext cx="9" cy="25"/>
              </a:xfrm>
              <a:custGeom>
                <a:avLst/>
                <a:gdLst>
                  <a:gd name="T0" fmla="*/ 0 w 74"/>
                  <a:gd name="T1" fmla="*/ 0 h 174"/>
                  <a:gd name="T2" fmla="*/ 0 w 74"/>
                  <a:gd name="T3" fmla="*/ 0 h 174"/>
                  <a:gd name="T4" fmla="*/ 0 w 74"/>
                  <a:gd name="T5" fmla="*/ 0 h 174"/>
                  <a:gd name="T6" fmla="*/ 0 w 74"/>
                  <a:gd name="T7" fmla="*/ 0 h 174"/>
                  <a:gd name="T8" fmla="*/ 0 w 74"/>
                  <a:gd name="T9" fmla="*/ 0 h 174"/>
                  <a:gd name="T10" fmla="*/ 0 w 74"/>
                  <a:gd name="T11" fmla="*/ 0 h 174"/>
                  <a:gd name="T12" fmla="*/ 0 w 74"/>
                  <a:gd name="T13" fmla="*/ 0 h 174"/>
                  <a:gd name="T14" fmla="*/ 0 w 74"/>
                  <a:gd name="T15" fmla="*/ 0 h 174"/>
                  <a:gd name="T16" fmla="*/ 0 w 74"/>
                  <a:gd name="T17" fmla="*/ 0 h 174"/>
                  <a:gd name="T18" fmla="*/ 0 w 74"/>
                  <a:gd name="T19" fmla="*/ 0 h 174"/>
                  <a:gd name="T20" fmla="*/ 0 w 74"/>
                  <a:gd name="T21" fmla="*/ 0 h 174"/>
                  <a:gd name="T22" fmla="*/ 0 w 74"/>
                  <a:gd name="T23" fmla="*/ 0 h 174"/>
                  <a:gd name="T24" fmla="*/ 0 w 74"/>
                  <a:gd name="T25" fmla="*/ 0 h 174"/>
                  <a:gd name="T26" fmla="*/ 0 w 74"/>
                  <a:gd name="T27" fmla="*/ 0 h 174"/>
                  <a:gd name="T28" fmla="*/ 0 w 74"/>
                  <a:gd name="T29" fmla="*/ 0 h 174"/>
                  <a:gd name="T30" fmla="*/ 0 w 74"/>
                  <a:gd name="T31" fmla="*/ 0 h 174"/>
                  <a:gd name="T32" fmla="*/ 0 w 74"/>
                  <a:gd name="T33" fmla="*/ 0 h 174"/>
                  <a:gd name="T34" fmla="*/ 0 w 74"/>
                  <a:gd name="T35" fmla="*/ 0 h 174"/>
                  <a:gd name="T36" fmla="*/ 0 w 74"/>
                  <a:gd name="T37" fmla="*/ 0 h 174"/>
                  <a:gd name="T38" fmla="*/ 0 w 74"/>
                  <a:gd name="T39" fmla="*/ 0 h 174"/>
                  <a:gd name="T40" fmla="*/ 0 w 74"/>
                  <a:gd name="T41" fmla="*/ 0 h 174"/>
                  <a:gd name="T42" fmla="*/ 0 w 74"/>
                  <a:gd name="T43" fmla="*/ 0 h 174"/>
                  <a:gd name="T44" fmla="*/ 0 w 74"/>
                  <a:gd name="T45" fmla="*/ 0 h 174"/>
                  <a:gd name="T46" fmla="*/ 0 w 74"/>
                  <a:gd name="T47" fmla="*/ 0 h 174"/>
                  <a:gd name="T48" fmla="*/ 0 w 74"/>
                  <a:gd name="T49" fmla="*/ 0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4"/>
                  <a:gd name="T76" fmla="*/ 0 h 174"/>
                  <a:gd name="T77" fmla="*/ 74 w 74"/>
                  <a:gd name="T78" fmla="*/ 174 h 17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4" h="174">
                    <a:moveTo>
                      <a:pt x="28" y="12"/>
                    </a:moveTo>
                    <a:lnTo>
                      <a:pt x="26" y="7"/>
                    </a:lnTo>
                    <a:lnTo>
                      <a:pt x="23" y="3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39"/>
                    </a:lnTo>
                    <a:lnTo>
                      <a:pt x="13" y="66"/>
                    </a:lnTo>
                    <a:lnTo>
                      <a:pt x="24" y="92"/>
                    </a:lnTo>
                    <a:lnTo>
                      <a:pt x="36" y="118"/>
                    </a:lnTo>
                    <a:lnTo>
                      <a:pt x="49" y="141"/>
                    </a:lnTo>
                    <a:lnTo>
                      <a:pt x="61" y="159"/>
                    </a:lnTo>
                    <a:lnTo>
                      <a:pt x="69" y="171"/>
                    </a:lnTo>
                    <a:lnTo>
                      <a:pt x="74" y="174"/>
                    </a:lnTo>
                    <a:lnTo>
                      <a:pt x="72" y="162"/>
                    </a:lnTo>
                    <a:lnTo>
                      <a:pt x="67" y="147"/>
                    </a:lnTo>
                    <a:lnTo>
                      <a:pt x="61" y="128"/>
                    </a:lnTo>
                    <a:lnTo>
                      <a:pt x="53" y="105"/>
                    </a:lnTo>
                    <a:lnTo>
                      <a:pt x="46" y="82"/>
                    </a:lnTo>
                    <a:lnTo>
                      <a:pt x="38" y="58"/>
                    </a:lnTo>
                    <a:lnTo>
                      <a:pt x="32" y="35"/>
                    </a:lnTo>
                    <a:lnTo>
                      <a:pt x="28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1" name="Freeform 552"/>
              <p:cNvSpPr>
                <a:spLocks/>
              </p:cNvSpPr>
              <p:nvPr/>
            </p:nvSpPr>
            <p:spPr bwMode="auto">
              <a:xfrm>
                <a:off x="4537" y="3379"/>
                <a:ext cx="5" cy="12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"/>
                  <a:gd name="T64" fmla="*/ 0 h 87"/>
                  <a:gd name="T65" fmla="*/ 39 w 39"/>
                  <a:gd name="T66" fmla="*/ 87 h 8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" h="87">
                    <a:moveTo>
                      <a:pt x="20" y="9"/>
                    </a:moveTo>
                    <a:lnTo>
                      <a:pt x="19" y="5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13" y="60"/>
                    </a:lnTo>
                    <a:lnTo>
                      <a:pt x="19" y="72"/>
                    </a:lnTo>
                    <a:lnTo>
                      <a:pt x="25" y="81"/>
                    </a:lnTo>
                    <a:lnTo>
                      <a:pt x="33" y="86"/>
                    </a:lnTo>
                    <a:lnTo>
                      <a:pt x="38" y="87"/>
                    </a:lnTo>
                    <a:lnTo>
                      <a:pt x="39" y="70"/>
                    </a:lnTo>
                    <a:lnTo>
                      <a:pt x="34" y="50"/>
                    </a:lnTo>
                    <a:lnTo>
                      <a:pt x="27" y="29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2" name="Freeform 553"/>
              <p:cNvSpPr>
                <a:spLocks/>
              </p:cNvSpPr>
              <p:nvPr/>
            </p:nvSpPr>
            <p:spPr bwMode="auto">
              <a:xfrm>
                <a:off x="4533" y="3370"/>
                <a:ext cx="4" cy="7"/>
              </a:xfrm>
              <a:custGeom>
                <a:avLst/>
                <a:gdLst>
                  <a:gd name="T0" fmla="*/ 0 w 34"/>
                  <a:gd name="T1" fmla="*/ 0 h 51"/>
                  <a:gd name="T2" fmla="*/ 0 w 34"/>
                  <a:gd name="T3" fmla="*/ 0 h 51"/>
                  <a:gd name="T4" fmla="*/ 0 w 34"/>
                  <a:gd name="T5" fmla="*/ 0 h 51"/>
                  <a:gd name="T6" fmla="*/ 0 w 34"/>
                  <a:gd name="T7" fmla="*/ 0 h 51"/>
                  <a:gd name="T8" fmla="*/ 0 w 34"/>
                  <a:gd name="T9" fmla="*/ 0 h 51"/>
                  <a:gd name="T10" fmla="*/ 0 w 34"/>
                  <a:gd name="T11" fmla="*/ 0 h 51"/>
                  <a:gd name="T12" fmla="*/ 0 w 34"/>
                  <a:gd name="T13" fmla="*/ 0 h 51"/>
                  <a:gd name="T14" fmla="*/ 0 w 34"/>
                  <a:gd name="T15" fmla="*/ 0 h 51"/>
                  <a:gd name="T16" fmla="*/ 0 w 34"/>
                  <a:gd name="T17" fmla="*/ 0 h 51"/>
                  <a:gd name="T18" fmla="*/ 0 w 34"/>
                  <a:gd name="T19" fmla="*/ 0 h 51"/>
                  <a:gd name="T20" fmla="*/ 0 w 34"/>
                  <a:gd name="T21" fmla="*/ 0 h 51"/>
                  <a:gd name="T22" fmla="*/ 0 w 34"/>
                  <a:gd name="T23" fmla="*/ 0 h 51"/>
                  <a:gd name="T24" fmla="*/ 0 w 34"/>
                  <a:gd name="T25" fmla="*/ 0 h 51"/>
                  <a:gd name="T26" fmla="*/ 0 w 34"/>
                  <a:gd name="T27" fmla="*/ 0 h 51"/>
                  <a:gd name="T28" fmla="*/ 0 w 34"/>
                  <a:gd name="T29" fmla="*/ 0 h 51"/>
                  <a:gd name="T30" fmla="*/ 0 w 34"/>
                  <a:gd name="T31" fmla="*/ 0 h 51"/>
                  <a:gd name="T32" fmla="*/ 0 w 34"/>
                  <a:gd name="T33" fmla="*/ 0 h 51"/>
                  <a:gd name="T34" fmla="*/ 0 w 34"/>
                  <a:gd name="T35" fmla="*/ 0 h 51"/>
                  <a:gd name="T36" fmla="*/ 0 w 34"/>
                  <a:gd name="T37" fmla="*/ 0 h 51"/>
                  <a:gd name="T38" fmla="*/ 0 w 34"/>
                  <a:gd name="T39" fmla="*/ 0 h 51"/>
                  <a:gd name="T40" fmla="*/ 0 w 34"/>
                  <a:gd name="T41" fmla="*/ 0 h 51"/>
                  <a:gd name="T42" fmla="*/ 0 w 34"/>
                  <a:gd name="T43" fmla="*/ 0 h 51"/>
                  <a:gd name="T44" fmla="*/ 0 w 34"/>
                  <a:gd name="T45" fmla="*/ 0 h 51"/>
                  <a:gd name="T46" fmla="*/ 0 w 34"/>
                  <a:gd name="T47" fmla="*/ 0 h 51"/>
                  <a:gd name="T48" fmla="*/ 0 w 34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"/>
                  <a:gd name="T76" fmla="*/ 0 h 51"/>
                  <a:gd name="T77" fmla="*/ 34 w 34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" h="51">
                    <a:moveTo>
                      <a:pt x="18" y="7"/>
                    </a:moveTo>
                    <a:lnTo>
                      <a:pt x="18" y="8"/>
                    </a:lnTo>
                    <a:lnTo>
                      <a:pt x="17" y="5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6"/>
                    </a:lnTo>
                    <a:lnTo>
                      <a:pt x="4" y="23"/>
                    </a:lnTo>
                    <a:lnTo>
                      <a:pt x="8" y="30"/>
                    </a:lnTo>
                    <a:lnTo>
                      <a:pt x="13" y="37"/>
                    </a:lnTo>
                    <a:lnTo>
                      <a:pt x="18" y="43"/>
                    </a:lnTo>
                    <a:lnTo>
                      <a:pt x="25" y="47"/>
                    </a:lnTo>
                    <a:lnTo>
                      <a:pt x="30" y="51"/>
                    </a:lnTo>
                    <a:lnTo>
                      <a:pt x="34" y="51"/>
                    </a:lnTo>
                    <a:lnTo>
                      <a:pt x="33" y="40"/>
                    </a:lnTo>
                    <a:lnTo>
                      <a:pt x="29" y="27"/>
                    </a:lnTo>
                    <a:lnTo>
                      <a:pt x="23" y="15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3" name="Freeform 554"/>
              <p:cNvSpPr>
                <a:spLocks/>
              </p:cNvSpPr>
              <p:nvPr/>
            </p:nvSpPr>
            <p:spPr bwMode="auto">
              <a:xfrm>
                <a:off x="4529" y="3364"/>
                <a:ext cx="6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w 46"/>
                  <a:gd name="T21" fmla="*/ 0 h 33"/>
                  <a:gd name="T22" fmla="*/ 0 w 46"/>
                  <a:gd name="T23" fmla="*/ 0 h 33"/>
                  <a:gd name="T24" fmla="*/ 0 w 46"/>
                  <a:gd name="T25" fmla="*/ 0 h 33"/>
                  <a:gd name="T26" fmla="*/ 0 w 46"/>
                  <a:gd name="T27" fmla="*/ 0 h 33"/>
                  <a:gd name="T28" fmla="*/ 0 w 46"/>
                  <a:gd name="T29" fmla="*/ 0 h 33"/>
                  <a:gd name="T30" fmla="*/ 0 w 46"/>
                  <a:gd name="T31" fmla="*/ 0 h 33"/>
                  <a:gd name="T32" fmla="*/ 0 w 46"/>
                  <a:gd name="T33" fmla="*/ 0 h 33"/>
                  <a:gd name="T34" fmla="*/ 0 w 46"/>
                  <a:gd name="T35" fmla="*/ 0 h 33"/>
                  <a:gd name="T36" fmla="*/ 0 w 46"/>
                  <a:gd name="T37" fmla="*/ 0 h 33"/>
                  <a:gd name="T38" fmla="*/ 0 w 46"/>
                  <a:gd name="T39" fmla="*/ 0 h 33"/>
                  <a:gd name="T40" fmla="*/ 0 w 46"/>
                  <a:gd name="T41" fmla="*/ 0 h 33"/>
                  <a:gd name="T42" fmla="*/ 0 w 46"/>
                  <a:gd name="T43" fmla="*/ 0 h 33"/>
                  <a:gd name="T44" fmla="*/ 0 w 46"/>
                  <a:gd name="T45" fmla="*/ 0 h 33"/>
                  <a:gd name="T46" fmla="*/ 0 w 46"/>
                  <a:gd name="T47" fmla="*/ 0 h 33"/>
                  <a:gd name="T48" fmla="*/ 0 w 46"/>
                  <a:gd name="T49" fmla="*/ 0 h 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33"/>
                  <a:gd name="T77" fmla="*/ 46 w 46"/>
                  <a:gd name="T78" fmla="*/ 33 h 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33">
                    <a:moveTo>
                      <a:pt x="37" y="24"/>
                    </a:moveTo>
                    <a:lnTo>
                      <a:pt x="41" y="22"/>
                    </a:lnTo>
                    <a:lnTo>
                      <a:pt x="45" y="19"/>
                    </a:lnTo>
                    <a:lnTo>
                      <a:pt x="46" y="15"/>
                    </a:lnTo>
                    <a:lnTo>
                      <a:pt x="46" y="10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19" y="3"/>
                    </a:lnTo>
                    <a:lnTo>
                      <a:pt x="12" y="7"/>
                    </a:lnTo>
                    <a:lnTo>
                      <a:pt x="5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31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6" y="33"/>
                    </a:lnTo>
                    <a:lnTo>
                      <a:pt x="21" y="31"/>
                    </a:lnTo>
                    <a:lnTo>
                      <a:pt x="26" y="30"/>
                    </a:lnTo>
                    <a:lnTo>
                      <a:pt x="32" y="28"/>
                    </a:lnTo>
                    <a:lnTo>
                      <a:pt x="37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4" name="Freeform 583"/>
              <p:cNvSpPr>
                <a:spLocks/>
              </p:cNvSpPr>
              <p:nvPr/>
            </p:nvSpPr>
            <p:spPr bwMode="auto">
              <a:xfrm>
                <a:off x="4502" y="3356"/>
                <a:ext cx="23" cy="31"/>
              </a:xfrm>
              <a:custGeom>
                <a:avLst/>
                <a:gdLst>
                  <a:gd name="T0" fmla="*/ 0 w 177"/>
                  <a:gd name="T1" fmla="*/ 0 h 219"/>
                  <a:gd name="T2" fmla="*/ 0 w 177"/>
                  <a:gd name="T3" fmla="*/ 0 h 219"/>
                  <a:gd name="T4" fmla="*/ 0 w 177"/>
                  <a:gd name="T5" fmla="*/ 0 h 219"/>
                  <a:gd name="T6" fmla="*/ 0 w 177"/>
                  <a:gd name="T7" fmla="*/ 0 h 219"/>
                  <a:gd name="T8" fmla="*/ 0 w 177"/>
                  <a:gd name="T9" fmla="*/ 0 h 219"/>
                  <a:gd name="T10" fmla="*/ 0 w 177"/>
                  <a:gd name="T11" fmla="*/ 0 h 219"/>
                  <a:gd name="T12" fmla="*/ 0 w 177"/>
                  <a:gd name="T13" fmla="*/ 0 h 219"/>
                  <a:gd name="T14" fmla="*/ 0 w 177"/>
                  <a:gd name="T15" fmla="*/ 0 h 219"/>
                  <a:gd name="T16" fmla="*/ 0 w 177"/>
                  <a:gd name="T17" fmla="*/ 0 h 219"/>
                  <a:gd name="T18" fmla="*/ 0 w 177"/>
                  <a:gd name="T19" fmla="*/ 0 h 219"/>
                  <a:gd name="T20" fmla="*/ 0 w 177"/>
                  <a:gd name="T21" fmla="*/ 0 h 219"/>
                  <a:gd name="T22" fmla="*/ 0 w 177"/>
                  <a:gd name="T23" fmla="*/ 0 h 219"/>
                  <a:gd name="T24" fmla="*/ 0 w 177"/>
                  <a:gd name="T25" fmla="*/ 0 h 219"/>
                  <a:gd name="T26" fmla="*/ 0 w 177"/>
                  <a:gd name="T27" fmla="*/ 0 h 219"/>
                  <a:gd name="T28" fmla="*/ 0 w 177"/>
                  <a:gd name="T29" fmla="*/ 0 h 219"/>
                  <a:gd name="T30" fmla="*/ 0 w 177"/>
                  <a:gd name="T31" fmla="*/ 0 h 219"/>
                  <a:gd name="T32" fmla="*/ 0 w 177"/>
                  <a:gd name="T33" fmla="*/ 0 h 219"/>
                  <a:gd name="T34" fmla="*/ 0 w 177"/>
                  <a:gd name="T35" fmla="*/ 0 h 219"/>
                  <a:gd name="T36" fmla="*/ 0 w 177"/>
                  <a:gd name="T37" fmla="*/ 0 h 219"/>
                  <a:gd name="T38" fmla="*/ 0 w 177"/>
                  <a:gd name="T39" fmla="*/ 0 h 219"/>
                  <a:gd name="T40" fmla="*/ 0 w 177"/>
                  <a:gd name="T41" fmla="*/ 0 h 219"/>
                  <a:gd name="T42" fmla="*/ 0 w 177"/>
                  <a:gd name="T43" fmla="*/ 0 h 219"/>
                  <a:gd name="T44" fmla="*/ 0 w 177"/>
                  <a:gd name="T45" fmla="*/ 0 h 219"/>
                  <a:gd name="T46" fmla="*/ 0 w 177"/>
                  <a:gd name="T47" fmla="*/ 0 h 219"/>
                  <a:gd name="T48" fmla="*/ 0 w 177"/>
                  <a:gd name="T49" fmla="*/ 0 h 219"/>
                  <a:gd name="T50" fmla="*/ 0 w 177"/>
                  <a:gd name="T51" fmla="*/ 0 h 219"/>
                  <a:gd name="T52" fmla="*/ 0 w 177"/>
                  <a:gd name="T53" fmla="*/ 0 h 219"/>
                  <a:gd name="T54" fmla="*/ 0 w 177"/>
                  <a:gd name="T55" fmla="*/ 0 h 219"/>
                  <a:gd name="T56" fmla="*/ 0 w 177"/>
                  <a:gd name="T57" fmla="*/ 0 h 219"/>
                  <a:gd name="T58" fmla="*/ 0 w 177"/>
                  <a:gd name="T59" fmla="*/ 0 h 219"/>
                  <a:gd name="T60" fmla="*/ 0 w 177"/>
                  <a:gd name="T61" fmla="*/ 0 h 219"/>
                  <a:gd name="T62" fmla="*/ 0 w 177"/>
                  <a:gd name="T63" fmla="*/ 0 h 219"/>
                  <a:gd name="T64" fmla="*/ 0 w 177"/>
                  <a:gd name="T65" fmla="*/ 0 h 219"/>
                  <a:gd name="T66" fmla="*/ 0 w 177"/>
                  <a:gd name="T67" fmla="*/ 0 h 219"/>
                  <a:gd name="T68" fmla="*/ 0 w 177"/>
                  <a:gd name="T69" fmla="*/ 0 h 219"/>
                  <a:gd name="T70" fmla="*/ 0 w 177"/>
                  <a:gd name="T71" fmla="*/ 0 h 219"/>
                  <a:gd name="T72" fmla="*/ 0 w 177"/>
                  <a:gd name="T73" fmla="*/ 0 h 219"/>
                  <a:gd name="T74" fmla="*/ 0 w 177"/>
                  <a:gd name="T75" fmla="*/ 0 h 219"/>
                  <a:gd name="T76" fmla="*/ 0 w 177"/>
                  <a:gd name="T77" fmla="*/ 0 h 219"/>
                  <a:gd name="T78" fmla="*/ 0 w 177"/>
                  <a:gd name="T79" fmla="*/ 0 h 219"/>
                  <a:gd name="T80" fmla="*/ 0 w 177"/>
                  <a:gd name="T81" fmla="*/ 0 h 219"/>
                  <a:gd name="T82" fmla="*/ 0 w 177"/>
                  <a:gd name="T83" fmla="*/ 0 h 219"/>
                  <a:gd name="T84" fmla="*/ 0 w 177"/>
                  <a:gd name="T85" fmla="*/ 0 h 219"/>
                  <a:gd name="T86" fmla="*/ 0 w 177"/>
                  <a:gd name="T87" fmla="*/ 0 h 219"/>
                  <a:gd name="T88" fmla="*/ 0 w 177"/>
                  <a:gd name="T89" fmla="*/ 0 h 219"/>
                  <a:gd name="T90" fmla="*/ 0 w 177"/>
                  <a:gd name="T91" fmla="*/ 0 h 219"/>
                  <a:gd name="T92" fmla="*/ 0 w 177"/>
                  <a:gd name="T93" fmla="*/ 0 h 219"/>
                  <a:gd name="T94" fmla="*/ 0 w 177"/>
                  <a:gd name="T95" fmla="*/ 0 h 219"/>
                  <a:gd name="T96" fmla="*/ 0 w 177"/>
                  <a:gd name="T97" fmla="*/ 0 h 219"/>
                  <a:gd name="T98" fmla="*/ 0 w 177"/>
                  <a:gd name="T99" fmla="*/ 0 h 219"/>
                  <a:gd name="T100" fmla="*/ 0 w 177"/>
                  <a:gd name="T101" fmla="*/ 0 h 219"/>
                  <a:gd name="T102" fmla="*/ 0 w 177"/>
                  <a:gd name="T103" fmla="*/ 0 h 219"/>
                  <a:gd name="T104" fmla="*/ 0 w 177"/>
                  <a:gd name="T105" fmla="*/ 0 h 219"/>
                  <a:gd name="T106" fmla="*/ 0 w 177"/>
                  <a:gd name="T107" fmla="*/ 0 h 219"/>
                  <a:gd name="T108" fmla="*/ 0 w 177"/>
                  <a:gd name="T109" fmla="*/ 0 h 219"/>
                  <a:gd name="T110" fmla="*/ 0 w 177"/>
                  <a:gd name="T111" fmla="*/ 0 h 219"/>
                  <a:gd name="T112" fmla="*/ 0 w 177"/>
                  <a:gd name="T113" fmla="*/ 0 h 219"/>
                  <a:gd name="T114" fmla="*/ 0 w 177"/>
                  <a:gd name="T115" fmla="*/ 0 h 219"/>
                  <a:gd name="T116" fmla="*/ 0 w 177"/>
                  <a:gd name="T117" fmla="*/ 0 h 219"/>
                  <a:gd name="T118" fmla="*/ 0 w 177"/>
                  <a:gd name="T119" fmla="*/ 0 h 219"/>
                  <a:gd name="T120" fmla="*/ 0 w 177"/>
                  <a:gd name="T121" fmla="*/ 0 h 2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"/>
                  <a:gd name="T184" fmla="*/ 0 h 219"/>
                  <a:gd name="T185" fmla="*/ 177 w 177"/>
                  <a:gd name="T186" fmla="*/ 219 h 2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" h="219">
                    <a:moveTo>
                      <a:pt x="65" y="33"/>
                    </a:moveTo>
                    <a:lnTo>
                      <a:pt x="52" y="43"/>
                    </a:lnTo>
                    <a:lnTo>
                      <a:pt x="41" y="54"/>
                    </a:lnTo>
                    <a:lnTo>
                      <a:pt x="29" y="66"/>
                    </a:lnTo>
                    <a:lnTo>
                      <a:pt x="20" y="79"/>
                    </a:lnTo>
                    <a:lnTo>
                      <a:pt x="12" y="93"/>
                    </a:lnTo>
                    <a:lnTo>
                      <a:pt x="6" y="107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2" y="158"/>
                    </a:lnTo>
                    <a:lnTo>
                      <a:pt x="10" y="177"/>
                    </a:lnTo>
                    <a:lnTo>
                      <a:pt x="23" y="193"/>
                    </a:lnTo>
                    <a:lnTo>
                      <a:pt x="38" y="204"/>
                    </a:lnTo>
                    <a:lnTo>
                      <a:pt x="57" y="213"/>
                    </a:lnTo>
                    <a:lnTo>
                      <a:pt x="78" y="218"/>
                    </a:lnTo>
                    <a:lnTo>
                      <a:pt x="98" y="219"/>
                    </a:lnTo>
                    <a:lnTo>
                      <a:pt x="118" y="216"/>
                    </a:lnTo>
                    <a:lnTo>
                      <a:pt x="123" y="216"/>
                    </a:lnTo>
                    <a:lnTo>
                      <a:pt x="127" y="214"/>
                    </a:lnTo>
                    <a:lnTo>
                      <a:pt x="130" y="210"/>
                    </a:lnTo>
                    <a:lnTo>
                      <a:pt x="131" y="205"/>
                    </a:lnTo>
                    <a:lnTo>
                      <a:pt x="130" y="203"/>
                    </a:lnTo>
                    <a:lnTo>
                      <a:pt x="127" y="203"/>
                    </a:lnTo>
                    <a:lnTo>
                      <a:pt x="123" y="202"/>
                    </a:lnTo>
                    <a:lnTo>
                      <a:pt x="117" y="202"/>
                    </a:lnTo>
                    <a:lnTo>
                      <a:pt x="111" y="202"/>
                    </a:lnTo>
                    <a:lnTo>
                      <a:pt x="106" y="202"/>
                    </a:lnTo>
                    <a:lnTo>
                      <a:pt x="100" y="202"/>
                    </a:lnTo>
                    <a:lnTo>
                      <a:pt x="97" y="202"/>
                    </a:lnTo>
                    <a:lnTo>
                      <a:pt x="87" y="201"/>
                    </a:lnTo>
                    <a:lnTo>
                      <a:pt x="77" y="200"/>
                    </a:lnTo>
                    <a:lnTo>
                      <a:pt x="67" y="199"/>
                    </a:lnTo>
                    <a:lnTo>
                      <a:pt x="56" y="196"/>
                    </a:lnTo>
                    <a:lnTo>
                      <a:pt x="46" y="193"/>
                    </a:lnTo>
                    <a:lnTo>
                      <a:pt x="35" y="185"/>
                    </a:lnTo>
                    <a:lnTo>
                      <a:pt x="26" y="175"/>
                    </a:lnTo>
                    <a:lnTo>
                      <a:pt x="15" y="162"/>
                    </a:lnTo>
                    <a:lnTo>
                      <a:pt x="13" y="146"/>
                    </a:lnTo>
                    <a:lnTo>
                      <a:pt x="14" y="131"/>
                    </a:lnTo>
                    <a:lnTo>
                      <a:pt x="19" y="116"/>
                    </a:lnTo>
                    <a:lnTo>
                      <a:pt x="25" y="102"/>
                    </a:lnTo>
                    <a:lnTo>
                      <a:pt x="34" y="89"/>
                    </a:lnTo>
                    <a:lnTo>
                      <a:pt x="45" y="76"/>
                    </a:lnTo>
                    <a:lnTo>
                      <a:pt x="56" y="65"/>
                    </a:lnTo>
                    <a:lnTo>
                      <a:pt x="70" y="55"/>
                    </a:lnTo>
                    <a:lnTo>
                      <a:pt x="84" y="45"/>
                    </a:lnTo>
                    <a:lnTo>
                      <a:pt x="98" y="37"/>
                    </a:lnTo>
                    <a:lnTo>
                      <a:pt x="113" y="29"/>
                    </a:lnTo>
                    <a:lnTo>
                      <a:pt x="127" y="23"/>
                    </a:lnTo>
                    <a:lnTo>
                      <a:pt x="141" y="17"/>
                    </a:lnTo>
                    <a:lnTo>
                      <a:pt x="154" y="12"/>
                    </a:lnTo>
                    <a:lnTo>
                      <a:pt x="167" y="9"/>
                    </a:lnTo>
                    <a:lnTo>
                      <a:pt x="177" y="7"/>
                    </a:lnTo>
                    <a:lnTo>
                      <a:pt x="170" y="2"/>
                    </a:lnTo>
                    <a:lnTo>
                      <a:pt x="158" y="0"/>
                    </a:lnTo>
                    <a:lnTo>
                      <a:pt x="145" y="2"/>
                    </a:lnTo>
                    <a:lnTo>
                      <a:pt x="129" y="6"/>
                    </a:lnTo>
                    <a:lnTo>
                      <a:pt x="111" y="11"/>
                    </a:lnTo>
                    <a:lnTo>
                      <a:pt x="94" y="17"/>
                    </a:lnTo>
                    <a:lnTo>
                      <a:pt x="78" y="26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5" name="Freeform 584"/>
              <p:cNvSpPr>
                <a:spLocks/>
              </p:cNvSpPr>
              <p:nvPr/>
            </p:nvSpPr>
            <p:spPr bwMode="auto">
              <a:xfrm>
                <a:off x="4540" y="3355"/>
                <a:ext cx="15" cy="25"/>
              </a:xfrm>
              <a:custGeom>
                <a:avLst/>
                <a:gdLst>
                  <a:gd name="T0" fmla="*/ 0 w 115"/>
                  <a:gd name="T1" fmla="*/ 0 h 170"/>
                  <a:gd name="T2" fmla="*/ 0 w 115"/>
                  <a:gd name="T3" fmla="*/ 0 h 170"/>
                  <a:gd name="T4" fmla="*/ 0 w 115"/>
                  <a:gd name="T5" fmla="*/ 0 h 170"/>
                  <a:gd name="T6" fmla="*/ 0 w 115"/>
                  <a:gd name="T7" fmla="*/ 0 h 170"/>
                  <a:gd name="T8" fmla="*/ 0 w 115"/>
                  <a:gd name="T9" fmla="*/ 0 h 170"/>
                  <a:gd name="T10" fmla="*/ 0 w 115"/>
                  <a:gd name="T11" fmla="*/ 0 h 170"/>
                  <a:gd name="T12" fmla="*/ 0 w 115"/>
                  <a:gd name="T13" fmla="*/ 0 h 170"/>
                  <a:gd name="T14" fmla="*/ 0 w 115"/>
                  <a:gd name="T15" fmla="*/ 0 h 170"/>
                  <a:gd name="T16" fmla="*/ 0 w 115"/>
                  <a:gd name="T17" fmla="*/ 0 h 170"/>
                  <a:gd name="T18" fmla="*/ 0 w 115"/>
                  <a:gd name="T19" fmla="*/ 0 h 170"/>
                  <a:gd name="T20" fmla="*/ 0 w 115"/>
                  <a:gd name="T21" fmla="*/ 0 h 170"/>
                  <a:gd name="T22" fmla="*/ 0 w 115"/>
                  <a:gd name="T23" fmla="*/ 0 h 170"/>
                  <a:gd name="T24" fmla="*/ 0 w 115"/>
                  <a:gd name="T25" fmla="*/ 0 h 170"/>
                  <a:gd name="T26" fmla="*/ 0 w 115"/>
                  <a:gd name="T27" fmla="*/ 0 h 170"/>
                  <a:gd name="T28" fmla="*/ 0 w 115"/>
                  <a:gd name="T29" fmla="*/ 0 h 170"/>
                  <a:gd name="T30" fmla="*/ 0 w 115"/>
                  <a:gd name="T31" fmla="*/ 0 h 170"/>
                  <a:gd name="T32" fmla="*/ 0 w 115"/>
                  <a:gd name="T33" fmla="*/ 0 h 170"/>
                  <a:gd name="T34" fmla="*/ 0 w 115"/>
                  <a:gd name="T35" fmla="*/ 0 h 170"/>
                  <a:gd name="T36" fmla="*/ 0 w 115"/>
                  <a:gd name="T37" fmla="*/ 0 h 170"/>
                  <a:gd name="T38" fmla="*/ 0 w 115"/>
                  <a:gd name="T39" fmla="*/ 0 h 170"/>
                  <a:gd name="T40" fmla="*/ 0 w 115"/>
                  <a:gd name="T41" fmla="*/ 0 h 170"/>
                  <a:gd name="T42" fmla="*/ 0 w 115"/>
                  <a:gd name="T43" fmla="*/ 0 h 170"/>
                  <a:gd name="T44" fmla="*/ 0 w 115"/>
                  <a:gd name="T45" fmla="*/ 0 h 170"/>
                  <a:gd name="T46" fmla="*/ 0 w 115"/>
                  <a:gd name="T47" fmla="*/ 0 h 170"/>
                  <a:gd name="T48" fmla="*/ 0 w 115"/>
                  <a:gd name="T49" fmla="*/ 0 h 170"/>
                  <a:gd name="T50" fmla="*/ 0 w 115"/>
                  <a:gd name="T51" fmla="*/ 0 h 170"/>
                  <a:gd name="T52" fmla="*/ 0 w 115"/>
                  <a:gd name="T53" fmla="*/ 0 h 170"/>
                  <a:gd name="T54" fmla="*/ 0 w 115"/>
                  <a:gd name="T55" fmla="*/ 0 h 170"/>
                  <a:gd name="T56" fmla="*/ 0 w 115"/>
                  <a:gd name="T57" fmla="*/ 0 h 170"/>
                  <a:gd name="T58" fmla="*/ 0 w 115"/>
                  <a:gd name="T59" fmla="*/ 0 h 170"/>
                  <a:gd name="T60" fmla="*/ 0 w 115"/>
                  <a:gd name="T61" fmla="*/ 0 h 170"/>
                  <a:gd name="T62" fmla="*/ 0 w 115"/>
                  <a:gd name="T63" fmla="*/ 0 h 170"/>
                  <a:gd name="T64" fmla="*/ 0 w 115"/>
                  <a:gd name="T65" fmla="*/ 0 h 170"/>
                  <a:gd name="T66" fmla="*/ 0 w 115"/>
                  <a:gd name="T67" fmla="*/ 0 h 170"/>
                  <a:gd name="T68" fmla="*/ 0 w 115"/>
                  <a:gd name="T69" fmla="*/ 0 h 170"/>
                  <a:gd name="T70" fmla="*/ 0 w 115"/>
                  <a:gd name="T71" fmla="*/ 0 h 170"/>
                  <a:gd name="T72" fmla="*/ 0 w 115"/>
                  <a:gd name="T73" fmla="*/ 0 h 170"/>
                  <a:gd name="T74" fmla="*/ 0 w 115"/>
                  <a:gd name="T75" fmla="*/ 0 h 170"/>
                  <a:gd name="T76" fmla="*/ 0 w 115"/>
                  <a:gd name="T77" fmla="*/ 0 h 170"/>
                  <a:gd name="T78" fmla="*/ 0 w 115"/>
                  <a:gd name="T79" fmla="*/ 0 h 170"/>
                  <a:gd name="T80" fmla="*/ 0 w 115"/>
                  <a:gd name="T81" fmla="*/ 0 h 1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170"/>
                  <a:gd name="T125" fmla="*/ 115 w 115"/>
                  <a:gd name="T126" fmla="*/ 170 h 1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170">
                    <a:moveTo>
                      <a:pt x="97" y="57"/>
                    </a:moveTo>
                    <a:lnTo>
                      <a:pt x="100" y="75"/>
                    </a:lnTo>
                    <a:lnTo>
                      <a:pt x="98" y="90"/>
                    </a:lnTo>
                    <a:lnTo>
                      <a:pt x="91" y="103"/>
                    </a:lnTo>
                    <a:lnTo>
                      <a:pt x="80" y="114"/>
                    </a:lnTo>
                    <a:lnTo>
                      <a:pt x="68" y="125"/>
                    </a:lnTo>
                    <a:lnTo>
                      <a:pt x="54" y="135"/>
                    </a:lnTo>
                    <a:lnTo>
                      <a:pt x="39" y="145"/>
                    </a:lnTo>
                    <a:lnTo>
                      <a:pt x="27" y="155"/>
                    </a:lnTo>
                    <a:lnTo>
                      <a:pt x="25" y="158"/>
                    </a:lnTo>
                    <a:lnTo>
                      <a:pt x="23" y="160"/>
                    </a:lnTo>
                    <a:lnTo>
                      <a:pt x="23" y="164"/>
                    </a:lnTo>
                    <a:lnTo>
                      <a:pt x="26" y="167"/>
                    </a:lnTo>
                    <a:lnTo>
                      <a:pt x="28" y="169"/>
                    </a:lnTo>
                    <a:lnTo>
                      <a:pt x="31" y="170"/>
                    </a:lnTo>
                    <a:lnTo>
                      <a:pt x="34" y="170"/>
                    </a:lnTo>
                    <a:lnTo>
                      <a:pt x="37" y="169"/>
                    </a:lnTo>
                    <a:lnTo>
                      <a:pt x="53" y="159"/>
                    </a:lnTo>
                    <a:lnTo>
                      <a:pt x="69" y="149"/>
                    </a:lnTo>
                    <a:lnTo>
                      <a:pt x="83" y="137"/>
                    </a:lnTo>
                    <a:lnTo>
                      <a:pt x="97" y="123"/>
                    </a:lnTo>
                    <a:lnTo>
                      <a:pt x="106" y="108"/>
                    </a:lnTo>
                    <a:lnTo>
                      <a:pt x="113" y="91"/>
                    </a:lnTo>
                    <a:lnTo>
                      <a:pt x="115" y="73"/>
                    </a:lnTo>
                    <a:lnTo>
                      <a:pt x="111" y="53"/>
                    </a:lnTo>
                    <a:lnTo>
                      <a:pt x="101" y="39"/>
                    </a:lnTo>
                    <a:lnTo>
                      <a:pt x="89" y="26"/>
                    </a:lnTo>
                    <a:lnTo>
                      <a:pt x="72" y="15"/>
                    </a:lnTo>
                    <a:lnTo>
                      <a:pt x="55" y="8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9" y="1"/>
                    </a:lnTo>
                    <a:lnTo>
                      <a:pt x="0" y="5"/>
                    </a:lnTo>
                    <a:lnTo>
                      <a:pt x="15" y="10"/>
                    </a:lnTo>
                    <a:lnTo>
                      <a:pt x="30" y="13"/>
                    </a:lnTo>
                    <a:lnTo>
                      <a:pt x="43" y="16"/>
                    </a:lnTo>
                    <a:lnTo>
                      <a:pt x="57" y="20"/>
                    </a:lnTo>
                    <a:lnTo>
                      <a:pt x="70" y="26"/>
                    </a:lnTo>
                    <a:lnTo>
                      <a:pt x="81" y="33"/>
                    </a:lnTo>
                    <a:lnTo>
                      <a:pt x="91" y="43"/>
                    </a:lnTo>
                    <a:lnTo>
                      <a:pt x="9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6" name="Freeform 585"/>
              <p:cNvSpPr>
                <a:spLocks/>
              </p:cNvSpPr>
              <p:nvPr/>
            </p:nvSpPr>
            <p:spPr bwMode="auto">
              <a:xfrm>
                <a:off x="4488" y="3350"/>
                <a:ext cx="36" cy="50"/>
              </a:xfrm>
              <a:custGeom>
                <a:avLst/>
                <a:gdLst>
                  <a:gd name="T0" fmla="*/ 0 w 289"/>
                  <a:gd name="T1" fmla="*/ 0 h 352"/>
                  <a:gd name="T2" fmla="*/ 0 w 289"/>
                  <a:gd name="T3" fmla="*/ 0 h 352"/>
                  <a:gd name="T4" fmla="*/ 0 w 289"/>
                  <a:gd name="T5" fmla="*/ 0 h 352"/>
                  <a:gd name="T6" fmla="*/ 0 w 289"/>
                  <a:gd name="T7" fmla="*/ 0 h 352"/>
                  <a:gd name="T8" fmla="*/ 0 w 289"/>
                  <a:gd name="T9" fmla="*/ 0 h 352"/>
                  <a:gd name="T10" fmla="*/ 0 w 289"/>
                  <a:gd name="T11" fmla="*/ 0 h 352"/>
                  <a:gd name="T12" fmla="*/ 0 w 289"/>
                  <a:gd name="T13" fmla="*/ 0 h 352"/>
                  <a:gd name="T14" fmla="*/ 0 w 289"/>
                  <a:gd name="T15" fmla="*/ 0 h 352"/>
                  <a:gd name="T16" fmla="*/ 0 w 289"/>
                  <a:gd name="T17" fmla="*/ 0 h 352"/>
                  <a:gd name="T18" fmla="*/ 0 w 289"/>
                  <a:gd name="T19" fmla="*/ 0 h 352"/>
                  <a:gd name="T20" fmla="*/ 0 w 289"/>
                  <a:gd name="T21" fmla="*/ 0 h 352"/>
                  <a:gd name="T22" fmla="*/ 0 w 289"/>
                  <a:gd name="T23" fmla="*/ 0 h 352"/>
                  <a:gd name="T24" fmla="*/ 0 w 289"/>
                  <a:gd name="T25" fmla="*/ 0 h 352"/>
                  <a:gd name="T26" fmla="*/ 0 w 289"/>
                  <a:gd name="T27" fmla="*/ 0 h 352"/>
                  <a:gd name="T28" fmla="*/ 0 w 289"/>
                  <a:gd name="T29" fmla="*/ 0 h 352"/>
                  <a:gd name="T30" fmla="*/ 0 w 289"/>
                  <a:gd name="T31" fmla="*/ 0 h 352"/>
                  <a:gd name="T32" fmla="*/ 0 w 289"/>
                  <a:gd name="T33" fmla="*/ 0 h 352"/>
                  <a:gd name="T34" fmla="*/ 0 w 289"/>
                  <a:gd name="T35" fmla="*/ 0 h 352"/>
                  <a:gd name="T36" fmla="*/ 0 w 289"/>
                  <a:gd name="T37" fmla="*/ 0 h 352"/>
                  <a:gd name="T38" fmla="*/ 0 w 289"/>
                  <a:gd name="T39" fmla="*/ 0 h 352"/>
                  <a:gd name="T40" fmla="*/ 0 w 289"/>
                  <a:gd name="T41" fmla="*/ 0 h 352"/>
                  <a:gd name="T42" fmla="*/ 0 w 289"/>
                  <a:gd name="T43" fmla="*/ 0 h 352"/>
                  <a:gd name="T44" fmla="*/ 0 w 289"/>
                  <a:gd name="T45" fmla="*/ 0 h 352"/>
                  <a:gd name="T46" fmla="*/ 0 w 289"/>
                  <a:gd name="T47" fmla="*/ 0 h 352"/>
                  <a:gd name="T48" fmla="*/ 0 w 289"/>
                  <a:gd name="T49" fmla="*/ 0 h 352"/>
                  <a:gd name="T50" fmla="*/ 0 w 289"/>
                  <a:gd name="T51" fmla="*/ 0 h 352"/>
                  <a:gd name="T52" fmla="*/ 0 w 289"/>
                  <a:gd name="T53" fmla="*/ 0 h 352"/>
                  <a:gd name="T54" fmla="*/ 0 w 289"/>
                  <a:gd name="T55" fmla="*/ 0 h 352"/>
                  <a:gd name="T56" fmla="*/ 0 w 289"/>
                  <a:gd name="T57" fmla="*/ 0 h 352"/>
                  <a:gd name="T58" fmla="*/ 0 w 289"/>
                  <a:gd name="T59" fmla="*/ 0 h 352"/>
                  <a:gd name="T60" fmla="*/ 0 w 289"/>
                  <a:gd name="T61" fmla="*/ 0 h 352"/>
                  <a:gd name="T62" fmla="*/ 0 w 289"/>
                  <a:gd name="T63" fmla="*/ 0 h 352"/>
                  <a:gd name="T64" fmla="*/ 0 w 289"/>
                  <a:gd name="T65" fmla="*/ 0 h 352"/>
                  <a:gd name="T66" fmla="*/ 0 w 289"/>
                  <a:gd name="T67" fmla="*/ 0 h 352"/>
                  <a:gd name="T68" fmla="*/ 0 w 289"/>
                  <a:gd name="T69" fmla="*/ 0 h 352"/>
                  <a:gd name="T70" fmla="*/ 0 w 289"/>
                  <a:gd name="T71" fmla="*/ 0 h 352"/>
                  <a:gd name="T72" fmla="*/ 0 w 289"/>
                  <a:gd name="T73" fmla="*/ 0 h 352"/>
                  <a:gd name="T74" fmla="*/ 0 w 289"/>
                  <a:gd name="T75" fmla="*/ 0 h 352"/>
                  <a:gd name="T76" fmla="*/ 0 w 289"/>
                  <a:gd name="T77" fmla="*/ 0 h 352"/>
                  <a:gd name="T78" fmla="*/ 0 w 289"/>
                  <a:gd name="T79" fmla="*/ 0 h 352"/>
                  <a:gd name="T80" fmla="*/ 0 w 289"/>
                  <a:gd name="T81" fmla="*/ 0 h 352"/>
                  <a:gd name="T82" fmla="*/ 0 w 289"/>
                  <a:gd name="T83" fmla="*/ 0 h 352"/>
                  <a:gd name="T84" fmla="*/ 0 w 289"/>
                  <a:gd name="T85" fmla="*/ 0 h 352"/>
                  <a:gd name="T86" fmla="*/ 0 w 289"/>
                  <a:gd name="T87" fmla="*/ 0 h 3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2"/>
                  <a:gd name="T134" fmla="*/ 289 w 289"/>
                  <a:gd name="T135" fmla="*/ 352 h 3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2">
                    <a:moveTo>
                      <a:pt x="113" y="47"/>
                    </a:moveTo>
                    <a:lnTo>
                      <a:pt x="90" y="65"/>
                    </a:lnTo>
                    <a:lnTo>
                      <a:pt x="68" y="85"/>
                    </a:lnTo>
                    <a:lnTo>
                      <a:pt x="48" y="106"/>
                    </a:lnTo>
                    <a:lnTo>
                      <a:pt x="31" y="130"/>
                    </a:lnTo>
                    <a:lnTo>
                      <a:pt x="16" y="156"/>
                    </a:lnTo>
                    <a:lnTo>
                      <a:pt x="5" y="182"/>
                    </a:lnTo>
                    <a:lnTo>
                      <a:pt x="0" y="211"/>
                    </a:lnTo>
                    <a:lnTo>
                      <a:pt x="1" y="241"/>
                    </a:lnTo>
                    <a:lnTo>
                      <a:pt x="3" y="249"/>
                    </a:lnTo>
                    <a:lnTo>
                      <a:pt x="6" y="257"/>
                    </a:lnTo>
                    <a:lnTo>
                      <a:pt x="10" y="264"/>
                    </a:lnTo>
                    <a:lnTo>
                      <a:pt x="14" y="271"/>
                    </a:lnTo>
                    <a:lnTo>
                      <a:pt x="19" y="277"/>
                    </a:lnTo>
                    <a:lnTo>
                      <a:pt x="24" y="284"/>
                    </a:lnTo>
                    <a:lnTo>
                      <a:pt x="31" y="289"/>
                    </a:lnTo>
                    <a:lnTo>
                      <a:pt x="37" y="293"/>
                    </a:lnTo>
                    <a:lnTo>
                      <a:pt x="51" y="302"/>
                    </a:lnTo>
                    <a:lnTo>
                      <a:pt x="64" y="309"/>
                    </a:lnTo>
                    <a:lnTo>
                      <a:pt x="78" y="316"/>
                    </a:lnTo>
                    <a:lnTo>
                      <a:pt x="93" y="321"/>
                    </a:lnTo>
                    <a:lnTo>
                      <a:pt x="107" y="327"/>
                    </a:lnTo>
                    <a:lnTo>
                      <a:pt x="122" y="331"/>
                    </a:lnTo>
                    <a:lnTo>
                      <a:pt x="137" y="335"/>
                    </a:lnTo>
                    <a:lnTo>
                      <a:pt x="151" y="338"/>
                    </a:lnTo>
                    <a:lnTo>
                      <a:pt x="167" y="342"/>
                    </a:lnTo>
                    <a:lnTo>
                      <a:pt x="183" y="344"/>
                    </a:lnTo>
                    <a:lnTo>
                      <a:pt x="198" y="346"/>
                    </a:lnTo>
                    <a:lnTo>
                      <a:pt x="213" y="348"/>
                    </a:lnTo>
                    <a:lnTo>
                      <a:pt x="229" y="349"/>
                    </a:lnTo>
                    <a:lnTo>
                      <a:pt x="245" y="350"/>
                    </a:lnTo>
                    <a:lnTo>
                      <a:pt x="260" y="351"/>
                    </a:lnTo>
                    <a:lnTo>
                      <a:pt x="275" y="352"/>
                    </a:lnTo>
                    <a:lnTo>
                      <a:pt x="280" y="352"/>
                    </a:lnTo>
                    <a:lnTo>
                      <a:pt x="284" y="349"/>
                    </a:lnTo>
                    <a:lnTo>
                      <a:pt x="287" y="346"/>
                    </a:lnTo>
                    <a:lnTo>
                      <a:pt x="289" y="340"/>
                    </a:lnTo>
                    <a:lnTo>
                      <a:pt x="289" y="335"/>
                    </a:lnTo>
                    <a:lnTo>
                      <a:pt x="287" y="331"/>
                    </a:lnTo>
                    <a:lnTo>
                      <a:pt x="283" y="328"/>
                    </a:lnTo>
                    <a:lnTo>
                      <a:pt x="279" y="327"/>
                    </a:lnTo>
                    <a:lnTo>
                      <a:pt x="264" y="327"/>
                    </a:lnTo>
                    <a:lnTo>
                      <a:pt x="250" y="327"/>
                    </a:lnTo>
                    <a:lnTo>
                      <a:pt x="235" y="326"/>
                    </a:lnTo>
                    <a:lnTo>
                      <a:pt x="222" y="324"/>
                    </a:lnTo>
                    <a:lnTo>
                      <a:pt x="207" y="323"/>
                    </a:lnTo>
                    <a:lnTo>
                      <a:pt x="192" y="321"/>
                    </a:lnTo>
                    <a:lnTo>
                      <a:pt x="179" y="319"/>
                    </a:lnTo>
                    <a:lnTo>
                      <a:pt x="164" y="317"/>
                    </a:lnTo>
                    <a:lnTo>
                      <a:pt x="150" y="314"/>
                    </a:lnTo>
                    <a:lnTo>
                      <a:pt x="136" y="311"/>
                    </a:lnTo>
                    <a:lnTo>
                      <a:pt x="122" y="306"/>
                    </a:lnTo>
                    <a:lnTo>
                      <a:pt x="108" y="302"/>
                    </a:lnTo>
                    <a:lnTo>
                      <a:pt x="95" y="298"/>
                    </a:lnTo>
                    <a:lnTo>
                      <a:pt x="82" y="291"/>
                    </a:lnTo>
                    <a:lnTo>
                      <a:pt x="68" y="285"/>
                    </a:lnTo>
                    <a:lnTo>
                      <a:pt x="56" y="278"/>
                    </a:lnTo>
                    <a:lnTo>
                      <a:pt x="45" y="271"/>
                    </a:lnTo>
                    <a:lnTo>
                      <a:pt x="37" y="260"/>
                    </a:lnTo>
                    <a:lnTo>
                      <a:pt x="32" y="250"/>
                    </a:lnTo>
                    <a:lnTo>
                      <a:pt x="27" y="237"/>
                    </a:lnTo>
                    <a:lnTo>
                      <a:pt x="27" y="222"/>
                    </a:lnTo>
                    <a:lnTo>
                      <a:pt x="30" y="203"/>
                    </a:lnTo>
                    <a:lnTo>
                      <a:pt x="34" y="183"/>
                    </a:lnTo>
                    <a:lnTo>
                      <a:pt x="38" y="169"/>
                    </a:lnTo>
                    <a:lnTo>
                      <a:pt x="45" y="153"/>
                    </a:lnTo>
                    <a:lnTo>
                      <a:pt x="54" y="140"/>
                    </a:lnTo>
                    <a:lnTo>
                      <a:pt x="61" y="127"/>
                    </a:lnTo>
                    <a:lnTo>
                      <a:pt x="71" y="115"/>
                    </a:lnTo>
                    <a:lnTo>
                      <a:pt x="80" y="103"/>
                    </a:lnTo>
                    <a:lnTo>
                      <a:pt x="90" y="93"/>
                    </a:lnTo>
                    <a:lnTo>
                      <a:pt x="102" y="82"/>
                    </a:lnTo>
                    <a:lnTo>
                      <a:pt x="116" y="70"/>
                    </a:lnTo>
                    <a:lnTo>
                      <a:pt x="129" y="59"/>
                    </a:lnTo>
                    <a:lnTo>
                      <a:pt x="145" y="49"/>
                    </a:lnTo>
                    <a:lnTo>
                      <a:pt x="162" y="38"/>
                    </a:lnTo>
                    <a:lnTo>
                      <a:pt x="180" y="28"/>
                    </a:lnTo>
                    <a:lnTo>
                      <a:pt x="197" y="20"/>
                    </a:lnTo>
                    <a:lnTo>
                      <a:pt x="212" y="12"/>
                    </a:lnTo>
                    <a:lnTo>
                      <a:pt x="227" y="6"/>
                    </a:lnTo>
                    <a:lnTo>
                      <a:pt x="240" y="1"/>
                    </a:lnTo>
                    <a:lnTo>
                      <a:pt x="228" y="0"/>
                    </a:lnTo>
                    <a:lnTo>
                      <a:pt x="213" y="1"/>
                    </a:lnTo>
                    <a:lnTo>
                      <a:pt x="198" y="5"/>
                    </a:lnTo>
                    <a:lnTo>
                      <a:pt x="180" y="10"/>
                    </a:lnTo>
                    <a:lnTo>
                      <a:pt x="162" y="18"/>
                    </a:lnTo>
                    <a:lnTo>
                      <a:pt x="144" y="26"/>
                    </a:lnTo>
                    <a:lnTo>
                      <a:pt x="127" y="36"/>
                    </a:lnTo>
                    <a:lnTo>
                      <a:pt x="11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7" name="Freeform 586"/>
              <p:cNvSpPr>
                <a:spLocks/>
              </p:cNvSpPr>
              <p:nvPr/>
            </p:nvSpPr>
            <p:spPr bwMode="auto">
              <a:xfrm>
                <a:off x="4539" y="3348"/>
                <a:ext cx="32" cy="34"/>
              </a:xfrm>
              <a:custGeom>
                <a:avLst/>
                <a:gdLst>
                  <a:gd name="T0" fmla="*/ 0 w 252"/>
                  <a:gd name="T1" fmla="*/ 0 h 235"/>
                  <a:gd name="T2" fmla="*/ 0 w 252"/>
                  <a:gd name="T3" fmla="*/ 0 h 235"/>
                  <a:gd name="T4" fmla="*/ 0 w 252"/>
                  <a:gd name="T5" fmla="*/ 0 h 235"/>
                  <a:gd name="T6" fmla="*/ 0 w 252"/>
                  <a:gd name="T7" fmla="*/ 0 h 235"/>
                  <a:gd name="T8" fmla="*/ 0 w 252"/>
                  <a:gd name="T9" fmla="*/ 0 h 235"/>
                  <a:gd name="T10" fmla="*/ 0 w 252"/>
                  <a:gd name="T11" fmla="*/ 0 h 235"/>
                  <a:gd name="T12" fmla="*/ 0 w 252"/>
                  <a:gd name="T13" fmla="*/ 0 h 235"/>
                  <a:gd name="T14" fmla="*/ 0 w 252"/>
                  <a:gd name="T15" fmla="*/ 0 h 235"/>
                  <a:gd name="T16" fmla="*/ 0 w 252"/>
                  <a:gd name="T17" fmla="*/ 0 h 235"/>
                  <a:gd name="T18" fmla="*/ 0 w 252"/>
                  <a:gd name="T19" fmla="*/ 0 h 235"/>
                  <a:gd name="T20" fmla="*/ 0 w 252"/>
                  <a:gd name="T21" fmla="*/ 0 h 235"/>
                  <a:gd name="T22" fmla="*/ 0 w 252"/>
                  <a:gd name="T23" fmla="*/ 0 h 235"/>
                  <a:gd name="T24" fmla="*/ 0 w 252"/>
                  <a:gd name="T25" fmla="*/ 0 h 235"/>
                  <a:gd name="T26" fmla="*/ 0 w 252"/>
                  <a:gd name="T27" fmla="*/ 0 h 235"/>
                  <a:gd name="T28" fmla="*/ 0 w 252"/>
                  <a:gd name="T29" fmla="*/ 0 h 235"/>
                  <a:gd name="T30" fmla="*/ 0 w 252"/>
                  <a:gd name="T31" fmla="*/ 0 h 235"/>
                  <a:gd name="T32" fmla="*/ 0 w 252"/>
                  <a:gd name="T33" fmla="*/ 0 h 235"/>
                  <a:gd name="T34" fmla="*/ 0 w 252"/>
                  <a:gd name="T35" fmla="*/ 0 h 235"/>
                  <a:gd name="T36" fmla="*/ 0 w 252"/>
                  <a:gd name="T37" fmla="*/ 0 h 235"/>
                  <a:gd name="T38" fmla="*/ 0 w 252"/>
                  <a:gd name="T39" fmla="*/ 0 h 235"/>
                  <a:gd name="T40" fmla="*/ 0 w 252"/>
                  <a:gd name="T41" fmla="*/ 0 h 235"/>
                  <a:gd name="T42" fmla="*/ 0 w 252"/>
                  <a:gd name="T43" fmla="*/ 0 h 235"/>
                  <a:gd name="T44" fmla="*/ 0 w 252"/>
                  <a:gd name="T45" fmla="*/ 0 h 235"/>
                  <a:gd name="T46" fmla="*/ 0 w 252"/>
                  <a:gd name="T47" fmla="*/ 0 h 235"/>
                  <a:gd name="T48" fmla="*/ 0 w 252"/>
                  <a:gd name="T49" fmla="*/ 0 h 235"/>
                  <a:gd name="T50" fmla="*/ 0 w 252"/>
                  <a:gd name="T51" fmla="*/ 0 h 235"/>
                  <a:gd name="T52" fmla="*/ 0 w 252"/>
                  <a:gd name="T53" fmla="*/ 0 h 235"/>
                  <a:gd name="T54" fmla="*/ 0 w 252"/>
                  <a:gd name="T55" fmla="*/ 0 h 235"/>
                  <a:gd name="T56" fmla="*/ 0 w 252"/>
                  <a:gd name="T57" fmla="*/ 0 h 235"/>
                  <a:gd name="T58" fmla="*/ 0 w 252"/>
                  <a:gd name="T59" fmla="*/ 0 h 235"/>
                  <a:gd name="T60" fmla="*/ 0 w 252"/>
                  <a:gd name="T61" fmla="*/ 0 h 235"/>
                  <a:gd name="T62" fmla="*/ 0 w 252"/>
                  <a:gd name="T63" fmla="*/ 0 h 235"/>
                  <a:gd name="T64" fmla="*/ 0 w 252"/>
                  <a:gd name="T65" fmla="*/ 0 h 235"/>
                  <a:gd name="T66" fmla="*/ 0 w 252"/>
                  <a:gd name="T67" fmla="*/ 0 h 235"/>
                  <a:gd name="T68" fmla="*/ 0 w 252"/>
                  <a:gd name="T69" fmla="*/ 0 h 235"/>
                  <a:gd name="T70" fmla="*/ 0 w 252"/>
                  <a:gd name="T71" fmla="*/ 0 h 235"/>
                  <a:gd name="T72" fmla="*/ 0 w 252"/>
                  <a:gd name="T73" fmla="*/ 0 h 235"/>
                  <a:gd name="T74" fmla="*/ 0 w 252"/>
                  <a:gd name="T75" fmla="*/ 0 h 235"/>
                  <a:gd name="T76" fmla="*/ 0 w 252"/>
                  <a:gd name="T77" fmla="*/ 0 h 235"/>
                  <a:gd name="T78" fmla="*/ 0 w 252"/>
                  <a:gd name="T79" fmla="*/ 0 h 235"/>
                  <a:gd name="T80" fmla="*/ 0 w 252"/>
                  <a:gd name="T81" fmla="*/ 0 h 235"/>
                  <a:gd name="T82" fmla="*/ 0 w 252"/>
                  <a:gd name="T83" fmla="*/ 0 h 235"/>
                  <a:gd name="T84" fmla="*/ 0 w 252"/>
                  <a:gd name="T85" fmla="*/ 0 h 235"/>
                  <a:gd name="T86" fmla="*/ 0 w 252"/>
                  <a:gd name="T87" fmla="*/ 0 h 235"/>
                  <a:gd name="T88" fmla="*/ 0 w 252"/>
                  <a:gd name="T89" fmla="*/ 0 h 235"/>
                  <a:gd name="T90" fmla="*/ 0 w 252"/>
                  <a:gd name="T91" fmla="*/ 0 h 235"/>
                  <a:gd name="T92" fmla="*/ 0 w 252"/>
                  <a:gd name="T93" fmla="*/ 0 h 235"/>
                  <a:gd name="T94" fmla="*/ 0 w 252"/>
                  <a:gd name="T95" fmla="*/ 0 h 235"/>
                  <a:gd name="T96" fmla="*/ 0 w 252"/>
                  <a:gd name="T97" fmla="*/ 0 h 235"/>
                  <a:gd name="T98" fmla="*/ 0 w 252"/>
                  <a:gd name="T99" fmla="*/ 0 h 235"/>
                  <a:gd name="T100" fmla="*/ 0 w 252"/>
                  <a:gd name="T101" fmla="*/ 0 h 235"/>
                  <a:gd name="T102" fmla="*/ 0 w 252"/>
                  <a:gd name="T103" fmla="*/ 0 h 235"/>
                  <a:gd name="T104" fmla="*/ 0 w 252"/>
                  <a:gd name="T105" fmla="*/ 0 h 235"/>
                  <a:gd name="T106" fmla="*/ 0 w 252"/>
                  <a:gd name="T107" fmla="*/ 0 h 235"/>
                  <a:gd name="T108" fmla="*/ 0 w 252"/>
                  <a:gd name="T109" fmla="*/ 0 h 235"/>
                  <a:gd name="T110" fmla="*/ 0 w 252"/>
                  <a:gd name="T111" fmla="*/ 0 h 235"/>
                  <a:gd name="T112" fmla="*/ 0 w 252"/>
                  <a:gd name="T113" fmla="*/ 0 h 235"/>
                  <a:gd name="T114" fmla="*/ 0 w 252"/>
                  <a:gd name="T115" fmla="*/ 0 h 235"/>
                  <a:gd name="T116" fmla="*/ 0 w 252"/>
                  <a:gd name="T117" fmla="*/ 0 h 235"/>
                  <a:gd name="T118" fmla="*/ 0 w 252"/>
                  <a:gd name="T119" fmla="*/ 0 h 235"/>
                  <a:gd name="T120" fmla="*/ 0 w 252"/>
                  <a:gd name="T121" fmla="*/ 0 h 2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2"/>
                  <a:gd name="T184" fmla="*/ 0 h 235"/>
                  <a:gd name="T185" fmla="*/ 252 w 252"/>
                  <a:gd name="T186" fmla="*/ 235 h 2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2" h="235">
                    <a:moveTo>
                      <a:pt x="210" y="72"/>
                    </a:moveTo>
                    <a:lnTo>
                      <a:pt x="222" y="85"/>
                    </a:lnTo>
                    <a:lnTo>
                      <a:pt x="228" y="100"/>
                    </a:lnTo>
                    <a:lnTo>
                      <a:pt x="232" y="116"/>
                    </a:lnTo>
                    <a:lnTo>
                      <a:pt x="232" y="133"/>
                    </a:lnTo>
                    <a:lnTo>
                      <a:pt x="230" y="147"/>
                    </a:lnTo>
                    <a:lnTo>
                      <a:pt x="226" y="159"/>
                    </a:lnTo>
                    <a:lnTo>
                      <a:pt x="218" y="171"/>
                    </a:lnTo>
                    <a:lnTo>
                      <a:pt x="211" y="180"/>
                    </a:lnTo>
                    <a:lnTo>
                      <a:pt x="202" y="191"/>
                    </a:lnTo>
                    <a:lnTo>
                      <a:pt x="192" y="200"/>
                    </a:lnTo>
                    <a:lnTo>
                      <a:pt x="183" y="209"/>
                    </a:lnTo>
                    <a:lnTo>
                      <a:pt x="173" y="219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71" y="229"/>
                    </a:lnTo>
                    <a:lnTo>
                      <a:pt x="173" y="232"/>
                    </a:lnTo>
                    <a:lnTo>
                      <a:pt x="176" y="234"/>
                    </a:lnTo>
                    <a:lnTo>
                      <a:pt x="180" y="235"/>
                    </a:lnTo>
                    <a:lnTo>
                      <a:pt x="184" y="234"/>
                    </a:lnTo>
                    <a:lnTo>
                      <a:pt x="187" y="232"/>
                    </a:lnTo>
                    <a:lnTo>
                      <a:pt x="208" y="218"/>
                    </a:lnTo>
                    <a:lnTo>
                      <a:pt x="225" y="200"/>
                    </a:lnTo>
                    <a:lnTo>
                      <a:pt x="239" y="178"/>
                    </a:lnTo>
                    <a:lnTo>
                      <a:pt x="249" y="156"/>
                    </a:lnTo>
                    <a:lnTo>
                      <a:pt x="252" y="131"/>
                    </a:lnTo>
                    <a:lnTo>
                      <a:pt x="250" y="108"/>
                    </a:lnTo>
                    <a:lnTo>
                      <a:pt x="242" y="85"/>
                    </a:lnTo>
                    <a:lnTo>
                      <a:pt x="225" y="65"/>
                    </a:lnTo>
                    <a:lnTo>
                      <a:pt x="212" y="54"/>
                    </a:lnTo>
                    <a:lnTo>
                      <a:pt x="197" y="45"/>
                    </a:lnTo>
                    <a:lnTo>
                      <a:pt x="181" y="36"/>
                    </a:lnTo>
                    <a:lnTo>
                      <a:pt x="164" y="29"/>
                    </a:lnTo>
                    <a:lnTo>
                      <a:pt x="146" y="22"/>
                    </a:lnTo>
                    <a:lnTo>
                      <a:pt x="127" y="17"/>
                    </a:lnTo>
                    <a:lnTo>
                      <a:pt x="109" y="12"/>
                    </a:lnTo>
                    <a:lnTo>
                      <a:pt x="90" y="7"/>
                    </a:lnTo>
                    <a:lnTo>
                      <a:pt x="73" y="4"/>
                    </a:lnTo>
                    <a:lnTo>
                      <a:pt x="57" y="2"/>
                    </a:lnTo>
                    <a:lnTo>
                      <a:pt x="42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0" y="7"/>
                    </a:lnTo>
                    <a:lnTo>
                      <a:pt x="22" y="8"/>
                    </a:lnTo>
                    <a:lnTo>
                      <a:pt x="33" y="11"/>
                    </a:lnTo>
                    <a:lnTo>
                      <a:pt x="46" y="13"/>
                    </a:lnTo>
                    <a:lnTo>
                      <a:pt x="60" y="15"/>
                    </a:lnTo>
                    <a:lnTo>
                      <a:pt x="73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5" y="28"/>
                    </a:lnTo>
                    <a:lnTo>
                      <a:pt x="130" y="32"/>
                    </a:lnTo>
                    <a:lnTo>
                      <a:pt x="145" y="37"/>
                    </a:lnTo>
                    <a:lnTo>
                      <a:pt x="159" y="43"/>
                    </a:lnTo>
                    <a:lnTo>
                      <a:pt x="172" y="49"/>
                    </a:lnTo>
                    <a:lnTo>
                      <a:pt x="186" y="55"/>
                    </a:lnTo>
                    <a:lnTo>
                      <a:pt x="198" y="64"/>
                    </a:lnTo>
                    <a:lnTo>
                      <a:pt x="21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8" name="Freeform 587"/>
              <p:cNvSpPr>
                <a:spLocks/>
              </p:cNvSpPr>
              <p:nvPr/>
            </p:nvSpPr>
            <p:spPr bwMode="auto">
              <a:xfrm>
                <a:off x="4476" y="3366"/>
                <a:ext cx="13" cy="32"/>
              </a:xfrm>
              <a:custGeom>
                <a:avLst/>
                <a:gdLst>
                  <a:gd name="T0" fmla="*/ 0 w 103"/>
                  <a:gd name="T1" fmla="*/ 0 h 220"/>
                  <a:gd name="T2" fmla="*/ 0 w 103"/>
                  <a:gd name="T3" fmla="*/ 0 h 220"/>
                  <a:gd name="T4" fmla="*/ 0 w 103"/>
                  <a:gd name="T5" fmla="*/ 0 h 220"/>
                  <a:gd name="T6" fmla="*/ 0 w 103"/>
                  <a:gd name="T7" fmla="*/ 0 h 220"/>
                  <a:gd name="T8" fmla="*/ 0 w 103"/>
                  <a:gd name="T9" fmla="*/ 0 h 220"/>
                  <a:gd name="T10" fmla="*/ 0 w 103"/>
                  <a:gd name="T11" fmla="*/ 0 h 220"/>
                  <a:gd name="T12" fmla="*/ 0 w 103"/>
                  <a:gd name="T13" fmla="*/ 0 h 220"/>
                  <a:gd name="T14" fmla="*/ 0 w 103"/>
                  <a:gd name="T15" fmla="*/ 0 h 220"/>
                  <a:gd name="T16" fmla="*/ 0 w 103"/>
                  <a:gd name="T17" fmla="*/ 0 h 220"/>
                  <a:gd name="T18" fmla="*/ 0 w 103"/>
                  <a:gd name="T19" fmla="*/ 0 h 220"/>
                  <a:gd name="T20" fmla="*/ 0 w 103"/>
                  <a:gd name="T21" fmla="*/ 0 h 220"/>
                  <a:gd name="T22" fmla="*/ 0 w 103"/>
                  <a:gd name="T23" fmla="*/ 0 h 220"/>
                  <a:gd name="T24" fmla="*/ 0 w 103"/>
                  <a:gd name="T25" fmla="*/ 0 h 220"/>
                  <a:gd name="T26" fmla="*/ 0 w 103"/>
                  <a:gd name="T27" fmla="*/ 0 h 220"/>
                  <a:gd name="T28" fmla="*/ 0 w 103"/>
                  <a:gd name="T29" fmla="*/ 0 h 220"/>
                  <a:gd name="T30" fmla="*/ 0 w 103"/>
                  <a:gd name="T31" fmla="*/ 0 h 220"/>
                  <a:gd name="T32" fmla="*/ 0 w 103"/>
                  <a:gd name="T33" fmla="*/ 0 h 220"/>
                  <a:gd name="T34" fmla="*/ 0 w 103"/>
                  <a:gd name="T35" fmla="*/ 0 h 220"/>
                  <a:gd name="T36" fmla="*/ 0 w 103"/>
                  <a:gd name="T37" fmla="*/ 0 h 220"/>
                  <a:gd name="T38" fmla="*/ 0 w 103"/>
                  <a:gd name="T39" fmla="*/ 0 h 220"/>
                  <a:gd name="T40" fmla="*/ 0 w 103"/>
                  <a:gd name="T41" fmla="*/ 0 h 220"/>
                  <a:gd name="T42" fmla="*/ 0 w 103"/>
                  <a:gd name="T43" fmla="*/ 0 h 220"/>
                  <a:gd name="T44" fmla="*/ 0 w 103"/>
                  <a:gd name="T45" fmla="*/ 0 h 220"/>
                  <a:gd name="T46" fmla="*/ 0 w 103"/>
                  <a:gd name="T47" fmla="*/ 0 h 220"/>
                  <a:gd name="T48" fmla="*/ 0 w 103"/>
                  <a:gd name="T49" fmla="*/ 0 h 220"/>
                  <a:gd name="T50" fmla="*/ 0 w 103"/>
                  <a:gd name="T51" fmla="*/ 0 h 220"/>
                  <a:gd name="T52" fmla="*/ 0 w 103"/>
                  <a:gd name="T53" fmla="*/ 0 h 220"/>
                  <a:gd name="T54" fmla="*/ 0 w 103"/>
                  <a:gd name="T55" fmla="*/ 0 h 220"/>
                  <a:gd name="T56" fmla="*/ 0 w 103"/>
                  <a:gd name="T57" fmla="*/ 0 h 220"/>
                  <a:gd name="T58" fmla="*/ 0 w 103"/>
                  <a:gd name="T59" fmla="*/ 0 h 220"/>
                  <a:gd name="T60" fmla="*/ 0 w 103"/>
                  <a:gd name="T61" fmla="*/ 0 h 220"/>
                  <a:gd name="T62" fmla="*/ 0 w 103"/>
                  <a:gd name="T63" fmla="*/ 0 h 220"/>
                  <a:gd name="T64" fmla="*/ 0 w 103"/>
                  <a:gd name="T65" fmla="*/ 0 h 220"/>
                  <a:gd name="T66" fmla="*/ 0 w 103"/>
                  <a:gd name="T67" fmla="*/ 0 h 220"/>
                  <a:gd name="T68" fmla="*/ 0 w 103"/>
                  <a:gd name="T69" fmla="*/ 0 h 220"/>
                  <a:gd name="T70" fmla="*/ 0 w 103"/>
                  <a:gd name="T71" fmla="*/ 0 h 220"/>
                  <a:gd name="T72" fmla="*/ 0 w 103"/>
                  <a:gd name="T73" fmla="*/ 0 h 220"/>
                  <a:gd name="T74" fmla="*/ 0 w 103"/>
                  <a:gd name="T75" fmla="*/ 0 h 220"/>
                  <a:gd name="T76" fmla="*/ 0 w 103"/>
                  <a:gd name="T77" fmla="*/ 0 h 220"/>
                  <a:gd name="T78" fmla="*/ 0 w 103"/>
                  <a:gd name="T79" fmla="*/ 0 h 220"/>
                  <a:gd name="T80" fmla="*/ 0 w 103"/>
                  <a:gd name="T81" fmla="*/ 0 h 2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0"/>
                  <a:gd name="T125" fmla="*/ 103 w 103"/>
                  <a:gd name="T126" fmla="*/ 220 h 2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0">
                    <a:moveTo>
                      <a:pt x="0" y="120"/>
                    </a:moveTo>
                    <a:lnTo>
                      <a:pt x="0" y="138"/>
                    </a:lnTo>
                    <a:lnTo>
                      <a:pt x="4" y="155"/>
                    </a:lnTo>
                    <a:lnTo>
                      <a:pt x="12" y="171"/>
                    </a:lnTo>
                    <a:lnTo>
                      <a:pt x="22" y="185"/>
                    </a:lnTo>
                    <a:lnTo>
                      <a:pt x="35" y="197"/>
                    </a:lnTo>
                    <a:lnTo>
                      <a:pt x="50" y="207"/>
                    </a:lnTo>
                    <a:lnTo>
                      <a:pt x="66" y="215"/>
                    </a:lnTo>
                    <a:lnTo>
                      <a:pt x="83" y="219"/>
                    </a:lnTo>
                    <a:lnTo>
                      <a:pt x="89" y="220"/>
                    </a:lnTo>
                    <a:lnTo>
                      <a:pt x="94" y="218"/>
                    </a:lnTo>
                    <a:lnTo>
                      <a:pt x="98" y="215"/>
                    </a:lnTo>
                    <a:lnTo>
                      <a:pt x="100" y="211"/>
                    </a:lnTo>
                    <a:lnTo>
                      <a:pt x="100" y="205"/>
                    </a:lnTo>
                    <a:lnTo>
                      <a:pt x="99" y="200"/>
                    </a:lnTo>
                    <a:lnTo>
                      <a:pt x="96" y="196"/>
                    </a:lnTo>
                    <a:lnTo>
                      <a:pt x="91" y="193"/>
                    </a:lnTo>
                    <a:lnTo>
                      <a:pt x="74" y="187"/>
                    </a:lnTo>
                    <a:lnTo>
                      <a:pt x="58" y="178"/>
                    </a:lnTo>
                    <a:lnTo>
                      <a:pt x="45" y="167"/>
                    </a:lnTo>
                    <a:lnTo>
                      <a:pt x="36" y="154"/>
                    </a:lnTo>
                    <a:lnTo>
                      <a:pt x="30" y="138"/>
                    </a:lnTo>
                    <a:lnTo>
                      <a:pt x="27" y="121"/>
                    </a:lnTo>
                    <a:lnTo>
                      <a:pt x="27" y="103"/>
                    </a:lnTo>
                    <a:lnTo>
                      <a:pt x="32" y="83"/>
                    </a:lnTo>
                    <a:lnTo>
                      <a:pt x="39" y="69"/>
                    </a:lnTo>
                    <a:lnTo>
                      <a:pt x="51" y="56"/>
                    </a:lnTo>
                    <a:lnTo>
                      <a:pt x="63" y="43"/>
                    </a:lnTo>
                    <a:lnTo>
                      <a:pt x="77" y="31"/>
                    </a:lnTo>
                    <a:lnTo>
                      <a:pt x="89" y="21"/>
                    </a:lnTo>
                    <a:lnTo>
                      <a:pt x="98" y="12"/>
                    </a:lnTo>
                    <a:lnTo>
                      <a:pt x="103" y="5"/>
                    </a:lnTo>
                    <a:lnTo>
                      <a:pt x="103" y="0"/>
                    </a:lnTo>
                    <a:lnTo>
                      <a:pt x="92" y="4"/>
                    </a:lnTo>
                    <a:lnTo>
                      <a:pt x="77" y="12"/>
                    </a:lnTo>
                    <a:lnTo>
                      <a:pt x="61" y="25"/>
                    </a:lnTo>
                    <a:lnTo>
                      <a:pt x="44" y="40"/>
                    </a:lnTo>
                    <a:lnTo>
                      <a:pt x="29" y="57"/>
                    </a:lnTo>
                    <a:lnTo>
                      <a:pt x="16" y="77"/>
                    </a:lnTo>
                    <a:lnTo>
                      <a:pt x="6" y="9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89" name="Freeform 588"/>
              <p:cNvSpPr>
                <a:spLocks/>
              </p:cNvSpPr>
              <p:nvPr/>
            </p:nvSpPr>
            <p:spPr bwMode="auto">
              <a:xfrm>
                <a:off x="4565" y="3346"/>
                <a:ext cx="28" cy="41"/>
              </a:xfrm>
              <a:custGeom>
                <a:avLst/>
                <a:gdLst>
                  <a:gd name="T0" fmla="*/ 0 w 220"/>
                  <a:gd name="T1" fmla="*/ 0 h 288"/>
                  <a:gd name="T2" fmla="*/ 0 w 220"/>
                  <a:gd name="T3" fmla="*/ 0 h 288"/>
                  <a:gd name="T4" fmla="*/ 0 w 220"/>
                  <a:gd name="T5" fmla="*/ 0 h 288"/>
                  <a:gd name="T6" fmla="*/ 0 w 220"/>
                  <a:gd name="T7" fmla="*/ 0 h 288"/>
                  <a:gd name="T8" fmla="*/ 0 w 220"/>
                  <a:gd name="T9" fmla="*/ 0 h 288"/>
                  <a:gd name="T10" fmla="*/ 0 w 220"/>
                  <a:gd name="T11" fmla="*/ 0 h 288"/>
                  <a:gd name="T12" fmla="*/ 0 w 220"/>
                  <a:gd name="T13" fmla="*/ 0 h 288"/>
                  <a:gd name="T14" fmla="*/ 0 w 220"/>
                  <a:gd name="T15" fmla="*/ 0 h 288"/>
                  <a:gd name="T16" fmla="*/ 0 w 220"/>
                  <a:gd name="T17" fmla="*/ 0 h 288"/>
                  <a:gd name="T18" fmla="*/ 0 w 220"/>
                  <a:gd name="T19" fmla="*/ 0 h 288"/>
                  <a:gd name="T20" fmla="*/ 0 w 220"/>
                  <a:gd name="T21" fmla="*/ 0 h 288"/>
                  <a:gd name="T22" fmla="*/ 0 w 220"/>
                  <a:gd name="T23" fmla="*/ 0 h 288"/>
                  <a:gd name="T24" fmla="*/ 0 w 220"/>
                  <a:gd name="T25" fmla="*/ 0 h 288"/>
                  <a:gd name="T26" fmla="*/ 0 w 220"/>
                  <a:gd name="T27" fmla="*/ 0 h 288"/>
                  <a:gd name="T28" fmla="*/ 0 w 220"/>
                  <a:gd name="T29" fmla="*/ 0 h 288"/>
                  <a:gd name="T30" fmla="*/ 0 w 220"/>
                  <a:gd name="T31" fmla="*/ 0 h 288"/>
                  <a:gd name="T32" fmla="*/ 0 w 220"/>
                  <a:gd name="T33" fmla="*/ 0 h 288"/>
                  <a:gd name="T34" fmla="*/ 0 w 220"/>
                  <a:gd name="T35" fmla="*/ 0 h 288"/>
                  <a:gd name="T36" fmla="*/ 0 w 220"/>
                  <a:gd name="T37" fmla="*/ 0 h 288"/>
                  <a:gd name="T38" fmla="*/ 0 w 220"/>
                  <a:gd name="T39" fmla="*/ 0 h 288"/>
                  <a:gd name="T40" fmla="*/ 0 w 220"/>
                  <a:gd name="T41" fmla="*/ 0 h 288"/>
                  <a:gd name="T42" fmla="*/ 0 w 220"/>
                  <a:gd name="T43" fmla="*/ 0 h 288"/>
                  <a:gd name="T44" fmla="*/ 0 w 220"/>
                  <a:gd name="T45" fmla="*/ 0 h 288"/>
                  <a:gd name="T46" fmla="*/ 0 w 220"/>
                  <a:gd name="T47" fmla="*/ 0 h 288"/>
                  <a:gd name="T48" fmla="*/ 0 w 220"/>
                  <a:gd name="T49" fmla="*/ 0 h 288"/>
                  <a:gd name="T50" fmla="*/ 0 w 220"/>
                  <a:gd name="T51" fmla="*/ 0 h 288"/>
                  <a:gd name="T52" fmla="*/ 0 w 220"/>
                  <a:gd name="T53" fmla="*/ 0 h 288"/>
                  <a:gd name="T54" fmla="*/ 0 w 220"/>
                  <a:gd name="T55" fmla="*/ 0 h 288"/>
                  <a:gd name="T56" fmla="*/ 0 w 220"/>
                  <a:gd name="T57" fmla="*/ 0 h 288"/>
                  <a:gd name="T58" fmla="*/ 0 w 220"/>
                  <a:gd name="T59" fmla="*/ 0 h 288"/>
                  <a:gd name="T60" fmla="*/ 0 w 220"/>
                  <a:gd name="T61" fmla="*/ 0 h 288"/>
                  <a:gd name="T62" fmla="*/ 0 w 220"/>
                  <a:gd name="T63" fmla="*/ 0 h 288"/>
                  <a:gd name="T64" fmla="*/ 0 w 220"/>
                  <a:gd name="T65" fmla="*/ 0 h 288"/>
                  <a:gd name="T66" fmla="*/ 0 w 220"/>
                  <a:gd name="T67" fmla="*/ 0 h 288"/>
                  <a:gd name="T68" fmla="*/ 0 w 220"/>
                  <a:gd name="T69" fmla="*/ 0 h 288"/>
                  <a:gd name="T70" fmla="*/ 0 w 220"/>
                  <a:gd name="T71" fmla="*/ 0 h 288"/>
                  <a:gd name="T72" fmla="*/ 0 w 220"/>
                  <a:gd name="T73" fmla="*/ 0 h 288"/>
                  <a:gd name="T74" fmla="*/ 0 w 220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0"/>
                  <a:gd name="T115" fmla="*/ 0 h 288"/>
                  <a:gd name="T116" fmla="*/ 220 w 220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0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1" y="124"/>
                    </a:lnTo>
                    <a:lnTo>
                      <a:pt x="196" y="133"/>
                    </a:lnTo>
                    <a:lnTo>
                      <a:pt x="200" y="143"/>
                    </a:lnTo>
                    <a:lnTo>
                      <a:pt x="202" y="153"/>
                    </a:lnTo>
                    <a:lnTo>
                      <a:pt x="201" y="163"/>
                    </a:lnTo>
                    <a:lnTo>
                      <a:pt x="199" y="174"/>
                    </a:lnTo>
                    <a:lnTo>
                      <a:pt x="193" y="184"/>
                    </a:lnTo>
                    <a:lnTo>
                      <a:pt x="186" y="194"/>
                    </a:lnTo>
                    <a:lnTo>
                      <a:pt x="178" y="204"/>
                    </a:lnTo>
                    <a:lnTo>
                      <a:pt x="168" y="213"/>
                    </a:lnTo>
                    <a:lnTo>
                      <a:pt x="159" y="221"/>
                    </a:lnTo>
                    <a:lnTo>
                      <a:pt x="148" y="229"/>
                    </a:lnTo>
                    <a:lnTo>
                      <a:pt x="138" y="237"/>
                    </a:lnTo>
                    <a:lnTo>
                      <a:pt x="127" y="246"/>
                    </a:lnTo>
                    <a:lnTo>
                      <a:pt x="118" y="255"/>
                    </a:lnTo>
                    <a:lnTo>
                      <a:pt x="115" y="258"/>
                    </a:lnTo>
                    <a:lnTo>
                      <a:pt x="112" y="263"/>
                    </a:lnTo>
                    <a:lnTo>
                      <a:pt x="110" y="267"/>
                    </a:lnTo>
                    <a:lnTo>
                      <a:pt x="108" y="271"/>
                    </a:lnTo>
                    <a:lnTo>
                      <a:pt x="107" y="276"/>
                    </a:lnTo>
                    <a:lnTo>
                      <a:pt x="107" y="280"/>
                    </a:lnTo>
                    <a:lnTo>
                      <a:pt x="109" y="284"/>
                    </a:lnTo>
                    <a:lnTo>
                      <a:pt x="112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4" y="287"/>
                    </a:lnTo>
                    <a:lnTo>
                      <a:pt x="127" y="284"/>
                    </a:lnTo>
                    <a:lnTo>
                      <a:pt x="138" y="271"/>
                    </a:lnTo>
                    <a:lnTo>
                      <a:pt x="149" y="261"/>
                    </a:lnTo>
                    <a:lnTo>
                      <a:pt x="161" y="250"/>
                    </a:lnTo>
                    <a:lnTo>
                      <a:pt x="173" y="239"/>
                    </a:lnTo>
                    <a:lnTo>
                      <a:pt x="185" y="229"/>
                    </a:lnTo>
                    <a:lnTo>
                      <a:pt x="196" y="217"/>
                    </a:lnTo>
                    <a:lnTo>
                      <a:pt x="206" y="204"/>
                    </a:lnTo>
                    <a:lnTo>
                      <a:pt x="213" y="190"/>
                    </a:lnTo>
                    <a:lnTo>
                      <a:pt x="219" y="173"/>
                    </a:lnTo>
                    <a:lnTo>
                      <a:pt x="220" y="157"/>
                    </a:lnTo>
                    <a:lnTo>
                      <a:pt x="218" y="141"/>
                    </a:lnTo>
                    <a:lnTo>
                      <a:pt x="212" y="125"/>
                    </a:lnTo>
                    <a:lnTo>
                      <a:pt x="204" y="111"/>
                    </a:lnTo>
                    <a:lnTo>
                      <a:pt x="194" y="97"/>
                    </a:lnTo>
                    <a:lnTo>
                      <a:pt x="182" y="86"/>
                    </a:lnTo>
                    <a:lnTo>
                      <a:pt x="168" y="77"/>
                    </a:lnTo>
                    <a:lnTo>
                      <a:pt x="158" y="70"/>
                    </a:lnTo>
                    <a:lnTo>
                      <a:pt x="146" y="64"/>
                    </a:lnTo>
                    <a:lnTo>
                      <a:pt x="134" y="56"/>
                    </a:lnTo>
                    <a:lnTo>
                      <a:pt x="122" y="50"/>
                    </a:lnTo>
                    <a:lnTo>
                      <a:pt x="109" y="43"/>
                    </a:lnTo>
                    <a:lnTo>
                      <a:pt x="96" y="36"/>
                    </a:lnTo>
                    <a:lnTo>
                      <a:pt x="83" y="29"/>
                    </a:lnTo>
                    <a:lnTo>
                      <a:pt x="70" y="22"/>
                    </a:lnTo>
                    <a:lnTo>
                      <a:pt x="59" y="17"/>
                    </a:lnTo>
                    <a:lnTo>
                      <a:pt x="47" y="12"/>
                    </a:lnTo>
                    <a:lnTo>
                      <a:pt x="36" y="7"/>
                    </a:lnTo>
                    <a:lnTo>
                      <a:pt x="26" y="4"/>
                    </a:lnTo>
                    <a:lnTo>
                      <a:pt x="18" y="1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9" y="7"/>
                    </a:lnTo>
                    <a:lnTo>
                      <a:pt x="20" y="13"/>
                    </a:lnTo>
                    <a:lnTo>
                      <a:pt x="31" y="18"/>
                    </a:lnTo>
                    <a:lnTo>
                      <a:pt x="42" y="23"/>
                    </a:lnTo>
                    <a:lnTo>
                      <a:pt x="54" y="29"/>
                    </a:lnTo>
                    <a:lnTo>
                      <a:pt x="65" y="34"/>
                    </a:lnTo>
                    <a:lnTo>
                      <a:pt x="77" y="40"/>
                    </a:lnTo>
                    <a:lnTo>
                      <a:pt x="88" y="47"/>
                    </a:lnTo>
                    <a:lnTo>
                      <a:pt x="101" y="53"/>
                    </a:lnTo>
                    <a:lnTo>
                      <a:pt x="112" y="60"/>
                    </a:lnTo>
                    <a:lnTo>
                      <a:pt x="124" y="66"/>
                    </a:lnTo>
                    <a:lnTo>
                      <a:pt x="136" y="74"/>
                    </a:lnTo>
                    <a:lnTo>
                      <a:pt x="147" y="82"/>
                    </a:lnTo>
                    <a:lnTo>
                      <a:pt x="158" y="90"/>
                    </a:lnTo>
                    <a:lnTo>
                      <a:pt x="168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0" name="Freeform 496"/>
              <p:cNvSpPr>
                <a:spLocks/>
              </p:cNvSpPr>
              <p:nvPr/>
            </p:nvSpPr>
            <p:spPr bwMode="auto">
              <a:xfrm>
                <a:off x="4538" y="3409"/>
                <a:ext cx="107" cy="71"/>
              </a:xfrm>
              <a:custGeom>
                <a:avLst/>
                <a:gdLst>
                  <a:gd name="T0" fmla="*/ 0 w 1070"/>
                  <a:gd name="T1" fmla="*/ 0 h 844"/>
                  <a:gd name="T2" fmla="*/ 0 w 1070"/>
                  <a:gd name="T3" fmla="*/ 0 h 844"/>
                  <a:gd name="T4" fmla="*/ 0 w 1070"/>
                  <a:gd name="T5" fmla="*/ 0 h 844"/>
                  <a:gd name="T6" fmla="*/ 0 w 1070"/>
                  <a:gd name="T7" fmla="*/ 0 h 844"/>
                  <a:gd name="T8" fmla="*/ 0 w 1070"/>
                  <a:gd name="T9" fmla="*/ 0 h 8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0"/>
                  <a:gd name="T16" fmla="*/ 0 h 844"/>
                  <a:gd name="T17" fmla="*/ 1070 w 1070"/>
                  <a:gd name="T18" fmla="*/ 844 h 8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0" h="844">
                    <a:moveTo>
                      <a:pt x="141" y="0"/>
                    </a:moveTo>
                    <a:lnTo>
                      <a:pt x="1070" y="194"/>
                    </a:lnTo>
                    <a:lnTo>
                      <a:pt x="919" y="844"/>
                    </a:lnTo>
                    <a:lnTo>
                      <a:pt x="0" y="62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1" name="Freeform 589"/>
              <p:cNvSpPr>
                <a:spLocks/>
              </p:cNvSpPr>
              <p:nvPr/>
            </p:nvSpPr>
            <p:spPr bwMode="auto">
              <a:xfrm>
                <a:off x="4547" y="3411"/>
                <a:ext cx="82" cy="28"/>
              </a:xfrm>
              <a:custGeom>
                <a:avLst/>
                <a:gdLst>
                  <a:gd name="T0" fmla="*/ 0 w 819"/>
                  <a:gd name="T1" fmla="*/ 0 h 333"/>
                  <a:gd name="T2" fmla="*/ 0 w 819"/>
                  <a:gd name="T3" fmla="*/ 0 h 333"/>
                  <a:gd name="T4" fmla="*/ 0 w 819"/>
                  <a:gd name="T5" fmla="*/ 0 h 333"/>
                  <a:gd name="T6" fmla="*/ 0 w 819"/>
                  <a:gd name="T7" fmla="*/ 0 h 333"/>
                  <a:gd name="T8" fmla="*/ 0 w 819"/>
                  <a:gd name="T9" fmla="*/ 0 h 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9"/>
                  <a:gd name="T16" fmla="*/ 0 h 333"/>
                  <a:gd name="T17" fmla="*/ 819 w 819"/>
                  <a:gd name="T18" fmla="*/ 333 h 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9" h="333">
                    <a:moveTo>
                      <a:pt x="97" y="0"/>
                    </a:moveTo>
                    <a:lnTo>
                      <a:pt x="819" y="139"/>
                    </a:lnTo>
                    <a:lnTo>
                      <a:pt x="172" y="98"/>
                    </a:lnTo>
                    <a:lnTo>
                      <a:pt x="0" y="33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2" name="Freeform 600"/>
              <p:cNvSpPr>
                <a:spLocks/>
              </p:cNvSpPr>
              <p:nvPr/>
            </p:nvSpPr>
            <p:spPr bwMode="auto">
              <a:xfrm>
                <a:off x="4527" y="3494"/>
                <a:ext cx="108" cy="26"/>
              </a:xfrm>
              <a:custGeom>
                <a:avLst/>
                <a:gdLst>
                  <a:gd name="T0" fmla="*/ 0 w 1083"/>
                  <a:gd name="T1" fmla="*/ 0 h 306"/>
                  <a:gd name="T2" fmla="*/ 0 w 1083"/>
                  <a:gd name="T3" fmla="*/ 0 h 306"/>
                  <a:gd name="T4" fmla="*/ 0 w 1083"/>
                  <a:gd name="T5" fmla="*/ 0 h 306"/>
                  <a:gd name="T6" fmla="*/ 0 w 1083"/>
                  <a:gd name="T7" fmla="*/ 0 h 306"/>
                  <a:gd name="T8" fmla="*/ 0 w 1083"/>
                  <a:gd name="T9" fmla="*/ 0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3"/>
                  <a:gd name="T16" fmla="*/ 0 h 306"/>
                  <a:gd name="T17" fmla="*/ 1083 w 1083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3" h="306">
                    <a:moveTo>
                      <a:pt x="34" y="0"/>
                    </a:moveTo>
                    <a:lnTo>
                      <a:pt x="1083" y="261"/>
                    </a:lnTo>
                    <a:lnTo>
                      <a:pt x="1055" y="306"/>
                    </a:lnTo>
                    <a:lnTo>
                      <a:pt x="0" y="2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3" name="Freeform 601"/>
              <p:cNvSpPr>
                <a:spLocks/>
              </p:cNvSpPr>
              <p:nvPr/>
            </p:nvSpPr>
            <p:spPr bwMode="auto">
              <a:xfrm>
                <a:off x="4517" y="3502"/>
                <a:ext cx="109" cy="26"/>
              </a:xfrm>
              <a:custGeom>
                <a:avLst/>
                <a:gdLst>
                  <a:gd name="T0" fmla="*/ 0 w 1088"/>
                  <a:gd name="T1" fmla="*/ 0 h 311"/>
                  <a:gd name="T2" fmla="*/ 0 w 1088"/>
                  <a:gd name="T3" fmla="*/ 0 h 311"/>
                  <a:gd name="T4" fmla="*/ 0 w 1088"/>
                  <a:gd name="T5" fmla="*/ 0 h 311"/>
                  <a:gd name="T6" fmla="*/ 0 w 1088"/>
                  <a:gd name="T7" fmla="*/ 0 h 311"/>
                  <a:gd name="T8" fmla="*/ 0 w 1088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311"/>
                  <a:gd name="T17" fmla="*/ 1088 w 1088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311">
                    <a:moveTo>
                      <a:pt x="39" y="0"/>
                    </a:moveTo>
                    <a:lnTo>
                      <a:pt x="1088" y="260"/>
                    </a:lnTo>
                    <a:lnTo>
                      <a:pt x="1055" y="311"/>
                    </a:lnTo>
                    <a:lnTo>
                      <a:pt x="0" y="34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4" name="Freeform 602"/>
              <p:cNvSpPr>
                <a:spLocks/>
              </p:cNvSpPr>
              <p:nvPr/>
            </p:nvSpPr>
            <p:spPr bwMode="auto">
              <a:xfrm>
                <a:off x="4534" y="3526"/>
                <a:ext cx="16" cy="6"/>
              </a:xfrm>
              <a:custGeom>
                <a:avLst/>
                <a:gdLst>
                  <a:gd name="T0" fmla="*/ 0 w 164"/>
                  <a:gd name="T1" fmla="*/ 0 h 72"/>
                  <a:gd name="T2" fmla="*/ 0 w 164"/>
                  <a:gd name="T3" fmla="*/ 0 h 72"/>
                  <a:gd name="T4" fmla="*/ 0 w 164"/>
                  <a:gd name="T5" fmla="*/ 0 h 72"/>
                  <a:gd name="T6" fmla="*/ 0 w 164"/>
                  <a:gd name="T7" fmla="*/ 0 h 72"/>
                  <a:gd name="T8" fmla="*/ 0 w 164"/>
                  <a:gd name="T9" fmla="*/ 0 h 72"/>
                  <a:gd name="T10" fmla="*/ 0 w 164"/>
                  <a:gd name="T11" fmla="*/ 0 h 72"/>
                  <a:gd name="T12" fmla="*/ 0 w 164"/>
                  <a:gd name="T13" fmla="*/ 0 h 72"/>
                  <a:gd name="T14" fmla="*/ 0 w 164"/>
                  <a:gd name="T15" fmla="*/ 0 h 72"/>
                  <a:gd name="T16" fmla="*/ 0 w 164"/>
                  <a:gd name="T17" fmla="*/ 0 h 72"/>
                  <a:gd name="T18" fmla="*/ 0 w 164"/>
                  <a:gd name="T19" fmla="*/ 0 h 72"/>
                  <a:gd name="T20" fmla="*/ 0 w 164"/>
                  <a:gd name="T21" fmla="*/ 0 h 72"/>
                  <a:gd name="T22" fmla="*/ 0 w 164"/>
                  <a:gd name="T23" fmla="*/ 0 h 72"/>
                  <a:gd name="T24" fmla="*/ 0 w 164"/>
                  <a:gd name="T25" fmla="*/ 0 h 72"/>
                  <a:gd name="T26" fmla="*/ 0 w 164"/>
                  <a:gd name="T27" fmla="*/ 0 h 72"/>
                  <a:gd name="T28" fmla="*/ 0 w 164"/>
                  <a:gd name="T29" fmla="*/ 0 h 72"/>
                  <a:gd name="T30" fmla="*/ 0 w 164"/>
                  <a:gd name="T31" fmla="*/ 0 h 72"/>
                  <a:gd name="T32" fmla="*/ 0 w 164"/>
                  <a:gd name="T33" fmla="*/ 0 h 72"/>
                  <a:gd name="T34" fmla="*/ 0 w 164"/>
                  <a:gd name="T35" fmla="*/ 0 h 72"/>
                  <a:gd name="T36" fmla="*/ 0 w 164"/>
                  <a:gd name="T37" fmla="*/ 0 h 72"/>
                  <a:gd name="T38" fmla="*/ 0 w 164"/>
                  <a:gd name="T39" fmla="*/ 0 h 72"/>
                  <a:gd name="T40" fmla="*/ 0 w 164"/>
                  <a:gd name="T41" fmla="*/ 0 h 72"/>
                  <a:gd name="T42" fmla="*/ 0 w 164"/>
                  <a:gd name="T43" fmla="*/ 0 h 72"/>
                  <a:gd name="T44" fmla="*/ 0 w 164"/>
                  <a:gd name="T45" fmla="*/ 0 h 72"/>
                  <a:gd name="T46" fmla="*/ 0 w 164"/>
                  <a:gd name="T47" fmla="*/ 0 h 72"/>
                  <a:gd name="T48" fmla="*/ 0 w 164"/>
                  <a:gd name="T49" fmla="*/ 0 h 72"/>
                  <a:gd name="T50" fmla="*/ 0 w 164"/>
                  <a:gd name="T51" fmla="*/ 0 h 72"/>
                  <a:gd name="T52" fmla="*/ 0 w 164"/>
                  <a:gd name="T53" fmla="*/ 0 h 72"/>
                  <a:gd name="T54" fmla="*/ 0 w 164"/>
                  <a:gd name="T55" fmla="*/ 0 h 72"/>
                  <a:gd name="T56" fmla="*/ 0 w 164"/>
                  <a:gd name="T57" fmla="*/ 0 h 72"/>
                  <a:gd name="T58" fmla="*/ 0 w 164"/>
                  <a:gd name="T59" fmla="*/ 0 h 72"/>
                  <a:gd name="T60" fmla="*/ 0 w 164"/>
                  <a:gd name="T61" fmla="*/ 0 h 72"/>
                  <a:gd name="T62" fmla="*/ 0 w 164"/>
                  <a:gd name="T63" fmla="*/ 0 h 72"/>
                  <a:gd name="T64" fmla="*/ 0 w 164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72"/>
                  <a:gd name="T101" fmla="*/ 164 w 164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72">
                    <a:moveTo>
                      <a:pt x="16" y="1"/>
                    </a:moveTo>
                    <a:lnTo>
                      <a:pt x="21" y="1"/>
                    </a:lnTo>
                    <a:lnTo>
                      <a:pt x="35" y="0"/>
                    </a:lnTo>
                    <a:lnTo>
                      <a:pt x="54" y="0"/>
                    </a:lnTo>
                    <a:lnTo>
                      <a:pt x="78" y="2"/>
                    </a:lnTo>
                    <a:lnTo>
                      <a:pt x="104" y="7"/>
                    </a:lnTo>
                    <a:lnTo>
                      <a:pt x="128" y="17"/>
                    </a:lnTo>
                    <a:lnTo>
                      <a:pt x="149" y="31"/>
                    </a:lnTo>
                    <a:lnTo>
                      <a:pt x="164" y="51"/>
                    </a:lnTo>
                    <a:lnTo>
                      <a:pt x="164" y="52"/>
                    </a:lnTo>
                    <a:lnTo>
                      <a:pt x="164" y="57"/>
                    </a:lnTo>
                    <a:lnTo>
                      <a:pt x="163" y="62"/>
                    </a:lnTo>
                    <a:lnTo>
                      <a:pt x="161" y="67"/>
                    </a:lnTo>
                    <a:lnTo>
                      <a:pt x="156" y="71"/>
                    </a:lnTo>
                    <a:lnTo>
                      <a:pt x="149" y="72"/>
                    </a:lnTo>
                    <a:lnTo>
                      <a:pt x="138" y="71"/>
                    </a:lnTo>
                    <a:lnTo>
                      <a:pt x="124" y="65"/>
                    </a:lnTo>
                    <a:lnTo>
                      <a:pt x="124" y="63"/>
                    </a:lnTo>
                    <a:lnTo>
                      <a:pt x="123" y="59"/>
                    </a:lnTo>
                    <a:lnTo>
                      <a:pt x="120" y="52"/>
                    </a:lnTo>
                    <a:lnTo>
                      <a:pt x="113" y="45"/>
                    </a:lnTo>
                    <a:lnTo>
                      <a:pt x="100" y="38"/>
                    </a:lnTo>
                    <a:lnTo>
                      <a:pt x="81" y="32"/>
                    </a:lnTo>
                    <a:lnTo>
                      <a:pt x="55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14" y="27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5" y="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5" name="Freeform 604"/>
              <p:cNvSpPr>
                <a:spLocks/>
              </p:cNvSpPr>
              <p:nvPr/>
            </p:nvSpPr>
            <p:spPr bwMode="auto">
              <a:xfrm>
                <a:off x="4537" y="3483"/>
                <a:ext cx="15" cy="9"/>
              </a:xfrm>
              <a:custGeom>
                <a:avLst/>
                <a:gdLst>
                  <a:gd name="T0" fmla="*/ 0 w 146"/>
                  <a:gd name="T1" fmla="*/ 0 h 109"/>
                  <a:gd name="T2" fmla="*/ 0 w 146"/>
                  <a:gd name="T3" fmla="*/ 0 h 109"/>
                  <a:gd name="T4" fmla="*/ 0 w 146"/>
                  <a:gd name="T5" fmla="*/ 0 h 109"/>
                  <a:gd name="T6" fmla="*/ 0 w 146"/>
                  <a:gd name="T7" fmla="*/ 0 h 109"/>
                  <a:gd name="T8" fmla="*/ 0 w 146"/>
                  <a:gd name="T9" fmla="*/ 0 h 109"/>
                  <a:gd name="T10" fmla="*/ 0 w 146"/>
                  <a:gd name="T11" fmla="*/ 0 h 109"/>
                  <a:gd name="T12" fmla="*/ 0 w 146"/>
                  <a:gd name="T13" fmla="*/ 0 h 109"/>
                  <a:gd name="T14" fmla="*/ 0 w 146"/>
                  <a:gd name="T15" fmla="*/ 0 h 109"/>
                  <a:gd name="T16" fmla="*/ 0 w 146"/>
                  <a:gd name="T17" fmla="*/ 0 h 109"/>
                  <a:gd name="T18" fmla="*/ 0 w 146"/>
                  <a:gd name="T19" fmla="*/ 0 h 109"/>
                  <a:gd name="T20" fmla="*/ 0 w 146"/>
                  <a:gd name="T21" fmla="*/ 0 h 109"/>
                  <a:gd name="T22" fmla="*/ 0 w 146"/>
                  <a:gd name="T23" fmla="*/ 0 h 109"/>
                  <a:gd name="T24" fmla="*/ 0 w 146"/>
                  <a:gd name="T25" fmla="*/ 0 h 109"/>
                  <a:gd name="T26" fmla="*/ 0 w 146"/>
                  <a:gd name="T27" fmla="*/ 0 h 109"/>
                  <a:gd name="T28" fmla="*/ 0 w 146"/>
                  <a:gd name="T29" fmla="*/ 0 h 109"/>
                  <a:gd name="T30" fmla="*/ 0 w 146"/>
                  <a:gd name="T31" fmla="*/ 0 h 109"/>
                  <a:gd name="T32" fmla="*/ 0 w 146"/>
                  <a:gd name="T33" fmla="*/ 0 h 109"/>
                  <a:gd name="T34" fmla="*/ 0 w 146"/>
                  <a:gd name="T35" fmla="*/ 0 h 109"/>
                  <a:gd name="T36" fmla="*/ 0 w 146"/>
                  <a:gd name="T37" fmla="*/ 0 h 1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9"/>
                  <a:gd name="T59" fmla="*/ 146 w 146"/>
                  <a:gd name="T60" fmla="*/ 109 h 1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9">
                    <a:moveTo>
                      <a:pt x="45" y="0"/>
                    </a:moveTo>
                    <a:lnTo>
                      <a:pt x="42" y="0"/>
                    </a:lnTo>
                    <a:lnTo>
                      <a:pt x="35" y="3"/>
                    </a:lnTo>
                    <a:lnTo>
                      <a:pt x="26" y="7"/>
                    </a:lnTo>
                    <a:lnTo>
                      <a:pt x="15" y="14"/>
                    </a:lnTo>
                    <a:lnTo>
                      <a:pt x="6" y="24"/>
                    </a:lnTo>
                    <a:lnTo>
                      <a:pt x="1" y="39"/>
                    </a:lnTo>
                    <a:lnTo>
                      <a:pt x="0" y="59"/>
                    </a:lnTo>
                    <a:lnTo>
                      <a:pt x="6" y="85"/>
                    </a:lnTo>
                    <a:lnTo>
                      <a:pt x="85" y="109"/>
                    </a:lnTo>
                    <a:lnTo>
                      <a:pt x="84" y="104"/>
                    </a:lnTo>
                    <a:lnTo>
                      <a:pt x="84" y="93"/>
                    </a:lnTo>
                    <a:lnTo>
                      <a:pt x="84" y="76"/>
                    </a:lnTo>
                    <a:lnTo>
                      <a:pt x="87" y="58"/>
                    </a:lnTo>
                    <a:lnTo>
                      <a:pt x="93" y="40"/>
                    </a:lnTo>
                    <a:lnTo>
                      <a:pt x="104" y="27"/>
                    </a:lnTo>
                    <a:lnTo>
                      <a:pt x="121" y="20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6" name="Freeform 605"/>
              <p:cNvSpPr>
                <a:spLocks/>
              </p:cNvSpPr>
              <p:nvPr/>
            </p:nvSpPr>
            <p:spPr bwMode="auto">
              <a:xfrm>
                <a:off x="4620" y="3499"/>
                <a:ext cx="15" cy="9"/>
              </a:xfrm>
              <a:custGeom>
                <a:avLst/>
                <a:gdLst>
                  <a:gd name="T0" fmla="*/ 0 w 146"/>
                  <a:gd name="T1" fmla="*/ 0 h 107"/>
                  <a:gd name="T2" fmla="*/ 0 w 146"/>
                  <a:gd name="T3" fmla="*/ 0 h 107"/>
                  <a:gd name="T4" fmla="*/ 0 w 146"/>
                  <a:gd name="T5" fmla="*/ 0 h 107"/>
                  <a:gd name="T6" fmla="*/ 0 w 146"/>
                  <a:gd name="T7" fmla="*/ 0 h 107"/>
                  <a:gd name="T8" fmla="*/ 0 w 146"/>
                  <a:gd name="T9" fmla="*/ 0 h 107"/>
                  <a:gd name="T10" fmla="*/ 0 w 146"/>
                  <a:gd name="T11" fmla="*/ 0 h 107"/>
                  <a:gd name="T12" fmla="*/ 0 w 146"/>
                  <a:gd name="T13" fmla="*/ 0 h 107"/>
                  <a:gd name="T14" fmla="*/ 0 w 146"/>
                  <a:gd name="T15" fmla="*/ 0 h 107"/>
                  <a:gd name="T16" fmla="*/ 0 w 146"/>
                  <a:gd name="T17" fmla="*/ 0 h 107"/>
                  <a:gd name="T18" fmla="*/ 0 w 146"/>
                  <a:gd name="T19" fmla="*/ 0 h 107"/>
                  <a:gd name="T20" fmla="*/ 0 w 146"/>
                  <a:gd name="T21" fmla="*/ 0 h 107"/>
                  <a:gd name="T22" fmla="*/ 0 w 146"/>
                  <a:gd name="T23" fmla="*/ 0 h 107"/>
                  <a:gd name="T24" fmla="*/ 0 w 146"/>
                  <a:gd name="T25" fmla="*/ 0 h 107"/>
                  <a:gd name="T26" fmla="*/ 0 w 146"/>
                  <a:gd name="T27" fmla="*/ 0 h 107"/>
                  <a:gd name="T28" fmla="*/ 0 w 146"/>
                  <a:gd name="T29" fmla="*/ 0 h 107"/>
                  <a:gd name="T30" fmla="*/ 0 w 146"/>
                  <a:gd name="T31" fmla="*/ 0 h 107"/>
                  <a:gd name="T32" fmla="*/ 0 w 146"/>
                  <a:gd name="T33" fmla="*/ 0 h 107"/>
                  <a:gd name="T34" fmla="*/ 0 w 146"/>
                  <a:gd name="T35" fmla="*/ 0 h 107"/>
                  <a:gd name="T36" fmla="*/ 0 w 146"/>
                  <a:gd name="T37" fmla="*/ 0 h 1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7"/>
                  <a:gd name="T59" fmla="*/ 146 w 146"/>
                  <a:gd name="T60" fmla="*/ 107 h 10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7">
                    <a:moveTo>
                      <a:pt x="45" y="0"/>
                    </a:moveTo>
                    <a:lnTo>
                      <a:pt x="42" y="0"/>
                    </a:lnTo>
                    <a:lnTo>
                      <a:pt x="35" y="2"/>
                    </a:lnTo>
                    <a:lnTo>
                      <a:pt x="25" y="6"/>
                    </a:lnTo>
                    <a:lnTo>
                      <a:pt x="15" y="12"/>
                    </a:lnTo>
                    <a:lnTo>
                      <a:pt x="6" y="23"/>
                    </a:lnTo>
                    <a:lnTo>
                      <a:pt x="0" y="38"/>
                    </a:lnTo>
                    <a:lnTo>
                      <a:pt x="0" y="58"/>
                    </a:lnTo>
                    <a:lnTo>
                      <a:pt x="6" y="85"/>
                    </a:lnTo>
                    <a:lnTo>
                      <a:pt x="84" y="107"/>
                    </a:lnTo>
                    <a:lnTo>
                      <a:pt x="83" y="103"/>
                    </a:lnTo>
                    <a:lnTo>
                      <a:pt x="83" y="91"/>
                    </a:lnTo>
                    <a:lnTo>
                      <a:pt x="83" y="75"/>
                    </a:lnTo>
                    <a:lnTo>
                      <a:pt x="86" y="56"/>
                    </a:lnTo>
                    <a:lnTo>
                      <a:pt x="92" y="40"/>
                    </a:lnTo>
                    <a:lnTo>
                      <a:pt x="103" y="27"/>
                    </a:lnTo>
                    <a:lnTo>
                      <a:pt x="121" y="19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7" name="Freeform 606"/>
              <p:cNvSpPr>
                <a:spLocks/>
              </p:cNvSpPr>
              <p:nvPr/>
            </p:nvSpPr>
            <p:spPr bwMode="auto">
              <a:xfrm>
                <a:off x="4553" y="3485"/>
                <a:ext cx="63" cy="16"/>
              </a:xfrm>
              <a:custGeom>
                <a:avLst/>
                <a:gdLst>
                  <a:gd name="T0" fmla="*/ 0 w 629"/>
                  <a:gd name="T1" fmla="*/ 0 h 182"/>
                  <a:gd name="T2" fmla="*/ 0 w 629"/>
                  <a:gd name="T3" fmla="*/ 0 h 182"/>
                  <a:gd name="T4" fmla="*/ 0 w 629"/>
                  <a:gd name="T5" fmla="*/ 0 h 182"/>
                  <a:gd name="T6" fmla="*/ 0 w 629"/>
                  <a:gd name="T7" fmla="*/ 0 h 182"/>
                  <a:gd name="T8" fmla="*/ 0 w 629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9"/>
                  <a:gd name="T16" fmla="*/ 0 h 182"/>
                  <a:gd name="T17" fmla="*/ 629 w 62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9" h="182">
                    <a:moveTo>
                      <a:pt x="0" y="40"/>
                    </a:moveTo>
                    <a:lnTo>
                      <a:pt x="601" y="182"/>
                    </a:lnTo>
                    <a:lnTo>
                      <a:pt x="629" y="142"/>
                    </a:lnTo>
                    <a:lnTo>
                      <a:pt x="29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8" name="Freeform 607"/>
              <p:cNvSpPr>
                <a:spLocks/>
              </p:cNvSpPr>
              <p:nvPr/>
            </p:nvSpPr>
            <p:spPr bwMode="auto">
              <a:xfrm>
                <a:off x="4553" y="349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99" name="Freeform 608"/>
              <p:cNvSpPr>
                <a:spLocks/>
              </p:cNvSpPr>
              <p:nvPr/>
            </p:nvSpPr>
            <p:spPr bwMode="auto">
              <a:xfrm>
                <a:off x="4553" y="348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67" name="Group 610"/>
            <p:cNvGrpSpPr>
              <a:grpSpLocks/>
            </p:cNvGrpSpPr>
            <p:nvPr/>
          </p:nvGrpSpPr>
          <p:grpSpPr bwMode="auto">
            <a:xfrm>
              <a:off x="6646863" y="5322888"/>
              <a:ext cx="273050" cy="341312"/>
              <a:chOff x="4475" y="3342"/>
              <a:chExt cx="172" cy="215"/>
            </a:xfrm>
          </p:grpSpPr>
          <p:sp>
            <p:nvSpPr>
              <p:cNvPr id="74138" name="AutoShape 611"/>
              <p:cNvSpPr>
                <a:spLocks noChangeAspect="1" noChangeArrowheads="1" noTextEdit="1"/>
              </p:cNvSpPr>
              <p:nvPr/>
            </p:nvSpPr>
            <p:spPr bwMode="auto">
              <a:xfrm>
                <a:off x="4500" y="3398"/>
                <a:ext cx="147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139" name="Freeform 612"/>
              <p:cNvSpPr>
                <a:spLocks/>
              </p:cNvSpPr>
              <p:nvPr/>
            </p:nvSpPr>
            <p:spPr bwMode="auto">
              <a:xfrm>
                <a:off x="4501" y="3398"/>
                <a:ext cx="146" cy="159"/>
              </a:xfrm>
              <a:custGeom>
                <a:avLst/>
                <a:gdLst>
                  <a:gd name="T0" fmla="*/ 0 w 1894"/>
                  <a:gd name="T1" fmla="*/ 0 h 1904"/>
                  <a:gd name="T2" fmla="*/ 0 w 1894"/>
                  <a:gd name="T3" fmla="*/ 0 h 1904"/>
                  <a:gd name="T4" fmla="*/ 0 w 1894"/>
                  <a:gd name="T5" fmla="*/ 0 h 1904"/>
                  <a:gd name="T6" fmla="*/ 0 w 1894"/>
                  <a:gd name="T7" fmla="*/ 0 h 1904"/>
                  <a:gd name="T8" fmla="*/ 0 w 1894"/>
                  <a:gd name="T9" fmla="*/ 0 h 1904"/>
                  <a:gd name="T10" fmla="*/ 0 w 1894"/>
                  <a:gd name="T11" fmla="*/ 0 h 1904"/>
                  <a:gd name="T12" fmla="*/ 0 w 1894"/>
                  <a:gd name="T13" fmla="*/ 0 h 1904"/>
                  <a:gd name="T14" fmla="*/ 0 w 1894"/>
                  <a:gd name="T15" fmla="*/ 0 h 1904"/>
                  <a:gd name="T16" fmla="*/ 0 w 1894"/>
                  <a:gd name="T17" fmla="*/ 0 h 1904"/>
                  <a:gd name="T18" fmla="*/ 0 w 1894"/>
                  <a:gd name="T19" fmla="*/ 0 h 1904"/>
                  <a:gd name="T20" fmla="*/ 0 w 1894"/>
                  <a:gd name="T21" fmla="*/ 0 h 1904"/>
                  <a:gd name="T22" fmla="*/ 0 w 1894"/>
                  <a:gd name="T23" fmla="*/ 0 h 1904"/>
                  <a:gd name="T24" fmla="*/ 0 w 1894"/>
                  <a:gd name="T25" fmla="*/ 0 h 1904"/>
                  <a:gd name="T26" fmla="*/ 0 w 1894"/>
                  <a:gd name="T27" fmla="*/ 0 h 1904"/>
                  <a:gd name="T28" fmla="*/ 0 w 1894"/>
                  <a:gd name="T29" fmla="*/ 0 h 1904"/>
                  <a:gd name="T30" fmla="*/ 0 w 1894"/>
                  <a:gd name="T31" fmla="*/ 0 h 1904"/>
                  <a:gd name="T32" fmla="*/ 0 w 1894"/>
                  <a:gd name="T33" fmla="*/ 0 h 1904"/>
                  <a:gd name="T34" fmla="*/ 0 w 1894"/>
                  <a:gd name="T35" fmla="*/ 0 h 1904"/>
                  <a:gd name="T36" fmla="*/ 0 w 1894"/>
                  <a:gd name="T37" fmla="*/ 0 h 1904"/>
                  <a:gd name="T38" fmla="*/ 0 w 1894"/>
                  <a:gd name="T39" fmla="*/ 0 h 1904"/>
                  <a:gd name="T40" fmla="*/ 0 w 1894"/>
                  <a:gd name="T41" fmla="*/ 0 h 1904"/>
                  <a:gd name="T42" fmla="*/ 0 w 1894"/>
                  <a:gd name="T43" fmla="*/ 0 h 1904"/>
                  <a:gd name="T44" fmla="*/ 0 w 1894"/>
                  <a:gd name="T45" fmla="*/ 0 h 1904"/>
                  <a:gd name="T46" fmla="*/ 0 w 1894"/>
                  <a:gd name="T47" fmla="*/ 0 h 1904"/>
                  <a:gd name="T48" fmla="*/ 0 w 1894"/>
                  <a:gd name="T49" fmla="*/ 0 h 1904"/>
                  <a:gd name="T50" fmla="*/ 0 w 1894"/>
                  <a:gd name="T51" fmla="*/ 0 h 1904"/>
                  <a:gd name="T52" fmla="*/ 0 w 1894"/>
                  <a:gd name="T53" fmla="*/ 0 h 1904"/>
                  <a:gd name="T54" fmla="*/ 0 w 1894"/>
                  <a:gd name="T55" fmla="*/ 0 h 1904"/>
                  <a:gd name="T56" fmla="*/ 0 w 1894"/>
                  <a:gd name="T57" fmla="*/ 0 h 1904"/>
                  <a:gd name="T58" fmla="*/ 0 w 1894"/>
                  <a:gd name="T59" fmla="*/ 0 h 1904"/>
                  <a:gd name="T60" fmla="*/ 0 w 1894"/>
                  <a:gd name="T61" fmla="*/ 0 h 1904"/>
                  <a:gd name="T62" fmla="*/ 0 w 1894"/>
                  <a:gd name="T63" fmla="*/ 0 h 1904"/>
                  <a:gd name="T64" fmla="*/ 0 w 1894"/>
                  <a:gd name="T65" fmla="*/ 0 h 1904"/>
                  <a:gd name="T66" fmla="*/ 0 w 1894"/>
                  <a:gd name="T67" fmla="*/ 0 h 1904"/>
                  <a:gd name="T68" fmla="*/ 0 w 1894"/>
                  <a:gd name="T69" fmla="*/ 0 h 1904"/>
                  <a:gd name="T70" fmla="*/ 0 w 1894"/>
                  <a:gd name="T71" fmla="*/ 0 h 1904"/>
                  <a:gd name="T72" fmla="*/ 0 w 1894"/>
                  <a:gd name="T73" fmla="*/ 0 h 1904"/>
                  <a:gd name="T74" fmla="*/ 0 w 1894"/>
                  <a:gd name="T75" fmla="*/ 0 h 1904"/>
                  <a:gd name="T76" fmla="*/ 0 w 1894"/>
                  <a:gd name="T77" fmla="*/ 0 h 1904"/>
                  <a:gd name="T78" fmla="*/ 0 w 1894"/>
                  <a:gd name="T79" fmla="*/ 0 h 1904"/>
                  <a:gd name="T80" fmla="*/ 0 w 1894"/>
                  <a:gd name="T81" fmla="*/ 0 h 1904"/>
                  <a:gd name="T82" fmla="*/ 0 w 1894"/>
                  <a:gd name="T83" fmla="*/ 0 h 1904"/>
                  <a:gd name="T84" fmla="*/ 0 w 1894"/>
                  <a:gd name="T85" fmla="*/ 0 h 1904"/>
                  <a:gd name="T86" fmla="*/ 0 w 1894"/>
                  <a:gd name="T87" fmla="*/ 0 h 1904"/>
                  <a:gd name="T88" fmla="*/ 0 w 1894"/>
                  <a:gd name="T89" fmla="*/ 0 h 1904"/>
                  <a:gd name="T90" fmla="*/ 0 w 1894"/>
                  <a:gd name="T91" fmla="*/ 0 h 1904"/>
                  <a:gd name="T92" fmla="*/ 0 w 1894"/>
                  <a:gd name="T93" fmla="*/ 0 h 190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94"/>
                  <a:gd name="T142" fmla="*/ 0 h 1904"/>
                  <a:gd name="T143" fmla="*/ 1894 w 1894"/>
                  <a:gd name="T144" fmla="*/ 1904 h 190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94" h="1904">
                    <a:moveTo>
                      <a:pt x="651" y="0"/>
                    </a:moveTo>
                    <a:lnTo>
                      <a:pt x="653" y="0"/>
                    </a:lnTo>
                    <a:lnTo>
                      <a:pt x="659" y="0"/>
                    </a:lnTo>
                    <a:lnTo>
                      <a:pt x="668" y="0"/>
                    </a:lnTo>
                    <a:lnTo>
                      <a:pt x="682" y="0"/>
                    </a:lnTo>
                    <a:lnTo>
                      <a:pt x="699" y="1"/>
                    </a:lnTo>
                    <a:lnTo>
                      <a:pt x="720" y="1"/>
                    </a:lnTo>
                    <a:lnTo>
                      <a:pt x="742" y="3"/>
                    </a:lnTo>
                    <a:lnTo>
                      <a:pt x="769" y="4"/>
                    </a:lnTo>
                    <a:lnTo>
                      <a:pt x="799" y="6"/>
                    </a:lnTo>
                    <a:lnTo>
                      <a:pt x="831" y="8"/>
                    </a:lnTo>
                    <a:lnTo>
                      <a:pt x="865" y="10"/>
                    </a:lnTo>
                    <a:lnTo>
                      <a:pt x="902" y="13"/>
                    </a:lnTo>
                    <a:lnTo>
                      <a:pt x="941" y="17"/>
                    </a:lnTo>
                    <a:lnTo>
                      <a:pt x="982" y="21"/>
                    </a:lnTo>
                    <a:lnTo>
                      <a:pt x="1025" y="26"/>
                    </a:lnTo>
                    <a:lnTo>
                      <a:pt x="1070" y="32"/>
                    </a:lnTo>
                    <a:lnTo>
                      <a:pt x="1116" y="38"/>
                    </a:lnTo>
                    <a:lnTo>
                      <a:pt x="1164" y="46"/>
                    </a:lnTo>
                    <a:lnTo>
                      <a:pt x="1213" y="55"/>
                    </a:lnTo>
                    <a:lnTo>
                      <a:pt x="1263" y="63"/>
                    </a:lnTo>
                    <a:lnTo>
                      <a:pt x="1315" y="73"/>
                    </a:lnTo>
                    <a:lnTo>
                      <a:pt x="1366" y="85"/>
                    </a:lnTo>
                    <a:lnTo>
                      <a:pt x="1418" y="97"/>
                    </a:lnTo>
                    <a:lnTo>
                      <a:pt x="1472" y="111"/>
                    </a:lnTo>
                    <a:lnTo>
                      <a:pt x="1525" y="125"/>
                    </a:lnTo>
                    <a:lnTo>
                      <a:pt x="1579" y="141"/>
                    </a:lnTo>
                    <a:lnTo>
                      <a:pt x="1632" y="159"/>
                    </a:lnTo>
                    <a:lnTo>
                      <a:pt x="1685" y="177"/>
                    </a:lnTo>
                    <a:lnTo>
                      <a:pt x="1739" y="197"/>
                    </a:lnTo>
                    <a:lnTo>
                      <a:pt x="1791" y="218"/>
                    </a:lnTo>
                    <a:lnTo>
                      <a:pt x="1843" y="241"/>
                    </a:lnTo>
                    <a:lnTo>
                      <a:pt x="1894" y="266"/>
                    </a:lnTo>
                    <a:lnTo>
                      <a:pt x="1729" y="1139"/>
                    </a:lnTo>
                    <a:lnTo>
                      <a:pt x="1733" y="1140"/>
                    </a:lnTo>
                    <a:lnTo>
                      <a:pt x="1742" y="1146"/>
                    </a:lnTo>
                    <a:lnTo>
                      <a:pt x="1755" y="1156"/>
                    </a:lnTo>
                    <a:lnTo>
                      <a:pt x="1768" y="1173"/>
                    </a:lnTo>
                    <a:lnTo>
                      <a:pt x="1778" y="1199"/>
                    </a:lnTo>
                    <a:lnTo>
                      <a:pt x="1781" y="1234"/>
                    </a:lnTo>
                    <a:lnTo>
                      <a:pt x="1777" y="1281"/>
                    </a:lnTo>
                    <a:lnTo>
                      <a:pt x="1760" y="1341"/>
                    </a:lnTo>
                    <a:lnTo>
                      <a:pt x="1472" y="1765"/>
                    </a:lnTo>
                    <a:lnTo>
                      <a:pt x="1432" y="1765"/>
                    </a:lnTo>
                    <a:lnTo>
                      <a:pt x="1324" y="1904"/>
                    </a:lnTo>
                    <a:lnTo>
                      <a:pt x="1322" y="1904"/>
                    </a:lnTo>
                    <a:lnTo>
                      <a:pt x="1315" y="1903"/>
                    </a:lnTo>
                    <a:lnTo>
                      <a:pt x="1304" y="1902"/>
                    </a:lnTo>
                    <a:lnTo>
                      <a:pt x="1290" y="1900"/>
                    </a:lnTo>
                    <a:lnTo>
                      <a:pt x="1270" y="1897"/>
                    </a:lnTo>
                    <a:lnTo>
                      <a:pt x="1249" y="1894"/>
                    </a:lnTo>
                    <a:lnTo>
                      <a:pt x="1223" y="1891"/>
                    </a:lnTo>
                    <a:lnTo>
                      <a:pt x="1194" y="1887"/>
                    </a:lnTo>
                    <a:lnTo>
                      <a:pt x="1162" y="1881"/>
                    </a:lnTo>
                    <a:lnTo>
                      <a:pt x="1128" y="1876"/>
                    </a:lnTo>
                    <a:lnTo>
                      <a:pt x="1091" y="1869"/>
                    </a:lnTo>
                    <a:lnTo>
                      <a:pt x="1050" y="1862"/>
                    </a:lnTo>
                    <a:lnTo>
                      <a:pt x="1008" y="1854"/>
                    </a:lnTo>
                    <a:lnTo>
                      <a:pt x="964" y="1845"/>
                    </a:lnTo>
                    <a:lnTo>
                      <a:pt x="918" y="1835"/>
                    </a:lnTo>
                    <a:lnTo>
                      <a:pt x="870" y="1824"/>
                    </a:lnTo>
                    <a:lnTo>
                      <a:pt x="820" y="1813"/>
                    </a:lnTo>
                    <a:lnTo>
                      <a:pt x="769" y="1800"/>
                    </a:lnTo>
                    <a:lnTo>
                      <a:pt x="717" y="1786"/>
                    </a:lnTo>
                    <a:lnTo>
                      <a:pt x="664" y="1772"/>
                    </a:lnTo>
                    <a:lnTo>
                      <a:pt x="610" y="1755"/>
                    </a:lnTo>
                    <a:lnTo>
                      <a:pt x="555" y="1738"/>
                    </a:lnTo>
                    <a:lnTo>
                      <a:pt x="501" y="1720"/>
                    </a:lnTo>
                    <a:lnTo>
                      <a:pt x="445" y="1701"/>
                    </a:lnTo>
                    <a:lnTo>
                      <a:pt x="390" y="1681"/>
                    </a:lnTo>
                    <a:lnTo>
                      <a:pt x="334" y="1659"/>
                    </a:lnTo>
                    <a:lnTo>
                      <a:pt x="280" y="1636"/>
                    </a:lnTo>
                    <a:lnTo>
                      <a:pt x="225" y="1611"/>
                    </a:lnTo>
                    <a:lnTo>
                      <a:pt x="172" y="1585"/>
                    </a:lnTo>
                    <a:lnTo>
                      <a:pt x="119" y="1559"/>
                    </a:lnTo>
                    <a:lnTo>
                      <a:pt x="67" y="1530"/>
                    </a:lnTo>
                    <a:lnTo>
                      <a:pt x="17" y="1500"/>
                    </a:lnTo>
                    <a:lnTo>
                      <a:pt x="16" y="1495"/>
                    </a:lnTo>
                    <a:lnTo>
                      <a:pt x="12" y="1480"/>
                    </a:lnTo>
                    <a:lnTo>
                      <a:pt x="8" y="1457"/>
                    </a:lnTo>
                    <a:lnTo>
                      <a:pt x="4" y="1430"/>
                    </a:lnTo>
                    <a:lnTo>
                      <a:pt x="0" y="1401"/>
                    </a:lnTo>
                    <a:lnTo>
                      <a:pt x="0" y="1370"/>
                    </a:lnTo>
                    <a:lnTo>
                      <a:pt x="4" y="1343"/>
                    </a:lnTo>
                    <a:lnTo>
                      <a:pt x="12" y="1319"/>
                    </a:lnTo>
                    <a:lnTo>
                      <a:pt x="388" y="965"/>
                    </a:lnTo>
                    <a:lnTo>
                      <a:pt x="387" y="961"/>
                    </a:lnTo>
                    <a:lnTo>
                      <a:pt x="386" y="952"/>
                    </a:lnTo>
                    <a:lnTo>
                      <a:pt x="386" y="936"/>
                    </a:lnTo>
                    <a:lnTo>
                      <a:pt x="390" y="917"/>
                    </a:lnTo>
                    <a:lnTo>
                      <a:pt x="397" y="893"/>
                    </a:lnTo>
                    <a:lnTo>
                      <a:pt x="412" y="868"/>
                    </a:lnTo>
                    <a:lnTo>
                      <a:pt x="435" y="841"/>
                    </a:lnTo>
                    <a:lnTo>
                      <a:pt x="468" y="814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0" name="Freeform 613"/>
              <p:cNvSpPr>
                <a:spLocks/>
              </p:cNvSpPr>
              <p:nvPr/>
            </p:nvSpPr>
            <p:spPr bwMode="auto">
              <a:xfrm>
                <a:off x="4519" y="3499"/>
                <a:ext cx="85" cy="27"/>
              </a:xfrm>
              <a:custGeom>
                <a:avLst/>
                <a:gdLst>
                  <a:gd name="T0" fmla="*/ 0 w 1106"/>
                  <a:gd name="T1" fmla="*/ 0 h 331"/>
                  <a:gd name="T2" fmla="*/ 0 w 1106"/>
                  <a:gd name="T3" fmla="*/ 0 h 331"/>
                  <a:gd name="T4" fmla="*/ 0 w 1106"/>
                  <a:gd name="T5" fmla="*/ 0 h 331"/>
                  <a:gd name="T6" fmla="*/ 0 w 1106"/>
                  <a:gd name="T7" fmla="*/ 0 h 331"/>
                  <a:gd name="T8" fmla="*/ 0 w 1106"/>
                  <a:gd name="T9" fmla="*/ 0 h 3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6"/>
                  <a:gd name="T16" fmla="*/ 0 h 331"/>
                  <a:gd name="T17" fmla="*/ 1106 w 1106"/>
                  <a:gd name="T18" fmla="*/ 331 h 3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6" h="331">
                    <a:moveTo>
                      <a:pt x="40" y="0"/>
                    </a:moveTo>
                    <a:lnTo>
                      <a:pt x="1106" y="277"/>
                    </a:lnTo>
                    <a:lnTo>
                      <a:pt x="1071" y="331"/>
                    </a:lnTo>
                    <a:lnTo>
                      <a:pt x="0" y="3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1" name="Freeform 614"/>
              <p:cNvSpPr>
                <a:spLocks/>
              </p:cNvSpPr>
              <p:nvPr/>
            </p:nvSpPr>
            <p:spPr bwMode="auto">
              <a:xfrm>
                <a:off x="4505" y="3511"/>
                <a:ext cx="99" cy="42"/>
              </a:xfrm>
              <a:custGeom>
                <a:avLst/>
                <a:gdLst>
                  <a:gd name="T0" fmla="*/ 0 w 1285"/>
                  <a:gd name="T1" fmla="*/ 0 h 505"/>
                  <a:gd name="T2" fmla="*/ 0 w 1285"/>
                  <a:gd name="T3" fmla="*/ 0 h 505"/>
                  <a:gd name="T4" fmla="*/ 0 w 1285"/>
                  <a:gd name="T5" fmla="*/ 0 h 505"/>
                  <a:gd name="T6" fmla="*/ 0 w 1285"/>
                  <a:gd name="T7" fmla="*/ 0 h 505"/>
                  <a:gd name="T8" fmla="*/ 0 w 1285"/>
                  <a:gd name="T9" fmla="*/ 0 h 505"/>
                  <a:gd name="T10" fmla="*/ 0 w 1285"/>
                  <a:gd name="T11" fmla="*/ 0 h 505"/>
                  <a:gd name="T12" fmla="*/ 0 w 1285"/>
                  <a:gd name="T13" fmla="*/ 0 h 505"/>
                  <a:gd name="T14" fmla="*/ 0 w 1285"/>
                  <a:gd name="T15" fmla="*/ 0 h 505"/>
                  <a:gd name="T16" fmla="*/ 0 w 1285"/>
                  <a:gd name="T17" fmla="*/ 0 h 505"/>
                  <a:gd name="T18" fmla="*/ 0 w 1285"/>
                  <a:gd name="T19" fmla="*/ 0 h 505"/>
                  <a:gd name="T20" fmla="*/ 0 w 1285"/>
                  <a:gd name="T21" fmla="*/ 0 h 505"/>
                  <a:gd name="T22" fmla="*/ 0 w 1285"/>
                  <a:gd name="T23" fmla="*/ 0 h 505"/>
                  <a:gd name="T24" fmla="*/ 0 w 1285"/>
                  <a:gd name="T25" fmla="*/ 0 h 505"/>
                  <a:gd name="T26" fmla="*/ 0 w 1285"/>
                  <a:gd name="T27" fmla="*/ 0 h 505"/>
                  <a:gd name="T28" fmla="*/ 0 w 1285"/>
                  <a:gd name="T29" fmla="*/ 0 h 505"/>
                  <a:gd name="T30" fmla="*/ 0 w 1285"/>
                  <a:gd name="T31" fmla="*/ 0 h 505"/>
                  <a:gd name="T32" fmla="*/ 0 w 1285"/>
                  <a:gd name="T33" fmla="*/ 0 h 505"/>
                  <a:gd name="T34" fmla="*/ 0 w 1285"/>
                  <a:gd name="T35" fmla="*/ 0 h 505"/>
                  <a:gd name="T36" fmla="*/ 0 w 1285"/>
                  <a:gd name="T37" fmla="*/ 0 h 505"/>
                  <a:gd name="T38" fmla="*/ 0 w 1285"/>
                  <a:gd name="T39" fmla="*/ 0 h 505"/>
                  <a:gd name="T40" fmla="*/ 0 w 1285"/>
                  <a:gd name="T41" fmla="*/ 0 h 505"/>
                  <a:gd name="T42" fmla="*/ 0 w 1285"/>
                  <a:gd name="T43" fmla="*/ 0 h 505"/>
                  <a:gd name="T44" fmla="*/ 0 w 1285"/>
                  <a:gd name="T45" fmla="*/ 0 h 505"/>
                  <a:gd name="T46" fmla="*/ 0 w 1285"/>
                  <a:gd name="T47" fmla="*/ 0 h 505"/>
                  <a:gd name="T48" fmla="*/ 0 w 1285"/>
                  <a:gd name="T49" fmla="*/ 0 h 505"/>
                  <a:gd name="T50" fmla="*/ 0 w 1285"/>
                  <a:gd name="T51" fmla="*/ 0 h 505"/>
                  <a:gd name="T52" fmla="*/ 0 w 1285"/>
                  <a:gd name="T53" fmla="*/ 0 h 505"/>
                  <a:gd name="T54" fmla="*/ 0 w 1285"/>
                  <a:gd name="T55" fmla="*/ 0 h 505"/>
                  <a:gd name="T56" fmla="*/ 0 w 1285"/>
                  <a:gd name="T57" fmla="*/ 0 h 505"/>
                  <a:gd name="T58" fmla="*/ 0 w 1285"/>
                  <a:gd name="T59" fmla="*/ 0 h 505"/>
                  <a:gd name="T60" fmla="*/ 0 w 1285"/>
                  <a:gd name="T61" fmla="*/ 0 h 505"/>
                  <a:gd name="T62" fmla="*/ 0 w 1285"/>
                  <a:gd name="T63" fmla="*/ 0 h 505"/>
                  <a:gd name="T64" fmla="*/ 0 w 1285"/>
                  <a:gd name="T65" fmla="*/ 0 h 505"/>
                  <a:gd name="T66" fmla="*/ 0 w 1285"/>
                  <a:gd name="T67" fmla="*/ 0 h 505"/>
                  <a:gd name="T68" fmla="*/ 0 w 1285"/>
                  <a:gd name="T69" fmla="*/ 0 h 505"/>
                  <a:gd name="T70" fmla="*/ 0 w 1285"/>
                  <a:gd name="T71" fmla="*/ 0 h 505"/>
                  <a:gd name="T72" fmla="*/ 0 w 1285"/>
                  <a:gd name="T73" fmla="*/ 0 h 505"/>
                  <a:gd name="T74" fmla="*/ 0 w 1285"/>
                  <a:gd name="T75" fmla="*/ 0 h 505"/>
                  <a:gd name="T76" fmla="*/ 0 w 1285"/>
                  <a:gd name="T77" fmla="*/ 0 h 505"/>
                  <a:gd name="T78" fmla="*/ 0 w 1285"/>
                  <a:gd name="T79" fmla="*/ 0 h 5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85"/>
                  <a:gd name="T121" fmla="*/ 0 h 505"/>
                  <a:gd name="T122" fmla="*/ 1285 w 1285"/>
                  <a:gd name="T123" fmla="*/ 505 h 50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85" h="505">
                    <a:moveTo>
                      <a:pt x="1284" y="391"/>
                    </a:moveTo>
                    <a:lnTo>
                      <a:pt x="1282" y="391"/>
                    </a:lnTo>
                    <a:lnTo>
                      <a:pt x="1275" y="390"/>
                    </a:lnTo>
                    <a:lnTo>
                      <a:pt x="1264" y="389"/>
                    </a:lnTo>
                    <a:lnTo>
                      <a:pt x="1250" y="387"/>
                    </a:lnTo>
                    <a:lnTo>
                      <a:pt x="1232" y="385"/>
                    </a:lnTo>
                    <a:lnTo>
                      <a:pt x="1209" y="382"/>
                    </a:lnTo>
                    <a:lnTo>
                      <a:pt x="1183" y="378"/>
                    </a:lnTo>
                    <a:lnTo>
                      <a:pt x="1155" y="374"/>
                    </a:lnTo>
                    <a:lnTo>
                      <a:pt x="1124" y="369"/>
                    </a:lnTo>
                    <a:lnTo>
                      <a:pt x="1089" y="362"/>
                    </a:lnTo>
                    <a:lnTo>
                      <a:pt x="1052" y="355"/>
                    </a:lnTo>
                    <a:lnTo>
                      <a:pt x="1013" y="349"/>
                    </a:lnTo>
                    <a:lnTo>
                      <a:pt x="971" y="340"/>
                    </a:lnTo>
                    <a:lnTo>
                      <a:pt x="926" y="332"/>
                    </a:lnTo>
                    <a:lnTo>
                      <a:pt x="881" y="322"/>
                    </a:lnTo>
                    <a:lnTo>
                      <a:pt x="834" y="311"/>
                    </a:lnTo>
                    <a:lnTo>
                      <a:pt x="785" y="299"/>
                    </a:lnTo>
                    <a:lnTo>
                      <a:pt x="735" y="287"/>
                    </a:lnTo>
                    <a:lnTo>
                      <a:pt x="684" y="273"/>
                    </a:lnTo>
                    <a:lnTo>
                      <a:pt x="632" y="259"/>
                    </a:lnTo>
                    <a:lnTo>
                      <a:pt x="579" y="244"/>
                    </a:lnTo>
                    <a:lnTo>
                      <a:pt x="526" y="228"/>
                    </a:lnTo>
                    <a:lnTo>
                      <a:pt x="472" y="209"/>
                    </a:lnTo>
                    <a:lnTo>
                      <a:pt x="419" y="191"/>
                    </a:lnTo>
                    <a:lnTo>
                      <a:pt x="364" y="171"/>
                    </a:lnTo>
                    <a:lnTo>
                      <a:pt x="311" y="150"/>
                    </a:lnTo>
                    <a:lnTo>
                      <a:pt x="259" y="128"/>
                    </a:lnTo>
                    <a:lnTo>
                      <a:pt x="206" y="105"/>
                    </a:lnTo>
                    <a:lnTo>
                      <a:pt x="155" y="81"/>
                    </a:lnTo>
                    <a:lnTo>
                      <a:pt x="104" y="55"/>
                    </a:lnTo>
                    <a:lnTo>
                      <a:pt x="55" y="28"/>
                    </a:lnTo>
                    <a:lnTo>
                      <a:pt x="7" y="0"/>
                    </a:lnTo>
                    <a:lnTo>
                      <a:pt x="6" y="4"/>
                    </a:lnTo>
                    <a:lnTo>
                      <a:pt x="4" y="15"/>
                    </a:lnTo>
                    <a:lnTo>
                      <a:pt x="2" y="32"/>
                    </a:lnTo>
                    <a:lnTo>
                      <a:pt x="0" y="53"/>
                    </a:lnTo>
                    <a:lnTo>
                      <a:pt x="0" y="76"/>
                    </a:lnTo>
                    <a:lnTo>
                      <a:pt x="2" y="98"/>
                    </a:lnTo>
                    <a:lnTo>
                      <a:pt x="8" y="120"/>
                    </a:lnTo>
                    <a:lnTo>
                      <a:pt x="18" y="137"/>
                    </a:lnTo>
                    <a:lnTo>
                      <a:pt x="19" y="139"/>
                    </a:lnTo>
                    <a:lnTo>
                      <a:pt x="22" y="141"/>
                    </a:lnTo>
                    <a:lnTo>
                      <a:pt x="28" y="144"/>
                    </a:lnTo>
                    <a:lnTo>
                      <a:pt x="37" y="148"/>
                    </a:lnTo>
                    <a:lnTo>
                      <a:pt x="47" y="155"/>
                    </a:lnTo>
                    <a:lnTo>
                      <a:pt x="59" y="162"/>
                    </a:lnTo>
                    <a:lnTo>
                      <a:pt x="75" y="170"/>
                    </a:lnTo>
                    <a:lnTo>
                      <a:pt x="92" y="180"/>
                    </a:lnTo>
                    <a:lnTo>
                      <a:pt x="112" y="190"/>
                    </a:lnTo>
                    <a:lnTo>
                      <a:pt x="134" y="200"/>
                    </a:lnTo>
                    <a:lnTo>
                      <a:pt x="159" y="212"/>
                    </a:lnTo>
                    <a:lnTo>
                      <a:pt x="186" y="225"/>
                    </a:lnTo>
                    <a:lnTo>
                      <a:pt x="215" y="238"/>
                    </a:lnTo>
                    <a:lnTo>
                      <a:pt x="247" y="252"/>
                    </a:lnTo>
                    <a:lnTo>
                      <a:pt x="281" y="267"/>
                    </a:lnTo>
                    <a:lnTo>
                      <a:pt x="318" y="281"/>
                    </a:lnTo>
                    <a:lnTo>
                      <a:pt x="358" y="296"/>
                    </a:lnTo>
                    <a:lnTo>
                      <a:pt x="399" y="311"/>
                    </a:lnTo>
                    <a:lnTo>
                      <a:pt x="443" y="326"/>
                    </a:lnTo>
                    <a:lnTo>
                      <a:pt x="491" y="341"/>
                    </a:lnTo>
                    <a:lnTo>
                      <a:pt x="540" y="357"/>
                    </a:lnTo>
                    <a:lnTo>
                      <a:pt x="592" y="372"/>
                    </a:lnTo>
                    <a:lnTo>
                      <a:pt x="647" y="387"/>
                    </a:lnTo>
                    <a:lnTo>
                      <a:pt x="703" y="402"/>
                    </a:lnTo>
                    <a:lnTo>
                      <a:pt x="764" y="416"/>
                    </a:lnTo>
                    <a:lnTo>
                      <a:pt x="826" y="431"/>
                    </a:lnTo>
                    <a:lnTo>
                      <a:pt x="890" y="444"/>
                    </a:lnTo>
                    <a:lnTo>
                      <a:pt x="958" y="459"/>
                    </a:lnTo>
                    <a:lnTo>
                      <a:pt x="1028" y="472"/>
                    </a:lnTo>
                    <a:lnTo>
                      <a:pt x="1101" y="483"/>
                    </a:lnTo>
                    <a:lnTo>
                      <a:pt x="1177" y="494"/>
                    </a:lnTo>
                    <a:lnTo>
                      <a:pt x="1255" y="505"/>
                    </a:lnTo>
                    <a:lnTo>
                      <a:pt x="1256" y="503"/>
                    </a:lnTo>
                    <a:lnTo>
                      <a:pt x="1260" y="497"/>
                    </a:lnTo>
                    <a:lnTo>
                      <a:pt x="1265" y="487"/>
                    </a:lnTo>
                    <a:lnTo>
                      <a:pt x="1272" y="473"/>
                    </a:lnTo>
                    <a:lnTo>
                      <a:pt x="1278" y="456"/>
                    </a:lnTo>
                    <a:lnTo>
                      <a:pt x="1282" y="437"/>
                    </a:lnTo>
                    <a:lnTo>
                      <a:pt x="1285" y="415"/>
                    </a:lnTo>
                    <a:lnTo>
                      <a:pt x="1284" y="39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2" name="AutoShape 615"/>
              <p:cNvSpPr>
                <a:spLocks noChangeAspect="1" noChangeArrowheads="1" noTextEdit="1"/>
              </p:cNvSpPr>
              <p:nvPr/>
            </p:nvSpPr>
            <p:spPr bwMode="auto">
              <a:xfrm>
                <a:off x="4475" y="3342"/>
                <a:ext cx="16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4143" name="Freeform 616"/>
              <p:cNvSpPr>
                <a:spLocks/>
              </p:cNvSpPr>
              <p:nvPr/>
            </p:nvSpPr>
            <p:spPr bwMode="auto">
              <a:xfrm>
                <a:off x="4508" y="3354"/>
                <a:ext cx="23" cy="31"/>
              </a:xfrm>
              <a:custGeom>
                <a:avLst/>
                <a:gdLst>
                  <a:gd name="T0" fmla="*/ 0 w 179"/>
                  <a:gd name="T1" fmla="*/ 0 h 216"/>
                  <a:gd name="T2" fmla="*/ 0 w 179"/>
                  <a:gd name="T3" fmla="*/ 0 h 216"/>
                  <a:gd name="T4" fmla="*/ 0 w 179"/>
                  <a:gd name="T5" fmla="*/ 0 h 216"/>
                  <a:gd name="T6" fmla="*/ 0 w 179"/>
                  <a:gd name="T7" fmla="*/ 0 h 216"/>
                  <a:gd name="T8" fmla="*/ 0 w 179"/>
                  <a:gd name="T9" fmla="*/ 0 h 216"/>
                  <a:gd name="T10" fmla="*/ 0 w 179"/>
                  <a:gd name="T11" fmla="*/ 0 h 216"/>
                  <a:gd name="T12" fmla="*/ 0 w 179"/>
                  <a:gd name="T13" fmla="*/ 0 h 216"/>
                  <a:gd name="T14" fmla="*/ 0 w 179"/>
                  <a:gd name="T15" fmla="*/ 0 h 216"/>
                  <a:gd name="T16" fmla="*/ 0 w 179"/>
                  <a:gd name="T17" fmla="*/ 0 h 216"/>
                  <a:gd name="T18" fmla="*/ 0 w 179"/>
                  <a:gd name="T19" fmla="*/ 0 h 216"/>
                  <a:gd name="T20" fmla="*/ 0 w 179"/>
                  <a:gd name="T21" fmla="*/ 0 h 216"/>
                  <a:gd name="T22" fmla="*/ 0 w 179"/>
                  <a:gd name="T23" fmla="*/ 0 h 216"/>
                  <a:gd name="T24" fmla="*/ 0 w 179"/>
                  <a:gd name="T25" fmla="*/ 0 h 216"/>
                  <a:gd name="T26" fmla="*/ 0 w 179"/>
                  <a:gd name="T27" fmla="*/ 0 h 216"/>
                  <a:gd name="T28" fmla="*/ 0 w 179"/>
                  <a:gd name="T29" fmla="*/ 0 h 216"/>
                  <a:gd name="T30" fmla="*/ 0 w 179"/>
                  <a:gd name="T31" fmla="*/ 0 h 216"/>
                  <a:gd name="T32" fmla="*/ 0 w 179"/>
                  <a:gd name="T33" fmla="*/ 0 h 216"/>
                  <a:gd name="T34" fmla="*/ 0 w 179"/>
                  <a:gd name="T35" fmla="*/ 0 h 216"/>
                  <a:gd name="T36" fmla="*/ 0 w 179"/>
                  <a:gd name="T37" fmla="*/ 0 h 216"/>
                  <a:gd name="T38" fmla="*/ 0 w 179"/>
                  <a:gd name="T39" fmla="*/ 0 h 216"/>
                  <a:gd name="T40" fmla="*/ 0 w 179"/>
                  <a:gd name="T41" fmla="*/ 0 h 216"/>
                  <a:gd name="T42" fmla="*/ 0 w 179"/>
                  <a:gd name="T43" fmla="*/ 0 h 216"/>
                  <a:gd name="T44" fmla="*/ 0 w 179"/>
                  <a:gd name="T45" fmla="*/ 0 h 216"/>
                  <a:gd name="T46" fmla="*/ 0 w 179"/>
                  <a:gd name="T47" fmla="*/ 0 h 216"/>
                  <a:gd name="T48" fmla="*/ 0 w 179"/>
                  <a:gd name="T49" fmla="*/ 0 h 216"/>
                  <a:gd name="T50" fmla="*/ 0 w 179"/>
                  <a:gd name="T51" fmla="*/ 0 h 216"/>
                  <a:gd name="T52" fmla="*/ 0 w 179"/>
                  <a:gd name="T53" fmla="*/ 0 h 216"/>
                  <a:gd name="T54" fmla="*/ 0 w 179"/>
                  <a:gd name="T55" fmla="*/ 0 h 216"/>
                  <a:gd name="T56" fmla="*/ 0 w 179"/>
                  <a:gd name="T57" fmla="*/ 0 h 216"/>
                  <a:gd name="T58" fmla="*/ 0 w 179"/>
                  <a:gd name="T59" fmla="*/ 0 h 216"/>
                  <a:gd name="T60" fmla="*/ 0 w 179"/>
                  <a:gd name="T61" fmla="*/ 0 h 216"/>
                  <a:gd name="T62" fmla="*/ 0 w 179"/>
                  <a:gd name="T63" fmla="*/ 0 h 216"/>
                  <a:gd name="T64" fmla="*/ 0 w 179"/>
                  <a:gd name="T65" fmla="*/ 0 h 216"/>
                  <a:gd name="T66" fmla="*/ 0 w 179"/>
                  <a:gd name="T67" fmla="*/ 0 h 216"/>
                  <a:gd name="T68" fmla="*/ 0 w 179"/>
                  <a:gd name="T69" fmla="*/ 0 h 216"/>
                  <a:gd name="T70" fmla="*/ 0 w 179"/>
                  <a:gd name="T71" fmla="*/ 0 h 216"/>
                  <a:gd name="T72" fmla="*/ 0 w 179"/>
                  <a:gd name="T73" fmla="*/ 0 h 216"/>
                  <a:gd name="T74" fmla="*/ 0 w 179"/>
                  <a:gd name="T75" fmla="*/ 0 h 216"/>
                  <a:gd name="T76" fmla="*/ 0 w 179"/>
                  <a:gd name="T77" fmla="*/ 0 h 216"/>
                  <a:gd name="T78" fmla="*/ 0 w 179"/>
                  <a:gd name="T79" fmla="*/ 0 h 216"/>
                  <a:gd name="T80" fmla="*/ 0 w 179"/>
                  <a:gd name="T81" fmla="*/ 0 h 216"/>
                  <a:gd name="T82" fmla="*/ 0 w 179"/>
                  <a:gd name="T83" fmla="*/ 0 h 216"/>
                  <a:gd name="T84" fmla="*/ 0 w 179"/>
                  <a:gd name="T85" fmla="*/ 0 h 216"/>
                  <a:gd name="T86" fmla="*/ 0 w 179"/>
                  <a:gd name="T87" fmla="*/ 0 h 216"/>
                  <a:gd name="T88" fmla="*/ 0 w 179"/>
                  <a:gd name="T89" fmla="*/ 0 h 216"/>
                  <a:gd name="T90" fmla="*/ 0 w 179"/>
                  <a:gd name="T91" fmla="*/ 0 h 216"/>
                  <a:gd name="T92" fmla="*/ 0 w 179"/>
                  <a:gd name="T93" fmla="*/ 0 h 216"/>
                  <a:gd name="T94" fmla="*/ 0 w 179"/>
                  <a:gd name="T95" fmla="*/ 0 h 216"/>
                  <a:gd name="T96" fmla="*/ 0 w 179"/>
                  <a:gd name="T97" fmla="*/ 0 h 21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9"/>
                  <a:gd name="T148" fmla="*/ 0 h 216"/>
                  <a:gd name="T149" fmla="*/ 179 w 179"/>
                  <a:gd name="T150" fmla="*/ 216 h 21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9" h="216">
                    <a:moveTo>
                      <a:pt x="63" y="28"/>
                    </a:moveTo>
                    <a:lnTo>
                      <a:pt x="49" y="37"/>
                    </a:lnTo>
                    <a:lnTo>
                      <a:pt x="38" y="47"/>
                    </a:lnTo>
                    <a:lnTo>
                      <a:pt x="27" y="59"/>
                    </a:lnTo>
                    <a:lnTo>
                      <a:pt x="18" y="72"/>
                    </a:lnTo>
                    <a:lnTo>
                      <a:pt x="10" y="86"/>
                    </a:lnTo>
                    <a:lnTo>
                      <a:pt x="5" y="101"/>
                    </a:lnTo>
                    <a:lnTo>
                      <a:pt x="2" y="117"/>
                    </a:lnTo>
                    <a:lnTo>
                      <a:pt x="0" y="133"/>
                    </a:lnTo>
                    <a:lnTo>
                      <a:pt x="2" y="155"/>
                    </a:lnTo>
                    <a:lnTo>
                      <a:pt x="10" y="173"/>
                    </a:lnTo>
                    <a:lnTo>
                      <a:pt x="23" y="190"/>
                    </a:lnTo>
                    <a:lnTo>
                      <a:pt x="40" y="201"/>
                    </a:lnTo>
                    <a:lnTo>
                      <a:pt x="59" y="211"/>
                    </a:lnTo>
                    <a:lnTo>
                      <a:pt x="79" y="215"/>
                    </a:lnTo>
                    <a:lnTo>
                      <a:pt x="100" y="216"/>
                    </a:lnTo>
                    <a:lnTo>
                      <a:pt x="120" y="213"/>
                    </a:lnTo>
                    <a:lnTo>
                      <a:pt x="124" y="213"/>
                    </a:lnTo>
                    <a:lnTo>
                      <a:pt x="128" y="211"/>
                    </a:lnTo>
                    <a:lnTo>
                      <a:pt x="131" y="208"/>
                    </a:lnTo>
                    <a:lnTo>
                      <a:pt x="132" y="203"/>
                    </a:lnTo>
                    <a:lnTo>
                      <a:pt x="130" y="198"/>
                    </a:lnTo>
                    <a:lnTo>
                      <a:pt x="126" y="194"/>
                    </a:lnTo>
                    <a:lnTo>
                      <a:pt x="121" y="190"/>
                    </a:lnTo>
                    <a:lnTo>
                      <a:pt x="116" y="187"/>
                    </a:lnTo>
                    <a:lnTo>
                      <a:pt x="105" y="184"/>
                    </a:lnTo>
                    <a:lnTo>
                      <a:pt x="95" y="182"/>
                    </a:lnTo>
                    <a:lnTo>
                      <a:pt x="84" y="180"/>
                    </a:lnTo>
                    <a:lnTo>
                      <a:pt x="75" y="178"/>
                    </a:lnTo>
                    <a:lnTo>
                      <a:pt x="65" y="175"/>
                    </a:lnTo>
                    <a:lnTo>
                      <a:pt x="56" y="170"/>
                    </a:lnTo>
                    <a:lnTo>
                      <a:pt x="47" y="165"/>
                    </a:lnTo>
                    <a:lnTo>
                      <a:pt x="39" y="156"/>
                    </a:lnTo>
                    <a:lnTo>
                      <a:pt x="36" y="120"/>
                    </a:lnTo>
                    <a:lnTo>
                      <a:pt x="44" y="90"/>
                    </a:lnTo>
                    <a:lnTo>
                      <a:pt x="61" y="67"/>
                    </a:lnTo>
                    <a:lnTo>
                      <a:pt x="84" y="47"/>
                    </a:lnTo>
                    <a:lnTo>
                      <a:pt x="109" y="32"/>
                    </a:lnTo>
                    <a:lnTo>
                      <a:pt x="136" y="21"/>
                    </a:lnTo>
                    <a:lnTo>
                      <a:pt x="160" y="12"/>
                    </a:lnTo>
                    <a:lnTo>
                      <a:pt x="179" y="5"/>
                    </a:lnTo>
                    <a:lnTo>
                      <a:pt x="167" y="1"/>
                    </a:lnTo>
                    <a:lnTo>
                      <a:pt x="154" y="0"/>
                    </a:lnTo>
                    <a:lnTo>
                      <a:pt x="140" y="2"/>
                    </a:lnTo>
                    <a:lnTo>
                      <a:pt x="124" y="5"/>
                    </a:lnTo>
                    <a:lnTo>
                      <a:pt x="108" y="10"/>
                    </a:lnTo>
                    <a:lnTo>
                      <a:pt x="92" y="15"/>
                    </a:lnTo>
                    <a:lnTo>
                      <a:pt x="77" y="22"/>
                    </a:lnTo>
                    <a:lnTo>
                      <a:pt x="63" y="28"/>
                    </a:lnTo>
                    <a:close/>
                  </a:path>
                </a:pathLst>
              </a:custGeom>
              <a:solidFill>
                <a:srgbClr val="C9E8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4" name="Freeform 617"/>
              <p:cNvSpPr>
                <a:spLocks/>
              </p:cNvSpPr>
              <p:nvPr/>
            </p:nvSpPr>
            <p:spPr bwMode="auto">
              <a:xfrm>
                <a:off x="4547" y="3353"/>
                <a:ext cx="14" cy="24"/>
              </a:xfrm>
              <a:custGeom>
                <a:avLst/>
                <a:gdLst>
                  <a:gd name="T0" fmla="*/ 0 w 114"/>
                  <a:gd name="T1" fmla="*/ 0 h 168"/>
                  <a:gd name="T2" fmla="*/ 0 w 114"/>
                  <a:gd name="T3" fmla="*/ 0 h 168"/>
                  <a:gd name="T4" fmla="*/ 0 w 114"/>
                  <a:gd name="T5" fmla="*/ 0 h 168"/>
                  <a:gd name="T6" fmla="*/ 0 w 114"/>
                  <a:gd name="T7" fmla="*/ 0 h 168"/>
                  <a:gd name="T8" fmla="*/ 0 w 114"/>
                  <a:gd name="T9" fmla="*/ 0 h 168"/>
                  <a:gd name="T10" fmla="*/ 0 w 114"/>
                  <a:gd name="T11" fmla="*/ 0 h 168"/>
                  <a:gd name="T12" fmla="*/ 0 w 114"/>
                  <a:gd name="T13" fmla="*/ 0 h 168"/>
                  <a:gd name="T14" fmla="*/ 0 w 114"/>
                  <a:gd name="T15" fmla="*/ 0 h 168"/>
                  <a:gd name="T16" fmla="*/ 0 w 114"/>
                  <a:gd name="T17" fmla="*/ 0 h 168"/>
                  <a:gd name="T18" fmla="*/ 0 w 114"/>
                  <a:gd name="T19" fmla="*/ 0 h 168"/>
                  <a:gd name="T20" fmla="*/ 0 w 114"/>
                  <a:gd name="T21" fmla="*/ 0 h 168"/>
                  <a:gd name="T22" fmla="*/ 0 w 114"/>
                  <a:gd name="T23" fmla="*/ 0 h 168"/>
                  <a:gd name="T24" fmla="*/ 0 w 114"/>
                  <a:gd name="T25" fmla="*/ 0 h 168"/>
                  <a:gd name="T26" fmla="*/ 0 w 114"/>
                  <a:gd name="T27" fmla="*/ 0 h 168"/>
                  <a:gd name="T28" fmla="*/ 0 w 114"/>
                  <a:gd name="T29" fmla="*/ 0 h 168"/>
                  <a:gd name="T30" fmla="*/ 0 w 114"/>
                  <a:gd name="T31" fmla="*/ 0 h 168"/>
                  <a:gd name="T32" fmla="*/ 0 w 114"/>
                  <a:gd name="T33" fmla="*/ 0 h 168"/>
                  <a:gd name="T34" fmla="*/ 0 w 114"/>
                  <a:gd name="T35" fmla="*/ 0 h 168"/>
                  <a:gd name="T36" fmla="*/ 0 w 114"/>
                  <a:gd name="T37" fmla="*/ 0 h 168"/>
                  <a:gd name="T38" fmla="*/ 0 w 114"/>
                  <a:gd name="T39" fmla="*/ 0 h 168"/>
                  <a:gd name="T40" fmla="*/ 0 w 114"/>
                  <a:gd name="T41" fmla="*/ 0 h 168"/>
                  <a:gd name="T42" fmla="*/ 0 w 114"/>
                  <a:gd name="T43" fmla="*/ 0 h 168"/>
                  <a:gd name="T44" fmla="*/ 0 w 114"/>
                  <a:gd name="T45" fmla="*/ 0 h 168"/>
                  <a:gd name="T46" fmla="*/ 0 w 114"/>
                  <a:gd name="T47" fmla="*/ 0 h 168"/>
                  <a:gd name="T48" fmla="*/ 0 w 114"/>
                  <a:gd name="T49" fmla="*/ 0 h 168"/>
                  <a:gd name="T50" fmla="*/ 0 w 114"/>
                  <a:gd name="T51" fmla="*/ 0 h 168"/>
                  <a:gd name="T52" fmla="*/ 0 w 114"/>
                  <a:gd name="T53" fmla="*/ 0 h 168"/>
                  <a:gd name="T54" fmla="*/ 0 w 114"/>
                  <a:gd name="T55" fmla="*/ 0 h 168"/>
                  <a:gd name="T56" fmla="*/ 0 w 114"/>
                  <a:gd name="T57" fmla="*/ 0 h 168"/>
                  <a:gd name="T58" fmla="*/ 0 w 114"/>
                  <a:gd name="T59" fmla="*/ 0 h 168"/>
                  <a:gd name="T60" fmla="*/ 0 w 114"/>
                  <a:gd name="T61" fmla="*/ 0 h 168"/>
                  <a:gd name="T62" fmla="*/ 0 w 114"/>
                  <a:gd name="T63" fmla="*/ 0 h 168"/>
                  <a:gd name="T64" fmla="*/ 0 w 114"/>
                  <a:gd name="T65" fmla="*/ 0 h 168"/>
                  <a:gd name="T66" fmla="*/ 0 w 114"/>
                  <a:gd name="T67" fmla="*/ 0 h 168"/>
                  <a:gd name="T68" fmla="*/ 0 w 114"/>
                  <a:gd name="T69" fmla="*/ 0 h 168"/>
                  <a:gd name="T70" fmla="*/ 0 w 114"/>
                  <a:gd name="T71" fmla="*/ 0 h 168"/>
                  <a:gd name="T72" fmla="*/ 0 w 114"/>
                  <a:gd name="T73" fmla="*/ 0 h 168"/>
                  <a:gd name="T74" fmla="*/ 0 w 114"/>
                  <a:gd name="T75" fmla="*/ 0 h 168"/>
                  <a:gd name="T76" fmla="*/ 0 w 114"/>
                  <a:gd name="T77" fmla="*/ 0 h 168"/>
                  <a:gd name="T78" fmla="*/ 0 w 114"/>
                  <a:gd name="T79" fmla="*/ 0 h 168"/>
                  <a:gd name="T80" fmla="*/ 0 w 114"/>
                  <a:gd name="T81" fmla="*/ 0 h 1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168"/>
                  <a:gd name="T125" fmla="*/ 114 w 114"/>
                  <a:gd name="T126" fmla="*/ 168 h 1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168">
                    <a:moveTo>
                      <a:pt x="96" y="55"/>
                    </a:moveTo>
                    <a:lnTo>
                      <a:pt x="101" y="72"/>
                    </a:lnTo>
                    <a:lnTo>
                      <a:pt x="100" y="88"/>
                    </a:lnTo>
                    <a:lnTo>
                      <a:pt x="92" y="101"/>
                    </a:lnTo>
                    <a:lnTo>
                      <a:pt x="82" y="112"/>
                    </a:lnTo>
                    <a:lnTo>
                      <a:pt x="69" y="123"/>
                    </a:lnTo>
                    <a:lnTo>
                      <a:pt x="54" y="134"/>
                    </a:lnTo>
                    <a:lnTo>
                      <a:pt x="40" y="143"/>
                    </a:lnTo>
                    <a:lnTo>
                      <a:pt x="27" y="153"/>
                    </a:lnTo>
                    <a:lnTo>
                      <a:pt x="25" y="156"/>
                    </a:lnTo>
                    <a:lnTo>
                      <a:pt x="24" y="158"/>
                    </a:lnTo>
                    <a:lnTo>
                      <a:pt x="24" y="162"/>
                    </a:lnTo>
                    <a:lnTo>
                      <a:pt x="25" y="165"/>
                    </a:lnTo>
                    <a:lnTo>
                      <a:pt x="28" y="167"/>
                    </a:lnTo>
                    <a:lnTo>
                      <a:pt x="31" y="168"/>
                    </a:lnTo>
                    <a:lnTo>
                      <a:pt x="33" y="168"/>
                    </a:lnTo>
                    <a:lnTo>
                      <a:pt x="37" y="167"/>
                    </a:lnTo>
                    <a:lnTo>
                      <a:pt x="53" y="157"/>
                    </a:lnTo>
                    <a:lnTo>
                      <a:pt x="69" y="147"/>
                    </a:lnTo>
                    <a:lnTo>
                      <a:pt x="84" y="135"/>
                    </a:lnTo>
                    <a:lnTo>
                      <a:pt x="97" y="121"/>
                    </a:lnTo>
                    <a:lnTo>
                      <a:pt x="107" y="106"/>
                    </a:lnTo>
                    <a:lnTo>
                      <a:pt x="113" y="89"/>
                    </a:lnTo>
                    <a:lnTo>
                      <a:pt x="114" y="71"/>
                    </a:lnTo>
                    <a:lnTo>
                      <a:pt x="110" y="51"/>
                    </a:lnTo>
                    <a:lnTo>
                      <a:pt x="101" y="36"/>
                    </a:lnTo>
                    <a:lnTo>
                      <a:pt x="87" y="24"/>
                    </a:lnTo>
                    <a:lnTo>
                      <a:pt x="70" y="14"/>
                    </a:lnTo>
                    <a:lnTo>
                      <a:pt x="51" y="7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2" y="9"/>
                    </a:lnTo>
                    <a:lnTo>
                      <a:pt x="26" y="13"/>
                    </a:lnTo>
                    <a:lnTo>
                      <a:pt x="41" y="17"/>
                    </a:lnTo>
                    <a:lnTo>
                      <a:pt x="54" y="22"/>
                    </a:lnTo>
                    <a:lnTo>
                      <a:pt x="68" y="27"/>
                    </a:lnTo>
                    <a:lnTo>
                      <a:pt x="80" y="34"/>
                    </a:lnTo>
                    <a:lnTo>
                      <a:pt x="89" y="43"/>
                    </a:lnTo>
                    <a:lnTo>
                      <a:pt x="96" y="55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5" name="Freeform 618"/>
              <p:cNvSpPr>
                <a:spLocks/>
              </p:cNvSpPr>
              <p:nvPr/>
            </p:nvSpPr>
            <p:spPr bwMode="auto">
              <a:xfrm>
                <a:off x="4494" y="3348"/>
                <a:ext cx="37" cy="50"/>
              </a:xfrm>
              <a:custGeom>
                <a:avLst/>
                <a:gdLst>
                  <a:gd name="T0" fmla="*/ 0 w 289"/>
                  <a:gd name="T1" fmla="*/ 0 h 351"/>
                  <a:gd name="T2" fmla="*/ 0 w 289"/>
                  <a:gd name="T3" fmla="*/ 0 h 351"/>
                  <a:gd name="T4" fmla="*/ 0 w 289"/>
                  <a:gd name="T5" fmla="*/ 0 h 351"/>
                  <a:gd name="T6" fmla="*/ 0 w 289"/>
                  <a:gd name="T7" fmla="*/ 0 h 351"/>
                  <a:gd name="T8" fmla="*/ 0 w 289"/>
                  <a:gd name="T9" fmla="*/ 0 h 351"/>
                  <a:gd name="T10" fmla="*/ 0 w 289"/>
                  <a:gd name="T11" fmla="*/ 0 h 351"/>
                  <a:gd name="T12" fmla="*/ 0 w 289"/>
                  <a:gd name="T13" fmla="*/ 0 h 351"/>
                  <a:gd name="T14" fmla="*/ 0 w 289"/>
                  <a:gd name="T15" fmla="*/ 0 h 351"/>
                  <a:gd name="T16" fmla="*/ 0 w 289"/>
                  <a:gd name="T17" fmla="*/ 0 h 351"/>
                  <a:gd name="T18" fmla="*/ 0 w 289"/>
                  <a:gd name="T19" fmla="*/ 0 h 351"/>
                  <a:gd name="T20" fmla="*/ 0 w 289"/>
                  <a:gd name="T21" fmla="*/ 0 h 351"/>
                  <a:gd name="T22" fmla="*/ 0 w 289"/>
                  <a:gd name="T23" fmla="*/ 0 h 351"/>
                  <a:gd name="T24" fmla="*/ 0 w 289"/>
                  <a:gd name="T25" fmla="*/ 0 h 351"/>
                  <a:gd name="T26" fmla="*/ 0 w 289"/>
                  <a:gd name="T27" fmla="*/ 0 h 351"/>
                  <a:gd name="T28" fmla="*/ 0 w 289"/>
                  <a:gd name="T29" fmla="*/ 0 h 351"/>
                  <a:gd name="T30" fmla="*/ 0 w 289"/>
                  <a:gd name="T31" fmla="*/ 0 h 351"/>
                  <a:gd name="T32" fmla="*/ 0 w 289"/>
                  <a:gd name="T33" fmla="*/ 0 h 351"/>
                  <a:gd name="T34" fmla="*/ 0 w 289"/>
                  <a:gd name="T35" fmla="*/ 0 h 351"/>
                  <a:gd name="T36" fmla="*/ 0 w 289"/>
                  <a:gd name="T37" fmla="*/ 0 h 351"/>
                  <a:gd name="T38" fmla="*/ 0 w 289"/>
                  <a:gd name="T39" fmla="*/ 0 h 351"/>
                  <a:gd name="T40" fmla="*/ 0 w 289"/>
                  <a:gd name="T41" fmla="*/ 0 h 351"/>
                  <a:gd name="T42" fmla="*/ 0 w 289"/>
                  <a:gd name="T43" fmla="*/ 0 h 351"/>
                  <a:gd name="T44" fmla="*/ 0 w 289"/>
                  <a:gd name="T45" fmla="*/ 0 h 351"/>
                  <a:gd name="T46" fmla="*/ 0 w 289"/>
                  <a:gd name="T47" fmla="*/ 0 h 351"/>
                  <a:gd name="T48" fmla="*/ 0 w 289"/>
                  <a:gd name="T49" fmla="*/ 0 h 351"/>
                  <a:gd name="T50" fmla="*/ 0 w 289"/>
                  <a:gd name="T51" fmla="*/ 0 h 351"/>
                  <a:gd name="T52" fmla="*/ 0 w 289"/>
                  <a:gd name="T53" fmla="*/ 0 h 351"/>
                  <a:gd name="T54" fmla="*/ 0 w 289"/>
                  <a:gd name="T55" fmla="*/ 0 h 351"/>
                  <a:gd name="T56" fmla="*/ 0 w 289"/>
                  <a:gd name="T57" fmla="*/ 0 h 351"/>
                  <a:gd name="T58" fmla="*/ 0 w 289"/>
                  <a:gd name="T59" fmla="*/ 0 h 351"/>
                  <a:gd name="T60" fmla="*/ 0 w 289"/>
                  <a:gd name="T61" fmla="*/ 0 h 351"/>
                  <a:gd name="T62" fmla="*/ 0 w 289"/>
                  <a:gd name="T63" fmla="*/ 0 h 351"/>
                  <a:gd name="T64" fmla="*/ 0 w 289"/>
                  <a:gd name="T65" fmla="*/ 0 h 351"/>
                  <a:gd name="T66" fmla="*/ 0 w 289"/>
                  <a:gd name="T67" fmla="*/ 0 h 351"/>
                  <a:gd name="T68" fmla="*/ 0 w 289"/>
                  <a:gd name="T69" fmla="*/ 0 h 351"/>
                  <a:gd name="T70" fmla="*/ 0 w 289"/>
                  <a:gd name="T71" fmla="*/ 0 h 351"/>
                  <a:gd name="T72" fmla="*/ 0 w 289"/>
                  <a:gd name="T73" fmla="*/ 0 h 351"/>
                  <a:gd name="T74" fmla="*/ 0 w 289"/>
                  <a:gd name="T75" fmla="*/ 0 h 351"/>
                  <a:gd name="T76" fmla="*/ 0 w 289"/>
                  <a:gd name="T77" fmla="*/ 0 h 351"/>
                  <a:gd name="T78" fmla="*/ 0 w 289"/>
                  <a:gd name="T79" fmla="*/ 0 h 351"/>
                  <a:gd name="T80" fmla="*/ 0 w 289"/>
                  <a:gd name="T81" fmla="*/ 0 h 351"/>
                  <a:gd name="T82" fmla="*/ 0 w 289"/>
                  <a:gd name="T83" fmla="*/ 0 h 351"/>
                  <a:gd name="T84" fmla="*/ 0 w 289"/>
                  <a:gd name="T85" fmla="*/ 0 h 351"/>
                  <a:gd name="T86" fmla="*/ 0 w 289"/>
                  <a:gd name="T87" fmla="*/ 0 h 3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1"/>
                  <a:gd name="T134" fmla="*/ 289 w 289"/>
                  <a:gd name="T135" fmla="*/ 351 h 3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1">
                    <a:moveTo>
                      <a:pt x="112" y="46"/>
                    </a:moveTo>
                    <a:lnTo>
                      <a:pt x="90" y="65"/>
                    </a:lnTo>
                    <a:lnTo>
                      <a:pt x="68" y="84"/>
                    </a:lnTo>
                    <a:lnTo>
                      <a:pt x="48" y="106"/>
                    </a:lnTo>
                    <a:lnTo>
                      <a:pt x="30" y="130"/>
                    </a:lnTo>
                    <a:lnTo>
                      <a:pt x="15" y="155"/>
                    </a:lnTo>
                    <a:lnTo>
                      <a:pt x="5" y="181"/>
                    </a:lnTo>
                    <a:lnTo>
                      <a:pt x="0" y="210"/>
                    </a:lnTo>
                    <a:lnTo>
                      <a:pt x="1" y="240"/>
                    </a:lnTo>
                    <a:lnTo>
                      <a:pt x="3" y="248"/>
                    </a:lnTo>
                    <a:lnTo>
                      <a:pt x="5" y="256"/>
                    </a:lnTo>
                    <a:lnTo>
                      <a:pt x="8" y="262"/>
                    </a:lnTo>
                    <a:lnTo>
                      <a:pt x="12" y="270"/>
                    </a:lnTo>
                    <a:lnTo>
                      <a:pt x="17" y="276"/>
                    </a:lnTo>
                    <a:lnTo>
                      <a:pt x="24" y="283"/>
                    </a:lnTo>
                    <a:lnTo>
                      <a:pt x="29" y="288"/>
                    </a:lnTo>
                    <a:lnTo>
                      <a:pt x="36" y="292"/>
                    </a:lnTo>
                    <a:lnTo>
                      <a:pt x="50" y="301"/>
                    </a:lnTo>
                    <a:lnTo>
                      <a:pt x="64" y="308"/>
                    </a:lnTo>
                    <a:lnTo>
                      <a:pt x="77" y="315"/>
                    </a:lnTo>
                    <a:lnTo>
                      <a:pt x="92" y="320"/>
                    </a:lnTo>
                    <a:lnTo>
                      <a:pt x="107" y="326"/>
                    </a:lnTo>
                    <a:lnTo>
                      <a:pt x="121" y="330"/>
                    </a:lnTo>
                    <a:lnTo>
                      <a:pt x="136" y="334"/>
                    </a:lnTo>
                    <a:lnTo>
                      <a:pt x="151" y="337"/>
                    </a:lnTo>
                    <a:lnTo>
                      <a:pt x="167" y="341"/>
                    </a:lnTo>
                    <a:lnTo>
                      <a:pt x="181" y="343"/>
                    </a:lnTo>
                    <a:lnTo>
                      <a:pt x="197" y="345"/>
                    </a:lnTo>
                    <a:lnTo>
                      <a:pt x="213" y="347"/>
                    </a:lnTo>
                    <a:lnTo>
                      <a:pt x="228" y="348"/>
                    </a:lnTo>
                    <a:lnTo>
                      <a:pt x="243" y="349"/>
                    </a:lnTo>
                    <a:lnTo>
                      <a:pt x="259" y="350"/>
                    </a:lnTo>
                    <a:lnTo>
                      <a:pt x="274" y="351"/>
                    </a:lnTo>
                    <a:lnTo>
                      <a:pt x="279" y="351"/>
                    </a:lnTo>
                    <a:lnTo>
                      <a:pt x="283" y="349"/>
                    </a:lnTo>
                    <a:lnTo>
                      <a:pt x="286" y="345"/>
                    </a:lnTo>
                    <a:lnTo>
                      <a:pt x="289" y="341"/>
                    </a:lnTo>
                    <a:lnTo>
                      <a:pt x="289" y="335"/>
                    </a:lnTo>
                    <a:lnTo>
                      <a:pt x="286" y="331"/>
                    </a:lnTo>
                    <a:lnTo>
                      <a:pt x="282" y="328"/>
                    </a:lnTo>
                    <a:lnTo>
                      <a:pt x="277" y="326"/>
                    </a:lnTo>
                    <a:lnTo>
                      <a:pt x="263" y="322"/>
                    </a:lnTo>
                    <a:lnTo>
                      <a:pt x="250" y="320"/>
                    </a:lnTo>
                    <a:lnTo>
                      <a:pt x="236" y="317"/>
                    </a:lnTo>
                    <a:lnTo>
                      <a:pt x="221" y="315"/>
                    </a:lnTo>
                    <a:lnTo>
                      <a:pt x="208" y="313"/>
                    </a:lnTo>
                    <a:lnTo>
                      <a:pt x="194" y="311"/>
                    </a:lnTo>
                    <a:lnTo>
                      <a:pt x="179" y="308"/>
                    </a:lnTo>
                    <a:lnTo>
                      <a:pt x="166" y="305"/>
                    </a:lnTo>
                    <a:lnTo>
                      <a:pt x="152" y="303"/>
                    </a:lnTo>
                    <a:lnTo>
                      <a:pt x="138" y="300"/>
                    </a:lnTo>
                    <a:lnTo>
                      <a:pt x="125" y="296"/>
                    </a:lnTo>
                    <a:lnTo>
                      <a:pt x="111" y="292"/>
                    </a:lnTo>
                    <a:lnTo>
                      <a:pt x="98" y="287"/>
                    </a:lnTo>
                    <a:lnTo>
                      <a:pt x="85" y="282"/>
                    </a:lnTo>
                    <a:lnTo>
                      <a:pt x="72" y="276"/>
                    </a:lnTo>
                    <a:lnTo>
                      <a:pt x="59" y="269"/>
                    </a:lnTo>
                    <a:lnTo>
                      <a:pt x="49" y="261"/>
                    </a:lnTo>
                    <a:lnTo>
                      <a:pt x="41" y="252"/>
                    </a:lnTo>
                    <a:lnTo>
                      <a:pt x="34" y="241"/>
                    </a:lnTo>
                    <a:lnTo>
                      <a:pt x="31" y="228"/>
                    </a:lnTo>
                    <a:lnTo>
                      <a:pt x="30" y="215"/>
                    </a:lnTo>
                    <a:lnTo>
                      <a:pt x="31" y="201"/>
                    </a:lnTo>
                    <a:lnTo>
                      <a:pt x="34" y="186"/>
                    </a:lnTo>
                    <a:lnTo>
                      <a:pt x="38" y="174"/>
                    </a:lnTo>
                    <a:lnTo>
                      <a:pt x="46" y="158"/>
                    </a:lnTo>
                    <a:lnTo>
                      <a:pt x="54" y="142"/>
                    </a:lnTo>
                    <a:lnTo>
                      <a:pt x="64" y="128"/>
                    </a:lnTo>
                    <a:lnTo>
                      <a:pt x="74" y="115"/>
                    </a:lnTo>
                    <a:lnTo>
                      <a:pt x="85" y="102"/>
                    </a:lnTo>
                    <a:lnTo>
                      <a:pt x="96" y="89"/>
                    </a:lnTo>
                    <a:lnTo>
                      <a:pt x="110" y="77"/>
                    </a:lnTo>
                    <a:lnTo>
                      <a:pt x="124" y="64"/>
                    </a:lnTo>
                    <a:lnTo>
                      <a:pt x="137" y="53"/>
                    </a:lnTo>
                    <a:lnTo>
                      <a:pt x="155" y="43"/>
                    </a:lnTo>
                    <a:lnTo>
                      <a:pt x="175" y="35"/>
                    </a:lnTo>
                    <a:lnTo>
                      <a:pt x="195" y="26"/>
                    </a:lnTo>
                    <a:lnTo>
                      <a:pt x="213" y="19"/>
                    </a:lnTo>
                    <a:lnTo>
                      <a:pt x="228" y="12"/>
                    </a:lnTo>
                    <a:lnTo>
                      <a:pt x="237" y="6"/>
                    </a:lnTo>
                    <a:lnTo>
                      <a:pt x="240" y="2"/>
                    </a:lnTo>
                    <a:lnTo>
                      <a:pt x="230" y="0"/>
                    </a:lnTo>
                    <a:lnTo>
                      <a:pt x="215" y="1"/>
                    </a:lnTo>
                    <a:lnTo>
                      <a:pt x="198" y="4"/>
                    </a:lnTo>
                    <a:lnTo>
                      <a:pt x="180" y="9"/>
                    </a:lnTo>
                    <a:lnTo>
                      <a:pt x="161" y="17"/>
                    </a:lnTo>
                    <a:lnTo>
                      <a:pt x="144" y="25"/>
                    </a:lnTo>
                    <a:lnTo>
                      <a:pt x="127" y="35"/>
                    </a:lnTo>
                    <a:lnTo>
                      <a:pt x="112" y="4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6" name="Freeform 619"/>
              <p:cNvSpPr>
                <a:spLocks/>
              </p:cNvSpPr>
              <p:nvPr/>
            </p:nvSpPr>
            <p:spPr bwMode="auto">
              <a:xfrm>
                <a:off x="4545" y="3346"/>
                <a:ext cx="32" cy="34"/>
              </a:xfrm>
              <a:custGeom>
                <a:avLst/>
                <a:gdLst>
                  <a:gd name="T0" fmla="*/ 0 w 254"/>
                  <a:gd name="T1" fmla="*/ 0 h 234"/>
                  <a:gd name="T2" fmla="*/ 0 w 254"/>
                  <a:gd name="T3" fmla="*/ 0 h 234"/>
                  <a:gd name="T4" fmla="*/ 0 w 254"/>
                  <a:gd name="T5" fmla="*/ 0 h 234"/>
                  <a:gd name="T6" fmla="*/ 0 w 254"/>
                  <a:gd name="T7" fmla="*/ 0 h 234"/>
                  <a:gd name="T8" fmla="*/ 0 w 254"/>
                  <a:gd name="T9" fmla="*/ 0 h 234"/>
                  <a:gd name="T10" fmla="*/ 0 w 254"/>
                  <a:gd name="T11" fmla="*/ 0 h 234"/>
                  <a:gd name="T12" fmla="*/ 0 w 254"/>
                  <a:gd name="T13" fmla="*/ 0 h 234"/>
                  <a:gd name="T14" fmla="*/ 0 w 254"/>
                  <a:gd name="T15" fmla="*/ 0 h 234"/>
                  <a:gd name="T16" fmla="*/ 0 w 254"/>
                  <a:gd name="T17" fmla="*/ 0 h 234"/>
                  <a:gd name="T18" fmla="*/ 0 w 254"/>
                  <a:gd name="T19" fmla="*/ 0 h 234"/>
                  <a:gd name="T20" fmla="*/ 0 w 254"/>
                  <a:gd name="T21" fmla="*/ 0 h 234"/>
                  <a:gd name="T22" fmla="*/ 0 w 254"/>
                  <a:gd name="T23" fmla="*/ 0 h 234"/>
                  <a:gd name="T24" fmla="*/ 0 w 254"/>
                  <a:gd name="T25" fmla="*/ 0 h 234"/>
                  <a:gd name="T26" fmla="*/ 0 w 254"/>
                  <a:gd name="T27" fmla="*/ 0 h 234"/>
                  <a:gd name="T28" fmla="*/ 0 w 254"/>
                  <a:gd name="T29" fmla="*/ 0 h 234"/>
                  <a:gd name="T30" fmla="*/ 0 w 254"/>
                  <a:gd name="T31" fmla="*/ 0 h 234"/>
                  <a:gd name="T32" fmla="*/ 0 w 254"/>
                  <a:gd name="T33" fmla="*/ 0 h 234"/>
                  <a:gd name="T34" fmla="*/ 0 w 254"/>
                  <a:gd name="T35" fmla="*/ 0 h 234"/>
                  <a:gd name="T36" fmla="*/ 0 w 254"/>
                  <a:gd name="T37" fmla="*/ 0 h 234"/>
                  <a:gd name="T38" fmla="*/ 0 w 254"/>
                  <a:gd name="T39" fmla="*/ 0 h 234"/>
                  <a:gd name="T40" fmla="*/ 0 w 254"/>
                  <a:gd name="T41" fmla="*/ 0 h 234"/>
                  <a:gd name="T42" fmla="*/ 0 w 254"/>
                  <a:gd name="T43" fmla="*/ 0 h 234"/>
                  <a:gd name="T44" fmla="*/ 0 w 254"/>
                  <a:gd name="T45" fmla="*/ 0 h 234"/>
                  <a:gd name="T46" fmla="*/ 0 w 254"/>
                  <a:gd name="T47" fmla="*/ 0 h 234"/>
                  <a:gd name="T48" fmla="*/ 0 w 254"/>
                  <a:gd name="T49" fmla="*/ 0 h 234"/>
                  <a:gd name="T50" fmla="*/ 0 w 254"/>
                  <a:gd name="T51" fmla="*/ 0 h 234"/>
                  <a:gd name="T52" fmla="*/ 0 w 254"/>
                  <a:gd name="T53" fmla="*/ 0 h 234"/>
                  <a:gd name="T54" fmla="*/ 0 w 254"/>
                  <a:gd name="T55" fmla="*/ 0 h 234"/>
                  <a:gd name="T56" fmla="*/ 0 w 254"/>
                  <a:gd name="T57" fmla="*/ 0 h 234"/>
                  <a:gd name="T58" fmla="*/ 0 w 254"/>
                  <a:gd name="T59" fmla="*/ 0 h 234"/>
                  <a:gd name="T60" fmla="*/ 0 w 254"/>
                  <a:gd name="T61" fmla="*/ 0 h 234"/>
                  <a:gd name="T62" fmla="*/ 0 w 254"/>
                  <a:gd name="T63" fmla="*/ 0 h 234"/>
                  <a:gd name="T64" fmla="*/ 0 w 254"/>
                  <a:gd name="T65" fmla="*/ 0 h 234"/>
                  <a:gd name="T66" fmla="*/ 0 w 254"/>
                  <a:gd name="T67" fmla="*/ 0 h 234"/>
                  <a:gd name="T68" fmla="*/ 0 w 254"/>
                  <a:gd name="T69" fmla="*/ 0 h 234"/>
                  <a:gd name="T70" fmla="*/ 0 w 254"/>
                  <a:gd name="T71" fmla="*/ 0 h 234"/>
                  <a:gd name="T72" fmla="*/ 0 w 254"/>
                  <a:gd name="T73" fmla="*/ 0 h 234"/>
                  <a:gd name="T74" fmla="*/ 0 w 254"/>
                  <a:gd name="T75" fmla="*/ 0 h 234"/>
                  <a:gd name="T76" fmla="*/ 0 w 254"/>
                  <a:gd name="T77" fmla="*/ 0 h 234"/>
                  <a:gd name="T78" fmla="*/ 0 w 254"/>
                  <a:gd name="T79" fmla="*/ 0 h 234"/>
                  <a:gd name="T80" fmla="*/ 0 w 254"/>
                  <a:gd name="T81" fmla="*/ 0 h 234"/>
                  <a:gd name="T82" fmla="*/ 0 w 254"/>
                  <a:gd name="T83" fmla="*/ 0 h 234"/>
                  <a:gd name="T84" fmla="*/ 0 w 254"/>
                  <a:gd name="T85" fmla="*/ 0 h 234"/>
                  <a:gd name="T86" fmla="*/ 0 w 254"/>
                  <a:gd name="T87" fmla="*/ 0 h 234"/>
                  <a:gd name="T88" fmla="*/ 0 w 254"/>
                  <a:gd name="T89" fmla="*/ 0 h 234"/>
                  <a:gd name="T90" fmla="*/ 0 w 254"/>
                  <a:gd name="T91" fmla="*/ 0 h 234"/>
                  <a:gd name="T92" fmla="*/ 0 w 254"/>
                  <a:gd name="T93" fmla="*/ 0 h 234"/>
                  <a:gd name="T94" fmla="*/ 0 w 254"/>
                  <a:gd name="T95" fmla="*/ 0 h 234"/>
                  <a:gd name="T96" fmla="*/ 0 w 254"/>
                  <a:gd name="T97" fmla="*/ 0 h 234"/>
                  <a:gd name="T98" fmla="*/ 0 w 254"/>
                  <a:gd name="T99" fmla="*/ 0 h 234"/>
                  <a:gd name="T100" fmla="*/ 0 w 254"/>
                  <a:gd name="T101" fmla="*/ 0 h 234"/>
                  <a:gd name="T102" fmla="*/ 0 w 254"/>
                  <a:gd name="T103" fmla="*/ 0 h 234"/>
                  <a:gd name="T104" fmla="*/ 0 w 254"/>
                  <a:gd name="T105" fmla="*/ 0 h 234"/>
                  <a:gd name="T106" fmla="*/ 0 w 254"/>
                  <a:gd name="T107" fmla="*/ 0 h 234"/>
                  <a:gd name="T108" fmla="*/ 0 w 254"/>
                  <a:gd name="T109" fmla="*/ 0 h 234"/>
                  <a:gd name="T110" fmla="*/ 0 w 254"/>
                  <a:gd name="T111" fmla="*/ 0 h 234"/>
                  <a:gd name="T112" fmla="*/ 0 w 254"/>
                  <a:gd name="T113" fmla="*/ 0 h 234"/>
                  <a:gd name="T114" fmla="*/ 0 w 254"/>
                  <a:gd name="T115" fmla="*/ 0 h 234"/>
                  <a:gd name="T116" fmla="*/ 0 w 254"/>
                  <a:gd name="T117" fmla="*/ 0 h 234"/>
                  <a:gd name="T118" fmla="*/ 0 w 254"/>
                  <a:gd name="T119" fmla="*/ 0 h 234"/>
                  <a:gd name="T120" fmla="*/ 0 w 254"/>
                  <a:gd name="T121" fmla="*/ 0 h 2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4"/>
                  <a:gd name="T184" fmla="*/ 0 h 234"/>
                  <a:gd name="T185" fmla="*/ 254 w 254"/>
                  <a:gd name="T186" fmla="*/ 234 h 2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4" h="234">
                    <a:moveTo>
                      <a:pt x="210" y="71"/>
                    </a:moveTo>
                    <a:lnTo>
                      <a:pt x="222" y="84"/>
                    </a:lnTo>
                    <a:lnTo>
                      <a:pt x="229" y="99"/>
                    </a:lnTo>
                    <a:lnTo>
                      <a:pt x="232" y="115"/>
                    </a:lnTo>
                    <a:lnTo>
                      <a:pt x="232" y="132"/>
                    </a:lnTo>
                    <a:lnTo>
                      <a:pt x="230" y="146"/>
                    </a:lnTo>
                    <a:lnTo>
                      <a:pt x="226" y="158"/>
                    </a:lnTo>
                    <a:lnTo>
                      <a:pt x="219" y="170"/>
                    </a:lnTo>
                    <a:lnTo>
                      <a:pt x="211" y="179"/>
                    </a:lnTo>
                    <a:lnTo>
                      <a:pt x="202" y="190"/>
                    </a:lnTo>
                    <a:lnTo>
                      <a:pt x="193" y="199"/>
                    </a:lnTo>
                    <a:lnTo>
                      <a:pt x="183" y="208"/>
                    </a:lnTo>
                    <a:lnTo>
                      <a:pt x="174" y="218"/>
                    </a:lnTo>
                    <a:lnTo>
                      <a:pt x="172" y="221"/>
                    </a:lnTo>
                    <a:lnTo>
                      <a:pt x="172" y="224"/>
                    </a:lnTo>
                    <a:lnTo>
                      <a:pt x="172" y="227"/>
                    </a:lnTo>
                    <a:lnTo>
                      <a:pt x="174" y="231"/>
                    </a:lnTo>
                    <a:lnTo>
                      <a:pt x="177" y="233"/>
                    </a:lnTo>
                    <a:lnTo>
                      <a:pt x="181" y="234"/>
                    </a:lnTo>
                    <a:lnTo>
                      <a:pt x="184" y="233"/>
                    </a:lnTo>
                    <a:lnTo>
                      <a:pt x="187" y="231"/>
                    </a:lnTo>
                    <a:lnTo>
                      <a:pt x="208" y="217"/>
                    </a:lnTo>
                    <a:lnTo>
                      <a:pt x="226" y="199"/>
                    </a:lnTo>
                    <a:lnTo>
                      <a:pt x="240" y="178"/>
                    </a:lnTo>
                    <a:lnTo>
                      <a:pt x="249" y="155"/>
                    </a:lnTo>
                    <a:lnTo>
                      <a:pt x="254" y="131"/>
                    </a:lnTo>
                    <a:lnTo>
                      <a:pt x="251" y="107"/>
                    </a:lnTo>
                    <a:lnTo>
                      <a:pt x="243" y="84"/>
                    </a:lnTo>
                    <a:lnTo>
                      <a:pt x="226" y="64"/>
                    </a:lnTo>
                    <a:lnTo>
                      <a:pt x="214" y="53"/>
                    </a:lnTo>
                    <a:lnTo>
                      <a:pt x="199" y="45"/>
                    </a:lnTo>
                    <a:lnTo>
                      <a:pt x="183" y="36"/>
                    </a:lnTo>
                    <a:lnTo>
                      <a:pt x="165" y="29"/>
                    </a:lnTo>
                    <a:lnTo>
                      <a:pt x="147" y="21"/>
                    </a:lnTo>
                    <a:lnTo>
                      <a:pt x="129" y="16"/>
                    </a:lnTo>
                    <a:lnTo>
                      <a:pt x="111" y="12"/>
                    </a:lnTo>
                    <a:lnTo>
                      <a:pt x="93" y="7"/>
                    </a:lnTo>
                    <a:lnTo>
                      <a:pt x="75" y="4"/>
                    </a:lnTo>
                    <a:lnTo>
                      <a:pt x="59" y="2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11" y="6"/>
                    </a:lnTo>
                    <a:lnTo>
                      <a:pt x="21" y="7"/>
                    </a:lnTo>
                    <a:lnTo>
                      <a:pt x="34" y="9"/>
                    </a:lnTo>
                    <a:lnTo>
                      <a:pt x="46" y="12"/>
                    </a:lnTo>
                    <a:lnTo>
                      <a:pt x="59" y="15"/>
                    </a:lnTo>
                    <a:lnTo>
                      <a:pt x="74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6" y="28"/>
                    </a:lnTo>
                    <a:lnTo>
                      <a:pt x="131" y="32"/>
                    </a:lnTo>
                    <a:lnTo>
                      <a:pt x="145" y="36"/>
                    </a:lnTo>
                    <a:lnTo>
                      <a:pt x="159" y="42"/>
                    </a:lnTo>
                    <a:lnTo>
                      <a:pt x="173" y="48"/>
                    </a:lnTo>
                    <a:lnTo>
                      <a:pt x="186" y="55"/>
                    </a:lnTo>
                    <a:lnTo>
                      <a:pt x="199" y="63"/>
                    </a:lnTo>
                    <a:lnTo>
                      <a:pt x="210" y="7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7" name="Freeform 620"/>
              <p:cNvSpPr>
                <a:spLocks/>
              </p:cNvSpPr>
              <p:nvPr/>
            </p:nvSpPr>
            <p:spPr bwMode="auto">
              <a:xfrm>
                <a:off x="4481" y="3362"/>
                <a:ext cx="13" cy="31"/>
              </a:xfrm>
              <a:custGeom>
                <a:avLst/>
                <a:gdLst>
                  <a:gd name="T0" fmla="*/ 0 w 103"/>
                  <a:gd name="T1" fmla="*/ 0 h 221"/>
                  <a:gd name="T2" fmla="*/ 0 w 103"/>
                  <a:gd name="T3" fmla="*/ 0 h 221"/>
                  <a:gd name="T4" fmla="*/ 0 w 103"/>
                  <a:gd name="T5" fmla="*/ 0 h 221"/>
                  <a:gd name="T6" fmla="*/ 0 w 103"/>
                  <a:gd name="T7" fmla="*/ 0 h 221"/>
                  <a:gd name="T8" fmla="*/ 0 w 103"/>
                  <a:gd name="T9" fmla="*/ 0 h 221"/>
                  <a:gd name="T10" fmla="*/ 0 w 103"/>
                  <a:gd name="T11" fmla="*/ 0 h 221"/>
                  <a:gd name="T12" fmla="*/ 0 w 103"/>
                  <a:gd name="T13" fmla="*/ 0 h 221"/>
                  <a:gd name="T14" fmla="*/ 0 w 103"/>
                  <a:gd name="T15" fmla="*/ 0 h 221"/>
                  <a:gd name="T16" fmla="*/ 0 w 103"/>
                  <a:gd name="T17" fmla="*/ 0 h 221"/>
                  <a:gd name="T18" fmla="*/ 0 w 103"/>
                  <a:gd name="T19" fmla="*/ 0 h 221"/>
                  <a:gd name="T20" fmla="*/ 0 w 103"/>
                  <a:gd name="T21" fmla="*/ 0 h 221"/>
                  <a:gd name="T22" fmla="*/ 0 w 103"/>
                  <a:gd name="T23" fmla="*/ 0 h 221"/>
                  <a:gd name="T24" fmla="*/ 0 w 103"/>
                  <a:gd name="T25" fmla="*/ 0 h 221"/>
                  <a:gd name="T26" fmla="*/ 0 w 103"/>
                  <a:gd name="T27" fmla="*/ 0 h 221"/>
                  <a:gd name="T28" fmla="*/ 0 w 103"/>
                  <a:gd name="T29" fmla="*/ 0 h 221"/>
                  <a:gd name="T30" fmla="*/ 0 w 103"/>
                  <a:gd name="T31" fmla="*/ 0 h 221"/>
                  <a:gd name="T32" fmla="*/ 0 w 103"/>
                  <a:gd name="T33" fmla="*/ 0 h 221"/>
                  <a:gd name="T34" fmla="*/ 0 w 103"/>
                  <a:gd name="T35" fmla="*/ 0 h 221"/>
                  <a:gd name="T36" fmla="*/ 0 w 103"/>
                  <a:gd name="T37" fmla="*/ 0 h 221"/>
                  <a:gd name="T38" fmla="*/ 0 w 103"/>
                  <a:gd name="T39" fmla="*/ 0 h 221"/>
                  <a:gd name="T40" fmla="*/ 0 w 103"/>
                  <a:gd name="T41" fmla="*/ 0 h 221"/>
                  <a:gd name="T42" fmla="*/ 0 w 103"/>
                  <a:gd name="T43" fmla="*/ 0 h 221"/>
                  <a:gd name="T44" fmla="*/ 0 w 103"/>
                  <a:gd name="T45" fmla="*/ 0 h 221"/>
                  <a:gd name="T46" fmla="*/ 0 w 103"/>
                  <a:gd name="T47" fmla="*/ 0 h 221"/>
                  <a:gd name="T48" fmla="*/ 0 w 103"/>
                  <a:gd name="T49" fmla="*/ 0 h 221"/>
                  <a:gd name="T50" fmla="*/ 0 w 103"/>
                  <a:gd name="T51" fmla="*/ 0 h 221"/>
                  <a:gd name="T52" fmla="*/ 0 w 103"/>
                  <a:gd name="T53" fmla="*/ 0 h 221"/>
                  <a:gd name="T54" fmla="*/ 0 w 103"/>
                  <a:gd name="T55" fmla="*/ 0 h 221"/>
                  <a:gd name="T56" fmla="*/ 0 w 103"/>
                  <a:gd name="T57" fmla="*/ 0 h 221"/>
                  <a:gd name="T58" fmla="*/ 0 w 103"/>
                  <a:gd name="T59" fmla="*/ 0 h 221"/>
                  <a:gd name="T60" fmla="*/ 0 w 103"/>
                  <a:gd name="T61" fmla="*/ 0 h 221"/>
                  <a:gd name="T62" fmla="*/ 0 w 103"/>
                  <a:gd name="T63" fmla="*/ 0 h 221"/>
                  <a:gd name="T64" fmla="*/ 0 w 103"/>
                  <a:gd name="T65" fmla="*/ 0 h 221"/>
                  <a:gd name="T66" fmla="*/ 0 w 103"/>
                  <a:gd name="T67" fmla="*/ 0 h 221"/>
                  <a:gd name="T68" fmla="*/ 0 w 103"/>
                  <a:gd name="T69" fmla="*/ 0 h 221"/>
                  <a:gd name="T70" fmla="*/ 0 w 103"/>
                  <a:gd name="T71" fmla="*/ 0 h 221"/>
                  <a:gd name="T72" fmla="*/ 0 w 103"/>
                  <a:gd name="T73" fmla="*/ 0 h 221"/>
                  <a:gd name="T74" fmla="*/ 0 w 103"/>
                  <a:gd name="T75" fmla="*/ 0 h 221"/>
                  <a:gd name="T76" fmla="*/ 0 w 103"/>
                  <a:gd name="T77" fmla="*/ 0 h 221"/>
                  <a:gd name="T78" fmla="*/ 0 w 103"/>
                  <a:gd name="T79" fmla="*/ 0 h 221"/>
                  <a:gd name="T80" fmla="*/ 0 w 103"/>
                  <a:gd name="T81" fmla="*/ 0 h 2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1"/>
                  <a:gd name="T125" fmla="*/ 103 w 103"/>
                  <a:gd name="T126" fmla="*/ 221 h 2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1">
                    <a:moveTo>
                      <a:pt x="0" y="121"/>
                    </a:moveTo>
                    <a:lnTo>
                      <a:pt x="0" y="139"/>
                    </a:lnTo>
                    <a:lnTo>
                      <a:pt x="4" y="156"/>
                    </a:lnTo>
                    <a:lnTo>
                      <a:pt x="12" y="172"/>
                    </a:lnTo>
                    <a:lnTo>
                      <a:pt x="22" y="186"/>
                    </a:lnTo>
                    <a:lnTo>
                      <a:pt x="35" y="197"/>
                    </a:lnTo>
                    <a:lnTo>
                      <a:pt x="50" y="208"/>
                    </a:lnTo>
                    <a:lnTo>
                      <a:pt x="66" y="216"/>
                    </a:lnTo>
                    <a:lnTo>
                      <a:pt x="83" y="220"/>
                    </a:lnTo>
                    <a:lnTo>
                      <a:pt x="89" y="221"/>
                    </a:lnTo>
                    <a:lnTo>
                      <a:pt x="94" y="219"/>
                    </a:lnTo>
                    <a:lnTo>
                      <a:pt x="98" y="216"/>
                    </a:lnTo>
                    <a:lnTo>
                      <a:pt x="100" y="211"/>
                    </a:lnTo>
                    <a:lnTo>
                      <a:pt x="100" y="206"/>
                    </a:lnTo>
                    <a:lnTo>
                      <a:pt x="99" y="201"/>
                    </a:lnTo>
                    <a:lnTo>
                      <a:pt x="96" y="196"/>
                    </a:lnTo>
                    <a:lnTo>
                      <a:pt x="91" y="194"/>
                    </a:lnTo>
                    <a:lnTo>
                      <a:pt x="74" y="188"/>
                    </a:lnTo>
                    <a:lnTo>
                      <a:pt x="58" y="179"/>
                    </a:lnTo>
                    <a:lnTo>
                      <a:pt x="45" y="168"/>
                    </a:lnTo>
                    <a:lnTo>
                      <a:pt x="36" y="155"/>
                    </a:lnTo>
                    <a:lnTo>
                      <a:pt x="30" y="139"/>
                    </a:lnTo>
                    <a:lnTo>
                      <a:pt x="27" y="122"/>
                    </a:lnTo>
                    <a:lnTo>
                      <a:pt x="27" y="103"/>
                    </a:lnTo>
                    <a:lnTo>
                      <a:pt x="32" y="84"/>
                    </a:lnTo>
                    <a:lnTo>
                      <a:pt x="38" y="70"/>
                    </a:lnTo>
                    <a:lnTo>
                      <a:pt x="46" y="57"/>
                    </a:lnTo>
                    <a:lnTo>
                      <a:pt x="56" y="46"/>
                    </a:lnTo>
                    <a:lnTo>
                      <a:pt x="66" y="35"/>
                    </a:lnTo>
                    <a:lnTo>
                      <a:pt x="76" y="25"/>
                    </a:lnTo>
                    <a:lnTo>
                      <a:pt x="86" y="17"/>
                    </a:lnTo>
                    <a:lnTo>
                      <a:pt x="96" y="8"/>
                    </a:lnTo>
                    <a:lnTo>
                      <a:pt x="103" y="1"/>
                    </a:lnTo>
                    <a:lnTo>
                      <a:pt x="96" y="0"/>
                    </a:lnTo>
                    <a:lnTo>
                      <a:pt x="84" y="5"/>
                    </a:lnTo>
                    <a:lnTo>
                      <a:pt x="69" y="17"/>
                    </a:lnTo>
                    <a:lnTo>
                      <a:pt x="51" y="33"/>
                    </a:lnTo>
                    <a:lnTo>
                      <a:pt x="34" y="53"/>
                    </a:lnTo>
                    <a:lnTo>
                      <a:pt x="18" y="75"/>
                    </a:lnTo>
                    <a:lnTo>
                      <a:pt x="7" y="98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8" name="Freeform 621"/>
              <p:cNvSpPr>
                <a:spLocks/>
              </p:cNvSpPr>
              <p:nvPr/>
            </p:nvSpPr>
            <p:spPr bwMode="auto">
              <a:xfrm>
                <a:off x="4571" y="3344"/>
                <a:ext cx="28" cy="41"/>
              </a:xfrm>
              <a:custGeom>
                <a:avLst/>
                <a:gdLst>
                  <a:gd name="T0" fmla="*/ 0 w 221"/>
                  <a:gd name="T1" fmla="*/ 0 h 288"/>
                  <a:gd name="T2" fmla="*/ 0 w 221"/>
                  <a:gd name="T3" fmla="*/ 0 h 288"/>
                  <a:gd name="T4" fmla="*/ 0 w 221"/>
                  <a:gd name="T5" fmla="*/ 0 h 288"/>
                  <a:gd name="T6" fmla="*/ 0 w 221"/>
                  <a:gd name="T7" fmla="*/ 0 h 288"/>
                  <a:gd name="T8" fmla="*/ 0 w 221"/>
                  <a:gd name="T9" fmla="*/ 0 h 288"/>
                  <a:gd name="T10" fmla="*/ 0 w 221"/>
                  <a:gd name="T11" fmla="*/ 0 h 288"/>
                  <a:gd name="T12" fmla="*/ 0 w 221"/>
                  <a:gd name="T13" fmla="*/ 0 h 288"/>
                  <a:gd name="T14" fmla="*/ 0 w 221"/>
                  <a:gd name="T15" fmla="*/ 0 h 288"/>
                  <a:gd name="T16" fmla="*/ 0 w 221"/>
                  <a:gd name="T17" fmla="*/ 0 h 288"/>
                  <a:gd name="T18" fmla="*/ 0 w 221"/>
                  <a:gd name="T19" fmla="*/ 0 h 288"/>
                  <a:gd name="T20" fmla="*/ 0 w 221"/>
                  <a:gd name="T21" fmla="*/ 0 h 288"/>
                  <a:gd name="T22" fmla="*/ 0 w 221"/>
                  <a:gd name="T23" fmla="*/ 0 h 288"/>
                  <a:gd name="T24" fmla="*/ 0 w 221"/>
                  <a:gd name="T25" fmla="*/ 0 h 288"/>
                  <a:gd name="T26" fmla="*/ 0 w 221"/>
                  <a:gd name="T27" fmla="*/ 0 h 288"/>
                  <a:gd name="T28" fmla="*/ 0 w 221"/>
                  <a:gd name="T29" fmla="*/ 0 h 288"/>
                  <a:gd name="T30" fmla="*/ 0 w 221"/>
                  <a:gd name="T31" fmla="*/ 0 h 288"/>
                  <a:gd name="T32" fmla="*/ 0 w 221"/>
                  <a:gd name="T33" fmla="*/ 0 h 288"/>
                  <a:gd name="T34" fmla="*/ 0 w 221"/>
                  <a:gd name="T35" fmla="*/ 0 h 288"/>
                  <a:gd name="T36" fmla="*/ 0 w 221"/>
                  <a:gd name="T37" fmla="*/ 0 h 288"/>
                  <a:gd name="T38" fmla="*/ 0 w 221"/>
                  <a:gd name="T39" fmla="*/ 0 h 288"/>
                  <a:gd name="T40" fmla="*/ 0 w 221"/>
                  <a:gd name="T41" fmla="*/ 0 h 288"/>
                  <a:gd name="T42" fmla="*/ 0 w 221"/>
                  <a:gd name="T43" fmla="*/ 0 h 288"/>
                  <a:gd name="T44" fmla="*/ 0 w 221"/>
                  <a:gd name="T45" fmla="*/ 0 h 288"/>
                  <a:gd name="T46" fmla="*/ 0 w 221"/>
                  <a:gd name="T47" fmla="*/ 0 h 288"/>
                  <a:gd name="T48" fmla="*/ 0 w 221"/>
                  <a:gd name="T49" fmla="*/ 0 h 288"/>
                  <a:gd name="T50" fmla="*/ 0 w 221"/>
                  <a:gd name="T51" fmla="*/ 0 h 288"/>
                  <a:gd name="T52" fmla="*/ 0 w 221"/>
                  <a:gd name="T53" fmla="*/ 0 h 288"/>
                  <a:gd name="T54" fmla="*/ 0 w 221"/>
                  <a:gd name="T55" fmla="*/ 0 h 288"/>
                  <a:gd name="T56" fmla="*/ 0 w 221"/>
                  <a:gd name="T57" fmla="*/ 0 h 288"/>
                  <a:gd name="T58" fmla="*/ 0 w 221"/>
                  <a:gd name="T59" fmla="*/ 0 h 288"/>
                  <a:gd name="T60" fmla="*/ 0 w 221"/>
                  <a:gd name="T61" fmla="*/ 0 h 288"/>
                  <a:gd name="T62" fmla="*/ 0 w 221"/>
                  <a:gd name="T63" fmla="*/ 0 h 288"/>
                  <a:gd name="T64" fmla="*/ 0 w 221"/>
                  <a:gd name="T65" fmla="*/ 0 h 288"/>
                  <a:gd name="T66" fmla="*/ 0 w 221"/>
                  <a:gd name="T67" fmla="*/ 0 h 288"/>
                  <a:gd name="T68" fmla="*/ 0 w 221"/>
                  <a:gd name="T69" fmla="*/ 0 h 288"/>
                  <a:gd name="T70" fmla="*/ 0 w 221"/>
                  <a:gd name="T71" fmla="*/ 0 h 288"/>
                  <a:gd name="T72" fmla="*/ 0 w 221"/>
                  <a:gd name="T73" fmla="*/ 0 h 288"/>
                  <a:gd name="T74" fmla="*/ 0 w 221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1"/>
                  <a:gd name="T115" fmla="*/ 0 h 288"/>
                  <a:gd name="T116" fmla="*/ 221 w 221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1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3" y="124"/>
                    </a:lnTo>
                    <a:lnTo>
                      <a:pt x="197" y="133"/>
                    </a:lnTo>
                    <a:lnTo>
                      <a:pt x="201" y="143"/>
                    </a:lnTo>
                    <a:lnTo>
                      <a:pt x="202" y="153"/>
                    </a:lnTo>
                    <a:lnTo>
                      <a:pt x="202" y="163"/>
                    </a:lnTo>
                    <a:lnTo>
                      <a:pt x="199" y="174"/>
                    </a:lnTo>
                    <a:lnTo>
                      <a:pt x="195" y="184"/>
                    </a:lnTo>
                    <a:lnTo>
                      <a:pt x="187" y="194"/>
                    </a:lnTo>
                    <a:lnTo>
                      <a:pt x="179" y="204"/>
                    </a:lnTo>
                    <a:lnTo>
                      <a:pt x="170" y="212"/>
                    </a:lnTo>
                    <a:lnTo>
                      <a:pt x="159" y="221"/>
                    </a:lnTo>
                    <a:lnTo>
                      <a:pt x="150" y="229"/>
                    </a:lnTo>
                    <a:lnTo>
                      <a:pt x="139" y="237"/>
                    </a:lnTo>
                    <a:lnTo>
                      <a:pt x="129" y="246"/>
                    </a:lnTo>
                    <a:lnTo>
                      <a:pt x="119" y="255"/>
                    </a:lnTo>
                    <a:lnTo>
                      <a:pt x="116" y="258"/>
                    </a:lnTo>
                    <a:lnTo>
                      <a:pt x="114" y="263"/>
                    </a:lnTo>
                    <a:lnTo>
                      <a:pt x="112" y="267"/>
                    </a:lnTo>
                    <a:lnTo>
                      <a:pt x="110" y="271"/>
                    </a:lnTo>
                    <a:lnTo>
                      <a:pt x="109" y="276"/>
                    </a:lnTo>
                    <a:lnTo>
                      <a:pt x="109" y="280"/>
                    </a:lnTo>
                    <a:lnTo>
                      <a:pt x="110" y="284"/>
                    </a:lnTo>
                    <a:lnTo>
                      <a:pt x="113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5" y="287"/>
                    </a:lnTo>
                    <a:lnTo>
                      <a:pt x="129" y="284"/>
                    </a:lnTo>
                    <a:lnTo>
                      <a:pt x="139" y="272"/>
                    </a:lnTo>
                    <a:lnTo>
                      <a:pt x="151" y="261"/>
                    </a:lnTo>
                    <a:lnTo>
                      <a:pt x="162" y="250"/>
                    </a:lnTo>
                    <a:lnTo>
                      <a:pt x="175" y="239"/>
                    </a:lnTo>
                    <a:lnTo>
                      <a:pt x="186" y="229"/>
                    </a:lnTo>
                    <a:lnTo>
                      <a:pt x="197" y="217"/>
                    </a:lnTo>
                    <a:lnTo>
                      <a:pt x="207" y="204"/>
                    </a:lnTo>
                    <a:lnTo>
                      <a:pt x="215" y="190"/>
                    </a:lnTo>
                    <a:lnTo>
                      <a:pt x="220" y="174"/>
                    </a:lnTo>
                    <a:lnTo>
                      <a:pt x="221" y="158"/>
                    </a:lnTo>
                    <a:lnTo>
                      <a:pt x="218" y="142"/>
                    </a:lnTo>
                    <a:lnTo>
                      <a:pt x="213" y="127"/>
                    </a:lnTo>
                    <a:lnTo>
                      <a:pt x="204" y="112"/>
                    </a:lnTo>
                    <a:lnTo>
                      <a:pt x="194" y="99"/>
                    </a:lnTo>
                    <a:lnTo>
                      <a:pt x="181" y="87"/>
                    </a:lnTo>
                    <a:lnTo>
                      <a:pt x="169" y="77"/>
                    </a:lnTo>
                    <a:lnTo>
                      <a:pt x="159" y="69"/>
                    </a:lnTo>
                    <a:lnTo>
                      <a:pt x="149" y="63"/>
                    </a:lnTo>
                    <a:lnTo>
                      <a:pt x="137" y="55"/>
                    </a:lnTo>
                    <a:lnTo>
                      <a:pt x="125" y="48"/>
                    </a:lnTo>
                    <a:lnTo>
                      <a:pt x="114" y="40"/>
                    </a:lnTo>
                    <a:lnTo>
                      <a:pt x="101" y="33"/>
                    </a:lnTo>
                    <a:lnTo>
                      <a:pt x="89" y="27"/>
                    </a:lnTo>
                    <a:lnTo>
                      <a:pt x="77" y="20"/>
                    </a:lnTo>
                    <a:lnTo>
                      <a:pt x="66" y="15"/>
                    </a:lnTo>
                    <a:lnTo>
                      <a:pt x="54" y="9"/>
                    </a:lnTo>
                    <a:lnTo>
                      <a:pt x="42" y="6"/>
                    </a:lnTo>
                    <a:lnTo>
                      <a:pt x="32" y="3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5"/>
                    </a:lnTo>
                    <a:lnTo>
                      <a:pt x="16" y="8"/>
                    </a:lnTo>
                    <a:lnTo>
                      <a:pt x="26" y="13"/>
                    </a:lnTo>
                    <a:lnTo>
                      <a:pt x="35" y="17"/>
                    </a:lnTo>
                    <a:lnTo>
                      <a:pt x="47" y="22"/>
                    </a:lnTo>
                    <a:lnTo>
                      <a:pt x="58" y="28"/>
                    </a:lnTo>
                    <a:lnTo>
                      <a:pt x="71" y="34"/>
                    </a:lnTo>
                    <a:lnTo>
                      <a:pt x="83" y="40"/>
                    </a:lnTo>
                    <a:lnTo>
                      <a:pt x="96" y="48"/>
                    </a:lnTo>
                    <a:lnTo>
                      <a:pt x="109" y="55"/>
                    </a:lnTo>
                    <a:lnTo>
                      <a:pt x="121" y="64"/>
                    </a:lnTo>
                    <a:lnTo>
                      <a:pt x="134" y="72"/>
                    </a:lnTo>
                    <a:lnTo>
                      <a:pt x="146" y="81"/>
                    </a:lnTo>
                    <a:lnTo>
                      <a:pt x="158" y="90"/>
                    </a:lnTo>
                    <a:lnTo>
                      <a:pt x="169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49" name="Freeform 622"/>
              <p:cNvSpPr>
                <a:spLocks/>
              </p:cNvSpPr>
              <p:nvPr/>
            </p:nvSpPr>
            <p:spPr bwMode="auto">
              <a:xfrm>
                <a:off x="4541" y="3392"/>
                <a:ext cx="9" cy="25"/>
              </a:xfrm>
              <a:custGeom>
                <a:avLst/>
                <a:gdLst>
                  <a:gd name="T0" fmla="*/ 0 w 74"/>
                  <a:gd name="T1" fmla="*/ 0 h 174"/>
                  <a:gd name="T2" fmla="*/ 0 w 74"/>
                  <a:gd name="T3" fmla="*/ 0 h 174"/>
                  <a:gd name="T4" fmla="*/ 0 w 74"/>
                  <a:gd name="T5" fmla="*/ 0 h 174"/>
                  <a:gd name="T6" fmla="*/ 0 w 74"/>
                  <a:gd name="T7" fmla="*/ 0 h 174"/>
                  <a:gd name="T8" fmla="*/ 0 w 74"/>
                  <a:gd name="T9" fmla="*/ 0 h 174"/>
                  <a:gd name="T10" fmla="*/ 0 w 74"/>
                  <a:gd name="T11" fmla="*/ 0 h 174"/>
                  <a:gd name="T12" fmla="*/ 0 w 74"/>
                  <a:gd name="T13" fmla="*/ 0 h 174"/>
                  <a:gd name="T14" fmla="*/ 0 w 74"/>
                  <a:gd name="T15" fmla="*/ 0 h 174"/>
                  <a:gd name="T16" fmla="*/ 0 w 74"/>
                  <a:gd name="T17" fmla="*/ 0 h 174"/>
                  <a:gd name="T18" fmla="*/ 0 w 74"/>
                  <a:gd name="T19" fmla="*/ 0 h 174"/>
                  <a:gd name="T20" fmla="*/ 0 w 74"/>
                  <a:gd name="T21" fmla="*/ 0 h 174"/>
                  <a:gd name="T22" fmla="*/ 0 w 74"/>
                  <a:gd name="T23" fmla="*/ 0 h 174"/>
                  <a:gd name="T24" fmla="*/ 0 w 74"/>
                  <a:gd name="T25" fmla="*/ 0 h 174"/>
                  <a:gd name="T26" fmla="*/ 0 w 74"/>
                  <a:gd name="T27" fmla="*/ 0 h 174"/>
                  <a:gd name="T28" fmla="*/ 0 w 74"/>
                  <a:gd name="T29" fmla="*/ 0 h 174"/>
                  <a:gd name="T30" fmla="*/ 0 w 74"/>
                  <a:gd name="T31" fmla="*/ 0 h 174"/>
                  <a:gd name="T32" fmla="*/ 0 w 74"/>
                  <a:gd name="T33" fmla="*/ 0 h 174"/>
                  <a:gd name="T34" fmla="*/ 0 w 74"/>
                  <a:gd name="T35" fmla="*/ 0 h 174"/>
                  <a:gd name="T36" fmla="*/ 0 w 74"/>
                  <a:gd name="T37" fmla="*/ 0 h 174"/>
                  <a:gd name="T38" fmla="*/ 0 w 74"/>
                  <a:gd name="T39" fmla="*/ 0 h 174"/>
                  <a:gd name="T40" fmla="*/ 0 w 74"/>
                  <a:gd name="T41" fmla="*/ 0 h 174"/>
                  <a:gd name="T42" fmla="*/ 0 w 74"/>
                  <a:gd name="T43" fmla="*/ 0 h 174"/>
                  <a:gd name="T44" fmla="*/ 0 w 74"/>
                  <a:gd name="T45" fmla="*/ 0 h 174"/>
                  <a:gd name="T46" fmla="*/ 0 w 74"/>
                  <a:gd name="T47" fmla="*/ 0 h 174"/>
                  <a:gd name="T48" fmla="*/ 0 w 74"/>
                  <a:gd name="T49" fmla="*/ 0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4"/>
                  <a:gd name="T76" fmla="*/ 0 h 174"/>
                  <a:gd name="T77" fmla="*/ 74 w 74"/>
                  <a:gd name="T78" fmla="*/ 174 h 17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4" h="174">
                    <a:moveTo>
                      <a:pt x="28" y="12"/>
                    </a:moveTo>
                    <a:lnTo>
                      <a:pt x="26" y="7"/>
                    </a:lnTo>
                    <a:lnTo>
                      <a:pt x="23" y="3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39"/>
                    </a:lnTo>
                    <a:lnTo>
                      <a:pt x="13" y="66"/>
                    </a:lnTo>
                    <a:lnTo>
                      <a:pt x="24" y="92"/>
                    </a:lnTo>
                    <a:lnTo>
                      <a:pt x="36" y="118"/>
                    </a:lnTo>
                    <a:lnTo>
                      <a:pt x="49" y="141"/>
                    </a:lnTo>
                    <a:lnTo>
                      <a:pt x="61" y="159"/>
                    </a:lnTo>
                    <a:lnTo>
                      <a:pt x="69" y="171"/>
                    </a:lnTo>
                    <a:lnTo>
                      <a:pt x="74" y="174"/>
                    </a:lnTo>
                    <a:lnTo>
                      <a:pt x="72" y="162"/>
                    </a:lnTo>
                    <a:lnTo>
                      <a:pt x="67" y="147"/>
                    </a:lnTo>
                    <a:lnTo>
                      <a:pt x="61" y="128"/>
                    </a:lnTo>
                    <a:lnTo>
                      <a:pt x="53" y="105"/>
                    </a:lnTo>
                    <a:lnTo>
                      <a:pt x="46" y="82"/>
                    </a:lnTo>
                    <a:lnTo>
                      <a:pt x="38" y="58"/>
                    </a:lnTo>
                    <a:lnTo>
                      <a:pt x="32" y="35"/>
                    </a:lnTo>
                    <a:lnTo>
                      <a:pt x="28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0" name="Freeform 623"/>
              <p:cNvSpPr>
                <a:spLocks/>
              </p:cNvSpPr>
              <p:nvPr/>
            </p:nvSpPr>
            <p:spPr bwMode="auto">
              <a:xfrm>
                <a:off x="4537" y="3379"/>
                <a:ext cx="5" cy="12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"/>
                  <a:gd name="T64" fmla="*/ 0 h 87"/>
                  <a:gd name="T65" fmla="*/ 39 w 39"/>
                  <a:gd name="T66" fmla="*/ 87 h 8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" h="87">
                    <a:moveTo>
                      <a:pt x="20" y="9"/>
                    </a:moveTo>
                    <a:lnTo>
                      <a:pt x="19" y="5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13" y="60"/>
                    </a:lnTo>
                    <a:lnTo>
                      <a:pt x="19" y="72"/>
                    </a:lnTo>
                    <a:lnTo>
                      <a:pt x="25" y="81"/>
                    </a:lnTo>
                    <a:lnTo>
                      <a:pt x="33" y="86"/>
                    </a:lnTo>
                    <a:lnTo>
                      <a:pt x="38" y="87"/>
                    </a:lnTo>
                    <a:lnTo>
                      <a:pt x="39" y="70"/>
                    </a:lnTo>
                    <a:lnTo>
                      <a:pt x="34" y="50"/>
                    </a:lnTo>
                    <a:lnTo>
                      <a:pt x="27" y="29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1" name="Freeform 624"/>
              <p:cNvSpPr>
                <a:spLocks/>
              </p:cNvSpPr>
              <p:nvPr/>
            </p:nvSpPr>
            <p:spPr bwMode="auto">
              <a:xfrm>
                <a:off x="4533" y="3370"/>
                <a:ext cx="4" cy="7"/>
              </a:xfrm>
              <a:custGeom>
                <a:avLst/>
                <a:gdLst>
                  <a:gd name="T0" fmla="*/ 0 w 34"/>
                  <a:gd name="T1" fmla="*/ 0 h 51"/>
                  <a:gd name="T2" fmla="*/ 0 w 34"/>
                  <a:gd name="T3" fmla="*/ 0 h 51"/>
                  <a:gd name="T4" fmla="*/ 0 w 34"/>
                  <a:gd name="T5" fmla="*/ 0 h 51"/>
                  <a:gd name="T6" fmla="*/ 0 w 34"/>
                  <a:gd name="T7" fmla="*/ 0 h 51"/>
                  <a:gd name="T8" fmla="*/ 0 w 34"/>
                  <a:gd name="T9" fmla="*/ 0 h 51"/>
                  <a:gd name="T10" fmla="*/ 0 w 34"/>
                  <a:gd name="T11" fmla="*/ 0 h 51"/>
                  <a:gd name="T12" fmla="*/ 0 w 34"/>
                  <a:gd name="T13" fmla="*/ 0 h 51"/>
                  <a:gd name="T14" fmla="*/ 0 w 34"/>
                  <a:gd name="T15" fmla="*/ 0 h 51"/>
                  <a:gd name="T16" fmla="*/ 0 w 34"/>
                  <a:gd name="T17" fmla="*/ 0 h 51"/>
                  <a:gd name="T18" fmla="*/ 0 w 34"/>
                  <a:gd name="T19" fmla="*/ 0 h 51"/>
                  <a:gd name="T20" fmla="*/ 0 w 34"/>
                  <a:gd name="T21" fmla="*/ 0 h 51"/>
                  <a:gd name="T22" fmla="*/ 0 w 34"/>
                  <a:gd name="T23" fmla="*/ 0 h 51"/>
                  <a:gd name="T24" fmla="*/ 0 w 34"/>
                  <a:gd name="T25" fmla="*/ 0 h 51"/>
                  <a:gd name="T26" fmla="*/ 0 w 34"/>
                  <a:gd name="T27" fmla="*/ 0 h 51"/>
                  <a:gd name="T28" fmla="*/ 0 w 34"/>
                  <a:gd name="T29" fmla="*/ 0 h 51"/>
                  <a:gd name="T30" fmla="*/ 0 w 34"/>
                  <a:gd name="T31" fmla="*/ 0 h 51"/>
                  <a:gd name="T32" fmla="*/ 0 w 34"/>
                  <a:gd name="T33" fmla="*/ 0 h 51"/>
                  <a:gd name="T34" fmla="*/ 0 w 34"/>
                  <a:gd name="T35" fmla="*/ 0 h 51"/>
                  <a:gd name="T36" fmla="*/ 0 w 34"/>
                  <a:gd name="T37" fmla="*/ 0 h 51"/>
                  <a:gd name="T38" fmla="*/ 0 w 34"/>
                  <a:gd name="T39" fmla="*/ 0 h 51"/>
                  <a:gd name="T40" fmla="*/ 0 w 34"/>
                  <a:gd name="T41" fmla="*/ 0 h 51"/>
                  <a:gd name="T42" fmla="*/ 0 w 34"/>
                  <a:gd name="T43" fmla="*/ 0 h 51"/>
                  <a:gd name="T44" fmla="*/ 0 w 34"/>
                  <a:gd name="T45" fmla="*/ 0 h 51"/>
                  <a:gd name="T46" fmla="*/ 0 w 34"/>
                  <a:gd name="T47" fmla="*/ 0 h 51"/>
                  <a:gd name="T48" fmla="*/ 0 w 34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"/>
                  <a:gd name="T76" fmla="*/ 0 h 51"/>
                  <a:gd name="T77" fmla="*/ 34 w 34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" h="51">
                    <a:moveTo>
                      <a:pt x="18" y="7"/>
                    </a:moveTo>
                    <a:lnTo>
                      <a:pt x="18" y="8"/>
                    </a:lnTo>
                    <a:lnTo>
                      <a:pt x="17" y="5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6"/>
                    </a:lnTo>
                    <a:lnTo>
                      <a:pt x="4" y="23"/>
                    </a:lnTo>
                    <a:lnTo>
                      <a:pt x="8" y="30"/>
                    </a:lnTo>
                    <a:lnTo>
                      <a:pt x="13" y="37"/>
                    </a:lnTo>
                    <a:lnTo>
                      <a:pt x="18" y="43"/>
                    </a:lnTo>
                    <a:lnTo>
                      <a:pt x="25" y="47"/>
                    </a:lnTo>
                    <a:lnTo>
                      <a:pt x="30" y="51"/>
                    </a:lnTo>
                    <a:lnTo>
                      <a:pt x="34" y="51"/>
                    </a:lnTo>
                    <a:lnTo>
                      <a:pt x="33" y="40"/>
                    </a:lnTo>
                    <a:lnTo>
                      <a:pt x="29" y="27"/>
                    </a:lnTo>
                    <a:lnTo>
                      <a:pt x="23" y="15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2" name="Freeform 625"/>
              <p:cNvSpPr>
                <a:spLocks/>
              </p:cNvSpPr>
              <p:nvPr/>
            </p:nvSpPr>
            <p:spPr bwMode="auto">
              <a:xfrm>
                <a:off x="4529" y="3364"/>
                <a:ext cx="6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w 46"/>
                  <a:gd name="T21" fmla="*/ 0 h 33"/>
                  <a:gd name="T22" fmla="*/ 0 w 46"/>
                  <a:gd name="T23" fmla="*/ 0 h 33"/>
                  <a:gd name="T24" fmla="*/ 0 w 46"/>
                  <a:gd name="T25" fmla="*/ 0 h 33"/>
                  <a:gd name="T26" fmla="*/ 0 w 46"/>
                  <a:gd name="T27" fmla="*/ 0 h 33"/>
                  <a:gd name="T28" fmla="*/ 0 w 46"/>
                  <a:gd name="T29" fmla="*/ 0 h 33"/>
                  <a:gd name="T30" fmla="*/ 0 w 46"/>
                  <a:gd name="T31" fmla="*/ 0 h 33"/>
                  <a:gd name="T32" fmla="*/ 0 w 46"/>
                  <a:gd name="T33" fmla="*/ 0 h 33"/>
                  <a:gd name="T34" fmla="*/ 0 w 46"/>
                  <a:gd name="T35" fmla="*/ 0 h 33"/>
                  <a:gd name="T36" fmla="*/ 0 w 46"/>
                  <a:gd name="T37" fmla="*/ 0 h 33"/>
                  <a:gd name="T38" fmla="*/ 0 w 46"/>
                  <a:gd name="T39" fmla="*/ 0 h 33"/>
                  <a:gd name="T40" fmla="*/ 0 w 46"/>
                  <a:gd name="T41" fmla="*/ 0 h 33"/>
                  <a:gd name="T42" fmla="*/ 0 w 46"/>
                  <a:gd name="T43" fmla="*/ 0 h 33"/>
                  <a:gd name="T44" fmla="*/ 0 w 46"/>
                  <a:gd name="T45" fmla="*/ 0 h 33"/>
                  <a:gd name="T46" fmla="*/ 0 w 46"/>
                  <a:gd name="T47" fmla="*/ 0 h 33"/>
                  <a:gd name="T48" fmla="*/ 0 w 46"/>
                  <a:gd name="T49" fmla="*/ 0 h 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33"/>
                  <a:gd name="T77" fmla="*/ 46 w 46"/>
                  <a:gd name="T78" fmla="*/ 33 h 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33">
                    <a:moveTo>
                      <a:pt x="37" y="24"/>
                    </a:moveTo>
                    <a:lnTo>
                      <a:pt x="41" y="22"/>
                    </a:lnTo>
                    <a:lnTo>
                      <a:pt x="45" y="19"/>
                    </a:lnTo>
                    <a:lnTo>
                      <a:pt x="46" y="15"/>
                    </a:lnTo>
                    <a:lnTo>
                      <a:pt x="46" y="10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19" y="3"/>
                    </a:lnTo>
                    <a:lnTo>
                      <a:pt x="12" y="7"/>
                    </a:lnTo>
                    <a:lnTo>
                      <a:pt x="5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31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6" y="33"/>
                    </a:lnTo>
                    <a:lnTo>
                      <a:pt x="21" y="31"/>
                    </a:lnTo>
                    <a:lnTo>
                      <a:pt x="26" y="30"/>
                    </a:lnTo>
                    <a:lnTo>
                      <a:pt x="32" y="28"/>
                    </a:lnTo>
                    <a:lnTo>
                      <a:pt x="37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3" name="Freeform 626"/>
              <p:cNvSpPr>
                <a:spLocks/>
              </p:cNvSpPr>
              <p:nvPr/>
            </p:nvSpPr>
            <p:spPr bwMode="auto">
              <a:xfrm>
                <a:off x="4502" y="3356"/>
                <a:ext cx="23" cy="31"/>
              </a:xfrm>
              <a:custGeom>
                <a:avLst/>
                <a:gdLst>
                  <a:gd name="T0" fmla="*/ 0 w 177"/>
                  <a:gd name="T1" fmla="*/ 0 h 219"/>
                  <a:gd name="T2" fmla="*/ 0 w 177"/>
                  <a:gd name="T3" fmla="*/ 0 h 219"/>
                  <a:gd name="T4" fmla="*/ 0 w 177"/>
                  <a:gd name="T5" fmla="*/ 0 h 219"/>
                  <a:gd name="T6" fmla="*/ 0 w 177"/>
                  <a:gd name="T7" fmla="*/ 0 h 219"/>
                  <a:gd name="T8" fmla="*/ 0 w 177"/>
                  <a:gd name="T9" fmla="*/ 0 h 219"/>
                  <a:gd name="T10" fmla="*/ 0 w 177"/>
                  <a:gd name="T11" fmla="*/ 0 h 219"/>
                  <a:gd name="T12" fmla="*/ 0 w 177"/>
                  <a:gd name="T13" fmla="*/ 0 h 219"/>
                  <a:gd name="T14" fmla="*/ 0 w 177"/>
                  <a:gd name="T15" fmla="*/ 0 h 219"/>
                  <a:gd name="T16" fmla="*/ 0 w 177"/>
                  <a:gd name="T17" fmla="*/ 0 h 219"/>
                  <a:gd name="T18" fmla="*/ 0 w 177"/>
                  <a:gd name="T19" fmla="*/ 0 h 219"/>
                  <a:gd name="T20" fmla="*/ 0 w 177"/>
                  <a:gd name="T21" fmla="*/ 0 h 219"/>
                  <a:gd name="T22" fmla="*/ 0 w 177"/>
                  <a:gd name="T23" fmla="*/ 0 h 219"/>
                  <a:gd name="T24" fmla="*/ 0 w 177"/>
                  <a:gd name="T25" fmla="*/ 0 h 219"/>
                  <a:gd name="T26" fmla="*/ 0 w 177"/>
                  <a:gd name="T27" fmla="*/ 0 h 219"/>
                  <a:gd name="T28" fmla="*/ 0 w 177"/>
                  <a:gd name="T29" fmla="*/ 0 h 219"/>
                  <a:gd name="T30" fmla="*/ 0 w 177"/>
                  <a:gd name="T31" fmla="*/ 0 h 219"/>
                  <a:gd name="T32" fmla="*/ 0 w 177"/>
                  <a:gd name="T33" fmla="*/ 0 h 219"/>
                  <a:gd name="T34" fmla="*/ 0 w 177"/>
                  <a:gd name="T35" fmla="*/ 0 h 219"/>
                  <a:gd name="T36" fmla="*/ 0 w 177"/>
                  <a:gd name="T37" fmla="*/ 0 h 219"/>
                  <a:gd name="T38" fmla="*/ 0 w 177"/>
                  <a:gd name="T39" fmla="*/ 0 h 219"/>
                  <a:gd name="T40" fmla="*/ 0 w 177"/>
                  <a:gd name="T41" fmla="*/ 0 h 219"/>
                  <a:gd name="T42" fmla="*/ 0 w 177"/>
                  <a:gd name="T43" fmla="*/ 0 h 219"/>
                  <a:gd name="T44" fmla="*/ 0 w 177"/>
                  <a:gd name="T45" fmla="*/ 0 h 219"/>
                  <a:gd name="T46" fmla="*/ 0 w 177"/>
                  <a:gd name="T47" fmla="*/ 0 h 219"/>
                  <a:gd name="T48" fmla="*/ 0 w 177"/>
                  <a:gd name="T49" fmla="*/ 0 h 219"/>
                  <a:gd name="T50" fmla="*/ 0 w 177"/>
                  <a:gd name="T51" fmla="*/ 0 h 219"/>
                  <a:gd name="T52" fmla="*/ 0 w 177"/>
                  <a:gd name="T53" fmla="*/ 0 h 219"/>
                  <a:gd name="T54" fmla="*/ 0 w 177"/>
                  <a:gd name="T55" fmla="*/ 0 h 219"/>
                  <a:gd name="T56" fmla="*/ 0 w 177"/>
                  <a:gd name="T57" fmla="*/ 0 h 219"/>
                  <a:gd name="T58" fmla="*/ 0 w 177"/>
                  <a:gd name="T59" fmla="*/ 0 h 219"/>
                  <a:gd name="T60" fmla="*/ 0 w 177"/>
                  <a:gd name="T61" fmla="*/ 0 h 219"/>
                  <a:gd name="T62" fmla="*/ 0 w 177"/>
                  <a:gd name="T63" fmla="*/ 0 h 219"/>
                  <a:gd name="T64" fmla="*/ 0 w 177"/>
                  <a:gd name="T65" fmla="*/ 0 h 219"/>
                  <a:gd name="T66" fmla="*/ 0 w 177"/>
                  <a:gd name="T67" fmla="*/ 0 h 219"/>
                  <a:gd name="T68" fmla="*/ 0 w 177"/>
                  <a:gd name="T69" fmla="*/ 0 h 219"/>
                  <a:gd name="T70" fmla="*/ 0 w 177"/>
                  <a:gd name="T71" fmla="*/ 0 h 219"/>
                  <a:gd name="T72" fmla="*/ 0 w 177"/>
                  <a:gd name="T73" fmla="*/ 0 h 219"/>
                  <a:gd name="T74" fmla="*/ 0 w 177"/>
                  <a:gd name="T75" fmla="*/ 0 h 219"/>
                  <a:gd name="T76" fmla="*/ 0 w 177"/>
                  <a:gd name="T77" fmla="*/ 0 h 219"/>
                  <a:gd name="T78" fmla="*/ 0 w 177"/>
                  <a:gd name="T79" fmla="*/ 0 h 219"/>
                  <a:gd name="T80" fmla="*/ 0 w 177"/>
                  <a:gd name="T81" fmla="*/ 0 h 219"/>
                  <a:gd name="T82" fmla="*/ 0 w 177"/>
                  <a:gd name="T83" fmla="*/ 0 h 219"/>
                  <a:gd name="T84" fmla="*/ 0 w 177"/>
                  <a:gd name="T85" fmla="*/ 0 h 219"/>
                  <a:gd name="T86" fmla="*/ 0 w 177"/>
                  <a:gd name="T87" fmla="*/ 0 h 219"/>
                  <a:gd name="T88" fmla="*/ 0 w 177"/>
                  <a:gd name="T89" fmla="*/ 0 h 219"/>
                  <a:gd name="T90" fmla="*/ 0 w 177"/>
                  <a:gd name="T91" fmla="*/ 0 h 219"/>
                  <a:gd name="T92" fmla="*/ 0 w 177"/>
                  <a:gd name="T93" fmla="*/ 0 h 219"/>
                  <a:gd name="T94" fmla="*/ 0 w 177"/>
                  <a:gd name="T95" fmla="*/ 0 h 219"/>
                  <a:gd name="T96" fmla="*/ 0 w 177"/>
                  <a:gd name="T97" fmla="*/ 0 h 219"/>
                  <a:gd name="T98" fmla="*/ 0 w 177"/>
                  <a:gd name="T99" fmla="*/ 0 h 219"/>
                  <a:gd name="T100" fmla="*/ 0 w 177"/>
                  <a:gd name="T101" fmla="*/ 0 h 219"/>
                  <a:gd name="T102" fmla="*/ 0 w 177"/>
                  <a:gd name="T103" fmla="*/ 0 h 219"/>
                  <a:gd name="T104" fmla="*/ 0 w 177"/>
                  <a:gd name="T105" fmla="*/ 0 h 219"/>
                  <a:gd name="T106" fmla="*/ 0 w 177"/>
                  <a:gd name="T107" fmla="*/ 0 h 219"/>
                  <a:gd name="T108" fmla="*/ 0 w 177"/>
                  <a:gd name="T109" fmla="*/ 0 h 219"/>
                  <a:gd name="T110" fmla="*/ 0 w 177"/>
                  <a:gd name="T111" fmla="*/ 0 h 219"/>
                  <a:gd name="T112" fmla="*/ 0 w 177"/>
                  <a:gd name="T113" fmla="*/ 0 h 219"/>
                  <a:gd name="T114" fmla="*/ 0 w 177"/>
                  <a:gd name="T115" fmla="*/ 0 h 219"/>
                  <a:gd name="T116" fmla="*/ 0 w 177"/>
                  <a:gd name="T117" fmla="*/ 0 h 219"/>
                  <a:gd name="T118" fmla="*/ 0 w 177"/>
                  <a:gd name="T119" fmla="*/ 0 h 219"/>
                  <a:gd name="T120" fmla="*/ 0 w 177"/>
                  <a:gd name="T121" fmla="*/ 0 h 2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"/>
                  <a:gd name="T184" fmla="*/ 0 h 219"/>
                  <a:gd name="T185" fmla="*/ 177 w 177"/>
                  <a:gd name="T186" fmla="*/ 219 h 2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" h="219">
                    <a:moveTo>
                      <a:pt x="65" y="33"/>
                    </a:moveTo>
                    <a:lnTo>
                      <a:pt x="52" y="43"/>
                    </a:lnTo>
                    <a:lnTo>
                      <a:pt x="41" y="54"/>
                    </a:lnTo>
                    <a:lnTo>
                      <a:pt x="29" y="66"/>
                    </a:lnTo>
                    <a:lnTo>
                      <a:pt x="20" y="79"/>
                    </a:lnTo>
                    <a:lnTo>
                      <a:pt x="12" y="93"/>
                    </a:lnTo>
                    <a:lnTo>
                      <a:pt x="6" y="107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2" y="158"/>
                    </a:lnTo>
                    <a:lnTo>
                      <a:pt x="10" y="177"/>
                    </a:lnTo>
                    <a:lnTo>
                      <a:pt x="23" y="193"/>
                    </a:lnTo>
                    <a:lnTo>
                      <a:pt x="38" y="204"/>
                    </a:lnTo>
                    <a:lnTo>
                      <a:pt x="57" y="213"/>
                    </a:lnTo>
                    <a:lnTo>
                      <a:pt x="78" y="218"/>
                    </a:lnTo>
                    <a:lnTo>
                      <a:pt x="98" y="219"/>
                    </a:lnTo>
                    <a:lnTo>
                      <a:pt x="118" y="216"/>
                    </a:lnTo>
                    <a:lnTo>
                      <a:pt x="123" y="216"/>
                    </a:lnTo>
                    <a:lnTo>
                      <a:pt x="127" y="214"/>
                    </a:lnTo>
                    <a:lnTo>
                      <a:pt x="130" y="210"/>
                    </a:lnTo>
                    <a:lnTo>
                      <a:pt x="131" y="205"/>
                    </a:lnTo>
                    <a:lnTo>
                      <a:pt x="130" y="203"/>
                    </a:lnTo>
                    <a:lnTo>
                      <a:pt x="127" y="203"/>
                    </a:lnTo>
                    <a:lnTo>
                      <a:pt x="123" y="202"/>
                    </a:lnTo>
                    <a:lnTo>
                      <a:pt x="117" y="202"/>
                    </a:lnTo>
                    <a:lnTo>
                      <a:pt x="111" y="202"/>
                    </a:lnTo>
                    <a:lnTo>
                      <a:pt x="106" y="202"/>
                    </a:lnTo>
                    <a:lnTo>
                      <a:pt x="100" y="202"/>
                    </a:lnTo>
                    <a:lnTo>
                      <a:pt x="97" y="202"/>
                    </a:lnTo>
                    <a:lnTo>
                      <a:pt x="87" y="201"/>
                    </a:lnTo>
                    <a:lnTo>
                      <a:pt x="77" y="200"/>
                    </a:lnTo>
                    <a:lnTo>
                      <a:pt x="67" y="199"/>
                    </a:lnTo>
                    <a:lnTo>
                      <a:pt x="56" y="196"/>
                    </a:lnTo>
                    <a:lnTo>
                      <a:pt x="46" y="193"/>
                    </a:lnTo>
                    <a:lnTo>
                      <a:pt x="35" y="185"/>
                    </a:lnTo>
                    <a:lnTo>
                      <a:pt x="26" y="175"/>
                    </a:lnTo>
                    <a:lnTo>
                      <a:pt x="15" y="162"/>
                    </a:lnTo>
                    <a:lnTo>
                      <a:pt x="13" y="146"/>
                    </a:lnTo>
                    <a:lnTo>
                      <a:pt x="14" y="131"/>
                    </a:lnTo>
                    <a:lnTo>
                      <a:pt x="19" y="116"/>
                    </a:lnTo>
                    <a:lnTo>
                      <a:pt x="25" y="102"/>
                    </a:lnTo>
                    <a:lnTo>
                      <a:pt x="34" y="89"/>
                    </a:lnTo>
                    <a:lnTo>
                      <a:pt x="45" y="76"/>
                    </a:lnTo>
                    <a:lnTo>
                      <a:pt x="56" y="65"/>
                    </a:lnTo>
                    <a:lnTo>
                      <a:pt x="70" y="55"/>
                    </a:lnTo>
                    <a:lnTo>
                      <a:pt x="84" y="45"/>
                    </a:lnTo>
                    <a:lnTo>
                      <a:pt x="98" y="37"/>
                    </a:lnTo>
                    <a:lnTo>
                      <a:pt x="113" y="29"/>
                    </a:lnTo>
                    <a:lnTo>
                      <a:pt x="127" y="23"/>
                    </a:lnTo>
                    <a:lnTo>
                      <a:pt x="141" y="17"/>
                    </a:lnTo>
                    <a:lnTo>
                      <a:pt x="154" y="12"/>
                    </a:lnTo>
                    <a:lnTo>
                      <a:pt x="167" y="9"/>
                    </a:lnTo>
                    <a:lnTo>
                      <a:pt x="177" y="7"/>
                    </a:lnTo>
                    <a:lnTo>
                      <a:pt x="170" y="2"/>
                    </a:lnTo>
                    <a:lnTo>
                      <a:pt x="158" y="0"/>
                    </a:lnTo>
                    <a:lnTo>
                      <a:pt x="145" y="2"/>
                    </a:lnTo>
                    <a:lnTo>
                      <a:pt x="129" y="6"/>
                    </a:lnTo>
                    <a:lnTo>
                      <a:pt x="111" y="11"/>
                    </a:lnTo>
                    <a:lnTo>
                      <a:pt x="94" y="17"/>
                    </a:lnTo>
                    <a:lnTo>
                      <a:pt x="78" y="26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4" name="Freeform 627"/>
              <p:cNvSpPr>
                <a:spLocks/>
              </p:cNvSpPr>
              <p:nvPr/>
            </p:nvSpPr>
            <p:spPr bwMode="auto">
              <a:xfrm>
                <a:off x="4540" y="3355"/>
                <a:ext cx="15" cy="25"/>
              </a:xfrm>
              <a:custGeom>
                <a:avLst/>
                <a:gdLst>
                  <a:gd name="T0" fmla="*/ 0 w 115"/>
                  <a:gd name="T1" fmla="*/ 0 h 170"/>
                  <a:gd name="T2" fmla="*/ 0 w 115"/>
                  <a:gd name="T3" fmla="*/ 0 h 170"/>
                  <a:gd name="T4" fmla="*/ 0 w 115"/>
                  <a:gd name="T5" fmla="*/ 0 h 170"/>
                  <a:gd name="T6" fmla="*/ 0 w 115"/>
                  <a:gd name="T7" fmla="*/ 0 h 170"/>
                  <a:gd name="T8" fmla="*/ 0 w 115"/>
                  <a:gd name="T9" fmla="*/ 0 h 170"/>
                  <a:gd name="T10" fmla="*/ 0 w 115"/>
                  <a:gd name="T11" fmla="*/ 0 h 170"/>
                  <a:gd name="T12" fmla="*/ 0 w 115"/>
                  <a:gd name="T13" fmla="*/ 0 h 170"/>
                  <a:gd name="T14" fmla="*/ 0 w 115"/>
                  <a:gd name="T15" fmla="*/ 0 h 170"/>
                  <a:gd name="T16" fmla="*/ 0 w 115"/>
                  <a:gd name="T17" fmla="*/ 0 h 170"/>
                  <a:gd name="T18" fmla="*/ 0 w 115"/>
                  <a:gd name="T19" fmla="*/ 0 h 170"/>
                  <a:gd name="T20" fmla="*/ 0 w 115"/>
                  <a:gd name="T21" fmla="*/ 0 h 170"/>
                  <a:gd name="T22" fmla="*/ 0 w 115"/>
                  <a:gd name="T23" fmla="*/ 0 h 170"/>
                  <a:gd name="T24" fmla="*/ 0 w 115"/>
                  <a:gd name="T25" fmla="*/ 0 h 170"/>
                  <a:gd name="T26" fmla="*/ 0 w 115"/>
                  <a:gd name="T27" fmla="*/ 0 h 170"/>
                  <a:gd name="T28" fmla="*/ 0 w 115"/>
                  <a:gd name="T29" fmla="*/ 0 h 170"/>
                  <a:gd name="T30" fmla="*/ 0 w 115"/>
                  <a:gd name="T31" fmla="*/ 0 h 170"/>
                  <a:gd name="T32" fmla="*/ 0 w 115"/>
                  <a:gd name="T33" fmla="*/ 0 h 170"/>
                  <a:gd name="T34" fmla="*/ 0 w 115"/>
                  <a:gd name="T35" fmla="*/ 0 h 170"/>
                  <a:gd name="T36" fmla="*/ 0 w 115"/>
                  <a:gd name="T37" fmla="*/ 0 h 170"/>
                  <a:gd name="T38" fmla="*/ 0 w 115"/>
                  <a:gd name="T39" fmla="*/ 0 h 170"/>
                  <a:gd name="T40" fmla="*/ 0 w 115"/>
                  <a:gd name="T41" fmla="*/ 0 h 170"/>
                  <a:gd name="T42" fmla="*/ 0 w 115"/>
                  <a:gd name="T43" fmla="*/ 0 h 170"/>
                  <a:gd name="T44" fmla="*/ 0 w 115"/>
                  <a:gd name="T45" fmla="*/ 0 h 170"/>
                  <a:gd name="T46" fmla="*/ 0 w 115"/>
                  <a:gd name="T47" fmla="*/ 0 h 170"/>
                  <a:gd name="T48" fmla="*/ 0 w 115"/>
                  <a:gd name="T49" fmla="*/ 0 h 170"/>
                  <a:gd name="T50" fmla="*/ 0 w 115"/>
                  <a:gd name="T51" fmla="*/ 0 h 170"/>
                  <a:gd name="T52" fmla="*/ 0 w 115"/>
                  <a:gd name="T53" fmla="*/ 0 h 170"/>
                  <a:gd name="T54" fmla="*/ 0 w 115"/>
                  <a:gd name="T55" fmla="*/ 0 h 170"/>
                  <a:gd name="T56" fmla="*/ 0 w 115"/>
                  <a:gd name="T57" fmla="*/ 0 h 170"/>
                  <a:gd name="T58" fmla="*/ 0 w 115"/>
                  <a:gd name="T59" fmla="*/ 0 h 170"/>
                  <a:gd name="T60" fmla="*/ 0 w 115"/>
                  <a:gd name="T61" fmla="*/ 0 h 170"/>
                  <a:gd name="T62" fmla="*/ 0 w 115"/>
                  <a:gd name="T63" fmla="*/ 0 h 170"/>
                  <a:gd name="T64" fmla="*/ 0 w 115"/>
                  <a:gd name="T65" fmla="*/ 0 h 170"/>
                  <a:gd name="T66" fmla="*/ 0 w 115"/>
                  <a:gd name="T67" fmla="*/ 0 h 170"/>
                  <a:gd name="T68" fmla="*/ 0 w 115"/>
                  <a:gd name="T69" fmla="*/ 0 h 170"/>
                  <a:gd name="T70" fmla="*/ 0 w 115"/>
                  <a:gd name="T71" fmla="*/ 0 h 170"/>
                  <a:gd name="T72" fmla="*/ 0 w 115"/>
                  <a:gd name="T73" fmla="*/ 0 h 170"/>
                  <a:gd name="T74" fmla="*/ 0 w 115"/>
                  <a:gd name="T75" fmla="*/ 0 h 170"/>
                  <a:gd name="T76" fmla="*/ 0 w 115"/>
                  <a:gd name="T77" fmla="*/ 0 h 170"/>
                  <a:gd name="T78" fmla="*/ 0 w 115"/>
                  <a:gd name="T79" fmla="*/ 0 h 170"/>
                  <a:gd name="T80" fmla="*/ 0 w 115"/>
                  <a:gd name="T81" fmla="*/ 0 h 1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170"/>
                  <a:gd name="T125" fmla="*/ 115 w 115"/>
                  <a:gd name="T126" fmla="*/ 170 h 1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170">
                    <a:moveTo>
                      <a:pt x="97" y="57"/>
                    </a:moveTo>
                    <a:lnTo>
                      <a:pt x="100" y="75"/>
                    </a:lnTo>
                    <a:lnTo>
                      <a:pt x="98" y="90"/>
                    </a:lnTo>
                    <a:lnTo>
                      <a:pt x="91" y="103"/>
                    </a:lnTo>
                    <a:lnTo>
                      <a:pt x="80" y="114"/>
                    </a:lnTo>
                    <a:lnTo>
                      <a:pt x="68" y="125"/>
                    </a:lnTo>
                    <a:lnTo>
                      <a:pt x="54" y="135"/>
                    </a:lnTo>
                    <a:lnTo>
                      <a:pt x="39" y="145"/>
                    </a:lnTo>
                    <a:lnTo>
                      <a:pt x="27" y="155"/>
                    </a:lnTo>
                    <a:lnTo>
                      <a:pt x="25" y="158"/>
                    </a:lnTo>
                    <a:lnTo>
                      <a:pt x="23" y="160"/>
                    </a:lnTo>
                    <a:lnTo>
                      <a:pt x="23" y="164"/>
                    </a:lnTo>
                    <a:lnTo>
                      <a:pt x="26" y="167"/>
                    </a:lnTo>
                    <a:lnTo>
                      <a:pt x="28" y="169"/>
                    </a:lnTo>
                    <a:lnTo>
                      <a:pt x="31" y="170"/>
                    </a:lnTo>
                    <a:lnTo>
                      <a:pt x="34" y="170"/>
                    </a:lnTo>
                    <a:lnTo>
                      <a:pt x="37" y="169"/>
                    </a:lnTo>
                    <a:lnTo>
                      <a:pt x="53" y="159"/>
                    </a:lnTo>
                    <a:lnTo>
                      <a:pt x="69" y="149"/>
                    </a:lnTo>
                    <a:lnTo>
                      <a:pt x="83" y="137"/>
                    </a:lnTo>
                    <a:lnTo>
                      <a:pt x="97" y="123"/>
                    </a:lnTo>
                    <a:lnTo>
                      <a:pt x="106" y="108"/>
                    </a:lnTo>
                    <a:lnTo>
                      <a:pt x="113" y="91"/>
                    </a:lnTo>
                    <a:lnTo>
                      <a:pt x="115" y="73"/>
                    </a:lnTo>
                    <a:lnTo>
                      <a:pt x="111" y="53"/>
                    </a:lnTo>
                    <a:lnTo>
                      <a:pt x="101" y="39"/>
                    </a:lnTo>
                    <a:lnTo>
                      <a:pt x="89" y="26"/>
                    </a:lnTo>
                    <a:lnTo>
                      <a:pt x="72" y="15"/>
                    </a:lnTo>
                    <a:lnTo>
                      <a:pt x="55" y="8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9" y="1"/>
                    </a:lnTo>
                    <a:lnTo>
                      <a:pt x="0" y="5"/>
                    </a:lnTo>
                    <a:lnTo>
                      <a:pt x="15" y="10"/>
                    </a:lnTo>
                    <a:lnTo>
                      <a:pt x="30" y="13"/>
                    </a:lnTo>
                    <a:lnTo>
                      <a:pt x="43" y="16"/>
                    </a:lnTo>
                    <a:lnTo>
                      <a:pt x="57" y="20"/>
                    </a:lnTo>
                    <a:lnTo>
                      <a:pt x="70" y="26"/>
                    </a:lnTo>
                    <a:lnTo>
                      <a:pt x="81" y="33"/>
                    </a:lnTo>
                    <a:lnTo>
                      <a:pt x="91" y="43"/>
                    </a:lnTo>
                    <a:lnTo>
                      <a:pt x="9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5" name="Freeform 628"/>
              <p:cNvSpPr>
                <a:spLocks/>
              </p:cNvSpPr>
              <p:nvPr/>
            </p:nvSpPr>
            <p:spPr bwMode="auto">
              <a:xfrm>
                <a:off x="4488" y="3350"/>
                <a:ext cx="36" cy="50"/>
              </a:xfrm>
              <a:custGeom>
                <a:avLst/>
                <a:gdLst>
                  <a:gd name="T0" fmla="*/ 0 w 289"/>
                  <a:gd name="T1" fmla="*/ 0 h 352"/>
                  <a:gd name="T2" fmla="*/ 0 w 289"/>
                  <a:gd name="T3" fmla="*/ 0 h 352"/>
                  <a:gd name="T4" fmla="*/ 0 w 289"/>
                  <a:gd name="T5" fmla="*/ 0 h 352"/>
                  <a:gd name="T6" fmla="*/ 0 w 289"/>
                  <a:gd name="T7" fmla="*/ 0 h 352"/>
                  <a:gd name="T8" fmla="*/ 0 w 289"/>
                  <a:gd name="T9" fmla="*/ 0 h 352"/>
                  <a:gd name="T10" fmla="*/ 0 w 289"/>
                  <a:gd name="T11" fmla="*/ 0 h 352"/>
                  <a:gd name="T12" fmla="*/ 0 w 289"/>
                  <a:gd name="T13" fmla="*/ 0 h 352"/>
                  <a:gd name="T14" fmla="*/ 0 w 289"/>
                  <a:gd name="T15" fmla="*/ 0 h 352"/>
                  <a:gd name="T16" fmla="*/ 0 w 289"/>
                  <a:gd name="T17" fmla="*/ 0 h 352"/>
                  <a:gd name="T18" fmla="*/ 0 w 289"/>
                  <a:gd name="T19" fmla="*/ 0 h 352"/>
                  <a:gd name="T20" fmla="*/ 0 w 289"/>
                  <a:gd name="T21" fmla="*/ 0 h 352"/>
                  <a:gd name="T22" fmla="*/ 0 w 289"/>
                  <a:gd name="T23" fmla="*/ 0 h 352"/>
                  <a:gd name="T24" fmla="*/ 0 w 289"/>
                  <a:gd name="T25" fmla="*/ 0 h 352"/>
                  <a:gd name="T26" fmla="*/ 0 w 289"/>
                  <a:gd name="T27" fmla="*/ 0 h 352"/>
                  <a:gd name="T28" fmla="*/ 0 w 289"/>
                  <a:gd name="T29" fmla="*/ 0 h 352"/>
                  <a:gd name="T30" fmla="*/ 0 w 289"/>
                  <a:gd name="T31" fmla="*/ 0 h 352"/>
                  <a:gd name="T32" fmla="*/ 0 w 289"/>
                  <a:gd name="T33" fmla="*/ 0 h 352"/>
                  <a:gd name="T34" fmla="*/ 0 w 289"/>
                  <a:gd name="T35" fmla="*/ 0 h 352"/>
                  <a:gd name="T36" fmla="*/ 0 w 289"/>
                  <a:gd name="T37" fmla="*/ 0 h 352"/>
                  <a:gd name="T38" fmla="*/ 0 w 289"/>
                  <a:gd name="T39" fmla="*/ 0 h 352"/>
                  <a:gd name="T40" fmla="*/ 0 w 289"/>
                  <a:gd name="T41" fmla="*/ 0 h 352"/>
                  <a:gd name="T42" fmla="*/ 0 w 289"/>
                  <a:gd name="T43" fmla="*/ 0 h 352"/>
                  <a:gd name="T44" fmla="*/ 0 w 289"/>
                  <a:gd name="T45" fmla="*/ 0 h 352"/>
                  <a:gd name="T46" fmla="*/ 0 w 289"/>
                  <a:gd name="T47" fmla="*/ 0 h 352"/>
                  <a:gd name="T48" fmla="*/ 0 w 289"/>
                  <a:gd name="T49" fmla="*/ 0 h 352"/>
                  <a:gd name="T50" fmla="*/ 0 w 289"/>
                  <a:gd name="T51" fmla="*/ 0 h 352"/>
                  <a:gd name="T52" fmla="*/ 0 w 289"/>
                  <a:gd name="T53" fmla="*/ 0 h 352"/>
                  <a:gd name="T54" fmla="*/ 0 w 289"/>
                  <a:gd name="T55" fmla="*/ 0 h 352"/>
                  <a:gd name="T56" fmla="*/ 0 w 289"/>
                  <a:gd name="T57" fmla="*/ 0 h 352"/>
                  <a:gd name="T58" fmla="*/ 0 w 289"/>
                  <a:gd name="T59" fmla="*/ 0 h 352"/>
                  <a:gd name="T60" fmla="*/ 0 w 289"/>
                  <a:gd name="T61" fmla="*/ 0 h 352"/>
                  <a:gd name="T62" fmla="*/ 0 w 289"/>
                  <a:gd name="T63" fmla="*/ 0 h 352"/>
                  <a:gd name="T64" fmla="*/ 0 w 289"/>
                  <a:gd name="T65" fmla="*/ 0 h 352"/>
                  <a:gd name="T66" fmla="*/ 0 w 289"/>
                  <a:gd name="T67" fmla="*/ 0 h 352"/>
                  <a:gd name="T68" fmla="*/ 0 w 289"/>
                  <a:gd name="T69" fmla="*/ 0 h 352"/>
                  <a:gd name="T70" fmla="*/ 0 w 289"/>
                  <a:gd name="T71" fmla="*/ 0 h 352"/>
                  <a:gd name="T72" fmla="*/ 0 w 289"/>
                  <a:gd name="T73" fmla="*/ 0 h 352"/>
                  <a:gd name="T74" fmla="*/ 0 w 289"/>
                  <a:gd name="T75" fmla="*/ 0 h 352"/>
                  <a:gd name="T76" fmla="*/ 0 w 289"/>
                  <a:gd name="T77" fmla="*/ 0 h 352"/>
                  <a:gd name="T78" fmla="*/ 0 w 289"/>
                  <a:gd name="T79" fmla="*/ 0 h 352"/>
                  <a:gd name="T80" fmla="*/ 0 w 289"/>
                  <a:gd name="T81" fmla="*/ 0 h 352"/>
                  <a:gd name="T82" fmla="*/ 0 w 289"/>
                  <a:gd name="T83" fmla="*/ 0 h 352"/>
                  <a:gd name="T84" fmla="*/ 0 w 289"/>
                  <a:gd name="T85" fmla="*/ 0 h 352"/>
                  <a:gd name="T86" fmla="*/ 0 w 289"/>
                  <a:gd name="T87" fmla="*/ 0 h 3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2"/>
                  <a:gd name="T134" fmla="*/ 289 w 289"/>
                  <a:gd name="T135" fmla="*/ 352 h 3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2">
                    <a:moveTo>
                      <a:pt x="113" y="47"/>
                    </a:moveTo>
                    <a:lnTo>
                      <a:pt x="90" y="65"/>
                    </a:lnTo>
                    <a:lnTo>
                      <a:pt x="68" y="85"/>
                    </a:lnTo>
                    <a:lnTo>
                      <a:pt x="48" y="106"/>
                    </a:lnTo>
                    <a:lnTo>
                      <a:pt x="31" y="130"/>
                    </a:lnTo>
                    <a:lnTo>
                      <a:pt x="16" y="156"/>
                    </a:lnTo>
                    <a:lnTo>
                      <a:pt x="5" y="182"/>
                    </a:lnTo>
                    <a:lnTo>
                      <a:pt x="0" y="211"/>
                    </a:lnTo>
                    <a:lnTo>
                      <a:pt x="1" y="241"/>
                    </a:lnTo>
                    <a:lnTo>
                      <a:pt x="3" y="249"/>
                    </a:lnTo>
                    <a:lnTo>
                      <a:pt x="6" y="257"/>
                    </a:lnTo>
                    <a:lnTo>
                      <a:pt x="10" y="264"/>
                    </a:lnTo>
                    <a:lnTo>
                      <a:pt x="14" y="271"/>
                    </a:lnTo>
                    <a:lnTo>
                      <a:pt x="19" y="277"/>
                    </a:lnTo>
                    <a:lnTo>
                      <a:pt x="24" y="284"/>
                    </a:lnTo>
                    <a:lnTo>
                      <a:pt x="31" y="289"/>
                    </a:lnTo>
                    <a:lnTo>
                      <a:pt x="37" y="293"/>
                    </a:lnTo>
                    <a:lnTo>
                      <a:pt x="51" y="302"/>
                    </a:lnTo>
                    <a:lnTo>
                      <a:pt x="64" y="309"/>
                    </a:lnTo>
                    <a:lnTo>
                      <a:pt x="78" y="316"/>
                    </a:lnTo>
                    <a:lnTo>
                      <a:pt x="93" y="321"/>
                    </a:lnTo>
                    <a:lnTo>
                      <a:pt x="107" y="327"/>
                    </a:lnTo>
                    <a:lnTo>
                      <a:pt x="122" y="331"/>
                    </a:lnTo>
                    <a:lnTo>
                      <a:pt x="137" y="335"/>
                    </a:lnTo>
                    <a:lnTo>
                      <a:pt x="151" y="338"/>
                    </a:lnTo>
                    <a:lnTo>
                      <a:pt x="167" y="342"/>
                    </a:lnTo>
                    <a:lnTo>
                      <a:pt x="183" y="344"/>
                    </a:lnTo>
                    <a:lnTo>
                      <a:pt x="198" y="346"/>
                    </a:lnTo>
                    <a:lnTo>
                      <a:pt x="213" y="348"/>
                    </a:lnTo>
                    <a:lnTo>
                      <a:pt x="229" y="349"/>
                    </a:lnTo>
                    <a:lnTo>
                      <a:pt x="245" y="350"/>
                    </a:lnTo>
                    <a:lnTo>
                      <a:pt x="260" y="351"/>
                    </a:lnTo>
                    <a:lnTo>
                      <a:pt x="275" y="352"/>
                    </a:lnTo>
                    <a:lnTo>
                      <a:pt x="280" y="352"/>
                    </a:lnTo>
                    <a:lnTo>
                      <a:pt x="284" y="349"/>
                    </a:lnTo>
                    <a:lnTo>
                      <a:pt x="287" y="346"/>
                    </a:lnTo>
                    <a:lnTo>
                      <a:pt x="289" y="340"/>
                    </a:lnTo>
                    <a:lnTo>
                      <a:pt x="289" y="335"/>
                    </a:lnTo>
                    <a:lnTo>
                      <a:pt x="287" y="331"/>
                    </a:lnTo>
                    <a:lnTo>
                      <a:pt x="283" y="328"/>
                    </a:lnTo>
                    <a:lnTo>
                      <a:pt x="279" y="327"/>
                    </a:lnTo>
                    <a:lnTo>
                      <a:pt x="264" y="327"/>
                    </a:lnTo>
                    <a:lnTo>
                      <a:pt x="250" y="327"/>
                    </a:lnTo>
                    <a:lnTo>
                      <a:pt x="235" y="326"/>
                    </a:lnTo>
                    <a:lnTo>
                      <a:pt x="222" y="324"/>
                    </a:lnTo>
                    <a:lnTo>
                      <a:pt x="207" y="323"/>
                    </a:lnTo>
                    <a:lnTo>
                      <a:pt x="192" y="321"/>
                    </a:lnTo>
                    <a:lnTo>
                      <a:pt x="179" y="319"/>
                    </a:lnTo>
                    <a:lnTo>
                      <a:pt x="164" y="317"/>
                    </a:lnTo>
                    <a:lnTo>
                      <a:pt x="150" y="314"/>
                    </a:lnTo>
                    <a:lnTo>
                      <a:pt x="136" y="311"/>
                    </a:lnTo>
                    <a:lnTo>
                      <a:pt x="122" y="306"/>
                    </a:lnTo>
                    <a:lnTo>
                      <a:pt x="108" y="302"/>
                    </a:lnTo>
                    <a:lnTo>
                      <a:pt x="95" y="298"/>
                    </a:lnTo>
                    <a:lnTo>
                      <a:pt x="82" y="291"/>
                    </a:lnTo>
                    <a:lnTo>
                      <a:pt x="68" y="285"/>
                    </a:lnTo>
                    <a:lnTo>
                      <a:pt x="56" y="278"/>
                    </a:lnTo>
                    <a:lnTo>
                      <a:pt x="45" y="271"/>
                    </a:lnTo>
                    <a:lnTo>
                      <a:pt x="37" y="260"/>
                    </a:lnTo>
                    <a:lnTo>
                      <a:pt x="32" y="250"/>
                    </a:lnTo>
                    <a:lnTo>
                      <a:pt x="27" y="237"/>
                    </a:lnTo>
                    <a:lnTo>
                      <a:pt x="27" y="222"/>
                    </a:lnTo>
                    <a:lnTo>
                      <a:pt x="30" y="203"/>
                    </a:lnTo>
                    <a:lnTo>
                      <a:pt x="34" y="183"/>
                    </a:lnTo>
                    <a:lnTo>
                      <a:pt x="38" y="169"/>
                    </a:lnTo>
                    <a:lnTo>
                      <a:pt x="45" y="153"/>
                    </a:lnTo>
                    <a:lnTo>
                      <a:pt x="54" y="140"/>
                    </a:lnTo>
                    <a:lnTo>
                      <a:pt x="61" y="127"/>
                    </a:lnTo>
                    <a:lnTo>
                      <a:pt x="71" y="115"/>
                    </a:lnTo>
                    <a:lnTo>
                      <a:pt x="80" y="103"/>
                    </a:lnTo>
                    <a:lnTo>
                      <a:pt x="90" y="93"/>
                    </a:lnTo>
                    <a:lnTo>
                      <a:pt x="102" y="82"/>
                    </a:lnTo>
                    <a:lnTo>
                      <a:pt x="116" y="70"/>
                    </a:lnTo>
                    <a:lnTo>
                      <a:pt x="129" y="59"/>
                    </a:lnTo>
                    <a:lnTo>
                      <a:pt x="145" y="49"/>
                    </a:lnTo>
                    <a:lnTo>
                      <a:pt x="162" y="38"/>
                    </a:lnTo>
                    <a:lnTo>
                      <a:pt x="180" y="28"/>
                    </a:lnTo>
                    <a:lnTo>
                      <a:pt x="197" y="20"/>
                    </a:lnTo>
                    <a:lnTo>
                      <a:pt x="212" y="12"/>
                    </a:lnTo>
                    <a:lnTo>
                      <a:pt x="227" y="6"/>
                    </a:lnTo>
                    <a:lnTo>
                      <a:pt x="240" y="1"/>
                    </a:lnTo>
                    <a:lnTo>
                      <a:pt x="228" y="0"/>
                    </a:lnTo>
                    <a:lnTo>
                      <a:pt x="213" y="1"/>
                    </a:lnTo>
                    <a:lnTo>
                      <a:pt x="198" y="5"/>
                    </a:lnTo>
                    <a:lnTo>
                      <a:pt x="180" y="10"/>
                    </a:lnTo>
                    <a:lnTo>
                      <a:pt x="162" y="18"/>
                    </a:lnTo>
                    <a:lnTo>
                      <a:pt x="144" y="26"/>
                    </a:lnTo>
                    <a:lnTo>
                      <a:pt x="127" y="36"/>
                    </a:lnTo>
                    <a:lnTo>
                      <a:pt x="11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6" name="Freeform 629"/>
              <p:cNvSpPr>
                <a:spLocks/>
              </p:cNvSpPr>
              <p:nvPr/>
            </p:nvSpPr>
            <p:spPr bwMode="auto">
              <a:xfrm>
                <a:off x="4539" y="3348"/>
                <a:ext cx="32" cy="34"/>
              </a:xfrm>
              <a:custGeom>
                <a:avLst/>
                <a:gdLst>
                  <a:gd name="T0" fmla="*/ 0 w 252"/>
                  <a:gd name="T1" fmla="*/ 0 h 235"/>
                  <a:gd name="T2" fmla="*/ 0 w 252"/>
                  <a:gd name="T3" fmla="*/ 0 h 235"/>
                  <a:gd name="T4" fmla="*/ 0 w 252"/>
                  <a:gd name="T5" fmla="*/ 0 h 235"/>
                  <a:gd name="T6" fmla="*/ 0 w 252"/>
                  <a:gd name="T7" fmla="*/ 0 h 235"/>
                  <a:gd name="T8" fmla="*/ 0 w 252"/>
                  <a:gd name="T9" fmla="*/ 0 h 235"/>
                  <a:gd name="T10" fmla="*/ 0 w 252"/>
                  <a:gd name="T11" fmla="*/ 0 h 235"/>
                  <a:gd name="T12" fmla="*/ 0 w 252"/>
                  <a:gd name="T13" fmla="*/ 0 h 235"/>
                  <a:gd name="T14" fmla="*/ 0 w 252"/>
                  <a:gd name="T15" fmla="*/ 0 h 235"/>
                  <a:gd name="T16" fmla="*/ 0 w 252"/>
                  <a:gd name="T17" fmla="*/ 0 h 235"/>
                  <a:gd name="T18" fmla="*/ 0 w 252"/>
                  <a:gd name="T19" fmla="*/ 0 h 235"/>
                  <a:gd name="T20" fmla="*/ 0 w 252"/>
                  <a:gd name="T21" fmla="*/ 0 h 235"/>
                  <a:gd name="T22" fmla="*/ 0 w 252"/>
                  <a:gd name="T23" fmla="*/ 0 h 235"/>
                  <a:gd name="T24" fmla="*/ 0 w 252"/>
                  <a:gd name="T25" fmla="*/ 0 h 235"/>
                  <a:gd name="T26" fmla="*/ 0 w 252"/>
                  <a:gd name="T27" fmla="*/ 0 h 235"/>
                  <a:gd name="T28" fmla="*/ 0 w 252"/>
                  <a:gd name="T29" fmla="*/ 0 h 235"/>
                  <a:gd name="T30" fmla="*/ 0 w 252"/>
                  <a:gd name="T31" fmla="*/ 0 h 235"/>
                  <a:gd name="T32" fmla="*/ 0 w 252"/>
                  <a:gd name="T33" fmla="*/ 0 h 235"/>
                  <a:gd name="T34" fmla="*/ 0 w 252"/>
                  <a:gd name="T35" fmla="*/ 0 h 235"/>
                  <a:gd name="T36" fmla="*/ 0 w 252"/>
                  <a:gd name="T37" fmla="*/ 0 h 235"/>
                  <a:gd name="T38" fmla="*/ 0 w 252"/>
                  <a:gd name="T39" fmla="*/ 0 h 235"/>
                  <a:gd name="T40" fmla="*/ 0 w 252"/>
                  <a:gd name="T41" fmla="*/ 0 h 235"/>
                  <a:gd name="T42" fmla="*/ 0 w 252"/>
                  <a:gd name="T43" fmla="*/ 0 h 235"/>
                  <a:gd name="T44" fmla="*/ 0 w 252"/>
                  <a:gd name="T45" fmla="*/ 0 h 235"/>
                  <a:gd name="T46" fmla="*/ 0 w 252"/>
                  <a:gd name="T47" fmla="*/ 0 h 235"/>
                  <a:gd name="T48" fmla="*/ 0 w 252"/>
                  <a:gd name="T49" fmla="*/ 0 h 235"/>
                  <a:gd name="T50" fmla="*/ 0 w 252"/>
                  <a:gd name="T51" fmla="*/ 0 h 235"/>
                  <a:gd name="T52" fmla="*/ 0 w 252"/>
                  <a:gd name="T53" fmla="*/ 0 h 235"/>
                  <a:gd name="T54" fmla="*/ 0 w 252"/>
                  <a:gd name="T55" fmla="*/ 0 h 235"/>
                  <a:gd name="T56" fmla="*/ 0 w 252"/>
                  <a:gd name="T57" fmla="*/ 0 h 235"/>
                  <a:gd name="T58" fmla="*/ 0 w 252"/>
                  <a:gd name="T59" fmla="*/ 0 h 235"/>
                  <a:gd name="T60" fmla="*/ 0 w 252"/>
                  <a:gd name="T61" fmla="*/ 0 h 235"/>
                  <a:gd name="T62" fmla="*/ 0 w 252"/>
                  <a:gd name="T63" fmla="*/ 0 h 235"/>
                  <a:gd name="T64" fmla="*/ 0 w 252"/>
                  <a:gd name="T65" fmla="*/ 0 h 235"/>
                  <a:gd name="T66" fmla="*/ 0 w 252"/>
                  <a:gd name="T67" fmla="*/ 0 h 235"/>
                  <a:gd name="T68" fmla="*/ 0 w 252"/>
                  <a:gd name="T69" fmla="*/ 0 h 235"/>
                  <a:gd name="T70" fmla="*/ 0 w 252"/>
                  <a:gd name="T71" fmla="*/ 0 h 235"/>
                  <a:gd name="T72" fmla="*/ 0 w 252"/>
                  <a:gd name="T73" fmla="*/ 0 h 235"/>
                  <a:gd name="T74" fmla="*/ 0 w 252"/>
                  <a:gd name="T75" fmla="*/ 0 h 235"/>
                  <a:gd name="T76" fmla="*/ 0 w 252"/>
                  <a:gd name="T77" fmla="*/ 0 h 235"/>
                  <a:gd name="T78" fmla="*/ 0 w 252"/>
                  <a:gd name="T79" fmla="*/ 0 h 235"/>
                  <a:gd name="T80" fmla="*/ 0 w 252"/>
                  <a:gd name="T81" fmla="*/ 0 h 235"/>
                  <a:gd name="T82" fmla="*/ 0 w 252"/>
                  <a:gd name="T83" fmla="*/ 0 h 235"/>
                  <a:gd name="T84" fmla="*/ 0 w 252"/>
                  <a:gd name="T85" fmla="*/ 0 h 235"/>
                  <a:gd name="T86" fmla="*/ 0 w 252"/>
                  <a:gd name="T87" fmla="*/ 0 h 235"/>
                  <a:gd name="T88" fmla="*/ 0 w 252"/>
                  <a:gd name="T89" fmla="*/ 0 h 235"/>
                  <a:gd name="T90" fmla="*/ 0 w 252"/>
                  <a:gd name="T91" fmla="*/ 0 h 235"/>
                  <a:gd name="T92" fmla="*/ 0 w 252"/>
                  <a:gd name="T93" fmla="*/ 0 h 235"/>
                  <a:gd name="T94" fmla="*/ 0 w 252"/>
                  <a:gd name="T95" fmla="*/ 0 h 235"/>
                  <a:gd name="T96" fmla="*/ 0 w 252"/>
                  <a:gd name="T97" fmla="*/ 0 h 235"/>
                  <a:gd name="T98" fmla="*/ 0 w 252"/>
                  <a:gd name="T99" fmla="*/ 0 h 235"/>
                  <a:gd name="T100" fmla="*/ 0 w 252"/>
                  <a:gd name="T101" fmla="*/ 0 h 235"/>
                  <a:gd name="T102" fmla="*/ 0 w 252"/>
                  <a:gd name="T103" fmla="*/ 0 h 235"/>
                  <a:gd name="T104" fmla="*/ 0 w 252"/>
                  <a:gd name="T105" fmla="*/ 0 h 235"/>
                  <a:gd name="T106" fmla="*/ 0 w 252"/>
                  <a:gd name="T107" fmla="*/ 0 h 235"/>
                  <a:gd name="T108" fmla="*/ 0 w 252"/>
                  <a:gd name="T109" fmla="*/ 0 h 235"/>
                  <a:gd name="T110" fmla="*/ 0 w 252"/>
                  <a:gd name="T111" fmla="*/ 0 h 235"/>
                  <a:gd name="T112" fmla="*/ 0 w 252"/>
                  <a:gd name="T113" fmla="*/ 0 h 235"/>
                  <a:gd name="T114" fmla="*/ 0 w 252"/>
                  <a:gd name="T115" fmla="*/ 0 h 235"/>
                  <a:gd name="T116" fmla="*/ 0 w 252"/>
                  <a:gd name="T117" fmla="*/ 0 h 235"/>
                  <a:gd name="T118" fmla="*/ 0 w 252"/>
                  <a:gd name="T119" fmla="*/ 0 h 235"/>
                  <a:gd name="T120" fmla="*/ 0 w 252"/>
                  <a:gd name="T121" fmla="*/ 0 h 2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2"/>
                  <a:gd name="T184" fmla="*/ 0 h 235"/>
                  <a:gd name="T185" fmla="*/ 252 w 252"/>
                  <a:gd name="T186" fmla="*/ 235 h 2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2" h="235">
                    <a:moveTo>
                      <a:pt x="210" y="72"/>
                    </a:moveTo>
                    <a:lnTo>
                      <a:pt x="222" y="85"/>
                    </a:lnTo>
                    <a:lnTo>
                      <a:pt x="228" y="100"/>
                    </a:lnTo>
                    <a:lnTo>
                      <a:pt x="232" y="116"/>
                    </a:lnTo>
                    <a:lnTo>
                      <a:pt x="232" y="133"/>
                    </a:lnTo>
                    <a:lnTo>
                      <a:pt x="230" y="147"/>
                    </a:lnTo>
                    <a:lnTo>
                      <a:pt x="226" y="159"/>
                    </a:lnTo>
                    <a:lnTo>
                      <a:pt x="218" y="171"/>
                    </a:lnTo>
                    <a:lnTo>
                      <a:pt x="211" y="180"/>
                    </a:lnTo>
                    <a:lnTo>
                      <a:pt x="202" y="191"/>
                    </a:lnTo>
                    <a:lnTo>
                      <a:pt x="192" y="200"/>
                    </a:lnTo>
                    <a:lnTo>
                      <a:pt x="183" y="209"/>
                    </a:lnTo>
                    <a:lnTo>
                      <a:pt x="173" y="219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71" y="229"/>
                    </a:lnTo>
                    <a:lnTo>
                      <a:pt x="173" y="232"/>
                    </a:lnTo>
                    <a:lnTo>
                      <a:pt x="176" y="234"/>
                    </a:lnTo>
                    <a:lnTo>
                      <a:pt x="180" y="235"/>
                    </a:lnTo>
                    <a:lnTo>
                      <a:pt x="184" y="234"/>
                    </a:lnTo>
                    <a:lnTo>
                      <a:pt x="187" y="232"/>
                    </a:lnTo>
                    <a:lnTo>
                      <a:pt x="208" y="218"/>
                    </a:lnTo>
                    <a:lnTo>
                      <a:pt x="225" y="200"/>
                    </a:lnTo>
                    <a:lnTo>
                      <a:pt x="239" y="178"/>
                    </a:lnTo>
                    <a:lnTo>
                      <a:pt x="249" y="156"/>
                    </a:lnTo>
                    <a:lnTo>
                      <a:pt x="252" y="131"/>
                    </a:lnTo>
                    <a:lnTo>
                      <a:pt x="250" y="108"/>
                    </a:lnTo>
                    <a:lnTo>
                      <a:pt x="242" y="85"/>
                    </a:lnTo>
                    <a:lnTo>
                      <a:pt x="225" y="65"/>
                    </a:lnTo>
                    <a:lnTo>
                      <a:pt x="212" y="54"/>
                    </a:lnTo>
                    <a:lnTo>
                      <a:pt x="197" y="45"/>
                    </a:lnTo>
                    <a:lnTo>
                      <a:pt x="181" y="36"/>
                    </a:lnTo>
                    <a:lnTo>
                      <a:pt x="164" y="29"/>
                    </a:lnTo>
                    <a:lnTo>
                      <a:pt x="146" y="22"/>
                    </a:lnTo>
                    <a:lnTo>
                      <a:pt x="127" y="17"/>
                    </a:lnTo>
                    <a:lnTo>
                      <a:pt x="109" y="12"/>
                    </a:lnTo>
                    <a:lnTo>
                      <a:pt x="90" y="7"/>
                    </a:lnTo>
                    <a:lnTo>
                      <a:pt x="73" y="4"/>
                    </a:lnTo>
                    <a:lnTo>
                      <a:pt x="57" y="2"/>
                    </a:lnTo>
                    <a:lnTo>
                      <a:pt x="42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0" y="7"/>
                    </a:lnTo>
                    <a:lnTo>
                      <a:pt x="22" y="8"/>
                    </a:lnTo>
                    <a:lnTo>
                      <a:pt x="33" y="11"/>
                    </a:lnTo>
                    <a:lnTo>
                      <a:pt x="46" y="13"/>
                    </a:lnTo>
                    <a:lnTo>
                      <a:pt x="60" y="15"/>
                    </a:lnTo>
                    <a:lnTo>
                      <a:pt x="73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5" y="28"/>
                    </a:lnTo>
                    <a:lnTo>
                      <a:pt x="130" y="32"/>
                    </a:lnTo>
                    <a:lnTo>
                      <a:pt x="145" y="37"/>
                    </a:lnTo>
                    <a:lnTo>
                      <a:pt x="159" y="43"/>
                    </a:lnTo>
                    <a:lnTo>
                      <a:pt x="172" y="49"/>
                    </a:lnTo>
                    <a:lnTo>
                      <a:pt x="186" y="55"/>
                    </a:lnTo>
                    <a:lnTo>
                      <a:pt x="198" y="64"/>
                    </a:lnTo>
                    <a:lnTo>
                      <a:pt x="21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7" name="Freeform 630"/>
              <p:cNvSpPr>
                <a:spLocks/>
              </p:cNvSpPr>
              <p:nvPr/>
            </p:nvSpPr>
            <p:spPr bwMode="auto">
              <a:xfrm>
                <a:off x="4476" y="3366"/>
                <a:ext cx="13" cy="32"/>
              </a:xfrm>
              <a:custGeom>
                <a:avLst/>
                <a:gdLst>
                  <a:gd name="T0" fmla="*/ 0 w 103"/>
                  <a:gd name="T1" fmla="*/ 0 h 220"/>
                  <a:gd name="T2" fmla="*/ 0 w 103"/>
                  <a:gd name="T3" fmla="*/ 0 h 220"/>
                  <a:gd name="T4" fmla="*/ 0 w 103"/>
                  <a:gd name="T5" fmla="*/ 0 h 220"/>
                  <a:gd name="T6" fmla="*/ 0 w 103"/>
                  <a:gd name="T7" fmla="*/ 0 h 220"/>
                  <a:gd name="T8" fmla="*/ 0 w 103"/>
                  <a:gd name="T9" fmla="*/ 0 h 220"/>
                  <a:gd name="T10" fmla="*/ 0 w 103"/>
                  <a:gd name="T11" fmla="*/ 0 h 220"/>
                  <a:gd name="T12" fmla="*/ 0 w 103"/>
                  <a:gd name="T13" fmla="*/ 0 h 220"/>
                  <a:gd name="T14" fmla="*/ 0 w 103"/>
                  <a:gd name="T15" fmla="*/ 0 h 220"/>
                  <a:gd name="T16" fmla="*/ 0 w 103"/>
                  <a:gd name="T17" fmla="*/ 0 h 220"/>
                  <a:gd name="T18" fmla="*/ 0 w 103"/>
                  <a:gd name="T19" fmla="*/ 0 h 220"/>
                  <a:gd name="T20" fmla="*/ 0 w 103"/>
                  <a:gd name="T21" fmla="*/ 0 h 220"/>
                  <a:gd name="T22" fmla="*/ 0 w 103"/>
                  <a:gd name="T23" fmla="*/ 0 h 220"/>
                  <a:gd name="T24" fmla="*/ 0 w 103"/>
                  <a:gd name="T25" fmla="*/ 0 h 220"/>
                  <a:gd name="T26" fmla="*/ 0 w 103"/>
                  <a:gd name="T27" fmla="*/ 0 h 220"/>
                  <a:gd name="T28" fmla="*/ 0 w 103"/>
                  <a:gd name="T29" fmla="*/ 0 h 220"/>
                  <a:gd name="T30" fmla="*/ 0 w 103"/>
                  <a:gd name="T31" fmla="*/ 0 h 220"/>
                  <a:gd name="T32" fmla="*/ 0 w 103"/>
                  <a:gd name="T33" fmla="*/ 0 h 220"/>
                  <a:gd name="T34" fmla="*/ 0 w 103"/>
                  <a:gd name="T35" fmla="*/ 0 h 220"/>
                  <a:gd name="T36" fmla="*/ 0 w 103"/>
                  <a:gd name="T37" fmla="*/ 0 h 220"/>
                  <a:gd name="T38" fmla="*/ 0 w 103"/>
                  <a:gd name="T39" fmla="*/ 0 h 220"/>
                  <a:gd name="T40" fmla="*/ 0 w 103"/>
                  <a:gd name="T41" fmla="*/ 0 h 220"/>
                  <a:gd name="T42" fmla="*/ 0 w 103"/>
                  <a:gd name="T43" fmla="*/ 0 h 220"/>
                  <a:gd name="T44" fmla="*/ 0 w 103"/>
                  <a:gd name="T45" fmla="*/ 0 h 220"/>
                  <a:gd name="T46" fmla="*/ 0 w 103"/>
                  <a:gd name="T47" fmla="*/ 0 h 220"/>
                  <a:gd name="T48" fmla="*/ 0 w 103"/>
                  <a:gd name="T49" fmla="*/ 0 h 220"/>
                  <a:gd name="T50" fmla="*/ 0 w 103"/>
                  <a:gd name="T51" fmla="*/ 0 h 220"/>
                  <a:gd name="T52" fmla="*/ 0 w 103"/>
                  <a:gd name="T53" fmla="*/ 0 h 220"/>
                  <a:gd name="T54" fmla="*/ 0 w 103"/>
                  <a:gd name="T55" fmla="*/ 0 h 220"/>
                  <a:gd name="T56" fmla="*/ 0 w 103"/>
                  <a:gd name="T57" fmla="*/ 0 h 220"/>
                  <a:gd name="T58" fmla="*/ 0 w 103"/>
                  <a:gd name="T59" fmla="*/ 0 h 220"/>
                  <a:gd name="T60" fmla="*/ 0 w 103"/>
                  <a:gd name="T61" fmla="*/ 0 h 220"/>
                  <a:gd name="T62" fmla="*/ 0 w 103"/>
                  <a:gd name="T63" fmla="*/ 0 h 220"/>
                  <a:gd name="T64" fmla="*/ 0 w 103"/>
                  <a:gd name="T65" fmla="*/ 0 h 220"/>
                  <a:gd name="T66" fmla="*/ 0 w 103"/>
                  <a:gd name="T67" fmla="*/ 0 h 220"/>
                  <a:gd name="T68" fmla="*/ 0 w 103"/>
                  <a:gd name="T69" fmla="*/ 0 h 220"/>
                  <a:gd name="T70" fmla="*/ 0 w 103"/>
                  <a:gd name="T71" fmla="*/ 0 h 220"/>
                  <a:gd name="T72" fmla="*/ 0 w 103"/>
                  <a:gd name="T73" fmla="*/ 0 h 220"/>
                  <a:gd name="T74" fmla="*/ 0 w 103"/>
                  <a:gd name="T75" fmla="*/ 0 h 220"/>
                  <a:gd name="T76" fmla="*/ 0 w 103"/>
                  <a:gd name="T77" fmla="*/ 0 h 220"/>
                  <a:gd name="T78" fmla="*/ 0 w 103"/>
                  <a:gd name="T79" fmla="*/ 0 h 220"/>
                  <a:gd name="T80" fmla="*/ 0 w 103"/>
                  <a:gd name="T81" fmla="*/ 0 h 2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0"/>
                  <a:gd name="T125" fmla="*/ 103 w 103"/>
                  <a:gd name="T126" fmla="*/ 220 h 2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0">
                    <a:moveTo>
                      <a:pt x="0" y="120"/>
                    </a:moveTo>
                    <a:lnTo>
                      <a:pt x="0" y="138"/>
                    </a:lnTo>
                    <a:lnTo>
                      <a:pt x="4" y="155"/>
                    </a:lnTo>
                    <a:lnTo>
                      <a:pt x="12" y="171"/>
                    </a:lnTo>
                    <a:lnTo>
                      <a:pt x="22" y="185"/>
                    </a:lnTo>
                    <a:lnTo>
                      <a:pt x="35" y="197"/>
                    </a:lnTo>
                    <a:lnTo>
                      <a:pt x="50" y="207"/>
                    </a:lnTo>
                    <a:lnTo>
                      <a:pt x="66" y="215"/>
                    </a:lnTo>
                    <a:lnTo>
                      <a:pt x="83" y="219"/>
                    </a:lnTo>
                    <a:lnTo>
                      <a:pt x="89" y="220"/>
                    </a:lnTo>
                    <a:lnTo>
                      <a:pt x="94" y="218"/>
                    </a:lnTo>
                    <a:lnTo>
                      <a:pt x="98" y="215"/>
                    </a:lnTo>
                    <a:lnTo>
                      <a:pt x="100" y="211"/>
                    </a:lnTo>
                    <a:lnTo>
                      <a:pt x="100" y="205"/>
                    </a:lnTo>
                    <a:lnTo>
                      <a:pt x="99" y="200"/>
                    </a:lnTo>
                    <a:lnTo>
                      <a:pt x="96" y="196"/>
                    </a:lnTo>
                    <a:lnTo>
                      <a:pt x="91" y="193"/>
                    </a:lnTo>
                    <a:lnTo>
                      <a:pt x="74" y="187"/>
                    </a:lnTo>
                    <a:lnTo>
                      <a:pt x="58" y="178"/>
                    </a:lnTo>
                    <a:lnTo>
                      <a:pt x="45" y="167"/>
                    </a:lnTo>
                    <a:lnTo>
                      <a:pt x="36" y="154"/>
                    </a:lnTo>
                    <a:lnTo>
                      <a:pt x="30" y="138"/>
                    </a:lnTo>
                    <a:lnTo>
                      <a:pt x="27" y="121"/>
                    </a:lnTo>
                    <a:lnTo>
                      <a:pt x="27" y="103"/>
                    </a:lnTo>
                    <a:lnTo>
                      <a:pt x="32" y="83"/>
                    </a:lnTo>
                    <a:lnTo>
                      <a:pt x="39" y="69"/>
                    </a:lnTo>
                    <a:lnTo>
                      <a:pt x="51" y="56"/>
                    </a:lnTo>
                    <a:lnTo>
                      <a:pt x="63" y="43"/>
                    </a:lnTo>
                    <a:lnTo>
                      <a:pt x="77" y="31"/>
                    </a:lnTo>
                    <a:lnTo>
                      <a:pt x="89" y="21"/>
                    </a:lnTo>
                    <a:lnTo>
                      <a:pt x="98" y="12"/>
                    </a:lnTo>
                    <a:lnTo>
                      <a:pt x="103" y="5"/>
                    </a:lnTo>
                    <a:lnTo>
                      <a:pt x="103" y="0"/>
                    </a:lnTo>
                    <a:lnTo>
                      <a:pt x="92" y="4"/>
                    </a:lnTo>
                    <a:lnTo>
                      <a:pt x="77" y="12"/>
                    </a:lnTo>
                    <a:lnTo>
                      <a:pt x="61" y="25"/>
                    </a:lnTo>
                    <a:lnTo>
                      <a:pt x="44" y="40"/>
                    </a:lnTo>
                    <a:lnTo>
                      <a:pt x="29" y="57"/>
                    </a:lnTo>
                    <a:lnTo>
                      <a:pt x="16" y="77"/>
                    </a:lnTo>
                    <a:lnTo>
                      <a:pt x="6" y="9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8" name="Freeform 631"/>
              <p:cNvSpPr>
                <a:spLocks/>
              </p:cNvSpPr>
              <p:nvPr/>
            </p:nvSpPr>
            <p:spPr bwMode="auto">
              <a:xfrm>
                <a:off x="4565" y="3346"/>
                <a:ext cx="28" cy="41"/>
              </a:xfrm>
              <a:custGeom>
                <a:avLst/>
                <a:gdLst>
                  <a:gd name="T0" fmla="*/ 0 w 220"/>
                  <a:gd name="T1" fmla="*/ 0 h 288"/>
                  <a:gd name="T2" fmla="*/ 0 w 220"/>
                  <a:gd name="T3" fmla="*/ 0 h 288"/>
                  <a:gd name="T4" fmla="*/ 0 w 220"/>
                  <a:gd name="T5" fmla="*/ 0 h 288"/>
                  <a:gd name="T6" fmla="*/ 0 w 220"/>
                  <a:gd name="T7" fmla="*/ 0 h 288"/>
                  <a:gd name="T8" fmla="*/ 0 w 220"/>
                  <a:gd name="T9" fmla="*/ 0 h 288"/>
                  <a:gd name="T10" fmla="*/ 0 w 220"/>
                  <a:gd name="T11" fmla="*/ 0 h 288"/>
                  <a:gd name="T12" fmla="*/ 0 w 220"/>
                  <a:gd name="T13" fmla="*/ 0 h 288"/>
                  <a:gd name="T14" fmla="*/ 0 w 220"/>
                  <a:gd name="T15" fmla="*/ 0 h 288"/>
                  <a:gd name="T16" fmla="*/ 0 w 220"/>
                  <a:gd name="T17" fmla="*/ 0 h 288"/>
                  <a:gd name="T18" fmla="*/ 0 w 220"/>
                  <a:gd name="T19" fmla="*/ 0 h 288"/>
                  <a:gd name="T20" fmla="*/ 0 w 220"/>
                  <a:gd name="T21" fmla="*/ 0 h 288"/>
                  <a:gd name="T22" fmla="*/ 0 w 220"/>
                  <a:gd name="T23" fmla="*/ 0 h 288"/>
                  <a:gd name="T24" fmla="*/ 0 w 220"/>
                  <a:gd name="T25" fmla="*/ 0 h 288"/>
                  <a:gd name="T26" fmla="*/ 0 w 220"/>
                  <a:gd name="T27" fmla="*/ 0 h 288"/>
                  <a:gd name="T28" fmla="*/ 0 w 220"/>
                  <a:gd name="T29" fmla="*/ 0 h 288"/>
                  <a:gd name="T30" fmla="*/ 0 w 220"/>
                  <a:gd name="T31" fmla="*/ 0 h 288"/>
                  <a:gd name="T32" fmla="*/ 0 w 220"/>
                  <a:gd name="T33" fmla="*/ 0 h 288"/>
                  <a:gd name="T34" fmla="*/ 0 w 220"/>
                  <a:gd name="T35" fmla="*/ 0 h 288"/>
                  <a:gd name="T36" fmla="*/ 0 w 220"/>
                  <a:gd name="T37" fmla="*/ 0 h 288"/>
                  <a:gd name="T38" fmla="*/ 0 w 220"/>
                  <a:gd name="T39" fmla="*/ 0 h 288"/>
                  <a:gd name="T40" fmla="*/ 0 w 220"/>
                  <a:gd name="T41" fmla="*/ 0 h 288"/>
                  <a:gd name="T42" fmla="*/ 0 w 220"/>
                  <a:gd name="T43" fmla="*/ 0 h 288"/>
                  <a:gd name="T44" fmla="*/ 0 w 220"/>
                  <a:gd name="T45" fmla="*/ 0 h 288"/>
                  <a:gd name="T46" fmla="*/ 0 w 220"/>
                  <a:gd name="T47" fmla="*/ 0 h 288"/>
                  <a:gd name="T48" fmla="*/ 0 w 220"/>
                  <a:gd name="T49" fmla="*/ 0 h 288"/>
                  <a:gd name="T50" fmla="*/ 0 w 220"/>
                  <a:gd name="T51" fmla="*/ 0 h 288"/>
                  <a:gd name="T52" fmla="*/ 0 w 220"/>
                  <a:gd name="T53" fmla="*/ 0 h 288"/>
                  <a:gd name="T54" fmla="*/ 0 w 220"/>
                  <a:gd name="T55" fmla="*/ 0 h 288"/>
                  <a:gd name="T56" fmla="*/ 0 w 220"/>
                  <a:gd name="T57" fmla="*/ 0 h 288"/>
                  <a:gd name="T58" fmla="*/ 0 w 220"/>
                  <a:gd name="T59" fmla="*/ 0 h 288"/>
                  <a:gd name="T60" fmla="*/ 0 w 220"/>
                  <a:gd name="T61" fmla="*/ 0 h 288"/>
                  <a:gd name="T62" fmla="*/ 0 w 220"/>
                  <a:gd name="T63" fmla="*/ 0 h 288"/>
                  <a:gd name="T64" fmla="*/ 0 w 220"/>
                  <a:gd name="T65" fmla="*/ 0 h 288"/>
                  <a:gd name="T66" fmla="*/ 0 w 220"/>
                  <a:gd name="T67" fmla="*/ 0 h 288"/>
                  <a:gd name="T68" fmla="*/ 0 w 220"/>
                  <a:gd name="T69" fmla="*/ 0 h 288"/>
                  <a:gd name="T70" fmla="*/ 0 w 220"/>
                  <a:gd name="T71" fmla="*/ 0 h 288"/>
                  <a:gd name="T72" fmla="*/ 0 w 220"/>
                  <a:gd name="T73" fmla="*/ 0 h 288"/>
                  <a:gd name="T74" fmla="*/ 0 w 220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0"/>
                  <a:gd name="T115" fmla="*/ 0 h 288"/>
                  <a:gd name="T116" fmla="*/ 220 w 220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0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1" y="124"/>
                    </a:lnTo>
                    <a:lnTo>
                      <a:pt x="196" y="133"/>
                    </a:lnTo>
                    <a:lnTo>
                      <a:pt x="200" y="143"/>
                    </a:lnTo>
                    <a:lnTo>
                      <a:pt x="202" y="153"/>
                    </a:lnTo>
                    <a:lnTo>
                      <a:pt x="201" y="163"/>
                    </a:lnTo>
                    <a:lnTo>
                      <a:pt x="199" y="174"/>
                    </a:lnTo>
                    <a:lnTo>
                      <a:pt x="193" y="184"/>
                    </a:lnTo>
                    <a:lnTo>
                      <a:pt x="186" y="194"/>
                    </a:lnTo>
                    <a:lnTo>
                      <a:pt x="178" y="204"/>
                    </a:lnTo>
                    <a:lnTo>
                      <a:pt x="168" y="213"/>
                    </a:lnTo>
                    <a:lnTo>
                      <a:pt x="159" y="221"/>
                    </a:lnTo>
                    <a:lnTo>
                      <a:pt x="148" y="229"/>
                    </a:lnTo>
                    <a:lnTo>
                      <a:pt x="138" y="237"/>
                    </a:lnTo>
                    <a:lnTo>
                      <a:pt x="127" y="246"/>
                    </a:lnTo>
                    <a:lnTo>
                      <a:pt x="118" y="255"/>
                    </a:lnTo>
                    <a:lnTo>
                      <a:pt x="115" y="258"/>
                    </a:lnTo>
                    <a:lnTo>
                      <a:pt x="112" y="263"/>
                    </a:lnTo>
                    <a:lnTo>
                      <a:pt x="110" y="267"/>
                    </a:lnTo>
                    <a:lnTo>
                      <a:pt x="108" y="271"/>
                    </a:lnTo>
                    <a:lnTo>
                      <a:pt x="107" y="276"/>
                    </a:lnTo>
                    <a:lnTo>
                      <a:pt x="107" y="280"/>
                    </a:lnTo>
                    <a:lnTo>
                      <a:pt x="109" y="284"/>
                    </a:lnTo>
                    <a:lnTo>
                      <a:pt x="112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4" y="287"/>
                    </a:lnTo>
                    <a:lnTo>
                      <a:pt x="127" y="284"/>
                    </a:lnTo>
                    <a:lnTo>
                      <a:pt x="138" y="271"/>
                    </a:lnTo>
                    <a:lnTo>
                      <a:pt x="149" y="261"/>
                    </a:lnTo>
                    <a:lnTo>
                      <a:pt x="161" y="250"/>
                    </a:lnTo>
                    <a:lnTo>
                      <a:pt x="173" y="239"/>
                    </a:lnTo>
                    <a:lnTo>
                      <a:pt x="185" y="229"/>
                    </a:lnTo>
                    <a:lnTo>
                      <a:pt x="196" y="217"/>
                    </a:lnTo>
                    <a:lnTo>
                      <a:pt x="206" y="204"/>
                    </a:lnTo>
                    <a:lnTo>
                      <a:pt x="213" y="190"/>
                    </a:lnTo>
                    <a:lnTo>
                      <a:pt x="219" y="173"/>
                    </a:lnTo>
                    <a:lnTo>
                      <a:pt x="220" y="157"/>
                    </a:lnTo>
                    <a:lnTo>
                      <a:pt x="218" y="141"/>
                    </a:lnTo>
                    <a:lnTo>
                      <a:pt x="212" y="125"/>
                    </a:lnTo>
                    <a:lnTo>
                      <a:pt x="204" y="111"/>
                    </a:lnTo>
                    <a:lnTo>
                      <a:pt x="194" y="97"/>
                    </a:lnTo>
                    <a:lnTo>
                      <a:pt x="182" y="86"/>
                    </a:lnTo>
                    <a:lnTo>
                      <a:pt x="168" y="77"/>
                    </a:lnTo>
                    <a:lnTo>
                      <a:pt x="158" y="70"/>
                    </a:lnTo>
                    <a:lnTo>
                      <a:pt x="146" y="64"/>
                    </a:lnTo>
                    <a:lnTo>
                      <a:pt x="134" y="56"/>
                    </a:lnTo>
                    <a:lnTo>
                      <a:pt x="122" y="50"/>
                    </a:lnTo>
                    <a:lnTo>
                      <a:pt x="109" y="43"/>
                    </a:lnTo>
                    <a:lnTo>
                      <a:pt x="96" y="36"/>
                    </a:lnTo>
                    <a:lnTo>
                      <a:pt x="83" y="29"/>
                    </a:lnTo>
                    <a:lnTo>
                      <a:pt x="70" y="22"/>
                    </a:lnTo>
                    <a:lnTo>
                      <a:pt x="59" y="17"/>
                    </a:lnTo>
                    <a:lnTo>
                      <a:pt x="47" y="12"/>
                    </a:lnTo>
                    <a:lnTo>
                      <a:pt x="36" y="7"/>
                    </a:lnTo>
                    <a:lnTo>
                      <a:pt x="26" y="4"/>
                    </a:lnTo>
                    <a:lnTo>
                      <a:pt x="18" y="1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9" y="7"/>
                    </a:lnTo>
                    <a:lnTo>
                      <a:pt x="20" y="13"/>
                    </a:lnTo>
                    <a:lnTo>
                      <a:pt x="31" y="18"/>
                    </a:lnTo>
                    <a:lnTo>
                      <a:pt x="42" y="23"/>
                    </a:lnTo>
                    <a:lnTo>
                      <a:pt x="54" y="29"/>
                    </a:lnTo>
                    <a:lnTo>
                      <a:pt x="65" y="34"/>
                    </a:lnTo>
                    <a:lnTo>
                      <a:pt x="77" y="40"/>
                    </a:lnTo>
                    <a:lnTo>
                      <a:pt x="88" y="47"/>
                    </a:lnTo>
                    <a:lnTo>
                      <a:pt x="101" y="53"/>
                    </a:lnTo>
                    <a:lnTo>
                      <a:pt x="112" y="60"/>
                    </a:lnTo>
                    <a:lnTo>
                      <a:pt x="124" y="66"/>
                    </a:lnTo>
                    <a:lnTo>
                      <a:pt x="136" y="74"/>
                    </a:lnTo>
                    <a:lnTo>
                      <a:pt x="147" y="82"/>
                    </a:lnTo>
                    <a:lnTo>
                      <a:pt x="158" y="90"/>
                    </a:lnTo>
                    <a:lnTo>
                      <a:pt x="168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59" name="Freeform 632"/>
              <p:cNvSpPr>
                <a:spLocks/>
              </p:cNvSpPr>
              <p:nvPr/>
            </p:nvSpPr>
            <p:spPr bwMode="auto">
              <a:xfrm>
                <a:off x="4538" y="3409"/>
                <a:ext cx="107" cy="71"/>
              </a:xfrm>
              <a:custGeom>
                <a:avLst/>
                <a:gdLst>
                  <a:gd name="T0" fmla="*/ 0 w 1070"/>
                  <a:gd name="T1" fmla="*/ 0 h 844"/>
                  <a:gd name="T2" fmla="*/ 0 w 1070"/>
                  <a:gd name="T3" fmla="*/ 0 h 844"/>
                  <a:gd name="T4" fmla="*/ 0 w 1070"/>
                  <a:gd name="T5" fmla="*/ 0 h 844"/>
                  <a:gd name="T6" fmla="*/ 0 w 1070"/>
                  <a:gd name="T7" fmla="*/ 0 h 844"/>
                  <a:gd name="T8" fmla="*/ 0 w 1070"/>
                  <a:gd name="T9" fmla="*/ 0 h 8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0"/>
                  <a:gd name="T16" fmla="*/ 0 h 844"/>
                  <a:gd name="T17" fmla="*/ 1070 w 1070"/>
                  <a:gd name="T18" fmla="*/ 844 h 8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0" h="844">
                    <a:moveTo>
                      <a:pt x="141" y="0"/>
                    </a:moveTo>
                    <a:lnTo>
                      <a:pt x="1070" y="194"/>
                    </a:lnTo>
                    <a:lnTo>
                      <a:pt x="919" y="844"/>
                    </a:lnTo>
                    <a:lnTo>
                      <a:pt x="0" y="62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0" name="Freeform 633"/>
              <p:cNvSpPr>
                <a:spLocks/>
              </p:cNvSpPr>
              <p:nvPr/>
            </p:nvSpPr>
            <p:spPr bwMode="auto">
              <a:xfrm>
                <a:off x="4547" y="3411"/>
                <a:ext cx="82" cy="28"/>
              </a:xfrm>
              <a:custGeom>
                <a:avLst/>
                <a:gdLst>
                  <a:gd name="T0" fmla="*/ 0 w 819"/>
                  <a:gd name="T1" fmla="*/ 0 h 333"/>
                  <a:gd name="T2" fmla="*/ 0 w 819"/>
                  <a:gd name="T3" fmla="*/ 0 h 333"/>
                  <a:gd name="T4" fmla="*/ 0 w 819"/>
                  <a:gd name="T5" fmla="*/ 0 h 333"/>
                  <a:gd name="T6" fmla="*/ 0 w 819"/>
                  <a:gd name="T7" fmla="*/ 0 h 333"/>
                  <a:gd name="T8" fmla="*/ 0 w 819"/>
                  <a:gd name="T9" fmla="*/ 0 h 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9"/>
                  <a:gd name="T16" fmla="*/ 0 h 333"/>
                  <a:gd name="T17" fmla="*/ 819 w 819"/>
                  <a:gd name="T18" fmla="*/ 333 h 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9" h="333">
                    <a:moveTo>
                      <a:pt x="97" y="0"/>
                    </a:moveTo>
                    <a:lnTo>
                      <a:pt x="819" y="139"/>
                    </a:lnTo>
                    <a:lnTo>
                      <a:pt x="172" y="98"/>
                    </a:lnTo>
                    <a:lnTo>
                      <a:pt x="0" y="33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1" name="Freeform 634"/>
              <p:cNvSpPr>
                <a:spLocks/>
              </p:cNvSpPr>
              <p:nvPr/>
            </p:nvSpPr>
            <p:spPr bwMode="auto">
              <a:xfrm>
                <a:off x="4527" y="3494"/>
                <a:ext cx="108" cy="26"/>
              </a:xfrm>
              <a:custGeom>
                <a:avLst/>
                <a:gdLst>
                  <a:gd name="T0" fmla="*/ 0 w 1083"/>
                  <a:gd name="T1" fmla="*/ 0 h 306"/>
                  <a:gd name="T2" fmla="*/ 0 w 1083"/>
                  <a:gd name="T3" fmla="*/ 0 h 306"/>
                  <a:gd name="T4" fmla="*/ 0 w 1083"/>
                  <a:gd name="T5" fmla="*/ 0 h 306"/>
                  <a:gd name="T6" fmla="*/ 0 w 1083"/>
                  <a:gd name="T7" fmla="*/ 0 h 306"/>
                  <a:gd name="T8" fmla="*/ 0 w 1083"/>
                  <a:gd name="T9" fmla="*/ 0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3"/>
                  <a:gd name="T16" fmla="*/ 0 h 306"/>
                  <a:gd name="T17" fmla="*/ 1083 w 1083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3" h="306">
                    <a:moveTo>
                      <a:pt x="34" y="0"/>
                    </a:moveTo>
                    <a:lnTo>
                      <a:pt x="1083" y="261"/>
                    </a:lnTo>
                    <a:lnTo>
                      <a:pt x="1055" y="306"/>
                    </a:lnTo>
                    <a:lnTo>
                      <a:pt x="0" y="2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2" name="Freeform 635"/>
              <p:cNvSpPr>
                <a:spLocks/>
              </p:cNvSpPr>
              <p:nvPr/>
            </p:nvSpPr>
            <p:spPr bwMode="auto">
              <a:xfrm>
                <a:off x="4517" y="3502"/>
                <a:ext cx="109" cy="26"/>
              </a:xfrm>
              <a:custGeom>
                <a:avLst/>
                <a:gdLst>
                  <a:gd name="T0" fmla="*/ 0 w 1088"/>
                  <a:gd name="T1" fmla="*/ 0 h 311"/>
                  <a:gd name="T2" fmla="*/ 0 w 1088"/>
                  <a:gd name="T3" fmla="*/ 0 h 311"/>
                  <a:gd name="T4" fmla="*/ 0 w 1088"/>
                  <a:gd name="T5" fmla="*/ 0 h 311"/>
                  <a:gd name="T6" fmla="*/ 0 w 1088"/>
                  <a:gd name="T7" fmla="*/ 0 h 311"/>
                  <a:gd name="T8" fmla="*/ 0 w 1088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311"/>
                  <a:gd name="T17" fmla="*/ 1088 w 1088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311">
                    <a:moveTo>
                      <a:pt x="39" y="0"/>
                    </a:moveTo>
                    <a:lnTo>
                      <a:pt x="1088" y="260"/>
                    </a:lnTo>
                    <a:lnTo>
                      <a:pt x="1055" y="311"/>
                    </a:lnTo>
                    <a:lnTo>
                      <a:pt x="0" y="34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3" name="Freeform 636"/>
              <p:cNvSpPr>
                <a:spLocks/>
              </p:cNvSpPr>
              <p:nvPr/>
            </p:nvSpPr>
            <p:spPr bwMode="auto">
              <a:xfrm>
                <a:off x="4534" y="3526"/>
                <a:ext cx="16" cy="6"/>
              </a:xfrm>
              <a:custGeom>
                <a:avLst/>
                <a:gdLst>
                  <a:gd name="T0" fmla="*/ 0 w 164"/>
                  <a:gd name="T1" fmla="*/ 0 h 72"/>
                  <a:gd name="T2" fmla="*/ 0 w 164"/>
                  <a:gd name="T3" fmla="*/ 0 h 72"/>
                  <a:gd name="T4" fmla="*/ 0 w 164"/>
                  <a:gd name="T5" fmla="*/ 0 h 72"/>
                  <a:gd name="T6" fmla="*/ 0 w 164"/>
                  <a:gd name="T7" fmla="*/ 0 h 72"/>
                  <a:gd name="T8" fmla="*/ 0 w 164"/>
                  <a:gd name="T9" fmla="*/ 0 h 72"/>
                  <a:gd name="T10" fmla="*/ 0 w 164"/>
                  <a:gd name="T11" fmla="*/ 0 h 72"/>
                  <a:gd name="T12" fmla="*/ 0 w 164"/>
                  <a:gd name="T13" fmla="*/ 0 h 72"/>
                  <a:gd name="T14" fmla="*/ 0 w 164"/>
                  <a:gd name="T15" fmla="*/ 0 h 72"/>
                  <a:gd name="T16" fmla="*/ 0 w 164"/>
                  <a:gd name="T17" fmla="*/ 0 h 72"/>
                  <a:gd name="T18" fmla="*/ 0 w 164"/>
                  <a:gd name="T19" fmla="*/ 0 h 72"/>
                  <a:gd name="T20" fmla="*/ 0 w 164"/>
                  <a:gd name="T21" fmla="*/ 0 h 72"/>
                  <a:gd name="T22" fmla="*/ 0 w 164"/>
                  <a:gd name="T23" fmla="*/ 0 h 72"/>
                  <a:gd name="T24" fmla="*/ 0 w 164"/>
                  <a:gd name="T25" fmla="*/ 0 h 72"/>
                  <a:gd name="T26" fmla="*/ 0 w 164"/>
                  <a:gd name="T27" fmla="*/ 0 h 72"/>
                  <a:gd name="T28" fmla="*/ 0 w 164"/>
                  <a:gd name="T29" fmla="*/ 0 h 72"/>
                  <a:gd name="T30" fmla="*/ 0 w 164"/>
                  <a:gd name="T31" fmla="*/ 0 h 72"/>
                  <a:gd name="T32" fmla="*/ 0 w 164"/>
                  <a:gd name="T33" fmla="*/ 0 h 72"/>
                  <a:gd name="T34" fmla="*/ 0 w 164"/>
                  <a:gd name="T35" fmla="*/ 0 h 72"/>
                  <a:gd name="T36" fmla="*/ 0 w 164"/>
                  <a:gd name="T37" fmla="*/ 0 h 72"/>
                  <a:gd name="T38" fmla="*/ 0 w 164"/>
                  <a:gd name="T39" fmla="*/ 0 h 72"/>
                  <a:gd name="T40" fmla="*/ 0 w 164"/>
                  <a:gd name="T41" fmla="*/ 0 h 72"/>
                  <a:gd name="T42" fmla="*/ 0 w 164"/>
                  <a:gd name="T43" fmla="*/ 0 h 72"/>
                  <a:gd name="T44" fmla="*/ 0 w 164"/>
                  <a:gd name="T45" fmla="*/ 0 h 72"/>
                  <a:gd name="T46" fmla="*/ 0 w 164"/>
                  <a:gd name="T47" fmla="*/ 0 h 72"/>
                  <a:gd name="T48" fmla="*/ 0 w 164"/>
                  <a:gd name="T49" fmla="*/ 0 h 72"/>
                  <a:gd name="T50" fmla="*/ 0 w 164"/>
                  <a:gd name="T51" fmla="*/ 0 h 72"/>
                  <a:gd name="T52" fmla="*/ 0 w 164"/>
                  <a:gd name="T53" fmla="*/ 0 h 72"/>
                  <a:gd name="T54" fmla="*/ 0 w 164"/>
                  <a:gd name="T55" fmla="*/ 0 h 72"/>
                  <a:gd name="T56" fmla="*/ 0 w 164"/>
                  <a:gd name="T57" fmla="*/ 0 h 72"/>
                  <a:gd name="T58" fmla="*/ 0 w 164"/>
                  <a:gd name="T59" fmla="*/ 0 h 72"/>
                  <a:gd name="T60" fmla="*/ 0 w 164"/>
                  <a:gd name="T61" fmla="*/ 0 h 72"/>
                  <a:gd name="T62" fmla="*/ 0 w 164"/>
                  <a:gd name="T63" fmla="*/ 0 h 72"/>
                  <a:gd name="T64" fmla="*/ 0 w 164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72"/>
                  <a:gd name="T101" fmla="*/ 164 w 164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72">
                    <a:moveTo>
                      <a:pt x="16" y="1"/>
                    </a:moveTo>
                    <a:lnTo>
                      <a:pt x="21" y="1"/>
                    </a:lnTo>
                    <a:lnTo>
                      <a:pt x="35" y="0"/>
                    </a:lnTo>
                    <a:lnTo>
                      <a:pt x="54" y="0"/>
                    </a:lnTo>
                    <a:lnTo>
                      <a:pt x="78" y="2"/>
                    </a:lnTo>
                    <a:lnTo>
                      <a:pt x="104" y="7"/>
                    </a:lnTo>
                    <a:lnTo>
                      <a:pt x="128" y="17"/>
                    </a:lnTo>
                    <a:lnTo>
                      <a:pt x="149" y="31"/>
                    </a:lnTo>
                    <a:lnTo>
                      <a:pt x="164" y="51"/>
                    </a:lnTo>
                    <a:lnTo>
                      <a:pt x="164" y="52"/>
                    </a:lnTo>
                    <a:lnTo>
                      <a:pt x="164" y="57"/>
                    </a:lnTo>
                    <a:lnTo>
                      <a:pt x="163" y="62"/>
                    </a:lnTo>
                    <a:lnTo>
                      <a:pt x="161" y="67"/>
                    </a:lnTo>
                    <a:lnTo>
                      <a:pt x="156" y="71"/>
                    </a:lnTo>
                    <a:lnTo>
                      <a:pt x="149" y="72"/>
                    </a:lnTo>
                    <a:lnTo>
                      <a:pt x="138" y="71"/>
                    </a:lnTo>
                    <a:lnTo>
                      <a:pt x="124" y="65"/>
                    </a:lnTo>
                    <a:lnTo>
                      <a:pt x="124" y="63"/>
                    </a:lnTo>
                    <a:lnTo>
                      <a:pt x="123" y="59"/>
                    </a:lnTo>
                    <a:lnTo>
                      <a:pt x="120" y="52"/>
                    </a:lnTo>
                    <a:lnTo>
                      <a:pt x="113" y="45"/>
                    </a:lnTo>
                    <a:lnTo>
                      <a:pt x="100" y="38"/>
                    </a:lnTo>
                    <a:lnTo>
                      <a:pt x="81" y="32"/>
                    </a:lnTo>
                    <a:lnTo>
                      <a:pt x="55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14" y="27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5" y="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4" name="Freeform 637"/>
              <p:cNvSpPr>
                <a:spLocks/>
              </p:cNvSpPr>
              <p:nvPr/>
            </p:nvSpPr>
            <p:spPr bwMode="auto">
              <a:xfrm>
                <a:off x="4537" y="3483"/>
                <a:ext cx="15" cy="9"/>
              </a:xfrm>
              <a:custGeom>
                <a:avLst/>
                <a:gdLst>
                  <a:gd name="T0" fmla="*/ 0 w 146"/>
                  <a:gd name="T1" fmla="*/ 0 h 109"/>
                  <a:gd name="T2" fmla="*/ 0 w 146"/>
                  <a:gd name="T3" fmla="*/ 0 h 109"/>
                  <a:gd name="T4" fmla="*/ 0 w 146"/>
                  <a:gd name="T5" fmla="*/ 0 h 109"/>
                  <a:gd name="T6" fmla="*/ 0 w 146"/>
                  <a:gd name="T7" fmla="*/ 0 h 109"/>
                  <a:gd name="T8" fmla="*/ 0 w 146"/>
                  <a:gd name="T9" fmla="*/ 0 h 109"/>
                  <a:gd name="T10" fmla="*/ 0 w 146"/>
                  <a:gd name="T11" fmla="*/ 0 h 109"/>
                  <a:gd name="T12" fmla="*/ 0 w 146"/>
                  <a:gd name="T13" fmla="*/ 0 h 109"/>
                  <a:gd name="T14" fmla="*/ 0 w 146"/>
                  <a:gd name="T15" fmla="*/ 0 h 109"/>
                  <a:gd name="T16" fmla="*/ 0 w 146"/>
                  <a:gd name="T17" fmla="*/ 0 h 109"/>
                  <a:gd name="T18" fmla="*/ 0 w 146"/>
                  <a:gd name="T19" fmla="*/ 0 h 109"/>
                  <a:gd name="T20" fmla="*/ 0 w 146"/>
                  <a:gd name="T21" fmla="*/ 0 h 109"/>
                  <a:gd name="T22" fmla="*/ 0 w 146"/>
                  <a:gd name="T23" fmla="*/ 0 h 109"/>
                  <a:gd name="T24" fmla="*/ 0 w 146"/>
                  <a:gd name="T25" fmla="*/ 0 h 109"/>
                  <a:gd name="T26" fmla="*/ 0 w 146"/>
                  <a:gd name="T27" fmla="*/ 0 h 109"/>
                  <a:gd name="T28" fmla="*/ 0 w 146"/>
                  <a:gd name="T29" fmla="*/ 0 h 109"/>
                  <a:gd name="T30" fmla="*/ 0 w 146"/>
                  <a:gd name="T31" fmla="*/ 0 h 109"/>
                  <a:gd name="T32" fmla="*/ 0 w 146"/>
                  <a:gd name="T33" fmla="*/ 0 h 109"/>
                  <a:gd name="T34" fmla="*/ 0 w 146"/>
                  <a:gd name="T35" fmla="*/ 0 h 109"/>
                  <a:gd name="T36" fmla="*/ 0 w 146"/>
                  <a:gd name="T37" fmla="*/ 0 h 1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9"/>
                  <a:gd name="T59" fmla="*/ 146 w 146"/>
                  <a:gd name="T60" fmla="*/ 109 h 1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9">
                    <a:moveTo>
                      <a:pt x="45" y="0"/>
                    </a:moveTo>
                    <a:lnTo>
                      <a:pt x="42" y="0"/>
                    </a:lnTo>
                    <a:lnTo>
                      <a:pt x="35" y="3"/>
                    </a:lnTo>
                    <a:lnTo>
                      <a:pt x="26" y="7"/>
                    </a:lnTo>
                    <a:lnTo>
                      <a:pt x="15" y="14"/>
                    </a:lnTo>
                    <a:lnTo>
                      <a:pt x="6" y="24"/>
                    </a:lnTo>
                    <a:lnTo>
                      <a:pt x="1" y="39"/>
                    </a:lnTo>
                    <a:lnTo>
                      <a:pt x="0" y="59"/>
                    </a:lnTo>
                    <a:lnTo>
                      <a:pt x="6" y="85"/>
                    </a:lnTo>
                    <a:lnTo>
                      <a:pt x="85" y="109"/>
                    </a:lnTo>
                    <a:lnTo>
                      <a:pt x="84" y="104"/>
                    </a:lnTo>
                    <a:lnTo>
                      <a:pt x="84" y="93"/>
                    </a:lnTo>
                    <a:lnTo>
                      <a:pt x="84" y="76"/>
                    </a:lnTo>
                    <a:lnTo>
                      <a:pt x="87" y="58"/>
                    </a:lnTo>
                    <a:lnTo>
                      <a:pt x="93" y="40"/>
                    </a:lnTo>
                    <a:lnTo>
                      <a:pt x="104" y="27"/>
                    </a:lnTo>
                    <a:lnTo>
                      <a:pt x="121" y="20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5" name="Freeform 638"/>
              <p:cNvSpPr>
                <a:spLocks/>
              </p:cNvSpPr>
              <p:nvPr/>
            </p:nvSpPr>
            <p:spPr bwMode="auto">
              <a:xfrm>
                <a:off x="4620" y="3499"/>
                <a:ext cx="15" cy="9"/>
              </a:xfrm>
              <a:custGeom>
                <a:avLst/>
                <a:gdLst>
                  <a:gd name="T0" fmla="*/ 0 w 146"/>
                  <a:gd name="T1" fmla="*/ 0 h 107"/>
                  <a:gd name="T2" fmla="*/ 0 w 146"/>
                  <a:gd name="T3" fmla="*/ 0 h 107"/>
                  <a:gd name="T4" fmla="*/ 0 w 146"/>
                  <a:gd name="T5" fmla="*/ 0 h 107"/>
                  <a:gd name="T6" fmla="*/ 0 w 146"/>
                  <a:gd name="T7" fmla="*/ 0 h 107"/>
                  <a:gd name="T8" fmla="*/ 0 w 146"/>
                  <a:gd name="T9" fmla="*/ 0 h 107"/>
                  <a:gd name="T10" fmla="*/ 0 w 146"/>
                  <a:gd name="T11" fmla="*/ 0 h 107"/>
                  <a:gd name="T12" fmla="*/ 0 w 146"/>
                  <a:gd name="T13" fmla="*/ 0 h 107"/>
                  <a:gd name="T14" fmla="*/ 0 w 146"/>
                  <a:gd name="T15" fmla="*/ 0 h 107"/>
                  <a:gd name="T16" fmla="*/ 0 w 146"/>
                  <a:gd name="T17" fmla="*/ 0 h 107"/>
                  <a:gd name="T18" fmla="*/ 0 w 146"/>
                  <a:gd name="T19" fmla="*/ 0 h 107"/>
                  <a:gd name="T20" fmla="*/ 0 w 146"/>
                  <a:gd name="T21" fmla="*/ 0 h 107"/>
                  <a:gd name="T22" fmla="*/ 0 w 146"/>
                  <a:gd name="T23" fmla="*/ 0 h 107"/>
                  <a:gd name="T24" fmla="*/ 0 w 146"/>
                  <a:gd name="T25" fmla="*/ 0 h 107"/>
                  <a:gd name="T26" fmla="*/ 0 w 146"/>
                  <a:gd name="T27" fmla="*/ 0 h 107"/>
                  <a:gd name="T28" fmla="*/ 0 w 146"/>
                  <a:gd name="T29" fmla="*/ 0 h 107"/>
                  <a:gd name="T30" fmla="*/ 0 w 146"/>
                  <a:gd name="T31" fmla="*/ 0 h 107"/>
                  <a:gd name="T32" fmla="*/ 0 w 146"/>
                  <a:gd name="T33" fmla="*/ 0 h 107"/>
                  <a:gd name="T34" fmla="*/ 0 w 146"/>
                  <a:gd name="T35" fmla="*/ 0 h 107"/>
                  <a:gd name="T36" fmla="*/ 0 w 146"/>
                  <a:gd name="T37" fmla="*/ 0 h 1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7"/>
                  <a:gd name="T59" fmla="*/ 146 w 146"/>
                  <a:gd name="T60" fmla="*/ 107 h 10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7">
                    <a:moveTo>
                      <a:pt x="45" y="0"/>
                    </a:moveTo>
                    <a:lnTo>
                      <a:pt x="42" y="0"/>
                    </a:lnTo>
                    <a:lnTo>
                      <a:pt x="35" y="2"/>
                    </a:lnTo>
                    <a:lnTo>
                      <a:pt x="25" y="6"/>
                    </a:lnTo>
                    <a:lnTo>
                      <a:pt x="15" y="12"/>
                    </a:lnTo>
                    <a:lnTo>
                      <a:pt x="6" y="23"/>
                    </a:lnTo>
                    <a:lnTo>
                      <a:pt x="0" y="38"/>
                    </a:lnTo>
                    <a:lnTo>
                      <a:pt x="0" y="58"/>
                    </a:lnTo>
                    <a:lnTo>
                      <a:pt x="6" y="85"/>
                    </a:lnTo>
                    <a:lnTo>
                      <a:pt x="84" y="107"/>
                    </a:lnTo>
                    <a:lnTo>
                      <a:pt x="83" y="103"/>
                    </a:lnTo>
                    <a:lnTo>
                      <a:pt x="83" y="91"/>
                    </a:lnTo>
                    <a:lnTo>
                      <a:pt x="83" y="75"/>
                    </a:lnTo>
                    <a:lnTo>
                      <a:pt x="86" y="56"/>
                    </a:lnTo>
                    <a:lnTo>
                      <a:pt x="92" y="40"/>
                    </a:lnTo>
                    <a:lnTo>
                      <a:pt x="103" y="27"/>
                    </a:lnTo>
                    <a:lnTo>
                      <a:pt x="121" y="19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6" name="Freeform 639"/>
              <p:cNvSpPr>
                <a:spLocks/>
              </p:cNvSpPr>
              <p:nvPr/>
            </p:nvSpPr>
            <p:spPr bwMode="auto">
              <a:xfrm>
                <a:off x="4553" y="3485"/>
                <a:ext cx="63" cy="16"/>
              </a:xfrm>
              <a:custGeom>
                <a:avLst/>
                <a:gdLst>
                  <a:gd name="T0" fmla="*/ 0 w 629"/>
                  <a:gd name="T1" fmla="*/ 0 h 182"/>
                  <a:gd name="T2" fmla="*/ 0 w 629"/>
                  <a:gd name="T3" fmla="*/ 0 h 182"/>
                  <a:gd name="T4" fmla="*/ 0 w 629"/>
                  <a:gd name="T5" fmla="*/ 0 h 182"/>
                  <a:gd name="T6" fmla="*/ 0 w 629"/>
                  <a:gd name="T7" fmla="*/ 0 h 182"/>
                  <a:gd name="T8" fmla="*/ 0 w 629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9"/>
                  <a:gd name="T16" fmla="*/ 0 h 182"/>
                  <a:gd name="T17" fmla="*/ 629 w 62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9" h="182">
                    <a:moveTo>
                      <a:pt x="0" y="40"/>
                    </a:moveTo>
                    <a:lnTo>
                      <a:pt x="601" y="182"/>
                    </a:lnTo>
                    <a:lnTo>
                      <a:pt x="629" y="142"/>
                    </a:lnTo>
                    <a:lnTo>
                      <a:pt x="29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7" name="Freeform 640"/>
              <p:cNvSpPr>
                <a:spLocks/>
              </p:cNvSpPr>
              <p:nvPr/>
            </p:nvSpPr>
            <p:spPr bwMode="auto">
              <a:xfrm>
                <a:off x="4553" y="349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68" name="Freeform 641"/>
              <p:cNvSpPr>
                <a:spLocks/>
              </p:cNvSpPr>
              <p:nvPr/>
            </p:nvSpPr>
            <p:spPr bwMode="auto">
              <a:xfrm>
                <a:off x="4553" y="348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68" name="Group 683"/>
            <p:cNvGrpSpPr>
              <a:grpSpLocks/>
            </p:cNvGrpSpPr>
            <p:nvPr/>
          </p:nvGrpSpPr>
          <p:grpSpPr bwMode="auto">
            <a:xfrm>
              <a:off x="6189663" y="5181600"/>
              <a:ext cx="338137" cy="282575"/>
              <a:chOff x="3899" y="3264"/>
              <a:chExt cx="213" cy="178"/>
            </a:xfrm>
          </p:grpSpPr>
          <p:sp>
            <p:nvSpPr>
              <p:cNvPr id="74099" name="Freeform 644"/>
              <p:cNvSpPr>
                <a:spLocks/>
              </p:cNvSpPr>
              <p:nvPr/>
            </p:nvSpPr>
            <p:spPr bwMode="auto">
              <a:xfrm>
                <a:off x="3899" y="3264"/>
                <a:ext cx="213" cy="178"/>
              </a:xfrm>
              <a:custGeom>
                <a:avLst/>
                <a:gdLst>
                  <a:gd name="T0" fmla="*/ 0 w 1913"/>
                  <a:gd name="T1" fmla="*/ 0 h 1606"/>
                  <a:gd name="T2" fmla="*/ 0 w 1913"/>
                  <a:gd name="T3" fmla="*/ 0 h 1606"/>
                  <a:gd name="T4" fmla="*/ 0 w 1913"/>
                  <a:gd name="T5" fmla="*/ 0 h 1606"/>
                  <a:gd name="T6" fmla="*/ 0 w 1913"/>
                  <a:gd name="T7" fmla="*/ 0 h 1606"/>
                  <a:gd name="T8" fmla="*/ 0 w 1913"/>
                  <a:gd name="T9" fmla="*/ 0 h 1606"/>
                  <a:gd name="T10" fmla="*/ 0 w 1913"/>
                  <a:gd name="T11" fmla="*/ 0 h 1606"/>
                  <a:gd name="T12" fmla="*/ 0 w 1913"/>
                  <a:gd name="T13" fmla="*/ 0 h 1606"/>
                  <a:gd name="T14" fmla="*/ 0 w 1913"/>
                  <a:gd name="T15" fmla="*/ 0 h 1606"/>
                  <a:gd name="T16" fmla="*/ 0 w 1913"/>
                  <a:gd name="T17" fmla="*/ 0 h 1606"/>
                  <a:gd name="T18" fmla="*/ 0 w 1913"/>
                  <a:gd name="T19" fmla="*/ 0 h 1606"/>
                  <a:gd name="T20" fmla="*/ 0 w 1913"/>
                  <a:gd name="T21" fmla="*/ 0 h 1606"/>
                  <a:gd name="T22" fmla="*/ 0 w 1913"/>
                  <a:gd name="T23" fmla="*/ 0 h 1606"/>
                  <a:gd name="T24" fmla="*/ 0 w 1913"/>
                  <a:gd name="T25" fmla="*/ 0 h 1606"/>
                  <a:gd name="T26" fmla="*/ 0 w 1913"/>
                  <a:gd name="T27" fmla="*/ 0 h 1606"/>
                  <a:gd name="T28" fmla="*/ 0 w 1913"/>
                  <a:gd name="T29" fmla="*/ 0 h 1606"/>
                  <a:gd name="T30" fmla="*/ 0 w 1913"/>
                  <a:gd name="T31" fmla="*/ 0 h 1606"/>
                  <a:gd name="T32" fmla="*/ 0 w 1913"/>
                  <a:gd name="T33" fmla="*/ 0 h 1606"/>
                  <a:gd name="T34" fmla="*/ 0 w 1913"/>
                  <a:gd name="T35" fmla="*/ 0 h 1606"/>
                  <a:gd name="T36" fmla="*/ 0 w 1913"/>
                  <a:gd name="T37" fmla="*/ 0 h 1606"/>
                  <a:gd name="T38" fmla="*/ 0 w 1913"/>
                  <a:gd name="T39" fmla="*/ 0 h 1606"/>
                  <a:gd name="T40" fmla="*/ 0 w 1913"/>
                  <a:gd name="T41" fmla="*/ 0 h 1606"/>
                  <a:gd name="T42" fmla="*/ 0 w 1913"/>
                  <a:gd name="T43" fmla="*/ 0 h 1606"/>
                  <a:gd name="T44" fmla="*/ 0 w 1913"/>
                  <a:gd name="T45" fmla="*/ 0 h 1606"/>
                  <a:gd name="T46" fmla="*/ 0 w 1913"/>
                  <a:gd name="T47" fmla="*/ 0 h 1606"/>
                  <a:gd name="T48" fmla="*/ 0 w 1913"/>
                  <a:gd name="T49" fmla="*/ 0 h 1606"/>
                  <a:gd name="T50" fmla="*/ 0 w 1913"/>
                  <a:gd name="T51" fmla="*/ 0 h 1606"/>
                  <a:gd name="T52" fmla="*/ 0 w 1913"/>
                  <a:gd name="T53" fmla="*/ 0 h 1606"/>
                  <a:gd name="T54" fmla="*/ 0 w 1913"/>
                  <a:gd name="T55" fmla="*/ 0 h 1606"/>
                  <a:gd name="T56" fmla="*/ 0 w 1913"/>
                  <a:gd name="T57" fmla="*/ 0 h 1606"/>
                  <a:gd name="T58" fmla="*/ 0 w 1913"/>
                  <a:gd name="T59" fmla="*/ 0 h 1606"/>
                  <a:gd name="T60" fmla="*/ 0 w 1913"/>
                  <a:gd name="T61" fmla="*/ 0 h 1606"/>
                  <a:gd name="T62" fmla="*/ 0 w 1913"/>
                  <a:gd name="T63" fmla="*/ 0 h 1606"/>
                  <a:gd name="T64" fmla="*/ 0 w 1913"/>
                  <a:gd name="T65" fmla="*/ 0 h 1606"/>
                  <a:gd name="T66" fmla="*/ 0 w 1913"/>
                  <a:gd name="T67" fmla="*/ 0 h 1606"/>
                  <a:gd name="T68" fmla="*/ 0 w 1913"/>
                  <a:gd name="T69" fmla="*/ 0 h 1606"/>
                  <a:gd name="T70" fmla="*/ 0 w 1913"/>
                  <a:gd name="T71" fmla="*/ 0 h 1606"/>
                  <a:gd name="T72" fmla="*/ 0 w 1913"/>
                  <a:gd name="T73" fmla="*/ 0 h 1606"/>
                  <a:gd name="T74" fmla="*/ 0 w 1913"/>
                  <a:gd name="T75" fmla="*/ 0 h 1606"/>
                  <a:gd name="T76" fmla="*/ 0 w 1913"/>
                  <a:gd name="T77" fmla="*/ 0 h 16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13"/>
                  <a:gd name="T118" fmla="*/ 0 h 1606"/>
                  <a:gd name="T119" fmla="*/ 1913 w 1913"/>
                  <a:gd name="T120" fmla="*/ 1606 h 160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13" h="1606">
                    <a:moveTo>
                      <a:pt x="518" y="213"/>
                    </a:moveTo>
                    <a:lnTo>
                      <a:pt x="539" y="115"/>
                    </a:lnTo>
                    <a:lnTo>
                      <a:pt x="540" y="115"/>
                    </a:lnTo>
                    <a:lnTo>
                      <a:pt x="544" y="114"/>
                    </a:lnTo>
                    <a:lnTo>
                      <a:pt x="549" y="112"/>
                    </a:lnTo>
                    <a:lnTo>
                      <a:pt x="555" y="110"/>
                    </a:lnTo>
                    <a:lnTo>
                      <a:pt x="564" y="107"/>
                    </a:lnTo>
                    <a:lnTo>
                      <a:pt x="574" y="103"/>
                    </a:lnTo>
                    <a:lnTo>
                      <a:pt x="586" y="100"/>
                    </a:lnTo>
                    <a:lnTo>
                      <a:pt x="602" y="95"/>
                    </a:lnTo>
                    <a:lnTo>
                      <a:pt x="618" y="90"/>
                    </a:lnTo>
                    <a:lnTo>
                      <a:pt x="636" y="85"/>
                    </a:lnTo>
                    <a:lnTo>
                      <a:pt x="656" y="80"/>
                    </a:lnTo>
                    <a:lnTo>
                      <a:pt x="679" y="75"/>
                    </a:lnTo>
                    <a:lnTo>
                      <a:pt x="703" y="70"/>
                    </a:lnTo>
                    <a:lnTo>
                      <a:pt x="730" y="64"/>
                    </a:lnTo>
                    <a:lnTo>
                      <a:pt x="758" y="58"/>
                    </a:lnTo>
                    <a:lnTo>
                      <a:pt x="789" y="52"/>
                    </a:lnTo>
                    <a:lnTo>
                      <a:pt x="820" y="46"/>
                    </a:lnTo>
                    <a:lnTo>
                      <a:pt x="855" y="41"/>
                    </a:lnTo>
                    <a:lnTo>
                      <a:pt x="892" y="36"/>
                    </a:lnTo>
                    <a:lnTo>
                      <a:pt x="929" y="31"/>
                    </a:lnTo>
                    <a:lnTo>
                      <a:pt x="970" y="26"/>
                    </a:lnTo>
                    <a:lnTo>
                      <a:pt x="1013" y="21"/>
                    </a:lnTo>
                    <a:lnTo>
                      <a:pt x="1056" y="17"/>
                    </a:lnTo>
                    <a:lnTo>
                      <a:pt x="1103" y="13"/>
                    </a:lnTo>
                    <a:lnTo>
                      <a:pt x="1152" y="10"/>
                    </a:lnTo>
                    <a:lnTo>
                      <a:pt x="1202" y="6"/>
                    </a:lnTo>
                    <a:lnTo>
                      <a:pt x="1255" y="3"/>
                    </a:lnTo>
                    <a:lnTo>
                      <a:pt x="1309" y="1"/>
                    </a:lnTo>
                    <a:lnTo>
                      <a:pt x="1366" y="0"/>
                    </a:lnTo>
                    <a:lnTo>
                      <a:pt x="1425" y="0"/>
                    </a:lnTo>
                    <a:lnTo>
                      <a:pt x="1485" y="0"/>
                    </a:lnTo>
                    <a:lnTo>
                      <a:pt x="1548" y="1"/>
                    </a:lnTo>
                    <a:lnTo>
                      <a:pt x="1616" y="39"/>
                    </a:lnTo>
                    <a:lnTo>
                      <a:pt x="1601" y="221"/>
                    </a:lnTo>
                    <a:lnTo>
                      <a:pt x="1606" y="223"/>
                    </a:lnTo>
                    <a:lnTo>
                      <a:pt x="1620" y="230"/>
                    </a:lnTo>
                    <a:lnTo>
                      <a:pt x="1640" y="243"/>
                    </a:lnTo>
                    <a:lnTo>
                      <a:pt x="1663" y="260"/>
                    </a:lnTo>
                    <a:lnTo>
                      <a:pt x="1688" y="284"/>
                    </a:lnTo>
                    <a:lnTo>
                      <a:pt x="1709" y="312"/>
                    </a:lnTo>
                    <a:lnTo>
                      <a:pt x="1726" y="347"/>
                    </a:lnTo>
                    <a:lnTo>
                      <a:pt x="1736" y="388"/>
                    </a:lnTo>
                    <a:lnTo>
                      <a:pt x="1891" y="528"/>
                    </a:lnTo>
                    <a:lnTo>
                      <a:pt x="1849" y="898"/>
                    </a:lnTo>
                    <a:lnTo>
                      <a:pt x="1601" y="1023"/>
                    </a:lnTo>
                    <a:lnTo>
                      <a:pt x="1895" y="1110"/>
                    </a:lnTo>
                    <a:lnTo>
                      <a:pt x="1897" y="1114"/>
                    </a:lnTo>
                    <a:lnTo>
                      <a:pt x="1902" y="1125"/>
                    </a:lnTo>
                    <a:lnTo>
                      <a:pt x="1907" y="1143"/>
                    </a:lnTo>
                    <a:lnTo>
                      <a:pt x="1912" y="1166"/>
                    </a:lnTo>
                    <a:lnTo>
                      <a:pt x="1913" y="1195"/>
                    </a:lnTo>
                    <a:lnTo>
                      <a:pt x="1911" y="1229"/>
                    </a:lnTo>
                    <a:lnTo>
                      <a:pt x="1901" y="1266"/>
                    </a:lnTo>
                    <a:lnTo>
                      <a:pt x="1884" y="1307"/>
                    </a:lnTo>
                    <a:lnTo>
                      <a:pt x="1107" y="1606"/>
                    </a:lnTo>
                    <a:lnTo>
                      <a:pt x="0" y="1258"/>
                    </a:lnTo>
                    <a:lnTo>
                      <a:pt x="19" y="1217"/>
                    </a:lnTo>
                    <a:lnTo>
                      <a:pt x="188" y="1159"/>
                    </a:lnTo>
                    <a:lnTo>
                      <a:pt x="188" y="221"/>
                    </a:lnTo>
                    <a:lnTo>
                      <a:pt x="189" y="220"/>
                    </a:lnTo>
                    <a:lnTo>
                      <a:pt x="193" y="217"/>
                    </a:lnTo>
                    <a:lnTo>
                      <a:pt x="198" y="214"/>
                    </a:lnTo>
                    <a:lnTo>
                      <a:pt x="207" y="209"/>
                    </a:lnTo>
                    <a:lnTo>
                      <a:pt x="218" y="203"/>
                    </a:lnTo>
                    <a:lnTo>
                      <a:pt x="230" y="197"/>
                    </a:lnTo>
                    <a:lnTo>
                      <a:pt x="245" y="191"/>
                    </a:lnTo>
                    <a:lnTo>
                      <a:pt x="262" y="184"/>
                    </a:lnTo>
                    <a:lnTo>
                      <a:pt x="281" y="179"/>
                    </a:lnTo>
                    <a:lnTo>
                      <a:pt x="302" y="175"/>
                    </a:lnTo>
                    <a:lnTo>
                      <a:pt x="326" y="173"/>
                    </a:lnTo>
                    <a:lnTo>
                      <a:pt x="350" y="171"/>
                    </a:lnTo>
                    <a:lnTo>
                      <a:pt x="378" y="172"/>
                    </a:lnTo>
                    <a:lnTo>
                      <a:pt x="407" y="175"/>
                    </a:lnTo>
                    <a:lnTo>
                      <a:pt x="439" y="181"/>
                    </a:lnTo>
                    <a:lnTo>
                      <a:pt x="471" y="191"/>
                    </a:lnTo>
                    <a:lnTo>
                      <a:pt x="518" y="21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0" name="Freeform 645"/>
              <p:cNvSpPr>
                <a:spLocks/>
              </p:cNvSpPr>
              <p:nvPr/>
            </p:nvSpPr>
            <p:spPr bwMode="auto">
              <a:xfrm>
                <a:off x="3977" y="3278"/>
                <a:ext cx="68" cy="78"/>
              </a:xfrm>
              <a:custGeom>
                <a:avLst/>
                <a:gdLst>
                  <a:gd name="T0" fmla="*/ 0 w 614"/>
                  <a:gd name="T1" fmla="*/ 0 h 697"/>
                  <a:gd name="T2" fmla="*/ 0 w 614"/>
                  <a:gd name="T3" fmla="*/ 0 h 697"/>
                  <a:gd name="T4" fmla="*/ 0 w 614"/>
                  <a:gd name="T5" fmla="*/ 0 h 697"/>
                  <a:gd name="T6" fmla="*/ 0 w 614"/>
                  <a:gd name="T7" fmla="*/ 0 h 697"/>
                  <a:gd name="T8" fmla="*/ 0 w 614"/>
                  <a:gd name="T9" fmla="*/ 0 h 697"/>
                  <a:gd name="T10" fmla="*/ 0 w 614"/>
                  <a:gd name="T11" fmla="*/ 0 h 697"/>
                  <a:gd name="T12" fmla="*/ 0 w 614"/>
                  <a:gd name="T13" fmla="*/ 0 h 697"/>
                  <a:gd name="T14" fmla="*/ 0 w 614"/>
                  <a:gd name="T15" fmla="*/ 0 h 697"/>
                  <a:gd name="T16" fmla="*/ 0 w 614"/>
                  <a:gd name="T17" fmla="*/ 0 h 697"/>
                  <a:gd name="T18" fmla="*/ 0 w 614"/>
                  <a:gd name="T19" fmla="*/ 0 h 697"/>
                  <a:gd name="T20" fmla="*/ 0 w 614"/>
                  <a:gd name="T21" fmla="*/ 0 h 697"/>
                  <a:gd name="T22" fmla="*/ 0 w 614"/>
                  <a:gd name="T23" fmla="*/ 0 h 697"/>
                  <a:gd name="T24" fmla="*/ 0 w 614"/>
                  <a:gd name="T25" fmla="*/ 0 h 697"/>
                  <a:gd name="T26" fmla="*/ 0 w 614"/>
                  <a:gd name="T27" fmla="*/ 0 h 697"/>
                  <a:gd name="T28" fmla="*/ 0 w 614"/>
                  <a:gd name="T29" fmla="*/ 0 h 697"/>
                  <a:gd name="T30" fmla="*/ 0 w 614"/>
                  <a:gd name="T31" fmla="*/ 0 h 697"/>
                  <a:gd name="T32" fmla="*/ 0 w 614"/>
                  <a:gd name="T33" fmla="*/ 0 h 697"/>
                  <a:gd name="T34" fmla="*/ 0 w 614"/>
                  <a:gd name="T35" fmla="*/ 0 h 697"/>
                  <a:gd name="T36" fmla="*/ 0 w 614"/>
                  <a:gd name="T37" fmla="*/ 0 h 697"/>
                  <a:gd name="T38" fmla="*/ 0 w 614"/>
                  <a:gd name="T39" fmla="*/ 0 h 697"/>
                  <a:gd name="T40" fmla="*/ 0 w 614"/>
                  <a:gd name="T41" fmla="*/ 0 h 697"/>
                  <a:gd name="T42" fmla="*/ 0 w 614"/>
                  <a:gd name="T43" fmla="*/ 0 h 697"/>
                  <a:gd name="T44" fmla="*/ 0 w 614"/>
                  <a:gd name="T45" fmla="*/ 0 h 697"/>
                  <a:gd name="T46" fmla="*/ 0 w 614"/>
                  <a:gd name="T47" fmla="*/ 0 h 697"/>
                  <a:gd name="T48" fmla="*/ 0 w 614"/>
                  <a:gd name="T49" fmla="*/ 0 h 697"/>
                  <a:gd name="T50" fmla="*/ 0 w 614"/>
                  <a:gd name="T51" fmla="*/ 0 h 697"/>
                  <a:gd name="T52" fmla="*/ 0 w 614"/>
                  <a:gd name="T53" fmla="*/ 0 h 697"/>
                  <a:gd name="T54" fmla="*/ 0 w 614"/>
                  <a:gd name="T55" fmla="*/ 0 h 697"/>
                  <a:gd name="T56" fmla="*/ 0 w 614"/>
                  <a:gd name="T57" fmla="*/ 0 h 697"/>
                  <a:gd name="T58" fmla="*/ 0 w 614"/>
                  <a:gd name="T59" fmla="*/ 0 h 697"/>
                  <a:gd name="T60" fmla="*/ 0 w 614"/>
                  <a:gd name="T61" fmla="*/ 0 h 697"/>
                  <a:gd name="T62" fmla="*/ 0 w 614"/>
                  <a:gd name="T63" fmla="*/ 0 h 697"/>
                  <a:gd name="T64" fmla="*/ 0 w 614"/>
                  <a:gd name="T65" fmla="*/ 0 h 697"/>
                  <a:gd name="T66" fmla="*/ 0 w 614"/>
                  <a:gd name="T67" fmla="*/ 0 h 697"/>
                  <a:gd name="T68" fmla="*/ 0 w 614"/>
                  <a:gd name="T69" fmla="*/ 0 h 697"/>
                  <a:gd name="T70" fmla="*/ 0 w 614"/>
                  <a:gd name="T71" fmla="*/ 0 h 697"/>
                  <a:gd name="T72" fmla="*/ 0 w 614"/>
                  <a:gd name="T73" fmla="*/ 0 h 697"/>
                  <a:gd name="T74" fmla="*/ 0 w 614"/>
                  <a:gd name="T75" fmla="*/ 0 h 697"/>
                  <a:gd name="T76" fmla="*/ 0 w 614"/>
                  <a:gd name="T77" fmla="*/ 0 h 697"/>
                  <a:gd name="T78" fmla="*/ 0 w 614"/>
                  <a:gd name="T79" fmla="*/ 0 h 697"/>
                  <a:gd name="T80" fmla="*/ 0 w 614"/>
                  <a:gd name="T81" fmla="*/ 0 h 697"/>
                  <a:gd name="T82" fmla="*/ 0 w 614"/>
                  <a:gd name="T83" fmla="*/ 0 h 697"/>
                  <a:gd name="T84" fmla="*/ 0 w 614"/>
                  <a:gd name="T85" fmla="*/ 0 h 697"/>
                  <a:gd name="T86" fmla="*/ 0 w 614"/>
                  <a:gd name="T87" fmla="*/ 0 h 697"/>
                  <a:gd name="T88" fmla="*/ 0 w 614"/>
                  <a:gd name="T89" fmla="*/ 0 h 697"/>
                  <a:gd name="T90" fmla="*/ 0 w 614"/>
                  <a:gd name="T91" fmla="*/ 0 h 697"/>
                  <a:gd name="T92" fmla="*/ 0 w 614"/>
                  <a:gd name="T93" fmla="*/ 0 h 697"/>
                  <a:gd name="T94" fmla="*/ 0 w 614"/>
                  <a:gd name="T95" fmla="*/ 0 h 697"/>
                  <a:gd name="T96" fmla="*/ 0 w 614"/>
                  <a:gd name="T97" fmla="*/ 0 h 6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4"/>
                  <a:gd name="T148" fmla="*/ 0 h 697"/>
                  <a:gd name="T149" fmla="*/ 614 w 614"/>
                  <a:gd name="T150" fmla="*/ 697 h 69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4" h="697">
                    <a:moveTo>
                      <a:pt x="609" y="26"/>
                    </a:moveTo>
                    <a:lnTo>
                      <a:pt x="606" y="25"/>
                    </a:lnTo>
                    <a:lnTo>
                      <a:pt x="596" y="23"/>
                    </a:lnTo>
                    <a:lnTo>
                      <a:pt x="581" y="18"/>
                    </a:lnTo>
                    <a:lnTo>
                      <a:pt x="559" y="14"/>
                    </a:lnTo>
                    <a:lnTo>
                      <a:pt x="534" y="10"/>
                    </a:lnTo>
                    <a:lnTo>
                      <a:pt x="503" y="6"/>
                    </a:lnTo>
                    <a:lnTo>
                      <a:pt x="469" y="3"/>
                    </a:lnTo>
                    <a:lnTo>
                      <a:pt x="430" y="1"/>
                    </a:lnTo>
                    <a:lnTo>
                      <a:pt x="388" y="0"/>
                    </a:lnTo>
                    <a:lnTo>
                      <a:pt x="344" y="2"/>
                    </a:lnTo>
                    <a:lnTo>
                      <a:pt x="297" y="6"/>
                    </a:lnTo>
                    <a:lnTo>
                      <a:pt x="247" y="14"/>
                    </a:lnTo>
                    <a:lnTo>
                      <a:pt x="197" y="25"/>
                    </a:lnTo>
                    <a:lnTo>
                      <a:pt x="145" y="40"/>
                    </a:lnTo>
                    <a:lnTo>
                      <a:pt x="92" y="58"/>
                    </a:lnTo>
                    <a:lnTo>
                      <a:pt x="39" y="83"/>
                    </a:lnTo>
                    <a:lnTo>
                      <a:pt x="35" y="96"/>
                    </a:lnTo>
                    <a:lnTo>
                      <a:pt x="26" y="134"/>
                    </a:lnTo>
                    <a:lnTo>
                      <a:pt x="15" y="192"/>
                    </a:lnTo>
                    <a:lnTo>
                      <a:pt x="5" y="268"/>
                    </a:lnTo>
                    <a:lnTo>
                      <a:pt x="0" y="358"/>
                    </a:lnTo>
                    <a:lnTo>
                      <a:pt x="4" y="459"/>
                    </a:lnTo>
                    <a:lnTo>
                      <a:pt x="19" y="568"/>
                    </a:lnTo>
                    <a:lnTo>
                      <a:pt x="50" y="679"/>
                    </a:lnTo>
                    <a:lnTo>
                      <a:pt x="54" y="679"/>
                    </a:lnTo>
                    <a:lnTo>
                      <a:pt x="62" y="678"/>
                    </a:lnTo>
                    <a:lnTo>
                      <a:pt x="75" y="676"/>
                    </a:lnTo>
                    <a:lnTo>
                      <a:pt x="93" y="675"/>
                    </a:lnTo>
                    <a:lnTo>
                      <a:pt x="117" y="673"/>
                    </a:lnTo>
                    <a:lnTo>
                      <a:pt x="144" y="671"/>
                    </a:lnTo>
                    <a:lnTo>
                      <a:pt x="177" y="670"/>
                    </a:lnTo>
                    <a:lnTo>
                      <a:pt x="212" y="669"/>
                    </a:lnTo>
                    <a:lnTo>
                      <a:pt x="252" y="668"/>
                    </a:lnTo>
                    <a:lnTo>
                      <a:pt x="295" y="669"/>
                    </a:lnTo>
                    <a:lnTo>
                      <a:pt x="342" y="670"/>
                    </a:lnTo>
                    <a:lnTo>
                      <a:pt x="391" y="672"/>
                    </a:lnTo>
                    <a:lnTo>
                      <a:pt x="443" y="676"/>
                    </a:lnTo>
                    <a:lnTo>
                      <a:pt x="498" y="681"/>
                    </a:lnTo>
                    <a:lnTo>
                      <a:pt x="555" y="688"/>
                    </a:lnTo>
                    <a:lnTo>
                      <a:pt x="614" y="697"/>
                    </a:lnTo>
                    <a:lnTo>
                      <a:pt x="611" y="676"/>
                    </a:lnTo>
                    <a:lnTo>
                      <a:pt x="605" y="621"/>
                    </a:lnTo>
                    <a:lnTo>
                      <a:pt x="596" y="538"/>
                    </a:lnTo>
                    <a:lnTo>
                      <a:pt x="589" y="438"/>
                    </a:lnTo>
                    <a:lnTo>
                      <a:pt x="584" y="327"/>
                    </a:lnTo>
                    <a:lnTo>
                      <a:pt x="584" y="217"/>
                    </a:lnTo>
                    <a:lnTo>
                      <a:pt x="592" y="114"/>
                    </a:lnTo>
                    <a:lnTo>
                      <a:pt x="609" y="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1" name="Freeform 646"/>
              <p:cNvSpPr>
                <a:spLocks/>
              </p:cNvSpPr>
              <p:nvPr/>
            </p:nvSpPr>
            <p:spPr bwMode="auto">
              <a:xfrm>
                <a:off x="3984" y="3299"/>
                <a:ext cx="113" cy="77"/>
              </a:xfrm>
              <a:custGeom>
                <a:avLst/>
                <a:gdLst>
                  <a:gd name="T0" fmla="*/ 0 w 1014"/>
                  <a:gd name="T1" fmla="*/ 0 h 693"/>
                  <a:gd name="T2" fmla="*/ 0 w 1014"/>
                  <a:gd name="T3" fmla="*/ 0 h 693"/>
                  <a:gd name="T4" fmla="*/ 0 w 1014"/>
                  <a:gd name="T5" fmla="*/ 0 h 693"/>
                  <a:gd name="T6" fmla="*/ 0 w 1014"/>
                  <a:gd name="T7" fmla="*/ 0 h 693"/>
                  <a:gd name="T8" fmla="*/ 0 w 1014"/>
                  <a:gd name="T9" fmla="*/ 0 h 693"/>
                  <a:gd name="T10" fmla="*/ 0 w 1014"/>
                  <a:gd name="T11" fmla="*/ 0 h 693"/>
                  <a:gd name="T12" fmla="*/ 0 w 1014"/>
                  <a:gd name="T13" fmla="*/ 0 h 693"/>
                  <a:gd name="T14" fmla="*/ 0 w 1014"/>
                  <a:gd name="T15" fmla="*/ 0 h 693"/>
                  <a:gd name="T16" fmla="*/ 0 w 1014"/>
                  <a:gd name="T17" fmla="*/ 0 h 693"/>
                  <a:gd name="T18" fmla="*/ 0 w 1014"/>
                  <a:gd name="T19" fmla="*/ 0 h 693"/>
                  <a:gd name="T20" fmla="*/ 0 w 1014"/>
                  <a:gd name="T21" fmla="*/ 0 h 693"/>
                  <a:gd name="T22" fmla="*/ 0 w 1014"/>
                  <a:gd name="T23" fmla="*/ 0 h 693"/>
                  <a:gd name="T24" fmla="*/ 0 w 1014"/>
                  <a:gd name="T25" fmla="*/ 0 h 693"/>
                  <a:gd name="T26" fmla="*/ 0 w 1014"/>
                  <a:gd name="T27" fmla="*/ 0 h 693"/>
                  <a:gd name="T28" fmla="*/ 0 w 1014"/>
                  <a:gd name="T29" fmla="*/ 0 h 693"/>
                  <a:gd name="T30" fmla="*/ 0 w 1014"/>
                  <a:gd name="T31" fmla="*/ 0 h 693"/>
                  <a:gd name="T32" fmla="*/ 0 w 1014"/>
                  <a:gd name="T33" fmla="*/ 0 h 693"/>
                  <a:gd name="T34" fmla="*/ 0 w 1014"/>
                  <a:gd name="T35" fmla="*/ 0 h 693"/>
                  <a:gd name="T36" fmla="*/ 0 w 1014"/>
                  <a:gd name="T37" fmla="*/ 0 h 693"/>
                  <a:gd name="T38" fmla="*/ 0 w 1014"/>
                  <a:gd name="T39" fmla="*/ 0 h 693"/>
                  <a:gd name="T40" fmla="*/ 0 w 1014"/>
                  <a:gd name="T41" fmla="*/ 0 h 693"/>
                  <a:gd name="T42" fmla="*/ 0 w 1014"/>
                  <a:gd name="T43" fmla="*/ 0 h 693"/>
                  <a:gd name="T44" fmla="*/ 0 w 1014"/>
                  <a:gd name="T45" fmla="*/ 0 h 693"/>
                  <a:gd name="T46" fmla="*/ 0 w 1014"/>
                  <a:gd name="T47" fmla="*/ 0 h 693"/>
                  <a:gd name="T48" fmla="*/ 0 w 1014"/>
                  <a:gd name="T49" fmla="*/ 0 h 693"/>
                  <a:gd name="T50" fmla="*/ 0 w 1014"/>
                  <a:gd name="T51" fmla="*/ 0 h 693"/>
                  <a:gd name="T52" fmla="*/ 0 w 1014"/>
                  <a:gd name="T53" fmla="*/ 0 h 693"/>
                  <a:gd name="T54" fmla="*/ 0 w 1014"/>
                  <a:gd name="T55" fmla="*/ 0 h 693"/>
                  <a:gd name="T56" fmla="*/ 0 w 1014"/>
                  <a:gd name="T57" fmla="*/ 0 h 693"/>
                  <a:gd name="T58" fmla="*/ 0 w 1014"/>
                  <a:gd name="T59" fmla="*/ 0 h 693"/>
                  <a:gd name="T60" fmla="*/ 0 w 1014"/>
                  <a:gd name="T61" fmla="*/ 0 h 693"/>
                  <a:gd name="T62" fmla="*/ 0 w 1014"/>
                  <a:gd name="T63" fmla="*/ 0 h 693"/>
                  <a:gd name="T64" fmla="*/ 0 w 1014"/>
                  <a:gd name="T65" fmla="*/ 0 h 693"/>
                  <a:gd name="T66" fmla="*/ 0 w 1014"/>
                  <a:gd name="T67" fmla="*/ 0 h 693"/>
                  <a:gd name="T68" fmla="*/ 0 w 1014"/>
                  <a:gd name="T69" fmla="*/ 0 h 693"/>
                  <a:gd name="T70" fmla="*/ 0 w 1014"/>
                  <a:gd name="T71" fmla="*/ 0 h 693"/>
                  <a:gd name="T72" fmla="*/ 0 w 1014"/>
                  <a:gd name="T73" fmla="*/ 0 h 693"/>
                  <a:gd name="T74" fmla="*/ 0 w 1014"/>
                  <a:gd name="T75" fmla="*/ 0 h 693"/>
                  <a:gd name="T76" fmla="*/ 0 w 1014"/>
                  <a:gd name="T77" fmla="*/ 0 h 693"/>
                  <a:gd name="T78" fmla="*/ 0 w 1014"/>
                  <a:gd name="T79" fmla="*/ 0 h 693"/>
                  <a:gd name="T80" fmla="*/ 0 w 1014"/>
                  <a:gd name="T81" fmla="*/ 0 h 693"/>
                  <a:gd name="T82" fmla="*/ 0 w 1014"/>
                  <a:gd name="T83" fmla="*/ 0 h 693"/>
                  <a:gd name="T84" fmla="*/ 0 w 1014"/>
                  <a:gd name="T85" fmla="*/ 0 h 693"/>
                  <a:gd name="T86" fmla="*/ 0 w 1014"/>
                  <a:gd name="T87" fmla="*/ 0 h 693"/>
                  <a:gd name="T88" fmla="*/ 0 w 1014"/>
                  <a:gd name="T89" fmla="*/ 0 h 693"/>
                  <a:gd name="T90" fmla="*/ 0 w 1014"/>
                  <a:gd name="T91" fmla="*/ 0 h 693"/>
                  <a:gd name="T92" fmla="*/ 0 w 1014"/>
                  <a:gd name="T93" fmla="*/ 0 h 693"/>
                  <a:gd name="T94" fmla="*/ 0 w 1014"/>
                  <a:gd name="T95" fmla="*/ 0 h 693"/>
                  <a:gd name="T96" fmla="*/ 0 w 1014"/>
                  <a:gd name="T97" fmla="*/ 0 h 693"/>
                  <a:gd name="T98" fmla="*/ 0 w 1014"/>
                  <a:gd name="T99" fmla="*/ 0 h 693"/>
                  <a:gd name="T100" fmla="*/ 0 w 1014"/>
                  <a:gd name="T101" fmla="*/ 0 h 693"/>
                  <a:gd name="T102" fmla="*/ 0 w 1014"/>
                  <a:gd name="T103" fmla="*/ 0 h 693"/>
                  <a:gd name="T104" fmla="*/ 0 w 1014"/>
                  <a:gd name="T105" fmla="*/ 0 h 693"/>
                  <a:gd name="T106" fmla="*/ 0 w 1014"/>
                  <a:gd name="T107" fmla="*/ 0 h 69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4"/>
                  <a:gd name="T163" fmla="*/ 0 h 693"/>
                  <a:gd name="T164" fmla="*/ 1014 w 1014"/>
                  <a:gd name="T165" fmla="*/ 693 h 69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4" h="693">
                    <a:moveTo>
                      <a:pt x="6" y="523"/>
                    </a:moveTo>
                    <a:lnTo>
                      <a:pt x="0" y="608"/>
                    </a:lnTo>
                    <a:lnTo>
                      <a:pt x="660" y="693"/>
                    </a:lnTo>
                    <a:lnTo>
                      <a:pt x="665" y="691"/>
                    </a:lnTo>
                    <a:lnTo>
                      <a:pt x="679" y="683"/>
                    </a:lnTo>
                    <a:lnTo>
                      <a:pt x="700" y="672"/>
                    </a:lnTo>
                    <a:lnTo>
                      <a:pt x="726" y="657"/>
                    </a:lnTo>
                    <a:lnTo>
                      <a:pt x="758" y="636"/>
                    </a:lnTo>
                    <a:lnTo>
                      <a:pt x="793" y="611"/>
                    </a:lnTo>
                    <a:lnTo>
                      <a:pt x="829" y="581"/>
                    </a:lnTo>
                    <a:lnTo>
                      <a:pt x="866" y="546"/>
                    </a:lnTo>
                    <a:lnTo>
                      <a:pt x="902" y="508"/>
                    </a:lnTo>
                    <a:lnTo>
                      <a:pt x="935" y="465"/>
                    </a:lnTo>
                    <a:lnTo>
                      <a:pt x="964" y="416"/>
                    </a:lnTo>
                    <a:lnTo>
                      <a:pt x="987" y="362"/>
                    </a:lnTo>
                    <a:lnTo>
                      <a:pt x="1004" y="305"/>
                    </a:lnTo>
                    <a:lnTo>
                      <a:pt x="1014" y="242"/>
                    </a:lnTo>
                    <a:lnTo>
                      <a:pt x="1012" y="175"/>
                    </a:lnTo>
                    <a:lnTo>
                      <a:pt x="1000" y="103"/>
                    </a:lnTo>
                    <a:lnTo>
                      <a:pt x="998" y="98"/>
                    </a:lnTo>
                    <a:lnTo>
                      <a:pt x="992" y="87"/>
                    </a:lnTo>
                    <a:lnTo>
                      <a:pt x="981" y="72"/>
                    </a:lnTo>
                    <a:lnTo>
                      <a:pt x="967" y="53"/>
                    </a:lnTo>
                    <a:lnTo>
                      <a:pt x="948" y="35"/>
                    </a:lnTo>
                    <a:lnTo>
                      <a:pt x="926" y="19"/>
                    </a:lnTo>
                    <a:lnTo>
                      <a:pt x="900" y="6"/>
                    </a:lnTo>
                    <a:lnTo>
                      <a:pt x="870" y="0"/>
                    </a:lnTo>
                    <a:lnTo>
                      <a:pt x="874" y="12"/>
                    </a:lnTo>
                    <a:lnTo>
                      <a:pt x="884" y="41"/>
                    </a:lnTo>
                    <a:lnTo>
                      <a:pt x="896" y="89"/>
                    </a:lnTo>
                    <a:lnTo>
                      <a:pt x="907" y="151"/>
                    </a:lnTo>
                    <a:lnTo>
                      <a:pt x="910" y="225"/>
                    </a:lnTo>
                    <a:lnTo>
                      <a:pt x="902" y="307"/>
                    </a:lnTo>
                    <a:lnTo>
                      <a:pt x="878" y="396"/>
                    </a:lnTo>
                    <a:lnTo>
                      <a:pt x="836" y="489"/>
                    </a:lnTo>
                    <a:lnTo>
                      <a:pt x="835" y="490"/>
                    </a:lnTo>
                    <a:lnTo>
                      <a:pt x="831" y="493"/>
                    </a:lnTo>
                    <a:lnTo>
                      <a:pt x="825" y="498"/>
                    </a:lnTo>
                    <a:lnTo>
                      <a:pt x="816" y="506"/>
                    </a:lnTo>
                    <a:lnTo>
                      <a:pt x="805" y="513"/>
                    </a:lnTo>
                    <a:lnTo>
                      <a:pt x="792" y="521"/>
                    </a:lnTo>
                    <a:lnTo>
                      <a:pt x="775" y="529"/>
                    </a:lnTo>
                    <a:lnTo>
                      <a:pt x="757" y="537"/>
                    </a:lnTo>
                    <a:lnTo>
                      <a:pt x="737" y="544"/>
                    </a:lnTo>
                    <a:lnTo>
                      <a:pt x="713" y="552"/>
                    </a:lnTo>
                    <a:lnTo>
                      <a:pt x="688" y="557"/>
                    </a:lnTo>
                    <a:lnTo>
                      <a:pt x="659" y="561"/>
                    </a:lnTo>
                    <a:lnTo>
                      <a:pt x="630" y="562"/>
                    </a:lnTo>
                    <a:lnTo>
                      <a:pt x="597" y="561"/>
                    </a:lnTo>
                    <a:lnTo>
                      <a:pt x="562" y="558"/>
                    </a:lnTo>
                    <a:lnTo>
                      <a:pt x="525" y="551"/>
                    </a:lnTo>
                    <a:lnTo>
                      <a:pt x="525" y="642"/>
                    </a:lnTo>
                    <a:lnTo>
                      <a:pt x="23" y="590"/>
                    </a:lnTo>
                    <a:lnTo>
                      <a:pt x="6" y="52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2" name="Freeform 647"/>
              <p:cNvSpPr>
                <a:spLocks/>
              </p:cNvSpPr>
              <p:nvPr/>
            </p:nvSpPr>
            <p:spPr bwMode="auto">
              <a:xfrm>
                <a:off x="3970" y="3375"/>
                <a:ext cx="83" cy="27"/>
              </a:xfrm>
              <a:custGeom>
                <a:avLst/>
                <a:gdLst>
                  <a:gd name="T0" fmla="*/ 0 w 745"/>
                  <a:gd name="T1" fmla="*/ 0 h 240"/>
                  <a:gd name="T2" fmla="*/ 0 w 745"/>
                  <a:gd name="T3" fmla="*/ 0 h 240"/>
                  <a:gd name="T4" fmla="*/ 0 w 745"/>
                  <a:gd name="T5" fmla="*/ 0 h 240"/>
                  <a:gd name="T6" fmla="*/ 0 w 745"/>
                  <a:gd name="T7" fmla="*/ 0 h 240"/>
                  <a:gd name="T8" fmla="*/ 0 w 745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5"/>
                  <a:gd name="T16" fmla="*/ 0 h 240"/>
                  <a:gd name="T17" fmla="*/ 745 w 745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5" h="240">
                    <a:moveTo>
                      <a:pt x="745" y="86"/>
                    </a:moveTo>
                    <a:lnTo>
                      <a:pt x="11" y="0"/>
                    </a:lnTo>
                    <a:lnTo>
                      <a:pt x="0" y="86"/>
                    </a:lnTo>
                    <a:lnTo>
                      <a:pt x="722" y="240"/>
                    </a:lnTo>
                    <a:lnTo>
                      <a:pt x="745" y="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3" name="Freeform 648"/>
              <p:cNvSpPr>
                <a:spLocks/>
              </p:cNvSpPr>
              <p:nvPr/>
            </p:nvSpPr>
            <p:spPr bwMode="auto">
              <a:xfrm>
                <a:off x="4011" y="3384"/>
                <a:ext cx="36" cy="12"/>
              </a:xfrm>
              <a:custGeom>
                <a:avLst/>
                <a:gdLst>
                  <a:gd name="T0" fmla="*/ 0 w 319"/>
                  <a:gd name="T1" fmla="*/ 0 h 109"/>
                  <a:gd name="T2" fmla="*/ 0 w 319"/>
                  <a:gd name="T3" fmla="*/ 0 h 109"/>
                  <a:gd name="T4" fmla="*/ 0 w 319"/>
                  <a:gd name="T5" fmla="*/ 0 h 109"/>
                  <a:gd name="T6" fmla="*/ 0 w 319"/>
                  <a:gd name="T7" fmla="*/ 0 h 109"/>
                  <a:gd name="T8" fmla="*/ 0 w 319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09"/>
                  <a:gd name="T17" fmla="*/ 319 w 31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09">
                    <a:moveTo>
                      <a:pt x="319" y="47"/>
                    </a:moveTo>
                    <a:lnTo>
                      <a:pt x="4" y="0"/>
                    </a:lnTo>
                    <a:lnTo>
                      <a:pt x="0" y="45"/>
                    </a:lnTo>
                    <a:lnTo>
                      <a:pt x="309" y="109"/>
                    </a:lnTo>
                    <a:lnTo>
                      <a:pt x="319" y="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4" name="Freeform 649"/>
              <p:cNvSpPr>
                <a:spLocks/>
              </p:cNvSpPr>
              <p:nvPr/>
            </p:nvSpPr>
            <p:spPr bwMode="auto">
              <a:xfrm>
                <a:off x="3975" y="3378"/>
                <a:ext cx="24" cy="9"/>
              </a:xfrm>
              <a:custGeom>
                <a:avLst/>
                <a:gdLst>
                  <a:gd name="T0" fmla="*/ 0 w 213"/>
                  <a:gd name="T1" fmla="*/ 0 h 81"/>
                  <a:gd name="T2" fmla="*/ 0 w 213"/>
                  <a:gd name="T3" fmla="*/ 0 h 81"/>
                  <a:gd name="T4" fmla="*/ 0 w 213"/>
                  <a:gd name="T5" fmla="*/ 0 h 81"/>
                  <a:gd name="T6" fmla="*/ 0 w 213"/>
                  <a:gd name="T7" fmla="*/ 0 h 81"/>
                  <a:gd name="T8" fmla="*/ 0 w 213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81"/>
                  <a:gd name="T17" fmla="*/ 213 w 213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81">
                    <a:moveTo>
                      <a:pt x="213" y="37"/>
                    </a:moveTo>
                    <a:lnTo>
                      <a:pt x="0" y="0"/>
                    </a:lnTo>
                    <a:lnTo>
                      <a:pt x="2" y="39"/>
                    </a:lnTo>
                    <a:lnTo>
                      <a:pt x="206" y="81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5" name="Freeform 650"/>
              <p:cNvSpPr>
                <a:spLocks/>
              </p:cNvSpPr>
              <p:nvPr/>
            </p:nvSpPr>
            <p:spPr bwMode="auto">
              <a:xfrm>
                <a:off x="3916" y="3386"/>
                <a:ext cx="139" cy="47"/>
              </a:xfrm>
              <a:custGeom>
                <a:avLst/>
                <a:gdLst>
                  <a:gd name="T0" fmla="*/ 0 w 1254"/>
                  <a:gd name="T1" fmla="*/ 0 h 415"/>
                  <a:gd name="T2" fmla="*/ 0 w 1254"/>
                  <a:gd name="T3" fmla="*/ 0 h 415"/>
                  <a:gd name="T4" fmla="*/ 0 w 1254"/>
                  <a:gd name="T5" fmla="*/ 0 h 415"/>
                  <a:gd name="T6" fmla="*/ 0 w 1254"/>
                  <a:gd name="T7" fmla="*/ 0 h 415"/>
                  <a:gd name="T8" fmla="*/ 0 w 1254"/>
                  <a:gd name="T9" fmla="*/ 0 h 415"/>
                  <a:gd name="T10" fmla="*/ 0 w 1254"/>
                  <a:gd name="T11" fmla="*/ 0 h 415"/>
                  <a:gd name="T12" fmla="*/ 0 w 1254"/>
                  <a:gd name="T13" fmla="*/ 0 h 415"/>
                  <a:gd name="T14" fmla="*/ 0 w 1254"/>
                  <a:gd name="T15" fmla="*/ 0 h 415"/>
                  <a:gd name="T16" fmla="*/ 0 w 1254"/>
                  <a:gd name="T17" fmla="*/ 0 h 415"/>
                  <a:gd name="T18" fmla="*/ 0 w 1254"/>
                  <a:gd name="T19" fmla="*/ 0 h 415"/>
                  <a:gd name="T20" fmla="*/ 0 w 1254"/>
                  <a:gd name="T21" fmla="*/ 0 h 415"/>
                  <a:gd name="T22" fmla="*/ 0 w 1254"/>
                  <a:gd name="T23" fmla="*/ 0 h 415"/>
                  <a:gd name="T24" fmla="*/ 0 w 1254"/>
                  <a:gd name="T25" fmla="*/ 0 h 415"/>
                  <a:gd name="T26" fmla="*/ 0 w 1254"/>
                  <a:gd name="T27" fmla="*/ 0 h 415"/>
                  <a:gd name="T28" fmla="*/ 0 w 1254"/>
                  <a:gd name="T29" fmla="*/ 0 h 415"/>
                  <a:gd name="T30" fmla="*/ 0 w 1254"/>
                  <a:gd name="T31" fmla="*/ 0 h 415"/>
                  <a:gd name="T32" fmla="*/ 0 w 1254"/>
                  <a:gd name="T33" fmla="*/ 0 h 415"/>
                  <a:gd name="T34" fmla="*/ 0 w 1254"/>
                  <a:gd name="T35" fmla="*/ 0 h 415"/>
                  <a:gd name="T36" fmla="*/ 0 w 1254"/>
                  <a:gd name="T37" fmla="*/ 0 h 415"/>
                  <a:gd name="T38" fmla="*/ 0 w 1254"/>
                  <a:gd name="T39" fmla="*/ 0 h 415"/>
                  <a:gd name="T40" fmla="*/ 0 w 1254"/>
                  <a:gd name="T41" fmla="*/ 0 h 415"/>
                  <a:gd name="T42" fmla="*/ 0 w 1254"/>
                  <a:gd name="T43" fmla="*/ 0 h 415"/>
                  <a:gd name="T44" fmla="*/ 0 w 1254"/>
                  <a:gd name="T45" fmla="*/ 0 h 415"/>
                  <a:gd name="T46" fmla="*/ 0 w 1254"/>
                  <a:gd name="T47" fmla="*/ 0 h 415"/>
                  <a:gd name="T48" fmla="*/ 0 w 1254"/>
                  <a:gd name="T49" fmla="*/ 0 h 415"/>
                  <a:gd name="T50" fmla="*/ 0 w 1254"/>
                  <a:gd name="T51" fmla="*/ 0 h 415"/>
                  <a:gd name="T52" fmla="*/ 0 w 1254"/>
                  <a:gd name="T53" fmla="*/ 0 h 415"/>
                  <a:gd name="T54" fmla="*/ 0 w 1254"/>
                  <a:gd name="T55" fmla="*/ 0 h 415"/>
                  <a:gd name="T56" fmla="*/ 0 w 1254"/>
                  <a:gd name="T57" fmla="*/ 0 h 415"/>
                  <a:gd name="T58" fmla="*/ 0 w 1254"/>
                  <a:gd name="T59" fmla="*/ 0 h 415"/>
                  <a:gd name="T60" fmla="*/ 0 w 1254"/>
                  <a:gd name="T61" fmla="*/ 0 h 415"/>
                  <a:gd name="T62" fmla="*/ 0 w 1254"/>
                  <a:gd name="T63" fmla="*/ 0 h 415"/>
                  <a:gd name="T64" fmla="*/ 0 w 1254"/>
                  <a:gd name="T65" fmla="*/ 0 h 415"/>
                  <a:gd name="T66" fmla="*/ 0 w 1254"/>
                  <a:gd name="T67" fmla="*/ 0 h 415"/>
                  <a:gd name="T68" fmla="*/ 0 w 1254"/>
                  <a:gd name="T69" fmla="*/ 0 h 4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4"/>
                  <a:gd name="T106" fmla="*/ 0 h 415"/>
                  <a:gd name="T107" fmla="*/ 1254 w 1254"/>
                  <a:gd name="T108" fmla="*/ 415 h 4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4" h="415">
                    <a:moveTo>
                      <a:pt x="0" y="124"/>
                    </a:moveTo>
                    <a:lnTo>
                      <a:pt x="3" y="124"/>
                    </a:lnTo>
                    <a:lnTo>
                      <a:pt x="10" y="122"/>
                    </a:lnTo>
                    <a:lnTo>
                      <a:pt x="23" y="120"/>
                    </a:lnTo>
                    <a:lnTo>
                      <a:pt x="40" y="117"/>
                    </a:lnTo>
                    <a:lnTo>
                      <a:pt x="59" y="114"/>
                    </a:lnTo>
                    <a:lnTo>
                      <a:pt x="81" y="109"/>
                    </a:lnTo>
                    <a:lnTo>
                      <a:pt x="107" y="103"/>
                    </a:lnTo>
                    <a:lnTo>
                      <a:pt x="133" y="96"/>
                    </a:lnTo>
                    <a:lnTo>
                      <a:pt x="161" y="89"/>
                    </a:lnTo>
                    <a:lnTo>
                      <a:pt x="188" y="79"/>
                    </a:lnTo>
                    <a:lnTo>
                      <a:pt x="216" y="69"/>
                    </a:lnTo>
                    <a:lnTo>
                      <a:pt x="243" y="58"/>
                    </a:lnTo>
                    <a:lnTo>
                      <a:pt x="270" y="45"/>
                    </a:lnTo>
                    <a:lnTo>
                      <a:pt x="293" y="31"/>
                    </a:lnTo>
                    <a:lnTo>
                      <a:pt x="316" y="16"/>
                    </a:lnTo>
                    <a:lnTo>
                      <a:pt x="334" y="0"/>
                    </a:lnTo>
                    <a:lnTo>
                      <a:pt x="1254" y="210"/>
                    </a:lnTo>
                    <a:lnTo>
                      <a:pt x="1252" y="212"/>
                    </a:lnTo>
                    <a:lnTo>
                      <a:pt x="1247" y="218"/>
                    </a:lnTo>
                    <a:lnTo>
                      <a:pt x="1239" y="226"/>
                    </a:lnTo>
                    <a:lnTo>
                      <a:pt x="1227" y="236"/>
                    </a:lnTo>
                    <a:lnTo>
                      <a:pt x="1213" y="248"/>
                    </a:lnTo>
                    <a:lnTo>
                      <a:pt x="1197" y="263"/>
                    </a:lnTo>
                    <a:lnTo>
                      <a:pt x="1180" y="279"/>
                    </a:lnTo>
                    <a:lnTo>
                      <a:pt x="1159" y="295"/>
                    </a:lnTo>
                    <a:lnTo>
                      <a:pt x="1138" y="313"/>
                    </a:lnTo>
                    <a:lnTo>
                      <a:pt x="1116" y="330"/>
                    </a:lnTo>
                    <a:lnTo>
                      <a:pt x="1092" y="347"/>
                    </a:lnTo>
                    <a:lnTo>
                      <a:pt x="1068" y="364"/>
                    </a:lnTo>
                    <a:lnTo>
                      <a:pt x="1043" y="379"/>
                    </a:lnTo>
                    <a:lnTo>
                      <a:pt x="1019" y="392"/>
                    </a:lnTo>
                    <a:lnTo>
                      <a:pt x="994" y="405"/>
                    </a:lnTo>
                    <a:lnTo>
                      <a:pt x="971" y="415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6" name="Freeform 651"/>
              <p:cNvSpPr>
                <a:spLocks/>
              </p:cNvSpPr>
              <p:nvPr/>
            </p:nvSpPr>
            <p:spPr bwMode="auto">
              <a:xfrm>
                <a:off x="4055" y="3381"/>
                <a:ext cx="49" cy="22"/>
              </a:xfrm>
              <a:custGeom>
                <a:avLst/>
                <a:gdLst>
                  <a:gd name="T0" fmla="*/ 0 w 447"/>
                  <a:gd name="T1" fmla="*/ 0 h 198"/>
                  <a:gd name="T2" fmla="*/ 0 w 447"/>
                  <a:gd name="T3" fmla="*/ 0 h 198"/>
                  <a:gd name="T4" fmla="*/ 0 w 447"/>
                  <a:gd name="T5" fmla="*/ 0 h 198"/>
                  <a:gd name="T6" fmla="*/ 0 w 447"/>
                  <a:gd name="T7" fmla="*/ 0 h 198"/>
                  <a:gd name="T8" fmla="*/ 0 w 447"/>
                  <a:gd name="T9" fmla="*/ 0 h 198"/>
                  <a:gd name="T10" fmla="*/ 0 w 447"/>
                  <a:gd name="T11" fmla="*/ 0 h 1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7"/>
                  <a:gd name="T19" fmla="*/ 0 h 198"/>
                  <a:gd name="T20" fmla="*/ 447 w 447"/>
                  <a:gd name="T21" fmla="*/ 198 h 1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7" h="198">
                    <a:moveTo>
                      <a:pt x="45" y="198"/>
                    </a:moveTo>
                    <a:lnTo>
                      <a:pt x="447" y="79"/>
                    </a:lnTo>
                    <a:lnTo>
                      <a:pt x="203" y="0"/>
                    </a:lnTo>
                    <a:lnTo>
                      <a:pt x="5" y="22"/>
                    </a:lnTo>
                    <a:lnTo>
                      <a:pt x="0" y="187"/>
                    </a:lnTo>
                    <a:lnTo>
                      <a:pt x="45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7" name="Freeform 652"/>
              <p:cNvSpPr>
                <a:spLocks/>
              </p:cNvSpPr>
              <p:nvPr/>
            </p:nvSpPr>
            <p:spPr bwMode="auto">
              <a:xfrm>
                <a:off x="3926" y="3287"/>
                <a:ext cx="27" cy="105"/>
              </a:xfrm>
              <a:custGeom>
                <a:avLst/>
                <a:gdLst>
                  <a:gd name="T0" fmla="*/ 0 w 238"/>
                  <a:gd name="T1" fmla="*/ 0 h 947"/>
                  <a:gd name="T2" fmla="*/ 0 w 238"/>
                  <a:gd name="T3" fmla="*/ 0 h 947"/>
                  <a:gd name="T4" fmla="*/ 0 w 238"/>
                  <a:gd name="T5" fmla="*/ 0 h 947"/>
                  <a:gd name="T6" fmla="*/ 0 w 238"/>
                  <a:gd name="T7" fmla="*/ 0 h 947"/>
                  <a:gd name="T8" fmla="*/ 0 w 238"/>
                  <a:gd name="T9" fmla="*/ 0 h 947"/>
                  <a:gd name="T10" fmla="*/ 0 w 238"/>
                  <a:gd name="T11" fmla="*/ 0 h 947"/>
                  <a:gd name="T12" fmla="*/ 0 w 238"/>
                  <a:gd name="T13" fmla="*/ 0 h 947"/>
                  <a:gd name="T14" fmla="*/ 0 w 238"/>
                  <a:gd name="T15" fmla="*/ 0 h 947"/>
                  <a:gd name="T16" fmla="*/ 0 w 238"/>
                  <a:gd name="T17" fmla="*/ 0 h 947"/>
                  <a:gd name="T18" fmla="*/ 0 w 238"/>
                  <a:gd name="T19" fmla="*/ 0 h 947"/>
                  <a:gd name="T20" fmla="*/ 0 w 238"/>
                  <a:gd name="T21" fmla="*/ 0 h 947"/>
                  <a:gd name="T22" fmla="*/ 0 w 238"/>
                  <a:gd name="T23" fmla="*/ 0 h 947"/>
                  <a:gd name="T24" fmla="*/ 0 w 238"/>
                  <a:gd name="T25" fmla="*/ 0 h 947"/>
                  <a:gd name="T26" fmla="*/ 0 w 238"/>
                  <a:gd name="T27" fmla="*/ 0 h 947"/>
                  <a:gd name="T28" fmla="*/ 0 w 238"/>
                  <a:gd name="T29" fmla="*/ 0 h 947"/>
                  <a:gd name="T30" fmla="*/ 0 w 238"/>
                  <a:gd name="T31" fmla="*/ 0 h 947"/>
                  <a:gd name="T32" fmla="*/ 0 w 238"/>
                  <a:gd name="T33" fmla="*/ 0 h 947"/>
                  <a:gd name="T34" fmla="*/ 0 w 238"/>
                  <a:gd name="T35" fmla="*/ 0 h 947"/>
                  <a:gd name="T36" fmla="*/ 0 w 238"/>
                  <a:gd name="T37" fmla="*/ 0 h 947"/>
                  <a:gd name="T38" fmla="*/ 0 w 238"/>
                  <a:gd name="T39" fmla="*/ 0 h 947"/>
                  <a:gd name="T40" fmla="*/ 0 w 238"/>
                  <a:gd name="T41" fmla="*/ 0 h 947"/>
                  <a:gd name="T42" fmla="*/ 0 w 238"/>
                  <a:gd name="T43" fmla="*/ 0 h 947"/>
                  <a:gd name="T44" fmla="*/ 0 w 238"/>
                  <a:gd name="T45" fmla="*/ 0 h 947"/>
                  <a:gd name="T46" fmla="*/ 0 w 238"/>
                  <a:gd name="T47" fmla="*/ 0 h 947"/>
                  <a:gd name="T48" fmla="*/ 0 w 238"/>
                  <a:gd name="T49" fmla="*/ 0 h 947"/>
                  <a:gd name="T50" fmla="*/ 0 w 238"/>
                  <a:gd name="T51" fmla="*/ 0 h 947"/>
                  <a:gd name="T52" fmla="*/ 0 w 238"/>
                  <a:gd name="T53" fmla="*/ 0 h 947"/>
                  <a:gd name="T54" fmla="*/ 0 w 238"/>
                  <a:gd name="T55" fmla="*/ 0 h 947"/>
                  <a:gd name="T56" fmla="*/ 0 w 238"/>
                  <a:gd name="T57" fmla="*/ 0 h 947"/>
                  <a:gd name="T58" fmla="*/ 0 w 238"/>
                  <a:gd name="T59" fmla="*/ 0 h 947"/>
                  <a:gd name="T60" fmla="*/ 0 w 238"/>
                  <a:gd name="T61" fmla="*/ 0 h 947"/>
                  <a:gd name="T62" fmla="*/ 0 w 238"/>
                  <a:gd name="T63" fmla="*/ 0 h 947"/>
                  <a:gd name="T64" fmla="*/ 0 w 238"/>
                  <a:gd name="T65" fmla="*/ 0 h 947"/>
                  <a:gd name="T66" fmla="*/ 0 w 238"/>
                  <a:gd name="T67" fmla="*/ 0 h 947"/>
                  <a:gd name="T68" fmla="*/ 0 w 238"/>
                  <a:gd name="T69" fmla="*/ 0 h 9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8"/>
                  <a:gd name="T106" fmla="*/ 0 h 947"/>
                  <a:gd name="T107" fmla="*/ 238 w 238"/>
                  <a:gd name="T108" fmla="*/ 947 h 9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8" h="947">
                    <a:moveTo>
                      <a:pt x="238" y="22"/>
                    </a:moveTo>
                    <a:lnTo>
                      <a:pt x="237" y="21"/>
                    </a:lnTo>
                    <a:lnTo>
                      <a:pt x="233" y="19"/>
                    </a:lnTo>
                    <a:lnTo>
                      <a:pt x="226" y="17"/>
                    </a:lnTo>
                    <a:lnTo>
                      <a:pt x="217" y="14"/>
                    </a:lnTo>
                    <a:lnTo>
                      <a:pt x="206" y="10"/>
                    </a:lnTo>
                    <a:lnTo>
                      <a:pt x="194" y="7"/>
                    </a:lnTo>
                    <a:lnTo>
                      <a:pt x="180" y="4"/>
                    </a:lnTo>
                    <a:lnTo>
                      <a:pt x="164" y="1"/>
                    </a:lnTo>
                    <a:lnTo>
                      <a:pt x="146" y="0"/>
                    </a:lnTo>
                    <a:lnTo>
                      <a:pt x="127" y="0"/>
                    </a:lnTo>
                    <a:lnTo>
                      <a:pt x="108" y="2"/>
                    </a:lnTo>
                    <a:lnTo>
                      <a:pt x="87" y="5"/>
                    </a:lnTo>
                    <a:lnTo>
                      <a:pt x="66" y="11"/>
                    </a:lnTo>
                    <a:lnTo>
                      <a:pt x="44" y="19"/>
                    </a:lnTo>
                    <a:lnTo>
                      <a:pt x="22" y="30"/>
                    </a:lnTo>
                    <a:lnTo>
                      <a:pt x="0" y="45"/>
                    </a:lnTo>
                    <a:lnTo>
                      <a:pt x="0" y="947"/>
                    </a:lnTo>
                    <a:lnTo>
                      <a:pt x="1" y="947"/>
                    </a:lnTo>
                    <a:lnTo>
                      <a:pt x="6" y="947"/>
                    </a:lnTo>
                    <a:lnTo>
                      <a:pt x="13" y="946"/>
                    </a:lnTo>
                    <a:lnTo>
                      <a:pt x="22" y="945"/>
                    </a:lnTo>
                    <a:lnTo>
                      <a:pt x="33" y="943"/>
                    </a:lnTo>
                    <a:lnTo>
                      <a:pt x="47" y="941"/>
                    </a:lnTo>
                    <a:lnTo>
                      <a:pt x="62" y="938"/>
                    </a:lnTo>
                    <a:lnTo>
                      <a:pt x="78" y="934"/>
                    </a:lnTo>
                    <a:lnTo>
                      <a:pt x="96" y="928"/>
                    </a:lnTo>
                    <a:lnTo>
                      <a:pt x="115" y="922"/>
                    </a:lnTo>
                    <a:lnTo>
                      <a:pt x="135" y="915"/>
                    </a:lnTo>
                    <a:lnTo>
                      <a:pt x="155" y="906"/>
                    </a:lnTo>
                    <a:lnTo>
                      <a:pt x="176" y="896"/>
                    </a:lnTo>
                    <a:lnTo>
                      <a:pt x="197" y="884"/>
                    </a:lnTo>
                    <a:lnTo>
                      <a:pt x="217" y="871"/>
                    </a:lnTo>
                    <a:lnTo>
                      <a:pt x="238" y="856"/>
                    </a:lnTo>
                    <a:lnTo>
                      <a:pt x="238" y="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8" name="Freeform 653"/>
              <p:cNvSpPr>
                <a:spLocks/>
              </p:cNvSpPr>
              <p:nvPr/>
            </p:nvSpPr>
            <p:spPr bwMode="auto">
              <a:xfrm>
                <a:off x="3927" y="3288"/>
                <a:ext cx="23" cy="89"/>
              </a:xfrm>
              <a:custGeom>
                <a:avLst/>
                <a:gdLst>
                  <a:gd name="T0" fmla="*/ 0 w 203"/>
                  <a:gd name="T1" fmla="*/ 0 h 799"/>
                  <a:gd name="T2" fmla="*/ 0 w 203"/>
                  <a:gd name="T3" fmla="*/ 0 h 799"/>
                  <a:gd name="T4" fmla="*/ 0 w 203"/>
                  <a:gd name="T5" fmla="*/ 0 h 799"/>
                  <a:gd name="T6" fmla="*/ 0 w 203"/>
                  <a:gd name="T7" fmla="*/ 0 h 799"/>
                  <a:gd name="T8" fmla="*/ 0 w 203"/>
                  <a:gd name="T9" fmla="*/ 0 h 799"/>
                  <a:gd name="T10" fmla="*/ 0 w 203"/>
                  <a:gd name="T11" fmla="*/ 0 h 799"/>
                  <a:gd name="T12" fmla="*/ 0 w 203"/>
                  <a:gd name="T13" fmla="*/ 0 h 799"/>
                  <a:gd name="T14" fmla="*/ 0 w 203"/>
                  <a:gd name="T15" fmla="*/ 0 h 799"/>
                  <a:gd name="T16" fmla="*/ 0 w 203"/>
                  <a:gd name="T17" fmla="*/ 0 h 799"/>
                  <a:gd name="T18" fmla="*/ 0 w 203"/>
                  <a:gd name="T19" fmla="*/ 0 h 799"/>
                  <a:gd name="T20" fmla="*/ 0 w 203"/>
                  <a:gd name="T21" fmla="*/ 0 h 799"/>
                  <a:gd name="T22" fmla="*/ 0 w 203"/>
                  <a:gd name="T23" fmla="*/ 0 h 799"/>
                  <a:gd name="T24" fmla="*/ 0 w 203"/>
                  <a:gd name="T25" fmla="*/ 0 h 799"/>
                  <a:gd name="T26" fmla="*/ 0 w 203"/>
                  <a:gd name="T27" fmla="*/ 0 h 799"/>
                  <a:gd name="T28" fmla="*/ 0 w 203"/>
                  <a:gd name="T29" fmla="*/ 0 h 799"/>
                  <a:gd name="T30" fmla="*/ 0 w 203"/>
                  <a:gd name="T31" fmla="*/ 0 h 799"/>
                  <a:gd name="T32" fmla="*/ 0 w 203"/>
                  <a:gd name="T33" fmla="*/ 0 h 799"/>
                  <a:gd name="T34" fmla="*/ 0 w 203"/>
                  <a:gd name="T35" fmla="*/ 0 h 799"/>
                  <a:gd name="T36" fmla="*/ 0 w 203"/>
                  <a:gd name="T37" fmla="*/ 0 h 799"/>
                  <a:gd name="T38" fmla="*/ 0 w 203"/>
                  <a:gd name="T39" fmla="*/ 0 h 799"/>
                  <a:gd name="T40" fmla="*/ 0 w 203"/>
                  <a:gd name="T41" fmla="*/ 0 h 799"/>
                  <a:gd name="T42" fmla="*/ 0 w 203"/>
                  <a:gd name="T43" fmla="*/ 0 h 799"/>
                  <a:gd name="T44" fmla="*/ 0 w 203"/>
                  <a:gd name="T45" fmla="*/ 0 h 799"/>
                  <a:gd name="T46" fmla="*/ 0 w 203"/>
                  <a:gd name="T47" fmla="*/ 0 h 799"/>
                  <a:gd name="T48" fmla="*/ 0 w 203"/>
                  <a:gd name="T49" fmla="*/ 0 h 799"/>
                  <a:gd name="T50" fmla="*/ 0 w 203"/>
                  <a:gd name="T51" fmla="*/ 0 h 799"/>
                  <a:gd name="T52" fmla="*/ 0 w 203"/>
                  <a:gd name="T53" fmla="*/ 0 h 799"/>
                  <a:gd name="T54" fmla="*/ 0 w 203"/>
                  <a:gd name="T55" fmla="*/ 0 h 799"/>
                  <a:gd name="T56" fmla="*/ 0 w 203"/>
                  <a:gd name="T57" fmla="*/ 0 h 799"/>
                  <a:gd name="T58" fmla="*/ 0 w 203"/>
                  <a:gd name="T59" fmla="*/ 0 h 799"/>
                  <a:gd name="T60" fmla="*/ 0 w 203"/>
                  <a:gd name="T61" fmla="*/ 0 h 799"/>
                  <a:gd name="T62" fmla="*/ 0 w 203"/>
                  <a:gd name="T63" fmla="*/ 0 h 799"/>
                  <a:gd name="T64" fmla="*/ 0 w 203"/>
                  <a:gd name="T65" fmla="*/ 0 h 799"/>
                  <a:gd name="T66" fmla="*/ 0 w 203"/>
                  <a:gd name="T67" fmla="*/ 0 h 799"/>
                  <a:gd name="T68" fmla="*/ 0 w 203"/>
                  <a:gd name="T69" fmla="*/ 0 h 7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3"/>
                  <a:gd name="T106" fmla="*/ 0 h 799"/>
                  <a:gd name="T107" fmla="*/ 203 w 203"/>
                  <a:gd name="T108" fmla="*/ 799 h 7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3" h="799">
                    <a:moveTo>
                      <a:pt x="203" y="18"/>
                    </a:moveTo>
                    <a:lnTo>
                      <a:pt x="202" y="17"/>
                    </a:lnTo>
                    <a:lnTo>
                      <a:pt x="199" y="16"/>
                    </a:lnTo>
                    <a:lnTo>
                      <a:pt x="193" y="14"/>
                    </a:lnTo>
                    <a:lnTo>
                      <a:pt x="186" y="11"/>
                    </a:lnTo>
                    <a:lnTo>
                      <a:pt x="177" y="8"/>
                    </a:lnTo>
                    <a:lnTo>
                      <a:pt x="166" y="5"/>
                    </a:lnTo>
                    <a:lnTo>
                      <a:pt x="153" y="3"/>
                    </a:lnTo>
                    <a:lnTo>
                      <a:pt x="140" y="1"/>
                    </a:lnTo>
                    <a:lnTo>
                      <a:pt x="125" y="0"/>
                    </a:lnTo>
                    <a:lnTo>
                      <a:pt x="109" y="0"/>
                    </a:lnTo>
                    <a:lnTo>
                      <a:pt x="92" y="1"/>
                    </a:lnTo>
                    <a:lnTo>
                      <a:pt x="74" y="4"/>
                    </a:lnTo>
                    <a:lnTo>
                      <a:pt x="57" y="9"/>
                    </a:lnTo>
                    <a:lnTo>
                      <a:pt x="37" y="16"/>
                    </a:lnTo>
                    <a:lnTo>
                      <a:pt x="19" y="26"/>
                    </a:lnTo>
                    <a:lnTo>
                      <a:pt x="0" y="38"/>
                    </a:lnTo>
                    <a:lnTo>
                      <a:pt x="0" y="799"/>
                    </a:lnTo>
                    <a:lnTo>
                      <a:pt x="1" y="799"/>
                    </a:lnTo>
                    <a:lnTo>
                      <a:pt x="5" y="799"/>
                    </a:lnTo>
                    <a:lnTo>
                      <a:pt x="11" y="798"/>
                    </a:lnTo>
                    <a:lnTo>
                      <a:pt x="19" y="797"/>
                    </a:lnTo>
                    <a:lnTo>
                      <a:pt x="28" y="796"/>
                    </a:lnTo>
                    <a:lnTo>
                      <a:pt x="41" y="794"/>
                    </a:lnTo>
                    <a:lnTo>
                      <a:pt x="53" y="791"/>
                    </a:lnTo>
                    <a:lnTo>
                      <a:pt x="67" y="786"/>
                    </a:lnTo>
                    <a:lnTo>
                      <a:pt x="82" y="782"/>
                    </a:lnTo>
                    <a:lnTo>
                      <a:pt x="99" y="777"/>
                    </a:lnTo>
                    <a:lnTo>
                      <a:pt x="116" y="771"/>
                    </a:lnTo>
                    <a:lnTo>
                      <a:pt x="133" y="763"/>
                    </a:lnTo>
                    <a:lnTo>
                      <a:pt x="150" y="755"/>
                    </a:lnTo>
                    <a:lnTo>
                      <a:pt x="169" y="745"/>
                    </a:lnTo>
                    <a:lnTo>
                      <a:pt x="186" y="733"/>
                    </a:lnTo>
                    <a:lnTo>
                      <a:pt x="203" y="720"/>
                    </a:lnTo>
                    <a:lnTo>
                      <a:pt x="203" y="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09" name="Freeform 654"/>
              <p:cNvSpPr>
                <a:spLocks/>
              </p:cNvSpPr>
              <p:nvPr/>
            </p:nvSpPr>
            <p:spPr bwMode="auto">
              <a:xfrm>
                <a:off x="3928" y="3289"/>
                <a:ext cx="19" cy="72"/>
              </a:xfrm>
              <a:custGeom>
                <a:avLst/>
                <a:gdLst>
                  <a:gd name="T0" fmla="*/ 0 w 171"/>
                  <a:gd name="T1" fmla="*/ 0 h 650"/>
                  <a:gd name="T2" fmla="*/ 0 w 171"/>
                  <a:gd name="T3" fmla="*/ 0 h 650"/>
                  <a:gd name="T4" fmla="*/ 0 w 171"/>
                  <a:gd name="T5" fmla="*/ 0 h 650"/>
                  <a:gd name="T6" fmla="*/ 0 w 171"/>
                  <a:gd name="T7" fmla="*/ 0 h 650"/>
                  <a:gd name="T8" fmla="*/ 0 w 171"/>
                  <a:gd name="T9" fmla="*/ 0 h 650"/>
                  <a:gd name="T10" fmla="*/ 0 w 171"/>
                  <a:gd name="T11" fmla="*/ 0 h 650"/>
                  <a:gd name="T12" fmla="*/ 0 w 171"/>
                  <a:gd name="T13" fmla="*/ 0 h 650"/>
                  <a:gd name="T14" fmla="*/ 0 w 171"/>
                  <a:gd name="T15" fmla="*/ 0 h 650"/>
                  <a:gd name="T16" fmla="*/ 0 w 171"/>
                  <a:gd name="T17" fmla="*/ 0 h 650"/>
                  <a:gd name="T18" fmla="*/ 0 w 171"/>
                  <a:gd name="T19" fmla="*/ 0 h 650"/>
                  <a:gd name="T20" fmla="*/ 0 w 171"/>
                  <a:gd name="T21" fmla="*/ 0 h 650"/>
                  <a:gd name="T22" fmla="*/ 0 w 171"/>
                  <a:gd name="T23" fmla="*/ 0 h 650"/>
                  <a:gd name="T24" fmla="*/ 0 w 171"/>
                  <a:gd name="T25" fmla="*/ 0 h 650"/>
                  <a:gd name="T26" fmla="*/ 0 w 171"/>
                  <a:gd name="T27" fmla="*/ 0 h 650"/>
                  <a:gd name="T28" fmla="*/ 0 w 171"/>
                  <a:gd name="T29" fmla="*/ 0 h 650"/>
                  <a:gd name="T30" fmla="*/ 0 w 171"/>
                  <a:gd name="T31" fmla="*/ 0 h 650"/>
                  <a:gd name="T32" fmla="*/ 0 w 171"/>
                  <a:gd name="T33" fmla="*/ 0 h 650"/>
                  <a:gd name="T34" fmla="*/ 0 w 171"/>
                  <a:gd name="T35" fmla="*/ 0 h 650"/>
                  <a:gd name="T36" fmla="*/ 0 w 171"/>
                  <a:gd name="T37" fmla="*/ 0 h 650"/>
                  <a:gd name="T38" fmla="*/ 0 w 171"/>
                  <a:gd name="T39" fmla="*/ 0 h 650"/>
                  <a:gd name="T40" fmla="*/ 0 w 171"/>
                  <a:gd name="T41" fmla="*/ 0 h 650"/>
                  <a:gd name="T42" fmla="*/ 0 w 171"/>
                  <a:gd name="T43" fmla="*/ 0 h 650"/>
                  <a:gd name="T44" fmla="*/ 0 w 171"/>
                  <a:gd name="T45" fmla="*/ 0 h 650"/>
                  <a:gd name="T46" fmla="*/ 0 w 171"/>
                  <a:gd name="T47" fmla="*/ 0 h 650"/>
                  <a:gd name="T48" fmla="*/ 0 w 171"/>
                  <a:gd name="T49" fmla="*/ 0 h 650"/>
                  <a:gd name="T50" fmla="*/ 0 w 171"/>
                  <a:gd name="T51" fmla="*/ 0 h 650"/>
                  <a:gd name="T52" fmla="*/ 0 w 171"/>
                  <a:gd name="T53" fmla="*/ 0 h 650"/>
                  <a:gd name="T54" fmla="*/ 0 w 171"/>
                  <a:gd name="T55" fmla="*/ 0 h 650"/>
                  <a:gd name="T56" fmla="*/ 0 w 171"/>
                  <a:gd name="T57" fmla="*/ 0 h 650"/>
                  <a:gd name="T58" fmla="*/ 0 w 171"/>
                  <a:gd name="T59" fmla="*/ 0 h 650"/>
                  <a:gd name="T60" fmla="*/ 0 w 171"/>
                  <a:gd name="T61" fmla="*/ 0 h 650"/>
                  <a:gd name="T62" fmla="*/ 0 w 171"/>
                  <a:gd name="T63" fmla="*/ 0 h 650"/>
                  <a:gd name="T64" fmla="*/ 0 w 171"/>
                  <a:gd name="T65" fmla="*/ 0 h 650"/>
                  <a:gd name="T66" fmla="*/ 0 w 171"/>
                  <a:gd name="T67" fmla="*/ 0 h 650"/>
                  <a:gd name="T68" fmla="*/ 0 w 171"/>
                  <a:gd name="T69" fmla="*/ 0 h 6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1"/>
                  <a:gd name="T106" fmla="*/ 0 h 650"/>
                  <a:gd name="T107" fmla="*/ 171 w 171"/>
                  <a:gd name="T108" fmla="*/ 650 h 6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1" h="650">
                    <a:moveTo>
                      <a:pt x="171" y="15"/>
                    </a:moveTo>
                    <a:lnTo>
                      <a:pt x="170" y="15"/>
                    </a:lnTo>
                    <a:lnTo>
                      <a:pt x="167" y="13"/>
                    </a:lnTo>
                    <a:lnTo>
                      <a:pt x="163" y="11"/>
                    </a:lnTo>
                    <a:lnTo>
                      <a:pt x="157" y="9"/>
                    </a:lnTo>
                    <a:lnTo>
                      <a:pt x="149" y="7"/>
                    </a:lnTo>
                    <a:lnTo>
                      <a:pt x="139" y="4"/>
                    </a:lnTo>
                    <a:lnTo>
                      <a:pt x="129" y="2"/>
                    </a:lnTo>
                    <a:lnTo>
                      <a:pt x="118" y="0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77" y="1"/>
                    </a:lnTo>
                    <a:lnTo>
                      <a:pt x="63" y="3"/>
                    </a:lnTo>
                    <a:lnTo>
                      <a:pt x="48" y="7"/>
                    </a:lnTo>
                    <a:lnTo>
                      <a:pt x="31" y="13"/>
                    </a:lnTo>
                    <a:lnTo>
                      <a:pt x="16" y="22"/>
                    </a:lnTo>
                    <a:lnTo>
                      <a:pt x="0" y="32"/>
                    </a:lnTo>
                    <a:lnTo>
                      <a:pt x="0" y="650"/>
                    </a:lnTo>
                    <a:lnTo>
                      <a:pt x="1" y="650"/>
                    </a:lnTo>
                    <a:lnTo>
                      <a:pt x="4" y="650"/>
                    </a:lnTo>
                    <a:lnTo>
                      <a:pt x="9" y="649"/>
                    </a:lnTo>
                    <a:lnTo>
                      <a:pt x="16" y="648"/>
                    </a:lnTo>
                    <a:lnTo>
                      <a:pt x="24" y="647"/>
                    </a:lnTo>
                    <a:lnTo>
                      <a:pt x="34" y="645"/>
                    </a:lnTo>
                    <a:lnTo>
                      <a:pt x="45" y="642"/>
                    </a:lnTo>
                    <a:lnTo>
                      <a:pt x="57" y="640"/>
                    </a:lnTo>
                    <a:lnTo>
                      <a:pt x="69" y="636"/>
                    </a:lnTo>
                    <a:lnTo>
                      <a:pt x="82" y="632"/>
                    </a:lnTo>
                    <a:lnTo>
                      <a:pt x="97" y="627"/>
                    </a:lnTo>
                    <a:lnTo>
                      <a:pt x="112" y="621"/>
                    </a:lnTo>
                    <a:lnTo>
                      <a:pt x="126" y="614"/>
                    </a:lnTo>
                    <a:lnTo>
                      <a:pt x="141" y="606"/>
                    </a:lnTo>
                    <a:lnTo>
                      <a:pt x="157" y="595"/>
                    </a:lnTo>
                    <a:lnTo>
                      <a:pt x="171" y="585"/>
                    </a:lnTo>
                    <a:lnTo>
                      <a:pt x="171" y="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0" name="Freeform 655"/>
              <p:cNvSpPr>
                <a:spLocks/>
              </p:cNvSpPr>
              <p:nvPr/>
            </p:nvSpPr>
            <p:spPr bwMode="auto">
              <a:xfrm>
                <a:off x="3929" y="3289"/>
                <a:ext cx="15" cy="56"/>
              </a:xfrm>
              <a:custGeom>
                <a:avLst/>
                <a:gdLst>
                  <a:gd name="T0" fmla="*/ 0 w 138"/>
                  <a:gd name="T1" fmla="*/ 0 h 502"/>
                  <a:gd name="T2" fmla="*/ 0 w 138"/>
                  <a:gd name="T3" fmla="*/ 0 h 502"/>
                  <a:gd name="T4" fmla="*/ 0 w 138"/>
                  <a:gd name="T5" fmla="*/ 0 h 502"/>
                  <a:gd name="T6" fmla="*/ 0 w 138"/>
                  <a:gd name="T7" fmla="*/ 0 h 502"/>
                  <a:gd name="T8" fmla="*/ 0 w 138"/>
                  <a:gd name="T9" fmla="*/ 0 h 502"/>
                  <a:gd name="T10" fmla="*/ 0 w 138"/>
                  <a:gd name="T11" fmla="*/ 0 h 502"/>
                  <a:gd name="T12" fmla="*/ 0 w 138"/>
                  <a:gd name="T13" fmla="*/ 0 h 502"/>
                  <a:gd name="T14" fmla="*/ 0 w 138"/>
                  <a:gd name="T15" fmla="*/ 0 h 502"/>
                  <a:gd name="T16" fmla="*/ 0 w 138"/>
                  <a:gd name="T17" fmla="*/ 0 h 502"/>
                  <a:gd name="T18" fmla="*/ 0 w 138"/>
                  <a:gd name="T19" fmla="*/ 0 h 502"/>
                  <a:gd name="T20" fmla="*/ 0 w 138"/>
                  <a:gd name="T21" fmla="*/ 0 h 502"/>
                  <a:gd name="T22" fmla="*/ 0 w 138"/>
                  <a:gd name="T23" fmla="*/ 0 h 502"/>
                  <a:gd name="T24" fmla="*/ 0 w 138"/>
                  <a:gd name="T25" fmla="*/ 0 h 502"/>
                  <a:gd name="T26" fmla="*/ 0 w 138"/>
                  <a:gd name="T27" fmla="*/ 0 h 502"/>
                  <a:gd name="T28" fmla="*/ 0 w 138"/>
                  <a:gd name="T29" fmla="*/ 0 h 502"/>
                  <a:gd name="T30" fmla="*/ 0 w 138"/>
                  <a:gd name="T31" fmla="*/ 0 h 502"/>
                  <a:gd name="T32" fmla="*/ 0 w 138"/>
                  <a:gd name="T33" fmla="*/ 0 h 502"/>
                  <a:gd name="T34" fmla="*/ 0 w 138"/>
                  <a:gd name="T35" fmla="*/ 0 h 502"/>
                  <a:gd name="T36" fmla="*/ 0 w 138"/>
                  <a:gd name="T37" fmla="*/ 0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8"/>
                  <a:gd name="T58" fmla="*/ 0 h 502"/>
                  <a:gd name="T59" fmla="*/ 138 w 138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8" h="502">
                    <a:moveTo>
                      <a:pt x="138" y="14"/>
                    </a:moveTo>
                    <a:lnTo>
                      <a:pt x="135" y="13"/>
                    </a:lnTo>
                    <a:lnTo>
                      <a:pt x="126" y="8"/>
                    </a:lnTo>
                    <a:lnTo>
                      <a:pt x="113" y="4"/>
                    </a:lnTo>
                    <a:lnTo>
                      <a:pt x="96" y="1"/>
                    </a:lnTo>
                    <a:lnTo>
                      <a:pt x="74" y="0"/>
                    </a:lnTo>
                    <a:lnTo>
                      <a:pt x="51" y="3"/>
                    </a:lnTo>
                    <a:lnTo>
                      <a:pt x="25" y="12"/>
                    </a:lnTo>
                    <a:lnTo>
                      <a:pt x="0" y="26"/>
                    </a:lnTo>
                    <a:lnTo>
                      <a:pt x="0" y="502"/>
                    </a:lnTo>
                    <a:lnTo>
                      <a:pt x="3" y="502"/>
                    </a:lnTo>
                    <a:lnTo>
                      <a:pt x="13" y="501"/>
                    </a:lnTo>
                    <a:lnTo>
                      <a:pt x="28" y="499"/>
                    </a:lnTo>
                    <a:lnTo>
                      <a:pt x="46" y="494"/>
                    </a:lnTo>
                    <a:lnTo>
                      <a:pt x="67" y="488"/>
                    </a:lnTo>
                    <a:lnTo>
                      <a:pt x="91" y="479"/>
                    </a:lnTo>
                    <a:lnTo>
                      <a:pt x="114" y="467"/>
                    </a:lnTo>
                    <a:lnTo>
                      <a:pt x="138" y="450"/>
                    </a:lnTo>
                    <a:lnTo>
                      <a:pt x="138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1" name="Freeform 656"/>
              <p:cNvSpPr>
                <a:spLocks/>
              </p:cNvSpPr>
              <p:nvPr/>
            </p:nvSpPr>
            <p:spPr bwMode="auto">
              <a:xfrm>
                <a:off x="3929" y="3290"/>
                <a:ext cx="12" cy="40"/>
              </a:xfrm>
              <a:custGeom>
                <a:avLst/>
                <a:gdLst>
                  <a:gd name="T0" fmla="*/ 0 w 104"/>
                  <a:gd name="T1" fmla="*/ 0 h 353"/>
                  <a:gd name="T2" fmla="*/ 0 w 104"/>
                  <a:gd name="T3" fmla="*/ 0 h 353"/>
                  <a:gd name="T4" fmla="*/ 0 w 104"/>
                  <a:gd name="T5" fmla="*/ 0 h 353"/>
                  <a:gd name="T6" fmla="*/ 0 w 104"/>
                  <a:gd name="T7" fmla="*/ 0 h 353"/>
                  <a:gd name="T8" fmla="*/ 0 w 104"/>
                  <a:gd name="T9" fmla="*/ 0 h 353"/>
                  <a:gd name="T10" fmla="*/ 0 w 104"/>
                  <a:gd name="T11" fmla="*/ 0 h 353"/>
                  <a:gd name="T12" fmla="*/ 0 w 104"/>
                  <a:gd name="T13" fmla="*/ 0 h 353"/>
                  <a:gd name="T14" fmla="*/ 0 w 104"/>
                  <a:gd name="T15" fmla="*/ 0 h 353"/>
                  <a:gd name="T16" fmla="*/ 0 w 104"/>
                  <a:gd name="T17" fmla="*/ 0 h 353"/>
                  <a:gd name="T18" fmla="*/ 0 w 104"/>
                  <a:gd name="T19" fmla="*/ 0 h 353"/>
                  <a:gd name="T20" fmla="*/ 0 w 104"/>
                  <a:gd name="T21" fmla="*/ 0 h 353"/>
                  <a:gd name="T22" fmla="*/ 0 w 104"/>
                  <a:gd name="T23" fmla="*/ 0 h 353"/>
                  <a:gd name="T24" fmla="*/ 0 w 104"/>
                  <a:gd name="T25" fmla="*/ 0 h 353"/>
                  <a:gd name="T26" fmla="*/ 0 w 104"/>
                  <a:gd name="T27" fmla="*/ 0 h 353"/>
                  <a:gd name="T28" fmla="*/ 0 w 104"/>
                  <a:gd name="T29" fmla="*/ 0 h 353"/>
                  <a:gd name="T30" fmla="*/ 0 w 104"/>
                  <a:gd name="T31" fmla="*/ 0 h 353"/>
                  <a:gd name="T32" fmla="*/ 0 w 104"/>
                  <a:gd name="T33" fmla="*/ 0 h 353"/>
                  <a:gd name="T34" fmla="*/ 0 w 104"/>
                  <a:gd name="T35" fmla="*/ 0 h 353"/>
                  <a:gd name="T36" fmla="*/ 0 w 104"/>
                  <a:gd name="T37" fmla="*/ 0 h 3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353"/>
                  <a:gd name="T59" fmla="*/ 104 w 104"/>
                  <a:gd name="T60" fmla="*/ 353 h 3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353">
                    <a:moveTo>
                      <a:pt x="104" y="10"/>
                    </a:moveTo>
                    <a:lnTo>
                      <a:pt x="102" y="9"/>
                    </a:lnTo>
                    <a:lnTo>
                      <a:pt x="95" y="6"/>
                    </a:lnTo>
                    <a:lnTo>
                      <a:pt x="85" y="3"/>
                    </a:lnTo>
                    <a:lnTo>
                      <a:pt x="71" y="0"/>
                    </a:lnTo>
                    <a:lnTo>
                      <a:pt x="56" y="0"/>
                    </a:lnTo>
                    <a:lnTo>
                      <a:pt x="38" y="3"/>
                    </a:lnTo>
                    <a:lnTo>
                      <a:pt x="19" y="9"/>
                    </a:lnTo>
                    <a:lnTo>
                      <a:pt x="0" y="20"/>
                    </a:lnTo>
                    <a:lnTo>
                      <a:pt x="0" y="353"/>
                    </a:lnTo>
                    <a:lnTo>
                      <a:pt x="2" y="353"/>
                    </a:lnTo>
                    <a:lnTo>
                      <a:pt x="9" y="352"/>
                    </a:lnTo>
                    <a:lnTo>
                      <a:pt x="21" y="350"/>
                    </a:lnTo>
                    <a:lnTo>
                      <a:pt x="35" y="347"/>
                    </a:lnTo>
                    <a:lnTo>
                      <a:pt x="51" y="343"/>
                    </a:lnTo>
                    <a:lnTo>
                      <a:pt x="68" y="336"/>
                    </a:lnTo>
                    <a:lnTo>
                      <a:pt x="86" y="326"/>
                    </a:lnTo>
                    <a:lnTo>
                      <a:pt x="104" y="313"/>
                    </a:ln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2" name="Freeform 657"/>
              <p:cNvSpPr>
                <a:spLocks/>
              </p:cNvSpPr>
              <p:nvPr/>
            </p:nvSpPr>
            <p:spPr bwMode="auto">
              <a:xfrm>
                <a:off x="3930" y="3291"/>
                <a:ext cx="8" cy="23"/>
              </a:xfrm>
              <a:custGeom>
                <a:avLst/>
                <a:gdLst>
                  <a:gd name="T0" fmla="*/ 0 w 72"/>
                  <a:gd name="T1" fmla="*/ 0 h 204"/>
                  <a:gd name="T2" fmla="*/ 0 w 72"/>
                  <a:gd name="T3" fmla="*/ 0 h 204"/>
                  <a:gd name="T4" fmla="*/ 0 w 72"/>
                  <a:gd name="T5" fmla="*/ 0 h 204"/>
                  <a:gd name="T6" fmla="*/ 0 w 72"/>
                  <a:gd name="T7" fmla="*/ 0 h 204"/>
                  <a:gd name="T8" fmla="*/ 0 w 72"/>
                  <a:gd name="T9" fmla="*/ 0 h 204"/>
                  <a:gd name="T10" fmla="*/ 0 w 72"/>
                  <a:gd name="T11" fmla="*/ 0 h 204"/>
                  <a:gd name="T12" fmla="*/ 0 w 72"/>
                  <a:gd name="T13" fmla="*/ 0 h 204"/>
                  <a:gd name="T14" fmla="*/ 0 w 72"/>
                  <a:gd name="T15" fmla="*/ 0 h 204"/>
                  <a:gd name="T16" fmla="*/ 0 w 72"/>
                  <a:gd name="T17" fmla="*/ 0 h 204"/>
                  <a:gd name="T18" fmla="*/ 0 w 72"/>
                  <a:gd name="T19" fmla="*/ 0 h 204"/>
                  <a:gd name="T20" fmla="*/ 0 w 72"/>
                  <a:gd name="T21" fmla="*/ 0 h 204"/>
                  <a:gd name="T22" fmla="*/ 0 w 72"/>
                  <a:gd name="T23" fmla="*/ 0 h 204"/>
                  <a:gd name="T24" fmla="*/ 0 w 72"/>
                  <a:gd name="T25" fmla="*/ 0 h 204"/>
                  <a:gd name="T26" fmla="*/ 0 w 72"/>
                  <a:gd name="T27" fmla="*/ 0 h 204"/>
                  <a:gd name="T28" fmla="*/ 0 w 72"/>
                  <a:gd name="T29" fmla="*/ 0 h 204"/>
                  <a:gd name="T30" fmla="*/ 0 w 72"/>
                  <a:gd name="T31" fmla="*/ 0 h 204"/>
                  <a:gd name="T32" fmla="*/ 0 w 72"/>
                  <a:gd name="T33" fmla="*/ 0 h 204"/>
                  <a:gd name="T34" fmla="*/ 0 w 72"/>
                  <a:gd name="T35" fmla="*/ 0 h 204"/>
                  <a:gd name="T36" fmla="*/ 0 w 72"/>
                  <a:gd name="T37" fmla="*/ 0 h 2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04"/>
                  <a:gd name="T59" fmla="*/ 72 w 72"/>
                  <a:gd name="T60" fmla="*/ 204 h 2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04">
                    <a:moveTo>
                      <a:pt x="72" y="6"/>
                    </a:moveTo>
                    <a:lnTo>
                      <a:pt x="69" y="5"/>
                    </a:lnTo>
                    <a:lnTo>
                      <a:pt x="65" y="4"/>
                    </a:lnTo>
                    <a:lnTo>
                      <a:pt x="58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3" y="6"/>
                    </a:lnTo>
                    <a:lnTo>
                      <a:pt x="0" y="13"/>
                    </a:lnTo>
                    <a:lnTo>
                      <a:pt x="0" y="204"/>
                    </a:lnTo>
                    <a:lnTo>
                      <a:pt x="2" y="204"/>
                    </a:lnTo>
                    <a:lnTo>
                      <a:pt x="6" y="203"/>
                    </a:lnTo>
                    <a:lnTo>
                      <a:pt x="15" y="202"/>
                    </a:lnTo>
                    <a:lnTo>
                      <a:pt x="24" y="200"/>
                    </a:lnTo>
                    <a:lnTo>
                      <a:pt x="35" y="197"/>
                    </a:lnTo>
                    <a:lnTo>
                      <a:pt x="47" y="192"/>
                    </a:lnTo>
                    <a:lnTo>
                      <a:pt x="59" y="185"/>
                    </a:lnTo>
                    <a:lnTo>
                      <a:pt x="72" y="177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3" name="Freeform 658"/>
              <p:cNvSpPr>
                <a:spLocks/>
              </p:cNvSpPr>
              <p:nvPr/>
            </p:nvSpPr>
            <p:spPr bwMode="auto">
              <a:xfrm>
                <a:off x="4025" y="3357"/>
                <a:ext cx="12" cy="11"/>
              </a:xfrm>
              <a:custGeom>
                <a:avLst/>
                <a:gdLst>
                  <a:gd name="T0" fmla="*/ 0 w 104"/>
                  <a:gd name="T1" fmla="*/ 0 h 104"/>
                  <a:gd name="T2" fmla="*/ 0 w 104"/>
                  <a:gd name="T3" fmla="*/ 0 h 104"/>
                  <a:gd name="T4" fmla="*/ 0 w 104"/>
                  <a:gd name="T5" fmla="*/ 0 h 104"/>
                  <a:gd name="T6" fmla="*/ 0 w 104"/>
                  <a:gd name="T7" fmla="*/ 0 h 104"/>
                  <a:gd name="T8" fmla="*/ 0 w 104"/>
                  <a:gd name="T9" fmla="*/ 0 h 104"/>
                  <a:gd name="T10" fmla="*/ 0 w 104"/>
                  <a:gd name="T11" fmla="*/ 0 h 104"/>
                  <a:gd name="T12" fmla="*/ 0 w 104"/>
                  <a:gd name="T13" fmla="*/ 0 h 104"/>
                  <a:gd name="T14" fmla="*/ 0 w 104"/>
                  <a:gd name="T15" fmla="*/ 0 h 104"/>
                  <a:gd name="T16" fmla="*/ 0 w 104"/>
                  <a:gd name="T17" fmla="*/ 0 h 104"/>
                  <a:gd name="T18" fmla="*/ 0 w 104"/>
                  <a:gd name="T19" fmla="*/ 0 h 104"/>
                  <a:gd name="T20" fmla="*/ 0 w 104"/>
                  <a:gd name="T21" fmla="*/ 0 h 104"/>
                  <a:gd name="T22" fmla="*/ 0 w 104"/>
                  <a:gd name="T23" fmla="*/ 0 h 104"/>
                  <a:gd name="T24" fmla="*/ 0 w 104"/>
                  <a:gd name="T25" fmla="*/ 0 h 104"/>
                  <a:gd name="T26" fmla="*/ 0 w 104"/>
                  <a:gd name="T27" fmla="*/ 0 h 104"/>
                  <a:gd name="T28" fmla="*/ 0 w 104"/>
                  <a:gd name="T29" fmla="*/ 0 h 104"/>
                  <a:gd name="T30" fmla="*/ 0 w 104"/>
                  <a:gd name="T31" fmla="*/ 0 h 104"/>
                  <a:gd name="T32" fmla="*/ 0 w 104"/>
                  <a:gd name="T33" fmla="*/ 0 h 104"/>
                  <a:gd name="T34" fmla="*/ 0 w 104"/>
                  <a:gd name="T35" fmla="*/ 0 h 104"/>
                  <a:gd name="T36" fmla="*/ 0 w 104"/>
                  <a:gd name="T37" fmla="*/ 0 h 104"/>
                  <a:gd name="T38" fmla="*/ 0 w 104"/>
                  <a:gd name="T39" fmla="*/ 0 h 104"/>
                  <a:gd name="T40" fmla="*/ 0 w 104"/>
                  <a:gd name="T41" fmla="*/ 0 h 104"/>
                  <a:gd name="T42" fmla="*/ 0 w 104"/>
                  <a:gd name="T43" fmla="*/ 0 h 104"/>
                  <a:gd name="T44" fmla="*/ 0 w 104"/>
                  <a:gd name="T45" fmla="*/ 0 h 104"/>
                  <a:gd name="T46" fmla="*/ 0 w 104"/>
                  <a:gd name="T47" fmla="*/ 0 h 104"/>
                  <a:gd name="T48" fmla="*/ 0 w 104"/>
                  <a:gd name="T49" fmla="*/ 0 h 104"/>
                  <a:gd name="T50" fmla="*/ 0 w 104"/>
                  <a:gd name="T51" fmla="*/ 0 h 104"/>
                  <a:gd name="T52" fmla="*/ 0 w 104"/>
                  <a:gd name="T53" fmla="*/ 0 h 104"/>
                  <a:gd name="T54" fmla="*/ 0 w 104"/>
                  <a:gd name="T55" fmla="*/ 0 h 104"/>
                  <a:gd name="T56" fmla="*/ 0 w 104"/>
                  <a:gd name="T57" fmla="*/ 0 h 104"/>
                  <a:gd name="T58" fmla="*/ 0 w 104"/>
                  <a:gd name="T59" fmla="*/ 0 h 104"/>
                  <a:gd name="T60" fmla="*/ 0 w 104"/>
                  <a:gd name="T61" fmla="*/ 0 h 104"/>
                  <a:gd name="T62" fmla="*/ 0 w 104"/>
                  <a:gd name="T63" fmla="*/ 0 h 104"/>
                  <a:gd name="T64" fmla="*/ 0 w 104"/>
                  <a:gd name="T65" fmla="*/ 0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4"/>
                  <a:gd name="T101" fmla="*/ 104 w 104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4">
                    <a:moveTo>
                      <a:pt x="52" y="104"/>
                    </a:moveTo>
                    <a:lnTo>
                      <a:pt x="62" y="103"/>
                    </a:lnTo>
                    <a:lnTo>
                      <a:pt x="73" y="100"/>
                    </a:lnTo>
                    <a:lnTo>
                      <a:pt x="81" y="95"/>
                    </a:lnTo>
                    <a:lnTo>
                      <a:pt x="89" y="89"/>
                    </a:lnTo>
                    <a:lnTo>
                      <a:pt x="95" y="81"/>
                    </a:lnTo>
                    <a:lnTo>
                      <a:pt x="100" y="72"/>
                    </a:lnTo>
                    <a:lnTo>
                      <a:pt x="103" y="62"/>
                    </a:lnTo>
                    <a:lnTo>
                      <a:pt x="104" y="52"/>
                    </a:lnTo>
                    <a:lnTo>
                      <a:pt x="103" y="41"/>
                    </a:lnTo>
                    <a:lnTo>
                      <a:pt x="100" y="31"/>
                    </a:lnTo>
                    <a:lnTo>
                      <a:pt x="95" y="22"/>
                    </a:lnTo>
                    <a:lnTo>
                      <a:pt x="89" y="15"/>
                    </a:lnTo>
                    <a:lnTo>
                      <a:pt x="81" y="8"/>
                    </a:lnTo>
                    <a:lnTo>
                      <a:pt x="73" y="4"/>
                    </a:lnTo>
                    <a:lnTo>
                      <a:pt x="62" y="1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2" y="4"/>
                    </a:lnTo>
                    <a:lnTo>
                      <a:pt x="24" y="8"/>
                    </a:lnTo>
                    <a:lnTo>
                      <a:pt x="16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0" y="52"/>
                    </a:lnTo>
                    <a:lnTo>
                      <a:pt x="1" y="62"/>
                    </a:lnTo>
                    <a:lnTo>
                      <a:pt x="4" y="72"/>
                    </a:lnTo>
                    <a:lnTo>
                      <a:pt x="9" y="81"/>
                    </a:lnTo>
                    <a:lnTo>
                      <a:pt x="16" y="89"/>
                    </a:lnTo>
                    <a:lnTo>
                      <a:pt x="24" y="95"/>
                    </a:lnTo>
                    <a:lnTo>
                      <a:pt x="32" y="100"/>
                    </a:lnTo>
                    <a:lnTo>
                      <a:pt x="42" y="103"/>
                    </a:lnTo>
                    <a:lnTo>
                      <a:pt x="52" y="1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4" name="Freeform 659"/>
              <p:cNvSpPr>
                <a:spLocks/>
              </p:cNvSpPr>
              <p:nvPr/>
            </p:nvSpPr>
            <p:spPr bwMode="auto">
              <a:xfrm>
                <a:off x="3990" y="3357"/>
                <a:ext cx="6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5" y="52"/>
                    </a:moveTo>
                    <a:lnTo>
                      <a:pt x="35" y="50"/>
                    </a:lnTo>
                    <a:lnTo>
                      <a:pt x="44" y="44"/>
                    </a:lnTo>
                    <a:lnTo>
                      <a:pt x="50" y="36"/>
                    </a:lnTo>
                    <a:lnTo>
                      <a:pt x="52" y="25"/>
                    </a:lnTo>
                    <a:lnTo>
                      <a:pt x="50" y="15"/>
                    </a:lnTo>
                    <a:lnTo>
                      <a:pt x="44" y="7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6"/>
                    </a:lnTo>
                    <a:lnTo>
                      <a:pt x="7" y="44"/>
                    </a:lnTo>
                    <a:lnTo>
                      <a:pt x="15" y="50"/>
                    </a:lnTo>
                    <a:lnTo>
                      <a:pt x="25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5" name="Freeform 660"/>
              <p:cNvSpPr>
                <a:spLocks/>
              </p:cNvSpPr>
              <p:nvPr/>
            </p:nvSpPr>
            <p:spPr bwMode="auto">
              <a:xfrm>
                <a:off x="4000" y="3357"/>
                <a:ext cx="5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7" y="52"/>
                    </a:moveTo>
                    <a:lnTo>
                      <a:pt x="37" y="50"/>
                    </a:lnTo>
                    <a:lnTo>
                      <a:pt x="45" y="45"/>
                    </a:lnTo>
                    <a:lnTo>
                      <a:pt x="50" y="37"/>
                    </a:lnTo>
                    <a:lnTo>
                      <a:pt x="52" y="26"/>
                    </a:lnTo>
                    <a:lnTo>
                      <a:pt x="50" y="16"/>
                    </a:lnTo>
                    <a:lnTo>
                      <a:pt x="45" y="8"/>
                    </a:lnTo>
                    <a:lnTo>
                      <a:pt x="37" y="2"/>
                    </a:lnTo>
                    <a:lnTo>
                      <a:pt x="27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2" y="37"/>
                    </a:lnTo>
                    <a:lnTo>
                      <a:pt x="8" y="45"/>
                    </a:lnTo>
                    <a:lnTo>
                      <a:pt x="17" y="50"/>
                    </a:lnTo>
                    <a:lnTo>
                      <a:pt x="27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6" name="Freeform 661"/>
              <p:cNvSpPr>
                <a:spLocks/>
              </p:cNvSpPr>
              <p:nvPr/>
            </p:nvSpPr>
            <p:spPr bwMode="auto">
              <a:xfrm>
                <a:off x="3961" y="3278"/>
                <a:ext cx="16" cy="79"/>
              </a:xfrm>
              <a:custGeom>
                <a:avLst/>
                <a:gdLst>
                  <a:gd name="T0" fmla="*/ 0 w 148"/>
                  <a:gd name="T1" fmla="*/ 0 h 712"/>
                  <a:gd name="T2" fmla="*/ 0 w 148"/>
                  <a:gd name="T3" fmla="*/ 0 h 712"/>
                  <a:gd name="T4" fmla="*/ 0 w 148"/>
                  <a:gd name="T5" fmla="*/ 0 h 712"/>
                  <a:gd name="T6" fmla="*/ 0 w 148"/>
                  <a:gd name="T7" fmla="*/ 0 h 712"/>
                  <a:gd name="T8" fmla="*/ 0 w 148"/>
                  <a:gd name="T9" fmla="*/ 0 h 712"/>
                  <a:gd name="T10" fmla="*/ 0 w 148"/>
                  <a:gd name="T11" fmla="*/ 0 h 712"/>
                  <a:gd name="T12" fmla="*/ 0 w 148"/>
                  <a:gd name="T13" fmla="*/ 0 h 712"/>
                  <a:gd name="T14" fmla="*/ 0 w 148"/>
                  <a:gd name="T15" fmla="*/ 0 h 712"/>
                  <a:gd name="T16" fmla="*/ 0 w 148"/>
                  <a:gd name="T17" fmla="*/ 0 h 712"/>
                  <a:gd name="T18" fmla="*/ 0 w 148"/>
                  <a:gd name="T19" fmla="*/ 0 h 712"/>
                  <a:gd name="T20" fmla="*/ 0 w 148"/>
                  <a:gd name="T21" fmla="*/ 0 h 712"/>
                  <a:gd name="T22" fmla="*/ 0 w 148"/>
                  <a:gd name="T23" fmla="*/ 0 h 712"/>
                  <a:gd name="T24" fmla="*/ 0 w 148"/>
                  <a:gd name="T25" fmla="*/ 0 h 712"/>
                  <a:gd name="T26" fmla="*/ 0 w 148"/>
                  <a:gd name="T27" fmla="*/ 0 h 712"/>
                  <a:gd name="T28" fmla="*/ 0 w 148"/>
                  <a:gd name="T29" fmla="*/ 0 h 712"/>
                  <a:gd name="T30" fmla="*/ 0 w 148"/>
                  <a:gd name="T31" fmla="*/ 0 h 712"/>
                  <a:gd name="T32" fmla="*/ 0 w 148"/>
                  <a:gd name="T33" fmla="*/ 0 h 712"/>
                  <a:gd name="T34" fmla="*/ 0 w 148"/>
                  <a:gd name="T35" fmla="*/ 0 h 712"/>
                  <a:gd name="T36" fmla="*/ 0 w 148"/>
                  <a:gd name="T37" fmla="*/ 0 h 712"/>
                  <a:gd name="T38" fmla="*/ 0 w 148"/>
                  <a:gd name="T39" fmla="*/ 0 h 712"/>
                  <a:gd name="T40" fmla="*/ 0 w 148"/>
                  <a:gd name="T41" fmla="*/ 0 h 712"/>
                  <a:gd name="T42" fmla="*/ 0 w 148"/>
                  <a:gd name="T43" fmla="*/ 0 h 712"/>
                  <a:gd name="T44" fmla="*/ 0 w 148"/>
                  <a:gd name="T45" fmla="*/ 0 h 712"/>
                  <a:gd name="T46" fmla="*/ 0 w 148"/>
                  <a:gd name="T47" fmla="*/ 0 h 712"/>
                  <a:gd name="T48" fmla="*/ 0 w 148"/>
                  <a:gd name="T49" fmla="*/ 0 h 712"/>
                  <a:gd name="T50" fmla="*/ 0 w 148"/>
                  <a:gd name="T51" fmla="*/ 0 h 7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8"/>
                  <a:gd name="T79" fmla="*/ 0 h 712"/>
                  <a:gd name="T80" fmla="*/ 148 w 148"/>
                  <a:gd name="T81" fmla="*/ 712 h 7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8" h="712">
                    <a:moveTo>
                      <a:pt x="46" y="14"/>
                    </a:moveTo>
                    <a:lnTo>
                      <a:pt x="42" y="29"/>
                    </a:lnTo>
                    <a:lnTo>
                      <a:pt x="32" y="68"/>
                    </a:lnTo>
                    <a:lnTo>
                      <a:pt x="18" y="132"/>
                    </a:lnTo>
                    <a:lnTo>
                      <a:pt x="7" y="217"/>
                    </a:lnTo>
                    <a:lnTo>
                      <a:pt x="0" y="319"/>
                    </a:lnTo>
                    <a:lnTo>
                      <a:pt x="1" y="438"/>
                    </a:lnTo>
                    <a:lnTo>
                      <a:pt x="13" y="570"/>
                    </a:lnTo>
                    <a:lnTo>
                      <a:pt x="41" y="712"/>
                    </a:lnTo>
                    <a:lnTo>
                      <a:pt x="143" y="707"/>
                    </a:lnTo>
                    <a:lnTo>
                      <a:pt x="139" y="685"/>
                    </a:lnTo>
                    <a:lnTo>
                      <a:pt x="128" y="628"/>
                    </a:lnTo>
                    <a:lnTo>
                      <a:pt x="116" y="543"/>
                    </a:lnTo>
                    <a:lnTo>
                      <a:pt x="105" y="439"/>
                    </a:lnTo>
                    <a:lnTo>
                      <a:pt x="99" y="324"/>
                    </a:lnTo>
                    <a:lnTo>
                      <a:pt x="102" y="209"/>
                    </a:lnTo>
                    <a:lnTo>
                      <a:pt x="117" y="100"/>
                    </a:lnTo>
                    <a:lnTo>
                      <a:pt x="148" y="8"/>
                    </a:lnTo>
                    <a:lnTo>
                      <a:pt x="148" y="7"/>
                    </a:lnTo>
                    <a:lnTo>
                      <a:pt x="148" y="5"/>
                    </a:lnTo>
                    <a:lnTo>
                      <a:pt x="146" y="3"/>
                    </a:lnTo>
                    <a:lnTo>
                      <a:pt x="140" y="0"/>
                    </a:lnTo>
                    <a:lnTo>
                      <a:pt x="127" y="0"/>
                    </a:lnTo>
                    <a:lnTo>
                      <a:pt x="109" y="1"/>
                    </a:lnTo>
                    <a:lnTo>
                      <a:pt x="83" y="6"/>
                    </a:lnTo>
                    <a:lnTo>
                      <a:pt x="46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7" name="Freeform 662"/>
              <p:cNvSpPr>
                <a:spLocks/>
              </p:cNvSpPr>
              <p:nvPr/>
            </p:nvSpPr>
            <p:spPr bwMode="auto">
              <a:xfrm>
                <a:off x="4045" y="3268"/>
                <a:ext cx="23" cy="88"/>
              </a:xfrm>
              <a:custGeom>
                <a:avLst/>
                <a:gdLst>
                  <a:gd name="T0" fmla="*/ 0 w 201"/>
                  <a:gd name="T1" fmla="*/ 0 h 795"/>
                  <a:gd name="T2" fmla="*/ 0 w 201"/>
                  <a:gd name="T3" fmla="*/ 0 h 795"/>
                  <a:gd name="T4" fmla="*/ 0 w 201"/>
                  <a:gd name="T5" fmla="*/ 0 h 795"/>
                  <a:gd name="T6" fmla="*/ 0 w 201"/>
                  <a:gd name="T7" fmla="*/ 0 h 795"/>
                  <a:gd name="T8" fmla="*/ 0 w 201"/>
                  <a:gd name="T9" fmla="*/ 0 h 795"/>
                  <a:gd name="T10" fmla="*/ 0 w 201"/>
                  <a:gd name="T11" fmla="*/ 0 h 795"/>
                  <a:gd name="T12" fmla="*/ 0 w 201"/>
                  <a:gd name="T13" fmla="*/ 0 h 795"/>
                  <a:gd name="T14" fmla="*/ 0 w 201"/>
                  <a:gd name="T15" fmla="*/ 0 h 795"/>
                  <a:gd name="T16" fmla="*/ 0 w 201"/>
                  <a:gd name="T17" fmla="*/ 0 h 795"/>
                  <a:gd name="T18" fmla="*/ 0 w 201"/>
                  <a:gd name="T19" fmla="*/ 0 h 795"/>
                  <a:gd name="T20" fmla="*/ 0 w 201"/>
                  <a:gd name="T21" fmla="*/ 0 h 795"/>
                  <a:gd name="T22" fmla="*/ 0 w 201"/>
                  <a:gd name="T23" fmla="*/ 0 h 795"/>
                  <a:gd name="T24" fmla="*/ 0 w 201"/>
                  <a:gd name="T25" fmla="*/ 0 h 795"/>
                  <a:gd name="T26" fmla="*/ 0 w 201"/>
                  <a:gd name="T27" fmla="*/ 0 h 795"/>
                  <a:gd name="T28" fmla="*/ 0 w 201"/>
                  <a:gd name="T29" fmla="*/ 0 h 795"/>
                  <a:gd name="T30" fmla="*/ 0 w 201"/>
                  <a:gd name="T31" fmla="*/ 0 h 795"/>
                  <a:gd name="T32" fmla="*/ 0 w 201"/>
                  <a:gd name="T33" fmla="*/ 0 h 795"/>
                  <a:gd name="T34" fmla="*/ 0 w 201"/>
                  <a:gd name="T35" fmla="*/ 0 h 795"/>
                  <a:gd name="T36" fmla="*/ 0 w 201"/>
                  <a:gd name="T37" fmla="*/ 0 h 7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1"/>
                  <a:gd name="T58" fmla="*/ 0 h 795"/>
                  <a:gd name="T59" fmla="*/ 201 w 201"/>
                  <a:gd name="T60" fmla="*/ 795 h 7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1" h="795">
                    <a:moveTo>
                      <a:pt x="201" y="5"/>
                    </a:moveTo>
                    <a:lnTo>
                      <a:pt x="196" y="10"/>
                    </a:lnTo>
                    <a:lnTo>
                      <a:pt x="183" y="31"/>
                    </a:lnTo>
                    <a:lnTo>
                      <a:pt x="165" y="73"/>
                    </a:lnTo>
                    <a:lnTo>
                      <a:pt x="148" y="140"/>
                    </a:lnTo>
                    <a:lnTo>
                      <a:pt x="134" y="240"/>
                    </a:lnTo>
                    <a:lnTo>
                      <a:pt x="127" y="379"/>
                    </a:lnTo>
                    <a:lnTo>
                      <a:pt x="131" y="561"/>
                    </a:lnTo>
                    <a:lnTo>
                      <a:pt x="150" y="795"/>
                    </a:lnTo>
                    <a:lnTo>
                      <a:pt x="37" y="795"/>
                    </a:lnTo>
                    <a:lnTo>
                      <a:pt x="33" y="771"/>
                    </a:lnTo>
                    <a:lnTo>
                      <a:pt x="24" y="707"/>
                    </a:lnTo>
                    <a:lnTo>
                      <a:pt x="13" y="611"/>
                    </a:lnTo>
                    <a:lnTo>
                      <a:pt x="3" y="493"/>
                    </a:lnTo>
                    <a:lnTo>
                      <a:pt x="0" y="363"/>
                    </a:lnTo>
                    <a:lnTo>
                      <a:pt x="7" y="231"/>
                    </a:lnTo>
                    <a:lnTo>
                      <a:pt x="28" y="107"/>
                    </a:lnTo>
                    <a:lnTo>
                      <a:pt x="66" y="0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8" name="Freeform 663"/>
              <p:cNvSpPr>
                <a:spLocks/>
              </p:cNvSpPr>
              <p:nvPr/>
            </p:nvSpPr>
            <p:spPr bwMode="auto">
              <a:xfrm>
                <a:off x="3961" y="3282"/>
                <a:ext cx="15" cy="69"/>
              </a:xfrm>
              <a:custGeom>
                <a:avLst/>
                <a:gdLst>
                  <a:gd name="T0" fmla="*/ 0 w 129"/>
                  <a:gd name="T1" fmla="*/ 0 h 622"/>
                  <a:gd name="T2" fmla="*/ 0 w 129"/>
                  <a:gd name="T3" fmla="*/ 0 h 622"/>
                  <a:gd name="T4" fmla="*/ 0 w 129"/>
                  <a:gd name="T5" fmla="*/ 0 h 622"/>
                  <a:gd name="T6" fmla="*/ 0 w 129"/>
                  <a:gd name="T7" fmla="*/ 0 h 622"/>
                  <a:gd name="T8" fmla="*/ 0 w 129"/>
                  <a:gd name="T9" fmla="*/ 0 h 622"/>
                  <a:gd name="T10" fmla="*/ 0 w 129"/>
                  <a:gd name="T11" fmla="*/ 0 h 622"/>
                  <a:gd name="T12" fmla="*/ 0 w 129"/>
                  <a:gd name="T13" fmla="*/ 0 h 622"/>
                  <a:gd name="T14" fmla="*/ 0 w 129"/>
                  <a:gd name="T15" fmla="*/ 0 h 622"/>
                  <a:gd name="T16" fmla="*/ 0 w 129"/>
                  <a:gd name="T17" fmla="*/ 0 h 622"/>
                  <a:gd name="T18" fmla="*/ 0 w 129"/>
                  <a:gd name="T19" fmla="*/ 0 h 622"/>
                  <a:gd name="T20" fmla="*/ 0 w 129"/>
                  <a:gd name="T21" fmla="*/ 0 h 622"/>
                  <a:gd name="T22" fmla="*/ 0 w 129"/>
                  <a:gd name="T23" fmla="*/ 0 h 622"/>
                  <a:gd name="T24" fmla="*/ 0 w 129"/>
                  <a:gd name="T25" fmla="*/ 0 h 622"/>
                  <a:gd name="T26" fmla="*/ 0 w 129"/>
                  <a:gd name="T27" fmla="*/ 0 h 622"/>
                  <a:gd name="T28" fmla="*/ 0 w 129"/>
                  <a:gd name="T29" fmla="*/ 0 h 622"/>
                  <a:gd name="T30" fmla="*/ 0 w 129"/>
                  <a:gd name="T31" fmla="*/ 0 h 622"/>
                  <a:gd name="T32" fmla="*/ 0 w 129"/>
                  <a:gd name="T33" fmla="*/ 0 h 622"/>
                  <a:gd name="T34" fmla="*/ 0 w 129"/>
                  <a:gd name="T35" fmla="*/ 0 h 622"/>
                  <a:gd name="T36" fmla="*/ 0 w 129"/>
                  <a:gd name="T37" fmla="*/ 0 h 622"/>
                  <a:gd name="T38" fmla="*/ 0 w 129"/>
                  <a:gd name="T39" fmla="*/ 0 h 622"/>
                  <a:gd name="T40" fmla="*/ 0 w 129"/>
                  <a:gd name="T41" fmla="*/ 0 h 622"/>
                  <a:gd name="T42" fmla="*/ 0 w 129"/>
                  <a:gd name="T43" fmla="*/ 0 h 622"/>
                  <a:gd name="T44" fmla="*/ 0 w 129"/>
                  <a:gd name="T45" fmla="*/ 0 h 622"/>
                  <a:gd name="T46" fmla="*/ 0 w 129"/>
                  <a:gd name="T47" fmla="*/ 0 h 622"/>
                  <a:gd name="T48" fmla="*/ 0 w 129"/>
                  <a:gd name="T49" fmla="*/ 0 h 622"/>
                  <a:gd name="T50" fmla="*/ 0 w 129"/>
                  <a:gd name="T51" fmla="*/ 0 h 6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622"/>
                  <a:gd name="T80" fmla="*/ 129 w 129"/>
                  <a:gd name="T81" fmla="*/ 622 h 6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622">
                    <a:moveTo>
                      <a:pt x="41" y="12"/>
                    </a:moveTo>
                    <a:lnTo>
                      <a:pt x="37" y="24"/>
                    </a:lnTo>
                    <a:lnTo>
                      <a:pt x="29" y="59"/>
                    </a:lnTo>
                    <a:lnTo>
                      <a:pt x="18" y="115"/>
                    </a:lnTo>
                    <a:lnTo>
                      <a:pt x="6" y="189"/>
                    </a:lnTo>
                    <a:lnTo>
                      <a:pt x="0" y="279"/>
                    </a:lnTo>
                    <a:lnTo>
                      <a:pt x="1" y="382"/>
                    </a:lnTo>
                    <a:lnTo>
                      <a:pt x="11" y="497"/>
                    </a:lnTo>
                    <a:lnTo>
                      <a:pt x="36" y="622"/>
                    </a:lnTo>
                    <a:lnTo>
                      <a:pt x="124" y="617"/>
                    </a:lnTo>
                    <a:lnTo>
                      <a:pt x="120" y="598"/>
                    </a:lnTo>
                    <a:lnTo>
                      <a:pt x="112" y="548"/>
                    </a:lnTo>
                    <a:lnTo>
                      <a:pt x="101" y="473"/>
                    </a:lnTo>
                    <a:lnTo>
                      <a:pt x="92" y="382"/>
                    </a:lnTo>
                    <a:lnTo>
                      <a:pt x="87" y="282"/>
                    </a:lnTo>
                    <a:lnTo>
                      <a:pt x="89" y="182"/>
                    </a:lnTo>
                    <a:lnTo>
                      <a:pt x="102" y="87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7" y="2"/>
                    </a:lnTo>
                    <a:lnTo>
                      <a:pt x="122" y="0"/>
                    </a:lnTo>
                    <a:lnTo>
                      <a:pt x="112" y="0"/>
                    </a:lnTo>
                    <a:lnTo>
                      <a:pt x="96" y="1"/>
                    </a:lnTo>
                    <a:lnTo>
                      <a:pt x="72" y="5"/>
                    </a:lnTo>
                    <a:lnTo>
                      <a:pt x="41" y="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19" name="Freeform 664"/>
              <p:cNvSpPr>
                <a:spLocks/>
              </p:cNvSpPr>
              <p:nvPr/>
            </p:nvSpPr>
            <p:spPr bwMode="auto">
              <a:xfrm>
                <a:off x="3962" y="3287"/>
                <a:ext cx="12" cy="59"/>
              </a:xfrm>
              <a:custGeom>
                <a:avLst/>
                <a:gdLst>
                  <a:gd name="T0" fmla="*/ 0 w 110"/>
                  <a:gd name="T1" fmla="*/ 0 h 531"/>
                  <a:gd name="T2" fmla="*/ 0 w 110"/>
                  <a:gd name="T3" fmla="*/ 0 h 531"/>
                  <a:gd name="T4" fmla="*/ 0 w 110"/>
                  <a:gd name="T5" fmla="*/ 0 h 531"/>
                  <a:gd name="T6" fmla="*/ 0 w 110"/>
                  <a:gd name="T7" fmla="*/ 0 h 531"/>
                  <a:gd name="T8" fmla="*/ 0 w 110"/>
                  <a:gd name="T9" fmla="*/ 0 h 531"/>
                  <a:gd name="T10" fmla="*/ 0 w 110"/>
                  <a:gd name="T11" fmla="*/ 0 h 531"/>
                  <a:gd name="T12" fmla="*/ 0 w 110"/>
                  <a:gd name="T13" fmla="*/ 0 h 531"/>
                  <a:gd name="T14" fmla="*/ 0 w 110"/>
                  <a:gd name="T15" fmla="*/ 0 h 531"/>
                  <a:gd name="T16" fmla="*/ 0 w 110"/>
                  <a:gd name="T17" fmla="*/ 0 h 531"/>
                  <a:gd name="T18" fmla="*/ 0 w 110"/>
                  <a:gd name="T19" fmla="*/ 0 h 531"/>
                  <a:gd name="T20" fmla="*/ 0 w 110"/>
                  <a:gd name="T21" fmla="*/ 0 h 531"/>
                  <a:gd name="T22" fmla="*/ 0 w 110"/>
                  <a:gd name="T23" fmla="*/ 0 h 531"/>
                  <a:gd name="T24" fmla="*/ 0 w 110"/>
                  <a:gd name="T25" fmla="*/ 0 h 531"/>
                  <a:gd name="T26" fmla="*/ 0 w 110"/>
                  <a:gd name="T27" fmla="*/ 0 h 531"/>
                  <a:gd name="T28" fmla="*/ 0 w 110"/>
                  <a:gd name="T29" fmla="*/ 0 h 531"/>
                  <a:gd name="T30" fmla="*/ 0 w 110"/>
                  <a:gd name="T31" fmla="*/ 0 h 531"/>
                  <a:gd name="T32" fmla="*/ 0 w 110"/>
                  <a:gd name="T33" fmla="*/ 0 h 531"/>
                  <a:gd name="T34" fmla="*/ 0 w 110"/>
                  <a:gd name="T35" fmla="*/ 0 h 531"/>
                  <a:gd name="T36" fmla="*/ 0 w 110"/>
                  <a:gd name="T37" fmla="*/ 0 h 531"/>
                  <a:gd name="T38" fmla="*/ 0 w 110"/>
                  <a:gd name="T39" fmla="*/ 0 h 531"/>
                  <a:gd name="T40" fmla="*/ 0 w 110"/>
                  <a:gd name="T41" fmla="*/ 0 h 531"/>
                  <a:gd name="T42" fmla="*/ 0 w 110"/>
                  <a:gd name="T43" fmla="*/ 0 h 531"/>
                  <a:gd name="T44" fmla="*/ 0 w 110"/>
                  <a:gd name="T45" fmla="*/ 0 h 531"/>
                  <a:gd name="T46" fmla="*/ 0 w 110"/>
                  <a:gd name="T47" fmla="*/ 0 h 531"/>
                  <a:gd name="T48" fmla="*/ 0 w 110"/>
                  <a:gd name="T49" fmla="*/ 0 h 531"/>
                  <a:gd name="T50" fmla="*/ 0 w 110"/>
                  <a:gd name="T51" fmla="*/ 0 h 5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0"/>
                  <a:gd name="T79" fmla="*/ 0 h 531"/>
                  <a:gd name="T80" fmla="*/ 110 w 110"/>
                  <a:gd name="T81" fmla="*/ 531 h 5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0" h="531">
                    <a:moveTo>
                      <a:pt x="35" y="10"/>
                    </a:moveTo>
                    <a:lnTo>
                      <a:pt x="32" y="20"/>
                    </a:lnTo>
                    <a:lnTo>
                      <a:pt x="24" y="50"/>
                    </a:lnTo>
                    <a:lnTo>
                      <a:pt x="15" y="98"/>
                    </a:lnTo>
                    <a:lnTo>
                      <a:pt x="5" y="160"/>
                    </a:lnTo>
                    <a:lnTo>
                      <a:pt x="0" y="237"/>
                    </a:lnTo>
                    <a:lnTo>
                      <a:pt x="1" y="326"/>
                    </a:lnTo>
                    <a:lnTo>
                      <a:pt x="10" y="424"/>
                    </a:lnTo>
                    <a:lnTo>
                      <a:pt x="31" y="531"/>
                    </a:lnTo>
                    <a:lnTo>
                      <a:pt x="106" y="525"/>
                    </a:lnTo>
                    <a:lnTo>
                      <a:pt x="103" y="510"/>
                    </a:lnTo>
                    <a:lnTo>
                      <a:pt x="96" y="467"/>
                    </a:lnTo>
                    <a:lnTo>
                      <a:pt x="87" y="404"/>
                    </a:lnTo>
                    <a:lnTo>
                      <a:pt x="79" y="326"/>
                    </a:lnTo>
                    <a:lnTo>
                      <a:pt x="74" y="241"/>
                    </a:lnTo>
                    <a:lnTo>
                      <a:pt x="76" y="155"/>
                    </a:lnTo>
                    <a:lnTo>
                      <a:pt x="87" y="74"/>
                    </a:lnTo>
                    <a:lnTo>
                      <a:pt x="110" y="6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95" y="0"/>
                    </a:lnTo>
                    <a:lnTo>
                      <a:pt x="82" y="1"/>
                    </a:lnTo>
                    <a:lnTo>
                      <a:pt x="62" y="4"/>
                    </a:lnTo>
                    <a:lnTo>
                      <a:pt x="35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0" name="Freeform 665"/>
              <p:cNvSpPr>
                <a:spLocks/>
              </p:cNvSpPr>
              <p:nvPr/>
            </p:nvSpPr>
            <p:spPr bwMode="auto">
              <a:xfrm>
                <a:off x="3963" y="3292"/>
                <a:ext cx="10" cy="48"/>
              </a:xfrm>
              <a:custGeom>
                <a:avLst/>
                <a:gdLst>
                  <a:gd name="T0" fmla="*/ 0 w 92"/>
                  <a:gd name="T1" fmla="*/ 0 h 438"/>
                  <a:gd name="T2" fmla="*/ 0 w 92"/>
                  <a:gd name="T3" fmla="*/ 0 h 438"/>
                  <a:gd name="T4" fmla="*/ 0 w 92"/>
                  <a:gd name="T5" fmla="*/ 0 h 438"/>
                  <a:gd name="T6" fmla="*/ 0 w 92"/>
                  <a:gd name="T7" fmla="*/ 0 h 438"/>
                  <a:gd name="T8" fmla="*/ 0 w 92"/>
                  <a:gd name="T9" fmla="*/ 0 h 438"/>
                  <a:gd name="T10" fmla="*/ 0 w 92"/>
                  <a:gd name="T11" fmla="*/ 0 h 438"/>
                  <a:gd name="T12" fmla="*/ 0 w 92"/>
                  <a:gd name="T13" fmla="*/ 0 h 438"/>
                  <a:gd name="T14" fmla="*/ 0 w 92"/>
                  <a:gd name="T15" fmla="*/ 0 h 438"/>
                  <a:gd name="T16" fmla="*/ 0 w 92"/>
                  <a:gd name="T17" fmla="*/ 0 h 438"/>
                  <a:gd name="T18" fmla="*/ 0 w 92"/>
                  <a:gd name="T19" fmla="*/ 0 h 438"/>
                  <a:gd name="T20" fmla="*/ 0 w 92"/>
                  <a:gd name="T21" fmla="*/ 0 h 438"/>
                  <a:gd name="T22" fmla="*/ 0 w 92"/>
                  <a:gd name="T23" fmla="*/ 0 h 438"/>
                  <a:gd name="T24" fmla="*/ 0 w 92"/>
                  <a:gd name="T25" fmla="*/ 0 h 438"/>
                  <a:gd name="T26" fmla="*/ 0 w 92"/>
                  <a:gd name="T27" fmla="*/ 0 h 438"/>
                  <a:gd name="T28" fmla="*/ 0 w 92"/>
                  <a:gd name="T29" fmla="*/ 0 h 438"/>
                  <a:gd name="T30" fmla="*/ 0 w 92"/>
                  <a:gd name="T31" fmla="*/ 0 h 438"/>
                  <a:gd name="T32" fmla="*/ 0 w 92"/>
                  <a:gd name="T33" fmla="*/ 0 h 438"/>
                  <a:gd name="T34" fmla="*/ 0 w 92"/>
                  <a:gd name="T35" fmla="*/ 0 h 438"/>
                  <a:gd name="T36" fmla="*/ 0 w 92"/>
                  <a:gd name="T37" fmla="*/ 0 h 438"/>
                  <a:gd name="T38" fmla="*/ 0 w 92"/>
                  <a:gd name="T39" fmla="*/ 0 h 438"/>
                  <a:gd name="T40" fmla="*/ 0 w 92"/>
                  <a:gd name="T41" fmla="*/ 0 h 438"/>
                  <a:gd name="T42" fmla="*/ 0 w 92"/>
                  <a:gd name="T43" fmla="*/ 0 h 438"/>
                  <a:gd name="T44" fmla="*/ 0 w 92"/>
                  <a:gd name="T45" fmla="*/ 0 h 438"/>
                  <a:gd name="T46" fmla="*/ 0 w 92"/>
                  <a:gd name="T47" fmla="*/ 0 h 438"/>
                  <a:gd name="T48" fmla="*/ 0 w 92"/>
                  <a:gd name="T49" fmla="*/ 0 h 438"/>
                  <a:gd name="T50" fmla="*/ 0 w 92"/>
                  <a:gd name="T51" fmla="*/ 0 h 4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2"/>
                  <a:gd name="T79" fmla="*/ 0 h 438"/>
                  <a:gd name="T80" fmla="*/ 92 w 92"/>
                  <a:gd name="T81" fmla="*/ 438 h 4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2" h="438">
                    <a:moveTo>
                      <a:pt x="29" y="8"/>
                    </a:moveTo>
                    <a:lnTo>
                      <a:pt x="26" y="16"/>
                    </a:lnTo>
                    <a:lnTo>
                      <a:pt x="20" y="42"/>
                    </a:lnTo>
                    <a:lnTo>
                      <a:pt x="12" y="81"/>
                    </a:lnTo>
                    <a:lnTo>
                      <a:pt x="4" y="133"/>
                    </a:lnTo>
                    <a:lnTo>
                      <a:pt x="0" y="196"/>
                    </a:lnTo>
                    <a:lnTo>
                      <a:pt x="0" y="270"/>
                    </a:lnTo>
                    <a:lnTo>
                      <a:pt x="9" y="351"/>
                    </a:lnTo>
                    <a:lnTo>
                      <a:pt x="25" y="438"/>
                    </a:lnTo>
                    <a:lnTo>
                      <a:pt x="88" y="435"/>
                    </a:lnTo>
                    <a:lnTo>
                      <a:pt x="85" y="422"/>
                    </a:lnTo>
                    <a:lnTo>
                      <a:pt x="79" y="386"/>
                    </a:lnTo>
                    <a:lnTo>
                      <a:pt x="72" y="334"/>
                    </a:lnTo>
                    <a:lnTo>
                      <a:pt x="65" y="270"/>
                    </a:lnTo>
                    <a:lnTo>
                      <a:pt x="61" y="199"/>
                    </a:lnTo>
                    <a:lnTo>
                      <a:pt x="63" y="129"/>
                    </a:lnTo>
                    <a:lnTo>
                      <a:pt x="73" y="61"/>
                    </a:lnTo>
                    <a:lnTo>
                      <a:pt x="92" y="5"/>
                    </a:lnTo>
                    <a:lnTo>
                      <a:pt x="92" y="4"/>
                    </a:lnTo>
                    <a:lnTo>
                      <a:pt x="92" y="3"/>
                    </a:lnTo>
                    <a:lnTo>
                      <a:pt x="90" y="1"/>
                    </a:lnTo>
                    <a:lnTo>
                      <a:pt x="87" y="0"/>
                    </a:lnTo>
                    <a:lnTo>
                      <a:pt x="80" y="0"/>
                    </a:lnTo>
                    <a:lnTo>
                      <a:pt x="68" y="0"/>
                    </a:lnTo>
                    <a:lnTo>
                      <a:pt x="51" y="3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1" name="Freeform 666"/>
              <p:cNvSpPr>
                <a:spLocks/>
              </p:cNvSpPr>
              <p:nvPr/>
            </p:nvSpPr>
            <p:spPr bwMode="auto">
              <a:xfrm>
                <a:off x="3963" y="3296"/>
                <a:ext cx="8" cy="39"/>
              </a:xfrm>
              <a:custGeom>
                <a:avLst/>
                <a:gdLst>
                  <a:gd name="T0" fmla="*/ 0 w 73"/>
                  <a:gd name="T1" fmla="*/ 0 h 347"/>
                  <a:gd name="T2" fmla="*/ 0 w 73"/>
                  <a:gd name="T3" fmla="*/ 0 h 347"/>
                  <a:gd name="T4" fmla="*/ 0 w 73"/>
                  <a:gd name="T5" fmla="*/ 0 h 347"/>
                  <a:gd name="T6" fmla="*/ 0 w 73"/>
                  <a:gd name="T7" fmla="*/ 0 h 347"/>
                  <a:gd name="T8" fmla="*/ 0 w 73"/>
                  <a:gd name="T9" fmla="*/ 0 h 347"/>
                  <a:gd name="T10" fmla="*/ 0 w 73"/>
                  <a:gd name="T11" fmla="*/ 0 h 347"/>
                  <a:gd name="T12" fmla="*/ 0 w 73"/>
                  <a:gd name="T13" fmla="*/ 0 h 347"/>
                  <a:gd name="T14" fmla="*/ 0 w 73"/>
                  <a:gd name="T15" fmla="*/ 0 h 347"/>
                  <a:gd name="T16" fmla="*/ 0 w 73"/>
                  <a:gd name="T17" fmla="*/ 0 h 347"/>
                  <a:gd name="T18" fmla="*/ 0 w 73"/>
                  <a:gd name="T19" fmla="*/ 0 h 347"/>
                  <a:gd name="T20" fmla="*/ 0 w 73"/>
                  <a:gd name="T21" fmla="*/ 0 h 347"/>
                  <a:gd name="T22" fmla="*/ 0 w 73"/>
                  <a:gd name="T23" fmla="*/ 0 h 347"/>
                  <a:gd name="T24" fmla="*/ 0 w 73"/>
                  <a:gd name="T25" fmla="*/ 0 h 347"/>
                  <a:gd name="T26" fmla="*/ 0 w 73"/>
                  <a:gd name="T27" fmla="*/ 0 h 347"/>
                  <a:gd name="T28" fmla="*/ 0 w 73"/>
                  <a:gd name="T29" fmla="*/ 0 h 347"/>
                  <a:gd name="T30" fmla="*/ 0 w 73"/>
                  <a:gd name="T31" fmla="*/ 0 h 347"/>
                  <a:gd name="T32" fmla="*/ 0 w 73"/>
                  <a:gd name="T33" fmla="*/ 0 h 347"/>
                  <a:gd name="T34" fmla="*/ 0 w 73"/>
                  <a:gd name="T35" fmla="*/ 0 h 347"/>
                  <a:gd name="T36" fmla="*/ 0 w 73"/>
                  <a:gd name="T37" fmla="*/ 0 h 347"/>
                  <a:gd name="T38" fmla="*/ 0 w 73"/>
                  <a:gd name="T39" fmla="*/ 0 h 347"/>
                  <a:gd name="T40" fmla="*/ 0 w 73"/>
                  <a:gd name="T41" fmla="*/ 0 h 347"/>
                  <a:gd name="T42" fmla="*/ 0 w 73"/>
                  <a:gd name="T43" fmla="*/ 0 h 347"/>
                  <a:gd name="T44" fmla="*/ 0 w 73"/>
                  <a:gd name="T45" fmla="*/ 0 h 347"/>
                  <a:gd name="T46" fmla="*/ 0 w 73"/>
                  <a:gd name="T47" fmla="*/ 0 h 347"/>
                  <a:gd name="T48" fmla="*/ 0 w 73"/>
                  <a:gd name="T49" fmla="*/ 0 h 347"/>
                  <a:gd name="T50" fmla="*/ 0 w 73"/>
                  <a:gd name="T51" fmla="*/ 0 h 3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"/>
                  <a:gd name="T79" fmla="*/ 0 h 347"/>
                  <a:gd name="T80" fmla="*/ 73 w 73"/>
                  <a:gd name="T81" fmla="*/ 347 h 3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" h="347">
                    <a:moveTo>
                      <a:pt x="23" y="7"/>
                    </a:moveTo>
                    <a:lnTo>
                      <a:pt x="21" y="14"/>
                    </a:lnTo>
                    <a:lnTo>
                      <a:pt x="16" y="33"/>
                    </a:lnTo>
                    <a:lnTo>
                      <a:pt x="10" y="64"/>
                    </a:lnTo>
                    <a:lnTo>
                      <a:pt x="4" y="105"/>
                    </a:lnTo>
                    <a:lnTo>
                      <a:pt x="0" y="155"/>
                    </a:lnTo>
                    <a:lnTo>
                      <a:pt x="0" y="213"/>
                    </a:lnTo>
                    <a:lnTo>
                      <a:pt x="7" y="278"/>
                    </a:lnTo>
                    <a:lnTo>
                      <a:pt x="20" y="347"/>
                    </a:lnTo>
                    <a:lnTo>
                      <a:pt x="70" y="344"/>
                    </a:lnTo>
                    <a:lnTo>
                      <a:pt x="68" y="334"/>
                    </a:lnTo>
                    <a:lnTo>
                      <a:pt x="63" y="305"/>
                    </a:lnTo>
                    <a:lnTo>
                      <a:pt x="56" y="265"/>
                    </a:lnTo>
                    <a:lnTo>
                      <a:pt x="51" y="213"/>
                    </a:lnTo>
                    <a:lnTo>
                      <a:pt x="48" y="158"/>
                    </a:lnTo>
                    <a:lnTo>
                      <a:pt x="50" y="101"/>
                    </a:lnTo>
                    <a:lnTo>
                      <a:pt x="57" y="49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3" y="1"/>
                    </a:lnTo>
                    <a:lnTo>
                      <a:pt x="41" y="3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2" name="Freeform 667"/>
              <p:cNvSpPr>
                <a:spLocks/>
              </p:cNvSpPr>
              <p:nvPr/>
            </p:nvSpPr>
            <p:spPr bwMode="auto">
              <a:xfrm>
                <a:off x="3964" y="3301"/>
                <a:ext cx="6" cy="28"/>
              </a:xfrm>
              <a:custGeom>
                <a:avLst/>
                <a:gdLst>
                  <a:gd name="T0" fmla="*/ 0 w 52"/>
                  <a:gd name="T1" fmla="*/ 0 h 256"/>
                  <a:gd name="T2" fmla="*/ 0 w 52"/>
                  <a:gd name="T3" fmla="*/ 0 h 256"/>
                  <a:gd name="T4" fmla="*/ 0 w 52"/>
                  <a:gd name="T5" fmla="*/ 0 h 256"/>
                  <a:gd name="T6" fmla="*/ 0 w 52"/>
                  <a:gd name="T7" fmla="*/ 0 h 256"/>
                  <a:gd name="T8" fmla="*/ 0 w 52"/>
                  <a:gd name="T9" fmla="*/ 0 h 256"/>
                  <a:gd name="T10" fmla="*/ 0 w 52"/>
                  <a:gd name="T11" fmla="*/ 0 h 256"/>
                  <a:gd name="T12" fmla="*/ 0 w 52"/>
                  <a:gd name="T13" fmla="*/ 0 h 256"/>
                  <a:gd name="T14" fmla="*/ 0 w 52"/>
                  <a:gd name="T15" fmla="*/ 0 h 256"/>
                  <a:gd name="T16" fmla="*/ 0 w 52"/>
                  <a:gd name="T17" fmla="*/ 0 h 256"/>
                  <a:gd name="T18" fmla="*/ 0 w 52"/>
                  <a:gd name="T19" fmla="*/ 0 h 256"/>
                  <a:gd name="T20" fmla="*/ 0 w 52"/>
                  <a:gd name="T21" fmla="*/ 0 h 256"/>
                  <a:gd name="T22" fmla="*/ 0 w 52"/>
                  <a:gd name="T23" fmla="*/ 0 h 256"/>
                  <a:gd name="T24" fmla="*/ 0 w 52"/>
                  <a:gd name="T25" fmla="*/ 0 h 256"/>
                  <a:gd name="T26" fmla="*/ 0 w 52"/>
                  <a:gd name="T27" fmla="*/ 0 h 256"/>
                  <a:gd name="T28" fmla="*/ 0 w 52"/>
                  <a:gd name="T29" fmla="*/ 0 h 256"/>
                  <a:gd name="T30" fmla="*/ 0 w 52"/>
                  <a:gd name="T31" fmla="*/ 0 h 256"/>
                  <a:gd name="T32" fmla="*/ 0 w 52"/>
                  <a:gd name="T33" fmla="*/ 0 h 256"/>
                  <a:gd name="T34" fmla="*/ 0 w 52"/>
                  <a:gd name="T35" fmla="*/ 0 h 256"/>
                  <a:gd name="T36" fmla="*/ 0 w 52"/>
                  <a:gd name="T37" fmla="*/ 0 h 256"/>
                  <a:gd name="T38" fmla="*/ 0 w 52"/>
                  <a:gd name="T39" fmla="*/ 0 h 256"/>
                  <a:gd name="T40" fmla="*/ 0 w 52"/>
                  <a:gd name="T41" fmla="*/ 0 h 256"/>
                  <a:gd name="T42" fmla="*/ 0 w 52"/>
                  <a:gd name="T43" fmla="*/ 0 h 256"/>
                  <a:gd name="T44" fmla="*/ 0 w 52"/>
                  <a:gd name="T45" fmla="*/ 0 h 256"/>
                  <a:gd name="T46" fmla="*/ 0 w 52"/>
                  <a:gd name="T47" fmla="*/ 0 h 256"/>
                  <a:gd name="T48" fmla="*/ 0 w 52"/>
                  <a:gd name="T49" fmla="*/ 0 h 256"/>
                  <a:gd name="T50" fmla="*/ 0 w 52"/>
                  <a:gd name="T51" fmla="*/ 0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56"/>
                  <a:gd name="T80" fmla="*/ 52 w 52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56">
                    <a:moveTo>
                      <a:pt x="16" y="5"/>
                    </a:moveTo>
                    <a:lnTo>
                      <a:pt x="15" y="10"/>
                    </a:lnTo>
                    <a:lnTo>
                      <a:pt x="11" y="24"/>
                    </a:lnTo>
                    <a:lnTo>
                      <a:pt x="6" y="47"/>
                    </a:lnTo>
                    <a:lnTo>
                      <a:pt x="2" y="77"/>
                    </a:lnTo>
                    <a:lnTo>
                      <a:pt x="0" y="115"/>
                    </a:lnTo>
                    <a:lnTo>
                      <a:pt x="0" y="157"/>
                    </a:lnTo>
                    <a:lnTo>
                      <a:pt x="4" y="205"/>
                    </a:lnTo>
                    <a:lnTo>
                      <a:pt x="14" y="256"/>
                    </a:lnTo>
                    <a:lnTo>
                      <a:pt x="50" y="254"/>
                    </a:lnTo>
                    <a:lnTo>
                      <a:pt x="49" y="247"/>
                    </a:lnTo>
                    <a:lnTo>
                      <a:pt x="45" y="226"/>
                    </a:lnTo>
                    <a:lnTo>
                      <a:pt x="41" y="195"/>
                    </a:lnTo>
                    <a:lnTo>
                      <a:pt x="37" y="157"/>
                    </a:lnTo>
                    <a:lnTo>
                      <a:pt x="35" y="116"/>
                    </a:lnTo>
                    <a:lnTo>
                      <a:pt x="36" y="74"/>
                    </a:lnTo>
                    <a:lnTo>
                      <a:pt x="41" y="3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1" y="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29" y="2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3" name="Freeform 668"/>
              <p:cNvSpPr>
                <a:spLocks/>
              </p:cNvSpPr>
              <p:nvPr/>
            </p:nvSpPr>
            <p:spPr bwMode="auto">
              <a:xfrm>
                <a:off x="4046" y="3273"/>
                <a:ext cx="20" cy="77"/>
              </a:xfrm>
              <a:custGeom>
                <a:avLst/>
                <a:gdLst>
                  <a:gd name="T0" fmla="*/ 0 w 176"/>
                  <a:gd name="T1" fmla="*/ 0 h 693"/>
                  <a:gd name="T2" fmla="*/ 0 w 176"/>
                  <a:gd name="T3" fmla="*/ 0 h 693"/>
                  <a:gd name="T4" fmla="*/ 0 w 176"/>
                  <a:gd name="T5" fmla="*/ 0 h 693"/>
                  <a:gd name="T6" fmla="*/ 0 w 176"/>
                  <a:gd name="T7" fmla="*/ 0 h 693"/>
                  <a:gd name="T8" fmla="*/ 0 w 176"/>
                  <a:gd name="T9" fmla="*/ 0 h 693"/>
                  <a:gd name="T10" fmla="*/ 0 w 176"/>
                  <a:gd name="T11" fmla="*/ 0 h 693"/>
                  <a:gd name="T12" fmla="*/ 0 w 176"/>
                  <a:gd name="T13" fmla="*/ 0 h 693"/>
                  <a:gd name="T14" fmla="*/ 0 w 176"/>
                  <a:gd name="T15" fmla="*/ 0 h 693"/>
                  <a:gd name="T16" fmla="*/ 0 w 176"/>
                  <a:gd name="T17" fmla="*/ 0 h 693"/>
                  <a:gd name="T18" fmla="*/ 0 w 176"/>
                  <a:gd name="T19" fmla="*/ 0 h 693"/>
                  <a:gd name="T20" fmla="*/ 0 w 176"/>
                  <a:gd name="T21" fmla="*/ 0 h 693"/>
                  <a:gd name="T22" fmla="*/ 0 w 176"/>
                  <a:gd name="T23" fmla="*/ 0 h 693"/>
                  <a:gd name="T24" fmla="*/ 0 w 176"/>
                  <a:gd name="T25" fmla="*/ 0 h 693"/>
                  <a:gd name="T26" fmla="*/ 0 w 176"/>
                  <a:gd name="T27" fmla="*/ 0 h 693"/>
                  <a:gd name="T28" fmla="*/ 0 w 176"/>
                  <a:gd name="T29" fmla="*/ 0 h 693"/>
                  <a:gd name="T30" fmla="*/ 0 w 176"/>
                  <a:gd name="T31" fmla="*/ 0 h 693"/>
                  <a:gd name="T32" fmla="*/ 0 w 176"/>
                  <a:gd name="T33" fmla="*/ 0 h 693"/>
                  <a:gd name="T34" fmla="*/ 0 w 176"/>
                  <a:gd name="T35" fmla="*/ 0 h 693"/>
                  <a:gd name="T36" fmla="*/ 0 w 176"/>
                  <a:gd name="T37" fmla="*/ 0 h 6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693"/>
                  <a:gd name="T59" fmla="*/ 176 w 176"/>
                  <a:gd name="T60" fmla="*/ 693 h 69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693">
                    <a:moveTo>
                      <a:pt x="176" y="5"/>
                    </a:moveTo>
                    <a:lnTo>
                      <a:pt x="172" y="10"/>
                    </a:lnTo>
                    <a:lnTo>
                      <a:pt x="159" y="28"/>
                    </a:lnTo>
                    <a:lnTo>
                      <a:pt x="144" y="63"/>
                    </a:lnTo>
                    <a:lnTo>
                      <a:pt x="129" y="123"/>
                    </a:lnTo>
                    <a:lnTo>
                      <a:pt x="117" y="210"/>
                    </a:lnTo>
                    <a:lnTo>
                      <a:pt x="110" y="331"/>
                    </a:lnTo>
                    <a:lnTo>
                      <a:pt x="115" y="490"/>
                    </a:lnTo>
                    <a:lnTo>
                      <a:pt x="131" y="693"/>
                    </a:lnTo>
                    <a:lnTo>
                      <a:pt x="32" y="693"/>
                    </a:lnTo>
                    <a:lnTo>
                      <a:pt x="29" y="673"/>
                    </a:lnTo>
                    <a:lnTo>
                      <a:pt x="20" y="617"/>
                    </a:lnTo>
                    <a:lnTo>
                      <a:pt x="11" y="533"/>
                    </a:lnTo>
                    <a:lnTo>
                      <a:pt x="3" y="430"/>
                    </a:lnTo>
                    <a:lnTo>
                      <a:pt x="0" y="317"/>
                    </a:lnTo>
                    <a:lnTo>
                      <a:pt x="6" y="202"/>
                    </a:lnTo>
                    <a:lnTo>
                      <a:pt x="23" y="93"/>
                    </a:lnTo>
                    <a:lnTo>
                      <a:pt x="57" y="0"/>
                    </a:lnTo>
                    <a:lnTo>
                      <a:pt x="17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4" name="Freeform 669"/>
              <p:cNvSpPr>
                <a:spLocks/>
              </p:cNvSpPr>
              <p:nvPr/>
            </p:nvSpPr>
            <p:spPr bwMode="auto">
              <a:xfrm>
                <a:off x="4047" y="3279"/>
                <a:ext cx="16" cy="65"/>
              </a:xfrm>
              <a:custGeom>
                <a:avLst/>
                <a:gdLst>
                  <a:gd name="T0" fmla="*/ 0 w 149"/>
                  <a:gd name="T1" fmla="*/ 0 h 592"/>
                  <a:gd name="T2" fmla="*/ 0 w 149"/>
                  <a:gd name="T3" fmla="*/ 0 h 592"/>
                  <a:gd name="T4" fmla="*/ 0 w 149"/>
                  <a:gd name="T5" fmla="*/ 0 h 592"/>
                  <a:gd name="T6" fmla="*/ 0 w 149"/>
                  <a:gd name="T7" fmla="*/ 0 h 592"/>
                  <a:gd name="T8" fmla="*/ 0 w 149"/>
                  <a:gd name="T9" fmla="*/ 0 h 592"/>
                  <a:gd name="T10" fmla="*/ 0 w 149"/>
                  <a:gd name="T11" fmla="*/ 0 h 592"/>
                  <a:gd name="T12" fmla="*/ 0 w 149"/>
                  <a:gd name="T13" fmla="*/ 0 h 592"/>
                  <a:gd name="T14" fmla="*/ 0 w 149"/>
                  <a:gd name="T15" fmla="*/ 0 h 592"/>
                  <a:gd name="T16" fmla="*/ 0 w 149"/>
                  <a:gd name="T17" fmla="*/ 0 h 592"/>
                  <a:gd name="T18" fmla="*/ 0 w 149"/>
                  <a:gd name="T19" fmla="*/ 0 h 592"/>
                  <a:gd name="T20" fmla="*/ 0 w 149"/>
                  <a:gd name="T21" fmla="*/ 0 h 592"/>
                  <a:gd name="T22" fmla="*/ 0 w 149"/>
                  <a:gd name="T23" fmla="*/ 0 h 592"/>
                  <a:gd name="T24" fmla="*/ 0 w 149"/>
                  <a:gd name="T25" fmla="*/ 0 h 592"/>
                  <a:gd name="T26" fmla="*/ 0 w 149"/>
                  <a:gd name="T27" fmla="*/ 0 h 592"/>
                  <a:gd name="T28" fmla="*/ 0 w 149"/>
                  <a:gd name="T29" fmla="*/ 0 h 592"/>
                  <a:gd name="T30" fmla="*/ 0 w 149"/>
                  <a:gd name="T31" fmla="*/ 0 h 592"/>
                  <a:gd name="T32" fmla="*/ 0 w 149"/>
                  <a:gd name="T33" fmla="*/ 0 h 592"/>
                  <a:gd name="T34" fmla="*/ 0 w 149"/>
                  <a:gd name="T35" fmla="*/ 0 h 592"/>
                  <a:gd name="T36" fmla="*/ 0 w 149"/>
                  <a:gd name="T37" fmla="*/ 0 h 5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"/>
                  <a:gd name="T58" fmla="*/ 0 h 592"/>
                  <a:gd name="T59" fmla="*/ 149 w 149"/>
                  <a:gd name="T60" fmla="*/ 592 h 5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" h="592">
                    <a:moveTo>
                      <a:pt x="149" y="4"/>
                    </a:moveTo>
                    <a:lnTo>
                      <a:pt x="145" y="8"/>
                    </a:lnTo>
                    <a:lnTo>
                      <a:pt x="136" y="24"/>
                    </a:lnTo>
                    <a:lnTo>
                      <a:pt x="123" y="54"/>
                    </a:lnTo>
                    <a:lnTo>
                      <a:pt x="110" y="104"/>
                    </a:lnTo>
                    <a:lnTo>
                      <a:pt x="99" y="179"/>
                    </a:lnTo>
                    <a:lnTo>
                      <a:pt x="94" y="282"/>
                    </a:lnTo>
                    <a:lnTo>
                      <a:pt x="97" y="418"/>
                    </a:lnTo>
                    <a:lnTo>
                      <a:pt x="112" y="592"/>
                    </a:lnTo>
                    <a:lnTo>
                      <a:pt x="27" y="592"/>
                    </a:lnTo>
                    <a:lnTo>
                      <a:pt x="24" y="575"/>
                    </a:lnTo>
                    <a:lnTo>
                      <a:pt x="17" y="527"/>
                    </a:lnTo>
                    <a:lnTo>
                      <a:pt x="9" y="455"/>
                    </a:lnTo>
                    <a:lnTo>
                      <a:pt x="2" y="367"/>
                    </a:lnTo>
                    <a:lnTo>
                      <a:pt x="0" y="271"/>
                    </a:lnTo>
                    <a:lnTo>
                      <a:pt x="5" y="173"/>
                    </a:lnTo>
                    <a:lnTo>
                      <a:pt x="20" y="80"/>
                    </a:lnTo>
                    <a:lnTo>
                      <a:pt x="48" y="0"/>
                    </a:lnTo>
                    <a:lnTo>
                      <a:pt x="149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5" name="Freeform 670"/>
              <p:cNvSpPr>
                <a:spLocks/>
              </p:cNvSpPr>
              <p:nvPr/>
            </p:nvSpPr>
            <p:spPr bwMode="auto">
              <a:xfrm>
                <a:off x="4048" y="3284"/>
                <a:ext cx="13" cy="54"/>
              </a:xfrm>
              <a:custGeom>
                <a:avLst/>
                <a:gdLst>
                  <a:gd name="T0" fmla="*/ 0 w 124"/>
                  <a:gd name="T1" fmla="*/ 0 h 490"/>
                  <a:gd name="T2" fmla="*/ 0 w 124"/>
                  <a:gd name="T3" fmla="*/ 0 h 490"/>
                  <a:gd name="T4" fmla="*/ 0 w 124"/>
                  <a:gd name="T5" fmla="*/ 0 h 490"/>
                  <a:gd name="T6" fmla="*/ 0 w 124"/>
                  <a:gd name="T7" fmla="*/ 0 h 490"/>
                  <a:gd name="T8" fmla="*/ 0 w 124"/>
                  <a:gd name="T9" fmla="*/ 0 h 490"/>
                  <a:gd name="T10" fmla="*/ 0 w 124"/>
                  <a:gd name="T11" fmla="*/ 0 h 490"/>
                  <a:gd name="T12" fmla="*/ 0 w 124"/>
                  <a:gd name="T13" fmla="*/ 0 h 490"/>
                  <a:gd name="T14" fmla="*/ 0 w 124"/>
                  <a:gd name="T15" fmla="*/ 0 h 490"/>
                  <a:gd name="T16" fmla="*/ 0 w 124"/>
                  <a:gd name="T17" fmla="*/ 0 h 490"/>
                  <a:gd name="T18" fmla="*/ 0 w 124"/>
                  <a:gd name="T19" fmla="*/ 0 h 490"/>
                  <a:gd name="T20" fmla="*/ 0 w 124"/>
                  <a:gd name="T21" fmla="*/ 0 h 490"/>
                  <a:gd name="T22" fmla="*/ 0 w 124"/>
                  <a:gd name="T23" fmla="*/ 0 h 490"/>
                  <a:gd name="T24" fmla="*/ 0 w 124"/>
                  <a:gd name="T25" fmla="*/ 0 h 490"/>
                  <a:gd name="T26" fmla="*/ 0 w 124"/>
                  <a:gd name="T27" fmla="*/ 0 h 490"/>
                  <a:gd name="T28" fmla="*/ 0 w 124"/>
                  <a:gd name="T29" fmla="*/ 0 h 490"/>
                  <a:gd name="T30" fmla="*/ 0 w 124"/>
                  <a:gd name="T31" fmla="*/ 0 h 490"/>
                  <a:gd name="T32" fmla="*/ 0 w 124"/>
                  <a:gd name="T33" fmla="*/ 0 h 490"/>
                  <a:gd name="T34" fmla="*/ 0 w 124"/>
                  <a:gd name="T35" fmla="*/ 0 h 490"/>
                  <a:gd name="T36" fmla="*/ 0 w 124"/>
                  <a:gd name="T37" fmla="*/ 0 h 4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490"/>
                  <a:gd name="T59" fmla="*/ 124 w 124"/>
                  <a:gd name="T60" fmla="*/ 490 h 4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490">
                    <a:moveTo>
                      <a:pt x="124" y="4"/>
                    </a:moveTo>
                    <a:lnTo>
                      <a:pt x="121" y="7"/>
                    </a:lnTo>
                    <a:lnTo>
                      <a:pt x="113" y="21"/>
                    </a:lnTo>
                    <a:lnTo>
                      <a:pt x="103" y="45"/>
                    </a:lnTo>
                    <a:lnTo>
                      <a:pt x="91" y="87"/>
                    </a:lnTo>
                    <a:lnTo>
                      <a:pt x="83" y="148"/>
                    </a:lnTo>
                    <a:lnTo>
                      <a:pt x="79" y="234"/>
                    </a:lnTo>
                    <a:lnTo>
                      <a:pt x="81" y="347"/>
                    </a:lnTo>
                    <a:lnTo>
                      <a:pt x="93" y="490"/>
                    </a:lnTo>
                    <a:lnTo>
                      <a:pt x="23" y="490"/>
                    </a:lnTo>
                    <a:lnTo>
                      <a:pt x="21" y="476"/>
                    </a:lnTo>
                    <a:lnTo>
                      <a:pt x="15" y="436"/>
                    </a:lnTo>
                    <a:lnTo>
                      <a:pt x="8" y="377"/>
                    </a:lnTo>
                    <a:lnTo>
                      <a:pt x="2" y="304"/>
                    </a:lnTo>
                    <a:lnTo>
                      <a:pt x="0" y="224"/>
                    </a:lnTo>
                    <a:lnTo>
                      <a:pt x="4" y="143"/>
                    </a:lnTo>
                    <a:lnTo>
                      <a:pt x="17" y="67"/>
                    </a:lnTo>
                    <a:lnTo>
                      <a:pt x="40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6" name="Freeform 671"/>
              <p:cNvSpPr>
                <a:spLocks/>
              </p:cNvSpPr>
              <p:nvPr/>
            </p:nvSpPr>
            <p:spPr bwMode="auto">
              <a:xfrm>
                <a:off x="4048" y="3289"/>
                <a:ext cx="11" cy="43"/>
              </a:xfrm>
              <a:custGeom>
                <a:avLst/>
                <a:gdLst>
                  <a:gd name="T0" fmla="*/ 0 w 99"/>
                  <a:gd name="T1" fmla="*/ 0 h 389"/>
                  <a:gd name="T2" fmla="*/ 0 w 99"/>
                  <a:gd name="T3" fmla="*/ 0 h 389"/>
                  <a:gd name="T4" fmla="*/ 0 w 99"/>
                  <a:gd name="T5" fmla="*/ 0 h 389"/>
                  <a:gd name="T6" fmla="*/ 0 w 99"/>
                  <a:gd name="T7" fmla="*/ 0 h 389"/>
                  <a:gd name="T8" fmla="*/ 0 w 99"/>
                  <a:gd name="T9" fmla="*/ 0 h 389"/>
                  <a:gd name="T10" fmla="*/ 0 w 99"/>
                  <a:gd name="T11" fmla="*/ 0 h 389"/>
                  <a:gd name="T12" fmla="*/ 0 w 99"/>
                  <a:gd name="T13" fmla="*/ 0 h 389"/>
                  <a:gd name="T14" fmla="*/ 0 w 99"/>
                  <a:gd name="T15" fmla="*/ 0 h 389"/>
                  <a:gd name="T16" fmla="*/ 0 w 99"/>
                  <a:gd name="T17" fmla="*/ 0 h 389"/>
                  <a:gd name="T18" fmla="*/ 0 w 99"/>
                  <a:gd name="T19" fmla="*/ 0 h 389"/>
                  <a:gd name="T20" fmla="*/ 0 w 99"/>
                  <a:gd name="T21" fmla="*/ 0 h 389"/>
                  <a:gd name="T22" fmla="*/ 0 w 99"/>
                  <a:gd name="T23" fmla="*/ 0 h 389"/>
                  <a:gd name="T24" fmla="*/ 0 w 99"/>
                  <a:gd name="T25" fmla="*/ 0 h 389"/>
                  <a:gd name="T26" fmla="*/ 0 w 99"/>
                  <a:gd name="T27" fmla="*/ 0 h 389"/>
                  <a:gd name="T28" fmla="*/ 0 w 99"/>
                  <a:gd name="T29" fmla="*/ 0 h 389"/>
                  <a:gd name="T30" fmla="*/ 0 w 99"/>
                  <a:gd name="T31" fmla="*/ 0 h 389"/>
                  <a:gd name="T32" fmla="*/ 0 w 99"/>
                  <a:gd name="T33" fmla="*/ 0 h 389"/>
                  <a:gd name="T34" fmla="*/ 0 w 99"/>
                  <a:gd name="T35" fmla="*/ 0 h 389"/>
                  <a:gd name="T36" fmla="*/ 0 w 99"/>
                  <a:gd name="T37" fmla="*/ 0 h 3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9"/>
                  <a:gd name="T58" fmla="*/ 0 h 389"/>
                  <a:gd name="T59" fmla="*/ 99 w 99"/>
                  <a:gd name="T60" fmla="*/ 389 h 3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9" h="389">
                    <a:moveTo>
                      <a:pt x="99" y="3"/>
                    </a:moveTo>
                    <a:lnTo>
                      <a:pt x="96" y="6"/>
                    </a:lnTo>
                    <a:lnTo>
                      <a:pt x="89" y="16"/>
                    </a:lnTo>
                    <a:lnTo>
                      <a:pt x="81" y="36"/>
                    </a:lnTo>
                    <a:lnTo>
                      <a:pt x="72" y="69"/>
                    </a:lnTo>
                    <a:lnTo>
                      <a:pt x="66" y="118"/>
                    </a:lnTo>
                    <a:lnTo>
                      <a:pt x="62" y="185"/>
                    </a:lnTo>
                    <a:lnTo>
                      <a:pt x="64" y="275"/>
                    </a:lnTo>
                    <a:lnTo>
                      <a:pt x="73" y="389"/>
                    </a:lnTo>
                    <a:lnTo>
                      <a:pt x="18" y="389"/>
                    </a:lnTo>
                    <a:lnTo>
                      <a:pt x="16" y="378"/>
                    </a:lnTo>
                    <a:lnTo>
                      <a:pt x="11" y="346"/>
                    </a:lnTo>
                    <a:lnTo>
                      <a:pt x="6" y="299"/>
                    </a:lnTo>
                    <a:lnTo>
                      <a:pt x="2" y="242"/>
                    </a:lnTo>
                    <a:lnTo>
                      <a:pt x="0" y="178"/>
                    </a:lnTo>
                    <a:lnTo>
                      <a:pt x="4" y="114"/>
                    </a:lnTo>
                    <a:lnTo>
                      <a:pt x="14" y="52"/>
                    </a:lnTo>
                    <a:lnTo>
                      <a:pt x="32" y="0"/>
                    </a:lnTo>
                    <a:lnTo>
                      <a:pt x="99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7" name="Freeform 672"/>
              <p:cNvSpPr>
                <a:spLocks/>
              </p:cNvSpPr>
              <p:nvPr/>
            </p:nvSpPr>
            <p:spPr bwMode="auto">
              <a:xfrm>
                <a:off x="4049" y="3295"/>
                <a:ext cx="8" cy="31"/>
              </a:xfrm>
              <a:custGeom>
                <a:avLst/>
                <a:gdLst>
                  <a:gd name="T0" fmla="*/ 0 w 72"/>
                  <a:gd name="T1" fmla="*/ 0 h 287"/>
                  <a:gd name="T2" fmla="*/ 0 w 72"/>
                  <a:gd name="T3" fmla="*/ 0 h 287"/>
                  <a:gd name="T4" fmla="*/ 0 w 72"/>
                  <a:gd name="T5" fmla="*/ 0 h 287"/>
                  <a:gd name="T6" fmla="*/ 0 w 72"/>
                  <a:gd name="T7" fmla="*/ 0 h 287"/>
                  <a:gd name="T8" fmla="*/ 0 w 72"/>
                  <a:gd name="T9" fmla="*/ 0 h 287"/>
                  <a:gd name="T10" fmla="*/ 0 w 72"/>
                  <a:gd name="T11" fmla="*/ 0 h 287"/>
                  <a:gd name="T12" fmla="*/ 0 w 72"/>
                  <a:gd name="T13" fmla="*/ 0 h 287"/>
                  <a:gd name="T14" fmla="*/ 0 w 72"/>
                  <a:gd name="T15" fmla="*/ 0 h 287"/>
                  <a:gd name="T16" fmla="*/ 0 w 72"/>
                  <a:gd name="T17" fmla="*/ 0 h 287"/>
                  <a:gd name="T18" fmla="*/ 0 w 72"/>
                  <a:gd name="T19" fmla="*/ 0 h 287"/>
                  <a:gd name="T20" fmla="*/ 0 w 72"/>
                  <a:gd name="T21" fmla="*/ 0 h 287"/>
                  <a:gd name="T22" fmla="*/ 0 w 72"/>
                  <a:gd name="T23" fmla="*/ 0 h 287"/>
                  <a:gd name="T24" fmla="*/ 0 w 72"/>
                  <a:gd name="T25" fmla="*/ 0 h 287"/>
                  <a:gd name="T26" fmla="*/ 0 w 72"/>
                  <a:gd name="T27" fmla="*/ 0 h 287"/>
                  <a:gd name="T28" fmla="*/ 0 w 72"/>
                  <a:gd name="T29" fmla="*/ 0 h 287"/>
                  <a:gd name="T30" fmla="*/ 0 w 72"/>
                  <a:gd name="T31" fmla="*/ 0 h 287"/>
                  <a:gd name="T32" fmla="*/ 0 w 72"/>
                  <a:gd name="T33" fmla="*/ 0 h 287"/>
                  <a:gd name="T34" fmla="*/ 0 w 72"/>
                  <a:gd name="T35" fmla="*/ 0 h 287"/>
                  <a:gd name="T36" fmla="*/ 0 w 72"/>
                  <a:gd name="T37" fmla="*/ 0 h 2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87"/>
                  <a:gd name="T59" fmla="*/ 72 w 72"/>
                  <a:gd name="T60" fmla="*/ 287 h 28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87">
                    <a:moveTo>
                      <a:pt x="72" y="2"/>
                    </a:moveTo>
                    <a:lnTo>
                      <a:pt x="70" y="4"/>
                    </a:lnTo>
                    <a:lnTo>
                      <a:pt x="66" y="12"/>
                    </a:lnTo>
                    <a:lnTo>
                      <a:pt x="59" y="27"/>
                    </a:lnTo>
                    <a:lnTo>
                      <a:pt x="53" y="50"/>
                    </a:lnTo>
                    <a:lnTo>
                      <a:pt x="48" y="87"/>
                    </a:lnTo>
                    <a:lnTo>
                      <a:pt x="46" y="137"/>
                    </a:lnTo>
                    <a:lnTo>
                      <a:pt x="47" y="203"/>
                    </a:lnTo>
                    <a:lnTo>
                      <a:pt x="54" y="287"/>
                    </a:lnTo>
                    <a:lnTo>
                      <a:pt x="13" y="287"/>
                    </a:lnTo>
                    <a:lnTo>
                      <a:pt x="12" y="279"/>
                    </a:lnTo>
                    <a:lnTo>
                      <a:pt x="8" y="255"/>
                    </a:lnTo>
                    <a:lnTo>
                      <a:pt x="4" y="220"/>
                    </a:lnTo>
                    <a:lnTo>
                      <a:pt x="1" y="178"/>
                    </a:lnTo>
                    <a:lnTo>
                      <a:pt x="0" y="131"/>
                    </a:lnTo>
                    <a:lnTo>
                      <a:pt x="2" y="84"/>
                    </a:lnTo>
                    <a:lnTo>
                      <a:pt x="9" y="39"/>
                    </a:lnTo>
                    <a:lnTo>
                      <a:pt x="23" y="0"/>
                    </a:lnTo>
                    <a:lnTo>
                      <a:pt x="72" y="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8" name="Rectangle 673"/>
              <p:cNvSpPr>
                <a:spLocks noChangeArrowheads="1"/>
              </p:cNvSpPr>
              <p:nvPr/>
            </p:nvSpPr>
            <p:spPr bwMode="auto">
              <a:xfrm>
                <a:off x="3944" y="3287"/>
                <a:ext cx="3" cy="10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29" name="Freeform 674"/>
              <p:cNvSpPr>
                <a:spLocks/>
              </p:cNvSpPr>
              <p:nvPr/>
            </p:nvSpPr>
            <p:spPr bwMode="auto">
              <a:xfrm>
                <a:off x="3980" y="3285"/>
                <a:ext cx="39" cy="47"/>
              </a:xfrm>
              <a:custGeom>
                <a:avLst/>
                <a:gdLst>
                  <a:gd name="T0" fmla="*/ 0 w 354"/>
                  <a:gd name="T1" fmla="*/ 0 h 418"/>
                  <a:gd name="T2" fmla="*/ 0 w 354"/>
                  <a:gd name="T3" fmla="*/ 0 h 418"/>
                  <a:gd name="T4" fmla="*/ 0 w 354"/>
                  <a:gd name="T5" fmla="*/ 0 h 418"/>
                  <a:gd name="T6" fmla="*/ 0 w 354"/>
                  <a:gd name="T7" fmla="*/ 0 h 418"/>
                  <a:gd name="T8" fmla="*/ 0 w 354"/>
                  <a:gd name="T9" fmla="*/ 0 h 418"/>
                  <a:gd name="T10" fmla="*/ 0 w 354"/>
                  <a:gd name="T11" fmla="*/ 0 h 418"/>
                  <a:gd name="T12" fmla="*/ 0 w 354"/>
                  <a:gd name="T13" fmla="*/ 0 h 418"/>
                  <a:gd name="T14" fmla="*/ 0 w 354"/>
                  <a:gd name="T15" fmla="*/ 0 h 418"/>
                  <a:gd name="T16" fmla="*/ 0 w 354"/>
                  <a:gd name="T17" fmla="*/ 0 h 418"/>
                  <a:gd name="T18" fmla="*/ 0 w 354"/>
                  <a:gd name="T19" fmla="*/ 0 h 418"/>
                  <a:gd name="T20" fmla="*/ 0 w 354"/>
                  <a:gd name="T21" fmla="*/ 0 h 418"/>
                  <a:gd name="T22" fmla="*/ 0 w 354"/>
                  <a:gd name="T23" fmla="*/ 0 h 418"/>
                  <a:gd name="T24" fmla="*/ 0 w 354"/>
                  <a:gd name="T25" fmla="*/ 0 h 418"/>
                  <a:gd name="T26" fmla="*/ 0 w 354"/>
                  <a:gd name="T27" fmla="*/ 0 h 418"/>
                  <a:gd name="T28" fmla="*/ 0 w 354"/>
                  <a:gd name="T29" fmla="*/ 0 h 418"/>
                  <a:gd name="T30" fmla="*/ 0 w 354"/>
                  <a:gd name="T31" fmla="*/ 0 h 418"/>
                  <a:gd name="T32" fmla="*/ 0 w 354"/>
                  <a:gd name="T33" fmla="*/ 0 h 418"/>
                  <a:gd name="T34" fmla="*/ 0 w 354"/>
                  <a:gd name="T35" fmla="*/ 0 h 418"/>
                  <a:gd name="T36" fmla="*/ 0 w 354"/>
                  <a:gd name="T37" fmla="*/ 0 h 418"/>
                  <a:gd name="T38" fmla="*/ 0 w 354"/>
                  <a:gd name="T39" fmla="*/ 0 h 418"/>
                  <a:gd name="T40" fmla="*/ 0 w 354"/>
                  <a:gd name="T41" fmla="*/ 0 h 418"/>
                  <a:gd name="T42" fmla="*/ 0 w 354"/>
                  <a:gd name="T43" fmla="*/ 0 h 418"/>
                  <a:gd name="T44" fmla="*/ 0 w 354"/>
                  <a:gd name="T45" fmla="*/ 0 h 418"/>
                  <a:gd name="T46" fmla="*/ 0 w 354"/>
                  <a:gd name="T47" fmla="*/ 0 h 418"/>
                  <a:gd name="T48" fmla="*/ 0 w 354"/>
                  <a:gd name="T49" fmla="*/ 0 h 418"/>
                  <a:gd name="T50" fmla="*/ 0 w 354"/>
                  <a:gd name="T51" fmla="*/ 0 h 418"/>
                  <a:gd name="T52" fmla="*/ 0 w 354"/>
                  <a:gd name="T53" fmla="*/ 0 h 418"/>
                  <a:gd name="T54" fmla="*/ 0 w 354"/>
                  <a:gd name="T55" fmla="*/ 0 h 418"/>
                  <a:gd name="T56" fmla="*/ 0 w 354"/>
                  <a:gd name="T57" fmla="*/ 0 h 418"/>
                  <a:gd name="T58" fmla="*/ 0 w 354"/>
                  <a:gd name="T59" fmla="*/ 0 h 418"/>
                  <a:gd name="T60" fmla="*/ 0 w 354"/>
                  <a:gd name="T61" fmla="*/ 0 h 418"/>
                  <a:gd name="T62" fmla="*/ 0 w 354"/>
                  <a:gd name="T63" fmla="*/ 0 h 418"/>
                  <a:gd name="T64" fmla="*/ 0 w 354"/>
                  <a:gd name="T65" fmla="*/ 0 h 418"/>
                  <a:gd name="T66" fmla="*/ 0 w 354"/>
                  <a:gd name="T67" fmla="*/ 0 h 418"/>
                  <a:gd name="T68" fmla="*/ 0 w 354"/>
                  <a:gd name="T69" fmla="*/ 0 h 418"/>
                  <a:gd name="T70" fmla="*/ 0 w 354"/>
                  <a:gd name="T71" fmla="*/ 0 h 418"/>
                  <a:gd name="T72" fmla="*/ 0 w 354"/>
                  <a:gd name="T73" fmla="*/ 0 h 418"/>
                  <a:gd name="T74" fmla="*/ 0 w 354"/>
                  <a:gd name="T75" fmla="*/ 0 h 418"/>
                  <a:gd name="T76" fmla="*/ 0 w 354"/>
                  <a:gd name="T77" fmla="*/ 0 h 418"/>
                  <a:gd name="T78" fmla="*/ 0 w 354"/>
                  <a:gd name="T79" fmla="*/ 0 h 418"/>
                  <a:gd name="T80" fmla="*/ 0 w 354"/>
                  <a:gd name="T81" fmla="*/ 0 h 418"/>
                  <a:gd name="T82" fmla="*/ 0 w 354"/>
                  <a:gd name="T83" fmla="*/ 0 h 418"/>
                  <a:gd name="T84" fmla="*/ 0 w 354"/>
                  <a:gd name="T85" fmla="*/ 0 h 418"/>
                  <a:gd name="T86" fmla="*/ 0 w 354"/>
                  <a:gd name="T87" fmla="*/ 0 h 418"/>
                  <a:gd name="T88" fmla="*/ 0 w 354"/>
                  <a:gd name="T89" fmla="*/ 0 h 418"/>
                  <a:gd name="T90" fmla="*/ 0 w 354"/>
                  <a:gd name="T91" fmla="*/ 0 h 418"/>
                  <a:gd name="T92" fmla="*/ 0 w 354"/>
                  <a:gd name="T93" fmla="*/ 0 h 418"/>
                  <a:gd name="T94" fmla="*/ 0 w 354"/>
                  <a:gd name="T95" fmla="*/ 0 h 418"/>
                  <a:gd name="T96" fmla="*/ 0 w 354"/>
                  <a:gd name="T97" fmla="*/ 0 h 4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4"/>
                  <a:gd name="T148" fmla="*/ 0 h 418"/>
                  <a:gd name="T149" fmla="*/ 354 w 354"/>
                  <a:gd name="T150" fmla="*/ 418 h 4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4" h="418">
                    <a:moveTo>
                      <a:pt x="33" y="39"/>
                    </a:moveTo>
                    <a:lnTo>
                      <a:pt x="30" y="48"/>
                    </a:lnTo>
                    <a:lnTo>
                      <a:pt x="23" y="71"/>
                    </a:lnTo>
                    <a:lnTo>
                      <a:pt x="15" y="107"/>
                    </a:lnTo>
                    <a:lnTo>
                      <a:pt x="7" y="155"/>
                    </a:lnTo>
                    <a:lnTo>
                      <a:pt x="1" y="212"/>
                    </a:lnTo>
                    <a:lnTo>
                      <a:pt x="0" y="276"/>
                    </a:lnTo>
                    <a:lnTo>
                      <a:pt x="6" y="345"/>
                    </a:lnTo>
                    <a:lnTo>
                      <a:pt x="21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1" y="390"/>
                    </a:lnTo>
                    <a:lnTo>
                      <a:pt x="21" y="372"/>
                    </a:lnTo>
                    <a:lnTo>
                      <a:pt x="23" y="348"/>
                    </a:lnTo>
                    <a:lnTo>
                      <a:pt x="27" y="324"/>
                    </a:lnTo>
                    <a:lnTo>
                      <a:pt x="31" y="296"/>
                    </a:lnTo>
                    <a:lnTo>
                      <a:pt x="37" y="267"/>
                    </a:lnTo>
                    <a:lnTo>
                      <a:pt x="46" y="239"/>
                    </a:lnTo>
                    <a:lnTo>
                      <a:pt x="57" y="211"/>
                    </a:lnTo>
                    <a:lnTo>
                      <a:pt x="70" y="185"/>
                    </a:lnTo>
                    <a:lnTo>
                      <a:pt x="88" y="160"/>
                    </a:lnTo>
                    <a:lnTo>
                      <a:pt x="109" y="139"/>
                    </a:lnTo>
                    <a:lnTo>
                      <a:pt x="133" y="121"/>
                    </a:lnTo>
                    <a:lnTo>
                      <a:pt x="163" y="109"/>
                    </a:lnTo>
                    <a:lnTo>
                      <a:pt x="197" y="102"/>
                    </a:lnTo>
                    <a:lnTo>
                      <a:pt x="199" y="100"/>
                    </a:lnTo>
                    <a:lnTo>
                      <a:pt x="205" y="96"/>
                    </a:lnTo>
                    <a:lnTo>
                      <a:pt x="215" y="88"/>
                    </a:lnTo>
                    <a:lnTo>
                      <a:pt x="231" y="78"/>
                    </a:lnTo>
                    <a:lnTo>
                      <a:pt x="252" y="66"/>
                    </a:lnTo>
                    <a:lnTo>
                      <a:pt x="280" y="52"/>
                    </a:lnTo>
                    <a:lnTo>
                      <a:pt x="314" y="35"/>
                    </a:lnTo>
                    <a:lnTo>
                      <a:pt x="354" y="17"/>
                    </a:lnTo>
                    <a:lnTo>
                      <a:pt x="352" y="16"/>
                    </a:lnTo>
                    <a:lnTo>
                      <a:pt x="346" y="15"/>
                    </a:lnTo>
                    <a:lnTo>
                      <a:pt x="337" y="13"/>
                    </a:lnTo>
                    <a:lnTo>
                      <a:pt x="324" y="11"/>
                    </a:lnTo>
                    <a:lnTo>
                      <a:pt x="308" y="8"/>
                    </a:lnTo>
                    <a:lnTo>
                      <a:pt x="290" y="6"/>
                    </a:lnTo>
                    <a:lnTo>
                      <a:pt x="269" y="4"/>
                    </a:lnTo>
                    <a:lnTo>
                      <a:pt x="246" y="1"/>
                    </a:lnTo>
                    <a:lnTo>
                      <a:pt x="222" y="0"/>
                    </a:lnTo>
                    <a:lnTo>
                      <a:pt x="197" y="1"/>
                    </a:lnTo>
                    <a:lnTo>
                      <a:pt x="170" y="3"/>
                    </a:lnTo>
                    <a:lnTo>
                      <a:pt x="143" y="6"/>
                    </a:lnTo>
                    <a:lnTo>
                      <a:pt x="115" y="11"/>
                    </a:lnTo>
                    <a:lnTo>
                      <a:pt x="87" y="18"/>
                    </a:lnTo>
                    <a:lnTo>
                      <a:pt x="59" y="27"/>
                    </a:lnTo>
                    <a:lnTo>
                      <a:pt x="33" y="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0" name="Freeform 675"/>
              <p:cNvSpPr>
                <a:spLocks/>
              </p:cNvSpPr>
              <p:nvPr/>
            </p:nvSpPr>
            <p:spPr bwMode="auto">
              <a:xfrm>
                <a:off x="3925" y="3320"/>
                <a:ext cx="32" cy="8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8"/>
                    </a:lnTo>
                    <a:lnTo>
                      <a:pt x="51" y="12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8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5"/>
                    </a:lnTo>
                    <a:lnTo>
                      <a:pt x="281" y="44"/>
                    </a:lnTo>
                    <a:lnTo>
                      <a:pt x="274" y="42"/>
                    </a:lnTo>
                    <a:lnTo>
                      <a:pt x="263" y="39"/>
                    </a:lnTo>
                    <a:lnTo>
                      <a:pt x="249" y="35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2"/>
                    </a:lnTo>
                    <a:lnTo>
                      <a:pt x="144" y="21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1" name="Freeform 676"/>
              <p:cNvSpPr>
                <a:spLocks/>
              </p:cNvSpPr>
              <p:nvPr/>
            </p:nvSpPr>
            <p:spPr bwMode="auto">
              <a:xfrm>
                <a:off x="3925" y="3299"/>
                <a:ext cx="32" cy="9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7"/>
                    </a:lnTo>
                    <a:lnTo>
                      <a:pt x="51" y="11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7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4"/>
                    </a:lnTo>
                    <a:lnTo>
                      <a:pt x="281" y="43"/>
                    </a:lnTo>
                    <a:lnTo>
                      <a:pt x="274" y="41"/>
                    </a:lnTo>
                    <a:lnTo>
                      <a:pt x="263" y="38"/>
                    </a:lnTo>
                    <a:lnTo>
                      <a:pt x="249" y="34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1"/>
                    </a:lnTo>
                    <a:lnTo>
                      <a:pt x="144" y="20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2" name="Freeform 677"/>
              <p:cNvSpPr>
                <a:spLocks/>
              </p:cNvSpPr>
              <p:nvPr/>
            </p:nvSpPr>
            <p:spPr bwMode="auto">
              <a:xfrm>
                <a:off x="3955" y="3289"/>
                <a:ext cx="52" cy="96"/>
              </a:xfrm>
              <a:custGeom>
                <a:avLst/>
                <a:gdLst>
                  <a:gd name="T0" fmla="*/ 0 w 469"/>
                  <a:gd name="T1" fmla="*/ 0 h 868"/>
                  <a:gd name="T2" fmla="*/ 0 w 469"/>
                  <a:gd name="T3" fmla="*/ 0 h 868"/>
                  <a:gd name="T4" fmla="*/ 0 w 469"/>
                  <a:gd name="T5" fmla="*/ 0 h 868"/>
                  <a:gd name="T6" fmla="*/ 0 w 469"/>
                  <a:gd name="T7" fmla="*/ 0 h 868"/>
                  <a:gd name="T8" fmla="*/ 0 w 469"/>
                  <a:gd name="T9" fmla="*/ 0 h 868"/>
                  <a:gd name="T10" fmla="*/ 0 w 469"/>
                  <a:gd name="T11" fmla="*/ 0 h 868"/>
                  <a:gd name="T12" fmla="*/ 0 w 469"/>
                  <a:gd name="T13" fmla="*/ 0 h 868"/>
                  <a:gd name="T14" fmla="*/ 0 w 469"/>
                  <a:gd name="T15" fmla="*/ 0 h 868"/>
                  <a:gd name="T16" fmla="*/ 0 w 469"/>
                  <a:gd name="T17" fmla="*/ 0 h 868"/>
                  <a:gd name="T18" fmla="*/ 0 w 469"/>
                  <a:gd name="T19" fmla="*/ 0 h 868"/>
                  <a:gd name="T20" fmla="*/ 0 w 469"/>
                  <a:gd name="T21" fmla="*/ 0 h 868"/>
                  <a:gd name="T22" fmla="*/ 0 w 469"/>
                  <a:gd name="T23" fmla="*/ 0 h 868"/>
                  <a:gd name="T24" fmla="*/ 0 w 469"/>
                  <a:gd name="T25" fmla="*/ 0 h 868"/>
                  <a:gd name="T26" fmla="*/ 0 w 469"/>
                  <a:gd name="T27" fmla="*/ 0 h 868"/>
                  <a:gd name="T28" fmla="*/ 0 w 469"/>
                  <a:gd name="T29" fmla="*/ 0 h 868"/>
                  <a:gd name="T30" fmla="*/ 0 w 469"/>
                  <a:gd name="T31" fmla="*/ 0 h 868"/>
                  <a:gd name="T32" fmla="*/ 0 w 469"/>
                  <a:gd name="T33" fmla="*/ 0 h 868"/>
                  <a:gd name="T34" fmla="*/ 0 w 469"/>
                  <a:gd name="T35" fmla="*/ 0 h 8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9"/>
                  <a:gd name="T55" fmla="*/ 0 h 868"/>
                  <a:gd name="T56" fmla="*/ 469 w 469"/>
                  <a:gd name="T57" fmla="*/ 868 h 8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9" h="868">
                    <a:moveTo>
                      <a:pt x="0" y="0"/>
                    </a:moveTo>
                    <a:lnTo>
                      <a:pt x="0" y="840"/>
                    </a:lnTo>
                    <a:lnTo>
                      <a:pt x="142" y="868"/>
                    </a:lnTo>
                    <a:lnTo>
                      <a:pt x="136" y="755"/>
                    </a:lnTo>
                    <a:lnTo>
                      <a:pt x="469" y="806"/>
                    </a:lnTo>
                    <a:lnTo>
                      <a:pt x="463" y="761"/>
                    </a:lnTo>
                    <a:lnTo>
                      <a:pt x="232" y="732"/>
                    </a:lnTo>
                    <a:lnTo>
                      <a:pt x="226" y="635"/>
                    </a:lnTo>
                    <a:lnTo>
                      <a:pt x="68" y="635"/>
                    </a:lnTo>
                    <a:lnTo>
                      <a:pt x="64" y="623"/>
                    </a:lnTo>
                    <a:lnTo>
                      <a:pt x="53" y="587"/>
                    </a:lnTo>
                    <a:lnTo>
                      <a:pt x="39" y="530"/>
                    </a:lnTo>
                    <a:lnTo>
                      <a:pt x="25" y="455"/>
                    </a:lnTo>
                    <a:lnTo>
                      <a:pt x="14" y="365"/>
                    </a:lnTo>
                    <a:lnTo>
                      <a:pt x="10" y="262"/>
                    </a:lnTo>
                    <a:lnTo>
                      <a:pt x="19" y="149"/>
                    </a:lnTo>
                    <a:lnTo>
                      <a:pt x="4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3" name="Freeform 678"/>
              <p:cNvSpPr>
                <a:spLocks/>
              </p:cNvSpPr>
              <p:nvPr/>
            </p:nvSpPr>
            <p:spPr bwMode="auto">
              <a:xfrm>
                <a:off x="3981" y="3267"/>
                <a:ext cx="67" cy="13"/>
              </a:xfrm>
              <a:custGeom>
                <a:avLst/>
                <a:gdLst>
                  <a:gd name="T0" fmla="*/ 0 w 604"/>
                  <a:gd name="T1" fmla="*/ 0 h 118"/>
                  <a:gd name="T2" fmla="*/ 0 w 604"/>
                  <a:gd name="T3" fmla="*/ 0 h 118"/>
                  <a:gd name="T4" fmla="*/ 0 w 604"/>
                  <a:gd name="T5" fmla="*/ 0 h 118"/>
                  <a:gd name="T6" fmla="*/ 0 w 604"/>
                  <a:gd name="T7" fmla="*/ 0 h 118"/>
                  <a:gd name="T8" fmla="*/ 0 w 604"/>
                  <a:gd name="T9" fmla="*/ 0 h 118"/>
                  <a:gd name="T10" fmla="*/ 0 w 604"/>
                  <a:gd name="T11" fmla="*/ 0 h 118"/>
                  <a:gd name="T12" fmla="*/ 0 w 604"/>
                  <a:gd name="T13" fmla="*/ 0 h 118"/>
                  <a:gd name="T14" fmla="*/ 0 w 604"/>
                  <a:gd name="T15" fmla="*/ 0 h 118"/>
                  <a:gd name="T16" fmla="*/ 0 w 604"/>
                  <a:gd name="T17" fmla="*/ 0 h 118"/>
                  <a:gd name="T18" fmla="*/ 0 w 604"/>
                  <a:gd name="T19" fmla="*/ 0 h 118"/>
                  <a:gd name="T20" fmla="*/ 0 w 604"/>
                  <a:gd name="T21" fmla="*/ 0 h 118"/>
                  <a:gd name="T22" fmla="*/ 0 w 604"/>
                  <a:gd name="T23" fmla="*/ 0 h 118"/>
                  <a:gd name="T24" fmla="*/ 0 w 604"/>
                  <a:gd name="T25" fmla="*/ 0 h 118"/>
                  <a:gd name="T26" fmla="*/ 0 w 604"/>
                  <a:gd name="T27" fmla="*/ 0 h 118"/>
                  <a:gd name="T28" fmla="*/ 0 w 604"/>
                  <a:gd name="T29" fmla="*/ 0 h 118"/>
                  <a:gd name="T30" fmla="*/ 0 w 604"/>
                  <a:gd name="T31" fmla="*/ 0 h 118"/>
                  <a:gd name="T32" fmla="*/ 0 w 604"/>
                  <a:gd name="T33" fmla="*/ 0 h 118"/>
                  <a:gd name="T34" fmla="*/ 0 w 604"/>
                  <a:gd name="T35" fmla="*/ 0 h 118"/>
                  <a:gd name="T36" fmla="*/ 0 w 604"/>
                  <a:gd name="T37" fmla="*/ 0 h 118"/>
                  <a:gd name="T38" fmla="*/ 0 w 604"/>
                  <a:gd name="T39" fmla="*/ 0 h 118"/>
                  <a:gd name="T40" fmla="*/ 0 w 604"/>
                  <a:gd name="T41" fmla="*/ 0 h 118"/>
                  <a:gd name="T42" fmla="*/ 0 w 604"/>
                  <a:gd name="T43" fmla="*/ 0 h 118"/>
                  <a:gd name="T44" fmla="*/ 0 w 604"/>
                  <a:gd name="T45" fmla="*/ 0 h 118"/>
                  <a:gd name="T46" fmla="*/ 0 w 604"/>
                  <a:gd name="T47" fmla="*/ 0 h 118"/>
                  <a:gd name="T48" fmla="*/ 0 w 604"/>
                  <a:gd name="T49" fmla="*/ 0 h 118"/>
                  <a:gd name="T50" fmla="*/ 0 w 604"/>
                  <a:gd name="T51" fmla="*/ 0 h 118"/>
                  <a:gd name="T52" fmla="*/ 0 w 604"/>
                  <a:gd name="T53" fmla="*/ 0 h 118"/>
                  <a:gd name="T54" fmla="*/ 0 w 604"/>
                  <a:gd name="T55" fmla="*/ 0 h 118"/>
                  <a:gd name="T56" fmla="*/ 0 w 604"/>
                  <a:gd name="T57" fmla="*/ 0 h 118"/>
                  <a:gd name="T58" fmla="*/ 0 w 604"/>
                  <a:gd name="T59" fmla="*/ 0 h 118"/>
                  <a:gd name="T60" fmla="*/ 0 w 604"/>
                  <a:gd name="T61" fmla="*/ 0 h 118"/>
                  <a:gd name="T62" fmla="*/ 0 w 604"/>
                  <a:gd name="T63" fmla="*/ 0 h 118"/>
                  <a:gd name="T64" fmla="*/ 0 w 604"/>
                  <a:gd name="T65" fmla="*/ 0 h 118"/>
                  <a:gd name="T66" fmla="*/ 0 w 604"/>
                  <a:gd name="T67" fmla="*/ 0 h 118"/>
                  <a:gd name="T68" fmla="*/ 0 w 604"/>
                  <a:gd name="T69" fmla="*/ 0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04"/>
                  <a:gd name="T106" fmla="*/ 0 h 118"/>
                  <a:gd name="T107" fmla="*/ 604 w 604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04" h="118">
                    <a:moveTo>
                      <a:pt x="0" y="118"/>
                    </a:moveTo>
                    <a:lnTo>
                      <a:pt x="3" y="117"/>
                    </a:lnTo>
                    <a:lnTo>
                      <a:pt x="14" y="113"/>
                    </a:lnTo>
                    <a:lnTo>
                      <a:pt x="29" y="108"/>
                    </a:lnTo>
                    <a:lnTo>
                      <a:pt x="50" y="101"/>
                    </a:lnTo>
                    <a:lnTo>
                      <a:pt x="77" y="93"/>
                    </a:lnTo>
                    <a:lnTo>
                      <a:pt x="107" y="85"/>
                    </a:lnTo>
                    <a:lnTo>
                      <a:pt x="143" y="76"/>
                    </a:lnTo>
                    <a:lnTo>
                      <a:pt x="181" y="69"/>
                    </a:lnTo>
                    <a:lnTo>
                      <a:pt x="224" y="62"/>
                    </a:lnTo>
                    <a:lnTo>
                      <a:pt x="270" y="57"/>
                    </a:lnTo>
                    <a:lnTo>
                      <a:pt x="319" y="53"/>
                    </a:lnTo>
                    <a:lnTo>
                      <a:pt x="369" y="52"/>
                    </a:lnTo>
                    <a:lnTo>
                      <a:pt x="422" y="53"/>
                    </a:lnTo>
                    <a:lnTo>
                      <a:pt x="476" y="58"/>
                    </a:lnTo>
                    <a:lnTo>
                      <a:pt x="531" y="66"/>
                    </a:lnTo>
                    <a:lnTo>
                      <a:pt x="587" y="78"/>
                    </a:lnTo>
                    <a:lnTo>
                      <a:pt x="604" y="0"/>
                    </a:lnTo>
                    <a:lnTo>
                      <a:pt x="600" y="0"/>
                    </a:lnTo>
                    <a:lnTo>
                      <a:pt x="587" y="0"/>
                    </a:lnTo>
                    <a:lnTo>
                      <a:pt x="566" y="0"/>
                    </a:lnTo>
                    <a:lnTo>
                      <a:pt x="540" y="1"/>
                    </a:lnTo>
                    <a:lnTo>
                      <a:pt x="507" y="2"/>
                    </a:lnTo>
                    <a:lnTo>
                      <a:pt x="470" y="3"/>
                    </a:lnTo>
                    <a:lnTo>
                      <a:pt x="428" y="6"/>
                    </a:lnTo>
                    <a:lnTo>
                      <a:pt x="383" y="8"/>
                    </a:lnTo>
                    <a:lnTo>
                      <a:pt x="335" y="12"/>
                    </a:lnTo>
                    <a:lnTo>
                      <a:pt x="285" y="16"/>
                    </a:lnTo>
                    <a:lnTo>
                      <a:pt x="235" y="21"/>
                    </a:lnTo>
                    <a:lnTo>
                      <a:pt x="186" y="28"/>
                    </a:lnTo>
                    <a:lnTo>
                      <a:pt x="136" y="36"/>
                    </a:lnTo>
                    <a:lnTo>
                      <a:pt x="88" y="45"/>
                    </a:lnTo>
                    <a:lnTo>
                      <a:pt x="42" y="55"/>
                    </a:lnTo>
                    <a:lnTo>
                      <a:pt x="0" y="6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4" name="Freeform 679"/>
              <p:cNvSpPr>
                <a:spLocks/>
              </p:cNvSpPr>
              <p:nvPr/>
            </p:nvSpPr>
            <p:spPr bwMode="auto">
              <a:xfrm>
                <a:off x="3942" y="3387"/>
                <a:ext cx="113" cy="38"/>
              </a:xfrm>
              <a:custGeom>
                <a:avLst/>
                <a:gdLst>
                  <a:gd name="T0" fmla="*/ 0 w 1017"/>
                  <a:gd name="T1" fmla="*/ 0 h 337"/>
                  <a:gd name="T2" fmla="*/ 0 w 1017"/>
                  <a:gd name="T3" fmla="*/ 0 h 337"/>
                  <a:gd name="T4" fmla="*/ 0 w 1017"/>
                  <a:gd name="T5" fmla="*/ 0 h 337"/>
                  <a:gd name="T6" fmla="*/ 0 w 1017"/>
                  <a:gd name="T7" fmla="*/ 0 h 337"/>
                  <a:gd name="T8" fmla="*/ 0 w 1017"/>
                  <a:gd name="T9" fmla="*/ 0 h 337"/>
                  <a:gd name="T10" fmla="*/ 0 w 1017"/>
                  <a:gd name="T11" fmla="*/ 0 h 337"/>
                  <a:gd name="T12" fmla="*/ 0 w 1017"/>
                  <a:gd name="T13" fmla="*/ 0 h 337"/>
                  <a:gd name="T14" fmla="*/ 0 w 1017"/>
                  <a:gd name="T15" fmla="*/ 0 h 337"/>
                  <a:gd name="T16" fmla="*/ 0 w 1017"/>
                  <a:gd name="T17" fmla="*/ 0 h 337"/>
                  <a:gd name="T18" fmla="*/ 0 w 1017"/>
                  <a:gd name="T19" fmla="*/ 0 h 337"/>
                  <a:gd name="T20" fmla="*/ 0 w 1017"/>
                  <a:gd name="T21" fmla="*/ 0 h 337"/>
                  <a:gd name="T22" fmla="*/ 0 w 1017"/>
                  <a:gd name="T23" fmla="*/ 0 h 337"/>
                  <a:gd name="T24" fmla="*/ 0 w 1017"/>
                  <a:gd name="T25" fmla="*/ 0 h 337"/>
                  <a:gd name="T26" fmla="*/ 0 w 1017"/>
                  <a:gd name="T27" fmla="*/ 0 h 337"/>
                  <a:gd name="T28" fmla="*/ 0 w 1017"/>
                  <a:gd name="T29" fmla="*/ 0 h 337"/>
                  <a:gd name="T30" fmla="*/ 0 w 1017"/>
                  <a:gd name="T31" fmla="*/ 0 h 337"/>
                  <a:gd name="T32" fmla="*/ 0 w 1017"/>
                  <a:gd name="T33" fmla="*/ 0 h 337"/>
                  <a:gd name="T34" fmla="*/ 0 w 1017"/>
                  <a:gd name="T35" fmla="*/ 0 h 337"/>
                  <a:gd name="T36" fmla="*/ 0 w 1017"/>
                  <a:gd name="T37" fmla="*/ 0 h 337"/>
                  <a:gd name="T38" fmla="*/ 0 w 1017"/>
                  <a:gd name="T39" fmla="*/ 0 h 337"/>
                  <a:gd name="T40" fmla="*/ 0 w 1017"/>
                  <a:gd name="T41" fmla="*/ 0 h 337"/>
                  <a:gd name="T42" fmla="*/ 0 w 1017"/>
                  <a:gd name="T43" fmla="*/ 0 h 337"/>
                  <a:gd name="T44" fmla="*/ 0 w 1017"/>
                  <a:gd name="T45" fmla="*/ 0 h 337"/>
                  <a:gd name="T46" fmla="*/ 0 w 1017"/>
                  <a:gd name="T47" fmla="*/ 0 h 337"/>
                  <a:gd name="T48" fmla="*/ 0 w 1017"/>
                  <a:gd name="T49" fmla="*/ 0 h 337"/>
                  <a:gd name="T50" fmla="*/ 0 w 1017"/>
                  <a:gd name="T51" fmla="*/ 0 h 337"/>
                  <a:gd name="T52" fmla="*/ 0 w 1017"/>
                  <a:gd name="T53" fmla="*/ 0 h 337"/>
                  <a:gd name="T54" fmla="*/ 0 w 1017"/>
                  <a:gd name="T55" fmla="*/ 0 h 337"/>
                  <a:gd name="T56" fmla="*/ 0 w 1017"/>
                  <a:gd name="T57" fmla="*/ 0 h 337"/>
                  <a:gd name="T58" fmla="*/ 0 w 1017"/>
                  <a:gd name="T59" fmla="*/ 0 h 337"/>
                  <a:gd name="T60" fmla="*/ 0 w 1017"/>
                  <a:gd name="T61" fmla="*/ 0 h 337"/>
                  <a:gd name="T62" fmla="*/ 0 w 1017"/>
                  <a:gd name="T63" fmla="*/ 0 h 337"/>
                  <a:gd name="T64" fmla="*/ 0 w 1017"/>
                  <a:gd name="T65" fmla="*/ 0 h 337"/>
                  <a:gd name="T66" fmla="*/ 0 w 1017"/>
                  <a:gd name="T67" fmla="*/ 0 h 337"/>
                  <a:gd name="T68" fmla="*/ 0 w 1017"/>
                  <a:gd name="T69" fmla="*/ 0 h 337"/>
                  <a:gd name="T70" fmla="*/ 0 w 1017"/>
                  <a:gd name="T71" fmla="*/ 0 h 337"/>
                  <a:gd name="T72" fmla="*/ 0 w 1017"/>
                  <a:gd name="T73" fmla="*/ 0 h 337"/>
                  <a:gd name="T74" fmla="*/ 0 w 1017"/>
                  <a:gd name="T75" fmla="*/ 0 h 337"/>
                  <a:gd name="T76" fmla="*/ 0 w 1017"/>
                  <a:gd name="T77" fmla="*/ 0 h 33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7"/>
                  <a:gd name="T118" fmla="*/ 0 h 337"/>
                  <a:gd name="T119" fmla="*/ 1017 w 1017"/>
                  <a:gd name="T120" fmla="*/ 337 h 33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7" h="337">
                    <a:moveTo>
                      <a:pt x="430" y="326"/>
                    </a:moveTo>
                    <a:lnTo>
                      <a:pt x="432" y="325"/>
                    </a:lnTo>
                    <a:lnTo>
                      <a:pt x="438" y="323"/>
                    </a:lnTo>
                    <a:lnTo>
                      <a:pt x="447" y="319"/>
                    </a:lnTo>
                    <a:lnTo>
                      <a:pt x="459" y="314"/>
                    </a:lnTo>
                    <a:lnTo>
                      <a:pt x="474" y="308"/>
                    </a:lnTo>
                    <a:lnTo>
                      <a:pt x="491" y="301"/>
                    </a:lnTo>
                    <a:lnTo>
                      <a:pt x="509" y="291"/>
                    </a:lnTo>
                    <a:lnTo>
                      <a:pt x="528" y="282"/>
                    </a:lnTo>
                    <a:lnTo>
                      <a:pt x="549" y="272"/>
                    </a:lnTo>
                    <a:lnTo>
                      <a:pt x="568" y="260"/>
                    </a:lnTo>
                    <a:lnTo>
                      <a:pt x="587" y="248"/>
                    </a:lnTo>
                    <a:lnTo>
                      <a:pt x="606" y="235"/>
                    </a:lnTo>
                    <a:lnTo>
                      <a:pt x="623" y="222"/>
                    </a:lnTo>
                    <a:lnTo>
                      <a:pt x="638" y="208"/>
                    </a:lnTo>
                    <a:lnTo>
                      <a:pt x="651" y="193"/>
                    </a:lnTo>
                    <a:lnTo>
                      <a:pt x="662" y="179"/>
                    </a:lnTo>
                    <a:lnTo>
                      <a:pt x="0" y="17"/>
                    </a:lnTo>
                    <a:lnTo>
                      <a:pt x="51" y="0"/>
                    </a:lnTo>
                    <a:lnTo>
                      <a:pt x="1017" y="237"/>
                    </a:lnTo>
                    <a:lnTo>
                      <a:pt x="977" y="260"/>
                    </a:lnTo>
                    <a:lnTo>
                      <a:pt x="698" y="188"/>
                    </a:lnTo>
                    <a:lnTo>
                      <a:pt x="697" y="189"/>
                    </a:lnTo>
                    <a:lnTo>
                      <a:pt x="695" y="192"/>
                    </a:lnTo>
                    <a:lnTo>
                      <a:pt x="691" y="196"/>
                    </a:lnTo>
                    <a:lnTo>
                      <a:pt x="685" y="202"/>
                    </a:lnTo>
                    <a:lnTo>
                      <a:pt x="678" y="211"/>
                    </a:lnTo>
                    <a:lnTo>
                      <a:pt x="668" y="219"/>
                    </a:lnTo>
                    <a:lnTo>
                      <a:pt x="657" y="229"/>
                    </a:lnTo>
                    <a:lnTo>
                      <a:pt x="642" y="239"/>
                    </a:lnTo>
                    <a:lnTo>
                      <a:pt x="626" y="250"/>
                    </a:lnTo>
                    <a:lnTo>
                      <a:pt x="609" y="263"/>
                    </a:lnTo>
                    <a:lnTo>
                      <a:pt x="587" y="275"/>
                    </a:lnTo>
                    <a:lnTo>
                      <a:pt x="565" y="287"/>
                    </a:lnTo>
                    <a:lnTo>
                      <a:pt x="540" y="301"/>
                    </a:lnTo>
                    <a:lnTo>
                      <a:pt x="511" y="313"/>
                    </a:lnTo>
                    <a:lnTo>
                      <a:pt x="480" y="325"/>
                    </a:lnTo>
                    <a:lnTo>
                      <a:pt x="447" y="337"/>
                    </a:lnTo>
                    <a:lnTo>
                      <a:pt x="430" y="3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5" name="Freeform 680"/>
              <p:cNvSpPr>
                <a:spLocks/>
              </p:cNvSpPr>
              <p:nvPr/>
            </p:nvSpPr>
            <p:spPr bwMode="auto">
              <a:xfrm>
                <a:off x="3918" y="3397"/>
                <a:ext cx="116" cy="34"/>
              </a:xfrm>
              <a:custGeom>
                <a:avLst/>
                <a:gdLst>
                  <a:gd name="T0" fmla="*/ 0 w 1036"/>
                  <a:gd name="T1" fmla="*/ 0 h 303"/>
                  <a:gd name="T2" fmla="*/ 0 w 1036"/>
                  <a:gd name="T3" fmla="*/ 0 h 303"/>
                  <a:gd name="T4" fmla="*/ 0 w 1036"/>
                  <a:gd name="T5" fmla="*/ 0 h 303"/>
                  <a:gd name="T6" fmla="*/ 0 w 1036"/>
                  <a:gd name="T7" fmla="*/ 0 h 303"/>
                  <a:gd name="T8" fmla="*/ 0 w 1036"/>
                  <a:gd name="T9" fmla="*/ 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6"/>
                  <a:gd name="T16" fmla="*/ 0 h 303"/>
                  <a:gd name="T17" fmla="*/ 1036 w 1036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6" h="303">
                    <a:moveTo>
                      <a:pt x="0" y="0"/>
                    </a:moveTo>
                    <a:lnTo>
                      <a:pt x="1013" y="303"/>
                    </a:lnTo>
                    <a:lnTo>
                      <a:pt x="1036" y="303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6" name="Freeform 681"/>
              <p:cNvSpPr>
                <a:spLocks/>
              </p:cNvSpPr>
              <p:nvPr/>
            </p:nvSpPr>
            <p:spPr bwMode="auto">
              <a:xfrm>
                <a:off x="3938" y="3393"/>
                <a:ext cx="113" cy="30"/>
              </a:xfrm>
              <a:custGeom>
                <a:avLst/>
                <a:gdLst>
                  <a:gd name="T0" fmla="*/ 0 w 1023"/>
                  <a:gd name="T1" fmla="*/ 0 h 270"/>
                  <a:gd name="T2" fmla="*/ 0 w 1023"/>
                  <a:gd name="T3" fmla="*/ 0 h 270"/>
                  <a:gd name="T4" fmla="*/ 0 w 1023"/>
                  <a:gd name="T5" fmla="*/ 0 h 270"/>
                  <a:gd name="T6" fmla="*/ 0 w 1023"/>
                  <a:gd name="T7" fmla="*/ 0 h 270"/>
                  <a:gd name="T8" fmla="*/ 0 w 1023"/>
                  <a:gd name="T9" fmla="*/ 0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270"/>
                  <a:gd name="T17" fmla="*/ 1023 w 1023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270">
                    <a:moveTo>
                      <a:pt x="0" y="1"/>
                    </a:moveTo>
                    <a:lnTo>
                      <a:pt x="1001" y="270"/>
                    </a:lnTo>
                    <a:lnTo>
                      <a:pt x="1023" y="269"/>
                    </a:lnTo>
                    <a:lnTo>
                      <a:pt x="3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137" name="Freeform 682"/>
              <p:cNvSpPr>
                <a:spLocks/>
              </p:cNvSpPr>
              <p:nvPr/>
            </p:nvSpPr>
            <p:spPr bwMode="auto">
              <a:xfrm>
                <a:off x="3929" y="3394"/>
                <a:ext cx="114" cy="33"/>
              </a:xfrm>
              <a:custGeom>
                <a:avLst/>
                <a:gdLst>
                  <a:gd name="T0" fmla="*/ 0 w 1028"/>
                  <a:gd name="T1" fmla="*/ 0 h 299"/>
                  <a:gd name="T2" fmla="*/ 0 w 1028"/>
                  <a:gd name="T3" fmla="*/ 0 h 299"/>
                  <a:gd name="T4" fmla="*/ 0 w 1028"/>
                  <a:gd name="T5" fmla="*/ 0 h 299"/>
                  <a:gd name="T6" fmla="*/ 0 w 1028"/>
                  <a:gd name="T7" fmla="*/ 0 h 299"/>
                  <a:gd name="T8" fmla="*/ 0 w 1028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8"/>
                  <a:gd name="T16" fmla="*/ 0 h 299"/>
                  <a:gd name="T17" fmla="*/ 1028 w 1028"/>
                  <a:gd name="T18" fmla="*/ 299 h 2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8" h="299">
                    <a:moveTo>
                      <a:pt x="0" y="0"/>
                    </a:moveTo>
                    <a:lnTo>
                      <a:pt x="1009" y="299"/>
                    </a:lnTo>
                    <a:lnTo>
                      <a:pt x="1028" y="29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69" name="Group 684"/>
            <p:cNvGrpSpPr>
              <a:grpSpLocks/>
            </p:cNvGrpSpPr>
            <p:nvPr/>
          </p:nvGrpSpPr>
          <p:grpSpPr bwMode="auto">
            <a:xfrm>
              <a:off x="5843588" y="5184775"/>
              <a:ext cx="338137" cy="282575"/>
              <a:chOff x="3899" y="3264"/>
              <a:chExt cx="213" cy="178"/>
            </a:xfrm>
          </p:grpSpPr>
          <p:sp>
            <p:nvSpPr>
              <p:cNvPr id="74060" name="Freeform 685"/>
              <p:cNvSpPr>
                <a:spLocks/>
              </p:cNvSpPr>
              <p:nvPr/>
            </p:nvSpPr>
            <p:spPr bwMode="auto">
              <a:xfrm>
                <a:off x="3899" y="3264"/>
                <a:ext cx="213" cy="178"/>
              </a:xfrm>
              <a:custGeom>
                <a:avLst/>
                <a:gdLst>
                  <a:gd name="T0" fmla="*/ 0 w 1913"/>
                  <a:gd name="T1" fmla="*/ 0 h 1606"/>
                  <a:gd name="T2" fmla="*/ 0 w 1913"/>
                  <a:gd name="T3" fmla="*/ 0 h 1606"/>
                  <a:gd name="T4" fmla="*/ 0 w 1913"/>
                  <a:gd name="T5" fmla="*/ 0 h 1606"/>
                  <a:gd name="T6" fmla="*/ 0 w 1913"/>
                  <a:gd name="T7" fmla="*/ 0 h 1606"/>
                  <a:gd name="T8" fmla="*/ 0 w 1913"/>
                  <a:gd name="T9" fmla="*/ 0 h 1606"/>
                  <a:gd name="T10" fmla="*/ 0 w 1913"/>
                  <a:gd name="T11" fmla="*/ 0 h 1606"/>
                  <a:gd name="T12" fmla="*/ 0 w 1913"/>
                  <a:gd name="T13" fmla="*/ 0 h 1606"/>
                  <a:gd name="T14" fmla="*/ 0 w 1913"/>
                  <a:gd name="T15" fmla="*/ 0 h 1606"/>
                  <a:gd name="T16" fmla="*/ 0 w 1913"/>
                  <a:gd name="T17" fmla="*/ 0 h 1606"/>
                  <a:gd name="T18" fmla="*/ 0 w 1913"/>
                  <a:gd name="T19" fmla="*/ 0 h 1606"/>
                  <a:gd name="T20" fmla="*/ 0 w 1913"/>
                  <a:gd name="T21" fmla="*/ 0 h 1606"/>
                  <a:gd name="T22" fmla="*/ 0 w 1913"/>
                  <a:gd name="T23" fmla="*/ 0 h 1606"/>
                  <a:gd name="T24" fmla="*/ 0 w 1913"/>
                  <a:gd name="T25" fmla="*/ 0 h 1606"/>
                  <a:gd name="T26" fmla="*/ 0 w 1913"/>
                  <a:gd name="T27" fmla="*/ 0 h 1606"/>
                  <a:gd name="T28" fmla="*/ 0 w 1913"/>
                  <a:gd name="T29" fmla="*/ 0 h 1606"/>
                  <a:gd name="T30" fmla="*/ 0 w 1913"/>
                  <a:gd name="T31" fmla="*/ 0 h 1606"/>
                  <a:gd name="T32" fmla="*/ 0 w 1913"/>
                  <a:gd name="T33" fmla="*/ 0 h 1606"/>
                  <a:gd name="T34" fmla="*/ 0 w 1913"/>
                  <a:gd name="T35" fmla="*/ 0 h 1606"/>
                  <a:gd name="T36" fmla="*/ 0 w 1913"/>
                  <a:gd name="T37" fmla="*/ 0 h 1606"/>
                  <a:gd name="T38" fmla="*/ 0 w 1913"/>
                  <a:gd name="T39" fmla="*/ 0 h 1606"/>
                  <a:gd name="T40" fmla="*/ 0 w 1913"/>
                  <a:gd name="T41" fmla="*/ 0 h 1606"/>
                  <a:gd name="T42" fmla="*/ 0 w 1913"/>
                  <a:gd name="T43" fmla="*/ 0 h 1606"/>
                  <a:gd name="T44" fmla="*/ 0 w 1913"/>
                  <a:gd name="T45" fmla="*/ 0 h 1606"/>
                  <a:gd name="T46" fmla="*/ 0 w 1913"/>
                  <a:gd name="T47" fmla="*/ 0 h 1606"/>
                  <a:gd name="T48" fmla="*/ 0 w 1913"/>
                  <a:gd name="T49" fmla="*/ 0 h 1606"/>
                  <a:gd name="T50" fmla="*/ 0 w 1913"/>
                  <a:gd name="T51" fmla="*/ 0 h 1606"/>
                  <a:gd name="T52" fmla="*/ 0 w 1913"/>
                  <a:gd name="T53" fmla="*/ 0 h 1606"/>
                  <a:gd name="T54" fmla="*/ 0 w 1913"/>
                  <a:gd name="T55" fmla="*/ 0 h 1606"/>
                  <a:gd name="T56" fmla="*/ 0 w 1913"/>
                  <a:gd name="T57" fmla="*/ 0 h 1606"/>
                  <a:gd name="T58" fmla="*/ 0 w 1913"/>
                  <a:gd name="T59" fmla="*/ 0 h 1606"/>
                  <a:gd name="T60" fmla="*/ 0 w 1913"/>
                  <a:gd name="T61" fmla="*/ 0 h 1606"/>
                  <a:gd name="T62" fmla="*/ 0 w 1913"/>
                  <a:gd name="T63" fmla="*/ 0 h 1606"/>
                  <a:gd name="T64" fmla="*/ 0 w 1913"/>
                  <a:gd name="T65" fmla="*/ 0 h 1606"/>
                  <a:gd name="T66" fmla="*/ 0 w 1913"/>
                  <a:gd name="T67" fmla="*/ 0 h 1606"/>
                  <a:gd name="T68" fmla="*/ 0 w 1913"/>
                  <a:gd name="T69" fmla="*/ 0 h 1606"/>
                  <a:gd name="T70" fmla="*/ 0 w 1913"/>
                  <a:gd name="T71" fmla="*/ 0 h 1606"/>
                  <a:gd name="T72" fmla="*/ 0 w 1913"/>
                  <a:gd name="T73" fmla="*/ 0 h 1606"/>
                  <a:gd name="T74" fmla="*/ 0 w 1913"/>
                  <a:gd name="T75" fmla="*/ 0 h 1606"/>
                  <a:gd name="T76" fmla="*/ 0 w 1913"/>
                  <a:gd name="T77" fmla="*/ 0 h 16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13"/>
                  <a:gd name="T118" fmla="*/ 0 h 1606"/>
                  <a:gd name="T119" fmla="*/ 1913 w 1913"/>
                  <a:gd name="T120" fmla="*/ 1606 h 160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13" h="1606">
                    <a:moveTo>
                      <a:pt x="518" y="213"/>
                    </a:moveTo>
                    <a:lnTo>
                      <a:pt x="539" y="115"/>
                    </a:lnTo>
                    <a:lnTo>
                      <a:pt x="540" y="115"/>
                    </a:lnTo>
                    <a:lnTo>
                      <a:pt x="544" y="114"/>
                    </a:lnTo>
                    <a:lnTo>
                      <a:pt x="549" y="112"/>
                    </a:lnTo>
                    <a:lnTo>
                      <a:pt x="555" y="110"/>
                    </a:lnTo>
                    <a:lnTo>
                      <a:pt x="564" y="107"/>
                    </a:lnTo>
                    <a:lnTo>
                      <a:pt x="574" y="103"/>
                    </a:lnTo>
                    <a:lnTo>
                      <a:pt x="586" y="100"/>
                    </a:lnTo>
                    <a:lnTo>
                      <a:pt x="602" y="95"/>
                    </a:lnTo>
                    <a:lnTo>
                      <a:pt x="618" y="90"/>
                    </a:lnTo>
                    <a:lnTo>
                      <a:pt x="636" y="85"/>
                    </a:lnTo>
                    <a:lnTo>
                      <a:pt x="656" y="80"/>
                    </a:lnTo>
                    <a:lnTo>
                      <a:pt x="679" y="75"/>
                    </a:lnTo>
                    <a:lnTo>
                      <a:pt x="703" y="70"/>
                    </a:lnTo>
                    <a:lnTo>
                      <a:pt x="730" y="64"/>
                    </a:lnTo>
                    <a:lnTo>
                      <a:pt x="758" y="58"/>
                    </a:lnTo>
                    <a:lnTo>
                      <a:pt x="789" y="52"/>
                    </a:lnTo>
                    <a:lnTo>
                      <a:pt x="820" y="46"/>
                    </a:lnTo>
                    <a:lnTo>
                      <a:pt x="855" y="41"/>
                    </a:lnTo>
                    <a:lnTo>
                      <a:pt x="892" y="36"/>
                    </a:lnTo>
                    <a:lnTo>
                      <a:pt x="929" y="31"/>
                    </a:lnTo>
                    <a:lnTo>
                      <a:pt x="970" y="26"/>
                    </a:lnTo>
                    <a:lnTo>
                      <a:pt x="1013" y="21"/>
                    </a:lnTo>
                    <a:lnTo>
                      <a:pt x="1056" y="17"/>
                    </a:lnTo>
                    <a:lnTo>
                      <a:pt x="1103" y="13"/>
                    </a:lnTo>
                    <a:lnTo>
                      <a:pt x="1152" y="10"/>
                    </a:lnTo>
                    <a:lnTo>
                      <a:pt x="1202" y="6"/>
                    </a:lnTo>
                    <a:lnTo>
                      <a:pt x="1255" y="3"/>
                    </a:lnTo>
                    <a:lnTo>
                      <a:pt x="1309" y="1"/>
                    </a:lnTo>
                    <a:lnTo>
                      <a:pt x="1366" y="0"/>
                    </a:lnTo>
                    <a:lnTo>
                      <a:pt x="1425" y="0"/>
                    </a:lnTo>
                    <a:lnTo>
                      <a:pt x="1485" y="0"/>
                    </a:lnTo>
                    <a:lnTo>
                      <a:pt x="1548" y="1"/>
                    </a:lnTo>
                    <a:lnTo>
                      <a:pt x="1616" y="39"/>
                    </a:lnTo>
                    <a:lnTo>
                      <a:pt x="1601" y="221"/>
                    </a:lnTo>
                    <a:lnTo>
                      <a:pt x="1606" y="223"/>
                    </a:lnTo>
                    <a:lnTo>
                      <a:pt x="1620" y="230"/>
                    </a:lnTo>
                    <a:lnTo>
                      <a:pt x="1640" y="243"/>
                    </a:lnTo>
                    <a:lnTo>
                      <a:pt x="1663" y="260"/>
                    </a:lnTo>
                    <a:lnTo>
                      <a:pt x="1688" y="284"/>
                    </a:lnTo>
                    <a:lnTo>
                      <a:pt x="1709" y="312"/>
                    </a:lnTo>
                    <a:lnTo>
                      <a:pt x="1726" y="347"/>
                    </a:lnTo>
                    <a:lnTo>
                      <a:pt x="1736" y="388"/>
                    </a:lnTo>
                    <a:lnTo>
                      <a:pt x="1891" y="528"/>
                    </a:lnTo>
                    <a:lnTo>
                      <a:pt x="1849" y="898"/>
                    </a:lnTo>
                    <a:lnTo>
                      <a:pt x="1601" y="1023"/>
                    </a:lnTo>
                    <a:lnTo>
                      <a:pt x="1895" y="1110"/>
                    </a:lnTo>
                    <a:lnTo>
                      <a:pt x="1897" y="1114"/>
                    </a:lnTo>
                    <a:lnTo>
                      <a:pt x="1902" y="1125"/>
                    </a:lnTo>
                    <a:lnTo>
                      <a:pt x="1907" y="1143"/>
                    </a:lnTo>
                    <a:lnTo>
                      <a:pt x="1912" y="1166"/>
                    </a:lnTo>
                    <a:lnTo>
                      <a:pt x="1913" y="1195"/>
                    </a:lnTo>
                    <a:lnTo>
                      <a:pt x="1911" y="1229"/>
                    </a:lnTo>
                    <a:lnTo>
                      <a:pt x="1901" y="1266"/>
                    </a:lnTo>
                    <a:lnTo>
                      <a:pt x="1884" y="1307"/>
                    </a:lnTo>
                    <a:lnTo>
                      <a:pt x="1107" y="1606"/>
                    </a:lnTo>
                    <a:lnTo>
                      <a:pt x="0" y="1258"/>
                    </a:lnTo>
                    <a:lnTo>
                      <a:pt x="19" y="1217"/>
                    </a:lnTo>
                    <a:lnTo>
                      <a:pt x="188" y="1159"/>
                    </a:lnTo>
                    <a:lnTo>
                      <a:pt x="188" y="221"/>
                    </a:lnTo>
                    <a:lnTo>
                      <a:pt x="189" y="220"/>
                    </a:lnTo>
                    <a:lnTo>
                      <a:pt x="193" y="217"/>
                    </a:lnTo>
                    <a:lnTo>
                      <a:pt x="198" y="214"/>
                    </a:lnTo>
                    <a:lnTo>
                      <a:pt x="207" y="209"/>
                    </a:lnTo>
                    <a:lnTo>
                      <a:pt x="218" y="203"/>
                    </a:lnTo>
                    <a:lnTo>
                      <a:pt x="230" y="197"/>
                    </a:lnTo>
                    <a:lnTo>
                      <a:pt x="245" y="191"/>
                    </a:lnTo>
                    <a:lnTo>
                      <a:pt x="262" y="184"/>
                    </a:lnTo>
                    <a:lnTo>
                      <a:pt x="281" y="179"/>
                    </a:lnTo>
                    <a:lnTo>
                      <a:pt x="302" y="175"/>
                    </a:lnTo>
                    <a:lnTo>
                      <a:pt x="326" y="173"/>
                    </a:lnTo>
                    <a:lnTo>
                      <a:pt x="350" y="171"/>
                    </a:lnTo>
                    <a:lnTo>
                      <a:pt x="378" y="172"/>
                    </a:lnTo>
                    <a:lnTo>
                      <a:pt x="407" y="175"/>
                    </a:lnTo>
                    <a:lnTo>
                      <a:pt x="439" y="181"/>
                    </a:lnTo>
                    <a:lnTo>
                      <a:pt x="471" y="191"/>
                    </a:lnTo>
                    <a:lnTo>
                      <a:pt x="518" y="21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1" name="Freeform 686"/>
              <p:cNvSpPr>
                <a:spLocks/>
              </p:cNvSpPr>
              <p:nvPr/>
            </p:nvSpPr>
            <p:spPr bwMode="auto">
              <a:xfrm>
                <a:off x="3977" y="3278"/>
                <a:ext cx="68" cy="78"/>
              </a:xfrm>
              <a:custGeom>
                <a:avLst/>
                <a:gdLst>
                  <a:gd name="T0" fmla="*/ 0 w 614"/>
                  <a:gd name="T1" fmla="*/ 0 h 697"/>
                  <a:gd name="T2" fmla="*/ 0 w 614"/>
                  <a:gd name="T3" fmla="*/ 0 h 697"/>
                  <a:gd name="T4" fmla="*/ 0 w 614"/>
                  <a:gd name="T5" fmla="*/ 0 h 697"/>
                  <a:gd name="T6" fmla="*/ 0 w 614"/>
                  <a:gd name="T7" fmla="*/ 0 h 697"/>
                  <a:gd name="T8" fmla="*/ 0 w 614"/>
                  <a:gd name="T9" fmla="*/ 0 h 697"/>
                  <a:gd name="T10" fmla="*/ 0 w 614"/>
                  <a:gd name="T11" fmla="*/ 0 h 697"/>
                  <a:gd name="T12" fmla="*/ 0 w 614"/>
                  <a:gd name="T13" fmla="*/ 0 h 697"/>
                  <a:gd name="T14" fmla="*/ 0 w 614"/>
                  <a:gd name="T15" fmla="*/ 0 h 697"/>
                  <a:gd name="T16" fmla="*/ 0 w 614"/>
                  <a:gd name="T17" fmla="*/ 0 h 697"/>
                  <a:gd name="T18" fmla="*/ 0 w 614"/>
                  <a:gd name="T19" fmla="*/ 0 h 697"/>
                  <a:gd name="T20" fmla="*/ 0 w 614"/>
                  <a:gd name="T21" fmla="*/ 0 h 697"/>
                  <a:gd name="T22" fmla="*/ 0 w 614"/>
                  <a:gd name="T23" fmla="*/ 0 h 697"/>
                  <a:gd name="T24" fmla="*/ 0 w 614"/>
                  <a:gd name="T25" fmla="*/ 0 h 697"/>
                  <a:gd name="T26" fmla="*/ 0 w 614"/>
                  <a:gd name="T27" fmla="*/ 0 h 697"/>
                  <a:gd name="T28" fmla="*/ 0 w 614"/>
                  <a:gd name="T29" fmla="*/ 0 h 697"/>
                  <a:gd name="T30" fmla="*/ 0 w 614"/>
                  <a:gd name="T31" fmla="*/ 0 h 697"/>
                  <a:gd name="T32" fmla="*/ 0 w 614"/>
                  <a:gd name="T33" fmla="*/ 0 h 697"/>
                  <a:gd name="T34" fmla="*/ 0 w 614"/>
                  <a:gd name="T35" fmla="*/ 0 h 697"/>
                  <a:gd name="T36" fmla="*/ 0 w 614"/>
                  <a:gd name="T37" fmla="*/ 0 h 697"/>
                  <a:gd name="T38" fmla="*/ 0 w 614"/>
                  <a:gd name="T39" fmla="*/ 0 h 697"/>
                  <a:gd name="T40" fmla="*/ 0 w 614"/>
                  <a:gd name="T41" fmla="*/ 0 h 697"/>
                  <a:gd name="T42" fmla="*/ 0 w 614"/>
                  <a:gd name="T43" fmla="*/ 0 h 697"/>
                  <a:gd name="T44" fmla="*/ 0 w 614"/>
                  <a:gd name="T45" fmla="*/ 0 h 697"/>
                  <a:gd name="T46" fmla="*/ 0 w 614"/>
                  <a:gd name="T47" fmla="*/ 0 h 697"/>
                  <a:gd name="T48" fmla="*/ 0 w 614"/>
                  <a:gd name="T49" fmla="*/ 0 h 697"/>
                  <a:gd name="T50" fmla="*/ 0 w 614"/>
                  <a:gd name="T51" fmla="*/ 0 h 697"/>
                  <a:gd name="T52" fmla="*/ 0 w 614"/>
                  <a:gd name="T53" fmla="*/ 0 h 697"/>
                  <a:gd name="T54" fmla="*/ 0 w 614"/>
                  <a:gd name="T55" fmla="*/ 0 h 697"/>
                  <a:gd name="T56" fmla="*/ 0 w 614"/>
                  <a:gd name="T57" fmla="*/ 0 h 697"/>
                  <a:gd name="T58" fmla="*/ 0 w 614"/>
                  <a:gd name="T59" fmla="*/ 0 h 697"/>
                  <a:gd name="T60" fmla="*/ 0 w 614"/>
                  <a:gd name="T61" fmla="*/ 0 h 697"/>
                  <a:gd name="T62" fmla="*/ 0 w 614"/>
                  <a:gd name="T63" fmla="*/ 0 h 697"/>
                  <a:gd name="T64" fmla="*/ 0 w 614"/>
                  <a:gd name="T65" fmla="*/ 0 h 697"/>
                  <a:gd name="T66" fmla="*/ 0 w 614"/>
                  <a:gd name="T67" fmla="*/ 0 h 697"/>
                  <a:gd name="T68" fmla="*/ 0 w 614"/>
                  <a:gd name="T69" fmla="*/ 0 h 697"/>
                  <a:gd name="T70" fmla="*/ 0 w 614"/>
                  <a:gd name="T71" fmla="*/ 0 h 697"/>
                  <a:gd name="T72" fmla="*/ 0 w 614"/>
                  <a:gd name="T73" fmla="*/ 0 h 697"/>
                  <a:gd name="T74" fmla="*/ 0 w 614"/>
                  <a:gd name="T75" fmla="*/ 0 h 697"/>
                  <a:gd name="T76" fmla="*/ 0 w 614"/>
                  <a:gd name="T77" fmla="*/ 0 h 697"/>
                  <a:gd name="T78" fmla="*/ 0 w 614"/>
                  <a:gd name="T79" fmla="*/ 0 h 697"/>
                  <a:gd name="T80" fmla="*/ 0 w 614"/>
                  <a:gd name="T81" fmla="*/ 0 h 697"/>
                  <a:gd name="T82" fmla="*/ 0 w 614"/>
                  <a:gd name="T83" fmla="*/ 0 h 697"/>
                  <a:gd name="T84" fmla="*/ 0 w 614"/>
                  <a:gd name="T85" fmla="*/ 0 h 697"/>
                  <a:gd name="T86" fmla="*/ 0 w 614"/>
                  <a:gd name="T87" fmla="*/ 0 h 697"/>
                  <a:gd name="T88" fmla="*/ 0 w 614"/>
                  <a:gd name="T89" fmla="*/ 0 h 697"/>
                  <a:gd name="T90" fmla="*/ 0 w 614"/>
                  <a:gd name="T91" fmla="*/ 0 h 697"/>
                  <a:gd name="T92" fmla="*/ 0 w 614"/>
                  <a:gd name="T93" fmla="*/ 0 h 697"/>
                  <a:gd name="T94" fmla="*/ 0 w 614"/>
                  <a:gd name="T95" fmla="*/ 0 h 697"/>
                  <a:gd name="T96" fmla="*/ 0 w 614"/>
                  <a:gd name="T97" fmla="*/ 0 h 6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4"/>
                  <a:gd name="T148" fmla="*/ 0 h 697"/>
                  <a:gd name="T149" fmla="*/ 614 w 614"/>
                  <a:gd name="T150" fmla="*/ 697 h 69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4" h="697">
                    <a:moveTo>
                      <a:pt x="609" y="26"/>
                    </a:moveTo>
                    <a:lnTo>
                      <a:pt x="606" y="25"/>
                    </a:lnTo>
                    <a:lnTo>
                      <a:pt x="596" y="23"/>
                    </a:lnTo>
                    <a:lnTo>
                      <a:pt x="581" y="18"/>
                    </a:lnTo>
                    <a:lnTo>
                      <a:pt x="559" y="14"/>
                    </a:lnTo>
                    <a:lnTo>
                      <a:pt x="534" y="10"/>
                    </a:lnTo>
                    <a:lnTo>
                      <a:pt x="503" y="6"/>
                    </a:lnTo>
                    <a:lnTo>
                      <a:pt x="469" y="3"/>
                    </a:lnTo>
                    <a:lnTo>
                      <a:pt x="430" y="1"/>
                    </a:lnTo>
                    <a:lnTo>
                      <a:pt x="388" y="0"/>
                    </a:lnTo>
                    <a:lnTo>
                      <a:pt x="344" y="2"/>
                    </a:lnTo>
                    <a:lnTo>
                      <a:pt x="297" y="6"/>
                    </a:lnTo>
                    <a:lnTo>
                      <a:pt x="247" y="14"/>
                    </a:lnTo>
                    <a:lnTo>
                      <a:pt x="197" y="25"/>
                    </a:lnTo>
                    <a:lnTo>
                      <a:pt x="145" y="40"/>
                    </a:lnTo>
                    <a:lnTo>
                      <a:pt x="92" y="58"/>
                    </a:lnTo>
                    <a:lnTo>
                      <a:pt x="39" y="83"/>
                    </a:lnTo>
                    <a:lnTo>
                      <a:pt x="35" y="96"/>
                    </a:lnTo>
                    <a:lnTo>
                      <a:pt x="26" y="134"/>
                    </a:lnTo>
                    <a:lnTo>
                      <a:pt x="15" y="192"/>
                    </a:lnTo>
                    <a:lnTo>
                      <a:pt x="5" y="268"/>
                    </a:lnTo>
                    <a:lnTo>
                      <a:pt x="0" y="358"/>
                    </a:lnTo>
                    <a:lnTo>
                      <a:pt x="4" y="459"/>
                    </a:lnTo>
                    <a:lnTo>
                      <a:pt x="19" y="568"/>
                    </a:lnTo>
                    <a:lnTo>
                      <a:pt x="50" y="679"/>
                    </a:lnTo>
                    <a:lnTo>
                      <a:pt x="54" y="679"/>
                    </a:lnTo>
                    <a:lnTo>
                      <a:pt x="62" y="678"/>
                    </a:lnTo>
                    <a:lnTo>
                      <a:pt x="75" y="676"/>
                    </a:lnTo>
                    <a:lnTo>
                      <a:pt x="93" y="675"/>
                    </a:lnTo>
                    <a:lnTo>
                      <a:pt x="117" y="673"/>
                    </a:lnTo>
                    <a:lnTo>
                      <a:pt x="144" y="671"/>
                    </a:lnTo>
                    <a:lnTo>
                      <a:pt x="177" y="670"/>
                    </a:lnTo>
                    <a:lnTo>
                      <a:pt x="212" y="669"/>
                    </a:lnTo>
                    <a:lnTo>
                      <a:pt x="252" y="668"/>
                    </a:lnTo>
                    <a:lnTo>
                      <a:pt x="295" y="669"/>
                    </a:lnTo>
                    <a:lnTo>
                      <a:pt x="342" y="670"/>
                    </a:lnTo>
                    <a:lnTo>
                      <a:pt x="391" y="672"/>
                    </a:lnTo>
                    <a:lnTo>
                      <a:pt x="443" y="676"/>
                    </a:lnTo>
                    <a:lnTo>
                      <a:pt x="498" y="681"/>
                    </a:lnTo>
                    <a:lnTo>
                      <a:pt x="555" y="688"/>
                    </a:lnTo>
                    <a:lnTo>
                      <a:pt x="614" y="697"/>
                    </a:lnTo>
                    <a:lnTo>
                      <a:pt x="611" y="676"/>
                    </a:lnTo>
                    <a:lnTo>
                      <a:pt x="605" y="621"/>
                    </a:lnTo>
                    <a:lnTo>
                      <a:pt x="596" y="538"/>
                    </a:lnTo>
                    <a:lnTo>
                      <a:pt x="589" y="438"/>
                    </a:lnTo>
                    <a:lnTo>
                      <a:pt x="584" y="327"/>
                    </a:lnTo>
                    <a:lnTo>
                      <a:pt x="584" y="217"/>
                    </a:lnTo>
                    <a:lnTo>
                      <a:pt x="592" y="114"/>
                    </a:lnTo>
                    <a:lnTo>
                      <a:pt x="609" y="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2" name="Freeform 687"/>
              <p:cNvSpPr>
                <a:spLocks/>
              </p:cNvSpPr>
              <p:nvPr/>
            </p:nvSpPr>
            <p:spPr bwMode="auto">
              <a:xfrm>
                <a:off x="3984" y="3299"/>
                <a:ext cx="113" cy="77"/>
              </a:xfrm>
              <a:custGeom>
                <a:avLst/>
                <a:gdLst>
                  <a:gd name="T0" fmla="*/ 0 w 1014"/>
                  <a:gd name="T1" fmla="*/ 0 h 693"/>
                  <a:gd name="T2" fmla="*/ 0 w 1014"/>
                  <a:gd name="T3" fmla="*/ 0 h 693"/>
                  <a:gd name="T4" fmla="*/ 0 w 1014"/>
                  <a:gd name="T5" fmla="*/ 0 h 693"/>
                  <a:gd name="T6" fmla="*/ 0 w 1014"/>
                  <a:gd name="T7" fmla="*/ 0 h 693"/>
                  <a:gd name="T8" fmla="*/ 0 w 1014"/>
                  <a:gd name="T9" fmla="*/ 0 h 693"/>
                  <a:gd name="T10" fmla="*/ 0 w 1014"/>
                  <a:gd name="T11" fmla="*/ 0 h 693"/>
                  <a:gd name="T12" fmla="*/ 0 w 1014"/>
                  <a:gd name="T13" fmla="*/ 0 h 693"/>
                  <a:gd name="T14" fmla="*/ 0 w 1014"/>
                  <a:gd name="T15" fmla="*/ 0 h 693"/>
                  <a:gd name="T16" fmla="*/ 0 w 1014"/>
                  <a:gd name="T17" fmla="*/ 0 h 693"/>
                  <a:gd name="T18" fmla="*/ 0 w 1014"/>
                  <a:gd name="T19" fmla="*/ 0 h 693"/>
                  <a:gd name="T20" fmla="*/ 0 w 1014"/>
                  <a:gd name="T21" fmla="*/ 0 h 693"/>
                  <a:gd name="T22" fmla="*/ 0 w 1014"/>
                  <a:gd name="T23" fmla="*/ 0 h 693"/>
                  <a:gd name="T24" fmla="*/ 0 w 1014"/>
                  <a:gd name="T25" fmla="*/ 0 h 693"/>
                  <a:gd name="T26" fmla="*/ 0 w 1014"/>
                  <a:gd name="T27" fmla="*/ 0 h 693"/>
                  <a:gd name="T28" fmla="*/ 0 w 1014"/>
                  <a:gd name="T29" fmla="*/ 0 h 693"/>
                  <a:gd name="T30" fmla="*/ 0 w 1014"/>
                  <a:gd name="T31" fmla="*/ 0 h 693"/>
                  <a:gd name="T32" fmla="*/ 0 w 1014"/>
                  <a:gd name="T33" fmla="*/ 0 h 693"/>
                  <a:gd name="T34" fmla="*/ 0 w 1014"/>
                  <a:gd name="T35" fmla="*/ 0 h 693"/>
                  <a:gd name="T36" fmla="*/ 0 w 1014"/>
                  <a:gd name="T37" fmla="*/ 0 h 693"/>
                  <a:gd name="T38" fmla="*/ 0 w 1014"/>
                  <a:gd name="T39" fmla="*/ 0 h 693"/>
                  <a:gd name="T40" fmla="*/ 0 w 1014"/>
                  <a:gd name="T41" fmla="*/ 0 h 693"/>
                  <a:gd name="T42" fmla="*/ 0 w 1014"/>
                  <a:gd name="T43" fmla="*/ 0 h 693"/>
                  <a:gd name="T44" fmla="*/ 0 w 1014"/>
                  <a:gd name="T45" fmla="*/ 0 h 693"/>
                  <a:gd name="T46" fmla="*/ 0 w 1014"/>
                  <a:gd name="T47" fmla="*/ 0 h 693"/>
                  <a:gd name="T48" fmla="*/ 0 w 1014"/>
                  <a:gd name="T49" fmla="*/ 0 h 693"/>
                  <a:gd name="T50" fmla="*/ 0 w 1014"/>
                  <a:gd name="T51" fmla="*/ 0 h 693"/>
                  <a:gd name="T52" fmla="*/ 0 w 1014"/>
                  <a:gd name="T53" fmla="*/ 0 h 693"/>
                  <a:gd name="T54" fmla="*/ 0 w 1014"/>
                  <a:gd name="T55" fmla="*/ 0 h 693"/>
                  <a:gd name="T56" fmla="*/ 0 w 1014"/>
                  <a:gd name="T57" fmla="*/ 0 h 693"/>
                  <a:gd name="T58" fmla="*/ 0 w 1014"/>
                  <a:gd name="T59" fmla="*/ 0 h 693"/>
                  <a:gd name="T60" fmla="*/ 0 w 1014"/>
                  <a:gd name="T61" fmla="*/ 0 h 693"/>
                  <a:gd name="T62" fmla="*/ 0 w 1014"/>
                  <a:gd name="T63" fmla="*/ 0 h 693"/>
                  <a:gd name="T64" fmla="*/ 0 w 1014"/>
                  <a:gd name="T65" fmla="*/ 0 h 693"/>
                  <a:gd name="T66" fmla="*/ 0 w 1014"/>
                  <a:gd name="T67" fmla="*/ 0 h 693"/>
                  <a:gd name="T68" fmla="*/ 0 w 1014"/>
                  <a:gd name="T69" fmla="*/ 0 h 693"/>
                  <a:gd name="T70" fmla="*/ 0 w 1014"/>
                  <a:gd name="T71" fmla="*/ 0 h 693"/>
                  <a:gd name="T72" fmla="*/ 0 w 1014"/>
                  <a:gd name="T73" fmla="*/ 0 h 693"/>
                  <a:gd name="T74" fmla="*/ 0 w 1014"/>
                  <a:gd name="T75" fmla="*/ 0 h 693"/>
                  <a:gd name="T76" fmla="*/ 0 w 1014"/>
                  <a:gd name="T77" fmla="*/ 0 h 693"/>
                  <a:gd name="T78" fmla="*/ 0 w 1014"/>
                  <a:gd name="T79" fmla="*/ 0 h 693"/>
                  <a:gd name="T80" fmla="*/ 0 w 1014"/>
                  <a:gd name="T81" fmla="*/ 0 h 693"/>
                  <a:gd name="T82" fmla="*/ 0 w 1014"/>
                  <a:gd name="T83" fmla="*/ 0 h 693"/>
                  <a:gd name="T84" fmla="*/ 0 w 1014"/>
                  <a:gd name="T85" fmla="*/ 0 h 693"/>
                  <a:gd name="T86" fmla="*/ 0 w 1014"/>
                  <a:gd name="T87" fmla="*/ 0 h 693"/>
                  <a:gd name="T88" fmla="*/ 0 w 1014"/>
                  <a:gd name="T89" fmla="*/ 0 h 693"/>
                  <a:gd name="T90" fmla="*/ 0 w 1014"/>
                  <a:gd name="T91" fmla="*/ 0 h 693"/>
                  <a:gd name="T92" fmla="*/ 0 w 1014"/>
                  <a:gd name="T93" fmla="*/ 0 h 693"/>
                  <a:gd name="T94" fmla="*/ 0 w 1014"/>
                  <a:gd name="T95" fmla="*/ 0 h 693"/>
                  <a:gd name="T96" fmla="*/ 0 w 1014"/>
                  <a:gd name="T97" fmla="*/ 0 h 693"/>
                  <a:gd name="T98" fmla="*/ 0 w 1014"/>
                  <a:gd name="T99" fmla="*/ 0 h 693"/>
                  <a:gd name="T100" fmla="*/ 0 w 1014"/>
                  <a:gd name="T101" fmla="*/ 0 h 693"/>
                  <a:gd name="T102" fmla="*/ 0 w 1014"/>
                  <a:gd name="T103" fmla="*/ 0 h 693"/>
                  <a:gd name="T104" fmla="*/ 0 w 1014"/>
                  <a:gd name="T105" fmla="*/ 0 h 693"/>
                  <a:gd name="T106" fmla="*/ 0 w 1014"/>
                  <a:gd name="T107" fmla="*/ 0 h 69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4"/>
                  <a:gd name="T163" fmla="*/ 0 h 693"/>
                  <a:gd name="T164" fmla="*/ 1014 w 1014"/>
                  <a:gd name="T165" fmla="*/ 693 h 69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4" h="693">
                    <a:moveTo>
                      <a:pt x="6" y="523"/>
                    </a:moveTo>
                    <a:lnTo>
                      <a:pt x="0" y="608"/>
                    </a:lnTo>
                    <a:lnTo>
                      <a:pt x="660" y="693"/>
                    </a:lnTo>
                    <a:lnTo>
                      <a:pt x="665" y="691"/>
                    </a:lnTo>
                    <a:lnTo>
                      <a:pt x="679" y="683"/>
                    </a:lnTo>
                    <a:lnTo>
                      <a:pt x="700" y="672"/>
                    </a:lnTo>
                    <a:lnTo>
                      <a:pt x="726" y="657"/>
                    </a:lnTo>
                    <a:lnTo>
                      <a:pt x="758" y="636"/>
                    </a:lnTo>
                    <a:lnTo>
                      <a:pt x="793" y="611"/>
                    </a:lnTo>
                    <a:lnTo>
                      <a:pt x="829" y="581"/>
                    </a:lnTo>
                    <a:lnTo>
                      <a:pt x="866" y="546"/>
                    </a:lnTo>
                    <a:lnTo>
                      <a:pt x="902" y="508"/>
                    </a:lnTo>
                    <a:lnTo>
                      <a:pt x="935" y="465"/>
                    </a:lnTo>
                    <a:lnTo>
                      <a:pt x="964" y="416"/>
                    </a:lnTo>
                    <a:lnTo>
                      <a:pt x="987" y="362"/>
                    </a:lnTo>
                    <a:lnTo>
                      <a:pt x="1004" y="305"/>
                    </a:lnTo>
                    <a:lnTo>
                      <a:pt x="1014" y="242"/>
                    </a:lnTo>
                    <a:lnTo>
                      <a:pt x="1012" y="175"/>
                    </a:lnTo>
                    <a:lnTo>
                      <a:pt x="1000" y="103"/>
                    </a:lnTo>
                    <a:lnTo>
                      <a:pt x="998" y="98"/>
                    </a:lnTo>
                    <a:lnTo>
                      <a:pt x="992" y="87"/>
                    </a:lnTo>
                    <a:lnTo>
                      <a:pt x="981" y="72"/>
                    </a:lnTo>
                    <a:lnTo>
                      <a:pt x="967" y="53"/>
                    </a:lnTo>
                    <a:lnTo>
                      <a:pt x="948" y="35"/>
                    </a:lnTo>
                    <a:lnTo>
                      <a:pt x="926" y="19"/>
                    </a:lnTo>
                    <a:lnTo>
                      <a:pt x="900" y="6"/>
                    </a:lnTo>
                    <a:lnTo>
                      <a:pt x="870" y="0"/>
                    </a:lnTo>
                    <a:lnTo>
                      <a:pt x="874" y="12"/>
                    </a:lnTo>
                    <a:lnTo>
                      <a:pt x="884" y="41"/>
                    </a:lnTo>
                    <a:lnTo>
                      <a:pt x="896" y="89"/>
                    </a:lnTo>
                    <a:lnTo>
                      <a:pt x="907" y="151"/>
                    </a:lnTo>
                    <a:lnTo>
                      <a:pt x="910" y="225"/>
                    </a:lnTo>
                    <a:lnTo>
                      <a:pt x="902" y="307"/>
                    </a:lnTo>
                    <a:lnTo>
                      <a:pt x="878" y="396"/>
                    </a:lnTo>
                    <a:lnTo>
                      <a:pt x="836" y="489"/>
                    </a:lnTo>
                    <a:lnTo>
                      <a:pt x="835" y="490"/>
                    </a:lnTo>
                    <a:lnTo>
                      <a:pt x="831" y="493"/>
                    </a:lnTo>
                    <a:lnTo>
                      <a:pt x="825" y="498"/>
                    </a:lnTo>
                    <a:lnTo>
                      <a:pt x="816" y="506"/>
                    </a:lnTo>
                    <a:lnTo>
                      <a:pt x="805" y="513"/>
                    </a:lnTo>
                    <a:lnTo>
                      <a:pt x="792" y="521"/>
                    </a:lnTo>
                    <a:lnTo>
                      <a:pt x="775" y="529"/>
                    </a:lnTo>
                    <a:lnTo>
                      <a:pt x="757" y="537"/>
                    </a:lnTo>
                    <a:lnTo>
                      <a:pt x="737" y="544"/>
                    </a:lnTo>
                    <a:lnTo>
                      <a:pt x="713" y="552"/>
                    </a:lnTo>
                    <a:lnTo>
                      <a:pt x="688" y="557"/>
                    </a:lnTo>
                    <a:lnTo>
                      <a:pt x="659" y="561"/>
                    </a:lnTo>
                    <a:lnTo>
                      <a:pt x="630" y="562"/>
                    </a:lnTo>
                    <a:lnTo>
                      <a:pt x="597" y="561"/>
                    </a:lnTo>
                    <a:lnTo>
                      <a:pt x="562" y="558"/>
                    </a:lnTo>
                    <a:lnTo>
                      <a:pt x="525" y="551"/>
                    </a:lnTo>
                    <a:lnTo>
                      <a:pt x="525" y="642"/>
                    </a:lnTo>
                    <a:lnTo>
                      <a:pt x="23" y="590"/>
                    </a:lnTo>
                    <a:lnTo>
                      <a:pt x="6" y="52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3" name="Freeform 688"/>
              <p:cNvSpPr>
                <a:spLocks/>
              </p:cNvSpPr>
              <p:nvPr/>
            </p:nvSpPr>
            <p:spPr bwMode="auto">
              <a:xfrm>
                <a:off x="3970" y="3375"/>
                <a:ext cx="83" cy="27"/>
              </a:xfrm>
              <a:custGeom>
                <a:avLst/>
                <a:gdLst>
                  <a:gd name="T0" fmla="*/ 0 w 745"/>
                  <a:gd name="T1" fmla="*/ 0 h 240"/>
                  <a:gd name="T2" fmla="*/ 0 w 745"/>
                  <a:gd name="T3" fmla="*/ 0 h 240"/>
                  <a:gd name="T4" fmla="*/ 0 w 745"/>
                  <a:gd name="T5" fmla="*/ 0 h 240"/>
                  <a:gd name="T6" fmla="*/ 0 w 745"/>
                  <a:gd name="T7" fmla="*/ 0 h 240"/>
                  <a:gd name="T8" fmla="*/ 0 w 745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5"/>
                  <a:gd name="T16" fmla="*/ 0 h 240"/>
                  <a:gd name="T17" fmla="*/ 745 w 745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5" h="240">
                    <a:moveTo>
                      <a:pt x="745" y="86"/>
                    </a:moveTo>
                    <a:lnTo>
                      <a:pt x="11" y="0"/>
                    </a:lnTo>
                    <a:lnTo>
                      <a:pt x="0" y="86"/>
                    </a:lnTo>
                    <a:lnTo>
                      <a:pt x="722" y="240"/>
                    </a:lnTo>
                    <a:lnTo>
                      <a:pt x="745" y="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4" name="Freeform 689"/>
              <p:cNvSpPr>
                <a:spLocks/>
              </p:cNvSpPr>
              <p:nvPr/>
            </p:nvSpPr>
            <p:spPr bwMode="auto">
              <a:xfrm>
                <a:off x="4011" y="3384"/>
                <a:ext cx="36" cy="12"/>
              </a:xfrm>
              <a:custGeom>
                <a:avLst/>
                <a:gdLst>
                  <a:gd name="T0" fmla="*/ 0 w 319"/>
                  <a:gd name="T1" fmla="*/ 0 h 109"/>
                  <a:gd name="T2" fmla="*/ 0 w 319"/>
                  <a:gd name="T3" fmla="*/ 0 h 109"/>
                  <a:gd name="T4" fmla="*/ 0 w 319"/>
                  <a:gd name="T5" fmla="*/ 0 h 109"/>
                  <a:gd name="T6" fmla="*/ 0 w 319"/>
                  <a:gd name="T7" fmla="*/ 0 h 109"/>
                  <a:gd name="T8" fmla="*/ 0 w 319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09"/>
                  <a:gd name="T17" fmla="*/ 319 w 31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09">
                    <a:moveTo>
                      <a:pt x="319" y="47"/>
                    </a:moveTo>
                    <a:lnTo>
                      <a:pt x="4" y="0"/>
                    </a:lnTo>
                    <a:lnTo>
                      <a:pt x="0" y="45"/>
                    </a:lnTo>
                    <a:lnTo>
                      <a:pt x="309" y="109"/>
                    </a:lnTo>
                    <a:lnTo>
                      <a:pt x="319" y="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5" name="Freeform 690"/>
              <p:cNvSpPr>
                <a:spLocks/>
              </p:cNvSpPr>
              <p:nvPr/>
            </p:nvSpPr>
            <p:spPr bwMode="auto">
              <a:xfrm>
                <a:off x="3975" y="3378"/>
                <a:ext cx="24" cy="9"/>
              </a:xfrm>
              <a:custGeom>
                <a:avLst/>
                <a:gdLst>
                  <a:gd name="T0" fmla="*/ 0 w 213"/>
                  <a:gd name="T1" fmla="*/ 0 h 81"/>
                  <a:gd name="T2" fmla="*/ 0 w 213"/>
                  <a:gd name="T3" fmla="*/ 0 h 81"/>
                  <a:gd name="T4" fmla="*/ 0 w 213"/>
                  <a:gd name="T5" fmla="*/ 0 h 81"/>
                  <a:gd name="T6" fmla="*/ 0 w 213"/>
                  <a:gd name="T7" fmla="*/ 0 h 81"/>
                  <a:gd name="T8" fmla="*/ 0 w 213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81"/>
                  <a:gd name="T17" fmla="*/ 213 w 213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81">
                    <a:moveTo>
                      <a:pt x="213" y="37"/>
                    </a:moveTo>
                    <a:lnTo>
                      <a:pt x="0" y="0"/>
                    </a:lnTo>
                    <a:lnTo>
                      <a:pt x="2" y="39"/>
                    </a:lnTo>
                    <a:lnTo>
                      <a:pt x="206" y="81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6" name="Freeform 691"/>
              <p:cNvSpPr>
                <a:spLocks/>
              </p:cNvSpPr>
              <p:nvPr/>
            </p:nvSpPr>
            <p:spPr bwMode="auto">
              <a:xfrm>
                <a:off x="3916" y="3386"/>
                <a:ext cx="139" cy="47"/>
              </a:xfrm>
              <a:custGeom>
                <a:avLst/>
                <a:gdLst>
                  <a:gd name="T0" fmla="*/ 0 w 1254"/>
                  <a:gd name="T1" fmla="*/ 0 h 415"/>
                  <a:gd name="T2" fmla="*/ 0 w 1254"/>
                  <a:gd name="T3" fmla="*/ 0 h 415"/>
                  <a:gd name="T4" fmla="*/ 0 w 1254"/>
                  <a:gd name="T5" fmla="*/ 0 h 415"/>
                  <a:gd name="T6" fmla="*/ 0 w 1254"/>
                  <a:gd name="T7" fmla="*/ 0 h 415"/>
                  <a:gd name="T8" fmla="*/ 0 w 1254"/>
                  <a:gd name="T9" fmla="*/ 0 h 415"/>
                  <a:gd name="T10" fmla="*/ 0 w 1254"/>
                  <a:gd name="T11" fmla="*/ 0 h 415"/>
                  <a:gd name="T12" fmla="*/ 0 w 1254"/>
                  <a:gd name="T13" fmla="*/ 0 h 415"/>
                  <a:gd name="T14" fmla="*/ 0 w 1254"/>
                  <a:gd name="T15" fmla="*/ 0 h 415"/>
                  <a:gd name="T16" fmla="*/ 0 w 1254"/>
                  <a:gd name="T17" fmla="*/ 0 h 415"/>
                  <a:gd name="T18" fmla="*/ 0 w 1254"/>
                  <a:gd name="T19" fmla="*/ 0 h 415"/>
                  <a:gd name="T20" fmla="*/ 0 w 1254"/>
                  <a:gd name="T21" fmla="*/ 0 h 415"/>
                  <a:gd name="T22" fmla="*/ 0 w 1254"/>
                  <a:gd name="T23" fmla="*/ 0 h 415"/>
                  <a:gd name="T24" fmla="*/ 0 w 1254"/>
                  <a:gd name="T25" fmla="*/ 0 h 415"/>
                  <a:gd name="T26" fmla="*/ 0 w 1254"/>
                  <a:gd name="T27" fmla="*/ 0 h 415"/>
                  <a:gd name="T28" fmla="*/ 0 w 1254"/>
                  <a:gd name="T29" fmla="*/ 0 h 415"/>
                  <a:gd name="T30" fmla="*/ 0 w 1254"/>
                  <a:gd name="T31" fmla="*/ 0 h 415"/>
                  <a:gd name="T32" fmla="*/ 0 w 1254"/>
                  <a:gd name="T33" fmla="*/ 0 h 415"/>
                  <a:gd name="T34" fmla="*/ 0 w 1254"/>
                  <a:gd name="T35" fmla="*/ 0 h 415"/>
                  <a:gd name="T36" fmla="*/ 0 w 1254"/>
                  <a:gd name="T37" fmla="*/ 0 h 415"/>
                  <a:gd name="T38" fmla="*/ 0 w 1254"/>
                  <a:gd name="T39" fmla="*/ 0 h 415"/>
                  <a:gd name="T40" fmla="*/ 0 w 1254"/>
                  <a:gd name="T41" fmla="*/ 0 h 415"/>
                  <a:gd name="T42" fmla="*/ 0 w 1254"/>
                  <a:gd name="T43" fmla="*/ 0 h 415"/>
                  <a:gd name="T44" fmla="*/ 0 w 1254"/>
                  <a:gd name="T45" fmla="*/ 0 h 415"/>
                  <a:gd name="T46" fmla="*/ 0 w 1254"/>
                  <a:gd name="T47" fmla="*/ 0 h 415"/>
                  <a:gd name="T48" fmla="*/ 0 w 1254"/>
                  <a:gd name="T49" fmla="*/ 0 h 415"/>
                  <a:gd name="T50" fmla="*/ 0 w 1254"/>
                  <a:gd name="T51" fmla="*/ 0 h 415"/>
                  <a:gd name="T52" fmla="*/ 0 w 1254"/>
                  <a:gd name="T53" fmla="*/ 0 h 415"/>
                  <a:gd name="T54" fmla="*/ 0 w 1254"/>
                  <a:gd name="T55" fmla="*/ 0 h 415"/>
                  <a:gd name="T56" fmla="*/ 0 w 1254"/>
                  <a:gd name="T57" fmla="*/ 0 h 415"/>
                  <a:gd name="T58" fmla="*/ 0 w 1254"/>
                  <a:gd name="T59" fmla="*/ 0 h 415"/>
                  <a:gd name="T60" fmla="*/ 0 w 1254"/>
                  <a:gd name="T61" fmla="*/ 0 h 415"/>
                  <a:gd name="T62" fmla="*/ 0 w 1254"/>
                  <a:gd name="T63" fmla="*/ 0 h 415"/>
                  <a:gd name="T64" fmla="*/ 0 w 1254"/>
                  <a:gd name="T65" fmla="*/ 0 h 415"/>
                  <a:gd name="T66" fmla="*/ 0 w 1254"/>
                  <a:gd name="T67" fmla="*/ 0 h 415"/>
                  <a:gd name="T68" fmla="*/ 0 w 1254"/>
                  <a:gd name="T69" fmla="*/ 0 h 4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4"/>
                  <a:gd name="T106" fmla="*/ 0 h 415"/>
                  <a:gd name="T107" fmla="*/ 1254 w 1254"/>
                  <a:gd name="T108" fmla="*/ 415 h 4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4" h="415">
                    <a:moveTo>
                      <a:pt x="0" y="124"/>
                    </a:moveTo>
                    <a:lnTo>
                      <a:pt x="3" y="124"/>
                    </a:lnTo>
                    <a:lnTo>
                      <a:pt x="10" y="122"/>
                    </a:lnTo>
                    <a:lnTo>
                      <a:pt x="23" y="120"/>
                    </a:lnTo>
                    <a:lnTo>
                      <a:pt x="40" y="117"/>
                    </a:lnTo>
                    <a:lnTo>
                      <a:pt x="59" y="114"/>
                    </a:lnTo>
                    <a:lnTo>
                      <a:pt x="81" y="109"/>
                    </a:lnTo>
                    <a:lnTo>
                      <a:pt x="107" y="103"/>
                    </a:lnTo>
                    <a:lnTo>
                      <a:pt x="133" y="96"/>
                    </a:lnTo>
                    <a:lnTo>
                      <a:pt x="161" y="89"/>
                    </a:lnTo>
                    <a:lnTo>
                      <a:pt x="188" y="79"/>
                    </a:lnTo>
                    <a:lnTo>
                      <a:pt x="216" y="69"/>
                    </a:lnTo>
                    <a:lnTo>
                      <a:pt x="243" y="58"/>
                    </a:lnTo>
                    <a:lnTo>
                      <a:pt x="270" y="45"/>
                    </a:lnTo>
                    <a:lnTo>
                      <a:pt x="293" y="31"/>
                    </a:lnTo>
                    <a:lnTo>
                      <a:pt x="316" y="16"/>
                    </a:lnTo>
                    <a:lnTo>
                      <a:pt x="334" y="0"/>
                    </a:lnTo>
                    <a:lnTo>
                      <a:pt x="1254" y="210"/>
                    </a:lnTo>
                    <a:lnTo>
                      <a:pt x="1252" y="212"/>
                    </a:lnTo>
                    <a:lnTo>
                      <a:pt x="1247" y="218"/>
                    </a:lnTo>
                    <a:lnTo>
                      <a:pt x="1239" y="226"/>
                    </a:lnTo>
                    <a:lnTo>
                      <a:pt x="1227" y="236"/>
                    </a:lnTo>
                    <a:lnTo>
                      <a:pt x="1213" y="248"/>
                    </a:lnTo>
                    <a:lnTo>
                      <a:pt x="1197" y="263"/>
                    </a:lnTo>
                    <a:lnTo>
                      <a:pt x="1180" y="279"/>
                    </a:lnTo>
                    <a:lnTo>
                      <a:pt x="1159" y="295"/>
                    </a:lnTo>
                    <a:lnTo>
                      <a:pt x="1138" y="313"/>
                    </a:lnTo>
                    <a:lnTo>
                      <a:pt x="1116" y="330"/>
                    </a:lnTo>
                    <a:lnTo>
                      <a:pt x="1092" y="347"/>
                    </a:lnTo>
                    <a:lnTo>
                      <a:pt x="1068" y="364"/>
                    </a:lnTo>
                    <a:lnTo>
                      <a:pt x="1043" y="379"/>
                    </a:lnTo>
                    <a:lnTo>
                      <a:pt x="1019" y="392"/>
                    </a:lnTo>
                    <a:lnTo>
                      <a:pt x="994" y="405"/>
                    </a:lnTo>
                    <a:lnTo>
                      <a:pt x="971" y="415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7" name="Freeform 692"/>
              <p:cNvSpPr>
                <a:spLocks/>
              </p:cNvSpPr>
              <p:nvPr/>
            </p:nvSpPr>
            <p:spPr bwMode="auto">
              <a:xfrm>
                <a:off x="4055" y="3381"/>
                <a:ext cx="49" cy="22"/>
              </a:xfrm>
              <a:custGeom>
                <a:avLst/>
                <a:gdLst>
                  <a:gd name="T0" fmla="*/ 0 w 447"/>
                  <a:gd name="T1" fmla="*/ 0 h 198"/>
                  <a:gd name="T2" fmla="*/ 0 w 447"/>
                  <a:gd name="T3" fmla="*/ 0 h 198"/>
                  <a:gd name="T4" fmla="*/ 0 w 447"/>
                  <a:gd name="T5" fmla="*/ 0 h 198"/>
                  <a:gd name="T6" fmla="*/ 0 w 447"/>
                  <a:gd name="T7" fmla="*/ 0 h 198"/>
                  <a:gd name="T8" fmla="*/ 0 w 447"/>
                  <a:gd name="T9" fmla="*/ 0 h 198"/>
                  <a:gd name="T10" fmla="*/ 0 w 447"/>
                  <a:gd name="T11" fmla="*/ 0 h 1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7"/>
                  <a:gd name="T19" fmla="*/ 0 h 198"/>
                  <a:gd name="T20" fmla="*/ 447 w 447"/>
                  <a:gd name="T21" fmla="*/ 198 h 1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7" h="198">
                    <a:moveTo>
                      <a:pt x="45" y="198"/>
                    </a:moveTo>
                    <a:lnTo>
                      <a:pt x="447" y="79"/>
                    </a:lnTo>
                    <a:lnTo>
                      <a:pt x="203" y="0"/>
                    </a:lnTo>
                    <a:lnTo>
                      <a:pt x="5" y="22"/>
                    </a:lnTo>
                    <a:lnTo>
                      <a:pt x="0" y="187"/>
                    </a:lnTo>
                    <a:lnTo>
                      <a:pt x="45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8" name="Freeform 693"/>
              <p:cNvSpPr>
                <a:spLocks/>
              </p:cNvSpPr>
              <p:nvPr/>
            </p:nvSpPr>
            <p:spPr bwMode="auto">
              <a:xfrm>
                <a:off x="3926" y="3287"/>
                <a:ext cx="27" cy="105"/>
              </a:xfrm>
              <a:custGeom>
                <a:avLst/>
                <a:gdLst>
                  <a:gd name="T0" fmla="*/ 0 w 238"/>
                  <a:gd name="T1" fmla="*/ 0 h 947"/>
                  <a:gd name="T2" fmla="*/ 0 w 238"/>
                  <a:gd name="T3" fmla="*/ 0 h 947"/>
                  <a:gd name="T4" fmla="*/ 0 w 238"/>
                  <a:gd name="T5" fmla="*/ 0 h 947"/>
                  <a:gd name="T6" fmla="*/ 0 w 238"/>
                  <a:gd name="T7" fmla="*/ 0 h 947"/>
                  <a:gd name="T8" fmla="*/ 0 w 238"/>
                  <a:gd name="T9" fmla="*/ 0 h 947"/>
                  <a:gd name="T10" fmla="*/ 0 w 238"/>
                  <a:gd name="T11" fmla="*/ 0 h 947"/>
                  <a:gd name="T12" fmla="*/ 0 w 238"/>
                  <a:gd name="T13" fmla="*/ 0 h 947"/>
                  <a:gd name="T14" fmla="*/ 0 w 238"/>
                  <a:gd name="T15" fmla="*/ 0 h 947"/>
                  <a:gd name="T16" fmla="*/ 0 w 238"/>
                  <a:gd name="T17" fmla="*/ 0 h 947"/>
                  <a:gd name="T18" fmla="*/ 0 w 238"/>
                  <a:gd name="T19" fmla="*/ 0 h 947"/>
                  <a:gd name="T20" fmla="*/ 0 w 238"/>
                  <a:gd name="T21" fmla="*/ 0 h 947"/>
                  <a:gd name="T22" fmla="*/ 0 w 238"/>
                  <a:gd name="T23" fmla="*/ 0 h 947"/>
                  <a:gd name="T24" fmla="*/ 0 w 238"/>
                  <a:gd name="T25" fmla="*/ 0 h 947"/>
                  <a:gd name="T26" fmla="*/ 0 w 238"/>
                  <a:gd name="T27" fmla="*/ 0 h 947"/>
                  <a:gd name="T28" fmla="*/ 0 w 238"/>
                  <a:gd name="T29" fmla="*/ 0 h 947"/>
                  <a:gd name="T30" fmla="*/ 0 w 238"/>
                  <a:gd name="T31" fmla="*/ 0 h 947"/>
                  <a:gd name="T32" fmla="*/ 0 w 238"/>
                  <a:gd name="T33" fmla="*/ 0 h 947"/>
                  <a:gd name="T34" fmla="*/ 0 w 238"/>
                  <a:gd name="T35" fmla="*/ 0 h 947"/>
                  <a:gd name="T36" fmla="*/ 0 w 238"/>
                  <a:gd name="T37" fmla="*/ 0 h 947"/>
                  <a:gd name="T38" fmla="*/ 0 w 238"/>
                  <a:gd name="T39" fmla="*/ 0 h 947"/>
                  <a:gd name="T40" fmla="*/ 0 w 238"/>
                  <a:gd name="T41" fmla="*/ 0 h 947"/>
                  <a:gd name="T42" fmla="*/ 0 w 238"/>
                  <a:gd name="T43" fmla="*/ 0 h 947"/>
                  <a:gd name="T44" fmla="*/ 0 w 238"/>
                  <a:gd name="T45" fmla="*/ 0 h 947"/>
                  <a:gd name="T46" fmla="*/ 0 w 238"/>
                  <a:gd name="T47" fmla="*/ 0 h 947"/>
                  <a:gd name="T48" fmla="*/ 0 w 238"/>
                  <a:gd name="T49" fmla="*/ 0 h 947"/>
                  <a:gd name="T50" fmla="*/ 0 w 238"/>
                  <a:gd name="T51" fmla="*/ 0 h 947"/>
                  <a:gd name="T52" fmla="*/ 0 w 238"/>
                  <a:gd name="T53" fmla="*/ 0 h 947"/>
                  <a:gd name="T54" fmla="*/ 0 w 238"/>
                  <a:gd name="T55" fmla="*/ 0 h 947"/>
                  <a:gd name="T56" fmla="*/ 0 w 238"/>
                  <a:gd name="T57" fmla="*/ 0 h 947"/>
                  <a:gd name="T58" fmla="*/ 0 w 238"/>
                  <a:gd name="T59" fmla="*/ 0 h 947"/>
                  <a:gd name="T60" fmla="*/ 0 w 238"/>
                  <a:gd name="T61" fmla="*/ 0 h 947"/>
                  <a:gd name="T62" fmla="*/ 0 w 238"/>
                  <a:gd name="T63" fmla="*/ 0 h 947"/>
                  <a:gd name="T64" fmla="*/ 0 w 238"/>
                  <a:gd name="T65" fmla="*/ 0 h 947"/>
                  <a:gd name="T66" fmla="*/ 0 w 238"/>
                  <a:gd name="T67" fmla="*/ 0 h 947"/>
                  <a:gd name="T68" fmla="*/ 0 w 238"/>
                  <a:gd name="T69" fmla="*/ 0 h 9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8"/>
                  <a:gd name="T106" fmla="*/ 0 h 947"/>
                  <a:gd name="T107" fmla="*/ 238 w 238"/>
                  <a:gd name="T108" fmla="*/ 947 h 9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8" h="947">
                    <a:moveTo>
                      <a:pt x="238" y="22"/>
                    </a:moveTo>
                    <a:lnTo>
                      <a:pt x="237" y="21"/>
                    </a:lnTo>
                    <a:lnTo>
                      <a:pt x="233" y="19"/>
                    </a:lnTo>
                    <a:lnTo>
                      <a:pt x="226" y="17"/>
                    </a:lnTo>
                    <a:lnTo>
                      <a:pt x="217" y="14"/>
                    </a:lnTo>
                    <a:lnTo>
                      <a:pt x="206" y="10"/>
                    </a:lnTo>
                    <a:lnTo>
                      <a:pt x="194" y="7"/>
                    </a:lnTo>
                    <a:lnTo>
                      <a:pt x="180" y="4"/>
                    </a:lnTo>
                    <a:lnTo>
                      <a:pt x="164" y="1"/>
                    </a:lnTo>
                    <a:lnTo>
                      <a:pt x="146" y="0"/>
                    </a:lnTo>
                    <a:lnTo>
                      <a:pt x="127" y="0"/>
                    </a:lnTo>
                    <a:lnTo>
                      <a:pt x="108" y="2"/>
                    </a:lnTo>
                    <a:lnTo>
                      <a:pt x="87" y="5"/>
                    </a:lnTo>
                    <a:lnTo>
                      <a:pt x="66" y="11"/>
                    </a:lnTo>
                    <a:lnTo>
                      <a:pt x="44" y="19"/>
                    </a:lnTo>
                    <a:lnTo>
                      <a:pt x="22" y="30"/>
                    </a:lnTo>
                    <a:lnTo>
                      <a:pt x="0" y="45"/>
                    </a:lnTo>
                    <a:lnTo>
                      <a:pt x="0" y="947"/>
                    </a:lnTo>
                    <a:lnTo>
                      <a:pt x="1" y="947"/>
                    </a:lnTo>
                    <a:lnTo>
                      <a:pt x="6" y="947"/>
                    </a:lnTo>
                    <a:lnTo>
                      <a:pt x="13" y="946"/>
                    </a:lnTo>
                    <a:lnTo>
                      <a:pt x="22" y="945"/>
                    </a:lnTo>
                    <a:lnTo>
                      <a:pt x="33" y="943"/>
                    </a:lnTo>
                    <a:lnTo>
                      <a:pt x="47" y="941"/>
                    </a:lnTo>
                    <a:lnTo>
                      <a:pt x="62" y="938"/>
                    </a:lnTo>
                    <a:lnTo>
                      <a:pt x="78" y="934"/>
                    </a:lnTo>
                    <a:lnTo>
                      <a:pt x="96" y="928"/>
                    </a:lnTo>
                    <a:lnTo>
                      <a:pt x="115" y="922"/>
                    </a:lnTo>
                    <a:lnTo>
                      <a:pt x="135" y="915"/>
                    </a:lnTo>
                    <a:lnTo>
                      <a:pt x="155" y="906"/>
                    </a:lnTo>
                    <a:lnTo>
                      <a:pt x="176" y="896"/>
                    </a:lnTo>
                    <a:lnTo>
                      <a:pt x="197" y="884"/>
                    </a:lnTo>
                    <a:lnTo>
                      <a:pt x="217" y="871"/>
                    </a:lnTo>
                    <a:lnTo>
                      <a:pt x="238" y="856"/>
                    </a:lnTo>
                    <a:lnTo>
                      <a:pt x="238" y="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69" name="Freeform 694"/>
              <p:cNvSpPr>
                <a:spLocks/>
              </p:cNvSpPr>
              <p:nvPr/>
            </p:nvSpPr>
            <p:spPr bwMode="auto">
              <a:xfrm>
                <a:off x="3927" y="3288"/>
                <a:ext cx="23" cy="89"/>
              </a:xfrm>
              <a:custGeom>
                <a:avLst/>
                <a:gdLst>
                  <a:gd name="T0" fmla="*/ 0 w 203"/>
                  <a:gd name="T1" fmla="*/ 0 h 799"/>
                  <a:gd name="T2" fmla="*/ 0 w 203"/>
                  <a:gd name="T3" fmla="*/ 0 h 799"/>
                  <a:gd name="T4" fmla="*/ 0 w 203"/>
                  <a:gd name="T5" fmla="*/ 0 h 799"/>
                  <a:gd name="T6" fmla="*/ 0 w 203"/>
                  <a:gd name="T7" fmla="*/ 0 h 799"/>
                  <a:gd name="T8" fmla="*/ 0 w 203"/>
                  <a:gd name="T9" fmla="*/ 0 h 799"/>
                  <a:gd name="T10" fmla="*/ 0 w 203"/>
                  <a:gd name="T11" fmla="*/ 0 h 799"/>
                  <a:gd name="T12" fmla="*/ 0 w 203"/>
                  <a:gd name="T13" fmla="*/ 0 h 799"/>
                  <a:gd name="T14" fmla="*/ 0 w 203"/>
                  <a:gd name="T15" fmla="*/ 0 h 799"/>
                  <a:gd name="T16" fmla="*/ 0 w 203"/>
                  <a:gd name="T17" fmla="*/ 0 h 799"/>
                  <a:gd name="T18" fmla="*/ 0 w 203"/>
                  <a:gd name="T19" fmla="*/ 0 h 799"/>
                  <a:gd name="T20" fmla="*/ 0 w 203"/>
                  <a:gd name="T21" fmla="*/ 0 h 799"/>
                  <a:gd name="T22" fmla="*/ 0 w 203"/>
                  <a:gd name="T23" fmla="*/ 0 h 799"/>
                  <a:gd name="T24" fmla="*/ 0 w 203"/>
                  <a:gd name="T25" fmla="*/ 0 h 799"/>
                  <a:gd name="T26" fmla="*/ 0 w 203"/>
                  <a:gd name="T27" fmla="*/ 0 h 799"/>
                  <a:gd name="T28" fmla="*/ 0 w 203"/>
                  <a:gd name="T29" fmla="*/ 0 h 799"/>
                  <a:gd name="T30" fmla="*/ 0 w 203"/>
                  <a:gd name="T31" fmla="*/ 0 h 799"/>
                  <a:gd name="T32" fmla="*/ 0 w 203"/>
                  <a:gd name="T33" fmla="*/ 0 h 799"/>
                  <a:gd name="T34" fmla="*/ 0 w 203"/>
                  <a:gd name="T35" fmla="*/ 0 h 799"/>
                  <a:gd name="T36" fmla="*/ 0 w 203"/>
                  <a:gd name="T37" fmla="*/ 0 h 799"/>
                  <a:gd name="T38" fmla="*/ 0 w 203"/>
                  <a:gd name="T39" fmla="*/ 0 h 799"/>
                  <a:gd name="T40" fmla="*/ 0 w 203"/>
                  <a:gd name="T41" fmla="*/ 0 h 799"/>
                  <a:gd name="T42" fmla="*/ 0 w 203"/>
                  <a:gd name="T43" fmla="*/ 0 h 799"/>
                  <a:gd name="T44" fmla="*/ 0 w 203"/>
                  <a:gd name="T45" fmla="*/ 0 h 799"/>
                  <a:gd name="T46" fmla="*/ 0 w 203"/>
                  <a:gd name="T47" fmla="*/ 0 h 799"/>
                  <a:gd name="T48" fmla="*/ 0 w 203"/>
                  <a:gd name="T49" fmla="*/ 0 h 799"/>
                  <a:gd name="T50" fmla="*/ 0 w 203"/>
                  <a:gd name="T51" fmla="*/ 0 h 799"/>
                  <a:gd name="T52" fmla="*/ 0 w 203"/>
                  <a:gd name="T53" fmla="*/ 0 h 799"/>
                  <a:gd name="T54" fmla="*/ 0 w 203"/>
                  <a:gd name="T55" fmla="*/ 0 h 799"/>
                  <a:gd name="T56" fmla="*/ 0 w 203"/>
                  <a:gd name="T57" fmla="*/ 0 h 799"/>
                  <a:gd name="T58" fmla="*/ 0 w 203"/>
                  <a:gd name="T59" fmla="*/ 0 h 799"/>
                  <a:gd name="T60" fmla="*/ 0 w 203"/>
                  <a:gd name="T61" fmla="*/ 0 h 799"/>
                  <a:gd name="T62" fmla="*/ 0 w 203"/>
                  <a:gd name="T63" fmla="*/ 0 h 799"/>
                  <a:gd name="T64" fmla="*/ 0 w 203"/>
                  <a:gd name="T65" fmla="*/ 0 h 799"/>
                  <a:gd name="T66" fmla="*/ 0 w 203"/>
                  <a:gd name="T67" fmla="*/ 0 h 799"/>
                  <a:gd name="T68" fmla="*/ 0 w 203"/>
                  <a:gd name="T69" fmla="*/ 0 h 7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3"/>
                  <a:gd name="T106" fmla="*/ 0 h 799"/>
                  <a:gd name="T107" fmla="*/ 203 w 203"/>
                  <a:gd name="T108" fmla="*/ 799 h 7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3" h="799">
                    <a:moveTo>
                      <a:pt x="203" y="18"/>
                    </a:moveTo>
                    <a:lnTo>
                      <a:pt x="202" y="17"/>
                    </a:lnTo>
                    <a:lnTo>
                      <a:pt x="199" y="16"/>
                    </a:lnTo>
                    <a:lnTo>
                      <a:pt x="193" y="14"/>
                    </a:lnTo>
                    <a:lnTo>
                      <a:pt x="186" y="11"/>
                    </a:lnTo>
                    <a:lnTo>
                      <a:pt x="177" y="8"/>
                    </a:lnTo>
                    <a:lnTo>
                      <a:pt x="166" y="5"/>
                    </a:lnTo>
                    <a:lnTo>
                      <a:pt x="153" y="3"/>
                    </a:lnTo>
                    <a:lnTo>
                      <a:pt x="140" y="1"/>
                    </a:lnTo>
                    <a:lnTo>
                      <a:pt x="125" y="0"/>
                    </a:lnTo>
                    <a:lnTo>
                      <a:pt x="109" y="0"/>
                    </a:lnTo>
                    <a:lnTo>
                      <a:pt x="92" y="1"/>
                    </a:lnTo>
                    <a:lnTo>
                      <a:pt x="74" y="4"/>
                    </a:lnTo>
                    <a:lnTo>
                      <a:pt x="57" y="9"/>
                    </a:lnTo>
                    <a:lnTo>
                      <a:pt x="37" y="16"/>
                    </a:lnTo>
                    <a:lnTo>
                      <a:pt x="19" y="26"/>
                    </a:lnTo>
                    <a:lnTo>
                      <a:pt x="0" y="38"/>
                    </a:lnTo>
                    <a:lnTo>
                      <a:pt x="0" y="799"/>
                    </a:lnTo>
                    <a:lnTo>
                      <a:pt x="1" y="799"/>
                    </a:lnTo>
                    <a:lnTo>
                      <a:pt x="5" y="799"/>
                    </a:lnTo>
                    <a:lnTo>
                      <a:pt x="11" y="798"/>
                    </a:lnTo>
                    <a:lnTo>
                      <a:pt x="19" y="797"/>
                    </a:lnTo>
                    <a:lnTo>
                      <a:pt x="28" y="796"/>
                    </a:lnTo>
                    <a:lnTo>
                      <a:pt x="41" y="794"/>
                    </a:lnTo>
                    <a:lnTo>
                      <a:pt x="53" y="791"/>
                    </a:lnTo>
                    <a:lnTo>
                      <a:pt x="67" y="786"/>
                    </a:lnTo>
                    <a:lnTo>
                      <a:pt x="82" y="782"/>
                    </a:lnTo>
                    <a:lnTo>
                      <a:pt x="99" y="777"/>
                    </a:lnTo>
                    <a:lnTo>
                      <a:pt x="116" y="771"/>
                    </a:lnTo>
                    <a:lnTo>
                      <a:pt x="133" y="763"/>
                    </a:lnTo>
                    <a:lnTo>
                      <a:pt x="150" y="755"/>
                    </a:lnTo>
                    <a:lnTo>
                      <a:pt x="169" y="745"/>
                    </a:lnTo>
                    <a:lnTo>
                      <a:pt x="186" y="733"/>
                    </a:lnTo>
                    <a:lnTo>
                      <a:pt x="203" y="720"/>
                    </a:lnTo>
                    <a:lnTo>
                      <a:pt x="203" y="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0" name="Freeform 695"/>
              <p:cNvSpPr>
                <a:spLocks/>
              </p:cNvSpPr>
              <p:nvPr/>
            </p:nvSpPr>
            <p:spPr bwMode="auto">
              <a:xfrm>
                <a:off x="3928" y="3289"/>
                <a:ext cx="19" cy="72"/>
              </a:xfrm>
              <a:custGeom>
                <a:avLst/>
                <a:gdLst>
                  <a:gd name="T0" fmla="*/ 0 w 171"/>
                  <a:gd name="T1" fmla="*/ 0 h 650"/>
                  <a:gd name="T2" fmla="*/ 0 w 171"/>
                  <a:gd name="T3" fmla="*/ 0 h 650"/>
                  <a:gd name="T4" fmla="*/ 0 w 171"/>
                  <a:gd name="T5" fmla="*/ 0 h 650"/>
                  <a:gd name="T6" fmla="*/ 0 w 171"/>
                  <a:gd name="T7" fmla="*/ 0 h 650"/>
                  <a:gd name="T8" fmla="*/ 0 w 171"/>
                  <a:gd name="T9" fmla="*/ 0 h 650"/>
                  <a:gd name="T10" fmla="*/ 0 w 171"/>
                  <a:gd name="T11" fmla="*/ 0 h 650"/>
                  <a:gd name="T12" fmla="*/ 0 w 171"/>
                  <a:gd name="T13" fmla="*/ 0 h 650"/>
                  <a:gd name="T14" fmla="*/ 0 w 171"/>
                  <a:gd name="T15" fmla="*/ 0 h 650"/>
                  <a:gd name="T16" fmla="*/ 0 w 171"/>
                  <a:gd name="T17" fmla="*/ 0 h 650"/>
                  <a:gd name="T18" fmla="*/ 0 w 171"/>
                  <a:gd name="T19" fmla="*/ 0 h 650"/>
                  <a:gd name="T20" fmla="*/ 0 w 171"/>
                  <a:gd name="T21" fmla="*/ 0 h 650"/>
                  <a:gd name="T22" fmla="*/ 0 w 171"/>
                  <a:gd name="T23" fmla="*/ 0 h 650"/>
                  <a:gd name="T24" fmla="*/ 0 w 171"/>
                  <a:gd name="T25" fmla="*/ 0 h 650"/>
                  <a:gd name="T26" fmla="*/ 0 w 171"/>
                  <a:gd name="T27" fmla="*/ 0 h 650"/>
                  <a:gd name="T28" fmla="*/ 0 w 171"/>
                  <a:gd name="T29" fmla="*/ 0 h 650"/>
                  <a:gd name="T30" fmla="*/ 0 w 171"/>
                  <a:gd name="T31" fmla="*/ 0 h 650"/>
                  <a:gd name="T32" fmla="*/ 0 w 171"/>
                  <a:gd name="T33" fmla="*/ 0 h 650"/>
                  <a:gd name="T34" fmla="*/ 0 w 171"/>
                  <a:gd name="T35" fmla="*/ 0 h 650"/>
                  <a:gd name="T36" fmla="*/ 0 w 171"/>
                  <a:gd name="T37" fmla="*/ 0 h 650"/>
                  <a:gd name="T38" fmla="*/ 0 w 171"/>
                  <a:gd name="T39" fmla="*/ 0 h 650"/>
                  <a:gd name="T40" fmla="*/ 0 w 171"/>
                  <a:gd name="T41" fmla="*/ 0 h 650"/>
                  <a:gd name="T42" fmla="*/ 0 w 171"/>
                  <a:gd name="T43" fmla="*/ 0 h 650"/>
                  <a:gd name="T44" fmla="*/ 0 w 171"/>
                  <a:gd name="T45" fmla="*/ 0 h 650"/>
                  <a:gd name="T46" fmla="*/ 0 w 171"/>
                  <a:gd name="T47" fmla="*/ 0 h 650"/>
                  <a:gd name="T48" fmla="*/ 0 w 171"/>
                  <a:gd name="T49" fmla="*/ 0 h 650"/>
                  <a:gd name="T50" fmla="*/ 0 w 171"/>
                  <a:gd name="T51" fmla="*/ 0 h 650"/>
                  <a:gd name="T52" fmla="*/ 0 w 171"/>
                  <a:gd name="T53" fmla="*/ 0 h 650"/>
                  <a:gd name="T54" fmla="*/ 0 w 171"/>
                  <a:gd name="T55" fmla="*/ 0 h 650"/>
                  <a:gd name="T56" fmla="*/ 0 w 171"/>
                  <a:gd name="T57" fmla="*/ 0 h 650"/>
                  <a:gd name="T58" fmla="*/ 0 w 171"/>
                  <a:gd name="T59" fmla="*/ 0 h 650"/>
                  <a:gd name="T60" fmla="*/ 0 w 171"/>
                  <a:gd name="T61" fmla="*/ 0 h 650"/>
                  <a:gd name="T62" fmla="*/ 0 w 171"/>
                  <a:gd name="T63" fmla="*/ 0 h 650"/>
                  <a:gd name="T64" fmla="*/ 0 w 171"/>
                  <a:gd name="T65" fmla="*/ 0 h 650"/>
                  <a:gd name="T66" fmla="*/ 0 w 171"/>
                  <a:gd name="T67" fmla="*/ 0 h 650"/>
                  <a:gd name="T68" fmla="*/ 0 w 171"/>
                  <a:gd name="T69" fmla="*/ 0 h 6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1"/>
                  <a:gd name="T106" fmla="*/ 0 h 650"/>
                  <a:gd name="T107" fmla="*/ 171 w 171"/>
                  <a:gd name="T108" fmla="*/ 650 h 6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1" h="650">
                    <a:moveTo>
                      <a:pt x="171" y="15"/>
                    </a:moveTo>
                    <a:lnTo>
                      <a:pt x="170" y="15"/>
                    </a:lnTo>
                    <a:lnTo>
                      <a:pt x="167" y="13"/>
                    </a:lnTo>
                    <a:lnTo>
                      <a:pt x="163" y="11"/>
                    </a:lnTo>
                    <a:lnTo>
                      <a:pt x="157" y="9"/>
                    </a:lnTo>
                    <a:lnTo>
                      <a:pt x="149" y="7"/>
                    </a:lnTo>
                    <a:lnTo>
                      <a:pt x="139" y="4"/>
                    </a:lnTo>
                    <a:lnTo>
                      <a:pt x="129" y="2"/>
                    </a:lnTo>
                    <a:lnTo>
                      <a:pt x="118" y="0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77" y="1"/>
                    </a:lnTo>
                    <a:lnTo>
                      <a:pt x="63" y="3"/>
                    </a:lnTo>
                    <a:lnTo>
                      <a:pt x="48" y="7"/>
                    </a:lnTo>
                    <a:lnTo>
                      <a:pt x="31" y="13"/>
                    </a:lnTo>
                    <a:lnTo>
                      <a:pt x="16" y="22"/>
                    </a:lnTo>
                    <a:lnTo>
                      <a:pt x="0" y="32"/>
                    </a:lnTo>
                    <a:lnTo>
                      <a:pt x="0" y="650"/>
                    </a:lnTo>
                    <a:lnTo>
                      <a:pt x="1" y="650"/>
                    </a:lnTo>
                    <a:lnTo>
                      <a:pt x="4" y="650"/>
                    </a:lnTo>
                    <a:lnTo>
                      <a:pt x="9" y="649"/>
                    </a:lnTo>
                    <a:lnTo>
                      <a:pt x="16" y="648"/>
                    </a:lnTo>
                    <a:lnTo>
                      <a:pt x="24" y="647"/>
                    </a:lnTo>
                    <a:lnTo>
                      <a:pt x="34" y="645"/>
                    </a:lnTo>
                    <a:lnTo>
                      <a:pt x="45" y="642"/>
                    </a:lnTo>
                    <a:lnTo>
                      <a:pt x="57" y="640"/>
                    </a:lnTo>
                    <a:lnTo>
                      <a:pt x="69" y="636"/>
                    </a:lnTo>
                    <a:lnTo>
                      <a:pt x="82" y="632"/>
                    </a:lnTo>
                    <a:lnTo>
                      <a:pt x="97" y="627"/>
                    </a:lnTo>
                    <a:lnTo>
                      <a:pt x="112" y="621"/>
                    </a:lnTo>
                    <a:lnTo>
                      <a:pt x="126" y="614"/>
                    </a:lnTo>
                    <a:lnTo>
                      <a:pt x="141" y="606"/>
                    </a:lnTo>
                    <a:lnTo>
                      <a:pt x="157" y="595"/>
                    </a:lnTo>
                    <a:lnTo>
                      <a:pt x="171" y="585"/>
                    </a:lnTo>
                    <a:lnTo>
                      <a:pt x="171" y="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1" name="Freeform 696"/>
              <p:cNvSpPr>
                <a:spLocks/>
              </p:cNvSpPr>
              <p:nvPr/>
            </p:nvSpPr>
            <p:spPr bwMode="auto">
              <a:xfrm>
                <a:off x="3929" y="3289"/>
                <a:ext cx="15" cy="56"/>
              </a:xfrm>
              <a:custGeom>
                <a:avLst/>
                <a:gdLst>
                  <a:gd name="T0" fmla="*/ 0 w 138"/>
                  <a:gd name="T1" fmla="*/ 0 h 502"/>
                  <a:gd name="T2" fmla="*/ 0 w 138"/>
                  <a:gd name="T3" fmla="*/ 0 h 502"/>
                  <a:gd name="T4" fmla="*/ 0 w 138"/>
                  <a:gd name="T5" fmla="*/ 0 h 502"/>
                  <a:gd name="T6" fmla="*/ 0 w 138"/>
                  <a:gd name="T7" fmla="*/ 0 h 502"/>
                  <a:gd name="T8" fmla="*/ 0 w 138"/>
                  <a:gd name="T9" fmla="*/ 0 h 502"/>
                  <a:gd name="T10" fmla="*/ 0 w 138"/>
                  <a:gd name="T11" fmla="*/ 0 h 502"/>
                  <a:gd name="T12" fmla="*/ 0 w 138"/>
                  <a:gd name="T13" fmla="*/ 0 h 502"/>
                  <a:gd name="T14" fmla="*/ 0 w 138"/>
                  <a:gd name="T15" fmla="*/ 0 h 502"/>
                  <a:gd name="T16" fmla="*/ 0 w 138"/>
                  <a:gd name="T17" fmla="*/ 0 h 502"/>
                  <a:gd name="T18" fmla="*/ 0 w 138"/>
                  <a:gd name="T19" fmla="*/ 0 h 502"/>
                  <a:gd name="T20" fmla="*/ 0 w 138"/>
                  <a:gd name="T21" fmla="*/ 0 h 502"/>
                  <a:gd name="T22" fmla="*/ 0 w 138"/>
                  <a:gd name="T23" fmla="*/ 0 h 502"/>
                  <a:gd name="T24" fmla="*/ 0 w 138"/>
                  <a:gd name="T25" fmla="*/ 0 h 502"/>
                  <a:gd name="T26" fmla="*/ 0 w 138"/>
                  <a:gd name="T27" fmla="*/ 0 h 502"/>
                  <a:gd name="T28" fmla="*/ 0 w 138"/>
                  <a:gd name="T29" fmla="*/ 0 h 502"/>
                  <a:gd name="T30" fmla="*/ 0 w 138"/>
                  <a:gd name="T31" fmla="*/ 0 h 502"/>
                  <a:gd name="T32" fmla="*/ 0 w 138"/>
                  <a:gd name="T33" fmla="*/ 0 h 502"/>
                  <a:gd name="T34" fmla="*/ 0 w 138"/>
                  <a:gd name="T35" fmla="*/ 0 h 502"/>
                  <a:gd name="T36" fmla="*/ 0 w 138"/>
                  <a:gd name="T37" fmla="*/ 0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8"/>
                  <a:gd name="T58" fmla="*/ 0 h 502"/>
                  <a:gd name="T59" fmla="*/ 138 w 138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8" h="502">
                    <a:moveTo>
                      <a:pt x="138" y="14"/>
                    </a:moveTo>
                    <a:lnTo>
                      <a:pt x="135" y="13"/>
                    </a:lnTo>
                    <a:lnTo>
                      <a:pt x="126" y="8"/>
                    </a:lnTo>
                    <a:lnTo>
                      <a:pt x="113" y="4"/>
                    </a:lnTo>
                    <a:lnTo>
                      <a:pt x="96" y="1"/>
                    </a:lnTo>
                    <a:lnTo>
                      <a:pt x="74" y="0"/>
                    </a:lnTo>
                    <a:lnTo>
                      <a:pt x="51" y="3"/>
                    </a:lnTo>
                    <a:lnTo>
                      <a:pt x="25" y="12"/>
                    </a:lnTo>
                    <a:lnTo>
                      <a:pt x="0" y="26"/>
                    </a:lnTo>
                    <a:lnTo>
                      <a:pt x="0" y="502"/>
                    </a:lnTo>
                    <a:lnTo>
                      <a:pt x="3" y="502"/>
                    </a:lnTo>
                    <a:lnTo>
                      <a:pt x="13" y="501"/>
                    </a:lnTo>
                    <a:lnTo>
                      <a:pt x="28" y="499"/>
                    </a:lnTo>
                    <a:lnTo>
                      <a:pt x="46" y="494"/>
                    </a:lnTo>
                    <a:lnTo>
                      <a:pt x="67" y="488"/>
                    </a:lnTo>
                    <a:lnTo>
                      <a:pt x="91" y="479"/>
                    </a:lnTo>
                    <a:lnTo>
                      <a:pt x="114" y="467"/>
                    </a:lnTo>
                    <a:lnTo>
                      <a:pt x="138" y="450"/>
                    </a:lnTo>
                    <a:lnTo>
                      <a:pt x="138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2" name="Freeform 697"/>
              <p:cNvSpPr>
                <a:spLocks/>
              </p:cNvSpPr>
              <p:nvPr/>
            </p:nvSpPr>
            <p:spPr bwMode="auto">
              <a:xfrm>
                <a:off x="3929" y="3290"/>
                <a:ext cx="12" cy="40"/>
              </a:xfrm>
              <a:custGeom>
                <a:avLst/>
                <a:gdLst>
                  <a:gd name="T0" fmla="*/ 0 w 104"/>
                  <a:gd name="T1" fmla="*/ 0 h 353"/>
                  <a:gd name="T2" fmla="*/ 0 w 104"/>
                  <a:gd name="T3" fmla="*/ 0 h 353"/>
                  <a:gd name="T4" fmla="*/ 0 w 104"/>
                  <a:gd name="T5" fmla="*/ 0 h 353"/>
                  <a:gd name="T6" fmla="*/ 0 w 104"/>
                  <a:gd name="T7" fmla="*/ 0 h 353"/>
                  <a:gd name="T8" fmla="*/ 0 w 104"/>
                  <a:gd name="T9" fmla="*/ 0 h 353"/>
                  <a:gd name="T10" fmla="*/ 0 w 104"/>
                  <a:gd name="T11" fmla="*/ 0 h 353"/>
                  <a:gd name="T12" fmla="*/ 0 w 104"/>
                  <a:gd name="T13" fmla="*/ 0 h 353"/>
                  <a:gd name="T14" fmla="*/ 0 w 104"/>
                  <a:gd name="T15" fmla="*/ 0 h 353"/>
                  <a:gd name="T16" fmla="*/ 0 w 104"/>
                  <a:gd name="T17" fmla="*/ 0 h 353"/>
                  <a:gd name="T18" fmla="*/ 0 w 104"/>
                  <a:gd name="T19" fmla="*/ 0 h 353"/>
                  <a:gd name="T20" fmla="*/ 0 w 104"/>
                  <a:gd name="T21" fmla="*/ 0 h 353"/>
                  <a:gd name="T22" fmla="*/ 0 w 104"/>
                  <a:gd name="T23" fmla="*/ 0 h 353"/>
                  <a:gd name="T24" fmla="*/ 0 w 104"/>
                  <a:gd name="T25" fmla="*/ 0 h 353"/>
                  <a:gd name="T26" fmla="*/ 0 w 104"/>
                  <a:gd name="T27" fmla="*/ 0 h 353"/>
                  <a:gd name="T28" fmla="*/ 0 w 104"/>
                  <a:gd name="T29" fmla="*/ 0 h 353"/>
                  <a:gd name="T30" fmla="*/ 0 w 104"/>
                  <a:gd name="T31" fmla="*/ 0 h 353"/>
                  <a:gd name="T32" fmla="*/ 0 w 104"/>
                  <a:gd name="T33" fmla="*/ 0 h 353"/>
                  <a:gd name="T34" fmla="*/ 0 w 104"/>
                  <a:gd name="T35" fmla="*/ 0 h 353"/>
                  <a:gd name="T36" fmla="*/ 0 w 104"/>
                  <a:gd name="T37" fmla="*/ 0 h 3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353"/>
                  <a:gd name="T59" fmla="*/ 104 w 104"/>
                  <a:gd name="T60" fmla="*/ 353 h 3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353">
                    <a:moveTo>
                      <a:pt x="104" y="10"/>
                    </a:moveTo>
                    <a:lnTo>
                      <a:pt x="102" y="9"/>
                    </a:lnTo>
                    <a:lnTo>
                      <a:pt x="95" y="6"/>
                    </a:lnTo>
                    <a:lnTo>
                      <a:pt x="85" y="3"/>
                    </a:lnTo>
                    <a:lnTo>
                      <a:pt x="71" y="0"/>
                    </a:lnTo>
                    <a:lnTo>
                      <a:pt x="56" y="0"/>
                    </a:lnTo>
                    <a:lnTo>
                      <a:pt x="38" y="3"/>
                    </a:lnTo>
                    <a:lnTo>
                      <a:pt x="19" y="9"/>
                    </a:lnTo>
                    <a:lnTo>
                      <a:pt x="0" y="20"/>
                    </a:lnTo>
                    <a:lnTo>
                      <a:pt x="0" y="353"/>
                    </a:lnTo>
                    <a:lnTo>
                      <a:pt x="2" y="353"/>
                    </a:lnTo>
                    <a:lnTo>
                      <a:pt x="9" y="352"/>
                    </a:lnTo>
                    <a:lnTo>
                      <a:pt x="21" y="350"/>
                    </a:lnTo>
                    <a:lnTo>
                      <a:pt x="35" y="347"/>
                    </a:lnTo>
                    <a:lnTo>
                      <a:pt x="51" y="343"/>
                    </a:lnTo>
                    <a:lnTo>
                      <a:pt x="68" y="336"/>
                    </a:lnTo>
                    <a:lnTo>
                      <a:pt x="86" y="326"/>
                    </a:lnTo>
                    <a:lnTo>
                      <a:pt x="104" y="313"/>
                    </a:ln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3" name="Freeform 698"/>
              <p:cNvSpPr>
                <a:spLocks/>
              </p:cNvSpPr>
              <p:nvPr/>
            </p:nvSpPr>
            <p:spPr bwMode="auto">
              <a:xfrm>
                <a:off x="3930" y="3291"/>
                <a:ext cx="8" cy="23"/>
              </a:xfrm>
              <a:custGeom>
                <a:avLst/>
                <a:gdLst>
                  <a:gd name="T0" fmla="*/ 0 w 72"/>
                  <a:gd name="T1" fmla="*/ 0 h 204"/>
                  <a:gd name="T2" fmla="*/ 0 w 72"/>
                  <a:gd name="T3" fmla="*/ 0 h 204"/>
                  <a:gd name="T4" fmla="*/ 0 w 72"/>
                  <a:gd name="T5" fmla="*/ 0 h 204"/>
                  <a:gd name="T6" fmla="*/ 0 w 72"/>
                  <a:gd name="T7" fmla="*/ 0 h 204"/>
                  <a:gd name="T8" fmla="*/ 0 w 72"/>
                  <a:gd name="T9" fmla="*/ 0 h 204"/>
                  <a:gd name="T10" fmla="*/ 0 w 72"/>
                  <a:gd name="T11" fmla="*/ 0 h 204"/>
                  <a:gd name="T12" fmla="*/ 0 w 72"/>
                  <a:gd name="T13" fmla="*/ 0 h 204"/>
                  <a:gd name="T14" fmla="*/ 0 w 72"/>
                  <a:gd name="T15" fmla="*/ 0 h 204"/>
                  <a:gd name="T16" fmla="*/ 0 w 72"/>
                  <a:gd name="T17" fmla="*/ 0 h 204"/>
                  <a:gd name="T18" fmla="*/ 0 w 72"/>
                  <a:gd name="T19" fmla="*/ 0 h 204"/>
                  <a:gd name="T20" fmla="*/ 0 w 72"/>
                  <a:gd name="T21" fmla="*/ 0 h 204"/>
                  <a:gd name="T22" fmla="*/ 0 w 72"/>
                  <a:gd name="T23" fmla="*/ 0 h 204"/>
                  <a:gd name="T24" fmla="*/ 0 w 72"/>
                  <a:gd name="T25" fmla="*/ 0 h 204"/>
                  <a:gd name="T26" fmla="*/ 0 w 72"/>
                  <a:gd name="T27" fmla="*/ 0 h 204"/>
                  <a:gd name="T28" fmla="*/ 0 w 72"/>
                  <a:gd name="T29" fmla="*/ 0 h 204"/>
                  <a:gd name="T30" fmla="*/ 0 w 72"/>
                  <a:gd name="T31" fmla="*/ 0 h 204"/>
                  <a:gd name="T32" fmla="*/ 0 w 72"/>
                  <a:gd name="T33" fmla="*/ 0 h 204"/>
                  <a:gd name="T34" fmla="*/ 0 w 72"/>
                  <a:gd name="T35" fmla="*/ 0 h 204"/>
                  <a:gd name="T36" fmla="*/ 0 w 72"/>
                  <a:gd name="T37" fmla="*/ 0 h 2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04"/>
                  <a:gd name="T59" fmla="*/ 72 w 72"/>
                  <a:gd name="T60" fmla="*/ 204 h 2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04">
                    <a:moveTo>
                      <a:pt x="72" y="6"/>
                    </a:moveTo>
                    <a:lnTo>
                      <a:pt x="69" y="5"/>
                    </a:lnTo>
                    <a:lnTo>
                      <a:pt x="65" y="4"/>
                    </a:lnTo>
                    <a:lnTo>
                      <a:pt x="58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3" y="6"/>
                    </a:lnTo>
                    <a:lnTo>
                      <a:pt x="0" y="13"/>
                    </a:lnTo>
                    <a:lnTo>
                      <a:pt x="0" y="204"/>
                    </a:lnTo>
                    <a:lnTo>
                      <a:pt x="2" y="204"/>
                    </a:lnTo>
                    <a:lnTo>
                      <a:pt x="6" y="203"/>
                    </a:lnTo>
                    <a:lnTo>
                      <a:pt x="15" y="202"/>
                    </a:lnTo>
                    <a:lnTo>
                      <a:pt x="24" y="200"/>
                    </a:lnTo>
                    <a:lnTo>
                      <a:pt x="35" y="197"/>
                    </a:lnTo>
                    <a:lnTo>
                      <a:pt x="47" y="192"/>
                    </a:lnTo>
                    <a:lnTo>
                      <a:pt x="59" y="185"/>
                    </a:lnTo>
                    <a:lnTo>
                      <a:pt x="72" y="177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4" name="Freeform 699"/>
              <p:cNvSpPr>
                <a:spLocks/>
              </p:cNvSpPr>
              <p:nvPr/>
            </p:nvSpPr>
            <p:spPr bwMode="auto">
              <a:xfrm>
                <a:off x="4025" y="3357"/>
                <a:ext cx="12" cy="11"/>
              </a:xfrm>
              <a:custGeom>
                <a:avLst/>
                <a:gdLst>
                  <a:gd name="T0" fmla="*/ 0 w 104"/>
                  <a:gd name="T1" fmla="*/ 0 h 104"/>
                  <a:gd name="T2" fmla="*/ 0 w 104"/>
                  <a:gd name="T3" fmla="*/ 0 h 104"/>
                  <a:gd name="T4" fmla="*/ 0 w 104"/>
                  <a:gd name="T5" fmla="*/ 0 h 104"/>
                  <a:gd name="T6" fmla="*/ 0 w 104"/>
                  <a:gd name="T7" fmla="*/ 0 h 104"/>
                  <a:gd name="T8" fmla="*/ 0 w 104"/>
                  <a:gd name="T9" fmla="*/ 0 h 104"/>
                  <a:gd name="T10" fmla="*/ 0 w 104"/>
                  <a:gd name="T11" fmla="*/ 0 h 104"/>
                  <a:gd name="T12" fmla="*/ 0 w 104"/>
                  <a:gd name="T13" fmla="*/ 0 h 104"/>
                  <a:gd name="T14" fmla="*/ 0 w 104"/>
                  <a:gd name="T15" fmla="*/ 0 h 104"/>
                  <a:gd name="T16" fmla="*/ 0 w 104"/>
                  <a:gd name="T17" fmla="*/ 0 h 104"/>
                  <a:gd name="T18" fmla="*/ 0 w 104"/>
                  <a:gd name="T19" fmla="*/ 0 h 104"/>
                  <a:gd name="T20" fmla="*/ 0 w 104"/>
                  <a:gd name="T21" fmla="*/ 0 h 104"/>
                  <a:gd name="T22" fmla="*/ 0 w 104"/>
                  <a:gd name="T23" fmla="*/ 0 h 104"/>
                  <a:gd name="T24" fmla="*/ 0 w 104"/>
                  <a:gd name="T25" fmla="*/ 0 h 104"/>
                  <a:gd name="T26" fmla="*/ 0 w 104"/>
                  <a:gd name="T27" fmla="*/ 0 h 104"/>
                  <a:gd name="T28" fmla="*/ 0 w 104"/>
                  <a:gd name="T29" fmla="*/ 0 h 104"/>
                  <a:gd name="T30" fmla="*/ 0 w 104"/>
                  <a:gd name="T31" fmla="*/ 0 h 104"/>
                  <a:gd name="T32" fmla="*/ 0 w 104"/>
                  <a:gd name="T33" fmla="*/ 0 h 104"/>
                  <a:gd name="T34" fmla="*/ 0 w 104"/>
                  <a:gd name="T35" fmla="*/ 0 h 104"/>
                  <a:gd name="T36" fmla="*/ 0 w 104"/>
                  <a:gd name="T37" fmla="*/ 0 h 104"/>
                  <a:gd name="T38" fmla="*/ 0 w 104"/>
                  <a:gd name="T39" fmla="*/ 0 h 104"/>
                  <a:gd name="T40" fmla="*/ 0 w 104"/>
                  <a:gd name="T41" fmla="*/ 0 h 104"/>
                  <a:gd name="T42" fmla="*/ 0 w 104"/>
                  <a:gd name="T43" fmla="*/ 0 h 104"/>
                  <a:gd name="T44" fmla="*/ 0 w 104"/>
                  <a:gd name="T45" fmla="*/ 0 h 104"/>
                  <a:gd name="T46" fmla="*/ 0 w 104"/>
                  <a:gd name="T47" fmla="*/ 0 h 104"/>
                  <a:gd name="T48" fmla="*/ 0 w 104"/>
                  <a:gd name="T49" fmla="*/ 0 h 104"/>
                  <a:gd name="T50" fmla="*/ 0 w 104"/>
                  <a:gd name="T51" fmla="*/ 0 h 104"/>
                  <a:gd name="T52" fmla="*/ 0 w 104"/>
                  <a:gd name="T53" fmla="*/ 0 h 104"/>
                  <a:gd name="T54" fmla="*/ 0 w 104"/>
                  <a:gd name="T55" fmla="*/ 0 h 104"/>
                  <a:gd name="T56" fmla="*/ 0 w 104"/>
                  <a:gd name="T57" fmla="*/ 0 h 104"/>
                  <a:gd name="T58" fmla="*/ 0 w 104"/>
                  <a:gd name="T59" fmla="*/ 0 h 104"/>
                  <a:gd name="T60" fmla="*/ 0 w 104"/>
                  <a:gd name="T61" fmla="*/ 0 h 104"/>
                  <a:gd name="T62" fmla="*/ 0 w 104"/>
                  <a:gd name="T63" fmla="*/ 0 h 104"/>
                  <a:gd name="T64" fmla="*/ 0 w 104"/>
                  <a:gd name="T65" fmla="*/ 0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4"/>
                  <a:gd name="T101" fmla="*/ 104 w 104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4">
                    <a:moveTo>
                      <a:pt x="52" y="104"/>
                    </a:moveTo>
                    <a:lnTo>
                      <a:pt x="62" y="103"/>
                    </a:lnTo>
                    <a:lnTo>
                      <a:pt x="73" y="100"/>
                    </a:lnTo>
                    <a:lnTo>
                      <a:pt x="81" y="95"/>
                    </a:lnTo>
                    <a:lnTo>
                      <a:pt x="89" y="89"/>
                    </a:lnTo>
                    <a:lnTo>
                      <a:pt x="95" y="81"/>
                    </a:lnTo>
                    <a:lnTo>
                      <a:pt x="100" y="72"/>
                    </a:lnTo>
                    <a:lnTo>
                      <a:pt x="103" y="62"/>
                    </a:lnTo>
                    <a:lnTo>
                      <a:pt x="104" y="52"/>
                    </a:lnTo>
                    <a:lnTo>
                      <a:pt x="103" y="41"/>
                    </a:lnTo>
                    <a:lnTo>
                      <a:pt x="100" y="31"/>
                    </a:lnTo>
                    <a:lnTo>
                      <a:pt x="95" y="22"/>
                    </a:lnTo>
                    <a:lnTo>
                      <a:pt x="89" y="15"/>
                    </a:lnTo>
                    <a:lnTo>
                      <a:pt x="81" y="8"/>
                    </a:lnTo>
                    <a:lnTo>
                      <a:pt x="73" y="4"/>
                    </a:lnTo>
                    <a:lnTo>
                      <a:pt x="62" y="1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2" y="4"/>
                    </a:lnTo>
                    <a:lnTo>
                      <a:pt x="24" y="8"/>
                    </a:lnTo>
                    <a:lnTo>
                      <a:pt x="16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0" y="52"/>
                    </a:lnTo>
                    <a:lnTo>
                      <a:pt x="1" y="62"/>
                    </a:lnTo>
                    <a:lnTo>
                      <a:pt x="4" y="72"/>
                    </a:lnTo>
                    <a:lnTo>
                      <a:pt x="9" y="81"/>
                    </a:lnTo>
                    <a:lnTo>
                      <a:pt x="16" y="89"/>
                    </a:lnTo>
                    <a:lnTo>
                      <a:pt x="24" y="95"/>
                    </a:lnTo>
                    <a:lnTo>
                      <a:pt x="32" y="100"/>
                    </a:lnTo>
                    <a:lnTo>
                      <a:pt x="42" y="103"/>
                    </a:lnTo>
                    <a:lnTo>
                      <a:pt x="52" y="1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5" name="Freeform 700"/>
              <p:cNvSpPr>
                <a:spLocks/>
              </p:cNvSpPr>
              <p:nvPr/>
            </p:nvSpPr>
            <p:spPr bwMode="auto">
              <a:xfrm>
                <a:off x="3990" y="3357"/>
                <a:ext cx="6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5" y="52"/>
                    </a:moveTo>
                    <a:lnTo>
                      <a:pt x="35" y="50"/>
                    </a:lnTo>
                    <a:lnTo>
                      <a:pt x="44" y="44"/>
                    </a:lnTo>
                    <a:lnTo>
                      <a:pt x="50" y="36"/>
                    </a:lnTo>
                    <a:lnTo>
                      <a:pt x="52" y="25"/>
                    </a:lnTo>
                    <a:lnTo>
                      <a:pt x="50" y="15"/>
                    </a:lnTo>
                    <a:lnTo>
                      <a:pt x="44" y="7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6"/>
                    </a:lnTo>
                    <a:lnTo>
                      <a:pt x="7" y="44"/>
                    </a:lnTo>
                    <a:lnTo>
                      <a:pt x="15" y="50"/>
                    </a:lnTo>
                    <a:lnTo>
                      <a:pt x="25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6" name="Freeform 701"/>
              <p:cNvSpPr>
                <a:spLocks/>
              </p:cNvSpPr>
              <p:nvPr/>
            </p:nvSpPr>
            <p:spPr bwMode="auto">
              <a:xfrm>
                <a:off x="4000" y="3357"/>
                <a:ext cx="5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7" y="52"/>
                    </a:moveTo>
                    <a:lnTo>
                      <a:pt x="37" y="50"/>
                    </a:lnTo>
                    <a:lnTo>
                      <a:pt x="45" y="45"/>
                    </a:lnTo>
                    <a:lnTo>
                      <a:pt x="50" y="37"/>
                    </a:lnTo>
                    <a:lnTo>
                      <a:pt x="52" y="26"/>
                    </a:lnTo>
                    <a:lnTo>
                      <a:pt x="50" y="16"/>
                    </a:lnTo>
                    <a:lnTo>
                      <a:pt x="45" y="8"/>
                    </a:lnTo>
                    <a:lnTo>
                      <a:pt x="37" y="2"/>
                    </a:lnTo>
                    <a:lnTo>
                      <a:pt x="27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2" y="37"/>
                    </a:lnTo>
                    <a:lnTo>
                      <a:pt x="8" y="45"/>
                    </a:lnTo>
                    <a:lnTo>
                      <a:pt x="17" y="50"/>
                    </a:lnTo>
                    <a:lnTo>
                      <a:pt x="27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7" name="Freeform 702"/>
              <p:cNvSpPr>
                <a:spLocks/>
              </p:cNvSpPr>
              <p:nvPr/>
            </p:nvSpPr>
            <p:spPr bwMode="auto">
              <a:xfrm>
                <a:off x="3961" y="3278"/>
                <a:ext cx="16" cy="79"/>
              </a:xfrm>
              <a:custGeom>
                <a:avLst/>
                <a:gdLst>
                  <a:gd name="T0" fmla="*/ 0 w 148"/>
                  <a:gd name="T1" fmla="*/ 0 h 712"/>
                  <a:gd name="T2" fmla="*/ 0 w 148"/>
                  <a:gd name="T3" fmla="*/ 0 h 712"/>
                  <a:gd name="T4" fmla="*/ 0 w 148"/>
                  <a:gd name="T5" fmla="*/ 0 h 712"/>
                  <a:gd name="T6" fmla="*/ 0 w 148"/>
                  <a:gd name="T7" fmla="*/ 0 h 712"/>
                  <a:gd name="T8" fmla="*/ 0 w 148"/>
                  <a:gd name="T9" fmla="*/ 0 h 712"/>
                  <a:gd name="T10" fmla="*/ 0 w 148"/>
                  <a:gd name="T11" fmla="*/ 0 h 712"/>
                  <a:gd name="T12" fmla="*/ 0 w 148"/>
                  <a:gd name="T13" fmla="*/ 0 h 712"/>
                  <a:gd name="T14" fmla="*/ 0 w 148"/>
                  <a:gd name="T15" fmla="*/ 0 h 712"/>
                  <a:gd name="T16" fmla="*/ 0 w 148"/>
                  <a:gd name="T17" fmla="*/ 0 h 712"/>
                  <a:gd name="T18" fmla="*/ 0 w 148"/>
                  <a:gd name="T19" fmla="*/ 0 h 712"/>
                  <a:gd name="T20" fmla="*/ 0 w 148"/>
                  <a:gd name="T21" fmla="*/ 0 h 712"/>
                  <a:gd name="T22" fmla="*/ 0 w 148"/>
                  <a:gd name="T23" fmla="*/ 0 h 712"/>
                  <a:gd name="T24" fmla="*/ 0 w 148"/>
                  <a:gd name="T25" fmla="*/ 0 h 712"/>
                  <a:gd name="T26" fmla="*/ 0 w 148"/>
                  <a:gd name="T27" fmla="*/ 0 h 712"/>
                  <a:gd name="T28" fmla="*/ 0 w 148"/>
                  <a:gd name="T29" fmla="*/ 0 h 712"/>
                  <a:gd name="T30" fmla="*/ 0 w 148"/>
                  <a:gd name="T31" fmla="*/ 0 h 712"/>
                  <a:gd name="T32" fmla="*/ 0 w 148"/>
                  <a:gd name="T33" fmla="*/ 0 h 712"/>
                  <a:gd name="T34" fmla="*/ 0 w 148"/>
                  <a:gd name="T35" fmla="*/ 0 h 712"/>
                  <a:gd name="T36" fmla="*/ 0 w 148"/>
                  <a:gd name="T37" fmla="*/ 0 h 712"/>
                  <a:gd name="T38" fmla="*/ 0 w 148"/>
                  <a:gd name="T39" fmla="*/ 0 h 712"/>
                  <a:gd name="T40" fmla="*/ 0 w 148"/>
                  <a:gd name="T41" fmla="*/ 0 h 712"/>
                  <a:gd name="T42" fmla="*/ 0 w 148"/>
                  <a:gd name="T43" fmla="*/ 0 h 712"/>
                  <a:gd name="T44" fmla="*/ 0 w 148"/>
                  <a:gd name="T45" fmla="*/ 0 h 712"/>
                  <a:gd name="T46" fmla="*/ 0 w 148"/>
                  <a:gd name="T47" fmla="*/ 0 h 712"/>
                  <a:gd name="T48" fmla="*/ 0 w 148"/>
                  <a:gd name="T49" fmla="*/ 0 h 712"/>
                  <a:gd name="T50" fmla="*/ 0 w 148"/>
                  <a:gd name="T51" fmla="*/ 0 h 7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8"/>
                  <a:gd name="T79" fmla="*/ 0 h 712"/>
                  <a:gd name="T80" fmla="*/ 148 w 148"/>
                  <a:gd name="T81" fmla="*/ 712 h 7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8" h="712">
                    <a:moveTo>
                      <a:pt x="46" y="14"/>
                    </a:moveTo>
                    <a:lnTo>
                      <a:pt x="42" y="29"/>
                    </a:lnTo>
                    <a:lnTo>
                      <a:pt x="32" y="68"/>
                    </a:lnTo>
                    <a:lnTo>
                      <a:pt x="18" y="132"/>
                    </a:lnTo>
                    <a:lnTo>
                      <a:pt x="7" y="217"/>
                    </a:lnTo>
                    <a:lnTo>
                      <a:pt x="0" y="319"/>
                    </a:lnTo>
                    <a:lnTo>
                      <a:pt x="1" y="438"/>
                    </a:lnTo>
                    <a:lnTo>
                      <a:pt x="13" y="570"/>
                    </a:lnTo>
                    <a:lnTo>
                      <a:pt x="41" y="712"/>
                    </a:lnTo>
                    <a:lnTo>
                      <a:pt x="143" y="707"/>
                    </a:lnTo>
                    <a:lnTo>
                      <a:pt x="139" y="685"/>
                    </a:lnTo>
                    <a:lnTo>
                      <a:pt x="128" y="628"/>
                    </a:lnTo>
                    <a:lnTo>
                      <a:pt x="116" y="543"/>
                    </a:lnTo>
                    <a:lnTo>
                      <a:pt x="105" y="439"/>
                    </a:lnTo>
                    <a:lnTo>
                      <a:pt x="99" y="324"/>
                    </a:lnTo>
                    <a:lnTo>
                      <a:pt x="102" y="209"/>
                    </a:lnTo>
                    <a:lnTo>
                      <a:pt x="117" y="100"/>
                    </a:lnTo>
                    <a:lnTo>
                      <a:pt x="148" y="8"/>
                    </a:lnTo>
                    <a:lnTo>
                      <a:pt x="148" y="7"/>
                    </a:lnTo>
                    <a:lnTo>
                      <a:pt x="148" y="5"/>
                    </a:lnTo>
                    <a:lnTo>
                      <a:pt x="146" y="3"/>
                    </a:lnTo>
                    <a:lnTo>
                      <a:pt x="140" y="0"/>
                    </a:lnTo>
                    <a:lnTo>
                      <a:pt x="127" y="0"/>
                    </a:lnTo>
                    <a:lnTo>
                      <a:pt x="109" y="1"/>
                    </a:lnTo>
                    <a:lnTo>
                      <a:pt x="83" y="6"/>
                    </a:lnTo>
                    <a:lnTo>
                      <a:pt x="46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8" name="Freeform 703"/>
              <p:cNvSpPr>
                <a:spLocks/>
              </p:cNvSpPr>
              <p:nvPr/>
            </p:nvSpPr>
            <p:spPr bwMode="auto">
              <a:xfrm>
                <a:off x="4045" y="3268"/>
                <a:ext cx="23" cy="88"/>
              </a:xfrm>
              <a:custGeom>
                <a:avLst/>
                <a:gdLst>
                  <a:gd name="T0" fmla="*/ 0 w 201"/>
                  <a:gd name="T1" fmla="*/ 0 h 795"/>
                  <a:gd name="T2" fmla="*/ 0 w 201"/>
                  <a:gd name="T3" fmla="*/ 0 h 795"/>
                  <a:gd name="T4" fmla="*/ 0 w 201"/>
                  <a:gd name="T5" fmla="*/ 0 h 795"/>
                  <a:gd name="T6" fmla="*/ 0 w 201"/>
                  <a:gd name="T7" fmla="*/ 0 h 795"/>
                  <a:gd name="T8" fmla="*/ 0 w 201"/>
                  <a:gd name="T9" fmla="*/ 0 h 795"/>
                  <a:gd name="T10" fmla="*/ 0 w 201"/>
                  <a:gd name="T11" fmla="*/ 0 h 795"/>
                  <a:gd name="T12" fmla="*/ 0 w 201"/>
                  <a:gd name="T13" fmla="*/ 0 h 795"/>
                  <a:gd name="T14" fmla="*/ 0 w 201"/>
                  <a:gd name="T15" fmla="*/ 0 h 795"/>
                  <a:gd name="T16" fmla="*/ 0 w 201"/>
                  <a:gd name="T17" fmla="*/ 0 h 795"/>
                  <a:gd name="T18" fmla="*/ 0 w 201"/>
                  <a:gd name="T19" fmla="*/ 0 h 795"/>
                  <a:gd name="T20" fmla="*/ 0 w 201"/>
                  <a:gd name="T21" fmla="*/ 0 h 795"/>
                  <a:gd name="T22" fmla="*/ 0 w 201"/>
                  <a:gd name="T23" fmla="*/ 0 h 795"/>
                  <a:gd name="T24" fmla="*/ 0 w 201"/>
                  <a:gd name="T25" fmla="*/ 0 h 795"/>
                  <a:gd name="T26" fmla="*/ 0 w 201"/>
                  <a:gd name="T27" fmla="*/ 0 h 795"/>
                  <a:gd name="T28" fmla="*/ 0 w 201"/>
                  <a:gd name="T29" fmla="*/ 0 h 795"/>
                  <a:gd name="T30" fmla="*/ 0 w 201"/>
                  <a:gd name="T31" fmla="*/ 0 h 795"/>
                  <a:gd name="T32" fmla="*/ 0 w 201"/>
                  <a:gd name="T33" fmla="*/ 0 h 795"/>
                  <a:gd name="T34" fmla="*/ 0 w 201"/>
                  <a:gd name="T35" fmla="*/ 0 h 795"/>
                  <a:gd name="T36" fmla="*/ 0 w 201"/>
                  <a:gd name="T37" fmla="*/ 0 h 7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1"/>
                  <a:gd name="T58" fmla="*/ 0 h 795"/>
                  <a:gd name="T59" fmla="*/ 201 w 201"/>
                  <a:gd name="T60" fmla="*/ 795 h 7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1" h="795">
                    <a:moveTo>
                      <a:pt x="201" y="5"/>
                    </a:moveTo>
                    <a:lnTo>
                      <a:pt x="196" y="10"/>
                    </a:lnTo>
                    <a:lnTo>
                      <a:pt x="183" y="31"/>
                    </a:lnTo>
                    <a:lnTo>
                      <a:pt x="165" y="73"/>
                    </a:lnTo>
                    <a:lnTo>
                      <a:pt x="148" y="140"/>
                    </a:lnTo>
                    <a:lnTo>
                      <a:pt x="134" y="240"/>
                    </a:lnTo>
                    <a:lnTo>
                      <a:pt x="127" y="379"/>
                    </a:lnTo>
                    <a:lnTo>
                      <a:pt x="131" y="561"/>
                    </a:lnTo>
                    <a:lnTo>
                      <a:pt x="150" y="795"/>
                    </a:lnTo>
                    <a:lnTo>
                      <a:pt x="37" y="795"/>
                    </a:lnTo>
                    <a:lnTo>
                      <a:pt x="33" y="771"/>
                    </a:lnTo>
                    <a:lnTo>
                      <a:pt x="24" y="707"/>
                    </a:lnTo>
                    <a:lnTo>
                      <a:pt x="13" y="611"/>
                    </a:lnTo>
                    <a:lnTo>
                      <a:pt x="3" y="493"/>
                    </a:lnTo>
                    <a:lnTo>
                      <a:pt x="0" y="363"/>
                    </a:lnTo>
                    <a:lnTo>
                      <a:pt x="7" y="231"/>
                    </a:lnTo>
                    <a:lnTo>
                      <a:pt x="28" y="107"/>
                    </a:lnTo>
                    <a:lnTo>
                      <a:pt x="66" y="0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79" name="Freeform 704"/>
              <p:cNvSpPr>
                <a:spLocks/>
              </p:cNvSpPr>
              <p:nvPr/>
            </p:nvSpPr>
            <p:spPr bwMode="auto">
              <a:xfrm>
                <a:off x="3961" y="3282"/>
                <a:ext cx="15" cy="69"/>
              </a:xfrm>
              <a:custGeom>
                <a:avLst/>
                <a:gdLst>
                  <a:gd name="T0" fmla="*/ 0 w 129"/>
                  <a:gd name="T1" fmla="*/ 0 h 622"/>
                  <a:gd name="T2" fmla="*/ 0 w 129"/>
                  <a:gd name="T3" fmla="*/ 0 h 622"/>
                  <a:gd name="T4" fmla="*/ 0 w 129"/>
                  <a:gd name="T5" fmla="*/ 0 h 622"/>
                  <a:gd name="T6" fmla="*/ 0 w 129"/>
                  <a:gd name="T7" fmla="*/ 0 h 622"/>
                  <a:gd name="T8" fmla="*/ 0 w 129"/>
                  <a:gd name="T9" fmla="*/ 0 h 622"/>
                  <a:gd name="T10" fmla="*/ 0 w 129"/>
                  <a:gd name="T11" fmla="*/ 0 h 622"/>
                  <a:gd name="T12" fmla="*/ 0 w 129"/>
                  <a:gd name="T13" fmla="*/ 0 h 622"/>
                  <a:gd name="T14" fmla="*/ 0 w 129"/>
                  <a:gd name="T15" fmla="*/ 0 h 622"/>
                  <a:gd name="T16" fmla="*/ 0 w 129"/>
                  <a:gd name="T17" fmla="*/ 0 h 622"/>
                  <a:gd name="T18" fmla="*/ 0 w 129"/>
                  <a:gd name="T19" fmla="*/ 0 h 622"/>
                  <a:gd name="T20" fmla="*/ 0 w 129"/>
                  <a:gd name="T21" fmla="*/ 0 h 622"/>
                  <a:gd name="T22" fmla="*/ 0 w 129"/>
                  <a:gd name="T23" fmla="*/ 0 h 622"/>
                  <a:gd name="T24" fmla="*/ 0 w 129"/>
                  <a:gd name="T25" fmla="*/ 0 h 622"/>
                  <a:gd name="T26" fmla="*/ 0 w 129"/>
                  <a:gd name="T27" fmla="*/ 0 h 622"/>
                  <a:gd name="T28" fmla="*/ 0 w 129"/>
                  <a:gd name="T29" fmla="*/ 0 h 622"/>
                  <a:gd name="T30" fmla="*/ 0 w 129"/>
                  <a:gd name="T31" fmla="*/ 0 h 622"/>
                  <a:gd name="T32" fmla="*/ 0 w 129"/>
                  <a:gd name="T33" fmla="*/ 0 h 622"/>
                  <a:gd name="T34" fmla="*/ 0 w 129"/>
                  <a:gd name="T35" fmla="*/ 0 h 622"/>
                  <a:gd name="T36" fmla="*/ 0 w 129"/>
                  <a:gd name="T37" fmla="*/ 0 h 622"/>
                  <a:gd name="T38" fmla="*/ 0 w 129"/>
                  <a:gd name="T39" fmla="*/ 0 h 622"/>
                  <a:gd name="T40" fmla="*/ 0 w 129"/>
                  <a:gd name="T41" fmla="*/ 0 h 622"/>
                  <a:gd name="T42" fmla="*/ 0 w 129"/>
                  <a:gd name="T43" fmla="*/ 0 h 622"/>
                  <a:gd name="T44" fmla="*/ 0 w 129"/>
                  <a:gd name="T45" fmla="*/ 0 h 622"/>
                  <a:gd name="T46" fmla="*/ 0 w 129"/>
                  <a:gd name="T47" fmla="*/ 0 h 622"/>
                  <a:gd name="T48" fmla="*/ 0 w 129"/>
                  <a:gd name="T49" fmla="*/ 0 h 622"/>
                  <a:gd name="T50" fmla="*/ 0 w 129"/>
                  <a:gd name="T51" fmla="*/ 0 h 6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622"/>
                  <a:gd name="T80" fmla="*/ 129 w 129"/>
                  <a:gd name="T81" fmla="*/ 622 h 6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622">
                    <a:moveTo>
                      <a:pt x="41" y="12"/>
                    </a:moveTo>
                    <a:lnTo>
                      <a:pt x="37" y="24"/>
                    </a:lnTo>
                    <a:lnTo>
                      <a:pt x="29" y="59"/>
                    </a:lnTo>
                    <a:lnTo>
                      <a:pt x="18" y="115"/>
                    </a:lnTo>
                    <a:lnTo>
                      <a:pt x="6" y="189"/>
                    </a:lnTo>
                    <a:lnTo>
                      <a:pt x="0" y="279"/>
                    </a:lnTo>
                    <a:lnTo>
                      <a:pt x="1" y="382"/>
                    </a:lnTo>
                    <a:lnTo>
                      <a:pt x="11" y="497"/>
                    </a:lnTo>
                    <a:lnTo>
                      <a:pt x="36" y="622"/>
                    </a:lnTo>
                    <a:lnTo>
                      <a:pt x="124" y="617"/>
                    </a:lnTo>
                    <a:lnTo>
                      <a:pt x="120" y="598"/>
                    </a:lnTo>
                    <a:lnTo>
                      <a:pt x="112" y="548"/>
                    </a:lnTo>
                    <a:lnTo>
                      <a:pt x="101" y="473"/>
                    </a:lnTo>
                    <a:lnTo>
                      <a:pt x="92" y="382"/>
                    </a:lnTo>
                    <a:lnTo>
                      <a:pt x="87" y="282"/>
                    </a:lnTo>
                    <a:lnTo>
                      <a:pt x="89" y="182"/>
                    </a:lnTo>
                    <a:lnTo>
                      <a:pt x="102" y="87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7" y="2"/>
                    </a:lnTo>
                    <a:lnTo>
                      <a:pt x="122" y="0"/>
                    </a:lnTo>
                    <a:lnTo>
                      <a:pt x="112" y="0"/>
                    </a:lnTo>
                    <a:lnTo>
                      <a:pt x="96" y="1"/>
                    </a:lnTo>
                    <a:lnTo>
                      <a:pt x="72" y="5"/>
                    </a:lnTo>
                    <a:lnTo>
                      <a:pt x="41" y="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0" name="Freeform 705"/>
              <p:cNvSpPr>
                <a:spLocks/>
              </p:cNvSpPr>
              <p:nvPr/>
            </p:nvSpPr>
            <p:spPr bwMode="auto">
              <a:xfrm>
                <a:off x="3962" y="3287"/>
                <a:ext cx="12" cy="59"/>
              </a:xfrm>
              <a:custGeom>
                <a:avLst/>
                <a:gdLst>
                  <a:gd name="T0" fmla="*/ 0 w 110"/>
                  <a:gd name="T1" fmla="*/ 0 h 531"/>
                  <a:gd name="T2" fmla="*/ 0 w 110"/>
                  <a:gd name="T3" fmla="*/ 0 h 531"/>
                  <a:gd name="T4" fmla="*/ 0 w 110"/>
                  <a:gd name="T5" fmla="*/ 0 h 531"/>
                  <a:gd name="T6" fmla="*/ 0 w 110"/>
                  <a:gd name="T7" fmla="*/ 0 h 531"/>
                  <a:gd name="T8" fmla="*/ 0 w 110"/>
                  <a:gd name="T9" fmla="*/ 0 h 531"/>
                  <a:gd name="T10" fmla="*/ 0 w 110"/>
                  <a:gd name="T11" fmla="*/ 0 h 531"/>
                  <a:gd name="T12" fmla="*/ 0 w 110"/>
                  <a:gd name="T13" fmla="*/ 0 h 531"/>
                  <a:gd name="T14" fmla="*/ 0 w 110"/>
                  <a:gd name="T15" fmla="*/ 0 h 531"/>
                  <a:gd name="T16" fmla="*/ 0 w 110"/>
                  <a:gd name="T17" fmla="*/ 0 h 531"/>
                  <a:gd name="T18" fmla="*/ 0 w 110"/>
                  <a:gd name="T19" fmla="*/ 0 h 531"/>
                  <a:gd name="T20" fmla="*/ 0 w 110"/>
                  <a:gd name="T21" fmla="*/ 0 h 531"/>
                  <a:gd name="T22" fmla="*/ 0 w 110"/>
                  <a:gd name="T23" fmla="*/ 0 h 531"/>
                  <a:gd name="T24" fmla="*/ 0 w 110"/>
                  <a:gd name="T25" fmla="*/ 0 h 531"/>
                  <a:gd name="T26" fmla="*/ 0 w 110"/>
                  <a:gd name="T27" fmla="*/ 0 h 531"/>
                  <a:gd name="T28" fmla="*/ 0 w 110"/>
                  <a:gd name="T29" fmla="*/ 0 h 531"/>
                  <a:gd name="T30" fmla="*/ 0 w 110"/>
                  <a:gd name="T31" fmla="*/ 0 h 531"/>
                  <a:gd name="T32" fmla="*/ 0 w 110"/>
                  <a:gd name="T33" fmla="*/ 0 h 531"/>
                  <a:gd name="T34" fmla="*/ 0 w 110"/>
                  <a:gd name="T35" fmla="*/ 0 h 531"/>
                  <a:gd name="T36" fmla="*/ 0 w 110"/>
                  <a:gd name="T37" fmla="*/ 0 h 531"/>
                  <a:gd name="T38" fmla="*/ 0 w 110"/>
                  <a:gd name="T39" fmla="*/ 0 h 531"/>
                  <a:gd name="T40" fmla="*/ 0 w 110"/>
                  <a:gd name="T41" fmla="*/ 0 h 531"/>
                  <a:gd name="T42" fmla="*/ 0 w 110"/>
                  <a:gd name="T43" fmla="*/ 0 h 531"/>
                  <a:gd name="T44" fmla="*/ 0 w 110"/>
                  <a:gd name="T45" fmla="*/ 0 h 531"/>
                  <a:gd name="T46" fmla="*/ 0 w 110"/>
                  <a:gd name="T47" fmla="*/ 0 h 531"/>
                  <a:gd name="T48" fmla="*/ 0 w 110"/>
                  <a:gd name="T49" fmla="*/ 0 h 531"/>
                  <a:gd name="T50" fmla="*/ 0 w 110"/>
                  <a:gd name="T51" fmla="*/ 0 h 5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0"/>
                  <a:gd name="T79" fmla="*/ 0 h 531"/>
                  <a:gd name="T80" fmla="*/ 110 w 110"/>
                  <a:gd name="T81" fmla="*/ 531 h 5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0" h="531">
                    <a:moveTo>
                      <a:pt x="35" y="10"/>
                    </a:moveTo>
                    <a:lnTo>
                      <a:pt x="32" y="20"/>
                    </a:lnTo>
                    <a:lnTo>
                      <a:pt x="24" y="50"/>
                    </a:lnTo>
                    <a:lnTo>
                      <a:pt x="15" y="98"/>
                    </a:lnTo>
                    <a:lnTo>
                      <a:pt x="5" y="160"/>
                    </a:lnTo>
                    <a:lnTo>
                      <a:pt x="0" y="237"/>
                    </a:lnTo>
                    <a:lnTo>
                      <a:pt x="1" y="326"/>
                    </a:lnTo>
                    <a:lnTo>
                      <a:pt x="10" y="424"/>
                    </a:lnTo>
                    <a:lnTo>
                      <a:pt x="31" y="531"/>
                    </a:lnTo>
                    <a:lnTo>
                      <a:pt x="106" y="525"/>
                    </a:lnTo>
                    <a:lnTo>
                      <a:pt x="103" y="510"/>
                    </a:lnTo>
                    <a:lnTo>
                      <a:pt x="96" y="467"/>
                    </a:lnTo>
                    <a:lnTo>
                      <a:pt x="87" y="404"/>
                    </a:lnTo>
                    <a:lnTo>
                      <a:pt x="79" y="326"/>
                    </a:lnTo>
                    <a:lnTo>
                      <a:pt x="74" y="241"/>
                    </a:lnTo>
                    <a:lnTo>
                      <a:pt x="76" y="155"/>
                    </a:lnTo>
                    <a:lnTo>
                      <a:pt x="87" y="74"/>
                    </a:lnTo>
                    <a:lnTo>
                      <a:pt x="110" y="6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95" y="0"/>
                    </a:lnTo>
                    <a:lnTo>
                      <a:pt x="82" y="1"/>
                    </a:lnTo>
                    <a:lnTo>
                      <a:pt x="62" y="4"/>
                    </a:lnTo>
                    <a:lnTo>
                      <a:pt x="35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1" name="Freeform 706"/>
              <p:cNvSpPr>
                <a:spLocks/>
              </p:cNvSpPr>
              <p:nvPr/>
            </p:nvSpPr>
            <p:spPr bwMode="auto">
              <a:xfrm>
                <a:off x="3963" y="3292"/>
                <a:ext cx="10" cy="48"/>
              </a:xfrm>
              <a:custGeom>
                <a:avLst/>
                <a:gdLst>
                  <a:gd name="T0" fmla="*/ 0 w 92"/>
                  <a:gd name="T1" fmla="*/ 0 h 438"/>
                  <a:gd name="T2" fmla="*/ 0 w 92"/>
                  <a:gd name="T3" fmla="*/ 0 h 438"/>
                  <a:gd name="T4" fmla="*/ 0 w 92"/>
                  <a:gd name="T5" fmla="*/ 0 h 438"/>
                  <a:gd name="T6" fmla="*/ 0 w 92"/>
                  <a:gd name="T7" fmla="*/ 0 h 438"/>
                  <a:gd name="T8" fmla="*/ 0 w 92"/>
                  <a:gd name="T9" fmla="*/ 0 h 438"/>
                  <a:gd name="T10" fmla="*/ 0 w 92"/>
                  <a:gd name="T11" fmla="*/ 0 h 438"/>
                  <a:gd name="T12" fmla="*/ 0 w 92"/>
                  <a:gd name="T13" fmla="*/ 0 h 438"/>
                  <a:gd name="T14" fmla="*/ 0 w 92"/>
                  <a:gd name="T15" fmla="*/ 0 h 438"/>
                  <a:gd name="T16" fmla="*/ 0 w 92"/>
                  <a:gd name="T17" fmla="*/ 0 h 438"/>
                  <a:gd name="T18" fmla="*/ 0 w 92"/>
                  <a:gd name="T19" fmla="*/ 0 h 438"/>
                  <a:gd name="T20" fmla="*/ 0 w 92"/>
                  <a:gd name="T21" fmla="*/ 0 h 438"/>
                  <a:gd name="T22" fmla="*/ 0 w 92"/>
                  <a:gd name="T23" fmla="*/ 0 h 438"/>
                  <a:gd name="T24" fmla="*/ 0 w 92"/>
                  <a:gd name="T25" fmla="*/ 0 h 438"/>
                  <a:gd name="T26" fmla="*/ 0 w 92"/>
                  <a:gd name="T27" fmla="*/ 0 h 438"/>
                  <a:gd name="T28" fmla="*/ 0 w 92"/>
                  <a:gd name="T29" fmla="*/ 0 h 438"/>
                  <a:gd name="T30" fmla="*/ 0 w 92"/>
                  <a:gd name="T31" fmla="*/ 0 h 438"/>
                  <a:gd name="T32" fmla="*/ 0 w 92"/>
                  <a:gd name="T33" fmla="*/ 0 h 438"/>
                  <a:gd name="T34" fmla="*/ 0 w 92"/>
                  <a:gd name="T35" fmla="*/ 0 h 438"/>
                  <a:gd name="T36" fmla="*/ 0 w 92"/>
                  <a:gd name="T37" fmla="*/ 0 h 438"/>
                  <a:gd name="T38" fmla="*/ 0 w 92"/>
                  <a:gd name="T39" fmla="*/ 0 h 438"/>
                  <a:gd name="T40" fmla="*/ 0 w 92"/>
                  <a:gd name="T41" fmla="*/ 0 h 438"/>
                  <a:gd name="T42" fmla="*/ 0 w 92"/>
                  <a:gd name="T43" fmla="*/ 0 h 438"/>
                  <a:gd name="T44" fmla="*/ 0 w 92"/>
                  <a:gd name="T45" fmla="*/ 0 h 438"/>
                  <a:gd name="T46" fmla="*/ 0 w 92"/>
                  <a:gd name="T47" fmla="*/ 0 h 438"/>
                  <a:gd name="T48" fmla="*/ 0 w 92"/>
                  <a:gd name="T49" fmla="*/ 0 h 438"/>
                  <a:gd name="T50" fmla="*/ 0 w 92"/>
                  <a:gd name="T51" fmla="*/ 0 h 4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2"/>
                  <a:gd name="T79" fmla="*/ 0 h 438"/>
                  <a:gd name="T80" fmla="*/ 92 w 92"/>
                  <a:gd name="T81" fmla="*/ 438 h 4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2" h="438">
                    <a:moveTo>
                      <a:pt x="29" y="8"/>
                    </a:moveTo>
                    <a:lnTo>
                      <a:pt x="26" y="16"/>
                    </a:lnTo>
                    <a:lnTo>
                      <a:pt x="20" y="42"/>
                    </a:lnTo>
                    <a:lnTo>
                      <a:pt x="12" y="81"/>
                    </a:lnTo>
                    <a:lnTo>
                      <a:pt x="4" y="133"/>
                    </a:lnTo>
                    <a:lnTo>
                      <a:pt x="0" y="196"/>
                    </a:lnTo>
                    <a:lnTo>
                      <a:pt x="0" y="270"/>
                    </a:lnTo>
                    <a:lnTo>
                      <a:pt x="9" y="351"/>
                    </a:lnTo>
                    <a:lnTo>
                      <a:pt x="25" y="438"/>
                    </a:lnTo>
                    <a:lnTo>
                      <a:pt x="88" y="435"/>
                    </a:lnTo>
                    <a:lnTo>
                      <a:pt x="85" y="422"/>
                    </a:lnTo>
                    <a:lnTo>
                      <a:pt x="79" y="386"/>
                    </a:lnTo>
                    <a:lnTo>
                      <a:pt x="72" y="334"/>
                    </a:lnTo>
                    <a:lnTo>
                      <a:pt x="65" y="270"/>
                    </a:lnTo>
                    <a:lnTo>
                      <a:pt x="61" y="199"/>
                    </a:lnTo>
                    <a:lnTo>
                      <a:pt x="63" y="129"/>
                    </a:lnTo>
                    <a:lnTo>
                      <a:pt x="73" y="61"/>
                    </a:lnTo>
                    <a:lnTo>
                      <a:pt x="92" y="5"/>
                    </a:lnTo>
                    <a:lnTo>
                      <a:pt x="92" y="4"/>
                    </a:lnTo>
                    <a:lnTo>
                      <a:pt x="92" y="3"/>
                    </a:lnTo>
                    <a:lnTo>
                      <a:pt x="90" y="1"/>
                    </a:lnTo>
                    <a:lnTo>
                      <a:pt x="87" y="0"/>
                    </a:lnTo>
                    <a:lnTo>
                      <a:pt x="80" y="0"/>
                    </a:lnTo>
                    <a:lnTo>
                      <a:pt x="68" y="0"/>
                    </a:lnTo>
                    <a:lnTo>
                      <a:pt x="51" y="3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2" name="Freeform 707"/>
              <p:cNvSpPr>
                <a:spLocks/>
              </p:cNvSpPr>
              <p:nvPr/>
            </p:nvSpPr>
            <p:spPr bwMode="auto">
              <a:xfrm>
                <a:off x="3963" y="3296"/>
                <a:ext cx="8" cy="39"/>
              </a:xfrm>
              <a:custGeom>
                <a:avLst/>
                <a:gdLst>
                  <a:gd name="T0" fmla="*/ 0 w 73"/>
                  <a:gd name="T1" fmla="*/ 0 h 347"/>
                  <a:gd name="T2" fmla="*/ 0 w 73"/>
                  <a:gd name="T3" fmla="*/ 0 h 347"/>
                  <a:gd name="T4" fmla="*/ 0 w 73"/>
                  <a:gd name="T5" fmla="*/ 0 h 347"/>
                  <a:gd name="T6" fmla="*/ 0 w 73"/>
                  <a:gd name="T7" fmla="*/ 0 h 347"/>
                  <a:gd name="T8" fmla="*/ 0 w 73"/>
                  <a:gd name="T9" fmla="*/ 0 h 347"/>
                  <a:gd name="T10" fmla="*/ 0 w 73"/>
                  <a:gd name="T11" fmla="*/ 0 h 347"/>
                  <a:gd name="T12" fmla="*/ 0 w 73"/>
                  <a:gd name="T13" fmla="*/ 0 h 347"/>
                  <a:gd name="T14" fmla="*/ 0 w 73"/>
                  <a:gd name="T15" fmla="*/ 0 h 347"/>
                  <a:gd name="T16" fmla="*/ 0 w 73"/>
                  <a:gd name="T17" fmla="*/ 0 h 347"/>
                  <a:gd name="T18" fmla="*/ 0 w 73"/>
                  <a:gd name="T19" fmla="*/ 0 h 347"/>
                  <a:gd name="T20" fmla="*/ 0 w 73"/>
                  <a:gd name="T21" fmla="*/ 0 h 347"/>
                  <a:gd name="T22" fmla="*/ 0 w 73"/>
                  <a:gd name="T23" fmla="*/ 0 h 347"/>
                  <a:gd name="T24" fmla="*/ 0 w 73"/>
                  <a:gd name="T25" fmla="*/ 0 h 347"/>
                  <a:gd name="T26" fmla="*/ 0 w 73"/>
                  <a:gd name="T27" fmla="*/ 0 h 347"/>
                  <a:gd name="T28" fmla="*/ 0 w 73"/>
                  <a:gd name="T29" fmla="*/ 0 h 347"/>
                  <a:gd name="T30" fmla="*/ 0 w 73"/>
                  <a:gd name="T31" fmla="*/ 0 h 347"/>
                  <a:gd name="T32" fmla="*/ 0 w 73"/>
                  <a:gd name="T33" fmla="*/ 0 h 347"/>
                  <a:gd name="T34" fmla="*/ 0 w 73"/>
                  <a:gd name="T35" fmla="*/ 0 h 347"/>
                  <a:gd name="T36" fmla="*/ 0 w 73"/>
                  <a:gd name="T37" fmla="*/ 0 h 347"/>
                  <a:gd name="T38" fmla="*/ 0 w 73"/>
                  <a:gd name="T39" fmla="*/ 0 h 347"/>
                  <a:gd name="T40" fmla="*/ 0 w 73"/>
                  <a:gd name="T41" fmla="*/ 0 h 347"/>
                  <a:gd name="T42" fmla="*/ 0 w 73"/>
                  <a:gd name="T43" fmla="*/ 0 h 347"/>
                  <a:gd name="T44" fmla="*/ 0 w 73"/>
                  <a:gd name="T45" fmla="*/ 0 h 347"/>
                  <a:gd name="T46" fmla="*/ 0 w 73"/>
                  <a:gd name="T47" fmla="*/ 0 h 347"/>
                  <a:gd name="T48" fmla="*/ 0 w 73"/>
                  <a:gd name="T49" fmla="*/ 0 h 347"/>
                  <a:gd name="T50" fmla="*/ 0 w 73"/>
                  <a:gd name="T51" fmla="*/ 0 h 3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"/>
                  <a:gd name="T79" fmla="*/ 0 h 347"/>
                  <a:gd name="T80" fmla="*/ 73 w 73"/>
                  <a:gd name="T81" fmla="*/ 347 h 3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" h="347">
                    <a:moveTo>
                      <a:pt x="23" y="7"/>
                    </a:moveTo>
                    <a:lnTo>
                      <a:pt x="21" y="14"/>
                    </a:lnTo>
                    <a:lnTo>
                      <a:pt x="16" y="33"/>
                    </a:lnTo>
                    <a:lnTo>
                      <a:pt x="10" y="64"/>
                    </a:lnTo>
                    <a:lnTo>
                      <a:pt x="4" y="105"/>
                    </a:lnTo>
                    <a:lnTo>
                      <a:pt x="0" y="155"/>
                    </a:lnTo>
                    <a:lnTo>
                      <a:pt x="0" y="213"/>
                    </a:lnTo>
                    <a:lnTo>
                      <a:pt x="7" y="278"/>
                    </a:lnTo>
                    <a:lnTo>
                      <a:pt x="20" y="347"/>
                    </a:lnTo>
                    <a:lnTo>
                      <a:pt x="70" y="344"/>
                    </a:lnTo>
                    <a:lnTo>
                      <a:pt x="68" y="334"/>
                    </a:lnTo>
                    <a:lnTo>
                      <a:pt x="63" y="305"/>
                    </a:lnTo>
                    <a:lnTo>
                      <a:pt x="56" y="265"/>
                    </a:lnTo>
                    <a:lnTo>
                      <a:pt x="51" y="213"/>
                    </a:lnTo>
                    <a:lnTo>
                      <a:pt x="48" y="158"/>
                    </a:lnTo>
                    <a:lnTo>
                      <a:pt x="50" y="101"/>
                    </a:lnTo>
                    <a:lnTo>
                      <a:pt x="57" y="49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3" y="1"/>
                    </a:lnTo>
                    <a:lnTo>
                      <a:pt x="41" y="3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3" name="Freeform 708"/>
              <p:cNvSpPr>
                <a:spLocks/>
              </p:cNvSpPr>
              <p:nvPr/>
            </p:nvSpPr>
            <p:spPr bwMode="auto">
              <a:xfrm>
                <a:off x="3964" y="3301"/>
                <a:ext cx="6" cy="28"/>
              </a:xfrm>
              <a:custGeom>
                <a:avLst/>
                <a:gdLst>
                  <a:gd name="T0" fmla="*/ 0 w 52"/>
                  <a:gd name="T1" fmla="*/ 0 h 256"/>
                  <a:gd name="T2" fmla="*/ 0 w 52"/>
                  <a:gd name="T3" fmla="*/ 0 h 256"/>
                  <a:gd name="T4" fmla="*/ 0 w 52"/>
                  <a:gd name="T5" fmla="*/ 0 h 256"/>
                  <a:gd name="T6" fmla="*/ 0 w 52"/>
                  <a:gd name="T7" fmla="*/ 0 h 256"/>
                  <a:gd name="T8" fmla="*/ 0 w 52"/>
                  <a:gd name="T9" fmla="*/ 0 h 256"/>
                  <a:gd name="T10" fmla="*/ 0 w 52"/>
                  <a:gd name="T11" fmla="*/ 0 h 256"/>
                  <a:gd name="T12" fmla="*/ 0 w 52"/>
                  <a:gd name="T13" fmla="*/ 0 h 256"/>
                  <a:gd name="T14" fmla="*/ 0 w 52"/>
                  <a:gd name="T15" fmla="*/ 0 h 256"/>
                  <a:gd name="T16" fmla="*/ 0 w 52"/>
                  <a:gd name="T17" fmla="*/ 0 h 256"/>
                  <a:gd name="T18" fmla="*/ 0 w 52"/>
                  <a:gd name="T19" fmla="*/ 0 h 256"/>
                  <a:gd name="T20" fmla="*/ 0 w 52"/>
                  <a:gd name="T21" fmla="*/ 0 h 256"/>
                  <a:gd name="T22" fmla="*/ 0 w 52"/>
                  <a:gd name="T23" fmla="*/ 0 h 256"/>
                  <a:gd name="T24" fmla="*/ 0 w 52"/>
                  <a:gd name="T25" fmla="*/ 0 h 256"/>
                  <a:gd name="T26" fmla="*/ 0 w 52"/>
                  <a:gd name="T27" fmla="*/ 0 h 256"/>
                  <a:gd name="T28" fmla="*/ 0 w 52"/>
                  <a:gd name="T29" fmla="*/ 0 h 256"/>
                  <a:gd name="T30" fmla="*/ 0 w 52"/>
                  <a:gd name="T31" fmla="*/ 0 h 256"/>
                  <a:gd name="T32" fmla="*/ 0 w 52"/>
                  <a:gd name="T33" fmla="*/ 0 h 256"/>
                  <a:gd name="T34" fmla="*/ 0 w 52"/>
                  <a:gd name="T35" fmla="*/ 0 h 256"/>
                  <a:gd name="T36" fmla="*/ 0 w 52"/>
                  <a:gd name="T37" fmla="*/ 0 h 256"/>
                  <a:gd name="T38" fmla="*/ 0 w 52"/>
                  <a:gd name="T39" fmla="*/ 0 h 256"/>
                  <a:gd name="T40" fmla="*/ 0 w 52"/>
                  <a:gd name="T41" fmla="*/ 0 h 256"/>
                  <a:gd name="T42" fmla="*/ 0 w 52"/>
                  <a:gd name="T43" fmla="*/ 0 h 256"/>
                  <a:gd name="T44" fmla="*/ 0 w 52"/>
                  <a:gd name="T45" fmla="*/ 0 h 256"/>
                  <a:gd name="T46" fmla="*/ 0 w 52"/>
                  <a:gd name="T47" fmla="*/ 0 h 256"/>
                  <a:gd name="T48" fmla="*/ 0 w 52"/>
                  <a:gd name="T49" fmla="*/ 0 h 256"/>
                  <a:gd name="T50" fmla="*/ 0 w 52"/>
                  <a:gd name="T51" fmla="*/ 0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56"/>
                  <a:gd name="T80" fmla="*/ 52 w 52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56">
                    <a:moveTo>
                      <a:pt x="16" y="5"/>
                    </a:moveTo>
                    <a:lnTo>
                      <a:pt x="15" y="10"/>
                    </a:lnTo>
                    <a:lnTo>
                      <a:pt x="11" y="24"/>
                    </a:lnTo>
                    <a:lnTo>
                      <a:pt x="6" y="47"/>
                    </a:lnTo>
                    <a:lnTo>
                      <a:pt x="2" y="77"/>
                    </a:lnTo>
                    <a:lnTo>
                      <a:pt x="0" y="115"/>
                    </a:lnTo>
                    <a:lnTo>
                      <a:pt x="0" y="157"/>
                    </a:lnTo>
                    <a:lnTo>
                      <a:pt x="4" y="205"/>
                    </a:lnTo>
                    <a:lnTo>
                      <a:pt x="14" y="256"/>
                    </a:lnTo>
                    <a:lnTo>
                      <a:pt x="50" y="254"/>
                    </a:lnTo>
                    <a:lnTo>
                      <a:pt x="49" y="247"/>
                    </a:lnTo>
                    <a:lnTo>
                      <a:pt x="45" y="226"/>
                    </a:lnTo>
                    <a:lnTo>
                      <a:pt x="41" y="195"/>
                    </a:lnTo>
                    <a:lnTo>
                      <a:pt x="37" y="157"/>
                    </a:lnTo>
                    <a:lnTo>
                      <a:pt x="35" y="116"/>
                    </a:lnTo>
                    <a:lnTo>
                      <a:pt x="36" y="74"/>
                    </a:lnTo>
                    <a:lnTo>
                      <a:pt x="41" y="3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1" y="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29" y="2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4" name="Freeform 709"/>
              <p:cNvSpPr>
                <a:spLocks/>
              </p:cNvSpPr>
              <p:nvPr/>
            </p:nvSpPr>
            <p:spPr bwMode="auto">
              <a:xfrm>
                <a:off x="4046" y="3273"/>
                <a:ext cx="20" cy="77"/>
              </a:xfrm>
              <a:custGeom>
                <a:avLst/>
                <a:gdLst>
                  <a:gd name="T0" fmla="*/ 0 w 176"/>
                  <a:gd name="T1" fmla="*/ 0 h 693"/>
                  <a:gd name="T2" fmla="*/ 0 w 176"/>
                  <a:gd name="T3" fmla="*/ 0 h 693"/>
                  <a:gd name="T4" fmla="*/ 0 w 176"/>
                  <a:gd name="T5" fmla="*/ 0 h 693"/>
                  <a:gd name="T6" fmla="*/ 0 w 176"/>
                  <a:gd name="T7" fmla="*/ 0 h 693"/>
                  <a:gd name="T8" fmla="*/ 0 w 176"/>
                  <a:gd name="T9" fmla="*/ 0 h 693"/>
                  <a:gd name="T10" fmla="*/ 0 w 176"/>
                  <a:gd name="T11" fmla="*/ 0 h 693"/>
                  <a:gd name="T12" fmla="*/ 0 w 176"/>
                  <a:gd name="T13" fmla="*/ 0 h 693"/>
                  <a:gd name="T14" fmla="*/ 0 w 176"/>
                  <a:gd name="T15" fmla="*/ 0 h 693"/>
                  <a:gd name="T16" fmla="*/ 0 w 176"/>
                  <a:gd name="T17" fmla="*/ 0 h 693"/>
                  <a:gd name="T18" fmla="*/ 0 w 176"/>
                  <a:gd name="T19" fmla="*/ 0 h 693"/>
                  <a:gd name="T20" fmla="*/ 0 w 176"/>
                  <a:gd name="T21" fmla="*/ 0 h 693"/>
                  <a:gd name="T22" fmla="*/ 0 w 176"/>
                  <a:gd name="T23" fmla="*/ 0 h 693"/>
                  <a:gd name="T24" fmla="*/ 0 w 176"/>
                  <a:gd name="T25" fmla="*/ 0 h 693"/>
                  <a:gd name="T26" fmla="*/ 0 w 176"/>
                  <a:gd name="T27" fmla="*/ 0 h 693"/>
                  <a:gd name="T28" fmla="*/ 0 w 176"/>
                  <a:gd name="T29" fmla="*/ 0 h 693"/>
                  <a:gd name="T30" fmla="*/ 0 w 176"/>
                  <a:gd name="T31" fmla="*/ 0 h 693"/>
                  <a:gd name="T32" fmla="*/ 0 w 176"/>
                  <a:gd name="T33" fmla="*/ 0 h 693"/>
                  <a:gd name="T34" fmla="*/ 0 w 176"/>
                  <a:gd name="T35" fmla="*/ 0 h 693"/>
                  <a:gd name="T36" fmla="*/ 0 w 176"/>
                  <a:gd name="T37" fmla="*/ 0 h 6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693"/>
                  <a:gd name="T59" fmla="*/ 176 w 176"/>
                  <a:gd name="T60" fmla="*/ 693 h 69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693">
                    <a:moveTo>
                      <a:pt x="176" y="5"/>
                    </a:moveTo>
                    <a:lnTo>
                      <a:pt x="172" y="10"/>
                    </a:lnTo>
                    <a:lnTo>
                      <a:pt x="159" y="28"/>
                    </a:lnTo>
                    <a:lnTo>
                      <a:pt x="144" y="63"/>
                    </a:lnTo>
                    <a:lnTo>
                      <a:pt x="129" y="123"/>
                    </a:lnTo>
                    <a:lnTo>
                      <a:pt x="117" y="210"/>
                    </a:lnTo>
                    <a:lnTo>
                      <a:pt x="110" y="331"/>
                    </a:lnTo>
                    <a:lnTo>
                      <a:pt x="115" y="490"/>
                    </a:lnTo>
                    <a:lnTo>
                      <a:pt x="131" y="693"/>
                    </a:lnTo>
                    <a:lnTo>
                      <a:pt x="32" y="693"/>
                    </a:lnTo>
                    <a:lnTo>
                      <a:pt x="29" y="673"/>
                    </a:lnTo>
                    <a:lnTo>
                      <a:pt x="20" y="617"/>
                    </a:lnTo>
                    <a:lnTo>
                      <a:pt x="11" y="533"/>
                    </a:lnTo>
                    <a:lnTo>
                      <a:pt x="3" y="430"/>
                    </a:lnTo>
                    <a:lnTo>
                      <a:pt x="0" y="317"/>
                    </a:lnTo>
                    <a:lnTo>
                      <a:pt x="6" y="202"/>
                    </a:lnTo>
                    <a:lnTo>
                      <a:pt x="23" y="93"/>
                    </a:lnTo>
                    <a:lnTo>
                      <a:pt x="57" y="0"/>
                    </a:lnTo>
                    <a:lnTo>
                      <a:pt x="17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5" name="Freeform 710"/>
              <p:cNvSpPr>
                <a:spLocks/>
              </p:cNvSpPr>
              <p:nvPr/>
            </p:nvSpPr>
            <p:spPr bwMode="auto">
              <a:xfrm>
                <a:off x="4047" y="3279"/>
                <a:ext cx="16" cy="65"/>
              </a:xfrm>
              <a:custGeom>
                <a:avLst/>
                <a:gdLst>
                  <a:gd name="T0" fmla="*/ 0 w 149"/>
                  <a:gd name="T1" fmla="*/ 0 h 592"/>
                  <a:gd name="T2" fmla="*/ 0 w 149"/>
                  <a:gd name="T3" fmla="*/ 0 h 592"/>
                  <a:gd name="T4" fmla="*/ 0 w 149"/>
                  <a:gd name="T5" fmla="*/ 0 h 592"/>
                  <a:gd name="T6" fmla="*/ 0 w 149"/>
                  <a:gd name="T7" fmla="*/ 0 h 592"/>
                  <a:gd name="T8" fmla="*/ 0 w 149"/>
                  <a:gd name="T9" fmla="*/ 0 h 592"/>
                  <a:gd name="T10" fmla="*/ 0 w 149"/>
                  <a:gd name="T11" fmla="*/ 0 h 592"/>
                  <a:gd name="T12" fmla="*/ 0 w 149"/>
                  <a:gd name="T13" fmla="*/ 0 h 592"/>
                  <a:gd name="T14" fmla="*/ 0 w 149"/>
                  <a:gd name="T15" fmla="*/ 0 h 592"/>
                  <a:gd name="T16" fmla="*/ 0 w 149"/>
                  <a:gd name="T17" fmla="*/ 0 h 592"/>
                  <a:gd name="T18" fmla="*/ 0 w 149"/>
                  <a:gd name="T19" fmla="*/ 0 h 592"/>
                  <a:gd name="T20" fmla="*/ 0 w 149"/>
                  <a:gd name="T21" fmla="*/ 0 h 592"/>
                  <a:gd name="T22" fmla="*/ 0 w 149"/>
                  <a:gd name="T23" fmla="*/ 0 h 592"/>
                  <a:gd name="T24" fmla="*/ 0 w 149"/>
                  <a:gd name="T25" fmla="*/ 0 h 592"/>
                  <a:gd name="T26" fmla="*/ 0 w 149"/>
                  <a:gd name="T27" fmla="*/ 0 h 592"/>
                  <a:gd name="T28" fmla="*/ 0 w 149"/>
                  <a:gd name="T29" fmla="*/ 0 h 592"/>
                  <a:gd name="T30" fmla="*/ 0 w 149"/>
                  <a:gd name="T31" fmla="*/ 0 h 592"/>
                  <a:gd name="T32" fmla="*/ 0 w 149"/>
                  <a:gd name="T33" fmla="*/ 0 h 592"/>
                  <a:gd name="T34" fmla="*/ 0 w 149"/>
                  <a:gd name="T35" fmla="*/ 0 h 592"/>
                  <a:gd name="T36" fmla="*/ 0 w 149"/>
                  <a:gd name="T37" fmla="*/ 0 h 5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"/>
                  <a:gd name="T58" fmla="*/ 0 h 592"/>
                  <a:gd name="T59" fmla="*/ 149 w 149"/>
                  <a:gd name="T60" fmla="*/ 592 h 5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" h="592">
                    <a:moveTo>
                      <a:pt x="149" y="4"/>
                    </a:moveTo>
                    <a:lnTo>
                      <a:pt x="145" y="8"/>
                    </a:lnTo>
                    <a:lnTo>
                      <a:pt x="136" y="24"/>
                    </a:lnTo>
                    <a:lnTo>
                      <a:pt x="123" y="54"/>
                    </a:lnTo>
                    <a:lnTo>
                      <a:pt x="110" y="104"/>
                    </a:lnTo>
                    <a:lnTo>
                      <a:pt x="99" y="179"/>
                    </a:lnTo>
                    <a:lnTo>
                      <a:pt x="94" y="282"/>
                    </a:lnTo>
                    <a:lnTo>
                      <a:pt x="97" y="418"/>
                    </a:lnTo>
                    <a:lnTo>
                      <a:pt x="112" y="592"/>
                    </a:lnTo>
                    <a:lnTo>
                      <a:pt x="27" y="592"/>
                    </a:lnTo>
                    <a:lnTo>
                      <a:pt x="24" y="575"/>
                    </a:lnTo>
                    <a:lnTo>
                      <a:pt x="17" y="527"/>
                    </a:lnTo>
                    <a:lnTo>
                      <a:pt x="9" y="455"/>
                    </a:lnTo>
                    <a:lnTo>
                      <a:pt x="2" y="367"/>
                    </a:lnTo>
                    <a:lnTo>
                      <a:pt x="0" y="271"/>
                    </a:lnTo>
                    <a:lnTo>
                      <a:pt x="5" y="173"/>
                    </a:lnTo>
                    <a:lnTo>
                      <a:pt x="20" y="80"/>
                    </a:lnTo>
                    <a:lnTo>
                      <a:pt x="48" y="0"/>
                    </a:lnTo>
                    <a:lnTo>
                      <a:pt x="149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6" name="Freeform 711"/>
              <p:cNvSpPr>
                <a:spLocks/>
              </p:cNvSpPr>
              <p:nvPr/>
            </p:nvSpPr>
            <p:spPr bwMode="auto">
              <a:xfrm>
                <a:off x="4048" y="3284"/>
                <a:ext cx="13" cy="54"/>
              </a:xfrm>
              <a:custGeom>
                <a:avLst/>
                <a:gdLst>
                  <a:gd name="T0" fmla="*/ 0 w 124"/>
                  <a:gd name="T1" fmla="*/ 0 h 490"/>
                  <a:gd name="T2" fmla="*/ 0 w 124"/>
                  <a:gd name="T3" fmla="*/ 0 h 490"/>
                  <a:gd name="T4" fmla="*/ 0 w 124"/>
                  <a:gd name="T5" fmla="*/ 0 h 490"/>
                  <a:gd name="T6" fmla="*/ 0 w 124"/>
                  <a:gd name="T7" fmla="*/ 0 h 490"/>
                  <a:gd name="T8" fmla="*/ 0 w 124"/>
                  <a:gd name="T9" fmla="*/ 0 h 490"/>
                  <a:gd name="T10" fmla="*/ 0 w 124"/>
                  <a:gd name="T11" fmla="*/ 0 h 490"/>
                  <a:gd name="T12" fmla="*/ 0 w 124"/>
                  <a:gd name="T13" fmla="*/ 0 h 490"/>
                  <a:gd name="T14" fmla="*/ 0 w 124"/>
                  <a:gd name="T15" fmla="*/ 0 h 490"/>
                  <a:gd name="T16" fmla="*/ 0 w 124"/>
                  <a:gd name="T17" fmla="*/ 0 h 490"/>
                  <a:gd name="T18" fmla="*/ 0 w 124"/>
                  <a:gd name="T19" fmla="*/ 0 h 490"/>
                  <a:gd name="T20" fmla="*/ 0 w 124"/>
                  <a:gd name="T21" fmla="*/ 0 h 490"/>
                  <a:gd name="T22" fmla="*/ 0 w 124"/>
                  <a:gd name="T23" fmla="*/ 0 h 490"/>
                  <a:gd name="T24" fmla="*/ 0 w 124"/>
                  <a:gd name="T25" fmla="*/ 0 h 490"/>
                  <a:gd name="T26" fmla="*/ 0 w 124"/>
                  <a:gd name="T27" fmla="*/ 0 h 490"/>
                  <a:gd name="T28" fmla="*/ 0 w 124"/>
                  <a:gd name="T29" fmla="*/ 0 h 490"/>
                  <a:gd name="T30" fmla="*/ 0 w 124"/>
                  <a:gd name="T31" fmla="*/ 0 h 490"/>
                  <a:gd name="T32" fmla="*/ 0 w 124"/>
                  <a:gd name="T33" fmla="*/ 0 h 490"/>
                  <a:gd name="T34" fmla="*/ 0 w 124"/>
                  <a:gd name="T35" fmla="*/ 0 h 490"/>
                  <a:gd name="T36" fmla="*/ 0 w 124"/>
                  <a:gd name="T37" fmla="*/ 0 h 4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490"/>
                  <a:gd name="T59" fmla="*/ 124 w 124"/>
                  <a:gd name="T60" fmla="*/ 490 h 4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490">
                    <a:moveTo>
                      <a:pt x="124" y="4"/>
                    </a:moveTo>
                    <a:lnTo>
                      <a:pt x="121" y="7"/>
                    </a:lnTo>
                    <a:lnTo>
                      <a:pt x="113" y="21"/>
                    </a:lnTo>
                    <a:lnTo>
                      <a:pt x="103" y="45"/>
                    </a:lnTo>
                    <a:lnTo>
                      <a:pt x="91" y="87"/>
                    </a:lnTo>
                    <a:lnTo>
                      <a:pt x="83" y="148"/>
                    </a:lnTo>
                    <a:lnTo>
                      <a:pt x="79" y="234"/>
                    </a:lnTo>
                    <a:lnTo>
                      <a:pt x="81" y="347"/>
                    </a:lnTo>
                    <a:lnTo>
                      <a:pt x="93" y="490"/>
                    </a:lnTo>
                    <a:lnTo>
                      <a:pt x="23" y="490"/>
                    </a:lnTo>
                    <a:lnTo>
                      <a:pt x="21" y="476"/>
                    </a:lnTo>
                    <a:lnTo>
                      <a:pt x="15" y="436"/>
                    </a:lnTo>
                    <a:lnTo>
                      <a:pt x="8" y="377"/>
                    </a:lnTo>
                    <a:lnTo>
                      <a:pt x="2" y="304"/>
                    </a:lnTo>
                    <a:lnTo>
                      <a:pt x="0" y="224"/>
                    </a:lnTo>
                    <a:lnTo>
                      <a:pt x="4" y="143"/>
                    </a:lnTo>
                    <a:lnTo>
                      <a:pt x="17" y="67"/>
                    </a:lnTo>
                    <a:lnTo>
                      <a:pt x="40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7" name="Freeform 712"/>
              <p:cNvSpPr>
                <a:spLocks/>
              </p:cNvSpPr>
              <p:nvPr/>
            </p:nvSpPr>
            <p:spPr bwMode="auto">
              <a:xfrm>
                <a:off x="4048" y="3289"/>
                <a:ext cx="11" cy="43"/>
              </a:xfrm>
              <a:custGeom>
                <a:avLst/>
                <a:gdLst>
                  <a:gd name="T0" fmla="*/ 0 w 99"/>
                  <a:gd name="T1" fmla="*/ 0 h 389"/>
                  <a:gd name="T2" fmla="*/ 0 w 99"/>
                  <a:gd name="T3" fmla="*/ 0 h 389"/>
                  <a:gd name="T4" fmla="*/ 0 w 99"/>
                  <a:gd name="T5" fmla="*/ 0 h 389"/>
                  <a:gd name="T6" fmla="*/ 0 w 99"/>
                  <a:gd name="T7" fmla="*/ 0 h 389"/>
                  <a:gd name="T8" fmla="*/ 0 w 99"/>
                  <a:gd name="T9" fmla="*/ 0 h 389"/>
                  <a:gd name="T10" fmla="*/ 0 w 99"/>
                  <a:gd name="T11" fmla="*/ 0 h 389"/>
                  <a:gd name="T12" fmla="*/ 0 w 99"/>
                  <a:gd name="T13" fmla="*/ 0 h 389"/>
                  <a:gd name="T14" fmla="*/ 0 w 99"/>
                  <a:gd name="T15" fmla="*/ 0 h 389"/>
                  <a:gd name="T16" fmla="*/ 0 w 99"/>
                  <a:gd name="T17" fmla="*/ 0 h 389"/>
                  <a:gd name="T18" fmla="*/ 0 w 99"/>
                  <a:gd name="T19" fmla="*/ 0 h 389"/>
                  <a:gd name="T20" fmla="*/ 0 w 99"/>
                  <a:gd name="T21" fmla="*/ 0 h 389"/>
                  <a:gd name="T22" fmla="*/ 0 w 99"/>
                  <a:gd name="T23" fmla="*/ 0 h 389"/>
                  <a:gd name="T24" fmla="*/ 0 w 99"/>
                  <a:gd name="T25" fmla="*/ 0 h 389"/>
                  <a:gd name="T26" fmla="*/ 0 w 99"/>
                  <a:gd name="T27" fmla="*/ 0 h 389"/>
                  <a:gd name="T28" fmla="*/ 0 w 99"/>
                  <a:gd name="T29" fmla="*/ 0 h 389"/>
                  <a:gd name="T30" fmla="*/ 0 w 99"/>
                  <a:gd name="T31" fmla="*/ 0 h 389"/>
                  <a:gd name="T32" fmla="*/ 0 w 99"/>
                  <a:gd name="T33" fmla="*/ 0 h 389"/>
                  <a:gd name="T34" fmla="*/ 0 w 99"/>
                  <a:gd name="T35" fmla="*/ 0 h 389"/>
                  <a:gd name="T36" fmla="*/ 0 w 99"/>
                  <a:gd name="T37" fmla="*/ 0 h 3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9"/>
                  <a:gd name="T58" fmla="*/ 0 h 389"/>
                  <a:gd name="T59" fmla="*/ 99 w 99"/>
                  <a:gd name="T60" fmla="*/ 389 h 3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9" h="389">
                    <a:moveTo>
                      <a:pt x="99" y="3"/>
                    </a:moveTo>
                    <a:lnTo>
                      <a:pt x="96" y="6"/>
                    </a:lnTo>
                    <a:lnTo>
                      <a:pt x="89" y="16"/>
                    </a:lnTo>
                    <a:lnTo>
                      <a:pt x="81" y="36"/>
                    </a:lnTo>
                    <a:lnTo>
                      <a:pt x="72" y="69"/>
                    </a:lnTo>
                    <a:lnTo>
                      <a:pt x="66" y="118"/>
                    </a:lnTo>
                    <a:lnTo>
                      <a:pt x="62" y="185"/>
                    </a:lnTo>
                    <a:lnTo>
                      <a:pt x="64" y="275"/>
                    </a:lnTo>
                    <a:lnTo>
                      <a:pt x="73" y="389"/>
                    </a:lnTo>
                    <a:lnTo>
                      <a:pt x="18" y="389"/>
                    </a:lnTo>
                    <a:lnTo>
                      <a:pt x="16" y="378"/>
                    </a:lnTo>
                    <a:lnTo>
                      <a:pt x="11" y="346"/>
                    </a:lnTo>
                    <a:lnTo>
                      <a:pt x="6" y="299"/>
                    </a:lnTo>
                    <a:lnTo>
                      <a:pt x="2" y="242"/>
                    </a:lnTo>
                    <a:lnTo>
                      <a:pt x="0" y="178"/>
                    </a:lnTo>
                    <a:lnTo>
                      <a:pt x="4" y="114"/>
                    </a:lnTo>
                    <a:lnTo>
                      <a:pt x="14" y="52"/>
                    </a:lnTo>
                    <a:lnTo>
                      <a:pt x="32" y="0"/>
                    </a:lnTo>
                    <a:lnTo>
                      <a:pt x="99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8" name="Freeform 713"/>
              <p:cNvSpPr>
                <a:spLocks/>
              </p:cNvSpPr>
              <p:nvPr/>
            </p:nvSpPr>
            <p:spPr bwMode="auto">
              <a:xfrm>
                <a:off x="4049" y="3295"/>
                <a:ext cx="8" cy="31"/>
              </a:xfrm>
              <a:custGeom>
                <a:avLst/>
                <a:gdLst>
                  <a:gd name="T0" fmla="*/ 0 w 72"/>
                  <a:gd name="T1" fmla="*/ 0 h 287"/>
                  <a:gd name="T2" fmla="*/ 0 w 72"/>
                  <a:gd name="T3" fmla="*/ 0 h 287"/>
                  <a:gd name="T4" fmla="*/ 0 w 72"/>
                  <a:gd name="T5" fmla="*/ 0 h 287"/>
                  <a:gd name="T6" fmla="*/ 0 w 72"/>
                  <a:gd name="T7" fmla="*/ 0 h 287"/>
                  <a:gd name="T8" fmla="*/ 0 w 72"/>
                  <a:gd name="T9" fmla="*/ 0 h 287"/>
                  <a:gd name="T10" fmla="*/ 0 w 72"/>
                  <a:gd name="T11" fmla="*/ 0 h 287"/>
                  <a:gd name="T12" fmla="*/ 0 w 72"/>
                  <a:gd name="T13" fmla="*/ 0 h 287"/>
                  <a:gd name="T14" fmla="*/ 0 w 72"/>
                  <a:gd name="T15" fmla="*/ 0 h 287"/>
                  <a:gd name="T16" fmla="*/ 0 w 72"/>
                  <a:gd name="T17" fmla="*/ 0 h 287"/>
                  <a:gd name="T18" fmla="*/ 0 w 72"/>
                  <a:gd name="T19" fmla="*/ 0 h 287"/>
                  <a:gd name="T20" fmla="*/ 0 w 72"/>
                  <a:gd name="T21" fmla="*/ 0 h 287"/>
                  <a:gd name="T22" fmla="*/ 0 w 72"/>
                  <a:gd name="T23" fmla="*/ 0 h 287"/>
                  <a:gd name="T24" fmla="*/ 0 w 72"/>
                  <a:gd name="T25" fmla="*/ 0 h 287"/>
                  <a:gd name="T26" fmla="*/ 0 w 72"/>
                  <a:gd name="T27" fmla="*/ 0 h 287"/>
                  <a:gd name="T28" fmla="*/ 0 w 72"/>
                  <a:gd name="T29" fmla="*/ 0 h 287"/>
                  <a:gd name="T30" fmla="*/ 0 w 72"/>
                  <a:gd name="T31" fmla="*/ 0 h 287"/>
                  <a:gd name="T32" fmla="*/ 0 w 72"/>
                  <a:gd name="T33" fmla="*/ 0 h 287"/>
                  <a:gd name="T34" fmla="*/ 0 w 72"/>
                  <a:gd name="T35" fmla="*/ 0 h 287"/>
                  <a:gd name="T36" fmla="*/ 0 w 72"/>
                  <a:gd name="T37" fmla="*/ 0 h 2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87"/>
                  <a:gd name="T59" fmla="*/ 72 w 72"/>
                  <a:gd name="T60" fmla="*/ 287 h 28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87">
                    <a:moveTo>
                      <a:pt x="72" y="2"/>
                    </a:moveTo>
                    <a:lnTo>
                      <a:pt x="70" y="4"/>
                    </a:lnTo>
                    <a:lnTo>
                      <a:pt x="66" y="12"/>
                    </a:lnTo>
                    <a:lnTo>
                      <a:pt x="59" y="27"/>
                    </a:lnTo>
                    <a:lnTo>
                      <a:pt x="53" y="50"/>
                    </a:lnTo>
                    <a:lnTo>
                      <a:pt x="48" y="87"/>
                    </a:lnTo>
                    <a:lnTo>
                      <a:pt x="46" y="137"/>
                    </a:lnTo>
                    <a:lnTo>
                      <a:pt x="47" y="203"/>
                    </a:lnTo>
                    <a:lnTo>
                      <a:pt x="54" y="287"/>
                    </a:lnTo>
                    <a:lnTo>
                      <a:pt x="13" y="287"/>
                    </a:lnTo>
                    <a:lnTo>
                      <a:pt x="12" y="279"/>
                    </a:lnTo>
                    <a:lnTo>
                      <a:pt x="8" y="255"/>
                    </a:lnTo>
                    <a:lnTo>
                      <a:pt x="4" y="220"/>
                    </a:lnTo>
                    <a:lnTo>
                      <a:pt x="1" y="178"/>
                    </a:lnTo>
                    <a:lnTo>
                      <a:pt x="0" y="131"/>
                    </a:lnTo>
                    <a:lnTo>
                      <a:pt x="2" y="84"/>
                    </a:lnTo>
                    <a:lnTo>
                      <a:pt x="9" y="39"/>
                    </a:lnTo>
                    <a:lnTo>
                      <a:pt x="23" y="0"/>
                    </a:lnTo>
                    <a:lnTo>
                      <a:pt x="72" y="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89" name="Rectangle 714"/>
              <p:cNvSpPr>
                <a:spLocks noChangeArrowheads="1"/>
              </p:cNvSpPr>
              <p:nvPr/>
            </p:nvSpPr>
            <p:spPr bwMode="auto">
              <a:xfrm>
                <a:off x="3944" y="3287"/>
                <a:ext cx="3" cy="10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0" name="Freeform 715"/>
              <p:cNvSpPr>
                <a:spLocks/>
              </p:cNvSpPr>
              <p:nvPr/>
            </p:nvSpPr>
            <p:spPr bwMode="auto">
              <a:xfrm>
                <a:off x="3980" y="3285"/>
                <a:ext cx="39" cy="47"/>
              </a:xfrm>
              <a:custGeom>
                <a:avLst/>
                <a:gdLst>
                  <a:gd name="T0" fmla="*/ 0 w 354"/>
                  <a:gd name="T1" fmla="*/ 0 h 418"/>
                  <a:gd name="T2" fmla="*/ 0 w 354"/>
                  <a:gd name="T3" fmla="*/ 0 h 418"/>
                  <a:gd name="T4" fmla="*/ 0 w 354"/>
                  <a:gd name="T5" fmla="*/ 0 h 418"/>
                  <a:gd name="T6" fmla="*/ 0 w 354"/>
                  <a:gd name="T7" fmla="*/ 0 h 418"/>
                  <a:gd name="T8" fmla="*/ 0 w 354"/>
                  <a:gd name="T9" fmla="*/ 0 h 418"/>
                  <a:gd name="T10" fmla="*/ 0 w 354"/>
                  <a:gd name="T11" fmla="*/ 0 h 418"/>
                  <a:gd name="T12" fmla="*/ 0 w 354"/>
                  <a:gd name="T13" fmla="*/ 0 h 418"/>
                  <a:gd name="T14" fmla="*/ 0 w 354"/>
                  <a:gd name="T15" fmla="*/ 0 h 418"/>
                  <a:gd name="T16" fmla="*/ 0 w 354"/>
                  <a:gd name="T17" fmla="*/ 0 h 418"/>
                  <a:gd name="T18" fmla="*/ 0 w 354"/>
                  <a:gd name="T19" fmla="*/ 0 h 418"/>
                  <a:gd name="T20" fmla="*/ 0 w 354"/>
                  <a:gd name="T21" fmla="*/ 0 h 418"/>
                  <a:gd name="T22" fmla="*/ 0 w 354"/>
                  <a:gd name="T23" fmla="*/ 0 h 418"/>
                  <a:gd name="T24" fmla="*/ 0 w 354"/>
                  <a:gd name="T25" fmla="*/ 0 h 418"/>
                  <a:gd name="T26" fmla="*/ 0 w 354"/>
                  <a:gd name="T27" fmla="*/ 0 h 418"/>
                  <a:gd name="T28" fmla="*/ 0 w 354"/>
                  <a:gd name="T29" fmla="*/ 0 h 418"/>
                  <a:gd name="T30" fmla="*/ 0 w 354"/>
                  <a:gd name="T31" fmla="*/ 0 h 418"/>
                  <a:gd name="T32" fmla="*/ 0 w 354"/>
                  <a:gd name="T33" fmla="*/ 0 h 418"/>
                  <a:gd name="T34" fmla="*/ 0 w 354"/>
                  <a:gd name="T35" fmla="*/ 0 h 418"/>
                  <a:gd name="T36" fmla="*/ 0 w 354"/>
                  <a:gd name="T37" fmla="*/ 0 h 418"/>
                  <a:gd name="T38" fmla="*/ 0 w 354"/>
                  <a:gd name="T39" fmla="*/ 0 h 418"/>
                  <a:gd name="T40" fmla="*/ 0 w 354"/>
                  <a:gd name="T41" fmla="*/ 0 h 418"/>
                  <a:gd name="T42" fmla="*/ 0 w 354"/>
                  <a:gd name="T43" fmla="*/ 0 h 418"/>
                  <a:gd name="T44" fmla="*/ 0 w 354"/>
                  <a:gd name="T45" fmla="*/ 0 h 418"/>
                  <a:gd name="T46" fmla="*/ 0 w 354"/>
                  <a:gd name="T47" fmla="*/ 0 h 418"/>
                  <a:gd name="T48" fmla="*/ 0 w 354"/>
                  <a:gd name="T49" fmla="*/ 0 h 418"/>
                  <a:gd name="T50" fmla="*/ 0 w 354"/>
                  <a:gd name="T51" fmla="*/ 0 h 418"/>
                  <a:gd name="T52" fmla="*/ 0 w 354"/>
                  <a:gd name="T53" fmla="*/ 0 h 418"/>
                  <a:gd name="T54" fmla="*/ 0 w 354"/>
                  <a:gd name="T55" fmla="*/ 0 h 418"/>
                  <a:gd name="T56" fmla="*/ 0 w 354"/>
                  <a:gd name="T57" fmla="*/ 0 h 418"/>
                  <a:gd name="T58" fmla="*/ 0 w 354"/>
                  <a:gd name="T59" fmla="*/ 0 h 418"/>
                  <a:gd name="T60" fmla="*/ 0 w 354"/>
                  <a:gd name="T61" fmla="*/ 0 h 418"/>
                  <a:gd name="T62" fmla="*/ 0 w 354"/>
                  <a:gd name="T63" fmla="*/ 0 h 418"/>
                  <a:gd name="T64" fmla="*/ 0 w 354"/>
                  <a:gd name="T65" fmla="*/ 0 h 418"/>
                  <a:gd name="T66" fmla="*/ 0 w 354"/>
                  <a:gd name="T67" fmla="*/ 0 h 418"/>
                  <a:gd name="T68" fmla="*/ 0 w 354"/>
                  <a:gd name="T69" fmla="*/ 0 h 418"/>
                  <a:gd name="T70" fmla="*/ 0 w 354"/>
                  <a:gd name="T71" fmla="*/ 0 h 418"/>
                  <a:gd name="T72" fmla="*/ 0 w 354"/>
                  <a:gd name="T73" fmla="*/ 0 h 418"/>
                  <a:gd name="T74" fmla="*/ 0 w 354"/>
                  <a:gd name="T75" fmla="*/ 0 h 418"/>
                  <a:gd name="T76" fmla="*/ 0 w 354"/>
                  <a:gd name="T77" fmla="*/ 0 h 418"/>
                  <a:gd name="T78" fmla="*/ 0 w 354"/>
                  <a:gd name="T79" fmla="*/ 0 h 418"/>
                  <a:gd name="T80" fmla="*/ 0 w 354"/>
                  <a:gd name="T81" fmla="*/ 0 h 418"/>
                  <a:gd name="T82" fmla="*/ 0 w 354"/>
                  <a:gd name="T83" fmla="*/ 0 h 418"/>
                  <a:gd name="T84" fmla="*/ 0 w 354"/>
                  <a:gd name="T85" fmla="*/ 0 h 418"/>
                  <a:gd name="T86" fmla="*/ 0 w 354"/>
                  <a:gd name="T87" fmla="*/ 0 h 418"/>
                  <a:gd name="T88" fmla="*/ 0 w 354"/>
                  <a:gd name="T89" fmla="*/ 0 h 418"/>
                  <a:gd name="T90" fmla="*/ 0 w 354"/>
                  <a:gd name="T91" fmla="*/ 0 h 418"/>
                  <a:gd name="T92" fmla="*/ 0 w 354"/>
                  <a:gd name="T93" fmla="*/ 0 h 418"/>
                  <a:gd name="T94" fmla="*/ 0 w 354"/>
                  <a:gd name="T95" fmla="*/ 0 h 418"/>
                  <a:gd name="T96" fmla="*/ 0 w 354"/>
                  <a:gd name="T97" fmla="*/ 0 h 4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4"/>
                  <a:gd name="T148" fmla="*/ 0 h 418"/>
                  <a:gd name="T149" fmla="*/ 354 w 354"/>
                  <a:gd name="T150" fmla="*/ 418 h 4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4" h="418">
                    <a:moveTo>
                      <a:pt x="33" y="39"/>
                    </a:moveTo>
                    <a:lnTo>
                      <a:pt x="30" y="48"/>
                    </a:lnTo>
                    <a:lnTo>
                      <a:pt x="23" y="71"/>
                    </a:lnTo>
                    <a:lnTo>
                      <a:pt x="15" y="107"/>
                    </a:lnTo>
                    <a:lnTo>
                      <a:pt x="7" y="155"/>
                    </a:lnTo>
                    <a:lnTo>
                      <a:pt x="1" y="212"/>
                    </a:lnTo>
                    <a:lnTo>
                      <a:pt x="0" y="276"/>
                    </a:lnTo>
                    <a:lnTo>
                      <a:pt x="6" y="345"/>
                    </a:lnTo>
                    <a:lnTo>
                      <a:pt x="21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1" y="390"/>
                    </a:lnTo>
                    <a:lnTo>
                      <a:pt x="21" y="372"/>
                    </a:lnTo>
                    <a:lnTo>
                      <a:pt x="23" y="348"/>
                    </a:lnTo>
                    <a:lnTo>
                      <a:pt x="27" y="324"/>
                    </a:lnTo>
                    <a:lnTo>
                      <a:pt x="31" y="296"/>
                    </a:lnTo>
                    <a:lnTo>
                      <a:pt x="37" y="267"/>
                    </a:lnTo>
                    <a:lnTo>
                      <a:pt x="46" y="239"/>
                    </a:lnTo>
                    <a:lnTo>
                      <a:pt x="57" y="211"/>
                    </a:lnTo>
                    <a:lnTo>
                      <a:pt x="70" y="185"/>
                    </a:lnTo>
                    <a:lnTo>
                      <a:pt x="88" y="160"/>
                    </a:lnTo>
                    <a:lnTo>
                      <a:pt x="109" y="139"/>
                    </a:lnTo>
                    <a:lnTo>
                      <a:pt x="133" y="121"/>
                    </a:lnTo>
                    <a:lnTo>
                      <a:pt x="163" y="109"/>
                    </a:lnTo>
                    <a:lnTo>
                      <a:pt x="197" y="102"/>
                    </a:lnTo>
                    <a:lnTo>
                      <a:pt x="199" y="100"/>
                    </a:lnTo>
                    <a:lnTo>
                      <a:pt x="205" y="96"/>
                    </a:lnTo>
                    <a:lnTo>
                      <a:pt x="215" y="88"/>
                    </a:lnTo>
                    <a:lnTo>
                      <a:pt x="231" y="78"/>
                    </a:lnTo>
                    <a:lnTo>
                      <a:pt x="252" y="66"/>
                    </a:lnTo>
                    <a:lnTo>
                      <a:pt x="280" y="52"/>
                    </a:lnTo>
                    <a:lnTo>
                      <a:pt x="314" y="35"/>
                    </a:lnTo>
                    <a:lnTo>
                      <a:pt x="354" y="17"/>
                    </a:lnTo>
                    <a:lnTo>
                      <a:pt x="352" y="16"/>
                    </a:lnTo>
                    <a:lnTo>
                      <a:pt x="346" y="15"/>
                    </a:lnTo>
                    <a:lnTo>
                      <a:pt x="337" y="13"/>
                    </a:lnTo>
                    <a:lnTo>
                      <a:pt x="324" y="11"/>
                    </a:lnTo>
                    <a:lnTo>
                      <a:pt x="308" y="8"/>
                    </a:lnTo>
                    <a:lnTo>
                      <a:pt x="290" y="6"/>
                    </a:lnTo>
                    <a:lnTo>
                      <a:pt x="269" y="4"/>
                    </a:lnTo>
                    <a:lnTo>
                      <a:pt x="246" y="1"/>
                    </a:lnTo>
                    <a:lnTo>
                      <a:pt x="222" y="0"/>
                    </a:lnTo>
                    <a:lnTo>
                      <a:pt x="197" y="1"/>
                    </a:lnTo>
                    <a:lnTo>
                      <a:pt x="170" y="3"/>
                    </a:lnTo>
                    <a:lnTo>
                      <a:pt x="143" y="6"/>
                    </a:lnTo>
                    <a:lnTo>
                      <a:pt x="115" y="11"/>
                    </a:lnTo>
                    <a:lnTo>
                      <a:pt x="87" y="18"/>
                    </a:lnTo>
                    <a:lnTo>
                      <a:pt x="59" y="27"/>
                    </a:lnTo>
                    <a:lnTo>
                      <a:pt x="33" y="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1" name="Freeform 716"/>
              <p:cNvSpPr>
                <a:spLocks/>
              </p:cNvSpPr>
              <p:nvPr/>
            </p:nvSpPr>
            <p:spPr bwMode="auto">
              <a:xfrm>
                <a:off x="3925" y="3320"/>
                <a:ext cx="32" cy="8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8"/>
                    </a:lnTo>
                    <a:lnTo>
                      <a:pt x="51" y="12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8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5"/>
                    </a:lnTo>
                    <a:lnTo>
                      <a:pt x="281" y="44"/>
                    </a:lnTo>
                    <a:lnTo>
                      <a:pt x="274" y="42"/>
                    </a:lnTo>
                    <a:lnTo>
                      <a:pt x="263" y="39"/>
                    </a:lnTo>
                    <a:lnTo>
                      <a:pt x="249" y="35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2"/>
                    </a:lnTo>
                    <a:lnTo>
                      <a:pt x="144" y="21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2" name="Freeform 717"/>
              <p:cNvSpPr>
                <a:spLocks/>
              </p:cNvSpPr>
              <p:nvPr/>
            </p:nvSpPr>
            <p:spPr bwMode="auto">
              <a:xfrm>
                <a:off x="3925" y="3299"/>
                <a:ext cx="32" cy="9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7"/>
                    </a:lnTo>
                    <a:lnTo>
                      <a:pt x="51" y="11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7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4"/>
                    </a:lnTo>
                    <a:lnTo>
                      <a:pt x="281" y="43"/>
                    </a:lnTo>
                    <a:lnTo>
                      <a:pt x="274" y="41"/>
                    </a:lnTo>
                    <a:lnTo>
                      <a:pt x="263" y="38"/>
                    </a:lnTo>
                    <a:lnTo>
                      <a:pt x="249" y="34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1"/>
                    </a:lnTo>
                    <a:lnTo>
                      <a:pt x="144" y="20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3" name="Freeform 718"/>
              <p:cNvSpPr>
                <a:spLocks/>
              </p:cNvSpPr>
              <p:nvPr/>
            </p:nvSpPr>
            <p:spPr bwMode="auto">
              <a:xfrm>
                <a:off x="3955" y="3289"/>
                <a:ext cx="52" cy="96"/>
              </a:xfrm>
              <a:custGeom>
                <a:avLst/>
                <a:gdLst>
                  <a:gd name="T0" fmla="*/ 0 w 469"/>
                  <a:gd name="T1" fmla="*/ 0 h 868"/>
                  <a:gd name="T2" fmla="*/ 0 w 469"/>
                  <a:gd name="T3" fmla="*/ 0 h 868"/>
                  <a:gd name="T4" fmla="*/ 0 w 469"/>
                  <a:gd name="T5" fmla="*/ 0 h 868"/>
                  <a:gd name="T6" fmla="*/ 0 w 469"/>
                  <a:gd name="T7" fmla="*/ 0 h 868"/>
                  <a:gd name="T8" fmla="*/ 0 w 469"/>
                  <a:gd name="T9" fmla="*/ 0 h 868"/>
                  <a:gd name="T10" fmla="*/ 0 w 469"/>
                  <a:gd name="T11" fmla="*/ 0 h 868"/>
                  <a:gd name="T12" fmla="*/ 0 w 469"/>
                  <a:gd name="T13" fmla="*/ 0 h 868"/>
                  <a:gd name="T14" fmla="*/ 0 w 469"/>
                  <a:gd name="T15" fmla="*/ 0 h 868"/>
                  <a:gd name="T16" fmla="*/ 0 w 469"/>
                  <a:gd name="T17" fmla="*/ 0 h 868"/>
                  <a:gd name="T18" fmla="*/ 0 w 469"/>
                  <a:gd name="T19" fmla="*/ 0 h 868"/>
                  <a:gd name="T20" fmla="*/ 0 w 469"/>
                  <a:gd name="T21" fmla="*/ 0 h 868"/>
                  <a:gd name="T22" fmla="*/ 0 w 469"/>
                  <a:gd name="T23" fmla="*/ 0 h 868"/>
                  <a:gd name="T24" fmla="*/ 0 w 469"/>
                  <a:gd name="T25" fmla="*/ 0 h 868"/>
                  <a:gd name="T26" fmla="*/ 0 w 469"/>
                  <a:gd name="T27" fmla="*/ 0 h 868"/>
                  <a:gd name="T28" fmla="*/ 0 w 469"/>
                  <a:gd name="T29" fmla="*/ 0 h 868"/>
                  <a:gd name="T30" fmla="*/ 0 w 469"/>
                  <a:gd name="T31" fmla="*/ 0 h 868"/>
                  <a:gd name="T32" fmla="*/ 0 w 469"/>
                  <a:gd name="T33" fmla="*/ 0 h 868"/>
                  <a:gd name="T34" fmla="*/ 0 w 469"/>
                  <a:gd name="T35" fmla="*/ 0 h 8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9"/>
                  <a:gd name="T55" fmla="*/ 0 h 868"/>
                  <a:gd name="T56" fmla="*/ 469 w 469"/>
                  <a:gd name="T57" fmla="*/ 868 h 8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9" h="868">
                    <a:moveTo>
                      <a:pt x="0" y="0"/>
                    </a:moveTo>
                    <a:lnTo>
                      <a:pt x="0" y="840"/>
                    </a:lnTo>
                    <a:lnTo>
                      <a:pt x="142" y="868"/>
                    </a:lnTo>
                    <a:lnTo>
                      <a:pt x="136" y="755"/>
                    </a:lnTo>
                    <a:lnTo>
                      <a:pt x="469" y="806"/>
                    </a:lnTo>
                    <a:lnTo>
                      <a:pt x="463" y="761"/>
                    </a:lnTo>
                    <a:lnTo>
                      <a:pt x="232" y="732"/>
                    </a:lnTo>
                    <a:lnTo>
                      <a:pt x="226" y="635"/>
                    </a:lnTo>
                    <a:lnTo>
                      <a:pt x="68" y="635"/>
                    </a:lnTo>
                    <a:lnTo>
                      <a:pt x="64" y="623"/>
                    </a:lnTo>
                    <a:lnTo>
                      <a:pt x="53" y="587"/>
                    </a:lnTo>
                    <a:lnTo>
                      <a:pt x="39" y="530"/>
                    </a:lnTo>
                    <a:lnTo>
                      <a:pt x="25" y="455"/>
                    </a:lnTo>
                    <a:lnTo>
                      <a:pt x="14" y="365"/>
                    </a:lnTo>
                    <a:lnTo>
                      <a:pt x="10" y="262"/>
                    </a:lnTo>
                    <a:lnTo>
                      <a:pt x="19" y="149"/>
                    </a:lnTo>
                    <a:lnTo>
                      <a:pt x="4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4" name="Freeform 719"/>
              <p:cNvSpPr>
                <a:spLocks/>
              </p:cNvSpPr>
              <p:nvPr/>
            </p:nvSpPr>
            <p:spPr bwMode="auto">
              <a:xfrm>
                <a:off x="3981" y="3267"/>
                <a:ext cx="67" cy="13"/>
              </a:xfrm>
              <a:custGeom>
                <a:avLst/>
                <a:gdLst>
                  <a:gd name="T0" fmla="*/ 0 w 604"/>
                  <a:gd name="T1" fmla="*/ 0 h 118"/>
                  <a:gd name="T2" fmla="*/ 0 w 604"/>
                  <a:gd name="T3" fmla="*/ 0 h 118"/>
                  <a:gd name="T4" fmla="*/ 0 w 604"/>
                  <a:gd name="T5" fmla="*/ 0 h 118"/>
                  <a:gd name="T6" fmla="*/ 0 w 604"/>
                  <a:gd name="T7" fmla="*/ 0 h 118"/>
                  <a:gd name="T8" fmla="*/ 0 w 604"/>
                  <a:gd name="T9" fmla="*/ 0 h 118"/>
                  <a:gd name="T10" fmla="*/ 0 w 604"/>
                  <a:gd name="T11" fmla="*/ 0 h 118"/>
                  <a:gd name="T12" fmla="*/ 0 w 604"/>
                  <a:gd name="T13" fmla="*/ 0 h 118"/>
                  <a:gd name="T14" fmla="*/ 0 w 604"/>
                  <a:gd name="T15" fmla="*/ 0 h 118"/>
                  <a:gd name="T16" fmla="*/ 0 w 604"/>
                  <a:gd name="T17" fmla="*/ 0 h 118"/>
                  <a:gd name="T18" fmla="*/ 0 w 604"/>
                  <a:gd name="T19" fmla="*/ 0 h 118"/>
                  <a:gd name="T20" fmla="*/ 0 w 604"/>
                  <a:gd name="T21" fmla="*/ 0 h 118"/>
                  <a:gd name="T22" fmla="*/ 0 w 604"/>
                  <a:gd name="T23" fmla="*/ 0 h 118"/>
                  <a:gd name="T24" fmla="*/ 0 w 604"/>
                  <a:gd name="T25" fmla="*/ 0 h 118"/>
                  <a:gd name="T26" fmla="*/ 0 w 604"/>
                  <a:gd name="T27" fmla="*/ 0 h 118"/>
                  <a:gd name="T28" fmla="*/ 0 w 604"/>
                  <a:gd name="T29" fmla="*/ 0 h 118"/>
                  <a:gd name="T30" fmla="*/ 0 w 604"/>
                  <a:gd name="T31" fmla="*/ 0 h 118"/>
                  <a:gd name="T32" fmla="*/ 0 w 604"/>
                  <a:gd name="T33" fmla="*/ 0 h 118"/>
                  <a:gd name="T34" fmla="*/ 0 w 604"/>
                  <a:gd name="T35" fmla="*/ 0 h 118"/>
                  <a:gd name="T36" fmla="*/ 0 w 604"/>
                  <a:gd name="T37" fmla="*/ 0 h 118"/>
                  <a:gd name="T38" fmla="*/ 0 w 604"/>
                  <a:gd name="T39" fmla="*/ 0 h 118"/>
                  <a:gd name="T40" fmla="*/ 0 w 604"/>
                  <a:gd name="T41" fmla="*/ 0 h 118"/>
                  <a:gd name="T42" fmla="*/ 0 w 604"/>
                  <a:gd name="T43" fmla="*/ 0 h 118"/>
                  <a:gd name="T44" fmla="*/ 0 w 604"/>
                  <a:gd name="T45" fmla="*/ 0 h 118"/>
                  <a:gd name="T46" fmla="*/ 0 w 604"/>
                  <a:gd name="T47" fmla="*/ 0 h 118"/>
                  <a:gd name="T48" fmla="*/ 0 w 604"/>
                  <a:gd name="T49" fmla="*/ 0 h 118"/>
                  <a:gd name="T50" fmla="*/ 0 w 604"/>
                  <a:gd name="T51" fmla="*/ 0 h 118"/>
                  <a:gd name="T52" fmla="*/ 0 w 604"/>
                  <a:gd name="T53" fmla="*/ 0 h 118"/>
                  <a:gd name="T54" fmla="*/ 0 w 604"/>
                  <a:gd name="T55" fmla="*/ 0 h 118"/>
                  <a:gd name="T56" fmla="*/ 0 w 604"/>
                  <a:gd name="T57" fmla="*/ 0 h 118"/>
                  <a:gd name="T58" fmla="*/ 0 w 604"/>
                  <a:gd name="T59" fmla="*/ 0 h 118"/>
                  <a:gd name="T60" fmla="*/ 0 w 604"/>
                  <a:gd name="T61" fmla="*/ 0 h 118"/>
                  <a:gd name="T62" fmla="*/ 0 w 604"/>
                  <a:gd name="T63" fmla="*/ 0 h 118"/>
                  <a:gd name="T64" fmla="*/ 0 w 604"/>
                  <a:gd name="T65" fmla="*/ 0 h 118"/>
                  <a:gd name="T66" fmla="*/ 0 w 604"/>
                  <a:gd name="T67" fmla="*/ 0 h 118"/>
                  <a:gd name="T68" fmla="*/ 0 w 604"/>
                  <a:gd name="T69" fmla="*/ 0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04"/>
                  <a:gd name="T106" fmla="*/ 0 h 118"/>
                  <a:gd name="T107" fmla="*/ 604 w 604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04" h="118">
                    <a:moveTo>
                      <a:pt x="0" y="118"/>
                    </a:moveTo>
                    <a:lnTo>
                      <a:pt x="3" y="117"/>
                    </a:lnTo>
                    <a:lnTo>
                      <a:pt x="14" y="113"/>
                    </a:lnTo>
                    <a:lnTo>
                      <a:pt x="29" y="108"/>
                    </a:lnTo>
                    <a:lnTo>
                      <a:pt x="50" y="101"/>
                    </a:lnTo>
                    <a:lnTo>
                      <a:pt x="77" y="93"/>
                    </a:lnTo>
                    <a:lnTo>
                      <a:pt x="107" y="85"/>
                    </a:lnTo>
                    <a:lnTo>
                      <a:pt x="143" y="76"/>
                    </a:lnTo>
                    <a:lnTo>
                      <a:pt x="181" y="69"/>
                    </a:lnTo>
                    <a:lnTo>
                      <a:pt x="224" y="62"/>
                    </a:lnTo>
                    <a:lnTo>
                      <a:pt x="270" y="57"/>
                    </a:lnTo>
                    <a:lnTo>
                      <a:pt x="319" y="53"/>
                    </a:lnTo>
                    <a:lnTo>
                      <a:pt x="369" y="52"/>
                    </a:lnTo>
                    <a:lnTo>
                      <a:pt x="422" y="53"/>
                    </a:lnTo>
                    <a:lnTo>
                      <a:pt x="476" y="58"/>
                    </a:lnTo>
                    <a:lnTo>
                      <a:pt x="531" y="66"/>
                    </a:lnTo>
                    <a:lnTo>
                      <a:pt x="587" y="78"/>
                    </a:lnTo>
                    <a:lnTo>
                      <a:pt x="604" y="0"/>
                    </a:lnTo>
                    <a:lnTo>
                      <a:pt x="600" y="0"/>
                    </a:lnTo>
                    <a:lnTo>
                      <a:pt x="587" y="0"/>
                    </a:lnTo>
                    <a:lnTo>
                      <a:pt x="566" y="0"/>
                    </a:lnTo>
                    <a:lnTo>
                      <a:pt x="540" y="1"/>
                    </a:lnTo>
                    <a:lnTo>
                      <a:pt x="507" y="2"/>
                    </a:lnTo>
                    <a:lnTo>
                      <a:pt x="470" y="3"/>
                    </a:lnTo>
                    <a:lnTo>
                      <a:pt x="428" y="6"/>
                    </a:lnTo>
                    <a:lnTo>
                      <a:pt x="383" y="8"/>
                    </a:lnTo>
                    <a:lnTo>
                      <a:pt x="335" y="12"/>
                    </a:lnTo>
                    <a:lnTo>
                      <a:pt x="285" y="16"/>
                    </a:lnTo>
                    <a:lnTo>
                      <a:pt x="235" y="21"/>
                    </a:lnTo>
                    <a:lnTo>
                      <a:pt x="186" y="28"/>
                    </a:lnTo>
                    <a:lnTo>
                      <a:pt x="136" y="36"/>
                    </a:lnTo>
                    <a:lnTo>
                      <a:pt x="88" y="45"/>
                    </a:lnTo>
                    <a:lnTo>
                      <a:pt x="42" y="55"/>
                    </a:lnTo>
                    <a:lnTo>
                      <a:pt x="0" y="6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5" name="Freeform 720"/>
              <p:cNvSpPr>
                <a:spLocks/>
              </p:cNvSpPr>
              <p:nvPr/>
            </p:nvSpPr>
            <p:spPr bwMode="auto">
              <a:xfrm>
                <a:off x="3942" y="3387"/>
                <a:ext cx="113" cy="38"/>
              </a:xfrm>
              <a:custGeom>
                <a:avLst/>
                <a:gdLst>
                  <a:gd name="T0" fmla="*/ 0 w 1017"/>
                  <a:gd name="T1" fmla="*/ 0 h 337"/>
                  <a:gd name="T2" fmla="*/ 0 w 1017"/>
                  <a:gd name="T3" fmla="*/ 0 h 337"/>
                  <a:gd name="T4" fmla="*/ 0 w 1017"/>
                  <a:gd name="T5" fmla="*/ 0 h 337"/>
                  <a:gd name="T6" fmla="*/ 0 w 1017"/>
                  <a:gd name="T7" fmla="*/ 0 h 337"/>
                  <a:gd name="T8" fmla="*/ 0 w 1017"/>
                  <a:gd name="T9" fmla="*/ 0 h 337"/>
                  <a:gd name="T10" fmla="*/ 0 w 1017"/>
                  <a:gd name="T11" fmla="*/ 0 h 337"/>
                  <a:gd name="T12" fmla="*/ 0 w 1017"/>
                  <a:gd name="T13" fmla="*/ 0 h 337"/>
                  <a:gd name="T14" fmla="*/ 0 w 1017"/>
                  <a:gd name="T15" fmla="*/ 0 h 337"/>
                  <a:gd name="T16" fmla="*/ 0 w 1017"/>
                  <a:gd name="T17" fmla="*/ 0 h 337"/>
                  <a:gd name="T18" fmla="*/ 0 w 1017"/>
                  <a:gd name="T19" fmla="*/ 0 h 337"/>
                  <a:gd name="T20" fmla="*/ 0 w 1017"/>
                  <a:gd name="T21" fmla="*/ 0 h 337"/>
                  <a:gd name="T22" fmla="*/ 0 w 1017"/>
                  <a:gd name="T23" fmla="*/ 0 h 337"/>
                  <a:gd name="T24" fmla="*/ 0 w 1017"/>
                  <a:gd name="T25" fmla="*/ 0 h 337"/>
                  <a:gd name="T26" fmla="*/ 0 w 1017"/>
                  <a:gd name="T27" fmla="*/ 0 h 337"/>
                  <a:gd name="T28" fmla="*/ 0 w 1017"/>
                  <a:gd name="T29" fmla="*/ 0 h 337"/>
                  <a:gd name="T30" fmla="*/ 0 w 1017"/>
                  <a:gd name="T31" fmla="*/ 0 h 337"/>
                  <a:gd name="T32" fmla="*/ 0 w 1017"/>
                  <a:gd name="T33" fmla="*/ 0 h 337"/>
                  <a:gd name="T34" fmla="*/ 0 w 1017"/>
                  <a:gd name="T35" fmla="*/ 0 h 337"/>
                  <a:gd name="T36" fmla="*/ 0 w 1017"/>
                  <a:gd name="T37" fmla="*/ 0 h 337"/>
                  <a:gd name="T38" fmla="*/ 0 w 1017"/>
                  <a:gd name="T39" fmla="*/ 0 h 337"/>
                  <a:gd name="T40" fmla="*/ 0 w 1017"/>
                  <a:gd name="T41" fmla="*/ 0 h 337"/>
                  <a:gd name="T42" fmla="*/ 0 w 1017"/>
                  <a:gd name="T43" fmla="*/ 0 h 337"/>
                  <a:gd name="T44" fmla="*/ 0 w 1017"/>
                  <a:gd name="T45" fmla="*/ 0 h 337"/>
                  <a:gd name="T46" fmla="*/ 0 w 1017"/>
                  <a:gd name="T47" fmla="*/ 0 h 337"/>
                  <a:gd name="T48" fmla="*/ 0 w 1017"/>
                  <a:gd name="T49" fmla="*/ 0 h 337"/>
                  <a:gd name="T50" fmla="*/ 0 w 1017"/>
                  <a:gd name="T51" fmla="*/ 0 h 337"/>
                  <a:gd name="T52" fmla="*/ 0 w 1017"/>
                  <a:gd name="T53" fmla="*/ 0 h 337"/>
                  <a:gd name="T54" fmla="*/ 0 w 1017"/>
                  <a:gd name="T55" fmla="*/ 0 h 337"/>
                  <a:gd name="T56" fmla="*/ 0 w 1017"/>
                  <a:gd name="T57" fmla="*/ 0 h 337"/>
                  <a:gd name="T58" fmla="*/ 0 w 1017"/>
                  <a:gd name="T59" fmla="*/ 0 h 337"/>
                  <a:gd name="T60" fmla="*/ 0 w 1017"/>
                  <a:gd name="T61" fmla="*/ 0 h 337"/>
                  <a:gd name="T62" fmla="*/ 0 w 1017"/>
                  <a:gd name="T63" fmla="*/ 0 h 337"/>
                  <a:gd name="T64" fmla="*/ 0 w 1017"/>
                  <a:gd name="T65" fmla="*/ 0 h 337"/>
                  <a:gd name="T66" fmla="*/ 0 w 1017"/>
                  <a:gd name="T67" fmla="*/ 0 h 337"/>
                  <a:gd name="T68" fmla="*/ 0 w 1017"/>
                  <a:gd name="T69" fmla="*/ 0 h 337"/>
                  <a:gd name="T70" fmla="*/ 0 w 1017"/>
                  <a:gd name="T71" fmla="*/ 0 h 337"/>
                  <a:gd name="T72" fmla="*/ 0 w 1017"/>
                  <a:gd name="T73" fmla="*/ 0 h 337"/>
                  <a:gd name="T74" fmla="*/ 0 w 1017"/>
                  <a:gd name="T75" fmla="*/ 0 h 337"/>
                  <a:gd name="T76" fmla="*/ 0 w 1017"/>
                  <a:gd name="T77" fmla="*/ 0 h 33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7"/>
                  <a:gd name="T118" fmla="*/ 0 h 337"/>
                  <a:gd name="T119" fmla="*/ 1017 w 1017"/>
                  <a:gd name="T120" fmla="*/ 337 h 33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7" h="337">
                    <a:moveTo>
                      <a:pt x="430" y="326"/>
                    </a:moveTo>
                    <a:lnTo>
                      <a:pt x="432" y="325"/>
                    </a:lnTo>
                    <a:lnTo>
                      <a:pt x="438" y="323"/>
                    </a:lnTo>
                    <a:lnTo>
                      <a:pt x="447" y="319"/>
                    </a:lnTo>
                    <a:lnTo>
                      <a:pt x="459" y="314"/>
                    </a:lnTo>
                    <a:lnTo>
                      <a:pt x="474" y="308"/>
                    </a:lnTo>
                    <a:lnTo>
                      <a:pt x="491" y="301"/>
                    </a:lnTo>
                    <a:lnTo>
                      <a:pt x="509" y="291"/>
                    </a:lnTo>
                    <a:lnTo>
                      <a:pt x="528" y="282"/>
                    </a:lnTo>
                    <a:lnTo>
                      <a:pt x="549" y="272"/>
                    </a:lnTo>
                    <a:lnTo>
                      <a:pt x="568" y="260"/>
                    </a:lnTo>
                    <a:lnTo>
                      <a:pt x="587" y="248"/>
                    </a:lnTo>
                    <a:lnTo>
                      <a:pt x="606" y="235"/>
                    </a:lnTo>
                    <a:lnTo>
                      <a:pt x="623" y="222"/>
                    </a:lnTo>
                    <a:lnTo>
                      <a:pt x="638" y="208"/>
                    </a:lnTo>
                    <a:lnTo>
                      <a:pt x="651" y="193"/>
                    </a:lnTo>
                    <a:lnTo>
                      <a:pt x="662" y="179"/>
                    </a:lnTo>
                    <a:lnTo>
                      <a:pt x="0" y="17"/>
                    </a:lnTo>
                    <a:lnTo>
                      <a:pt x="51" y="0"/>
                    </a:lnTo>
                    <a:lnTo>
                      <a:pt x="1017" y="237"/>
                    </a:lnTo>
                    <a:lnTo>
                      <a:pt x="977" y="260"/>
                    </a:lnTo>
                    <a:lnTo>
                      <a:pt x="698" y="188"/>
                    </a:lnTo>
                    <a:lnTo>
                      <a:pt x="697" y="189"/>
                    </a:lnTo>
                    <a:lnTo>
                      <a:pt x="695" y="192"/>
                    </a:lnTo>
                    <a:lnTo>
                      <a:pt x="691" y="196"/>
                    </a:lnTo>
                    <a:lnTo>
                      <a:pt x="685" y="202"/>
                    </a:lnTo>
                    <a:lnTo>
                      <a:pt x="678" y="211"/>
                    </a:lnTo>
                    <a:lnTo>
                      <a:pt x="668" y="219"/>
                    </a:lnTo>
                    <a:lnTo>
                      <a:pt x="657" y="229"/>
                    </a:lnTo>
                    <a:lnTo>
                      <a:pt x="642" y="239"/>
                    </a:lnTo>
                    <a:lnTo>
                      <a:pt x="626" y="250"/>
                    </a:lnTo>
                    <a:lnTo>
                      <a:pt x="609" y="263"/>
                    </a:lnTo>
                    <a:lnTo>
                      <a:pt x="587" y="275"/>
                    </a:lnTo>
                    <a:lnTo>
                      <a:pt x="565" y="287"/>
                    </a:lnTo>
                    <a:lnTo>
                      <a:pt x="540" y="301"/>
                    </a:lnTo>
                    <a:lnTo>
                      <a:pt x="511" y="313"/>
                    </a:lnTo>
                    <a:lnTo>
                      <a:pt x="480" y="325"/>
                    </a:lnTo>
                    <a:lnTo>
                      <a:pt x="447" y="337"/>
                    </a:lnTo>
                    <a:lnTo>
                      <a:pt x="430" y="3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6" name="Freeform 721"/>
              <p:cNvSpPr>
                <a:spLocks/>
              </p:cNvSpPr>
              <p:nvPr/>
            </p:nvSpPr>
            <p:spPr bwMode="auto">
              <a:xfrm>
                <a:off x="3918" y="3397"/>
                <a:ext cx="116" cy="34"/>
              </a:xfrm>
              <a:custGeom>
                <a:avLst/>
                <a:gdLst>
                  <a:gd name="T0" fmla="*/ 0 w 1036"/>
                  <a:gd name="T1" fmla="*/ 0 h 303"/>
                  <a:gd name="T2" fmla="*/ 0 w 1036"/>
                  <a:gd name="T3" fmla="*/ 0 h 303"/>
                  <a:gd name="T4" fmla="*/ 0 w 1036"/>
                  <a:gd name="T5" fmla="*/ 0 h 303"/>
                  <a:gd name="T6" fmla="*/ 0 w 1036"/>
                  <a:gd name="T7" fmla="*/ 0 h 303"/>
                  <a:gd name="T8" fmla="*/ 0 w 1036"/>
                  <a:gd name="T9" fmla="*/ 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6"/>
                  <a:gd name="T16" fmla="*/ 0 h 303"/>
                  <a:gd name="T17" fmla="*/ 1036 w 1036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6" h="303">
                    <a:moveTo>
                      <a:pt x="0" y="0"/>
                    </a:moveTo>
                    <a:lnTo>
                      <a:pt x="1013" y="303"/>
                    </a:lnTo>
                    <a:lnTo>
                      <a:pt x="1036" y="303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7" name="Freeform 722"/>
              <p:cNvSpPr>
                <a:spLocks/>
              </p:cNvSpPr>
              <p:nvPr/>
            </p:nvSpPr>
            <p:spPr bwMode="auto">
              <a:xfrm>
                <a:off x="3938" y="3393"/>
                <a:ext cx="113" cy="30"/>
              </a:xfrm>
              <a:custGeom>
                <a:avLst/>
                <a:gdLst>
                  <a:gd name="T0" fmla="*/ 0 w 1023"/>
                  <a:gd name="T1" fmla="*/ 0 h 270"/>
                  <a:gd name="T2" fmla="*/ 0 w 1023"/>
                  <a:gd name="T3" fmla="*/ 0 h 270"/>
                  <a:gd name="T4" fmla="*/ 0 w 1023"/>
                  <a:gd name="T5" fmla="*/ 0 h 270"/>
                  <a:gd name="T6" fmla="*/ 0 w 1023"/>
                  <a:gd name="T7" fmla="*/ 0 h 270"/>
                  <a:gd name="T8" fmla="*/ 0 w 1023"/>
                  <a:gd name="T9" fmla="*/ 0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270"/>
                  <a:gd name="T17" fmla="*/ 1023 w 1023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270">
                    <a:moveTo>
                      <a:pt x="0" y="1"/>
                    </a:moveTo>
                    <a:lnTo>
                      <a:pt x="1001" y="270"/>
                    </a:lnTo>
                    <a:lnTo>
                      <a:pt x="1023" y="269"/>
                    </a:lnTo>
                    <a:lnTo>
                      <a:pt x="3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98" name="Freeform 723"/>
              <p:cNvSpPr>
                <a:spLocks/>
              </p:cNvSpPr>
              <p:nvPr/>
            </p:nvSpPr>
            <p:spPr bwMode="auto">
              <a:xfrm>
                <a:off x="3929" y="3394"/>
                <a:ext cx="114" cy="33"/>
              </a:xfrm>
              <a:custGeom>
                <a:avLst/>
                <a:gdLst>
                  <a:gd name="T0" fmla="*/ 0 w 1028"/>
                  <a:gd name="T1" fmla="*/ 0 h 299"/>
                  <a:gd name="T2" fmla="*/ 0 w 1028"/>
                  <a:gd name="T3" fmla="*/ 0 h 299"/>
                  <a:gd name="T4" fmla="*/ 0 w 1028"/>
                  <a:gd name="T5" fmla="*/ 0 h 299"/>
                  <a:gd name="T6" fmla="*/ 0 w 1028"/>
                  <a:gd name="T7" fmla="*/ 0 h 299"/>
                  <a:gd name="T8" fmla="*/ 0 w 1028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8"/>
                  <a:gd name="T16" fmla="*/ 0 h 299"/>
                  <a:gd name="T17" fmla="*/ 1028 w 1028"/>
                  <a:gd name="T18" fmla="*/ 299 h 2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8" h="299">
                    <a:moveTo>
                      <a:pt x="0" y="0"/>
                    </a:moveTo>
                    <a:lnTo>
                      <a:pt x="1009" y="299"/>
                    </a:lnTo>
                    <a:lnTo>
                      <a:pt x="1028" y="29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70" name="Group 724"/>
            <p:cNvGrpSpPr>
              <a:grpSpLocks/>
            </p:cNvGrpSpPr>
            <p:nvPr/>
          </p:nvGrpSpPr>
          <p:grpSpPr bwMode="auto">
            <a:xfrm>
              <a:off x="5424488" y="4926013"/>
              <a:ext cx="338137" cy="282575"/>
              <a:chOff x="3899" y="3264"/>
              <a:chExt cx="213" cy="178"/>
            </a:xfrm>
          </p:grpSpPr>
          <p:sp>
            <p:nvSpPr>
              <p:cNvPr id="74021" name="Freeform 725"/>
              <p:cNvSpPr>
                <a:spLocks/>
              </p:cNvSpPr>
              <p:nvPr/>
            </p:nvSpPr>
            <p:spPr bwMode="auto">
              <a:xfrm>
                <a:off x="3899" y="3264"/>
                <a:ext cx="213" cy="178"/>
              </a:xfrm>
              <a:custGeom>
                <a:avLst/>
                <a:gdLst>
                  <a:gd name="T0" fmla="*/ 0 w 1913"/>
                  <a:gd name="T1" fmla="*/ 0 h 1606"/>
                  <a:gd name="T2" fmla="*/ 0 w 1913"/>
                  <a:gd name="T3" fmla="*/ 0 h 1606"/>
                  <a:gd name="T4" fmla="*/ 0 w 1913"/>
                  <a:gd name="T5" fmla="*/ 0 h 1606"/>
                  <a:gd name="T6" fmla="*/ 0 w 1913"/>
                  <a:gd name="T7" fmla="*/ 0 h 1606"/>
                  <a:gd name="T8" fmla="*/ 0 w 1913"/>
                  <a:gd name="T9" fmla="*/ 0 h 1606"/>
                  <a:gd name="T10" fmla="*/ 0 w 1913"/>
                  <a:gd name="T11" fmla="*/ 0 h 1606"/>
                  <a:gd name="T12" fmla="*/ 0 w 1913"/>
                  <a:gd name="T13" fmla="*/ 0 h 1606"/>
                  <a:gd name="T14" fmla="*/ 0 w 1913"/>
                  <a:gd name="T15" fmla="*/ 0 h 1606"/>
                  <a:gd name="T16" fmla="*/ 0 w 1913"/>
                  <a:gd name="T17" fmla="*/ 0 h 1606"/>
                  <a:gd name="T18" fmla="*/ 0 w 1913"/>
                  <a:gd name="T19" fmla="*/ 0 h 1606"/>
                  <a:gd name="T20" fmla="*/ 0 w 1913"/>
                  <a:gd name="T21" fmla="*/ 0 h 1606"/>
                  <a:gd name="T22" fmla="*/ 0 w 1913"/>
                  <a:gd name="T23" fmla="*/ 0 h 1606"/>
                  <a:gd name="T24" fmla="*/ 0 w 1913"/>
                  <a:gd name="T25" fmla="*/ 0 h 1606"/>
                  <a:gd name="T26" fmla="*/ 0 w 1913"/>
                  <a:gd name="T27" fmla="*/ 0 h 1606"/>
                  <a:gd name="T28" fmla="*/ 0 w 1913"/>
                  <a:gd name="T29" fmla="*/ 0 h 1606"/>
                  <a:gd name="T30" fmla="*/ 0 w 1913"/>
                  <a:gd name="T31" fmla="*/ 0 h 1606"/>
                  <a:gd name="T32" fmla="*/ 0 w 1913"/>
                  <a:gd name="T33" fmla="*/ 0 h 1606"/>
                  <a:gd name="T34" fmla="*/ 0 w 1913"/>
                  <a:gd name="T35" fmla="*/ 0 h 1606"/>
                  <a:gd name="T36" fmla="*/ 0 w 1913"/>
                  <a:gd name="T37" fmla="*/ 0 h 1606"/>
                  <a:gd name="T38" fmla="*/ 0 w 1913"/>
                  <a:gd name="T39" fmla="*/ 0 h 1606"/>
                  <a:gd name="T40" fmla="*/ 0 w 1913"/>
                  <a:gd name="T41" fmla="*/ 0 h 1606"/>
                  <a:gd name="T42" fmla="*/ 0 w 1913"/>
                  <a:gd name="T43" fmla="*/ 0 h 1606"/>
                  <a:gd name="T44" fmla="*/ 0 w 1913"/>
                  <a:gd name="T45" fmla="*/ 0 h 1606"/>
                  <a:gd name="T46" fmla="*/ 0 w 1913"/>
                  <a:gd name="T47" fmla="*/ 0 h 1606"/>
                  <a:gd name="T48" fmla="*/ 0 w 1913"/>
                  <a:gd name="T49" fmla="*/ 0 h 1606"/>
                  <a:gd name="T50" fmla="*/ 0 w 1913"/>
                  <a:gd name="T51" fmla="*/ 0 h 1606"/>
                  <a:gd name="T52" fmla="*/ 0 w 1913"/>
                  <a:gd name="T53" fmla="*/ 0 h 1606"/>
                  <a:gd name="T54" fmla="*/ 0 w 1913"/>
                  <a:gd name="T55" fmla="*/ 0 h 1606"/>
                  <a:gd name="T56" fmla="*/ 0 w 1913"/>
                  <a:gd name="T57" fmla="*/ 0 h 1606"/>
                  <a:gd name="T58" fmla="*/ 0 w 1913"/>
                  <a:gd name="T59" fmla="*/ 0 h 1606"/>
                  <a:gd name="T60" fmla="*/ 0 w 1913"/>
                  <a:gd name="T61" fmla="*/ 0 h 1606"/>
                  <a:gd name="T62" fmla="*/ 0 w 1913"/>
                  <a:gd name="T63" fmla="*/ 0 h 1606"/>
                  <a:gd name="T64" fmla="*/ 0 w 1913"/>
                  <a:gd name="T65" fmla="*/ 0 h 1606"/>
                  <a:gd name="T66" fmla="*/ 0 w 1913"/>
                  <a:gd name="T67" fmla="*/ 0 h 1606"/>
                  <a:gd name="T68" fmla="*/ 0 w 1913"/>
                  <a:gd name="T69" fmla="*/ 0 h 1606"/>
                  <a:gd name="T70" fmla="*/ 0 w 1913"/>
                  <a:gd name="T71" fmla="*/ 0 h 1606"/>
                  <a:gd name="T72" fmla="*/ 0 w 1913"/>
                  <a:gd name="T73" fmla="*/ 0 h 1606"/>
                  <a:gd name="T74" fmla="*/ 0 w 1913"/>
                  <a:gd name="T75" fmla="*/ 0 h 1606"/>
                  <a:gd name="T76" fmla="*/ 0 w 1913"/>
                  <a:gd name="T77" fmla="*/ 0 h 16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13"/>
                  <a:gd name="T118" fmla="*/ 0 h 1606"/>
                  <a:gd name="T119" fmla="*/ 1913 w 1913"/>
                  <a:gd name="T120" fmla="*/ 1606 h 160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13" h="1606">
                    <a:moveTo>
                      <a:pt x="518" y="213"/>
                    </a:moveTo>
                    <a:lnTo>
                      <a:pt x="539" y="115"/>
                    </a:lnTo>
                    <a:lnTo>
                      <a:pt x="540" y="115"/>
                    </a:lnTo>
                    <a:lnTo>
                      <a:pt x="544" y="114"/>
                    </a:lnTo>
                    <a:lnTo>
                      <a:pt x="549" y="112"/>
                    </a:lnTo>
                    <a:lnTo>
                      <a:pt x="555" y="110"/>
                    </a:lnTo>
                    <a:lnTo>
                      <a:pt x="564" y="107"/>
                    </a:lnTo>
                    <a:lnTo>
                      <a:pt x="574" y="103"/>
                    </a:lnTo>
                    <a:lnTo>
                      <a:pt x="586" y="100"/>
                    </a:lnTo>
                    <a:lnTo>
                      <a:pt x="602" y="95"/>
                    </a:lnTo>
                    <a:lnTo>
                      <a:pt x="618" y="90"/>
                    </a:lnTo>
                    <a:lnTo>
                      <a:pt x="636" y="85"/>
                    </a:lnTo>
                    <a:lnTo>
                      <a:pt x="656" y="80"/>
                    </a:lnTo>
                    <a:lnTo>
                      <a:pt x="679" y="75"/>
                    </a:lnTo>
                    <a:lnTo>
                      <a:pt x="703" y="70"/>
                    </a:lnTo>
                    <a:lnTo>
                      <a:pt x="730" y="64"/>
                    </a:lnTo>
                    <a:lnTo>
                      <a:pt x="758" y="58"/>
                    </a:lnTo>
                    <a:lnTo>
                      <a:pt x="789" y="52"/>
                    </a:lnTo>
                    <a:lnTo>
                      <a:pt x="820" y="46"/>
                    </a:lnTo>
                    <a:lnTo>
                      <a:pt x="855" y="41"/>
                    </a:lnTo>
                    <a:lnTo>
                      <a:pt x="892" y="36"/>
                    </a:lnTo>
                    <a:lnTo>
                      <a:pt x="929" y="31"/>
                    </a:lnTo>
                    <a:lnTo>
                      <a:pt x="970" y="26"/>
                    </a:lnTo>
                    <a:lnTo>
                      <a:pt x="1013" y="21"/>
                    </a:lnTo>
                    <a:lnTo>
                      <a:pt x="1056" y="17"/>
                    </a:lnTo>
                    <a:lnTo>
                      <a:pt x="1103" y="13"/>
                    </a:lnTo>
                    <a:lnTo>
                      <a:pt x="1152" y="10"/>
                    </a:lnTo>
                    <a:lnTo>
                      <a:pt x="1202" y="6"/>
                    </a:lnTo>
                    <a:lnTo>
                      <a:pt x="1255" y="3"/>
                    </a:lnTo>
                    <a:lnTo>
                      <a:pt x="1309" y="1"/>
                    </a:lnTo>
                    <a:lnTo>
                      <a:pt x="1366" y="0"/>
                    </a:lnTo>
                    <a:lnTo>
                      <a:pt x="1425" y="0"/>
                    </a:lnTo>
                    <a:lnTo>
                      <a:pt x="1485" y="0"/>
                    </a:lnTo>
                    <a:lnTo>
                      <a:pt x="1548" y="1"/>
                    </a:lnTo>
                    <a:lnTo>
                      <a:pt x="1616" y="39"/>
                    </a:lnTo>
                    <a:lnTo>
                      <a:pt x="1601" y="221"/>
                    </a:lnTo>
                    <a:lnTo>
                      <a:pt x="1606" y="223"/>
                    </a:lnTo>
                    <a:lnTo>
                      <a:pt x="1620" y="230"/>
                    </a:lnTo>
                    <a:lnTo>
                      <a:pt x="1640" y="243"/>
                    </a:lnTo>
                    <a:lnTo>
                      <a:pt x="1663" y="260"/>
                    </a:lnTo>
                    <a:lnTo>
                      <a:pt x="1688" y="284"/>
                    </a:lnTo>
                    <a:lnTo>
                      <a:pt x="1709" y="312"/>
                    </a:lnTo>
                    <a:lnTo>
                      <a:pt x="1726" y="347"/>
                    </a:lnTo>
                    <a:lnTo>
                      <a:pt x="1736" y="388"/>
                    </a:lnTo>
                    <a:lnTo>
                      <a:pt x="1891" y="528"/>
                    </a:lnTo>
                    <a:lnTo>
                      <a:pt x="1849" y="898"/>
                    </a:lnTo>
                    <a:lnTo>
                      <a:pt x="1601" y="1023"/>
                    </a:lnTo>
                    <a:lnTo>
                      <a:pt x="1895" y="1110"/>
                    </a:lnTo>
                    <a:lnTo>
                      <a:pt x="1897" y="1114"/>
                    </a:lnTo>
                    <a:lnTo>
                      <a:pt x="1902" y="1125"/>
                    </a:lnTo>
                    <a:lnTo>
                      <a:pt x="1907" y="1143"/>
                    </a:lnTo>
                    <a:lnTo>
                      <a:pt x="1912" y="1166"/>
                    </a:lnTo>
                    <a:lnTo>
                      <a:pt x="1913" y="1195"/>
                    </a:lnTo>
                    <a:lnTo>
                      <a:pt x="1911" y="1229"/>
                    </a:lnTo>
                    <a:lnTo>
                      <a:pt x="1901" y="1266"/>
                    </a:lnTo>
                    <a:lnTo>
                      <a:pt x="1884" y="1307"/>
                    </a:lnTo>
                    <a:lnTo>
                      <a:pt x="1107" y="1606"/>
                    </a:lnTo>
                    <a:lnTo>
                      <a:pt x="0" y="1258"/>
                    </a:lnTo>
                    <a:lnTo>
                      <a:pt x="19" y="1217"/>
                    </a:lnTo>
                    <a:lnTo>
                      <a:pt x="188" y="1159"/>
                    </a:lnTo>
                    <a:lnTo>
                      <a:pt x="188" y="221"/>
                    </a:lnTo>
                    <a:lnTo>
                      <a:pt x="189" y="220"/>
                    </a:lnTo>
                    <a:lnTo>
                      <a:pt x="193" y="217"/>
                    </a:lnTo>
                    <a:lnTo>
                      <a:pt x="198" y="214"/>
                    </a:lnTo>
                    <a:lnTo>
                      <a:pt x="207" y="209"/>
                    </a:lnTo>
                    <a:lnTo>
                      <a:pt x="218" y="203"/>
                    </a:lnTo>
                    <a:lnTo>
                      <a:pt x="230" y="197"/>
                    </a:lnTo>
                    <a:lnTo>
                      <a:pt x="245" y="191"/>
                    </a:lnTo>
                    <a:lnTo>
                      <a:pt x="262" y="184"/>
                    </a:lnTo>
                    <a:lnTo>
                      <a:pt x="281" y="179"/>
                    </a:lnTo>
                    <a:lnTo>
                      <a:pt x="302" y="175"/>
                    </a:lnTo>
                    <a:lnTo>
                      <a:pt x="326" y="173"/>
                    </a:lnTo>
                    <a:lnTo>
                      <a:pt x="350" y="171"/>
                    </a:lnTo>
                    <a:lnTo>
                      <a:pt x="378" y="172"/>
                    </a:lnTo>
                    <a:lnTo>
                      <a:pt x="407" y="175"/>
                    </a:lnTo>
                    <a:lnTo>
                      <a:pt x="439" y="181"/>
                    </a:lnTo>
                    <a:lnTo>
                      <a:pt x="471" y="191"/>
                    </a:lnTo>
                    <a:lnTo>
                      <a:pt x="518" y="21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2" name="Freeform 726"/>
              <p:cNvSpPr>
                <a:spLocks/>
              </p:cNvSpPr>
              <p:nvPr/>
            </p:nvSpPr>
            <p:spPr bwMode="auto">
              <a:xfrm>
                <a:off x="3977" y="3278"/>
                <a:ext cx="68" cy="78"/>
              </a:xfrm>
              <a:custGeom>
                <a:avLst/>
                <a:gdLst>
                  <a:gd name="T0" fmla="*/ 0 w 614"/>
                  <a:gd name="T1" fmla="*/ 0 h 697"/>
                  <a:gd name="T2" fmla="*/ 0 w 614"/>
                  <a:gd name="T3" fmla="*/ 0 h 697"/>
                  <a:gd name="T4" fmla="*/ 0 w 614"/>
                  <a:gd name="T5" fmla="*/ 0 h 697"/>
                  <a:gd name="T6" fmla="*/ 0 w 614"/>
                  <a:gd name="T7" fmla="*/ 0 h 697"/>
                  <a:gd name="T8" fmla="*/ 0 w 614"/>
                  <a:gd name="T9" fmla="*/ 0 h 697"/>
                  <a:gd name="T10" fmla="*/ 0 w 614"/>
                  <a:gd name="T11" fmla="*/ 0 h 697"/>
                  <a:gd name="T12" fmla="*/ 0 w 614"/>
                  <a:gd name="T13" fmla="*/ 0 h 697"/>
                  <a:gd name="T14" fmla="*/ 0 w 614"/>
                  <a:gd name="T15" fmla="*/ 0 h 697"/>
                  <a:gd name="T16" fmla="*/ 0 w 614"/>
                  <a:gd name="T17" fmla="*/ 0 h 697"/>
                  <a:gd name="T18" fmla="*/ 0 w 614"/>
                  <a:gd name="T19" fmla="*/ 0 h 697"/>
                  <a:gd name="T20" fmla="*/ 0 w 614"/>
                  <a:gd name="T21" fmla="*/ 0 h 697"/>
                  <a:gd name="T22" fmla="*/ 0 w 614"/>
                  <a:gd name="T23" fmla="*/ 0 h 697"/>
                  <a:gd name="T24" fmla="*/ 0 w 614"/>
                  <a:gd name="T25" fmla="*/ 0 h 697"/>
                  <a:gd name="T26" fmla="*/ 0 w 614"/>
                  <a:gd name="T27" fmla="*/ 0 h 697"/>
                  <a:gd name="T28" fmla="*/ 0 w 614"/>
                  <a:gd name="T29" fmla="*/ 0 h 697"/>
                  <a:gd name="T30" fmla="*/ 0 w 614"/>
                  <a:gd name="T31" fmla="*/ 0 h 697"/>
                  <a:gd name="T32" fmla="*/ 0 w 614"/>
                  <a:gd name="T33" fmla="*/ 0 h 697"/>
                  <a:gd name="T34" fmla="*/ 0 w 614"/>
                  <a:gd name="T35" fmla="*/ 0 h 697"/>
                  <a:gd name="T36" fmla="*/ 0 w 614"/>
                  <a:gd name="T37" fmla="*/ 0 h 697"/>
                  <a:gd name="T38" fmla="*/ 0 w 614"/>
                  <a:gd name="T39" fmla="*/ 0 h 697"/>
                  <a:gd name="T40" fmla="*/ 0 w 614"/>
                  <a:gd name="T41" fmla="*/ 0 h 697"/>
                  <a:gd name="T42" fmla="*/ 0 w 614"/>
                  <a:gd name="T43" fmla="*/ 0 h 697"/>
                  <a:gd name="T44" fmla="*/ 0 w 614"/>
                  <a:gd name="T45" fmla="*/ 0 h 697"/>
                  <a:gd name="T46" fmla="*/ 0 w 614"/>
                  <a:gd name="T47" fmla="*/ 0 h 697"/>
                  <a:gd name="T48" fmla="*/ 0 w 614"/>
                  <a:gd name="T49" fmla="*/ 0 h 697"/>
                  <a:gd name="T50" fmla="*/ 0 w 614"/>
                  <a:gd name="T51" fmla="*/ 0 h 697"/>
                  <a:gd name="T52" fmla="*/ 0 w 614"/>
                  <a:gd name="T53" fmla="*/ 0 h 697"/>
                  <a:gd name="T54" fmla="*/ 0 w 614"/>
                  <a:gd name="T55" fmla="*/ 0 h 697"/>
                  <a:gd name="T56" fmla="*/ 0 w 614"/>
                  <a:gd name="T57" fmla="*/ 0 h 697"/>
                  <a:gd name="T58" fmla="*/ 0 w 614"/>
                  <a:gd name="T59" fmla="*/ 0 h 697"/>
                  <a:gd name="T60" fmla="*/ 0 w 614"/>
                  <a:gd name="T61" fmla="*/ 0 h 697"/>
                  <a:gd name="T62" fmla="*/ 0 w 614"/>
                  <a:gd name="T63" fmla="*/ 0 h 697"/>
                  <a:gd name="T64" fmla="*/ 0 w 614"/>
                  <a:gd name="T65" fmla="*/ 0 h 697"/>
                  <a:gd name="T66" fmla="*/ 0 w 614"/>
                  <a:gd name="T67" fmla="*/ 0 h 697"/>
                  <a:gd name="T68" fmla="*/ 0 w 614"/>
                  <a:gd name="T69" fmla="*/ 0 h 697"/>
                  <a:gd name="T70" fmla="*/ 0 w 614"/>
                  <a:gd name="T71" fmla="*/ 0 h 697"/>
                  <a:gd name="T72" fmla="*/ 0 w 614"/>
                  <a:gd name="T73" fmla="*/ 0 h 697"/>
                  <a:gd name="T74" fmla="*/ 0 w 614"/>
                  <a:gd name="T75" fmla="*/ 0 h 697"/>
                  <a:gd name="T76" fmla="*/ 0 w 614"/>
                  <a:gd name="T77" fmla="*/ 0 h 697"/>
                  <a:gd name="T78" fmla="*/ 0 w 614"/>
                  <a:gd name="T79" fmla="*/ 0 h 697"/>
                  <a:gd name="T80" fmla="*/ 0 w 614"/>
                  <a:gd name="T81" fmla="*/ 0 h 697"/>
                  <a:gd name="T82" fmla="*/ 0 w 614"/>
                  <a:gd name="T83" fmla="*/ 0 h 697"/>
                  <a:gd name="T84" fmla="*/ 0 w 614"/>
                  <a:gd name="T85" fmla="*/ 0 h 697"/>
                  <a:gd name="T86" fmla="*/ 0 w 614"/>
                  <a:gd name="T87" fmla="*/ 0 h 697"/>
                  <a:gd name="T88" fmla="*/ 0 w 614"/>
                  <a:gd name="T89" fmla="*/ 0 h 697"/>
                  <a:gd name="T90" fmla="*/ 0 w 614"/>
                  <a:gd name="T91" fmla="*/ 0 h 697"/>
                  <a:gd name="T92" fmla="*/ 0 w 614"/>
                  <a:gd name="T93" fmla="*/ 0 h 697"/>
                  <a:gd name="T94" fmla="*/ 0 w 614"/>
                  <a:gd name="T95" fmla="*/ 0 h 697"/>
                  <a:gd name="T96" fmla="*/ 0 w 614"/>
                  <a:gd name="T97" fmla="*/ 0 h 6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4"/>
                  <a:gd name="T148" fmla="*/ 0 h 697"/>
                  <a:gd name="T149" fmla="*/ 614 w 614"/>
                  <a:gd name="T150" fmla="*/ 697 h 69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4" h="697">
                    <a:moveTo>
                      <a:pt x="609" y="26"/>
                    </a:moveTo>
                    <a:lnTo>
                      <a:pt x="606" y="25"/>
                    </a:lnTo>
                    <a:lnTo>
                      <a:pt x="596" y="23"/>
                    </a:lnTo>
                    <a:lnTo>
                      <a:pt x="581" y="18"/>
                    </a:lnTo>
                    <a:lnTo>
                      <a:pt x="559" y="14"/>
                    </a:lnTo>
                    <a:lnTo>
                      <a:pt x="534" y="10"/>
                    </a:lnTo>
                    <a:lnTo>
                      <a:pt x="503" y="6"/>
                    </a:lnTo>
                    <a:lnTo>
                      <a:pt x="469" y="3"/>
                    </a:lnTo>
                    <a:lnTo>
                      <a:pt x="430" y="1"/>
                    </a:lnTo>
                    <a:lnTo>
                      <a:pt x="388" y="0"/>
                    </a:lnTo>
                    <a:lnTo>
                      <a:pt x="344" y="2"/>
                    </a:lnTo>
                    <a:lnTo>
                      <a:pt x="297" y="6"/>
                    </a:lnTo>
                    <a:lnTo>
                      <a:pt x="247" y="14"/>
                    </a:lnTo>
                    <a:lnTo>
                      <a:pt x="197" y="25"/>
                    </a:lnTo>
                    <a:lnTo>
                      <a:pt x="145" y="40"/>
                    </a:lnTo>
                    <a:lnTo>
                      <a:pt x="92" y="58"/>
                    </a:lnTo>
                    <a:lnTo>
                      <a:pt x="39" y="83"/>
                    </a:lnTo>
                    <a:lnTo>
                      <a:pt x="35" y="96"/>
                    </a:lnTo>
                    <a:lnTo>
                      <a:pt x="26" y="134"/>
                    </a:lnTo>
                    <a:lnTo>
                      <a:pt x="15" y="192"/>
                    </a:lnTo>
                    <a:lnTo>
                      <a:pt x="5" y="268"/>
                    </a:lnTo>
                    <a:lnTo>
                      <a:pt x="0" y="358"/>
                    </a:lnTo>
                    <a:lnTo>
                      <a:pt x="4" y="459"/>
                    </a:lnTo>
                    <a:lnTo>
                      <a:pt x="19" y="568"/>
                    </a:lnTo>
                    <a:lnTo>
                      <a:pt x="50" y="679"/>
                    </a:lnTo>
                    <a:lnTo>
                      <a:pt x="54" y="679"/>
                    </a:lnTo>
                    <a:lnTo>
                      <a:pt x="62" y="678"/>
                    </a:lnTo>
                    <a:lnTo>
                      <a:pt x="75" y="676"/>
                    </a:lnTo>
                    <a:lnTo>
                      <a:pt x="93" y="675"/>
                    </a:lnTo>
                    <a:lnTo>
                      <a:pt x="117" y="673"/>
                    </a:lnTo>
                    <a:lnTo>
                      <a:pt x="144" y="671"/>
                    </a:lnTo>
                    <a:lnTo>
                      <a:pt x="177" y="670"/>
                    </a:lnTo>
                    <a:lnTo>
                      <a:pt x="212" y="669"/>
                    </a:lnTo>
                    <a:lnTo>
                      <a:pt x="252" y="668"/>
                    </a:lnTo>
                    <a:lnTo>
                      <a:pt x="295" y="669"/>
                    </a:lnTo>
                    <a:lnTo>
                      <a:pt x="342" y="670"/>
                    </a:lnTo>
                    <a:lnTo>
                      <a:pt x="391" y="672"/>
                    </a:lnTo>
                    <a:lnTo>
                      <a:pt x="443" y="676"/>
                    </a:lnTo>
                    <a:lnTo>
                      <a:pt x="498" y="681"/>
                    </a:lnTo>
                    <a:lnTo>
                      <a:pt x="555" y="688"/>
                    </a:lnTo>
                    <a:lnTo>
                      <a:pt x="614" y="697"/>
                    </a:lnTo>
                    <a:lnTo>
                      <a:pt x="611" y="676"/>
                    </a:lnTo>
                    <a:lnTo>
                      <a:pt x="605" y="621"/>
                    </a:lnTo>
                    <a:lnTo>
                      <a:pt x="596" y="538"/>
                    </a:lnTo>
                    <a:lnTo>
                      <a:pt x="589" y="438"/>
                    </a:lnTo>
                    <a:lnTo>
                      <a:pt x="584" y="327"/>
                    </a:lnTo>
                    <a:lnTo>
                      <a:pt x="584" y="217"/>
                    </a:lnTo>
                    <a:lnTo>
                      <a:pt x="592" y="114"/>
                    </a:lnTo>
                    <a:lnTo>
                      <a:pt x="609" y="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3" name="Freeform 727"/>
              <p:cNvSpPr>
                <a:spLocks/>
              </p:cNvSpPr>
              <p:nvPr/>
            </p:nvSpPr>
            <p:spPr bwMode="auto">
              <a:xfrm>
                <a:off x="3984" y="3299"/>
                <a:ext cx="113" cy="77"/>
              </a:xfrm>
              <a:custGeom>
                <a:avLst/>
                <a:gdLst>
                  <a:gd name="T0" fmla="*/ 0 w 1014"/>
                  <a:gd name="T1" fmla="*/ 0 h 693"/>
                  <a:gd name="T2" fmla="*/ 0 w 1014"/>
                  <a:gd name="T3" fmla="*/ 0 h 693"/>
                  <a:gd name="T4" fmla="*/ 0 w 1014"/>
                  <a:gd name="T5" fmla="*/ 0 h 693"/>
                  <a:gd name="T6" fmla="*/ 0 w 1014"/>
                  <a:gd name="T7" fmla="*/ 0 h 693"/>
                  <a:gd name="T8" fmla="*/ 0 w 1014"/>
                  <a:gd name="T9" fmla="*/ 0 h 693"/>
                  <a:gd name="T10" fmla="*/ 0 w 1014"/>
                  <a:gd name="T11" fmla="*/ 0 h 693"/>
                  <a:gd name="T12" fmla="*/ 0 w 1014"/>
                  <a:gd name="T13" fmla="*/ 0 h 693"/>
                  <a:gd name="T14" fmla="*/ 0 w 1014"/>
                  <a:gd name="T15" fmla="*/ 0 h 693"/>
                  <a:gd name="T16" fmla="*/ 0 w 1014"/>
                  <a:gd name="T17" fmla="*/ 0 h 693"/>
                  <a:gd name="T18" fmla="*/ 0 w 1014"/>
                  <a:gd name="T19" fmla="*/ 0 h 693"/>
                  <a:gd name="T20" fmla="*/ 0 w 1014"/>
                  <a:gd name="T21" fmla="*/ 0 h 693"/>
                  <a:gd name="T22" fmla="*/ 0 w 1014"/>
                  <a:gd name="T23" fmla="*/ 0 h 693"/>
                  <a:gd name="T24" fmla="*/ 0 w 1014"/>
                  <a:gd name="T25" fmla="*/ 0 h 693"/>
                  <a:gd name="T26" fmla="*/ 0 w 1014"/>
                  <a:gd name="T27" fmla="*/ 0 h 693"/>
                  <a:gd name="T28" fmla="*/ 0 w 1014"/>
                  <a:gd name="T29" fmla="*/ 0 h 693"/>
                  <a:gd name="T30" fmla="*/ 0 w 1014"/>
                  <a:gd name="T31" fmla="*/ 0 h 693"/>
                  <a:gd name="T32" fmla="*/ 0 w 1014"/>
                  <a:gd name="T33" fmla="*/ 0 h 693"/>
                  <a:gd name="T34" fmla="*/ 0 w 1014"/>
                  <a:gd name="T35" fmla="*/ 0 h 693"/>
                  <a:gd name="T36" fmla="*/ 0 w 1014"/>
                  <a:gd name="T37" fmla="*/ 0 h 693"/>
                  <a:gd name="T38" fmla="*/ 0 w 1014"/>
                  <a:gd name="T39" fmla="*/ 0 h 693"/>
                  <a:gd name="T40" fmla="*/ 0 w 1014"/>
                  <a:gd name="T41" fmla="*/ 0 h 693"/>
                  <a:gd name="T42" fmla="*/ 0 w 1014"/>
                  <a:gd name="T43" fmla="*/ 0 h 693"/>
                  <a:gd name="T44" fmla="*/ 0 w 1014"/>
                  <a:gd name="T45" fmla="*/ 0 h 693"/>
                  <a:gd name="T46" fmla="*/ 0 w 1014"/>
                  <a:gd name="T47" fmla="*/ 0 h 693"/>
                  <a:gd name="T48" fmla="*/ 0 w 1014"/>
                  <a:gd name="T49" fmla="*/ 0 h 693"/>
                  <a:gd name="T50" fmla="*/ 0 w 1014"/>
                  <a:gd name="T51" fmla="*/ 0 h 693"/>
                  <a:gd name="T52" fmla="*/ 0 w 1014"/>
                  <a:gd name="T53" fmla="*/ 0 h 693"/>
                  <a:gd name="T54" fmla="*/ 0 w 1014"/>
                  <a:gd name="T55" fmla="*/ 0 h 693"/>
                  <a:gd name="T56" fmla="*/ 0 w 1014"/>
                  <a:gd name="T57" fmla="*/ 0 h 693"/>
                  <a:gd name="T58" fmla="*/ 0 w 1014"/>
                  <a:gd name="T59" fmla="*/ 0 h 693"/>
                  <a:gd name="T60" fmla="*/ 0 w 1014"/>
                  <a:gd name="T61" fmla="*/ 0 h 693"/>
                  <a:gd name="T62" fmla="*/ 0 w 1014"/>
                  <a:gd name="T63" fmla="*/ 0 h 693"/>
                  <a:gd name="T64" fmla="*/ 0 w 1014"/>
                  <a:gd name="T65" fmla="*/ 0 h 693"/>
                  <a:gd name="T66" fmla="*/ 0 w 1014"/>
                  <a:gd name="T67" fmla="*/ 0 h 693"/>
                  <a:gd name="T68" fmla="*/ 0 w 1014"/>
                  <a:gd name="T69" fmla="*/ 0 h 693"/>
                  <a:gd name="T70" fmla="*/ 0 w 1014"/>
                  <a:gd name="T71" fmla="*/ 0 h 693"/>
                  <a:gd name="T72" fmla="*/ 0 w 1014"/>
                  <a:gd name="T73" fmla="*/ 0 h 693"/>
                  <a:gd name="T74" fmla="*/ 0 w 1014"/>
                  <a:gd name="T75" fmla="*/ 0 h 693"/>
                  <a:gd name="T76" fmla="*/ 0 w 1014"/>
                  <a:gd name="T77" fmla="*/ 0 h 693"/>
                  <a:gd name="T78" fmla="*/ 0 w 1014"/>
                  <a:gd name="T79" fmla="*/ 0 h 693"/>
                  <a:gd name="T80" fmla="*/ 0 w 1014"/>
                  <a:gd name="T81" fmla="*/ 0 h 693"/>
                  <a:gd name="T82" fmla="*/ 0 w 1014"/>
                  <a:gd name="T83" fmla="*/ 0 h 693"/>
                  <a:gd name="T84" fmla="*/ 0 w 1014"/>
                  <a:gd name="T85" fmla="*/ 0 h 693"/>
                  <a:gd name="T86" fmla="*/ 0 w 1014"/>
                  <a:gd name="T87" fmla="*/ 0 h 693"/>
                  <a:gd name="T88" fmla="*/ 0 w 1014"/>
                  <a:gd name="T89" fmla="*/ 0 h 693"/>
                  <a:gd name="T90" fmla="*/ 0 w 1014"/>
                  <a:gd name="T91" fmla="*/ 0 h 693"/>
                  <a:gd name="T92" fmla="*/ 0 w 1014"/>
                  <a:gd name="T93" fmla="*/ 0 h 693"/>
                  <a:gd name="T94" fmla="*/ 0 w 1014"/>
                  <a:gd name="T95" fmla="*/ 0 h 693"/>
                  <a:gd name="T96" fmla="*/ 0 w 1014"/>
                  <a:gd name="T97" fmla="*/ 0 h 693"/>
                  <a:gd name="T98" fmla="*/ 0 w 1014"/>
                  <a:gd name="T99" fmla="*/ 0 h 693"/>
                  <a:gd name="T100" fmla="*/ 0 w 1014"/>
                  <a:gd name="T101" fmla="*/ 0 h 693"/>
                  <a:gd name="T102" fmla="*/ 0 w 1014"/>
                  <a:gd name="T103" fmla="*/ 0 h 693"/>
                  <a:gd name="T104" fmla="*/ 0 w 1014"/>
                  <a:gd name="T105" fmla="*/ 0 h 693"/>
                  <a:gd name="T106" fmla="*/ 0 w 1014"/>
                  <a:gd name="T107" fmla="*/ 0 h 69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4"/>
                  <a:gd name="T163" fmla="*/ 0 h 693"/>
                  <a:gd name="T164" fmla="*/ 1014 w 1014"/>
                  <a:gd name="T165" fmla="*/ 693 h 69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4" h="693">
                    <a:moveTo>
                      <a:pt x="6" y="523"/>
                    </a:moveTo>
                    <a:lnTo>
                      <a:pt x="0" y="608"/>
                    </a:lnTo>
                    <a:lnTo>
                      <a:pt x="660" y="693"/>
                    </a:lnTo>
                    <a:lnTo>
                      <a:pt x="665" y="691"/>
                    </a:lnTo>
                    <a:lnTo>
                      <a:pt x="679" y="683"/>
                    </a:lnTo>
                    <a:lnTo>
                      <a:pt x="700" y="672"/>
                    </a:lnTo>
                    <a:lnTo>
                      <a:pt x="726" y="657"/>
                    </a:lnTo>
                    <a:lnTo>
                      <a:pt x="758" y="636"/>
                    </a:lnTo>
                    <a:lnTo>
                      <a:pt x="793" y="611"/>
                    </a:lnTo>
                    <a:lnTo>
                      <a:pt x="829" y="581"/>
                    </a:lnTo>
                    <a:lnTo>
                      <a:pt x="866" y="546"/>
                    </a:lnTo>
                    <a:lnTo>
                      <a:pt x="902" y="508"/>
                    </a:lnTo>
                    <a:lnTo>
                      <a:pt x="935" y="465"/>
                    </a:lnTo>
                    <a:lnTo>
                      <a:pt x="964" y="416"/>
                    </a:lnTo>
                    <a:lnTo>
                      <a:pt x="987" y="362"/>
                    </a:lnTo>
                    <a:lnTo>
                      <a:pt x="1004" y="305"/>
                    </a:lnTo>
                    <a:lnTo>
                      <a:pt x="1014" y="242"/>
                    </a:lnTo>
                    <a:lnTo>
                      <a:pt x="1012" y="175"/>
                    </a:lnTo>
                    <a:lnTo>
                      <a:pt x="1000" y="103"/>
                    </a:lnTo>
                    <a:lnTo>
                      <a:pt x="998" y="98"/>
                    </a:lnTo>
                    <a:lnTo>
                      <a:pt x="992" y="87"/>
                    </a:lnTo>
                    <a:lnTo>
                      <a:pt x="981" y="72"/>
                    </a:lnTo>
                    <a:lnTo>
                      <a:pt x="967" y="53"/>
                    </a:lnTo>
                    <a:lnTo>
                      <a:pt x="948" y="35"/>
                    </a:lnTo>
                    <a:lnTo>
                      <a:pt x="926" y="19"/>
                    </a:lnTo>
                    <a:lnTo>
                      <a:pt x="900" y="6"/>
                    </a:lnTo>
                    <a:lnTo>
                      <a:pt x="870" y="0"/>
                    </a:lnTo>
                    <a:lnTo>
                      <a:pt x="874" y="12"/>
                    </a:lnTo>
                    <a:lnTo>
                      <a:pt x="884" y="41"/>
                    </a:lnTo>
                    <a:lnTo>
                      <a:pt x="896" y="89"/>
                    </a:lnTo>
                    <a:lnTo>
                      <a:pt x="907" y="151"/>
                    </a:lnTo>
                    <a:lnTo>
                      <a:pt x="910" y="225"/>
                    </a:lnTo>
                    <a:lnTo>
                      <a:pt x="902" y="307"/>
                    </a:lnTo>
                    <a:lnTo>
                      <a:pt x="878" y="396"/>
                    </a:lnTo>
                    <a:lnTo>
                      <a:pt x="836" y="489"/>
                    </a:lnTo>
                    <a:lnTo>
                      <a:pt x="835" y="490"/>
                    </a:lnTo>
                    <a:lnTo>
                      <a:pt x="831" y="493"/>
                    </a:lnTo>
                    <a:lnTo>
                      <a:pt x="825" y="498"/>
                    </a:lnTo>
                    <a:lnTo>
                      <a:pt x="816" y="506"/>
                    </a:lnTo>
                    <a:lnTo>
                      <a:pt x="805" y="513"/>
                    </a:lnTo>
                    <a:lnTo>
                      <a:pt x="792" y="521"/>
                    </a:lnTo>
                    <a:lnTo>
                      <a:pt x="775" y="529"/>
                    </a:lnTo>
                    <a:lnTo>
                      <a:pt x="757" y="537"/>
                    </a:lnTo>
                    <a:lnTo>
                      <a:pt x="737" y="544"/>
                    </a:lnTo>
                    <a:lnTo>
                      <a:pt x="713" y="552"/>
                    </a:lnTo>
                    <a:lnTo>
                      <a:pt x="688" y="557"/>
                    </a:lnTo>
                    <a:lnTo>
                      <a:pt x="659" y="561"/>
                    </a:lnTo>
                    <a:lnTo>
                      <a:pt x="630" y="562"/>
                    </a:lnTo>
                    <a:lnTo>
                      <a:pt x="597" y="561"/>
                    </a:lnTo>
                    <a:lnTo>
                      <a:pt x="562" y="558"/>
                    </a:lnTo>
                    <a:lnTo>
                      <a:pt x="525" y="551"/>
                    </a:lnTo>
                    <a:lnTo>
                      <a:pt x="525" y="642"/>
                    </a:lnTo>
                    <a:lnTo>
                      <a:pt x="23" y="590"/>
                    </a:lnTo>
                    <a:lnTo>
                      <a:pt x="6" y="52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4" name="Freeform 728"/>
              <p:cNvSpPr>
                <a:spLocks/>
              </p:cNvSpPr>
              <p:nvPr/>
            </p:nvSpPr>
            <p:spPr bwMode="auto">
              <a:xfrm>
                <a:off x="3970" y="3375"/>
                <a:ext cx="83" cy="27"/>
              </a:xfrm>
              <a:custGeom>
                <a:avLst/>
                <a:gdLst>
                  <a:gd name="T0" fmla="*/ 0 w 745"/>
                  <a:gd name="T1" fmla="*/ 0 h 240"/>
                  <a:gd name="T2" fmla="*/ 0 w 745"/>
                  <a:gd name="T3" fmla="*/ 0 h 240"/>
                  <a:gd name="T4" fmla="*/ 0 w 745"/>
                  <a:gd name="T5" fmla="*/ 0 h 240"/>
                  <a:gd name="T6" fmla="*/ 0 w 745"/>
                  <a:gd name="T7" fmla="*/ 0 h 240"/>
                  <a:gd name="T8" fmla="*/ 0 w 745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5"/>
                  <a:gd name="T16" fmla="*/ 0 h 240"/>
                  <a:gd name="T17" fmla="*/ 745 w 745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5" h="240">
                    <a:moveTo>
                      <a:pt x="745" y="86"/>
                    </a:moveTo>
                    <a:lnTo>
                      <a:pt x="11" y="0"/>
                    </a:lnTo>
                    <a:lnTo>
                      <a:pt x="0" y="86"/>
                    </a:lnTo>
                    <a:lnTo>
                      <a:pt x="722" y="240"/>
                    </a:lnTo>
                    <a:lnTo>
                      <a:pt x="745" y="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5" name="Freeform 729"/>
              <p:cNvSpPr>
                <a:spLocks/>
              </p:cNvSpPr>
              <p:nvPr/>
            </p:nvSpPr>
            <p:spPr bwMode="auto">
              <a:xfrm>
                <a:off x="4011" y="3384"/>
                <a:ext cx="36" cy="12"/>
              </a:xfrm>
              <a:custGeom>
                <a:avLst/>
                <a:gdLst>
                  <a:gd name="T0" fmla="*/ 0 w 319"/>
                  <a:gd name="T1" fmla="*/ 0 h 109"/>
                  <a:gd name="T2" fmla="*/ 0 w 319"/>
                  <a:gd name="T3" fmla="*/ 0 h 109"/>
                  <a:gd name="T4" fmla="*/ 0 w 319"/>
                  <a:gd name="T5" fmla="*/ 0 h 109"/>
                  <a:gd name="T6" fmla="*/ 0 w 319"/>
                  <a:gd name="T7" fmla="*/ 0 h 109"/>
                  <a:gd name="T8" fmla="*/ 0 w 319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09"/>
                  <a:gd name="T17" fmla="*/ 319 w 31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09">
                    <a:moveTo>
                      <a:pt x="319" y="47"/>
                    </a:moveTo>
                    <a:lnTo>
                      <a:pt x="4" y="0"/>
                    </a:lnTo>
                    <a:lnTo>
                      <a:pt x="0" y="45"/>
                    </a:lnTo>
                    <a:lnTo>
                      <a:pt x="309" y="109"/>
                    </a:lnTo>
                    <a:lnTo>
                      <a:pt x="319" y="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6" name="Freeform 730"/>
              <p:cNvSpPr>
                <a:spLocks/>
              </p:cNvSpPr>
              <p:nvPr/>
            </p:nvSpPr>
            <p:spPr bwMode="auto">
              <a:xfrm>
                <a:off x="3975" y="3378"/>
                <a:ext cx="24" cy="9"/>
              </a:xfrm>
              <a:custGeom>
                <a:avLst/>
                <a:gdLst>
                  <a:gd name="T0" fmla="*/ 0 w 213"/>
                  <a:gd name="T1" fmla="*/ 0 h 81"/>
                  <a:gd name="T2" fmla="*/ 0 w 213"/>
                  <a:gd name="T3" fmla="*/ 0 h 81"/>
                  <a:gd name="T4" fmla="*/ 0 w 213"/>
                  <a:gd name="T5" fmla="*/ 0 h 81"/>
                  <a:gd name="T6" fmla="*/ 0 w 213"/>
                  <a:gd name="T7" fmla="*/ 0 h 81"/>
                  <a:gd name="T8" fmla="*/ 0 w 213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81"/>
                  <a:gd name="T17" fmla="*/ 213 w 213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81">
                    <a:moveTo>
                      <a:pt x="213" y="37"/>
                    </a:moveTo>
                    <a:lnTo>
                      <a:pt x="0" y="0"/>
                    </a:lnTo>
                    <a:lnTo>
                      <a:pt x="2" y="39"/>
                    </a:lnTo>
                    <a:lnTo>
                      <a:pt x="206" y="81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7" name="Freeform 731"/>
              <p:cNvSpPr>
                <a:spLocks/>
              </p:cNvSpPr>
              <p:nvPr/>
            </p:nvSpPr>
            <p:spPr bwMode="auto">
              <a:xfrm>
                <a:off x="3916" y="3386"/>
                <a:ext cx="139" cy="47"/>
              </a:xfrm>
              <a:custGeom>
                <a:avLst/>
                <a:gdLst>
                  <a:gd name="T0" fmla="*/ 0 w 1254"/>
                  <a:gd name="T1" fmla="*/ 0 h 415"/>
                  <a:gd name="T2" fmla="*/ 0 w 1254"/>
                  <a:gd name="T3" fmla="*/ 0 h 415"/>
                  <a:gd name="T4" fmla="*/ 0 w 1254"/>
                  <a:gd name="T5" fmla="*/ 0 h 415"/>
                  <a:gd name="T6" fmla="*/ 0 w 1254"/>
                  <a:gd name="T7" fmla="*/ 0 h 415"/>
                  <a:gd name="T8" fmla="*/ 0 w 1254"/>
                  <a:gd name="T9" fmla="*/ 0 h 415"/>
                  <a:gd name="T10" fmla="*/ 0 w 1254"/>
                  <a:gd name="T11" fmla="*/ 0 h 415"/>
                  <a:gd name="T12" fmla="*/ 0 w 1254"/>
                  <a:gd name="T13" fmla="*/ 0 h 415"/>
                  <a:gd name="T14" fmla="*/ 0 w 1254"/>
                  <a:gd name="T15" fmla="*/ 0 h 415"/>
                  <a:gd name="T16" fmla="*/ 0 w 1254"/>
                  <a:gd name="T17" fmla="*/ 0 h 415"/>
                  <a:gd name="T18" fmla="*/ 0 w 1254"/>
                  <a:gd name="T19" fmla="*/ 0 h 415"/>
                  <a:gd name="T20" fmla="*/ 0 w 1254"/>
                  <a:gd name="T21" fmla="*/ 0 h 415"/>
                  <a:gd name="T22" fmla="*/ 0 w 1254"/>
                  <a:gd name="T23" fmla="*/ 0 h 415"/>
                  <a:gd name="T24" fmla="*/ 0 w 1254"/>
                  <a:gd name="T25" fmla="*/ 0 h 415"/>
                  <a:gd name="T26" fmla="*/ 0 w 1254"/>
                  <a:gd name="T27" fmla="*/ 0 h 415"/>
                  <a:gd name="T28" fmla="*/ 0 w 1254"/>
                  <a:gd name="T29" fmla="*/ 0 h 415"/>
                  <a:gd name="T30" fmla="*/ 0 w 1254"/>
                  <a:gd name="T31" fmla="*/ 0 h 415"/>
                  <a:gd name="T32" fmla="*/ 0 w 1254"/>
                  <a:gd name="T33" fmla="*/ 0 h 415"/>
                  <a:gd name="T34" fmla="*/ 0 w 1254"/>
                  <a:gd name="T35" fmla="*/ 0 h 415"/>
                  <a:gd name="T36" fmla="*/ 0 w 1254"/>
                  <a:gd name="T37" fmla="*/ 0 h 415"/>
                  <a:gd name="T38" fmla="*/ 0 w 1254"/>
                  <a:gd name="T39" fmla="*/ 0 h 415"/>
                  <a:gd name="T40" fmla="*/ 0 w 1254"/>
                  <a:gd name="T41" fmla="*/ 0 h 415"/>
                  <a:gd name="T42" fmla="*/ 0 w 1254"/>
                  <a:gd name="T43" fmla="*/ 0 h 415"/>
                  <a:gd name="T44" fmla="*/ 0 w 1254"/>
                  <a:gd name="T45" fmla="*/ 0 h 415"/>
                  <a:gd name="T46" fmla="*/ 0 w 1254"/>
                  <a:gd name="T47" fmla="*/ 0 h 415"/>
                  <a:gd name="T48" fmla="*/ 0 w 1254"/>
                  <a:gd name="T49" fmla="*/ 0 h 415"/>
                  <a:gd name="T50" fmla="*/ 0 w 1254"/>
                  <a:gd name="T51" fmla="*/ 0 h 415"/>
                  <a:gd name="T52" fmla="*/ 0 w 1254"/>
                  <a:gd name="T53" fmla="*/ 0 h 415"/>
                  <a:gd name="T54" fmla="*/ 0 w 1254"/>
                  <a:gd name="T55" fmla="*/ 0 h 415"/>
                  <a:gd name="T56" fmla="*/ 0 w 1254"/>
                  <a:gd name="T57" fmla="*/ 0 h 415"/>
                  <a:gd name="T58" fmla="*/ 0 w 1254"/>
                  <a:gd name="T59" fmla="*/ 0 h 415"/>
                  <a:gd name="T60" fmla="*/ 0 w 1254"/>
                  <a:gd name="T61" fmla="*/ 0 h 415"/>
                  <a:gd name="T62" fmla="*/ 0 w 1254"/>
                  <a:gd name="T63" fmla="*/ 0 h 415"/>
                  <a:gd name="T64" fmla="*/ 0 w 1254"/>
                  <a:gd name="T65" fmla="*/ 0 h 415"/>
                  <a:gd name="T66" fmla="*/ 0 w 1254"/>
                  <a:gd name="T67" fmla="*/ 0 h 415"/>
                  <a:gd name="T68" fmla="*/ 0 w 1254"/>
                  <a:gd name="T69" fmla="*/ 0 h 4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4"/>
                  <a:gd name="T106" fmla="*/ 0 h 415"/>
                  <a:gd name="T107" fmla="*/ 1254 w 1254"/>
                  <a:gd name="T108" fmla="*/ 415 h 4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4" h="415">
                    <a:moveTo>
                      <a:pt x="0" y="124"/>
                    </a:moveTo>
                    <a:lnTo>
                      <a:pt x="3" y="124"/>
                    </a:lnTo>
                    <a:lnTo>
                      <a:pt x="10" y="122"/>
                    </a:lnTo>
                    <a:lnTo>
                      <a:pt x="23" y="120"/>
                    </a:lnTo>
                    <a:lnTo>
                      <a:pt x="40" y="117"/>
                    </a:lnTo>
                    <a:lnTo>
                      <a:pt x="59" y="114"/>
                    </a:lnTo>
                    <a:lnTo>
                      <a:pt x="81" y="109"/>
                    </a:lnTo>
                    <a:lnTo>
                      <a:pt x="107" y="103"/>
                    </a:lnTo>
                    <a:lnTo>
                      <a:pt x="133" y="96"/>
                    </a:lnTo>
                    <a:lnTo>
                      <a:pt x="161" y="89"/>
                    </a:lnTo>
                    <a:lnTo>
                      <a:pt x="188" y="79"/>
                    </a:lnTo>
                    <a:lnTo>
                      <a:pt x="216" y="69"/>
                    </a:lnTo>
                    <a:lnTo>
                      <a:pt x="243" y="58"/>
                    </a:lnTo>
                    <a:lnTo>
                      <a:pt x="270" y="45"/>
                    </a:lnTo>
                    <a:lnTo>
                      <a:pt x="293" y="31"/>
                    </a:lnTo>
                    <a:lnTo>
                      <a:pt x="316" y="16"/>
                    </a:lnTo>
                    <a:lnTo>
                      <a:pt x="334" y="0"/>
                    </a:lnTo>
                    <a:lnTo>
                      <a:pt x="1254" y="210"/>
                    </a:lnTo>
                    <a:lnTo>
                      <a:pt x="1252" y="212"/>
                    </a:lnTo>
                    <a:lnTo>
                      <a:pt x="1247" y="218"/>
                    </a:lnTo>
                    <a:lnTo>
                      <a:pt x="1239" y="226"/>
                    </a:lnTo>
                    <a:lnTo>
                      <a:pt x="1227" y="236"/>
                    </a:lnTo>
                    <a:lnTo>
                      <a:pt x="1213" y="248"/>
                    </a:lnTo>
                    <a:lnTo>
                      <a:pt x="1197" y="263"/>
                    </a:lnTo>
                    <a:lnTo>
                      <a:pt x="1180" y="279"/>
                    </a:lnTo>
                    <a:lnTo>
                      <a:pt x="1159" y="295"/>
                    </a:lnTo>
                    <a:lnTo>
                      <a:pt x="1138" y="313"/>
                    </a:lnTo>
                    <a:lnTo>
                      <a:pt x="1116" y="330"/>
                    </a:lnTo>
                    <a:lnTo>
                      <a:pt x="1092" y="347"/>
                    </a:lnTo>
                    <a:lnTo>
                      <a:pt x="1068" y="364"/>
                    </a:lnTo>
                    <a:lnTo>
                      <a:pt x="1043" y="379"/>
                    </a:lnTo>
                    <a:lnTo>
                      <a:pt x="1019" y="392"/>
                    </a:lnTo>
                    <a:lnTo>
                      <a:pt x="994" y="405"/>
                    </a:lnTo>
                    <a:lnTo>
                      <a:pt x="971" y="415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8" name="Freeform 732"/>
              <p:cNvSpPr>
                <a:spLocks/>
              </p:cNvSpPr>
              <p:nvPr/>
            </p:nvSpPr>
            <p:spPr bwMode="auto">
              <a:xfrm>
                <a:off x="4055" y="3381"/>
                <a:ext cx="49" cy="22"/>
              </a:xfrm>
              <a:custGeom>
                <a:avLst/>
                <a:gdLst>
                  <a:gd name="T0" fmla="*/ 0 w 447"/>
                  <a:gd name="T1" fmla="*/ 0 h 198"/>
                  <a:gd name="T2" fmla="*/ 0 w 447"/>
                  <a:gd name="T3" fmla="*/ 0 h 198"/>
                  <a:gd name="T4" fmla="*/ 0 w 447"/>
                  <a:gd name="T5" fmla="*/ 0 h 198"/>
                  <a:gd name="T6" fmla="*/ 0 w 447"/>
                  <a:gd name="T7" fmla="*/ 0 h 198"/>
                  <a:gd name="T8" fmla="*/ 0 w 447"/>
                  <a:gd name="T9" fmla="*/ 0 h 198"/>
                  <a:gd name="T10" fmla="*/ 0 w 447"/>
                  <a:gd name="T11" fmla="*/ 0 h 1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7"/>
                  <a:gd name="T19" fmla="*/ 0 h 198"/>
                  <a:gd name="T20" fmla="*/ 447 w 447"/>
                  <a:gd name="T21" fmla="*/ 198 h 1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7" h="198">
                    <a:moveTo>
                      <a:pt x="45" y="198"/>
                    </a:moveTo>
                    <a:lnTo>
                      <a:pt x="447" y="79"/>
                    </a:lnTo>
                    <a:lnTo>
                      <a:pt x="203" y="0"/>
                    </a:lnTo>
                    <a:lnTo>
                      <a:pt x="5" y="22"/>
                    </a:lnTo>
                    <a:lnTo>
                      <a:pt x="0" y="187"/>
                    </a:lnTo>
                    <a:lnTo>
                      <a:pt x="45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9" name="Freeform 733"/>
              <p:cNvSpPr>
                <a:spLocks/>
              </p:cNvSpPr>
              <p:nvPr/>
            </p:nvSpPr>
            <p:spPr bwMode="auto">
              <a:xfrm>
                <a:off x="3926" y="3287"/>
                <a:ext cx="27" cy="105"/>
              </a:xfrm>
              <a:custGeom>
                <a:avLst/>
                <a:gdLst>
                  <a:gd name="T0" fmla="*/ 0 w 238"/>
                  <a:gd name="T1" fmla="*/ 0 h 947"/>
                  <a:gd name="T2" fmla="*/ 0 w 238"/>
                  <a:gd name="T3" fmla="*/ 0 h 947"/>
                  <a:gd name="T4" fmla="*/ 0 w 238"/>
                  <a:gd name="T5" fmla="*/ 0 h 947"/>
                  <a:gd name="T6" fmla="*/ 0 w 238"/>
                  <a:gd name="T7" fmla="*/ 0 h 947"/>
                  <a:gd name="T8" fmla="*/ 0 w 238"/>
                  <a:gd name="T9" fmla="*/ 0 h 947"/>
                  <a:gd name="T10" fmla="*/ 0 w 238"/>
                  <a:gd name="T11" fmla="*/ 0 h 947"/>
                  <a:gd name="T12" fmla="*/ 0 w 238"/>
                  <a:gd name="T13" fmla="*/ 0 h 947"/>
                  <a:gd name="T14" fmla="*/ 0 w 238"/>
                  <a:gd name="T15" fmla="*/ 0 h 947"/>
                  <a:gd name="T16" fmla="*/ 0 w 238"/>
                  <a:gd name="T17" fmla="*/ 0 h 947"/>
                  <a:gd name="T18" fmla="*/ 0 w 238"/>
                  <a:gd name="T19" fmla="*/ 0 h 947"/>
                  <a:gd name="T20" fmla="*/ 0 w 238"/>
                  <a:gd name="T21" fmla="*/ 0 h 947"/>
                  <a:gd name="T22" fmla="*/ 0 w 238"/>
                  <a:gd name="T23" fmla="*/ 0 h 947"/>
                  <a:gd name="T24" fmla="*/ 0 w 238"/>
                  <a:gd name="T25" fmla="*/ 0 h 947"/>
                  <a:gd name="T26" fmla="*/ 0 w 238"/>
                  <a:gd name="T27" fmla="*/ 0 h 947"/>
                  <a:gd name="T28" fmla="*/ 0 w 238"/>
                  <a:gd name="T29" fmla="*/ 0 h 947"/>
                  <a:gd name="T30" fmla="*/ 0 w 238"/>
                  <a:gd name="T31" fmla="*/ 0 h 947"/>
                  <a:gd name="T32" fmla="*/ 0 w 238"/>
                  <a:gd name="T33" fmla="*/ 0 h 947"/>
                  <a:gd name="T34" fmla="*/ 0 w 238"/>
                  <a:gd name="T35" fmla="*/ 0 h 947"/>
                  <a:gd name="T36" fmla="*/ 0 w 238"/>
                  <a:gd name="T37" fmla="*/ 0 h 947"/>
                  <a:gd name="T38" fmla="*/ 0 w 238"/>
                  <a:gd name="T39" fmla="*/ 0 h 947"/>
                  <a:gd name="T40" fmla="*/ 0 w 238"/>
                  <a:gd name="T41" fmla="*/ 0 h 947"/>
                  <a:gd name="T42" fmla="*/ 0 w 238"/>
                  <a:gd name="T43" fmla="*/ 0 h 947"/>
                  <a:gd name="T44" fmla="*/ 0 w 238"/>
                  <a:gd name="T45" fmla="*/ 0 h 947"/>
                  <a:gd name="T46" fmla="*/ 0 w 238"/>
                  <a:gd name="T47" fmla="*/ 0 h 947"/>
                  <a:gd name="T48" fmla="*/ 0 w 238"/>
                  <a:gd name="T49" fmla="*/ 0 h 947"/>
                  <a:gd name="T50" fmla="*/ 0 w 238"/>
                  <a:gd name="T51" fmla="*/ 0 h 947"/>
                  <a:gd name="T52" fmla="*/ 0 w 238"/>
                  <a:gd name="T53" fmla="*/ 0 h 947"/>
                  <a:gd name="T54" fmla="*/ 0 w 238"/>
                  <a:gd name="T55" fmla="*/ 0 h 947"/>
                  <a:gd name="T56" fmla="*/ 0 w 238"/>
                  <a:gd name="T57" fmla="*/ 0 h 947"/>
                  <a:gd name="T58" fmla="*/ 0 w 238"/>
                  <a:gd name="T59" fmla="*/ 0 h 947"/>
                  <a:gd name="T60" fmla="*/ 0 w 238"/>
                  <a:gd name="T61" fmla="*/ 0 h 947"/>
                  <a:gd name="T62" fmla="*/ 0 w 238"/>
                  <a:gd name="T63" fmla="*/ 0 h 947"/>
                  <a:gd name="T64" fmla="*/ 0 w 238"/>
                  <a:gd name="T65" fmla="*/ 0 h 947"/>
                  <a:gd name="T66" fmla="*/ 0 w 238"/>
                  <a:gd name="T67" fmla="*/ 0 h 947"/>
                  <a:gd name="T68" fmla="*/ 0 w 238"/>
                  <a:gd name="T69" fmla="*/ 0 h 9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8"/>
                  <a:gd name="T106" fmla="*/ 0 h 947"/>
                  <a:gd name="T107" fmla="*/ 238 w 238"/>
                  <a:gd name="T108" fmla="*/ 947 h 9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8" h="947">
                    <a:moveTo>
                      <a:pt x="238" y="22"/>
                    </a:moveTo>
                    <a:lnTo>
                      <a:pt x="237" y="21"/>
                    </a:lnTo>
                    <a:lnTo>
                      <a:pt x="233" y="19"/>
                    </a:lnTo>
                    <a:lnTo>
                      <a:pt x="226" y="17"/>
                    </a:lnTo>
                    <a:lnTo>
                      <a:pt x="217" y="14"/>
                    </a:lnTo>
                    <a:lnTo>
                      <a:pt x="206" y="10"/>
                    </a:lnTo>
                    <a:lnTo>
                      <a:pt x="194" y="7"/>
                    </a:lnTo>
                    <a:lnTo>
                      <a:pt x="180" y="4"/>
                    </a:lnTo>
                    <a:lnTo>
                      <a:pt x="164" y="1"/>
                    </a:lnTo>
                    <a:lnTo>
                      <a:pt x="146" y="0"/>
                    </a:lnTo>
                    <a:lnTo>
                      <a:pt x="127" y="0"/>
                    </a:lnTo>
                    <a:lnTo>
                      <a:pt x="108" y="2"/>
                    </a:lnTo>
                    <a:lnTo>
                      <a:pt x="87" y="5"/>
                    </a:lnTo>
                    <a:lnTo>
                      <a:pt x="66" y="11"/>
                    </a:lnTo>
                    <a:lnTo>
                      <a:pt x="44" y="19"/>
                    </a:lnTo>
                    <a:lnTo>
                      <a:pt x="22" y="30"/>
                    </a:lnTo>
                    <a:lnTo>
                      <a:pt x="0" y="45"/>
                    </a:lnTo>
                    <a:lnTo>
                      <a:pt x="0" y="947"/>
                    </a:lnTo>
                    <a:lnTo>
                      <a:pt x="1" y="947"/>
                    </a:lnTo>
                    <a:lnTo>
                      <a:pt x="6" y="947"/>
                    </a:lnTo>
                    <a:lnTo>
                      <a:pt x="13" y="946"/>
                    </a:lnTo>
                    <a:lnTo>
                      <a:pt x="22" y="945"/>
                    </a:lnTo>
                    <a:lnTo>
                      <a:pt x="33" y="943"/>
                    </a:lnTo>
                    <a:lnTo>
                      <a:pt x="47" y="941"/>
                    </a:lnTo>
                    <a:lnTo>
                      <a:pt x="62" y="938"/>
                    </a:lnTo>
                    <a:lnTo>
                      <a:pt x="78" y="934"/>
                    </a:lnTo>
                    <a:lnTo>
                      <a:pt x="96" y="928"/>
                    </a:lnTo>
                    <a:lnTo>
                      <a:pt x="115" y="922"/>
                    </a:lnTo>
                    <a:lnTo>
                      <a:pt x="135" y="915"/>
                    </a:lnTo>
                    <a:lnTo>
                      <a:pt x="155" y="906"/>
                    </a:lnTo>
                    <a:lnTo>
                      <a:pt x="176" y="896"/>
                    </a:lnTo>
                    <a:lnTo>
                      <a:pt x="197" y="884"/>
                    </a:lnTo>
                    <a:lnTo>
                      <a:pt x="217" y="871"/>
                    </a:lnTo>
                    <a:lnTo>
                      <a:pt x="238" y="856"/>
                    </a:lnTo>
                    <a:lnTo>
                      <a:pt x="238" y="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0" name="Freeform 734"/>
              <p:cNvSpPr>
                <a:spLocks/>
              </p:cNvSpPr>
              <p:nvPr/>
            </p:nvSpPr>
            <p:spPr bwMode="auto">
              <a:xfrm>
                <a:off x="3927" y="3288"/>
                <a:ext cx="23" cy="89"/>
              </a:xfrm>
              <a:custGeom>
                <a:avLst/>
                <a:gdLst>
                  <a:gd name="T0" fmla="*/ 0 w 203"/>
                  <a:gd name="T1" fmla="*/ 0 h 799"/>
                  <a:gd name="T2" fmla="*/ 0 w 203"/>
                  <a:gd name="T3" fmla="*/ 0 h 799"/>
                  <a:gd name="T4" fmla="*/ 0 w 203"/>
                  <a:gd name="T5" fmla="*/ 0 h 799"/>
                  <a:gd name="T6" fmla="*/ 0 w 203"/>
                  <a:gd name="T7" fmla="*/ 0 h 799"/>
                  <a:gd name="T8" fmla="*/ 0 w 203"/>
                  <a:gd name="T9" fmla="*/ 0 h 799"/>
                  <a:gd name="T10" fmla="*/ 0 w 203"/>
                  <a:gd name="T11" fmla="*/ 0 h 799"/>
                  <a:gd name="T12" fmla="*/ 0 w 203"/>
                  <a:gd name="T13" fmla="*/ 0 h 799"/>
                  <a:gd name="T14" fmla="*/ 0 w 203"/>
                  <a:gd name="T15" fmla="*/ 0 h 799"/>
                  <a:gd name="T16" fmla="*/ 0 w 203"/>
                  <a:gd name="T17" fmla="*/ 0 h 799"/>
                  <a:gd name="T18" fmla="*/ 0 w 203"/>
                  <a:gd name="T19" fmla="*/ 0 h 799"/>
                  <a:gd name="T20" fmla="*/ 0 w 203"/>
                  <a:gd name="T21" fmla="*/ 0 h 799"/>
                  <a:gd name="T22" fmla="*/ 0 w 203"/>
                  <a:gd name="T23" fmla="*/ 0 h 799"/>
                  <a:gd name="T24" fmla="*/ 0 w 203"/>
                  <a:gd name="T25" fmla="*/ 0 h 799"/>
                  <a:gd name="T26" fmla="*/ 0 w 203"/>
                  <a:gd name="T27" fmla="*/ 0 h 799"/>
                  <a:gd name="T28" fmla="*/ 0 w 203"/>
                  <a:gd name="T29" fmla="*/ 0 h 799"/>
                  <a:gd name="T30" fmla="*/ 0 w 203"/>
                  <a:gd name="T31" fmla="*/ 0 h 799"/>
                  <a:gd name="T32" fmla="*/ 0 w 203"/>
                  <a:gd name="T33" fmla="*/ 0 h 799"/>
                  <a:gd name="T34" fmla="*/ 0 w 203"/>
                  <a:gd name="T35" fmla="*/ 0 h 799"/>
                  <a:gd name="T36" fmla="*/ 0 w 203"/>
                  <a:gd name="T37" fmla="*/ 0 h 799"/>
                  <a:gd name="T38" fmla="*/ 0 w 203"/>
                  <a:gd name="T39" fmla="*/ 0 h 799"/>
                  <a:gd name="T40" fmla="*/ 0 w 203"/>
                  <a:gd name="T41" fmla="*/ 0 h 799"/>
                  <a:gd name="T42" fmla="*/ 0 w 203"/>
                  <a:gd name="T43" fmla="*/ 0 h 799"/>
                  <a:gd name="T44" fmla="*/ 0 w 203"/>
                  <a:gd name="T45" fmla="*/ 0 h 799"/>
                  <a:gd name="T46" fmla="*/ 0 w 203"/>
                  <a:gd name="T47" fmla="*/ 0 h 799"/>
                  <a:gd name="T48" fmla="*/ 0 w 203"/>
                  <a:gd name="T49" fmla="*/ 0 h 799"/>
                  <a:gd name="T50" fmla="*/ 0 w 203"/>
                  <a:gd name="T51" fmla="*/ 0 h 799"/>
                  <a:gd name="T52" fmla="*/ 0 w 203"/>
                  <a:gd name="T53" fmla="*/ 0 h 799"/>
                  <a:gd name="T54" fmla="*/ 0 w 203"/>
                  <a:gd name="T55" fmla="*/ 0 h 799"/>
                  <a:gd name="T56" fmla="*/ 0 w 203"/>
                  <a:gd name="T57" fmla="*/ 0 h 799"/>
                  <a:gd name="T58" fmla="*/ 0 w 203"/>
                  <a:gd name="T59" fmla="*/ 0 h 799"/>
                  <a:gd name="T60" fmla="*/ 0 w 203"/>
                  <a:gd name="T61" fmla="*/ 0 h 799"/>
                  <a:gd name="T62" fmla="*/ 0 w 203"/>
                  <a:gd name="T63" fmla="*/ 0 h 799"/>
                  <a:gd name="T64" fmla="*/ 0 w 203"/>
                  <a:gd name="T65" fmla="*/ 0 h 799"/>
                  <a:gd name="T66" fmla="*/ 0 w 203"/>
                  <a:gd name="T67" fmla="*/ 0 h 799"/>
                  <a:gd name="T68" fmla="*/ 0 w 203"/>
                  <a:gd name="T69" fmla="*/ 0 h 7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3"/>
                  <a:gd name="T106" fmla="*/ 0 h 799"/>
                  <a:gd name="T107" fmla="*/ 203 w 203"/>
                  <a:gd name="T108" fmla="*/ 799 h 7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3" h="799">
                    <a:moveTo>
                      <a:pt x="203" y="18"/>
                    </a:moveTo>
                    <a:lnTo>
                      <a:pt x="202" y="17"/>
                    </a:lnTo>
                    <a:lnTo>
                      <a:pt x="199" y="16"/>
                    </a:lnTo>
                    <a:lnTo>
                      <a:pt x="193" y="14"/>
                    </a:lnTo>
                    <a:lnTo>
                      <a:pt x="186" y="11"/>
                    </a:lnTo>
                    <a:lnTo>
                      <a:pt x="177" y="8"/>
                    </a:lnTo>
                    <a:lnTo>
                      <a:pt x="166" y="5"/>
                    </a:lnTo>
                    <a:lnTo>
                      <a:pt x="153" y="3"/>
                    </a:lnTo>
                    <a:lnTo>
                      <a:pt x="140" y="1"/>
                    </a:lnTo>
                    <a:lnTo>
                      <a:pt x="125" y="0"/>
                    </a:lnTo>
                    <a:lnTo>
                      <a:pt x="109" y="0"/>
                    </a:lnTo>
                    <a:lnTo>
                      <a:pt x="92" y="1"/>
                    </a:lnTo>
                    <a:lnTo>
                      <a:pt x="74" y="4"/>
                    </a:lnTo>
                    <a:lnTo>
                      <a:pt x="57" y="9"/>
                    </a:lnTo>
                    <a:lnTo>
                      <a:pt x="37" y="16"/>
                    </a:lnTo>
                    <a:lnTo>
                      <a:pt x="19" y="26"/>
                    </a:lnTo>
                    <a:lnTo>
                      <a:pt x="0" y="38"/>
                    </a:lnTo>
                    <a:lnTo>
                      <a:pt x="0" y="799"/>
                    </a:lnTo>
                    <a:lnTo>
                      <a:pt x="1" y="799"/>
                    </a:lnTo>
                    <a:lnTo>
                      <a:pt x="5" y="799"/>
                    </a:lnTo>
                    <a:lnTo>
                      <a:pt x="11" y="798"/>
                    </a:lnTo>
                    <a:lnTo>
                      <a:pt x="19" y="797"/>
                    </a:lnTo>
                    <a:lnTo>
                      <a:pt x="28" y="796"/>
                    </a:lnTo>
                    <a:lnTo>
                      <a:pt x="41" y="794"/>
                    </a:lnTo>
                    <a:lnTo>
                      <a:pt x="53" y="791"/>
                    </a:lnTo>
                    <a:lnTo>
                      <a:pt x="67" y="786"/>
                    </a:lnTo>
                    <a:lnTo>
                      <a:pt x="82" y="782"/>
                    </a:lnTo>
                    <a:lnTo>
                      <a:pt x="99" y="777"/>
                    </a:lnTo>
                    <a:lnTo>
                      <a:pt x="116" y="771"/>
                    </a:lnTo>
                    <a:lnTo>
                      <a:pt x="133" y="763"/>
                    </a:lnTo>
                    <a:lnTo>
                      <a:pt x="150" y="755"/>
                    </a:lnTo>
                    <a:lnTo>
                      <a:pt x="169" y="745"/>
                    </a:lnTo>
                    <a:lnTo>
                      <a:pt x="186" y="733"/>
                    </a:lnTo>
                    <a:lnTo>
                      <a:pt x="203" y="720"/>
                    </a:lnTo>
                    <a:lnTo>
                      <a:pt x="203" y="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1" name="Freeform 735"/>
              <p:cNvSpPr>
                <a:spLocks/>
              </p:cNvSpPr>
              <p:nvPr/>
            </p:nvSpPr>
            <p:spPr bwMode="auto">
              <a:xfrm>
                <a:off x="3928" y="3289"/>
                <a:ext cx="19" cy="72"/>
              </a:xfrm>
              <a:custGeom>
                <a:avLst/>
                <a:gdLst>
                  <a:gd name="T0" fmla="*/ 0 w 171"/>
                  <a:gd name="T1" fmla="*/ 0 h 650"/>
                  <a:gd name="T2" fmla="*/ 0 w 171"/>
                  <a:gd name="T3" fmla="*/ 0 h 650"/>
                  <a:gd name="T4" fmla="*/ 0 w 171"/>
                  <a:gd name="T5" fmla="*/ 0 h 650"/>
                  <a:gd name="T6" fmla="*/ 0 w 171"/>
                  <a:gd name="T7" fmla="*/ 0 h 650"/>
                  <a:gd name="T8" fmla="*/ 0 w 171"/>
                  <a:gd name="T9" fmla="*/ 0 h 650"/>
                  <a:gd name="T10" fmla="*/ 0 w 171"/>
                  <a:gd name="T11" fmla="*/ 0 h 650"/>
                  <a:gd name="T12" fmla="*/ 0 w 171"/>
                  <a:gd name="T13" fmla="*/ 0 h 650"/>
                  <a:gd name="T14" fmla="*/ 0 w 171"/>
                  <a:gd name="T15" fmla="*/ 0 h 650"/>
                  <a:gd name="T16" fmla="*/ 0 w 171"/>
                  <a:gd name="T17" fmla="*/ 0 h 650"/>
                  <a:gd name="T18" fmla="*/ 0 w 171"/>
                  <a:gd name="T19" fmla="*/ 0 h 650"/>
                  <a:gd name="T20" fmla="*/ 0 w 171"/>
                  <a:gd name="T21" fmla="*/ 0 h 650"/>
                  <a:gd name="T22" fmla="*/ 0 w 171"/>
                  <a:gd name="T23" fmla="*/ 0 h 650"/>
                  <a:gd name="T24" fmla="*/ 0 w 171"/>
                  <a:gd name="T25" fmla="*/ 0 h 650"/>
                  <a:gd name="T26" fmla="*/ 0 w 171"/>
                  <a:gd name="T27" fmla="*/ 0 h 650"/>
                  <a:gd name="T28" fmla="*/ 0 w 171"/>
                  <a:gd name="T29" fmla="*/ 0 h 650"/>
                  <a:gd name="T30" fmla="*/ 0 w 171"/>
                  <a:gd name="T31" fmla="*/ 0 h 650"/>
                  <a:gd name="T32" fmla="*/ 0 w 171"/>
                  <a:gd name="T33" fmla="*/ 0 h 650"/>
                  <a:gd name="T34" fmla="*/ 0 w 171"/>
                  <a:gd name="T35" fmla="*/ 0 h 650"/>
                  <a:gd name="T36" fmla="*/ 0 w 171"/>
                  <a:gd name="T37" fmla="*/ 0 h 650"/>
                  <a:gd name="T38" fmla="*/ 0 w 171"/>
                  <a:gd name="T39" fmla="*/ 0 h 650"/>
                  <a:gd name="T40" fmla="*/ 0 w 171"/>
                  <a:gd name="T41" fmla="*/ 0 h 650"/>
                  <a:gd name="T42" fmla="*/ 0 w 171"/>
                  <a:gd name="T43" fmla="*/ 0 h 650"/>
                  <a:gd name="T44" fmla="*/ 0 w 171"/>
                  <a:gd name="T45" fmla="*/ 0 h 650"/>
                  <a:gd name="T46" fmla="*/ 0 w 171"/>
                  <a:gd name="T47" fmla="*/ 0 h 650"/>
                  <a:gd name="T48" fmla="*/ 0 w 171"/>
                  <a:gd name="T49" fmla="*/ 0 h 650"/>
                  <a:gd name="T50" fmla="*/ 0 w 171"/>
                  <a:gd name="T51" fmla="*/ 0 h 650"/>
                  <a:gd name="T52" fmla="*/ 0 w 171"/>
                  <a:gd name="T53" fmla="*/ 0 h 650"/>
                  <a:gd name="T54" fmla="*/ 0 w 171"/>
                  <a:gd name="T55" fmla="*/ 0 h 650"/>
                  <a:gd name="T56" fmla="*/ 0 w 171"/>
                  <a:gd name="T57" fmla="*/ 0 h 650"/>
                  <a:gd name="T58" fmla="*/ 0 w 171"/>
                  <a:gd name="T59" fmla="*/ 0 h 650"/>
                  <a:gd name="T60" fmla="*/ 0 w 171"/>
                  <a:gd name="T61" fmla="*/ 0 h 650"/>
                  <a:gd name="T62" fmla="*/ 0 w 171"/>
                  <a:gd name="T63" fmla="*/ 0 h 650"/>
                  <a:gd name="T64" fmla="*/ 0 w 171"/>
                  <a:gd name="T65" fmla="*/ 0 h 650"/>
                  <a:gd name="T66" fmla="*/ 0 w 171"/>
                  <a:gd name="T67" fmla="*/ 0 h 650"/>
                  <a:gd name="T68" fmla="*/ 0 w 171"/>
                  <a:gd name="T69" fmla="*/ 0 h 6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1"/>
                  <a:gd name="T106" fmla="*/ 0 h 650"/>
                  <a:gd name="T107" fmla="*/ 171 w 171"/>
                  <a:gd name="T108" fmla="*/ 650 h 6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1" h="650">
                    <a:moveTo>
                      <a:pt x="171" y="15"/>
                    </a:moveTo>
                    <a:lnTo>
                      <a:pt x="170" y="15"/>
                    </a:lnTo>
                    <a:lnTo>
                      <a:pt x="167" y="13"/>
                    </a:lnTo>
                    <a:lnTo>
                      <a:pt x="163" y="11"/>
                    </a:lnTo>
                    <a:lnTo>
                      <a:pt x="157" y="9"/>
                    </a:lnTo>
                    <a:lnTo>
                      <a:pt x="149" y="7"/>
                    </a:lnTo>
                    <a:lnTo>
                      <a:pt x="139" y="4"/>
                    </a:lnTo>
                    <a:lnTo>
                      <a:pt x="129" y="2"/>
                    </a:lnTo>
                    <a:lnTo>
                      <a:pt x="118" y="0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77" y="1"/>
                    </a:lnTo>
                    <a:lnTo>
                      <a:pt x="63" y="3"/>
                    </a:lnTo>
                    <a:lnTo>
                      <a:pt x="48" y="7"/>
                    </a:lnTo>
                    <a:lnTo>
                      <a:pt x="31" y="13"/>
                    </a:lnTo>
                    <a:lnTo>
                      <a:pt x="16" y="22"/>
                    </a:lnTo>
                    <a:lnTo>
                      <a:pt x="0" y="32"/>
                    </a:lnTo>
                    <a:lnTo>
                      <a:pt x="0" y="650"/>
                    </a:lnTo>
                    <a:lnTo>
                      <a:pt x="1" y="650"/>
                    </a:lnTo>
                    <a:lnTo>
                      <a:pt x="4" y="650"/>
                    </a:lnTo>
                    <a:lnTo>
                      <a:pt x="9" y="649"/>
                    </a:lnTo>
                    <a:lnTo>
                      <a:pt x="16" y="648"/>
                    </a:lnTo>
                    <a:lnTo>
                      <a:pt x="24" y="647"/>
                    </a:lnTo>
                    <a:lnTo>
                      <a:pt x="34" y="645"/>
                    </a:lnTo>
                    <a:lnTo>
                      <a:pt x="45" y="642"/>
                    </a:lnTo>
                    <a:lnTo>
                      <a:pt x="57" y="640"/>
                    </a:lnTo>
                    <a:lnTo>
                      <a:pt x="69" y="636"/>
                    </a:lnTo>
                    <a:lnTo>
                      <a:pt x="82" y="632"/>
                    </a:lnTo>
                    <a:lnTo>
                      <a:pt x="97" y="627"/>
                    </a:lnTo>
                    <a:lnTo>
                      <a:pt x="112" y="621"/>
                    </a:lnTo>
                    <a:lnTo>
                      <a:pt x="126" y="614"/>
                    </a:lnTo>
                    <a:lnTo>
                      <a:pt x="141" y="606"/>
                    </a:lnTo>
                    <a:lnTo>
                      <a:pt x="157" y="595"/>
                    </a:lnTo>
                    <a:lnTo>
                      <a:pt x="171" y="585"/>
                    </a:lnTo>
                    <a:lnTo>
                      <a:pt x="171" y="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2" name="Freeform 736"/>
              <p:cNvSpPr>
                <a:spLocks/>
              </p:cNvSpPr>
              <p:nvPr/>
            </p:nvSpPr>
            <p:spPr bwMode="auto">
              <a:xfrm>
                <a:off x="3929" y="3289"/>
                <a:ext cx="15" cy="56"/>
              </a:xfrm>
              <a:custGeom>
                <a:avLst/>
                <a:gdLst>
                  <a:gd name="T0" fmla="*/ 0 w 138"/>
                  <a:gd name="T1" fmla="*/ 0 h 502"/>
                  <a:gd name="T2" fmla="*/ 0 w 138"/>
                  <a:gd name="T3" fmla="*/ 0 h 502"/>
                  <a:gd name="T4" fmla="*/ 0 w 138"/>
                  <a:gd name="T5" fmla="*/ 0 h 502"/>
                  <a:gd name="T6" fmla="*/ 0 w 138"/>
                  <a:gd name="T7" fmla="*/ 0 h 502"/>
                  <a:gd name="T8" fmla="*/ 0 w 138"/>
                  <a:gd name="T9" fmla="*/ 0 h 502"/>
                  <a:gd name="T10" fmla="*/ 0 w 138"/>
                  <a:gd name="T11" fmla="*/ 0 h 502"/>
                  <a:gd name="T12" fmla="*/ 0 w 138"/>
                  <a:gd name="T13" fmla="*/ 0 h 502"/>
                  <a:gd name="T14" fmla="*/ 0 w 138"/>
                  <a:gd name="T15" fmla="*/ 0 h 502"/>
                  <a:gd name="T16" fmla="*/ 0 w 138"/>
                  <a:gd name="T17" fmla="*/ 0 h 502"/>
                  <a:gd name="T18" fmla="*/ 0 w 138"/>
                  <a:gd name="T19" fmla="*/ 0 h 502"/>
                  <a:gd name="T20" fmla="*/ 0 w 138"/>
                  <a:gd name="T21" fmla="*/ 0 h 502"/>
                  <a:gd name="T22" fmla="*/ 0 w 138"/>
                  <a:gd name="T23" fmla="*/ 0 h 502"/>
                  <a:gd name="T24" fmla="*/ 0 w 138"/>
                  <a:gd name="T25" fmla="*/ 0 h 502"/>
                  <a:gd name="T26" fmla="*/ 0 w 138"/>
                  <a:gd name="T27" fmla="*/ 0 h 502"/>
                  <a:gd name="T28" fmla="*/ 0 w 138"/>
                  <a:gd name="T29" fmla="*/ 0 h 502"/>
                  <a:gd name="T30" fmla="*/ 0 w 138"/>
                  <a:gd name="T31" fmla="*/ 0 h 502"/>
                  <a:gd name="T32" fmla="*/ 0 w 138"/>
                  <a:gd name="T33" fmla="*/ 0 h 502"/>
                  <a:gd name="T34" fmla="*/ 0 w 138"/>
                  <a:gd name="T35" fmla="*/ 0 h 502"/>
                  <a:gd name="T36" fmla="*/ 0 w 138"/>
                  <a:gd name="T37" fmla="*/ 0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8"/>
                  <a:gd name="T58" fmla="*/ 0 h 502"/>
                  <a:gd name="T59" fmla="*/ 138 w 138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8" h="502">
                    <a:moveTo>
                      <a:pt x="138" y="14"/>
                    </a:moveTo>
                    <a:lnTo>
                      <a:pt x="135" y="13"/>
                    </a:lnTo>
                    <a:lnTo>
                      <a:pt x="126" y="8"/>
                    </a:lnTo>
                    <a:lnTo>
                      <a:pt x="113" y="4"/>
                    </a:lnTo>
                    <a:lnTo>
                      <a:pt x="96" y="1"/>
                    </a:lnTo>
                    <a:lnTo>
                      <a:pt x="74" y="0"/>
                    </a:lnTo>
                    <a:lnTo>
                      <a:pt x="51" y="3"/>
                    </a:lnTo>
                    <a:lnTo>
                      <a:pt x="25" y="12"/>
                    </a:lnTo>
                    <a:lnTo>
                      <a:pt x="0" y="26"/>
                    </a:lnTo>
                    <a:lnTo>
                      <a:pt x="0" y="502"/>
                    </a:lnTo>
                    <a:lnTo>
                      <a:pt x="3" y="502"/>
                    </a:lnTo>
                    <a:lnTo>
                      <a:pt x="13" y="501"/>
                    </a:lnTo>
                    <a:lnTo>
                      <a:pt x="28" y="499"/>
                    </a:lnTo>
                    <a:lnTo>
                      <a:pt x="46" y="494"/>
                    </a:lnTo>
                    <a:lnTo>
                      <a:pt x="67" y="488"/>
                    </a:lnTo>
                    <a:lnTo>
                      <a:pt x="91" y="479"/>
                    </a:lnTo>
                    <a:lnTo>
                      <a:pt x="114" y="467"/>
                    </a:lnTo>
                    <a:lnTo>
                      <a:pt x="138" y="450"/>
                    </a:lnTo>
                    <a:lnTo>
                      <a:pt x="138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3" name="Freeform 737"/>
              <p:cNvSpPr>
                <a:spLocks/>
              </p:cNvSpPr>
              <p:nvPr/>
            </p:nvSpPr>
            <p:spPr bwMode="auto">
              <a:xfrm>
                <a:off x="3929" y="3290"/>
                <a:ext cx="12" cy="40"/>
              </a:xfrm>
              <a:custGeom>
                <a:avLst/>
                <a:gdLst>
                  <a:gd name="T0" fmla="*/ 0 w 104"/>
                  <a:gd name="T1" fmla="*/ 0 h 353"/>
                  <a:gd name="T2" fmla="*/ 0 w 104"/>
                  <a:gd name="T3" fmla="*/ 0 h 353"/>
                  <a:gd name="T4" fmla="*/ 0 w 104"/>
                  <a:gd name="T5" fmla="*/ 0 h 353"/>
                  <a:gd name="T6" fmla="*/ 0 w 104"/>
                  <a:gd name="T7" fmla="*/ 0 h 353"/>
                  <a:gd name="T8" fmla="*/ 0 w 104"/>
                  <a:gd name="T9" fmla="*/ 0 h 353"/>
                  <a:gd name="T10" fmla="*/ 0 w 104"/>
                  <a:gd name="T11" fmla="*/ 0 h 353"/>
                  <a:gd name="T12" fmla="*/ 0 w 104"/>
                  <a:gd name="T13" fmla="*/ 0 h 353"/>
                  <a:gd name="T14" fmla="*/ 0 w 104"/>
                  <a:gd name="T15" fmla="*/ 0 h 353"/>
                  <a:gd name="T16" fmla="*/ 0 w 104"/>
                  <a:gd name="T17" fmla="*/ 0 h 353"/>
                  <a:gd name="T18" fmla="*/ 0 w 104"/>
                  <a:gd name="T19" fmla="*/ 0 h 353"/>
                  <a:gd name="T20" fmla="*/ 0 w 104"/>
                  <a:gd name="T21" fmla="*/ 0 h 353"/>
                  <a:gd name="T22" fmla="*/ 0 w 104"/>
                  <a:gd name="T23" fmla="*/ 0 h 353"/>
                  <a:gd name="T24" fmla="*/ 0 w 104"/>
                  <a:gd name="T25" fmla="*/ 0 h 353"/>
                  <a:gd name="T26" fmla="*/ 0 w 104"/>
                  <a:gd name="T27" fmla="*/ 0 h 353"/>
                  <a:gd name="T28" fmla="*/ 0 w 104"/>
                  <a:gd name="T29" fmla="*/ 0 h 353"/>
                  <a:gd name="T30" fmla="*/ 0 w 104"/>
                  <a:gd name="T31" fmla="*/ 0 h 353"/>
                  <a:gd name="T32" fmla="*/ 0 w 104"/>
                  <a:gd name="T33" fmla="*/ 0 h 353"/>
                  <a:gd name="T34" fmla="*/ 0 w 104"/>
                  <a:gd name="T35" fmla="*/ 0 h 353"/>
                  <a:gd name="T36" fmla="*/ 0 w 104"/>
                  <a:gd name="T37" fmla="*/ 0 h 3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353"/>
                  <a:gd name="T59" fmla="*/ 104 w 104"/>
                  <a:gd name="T60" fmla="*/ 353 h 3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353">
                    <a:moveTo>
                      <a:pt x="104" y="10"/>
                    </a:moveTo>
                    <a:lnTo>
                      <a:pt x="102" y="9"/>
                    </a:lnTo>
                    <a:lnTo>
                      <a:pt x="95" y="6"/>
                    </a:lnTo>
                    <a:lnTo>
                      <a:pt x="85" y="3"/>
                    </a:lnTo>
                    <a:lnTo>
                      <a:pt x="71" y="0"/>
                    </a:lnTo>
                    <a:lnTo>
                      <a:pt x="56" y="0"/>
                    </a:lnTo>
                    <a:lnTo>
                      <a:pt x="38" y="3"/>
                    </a:lnTo>
                    <a:lnTo>
                      <a:pt x="19" y="9"/>
                    </a:lnTo>
                    <a:lnTo>
                      <a:pt x="0" y="20"/>
                    </a:lnTo>
                    <a:lnTo>
                      <a:pt x="0" y="353"/>
                    </a:lnTo>
                    <a:lnTo>
                      <a:pt x="2" y="353"/>
                    </a:lnTo>
                    <a:lnTo>
                      <a:pt x="9" y="352"/>
                    </a:lnTo>
                    <a:lnTo>
                      <a:pt x="21" y="350"/>
                    </a:lnTo>
                    <a:lnTo>
                      <a:pt x="35" y="347"/>
                    </a:lnTo>
                    <a:lnTo>
                      <a:pt x="51" y="343"/>
                    </a:lnTo>
                    <a:lnTo>
                      <a:pt x="68" y="336"/>
                    </a:lnTo>
                    <a:lnTo>
                      <a:pt x="86" y="326"/>
                    </a:lnTo>
                    <a:lnTo>
                      <a:pt x="104" y="313"/>
                    </a:ln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4" name="Freeform 738"/>
              <p:cNvSpPr>
                <a:spLocks/>
              </p:cNvSpPr>
              <p:nvPr/>
            </p:nvSpPr>
            <p:spPr bwMode="auto">
              <a:xfrm>
                <a:off x="3930" y="3291"/>
                <a:ext cx="8" cy="23"/>
              </a:xfrm>
              <a:custGeom>
                <a:avLst/>
                <a:gdLst>
                  <a:gd name="T0" fmla="*/ 0 w 72"/>
                  <a:gd name="T1" fmla="*/ 0 h 204"/>
                  <a:gd name="T2" fmla="*/ 0 w 72"/>
                  <a:gd name="T3" fmla="*/ 0 h 204"/>
                  <a:gd name="T4" fmla="*/ 0 w 72"/>
                  <a:gd name="T5" fmla="*/ 0 h 204"/>
                  <a:gd name="T6" fmla="*/ 0 w 72"/>
                  <a:gd name="T7" fmla="*/ 0 h 204"/>
                  <a:gd name="T8" fmla="*/ 0 w 72"/>
                  <a:gd name="T9" fmla="*/ 0 h 204"/>
                  <a:gd name="T10" fmla="*/ 0 w 72"/>
                  <a:gd name="T11" fmla="*/ 0 h 204"/>
                  <a:gd name="T12" fmla="*/ 0 w 72"/>
                  <a:gd name="T13" fmla="*/ 0 h 204"/>
                  <a:gd name="T14" fmla="*/ 0 w 72"/>
                  <a:gd name="T15" fmla="*/ 0 h 204"/>
                  <a:gd name="T16" fmla="*/ 0 w 72"/>
                  <a:gd name="T17" fmla="*/ 0 h 204"/>
                  <a:gd name="T18" fmla="*/ 0 w 72"/>
                  <a:gd name="T19" fmla="*/ 0 h 204"/>
                  <a:gd name="T20" fmla="*/ 0 w 72"/>
                  <a:gd name="T21" fmla="*/ 0 h 204"/>
                  <a:gd name="T22" fmla="*/ 0 w 72"/>
                  <a:gd name="T23" fmla="*/ 0 h 204"/>
                  <a:gd name="T24" fmla="*/ 0 w 72"/>
                  <a:gd name="T25" fmla="*/ 0 h 204"/>
                  <a:gd name="T26" fmla="*/ 0 w 72"/>
                  <a:gd name="T27" fmla="*/ 0 h 204"/>
                  <a:gd name="T28" fmla="*/ 0 w 72"/>
                  <a:gd name="T29" fmla="*/ 0 h 204"/>
                  <a:gd name="T30" fmla="*/ 0 w 72"/>
                  <a:gd name="T31" fmla="*/ 0 h 204"/>
                  <a:gd name="T32" fmla="*/ 0 w 72"/>
                  <a:gd name="T33" fmla="*/ 0 h 204"/>
                  <a:gd name="T34" fmla="*/ 0 w 72"/>
                  <a:gd name="T35" fmla="*/ 0 h 204"/>
                  <a:gd name="T36" fmla="*/ 0 w 72"/>
                  <a:gd name="T37" fmla="*/ 0 h 2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04"/>
                  <a:gd name="T59" fmla="*/ 72 w 72"/>
                  <a:gd name="T60" fmla="*/ 204 h 2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04">
                    <a:moveTo>
                      <a:pt x="72" y="6"/>
                    </a:moveTo>
                    <a:lnTo>
                      <a:pt x="69" y="5"/>
                    </a:lnTo>
                    <a:lnTo>
                      <a:pt x="65" y="4"/>
                    </a:lnTo>
                    <a:lnTo>
                      <a:pt x="58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3" y="6"/>
                    </a:lnTo>
                    <a:lnTo>
                      <a:pt x="0" y="13"/>
                    </a:lnTo>
                    <a:lnTo>
                      <a:pt x="0" y="204"/>
                    </a:lnTo>
                    <a:lnTo>
                      <a:pt x="2" y="204"/>
                    </a:lnTo>
                    <a:lnTo>
                      <a:pt x="6" y="203"/>
                    </a:lnTo>
                    <a:lnTo>
                      <a:pt x="15" y="202"/>
                    </a:lnTo>
                    <a:lnTo>
                      <a:pt x="24" y="200"/>
                    </a:lnTo>
                    <a:lnTo>
                      <a:pt x="35" y="197"/>
                    </a:lnTo>
                    <a:lnTo>
                      <a:pt x="47" y="192"/>
                    </a:lnTo>
                    <a:lnTo>
                      <a:pt x="59" y="185"/>
                    </a:lnTo>
                    <a:lnTo>
                      <a:pt x="72" y="177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5" name="Freeform 739"/>
              <p:cNvSpPr>
                <a:spLocks/>
              </p:cNvSpPr>
              <p:nvPr/>
            </p:nvSpPr>
            <p:spPr bwMode="auto">
              <a:xfrm>
                <a:off x="4025" y="3357"/>
                <a:ext cx="12" cy="11"/>
              </a:xfrm>
              <a:custGeom>
                <a:avLst/>
                <a:gdLst>
                  <a:gd name="T0" fmla="*/ 0 w 104"/>
                  <a:gd name="T1" fmla="*/ 0 h 104"/>
                  <a:gd name="T2" fmla="*/ 0 w 104"/>
                  <a:gd name="T3" fmla="*/ 0 h 104"/>
                  <a:gd name="T4" fmla="*/ 0 w 104"/>
                  <a:gd name="T5" fmla="*/ 0 h 104"/>
                  <a:gd name="T6" fmla="*/ 0 w 104"/>
                  <a:gd name="T7" fmla="*/ 0 h 104"/>
                  <a:gd name="T8" fmla="*/ 0 w 104"/>
                  <a:gd name="T9" fmla="*/ 0 h 104"/>
                  <a:gd name="T10" fmla="*/ 0 w 104"/>
                  <a:gd name="T11" fmla="*/ 0 h 104"/>
                  <a:gd name="T12" fmla="*/ 0 w 104"/>
                  <a:gd name="T13" fmla="*/ 0 h 104"/>
                  <a:gd name="T14" fmla="*/ 0 w 104"/>
                  <a:gd name="T15" fmla="*/ 0 h 104"/>
                  <a:gd name="T16" fmla="*/ 0 w 104"/>
                  <a:gd name="T17" fmla="*/ 0 h 104"/>
                  <a:gd name="T18" fmla="*/ 0 w 104"/>
                  <a:gd name="T19" fmla="*/ 0 h 104"/>
                  <a:gd name="T20" fmla="*/ 0 w 104"/>
                  <a:gd name="T21" fmla="*/ 0 h 104"/>
                  <a:gd name="T22" fmla="*/ 0 w 104"/>
                  <a:gd name="T23" fmla="*/ 0 h 104"/>
                  <a:gd name="T24" fmla="*/ 0 w 104"/>
                  <a:gd name="T25" fmla="*/ 0 h 104"/>
                  <a:gd name="T26" fmla="*/ 0 w 104"/>
                  <a:gd name="T27" fmla="*/ 0 h 104"/>
                  <a:gd name="T28" fmla="*/ 0 w 104"/>
                  <a:gd name="T29" fmla="*/ 0 h 104"/>
                  <a:gd name="T30" fmla="*/ 0 w 104"/>
                  <a:gd name="T31" fmla="*/ 0 h 104"/>
                  <a:gd name="T32" fmla="*/ 0 w 104"/>
                  <a:gd name="T33" fmla="*/ 0 h 104"/>
                  <a:gd name="T34" fmla="*/ 0 w 104"/>
                  <a:gd name="T35" fmla="*/ 0 h 104"/>
                  <a:gd name="T36" fmla="*/ 0 w 104"/>
                  <a:gd name="T37" fmla="*/ 0 h 104"/>
                  <a:gd name="T38" fmla="*/ 0 w 104"/>
                  <a:gd name="T39" fmla="*/ 0 h 104"/>
                  <a:gd name="T40" fmla="*/ 0 w 104"/>
                  <a:gd name="T41" fmla="*/ 0 h 104"/>
                  <a:gd name="T42" fmla="*/ 0 w 104"/>
                  <a:gd name="T43" fmla="*/ 0 h 104"/>
                  <a:gd name="T44" fmla="*/ 0 w 104"/>
                  <a:gd name="T45" fmla="*/ 0 h 104"/>
                  <a:gd name="T46" fmla="*/ 0 w 104"/>
                  <a:gd name="T47" fmla="*/ 0 h 104"/>
                  <a:gd name="T48" fmla="*/ 0 w 104"/>
                  <a:gd name="T49" fmla="*/ 0 h 104"/>
                  <a:gd name="T50" fmla="*/ 0 w 104"/>
                  <a:gd name="T51" fmla="*/ 0 h 104"/>
                  <a:gd name="T52" fmla="*/ 0 w 104"/>
                  <a:gd name="T53" fmla="*/ 0 h 104"/>
                  <a:gd name="T54" fmla="*/ 0 w 104"/>
                  <a:gd name="T55" fmla="*/ 0 h 104"/>
                  <a:gd name="T56" fmla="*/ 0 w 104"/>
                  <a:gd name="T57" fmla="*/ 0 h 104"/>
                  <a:gd name="T58" fmla="*/ 0 w 104"/>
                  <a:gd name="T59" fmla="*/ 0 h 104"/>
                  <a:gd name="T60" fmla="*/ 0 w 104"/>
                  <a:gd name="T61" fmla="*/ 0 h 104"/>
                  <a:gd name="T62" fmla="*/ 0 w 104"/>
                  <a:gd name="T63" fmla="*/ 0 h 104"/>
                  <a:gd name="T64" fmla="*/ 0 w 104"/>
                  <a:gd name="T65" fmla="*/ 0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4"/>
                  <a:gd name="T101" fmla="*/ 104 w 104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4">
                    <a:moveTo>
                      <a:pt x="52" y="104"/>
                    </a:moveTo>
                    <a:lnTo>
                      <a:pt x="62" y="103"/>
                    </a:lnTo>
                    <a:lnTo>
                      <a:pt x="73" y="100"/>
                    </a:lnTo>
                    <a:lnTo>
                      <a:pt x="81" y="95"/>
                    </a:lnTo>
                    <a:lnTo>
                      <a:pt x="89" y="89"/>
                    </a:lnTo>
                    <a:lnTo>
                      <a:pt x="95" y="81"/>
                    </a:lnTo>
                    <a:lnTo>
                      <a:pt x="100" y="72"/>
                    </a:lnTo>
                    <a:lnTo>
                      <a:pt x="103" y="62"/>
                    </a:lnTo>
                    <a:lnTo>
                      <a:pt x="104" y="52"/>
                    </a:lnTo>
                    <a:lnTo>
                      <a:pt x="103" y="41"/>
                    </a:lnTo>
                    <a:lnTo>
                      <a:pt x="100" y="31"/>
                    </a:lnTo>
                    <a:lnTo>
                      <a:pt x="95" y="22"/>
                    </a:lnTo>
                    <a:lnTo>
                      <a:pt x="89" y="15"/>
                    </a:lnTo>
                    <a:lnTo>
                      <a:pt x="81" y="8"/>
                    </a:lnTo>
                    <a:lnTo>
                      <a:pt x="73" y="4"/>
                    </a:lnTo>
                    <a:lnTo>
                      <a:pt x="62" y="1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2" y="4"/>
                    </a:lnTo>
                    <a:lnTo>
                      <a:pt x="24" y="8"/>
                    </a:lnTo>
                    <a:lnTo>
                      <a:pt x="16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0" y="52"/>
                    </a:lnTo>
                    <a:lnTo>
                      <a:pt x="1" y="62"/>
                    </a:lnTo>
                    <a:lnTo>
                      <a:pt x="4" y="72"/>
                    </a:lnTo>
                    <a:lnTo>
                      <a:pt x="9" y="81"/>
                    </a:lnTo>
                    <a:lnTo>
                      <a:pt x="16" y="89"/>
                    </a:lnTo>
                    <a:lnTo>
                      <a:pt x="24" y="95"/>
                    </a:lnTo>
                    <a:lnTo>
                      <a:pt x="32" y="100"/>
                    </a:lnTo>
                    <a:lnTo>
                      <a:pt x="42" y="103"/>
                    </a:lnTo>
                    <a:lnTo>
                      <a:pt x="52" y="1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6" name="Freeform 740"/>
              <p:cNvSpPr>
                <a:spLocks/>
              </p:cNvSpPr>
              <p:nvPr/>
            </p:nvSpPr>
            <p:spPr bwMode="auto">
              <a:xfrm>
                <a:off x="3990" y="3357"/>
                <a:ext cx="6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5" y="52"/>
                    </a:moveTo>
                    <a:lnTo>
                      <a:pt x="35" y="50"/>
                    </a:lnTo>
                    <a:lnTo>
                      <a:pt x="44" y="44"/>
                    </a:lnTo>
                    <a:lnTo>
                      <a:pt x="50" y="36"/>
                    </a:lnTo>
                    <a:lnTo>
                      <a:pt x="52" y="25"/>
                    </a:lnTo>
                    <a:lnTo>
                      <a:pt x="50" y="15"/>
                    </a:lnTo>
                    <a:lnTo>
                      <a:pt x="44" y="7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6"/>
                    </a:lnTo>
                    <a:lnTo>
                      <a:pt x="7" y="44"/>
                    </a:lnTo>
                    <a:lnTo>
                      <a:pt x="15" y="50"/>
                    </a:lnTo>
                    <a:lnTo>
                      <a:pt x="25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7" name="Freeform 741"/>
              <p:cNvSpPr>
                <a:spLocks/>
              </p:cNvSpPr>
              <p:nvPr/>
            </p:nvSpPr>
            <p:spPr bwMode="auto">
              <a:xfrm>
                <a:off x="4000" y="3357"/>
                <a:ext cx="5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7" y="52"/>
                    </a:moveTo>
                    <a:lnTo>
                      <a:pt x="37" y="50"/>
                    </a:lnTo>
                    <a:lnTo>
                      <a:pt x="45" y="45"/>
                    </a:lnTo>
                    <a:lnTo>
                      <a:pt x="50" y="37"/>
                    </a:lnTo>
                    <a:lnTo>
                      <a:pt x="52" y="26"/>
                    </a:lnTo>
                    <a:lnTo>
                      <a:pt x="50" y="16"/>
                    </a:lnTo>
                    <a:lnTo>
                      <a:pt x="45" y="8"/>
                    </a:lnTo>
                    <a:lnTo>
                      <a:pt x="37" y="2"/>
                    </a:lnTo>
                    <a:lnTo>
                      <a:pt x="27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2" y="37"/>
                    </a:lnTo>
                    <a:lnTo>
                      <a:pt x="8" y="45"/>
                    </a:lnTo>
                    <a:lnTo>
                      <a:pt x="17" y="50"/>
                    </a:lnTo>
                    <a:lnTo>
                      <a:pt x="27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8" name="Freeform 742"/>
              <p:cNvSpPr>
                <a:spLocks/>
              </p:cNvSpPr>
              <p:nvPr/>
            </p:nvSpPr>
            <p:spPr bwMode="auto">
              <a:xfrm>
                <a:off x="3961" y="3278"/>
                <a:ext cx="16" cy="79"/>
              </a:xfrm>
              <a:custGeom>
                <a:avLst/>
                <a:gdLst>
                  <a:gd name="T0" fmla="*/ 0 w 148"/>
                  <a:gd name="T1" fmla="*/ 0 h 712"/>
                  <a:gd name="T2" fmla="*/ 0 w 148"/>
                  <a:gd name="T3" fmla="*/ 0 h 712"/>
                  <a:gd name="T4" fmla="*/ 0 w 148"/>
                  <a:gd name="T5" fmla="*/ 0 h 712"/>
                  <a:gd name="T6" fmla="*/ 0 w 148"/>
                  <a:gd name="T7" fmla="*/ 0 h 712"/>
                  <a:gd name="T8" fmla="*/ 0 w 148"/>
                  <a:gd name="T9" fmla="*/ 0 h 712"/>
                  <a:gd name="T10" fmla="*/ 0 w 148"/>
                  <a:gd name="T11" fmla="*/ 0 h 712"/>
                  <a:gd name="T12" fmla="*/ 0 w 148"/>
                  <a:gd name="T13" fmla="*/ 0 h 712"/>
                  <a:gd name="T14" fmla="*/ 0 w 148"/>
                  <a:gd name="T15" fmla="*/ 0 h 712"/>
                  <a:gd name="T16" fmla="*/ 0 w 148"/>
                  <a:gd name="T17" fmla="*/ 0 h 712"/>
                  <a:gd name="T18" fmla="*/ 0 w 148"/>
                  <a:gd name="T19" fmla="*/ 0 h 712"/>
                  <a:gd name="T20" fmla="*/ 0 w 148"/>
                  <a:gd name="T21" fmla="*/ 0 h 712"/>
                  <a:gd name="T22" fmla="*/ 0 w 148"/>
                  <a:gd name="T23" fmla="*/ 0 h 712"/>
                  <a:gd name="T24" fmla="*/ 0 w 148"/>
                  <a:gd name="T25" fmla="*/ 0 h 712"/>
                  <a:gd name="T26" fmla="*/ 0 w 148"/>
                  <a:gd name="T27" fmla="*/ 0 h 712"/>
                  <a:gd name="T28" fmla="*/ 0 w 148"/>
                  <a:gd name="T29" fmla="*/ 0 h 712"/>
                  <a:gd name="T30" fmla="*/ 0 w 148"/>
                  <a:gd name="T31" fmla="*/ 0 h 712"/>
                  <a:gd name="T32" fmla="*/ 0 w 148"/>
                  <a:gd name="T33" fmla="*/ 0 h 712"/>
                  <a:gd name="T34" fmla="*/ 0 w 148"/>
                  <a:gd name="T35" fmla="*/ 0 h 712"/>
                  <a:gd name="T36" fmla="*/ 0 w 148"/>
                  <a:gd name="T37" fmla="*/ 0 h 712"/>
                  <a:gd name="T38" fmla="*/ 0 w 148"/>
                  <a:gd name="T39" fmla="*/ 0 h 712"/>
                  <a:gd name="T40" fmla="*/ 0 w 148"/>
                  <a:gd name="T41" fmla="*/ 0 h 712"/>
                  <a:gd name="T42" fmla="*/ 0 w 148"/>
                  <a:gd name="T43" fmla="*/ 0 h 712"/>
                  <a:gd name="T44" fmla="*/ 0 w 148"/>
                  <a:gd name="T45" fmla="*/ 0 h 712"/>
                  <a:gd name="T46" fmla="*/ 0 w 148"/>
                  <a:gd name="T47" fmla="*/ 0 h 712"/>
                  <a:gd name="T48" fmla="*/ 0 w 148"/>
                  <a:gd name="T49" fmla="*/ 0 h 712"/>
                  <a:gd name="T50" fmla="*/ 0 w 148"/>
                  <a:gd name="T51" fmla="*/ 0 h 7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8"/>
                  <a:gd name="T79" fmla="*/ 0 h 712"/>
                  <a:gd name="T80" fmla="*/ 148 w 148"/>
                  <a:gd name="T81" fmla="*/ 712 h 7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8" h="712">
                    <a:moveTo>
                      <a:pt x="46" y="14"/>
                    </a:moveTo>
                    <a:lnTo>
                      <a:pt x="42" y="29"/>
                    </a:lnTo>
                    <a:lnTo>
                      <a:pt x="32" y="68"/>
                    </a:lnTo>
                    <a:lnTo>
                      <a:pt x="18" y="132"/>
                    </a:lnTo>
                    <a:lnTo>
                      <a:pt x="7" y="217"/>
                    </a:lnTo>
                    <a:lnTo>
                      <a:pt x="0" y="319"/>
                    </a:lnTo>
                    <a:lnTo>
                      <a:pt x="1" y="438"/>
                    </a:lnTo>
                    <a:lnTo>
                      <a:pt x="13" y="570"/>
                    </a:lnTo>
                    <a:lnTo>
                      <a:pt x="41" y="712"/>
                    </a:lnTo>
                    <a:lnTo>
                      <a:pt x="143" y="707"/>
                    </a:lnTo>
                    <a:lnTo>
                      <a:pt x="139" y="685"/>
                    </a:lnTo>
                    <a:lnTo>
                      <a:pt x="128" y="628"/>
                    </a:lnTo>
                    <a:lnTo>
                      <a:pt x="116" y="543"/>
                    </a:lnTo>
                    <a:lnTo>
                      <a:pt x="105" y="439"/>
                    </a:lnTo>
                    <a:lnTo>
                      <a:pt x="99" y="324"/>
                    </a:lnTo>
                    <a:lnTo>
                      <a:pt x="102" y="209"/>
                    </a:lnTo>
                    <a:lnTo>
                      <a:pt x="117" y="100"/>
                    </a:lnTo>
                    <a:lnTo>
                      <a:pt x="148" y="8"/>
                    </a:lnTo>
                    <a:lnTo>
                      <a:pt x="148" y="7"/>
                    </a:lnTo>
                    <a:lnTo>
                      <a:pt x="148" y="5"/>
                    </a:lnTo>
                    <a:lnTo>
                      <a:pt x="146" y="3"/>
                    </a:lnTo>
                    <a:lnTo>
                      <a:pt x="140" y="0"/>
                    </a:lnTo>
                    <a:lnTo>
                      <a:pt x="127" y="0"/>
                    </a:lnTo>
                    <a:lnTo>
                      <a:pt x="109" y="1"/>
                    </a:lnTo>
                    <a:lnTo>
                      <a:pt x="83" y="6"/>
                    </a:lnTo>
                    <a:lnTo>
                      <a:pt x="46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39" name="Freeform 743"/>
              <p:cNvSpPr>
                <a:spLocks/>
              </p:cNvSpPr>
              <p:nvPr/>
            </p:nvSpPr>
            <p:spPr bwMode="auto">
              <a:xfrm>
                <a:off x="4045" y="3268"/>
                <a:ext cx="23" cy="88"/>
              </a:xfrm>
              <a:custGeom>
                <a:avLst/>
                <a:gdLst>
                  <a:gd name="T0" fmla="*/ 0 w 201"/>
                  <a:gd name="T1" fmla="*/ 0 h 795"/>
                  <a:gd name="T2" fmla="*/ 0 w 201"/>
                  <a:gd name="T3" fmla="*/ 0 h 795"/>
                  <a:gd name="T4" fmla="*/ 0 w 201"/>
                  <a:gd name="T5" fmla="*/ 0 h 795"/>
                  <a:gd name="T6" fmla="*/ 0 w 201"/>
                  <a:gd name="T7" fmla="*/ 0 h 795"/>
                  <a:gd name="T8" fmla="*/ 0 w 201"/>
                  <a:gd name="T9" fmla="*/ 0 h 795"/>
                  <a:gd name="T10" fmla="*/ 0 w 201"/>
                  <a:gd name="T11" fmla="*/ 0 h 795"/>
                  <a:gd name="T12" fmla="*/ 0 w 201"/>
                  <a:gd name="T13" fmla="*/ 0 h 795"/>
                  <a:gd name="T14" fmla="*/ 0 w 201"/>
                  <a:gd name="T15" fmla="*/ 0 h 795"/>
                  <a:gd name="T16" fmla="*/ 0 w 201"/>
                  <a:gd name="T17" fmla="*/ 0 h 795"/>
                  <a:gd name="T18" fmla="*/ 0 w 201"/>
                  <a:gd name="T19" fmla="*/ 0 h 795"/>
                  <a:gd name="T20" fmla="*/ 0 w 201"/>
                  <a:gd name="T21" fmla="*/ 0 h 795"/>
                  <a:gd name="T22" fmla="*/ 0 w 201"/>
                  <a:gd name="T23" fmla="*/ 0 h 795"/>
                  <a:gd name="T24" fmla="*/ 0 w 201"/>
                  <a:gd name="T25" fmla="*/ 0 h 795"/>
                  <a:gd name="T26" fmla="*/ 0 w 201"/>
                  <a:gd name="T27" fmla="*/ 0 h 795"/>
                  <a:gd name="T28" fmla="*/ 0 w 201"/>
                  <a:gd name="T29" fmla="*/ 0 h 795"/>
                  <a:gd name="T30" fmla="*/ 0 w 201"/>
                  <a:gd name="T31" fmla="*/ 0 h 795"/>
                  <a:gd name="T32" fmla="*/ 0 w 201"/>
                  <a:gd name="T33" fmla="*/ 0 h 795"/>
                  <a:gd name="T34" fmla="*/ 0 w 201"/>
                  <a:gd name="T35" fmla="*/ 0 h 795"/>
                  <a:gd name="T36" fmla="*/ 0 w 201"/>
                  <a:gd name="T37" fmla="*/ 0 h 7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1"/>
                  <a:gd name="T58" fmla="*/ 0 h 795"/>
                  <a:gd name="T59" fmla="*/ 201 w 201"/>
                  <a:gd name="T60" fmla="*/ 795 h 7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1" h="795">
                    <a:moveTo>
                      <a:pt x="201" y="5"/>
                    </a:moveTo>
                    <a:lnTo>
                      <a:pt x="196" y="10"/>
                    </a:lnTo>
                    <a:lnTo>
                      <a:pt x="183" y="31"/>
                    </a:lnTo>
                    <a:lnTo>
                      <a:pt x="165" y="73"/>
                    </a:lnTo>
                    <a:lnTo>
                      <a:pt x="148" y="140"/>
                    </a:lnTo>
                    <a:lnTo>
                      <a:pt x="134" y="240"/>
                    </a:lnTo>
                    <a:lnTo>
                      <a:pt x="127" y="379"/>
                    </a:lnTo>
                    <a:lnTo>
                      <a:pt x="131" y="561"/>
                    </a:lnTo>
                    <a:lnTo>
                      <a:pt x="150" y="795"/>
                    </a:lnTo>
                    <a:lnTo>
                      <a:pt x="37" y="795"/>
                    </a:lnTo>
                    <a:lnTo>
                      <a:pt x="33" y="771"/>
                    </a:lnTo>
                    <a:lnTo>
                      <a:pt x="24" y="707"/>
                    </a:lnTo>
                    <a:lnTo>
                      <a:pt x="13" y="611"/>
                    </a:lnTo>
                    <a:lnTo>
                      <a:pt x="3" y="493"/>
                    </a:lnTo>
                    <a:lnTo>
                      <a:pt x="0" y="363"/>
                    </a:lnTo>
                    <a:lnTo>
                      <a:pt x="7" y="231"/>
                    </a:lnTo>
                    <a:lnTo>
                      <a:pt x="28" y="107"/>
                    </a:lnTo>
                    <a:lnTo>
                      <a:pt x="66" y="0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0" name="Freeform 744"/>
              <p:cNvSpPr>
                <a:spLocks/>
              </p:cNvSpPr>
              <p:nvPr/>
            </p:nvSpPr>
            <p:spPr bwMode="auto">
              <a:xfrm>
                <a:off x="3961" y="3282"/>
                <a:ext cx="15" cy="69"/>
              </a:xfrm>
              <a:custGeom>
                <a:avLst/>
                <a:gdLst>
                  <a:gd name="T0" fmla="*/ 0 w 129"/>
                  <a:gd name="T1" fmla="*/ 0 h 622"/>
                  <a:gd name="T2" fmla="*/ 0 w 129"/>
                  <a:gd name="T3" fmla="*/ 0 h 622"/>
                  <a:gd name="T4" fmla="*/ 0 w 129"/>
                  <a:gd name="T5" fmla="*/ 0 h 622"/>
                  <a:gd name="T6" fmla="*/ 0 w 129"/>
                  <a:gd name="T7" fmla="*/ 0 h 622"/>
                  <a:gd name="T8" fmla="*/ 0 w 129"/>
                  <a:gd name="T9" fmla="*/ 0 h 622"/>
                  <a:gd name="T10" fmla="*/ 0 w 129"/>
                  <a:gd name="T11" fmla="*/ 0 h 622"/>
                  <a:gd name="T12" fmla="*/ 0 w 129"/>
                  <a:gd name="T13" fmla="*/ 0 h 622"/>
                  <a:gd name="T14" fmla="*/ 0 w 129"/>
                  <a:gd name="T15" fmla="*/ 0 h 622"/>
                  <a:gd name="T16" fmla="*/ 0 w 129"/>
                  <a:gd name="T17" fmla="*/ 0 h 622"/>
                  <a:gd name="T18" fmla="*/ 0 w 129"/>
                  <a:gd name="T19" fmla="*/ 0 h 622"/>
                  <a:gd name="T20" fmla="*/ 0 w 129"/>
                  <a:gd name="T21" fmla="*/ 0 h 622"/>
                  <a:gd name="T22" fmla="*/ 0 w 129"/>
                  <a:gd name="T23" fmla="*/ 0 h 622"/>
                  <a:gd name="T24" fmla="*/ 0 w 129"/>
                  <a:gd name="T25" fmla="*/ 0 h 622"/>
                  <a:gd name="T26" fmla="*/ 0 w 129"/>
                  <a:gd name="T27" fmla="*/ 0 h 622"/>
                  <a:gd name="T28" fmla="*/ 0 w 129"/>
                  <a:gd name="T29" fmla="*/ 0 h 622"/>
                  <a:gd name="T30" fmla="*/ 0 w 129"/>
                  <a:gd name="T31" fmla="*/ 0 h 622"/>
                  <a:gd name="T32" fmla="*/ 0 w 129"/>
                  <a:gd name="T33" fmla="*/ 0 h 622"/>
                  <a:gd name="T34" fmla="*/ 0 w 129"/>
                  <a:gd name="T35" fmla="*/ 0 h 622"/>
                  <a:gd name="T36" fmla="*/ 0 w 129"/>
                  <a:gd name="T37" fmla="*/ 0 h 622"/>
                  <a:gd name="T38" fmla="*/ 0 w 129"/>
                  <a:gd name="T39" fmla="*/ 0 h 622"/>
                  <a:gd name="T40" fmla="*/ 0 w 129"/>
                  <a:gd name="T41" fmla="*/ 0 h 622"/>
                  <a:gd name="T42" fmla="*/ 0 w 129"/>
                  <a:gd name="T43" fmla="*/ 0 h 622"/>
                  <a:gd name="T44" fmla="*/ 0 w 129"/>
                  <a:gd name="T45" fmla="*/ 0 h 622"/>
                  <a:gd name="T46" fmla="*/ 0 w 129"/>
                  <a:gd name="T47" fmla="*/ 0 h 622"/>
                  <a:gd name="T48" fmla="*/ 0 w 129"/>
                  <a:gd name="T49" fmla="*/ 0 h 622"/>
                  <a:gd name="T50" fmla="*/ 0 w 129"/>
                  <a:gd name="T51" fmla="*/ 0 h 6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622"/>
                  <a:gd name="T80" fmla="*/ 129 w 129"/>
                  <a:gd name="T81" fmla="*/ 622 h 6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622">
                    <a:moveTo>
                      <a:pt x="41" y="12"/>
                    </a:moveTo>
                    <a:lnTo>
                      <a:pt x="37" y="24"/>
                    </a:lnTo>
                    <a:lnTo>
                      <a:pt x="29" y="59"/>
                    </a:lnTo>
                    <a:lnTo>
                      <a:pt x="18" y="115"/>
                    </a:lnTo>
                    <a:lnTo>
                      <a:pt x="6" y="189"/>
                    </a:lnTo>
                    <a:lnTo>
                      <a:pt x="0" y="279"/>
                    </a:lnTo>
                    <a:lnTo>
                      <a:pt x="1" y="382"/>
                    </a:lnTo>
                    <a:lnTo>
                      <a:pt x="11" y="497"/>
                    </a:lnTo>
                    <a:lnTo>
                      <a:pt x="36" y="622"/>
                    </a:lnTo>
                    <a:lnTo>
                      <a:pt x="124" y="617"/>
                    </a:lnTo>
                    <a:lnTo>
                      <a:pt x="120" y="598"/>
                    </a:lnTo>
                    <a:lnTo>
                      <a:pt x="112" y="548"/>
                    </a:lnTo>
                    <a:lnTo>
                      <a:pt x="101" y="473"/>
                    </a:lnTo>
                    <a:lnTo>
                      <a:pt x="92" y="382"/>
                    </a:lnTo>
                    <a:lnTo>
                      <a:pt x="87" y="282"/>
                    </a:lnTo>
                    <a:lnTo>
                      <a:pt x="89" y="182"/>
                    </a:lnTo>
                    <a:lnTo>
                      <a:pt x="102" y="87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7" y="2"/>
                    </a:lnTo>
                    <a:lnTo>
                      <a:pt x="122" y="0"/>
                    </a:lnTo>
                    <a:lnTo>
                      <a:pt x="112" y="0"/>
                    </a:lnTo>
                    <a:lnTo>
                      <a:pt x="96" y="1"/>
                    </a:lnTo>
                    <a:lnTo>
                      <a:pt x="72" y="5"/>
                    </a:lnTo>
                    <a:lnTo>
                      <a:pt x="41" y="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1" name="Freeform 745"/>
              <p:cNvSpPr>
                <a:spLocks/>
              </p:cNvSpPr>
              <p:nvPr/>
            </p:nvSpPr>
            <p:spPr bwMode="auto">
              <a:xfrm>
                <a:off x="3962" y="3287"/>
                <a:ext cx="12" cy="59"/>
              </a:xfrm>
              <a:custGeom>
                <a:avLst/>
                <a:gdLst>
                  <a:gd name="T0" fmla="*/ 0 w 110"/>
                  <a:gd name="T1" fmla="*/ 0 h 531"/>
                  <a:gd name="T2" fmla="*/ 0 w 110"/>
                  <a:gd name="T3" fmla="*/ 0 h 531"/>
                  <a:gd name="T4" fmla="*/ 0 w 110"/>
                  <a:gd name="T5" fmla="*/ 0 h 531"/>
                  <a:gd name="T6" fmla="*/ 0 w 110"/>
                  <a:gd name="T7" fmla="*/ 0 h 531"/>
                  <a:gd name="T8" fmla="*/ 0 w 110"/>
                  <a:gd name="T9" fmla="*/ 0 h 531"/>
                  <a:gd name="T10" fmla="*/ 0 w 110"/>
                  <a:gd name="T11" fmla="*/ 0 h 531"/>
                  <a:gd name="T12" fmla="*/ 0 w 110"/>
                  <a:gd name="T13" fmla="*/ 0 h 531"/>
                  <a:gd name="T14" fmla="*/ 0 w 110"/>
                  <a:gd name="T15" fmla="*/ 0 h 531"/>
                  <a:gd name="T16" fmla="*/ 0 w 110"/>
                  <a:gd name="T17" fmla="*/ 0 h 531"/>
                  <a:gd name="T18" fmla="*/ 0 w 110"/>
                  <a:gd name="T19" fmla="*/ 0 h 531"/>
                  <a:gd name="T20" fmla="*/ 0 w 110"/>
                  <a:gd name="T21" fmla="*/ 0 h 531"/>
                  <a:gd name="T22" fmla="*/ 0 w 110"/>
                  <a:gd name="T23" fmla="*/ 0 h 531"/>
                  <a:gd name="T24" fmla="*/ 0 w 110"/>
                  <a:gd name="T25" fmla="*/ 0 h 531"/>
                  <a:gd name="T26" fmla="*/ 0 w 110"/>
                  <a:gd name="T27" fmla="*/ 0 h 531"/>
                  <a:gd name="T28" fmla="*/ 0 w 110"/>
                  <a:gd name="T29" fmla="*/ 0 h 531"/>
                  <a:gd name="T30" fmla="*/ 0 w 110"/>
                  <a:gd name="T31" fmla="*/ 0 h 531"/>
                  <a:gd name="T32" fmla="*/ 0 w 110"/>
                  <a:gd name="T33" fmla="*/ 0 h 531"/>
                  <a:gd name="T34" fmla="*/ 0 w 110"/>
                  <a:gd name="T35" fmla="*/ 0 h 531"/>
                  <a:gd name="T36" fmla="*/ 0 w 110"/>
                  <a:gd name="T37" fmla="*/ 0 h 531"/>
                  <a:gd name="T38" fmla="*/ 0 w 110"/>
                  <a:gd name="T39" fmla="*/ 0 h 531"/>
                  <a:gd name="T40" fmla="*/ 0 w 110"/>
                  <a:gd name="T41" fmla="*/ 0 h 531"/>
                  <a:gd name="T42" fmla="*/ 0 w 110"/>
                  <a:gd name="T43" fmla="*/ 0 h 531"/>
                  <a:gd name="T44" fmla="*/ 0 w 110"/>
                  <a:gd name="T45" fmla="*/ 0 h 531"/>
                  <a:gd name="T46" fmla="*/ 0 w 110"/>
                  <a:gd name="T47" fmla="*/ 0 h 531"/>
                  <a:gd name="T48" fmla="*/ 0 w 110"/>
                  <a:gd name="T49" fmla="*/ 0 h 531"/>
                  <a:gd name="T50" fmla="*/ 0 w 110"/>
                  <a:gd name="T51" fmla="*/ 0 h 5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0"/>
                  <a:gd name="T79" fmla="*/ 0 h 531"/>
                  <a:gd name="T80" fmla="*/ 110 w 110"/>
                  <a:gd name="T81" fmla="*/ 531 h 5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0" h="531">
                    <a:moveTo>
                      <a:pt x="35" y="10"/>
                    </a:moveTo>
                    <a:lnTo>
                      <a:pt x="32" y="20"/>
                    </a:lnTo>
                    <a:lnTo>
                      <a:pt x="24" y="50"/>
                    </a:lnTo>
                    <a:lnTo>
                      <a:pt x="15" y="98"/>
                    </a:lnTo>
                    <a:lnTo>
                      <a:pt x="5" y="160"/>
                    </a:lnTo>
                    <a:lnTo>
                      <a:pt x="0" y="237"/>
                    </a:lnTo>
                    <a:lnTo>
                      <a:pt x="1" y="326"/>
                    </a:lnTo>
                    <a:lnTo>
                      <a:pt x="10" y="424"/>
                    </a:lnTo>
                    <a:lnTo>
                      <a:pt x="31" y="531"/>
                    </a:lnTo>
                    <a:lnTo>
                      <a:pt x="106" y="525"/>
                    </a:lnTo>
                    <a:lnTo>
                      <a:pt x="103" y="510"/>
                    </a:lnTo>
                    <a:lnTo>
                      <a:pt x="96" y="467"/>
                    </a:lnTo>
                    <a:lnTo>
                      <a:pt x="87" y="404"/>
                    </a:lnTo>
                    <a:lnTo>
                      <a:pt x="79" y="326"/>
                    </a:lnTo>
                    <a:lnTo>
                      <a:pt x="74" y="241"/>
                    </a:lnTo>
                    <a:lnTo>
                      <a:pt x="76" y="155"/>
                    </a:lnTo>
                    <a:lnTo>
                      <a:pt x="87" y="74"/>
                    </a:lnTo>
                    <a:lnTo>
                      <a:pt x="110" y="6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95" y="0"/>
                    </a:lnTo>
                    <a:lnTo>
                      <a:pt x="82" y="1"/>
                    </a:lnTo>
                    <a:lnTo>
                      <a:pt x="62" y="4"/>
                    </a:lnTo>
                    <a:lnTo>
                      <a:pt x="35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2" name="Freeform 746"/>
              <p:cNvSpPr>
                <a:spLocks/>
              </p:cNvSpPr>
              <p:nvPr/>
            </p:nvSpPr>
            <p:spPr bwMode="auto">
              <a:xfrm>
                <a:off x="3963" y="3292"/>
                <a:ext cx="10" cy="48"/>
              </a:xfrm>
              <a:custGeom>
                <a:avLst/>
                <a:gdLst>
                  <a:gd name="T0" fmla="*/ 0 w 92"/>
                  <a:gd name="T1" fmla="*/ 0 h 438"/>
                  <a:gd name="T2" fmla="*/ 0 w 92"/>
                  <a:gd name="T3" fmla="*/ 0 h 438"/>
                  <a:gd name="T4" fmla="*/ 0 w 92"/>
                  <a:gd name="T5" fmla="*/ 0 h 438"/>
                  <a:gd name="T6" fmla="*/ 0 w 92"/>
                  <a:gd name="T7" fmla="*/ 0 h 438"/>
                  <a:gd name="T8" fmla="*/ 0 w 92"/>
                  <a:gd name="T9" fmla="*/ 0 h 438"/>
                  <a:gd name="T10" fmla="*/ 0 w 92"/>
                  <a:gd name="T11" fmla="*/ 0 h 438"/>
                  <a:gd name="T12" fmla="*/ 0 w 92"/>
                  <a:gd name="T13" fmla="*/ 0 h 438"/>
                  <a:gd name="T14" fmla="*/ 0 w 92"/>
                  <a:gd name="T15" fmla="*/ 0 h 438"/>
                  <a:gd name="T16" fmla="*/ 0 w 92"/>
                  <a:gd name="T17" fmla="*/ 0 h 438"/>
                  <a:gd name="T18" fmla="*/ 0 w 92"/>
                  <a:gd name="T19" fmla="*/ 0 h 438"/>
                  <a:gd name="T20" fmla="*/ 0 w 92"/>
                  <a:gd name="T21" fmla="*/ 0 h 438"/>
                  <a:gd name="T22" fmla="*/ 0 w 92"/>
                  <a:gd name="T23" fmla="*/ 0 h 438"/>
                  <a:gd name="T24" fmla="*/ 0 w 92"/>
                  <a:gd name="T25" fmla="*/ 0 h 438"/>
                  <a:gd name="T26" fmla="*/ 0 w 92"/>
                  <a:gd name="T27" fmla="*/ 0 h 438"/>
                  <a:gd name="T28" fmla="*/ 0 w 92"/>
                  <a:gd name="T29" fmla="*/ 0 h 438"/>
                  <a:gd name="T30" fmla="*/ 0 w 92"/>
                  <a:gd name="T31" fmla="*/ 0 h 438"/>
                  <a:gd name="T32" fmla="*/ 0 w 92"/>
                  <a:gd name="T33" fmla="*/ 0 h 438"/>
                  <a:gd name="T34" fmla="*/ 0 w 92"/>
                  <a:gd name="T35" fmla="*/ 0 h 438"/>
                  <a:gd name="T36" fmla="*/ 0 w 92"/>
                  <a:gd name="T37" fmla="*/ 0 h 438"/>
                  <a:gd name="T38" fmla="*/ 0 w 92"/>
                  <a:gd name="T39" fmla="*/ 0 h 438"/>
                  <a:gd name="T40" fmla="*/ 0 w 92"/>
                  <a:gd name="T41" fmla="*/ 0 h 438"/>
                  <a:gd name="T42" fmla="*/ 0 w 92"/>
                  <a:gd name="T43" fmla="*/ 0 h 438"/>
                  <a:gd name="T44" fmla="*/ 0 w 92"/>
                  <a:gd name="T45" fmla="*/ 0 h 438"/>
                  <a:gd name="T46" fmla="*/ 0 w 92"/>
                  <a:gd name="T47" fmla="*/ 0 h 438"/>
                  <a:gd name="T48" fmla="*/ 0 w 92"/>
                  <a:gd name="T49" fmla="*/ 0 h 438"/>
                  <a:gd name="T50" fmla="*/ 0 w 92"/>
                  <a:gd name="T51" fmla="*/ 0 h 4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2"/>
                  <a:gd name="T79" fmla="*/ 0 h 438"/>
                  <a:gd name="T80" fmla="*/ 92 w 92"/>
                  <a:gd name="T81" fmla="*/ 438 h 4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2" h="438">
                    <a:moveTo>
                      <a:pt x="29" y="8"/>
                    </a:moveTo>
                    <a:lnTo>
                      <a:pt x="26" y="16"/>
                    </a:lnTo>
                    <a:lnTo>
                      <a:pt x="20" y="42"/>
                    </a:lnTo>
                    <a:lnTo>
                      <a:pt x="12" y="81"/>
                    </a:lnTo>
                    <a:lnTo>
                      <a:pt x="4" y="133"/>
                    </a:lnTo>
                    <a:lnTo>
                      <a:pt x="0" y="196"/>
                    </a:lnTo>
                    <a:lnTo>
                      <a:pt x="0" y="270"/>
                    </a:lnTo>
                    <a:lnTo>
                      <a:pt x="9" y="351"/>
                    </a:lnTo>
                    <a:lnTo>
                      <a:pt x="25" y="438"/>
                    </a:lnTo>
                    <a:lnTo>
                      <a:pt x="88" y="435"/>
                    </a:lnTo>
                    <a:lnTo>
                      <a:pt x="85" y="422"/>
                    </a:lnTo>
                    <a:lnTo>
                      <a:pt x="79" y="386"/>
                    </a:lnTo>
                    <a:lnTo>
                      <a:pt x="72" y="334"/>
                    </a:lnTo>
                    <a:lnTo>
                      <a:pt x="65" y="270"/>
                    </a:lnTo>
                    <a:lnTo>
                      <a:pt x="61" y="199"/>
                    </a:lnTo>
                    <a:lnTo>
                      <a:pt x="63" y="129"/>
                    </a:lnTo>
                    <a:lnTo>
                      <a:pt x="73" y="61"/>
                    </a:lnTo>
                    <a:lnTo>
                      <a:pt x="92" y="5"/>
                    </a:lnTo>
                    <a:lnTo>
                      <a:pt x="92" y="4"/>
                    </a:lnTo>
                    <a:lnTo>
                      <a:pt x="92" y="3"/>
                    </a:lnTo>
                    <a:lnTo>
                      <a:pt x="90" y="1"/>
                    </a:lnTo>
                    <a:lnTo>
                      <a:pt x="87" y="0"/>
                    </a:lnTo>
                    <a:lnTo>
                      <a:pt x="80" y="0"/>
                    </a:lnTo>
                    <a:lnTo>
                      <a:pt x="68" y="0"/>
                    </a:lnTo>
                    <a:lnTo>
                      <a:pt x="51" y="3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3" name="Freeform 747"/>
              <p:cNvSpPr>
                <a:spLocks/>
              </p:cNvSpPr>
              <p:nvPr/>
            </p:nvSpPr>
            <p:spPr bwMode="auto">
              <a:xfrm>
                <a:off x="3963" y="3296"/>
                <a:ext cx="8" cy="39"/>
              </a:xfrm>
              <a:custGeom>
                <a:avLst/>
                <a:gdLst>
                  <a:gd name="T0" fmla="*/ 0 w 73"/>
                  <a:gd name="T1" fmla="*/ 0 h 347"/>
                  <a:gd name="T2" fmla="*/ 0 w 73"/>
                  <a:gd name="T3" fmla="*/ 0 h 347"/>
                  <a:gd name="T4" fmla="*/ 0 w 73"/>
                  <a:gd name="T5" fmla="*/ 0 h 347"/>
                  <a:gd name="T6" fmla="*/ 0 w 73"/>
                  <a:gd name="T7" fmla="*/ 0 h 347"/>
                  <a:gd name="T8" fmla="*/ 0 w 73"/>
                  <a:gd name="T9" fmla="*/ 0 h 347"/>
                  <a:gd name="T10" fmla="*/ 0 w 73"/>
                  <a:gd name="T11" fmla="*/ 0 h 347"/>
                  <a:gd name="T12" fmla="*/ 0 w 73"/>
                  <a:gd name="T13" fmla="*/ 0 h 347"/>
                  <a:gd name="T14" fmla="*/ 0 w 73"/>
                  <a:gd name="T15" fmla="*/ 0 h 347"/>
                  <a:gd name="T16" fmla="*/ 0 w 73"/>
                  <a:gd name="T17" fmla="*/ 0 h 347"/>
                  <a:gd name="T18" fmla="*/ 0 w 73"/>
                  <a:gd name="T19" fmla="*/ 0 h 347"/>
                  <a:gd name="T20" fmla="*/ 0 w 73"/>
                  <a:gd name="T21" fmla="*/ 0 h 347"/>
                  <a:gd name="T22" fmla="*/ 0 w 73"/>
                  <a:gd name="T23" fmla="*/ 0 h 347"/>
                  <a:gd name="T24" fmla="*/ 0 w 73"/>
                  <a:gd name="T25" fmla="*/ 0 h 347"/>
                  <a:gd name="T26" fmla="*/ 0 w 73"/>
                  <a:gd name="T27" fmla="*/ 0 h 347"/>
                  <a:gd name="T28" fmla="*/ 0 w 73"/>
                  <a:gd name="T29" fmla="*/ 0 h 347"/>
                  <a:gd name="T30" fmla="*/ 0 w 73"/>
                  <a:gd name="T31" fmla="*/ 0 h 347"/>
                  <a:gd name="T32" fmla="*/ 0 w 73"/>
                  <a:gd name="T33" fmla="*/ 0 h 347"/>
                  <a:gd name="T34" fmla="*/ 0 w 73"/>
                  <a:gd name="T35" fmla="*/ 0 h 347"/>
                  <a:gd name="T36" fmla="*/ 0 w 73"/>
                  <a:gd name="T37" fmla="*/ 0 h 347"/>
                  <a:gd name="T38" fmla="*/ 0 w 73"/>
                  <a:gd name="T39" fmla="*/ 0 h 347"/>
                  <a:gd name="T40" fmla="*/ 0 w 73"/>
                  <a:gd name="T41" fmla="*/ 0 h 347"/>
                  <a:gd name="T42" fmla="*/ 0 w 73"/>
                  <a:gd name="T43" fmla="*/ 0 h 347"/>
                  <a:gd name="T44" fmla="*/ 0 w 73"/>
                  <a:gd name="T45" fmla="*/ 0 h 347"/>
                  <a:gd name="T46" fmla="*/ 0 w 73"/>
                  <a:gd name="T47" fmla="*/ 0 h 347"/>
                  <a:gd name="T48" fmla="*/ 0 w 73"/>
                  <a:gd name="T49" fmla="*/ 0 h 347"/>
                  <a:gd name="T50" fmla="*/ 0 w 73"/>
                  <a:gd name="T51" fmla="*/ 0 h 3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"/>
                  <a:gd name="T79" fmla="*/ 0 h 347"/>
                  <a:gd name="T80" fmla="*/ 73 w 73"/>
                  <a:gd name="T81" fmla="*/ 347 h 3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" h="347">
                    <a:moveTo>
                      <a:pt x="23" y="7"/>
                    </a:moveTo>
                    <a:lnTo>
                      <a:pt x="21" y="14"/>
                    </a:lnTo>
                    <a:lnTo>
                      <a:pt x="16" y="33"/>
                    </a:lnTo>
                    <a:lnTo>
                      <a:pt x="10" y="64"/>
                    </a:lnTo>
                    <a:lnTo>
                      <a:pt x="4" y="105"/>
                    </a:lnTo>
                    <a:lnTo>
                      <a:pt x="0" y="155"/>
                    </a:lnTo>
                    <a:lnTo>
                      <a:pt x="0" y="213"/>
                    </a:lnTo>
                    <a:lnTo>
                      <a:pt x="7" y="278"/>
                    </a:lnTo>
                    <a:lnTo>
                      <a:pt x="20" y="347"/>
                    </a:lnTo>
                    <a:lnTo>
                      <a:pt x="70" y="344"/>
                    </a:lnTo>
                    <a:lnTo>
                      <a:pt x="68" y="334"/>
                    </a:lnTo>
                    <a:lnTo>
                      <a:pt x="63" y="305"/>
                    </a:lnTo>
                    <a:lnTo>
                      <a:pt x="56" y="265"/>
                    </a:lnTo>
                    <a:lnTo>
                      <a:pt x="51" y="213"/>
                    </a:lnTo>
                    <a:lnTo>
                      <a:pt x="48" y="158"/>
                    </a:lnTo>
                    <a:lnTo>
                      <a:pt x="50" y="101"/>
                    </a:lnTo>
                    <a:lnTo>
                      <a:pt x="57" y="49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3" y="1"/>
                    </a:lnTo>
                    <a:lnTo>
                      <a:pt x="41" y="3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4" name="Freeform 748"/>
              <p:cNvSpPr>
                <a:spLocks/>
              </p:cNvSpPr>
              <p:nvPr/>
            </p:nvSpPr>
            <p:spPr bwMode="auto">
              <a:xfrm>
                <a:off x="3964" y="3301"/>
                <a:ext cx="6" cy="28"/>
              </a:xfrm>
              <a:custGeom>
                <a:avLst/>
                <a:gdLst>
                  <a:gd name="T0" fmla="*/ 0 w 52"/>
                  <a:gd name="T1" fmla="*/ 0 h 256"/>
                  <a:gd name="T2" fmla="*/ 0 w 52"/>
                  <a:gd name="T3" fmla="*/ 0 h 256"/>
                  <a:gd name="T4" fmla="*/ 0 w 52"/>
                  <a:gd name="T5" fmla="*/ 0 h 256"/>
                  <a:gd name="T6" fmla="*/ 0 w 52"/>
                  <a:gd name="T7" fmla="*/ 0 h 256"/>
                  <a:gd name="T8" fmla="*/ 0 w 52"/>
                  <a:gd name="T9" fmla="*/ 0 h 256"/>
                  <a:gd name="T10" fmla="*/ 0 w 52"/>
                  <a:gd name="T11" fmla="*/ 0 h 256"/>
                  <a:gd name="T12" fmla="*/ 0 w 52"/>
                  <a:gd name="T13" fmla="*/ 0 h 256"/>
                  <a:gd name="T14" fmla="*/ 0 w 52"/>
                  <a:gd name="T15" fmla="*/ 0 h 256"/>
                  <a:gd name="T16" fmla="*/ 0 w 52"/>
                  <a:gd name="T17" fmla="*/ 0 h 256"/>
                  <a:gd name="T18" fmla="*/ 0 w 52"/>
                  <a:gd name="T19" fmla="*/ 0 h 256"/>
                  <a:gd name="T20" fmla="*/ 0 w 52"/>
                  <a:gd name="T21" fmla="*/ 0 h 256"/>
                  <a:gd name="T22" fmla="*/ 0 w 52"/>
                  <a:gd name="T23" fmla="*/ 0 h 256"/>
                  <a:gd name="T24" fmla="*/ 0 w 52"/>
                  <a:gd name="T25" fmla="*/ 0 h 256"/>
                  <a:gd name="T26" fmla="*/ 0 w 52"/>
                  <a:gd name="T27" fmla="*/ 0 h 256"/>
                  <a:gd name="T28" fmla="*/ 0 w 52"/>
                  <a:gd name="T29" fmla="*/ 0 h 256"/>
                  <a:gd name="T30" fmla="*/ 0 w 52"/>
                  <a:gd name="T31" fmla="*/ 0 h 256"/>
                  <a:gd name="T32" fmla="*/ 0 w 52"/>
                  <a:gd name="T33" fmla="*/ 0 h 256"/>
                  <a:gd name="T34" fmla="*/ 0 w 52"/>
                  <a:gd name="T35" fmla="*/ 0 h 256"/>
                  <a:gd name="T36" fmla="*/ 0 w 52"/>
                  <a:gd name="T37" fmla="*/ 0 h 256"/>
                  <a:gd name="T38" fmla="*/ 0 w 52"/>
                  <a:gd name="T39" fmla="*/ 0 h 256"/>
                  <a:gd name="T40" fmla="*/ 0 w 52"/>
                  <a:gd name="T41" fmla="*/ 0 h 256"/>
                  <a:gd name="T42" fmla="*/ 0 w 52"/>
                  <a:gd name="T43" fmla="*/ 0 h 256"/>
                  <a:gd name="T44" fmla="*/ 0 w 52"/>
                  <a:gd name="T45" fmla="*/ 0 h 256"/>
                  <a:gd name="T46" fmla="*/ 0 w 52"/>
                  <a:gd name="T47" fmla="*/ 0 h 256"/>
                  <a:gd name="T48" fmla="*/ 0 w 52"/>
                  <a:gd name="T49" fmla="*/ 0 h 256"/>
                  <a:gd name="T50" fmla="*/ 0 w 52"/>
                  <a:gd name="T51" fmla="*/ 0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56"/>
                  <a:gd name="T80" fmla="*/ 52 w 52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56">
                    <a:moveTo>
                      <a:pt x="16" y="5"/>
                    </a:moveTo>
                    <a:lnTo>
                      <a:pt x="15" y="10"/>
                    </a:lnTo>
                    <a:lnTo>
                      <a:pt x="11" y="24"/>
                    </a:lnTo>
                    <a:lnTo>
                      <a:pt x="6" y="47"/>
                    </a:lnTo>
                    <a:lnTo>
                      <a:pt x="2" y="77"/>
                    </a:lnTo>
                    <a:lnTo>
                      <a:pt x="0" y="115"/>
                    </a:lnTo>
                    <a:lnTo>
                      <a:pt x="0" y="157"/>
                    </a:lnTo>
                    <a:lnTo>
                      <a:pt x="4" y="205"/>
                    </a:lnTo>
                    <a:lnTo>
                      <a:pt x="14" y="256"/>
                    </a:lnTo>
                    <a:lnTo>
                      <a:pt x="50" y="254"/>
                    </a:lnTo>
                    <a:lnTo>
                      <a:pt x="49" y="247"/>
                    </a:lnTo>
                    <a:lnTo>
                      <a:pt x="45" y="226"/>
                    </a:lnTo>
                    <a:lnTo>
                      <a:pt x="41" y="195"/>
                    </a:lnTo>
                    <a:lnTo>
                      <a:pt x="37" y="157"/>
                    </a:lnTo>
                    <a:lnTo>
                      <a:pt x="35" y="116"/>
                    </a:lnTo>
                    <a:lnTo>
                      <a:pt x="36" y="74"/>
                    </a:lnTo>
                    <a:lnTo>
                      <a:pt x="41" y="3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1" y="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29" y="2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5" name="Freeform 749"/>
              <p:cNvSpPr>
                <a:spLocks/>
              </p:cNvSpPr>
              <p:nvPr/>
            </p:nvSpPr>
            <p:spPr bwMode="auto">
              <a:xfrm>
                <a:off x="4046" y="3273"/>
                <a:ext cx="20" cy="77"/>
              </a:xfrm>
              <a:custGeom>
                <a:avLst/>
                <a:gdLst>
                  <a:gd name="T0" fmla="*/ 0 w 176"/>
                  <a:gd name="T1" fmla="*/ 0 h 693"/>
                  <a:gd name="T2" fmla="*/ 0 w 176"/>
                  <a:gd name="T3" fmla="*/ 0 h 693"/>
                  <a:gd name="T4" fmla="*/ 0 w 176"/>
                  <a:gd name="T5" fmla="*/ 0 h 693"/>
                  <a:gd name="T6" fmla="*/ 0 w 176"/>
                  <a:gd name="T7" fmla="*/ 0 h 693"/>
                  <a:gd name="T8" fmla="*/ 0 w 176"/>
                  <a:gd name="T9" fmla="*/ 0 h 693"/>
                  <a:gd name="T10" fmla="*/ 0 w 176"/>
                  <a:gd name="T11" fmla="*/ 0 h 693"/>
                  <a:gd name="T12" fmla="*/ 0 w 176"/>
                  <a:gd name="T13" fmla="*/ 0 h 693"/>
                  <a:gd name="T14" fmla="*/ 0 w 176"/>
                  <a:gd name="T15" fmla="*/ 0 h 693"/>
                  <a:gd name="T16" fmla="*/ 0 w 176"/>
                  <a:gd name="T17" fmla="*/ 0 h 693"/>
                  <a:gd name="T18" fmla="*/ 0 w 176"/>
                  <a:gd name="T19" fmla="*/ 0 h 693"/>
                  <a:gd name="T20" fmla="*/ 0 w 176"/>
                  <a:gd name="T21" fmla="*/ 0 h 693"/>
                  <a:gd name="T22" fmla="*/ 0 w 176"/>
                  <a:gd name="T23" fmla="*/ 0 h 693"/>
                  <a:gd name="T24" fmla="*/ 0 w 176"/>
                  <a:gd name="T25" fmla="*/ 0 h 693"/>
                  <a:gd name="T26" fmla="*/ 0 w 176"/>
                  <a:gd name="T27" fmla="*/ 0 h 693"/>
                  <a:gd name="T28" fmla="*/ 0 w 176"/>
                  <a:gd name="T29" fmla="*/ 0 h 693"/>
                  <a:gd name="T30" fmla="*/ 0 w 176"/>
                  <a:gd name="T31" fmla="*/ 0 h 693"/>
                  <a:gd name="T32" fmla="*/ 0 w 176"/>
                  <a:gd name="T33" fmla="*/ 0 h 693"/>
                  <a:gd name="T34" fmla="*/ 0 w 176"/>
                  <a:gd name="T35" fmla="*/ 0 h 693"/>
                  <a:gd name="T36" fmla="*/ 0 w 176"/>
                  <a:gd name="T37" fmla="*/ 0 h 6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693"/>
                  <a:gd name="T59" fmla="*/ 176 w 176"/>
                  <a:gd name="T60" fmla="*/ 693 h 69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693">
                    <a:moveTo>
                      <a:pt x="176" y="5"/>
                    </a:moveTo>
                    <a:lnTo>
                      <a:pt x="172" y="10"/>
                    </a:lnTo>
                    <a:lnTo>
                      <a:pt x="159" y="28"/>
                    </a:lnTo>
                    <a:lnTo>
                      <a:pt x="144" y="63"/>
                    </a:lnTo>
                    <a:lnTo>
                      <a:pt x="129" y="123"/>
                    </a:lnTo>
                    <a:lnTo>
                      <a:pt x="117" y="210"/>
                    </a:lnTo>
                    <a:lnTo>
                      <a:pt x="110" y="331"/>
                    </a:lnTo>
                    <a:lnTo>
                      <a:pt x="115" y="490"/>
                    </a:lnTo>
                    <a:lnTo>
                      <a:pt x="131" y="693"/>
                    </a:lnTo>
                    <a:lnTo>
                      <a:pt x="32" y="693"/>
                    </a:lnTo>
                    <a:lnTo>
                      <a:pt x="29" y="673"/>
                    </a:lnTo>
                    <a:lnTo>
                      <a:pt x="20" y="617"/>
                    </a:lnTo>
                    <a:lnTo>
                      <a:pt x="11" y="533"/>
                    </a:lnTo>
                    <a:lnTo>
                      <a:pt x="3" y="430"/>
                    </a:lnTo>
                    <a:lnTo>
                      <a:pt x="0" y="317"/>
                    </a:lnTo>
                    <a:lnTo>
                      <a:pt x="6" y="202"/>
                    </a:lnTo>
                    <a:lnTo>
                      <a:pt x="23" y="93"/>
                    </a:lnTo>
                    <a:lnTo>
                      <a:pt x="57" y="0"/>
                    </a:lnTo>
                    <a:lnTo>
                      <a:pt x="17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6" name="Freeform 750"/>
              <p:cNvSpPr>
                <a:spLocks/>
              </p:cNvSpPr>
              <p:nvPr/>
            </p:nvSpPr>
            <p:spPr bwMode="auto">
              <a:xfrm>
                <a:off x="4047" y="3279"/>
                <a:ext cx="16" cy="65"/>
              </a:xfrm>
              <a:custGeom>
                <a:avLst/>
                <a:gdLst>
                  <a:gd name="T0" fmla="*/ 0 w 149"/>
                  <a:gd name="T1" fmla="*/ 0 h 592"/>
                  <a:gd name="T2" fmla="*/ 0 w 149"/>
                  <a:gd name="T3" fmla="*/ 0 h 592"/>
                  <a:gd name="T4" fmla="*/ 0 w 149"/>
                  <a:gd name="T5" fmla="*/ 0 h 592"/>
                  <a:gd name="T6" fmla="*/ 0 w 149"/>
                  <a:gd name="T7" fmla="*/ 0 h 592"/>
                  <a:gd name="T8" fmla="*/ 0 w 149"/>
                  <a:gd name="T9" fmla="*/ 0 h 592"/>
                  <a:gd name="T10" fmla="*/ 0 w 149"/>
                  <a:gd name="T11" fmla="*/ 0 h 592"/>
                  <a:gd name="T12" fmla="*/ 0 w 149"/>
                  <a:gd name="T13" fmla="*/ 0 h 592"/>
                  <a:gd name="T14" fmla="*/ 0 w 149"/>
                  <a:gd name="T15" fmla="*/ 0 h 592"/>
                  <a:gd name="T16" fmla="*/ 0 w 149"/>
                  <a:gd name="T17" fmla="*/ 0 h 592"/>
                  <a:gd name="T18" fmla="*/ 0 w 149"/>
                  <a:gd name="T19" fmla="*/ 0 h 592"/>
                  <a:gd name="T20" fmla="*/ 0 w 149"/>
                  <a:gd name="T21" fmla="*/ 0 h 592"/>
                  <a:gd name="T22" fmla="*/ 0 w 149"/>
                  <a:gd name="T23" fmla="*/ 0 h 592"/>
                  <a:gd name="T24" fmla="*/ 0 w 149"/>
                  <a:gd name="T25" fmla="*/ 0 h 592"/>
                  <a:gd name="T26" fmla="*/ 0 w 149"/>
                  <a:gd name="T27" fmla="*/ 0 h 592"/>
                  <a:gd name="T28" fmla="*/ 0 w 149"/>
                  <a:gd name="T29" fmla="*/ 0 h 592"/>
                  <a:gd name="T30" fmla="*/ 0 w 149"/>
                  <a:gd name="T31" fmla="*/ 0 h 592"/>
                  <a:gd name="T32" fmla="*/ 0 w 149"/>
                  <a:gd name="T33" fmla="*/ 0 h 592"/>
                  <a:gd name="T34" fmla="*/ 0 w 149"/>
                  <a:gd name="T35" fmla="*/ 0 h 592"/>
                  <a:gd name="T36" fmla="*/ 0 w 149"/>
                  <a:gd name="T37" fmla="*/ 0 h 5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"/>
                  <a:gd name="T58" fmla="*/ 0 h 592"/>
                  <a:gd name="T59" fmla="*/ 149 w 149"/>
                  <a:gd name="T60" fmla="*/ 592 h 5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" h="592">
                    <a:moveTo>
                      <a:pt x="149" y="4"/>
                    </a:moveTo>
                    <a:lnTo>
                      <a:pt x="145" y="8"/>
                    </a:lnTo>
                    <a:lnTo>
                      <a:pt x="136" y="24"/>
                    </a:lnTo>
                    <a:lnTo>
                      <a:pt x="123" y="54"/>
                    </a:lnTo>
                    <a:lnTo>
                      <a:pt x="110" y="104"/>
                    </a:lnTo>
                    <a:lnTo>
                      <a:pt x="99" y="179"/>
                    </a:lnTo>
                    <a:lnTo>
                      <a:pt x="94" y="282"/>
                    </a:lnTo>
                    <a:lnTo>
                      <a:pt x="97" y="418"/>
                    </a:lnTo>
                    <a:lnTo>
                      <a:pt x="112" y="592"/>
                    </a:lnTo>
                    <a:lnTo>
                      <a:pt x="27" y="592"/>
                    </a:lnTo>
                    <a:lnTo>
                      <a:pt x="24" y="575"/>
                    </a:lnTo>
                    <a:lnTo>
                      <a:pt x="17" y="527"/>
                    </a:lnTo>
                    <a:lnTo>
                      <a:pt x="9" y="455"/>
                    </a:lnTo>
                    <a:lnTo>
                      <a:pt x="2" y="367"/>
                    </a:lnTo>
                    <a:lnTo>
                      <a:pt x="0" y="271"/>
                    </a:lnTo>
                    <a:lnTo>
                      <a:pt x="5" y="173"/>
                    </a:lnTo>
                    <a:lnTo>
                      <a:pt x="20" y="80"/>
                    </a:lnTo>
                    <a:lnTo>
                      <a:pt x="48" y="0"/>
                    </a:lnTo>
                    <a:lnTo>
                      <a:pt x="149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7" name="Freeform 751"/>
              <p:cNvSpPr>
                <a:spLocks/>
              </p:cNvSpPr>
              <p:nvPr/>
            </p:nvSpPr>
            <p:spPr bwMode="auto">
              <a:xfrm>
                <a:off x="4048" y="3284"/>
                <a:ext cx="13" cy="54"/>
              </a:xfrm>
              <a:custGeom>
                <a:avLst/>
                <a:gdLst>
                  <a:gd name="T0" fmla="*/ 0 w 124"/>
                  <a:gd name="T1" fmla="*/ 0 h 490"/>
                  <a:gd name="T2" fmla="*/ 0 w 124"/>
                  <a:gd name="T3" fmla="*/ 0 h 490"/>
                  <a:gd name="T4" fmla="*/ 0 w 124"/>
                  <a:gd name="T5" fmla="*/ 0 h 490"/>
                  <a:gd name="T6" fmla="*/ 0 w 124"/>
                  <a:gd name="T7" fmla="*/ 0 h 490"/>
                  <a:gd name="T8" fmla="*/ 0 w 124"/>
                  <a:gd name="T9" fmla="*/ 0 h 490"/>
                  <a:gd name="T10" fmla="*/ 0 w 124"/>
                  <a:gd name="T11" fmla="*/ 0 h 490"/>
                  <a:gd name="T12" fmla="*/ 0 w 124"/>
                  <a:gd name="T13" fmla="*/ 0 h 490"/>
                  <a:gd name="T14" fmla="*/ 0 w 124"/>
                  <a:gd name="T15" fmla="*/ 0 h 490"/>
                  <a:gd name="T16" fmla="*/ 0 w 124"/>
                  <a:gd name="T17" fmla="*/ 0 h 490"/>
                  <a:gd name="T18" fmla="*/ 0 w 124"/>
                  <a:gd name="T19" fmla="*/ 0 h 490"/>
                  <a:gd name="T20" fmla="*/ 0 w 124"/>
                  <a:gd name="T21" fmla="*/ 0 h 490"/>
                  <a:gd name="T22" fmla="*/ 0 w 124"/>
                  <a:gd name="T23" fmla="*/ 0 h 490"/>
                  <a:gd name="T24" fmla="*/ 0 w 124"/>
                  <a:gd name="T25" fmla="*/ 0 h 490"/>
                  <a:gd name="T26" fmla="*/ 0 w 124"/>
                  <a:gd name="T27" fmla="*/ 0 h 490"/>
                  <a:gd name="T28" fmla="*/ 0 w 124"/>
                  <a:gd name="T29" fmla="*/ 0 h 490"/>
                  <a:gd name="T30" fmla="*/ 0 w 124"/>
                  <a:gd name="T31" fmla="*/ 0 h 490"/>
                  <a:gd name="T32" fmla="*/ 0 w 124"/>
                  <a:gd name="T33" fmla="*/ 0 h 490"/>
                  <a:gd name="T34" fmla="*/ 0 w 124"/>
                  <a:gd name="T35" fmla="*/ 0 h 490"/>
                  <a:gd name="T36" fmla="*/ 0 w 124"/>
                  <a:gd name="T37" fmla="*/ 0 h 4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490"/>
                  <a:gd name="T59" fmla="*/ 124 w 124"/>
                  <a:gd name="T60" fmla="*/ 490 h 4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490">
                    <a:moveTo>
                      <a:pt x="124" y="4"/>
                    </a:moveTo>
                    <a:lnTo>
                      <a:pt x="121" y="7"/>
                    </a:lnTo>
                    <a:lnTo>
                      <a:pt x="113" y="21"/>
                    </a:lnTo>
                    <a:lnTo>
                      <a:pt x="103" y="45"/>
                    </a:lnTo>
                    <a:lnTo>
                      <a:pt x="91" y="87"/>
                    </a:lnTo>
                    <a:lnTo>
                      <a:pt x="83" y="148"/>
                    </a:lnTo>
                    <a:lnTo>
                      <a:pt x="79" y="234"/>
                    </a:lnTo>
                    <a:lnTo>
                      <a:pt x="81" y="347"/>
                    </a:lnTo>
                    <a:lnTo>
                      <a:pt x="93" y="490"/>
                    </a:lnTo>
                    <a:lnTo>
                      <a:pt x="23" y="490"/>
                    </a:lnTo>
                    <a:lnTo>
                      <a:pt x="21" y="476"/>
                    </a:lnTo>
                    <a:lnTo>
                      <a:pt x="15" y="436"/>
                    </a:lnTo>
                    <a:lnTo>
                      <a:pt x="8" y="377"/>
                    </a:lnTo>
                    <a:lnTo>
                      <a:pt x="2" y="304"/>
                    </a:lnTo>
                    <a:lnTo>
                      <a:pt x="0" y="224"/>
                    </a:lnTo>
                    <a:lnTo>
                      <a:pt x="4" y="143"/>
                    </a:lnTo>
                    <a:lnTo>
                      <a:pt x="17" y="67"/>
                    </a:lnTo>
                    <a:lnTo>
                      <a:pt x="40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8" name="Freeform 752"/>
              <p:cNvSpPr>
                <a:spLocks/>
              </p:cNvSpPr>
              <p:nvPr/>
            </p:nvSpPr>
            <p:spPr bwMode="auto">
              <a:xfrm>
                <a:off x="4048" y="3289"/>
                <a:ext cx="11" cy="43"/>
              </a:xfrm>
              <a:custGeom>
                <a:avLst/>
                <a:gdLst>
                  <a:gd name="T0" fmla="*/ 0 w 99"/>
                  <a:gd name="T1" fmla="*/ 0 h 389"/>
                  <a:gd name="T2" fmla="*/ 0 w 99"/>
                  <a:gd name="T3" fmla="*/ 0 h 389"/>
                  <a:gd name="T4" fmla="*/ 0 w 99"/>
                  <a:gd name="T5" fmla="*/ 0 h 389"/>
                  <a:gd name="T6" fmla="*/ 0 w 99"/>
                  <a:gd name="T7" fmla="*/ 0 h 389"/>
                  <a:gd name="T8" fmla="*/ 0 w 99"/>
                  <a:gd name="T9" fmla="*/ 0 h 389"/>
                  <a:gd name="T10" fmla="*/ 0 w 99"/>
                  <a:gd name="T11" fmla="*/ 0 h 389"/>
                  <a:gd name="T12" fmla="*/ 0 w 99"/>
                  <a:gd name="T13" fmla="*/ 0 h 389"/>
                  <a:gd name="T14" fmla="*/ 0 w 99"/>
                  <a:gd name="T15" fmla="*/ 0 h 389"/>
                  <a:gd name="T16" fmla="*/ 0 w 99"/>
                  <a:gd name="T17" fmla="*/ 0 h 389"/>
                  <a:gd name="T18" fmla="*/ 0 w 99"/>
                  <a:gd name="T19" fmla="*/ 0 h 389"/>
                  <a:gd name="T20" fmla="*/ 0 w 99"/>
                  <a:gd name="T21" fmla="*/ 0 h 389"/>
                  <a:gd name="T22" fmla="*/ 0 w 99"/>
                  <a:gd name="T23" fmla="*/ 0 h 389"/>
                  <a:gd name="T24" fmla="*/ 0 w 99"/>
                  <a:gd name="T25" fmla="*/ 0 h 389"/>
                  <a:gd name="T26" fmla="*/ 0 w 99"/>
                  <a:gd name="T27" fmla="*/ 0 h 389"/>
                  <a:gd name="T28" fmla="*/ 0 w 99"/>
                  <a:gd name="T29" fmla="*/ 0 h 389"/>
                  <a:gd name="T30" fmla="*/ 0 w 99"/>
                  <a:gd name="T31" fmla="*/ 0 h 389"/>
                  <a:gd name="T32" fmla="*/ 0 w 99"/>
                  <a:gd name="T33" fmla="*/ 0 h 389"/>
                  <a:gd name="T34" fmla="*/ 0 w 99"/>
                  <a:gd name="T35" fmla="*/ 0 h 389"/>
                  <a:gd name="T36" fmla="*/ 0 w 99"/>
                  <a:gd name="T37" fmla="*/ 0 h 3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9"/>
                  <a:gd name="T58" fmla="*/ 0 h 389"/>
                  <a:gd name="T59" fmla="*/ 99 w 99"/>
                  <a:gd name="T60" fmla="*/ 389 h 3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9" h="389">
                    <a:moveTo>
                      <a:pt x="99" y="3"/>
                    </a:moveTo>
                    <a:lnTo>
                      <a:pt x="96" y="6"/>
                    </a:lnTo>
                    <a:lnTo>
                      <a:pt x="89" y="16"/>
                    </a:lnTo>
                    <a:lnTo>
                      <a:pt x="81" y="36"/>
                    </a:lnTo>
                    <a:lnTo>
                      <a:pt x="72" y="69"/>
                    </a:lnTo>
                    <a:lnTo>
                      <a:pt x="66" y="118"/>
                    </a:lnTo>
                    <a:lnTo>
                      <a:pt x="62" y="185"/>
                    </a:lnTo>
                    <a:lnTo>
                      <a:pt x="64" y="275"/>
                    </a:lnTo>
                    <a:lnTo>
                      <a:pt x="73" y="389"/>
                    </a:lnTo>
                    <a:lnTo>
                      <a:pt x="18" y="389"/>
                    </a:lnTo>
                    <a:lnTo>
                      <a:pt x="16" y="378"/>
                    </a:lnTo>
                    <a:lnTo>
                      <a:pt x="11" y="346"/>
                    </a:lnTo>
                    <a:lnTo>
                      <a:pt x="6" y="299"/>
                    </a:lnTo>
                    <a:lnTo>
                      <a:pt x="2" y="242"/>
                    </a:lnTo>
                    <a:lnTo>
                      <a:pt x="0" y="178"/>
                    </a:lnTo>
                    <a:lnTo>
                      <a:pt x="4" y="114"/>
                    </a:lnTo>
                    <a:lnTo>
                      <a:pt x="14" y="52"/>
                    </a:lnTo>
                    <a:lnTo>
                      <a:pt x="32" y="0"/>
                    </a:lnTo>
                    <a:lnTo>
                      <a:pt x="99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49" name="Freeform 753"/>
              <p:cNvSpPr>
                <a:spLocks/>
              </p:cNvSpPr>
              <p:nvPr/>
            </p:nvSpPr>
            <p:spPr bwMode="auto">
              <a:xfrm>
                <a:off x="4049" y="3295"/>
                <a:ext cx="8" cy="31"/>
              </a:xfrm>
              <a:custGeom>
                <a:avLst/>
                <a:gdLst>
                  <a:gd name="T0" fmla="*/ 0 w 72"/>
                  <a:gd name="T1" fmla="*/ 0 h 287"/>
                  <a:gd name="T2" fmla="*/ 0 w 72"/>
                  <a:gd name="T3" fmla="*/ 0 h 287"/>
                  <a:gd name="T4" fmla="*/ 0 w 72"/>
                  <a:gd name="T5" fmla="*/ 0 h 287"/>
                  <a:gd name="T6" fmla="*/ 0 w 72"/>
                  <a:gd name="T7" fmla="*/ 0 h 287"/>
                  <a:gd name="T8" fmla="*/ 0 w 72"/>
                  <a:gd name="T9" fmla="*/ 0 h 287"/>
                  <a:gd name="T10" fmla="*/ 0 w 72"/>
                  <a:gd name="T11" fmla="*/ 0 h 287"/>
                  <a:gd name="T12" fmla="*/ 0 w 72"/>
                  <a:gd name="T13" fmla="*/ 0 h 287"/>
                  <a:gd name="T14" fmla="*/ 0 w 72"/>
                  <a:gd name="T15" fmla="*/ 0 h 287"/>
                  <a:gd name="T16" fmla="*/ 0 w 72"/>
                  <a:gd name="T17" fmla="*/ 0 h 287"/>
                  <a:gd name="T18" fmla="*/ 0 w 72"/>
                  <a:gd name="T19" fmla="*/ 0 h 287"/>
                  <a:gd name="T20" fmla="*/ 0 w 72"/>
                  <a:gd name="T21" fmla="*/ 0 h 287"/>
                  <a:gd name="T22" fmla="*/ 0 w 72"/>
                  <a:gd name="T23" fmla="*/ 0 h 287"/>
                  <a:gd name="T24" fmla="*/ 0 w 72"/>
                  <a:gd name="T25" fmla="*/ 0 h 287"/>
                  <a:gd name="T26" fmla="*/ 0 w 72"/>
                  <a:gd name="T27" fmla="*/ 0 h 287"/>
                  <a:gd name="T28" fmla="*/ 0 w 72"/>
                  <a:gd name="T29" fmla="*/ 0 h 287"/>
                  <a:gd name="T30" fmla="*/ 0 w 72"/>
                  <a:gd name="T31" fmla="*/ 0 h 287"/>
                  <a:gd name="T32" fmla="*/ 0 w 72"/>
                  <a:gd name="T33" fmla="*/ 0 h 287"/>
                  <a:gd name="T34" fmla="*/ 0 w 72"/>
                  <a:gd name="T35" fmla="*/ 0 h 287"/>
                  <a:gd name="T36" fmla="*/ 0 w 72"/>
                  <a:gd name="T37" fmla="*/ 0 h 2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87"/>
                  <a:gd name="T59" fmla="*/ 72 w 72"/>
                  <a:gd name="T60" fmla="*/ 287 h 28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87">
                    <a:moveTo>
                      <a:pt x="72" y="2"/>
                    </a:moveTo>
                    <a:lnTo>
                      <a:pt x="70" y="4"/>
                    </a:lnTo>
                    <a:lnTo>
                      <a:pt x="66" y="12"/>
                    </a:lnTo>
                    <a:lnTo>
                      <a:pt x="59" y="27"/>
                    </a:lnTo>
                    <a:lnTo>
                      <a:pt x="53" y="50"/>
                    </a:lnTo>
                    <a:lnTo>
                      <a:pt x="48" y="87"/>
                    </a:lnTo>
                    <a:lnTo>
                      <a:pt x="46" y="137"/>
                    </a:lnTo>
                    <a:lnTo>
                      <a:pt x="47" y="203"/>
                    </a:lnTo>
                    <a:lnTo>
                      <a:pt x="54" y="287"/>
                    </a:lnTo>
                    <a:lnTo>
                      <a:pt x="13" y="287"/>
                    </a:lnTo>
                    <a:lnTo>
                      <a:pt x="12" y="279"/>
                    </a:lnTo>
                    <a:lnTo>
                      <a:pt x="8" y="255"/>
                    </a:lnTo>
                    <a:lnTo>
                      <a:pt x="4" y="220"/>
                    </a:lnTo>
                    <a:lnTo>
                      <a:pt x="1" y="178"/>
                    </a:lnTo>
                    <a:lnTo>
                      <a:pt x="0" y="131"/>
                    </a:lnTo>
                    <a:lnTo>
                      <a:pt x="2" y="84"/>
                    </a:lnTo>
                    <a:lnTo>
                      <a:pt x="9" y="39"/>
                    </a:lnTo>
                    <a:lnTo>
                      <a:pt x="23" y="0"/>
                    </a:lnTo>
                    <a:lnTo>
                      <a:pt x="72" y="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0" name="Rectangle 754"/>
              <p:cNvSpPr>
                <a:spLocks noChangeArrowheads="1"/>
              </p:cNvSpPr>
              <p:nvPr/>
            </p:nvSpPr>
            <p:spPr bwMode="auto">
              <a:xfrm>
                <a:off x="3944" y="3287"/>
                <a:ext cx="3" cy="10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1" name="Freeform 755"/>
              <p:cNvSpPr>
                <a:spLocks/>
              </p:cNvSpPr>
              <p:nvPr/>
            </p:nvSpPr>
            <p:spPr bwMode="auto">
              <a:xfrm>
                <a:off x="3980" y="3285"/>
                <a:ext cx="39" cy="47"/>
              </a:xfrm>
              <a:custGeom>
                <a:avLst/>
                <a:gdLst>
                  <a:gd name="T0" fmla="*/ 0 w 354"/>
                  <a:gd name="T1" fmla="*/ 0 h 418"/>
                  <a:gd name="T2" fmla="*/ 0 w 354"/>
                  <a:gd name="T3" fmla="*/ 0 h 418"/>
                  <a:gd name="T4" fmla="*/ 0 w 354"/>
                  <a:gd name="T5" fmla="*/ 0 h 418"/>
                  <a:gd name="T6" fmla="*/ 0 w 354"/>
                  <a:gd name="T7" fmla="*/ 0 h 418"/>
                  <a:gd name="T8" fmla="*/ 0 w 354"/>
                  <a:gd name="T9" fmla="*/ 0 h 418"/>
                  <a:gd name="T10" fmla="*/ 0 w 354"/>
                  <a:gd name="T11" fmla="*/ 0 h 418"/>
                  <a:gd name="T12" fmla="*/ 0 w 354"/>
                  <a:gd name="T13" fmla="*/ 0 h 418"/>
                  <a:gd name="T14" fmla="*/ 0 w 354"/>
                  <a:gd name="T15" fmla="*/ 0 h 418"/>
                  <a:gd name="T16" fmla="*/ 0 w 354"/>
                  <a:gd name="T17" fmla="*/ 0 h 418"/>
                  <a:gd name="T18" fmla="*/ 0 w 354"/>
                  <a:gd name="T19" fmla="*/ 0 h 418"/>
                  <a:gd name="T20" fmla="*/ 0 w 354"/>
                  <a:gd name="T21" fmla="*/ 0 h 418"/>
                  <a:gd name="T22" fmla="*/ 0 w 354"/>
                  <a:gd name="T23" fmla="*/ 0 h 418"/>
                  <a:gd name="T24" fmla="*/ 0 w 354"/>
                  <a:gd name="T25" fmla="*/ 0 h 418"/>
                  <a:gd name="T26" fmla="*/ 0 w 354"/>
                  <a:gd name="T27" fmla="*/ 0 h 418"/>
                  <a:gd name="T28" fmla="*/ 0 w 354"/>
                  <a:gd name="T29" fmla="*/ 0 h 418"/>
                  <a:gd name="T30" fmla="*/ 0 w 354"/>
                  <a:gd name="T31" fmla="*/ 0 h 418"/>
                  <a:gd name="T32" fmla="*/ 0 w 354"/>
                  <a:gd name="T33" fmla="*/ 0 h 418"/>
                  <a:gd name="T34" fmla="*/ 0 w 354"/>
                  <a:gd name="T35" fmla="*/ 0 h 418"/>
                  <a:gd name="T36" fmla="*/ 0 w 354"/>
                  <a:gd name="T37" fmla="*/ 0 h 418"/>
                  <a:gd name="T38" fmla="*/ 0 w 354"/>
                  <a:gd name="T39" fmla="*/ 0 h 418"/>
                  <a:gd name="T40" fmla="*/ 0 w 354"/>
                  <a:gd name="T41" fmla="*/ 0 h 418"/>
                  <a:gd name="T42" fmla="*/ 0 w 354"/>
                  <a:gd name="T43" fmla="*/ 0 h 418"/>
                  <a:gd name="T44" fmla="*/ 0 w 354"/>
                  <a:gd name="T45" fmla="*/ 0 h 418"/>
                  <a:gd name="T46" fmla="*/ 0 w 354"/>
                  <a:gd name="T47" fmla="*/ 0 h 418"/>
                  <a:gd name="T48" fmla="*/ 0 w 354"/>
                  <a:gd name="T49" fmla="*/ 0 h 418"/>
                  <a:gd name="T50" fmla="*/ 0 w 354"/>
                  <a:gd name="T51" fmla="*/ 0 h 418"/>
                  <a:gd name="T52" fmla="*/ 0 w 354"/>
                  <a:gd name="T53" fmla="*/ 0 h 418"/>
                  <a:gd name="T54" fmla="*/ 0 w 354"/>
                  <a:gd name="T55" fmla="*/ 0 h 418"/>
                  <a:gd name="T56" fmla="*/ 0 w 354"/>
                  <a:gd name="T57" fmla="*/ 0 h 418"/>
                  <a:gd name="T58" fmla="*/ 0 w 354"/>
                  <a:gd name="T59" fmla="*/ 0 h 418"/>
                  <a:gd name="T60" fmla="*/ 0 w 354"/>
                  <a:gd name="T61" fmla="*/ 0 h 418"/>
                  <a:gd name="T62" fmla="*/ 0 w 354"/>
                  <a:gd name="T63" fmla="*/ 0 h 418"/>
                  <a:gd name="T64" fmla="*/ 0 w 354"/>
                  <a:gd name="T65" fmla="*/ 0 h 418"/>
                  <a:gd name="T66" fmla="*/ 0 w 354"/>
                  <a:gd name="T67" fmla="*/ 0 h 418"/>
                  <a:gd name="T68" fmla="*/ 0 w 354"/>
                  <a:gd name="T69" fmla="*/ 0 h 418"/>
                  <a:gd name="T70" fmla="*/ 0 w 354"/>
                  <a:gd name="T71" fmla="*/ 0 h 418"/>
                  <a:gd name="T72" fmla="*/ 0 w 354"/>
                  <a:gd name="T73" fmla="*/ 0 h 418"/>
                  <a:gd name="T74" fmla="*/ 0 w 354"/>
                  <a:gd name="T75" fmla="*/ 0 h 418"/>
                  <a:gd name="T76" fmla="*/ 0 w 354"/>
                  <a:gd name="T77" fmla="*/ 0 h 418"/>
                  <a:gd name="T78" fmla="*/ 0 w 354"/>
                  <a:gd name="T79" fmla="*/ 0 h 418"/>
                  <a:gd name="T80" fmla="*/ 0 w 354"/>
                  <a:gd name="T81" fmla="*/ 0 h 418"/>
                  <a:gd name="T82" fmla="*/ 0 w 354"/>
                  <a:gd name="T83" fmla="*/ 0 h 418"/>
                  <a:gd name="T84" fmla="*/ 0 w 354"/>
                  <a:gd name="T85" fmla="*/ 0 h 418"/>
                  <a:gd name="T86" fmla="*/ 0 w 354"/>
                  <a:gd name="T87" fmla="*/ 0 h 418"/>
                  <a:gd name="T88" fmla="*/ 0 w 354"/>
                  <a:gd name="T89" fmla="*/ 0 h 418"/>
                  <a:gd name="T90" fmla="*/ 0 w 354"/>
                  <a:gd name="T91" fmla="*/ 0 h 418"/>
                  <a:gd name="T92" fmla="*/ 0 w 354"/>
                  <a:gd name="T93" fmla="*/ 0 h 418"/>
                  <a:gd name="T94" fmla="*/ 0 w 354"/>
                  <a:gd name="T95" fmla="*/ 0 h 418"/>
                  <a:gd name="T96" fmla="*/ 0 w 354"/>
                  <a:gd name="T97" fmla="*/ 0 h 4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4"/>
                  <a:gd name="T148" fmla="*/ 0 h 418"/>
                  <a:gd name="T149" fmla="*/ 354 w 354"/>
                  <a:gd name="T150" fmla="*/ 418 h 4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4" h="418">
                    <a:moveTo>
                      <a:pt x="33" y="39"/>
                    </a:moveTo>
                    <a:lnTo>
                      <a:pt x="30" y="48"/>
                    </a:lnTo>
                    <a:lnTo>
                      <a:pt x="23" y="71"/>
                    </a:lnTo>
                    <a:lnTo>
                      <a:pt x="15" y="107"/>
                    </a:lnTo>
                    <a:lnTo>
                      <a:pt x="7" y="155"/>
                    </a:lnTo>
                    <a:lnTo>
                      <a:pt x="1" y="212"/>
                    </a:lnTo>
                    <a:lnTo>
                      <a:pt x="0" y="276"/>
                    </a:lnTo>
                    <a:lnTo>
                      <a:pt x="6" y="345"/>
                    </a:lnTo>
                    <a:lnTo>
                      <a:pt x="21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1" y="390"/>
                    </a:lnTo>
                    <a:lnTo>
                      <a:pt x="21" y="372"/>
                    </a:lnTo>
                    <a:lnTo>
                      <a:pt x="23" y="348"/>
                    </a:lnTo>
                    <a:lnTo>
                      <a:pt x="27" y="324"/>
                    </a:lnTo>
                    <a:lnTo>
                      <a:pt x="31" y="296"/>
                    </a:lnTo>
                    <a:lnTo>
                      <a:pt x="37" y="267"/>
                    </a:lnTo>
                    <a:lnTo>
                      <a:pt x="46" y="239"/>
                    </a:lnTo>
                    <a:lnTo>
                      <a:pt x="57" y="211"/>
                    </a:lnTo>
                    <a:lnTo>
                      <a:pt x="70" y="185"/>
                    </a:lnTo>
                    <a:lnTo>
                      <a:pt x="88" y="160"/>
                    </a:lnTo>
                    <a:lnTo>
                      <a:pt x="109" y="139"/>
                    </a:lnTo>
                    <a:lnTo>
                      <a:pt x="133" y="121"/>
                    </a:lnTo>
                    <a:lnTo>
                      <a:pt x="163" y="109"/>
                    </a:lnTo>
                    <a:lnTo>
                      <a:pt x="197" y="102"/>
                    </a:lnTo>
                    <a:lnTo>
                      <a:pt x="199" y="100"/>
                    </a:lnTo>
                    <a:lnTo>
                      <a:pt x="205" y="96"/>
                    </a:lnTo>
                    <a:lnTo>
                      <a:pt x="215" y="88"/>
                    </a:lnTo>
                    <a:lnTo>
                      <a:pt x="231" y="78"/>
                    </a:lnTo>
                    <a:lnTo>
                      <a:pt x="252" y="66"/>
                    </a:lnTo>
                    <a:lnTo>
                      <a:pt x="280" y="52"/>
                    </a:lnTo>
                    <a:lnTo>
                      <a:pt x="314" y="35"/>
                    </a:lnTo>
                    <a:lnTo>
                      <a:pt x="354" y="17"/>
                    </a:lnTo>
                    <a:lnTo>
                      <a:pt x="352" y="16"/>
                    </a:lnTo>
                    <a:lnTo>
                      <a:pt x="346" y="15"/>
                    </a:lnTo>
                    <a:lnTo>
                      <a:pt x="337" y="13"/>
                    </a:lnTo>
                    <a:lnTo>
                      <a:pt x="324" y="11"/>
                    </a:lnTo>
                    <a:lnTo>
                      <a:pt x="308" y="8"/>
                    </a:lnTo>
                    <a:lnTo>
                      <a:pt x="290" y="6"/>
                    </a:lnTo>
                    <a:lnTo>
                      <a:pt x="269" y="4"/>
                    </a:lnTo>
                    <a:lnTo>
                      <a:pt x="246" y="1"/>
                    </a:lnTo>
                    <a:lnTo>
                      <a:pt x="222" y="0"/>
                    </a:lnTo>
                    <a:lnTo>
                      <a:pt x="197" y="1"/>
                    </a:lnTo>
                    <a:lnTo>
                      <a:pt x="170" y="3"/>
                    </a:lnTo>
                    <a:lnTo>
                      <a:pt x="143" y="6"/>
                    </a:lnTo>
                    <a:lnTo>
                      <a:pt x="115" y="11"/>
                    </a:lnTo>
                    <a:lnTo>
                      <a:pt x="87" y="18"/>
                    </a:lnTo>
                    <a:lnTo>
                      <a:pt x="59" y="27"/>
                    </a:lnTo>
                    <a:lnTo>
                      <a:pt x="33" y="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2" name="Freeform 756"/>
              <p:cNvSpPr>
                <a:spLocks/>
              </p:cNvSpPr>
              <p:nvPr/>
            </p:nvSpPr>
            <p:spPr bwMode="auto">
              <a:xfrm>
                <a:off x="3925" y="3320"/>
                <a:ext cx="32" cy="8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8"/>
                    </a:lnTo>
                    <a:lnTo>
                      <a:pt x="51" y="12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8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5"/>
                    </a:lnTo>
                    <a:lnTo>
                      <a:pt x="281" y="44"/>
                    </a:lnTo>
                    <a:lnTo>
                      <a:pt x="274" y="42"/>
                    </a:lnTo>
                    <a:lnTo>
                      <a:pt x="263" y="39"/>
                    </a:lnTo>
                    <a:lnTo>
                      <a:pt x="249" y="35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2"/>
                    </a:lnTo>
                    <a:lnTo>
                      <a:pt x="144" y="21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3" name="Freeform 757"/>
              <p:cNvSpPr>
                <a:spLocks/>
              </p:cNvSpPr>
              <p:nvPr/>
            </p:nvSpPr>
            <p:spPr bwMode="auto">
              <a:xfrm>
                <a:off x="3925" y="3299"/>
                <a:ext cx="32" cy="9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7"/>
                    </a:lnTo>
                    <a:lnTo>
                      <a:pt x="51" y="11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7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4"/>
                    </a:lnTo>
                    <a:lnTo>
                      <a:pt x="281" y="43"/>
                    </a:lnTo>
                    <a:lnTo>
                      <a:pt x="274" y="41"/>
                    </a:lnTo>
                    <a:lnTo>
                      <a:pt x="263" y="38"/>
                    </a:lnTo>
                    <a:lnTo>
                      <a:pt x="249" y="34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1"/>
                    </a:lnTo>
                    <a:lnTo>
                      <a:pt x="144" y="20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4" name="Freeform 758"/>
              <p:cNvSpPr>
                <a:spLocks/>
              </p:cNvSpPr>
              <p:nvPr/>
            </p:nvSpPr>
            <p:spPr bwMode="auto">
              <a:xfrm>
                <a:off x="3955" y="3289"/>
                <a:ext cx="52" cy="96"/>
              </a:xfrm>
              <a:custGeom>
                <a:avLst/>
                <a:gdLst>
                  <a:gd name="T0" fmla="*/ 0 w 469"/>
                  <a:gd name="T1" fmla="*/ 0 h 868"/>
                  <a:gd name="T2" fmla="*/ 0 w 469"/>
                  <a:gd name="T3" fmla="*/ 0 h 868"/>
                  <a:gd name="T4" fmla="*/ 0 w 469"/>
                  <a:gd name="T5" fmla="*/ 0 h 868"/>
                  <a:gd name="T6" fmla="*/ 0 w 469"/>
                  <a:gd name="T7" fmla="*/ 0 h 868"/>
                  <a:gd name="T8" fmla="*/ 0 w 469"/>
                  <a:gd name="T9" fmla="*/ 0 h 868"/>
                  <a:gd name="T10" fmla="*/ 0 w 469"/>
                  <a:gd name="T11" fmla="*/ 0 h 868"/>
                  <a:gd name="T12" fmla="*/ 0 w 469"/>
                  <a:gd name="T13" fmla="*/ 0 h 868"/>
                  <a:gd name="T14" fmla="*/ 0 w 469"/>
                  <a:gd name="T15" fmla="*/ 0 h 868"/>
                  <a:gd name="T16" fmla="*/ 0 w 469"/>
                  <a:gd name="T17" fmla="*/ 0 h 868"/>
                  <a:gd name="T18" fmla="*/ 0 w 469"/>
                  <a:gd name="T19" fmla="*/ 0 h 868"/>
                  <a:gd name="T20" fmla="*/ 0 w 469"/>
                  <a:gd name="T21" fmla="*/ 0 h 868"/>
                  <a:gd name="T22" fmla="*/ 0 w 469"/>
                  <a:gd name="T23" fmla="*/ 0 h 868"/>
                  <a:gd name="T24" fmla="*/ 0 w 469"/>
                  <a:gd name="T25" fmla="*/ 0 h 868"/>
                  <a:gd name="T26" fmla="*/ 0 w 469"/>
                  <a:gd name="T27" fmla="*/ 0 h 868"/>
                  <a:gd name="T28" fmla="*/ 0 w 469"/>
                  <a:gd name="T29" fmla="*/ 0 h 868"/>
                  <a:gd name="T30" fmla="*/ 0 w 469"/>
                  <a:gd name="T31" fmla="*/ 0 h 868"/>
                  <a:gd name="T32" fmla="*/ 0 w 469"/>
                  <a:gd name="T33" fmla="*/ 0 h 868"/>
                  <a:gd name="T34" fmla="*/ 0 w 469"/>
                  <a:gd name="T35" fmla="*/ 0 h 8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9"/>
                  <a:gd name="T55" fmla="*/ 0 h 868"/>
                  <a:gd name="T56" fmla="*/ 469 w 469"/>
                  <a:gd name="T57" fmla="*/ 868 h 8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9" h="868">
                    <a:moveTo>
                      <a:pt x="0" y="0"/>
                    </a:moveTo>
                    <a:lnTo>
                      <a:pt x="0" y="840"/>
                    </a:lnTo>
                    <a:lnTo>
                      <a:pt x="142" y="868"/>
                    </a:lnTo>
                    <a:lnTo>
                      <a:pt x="136" y="755"/>
                    </a:lnTo>
                    <a:lnTo>
                      <a:pt x="469" y="806"/>
                    </a:lnTo>
                    <a:lnTo>
                      <a:pt x="463" y="761"/>
                    </a:lnTo>
                    <a:lnTo>
                      <a:pt x="232" y="732"/>
                    </a:lnTo>
                    <a:lnTo>
                      <a:pt x="226" y="635"/>
                    </a:lnTo>
                    <a:lnTo>
                      <a:pt x="68" y="635"/>
                    </a:lnTo>
                    <a:lnTo>
                      <a:pt x="64" y="623"/>
                    </a:lnTo>
                    <a:lnTo>
                      <a:pt x="53" y="587"/>
                    </a:lnTo>
                    <a:lnTo>
                      <a:pt x="39" y="530"/>
                    </a:lnTo>
                    <a:lnTo>
                      <a:pt x="25" y="455"/>
                    </a:lnTo>
                    <a:lnTo>
                      <a:pt x="14" y="365"/>
                    </a:lnTo>
                    <a:lnTo>
                      <a:pt x="10" y="262"/>
                    </a:lnTo>
                    <a:lnTo>
                      <a:pt x="19" y="149"/>
                    </a:lnTo>
                    <a:lnTo>
                      <a:pt x="4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5" name="Freeform 759"/>
              <p:cNvSpPr>
                <a:spLocks/>
              </p:cNvSpPr>
              <p:nvPr/>
            </p:nvSpPr>
            <p:spPr bwMode="auto">
              <a:xfrm>
                <a:off x="3981" y="3267"/>
                <a:ext cx="67" cy="13"/>
              </a:xfrm>
              <a:custGeom>
                <a:avLst/>
                <a:gdLst>
                  <a:gd name="T0" fmla="*/ 0 w 604"/>
                  <a:gd name="T1" fmla="*/ 0 h 118"/>
                  <a:gd name="T2" fmla="*/ 0 w 604"/>
                  <a:gd name="T3" fmla="*/ 0 h 118"/>
                  <a:gd name="T4" fmla="*/ 0 w 604"/>
                  <a:gd name="T5" fmla="*/ 0 h 118"/>
                  <a:gd name="T6" fmla="*/ 0 w 604"/>
                  <a:gd name="T7" fmla="*/ 0 h 118"/>
                  <a:gd name="T8" fmla="*/ 0 w 604"/>
                  <a:gd name="T9" fmla="*/ 0 h 118"/>
                  <a:gd name="T10" fmla="*/ 0 w 604"/>
                  <a:gd name="T11" fmla="*/ 0 h 118"/>
                  <a:gd name="T12" fmla="*/ 0 w 604"/>
                  <a:gd name="T13" fmla="*/ 0 h 118"/>
                  <a:gd name="T14" fmla="*/ 0 w 604"/>
                  <a:gd name="T15" fmla="*/ 0 h 118"/>
                  <a:gd name="T16" fmla="*/ 0 w 604"/>
                  <a:gd name="T17" fmla="*/ 0 h 118"/>
                  <a:gd name="T18" fmla="*/ 0 w 604"/>
                  <a:gd name="T19" fmla="*/ 0 h 118"/>
                  <a:gd name="T20" fmla="*/ 0 w 604"/>
                  <a:gd name="T21" fmla="*/ 0 h 118"/>
                  <a:gd name="T22" fmla="*/ 0 w 604"/>
                  <a:gd name="T23" fmla="*/ 0 h 118"/>
                  <a:gd name="T24" fmla="*/ 0 w 604"/>
                  <a:gd name="T25" fmla="*/ 0 h 118"/>
                  <a:gd name="T26" fmla="*/ 0 w 604"/>
                  <a:gd name="T27" fmla="*/ 0 h 118"/>
                  <a:gd name="T28" fmla="*/ 0 w 604"/>
                  <a:gd name="T29" fmla="*/ 0 h 118"/>
                  <a:gd name="T30" fmla="*/ 0 w 604"/>
                  <a:gd name="T31" fmla="*/ 0 h 118"/>
                  <a:gd name="T32" fmla="*/ 0 w 604"/>
                  <a:gd name="T33" fmla="*/ 0 h 118"/>
                  <a:gd name="T34" fmla="*/ 0 w 604"/>
                  <a:gd name="T35" fmla="*/ 0 h 118"/>
                  <a:gd name="T36" fmla="*/ 0 w 604"/>
                  <a:gd name="T37" fmla="*/ 0 h 118"/>
                  <a:gd name="T38" fmla="*/ 0 w 604"/>
                  <a:gd name="T39" fmla="*/ 0 h 118"/>
                  <a:gd name="T40" fmla="*/ 0 w 604"/>
                  <a:gd name="T41" fmla="*/ 0 h 118"/>
                  <a:gd name="T42" fmla="*/ 0 w 604"/>
                  <a:gd name="T43" fmla="*/ 0 h 118"/>
                  <a:gd name="T44" fmla="*/ 0 w 604"/>
                  <a:gd name="T45" fmla="*/ 0 h 118"/>
                  <a:gd name="T46" fmla="*/ 0 w 604"/>
                  <a:gd name="T47" fmla="*/ 0 h 118"/>
                  <a:gd name="T48" fmla="*/ 0 w 604"/>
                  <a:gd name="T49" fmla="*/ 0 h 118"/>
                  <a:gd name="T50" fmla="*/ 0 w 604"/>
                  <a:gd name="T51" fmla="*/ 0 h 118"/>
                  <a:gd name="T52" fmla="*/ 0 w 604"/>
                  <a:gd name="T53" fmla="*/ 0 h 118"/>
                  <a:gd name="T54" fmla="*/ 0 w 604"/>
                  <a:gd name="T55" fmla="*/ 0 h 118"/>
                  <a:gd name="T56" fmla="*/ 0 w 604"/>
                  <a:gd name="T57" fmla="*/ 0 h 118"/>
                  <a:gd name="T58" fmla="*/ 0 w 604"/>
                  <a:gd name="T59" fmla="*/ 0 h 118"/>
                  <a:gd name="T60" fmla="*/ 0 w 604"/>
                  <a:gd name="T61" fmla="*/ 0 h 118"/>
                  <a:gd name="T62" fmla="*/ 0 w 604"/>
                  <a:gd name="T63" fmla="*/ 0 h 118"/>
                  <a:gd name="T64" fmla="*/ 0 w 604"/>
                  <a:gd name="T65" fmla="*/ 0 h 118"/>
                  <a:gd name="T66" fmla="*/ 0 w 604"/>
                  <a:gd name="T67" fmla="*/ 0 h 118"/>
                  <a:gd name="T68" fmla="*/ 0 w 604"/>
                  <a:gd name="T69" fmla="*/ 0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04"/>
                  <a:gd name="T106" fmla="*/ 0 h 118"/>
                  <a:gd name="T107" fmla="*/ 604 w 604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04" h="118">
                    <a:moveTo>
                      <a:pt x="0" y="118"/>
                    </a:moveTo>
                    <a:lnTo>
                      <a:pt x="3" y="117"/>
                    </a:lnTo>
                    <a:lnTo>
                      <a:pt x="14" y="113"/>
                    </a:lnTo>
                    <a:lnTo>
                      <a:pt x="29" y="108"/>
                    </a:lnTo>
                    <a:lnTo>
                      <a:pt x="50" y="101"/>
                    </a:lnTo>
                    <a:lnTo>
                      <a:pt x="77" y="93"/>
                    </a:lnTo>
                    <a:lnTo>
                      <a:pt x="107" y="85"/>
                    </a:lnTo>
                    <a:lnTo>
                      <a:pt x="143" y="76"/>
                    </a:lnTo>
                    <a:lnTo>
                      <a:pt x="181" y="69"/>
                    </a:lnTo>
                    <a:lnTo>
                      <a:pt x="224" y="62"/>
                    </a:lnTo>
                    <a:lnTo>
                      <a:pt x="270" y="57"/>
                    </a:lnTo>
                    <a:lnTo>
                      <a:pt x="319" y="53"/>
                    </a:lnTo>
                    <a:lnTo>
                      <a:pt x="369" y="52"/>
                    </a:lnTo>
                    <a:lnTo>
                      <a:pt x="422" y="53"/>
                    </a:lnTo>
                    <a:lnTo>
                      <a:pt x="476" y="58"/>
                    </a:lnTo>
                    <a:lnTo>
                      <a:pt x="531" y="66"/>
                    </a:lnTo>
                    <a:lnTo>
                      <a:pt x="587" y="78"/>
                    </a:lnTo>
                    <a:lnTo>
                      <a:pt x="604" y="0"/>
                    </a:lnTo>
                    <a:lnTo>
                      <a:pt x="600" y="0"/>
                    </a:lnTo>
                    <a:lnTo>
                      <a:pt x="587" y="0"/>
                    </a:lnTo>
                    <a:lnTo>
                      <a:pt x="566" y="0"/>
                    </a:lnTo>
                    <a:lnTo>
                      <a:pt x="540" y="1"/>
                    </a:lnTo>
                    <a:lnTo>
                      <a:pt x="507" y="2"/>
                    </a:lnTo>
                    <a:lnTo>
                      <a:pt x="470" y="3"/>
                    </a:lnTo>
                    <a:lnTo>
                      <a:pt x="428" y="6"/>
                    </a:lnTo>
                    <a:lnTo>
                      <a:pt x="383" y="8"/>
                    </a:lnTo>
                    <a:lnTo>
                      <a:pt x="335" y="12"/>
                    </a:lnTo>
                    <a:lnTo>
                      <a:pt x="285" y="16"/>
                    </a:lnTo>
                    <a:lnTo>
                      <a:pt x="235" y="21"/>
                    </a:lnTo>
                    <a:lnTo>
                      <a:pt x="186" y="28"/>
                    </a:lnTo>
                    <a:lnTo>
                      <a:pt x="136" y="36"/>
                    </a:lnTo>
                    <a:lnTo>
                      <a:pt x="88" y="45"/>
                    </a:lnTo>
                    <a:lnTo>
                      <a:pt x="42" y="55"/>
                    </a:lnTo>
                    <a:lnTo>
                      <a:pt x="0" y="6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6" name="Freeform 760"/>
              <p:cNvSpPr>
                <a:spLocks/>
              </p:cNvSpPr>
              <p:nvPr/>
            </p:nvSpPr>
            <p:spPr bwMode="auto">
              <a:xfrm>
                <a:off x="3942" y="3387"/>
                <a:ext cx="113" cy="38"/>
              </a:xfrm>
              <a:custGeom>
                <a:avLst/>
                <a:gdLst>
                  <a:gd name="T0" fmla="*/ 0 w 1017"/>
                  <a:gd name="T1" fmla="*/ 0 h 337"/>
                  <a:gd name="T2" fmla="*/ 0 w 1017"/>
                  <a:gd name="T3" fmla="*/ 0 h 337"/>
                  <a:gd name="T4" fmla="*/ 0 w 1017"/>
                  <a:gd name="T5" fmla="*/ 0 h 337"/>
                  <a:gd name="T6" fmla="*/ 0 w 1017"/>
                  <a:gd name="T7" fmla="*/ 0 h 337"/>
                  <a:gd name="T8" fmla="*/ 0 w 1017"/>
                  <a:gd name="T9" fmla="*/ 0 h 337"/>
                  <a:gd name="T10" fmla="*/ 0 w 1017"/>
                  <a:gd name="T11" fmla="*/ 0 h 337"/>
                  <a:gd name="T12" fmla="*/ 0 w 1017"/>
                  <a:gd name="T13" fmla="*/ 0 h 337"/>
                  <a:gd name="T14" fmla="*/ 0 w 1017"/>
                  <a:gd name="T15" fmla="*/ 0 h 337"/>
                  <a:gd name="T16" fmla="*/ 0 w 1017"/>
                  <a:gd name="T17" fmla="*/ 0 h 337"/>
                  <a:gd name="T18" fmla="*/ 0 w 1017"/>
                  <a:gd name="T19" fmla="*/ 0 h 337"/>
                  <a:gd name="T20" fmla="*/ 0 w 1017"/>
                  <a:gd name="T21" fmla="*/ 0 h 337"/>
                  <a:gd name="T22" fmla="*/ 0 w 1017"/>
                  <a:gd name="T23" fmla="*/ 0 h 337"/>
                  <a:gd name="T24" fmla="*/ 0 w 1017"/>
                  <a:gd name="T25" fmla="*/ 0 h 337"/>
                  <a:gd name="T26" fmla="*/ 0 w 1017"/>
                  <a:gd name="T27" fmla="*/ 0 h 337"/>
                  <a:gd name="T28" fmla="*/ 0 w 1017"/>
                  <a:gd name="T29" fmla="*/ 0 h 337"/>
                  <a:gd name="T30" fmla="*/ 0 w 1017"/>
                  <a:gd name="T31" fmla="*/ 0 h 337"/>
                  <a:gd name="T32" fmla="*/ 0 w 1017"/>
                  <a:gd name="T33" fmla="*/ 0 h 337"/>
                  <a:gd name="T34" fmla="*/ 0 w 1017"/>
                  <a:gd name="T35" fmla="*/ 0 h 337"/>
                  <a:gd name="T36" fmla="*/ 0 w 1017"/>
                  <a:gd name="T37" fmla="*/ 0 h 337"/>
                  <a:gd name="T38" fmla="*/ 0 w 1017"/>
                  <a:gd name="T39" fmla="*/ 0 h 337"/>
                  <a:gd name="T40" fmla="*/ 0 w 1017"/>
                  <a:gd name="T41" fmla="*/ 0 h 337"/>
                  <a:gd name="T42" fmla="*/ 0 w 1017"/>
                  <a:gd name="T43" fmla="*/ 0 h 337"/>
                  <a:gd name="T44" fmla="*/ 0 w 1017"/>
                  <a:gd name="T45" fmla="*/ 0 h 337"/>
                  <a:gd name="T46" fmla="*/ 0 w 1017"/>
                  <a:gd name="T47" fmla="*/ 0 h 337"/>
                  <a:gd name="T48" fmla="*/ 0 w 1017"/>
                  <a:gd name="T49" fmla="*/ 0 h 337"/>
                  <a:gd name="T50" fmla="*/ 0 w 1017"/>
                  <a:gd name="T51" fmla="*/ 0 h 337"/>
                  <a:gd name="T52" fmla="*/ 0 w 1017"/>
                  <a:gd name="T53" fmla="*/ 0 h 337"/>
                  <a:gd name="T54" fmla="*/ 0 w 1017"/>
                  <a:gd name="T55" fmla="*/ 0 h 337"/>
                  <a:gd name="T56" fmla="*/ 0 w 1017"/>
                  <a:gd name="T57" fmla="*/ 0 h 337"/>
                  <a:gd name="T58" fmla="*/ 0 w 1017"/>
                  <a:gd name="T59" fmla="*/ 0 h 337"/>
                  <a:gd name="T60" fmla="*/ 0 w 1017"/>
                  <a:gd name="T61" fmla="*/ 0 h 337"/>
                  <a:gd name="T62" fmla="*/ 0 w 1017"/>
                  <a:gd name="T63" fmla="*/ 0 h 337"/>
                  <a:gd name="T64" fmla="*/ 0 w 1017"/>
                  <a:gd name="T65" fmla="*/ 0 h 337"/>
                  <a:gd name="T66" fmla="*/ 0 w 1017"/>
                  <a:gd name="T67" fmla="*/ 0 h 337"/>
                  <a:gd name="T68" fmla="*/ 0 w 1017"/>
                  <a:gd name="T69" fmla="*/ 0 h 337"/>
                  <a:gd name="T70" fmla="*/ 0 w 1017"/>
                  <a:gd name="T71" fmla="*/ 0 h 337"/>
                  <a:gd name="T72" fmla="*/ 0 w 1017"/>
                  <a:gd name="T73" fmla="*/ 0 h 337"/>
                  <a:gd name="T74" fmla="*/ 0 w 1017"/>
                  <a:gd name="T75" fmla="*/ 0 h 337"/>
                  <a:gd name="T76" fmla="*/ 0 w 1017"/>
                  <a:gd name="T77" fmla="*/ 0 h 33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7"/>
                  <a:gd name="T118" fmla="*/ 0 h 337"/>
                  <a:gd name="T119" fmla="*/ 1017 w 1017"/>
                  <a:gd name="T120" fmla="*/ 337 h 33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7" h="337">
                    <a:moveTo>
                      <a:pt x="430" y="326"/>
                    </a:moveTo>
                    <a:lnTo>
                      <a:pt x="432" y="325"/>
                    </a:lnTo>
                    <a:lnTo>
                      <a:pt x="438" y="323"/>
                    </a:lnTo>
                    <a:lnTo>
                      <a:pt x="447" y="319"/>
                    </a:lnTo>
                    <a:lnTo>
                      <a:pt x="459" y="314"/>
                    </a:lnTo>
                    <a:lnTo>
                      <a:pt x="474" y="308"/>
                    </a:lnTo>
                    <a:lnTo>
                      <a:pt x="491" y="301"/>
                    </a:lnTo>
                    <a:lnTo>
                      <a:pt x="509" y="291"/>
                    </a:lnTo>
                    <a:lnTo>
                      <a:pt x="528" y="282"/>
                    </a:lnTo>
                    <a:lnTo>
                      <a:pt x="549" y="272"/>
                    </a:lnTo>
                    <a:lnTo>
                      <a:pt x="568" y="260"/>
                    </a:lnTo>
                    <a:lnTo>
                      <a:pt x="587" y="248"/>
                    </a:lnTo>
                    <a:lnTo>
                      <a:pt x="606" y="235"/>
                    </a:lnTo>
                    <a:lnTo>
                      <a:pt x="623" y="222"/>
                    </a:lnTo>
                    <a:lnTo>
                      <a:pt x="638" y="208"/>
                    </a:lnTo>
                    <a:lnTo>
                      <a:pt x="651" y="193"/>
                    </a:lnTo>
                    <a:lnTo>
                      <a:pt x="662" y="179"/>
                    </a:lnTo>
                    <a:lnTo>
                      <a:pt x="0" y="17"/>
                    </a:lnTo>
                    <a:lnTo>
                      <a:pt x="51" y="0"/>
                    </a:lnTo>
                    <a:lnTo>
                      <a:pt x="1017" y="237"/>
                    </a:lnTo>
                    <a:lnTo>
                      <a:pt x="977" y="260"/>
                    </a:lnTo>
                    <a:lnTo>
                      <a:pt x="698" y="188"/>
                    </a:lnTo>
                    <a:lnTo>
                      <a:pt x="697" y="189"/>
                    </a:lnTo>
                    <a:lnTo>
                      <a:pt x="695" y="192"/>
                    </a:lnTo>
                    <a:lnTo>
                      <a:pt x="691" y="196"/>
                    </a:lnTo>
                    <a:lnTo>
                      <a:pt x="685" y="202"/>
                    </a:lnTo>
                    <a:lnTo>
                      <a:pt x="678" y="211"/>
                    </a:lnTo>
                    <a:lnTo>
                      <a:pt x="668" y="219"/>
                    </a:lnTo>
                    <a:lnTo>
                      <a:pt x="657" y="229"/>
                    </a:lnTo>
                    <a:lnTo>
                      <a:pt x="642" y="239"/>
                    </a:lnTo>
                    <a:lnTo>
                      <a:pt x="626" y="250"/>
                    </a:lnTo>
                    <a:lnTo>
                      <a:pt x="609" y="263"/>
                    </a:lnTo>
                    <a:lnTo>
                      <a:pt x="587" y="275"/>
                    </a:lnTo>
                    <a:lnTo>
                      <a:pt x="565" y="287"/>
                    </a:lnTo>
                    <a:lnTo>
                      <a:pt x="540" y="301"/>
                    </a:lnTo>
                    <a:lnTo>
                      <a:pt x="511" y="313"/>
                    </a:lnTo>
                    <a:lnTo>
                      <a:pt x="480" y="325"/>
                    </a:lnTo>
                    <a:lnTo>
                      <a:pt x="447" y="337"/>
                    </a:lnTo>
                    <a:lnTo>
                      <a:pt x="430" y="3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7" name="Freeform 761"/>
              <p:cNvSpPr>
                <a:spLocks/>
              </p:cNvSpPr>
              <p:nvPr/>
            </p:nvSpPr>
            <p:spPr bwMode="auto">
              <a:xfrm>
                <a:off x="3918" y="3397"/>
                <a:ext cx="116" cy="34"/>
              </a:xfrm>
              <a:custGeom>
                <a:avLst/>
                <a:gdLst>
                  <a:gd name="T0" fmla="*/ 0 w 1036"/>
                  <a:gd name="T1" fmla="*/ 0 h 303"/>
                  <a:gd name="T2" fmla="*/ 0 w 1036"/>
                  <a:gd name="T3" fmla="*/ 0 h 303"/>
                  <a:gd name="T4" fmla="*/ 0 w 1036"/>
                  <a:gd name="T5" fmla="*/ 0 h 303"/>
                  <a:gd name="T6" fmla="*/ 0 w 1036"/>
                  <a:gd name="T7" fmla="*/ 0 h 303"/>
                  <a:gd name="T8" fmla="*/ 0 w 1036"/>
                  <a:gd name="T9" fmla="*/ 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6"/>
                  <a:gd name="T16" fmla="*/ 0 h 303"/>
                  <a:gd name="T17" fmla="*/ 1036 w 1036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6" h="303">
                    <a:moveTo>
                      <a:pt x="0" y="0"/>
                    </a:moveTo>
                    <a:lnTo>
                      <a:pt x="1013" y="303"/>
                    </a:lnTo>
                    <a:lnTo>
                      <a:pt x="1036" y="303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8" name="Freeform 762"/>
              <p:cNvSpPr>
                <a:spLocks/>
              </p:cNvSpPr>
              <p:nvPr/>
            </p:nvSpPr>
            <p:spPr bwMode="auto">
              <a:xfrm>
                <a:off x="3938" y="3393"/>
                <a:ext cx="113" cy="30"/>
              </a:xfrm>
              <a:custGeom>
                <a:avLst/>
                <a:gdLst>
                  <a:gd name="T0" fmla="*/ 0 w 1023"/>
                  <a:gd name="T1" fmla="*/ 0 h 270"/>
                  <a:gd name="T2" fmla="*/ 0 w 1023"/>
                  <a:gd name="T3" fmla="*/ 0 h 270"/>
                  <a:gd name="T4" fmla="*/ 0 w 1023"/>
                  <a:gd name="T5" fmla="*/ 0 h 270"/>
                  <a:gd name="T6" fmla="*/ 0 w 1023"/>
                  <a:gd name="T7" fmla="*/ 0 h 270"/>
                  <a:gd name="T8" fmla="*/ 0 w 1023"/>
                  <a:gd name="T9" fmla="*/ 0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270"/>
                  <a:gd name="T17" fmla="*/ 1023 w 1023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270">
                    <a:moveTo>
                      <a:pt x="0" y="1"/>
                    </a:moveTo>
                    <a:lnTo>
                      <a:pt x="1001" y="270"/>
                    </a:lnTo>
                    <a:lnTo>
                      <a:pt x="1023" y="269"/>
                    </a:lnTo>
                    <a:lnTo>
                      <a:pt x="3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59" name="Freeform 763"/>
              <p:cNvSpPr>
                <a:spLocks/>
              </p:cNvSpPr>
              <p:nvPr/>
            </p:nvSpPr>
            <p:spPr bwMode="auto">
              <a:xfrm>
                <a:off x="3929" y="3394"/>
                <a:ext cx="114" cy="33"/>
              </a:xfrm>
              <a:custGeom>
                <a:avLst/>
                <a:gdLst>
                  <a:gd name="T0" fmla="*/ 0 w 1028"/>
                  <a:gd name="T1" fmla="*/ 0 h 299"/>
                  <a:gd name="T2" fmla="*/ 0 w 1028"/>
                  <a:gd name="T3" fmla="*/ 0 h 299"/>
                  <a:gd name="T4" fmla="*/ 0 w 1028"/>
                  <a:gd name="T5" fmla="*/ 0 h 299"/>
                  <a:gd name="T6" fmla="*/ 0 w 1028"/>
                  <a:gd name="T7" fmla="*/ 0 h 299"/>
                  <a:gd name="T8" fmla="*/ 0 w 1028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8"/>
                  <a:gd name="T16" fmla="*/ 0 h 299"/>
                  <a:gd name="T17" fmla="*/ 1028 w 1028"/>
                  <a:gd name="T18" fmla="*/ 299 h 2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8" h="299">
                    <a:moveTo>
                      <a:pt x="0" y="0"/>
                    </a:moveTo>
                    <a:lnTo>
                      <a:pt x="1009" y="299"/>
                    </a:lnTo>
                    <a:lnTo>
                      <a:pt x="1028" y="29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71" name="Group 764"/>
            <p:cNvGrpSpPr>
              <a:grpSpLocks/>
            </p:cNvGrpSpPr>
            <p:nvPr/>
          </p:nvGrpSpPr>
          <p:grpSpPr bwMode="auto">
            <a:xfrm>
              <a:off x="5588000" y="4610100"/>
              <a:ext cx="338138" cy="282575"/>
              <a:chOff x="3899" y="3264"/>
              <a:chExt cx="213" cy="178"/>
            </a:xfrm>
          </p:grpSpPr>
          <p:sp>
            <p:nvSpPr>
              <p:cNvPr id="73982" name="Freeform 765"/>
              <p:cNvSpPr>
                <a:spLocks/>
              </p:cNvSpPr>
              <p:nvPr/>
            </p:nvSpPr>
            <p:spPr bwMode="auto">
              <a:xfrm>
                <a:off x="3899" y="3264"/>
                <a:ext cx="213" cy="178"/>
              </a:xfrm>
              <a:custGeom>
                <a:avLst/>
                <a:gdLst>
                  <a:gd name="T0" fmla="*/ 0 w 1913"/>
                  <a:gd name="T1" fmla="*/ 0 h 1606"/>
                  <a:gd name="T2" fmla="*/ 0 w 1913"/>
                  <a:gd name="T3" fmla="*/ 0 h 1606"/>
                  <a:gd name="T4" fmla="*/ 0 w 1913"/>
                  <a:gd name="T5" fmla="*/ 0 h 1606"/>
                  <a:gd name="T6" fmla="*/ 0 w 1913"/>
                  <a:gd name="T7" fmla="*/ 0 h 1606"/>
                  <a:gd name="T8" fmla="*/ 0 w 1913"/>
                  <a:gd name="T9" fmla="*/ 0 h 1606"/>
                  <a:gd name="T10" fmla="*/ 0 w 1913"/>
                  <a:gd name="T11" fmla="*/ 0 h 1606"/>
                  <a:gd name="T12" fmla="*/ 0 w 1913"/>
                  <a:gd name="T13" fmla="*/ 0 h 1606"/>
                  <a:gd name="T14" fmla="*/ 0 w 1913"/>
                  <a:gd name="T15" fmla="*/ 0 h 1606"/>
                  <a:gd name="T16" fmla="*/ 0 w 1913"/>
                  <a:gd name="T17" fmla="*/ 0 h 1606"/>
                  <a:gd name="T18" fmla="*/ 0 w 1913"/>
                  <a:gd name="T19" fmla="*/ 0 h 1606"/>
                  <a:gd name="T20" fmla="*/ 0 w 1913"/>
                  <a:gd name="T21" fmla="*/ 0 h 1606"/>
                  <a:gd name="T22" fmla="*/ 0 w 1913"/>
                  <a:gd name="T23" fmla="*/ 0 h 1606"/>
                  <a:gd name="T24" fmla="*/ 0 w 1913"/>
                  <a:gd name="T25" fmla="*/ 0 h 1606"/>
                  <a:gd name="T26" fmla="*/ 0 w 1913"/>
                  <a:gd name="T27" fmla="*/ 0 h 1606"/>
                  <a:gd name="T28" fmla="*/ 0 w 1913"/>
                  <a:gd name="T29" fmla="*/ 0 h 1606"/>
                  <a:gd name="T30" fmla="*/ 0 w 1913"/>
                  <a:gd name="T31" fmla="*/ 0 h 1606"/>
                  <a:gd name="T32" fmla="*/ 0 w 1913"/>
                  <a:gd name="T33" fmla="*/ 0 h 1606"/>
                  <a:gd name="T34" fmla="*/ 0 w 1913"/>
                  <a:gd name="T35" fmla="*/ 0 h 1606"/>
                  <a:gd name="T36" fmla="*/ 0 w 1913"/>
                  <a:gd name="T37" fmla="*/ 0 h 1606"/>
                  <a:gd name="T38" fmla="*/ 0 w 1913"/>
                  <a:gd name="T39" fmla="*/ 0 h 1606"/>
                  <a:gd name="T40" fmla="*/ 0 w 1913"/>
                  <a:gd name="T41" fmla="*/ 0 h 1606"/>
                  <a:gd name="T42" fmla="*/ 0 w 1913"/>
                  <a:gd name="T43" fmla="*/ 0 h 1606"/>
                  <a:gd name="T44" fmla="*/ 0 w 1913"/>
                  <a:gd name="T45" fmla="*/ 0 h 1606"/>
                  <a:gd name="T46" fmla="*/ 0 w 1913"/>
                  <a:gd name="T47" fmla="*/ 0 h 1606"/>
                  <a:gd name="T48" fmla="*/ 0 w 1913"/>
                  <a:gd name="T49" fmla="*/ 0 h 1606"/>
                  <a:gd name="T50" fmla="*/ 0 w 1913"/>
                  <a:gd name="T51" fmla="*/ 0 h 1606"/>
                  <a:gd name="T52" fmla="*/ 0 w 1913"/>
                  <a:gd name="T53" fmla="*/ 0 h 1606"/>
                  <a:gd name="T54" fmla="*/ 0 w 1913"/>
                  <a:gd name="T55" fmla="*/ 0 h 1606"/>
                  <a:gd name="T56" fmla="*/ 0 w 1913"/>
                  <a:gd name="T57" fmla="*/ 0 h 1606"/>
                  <a:gd name="T58" fmla="*/ 0 w 1913"/>
                  <a:gd name="T59" fmla="*/ 0 h 1606"/>
                  <a:gd name="T60" fmla="*/ 0 w 1913"/>
                  <a:gd name="T61" fmla="*/ 0 h 1606"/>
                  <a:gd name="T62" fmla="*/ 0 w 1913"/>
                  <a:gd name="T63" fmla="*/ 0 h 1606"/>
                  <a:gd name="T64" fmla="*/ 0 w 1913"/>
                  <a:gd name="T65" fmla="*/ 0 h 1606"/>
                  <a:gd name="T66" fmla="*/ 0 w 1913"/>
                  <a:gd name="T67" fmla="*/ 0 h 1606"/>
                  <a:gd name="T68" fmla="*/ 0 w 1913"/>
                  <a:gd name="T69" fmla="*/ 0 h 1606"/>
                  <a:gd name="T70" fmla="*/ 0 w 1913"/>
                  <a:gd name="T71" fmla="*/ 0 h 1606"/>
                  <a:gd name="T72" fmla="*/ 0 w 1913"/>
                  <a:gd name="T73" fmla="*/ 0 h 1606"/>
                  <a:gd name="T74" fmla="*/ 0 w 1913"/>
                  <a:gd name="T75" fmla="*/ 0 h 1606"/>
                  <a:gd name="T76" fmla="*/ 0 w 1913"/>
                  <a:gd name="T77" fmla="*/ 0 h 16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13"/>
                  <a:gd name="T118" fmla="*/ 0 h 1606"/>
                  <a:gd name="T119" fmla="*/ 1913 w 1913"/>
                  <a:gd name="T120" fmla="*/ 1606 h 160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13" h="1606">
                    <a:moveTo>
                      <a:pt x="518" y="213"/>
                    </a:moveTo>
                    <a:lnTo>
                      <a:pt x="539" y="115"/>
                    </a:lnTo>
                    <a:lnTo>
                      <a:pt x="540" y="115"/>
                    </a:lnTo>
                    <a:lnTo>
                      <a:pt x="544" y="114"/>
                    </a:lnTo>
                    <a:lnTo>
                      <a:pt x="549" y="112"/>
                    </a:lnTo>
                    <a:lnTo>
                      <a:pt x="555" y="110"/>
                    </a:lnTo>
                    <a:lnTo>
                      <a:pt x="564" y="107"/>
                    </a:lnTo>
                    <a:lnTo>
                      <a:pt x="574" y="103"/>
                    </a:lnTo>
                    <a:lnTo>
                      <a:pt x="586" y="100"/>
                    </a:lnTo>
                    <a:lnTo>
                      <a:pt x="602" y="95"/>
                    </a:lnTo>
                    <a:lnTo>
                      <a:pt x="618" y="90"/>
                    </a:lnTo>
                    <a:lnTo>
                      <a:pt x="636" y="85"/>
                    </a:lnTo>
                    <a:lnTo>
                      <a:pt x="656" y="80"/>
                    </a:lnTo>
                    <a:lnTo>
                      <a:pt x="679" y="75"/>
                    </a:lnTo>
                    <a:lnTo>
                      <a:pt x="703" y="70"/>
                    </a:lnTo>
                    <a:lnTo>
                      <a:pt x="730" y="64"/>
                    </a:lnTo>
                    <a:lnTo>
                      <a:pt x="758" y="58"/>
                    </a:lnTo>
                    <a:lnTo>
                      <a:pt x="789" y="52"/>
                    </a:lnTo>
                    <a:lnTo>
                      <a:pt x="820" y="46"/>
                    </a:lnTo>
                    <a:lnTo>
                      <a:pt x="855" y="41"/>
                    </a:lnTo>
                    <a:lnTo>
                      <a:pt x="892" y="36"/>
                    </a:lnTo>
                    <a:lnTo>
                      <a:pt x="929" y="31"/>
                    </a:lnTo>
                    <a:lnTo>
                      <a:pt x="970" y="26"/>
                    </a:lnTo>
                    <a:lnTo>
                      <a:pt x="1013" y="21"/>
                    </a:lnTo>
                    <a:lnTo>
                      <a:pt x="1056" y="17"/>
                    </a:lnTo>
                    <a:lnTo>
                      <a:pt x="1103" y="13"/>
                    </a:lnTo>
                    <a:lnTo>
                      <a:pt x="1152" y="10"/>
                    </a:lnTo>
                    <a:lnTo>
                      <a:pt x="1202" y="6"/>
                    </a:lnTo>
                    <a:lnTo>
                      <a:pt x="1255" y="3"/>
                    </a:lnTo>
                    <a:lnTo>
                      <a:pt x="1309" y="1"/>
                    </a:lnTo>
                    <a:lnTo>
                      <a:pt x="1366" y="0"/>
                    </a:lnTo>
                    <a:lnTo>
                      <a:pt x="1425" y="0"/>
                    </a:lnTo>
                    <a:lnTo>
                      <a:pt x="1485" y="0"/>
                    </a:lnTo>
                    <a:lnTo>
                      <a:pt x="1548" y="1"/>
                    </a:lnTo>
                    <a:lnTo>
                      <a:pt x="1616" y="39"/>
                    </a:lnTo>
                    <a:lnTo>
                      <a:pt x="1601" y="221"/>
                    </a:lnTo>
                    <a:lnTo>
                      <a:pt x="1606" y="223"/>
                    </a:lnTo>
                    <a:lnTo>
                      <a:pt x="1620" y="230"/>
                    </a:lnTo>
                    <a:lnTo>
                      <a:pt x="1640" y="243"/>
                    </a:lnTo>
                    <a:lnTo>
                      <a:pt x="1663" y="260"/>
                    </a:lnTo>
                    <a:lnTo>
                      <a:pt x="1688" y="284"/>
                    </a:lnTo>
                    <a:lnTo>
                      <a:pt x="1709" y="312"/>
                    </a:lnTo>
                    <a:lnTo>
                      <a:pt x="1726" y="347"/>
                    </a:lnTo>
                    <a:lnTo>
                      <a:pt x="1736" y="388"/>
                    </a:lnTo>
                    <a:lnTo>
                      <a:pt x="1891" y="528"/>
                    </a:lnTo>
                    <a:lnTo>
                      <a:pt x="1849" y="898"/>
                    </a:lnTo>
                    <a:lnTo>
                      <a:pt x="1601" y="1023"/>
                    </a:lnTo>
                    <a:lnTo>
                      <a:pt x="1895" y="1110"/>
                    </a:lnTo>
                    <a:lnTo>
                      <a:pt x="1897" y="1114"/>
                    </a:lnTo>
                    <a:lnTo>
                      <a:pt x="1902" y="1125"/>
                    </a:lnTo>
                    <a:lnTo>
                      <a:pt x="1907" y="1143"/>
                    </a:lnTo>
                    <a:lnTo>
                      <a:pt x="1912" y="1166"/>
                    </a:lnTo>
                    <a:lnTo>
                      <a:pt x="1913" y="1195"/>
                    </a:lnTo>
                    <a:lnTo>
                      <a:pt x="1911" y="1229"/>
                    </a:lnTo>
                    <a:lnTo>
                      <a:pt x="1901" y="1266"/>
                    </a:lnTo>
                    <a:lnTo>
                      <a:pt x="1884" y="1307"/>
                    </a:lnTo>
                    <a:lnTo>
                      <a:pt x="1107" y="1606"/>
                    </a:lnTo>
                    <a:lnTo>
                      <a:pt x="0" y="1258"/>
                    </a:lnTo>
                    <a:lnTo>
                      <a:pt x="19" y="1217"/>
                    </a:lnTo>
                    <a:lnTo>
                      <a:pt x="188" y="1159"/>
                    </a:lnTo>
                    <a:lnTo>
                      <a:pt x="188" y="221"/>
                    </a:lnTo>
                    <a:lnTo>
                      <a:pt x="189" y="220"/>
                    </a:lnTo>
                    <a:lnTo>
                      <a:pt x="193" y="217"/>
                    </a:lnTo>
                    <a:lnTo>
                      <a:pt x="198" y="214"/>
                    </a:lnTo>
                    <a:lnTo>
                      <a:pt x="207" y="209"/>
                    </a:lnTo>
                    <a:lnTo>
                      <a:pt x="218" y="203"/>
                    </a:lnTo>
                    <a:lnTo>
                      <a:pt x="230" y="197"/>
                    </a:lnTo>
                    <a:lnTo>
                      <a:pt x="245" y="191"/>
                    </a:lnTo>
                    <a:lnTo>
                      <a:pt x="262" y="184"/>
                    </a:lnTo>
                    <a:lnTo>
                      <a:pt x="281" y="179"/>
                    </a:lnTo>
                    <a:lnTo>
                      <a:pt x="302" y="175"/>
                    </a:lnTo>
                    <a:lnTo>
                      <a:pt x="326" y="173"/>
                    </a:lnTo>
                    <a:lnTo>
                      <a:pt x="350" y="171"/>
                    </a:lnTo>
                    <a:lnTo>
                      <a:pt x="378" y="172"/>
                    </a:lnTo>
                    <a:lnTo>
                      <a:pt x="407" y="175"/>
                    </a:lnTo>
                    <a:lnTo>
                      <a:pt x="439" y="181"/>
                    </a:lnTo>
                    <a:lnTo>
                      <a:pt x="471" y="191"/>
                    </a:lnTo>
                    <a:lnTo>
                      <a:pt x="518" y="21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3" name="Freeform 766"/>
              <p:cNvSpPr>
                <a:spLocks/>
              </p:cNvSpPr>
              <p:nvPr/>
            </p:nvSpPr>
            <p:spPr bwMode="auto">
              <a:xfrm>
                <a:off x="3977" y="3278"/>
                <a:ext cx="68" cy="78"/>
              </a:xfrm>
              <a:custGeom>
                <a:avLst/>
                <a:gdLst>
                  <a:gd name="T0" fmla="*/ 0 w 614"/>
                  <a:gd name="T1" fmla="*/ 0 h 697"/>
                  <a:gd name="T2" fmla="*/ 0 w 614"/>
                  <a:gd name="T3" fmla="*/ 0 h 697"/>
                  <a:gd name="T4" fmla="*/ 0 w 614"/>
                  <a:gd name="T5" fmla="*/ 0 h 697"/>
                  <a:gd name="T6" fmla="*/ 0 w 614"/>
                  <a:gd name="T7" fmla="*/ 0 h 697"/>
                  <a:gd name="T8" fmla="*/ 0 w 614"/>
                  <a:gd name="T9" fmla="*/ 0 h 697"/>
                  <a:gd name="T10" fmla="*/ 0 w 614"/>
                  <a:gd name="T11" fmla="*/ 0 h 697"/>
                  <a:gd name="T12" fmla="*/ 0 w 614"/>
                  <a:gd name="T13" fmla="*/ 0 h 697"/>
                  <a:gd name="T14" fmla="*/ 0 w 614"/>
                  <a:gd name="T15" fmla="*/ 0 h 697"/>
                  <a:gd name="T16" fmla="*/ 0 w 614"/>
                  <a:gd name="T17" fmla="*/ 0 h 697"/>
                  <a:gd name="T18" fmla="*/ 0 w 614"/>
                  <a:gd name="T19" fmla="*/ 0 h 697"/>
                  <a:gd name="T20" fmla="*/ 0 w 614"/>
                  <a:gd name="T21" fmla="*/ 0 h 697"/>
                  <a:gd name="T22" fmla="*/ 0 w 614"/>
                  <a:gd name="T23" fmla="*/ 0 h 697"/>
                  <a:gd name="T24" fmla="*/ 0 w 614"/>
                  <a:gd name="T25" fmla="*/ 0 h 697"/>
                  <a:gd name="T26" fmla="*/ 0 w 614"/>
                  <a:gd name="T27" fmla="*/ 0 h 697"/>
                  <a:gd name="T28" fmla="*/ 0 w 614"/>
                  <a:gd name="T29" fmla="*/ 0 h 697"/>
                  <a:gd name="T30" fmla="*/ 0 w 614"/>
                  <a:gd name="T31" fmla="*/ 0 h 697"/>
                  <a:gd name="T32" fmla="*/ 0 w 614"/>
                  <a:gd name="T33" fmla="*/ 0 h 697"/>
                  <a:gd name="T34" fmla="*/ 0 w 614"/>
                  <a:gd name="T35" fmla="*/ 0 h 697"/>
                  <a:gd name="T36" fmla="*/ 0 w 614"/>
                  <a:gd name="T37" fmla="*/ 0 h 697"/>
                  <a:gd name="T38" fmla="*/ 0 w 614"/>
                  <a:gd name="T39" fmla="*/ 0 h 697"/>
                  <a:gd name="T40" fmla="*/ 0 w 614"/>
                  <a:gd name="T41" fmla="*/ 0 h 697"/>
                  <a:gd name="T42" fmla="*/ 0 w 614"/>
                  <a:gd name="T43" fmla="*/ 0 h 697"/>
                  <a:gd name="T44" fmla="*/ 0 w 614"/>
                  <a:gd name="T45" fmla="*/ 0 h 697"/>
                  <a:gd name="T46" fmla="*/ 0 w 614"/>
                  <a:gd name="T47" fmla="*/ 0 h 697"/>
                  <a:gd name="T48" fmla="*/ 0 w 614"/>
                  <a:gd name="T49" fmla="*/ 0 h 697"/>
                  <a:gd name="T50" fmla="*/ 0 w 614"/>
                  <a:gd name="T51" fmla="*/ 0 h 697"/>
                  <a:gd name="T52" fmla="*/ 0 w 614"/>
                  <a:gd name="T53" fmla="*/ 0 h 697"/>
                  <a:gd name="T54" fmla="*/ 0 w 614"/>
                  <a:gd name="T55" fmla="*/ 0 h 697"/>
                  <a:gd name="T56" fmla="*/ 0 w 614"/>
                  <a:gd name="T57" fmla="*/ 0 h 697"/>
                  <a:gd name="T58" fmla="*/ 0 w 614"/>
                  <a:gd name="T59" fmla="*/ 0 h 697"/>
                  <a:gd name="T60" fmla="*/ 0 w 614"/>
                  <a:gd name="T61" fmla="*/ 0 h 697"/>
                  <a:gd name="T62" fmla="*/ 0 w 614"/>
                  <a:gd name="T63" fmla="*/ 0 h 697"/>
                  <a:gd name="T64" fmla="*/ 0 w 614"/>
                  <a:gd name="T65" fmla="*/ 0 h 697"/>
                  <a:gd name="T66" fmla="*/ 0 w 614"/>
                  <a:gd name="T67" fmla="*/ 0 h 697"/>
                  <a:gd name="T68" fmla="*/ 0 w 614"/>
                  <a:gd name="T69" fmla="*/ 0 h 697"/>
                  <a:gd name="T70" fmla="*/ 0 w 614"/>
                  <a:gd name="T71" fmla="*/ 0 h 697"/>
                  <a:gd name="T72" fmla="*/ 0 w 614"/>
                  <a:gd name="T73" fmla="*/ 0 h 697"/>
                  <a:gd name="T74" fmla="*/ 0 w 614"/>
                  <a:gd name="T75" fmla="*/ 0 h 697"/>
                  <a:gd name="T76" fmla="*/ 0 w 614"/>
                  <a:gd name="T77" fmla="*/ 0 h 697"/>
                  <a:gd name="T78" fmla="*/ 0 w 614"/>
                  <a:gd name="T79" fmla="*/ 0 h 697"/>
                  <a:gd name="T80" fmla="*/ 0 w 614"/>
                  <a:gd name="T81" fmla="*/ 0 h 697"/>
                  <a:gd name="T82" fmla="*/ 0 w 614"/>
                  <a:gd name="T83" fmla="*/ 0 h 697"/>
                  <a:gd name="T84" fmla="*/ 0 w 614"/>
                  <a:gd name="T85" fmla="*/ 0 h 697"/>
                  <a:gd name="T86" fmla="*/ 0 w 614"/>
                  <a:gd name="T87" fmla="*/ 0 h 697"/>
                  <a:gd name="T88" fmla="*/ 0 w 614"/>
                  <a:gd name="T89" fmla="*/ 0 h 697"/>
                  <a:gd name="T90" fmla="*/ 0 w 614"/>
                  <a:gd name="T91" fmla="*/ 0 h 697"/>
                  <a:gd name="T92" fmla="*/ 0 w 614"/>
                  <a:gd name="T93" fmla="*/ 0 h 697"/>
                  <a:gd name="T94" fmla="*/ 0 w 614"/>
                  <a:gd name="T95" fmla="*/ 0 h 697"/>
                  <a:gd name="T96" fmla="*/ 0 w 614"/>
                  <a:gd name="T97" fmla="*/ 0 h 6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4"/>
                  <a:gd name="T148" fmla="*/ 0 h 697"/>
                  <a:gd name="T149" fmla="*/ 614 w 614"/>
                  <a:gd name="T150" fmla="*/ 697 h 69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4" h="697">
                    <a:moveTo>
                      <a:pt x="609" y="26"/>
                    </a:moveTo>
                    <a:lnTo>
                      <a:pt x="606" y="25"/>
                    </a:lnTo>
                    <a:lnTo>
                      <a:pt x="596" y="23"/>
                    </a:lnTo>
                    <a:lnTo>
                      <a:pt x="581" y="18"/>
                    </a:lnTo>
                    <a:lnTo>
                      <a:pt x="559" y="14"/>
                    </a:lnTo>
                    <a:lnTo>
                      <a:pt x="534" y="10"/>
                    </a:lnTo>
                    <a:lnTo>
                      <a:pt x="503" y="6"/>
                    </a:lnTo>
                    <a:lnTo>
                      <a:pt x="469" y="3"/>
                    </a:lnTo>
                    <a:lnTo>
                      <a:pt x="430" y="1"/>
                    </a:lnTo>
                    <a:lnTo>
                      <a:pt x="388" y="0"/>
                    </a:lnTo>
                    <a:lnTo>
                      <a:pt x="344" y="2"/>
                    </a:lnTo>
                    <a:lnTo>
                      <a:pt x="297" y="6"/>
                    </a:lnTo>
                    <a:lnTo>
                      <a:pt x="247" y="14"/>
                    </a:lnTo>
                    <a:lnTo>
                      <a:pt x="197" y="25"/>
                    </a:lnTo>
                    <a:lnTo>
                      <a:pt x="145" y="40"/>
                    </a:lnTo>
                    <a:lnTo>
                      <a:pt x="92" y="58"/>
                    </a:lnTo>
                    <a:lnTo>
                      <a:pt x="39" y="83"/>
                    </a:lnTo>
                    <a:lnTo>
                      <a:pt x="35" y="96"/>
                    </a:lnTo>
                    <a:lnTo>
                      <a:pt x="26" y="134"/>
                    </a:lnTo>
                    <a:lnTo>
                      <a:pt x="15" y="192"/>
                    </a:lnTo>
                    <a:lnTo>
                      <a:pt x="5" y="268"/>
                    </a:lnTo>
                    <a:lnTo>
                      <a:pt x="0" y="358"/>
                    </a:lnTo>
                    <a:lnTo>
                      <a:pt x="4" y="459"/>
                    </a:lnTo>
                    <a:lnTo>
                      <a:pt x="19" y="568"/>
                    </a:lnTo>
                    <a:lnTo>
                      <a:pt x="50" y="679"/>
                    </a:lnTo>
                    <a:lnTo>
                      <a:pt x="54" y="679"/>
                    </a:lnTo>
                    <a:lnTo>
                      <a:pt x="62" y="678"/>
                    </a:lnTo>
                    <a:lnTo>
                      <a:pt x="75" y="676"/>
                    </a:lnTo>
                    <a:lnTo>
                      <a:pt x="93" y="675"/>
                    </a:lnTo>
                    <a:lnTo>
                      <a:pt x="117" y="673"/>
                    </a:lnTo>
                    <a:lnTo>
                      <a:pt x="144" y="671"/>
                    </a:lnTo>
                    <a:lnTo>
                      <a:pt x="177" y="670"/>
                    </a:lnTo>
                    <a:lnTo>
                      <a:pt x="212" y="669"/>
                    </a:lnTo>
                    <a:lnTo>
                      <a:pt x="252" y="668"/>
                    </a:lnTo>
                    <a:lnTo>
                      <a:pt x="295" y="669"/>
                    </a:lnTo>
                    <a:lnTo>
                      <a:pt x="342" y="670"/>
                    </a:lnTo>
                    <a:lnTo>
                      <a:pt x="391" y="672"/>
                    </a:lnTo>
                    <a:lnTo>
                      <a:pt x="443" y="676"/>
                    </a:lnTo>
                    <a:lnTo>
                      <a:pt x="498" y="681"/>
                    </a:lnTo>
                    <a:lnTo>
                      <a:pt x="555" y="688"/>
                    </a:lnTo>
                    <a:lnTo>
                      <a:pt x="614" y="697"/>
                    </a:lnTo>
                    <a:lnTo>
                      <a:pt x="611" y="676"/>
                    </a:lnTo>
                    <a:lnTo>
                      <a:pt x="605" y="621"/>
                    </a:lnTo>
                    <a:lnTo>
                      <a:pt x="596" y="538"/>
                    </a:lnTo>
                    <a:lnTo>
                      <a:pt x="589" y="438"/>
                    </a:lnTo>
                    <a:lnTo>
                      <a:pt x="584" y="327"/>
                    </a:lnTo>
                    <a:lnTo>
                      <a:pt x="584" y="217"/>
                    </a:lnTo>
                    <a:lnTo>
                      <a:pt x="592" y="114"/>
                    </a:lnTo>
                    <a:lnTo>
                      <a:pt x="609" y="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4" name="Freeform 767"/>
              <p:cNvSpPr>
                <a:spLocks/>
              </p:cNvSpPr>
              <p:nvPr/>
            </p:nvSpPr>
            <p:spPr bwMode="auto">
              <a:xfrm>
                <a:off x="3984" y="3299"/>
                <a:ext cx="113" cy="77"/>
              </a:xfrm>
              <a:custGeom>
                <a:avLst/>
                <a:gdLst>
                  <a:gd name="T0" fmla="*/ 0 w 1014"/>
                  <a:gd name="T1" fmla="*/ 0 h 693"/>
                  <a:gd name="T2" fmla="*/ 0 w 1014"/>
                  <a:gd name="T3" fmla="*/ 0 h 693"/>
                  <a:gd name="T4" fmla="*/ 0 w 1014"/>
                  <a:gd name="T5" fmla="*/ 0 h 693"/>
                  <a:gd name="T6" fmla="*/ 0 w 1014"/>
                  <a:gd name="T7" fmla="*/ 0 h 693"/>
                  <a:gd name="T8" fmla="*/ 0 w 1014"/>
                  <a:gd name="T9" fmla="*/ 0 h 693"/>
                  <a:gd name="T10" fmla="*/ 0 w 1014"/>
                  <a:gd name="T11" fmla="*/ 0 h 693"/>
                  <a:gd name="T12" fmla="*/ 0 w 1014"/>
                  <a:gd name="T13" fmla="*/ 0 h 693"/>
                  <a:gd name="T14" fmla="*/ 0 w 1014"/>
                  <a:gd name="T15" fmla="*/ 0 h 693"/>
                  <a:gd name="T16" fmla="*/ 0 w 1014"/>
                  <a:gd name="T17" fmla="*/ 0 h 693"/>
                  <a:gd name="T18" fmla="*/ 0 w 1014"/>
                  <a:gd name="T19" fmla="*/ 0 h 693"/>
                  <a:gd name="T20" fmla="*/ 0 w 1014"/>
                  <a:gd name="T21" fmla="*/ 0 h 693"/>
                  <a:gd name="T22" fmla="*/ 0 w 1014"/>
                  <a:gd name="T23" fmla="*/ 0 h 693"/>
                  <a:gd name="T24" fmla="*/ 0 w 1014"/>
                  <a:gd name="T25" fmla="*/ 0 h 693"/>
                  <a:gd name="T26" fmla="*/ 0 w 1014"/>
                  <a:gd name="T27" fmla="*/ 0 h 693"/>
                  <a:gd name="T28" fmla="*/ 0 w 1014"/>
                  <a:gd name="T29" fmla="*/ 0 h 693"/>
                  <a:gd name="T30" fmla="*/ 0 w 1014"/>
                  <a:gd name="T31" fmla="*/ 0 h 693"/>
                  <a:gd name="T32" fmla="*/ 0 w 1014"/>
                  <a:gd name="T33" fmla="*/ 0 h 693"/>
                  <a:gd name="T34" fmla="*/ 0 w 1014"/>
                  <a:gd name="T35" fmla="*/ 0 h 693"/>
                  <a:gd name="T36" fmla="*/ 0 w 1014"/>
                  <a:gd name="T37" fmla="*/ 0 h 693"/>
                  <a:gd name="T38" fmla="*/ 0 w 1014"/>
                  <a:gd name="T39" fmla="*/ 0 h 693"/>
                  <a:gd name="T40" fmla="*/ 0 w 1014"/>
                  <a:gd name="T41" fmla="*/ 0 h 693"/>
                  <a:gd name="T42" fmla="*/ 0 w 1014"/>
                  <a:gd name="T43" fmla="*/ 0 h 693"/>
                  <a:gd name="T44" fmla="*/ 0 w 1014"/>
                  <a:gd name="T45" fmla="*/ 0 h 693"/>
                  <a:gd name="T46" fmla="*/ 0 w 1014"/>
                  <a:gd name="T47" fmla="*/ 0 h 693"/>
                  <a:gd name="T48" fmla="*/ 0 w 1014"/>
                  <a:gd name="T49" fmla="*/ 0 h 693"/>
                  <a:gd name="T50" fmla="*/ 0 w 1014"/>
                  <a:gd name="T51" fmla="*/ 0 h 693"/>
                  <a:gd name="T52" fmla="*/ 0 w 1014"/>
                  <a:gd name="T53" fmla="*/ 0 h 693"/>
                  <a:gd name="T54" fmla="*/ 0 w 1014"/>
                  <a:gd name="T55" fmla="*/ 0 h 693"/>
                  <a:gd name="T56" fmla="*/ 0 w 1014"/>
                  <a:gd name="T57" fmla="*/ 0 h 693"/>
                  <a:gd name="T58" fmla="*/ 0 w 1014"/>
                  <a:gd name="T59" fmla="*/ 0 h 693"/>
                  <a:gd name="T60" fmla="*/ 0 w 1014"/>
                  <a:gd name="T61" fmla="*/ 0 h 693"/>
                  <a:gd name="T62" fmla="*/ 0 w 1014"/>
                  <a:gd name="T63" fmla="*/ 0 h 693"/>
                  <a:gd name="T64" fmla="*/ 0 w 1014"/>
                  <a:gd name="T65" fmla="*/ 0 h 693"/>
                  <a:gd name="T66" fmla="*/ 0 w 1014"/>
                  <a:gd name="T67" fmla="*/ 0 h 693"/>
                  <a:gd name="T68" fmla="*/ 0 w 1014"/>
                  <a:gd name="T69" fmla="*/ 0 h 693"/>
                  <a:gd name="T70" fmla="*/ 0 w 1014"/>
                  <a:gd name="T71" fmla="*/ 0 h 693"/>
                  <a:gd name="T72" fmla="*/ 0 w 1014"/>
                  <a:gd name="T73" fmla="*/ 0 h 693"/>
                  <a:gd name="T74" fmla="*/ 0 w 1014"/>
                  <a:gd name="T75" fmla="*/ 0 h 693"/>
                  <a:gd name="T76" fmla="*/ 0 w 1014"/>
                  <a:gd name="T77" fmla="*/ 0 h 693"/>
                  <a:gd name="T78" fmla="*/ 0 w 1014"/>
                  <a:gd name="T79" fmla="*/ 0 h 693"/>
                  <a:gd name="T80" fmla="*/ 0 w 1014"/>
                  <a:gd name="T81" fmla="*/ 0 h 693"/>
                  <a:gd name="T82" fmla="*/ 0 w 1014"/>
                  <a:gd name="T83" fmla="*/ 0 h 693"/>
                  <a:gd name="T84" fmla="*/ 0 w 1014"/>
                  <a:gd name="T85" fmla="*/ 0 h 693"/>
                  <a:gd name="T86" fmla="*/ 0 w 1014"/>
                  <a:gd name="T87" fmla="*/ 0 h 693"/>
                  <a:gd name="T88" fmla="*/ 0 w 1014"/>
                  <a:gd name="T89" fmla="*/ 0 h 693"/>
                  <a:gd name="T90" fmla="*/ 0 w 1014"/>
                  <a:gd name="T91" fmla="*/ 0 h 693"/>
                  <a:gd name="T92" fmla="*/ 0 w 1014"/>
                  <a:gd name="T93" fmla="*/ 0 h 693"/>
                  <a:gd name="T94" fmla="*/ 0 w 1014"/>
                  <a:gd name="T95" fmla="*/ 0 h 693"/>
                  <a:gd name="T96" fmla="*/ 0 w 1014"/>
                  <a:gd name="T97" fmla="*/ 0 h 693"/>
                  <a:gd name="T98" fmla="*/ 0 w 1014"/>
                  <a:gd name="T99" fmla="*/ 0 h 693"/>
                  <a:gd name="T100" fmla="*/ 0 w 1014"/>
                  <a:gd name="T101" fmla="*/ 0 h 693"/>
                  <a:gd name="T102" fmla="*/ 0 w 1014"/>
                  <a:gd name="T103" fmla="*/ 0 h 693"/>
                  <a:gd name="T104" fmla="*/ 0 w 1014"/>
                  <a:gd name="T105" fmla="*/ 0 h 693"/>
                  <a:gd name="T106" fmla="*/ 0 w 1014"/>
                  <a:gd name="T107" fmla="*/ 0 h 69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4"/>
                  <a:gd name="T163" fmla="*/ 0 h 693"/>
                  <a:gd name="T164" fmla="*/ 1014 w 1014"/>
                  <a:gd name="T165" fmla="*/ 693 h 69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4" h="693">
                    <a:moveTo>
                      <a:pt x="6" y="523"/>
                    </a:moveTo>
                    <a:lnTo>
                      <a:pt x="0" y="608"/>
                    </a:lnTo>
                    <a:lnTo>
                      <a:pt x="660" y="693"/>
                    </a:lnTo>
                    <a:lnTo>
                      <a:pt x="665" y="691"/>
                    </a:lnTo>
                    <a:lnTo>
                      <a:pt x="679" y="683"/>
                    </a:lnTo>
                    <a:lnTo>
                      <a:pt x="700" y="672"/>
                    </a:lnTo>
                    <a:lnTo>
                      <a:pt x="726" y="657"/>
                    </a:lnTo>
                    <a:lnTo>
                      <a:pt x="758" y="636"/>
                    </a:lnTo>
                    <a:lnTo>
                      <a:pt x="793" y="611"/>
                    </a:lnTo>
                    <a:lnTo>
                      <a:pt x="829" y="581"/>
                    </a:lnTo>
                    <a:lnTo>
                      <a:pt x="866" y="546"/>
                    </a:lnTo>
                    <a:lnTo>
                      <a:pt x="902" y="508"/>
                    </a:lnTo>
                    <a:lnTo>
                      <a:pt x="935" y="465"/>
                    </a:lnTo>
                    <a:lnTo>
                      <a:pt x="964" y="416"/>
                    </a:lnTo>
                    <a:lnTo>
                      <a:pt x="987" y="362"/>
                    </a:lnTo>
                    <a:lnTo>
                      <a:pt x="1004" y="305"/>
                    </a:lnTo>
                    <a:lnTo>
                      <a:pt x="1014" y="242"/>
                    </a:lnTo>
                    <a:lnTo>
                      <a:pt x="1012" y="175"/>
                    </a:lnTo>
                    <a:lnTo>
                      <a:pt x="1000" y="103"/>
                    </a:lnTo>
                    <a:lnTo>
                      <a:pt x="998" y="98"/>
                    </a:lnTo>
                    <a:lnTo>
                      <a:pt x="992" y="87"/>
                    </a:lnTo>
                    <a:lnTo>
                      <a:pt x="981" y="72"/>
                    </a:lnTo>
                    <a:lnTo>
                      <a:pt x="967" y="53"/>
                    </a:lnTo>
                    <a:lnTo>
                      <a:pt x="948" y="35"/>
                    </a:lnTo>
                    <a:lnTo>
                      <a:pt x="926" y="19"/>
                    </a:lnTo>
                    <a:lnTo>
                      <a:pt x="900" y="6"/>
                    </a:lnTo>
                    <a:lnTo>
                      <a:pt x="870" y="0"/>
                    </a:lnTo>
                    <a:lnTo>
                      <a:pt x="874" y="12"/>
                    </a:lnTo>
                    <a:lnTo>
                      <a:pt x="884" y="41"/>
                    </a:lnTo>
                    <a:lnTo>
                      <a:pt x="896" y="89"/>
                    </a:lnTo>
                    <a:lnTo>
                      <a:pt x="907" y="151"/>
                    </a:lnTo>
                    <a:lnTo>
                      <a:pt x="910" y="225"/>
                    </a:lnTo>
                    <a:lnTo>
                      <a:pt x="902" y="307"/>
                    </a:lnTo>
                    <a:lnTo>
                      <a:pt x="878" y="396"/>
                    </a:lnTo>
                    <a:lnTo>
                      <a:pt x="836" y="489"/>
                    </a:lnTo>
                    <a:lnTo>
                      <a:pt x="835" y="490"/>
                    </a:lnTo>
                    <a:lnTo>
                      <a:pt x="831" y="493"/>
                    </a:lnTo>
                    <a:lnTo>
                      <a:pt x="825" y="498"/>
                    </a:lnTo>
                    <a:lnTo>
                      <a:pt x="816" y="506"/>
                    </a:lnTo>
                    <a:lnTo>
                      <a:pt x="805" y="513"/>
                    </a:lnTo>
                    <a:lnTo>
                      <a:pt x="792" y="521"/>
                    </a:lnTo>
                    <a:lnTo>
                      <a:pt x="775" y="529"/>
                    </a:lnTo>
                    <a:lnTo>
                      <a:pt x="757" y="537"/>
                    </a:lnTo>
                    <a:lnTo>
                      <a:pt x="737" y="544"/>
                    </a:lnTo>
                    <a:lnTo>
                      <a:pt x="713" y="552"/>
                    </a:lnTo>
                    <a:lnTo>
                      <a:pt x="688" y="557"/>
                    </a:lnTo>
                    <a:lnTo>
                      <a:pt x="659" y="561"/>
                    </a:lnTo>
                    <a:lnTo>
                      <a:pt x="630" y="562"/>
                    </a:lnTo>
                    <a:lnTo>
                      <a:pt x="597" y="561"/>
                    </a:lnTo>
                    <a:lnTo>
                      <a:pt x="562" y="558"/>
                    </a:lnTo>
                    <a:lnTo>
                      <a:pt x="525" y="551"/>
                    </a:lnTo>
                    <a:lnTo>
                      <a:pt x="525" y="642"/>
                    </a:lnTo>
                    <a:lnTo>
                      <a:pt x="23" y="590"/>
                    </a:lnTo>
                    <a:lnTo>
                      <a:pt x="6" y="52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5" name="Freeform 768"/>
              <p:cNvSpPr>
                <a:spLocks/>
              </p:cNvSpPr>
              <p:nvPr/>
            </p:nvSpPr>
            <p:spPr bwMode="auto">
              <a:xfrm>
                <a:off x="3970" y="3375"/>
                <a:ext cx="83" cy="27"/>
              </a:xfrm>
              <a:custGeom>
                <a:avLst/>
                <a:gdLst>
                  <a:gd name="T0" fmla="*/ 0 w 745"/>
                  <a:gd name="T1" fmla="*/ 0 h 240"/>
                  <a:gd name="T2" fmla="*/ 0 w 745"/>
                  <a:gd name="T3" fmla="*/ 0 h 240"/>
                  <a:gd name="T4" fmla="*/ 0 w 745"/>
                  <a:gd name="T5" fmla="*/ 0 h 240"/>
                  <a:gd name="T6" fmla="*/ 0 w 745"/>
                  <a:gd name="T7" fmla="*/ 0 h 240"/>
                  <a:gd name="T8" fmla="*/ 0 w 745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5"/>
                  <a:gd name="T16" fmla="*/ 0 h 240"/>
                  <a:gd name="T17" fmla="*/ 745 w 745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5" h="240">
                    <a:moveTo>
                      <a:pt x="745" y="86"/>
                    </a:moveTo>
                    <a:lnTo>
                      <a:pt x="11" y="0"/>
                    </a:lnTo>
                    <a:lnTo>
                      <a:pt x="0" y="86"/>
                    </a:lnTo>
                    <a:lnTo>
                      <a:pt x="722" y="240"/>
                    </a:lnTo>
                    <a:lnTo>
                      <a:pt x="745" y="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6" name="Freeform 769"/>
              <p:cNvSpPr>
                <a:spLocks/>
              </p:cNvSpPr>
              <p:nvPr/>
            </p:nvSpPr>
            <p:spPr bwMode="auto">
              <a:xfrm>
                <a:off x="4011" y="3384"/>
                <a:ext cx="36" cy="12"/>
              </a:xfrm>
              <a:custGeom>
                <a:avLst/>
                <a:gdLst>
                  <a:gd name="T0" fmla="*/ 0 w 319"/>
                  <a:gd name="T1" fmla="*/ 0 h 109"/>
                  <a:gd name="T2" fmla="*/ 0 w 319"/>
                  <a:gd name="T3" fmla="*/ 0 h 109"/>
                  <a:gd name="T4" fmla="*/ 0 w 319"/>
                  <a:gd name="T5" fmla="*/ 0 h 109"/>
                  <a:gd name="T6" fmla="*/ 0 w 319"/>
                  <a:gd name="T7" fmla="*/ 0 h 109"/>
                  <a:gd name="T8" fmla="*/ 0 w 319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09"/>
                  <a:gd name="T17" fmla="*/ 319 w 31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09">
                    <a:moveTo>
                      <a:pt x="319" y="47"/>
                    </a:moveTo>
                    <a:lnTo>
                      <a:pt x="4" y="0"/>
                    </a:lnTo>
                    <a:lnTo>
                      <a:pt x="0" y="45"/>
                    </a:lnTo>
                    <a:lnTo>
                      <a:pt x="309" y="109"/>
                    </a:lnTo>
                    <a:lnTo>
                      <a:pt x="319" y="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7" name="Freeform 770"/>
              <p:cNvSpPr>
                <a:spLocks/>
              </p:cNvSpPr>
              <p:nvPr/>
            </p:nvSpPr>
            <p:spPr bwMode="auto">
              <a:xfrm>
                <a:off x="3975" y="3378"/>
                <a:ext cx="24" cy="9"/>
              </a:xfrm>
              <a:custGeom>
                <a:avLst/>
                <a:gdLst>
                  <a:gd name="T0" fmla="*/ 0 w 213"/>
                  <a:gd name="T1" fmla="*/ 0 h 81"/>
                  <a:gd name="T2" fmla="*/ 0 w 213"/>
                  <a:gd name="T3" fmla="*/ 0 h 81"/>
                  <a:gd name="T4" fmla="*/ 0 w 213"/>
                  <a:gd name="T5" fmla="*/ 0 h 81"/>
                  <a:gd name="T6" fmla="*/ 0 w 213"/>
                  <a:gd name="T7" fmla="*/ 0 h 81"/>
                  <a:gd name="T8" fmla="*/ 0 w 213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81"/>
                  <a:gd name="T17" fmla="*/ 213 w 213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81">
                    <a:moveTo>
                      <a:pt x="213" y="37"/>
                    </a:moveTo>
                    <a:lnTo>
                      <a:pt x="0" y="0"/>
                    </a:lnTo>
                    <a:lnTo>
                      <a:pt x="2" y="39"/>
                    </a:lnTo>
                    <a:lnTo>
                      <a:pt x="206" y="81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8" name="Freeform 771"/>
              <p:cNvSpPr>
                <a:spLocks/>
              </p:cNvSpPr>
              <p:nvPr/>
            </p:nvSpPr>
            <p:spPr bwMode="auto">
              <a:xfrm>
                <a:off x="3916" y="3386"/>
                <a:ext cx="139" cy="47"/>
              </a:xfrm>
              <a:custGeom>
                <a:avLst/>
                <a:gdLst>
                  <a:gd name="T0" fmla="*/ 0 w 1254"/>
                  <a:gd name="T1" fmla="*/ 0 h 415"/>
                  <a:gd name="T2" fmla="*/ 0 w 1254"/>
                  <a:gd name="T3" fmla="*/ 0 h 415"/>
                  <a:gd name="T4" fmla="*/ 0 w 1254"/>
                  <a:gd name="T5" fmla="*/ 0 h 415"/>
                  <a:gd name="T6" fmla="*/ 0 w 1254"/>
                  <a:gd name="T7" fmla="*/ 0 h 415"/>
                  <a:gd name="T8" fmla="*/ 0 w 1254"/>
                  <a:gd name="T9" fmla="*/ 0 h 415"/>
                  <a:gd name="T10" fmla="*/ 0 w 1254"/>
                  <a:gd name="T11" fmla="*/ 0 h 415"/>
                  <a:gd name="T12" fmla="*/ 0 w 1254"/>
                  <a:gd name="T13" fmla="*/ 0 h 415"/>
                  <a:gd name="T14" fmla="*/ 0 w 1254"/>
                  <a:gd name="T15" fmla="*/ 0 h 415"/>
                  <a:gd name="T16" fmla="*/ 0 w 1254"/>
                  <a:gd name="T17" fmla="*/ 0 h 415"/>
                  <a:gd name="T18" fmla="*/ 0 w 1254"/>
                  <a:gd name="T19" fmla="*/ 0 h 415"/>
                  <a:gd name="T20" fmla="*/ 0 w 1254"/>
                  <a:gd name="T21" fmla="*/ 0 h 415"/>
                  <a:gd name="T22" fmla="*/ 0 w 1254"/>
                  <a:gd name="T23" fmla="*/ 0 h 415"/>
                  <a:gd name="T24" fmla="*/ 0 w 1254"/>
                  <a:gd name="T25" fmla="*/ 0 h 415"/>
                  <a:gd name="T26" fmla="*/ 0 w 1254"/>
                  <a:gd name="T27" fmla="*/ 0 h 415"/>
                  <a:gd name="T28" fmla="*/ 0 w 1254"/>
                  <a:gd name="T29" fmla="*/ 0 h 415"/>
                  <a:gd name="T30" fmla="*/ 0 w 1254"/>
                  <a:gd name="T31" fmla="*/ 0 h 415"/>
                  <a:gd name="T32" fmla="*/ 0 w 1254"/>
                  <a:gd name="T33" fmla="*/ 0 h 415"/>
                  <a:gd name="T34" fmla="*/ 0 w 1254"/>
                  <a:gd name="T35" fmla="*/ 0 h 415"/>
                  <a:gd name="T36" fmla="*/ 0 w 1254"/>
                  <a:gd name="T37" fmla="*/ 0 h 415"/>
                  <a:gd name="T38" fmla="*/ 0 w 1254"/>
                  <a:gd name="T39" fmla="*/ 0 h 415"/>
                  <a:gd name="T40" fmla="*/ 0 w 1254"/>
                  <a:gd name="T41" fmla="*/ 0 h 415"/>
                  <a:gd name="T42" fmla="*/ 0 w 1254"/>
                  <a:gd name="T43" fmla="*/ 0 h 415"/>
                  <a:gd name="T44" fmla="*/ 0 w 1254"/>
                  <a:gd name="T45" fmla="*/ 0 h 415"/>
                  <a:gd name="T46" fmla="*/ 0 w 1254"/>
                  <a:gd name="T47" fmla="*/ 0 h 415"/>
                  <a:gd name="T48" fmla="*/ 0 w 1254"/>
                  <a:gd name="T49" fmla="*/ 0 h 415"/>
                  <a:gd name="T50" fmla="*/ 0 w 1254"/>
                  <a:gd name="T51" fmla="*/ 0 h 415"/>
                  <a:gd name="T52" fmla="*/ 0 w 1254"/>
                  <a:gd name="T53" fmla="*/ 0 h 415"/>
                  <a:gd name="T54" fmla="*/ 0 w 1254"/>
                  <a:gd name="T55" fmla="*/ 0 h 415"/>
                  <a:gd name="T56" fmla="*/ 0 w 1254"/>
                  <a:gd name="T57" fmla="*/ 0 h 415"/>
                  <a:gd name="T58" fmla="*/ 0 w 1254"/>
                  <a:gd name="T59" fmla="*/ 0 h 415"/>
                  <a:gd name="T60" fmla="*/ 0 w 1254"/>
                  <a:gd name="T61" fmla="*/ 0 h 415"/>
                  <a:gd name="T62" fmla="*/ 0 w 1254"/>
                  <a:gd name="T63" fmla="*/ 0 h 415"/>
                  <a:gd name="T64" fmla="*/ 0 w 1254"/>
                  <a:gd name="T65" fmla="*/ 0 h 415"/>
                  <a:gd name="T66" fmla="*/ 0 w 1254"/>
                  <a:gd name="T67" fmla="*/ 0 h 415"/>
                  <a:gd name="T68" fmla="*/ 0 w 1254"/>
                  <a:gd name="T69" fmla="*/ 0 h 4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4"/>
                  <a:gd name="T106" fmla="*/ 0 h 415"/>
                  <a:gd name="T107" fmla="*/ 1254 w 1254"/>
                  <a:gd name="T108" fmla="*/ 415 h 4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4" h="415">
                    <a:moveTo>
                      <a:pt x="0" y="124"/>
                    </a:moveTo>
                    <a:lnTo>
                      <a:pt x="3" y="124"/>
                    </a:lnTo>
                    <a:lnTo>
                      <a:pt x="10" y="122"/>
                    </a:lnTo>
                    <a:lnTo>
                      <a:pt x="23" y="120"/>
                    </a:lnTo>
                    <a:lnTo>
                      <a:pt x="40" y="117"/>
                    </a:lnTo>
                    <a:lnTo>
                      <a:pt x="59" y="114"/>
                    </a:lnTo>
                    <a:lnTo>
                      <a:pt x="81" y="109"/>
                    </a:lnTo>
                    <a:lnTo>
                      <a:pt x="107" y="103"/>
                    </a:lnTo>
                    <a:lnTo>
                      <a:pt x="133" y="96"/>
                    </a:lnTo>
                    <a:lnTo>
                      <a:pt x="161" y="89"/>
                    </a:lnTo>
                    <a:lnTo>
                      <a:pt x="188" y="79"/>
                    </a:lnTo>
                    <a:lnTo>
                      <a:pt x="216" y="69"/>
                    </a:lnTo>
                    <a:lnTo>
                      <a:pt x="243" y="58"/>
                    </a:lnTo>
                    <a:lnTo>
                      <a:pt x="270" y="45"/>
                    </a:lnTo>
                    <a:lnTo>
                      <a:pt x="293" y="31"/>
                    </a:lnTo>
                    <a:lnTo>
                      <a:pt x="316" y="16"/>
                    </a:lnTo>
                    <a:lnTo>
                      <a:pt x="334" y="0"/>
                    </a:lnTo>
                    <a:lnTo>
                      <a:pt x="1254" y="210"/>
                    </a:lnTo>
                    <a:lnTo>
                      <a:pt x="1252" y="212"/>
                    </a:lnTo>
                    <a:lnTo>
                      <a:pt x="1247" y="218"/>
                    </a:lnTo>
                    <a:lnTo>
                      <a:pt x="1239" y="226"/>
                    </a:lnTo>
                    <a:lnTo>
                      <a:pt x="1227" y="236"/>
                    </a:lnTo>
                    <a:lnTo>
                      <a:pt x="1213" y="248"/>
                    </a:lnTo>
                    <a:lnTo>
                      <a:pt x="1197" y="263"/>
                    </a:lnTo>
                    <a:lnTo>
                      <a:pt x="1180" y="279"/>
                    </a:lnTo>
                    <a:lnTo>
                      <a:pt x="1159" y="295"/>
                    </a:lnTo>
                    <a:lnTo>
                      <a:pt x="1138" y="313"/>
                    </a:lnTo>
                    <a:lnTo>
                      <a:pt x="1116" y="330"/>
                    </a:lnTo>
                    <a:lnTo>
                      <a:pt x="1092" y="347"/>
                    </a:lnTo>
                    <a:lnTo>
                      <a:pt x="1068" y="364"/>
                    </a:lnTo>
                    <a:lnTo>
                      <a:pt x="1043" y="379"/>
                    </a:lnTo>
                    <a:lnTo>
                      <a:pt x="1019" y="392"/>
                    </a:lnTo>
                    <a:lnTo>
                      <a:pt x="994" y="405"/>
                    </a:lnTo>
                    <a:lnTo>
                      <a:pt x="971" y="415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9" name="Freeform 772"/>
              <p:cNvSpPr>
                <a:spLocks/>
              </p:cNvSpPr>
              <p:nvPr/>
            </p:nvSpPr>
            <p:spPr bwMode="auto">
              <a:xfrm>
                <a:off x="4055" y="3381"/>
                <a:ext cx="49" cy="22"/>
              </a:xfrm>
              <a:custGeom>
                <a:avLst/>
                <a:gdLst>
                  <a:gd name="T0" fmla="*/ 0 w 447"/>
                  <a:gd name="T1" fmla="*/ 0 h 198"/>
                  <a:gd name="T2" fmla="*/ 0 w 447"/>
                  <a:gd name="T3" fmla="*/ 0 h 198"/>
                  <a:gd name="T4" fmla="*/ 0 w 447"/>
                  <a:gd name="T5" fmla="*/ 0 h 198"/>
                  <a:gd name="T6" fmla="*/ 0 w 447"/>
                  <a:gd name="T7" fmla="*/ 0 h 198"/>
                  <a:gd name="T8" fmla="*/ 0 w 447"/>
                  <a:gd name="T9" fmla="*/ 0 h 198"/>
                  <a:gd name="T10" fmla="*/ 0 w 447"/>
                  <a:gd name="T11" fmla="*/ 0 h 1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7"/>
                  <a:gd name="T19" fmla="*/ 0 h 198"/>
                  <a:gd name="T20" fmla="*/ 447 w 447"/>
                  <a:gd name="T21" fmla="*/ 198 h 1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7" h="198">
                    <a:moveTo>
                      <a:pt x="45" y="198"/>
                    </a:moveTo>
                    <a:lnTo>
                      <a:pt x="447" y="79"/>
                    </a:lnTo>
                    <a:lnTo>
                      <a:pt x="203" y="0"/>
                    </a:lnTo>
                    <a:lnTo>
                      <a:pt x="5" y="22"/>
                    </a:lnTo>
                    <a:lnTo>
                      <a:pt x="0" y="187"/>
                    </a:lnTo>
                    <a:lnTo>
                      <a:pt x="45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0" name="Freeform 773"/>
              <p:cNvSpPr>
                <a:spLocks/>
              </p:cNvSpPr>
              <p:nvPr/>
            </p:nvSpPr>
            <p:spPr bwMode="auto">
              <a:xfrm>
                <a:off x="3926" y="3287"/>
                <a:ext cx="27" cy="105"/>
              </a:xfrm>
              <a:custGeom>
                <a:avLst/>
                <a:gdLst>
                  <a:gd name="T0" fmla="*/ 0 w 238"/>
                  <a:gd name="T1" fmla="*/ 0 h 947"/>
                  <a:gd name="T2" fmla="*/ 0 w 238"/>
                  <a:gd name="T3" fmla="*/ 0 h 947"/>
                  <a:gd name="T4" fmla="*/ 0 w 238"/>
                  <a:gd name="T5" fmla="*/ 0 h 947"/>
                  <a:gd name="T6" fmla="*/ 0 w 238"/>
                  <a:gd name="T7" fmla="*/ 0 h 947"/>
                  <a:gd name="T8" fmla="*/ 0 w 238"/>
                  <a:gd name="T9" fmla="*/ 0 h 947"/>
                  <a:gd name="T10" fmla="*/ 0 w 238"/>
                  <a:gd name="T11" fmla="*/ 0 h 947"/>
                  <a:gd name="T12" fmla="*/ 0 w 238"/>
                  <a:gd name="T13" fmla="*/ 0 h 947"/>
                  <a:gd name="T14" fmla="*/ 0 w 238"/>
                  <a:gd name="T15" fmla="*/ 0 h 947"/>
                  <a:gd name="T16" fmla="*/ 0 w 238"/>
                  <a:gd name="T17" fmla="*/ 0 h 947"/>
                  <a:gd name="T18" fmla="*/ 0 w 238"/>
                  <a:gd name="T19" fmla="*/ 0 h 947"/>
                  <a:gd name="T20" fmla="*/ 0 w 238"/>
                  <a:gd name="T21" fmla="*/ 0 h 947"/>
                  <a:gd name="T22" fmla="*/ 0 w 238"/>
                  <a:gd name="T23" fmla="*/ 0 h 947"/>
                  <a:gd name="T24" fmla="*/ 0 w 238"/>
                  <a:gd name="T25" fmla="*/ 0 h 947"/>
                  <a:gd name="T26" fmla="*/ 0 w 238"/>
                  <a:gd name="T27" fmla="*/ 0 h 947"/>
                  <a:gd name="T28" fmla="*/ 0 w 238"/>
                  <a:gd name="T29" fmla="*/ 0 h 947"/>
                  <a:gd name="T30" fmla="*/ 0 w 238"/>
                  <a:gd name="T31" fmla="*/ 0 h 947"/>
                  <a:gd name="T32" fmla="*/ 0 w 238"/>
                  <a:gd name="T33" fmla="*/ 0 h 947"/>
                  <a:gd name="T34" fmla="*/ 0 w 238"/>
                  <a:gd name="T35" fmla="*/ 0 h 947"/>
                  <a:gd name="T36" fmla="*/ 0 w 238"/>
                  <a:gd name="T37" fmla="*/ 0 h 947"/>
                  <a:gd name="T38" fmla="*/ 0 w 238"/>
                  <a:gd name="T39" fmla="*/ 0 h 947"/>
                  <a:gd name="T40" fmla="*/ 0 w 238"/>
                  <a:gd name="T41" fmla="*/ 0 h 947"/>
                  <a:gd name="T42" fmla="*/ 0 w 238"/>
                  <a:gd name="T43" fmla="*/ 0 h 947"/>
                  <a:gd name="T44" fmla="*/ 0 w 238"/>
                  <a:gd name="T45" fmla="*/ 0 h 947"/>
                  <a:gd name="T46" fmla="*/ 0 w 238"/>
                  <a:gd name="T47" fmla="*/ 0 h 947"/>
                  <a:gd name="T48" fmla="*/ 0 w 238"/>
                  <a:gd name="T49" fmla="*/ 0 h 947"/>
                  <a:gd name="T50" fmla="*/ 0 w 238"/>
                  <a:gd name="T51" fmla="*/ 0 h 947"/>
                  <a:gd name="T52" fmla="*/ 0 w 238"/>
                  <a:gd name="T53" fmla="*/ 0 h 947"/>
                  <a:gd name="T54" fmla="*/ 0 w 238"/>
                  <a:gd name="T55" fmla="*/ 0 h 947"/>
                  <a:gd name="T56" fmla="*/ 0 w 238"/>
                  <a:gd name="T57" fmla="*/ 0 h 947"/>
                  <a:gd name="T58" fmla="*/ 0 w 238"/>
                  <a:gd name="T59" fmla="*/ 0 h 947"/>
                  <a:gd name="T60" fmla="*/ 0 w 238"/>
                  <a:gd name="T61" fmla="*/ 0 h 947"/>
                  <a:gd name="T62" fmla="*/ 0 w 238"/>
                  <a:gd name="T63" fmla="*/ 0 h 947"/>
                  <a:gd name="T64" fmla="*/ 0 w 238"/>
                  <a:gd name="T65" fmla="*/ 0 h 947"/>
                  <a:gd name="T66" fmla="*/ 0 w 238"/>
                  <a:gd name="T67" fmla="*/ 0 h 947"/>
                  <a:gd name="T68" fmla="*/ 0 w 238"/>
                  <a:gd name="T69" fmla="*/ 0 h 9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8"/>
                  <a:gd name="T106" fmla="*/ 0 h 947"/>
                  <a:gd name="T107" fmla="*/ 238 w 238"/>
                  <a:gd name="T108" fmla="*/ 947 h 9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8" h="947">
                    <a:moveTo>
                      <a:pt x="238" y="22"/>
                    </a:moveTo>
                    <a:lnTo>
                      <a:pt x="237" y="21"/>
                    </a:lnTo>
                    <a:lnTo>
                      <a:pt x="233" y="19"/>
                    </a:lnTo>
                    <a:lnTo>
                      <a:pt x="226" y="17"/>
                    </a:lnTo>
                    <a:lnTo>
                      <a:pt x="217" y="14"/>
                    </a:lnTo>
                    <a:lnTo>
                      <a:pt x="206" y="10"/>
                    </a:lnTo>
                    <a:lnTo>
                      <a:pt x="194" y="7"/>
                    </a:lnTo>
                    <a:lnTo>
                      <a:pt x="180" y="4"/>
                    </a:lnTo>
                    <a:lnTo>
                      <a:pt x="164" y="1"/>
                    </a:lnTo>
                    <a:lnTo>
                      <a:pt x="146" y="0"/>
                    </a:lnTo>
                    <a:lnTo>
                      <a:pt x="127" y="0"/>
                    </a:lnTo>
                    <a:lnTo>
                      <a:pt x="108" y="2"/>
                    </a:lnTo>
                    <a:lnTo>
                      <a:pt x="87" y="5"/>
                    </a:lnTo>
                    <a:lnTo>
                      <a:pt x="66" y="11"/>
                    </a:lnTo>
                    <a:lnTo>
                      <a:pt x="44" y="19"/>
                    </a:lnTo>
                    <a:lnTo>
                      <a:pt x="22" y="30"/>
                    </a:lnTo>
                    <a:lnTo>
                      <a:pt x="0" y="45"/>
                    </a:lnTo>
                    <a:lnTo>
                      <a:pt x="0" y="947"/>
                    </a:lnTo>
                    <a:lnTo>
                      <a:pt x="1" y="947"/>
                    </a:lnTo>
                    <a:lnTo>
                      <a:pt x="6" y="947"/>
                    </a:lnTo>
                    <a:lnTo>
                      <a:pt x="13" y="946"/>
                    </a:lnTo>
                    <a:lnTo>
                      <a:pt x="22" y="945"/>
                    </a:lnTo>
                    <a:lnTo>
                      <a:pt x="33" y="943"/>
                    </a:lnTo>
                    <a:lnTo>
                      <a:pt x="47" y="941"/>
                    </a:lnTo>
                    <a:lnTo>
                      <a:pt x="62" y="938"/>
                    </a:lnTo>
                    <a:lnTo>
                      <a:pt x="78" y="934"/>
                    </a:lnTo>
                    <a:lnTo>
                      <a:pt x="96" y="928"/>
                    </a:lnTo>
                    <a:lnTo>
                      <a:pt x="115" y="922"/>
                    </a:lnTo>
                    <a:lnTo>
                      <a:pt x="135" y="915"/>
                    </a:lnTo>
                    <a:lnTo>
                      <a:pt x="155" y="906"/>
                    </a:lnTo>
                    <a:lnTo>
                      <a:pt x="176" y="896"/>
                    </a:lnTo>
                    <a:lnTo>
                      <a:pt x="197" y="884"/>
                    </a:lnTo>
                    <a:lnTo>
                      <a:pt x="217" y="871"/>
                    </a:lnTo>
                    <a:lnTo>
                      <a:pt x="238" y="856"/>
                    </a:lnTo>
                    <a:lnTo>
                      <a:pt x="238" y="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1" name="Freeform 774"/>
              <p:cNvSpPr>
                <a:spLocks/>
              </p:cNvSpPr>
              <p:nvPr/>
            </p:nvSpPr>
            <p:spPr bwMode="auto">
              <a:xfrm>
                <a:off x="3927" y="3288"/>
                <a:ext cx="23" cy="89"/>
              </a:xfrm>
              <a:custGeom>
                <a:avLst/>
                <a:gdLst>
                  <a:gd name="T0" fmla="*/ 0 w 203"/>
                  <a:gd name="T1" fmla="*/ 0 h 799"/>
                  <a:gd name="T2" fmla="*/ 0 w 203"/>
                  <a:gd name="T3" fmla="*/ 0 h 799"/>
                  <a:gd name="T4" fmla="*/ 0 w 203"/>
                  <a:gd name="T5" fmla="*/ 0 h 799"/>
                  <a:gd name="T6" fmla="*/ 0 w 203"/>
                  <a:gd name="T7" fmla="*/ 0 h 799"/>
                  <a:gd name="T8" fmla="*/ 0 w 203"/>
                  <a:gd name="T9" fmla="*/ 0 h 799"/>
                  <a:gd name="T10" fmla="*/ 0 w 203"/>
                  <a:gd name="T11" fmla="*/ 0 h 799"/>
                  <a:gd name="T12" fmla="*/ 0 w 203"/>
                  <a:gd name="T13" fmla="*/ 0 h 799"/>
                  <a:gd name="T14" fmla="*/ 0 w 203"/>
                  <a:gd name="T15" fmla="*/ 0 h 799"/>
                  <a:gd name="T16" fmla="*/ 0 w 203"/>
                  <a:gd name="T17" fmla="*/ 0 h 799"/>
                  <a:gd name="T18" fmla="*/ 0 w 203"/>
                  <a:gd name="T19" fmla="*/ 0 h 799"/>
                  <a:gd name="T20" fmla="*/ 0 w 203"/>
                  <a:gd name="T21" fmla="*/ 0 h 799"/>
                  <a:gd name="T22" fmla="*/ 0 w 203"/>
                  <a:gd name="T23" fmla="*/ 0 h 799"/>
                  <a:gd name="T24" fmla="*/ 0 w 203"/>
                  <a:gd name="T25" fmla="*/ 0 h 799"/>
                  <a:gd name="T26" fmla="*/ 0 w 203"/>
                  <a:gd name="T27" fmla="*/ 0 h 799"/>
                  <a:gd name="T28" fmla="*/ 0 w 203"/>
                  <a:gd name="T29" fmla="*/ 0 h 799"/>
                  <a:gd name="T30" fmla="*/ 0 w 203"/>
                  <a:gd name="T31" fmla="*/ 0 h 799"/>
                  <a:gd name="T32" fmla="*/ 0 w 203"/>
                  <a:gd name="T33" fmla="*/ 0 h 799"/>
                  <a:gd name="T34" fmla="*/ 0 w 203"/>
                  <a:gd name="T35" fmla="*/ 0 h 799"/>
                  <a:gd name="T36" fmla="*/ 0 w 203"/>
                  <a:gd name="T37" fmla="*/ 0 h 799"/>
                  <a:gd name="T38" fmla="*/ 0 w 203"/>
                  <a:gd name="T39" fmla="*/ 0 h 799"/>
                  <a:gd name="T40" fmla="*/ 0 w 203"/>
                  <a:gd name="T41" fmla="*/ 0 h 799"/>
                  <a:gd name="T42" fmla="*/ 0 w 203"/>
                  <a:gd name="T43" fmla="*/ 0 h 799"/>
                  <a:gd name="T44" fmla="*/ 0 w 203"/>
                  <a:gd name="T45" fmla="*/ 0 h 799"/>
                  <a:gd name="T46" fmla="*/ 0 w 203"/>
                  <a:gd name="T47" fmla="*/ 0 h 799"/>
                  <a:gd name="T48" fmla="*/ 0 w 203"/>
                  <a:gd name="T49" fmla="*/ 0 h 799"/>
                  <a:gd name="T50" fmla="*/ 0 w 203"/>
                  <a:gd name="T51" fmla="*/ 0 h 799"/>
                  <a:gd name="T52" fmla="*/ 0 w 203"/>
                  <a:gd name="T53" fmla="*/ 0 h 799"/>
                  <a:gd name="T54" fmla="*/ 0 w 203"/>
                  <a:gd name="T55" fmla="*/ 0 h 799"/>
                  <a:gd name="T56" fmla="*/ 0 w 203"/>
                  <a:gd name="T57" fmla="*/ 0 h 799"/>
                  <a:gd name="T58" fmla="*/ 0 w 203"/>
                  <a:gd name="T59" fmla="*/ 0 h 799"/>
                  <a:gd name="T60" fmla="*/ 0 w 203"/>
                  <a:gd name="T61" fmla="*/ 0 h 799"/>
                  <a:gd name="T62" fmla="*/ 0 w 203"/>
                  <a:gd name="T63" fmla="*/ 0 h 799"/>
                  <a:gd name="T64" fmla="*/ 0 w 203"/>
                  <a:gd name="T65" fmla="*/ 0 h 799"/>
                  <a:gd name="T66" fmla="*/ 0 w 203"/>
                  <a:gd name="T67" fmla="*/ 0 h 799"/>
                  <a:gd name="T68" fmla="*/ 0 w 203"/>
                  <a:gd name="T69" fmla="*/ 0 h 7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3"/>
                  <a:gd name="T106" fmla="*/ 0 h 799"/>
                  <a:gd name="T107" fmla="*/ 203 w 203"/>
                  <a:gd name="T108" fmla="*/ 799 h 7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3" h="799">
                    <a:moveTo>
                      <a:pt x="203" y="18"/>
                    </a:moveTo>
                    <a:lnTo>
                      <a:pt x="202" y="17"/>
                    </a:lnTo>
                    <a:lnTo>
                      <a:pt x="199" y="16"/>
                    </a:lnTo>
                    <a:lnTo>
                      <a:pt x="193" y="14"/>
                    </a:lnTo>
                    <a:lnTo>
                      <a:pt x="186" y="11"/>
                    </a:lnTo>
                    <a:lnTo>
                      <a:pt x="177" y="8"/>
                    </a:lnTo>
                    <a:lnTo>
                      <a:pt x="166" y="5"/>
                    </a:lnTo>
                    <a:lnTo>
                      <a:pt x="153" y="3"/>
                    </a:lnTo>
                    <a:lnTo>
                      <a:pt x="140" y="1"/>
                    </a:lnTo>
                    <a:lnTo>
                      <a:pt x="125" y="0"/>
                    </a:lnTo>
                    <a:lnTo>
                      <a:pt x="109" y="0"/>
                    </a:lnTo>
                    <a:lnTo>
                      <a:pt x="92" y="1"/>
                    </a:lnTo>
                    <a:lnTo>
                      <a:pt x="74" y="4"/>
                    </a:lnTo>
                    <a:lnTo>
                      <a:pt x="57" y="9"/>
                    </a:lnTo>
                    <a:lnTo>
                      <a:pt x="37" y="16"/>
                    </a:lnTo>
                    <a:lnTo>
                      <a:pt x="19" y="26"/>
                    </a:lnTo>
                    <a:lnTo>
                      <a:pt x="0" y="38"/>
                    </a:lnTo>
                    <a:lnTo>
                      <a:pt x="0" y="799"/>
                    </a:lnTo>
                    <a:lnTo>
                      <a:pt x="1" y="799"/>
                    </a:lnTo>
                    <a:lnTo>
                      <a:pt x="5" y="799"/>
                    </a:lnTo>
                    <a:lnTo>
                      <a:pt x="11" y="798"/>
                    </a:lnTo>
                    <a:lnTo>
                      <a:pt x="19" y="797"/>
                    </a:lnTo>
                    <a:lnTo>
                      <a:pt x="28" y="796"/>
                    </a:lnTo>
                    <a:lnTo>
                      <a:pt x="41" y="794"/>
                    </a:lnTo>
                    <a:lnTo>
                      <a:pt x="53" y="791"/>
                    </a:lnTo>
                    <a:lnTo>
                      <a:pt x="67" y="786"/>
                    </a:lnTo>
                    <a:lnTo>
                      <a:pt x="82" y="782"/>
                    </a:lnTo>
                    <a:lnTo>
                      <a:pt x="99" y="777"/>
                    </a:lnTo>
                    <a:lnTo>
                      <a:pt x="116" y="771"/>
                    </a:lnTo>
                    <a:lnTo>
                      <a:pt x="133" y="763"/>
                    </a:lnTo>
                    <a:lnTo>
                      <a:pt x="150" y="755"/>
                    </a:lnTo>
                    <a:lnTo>
                      <a:pt x="169" y="745"/>
                    </a:lnTo>
                    <a:lnTo>
                      <a:pt x="186" y="733"/>
                    </a:lnTo>
                    <a:lnTo>
                      <a:pt x="203" y="720"/>
                    </a:lnTo>
                    <a:lnTo>
                      <a:pt x="203" y="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2" name="Freeform 775"/>
              <p:cNvSpPr>
                <a:spLocks/>
              </p:cNvSpPr>
              <p:nvPr/>
            </p:nvSpPr>
            <p:spPr bwMode="auto">
              <a:xfrm>
                <a:off x="3928" y="3289"/>
                <a:ext cx="19" cy="72"/>
              </a:xfrm>
              <a:custGeom>
                <a:avLst/>
                <a:gdLst>
                  <a:gd name="T0" fmla="*/ 0 w 171"/>
                  <a:gd name="T1" fmla="*/ 0 h 650"/>
                  <a:gd name="T2" fmla="*/ 0 w 171"/>
                  <a:gd name="T3" fmla="*/ 0 h 650"/>
                  <a:gd name="T4" fmla="*/ 0 w 171"/>
                  <a:gd name="T5" fmla="*/ 0 h 650"/>
                  <a:gd name="T6" fmla="*/ 0 w 171"/>
                  <a:gd name="T7" fmla="*/ 0 h 650"/>
                  <a:gd name="T8" fmla="*/ 0 w 171"/>
                  <a:gd name="T9" fmla="*/ 0 h 650"/>
                  <a:gd name="T10" fmla="*/ 0 w 171"/>
                  <a:gd name="T11" fmla="*/ 0 h 650"/>
                  <a:gd name="T12" fmla="*/ 0 w 171"/>
                  <a:gd name="T13" fmla="*/ 0 h 650"/>
                  <a:gd name="T14" fmla="*/ 0 w 171"/>
                  <a:gd name="T15" fmla="*/ 0 h 650"/>
                  <a:gd name="T16" fmla="*/ 0 w 171"/>
                  <a:gd name="T17" fmla="*/ 0 h 650"/>
                  <a:gd name="T18" fmla="*/ 0 w 171"/>
                  <a:gd name="T19" fmla="*/ 0 h 650"/>
                  <a:gd name="T20" fmla="*/ 0 w 171"/>
                  <a:gd name="T21" fmla="*/ 0 h 650"/>
                  <a:gd name="T22" fmla="*/ 0 w 171"/>
                  <a:gd name="T23" fmla="*/ 0 h 650"/>
                  <a:gd name="T24" fmla="*/ 0 w 171"/>
                  <a:gd name="T25" fmla="*/ 0 h 650"/>
                  <a:gd name="T26" fmla="*/ 0 w 171"/>
                  <a:gd name="T27" fmla="*/ 0 h 650"/>
                  <a:gd name="T28" fmla="*/ 0 w 171"/>
                  <a:gd name="T29" fmla="*/ 0 h 650"/>
                  <a:gd name="T30" fmla="*/ 0 w 171"/>
                  <a:gd name="T31" fmla="*/ 0 h 650"/>
                  <a:gd name="T32" fmla="*/ 0 w 171"/>
                  <a:gd name="T33" fmla="*/ 0 h 650"/>
                  <a:gd name="T34" fmla="*/ 0 w 171"/>
                  <a:gd name="T35" fmla="*/ 0 h 650"/>
                  <a:gd name="T36" fmla="*/ 0 w 171"/>
                  <a:gd name="T37" fmla="*/ 0 h 650"/>
                  <a:gd name="T38" fmla="*/ 0 w 171"/>
                  <a:gd name="T39" fmla="*/ 0 h 650"/>
                  <a:gd name="T40" fmla="*/ 0 w 171"/>
                  <a:gd name="T41" fmla="*/ 0 h 650"/>
                  <a:gd name="T42" fmla="*/ 0 w 171"/>
                  <a:gd name="T43" fmla="*/ 0 h 650"/>
                  <a:gd name="T44" fmla="*/ 0 w 171"/>
                  <a:gd name="T45" fmla="*/ 0 h 650"/>
                  <a:gd name="T46" fmla="*/ 0 w 171"/>
                  <a:gd name="T47" fmla="*/ 0 h 650"/>
                  <a:gd name="T48" fmla="*/ 0 w 171"/>
                  <a:gd name="T49" fmla="*/ 0 h 650"/>
                  <a:gd name="T50" fmla="*/ 0 w 171"/>
                  <a:gd name="T51" fmla="*/ 0 h 650"/>
                  <a:gd name="T52" fmla="*/ 0 w 171"/>
                  <a:gd name="T53" fmla="*/ 0 h 650"/>
                  <a:gd name="T54" fmla="*/ 0 w 171"/>
                  <a:gd name="T55" fmla="*/ 0 h 650"/>
                  <a:gd name="T56" fmla="*/ 0 w 171"/>
                  <a:gd name="T57" fmla="*/ 0 h 650"/>
                  <a:gd name="T58" fmla="*/ 0 w 171"/>
                  <a:gd name="T59" fmla="*/ 0 h 650"/>
                  <a:gd name="T60" fmla="*/ 0 w 171"/>
                  <a:gd name="T61" fmla="*/ 0 h 650"/>
                  <a:gd name="T62" fmla="*/ 0 w 171"/>
                  <a:gd name="T63" fmla="*/ 0 h 650"/>
                  <a:gd name="T64" fmla="*/ 0 w 171"/>
                  <a:gd name="T65" fmla="*/ 0 h 650"/>
                  <a:gd name="T66" fmla="*/ 0 w 171"/>
                  <a:gd name="T67" fmla="*/ 0 h 650"/>
                  <a:gd name="T68" fmla="*/ 0 w 171"/>
                  <a:gd name="T69" fmla="*/ 0 h 6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1"/>
                  <a:gd name="T106" fmla="*/ 0 h 650"/>
                  <a:gd name="T107" fmla="*/ 171 w 171"/>
                  <a:gd name="T108" fmla="*/ 650 h 6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1" h="650">
                    <a:moveTo>
                      <a:pt x="171" y="15"/>
                    </a:moveTo>
                    <a:lnTo>
                      <a:pt x="170" y="15"/>
                    </a:lnTo>
                    <a:lnTo>
                      <a:pt x="167" y="13"/>
                    </a:lnTo>
                    <a:lnTo>
                      <a:pt x="163" y="11"/>
                    </a:lnTo>
                    <a:lnTo>
                      <a:pt x="157" y="9"/>
                    </a:lnTo>
                    <a:lnTo>
                      <a:pt x="149" y="7"/>
                    </a:lnTo>
                    <a:lnTo>
                      <a:pt x="139" y="4"/>
                    </a:lnTo>
                    <a:lnTo>
                      <a:pt x="129" y="2"/>
                    </a:lnTo>
                    <a:lnTo>
                      <a:pt x="118" y="0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77" y="1"/>
                    </a:lnTo>
                    <a:lnTo>
                      <a:pt x="63" y="3"/>
                    </a:lnTo>
                    <a:lnTo>
                      <a:pt x="48" y="7"/>
                    </a:lnTo>
                    <a:lnTo>
                      <a:pt x="31" y="13"/>
                    </a:lnTo>
                    <a:lnTo>
                      <a:pt x="16" y="22"/>
                    </a:lnTo>
                    <a:lnTo>
                      <a:pt x="0" y="32"/>
                    </a:lnTo>
                    <a:lnTo>
                      <a:pt x="0" y="650"/>
                    </a:lnTo>
                    <a:lnTo>
                      <a:pt x="1" y="650"/>
                    </a:lnTo>
                    <a:lnTo>
                      <a:pt x="4" y="650"/>
                    </a:lnTo>
                    <a:lnTo>
                      <a:pt x="9" y="649"/>
                    </a:lnTo>
                    <a:lnTo>
                      <a:pt x="16" y="648"/>
                    </a:lnTo>
                    <a:lnTo>
                      <a:pt x="24" y="647"/>
                    </a:lnTo>
                    <a:lnTo>
                      <a:pt x="34" y="645"/>
                    </a:lnTo>
                    <a:lnTo>
                      <a:pt x="45" y="642"/>
                    </a:lnTo>
                    <a:lnTo>
                      <a:pt x="57" y="640"/>
                    </a:lnTo>
                    <a:lnTo>
                      <a:pt x="69" y="636"/>
                    </a:lnTo>
                    <a:lnTo>
                      <a:pt x="82" y="632"/>
                    </a:lnTo>
                    <a:lnTo>
                      <a:pt x="97" y="627"/>
                    </a:lnTo>
                    <a:lnTo>
                      <a:pt x="112" y="621"/>
                    </a:lnTo>
                    <a:lnTo>
                      <a:pt x="126" y="614"/>
                    </a:lnTo>
                    <a:lnTo>
                      <a:pt x="141" y="606"/>
                    </a:lnTo>
                    <a:lnTo>
                      <a:pt x="157" y="595"/>
                    </a:lnTo>
                    <a:lnTo>
                      <a:pt x="171" y="585"/>
                    </a:lnTo>
                    <a:lnTo>
                      <a:pt x="171" y="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3" name="Freeform 776"/>
              <p:cNvSpPr>
                <a:spLocks/>
              </p:cNvSpPr>
              <p:nvPr/>
            </p:nvSpPr>
            <p:spPr bwMode="auto">
              <a:xfrm>
                <a:off x="3929" y="3289"/>
                <a:ext cx="15" cy="56"/>
              </a:xfrm>
              <a:custGeom>
                <a:avLst/>
                <a:gdLst>
                  <a:gd name="T0" fmla="*/ 0 w 138"/>
                  <a:gd name="T1" fmla="*/ 0 h 502"/>
                  <a:gd name="T2" fmla="*/ 0 w 138"/>
                  <a:gd name="T3" fmla="*/ 0 h 502"/>
                  <a:gd name="T4" fmla="*/ 0 w 138"/>
                  <a:gd name="T5" fmla="*/ 0 h 502"/>
                  <a:gd name="T6" fmla="*/ 0 w 138"/>
                  <a:gd name="T7" fmla="*/ 0 h 502"/>
                  <a:gd name="T8" fmla="*/ 0 w 138"/>
                  <a:gd name="T9" fmla="*/ 0 h 502"/>
                  <a:gd name="T10" fmla="*/ 0 w 138"/>
                  <a:gd name="T11" fmla="*/ 0 h 502"/>
                  <a:gd name="T12" fmla="*/ 0 w 138"/>
                  <a:gd name="T13" fmla="*/ 0 h 502"/>
                  <a:gd name="T14" fmla="*/ 0 w 138"/>
                  <a:gd name="T15" fmla="*/ 0 h 502"/>
                  <a:gd name="T16" fmla="*/ 0 w 138"/>
                  <a:gd name="T17" fmla="*/ 0 h 502"/>
                  <a:gd name="T18" fmla="*/ 0 w 138"/>
                  <a:gd name="T19" fmla="*/ 0 h 502"/>
                  <a:gd name="T20" fmla="*/ 0 w 138"/>
                  <a:gd name="T21" fmla="*/ 0 h 502"/>
                  <a:gd name="T22" fmla="*/ 0 w 138"/>
                  <a:gd name="T23" fmla="*/ 0 h 502"/>
                  <a:gd name="T24" fmla="*/ 0 w 138"/>
                  <a:gd name="T25" fmla="*/ 0 h 502"/>
                  <a:gd name="T26" fmla="*/ 0 w 138"/>
                  <a:gd name="T27" fmla="*/ 0 h 502"/>
                  <a:gd name="T28" fmla="*/ 0 w 138"/>
                  <a:gd name="T29" fmla="*/ 0 h 502"/>
                  <a:gd name="T30" fmla="*/ 0 w 138"/>
                  <a:gd name="T31" fmla="*/ 0 h 502"/>
                  <a:gd name="T32" fmla="*/ 0 w 138"/>
                  <a:gd name="T33" fmla="*/ 0 h 502"/>
                  <a:gd name="T34" fmla="*/ 0 w 138"/>
                  <a:gd name="T35" fmla="*/ 0 h 502"/>
                  <a:gd name="T36" fmla="*/ 0 w 138"/>
                  <a:gd name="T37" fmla="*/ 0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8"/>
                  <a:gd name="T58" fmla="*/ 0 h 502"/>
                  <a:gd name="T59" fmla="*/ 138 w 138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8" h="502">
                    <a:moveTo>
                      <a:pt x="138" y="14"/>
                    </a:moveTo>
                    <a:lnTo>
                      <a:pt x="135" y="13"/>
                    </a:lnTo>
                    <a:lnTo>
                      <a:pt x="126" y="8"/>
                    </a:lnTo>
                    <a:lnTo>
                      <a:pt x="113" y="4"/>
                    </a:lnTo>
                    <a:lnTo>
                      <a:pt x="96" y="1"/>
                    </a:lnTo>
                    <a:lnTo>
                      <a:pt x="74" y="0"/>
                    </a:lnTo>
                    <a:lnTo>
                      <a:pt x="51" y="3"/>
                    </a:lnTo>
                    <a:lnTo>
                      <a:pt x="25" y="12"/>
                    </a:lnTo>
                    <a:lnTo>
                      <a:pt x="0" y="26"/>
                    </a:lnTo>
                    <a:lnTo>
                      <a:pt x="0" y="502"/>
                    </a:lnTo>
                    <a:lnTo>
                      <a:pt x="3" y="502"/>
                    </a:lnTo>
                    <a:lnTo>
                      <a:pt x="13" y="501"/>
                    </a:lnTo>
                    <a:lnTo>
                      <a:pt x="28" y="499"/>
                    </a:lnTo>
                    <a:lnTo>
                      <a:pt x="46" y="494"/>
                    </a:lnTo>
                    <a:lnTo>
                      <a:pt x="67" y="488"/>
                    </a:lnTo>
                    <a:lnTo>
                      <a:pt x="91" y="479"/>
                    </a:lnTo>
                    <a:lnTo>
                      <a:pt x="114" y="467"/>
                    </a:lnTo>
                    <a:lnTo>
                      <a:pt x="138" y="450"/>
                    </a:lnTo>
                    <a:lnTo>
                      <a:pt x="138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4" name="Freeform 777"/>
              <p:cNvSpPr>
                <a:spLocks/>
              </p:cNvSpPr>
              <p:nvPr/>
            </p:nvSpPr>
            <p:spPr bwMode="auto">
              <a:xfrm>
                <a:off x="3929" y="3290"/>
                <a:ext cx="12" cy="40"/>
              </a:xfrm>
              <a:custGeom>
                <a:avLst/>
                <a:gdLst>
                  <a:gd name="T0" fmla="*/ 0 w 104"/>
                  <a:gd name="T1" fmla="*/ 0 h 353"/>
                  <a:gd name="T2" fmla="*/ 0 w 104"/>
                  <a:gd name="T3" fmla="*/ 0 h 353"/>
                  <a:gd name="T4" fmla="*/ 0 w 104"/>
                  <a:gd name="T5" fmla="*/ 0 h 353"/>
                  <a:gd name="T6" fmla="*/ 0 w 104"/>
                  <a:gd name="T7" fmla="*/ 0 h 353"/>
                  <a:gd name="T8" fmla="*/ 0 w 104"/>
                  <a:gd name="T9" fmla="*/ 0 h 353"/>
                  <a:gd name="T10" fmla="*/ 0 w 104"/>
                  <a:gd name="T11" fmla="*/ 0 h 353"/>
                  <a:gd name="T12" fmla="*/ 0 w 104"/>
                  <a:gd name="T13" fmla="*/ 0 h 353"/>
                  <a:gd name="T14" fmla="*/ 0 w 104"/>
                  <a:gd name="T15" fmla="*/ 0 h 353"/>
                  <a:gd name="T16" fmla="*/ 0 w 104"/>
                  <a:gd name="T17" fmla="*/ 0 h 353"/>
                  <a:gd name="T18" fmla="*/ 0 w 104"/>
                  <a:gd name="T19" fmla="*/ 0 h 353"/>
                  <a:gd name="T20" fmla="*/ 0 w 104"/>
                  <a:gd name="T21" fmla="*/ 0 h 353"/>
                  <a:gd name="T22" fmla="*/ 0 w 104"/>
                  <a:gd name="T23" fmla="*/ 0 h 353"/>
                  <a:gd name="T24" fmla="*/ 0 w 104"/>
                  <a:gd name="T25" fmla="*/ 0 h 353"/>
                  <a:gd name="T26" fmla="*/ 0 w 104"/>
                  <a:gd name="T27" fmla="*/ 0 h 353"/>
                  <a:gd name="T28" fmla="*/ 0 w 104"/>
                  <a:gd name="T29" fmla="*/ 0 h 353"/>
                  <a:gd name="T30" fmla="*/ 0 w 104"/>
                  <a:gd name="T31" fmla="*/ 0 h 353"/>
                  <a:gd name="T32" fmla="*/ 0 w 104"/>
                  <a:gd name="T33" fmla="*/ 0 h 353"/>
                  <a:gd name="T34" fmla="*/ 0 w 104"/>
                  <a:gd name="T35" fmla="*/ 0 h 353"/>
                  <a:gd name="T36" fmla="*/ 0 w 104"/>
                  <a:gd name="T37" fmla="*/ 0 h 3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353"/>
                  <a:gd name="T59" fmla="*/ 104 w 104"/>
                  <a:gd name="T60" fmla="*/ 353 h 3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353">
                    <a:moveTo>
                      <a:pt x="104" y="10"/>
                    </a:moveTo>
                    <a:lnTo>
                      <a:pt x="102" y="9"/>
                    </a:lnTo>
                    <a:lnTo>
                      <a:pt x="95" y="6"/>
                    </a:lnTo>
                    <a:lnTo>
                      <a:pt x="85" y="3"/>
                    </a:lnTo>
                    <a:lnTo>
                      <a:pt x="71" y="0"/>
                    </a:lnTo>
                    <a:lnTo>
                      <a:pt x="56" y="0"/>
                    </a:lnTo>
                    <a:lnTo>
                      <a:pt x="38" y="3"/>
                    </a:lnTo>
                    <a:lnTo>
                      <a:pt x="19" y="9"/>
                    </a:lnTo>
                    <a:lnTo>
                      <a:pt x="0" y="20"/>
                    </a:lnTo>
                    <a:lnTo>
                      <a:pt x="0" y="353"/>
                    </a:lnTo>
                    <a:lnTo>
                      <a:pt x="2" y="353"/>
                    </a:lnTo>
                    <a:lnTo>
                      <a:pt x="9" y="352"/>
                    </a:lnTo>
                    <a:lnTo>
                      <a:pt x="21" y="350"/>
                    </a:lnTo>
                    <a:lnTo>
                      <a:pt x="35" y="347"/>
                    </a:lnTo>
                    <a:lnTo>
                      <a:pt x="51" y="343"/>
                    </a:lnTo>
                    <a:lnTo>
                      <a:pt x="68" y="336"/>
                    </a:lnTo>
                    <a:lnTo>
                      <a:pt x="86" y="326"/>
                    </a:lnTo>
                    <a:lnTo>
                      <a:pt x="104" y="313"/>
                    </a:ln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5" name="Freeform 778"/>
              <p:cNvSpPr>
                <a:spLocks/>
              </p:cNvSpPr>
              <p:nvPr/>
            </p:nvSpPr>
            <p:spPr bwMode="auto">
              <a:xfrm>
                <a:off x="3930" y="3291"/>
                <a:ext cx="8" cy="23"/>
              </a:xfrm>
              <a:custGeom>
                <a:avLst/>
                <a:gdLst>
                  <a:gd name="T0" fmla="*/ 0 w 72"/>
                  <a:gd name="T1" fmla="*/ 0 h 204"/>
                  <a:gd name="T2" fmla="*/ 0 w 72"/>
                  <a:gd name="T3" fmla="*/ 0 h 204"/>
                  <a:gd name="T4" fmla="*/ 0 w 72"/>
                  <a:gd name="T5" fmla="*/ 0 h 204"/>
                  <a:gd name="T6" fmla="*/ 0 w 72"/>
                  <a:gd name="T7" fmla="*/ 0 h 204"/>
                  <a:gd name="T8" fmla="*/ 0 w 72"/>
                  <a:gd name="T9" fmla="*/ 0 h 204"/>
                  <a:gd name="T10" fmla="*/ 0 w 72"/>
                  <a:gd name="T11" fmla="*/ 0 h 204"/>
                  <a:gd name="T12" fmla="*/ 0 w 72"/>
                  <a:gd name="T13" fmla="*/ 0 h 204"/>
                  <a:gd name="T14" fmla="*/ 0 w 72"/>
                  <a:gd name="T15" fmla="*/ 0 h 204"/>
                  <a:gd name="T16" fmla="*/ 0 w 72"/>
                  <a:gd name="T17" fmla="*/ 0 h 204"/>
                  <a:gd name="T18" fmla="*/ 0 w 72"/>
                  <a:gd name="T19" fmla="*/ 0 h 204"/>
                  <a:gd name="T20" fmla="*/ 0 w 72"/>
                  <a:gd name="T21" fmla="*/ 0 h 204"/>
                  <a:gd name="T22" fmla="*/ 0 w 72"/>
                  <a:gd name="T23" fmla="*/ 0 h 204"/>
                  <a:gd name="T24" fmla="*/ 0 w 72"/>
                  <a:gd name="T25" fmla="*/ 0 h 204"/>
                  <a:gd name="T26" fmla="*/ 0 w 72"/>
                  <a:gd name="T27" fmla="*/ 0 h 204"/>
                  <a:gd name="T28" fmla="*/ 0 w 72"/>
                  <a:gd name="T29" fmla="*/ 0 h 204"/>
                  <a:gd name="T30" fmla="*/ 0 w 72"/>
                  <a:gd name="T31" fmla="*/ 0 h 204"/>
                  <a:gd name="T32" fmla="*/ 0 w 72"/>
                  <a:gd name="T33" fmla="*/ 0 h 204"/>
                  <a:gd name="T34" fmla="*/ 0 w 72"/>
                  <a:gd name="T35" fmla="*/ 0 h 204"/>
                  <a:gd name="T36" fmla="*/ 0 w 72"/>
                  <a:gd name="T37" fmla="*/ 0 h 2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04"/>
                  <a:gd name="T59" fmla="*/ 72 w 72"/>
                  <a:gd name="T60" fmla="*/ 204 h 2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04">
                    <a:moveTo>
                      <a:pt x="72" y="6"/>
                    </a:moveTo>
                    <a:lnTo>
                      <a:pt x="69" y="5"/>
                    </a:lnTo>
                    <a:lnTo>
                      <a:pt x="65" y="4"/>
                    </a:lnTo>
                    <a:lnTo>
                      <a:pt x="58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3" y="6"/>
                    </a:lnTo>
                    <a:lnTo>
                      <a:pt x="0" y="13"/>
                    </a:lnTo>
                    <a:lnTo>
                      <a:pt x="0" y="204"/>
                    </a:lnTo>
                    <a:lnTo>
                      <a:pt x="2" y="204"/>
                    </a:lnTo>
                    <a:lnTo>
                      <a:pt x="6" y="203"/>
                    </a:lnTo>
                    <a:lnTo>
                      <a:pt x="15" y="202"/>
                    </a:lnTo>
                    <a:lnTo>
                      <a:pt x="24" y="200"/>
                    </a:lnTo>
                    <a:lnTo>
                      <a:pt x="35" y="197"/>
                    </a:lnTo>
                    <a:lnTo>
                      <a:pt x="47" y="192"/>
                    </a:lnTo>
                    <a:lnTo>
                      <a:pt x="59" y="185"/>
                    </a:lnTo>
                    <a:lnTo>
                      <a:pt x="72" y="177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6" name="Freeform 779"/>
              <p:cNvSpPr>
                <a:spLocks/>
              </p:cNvSpPr>
              <p:nvPr/>
            </p:nvSpPr>
            <p:spPr bwMode="auto">
              <a:xfrm>
                <a:off x="4025" y="3357"/>
                <a:ext cx="12" cy="11"/>
              </a:xfrm>
              <a:custGeom>
                <a:avLst/>
                <a:gdLst>
                  <a:gd name="T0" fmla="*/ 0 w 104"/>
                  <a:gd name="T1" fmla="*/ 0 h 104"/>
                  <a:gd name="T2" fmla="*/ 0 w 104"/>
                  <a:gd name="T3" fmla="*/ 0 h 104"/>
                  <a:gd name="T4" fmla="*/ 0 w 104"/>
                  <a:gd name="T5" fmla="*/ 0 h 104"/>
                  <a:gd name="T6" fmla="*/ 0 w 104"/>
                  <a:gd name="T7" fmla="*/ 0 h 104"/>
                  <a:gd name="T8" fmla="*/ 0 w 104"/>
                  <a:gd name="T9" fmla="*/ 0 h 104"/>
                  <a:gd name="T10" fmla="*/ 0 w 104"/>
                  <a:gd name="T11" fmla="*/ 0 h 104"/>
                  <a:gd name="T12" fmla="*/ 0 w 104"/>
                  <a:gd name="T13" fmla="*/ 0 h 104"/>
                  <a:gd name="T14" fmla="*/ 0 w 104"/>
                  <a:gd name="T15" fmla="*/ 0 h 104"/>
                  <a:gd name="T16" fmla="*/ 0 w 104"/>
                  <a:gd name="T17" fmla="*/ 0 h 104"/>
                  <a:gd name="T18" fmla="*/ 0 w 104"/>
                  <a:gd name="T19" fmla="*/ 0 h 104"/>
                  <a:gd name="T20" fmla="*/ 0 w 104"/>
                  <a:gd name="T21" fmla="*/ 0 h 104"/>
                  <a:gd name="T22" fmla="*/ 0 w 104"/>
                  <a:gd name="T23" fmla="*/ 0 h 104"/>
                  <a:gd name="T24" fmla="*/ 0 w 104"/>
                  <a:gd name="T25" fmla="*/ 0 h 104"/>
                  <a:gd name="T26" fmla="*/ 0 w 104"/>
                  <a:gd name="T27" fmla="*/ 0 h 104"/>
                  <a:gd name="T28" fmla="*/ 0 w 104"/>
                  <a:gd name="T29" fmla="*/ 0 h 104"/>
                  <a:gd name="T30" fmla="*/ 0 w 104"/>
                  <a:gd name="T31" fmla="*/ 0 h 104"/>
                  <a:gd name="T32" fmla="*/ 0 w 104"/>
                  <a:gd name="T33" fmla="*/ 0 h 104"/>
                  <a:gd name="T34" fmla="*/ 0 w 104"/>
                  <a:gd name="T35" fmla="*/ 0 h 104"/>
                  <a:gd name="T36" fmla="*/ 0 w 104"/>
                  <a:gd name="T37" fmla="*/ 0 h 104"/>
                  <a:gd name="T38" fmla="*/ 0 w 104"/>
                  <a:gd name="T39" fmla="*/ 0 h 104"/>
                  <a:gd name="T40" fmla="*/ 0 w 104"/>
                  <a:gd name="T41" fmla="*/ 0 h 104"/>
                  <a:gd name="T42" fmla="*/ 0 w 104"/>
                  <a:gd name="T43" fmla="*/ 0 h 104"/>
                  <a:gd name="T44" fmla="*/ 0 w 104"/>
                  <a:gd name="T45" fmla="*/ 0 h 104"/>
                  <a:gd name="T46" fmla="*/ 0 w 104"/>
                  <a:gd name="T47" fmla="*/ 0 h 104"/>
                  <a:gd name="T48" fmla="*/ 0 w 104"/>
                  <a:gd name="T49" fmla="*/ 0 h 104"/>
                  <a:gd name="T50" fmla="*/ 0 w 104"/>
                  <a:gd name="T51" fmla="*/ 0 h 104"/>
                  <a:gd name="T52" fmla="*/ 0 w 104"/>
                  <a:gd name="T53" fmla="*/ 0 h 104"/>
                  <a:gd name="T54" fmla="*/ 0 w 104"/>
                  <a:gd name="T55" fmla="*/ 0 h 104"/>
                  <a:gd name="T56" fmla="*/ 0 w 104"/>
                  <a:gd name="T57" fmla="*/ 0 h 104"/>
                  <a:gd name="T58" fmla="*/ 0 w 104"/>
                  <a:gd name="T59" fmla="*/ 0 h 104"/>
                  <a:gd name="T60" fmla="*/ 0 w 104"/>
                  <a:gd name="T61" fmla="*/ 0 h 104"/>
                  <a:gd name="T62" fmla="*/ 0 w 104"/>
                  <a:gd name="T63" fmla="*/ 0 h 104"/>
                  <a:gd name="T64" fmla="*/ 0 w 104"/>
                  <a:gd name="T65" fmla="*/ 0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4"/>
                  <a:gd name="T101" fmla="*/ 104 w 104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4">
                    <a:moveTo>
                      <a:pt x="52" y="104"/>
                    </a:moveTo>
                    <a:lnTo>
                      <a:pt x="62" y="103"/>
                    </a:lnTo>
                    <a:lnTo>
                      <a:pt x="73" y="100"/>
                    </a:lnTo>
                    <a:lnTo>
                      <a:pt x="81" y="95"/>
                    </a:lnTo>
                    <a:lnTo>
                      <a:pt x="89" y="89"/>
                    </a:lnTo>
                    <a:lnTo>
                      <a:pt x="95" y="81"/>
                    </a:lnTo>
                    <a:lnTo>
                      <a:pt x="100" y="72"/>
                    </a:lnTo>
                    <a:lnTo>
                      <a:pt x="103" y="62"/>
                    </a:lnTo>
                    <a:lnTo>
                      <a:pt x="104" y="52"/>
                    </a:lnTo>
                    <a:lnTo>
                      <a:pt x="103" y="41"/>
                    </a:lnTo>
                    <a:lnTo>
                      <a:pt x="100" y="31"/>
                    </a:lnTo>
                    <a:lnTo>
                      <a:pt x="95" y="22"/>
                    </a:lnTo>
                    <a:lnTo>
                      <a:pt x="89" y="15"/>
                    </a:lnTo>
                    <a:lnTo>
                      <a:pt x="81" y="8"/>
                    </a:lnTo>
                    <a:lnTo>
                      <a:pt x="73" y="4"/>
                    </a:lnTo>
                    <a:lnTo>
                      <a:pt x="62" y="1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2" y="4"/>
                    </a:lnTo>
                    <a:lnTo>
                      <a:pt x="24" y="8"/>
                    </a:lnTo>
                    <a:lnTo>
                      <a:pt x="16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0" y="52"/>
                    </a:lnTo>
                    <a:lnTo>
                      <a:pt x="1" y="62"/>
                    </a:lnTo>
                    <a:lnTo>
                      <a:pt x="4" y="72"/>
                    </a:lnTo>
                    <a:lnTo>
                      <a:pt x="9" y="81"/>
                    </a:lnTo>
                    <a:lnTo>
                      <a:pt x="16" y="89"/>
                    </a:lnTo>
                    <a:lnTo>
                      <a:pt x="24" y="95"/>
                    </a:lnTo>
                    <a:lnTo>
                      <a:pt x="32" y="100"/>
                    </a:lnTo>
                    <a:lnTo>
                      <a:pt x="42" y="103"/>
                    </a:lnTo>
                    <a:lnTo>
                      <a:pt x="52" y="1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7" name="Freeform 780"/>
              <p:cNvSpPr>
                <a:spLocks/>
              </p:cNvSpPr>
              <p:nvPr/>
            </p:nvSpPr>
            <p:spPr bwMode="auto">
              <a:xfrm>
                <a:off x="3990" y="3357"/>
                <a:ext cx="6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5" y="52"/>
                    </a:moveTo>
                    <a:lnTo>
                      <a:pt x="35" y="50"/>
                    </a:lnTo>
                    <a:lnTo>
                      <a:pt x="44" y="44"/>
                    </a:lnTo>
                    <a:lnTo>
                      <a:pt x="50" y="36"/>
                    </a:lnTo>
                    <a:lnTo>
                      <a:pt x="52" y="25"/>
                    </a:lnTo>
                    <a:lnTo>
                      <a:pt x="50" y="15"/>
                    </a:lnTo>
                    <a:lnTo>
                      <a:pt x="44" y="7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6"/>
                    </a:lnTo>
                    <a:lnTo>
                      <a:pt x="7" y="44"/>
                    </a:lnTo>
                    <a:lnTo>
                      <a:pt x="15" y="50"/>
                    </a:lnTo>
                    <a:lnTo>
                      <a:pt x="25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8" name="Freeform 781"/>
              <p:cNvSpPr>
                <a:spLocks/>
              </p:cNvSpPr>
              <p:nvPr/>
            </p:nvSpPr>
            <p:spPr bwMode="auto">
              <a:xfrm>
                <a:off x="4000" y="3357"/>
                <a:ext cx="5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7" y="52"/>
                    </a:moveTo>
                    <a:lnTo>
                      <a:pt x="37" y="50"/>
                    </a:lnTo>
                    <a:lnTo>
                      <a:pt x="45" y="45"/>
                    </a:lnTo>
                    <a:lnTo>
                      <a:pt x="50" y="37"/>
                    </a:lnTo>
                    <a:lnTo>
                      <a:pt x="52" y="26"/>
                    </a:lnTo>
                    <a:lnTo>
                      <a:pt x="50" y="16"/>
                    </a:lnTo>
                    <a:lnTo>
                      <a:pt x="45" y="8"/>
                    </a:lnTo>
                    <a:lnTo>
                      <a:pt x="37" y="2"/>
                    </a:lnTo>
                    <a:lnTo>
                      <a:pt x="27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2" y="37"/>
                    </a:lnTo>
                    <a:lnTo>
                      <a:pt x="8" y="45"/>
                    </a:lnTo>
                    <a:lnTo>
                      <a:pt x="17" y="50"/>
                    </a:lnTo>
                    <a:lnTo>
                      <a:pt x="27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99" name="Freeform 782"/>
              <p:cNvSpPr>
                <a:spLocks/>
              </p:cNvSpPr>
              <p:nvPr/>
            </p:nvSpPr>
            <p:spPr bwMode="auto">
              <a:xfrm>
                <a:off x="3961" y="3278"/>
                <a:ext cx="16" cy="79"/>
              </a:xfrm>
              <a:custGeom>
                <a:avLst/>
                <a:gdLst>
                  <a:gd name="T0" fmla="*/ 0 w 148"/>
                  <a:gd name="T1" fmla="*/ 0 h 712"/>
                  <a:gd name="T2" fmla="*/ 0 w 148"/>
                  <a:gd name="T3" fmla="*/ 0 h 712"/>
                  <a:gd name="T4" fmla="*/ 0 w 148"/>
                  <a:gd name="T5" fmla="*/ 0 h 712"/>
                  <a:gd name="T6" fmla="*/ 0 w 148"/>
                  <a:gd name="T7" fmla="*/ 0 h 712"/>
                  <a:gd name="T8" fmla="*/ 0 w 148"/>
                  <a:gd name="T9" fmla="*/ 0 h 712"/>
                  <a:gd name="T10" fmla="*/ 0 w 148"/>
                  <a:gd name="T11" fmla="*/ 0 h 712"/>
                  <a:gd name="T12" fmla="*/ 0 w 148"/>
                  <a:gd name="T13" fmla="*/ 0 h 712"/>
                  <a:gd name="T14" fmla="*/ 0 w 148"/>
                  <a:gd name="T15" fmla="*/ 0 h 712"/>
                  <a:gd name="T16" fmla="*/ 0 w 148"/>
                  <a:gd name="T17" fmla="*/ 0 h 712"/>
                  <a:gd name="T18" fmla="*/ 0 w 148"/>
                  <a:gd name="T19" fmla="*/ 0 h 712"/>
                  <a:gd name="T20" fmla="*/ 0 w 148"/>
                  <a:gd name="T21" fmla="*/ 0 h 712"/>
                  <a:gd name="T22" fmla="*/ 0 w 148"/>
                  <a:gd name="T23" fmla="*/ 0 h 712"/>
                  <a:gd name="T24" fmla="*/ 0 w 148"/>
                  <a:gd name="T25" fmla="*/ 0 h 712"/>
                  <a:gd name="T26" fmla="*/ 0 w 148"/>
                  <a:gd name="T27" fmla="*/ 0 h 712"/>
                  <a:gd name="T28" fmla="*/ 0 w 148"/>
                  <a:gd name="T29" fmla="*/ 0 h 712"/>
                  <a:gd name="T30" fmla="*/ 0 w 148"/>
                  <a:gd name="T31" fmla="*/ 0 h 712"/>
                  <a:gd name="T32" fmla="*/ 0 w 148"/>
                  <a:gd name="T33" fmla="*/ 0 h 712"/>
                  <a:gd name="T34" fmla="*/ 0 w 148"/>
                  <a:gd name="T35" fmla="*/ 0 h 712"/>
                  <a:gd name="T36" fmla="*/ 0 w 148"/>
                  <a:gd name="T37" fmla="*/ 0 h 712"/>
                  <a:gd name="T38" fmla="*/ 0 w 148"/>
                  <a:gd name="T39" fmla="*/ 0 h 712"/>
                  <a:gd name="T40" fmla="*/ 0 w 148"/>
                  <a:gd name="T41" fmla="*/ 0 h 712"/>
                  <a:gd name="T42" fmla="*/ 0 w 148"/>
                  <a:gd name="T43" fmla="*/ 0 h 712"/>
                  <a:gd name="T44" fmla="*/ 0 w 148"/>
                  <a:gd name="T45" fmla="*/ 0 h 712"/>
                  <a:gd name="T46" fmla="*/ 0 w 148"/>
                  <a:gd name="T47" fmla="*/ 0 h 712"/>
                  <a:gd name="T48" fmla="*/ 0 w 148"/>
                  <a:gd name="T49" fmla="*/ 0 h 712"/>
                  <a:gd name="T50" fmla="*/ 0 w 148"/>
                  <a:gd name="T51" fmla="*/ 0 h 7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8"/>
                  <a:gd name="T79" fmla="*/ 0 h 712"/>
                  <a:gd name="T80" fmla="*/ 148 w 148"/>
                  <a:gd name="T81" fmla="*/ 712 h 7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8" h="712">
                    <a:moveTo>
                      <a:pt x="46" y="14"/>
                    </a:moveTo>
                    <a:lnTo>
                      <a:pt x="42" y="29"/>
                    </a:lnTo>
                    <a:lnTo>
                      <a:pt x="32" y="68"/>
                    </a:lnTo>
                    <a:lnTo>
                      <a:pt x="18" y="132"/>
                    </a:lnTo>
                    <a:lnTo>
                      <a:pt x="7" y="217"/>
                    </a:lnTo>
                    <a:lnTo>
                      <a:pt x="0" y="319"/>
                    </a:lnTo>
                    <a:lnTo>
                      <a:pt x="1" y="438"/>
                    </a:lnTo>
                    <a:lnTo>
                      <a:pt x="13" y="570"/>
                    </a:lnTo>
                    <a:lnTo>
                      <a:pt x="41" y="712"/>
                    </a:lnTo>
                    <a:lnTo>
                      <a:pt x="143" y="707"/>
                    </a:lnTo>
                    <a:lnTo>
                      <a:pt x="139" y="685"/>
                    </a:lnTo>
                    <a:lnTo>
                      <a:pt x="128" y="628"/>
                    </a:lnTo>
                    <a:lnTo>
                      <a:pt x="116" y="543"/>
                    </a:lnTo>
                    <a:lnTo>
                      <a:pt x="105" y="439"/>
                    </a:lnTo>
                    <a:lnTo>
                      <a:pt x="99" y="324"/>
                    </a:lnTo>
                    <a:lnTo>
                      <a:pt x="102" y="209"/>
                    </a:lnTo>
                    <a:lnTo>
                      <a:pt x="117" y="100"/>
                    </a:lnTo>
                    <a:lnTo>
                      <a:pt x="148" y="8"/>
                    </a:lnTo>
                    <a:lnTo>
                      <a:pt x="148" y="7"/>
                    </a:lnTo>
                    <a:lnTo>
                      <a:pt x="148" y="5"/>
                    </a:lnTo>
                    <a:lnTo>
                      <a:pt x="146" y="3"/>
                    </a:lnTo>
                    <a:lnTo>
                      <a:pt x="140" y="0"/>
                    </a:lnTo>
                    <a:lnTo>
                      <a:pt x="127" y="0"/>
                    </a:lnTo>
                    <a:lnTo>
                      <a:pt x="109" y="1"/>
                    </a:lnTo>
                    <a:lnTo>
                      <a:pt x="83" y="6"/>
                    </a:lnTo>
                    <a:lnTo>
                      <a:pt x="46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0" name="Freeform 783"/>
              <p:cNvSpPr>
                <a:spLocks/>
              </p:cNvSpPr>
              <p:nvPr/>
            </p:nvSpPr>
            <p:spPr bwMode="auto">
              <a:xfrm>
                <a:off x="4045" y="3268"/>
                <a:ext cx="23" cy="88"/>
              </a:xfrm>
              <a:custGeom>
                <a:avLst/>
                <a:gdLst>
                  <a:gd name="T0" fmla="*/ 0 w 201"/>
                  <a:gd name="T1" fmla="*/ 0 h 795"/>
                  <a:gd name="T2" fmla="*/ 0 w 201"/>
                  <a:gd name="T3" fmla="*/ 0 h 795"/>
                  <a:gd name="T4" fmla="*/ 0 w 201"/>
                  <a:gd name="T5" fmla="*/ 0 h 795"/>
                  <a:gd name="T6" fmla="*/ 0 w 201"/>
                  <a:gd name="T7" fmla="*/ 0 h 795"/>
                  <a:gd name="T8" fmla="*/ 0 w 201"/>
                  <a:gd name="T9" fmla="*/ 0 h 795"/>
                  <a:gd name="T10" fmla="*/ 0 w 201"/>
                  <a:gd name="T11" fmla="*/ 0 h 795"/>
                  <a:gd name="T12" fmla="*/ 0 w 201"/>
                  <a:gd name="T13" fmla="*/ 0 h 795"/>
                  <a:gd name="T14" fmla="*/ 0 w 201"/>
                  <a:gd name="T15" fmla="*/ 0 h 795"/>
                  <a:gd name="T16" fmla="*/ 0 w 201"/>
                  <a:gd name="T17" fmla="*/ 0 h 795"/>
                  <a:gd name="T18" fmla="*/ 0 w 201"/>
                  <a:gd name="T19" fmla="*/ 0 h 795"/>
                  <a:gd name="T20" fmla="*/ 0 w 201"/>
                  <a:gd name="T21" fmla="*/ 0 h 795"/>
                  <a:gd name="T22" fmla="*/ 0 w 201"/>
                  <a:gd name="T23" fmla="*/ 0 h 795"/>
                  <a:gd name="T24" fmla="*/ 0 w 201"/>
                  <a:gd name="T25" fmla="*/ 0 h 795"/>
                  <a:gd name="T26" fmla="*/ 0 w 201"/>
                  <a:gd name="T27" fmla="*/ 0 h 795"/>
                  <a:gd name="T28" fmla="*/ 0 w 201"/>
                  <a:gd name="T29" fmla="*/ 0 h 795"/>
                  <a:gd name="T30" fmla="*/ 0 w 201"/>
                  <a:gd name="T31" fmla="*/ 0 h 795"/>
                  <a:gd name="T32" fmla="*/ 0 w 201"/>
                  <a:gd name="T33" fmla="*/ 0 h 795"/>
                  <a:gd name="T34" fmla="*/ 0 w 201"/>
                  <a:gd name="T35" fmla="*/ 0 h 795"/>
                  <a:gd name="T36" fmla="*/ 0 w 201"/>
                  <a:gd name="T37" fmla="*/ 0 h 7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1"/>
                  <a:gd name="T58" fmla="*/ 0 h 795"/>
                  <a:gd name="T59" fmla="*/ 201 w 201"/>
                  <a:gd name="T60" fmla="*/ 795 h 7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1" h="795">
                    <a:moveTo>
                      <a:pt x="201" y="5"/>
                    </a:moveTo>
                    <a:lnTo>
                      <a:pt x="196" y="10"/>
                    </a:lnTo>
                    <a:lnTo>
                      <a:pt x="183" y="31"/>
                    </a:lnTo>
                    <a:lnTo>
                      <a:pt x="165" y="73"/>
                    </a:lnTo>
                    <a:lnTo>
                      <a:pt x="148" y="140"/>
                    </a:lnTo>
                    <a:lnTo>
                      <a:pt x="134" y="240"/>
                    </a:lnTo>
                    <a:lnTo>
                      <a:pt x="127" y="379"/>
                    </a:lnTo>
                    <a:lnTo>
                      <a:pt x="131" y="561"/>
                    </a:lnTo>
                    <a:lnTo>
                      <a:pt x="150" y="795"/>
                    </a:lnTo>
                    <a:lnTo>
                      <a:pt x="37" y="795"/>
                    </a:lnTo>
                    <a:lnTo>
                      <a:pt x="33" y="771"/>
                    </a:lnTo>
                    <a:lnTo>
                      <a:pt x="24" y="707"/>
                    </a:lnTo>
                    <a:lnTo>
                      <a:pt x="13" y="611"/>
                    </a:lnTo>
                    <a:lnTo>
                      <a:pt x="3" y="493"/>
                    </a:lnTo>
                    <a:lnTo>
                      <a:pt x="0" y="363"/>
                    </a:lnTo>
                    <a:lnTo>
                      <a:pt x="7" y="231"/>
                    </a:lnTo>
                    <a:lnTo>
                      <a:pt x="28" y="107"/>
                    </a:lnTo>
                    <a:lnTo>
                      <a:pt x="66" y="0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1" name="Freeform 784"/>
              <p:cNvSpPr>
                <a:spLocks/>
              </p:cNvSpPr>
              <p:nvPr/>
            </p:nvSpPr>
            <p:spPr bwMode="auto">
              <a:xfrm>
                <a:off x="3961" y="3282"/>
                <a:ext cx="15" cy="69"/>
              </a:xfrm>
              <a:custGeom>
                <a:avLst/>
                <a:gdLst>
                  <a:gd name="T0" fmla="*/ 0 w 129"/>
                  <a:gd name="T1" fmla="*/ 0 h 622"/>
                  <a:gd name="T2" fmla="*/ 0 w 129"/>
                  <a:gd name="T3" fmla="*/ 0 h 622"/>
                  <a:gd name="T4" fmla="*/ 0 w 129"/>
                  <a:gd name="T5" fmla="*/ 0 h 622"/>
                  <a:gd name="T6" fmla="*/ 0 w 129"/>
                  <a:gd name="T7" fmla="*/ 0 h 622"/>
                  <a:gd name="T8" fmla="*/ 0 w 129"/>
                  <a:gd name="T9" fmla="*/ 0 h 622"/>
                  <a:gd name="T10" fmla="*/ 0 w 129"/>
                  <a:gd name="T11" fmla="*/ 0 h 622"/>
                  <a:gd name="T12" fmla="*/ 0 w 129"/>
                  <a:gd name="T13" fmla="*/ 0 h 622"/>
                  <a:gd name="T14" fmla="*/ 0 w 129"/>
                  <a:gd name="T15" fmla="*/ 0 h 622"/>
                  <a:gd name="T16" fmla="*/ 0 w 129"/>
                  <a:gd name="T17" fmla="*/ 0 h 622"/>
                  <a:gd name="T18" fmla="*/ 0 w 129"/>
                  <a:gd name="T19" fmla="*/ 0 h 622"/>
                  <a:gd name="T20" fmla="*/ 0 w 129"/>
                  <a:gd name="T21" fmla="*/ 0 h 622"/>
                  <a:gd name="T22" fmla="*/ 0 w 129"/>
                  <a:gd name="T23" fmla="*/ 0 h 622"/>
                  <a:gd name="T24" fmla="*/ 0 w 129"/>
                  <a:gd name="T25" fmla="*/ 0 h 622"/>
                  <a:gd name="T26" fmla="*/ 0 w 129"/>
                  <a:gd name="T27" fmla="*/ 0 h 622"/>
                  <a:gd name="T28" fmla="*/ 0 w 129"/>
                  <a:gd name="T29" fmla="*/ 0 h 622"/>
                  <a:gd name="T30" fmla="*/ 0 w 129"/>
                  <a:gd name="T31" fmla="*/ 0 h 622"/>
                  <a:gd name="T32" fmla="*/ 0 w 129"/>
                  <a:gd name="T33" fmla="*/ 0 h 622"/>
                  <a:gd name="T34" fmla="*/ 0 w 129"/>
                  <a:gd name="T35" fmla="*/ 0 h 622"/>
                  <a:gd name="T36" fmla="*/ 0 w 129"/>
                  <a:gd name="T37" fmla="*/ 0 h 622"/>
                  <a:gd name="T38" fmla="*/ 0 w 129"/>
                  <a:gd name="T39" fmla="*/ 0 h 622"/>
                  <a:gd name="T40" fmla="*/ 0 w 129"/>
                  <a:gd name="T41" fmla="*/ 0 h 622"/>
                  <a:gd name="T42" fmla="*/ 0 w 129"/>
                  <a:gd name="T43" fmla="*/ 0 h 622"/>
                  <a:gd name="T44" fmla="*/ 0 w 129"/>
                  <a:gd name="T45" fmla="*/ 0 h 622"/>
                  <a:gd name="T46" fmla="*/ 0 w 129"/>
                  <a:gd name="T47" fmla="*/ 0 h 622"/>
                  <a:gd name="T48" fmla="*/ 0 w 129"/>
                  <a:gd name="T49" fmla="*/ 0 h 622"/>
                  <a:gd name="T50" fmla="*/ 0 w 129"/>
                  <a:gd name="T51" fmla="*/ 0 h 6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622"/>
                  <a:gd name="T80" fmla="*/ 129 w 129"/>
                  <a:gd name="T81" fmla="*/ 622 h 6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622">
                    <a:moveTo>
                      <a:pt x="41" y="12"/>
                    </a:moveTo>
                    <a:lnTo>
                      <a:pt x="37" y="24"/>
                    </a:lnTo>
                    <a:lnTo>
                      <a:pt x="29" y="59"/>
                    </a:lnTo>
                    <a:lnTo>
                      <a:pt x="18" y="115"/>
                    </a:lnTo>
                    <a:lnTo>
                      <a:pt x="6" y="189"/>
                    </a:lnTo>
                    <a:lnTo>
                      <a:pt x="0" y="279"/>
                    </a:lnTo>
                    <a:lnTo>
                      <a:pt x="1" y="382"/>
                    </a:lnTo>
                    <a:lnTo>
                      <a:pt x="11" y="497"/>
                    </a:lnTo>
                    <a:lnTo>
                      <a:pt x="36" y="622"/>
                    </a:lnTo>
                    <a:lnTo>
                      <a:pt x="124" y="617"/>
                    </a:lnTo>
                    <a:lnTo>
                      <a:pt x="120" y="598"/>
                    </a:lnTo>
                    <a:lnTo>
                      <a:pt x="112" y="548"/>
                    </a:lnTo>
                    <a:lnTo>
                      <a:pt x="101" y="473"/>
                    </a:lnTo>
                    <a:lnTo>
                      <a:pt x="92" y="382"/>
                    </a:lnTo>
                    <a:lnTo>
                      <a:pt x="87" y="282"/>
                    </a:lnTo>
                    <a:lnTo>
                      <a:pt x="89" y="182"/>
                    </a:lnTo>
                    <a:lnTo>
                      <a:pt x="102" y="87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7" y="2"/>
                    </a:lnTo>
                    <a:lnTo>
                      <a:pt x="122" y="0"/>
                    </a:lnTo>
                    <a:lnTo>
                      <a:pt x="112" y="0"/>
                    </a:lnTo>
                    <a:lnTo>
                      <a:pt x="96" y="1"/>
                    </a:lnTo>
                    <a:lnTo>
                      <a:pt x="72" y="5"/>
                    </a:lnTo>
                    <a:lnTo>
                      <a:pt x="41" y="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2" name="Freeform 785"/>
              <p:cNvSpPr>
                <a:spLocks/>
              </p:cNvSpPr>
              <p:nvPr/>
            </p:nvSpPr>
            <p:spPr bwMode="auto">
              <a:xfrm>
                <a:off x="3962" y="3287"/>
                <a:ext cx="12" cy="59"/>
              </a:xfrm>
              <a:custGeom>
                <a:avLst/>
                <a:gdLst>
                  <a:gd name="T0" fmla="*/ 0 w 110"/>
                  <a:gd name="T1" fmla="*/ 0 h 531"/>
                  <a:gd name="T2" fmla="*/ 0 w 110"/>
                  <a:gd name="T3" fmla="*/ 0 h 531"/>
                  <a:gd name="T4" fmla="*/ 0 w 110"/>
                  <a:gd name="T5" fmla="*/ 0 h 531"/>
                  <a:gd name="T6" fmla="*/ 0 w 110"/>
                  <a:gd name="T7" fmla="*/ 0 h 531"/>
                  <a:gd name="T8" fmla="*/ 0 w 110"/>
                  <a:gd name="T9" fmla="*/ 0 h 531"/>
                  <a:gd name="T10" fmla="*/ 0 w 110"/>
                  <a:gd name="T11" fmla="*/ 0 h 531"/>
                  <a:gd name="T12" fmla="*/ 0 w 110"/>
                  <a:gd name="T13" fmla="*/ 0 h 531"/>
                  <a:gd name="T14" fmla="*/ 0 w 110"/>
                  <a:gd name="T15" fmla="*/ 0 h 531"/>
                  <a:gd name="T16" fmla="*/ 0 w 110"/>
                  <a:gd name="T17" fmla="*/ 0 h 531"/>
                  <a:gd name="T18" fmla="*/ 0 w 110"/>
                  <a:gd name="T19" fmla="*/ 0 h 531"/>
                  <a:gd name="T20" fmla="*/ 0 w 110"/>
                  <a:gd name="T21" fmla="*/ 0 h 531"/>
                  <a:gd name="T22" fmla="*/ 0 w 110"/>
                  <a:gd name="T23" fmla="*/ 0 h 531"/>
                  <a:gd name="T24" fmla="*/ 0 w 110"/>
                  <a:gd name="T25" fmla="*/ 0 h 531"/>
                  <a:gd name="T26" fmla="*/ 0 w 110"/>
                  <a:gd name="T27" fmla="*/ 0 h 531"/>
                  <a:gd name="T28" fmla="*/ 0 w 110"/>
                  <a:gd name="T29" fmla="*/ 0 h 531"/>
                  <a:gd name="T30" fmla="*/ 0 w 110"/>
                  <a:gd name="T31" fmla="*/ 0 h 531"/>
                  <a:gd name="T32" fmla="*/ 0 w 110"/>
                  <a:gd name="T33" fmla="*/ 0 h 531"/>
                  <a:gd name="T34" fmla="*/ 0 w 110"/>
                  <a:gd name="T35" fmla="*/ 0 h 531"/>
                  <a:gd name="T36" fmla="*/ 0 w 110"/>
                  <a:gd name="T37" fmla="*/ 0 h 531"/>
                  <a:gd name="T38" fmla="*/ 0 w 110"/>
                  <a:gd name="T39" fmla="*/ 0 h 531"/>
                  <a:gd name="T40" fmla="*/ 0 w 110"/>
                  <a:gd name="T41" fmla="*/ 0 h 531"/>
                  <a:gd name="T42" fmla="*/ 0 w 110"/>
                  <a:gd name="T43" fmla="*/ 0 h 531"/>
                  <a:gd name="T44" fmla="*/ 0 w 110"/>
                  <a:gd name="T45" fmla="*/ 0 h 531"/>
                  <a:gd name="T46" fmla="*/ 0 w 110"/>
                  <a:gd name="T47" fmla="*/ 0 h 531"/>
                  <a:gd name="T48" fmla="*/ 0 w 110"/>
                  <a:gd name="T49" fmla="*/ 0 h 531"/>
                  <a:gd name="T50" fmla="*/ 0 w 110"/>
                  <a:gd name="T51" fmla="*/ 0 h 5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0"/>
                  <a:gd name="T79" fmla="*/ 0 h 531"/>
                  <a:gd name="T80" fmla="*/ 110 w 110"/>
                  <a:gd name="T81" fmla="*/ 531 h 5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0" h="531">
                    <a:moveTo>
                      <a:pt x="35" y="10"/>
                    </a:moveTo>
                    <a:lnTo>
                      <a:pt x="32" y="20"/>
                    </a:lnTo>
                    <a:lnTo>
                      <a:pt x="24" y="50"/>
                    </a:lnTo>
                    <a:lnTo>
                      <a:pt x="15" y="98"/>
                    </a:lnTo>
                    <a:lnTo>
                      <a:pt x="5" y="160"/>
                    </a:lnTo>
                    <a:lnTo>
                      <a:pt x="0" y="237"/>
                    </a:lnTo>
                    <a:lnTo>
                      <a:pt x="1" y="326"/>
                    </a:lnTo>
                    <a:lnTo>
                      <a:pt x="10" y="424"/>
                    </a:lnTo>
                    <a:lnTo>
                      <a:pt x="31" y="531"/>
                    </a:lnTo>
                    <a:lnTo>
                      <a:pt x="106" y="525"/>
                    </a:lnTo>
                    <a:lnTo>
                      <a:pt x="103" y="510"/>
                    </a:lnTo>
                    <a:lnTo>
                      <a:pt x="96" y="467"/>
                    </a:lnTo>
                    <a:lnTo>
                      <a:pt x="87" y="404"/>
                    </a:lnTo>
                    <a:lnTo>
                      <a:pt x="79" y="326"/>
                    </a:lnTo>
                    <a:lnTo>
                      <a:pt x="74" y="241"/>
                    </a:lnTo>
                    <a:lnTo>
                      <a:pt x="76" y="155"/>
                    </a:lnTo>
                    <a:lnTo>
                      <a:pt x="87" y="74"/>
                    </a:lnTo>
                    <a:lnTo>
                      <a:pt x="110" y="6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95" y="0"/>
                    </a:lnTo>
                    <a:lnTo>
                      <a:pt x="82" y="1"/>
                    </a:lnTo>
                    <a:lnTo>
                      <a:pt x="62" y="4"/>
                    </a:lnTo>
                    <a:lnTo>
                      <a:pt x="35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3" name="Freeform 786"/>
              <p:cNvSpPr>
                <a:spLocks/>
              </p:cNvSpPr>
              <p:nvPr/>
            </p:nvSpPr>
            <p:spPr bwMode="auto">
              <a:xfrm>
                <a:off x="3963" y="3292"/>
                <a:ext cx="10" cy="48"/>
              </a:xfrm>
              <a:custGeom>
                <a:avLst/>
                <a:gdLst>
                  <a:gd name="T0" fmla="*/ 0 w 92"/>
                  <a:gd name="T1" fmla="*/ 0 h 438"/>
                  <a:gd name="T2" fmla="*/ 0 w 92"/>
                  <a:gd name="T3" fmla="*/ 0 h 438"/>
                  <a:gd name="T4" fmla="*/ 0 w 92"/>
                  <a:gd name="T5" fmla="*/ 0 h 438"/>
                  <a:gd name="T6" fmla="*/ 0 w 92"/>
                  <a:gd name="T7" fmla="*/ 0 h 438"/>
                  <a:gd name="T8" fmla="*/ 0 w 92"/>
                  <a:gd name="T9" fmla="*/ 0 h 438"/>
                  <a:gd name="T10" fmla="*/ 0 w 92"/>
                  <a:gd name="T11" fmla="*/ 0 h 438"/>
                  <a:gd name="T12" fmla="*/ 0 w 92"/>
                  <a:gd name="T13" fmla="*/ 0 h 438"/>
                  <a:gd name="T14" fmla="*/ 0 w 92"/>
                  <a:gd name="T15" fmla="*/ 0 h 438"/>
                  <a:gd name="T16" fmla="*/ 0 w 92"/>
                  <a:gd name="T17" fmla="*/ 0 h 438"/>
                  <a:gd name="T18" fmla="*/ 0 w 92"/>
                  <a:gd name="T19" fmla="*/ 0 h 438"/>
                  <a:gd name="T20" fmla="*/ 0 w 92"/>
                  <a:gd name="T21" fmla="*/ 0 h 438"/>
                  <a:gd name="T22" fmla="*/ 0 w 92"/>
                  <a:gd name="T23" fmla="*/ 0 h 438"/>
                  <a:gd name="T24" fmla="*/ 0 w 92"/>
                  <a:gd name="T25" fmla="*/ 0 h 438"/>
                  <a:gd name="T26" fmla="*/ 0 w 92"/>
                  <a:gd name="T27" fmla="*/ 0 h 438"/>
                  <a:gd name="T28" fmla="*/ 0 w 92"/>
                  <a:gd name="T29" fmla="*/ 0 h 438"/>
                  <a:gd name="T30" fmla="*/ 0 w 92"/>
                  <a:gd name="T31" fmla="*/ 0 h 438"/>
                  <a:gd name="T32" fmla="*/ 0 w 92"/>
                  <a:gd name="T33" fmla="*/ 0 h 438"/>
                  <a:gd name="T34" fmla="*/ 0 w 92"/>
                  <a:gd name="T35" fmla="*/ 0 h 438"/>
                  <a:gd name="T36" fmla="*/ 0 w 92"/>
                  <a:gd name="T37" fmla="*/ 0 h 438"/>
                  <a:gd name="T38" fmla="*/ 0 w 92"/>
                  <a:gd name="T39" fmla="*/ 0 h 438"/>
                  <a:gd name="T40" fmla="*/ 0 w 92"/>
                  <a:gd name="T41" fmla="*/ 0 h 438"/>
                  <a:gd name="T42" fmla="*/ 0 w 92"/>
                  <a:gd name="T43" fmla="*/ 0 h 438"/>
                  <a:gd name="T44" fmla="*/ 0 w 92"/>
                  <a:gd name="T45" fmla="*/ 0 h 438"/>
                  <a:gd name="T46" fmla="*/ 0 w 92"/>
                  <a:gd name="T47" fmla="*/ 0 h 438"/>
                  <a:gd name="T48" fmla="*/ 0 w 92"/>
                  <a:gd name="T49" fmla="*/ 0 h 438"/>
                  <a:gd name="T50" fmla="*/ 0 w 92"/>
                  <a:gd name="T51" fmla="*/ 0 h 4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2"/>
                  <a:gd name="T79" fmla="*/ 0 h 438"/>
                  <a:gd name="T80" fmla="*/ 92 w 92"/>
                  <a:gd name="T81" fmla="*/ 438 h 4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2" h="438">
                    <a:moveTo>
                      <a:pt x="29" y="8"/>
                    </a:moveTo>
                    <a:lnTo>
                      <a:pt x="26" y="16"/>
                    </a:lnTo>
                    <a:lnTo>
                      <a:pt x="20" y="42"/>
                    </a:lnTo>
                    <a:lnTo>
                      <a:pt x="12" y="81"/>
                    </a:lnTo>
                    <a:lnTo>
                      <a:pt x="4" y="133"/>
                    </a:lnTo>
                    <a:lnTo>
                      <a:pt x="0" y="196"/>
                    </a:lnTo>
                    <a:lnTo>
                      <a:pt x="0" y="270"/>
                    </a:lnTo>
                    <a:lnTo>
                      <a:pt x="9" y="351"/>
                    </a:lnTo>
                    <a:lnTo>
                      <a:pt x="25" y="438"/>
                    </a:lnTo>
                    <a:lnTo>
                      <a:pt x="88" y="435"/>
                    </a:lnTo>
                    <a:lnTo>
                      <a:pt x="85" y="422"/>
                    </a:lnTo>
                    <a:lnTo>
                      <a:pt x="79" y="386"/>
                    </a:lnTo>
                    <a:lnTo>
                      <a:pt x="72" y="334"/>
                    </a:lnTo>
                    <a:lnTo>
                      <a:pt x="65" y="270"/>
                    </a:lnTo>
                    <a:lnTo>
                      <a:pt x="61" y="199"/>
                    </a:lnTo>
                    <a:lnTo>
                      <a:pt x="63" y="129"/>
                    </a:lnTo>
                    <a:lnTo>
                      <a:pt x="73" y="61"/>
                    </a:lnTo>
                    <a:lnTo>
                      <a:pt x="92" y="5"/>
                    </a:lnTo>
                    <a:lnTo>
                      <a:pt x="92" y="4"/>
                    </a:lnTo>
                    <a:lnTo>
                      <a:pt x="92" y="3"/>
                    </a:lnTo>
                    <a:lnTo>
                      <a:pt x="90" y="1"/>
                    </a:lnTo>
                    <a:lnTo>
                      <a:pt x="87" y="0"/>
                    </a:lnTo>
                    <a:lnTo>
                      <a:pt x="80" y="0"/>
                    </a:lnTo>
                    <a:lnTo>
                      <a:pt x="68" y="0"/>
                    </a:lnTo>
                    <a:lnTo>
                      <a:pt x="51" y="3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4" name="Freeform 787"/>
              <p:cNvSpPr>
                <a:spLocks/>
              </p:cNvSpPr>
              <p:nvPr/>
            </p:nvSpPr>
            <p:spPr bwMode="auto">
              <a:xfrm>
                <a:off x="3963" y="3296"/>
                <a:ext cx="8" cy="39"/>
              </a:xfrm>
              <a:custGeom>
                <a:avLst/>
                <a:gdLst>
                  <a:gd name="T0" fmla="*/ 0 w 73"/>
                  <a:gd name="T1" fmla="*/ 0 h 347"/>
                  <a:gd name="T2" fmla="*/ 0 w 73"/>
                  <a:gd name="T3" fmla="*/ 0 h 347"/>
                  <a:gd name="T4" fmla="*/ 0 w 73"/>
                  <a:gd name="T5" fmla="*/ 0 h 347"/>
                  <a:gd name="T6" fmla="*/ 0 w 73"/>
                  <a:gd name="T7" fmla="*/ 0 h 347"/>
                  <a:gd name="T8" fmla="*/ 0 w 73"/>
                  <a:gd name="T9" fmla="*/ 0 h 347"/>
                  <a:gd name="T10" fmla="*/ 0 w 73"/>
                  <a:gd name="T11" fmla="*/ 0 h 347"/>
                  <a:gd name="T12" fmla="*/ 0 w 73"/>
                  <a:gd name="T13" fmla="*/ 0 h 347"/>
                  <a:gd name="T14" fmla="*/ 0 w 73"/>
                  <a:gd name="T15" fmla="*/ 0 h 347"/>
                  <a:gd name="T16" fmla="*/ 0 w 73"/>
                  <a:gd name="T17" fmla="*/ 0 h 347"/>
                  <a:gd name="T18" fmla="*/ 0 w 73"/>
                  <a:gd name="T19" fmla="*/ 0 h 347"/>
                  <a:gd name="T20" fmla="*/ 0 w 73"/>
                  <a:gd name="T21" fmla="*/ 0 h 347"/>
                  <a:gd name="T22" fmla="*/ 0 w 73"/>
                  <a:gd name="T23" fmla="*/ 0 h 347"/>
                  <a:gd name="T24" fmla="*/ 0 w 73"/>
                  <a:gd name="T25" fmla="*/ 0 h 347"/>
                  <a:gd name="T26" fmla="*/ 0 w 73"/>
                  <a:gd name="T27" fmla="*/ 0 h 347"/>
                  <a:gd name="T28" fmla="*/ 0 w 73"/>
                  <a:gd name="T29" fmla="*/ 0 h 347"/>
                  <a:gd name="T30" fmla="*/ 0 w 73"/>
                  <a:gd name="T31" fmla="*/ 0 h 347"/>
                  <a:gd name="T32" fmla="*/ 0 w 73"/>
                  <a:gd name="T33" fmla="*/ 0 h 347"/>
                  <a:gd name="T34" fmla="*/ 0 w 73"/>
                  <a:gd name="T35" fmla="*/ 0 h 347"/>
                  <a:gd name="T36" fmla="*/ 0 w 73"/>
                  <a:gd name="T37" fmla="*/ 0 h 347"/>
                  <a:gd name="T38" fmla="*/ 0 w 73"/>
                  <a:gd name="T39" fmla="*/ 0 h 347"/>
                  <a:gd name="T40" fmla="*/ 0 w 73"/>
                  <a:gd name="T41" fmla="*/ 0 h 347"/>
                  <a:gd name="T42" fmla="*/ 0 w 73"/>
                  <a:gd name="T43" fmla="*/ 0 h 347"/>
                  <a:gd name="T44" fmla="*/ 0 w 73"/>
                  <a:gd name="T45" fmla="*/ 0 h 347"/>
                  <a:gd name="T46" fmla="*/ 0 w 73"/>
                  <a:gd name="T47" fmla="*/ 0 h 347"/>
                  <a:gd name="T48" fmla="*/ 0 w 73"/>
                  <a:gd name="T49" fmla="*/ 0 h 347"/>
                  <a:gd name="T50" fmla="*/ 0 w 73"/>
                  <a:gd name="T51" fmla="*/ 0 h 3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"/>
                  <a:gd name="T79" fmla="*/ 0 h 347"/>
                  <a:gd name="T80" fmla="*/ 73 w 73"/>
                  <a:gd name="T81" fmla="*/ 347 h 3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" h="347">
                    <a:moveTo>
                      <a:pt x="23" y="7"/>
                    </a:moveTo>
                    <a:lnTo>
                      <a:pt x="21" y="14"/>
                    </a:lnTo>
                    <a:lnTo>
                      <a:pt x="16" y="33"/>
                    </a:lnTo>
                    <a:lnTo>
                      <a:pt x="10" y="64"/>
                    </a:lnTo>
                    <a:lnTo>
                      <a:pt x="4" y="105"/>
                    </a:lnTo>
                    <a:lnTo>
                      <a:pt x="0" y="155"/>
                    </a:lnTo>
                    <a:lnTo>
                      <a:pt x="0" y="213"/>
                    </a:lnTo>
                    <a:lnTo>
                      <a:pt x="7" y="278"/>
                    </a:lnTo>
                    <a:lnTo>
                      <a:pt x="20" y="347"/>
                    </a:lnTo>
                    <a:lnTo>
                      <a:pt x="70" y="344"/>
                    </a:lnTo>
                    <a:lnTo>
                      <a:pt x="68" y="334"/>
                    </a:lnTo>
                    <a:lnTo>
                      <a:pt x="63" y="305"/>
                    </a:lnTo>
                    <a:lnTo>
                      <a:pt x="56" y="265"/>
                    </a:lnTo>
                    <a:lnTo>
                      <a:pt x="51" y="213"/>
                    </a:lnTo>
                    <a:lnTo>
                      <a:pt x="48" y="158"/>
                    </a:lnTo>
                    <a:lnTo>
                      <a:pt x="50" y="101"/>
                    </a:lnTo>
                    <a:lnTo>
                      <a:pt x="57" y="49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3" y="1"/>
                    </a:lnTo>
                    <a:lnTo>
                      <a:pt x="41" y="3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5" name="Freeform 788"/>
              <p:cNvSpPr>
                <a:spLocks/>
              </p:cNvSpPr>
              <p:nvPr/>
            </p:nvSpPr>
            <p:spPr bwMode="auto">
              <a:xfrm>
                <a:off x="3964" y="3301"/>
                <a:ext cx="6" cy="28"/>
              </a:xfrm>
              <a:custGeom>
                <a:avLst/>
                <a:gdLst>
                  <a:gd name="T0" fmla="*/ 0 w 52"/>
                  <a:gd name="T1" fmla="*/ 0 h 256"/>
                  <a:gd name="T2" fmla="*/ 0 w 52"/>
                  <a:gd name="T3" fmla="*/ 0 h 256"/>
                  <a:gd name="T4" fmla="*/ 0 w 52"/>
                  <a:gd name="T5" fmla="*/ 0 h 256"/>
                  <a:gd name="T6" fmla="*/ 0 w 52"/>
                  <a:gd name="T7" fmla="*/ 0 h 256"/>
                  <a:gd name="T8" fmla="*/ 0 w 52"/>
                  <a:gd name="T9" fmla="*/ 0 h 256"/>
                  <a:gd name="T10" fmla="*/ 0 w 52"/>
                  <a:gd name="T11" fmla="*/ 0 h 256"/>
                  <a:gd name="T12" fmla="*/ 0 w 52"/>
                  <a:gd name="T13" fmla="*/ 0 h 256"/>
                  <a:gd name="T14" fmla="*/ 0 w 52"/>
                  <a:gd name="T15" fmla="*/ 0 h 256"/>
                  <a:gd name="T16" fmla="*/ 0 w 52"/>
                  <a:gd name="T17" fmla="*/ 0 h 256"/>
                  <a:gd name="T18" fmla="*/ 0 w 52"/>
                  <a:gd name="T19" fmla="*/ 0 h 256"/>
                  <a:gd name="T20" fmla="*/ 0 w 52"/>
                  <a:gd name="T21" fmla="*/ 0 h 256"/>
                  <a:gd name="T22" fmla="*/ 0 w 52"/>
                  <a:gd name="T23" fmla="*/ 0 h 256"/>
                  <a:gd name="T24" fmla="*/ 0 w 52"/>
                  <a:gd name="T25" fmla="*/ 0 h 256"/>
                  <a:gd name="T26" fmla="*/ 0 w 52"/>
                  <a:gd name="T27" fmla="*/ 0 h 256"/>
                  <a:gd name="T28" fmla="*/ 0 w 52"/>
                  <a:gd name="T29" fmla="*/ 0 h 256"/>
                  <a:gd name="T30" fmla="*/ 0 w 52"/>
                  <a:gd name="T31" fmla="*/ 0 h 256"/>
                  <a:gd name="T32" fmla="*/ 0 w 52"/>
                  <a:gd name="T33" fmla="*/ 0 h 256"/>
                  <a:gd name="T34" fmla="*/ 0 w 52"/>
                  <a:gd name="T35" fmla="*/ 0 h 256"/>
                  <a:gd name="T36" fmla="*/ 0 w 52"/>
                  <a:gd name="T37" fmla="*/ 0 h 256"/>
                  <a:gd name="T38" fmla="*/ 0 w 52"/>
                  <a:gd name="T39" fmla="*/ 0 h 256"/>
                  <a:gd name="T40" fmla="*/ 0 w 52"/>
                  <a:gd name="T41" fmla="*/ 0 h 256"/>
                  <a:gd name="T42" fmla="*/ 0 w 52"/>
                  <a:gd name="T43" fmla="*/ 0 h 256"/>
                  <a:gd name="T44" fmla="*/ 0 w 52"/>
                  <a:gd name="T45" fmla="*/ 0 h 256"/>
                  <a:gd name="T46" fmla="*/ 0 w 52"/>
                  <a:gd name="T47" fmla="*/ 0 h 256"/>
                  <a:gd name="T48" fmla="*/ 0 w 52"/>
                  <a:gd name="T49" fmla="*/ 0 h 256"/>
                  <a:gd name="T50" fmla="*/ 0 w 52"/>
                  <a:gd name="T51" fmla="*/ 0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56"/>
                  <a:gd name="T80" fmla="*/ 52 w 52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56">
                    <a:moveTo>
                      <a:pt x="16" y="5"/>
                    </a:moveTo>
                    <a:lnTo>
                      <a:pt x="15" y="10"/>
                    </a:lnTo>
                    <a:lnTo>
                      <a:pt x="11" y="24"/>
                    </a:lnTo>
                    <a:lnTo>
                      <a:pt x="6" y="47"/>
                    </a:lnTo>
                    <a:lnTo>
                      <a:pt x="2" y="77"/>
                    </a:lnTo>
                    <a:lnTo>
                      <a:pt x="0" y="115"/>
                    </a:lnTo>
                    <a:lnTo>
                      <a:pt x="0" y="157"/>
                    </a:lnTo>
                    <a:lnTo>
                      <a:pt x="4" y="205"/>
                    </a:lnTo>
                    <a:lnTo>
                      <a:pt x="14" y="256"/>
                    </a:lnTo>
                    <a:lnTo>
                      <a:pt x="50" y="254"/>
                    </a:lnTo>
                    <a:lnTo>
                      <a:pt x="49" y="247"/>
                    </a:lnTo>
                    <a:lnTo>
                      <a:pt x="45" y="226"/>
                    </a:lnTo>
                    <a:lnTo>
                      <a:pt x="41" y="195"/>
                    </a:lnTo>
                    <a:lnTo>
                      <a:pt x="37" y="157"/>
                    </a:lnTo>
                    <a:lnTo>
                      <a:pt x="35" y="116"/>
                    </a:lnTo>
                    <a:lnTo>
                      <a:pt x="36" y="74"/>
                    </a:lnTo>
                    <a:lnTo>
                      <a:pt x="41" y="3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1" y="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29" y="2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6" name="Freeform 789"/>
              <p:cNvSpPr>
                <a:spLocks/>
              </p:cNvSpPr>
              <p:nvPr/>
            </p:nvSpPr>
            <p:spPr bwMode="auto">
              <a:xfrm>
                <a:off x="4046" y="3273"/>
                <a:ext cx="20" cy="77"/>
              </a:xfrm>
              <a:custGeom>
                <a:avLst/>
                <a:gdLst>
                  <a:gd name="T0" fmla="*/ 0 w 176"/>
                  <a:gd name="T1" fmla="*/ 0 h 693"/>
                  <a:gd name="T2" fmla="*/ 0 w 176"/>
                  <a:gd name="T3" fmla="*/ 0 h 693"/>
                  <a:gd name="T4" fmla="*/ 0 w 176"/>
                  <a:gd name="T5" fmla="*/ 0 h 693"/>
                  <a:gd name="T6" fmla="*/ 0 w 176"/>
                  <a:gd name="T7" fmla="*/ 0 h 693"/>
                  <a:gd name="T8" fmla="*/ 0 w 176"/>
                  <a:gd name="T9" fmla="*/ 0 h 693"/>
                  <a:gd name="T10" fmla="*/ 0 w 176"/>
                  <a:gd name="T11" fmla="*/ 0 h 693"/>
                  <a:gd name="T12" fmla="*/ 0 w 176"/>
                  <a:gd name="T13" fmla="*/ 0 h 693"/>
                  <a:gd name="T14" fmla="*/ 0 w 176"/>
                  <a:gd name="T15" fmla="*/ 0 h 693"/>
                  <a:gd name="T16" fmla="*/ 0 w 176"/>
                  <a:gd name="T17" fmla="*/ 0 h 693"/>
                  <a:gd name="T18" fmla="*/ 0 w 176"/>
                  <a:gd name="T19" fmla="*/ 0 h 693"/>
                  <a:gd name="T20" fmla="*/ 0 w 176"/>
                  <a:gd name="T21" fmla="*/ 0 h 693"/>
                  <a:gd name="T22" fmla="*/ 0 w 176"/>
                  <a:gd name="T23" fmla="*/ 0 h 693"/>
                  <a:gd name="T24" fmla="*/ 0 w 176"/>
                  <a:gd name="T25" fmla="*/ 0 h 693"/>
                  <a:gd name="T26" fmla="*/ 0 w 176"/>
                  <a:gd name="T27" fmla="*/ 0 h 693"/>
                  <a:gd name="T28" fmla="*/ 0 w 176"/>
                  <a:gd name="T29" fmla="*/ 0 h 693"/>
                  <a:gd name="T30" fmla="*/ 0 w 176"/>
                  <a:gd name="T31" fmla="*/ 0 h 693"/>
                  <a:gd name="T32" fmla="*/ 0 w 176"/>
                  <a:gd name="T33" fmla="*/ 0 h 693"/>
                  <a:gd name="T34" fmla="*/ 0 w 176"/>
                  <a:gd name="T35" fmla="*/ 0 h 693"/>
                  <a:gd name="T36" fmla="*/ 0 w 176"/>
                  <a:gd name="T37" fmla="*/ 0 h 6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693"/>
                  <a:gd name="T59" fmla="*/ 176 w 176"/>
                  <a:gd name="T60" fmla="*/ 693 h 69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693">
                    <a:moveTo>
                      <a:pt x="176" y="5"/>
                    </a:moveTo>
                    <a:lnTo>
                      <a:pt x="172" y="10"/>
                    </a:lnTo>
                    <a:lnTo>
                      <a:pt x="159" y="28"/>
                    </a:lnTo>
                    <a:lnTo>
                      <a:pt x="144" y="63"/>
                    </a:lnTo>
                    <a:lnTo>
                      <a:pt x="129" y="123"/>
                    </a:lnTo>
                    <a:lnTo>
                      <a:pt x="117" y="210"/>
                    </a:lnTo>
                    <a:lnTo>
                      <a:pt x="110" y="331"/>
                    </a:lnTo>
                    <a:lnTo>
                      <a:pt x="115" y="490"/>
                    </a:lnTo>
                    <a:lnTo>
                      <a:pt x="131" y="693"/>
                    </a:lnTo>
                    <a:lnTo>
                      <a:pt x="32" y="693"/>
                    </a:lnTo>
                    <a:lnTo>
                      <a:pt x="29" y="673"/>
                    </a:lnTo>
                    <a:lnTo>
                      <a:pt x="20" y="617"/>
                    </a:lnTo>
                    <a:lnTo>
                      <a:pt x="11" y="533"/>
                    </a:lnTo>
                    <a:lnTo>
                      <a:pt x="3" y="430"/>
                    </a:lnTo>
                    <a:lnTo>
                      <a:pt x="0" y="317"/>
                    </a:lnTo>
                    <a:lnTo>
                      <a:pt x="6" y="202"/>
                    </a:lnTo>
                    <a:lnTo>
                      <a:pt x="23" y="93"/>
                    </a:lnTo>
                    <a:lnTo>
                      <a:pt x="57" y="0"/>
                    </a:lnTo>
                    <a:lnTo>
                      <a:pt x="17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7" name="Freeform 790"/>
              <p:cNvSpPr>
                <a:spLocks/>
              </p:cNvSpPr>
              <p:nvPr/>
            </p:nvSpPr>
            <p:spPr bwMode="auto">
              <a:xfrm>
                <a:off x="4047" y="3279"/>
                <a:ext cx="16" cy="65"/>
              </a:xfrm>
              <a:custGeom>
                <a:avLst/>
                <a:gdLst>
                  <a:gd name="T0" fmla="*/ 0 w 149"/>
                  <a:gd name="T1" fmla="*/ 0 h 592"/>
                  <a:gd name="T2" fmla="*/ 0 w 149"/>
                  <a:gd name="T3" fmla="*/ 0 h 592"/>
                  <a:gd name="T4" fmla="*/ 0 w 149"/>
                  <a:gd name="T5" fmla="*/ 0 h 592"/>
                  <a:gd name="T6" fmla="*/ 0 w 149"/>
                  <a:gd name="T7" fmla="*/ 0 h 592"/>
                  <a:gd name="T8" fmla="*/ 0 w 149"/>
                  <a:gd name="T9" fmla="*/ 0 h 592"/>
                  <a:gd name="T10" fmla="*/ 0 w 149"/>
                  <a:gd name="T11" fmla="*/ 0 h 592"/>
                  <a:gd name="T12" fmla="*/ 0 w 149"/>
                  <a:gd name="T13" fmla="*/ 0 h 592"/>
                  <a:gd name="T14" fmla="*/ 0 w 149"/>
                  <a:gd name="T15" fmla="*/ 0 h 592"/>
                  <a:gd name="T16" fmla="*/ 0 w 149"/>
                  <a:gd name="T17" fmla="*/ 0 h 592"/>
                  <a:gd name="T18" fmla="*/ 0 w 149"/>
                  <a:gd name="T19" fmla="*/ 0 h 592"/>
                  <a:gd name="T20" fmla="*/ 0 w 149"/>
                  <a:gd name="T21" fmla="*/ 0 h 592"/>
                  <a:gd name="T22" fmla="*/ 0 w 149"/>
                  <a:gd name="T23" fmla="*/ 0 h 592"/>
                  <a:gd name="T24" fmla="*/ 0 w 149"/>
                  <a:gd name="T25" fmla="*/ 0 h 592"/>
                  <a:gd name="T26" fmla="*/ 0 w 149"/>
                  <a:gd name="T27" fmla="*/ 0 h 592"/>
                  <a:gd name="T28" fmla="*/ 0 w 149"/>
                  <a:gd name="T29" fmla="*/ 0 h 592"/>
                  <a:gd name="T30" fmla="*/ 0 w 149"/>
                  <a:gd name="T31" fmla="*/ 0 h 592"/>
                  <a:gd name="T32" fmla="*/ 0 w 149"/>
                  <a:gd name="T33" fmla="*/ 0 h 592"/>
                  <a:gd name="T34" fmla="*/ 0 w 149"/>
                  <a:gd name="T35" fmla="*/ 0 h 592"/>
                  <a:gd name="T36" fmla="*/ 0 w 149"/>
                  <a:gd name="T37" fmla="*/ 0 h 5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"/>
                  <a:gd name="T58" fmla="*/ 0 h 592"/>
                  <a:gd name="T59" fmla="*/ 149 w 149"/>
                  <a:gd name="T60" fmla="*/ 592 h 5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" h="592">
                    <a:moveTo>
                      <a:pt x="149" y="4"/>
                    </a:moveTo>
                    <a:lnTo>
                      <a:pt x="145" y="8"/>
                    </a:lnTo>
                    <a:lnTo>
                      <a:pt x="136" y="24"/>
                    </a:lnTo>
                    <a:lnTo>
                      <a:pt x="123" y="54"/>
                    </a:lnTo>
                    <a:lnTo>
                      <a:pt x="110" y="104"/>
                    </a:lnTo>
                    <a:lnTo>
                      <a:pt x="99" y="179"/>
                    </a:lnTo>
                    <a:lnTo>
                      <a:pt x="94" y="282"/>
                    </a:lnTo>
                    <a:lnTo>
                      <a:pt x="97" y="418"/>
                    </a:lnTo>
                    <a:lnTo>
                      <a:pt x="112" y="592"/>
                    </a:lnTo>
                    <a:lnTo>
                      <a:pt x="27" y="592"/>
                    </a:lnTo>
                    <a:lnTo>
                      <a:pt x="24" y="575"/>
                    </a:lnTo>
                    <a:lnTo>
                      <a:pt x="17" y="527"/>
                    </a:lnTo>
                    <a:lnTo>
                      <a:pt x="9" y="455"/>
                    </a:lnTo>
                    <a:lnTo>
                      <a:pt x="2" y="367"/>
                    </a:lnTo>
                    <a:lnTo>
                      <a:pt x="0" y="271"/>
                    </a:lnTo>
                    <a:lnTo>
                      <a:pt x="5" y="173"/>
                    </a:lnTo>
                    <a:lnTo>
                      <a:pt x="20" y="80"/>
                    </a:lnTo>
                    <a:lnTo>
                      <a:pt x="48" y="0"/>
                    </a:lnTo>
                    <a:lnTo>
                      <a:pt x="149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8" name="Freeform 791"/>
              <p:cNvSpPr>
                <a:spLocks/>
              </p:cNvSpPr>
              <p:nvPr/>
            </p:nvSpPr>
            <p:spPr bwMode="auto">
              <a:xfrm>
                <a:off x="4048" y="3284"/>
                <a:ext cx="13" cy="54"/>
              </a:xfrm>
              <a:custGeom>
                <a:avLst/>
                <a:gdLst>
                  <a:gd name="T0" fmla="*/ 0 w 124"/>
                  <a:gd name="T1" fmla="*/ 0 h 490"/>
                  <a:gd name="T2" fmla="*/ 0 w 124"/>
                  <a:gd name="T3" fmla="*/ 0 h 490"/>
                  <a:gd name="T4" fmla="*/ 0 w 124"/>
                  <a:gd name="T5" fmla="*/ 0 h 490"/>
                  <a:gd name="T6" fmla="*/ 0 w 124"/>
                  <a:gd name="T7" fmla="*/ 0 h 490"/>
                  <a:gd name="T8" fmla="*/ 0 w 124"/>
                  <a:gd name="T9" fmla="*/ 0 h 490"/>
                  <a:gd name="T10" fmla="*/ 0 w 124"/>
                  <a:gd name="T11" fmla="*/ 0 h 490"/>
                  <a:gd name="T12" fmla="*/ 0 w 124"/>
                  <a:gd name="T13" fmla="*/ 0 h 490"/>
                  <a:gd name="T14" fmla="*/ 0 w 124"/>
                  <a:gd name="T15" fmla="*/ 0 h 490"/>
                  <a:gd name="T16" fmla="*/ 0 w 124"/>
                  <a:gd name="T17" fmla="*/ 0 h 490"/>
                  <a:gd name="T18" fmla="*/ 0 w 124"/>
                  <a:gd name="T19" fmla="*/ 0 h 490"/>
                  <a:gd name="T20" fmla="*/ 0 w 124"/>
                  <a:gd name="T21" fmla="*/ 0 h 490"/>
                  <a:gd name="T22" fmla="*/ 0 w 124"/>
                  <a:gd name="T23" fmla="*/ 0 h 490"/>
                  <a:gd name="T24" fmla="*/ 0 w 124"/>
                  <a:gd name="T25" fmla="*/ 0 h 490"/>
                  <a:gd name="T26" fmla="*/ 0 w 124"/>
                  <a:gd name="T27" fmla="*/ 0 h 490"/>
                  <a:gd name="T28" fmla="*/ 0 w 124"/>
                  <a:gd name="T29" fmla="*/ 0 h 490"/>
                  <a:gd name="T30" fmla="*/ 0 w 124"/>
                  <a:gd name="T31" fmla="*/ 0 h 490"/>
                  <a:gd name="T32" fmla="*/ 0 w 124"/>
                  <a:gd name="T33" fmla="*/ 0 h 490"/>
                  <a:gd name="T34" fmla="*/ 0 w 124"/>
                  <a:gd name="T35" fmla="*/ 0 h 490"/>
                  <a:gd name="T36" fmla="*/ 0 w 124"/>
                  <a:gd name="T37" fmla="*/ 0 h 4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490"/>
                  <a:gd name="T59" fmla="*/ 124 w 124"/>
                  <a:gd name="T60" fmla="*/ 490 h 4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490">
                    <a:moveTo>
                      <a:pt x="124" y="4"/>
                    </a:moveTo>
                    <a:lnTo>
                      <a:pt x="121" y="7"/>
                    </a:lnTo>
                    <a:lnTo>
                      <a:pt x="113" y="21"/>
                    </a:lnTo>
                    <a:lnTo>
                      <a:pt x="103" y="45"/>
                    </a:lnTo>
                    <a:lnTo>
                      <a:pt x="91" y="87"/>
                    </a:lnTo>
                    <a:lnTo>
                      <a:pt x="83" y="148"/>
                    </a:lnTo>
                    <a:lnTo>
                      <a:pt x="79" y="234"/>
                    </a:lnTo>
                    <a:lnTo>
                      <a:pt x="81" y="347"/>
                    </a:lnTo>
                    <a:lnTo>
                      <a:pt x="93" y="490"/>
                    </a:lnTo>
                    <a:lnTo>
                      <a:pt x="23" y="490"/>
                    </a:lnTo>
                    <a:lnTo>
                      <a:pt x="21" y="476"/>
                    </a:lnTo>
                    <a:lnTo>
                      <a:pt x="15" y="436"/>
                    </a:lnTo>
                    <a:lnTo>
                      <a:pt x="8" y="377"/>
                    </a:lnTo>
                    <a:lnTo>
                      <a:pt x="2" y="304"/>
                    </a:lnTo>
                    <a:lnTo>
                      <a:pt x="0" y="224"/>
                    </a:lnTo>
                    <a:lnTo>
                      <a:pt x="4" y="143"/>
                    </a:lnTo>
                    <a:lnTo>
                      <a:pt x="17" y="67"/>
                    </a:lnTo>
                    <a:lnTo>
                      <a:pt x="40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09" name="Freeform 792"/>
              <p:cNvSpPr>
                <a:spLocks/>
              </p:cNvSpPr>
              <p:nvPr/>
            </p:nvSpPr>
            <p:spPr bwMode="auto">
              <a:xfrm>
                <a:off x="4048" y="3289"/>
                <a:ext cx="11" cy="43"/>
              </a:xfrm>
              <a:custGeom>
                <a:avLst/>
                <a:gdLst>
                  <a:gd name="T0" fmla="*/ 0 w 99"/>
                  <a:gd name="T1" fmla="*/ 0 h 389"/>
                  <a:gd name="T2" fmla="*/ 0 w 99"/>
                  <a:gd name="T3" fmla="*/ 0 h 389"/>
                  <a:gd name="T4" fmla="*/ 0 w 99"/>
                  <a:gd name="T5" fmla="*/ 0 h 389"/>
                  <a:gd name="T6" fmla="*/ 0 w 99"/>
                  <a:gd name="T7" fmla="*/ 0 h 389"/>
                  <a:gd name="T8" fmla="*/ 0 w 99"/>
                  <a:gd name="T9" fmla="*/ 0 h 389"/>
                  <a:gd name="T10" fmla="*/ 0 w 99"/>
                  <a:gd name="T11" fmla="*/ 0 h 389"/>
                  <a:gd name="T12" fmla="*/ 0 w 99"/>
                  <a:gd name="T13" fmla="*/ 0 h 389"/>
                  <a:gd name="T14" fmla="*/ 0 w 99"/>
                  <a:gd name="T15" fmla="*/ 0 h 389"/>
                  <a:gd name="T16" fmla="*/ 0 w 99"/>
                  <a:gd name="T17" fmla="*/ 0 h 389"/>
                  <a:gd name="T18" fmla="*/ 0 w 99"/>
                  <a:gd name="T19" fmla="*/ 0 h 389"/>
                  <a:gd name="T20" fmla="*/ 0 w 99"/>
                  <a:gd name="T21" fmla="*/ 0 h 389"/>
                  <a:gd name="T22" fmla="*/ 0 w 99"/>
                  <a:gd name="T23" fmla="*/ 0 h 389"/>
                  <a:gd name="T24" fmla="*/ 0 w 99"/>
                  <a:gd name="T25" fmla="*/ 0 h 389"/>
                  <a:gd name="T26" fmla="*/ 0 w 99"/>
                  <a:gd name="T27" fmla="*/ 0 h 389"/>
                  <a:gd name="T28" fmla="*/ 0 w 99"/>
                  <a:gd name="T29" fmla="*/ 0 h 389"/>
                  <a:gd name="T30" fmla="*/ 0 w 99"/>
                  <a:gd name="T31" fmla="*/ 0 h 389"/>
                  <a:gd name="T32" fmla="*/ 0 w 99"/>
                  <a:gd name="T33" fmla="*/ 0 h 389"/>
                  <a:gd name="T34" fmla="*/ 0 w 99"/>
                  <a:gd name="T35" fmla="*/ 0 h 389"/>
                  <a:gd name="T36" fmla="*/ 0 w 99"/>
                  <a:gd name="T37" fmla="*/ 0 h 3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9"/>
                  <a:gd name="T58" fmla="*/ 0 h 389"/>
                  <a:gd name="T59" fmla="*/ 99 w 99"/>
                  <a:gd name="T60" fmla="*/ 389 h 3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9" h="389">
                    <a:moveTo>
                      <a:pt x="99" y="3"/>
                    </a:moveTo>
                    <a:lnTo>
                      <a:pt x="96" y="6"/>
                    </a:lnTo>
                    <a:lnTo>
                      <a:pt x="89" y="16"/>
                    </a:lnTo>
                    <a:lnTo>
                      <a:pt x="81" y="36"/>
                    </a:lnTo>
                    <a:lnTo>
                      <a:pt x="72" y="69"/>
                    </a:lnTo>
                    <a:lnTo>
                      <a:pt x="66" y="118"/>
                    </a:lnTo>
                    <a:lnTo>
                      <a:pt x="62" y="185"/>
                    </a:lnTo>
                    <a:lnTo>
                      <a:pt x="64" y="275"/>
                    </a:lnTo>
                    <a:lnTo>
                      <a:pt x="73" y="389"/>
                    </a:lnTo>
                    <a:lnTo>
                      <a:pt x="18" y="389"/>
                    </a:lnTo>
                    <a:lnTo>
                      <a:pt x="16" y="378"/>
                    </a:lnTo>
                    <a:lnTo>
                      <a:pt x="11" y="346"/>
                    </a:lnTo>
                    <a:lnTo>
                      <a:pt x="6" y="299"/>
                    </a:lnTo>
                    <a:lnTo>
                      <a:pt x="2" y="242"/>
                    </a:lnTo>
                    <a:lnTo>
                      <a:pt x="0" y="178"/>
                    </a:lnTo>
                    <a:lnTo>
                      <a:pt x="4" y="114"/>
                    </a:lnTo>
                    <a:lnTo>
                      <a:pt x="14" y="52"/>
                    </a:lnTo>
                    <a:lnTo>
                      <a:pt x="32" y="0"/>
                    </a:lnTo>
                    <a:lnTo>
                      <a:pt x="99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0" name="Freeform 793"/>
              <p:cNvSpPr>
                <a:spLocks/>
              </p:cNvSpPr>
              <p:nvPr/>
            </p:nvSpPr>
            <p:spPr bwMode="auto">
              <a:xfrm>
                <a:off x="4049" y="3295"/>
                <a:ext cx="8" cy="31"/>
              </a:xfrm>
              <a:custGeom>
                <a:avLst/>
                <a:gdLst>
                  <a:gd name="T0" fmla="*/ 0 w 72"/>
                  <a:gd name="T1" fmla="*/ 0 h 287"/>
                  <a:gd name="T2" fmla="*/ 0 w 72"/>
                  <a:gd name="T3" fmla="*/ 0 h 287"/>
                  <a:gd name="T4" fmla="*/ 0 w 72"/>
                  <a:gd name="T5" fmla="*/ 0 h 287"/>
                  <a:gd name="T6" fmla="*/ 0 w 72"/>
                  <a:gd name="T7" fmla="*/ 0 h 287"/>
                  <a:gd name="T8" fmla="*/ 0 w 72"/>
                  <a:gd name="T9" fmla="*/ 0 h 287"/>
                  <a:gd name="T10" fmla="*/ 0 w 72"/>
                  <a:gd name="T11" fmla="*/ 0 h 287"/>
                  <a:gd name="T12" fmla="*/ 0 w 72"/>
                  <a:gd name="T13" fmla="*/ 0 h 287"/>
                  <a:gd name="T14" fmla="*/ 0 w 72"/>
                  <a:gd name="T15" fmla="*/ 0 h 287"/>
                  <a:gd name="T16" fmla="*/ 0 w 72"/>
                  <a:gd name="T17" fmla="*/ 0 h 287"/>
                  <a:gd name="T18" fmla="*/ 0 w 72"/>
                  <a:gd name="T19" fmla="*/ 0 h 287"/>
                  <a:gd name="T20" fmla="*/ 0 w 72"/>
                  <a:gd name="T21" fmla="*/ 0 h 287"/>
                  <a:gd name="T22" fmla="*/ 0 w 72"/>
                  <a:gd name="T23" fmla="*/ 0 h 287"/>
                  <a:gd name="T24" fmla="*/ 0 w 72"/>
                  <a:gd name="T25" fmla="*/ 0 h 287"/>
                  <a:gd name="T26" fmla="*/ 0 w 72"/>
                  <a:gd name="T27" fmla="*/ 0 h 287"/>
                  <a:gd name="T28" fmla="*/ 0 w 72"/>
                  <a:gd name="T29" fmla="*/ 0 h 287"/>
                  <a:gd name="T30" fmla="*/ 0 w 72"/>
                  <a:gd name="T31" fmla="*/ 0 h 287"/>
                  <a:gd name="T32" fmla="*/ 0 w 72"/>
                  <a:gd name="T33" fmla="*/ 0 h 287"/>
                  <a:gd name="T34" fmla="*/ 0 w 72"/>
                  <a:gd name="T35" fmla="*/ 0 h 287"/>
                  <a:gd name="T36" fmla="*/ 0 w 72"/>
                  <a:gd name="T37" fmla="*/ 0 h 2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87"/>
                  <a:gd name="T59" fmla="*/ 72 w 72"/>
                  <a:gd name="T60" fmla="*/ 287 h 28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87">
                    <a:moveTo>
                      <a:pt x="72" y="2"/>
                    </a:moveTo>
                    <a:lnTo>
                      <a:pt x="70" y="4"/>
                    </a:lnTo>
                    <a:lnTo>
                      <a:pt x="66" y="12"/>
                    </a:lnTo>
                    <a:lnTo>
                      <a:pt x="59" y="27"/>
                    </a:lnTo>
                    <a:lnTo>
                      <a:pt x="53" y="50"/>
                    </a:lnTo>
                    <a:lnTo>
                      <a:pt x="48" y="87"/>
                    </a:lnTo>
                    <a:lnTo>
                      <a:pt x="46" y="137"/>
                    </a:lnTo>
                    <a:lnTo>
                      <a:pt x="47" y="203"/>
                    </a:lnTo>
                    <a:lnTo>
                      <a:pt x="54" y="287"/>
                    </a:lnTo>
                    <a:lnTo>
                      <a:pt x="13" y="287"/>
                    </a:lnTo>
                    <a:lnTo>
                      <a:pt x="12" y="279"/>
                    </a:lnTo>
                    <a:lnTo>
                      <a:pt x="8" y="255"/>
                    </a:lnTo>
                    <a:lnTo>
                      <a:pt x="4" y="220"/>
                    </a:lnTo>
                    <a:lnTo>
                      <a:pt x="1" y="178"/>
                    </a:lnTo>
                    <a:lnTo>
                      <a:pt x="0" y="131"/>
                    </a:lnTo>
                    <a:lnTo>
                      <a:pt x="2" y="84"/>
                    </a:lnTo>
                    <a:lnTo>
                      <a:pt x="9" y="39"/>
                    </a:lnTo>
                    <a:lnTo>
                      <a:pt x="23" y="0"/>
                    </a:lnTo>
                    <a:lnTo>
                      <a:pt x="72" y="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1" name="Rectangle 794"/>
              <p:cNvSpPr>
                <a:spLocks noChangeArrowheads="1"/>
              </p:cNvSpPr>
              <p:nvPr/>
            </p:nvSpPr>
            <p:spPr bwMode="auto">
              <a:xfrm>
                <a:off x="3944" y="3287"/>
                <a:ext cx="3" cy="10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2" name="Freeform 795"/>
              <p:cNvSpPr>
                <a:spLocks/>
              </p:cNvSpPr>
              <p:nvPr/>
            </p:nvSpPr>
            <p:spPr bwMode="auto">
              <a:xfrm>
                <a:off x="3980" y="3285"/>
                <a:ext cx="39" cy="47"/>
              </a:xfrm>
              <a:custGeom>
                <a:avLst/>
                <a:gdLst>
                  <a:gd name="T0" fmla="*/ 0 w 354"/>
                  <a:gd name="T1" fmla="*/ 0 h 418"/>
                  <a:gd name="T2" fmla="*/ 0 w 354"/>
                  <a:gd name="T3" fmla="*/ 0 h 418"/>
                  <a:gd name="T4" fmla="*/ 0 w 354"/>
                  <a:gd name="T5" fmla="*/ 0 h 418"/>
                  <a:gd name="T6" fmla="*/ 0 w 354"/>
                  <a:gd name="T7" fmla="*/ 0 h 418"/>
                  <a:gd name="T8" fmla="*/ 0 w 354"/>
                  <a:gd name="T9" fmla="*/ 0 h 418"/>
                  <a:gd name="T10" fmla="*/ 0 w 354"/>
                  <a:gd name="T11" fmla="*/ 0 h 418"/>
                  <a:gd name="T12" fmla="*/ 0 w 354"/>
                  <a:gd name="T13" fmla="*/ 0 h 418"/>
                  <a:gd name="T14" fmla="*/ 0 w 354"/>
                  <a:gd name="T15" fmla="*/ 0 h 418"/>
                  <a:gd name="T16" fmla="*/ 0 w 354"/>
                  <a:gd name="T17" fmla="*/ 0 h 418"/>
                  <a:gd name="T18" fmla="*/ 0 w 354"/>
                  <a:gd name="T19" fmla="*/ 0 h 418"/>
                  <a:gd name="T20" fmla="*/ 0 w 354"/>
                  <a:gd name="T21" fmla="*/ 0 h 418"/>
                  <a:gd name="T22" fmla="*/ 0 w 354"/>
                  <a:gd name="T23" fmla="*/ 0 h 418"/>
                  <a:gd name="T24" fmla="*/ 0 w 354"/>
                  <a:gd name="T25" fmla="*/ 0 h 418"/>
                  <a:gd name="T26" fmla="*/ 0 w 354"/>
                  <a:gd name="T27" fmla="*/ 0 h 418"/>
                  <a:gd name="T28" fmla="*/ 0 w 354"/>
                  <a:gd name="T29" fmla="*/ 0 h 418"/>
                  <a:gd name="T30" fmla="*/ 0 w 354"/>
                  <a:gd name="T31" fmla="*/ 0 h 418"/>
                  <a:gd name="T32" fmla="*/ 0 w 354"/>
                  <a:gd name="T33" fmla="*/ 0 h 418"/>
                  <a:gd name="T34" fmla="*/ 0 w 354"/>
                  <a:gd name="T35" fmla="*/ 0 h 418"/>
                  <a:gd name="T36" fmla="*/ 0 w 354"/>
                  <a:gd name="T37" fmla="*/ 0 h 418"/>
                  <a:gd name="T38" fmla="*/ 0 w 354"/>
                  <a:gd name="T39" fmla="*/ 0 h 418"/>
                  <a:gd name="T40" fmla="*/ 0 w 354"/>
                  <a:gd name="T41" fmla="*/ 0 h 418"/>
                  <a:gd name="T42" fmla="*/ 0 w 354"/>
                  <a:gd name="T43" fmla="*/ 0 h 418"/>
                  <a:gd name="T44" fmla="*/ 0 w 354"/>
                  <a:gd name="T45" fmla="*/ 0 h 418"/>
                  <a:gd name="T46" fmla="*/ 0 w 354"/>
                  <a:gd name="T47" fmla="*/ 0 h 418"/>
                  <a:gd name="T48" fmla="*/ 0 w 354"/>
                  <a:gd name="T49" fmla="*/ 0 h 418"/>
                  <a:gd name="T50" fmla="*/ 0 w 354"/>
                  <a:gd name="T51" fmla="*/ 0 h 418"/>
                  <a:gd name="T52" fmla="*/ 0 w 354"/>
                  <a:gd name="T53" fmla="*/ 0 h 418"/>
                  <a:gd name="T54" fmla="*/ 0 w 354"/>
                  <a:gd name="T55" fmla="*/ 0 h 418"/>
                  <a:gd name="T56" fmla="*/ 0 w 354"/>
                  <a:gd name="T57" fmla="*/ 0 h 418"/>
                  <a:gd name="T58" fmla="*/ 0 w 354"/>
                  <a:gd name="T59" fmla="*/ 0 h 418"/>
                  <a:gd name="T60" fmla="*/ 0 w 354"/>
                  <a:gd name="T61" fmla="*/ 0 h 418"/>
                  <a:gd name="T62" fmla="*/ 0 w 354"/>
                  <a:gd name="T63" fmla="*/ 0 h 418"/>
                  <a:gd name="T64" fmla="*/ 0 w 354"/>
                  <a:gd name="T65" fmla="*/ 0 h 418"/>
                  <a:gd name="T66" fmla="*/ 0 w 354"/>
                  <a:gd name="T67" fmla="*/ 0 h 418"/>
                  <a:gd name="T68" fmla="*/ 0 w 354"/>
                  <a:gd name="T69" fmla="*/ 0 h 418"/>
                  <a:gd name="T70" fmla="*/ 0 w 354"/>
                  <a:gd name="T71" fmla="*/ 0 h 418"/>
                  <a:gd name="T72" fmla="*/ 0 w 354"/>
                  <a:gd name="T73" fmla="*/ 0 h 418"/>
                  <a:gd name="T74" fmla="*/ 0 w 354"/>
                  <a:gd name="T75" fmla="*/ 0 h 418"/>
                  <a:gd name="T76" fmla="*/ 0 w 354"/>
                  <a:gd name="T77" fmla="*/ 0 h 418"/>
                  <a:gd name="T78" fmla="*/ 0 w 354"/>
                  <a:gd name="T79" fmla="*/ 0 h 418"/>
                  <a:gd name="T80" fmla="*/ 0 w 354"/>
                  <a:gd name="T81" fmla="*/ 0 h 418"/>
                  <a:gd name="T82" fmla="*/ 0 w 354"/>
                  <a:gd name="T83" fmla="*/ 0 h 418"/>
                  <a:gd name="T84" fmla="*/ 0 w 354"/>
                  <a:gd name="T85" fmla="*/ 0 h 418"/>
                  <a:gd name="T86" fmla="*/ 0 w 354"/>
                  <a:gd name="T87" fmla="*/ 0 h 418"/>
                  <a:gd name="T88" fmla="*/ 0 w 354"/>
                  <a:gd name="T89" fmla="*/ 0 h 418"/>
                  <a:gd name="T90" fmla="*/ 0 w 354"/>
                  <a:gd name="T91" fmla="*/ 0 h 418"/>
                  <a:gd name="T92" fmla="*/ 0 w 354"/>
                  <a:gd name="T93" fmla="*/ 0 h 418"/>
                  <a:gd name="T94" fmla="*/ 0 w 354"/>
                  <a:gd name="T95" fmla="*/ 0 h 418"/>
                  <a:gd name="T96" fmla="*/ 0 w 354"/>
                  <a:gd name="T97" fmla="*/ 0 h 4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4"/>
                  <a:gd name="T148" fmla="*/ 0 h 418"/>
                  <a:gd name="T149" fmla="*/ 354 w 354"/>
                  <a:gd name="T150" fmla="*/ 418 h 4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4" h="418">
                    <a:moveTo>
                      <a:pt x="33" y="39"/>
                    </a:moveTo>
                    <a:lnTo>
                      <a:pt x="30" y="48"/>
                    </a:lnTo>
                    <a:lnTo>
                      <a:pt x="23" y="71"/>
                    </a:lnTo>
                    <a:lnTo>
                      <a:pt x="15" y="107"/>
                    </a:lnTo>
                    <a:lnTo>
                      <a:pt x="7" y="155"/>
                    </a:lnTo>
                    <a:lnTo>
                      <a:pt x="1" y="212"/>
                    </a:lnTo>
                    <a:lnTo>
                      <a:pt x="0" y="276"/>
                    </a:lnTo>
                    <a:lnTo>
                      <a:pt x="6" y="345"/>
                    </a:lnTo>
                    <a:lnTo>
                      <a:pt x="21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1" y="390"/>
                    </a:lnTo>
                    <a:lnTo>
                      <a:pt x="21" y="372"/>
                    </a:lnTo>
                    <a:lnTo>
                      <a:pt x="23" y="348"/>
                    </a:lnTo>
                    <a:lnTo>
                      <a:pt x="27" y="324"/>
                    </a:lnTo>
                    <a:lnTo>
                      <a:pt x="31" y="296"/>
                    </a:lnTo>
                    <a:lnTo>
                      <a:pt x="37" y="267"/>
                    </a:lnTo>
                    <a:lnTo>
                      <a:pt x="46" y="239"/>
                    </a:lnTo>
                    <a:lnTo>
                      <a:pt x="57" y="211"/>
                    </a:lnTo>
                    <a:lnTo>
                      <a:pt x="70" y="185"/>
                    </a:lnTo>
                    <a:lnTo>
                      <a:pt x="88" y="160"/>
                    </a:lnTo>
                    <a:lnTo>
                      <a:pt x="109" y="139"/>
                    </a:lnTo>
                    <a:lnTo>
                      <a:pt x="133" y="121"/>
                    </a:lnTo>
                    <a:lnTo>
                      <a:pt x="163" y="109"/>
                    </a:lnTo>
                    <a:lnTo>
                      <a:pt x="197" y="102"/>
                    </a:lnTo>
                    <a:lnTo>
                      <a:pt x="199" y="100"/>
                    </a:lnTo>
                    <a:lnTo>
                      <a:pt x="205" y="96"/>
                    </a:lnTo>
                    <a:lnTo>
                      <a:pt x="215" y="88"/>
                    </a:lnTo>
                    <a:lnTo>
                      <a:pt x="231" y="78"/>
                    </a:lnTo>
                    <a:lnTo>
                      <a:pt x="252" y="66"/>
                    </a:lnTo>
                    <a:lnTo>
                      <a:pt x="280" y="52"/>
                    </a:lnTo>
                    <a:lnTo>
                      <a:pt x="314" y="35"/>
                    </a:lnTo>
                    <a:lnTo>
                      <a:pt x="354" y="17"/>
                    </a:lnTo>
                    <a:lnTo>
                      <a:pt x="352" y="16"/>
                    </a:lnTo>
                    <a:lnTo>
                      <a:pt x="346" y="15"/>
                    </a:lnTo>
                    <a:lnTo>
                      <a:pt x="337" y="13"/>
                    </a:lnTo>
                    <a:lnTo>
                      <a:pt x="324" y="11"/>
                    </a:lnTo>
                    <a:lnTo>
                      <a:pt x="308" y="8"/>
                    </a:lnTo>
                    <a:lnTo>
                      <a:pt x="290" y="6"/>
                    </a:lnTo>
                    <a:lnTo>
                      <a:pt x="269" y="4"/>
                    </a:lnTo>
                    <a:lnTo>
                      <a:pt x="246" y="1"/>
                    </a:lnTo>
                    <a:lnTo>
                      <a:pt x="222" y="0"/>
                    </a:lnTo>
                    <a:lnTo>
                      <a:pt x="197" y="1"/>
                    </a:lnTo>
                    <a:lnTo>
                      <a:pt x="170" y="3"/>
                    </a:lnTo>
                    <a:lnTo>
                      <a:pt x="143" y="6"/>
                    </a:lnTo>
                    <a:lnTo>
                      <a:pt x="115" y="11"/>
                    </a:lnTo>
                    <a:lnTo>
                      <a:pt x="87" y="18"/>
                    </a:lnTo>
                    <a:lnTo>
                      <a:pt x="59" y="27"/>
                    </a:lnTo>
                    <a:lnTo>
                      <a:pt x="33" y="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3" name="Freeform 796"/>
              <p:cNvSpPr>
                <a:spLocks/>
              </p:cNvSpPr>
              <p:nvPr/>
            </p:nvSpPr>
            <p:spPr bwMode="auto">
              <a:xfrm>
                <a:off x="3925" y="3320"/>
                <a:ext cx="32" cy="8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8"/>
                    </a:lnTo>
                    <a:lnTo>
                      <a:pt x="51" y="12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8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5"/>
                    </a:lnTo>
                    <a:lnTo>
                      <a:pt x="281" y="44"/>
                    </a:lnTo>
                    <a:lnTo>
                      <a:pt x="274" y="42"/>
                    </a:lnTo>
                    <a:lnTo>
                      <a:pt x="263" y="39"/>
                    </a:lnTo>
                    <a:lnTo>
                      <a:pt x="249" y="35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2"/>
                    </a:lnTo>
                    <a:lnTo>
                      <a:pt x="144" y="21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4" name="Freeform 797"/>
              <p:cNvSpPr>
                <a:spLocks/>
              </p:cNvSpPr>
              <p:nvPr/>
            </p:nvSpPr>
            <p:spPr bwMode="auto">
              <a:xfrm>
                <a:off x="3925" y="3299"/>
                <a:ext cx="32" cy="9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7"/>
                    </a:lnTo>
                    <a:lnTo>
                      <a:pt x="51" y="11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7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4"/>
                    </a:lnTo>
                    <a:lnTo>
                      <a:pt x="281" y="43"/>
                    </a:lnTo>
                    <a:lnTo>
                      <a:pt x="274" y="41"/>
                    </a:lnTo>
                    <a:lnTo>
                      <a:pt x="263" y="38"/>
                    </a:lnTo>
                    <a:lnTo>
                      <a:pt x="249" y="34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1"/>
                    </a:lnTo>
                    <a:lnTo>
                      <a:pt x="144" y="20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5" name="Freeform 798"/>
              <p:cNvSpPr>
                <a:spLocks/>
              </p:cNvSpPr>
              <p:nvPr/>
            </p:nvSpPr>
            <p:spPr bwMode="auto">
              <a:xfrm>
                <a:off x="3955" y="3289"/>
                <a:ext cx="52" cy="96"/>
              </a:xfrm>
              <a:custGeom>
                <a:avLst/>
                <a:gdLst>
                  <a:gd name="T0" fmla="*/ 0 w 469"/>
                  <a:gd name="T1" fmla="*/ 0 h 868"/>
                  <a:gd name="T2" fmla="*/ 0 w 469"/>
                  <a:gd name="T3" fmla="*/ 0 h 868"/>
                  <a:gd name="T4" fmla="*/ 0 w 469"/>
                  <a:gd name="T5" fmla="*/ 0 h 868"/>
                  <a:gd name="T6" fmla="*/ 0 w 469"/>
                  <a:gd name="T7" fmla="*/ 0 h 868"/>
                  <a:gd name="T8" fmla="*/ 0 w 469"/>
                  <a:gd name="T9" fmla="*/ 0 h 868"/>
                  <a:gd name="T10" fmla="*/ 0 w 469"/>
                  <a:gd name="T11" fmla="*/ 0 h 868"/>
                  <a:gd name="T12" fmla="*/ 0 w 469"/>
                  <a:gd name="T13" fmla="*/ 0 h 868"/>
                  <a:gd name="T14" fmla="*/ 0 w 469"/>
                  <a:gd name="T15" fmla="*/ 0 h 868"/>
                  <a:gd name="T16" fmla="*/ 0 w 469"/>
                  <a:gd name="T17" fmla="*/ 0 h 868"/>
                  <a:gd name="T18" fmla="*/ 0 w 469"/>
                  <a:gd name="T19" fmla="*/ 0 h 868"/>
                  <a:gd name="T20" fmla="*/ 0 w 469"/>
                  <a:gd name="T21" fmla="*/ 0 h 868"/>
                  <a:gd name="T22" fmla="*/ 0 w 469"/>
                  <a:gd name="T23" fmla="*/ 0 h 868"/>
                  <a:gd name="T24" fmla="*/ 0 w 469"/>
                  <a:gd name="T25" fmla="*/ 0 h 868"/>
                  <a:gd name="T26" fmla="*/ 0 w 469"/>
                  <a:gd name="T27" fmla="*/ 0 h 868"/>
                  <a:gd name="T28" fmla="*/ 0 w 469"/>
                  <a:gd name="T29" fmla="*/ 0 h 868"/>
                  <a:gd name="T30" fmla="*/ 0 w 469"/>
                  <a:gd name="T31" fmla="*/ 0 h 868"/>
                  <a:gd name="T32" fmla="*/ 0 w 469"/>
                  <a:gd name="T33" fmla="*/ 0 h 868"/>
                  <a:gd name="T34" fmla="*/ 0 w 469"/>
                  <a:gd name="T35" fmla="*/ 0 h 8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9"/>
                  <a:gd name="T55" fmla="*/ 0 h 868"/>
                  <a:gd name="T56" fmla="*/ 469 w 469"/>
                  <a:gd name="T57" fmla="*/ 868 h 8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9" h="868">
                    <a:moveTo>
                      <a:pt x="0" y="0"/>
                    </a:moveTo>
                    <a:lnTo>
                      <a:pt x="0" y="840"/>
                    </a:lnTo>
                    <a:lnTo>
                      <a:pt x="142" y="868"/>
                    </a:lnTo>
                    <a:lnTo>
                      <a:pt x="136" y="755"/>
                    </a:lnTo>
                    <a:lnTo>
                      <a:pt x="469" y="806"/>
                    </a:lnTo>
                    <a:lnTo>
                      <a:pt x="463" y="761"/>
                    </a:lnTo>
                    <a:lnTo>
                      <a:pt x="232" y="732"/>
                    </a:lnTo>
                    <a:lnTo>
                      <a:pt x="226" y="635"/>
                    </a:lnTo>
                    <a:lnTo>
                      <a:pt x="68" y="635"/>
                    </a:lnTo>
                    <a:lnTo>
                      <a:pt x="64" y="623"/>
                    </a:lnTo>
                    <a:lnTo>
                      <a:pt x="53" y="587"/>
                    </a:lnTo>
                    <a:lnTo>
                      <a:pt x="39" y="530"/>
                    </a:lnTo>
                    <a:lnTo>
                      <a:pt x="25" y="455"/>
                    </a:lnTo>
                    <a:lnTo>
                      <a:pt x="14" y="365"/>
                    </a:lnTo>
                    <a:lnTo>
                      <a:pt x="10" y="262"/>
                    </a:lnTo>
                    <a:lnTo>
                      <a:pt x="19" y="149"/>
                    </a:lnTo>
                    <a:lnTo>
                      <a:pt x="4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6" name="Freeform 799"/>
              <p:cNvSpPr>
                <a:spLocks/>
              </p:cNvSpPr>
              <p:nvPr/>
            </p:nvSpPr>
            <p:spPr bwMode="auto">
              <a:xfrm>
                <a:off x="3981" y="3267"/>
                <a:ext cx="67" cy="13"/>
              </a:xfrm>
              <a:custGeom>
                <a:avLst/>
                <a:gdLst>
                  <a:gd name="T0" fmla="*/ 0 w 604"/>
                  <a:gd name="T1" fmla="*/ 0 h 118"/>
                  <a:gd name="T2" fmla="*/ 0 w 604"/>
                  <a:gd name="T3" fmla="*/ 0 h 118"/>
                  <a:gd name="T4" fmla="*/ 0 w 604"/>
                  <a:gd name="T5" fmla="*/ 0 h 118"/>
                  <a:gd name="T6" fmla="*/ 0 w 604"/>
                  <a:gd name="T7" fmla="*/ 0 h 118"/>
                  <a:gd name="T8" fmla="*/ 0 w 604"/>
                  <a:gd name="T9" fmla="*/ 0 h 118"/>
                  <a:gd name="T10" fmla="*/ 0 w 604"/>
                  <a:gd name="T11" fmla="*/ 0 h 118"/>
                  <a:gd name="T12" fmla="*/ 0 w 604"/>
                  <a:gd name="T13" fmla="*/ 0 h 118"/>
                  <a:gd name="T14" fmla="*/ 0 w 604"/>
                  <a:gd name="T15" fmla="*/ 0 h 118"/>
                  <a:gd name="T16" fmla="*/ 0 w 604"/>
                  <a:gd name="T17" fmla="*/ 0 h 118"/>
                  <a:gd name="T18" fmla="*/ 0 w 604"/>
                  <a:gd name="T19" fmla="*/ 0 h 118"/>
                  <a:gd name="T20" fmla="*/ 0 w 604"/>
                  <a:gd name="T21" fmla="*/ 0 h 118"/>
                  <a:gd name="T22" fmla="*/ 0 w 604"/>
                  <a:gd name="T23" fmla="*/ 0 h 118"/>
                  <a:gd name="T24" fmla="*/ 0 w 604"/>
                  <a:gd name="T25" fmla="*/ 0 h 118"/>
                  <a:gd name="T26" fmla="*/ 0 w 604"/>
                  <a:gd name="T27" fmla="*/ 0 h 118"/>
                  <a:gd name="T28" fmla="*/ 0 w 604"/>
                  <a:gd name="T29" fmla="*/ 0 h 118"/>
                  <a:gd name="T30" fmla="*/ 0 w 604"/>
                  <a:gd name="T31" fmla="*/ 0 h 118"/>
                  <a:gd name="T32" fmla="*/ 0 w 604"/>
                  <a:gd name="T33" fmla="*/ 0 h 118"/>
                  <a:gd name="T34" fmla="*/ 0 w 604"/>
                  <a:gd name="T35" fmla="*/ 0 h 118"/>
                  <a:gd name="T36" fmla="*/ 0 w 604"/>
                  <a:gd name="T37" fmla="*/ 0 h 118"/>
                  <a:gd name="T38" fmla="*/ 0 w 604"/>
                  <a:gd name="T39" fmla="*/ 0 h 118"/>
                  <a:gd name="T40" fmla="*/ 0 w 604"/>
                  <a:gd name="T41" fmla="*/ 0 h 118"/>
                  <a:gd name="T42" fmla="*/ 0 w 604"/>
                  <a:gd name="T43" fmla="*/ 0 h 118"/>
                  <a:gd name="T44" fmla="*/ 0 w 604"/>
                  <a:gd name="T45" fmla="*/ 0 h 118"/>
                  <a:gd name="T46" fmla="*/ 0 w 604"/>
                  <a:gd name="T47" fmla="*/ 0 h 118"/>
                  <a:gd name="T48" fmla="*/ 0 w 604"/>
                  <a:gd name="T49" fmla="*/ 0 h 118"/>
                  <a:gd name="T50" fmla="*/ 0 w 604"/>
                  <a:gd name="T51" fmla="*/ 0 h 118"/>
                  <a:gd name="T52" fmla="*/ 0 w 604"/>
                  <a:gd name="T53" fmla="*/ 0 h 118"/>
                  <a:gd name="T54" fmla="*/ 0 w 604"/>
                  <a:gd name="T55" fmla="*/ 0 h 118"/>
                  <a:gd name="T56" fmla="*/ 0 w 604"/>
                  <a:gd name="T57" fmla="*/ 0 h 118"/>
                  <a:gd name="T58" fmla="*/ 0 w 604"/>
                  <a:gd name="T59" fmla="*/ 0 h 118"/>
                  <a:gd name="T60" fmla="*/ 0 w 604"/>
                  <a:gd name="T61" fmla="*/ 0 h 118"/>
                  <a:gd name="T62" fmla="*/ 0 w 604"/>
                  <a:gd name="T63" fmla="*/ 0 h 118"/>
                  <a:gd name="T64" fmla="*/ 0 w 604"/>
                  <a:gd name="T65" fmla="*/ 0 h 118"/>
                  <a:gd name="T66" fmla="*/ 0 w 604"/>
                  <a:gd name="T67" fmla="*/ 0 h 118"/>
                  <a:gd name="T68" fmla="*/ 0 w 604"/>
                  <a:gd name="T69" fmla="*/ 0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04"/>
                  <a:gd name="T106" fmla="*/ 0 h 118"/>
                  <a:gd name="T107" fmla="*/ 604 w 604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04" h="118">
                    <a:moveTo>
                      <a:pt x="0" y="118"/>
                    </a:moveTo>
                    <a:lnTo>
                      <a:pt x="3" y="117"/>
                    </a:lnTo>
                    <a:lnTo>
                      <a:pt x="14" y="113"/>
                    </a:lnTo>
                    <a:lnTo>
                      <a:pt x="29" y="108"/>
                    </a:lnTo>
                    <a:lnTo>
                      <a:pt x="50" y="101"/>
                    </a:lnTo>
                    <a:lnTo>
                      <a:pt x="77" y="93"/>
                    </a:lnTo>
                    <a:lnTo>
                      <a:pt x="107" y="85"/>
                    </a:lnTo>
                    <a:lnTo>
                      <a:pt x="143" y="76"/>
                    </a:lnTo>
                    <a:lnTo>
                      <a:pt x="181" y="69"/>
                    </a:lnTo>
                    <a:lnTo>
                      <a:pt x="224" y="62"/>
                    </a:lnTo>
                    <a:lnTo>
                      <a:pt x="270" y="57"/>
                    </a:lnTo>
                    <a:lnTo>
                      <a:pt x="319" y="53"/>
                    </a:lnTo>
                    <a:lnTo>
                      <a:pt x="369" y="52"/>
                    </a:lnTo>
                    <a:lnTo>
                      <a:pt x="422" y="53"/>
                    </a:lnTo>
                    <a:lnTo>
                      <a:pt x="476" y="58"/>
                    </a:lnTo>
                    <a:lnTo>
                      <a:pt x="531" y="66"/>
                    </a:lnTo>
                    <a:lnTo>
                      <a:pt x="587" y="78"/>
                    </a:lnTo>
                    <a:lnTo>
                      <a:pt x="604" y="0"/>
                    </a:lnTo>
                    <a:lnTo>
                      <a:pt x="600" y="0"/>
                    </a:lnTo>
                    <a:lnTo>
                      <a:pt x="587" y="0"/>
                    </a:lnTo>
                    <a:lnTo>
                      <a:pt x="566" y="0"/>
                    </a:lnTo>
                    <a:lnTo>
                      <a:pt x="540" y="1"/>
                    </a:lnTo>
                    <a:lnTo>
                      <a:pt x="507" y="2"/>
                    </a:lnTo>
                    <a:lnTo>
                      <a:pt x="470" y="3"/>
                    </a:lnTo>
                    <a:lnTo>
                      <a:pt x="428" y="6"/>
                    </a:lnTo>
                    <a:lnTo>
                      <a:pt x="383" y="8"/>
                    </a:lnTo>
                    <a:lnTo>
                      <a:pt x="335" y="12"/>
                    </a:lnTo>
                    <a:lnTo>
                      <a:pt x="285" y="16"/>
                    </a:lnTo>
                    <a:lnTo>
                      <a:pt x="235" y="21"/>
                    </a:lnTo>
                    <a:lnTo>
                      <a:pt x="186" y="28"/>
                    </a:lnTo>
                    <a:lnTo>
                      <a:pt x="136" y="36"/>
                    </a:lnTo>
                    <a:lnTo>
                      <a:pt x="88" y="45"/>
                    </a:lnTo>
                    <a:lnTo>
                      <a:pt x="42" y="55"/>
                    </a:lnTo>
                    <a:lnTo>
                      <a:pt x="0" y="6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7" name="Freeform 800"/>
              <p:cNvSpPr>
                <a:spLocks/>
              </p:cNvSpPr>
              <p:nvPr/>
            </p:nvSpPr>
            <p:spPr bwMode="auto">
              <a:xfrm>
                <a:off x="3942" y="3387"/>
                <a:ext cx="113" cy="38"/>
              </a:xfrm>
              <a:custGeom>
                <a:avLst/>
                <a:gdLst>
                  <a:gd name="T0" fmla="*/ 0 w 1017"/>
                  <a:gd name="T1" fmla="*/ 0 h 337"/>
                  <a:gd name="T2" fmla="*/ 0 w 1017"/>
                  <a:gd name="T3" fmla="*/ 0 h 337"/>
                  <a:gd name="T4" fmla="*/ 0 w 1017"/>
                  <a:gd name="T5" fmla="*/ 0 h 337"/>
                  <a:gd name="T6" fmla="*/ 0 w 1017"/>
                  <a:gd name="T7" fmla="*/ 0 h 337"/>
                  <a:gd name="T8" fmla="*/ 0 w 1017"/>
                  <a:gd name="T9" fmla="*/ 0 h 337"/>
                  <a:gd name="T10" fmla="*/ 0 w 1017"/>
                  <a:gd name="T11" fmla="*/ 0 h 337"/>
                  <a:gd name="T12" fmla="*/ 0 w 1017"/>
                  <a:gd name="T13" fmla="*/ 0 h 337"/>
                  <a:gd name="T14" fmla="*/ 0 w 1017"/>
                  <a:gd name="T15" fmla="*/ 0 h 337"/>
                  <a:gd name="T16" fmla="*/ 0 w 1017"/>
                  <a:gd name="T17" fmla="*/ 0 h 337"/>
                  <a:gd name="T18" fmla="*/ 0 w 1017"/>
                  <a:gd name="T19" fmla="*/ 0 h 337"/>
                  <a:gd name="T20" fmla="*/ 0 w 1017"/>
                  <a:gd name="T21" fmla="*/ 0 h 337"/>
                  <a:gd name="T22" fmla="*/ 0 w 1017"/>
                  <a:gd name="T23" fmla="*/ 0 h 337"/>
                  <a:gd name="T24" fmla="*/ 0 w 1017"/>
                  <a:gd name="T25" fmla="*/ 0 h 337"/>
                  <a:gd name="T26" fmla="*/ 0 w 1017"/>
                  <a:gd name="T27" fmla="*/ 0 h 337"/>
                  <a:gd name="T28" fmla="*/ 0 w 1017"/>
                  <a:gd name="T29" fmla="*/ 0 h 337"/>
                  <a:gd name="T30" fmla="*/ 0 w 1017"/>
                  <a:gd name="T31" fmla="*/ 0 h 337"/>
                  <a:gd name="T32" fmla="*/ 0 w 1017"/>
                  <a:gd name="T33" fmla="*/ 0 h 337"/>
                  <a:gd name="T34" fmla="*/ 0 w 1017"/>
                  <a:gd name="T35" fmla="*/ 0 h 337"/>
                  <a:gd name="T36" fmla="*/ 0 w 1017"/>
                  <a:gd name="T37" fmla="*/ 0 h 337"/>
                  <a:gd name="T38" fmla="*/ 0 w 1017"/>
                  <a:gd name="T39" fmla="*/ 0 h 337"/>
                  <a:gd name="T40" fmla="*/ 0 w 1017"/>
                  <a:gd name="T41" fmla="*/ 0 h 337"/>
                  <a:gd name="T42" fmla="*/ 0 w 1017"/>
                  <a:gd name="T43" fmla="*/ 0 h 337"/>
                  <a:gd name="T44" fmla="*/ 0 w 1017"/>
                  <a:gd name="T45" fmla="*/ 0 h 337"/>
                  <a:gd name="T46" fmla="*/ 0 w 1017"/>
                  <a:gd name="T47" fmla="*/ 0 h 337"/>
                  <a:gd name="T48" fmla="*/ 0 w 1017"/>
                  <a:gd name="T49" fmla="*/ 0 h 337"/>
                  <a:gd name="T50" fmla="*/ 0 w 1017"/>
                  <a:gd name="T51" fmla="*/ 0 h 337"/>
                  <a:gd name="T52" fmla="*/ 0 w 1017"/>
                  <a:gd name="T53" fmla="*/ 0 h 337"/>
                  <a:gd name="T54" fmla="*/ 0 w 1017"/>
                  <a:gd name="T55" fmla="*/ 0 h 337"/>
                  <a:gd name="T56" fmla="*/ 0 w 1017"/>
                  <a:gd name="T57" fmla="*/ 0 h 337"/>
                  <a:gd name="T58" fmla="*/ 0 w 1017"/>
                  <a:gd name="T59" fmla="*/ 0 h 337"/>
                  <a:gd name="T60" fmla="*/ 0 w 1017"/>
                  <a:gd name="T61" fmla="*/ 0 h 337"/>
                  <a:gd name="T62" fmla="*/ 0 w 1017"/>
                  <a:gd name="T63" fmla="*/ 0 h 337"/>
                  <a:gd name="T64" fmla="*/ 0 w 1017"/>
                  <a:gd name="T65" fmla="*/ 0 h 337"/>
                  <a:gd name="T66" fmla="*/ 0 w 1017"/>
                  <a:gd name="T67" fmla="*/ 0 h 337"/>
                  <a:gd name="T68" fmla="*/ 0 w 1017"/>
                  <a:gd name="T69" fmla="*/ 0 h 337"/>
                  <a:gd name="T70" fmla="*/ 0 w 1017"/>
                  <a:gd name="T71" fmla="*/ 0 h 337"/>
                  <a:gd name="T72" fmla="*/ 0 w 1017"/>
                  <a:gd name="T73" fmla="*/ 0 h 337"/>
                  <a:gd name="T74" fmla="*/ 0 w 1017"/>
                  <a:gd name="T75" fmla="*/ 0 h 337"/>
                  <a:gd name="T76" fmla="*/ 0 w 1017"/>
                  <a:gd name="T77" fmla="*/ 0 h 33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7"/>
                  <a:gd name="T118" fmla="*/ 0 h 337"/>
                  <a:gd name="T119" fmla="*/ 1017 w 1017"/>
                  <a:gd name="T120" fmla="*/ 337 h 33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7" h="337">
                    <a:moveTo>
                      <a:pt x="430" y="326"/>
                    </a:moveTo>
                    <a:lnTo>
                      <a:pt x="432" y="325"/>
                    </a:lnTo>
                    <a:lnTo>
                      <a:pt x="438" y="323"/>
                    </a:lnTo>
                    <a:lnTo>
                      <a:pt x="447" y="319"/>
                    </a:lnTo>
                    <a:lnTo>
                      <a:pt x="459" y="314"/>
                    </a:lnTo>
                    <a:lnTo>
                      <a:pt x="474" y="308"/>
                    </a:lnTo>
                    <a:lnTo>
                      <a:pt x="491" y="301"/>
                    </a:lnTo>
                    <a:lnTo>
                      <a:pt x="509" y="291"/>
                    </a:lnTo>
                    <a:lnTo>
                      <a:pt x="528" y="282"/>
                    </a:lnTo>
                    <a:lnTo>
                      <a:pt x="549" y="272"/>
                    </a:lnTo>
                    <a:lnTo>
                      <a:pt x="568" y="260"/>
                    </a:lnTo>
                    <a:lnTo>
                      <a:pt x="587" y="248"/>
                    </a:lnTo>
                    <a:lnTo>
                      <a:pt x="606" y="235"/>
                    </a:lnTo>
                    <a:lnTo>
                      <a:pt x="623" y="222"/>
                    </a:lnTo>
                    <a:lnTo>
                      <a:pt x="638" y="208"/>
                    </a:lnTo>
                    <a:lnTo>
                      <a:pt x="651" y="193"/>
                    </a:lnTo>
                    <a:lnTo>
                      <a:pt x="662" y="179"/>
                    </a:lnTo>
                    <a:lnTo>
                      <a:pt x="0" y="17"/>
                    </a:lnTo>
                    <a:lnTo>
                      <a:pt x="51" y="0"/>
                    </a:lnTo>
                    <a:lnTo>
                      <a:pt x="1017" y="237"/>
                    </a:lnTo>
                    <a:lnTo>
                      <a:pt x="977" y="260"/>
                    </a:lnTo>
                    <a:lnTo>
                      <a:pt x="698" y="188"/>
                    </a:lnTo>
                    <a:lnTo>
                      <a:pt x="697" y="189"/>
                    </a:lnTo>
                    <a:lnTo>
                      <a:pt x="695" y="192"/>
                    </a:lnTo>
                    <a:lnTo>
                      <a:pt x="691" y="196"/>
                    </a:lnTo>
                    <a:lnTo>
                      <a:pt x="685" y="202"/>
                    </a:lnTo>
                    <a:lnTo>
                      <a:pt x="678" y="211"/>
                    </a:lnTo>
                    <a:lnTo>
                      <a:pt x="668" y="219"/>
                    </a:lnTo>
                    <a:lnTo>
                      <a:pt x="657" y="229"/>
                    </a:lnTo>
                    <a:lnTo>
                      <a:pt x="642" y="239"/>
                    </a:lnTo>
                    <a:lnTo>
                      <a:pt x="626" y="250"/>
                    </a:lnTo>
                    <a:lnTo>
                      <a:pt x="609" y="263"/>
                    </a:lnTo>
                    <a:lnTo>
                      <a:pt x="587" y="275"/>
                    </a:lnTo>
                    <a:lnTo>
                      <a:pt x="565" y="287"/>
                    </a:lnTo>
                    <a:lnTo>
                      <a:pt x="540" y="301"/>
                    </a:lnTo>
                    <a:lnTo>
                      <a:pt x="511" y="313"/>
                    </a:lnTo>
                    <a:lnTo>
                      <a:pt x="480" y="325"/>
                    </a:lnTo>
                    <a:lnTo>
                      <a:pt x="447" y="337"/>
                    </a:lnTo>
                    <a:lnTo>
                      <a:pt x="430" y="3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8" name="Freeform 801"/>
              <p:cNvSpPr>
                <a:spLocks/>
              </p:cNvSpPr>
              <p:nvPr/>
            </p:nvSpPr>
            <p:spPr bwMode="auto">
              <a:xfrm>
                <a:off x="3918" y="3397"/>
                <a:ext cx="116" cy="34"/>
              </a:xfrm>
              <a:custGeom>
                <a:avLst/>
                <a:gdLst>
                  <a:gd name="T0" fmla="*/ 0 w 1036"/>
                  <a:gd name="T1" fmla="*/ 0 h 303"/>
                  <a:gd name="T2" fmla="*/ 0 w 1036"/>
                  <a:gd name="T3" fmla="*/ 0 h 303"/>
                  <a:gd name="T4" fmla="*/ 0 w 1036"/>
                  <a:gd name="T5" fmla="*/ 0 h 303"/>
                  <a:gd name="T6" fmla="*/ 0 w 1036"/>
                  <a:gd name="T7" fmla="*/ 0 h 303"/>
                  <a:gd name="T8" fmla="*/ 0 w 1036"/>
                  <a:gd name="T9" fmla="*/ 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6"/>
                  <a:gd name="T16" fmla="*/ 0 h 303"/>
                  <a:gd name="T17" fmla="*/ 1036 w 1036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6" h="303">
                    <a:moveTo>
                      <a:pt x="0" y="0"/>
                    </a:moveTo>
                    <a:lnTo>
                      <a:pt x="1013" y="303"/>
                    </a:lnTo>
                    <a:lnTo>
                      <a:pt x="1036" y="303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19" name="Freeform 802"/>
              <p:cNvSpPr>
                <a:spLocks/>
              </p:cNvSpPr>
              <p:nvPr/>
            </p:nvSpPr>
            <p:spPr bwMode="auto">
              <a:xfrm>
                <a:off x="3938" y="3393"/>
                <a:ext cx="113" cy="30"/>
              </a:xfrm>
              <a:custGeom>
                <a:avLst/>
                <a:gdLst>
                  <a:gd name="T0" fmla="*/ 0 w 1023"/>
                  <a:gd name="T1" fmla="*/ 0 h 270"/>
                  <a:gd name="T2" fmla="*/ 0 w 1023"/>
                  <a:gd name="T3" fmla="*/ 0 h 270"/>
                  <a:gd name="T4" fmla="*/ 0 w 1023"/>
                  <a:gd name="T5" fmla="*/ 0 h 270"/>
                  <a:gd name="T6" fmla="*/ 0 w 1023"/>
                  <a:gd name="T7" fmla="*/ 0 h 270"/>
                  <a:gd name="T8" fmla="*/ 0 w 1023"/>
                  <a:gd name="T9" fmla="*/ 0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270"/>
                  <a:gd name="T17" fmla="*/ 1023 w 1023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270">
                    <a:moveTo>
                      <a:pt x="0" y="1"/>
                    </a:moveTo>
                    <a:lnTo>
                      <a:pt x="1001" y="270"/>
                    </a:lnTo>
                    <a:lnTo>
                      <a:pt x="1023" y="269"/>
                    </a:lnTo>
                    <a:lnTo>
                      <a:pt x="3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4020" name="Freeform 803"/>
              <p:cNvSpPr>
                <a:spLocks/>
              </p:cNvSpPr>
              <p:nvPr/>
            </p:nvSpPr>
            <p:spPr bwMode="auto">
              <a:xfrm>
                <a:off x="3929" y="3394"/>
                <a:ext cx="114" cy="33"/>
              </a:xfrm>
              <a:custGeom>
                <a:avLst/>
                <a:gdLst>
                  <a:gd name="T0" fmla="*/ 0 w 1028"/>
                  <a:gd name="T1" fmla="*/ 0 h 299"/>
                  <a:gd name="T2" fmla="*/ 0 w 1028"/>
                  <a:gd name="T3" fmla="*/ 0 h 299"/>
                  <a:gd name="T4" fmla="*/ 0 w 1028"/>
                  <a:gd name="T5" fmla="*/ 0 h 299"/>
                  <a:gd name="T6" fmla="*/ 0 w 1028"/>
                  <a:gd name="T7" fmla="*/ 0 h 299"/>
                  <a:gd name="T8" fmla="*/ 0 w 1028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8"/>
                  <a:gd name="T16" fmla="*/ 0 h 299"/>
                  <a:gd name="T17" fmla="*/ 1028 w 1028"/>
                  <a:gd name="T18" fmla="*/ 299 h 2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8" h="299">
                    <a:moveTo>
                      <a:pt x="0" y="0"/>
                    </a:moveTo>
                    <a:lnTo>
                      <a:pt x="1009" y="299"/>
                    </a:lnTo>
                    <a:lnTo>
                      <a:pt x="1028" y="29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72" name="Line 290"/>
            <p:cNvSpPr>
              <a:spLocks noChangeShapeType="1"/>
            </p:cNvSpPr>
            <p:nvPr/>
          </p:nvSpPr>
          <p:spPr bwMode="auto">
            <a:xfrm>
              <a:off x="6651625" y="4576763"/>
              <a:ext cx="0" cy="8096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3873" name="Group 806"/>
            <p:cNvGrpSpPr>
              <a:grpSpLocks/>
            </p:cNvGrpSpPr>
            <p:nvPr/>
          </p:nvGrpSpPr>
          <p:grpSpPr bwMode="auto">
            <a:xfrm>
              <a:off x="5792788" y="3178175"/>
              <a:ext cx="338137" cy="282575"/>
              <a:chOff x="3899" y="3264"/>
              <a:chExt cx="213" cy="178"/>
            </a:xfrm>
          </p:grpSpPr>
          <p:sp>
            <p:nvSpPr>
              <p:cNvPr id="73943" name="Freeform 807"/>
              <p:cNvSpPr>
                <a:spLocks/>
              </p:cNvSpPr>
              <p:nvPr/>
            </p:nvSpPr>
            <p:spPr bwMode="auto">
              <a:xfrm>
                <a:off x="3899" y="3264"/>
                <a:ext cx="213" cy="178"/>
              </a:xfrm>
              <a:custGeom>
                <a:avLst/>
                <a:gdLst>
                  <a:gd name="T0" fmla="*/ 0 w 1913"/>
                  <a:gd name="T1" fmla="*/ 0 h 1606"/>
                  <a:gd name="T2" fmla="*/ 0 w 1913"/>
                  <a:gd name="T3" fmla="*/ 0 h 1606"/>
                  <a:gd name="T4" fmla="*/ 0 w 1913"/>
                  <a:gd name="T5" fmla="*/ 0 h 1606"/>
                  <a:gd name="T6" fmla="*/ 0 w 1913"/>
                  <a:gd name="T7" fmla="*/ 0 h 1606"/>
                  <a:gd name="T8" fmla="*/ 0 w 1913"/>
                  <a:gd name="T9" fmla="*/ 0 h 1606"/>
                  <a:gd name="T10" fmla="*/ 0 w 1913"/>
                  <a:gd name="T11" fmla="*/ 0 h 1606"/>
                  <a:gd name="T12" fmla="*/ 0 w 1913"/>
                  <a:gd name="T13" fmla="*/ 0 h 1606"/>
                  <a:gd name="T14" fmla="*/ 0 w 1913"/>
                  <a:gd name="T15" fmla="*/ 0 h 1606"/>
                  <a:gd name="T16" fmla="*/ 0 w 1913"/>
                  <a:gd name="T17" fmla="*/ 0 h 1606"/>
                  <a:gd name="T18" fmla="*/ 0 w 1913"/>
                  <a:gd name="T19" fmla="*/ 0 h 1606"/>
                  <a:gd name="T20" fmla="*/ 0 w 1913"/>
                  <a:gd name="T21" fmla="*/ 0 h 1606"/>
                  <a:gd name="T22" fmla="*/ 0 w 1913"/>
                  <a:gd name="T23" fmla="*/ 0 h 1606"/>
                  <a:gd name="T24" fmla="*/ 0 w 1913"/>
                  <a:gd name="T25" fmla="*/ 0 h 1606"/>
                  <a:gd name="T26" fmla="*/ 0 w 1913"/>
                  <a:gd name="T27" fmla="*/ 0 h 1606"/>
                  <a:gd name="T28" fmla="*/ 0 w 1913"/>
                  <a:gd name="T29" fmla="*/ 0 h 1606"/>
                  <a:gd name="T30" fmla="*/ 0 w 1913"/>
                  <a:gd name="T31" fmla="*/ 0 h 1606"/>
                  <a:gd name="T32" fmla="*/ 0 w 1913"/>
                  <a:gd name="T33" fmla="*/ 0 h 1606"/>
                  <a:gd name="T34" fmla="*/ 0 w 1913"/>
                  <a:gd name="T35" fmla="*/ 0 h 1606"/>
                  <a:gd name="T36" fmla="*/ 0 w 1913"/>
                  <a:gd name="T37" fmla="*/ 0 h 1606"/>
                  <a:gd name="T38" fmla="*/ 0 w 1913"/>
                  <a:gd name="T39" fmla="*/ 0 h 1606"/>
                  <a:gd name="T40" fmla="*/ 0 w 1913"/>
                  <a:gd name="T41" fmla="*/ 0 h 1606"/>
                  <a:gd name="T42" fmla="*/ 0 w 1913"/>
                  <a:gd name="T43" fmla="*/ 0 h 1606"/>
                  <a:gd name="T44" fmla="*/ 0 w 1913"/>
                  <a:gd name="T45" fmla="*/ 0 h 1606"/>
                  <a:gd name="T46" fmla="*/ 0 w 1913"/>
                  <a:gd name="T47" fmla="*/ 0 h 1606"/>
                  <a:gd name="T48" fmla="*/ 0 w 1913"/>
                  <a:gd name="T49" fmla="*/ 0 h 1606"/>
                  <a:gd name="T50" fmla="*/ 0 w 1913"/>
                  <a:gd name="T51" fmla="*/ 0 h 1606"/>
                  <a:gd name="T52" fmla="*/ 0 w 1913"/>
                  <a:gd name="T53" fmla="*/ 0 h 1606"/>
                  <a:gd name="T54" fmla="*/ 0 w 1913"/>
                  <a:gd name="T55" fmla="*/ 0 h 1606"/>
                  <a:gd name="T56" fmla="*/ 0 w 1913"/>
                  <a:gd name="T57" fmla="*/ 0 h 1606"/>
                  <a:gd name="T58" fmla="*/ 0 w 1913"/>
                  <a:gd name="T59" fmla="*/ 0 h 1606"/>
                  <a:gd name="T60" fmla="*/ 0 w 1913"/>
                  <a:gd name="T61" fmla="*/ 0 h 1606"/>
                  <a:gd name="T62" fmla="*/ 0 w 1913"/>
                  <a:gd name="T63" fmla="*/ 0 h 1606"/>
                  <a:gd name="T64" fmla="*/ 0 w 1913"/>
                  <a:gd name="T65" fmla="*/ 0 h 1606"/>
                  <a:gd name="T66" fmla="*/ 0 w 1913"/>
                  <a:gd name="T67" fmla="*/ 0 h 1606"/>
                  <a:gd name="T68" fmla="*/ 0 w 1913"/>
                  <a:gd name="T69" fmla="*/ 0 h 1606"/>
                  <a:gd name="T70" fmla="*/ 0 w 1913"/>
                  <a:gd name="T71" fmla="*/ 0 h 1606"/>
                  <a:gd name="T72" fmla="*/ 0 w 1913"/>
                  <a:gd name="T73" fmla="*/ 0 h 1606"/>
                  <a:gd name="T74" fmla="*/ 0 w 1913"/>
                  <a:gd name="T75" fmla="*/ 0 h 1606"/>
                  <a:gd name="T76" fmla="*/ 0 w 1913"/>
                  <a:gd name="T77" fmla="*/ 0 h 160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13"/>
                  <a:gd name="T118" fmla="*/ 0 h 1606"/>
                  <a:gd name="T119" fmla="*/ 1913 w 1913"/>
                  <a:gd name="T120" fmla="*/ 1606 h 160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13" h="1606">
                    <a:moveTo>
                      <a:pt x="518" y="213"/>
                    </a:moveTo>
                    <a:lnTo>
                      <a:pt x="539" y="115"/>
                    </a:lnTo>
                    <a:lnTo>
                      <a:pt x="540" y="115"/>
                    </a:lnTo>
                    <a:lnTo>
                      <a:pt x="544" y="114"/>
                    </a:lnTo>
                    <a:lnTo>
                      <a:pt x="549" y="112"/>
                    </a:lnTo>
                    <a:lnTo>
                      <a:pt x="555" y="110"/>
                    </a:lnTo>
                    <a:lnTo>
                      <a:pt x="564" y="107"/>
                    </a:lnTo>
                    <a:lnTo>
                      <a:pt x="574" y="103"/>
                    </a:lnTo>
                    <a:lnTo>
                      <a:pt x="586" y="100"/>
                    </a:lnTo>
                    <a:lnTo>
                      <a:pt x="602" y="95"/>
                    </a:lnTo>
                    <a:lnTo>
                      <a:pt x="618" y="90"/>
                    </a:lnTo>
                    <a:lnTo>
                      <a:pt x="636" y="85"/>
                    </a:lnTo>
                    <a:lnTo>
                      <a:pt x="656" y="80"/>
                    </a:lnTo>
                    <a:lnTo>
                      <a:pt x="679" y="75"/>
                    </a:lnTo>
                    <a:lnTo>
                      <a:pt x="703" y="70"/>
                    </a:lnTo>
                    <a:lnTo>
                      <a:pt x="730" y="64"/>
                    </a:lnTo>
                    <a:lnTo>
                      <a:pt x="758" y="58"/>
                    </a:lnTo>
                    <a:lnTo>
                      <a:pt x="789" y="52"/>
                    </a:lnTo>
                    <a:lnTo>
                      <a:pt x="820" y="46"/>
                    </a:lnTo>
                    <a:lnTo>
                      <a:pt x="855" y="41"/>
                    </a:lnTo>
                    <a:lnTo>
                      <a:pt x="892" y="36"/>
                    </a:lnTo>
                    <a:lnTo>
                      <a:pt x="929" y="31"/>
                    </a:lnTo>
                    <a:lnTo>
                      <a:pt x="970" y="26"/>
                    </a:lnTo>
                    <a:lnTo>
                      <a:pt x="1013" y="21"/>
                    </a:lnTo>
                    <a:lnTo>
                      <a:pt x="1056" y="17"/>
                    </a:lnTo>
                    <a:lnTo>
                      <a:pt x="1103" y="13"/>
                    </a:lnTo>
                    <a:lnTo>
                      <a:pt x="1152" y="10"/>
                    </a:lnTo>
                    <a:lnTo>
                      <a:pt x="1202" y="6"/>
                    </a:lnTo>
                    <a:lnTo>
                      <a:pt x="1255" y="3"/>
                    </a:lnTo>
                    <a:lnTo>
                      <a:pt x="1309" y="1"/>
                    </a:lnTo>
                    <a:lnTo>
                      <a:pt x="1366" y="0"/>
                    </a:lnTo>
                    <a:lnTo>
                      <a:pt x="1425" y="0"/>
                    </a:lnTo>
                    <a:lnTo>
                      <a:pt x="1485" y="0"/>
                    </a:lnTo>
                    <a:lnTo>
                      <a:pt x="1548" y="1"/>
                    </a:lnTo>
                    <a:lnTo>
                      <a:pt x="1616" y="39"/>
                    </a:lnTo>
                    <a:lnTo>
                      <a:pt x="1601" y="221"/>
                    </a:lnTo>
                    <a:lnTo>
                      <a:pt x="1606" y="223"/>
                    </a:lnTo>
                    <a:lnTo>
                      <a:pt x="1620" y="230"/>
                    </a:lnTo>
                    <a:lnTo>
                      <a:pt x="1640" y="243"/>
                    </a:lnTo>
                    <a:lnTo>
                      <a:pt x="1663" y="260"/>
                    </a:lnTo>
                    <a:lnTo>
                      <a:pt x="1688" y="284"/>
                    </a:lnTo>
                    <a:lnTo>
                      <a:pt x="1709" y="312"/>
                    </a:lnTo>
                    <a:lnTo>
                      <a:pt x="1726" y="347"/>
                    </a:lnTo>
                    <a:lnTo>
                      <a:pt x="1736" y="388"/>
                    </a:lnTo>
                    <a:lnTo>
                      <a:pt x="1891" y="528"/>
                    </a:lnTo>
                    <a:lnTo>
                      <a:pt x="1849" y="898"/>
                    </a:lnTo>
                    <a:lnTo>
                      <a:pt x="1601" y="1023"/>
                    </a:lnTo>
                    <a:lnTo>
                      <a:pt x="1895" y="1110"/>
                    </a:lnTo>
                    <a:lnTo>
                      <a:pt x="1897" y="1114"/>
                    </a:lnTo>
                    <a:lnTo>
                      <a:pt x="1902" y="1125"/>
                    </a:lnTo>
                    <a:lnTo>
                      <a:pt x="1907" y="1143"/>
                    </a:lnTo>
                    <a:lnTo>
                      <a:pt x="1912" y="1166"/>
                    </a:lnTo>
                    <a:lnTo>
                      <a:pt x="1913" y="1195"/>
                    </a:lnTo>
                    <a:lnTo>
                      <a:pt x="1911" y="1229"/>
                    </a:lnTo>
                    <a:lnTo>
                      <a:pt x="1901" y="1266"/>
                    </a:lnTo>
                    <a:lnTo>
                      <a:pt x="1884" y="1307"/>
                    </a:lnTo>
                    <a:lnTo>
                      <a:pt x="1107" y="1606"/>
                    </a:lnTo>
                    <a:lnTo>
                      <a:pt x="0" y="1258"/>
                    </a:lnTo>
                    <a:lnTo>
                      <a:pt x="19" y="1217"/>
                    </a:lnTo>
                    <a:lnTo>
                      <a:pt x="188" y="1159"/>
                    </a:lnTo>
                    <a:lnTo>
                      <a:pt x="188" y="221"/>
                    </a:lnTo>
                    <a:lnTo>
                      <a:pt x="189" y="220"/>
                    </a:lnTo>
                    <a:lnTo>
                      <a:pt x="193" y="217"/>
                    </a:lnTo>
                    <a:lnTo>
                      <a:pt x="198" y="214"/>
                    </a:lnTo>
                    <a:lnTo>
                      <a:pt x="207" y="209"/>
                    </a:lnTo>
                    <a:lnTo>
                      <a:pt x="218" y="203"/>
                    </a:lnTo>
                    <a:lnTo>
                      <a:pt x="230" y="197"/>
                    </a:lnTo>
                    <a:lnTo>
                      <a:pt x="245" y="191"/>
                    </a:lnTo>
                    <a:lnTo>
                      <a:pt x="262" y="184"/>
                    </a:lnTo>
                    <a:lnTo>
                      <a:pt x="281" y="179"/>
                    </a:lnTo>
                    <a:lnTo>
                      <a:pt x="302" y="175"/>
                    </a:lnTo>
                    <a:lnTo>
                      <a:pt x="326" y="173"/>
                    </a:lnTo>
                    <a:lnTo>
                      <a:pt x="350" y="171"/>
                    </a:lnTo>
                    <a:lnTo>
                      <a:pt x="378" y="172"/>
                    </a:lnTo>
                    <a:lnTo>
                      <a:pt x="407" y="175"/>
                    </a:lnTo>
                    <a:lnTo>
                      <a:pt x="439" y="181"/>
                    </a:lnTo>
                    <a:lnTo>
                      <a:pt x="471" y="191"/>
                    </a:lnTo>
                    <a:lnTo>
                      <a:pt x="518" y="21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4" name="Freeform 808"/>
              <p:cNvSpPr>
                <a:spLocks/>
              </p:cNvSpPr>
              <p:nvPr/>
            </p:nvSpPr>
            <p:spPr bwMode="auto">
              <a:xfrm>
                <a:off x="3977" y="3278"/>
                <a:ext cx="68" cy="78"/>
              </a:xfrm>
              <a:custGeom>
                <a:avLst/>
                <a:gdLst>
                  <a:gd name="T0" fmla="*/ 0 w 614"/>
                  <a:gd name="T1" fmla="*/ 0 h 697"/>
                  <a:gd name="T2" fmla="*/ 0 w 614"/>
                  <a:gd name="T3" fmla="*/ 0 h 697"/>
                  <a:gd name="T4" fmla="*/ 0 w 614"/>
                  <a:gd name="T5" fmla="*/ 0 h 697"/>
                  <a:gd name="T6" fmla="*/ 0 w 614"/>
                  <a:gd name="T7" fmla="*/ 0 h 697"/>
                  <a:gd name="T8" fmla="*/ 0 w 614"/>
                  <a:gd name="T9" fmla="*/ 0 h 697"/>
                  <a:gd name="T10" fmla="*/ 0 w 614"/>
                  <a:gd name="T11" fmla="*/ 0 h 697"/>
                  <a:gd name="T12" fmla="*/ 0 w 614"/>
                  <a:gd name="T13" fmla="*/ 0 h 697"/>
                  <a:gd name="T14" fmla="*/ 0 w 614"/>
                  <a:gd name="T15" fmla="*/ 0 h 697"/>
                  <a:gd name="T16" fmla="*/ 0 w 614"/>
                  <a:gd name="T17" fmla="*/ 0 h 697"/>
                  <a:gd name="T18" fmla="*/ 0 w 614"/>
                  <a:gd name="T19" fmla="*/ 0 h 697"/>
                  <a:gd name="T20" fmla="*/ 0 w 614"/>
                  <a:gd name="T21" fmla="*/ 0 h 697"/>
                  <a:gd name="T22" fmla="*/ 0 w 614"/>
                  <a:gd name="T23" fmla="*/ 0 h 697"/>
                  <a:gd name="T24" fmla="*/ 0 w 614"/>
                  <a:gd name="T25" fmla="*/ 0 h 697"/>
                  <a:gd name="T26" fmla="*/ 0 w 614"/>
                  <a:gd name="T27" fmla="*/ 0 h 697"/>
                  <a:gd name="T28" fmla="*/ 0 w 614"/>
                  <a:gd name="T29" fmla="*/ 0 h 697"/>
                  <a:gd name="T30" fmla="*/ 0 w 614"/>
                  <a:gd name="T31" fmla="*/ 0 h 697"/>
                  <a:gd name="T32" fmla="*/ 0 w 614"/>
                  <a:gd name="T33" fmla="*/ 0 h 697"/>
                  <a:gd name="T34" fmla="*/ 0 w 614"/>
                  <a:gd name="T35" fmla="*/ 0 h 697"/>
                  <a:gd name="T36" fmla="*/ 0 w 614"/>
                  <a:gd name="T37" fmla="*/ 0 h 697"/>
                  <a:gd name="T38" fmla="*/ 0 w 614"/>
                  <a:gd name="T39" fmla="*/ 0 h 697"/>
                  <a:gd name="T40" fmla="*/ 0 w 614"/>
                  <a:gd name="T41" fmla="*/ 0 h 697"/>
                  <a:gd name="T42" fmla="*/ 0 w 614"/>
                  <a:gd name="T43" fmla="*/ 0 h 697"/>
                  <a:gd name="T44" fmla="*/ 0 w 614"/>
                  <a:gd name="T45" fmla="*/ 0 h 697"/>
                  <a:gd name="T46" fmla="*/ 0 w 614"/>
                  <a:gd name="T47" fmla="*/ 0 h 697"/>
                  <a:gd name="T48" fmla="*/ 0 w 614"/>
                  <a:gd name="T49" fmla="*/ 0 h 697"/>
                  <a:gd name="T50" fmla="*/ 0 w 614"/>
                  <a:gd name="T51" fmla="*/ 0 h 697"/>
                  <a:gd name="T52" fmla="*/ 0 w 614"/>
                  <a:gd name="T53" fmla="*/ 0 h 697"/>
                  <a:gd name="T54" fmla="*/ 0 w 614"/>
                  <a:gd name="T55" fmla="*/ 0 h 697"/>
                  <a:gd name="T56" fmla="*/ 0 w 614"/>
                  <a:gd name="T57" fmla="*/ 0 h 697"/>
                  <a:gd name="T58" fmla="*/ 0 w 614"/>
                  <a:gd name="T59" fmla="*/ 0 h 697"/>
                  <a:gd name="T60" fmla="*/ 0 w 614"/>
                  <a:gd name="T61" fmla="*/ 0 h 697"/>
                  <a:gd name="T62" fmla="*/ 0 w 614"/>
                  <a:gd name="T63" fmla="*/ 0 h 697"/>
                  <a:gd name="T64" fmla="*/ 0 w 614"/>
                  <a:gd name="T65" fmla="*/ 0 h 697"/>
                  <a:gd name="T66" fmla="*/ 0 w 614"/>
                  <a:gd name="T67" fmla="*/ 0 h 697"/>
                  <a:gd name="T68" fmla="*/ 0 w 614"/>
                  <a:gd name="T69" fmla="*/ 0 h 697"/>
                  <a:gd name="T70" fmla="*/ 0 w 614"/>
                  <a:gd name="T71" fmla="*/ 0 h 697"/>
                  <a:gd name="T72" fmla="*/ 0 w 614"/>
                  <a:gd name="T73" fmla="*/ 0 h 697"/>
                  <a:gd name="T74" fmla="*/ 0 w 614"/>
                  <a:gd name="T75" fmla="*/ 0 h 697"/>
                  <a:gd name="T76" fmla="*/ 0 w 614"/>
                  <a:gd name="T77" fmla="*/ 0 h 697"/>
                  <a:gd name="T78" fmla="*/ 0 w 614"/>
                  <a:gd name="T79" fmla="*/ 0 h 697"/>
                  <a:gd name="T80" fmla="*/ 0 w 614"/>
                  <a:gd name="T81" fmla="*/ 0 h 697"/>
                  <a:gd name="T82" fmla="*/ 0 w 614"/>
                  <a:gd name="T83" fmla="*/ 0 h 697"/>
                  <a:gd name="T84" fmla="*/ 0 w 614"/>
                  <a:gd name="T85" fmla="*/ 0 h 697"/>
                  <a:gd name="T86" fmla="*/ 0 w 614"/>
                  <a:gd name="T87" fmla="*/ 0 h 697"/>
                  <a:gd name="T88" fmla="*/ 0 w 614"/>
                  <a:gd name="T89" fmla="*/ 0 h 697"/>
                  <a:gd name="T90" fmla="*/ 0 w 614"/>
                  <a:gd name="T91" fmla="*/ 0 h 697"/>
                  <a:gd name="T92" fmla="*/ 0 w 614"/>
                  <a:gd name="T93" fmla="*/ 0 h 697"/>
                  <a:gd name="T94" fmla="*/ 0 w 614"/>
                  <a:gd name="T95" fmla="*/ 0 h 697"/>
                  <a:gd name="T96" fmla="*/ 0 w 614"/>
                  <a:gd name="T97" fmla="*/ 0 h 69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14"/>
                  <a:gd name="T148" fmla="*/ 0 h 697"/>
                  <a:gd name="T149" fmla="*/ 614 w 614"/>
                  <a:gd name="T150" fmla="*/ 697 h 69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14" h="697">
                    <a:moveTo>
                      <a:pt x="609" y="26"/>
                    </a:moveTo>
                    <a:lnTo>
                      <a:pt x="606" y="25"/>
                    </a:lnTo>
                    <a:lnTo>
                      <a:pt x="596" y="23"/>
                    </a:lnTo>
                    <a:lnTo>
                      <a:pt x="581" y="18"/>
                    </a:lnTo>
                    <a:lnTo>
                      <a:pt x="559" y="14"/>
                    </a:lnTo>
                    <a:lnTo>
                      <a:pt x="534" y="10"/>
                    </a:lnTo>
                    <a:lnTo>
                      <a:pt x="503" y="6"/>
                    </a:lnTo>
                    <a:lnTo>
                      <a:pt x="469" y="3"/>
                    </a:lnTo>
                    <a:lnTo>
                      <a:pt x="430" y="1"/>
                    </a:lnTo>
                    <a:lnTo>
                      <a:pt x="388" y="0"/>
                    </a:lnTo>
                    <a:lnTo>
                      <a:pt x="344" y="2"/>
                    </a:lnTo>
                    <a:lnTo>
                      <a:pt x="297" y="6"/>
                    </a:lnTo>
                    <a:lnTo>
                      <a:pt x="247" y="14"/>
                    </a:lnTo>
                    <a:lnTo>
                      <a:pt x="197" y="25"/>
                    </a:lnTo>
                    <a:lnTo>
                      <a:pt x="145" y="40"/>
                    </a:lnTo>
                    <a:lnTo>
                      <a:pt x="92" y="58"/>
                    </a:lnTo>
                    <a:lnTo>
                      <a:pt x="39" y="83"/>
                    </a:lnTo>
                    <a:lnTo>
                      <a:pt x="35" y="96"/>
                    </a:lnTo>
                    <a:lnTo>
                      <a:pt x="26" y="134"/>
                    </a:lnTo>
                    <a:lnTo>
                      <a:pt x="15" y="192"/>
                    </a:lnTo>
                    <a:lnTo>
                      <a:pt x="5" y="268"/>
                    </a:lnTo>
                    <a:lnTo>
                      <a:pt x="0" y="358"/>
                    </a:lnTo>
                    <a:lnTo>
                      <a:pt x="4" y="459"/>
                    </a:lnTo>
                    <a:lnTo>
                      <a:pt x="19" y="568"/>
                    </a:lnTo>
                    <a:lnTo>
                      <a:pt x="50" y="679"/>
                    </a:lnTo>
                    <a:lnTo>
                      <a:pt x="54" y="679"/>
                    </a:lnTo>
                    <a:lnTo>
                      <a:pt x="62" y="678"/>
                    </a:lnTo>
                    <a:lnTo>
                      <a:pt x="75" y="676"/>
                    </a:lnTo>
                    <a:lnTo>
                      <a:pt x="93" y="675"/>
                    </a:lnTo>
                    <a:lnTo>
                      <a:pt x="117" y="673"/>
                    </a:lnTo>
                    <a:lnTo>
                      <a:pt x="144" y="671"/>
                    </a:lnTo>
                    <a:lnTo>
                      <a:pt x="177" y="670"/>
                    </a:lnTo>
                    <a:lnTo>
                      <a:pt x="212" y="669"/>
                    </a:lnTo>
                    <a:lnTo>
                      <a:pt x="252" y="668"/>
                    </a:lnTo>
                    <a:lnTo>
                      <a:pt x="295" y="669"/>
                    </a:lnTo>
                    <a:lnTo>
                      <a:pt x="342" y="670"/>
                    </a:lnTo>
                    <a:lnTo>
                      <a:pt x="391" y="672"/>
                    </a:lnTo>
                    <a:lnTo>
                      <a:pt x="443" y="676"/>
                    </a:lnTo>
                    <a:lnTo>
                      <a:pt x="498" y="681"/>
                    </a:lnTo>
                    <a:lnTo>
                      <a:pt x="555" y="688"/>
                    </a:lnTo>
                    <a:lnTo>
                      <a:pt x="614" y="697"/>
                    </a:lnTo>
                    <a:lnTo>
                      <a:pt x="611" y="676"/>
                    </a:lnTo>
                    <a:lnTo>
                      <a:pt x="605" y="621"/>
                    </a:lnTo>
                    <a:lnTo>
                      <a:pt x="596" y="538"/>
                    </a:lnTo>
                    <a:lnTo>
                      <a:pt x="589" y="438"/>
                    </a:lnTo>
                    <a:lnTo>
                      <a:pt x="584" y="327"/>
                    </a:lnTo>
                    <a:lnTo>
                      <a:pt x="584" y="217"/>
                    </a:lnTo>
                    <a:lnTo>
                      <a:pt x="592" y="114"/>
                    </a:lnTo>
                    <a:lnTo>
                      <a:pt x="609" y="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5" name="Freeform 809"/>
              <p:cNvSpPr>
                <a:spLocks/>
              </p:cNvSpPr>
              <p:nvPr/>
            </p:nvSpPr>
            <p:spPr bwMode="auto">
              <a:xfrm>
                <a:off x="3984" y="3299"/>
                <a:ext cx="113" cy="77"/>
              </a:xfrm>
              <a:custGeom>
                <a:avLst/>
                <a:gdLst>
                  <a:gd name="T0" fmla="*/ 0 w 1014"/>
                  <a:gd name="T1" fmla="*/ 0 h 693"/>
                  <a:gd name="T2" fmla="*/ 0 w 1014"/>
                  <a:gd name="T3" fmla="*/ 0 h 693"/>
                  <a:gd name="T4" fmla="*/ 0 w 1014"/>
                  <a:gd name="T5" fmla="*/ 0 h 693"/>
                  <a:gd name="T6" fmla="*/ 0 w 1014"/>
                  <a:gd name="T7" fmla="*/ 0 h 693"/>
                  <a:gd name="T8" fmla="*/ 0 w 1014"/>
                  <a:gd name="T9" fmla="*/ 0 h 693"/>
                  <a:gd name="T10" fmla="*/ 0 w 1014"/>
                  <a:gd name="T11" fmla="*/ 0 h 693"/>
                  <a:gd name="T12" fmla="*/ 0 w 1014"/>
                  <a:gd name="T13" fmla="*/ 0 h 693"/>
                  <a:gd name="T14" fmla="*/ 0 w 1014"/>
                  <a:gd name="T15" fmla="*/ 0 h 693"/>
                  <a:gd name="T16" fmla="*/ 0 w 1014"/>
                  <a:gd name="T17" fmla="*/ 0 h 693"/>
                  <a:gd name="T18" fmla="*/ 0 w 1014"/>
                  <a:gd name="T19" fmla="*/ 0 h 693"/>
                  <a:gd name="T20" fmla="*/ 0 w 1014"/>
                  <a:gd name="T21" fmla="*/ 0 h 693"/>
                  <a:gd name="T22" fmla="*/ 0 w 1014"/>
                  <a:gd name="T23" fmla="*/ 0 h 693"/>
                  <a:gd name="T24" fmla="*/ 0 w 1014"/>
                  <a:gd name="T25" fmla="*/ 0 h 693"/>
                  <a:gd name="T26" fmla="*/ 0 w 1014"/>
                  <a:gd name="T27" fmla="*/ 0 h 693"/>
                  <a:gd name="T28" fmla="*/ 0 w 1014"/>
                  <a:gd name="T29" fmla="*/ 0 h 693"/>
                  <a:gd name="T30" fmla="*/ 0 w 1014"/>
                  <a:gd name="T31" fmla="*/ 0 h 693"/>
                  <a:gd name="T32" fmla="*/ 0 w 1014"/>
                  <a:gd name="T33" fmla="*/ 0 h 693"/>
                  <a:gd name="T34" fmla="*/ 0 w 1014"/>
                  <a:gd name="T35" fmla="*/ 0 h 693"/>
                  <a:gd name="T36" fmla="*/ 0 w 1014"/>
                  <a:gd name="T37" fmla="*/ 0 h 693"/>
                  <a:gd name="T38" fmla="*/ 0 w 1014"/>
                  <a:gd name="T39" fmla="*/ 0 h 693"/>
                  <a:gd name="T40" fmla="*/ 0 w 1014"/>
                  <a:gd name="T41" fmla="*/ 0 h 693"/>
                  <a:gd name="T42" fmla="*/ 0 w 1014"/>
                  <a:gd name="T43" fmla="*/ 0 h 693"/>
                  <a:gd name="T44" fmla="*/ 0 w 1014"/>
                  <a:gd name="T45" fmla="*/ 0 h 693"/>
                  <a:gd name="T46" fmla="*/ 0 w 1014"/>
                  <a:gd name="T47" fmla="*/ 0 h 693"/>
                  <a:gd name="T48" fmla="*/ 0 w 1014"/>
                  <a:gd name="T49" fmla="*/ 0 h 693"/>
                  <a:gd name="T50" fmla="*/ 0 w 1014"/>
                  <a:gd name="T51" fmla="*/ 0 h 693"/>
                  <a:gd name="T52" fmla="*/ 0 w 1014"/>
                  <a:gd name="T53" fmla="*/ 0 h 693"/>
                  <a:gd name="T54" fmla="*/ 0 w 1014"/>
                  <a:gd name="T55" fmla="*/ 0 h 693"/>
                  <a:gd name="T56" fmla="*/ 0 w 1014"/>
                  <a:gd name="T57" fmla="*/ 0 h 693"/>
                  <a:gd name="T58" fmla="*/ 0 w 1014"/>
                  <a:gd name="T59" fmla="*/ 0 h 693"/>
                  <a:gd name="T60" fmla="*/ 0 w 1014"/>
                  <a:gd name="T61" fmla="*/ 0 h 693"/>
                  <a:gd name="T62" fmla="*/ 0 w 1014"/>
                  <a:gd name="T63" fmla="*/ 0 h 693"/>
                  <a:gd name="T64" fmla="*/ 0 w 1014"/>
                  <a:gd name="T65" fmla="*/ 0 h 693"/>
                  <a:gd name="T66" fmla="*/ 0 w 1014"/>
                  <a:gd name="T67" fmla="*/ 0 h 693"/>
                  <a:gd name="T68" fmla="*/ 0 w 1014"/>
                  <a:gd name="T69" fmla="*/ 0 h 693"/>
                  <a:gd name="T70" fmla="*/ 0 w 1014"/>
                  <a:gd name="T71" fmla="*/ 0 h 693"/>
                  <a:gd name="T72" fmla="*/ 0 w 1014"/>
                  <a:gd name="T73" fmla="*/ 0 h 693"/>
                  <a:gd name="T74" fmla="*/ 0 w 1014"/>
                  <a:gd name="T75" fmla="*/ 0 h 693"/>
                  <a:gd name="T76" fmla="*/ 0 w 1014"/>
                  <a:gd name="T77" fmla="*/ 0 h 693"/>
                  <a:gd name="T78" fmla="*/ 0 w 1014"/>
                  <a:gd name="T79" fmla="*/ 0 h 693"/>
                  <a:gd name="T80" fmla="*/ 0 w 1014"/>
                  <a:gd name="T81" fmla="*/ 0 h 693"/>
                  <a:gd name="T82" fmla="*/ 0 w 1014"/>
                  <a:gd name="T83" fmla="*/ 0 h 693"/>
                  <a:gd name="T84" fmla="*/ 0 w 1014"/>
                  <a:gd name="T85" fmla="*/ 0 h 693"/>
                  <a:gd name="T86" fmla="*/ 0 w 1014"/>
                  <a:gd name="T87" fmla="*/ 0 h 693"/>
                  <a:gd name="T88" fmla="*/ 0 w 1014"/>
                  <a:gd name="T89" fmla="*/ 0 h 693"/>
                  <a:gd name="T90" fmla="*/ 0 w 1014"/>
                  <a:gd name="T91" fmla="*/ 0 h 693"/>
                  <a:gd name="T92" fmla="*/ 0 w 1014"/>
                  <a:gd name="T93" fmla="*/ 0 h 693"/>
                  <a:gd name="T94" fmla="*/ 0 w 1014"/>
                  <a:gd name="T95" fmla="*/ 0 h 693"/>
                  <a:gd name="T96" fmla="*/ 0 w 1014"/>
                  <a:gd name="T97" fmla="*/ 0 h 693"/>
                  <a:gd name="T98" fmla="*/ 0 w 1014"/>
                  <a:gd name="T99" fmla="*/ 0 h 693"/>
                  <a:gd name="T100" fmla="*/ 0 w 1014"/>
                  <a:gd name="T101" fmla="*/ 0 h 693"/>
                  <a:gd name="T102" fmla="*/ 0 w 1014"/>
                  <a:gd name="T103" fmla="*/ 0 h 693"/>
                  <a:gd name="T104" fmla="*/ 0 w 1014"/>
                  <a:gd name="T105" fmla="*/ 0 h 693"/>
                  <a:gd name="T106" fmla="*/ 0 w 1014"/>
                  <a:gd name="T107" fmla="*/ 0 h 69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4"/>
                  <a:gd name="T163" fmla="*/ 0 h 693"/>
                  <a:gd name="T164" fmla="*/ 1014 w 1014"/>
                  <a:gd name="T165" fmla="*/ 693 h 69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4" h="693">
                    <a:moveTo>
                      <a:pt x="6" y="523"/>
                    </a:moveTo>
                    <a:lnTo>
                      <a:pt x="0" y="608"/>
                    </a:lnTo>
                    <a:lnTo>
                      <a:pt x="660" y="693"/>
                    </a:lnTo>
                    <a:lnTo>
                      <a:pt x="665" y="691"/>
                    </a:lnTo>
                    <a:lnTo>
                      <a:pt x="679" y="683"/>
                    </a:lnTo>
                    <a:lnTo>
                      <a:pt x="700" y="672"/>
                    </a:lnTo>
                    <a:lnTo>
                      <a:pt x="726" y="657"/>
                    </a:lnTo>
                    <a:lnTo>
                      <a:pt x="758" y="636"/>
                    </a:lnTo>
                    <a:lnTo>
                      <a:pt x="793" y="611"/>
                    </a:lnTo>
                    <a:lnTo>
                      <a:pt x="829" y="581"/>
                    </a:lnTo>
                    <a:lnTo>
                      <a:pt x="866" y="546"/>
                    </a:lnTo>
                    <a:lnTo>
                      <a:pt x="902" y="508"/>
                    </a:lnTo>
                    <a:lnTo>
                      <a:pt x="935" y="465"/>
                    </a:lnTo>
                    <a:lnTo>
                      <a:pt x="964" y="416"/>
                    </a:lnTo>
                    <a:lnTo>
                      <a:pt x="987" y="362"/>
                    </a:lnTo>
                    <a:lnTo>
                      <a:pt x="1004" y="305"/>
                    </a:lnTo>
                    <a:lnTo>
                      <a:pt x="1014" y="242"/>
                    </a:lnTo>
                    <a:lnTo>
                      <a:pt x="1012" y="175"/>
                    </a:lnTo>
                    <a:lnTo>
                      <a:pt x="1000" y="103"/>
                    </a:lnTo>
                    <a:lnTo>
                      <a:pt x="998" y="98"/>
                    </a:lnTo>
                    <a:lnTo>
                      <a:pt x="992" y="87"/>
                    </a:lnTo>
                    <a:lnTo>
                      <a:pt x="981" y="72"/>
                    </a:lnTo>
                    <a:lnTo>
                      <a:pt x="967" y="53"/>
                    </a:lnTo>
                    <a:lnTo>
                      <a:pt x="948" y="35"/>
                    </a:lnTo>
                    <a:lnTo>
                      <a:pt x="926" y="19"/>
                    </a:lnTo>
                    <a:lnTo>
                      <a:pt x="900" y="6"/>
                    </a:lnTo>
                    <a:lnTo>
                      <a:pt x="870" y="0"/>
                    </a:lnTo>
                    <a:lnTo>
                      <a:pt x="874" y="12"/>
                    </a:lnTo>
                    <a:lnTo>
                      <a:pt x="884" y="41"/>
                    </a:lnTo>
                    <a:lnTo>
                      <a:pt x="896" y="89"/>
                    </a:lnTo>
                    <a:lnTo>
                      <a:pt x="907" y="151"/>
                    </a:lnTo>
                    <a:lnTo>
                      <a:pt x="910" y="225"/>
                    </a:lnTo>
                    <a:lnTo>
                      <a:pt x="902" y="307"/>
                    </a:lnTo>
                    <a:lnTo>
                      <a:pt x="878" y="396"/>
                    </a:lnTo>
                    <a:lnTo>
                      <a:pt x="836" y="489"/>
                    </a:lnTo>
                    <a:lnTo>
                      <a:pt x="835" y="490"/>
                    </a:lnTo>
                    <a:lnTo>
                      <a:pt x="831" y="493"/>
                    </a:lnTo>
                    <a:lnTo>
                      <a:pt x="825" y="498"/>
                    </a:lnTo>
                    <a:lnTo>
                      <a:pt x="816" y="506"/>
                    </a:lnTo>
                    <a:lnTo>
                      <a:pt x="805" y="513"/>
                    </a:lnTo>
                    <a:lnTo>
                      <a:pt x="792" y="521"/>
                    </a:lnTo>
                    <a:lnTo>
                      <a:pt x="775" y="529"/>
                    </a:lnTo>
                    <a:lnTo>
                      <a:pt x="757" y="537"/>
                    </a:lnTo>
                    <a:lnTo>
                      <a:pt x="737" y="544"/>
                    </a:lnTo>
                    <a:lnTo>
                      <a:pt x="713" y="552"/>
                    </a:lnTo>
                    <a:lnTo>
                      <a:pt x="688" y="557"/>
                    </a:lnTo>
                    <a:lnTo>
                      <a:pt x="659" y="561"/>
                    </a:lnTo>
                    <a:lnTo>
                      <a:pt x="630" y="562"/>
                    </a:lnTo>
                    <a:lnTo>
                      <a:pt x="597" y="561"/>
                    </a:lnTo>
                    <a:lnTo>
                      <a:pt x="562" y="558"/>
                    </a:lnTo>
                    <a:lnTo>
                      <a:pt x="525" y="551"/>
                    </a:lnTo>
                    <a:lnTo>
                      <a:pt x="525" y="642"/>
                    </a:lnTo>
                    <a:lnTo>
                      <a:pt x="23" y="590"/>
                    </a:lnTo>
                    <a:lnTo>
                      <a:pt x="6" y="52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6" name="Freeform 810"/>
              <p:cNvSpPr>
                <a:spLocks/>
              </p:cNvSpPr>
              <p:nvPr/>
            </p:nvSpPr>
            <p:spPr bwMode="auto">
              <a:xfrm>
                <a:off x="3970" y="3375"/>
                <a:ext cx="83" cy="27"/>
              </a:xfrm>
              <a:custGeom>
                <a:avLst/>
                <a:gdLst>
                  <a:gd name="T0" fmla="*/ 0 w 745"/>
                  <a:gd name="T1" fmla="*/ 0 h 240"/>
                  <a:gd name="T2" fmla="*/ 0 w 745"/>
                  <a:gd name="T3" fmla="*/ 0 h 240"/>
                  <a:gd name="T4" fmla="*/ 0 w 745"/>
                  <a:gd name="T5" fmla="*/ 0 h 240"/>
                  <a:gd name="T6" fmla="*/ 0 w 745"/>
                  <a:gd name="T7" fmla="*/ 0 h 240"/>
                  <a:gd name="T8" fmla="*/ 0 w 745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5"/>
                  <a:gd name="T16" fmla="*/ 0 h 240"/>
                  <a:gd name="T17" fmla="*/ 745 w 745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5" h="240">
                    <a:moveTo>
                      <a:pt x="745" y="86"/>
                    </a:moveTo>
                    <a:lnTo>
                      <a:pt x="11" y="0"/>
                    </a:lnTo>
                    <a:lnTo>
                      <a:pt x="0" y="86"/>
                    </a:lnTo>
                    <a:lnTo>
                      <a:pt x="722" y="240"/>
                    </a:lnTo>
                    <a:lnTo>
                      <a:pt x="745" y="8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7" name="Freeform 811"/>
              <p:cNvSpPr>
                <a:spLocks/>
              </p:cNvSpPr>
              <p:nvPr/>
            </p:nvSpPr>
            <p:spPr bwMode="auto">
              <a:xfrm>
                <a:off x="4011" y="3384"/>
                <a:ext cx="36" cy="12"/>
              </a:xfrm>
              <a:custGeom>
                <a:avLst/>
                <a:gdLst>
                  <a:gd name="T0" fmla="*/ 0 w 319"/>
                  <a:gd name="T1" fmla="*/ 0 h 109"/>
                  <a:gd name="T2" fmla="*/ 0 w 319"/>
                  <a:gd name="T3" fmla="*/ 0 h 109"/>
                  <a:gd name="T4" fmla="*/ 0 w 319"/>
                  <a:gd name="T5" fmla="*/ 0 h 109"/>
                  <a:gd name="T6" fmla="*/ 0 w 319"/>
                  <a:gd name="T7" fmla="*/ 0 h 109"/>
                  <a:gd name="T8" fmla="*/ 0 w 319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9"/>
                  <a:gd name="T16" fmla="*/ 0 h 109"/>
                  <a:gd name="T17" fmla="*/ 319 w 319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9" h="109">
                    <a:moveTo>
                      <a:pt x="319" y="47"/>
                    </a:moveTo>
                    <a:lnTo>
                      <a:pt x="4" y="0"/>
                    </a:lnTo>
                    <a:lnTo>
                      <a:pt x="0" y="45"/>
                    </a:lnTo>
                    <a:lnTo>
                      <a:pt x="309" y="109"/>
                    </a:lnTo>
                    <a:lnTo>
                      <a:pt x="319" y="4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8" name="Freeform 812"/>
              <p:cNvSpPr>
                <a:spLocks/>
              </p:cNvSpPr>
              <p:nvPr/>
            </p:nvSpPr>
            <p:spPr bwMode="auto">
              <a:xfrm>
                <a:off x="3975" y="3378"/>
                <a:ext cx="24" cy="9"/>
              </a:xfrm>
              <a:custGeom>
                <a:avLst/>
                <a:gdLst>
                  <a:gd name="T0" fmla="*/ 0 w 213"/>
                  <a:gd name="T1" fmla="*/ 0 h 81"/>
                  <a:gd name="T2" fmla="*/ 0 w 213"/>
                  <a:gd name="T3" fmla="*/ 0 h 81"/>
                  <a:gd name="T4" fmla="*/ 0 w 213"/>
                  <a:gd name="T5" fmla="*/ 0 h 81"/>
                  <a:gd name="T6" fmla="*/ 0 w 213"/>
                  <a:gd name="T7" fmla="*/ 0 h 81"/>
                  <a:gd name="T8" fmla="*/ 0 w 213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81"/>
                  <a:gd name="T17" fmla="*/ 213 w 213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81">
                    <a:moveTo>
                      <a:pt x="213" y="37"/>
                    </a:moveTo>
                    <a:lnTo>
                      <a:pt x="0" y="0"/>
                    </a:lnTo>
                    <a:lnTo>
                      <a:pt x="2" y="39"/>
                    </a:lnTo>
                    <a:lnTo>
                      <a:pt x="206" y="81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9" name="Freeform 813"/>
              <p:cNvSpPr>
                <a:spLocks/>
              </p:cNvSpPr>
              <p:nvPr/>
            </p:nvSpPr>
            <p:spPr bwMode="auto">
              <a:xfrm>
                <a:off x="3916" y="3386"/>
                <a:ext cx="139" cy="47"/>
              </a:xfrm>
              <a:custGeom>
                <a:avLst/>
                <a:gdLst>
                  <a:gd name="T0" fmla="*/ 0 w 1254"/>
                  <a:gd name="T1" fmla="*/ 0 h 415"/>
                  <a:gd name="T2" fmla="*/ 0 w 1254"/>
                  <a:gd name="T3" fmla="*/ 0 h 415"/>
                  <a:gd name="T4" fmla="*/ 0 w 1254"/>
                  <a:gd name="T5" fmla="*/ 0 h 415"/>
                  <a:gd name="T6" fmla="*/ 0 w 1254"/>
                  <a:gd name="T7" fmla="*/ 0 h 415"/>
                  <a:gd name="T8" fmla="*/ 0 w 1254"/>
                  <a:gd name="T9" fmla="*/ 0 h 415"/>
                  <a:gd name="T10" fmla="*/ 0 w 1254"/>
                  <a:gd name="T11" fmla="*/ 0 h 415"/>
                  <a:gd name="T12" fmla="*/ 0 w 1254"/>
                  <a:gd name="T13" fmla="*/ 0 h 415"/>
                  <a:gd name="T14" fmla="*/ 0 w 1254"/>
                  <a:gd name="T15" fmla="*/ 0 h 415"/>
                  <a:gd name="T16" fmla="*/ 0 w 1254"/>
                  <a:gd name="T17" fmla="*/ 0 h 415"/>
                  <a:gd name="T18" fmla="*/ 0 w 1254"/>
                  <a:gd name="T19" fmla="*/ 0 h 415"/>
                  <a:gd name="T20" fmla="*/ 0 w 1254"/>
                  <a:gd name="T21" fmla="*/ 0 h 415"/>
                  <a:gd name="T22" fmla="*/ 0 w 1254"/>
                  <a:gd name="T23" fmla="*/ 0 h 415"/>
                  <a:gd name="T24" fmla="*/ 0 w 1254"/>
                  <a:gd name="T25" fmla="*/ 0 h 415"/>
                  <a:gd name="T26" fmla="*/ 0 w 1254"/>
                  <a:gd name="T27" fmla="*/ 0 h 415"/>
                  <a:gd name="T28" fmla="*/ 0 w 1254"/>
                  <a:gd name="T29" fmla="*/ 0 h 415"/>
                  <a:gd name="T30" fmla="*/ 0 w 1254"/>
                  <a:gd name="T31" fmla="*/ 0 h 415"/>
                  <a:gd name="T32" fmla="*/ 0 w 1254"/>
                  <a:gd name="T33" fmla="*/ 0 h 415"/>
                  <a:gd name="T34" fmla="*/ 0 w 1254"/>
                  <a:gd name="T35" fmla="*/ 0 h 415"/>
                  <a:gd name="T36" fmla="*/ 0 w 1254"/>
                  <a:gd name="T37" fmla="*/ 0 h 415"/>
                  <a:gd name="T38" fmla="*/ 0 w 1254"/>
                  <a:gd name="T39" fmla="*/ 0 h 415"/>
                  <a:gd name="T40" fmla="*/ 0 w 1254"/>
                  <a:gd name="T41" fmla="*/ 0 h 415"/>
                  <a:gd name="T42" fmla="*/ 0 w 1254"/>
                  <a:gd name="T43" fmla="*/ 0 h 415"/>
                  <a:gd name="T44" fmla="*/ 0 w 1254"/>
                  <a:gd name="T45" fmla="*/ 0 h 415"/>
                  <a:gd name="T46" fmla="*/ 0 w 1254"/>
                  <a:gd name="T47" fmla="*/ 0 h 415"/>
                  <a:gd name="T48" fmla="*/ 0 w 1254"/>
                  <a:gd name="T49" fmla="*/ 0 h 415"/>
                  <a:gd name="T50" fmla="*/ 0 w 1254"/>
                  <a:gd name="T51" fmla="*/ 0 h 415"/>
                  <a:gd name="T52" fmla="*/ 0 w 1254"/>
                  <a:gd name="T53" fmla="*/ 0 h 415"/>
                  <a:gd name="T54" fmla="*/ 0 w 1254"/>
                  <a:gd name="T55" fmla="*/ 0 h 415"/>
                  <a:gd name="T56" fmla="*/ 0 w 1254"/>
                  <a:gd name="T57" fmla="*/ 0 h 415"/>
                  <a:gd name="T58" fmla="*/ 0 w 1254"/>
                  <a:gd name="T59" fmla="*/ 0 h 415"/>
                  <a:gd name="T60" fmla="*/ 0 w 1254"/>
                  <a:gd name="T61" fmla="*/ 0 h 415"/>
                  <a:gd name="T62" fmla="*/ 0 w 1254"/>
                  <a:gd name="T63" fmla="*/ 0 h 415"/>
                  <a:gd name="T64" fmla="*/ 0 w 1254"/>
                  <a:gd name="T65" fmla="*/ 0 h 415"/>
                  <a:gd name="T66" fmla="*/ 0 w 1254"/>
                  <a:gd name="T67" fmla="*/ 0 h 415"/>
                  <a:gd name="T68" fmla="*/ 0 w 1254"/>
                  <a:gd name="T69" fmla="*/ 0 h 4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54"/>
                  <a:gd name="T106" fmla="*/ 0 h 415"/>
                  <a:gd name="T107" fmla="*/ 1254 w 1254"/>
                  <a:gd name="T108" fmla="*/ 415 h 41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54" h="415">
                    <a:moveTo>
                      <a:pt x="0" y="124"/>
                    </a:moveTo>
                    <a:lnTo>
                      <a:pt x="3" y="124"/>
                    </a:lnTo>
                    <a:lnTo>
                      <a:pt x="10" y="122"/>
                    </a:lnTo>
                    <a:lnTo>
                      <a:pt x="23" y="120"/>
                    </a:lnTo>
                    <a:lnTo>
                      <a:pt x="40" y="117"/>
                    </a:lnTo>
                    <a:lnTo>
                      <a:pt x="59" y="114"/>
                    </a:lnTo>
                    <a:lnTo>
                      <a:pt x="81" y="109"/>
                    </a:lnTo>
                    <a:lnTo>
                      <a:pt x="107" y="103"/>
                    </a:lnTo>
                    <a:lnTo>
                      <a:pt x="133" y="96"/>
                    </a:lnTo>
                    <a:lnTo>
                      <a:pt x="161" y="89"/>
                    </a:lnTo>
                    <a:lnTo>
                      <a:pt x="188" y="79"/>
                    </a:lnTo>
                    <a:lnTo>
                      <a:pt x="216" y="69"/>
                    </a:lnTo>
                    <a:lnTo>
                      <a:pt x="243" y="58"/>
                    </a:lnTo>
                    <a:lnTo>
                      <a:pt x="270" y="45"/>
                    </a:lnTo>
                    <a:lnTo>
                      <a:pt x="293" y="31"/>
                    </a:lnTo>
                    <a:lnTo>
                      <a:pt x="316" y="16"/>
                    </a:lnTo>
                    <a:lnTo>
                      <a:pt x="334" y="0"/>
                    </a:lnTo>
                    <a:lnTo>
                      <a:pt x="1254" y="210"/>
                    </a:lnTo>
                    <a:lnTo>
                      <a:pt x="1252" y="212"/>
                    </a:lnTo>
                    <a:lnTo>
                      <a:pt x="1247" y="218"/>
                    </a:lnTo>
                    <a:lnTo>
                      <a:pt x="1239" y="226"/>
                    </a:lnTo>
                    <a:lnTo>
                      <a:pt x="1227" y="236"/>
                    </a:lnTo>
                    <a:lnTo>
                      <a:pt x="1213" y="248"/>
                    </a:lnTo>
                    <a:lnTo>
                      <a:pt x="1197" y="263"/>
                    </a:lnTo>
                    <a:lnTo>
                      <a:pt x="1180" y="279"/>
                    </a:lnTo>
                    <a:lnTo>
                      <a:pt x="1159" y="295"/>
                    </a:lnTo>
                    <a:lnTo>
                      <a:pt x="1138" y="313"/>
                    </a:lnTo>
                    <a:lnTo>
                      <a:pt x="1116" y="330"/>
                    </a:lnTo>
                    <a:lnTo>
                      <a:pt x="1092" y="347"/>
                    </a:lnTo>
                    <a:lnTo>
                      <a:pt x="1068" y="364"/>
                    </a:lnTo>
                    <a:lnTo>
                      <a:pt x="1043" y="379"/>
                    </a:lnTo>
                    <a:lnTo>
                      <a:pt x="1019" y="392"/>
                    </a:lnTo>
                    <a:lnTo>
                      <a:pt x="994" y="405"/>
                    </a:lnTo>
                    <a:lnTo>
                      <a:pt x="971" y="415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0" name="Freeform 814"/>
              <p:cNvSpPr>
                <a:spLocks/>
              </p:cNvSpPr>
              <p:nvPr/>
            </p:nvSpPr>
            <p:spPr bwMode="auto">
              <a:xfrm>
                <a:off x="4055" y="3381"/>
                <a:ext cx="49" cy="22"/>
              </a:xfrm>
              <a:custGeom>
                <a:avLst/>
                <a:gdLst>
                  <a:gd name="T0" fmla="*/ 0 w 447"/>
                  <a:gd name="T1" fmla="*/ 0 h 198"/>
                  <a:gd name="T2" fmla="*/ 0 w 447"/>
                  <a:gd name="T3" fmla="*/ 0 h 198"/>
                  <a:gd name="T4" fmla="*/ 0 w 447"/>
                  <a:gd name="T5" fmla="*/ 0 h 198"/>
                  <a:gd name="T6" fmla="*/ 0 w 447"/>
                  <a:gd name="T7" fmla="*/ 0 h 198"/>
                  <a:gd name="T8" fmla="*/ 0 w 447"/>
                  <a:gd name="T9" fmla="*/ 0 h 198"/>
                  <a:gd name="T10" fmla="*/ 0 w 447"/>
                  <a:gd name="T11" fmla="*/ 0 h 1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7"/>
                  <a:gd name="T19" fmla="*/ 0 h 198"/>
                  <a:gd name="T20" fmla="*/ 447 w 447"/>
                  <a:gd name="T21" fmla="*/ 198 h 1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7" h="198">
                    <a:moveTo>
                      <a:pt x="45" y="198"/>
                    </a:moveTo>
                    <a:lnTo>
                      <a:pt x="447" y="79"/>
                    </a:lnTo>
                    <a:lnTo>
                      <a:pt x="203" y="0"/>
                    </a:lnTo>
                    <a:lnTo>
                      <a:pt x="5" y="22"/>
                    </a:lnTo>
                    <a:lnTo>
                      <a:pt x="0" y="187"/>
                    </a:lnTo>
                    <a:lnTo>
                      <a:pt x="45" y="19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1" name="Freeform 815"/>
              <p:cNvSpPr>
                <a:spLocks/>
              </p:cNvSpPr>
              <p:nvPr/>
            </p:nvSpPr>
            <p:spPr bwMode="auto">
              <a:xfrm>
                <a:off x="3926" y="3287"/>
                <a:ext cx="27" cy="105"/>
              </a:xfrm>
              <a:custGeom>
                <a:avLst/>
                <a:gdLst>
                  <a:gd name="T0" fmla="*/ 0 w 238"/>
                  <a:gd name="T1" fmla="*/ 0 h 947"/>
                  <a:gd name="T2" fmla="*/ 0 w 238"/>
                  <a:gd name="T3" fmla="*/ 0 h 947"/>
                  <a:gd name="T4" fmla="*/ 0 w 238"/>
                  <a:gd name="T5" fmla="*/ 0 h 947"/>
                  <a:gd name="T6" fmla="*/ 0 w 238"/>
                  <a:gd name="T7" fmla="*/ 0 h 947"/>
                  <a:gd name="T8" fmla="*/ 0 w 238"/>
                  <a:gd name="T9" fmla="*/ 0 h 947"/>
                  <a:gd name="T10" fmla="*/ 0 w 238"/>
                  <a:gd name="T11" fmla="*/ 0 h 947"/>
                  <a:gd name="T12" fmla="*/ 0 w 238"/>
                  <a:gd name="T13" fmla="*/ 0 h 947"/>
                  <a:gd name="T14" fmla="*/ 0 w 238"/>
                  <a:gd name="T15" fmla="*/ 0 h 947"/>
                  <a:gd name="T16" fmla="*/ 0 w 238"/>
                  <a:gd name="T17" fmla="*/ 0 h 947"/>
                  <a:gd name="T18" fmla="*/ 0 w 238"/>
                  <a:gd name="T19" fmla="*/ 0 h 947"/>
                  <a:gd name="T20" fmla="*/ 0 w 238"/>
                  <a:gd name="T21" fmla="*/ 0 h 947"/>
                  <a:gd name="T22" fmla="*/ 0 w 238"/>
                  <a:gd name="T23" fmla="*/ 0 h 947"/>
                  <a:gd name="T24" fmla="*/ 0 w 238"/>
                  <a:gd name="T25" fmla="*/ 0 h 947"/>
                  <a:gd name="T26" fmla="*/ 0 w 238"/>
                  <a:gd name="T27" fmla="*/ 0 h 947"/>
                  <a:gd name="T28" fmla="*/ 0 w 238"/>
                  <a:gd name="T29" fmla="*/ 0 h 947"/>
                  <a:gd name="T30" fmla="*/ 0 w 238"/>
                  <a:gd name="T31" fmla="*/ 0 h 947"/>
                  <a:gd name="T32" fmla="*/ 0 w 238"/>
                  <a:gd name="T33" fmla="*/ 0 h 947"/>
                  <a:gd name="T34" fmla="*/ 0 w 238"/>
                  <a:gd name="T35" fmla="*/ 0 h 947"/>
                  <a:gd name="T36" fmla="*/ 0 w 238"/>
                  <a:gd name="T37" fmla="*/ 0 h 947"/>
                  <a:gd name="T38" fmla="*/ 0 w 238"/>
                  <a:gd name="T39" fmla="*/ 0 h 947"/>
                  <a:gd name="T40" fmla="*/ 0 w 238"/>
                  <a:gd name="T41" fmla="*/ 0 h 947"/>
                  <a:gd name="T42" fmla="*/ 0 w 238"/>
                  <a:gd name="T43" fmla="*/ 0 h 947"/>
                  <a:gd name="T44" fmla="*/ 0 w 238"/>
                  <a:gd name="T45" fmla="*/ 0 h 947"/>
                  <a:gd name="T46" fmla="*/ 0 w 238"/>
                  <a:gd name="T47" fmla="*/ 0 h 947"/>
                  <a:gd name="T48" fmla="*/ 0 w 238"/>
                  <a:gd name="T49" fmla="*/ 0 h 947"/>
                  <a:gd name="T50" fmla="*/ 0 w 238"/>
                  <a:gd name="T51" fmla="*/ 0 h 947"/>
                  <a:gd name="T52" fmla="*/ 0 w 238"/>
                  <a:gd name="T53" fmla="*/ 0 h 947"/>
                  <a:gd name="T54" fmla="*/ 0 w 238"/>
                  <a:gd name="T55" fmla="*/ 0 h 947"/>
                  <a:gd name="T56" fmla="*/ 0 w 238"/>
                  <a:gd name="T57" fmla="*/ 0 h 947"/>
                  <a:gd name="T58" fmla="*/ 0 w 238"/>
                  <a:gd name="T59" fmla="*/ 0 h 947"/>
                  <a:gd name="T60" fmla="*/ 0 w 238"/>
                  <a:gd name="T61" fmla="*/ 0 h 947"/>
                  <a:gd name="T62" fmla="*/ 0 w 238"/>
                  <a:gd name="T63" fmla="*/ 0 h 947"/>
                  <a:gd name="T64" fmla="*/ 0 w 238"/>
                  <a:gd name="T65" fmla="*/ 0 h 947"/>
                  <a:gd name="T66" fmla="*/ 0 w 238"/>
                  <a:gd name="T67" fmla="*/ 0 h 947"/>
                  <a:gd name="T68" fmla="*/ 0 w 238"/>
                  <a:gd name="T69" fmla="*/ 0 h 9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8"/>
                  <a:gd name="T106" fmla="*/ 0 h 947"/>
                  <a:gd name="T107" fmla="*/ 238 w 238"/>
                  <a:gd name="T108" fmla="*/ 947 h 9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8" h="947">
                    <a:moveTo>
                      <a:pt x="238" y="22"/>
                    </a:moveTo>
                    <a:lnTo>
                      <a:pt x="237" y="21"/>
                    </a:lnTo>
                    <a:lnTo>
                      <a:pt x="233" y="19"/>
                    </a:lnTo>
                    <a:lnTo>
                      <a:pt x="226" y="17"/>
                    </a:lnTo>
                    <a:lnTo>
                      <a:pt x="217" y="14"/>
                    </a:lnTo>
                    <a:lnTo>
                      <a:pt x="206" y="10"/>
                    </a:lnTo>
                    <a:lnTo>
                      <a:pt x="194" y="7"/>
                    </a:lnTo>
                    <a:lnTo>
                      <a:pt x="180" y="4"/>
                    </a:lnTo>
                    <a:lnTo>
                      <a:pt x="164" y="1"/>
                    </a:lnTo>
                    <a:lnTo>
                      <a:pt x="146" y="0"/>
                    </a:lnTo>
                    <a:lnTo>
                      <a:pt x="127" y="0"/>
                    </a:lnTo>
                    <a:lnTo>
                      <a:pt x="108" y="2"/>
                    </a:lnTo>
                    <a:lnTo>
                      <a:pt x="87" y="5"/>
                    </a:lnTo>
                    <a:lnTo>
                      <a:pt x="66" y="11"/>
                    </a:lnTo>
                    <a:lnTo>
                      <a:pt x="44" y="19"/>
                    </a:lnTo>
                    <a:lnTo>
                      <a:pt x="22" y="30"/>
                    </a:lnTo>
                    <a:lnTo>
                      <a:pt x="0" y="45"/>
                    </a:lnTo>
                    <a:lnTo>
                      <a:pt x="0" y="947"/>
                    </a:lnTo>
                    <a:lnTo>
                      <a:pt x="1" y="947"/>
                    </a:lnTo>
                    <a:lnTo>
                      <a:pt x="6" y="947"/>
                    </a:lnTo>
                    <a:lnTo>
                      <a:pt x="13" y="946"/>
                    </a:lnTo>
                    <a:lnTo>
                      <a:pt x="22" y="945"/>
                    </a:lnTo>
                    <a:lnTo>
                      <a:pt x="33" y="943"/>
                    </a:lnTo>
                    <a:lnTo>
                      <a:pt x="47" y="941"/>
                    </a:lnTo>
                    <a:lnTo>
                      <a:pt x="62" y="938"/>
                    </a:lnTo>
                    <a:lnTo>
                      <a:pt x="78" y="934"/>
                    </a:lnTo>
                    <a:lnTo>
                      <a:pt x="96" y="928"/>
                    </a:lnTo>
                    <a:lnTo>
                      <a:pt x="115" y="922"/>
                    </a:lnTo>
                    <a:lnTo>
                      <a:pt x="135" y="915"/>
                    </a:lnTo>
                    <a:lnTo>
                      <a:pt x="155" y="906"/>
                    </a:lnTo>
                    <a:lnTo>
                      <a:pt x="176" y="896"/>
                    </a:lnTo>
                    <a:lnTo>
                      <a:pt x="197" y="884"/>
                    </a:lnTo>
                    <a:lnTo>
                      <a:pt x="217" y="871"/>
                    </a:lnTo>
                    <a:lnTo>
                      <a:pt x="238" y="856"/>
                    </a:lnTo>
                    <a:lnTo>
                      <a:pt x="238" y="2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2" name="Freeform 816"/>
              <p:cNvSpPr>
                <a:spLocks/>
              </p:cNvSpPr>
              <p:nvPr/>
            </p:nvSpPr>
            <p:spPr bwMode="auto">
              <a:xfrm>
                <a:off x="3927" y="3288"/>
                <a:ext cx="23" cy="89"/>
              </a:xfrm>
              <a:custGeom>
                <a:avLst/>
                <a:gdLst>
                  <a:gd name="T0" fmla="*/ 0 w 203"/>
                  <a:gd name="T1" fmla="*/ 0 h 799"/>
                  <a:gd name="T2" fmla="*/ 0 w 203"/>
                  <a:gd name="T3" fmla="*/ 0 h 799"/>
                  <a:gd name="T4" fmla="*/ 0 w 203"/>
                  <a:gd name="T5" fmla="*/ 0 h 799"/>
                  <a:gd name="T6" fmla="*/ 0 w 203"/>
                  <a:gd name="T7" fmla="*/ 0 h 799"/>
                  <a:gd name="T8" fmla="*/ 0 w 203"/>
                  <a:gd name="T9" fmla="*/ 0 h 799"/>
                  <a:gd name="T10" fmla="*/ 0 w 203"/>
                  <a:gd name="T11" fmla="*/ 0 h 799"/>
                  <a:gd name="T12" fmla="*/ 0 w 203"/>
                  <a:gd name="T13" fmla="*/ 0 h 799"/>
                  <a:gd name="T14" fmla="*/ 0 w 203"/>
                  <a:gd name="T15" fmla="*/ 0 h 799"/>
                  <a:gd name="T16" fmla="*/ 0 w 203"/>
                  <a:gd name="T17" fmla="*/ 0 h 799"/>
                  <a:gd name="T18" fmla="*/ 0 w 203"/>
                  <a:gd name="T19" fmla="*/ 0 h 799"/>
                  <a:gd name="T20" fmla="*/ 0 w 203"/>
                  <a:gd name="T21" fmla="*/ 0 h 799"/>
                  <a:gd name="T22" fmla="*/ 0 w 203"/>
                  <a:gd name="T23" fmla="*/ 0 h 799"/>
                  <a:gd name="T24" fmla="*/ 0 w 203"/>
                  <a:gd name="T25" fmla="*/ 0 h 799"/>
                  <a:gd name="T26" fmla="*/ 0 w 203"/>
                  <a:gd name="T27" fmla="*/ 0 h 799"/>
                  <a:gd name="T28" fmla="*/ 0 w 203"/>
                  <a:gd name="T29" fmla="*/ 0 h 799"/>
                  <a:gd name="T30" fmla="*/ 0 w 203"/>
                  <a:gd name="T31" fmla="*/ 0 h 799"/>
                  <a:gd name="T32" fmla="*/ 0 w 203"/>
                  <a:gd name="T33" fmla="*/ 0 h 799"/>
                  <a:gd name="T34" fmla="*/ 0 w 203"/>
                  <a:gd name="T35" fmla="*/ 0 h 799"/>
                  <a:gd name="T36" fmla="*/ 0 w 203"/>
                  <a:gd name="T37" fmla="*/ 0 h 799"/>
                  <a:gd name="T38" fmla="*/ 0 w 203"/>
                  <a:gd name="T39" fmla="*/ 0 h 799"/>
                  <a:gd name="T40" fmla="*/ 0 w 203"/>
                  <a:gd name="T41" fmla="*/ 0 h 799"/>
                  <a:gd name="T42" fmla="*/ 0 w 203"/>
                  <a:gd name="T43" fmla="*/ 0 h 799"/>
                  <a:gd name="T44" fmla="*/ 0 w 203"/>
                  <a:gd name="T45" fmla="*/ 0 h 799"/>
                  <a:gd name="T46" fmla="*/ 0 w 203"/>
                  <a:gd name="T47" fmla="*/ 0 h 799"/>
                  <a:gd name="T48" fmla="*/ 0 w 203"/>
                  <a:gd name="T49" fmla="*/ 0 h 799"/>
                  <a:gd name="T50" fmla="*/ 0 w 203"/>
                  <a:gd name="T51" fmla="*/ 0 h 799"/>
                  <a:gd name="T52" fmla="*/ 0 w 203"/>
                  <a:gd name="T53" fmla="*/ 0 h 799"/>
                  <a:gd name="T54" fmla="*/ 0 w 203"/>
                  <a:gd name="T55" fmla="*/ 0 h 799"/>
                  <a:gd name="T56" fmla="*/ 0 w 203"/>
                  <a:gd name="T57" fmla="*/ 0 h 799"/>
                  <a:gd name="T58" fmla="*/ 0 w 203"/>
                  <a:gd name="T59" fmla="*/ 0 h 799"/>
                  <a:gd name="T60" fmla="*/ 0 w 203"/>
                  <a:gd name="T61" fmla="*/ 0 h 799"/>
                  <a:gd name="T62" fmla="*/ 0 w 203"/>
                  <a:gd name="T63" fmla="*/ 0 h 799"/>
                  <a:gd name="T64" fmla="*/ 0 w 203"/>
                  <a:gd name="T65" fmla="*/ 0 h 799"/>
                  <a:gd name="T66" fmla="*/ 0 w 203"/>
                  <a:gd name="T67" fmla="*/ 0 h 799"/>
                  <a:gd name="T68" fmla="*/ 0 w 203"/>
                  <a:gd name="T69" fmla="*/ 0 h 79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3"/>
                  <a:gd name="T106" fmla="*/ 0 h 799"/>
                  <a:gd name="T107" fmla="*/ 203 w 203"/>
                  <a:gd name="T108" fmla="*/ 799 h 79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3" h="799">
                    <a:moveTo>
                      <a:pt x="203" y="18"/>
                    </a:moveTo>
                    <a:lnTo>
                      <a:pt x="202" y="17"/>
                    </a:lnTo>
                    <a:lnTo>
                      <a:pt x="199" y="16"/>
                    </a:lnTo>
                    <a:lnTo>
                      <a:pt x="193" y="14"/>
                    </a:lnTo>
                    <a:lnTo>
                      <a:pt x="186" y="11"/>
                    </a:lnTo>
                    <a:lnTo>
                      <a:pt x="177" y="8"/>
                    </a:lnTo>
                    <a:lnTo>
                      <a:pt x="166" y="5"/>
                    </a:lnTo>
                    <a:lnTo>
                      <a:pt x="153" y="3"/>
                    </a:lnTo>
                    <a:lnTo>
                      <a:pt x="140" y="1"/>
                    </a:lnTo>
                    <a:lnTo>
                      <a:pt x="125" y="0"/>
                    </a:lnTo>
                    <a:lnTo>
                      <a:pt x="109" y="0"/>
                    </a:lnTo>
                    <a:lnTo>
                      <a:pt x="92" y="1"/>
                    </a:lnTo>
                    <a:lnTo>
                      <a:pt x="74" y="4"/>
                    </a:lnTo>
                    <a:lnTo>
                      <a:pt x="57" y="9"/>
                    </a:lnTo>
                    <a:lnTo>
                      <a:pt x="37" y="16"/>
                    </a:lnTo>
                    <a:lnTo>
                      <a:pt x="19" y="26"/>
                    </a:lnTo>
                    <a:lnTo>
                      <a:pt x="0" y="38"/>
                    </a:lnTo>
                    <a:lnTo>
                      <a:pt x="0" y="799"/>
                    </a:lnTo>
                    <a:lnTo>
                      <a:pt x="1" y="799"/>
                    </a:lnTo>
                    <a:lnTo>
                      <a:pt x="5" y="799"/>
                    </a:lnTo>
                    <a:lnTo>
                      <a:pt x="11" y="798"/>
                    </a:lnTo>
                    <a:lnTo>
                      <a:pt x="19" y="797"/>
                    </a:lnTo>
                    <a:lnTo>
                      <a:pt x="28" y="796"/>
                    </a:lnTo>
                    <a:lnTo>
                      <a:pt x="41" y="794"/>
                    </a:lnTo>
                    <a:lnTo>
                      <a:pt x="53" y="791"/>
                    </a:lnTo>
                    <a:lnTo>
                      <a:pt x="67" y="786"/>
                    </a:lnTo>
                    <a:lnTo>
                      <a:pt x="82" y="782"/>
                    </a:lnTo>
                    <a:lnTo>
                      <a:pt x="99" y="777"/>
                    </a:lnTo>
                    <a:lnTo>
                      <a:pt x="116" y="771"/>
                    </a:lnTo>
                    <a:lnTo>
                      <a:pt x="133" y="763"/>
                    </a:lnTo>
                    <a:lnTo>
                      <a:pt x="150" y="755"/>
                    </a:lnTo>
                    <a:lnTo>
                      <a:pt x="169" y="745"/>
                    </a:lnTo>
                    <a:lnTo>
                      <a:pt x="186" y="733"/>
                    </a:lnTo>
                    <a:lnTo>
                      <a:pt x="203" y="720"/>
                    </a:lnTo>
                    <a:lnTo>
                      <a:pt x="203" y="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3" name="Freeform 817"/>
              <p:cNvSpPr>
                <a:spLocks/>
              </p:cNvSpPr>
              <p:nvPr/>
            </p:nvSpPr>
            <p:spPr bwMode="auto">
              <a:xfrm>
                <a:off x="3928" y="3289"/>
                <a:ext cx="19" cy="72"/>
              </a:xfrm>
              <a:custGeom>
                <a:avLst/>
                <a:gdLst>
                  <a:gd name="T0" fmla="*/ 0 w 171"/>
                  <a:gd name="T1" fmla="*/ 0 h 650"/>
                  <a:gd name="T2" fmla="*/ 0 w 171"/>
                  <a:gd name="T3" fmla="*/ 0 h 650"/>
                  <a:gd name="T4" fmla="*/ 0 w 171"/>
                  <a:gd name="T5" fmla="*/ 0 h 650"/>
                  <a:gd name="T6" fmla="*/ 0 w 171"/>
                  <a:gd name="T7" fmla="*/ 0 h 650"/>
                  <a:gd name="T8" fmla="*/ 0 w 171"/>
                  <a:gd name="T9" fmla="*/ 0 h 650"/>
                  <a:gd name="T10" fmla="*/ 0 w 171"/>
                  <a:gd name="T11" fmla="*/ 0 h 650"/>
                  <a:gd name="T12" fmla="*/ 0 w 171"/>
                  <a:gd name="T13" fmla="*/ 0 h 650"/>
                  <a:gd name="T14" fmla="*/ 0 w 171"/>
                  <a:gd name="T15" fmla="*/ 0 h 650"/>
                  <a:gd name="T16" fmla="*/ 0 w 171"/>
                  <a:gd name="T17" fmla="*/ 0 h 650"/>
                  <a:gd name="T18" fmla="*/ 0 w 171"/>
                  <a:gd name="T19" fmla="*/ 0 h 650"/>
                  <a:gd name="T20" fmla="*/ 0 w 171"/>
                  <a:gd name="T21" fmla="*/ 0 h 650"/>
                  <a:gd name="T22" fmla="*/ 0 w 171"/>
                  <a:gd name="T23" fmla="*/ 0 h 650"/>
                  <a:gd name="T24" fmla="*/ 0 w 171"/>
                  <a:gd name="T25" fmla="*/ 0 h 650"/>
                  <a:gd name="T26" fmla="*/ 0 w 171"/>
                  <a:gd name="T27" fmla="*/ 0 h 650"/>
                  <a:gd name="T28" fmla="*/ 0 w 171"/>
                  <a:gd name="T29" fmla="*/ 0 h 650"/>
                  <a:gd name="T30" fmla="*/ 0 w 171"/>
                  <a:gd name="T31" fmla="*/ 0 h 650"/>
                  <a:gd name="T32" fmla="*/ 0 w 171"/>
                  <a:gd name="T33" fmla="*/ 0 h 650"/>
                  <a:gd name="T34" fmla="*/ 0 w 171"/>
                  <a:gd name="T35" fmla="*/ 0 h 650"/>
                  <a:gd name="T36" fmla="*/ 0 w 171"/>
                  <a:gd name="T37" fmla="*/ 0 h 650"/>
                  <a:gd name="T38" fmla="*/ 0 w 171"/>
                  <a:gd name="T39" fmla="*/ 0 h 650"/>
                  <a:gd name="T40" fmla="*/ 0 w 171"/>
                  <a:gd name="T41" fmla="*/ 0 h 650"/>
                  <a:gd name="T42" fmla="*/ 0 w 171"/>
                  <a:gd name="T43" fmla="*/ 0 h 650"/>
                  <a:gd name="T44" fmla="*/ 0 w 171"/>
                  <a:gd name="T45" fmla="*/ 0 h 650"/>
                  <a:gd name="T46" fmla="*/ 0 w 171"/>
                  <a:gd name="T47" fmla="*/ 0 h 650"/>
                  <a:gd name="T48" fmla="*/ 0 w 171"/>
                  <a:gd name="T49" fmla="*/ 0 h 650"/>
                  <a:gd name="T50" fmla="*/ 0 w 171"/>
                  <a:gd name="T51" fmla="*/ 0 h 650"/>
                  <a:gd name="T52" fmla="*/ 0 w 171"/>
                  <a:gd name="T53" fmla="*/ 0 h 650"/>
                  <a:gd name="T54" fmla="*/ 0 w 171"/>
                  <a:gd name="T55" fmla="*/ 0 h 650"/>
                  <a:gd name="T56" fmla="*/ 0 w 171"/>
                  <a:gd name="T57" fmla="*/ 0 h 650"/>
                  <a:gd name="T58" fmla="*/ 0 w 171"/>
                  <a:gd name="T59" fmla="*/ 0 h 650"/>
                  <a:gd name="T60" fmla="*/ 0 w 171"/>
                  <a:gd name="T61" fmla="*/ 0 h 650"/>
                  <a:gd name="T62" fmla="*/ 0 w 171"/>
                  <a:gd name="T63" fmla="*/ 0 h 650"/>
                  <a:gd name="T64" fmla="*/ 0 w 171"/>
                  <a:gd name="T65" fmla="*/ 0 h 650"/>
                  <a:gd name="T66" fmla="*/ 0 w 171"/>
                  <a:gd name="T67" fmla="*/ 0 h 650"/>
                  <a:gd name="T68" fmla="*/ 0 w 171"/>
                  <a:gd name="T69" fmla="*/ 0 h 6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1"/>
                  <a:gd name="T106" fmla="*/ 0 h 650"/>
                  <a:gd name="T107" fmla="*/ 171 w 171"/>
                  <a:gd name="T108" fmla="*/ 650 h 65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1" h="650">
                    <a:moveTo>
                      <a:pt x="171" y="15"/>
                    </a:moveTo>
                    <a:lnTo>
                      <a:pt x="170" y="15"/>
                    </a:lnTo>
                    <a:lnTo>
                      <a:pt x="167" y="13"/>
                    </a:lnTo>
                    <a:lnTo>
                      <a:pt x="163" y="11"/>
                    </a:lnTo>
                    <a:lnTo>
                      <a:pt x="157" y="9"/>
                    </a:lnTo>
                    <a:lnTo>
                      <a:pt x="149" y="7"/>
                    </a:lnTo>
                    <a:lnTo>
                      <a:pt x="139" y="4"/>
                    </a:lnTo>
                    <a:lnTo>
                      <a:pt x="129" y="2"/>
                    </a:lnTo>
                    <a:lnTo>
                      <a:pt x="118" y="0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77" y="1"/>
                    </a:lnTo>
                    <a:lnTo>
                      <a:pt x="63" y="3"/>
                    </a:lnTo>
                    <a:lnTo>
                      <a:pt x="48" y="7"/>
                    </a:lnTo>
                    <a:lnTo>
                      <a:pt x="31" y="13"/>
                    </a:lnTo>
                    <a:lnTo>
                      <a:pt x="16" y="22"/>
                    </a:lnTo>
                    <a:lnTo>
                      <a:pt x="0" y="32"/>
                    </a:lnTo>
                    <a:lnTo>
                      <a:pt x="0" y="650"/>
                    </a:lnTo>
                    <a:lnTo>
                      <a:pt x="1" y="650"/>
                    </a:lnTo>
                    <a:lnTo>
                      <a:pt x="4" y="650"/>
                    </a:lnTo>
                    <a:lnTo>
                      <a:pt x="9" y="649"/>
                    </a:lnTo>
                    <a:lnTo>
                      <a:pt x="16" y="648"/>
                    </a:lnTo>
                    <a:lnTo>
                      <a:pt x="24" y="647"/>
                    </a:lnTo>
                    <a:lnTo>
                      <a:pt x="34" y="645"/>
                    </a:lnTo>
                    <a:lnTo>
                      <a:pt x="45" y="642"/>
                    </a:lnTo>
                    <a:lnTo>
                      <a:pt x="57" y="640"/>
                    </a:lnTo>
                    <a:lnTo>
                      <a:pt x="69" y="636"/>
                    </a:lnTo>
                    <a:lnTo>
                      <a:pt x="82" y="632"/>
                    </a:lnTo>
                    <a:lnTo>
                      <a:pt x="97" y="627"/>
                    </a:lnTo>
                    <a:lnTo>
                      <a:pt x="112" y="621"/>
                    </a:lnTo>
                    <a:lnTo>
                      <a:pt x="126" y="614"/>
                    </a:lnTo>
                    <a:lnTo>
                      <a:pt x="141" y="606"/>
                    </a:lnTo>
                    <a:lnTo>
                      <a:pt x="157" y="595"/>
                    </a:lnTo>
                    <a:lnTo>
                      <a:pt x="171" y="585"/>
                    </a:lnTo>
                    <a:lnTo>
                      <a:pt x="171" y="1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4" name="Freeform 818"/>
              <p:cNvSpPr>
                <a:spLocks/>
              </p:cNvSpPr>
              <p:nvPr/>
            </p:nvSpPr>
            <p:spPr bwMode="auto">
              <a:xfrm>
                <a:off x="3929" y="3289"/>
                <a:ext cx="15" cy="56"/>
              </a:xfrm>
              <a:custGeom>
                <a:avLst/>
                <a:gdLst>
                  <a:gd name="T0" fmla="*/ 0 w 138"/>
                  <a:gd name="T1" fmla="*/ 0 h 502"/>
                  <a:gd name="T2" fmla="*/ 0 w 138"/>
                  <a:gd name="T3" fmla="*/ 0 h 502"/>
                  <a:gd name="T4" fmla="*/ 0 w 138"/>
                  <a:gd name="T5" fmla="*/ 0 h 502"/>
                  <a:gd name="T6" fmla="*/ 0 w 138"/>
                  <a:gd name="T7" fmla="*/ 0 h 502"/>
                  <a:gd name="T8" fmla="*/ 0 w 138"/>
                  <a:gd name="T9" fmla="*/ 0 h 502"/>
                  <a:gd name="T10" fmla="*/ 0 w 138"/>
                  <a:gd name="T11" fmla="*/ 0 h 502"/>
                  <a:gd name="T12" fmla="*/ 0 w 138"/>
                  <a:gd name="T13" fmla="*/ 0 h 502"/>
                  <a:gd name="T14" fmla="*/ 0 w 138"/>
                  <a:gd name="T15" fmla="*/ 0 h 502"/>
                  <a:gd name="T16" fmla="*/ 0 w 138"/>
                  <a:gd name="T17" fmla="*/ 0 h 502"/>
                  <a:gd name="T18" fmla="*/ 0 w 138"/>
                  <a:gd name="T19" fmla="*/ 0 h 502"/>
                  <a:gd name="T20" fmla="*/ 0 w 138"/>
                  <a:gd name="T21" fmla="*/ 0 h 502"/>
                  <a:gd name="T22" fmla="*/ 0 w 138"/>
                  <a:gd name="T23" fmla="*/ 0 h 502"/>
                  <a:gd name="T24" fmla="*/ 0 w 138"/>
                  <a:gd name="T25" fmla="*/ 0 h 502"/>
                  <a:gd name="T26" fmla="*/ 0 w 138"/>
                  <a:gd name="T27" fmla="*/ 0 h 502"/>
                  <a:gd name="T28" fmla="*/ 0 w 138"/>
                  <a:gd name="T29" fmla="*/ 0 h 502"/>
                  <a:gd name="T30" fmla="*/ 0 w 138"/>
                  <a:gd name="T31" fmla="*/ 0 h 502"/>
                  <a:gd name="T32" fmla="*/ 0 w 138"/>
                  <a:gd name="T33" fmla="*/ 0 h 502"/>
                  <a:gd name="T34" fmla="*/ 0 w 138"/>
                  <a:gd name="T35" fmla="*/ 0 h 502"/>
                  <a:gd name="T36" fmla="*/ 0 w 138"/>
                  <a:gd name="T37" fmla="*/ 0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8"/>
                  <a:gd name="T58" fmla="*/ 0 h 502"/>
                  <a:gd name="T59" fmla="*/ 138 w 138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8" h="502">
                    <a:moveTo>
                      <a:pt x="138" y="14"/>
                    </a:moveTo>
                    <a:lnTo>
                      <a:pt x="135" y="13"/>
                    </a:lnTo>
                    <a:lnTo>
                      <a:pt x="126" y="8"/>
                    </a:lnTo>
                    <a:lnTo>
                      <a:pt x="113" y="4"/>
                    </a:lnTo>
                    <a:lnTo>
                      <a:pt x="96" y="1"/>
                    </a:lnTo>
                    <a:lnTo>
                      <a:pt x="74" y="0"/>
                    </a:lnTo>
                    <a:lnTo>
                      <a:pt x="51" y="3"/>
                    </a:lnTo>
                    <a:lnTo>
                      <a:pt x="25" y="12"/>
                    </a:lnTo>
                    <a:lnTo>
                      <a:pt x="0" y="26"/>
                    </a:lnTo>
                    <a:lnTo>
                      <a:pt x="0" y="502"/>
                    </a:lnTo>
                    <a:lnTo>
                      <a:pt x="3" y="502"/>
                    </a:lnTo>
                    <a:lnTo>
                      <a:pt x="13" y="501"/>
                    </a:lnTo>
                    <a:lnTo>
                      <a:pt x="28" y="499"/>
                    </a:lnTo>
                    <a:lnTo>
                      <a:pt x="46" y="494"/>
                    </a:lnTo>
                    <a:lnTo>
                      <a:pt x="67" y="488"/>
                    </a:lnTo>
                    <a:lnTo>
                      <a:pt x="91" y="479"/>
                    </a:lnTo>
                    <a:lnTo>
                      <a:pt x="114" y="467"/>
                    </a:lnTo>
                    <a:lnTo>
                      <a:pt x="138" y="450"/>
                    </a:lnTo>
                    <a:lnTo>
                      <a:pt x="138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5" name="Freeform 819"/>
              <p:cNvSpPr>
                <a:spLocks/>
              </p:cNvSpPr>
              <p:nvPr/>
            </p:nvSpPr>
            <p:spPr bwMode="auto">
              <a:xfrm>
                <a:off x="3929" y="3290"/>
                <a:ext cx="12" cy="40"/>
              </a:xfrm>
              <a:custGeom>
                <a:avLst/>
                <a:gdLst>
                  <a:gd name="T0" fmla="*/ 0 w 104"/>
                  <a:gd name="T1" fmla="*/ 0 h 353"/>
                  <a:gd name="T2" fmla="*/ 0 w 104"/>
                  <a:gd name="T3" fmla="*/ 0 h 353"/>
                  <a:gd name="T4" fmla="*/ 0 w 104"/>
                  <a:gd name="T5" fmla="*/ 0 h 353"/>
                  <a:gd name="T6" fmla="*/ 0 w 104"/>
                  <a:gd name="T7" fmla="*/ 0 h 353"/>
                  <a:gd name="T8" fmla="*/ 0 w 104"/>
                  <a:gd name="T9" fmla="*/ 0 h 353"/>
                  <a:gd name="T10" fmla="*/ 0 w 104"/>
                  <a:gd name="T11" fmla="*/ 0 h 353"/>
                  <a:gd name="T12" fmla="*/ 0 w 104"/>
                  <a:gd name="T13" fmla="*/ 0 h 353"/>
                  <a:gd name="T14" fmla="*/ 0 w 104"/>
                  <a:gd name="T15" fmla="*/ 0 h 353"/>
                  <a:gd name="T16" fmla="*/ 0 w 104"/>
                  <a:gd name="T17" fmla="*/ 0 h 353"/>
                  <a:gd name="T18" fmla="*/ 0 w 104"/>
                  <a:gd name="T19" fmla="*/ 0 h 353"/>
                  <a:gd name="T20" fmla="*/ 0 w 104"/>
                  <a:gd name="T21" fmla="*/ 0 h 353"/>
                  <a:gd name="T22" fmla="*/ 0 w 104"/>
                  <a:gd name="T23" fmla="*/ 0 h 353"/>
                  <a:gd name="T24" fmla="*/ 0 w 104"/>
                  <a:gd name="T25" fmla="*/ 0 h 353"/>
                  <a:gd name="T26" fmla="*/ 0 w 104"/>
                  <a:gd name="T27" fmla="*/ 0 h 353"/>
                  <a:gd name="T28" fmla="*/ 0 w 104"/>
                  <a:gd name="T29" fmla="*/ 0 h 353"/>
                  <a:gd name="T30" fmla="*/ 0 w 104"/>
                  <a:gd name="T31" fmla="*/ 0 h 353"/>
                  <a:gd name="T32" fmla="*/ 0 w 104"/>
                  <a:gd name="T33" fmla="*/ 0 h 353"/>
                  <a:gd name="T34" fmla="*/ 0 w 104"/>
                  <a:gd name="T35" fmla="*/ 0 h 353"/>
                  <a:gd name="T36" fmla="*/ 0 w 104"/>
                  <a:gd name="T37" fmla="*/ 0 h 3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353"/>
                  <a:gd name="T59" fmla="*/ 104 w 104"/>
                  <a:gd name="T60" fmla="*/ 353 h 3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353">
                    <a:moveTo>
                      <a:pt x="104" y="10"/>
                    </a:moveTo>
                    <a:lnTo>
                      <a:pt x="102" y="9"/>
                    </a:lnTo>
                    <a:lnTo>
                      <a:pt x="95" y="6"/>
                    </a:lnTo>
                    <a:lnTo>
                      <a:pt x="85" y="3"/>
                    </a:lnTo>
                    <a:lnTo>
                      <a:pt x="71" y="0"/>
                    </a:lnTo>
                    <a:lnTo>
                      <a:pt x="56" y="0"/>
                    </a:lnTo>
                    <a:lnTo>
                      <a:pt x="38" y="3"/>
                    </a:lnTo>
                    <a:lnTo>
                      <a:pt x="19" y="9"/>
                    </a:lnTo>
                    <a:lnTo>
                      <a:pt x="0" y="20"/>
                    </a:lnTo>
                    <a:lnTo>
                      <a:pt x="0" y="353"/>
                    </a:lnTo>
                    <a:lnTo>
                      <a:pt x="2" y="353"/>
                    </a:lnTo>
                    <a:lnTo>
                      <a:pt x="9" y="352"/>
                    </a:lnTo>
                    <a:lnTo>
                      <a:pt x="21" y="350"/>
                    </a:lnTo>
                    <a:lnTo>
                      <a:pt x="35" y="347"/>
                    </a:lnTo>
                    <a:lnTo>
                      <a:pt x="51" y="343"/>
                    </a:lnTo>
                    <a:lnTo>
                      <a:pt x="68" y="336"/>
                    </a:lnTo>
                    <a:lnTo>
                      <a:pt x="86" y="326"/>
                    </a:lnTo>
                    <a:lnTo>
                      <a:pt x="104" y="313"/>
                    </a:lnTo>
                    <a:lnTo>
                      <a:pt x="104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6" name="Freeform 820"/>
              <p:cNvSpPr>
                <a:spLocks/>
              </p:cNvSpPr>
              <p:nvPr/>
            </p:nvSpPr>
            <p:spPr bwMode="auto">
              <a:xfrm>
                <a:off x="3930" y="3291"/>
                <a:ext cx="8" cy="23"/>
              </a:xfrm>
              <a:custGeom>
                <a:avLst/>
                <a:gdLst>
                  <a:gd name="T0" fmla="*/ 0 w 72"/>
                  <a:gd name="T1" fmla="*/ 0 h 204"/>
                  <a:gd name="T2" fmla="*/ 0 w 72"/>
                  <a:gd name="T3" fmla="*/ 0 h 204"/>
                  <a:gd name="T4" fmla="*/ 0 w 72"/>
                  <a:gd name="T5" fmla="*/ 0 h 204"/>
                  <a:gd name="T6" fmla="*/ 0 w 72"/>
                  <a:gd name="T7" fmla="*/ 0 h 204"/>
                  <a:gd name="T8" fmla="*/ 0 w 72"/>
                  <a:gd name="T9" fmla="*/ 0 h 204"/>
                  <a:gd name="T10" fmla="*/ 0 w 72"/>
                  <a:gd name="T11" fmla="*/ 0 h 204"/>
                  <a:gd name="T12" fmla="*/ 0 w 72"/>
                  <a:gd name="T13" fmla="*/ 0 h 204"/>
                  <a:gd name="T14" fmla="*/ 0 w 72"/>
                  <a:gd name="T15" fmla="*/ 0 h 204"/>
                  <a:gd name="T16" fmla="*/ 0 w 72"/>
                  <a:gd name="T17" fmla="*/ 0 h 204"/>
                  <a:gd name="T18" fmla="*/ 0 w 72"/>
                  <a:gd name="T19" fmla="*/ 0 h 204"/>
                  <a:gd name="T20" fmla="*/ 0 w 72"/>
                  <a:gd name="T21" fmla="*/ 0 h 204"/>
                  <a:gd name="T22" fmla="*/ 0 w 72"/>
                  <a:gd name="T23" fmla="*/ 0 h 204"/>
                  <a:gd name="T24" fmla="*/ 0 w 72"/>
                  <a:gd name="T25" fmla="*/ 0 h 204"/>
                  <a:gd name="T26" fmla="*/ 0 w 72"/>
                  <a:gd name="T27" fmla="*/ 0 h 204"/>
                  <a:gd name="T28" fmla="*/ 0 w 72"/>
                  <a:gd name="T29" fmla="*/ 0 h 204"/>
                  <a:gd name="T30" fmla="*/ 0 w 72"/>
                  <a:gd name="T31" fmla="*/ 0 h 204"/>
                  <a:gd name="T32" fmla="*/ 0 w 72"/>
                  <a:gd name="T33" fmla="*/ 0 h 204"/>
                  <a:gd name="T34" fmla="*/ 0 w 72"/>
                  <a:gd name="T35" fmla="*/ 0 h 204"/>
                  <a:gd name="T36" fmla="*/ 0 w 72"/>
                  <a:gd name="T37" fmla="*/ 0 h 2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04"/>
                  <a:gd name="T59" fmla="*/ 72 w 72"/>
                  <a:gd name="T60" fmla="*/ 204 h 2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04">
                    <a:moveTo>
                      <a:pt x="72" y="6"/>
                    </a:moveTo>
                    <a:lnTo>
                      <a:pt x="69" y="5"/>
                    </a:lnTo>
                    <a:lnTo>
                      <a:pt x="65" y="4"/>
                    </a:lnTo>
                    <a:lnTo>
                      <a:pt x="58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7" y="1"/>
                    </a:lnTo>
                    <a:lnTo>
                      <a:pt x="13" y="6"/>
                    </a:lnTo>
                    <a:lnTo>
                      <a:pt x="0" y="13"/>
                    </a:lnTo>
                    <a:lnTo>
                      <a:pt x="0" y="204"/>
                    </a:lnTo>
                    <a:lnTo>
                      <a:pt x="2" y="204"/>
                    </a:lnTo>
                    <a:lnTo>
                      <a:pt x="6" y="203"/>
                    </a:lnTo>
                    <a:lnTo>
                      <a:pt x="15" y="202"/>
                    </a:lnTo>
                    <a:lnTo>
                      <a:pt x="24" y="200"/>
                    </a:lnTo>
                    <a:lnTo>
                      <a:pt x="35" y="197"/>
                    </a:lnTo>
                    <a:lnTo>
                      <a:pt x="47" y="192"/>
                    </a:lnTo>
                    <a:lnTo>
                      <a:pt x="59" y="185"/>
                    </a:lnTo>
                    <a:lnTo>
                      <a:pt x="72" y="177"/>
                    </a:lnTo>
                    <a:lnTo>
                      <a:pt x="72" y="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7" name="Freeform 821"/>
              <p:cNvSpPr>
                <a:spLocks/>
              </p:cNvSpPr>
              <p:nvPr/>
            </p:nvSpPr>
            <p:spPr bwMode="auto">
              <a:xfrm>
                <a:off x="4025" y="3357"/>
                <a:ext cx="12" cy="11"/>
              </a:xfrm>
              <a:custGeom>
                <a:avLst/>
                <a:gdLst>
                  <a:gd name="T0" fmla="*/ 0 w 104"/>
                  <a:gd name="T1" fmla="*/ 0 h 104"/>
                  <a:gd name="T2" fmla="*/ 0 w 104"/>
                  <a:gd name="T3" fmla="*/ 0 h 104"/>
                  <a:gd name="T4" fmla="*/ 0 w 104"/>
                  <a:gd name="T5" fmla="*/ 0 h 104"/>
                  <a:gd name="T6" fmla="*/ 0 w 104"/>
                  <a:gd name="T7" fmla="*/ 0 h 104"/>
                  <a:gd name="T8" fmla="*/ 0 w 104"/>
                  <a:gd name="T9" fmla="*/ 0 h 104"/>
                  <a:gd name="T10" fmla="*/ 0 w 104"/>
                  <a:gd name="T11" fmla="*/ 0 h 104"/>
                  <a:gd name="T12" fmla="*/ 0 w 104"/>
                  <a:gd name="T13" fmla="*/ 0 h 104"/>
                  <a:gd name="T14" fmla="*/ 0 w 104"/>
                  <a:gd name="T15" fmla="*/ 0 h 104"/>
                  <a:gd name="T16" fmla="*/ 0 w 104"/>
                  <a:gd name="T17" fmla="*/ 0 h 104"/>
                  <a:gd name="T18" fmla="*/ 0 w 104"/>
                  <a:gd name="T19" fmla="*/ 0 h 104"/>
                  <a:gd name="T20" fmla="*/ 0 w 104"/>
                  <a:gd name="T21" fmla="*/ 0 h 104"/>
                  <a:gd name="T22" fmla="*/ 0 w 104"/>
                  <a:gd name="T23" fmla="*/ 0 h 104"/>
                  <a:gd name="T24" fmla="*/ 0 w 104"/>
                  <a:gd name="T25" fmla="*/ 0 h 104"/>
                  <a:gd name="T26" fmla="*/ 0 w 104"/>
                  <a:gd name="T27" fmla="*/ 0 h 104"/>
                  <a:gd name="T28" fmla="*/ 0 w 104"/>
                  <a:gd name="T29" fmla="*/ 0 h 104"/>
                  <a:gd name="T30" fmla="*/ 0 w 104"/>
                  <a:gd name="T31" fmla="*/ 0 h 104"/>
                  <a:gd name="T32" fmla="*/ 0 w 104"/>
                  <a:gd name="T33" fmla="*/ 0 h 104"/>
                  <a:gd name="T34" fmla="*/ 0 w 104"/>
                  <a:gd name="T35" fmla="*/ 0 h 104"/>
                  <a:gd name="T36" fmla="*/ 0 w 104"/>
                  <a:gd name="T37" fmla="*/ 0 h 104"/>
                  <a:gd name="T38" fmla="*/ 0 w 104"/>
                  <a:gd name="T39" fmla="*/ 0 h 104"/>
                  <a:gd name="T40" fmla="*/ 0 w 104"/>
                  <a:gd name="T41" fmla="*/ 0 h 104"/>
                  <a:gd name="T42" fmla="*/ 0 w 104"/>
                  <a:gd name="T43" fmla="*/ 0 h 104"/>
                  <a:gd name="T44" fmla="*/ 0 w 104"/>
                  <a:gd name="T45" fmla="*/ 0 h 104"/>
                  <a:gd name="T46" fmla="*/ 0 w 104"/>
                  <a:gd name="T47" fmla="*/ 0 h 104"/>
                  <a:gd name="T48" fmla="*/ 0 w 104"/>
                  <a:gd name="T49" fmla="*/ 0 h 104"/>
                  <a:gd name="T50" fmla="*/ 0 w 104"/>
                  <a:gd name="T51" fmla="*/ 0 h 104"/>
                  <a:gd name="T52" fmla="*/ 0 w 104"/>
                  <a:gd name="T53" fmla="*/ 0 h 104"/>
                  <a:gd name="T54" fmla="*/ 0 w 104"/>
                  <a:gd name="T55" fmla="*/ 0 h 104"/>
                  <a:gd name="T56" fmla="*/ 0 w 104"/>
                  <a:gd name="T57" fmla="*/ 0 h 104"/>
                  <a:gd name="T58" fmla="*/ 0 w 104"/>
                  <a:gd name="T59" fmla="*/ 0 h 104"/>
                  <a:gd name="T60" fmla="*/ 0 w 104"/>
                  <a:gd name="T61" fmla="*/ 0 h 104"/>
                  <a:gd name="T62" fmla="*/ 0 w 104"/>
                  <a:gd name="T63" fmla="*/ 0 h 104"/>
                  <a:gd name="T64" fmla="*/ 0 w 104"/>
                  <a:gd name="T65" fmla="*/ 0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4"/>
                  <a:gd name="T100" fmla="*/ 0 h 104"/>
                  <a:gd name="T101" fmla="*/ 104 w 104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4" h="104">
                    <a:moveTo>
                      <a:pt x="52" y="104"/>
                    </a:moveTo>
                    <a:lnTo>
                      <a:pt x="62" y="103"/>
                    </a:lnTo>
                    <a:lnTo>
                      <a:pt x="73" y="100"/>
                    </a:lnTo>
                    <a:lnTo>
                      <a:pt x="81" y="95"/>
                    </a:lnTo>
                    <a:lnTo>
                      <a:pt x="89" y="89"/>
                    </a:lnTo>
                    <a:lnTo>
                      <a:pt x="95" y="81"/>
                    </a:lnTo>
                    <a:lnTo>
                      <a:pt x="100" y="72"/>
                    </a:lnTo>
                    <a:lnTo>
                      <a:pt x="103" y="62"/>
                    </a:lnTo>
                    <a:lnTo>
                      <a:pt x="104" y="52"/>
                    </a:lnTo>
                    <a:lnTo>
                      <a:pt x="103" y="41"/>
                    </a:lnTo>
                    <a:lnTo>
                      <a:pt x="100" y="31"/>
                    </a:lnTo>
                    <a:lnTo>
                      <a:pt x="95" y="22"/>
                    </a:lnTo>
                    <a:lnTo>
                      <a:pt x="89" y="15"/>
                    </a:lnTo>
                    <a:lnTo>
                      <a:pt x="81" y="8"/>
                    </a:lnTo>
                    <a:lnTo>
                      <a:pt x="73" y="4"/>
                    </a:lnTo>
                    <a:lnTo>
                      <a:pt x="62" y="1"/>
                    </a:lnTo>
                    <a:lnTo>
                      <a:pt x="52" y="0"/>
                    </a:lnTo>
                    <a:lnTo>
                      <a:pt x="42" y="1"/>
                    </a:lnTo>
                    <a:lnTo>
                      <a:pt x="32" y="4"/>
                    </a:lnTo>
                    <a:lnTo>
                      <a:pt x="24" y="8"/>
                    </a:lnTo>
                    <a:lnTo>
                      <a:pt x="16" y="15"/>
                    </a:lnTo>
                    <a:lnTo>
                      <a:pt x="9" y="22"/>
                    </a:lnTo>
                    <a:lnTo>
                      <a:pt x="4" y="31"/>
                    </a:lnTo>
                    <a:lnTo>
                      <a:pt x="1" y="41"/>
                    </a:lnTo>
                    <a:lnTo>
                      <a:pt x="0" y="52"/>
                    </a:lnTo>
                    <a:lnTo>
                      <a:pt x="1" y="62"/>
                    </a:lnTo>
                    <a:lnTo>
                      <a:pt x="4" y="72"/>
                    </a:lnTo>
                    <a:lnTo>
                      <a:pt x="9" y="81"/>
                    </a:lnTo>
                    <a:lnTo>
                      <a:pt x="16" y="89"/>
                    </a:lnTo>
                    <a:lnTo>
                      <a:pt x="24" y="95"/>
                    </a:lnTo>
                    <a:lnTo>
                      <a:pt x="32" y="100"/>
                    </a:lnTo>
                    <a:lnTo>
                      <a:pt x="42" y="103"/>
                    </a:lnTo>
                    <a:lnTo>
                      <a:pt x="52" y="10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8" name="Freeform 822"/>
              <p:cNvSpPr>
                <a:spLocks/>
              </p:cNvSpPr>
              <p:nvPr/>
            </p:nvSpPr>
            <p:spPr bwMode="auto">
              <a:xfrm>
                <a:off x="3990" y="3357"/>
                <a:ext cx="6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5" y="52"/>
                    </a:moveTo>
                    <a:lnTo>
                      <a:pt x="35" y="50"/>
                    </a:lnTo>
                    <a:lnTo>
                      <a:pt x="44" y="44"/>
                    </a:lnTo>
                    <a:lnTo>
                      <a:pt x="50" y="36"/>
                    </a:lnTo>
                    <a:lnTo>
                      <a:pt x="52" y="25"/>
                    </a:lnTo>
                    <a:lnTo>
                      <a:pt x="50" y="15"/>
                    </a:lnTo>
                    <a:lnTo>
                      <a:pt x="44" y="7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6"/>
                    </a:lnTo>
                    <a:lnTo>
                      <a:pt x="7" y="44"/>
                    </a:lnTo>
                    <a:lnTo>
                      <a:pt x="15" y="50"/>
                    </a:lnTo>
                    <a:lnTo>
                      <a:pt x="25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59" name="Freeform 823"/>
              <p:cNvSpPr>
                <a:spLocks/>
              </p:cNvSpPr>
              <p:nvPr/>
            </p:nvSpPr>
            <p:spPr bwMode="auto">
              <a:xfrm>
                <a:off x="4000" y="3357"/>
                <a:ext cx="5" cy="6"/>
              </a:xfrm>
              <a:custGeom>
                <a:avLst/>
                <a:gdLst>
                  <a:gd name="T0" fmla="*/ 0 w 52"/>
                  <a:gd name="T1" fmla="*/ 0 h 52"/>
                  <a:gd name="T2" fmla="*/ 0 w 52"/>
                  <a:gd name="T3" fmla="*/ 0 h 52"/>
                  <a:gd name="T4" fmla="*/ 0 w 52"/>
                  <a:gd name="T5" fmla="*/ 0 h 52"/>
                  <a:gd name="T6" fmla="*/ 0 w 52"/>
                  <a:gd name="T7" fmla="*/ 0 h 52"/>
                  <a:gd name="T8" fmla="*/ 0 w 52"/>
                  <a:gd name="T9" fmla="*/ 0 h 52"/>
                  <a:gd name="T10" fmla="*/ 0 w 52"/>
                  <a:gd name="T11" fmla="*/ 0 h 52"/>
                  <a:gd name="T12" fmla="*/ 0 w 52"/>
                  <a:gd name="T13" fmla="*/ 0 h 52"/>
                  <a:gd name="T14" fmla="*/ 0 w 52"/>
                  <a:gd name="T15" fmla="*/ 0 h 52"/>
                  <a:gd name="T16" fmla="*/ 0 w 52"/>
                  <a:gd name="T17" fmla="*/ 0 h 52"/>
                  <a:gd name="T18" fmla="*/ 0 w 52"/>
                  <a:gd name="T19" fmla="*/ 0 h 52"/>
                  <a:gd name="T20" fmla="*/ 0 w 52"/>
                  <a:gd name="T21" fmla="*/ 0 h 52"/>
                  <a:gd name="T22" fmla="*/ 0 w 52"/>
                  <a:gd name="T23" fmla="*/ 0 h 52"/>
                  <a:gd name="T24" fmla="*/ 0 w 52"/>
                  <a:gd name="T25" fmla="*/ 0 h 52"/>
                  <a:gd name="T26" fmla="*/ 0 w 52"/>
                  <a:gd name="T27" fmla="*/ 0 h 52"/>
                  <a:gd name="T28" fmla="*/ 0 w 52"/>
                  <a:gd name="T29" fmla="*/ 0 h 52"/>
                  <a:gd name="T30" fmla="*/ 0 w 52"/>
                  <a:gd name="T31" fmla="*/ 0 h 52"/>
                  <a:gd name="T32" fmla="*/ 0 w 52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2"/>
                  <a:gd name="T53" fmla="*/ 52 w 52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2">
                    <a:moveTo>
                      <a:pt x="27" y="52"/>
                    </a:moveTo>
                    <a:lnTo>
                      <a:pt x="37" y="50"/>
                    </a:lnTo>
                    <a:lnTo>
                      <a:pt x="45" y="45"/>
                    </a:lnTo>
                    <a:lnTo>
                      <a:pt x="50" y="37"/>
                    </a:lnTo>
                    <a:lnTo>
                      <a:pt x="52" y="26"/>
                    </a:lnTo>
                    <a:lnTo>
                      <a:pt x="50" y="16"/>
                    </a:lnTo>
                    <a:lnTo>
                      <a:pt x="45" y="8"/>
                    </a:lnTo>
                    <a:lnTo>
                      <a:pt x="37" y="2"/>
                    </a:lnTo>
                    <a:lnTo>
                      <a:pt x="27" y="0"/>
                    </a:lnTo>
                    <a:lnTo>
                      <a:pt x="17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2" y="37"/>
                    </a:lnTo>
                    <a:lnTo>
                      <a:pt x="8" y="45"/>
                    </a:lnTo>
                    <a:lnTo>
                      <a:pt x="17" y="50"/>
                    </a:lnTo>
                    <a:lnTo>
                      <a:pt x="27" y="5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0" name="Freeform 824"/>
              <p:cNvSpPr>
                <a:spLocks/>
              </p:cNvSpPr>
              <p:nvPr/>
            </p:nvSpPr>
            <p:spPr bwMode="auto">
              <a:xfrm>
                <a:off x="3961" y="3278"/>
                <a:ext cx="16" cy="79"/>
              </a:xfrm>
              <a:custGeom>
                <a:avLst/>
                <a:gdLst>
                  <a:gd name="T0" fmla="*/ 0 w 148"/>
                  <a:gd name="T1" fmla="*/ 0 h 712"/>
                  <a:gd name="T2" fmla="*/ 0 w 148"/>
                  <a:gd name="T3" fmla="*/ 0 h 712"/>
                  <a:gd name="T4" fmla="*/ 0 w 148"/>
                  <a:gd name="T5" fmla="*/ 0 h 712"/>
                  <a:gd name="T6" fmla="*/ 0 w 148"/>
                  <a:gd name="T7" fmla="*/ 0 h 712"/>
                  <a:gd name="T8" fmla="*/ 0 w 148"/>
                  <a:gd name="T9" fmla="*/ 0 h 712"/>
                  <a:gd name="T10" fmla="*/ 0 w 148"/>
                  <a:gd name="T11" fmla="*/ 0 h 712"/>
                  <a:gd name="T12" fmla="*/ 0 w 148"/>
                  <a:gd name="T13" fmla="*/ 0 h 712"/>
                  <a:gd name="T14" fmla="*/ 0 w 148"/>
                  <a:gd name="T15" fmla="*/ 0 h 712"/>
                  <a:gd name="T16" fmla="*/ 0 w 148"/>
                  <a:gd name="T17" fmla="*/ 0 h 712"/>
                  <a:gd name="T18" fmla="*/ 0 w 148"/>
                  <a:gd name="T19" fmla="*/ 0 h 712"/>
                  <a:gd name="T20" fmla="*/ 0 w 148"/>
                  <a:gd name="T21" fmla="*/ 0 h 712"/>
                  <a:gd name="T22" fmla="*/ 0 w 148"/>
                  <a:gd name="T23" fmla="*/ 0 h 712"/>
                  <a:gd name="T24" fmla="*/ 0 w 148"/>
                  <a:gd name="T25" fmla="*/ 0 h 712"/>
                  <a:gd name="T26" fmla="*/ 0 w 148"/>
                  <a:gd name="T27" fmla="*/ 0 h 712"/>
                  <a:gd name="T28" fmla="*/ 0 w 148"/>
                  <a:gd name="T29" fmla="*/ 0 h 712"/>
                  <a:gd name="T30" fmla="*/ 0 w 148"/>
                  <a:gd name="T31" fmla="*/ 0 h 712"/>
                  <a:gd name="T32" fmla="*/ 0 w 148"/>
                  <a:gd name="T33" fmla="*/ 0 h 712"/>
                  <a:gd name="T34" fmla="*/ 0 w 148"/>
                  <a:gd name="T35" fmla="*/ 0 h 712"/>
                  <a:gd name="T36" fmla="*/ 0 w 148"/>
                  <a:gd name="T37" fmla="*/ 0 h 712"/>
                  <a:gd name="T38" fmla="*/ 0 w 148"/>
                  <a:gd name="T39" fmla="*/ 0 h 712"/>
                  <a:gd name="T40" fmla="*/ 0 w 148"/>
                  <a:gd name="T41" fmla="*/ 0 h 712"/>
                  <a:gd name="T42" fmla="*/ 0 w 148"/>
                  <a:gd name="T43" fmla="*/ 0 h 712"/>
                  <a:gd name="T44" fmla="*/ 0 w 148"/>
                  <a:gd name="T45" fmla="*/ 0 h 712"/>
                  <a:gd name="T46" fmla="*/ 0 w 148"/>
                  <a:gd name="T47" fmla="*/ 0 h 712"/>
                  <a:gd name="T48" fmla="*/ 0 w 148"/>
                  <a:gd name="T49" fmla="*/ 0 h 712"/>
                  <a:gd name="T50" fmla="*/ 0 w 148"/>
                  <a:gd name="T51" fmla="*/ 0 h 7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8"/>
                  <a:gd name="T79" fmla="*/ 0 h 712"/>
                  <a:gd name="T80" fmla="*/ 148 w 148"/>
                  <a:gd name="T81" fmla="*/ 712 h 71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8" h="712">
                    <a:moveTo>
                      <a:pt x="46" y="14"/>
                    </a:moveTo>
                    <a:lnTo>
                      <a:pt x="42" y="29"/>
                    </a:lnTo>
                    <a:lnTo>
                      <a:pt x="32" y="68"/>
                    </a:lnTo>
                    <a:lnTo>
                      <a:pt x="18" y="132"/>
                    </a:lnTo>
                    <a:lnTo>
                      <a:pt x="7" y="217"/>
                    </a:lnTo>
                    <a:lnTo>
                      <a:pt x="0" y="319"/>
                    </a:lnTo>
                    <a:lnTo>
                      <a:pt x="1" y="438"/>
                    </a:lnTo>
                    <a:lnTo>
                      <a:pt x="13" y="570"/>
                    </a:lnTo>
                    <a:lnTo>
                      <a:pt x="41" y="712"/>
                    </a:lnTo>
                    <a:lnTo>
                      <a:pt x="143" y="707"/>
                    </a:lnTo>
                    <a:lnTo>
                      <a:pt x="139" y="685"/>
                    </a:lnTo>
                    <a:lnTo>
                      <a:pt x="128" y="628"/>
                    </a:lnTo>
                    <a:lnTo>
                      <a:pt x="116" y="543"/>
                    </a:lnTo>
                    <a:lnTo>
                      <a:pt x="105" y="439"/>
                    </a:lnTo>
                    <a:lnTo>
                      <a:pt x="99" y="324"/>
                    </a:lnTo>
                    <a:lnTo>
                      <a:pt x="102" y="209"/>
                    </a:lnTo>
                    <a:lnTo>
                      <a:pt x="117" y="100"/>
                    </a:lnTo>
                    <a:lnTo>
                      <a:pt x="148" y="8"/>
                    </a:lnTo>
                    <a:lnTo>
                      <a:pt x="148" y="7"/>
                    </a:lnTo>
                    <a:lnTo>
                      <a:pt x="148" y="5"/>
                    </a:lnTo>
                    <a:lnTo>
                      <a:pt x="146" y="3"/>
                    </a:lnTo>
                    <a:lnTo>
                      <a:pt x="140" y="0"/>
                    </a:lnTo>
                    <a:lnTo>
                      <a:pt x="127" y="0"/>
                    </a:lnTo>
                    <a:lnTo>
                      <a:pt x="109" y="1"/>
                    </a:lnTo>
                    <a:lnTo>
                      <a:pt x="83" y="6"/>
                    </a:lnTo>
                    <a:lnTo>
                      <a:pt x="46" y="1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1" name="Freeform 825"/>
              <p:cNvSpPr>
                <a:spLocks/>
              </p:cNvSpPr>
              <p:nvPr/>
            </p:nvSpPr>
            <p:spPr bwMode="auto">
              <a:xfrm>
                <a:off x="4045" y="3268"/>
                <a:ext cx="23" cy="88"/>
              </a:xfrm>
              <a:custGeom>
                <a:avLst/>
                <a:gdLst>
                  <a:gd name="T0" fmla="*/ 0 w 201"/>
                  <a:gd name="T1" fmla="*/ 0 h 795"/>
                  <a:gd name="T2" fmla="*/ 0 w 201"/>
                  <a:gd name="T3" fmla="*/ 0 h 795"/>
                  <a:gd name="T4" fmla="*/ 0 w 201"/>
                  <a:gd name="T5" fmla="*/ 0 h 795"/>
                  <a:gd name="T6" fmla="*/ 0 w 201"/>
                  <a:gd name="T7" fmla="*/ 0 h 795"/>
                  <a:gd name="T8" fmla="*/ 0 w 201"/>
                  <a:gd name="T9" fmla="*/ 0 h 795"/>
                  <a:gd name="T10" fmla="*/ 0 w 201"/>
                  <a:gd name="T11" fmla="*/ 0 h 795"/>
                  <a:gd name="T12" fmla="*/ 0 w 201"/>
                  <a:gd name="T13" fmla="*/ 0 h 795"/>
                  <a:gd name="T14" fmla="*/ 0 w 201"/>
                  <a:gd name="T15" fmla="*/ 0 h 795"/>
                  <a:gd name="T16" fmla="*/ 0 w 201"/>
                  <a:gd name="T17" fmla="*/ 0 h 795"/>
                  <a:gd name="T18" fmla="*/ 0 w 201"/>
                  <a:gd name="T19" fmla="*/ 0 h 795"/>
                  <a:gd name="T20" fmla="*/ 0 w 201"/>
                  <a:gd name="T21" fmla="*/ 0 h 795"/>
                  <a:gd name="T22" fmla="*/ 0 w 201"/>
                  <a:gd name="T23" fmla="*/ 0 h 795"/>
                  <a:gd name="T24" fmla="*/ 0 w 201"/>
                  <a:gd name="T25" fmla="*/ 0 h 795"/>
                  <a:gd name="T26" fmla="*/ 0 w 201"/>
                  <a:gd name="T27" fmla="*/ 0 h 795"/>
                  <a:gd name="T28" fmla="*/ 0 w 201"/>
                  <a:gd name="T29" fmla="*/ 0 h 795"/>
                  <a:gd name="T30" fmla="*/ 0 w 201"/>
                  <a:gd name="T31" fmla="*/ 0 h 795"/>
                  <a:gd name="T32" fmla="*/ 0 w 201"/>
                  <a:gd name="T33" fmla="*/ 0 h 795"/>
                  <a:gd name="T34" fmla="*/ 0 w 201"/>
                  <a:gd name="T35" fmla="*/ 0 h 795"/>
                  <a:gd name="T36" fmla="*/ 0 w 201"/>
                  <a:gd name="T37" fmla="*/ 0 h 7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1"/>
                  <a:gd name="T58" fmla="*/ 0 h 795"/>
                  <a:gd name="T59" fmla="*/ 201 w 201"/>
                  <a:gd name="T60" fmla="*/ 795 h 7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1" h="795">
                    <a:moveTo>
                      <a:pt x="201" y="5"/>
                    </a:moveTo>
                    <a:lnTo>
                      <a:pt x="196" y="10"/>
                    </a:lnTo>
                    <a:lnTo>
                      <a:pt x="183" y="31"/>
                    </a:lnTo>
                    <a:lnTo>
                      <a:pt x="165" y="73"/>
                    </a:lnTo>
                    <a:lnTo>
                      <a:pt x="148" y="140"/>
                    </a:lnTo>
                    <a:lnTo>
                      <a:pt x="134" y="240"/>
                    </a:lnTo>
                    <a:lnTo>
                      <a:pt x="127" y="379"/>
                    </a:lnTo>
                    <a:lnTo>
                      <a:pt x="131" y="561"/>
                    </a:lnTo>
                    <a:lnTo>
                      <a:pt x="150" y="795"/>
                    </a:lnTo>
                    <a:lnTo>
                      <a:pt x="37" y="795"/>
                    </a:lnTo>
                    <a:lnTo>
                      <a:pt x="33" y="771"/>
                    </a:lnTo>
                    <a:lnTo>
                      <a:pt x="24" y="707"/>
                    </a:lnTo>
                    <a:lnTo>
                      <a:pt x="13" y="611"/>
                    </a:lnTo>
                    <a:lnTo>
                      <a:pt x="3" y="493"/>
                    </a:lnTo>
                    <a:lnTo>
                      <a:pt x="0" y="363"/>
                    </a:lnTo>
                    <a:lnTo>
                      <a:pt x="7" y="231"/>
                    </a:lnTo>
                    <a:lnTo>
                      <a:pt x="28" y="107"/>
                    </a:lnTo>
                    <a:lnTo>
                      <a:pt x="66" y="0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2" name="Freeform 826"/>
              <p:cNvSpPr>
                <a:spLocks/>
              </p:cNvSpPr>
              <p:nvPr/>
            </p:nvSpPr>
            <p:spPr bwMode="auto">
              <a:xfrm>
                <a:off x="3961" y="3282"/>
                <a:ext cx="15" cy="69"/>
              </a:xfrm>
              <a:custGeom>
                <a:avLst/>
                <a:gdLst>
                  <a:gd name="T0" fmla="*/ 0 w 129"/>
                  <a:gd name="T1" fmla="*/ 0 h 622"/>
                  <a:gd name="T2" fmla="*/ 0 w 129"/>
                  <a:gd name="T3" fmla="*/ 0 h 622"/>
                  <a:gd name="T4" fmla="*/ 0 w 129"/>
                  <a:gd name="T5" fmla="*/ 0 h 622"/>
                  <a:gd name="T6" fmla="*/ 0 w 129"/>
                  <a:gd name="T7" fmla="*/ 0 h 622"/>
                  <a:gd name="T8" fmla="*/ 0 w 129"/>
                  <a:gd name="T9" fmla="*/ 0 h 622"/>
                  <a:gd name="T10" fmla="*/ 0 w 129"/>
                  <a:gd name="T11" fmla="*/ 0 h 622"/>
                  <a:gd name="T12" fmla="*/ 0 w 129"/>
                  <a:gd name="T13" fmla="*/ 0 h 622"/>
                  <a:gd name="T14" fmla="*/ 0 w 129"/>
                  <a:gd name="T15" fmla="*/ 0 h 622"/>
                  <a:gd name="T16" fmla="*/ 0 w 129"/>
                  <a:gd name="T17" fmla="*/ 0 h 622"/>
                  <a:gd name="T18" fmla="*/ 0 w 129"/>
                  <a:gd name="T19" fmla="*/ 0 h 622"/>
                  <a:gd name="T20" fmla="*/ 0 w 129"/>
                  <a:gd name="T21" fmla="*/ 0 h 622"/>
                  <a:gd name="T22" fmla="*/ 0 w 129"/>
                  <a:gd name="T23" fmla="*/ 0 h 622"/>
                  <a:gd name="T24" fmla="*/ 0 w 129"/>
                  <a:gd name="T25" fmla="*/ 0 h 622"/>
                  <a:gd name="T26" fmla="*/ 0 w 129"/>
                  <a:gd name="T27" fmla="*/ 0 h 622"/>
                  <a:gd name="T28" fmla="*/ 0 w 129"/>
                  <a:gd name="T29" fmla="*/ 0 h 622"/>
                  <a:gd name="T30" fmla="*/ 0 w 129"/>
                  <a:gd name="T31" fmla="*/ 0 h 622"/>
                  <a:gd name="T32" fmla="*/ 0 w 129"/>
                  <a:gd name="T33" fmla="*/ 0 h 622"/>
                  <a:gd name="T34" fmla="*/ 0 w 129"/>
                  <a:gd name="T35" fmla="*/ 0 h 622"/>
                  <a:gd name="T36" fmla="*/ 0 w 129"/>
                  <a:gd name="T37" fmla="*/ 0 h 622"/>
                  <a:gd name="T38" fmla="*/ 0 w 129"/>
                  <a:gd name="T39" fmla="*/ 0 h 622"/>
                  <a:gd name="T40" fmla="*/ 0 w 129"/>
                  <a:gd name="T41" fmla="*/ 0 h 622"/>
                  <a:gd name="T42" fmla="*/ 0 w 129"/>
                  <a:gd name="T43" fmla="*/ 0 h 622"/>
                  <a:gd name="T44" fmla="*/ 0 w 129"/>
                  <a:gd name="T45" fmla="*/ 0 h 622"/>
                  <a:gd name="T46" fmla="*/ 0 w 129"/>
                  <a:gd name="T47" fmla="*/ 0 h 622"/>
                  <a:gd name="T48" fmla="*/ 0 w 129"/>
                  <a:gd name="T49" fmla="*/ 0 h 622"/>
                  <a:gd name="T50" fmla="*/ 0 w 129"/>
                  <a:gd name="T51" fmla="*/ 0 h 6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9"/>
                  <a:gd name="T79" fmla="*/ 0 h 622"/>
                  <a:gd name="T80" fmla="*/ 129 w 129"/>
                  <a:gd name="T81" fmla="*/ 622 h 6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9" h="622">
                    <a:moveTo>
                      <a:pt x="41" y="12"/>
                    </a:moveTo>
                    <a:lnTo>
                      <a:pt x="37" y="24"/>
                    </a:lnTo>
                    <a:lnTo>
                      <a:pt x="29" y="59"/>
                    </a:lnTo>
                    <a:lnTo>
                      <a:pt x="18" y="115"/>
                    </a:lnTo>
                    <a:lnTo>
                      <a:pt x="6" y="189"/>
                    </a:lnTo>
                    <a:lnTo>
                      <a:pt x="0" y="279"/>
                    </a:lnTo>
                    <a:lnTo>
                      <a:pt x="1" y="382"/>
                    </a:lnTo>
                    <a:lnTo>
                      <a:pt x="11" y="497"/>
                    </a:lnTo>
                    <a:lnTo>
                      <a:pt x="36" y="622"/>
                    </a:lnTo>
                    <a:lnTo>
                      <a:pt x="124" y="617"/>
                    </a:lnTo>
                    <a:lnTo>
                      <a:pt x="120" y="598"/>
                    </a:lnTo>
                    <a:lnTo>
                      <a:pt x="112" y="548"/>
                    </a:lnTo>
                    <a:lnTo>
                      <a:pt x="101" y="473"/>
                    </a:lnTo>
                    <a:lnTo>
                      <a:pt x="92" y="382"/>
                    </a:lnTo>
                    <a:lnTo>
                      <a:pt x="87" y="282"/>
                    </a:lnTo>
                    <a:lnTo>
                      <a:pt x="89" y="182"/>
                    </a:lnTo>
                    <a:lnTo>
                      <a:pt x="102" y="87"/>
                    </a:lnTo>
                    <a:lnTo>
                      <a:pt x="129" y="7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7" y="2"/>
                    </a:lnTo>
                    <a:lnTo>
                      <a:pt x="122" y="0"/>
                    </a:lnTo>
                    <a:lnTo>
                      <a:pt x="112" y="0"/>
                    </a:lnTo>
                    <a:lnTo>
                      <a:pt x="96" y="1"/>
                    </a:lnTo>
                    <a:lnTo>
                      <a:pt x="72" y="5"/>
                    </a:lnTo>
                    <a:lnTo>
                      <a:pt x="41" y="1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3" name="Freeform 827"/>
              <p:cNvSpPr>
                <a:spLocks/>
              </p:cNvSpPr>
              <p:nvPr/>
            </p:nvSpPr>
            <p:spPr bwMode="auto">
              <a:xfrm>
                <a:off x="3962" y="3287"/>
                <a:ext cx="12" cy="59"/>
              </a:xfrm>
              <a:custGeom>
                <a:avLst/>
                <a:gdLst>
                  <a:gd name="T0" fmla="*/ 0 w 110"/>
                  <a:gd name="T1" fmla="*/ 0 h 531"/>
                  <a:gd name="T2" fmla="*/ 0 w 110"/>
                  <a:gd name="T3" fmla="*/ 0 h 531"/>
                  <a:gd name="T4" fmla="*/ 0 w 110"/>
                  <a:gd name="T5" fmla="*/ 0 h 531"/>
                  <a:gd name="T6" fmla="*/ 0 w 110"/>
                  <a:gd name="T7" fmla="*/ 0 h 531"/>
                  <a:gd name="T8" fmla="*/ 0 w 110"/>
                  <a:gd name="T9" fmla="*/ 0 h 531"/>
                  <a:gd name="T10" fmla="*/ 0 w 110"/>
                  <a:gd name="T11" fmla="*/ 0 h 531"/>
                  <a:gd name="T12" fmla="*/ 0 w 110"/>
                  <a:gd name="T13" fmla="*/ 0 h 531"/>
                  <a:gd name="T14" fmla="*/ 0 w 110"/>
                  <a:gd name="T15" fmla="*/ 0 h 531"/>
                  <a:gd name="T16" fmla="*/ 0 w 110"/>
                  <a:gd name="T17" fmla="*/ 0 h 531"/>
                  <a:gd name="T18" fmla="*/ 0 w 110"/>
                  <a:gd name="T19" fmla="*/ 0 h 531"/>
                  <a:gd name="T20" fmla="*/ 0 w 110"/>
                  <a:gd name="T21" fmla="*/ 0 h 531"/>
                  <a:gd name="T22" fmla="*/ 0 w 110"/>
                  <a:gd name="T23" fmla="*/ 0 h 531"/>
                  <a:gd name="T24" fmla="*/ 0 w 110"/>
                  <a:gd name="T25" fmla="*/ 0 h 531"/>
                  <a:gd name="T26" fmla="*/ 0 w 110"/>
                  <a:gd name="T27" fmla="*/ 0 h 531"/>
                  <a:gd name="T28" fmla="*/ 0 w 110"/>
                  <a:gd name="T29" fmla="*/ 0 h 531"/>
                  <a:gd name="T30" fmla="*/ 0 w 110"/>
                  <a:gd name="T31" fmla="*/ 0 h 531"/>
                  <a:gd name="T32" fmla="*/ 0 w 110"/>
                  <a:gd name="T33" fmla="*/ 0 h 531"/>
                  <a:gd name="T34" fmla="*/ 0 w 110"/>
                  <a:gd name="T35" fmla="*/ 0 h 531"/>
                  <a:gd name="T36" fmla="*/ 0 w 110"/>
                  <a:gd name="T37" fmla="*/ 0 h 531"/>
                  <a:gd name="T38" fmla="*/ 0 w 110"/>
                  <a:gd name="T39" fmla="*/ 0 h 531"/>
                  <a:gd name="T40" fmla="*/ 0 w 110"/>
                  <a:gd name="T41" fmla="*/ 0 h 531"/>
                  <a:gd name="T42" fmla="*/ 0 w 110"/>
                  <a:gd name="T43" fmla="*/ 0 h 531"/>
                  <a:gd name="T44" fmla="*/ 0 w 110"/>
                  <a:gd name="T45" fmla="*/ 0 h 531"/>
                  <a:gd name="T46" fmla="*/ 0 w 110"/>
                  <a:gd name="T47" fmla="*/ 0 h 531"/>
                  <a:gd name="T48" fmla="*/ 0 w 110"/>
                  <a:gd name="T49" fmla="*/ 0 h 531"/>
                  <a:gd name="T50" fmla="*/ 0 w 110"/>
                  <a:gd name="T51" fmla="*/ 0 h 5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0"/>
                  <a:gd name="T79" fmla="*/ 0 h 531"/>
                  <a:gd name="T80" fmla="*/ 110 w 110"/>
                  <a:gd name="T81" fmla="*/ 531 h 5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0" h="531">
                    <a:moveTo>
                      <a:pt x="35" y="10"/>
                    </a:moveTo>
                    <a:lnTo>
                      <a:pt x="32" y="20"/>
                    </a:lnTo>
                    <a:lnTo>
                      <a:pt x="24" y="50"/>
                    </a:lnTo>
                    <a:lnTo>
                      <a:pt x="15" y="98"/>
                    </a:lnTo>
                    <a:lnTo>
                      <a:pt x="5" y="160"/>
                    </a:lnTo>
                    <a:lnTo>
                      <a:pt x="0" y="237"/>
                    </a:lnTo>
                    <a:lnTo>
                      <a:pt x="1" y="326"/>
                    </a:lnTo>
                    <a:lnTo>
                      <a:pt x="10" y="424"/>
                    </a:lnTo>
                    <a:lnTo>
                      <a:pt x="31" y="531"/>
                    </a:lnTo>
                    <a:lnTo>
                      <a:pt x="106" y="525"/>
                    </a:lnTo>
                    <a:lnTo>
                      <a:pt x="103" y="510"/>
                    </a:lnTo>
                    <a:lnTo>
                      <a:pt x="96" y="467"/>
                    </a:lnTo>
                    <a:lnTo>
                      <a:pt x="87" y="404"/>
                    </a:lnTo>
                    <a:lnTo>
                      <a:pt x="79" y="326"/>
                    </a:lnTo>
                    <a:lnTo>
                      <a:pt x="74" y="241"/>
                    </a:lnTo>
                    <a:lnTo>
                      <a:pt x="76" y="155"/>
                    </a:lnTo>
                    <a:lnTo>
                      <a:pt x="87" y="74"/>
                    </a:lnTo>
                    <a:lnTo>
                      <a:pt x="110" y="6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08" y="2"/>
                    </a:lnTo>
                    <a:lnTo>
                      <a:pt x="104" y="0"/>
                    </a:lnTo>
                    <a:lnTo>
                      <a:pt x="95" y="0"/>
                    </a:lnTo>
                    <a:lnTo>
                      <a:pt x="82" y="1"/>
                    </a:lnTo>
                    <a:lnTo>
                      <a:pt x="62" y="4"/>
                    </a:lnTo>
                    <a:lnTo>
                      <a:pt x="35" y="1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4" name="Freeform 828"/>
              <p:cNvSpPr>
                <a:spLocks/>
              </p:cNvSpPr>
              <p:nvPr/>
            </p:nvSpPr>
            <p:spPr bwMode="auto">
              <a:xfrm>
                <a:off x="3963" y="3292"/>
                <a:ext cx="10" cy="48"/>
              </a:xfrm>
              <a:custGeom>
                <a:avLst/>
                <a:gdLst>
                  <a:gd name="T0" fmla="*/ 0 w 92"/>
                  <a:gd name="T1" fmla="*/ 0 h 438"/>
                  <a:gd name="T2" fmla="*/ 0 w 92"/>
                  <a:gd name="T3" fmla="*/ 0 h 438"/>
                  <a:gd name="T4" fmla="*/ 0 w 92"/>
                  <a:gd name="T5" fmla="*/ 0 h 438"/>
                  <a:gd name="T6" fmla="*/ 0 w 92"/>
                  <a:gd name="T7" fmla="*/ 0 h 438"/>
                  <a:gd name="T8" fmla="*/ 0 w 92"/>
                  <a:gd name="T9" fmla="*/ 0 h 438"/>
                  <a:gd name="T10" fmla="*/ 0 w 92"/>
                  <a:gd name="T11" fmla="*/ 0 h 438"/>
                  <a:gd name="T12" fmla="*/ 0 w 92"/>
                  <a:gd name="T13" fmla="*/ 0 h 438"/>
                  <a:gd name="T14" fmla="*/ 0 w 92"/>
                  <a:gd name="T15" fmla="*/ 0 h 438"/>
                  <a:gd name="T16" fmla="*/ 0 w 92"/>
                  <a:gd name="T17" fmla="*/ 0 h 438"/>
                  <a:gd name="T18" fmla="*/ 0 w 92"/>
                  <a:gd name="T19" fmla="*/ 0 h 438"/>
                  <a:gd name="T20" fmla="*/ 0 w 92"/>
                  <a:gd name="T21" fmla="*/ 0 h 438"/>
                  <a:gd name="T22" fmla="*/ 0 w 92"/>
                  <a:gd name="T23" fmla="*/ 0 h 438"/>
                  <a:gd name="T24" fmla="*/ 0 w 92"/>
                  <a:gd name="T25" fmla="*/ 0 h 438"/>
                  <a:gd name="T26" fmla="*/ 0 w 92"/>
                  <a:gd name="T27" fmla="*/ 0 h 438"/>
                  <a:gd name="T28" fmla="*/ 0 w 92"/>
                  <a:gd name="T29" fmla="*/ 0 h 438"/>
                  <a:gd name="T30" fmla="*/ 0 w 92"/>
                  <a:gd name="T31" fmla="*/ 0 h 438"/>
                  <a:gd name="T32" fmla="*/ 0 w 92"/>
                  <a:gd name="T33" fmla="*/ 0 h 438"/>
                  <a:gd name="T34" fmla="*/ 0 w 92"/>
                  <a:gd name="T35" fmla="*/ 0 h 438"/>
                  <a:gd name="T36" fmla="*/ 0 w 92"/>
                  <a:gd name="T37" fmla="*/ 0 h 438"/>
                  <a:gd name="T38" fmla="*/ 0 w 92"/>
                  <a:gd name="T39" fmla="*/ 0 h 438"/>
                  <a:gd name="T40" fmla="*/ 0 w 92"/>
                  <a:gd name="T41" fmla="*/ 0 h 438"/>
                  <a:gd name="T42" fmla="*/ 0 w 92"/>
                  <a:gd name="T43" fmla="*/ 0 h 438"/>
                  <a:gd name="T44" fmla="*/ 0 w 92"/>
                  <a:gd name="T45" fmla="*/ 0 h 438"/>
                  <a:gd name="T46" fmla="*/ 0 w 92"/>
                  <a:gd name="T47" fmla="*/ 0 h 438"/>
                  <a:gd name="T48" fmla="*/ 0 w 92"/>
                  <a:gd name="T49" fmla="*/ 0 h 438"/>
                  <a:gd name="T50" fmla="*/ 0 w 92"/>
                  <a:gd name="T51" fmla="*/ 0 h 4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2"/>
                  <a:gd name="T79" fmla="*/ 0 h 438"/>
                  <a:gd name="T80" fmla="*/ 92 w 92"/>
                  <a:gd name="T81" fmla="*/ 438 h 4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2" h="438">
                    <a:moveTo>
                      <a:pt x="29" y="8"/>
                    </a:moveTo>
                    <a:lnTo>
                      <a:pt x="26" y="16"/>
                    </a:lnTo>
                    <a:lnTo>
                      <a:pt x="20" y="42"/>
                    </a:lnTo>
                    <a:lnTo>
                      <a:pt x="12" y="81"/>
                    </a:lnTo>
                    <a:lnTo>
                      <a:pt x="4" y="133"/>
                    </a:lnTo>
                    <a:lnTo>
                      <a:pt x="0" y="196"/>
                    </a:lnTo>
                    <a:lnTo>
                      <a:pt x="0" y="270"/>
                    </a:lnTo>
                    <a:lnTo>
                      <a:pt x="9" y="351"/>
                    </a:lnTo>
                    <a:lnTo>
                      <a:pt x="25" y="438"/>
                    </a:lnTo>
                    <a:lnTo>
                      <a:pt x="88" y="435"/>
                    </a:lnTo>
                    <a:lnTo>
                      <a:pt x="85" y="422"/>
                    </a:lnTo>
                    <a:lnTo>
                      <a:pt x="79" y="386"/>
                    </a:lnTo>
                    <a:lnTo>
                      <a:pt x="72" y="334"/>
                    </a:lnTo>
                    <a:lnTo>
                      <a:pt x="65" y="270"/>
                    </a:lnTo>
                    <a:lnTo>
                      <a:pt x="61" y="199"/>
                    </a:lnTo>
                    <a:lnTo>
                      <a:pt x="63" y="129"/>
                    </a:lnTo>
                    <a:lnTo>
                      <a:pt x="73" y="61"/>
                    </a:lnTo>
                    <a:lnTo>
                      <a:pt x="92" y="5"/>
                    </a:lnTo>
                    <a:lnTo>
                      <a:pt x="92" y="4"/>
                    </a:lnTo>
                    <a:lnTo>
                      <a:pt x="92" y="3"/>
                    </a:lnTo>
                    <a:lnTo>
                      <a:pt x="90" y="1"/>
                    </a:lnTo>
                    <a:lnTo>
                      <a:pt x="87" y="0"/>
                    </a:lnTo>
                    <a:lnTo>
                      <a:pt x="80" y="0"/>
                    </a:lnTo>
                    <a:lnTo>
                      <a:pt x="68" y="0"/>
                    </a:lnTo>
                    <a:lnTo>
                      <a:pt x="51" y="3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5" name="Freeform 829"/>
              <p:cNvSpPr>
                <a:spLocks/>
              </p:cNvSpPr>
              <p:nvPr/>
            </p:nvSpPr>
            <p:spPr bwMode="auto">
              <a:xfrm>
                <a:off x="3963" y="3296"/>
                <a:ext cx="8" cy="39"/>
              </a:xfrm>
              <a:custGeom>
                <a:avLst/>
                <a:gdLst>
                  <a:gd name="T0" fmla="*/ 0 w 73"/>
                  <a:gd name="T1" fmla="*/ 0 h 347"/>
                  <a:gd name="T2" fmla="*/ 0 w 73"/>
                  <a:gd name="T3" fmla="*/ 0 h 347"/>
                  <a:gd name="T4" fmla="*/ 0 w 73"/>
                  <a:gd name="T5" fmla="*/ 0 h 347"/>
                  <a:gd name="T6" fmla="*/ 0 w 73"/>
                  <a:gd name="T7" fmla="*/ 0 h 347"/>
                  <a:gd name="T8" fmla="*/ 0 w 73"/>
                  <a:gd name="T9" fmla="*/ 0 h 347"/>
                  <a:gd name="T10" fmla="*/ 0 w 73"/>
                  <a:gd name="T11" fmla="*/ 0 h 347"/>
                  <a:gd name="T12" fmla="*/ 0 w 73"/>
                  <a:gd name="T13" fmla="*/ 0 h 347"/>
                  <a:gd name="T14" fmla="*/ 0 w 73"/>
                  <a:gd name="T15" fmla="*/ 0 h 347"/>
                  <a:gd name="T16" fmla="*/ 0 w 73"/>
                  <a:gd name="T17" fmla="*/ 0 h 347"/>
                  <a:gd name="T18" fmla="*/ 0 w 73"/>
                  <a:gd name="T19" fmla="*/ 0 h 347"/>
                  <a:gd name="T20" fmla="*/ 0 w 73"/>
                  <a:gd name="T21" fmla="*/ 0 h 347"/>
                  <a:gd name="T22" fmla="*/ 0 w 73"/>
                  <a:gd name="T23" fmla="*/ 0 h 347"/>
                  <a:gd name="T24" fmla="*/ 0 w 73"/>
                  <a:gd name="T25" fmla="*/ 0 h 347"/>
                  <a:gd name="T26" fmla="*/ 0 w 73"/>
                  <a:gd name="T27" fmla="*/ 0 h 347"/>
                  <a:gd name="T28" fmla="*/ 0 w 73"/>
                  <a:gd name="T29" fmla="*/ 0 h 347"/>
                  <a:gd name="T30" fmla="*/ 0 w 73"/>
                  <a:gd name="T31" fmla="*/ 0 h 347"/>
                  <a:gd name="T32" fmla="*/ 0 w 73"/>
                  <a:gd name="T33" fmla="*/ 0 h 347"/>
                  <a:gd name="T34" fmla="*/ 0 w 73"/>
                  <a:gd name="T35" fmla="*/ 0 h 347"/>
                  <a:gd name="T36" fmla="*/ 0 w 73"/>
                  <a:gd name="T37" fmla="*/ 0 h 347"/>
                  <a:gd name="T38" fmla="*/ 0 w 73"/>
                  <a:gd name="T39" fmla="*/ 0 h 347"/>
                  <a:gd name="T40" fmla="*/ 0 w 73"/>
                  <a:gd name="T41" fmla="*/ 0 h 347"/>
                  <a:gd name="T42" fmla="*/ 0 w 73"/>
                  <a:gd name="T43" fmla="*/ 0 h 347"/>
                  <a:gd name="T44" fmla="*/ 0 w 73"/>
                  <a:gd name="T45" fmla="*/ 0 h 347"/>
                  <a:gd name="T46" fmla="*/ 0 w 73"/>
                  <a:gd name="T47" fmla="*/ 0 h 347"/>
                  <a:gd name="T48" fmla="*/ 0 w 73"/>
                  <a:gd name="T49" fmla="*/ 0 h 347"/>
                  <a:gd name="T50" fmla="*/ 0 w 73"/>
                  <a:gd name="T51" fmla="*/ 0 h 34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3"/>
                  <a:gd name="T79" fmla="*/ 0 h 347"/>
                  <a:gd name="T80" fmla="*/ 73 w 73"/>
                  <a:gd name="T81" fmla="*/ 347 h 34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3" h="347">
                    <a:moveTo>
                      <a:pt x="23" y="7"/>
                    </a:moveTo>
                    <a:lnTo>
                      <a:pt x="21" y="14"/>
                    </a:lnTo>
                    <a:lnTo>
                      <a:pt x="16" y="33"/>
                    </a:lnTo>
                    <a:lnTo>
                      <a:pt x="10" y="64"/>
                    </a:lnTo>
                    <a:lnTo>
                      <a:pt x="4" y="105"/>
                    </a:lnTo>
                    <a:lnTo>
                      <a:pt x="0" y="155"/>
                    </a:lnTo>
                    <a:lnTo>
                      <a:pt x="0" y="213"/>
                    </a:lnTo>
                    <a:lnTo>
                      <a:pt x="7" y="278"/>
                    </a:lnTo>
                    <a:lnTo>
                      <a:pt x="20" y="347"/>
                    </a:lnTo>
                    <a:lnTo>
                      <a:pt x="70" y="344"/>
                    </a:lnTo>
                    <a:lnTo>
                      <a:pt x="68" y="334"/>
                    </a:lnTo>
                    <a:lnTo>
                      <a:pt x="63" y="305"/>
                    </a:lnTo>
                    <a:lnTo>
                      <a:pt x="56" y="265"/>
                    </a:lnTo>
                    <a:lnTo>
                      <a:pt x="51" y="213"/>
                    </a:lnTo>
                    <a:lnTo>
                      <a:pt x="48" y="158"/>
                    </a:lnTo>
                    <a:lnTo>
                      <a:pt x="50" y="101"/>
                    </a:lnTo>
                    <a:lnTo>
                      <a:pt x="57" y="49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3" y="1"/>
                    </a:lnTo>
                    <a:lnTo>
                      <a:pt x="41" y="3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6" name="Freeform 830"/>
              <p:cNvSpPr>
                <a:spLocks/>
              </p:cNvSpPr>
              <p:nvPr/>
            </p:nvSpPr>
            <p:spPr bwMode="auto">
              <a:xfrm>
                <a:off x="3964" y="3301"/>
                <a:ext cx="6" cy="28"/>
              </a:xfrm>
              <a:custGeom>
                <a:avLst/>
                <a:gdLst>
                  <a:gd name="T0" fmla="*/ 0 w 52"/>
                  <a:gd name="T1" fmla="*/ 0 h 256"/>
                  <a:gd name="T2" fmla="*/ 0 w 52"/>
                  <a:gd name="T3" fmla="*/ 0 h 256"/>
                  <a:gd name="T4" fmla="*/ 0 w 52"/>
                  <a:gd name="T5" fmla="*/ 0 h 256"/>
                  <a:gd name="T6" fmla="*/ 0 w 52"/>
                  <a:gd name="T7" fmla="*/ 0 h 256"/>
                  <a:gd name="T8" fmla="*/ 0 w 52"/>
                  <a:gd name="T9" fmla="*/ 0 h 256"/>
                  <a:gd name="T10" fmla="*/ 0 w 52"/>
                  <a:gd name="T11" fmla="*/ 0 h 256"/>
                  <a:gd name="T12" fmla="*/ 0 w 52"/>
                  <a:gd name="T13" fmla="*/ 0 h 256"/>
                  <a:gd name="T14" fmla="*/ 0 w 52"/>
                  <a:gd name="T15" fmla="*/ 0 h 256"/>
                  <a:gd name="T16" fmla="*/ 0 w 52"/>
                  <a:gd name="T17" fmla="*/ 0 h 256"/>
                  <a:gd name="T18" fmla="*/ 0 w 52"/>
                  <a:gd name="T19" fmla="*/ 0 h 256"/>
                  <a:gd name="T20" fmla="*/ 0 w 52"/>
                  <a:gd name="T21" fmla="*/ 0 h 256"/>
                  <a:gd name="T22" fmla="*/ 0 w 52"/>
                  <a:gd name="T23" fmla="*/ 0 h 256"/>
                  <a:gd name="T24" fmla="*/ 0 w 52"/>
                  <a:gd name="T25" fmla="*/ 0 h 256"/>
                  <a:gd name="T26" fmla="*/ 0 w 52"/>
                  <a:gd name="T27" fmla="*/ 0 h 256"/>
                  <a:gd name="T28" fmla="*/ 0 w 52"/>
                  <a:gd name="T29" fmla="*/ 0 h 256"/>
                  <a:gd name="T30" fmla="*/ 0 w 52"/>
                  <a:gd name="T31" fmla="*/ 0 h 256"/>
                  <a:gd name="T32" fmla="*/ 0 w 52"/>
                  <a:gd name="T33" fmla="*/ 0 h 256"/>
                  <a:gd name="T34" fmla="*/ 0 w 52"/>
                  <a:gd name="T35" fmla="*/ 0 h 256"/>
                  <a:gd name="T36" fmla="*/ 0 w 52"/>
                  <a:gd name="T37" fmla="*/ 0 h 256"/>
                  <a:gd name="T38" fmla="*/ 0 w 52"/>
                  <a:gd name="T39" fmla="*/ 0 h 256"/>
                  <a:gd name="T40" fmla="*/ 0 w 52"/>
                  <a:gd name="T41" fmla="*/ 0 h 256"/>
                  <a:gd name="T42" fmla="*/ 0 w 52"/>
                  <a:gd name="T43" fmla="*/ 0 h 256"/>
                  <a:gd name="T44" fmla="*/ 0 w 52"/>
                  <a:gd name="T45" fmla="*/ 0 h 256"/>
                  <a:gd name="T46" fmla="*/ 0 w 52"/>
                  <a:gd name="T47" fmla="*/ 0 h 256"/>
                  <a:gd name="T48" fmla="*/ 0 w 52"/>
                  <a:gd name="T49" fmla="*/ 0 h 256"/>
                  <a:gd name="T50" fmla="*/ 0 w 52"/>
                  <a:gd name="T51" fmla="*/ 0 h 2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56"/>
                  <a:gd name="T80" fmla="*/ 52 w 52"/>
                  <a:gd name="T81" fmla="*/ 256 h 2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56">
                    <a:moveTo>
                      <a:pt x="16" y="5"/>
                    </a:moveTo>
                    <a:lnTo>
                      <a:pt x="15" y="10"/>
                    </a:lnTo>
                    <a:lnTo>
                      <a:pt x="11" y="24"/>
                    </a:lnTo>
                    <a:lnTo>
                      <a:pt x="6" y="47"/>
                    </a:lnTo>
                    <a:lnTo>
                      <a:pt x="2" y="77"/>
                    </a:lnTo>
                    <a:lnTo>
                      <a:pt x="0" y="115"/>
                    </a:lnTo>
                    <a:lnTo>
                      <a:pt x="0" y="157"/>
                    </a:lnTo>
                    <a:lnTo>
                      <a:pt x="4" y="205"/>
                    </a:lnTo>
                    <a:lnTo>
                      <a:pt x="14" y="256"/>
                    </a:lnTo>
                    <a:lnTo>
                      <a:pt x="50" y="254"/>
                    </a:lnTo>
                    <a:lnTo>
                      <a:pt x="49" y="247"/>
                    </a:lnTo>
                    <a:lnTo>
                      <a:pt x="45" y="226"/>
                    </a:lnTo>
                    <a:lnTo>
                      <a:pt x="41" y="195"/>
                    </a:lnTo>
                    <a:lnTo>
                      <a:pt x="37" y="157"/>
                    </a:lnTo>
                    <a:lnTo>
                      <a:pt x="35" y="116"/>
                    </a:lnTo>
                    <a:lnTo>
                      <a:pt x="36" y="74"/>
                    </a:lnTo>
                    <a:lnTo>
                      <a:pt x="41" y="3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1" y="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29" y="2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7" name="Freeform 831"/>
              <p:cNvSpPr>
                <a:spLocks/>
              </p:cNvSpPr>
              <p:nvPr/>
            </p:nvSpPr>
            <p:spPr bwMode="auto">
              <a:xfrm>
                <a:off x="4046" y="3273"/>
                <a:ext cx="20" cy="77"/>
              </a:xfrm>
              <a:custGeom>
                <a:avLst/>
                <a:gdLst>
                  <a:gd name="T0" fmla="*/ 0 w 176"/>
                  <a:gd name="T1" fmla="*/ 0 h 693"/>
                  <a:gd name="T2" fmla="*/ 0 w 176"/>
                  <a:gd name="T3" fmla="*/ 0 h 693"/>
                  <a:gd name="T4" fmla="*/ 0 w 176"/>
                  <a:gd name="T5" fmla="*/ 0 h 693"/>
                  <a:gd name="T6" fmla="*/ 0 w 176"/>
                  <a:gd name="T7" fmla="*/ 0 h 693"/>
                  <a:gd name="T8" fmla="*/ 0 w 176"/>
                  <a:gd name="T9" fmla="*/ 0 h 693"/>
                  <a:gd name="T10" fmla="*/ 0 w 176"/>
                  <a:gd name="T11" fmla="*/ 0 h 693"/>
                  <a:gd name="T12" fmla="*/ 0 w 176"/>
                  <a:gd name="T13" fmla="*/ 0 h 693"/>
                  <a:gd name="T14" fmla="*/ 0 w 176"/>
                  <a:gd name="T15" fmla="*/ 0 h 693"/>
                  <a:gd name="T16" fmla="*/ 0 w 176"/>
                  <a:gd name="T17" fmla="*/ 0 h 693"/>
                  <a:gd name="T18" fmla="*/ 0 w 176"/>
                  <a:gd name="T19" fmla="*/ 0 h 693"/>
                  <a:gd name="T20" fmla="*/ 0 w 176"/>
                  <a:gd name="T21" fmla="*/ 0 h 693"/>
                  <a:gd name="T22" fmla="*/ 0 w 176"/>
                  <a:gd name="T23" fmla="*/ 0 h 693"/>
                  <a:gd name="T24" fmla="*/ 0 w 176"/>
                  <a:gd name="T25" fmla="*/ 0 h 693"/>
                  <a:gd name="T26" fmla="*/ 0 w 176"/>
                  <a:gd name="T27" fmla="*/ 0 h 693"/>
                  <a:gd name="T28" fmla="*/ 0 w 176"/>
                  <a:gd name="T29" fmla="*/ 0 h 693"/>
                  <a:gd name="T30" fmla="*/ 0 w 176"/>
                  <a:gd name="T31" fmla="*/ 0 h 693"/>
                  <a:gd name="T32" fmla="*/ 0 w 176"/>
                  <a:gd name="T33" fmla="*/ 0 h 693"/>
                  <a:gd name="T34" fmla="*/ 0 w 176"/>
                  <a:gd name="T35" fmla="*/ 0 h 693"/>
                  <a:gd name="T36" fmla="*/ 0 w 176"/>
                  <a:gd name="T37" fmla="*/ 0 h 69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"/>
                  <a:gd name="T58" fmla="*/ 0 h 693"/>
                  <a:gd name="T59" fmla="*/ 176 w 176"/>
                  <a:gd name="T60" fmla="*/ 693 h 69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" h="693">
                    <a:moveTo>
                      <a:pt x="176" y="5"/>
                    </a:moveTo>
                    <a:lnTo>
                      <a:pt x="172" y="10"/>
                    </a:lnTo>
                    <a:lnTo>
                      <a:pt x="159" y="28"/>
                    </a:lnTo>
                    <a:lnTo>
                      <a:pt x="144" y="63"/>
                    </a:lnTo>
                    <a:lnTo>
                      <a:pt x="129" y="123"/>
                    </a:lnTo>
                    <a:lnTo>
                      <a:pt x="117" y="210"/>
                    </a:lnTo>
                    <a:lnTo>
                      <a:pt x="110" y="331"/>
                    </a:lnTo>
                    <a:lnTo>
                      <a:pt x="115" y="490"/>
                    </a:lnTo>
                    <a:lnTo>
                      <a:pt x="131" y="693"/>
                    </a:lnTo>
                    <a:lnTo>
                      <a:pt x="32" y="693"/>
                    </a:lnTo>
                    <a:lnTo>
                      <a:pt x="29" y="673"/>
                    </a:lnTo>
                    <a:lnTo>
                      <a:pt x="20" y="617"/>
                    </a:lnTo>
                    <a:lnTo>
                      <a:pt x="11" y="533"/>
                    </a:lnTo>
                    <a:lnTo>
                      <a:pt x="3" y="430"/>
                    </a:lnTo>
                    <a:lnTo>
                      <a:pt x="0" y="317"/>
                    </a:lnTo>
                    <a:lnTo>
                      <a:pt x="6" y="202"/>
                    </a:lnTo>
                    <a:lnTo>
                      <a:pt x="23" y="93"/>
                    </a:lnTo>
                    <a:lnTo>
                      <a:pt x="57" y="0"/>
                    </a:lnTo>
                    <a:lnTo>
                      <a:pt x="176" y="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8" name="Freeform 832"/>
              <p:cNvSpPr>
                <a:spLocks/>
              </p:cNvSpPr>
              <p:nvPr/>
            </p:nvSpPr>
            <p:spPr bwMode="auto">
              <a:xfrm>
                <a:off x="4047" y="3279"/>
                <a:ext cx="16" cy="65"/>
              </a:xfrm>
              <a:custGeom>
                <a:avLst/>
                <a:gdLst>
                  <a:gd name="T0" fmla="*/ 0 w 149"/>
                  <a:gd name="T1" fmla="*/ 0 h 592"/>
                  <a:gd name="T2" fmla="*/ 0 w 149"/>
                  <a:gd name="T3" fmla="*/ 0 h 592"/>
                  <a:gd name="T4" fmla="*/ 0 w 149"/>
                  <a:gd name="T5" fmla="*/ 0 h 592"/>
                  <a:gd name="T6" fmla="*/ 0 w 149"/>
                  <a:gd name="T7" fmla="*/ 0 h 592"/>
                  <a:gd name="T8" fmla="*/ 0 w 149"/>
                  <a:gd name="T9" fmla="*/ 0 h 592"/>
                  <a:gd name="T10" fmla="*/ 0 w 149"/>
                  <a:gd name="T11" fmla="*/ 0 h 592"/>
                  <a:gd name="T12" fmla="*/ 0 w 149"/>
                  <a:gd name="T13" fmla="*/ 0 h 592"/>
                  <a:gd name="T14" fmla="*/ 0 w 149"/>
                  <a:gd name="T15" fmla="*/ 0 h 592"/>
                  <a:gd name="T16" fmla="*/ 0 w 149"/>
                  <a:gd name="T17" fmla="*/ 0 h 592"/>
                  <a:gd name="T18" fmla="*/ 0 w 149"/>
                  <a:gd name="T19" fmla="*/ 0 h 592"/>
                  <a:gd name="T20" fmla="*/ 0 w 149"/>
                  <a:gd name="T21" fmla="*/ 0 h 592"/>
                  <a:gd name="T22" fmla="*/ 0 w 149"/>
                  <a:gd name="T23" fmla="*/ 0 h 592"/>
                  <a:gd name="T24" fmla="*/ 0 w 149"/>
                  <a:gd name="T25" fmla="*/ 0 h 592"/>
                  <a:gd name="T26" fmla="*/ 0 w 149"/>
                  <a:gd name="T27" fmla="*/ 0 h 592"/>
                  <a:gd name="T28" fmla="*/ 0 w 149"/>
                  <a:gd name="T29" fmla="*/ 0 h 592"/>
                  <a:gd name="T30" fmla="*/ 0 w 149"/>
                  <a:gd name="T31" fmla="*/ 0 h 592"/>
                  <a:gd name="T32" fmla="*/ 0 w 149"/>
                  <a:gd name="T33" fmla="*/ 0 h 592"/>
                  <a:gd name="T34" fmla="*/ 0 w 149"/>
                  <a:gd name="T35" fmla="*/ 0 h 592"/>
                  <a:gd name="T36" fmla="*/ 0 w 149"/>
                  <a:gd name="T37" fmla="*/ 0 h 5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"/>
                  <a:gd name="T58" fmla="*/ 0 h 592"/>
                  <a:gd name="T59" fmla="*/ 149 w 149"/>
                  <a:gd name="T60" fmla="*/ 592 h 5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" h="592">
                    <a:moveTo>
                      <a:pt x="149" y="4"/>
                    </a:moveTo>
                    <a:lnTo>
                      <a:pt x="145" y="8"/>
                    </a:lnTo>
                    <a:lnTo>
                      <a:pt x="136" y="24"/>
                    </a:lnTo>
                    <a:lnTo>
                      <a:pt x="123" y="54"/>
                    </a:lnTo>
                    <a:lnTo>
                      <a:pt x="110" y="104"/>
                    </a:lnTo>
                    <a:lnTo>
                      <a:pt x="99" y="179"/>
                    </a:lnTo>
                    <a:lnTo>
                      <a:pt x="94" y="282"/>
                    </a:lnTo>
                    <a:lnTo>
                      <a:pt x="97" y="418"/>
                    </a:lnTo>
                    <a:lnTo>
                      <a:pt x="112" y="592"/>
                    </a:lnTo>
                    <a:lnTo>
                      <a:pt x="27" y="592"/>
                    </a:lnTo>
                    <a:lnTo>
                      <a:pt x="24" y="575"/>
                    </a:lnTo>
                    <a:lnTo>
                      <a:pt x="17" y="527"/>
                    </a:lnTo>
                    <a:lnTo>
                      <a:pt x="9" y="455"/>
                    </a:lnTo>
                    <a:lnTo>
                      <a:pt x="2" y="367"/>
                    </a:lnTo>
                    <a:lnTo>
                      <a:pt x="0" y="271"/>
                    </a:lnTo>
                    <a:lnTo>
                      <a:pt x="5" y="173"/>
                    </a:lnTo>
                    <a:lnTo>
                      <a:pt x="20" y="80"/>
                    </a:lnTo>
                    <a:lnTo>
                      <a:pt x="48" y="0"/>
                    </a:lnTo>
                    <a:lnTo>
                      <a:pt x="149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69" name="Freeform 833"/>
              <p:cNvSpPr>
                <a:spLocks/>
              </p:cNvSpPr>
              <p:nvPr/>
            </p:nvSpPr>
            <p:spPr bwMode="auto">
              <a:xfrm>
                <a:off x="4048" y="3284"/>
                <a:ext cx="13" cy="54"/>
              </a:xfrm>
              <a:custGeom>
                <a:avLst/>
                <a:gdLst>
                  <a:gd name="T0" fmla="*/ 0 w 124"/>
                  <a:gd name="T1" fmla="*/ 0 h 490"/>
                  <a:gd name="T2" fmla="*/ 0 w 124"/>
                  <a:gd name="T3" fmla="*/ 0 h 490"/>
                  <a:gd name="T4" fmla="*/ 0 w 124"/>
                  <a:gd name="T5" fmla="*/ 0 h 490"/>
                  <a:gd name="T6" fmla="*/ 0 w 124"/>
                  <a:gd name="T7" fmla="*/ 0 h 490"/>
                  <a:gd name="T8" fmla="*/ 0 w 124"/>
                  <a:gd name="T9" fmla="*/ 0 h 490"/>
                  <a:gd name="T10" fmla="*/ 0 w 124"/>
                  <a:gd name="T11" fmla="*/ 0 h 490"/>
                  <a:gd name="T12" fmla="*/ 0 w 124"/>
                  <a:gd name="T13" fmla="*/ 0 h 490"/>
                  <a:gd name="T14" fmla="*/ 0 w 124"/>
                  <a:gd name="T15" fmla="*/ 0 h 490"/>
                  <a:gd name="T16" fmla="*/ 0 w 124"/>
                  <a:gd name="T17" fmla="*/ 0 h 490"/>
                  <a:gd name="T18" fmla="*/ 0 w 124"/>
                  <a:gd name="T19" fmla="*/ 0 h 490"/>
                  <a:gd name="T20" fmla="*/ 0 w 124"/>
                  <a:gd name="T21" fmla="*/ 0 h 490"/>
                  <a:gd name="T22" fmla="*/ 0 w 124"/>
                  <a:gd name="T23" fmla="*/ 0 h 490"/>
                  <a:gd name="T24" fmla="*/ 0 w 124"/>
                  <a:gd name="T25" fmla="*/ 0 h 490"/>
                  <a:gd name="T26" fmla="*/ 0 w 124"/>
                  <a:gd name="T27" fmla="*/ 0 h 490"/>
                  <a:gd name="T28" fmla="*/ 0 w 124"/>
                  <a:gd name="T29" fmla="*/ 0 h 490"/>
                  <a:gd name="T30" fmla="*/ 0 w 124"/>
                  <a:gd name="T31" fmla="*/ 0 h 490"/>
                  <a:gd name="T32" fmla="*/ 0 w 124"/>
                  <a:gd name="T33" fmla="*/ 0 h 490"/>
                  <a:gd name="T34" fmla="*/ 0 w 124"/>
                  <a:gd name="T35" fmla="*/ 0 h 490"/>
                  <a:gd name="T36" fmla="*/ 0 w 124"/>
                  <a:gd name="T37" fmla="*/ 0 h 4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490"/>
                  <a:gd name="T59" fmla="*/ 124 w 124"/>
                  <a:gd name="T60" fmla="*/ 490 h 49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490">
                    <a:moveTo>
                      <a:pt x="124" y="4"/>
                    </a:moveTo>
                    <a:lnTo>
                      <a:pt x="121" y="7"/>
                    </a:lnTo>
                    <a:lnTo>
                      <a:pt x="113" y="21"/>
                    </a:lnTo>
                    <a:lnTo>
                      <a:pt x="103" y="45"/>
                    </a:lnTo>
                    <a:lnTo>
                      <a:pt x="91" y="87"/>
                    </a:lnTo>
                    <a:lnTo>
                      <a:pt x="83" y="148"/>
                    </a:lnTo>
                    <a:lnTo>
                      <a:pt x="79" y="234"/>
                    </a:lnTo>
                    <a:lnTo>
                      <a:pt x="81" y="347"/>
                    </a:lnTo>
                    <a:lnTo>
                      <a:pt x="93" y="490"/>
                    </a:lnTo>
                    <a:lnTo>
                      <a:pt x="23" y="490"/>
                    </a:lnTo>
                    <a:lnTo>
                      <a:pt x="21" y="476"/>
                    </a:lnTo>
                    <a:lnTo>
                      <a:pt x="15" y="436"/>
                    </a:lnTo>
                    <a:lnTo>
                      <a:pt x="8" y="377"/>
                    </a:lnTo>
                    <a:lnTo>
                      <a:pt x="2" y="304"/>
                    </a:lnTo>
                    <a:lnTo>
                      <a:pt x="0" y="224"/>
                    </a:lnTo>
                    <a:lnTo>
                      <a:pt x="4" y="143"/>
                    </a:lnTo>
                    <a:lnTo>
                      <a:pt x="17" y="67"/>
                    </a:lnTo>
                    <a:lnTo>
                      <a:pt x="40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0" name="Freeform 834"/>
              <p:cNvSpPr>
                <a:spLocks/>
              </p:cNvSpPr>
              <p:nvPr/>
            </p:nvSpPr>
            <p:spPr bwMode="auto">
              <a:xfrm>
                <a:off x="4048" y="3289"/>
                <a:ext cx="11" cy="43"/>
              </a:xfrm>
              <a:custGeom>
                <a:avLst/>
                <a:gdLst>
                  <a:gd name="T0" fmla="*/ 0 w 99"/>
                  <a:gd name="T1" fmla="*/ 0 h 389"/>
                  <a:gd name="T2" fmla="*/ 0 w 99"/>
                  <a:gd name="T3" fmla="*/ 0 h 389"/>
                  <a:gd name="T4" fmla="*/ 0 w 99"/>
                  <a:gd name="T5" fmla="*/ 0 h 389"/>
                  <a:gd name="T6" fmla="*/ 0 w 99"/>
                  <a:gd name="T7" fmla="*/ 0 h 389"/>
                  <a:gd name="T8" fmla="*/ 0 w 99"/>
                  <a:gd name="T9" fmla="*/ 0 h 389"/>
                  <a:gd name="T10" fmla="*/ 0 w 99"/>
                  <a:gd name="T11" fmla="*/ 0 h 389"/>
                  <a:gd name="T12" fmla="*/ 0 w 99"/>
                  <a:gd name="T13" fmla="*/ 0 h 389"/>
                  <a:gd name="T14" fmla="*/ 0 w 99"/>
                  <a:gd name="T15" fmla="*/ 0 h 389"/>
                  <a:gd name="T16" fmla="*/ 0 w 99"/>
                  <a:gd name="T17" fmla="*/ 0 h 389"/>
                  <a:gd name="T18" fmla="*/ 0 w 99"/>
                  <a:gd name="T19" fmla="*/ 0 h 389"/>
                  <a:gd name="T20" fmla="*/ 0 w 99"/>
                  <a:gd name="T21" fmla="*/ 0 h 389"/>
                  <a:gd name="T22" fmla="*/ 0 w 99"/>
                  <a:gd name="T23" fmla="*/ 0 h 389"/>
                  <a:gd name="T24" fmla="*/ 0 w 99"/>
                  <a:gd name="T25" fmla="*/ 0 h 389"/>
                  <a:gd name="T26" fmla="*/ 0 w 99"/>
                  <a:gd name="T27" fmla="*/ 0 h 389"/>
                  <a:gd name="T28" fmla="*/ 0 w 99"/>
                  <a:gd name="T29" fmla="*/ 0 h 389"/>
                  <a:gd name="T30" fmla="*/ 0 w 99"/>
                  <a:gd name="T31" fmla="*/ 0 h 389"/>
                  <a:gd name="T32" fmla="*/ 0 w 99"/>
                  <a:gd name="T33" fmla="*/ 0 h 389"/>
                  <a:gd name="T34" fmla="*/ 0 w 99"/>
                  <a:gd name="T35" fmla="*/ 0 h 389"/>
                  <a:gd name="T36" fmla="*/ 0 w 99"/>
                  <a:gd name="T37" fmla="*/ 0 h 3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9"/>
                  <a:gd name="T58" fmla="*/ 0 h 389"/>
                  <a:gd name="T59" fmla="*/ 99 w 99"/>
                  <a:gd name="T60" fmla="*/ 389 h 3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9" h="389">
                    <a:moveTo>
                      <a:pt x="99" y="3"/>
                    </a:moveTo>
                    <a:lnTo>
                      <a:pt x="96" y="6"/>
                    </a:lnTo>
                    <a:lnTo>
                      <a:pt x="89" y="16"/>
                    </a:lnTo>
                    <a:lnTo>
                      <a:pt x="81" y="36"/>
                    </a:lnTo>
                    <a:lnTo>
                      <a:pt x="72" y="69"/>
                    </a:lnTo>
                    <a:lnTo>
                      <a:pt x="66" y="118"/>
                    </a:lnTo>
                    <a:lnTo>
                      <a:pt x="62" y="185"/>
                    </a:lnTo>
                    <a:lnTo>
                      <a:pt x="64" y="275"/>
                    </a:lnTo>
                    <a:lnTo>
                      <a:pt x="73" y="389"/>
                    </a:lnTo>
                    <a:lnTo>
                      <a:pt x="18" y="389"/>
                    </a:lnTo>
                    <a:lnTo>
                      <a:pt x="16" y="378"/>
                    </a:lnTo>
                    <a:lnTo>
                      <a:pt x="11" y="346"/>
                    </a:lnTo>
                    <a:lnTo>
                      <a:pt x="6" y="299"/>
                    </a:lnTo>
                    <a:lnTo>
                      <a:pt x="2" y="242"/>
                    </a:lnTo>
                    <a:lnTo>
                      <a:pt x="0" y="178"/>
                    </a:lnTo>
                    <a:lnTo>
                      <a:pt x="4" y="114"/>
                    </a:lnTo>
                    <a:lnTo>
                      <a:pt x="14" y="52"/>
                    </a:lnTo>
                    <a:lnTo>
                      <a:pt x="32" y="0"/>
                    </a:lnTo>
                    <a:lnTo>
                      <a:pt x="99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1" name="Freeform 835"/>
              <p:cNvSpPr>
                <a:spLocks/>
              </p:cNvSpPr>
              <p:nvPr/>
            </p:nvSpPr>
            <p:spPr bwMode="auto">
              <a:xfrm>
                <a:off x="4049" y="3295"/>
                <a:ext cx="8" cy="31"/>
              </a:xfrm>
              <a:custGeom>
                <a:avLst/>
                <a:gdLst>
                  <a:gd name="T0" fmla="*/ 0 w 72"/>
                  <a:gd name="T1" fmla="*/ 0 h 287"/>
                  <a:gd name="T2" fmla="*/ 0 w 72"/>
                  <a:gd name="T3" fmla="*/ 0 h 287"/>
                  <a:gd name="T4" fmla="*/ 0 w 72"/>
                  <a:gd name="T5" fmla="*/ 0 h 287"/>
                  <a:gd name="T6" fmla="*/ 0 w 72"/>
                  <a:gd name="T7" fmla="*/ 0 h 287"/>
                  <a:gd name="T8" fmla="*/ 0 w 72"/>
                  <a:gd name="T9" fmla="*/ 0 h 287"/>
                  <a:gd name="T10" fmla="*/ 0 w 72"/>
                  <a:gd name="T11" fmla="*/ 0 h 287"/>
                  <a:gd name="T12" fmla="*/ 0 w 72"/>
                  <a:gd name="T13" fmla="*/ 0 h 287"/>
                  <a:gd name="T14" fmla="*/ 0 w 72"/>
                  <a:gd name="T15" fmla="*/ 0 h 287"/>
                  <a:gd name="T16" fmla="*/ 0 w 72"/>
                  <a:gd name="T17" fmla="*/ 0 h 287"/>
                  <a:gd name="T18" fmla="*/ 0 w 72"/>
                  <a:gd name="T19" fmla="*/ 0 h 287"/>
                  <a:gd name="T20" fmla="*/ 0 w 72"/>
                  <a:gd name="T21" fmla="*/ 0 h 287"/>
                  <a:gd name="T22" fmla="*/ 0 w 72"/>
                  <a:gd name="T23" fmla="*/ 0 h 287"/>
                  <a:gd name="T24" fmla="*/ 0 w 72"/>
                  <a:gd name="T25" fmla="*/ 0 h 287"/>
                  <a:gd name="T26" fmla="*/ 0 w 72"/>
                  <a:gd name="T27" fmla="*/ 0 h 287"/>
                  <a:gd name="T28" fmla="*/ 0 w 72"/>
                  <a:gd name="T29" fmla="*/ 0 h 287"/>
                  <a:gd name="T30" fmla="*/ 0 w 72"/>
                  <a:gd name="T31" fmla="*/ 0 h 287"/>
                  <a:gd name="T32" fmla="*/ 0 w 72"/>
                  <a:gd name="T33" fmla="*/ 0 h 287"/>
                  <a:gd name="T34" fmla="*/ 0 w 72"/>
                  <a:gd name="T35" fmla="*/ 0 h 287"/>
                  <a:gd name="T36" fmla="*/ 0 w 72"/>
                  <a:gd name="T37" fmla="*/ 0 h 2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287"/>
                  <a:gd name="T59" fmla="*/ 72 w 72"/>
                  <a:gd name="T60" fmla="*/ 287 h 28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287">
                    <a:moveTo>
                      <a:pt x="72" y="2"/>
                    </a:moveTo>
                    <a:lnTo>
                      <a:pt x="70" y="4"/>
                    </a:lnTo>
                    <a:lnTo>
                      <a:pt x="66" y="12"/>
                    </a:lnTo>
                    <a:lnTo>
                      <a:pt x="59" y="27"/>
                    </a:lnTo>
                    <a:lnTo>
                      <a:pt x="53" y="50"/>
                    </a:lnTo>
                    <a:lnTo>
                      <a:pt x="48" y="87"/>
                    </a:lnTo>
                    <a:lnTo>
                      <a:pt x="46" y="137"/>
                    </a:lnTo>
                    <a:lnTo>
                      <a:pt x="47" y="203"/>
                    </a:lnTo>
                    <a:lnTo>
                      <a:pt x="54" y="287"/>
                    </a:lnTo>
                    <a:lnTo>
                      <a:pt x="13" y="287"/>
                    </a:lnTo>
                    <a:lnTo>
                      <a:pt x="12" y="279"/>
                    </a:lnTo>
                    <a:lnTo>
                      <a:pt x="8" y="255"/>
                    </a:lnTo>
                    <a:lnTo>
                      <a:pt x="4" y="220"/>
                    </a:lnTo>
                    <a:lnTo>
                      <a:pt x="1" y="178"/>
                    </a:lnTo>
                    <a:lnTo>
                      <a:pt x="0" y="131"/>
                    </a:lnTo>
                    <a:lnTo>
                      <a:pt x="2" y="84"/>
                    </a:lnTo>
                    <a:lnTo>
                      <a:pt x="9" y="39"/>
                    </a:lnTo>
                    <a:lnTo>
                      <a:pt x="23" y="0"/>
                    </a:lnTo>
                    <a:lnTo>
                      <a:pt x="72" y="2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2" name="Rectangle 836"/>
              <p:cNvSpPr>
                <a:spLocks noChangeArrowheads="1"/>
              </p:cNvSpPr>
              <p:nvPr/>
            </p:nvSpPr>
            <p:spPr bwMode="auto">
              <a:xfrm>
                <a:off x="3944" y="3287"/>
                <a:ext cx="3" cy="10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3" name="Freeform 837"/>
              <p:cNvSpPr>
                <a:spLocks/>
              </p:cNvSpPr>
              <p:nvPr/>
            </p:nvSpPr>
            <p:spPr bwMode="auto">
              <a:xfrm>
                <a:off x="3980" y="3285"/>
                <a:ext cx="39" cy="47"/>
              </a:xfrm>
              <a:custGeom>
                <a:avLst/>
                <a:gdLst>
                  <a:gd name="T0" fmla="*/ 0 w 354"/>
                  <a:gd name="T1" fmla="*/ 0 h 418"/>
                  <a:gd name="T2" fmla="*/ 0 w 354"/>
                  <a:gd name="T3" fmla="*/ 0 h 418"/>
                  <a:gd name="T4" fmla="*/ 0 w 354"/>
                  <a:gd name="T5" fmla="*/ 0 h 418"/>
                  <a:gd name="T6" fmla="*/ 0 w 354"/>
                  <a:gd name="T7" fmla="*/ 0 h 418"/>
                  <a:gd name="T8" fmla="*/ 0 w 354"/>
                  <a:gd name="T9" fmla="*/ 0 h 418"/>
                  <a:gd name="T10" fmla="*/ 0 w 354"/>
                  <a:gd name="T11" fmla="*/ 0 h 418"/>
                  <a:gd name="T12" fmla="*/ 0 w 354"/>
                  <a:gd name="T13" fmla="*/ 0 h 418"/>
                  <a:gd name="T14" fmla="*/ 0 w 354"/>
                  <a:gd name="T15" fmla="*/ 0 h 418"/>
                  <a:gd name="T16" fmla="*/ 0 w 354"/>
                  <a:gd name="T17" fmla="*/ 0 h 418"/>
                  <a:gd name="T18" fmla="*/ 0 w 354"/>
                  <a:gd name="T19" fmla="*/ 0 h 418"/>
                  <a:gd name="T20" fmla="*/ 0 w 354"/>
                  <a:gd name="T21" fmla="*/ 0 h 418"/>
                  <a:gd name="T22" fmla="*/ 0 w 354"/>
                  <a:gd name="T23" fmla="*/ 0 h 418"/>
                  <a:gd name="T24" fmla="*/ 0 w 354"/>
                  <a:gd name="T25" fmla="*/ 0 h 418"/>
                  <a:gd name="T26" fmla="*/ 0 w 354"/>
                  <a:gd name="T27" fmla="*/ 0 h 418"/>
                  <a:gd name="T28" fmla="*/ 0 w 354"/>
                  <a:gd name="T29" fmla="*/ 0 h 418"/>
                  <a:gd name="T30" fmla="*/ 0 w 354"/>
                  <a:gd name="T31" fmla="*/ 0 h 418"/>
                  <a:gd name="T32" fmla="*/ 0 w 354"/>
                  <a:gd name="T33" fmla="*/ 0 h 418"/>
                  <a:gd name="T34" fmla="*/ 0 w 354"/>
                  <a:gd name="T35" fmla="*/ 0 h 418"/>
                  <a:gd name="T36" fmla="*/ 0 w 354"/>
                  <a:gd name="T37" fmla="*/ 0 h 418"/>
                  <a:gd name="T38" fmla="*/ 0 w 354"/>
                  <a:gd name="T39" fmla="*/ 0 h 418"/>
                  <a:gd name="T40" fmla="*/ 0 w 354"/>
                  <a:gd name="T41" fmla="*/ 0 h 418"/>
                  <a:gd name="T42" fmla="*/ 0 w 354"/>
                  <a:gd name="T43" fmla="*/ 0 h 418"/>
                  <a:gd name="T44" fmla="*/ 0 w 354"/>
                  <a:gd name="T45" fmla="*/ 0 h 418"/>
                  <a:gd name="T46" fmla="*/ 0 w 354"/>
                  <a:gd name="T47" fmla="*/ 0 h 418"/>
                  <a:gd name="T48" fmla="*/ 0 w 354"/>
                  <a:gd name="T49" fmla="*/ 0 h 418"/>
                  <a:gd name="T50" fmla="*/ 0 w 354"/>
                  <a:gd name="T51" fmla="*/ 0 h 418"/>
                  <a:gd name="T52" fmla="*/ 0 w 354"/>
                  <a:gd name="T53" fmla="*/ 0 h 418"/>
                  <a:gd name="T54" fmla="*/ 0 w 354"/>
                  <a:gd name="T55" fmla="*/ 0 h 418"/>
                  <a:gd name="T56" fmla="*/ 0 w 354"/>
                  <a:gd name="T57" fmla="*/ 0 h 418"/>
                  <a:gd name="T58" fmla="*/ 0 w 354"/>
                  <a:gd name="T59" fmla="*/ 0 h 418"/>
                  <a:gd name="T60" fmla="*/ 0 w 354"/>
                  <a:gd name="T61" fmla="*/ 0 h 418"/>
                  <a:gd name="T62" fmla="*/ 0 w 354"/>
                  <a:gd name="T63" fmla="*/ 0 h 418"/>
                  <a:gd name="T64" fmla="*/ 0 w 354"/>
                  <a:gd name="T65" fmla="*/ 0 h 418"/>
                  <a:gd name="T66" fmla="*/ 0 w 354"/>
                  <a:gd name="T67" fmla="*/ 0 h 418"/>
                  <a:gd name="T68" fmla="*/ 0 w 354"/>
                  <a:gd name="T69" fmla="*/ 0 h 418"/>
                  <a:gd name="T70" fmla="*/ 0 w 354"/>
                  <a:gd name="T71" fmla="*/ 0 h 418"/>
                  <a:gd name="T72" fmla="*/ 0 w 354"/>
                  <a:gd name="T73" fmla="*/ 0 h 418"/>
                  <a:gd name="T74" fmla="*/ 0 w 354"/>
                  <a:gd name="T75" fmla="*/ 0 h 418"/>
                  <a:gd name="T76" fmla="*/ 0 w 354"/>
                  <a:gd name="T77" fmla="*/ 0 h 418"/>
                  <a:gd name="T78" fmla="*/ 0 w 354"/>
                  <a:gd name="T79" fmla="*/ 0 h 418"/>
                  <a:gd name="T80" fmla="*/ 0 w 354"/>
                  <a:gd name="T81" fmla="*/ 0 h 418"/>
                  <a:gd name="T82" fmla="*/ 0 w 354"/>
                  <a:gd name="T83" fmla="*/ 0 h 418"/>
                  <a:gd name="T84" fmla="*/ 0 w 354"/>
                  <a:gd name="T85" fmla="*/ 0 h 418"/>
                  <a:gd name="T86" fmla="*/ 0 w 354"/>
                  <a:gd name="T87" fmla="*/ 0 h 418"/>
                  <a:gd name="T88" fmla="*/ 0 w 354"/>
                  <a:gd name="T89" fmla="*/ 0 h 418"/>
                  <a:gd name="T90" fmla="*/ 0 w 354"/>
                  <a:gd name="T91" fmla="*/ 0 h 418"/>
                  <a:gd name="T92" fmla="*/ 0 w 354"/>
                  <a:gd name="T93" fmla="*/ 0 h 418"/>
                  <a:gd name="T94" fmla="*/ 0 w 354"/>
                  <a:gd name="T95" fmla="*/ 0 h 418"/>
                  <a:gd name="T96" fmla="*/ 0 w 354"/>
                  <a:gd name="T97" fmla="*/ 0 h 4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4"/>
                  <a:gd name="T148" fmla="*/ 0 h 418"/>
                  <a:gd name="T149" fmla="*/ 354 w 354"/>
                  <a:gd name="T150" fmla="*/ 418 h 4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4" h="418">
                    <a:moveTo>
                      <a:pt x="33" y="39"/>
                    </a:moveTo>
                    <a:lnTo>
                      <a:pt x="30" y="48"/>
                    </a:lnTo>
                    <a:lnTo>
                      <a:pt x="23" y="71"/>
                    </a:lnTo>
                    <a:lnTo>
                      <a:pt x="15" y="107"/>
                    </a:lnTo>
                    <a:lnTo>
                      <a:pt x="7" y="155"/>
                    </a:lnTo>
                    <a:lnTo>
                      <a:pt x="1" y="212"/>
                    </a:lnTo>
                    <a:lnTo>
                      <a:pt x="0" y="276"/>
                    </a:lnTo>
                    <a:lnTo>
                      <a:pt x="6" y="345"/>
                    </a:lnTo>
                    <a:lnTo>
                      <a:pt x="21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1" y="390"/>
                    </a:lnTo>
                    <a:lnTo>
                      <a:pt x="21" y="372"/>
                    </a:lnTo>
                    <a:lnTo>
                      <a:pt x="23" y="348"/>
                    </a:lnTo>
                    <a:lnTo>
                      <a:pt x="27" y="324"/>
                    </a:lnTo>
                    <a:lnTo>
                      <a:pt x="31" y="296"/>
                    </a:lnTo>
                    <a:lnTo>
                      <a:pt x="37" y="267"/>
                    </a:lnTo>
                    <a:lnTo>
                      <a:pt x="46" y="239"/>
                    </a:lnTo>
                    <a:lnTo>
                      <a:pt x="57" y="211"/>
                    </a:lnTo>
                    <a:lnTo>
                      <a:pt x="70" y="185"/>
                    </a:lnTo>
                    <a:lnTo>
                      <a:pt x="88" y="160"/>
                    </a:lnTo>
                    <a:lnTo>
                      <a:pt x="109" y="139"/>
                    </a:lnTo>
                    <a:lnTo>
                      <a:pt x="133" y="121"/>
                    </a:lnTo>
                    <a:lnTo>
                      <a:pt x="163" y="109"/>
                    </a:lnTo>
                    <a:lnTo>
                      <a:pt x="197" y="102"/>
                    </a:lnTo>
                    <a:lnTo>
                      <a:pt x="199" y="100"/>
                    </a:lnTo>
                    <a:lnTo>
                      <a:pt x="205" y="96"/>
                    </a:lnTo>
                    <a:lnTo>
                      <a:pt x="215" y="88"/>
                    </a:lnTo>
                    <a:lnTo>
                      <a:pt x="231" y="78"/>
                    </a:lnTo>
                    <a:lnTo>
                      <a:pt x="252" y="66"/>
                    </a:lnTo>
                    <a:lnTo>
                      <a:pt x="280" y="52"/>
                    </a:lnTo>
                    <a:lnTo>
                      <a:pt x="314" y="35"/>
                    </a:lnTo>
                    <a:lnTo>
                      <a:pt x="354" y="17"/>
                    </a:lnTo>
                    <a:lnTo>
                      <a:pt x="352" y="16"/>
                    </a:lnTo>
                    <a:lnTo>
                      <a:pt x="346" y="15"/>
                    </a:lnTo>
                    <a:lnTo>
                      <a:pt x="337" y="13"/>
                    </a:lnTo>
                    <a:lnTo>
                      <a:pt x="324" y="11"/>
                    </a:lnTo>
                    <a:lnTo>
                      <a:pt x="308" y="8"/>
                    </a:lnTo>
                    <a:lnTo>
                      <a:pt x="290" y="6"/>
                    </a:lnTo>
                    <a:lnTo>
                      <a:pt x="269" y="4"/>
                    </a:lnTo>
                    <a:lnTo>
                      <a:pt x="246" y="1"/>
                    </a:lnTo>
                    <a:lnTo>
                      <a:pt x="222" y="0"/>
                    </a:lnTo>
                    <a:lnTo>
                      <a:pt x="197" y="1"/>
                    </a:lnTo>
                    <a:lnTo>
                      <a:pt x="170" y="3"/>
                    </a:lnTo>
                    <a:lnTo>
                      <a:pt x="143" y="6"/>
                    </a:lnTo>
                    <a:lnTo>
                      <a:pt x="115" y="11"/>
                    </a:lnTo>
                    <a:lnTo>
                      <a:pt x="87" y="18"/>
                    </a:lnTo>
                    <a:lnTo>
                      <a:pt x="59" y="27"/>
                    </a:lnTo>
                    <a:lnTo>
                      <a:pt x="33" y="39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4" name="Freeform 838"/>
              <p:cNvSpPr>
                <a:spLocks/>
              </p:cNvSpPr>
              <p:nvPr/>
            </p:nvSpPr>
            <p:spPr bwMode="auto">
              <a:xfrm>
                <a:off x="3925" y="3320"/>
                <a:ext cx="32" cy="8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8"/>
                    </a:lnTo>
                    <a:lnTo>
                      <a:pt x="51" y="12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8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5"/>
                    </a:lnTo>
                    <a:lnTo>
                      <a:pt x="281" y="44"/>
                    </a:lnTo>
                    <a:lnTo>
                      <a:pt x="274" y="42"/>
                    </a:lnTo>
                    <a:lnTo>
                      <a:pt x="263" y="39"/>
                    </a:lnTo>
                    <a:lnTo>
                      <a:pt x="249" y="35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2"/>
                    </a:lnTo>
                    <a:lnTo>
                      <a:pt x="144" y="21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5" name="Freeform 839"/>
              <p:cNvSpPr>
                <a:spLocks/>
              </p:cNvSpPr>
              <p:nvPr/>
            </p:nvSpPr>
            <p:spPr bwMode="auto">
              <a:xfrm>
                <a:off x="3925" y="3299"/>
                <a:ext cx="32" cy="9"/>
              </a:xfrm>
              <a:custGeom>
                <a:avLst/>
                <a:gdLst>
                  <a:gd name="T0" fmla="*/ 0 w 290"/>
                  <a:gd name="T1" fmla="*/ 0 h 79"/>
                  <a:gd name="T2" fmla="*/ 0 w 290"/>
                  <a:gd name="T3" fmla="*/ 0 h 79"/>
                  <a:gd name="T4" fmla="*/ 0 w 290"/>
                  <a:gd name="T5" fmla="*/ 0 h 79"/>
                  <a:gd name="T6" fmla="*/ 0 w 290"/>
                  <a:gd name="T7" fmla="*/ 0 h 79"/>
                  <a:gd name="T8" fmla="*/ 0 w 290"/>
                  <a:gd name="T9" fmla="*/ 0 h 79"/>
                  <a:gd name="T10" fmla="*/ 0 w 290"/>
                  <a:gd name="T11" fmla="*/ 0 h 79"/>
                  <a:gd name="T12" fmla="*/ 0 w 290"/>
                  <a:gd name="T13" fmla="*/ 0 h 79"/>
                  <a:gd name="T14" fmla="*/ 0 w 290"/>
                  <a:gd name="T15" fmla="*/ 0 h 79"/>
                  <a:gd name="T16" fmla="*/ 0 w 290"/>
                  <a:gd name="T17" fmla="*/ 0 h 79"/>
                  <a:gd name="T18" fmla="*/ 0 w 290"/>
                  <a:gd name="T19" fmla="*/ 0 h 79"/>
                  <a:gd name="T20" fmla="*/ 0 w 290"/>
                  <a:gd name="T21" fmla="*/ 0 h 79"/>
                  <a:gd name="T22" fmla="*/ 0 w 290"/>
                  <a:gd name="T23" fmla="*/ 0 h 79"/>
                  <a:gd name="T24" fmla="*/ 0 w 290"/>
                  <a:gd name="T25" fmla="*/ 0 h 79"/>
                  <a:gd name="T26" fmla="*/ 0 w 290"/>
                  <a:gd name="T27" fmla="*/ 0 h 79"/>
                  <a:gd name="T28" fmla="*/ 0 w 290"/>
                  <a:gd name="T29" fmla="*/ 0 h 79"/>
                  <a:gd name="T30" fmla="*/ 0 w 290"/>
                  <a:gd name="T31" fmla="*/ 0 h 79"/>
                  <a:gd name="T32" fmla="*/ 0 w 290"/>
                  <a:gd name="T33" fmla="*/ 0 h 79"/>
                  <a:gd name="T34" fmla="*/ 0 w 290"/>
                  <a:gd name="T35" fmla="*/ 0 h 79"/>
                  <a:gd name="T36" fmla="*/ 0 w 290"/>
                  <a:gd name="T37" fmla="*/ 0 h 79"/>
                  <a:gd name="T38" fmla="*/ 0 w 290"/>
                  <a:gd name="T39" fmla="*/ 0 h 79"/>
                  <a:gd name="T40" fmla="*/ 0 w 290"/>
                  <a:gd name="T41" fmla="*/ 0 h 79"/>
                  <a:gd name="T42" fmla="*/ 0 w 290"/>
                  <a:gd name="T43" fmla="*/ 0 h 79"/>
                  <a:gd name="T44" fmla="*/ 0 w 290"/>
                  <a:gd name="T45" fmla="*/ 0 h 79"/>
                  <a:gd name="T46" fmla="*/ 0 w 290"/>
                  <a:gd name="T47" fmla="*/ 0 h 79"/>
                  <a:gd name="T48" fmla="*/ 0 w 290"/>
                  <a:gd name="T49" fmla="*/ 0 h 79"/>
                  <a:gd name="T50" fmla="*/ 0 w 290"/>
                  <a:gd name="T51" fmla="*/ 0 h 79"/>
                  <a:gd name="T52" fmla="*/ 0 w 290"/>
                  <a:gd name="T53" fmla="*/ 0 h 79"/>
                  <a:gd name="T54" fmla="*/ 0 w 290"/>
                  <a:gd name="T55" fmla="*/ 0 h 79"/>
                  <a:gd name="T56" fmla="*/ 0 w 290"/>
                  <a:gd name="T57" fmla="*/ 0 h 79"/>
                  <a:gd name="T58" fmla="*/ 0 w 290"/>
                  <a:gd name="T59" fmla="*/ 0 h 79"/>
                  <a:gd name="T60" fmla="*/ 0 w 290"/>
                  <a:gd name="T61" fmla="*/ 0 h 79"/>
                  <a:gd name="T62" fmla="*/ 0 w 290"/>
                  <a:gd name="T63" fmla="*/ 0 h 79"/>
                  <a:gd name="T64" fmla="*/ 0 w 290"/>
                  <a:gd name="T65" fmla="*/ 0 h 79"/>
                  <a:gd name="T66" fmla="*/ 0 w 290"/>
                  <a:gd name="T67" fmla="*/ 0 h 79"/>
                  <a:gd name="T68" fmla="*/ 0 w 290"/>
                  <a:gd name="T69" fmla="*/ 0 h 7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90"/>
                  <a:gd name="T106" fmla="*/ 0 h 79"/>
                  <a:gd name="T107" fmla="*/ 290 w 290"/>
                  <a:gd name="T108" fmla="*/ 79 h 7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90" h="79">
                    <a:moveTo>
                      <a:pt x="0" y="50"/>
                    </a:moveTo>
                    <a:lnTo>
                      <a:pt x="0" y="49"/>
                    </a:lnTo>
                    <a:lnTo>
                      <a:pt x="3" y="46"/>
                    </a:lnTo>
                    <a:lnTo>
                      <a:pt x="6" y="42"/>
                    </a:lnTo>
                    <a:lnTo>
                      <a:pt x="11" y="36"/>
                    </a:lnTo>
                    <a:lnTo>
                      <a:pt x="18" y="30"/>
                    </a:lnTo>
                    <a:lnTo>
                      <a:pt x="26" y="24"/>
                    </a:lnTo>
                    <a:lnTo>
                      <a:pt x="37" y="17"/>
                    </a:lnTo>
                    <a:lnTo>
                      <a:pt x="51" y="11"/>
                    </a:lnTo>
                    <a:lnTo>
                      <a:pt x="69" y="6"/>
                    </a:lnTo>
                    <a:lnTo>
                      <a:pt x="88" y="2"/>
                    </a:lnTo>
                    <a:lnTo>
                      <a:pt x="112" y="0"/>
                    </a:lnTo>
                    <a:lnTo>
                      <a:pt x="139" y="0"/>
                    </a:lnTo>
                    <a:lnTo>
                      <a:pt x="170" y="2"/>
                    </a:lnTo>
                    <a:lnTo>
                      <a:pt x="205" y="7"/>
                    </a:lnTo>
                    <a:lnTo>
                      <a:pt x="245" y="16"/>
                    </a:lnTo>
                    <a:lnTo>
                      <a:pt x="290" y="28"/>
                    </a:lnTo>
                    <a:lnTo>
                      <a:pt x="283" y="44"/>
                    </a:lnTo>
                    <a:lnTo>
                      <a:pt x="281" y="43"/>
                    </a:lnTo>
                    <a:lnTo>
                      <a:pt x="274" y="41"/>
                    </a:lnTo>
                    <a:lnTo>
                      <a:pt x="263" y="38"/>
                    </a:lnTo>
                    <a:lnTo>
                      <a:pt x="249" y="34"/>
                    </a:lnTo>
                    <a:lnTo>
                      <a:pt x="232" y="31"/>
                    </a:lnTo>
                    <a:lnTo>
                      <a:pt x="212" y="27"/>
                    </a:lnTo>
                    <a:lnTo>
                      <a:pt x="191" y="24"/>
                    </a:lnTo>
                    <a:lnTo>
                      <a:pt x="167" y="21"/>
                    </a:lnTo>
                    <a:lnTo>
                      <a:pt x="144" y="20"/>
                    </a:lnTo>
                    <a:lnTo>
                      <a:pt x="120" y="21"/>
                    </a:lnTo>
                    <a:lnTo>
                      <a:pt x="96" y="23"/>
                    </a:lnTo>
                    <a:lnTo>
                      <a:pt x="74" y="28"/>
                    </a:lnTo>
                    <a:lnTo>
                      <a:pt x="52" y="36"/>
                    </a:lnTo>
                    <a:lnTo>
                      <a:pt x="32" y="46"/>
                    </a:lnTo>
                    <a:lnTo>
                      <a:pt x="15" y="61"/>
                    </a:lnTo>
                    <a:lnTo>
                      <a:pt x="0" y="79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6" name="Freeform 840"/>
              <p:cNvSpPr>
                <a:spLocks/>
              </p:cNvSpPr>
              <p:nvPr/>
            </p:nvSpPr>
            <p:spPr bwMode="auto">
              <a:xfrm>
                <a:off x="3955" y="3289"/>
                <a:ext cx="52" cy="96"/>
              </a:xfrm>
              <a:custGeom>
                <a:avLst/>
                <a:gdLst>
                  <a:gd name="T0" fmla="*/ 0 w 469"/>
                  <a:gd name="T1" fmla="*/ 0 h 868"/>
                  <a:gd name="T2" fmla="*/ 0 w 469"/>
                  <a:gd name="T3" fmla="*/ 0 h 868"/>
                  <a:gd name="T4" fmla="*/ 0 w 469"/>
                  <a:gd name="T5" fmla="*/ 0 h 868"/>
                  <a:gd name="T6" fmla="*/ 0 w 469"/>
                  <a:gd name="T7" fmla="*/ 0 h 868"/>
                  <a:gd name="T8" fmla="*/ 0 w 469"/>
                  <a:gd name="T9" fmla="*/ 0 h 868"/>
                  <a:gd name="T10" fmla="*/ 0 w 469"/>
                  <a:gd name="T11" fmla="*/ 0 h 868"/>
                  <a:gd name="T12" fmla="*/ 0 w 469"/>
                  <a:gd name="T13" fmla="*/ 0 h 868"/>
                  <a:gd name="T14" fmla="*/ 0 w 469"/>
                  <a:gd name="T15" fmla="*/ 0 h 868"/>
                  <a:gd name="T16" fmla="*/ 0 w 469"/>
                  <a:gd name="T17" fmla="*/ 0 h 868"/>
                  <a:gd name="T18" fmla="*/ 0 w 469"/>
                  <a:gd name="T19" fmla="*/ 0 h 868"/>
                  <a:gd name="T20" fmla="*/ 0 w 469"/>
                  <a:gd name="T21" fmla="*/ 0 h 868"/>
                  <a:gd name="T22" fmla="*/ 0 w 469"/>
                  <a:gd name="T23" fmla="*/ 0 h 868"/>
                  <a:gd name="T24" fmla="*/ 0 w 469"/>
                  <a:gd name="T25" fmla="*/ 0 h 868"/>
                  <a:gd name="T26" fmla="*/ 0 w 469"/>
                  <a:gd name="T27" fmla="*/ 0 h 868"/>
                  <a:gd name="T28" fmla="*/ 0 w 469"/>
                  <a:gd name="T29" fmla="*/ 0 h 868"/>
                  <a:gd name="T30" fmla="*/ 0 w 469"/>
                  <a:gd name="T31" fmla="*/ 0 h 868"/>
                  <a:gd name="T32" fmla="*/ 0 w 469"/>
                  <a:gd name="T33" fmla="*/ 0 h 868"/>
                  <a:gd name="T34" fmla="*/ 0 w 469"/>
                  <a:gd name="T35" fmla="*/ 0 h 8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9"/>
                  <a:gd name="T55" fmla="*/ 0 h 868"/>
                  <a:gd name="T56" fmla="*/ 469 w 469"/>
                  <a:gd name="T57" fmla="*/ 868 h 8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9" h="868">
                    <a:moveTo>
                      <a:pt x="0" y="0"/>
                    </a:moveTo>
                    <a:lnTo>
                      <a:pt x="0" y="840"/>
                    </a:lnTo>
                    <a:lnTo>
                      <a:pt x="142" y="868"/>
                    </a:lnTo>
                    <a:lnTo>
                      <a:pt x="136" y="755"/>
                    </a:lnTo>
                    <a:lnTo>
                      <a:pt x="469" y="806"/>
                    </a:lnTo>
                    <a:lnTo>
                      <a:pt x="463" y="761"/>
                    </a:lnTo>
                    <a:lnTo>
                      <a:pt x="232" y="732"/>
                    </a:lnTo>
                    <a:lnTo>
                      <a:pt x="226" y="635"/>
                    </a:lnTo>
                    <a:lnTo>
                      <a:pt x="68" y="635"/>
                    </a:lnTo>
                    <a:lnTo>
                      <a:pt x="64" y="623"/>
                    </a:lnTo>
                    <a:lnTo>
                      <a:pt x="53" y="587"/>
                    </a:lnTo>
                    <a:lnTo>
                      <a:pt x="39" y="530"/>
                    </a:lnTo>
                    <a:lnTo>
                      <a:pt x="25" y="455"/>
                    </a:lnTo>
                    <a:lnTo>
                      <a:pt x="14" y="365"/>
                    </a:lnTo>
                    <a:lnTo>
                      <a:pt x="10" y="262"/>
                    </a:lnTo>
                    <a:lnTo>
                      <a:pt x="19" y="149"/>
                    </a:lnTo>
                    <a:lnTo>
                      <a:pt x="4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7" name="Freeform 841"/>
              <p:cNvSpPr>
                <a:spLocks/>
              </p:cNvSpPr>
              <p:nvPr/>
            </p:nvSpPr>
            <p:spPr bwMode="auto">
              <a:xfrm>
                <a:off x="3981" y="3267"/>
                <a:ext cx="67" cy="13"/>
              </a:xfrm>
              <a:custGeom>
                <a:avLst/>
                <a:gdLst>
                  <a:gd name="T0" fmla="*/ 0 w 604"/>
                  <a:gd name="T1" fmla="*/ 0 h 118"/>
                  <a:gd name="T2" fmla="*/ 0 w 604"/>
                  <a:gd name="T3" fmla="*/ 0 h 118"/>
                  <a:gd name="T4" fmla="*/ 0 w 604"/>
                  <a:gd name="T5" fmla="*/ 0 h 118"/>
                  <a:gd name="T6" fmla="*/ 0 w 604"/>
                  <a:gd name="T7" fmla="*/ 0 h 118"/>
                  <a:gd name="T8" fmla="*/ 0 w 604"/>
                  <a:gd name="T9" fmla="*/ 0 h 118"/>
                  <a:gd name="T10" fmla="*/ 0 w 604"/>
                  <a:gd name="T11" fmla="*/ 0 h 118"/>
                  <a:gd name="T12" fmla="*/ 0 w 604"/>
                  <a:gd name="T13" fmla="*/ 0 h 118"/>
                  <a:gd name="T14" fmla="*/ 0 w 604"/>
                  <a:gd name="T15" fmla="*/ 0 h 118"/>
                  <a:gd name="T16" fmla="*/ 0 w 604"/>
                  <a:gd name="T17" fmla="*/ 0 h 118"/>
                  <a:gd name="T18" fmla="*/ 0 w 604"/>
                  <a:gd name="T19" fmla="*/ 0 h 118"/>
                  <a:gd name="T20" fmla="*/ 0 w 604"/>
                  <a:gd name="T21" fmla="*/ 0 h 118"/>
                  <a:gd name="T22" fmla="*/ 0 w 604"/>
                  <a:gd name="T23" fmla="*/ 0 h 118"/>
                  <a:gd name="T24" fmla="*/ 0 w 604"/>
                  <a:gd name="T25" fmla="*/ 0 h 118"/>
                  <a:gd name="T26" fmla="*/ 0 w 604"/>
                  <a:gd name="T27" fmla="*/ 0 h 118"/>
                  <a:gd name="T28" fmla="*/ 0 w 604"/>
                  <a:gd name="T29" fmla="*/ 0 h 118"/>
                  <a:gd name="T30" fmla="*/ 0 w 604"/>
                  <a:gd name="T31" fmla="*/ 0 h 118"/>
                  <a:gd name="T32" fmla="*/ 0 w 604"/>
                  <a:gd name="T33" fmla="*/ 0 h 118"/>
                  <a:gd name="T34" fmla="*/ 0 w 604"/>
                  <a:gd name="T35" fmla="*/ 0 h 118"/>
                  <a:gd name="T36" fmla="*/ 0 w 604"/>
                  <a:gd name="T37" fmla="*/ 0 h 118"/>
                  <a:gd name="T38" fmla="*/ 0 w 604"/>
                  <a:gd name="T39" fmla="*/ 0 h 118"/>
                  <a:gd name="T40" fmla="*/ 0 w 604"/>
                  <a:gd name="T41" fmla="*/ 0 h 118"/>
                  <a:gd name="T42" fmla="*/ 0 w 604"/>
                  <a:gd name="T43" fmla="*/ 0 h 118"/>
                  <a:gd name="T44" fmla="*/ 0 w 604"/>
                  <a:gd name="T45" fmla="*/ 0 h 118"/>
                  <a:gd name="T46" fmla="*/ 0 w 604"/>
                  <a:gd name="T47" fmla="*/ 0 h 118"/>
                  <a:gd name="T48" fmla="*/ 0 w 604"/>
                  <a:gd name="T49" fmla="*/ 0 h 118"/>
                  <a:gd name="T50" fmla="*/ 0 w 604"/>
                  <a:gd name="T51" fmla="*/ 0 h 118"/>
                  <a:gd name="T52" fmla="*/ 0 w 604"/>
                  <a:gd name="T53" fmla="*/ 0 h 118"/>
                  <a:gd name="T54" fmla="*/ 0 w 604"/>
                  <a:gd name="T55" fmla="*/ 0 h 118"/>
                  <a:gd name="T56" fmla="*/ 0 w 604"/>
                  <a:gd name="T57" fmla="*/ 0 h 118"/>
                  <a:gd name="T58" fmla="*/ 0 w 604"/>
                  <a:gd name="T59" fmla="*/ 0 h 118"/>
                  <a:gd name="T60" fmla="*/ 0 w 604"/>
                  <a:gd name="T61" fmla="*/ 0 h 118"/>
                  <a:gd name="T62" fmla="*/ 0 w 604"/>
                  <a:gd name="T63" fmla="*/ 0 h 118"/>
                  <a:gd name="T64" fmla="*/ 0 w 604"/>
                  <a:gd name="T65" fmla="*/ 0 h 118"/>
                  <a:gd name="T66" fmla="*/ 0 w 604"/>
                  <a:gd name="T67" fmla="*/ 0 h 118"/>
                  <a:gd name="T68" fmla="*/ 0 w 604"/>
                  <a:gd name="T69" fmla="*/ 0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04"/>
                  <a:gd name="T106" fmla="*/ 0 h 118"/>
                  <a:gd name="T107" fmla="*/ 604 w 604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04" h="118">
                    <a:moveTo>
                      <a:pt x="0" y="118"/>
                    </a:moveTo>
                    <a:lnTo>
                      <a:pt x="3" y="117"/>
                    </a:lnTo>
                    <a:lnTo>
                      <a:pt x="14" y="113"/>
                    </a:lnTo>
                    <a:lnTo>
                      <a:pt x="29" y="108"/>
                    </a:lnTo>
                    <a:lnTo>
                      <a:pt x="50" y="101"/>
                    </a:lnTo>
                    <a:lnTo>
                      <a:pt x="77" y="93"/>
                    </a:lnTo>
                    <a:lnTo>
                      <a:pt x="107" y="85"/>
                    </a:lnTo>
                    <a:lnTo>
                      <a:pt x="143" y="76"/>
                    </a:lnTo>
                    <a:lnTo>
                      <a:pt x="181" y="69"/>
                    </a:lnTo>
                    <a:lnTo>
                      <a:pt x="224" y="62"/>
                    </a:lnTo>
                    <a:lnTo>
                      <a:pt x="270" y="57"/>
                    </a:lnTo>
                    <a:lnTo>
                      <a:pt x="319" y="53"/>
                    </a:lnTo>
                    <a:lnTo>
                      <a:pt x="369" y="52"/>
                    </a:lnTo>
                    <a:lnTo>
                      <a:pt x="422" y="53"/>
                    </a:lnTo>
                    <a:lnTo>
                      <a:pt x="476" y="58"/>
                    </a:lnTo>
                    <a:lnTo>
                      <a:pt x="531" y="66"/>
                    </a:lnTo>
                    <a:lnTo>
                      <a:pt x="587" y="78"/>
                    </a:lnTo>
                    <a:lnTo>
                      <a:pt x="604" y="0"/>
                    </a:lnTo>
                    <a:lnTo>
                      <a:pt x="600" y="0"/>
                    </a:lnTo>
                    <a:lnTo>
                      <a:pt x="587" y="0"/>
                    </a:lnTo>
                    <a:lnTo>
                      <a:pt x="566" y="0"/>
                    </a:lnTo>
                    <a:lnTo>
                      <a:pt x="540" y="1"/>
                    </a:lnTo>
                    <a:lnTo>
                      <a:pt x="507" y="2"/>
                    </a:lnTo>
                    <a:lnTo>
                      <a:pt x="470" y="3"/>
                    </a:lnTo>
                    <a:lnTo>
                      <a:pt x="428" y="6"/>
                    </a:lnTo>
                    <a:lnTo>
                      <a:pt x="383" y="8"/>
                    </a:lnTo>
                    <a:lnTo>
                      <a:pt x="335" y="12"/>
                    </a:lnTo>
                    <a:lnTo>
                      <a:pt x="285" y="16"/>
                    </a:lnTo>
                    <a:lnTo>
                      <a:pt x="235" y="21"/>
                    </a:lnTo>
                    <a:lnTo>
                      <a:pt x="186" y="28"/>
                    </a:lnTo>
                    <a:lnTo>
                      <a:pt x="136" y="36"/>
                    </a:lnTo>
                    <a:lnTo>
                      <a:pt x="88" y="45"/>
                    </a:lnTo>
                    <a:lnTo>
                      <a:pt x="42" y="55"/>
                    </a:lnTo>
                    <a:lnTo>
                      <a:pt x="0" y="67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8" name="Freeform 842"/>
              <p:cNvSpPr>
                <a:spLocks/>
              </p:cNvSpPr>
              <p:nvPr/>
            </p:nvSpPr>
            <p:spPr bwMode="auto">
              <a:xfrm>
                <a:off x="3942" y="3387"/>
                <a:ext cx="113" cy="38"/>
              </a:xfrm>
              <a:custGeom>
                <a:avLst/>
                <a:gdLst>
                  <a:gd name="T0" fmla="*/ 0 w 1017"/>
                  <a:gd name="T1" fmla="*/ 0 h 337"/>
                  <a:gd name="T2" fmla="*/ 0 w 1017"/>
                  <a:gd name="T3" fmla="*/ 0 h 337"/>
                  <a:gd name="T4" fmla="*/ 0 w 1017"/>
                  <a:gd name="T5" fmla="*/ 0 h 337"/>
                  <a:gd name="T6" fmla="*/ 0 w 1017"/>
                  <a:gd name="T7" fmla="*/ 0 h 337"/>
                  <a:gd name="T8" fmla="*/ 0 w 1017"/>
                  <a:gd name="T9" fmla="*/ 0 h 337"/>
                  <a:gd name="T10" fmla="*/ 0 w 1017"/>
                  <a:gd name="T11" fmla="*/ 0 h 337"/>
                  <a:gd name="T12" fmla="*/ 0 w 1017"/>
                  <a:gd name="T13" fmla="*/ 0 h 337"/>
                  <a:gd name="T14" fmla="*/ 0 w 1017"/>
                  <a:gd name="T15" fmla="*/ 0 h 337"/>
                  <a:gd name="T16" fmla="*/ 0 w 1017"/>
                  <a:gd name="T17" fmla="*/ 0 h 337"/>
                  <a:gd name="T18" fmla="*/ 0 w 1017"/>
                  <a:gd name="T19" fmla="*/ 0 h 337"/>
                  <a:gd name="T20" fmla="*/ 0 w 1017"/>
                  <a:gd name="T21" fmla="*/ 0 h 337"/>
                  <a:gd name="T22" fmla="*/ 0 w 1017"/>
                  <a:gd name="T23" fmla="*/ 0 h 337"/>
                  <a:gd name="T24" fmla="*/ 0 w 1017"/>
                  <a:gd name="T25" fmla="*/ 0 h 337"/>
                  <a:gd name="T26" fmla="*/ 0 w 1017"/>
                  <a:gd name="T27" fmla="*/ 0 h 337"/>
                  <a:gd name="T28" fmla="*/ 0 w 1017"/>
                  <a:gd name="T29" fmla="*/ 0 h 337"/>
                  <a:gd name="T30" fmla="*/ 0 w 1017"/>
                  <a:gd name="T31" fmla="*/ 0 h 337"/>
                  <a:gd name="T32" fmla="*/ 0 w 1017"/>
                  <a:gd name="T33" fmla="*/ 0 h 337"/>
                  <a:gd name="T34" fmla="*/ 0 w 1017"/>
                  <a:gd name="T35" fmla="*/ 0 h 337"/>
                  <a:gd name="T36" fmla="*/ 0 w 1017"/>
                  <a:gd name="T37" fmla="*/ 0 h 337"/>
                  <a:gd name="T38" fmla="*/ 0 w 1017"/>
                  <a:gd name="T39" fmla="*/ 0 h 337"/>
                  <a:gd name="T40" fmla="*/ 0 w 1017"/>
                  <a:gd name="T41" fmla="*/ 0 h 337"/>
                  <a:gd name="T42" fmla="*/ 0 w 1017"/>
                  <a:gd name="T43" fmla="*/ 0 h 337"/>
                  <a:gd name="T44" fmla="*/ 0 w 1017"/>
                  <a:gd name="T45" fmla="*/ 0 h 337"/>
                  <a:gd name="T46" fmla="*/ 0 w 1017"/>
                  <a:gd name="T47" fmla="*/ 0 h 337"/>
                  <a:gd name="T48" fmla="*/ 0 w 1017"/>
                  <a:gd name="T49" fmla="*/ 0 h 337"/>
                  <a:gd name="T50" fmla="*/ 0 w 1017"/>
                  <a:gd name="T51" fmla="*/ 0 h 337"/>
                  <a:gd name="T52" fmla="*/ 0 w 1017"/>
                  <a:gd name="T53" fmla="*/ 0 h 337"/>
                  <a:gd name="T54" fmla="*/ 0 w 1017"/>
                  <a:gd name="T55" fmla="*/ 0 h 337"/>
                  <a:gd name="T56" fmla="*/ 0 w 1017"/>
                  <a:gd name="T57" fmla="*/ 0 h 337"/>
                  <a:gd name="T58" fmla="*/ 0 w 1017"/>
                  <a:gd name="T59" fmla="*/ 0 h 337"/>
                  <a:gd name="T60" fmla="*/ 0 w 1017"/>
                  <a:gd name="T61" fmla="*/ 0 h 337"/>
                  <a:gd name="T62" fmla="*/ 0 w 1017"/>
                  <a:gd name="T63" fmla="*/ 0 h 337"/>
                  <a:gd name="T64" fmla="*/ 0 w 1017"/>
                  <a:gd name="T65" fmla="*/ 0 h 337"/>
                  <a:gd name="T66" fmla="*/ 0 w 1017"/>
                  <a:gd name="T67" fmla="*/ 0 h 337"/>
                  <a:gd name="T68" fmla="*/ 0 w 1017"/>
                  <a:gd name="T69" fmla="*/ 0 h 337"/>
                  <a:gd name="T70" fmla="*/ 0 w 1017"/>
                  <a:gd name="T71" fmla="*/ 0 h 337"/>
                  <a:gd name="T72" fmla="*/ 0 w 1017"/>
                  <a:gd name="T73" fmla="*/ 0 h 337"/>
                  <a:gd name="T74" fmla="*/ 0 w 1017"/>
                  <a:gd name="T75" fmla="*/ 0 h 337"/>
                  <a:gd name="T76" fmla="*/ 0 w 1017"/>
                  <a:gd name="T77" fmla="*/ 0 h 33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7"/>
                  <a:gd name="T118" fmla="*/ 0 h 337"/>
                  <a:gd name="T119" fmla="*/ 1017 w 1017"/>
                  <a:gd name="T120" fmla="*/ 337 h 33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7" h="337">
                    <a:moveTo>
                      <a:pt x="430" y="326"/>
                    </a:moveTo>
                    <a:lnTo>
                      <a:pt x="432" y="325"/>
                    </a:lnTo>
                    <a:lnTo>
                      <a:pt x="438" y="323"/>
                    </a:lnTo>
                    <a:lnTo>
                      <a:pt x="447" y="319"/>
                    </a:lnTo>
                    <a:lnTo>
                      <a:pt x="459" y="314"/>
                    </a:lnTo>
                    <a:lnTo>
                      <a:pt x="474" y="308"/>
                    </a:lnTo>
                    <a:lnTo>
                      <a:pt x="491" y="301"/>
                    </a:lnTo>
                    <a:lnTo>
                      <a:pt x="509" y="291"/>
                    </a:lnTo>
                    <a:lnTo>
                      <a:pt x="528" y="282"/>
                    </a:lnTo>
                    <a:lnTo>
                      <a:pt x="549" y="272"/>
                    </a:lnTo>
                    <a:lnTo>
                      <a:pt x="568" y="260"/>
                    </a:lnTo>
                    <a:lnTo>
                      <a:pt x="587" y="248"/>
                    </a:lnTo>
                    <a:lnTo>
                      <a:pt x="606" y="235"/>
                    </a:lnTo>
                    <a:lnTo>
                      <a:pt x="623" y="222"/>
                    </a:lnTo>
                    <a:lnTo>
                      <a:pt x="638" y="208"/>
                    </a:lnTo>
                    <a:lnTo>
                      <a:pt x="651" y="193"/>
                    </a:lnTo>
                    <a:lnTo>
                      <a:pt x="662" y="179"/>
                    </a:lnTo>
                    <a:lnTo>
                      <a:pt x="0" y="17"/>
                    </a:lnTo>
                    <a:lnTo>
                      <a:pt x="51" y="0"/>
                    </a:lnTo>
                    <a:lnTo>
                      <a:pt x="1017" y="237"/>
                    </a:lnTo>
                    <a:lnTo>
                      <a:pt x="977" y="260"/>
                    </a:lnTo>
                    <a:lnTo>
                      <a:pt x="698" y="188"/>
                    </a:lnTo>
                    <a:lnTo>
                      <a:pt x="697" y="189"/>
                    </a:lnTo>
                    <a:lnTo>
                      <a:pt x="695" y="192"/>
                    </a:lnTo>
                    <a:lnTo>
                      <a:pt x="691" y="196"/>
                    </a:lnTo>
                    <a:lnTo>
                      <a:pt x="685" y="202"/>
                    </a:lnTo>
                    <a:lnTo>
                      <a:pt x="678" y="211"/>
                    </a:lnTo>
                    <a:lnTo>
                      <a:pt x="668" y="219"/>
                    </a:lnTo>
                    <a:lnTo>
                      <a:pt x="657" y="229"/>
                    </a:lnTo>
                    <a:lnTo>
                      <a:pt x="642" y="239"/>
                    </a:lnTo>
                    <a:lnTo>
                      <a:pt x="626" y="250"/>
                    </a:lnTo>
                    <a:lnTo>
                      <a:pt x="609" y="263"/>
                    </a:lnTo>
                    <a:lnTo>
                      <a:pt x="587" y="275"/>
                    </a:lnTo>
                    <a:lnTo>
                      <a:pt x="565" y="287"/>
                    </a:lnTo>
                    <a:lnTo>
                      <a:pt x="540" y="301"/>
                    </a:lnTo>
                    <a:lnTo>
                      <a:pt x="511" y="313"/>
                    </a:lnTo>
                    <a:lnTo>
                      <a:pt x="480" y="325"/>
                    </a:lnTo>
                    <a:lnTo>
                      <a:pt x="447" y="337"/>
                    </a:lnTo>
                    <a:lnTo>
                      <a:pt x="430" y="32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79" name="Freeform 843"/>
              <p:cNvSpPr>
                <a:spLocks/>
              </p:cNvSpPr>
              <p:nvPr/>
            </p:nvSpPr>
            <p:spPr bwMode="auto">
              <a:xfrm>
                <a:off x="3918" y="3397"/>
                <a:ext cx="116" cy="34"/>
              </a:xfrm>
              <a:custGeom>
                <a:avLst/>
                <a:gdLst>
                  <a:gd name="T0" fmla="*/ 0 w 1036"/>
                  <a:gd name="T1" fmla="*/ 0 h 303"/>
                  <a:gd name="T2" fmla="*/ 0 w 1036"/>
                  <a:gd name="T3" fmla="*/ 0 h 303"/>
                  <a:gd name="T4" fmla="*/ 0 w 1036"/>
                  <a:gd name="T5" fmla="*/ 0 h 303"/>
                  <a:gd name="T6" fmla="*/ 0 w 1036"/>
                  <a:gd name="T7" fmla="*/ 0 h 303"/>
                  <a:gd name="T8" fmla="*/ 0 w 1036"/>
                  <a:gd name="T9" fmla="*/ 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6"/>
                  <a:gd name="T16" fmla="*/ 0 h 303"/>
                  <a:gd name="T17" fmla="*/ 1036 w 1036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6" h="303">
                    <a:moveTo>
                      <a:pt x="0" y="0"/>
                    </a:moveTo>
                    <a:lnTo>
                      <a:pt x="1013" y="303"/>
                    </a:lnTo>
                    <a:lnTo>
                      <a:pt x="1036" y="303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0" name="Freeform 844"/>
              <p:cNvSpPr>
                <a:spLocks/>
              </p:cNvSpPr>
              <p:nvPr/>
            </p:nvSpPr>
            <p:spPr bwMode="auto">
              <a:xfrm>
                <a:off x="3938" y="3393"/>
                <a:ext cx="113" cy="30"/>
              </a:xfrm>
              <a:custGeom>
                <a:avLst/>
                <a:gdLst>
                  <a:gd name="T0" fmla="*/ 0 w 1023"/>
                  <a:gd name="T1" fmla="*/ 0 h 270"/>
                  <a:gd name="T2" fmla="*/ 0 w 1023"/>
                  <a:gd name="T3" fmla="*/ 0 h 270"/>
                  <a:gd name="T4" fmla="*/ 0 w 1023"/>
                  <a:gd name="T5" fmla="*/ 0 h 270"/>
                  <a:gd name="T6" fmla="*/ 0 w 1023"/>
                  <a:gd name="T7" fmla="*/ 0 h 270"/>
                  <a:gd name="T8" fmla="*/ 0 w 1023"/>
                  <a:gd name="T9" fmla="*/ 0 h 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3"/>
                  <a:gd name="T16" fmla="*/ 0 h 270"/>
                  <a:gd name="T17" fmla="*/ 1023 w 1023"/>
                  <a:gd name="T18" fmla="*/ 270 h 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3" h="270">
                    <a:moveTo>
                      <a:pt x="0" y="1"/>
                    </a:moveTo>
                    <a:lnTo>
                      <a:pt x="1001" y="270"/>
                    </a:lnTo>
                    <a:lnTo>
                      <a:pt x="1023" y="269"/>
                    </a:lnTo>
                    <a:lnTo>
                      <a:pt x="3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81" name="Freeform 845"/>
              <p:cNvSpPr>
                <a:spLocks/>
              </p:cNvSpPr>
              <p:nvPr/>
            </p:nvSpPr>
            <p:spPr bwMode="auto">
              <a:xfrm>
                <a:off x="3929" y="3394"/>
                <a:ext cx="114" cy="33"/>
              </a:xfrm>
              <a:custGeom>
                <a:avLst/>
                <a:gdLst>
                  <a:gd name="T0" fmla="*/ 0 w 1028"/>
                  <a:gd name="T1" fmla="*/ 0 h 299"/>
                  <a:gd name="T2" fmla="*/ 0 w 1028"/>
                  <a:gd name="T3" fmla="*/ 0 h 299"/>
                  <a:gd name="T4" fmla="*/ 0 w 1028"/>
                  <a:gd name="T5" fmla="*/ 0 h 299"/>
                  <a:gd name="T6" fmla="*/ 0 w 1028"/>
                  <a:gd name="T7" fmla="*/ 0 h 299"/>
                  <a:gd name="T8" fmla="*/ 0 w 1028"/>
                  <a:gd name="T9" fmla="*/ 0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8"/>
                  <a:gd name="T16" fmla="*/ 0 h 299"/>
                  <a:gd name="T17" fmla="*/ 1028 w 1028"/>
                  <a:gd name="T18" fmla="*/ 299 h 2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8" h="299">
                    <a:moveTo>
                      <a:pt x="0" y="0"/>
                    </a:moveTo>
                    <a:lnTo>
                      <a:pt x="1009" y="299"/>
                    </a:lnTo>
                    <a:lnTo>
                      <a:pt x="1028" y="292"/>
                    </a:lnTo>
                    <a:lnTo>
                      <a:pt x="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74" name="Group 846"/>
            <p:cNvGrpSpPr>
              <a:grpSpLocks/>
            </p:cNvGrpSpPr>
            <p:nvPr/>
          </p:nvGrpSpPr>
          <p:grpSpPr bwMode="auto">
            <a:xfrm>
              <a:off x="5395913" y="3130550"/>
              <a:ext cx="304800" cy="363538"/>
              <a:chOff x="4475" y="3342"/>
              <a:chExt cx="172" cy="215"/>
            </a:xfrm>
          </p:grpSpPr>
          <p:sp>
            <p:nvSpPr>
              <p:cNvPr id="73912" name="AutoShape 847"/>
              <p:cNvSpPr>
                <a:spLocks noChangeAspect="1" noChangeArrowheads="1" noTextEdit="1"/>
              </p:cNvSpPr>
              <p:nvPr/>
            </p:nvSpPr>
            <p:spPr bwMode="auto">
              <a:xfrm>
                <a:off x="4500" y="3398"/>
                <a:ext cx="147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3913" name="Freeform 848"/>
              <p:cNvSpPr>
                <a:spLocks/>
              </p:cNvSpPr>
              <p:nvPr/>
            </p:nvSpPr>
            <p:spPr bwMode="auto">
              <a:xfrm>
                <a:off x="4501" y="3398"/>
                <a:ext cx="146" cy="159"/>
              </a:xfrm>
              <a:custGeom>
                <a:avLst/>
                <a:gdLst>
                  <a:gd name="T0" fmla="*/ 0 w 1894"/>
                  <a:gd name="T1" fmla="*/ 0 h 1904"/>
                  <a:gd name="T2" fmla="*/ 0 w 1894"/>
                  <a:gd name="T3" fmla="*/ 0 h 1904"/>
                  <a:gd name="T4" fmla="*/ 0 w 1894"/>
                  <a:gd name="T5" fmla="*/ 0 h 1904"/>
                  <a:gd name="T6" fmla="*/ 0 w 1894"/>
                  <a:gd name="T7" fmla="*/ 0 h 1904"/>
                  <a:gd name="T8" fmla="*/ 0 w 1894"/>
                  <a:gd name="T9" fmla="*/ 0 h 1904"/>
                  <a:gd name="T10" fmla="*/ 0 w 1894"/>
                  <a:gd name="T11" fmla="*/ 0 h 1904"/>
                  <a:gd name="T12" fmla="*/ 0 w 1894"/>
                  <a:gd name="T13" fmla="*/ 0 h 1904"/>
                  <a:gd name="T14" fmla="*/ 0 w 1894"/>
                  <a:gd name="T15" fmla="*/ 0 h 1904"/>
                  <a:gd name="T16" fmla="*/ 0 w 1894"/>
                  <a:gd name="T17" fmla="*/ 0 h 1904"/>
                  <a:gd name="T18" fmla="*/ 0 w 1894"/>
                  <a:gd name="T19" fmla="*/ 0 h 1904"/>
                  <a:gd name="T20" fmla="*/ 0 w 1894"/>
                  <a:gd name="T21" fmla="*/ 0 h 1904"/>
                  <a:gd name="T22" fmla="*/ 0 w 1894"/>
                  <a:gd name="T23" fmla="*/ 0 h 1904"/>
                  <a:gd name="T24" fmla="*/ 0 w 1894"/>
                  <a:gd name="T25" fmla="*/ 0 h 1904"/>
                  <a:gd name="T26" fmla="*/ 0 w 1894"/>
                  <a:gd name="T27" fmla="*/ 0 h 1904"/>
                  <a:gd name="T28" fmla="*/ 0 w 1894"/>
                  <a:gd name="T29" fmla="*/ 0 h 1904"/>
                  <a:gd name="T30" fmla="*/ 0 w 1894"/>
                  <a:gd name="T31" fmla="*/ 0 h 1904"/>
                  <a:gd name="T32" fmla="*/ 0 w 1894"/>
                  <a:gd name="T33" fmla="*/ 0 h 1904"/>
                  <a:gd name="T34" fmla="*/ 0 w 1894"/>
                  <a:gd name="T35" fmla="*/ 0 h 1904"/>
                  <a:gd name="T36" fmla="*/ 0 w 1894"/>
                  <a:gd name="T37" fmla="*/ 0 h 1904"/>
                  <a:gd name="T38" fmla="*/ 0 w 1894"/>
                  <a:gd name="T39" fmla="*/ 0 h 1904"/>
                  <a:gd name="T40" fmla="*/ 0 w 1894"/>
                  <a:gd name="T41" fmla="*/ 0 h 1904"/>
                  <a:gd name="T42" fmla="*/ 0 w 1894"/>
                  <a:gd name="T43" fmla="*/ 0 h 1904"/>
                  <a:gd name="T44" fmla="*/ 0 w 1894"/>
                  <a:gd name="T45" fmla="*/ 0 h 1904"/>
                  <a:gd name="T46" fmla="*/ 0 w 1894"/>
                  <a:gd name="T47" fmla="*/ 0 h 1904"/>
                  <a:gd name="T48" fmla="*/ 0 w 1894"/>
                  <a:gd name="T49" fmla="*/ 0 h 1904"/>
                  <a:gd name="T50" fmla="*/ 0 w 1894"/>
                  <a:gd name="T51" fmla="*/ 0 h 1904"/>
                  <a:gd name="T52" fmla="*/ 0 w 1894"/>
                  <a:gd name="T53" fmla="*/ 0 h 1904"/>
                  <a:gd name="T54" fmla="*/ 0 w 1894"/>
                  <a:gd name="T55" fmla="*/ 0 h 1904"/>
                  <a:gd name="T56" fmla="*/ 0 w 1894"/>
                  <a:gd name="T57" fmla="*/ 0 h 1904"/>
                  <a:gd name="T58" fmla="*/ 0 w 1894"/>
                  <a:gd name="T59" fmla="*/ 0 h 1904"/>
                  <a:gd name="T60" fmla="*/ 0 w 1894"/>
                  <a:gd name="T61" fmla="*/ 0 h 1904"/>
                  <a:gd name="T62" fmla="*/ 0 w 1894"/>
                  <a:gd name="T63" fmla="*/ 0 h 1904"/>
                  <a:gd name="T64" fmla="*/ 0 w 1894"/>
                  <a:gd name="T65" fmla="*/ 0 h 1904"/>
                  <a:gd name="T66" fmla="*/ 0 w 1894"/>
                  <a:gd name="T67" fmla="*/ 0 h 1904"/>
                  <a:gd name="T68" fmla="*/ 0 w 1894"/>
                  <a:gd name="T69" fmla="*/ 0 h 1904"/>
                  <a:gd name="T70" fmla="*/ 0 w 1894"/>
                  <a:gd name="T71" fmla="*/ 0 h 1904"/>
                  <a:gd name="T72" fmla="*/ 0 w 1894"/>
                  <a:gd name="T73" fmla="*/ 0 h 1904"/>
                  <a:gd name="T74" fmla="*/ 0 w 1894"/>
                  <a:gd name="T75" fmla="*/ 0 h 1904"/>
                  <a:gd name="T76" fmla="*/ 0 w 1894"/>
                  <a:gd name="T77" fmla="*/ 0 h 1904"/>
                  <a:gd name="T78" fmla="*/ 0 w 1894"/>
                  <a:gd name="T79" fmla="*/ 0 h 1904"/>
                  <a:gd name="T80" fmla="*/ 0 w 1894"/>
                  <a:gd name="T81" fmla="*/ 0 h 1904"/>
                  <a:gd name="T82" fmla="*/ 0 w 1894"/>
                  <a:gd name="T83" fmla="*/ 0 h 1904"/>
                  <a:gd name="T84" fmla="*/ 0 w 1894"/>
                  <a:gd name="T85" fmla="*/ 0 h 1904"/>
                  <a:gd name="T86" fmla="*/ 0 w 1894"/>
                  <a:gd name="T87" fmla="*/ 0 h 1904"/>
                  <a:gd name="T88" fmla="*/ 0 w 1894"/>
                  <a:gd name="T89" fmla="*/ 0 h 1904"/>
                  <a:gd name="T90" fmla="*/ 0 w 1894"/>
                  <a:gd name="T91" fmla="*/ 0 h 1904"/>
                  <a:gd name="T92" fmla="*/ 0 w 1894"/>
                  <a:gd name="T93" fmla="*/ 0 h 190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94"/>
                  <a:gd name="T142" fmla="*/ 0 h 1904"/>
                  <a:gd name="T143" fmla="*/ 1894 w 1894"/>
                  <a:gd name="T144" fmla="*/ 1904 h 190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94" h="1904">
                    <a:moveTo>
                      <a:pt x="651" y="0"/>
                    </a:moveTo>
                    <a:lnTo>
                      <a:pt x="653" y="0"/>
                    </a:lnTo>
                    <a:lnTo>
                      <a:pt x="659" y="0"/>
                    </a:lnTo>
                    <a:lnTo>
                      <a:pt x="668" y="0"/>
                    </a:lnTo>
                    <a:lnTo>
                      <a:pt x="682" y="0"/>
                    </a:lnTo>
                    <a:lnTo>
                      <a:pt x="699" y="1"/>
                    </a:lnTo>
                    <a:lnTo>
                      <a:pt x="720" y="1"/>
                    </a:lnTo>
                    <a:lnTo>
                      <a:pt x="742" y="3"/>
                    </a:lnTo>
                    <a:lnTo>
                      <a:pt x="769" y="4"/>
                    </a:lnTo>
                    <a:lnTo>
                      <a:pt x="799" y="6"/>
                    </a:lnTo>
                    <a:lnTo>
                      <a:pt x="831" y="8"/>
                    </a:lnTo>
                    <a:lnTo>
                      <a:pt x="865" y="10"/>
                    </a:lnTo>
                    <a:lnTo>
                      <a:pt x="902" y="13"/>
                    </a:lnTo>
                    <a:lnTo>
                      <a:pt x="941" y="17"/>
                    </a:lnTo>
                    <a:lnTo>
                      <a:pt x="982" y="21"/>
                    </a:lnTo>
                    <a:lnTo>
                      <a:pt x="1025" y="26"/>
                    </a:lnTo>
                    <a:lnTo>
                      <a:pt x="1070" y="32"/>
                    </a:lnTo>
                    <a:lnTo>
                      <a:pt x="1116" y="38"/>
                    </a:lnTo>
                    <a:lnTo>
                      <a:pt x="1164" y="46"/>
                    </a:lnTo>
                    <a:lnTo>
                      <a:pt x="1213" y="55"/>
                    </a:lnTo>
                    <a:lnTo>
                      <a:pt x="1263" y="63"/>
                    </a:lnTo>
                    <a:lnTo>
                      <a:pt x="1315" y="73"/>
                    </a:lnTo>
                    <a:lnTo>
                      <a:pt x="1366" y="85"/>
                    </a:lnTo>
                    <a:lnTo>
                      <a:pt x="1418" y="97"/>
                    </a:lnTo>
                    <a:lnTo>
                      <a:pt x="1472" y="111"/>
                    </a:lnTo>
                    <a:lnTo>
                      <a:pt x="1525" y="125"/>
                    </a:lnTo>
                    <a:lnTo>
                      <a:pt x="1579" y="141"/>
                    </a:lnTo>
                    <a:lnTo>
                      <a:pt x="1632" y="159"/>
                    </a:lnTo>
                    <a:lnTo>
                      <a:pt x="1685" y="177"/>
                    </a:lnTo>
                    <a:lnTo>
                      <a:pt x="1739" y="197"/>
                    </a:lnTo>
                    <a:lnTo>
                      <a:pt x="1791" y="218"/>
                    </a:lnTo>
                    <a:lnTo>
                      <a:pt x="1843" y="241"/>
                    </a:lnTo>
                    <a:lnTo>
                      <a:pt x="1894" y="266"/>
                    </a:lnTo>
                    <a:lnTo>
                      <a:pt x="1729" y="1139"/>
                    </a:lnTo>
                    <a:lnTo>
                      <a:pt x="1733" y="1140"/>
                    </a:lnTo>
                    <a:lnTo>
                      <a:pt x="1742" y="1146"/>
                    </a:lnTo>
                    <a:lnTo>
                      <a:pt x="1755" y="1156"/>
                    </a:lnTo>
                    <a:lnTo>
                      <a:pt x="1768" y="1173"/>
                    </a:lnTo>
                    <a:lnTo>
                      <a:pt x="1778" y="1199"/>
                    </a:lnTo>
                    <a:lnTo>
                      <a:pt x="1781" y="1234"/>
                    </a:lnTo>
                    <a:lnTo>
                      <a:pt x="1777" y="1281"/>
                    </a:lnTo>
                    <a:lnTo>
                      <a:pt x="1760" y="1341"/>
                    </a:lnTo>
                    <a:lnTo>
                      <a:pt x="1472" y="1765"/>
                    </a:lnTo>
                    <a:lnTo>
                      <a:pt x="1432" y="1765"/>
                    </a:lnTo>
                    <a:lnTo>
                      <a:pt x="1324" y="1904"/>
                    </a:lnTo>
                    <a:lnTo>
                      <a:pt x="1322" y="1904"/>
                    </a:lnTo>
                    <a:lnTo>
                      <a:pt x="1315" y="1903"/>
                    </a:lnTo>
                    <a:lnTo>
                      <a:pt x="1304" y="1902"/>
                    </a:lnTo>
                    <a:lnTo>
                      <a:pt x="1290" y="1900"/>
                    </a:lnTo>
                    <a:lnTo>
                      <a:pt x="1270" y="1897"/>
                    </a:lnTo>
                    <a:lnTo>
                      <a:pt x="1249" y="1894"/>
                    </a:lnTo>
                    <a:lnTo>
                      <a:pt x="1223" y="1891"/>
                    </a:lnTo>
                    <a:lnTo>
                      <a:pt x="1194" y="1887"/>
                    </a:lnTo>
                    <a:lnTo>
                      <a:pt x="1162" y="1881"/>
                    </a:lnTo>
                    <a:lnTo>
                      <a:pt x="1128" y="1876"/>
                    </a:lnTo>
                    <a:lnTo>
                      <a:pt x="1091" y="1869"/>
                    </a:lnTo>
                    <a:lnTo>
                      <a:pt x="1050" y="1862"/>
                    </a:lnTo>
                    <a:lnTo>
                      <a:pt x="1008" y="1854"/>
                    </a:lnTo>
                    <a:lnTo>
                      <a:pt x="964" y="1845"/>
                    </a:lnTo>
                    <a:lnTo>
                      <a:pt x="918" y="1835"/>
                    </a:lnTo>
                    <a:lnTo>
                      <a:pt x="870" y="1824"/>
                    </a:lnTo>
                    <a:lnTo>
                      <a:pt x="820" y="1813"/>
                    </a:lnTo>
                    <a:lnTo>
                      <a:pt x="769" y="1800"/>
                    </a:lnTo>
                    <a:lnTo>
                      <a:pt x="717" y="1786"/>
                    </a:lnTo>
                    <a:lnTo>
                      <a:pt x="664" y="1772"/>
                    </a:lnTo>
                    <a:lnTo>
                      <a:pt x="610" y="1755"/>
                    </a:lnTo>
                    <a:lnTo>
                      <a:pt x="555" y="1738"/>
                    </a:lnTo>
                    <a:lnTo>
                      <a:pt x="501" y="1720"/>
                    </a:lnTo>
                    <a:lnTo>
                      <a:pt x="445" y="1701"/>
                    </a:lnTo>
                    <a:lnTo>
                      <a:pt x="390" y="1681"/>
                    </a:lnTo>
                    <a:lnTo>
                      <a:pt x="334" y="1659"/>
                    </a:lnTo>
                    <a:lnTo>
                      <a:pt x="280" y="1636"/>
                    </a:lnTo>
                    <a:lnTo>
                      <a:pt x="225" y="1611"/>
                    </a:lnTo>
                    <a:lnTo>
                      <a:pt x="172" y="1585"/>
                    </a:lnTo>
                    <a:lnTo>
                      <a:pt x="119" y="1559"/>
                    </a:lnTo>
                    <a:lnTo>
                      <a:pt x="67" y="1530"/>
                    </a:lnTo>
                    <a:lnTo>
                      <a:pt x="17" y="1500"/>
                    </a:lnTo>
                    <a:lnTo>
                      <a:pt x="16" y="1495"/>
                    </a:lnTo>
                    <a:lnTo>
                      <a:pt x="12" y="1480"/>
                    </a:lnTo>
                    <a:lnTo>
                      <a:pt x="8" y="1457"/>
                    </a:lnTo>
                    <a:lnTo>
                      <a:pt x="4" y="1430"/>
                    </a:lnTo>
                    <a:lnTo>
                      <a:pt x="0" y="1401"/>
                    </a:lnTo>
                    <a:lnTo>
                      <a:pt x="0" y="1370"/>
                    </a:lnTo>
                    <a:lnTo>
                      <a:pt x="4" y="1343"/>
                    </a:lnTo>
                    <a:lnTo>
                      <a:pt x="12" y="1319"/>
                    </a:lnTo>
                    <a:lnTo>
                      <a:pt x="388" y="965"/>
                    </a:lnTo>
                    <a:lnTo>
                      <a:pt x="387" y="961"/>
                    </a:lnTo>
                    <a:lnTo>
                      <a:pt x="386" y="952"/>
                    </a:lnTo>
                    <a:lnTo>
                      <a:pt x="386" y="936"/>
                    </a:lnTo>
                    <a:lnTo>
                      <a:pt x="390" y="917"/>
                    </a:lnTo>
                    <a:lnTo>
                      <a:pt x="397" y="893"/>
                    </a:lnTo>
                    <a:lnTo>
                      <a:pt x="412" y="868"/>
                    </a:lnTo>
                    <a:lnTo>
                      <a:pt x="435" y="841"/>
                    </a:lnTo>
                    <a:lnTo>
                      <a:pt x="468" y="814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4" name="Freeform 849"/>
              <p:cNvSpPr>
                <a:spLocks/>
              </p:cNvSpPr>
              <p:nvPr/>
            </p:nvSpPr>
            <p:spPr bwMode="auto">
              <a:xfrm>
                <a:off x="4519" y="3499"/>
                <a:ext cx="85" cy="27"/>
              </a:xfrm>
              <a:custGeom>
                <a:avLst/>
                <a:gdLst>
                  <a:gd name="T0" fmla="*/ 0 w 1106"/>
                  <a:gd name="T1" fmla="*/ 0 h 331"/>
                  <a:gd name="T2" fmla="*/ 0 w 1106"/>
                  <a:gd name="T3" fmla="*/ 0 h 331"/>
                  <a:gd name="T4" fmla="*/ 0 w 1106"/>
                  <a:gd name="T5" fmla="*/ 0 h 331"/>
                  <a:gd name="T6" fmla="*/ 0 w 1106"/>
                  <a:gd name="T7" fmla="*/ 0 h 331"/>
                  <a:gd name="T8" fmla="*/ 0 w 1106"/>
                  <a:gd name="T9" fmla="*/ 0 h 3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6"/>
                  <a:gd name="T16" fmla="*/ 0 h 331"/>
                  <a:gd name="T17" fmla="*/ 1106 w 1106"/>
                  <a:gd name="T18" fmla="*/ 331 h 3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6" h="331">
                    <a:moveTo>
                      <a:pt x="40" y="0"/>
                    </a:moveTo>
                    <a:lnTo>
                      <a:pt x="1106" y="277"/>
                    </a:lnTo>
                    <a:lnTo>
                      <a:pt x="1071" y="331"/>
                    </a:lnTo>
                    <a:lnTo>
                      <a:pt x="0" y="3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5" name="Freeform 850"/>
              <p:cNvSpPr>
                <a:spLocks/>
              </p:cNvSpPr>
              <p:nvPr/>
            </p:nvSpPr>
            <p:spPr bwMode="auto">
              <a:xfrm>
                <a:off x="4505" y="3511"/>
                <a:ext cx="99" cy="42"/>
              </a:xfrm>
              <a:custGeom>
                <a:avLst/>
                <a:gdLst>
                  <a:gd name="T0" fmla="*/ 0 w 1285"/>
                  <a:gd name="T1" fmla="*/ 0 h 505"/>
                  <a:gd name="T2" fmla="*/ 0 w 1285"/>
                  <a:gd name="T3" fmla="*/ 0 h 505"/>
                  <a:gd name="T4" fmla="*/ 0 w 1285"/>
                  <a:gd name="T5" fmla="*/ 0 h 505"/>
                  <a:gd name="T6" fmla="*/ 0 w 1285"/>
                  <a:gd name="T7" fmla="*/ 0 h 505"/>
                  <a:gd name="T8" fmla="*/ 0 w 1285"/>
                  <a:gd name="T9" fmla="*/ 0 h 505"/>
                  <a:gd name="T10" fmla="*/ 0 w 1285"/>
                  <a:gd name="T11" fmla="*/ 0 h 505"/>
                  <a:gd name="T12" fmla="*/ 0 w 1285"/>
                  <a:gd name="T13" fmla="*/ 0 h 505"/>
                  <a:gd name="T14" fmla="*/ 0 w 1285"/>
                  <a:gd name="T15" fmla="*/ 0 h 505"/>
                  <a:gd name="T16" fmla="*/ 0 w 1285"/>
                  <a:gd name="T17" fmla="*/ 0 h 505"/>
                  <a:gd name="T18" fmla="*/ 0 w 1285"/>
                  <a:gd name="T19" fmla="*/ 0 h 505"/>
                  <a:gd name="T20" fmla="*/ 0 w 1285"/>
                  <a:gd name="T21" fmla="*/ 0 h 505"/>
                  <a:gd name="T22" fmla="*/ 0 w 1285"/>
                  <a:gd name="T23" fmla="*/ 0 h 505"/>
                  <a:gd name="T24" fmla="*/ 0 w 1285"/>
                  <a:gd name="T25" fmla="*/ 0 h 505"/>
                  <a:gd name="T26" fmla="*/ 0 w 1285"/>
                  <a:gd name="T27" fmla="*/ 0 h 505"/>
                  <a:gd name="T28" fmla="*/ 0 w 1285"/>
                  <a:gd name="T29" fmla="*/ 0 h 505"/>
                  <a:gd name="T30" fmla="*/ 0 w 1285"/>
                  <a:gd name="T31" fmla="*/ 0 h 505"/>
                  <a:gd name="T32" fmla="*/ 0 w 1285"/>
                  <a:gd name="T33" fmla="*/ 0 h 505"/>
                  <a:gd name="T34" fmla="*/ 0 w 1285"/>
                  <a:gd name="T35" fmla="*/ 0 h 505"/>
                  <a:gd name="T36" fmla="*/ 0 w 1285"/>
                  <a:gd name="T37" fmla="*/ 0 h 505"/>
                  <a:gd name="T38" fmla="*/ 0 w 1285"/>
                  <a:gd name="T39" fmla="*/ 0 h 505"/>
                  <a:gd name="T40" fmla="*/ 0 w 1285"/>
                  <a:gd name="T41" fmla="*/ 0 h 505"/>
                  <a:gd name="T42" fmla="*/ 0 w 1285"/>
                  <a:gd name="T43" fmla="*/ 0 h 505"/>
                  <a:gd name="T44" fmla="*/ 0 w 1285"/>
                  <a:gd name="T45" fmla="*/ 0 h 505"/>
                  <a:gd name="T46" fmla="*/ 0 w 1285"/>
                  <a:gd name="T47" fmla="*/ 0 h 505"/>
                  <a:gd name="T48" fmla="*/ 0 w 1285"/>
                  <a:gd name="T49" fmla="*/ 0 h 505"/>
                  <a:gd name="T50" fmla="*/ 0 w 1285"/>
                  <a:gd name="T51" fmla="*/ 0 h 505"/>
                  <a:gd name="T52" fmla="*/ 0 w 1285"/>
                  <a:gd name="T53" fmla="*/ 0 h 505"/>
                  <a:gd name="T54" fmla="*/ 0 w 1285"/>
                  <a:gd name="T55" fmla="*/ 0 h 505"/>
                  <a:gd name="T56" fmla="*/ 0 w 1285"/>
                  <a:gd name="T57" fmla="*/ 0 h 505"/>
                  <a:gd name="T58" fmla="*/ 0 w 1285"/>
                  <a:gd name="T59" fmla="*/ 0 h 505"/>
                  <a:gd name="T60" fmla="*/ 0 w 1285"/>
                  <a:gd name="T61" fmla="*/ 0 h 505"/>
                  <a:gd name="T62" fmla="*/ 0 w 1285"/>
                  <a:gd name="T63" fmla="*/ 0 h 505"/>
                  <a:gd name="T64" fmla="*/ 0 w 1285"/>
                  <a:gd name="T65" fmla="*/ 0 h 505"/>
                  <a:gd name="T66" fmla="*/ 0 w 1285"/>
                  <a:gd name="T67" fmla="*/ 0 h 505"/>
                  <a:gd name="T68" fmla="*/ 0 w 1285"/>
                  <a:gd name="T69" fmla="*/ 0 h 505"/>
                  <a:gd name="T70" fmla="*/ 0 w 1285"/>
                  <a:gd name="T71" fmla="*/ 0 h 505"/>
                  <a:gd name="T72" fmla="*/ 0 w 1285"/>
                  <a:gd name="T73" fmla="*/ 0 h 505"/>
                  <a:gd name="T74" fmla="*/ 0 w 1285"/>
                  <a:gd name="T75" fmla="*/ 0 h 505"/>
                  <a:gd name="T76" fmla="*/ 0 w 1285"/>
                  <a:gd name="T77" fmla="*/ 0 h 505"/>
                  <a:gd name="T78" fmla="*/ 0 w 1285"/>
                  <a:gd name="T79" fmla="*/ 0 h 5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85"/>
                  <a:gd name="T121" fmla="*/ 0 h 505"/>
                  <a:gd name="T122" fmla="*/ 1285 w 1285"/>
                  <a:gd name="T123" fmla="*/ 505 h 50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85" h="505">
                    <a:moveTo>
                      <a:pt x="1284" y="391"/>
                    </a:moveTo>
                    <a:lnTo>
                      <a:pt x="1282" y="391"/>
                    </a:lnTo>
                    <a:lnTo>
                      <a:pt x="1275" y="390"/>
                    </a:lnTo>
                    <a:lnTo>
                      <a:pt x="1264" y="389"/>
                    </a:lnTo>
                    <a:lnTo>
                      <a:pt x="1250" y="387"/>
                    </a:lnTo>
                    <a:lnTo>
                      <a:pt x="1232" y="385"/>
                    </a:lnTo>
                    <a:lnTo>
                      <a:pt x="1209" y="382"/>
                    </a:lnTo>
                    <a:lnTo>
                      <a:pt x="1183" y="378"/>
                    </a:lnTo>
                    <a:lnTo>
                      <a:pt x="1155" y="374"/>
                    </a:lnTo>
                    <a:lnTo>
                      <a:pt x="1124" y="369"/>
                    </a:lnTo>
                    <a:lnTo>
                      <a:pt x="1089" y="362"/>
                    </a:lnTo>
                    <a:lnTo>
                      <a:pt x="1052" y="355"/>
                    </a:lnTo>
                    <a:lnTo>
                      <a:pt x="1013" y="349"/>
                    </a:lnTo>
                    <a:lnTo>
                      <a:pt x="971" y="340"/>
                    </a:lnTo>
                    <a:lnTo>
                      <a:pt x="926" y="332"/>
                    </a:lnTo>
                    <a:lnTo>
                      <a:pt x="881" y="322"/>
                    </a:lnTo>
                    <a:lnTo>
                      <a:pt x="834" y="311"/>
                    </a:lnTo>
                    <a:lnTo>
                      <a:pt x="785" y="299"/>
                    </a:lnTo>
                    <a:lnTo>
                      <a:pt x="735" y="287"/>
                    </a:lnTo>
                    <a:lnTo>
                      <a:pt x="684" y="273"/>
                    </a:lnTo>
                    <a:lnTo>
                      <a:pt x="632" y="259"/>
                    </a:lnTo>
                    <a:lnTo>
                      <a:pt x="579" y="244"/>
                    </a:lnTo>
                    <a:lnTo>
                      <a:pt x="526" y="228"/>
                    </a:lnTo>
                    <a:lnTo>
                      <a:pt x="472" y="209"/>
                    </a:lnTo>
                    <a:lnTo>
                      <a:pt x="419" y="191"/>
                    </a:lnTo>
                    <a:lnTo>
                      <a:pt x="364" y="171"/>
                    </a:lnTo>
                    <a:lnTo>
                      <a:pt x="311" y="150"/>
                    </a:lnTo>
                    <a:lnTo>
                      <a:pt x="259" y="128"/>
                    </a:lnTo>
                    <a:lnTo>
                      <a:pt x="206" y="105"/>
                    </a:lnTo>
                    <a:lnTo>
                      <a:pt x="155" y="81"/>
                    </a:lnTo>
                    <a:lnTo>
                      <a:pt x="104" y="55"/>
                    </a:lnTo>
                    <a:lnTo>
                      <a:pt x="55" y="28"/>
                    </a:lnTo>
                    <a:lnTo>
                      <a:pt x="7" y="0"/>
                    </a:lnTo>
                    <a:lnTo>
                      <a:pt x="6" y="4"/>
                    </a:lnTo>
                    <a:lnTo>
                      <a:pt x="4" y="15"/>
                    </a:lnTo>
                    <a:lnTo>
                      <a:pt x="2" y="32"/>
                    </a:lnTo>
                    <a:lnTo>
                      <a:pt x="0" y="53"/>
                    </a:lnTo>
                    <a:lnTo>
                      <a:pt x="0" y="76"/>
                    </a:lnTo>
                    <a:lnTo>
                      <a:pt x="2" y="98"/>
                    </a:lnTo>
                    <a:lnTo>
                      <a:pt x="8" y="120"/>
                    </a:lnTo>
                    <a:lnTo>
                      <a:pt x="18" y="137"/>
                    </a:lnTo>
                    <a:lnTo>
                      <a:pt x="19" y="139"/>
                    </a:lnTo>
                    <a:lnTo>
                      <a:pt x="22" y="141"/>
                    </a:lnTo>
                    <a:lnTo>
                      <a:pt x="28" y="144"/>
                    </a:lnTo>
                    <a:lnTo>
                      <a:pt x="37" y="148"/>
                    </a:lnTo>
                    <a:lnTo>
                      <a:pt x="47" y="155"/>
                    </a:lnTo>
                    <a:lnTo>
                      <a:pt x="59" y="162"/>
                    </a:lnTo>
                    <a:lnTo>
                      <a:pt x="75" y="170"/>
                    </a:lnTo>
                    <a:lnTo>
                      <a:pt x="92" y="180"/>
                    </a:lnTo>
                    <a:lnTo>
                      <a:pt x="112" y="190"/>
                    </a:lnTo>
                    <a:lnTo>
                      <a:pt x="134" y="200"/>
                    </a:lnTo>
                    <a:lnTo>
                      <a:pt x="159" y="212"/>
                    </a:lnTo>
                    <a:lnTo>
                      <a:pt x="186" y="225"/>
                    </a:lnTo>
                    <a:lnTo>
                      <a:pt x="215" y="238"/>
                    </a:lnTo>
                    <a:lnTo>
                      <a:pt x="247" y="252"/>
                    </a:lnTo>
                    <a:lnTo>
                      <a:pt x="281" y="267"/>
                    </a:lnTo>
                    <a:lnTo>
                      <a:pt x="318" y="281"/>
                    </a:lnTo>
                    <a:lnTo>
                      <a:pt x="358" y="296"/>
                    </a:lnTo>
                    <a:lnTo>
                      <a:pt x="399" y="311"/>
                    </a:lnTo>
                    <a:lnTo>
                      <a:pt x="443" y="326"/>
                    </a:lnTo>
                    <a:lnTo>
                      <a:pt x="491" y="341"/>
                    </a:lnTo>
                    <a:lnTo>
                      <a:pt x="540" y="357"/>
                    </a:lnTo>
                    <a:lnTo>
                      <a:pt x="592" y="372"/>
                    </a:lnTo>
                    <a:lnTo>
                      <a:pt x="647" y="387"/>
                    </a:lnTo>
                    <a:lnTo>
                      <a:pt x="703" y="402"/>
                    </a:lnTo>
                    <a:lnTo>
                      <a:pt x="764" y="416"/>
                    </a:lnTo>
                    <a:lnTo>
                      <a:pt x="826" y="431"/>
                    </a:lnTo>
                    <a:lnTo>
                      <a:pt x="890" y="444"/>
                    </a:lnTo>
                    <a:lnTo>
                      <a:pt x="958" y="459"/>
                    </a:lnTo>
                    <a:lnTo>
                      <a:pt x="1028" y="472"/>
                    </a:lnTo>
                    <a:lnTo>
                      <a:pt x="1101" y="483"/>
                    </a:lnTo>
                    <a:lnTo>
                      <a:pt x="1177" y="494"/>
                    </a:lnTo>
                    <a:lnTo>
                      <a:pt x="1255" y="505"/>
                    </a:lnTo>
                    <a:lnTo>
                      <a:pt x="1256" y="503"/>
                    </a:lnTo>
                    <a:lnTo>
                      <a:pt x="1260" y="497"/>
                    </a:lnTo>
                    <a:lnTo>
                      <a:pt x="1265" y="487"/>
                    </a:lnTo>
                    <a:lnTo>
                      <a:pt x="1272" y="473"/>
                    </a:lnTo>
                    <a:lnTo>
                      <a:pt x="1278" y="456"/>
                    </a:lnTo>
                    <a:lnTo>
                      <a:pt x="1282" y="437"/>
                    </a:lnTo>
                    <a:lnTo>
                      <a:pt x="1285" y="415"/>
                    </a:lnTo>
                    <a:lnTo>
                      <a:pt x="1284" y="39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6" name="AutoShape 851"/>
              <p:cNvSpPr>
                <a:spLocks noChangeAspect="1" noChangeArrowheads="1" noTextEdit="1"/>
              </p:cNvSpPr>
              <p:nvPr/>
            </p:nvSpPr>
            <p:spPr bwMode="auto">
              <a:xfrm>
                <a:off x="4475" y="3342"/>
                <a:ext cx="16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3917" name="Freeform 852"/>
              <p:cNvSpPr>
                <a:spLocks/>
              </p:cNvSpPr>
              <p:nvPr/>
            </p:nvSpPr>
            <p:spPr bwMode="auto">
              <a:xfrm>
                <a:off x="4508" y="3354"/>
                <a:ext cx="23" cy="31"/>
              </a:xfrm>
              <a:custGeom>
                <a:avLst/>
                <a:gdLst>
                  <a:gd name="T0" fmla="*/ 0 w 179"/>
                  <a:gd name="T1" fmla="*/ 0 h 216"/>
                  <a:gd name="T2" fmla="*/ 0 w 179"/>
                  <a:gd name="T3" fmla="*/ 0 h 216"/>
                  <a:gd name="T4" fmla="*/ 0 w 179"/>
                  <a:gd name="T5" fmla="*/ 0 h 216"/>
                  <a:gd name="T6" fmla="*/ 0 w 179"/>
                  <a:gd name="T7" fmla="*/ 0 h 216"/>
                  <a:gd name="T8" fmla="*/ 0 w 179"/>
                  <a:gd name="T9" fmla="*/ 0 h 216"/>
                  <a:gd name="T10" fmla="*/ 0 w 179"/>
                  <a:gd name="T11" fmla="*/ 0 h 216"/>
                  <a:gd name="T12" fmla="*/ 0 w 179"/>
                  <a:gd name="T13" fmla="*/ 0 h 216"/>
                  <a:gd name="T14" fmla="*/ 0 w 179"/>
                  <a:gd name="T15" fmla="*/ 0 h 216"/>
                  <a:gd name="T16" fmla="*/ 0 w 179"/>
                  <a:gd name="T17" fmla="*/ 0 h 216"/>
                  <a:gd name="T18" fmla="*/ 0 w 179"/>
                  <a:gd name="T19" fmla="*/ 0 h 216"/>
                  <a:gd name="T20" fmla="*/ 0 w 179"/>
                  <a:gd name="T21" fmla="*/ 0 h 216"/>
                  <a:gd name="T22" fmla="*/ 0 w 179"/>
                  <a:gd name="T23" fmla="*/ 0 h 216"/>
                  <a:gd name="T24" fmla="*/ 0 w 179"/>
                  <a:gd name="T25" fmla="*/ 0 h 216"/>
                  <a:gd name="T26" fmla="*/ 0 w 179"/>
                  <a:gd name="T27" fmla="*/ 0 h 216"/>
                  <a:gd name="T28" fmla="*/ 0 w 179"/>
                  <a:gd name="T29" fmla="*/ 0 h 216"/>
                  <a:gd name="T30" fmla="*/ 0 w 179"/>
                  <a:gd name="T31" fmla="*/ 0 h 216"/>
                  <a:gd name="T32" fmla="*/ 0 w 179"/>
                  <a:gd name="T33" fmla="*/ 0 h 216"/>
                  <a:gd name="T34" fmla="*/ 0 w 179"/>
                  <a:gd name="T35" fmla="*/ 0 h 216"/>
                  <a:gd name="T36" fmla="*/ 0 w 179"/>
                  <a:gd name="T37" fmla="*/ 0 h 216"/>
                  <a:gd name="T38" fmla="*/ 0 w 179"/>
                  <a:gd name="T39" fmla="*/ 0 h 216"/>
                  <a:gd name="T40" fmla="*/ 0 w 179"/>
                  <a:gd name="T41" fmla="*/ 0 h 216"/>
                  <a:gd name="T42" fmla="*/ 0 w 179"/>
                  <a:gd name="T43" fmla="*/ 0 h 216"/>
                  <a:gd name="T44" fmla="*/ 0 w 179"/>
                  <a:gd name="T45" fmla="*/ 0 h 216"/>
                  <a:gd name="T46" fmla="*/ 0 w 179"/>
                  <a:gd name="T47" fmla="*/ 0 h 216"/>
                  <a:gd name="T48" fmla="*/ 0 w 179"/>
                  <a:gd name="T49" fmla="*/ 0 h 216"/>
                  <a:gd name="T50" fmla="*/ 0 w 179"/>
                  <a:gd name="T51" fmla="*/ 0 h 216"/>
                  <a:gd name="T52" fmla="*/ 0 w 179"/>
                  <a:gd name="T53" fmla="*/ 0 h 216"/>
                  <a:gd name="T54" fmla="*/ 0 w 179"/>
                  <a:gd name="T55" fmla="*/ 0 h 216"/>
                  <a:gd name="T56" fmla="*/ 0 w 179"/>
                  <a:gd name="T57" fmla="*/ 0 h 216"/>
                  <a:gd name="T58" fmla="*/ 0 w 179"/>
                  <a:gd name="T59" fmla="*/ 0 h 216"/>
                  <a:gd name="T60" fmla="*/ 0 w 179"/>
                  <a:gd name="T61" fmla="*/ 0 h 216"/>
                  <a:gd name="T62" fmla="*/ 0 w 179"/>
                  <a:gd name="T63" fmla="*/ 0 h 216"/>
                  <a:gd name="T64" fmla="*/ 0 w 179"/>
                  <a:gd name="T65" fmla="*/ 0 h 216"/>
                  <a:gd name="T66" fmla="*/ 0 w 179"/>
                  <a:gd name="T67" fmla="*/ 0 h 216"/>
                  <a:gd name="T68" fmla="*/ 0 w 179"/>
                  <a:gd name="T69" fmla="*/ 0 h 216"/>
                  <a:gd name="T70" fmla="*/ 0 w 179"/>
                  <a:gd name="T71" fmla="*/ 0 h 216"/>
                  <a:gd name="T72" fmla="*/ 0 w 179"/>
                  <a:gd name="T73" fmla="*/ 0 h 216"/>
                  <a:gd name="T74" fmla="*/ 0 w 179"/>
                  <a:gd name="T75" fmla="*/ 0 h 216"/>
                  <a:gd name="T76" fmla="*/ 0 w 179"/>
                  <a:gd name="T77" fmla="*/ 0 h 216"/>
                  <a:gd name="T78" fmla="*/ 0 w 179"/>
                  <a:gd name="T79" fmla="*/ 0 h 216"/>
                  <a:gd name="T80" fmla="*/ 0 w 179"/>
                  <a:gd name="T81" fmla="*/ 0 h 216"/>
                  <a:gd name="T82" fmla="*/ 0 w 179"/>
                  <a:gd name="T83" fmla="*/ 0 h 216"/>
                  <a:gd name="T84" fmla="*/ 0 w 179"/>
                  <a:gd name="T85" fmla="*/ 0 h 216"/>
                  <a:gd name="T86" fmla="*/ 0 w 179"/>
                  <a:gd name="T87" fmla="*/ 0 h 216"/>
                  <a:gd name="T88" fmla="*/ 0 w 179"/>
                  <a:gd name="T89" fmla="*/ 0 h 216"/>
                  <a:gd name="T90" fmla="*/ 0 w 179"/>
                  <a:gd name="T91" fmla="*/ 0 h 216"/>
                  <a:gd name="T92" fmla="*/ 0 w 179"/>
                  <a:gd name="T93" fmla="*/ 0 h 216"/>
                  <a:gd name="T94" fmla="*/ 0 w 179"/>
                  <a:gd name="T95" fmla="*/ 0 h 216"/>
                  <a:gd name="T96" fmla="*/ 0 w 179"/>
                  <a:gd name="T97" fmla="*/ 0 h 21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9"/>
                  <a:gd name="T148" fmla="*/ 0 h 216"/>
                  <a:gd name="T149" fmla="*/ 179 w 179"/>
                  <a:gd name="T150" fmla="*/ 216 h 21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9" h="216">
                    <a:moveTo>
                      <a:pt x="63" y="28"/>
                    </a:moveTo>
                    <a:lnTo>
                      <a:pt x="49" y="37"/>
                    </a:lnTo>
                    <a:lnTo>
                      <a:pt x="38" y="47"/>
                    </a:lnTo>
                    <a:lnTo>
                      <a:pt x="27" y="59"/>
                    </a:lnTo>
                    <a:lnTo>
                      <a:pt x="18" y="72"/>
                    </a:lnTo>
                    <a:lnTo>
                      <a:pt x="10" y="86"/>
                    </a:lnTo>
                    <a:lnTo>
                      <a:pt x="5" y="101"/>
                    </a:lnTo>
                    <a:lnTo>
                      <a:pt x="2" y="117"/>
                    </a:lnTo>
                    <a:lnTo>
                      <a:pt x="0" y="133"/>
                    </a:lnTo>
                    <a:lnTo>
                      <a:pt x="2" y="155"/>
                    </a:lnTo>
                    <a:lnTo>
                      <a:pt x="10" y="173"/>
                    </a:lnTo>
                    <a:lnTo>
                      <a:pt x="23" y="190"/>
                    </a:lnTo>
                    <a:lnTo>
                      <a:pt x="40" y="201"/>
                    </a:lnTo>
                    <a:lnTo>
                      <a:pt x="59" y="211"/>
                    </a:lnTo>
                    <a:lnTo>
                      <a:pt x="79" y="215"/>
                    </a:lnTo>
                    <a:lnTo>
                      <a:pt x="100" y="216"/>
                    </a:lnTo>
                    <a:lnTo>
                      <a:pt x="120" y="213"/>
                    </a:lnTo>
                    <a:lnTo>
                      <a:pt x="124" y="213"/>
                    </a:lnTo>
                    <a:lnTo>
                      <a:pt x="128" y="211"/>
                    </a:lnTo>
                    <a:lnTo>
                      <a:pt x="131" y="208"/>
                    </a:lnTo>
                    <a:lnTo>
                      <a:pt x="132" y="203"/>
                    </a:lnTo>
                    <a:lnTo>
                      <a:pt x="130" y="198"/>
                    </a:lnTo>
                    <a:lnTo>
                      <a:pt x="126" y="194"/>
                    </a:lnTo>
                    <a:lnTo>
                      <a:pt x="121" y="190"/>
                    </a:lnTo>
                    <a:lnTo>
                      <a:pt x="116" y="187"/>
                    </a:lnTo>
                    <a:lnTo>
                      <a:pt x="105" y="184"/>
                    </a:lnTo>
                    <a:lnTo>
                      <a:pt x="95" y="182"/>
                    </a:lnTo>
                    <a:lnTo>
                      <a:pt x="84" y="180"/>
                    </a:lnTo>
                    <a:lnTo>
                      <a:pt x="75" y="178"/>
                    </a:lnTo>
                    <a:lnTo>
                      <a:pt x="65" y="175"/>
                    </a:lnTo>
                    <a:lnTo>
                      <a:pt x="56" y="170"/>
                    </a:lnTo>
                    <a:lnTo>
                      <a:pt x="47" y="165"/>
                    </a:lnTo>
                    <a:lnTo>
                      <a:pt x="39" y="156"/>
                    </a:lnTo>
                    <a:lnTo>
                      <a:pt x="36" y="120"/>
                    </a:lnTo>
                    <a:lnTo>
                      <a:pt x="44" y="90"/>
                    </a:lnTo>
                    <a:lnTo>
                      <a:pt x="61" y="67"/>
                    </a:lnTo>
                    <a:lnTo>
                      <a:pt x="84" y="47"/>
                    </a:lnTo>
                    <a:lnTo>
                      <a:pt x="109" y="32"/>
                    </a:lnTo>
                    <a:lnTo>
                      <a:pt x="136" y="21"/>
                    </a:lnTo>
                    <a:lnTo>
                      <a:pt x="160" y="12"/>
                    </a:lnTo>
                    <a:lnTo>
                      <a:pt x="179" y="5"/>
                    </a:lnTo>
                    <a:lnTo>
                      <a:pt x="167" y="1"/>
                    </a:lnTo>
                    <a:lnTo>
                      <a:pt x="154" y="0"/>
                    </a:lnTo>
                    <a:lnTo>
                      <a:pt x="140" y="2"/>
                    </a:lnTo>
                    <a:lnTo>
                      <a:pt x="124" y="5"/>
                    </a:lnTo>
                    <a:lnTo>
                      <a:pt x="108" y="10"/>
                    </a:lnTo>
                    <a:lnTo>
                      <a:pt x="92" y="15"/>
                    </a:lnTo>
                    <a:lnTo>
                      <a:pt x="77" y="22"/>
                    </a:lnTo>
                    <a:lnTo>
                      <a:pt x="63" y="28"/>
                    </a:lnTo>
                    <a:close/>
                  </a:path>
                </a:pathLst>
              </a:custGeom>
              <a:solidFill>
                <a:srgbClr val="C9E8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8" name="Freeform 853"/>
              <p:cNvSpPr>
                <a:spLocks/>
              </p:cNvSpPr>
              <p:nvPr/>
            </p:nvSpPr>
            <p:spPr bwMode="auto">
              <a:xfrm>
                <a:off x="4547" y="3353"/>
                <a:ext cx="14" cy="24"/>
              </a:xfrm>
              <a:custGeom>
                <a:avLst/>
                <a:gdLst>
                  <a:gd name="T0" fmla="*/ 0 w 114"/>
                  <a:gd name="T1" fmla="*/ 0 h 168"/>
                  <a:gd name="T2" fmla="*/ 0 w 114"/>
                  <a:gd name="T3" fmla="*/ 0 h 168"/>
                  <a:gd name="T4" fmla="*/ 0 w 114"/>
                  <a:gd name="T5" fmla="*/ 0 h 168"/>
                  <a:gd name="T6" fmla="*/ 0 w 114"/>
                  <a:gd name="T7" fmla="*/ 0 h 168"/>
                  <a:gd name="T8" fmla="*/ 0 w 114"/>
                  <a:gd name="T9" fmla="*/ 0 h 168"/>
                  <a:gd name="T10" fmla="*/ 0 w 114"/>
                  <a:gd name="T11" fmla="*/ 0 h 168"/>
                  <a:gd name="T12" fmla="*/ 0 w 114"/>
                  <a:gd name="T13" fmla="*/ 0 h 168"/>
                  <a:gd name="T14" fmla="*/ 0 w 114"/>
                  <a:gd name="T15" fmla="*/ 0 h 168"/>
                  <a:gd name="T16" fmla="*/ 0 w 114"/>
                  <a:gd name="T17" fmla="*/ 0 h 168"/>
                  <a:gd name="T18" fmla="*/ 0 w 114"/>
                  <a:gd name="T19" fmla="*/ 0 h 168"/>
                  <a:gd name="T20" fmla="*/ 0 w 114"/>
                  <a:gd name="T21" fmla="*/ 0 h 168"/>
                  <a:gd name="T22" fmla="*/ 0 w 114"/>
                  <a:gd name="T23" fmla="*/ 0 h 168"/>
                  <a:gd name="T24" fmla="*/ 0 w 114"/>
                  <a:gd name="T25" fmla="*/ 0 h 168"/>
                  <a:gd name="T26" fmla="*/ 0 w 114"/>
                  <a:gd name="T27" fmla="*/ 0 h 168"/>
                  <a:gd name="T28" fmla="*/ 0 w 114"/>
                  <a:gd name="T29" fmla="*/ 0 h 168"/>
                  <a:gd name="T30" fmla="*/ 0 w 114"/>
                  <a:gd name="T31" fmla="*/ 0 h 168"/>
                  <a:gd name="T32" fmla="*/ 0 w 114"/>
                  <a:gd name="T33" fmla="*/ 0 h 168"/>
                  <a:gd name="T34" fmla="*/ 0 w 114"/>
                  <a:gd name="T35" fmla="*/ 0 h 168"/>
                  <a:gd name="T36" fmla="*/ 0 w 114"/>
                  <a:gd name="T37" fmla="*/ 0 h 168"/>
                  <a:gd name="T38" fmla="*/ 0 w 114"/>
                  <a:gd name="T39" fmla="*/ 0 h 168"/>
                  <a:gd name="T40" fmla="*/ 0 w 114"/>
                  <a:gd name="T41" fmla="*/ 0 h 168"/>
                  <a:gd name="T42" fmla="*/ 0 w 114"/>
                  <a:gd name="T43" fmla="*/ 0 h 168"/>
                  <a:gd name="T44" fmla="*/ 0 w 114"/>
                  <a:gd name="T45" fmla="*/ 0 h 168"/>
                  <a:gd name="T46" fmla="*/ 0 w 114"/>
                  <a:gd name="T47" fmla="*/ 0 h 168"/>
                  <a:gd name="T48" fmla="*/ 0 w 114"/>
                  <a:gd name="T49" fmla="*/ 0 h 168"/>
                  <a:gd name="T50" fmla="*/ 0 w 114"/>
                  <a:gd name="T51" fmla="*/ 0 h 168"/>
                  <a:gd name="T52" fmla="*/ 0 w 114"/>
                  <a:gd name="T53" fmla="*/ 0 h 168"/>
                  <a:gd name="T54" fmla="*/ 0 w 114"/>
                  <a:gd name="T55" fmla="*/ 0 h 168"/>
                  <a:gd name="T56" fmla="*/ 0 w 114"/>
                  <a:gd name="T57" fmla="*/ 0 h 168"/>
                  <a:gd name="T58" fmla="*/ 0 w 114"/>
                  <a:gd name="T59" fmla="*/ 0 h 168"/>
                  <a:gd name="T60" fmla="*/ 0 w 114"/>
                  <a:gd name="T61" fmla="*/ 0 h 168"/>
                  <a:gd name="T62" fmla="*/ 0 w 114"/>
                  <a:gd name="T63" fmla="*/ 0 h 168"/>
                  <a:gd name="T64" fmla="*/ 0 w 114"/>
                  <a:gd name="T65" fmla="*/ 0 h 168"/>
                  <a:gd name="T66" fmla="*/ 0 w 114"/>
                  <a:gd name="T67" fmla="*/ 0 h 168"/>
                  <a:gd name="T68" fmla="*/ 0 w 114"/>
                  <a:gd name="T69" fmla="*/ 0 h 168"/>
                  <a:gd name="T70" fmla="*/ 0 w 114"/>
                  <a:gd name="T71" fmla="*/ 0 h 168"/>
                  <a:gd name="T72" fmla="*/ 0 w 114"/>
                  <a:gd name="T73" fmla="*/ 0 h 168"/>
                  <a:gd name="T74" fmla="*/ 0 w 114"/>
                  <a:gd name="T75" fmla="*/ 0 h 168"/>
                  <a:gd name="T76" fmla="*/ 0 w 114"/>
                  <a:gd name="T77" fmla="*/ 0 h 168"/>
                  <a:gd name="T78" fmla="*/ 0 w 114"/>
                  <a:gd name="T79" fmla="*/ 0 h 168"/>
                  <a:gd name="T80" fmla="*/ 0 w 114"/>
                  <a:gd name="T81" fmla="*/ 0 h 1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168"/>
                  <a:gd name="T125" fmla="*/ 114 w 114"/>
                  <a:gd name="T126" fmla="*/ 168 h 1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168">
                    <a:moveTo>
                      <a:pt x="96" y="55"/>
                    </a:moveTo>
                    <a:lnTo>
                      <a:pt x="101" y="72"/>
                    </a:lnTo>
                    <a:lnTo>
                      <a:pt x="100" y="88"/>
                    </a:lnTo>
                    <a:lnTo>
                      <a:pt x="92" y="101"/>
                    </a:lnTo>
                    <a:lnTo>
                      <a:pt x="82" y="112"/>
                    </a:lnTo>
                    <a:lnTo>
                      <a:pt x="69" y="123"/>
                    </a:lnTo>
                    <a:lnTo>
                      <a:pt x="54" y="134"/>
                    </a:lnTo>
                    <a:lnTo>
                      <a:pt x="40" y="143"/>
                    </a:lnTo>
                    <a:lnTo>
                      <a:pt x="27" y="153"/>
                    </a:lnTo>
                    <a:lnTo>
                      <a:pt x="25" y="156"/>
                    </a:lnTo>
                    <a:lnTo>
                      <a:pt x="24" y="158"/>
                    </a:lnTo>
                    <a:lnTo>
                      <a:pt x="24" y="162"/>
                    </a:lnTo>
                    <a:lnTo>
                      <a:pt x="25" y="165"/>
                    </a:lnTo>
                    <a:lnTo>
                      <a:pt x="28" y="167"/>
                    </a:lnTo>
                    <a:lnTo>
                      <a:pt x="31" y="168"/>
                    </a:lnTo>
                    <a:lnTo>
                      <a:pt x="33" y="168"/>
                    </a:lnTo>
                    <a:lnTo>
                      <a:pt x="37" y="167"/>
                    </a:lnTo>
                    <a:lnTo>
                      <a:pt x="53" y="157"/>
                    </a:lnTo>
                    <a:lnTo>
                      <a:pt x="69" y="147"/>
                    </a:lnTo>
                    <a:lnTo>
                      <a:pt x="84" y="135"/>
                    </a:lnTo>
                    <a:lnTo>
                      <a:pt x="97" y="121"/>
                    </a:lnTo>
                    <a:lnTo>
                      <a:pt x="107" y="106"/>
                    </a:lnTo>
                    <a:lnTo>
                      <a:pt x="113" y="89"/>
                    </a:lnTo>
                    <a:lnTo>
                      <a:pt x="114" y="71"/>
                    </a:lnTo>
                    <a:lnTo>
                      <a:pt x="110" y="51"/>
                    </a:lnTo>
                    <a:lnTo>
                      <a:pt x="101" y="36"/>
                    </a:lnTo>
                    <a:lnTo>
                      <a:pt x="87" y="24"/>
                    </a:lnTo>
                    <a:lnTo>
                      <a:pt x="70" y="14"/>
                    </a:lnTo>
                    <a:lnTo>
                      <a:pt x="51" y="7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2" y="9"/>
                    </a:lnTo>
                    <a:lnTo>
                      <a:pt x="26" y="13"/>
                    </a:lnTo>
                    <a:lnTo>
                      <a:pt x="41" y="17"/>
                    </a:lnTo>
                    <a:lnTo>
                      <a:pt x="54" y="22"/>
                    </a:lnTo>
                    <a:lnTo>
                      <a:pt x="68" y="27"/>
                    </a:lnTo>
                    <a:lnTo>
                      <a:pt x="80" y="34"/>
                    </a:lnTo>
                    <a:lnTo>
                      <a:pt x="89" y="43"/>
                    </a:lnTo>
                    <a:lnTo>
                      <a:pt x="96" y="55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9" name="Freeform 854"/>
              <p:cNvSpPr>
                <a:spLocks/>
              </p:cNvSpPr>
              <p:nvPr/>
            </p:nvSpPr>
            <p:spPr bwMode="auto">
              <a:xfrm>
                <a:off x="4494" y="3348"/>
                <a:ext cx="37" cy="50"/>
              </a:xfrm>
              <a:custGeom>
                <a:avLst/>
                <a:gdLst>
                  <a:gd name="T0" fmla="*/ 0 w 289"/>
                  <a:gd name="T1" fmla="*/ 0 h 351"/>
                  <a:gd name="T2" fmla="*/ 0 w 289"/>
                  <a:gd name="T3" fmla="*/ 0 h 351"/>
                  <a:gd name="T4" fmla="*/ 0 w 289"/>
                  <a:gd name="T5" fmla="*/ 0 h 351"/>
                  <a:gd name="T6" fmla="*/ 0 w 289"/>
                  <a:gd name="T7" fmla="*/ 0 h 351"/>
                  <a:gd name="T8" fmla="*/ 0 w 289"/>
                  <a:gd name="T9" fmla="*/ 0 h 351"/>
                  <a:gd name="T10" fmla="*/ 0 w 289"/>
                  <a:gd name="T11" fmla="*/ 0 h 351"/>
                  <a:gd name="T12" fmla="*/ 0 w 289"/>
                  <a:gd name="T13" fmla="*/ 0 h 351"/>
                  <a:gd name="T14" fmla="*/ 0 w 289"/>
                  <a:gd name="T15" fmla="*/ 0 h 351"/>
                  <a:gd name="T16" fmla="*/ 0 w 289"/>
                  <a:gd name="T17" fmla="*/ 0 h 351"/>
                  <a:gd name="T18" fmla="*/ 0 w 289"/>
                  <a:gd name="T19" fmla="*/ 0 h 351"/>
                  <a:gd name="T20" fmla="*/ 0 w 289"/>
                  <a:gd name="T21" fmla="*/ 0 h 351"/>
                  <a:gd name="T22" fmla="*/ 0 w 289"/>
                  <a:gd name="T23" fmla="*/ 0 h 351"/>
                  <a:gd name="T24" fmla="*/ 0 w 289"/>
                  <a:gd name="T25" fmla="*/ 0 h 351"/>
                  <a:gd name="T26" fmla="*/ 0 w 289"/>
                  <a:gd name="T27" fmla="*/ 0 h 351"/>
                  <a:gd name="T28" fmla="*/ 0 w 289"/>
                  <a:gd name="T29" fmla="*/ 0 h 351"/>
                  <a:gd name="T30" fmla="*/ 0 w 289"/>
                  <a:gd name="T31" fmla="*/ 0 h 351"/>
                  <a:gd name="T32" fmla="*/ 0 w 289"/>
                  <a:gd name="T33" fmla="*/ 0 h 351"/>
                  <a:gd name="T34" fmla="*/ 0 w 289"/>
                  <a:gd name="T35" fmla="*/ 0 h 351"/>
                  <a:gd name="T36" fmla="*/ 0 w 289"/>
                  <a:gd name="T37" fmla="*/ 0 h 351"/>
                  <a:gd name="T38" fmla="*/ 0 w 289"/>
                  <a:gd name="T39" fmla="*/ 0 h 351"/>
                  <a:gd name="T40" fmla="*/ 0 w 289"/>
                  <a:gd name="T41" fmla="*/ 0 h 351"/>
                  <a:gd name="T42" fmla="*/ 0 w 289"/>
                  <a:gd name="T43" fmla="*/ 0 h 351"/>
                  <a:gd name="T44" fmla="*/ 0 w 289"/>
                  <a:gd name="T45" fmla="*/ 0 h 351"/>
                  <a:gd name="T46" fmla="*/ 0 w 289"/>
                  <a:gd name="T47" fmla="*/ 0 h 351"/>
                  <a:gd name="T48" fmla="*/ 0 w 289"/>
                  <a:gd name="T49" fmla="*/ 0 h 351"/>
                  <a:gd name="T50" fmla="*/ 0 w 289"/>
                  <a:gd name="T51" fmla="*/ 0 h 351"/>
                  <a:gd name="T52" fmla="*/ 0 w 289"/>
                  <a:gd name="T53" fmla="*/ 0 h 351"/>
                  <a:gd name="T54" fmla="*/ 0 w 289"/>
                  <a:gd name="T55" fmla="*/ 0 h 351"/>
                  <a:gd name="T56" fmla="*/ 0 w 289"/>
                  <a:gd name="T57" fmla="*/ 0 h 351"/>
                  <a:gd name="T58" fmla="*/ 0 w 289"/>
                  <a:gd name="T59" fmla="*/ 0 h 351"/>
                  <a:gd name="T60" fmla="*/ 0 w 289"/>
                  <a:gd name="T61" fmla="*/ 0 h 351"/>
                  <a:gd name="T62" fmla="*/ 0 w 289"/>
                  <a:gd name="T63" fmla="*/ 0 h 351"/>
                  <a:gd name="T64" fmla="*/ 0 w 289"/>
                  <a:gd name="T65" fmla="*/ 0 h 351"/>
                  <a:gd name="T66" fmla="*/ 0 w 289"/>
                  <a:gd name="T67" fmla="*/ 0 h 351"/>
                  <a:gd name="T68" fmla="*/ 0 w 289"/>
                  <a:gd name="T69" fmla="*/ 0 h 351"/>
                  <a:gd name="T70" fmla="*/ 0 w 289"/>
                  <a:gd name="T71" fmla="*/ 0 h 351"/>
                  <a:gd name="T72" fmla="*/ 0 w 289"/>
                  <a:gd name="T73" fmla="*/ 0 h 351"/>
                  <a:gd name="T74" fmla="*/ 0 w 289"/>
                  <a:gd name="T75" fmla="*/ 0 h 351"/>
                  <a:gd name="T76" fmla="*/ 0 w 289"/>
                  <a:gd name="T77" fmla="*/ 0 h 351"/>
                  <a:gd name="T78" fmla="*/ 0 w 289"/>
                  <a:gd name="T79" fmla="*/ 0 h 351"/>
                  <a:gd name="T80" fmla="*/ 0 w 289"/>
                  <a:gd name="T81" fmla="*/ 0 h 351"/>
                  <a:gd name="T82" fmla="*/ 0 w 289"/>
                  <a:gd name="T83" fmla="*/ 0 h 351"/>
                  <a:gd name="T84" fmla="*/ 0 w 289"/>
                  <a:gd name="T85" fmla="*/ 0 h 351"/>
                  <a:gd name="T86" fmla="*/ 0 w 289"/>
                  <a:gd name="T87" fmla="*/ 0 h 3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1"/>
                  <a:gd name="T134" fmla="*/ 289 w 289"/>
                  <a:gd name="T135" fmla="*/ 351 h 3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1">
                    <a:moveTo>
                      <a:pt x="112" y="46"/>
                    </a:moveTo>
                    <a:lnTo>
                      <a:pt x="90" y="65"/>
                    </a:lnTo>
                    <a:lnTo>
                      <a:pt x="68" y="84"/>
                    </a:lnTo>
                    <a:lnTo>
                      <a:pt x="48" y="106"/>
                    </a:lnTo>
                    <a:lnTo>
                      <a:pt x="30" y="130"/>
                    </a:lnTo>
                    <a:lnTo>
                      <a:pt x="15" y="155"/>
                    </a:lnTo>
                    <a:lnTo>
                      <a:pt x="5" y="181"/>
                    </a:lnTo>
                    <a:lnTo>
                      <a:pt x="0" y="210"/>
                    </a:lnTo>
                    <a:lnTo>
                      <a:pt x="1" y="240"/>
                    </a:lnTo>
                    <a:lnTo>
                      <a:pt x="3" y="248"/>
                    </a:lnTo>
                    <a:lnTo>
                      <a:pt x="5" y="256"/>
                    </a:lnTo>
                    <a:lnTo>
                      <a:pt x="8" y="262"/>
                    </a:lnTo>
                    <a:lnTo>
                      <a:pt x="12" y="270"/>
                    </a:lnTo>
                    <a:lnTo>
                      <a:pt x="17" y="276"/>
                    </a:lnTo>
                    <a:lnTo>
                      <a:pt x="24" y="283"/>
                    </a:lnTo>
                    <a:lnTo>
                      <a:pt x="29" y="288"/>
                    </a:lnTo>
                    <a:lnTo>
                      <a:pt x="36" y="292"/>
                    </a:lnTo>
                    <a:lnTo>
                      <a:pt x="50" y="301"/>
                    </a:lnTo>
                    <a:lnTo>
                      <a:pt x="64" y="308"/>
                    </a:lnTo>
                    <a:lnTo>
                      <a:pt x="77" y="315"/>
                    </a:lnTo>
                    <a:lnTo>
                      <a:pt x="92" y="320"/>
                    </a:lnTo>
                    <a:lnTo>
                      <a:pt x="107" y="326"/>
                    </a:lnTo>
                    <a:lnTo>
                      <a:pt x="121" y="330"/>
                    </a:lnTo>
                    <a:lnTo>
                      <a:pt x="136" y="334"/>
                    </a:lnTo>
                    <a:lnTo>
                      <a:pt x="151" y="337"/>
                    </a:lnTo>
                    <a:lnTo>
                      <a:pt x="167" y="341"/>
                    </a:lnTo>
                    <a:lnTo>
                      <a:pt x="181" y="343"/>
                    </a:lnTo>
                    <a:lnTo>
                      <a:pt x="197" y="345"/>
                    </a:lnTo>
                    <a:lnTo>
                      <a:pt x="213" y="347"/>
                    </a:lnTo>
                    <a:lnTo>
                      <a:pt x="228" y="348"/>
                    </a:lnTo>
                    <a:lnTo>
                      <a:pt x="243" y="349"/>
                    </a:lnTo>
                    <a:lnTo>
                      <a:pt x="259" y="350"/>
                    </a:lnTo>
                    <a:lnTo>
                      <a:pt x="274" y="351"/>
                    </a:lnTo>
                    <a:lnTo>
                      <a:pt x="279" y="351"/>
                    </a:lnTo>
                    <a:lnTo>
                      <a:pt x="283" y="349"/>
                    </a:lnTo>
                    <a:lnTo>
                      <a:pt x="286" y="345"/>
                    </a:lnTo>
                    <a:lnTo>
                      <a:pt x="289" y="341"/>
                    </a:lnTo>
                    <a:lnTo>
                      <a:pt x="289" y="335"/>
                    </a:lnTo>
                    <a:lnTo>
                      <a:pt x="286" y="331"/>
                    </a:lnTo>
                    <a:lnTo>
                      <a:pt x="282" y="328"/>
                    </a:lnTo>
                    <a:lnTo>
                      <a:pt x="277" y="326"/>
                    </a:lnTo>
                    <a:lnTo>
                      <a:pt x="263" y="322"/>
                    </a:lnTo>
                    <a:lnTo>
                      <a:pt x="250" y="320"/>
                    </a:lnTo>
                    <a:lnTo>
                      <a:pt x="236" y="317"/>
                    </a:lnTo>
                    <a:lnTo>
                      <a:pt x="221" y="315"/>
                    </a:lnTo>
                    <a:lnTo>
                      <a:pt x="208" y="313"/>
                    </a:lnTo>
                    <a:lnTo>
                      <a:pt x="194" y="311"/>
                    </a:lnTo>
                    <a:lnTo>
                      <a:pt x="179" y="308"/>
                    </a:lnTo>
                    <a:lnTo>
                      <a:pt x="166" y="305"/>
                    </a:lnTo>
                    <a:lnTo>
                      <a:pt x="152" y="303"/>
                    </a:lnTo>
                    <a:lnTo>
                      <a:pt x="138" y="300"/>
                    </a:lnTo>
                    <a:lnTo>
                      <a:pt x="125" y="296"/>
                    </a:lnTo>
                    <a:lnTo>
                      <a:pt x="111" y="292"/>
                    </a:lnTo>
                    <a:lnTo>
                      <a:pt x="98" y="287"/>
                    </a:lnTo>
                    <a:lnTo>
                      <a:pt x="85" y="282"/>
                    </a:lnTo>
                    <a:lnTo>
                      <a:pt x="72" y="276"/>
                    </a:lnTo>
                    <a:lnTo>
                      <a:pt x="59" y="269"/>
                    </a:lnTo>
                    <a:lnTo>
                      <a:pt x="49" y="261"/>
                    </a:lnTo>
                    <a:lnTo>
                      <a:pt x="41" y="252"/>
                    </a:lnTo>
                    <a:lnTo>
                      <a:pt x="34" y="241"/>
                    </a:lnTo>
                    <a:lnTo>
                      <a:pt x="31" y="228"/>
                    </a:lnTo>
                    <a:lnTo>
                      <a:pt x="30" y="215"/>
                    </a:lnTo>
                    <a:lnTo>
                      <a:pt x="31" y="201"/>
                    </a:lnTo>
                    <a:lnTo>
                      <a:pt x="34" y="186"/>
                    </a:lnTo>
                    <a:lnTo>
                      <a:pt x="38" y="174"/>
                    </a:lnTo>
                    <a:lnTo>
                      <a:pt x="46" y="158"/>
                    </a:lnTo>
                    <a:lnTo>
                      <a:pt x="54" y="142"/>
                    </a:lnTo>
                    <a:lnTo>
                      <a:pt x="64" y="128"/>
                    </a:lnTo>
                    <a:lnTo>
                      <a:pt x="74" y="115"/>
                    </a:lnTo>
                    <a:lnTo>
                      <a:pt x="85" y="102"/>
                    </a:lnTo>
                    <a:lnTo>
                      <a:pt x="96" y="89"/>
                    </a:lnTo>
                    <a:lnTo>
                      <a:pt x="110" y="77"/>
                    </a:lnTo>
                    <a:lnTo>
                      <a:pt x="124" y="64"/>
                    </a:lnTo>
                    <a:lnTo>
                      <a:pt x="137" y="53"/>
                    </a:lnTo>
                    <a:lnTo>
                      <a:pt x="155" y="43"/>
                    </a:lnTo>
                    <a:lnTo>
                      <a:pt x="175" y="35"/>
                    </a:lnTo>
                    <a:lnTo>
                      <a:pt x="195" y="26"/>
                    </a:lnTo>
                    <a:lnTo>
                      <a:pt x="213" y="19"/>
                    </a:lnTo>
                    <a:lnTo>
                      <a:pt x="228" y="12"/>
                    </a:lnTo>
                    <a:lnTo>
                      <a:pt x="237" y="6"/>
                    </a:lnTo>
                    <a:lnTo>
                      <a:pt x="240" y="2"/>
                    </a:lnTo>
                    <a:lnTo>
                      <a:pt x="230" y="0"/>
                    </a:lnTo>
                    <a:lnTo>
                      <a:pt x="215" y="1"/>
                    </a:lnTo>
                    <a:lnTo>
                      <a:pt x="198" y="4"/>
                    </a:lnTo>
                    <a:lnTo>
                      <a:pt x="180" y="9"/>
                    </a:lnTo>
                    <a:lnTo>
                      <a:pt x="161" y="17"/>
                    </a:lnTo>
                    <a:lnTo>
                      <a:pt x="144" y="25"/>
                    </a:lnTo>
                    <a:lnTo>
                      <a:pt x="127" y="35"/>
                    </a:lnTo>
                    <a:lnTo>
                      <a:pt x="112" y="4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0" name="Freeform 855"/>
              <p:cNvSpPr>
                <a:spLocks/>
              </p:cNvSpPr>
              <p:nvPr/>
            </p:nvSpPr>
            <p:spPr bwMode="auto">
              <a:xfrm>
                <a:off x="4545" y="3346"/>
                <a:ext cx="32" cy="34"/>
              </a:xfrm>
              <a:custGeom>
                <a:avLst/>
                <a:gdLst>
                  <a:gd name="T0" fmla="*/ 0 w 254"/>
                  <a:gd name="T1" fmla="*/ 0 h 234"/>
                  <a:gd name="T2" fmla="*/ 0 w 254"/>
                  <a:gd name="T3" fmla="*/ 0 h 234"/>
                  <a:gd name="T4" fmla="*/ 0 w 254"/>
                  <a:gd name="T5" fmla="*/ 0 h 234"/>
                  <a:gd name="T6" fmla="*/ 0 w 254"/>
                  <a:gd name="T7" fmla="*/ 0 h 234"/>
                  <a:gd name="T8" fmla="*/ 0 w 254"/>
                  <a:gd name="T9" fmla="*/ 0 h 234"/>
                  <a:gd name="T10" fmla="*/ 0 w 254"/>
                  <a:gd name="T11" fmla="*/ 0 h 234"/>
                  <a:gd name="T12" fmla="*/ 0 w 254"/>
                  <a:gd name="T13" fmla="*/ 0 h 234"/>
                  <a:gd name="T14" fmla="*/ 0 w 254"/>
                  <a:gd name="T15" fmla="*/ 0 h 234"/>
                  <a:gd name="T16" fmla="*/ 0 w 254"/>
                  <a:gd name="T17" fmla="*/ 0 h 234"/>
                  <a:gd name="T18" fmla="*/ 0 w 254"/>
                  <a:gd name="T19" fmla="*/ 0 h 234"/>
                  <a:gd name="T20" fmla="*/ 0 w 254"/>
                  <a:gd name="T21" fmla="*/ 0 h 234"/>
                  <a:gd name="T22" fmla="*/ 0 w 254"/>
                  <a:gd name="T23" fmla="*/ 0 h 234"/>
                  <a:gd name="T24" fmla="*/ 0 w 254"/>
                  <a:gd name="T25" fmla="*/ 0 h 234"/>
                  <a:gd name="T26" fmla="*/ 0 w 254"/>
                  <a:gd name="T27" fmla="*/ 0 h 234"/>
                  <a:gd name="T28" fmla="*/ 0 w 254"/>
                  <a:gd name="T29" fmla="*/ 0 h 234"/>
                  <a:gd name="T30" fmla="*/ 0 w 254"/>
                  <a:gd name="T31" fmla="*/ 0 h 234"/>
                  <a:gd name="T32" fmla="*/ 0 w 254"/>
                  <a:gd name="T33" fmla="*/ 0 h 234"/>
                  <a:gd name="T34" fmla="*/ 0 w 254"/>
                  <a:gd name="T35" fmla="*/ 0 h 234"/>
                  <a:gd name="T36" fmla="*/ 0 w 254"/>
                  <a:gd name="T37" fmla="*/ 0 h 234"/>
                  <a:gd name="T38" fmla="*/ 0 w 254"/>
                  <a:gd name="T39" fmla="*/ 0 h 234"/>
                  <a:gd name="T40" fmla="*/ 0 w 254"/>
                  <a:gd name="T41" fmla="*/ 0 h 234"/>
                  <a:gd name="T42" fmla="*/ 0 w 254"/>
                  <a:gd name="T43" fmla="*/ 0 h 234"/>
                  <a:gd name="T44" fmla="*/ 0 w 254"/>
                  <a:gd name="T45" fmla="*/ 0 h 234"/>
                  <a:gd name="T46" fmla="*/ 0 w 254"/>
                  <a:gd name="T47" fmla="*/ 0 h 234"/>
                  <a:gd name="T48" fmla="*/ 0 w 254"/>
                  <a:gd name="T49" fmla="*/ 0 h 234"/>
                  <a:gd name="T50" fmla="*/ 0 w 254"/>
                  <a:gd name="T51" fmla="*/ 0 h 234"/>
                  <a:gd name="T52" fmla="*/ 0 w 254"/>
                  <a:gd name="T53" fmla="*/ 0 h 234"/>
                  <a:gd name="T54" fmla="*/ 0 w 254"/>
                  <a:gd name="T55" fmla="*/ 0 h 234"/>
                  <a:gd name="T56" fmla="*/ 0 w 254"/>
                  <a:gd name="T57" fmla="*/ 0 h 234"/>
                  <a:gd name="T58" fmla="*/ 0 w 254"/>
                  <a:gd name="T59" fmla="*/ 0 h 234"/>
                  <a:gd name="T60" fmla="*/ 0 w 254"/>
                  <a:gd name="T61" fmla="*/ 0 h 234"/>
                  <a:gd name="T62" fmla="*/ 0 w 254"/>
                  <a:gd name="T63" fmla="*/ 0 h 234"/>
                  <a:gd name="T64" fmla="*/ 0 w 254"/>
                  <a:gd name="T65" fmla="*/ 0 h 234"/>
                  <a:gd name="T66" fmla="*/ 0 w 254"/>
                  <a:gd name="T67" fmla="*/ 0 h 234"/>
                  <a:gd name="T68" fmla="*/ 0 w 254"/>
                  <a:gd name="T69" fmla="*/ 0 h 234"/>
                  <a:gd name="T70" fmla="*/ 0 w 254"/>
                  <a:gd name="T71" fmla="*/ 0 h 234"/>
                  <a:gd name="T72" fmla="*/ 0 w 254"/>
                  <a:gd name="T73" fmla="*/ 0 h 234"/>
                  <a:gd name="T74" fmla="*/ 0 w 254"/>
                  <a:gd name="T75" fmla="*/ 0 h 234"/>
                  <a:gd name="T76" fmla="*/ 0 w 254"/>
                  <a:gd name="T77" fmla="*/ 0 h 234"/>
                  <a:gd name="T78" fmla="*/ 0 w 254"/>
                  <a:gd name="T79" fmla="*/ 0 h 234"/>
                  <a:gd name="T80" fmla="*/ 0 w 254"/>
                  <a:gd name="T81" fmla="*/ 0 h 234"/>
                  <a:gd name="T82" fmla="*/ 0 w 254"/>
                  <a:gd name="T83" fmla="*/ 0 h 234"/>
                  <a:gd name="T84" fmla="*/ 0 w 254"/>
                  <a:gd name="T85" fmla="*/ 0 h 234"/>
                  <a:gd name="T86" fmla="*/ 0 w 254"/>
                  <a:gd name="T87" fmla="*/ 0 h 234"/>
                  <a:gd name="T88" fmla="*/ 0 w 254"/>
                  <a:gd name="T89" fmla="*/ 0 h 234"/>
                  <a:gd name="T90" fmla="*/ 0 w 254"/>
                  <a:gd name="T91" fmla="*/ 0 h 234"/>
                  <a:gd name="T92" fmla="*/ 0 w 254"/>
                  <a:gd name="T93" fmla="*/ 0 h 234"/>
                  <a:gd name="T94" fmla="*/ 0 w 254"/>
                  <a:gd name="T95" fmla="*/ 0 h 234"/>
                  <a:gd name="T96" fmla="*/ 0 w 254"/>
                  <a:gd name="T97" fmla="*/ 0 h 234"/>
                  <a:gd name="T98" fmla="*/ 0 w 254"/>
                  <a:gd name="T99" fmla="*/ 0 h 234"/>
                  <a:gd name="T100" fmla="*/ 0 w 254"/>
                  <a:gd name="T101" fmla="*/ 0 h 234"/>
                  <a:gd name="T102" fmla="*/ 0 w 254"/>
                  <a:gd name="T103" fmla="*/ 0 h 234"/>
                  <a:gd name="T104" fmla="*/ 0 w 254"/>
                  <a:gd name="T105" fmla="*/ 0 h 234"/>
                  <a:gd name="T106" fmla="*/ 0 w 254"/>
                  <a:gd name="T107" fmla="*/ 0 h 234"/>
                  <a:gd name="T108" fmla="*/ 0 w 254"/>
                  <a:gd name="T109" fmla="*/ 0 h 234"/>
                  <a:gd name="T110" fmla="*/ 0 w 254"/>
                  <a:gd name="T111" fmla="*/ 0 h 234"/>
                  <a:gd name="T112" fmla="*/ 0 w 254"/>
                  <a:gd name="T113" fmla="*/ 0 h 234"/>
                  <a:gd name="T114" fmla="*/ 0 w 254"/>
                  <a:gd name="T115" fmla="*/ 0 h 234"/>
                  <a:gd name="T116" fmla="*/ 0 w 254"/>
                  <a:gd name="T117" fmla="*/ 0 h 234"/>
                  <a:gd name="T118" fmla="*/ 0 w 254"/>
                  <a:gd name="T119" fmla="*/ 0 h 234"/>
                  <a:gd name="T120" fmla="*/ 0 w 254"/>
                  <a:gd name="T121" fmla="*/ 0 h 2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4"/>
                  <a:gd name="T184" fmla="*/ 0 h 234"/>
                  <a:gd name="T185" fmla="*/ 254 w 254"/>
                  <a:gd name="T186" fmla="*/ 234 h 2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4" h="234">
                    <a:moveTo>
                      <a:pt x="210" y="71"/>
                    </a:moveTo>
                    <a:lnTo>
                      <a:pt x="222" y="84"/>
                    </a:lnTo>
                    <a:lnTo>
                      <a:pt x="229" y="99"/>
                    </a:lnTo>
                    <a:lnTo>
                      <a:pt x="232" y="115"/>
                    </a:lnTo>
                    <a:lnTo>
                      <a:pt x="232" y="132"/>
                    </a:lnTo>
                    <a:lnTo>
                      <a:pt x="230" y="146"/>
                    </a:lnTo>
                    <a:lnTo>
                      <a:pt x="226" y="158"/>
                    </a:lnTo>
                    <a:lnTo>
                      <a:pt x="219" y="170"/>
                    </a:lnTo>
                    <a:lnTo>
                      <a:pt x="211" y="179"/>
                    </a:lnTo>
                    <a:lnTo>
                      <a:pt x="202" y="190"/>
                    </a:lnTo>
                    <a:lnTo>
                      <a:pt x="193" y="199"/>
                    </a:lnTo>
                    <a:lnTo>
                      <a:pt x="183" y="208"/>
                    </a:lnTo>
                    <a:lnTo>
                      <a:pt x="174" y="218"/>
                    </a:lnTo>
                    <a:lnTo>
                      <a:pt x="172" y="221"/>
                    </a:lnTo>
                    <a:lnTo>
                      <a:pt x="172" y="224"/>
                    </a:lnTo>
                    <a:lnTo>
                      <a:pt x="172" y="227"/>
                    </a:lnTo>
                    <a:lnTo>
                      <a:pt x="174" y="231"/>
                    </a:lnTo>
                    <a:lnTo>
                      <a:pt x="177" y="233"/>
                    </a:lnTo>
                    <a:lnTo>
                      <a:pt x="181" y="234"/>
                    </a:lnTo>
                    <a:lnTo>
                      <a:pt x="184" y="233"/>
                    </a:lnTo>
                    <a:lnTo>
                      <a:pt x="187" y="231"/>
                    </a:lnTo>
                    <a:lnTo>
                      <a:pt x="208" y="217"/>
                    </a:lnTo>
                    <a:lnTo>
                      <a:pt x="226" y="199"/>
                    </a:lnTo>
                    <a:lnTo>
                      <a:pt x="240" y="178"/>
                    </a:lnTo>
                    <a:lnTo>
                      <a:pt x="249" y="155"/>
                    </a:lnTo>
                    <a:lnTo>
                      <a:pt x="254" y="131"/>
                    </a:lnTo>
                    <a:lnTo>
                      <a:pt x="251" y="107"/>
                    </a:lnTo>
                    <a:lnTo>
                      <a:pt x="243" y="84"/>
                    </a:lnTo>
                    <a:lnTo>
                      <a:pt x="226" y="64"/>
                    </a:lnTo>
                    <a:lnTo>
                      <a:pt x="214" y="53"/>
                    </a:lnTo>
                    <a:lnTo>
                      <a:pt x="199" y="45"/>
                    </a:lnTo>
                    <a:lnTo>
                      <a:pt x="183" y="36"/>
                    </a:lnTo>
                    <a:lnTo>
                      <a:pt x="165" y="29"/>
                    </a:lnTo>
                    <a:lnTo>
                      <a:pt x="147" y="21"/>
                    </a:lnTo>
                    <a:lnTo>
                      <a:pt x="129" y="16"/>
                    </a:lnTo>
                    <a:lnTo>
                      <a:pt x="111" y="12"/>
                    </a:lnTo>
                    <a:lnTo>
                      <a:pt x="93" y="7"/>
                    </a:lnTo>
                    <a:lnTo>
                      <a:pt x="75" y="4"/>
                    </a:lnTo>
                    <a:lnTo>
                      <a:pt x="59" y="2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11" y="6"/>
                    </a:lnTo>
                    <a:lnTo>
                      <a:pt x="21" y="7"/>
                    </a:lnTo>
                    <a:lnTo>
                      <a:pt x="34" y="9"/>
                    </a:lnTo>
                    <a:lnTo>
                      <a:pt x="46" y="12"/>
                    </a:lnTo>
                    <a:lnTo>
                      <a:pt x="59" y="15"/>
                    </a:lnTo>
                    <a:lnTo>
                      <a:pt x="74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6" y="28"/>
                    </a:lnTo>
                    <a:lnTo>
                      <a:pt x="131" y="32"/>
                    </a:lnTo>
                    <a:lnTo>
                      <a:pt x="145" y="36"/>
                    </a:lnTo>
                    <a:lnTo>
                      <a:pt x="159" y="42"/>
                    </a:lnTo>
                    <a:lnTo>
                      <a:pt x="173" y="48"/>
                    </a:lnTo>
                    <a:lnTo>
                      <a:pt x="186" y="55"/>
                    </a:lnTo>
                    <a:lnTo>
                      <a:pt x="199" y="63"/>
                    </a:lnTo>
                    <a:lnTo>
                      <a:pt x="210" y="7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1" name="Freeform 856"/>
              <p:cNvSpPr>
                <a:spLocks/>
              </p:cNvSpPr>
              <p:nvPr/>
            </p:nvSpPr>
            <p:spPr bwMode="auto">
              <a:xfrm>
                <a:off x="4481" y="3362"/>
                <a:ext cx="13" cy="31"/>
              </a:xfrm>
              <a:custGeom>
                <a:avLst/>
                <a:gdLst>
                  <a:gd name="T0" fmla="*/ 0 w 103"/>
                  <a:gd name="T1" fmla="*/ 0 h 221"/>
                  <a:gd name="T2" fmla="*/ 0 w 103"/>
                  <a:gd name="T3" fmla="*/ 0 h 221"/>
                  <a:gd name="T4" fmla="*/ 0 w 103"/>
                  <a:gd name="T5" fmla="*/ 0 h 221"/>
                  <a:gd name="T6" fmla="*/ 0 w 103"/>
                  <a:gd name="T7" fmla="*/ 0 h 221"/>
                  <a:gd name="T8" fmla="*/ 0 w 103"/>
                  <a:gd name="T9" fmla="*/ 0 h 221"/>
                  <a:gd name="T10" fmla="*/ 0 w 103"/>
                  <a:gd name="T11" fmla="*/ 0 h 221"/>
                  <a:gd name="T12" fmla="*/ 0 w 103"/>
                  <a:gd name="T13" fmla="*/ 0 h 221"/>
                  <a:gd name="T14" fmla="*/ 0 w 103"/>
                  <a:gd name="T15" fmla="*/ 0 h 221"/>
                  <a:gd name="T16" fmla="*/ 0 w 103"/>
                  <a:gd name="T17" fmla="*/ 0 h 221"/>
                  <a:gd name="T18" fmla="*/ 0 w 103"/>
                  <a:gd name="T19" fmla="*/ 0 h 221"/>
                  <a:gd name="T20" fmla="*/ 0 w 103"/>
                  <a:gd name="T21" fmla="*/ 0 h 221"/>
                  <a:gd name="T22" fmla="*/ 0 w 103"/>
                  <a:gd name="T23" fmla="*/ 0 h 221"/>
                  <a:gd name="T24" fmla="*/ 0 w 103"/>
                  <a:gd name="T25" fmla="*/ 0 h 221"/>
                  <a:gd name="T26" fmla="*/ 0 w 103"/>
                  <a:gd name="T27" fmla="*/ 0 h 221"/>
                  <a:gd name="T28" fmla="*/ 0 w 103"/>
                  <a:gd name="T29" fmla="*/ 0 h 221"/>
                  <a:gd name="T30" fmla="*/ 0 w 103"/>
                  <a:gd name="T31" fmla="*/ 0 h 221"/>
                  <a:gd name="T32" fmla="*/ 0 w 103"/>
                  <a:gd name="T33" fmla="*/ 0 h 221"/>
                  <a:gd name="T34" fmla="*/ 0 w 103"/>
                  <a:gd name="T35" fmla="*/ 0 h 221"/>
                  <a:gd name="T36" fmla="*/ 0 w 103"/>
                  <a:gd name="T37" fmla="*/ 0 h 221"/>
                  <a:gd name="T38" fmla="*/ 0 w 103"/>
                  <a:gd name="T39" fmla="*/ 0 h 221"/>
                  <a:gd name="T40" fmla="*/ 0 w 103"/>
                  <a:gd name="T41" fmla="*/ 0 h 221"/>
                  <a:gd name="T42" fmla="*/ 0 w 103"/>
                  <a:gd name="T43" fmla="*/ 0 h 221"/>
                  <a:gd name="T44" fmla="*/ 0 w 103"/>
                  <a:gd name="T45" fmla="*/ 0 h 221"/>
                  <a:gd name="T46" fmla="*/ 0 w 103"/>
                  <a:gd name="T47" fmla="*/ 0 h 221"/>
                  <a:gd name="T48" fmla="*/ 0 w 103"/>
                  <a:gd name="T49" fmla="*/ 0 h 221"/>
                  <a:gd name="T50" fmla="*/ 0 w 103"/>
                  <a:gd name="T51" fmla="*/ 0 h 221"/>
                  <a:gd name="T52" fmla="*/ 0 w 103"/>
                  <a:gd name="T53" fmla="*/ 0 h 221"/>
                  <a:gd name="T54" fmla="*/ 0 w 103"/>
                  <a:gd name="T55" fmla="*/ 0 h 221"/>
                  <a:gd name="T56" fmla="*/ 0 w 103"/>
                  <a:gd name="T57" fmla="*/ 0 h 221"/>
                  <a:gd name="T58" fmla="*/ 0 w 103"/>
                  <a:gd name="T59" fmla="*/ 0 h 221"/>
                  <a:gd name="T60" fmla="*/ 0 w 103"/>
                  <a:gd name="T61" fmla="*/ 0 h 221"/>
                  <a:gd name="T62" fmla="*/ 0 w 103"/>
                  <a:gd name="T63" fmla="*/ 0 h 221"/>
                  <a:gd name="T64" fmla="*/ 0 w 103"/>
                  <a:gd name="T65" fmla="*/ 0 h 221"/>
                  <a:gd name="T66" fmla="*/ 0 w 103"/>
                  <a:gd name="T67" fmla="*/ 0 h 221"/>
                  <a:gd name="T68" fmla="*/ 0 w 103"/>
                  <a:gd name="T69" fmla="*/ 0 h 221"/>
                  <a:gd name="T70" fmla="*/ 0 w 103"/>
                  <a:gd name="T71" fmla="*/ 0 h 221"/>
                  <a:gd name="T72" fmla="*/ 0 w 103"/>
                  <a:gd name="T73" fmla="*/ 0 h 221"/>
                  <a:gd name="T74" fmla="*/ 0 w 103"/>
                  <a:gd name="T75" fmla="*/ 0 h 221"/>
                  <a:gd name="T76" fmla="*/ 0 w 103"/>
                  <a:gd name="T77" fmla="*/ 0 h 221"/>
                  <a:gd name="T78" fmla="*/ 0 w 103"/>
                  <a:gd name="T79" fmla="*/ 0 h 221"/>
                  <a:gd name="T80" fmla="*/ 0 w 103"/>
                  <a:gd name="T81" fmla="*/ 0 h 2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1"/>
                  <a:gd name="T125" fmla="*/ 103 w 103"/>
                  <a:gd name="T126" fmla="*/ 221 h 2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1">
                    <a:moveTo>
                      <a:pt x="0" y="121"/>
                    </a:moveTo>
                    <a:lnTo>
                      <a:pt x="0" y="139"/>
                    </a:lnTo>
                    <a:lnTo>
                      <a:pt x="4" y="156"/>
                    </a:lnTo>
                    <a:lnTo>
                      <a:pt x="12" y="172"/>
                    </a:lnTo>
                    <a:lnTo>
                      <a:pt x="22" y="186"/>
                    </a:lnTo>
                    <a:lnTo>
                      <a:pt x="35" y="197"/>
                    </a:lnTo>
                    <a:lnTo>
                      <a:pt x="50" y="208"/>
                    </a:lnTo>
                    <a:lnTo>
                      <a:pt x="66" y="216"/>
                    </a:lnTo>
                    <a:lnTo>
                      <a:pt x="83" y="220"/>
                    </a:lnTo>
                    <a:lnTo>
                      <a:pt x="89" y="221"/>
                    </a:lnTo>
                    <a:lnTo>
                      <a:pt x="94" y="219"/>
                    </a:lnTo>
                    <a:lnTo>
                      <a:pt x="98" y="216"/>
                    </a:lnTo>
                    <a:lnTo>
                      <a:pt x="100" y="211"/>
                    </a:lnTo>
                    <a:lnTo>
                      <a:pt x="100" y="206"/>
                    </a:lnTo>
                    <a:lnTo>
                      <a:pt x="99" y="201"/>
                    </a:lnTo>
                    <a:lnTo>
                      <a:pt x="96" y="196"/>
                    </a:lnTo>
                    <a:lnTo>
                      <a:pt x="91" y="194"/>
                    </a:lnTo>
                    <a:lnTo>
                      <a:pt x="74" y="188"/>
                    </a:lnTo>
                    <a:lnTo>
                      <a:pt x="58" y="179"/>
                    </a:lnTo>
                    <a:lnTo>
                      <a:pt x="45" y="168"/>
                    </a:lnTo>
                    <a:lnTo>
                      <a:pt x="36" y="155"/>
                    </a:lnTo>
                    <a:lnTo>
                      <a:pt x="30" y="139"/>
                    </a:lnTo>
                    <a:lnTo>
                      <a:pt x="27" y="122"/>
                    </a:lnTo>
                    <a:lnTo>
                      <a:pt x="27" y="103"/>
                    </a:lnTo>
                    <a:lnTo>
                      <a:pt x="32" y="84"/>
                    </a:lnTo>
                    <a:lnTo>
                      <a:pt x="38" y="70"/>
                    </a:lnTo>
                    <a:lnTo>
                      <a:pt x="46" y="57"/>
                    </a:lnTo>
                    <a:lnTo>
                      <a:pt x="56" y="46"/>
                    </a:lnTo>
                    <a:lnTo>
                      <a:pt x="66" y="35"/>
                    </a:lnTo>
                    <a:lnTo>
                      <a:pt x="76" y="25"/>
                    </a:lnTo>
                    <a:lnTo>
                      <a:pt x="86" y="17"/>
                    </a:lnTo>
                    <a:lnTo>
                      <a:pt x="96" y="8"/>
                    </a:lnTo>
                    <a:lnTo>
                      <a:pt x="103" y="1"/>
                    </a:lnTo>
                    <a:lnTo>
                      <a:pt x="96" y="0"/>
                    </a:lnTo>
                    <a:lnTo>
                      <a:pt x="84" y="5"/>
                    </a:lnTo>
                    <a:lnTo>
                      <a:pt x="69" y="17"/>
                    </a:lnTo>
                    <a:lnTo>
                      <a:pt x="51" y="33"/>
                    </a:lnTo>
                    <a:lnTo>
                      <a:pt x="34" y="53"/>
                    </a:lnTo>
                    <a:lnTo>
                      <a:pt x="18" y="75"/>
                    </a:lnTo>
                    <a:lnTo>
                      <a:pt x="7" y="98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2" name="Freeform 857"/>
              <p:cNvSpPr>
                <a:spLocks/>
              </p:cNvSpPr>
              <p:nvPr/>
            </p:nvSpPr>
            <p:spPr bwMode="auto">
              <a:xfrm>
                <a:off x="4571" y="3344"/>
                <a:ext cx="28" cy="41"/>
              </a:xfrm>
              <a:custGeom>
                <a:avLst/>
                <a:gdLst>
                  <a:gd name="T0" fmla="*/ 0 w 221"/>
                  <a:gd name="T1" fmla="*/ 0 h 288"/>
                  <a:gd name="T2" fmla="*/ 0 w 221"/>
                  <a:gd name="T3" fmla="*/ 0 h 288"/>
                  <a:gd name="T4" fmla="*/ 0 w 221"/>
                  <a:gd name="T5" fmla="*/ 0 h 288"/>
                  <a:gd name="T6" fmla="*/ 0 w 221"/>
                  <a:gd name="T7" fmla="*/ 0 h 288"/>
                  <a:gd name="T8" fmla="*/ 0 w 221"/>
                  <a:gd name="T9" fmla="*/ 0 h 288"/>
                  <a:gd name="T10" fmla="*/ 0 w 221"/>
                  <a:gd name="T11" fmla="*/ 0 h 288"/>
                  <a:gd name="T12" fmla="*/ 0 w 221"/>
                  <a:gd name="T13" fmla="*/ 0 h 288"/>
                  <a:gd name="T14" fmla="*/ 0 w 221"/>
                  <a:gd name="T15" fmla="*/ 0 h 288"/>
                  <a:gd name="T16" fmla="*/ 0 w 221"/>
                  <a:gd name="T17" fmla="*/ 0 h 288"/>
                  <a:gd name="T18" fmla="*/ 0 w 221"/>
                  <a:gd name="T19" fmla="*/ 0 h 288"/>
                  <a:gd name="T20" fmla="*/ 0 w 221"/>
                  <a:gd name="T21" fmla="*/ 0 h 288"/>
                  <a:gd name="T22" fmla="*/ 0 w 221"/>
                  <a:gd name="T23" fmla="*/ 0 h 288"/>
                  <a:gd name="T24" fmla="*/ 0 w 221"/>
                  <a:gd name="T25" fmla="*/ 0 h 288"/>
                  <a:gd name="T26" fmla="*/ 0 w 221"/>
                  <a:gd name="T27" fmla="*/ 0 h 288"/>
                  <a:gd name="T28" fmla="*/ 0 w 221"/>
                  <a:gd name="T29" fmla="*/ 0 h 288"/>
                  <a:gd name="T30" fmla="*/ 0 w 221"/>
                  <a:gd name="T31" fmla="*/ 0 h 288"/>
                  <a:gd name="T32" fmla="*/ 0 w 221"/>
                  <a:gd name="T33" fmla="*/ 0 h 288"/>
                  <a:gd name="T34" fmla="*/ 0 w 221"/>
                  <a:gd name="T35" fmla="*/ 0 h 288"/>
                  <a:gd name="T36" fmla="*/ 0 w 221"/>
                  <a:gd name="T37" fmla="*/ 0 h 288"/>
                  <a:gd name="T38" fmla="*/ 0 w 221"/>
                  <a:gd name="T39" fmla="*/ 0 h 288"/>
                  <a:gd name="T40" fmla="*/ 0 w 221"/>
                  <a:gd name="T41" fmla="*/ 0 h 288"/>
                  <a:gd name="T42" fmla="*/ 0 w 221"/>
                  <a:gd name="T43" fmla="*/ 0 h 288"/>
                  <a:gd name="T44" fmla="*/ 0 w 221"/>
                  <a:gd name="T45" fmla="*/ 0 h 288"/>
                  <a:gd name="T46" fmla="*/ 0 w 221"/>
                  <a:gd name="T47" fmla="*/ 0 h 288"/>
                  <a:gd name="T48" fmla="*/ 0 w 221"/>
                  <a:gd name="T49" fmla="*/ 0 h 288"/>
                  <a:gd name="T50" fmla="*/ 0 w 221"/>
                  <a:gd name="T51" fmla="*/ 0 h 288"/>
                  <a:gd name="T52" fmla="*/ 0 w 221"/>
                  <a:gd name="T53" fmla="*/ 0 h 288"/>
                  <a:gd name="T54" fmla="*/ 0 w 221"/>
                  <a:gd name="T55" fmla="*/ 0 h 288"/>
                  <a:gd name="T56" fmla="*/ 0 w 221"/>
                  <a:gd name="T57" fmla="*/ 0 h 288"/>
                  <a:gd name="T58" fmla="*/ 0 w 221"/>
                  <a:gd name="T59" fmla="*/ 0 h 288"/>
                  <a:gd name="T60" fmla="*/ 0 w 221"/>
                  <a:gd name="T61" fmla="*/ 0 h 288"/>
                  <a:gd name="T62" fmla="*/ 0 w 221"/>
                  <a:gd name="T63" fmla="*/ 0 h 288"/>
                  <a:gd name="T64" fmla="*/ 0 w 221"/>
                  <a:gd name="T65" fmla="*/ 0 h 288"/>
                  <a:gd name="T66" fmla="*/ 0 w 221"/>
                  <a:gd name="T67" fmla="*/ 0 h 288"/>
                  <a:gd name="T68" fmla="*/ 0 w 221"/>
                  <a:gd name="T69" fmla="*/ 0 h 288"/>
                  <a:gd name="T70" fmla="*/ 0 w 221"/>
                  <a:gd name="T71" fmla="*/ 0 h 288"/>
                  <a:gd name="T72" fmla="*/ 0 w 221"/>
                  <a:gd name="T73" fmla="*/ 0 h 288"/>
                  <a:gd name="T74" fmla="*/ 0 w 221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1"/>
                  <a:gd name="T115" fmla="*/ 0 h 288"/>
                  <a:gd name="T116" fmla="*/ 221 w 221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1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3" y="124"/>
                    </a:lnTo>
                    <a:lnTo>
                      <a:pt x="197" y="133"/>
                    </a:lnTo>
                    <a:lnTo>
                      <a:pt x="201" y="143"/>
                    </a:lnTo>
                    <a:lnTo>
                      <a:pt x="202" y="153"/>
                    </a:lnTo>
                    <a:lnTo>
                      <a:pt x="202" y="163"/>
                    </a:lnTo>
                    <a:lnTo>
                      <a:pt x="199" y="174"/>
                    </a:lnTo>
                    <a:lnTo>
                      <a:pt x="195" y="184"/>
                    </a:lnTo>
                    <a:lnTo>
                      <a:pt x="187" y="194"/>
                    </a:lnTo>
                    <a:lnTo>
                      <a:pt x="179" y="204"/>
                    </a:lnTo>
                    <a:lnTo>
                      <a:pt x="170" y="212"/>
                    </a:lnTo>
                    <a:lnTo>
                      <a:pt x="159" y="221"/>
                    </a:lnTo>
                    <a:lnTo>
                      <a:pt x="150" y="229"/>
                    </a:lnTo>
                    <a:lnTo>
                      <a:pt x="139" y="237"/>
                    </a:lnTo>
                    <a:lnTo>
                      <a:pt x="129" y="246"/>
                    </a:lnTo>
                    <a:lnTo>
                      <a:pt x="119" y="255"/>
                    </a:lnTo>
                    <a:lnTo>
                      <a:pt x="116" y="258"/>
                    </a:lnTo>
                    <a:lnTo>
                      <a:pt x="114" y="263"/>
                    </a:lnTo>
                    <a:lnTo>
                      <a:pt x="112" y="267"/>
                    </a:lnTo>
                    <a:lnTo>
                      <a:pt x="110" y="271"/>
                    </a:lnTo>
                    <a:lnTo>
                      <a:pt x="109" y="276"/>
                    </a:lnTo>
                    <a:lnTo>
                      <a:pt x="109" y="280"/>
                    </a:lnTo>
                    <a:lnTo>
                      <a:pt x="110" y="284"/>
                    </a:lnTo>
                    <a:lnTo>
                      <a:pt x="113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5" y="287"/>
                    </a:lnTo>
                    <a:lnTo>
                      <a:pt x="129" y="284"/>
                    </a:lnTo>
                    <a:lnTo>
                      <a:pt x="139" y="272"/>
                    </a:lnTo>
                    <a:lnTo>
                      <a:pt x="151" y="261"/>
                    </a:lnTo>
                    <a:lnTo>
                      <a:pt x="162" y="250"/>
                    </a:lnTo>
                    <a:lnTo>
                      <a:pt x="175" y="239"/>
                    </a:lnTo>
                    <a:lnTo>
                      <a:pt x="186" y="229"/>
                    </a:lnTo>
                    <a:lnTo>
                      <a:pt x="197" y="217"/>
                    </a:lnTo>
                    <a:lnTo>
                      <a:pt x="207" y="204"/>
                    </a:lnTo>
                    <a:lnTo>
                      <a:pt x="215" y="190"/>
                    </a:lnTo>
                    <a:lnTo>
                      <a:pt x="220" y="174"/>
                    </a:lnTo>
                    <a:lnTo>
                      <a:pt x="221" y="158"/>
                    </a:lnTo>
                    <a:lnTo>
                      <a:pt x="218" y="142"/>
                    </a:lnTo>
                    <a:lnTo>
                      <a:pt x="213" y="127"/>
                    </a:lnTo>
                    <a:lnTo>
                      <a:pt x="204" y="112"/>
                    </a:lnTo>
                    <a:lnTo>
                      <a:pt x="194" y="99"/>
                    </a:lnTo>
                    <a:lnTo>
                      <a:pt x="181" y="87"/>
                    </a:lnTo>
                    <a:lnTo>
                      <a:pt x="169" y="77"/>
                    </a:lnTo>
                    <a:lnTo>
                      <a:pt x="159" y="69"/>
                    </a:lnTo>
                    <a:lnTo>
                      <a:pt x="149" y="63"/>
                    </a:lnTo>
                    <a:lnTo>
                      <a:pt x="137" y="55"/>
                    </a:lnTo>
                    <a:lnTo>
                      <a:pt x="125" y="48"/>
                    </a:lnTo>
                    <a:lnTo>
                      <a:pt x="114" y="40"/>
                    </a:lnTo>
                    <a:lnTo>
                      <a:pt x="101" y="33"/>
                    </a:lnTo>
                    <a:lnTo>
                      <a:pt x="89" y="27"/>
                    </a:lnTo>
                    <a:lnTo>
                      <a:pt x="77" y="20"/>
                    </a:lnTo>
                    <a:lnTo>
                      <a:pt x="66" y="15"/>
                    </a:lnTo>
                    <a:lnTo>
                      <a:pt x="54" y="9"/>
                    </a:lnTo>
                    <a:lnTo>
                      <a:pt x="42" y="6"/>
                    </a:lnTo>
                    <a:lnTo>
                      <a:pt x="32" y="3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5"/>
                    </a:lnTo>
                    <a:lnTo>
                      <a:pt x="16" y="8"/>
                    </a:lnTo>
                    <a:lnTo>
                      <a:pt x="26" y="13"/>
                    </a:lnTo>
                    <a:lnTo>
                      <a:pt x="35" y="17"/>
                    </a:lnTo>
                    <a:lnTo>
                      <a:pt x="47" y="22"/>
                    </a:lnTo>
                    <a:lnTo>
                      <a:pt x="58" y="28"/>
                    </a:lnTo>
                    <a:lnTo>
                      <a:pt x="71" y="34"/>
                    </a:lnTo>
                    <a:lnTo>
                      <a:pt x="83" y="40"/>
                    </a:lnTo>
                    <a:lnTo>
                      <a:pt x="96" y="48"/>
                    </a:lnTo>
                    <a:lnTo>
                      <a:pt x="109" y="55"/>
                    </a:lnTo>
                    <a:lnTo>
                      <a:pt x="121" y="64"/>
                    </a:lnTo>
                    <a:lnTo>
                      <a:pt x="134" y="72"/>
                    </a:lnTo>
                    <a:lnTo>
                      <a:pt x="146" y="81"/>
                    </a:lnTo>
                    <a:lnTo>
                      <a:pt x="158" y="90"/>
                    </a:lnTo>
                    <a:lnTo>
                      <a:pt x="169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3" name="Freeform 858"/>
              <p:cNvSpPr>
                <a:spLocks/>
              </p:cNvSpPr>
              <p:nvPr/>
            </p:nvSpPr>
            <p:spPr bwMode="auto">
              <a:xfrm>
                <a:off x="4541" y="3392"/>
                <a:ext cx="9" cy="25"/>
              </a:xfrm>
              <a:custGeom>
                <a:avLst/>
                <a:gdLst>
                  <a:gd name="T0" fmla="*/ 0 w 74"/>
                  <a:gd name="T1" fmla="*/ 0 h 174"/>
                  <a:gd name="T2" fmla="*/ 0 w 74"/>
                  <a:gd name="T3" fmla="*/ 0 h 174"/>
                  <a:gd name="T4" fmla="*/ 0 w 74"/>
                  <a:gd name="T5" fmla="*/ 0 h 174"/>
                  <a:gd name="T6" fmla="*/ 0 w 74"/>
                  <a:gd name="T7" fmla="*/ 0 h 174"/>
                  <a:gd name="T8" fmla="*/ 0 w 74"/>
                  <a:gd name="T9" fmla="*/ 0 h 174"/>
                  <a:gd name="T10" fmla="*/ 0 w 74"/>
                  <a:gd name="T11" fmla="*/ 0 h 174"/>
                  <a:gd name="T12" fmla="*/ 0 w 74"/>
                  <a:gd name="T13" fmla="*/ 0 h 174"/>
                  <a:gd name="T14" fmla="*/ 0 w 74"/>
                  <a:gd name="T15" fmla="*/ 0 h 174"/>
                  <a:gd name="T16" fmla="*/ 0 w 74"/>
                  <a:gd name="T17" fmla="*/ 0 h 174"/>
                  <a:gd name="T18" fmla="*/ 0 w 74"/>
                  <a:gd name="T19" fmla="*/ 0 h 174"/>
                  <a:gd name="T20" fmla="*/ 0 w 74"/>
                  <a:gd name="T21" fmla="*/ 0 h 174"/>
                  <a:gd name="T22" fmla="*/ 0 w 74"/>
                  <a:gd name="T23" fmla="*/ 0 h 174"/>
                  <a:gd name="T24" fmla="*/ 0 w 74"/>
                  <a:gd name="T25" fmla="*/ 0 h 174"/>
                  <a:gd name="T26" fmla="*/ 0 w 74"/>
                  <a:gd name="T27" fmla="*/ 0 h 174"/>
                  <a:gd name="T28" fmla="*/ 0 w 74"/>
                  <a:gd name="T29" fmla="*/ 0 h 174"/>
                  <a:gd name="T30" fmla="*/ 0 w 74"/>
                  <a:gd name="T31" fmla="*/ 0 h 174"/>
                  <a:gd name="T32" fmla="*/ 0 w 74"/>
                  <a:gd name="T33" fmla="*/ 0 h 174"/>
                  <a:gd name="T34" fmla="*/ 0 w 74"/>
                  <a:gd name="T35" fmla="*/ 0 h 174"/>
                  <a:gd name="T36" fmla="*/ 0 w 74"/>
                  <a:gd name="T37" fmla="*/ 0 h 174"/>
                  <a:gd name="T38" fmla="*/ 0 w 74"/>
                  <a:gd name="T39" fmla="*/ 0 h 174"/>
                  <a:gd name="T40" fmla="*/ 0 w 74"/>
                  <a:gd name="T41" fmla="*/ 0 h 174"/>
                  <a:gd name="T42" fmla="*/ 0 w 74"/>
                  <a:gd name="T43" fmla="*/ 0 h 174"/>
                  <a:gd name="T44" fmla="*/ 0 w 74"/>
                  <a:gd name="T45" fmla="*/ 0 h 174"/>
                  <a:gd name="T46" fmla="*/ 0 w 74"/>
                  <a:gd name="T47" fmla="*/ 0 h 174"/>
                  <a:gd name="T48" fmla="*/ 0 w 74"/>
                  <a:gd name="T49" fmla="*/ 0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4"/>
                  <a:gd name="T76" fmla="*/ 0 h 174"/>
                  <a:gd name="T77" fmla="*/ 74 w 74"/>
                  <a:gd name="T78" fmla="*/ 174 h 17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4" h="174">
                    <a:moveTo>
                      <a:pt x="28" y="12"/>
                    </a:moveTo>
                    <a:lnTo>
                      <a:pt x="26" y="7"/>
                    </a:lnTo>
                    <a:lnTo>
                      <a:pt x="23" y="3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39"/>
                    </a:lnTo>
                    <a:lnTo>
                      <a:pt x="13" y="66"/>
                    </a:lnTo>
                    <a:lnTo>
                      <a:pt x="24" y="92"/>
                    </a:lnTo>
                    <a:lnTo>
                      <a:pt x="36" y="118"/>
                    </a:lnTo>
                    <a:lnTo>
                      <a:pt x="49" y="141"/>
                    </a:lnTo>
                    <a:lnTo>
                      <a:pt x="61" y="159"/>
                    </a:lnTo>
                    <a:lnTo>
                      <a:pt x="69" y="171"/>
                    </a:lnTo>
                    <a:lnTo>
                      <a:pt x="74" y="174"/>
                    </a:lnTo>
                    <a:lnTo>
                      <a:pt x="72" y="162"/>
                    </a:lnTo>
                    <a:lnTo>
                      <a:pt x="67" y="147"/>
                    </a:lnTo>
                    <a:lnTo>
                      <a:pt x="61" y="128"/>
                    </a:lnTo>
                    <a:lnTo>
                      <a:pt x="53" y="105"/>
                    </a:lnTo>
                    <a:lnTo>
                      <a:pt x="46" y="82"/>
                    </a:lnTo>
                    <a:lnTo>
                      <a:pt x="38" y="58"/>
                    </a:lnTo>
                    <a:lnTo>
                      <a:pt x="32" y="35"/>
                    </a:lnTo>
                    <a:lnTo>
                      <a:pt x="28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4" name="Freeform 859"/>
              <p:cNvSpPr>
                <a:spLocks/>
              </p:cNvSpPr>
              <p:nvPr/>
            </p:nvSpPr>
            <p:spPr bwMode="auto">
              <a:xfrm>
                <a:off x="4537" y="3379"/>
                <a:ext cx="5" cy="12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"/>
                  <a:gd name="T64" fmla="*/ 0 h 87"/>
                  <a:gd name="T65" fmla="*/ 39 w 39"/>
                  <a:gd name="T66" fmla="*/ 87 h 8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" h="87">
                    <a:moveTo>
                      <a:pt x="20" y="9"/>
                    </a:moveTo>
                    <a:lnTo>
                      <a:pt x="19" y="5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13" y="60"/>
                    </a:lnTo>
                    <a:lnTo>
                      <a:pt x="19" y="72"/>
                    </a:lnTo>
                    <a:lnTo>
                      <a:pt x="25" y="81"/>
                    </a:lnTo>
                    <a:lnTo>
                      <a:pt x="33" y="86"/>
                    </a:lnTo>
                    <a:lnTo>
                      <a:pt x="38" y="87"/>
                    </a:lnTo>
                    <a:lnTo>
                      <a:pt x="39" y="70"/>
                    </a:lnTo>
                    <a:lnTo>
                      <a:pt x="34" y="50"/>
                    </a:lnTo>
                    <a:lnTo>
                      <a:pt x="27" y="29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5" name="Freeform 860"/>
              <p:cNvSpPr>
                <a:spLocks/>
              </p:cNvSpPr>
              <p:nvPr/>
            </p:nvSpPr>
            <p:spPr bwMode="auto">
              <a:xfrm>
                <a:off x="4533" y="3370"/>
                <a:ext cx="4" cy="7"/>
              </a:xfrm>
              <a:custGeom>
                <a:avLst/>
                <a:gdLst>
                  <a:gd name="T0" fmla="*/ 0 w 34"/>
                  <a:gd name="T1" fmla="*/ 0 h 51"/>
                  <a:gd name="T2" fmla="*/ 0 w 34"/>
                  <a:gd name="T3" fmla="*/ 0 h 51"/>
                  <a:gd name="T4" fmla="*/ 0 w 34"/>
                  <a:gd name="T5" fmla="*/ 0 h 51"/>
                  <a:gd name="T6" fmla="*/ 0 w 34"/>
                  <a:gd name="T7" fmla="*/ 0 h 51"/>
                  <a:gd name="T8" fmla="*/ 0 w 34"/>
                  <a:gd name="T9" fmla="*/ 0 h 51"/>
                  <a:gd name="T10" fmla="*/ 0 w 34"/>
                  <a:gd name="T11" fmla="*/ 0 h 51"/>
                  <a:gd name="T12" fmla="*/ 0 w 34"/>
                  <a:gd name="T13" fmla="*/ 0 h 51"/>
                  <a:gd name="T14" fmla="*/ 0 w 34"/>
                  <a:gd name="T15" fmla="*/ 0 h 51"/>
                  <a:gd name="T16" fmla="*/ 0 w 34"/>
                  <a:gd name="T17" fmla="*/ 0 h 51"/>
                  <a:gd name="T18" fmla="*/ 0 w 34"/>
                  <a:gd name="T19" fmla="*/ 0 h 51"/>
                  <a:gd name="T20" fmla="*/ 0 w 34"/>
                  <a:gd name="T21" fmla="*/ 0 h 51"/>
                  <a:gd name="T22" fmla="*/ 0 w 34"/>
                  <a:gd name="T23" fmla="*/ 0 h 51"/>
                  <a:gd name="T24" fmla="*/ 0 w 34"/>
                  <a:gd name="T25" fmla="*/ 0 h 51"/>
                  <a:gd name="T26" fmla="*/ 0 w 34"/>
                  <a:gd name="T27" fmla="*/ 0 h 51"/>
                  <a:gd name="T28" fmla="*/ 0 w 34"/>
                  <a:gd name="T29" fmla="*/ 0 h 51"/>
                  <a:gd name="T30" fmla="*/ 0 w 34"/>
                  <a:gd name="T31" fmla="*/ 0 h 51"/>
                  <a:gd name="T32" fmla="*/ 0 w 34"/>
                  <a:gd name="T33" fmla="*/ 0 h 51"/>
                  <a:gd name="T34" fmla="*/ 0 w 34"/>
                  <a:gd name="T35" fmla="*/ 0 h 51"/>
                  <a:gd name="T36" fmla="*/ 0 w 34"/>
                  <a:gd name="T37" fmla="*/ 0 h 51"/>
                  <a:gd name="T38" fmla="*/ 0 w 34"/>
                  <a:gd name="T39" fmla="*/ 0 h 51"/>
                  <a:gd name="T40" fmla="*/ 0 w 34"/>
                  <a:gd name="T41" fmla="*/ 0 h 51"/>
                  <a:gd name="T42" fmla="*/ 0 w 34"/>
                  <a:gd name="T43" fmla="*/ 0 h 51"/>
                  <a:gd name="T44" fmla="*/ 0 w 34"/>
                  <a:gd name="T45" fmla="*/ 0 h 51"/>
                  <a:gd name="T46" fmla="*/ 0 w 34"/>
                  <a:gd name="T47" fmla="*/ 0 h 51"/>
                  <a:gd name="T48" fmla="*/ 0 w 34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"/>
                  <a:gd name="T76" fmla="*/ 0 h 51"/>
                  <a:gd name="T77" fmla="*/ 34 w 34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" h="51">
                    <a:moveTo>
                      <a:pt x="18" y="7"/>
                    </a:moveTo>
                    <a:lnTo>
                      <a:pt x="18" y="8"/>
                    </a:lnTo>
                    <a:lnTo>
                      <a:pt x="17" y="5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6"/>
                    </a:lnTo>
                    <a:lnTo>
                      <a:pt x="4" y="23"/>
                    </a:lnTo>
                    <a:lnTo>
                      <a:pt x="8" y="30"/>
                    </a:lnTo>
                    <a:lnTo>
                      <a:pt x="13" y="37"/>
                    </a:lnTo>
                    <a:lnTo>
                      <a:pt x="18" y="43"/>
                    </a:lnTo>
                    <a:lnTo>
                      <a:pt x="25" y="47"/>
                    </a:lnTo>
                    <a:lnTo>
                      <a:pt x="30" y="51"/>
                    </a:lnTo>
                    <a:lnTo>
                      <a:pt x="34" y="51"/>
                    </a:lnTo>
                    <a:lnTo>
                      <a:pt x="33" y="40"/>
                    </a:lnTo>
                    <a:lnTo>
                      <a:pt x="29" y="27"/>
                    </a:lnTo>
                    <a:lnTo>
                      <a:pt x="23" y="15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6" name="Freeform 861"/>
              <p:cNvSpPr>
                <a:spLocks/>
              </p:cNvSpPr>
              <p:nvPr/>
            </p:nvSpPr>
            <p:spPr bwMode="auto">
              <a:xfrm>
                <a:off x="4529" y="3364"/>
                <a:ext cx="6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w 46"/>
                  <a:gd name="T21" fmla="*/ 0 h 33"/>
                  <a:gd name="T22" fmla="*/ 0 w 46"/>
                  <a:gd name="T23" fmla="*/ 0 h 33"/>
                  <a:gd name="T24" fmla="*/ 0 w 46"/>
                  <a:gd name="T25" fmla="*/ 0 h 33"/>
                  <a:gd name="T26" fmla="*/ 0 w 46"/>
                  <a:gd name="T27" fmla="*/ 0 h 33"/>
                  <a:gd name="T28" fmla="*/ 0 w 46"/>
                  <a:gd name="T29" fmla="*/ 0 h 33"/>
                  <a:gd name="T30" fmla="*/ 0 w 46"/>
                  <a:gd name="T31" fmla="*/ 0 h 33"/>
                  <a:gd name="T32" fmla="*/ 0 w 46"/>
                  <a:gd name="T33" fmla="*/ 0 h 33"/>
                  <a:gd name="T34" fmla="*/ 0 w 46"/>
                  <a:gd name="T35" fmla="*/ 0 h 33"/>
                  <a:gd name="T36" fmla="*/ 0 w 46"/>
                  <a:gd name="T37" fmla="*/ 0 h 33"/>
                  <a:gd name="T38" fmla="*/ 0 w 46"/>
                  <a:gd name="T39" fmla="*/ 0 h 33"/>
                  <a:gd name="T40" fmla="*/ 0 w 46"/>
                  <a:gd name="T41" fmla="*/ 0 h 33"/>
                  <a:gd name="T42" fmla="*/ 0 w 46"/>
                  <a:gd name="T43" fmla="*/ 0 h 33"/>
                  <a:gd name="T44" fmla="*/ 0 w 46"/>
                  <a:gd name="T45" fmla="*/ 0 h 33"/>
                  <a:gd name="T46" fmla="*/ 0 w 46"/>
                  <a:gd name="T47" fmla="*/ 0 h 33"/>
                  <a:gd name="T48" fmla="*/ 0 w 46"/>
                  <a:gd name="T49" fmla="*/ 0 h 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33"/>
                  <a:gd name="T77" fmla="*/ 46 w 46"/>
                  <a:gd name="T78" fmla="*/ 33 h 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33">
                    <a:moveTo>
                      <a:pt x="37" y="24"/>
                    </a:moveTo>
                    <a:lnTo>
                      <a:pt x="41" y="22"/>
                    </a:lnTo>
                    <a:lnTo>
                      <a:pt x="45" y="19"/>
                    </a:lnTo>
                    <a:lnTo>
                      <a:pt x="46" y="15"/>
                    </a:lnTo>
                    <a:lnTo>
                      <a:pt x="46" y="10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19" y="3"/>
                    </a:lnTo>
                    <a:lnTo>
                      <a:pt x="12" y="7"/>
                    </a:lnTo>
                    <a:lnTo>
                      <a:pt x="5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31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6" y="33"/>
                    </a:lnTo>
                    <a:lnTo>
                      <a:pt x="21" y="31"/>
                    </a:lnTo>
                    <a:lnTo>
                      <a:pt x="26" y="30"/>
                    </a:lnTo>
                    <a:lnTo>
                      <a:pt x="32" y="28"/>
                    </a:lnTo>
                    <a:lnTo>
                      <a:pt x="37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7" name="Freeform 862"/>
              <p:cNvSpPr>
                <a:spLocks/>
              </p:cNvSpPr>
              <p:nvPr/>
            </p:nvSpPr>
            <p:spPr bwMode="auto">
              <a:xfrm>
                <a:off x="4502" y="3356"/>
                <a:ext cx="23" cy="31"/>
              </a:xfrm>
              <a:custGeom>
                <a:avLst/>
                <a:gdLst>
                  <a:gd name="T0" fmla="*/ 0 w 177"/>
                  <a:gd name="T1" fmla="*/ 0 h 219"/>
                  <a:gd name="T2" fmla="*/ 0 w 177"/>
                  <a:gd name="T3" fmla="*/ 0 h 219"/>
                  <a:gd name="T4" fmla="*/ 0 w 177"/>
                  <a:gd name="T5" fmla="*/ 0 h 219"/>
                  <a:gd name="T6" fmla="*/ 0 w 177"/>
                  <a:gd name="T7" fmla="*/ 0 h 219"/>
                  <a:gd name="T8" fmla="*/ 0 w 177"/>
                  <a:gd name="T9" fmla="*/ 0 h 219"/>
                  <a:gd name="T10" fmla="*/ 0 w 177"/>
                  <a:gd name="T11" fmla="*/ 0 h 219"/>
                  <a:gd name="T12" fmla="*/ 0 w 177"/>
                  <a:gd name="T13" fmla="*/ 0 h 219"/>
                  <a:gd name="T14" fmla="*/ 0 w 177"/>
                  <a:gd name="T15" fmla="*/ 0 h 219"/>
                  <a:gd name="T16" fmla="*/ 0 w 177"/>
                  <a:gd name="T17" fmla="*/ 0 h 219"/>
                  <a:gd name="T18" fmla="*/ 0 w 177"/>
                  <a:gd name="T19" fmla="*/ 0 h 219"/>
                  <a:gd name="T20" fmla="*/ 0 w 177"/>
                  <a:gd name="T21" fmla="*/ 0 h 219"/>
                  <a:gd name="T22" fmla="*/ 0 w 177"/>
                  <a:gd name="T23" fmla="*/ 0 h 219"/>
                  <a:gd name="T24" fmla="*/ 0 w 177"/>
                  <a:gd name="T25" fmla="*/ 0 h 219"/>
                  <a:gd name="T26" fmla="*/ 0 w 177"/>
                  <a:gd name="T27" fmla="*/ 0 h 219"/>
                  <a:gd name="T28" fmla="*/ 0 w 177"/>
                  <a:gd name="T29" fmla="*/ 0 h 219"/>
                  <a:gd name="T30" fmla="*/ 0 w 177"/>
                  <a:gd name="T31" fmla="*/ 0 h 219"/>
                  <a:gd name="T32" fmla="*/ 0 w 177"/>
                  <a:gd name="T33" fmla="*/ 0 h 219"/>
                  <a:gd name="T34" fmla="*/ 0 w 177"/>
                  <a:gd name="T35" fmla="*/ 0 h 219"/>
                  <a:gd name="T36" fmla="*/ 0 w 177"/>
                  <a:gd name="T37" fmla="*/ 0 h 219"/>
                  <a:gd name="T38" fmla="*/ 0 w 177"/>
                  <a:gd name="T39" fmla="*/ 0 h 219"/>
                  <a:gd name="T40" fmla="*/ 0 w 177"/>
                  <a:gd name="T41" fmla="*/ 0 h 219"/>
                  <a:gd name="T42" fmla="*/ 0 w 177"/>
                  <a:gd name="T43" fmla="*/ 0 h 219"/>
                  <a:gd name="T44" fmla="*/ 0 w 177"/>
                  <a:gd name="T45" fmla="*/ 0 h 219"/>
                  <a:gd name="T46" fmla="*/ 0 w 177"/>
                  <a:gd name="T47" fmla="*/ 0 h 219"/>
                  <a:gd name="T48" fmla="*/ 0 w 177"/>
                  <a:gd name="T49" fmla="*/ 0 h 219"/>
                  <a:gd name="T50" fmla="*/ 0 w 177"/>
                  <a:gd name="T51" fmla="*/ 0 h 219"/>
                  <a:gd name="T52" fmla="*/ 0 w 177"/>
                  <a:gd name="T53" fmla="*/ 0 h 219"/>
                  <a:gd name="T54" fmla="*/ 0 w 177"/>
                  <a:gd name="T55" fmla="*/ 0 h 219"/>
                  <a:gd name="T56" fmla="*/ 0 w 177"/>
                  <a:gd name="T57" fmla="*/ 0 h 219"/>
                  <a:gd name="T58" fmla="*/ 0 w 177"/>
                  <a:gd name="T59" fmla="*/ 0 h 219"/>
                  <a:gd name="T60" fmla="*/ 0 w 177"/>
                  <a:gd name="T61" fmla="*/ 0 h 219"/>
                  <a:gd name="T62" fmla="*/ 0 w 177"/>
                  <a:gd name="T63" fmla="*/ 0 h 219"/>
                  <a:gd name="T64" fmla="*/ 0 w 177"/>
                  <a:gd name="T65" fmla="*/ 0 h 219"/>
                  <a:gd name="T66" fmla="*/ 0 w 177"/>
                  <a:gd name="T67" fmla="*/ 0 h 219"/>
                  <a:gd name="T68" fmla="*/ 0 w 177"/>
                  <a:gd name="T69" fmla="*/ 0 h 219"/>
                  <a:gd name="T70" fmla="*/ 0 w 177"/>
                  <a:gd name="T71" fmla="*/ 0 h 219"/>
                  <a:gd name="T72" fmla="*/ 0 w 177"/>
                  <a:gd name="T73" fmla="*/ 0 h 219"/>
                  <a:gd name="T74" fmla="*/ 0 w 177"/>
                  <a:gd name="T75" fmla="*/ 0 h 219"/>
                  <a:gd name="T76" fmla="*/ 0 w 177"/>
                  <a:gd name="T77" fmla="*/ 0 h 219"/>
                  <a:gd name="T78" fmla="*/ 0 w 177"/>
                  <a:gd name="T79" fmla="*/ 0 h 219"/>
                  <a:gd name="T80" fmla="*/ 0 w 177"/>
                  <a:gd name="T81" fmla="*/ 0 h 219"/>
                  <a:gd name="T82" fmla="*/ 0 w 177"/>
                  <a:gd name="T83" fmla="*/ 0 h 219"/>
                  <a:gd name="T84" fmla="*/ 0 w 177"/>
                  <a:gd name="T85" fmla="*/ 0 h 219"/>
                  <a:gd name="T86" fmla="*/ 0 w 177"/>
                  <a:gd name="T87" fmla="*/ 0 h 219"/>
                  <a:gd name="T88" fmla="*/ 0 w 177"/>
                  <a:gd name="T89" fmla="*/ 0 h 219"/>
                  <a:gd name="T90" fmla="*/ 0 w 177"/>
                  <a:gd name="T91" fmla="*/ 0 h 219"/>
                  <a:gd name="T92" fmla="*/ 0 w 177"/>
                  <a:gd name="T93" fmla="*/ 0 h 219"/>
                  <a:gd name="T94" fmla="*/ 0 w 177"/>
                  <a:gd name="T95" fmla="*/ 0 h 219"/>
                  <a:gd name="T96" fmla="*/ 0 w 177"/>
                  <a:gd name="T97" fmla="*/ 0 h 219"/>
                  <a:gd name="T98" fmla="*/ 0 w 177"/>
                  <a:gd name="T99" fmla="*/ 0 h 219"/>
                  <a:gd name="T100" fmla="*/ 0 w 177"/>
                  <a:gd name="T101" fmla="*/ 0 h 219"/>
                  <a:gd name="T102" fmla="*/ 0 w 177"/>
                  <a:gd name="T103" fmla="*/ 0 h 219"/>
                  <a:gd name="T104" fmla="*/ 0 w 177"/>
                  <a:gd name="T105" fmla="*/ 0 h 219"/>
                  <a:gd name="T106" fmla="*/ 0 w 177"/>
                  <a:gd name="T107" fmla="*/ 0 h 219"/>
                  <a:gd name="T108" fmla="*/ 0 w 177"/>
                  <a:gd name="T109" fmla="*/ 0 h 219"/>
                  <a:gd name="T110" fmla="*/ 0 w 177"/>
                  <a:gd name="T111" fmla="*/ 0 h 219"/>
                  <a:gd name="T112" fmla="*/ 0 w 177"/>
                  <a:gd name="T113" fmla="*/ 0 h 219"/>
                  <a:gd name="T114" fmla="*/ 0 w 177"/>
                  <a:gd name="T115" fmla="*/ 0 h 219"/>
                  <a:gd name="T116" fmla="*/ 0 w 177"/>
                  <a:gd name="T117" fmla="*/ 0 h 219"/>
                  <a:gd name="T118" fmla="*/ 0 w 177"/>
                  <a:gd name="T119" fmla="*/ 0 h 219"/>
                  <a:gd name="T120" fmla="*/ 0 w 177"/>
                  <a:gd name="T121" fmla="*/ 0 h 2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"/>
                  <a:gd name="T184" fmla="*/ 0 h 219"/>
                  <a:gd name="T185" fmla="*/ 177 w 177"/>
                  <a:gd name="T186" fmla="*/ 219 h 2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" h="219">
                    <a:moveTo>
                      <a:pt x="65" y="33"/>
                    </a:moveTo>
                    <a:lnTo>
                      <a:pt x="52" y="43"/>
                    </a:lnTo>
                    <a:lnTo>
                      <a:pt x="41" y="54"/>
                    </a:lnTo>
                    <a:lnTo>
                      <a:pt x="29" y="66"/>
                    </a:lnTo>
                    <a:lnTo>
                      <a:pt x="20" y="79"/>
                    </a:lnTo>
                    <a:lnTo>
                      <a:pt x="12" y="93"/>
                    </a:lnTo>
                    <a:lnTo>
                      <a:pt x="6" y="107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2" y="158"/>
                    </a:lnTo>
                    <a:lnTo>
                      <a:pt x="10" y="177"/>
                    </a:lnTo>
                    <a:lnTo>
                      <a:pt x="23" y="193"/>
                    </a:lnTo>
                    <a:lnTo>
                      <a:pt x="38" y="204"/>
                    </a:lnTo>
                    <a:lnTo>
                      <a:pt x="57" y="213"/>
                    </a:lnTo>
                    <a:lnTo>
                      <a:pt x="78" y="218"/>
                    </a:lnTo>
                    <a:lnTo>
                      <a:pt x="98" y="219"/>
                    </a:lnTo>
                    <a:lnTo>
                      <a:pt x="118" y="216"/>
                    </a:lnTo>
                    <a:lnTo>
                      <a:pt x="123" y="216"/>
                    </a:lnTo>
                    <a:lnTo>
                      <a:pt x="127" y="214"/>
                    </a:lnTo>
                    <a:lnTo>
                      <a:pt x="130" y="210"/>
                    </a:lnTo>
                    <a:lnTo>
                      <a:pt x="131" y="205"/>
                    </a:lnTo>
                    <a:lnTo>
                      <a:pt x="130" y="203"/>
                    </a:lnTo>
                    <a:lnTo>
                      <a:pt x="127" y="203"/>
                    </a:lnTo>
                    <a:lnTo>
                      <a:pt x="123" y="202"/>
                    </a:lnTo>
                    <a:lnTo>
                      <a:pt x="117" y="202"/>
                    </a:lnTo>
                    <a:lnTo>
                      <a:pt x="111" y="202"/>
                    </a:lnTo>
                    <a:lnTo>
                      <a:pt x="106" y="202"/>
                    </a:lnTo>
                    <a:lnTo>
                      <a:pt x="100" y="202"/>
                    </a:lnTo>
                    <a:lnTo>
                      <a:pt x="97" y="202"/>
                    </a:lnTo>
                    <a:lnTo>
                      <a:pt x="87" y="201"/>
                    </a:lnTo>
                    <a:lnTo>
                      <a:pt x="77" y="200"/>
                    </a:lnTo>
                    <a:lnTo>
                      <a:pt x="67" y="199"/>
                    </a:lnTo>
                    <a:lnTo>
                      <a:pt x="56" y="196"/>
                    </a:lnTo>
                    <a:lnTo>
                      <a:pt x="46" y="193"/>
                    </a:lnTo>
                    <a:lnTo>
                      <a:pt x="35" y="185"/>
                    </a:lnTo>
                    <a:lnTo>
                      <a:pt x="26" y="175"/>
                    </a:lnTo>
                    <a:lnTo>
                      <a:pt x="15" y="162"/>
                    </a:lnTo>
                    <a:lnTo>
                      <a:pt x="13" y="146"/>
                    </a:lnTo>
                    <a:lnTo>
                      <a:pt x="14" y="131"/>
                    </a:lnTo>
                    <a:lnTo>
                      <a:pt x="19" y="116"/>
                    </a:lnTo>
                    <a:lnTo>
                      <a:pt x="25" y="102"/>
                    </a:lnTo>
                    <a:lnTo>
                      <a:pt x="34" y="89"/>
                    </a:lnTo>
                    <a:lnTo>
                      <a:pt x="45" y="76"/>
                    </a:lnTo>
                    <a:lnTo>
                      <a:pt x="56" y="65"/>
                    </a:lnTo>
                    <a:lnTo>
                      <a:pt x="70" y="55"/>
                    </a:lnTo>
                    <a:lnTo>
                      <a:pt x="84" y="45"/>
                    </a:lnTo>
                    <a:lnTo>
                      <a:pt x="98" y="37"/>
                    </a:lnTo>
                    <a:lnTo>
                      <a:pt x="113" y="29"/>
                    </a:lnTo>
                    <a:lnTo>
                      <a:pt x="127" y="23"/>
                    </a:lnTo>
                    <a:lnTo>
                      <a:pt x="141" y="17"/>
                    </a:lnTo>
                    <a:lnTo>
                      <a:pt x="154" y="12"/>
                    </a:lnTo>
                    <a:lnTo>
                      <a:pt x="167" y="9"/>
                    </a:lnTo>
                    <a:lnTo>
                      <a:pt x="177" y="7"/>
                    </a:lnTo>
                    <a:lnTo>
                      <a:pt x="170" y="2"/>
                    </a:lnTo>
                    <a:lnTo>
                      <a:pt x="158" y="0"/>
                    </a:lnTo>
                    <a:lnTo>
                      <a:pt x="145" y="2"/>
                    </a:lnTo>
                    <a:lnTo>
                      <a:pt x="129" y="6"/>
                    </a:lnTo>
                    <a:lnTo>
                      <a:pt x="111" y="11"/>
                    </a:lnTo>
                    <a:lnTo>
                      <a:pt x="94" y="17"/>
                    </a:lnTo>
                    <a:lnTo>
                      <a:pt x="78" y="26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8" name="Freeform 863"/>
              <p:cNvSpPr>
                <a:spLocks/>
              </p:cNvSpPr>
              <p:nvPr/>
            </p:nvSpPr>
            <p:spPr bwMode="auto">
              <a:xfrm>
                <a:off x="4540" y="3355"/>
                <a:ext cx="15" cy="25"/>
              </a:xfrm>
              <a:custGeom>
                <a:avLst/>
                <a:gdLst>
                  <a:gd name="T0" fmla="*/ 0 w 115"/>
                  <a:gd name="T1" fmla="*/ 0 h 170"/>
                  <a:gd name="T2" fmla="*/ 0 w 115"/>
                  <a:gd name="T3" fmla="*/ 0 h 170"/>
                  <a:gd name="T4" fmla="*/ 0 w 115"/>
                  <a:gd name="T5" fmla="*/ 0 h 170"/>
                  <a:gd name="T6" fmla="*/ 0 w 115"/>
                  <a:gd name="T7" fmla="*/ 0 h 170"/>
                  <a:gd name="T8" fmla="*/ 0 w 115"/>
                  <a:gd name="T9" fmla="*/ 0 h 170"/>
                  <a:gd name="T10" fmla="*/ 0 w 115"/>
                  <a:gd name="T11" fmla="*/ 0 h 170"/>
                  <a:gd name="T12" fmla="*/ 0 w 115"/>
                  <a:gd name="T13" fmla="*/ 0 h 170"/>
                  <a:gd name="T14" fmla="*/ 0 w 115"/>
                  <a:gd name="T15" fmla="*/ 0 h 170"/>
                  <a:gd name="T16" fmla="*/ 0 w 115"/>
                  <a:gd name="T17" fmla="*/ 0 h 170"/>
                  <a:gd name="T18" fmla="*/ 0 w 115"/>
                  <a:gd name="T19" fmla="*/ 0 h 170"/>
                  <a:gd name="T20" fmla="*/ 0 w 115"/>
                  <a:gd name="T21" fmla="*/ 0 h 170"/>
                  <a:gd name="T22" fmla="*/ 0 w 115"/>
                  <a:gd name="T23" fmla="*/ 0 h 170"/>
                  <a:gd name="T24" fmla="*/ 0 w 115"/>
                  <a:gd name="T25" fmla="*/ 0 h 170"/>
                  <a:gd name="T26" fmla="*/ 0 w 115"/>
                  <a:gd name="T27" fmla="*/ 0 h 170"/>
                  <a:gd name="T28" fmla="*/ 0 w 115"/>
                  <a:gd name="T29" fmla="*/ 0 h 170"/>
                  <a:gd name="T30" fmla="*/ 0 w 115"/>
                  <a:gd name="T31" fmla="*/ 0 h 170"/>
                  <a:gd name="T32" fmla="*/ 0 w 115"/>
                  <a:gd name="T33" fmla="*/ 0 h 170"/>
                  <a:gd name="T34" fmla="*/ 0 w 115"/>
                  <a:gd name="T35" fmla="*/ 0 h 170"/>
                  <a:gd name="T36" fmla="*/ 0 w 115"/>
                  <a:gd name="T37" fmla="*/ 0 h 170"/>
                  <a:gd name="T38" fmla="*/ 0 w 115"/>
                  <a:gd name="T39" fmla="*/ 0 h 170"/>
                  <a:gd name="T40" fmla="*/ 0 w 115"/>
                  <a:gd name="T41" fmla="*/ 0 h 170"/>
                  <a:gd name="T42" fmla="*/ 0 w 115"/>
                  <a:gd name="T43" fmla="*/ 0 h 170"/>
                  <a:gd name="T44" fmla="*/ 0 w 115"/>
                  <a:gd name="T45" fmla="*/ 0 h 170"/>
                  <a:gd name="T46" fmla="*/ 0 w 115"/>
                  <a:gd name="T47" fmla="*/ 0 h 170"/>
                  <a:gd name="T48" fmla="*/ 0 w 115"/>
                  <a:gd name="T49" fmla="*/ 0 h 170"/>
                  <a:gd name="T50" fmla="*/ 0 w 115"/>
                  <a:gd name="T51" fmla="*/ 0 h 170"/>
                  <a:gd name="T52" fmla="*/ 0 w 115"/>
                  <a:gd name="T53" fmla="*/ 0 h 170"/>
                  <a:gd name="T54" fmla="*/ 0 w 115"/>
                  <a:gd name="T55" fmla="*/ 0 h 170"/>
                  <a:gd name="T56" fmla="*/ 0 w 115"/>
                  <a:gd name="T57" fmla="*/ 0 h 170"/>
                  <a:gd name="T58" fmla="*/ 0 w 115"/>
                  <a:gd name="T59" fmla="*/ 0 h 170"/>
                  <a:gd name="T60" fmla="*/ 0 w 115"/>
                  <a:gd name="T61" fmla="*/ 0 h 170"/>
                  <a:gd name="T62" fmla="*/ 0 w 115"/>
                  <a:gd name="T63" fmla="*/ 0 h 170"/>
                  <a:gd name="T64" fmla="*/ 0 w 115"/>
                  <a:gd name="T65" fmla="*/ 0 h 170"/>
                  <a:gd name="T66" fmla="*/ 0 w 115"/>
                  <a:gd name="T67" fmla="*/ 0 h 170"/>
                  <a:gd name="T68" fmla="*/ 0 w 115"/>
                  <a:gd name="T69" fmla="*/ 0 h 170"/>
                  <a:gd name="T70" fmla="*/ 0 w 115"/>
                  <a:gd name="T71" fmla="*/ 0 h 170"/>
                  <a:gd name="T72" fmla="*/ 0 w 115"/>
                  <a:gd name="T73" fmla="*/ 0 h 170"/>
                  <a:gd name="T74" fmla="*/ 0 w 115"/>
                  <a:gd name="T75" fmla="*/ 0 h 170"/>
                  <a:gd name="T76" fmla="*/ 0 w 115"/>
                  <a:gd name="T77" fmla="*/ 0 h 170"/>
                  <a:gd name="T78" fmla="*/ 0 w 115"/>
                  <a:gd name="T79" fmla="*/ 0 h 170"/>
                  <a:gd name="T80" fmla="*/ 0 w 115"/>
                  <a:gd name="T81" fmla="*/ 0 h 1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170"/>
                  <a:gd name="T125" fmla="*/ 115 w 115"/>
                  <a:gd name="T126" fmla="*/ 170 h 1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170">
                    <a:moveTo>
                      <a:pt x="97" y="57"/>
                    </a:moveTo>
                    <a:lnTo>
                      <a:pt x="100" y="75"/>
                    </a:lnTo>
                    <a:lnTo>
                      <a:pt x="98" y="90"/>
                    </a:lnTo>
                    <a:lnTo>
                      <a:pt x="91" y="103"/>
                    </a:lnTo>
                    <a:lnTo>
                      <a:pt x="80" y="114"/>
                    </a:lnTo>
                    <a:lnTo>
                      <a:pt x="68" y="125"/>
                    </a:lnTo>
                    <a:lnTo>
                      <a:pt x="54" y="135"/>
                    </a:lnTo>
                    <a:lnTo>
                      <a:pt x="39" y="145"/>
                    </a:lnTo>
                    <a:lnTo>
                      <a:pt x="27" y="155"/>
                    </a:lnTo>
                    <a:lnTo>
                      <a:pt x="25" y="158"/>
                    </a:lnTo>
                    <a:lnTo>
                      <a:pt x="23" y="160"/>
                    </a:lnTo>
                    <a:lnTo>
                      <a:pt x="23" y="164"/>
                    </a:lnTo>
                    <a:lnTo>
                      <a:pt x="26" y="167"/>
                    </a:lnTo>
                    <a:lnTo>
                      <a:pt x="28" y="169"/>
                    </a:lnTo>
                    <a:lnTo>
                      <a:pt x="31" y="170"/>
                    </a:lnTo>
                    <a:lnTo>
                      <a:pt x="34" y="170"/>
                    </a:lnTo>
                    <a:lnTo>
                      <a:pt x="37" y="169"/>
                    </a:lnTo>
                    <a:lnTo>
                      <a:pt x="53" y="159"/>
                    </a:lnTo>
                    <a:lnTo>
                      <a:pt x="69" y="149"/>
                    </a:lnTo>
                    <a:lnTo>
                      <a:pt x="83" y="137"/>
                    </a:lnTo>
                    <a:lnTo>
                      <a:pt x="97" y="123"/>
                    </a:lnTo>
                    <a:lnTo>
                      <a:pt x="106" y="108"/>
                    </a:lnTo>
                    <a:lnTo>
                      <a:pt x="113" y="91"/>
                    </a:lnTo>
                    <a:lnTo>
                      <a:pt x="115" y="73"/>
                    </a:lnTo>
                    <a:lnTo>
                      <a:pt x="111" y="53"/>
                    </a:lnTo>
                    <a:lnTo>
                      <a:pt x="101" y="39"/>
                    </a:lnTo>
                    <a:lnTo>
                      <a:pt x="89" y="26"/>
                    </a:lnTo>
                    <a:lnTo>
                      <a:pt x="72" y="15"/>
                    </a:lnTo>
                    <a:lnTo>
                      <a:pt x="55" y="8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9" y="1"/>
                    </a:lnTo>
                    <a:lnTo>
                      <a:pt x="0" y="5"/>
                    </a:lnTo>
                    <a:lnTo>
                      <a:pt x="15" y="10"/>
                    </a:lnTo>
                    <a:lnTo>
                      <a:pt x="30" y="13"/>
                    </a:lnTo>
                    <a:lnTo>
                      <a:pt x="43" y="16"/>
                    </a:lnTo>
                    <a:lnTo>
                      <a:pt x="57" y="20"/>
                    </a:lnTo>
                    <a:lnTo>
                      <a:pt x="70" y="26"/>
                    </a:lnTo>
                    <a:lnTo>
                      <a:pt x="81" y="33"/>
                    </a:lnTo>
                    <a:lnTo>
                      <a:pt x="91" y="43"/>
                    </a:lnTo>
                    <a:lnTo>
                      <a:pt x="9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29" name="Freeform 864"/>
              <p:cNvSpPr>
                <a:spLocks/>
              </p:cNvSpPr>
              <p:nvPr/>
            </p:nvSpPr>
            <p:spPr bwMode="auto">
              <a:xfrm>
                <a:off x="4488" y="3350"/>
                <a:ext cx="36" cy="50"/>
              </a:xfrm>
              <a:custGeom>
                <a:avLst/>
                <a:gdLst>
                  <a:gd name="T0" fmla="*/ 0 w 289"/>
                  <a:gd name="T1" fmla="*/ 0 h 352"/>
                  <a:gd name="T2" fmla="*/ 0 w 289"/>
                  <a:gd name="T3" fmla="*/ 0 h 352"/>
                  <a:gd name="T4" fmla="*/ 0 w 289"/>
                  <a:gd name="T5" fmla="*/ 0 h 352"/>
                  <a:gd name="T6" fmla="*/ 0 w 289"/>
                  <a:gd name="T7" fmla="*/ 0 h 352"/>
                  <a:gd name="T8" fmla="*/ 0 w 289"/>
                  <a:gd name="T9" fmla="*/ 0 h 352"/>
                  <a:gd name="T10" fmla="*/ 0 w 289"/>
                  <a:gd name="T11" fmla="*/ 0 h 352"/>
                  <a:gd name="T12" fmla="*/ 0 w 289"/>
                  <a:gd name="T13" fmla="*/ 0 h 352"/>
                  <a:gd name="T14" fmla="*/ 0 w 289"/>
                  <a:gd name="T15" fmla="*/ 0 h 352"/>
                  <a:gd name="T16" fmla="*/ 0 w 289"/>
                  <a:gd name="T17" fmla="*/ 0 h 352"/>
                  <a:gd name="T18" fmla="*/ 0 w 289"/>
                  <a:gd name="T19" fmla="*/ 0 h 352"/>
                  <a:gd name="T20" fmla="*/ 0 w 289"/>
                  <a:gd name="T21" fmla="*/ 0 h 352"/>
                  <a:gd name="T22" fmla="*/ 0 w 289"/>
                  <a:gd name="T23" fmla="*/ 0 h 352"/>
                  <a:gd name="T24" fmla="*/ 0 w 289"/>
                  <a:gd name="T25" fmla="*/ 0 h 352"/>
                  <a:gd name="T26" fmla="*/ 0 w 289"/>
                  <a:gd name="T27" fmla="*/ 0 h 352"/>
                  <a:gd name="T28" fmla="*/ 0 w 289"/>
                  <a:gd name="T29" fmla="*/ 0 h 352"/>
                  <a:gd name="T30" fmla="*/ 0 w 289"/>
                  <a:gd name="T31" fmla="*/ 0 h 352"/>
                  <a:gd name="T32" fmla="*/ 0 w 289"/>
                  <a:gd name="T33" fmla="*/ 0 h 352"/>
                  <a:gd name="T34" fmla="*/ 0 w 289"/>
                  <a:gd name="T35" fmla="*/ 0 h 352"/>
                  <a:gd name="T36" fmla="*/ 0 w 289"/>
                  <a:gd name="T37" fmla="*/ 0 h 352"/>
                  <a:gd name="T38" fmla="*/ 0 w 289"/>
                  <a:gd name="T39" fmla="*/ 0 h 352"/>
                  <a:gd name="T40" fmla="*/ 0 w 289"/>
                  <a:gd name="T41" fmla="*/ 0 h 352"/>
                  <a:gd name="T42" fmla="*/ 0 w 289"/>
                  <a:gd name="T43" fmla="*/ 0 h 352"/>
                  <a:gd name="T44" fmla="*/ 0 w 289"/>
                  <a:gd name="T45" fmla="*/ 0 h 352"/>
                  <a:gd name="T46" fmla="*/ 0 w 289"/>
                  <a:gd name="T47" fmla="*/ 0 h 352"/>
                  <a:gd name="T48" fmla="*/ 0 w 289"/>
                  <a:gd name="T49" fmla="*/ 0 h 352"/>
                  <a:gd name="T50" fmla="*/ 0 w 289"/>
                  <a:gd name="T51" fmla="*/ 0 h 352"/>
                  <a:gd name="T52" fmla="*/ 0 w 289"/>
                  <a:gd name="T53" fmla="*/ 0 h 352"/>
                  <a:gd name="T54" fmla="*/ 0 w 289"/>
                  <a:gd name="T55" fmla="*/ 0 h 352"/>
                  <a:gd name="T56" fmla="*/ 0 w 289"/>
                  <a:gd name="T57" fmla="*/ 0 h 352"/>
                  <a:gd name="T58" fmla="*/ 0 w 289"/>
                  <a:gd name="T59" fmla="*/ 0 h 352"/>
                  <a:gd name="T60" fmla="*/ 0 w 289"/>
                  <a:gd name="T61" fmla="*/ 0 h 352"/>
                  <a:gd name="T62" fmla="*/ 0 w 289"/>
                  <a:gd name="T63" fmla="*/ 0 h 352"/>
                  <a:gd name="T64" fmla="*/ 0 w 289"/>
                  <a:gd name="T65" fmla="*/ 0 h 352"/>
                  <a:gd name="T66" fmla="*/ 0 w 289"/>
                  <a:gd name="T67" fmla="*/ 0 h 352"/>
                  <a:gd name="T68" fmla="*/ 0 w 289"/>
                  <a:gd name="T69" fmla="*/ 0 h 352"/>
                  <a:gd name="T70" fmla="*/ 0 w 289"/>
                  <a:gd name="T71" fmla="*/ 0 h 352"/>
                  <a:gd name="T72" fmla="*/ 0 w 289"/>
                  <a:gd name="T73" fmla="*/ 0 h 352"/>
                  <a:gd name="T74" fmla="*/ 0 w 289"/>
                  <a:gd name="T75" fmla="*/ 0 h 352"/>
                  <a:gd name="T76" fmla="*/ 0 w 289"/>
                  <a:gd name="T77" fmla="*/ 0 h 352"/>
                  <a:gd name="T78" fmla="*/ 0 w 289"/>
                  <a:gd name="T79" fmla="*/ 0 h 352"/>
                  <a:gd name="T80" fmla="*/ 0 w 289"/>
                  <a:gd name="T81" fmla="*/ 0 h 352"/>
                  <a:gd name="T82" fmla="*/ 0 w 289"/>
                  <a:gd name="T83" fmla="*/ 0 h 352"/>
                  <a:gd name="T84" fmla="*/ 0 w 289"/>
                  <a:gd name="T85" fmla="*/ 0 h 352"/>
                  <a:gd name="T86" fmla="*/ 0 w 289"/>
                  <a:gd name="T87" fmla="*/ 0 h 3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2"/>
                  <a:gd name="T134" fmla="*/ 289 w 289"/>
                  <a:gd name="T135" fmla="*/ 352 h 3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2">
                    <a:moveTo>
                      <a:pt x="113" y="47"/>
                    </a:moveTo>
                    <a:lnTo>
                      <a:pt x="90" y="65"/>
                    </a:lnTo>
                    <a:lnTo>
                      <a:pt x="68" y="85"/>
                    </a:lnTo>
                    <a:lnTo>
                      <a:pt x="48" y="106"/>
                    </a:lnTo>
                    <a:lnTo>
                      <a:pt x="31" y="130"/>
                    </a:lnTo>
                    <a:lnTo>
                      <a:pt x="16" y="156"/>
                    </a:lnTo>
                    <a:lnTo>
                      <a:pt x="5" y="182"/>
                    </a:lnTo>
                    <a:lnTo>
                      <a:pt x="0" y="211"/>
                    </a:lnTo>
                    <a:lnTo>
                      <a:pt x="1" y="241"/>
                    </a:lnTo>
                    <a:lnTo>
                      <a:pt x="3" y="249"/>
                    </a:lnTo>
                    <a:lnTo>
                      <a:pt x="6" y="257"/>
                    </a:lnTo>
                    <a:lnTo>
                      <a:pt x="10" y="264"/>
                    </a:lnTo>
                    <a:lnTo>
                      <a:pt x="14" y="271"/>
                    </a:lnTo>
                    <a:lnTo>
                      <a:pt x="19" y="277"/>
                    </a:lnTo>
                    <a:lnTo>
                      <a:pt x="24" y="284"/>
                    </a:lnTo>
                    <a:lnTo>
                      <a:pt x="31" y="289"/>
                    </a:lnTo>
                    <a:lnTo>
                      <a:pt x="37" y="293"/>
                    </a:lnTo>
                    <a:lnTo>
                      <a:pt x="51" y="302"/>
                    </a:lnTo>
                    <a:lnTo>
                      <a:pt x="64" y="309"/>
                    </a:lnTo>
                    <a:lnTo>
                      <a:pt x="78" y="316"/>
                    </a:lnTo>
                    <a:lnTo>
                      <a:pt x="93" y="321"/>
                    </a:lnTo>
                    <a:lnTo>
                      <a:pt x="107" y="327"/>
                    </a:lnTo>
                    <a:lnTo>
                      <a:pt x="122" y="331"/>
                    </a:lnTo>
                    <a:lnTo>
                      <a:pt x="137" y="335"/>
                    </a:lnTo>
                    <a:lnTo>
                      <a:pt x="151" y="338"/>
                    </a:lnTo>
                    <a:lnTo>
                      <a:pt x="167" y="342"/>
                    </a:lnTo>
                    <a:lnTo>
                      <a:pt x="183" y="344"/>
                    </a:lnTo>
                    <a:lnTo>
                      <a:pt x="198" y="346"/>
                    </a:lnTo>
                    <a:lnTo>
                      <a:pt x="213" y="348"/>
                    </a:lnTo>
                    <a:lnTo>
                      <a:pt x="229" y="349"/>
                    </a:lnTo>
                    <a:lnTo>
                      <a:pt x="245" y="350"/>
                    </a:lnTo>
                    <a:lnTo>
                      <a:pt x="260" y="351"/>
                    </a:lnTo>
                    <a:lnTo>
                      <a:pt x="275" y="352"/>
                    </a:lnTo>
                    <a:lnTo>
                      <a:pt x="280" y="352"/>
                    </a:lnTo>
                    <a:lnTo>
                      <a:pt x="284" y="349"/>
                    </a:lnTo>
                    <a:lnTo>
                      <a:pt x="287" y="346"/>
                    </a:lnTo>
                    <a:lnTo>
                      <a:pt x="289" y="340"/>
                    </a:lnTo>
                    <a:lnTo>
                      <a:pt x="289" y="335"/>
                    </a:lnTo>
                    <a:lnTo>
                      <a:pt x="287" y="331"/>
                    </a:lnTo>
                    <a:lnTo>
                      <a:pt x="283" y="328"/>
                    </a:lnTo>
                    <a:lnTo>
                      <a:pt x="279" y="327"/>
                    </a:lnTo>
                    <a:lnTo>
                      <a:pt x="264" y="327"/>
                    </a:lnTo>
                    <a:lnTo>
                      <a:pt x="250" y="327"/>
                    </a:lnTo>
                    <a:lnTo>
                      <a:pt x="235" y="326"/>
                    </a:lnTo>
                    <a:lnTo>
                      <a:pt x="222" y="324"/>
                    </a:lnTo>
                    <a:lnTo>
                      <a:pt x="207" y="323"/>
                    </a:lnTo>
                    <a:lnTo>
                      <a:pt x="192" y="321"/>
                    </a:lnTo>
                    <a:lnTo>
                      <a:pt x="179" y="319"/>
                    </a:lnTo>
                    <a:lnTo>
                      <a:pt x="164" y="317"/>
                    </a:lnTo>
                    <a:lnTo>
                      <a:pt x="150" y="314"/>
                    </a:lnTo>
                    <a:lnTo>
                      <a:pt x="136" y="311"/>
                    </a:lnTo>
                    <a:lnTo>
                      <a:pt x="122" y="306"/>
                    </a:lnTo>
                    <a:lnTo>
                      <a:pt x="108" y="302"/>
                    </a:lnTo>
                    <a:lnTo>
                      <a:pt x="95" y="298"/>
                    </a:lnTo>
                    <a:lnTo>
                      <a:pt x="82" y="291"/>
                    </a:lnTo>
                    <a:lnTo>
                      <a:pt x="68" y="285"/>
                    </a:lnTo>
                    <a:lnTo>
                      <a:pt x="56" y="278"/>
                    </a:lnTo>
                    <a:lnTo>
                      <a:pt x="45" y="271"/>
                    </a:lnTo>
                    <a:lnTo>
                      <a:pt x="37" y="260"/>
                    </a:lnTo>
                    <a:lnTo>
                      <a:pt x="32" y="250"/>
                    </a:lnTo>
                    <a:lnTo>
                      <a:pt x="27" y="237"/>
                    </a:lnTo>
                    <a:lnTo>
                      <a:pt x="27" y="222"/>
                    </a:lnTo>
                    <a:lnTo>
                      <a:pt x="30" y="203"/>
                    </a:lnTo>
                    <a:lnTo>
                      <a:pt x="34" y="183"/>
                    </a:lnTo>
                    <a:lnTo>
                      <a:pt x="38" y="169"/>
                    </a:lnTo>
                    <a:lnTo>
                      <a:pt x="45" y="153"/>
                    </a:lnTo>
                    <a:lnTo>
                      <a:pt x="54" y="140"/>
                    </a:lnTo>
                    <a:lnTo>
                      <a:pt x="61" y="127"/>
                    </a:lnTo>
                    <a:lnTo>
                      <a:pt x="71" y="115"/>
                    </a:lnTo>
                    <a:lnTo>
                      <a:pt x="80" y="103"/>
                    </a:lnTo>
                    <a:lnTo>
                      <a:pt x="90" y="93"/>
                    </a:lnTo>
                    <a:lnTo>
                      <a:pt x="102" y="82"/>
                    </a:lnTo>
                    <a:lnTo>
                      <a:pt x="116" y="70"/>
                    </a:lnTo>
                    <a:lnTo>
                      <a:pt x="129" y="59"/>
                    </a:lnTo>
                    <a:lnTo>
                      <a:pt x="145" y="49"/>
                    </a:lnTo>
                    <a:lnTo>
                      <a:pt x="162" y="38"/>
                    </a:lnTo>
                    <a:lnTo>
                      <a:pt x="180" y="28"/>
                    </a:lnTo>
                    <a:lnTo>
                      <a:pt x="197" y="20"/>
                    </a:lnTo>
                    <a:lnTo>
                      <a:pt x="212" y="12"/>
                    </a:lnTo>
                    <a:lnTo>
                      <a:pt x="227" y="6"/>
                    </a:lnTo>
                    <a:lnTo>
                      <a:pt x="240" y="1"/>
                    </a:lnTo>
                    <a:lnTo>
                      <a:pt x="228" y="0"/>
                    </a:lnTo>
                    <a:lnTo>
                      <a:pt x="213" y="1"/>
                    </a:lnTo>
                    <a:lnTo>
                      <a:pt x="198" y="5"/>
                    </a:lnTo>
                    <a:lnTo>
                      <a:pt x="180" y="10"/>
                    </a:lnTo>
                    <a:lnTo>
                      <a:pt x="162" y="18"/>
                    </a:lnTo>
                    <a:lnTo>
                      <a:pt x="144" y="26"/>
                    </a:lnTo>
                    <a:lnTo>
                      <a:pt x="127" y="36"/>
                    </a:lnTo>
                    <a:lnTo>
                      <a:pt x="11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0" name="Freeform 865"/>
              <p:cNvSpPr>
                <a:spLocks/>
              </p:cNvSpPr>
              <p:nvPr/>
            </p:nvSpPr>
            <p:spPr bwMode="auto">
              <a:xfrm>
                <a:off x="4539" y="3348"/>
                <a:ext cx="32" cy="34"/>
              </a:xfrm>
              <a:custGeom>
                <a:avLst/>
                <a:gdLst>
                  <a:gd name="T0" fmla="*/ 0 w 252"/>
                  <a:gd name="T1" fmla="*/ 0 h 235"/>
                  <a:gd name="T2" fmla="*/ 0 w 252"/>
                  <a:gd name="T3" fmla="*/ 0 h 235"/>
                  <a:gd name="T4" fmla="*/ 0 w 252"/>
                  <a:gd name="T5" fmla="*/ 0 h 235"/>
                  <a:gd name="T6" fmla="*/ 0 w 252"/>
                  <a:gd name="T7" fmla="*/ 0 h 235"/>
                  <a:gd name="T8" fmla="*/ 0 w 252"/>
                  <a:gd name="T9" fmla="*/ 0 h 235"/>
                  <a:gd name="T10" fmla="*/ 0 w 252"/>
                  <a:gd name="T11" fmla="*/ 0 h 235"/>
                  <a:gd name="T12" fmla="*/ 0 w 252"/>
                  <a:gd name="T13" fmla="*/ 0 h 235"/>
                  <a:gd name="T14" fmla="*/ 0 w 252"/>
                  <a:gd name="T15" fmla="*/ 0 h 235"/>
                  <a:gd name="T16" fmla="*/ 0 w 252"/>
                  <a:gd name="T17" fmla="*/ 0 h 235"/>
                  <a:gd name="T18" fmla="*/ 0 w 252"/>
                  <a:gd name="T19" fmla="*/ 0 h 235"/>
                  <a:gd name="T20" fmla="*/ 0 w 252"/>
                  <a:gd name="T21" fmla="*/ 0 h 235"/>
                  <a:gd name="T22" fmla="*/ 0 w 252"/>
                  <a:gd name="T23" fmla="*/ 0 h 235"/>
                  <a:gd name="T24" fmla="*/ 0 w 252"/>
                  <a:gd name="T25" fmla="*/ 0 h 235"/>
                  <a:gd name="T26" fmla="*/ 0 w 252"/>
                  <a:gd name="T27" fmla="*/ 0 h 235"/>
                  <a:gd name="T28" fmla="*/ 0 w 252"/>
                  <a:gd name="T29" fmla="*/ 0 h 235"/>
                  <a:gd name="T30" fmla="*/ 0 w 252"/>
                  <a:gd name="T31" fmla="*/ 0 h 235"/>
                  <a:gd name="T32" fmla="*/ 0 w 252"/>
                  <a:gd name="T33" fmla="*/ 0 h 235"/>
                  <a:gd name="T34" fmla="*/ 0 w 252"/>
                  <a:gd name="T35" fmla="*/ 0 h 235"/>
                  <a:gd name="T36" fmla="*/ 0 w 252"/>
                  <a:gd name="T37" fmla="*/ 0 h 235"/>
                  <a:gd name="T38" fmla="*/ 0 w 252"/>
                  <a:gd name="T39" fmla="*/ 0 h 235"/>
                  <a:gd name="T40" fmla="*/ 0 w 252"/>
                  <a:gd name="T41" fmla="*/ 0 h 235"/>
                  <a:gd name="T42" fmla="*/ 0 w 252"/>
                  <a:gd name="T43" fmla="*/ 0 h 235"/>
                  <a:gd name="T44" fmla="*/ 0 w 252"/>
                  <a:gd name="T45" fmla="*/ 0 h 235"/>
                  <a:gd name="T46" fmla="*/ 0 w 252"/>
                  <a:gd name="T47" fmla="*/ 0 h 235"/>
                  <a:gd name="T48" fmla="*/ 0 w 252"/>
                  <a:gd name="T49" fmla="*/ 0 h 235"/>
                  <a:gd name="T50" fmla="*/ 0 w 252"/>
                  <a:gd name="T51" fmla="*/ 0 h 235"/>
                  <a:gd name="T52" fmla="*/ 0 w 252"/>
                  <a:gd name="T53" fmla="*/ 0 h 235"/>
                  <a:gd name="T54" fmla="*/ 0 w 252"/>
                  <a:gd name="T55" fmla="*/ 0 h 235"/>
                  <a:gd name="T56" fmla="*/ 0 w 252"/>
                  <a:gd name="T57" fmla="*/ 0 h 235"/>
                  <a:gd name="T58" fmla="*/ 0 w 252"/>
                  <a:gd name="T59" fmla="*/ 0 h 235"/>
                  <a:gd name="T60" fmla="*/ 0 w 252"/>
                  <a:gd name="T61" fmla="*/ 0 h 235"/>
                  <a:gd name="T62" fmla="*/ 0 w 252"/>
                  <a:gd name="T63" fmla="*/ 0 h 235"/>
                  <a:gd name="T64" fmla="*/ 0 w 252"/>
                  <a:gd name="T65" fmla="*/ 0 h 235"/>
                  <a:gd name="T66" fmla="*/ 0 w 252"/>
                  <a:gd name="T67" fmla="*/ 0 h 235"/>
                  <a:gd name="T68" fmla="*/ 0 w 252"/>
                  <a:gd name="T69" fmla="*/ 0 h 235"/>
                  <a:gd name="T70" fmla="*/ 0 w 252"/>
                  <a:gd name="T71" fmla="*/ 0 h 235"/>
                  <a:gd name="T72" fmla="*/ 0 w 252"/>
                  <a:gd name="T73" fmla="*/ 0 h 235"/>
                  <a:gd name="T74" fmla="*/ 0 w 252"/>
                  <a:gd name="T75" fmla="*/ 0 h 235"/>
                  <a:gd name="T76" fmla="*/ 0 w 252"/>
                  <a:gd name="T77" fmla="*/ 0 h 235"/>
                  <a:gd name="T78" fmla="*/ 0 w 252"/>
                  <a:gd name="T79" fmla="*/ 0 h 235"/>
                  <a:gd name="T80" fmla="*/ 0 w 252"/>
                  <a:gd name="T81" fmla="*/ 0 h 235"/>
                  <a:gd name="T82" fmla="*/ 0 w 252"/>
                  <a:gd name="T83" fmla="*/ 0 h 235"/>
                  <a:gd name="T84" fmla="*/ 0 w 252"/>
                  <a:gd name="T85" fmla="*/ 0 h 235"/>
                  <a:gd name="T86" fmla="*/ 0 w 252"/>
                  <a:gd name="T87" fmla="*/ 0 h 235"/>
                  <a:gd name="T88" fmla="*/ 0 w 252"/>
                  <a:gd name="T89" fmla="*/ 0 h 235"/>
                  <a:gd name="T90" fmla="*/ 0 w 252"/>
                  <a:gd name="T91" fmla="*/ 0 h 235"/>
                  <a:gd name="T92" fmla="*/ 0 w 252"/>
                  <a:gd name="T93" fmla="*/ 0 h 235"/>
                  <a:gd name="T94" fmla="*/ 0 w 252"/>
                  <a:gd name="T95" fmla="*/ 0 h 235"/>
                  <a:gd name="T96" fmla="*/ 0 w 252"/>
                  <a:gd name="T97" fmla="*/ 0 h 235"/>
                  <a:gd name="T98" fmla="*/ 0 w 252"/>
                  <a:gd name="T99" fmla="*/ 0 h 235"/>
                  <a:gd name="T100" fmla="*/ 0 w 252"/>
                  <a:gd name="T101" fmla="*/ 0 h 235"/>
                  <a:gd name="T102" fmla="*/ 0 w 252"/>
                  <a:gd name="T103" fmla="*/ 0 h 235"/>
                  <a:gd name="T104" fmla="*/ 0 w 252"/>
                  <a:gd name="T105" fmla="*/ 0 h 235"/>
                  <a:gd name="T106" fmla="*/ 0 w 252"/>
                  <a:gd name="T107" fmla="*/ 0 h 235"/>
                  <a:gd name="T108" fmla="*/ 0 w 252"/>
                  <a:gd name="T109" fmla="*/ 0 h 235"/>
                  <a:gd name="T110" fmla="*/ 0 w 252"/>
                  <a:gd name="T111" fmla="*/ 0 h 235"/>
                  <a:gd name="T112" fmla="*/ 0 w 252"/>
                  <a:gd name="T113" fmla="*/ 0 h 235"/>
                  <a:gd name="T114" fmla="*/ 0 w 252"/>
                  <a:gd name="T115" fmla="*/ 0 h 235"/>
                  <a:gd name="T116" fmla="*/ 0 w 252"/>
                  <a:gd name="T117" fmla="*/ 0 h 235"/>
                  <a:gd name="T118" fmla="*/ 0 w 252"/>
                  <a:gd name="T119" fmla="*/ 0 h 235"/>
                  <a:gd name="T120" fmla="*/ 0 w 252"/>
                  <a:gd name="T121" fmla="*/ 0 h 2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2"/>
                  <a:gd name="T184" fmla="*/ 0 h 235"/>
                  <a:gd name="T185" fmla="*/ 252 w 252"/>
                  <a:gd name="T186" fmla="*/ 235 h 2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2" h="235">
                    <a:moveTo>
                      <a:pt x="210" y="72"/>
                    </a:moveTo>
                    <a:lnTo>
                      <a:pt x="222" y="85"/>
                    </a:lnTo>
                    <a:lnTo>
                      <a:pt x="228" y="100"/>
                    </a:lnTo>
                    <a:lnTo>
                      <a:pt x="232" y="116"/>
                    </a:lnTo>
                    <a:lnTo>
                      <a:pt x="232" y="133"/>
                    </a:lnTo>
                    <a:lnTo>
                      <a:pt x="230" y="147"/>
                    </a:lnTo>
                    <a:lnTo>
                      <a:pt x="226" y="159"/>
                    </a:lnTo>
                    <a:lnTo>
                      <a:pt x="218" y="171"/>
                    </a:lnTo>
                    <a:lnTo>
                      <a:pt x="211" y="180"/>
                    </a:lnTo>
                    <a:lnTo>
                      <a:pt x="202" y="191"/>
                    </a:lnTo>
                    <a:lnTo>
                      <a:pt x="192" y="200"/>
                    </a:lnTo>
                    <a:lnTo>
                      <a:pt x="183" y="209"/>
                    </a:lnTo>
                    <a:lnTo>
                      <a:pt x="173" y="219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71" y="229"/>
                    </a:lnTo>
                    <a:lnTo>
                      <a:pt x="173" y="232"/>
                    </a:lnTo>
                    <a:lnTo>
                      <a:pt x="176" y="234"/>
                    </a:lnTo>
                    <a:lnTo>
                      <a:pt x="180" y="235"/>
                    </a:lnTo>
                    <a:lnTo>
                      <a:pt x="184" y="234"/>
                    </a:lnTo>
                    <a:lnTo>
                      <a:pt x="187" y="232"/>
                    </a:lnTo>
                    <a:lnTo>
                      <a:pt x="208" y="218"/>
                    </a:lnTo>
                    <a:lnTo>
                      <a:pt x="225" y="200"/>
                    </a:lnTo>
                    <a:lnTo>
                      <a:pt x="239" y="178"/>
                    </a:lnTo>
                    <a:lnTo>
                      <a:pt x="249" y="156"/>
                    </a:lnTo>
                    <a:lnTo>
                      <a:pt x="252" y="131"/>
                    </a:lnTo>
                    <a:lnTo>
                      <a:pt x="250" y="108"/>
                    </a:lnTo>
                    <a:lnTo>
                      <a:pt x="242" y="85"/>
                    </a:lnTo>
                    <a:lnTo>
                      <a:pt x="225" y="65"/>
                    </a:lnTo>
                    <a:lnTo>
                      <a:pt x="212" y="54"/>
                    </a:lnTo>
                    <a:lnTo>
                      <a:pt x="197" y="45"/>
                    </a:lnTo>
                    <a:lnTo>
                      <a:pt x="181" y="36"/>
                    </a:lnTo>
                    <a:lnTo>
                      <a:pt x="164" y="29"/>
                    </a:lnTo>
                    <a:lnTo>
                      <a:pt x="146" y="22"/>
                    </a:lnTo>
                    <a:lnTo>
                      <a:pt x="127" y="17"/>
                    </a:lnTo>
                    <a:lnTo>
                      <a:pt x="109" y="12"/>
                    </a:lnTo>
                    <a:lnTo>
                      <a:pt x="90" y="7"/>
                    </a:lnTo>
                    <a:lnTo>
                      <a:pt x="73" y="4"/>
                    </a:lnTo>
                    <a:lnTo>
                      <a:pt x="57" y="2"/>
                    </a:lnTo>
                    <a:lnTo>
                      <a:pt x="42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0" y="7"/>
                    </a:lnTo>
                    <a:lnTo>
                      <a:pt x="22" y="8"/>
                    </a:lnTo>
                    <a:lnTo>
                      <a:pt x="33" y="11"/>
                    </a:lnTo>
                    <a:lnTo>
                      <a:pt x="46" y="13"/>
                    </a:lnTo>
                    <a:lnTo>
                      <a:pt x="60" y="15"/>
                    </a:lnTo>
                    <a:lnTo>
                      <a:pt x="73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5" y="28"/>
                    </a:lnTo>
                    <a:lnTo>
                      <a:pt x="130" y="32"/>
                    </a:lnTo>
                    <a:lnTo>
                      <a:pt x="145" y="37"/>
                    </a:lnTo>
                    <a:lnTo>
                      <a:pt x="159" y="43"/>
                    </a:lnTo>
                    <a:lnTo>
                      <a:pt x="172" y="49"/>
                    </a:lnTo>
                    <a:lnTo>
                      <a:pt x="186" y="55"/>
                    </a:lnTo>
                    <a:lnTo>
                      <a:pt x="198" y="64"/>
                    </a:lnTo>
                    <a:lnTo>
                      <a:pt x="21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1" name="Freeform 866"/>
              <p:cNvSpPr>
                <a:spLocks/>
              </p:cNvSpPr>
              <p:nvPr/>
            </p:nvSpPr>
            <p:spPr bwMode="auto">
              <a:xfrm>
                <a:off x="4476" y="3366"/>
                <a:ext cx="13" cy="32"/>
              </a:xfrm>
              <a:custGeom>
                <a:avLst/>
                <a:gdLst>
                  <a:gd name="T0" fmla="*/ 0 w 103"/>
                  <a:gd name="T1" fmla="*/ 0 h 220"/>
                  <a:gd name="T2" fmla="*/ 0 w 103"/>
                  <a:gd name="T3" fmla="*/ 0 h 220"/>
                  <a:gd name="T4" fmla="*/ 0 w 103"/>
                  <a:gd name="T5" fmla="*/ 0 h 220"/>
                  <a:gd name="T6" fmla="*/ 0 w 103"/>
                  <a:gd name="T7" fmla="*/ 0 h 220"/>
                  <a:gd name="T8" fmla="*/ 0 w 103"/>
                  <a:gd name="T9" fmla="*/ 0 h 220"/>
                  <a:gd name="T10" fmla="*/ 0 w 103"/>
                  <a:gd name="T11" fmla="*/ 0 h 220"/>
                  <a:gd name="T12" fmla="*/ 0 w 103"/>
                  <a:gd name="T13" fmla="*/ 0 h 220"/>
                  <a:gd name="T14" fmla="*/ 0 w 103"/>
                  <a:gd name="T15" fmla="*/ 0 h 220"/>
                  <a:gd name="T16" fmla="*/ 0 w 103"/>
                  <a:gd name="T17" fmla="*/ 0 h 220"/>
                  <a:gd name="T18" fmla="*/ 0 w 103"/>
                  <a:gd name="T19" fmla="*/ 0 h 220"/>
                  <a:gd name="T20" fmla="*/ 0 w 103"/>
                  <a:gd name="T21" fmla="*/ 0 h 220"/>
                  <a:gd name="T22" fmla="*/ 0 w 103"/>
                  <a:gd name="T23" fmla="*/ 0 h 220"/>
                  <a:gd name="T24" fmla="*/ 0 w 103"/>
                  <a:gd name="T25" fmla="*/ 0 h 220"/>
                  <a:gd name="T26" fmla="*/ 0 w 103"/>
                  <a:gd name="T27" fmla="*/ 0 h 220"/>
                  <a:gd name="T28" fmla="*/ 0 w 103"/>
                  <a:gd name="T29" fmla="*/ 0 h 220"/>
                  <a:gd name="T30" fmla="*/ 0 w 103"/>
                  <a:gd name="T31" fmla="*/ 0 h 220"/>
                  <a:gd name="T32" fmla="*/ 0 w 103"/>
                  <a:gd name="T33" fmla="*/ 0 h 220"/>
                  <a:gd name="T34" fmla="*/ 0 w 103"/>
                  <a:gd name="T35" fmla="*/ 0 h 220"/>
                  <a:gd name="T36" fmla="*/ 0 w 103"/>
                  <a:gd name="T37" fmla="*/ 0 h 220"/>
                  <a:gd name="T38" fmla="*/ 0 w 103"/>
                  <a:gd name="T39" fmla="*/ 0 h 220"/>
                  <a:gd name="T40" fmla="*/ 0 w 103"/>
                  <a:gd name="T41" fmla="*/ 0 h 220"/>
                  <a:gd name="T42" fmla="*/ 0 w 103"/>
                  <a:gd name="T43" fmla="*/ 0 h 220"/>
                  <a:gd name="T44" fmla="*/ 0 w 103"/>
                  <a:gd name="T45" fmla="*/ 0 h 220"/>
                  <a:gd name="T46" fmla="*/ 0 w 103"/>
                  <a:gd name="T47" fmla="*/ 0 h 220"/>
                  <a:gd name="T48" fmla="*/ 0 w 103"/>
                  <a:gd name="T49" fmla="*/ 0 h 220"/>
                  <a:gd name="T50" fmla="*/ 0 w 103"/>
                  <a:gd name="T51" fmla="*/ 0 h 220"/>
                  <a:gd name="T52" fmla="*/ 0 w 103"/>
                  <a:gd name="T53" fmla="*/ 0 h 220"/>
                  <a:gd name="T54" fmla="*/ 0 w 103"/>
                  <a:gd name="T55" fmla="*/ 0 h 220"/>
                  <a:gd name="T56" fmla="*/ 0 w 103"/>
                  <a:gd name="T57" fmla="*/ 0 h 220"/>
                  <a:gd name="T58" fmla="*/ 0 w 103"/>
                  <a:gd name="T59" fmla="*/ 0 h 220"/>
                  <a:gd name="T60" fmla="*/ 0 w 103"/>
                  <a:gd name="T61" fmla="*/ 0 h 220"/>
                  <a:gd name="T62" fmla="*/ 0 w 103"/>
                  <a:gd name="T63" fmla="*/ 0 h 220"/>
                  <a:gd name="T64" fmla="*/ 0 w 103"/>
                  <a:gd name="T65" fmla="*/ 0 h 220"/>
                  <a:gd name="T66" fmla="*/ 0 w 103"/>
                  <a:gd name="T67" fmla="*/ 0 h 220"/>
                  <a:gd name="T68" fmla="*/ 0 w 103"/>
                  <a:gd name="T69" fmla="*/ 0 h 220"/>
                  <a:gd name="T70" fmla="*/ 0 w 103"/>
                  <a:gd name="T71" fmla="*/ 0 h 220"/>
                  <a:gd name="T72" fmla="*/ 0 w 103"/>
                  <a:gd name="T73" fmla="*/ 0 h 220"/>
                  <a:gd name="T74" fmla="*/ 0 w 103"/>
                  <a:gd name="T75" fmla="*/ 0 h 220"/>
                  <a:gd name="T76" fmla="*/ 0 w 103"/>
                  <a:gd name="T77" fmla="*/ 0 h 220"/>
                  <a:gd name="T78" fmla="*/ 0 w 103"/>
                  <a:gd name="T79" fmla="*/ 0 h 220"/>
                  <a:gd name="T80" fmla="*/ 0 w 103"/>
                  <a:gd name="T81" fmla="*/ 0 h 2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0"/>
                  <a:gd name="T125" fmla="*/ 103 w 103"/>
                  <a:gd name="T126" fmla="*/ 220 h 2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0">
                    <a:moveTo>
                      <a:pt x="0" y="120"/>
                    </a:moveTo>
                    <a:lnTo>
                      <a:pt x="0" y="138"/>
                    </a:lnTo>
                    <a:lnTo>
                      <a:pt x="4" y="155"/>
                    </a:lnTo>
                    <a:lnTo>
                      <a:pt x="12" y="171"/>
                    </a:lnTo>
                    <a:lnTo>
                      <a:pt x="22" y="185"/>
                    </a:lnTo>
                    <a:lnTo>
                      <a:pt x="35" y="197"/>
                    </a:lnTo>
                    <a:lnTo>
                      <a:pt x="50" y="207"/>
                    </a:lnTo>
                    <a:lnTo>
                      <a:pt x="66" y="215"/>
                    </a:lnTo>
                    <a:lnTo>
                      <a:pt x="83" y="219"/>
                    </a:lnTo>
                    <a:lnTo>
                      <a:pt x="89" y="220"/>
                    </a:lnTo>
                    <a:lnTo>
                      <a:pt x="94" y="218"/>
                    </a:lnTo>
                    <a:lnTo>
                      <a:pt x="98" y="215"/>
                    </a:lnTo>
                    <a:lnTo>
                      <a:pt x="100" y="211"/>
                    </a:lnTo>
                    <a:lnTo>
                      <a:pt x="100" y="205"/>
                    </a:lnTo>
                    <a:lnTo>
                      <a:pt x="99" y="200"/>
                    </a:lnTo>
                    <a:lnTo>
                      <a:pt x="96" y="196"/>
                    </a:lnTo>
                    <a:lnTo>
                      <a:pt x="91" y="193"/>
                    </a:lnTo>
                    <a:lnTo>
                      <a:pt x="74" y="187"/>
                    </a:lnTo>
                    <a:lnTo>
                      <a:pt x="58" y="178"/>
                    </a:lnTo>
                    <a:lnTo>
                      <a:pt x="45" y="167"/>
                    </a:lnTo>
                    <a:lnTo>
                      <a:pt x="36" y="154"/>
                    </a:lnTo>
                    <a:lnTo>
                      <a:pt x="30" y="138"/>
                    </a:lnTo>
                    <a:lnTo>
                      <a:pt x="27" y="121"/>
                    </a:lnTo>
                    <a:lnTo>
                      <a:pt x="27" y="103"/>
                    </a:lnTo>
                    <a:lnTo>
                      <a:pt x="32" y="83"/>
                    </a:lnTo>
                    <a:lnTo>
                      <a:pt x="39" y="69"/>
                    </a:lnTo>
                    <a:lnTo>
                      <a:pt x="51" y="56"/>
                    </a:lnTo>
                    <a:lnTo>
                      <a:pt x="63" y="43"/>
                    </a:lnTo>
                    <a:lnTo>
                      <a:pt x="77" y="31"/>
                    </a:lnTo>
                    <a:lnTo>
                      <a:pt x="89" y="21"/>
                    </a:lnTo>
                    <a:lnTo>
                      <a:pt x="98" y="12"/>
                    </a:lnTo>
                    <a:lnTo>
                      <a:pt x="103" y="5"/>
                    </a:lnTo>
                    <a:lnTo>
                      <a:pt x="103" y="0"/>
                    </a:lnTo>
                    <a:lnTo>
                      <a:pt x="92" y="4"/>
                    </a:lnTo>
                    <a:lnTo>
                      <a:pt x="77" y="12"/>
                    </a:lnTo>
                    <a:lnTo>
                      <a:pt x="61" y="25"/>
                    </a:lnTo>
                    <a:lnTo>
                      <a:pt x="44" y="40"/>
                    </a:lnTo>
                    <a:lnTo>
                      <a:pt x="29" y="57"/>
                    </a:lnTo>
                    <a:lnTo>
                      <a:pt x="16" y="77"/>
                    </a:lnTo>
                    <a:lnTo>
                      <a:pt x="6" y="9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2" name="Freeform 867"/>
              <p:cNvSpPr>
                <a:spLocks/>
              </p:cNvSpPr>
              <p:nvPr/>
            </p:nvSpPr>
            <p:spPr bwMode="auto">
              <a:xfrm>
                <a:off x="4565" y="3346"/>
                <a:ext cx="28" cy="41"/>
              </a:xfrm>
              <a:custGeom>
                <a:avLst/>
                <a:gdLst>
                  <a:gd name="T0" fmla="*/ 0 w 220"/>
                  <a:gd name="T1" fmla="*/ 0 h 288"/>
                  <a:gd name="T2" fmla="*/ 0 w 220"/>
                  <a:gd name="T3" fmla="*/ 0 h 288"/>
                  <a:gd name="T4" fmla="*/ 0 w 220"/>
                  <a:gd name="T5" fmla="*/ 0 h 288"/>
                  <a:gd name="T6" fmla="*/ 0 w 220"/>
                  <a:gd name="T7" fmla="*/ 0 h 288"/>
                  <a:gd name="T8" fmla="*/ 0 w 220"/>
                  <a:gd name="T9" fmla="*/ 0 h 288"/>
                  <a:gd name="T10" fmla="*/ 0 w 220"/>
                  <a:gd name="T11" fmla="*/ 0 h 288"/>
                  <a:gd name="T12" fmla="*/ 0 w 220"/>
                  <a:gd name="T13" fmla="*/ 0 h 288"/>
                  <a:gd name="T14" fmla="*/ 0 w 220"/>
                  <a:gd name="T15" fmla="*/ 0 h 288"/>
                  <a:gd name="T16" fmla="*/ 0 w 220"/>
                  <a:gd name="T17" fmla="*/ 0 h 288"/>
                  <a:gd name="T18" fmla="*/ 0 w 220"/>
                  <a:gd name="T19" fmla="*/ 0 h 288"/>
                  <a:gd name="T20" fmla="*/ 0 w 220"/>
                  <a:gd name="T21" fmla="*/ 0 h 288"/>
                  <a:gd name="T22" fmla="*/ 0 w 220"/>
                  <a:gd name="T23" fmla="*/ 0 h 288"/>
                  <a:gd name="T24" fmla="*/ 0 w 220"/>
                  <a:gd name="T25" fmla="*/ 0 h 288"/>
                  <a:gd name="T26" fmla="*/ 0 w 220"/>
                  <a:gd name="T27" fmla="*/ 0 h 288"/>
                  <a:gd name="T28" fmla="*/ 0 w 220"/>
                  <a:gd name="T29" fmla="*/ 0 h 288"/>
                  <a:gd name="T30" fmla="*/ 0 w 220"/>
                  <a:gd name="T31" fmla="*/ 0 h 288"/>
                  <a:gd name="T32" fmla="*/ 0 w 220"/>
                  <a:gd name="T33" fmla="*/ 0 h 288"/>
                  <a:gd name="T34" fmla="*/ 0 w 220"/>
                  <a:gd name="T35" fmla="*/ 0 h 288"/>
                  <a:gd name="T36" fmla="*/ 0 w 220"/>
                  <a:gd name="T37" fmla="*/ 0 h 288"/>
                  <a:gd name="T38" fmla="*/ 0 w 220"/>
                  <a:gd name="T39" fmla="*/ 0 h 288"/>
                  <a:gd name="T40" fmla="*/ 0 w 220"/>
                  <a:gd name="T41" fmla="*/ 0 h 288"/>
                  <a:gd name="T42" fmla="*/ 0 w 220"/>
                  <a:gd name="T43" fmla="*/ 0 h 288"/>
                  <a:gd name="T44" fmla="*/ 0 w 220"/>
                  <a:gd name="T45" fmla="*/ 0 h 288"/>
                  <a:gd name="T46" fmla="*/ 0 w 220"/>
                  <a:gd name="T47" fmla="*/ 0 h 288"/>
                  <a:gd name="T48" fmla="*/ 0 w 220"/>
                  <a:gd name="T49" fmla="*/ 0 h 288"/>
                  <a:gd name="T50" fmla="*/ 0 w 220"/>
                  <a:gd name="T51" fmla="*/ 0 h 288"/>
                  <a:gd name="T52" fmla="*/ 0 w 220"/>
                  <a:gd name="T53" fmla="*/ 0 h 288"/>
                  <a:gd name="T54" fmla="*/ 0 w 220"/>
                  <a:gd name="T55" fmla="*/ 0 h 288"/>
                  <a:gd name="T56" fmla="*/ 0 w 220"/>
                  <a:gd name="T57" fmla="*/ 0 h 288"/>
                  <a:gd name="T58" fmla="*/ 0 w 220"/>
                  <a:gd name="T59" fmla="*/ 0 h 288"/>
                  <a:gd name="T60" fmla="*/ 0 w 220"/>
                  <a:gd name="T61" fmla="*/ 0 h 288"/>
                  <a:gd name="T62" fmla="*/ 0 w 220"/>
                  <a:gd name="T63" fmla="*/ 0 h 288"/>
                  <a:gd name="T64" fmla="*/ 0 w 220"/>
                  <a:gd name="T65" fmla="*/ 0 h 288"/>
                  <a:gd name="T66" fmla="*/ 0 w 220"/>
                  <a:gd name="T67" fmla="*/ 0 h 288"/>
                  <a:gd name="T68" fmla="*/ 0 w 220"/>
                  <a:gd name="T69" fmla="*/ 0 h 288"/>
                  <a:gd name="T70" fmla="*/ 0 w 220"/>
                  <a:gd name="T71" fmla="*/ 0 h 288"/>
                  <a:gd name="T72" fmla="*/ 0 w 220"/>
                  <a:gd name="T73" fmla="*/ 0 h 288"/>
                  <a:gd name="T74" fmla="*/ 0 w 220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0"/>
                  <a:gd name="T115" fmla="*/ 0 h 288"/>
                  <a:gd name="T116" fmla="*/ 220 w 220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0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1" y="124"/>
                    </a:lnTo>
                    <a:lnTo>
                      <a:pt x="196" y="133"/>
                    </a:lnTo>
                    <a:lnTo>
                      <a:pt x="200" y="143"/>
                    </a:lnTo>
                    <a:lnTo>
                      <a:pt x="202" y="153"/>
                    </a:lnTo>
                    <a:lnTo>
                      <a:pt x="201" y="163"/>
                    </a:lnTo>
                    <a:lnTo>
                      <a:pt x="199" y="174"/>
                    </a:lnTo>
                    <a:lnTo>
                      <a:pt x="193" y="184"/>
                    </a:lnTo>
                    <a:lnTo>
                      <a:pt x="186" y="194"/>
                    </a:lnTo>
                    <a:lnTo>
                      <a:pt x="178" y="204"/>
                    </a:lnTo>
                    <a:lnTo>
                      <a:pt x="168" y="213"/>
                    </a:lnTo>
                    <a:lnTo>
                      <a:pt x="159" y="221"/>
                    </a:lnTo>
                    <a:lnTo>
                      <a:pt x="148" y="229"/>
                    </a:lnTo>
                    <a:lnTo>
                      <a:pt x="138" y="237"/>
                    </a:lnTo>
                    <a:lnTo>
                      <a:pt x="127" y="246"/>
                    </a:lnTo>
                    <a:lnTo>
                      <a:pt x="118" y="255"/>
                    </a:lnTo>
                    <a:lnTo>
                      <a:pt x="115" y="258"/>
                    </a:lnTo>
                    <a:lnTo>
                      <a:pt x="112" y="263"/>
                    </a:lnTo>
                    <a:lnTo>
                      <a:pt x="110" y="267"/>
                    </a:lnTo>
                    <a:lnTo>
                      <a:pt x="108" y="271"/>
                    </a:lnTo>
                    <a:lnTo>
                      <a:pt x="107" y="276"/>
                    </a:lnTo>
                    <a:lnTo>
                      <a:pt x="107" y="280"/>
                    </a:lnTo>
                    <a:lnTo>
                      <a:pt x="109" y="284"/>
                    </a:lnTo>
                    <a:lnTo>
                      <a:pt x="112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4" y="287"/>
                    </a:lnTo>
                    <a:lnTo>
                      <a:pt x="127" y="284"/>
                    </a:lnTo>
                    <a:lnTo>
                      <a:pt x="138" y="271"/>
                    </a:lnTo>
                    <a:lnTo>
                      <a:pt x="149" y="261"/>
                    </a:lnTo>
                    <a:lnTo>
                      <a:pt x="161" y="250"/>
                    </a:lnTo>
                    <a:lnTo>
                      <a:pt x="173" y="239"/>
                    </a:lnTo>
                    <a:lnTo>
                      <a:pt x="185" y="229"/>
                    </a:lnTo>
                    <a:lnTo>
                      <a:pt x="196" y="217"/>
                    </a:lnTo>
                    <a:lnTo>
                      <a:pt x="206" y="204"/>
                    </a:lnTo>
                    <a:lnTo>
                      <a:pt x="213" y="190"/>
                    </a:lnTo>
                    <a:lnTo>
                      <a:pt x="219" y="173"/>
                    </a:lnTo>
                    <a:lnTo>
                      <a:pt x="220" y="157"/>
                    </a:lnTo>
                    <a:lnTo>
                      <a:pt x="218" y="141"/>
                    </a:lnTo>
                    <a:lnTo>
                      <a:pt x="212" y="125"/>
                    </a:lnTo>
                    <a:lnTo>
                      <a:pt x="204" y="111"/>
                    </a:lnTo>
                    <a:lnTo>
                      <a:pt x="194" y="97"/>
                    </a:lnTo>
                    <a:lnTo>
                      <a:pt x="182" y="86"/>
                    </a:lnTo>
                    <a:lnTo>
                      <a:pt x="168" y="77"/>
                    </a:lnTo>
                    <a:lnTo>
                      <a:pt x="158" y="70"/>
                    </a:lnTo>
                    <a:lnTo>
                      <a:pt x="146" y="64"/>
                    </a:lnTo>
                    <a:lnTo>
                      <a:pt x="134" y="56"/>
                    </a:lnTo>
                    <a:lnTo>
                      <a:pt x="122" y="50"/>
                    </a:lnTo>
                    <a:lnTo>
                      <a:pt x="109" y="43"/>
                    </a:lnTo>
                    <a:lnTo>
                      <a:pt x="96" y="36"/>
                    </a:lnTo>
                    <a:lnTo>
                      <a:pt x="83" y="29"/>
                    </a:lnTo>
                    <a:lnTo>
                      <a:pt x="70" y="22"/>
                    </a:lnTo>
                    <a:lnTo>
                      <a:pt x="59" y="17"/>
                    </a:lnTo>
                    <a:lnTo>
                      <a:pt x="47" y="12"/>
                    </a:lnTo>
                    <a:lnTo>
                      <a:pt x="36" y="7"/>
                    </a:lnTo>
                    <a:lnTo>
                      <a:pt x="26" y="4"/>
                    </a:lnTo>
                    <a:lnTo>
                      <a:pt x="18" y="1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9" y="7"/>
                    </a:lnTo>
                    <a:lnTo>
                      <a:pt x="20" y="13"/>
                    </a:lnTo>
                    <a:lnTo>
                      <a:pt x="31" y="18"/>
                    </a:lnTo>
                    <a:lnTo>
                      <a:pt x="42" y="23"/>
                    </a:lnTo>
                    <a:lnTo>
                      <a:pt x="54" y="29"/>
                    </a:lnTo>
                    <a:lnTo>
                      <a:pt x="65" y="34"/>
                    </a:lnTo>
                    <a:lnTo>
                      <a:pt x="77" y="40"/>
                    </a:lnTo>
                    <a:lnTo>
                      <a:pt x="88" y="47"/>
                    </a:lnTo>
                    <a:lnTo>
                      <a:pt x="101" y="53"/>
                    </a:lnTo>
                    <a:lnTo>
                      <a:pt x="112" y="60"/>
                    </a:lnTo>
                    <a:lnTo>
                      <a:pt x="124" y="66"/>
                    </a:lnTo>
                    <a:lnTo>
                      <a:pt x="136" y="74"/>
                    </a:lnTo>
                    <a:lnTo>
                      <a:pt x="147" y="82"/>
                    </a:lnTo>
                    <a:lnTo>
                      <a:pt x="158" y="90"/>
                    </a:lnTo>
                    <a:lnTo>
                      <a:pt x="168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3" name="Freeform 868"/>
              <p:cNvSpPr>
                <a:spLocks/>
              </p:cNvSpPr>
              <p:nvPr/>
            </p:nvSpPr>
            <p:spPr bwMode="auto">
              <a:xfrm>
                <a:off x="4538" y="3409"/>
                <a:ext cx="107" cy="71"/>
              </a:xfrm>
              <a:custGeom>
                <a:avLst/>
                <a:gdLst>
                  <a:gd name="T0" fmla="*/ 0 w 1070"/>
                  <a:gd name="T1" fmla="*/ 0 h 844"/>
                  <a:gd name="T2" fmla="*/ 0 w 1070"/>
                  <a:gd name="T3" fmla="*/ 0 h 844"/>
                  <a:gd name="T4" fmla="*/ 0 w 1070"/>
                  <a:gd name="T5" fmla="*/ 0 h 844"/>
                  <a:gd name="T6" fmla="*/ 0 w 1070"/>
                  <a:gd name="T7" fmla="*/ 0 h 844"/>
                  <a:gd name="T8" fmla="*/ 0 w 1070"/>
                  <a:gd name="T9" fmla="*/ 0 h 8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0"/>
                  <a:gd name="T16" fmla="*/ 0 h 844"/>
                  <a:gd name="T17" fmla="*/ 1070 w 1070"/>
                  <a:gd name="T18" fmla="*/ 844 h 8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0" h="844">
                    <a:moveTo>
                      <a:pt x="141" y="0"/>
                    </a:moveTo>
                    <a:lnTo>
                      <a:pt x="1070" y="194"/>
                    </a:lnTo>
                    <a:lnTo>
                      <a:pt x="919" y="844"/>
                    </a:lnTo>
                    <a:lnTo>
                      <a:pt x="0" y="62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4" name="Freeform 869"/>
              <p:cNvSpPr>
                <a:spLocks/>
              </p:cNvSpPr>
              <p:nvPr/>
            </p:nvSpPr>
            <p:spPr bwMode="auto">
              <a:xfrm>
                <a:off x="4547" y="3411"/>
                <a:ext cx="82" cy="28"/>
              </a:xfrm>
              <a:custGeom>
                <a:avLst/>
                <a:gdLst>
                  <a:gd name="T0" fmla="*/ 0 w 819"/>
                  <a:gd name="T1" fmla="*/ 0 h 333"/>
                  <a:gd name="T2" fmla="*/ 0 w 819"/>
                  <a:gd name="T3" fmla="*/ 0 h 333"/>
                  <a:gd name="T4" fmla="*/ 0 w 819"/>
                  <a:gd name="T5" fmla="*/ 0 h 333"/>
                  <a:gd name="T6" fmla="*/ 0 w 819"/>
                  <a:gd name="T7" fmla="*/ 0 h 333"/>
                  <a:gd name="T8" fmla="*/ 0 w 819"/>
                  <a:gd name="T9" fmla="*/ 0 h 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9"/>
                  <a:gd name="T16" fmla="*/ 0 h 333"/>
                  <a:gd name="T17" fmla="*/ 819 w 819"/>
                  <a:gd name="T18" fmla="*/ 333 h 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9" h="333">
                    <a:moveTo>
                      <a:pt x="97" y="0"/>
                    </a:moveTo>
                    <a:lnTo>
                      <a:pt x="819" y="139"/>
                    </a:lnTo>
                    <a:lnTo>
                      <a:pt x="172" y="98"/>
                    </a:lnTo>
                    <a:lnTo>
                      <a:pt x="0" y="33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5" name="Freeform 870"/>
              <p:cNvSpPr>
                <a:spLocks/>
              </p:cNvSpPr>
              <p:nvPr/>
            </p:nvSpPr>
            <p:spPr bwMode="auto">
              <a:xfrm>
                <a:off x="4527" y="3494"/>
                <a:ext cx="108" cy="26"/>
              </a:xfrm>
              <a:custGeom>
                <a:avLst/>
                <a:gdLst>
                  <a:gd name="T0" fmla="*/ 0 w 1083"/>
                  <a:gd name="T1" fmla="*/ 0 h 306"/>
                  <a:gd name="T2" fmla="*/ 0 w 1083"/>
                  <a:gd name="T3" fmla="*/ 0 h 306"/>
                  <a:gd name="T4" fmla="*/ 0 w 1083"/>
                  <a:gd name="T5" fmla="*/ 0 h 306"/>
                  <a:gd name="T6" fmla="*/ 0 w 1083"/>
                  <a:gd name="T7" fmla="*/ 0 h 306"/>
                  <a:gd name="T8" fmla="*/ 0 w 1083"/>
                  <a:gd name="T9" fmla="*/ 0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3"/>
                  <a:gd name="T16" fmla="*/ 0 h 306"/>
                  <a:gd name="T17" fmla="*/ 1083 w 1083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3" h="306">
                    <a:moveTo>
                      <a:pt x="34" y="0"/>
                    </a:moveTo>
                    <a:lnTo>
                      <a:pt x="1083" y="261"/>
                    </a:lnTo>
                    <a:lnTo>
                      <a:pt x="1055" y="306"/>
                    </a:lnTo>
                    <a:lnTo>
                      <a:pt x="0" y="2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6" name="Freeform 871"/>
              <p:cNvSpPr>
                <a:spLocks/>
              </p:cNvSpPr>
              <p:nvPr/>
            </p:nvSpPr>
            <p:spPr bwMode="auto">
              <a:xfrm>
                <a:off x="4517" y="3502"/>
                <a:ext cx="109" cy="26"/>
              </a:xfrm>
              <a:custGeom>
                <a:avLst/>
                <a:gdLst>
                  <a:gd name="T0" fmla="*/ 0 w 1088"/>
                  <a:gd name="T1" fmla="*/ 0 h 311"/>
                  <a:gd name="T2" fmla="*/ 0 w 1088"/>
                  <a:gd name="T3" fmla="*/ 0 h 311"/>
                  <a:gd name="T4" fmla="*/ 0 w 1088"/>
                  <a:gd name="T5" fmla="*/ 0 h 311"/>
                  <a:gd name="T6" fmla="*/ 0 w 1088"/>
                  <a:gd name="T7" fmla="*/ 0 h 311"/>
                  <a:gd name="T8" fmla="*/ 0 w 1088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311"/>
                  <a:gd name="T17" fmla="*/ 1088 w 1088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311">
                    <a:moveTo>
                      <a:pt x="39" y="0"/>
                    </a:moveTo>
                    <a:lnTo>
                      <a:pt x="1088" y="260"/>
                    </a:lnTo>
                    <a:lnTo>
                      <a:pt x="1055" y="311"/>
                    </a:lnTo>
                    <a:lnTo>
                      <a:pt x="0" y="34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7" name="Freeform 872"/>
              <p:cNvSpPr>
                <a:spLocks/>
              </p:cNvSpPr>
              <p:nvPr/>
            </p:nvSpPr>
            <p:spPr bwMode="auto">
              <a:xfrm>
                <a:off x="4534" y="3526"/>
                <a:ext cx="16" cy="6"/>
              </a:xfrm>
              <a:custGeom>
                <a:avLst/>
                <a:gdLst>
                  <a:gd name="T0" fmla="*/ 0 w 164"/>
                  <a:gd name="T1" fmla="*/ 0 h 72"/>
                  <a:gd name="T2" fmla="*/ 0 w 164"/>
                  <a:gd name="T3" fmla="*/ 0 h 72"/>
                  <a:gd name="T4" fmla="*/ 0 w 164"/>
                  <a:gd name="T5" fmla="*/ 0 h 72"/>
                  <a:gd name="T6" fmla="*/ 0 w 164"/>
                  <a:gd name="T7" fmla="*/ 0 h 72"/>
                  <a:gd name="T8" fmla="*/ 0 w 164"/>
                  <a:gd name="T9" fmla="*/ 0 h 72"/>
                  <a:gd name="T10" fmla="*/ 0 w 164"/>
                  <a:gd name="T11" fmla="*/ 0 h 72"/>
                  <a:gd name="T12" fmla="*/ 0 w 164"/>
                  <a:gd name="T13" fmla="*/ 0 h 72"/>
                  <a:gd name="T14" fmla="*/ 0 w 164"/>
                  <a:gd name="T15" fmla="*/ 0 h 72"/>
                  <a:gd name="T16" fmla="*/ 0 w 164"/>
                  <a:gd name="T17" fmla="*/ 0 h 72"/>
                  <a:gd name="T18" fmla="*/ 0 w 164"/>
                  <a:gd name="T19" fmla="*/ 0 h 72"/>
                  <a:gd name="T20" fmla="*/ 0 w 164"/>
                  <a:gd name="T21" fmla="*/ 0 h 72"/>
                  <a:gd name="T22" fmla="*/ 0 w 164"/>
                  <a:gd name="T23" fmla="*/ 0 h 72"/>
                  <a:gd name="T24" fmla="*/ 0 w 164"/>
                  <a:gd name="T25" fmla="*/ 0 h 72"/>
                  <a:gd name="T26" fmla="*/ 0 w 164"/>
                  <a:gd name="T27" fmla="*/ 0 h 72"/>
                  <a:gd name="T28" fmla="*/ 0 w 164"/>
                  <a:gd name="T29" fmla="*/ 0 h 72"/>
                  <a:gd name="T30" fmla="*/ 0 w 164"/>
                  <a:gd name="T31" fmla="*/ 0 h 72"/>
                  <a:gd name="T32" fmla="*/ 0 w 164"/>
                  <a:gd name="T33" fmla="*/ 0 h 72"/>
                  <a:gd name="T34" fmla="*/ 0 w 164"/>
                  <a:gd name="T35" fmla="*/ 0 h 72"/>
                  <a:gd name="T36" fmla="*/ 0 w 164"/>
                  <a:gd name="T37" fmla="*/ 0 h 72"/>
                  <a:gd name="T38" fmla="*/ 0 w 164"/>
                  <a:gd name="T39" fmla="*/ 0 h 72"/>
                  <a:gd name="T40" fmla="*/ 0 w 164"/>
                  <a:gd name="T41" fmla="*/ 0 h 72"/>
                  <a:gd name="T42" fmla="*/ 0 w 164"/>
                  <a:gd name="T43" fmla="*/ 0 h 72"/>
                  <a:gd name="T44" fmla="*/ 0 w 164"/>
                  <a:gd name="T45" fmla="*/ 0 h 72"/>
                  <a:gd name="T46" fmla="*/ 0 w 164"/>
                  <a:gd name="T47" fmla="*/ 0 h 72"/>
                  <a:gd name="T48" fmla="*/ 0 w 164"/>
                  <a:gd name="T49" fmla="*/ 0 h 72"/>
                  <a:gd name="T50" fmla="*/ 0 w 164"/>
                  <a:gd name="T51" fmla="*/ 0 h 72"/>
                  <a:gd name="T52" fmla="*/ 0 w 164"/>
                  <a:gd name="T53" fmla="*/ 0 h 72"/>
                  <a:gd name="T54" fmla="*/ 0 w 164"/>
                  <a:gd name="T55" fmla="*/ 0 h 72"/>
                  <a:gd name="T56" fmla="*/ 0 w 164"/>
                  <a:gd name="T57" fmla="*/ 0 h 72"/>
                  <a:gd name="T58" fmla="*/ 0 w 164"/>
                  <a:gd name="T59" fmla="*/ 0 h 72"/>
                  <a:gd name="T60" fmla="*/ 0 w 164"/>
                  <a:gd name="T61" fmla="*/ 0 h 72"/>
                  <a:gd name="T62" fmla="*/ 0 w 164"/>
                  <a:gd name="T63" fmla="*/ 0 h 72"/>
                  <a:gd name="T64" fmla="*/ 0 w 164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72"/>
                  <a:gd name="T101" fmla="*/ 164 w 164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72">
                    <a:moveTo>
                      <a:pt x="16" y="1"/>
                    </a:moveTo>
                    <a:lnTo>
                      <a:pt x="21" y="1"/>
                    </a:lnTo>
                    <a:lnTo>
                      <a:pt x="35" y="0"/>
                    </a:lnTo>
                    <a:lnTo>
                      <a:pt x="54" y="0"/>
                    </a:lnTo>
                    <a:lnTo>
                      <a:pt x="78" y="2"/>
                    </a:lnTo>
                    <a:lnTo>
                      <a:pt x="104" y="7"/>
                    </a:lnTo>
                    <a:lnTo>
                      <a:pt x="128" y="17"/>
                    </a:lnTo>
                    <a:lnTo>
                      <a:pt x="149" y="31"/>
                    </a:lnTo>
                    <a:lnTo>
                      <a:pt x="164" y="51"/>
                    </a:lnTo>
                    <a:lnTo>
                      <a:pt x="164" y="52"/>
                    </a:lnTo>
                    <a:lnTo>
                      <a:pt x="164" y="57"/>
                    </a:lnTo>
                    <a:lnTo>
                      <a:pt x="163" y="62"/>
                    </a:lnTo>
                    <a:lnTo>
                      <a:pt x="161" y="67"/>
                    </a:lnTo>
                    <a:lnTo>
                      <a:pt x="156" y="71"/>
                    </a:lnTo>
                    <a:lnTo>
                      <a:pt x="149" y="72"/>
                    </a:lnTo>
                    <a:lnTo>
                      <a:pt x="138" y="71"/>
                    </a:lnTo>
                    <a:lnTo>
                      <a:pt x="124" y="65"/>
                    </a:lnTo>
                    <a:lnTo>
                      <a:pt x="124" y="63"/>
                    </a:lnTo>
                    <a:lnTo>
                      <a:pt x="123" y="59"/>
                    </a:lnTo>
                    <a:lnTo>
                      <a:pt x="120" y="52"/>
                    </a:lnTo>
                    <a:lnTo>
                      <a:pt x="113" y="45"/>
                    </a:lnTo>
                    <a:lnTo>
                      <a:pt x="100" y="38"/>
                    </a:lnTo>
                    <a:lnTo>
                      <a:pt x="81" y="32"/>
                    </a:lnTo>
                    <a:lnTo>
                      <a:pt x="55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14" y="27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5" y="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8" name="Freeform 873"/>
              <p:cNvSpPr>
                <a:spLocks/>
              </p:cNvSpPr>
              <p:nvPr/>
            </p:nvSpPr>
            <p:spPr bwMode="auto">
              <a:xfrm>
                <a:off x="4537" y="3483"/>
                <a:ext cx="15" cy="9"/>
              </a:xfrm>
              <a:custGeom>
                <a:avLst/>
                <a:gdLst>
                  <a:gd name="T0" fmla="*/ 0 w 146"/>
                  <a:gd name="T1" fmla="*/ 0 h 109"/>
                  <a:gd name="T2" fmla="*/ 0 w 146"/>
                  <a:gd name="T3" fmla="*/ 0 h 109"/>
                  <a:gd name="T4" fmla="*/ 0 w 146"/>
                  <a:gd name="T5" fmla="*/ 0 h 109"/>
                  <a:gd name="T6" fmla="*/ 0 w 146"/>
                  <a:gd name="T7" fmla="*/ 0 h 109"/>
                  <a:gd name="T8" fmla="*/ 0 w 146"/>
                  <a:gd name="T9" fmla="*/ 0 h 109"/>
                  <a:gd name="T10" fmla="*/ 0 w 146"/>
                  <a:gd name="T11" fmla="*/ 0 h 109"/>
                  <a:gd name="T12" fmla="*/ 0 w 146"/>
                  <a:gd name="T13" fmla="*/ 0 h 109"/>
                  <a:gd name="T14" fmla="*/ 0 w 146"/>
                  <a:gd name="T15" fmla="*/ 0 h 109"/>
                  <a:gd name="T16" fmla="*/ 0 w 146"/>
                  <a:gd name="T17" fmla="*/ 0 h 109"/>
                  <a:gd name="T18" fmla="*/ 0 w 146"/>
                  <a:gd name="T19" fmla="*/ 0 h 109"/>
                  <a:gd name="T20" fmla="*/ 0 w 146"/>
                  <a:gd name="T21" fmla="*/ 0 h 109"/>
                  <a:gd name="T22" fmla="*/ 0 w 146"/>
                  <a:gd name="T23" fmla="*/ 0 h 109"/>
                  <a:gd name="T24" fmla="*/ 0 w 146"/>
                  <a:gd name="T25" fmla="*/ 0 h 109"/>
                  <a:gd name="T26" fmla="*/ 0 w 146"/>
                  <a:gd name="T27" fmla="*/ 0 h 109"/>
                  <a:gd name="T28" fmla="*/ 0 w 146"/>
                  <a:gd name="T29" fmla="*/ 0 h 109"/>
                  <a:gd name="T30" fmla="*/ 0 w 146"/>
                  <a:gd name="T31" fmla="*/ 0 h 109"/>
                  <a:gd name="T32" fmla="*/ 0 w 146"/>
                  <a:gd name="T33" fmla="*/ 0 h 109"/>
                  <a:gd name="T34" fmla="*/ 0 w 146"/>
                  <a:gd name="T35" fmla="*/ 0 h 109"/>
                  <a:gd name="T36" fmla="*/ 0 w 146"/>
                  <a:gd name="T37" fmla="*/ 0 h 1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9"/>
                  <a:gd name="T59" fmla="*/ 146 w 146"/>
                  <a:gd name="T60" fmla="*/ 109 h 1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9">
                    <a:moveTo>
                      <a:pt x="45" y="0"/>
                    </a:moveTo>
                    <a:lnTo>
                      <a:pt x="42" y="0"/>
                    </a:lnTo>
                    <a:lnTo>
                      <a:pt x="35" y="3"/>
                    </a:lnTo>
                    <a:lnTo>
                      <a:pt x="26" y="7"/>
                    </a:lnTo>
                    <a:lnTo>
                      <a:pt x="15" y="14"/>
                    </a:lnTo>
                    <a:lnTo>
                      <a:pt x="6" y="24"/>
                    </a:lnTo>
                    <a:lnTo>
                      <a:pt x="1" y="39"/>
                    </a:lnTo>
                    <a:lnTo>
                      <a:pt x="0" y="59"/>
                    </a:lnTo>
                    <a:lnTo>
                      <a:pt x="6" y="85"/>
                    </a:lnTo>
                    <a:lnTo>
                      <a:pt x="85" y="109"/>
                    </a:lnTo>
                    <a:lnTo>
                      <a:pt x="84" y="104"/>
                    </a:lnTo>
                    <a:lnTo>
                      <a:pt x="84" y="93"/>
                    </a:lnTo>
                    <a:lnTo>
                      <a:pt x="84" y="76"/>
                    </a:lnTo>
                    <a:lnTo>
                      <a:pt x="87" y="58"/>
                    </a:lnTo>
                    <a:lnTo>
                      <a:pt x="93" y="40"/>
                    </a:lnTo>
                    <a:lnTo>
                      <a:pt x="104" y="27"/>
                    </a:lnTo>
                    <a:lnTo>
                      <a:pt x="121" y="20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39" name="Freeform 874"/>
              <p:cNvSpPr>
                <a:spLocks/>
              </p:cNvSpPr>
              <p:nvPr/>
            </p:nvSpPr>
            <p:spPr bwMode="auto">
              <a:xfrm>
                <a:off x="4620" y="3499"/>
                <a:ext cx="15" cy="9"/>
              </a:xfrm>
              <a:custGeom>
                <a:avLst/>
                <a:gdLst>
                  <a:gd name="T0" fmla="*/ 0 w 146"/>
                  <a:gd name="T1" fmla="*/ 0 h 107"/>
                  <a:gd name="T2" fmla="*/ 0 w 146"/>
                  <a:gd name="T3" fmla="*/ 0 h 107"/>
                  <a:gd name="T4" fmla="*/ 0 w 146"/>
                  <a:gd name="T5" fmla="*/ 0 h 107"/>
                  <a:gd name="T6" fmla="*/ 0 w 146"/>
                  <a:gd name="T7" fmla="*/ 0 h 107"/>
                  <a:gd name="T8" fmla="*/ 0 w 146"/>
                  <a:gd name="T9" fmla="*/ 0 h 107"/>
                  <a:gd name="T10" fmla="*/ 0 w 146"/>
                  <a:gd name="T11" fmla="*/ 0 h 107"/>
                  <a:gd name="T12" fmla="*/ 0 w 146"/>
                  <a:gd name="T13" fmla="*/ 0 h 107"/>
                  <a:gd name="T14" fmla="*/ 0 w 146"/>
                  <a:gd name="T15" fmla="*/ 0 h 107"/>
                  <a:gd name="T16" fmla="*/ 0 w 146"/>
                  <a:gd name="T17" fmla="*/ 0 h 107"/>
                  <a:gd name="T18" fmla="*/ 0 w 146"/>
                  <a:gd name="T19" fmla="*/ 0 h 107"/>
                  <a:gd name="T20" fmla="*/ 0 w 146"/>
                  <a:gd name="T21" fmla="*/ 0 h 107"/>
                  <a:gd name="T22" fmla="*/ 0 w 146"/>
                  <a:gd name="T23" fmla="*/ 0 h 107"/>
                  <a:gd name="T24" fmla="*/ 0 w 146"/>
                  <a:gd name="T25" fmla="*/ 0 h 107"/>
                  <a:gd name="T26" fmla="*/ 0 w 146"/>
                  <a:gd name="T27" fmla="*/ 0 h 107"/>
                  <a:gd name="T28" fmla="*/ 0 w 146"/>
                  <a:gd name="T29" fmla="*/ 0 h 107"/>
                  <a:gd name="T30" fmla="*/ 0 w 146"/>
                  <a:gd name="T31" fmla="*/ 0 h 107"/>
                  <a:gd name="T32" fmla="*/ 0 w 146"/>
                  <a:gd name="T33" fmla="*/ 0 h 107"/>
                  <a:gd name="T34" fmla="*/ 0 w 146"/>
                  <a:gd name="T35" fmla="*/ 0 h 107"/>
                  <a:gd name="T36" fmla="*/ 0 w 146"/>
                  <a:gd name="T37" fmla="*/ 0 h 1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7"/>
                  <a:gd name="T59" fmla="*/ 146 w 146"/>
                  <a:gd name="T60" fmla="*/ 107 h 10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7">
                    <a:moveTo>
                      <a:pt x="45" y="0"/>
                    </a:moveTo>
                    <a:lnTo>
                      <a:pt x="42" y="0"/>
                    </a:lnTo>
                    <a:lnTo>
                      <a:pt x="35" y="2"/>
                    </a:lnTo>
                    <a:lnTo>
                      <a:pt x="25" y="6"/>
                    </a:lnTo>
                    <a:lnTo>
                      <a:pt x="15" y="12"/>
                    </a:lnTo>
                    <a:lnTo>
                      <a:pt x="6" y="23"/>
                    </a:lnTo>
                    <a:lnTo>
                      <a:pt x="0" y="38"/>
                    </a:lnTo>
                    <a:lnTo>
                      <a:pt x="0" y="58"/>
                    </a:lnTo>
                    <a:lnTo>
                      <a:pt x="6" y="85"/>
                    </a:lnTo>
                    <a:lnTo>
                      <a:pt x="84" y="107"/>
                    </a:lnTo>
                    <a:lnTo>
                      <a:pt x="83" y="103"/>
                    </a:lnTo>
                    <a:lnTo>
                      <a:pt x="83" y="91"/>
                    </a:lnTo>
                    <a:lnTo>
                      <a:pt x="83" y="75"/>
                    </a:lnTo>
                    <a:lnTo>
                      <a:pt x="86" y="56"/>
                    </a:lnTo>
                    <a:lnTo>
                      <a:pt x="92" y="40"/>
                    </a:lnTo>
                    <a:lnTo>
                      <a:pt x="103" y="27"/>
                    </a:lnTo>
                    <a:lnTo>
                      <a:pt x="121" y="19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0" name="Freeform 875"/>
              <p:cNvSpPr>
                <a:spLocks/>
              </p:cNvSpPr>
              <p:nvPr/>
            </p:nvSpPr>
            <p:spPr bwMode="auto">
              <a:xfrm>
                <a:off x="4553" y="3485"/>
                <a:ext cx="63" cy="16"/>
              </a:xfrm>
              <a:custGeom>
                <a:avLst/>
                <a:gdLst>
                  <a:gd name="T0" fmla="*/ 0 w 629"/>
                  <a:gd name="T1" fmla="*/ 0 h 182"/>
                  <a:gd name="T2" fmla="*/ 0 w 629"/>
                  <a:gd name="T3" fmla="*/ 0 h 182"/>
                  <a:gd name="T4" fmla="*/ 0 w 629"/>
                  <a:gd name="T5" fmla="*/ 0 h 182"/>
                  <a:gd name="T6" fmla="*/ 0 w 629"/>
                  <a:gd name="T7" fmla="*/ 0 h 182"/>
                  <a:gd name="T8" fmla="*/ 0 w 629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9"/>
                  <a:gd name="T16" fmla="*/ 0 h 182"/>
                  <a:gd name="T17" fmla="*/ 629 w 62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9" h="182">
                    <a:moveTo>
                      <a:pt x="0" y="40"/>
                    </a:moveTo>
                    <a:lnTo>
                      <a:pt x="601" y="182"/>
                    </a:lnTo>
                    <a:lnTo>
                      <a:pt x="629" y="142"/>
                    </a:lnTo>
                    <a:lnTo>
                      <a:pt x="29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1" name="Freeform 876"/>
              <p:cNvSpPr>
                <a:spLocks/>
              </p:cNvSpPr>
              <p:nvPr/>
            </p:nvSpPr>
            <p:spPr bwMode="auto">
              <a:xfrm>
                <a:off x="4553" y="349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42" name="Freeform 877"/>
              <p:cNvSpPr>
                <a:spLocks/>
              </p:cNvSpPr>
              <p:nvPr/>
            </p:nvSpPr>
            <p:spPr bwMode="auto">
              <a:xfrm>
                <a:off x="4553" y="348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73875" name="Group 878"/>
            <p:cNvGrpSpPr>
              <a:grpSpLocks/>
            </p:cNvGrpSpPr>
            <p:nvPr/>
          </p:nvGrpSpPr>
          <p:grpSpPr bwMode="auto">
            <a:xfrm>
              <a:off x="6143625" y="1728788"/>
              <a:ext cx="346075" cy="396875"/>
              <a:chOff x="4475" y="3342"/>
              <a:chExt cx="172" cy="215"/>
            </a:xfrm>
          </p:grpSpPr>
          <p:sp>
            <p:nvSpPr>
              <p:cNvPr id="73881" name="AutoShape 879"/>
              <p:cNvSpPr>
                <a:spLocks noChangeAspect="1" noChangeArrowheads="1" noTextEdit="1"/>
              </p:cNvSpPr>
              <p:nvPr/>
            </p:nvSpPr>
            <p:spPr bwMode="auto">
              <a:xfrm>
                <a:off x="4500" y="3398"/>
                <a:ext cx="147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3882" name="Freeform 880"/>
              <p:cNvSpPr>
                <a:spLocks/>
              </p:cNvSpPr>
              <p:nvPr/>
            </p:nvSpPr>
            <p:spPr bwMode="auto">
              <a:xfrm>
                <a:off x="4501" y="3398"/>
                <a:ext cx="146" cy="159"/>
              </a:xfrm>
              <a:custGeom>
                <a:avLst/>
                <a:gdLst>
                  <a:gd name="T0" fmla="*/ 0 w 1894"/>
                  <a:gd name="T1" fmla="*/ 0 h 1904"/>
                  <a:gd name="T2" fmla="*/ 0 w 1894"/>
                  <a:gd name="T3" fmla="*/ 0 h 1904"/>
                  <a:gd name="T4" fmla="*/ 0 w 1894"/>
                  <a:gd name="T5" fmla="*/ 0 h 1904"/>
                  <a:gd name="T6" fmla="*/ 0 w 1894"/>
                  <a:gd name="T7" fmla="*/ 0 h 1904"/>
                  <a:gd name="T8" fmla="*/ 0 w 1894"/>
                  <a:gd name="T9" fmla="*/ 0 h 1904"/>
                  <a:gd name="T10" fmla="*/ 0 w 1894"/>
                  <a:gd name="T11" fmla="*/ 0 h 1904"/>
                  <a:gd name="T12" fmla="*/ 0 w 1894"/>
                  <a:gd name="T13" fmla="*/ 0 h 1904"/>
                  <a:gd name="T14" fmla="*/ 0 w 1894"/>
                  <a:gd name="T15" fmla="*/ 0 h 1904"/>
                  <a:gd name="T16" fmla="*/ 0 w 1894"/>
                  <a:gd name="T17" fmla="*/ 0 h 1904"/>
                  <a:gd name="T18" fmla="*/ 0 w 1894"/>
                  <a:gd name="T19" fmla="*/ 0 h 1904"/>
                  <a:gd name="T20" fmla="*/ 0 w 1894"/>
                  <a:gd name="T21" fmla="*/ 0 h 1904"/>
                  <a:gd name="T22" fmla="*/ 0 w 1894"/>
                  <a:gd name="T23" fmla="*/ 0 h 1904"/>
                  <a:gd name="T24" fmla="*/ 0 w 1894"/>
                  <a:gd name="T25" fmla="*/ 0 h 1904"/>
                  <a:gd name="T26" fmla="*/ 0 w 1894"/>
                  <a:gd name="T27" fmla="*/ 0 h 1904"/>
                  <a:gd name="T28" fmla="*/ 0 w 1894"/>
                  <a:gd name="T29" fmla="*/ 0 h 1904"/>
                  <a:gd name="T30" fmla="*/ 0 w 1894"/>
                  <a:gd name="T31" fmla="*/ 0 h 1904"/>
                  <a:gd name="T32" fmla="*/ 0 w 1894"/>
                  <a:gd name="T33" fmla="*/ 0 h 1904"/>
                  <a:gd name="T34" fmla="*/ 0 w 1894"/>
                  <a:gd name="T35" fmla="*/ 0 h 1904"/>
                  <a:gd name="T36" fmla="*/ 0 w 1894"/>
                  <a:gd name="T37" fmla="*/ 0 h 1904"/>
                  <a:gd name="T38" fmla="*/ 0 w 1894"/>
                  <a:gd name="T39" fmla="*/ 0 h 1904"/>
                  <a:gd name="T40" fmla="*/ 0 w 1894"/>
                  <a:gd name="T41" fmla="*/ 0 h 1904"/>
                  <a:gd name="T42" fmla="*/ 0 w 1894"/>
                  <a:gd name="T43" fmla="*/ 0 h 1904"/>
                  <a:gd name="T44" fmla="*/ 0 w 1894"/>
                  <a:gd name="T45" fmla="*/ 0 h 1904"/>
                  <a:gd name="T46" fmla="*/ 0 w 1894"/>
                  <a:gd name="T47" fmla="*/ 0 h 1904"/>
                  <a:gd name="T48" fmla="*/ 0 w 1894"/>
                  <a:gd name="T49" fmla="*/ 0 h 1904"/>
                  <a:gd name="T50" fmla="*/ 0 w 1894"/>
                  <a:gd name="T51" fmla="*/ 0 h 1904"/>
                  <a:gd name="T52" fmla="*/ 0 w 1894"/>
                  <a:gd name="T53" fmla="*/ 0 h 1904"/>
                  <a:gd name="T54" fmla="*/ 0 w 1894"/>
                  <a:gd name="T55" fmla="*/ 0 h 1904"/>
                  <a:gd name="T56" fmla="*/ 0 w 1894"/>
                  <a:gd name="T57" fmla="*/ 0 h 1904"/>
                  <a:gd name="T58" fmla="*/ 0 w 1894"/>
                  <a:gd name="T59" fmla="*/ 0 h 1904"/>
                  <a:gd name="T60" fmla="*/ 0 w 1894"/>
                  <a:gd name="T61" fmla="*/ 0 h 1904"/>
                  <a:gd name="T62" fmla="*/ 0 w 1894"/>
                  <a:gd name="T63" fmla="*/ 0 h 1904"/>
                  <a:gd name="T64" fmla="*/ 0 w 1894"/>
                  <a:gd name="T65" fmla="*/ 0 h 1904"/>
                  <a:gd name="T66" fmla="*/ 0 w 1894"/>
                  <a:gd name="T67" fmla="*/ 0 h 1904"/>
                  <a:gd name="T68" fmla="*/ 0 w 1894"/>
                  <a:gd name="T69" fmla="*/ 0 h 1904"/>
                  <a:gd name="T70" fmla="*/ 0 w 1894"/>
                  <a:gd name="T71" fmla="*/ 0 h 1904"/>
                  <a:gd name="T72" fmla="*/ 0 w 1894"/>
                  <a:gd name="T73" fmla="*/ 0 h 1904"/>
                  <a:gd name="T74" fmla="*/ 0 w 1894"/>
                  <a:gd name="T75" fmla="*/ 0 h 1904"/>
                  <a:gd name="T76" fmla="*/ 0 w 1894"/>
                  <a:gd name="T77" fmla="*/ 0 h 1904"/>
                  <a:gd name="T78" fmla="*/ 0 w 1894"/>
                  <a:gd name="T79" fmla="*/ 0 h 1904"/>
                  <a:gd name="T80" fmla="*/ 0 w 1894"/>
                  <a:gd name="T81" fmla="*/ 0 h 1904"/>
                  <a:gd name="T82" fmla="*/ 0 w 1894"/>
                  <a:gd name="T83" fmla="*/ 0 h 1904"/>
                  <a:gd name="T84" fmla="*/ 0 w 1894"/>
                  <a:gd name="T85" fmla="*/ 0 h 1904"/>
                  <a:gd name="T86" fmla="*/ 0 w 1894"/>
                  <a:gd name="T87" fmla="*/ 0 h 1904"/>
                  <a:gd name="T88" fmla="*/ 0 w 1894"/>
                  <a:gd name="T89" fmla="*/ 0 h 1904"/>
                  <a:gd name="T90" fmla="*/ 0 w 1894"/>
                  <a:gd name="T91" fmla="*/ 0 h 1904"/>
                  <a:gd name="T92" fmla="*/ 0 w 1894"/>
                  <a:gd name="T93" fmla="*/ 0 h 190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94"/>
                  <a:gd name="T142" fmla="*/ 0 h 1904"/>
                  <a:gd name="T143" fmla="*/ 1894 w 1894"/>
                  <a:gd name="T144" fmla="*/ 1904 h 190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94" h="1904">
                    <a:moveTo>
                      <a:pt x="651" y="0"/>
                    </a:moveTo>
                    <a:lnTo>
                      <a:pt x="653" y="0"/>
                    </a:lnTo>
                    <a:lnTo>
                      <a:pt x="659" y="0"/>
                    </a:lnTo>
                    <a:lnTo>
                      <a:pt x="668" y="0"/>
                    </a:lnTo>
                    <a:lnTo>
                      <a:pt x="682" y="0"/>
                    </a:lnTo>
                    <a:lnTo>
                      <a:pt x="699" y="1"/>
                    </a:lnTo>
                    <a:lnTo>
                      <a:pt x="720" y="1"/>
                    </a:lnTo>
                    <a:lnTo>
                      <a:pt x="742" y="3"/>
                    </a:lnTo>
                    <a:lnTo>
                      <a:pt x="769" y="4"/>
                    </a:lnTo>
                    <a:lnTo>
                      <a:pt x="799" y="6"/>
                    </a:lnTo>
                    <a:lnTo>
                      <a:pt x="831" y="8"/>
                    </a:lnTo>
                    <a:lnTo>
                      <a:pt x="865" y="10"/>
                    </a:lnTo>
                    <a:lnTo>
                      <a:pt x="902" y="13"/>
                    </a:lnTo>
                    <a:lnTo>
                      <a:pt x="941" y="17"/>
                    </a:lnTo>
                    <a:lnTo>
                      <a:pt x="982" y="21"/>
                    </a:lnTo>
                    <a:lnTo>
                      <a:pt x="1025" y="26"/>
                    </a:lnTo>
                    <a:lnTo>
                      <a:pt x="1070" y="32"/>
                    </a:lnTo>
                    <a:lnTo>
                      <a:pt x="1116" y="38"/>
                    </a:lnTo>
                    <a:lnTo>
                      <a:pt x="1164" y="46"/>
                    </a:lnTo>
                    <a:lnTo>
                      <a:pt x="1213" y="55"/>
                    </a:lnTo>
                    <a:lnTo>
                      <a:pt x="1263" y="63"/>
                    </a:lnTo>
                    <a:lnTo>
                      <a:pt x="1315" y="73"/>
                    </a:lnTo>
                    <a:lnTo>
                      <a:pt x="1366" y="85"/>
                    </a:lnTo>
                    <a:lnTo>
                      <a:pt x="1418" y="97"/>
                    </a:lnTo>
                    <a:lnTo>
                      <a:pt x="1472" y="111"/>
                    </a:lnTo>
                    <a:lnTo>
                      <a:pt x="1525" y="125"/>
                    </a:lnTo>
                    <a:lnTo>
                      <a:pt x="1579" y="141"/>
                    </a:lnTo>
                    <a:lnTo>
                      <a:pt x="1632" y="159"/>
                    </a:lnTo>
                    <a:lnTo>
                      <a:pt x="1685" y="177"/>
                    </a:lnTo>
                    <a:lnTo>
                      <a:pt x="1739" y="197"/>
                    </a:lnTo>
                    <a:lnTo>
                      <a:pt x="1791" y="218"/>
                    </a:lnTo>
                    <a:lnTo>
                      <a:pt x="1843" y="241"/>
                    </a:lnTo>
                    <a:lnTo>
                      <a:pt x="1894" y="266"/>
                    </a:lnTo>
                    <a:lnTo>
                      <a:pt x="1729" y="1139"/>
                    </a:lnTo>
                    <a:lnTo>
                      <a:pt x="1733" y="1140"/>
                    </a:lnTo>
                    <a:lnTo>
                      <a:pt x="1742" y="1146"/>
                    </a:lnTo>
                    <a:lnTo>
                      <a:pt x="1755" y="1156"/>
                    </a:lnTo>
                    <a:lnTo>
                      <a:pt x="1768" y="1173"/>
                    </a:lnTo>
                    <a:lnTo>
                      <a:pt x="1778" y="1199"/>
                    </a:lnTo>
                    <a:lnTo>
                      <a:pt x="1781" y="1234"/>
                    </a:lnTo>
                    <a:lnTo>
                      <a:pt x="1777" y="1281"/>
                    </a:lnTo>
                    <a:lnTo>
                      <a:pt x="1760" y="1341"/>
                    </a:lnTo>
                    <a:lnTo>
                      <a:pt x="1472" y="1765"/>
                    </a:lnTo>
                    <a:lnTo>
                      <a:pt x="1432" y="1765"/>
                    </a:lnTo>
                    <a:lnTo>
                      <a:pt x="1324" y="1904"/>
                    </a:lnTo>
                    <a:lnTo>
                      <a:pt x="1322" y="1904"/>
                    </a:lnTo>
                    <a:lnTo>
                      <a:pt x="1315" y="1903"/>
                    </a:lnTo>
                    <a:lnTo>
                      <a:pt x="1304" y="1902"/>
                    </a:lnTo>
                    <a:lnTo>
                      <a:pt x="1290" y="1900"/>
                    </a:lnTo>
                    <a:lnTo>
                      <a:pt x="1270" y="1897"/>
                    </a:lnTo>
                    <a:lnTo>
                      <a:pt x="1249" y="1894"/>
                    </a:lnTo>
                    <a:lnTo>
                      <a:pt x="1223" y="1891"/>
                    </a:lnTo>
                    <a:lnTo>
                      <a:pt x="1194" y="1887"/>
                    </a:lnTo>
                    <a:lnTo>
                      <a:pt x="1162" y="1881"/>
                    </a:lnTo>
                    <a:lnTo>
                      <a:pt x="1128" y="1876"/>
                    </a:lnTo>
                    <a:lnTo>
                      <a:pt x="1091" y="1869"/>
                    </a:lnTo>
                    <a:lnTo>
                      <a:pt x="1050" y="1862"/>
                    </a:lnTo>
                    <a:lnTo>
                      <a:pt x="1008" y="1854"/>
                    </a:lnTo>
                    <a:lnTo>
                      <a:pt x="964" y="1845"/>
                    </a:lnTo>
                    <a:lnTo>
                      <a:pt x="918" y="1835"/>
                    </a:lnTo>
                    <a:lnTo>
                      <a:pt x="870" y="1824"/>
                    </a:lnTo>
                    <a:lnTo>
                      <a:pt x="820" y="1813"/>
                    </a:lnTo>
                    <a:lnTo>
                      <a:pt x="769" y="1800"/>
                    </a:lnTo>
                    <a:lnTo>
                      <a:pt x="717" y="1786"/>
                    </a:lnTo>
                    <a:lnTo>
                      <a:pt x="664" y="1772"/>
                    </a:lnTo>
                    <a:lnTo>
                      <a:pt x="610" y="1755"/>
                    </a:lnTo>
                    <a:lnTo>
                      <a:pt x="555" y="1738"/>
                    </a:lnTo>
                    <a:lnTo>
                      <a:pt x="501" y="1720"/>
                    </a:lnTo>
                    <a:lnTo>
                      <a:pt x="445" y="1701"/>
                    </a:lnTo>
                    <a:lnTo>
                      <a:pt x="390" y="1681"/>
                    </a:lnTo>
                    <a:lnTo>
                      <a:pt x="334" y="1659"/>
                    </a:lnTo>
                    <a:lnTo>
                      <a:pt x="280" y="1636"/>
                    </a:lnTo>
                    <a:lnTo>
                      <a:pt x="225" y="1611"/>
                    </a:lnTo>
                    <a:lnTo>
                      <a:pt x="172" y="1585"/>
                    </a:lnTo>
                    <a:lnTo>
                      <a:pt x="119" y="1559"/>
                    </a:lnTo>
                    <a:lnTo>
                      <a:pt x="67" y="1530"/>
                    </a:lnTo>
                    <a:lnTo>
                      <a:pt x="17" y="1500"/>
                    </a:lnTo>
                    <a:lnTo>
                      <a:pt x="16" y="1495"/>
                    </a:lnTo>
                    <a:lnTo>
                      <a:pt x="12" y="1480"/>
                    </a:lnTo>
                    <a:lnTo>
                      <a:pt x="8" y="1457"/>
                    </a:lnTo>
                    <a:lnTo>
                      <a:pt x="4" y="1430"/>
                    </a:lnTo>
                    <a:lnTo>
                      <a:pt x="0" y="1401"/>
                    </a:lnTo>
                    <a:lnTo>
                      <a:pt x="0" y="1370"/>
                    </a:lnTo>
                    <a:lnTo>
                      <a:pt x="4" y="1343"/>
                    </a:lnTo>
                    <a:lnTo>
                      <a:pt x="12" y="1319"/>
                    </a:lnTo>
                    <a:lnTo>
                      <a:pt x="388" y="965"/>
                    </a:lnTo>
                    <a:lnTo>
                      <a:pt x="387" y="961"/>
                    </a:lnTo>
                    <a:lnTo>
                      <a:pt x="386" y="952"/>
                    </a:lnTo>
                    <a:lnTo>
                      <a:pt x="386" y="936"/>
                    </a:lnTo>
                    <a:lnTo>
                      <a:pt x="390" y="917"/>
                    </a:lnTo>
                    <a:lnTo>
                      <a:pt x="397" y="893"/>
                    </a:lnTo>
                    <a:lnTo>
                      <a:pt x="412" y="868"/>
                    </a:lnTo>
                    <a:lnTo>
                      <a:pt x="435" y="841"/>
                    </a:lnTo>
                    <a:lnTo>
                      <a:pt x="468" y="814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83" name="Freeform 881"/>
              <p:cNvSpPr>
                <a:spLocks/>
              </p:cNvSpPr>
              <p:nvPr/>
            </p:nvSpPr>
            <p:spPr bwMode="auto">
              <a:xfrm>
                <a:off x="4519" y="3499"/>
                <a:ext cx="85" cy="27"/>
              </a:xfrm>
              <a:custGeom>
                <a:avLst/>
                <a:gdLst>
                  <a:gd name="T0" fmla="*/ 0 w 1106"/>
                  <a:gd name="T1" fmla="*/ 0 h 331"/>
                  <a:gd name="T2" fmla="*/ 0 w 1106"/>
                  <a:gd name="T3" fmla="*/ 0 h 331"/>
                  <a:gd name="T4" fmla="*/ 0 w 1106"/>
                  <a:gd name="T5" fmla="*/ 0 h 331"/>
                  <a:gd name="T6" fmla="*/ 0 w 1106"/>
                  <a:gd name="T7" fmla="*/ 0 h 331"/>
                  <a:gd name="T8" fmla="*/ 0 w 1106"/>
                  <a:gd name="T9" fmla="*/ 0 h 3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6"/>
                  <a:gd name="T16" fmla="*/ 0 h 331"/>
                  <a:gd name="T17" fmla="*/ 1106 w 1106"/>
                  <a:gd name="T18" fmla="*/ 331 h 3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6" h="331">
                    <a:moveTo>
                      <a:pt x="40" y="0"/>
                    </a:moveTo>
                    <a:lnTo>
                      <a:pt x="1106" y="277"/>
                    </a:lnTo>
                    <a:lnTo>
                      <a:pt x="1071" y="331"/>
                    </a:lnTo>
                    <a:lnTo>
                      <a:pt x="0" y="3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84" name="Freeform 882"/>
              <p:cNvSpPr>
                <a:spLocks/>
              </p:cNvSpPr>
              <p:nvPr/>
            </p:nvSpPr>
            <p:spPr bwMode="auto">
              <a:xfrm>
                <a:off x="4505" y="3511"/>
                <a:ext cx="99" cy="42"/>
              </a:xfrm>
              <a:custGeom>
                <a:avLst/>
                <a:gdLst>
                  <a:gd name="T0" fmla="*/ 0 w 1285"/>
                  <a:gd name="T1" fmla="*/ 0 h 505"/>
                  <a:gd name="T2" fmla="*/ 0 w 1285"/>
                  <a:gd name="T3" fmla="*/ 0 h 505"/>
                  <a:gd name="T4" fmla="*/ 0 w 1285"/>
                  <a:gd name="T5" fmla="*/ 0 h 505"/>
                  <a:gd name="T6" fmla="*/ 0 w 1285"/>
                  <a:gd name="T7" fmla="*/ 0 h 505"/>
                  <a:gd name="T8" fmla="*/ 0 w 1285"/>
                  <a:gd name="T9" fmla="*/ 0 h 505"/>
                  <a:gd name="T10" fmla="*/ 0 w 1285"/>
                  <a:gd name="T11" fmla="*/ 0 h 505"/>
                  <a:gd name="T12" fmla="*/ 0 w 1285"/>
                  <a:gd name="T13" fmla="*/ 0 h 505"/>
                  <a:gd name="T14" fmla="*/ 0 w 1285"/>
                  <a:gd name="T15" fmla="*/ 0 h 505"/>
                  <a:gd name="T16" fmla="*/ 0 w 1285"/>
                  <a:gd name="T17" fmla="*/ 0 h 505"/>
                  <a:gd name="T18" fmla="*/ 0 w 1285"/>
                  <a:gd name="T19" fmla="*/ 0 h 505"/>
                  <a:gd name="T20" fmla="*/ 0 w 1285"/>
                  <a:gd name="T21" fmla="*/ 0 h 505"/>
                  <a:gd name="T22" fmla="*/ 0 w 1285"/>
                  <a:gd name="T23" fmla="*/ 0 h 505"/>
                  <a:gd name="T24" fmla="*/ 0 w 1285"/>
                  <a:gd name="T25" fmla="*/ 0 h 505"/>
                  <a:gd name="T26" fmla="*/ 0 w 1285"/>
                  <a:gd name="T27" fmla="*/ 0 h 505"/>
                  <a:gd name="T28" fmla="*/ 0 w 1285"/>
                  <a:gd name="T29" fmla="*/ 0 h 505"/>
                  <a:gd name="T30" fmla="*/ 0 w 1285"/>
                  <a:gd name="T31" fmla="*/ 0 h 505"/>
                  <a:gd name="T32" fmla="*/ 0 w 1285"/>
                  <a:gd name="T33" fmla="*/ 0 h 505"/>
                  <a:gd name="T34" fmla="*/ 0 w 1285"/>
                  <a:gd name="T35" fmla="*/ 0 h 505"/>
                  <a:gd name="T36" fmla="*/ 0 w 1285"/>
                  <a:gd name="T37" fmla="*/ 0 h 505"/>
                  <a:gd name="T38" fmla="*/ 0 w 1285"/>
                  <a:gd name="T39" fmla="*/ 0 h 505"/>
                  <a:gd name="T40" fmla="*/ 0 w 1285"/>
                  <a:gd name="T41" fmla="*/ 0 h 505"/>
                  <a:gd name="T42" fmla="*/ 0 w 1285"/>
                  <a:gd name="T43" fmla="*/ 0 h 505"/>
                  <a:gd name="T44" fmla="*/ 0 w 1285"/>
                  <a:gd name="T45" fmla="*/ 0 h 505"/>
                  <a:gd name="T46" fmla="*/ 0 w 1285"/>
                  <a:gd name="T47" fmla="*/ 0 h 505"/>
                  <a:gd name="T48" fmla="*/ 0 w 1285"/>
                  <a:gd name="T49" fmla="*/ 0 h 505"/>
                  <a:gd name="T50" fmla="*/ 0 w 1285"/>
                  <a:gd name="T51" fmla="*/ 0 h 505"/>
                  <a:gd name="T52" fmla="*/ 0 w 1285"/>
                  <a:gd name="T53" fmla="*/ 0 h 505"/>
                  <a:gd name="T54" fmla="*/ 0 w 1285"/>
                  <a:gd name="T55" fmla="*/ 0 h 505"/>
                  <a:gd name="T56" fmla="*/ 0 w 1285"/>
                  <a:gd name="T57" fmla="*/ 0 h 505"/>
                  <a:gd name="T58" fmla="*/ 0 w 1285"/>
                  <a:gd name="T59" fmla="*/ 0 h 505"/>
                  <a:gd name="T60" fmla="*/ 0 w 1285"/>
                  <a:gd name="T61" fmla="*/ 0 h 505"/>
                  <a:gd name="T62" fmla="*/ 0 w 1285"/>
                  <a:gd name="T63" fmla="*/ 0 h 505"/>
                  <a:gd name="T64" fmla="*/ 0 w 1285"/>
                  <a:gd name="T65" fmla="*/ 0 h 505"/>
                  <a:gd name="T66" fmla="*/ 0 w 1285"/>
                  <a:gd name="T67" fmla="*/ 0 h 505"/>
                  <a:gd name="T68" fmla="*/ 0 w 1285"/>
                  <a:gd name="T69" fmla="*/ 0 h 505"/>
                  <a:gd name="T70" fmla="*/ 0 w 1285"/>
                  <a:gd name="T71" fmla="*/ 0 h 505"/>
                  <a:gd name="T72" fmla="*/ 0 w 1285"/>
                  <a:gd name="T73" fmla="*/ 0 h 505"/>
                  <a:gd name="T74" fmla="*/ 0 w 1285"/>
                  <a:gd name="T75" fmla="*/ 0 h 505"/>
                  <a:gd name="T76" fmla="*/ 0 w 1285"/>
                  <a:gd name="T77" fmla="*/ 0 h 505"/>
                  <a:gd name="T78" fmla="*/ 0 w 1285"/>
                  <a:gd name="T79" fmla="*/ 0 h 5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85"/>
                  <a:gd name="T121" fmla="*/ 0 h 505"/>
                  <a:gd name="T122" fmla="*/ 1285 w 1285"/>
                  <a:gd name="T123" fmla="*/ 505 h 50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85" h="505">
                    <a:moveTo>
                      <a:pt x="1284" y="391"/>
                    </a:moveTo>
                    <a:lnTo>
                      <a:pt x="1282" y="391"/>
                    </a:lnTo>
                    <a:lnTo>
                      <a:pt x="1275" y="390"/>
                    </a:lnTo>
                    <a:lnTo>
                      <a:pt x="1264" y="389"/>
                    </a:lnTo>
                    <a:lnTo>
                      <a:pt x="1250" y="387"/>
                    </a:lnTo>
                    <a:lnTo>
                      <a:pt x="1232" y="385"/>
                    </a:lnTo>
                    <a:lnTo>
                      <a:pt x="1209" y="382"/>
                    </a:lnTo>
                    <a:lnTo>
                      <a:pt x="1183" y="378"/>
                    </a:lnTo>
                    <a:lnTo>
                      <a:pt x="1155" y="374"/>
                    </a:lnTo>
                    <a:lnTo>
                      <a:pt x="1124" y="369"/>
                    </a:lnTo>
                    <a:lnTo>
                      <a:pt x="1089" y="362"/>
                    </a:lnTo>
                    <a:lnTo>
                      <a:pt x="1052" y="355"/>
                    </a:lnTo>
                    <a:lnTo>
                      <a:pt x="1013" y="349"/>
                    </a:lnTo>
                    <a:lnTo>
                      <a:pt x="971" y="340"/>
                    </a:lnTo>
                    <a:lnTo>
                      <a:pt x="926" y="332"/>
                    </a:lnTo>
                    <a:lnTo>
                      <a:pt x="881" y="322"/>
                    </a:lnTo>
                    <a:lnTo>
                      <a:pt x="834" y="311"/>
                    </a:lnTo>
                    <a:lnTo>
                      <a:pt x="785" y="299"/>
                    </a:lnTo>
                    <a:lnTo>
                      <a:pt x="735" y="287"/>
                    </a:lnTo>
                    <a:lnTo>
                      <a:pt x="684" y="273"/>
                    </a:lnTo>
                    <a:lnTo>
                      <a:pt x="632" y="259"/>
                    </a:lnTo>
                    <a:lnTo>
                      <a:pt x="579" y="244"/>
                    </a:lnTo>
                    <a:lnTo>
                      <a:pt x="526" y="228"/>
                    </a:lnTo>
                    <a:lnTo>
                      <a:pt x="472" y="209"/>
                    </a:lnTo>
                    <a:lnTo>
                      <a:pt x="419" y="191"/>
                    </a:lnTo>
                    <a:lnTo>
                      <a:pt x="364" y="171"/>
                    </a:lnTo>
                    <a:lnTo>
                      <a:pt x="311" y="150"/>
                    </a:lnTo>
                    <a:lnTo>
                      <a:pt x="259" y="128"/>
                    </a:lnTo>
                    <a:lnTo>
                      <a:pt x="206" y="105"/>
                    </a:lnTo>
                    <a:lnTo>
                      <a:pt x="155" y="81"/>
                    </a:lnTo>
                    <a:lnTo>
                      <a:pt x="104" y="55"/>
                    </a:lnTo>
                    <a:lnTo>
                      <a:pt x="55" y="28"/>
                    </a:lnTo>
                    <a:lnTo>
                      <a:pt x="7" y="0"/>
                    </a:lnTo>
                    <a:lnTo>
                      <a:pt x="6" y="4"/>
                    </a:lnTo>
                    <a:lnTo>
                      <a:pt x="4" y="15"/>
                    </a:lnTo>
                    <a:lnTo>
                      <a:pt x="2" y="32"/>
                    </a:lnTo>
                    <a:lnTo>
                      <a:pt x="0" y="53"/>
                    </a:lnTo>
                    <a:lnTo>
                      <a:pt x="0" y="76"/>
                    </a:lnTo>
                    <a:lnTo>
                      <a:pt x="2" y="98"/>
                    </a:lnTo>
                    <a:lnTo>
                      <a:pt x="8" y="120"/>
                    </a:lnTo>
                    <a:lnTo>
                      <a:pt x="18" y="137"/>
                    </a:lnTo>
                    <a:lnTo>
                      <a:pt x="19" y="139"/>
                    </a:lnTo>
                    <a:lnTo>
                      <a:pt x="22" y="141"/>
                    </a:lnTo>
                    <a:lnTo>
                      <a:pt x="28" y="144"/>
                    </a:lnTo>
                    <a:lnTo>
                      <a:pt x="37" y="148"/>
                    </a:lnTo>
                    <a:lnTo>
                      <a:pt x="47" y="155"/>
                    </a:lnTo>
                    <a:lnTo>
                      <a:pt x="59" y="162"/>
                    </a:lnTo>
                    <a:lnTo>
                      <a:pt x="75" y="170"/>
                    </a:lnTo>
                    <a:lnTo>
                      <a:pt x="92" y="180"/>
                    </a:lnTo>
                    <a:lnTo>
                      <a:pt x="112" y="190"/>
                    </a:lnTo>
                    <a:lnTo>
                      <a:pt x="134" y="200"/>
                    </a:lnTo>
                    <a:lnTo>
                      <a:pt x="159" y="212"/>
                    </a:lnTo>
                    <a:lnTo>
                      <a:pt x="186" y="225"/>
                    </a:lnTo>
                    <a:lnTo>
                      <a:pt x="215" y="238"/>
                    </a:lnTo>
                    <a:lnTo>
                      <a:pt x="247" y="252"/>
                    </a:lnTo>
                    <a:lnTo>
                      <a:pt x="281" y="267"/>
                    </a:lnTo>
                    <a:lnTo>
                      <a:pt x="318" y="281"/>
                    </a:lnTo>
                    <a:lnTo>
                      <a:pt x="358" y="296"/>
                    </a:lnTo>
                    <a:lnTo>
                      <a:pt x="399" y="311"/>
                    </a:lnTo>
                    <a:lnTo>
                      <a:pt x="443" y="326"/>
                    </a:lnTo>
                    <a:lnTo>
                      <a:pt x="491" y="341"/>
                    </a:lnTo>
                    <a:lnTo>
                      <a:pt x="540" y="357"/>
                    </a:lnTo>
                    <a:lnTo>
                      <a:pt x="592" y="372"/>
                    </a:lnTo>
                    <a:lnTo>
                      <a:pt x="647" y="387"/>
                    </a:lnTo>
                    <a:lnTo>
                      <a:pt x="703" y="402"/>
                    </a:lnTo>
                    <a:lnTo>
                      <a:pt x="764" y="416"/>
                    </a:lnTo>
                    <a:lnTo>
                      <a:pt x="826" y="431"/>
                    </a:lnTo>
                    <a:lnTo>
                      <a:pt x="890" y="444"/>
                    </a:lnTo>
                    <a:lnTo>
                      <a:pt x="958" y="459"/>
                    </a:lnTo>
                    <a:lnTo>
                      <a:pt x="1028" y="472"/>
                    </a:lnTo>
                    <a:lnTo>
                      <a:pt x="1101" y="483"/>
                    </a:lnTo>
                    <a:lnTo>
                      <a:pt x="1177" y="494"/>
                    </a:lnTo>
                    <a:lnTo>
                      <a:pt x="1255" y="505"/>
                    </a:lnTo>
                    <a:lnTo>
                      <a:pt x="1256" y="503"/>
                    </a:lnTo>
                    <a:lnTo>
                      <a:pt x="1260" y="497"/>
                    </a:lnTo>
                    <a:lnTo>
                      <a:pt x="1265" y="487"/>
                    </a:lnTo>
                    <a:lnTo>
                      <a:pt x="1272" y="473"/>
                    </a:lnTo>
                    <a:lnTo>
                      <a:pt x="1278" y="456"/>
                    </a:lnTo>
                    <a:lnTo>
                      <a:pt x="1282" y="437"/>
                    </a:lnTo>
                    <a:lnTo>
                      <a:pt x="1285" y="415"/>
                    </a:lnTo>
                    <a:lnTo>
                      <a:pt x="1284" y="39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85" name="AutoShape 883"/>
              <p:cNvSpPr>
                <a:spLocks noChangeAspect="1" noChangeArrowheads="1" noTextEdit="1"/>
              </p:cNvSpPr>
              <p:nvPr/>
            </p:nvSpPr>
            <p:spPr bwMode="auto">
              <a:xfrm>
                <a:off x="4475" y="3342"/>
                <a:ext cx="160" cy="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3886" name="Freeform 884"/>
              <p:cNvSpPr>
                <a:spLocks/>
              </p:cNvSpPr>
              <p:nvPr/>
            </p:nvSpPr>
            <p:spPr bwMode="auto">
              <a:xfrm>
                <a:off x="4508" y="3354"/>
                <a:ext cx="23" cy="31"/>
              </a:xfrm>
              <a:custGeom>
                <a:avLst/>
                <a:gdLst>
                  <a:gd name="T0" fmla="*/ 0 w 179"/>
                  <a:gd name="T1" fmla="*/ 0 h 216"/>
                  <a:gd name="T2" fmla="*/ 0 w 179"/>
                  <a:gd name="T3" fmla="*/ 0 h 216"/>
                  <a:gd name="T4" fmla="*/ 0 w 179"/>
                  <a:gd name="T5" fmla="*/ 0 h 216"/>
                  <a:gd name="T6" fmla="*/ 0 w 179"/>
                  <a:gd name="T7" fmla="*/ 0 h 216"/>
                  <a:gd name="T8" fmla="*/ 0 w 179"/>
                  <a:gd name="T9" fmla="*/ 0 h 216"/>
                  <a:gd name="T10" fmla="*/ 0 w 179"/>
                  <a:gd name="T11" fmla="*/ 0 h 216"/>
                  <a:gd name="T12" fmla="*/ 0 w 179"/>
                  <a:gd name="T13" fmla="*/ 0 h 216"/>
                  <a:gd name="T14" fmla="*/ 0 w 179"/>
                  <a:gd name="T15" fmla="*/ 0 h 216"/>
                  <a:gd name="T16" fmla="*/ 0 w 179"/>
                  <a:gd name="T17" fmla="*/ 0 h 216"/>
                  <a:gd name="T18" fmla="*/ 0 w 179"/>
                  <a:gd name="T19" fmla="*/ 0 h 216"/>
                  <a:gd name="T20" fmla="*/ 0 w 179"/>
                  <a:gd name="T21" fmla="*/ 0 h 216"/>
                  <a:gd name="T22" fmla="*/ 0 w 179"/>
                  <a:gd name="T23" fmla="*/ 0 h 216"/>
                  <a:gd name="T24" fmla="*/ 0 w 179"/>
                  <a:gd name="T25" fmla="*/ 0 h 216"/>
                  <a:gd name="T26" fmla="*/ 0 w 179"/>
                  <a:gd name="T27" fmla="*/ 0 h 216"/>
                  <a:gd name="T28" fmla="*/ 0 w 179"/>
                  <a:gd name="T29" fmla="*/ 0 h 216"/>
                  <a:gd name="T30" fmla="*/ 0 w 179"/>
                  <a:gd name="T31" fmla="*/ 0 h 216"/>
                  <a:gd name="T32" fmla="*/ 0 w 179"/>
                  <a:gd name="T33" fmla="*/ 0 h 216"/>
                  <a:gd name="T34" fmla="*/ 0 w 179"/>
                  <a:gd name="T35" fmla="*/ 0 h 216"/>
                  <a:gd name="T36" fmla="*/ 0 w 179"/>
                  <a:gd name="T37" fmla="*/ 0 h 216"/>
                  <a:gd name="T38" fmla="*/ 0 w 179"/>
                  <a:gd name="T39" fmla="*/ 0 h 216"/>
                  <a:gd name="T40" fmla="*/ 0 w 179"/>
                  <a:gd name="T41" fmla="*/ 0 h 216"/>
                  <a:gd name="T42" fmla="*/ 0 w 179"/>
                  <a:gd name="T43" fmla="*/ 0 h 216"/>
                  <a:gd name="T44" fmla="*/ 0 w 179"/>
                  <a:gd name="T45" fmla="*/ 0 h 216"/>
                  <a:gd name="T46" fmla="*/ 0 w 179"/>
                  <a:gd name="T47" fmla="*/ 0 h 216"/>
                  <a:gd name="T48" fmla="*/ 0 w 179"/>
                  <a:gd name="T49" fmla="*/ 0 h 216"/>
                  <a:gd name="T50" fmla="*/ 0 w 179"/>
                  <a:gd name="T51" fmla="*/ 0 h 216"/>
                  <a:gd name="T52" fmla="*/ 0 w 179"/>
                  <a:gd name="T53" fmla="*/ 0 h 216"/>
                  <a:gd name="T54" fmla="*/ 0 w 179"/>
                  <a:gd name="T55" fmla="*/ 0 h 216"/>
                  <a:gd name="T56" fmla="*/ 0 w 179"/>
                  <a:gd name="T57" fmla="*/ 0 h 216"/>
                  <a:gd name="T58" fmla="*/ 0 w 179"/>
                  <a:gd name="T59" fmla="*/ 0 h 216"/>
                  <a:gd name="T60" fmla="*/ 0 w 179"/>
                  <a:gd name="T61" fmla="*/ 0 h 216"/>
                  <a:gd name="T62" fmla="*/ 0 w 179"/>
                  <a:gd name="T63" fmla="*/ 0 h 216"/>
                  <a:gd name="T64" fmla="*/ 0 w 179"/>
                  <a:gd name="T65" fmla="*/ 0 h 216"/>
                  <a:gd name="T66" fmla="*/ 0 w 179"/>
                  <a:gd name="T67" fmla="*/ 0 h 216"/>
                  <a:gd name="T68" fmla="*/ 0 w 179"/>
                  <a:gd name="T69" fmla="*/ 0 h 216"/>
                  <a:gd name="T70" fmla="*/ 0 w 179"/>
                  <a:gd name="T71" fmla="*/ 0 h 216"/>
                  <a:gd name="T72" fmla="*/ 0 w 179"/>
                  <a:gd name="T73" fmla="*/ 0 h 216"/>
                  <a:gd name="T74" fmla="*/ 0 w 179"/>
                  <a:gd name="T75" fmla="*/ 0 h 216"/>
                  <a:gd name="T76" fmla="*/ 0 w 179"/>
                  <a:gd name="T77" fmla="*/ 0 h 216"/>
                  <a:gd name="T78" fmla="*/ 0 w 179"/>
                  <a:gd name="T79" fmla="*/ 0 h 216"/>
                  <a:gd name="T80" fmla="*/ 0 w 179"/>
                  <a:gd name="T81" fmla="*/ 0 h 216"/>
                  <a:gd name="T82" fmla="*/ 0 w 179"/>
                  <a:gd name="T83" fmla="*/ 0 h 216"/>
                  <a:gd name="T84" fmla="*/ 0 w 179"/>
                  <a:gd name="T85" fmla="*/ 0 h 216"/>
                  <a:gd name="T86" fmla="*/ 0 w 179"/>
                  <a:gd name="T87" fmla="*/ 0 h 216"/>
                  <a:gd name="T88" fmla="*/ 0 w 179"/>
                  <a:gd name="T89" fmla="*/ 0 h 216"/>
                  <a:gd name="T90" fmla="*/ 0 w 179"/>
                  <a:gd name="T91" fmla="*/ 0 h 216"/>
                  <a:gd name="T92" fmla="*/ 0 w 179"/>
                  <a:gd name="T93" fmla="*/ 0 h 216"/>
                  <a:gd name="T94" fmla="*/ 0 w 179"/>
                  <a:gd name="T95" fmla="*/ 0 h 216"/>
                  <a:gd name="T96" fmla="*/ 0 w 179"/>
                  <a:gd name="T97" fmla="*/ 0 h 21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9"/>
                  <a:gd name="T148" fmla="*/ 0 h 216"/>
                  <a:gd name="T149" fmla="*/ 179 w 179"/>
                  <a:gd name="T150" fmla="*/ 216 h 21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9" h="216">
                    <a:moveTo>
                      <a:pt x="63" y="28"/>
                    </a:moveTo>
                    <a:lnTo>
                      <a:pt x="49" y="37"/>
                    </a:lnTo>
                    <a:lnTo>
                      <a:pt x="38" y="47"/>
                    </a:lnTo>
                    <a:lnTo>
                      <a:pt x="27" y="59"/>
                    </a:lnTo>
                    <a:lnTo>
                      <a:pt x="18" y="72"/>
                    </a:lnTo>
                    <a:lnTo>
                      <a:pt x="10" y="86"/>
                    </a:lnTo>
                    <a:lnTo>
                      <a:pt x="5" y="101"/>
                    </a:lnTo>
                    <a:lnTo>
                      <a:pt x="2" y="117"/>
                    </a:lnTo>
                    <a:lnTo>
                      <a:pt x="0" y="133"/>
                    </a:lnTo>
                    <a:lnTo>
                      <a:pt x="2" y="155"/>
                    </a:lnTo>
                    <a:lnTo>
                      <a:pt x="10" y="173"/>
                    </a:lnTo>
                    <a:lnTo>
                      <a:pt x="23" y="190"/>
                    </a:lnTo>
                    <a:lnTo>
                      <a:pt x="40" y="201"/>
                    </a:lnTo>
                    <a:lnTo>
                      <a:pt x="59" y="211"/>
                    </a:lnTo>
                    <a:lnTo>
                      <a:pt x="79" y="215"/>
                    </a:lnTo>
                    <a:lnTo>
                      <a:pt x="100" y="216"/>
                    </a:lnTo>
                    <a:lnTo>
                      <a:pt x="120" y="213"/>
                    </a:lnTo>
                    <a:lnTo>
                      <a:pt x="124" y="213"/>
                    </a:lnTo>
                    <a:lnTo>
                      <a:pt x="128" y="211"/>
                    </a:lnTo>
                    <a:lnTo>
                      <a:pt x="131" y="208"/>
                    </a:lnTo>
                    <a:lnTo>
                      <a:pt x="132" y="203"/>
                    </a:lnTo>
                    <a:lnTo>
                      <a:pt x="130" y="198"/>
                    </a:lnTo>
                    <a:lnTo>
                      <a:pt x="126" y="194"/>
                    </a:lnTo>
                    <a:lnTo>
                      <a:pt x="121" y="190"/>
                    </a:lnTo>
                    <a:lnTo>
                      <a:pt x="116" y="187"/>
                    </a:lnTo>
                    <a:lnTo>
                      <a:pt x="105" y="184"/>
                    </a:lnTo>
                    <a:lnTo>
                      <a:pt x="95" y="182"/>
                    </a:lnTo>
                    <a:lnTo>
                      <a:pt x="84" y="180"/>
                    </a:lnTo>
                    <a:lnTo>
                      <a:pt x="75" y="178"/>
                    </a:lnTo>
                    <a:lnTo>
                      <a:pt x="65" y="175"/>
                    </a:lnTo>
                    <a:lnTo>
                      <a:pt x="56" y="170"/>
                    </a:lnTo>
                    <a:lnTo>
                      <a:pt x="47" y="165"/>
                    </a:lnTo>
                    <a:lnTo>
                      <a:pt x="39" y="156"/>
                    </a:lnTo>
                    <a:lnTo>
                      <a:pt x="36" y="120"/>
                    </a:lnTo>
                    <a:lnTo>
                      <a:pt x="44" y="90"/>
                    </a:lnTo>
                    <a:lnTo>
                      <a:pt x="61" y="67"/>
                    </a:lnTo>
                    <a:lnTo>
                      <a:pt x="84" y="47"/>
                    </a:lnTo>
                    <a:lnTo>
                      <a:pt x="109" y="32"/>
                    </a:lnTo>
                    <a:lnTo>
                      <a:pt x="136" y="21"/>
                    </a:lnTo>
                    <a:lnTo>
                      <a:pt x="160" y="12"/>
                    </a:lnTo>
                    <a:lnTo>
                      <a:pt x="179" y="5"/>
                    </a:lnTo>
                    <a:lnTo>
                      <a:pt x="167" y="1"/>
                    </a:lnTo>
                    <a:lnTo>
                      <a:pt x="154" y="0"/>
                    </a:lnTo>
                    <a:lnTo>
                      <a:pt x="140" y="2"/>
                    </a:lnTo>
                    <a:lnTo>
                      <a:pt x="124" y="5"/>
                    </a:lnTo>
                    <a:lnTo>
                      <a:pt x="108" y="10"/>
                    </a:lnTo>
                    <a:lnTo>
                      <a:pt x="92" y="15"/>
                    </a:lnTo>
                    <a:lnTo>
                      <a:pt x="77" y="22"/>
                    </a:lnTo>
                    <a:lnTo>
                      <a:pt x="63" y="28"/>
                    </a:lnTo>
                    <a:close/>
                  </a:path>
                </a:pathLst>
              </a:custGeom>
              <a:solidFill>
                <a:srgbClr val="C9E8FF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87" name="Freeform 885"/>
              <p:cNvSpPr>
                <a:spLocks/>
              </p:cNvSpPr>
              <p:nvPr/>
            </p:nvSpPr>
            <p:spPr bwMode="auto">
              <a:xfrm>
                <a:off x="4547" y="3353"/>
                <a:ext cx="14" cy="24"/>
              </a:xfrm>
              <a:custGeom>
                <a:avLst/>
                <a:gdLst>
                  <a:gd name="T0" fmla="*/ 0 w 114"/>
                  <a:gd name="T1" fmla="*/ 0 h 168"/>
                  <a:gd name="T2" fmla="*/ 0 w 114"/>
                  <a:gd name="T3" fmla="*/ 0 h 168"/>
                  <a:gd name="T4" fmla="*/ 0 w 114"/>
                  <a:gd name="T5" fmla="*/ 0 h 168"/>
                  <a:gd name="T6" fmla="*/ 0 w 114"/>
                  <a:gd name="T7" fmla="*/ 0 h 168"/>
                  <a:gd name="T8" fmla="*/ 0 w 114"/>
                  <a:gd name="T9" fmla="*/ 0 h 168"/>
                  <a:gd name="T10" fmla="*/ 0 w 114"/>
                  <a:gd name="T11" fmla="*/ 0 h 168"/>
                  <a:gd name="T12" fmla="*/ 0 w 114"/>
                  <a:gd name="T13" fmla="*/ 0 h 168"/>
                  <a:gd name="T14" fmla="*/ 0 w 114"/>
                  <a:gd name="T15" fmla="*/ 0 h 168"/>
                  <a:gd name="T16" fmla="*/ 0 w 114"/>
                  <a:gd name="T17" fmla="*/ 0 h 168"/>
                  <a:gd name="T18" fmla="*/ 0 w 114"/>
                  <a:gd name="T19" fmla="*/ 0 h 168"/>
                  <a:gd name="T20" fmla="*/ 0 w 114"/>
                  <a:gd name="T21" fmla="*/ 0 h 168"/>
                  <a:gd name="T22" fmla="*/ 0 w 114"/>
                  <a:gd name="T23" fmla="*/ 0 h 168"/>
                  <a:gd name="T24" fmla="*/ 0 w 114"/>
                  <a:gd name="T25" fmla="*/ 0 h 168"/>
                  <a:gd name="T26" fmla="*/ 0 w 114"/>
                  <a:gd name="T27" fmla="*/ 0 h 168"/>
                  <a:gd name="T28" fmla="*/ 0 w 114"/>
                  <a:gd name="T29" fmla="*/ 0 h 168"/>
                  <a:gd name="T30" fmla="*/ 0 w 114"/>
                  <a:gd name="T31" fmla="*/ 0 h 168"/>
                  <a:gd name="T32" fmla="*/ 0 w 114"/>
                  <a:gd name="T33" fmla="*/ 0 h 168"/>
                  <a:gd name="T34" fmla="*/ 0 w 114"/>
                  <a:gd name="T35" fmla="*/ 0 h 168"/>
                  <a:gd name="T36" fmla="*/ 0 w 114"/>
                  <a:gd name="T37" fmla="*/ 0 h 168"/>
                  <a:gd name="T38" fmla="*/ 0 w 114"/>
                  <a:gd name="T39" fmla="*/ 0 h 168"/>
                  <a:gd name="T40" fmla="*/ 0 w 114"/>
                  <a:gd name="T41" fmla="*/ 0 h 168"/>
                  <a:gd name="T42" fmla="*/ 0 w 114"/>
                  <a:gd name="T43" fmla="*/ 0 h 168"/>
                  <a:gd name="T44" fmla="*/ 0 w 114"/>
                  <a:gd name="T45" fmla="*/ 0 h 168"/>
                  <a:gd name="T46" fmla="*/ 0 w 114"/>
                  <a:gd name="T47" fmla="*/ 0 h 168"/>
                  <a:gd name="T48" fmla="*/ 0 w 114"/>
                  <a:gd name="T49" fmla="*/ 0 h 168"/>
                  <a:gd name="T50" fmla="*/ 0 w 114"/>
                  <a:gd name="T51" fmla="*/ 0 h 168"/>
                  <a:gd name="T52" fmla="*/ 0 w 114"/>
                  <a:gd name="T53" fmla="*/ 0 h 168"/>
                  <a:gd name="T54" fmla="*/ 0 w 114"/>
                  <a:gd name="T55" fmla="*/ 0 h 168"/>
                  <a:gd name="T56" fmla="*/ 0 w 114"/>
                  <a:gd name="T57" fmla="*/ 0 h 168"/>
                  <a:gd name="T58" fmla="*/ 0 w 114"/>
                  <a:gd name="T59" fmla="*/ 0 h 168"/>
                  <a:gd name="T60" fmla="*/ 0 w 114"/>
                  <a:gd name="T61" fmla="*/ 0 h 168"/>
                  <a:gd name="T62" fmla="*/ 0 w 114"/>
                  <a:gd name="T63" fmla="*/ 0 h 168"/>
                  <a:gd name="T64" fmla="*/ 0 w 114"/>
                  <a:gd name="T65" fmla="*/ 0 h 168"/>
                  <a:gd name="T66" fmla="*/ 0 w 114"/>
                  <a:gd name="T67" fmla="*/ 0 h 168"/>
                  <a:gd name="T68" fmla="*/ 0 w 114"/>
                  <a:gd name="T69" fmla="*/ 0 h 168"/>
                  <a:gd name="T70" fmla="*/ 0 w 114"/>
                  <a:gd name="T71" fmla="*/ 0 h 168"/>
                  <a:gd name="T72" fmla="*/ 0 w 114"/>
                  <a:gd name="T73" fmla="*/ 0 h 168"/>
                  <a:gd name="T74" fmla="*/ 0 w 114"/>
                  <a:gd name="T75" fmla="*/ 0 h 168"/>
                  <a:gd name="T76" fmla="*/ 0 w 114"/>
                  <a:gd name="T77" fmla="*/ 0 h 168"/>
                  <a:gd name="T78" fmla="*/ 0 w 114"/>
                  <a:gd name="T79" fmla="*/ 0 h 168"/>
                  <a:gd name="T80" fmla="*/ 0 w 114"/>
                  <a:gd name="T81" fmla="*/ 0 h 1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168"/>
                  <a:gd name="T125" fmla="*/ 114 w 114"/>
                  <a:gd name="T126" fmla="*/ 168 h 1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168">
                    <a:moveTo>
                      <a:pt x="96" y="55"/>
                    </a:moveTo>
                    <a:lnTo>
                      <a:pt x="101" y="72"/>
                    </a:lnTo>
                    <a:lnTo>
                      <a:pt x="100" y="88"/>
                    </a:lnTo>
                    <a:lnTo>
                      <a:pt x="92" y="101"/>
                    </a:lnTo>
                    <a:lnTo>
                      <a:pt x="82" y="112"/>
                    </a:lnTo>
                    <a:lnTo>
                      <a:pt x="69" y="123"/>
                    </a:lnTo>
                    <a:lnTo>
                      <a:pt x="54" y="134"/>
                    </a:lnTo>
                    <a:lnTo>
                      <a:pt x="40" y="143"/>
                    </a:lnTo>
                    <a:lnTo>
                      <a:pt x="27" y="153"/>
                    </a:lnTo>
                    <a:lnTo>
                      <a:pt x="25" y="156"/>
                    </a:lnTo>
                    <a:lnTo>
                      <a:pt x="24" y="158"/>
                    </a:lnTo>
                    <a:lnTo>
                      <a:pt x="24" y="162"/>
                    </a:lnTo>
                    <a:lnTo>
                      <a:pt x="25" y="165"/>
                    </a:lnTo>
                    <a:lnTo>
                      <a:pt x="28" y="167"/>
                    </a:lnTo>
                    <a:lnTo>
                      <a:pt x="31" y="168"/>
                    </a:lnTo>
                    <a:lnTo>
                      <a:pt x="33" y="168"/>
                    </a:lnTo>
                    <a:lnTo>
                      <a:pt x="37" y="167"/>
                    </a:lnTo>
                    <a:lnTo>
                      <a:pt x="53" y="157"/>
                    </a:lnTo>
                    <a:lnTo>
                      <a:pt x="69" y="147"/>
                    </a:lnTo>
                    <a:lnTo>
                      <a:pt x="84" y="135"/>
                    </a:lnTo>
                    <a:lnTo>
                      <a:pt x="97" y="121"/>
                    </a:lnTo>
                    <a:lnTo>
                      <a:pt x="107" y="106"/>
                    </a:lnTo>
                    <a:lnTo>
                      <a:pt x="113" y="89"/>
                    </a:lnTo>
                    <a:lnTo>
                      <a:pt x="114" y="71"/>
                    </a:lnTo>
                    <a:lnTo>
                      <a:pt x="110" y="51"/>
                    </a:lnTo>
                    <a:lnTo>
                      <a:pt x="101" y="36"/>
                    </a:lnTo>
                    <a:lnTo>
                      <a:pt x="87" y="24"/>
                    </a:lnTo>
                    <a:lnTo>
                      <a:pt x="70" y="14"/>
                    </a:lnTo>
                    <a:lnTo>
                      <a:pt x="51" y="7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12" y="9"/>
                    </a:lnTo>
                    <a:lnTo>
                      <a:pt x="26" y="13"/>
                    </a:lnTo>
                    <a:lnTo>
                      <a:pt x="41" y="17"/>
                    </a:lnTo>
                    <a:lnTo>
                      <a:pt x="54" y="22"/>
                    </a:lnTo>
                    <a:lnTo>
                      <a:pt x="68" y="27"/>
                    </a:lnTo>
                    <a:lnTo>
                      <a:pt x="80" y="34"/>
                    </a:lnTo>
                    <a:lnTo>
                      <a:pt x="89" y="43"/>
                    </a:lnTo>
                    <a:lnTo>
                      <a:pt x="96" y="55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88" name="Freeform 886"/>
              <p:cNvSpPr>
                <a:spLocks/>
              </p:cNvSpPr>
              <p:nvPr/>
            </p:nvSpPr>
            <p:spPr bwMode="auto">
              <a:xfrm>
                <a:off x="4494" y="3348"/>
                <a:ext cx="37" cy="50"/>
              </a:xfrm>
              <a:custGeom>
                <a:avLst/>
                <a:gdLst>
                  <a:gd name="T0" fmla="*/ 0 w 289"/>
                  <a:gd name="T1" fmla="*/ 0 h 351"/>
                  <a:gd name="T2" fmla="*/ 0 w 289"/>
                  <a:gd name="T3" fmla="*/ 0 h 351"/>
                  <a:gd name="T4" fmla="*/ 0 w 289"/>
                  <a:gd name="T5" fmla="*/ 0 h 351"/>
                  <a:gd name="T6" fmla="*/ 0 w 289"/>
                  <a:gd name="T7" fmla="*/ 0 h 351"/>
                  <a:gd name="T8" fmla="*/ 0 w 289"/>
                  <a:gd name="T9" fmla="*/ 0 h 351"/>
                  <a:gd name="T10" fmla="*/ 0 w 289"/>
                  <a:gd name="T11" fmla="*/ 0 h 351"/>
                  <a:gd name="T12" fmla="*/ 0 w 289"/>
                  <a:gd name="T13" fmla="*/ 0 h 351"/>
                  <a:gd name="T14" fmla="*/ 0 w 289"/>
                  <a:gd name="T15" fmla="*/ 0 h 351"/>
                  <a:gd name="T16" fmla="*/ 0 w 289"/>
                  <a:gd name="T17" fmla="*/ 0 h 351"/>
                  <a:gd name="T18" fmla="*/ 0 w 289"/>
                  <a:gd name="T19" fmla="*/ 0 h 351"/>
                  <a:gd name="T20" fmla="*/ 0 w 289"/>
                  <a:gd name="T21" fmla="*/ 0 h 351"/>
                  <a:gd name="T22" fmla="*/ 0 w 289"/>
                  <a:gd name="T23" fmla="*/ 0 h 351"/>
                  <a:gd name="T24" fmla="*/ 0 w 289"/>
                  <a:gd name="T25" fmla="*/ 0 h 351"/>
                  <a:gd name="T26" fmla="*/ 0 w 289"/>
                  <a:gd name="T27" fmla="*/ 0 h 351"/>
                  <a:gd name="T28" fmla="*/ 0 w 289"/>
                  <a:gd name="T29" fmla="*/ 0 h 351"/>
                  <a:gd name="T30" fmla="*/ 0 w 289"/>
                  <a:gd name="T31" fmla="*/ 0 h 351"/>
                  <a:gd name="T32" fmla="*/ 0 w 289"/>
                  <a:gd name="T33" fmla="*/ 0 h 351"/>
                  <a:gd name="T34" fmla="*/ 0 w 289"/>
                  <a:gd name="T35" fmla="*/ 0 h 351"/>
                  <a:gd name="T36" fmla="*/ 0 w 289"/>
                  <a:gd name="T37" fmla="*/ 0 h 351"/>
                  <a:gd name="T38" fmla="*/ 0 w 289"/>
                  <a:gd name="T39" fmla="*/ 0 h 351"/>
                  <a:gd name="T40" fmla="*/ 0 w 289"/>
                  <a:gd name="T41" fmla="*/ 0 h 351"/>
                  <a:gd name="T42" fmla="*/ 0 w 289"/>
                  <a:gd name="T43" fmla="*/ 0 h 351"/>
                  <a:gd name="T44" fmla="*/ 0 w 289"/>
                  <a:gd name="T45" fmla="*/ 0 h 351"/>
                  <a:gd name="T46" fmla="*/ 0 w 289"/>
                  <a:gd name="T47" fmla="*/ 0 h 351"/>
                  <a:gd name="T48" fmla="*/ 0 w 289"/>
                  <a:gd name="T49" fmla="*/ 0 h 351"/>
                  <a:gd name="T50" fmla="*/ 0 w 289"/>
                  <a:gd name="T51" fmla="*/ 0 h 351"/>
                  <a:gd name="T52" fmla="*/ 0 w 289"/>
                  <a:gd name="T53" fmla="*/ 0 h 351"/>
                  <a:gd name="T54" fmla="*/ 0 w 289"/>
                  <a:gd name="T55" fmla="*/ 0 h 351"/>
                  <a:gd name="T56" fmla="*/ 0 w 289"/>
                  <a:gd name="T57" fmla="*/ 0 h 351"/>
                  <a:gd name="T58" fmla="*/ 0 w 289"/>
                  <a:gd name="T59" fmla="*/ 0 h 351"/>
                  <a:gd name="T60" fmla="*/ 0 w 289"/>
                  <a:gd name="T61" fmla="*/ 0 h 351"/>
                  <a:gd name="T62" fmla="*/ 0 w 289"/>
                  <a:gd name="T63" fmla="*/ 0 h 351"/>
                  <a:gd name="T64" fmla="*/ 0 w 289"/>
                  <a:gd name="T65" fmla="*/ 0 h 351"/>
                  <a:gd name="T66" fmla="*/ 0 w 289"/>
                  <a:gd name="T67" fmla="*/ 0 h 351"/>
                  <a:gd name="T68" fmla="*/ 0 w 289"/>
                  <a:gd name="T69" fmla="*/ 0 h 351"/>
                  <a:gd name="T70" fmla="*/ 0 w 289"/>
                  <a:gd name="T71" fmla="*/ 0 h 351"/>
                  <a:gd name="T72" fmla="*/ 0 w 289"/>
                  <a:gd name="T73" fmla="*/ 0 h 351"/>
                  <a:gd name="T74" fmla="*/ 0 w 289"/>
                  <a:gd name="T75" fmla="*/ 0 h 351"/>
                  <a:gd name="T76" fmla="*/ 0 w 289"/>
                  <a:gd name="T77" fmla="*/ 0 h 351"/>
                  <a:gd name="T78" fmla="*/ 0 w 289"/>
                  <a:gd name="T79" fmla="*/ 0 h 351"/>
                  <a:gd name="T80" fmla="*/ 0 w 289"/>
                  <a:gd name="T81" fmla="*/ 0 h 351"/>
                  <a:gd name="T82" fmla="*/ 0 w 289"/>
                  <a:gd name="T83" fmla="*/ 0 h 351"/>
                  <a:gd name="T84" fmla="*/ 0 w 289"/>
                  <a:gd name="T85" fmla="*/ 0 h 351"/>
                  <a:gd name="T86" fmla="*/ 0 w 289"/>
                  <a:gd name="T87" fmla="*/ 0 h 3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1"/>
                  <a:gd name="T134" fmla="*/ 289 w 289"/>
                  <a:gd name="T135" fmla="*/ 351 h 3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1">
                    <a:moveTo>
                      <a:pt x="112" y="46"/>
                    </a:moveTo>
                    <a:lnTo>
                      <a:pt x="90" y="65"/>
                    </a:lnTo>
                    <a:lnTo>
                      <a:pt x="68" y="84"/>
                    </a:lnTo>
                    <a:lnTo>
                      <a:pt x="48" y="106"/>
                    </a:lnTo>
                    <a:lnTo>
                      <a:pt x="30" y="130"/>
                    </a:lnTo>
                    <a:lnTo>
                      <a:pt x="15" y="155"/>
                    </a:lnTo>
                    <a:lnTo>
                      <a:pt x="5" y="181"/>
                    </a:lnTo>
                    <a:lnTo>
                      <a:pt x="0" y="210"/>
                    </a:lnTo>
                    <a:lnTo>
                      <a:pt x="1" y="240"/>
                    </a:lnTo>
                    <a:lnTo>
                      <a:pt x="3" y="248"/>
                    </a:lnTo>
                    <a:lnTo>
                      <a:pt x="5" y="256"/>
                    </a:lnTo>
                    <a:lnTo>
                      <a:pt x="8" y="262"/>
                    </a:lnTo>
                    <a:lnTo>
                      <a:pt x="12" y="270"/>
                    </a:lnTo>
                    <a:lnTo>
                      <a:pt x="17" y="276"/>
                    </a:lnTo>
                    <a:lnTo>
                      <a:pt x="24" y="283"/>
                    </a:lnTo>
                    <a:lnTo>
                      <a:pt x="29" y="288"/>
                    </a:lnTo>
                    <a:lnTo>
                      <a:pt x="36" y="292"/>
                    </a:lnTo>
                    <a:lnTo>
                      <a:pt x="50" y="301"/>
                    </a:lnTo>
                    <a:lnTo>
                      <a:pt x="64" y="308"/>
                    </a:lnTo>
                    <a:lnTo>
                      <a:pt x="77" y="315"/>
                    </a:lnTo>
                    <a:lnTo>
                      <a:pt x="92" y="320"/>
                    </a:lnTo>
                    <a:lnTo>
                      <a:pt x="107" y="326"/>
                    </a:lnTo>
                    <a:lnTo>
                      <a:pt x="121" y="330"/>
                    </a:lnTo>
                    <a:lnTo>
                      <a:pt x="136" y="334"/>
                    </a:lnTo>
                    <a:lnTo>
                      <a:pt x="151" y="337"/>
                    </a:lnTo>
                    <a:lnTo>
                      <a:pt x="167" y="341"/>
                    </a:lnTo>
                    <a:lnTo>
                      <a:pt x="181" y="343"/>
                    </a:lnTo>
                    <a:lnTo>
                      <a:pt x="197" y="345"/>
                    </a:lnTo>
                    <a:lnTo>
                      <a:pt x="213" y="347"/>
                    </a:lnTo>
                    <a:lnTo>
                      <a:pt x="228" y="348"/>
                    </a:lnTo>
                    <a:lnTo>
                      <a:pt x="243" y="349"/>
                    </a:lnTo>
                    <a:lnTo>
                      <a:pt x="259" y="350"/>
                    </a:lnTo>
                    <a:lnTo>
                      <a:pt x="274" y="351"/>
                    </a:lnTo>
                    <a:lnTo>
                      <a:pt x="279" y="351"/>
                    </a:lnTo>
                    <a:lnTo>
                      <a:pt x="283" y="349"/>
                    </a:lnTo>
                    <a:lnTo>
                      <a:pt x="286" y="345"/>
                    </a:lnTo>
                    <a:lnTo>
                      <a:pt x="289" y="341"/>
                    </a:lnTo>
                    <a:lnTo>
                      <a:pt x="289" y="335"/>
                    </a:lnTo>
                    <a:lnTo>
                      <a:pt x="286" y="331"/>
                    </a:lnTo>
                    <a:lnTo>
                      <a:pt x="282" y="328"/>
                    </a:lnTo>
                    <a:lnTo>
                      <a:pt x="277" y="326"/>
                    </a:lnTo>
                    <a:lnTo>
                      <a:pt x="263" y="322"/>
                    </a:lnTo>
                    <a:lnTo>
                      <a:pt x="250" y="320"/>
                    </a:lnTo>
                    <a:lnTo>
                      <a:pt x="236" y="317"/>
                    </a:lnTo>
                    <a:lnTo>
                      <a:pt x="221" y="315"/>
                    </a:lnTo>
                    <a:lnTo>
                      <a:pt x="208" y="313"/>
                    </a:lnTo>
                    <a:lnTo>
                      <a:pt x="194" y="311"/>
                    </a:lnTo>
                    <a:lnTo>
                      <a:pt x="179" y="308"/>
                    </a:lnTo>
                    <a:lnTo>
                      <a:pt x="166" y="305"/>
                    </a:lnTo>
                    <a:lnTo>
                      <a:pt x="152" y="303"/>
                    </a:lnTo>
                    <a:lnTo>
                      <a:pt x="138" y="300"/>
                    </a:lnTo>
                    <a:lnTo>
                      <a:pt x="125" y="296"/>
                    </a:lnTo>
                    <a:lnTo>
                      <a:pt x="111" y="292"/>
                    </a:lnTo>
                    <a:lnTo>
                      <a:pt x="98" y="287"/>
                    </a:lnTo>
                    <a:lnTo>
                      <a:pt x="85" y="282"/>
                    </a:lnTo>
                    <a:lnTo>
                      <a:pt x="72" y="276"/>
                    </a:lnTo>
                    <a:lnTo>
                      <a:pt x="59" y="269"/>
                    </a:lnTo>
                    <a:lnTo>
                      <a:pt x="49" y="261"/>
                    </a:lnTo>
                    <a:lnTo>
                      <a:pt x="41" y="252"/>
                    </a:lnTo>
                    <a:lnTo>
                      <a:pt x="34" y="241"/>
                    </a:lnTo>
                    <a:lnTo>
                      <a:pt x="31" y="228"/>
                    </a:lnTo>
                    <a:lnTo>
                      <a:pt x="30" y="215"/>
                    </a:lnTo>
                    <a:lnTo>
                      <a:pt x="31" y="201"/>
                    </a:lnTo>
                    <a:lnTo>
                      <a:pt x="34" y="186"/>
                    </a:lnTo>
                    <a:lnTo>
                      <a:pt x="38" y="174"/>
                    </a:lnTo>
                    <a:lnTo>
                      <a:pt x="46" y="158"/>
                    </a:lnTo>
                    <a:lnTo>
                      <a:pt x="54" y="142"/>
                    </a:lnTo>
                    <a:lnTo>
                      <a:pt x="64" y="128"/>
                    </a:lnTo>
                    <a:lnTo>
                      <a:pt x="74" y="115"/>
                    </a:lnTo>
                    <a:lnTo>
                      <a:pt x="85" y="102"/>
                    </a:lnTo>
                    <a:lnTo>
                      <a:pt x="96" y="89"/>
                    </a:lnTo>
                    <a:lnTo>
                      <a:pt x="110" y="77"/>
                    </a:lnTo>
                    <a:lnTo>
                      <a:pt x="124" y="64"/>
                    </a:lnTo>
                    <a:lnTo>
                      <a:pt x="137" y="53"/>
                    </a:lnTo>
                    <a:lnTo>
                      <a:pt x="155" y="43"/>
                    </a:lnTo>
                    <a:lnTo>
                      <a:pt x="175" y="35"/>
                    </a:lnTo>
                    <a:lnTo>
                      <a:pt x="195" y="26"/>
                    </a:lnTo>
                    <a:lnTo>
                      <a:pt x="213" y="19"/>
                    </a:lnTo>
                    <a:lnTo>
                      <a:pt x="228" y="12"/>
                    </a:lnTo>
                    <a:lnTo>
                      <a:pt x="237" y="6"/>
                    </a:lnTo>
                    <a:lnTo>
                      <a:pt x="240" y="2"/>
                    </a:lnTo>
                    <a:lnTo>
                      <a:pt x="230" y="0"/>
                    </a:lnTo>
                    <a:lnTo>
                      <a:pt x="215" y="1"/>
                    </a:lnTo>
                    <a:lnTo>
                      <a:pt x="198" y="4"/>
                    </a:lnTo>
                    <a:lnTo>
                      <a:pt x="180" y="9"/>
                    </a:lnTo>
                    <a:lnTo>
                      <a:pt x="161" y="17"/>
                    </a:lnTo>
                    <a:lnTo>
                      <a:pt x="144" y="25"/>
                    </a:lnTo>
                    <a:lnTo>
                      <a:pt x="127" y="35"/>
                    </a:lnTo>
                    <a:lnTo>
                      <a:pt x="112" y="4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89" name="Freeform 887"/>
              <p:cNvSpPr>
                <a:spLocks/>
              </p:cNvSpPr>
              <p:nvPr/>
            </p:nvSpPr>
            <p:spPr bwMode="auto">
              <a:xfrm>
                <a:off x="4545" y="3346"/>
                <a:ext cx="32" cy="34"/>
              </a:xfrm>
              <a:custGeom>
                <a:avLst/>
                <a:gdLst>
                  <a:gd name="T0" fmla="*/ 0 w 254"/>
                  <a:gd name="T1" fmla="*/ 0 h 234"/>
                  <a:gd name="T2" fmla="*/ 0 w 254"/>
                  <a:gd name="T3" fmla="*/ 0 h 234"/>
                  <a:gd name="T4" fmla="*/ 0 w 254"/>
                  <a:gd name="T5" fmla="*/ 0 h 234"/>
                  <a:gd name="T6" fmla="*/ 0 w 254"/>
                  <a:gd name="T7" fmla="*/ 0 h 234"/>
                  <a:gd name="T8" fmla="*/ 0 w 254"/>
                  <a:gd name="T9" fmla="*/ 0 h 234"/>
                  <a:gd name="T10" fmla="*/ 0 w 254"/>
                  <a:gd name="T11" fmla="*/ 0 h 234"/>
                  <a:gd name="T12" fmla="*/ 0 w 254"/>
                  <a:gd name="T13" fmla="*/ 0 h 234"/>
                  <a:gd name="T14" fmla="*/ 0 w 254"/>
                  <a:gd name="T15" fmla="*/ 0 h 234"/>
                  <a:gd name="T16" fmla="*/ 0 w 254"/>
                  <a:gd name="T17" fmla="*/ 0 h 234"/>
                  <a:gd name="T18" fmla="*/ 0 w 254"/>
                  <a:gd name="T19" fmla="*/ 0 h 234"/>
                  <a:gd name="T20" fmla="*/ 0 w 254"/>
                  <a:gd name="T21" fmla="*/ 0 h 234"/>
                  <a:gd name="T22" fmla="*/ 0 w 254"/>
                  <a:gd name="T23" fmla="*/ 0 h 234"/>
                  <a:gd name="T24" fmla="*/ 0 w 254"/>
                  <a:gd name="T25" fmla="*/ 0 h 234"/>
                  <a:gd name="T26" fmla="*/ 0 w 254"/>
                  <a:gd name="T27" fmla="*/ 0 h 234"/>
                  <a:gd name="T28" fmla="*/ 0 w 254"/>
                  <a:gd name="T29" fmla="*/ 0 h 234"/>
                  <a:gd name="T30" fmla="*/ 0 w 254"/>
                  <a:gd name="T31" fmla="*/ 0 h 234"/>
                  <a:gd name="T32" fmla="*/ 0 w 254"/>
                  <a:gd name="T33" fmla="*/ 0 h 234"/>
                  <a:gd name="T34" fmla="*/ 0 w 254"/>
                  <a:gd name="T35" fmla="*/ 0 h 234"/>
                  <a:gd name="T36" fmla="*/ 0 w 254"/>
                  <a:gd name="T37" fmla="*/ 0 h 234"/>
                  <a:gd name="T38" fmla="*/ 0 w 254"/>
                  <a:gd name="T39" fmla="*/ 0 h 234"/>
                  <a:gd name="T40" fmla="*/ 0 w 254"/>
                  <a:gd name="T41" fmla="*/ 0 h 234"/>
                  <a:gd name="T42" fmla="*/ 0 w 254"/>
                  <a:gd name="T43" fmla="*/ 0 h 234"/>
                  <a:gd name="T44" fmla="*/ 0 w 254"/>
                  <a:gd name="T45" fmla="*/ 0 h 234"/>
                  <a:gd name="T46" fmla="*/ 0 w 254"/>
                  <a:gd name="T47" fmla="*/ 0 h 234"/>
                  <a:gd name="T48" fmla="*/ 0 w 254"/>
                  <a:gd name="T49" fmla="*/ 0 h 234"/>
                  <a:gd name="T50" fmla="*/ 0 w 254"/>
                  <a:gd name="T51" fmla="*/ 0 h 234"/>
                  <a:gd name="T52" fmla="*/ 0 w 254"/>
                  <a:gd name="T53" fmla="*/ 0 h 234"/>
                  <a:gd name="T54" fmla="*/ 0 w 254"/>
                  <a:gd name="T55" fmla="*/ 0 h 234"/>
                  <a:gd name="T56" fmla="*/ 0 w 254"/>
                  <a:gd name="T57" fmla="*/ 0 h 234"/>
                  <a:gd name="T58" fmla="*/ 0 w 254"/>
                  <a:gd name="T59" fmla="*/ 0 h 234"/>
                  <a:gd name="T60" fmla="*/ 0 w 254"/>
                  <a:gd name="T61" fmla="*/ 0 h 234"/>
                  <a:gd name="T62" fmla="*/ 0 w 254"/>
                  <a:gd name="T63" fmla="*/ 0 h 234"/>
                  <a:gd name="T64" fmla="*/ 0 w 254"/>
                  <a:gd name="T65" fmla="*/ 0 h 234"/>
                  <a:gd name="T66" fmla="*/ 0 w 254"/>
                  <a:gd name="T67" fmla="*/ 0 h 234"/>
                  <a:gd name="T68" fmla="*/ 0 w 254"/>
                  <a:gd name="T69" fmla="*/ 0 h 234"/>
                  <a:gd name="T70" fmla="*/ 0 w 254"/>
                  <a:gd name="T71" fmla="*/ 0 h 234"/>
                  <a:gd name="T72" fmla="*/ 0 w 254"/>
                  <a:gd name="T73" fmla="*/ 0 h 234"/>
                  <a:gd name="T74" fmla="*/ 0 w 254"/>
                  <a:gd name="T75" fmla="*/ 0 h 234"/>
                  <a:gd name="T76" fmla="*/ 0 w 254"/>
                  <a:gd name="T77" fmla="*/ 0 h 234"/>
                  <a:gd name="T78" fmla="*/ 0 w 254"/>
                  <a:gd name="T79" fmla="*/ 0 h 234"/>
                  <a:gd name="T80" fmla="*/ 0 w 254"/>
                  <a:gd name="T81" fmla="*/ 0 h 234"/>
                  <a:gd name="T82" fmla="*/ 0 w 254"/>
                  <a:gd name="T83" fmla="*/ 0 h 234"/>
                  <a:gd name="T84" fmla="*/ 0 w 254"/>
                  <a:gd name="T85" fmla="*/ 0 h 234"/>
                  <a:gd name="T86" fmla="*/ 0 w 254"/>
                  <a:gd name="T87" fmla="*/ 0 h 234"/>
                  <a:gd name="T88" fmla="*/ 0 w 254"/>
                  <a:gd name="T89" fmla="*/ 0 h 234"/>
                  <a:gd name="T90" fmla="*/ 0 w 254"/>
                  <a:gd name="T91" fmla="*/ 0 h 234"/>
                  <a:gd name="T92" fmla="*/ 0 w 254"/>
                  <a:gd name="T93" fmla="*/ 0 h 234"/>
                  <a:gd name="T94" fmla="*/ 0 w 254"/>
                  <a:gd name="T95" fmla="*/ 0 h 234"/>
                  <a:gd name="T96" fmla="*/ 0 w 254"/>
                  <a:gd name="T97" fmla="*/ 0 h 234"/>
                  <a:gd name="T98" fmla="*/ 0 w 254"/>
                  <a:gd name="T99" fmla="*/ 0 h 234"/>
                  <a:gd name="T100" fmla="*/ 0 w 254"/>
                  <a:gd name="T101" fmla="*/ 0 h 234"/>
                  <a:gd name="T102" fmla="*/ 0 w 254"/>
                  <a:gd name="T103" fmla="*/ 0 h 234"/>
                  <a:gd name="T104" fmla="*/ 0 w 254"/>
                  <a:gd name="T105" fmla="*/ 0 h 234"/>
                  <a:gd name="T106" fmla="*/ 0 w 254"/>
                  <a:gd name="T107" fmla="*/ 0 h 234"/>
                  <a:gd name="T108" fmla="*/ 0 w 254"/>
                  <a:gd name="T109" fmla="*/ 0 h 234"/>
                  <a:gd name="T110" fmla="*/ 0 w 254"/>
                  <a:gd name="T111" fmla="*/ 0 h 234"/>
                  <a:gd name="T112" fmla="*/ 0 w 254"/>
                  <a:gd name="T113" fmla="*/ 0 h 234"/>
                  <a:gd name="T114" fmla="*/ 0 w 254"/>
                  <a:gd name="T115" fmla="*/ 0 h 234"/>
                  <a:gd name="T116" fmla="*/ 0 w 254"/>
                  <a:gd name="T117" fmla="*/ 0 h 234"/>
                  <a:gd name="T118" fmla="*/ 0 w 254"/>
                  <a:gd name="T119" fmla="*/ 0 h 234"/>
                  <a:gd name="T120" fmla="*/ 0 w 254"/>
                  <a:gd name="T121" fmla="*/ 0 h 2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4"/>
                  <a:gd name="T184" fmla="*/ 0 h 234"/>
                  <a:gd name="T185" fmla="*/ 254 w 254"/>
                  <a:gd name="T186" fmla="*/ 234 h 2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4" h="234">
                    <a:moveTo>
                      <a:pt x="210" y="71"/>
                    </a:moveTo>
                    <a:lnTo>
                      <a:pt x="222" y="84"/>
                    </a:lnTo>
                    <a:lnTo>
                      <a:pt x="229" y="99"/>
                    </a:lnTo>
                    <a:lnTo>
                      <a:pt x="232" y="115"/>
                    </a:lnTo>
                    <a:lnTo>
                      <a:pt x="232" y="132"/>
                    </a:lnTo>
                    <a:lnTo>
                      <a:pt x="230" y="146"/>
                    </a:lnTo>
                    <a:lnTo>
                      <a:pt x="226" y="158"/>
                    </a:lnTo>
                    <a:lnTo>
                      <a:pt x="219" y="170"/>
                    </a:lnTo>
                    <a:lnTo>
                      <a:pt x="211" y="179"/>
                    </a:lnTo>
                    <a:lnTo>
                      <a:pt x="202" y="190"/>
                    </a:lnTo>
                    <a:lnTo>
                      <a:pt x="193" y="199"/>
                    </a:lnTo>
                    <a:lnTo>
                      <a:pt x="183" y="208"/>
                    </a:lnTo>
                    <a:lnTo>
                      <a:pt x="174" y="218"/>
                    </a:lnTo>
                    <a:lnTo>
                      <a:pt x="172" y="221"/>
                    </a:lnTo>
                    <a:lnTo>
                      <a:pt x="172" y="224"/>
                    </a:lnTo>
                    <a:lnTo>
                      <a:pt x="172" y="227"/>
                    </a:lnTo>
                    <a:lnTo>
                      <a:pt x="174" y="231"/>
                    </a:lnTo>
                    <a:lnTo>
                      <a:pt x="177" y="233"/>
                    </a:lnTo>
                    <a:lnTo>
                      <a:pt x="181" y="234"/>
                    </a:lnTo>
                    <a:lnTo>
                      <a:pt x="184" y="233"/>
                    </a:lnTo>
                    <a:lnTo>
                      <a:pt x="187" y="231"/>
                    </a:lnTo>
                    <a:lnTo>
                      <a:pt x="208" y="217"/>
                    </a:lnTo>
                    <a:lnTo>
                      <a:pt x="226" y="199"/>
                    </a:lnTo>
                    <a:lnTo>
                      <a:pt x="240" y="178"/>
                    </a:lnTo>
                    <a:lnTo>
                      <a:pt x="249" y="155"/>
                    </a:lnTo>
                    <a:lnTo>
                      <a:pt x="254" y="131"/>
                    </a:lnTo>
                    <a:lnTo>
                      <a:pt x="251" y="107"/>
                    </a:lnTo>
                    <a:lnTo>
                      <a:pt x="243" y="84"/>
                    </a:lnTo>
                    <a:lnTo>
                      <a:pt x="226" y="64"/>
                    </a:lnTo>
                    <a:lnTo>
                      <a:pt x="214" y="53"/>
                    </a:lnTo>
                    <a:lnTo>
                      <a:pt x="199" y="45"/>
                    </a:lnTo>
                    <a:lnTo>
                      <a:pt x="183" y="36"/>
                    </a:lnTo>
                    <a:lnTo>
                      <a:pt x="165" y="29"/>
                    </a:lnTo>
                    <a:lnTo>
                      <a:pt x="147" y="21"/>
                    </a:lnTo>
                    <a:lnTo>
                      <a:pt x="129" y="16"/>
                    </a:lnTo>
                    <a:lnTo>
                      <a:pt x="111" y="12"/>
                    </a:lnTo>
                    <a:lnTo>
                      <a:pt x="93" y="7"/>
                    </a:lnTo>
                    <a:lnTo>
                      <a:pt x="75" y="4"/>
                    </a:lnTo>
                    <a:lnTo>
                      <a:pt x="59" y="2"/>
                    </a:lnTo>
                    <a:lnTo>
                      <a:pt x="43" y="0"/>
                    </a:lnTo>
                    <a:lnTo>
                      <a:pt x="31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11" y="6"/>
                    </a:lnTo>
                    <a:lnTo>
                      <a:pt x="21" y="7"/>
                    </a:lnTo>
                    <a:lnTo>
                      <a:pt x="34" y="9"/>
                    </a:lnTo>
                    <a:lnTo>
                      <a:pt x="46" y="12"/>
                    </a:lnTo>
                    <a:lnTo>
                      <a:pt x="59" y="15"/>
                    </a:lnTo>
                    <a:lnTo>
                      <a:pt x="74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6" y="28"/>
                    </a:lnTo>
                    <a:lnTo>
                      <a:pt x="131" y="32"/>
                    </a:lnTo>
                    <a:lnTo>
                      <a:pt x="145" y="36"/>
                    </a:lnTo>
                    <a:lnTo>
                      <a:pt x="159" y="42"/>
                    </a:lnTo>
                    <a:lnTo>
                      <a:pt x="173" y="48"/>
                    </a:lnTo>
                    <a:lnTo>
                      <a:pt x="186" y="55"/>
                    </a:lnTo>
                    <a:lnTo>
                      <a:pt x="199" y="63"/>
                    </a:lnTo>
                    <a:lnTo>
                      <a:pt x="210" y="7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0" name="Freeform 888"/>
              <p:cNvSpPr>
                <a:spLocks/>
              </p:cNvSpPr>
              <p:nvPr/>
            </p:nvSpPr>
            <p:spPr bwMode="auto">
              <a:xfrm>
                <a:off x="4481" y="3362"/>
                <a:ext cx="13" cy="31"/>
              </a:xfrm>
              <a:custGeom>
                <a:avLst/>
                <a:gdLst>
                  <a:gd name="T0" fmla="*/ 0 w 103"/>
                  <a:gd name="T1" fmla="*/ 0 h 221"/>
                  <a:gd name="T2" fmla="*/ 0 w 103"/>
                  <a:gd name="T3" fmla="*/ 0 h 221"/>
                  <a:gd name="T4" fmla="*/ 0 w 103"/>
                  <a:gd name="T5" fmla="*/ 0 h 221"/>
                  <a:gd name="T6" fmla="*/ 0 w 103"/>
                  <a:gd name="T7" fmla="*/ 0 h 221"/>
                  <a:gd name="T8" fmla="*/ 0 w 103"/>
                  <a:gd name="T9" fmla="*/ 0 h 221"/>
                  <a:gd name="T10" fmla="*/ 0 w 103"/>
                  <a:gd name="T11" fmla="*/ 0 h 221"/>
                  <a:gd name="T12" fmla="*/ 0 w 103"/>
                  <a:gd name="T13" fmla="*/ 0 h 221"/>
                  <a:gd name="T14" fmla="*/ 0 w 103"/>
                  <a:gd name="T15" fmla="*/ 0 h 221"/>
                  <a:gd name="T16" fmla="*/ 0 w 103"/>
                  <a:gd name="T17" fmla="*/ 0 h 221"/>
                  <a:gd name="T18" fmla="*/ 0 w 103"/>
                  <a:gd name="T19" fmla="*/ 0 h 221"/>
                  <a:gd name="T20" fmla="*/ 0 w 103"/>
                  <a:gd name="T21" fmla="*/ 0 h 221"/>
                  <a:gd name="T22" fmla="*/ 0 w 103"/>
                  <a:gd name="T23" fmla="*/ 0 h 221"/>
                  <a:gd name="T24" fmla="*/ 0 w 103"/>
                  <a:gd name="T25" fmla="*/ 0 h 221"/>
                  <a:gd name="T26" fmla="*/ 0 w 103"/>
                  <a:gd name="T27" fmla="*/ 0 h 221"/>
                  <a:gd name="T28" fmla="*/ 0 w 103"/>
                  <a:gd name="T29" fmla="*/ 0 h 221"/>
                  <a:gd name="T30" fmla="*/ 0 w 103"/>
                  <a:gd name="T31" fmla="*/ 0 h 221"/>
                  <a:gd name="T32" fmla="*/ 0 w 103"/>
                  <a:gd name="T33" fmla="*/ 0 h 221"/>
                  <a:gd name="T34" fmla="*/ 0 w 103"/>
                  <a:gd name="T35" fmla="*/ 0 h 221"/>
                  <a:gd name="T36" fmla="*/ 0 w 103"/>
                  <a:gd name="T37" fmla="*/ 0 h 221"/>
                  <a:gd name="T38" fmla="*/ 0 w 103"/>
                  <a:gd name="T39" fmla="*/ 0 h 221"/>
                  <a:gd name="T40" fmla="*/ 0 w 103"/>
                  <a:gd name="T41" fmla="*/ 0 h 221"/>
                  <a:gd name="T42" fmla="*/ 0 w 103"/>
                  <a:gd name="T43" fmla="*/ 0 h 221"/>
                  <a:gd name="T44" fmla="*/ 0 w 103"/>
                  <a:gd name="T45" fmla="*/ 0 h 221"/>
                  <a:gd name="T46" fmla="*/ 0 w 103"/>
                  <a:gd name="T47" fmla="*/ 0 h 221"/>
                  <a:gd name="T48" fmla="*/ 0 w 103"/>
                  <a:gd name="T49" fmla="*/ 0 h 221"/>
                  <a:gd name="T50" fmla="*/ 0 w 103"/>
                  <a:gd name="T51" fmla="*/ 0 h 221"/>
                  <a:gd name="T52" fmla="*/ 0 w 103"/>
                  <a:gd name="T53" fmla="*/ 0 h 221"/>
                  <a:gd name="T54" fmla="*/ 0 w 103"/>
                  <a:gd name="T55" fmla="*/ 0 h 221"/>
                  <a:gd name="T56" fmla="*/ 0 w 103"/>
                  <a:gd name="T57" fmla="*/ 0 h 221"/>
                  <a:gd name="T58" fmla="*/ 0 w 103"/>
                  <a:gd name="T59" fmla="*/ 0 h 221"/>
                  <a:gd name="T60" fmla="*/ 0 w 103"/>
                  <a:gd name="T61" fmla="*/ 0 h 221"/>
                  <a:gd name="T62" fmla="*/ 0 w 103"/>
                  <a:gd name="T63" fmla="*/ 0 h 221"/>
                  <a:gd name="T64" fmla="*/ 0 w 103"/>
                  <a:gd name="T65" fmla="*/ 0 h 221"/>
                  <a:gd name="T66" fmla="*/ 0 w 103"/>
                  <a:gd name="T67" fmla="*/ 0 h 221"/>
                  <a:gd name="T68" fmla="*/ 0 w 103"/>
                  <a:gd name="T69" fmla="*/ 0 h 221"/>
                  <a:gd name="T70" fmla="*/ 0 w 103"/>
                  <a:gd name="T71" fmla="*/ 0 h 221"/>
                  <a:gd name="T72" fmla="*/ 0 w 103"/>
                  <a:gd name="T73" fmla="*/ 0 h 221"/>
                  <a:gd name="T74" fmla="*/ 0 w 103"/>
                  <a:gd name="T75" fmla="*/ 0 h 221"/>
                  <a:gd name="T76" fmla="*/ 0 w 103"/>
                  <a:gd name="T77" fmla="*/ 0 h 221"/>
                  <a:gd name="T78" fmla="*/ 0 w 103"/>
                  <a:gd name="T79" fmla="*/ 0 h 221"/>
                  <a:gd name="T80" fmla="*/ 0 w 103"/>
                  <a:gd name="T81" fmla="*/ 0 h 2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1"/>
                  <a:gd name="T125" fmla="*/ 103 w 103"/>
                  <a:gd name="T126" fmla="*/ 221 h 2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1">
                    <a:moveTo>
                      <a:pt x="0" y="121"/>
                    </a:moveTo>
                    <a:lnTo>
                      <a:pt x="0" y="139"/>
                    </a:lnTo>
                    <a:lnTo>
                      <a:pt x="4" y="156"/>
                    </a:lnTo>
                    <a:lnTo>
                      <a:pt x="12" y="172"/>
                    </a:lnTo>
                    <a:lnTo>
                      <a:pt x="22" y="186"/>
                    </a:lnTo>
                    <a:lnTo>
                      <a:pt x="35" y="197"/>
                    </a:lnTo>
                    <a:lnTo>
                      <a:pt x="50" y="208"/>
                    </a:lnTo>
                    <a:lnTo>
                      <a:pt x="66" y="216"/>
                    </a:lnTo>
                    <a:lnTo>
                      <a:pt x="83" y="220"/>
                    </a:lnTo>
                    <a:lnTo>
                      <a:pt x="89" y="221"/>
                    </a:lnTo>
                    <a:lnTo>
                      <a:pt x="94" y="219"/>
                    </a:lnTo>
                    <a:lnTo>
                      <a:pt x="98" y="216"/>
                    </a:lnTo>
                    <a:lnTo>
                      <a:pt x="100" y="211"/>
                    </a:lnTo>
                    <a:lnTo>
                      <a:pt x="100" y="206"/>
                    </a:lnTo>
                    <a:lnTo>
                      <a:pt x="99" y="201"/>
                    </a:lnTo>
                    <a:lnTo>
                      <a:pt x="96" y="196"/>
                    </a:lnTo>
                    <a:lnTo>
                      <a:pt x="91" y="194"/>
                    </a:lnTo>
                    <a:lnTo>
                      <a:pt x="74" y="188"/>
                    </a:lnTo>
                    <a:lnTo>
                      <a:pt x="58" y="179"/>
                    </a:lnTo>
                    <a:lnTo>
                      <a:pt x="45" y="168"/>
                    </a:lnTo>
                    <a:lnTo>
                      <a:pt x="36" y="155"/>
                    </a:lnTo>
                    <a:lnTo>
                      <a:pt x="30" y="139"/>
                    </a:lnTo>
                    <a:lnTo>
                      <a:pt x="27" y="122"/>
                    </a:lnTo>
                    <a:lnTo>
                      <a:pt x="27" y="103"/>
                    </a:lnTo>
                    <a:lnTo>
                      <a:pt x="32" y="84"/>
                    </a:lnTo>
                    <a:lnTo>
                      <a:pt x="38" y="70"/>
                    </a:lnTo>
                    <a:lnTo>
                      <a:pt x="46" y="57"/>
                    </a:lnTo>
                    <a:lnTo>
                      <a:pt x="56" y="46"/>
                    </a:lnTo>
                    <a:lnTo>
                      <a:pt x="66" y="35"/>
                    </a:lnTo>
                    <a:lnTo>
                      <a:pt x="76" y="25"/>
                    </a:lnTo>
                    <a:lnTo>
                      <a:pt x="86" y="17"/>
                    </a:lnTo>
                    <a:lnTo>
                      <a:pt x="96" y="8"/>
                    </a:lnTo>
                    <a:lnTo>
                      <a:pt x="103" y="1"/>
                    </a:lnTo>
                    <a:lnTo>
                      <a:pt x="96" y="0"/>
                    </a:lnTo>
                    <a:lnTo>
                      <a:pt x="84" y="5"/>
                    </a:lnTo>
                    <a:lnTo>
                      <a:pt x="69" y="17"/>
                    </a:lnTo>
                    <a:lnTo>
                      <a:pt x="51" y="33"/>
                    </a:lnTo>
                    <a:lnTo>
                      <a:pt x="34" y="53"/>
                    </a:lnTo>
                    <a:lnTo>
                      <a:pt x="18" y="75"/>
                    </a:lnTo>
                    <a:lnTo>
                      <a:pt x="7" y="98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1" name="Freeform 889"/>
              <p:cNvSpPr>
                <a:spLocks/>
              </p:cNvSpPr>
              <p:nvPr/>
            </p:nvSpPr>
            <p:spPr bwMode="auto">
              <a:xfrm>
                <a:off x="4571" y="3344"/>
                <a:ext cx="28" cy="41"/>
              </a:xfrm>
              <a:custGeom>
                <a:avLst/>
                <a:gdLst>
                  <a:gd name="T0" fmla="*/ 0 w 221"/>
                  <a:gd name="T1" fmla="*/ 0 h 288"/>
                  <a:gd name="T2" fmla="*/ 0 w 221"/>
                  <a:gd name="T3" fmla="*/ 0 h 288"/>
                  <a:gd name="T4" fmla="*/ 0 w 221"/>
                  <a:gd name="T5" fmla="*/ 0 h 288"/>
                  <a:gd name="T6" fmla="*/ 0 w 221"/>
                  <a:gd name="T7" fmla="*/ 0 h 288"/>
                  <a:gd name="T8" fmla="*/ 0 w 221"/>
                  <a:gd name="T9" fmla="*/ 0 h 288"/>
                  <a:gd name="T10" fmla="*/ 0 w 221"/>
                  <a:gd name="T11" fmla="*/ 0 h 288"/>
                  <a:gd name="T12" fmla="*/ 0 w 221"/>
                  <a:gd name="T13" fmla="*/ 0 h 288"/>
                  <a:gd name="T14" fmla="*/ 0 w 221"/>
                  <a:gd name="T15" fmla="*/ 0 h 288"/>
                  <a:gd name="T16" fmla="*/ 0 w 221"/>
                  <a:gd name="T17" fmla="*/ 0 h 288"/>
                  <a:gd name="T18" fmla="*/ 0 w 221"/>
                  <a:gd name="T19" fmla="*/ 0 h 288"/>
                  <a:gd name="T20" fmla="*/ 0 w 221"/>
                  <a:gd name="T21" fmla="*/ 0 h 288"/>
                  <a:gd name="T22" fmla="*/ 0 w 221"/>
                  <a:gd name="T23" fmla="*/ 0 h 288"/>
                  <a:gd name="T24" fmla="*/ 0 w 221"/>
                  <a:gd name="T25" fmla="*/ 0 h 288"/>
                  <a:gd name="T26" fmla="*/ 0 w 221"/>
                  <a:gd name="T27" fmla="*/ 0 h 288"/>
                  <a:gd name="T28" fmla="*/ 0 w 221"/>
                  <a:gd name="T29" fmla="*/ 0 h 288"/>
                  <a:gd name="T30" fmla="*/ 0 w 221"/>
                  <a:gd name="T31" fmla="*/ 0 h 288"/>
                  <a:gd name="T32" fmla="*/ 0 w 221"/>
                  <a:gd name="T33" fmla="*/ 0 h 288"/>
                  <a:gd name="T34" fmla="*/ 0 w 221"/>
                  <a:gd name="T35" fmla="*/ 0 h 288"/>
                  <a:gd name="T36" fmla="*/ 0 w 221"/>
                  <a:gd name="T37" fmla="*/ 0 h 288"/>
                  <a:gd name="T38" fmla="*/ 0 w 221"/>
                  <a:gd name="T39" fmla="*/ 0 h 288"/>
                  <a:gd name="T40" fmla="*/ 0 w 221"/>
                  <a:gd name="T41" fmla="*/ 0 h 288"/>
                  <a:gd name="T42" fmla="*/ 0 w 221"/>
                  <a:gd name="T43" fmla="*/ 0 h 288"/>
                  <a:gd name="T44" fmla="*/ 0 w 221"/>
                  <a:gd name="T45" fmla="*/ 0 h 288"/>
                  <a:gd name="T46" fmla="*/ 0 w 221"/>
                  <a:gd name="T47" fmla="*/ 0 h 288"/>
                  <a:gd name="T48" fmla="*/ 0 w 221"/>
                  <a:gd name="T49" fmla="*/ 0 h 288"/>
                  <a:gd name="T50" fmla="*/ 0 w 221"/>
                  <a:gd name="T51" fmla="*/ 0 h 288"/>
                  <a:gd name="T52" fmla="*/ 0 w 221"/>
                  <a:gd name="T53" fmla="*/ 0 h 288"/>
                  <a:gd name="T54" fmla="*/ 0 w 221"/>
                  <a:gd name="T55" fmla="*/ 0 h 288"/>
                  <a:gd name="T56" fmla="*/ 0 w 221"/>
                  <a:gd name="T57" fmla="*/ 0 h 288"/>
                  <a:gd name="T58" fmla="*/ 0 w 221"/>
                  <a:gd name="T59" fmla="*/ 0 h 288"/>
                  <a:gd name="T60" fmla="*/ 0 w 221"/>
                  <a:gd name="T61" fmla="*/ 0 h 288"/>
                  <a:gd name="T62" fmla="*/ 0 w 221"/>
                  <a:gd name="T63" fmla="*/ 0 h 288"/>
                  <a:gd name="T64" fmla="*/ 0 w 221"/>
                  <a:gd name="T65" fmla="*/ 0 h 288"/>
                  <a:gd name="T66" fmla="*/ 0 w 221"/>
                  <a:gd name="T67" fmla="*/ 0 h 288"/>
                  <a:gd name="T68" fmla="*/ 0 w 221"/>
                  <a:gd name="T69" fmla="*/ 0 h 288"/>
                  <a:gd name="T70" fmla="*/ 0 w 221"/>
                  <a:gd name="T71" fmla="*/ 0 h 288"/>
                  <a:gd name="T72" fmla="*/ 0 w 221"/>
                  <a:gd name="T73" fmla="*/ 0 h 288"/>
                  <a:gd name="T74" fmla="*/ 0 w 221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1"/>
                  <a:gd name="T115" fmla="*/ 0 h 288"/>
                  <a:gd name="T116" fmla="*/ 221 w 221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1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3" y="124"/>
                    </a:lnTo>
                    <a:lnTo>
                      <a:pt x="197" y="133"/>
                    </a:lnTo>
                    <a:lnTo>
                      <a:pt x="201" y="143"/>
                    </a:lnTo>
                    <a:lnTo>
                      <a:pt x="202" y="153"/>
                    </a:lnTo>
                    <a:lnTo>
                      <a:pt x="202" y="163"/>
                    </a:lnTo>
                    <a:lnTo>
                      <a:pt x="199" y="174"/>
                    </a:lnTo>
                    <a:lnTo>
                      <a:pt x="195" y="184"/>
                    </a:lnTo>
                    <a:lnTo>
                      <a:pt x="187" y="194"/>
                    </a:lnTo>
                    <a:lnTo>
                      <a:pt x="179" y="204"/>
                    </a:lnTo>
                    <a:lnTo>
                      <a:pt x="170" y="212"/>
                    </a:lnTo>
                    <a:lnTo>
                      <a:pt x="159" y="221"/>
                    </a:lnTo>
                    <a:lnTo>
                      <a:pt x="150" y="229"/>
                    </a:lnTo>
                    <a:lnTo>
                      <a:pt x="139" y="237"/>
                    </a:lnTo>
                    <a:lnTo>
                      <a:pt x="129" y="246"/>
                    </a:lnTo>
                    <a:lnTo>
                      <a:pt x="119" y="255"/>
                    </a:lnTo>
                    <a:lnTo>
                      <a:pt x="116" y="258"/>
                    </a:lnTo>
                    <a:lnTo>
                      <a:pt x="114" y="263"/>
                    </a:lnTo>
                    <a:lnTo>
                      <a:pt x="112" y="267"/>
                    </a:lnTo>
                    <a:lnTo>
                      <a:pt x="110" y="271"/>
                    </a:lnTo>
                    <a:lnTo>
                      <a:pt x="109" y="276"/>
                    </a:lnTo>
                    <a:lnTo>
                      <a:pt x="109" y="280"/>
                    </a:lnTo>
                    <a:lnTo>
                      <a:pt x="110" y="284"/>
                    </a:lnTo>
                    <a:lnTo>
                      <a:pt x="113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5" y="287"/>
                    </a:lnTo>
                    <a:lnTo>
                      <a:pt x="129" y="284"/>
                    </a:lnTo>
                    <a:lnTo>
                      <a:pt x="139" y="272"/>
                    </a:lnTo>
                    <a:lnTo>
                      <a:pt x="151" y="261"/>
                    </a:lnTo>
                    <a:lnTo>
                      <a:pt x="162" y="250"/>
                    </a:lnTo>
                    <a:lnTo>
                      <a:pt x="175" y="239"/>
                    </a:lnTo>
                    <a:lnTo>
                      <a:pt x="186" y="229"/>
                    </a:lnTo>
                    <a:lnTo>
                      <a:pt x="197" y="217"/>
                    </a:lnTo>
                    <a:lnTo>
                      <a:pt x="207" y="204"/>
                    </a:lnTo>
                    <a:lnTo>
                      <a:pt x="215" y="190"/>
                    </a:lnTo>
                    <a:lnTo>
                      <a:pt x="220" y="174"/>
                    </a:lnTo>
                    <a:lnTo>
                      <a:pt x="221" y="158"/>
                    </a:lnTo>
                    <a:lnTo>
                      <a:pt x="218" y="142"/>
                    </a:lnTo>
                    <a:lnTo>
                      <a:pt x="213" y="127"/>
                    </a:lnTo>
                    <a:lnTo>
                      <a:pt x="204" y="112"/>
                    </a:lnTo>
                    <a:lnTo>
                      <a:pt x="194" y="99"/>
                    </a:lnTo>
                    <a:lnTo>
                      <a:pt x="181" y="87"/>
                    </a:lnTo>
                    <a:lnTo>
                      <a:pt x="169" y="77"/>
                    </a:lnTo>
                    <a:lnTo>
                      <a:pt x="159" y="69"/>
                    </a:lnTo>
                    <a:lnTo>
                      <a:pt x="149" y="63"/>
                    </a:lnTo>
                    <a:lnTo>
                      <a:pt x="137" y="55"/>
                    </a:lnTo>
                    <a:lnTo>
                      <a:pt x="125" y="48"/>
                    </a:lnTo>
                    <a:lnTo>
                      <a:pt x="114" y="40"/>
                    </a:lnTo>
                    <a:lnTo>
                      <a:pt x="101" y="33"/>
                    </a:lnTo>
                    <a:lnTo>
                      <a:pt x="89" y="27"/>
                    </a:lnTo>
                    <a:lnTo>
                      <a:pt x="77" y="20"/>
                    </a:lnTo>
                    <a:lnTo>
                      <a:pt x="66" y="15"/>
                    </a:lnTo>
                    <a:lnTo>
                      <a:pt x="54" y="9"/>
                    </a:lnTo>
                    <a:lnTo>
                      <a:pt x="42" y="6"/>
                    </a:lnTo>
                    <a:lnTo>
                      <a:pt x="32" y="3"/>
                    </a:lnTo>
                    <a:lnTo>
                      <a:pt x="22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5"/>
                    </a:lnTo>
                    <a:lnTo>
                      <a:pt x="16" y="8"/>
                    </a:lnTo>
                    <a:lnTo>
                      <a:pt x="26" y="13"/>
                    </a:lnTo>
                    <a:lnTo>
                      <a:pt x="35" y="17"/>
                    </a:lnTo>
                    <a:lnTo>
                      <a:pt x="47" y="22"/>
                    </a:lnTo>
                    <a:lnTo>
                      <a:pt x="58" y="28"/>
                    </a:lnTo>
                    <a:lnTo>
                      <a:pt x="71" y="34"/>
                    </a:lnTo>
                    <a:lnTo>
                      <a:pt x="83" y="40"/>
                    </a:lnTo>
                    <a:lnTo>
                      <a:pt x="96" y="48"/>
                    </a:lnTo>
                    <a:lnTo>
                      <a:pt x="109" y="55"/>
                    </a:lnTo>
                    <a:lnTo>
                      <a:pt x="121" y="64"/>
                    </a:lnTo>
                    <a:lnTo>
                      <a:pt x="134" y="72"/>
                    </a:lnTo>
                    <a:lnTo>
                      <a:pt x="146" y="81"/>
                    </a:lnTo>
                    <a:lnTo>
                      <a:pt x="158" y="90"/>
                    </a:lnTo>
                    <a:lnTo>
                      <a:pt x="169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2" name="Freeform 890"/>
              <p:cNvSpPr>
                <a:spLocks/>
              </p:cNvSpPr>
              <p:nvPr/>
            </p:nvSpPr>
            <p:spPr bwMode="auto">
              <a:xfrm>
                <a:off x="4541" y="3392"/>
                <a:ext cx="9" cy="25"/>
              </a:xfrm>
              <a:custGeom>
                <a:avLst/>
                <a:gdLst>
                  <a:gd name="T0" fmla="*/ 0 w 74"/>
                  <a:gd name="T1" fmla="*/ 0 h 174"/>
                  <a:gd name="T2" fmla="*/ 0 w 74"/>
                  <a:gd name="T3" fmla="*/ 0 h 174"/>
                  <a:gd name="T4" fmla="*/ 0 w 74"/>
                  <a:gd name="T5" fmla="*/ 0 h 174"/>
                  <a:gd name="T6" fmla="*/ 0 w 74"/>
                  <a:gd name="T7" fmla="*/ 0 h 174"/>
                  <a:gd name="T8" fmla="*/ 0 w 74"/>
                  <a:gd name="T9" fmla="*/ 0 h 174"/>
                  <a:gd name="T10" fmla="*/ 0 w 74"/>
                  <a:gd name="T11" fmla="*/ 0 h 174"/>
                  <a:gd name="T12" fmla="*/ 0 w 74"/>
                  <a:gd name="T13" fmla="*/ 0 h 174"/>
                  <a:gd name="T14" fmla="*/ 0 w 74"/>
                  <a:gd name="T15" fmla="*/ 0 h 174"/>
                  <a:gd name="T16" fmla="*/ 0 w 74"/>
                  <a:gd name="T17" fmla="*/ 0 h 174"/>
                  <a:gd name="T18" fmla="*/ 0 w 74"/>
                  <a:gd name="T19" fmla="*/ 0 h 174"/>
                  <a:gd name="T20" fmla="*/ 0 w 74"/>
                  <a:gd name="T21" fmla="*/ 0 h 174"/>
                  <a:gd name="T22" fmla="*/ 0 w 74"/>
                  <a:gd name="T23" fmla="*/ 0 h 174"/>
                  <a:gd name="T24" fmla="*/ 0 w 74"/>
                  <a:gd name="T25" fmla="*/ 0 h 174"/>
                  <a:gd name="T26" fmla="*/ 0 w 74"/>
                  <a:gd name="T27" fmla="*/ 0 h 174"/>
                  <a:gd name="T28" fmla="*/ 0 w 74"/>
                  <a:gd name="T29" fmla="*/ 0 h 174"/>
                  <a:gd name="T30" fmla="*/ 0 w 74"/>
                  <a:gd name="T31" fmla="*/ 0 h 174"/>
                  <a:gd name="T32" fmla="*/ 0 w 74"/>
                  <a:gd name="T33" fmla="*/ 0 h 174"/>
                  <a:gd name="T34" fmla="*/ 0 w 74"/>
                  <a:gd name="T35" fmla="*/ 0 h 174"/>
                  <a:gd name="T36" fmla="*/ 0 w 74"/>
                  <a:gd name="T37" fmla="*/ 0 h 174"/>
                  <a:gd name="T38" fmla="*/ 0 w 74"/>
                  <a:gd name="T39" fmla="*/ 0 h 174"/>
                  <a:gd name="T40" fmla="*/ 0 w 74"/>
                  <a:gd name="T41" fmla="*/ 0 h 174"/>
                  <a:gd name="T42" fmla="*/ 0 w 74"/>
                  <a:gd name="T43" fmla="*/ 0 h 174"/>
                  <a:gd name="T44" fmla="*/ 0 w 74"/>
                  <a:gd name="T45" fmla="*/ 0 h 174"/>
                  <a:gd name="T46" fmla="*/ 0 w 74"/>
                  <a:gd name="T47" fmla="*/ 0 h 174"/>
                  <a:gd name="T48" fmla="*/ 0 w 74"/>
                  <a:gd name="T49" fmla="*/ 0 h 17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4"/>
                  <a:gd name="T76" fmla="*/ 0 h 174"/>
                  <a:gd name="T77" fmla="*/ 74 w 74"/>
                  <a:gd name="T78" fmla="*/ 174 h 17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4" h="174">
                    <a:moveTo>
                      <a:pt x="28" y="12"/>
                    </a:moveTo>
                    <a:lnTo>
                      <a:pt x="26" y="7"/>
                    </a:lnTo>
                    <a:lnTo>
                      <a:pt x="23" y="3"/>
                    </a:lnTo>
                    <a:lnTo>
                      <a:pt x="17" y="1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5" y="39"/>
                    </a:lnTo>
                    <a:lnTo>
                      <a:pt x="13" y="66"/>
                    </a:lnTo>
                    <a:lnTo>
                      <a:pt x="24" y="92"/>
                    </a:lnTo>
                    <a:lnTo>
                      <a:pt x="36" y="118"/>
                    </a:lnTo>
                    <a:lnTo>
                      <a:pt x="49" y="141"/>
                    </a:lnTo>
                    <a:lnTo>
                      <a:pt x="61" y="159"/>
                    </a:lnTo>
                    <a:lnTo>
                      <a:pt x="69" y="171"/>
                    </a:lnTo>
                    <a:lnTo>
                      <a:pt x="74" y="174"/>
                    </a:lnTo>
                    <a:lnTo>
                      <a:pt x="72" y="162"/>
                    </a:lnTo>
                    <a:lnTo>
                      <a:pt x="67" y="147"/>
                    </a:lnTo>
                    <a:lnTo>
                      <a:pt x="61" y="128"/>
                    </a:lnTo>
                    <a:lnTo>
                      <a:pt x="53" y="105"/>
                    </a:lnTo>
                    <a:lnTo>
                      <a:pt x="46" y="82"/>
                    </a:lnTo>
                    <a:lnTo>
                      <a:pt x="38" y="58"/>
                    </a:lnTo>
                    <a:lnTo>
                      <a:pt x="32" y="35"/>
                    </a:lnTo>
                    <a:lnTo>
                      <a:pt x="28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3" name="Freeform 891"/>
              <p:cNvSpPr>
                <a:spLocks/>
              </p:cNvSpPr>
              <p:nvPr/>
            </p:nvSpPr>
            <p:spPr bwMode="auto">
              <a:xfrm>
                <a:off x="4537" y="3379"/>
                <a:ext cx="5" cy="12"/>
              </a:xfrm>
              <a:custGeom>
                <a:avLst/>
                <a:gdLst>
                  <a:gd name="T0" fmla="*/ 0 w 39"/>
                  <a:gd name="T1" fmla="*/ 0 h 87"/>
                  <a:gd name="T2" fmla="*/ 0 w 39"/>
                  <a:gd name="T3" fmla="*/ 0 h 87"/>
                  <a:gd name="T4" fmla="*/ 0 w 39"/>
                  <a:gd name="T5" fmla="*/ 0 h 87"/>
                  <a:gd name="T6" fmla="*/ 0 w 39"/>
                  <a:gd name="T7" fmla="*/ 0 h 87"/>
                  <a:gd name="T8" fmla="*/ 0 w 39"/>
                  <a:gd name="T9" fmla="*/ 0 h 87"/>
                  <a:gd name="T10" fmla="*/ 0 w 39"/>
                  <a:gd name="T11" fmla="*/ 0 h 87"/>
                  <a:gd name="T12" fmla="*/ 0 w 39"/>
                  <a:gd name="T13" fmla="*/ 0 h 87"/>
                  <a:gd name="T14" fmla="*/ 0 w 39"/>
                  <a:gd name="T15" fmla="*/ 0 h 87"/>
                  <a:gd name="T16" fmla="*/ 0 w 39"/>
                  <a:gd name="T17" fmla="*/ 0 h 87"/>
                  <a:gd name="T18" fmla="*/ 0 w 39"/>
                  <a:gd name="T19" fmla="*/ 0 h 87"/>
                  <a:gd name="T20" fmla="*/ 0 w 39"/>
                  <a:gd name="T21" fmla="*/ 0 h 87"/>
                  <a:gd name="T22" fmla="*/ 0 w 39"/>
                  <a:gd name="T23" fmla="*/ 0 h 87"/>
                  <a:gd name="T24" fmla="*/ 0 w 39"/>
                  <a:gd name="T25" fmla="*/ 0 h 87"/>
                  <a:gd name="T26" fmla="*/ 0 w 39"/>
                  <a:gd name="T27" fmla="*/ 0 h 87"/>
                  <a:gd name="T28" fmla="*/ 0 w 39"/>
                  <a:gd name="T29" fmla="*/ 0 h 87"/>
                  <a:gd name="T30" fmla="*/ 0 w 39"/>
                  <a:gd name="T31" fmla="*/ 0 h 87"/>
                  <a:gd name="T32" fmla="*/ 0 w 39"/>
                  <a:gd name="T33" fmla="*/ 0 h 87"/>
                  <a:gd name="T34" fmla="*/ 0 w 39"/>
                  <a:gd name="T35" fmla="*/ 0 h 87"/>
                  <a:gd name="T36" fmla="*/ 0 w 39"/>
                  <a:gd name="T37" fmla="*/ 0 h 87"/>
                  <a:gd name="T38" fmla="*/ 0 w 39"/>
                  <a:gd name="T39" fmla="*/ 0 h 87"/>
                  <a:gd name="T40" fmla="*/ 0 w 39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"/>
                  <a:gd name="T64" fmla="*/ 0 h 87"/>
                  <a:gd name="T65" fmla="*/ 39 w 39"/>
                  <a:gd name="T66" fmla="*/ 87 h 8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" h="87">
                    <a:moveTo>
                      <a:pt x="20" y="9"/>
                    </a:moveTo>
                    <a:lnTo>
                      <a:pt x="19" y="5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3" y="35"/>
                    </a:lnTo>
                    <a:lnTo>
                      <a:pt x="7" y="48"/>
                    </a:lnTo>
                    <a:lnTo>
                      <a:pt x="13" y="60"/>
                    </a:lnTo>
                    <a:lnTo>
                      <a:pt x="19" y="72"/>
                    </a:lnTo>
                    <a:lnTo>
                      <a:pt x="25" y="81"/>
                    </a:lnTo>
                    <a:lnTo>
                      <a:pt x="33" y="86"/>
                    </a:lnTo>
                    <a:lnTo>
                      <a:pt x="38" y="87"/>
                    </a:lnTo>
                    <a:lnTo>
                      <a:pt x="39" y="70"/>
                    </a:lnTo>
                    <a:lnTo>
                      <a:pt x="34" y="50"/>
                    </a:lnTo>
                    <a:lnTo>
                      <a:pt x="27" y="29"/>
                    </a:lnTo>
                    <a:lnTo>
                      <a:pt x="2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4" name="Freeform 892"/>
              <p:cNvSpPr>
                <a:spLocks/>
              </p:cNvSpPr>
              <p:nvPr/>
            </p:nvSpPr>
            <p:spPr bwMode="auto">
              <a:xfrm>
                <a:off x="4533" y="3370"/>
                <a:ext cx="4" cy="7"/>
              </a:xfrm>
              <a:custGeom>
                <a:avLst/>
                <a:gdLst>
                  <a:gd name="T0" fmla="*/ 0 w 34"/>
                  <a:gd name="T1" fmla="*/ 0 h 51"/>
                  <a:gd name="T2" fmla="*/ 0 w 34"/>
                  <a:gd name="T3" fmla="*/ 0 h 51"/>
                  <a:gd name="T4" fmla="*/ 0 w 34"/>
                  <a:gd name="T5" fmla="*/ 0 h 51"/>
                  <a:gd name="T6" fmla="*/ 0 w 34"/>
                  <a:gd name="T7" fmla="*/ 0 h 51"/>
                  <a:gd name="T8" fmla="*/ 0 w 34"/>
                  <a:gd name="T9" fmla="*/ 0 h 51"/>
                  <a:gd name="T10" fmla="*/ 0 w 34"/>
                  <a:gd name="T11" fmla="*/ 0 h 51"/>
                  <a:gd name="T12" fmla="*/ 0 w 34"/>
                  <a:gd name="T13" fmla="*/ 0 h 51"/>
                  <a:gd name="T14" fmla="*/ 0 w 34"/>
                  <a:gd name="T15" fmla="*/ 0 h 51"/>
                  <a:gd name="T16" fmla="*/ 0 w 34"/>
                  <a:gd name="T17" fmla="*/ 0 h 51"/>
                  <a:gd name="T18" fmla="*/ 0 w 34"/>
                  <a:gd name="T19" fmla="*/ 0 h 51"/>
                  <a:gd name="T20" fmla="*/ 0 w 34"/>
                  <a:gd name="T21" fmla="*/ 0 h 51"/>
                  <a:gd name="T22" fmla="*/ 0 w 34"/>
                  <a:gd name="T23" fmla="*/ 0 h 51"/>
                  <a:gd name="T24" fmla="*/ 0 w 34"/>
                  <a:gd name="T25" fmla="*/ 0 h 51"/>
                  <a:gd name="T26" fmla="*/ 0 w 34"/>
                  <a:gd name="T27" fmla="*/ 0 h 51"/>
                  <a:gd name="T28" fmla="*/ 0 w 34"/>
                  <a:gd name="T29" fmla="*/ 0 h 51"/>
                  <a:gd name="T30" fmla="*/ 0 w 34"/>
                  <a:gd name="T31" fmla="*/ 0 h 51"/>
                  <a:gd name="T32" fmla="*/ 0 w 34"/>
                  <a:gd name="T33" fmla="*/ 0 h 51"/>
                  <a:gd name="T34" fmla="*/ 0 w 34"/>
                  <a:gd name="T35" fmla="*/ 0 h 51"/>
                  <a:gd name="T36" fmla="*/ 0 w 34"/>
                  <a:gd name="T37" fmla="*/ 0 h 51"/>
                  <a:gd name="T38" fmla="*/ 0 w 34"/>
                  <a:gd name="T39" fmla="*/ 0 h 51"/>
                  <a:gd name="T40" fmla="*/ 0 w 34"/>
                  <a:gd name="T41" fmla="*/ 0 h 51"/>
                  <a:gd name="T42" fmla="*/ 0 w 34"/>
                  <a:gd name="T43" fmla="*/ 0 h 51"/>
                  <a:gd name="T44" fmla="*/ 0 w 34"/>
                  <a:gd name="T45" fmla="*/ 0 h 51"/>
                  <a:gd name="T46" fmla="*/ 0 w 34"/>
                  <a:gd name="T47" fmla="*/ 0 h 51"/>
                  <a:gd name="T48" fmla="*/ 0 w 34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"/>
                  <a:gd name="T76" fmla="*/ 0 h 51"/>
                  <a:gd name="T77" fmla="*/ 34 w 34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" h="51">
                    <a:moveTo>
                      <a:pt x="18" y="7"/>
                    </a:moveTo>
                    <a:lnTo>
                      <a:pt x="18" y="8"/>
                    </a:lnTo>
                    <a:lnTo>
                      <a:pt x="17" y="5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6"/>
                    </a:lnTo>
                    <a:lnTo>
                      <a:pt x="4" y="23"/>
                    </a:lnTo>
                    <a:lnTo>
                      <a:pt x="8" y="30"/>
                    </a:lnTo>
                    <a:lnTo>
                      <a:pt x="13" y="37"/>
                    </a:lnTo>
                    <a:lnTo>
                      <a:pt x="18" y="43"/>
                    </a:lnTo>
                    <a:lnTo>
                      <a:pt x="25" y="47"/>
                    </a:lnTo>
                    <a:lnTo>
                      <a:pt x="30" y="51"/>
                    </a:lnTo>
                    <a:lnTo>
                      <a:pt x="34" y="51"/>
                    </a:lnTo>
                    <a:lnTo>
                      <a:pt x="33" y="40"/>
                    </a:lnTo>
                    <a:lnTo>
                      <a:pt x="29" y="27"/>
                    </a:lnTo>
                    <a:lnTo>
                      <a:pt x="23" y="15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5" name="Freeform 893"/>
              <p:cNvSpPr>
                <a:spLocks/>
              </p:cNvSpPr>
              <p:nvPr/>
            </p:nvSpPr>
            <p:spPr bwMode="auto">
              <a:xfrm>
                <a:off x="4529" y="3364"/>
                <a:ext cx="6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w 46"/>
                  <a:gd name="T21" fmla="*/ 0 h 33"/>
                  <a:gd name="T22" fmla="*/ 0 w 46"/>
                  <a:gd name="T23" fmla="*/ 0 h 33"/>
                  <a:gd name="T24" fmla="*/ 0 w 46"/>
                  <a:gd name="T25" fmla="*/ 0 h 33"/>
                  <a:gd name="T26" fmla="*/ 0 w 46"/>
                  <a:gd name="T27" fmla="*/ 0 h 33"/>
                  <a:gd name="T28" fmla="*/ 0 w 46"/>
                  <a:gd name="T29" fmla="*/ 0 h 33"/>
                  <a:gd name="T30" fmla="*/ 0 w 46"/>
                  <a:gd name="T31" fmla="*/ 0 h 33"/>
                  <a:gd name="T32" fmla="*/ 0 w 46"/>
                  <a:gd name="T33" fmla="*/ 0 h 33"/>
                  <a:gd name="T34" fmla="*/ 0 w 46"/>
                  <a:gd name="T35" fmla="*/ 0 h 33"/>
                  <a:gd name="T36" fmla="*/ 0 w 46"/>
                  <a:gd name="T37" fmla="*/ 0 h 33"/>
                  <a:gd name="T38" fmla="*/ 0 w 46"/>
                  <a:gd name="T39" fmla="*/ 0 h 33"/>
                  <a:gd name="T40" fmla="*/ 0 w 46"/>
                  <a:gd name="T41" fmla="*/ 0 h 33"/>
                  <a:gd name="T42" fmla="*/ 0 w 46"/>
                  <a:gd name="T43" fmla="*/ 0 h 33"/>
                  <a:gd name="T44" fmla="*/ 0 w 46"/>
                  <a:gd name="T45" fmla="*/ 0 h 33"/>
                  <a:gd name="T46" fmla="*/ 0 w 46"/>
                  <a:gd name="T47" fmla="*/ 0 h 33"/>
                  <a:gd name="T48" fmla="*/ 0 w 46"/>
                  <a:gd name="T49" fmla="*/ 0 h 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33"/>
                  <a:gd name="T77" fmla="*/ 46 w 46"/>
                  <a:gd name="T78" fmla="*/ 33 h 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33">
                    <a:moveTo>
                      <a:pt x="37" y="24"/>
                    </a:moveTo>
                    <a:lnTo>
                      <a:pt x="41" y="22"/>
                    </a:lnTo>
                    <a:lnTo>
                      <a:pt x="45" y="19"/>
                    </a:lnTo>
                    <a:lnTo>
                      <a:pt x="46" y="15"/>
                    </a:lnTo>
                    <a:lnTo>
                      <a:pt x="46" y="10"/>
                    </a:lnTo>
                    <a:lnTo>
                      <a:pt x="44" y="5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5" y="1"/>
                    </a:lnTo>
                    <a:lnTo>
                      <a:pt x="19" y="3"/>
                    </a:lnTo>
                    <a:lnTo>
                      <a:pt x="12" y="7"/>
                    </a:lnTo>
                    <a:lnTo>
                      <a:pt x="5" y="14"/>
                    </a:lnTo>
                    <a:lnTo>
                      <a:pt x="2" y="20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3" y="31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6" y="33"/>
                    </a:lnTo>
                    <a:lnTo>
                      <a:pt x="21" y="31"/>
                    </a:lnTo>
                    <a:lnTo>
                      <a:pt x="26" y="30"/>
                    </a:lnTo>
                    <a:lnTo>
                      <a:pt x="32" y="28"/>
                    </a:lnTo>
                    <a:lnTo>
                      <a:pt x="37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6" name="Freeform 894"/>
              <p:cNvSpPr>
                <a:spLocks/>
              </p:cNvSpPr>
              <p:nvPr/>
            </p:nvSpPr>
            <p:spPr bwMode="auto">
              <a:xfrm>
                <a:off x="4502" y="3356"/>
                <a:ext cx="23" cy="31"/>
              </a:xfrm>
              <a:custGeom>
                <a:avLst/>
                <a:gdLst>
                  <a:gd name="T0" fmla="*/ 0 w 177"/>
                  <a:gd name="T1" fmla="*/ 0 h 219"/>
                  <a:gd name="T2" fmla="*/ 0 w 177"/>
                  <a:gd name="T3" fmla="*/ 0 h 219"/>
                  <a:gd name="T4" fmla="*/ 0 w 177"/>
                  <a:gd name="T5" fmla="*/ 0 h 219"/>
                  <a:gd name="T6" fmla="*/ 0 w 177"/>
                  <a:gd name="T7" fmla="*/ 0 h 219"/>
                  <a:gd name="T8" fmla="*/ 0 w 177"/>
                  <a:gd name="T9" fmla="*/ 0 h 219"/>
                  <a:gd name="T10" fmla="*/ 0 w 177"/>
                  <a:gd name="T11" fmla="*/ 0 h 219"/>
                  <a:gd name="T12" fmla="*/ 0 w 177"/>
                  <a:gd name="T13" fmla="*/ 0 h 219"/>
                  <a:gd name="T14" fmla="*/ 0 w 177"/>
                  <a:gd name="T15" fmla="*/ 0 h 219"/>
                  <a:gd name="T16" fmla="*/ 0 w 177"/>
                  <a:gd name="T17" fmla="*/ 0 h 219"/>
                  <a:gd name="T18" fmla="*/ 0 w 177"/>
                  <a:gd name="T19" fmla="*/ 0 h 219"/>
                  <a:gd name="T20" fmla="*/ 0 w 177"/>
                  <a:gd name="T21" fmla="*/ 0 h 219"/>
                  <a:gd name="T22" fmla="*/ 0 w 177"/>
                  <a:gd name="T23" fmla="*/ 0 h 219"/>
                  <a:gd name="T24" fmla="*/ 0 w 177"/>
                  <a:gd name="T25" fmla="*/ 0 h 219"/>
                  <a:gd name="T26" fmla="*/ 0 w 177"/>
                  <a:gd name="T27" fmla="*/ 0 h 219"/>
                  <a:gd name="T28" fmla="*/ 0 w 177"/>
                  <a:gd name="T29" fmla="*/ 0 h 219"/>
                  <a:gd name="T30" fmla="*/ 0 w 177"/>
                  <a:gd name="T31" fmla="*/ 0 h 219"/>
                  <a:gd name="T32" fmla="*/ 0 w 177"/>
                  <a:gd name="T33" fmla="*/ 0 h 219"/>
                  <a:gd name="T34" fmla="*/ 0 w 177"/>
                  <a:gd name="T35" fmla="*/ 0 h 219"/>
                  <a:gd name="T36" fmla="*/ 0 w 177"/>
                  <a:gd name="T37" fmla="*/ 0 h 219"/>
                  <a:gd name="T38" fmla="*/ 0 w 177"/>
                  <a:gd name="T39" fmla="*/ 0 h 219"/>
                  <a:gd name="T40" fmla="*/ 0 w 177"/>
                  <a:gd name="T41" fmla="*/ 0 h 219"/>
                  <a:gd name="T42" fmla="*/ 0 w 177"/>
                  <a:gd name="T43" fmla="*/ 0 h 219"/>
                  <a:gd name="T44" fmla="*/ 0 w 177"/>
                  <a:gd name="T45" fmla="*/ 0 h 219"/>
                  <a:gd name="T46" fmla="*/ 0 w 177"/>
                  <a:gd name="T47" fmla="*/ 0 h 219"/>
                  <a:gd name="T48" fmla="*/ 0 w 177"/>
                  <a:gd name="T49" fmla="*/ 0 h 219"/>
                  <a:gd name="T50" fmla="*/ 0 w 177"/>
                  <a:gd name="T51" fmla="*/ 0 h 219"/>
                  <a:gd name="T52" fmla="*/ 0 w 177"/>
                  <a:gd name="T53" fmla="*/ 0 h 219"/>
                  <a:gd name="T54" fmla="*/ 0 w 177"/>
                  <a:gd name="T55" fmla="*/ 0 h 219"/>
                  <a:gd name="T56" fmla="*/ 0 w 177"/>
                  <a:gd name="T57" fmla="*/ 0 h 219"/>
                  <a:gd name="T58" fmla="*/ 0 w 177"/>
                  <a:gd name="T59" fmla="*/ 0 h 219"/>
                  <a:gd name="T60" fmla="*/ 0 w 177"/>
                  <a:gd name="T61" fmla="*/ 0 h 219"/>
                  <a:gd name="T62" fmla="*/ 0 w 177"/>
                  <a:gd name="T63" fmla="*/ 0 h 219"/>
                  <a:gd name="T64" fmla="*/ 0 w 177"/>
                  <a:gd name="T65" fmla="*/ 0 h 219"/>
                  <a:gd name="T66" fmla="*/ 0 w 177"/>
                  <a:gd name="T67" fmla="*/ 0 h 219"/>
                  <a:gd name="T68" fmla="*/ 0 w 177"/>
                  <a:gd name="T69" fmla="*/ 0 h 219"/>
                  <a:gd name="T70" fmla="*/ 0 w 177"/>
                  <a:gd name="T71" fmla="*/ 0 h 219"/>
                  <a:gd name="T72" fmla="*/ 0 w 177"/>
                  <a:gd name="T73" fmla="*/ 0 h 219"/>
                  <a:gd name="T74" fmla="*/ 0 w 177"/>
                  <a:gd name="T75" fmla="*/ 0 h 219"/>
                  <a:gd name="T76" fmla="*/ 0 w 177"/>
                  <a:gd name="T77" fmla="*/ 0 h 219"/>
                  <a:gd name="T78" fmla="*/ 0 w 177"/>
                  <a:gd name="T79" fmla="*/ 0 h 219"/>
                  <a:gd name="T80" fmla="*/ 0 w 177"/>
                  <a:gd name="T81" fmla="*/ 0 h 219"/>
                  <a:gd name="T82" fmla="*/ 0 w 177"/>
                  <a:gd name="T83" fmla="*/ 0 h 219"/>
                  <a:gd name="T84" fmla="*/ 0 w 177"/>
                  <a:gd name="T85" fmla="*/ 0 h 219"/>
                  <a:gd name="T86" fmla="*/ 0 w 177"/>
                  <a:gd name="T87" fmla="*/ 0 h 219"/>
                  <a:gd name="T88" fmla="*/ 0 w 177"/>
                  <a:gd name="T89" fmla="*/ 0 h 219"/>
                  <a:gd name="T90" fmla="*/ 0 w 177"/>
                  <a:gd name="T91" fmla="*/ 0 h 219"/>
                  <a:gd name="T92" fmla="*/ 0 w 177"/>
                  <a:gd name="T93" fmla="*/ 0 h 219"/>
                  <a:gd name="T94" fmla="*/ 0 w 177"/>
                  <a:gd name="T95" fmla="*/ 0 h 219"/>
                  <a:gd name="T96" fmla="*/ 0 w 177"/>
                  <a:gd name="T97" fmla="*/ 0 h 219"/>
                  <a:gd name="T98" fmla="*/ 0 w 177"/>
                  <a:gd name="T99" fmla="*/ 0 h 219"/>
                  <a:gd name="T100" fmla="*/ 0 w 177"/>
                  <a:gd name="T101" fmla="*/ 0 h 219"/>
                  <a:gd name="T102" fmla="*/ 0 w 177"/>
                  <a:gd name="T103" fmla="*/ 0 h 219"/>
                  <a:gd name="T104" fmla="*/ 0 w 177"/>
                  <a:gd name="T105" fmla="*/ 0 h 219"/>
                  <a:gd name="T106" fmla="*/ 0 w 177"/>
                  <a:gd name="T107" fmla="*/ 0 h 219"/>
                  <a:gd name="T108" fmla="*/ 0 w 177"/>
                  <a:gd name="T109" fmla="*/ 0 h 219"/>
                  <a:gd name="T110" fmla="*/ 0 w 177"/>
                  <a:gd name="T111" fmla="*/ 0 h 219"/>
                  <a:gd name="T112" fmla="*/ 0 w 177"/>
                  <a:gd name="T113" fmla="*/ 0 h 219"/>
                  <a:gd name="T114" fmla="*/ 0 w 177"/>
                  <a:gd name="T115" fmla="*/ 0 h 219"/>
                  <a:gd name="T116" fmla="*/ 0 w 177"/>
                  <a:gd name="T117" fmla="*/ 0 h 219"/>
                  <a:gd name="T118" fmla="*/ 0 w 177"/>
                  <a:gd name="T119" fmla="*/ 0 h 219"/>
                  <a:gd name="T120" fmla="*/ 0 w 177"/>
                  <a:gd name="T121" fmla="*/ 0 h 2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"/>
                  <a:gd name="T184" fmla="*/ 0 h 219"/>
                  <a:gd name="T185" fmla="*/ 177 w 177"/>
                  <a:gd name="T186" fmla="*/ 219 h 2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" h="219">
                    <a:moveTo>
                      <a:pt x="65" y="33"/>
                    </a:moveTo>
                    <a:lnTo>
                      <a:pt x="52" y="43"/>
                    </a:lnTo>
                    <a:lnTo>
                      <a:pt x="41" y="54"/>
                    </a:lnTo>
                    <a:lnTo>
                      <a:pt x="29" y="66"/>
                    </a:lnTo>
                    <a:lnTo>
                      <a:pt x="20" y="79"/>
                    </a:lnTo>
                    <a:lnTo>
                      <a:pt x="12" y="93"/>
                    </a:lnTo>
                    <a:lnTo>
                      <a:pt x="6" y="107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2" y="158"/>
                    </a:lnTo>
                    <a:lnTo>
                      <a:pt x="10" y="177"/>
                    </a:lnTo>
                    <a:lnTo>
                      <a:pt x="23" y="193"/>
                    </a:lnTo>
                    <a:lnTo>
                      <a:pt x="38" y="204"/>
                    </a:lnTo>
                    <a:lnTo>
                      <a:pt x="57" y="213"/>
                    </a:lnTo>
                    <a:lnTo>
                      <a:pt x="78" y="218"/>
                    </a:lnTo>
                    <a:lnTo>
                      <a:pt x="98" y="219"/>
                    </a:lnTo>
                    <a:lnTo>
                      <a:pt x="118" y="216"/>
                    </a:lnTo>
                    <a:lnTo>
                      <a:pt x="123" y="216"/>
                    </a:lnTo>
                    <a:lnTo>
                      <a:pt x="127" y="214"/>
                    </a:lnTo>
                    <a:lnTo>
                      <a:pt x="130" y="210"/>
                    </a:lnTo>
                    <a:lnTo>
                      <a:pt x="131" y="205"/>
                    </a:lnTo>
                    <a:lnTo>
                      <a:pt x="130" y="203"/>
                    </a:lnTo>
                    <a:lnTo>
                      <a:pt x="127" y="203"/>
                    </a:lnTo>
                    <a:lnTo>
                      <a:pt x="123" y="202"/>
                    </a:lnTo>
                    <a:lnTo>
                      <a:pt x="117" y="202"/>
                    </a:lnTo>
                    <a:lnTo>
                      <a:pt x="111" y="202"/>
                    </a:lnTo>
                    <a:lnTo>
                      <a:pt x="106" y="202"/>
                    </a:lnTo>
                    <a:lnTo>
                      <a:pt x="100" y="202"/>
                    </a:lnTo>
                    <a:lnTo>
                      <a:pt x="97" y="202"/>
                    </a:lnTo>
                    <a:lnTo>
                      <a:pt x="87" y="201"/>
                    </a:lnTo>
                    <a:lnTo>
                      <a:pt x="77" y="200"/>
                    </a:lnTo>
                    <a:lnTo>
                      <a:pt x="67" y="199"/>
                    </a:lnTo>
                    <a:lnTo>
                      <a:pt x="56" y="196"/>
                    </a:lnTo>
                    <a:lnTo>
                      <a:pt x="46" y="193"/>
                    </a:lnTo>
                    <a:lnTo>
                      <a:pt x="35" y="185"/>
                    </a:lnTo>
                    <a:lnTo>
                      <a:pt x="26" y="175"/>
                    </a:lnTo>
                    <a:lnTo>
                      <a:pt x="15" y="162"/>
                    </a:lnTo>
                    <a:lnTo>
                      <a:pt x="13" y="146"/>
                    </a:lnTo>
                    <a:lnTo>
                      <a:pt x="14" y="131"/>
                    </a:lnTo>
                    <a:lnTo>
                      <a:pt x="19" y="116"/>
                    </a:lnTo>
                    <a:lnTo>
                      <a:pt x="25" y="102"/>
                    </a:lnTo>
                    <a:lnTo>
                      <a:pt x="34" y="89"/>
                    </a:lnTo>
                    <a:lnTo>
                      <a:pt x="45" y="76"/>
                    </a:lnTo>
                    <a:lnTo>
                      <a:pt x="56" y="65"/>
                    </a:lnTo>
                    <a:lnTo>
                      <a:pt x="70" y="55"/>
                    </a:lnTo>
                    <a:lnTo>
                      <a:pt x="84" y="45"/>
                    </a:lnTo>
                    <a:lnTo>
                      <a:pt x="98" y="37"/>
                    </a:lnTo>
                    <a:lnTo>
                      <a:pt x="113" y="29"/>
                    </a:lnTo>
                    <a:lnTo>
                      <a:pt x="127" y="23"/>
                    </a:lnTo>
                    <a:lnTo>
                      <a:pt x="141" y="17"/>
                    </a:lnTo>
                    <a:lnTo>
                      <a:pt x="154" y="12"/>
                    </a:lnTo>
                    <a:lnTo>
                      <a:pt x="167" y="9"/>
                    </a:lnTo>
                    <a:lnTo>
                      <a:pt x="177" y="7"/>
                    </a:lnTo>
                    <a:lnTo>
                      <a:pt x="170" y="2"/>
                    </a:lnTo>
                    <a:lnTo>
                      <a:pt x="158" y="0"/>
                    </a:lnTo>
                    <a:lnTo>
                      <a:pt x="145" y="2"/>
                    </a:lnTo>
                    <a:lnTo>
                      <a:pt x="129" y="6"/>
                    </a:lnTo>
                    <a:lnTo>
                      <a:pt x="111" y="11"/>
                    </a:lnTo>
                    <a:lnTo>
                      <a:pt x="94" y="17"/>
                    </a:lnTo>
                    <a:lnTo>
                      <a:pt x="78" y="26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7" name="Freeform 895"/>
              <p:cNvSpPr>
                <a:spLocks/>
              </p:cNvSpPr>
              <p:nvPr/>
            </p:nvSpPr>
            <p:spPr bwMode="auto">
              <a:xfrm>
                <a:off x="4540" y="3355"/>
                <a:ext cx="15" cy="25"/>
              </a:xfrm>
              <a:custGeom>
                <a:avLst/>
                <a:gdLst>
                  <a:gd name="T0" fmla="*/ 0 w 115"/>
                  <a:gd name="T1" fmla="*/ 0 h 170"/>
                  <a:gd name="T2" fmla="*/ 0 w 115"/>
                  <a:gd name="T3" fmla="*/ 0 h 170"/>
                  <a:gd name="T4" fmla="*/ 0 w 115"/>
                  <a:gd name="T5" fmla="*/ 0 h 170"/>
                  <a:gd name="T6" fmla="*/ 0 w 115"/>
                  <a:gd name="T7" fmla="*/ 0 h 170"/>
                  <a:gd name="T8" fmla="*/ 0 w 115"/>
                  <a:gd name="T9" fmla="*/ 0 h 170"/>
                  <a:gd name="T10" fmla="*/ 0 w 115"/>
                  <a:gd name="T11" fmla="*/ 0 h 170"/>
                  <a:gd name="T12" fmla="*/ 0 w 115"/>
                  <a:gd name="T13" fmla="*/ 0 h 170"/>
                  <a:gd name="T14" fmla="*/ 0 w 115"/>
                  <a:gd name="T15" fmla="*/ 0 h 170"/>
                  <a:gd name="T16" fmla="*/ 0 w 115"/>
                  <a:gd name="T17" fmla="*/ 0 h 170"/>
                  <a:gd name="T18" fmla="*/ 0 w 115"/>
                  <a:gd name="T19" fmla="*/ 0 h 170"/>
                  <a:gd name="T20" fmla="*/ 0 w 115"/>
                  <a:gd name="T21" fmla="*/ 0 h 170"/>
                  <a:gd name="T22" fmla="*/ 0 w 115"/>
                  <a:gd name="T23" fmla="*/ 0 h 170"/>
                  <a:gd name="T24" fmla="*/ 0 w 115"/>
                  <a:gd name="T25" fmla="*/ 0 h 170"/>
                  <a:gd name="T26" fmla="*/ 0 w 115"/>
                  <a:gd name="T27" fmla="*/ 0 h 170"/>
                  <a:gd name="T28" fmla="*/ 0 w 115"/>
                  <a:gd name="T29" fmla="*/ 0 h 170"/>
                  <a:gd name="T30" fmla="*/ 0 w 115"/>
                  <a:gd name="T31" fmla="*/ 0 h 170"/>
                  <a:gd name="T32" fmla="*/ 0 w 115"/>
                  <a:gd name="T33" fmla="*/ 0 h 170"/>
                  <a:gd name="T34" fmla="*/ 0 w 115"/>
                  <a:gd name="T35" fmla="*/ 0 h 170"/>
                  <a:gd name="T36" fmla="*/ 0 w 115"/>
                  <a:gd name="T37" fmla="*/ 0 h 170"/>
                  <a:gd name="T38" fmla="*/ 0 w 115"/>
                  <a:gd name="T39" fmla="*/ 0 h 170"/>
                  <a:gd name="T40" fmla="*/ 0 w 115"/>
                  <a:gd name="T41" fmla="*/ 0 h 170"/>
                  <a:gd name="T42" fmla="*/ 0 w 115"/>
                  <a:gd name="T43" fmla="*/ 0 h 170"/>
                  <a:gd name="T44" fmla="*/ 0 w 115"/>
                  <a:gd name="T45" fmla="*/ 0 h 170"/>
                  <a:gd name="T46" fmla="*/ 0 w 115"/>
                  <a:gd name="T47" fmla="*/ 0 h 170"/>
                  <a:gd name="T48" fmla="*/ 0 w 115"/>
                  <a:gd name="T49" fmla="*/ 0 h 170"/>
                  <a:gd name="T50" fmla="*/ 0 w 115"/>
                  <a:gd name="T51" fmla="*/ 0 h 170"/>
                  <a:gd name="T52" fmla="*/ 0 w 115"/>
                  <a:gd name="T53" fmla="*/ 0 h 170"/>
                  <a:gd name="T54" fmla="*/ 0 w 115"/>
                  <a:gd name="T55" fmla="*/ 0 h 170"/>
                  <a:gd name="T56" fmla="*/ 0 w 115"/>
                  <a:gd name="T57" fmla="*/ 0 h 170"/>
                  <a:gd name="T58" fmla="*/ 0 w 115"/>
                  <a:gd name="T59" fmla="*/ 0 h 170"/>
                  <a:gd name="T60" fmla="*/ 0 w 115"/>
                  <a:gd name="T61" fmla="*/ 0 h 170"/>
                  <a:gd name="T62" fmla="*/ 0 w 115"/>
                  <a:gd name="T63" fmla="*/ 0 h 170"/>
                  <a:gd name="T64" fmla="*/ 0 w 115"/>
                  <a:gd name="T65" fmla="*/ 0 h 170"/>
                  <a:gd name="T66" fmla="*/ 0 w 115"/>
                  <a:gd name="T67" fmla="*/ 0 h 170"/>
                  <a:gd name="T68" fmla="*/ 0 w 115"/>
                  <a:gd name="T69" fmla="*/ 0 h 170"/>
                  <a:gd name="T70" fmla="*/ 0 w 115"/>
                  <a:gd name="T71" fmla="*/ 0 h 170"/>
                  <a:gd name="T72" fmla="*/ 0 w 115"/>
                  <a:gd name="T73" fmla="*/ 0 h 170"/>
                  <a:gd name="T74" fmla="*/ 0 w 115"/>
                  <a:gd name="T75" fmla="*/ 0 h 170"/>
                  <a:gd name="T76" fmla="*/ 0 w 115"/>
                  <a:gd name="T77" fmla="*/ 0 h 170"/>
                  <a:gd name="T78" fmla="*/ 0 w 115"/>
                  <a:gd name="T79" fmla="*/ 0 h 170"/>
                  <a:gd name="T80" fmla="*/ 0 w 115"/>
                  <a:gd name="T81" fmla="*/ 0 h 1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170"/>
                  <a:gd name="T125" fmla="*/ 115 w 115"/>
                  <a:gd name="T126" fmla="*/ 170 h 1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170">
                    <a:moveTo>
                      <a:pt x="97" y="57"/>
                    </a:moveTo>
                    <a:lnTo>
                      <a:pt x="100" y="75"/>
                    </a:lnTo>
                    <a:lnTo>
                      <a:pt x="98" y="90"/>
                    </a:lnTo>
                    <a:lnTo>
                      <a:pt x="91" y="103"/>
                    </a:lnTo>
                    <a:lnTo>
                      <a:pt x="80" y="114"/>
                    </a:lnTo>
                    <a:lnTo>
                      <a:pt x="68" y="125"/>
                    </a:lnTo>
                    <a:lnTo>
                      <a:pt x="54" y="135"/>
                    </a:lnTo>
                    <a:lnTo>
                      <a:pt x="39" y="145"/>
                    </a:lnTo>
                    <a:lnTo>
                      <a:pt x="27" y="155"/>
                    </a:lnTo>
                    <a:lnTo>
                      <a:pt x="25" y="158"/>
                    </a:lnTo>
                    <a:lnTo>
                      <a:pt x="23" y="160"/>
                    </a:lnTo>
                    <a:lnTo>
                      <a:pt x="23" y="164"/>
                    </a:lnTo>
                    <a:lnTo>
                      <a:pt x="26" y="167"/>
                    </a:lnTo>
                    <a:lnTo>
                      <a:pt x="28" y="169"/>
                    </a:lnTo>
                    <a:lnTo>
                      <a:pt x="31" y="170"/>
                    </a:lnTo>
                    <a:lnTo>
                      <a:pt x="34" y="170"/>
                    </a:lnTo>
                    <a:lnTo>
                      <a:pt x="37" y="169"/>
                    </a:lnTo>
                    <a:lnTo>
                      <a:pt x="53" y="159"/>
                    </a:lnTo>
                    <a:lnTo>
                      <a:pt x="69" y="149"/>
                    </a:lnTo>
                    <a:lnTo>
                      <a:pt x="83" y="137"/>
                    </a:lnTo>
                    <a:lnTo>
                      <a:pt x="97" y="123"/>
                    </a:lnTo>
                    <a:lnTo>
                      <a:pt x="106" y="108"/>
                    </a:lnTo>
                    <a:lnTo>
                      <a:pt x="113" y="91"/>
                    </a:lnTo>
                    <a:lnTo>
                      <a:pt x="115" y="73"/>
                    </a:lnTo>
                    <a:lnTo>
                      <a:pt x="111" y="53"/>
                    </a:lnTo>
                    <a:lnTo>
                      <a:pt x="101" y="39"/>
                    </a:lnTo>
                    <a:lnTo>
                      <a:pt x="89" y="26"/>
                    </a:lnTo>
                    <a:lnTo>
                      <a:pt x="72" y="15"/>
                    </a:lnTo>
                    <a:lnTo>
                      <a:pt x="55" y="8"/>
                    </a:lnTo>
                    <a:lnTo>
                      <a:pt x="37" y="2"/>
                    </a:lnTo>
                    <a:lnTo>
                      <a:pt x="21" y="0"/>
                    </a:lnTo>
                    <a:lnTo>
                      <a:pt x="9" y="1"/>
                    </a:lnTo>
                    <a:lnTo>
                      <a:pt x="0" y="5"/>
                    </a:lnTo>
                    <a:lnTo>
                      <a:pt x="15" y="10"/>
                    </a:lnTo>
                    <a:lnTo>
                      <a:pt x="30" y="13"/>
                    </a:lnTo>
                    <a:lnTo>
                      <a:pt x="43" y="16"/>
                    </a:lnTo>
                    <a:lnTo>
                      <a:pt x="57" y="20"/>
                    </a:lnTo>
                    <a:lnTo>
                      <a:pt x="70" y="26"/>
                    </a:lnTo>
                    <a:lnTo>
                      <a:pt x="81" y="33"/>
                    </a:lnTo>
                    <a:lnTo>
                      <a:pt x="91" y="43"/>
                    </a:lnTo>
                    <a:lnTo>
                      <a:pt x="97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8" name="Freeform 896"/>
              <p:cNvSpPr>
                <a:spLocks/>
              </p:cNvSpPr>
              <p:nvPr/>
            </p:nvSpPr>
            <p:spPr bwMode="auto">
              <a:xfrm>
                <a:off x="4488" y="3350"/>
                <a:ext cx="36" cy="50"/>
              </a:xfrm>
              <a:custGeom>
                <a:avLst/>
                <a:gdLst>
                  <a:gd name="T0" fmla="*/ 0 w 289"/>
                  <a:gd name="T1" fmla="*/ 0 h 352"/>
                  <a:gd name="T2" fmla="*/ 0 w 289"/>
                  <a:gd name="T3" fmla="*/ 0 h 352"/>
                  <a:gd name="T4" fmla="*/ 0 w 289"/>
                  <a:gd name="T5" fmla="*/ 0 h 352"/>
                  <a:gd name="T6" fmla="*/ 0 w 289"/>
                  <a:gd name="T7" fmla="*/ 0 h 352"/>
                  <a:gd name="T8" fmla="*/ 0 w 289"/>
                  <a:gd name="T9" fmla="*/ 0 h 352"/>
                  <a:gd name="T10" fmla="*/ 0 w 289"/>
                  <a:gd name="T11" fmla="*/ 0 h 352"/>
                  <a:gd name="T12" fmla="*/ 0 w 289"/>
                  <a:gd name="T13" fmla="*/ 0 h 352"/>
                  <a:gd name="T14" fmla="*/ 0 w 289"/>
                  <a:gd name="T15" fmla="*/ 0 h 352"/>
                  <a:gd name="T16" fmla="*/ 0 w 289"/>
                  <a:gd name="T17" fmla="*/ 0 h 352"/>
                  <a:gd name="T18" fmla="*/ 0 w 289"/>
                  <a:gd name="T19" fmla="*/ 0 h 352"/>
                  <a:gd name="T20" fmla="*/ 0 w 289"/>
                  <a:gd name="T21" fmla="*/ 0 h 352"/>
                  <a:gd name="T22" fmla="*/ 0 w 289"/>
                  <a:gd name="T23" fmla="*/ 0 h 352"/>
                  <a:gd name="T24" fmla="*/ 0 w 289"/>
                  <a:gd name="T25" fmla="*/ 0 h 352"/>
                  <a:gd name="T26" fmla="*/ 0 w 289"/>
                  <a:gd name="T27" fmla="*/ 0 h 352"/>
                  <a:gd name="T28" fmla="*/ 0 w 289"/>
                  <a:gd name="T29" fmla="*/ 0 h 352"/>
                  <a:gd name="T30" fmla="*/ 0 w 289"/>
                  <a:gd name="T31" fmla="*/ 0 h 352"/>
                  <a:gd name="T32" fmla="*/ 0 w 289"/>
                  <a:gd name="T33" fmla="*/ 0 h 352"/>
                  <a:gd name="T34" fmla="*/ 0 w 289"/>
                  <a:gd name="T35" fmla="*/ 0 h 352"/>
                  <a:gd name="T36" fmla="*/ 0 w 289"/>
                  <a:gd name="T37" fmla="*/ 0 h 352"/>
                  <a:gd name="T38" fmla="*/ 0 w 289"/>
                  <a:gd name="T39" fmla="*/ 0 h 352"/>
                  <a:gd name="T40" fmla="*/ 0 w 289"/>
                  <a:gd name="T41" fmla="*/ 0 h 352"/>
                  <a:gd name="T42" fmla="*/ 0 w 289"/>
                  <a:gd name="T43" fmla="*/ 0 h 352"/>
                  <a:gd name="T44" fmla="*/ 0 w 289"/>
                  <a:gd name="T45" fmla="*/ 0 h 352"/>
                  <a:gd name="T46" fmla="*/ 0 w 289"/>
                  <a:gd name="T47" fmla="*/ 0 h 352"/>
                  <a:gd name="T48" fmla="*/ 0 w 289"/>
                  <a:gd name="T49" fmla="*/ 0 h 352"/>
                  <a:gd name="T50" fmla="*/ 0 w 289"/>
                  <a:gd name="T51" fmla="*/ 0 h 352"/>
                  <a:gd name="T52" fmla="*/ 0 w 289"/>
                  <a:gd name="T53" fmla="*/ 0 h 352"/>
                  <a:gd name="T54" fmla="*/ 0 w 289"/>
                  <a:gd name="T55" fmla="*/ 0 h 352"/>
                  <a:gd name="T56" fmla="*/ 0 w 289"/>
                  <a:gd name="T57" fmla="*/ 0 h 352"/>
                  <a:gd name="T58" fmla="*/ 0 w 289"/>
                  <a:gd name="T59" fmla="*/ 0 h 352"/>
                  <a:gd name="T60" fmla="*/ 0 w 289"/>
                  <a:gd name="T61" fmla="*/ 0 h 352"/>
                  <a:gd name="T62" fmla="*/ 0 w 289"/>
                  <a:gd name="T63" fmla="*/ 0 h 352"/>
                  <a:gd name="T64" fmla="*/ 0 w 289"/>
                  <a:gd name="T65" fmla="*/ 0 h 352"/>
                  <a:gd name="T66" fmla="*/ 0 w 289"/>
                  <a:gd name="T67" fmla="*/ 0 h 352"/>
                  <a:gd name="T68" fmla="*/ 0 w 289"/>
                  <a:gd name="T69" fmla="*/ 0 h 352"/>
                  <a:gd name="T70" fmla="*/ 0 w 289"/>
                  <a:gd name="T71" fmla="*/ 0 h 352"/>
                  <a:gd name="T72" fmla="*/ 0 w 289"/>
                  <a:gd name="T73" fmla="*/ 0 h 352"/>
                  <a:gd name="T74" fmla="*/ 0 w 289"/>
                  <a:gd name="T75" fmla="*/ 0 h 352"/>
                  <a:gd name="T76" fmla="*/ 0 w 289"/>
                  <a:gd name="T77" fmla="*/ 0 h 352"/>
                  <a:gd name="T78" fmla="*/ 0 w 289"/>
                  <a:gd name="T79" fmla="*/ 0 h 352"/>
                  <a:gd name="T80" fmla="*/ 0 w 289"/>
                  <a:gd name="T81" fmla="*/ 0 h 352"/>
                  <a:gd name="T82" fmla="*/ 0 w 289"/>
                  <a:gd name="T83" fmla="*/ 0 h 352"/>
                  <a:gd name="T84" fmla="*/ 0 w 289"/>
                  <a:gd name="T85" fmla="*/ 0 h 352"/>
                  <a:gd name="T86" fmla="*/ 0 w 289"/>
                  <a:gd name="T87" fmla="*/ 0 h 3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9"/>
                  <a:gd name="T133" fmla="*/ 0 h 352"/>
                  <a:gd name="T134" fmla="*/ 289 w 289"/>
                  <a:gd name="T135" fmla="*/ 352 h 3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9" h="352">
                    <a:moveTo>
                      <a:pt x="113" y="47"/>
                    </a:moveTo>
                    <a:lnTo>
                      <a:pt x="90" y="65"/>
                    </a:lnTo>
                    <a:lnTo>
                      <a:pt x="68" y="85"/>
                    </a:lnTo>
                    <a:lnTo>
                      <a:pt x="48" y="106"/>
                    </a:lnTo>
                    <a:lnTo>
                      <a:pt x="31" y="130"/>
                    </a:lnTo>
                    <a:lnTo>
                      <a:pt x="16" y="156"/>
                    </a:lnTo>
                    <a:lnTo>
                      <a:pt x="5" y="182"/>
                    </a:lnTo>
                    <a:lnTo>
                      <a:pt x="0" y="211"/>
                    </a:lnTo>
                    <a:lnTo>
                      <a:pt x="1" y="241"/>
                    </a:lnTo>
                    <a:lnTo>
                      <a:pt x="3" y="249"/>
                    </a:lnTo>
                    <a:lnTo>
                      <a:pt x="6" y="257"/>
                    </a:lnTo>
                    <a:lnTo>
                      <a:pt x="10" y="264"/>
                    </a:lnTo>
                    <a:lnTo>
                      <a:pt x="14" y="271"/>
                    </a:lnTo>
                    <a:lnTo>
                      <a:pt x="19" y="277"/>
                    </a:lnTo>
                    <a:lnTo>
                      <a:pt x="24" y="284"/>
                    </a:lnTo>
                    <a:lnTo>
                      <a:pt x="31" y="289"/>
                    </a:lnTo>
                    <a:lnTo>
                      <a:pt x="37" y="293"/>
                    </a:lnTo>
                    <a:lnTo>
                      <a:pt x="51" y="302"/>
                    </a:lnTo>
                    <a:lnTo>
                      <a:pt x="64" y="309"/>
                    </a:lnTo>
                    <a:lnTo>
                      <a:pt x="78" y="316"/>
                    </a:lnTo>
                    <a:lnTo>
                      <a:pt x="93" y="321"/>
                    </a:lnTo>
                    <a:lnTo>
                      <a:pt x="107" y="327"/>
                    </a:lnTo>
                    <a:lnTo>
                      <a:pt x="122" y="331"/>
                    </a:lnTo>
                    <a:lnTo>
                      <a:pt x="137" y="335"/>
                    </a:lnTo>
                    <a:lnTo>
                      <a:pt x="151" y="338"/>
                    </a:lnTo>
                    <a:lnTo>
                      <a:pt x="167" y="342"/>
                    </a:lnTo>
                    <a:lnTo>
                      <a:pt x="183" y="344"/>
                    </a:lnTo>
                    <a:lnTo>
                      <a:pt x="198" y="346"/>
                    </a:lnTo>
                    <a:lnTo>
                      <a:pt x="213" y="348"/>
                    </a:lnTo>
                    <a:lnTo>
                      <a:pt x="229" y="349"/>
                    </a:lnTo>
                    <a:lnTo>
                      <a:pt x="245" y="350"/>
                    </a:lnTo>
                    <a:lnTo>
                      <a:pt x="260" y="351"/>
                    </a:lnTo>
                    <a:lnTo>
                      <a:pt x="275" y="352"/>
                    </a:lnTo>
                    <a:lnTo>
                      <a:pt x="280" y="352"/>
                    </a:lnTo>
                    <a:lnTo>
                      <a:pt x="284" y="349"/>
                    </a:lnTo>
                    <a:lnTo>
                      <a:pt x="287" y="346"/>
                    </a:lnTo>
                    <a:lnTo>
                      <a:pt x="289" y="340"/>
                    </a:lnTo>
                    <a:lnTo>
                      <a:pt x="289" y="335"/>
                    </a:lnTo>
                    <a:lnTo>
                      <a:pt x="287" y="331"/>
                    </a:lnTo>
                    <a:lnTo>
                      <a:pt x="283" y="328"/>
                    </a:lnTo>
                    <a:lnTo>
                      <a:pt x="279" y="327"/>
                    </a:lnTo>
                    <a:lnTo>
                      <a:pt x="264" y="327"/>
                    </a:lnTo>
                    <a:lnTo>
                      <a:pt x="250" y="327"/>
                    </a:lnTo>
                    <a:lnTo>
                      <a:pt x="235" y="326"/>
                    </a:lnTo>
                    <a:lnTo>
                      <a:pt x="222" y="324"/>
                    </a:lnTo>
                    <a:lnTo>
                      <a:pt x="207" y="323"/>
                    </a:lnTo>
                    <a:lnTo>
                      <a:pt x="192" y="321"/>
                    </a:lnTo>
                    <a:lnTo>
                      <a:pt x="179" y="319"/>
                    </a:lnTo>
                    <a:lnTo>
                      <a:pt x="164" y="317"/>
                    </a:lnTo>
                    <a:lnTo>
                      <a:pt x="150" y="314"/>
                    </a:lnTo>
                    <a:lnTo>
                      <a:pt x="136" y="311"/>
                    </a:lnTo>
                    <a:lnTo>
                      <a:pt x="122" y="306"/>
                    </a:lnTo>
                    <a:lnTo>
                      <a:pt x="108" y="302"/>
                    </a:lnTo>
                    <a:lnTo>
                      <a:pt x="95" y="298"/>
                    </a:lnTo>
                    <a:lnTo>
                      <a:pt x="82" y="291"/>
                    </a:lnTo>
                    <a:lnTo>
                      <a:pt x="68" y="285"/>
                    </a:lnTo>
                    <a:lnTo>
                      <a:pt x="56" y="278"/>
                    </a:lnTo>
                    <a:lnTo>
                      <a:pt x="45" y="271"/>
                    </a:lnTo>
                    <a:lnTo>
                      <a:pt x="37" y="260"/>
                    </a:lnTo>
                    <a:lnTo>
                      <a:pt x="32" y="250"/>
                    </a:lnTo>
                    <a:lnTo>
                      <a:pt x="27" y="237"/>
                    </a:lnTo>
                    <a:lnTo>
                      <a:pt x="27" y="222"/>
                    </a:lnTo>
                    <a:lnTo>
                      <a:pt x="30" y="203"/>
                    </a:lnTo>
                    <a:lnTo>
                      <a:pt x="34" y="183"/>
                    </a:lnTo>
                    <a:lnTo>
                      <a:pt x="38" y="169"/>
                    </a:lnTo>
                    <a:lnTo>
                      <a:pt x="45" y="153"/>
                    </a:lnTo>
                    <a:lnTo>
                      <a:pt x="54" y="140"/>
                    </a:lnTo>
                    <a:lnTo>
                      <a:pt x="61" y="127"/>
                    </a:lnTo>
                    <a:lnTo>
                      <a:pt x="71" y="115"/>
                    </a:lnTo>
                    <a:lnTo>
                      <a:pt x="80" y="103"/>
                    </a:lnTo>
                    <a:lnTo>
                      <a:pt x="90" y="93"/>
                    </a:lnTo>
                    <a:lnTo>
                      <a:pt x="102" y="82"/>
                    </a:lnTo>
                    <a:lnTo>
                      <a:pt x="116" y="70"/>
                    </a:lnTo>
                    <a:lnTo>
                      <a:pt x="129" y="59"/>
                    </a:lnTo>
                    <a:lnTo>
                      <a:pt x="145" y="49"/>
                    </a:lnTo>
                    <a:lnTo>
                      <a:pt x="162" y="38"/>
                    </a:lnTo>
                    <a:lnTo>
                      <a:pt x="180" y="28"/>
                    </a:lnTo>
                    <a:lnTo>
                      <a:pt x="197" y="20"/>
                    </a:lnTo>
                    <a:lnTo>
                      <a:pt x="212" y="12"/>
                    </a:lnTo>
                    <a:lnTo>
                      <a:pt x="227" y="6"/>
                    </a:lnTo>
                    <a:lnTo>
                      <a:pt x="240" y="1"/>
                    </a:lnTo>
                    <a:lnTo>
                      <a:pt x="228" y="0"/>
                    </a:lnTo>
                    <a:lnTo>
                      <a:pt x="213" y="1"/>
                    </a:lnTo>
                    <a:lnTo>
                      <a:pt x="198" y="5"/>
                    </a:lnTo>
                    <a:lnTo>
                      <a:pt x="180" y="10"/>
                    </a:lnTo>
                    <a:lnTo>
                      <a:pt x="162" y="18"/>
                    </a:lnTo>
                    <a:lnTo>
                      <a:pt x="144" y="26"/>
                    </a:lnTo>
                    <a:lnTo>
                      <a:pt x="127" y="36"/>
                    </a:lnTo>
                    <a:lnTo>
                      <a:pt x="113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899" name="Freeform 897"/>
              <p:cNvSpPr>
                <a:spLocks/>
              </p:cNvSpPr>
              <p:nvPr/>
            </p:nvSpPr>
            <p:spPr bwMode="auto">
              <a:xfrm>
                <a:off x="4539" y="3348"/>
                <a:ext cx="32" cy="34"/>
              </a:xfrm>
              <a:custGeom>
                <a:avLst/>
                <a:gdLst>
                  <a:gd name="T0" fmla="*/ 0 w 252"/>
                  <a:gd name="T1" fmla="*/ 0 h 235"/>
                  <a:gd name="T2" fmla="*/ 0 w 252"/>
                  <a:gd name="T3" fmla="*/ 0 h 235"/>
                  <a:gd name="T4" fmla="*/ 0 w 252"/>
                  <a:gd name="T5" fmla="*/ 0 h 235"/>
                  <a:gd name="T6" fmla="*/ 0 w 252"/>
                  <a:gd name="T7" fmla="*/ 0 h 235"/>
                  <a:gd name="T8" fmla="*/ 0 w 252"/>
                  <a:gd name="T9" fmla="*/ 0 h 235"/>
                  <a:gd name="T10" fmla="*/ 0 w 252"/>
                  <a:gd name="T11" fmla="*/ 0 h 235"/>
                  <a:gd name="T12" fmla="*/ 0 w 252"/>
                  <a:gd name="T13" fmla="*/ 0 h 235"/>
                  <a:gd name="T14" fmla="*/ 0 w 252"/>
                  <a:gd name="T15" fmla="*/ 0 h 235"/>
                  <a:gd name="T16" fmla="*/ 0 w 252"/>
                  <a:gd name="T17" fmla="*/ 0 h 235"/>
                  <a:gd name="T18" fmla="*/ 0 w 252"/>
                  <a:gd name="T19" fmla="*/ 0 h 235"/>
                  <a:gd name="T20" fmla="*/ 0 w 252"/>
                  <a:gd name="T21" fmla="*/ 0 h 235"/>
                  <a:gd name="T22" fmla="*/ 0 w 252"/>
                  <a:gd name="T23" fmla="*/ 0 h 235"/>
                  <a:gd name="T24" fmla="*/ 0 w 252"/>
                  <a:gd name="T25" fmla="*/ 0 h 235"/>
                  <a:gd name="T26" fmla="*/ 0 w 252"/>
                  <a:gd name="T27" fmla="*/ 0 h 235"/>
                  <a:gd name="T28" fmla="*/ 0 w 252"/>
                  <a:gd name="T29" fmla="*/ 0 h 235"/>
                  <a:gd name="T30" fmla="*/ 0 w 252"/>
                  <a:gd name="T31" fmla="*/ 0 h 235"/>
                  <a:gd name="T32" fmla="*/ 0 w 252"/>
                  <a:gd name="T33" fmla="*/ 0 h 235"/>
                  <a:gd name="T34" fmla="*/ 0 w 252"/>
                  <a:gd name="T35" fmla="*/ 0 h 235"/>
                  <a:gd name="T36" fmla="*/ 0 w 252"/>
                  <a:gd name="T37" fmla="*/ 0 h 235"/>
                  <a:gd name="T38" fmla="*/ 0 w 252"/>
                  <a:gd name="T39" fmla="*/ 0 h 235"/>
                  <a:gd name="T40" fmla="*/ 0 w 252"/>
                  <a:gd name="T41" fmla="*/ 0 h 235"/>
                  <a:gd name="T42" fmla="*/ 0 w 252"/>
                  <a:gd name="T43" fmla="*/ 0 h 235"/>
                  <a:gd name="T44" fmla="*/ 0 w 252"/>
                  <a:gd name="T45" fmla="*/ 0 h 235"/>
                  <a:gd name="T46" fmla="*/ 0 w 252"/>
                  <a:gd name="T47" fmla="*/ 0 h 235"/>
                  <a:gd name="T48" fmla="*/ 0 w 252"/>
                  <a:gd name="T49" fmla="*/ 0 h 235"/>
                  <a:gd name="T50" fmla="*/ 0 w 252"/>
                  <a:gd name="T51" fmla="*/ 0 h 235"/>
                  <a:gd name="T52" fmla="*/ 0 w 252"/>
                  <a:gd name="T53" fmla="*/ 0 h 235"/>
                  <a:gd name="T54" fmla="*/ 0 w 252"/>
                  <a:gd name="T55" fmla="*/ 0 h 235"/>
                  <a:gd name="T56" fmla="*/ 0 w 252"/>
                  <a:gd name="T57" fmla="*/ 0 h 235"/>
                  <a:gd name="T58" fmla="*/ 0 w 252"/>
                  <a:gd name="T59" fmla="*/ 0 h 235"/>
                  <a:gd name="T60" fmla="*/ 0 w 252"/>
                  <a:gd name="T61" fmla="*/ 0 h 235"/>
                  <a:gd name="T62" fmla="*/ 0 w 252"/>
                  <a:gd name="T63" fmla="*/ 0 h 235"/>
                  <a:gd name="T64" fmla="*/ 0 w 252"/>
                  <a:gd name="T65" fmla="*/ 0 h 235"/>
                  <a:gd name="T66" fmla="*/ 0 w 252"/>
                  <a:gd name="T67" fmla="*/ 0 h 235"/>
                  <a:gd name="T68" fmla="*/ 0 w 252"/>
                  <a:gd name="T69" fmla="*/ 0 h 235"/>
                  <a:gd name="T70" fmla="*/ 0 w 252"/>
                  <a:gd name="T71" fmla="*/ 0 h 235"/>
                  <a:gd name="T72" fmla="*/ 0 w 252"/>
                  <a:gd name="T73" fmla="*/ 0 h 235"/>
                  <a:gd name="T74" fmla="*/ 0 w 252"/>
                  <a:gd name="T75" fmla="*/ 0 h 235"/>
                  <a:gd name="T76" fmla="*/ 0 w 252"/>
                  <a:gd name="T77" fmla="*/ 0 h 235"/>
                  <a:gd name="T78" fmla="*/ 0 w 252"/>
                  <a:gd name="T79" fmla="*/ 0 h 235"/>
                  <a:gd name="T80" fmla="*/ 0 w 252"/>
                  <a:gd name="T81" fmla="*/ 0 h 235"/>
                  <a:gd name="T82" fmla="*/ 0 w 252"/>
                  <a:gd name="T83" fmla="*/ 0 h 235"/>
                  <a:gd name="T84" fmla="*/ 0 w 252"/>
                  <a:gd name="T85" fmla="*/ 0 h 235"/>
                  <a:gd name="T86" fmla="*/ 0 w 252"/>
                  <a:gd name="T87" fmla="*/ 0 h 235"/>
                  <a:gd name="T88" fmla="*/ 0 w 252"/>
                  <a:gd name="T89" fmla="*/ 0 h 235"/>
                  <a:gd name="T90" fmla="*/ 0 w 252"/>
                  <a:gd name="T91" fmla="*/ 0 h 235"/>
                  <a:gd name="T92" fmla="*/ 0 w 252"/>
                  <a:gd name="T93" fmla="*/ 0 h 235"/>
                  <a:gd name="T94" fmla="*/ 0 w 252"/>
                  <a:gd name="T95" fmla="*/ 0 h 235"/>
                  <a:gd name="T96" fmla="*/ 0 w 252"/>
                  <a:gd name="T97" fmla="*/ 0 h 235"/>
                  <a:gd name="T98" fmla="*/ 0 w 252"/>
                  <a:gd name="T99" fmla="*/ 0 h 235"/>
                  <a:gd name="T100" fmla="*/ 0 w 252"/>
                  <a:gd name="T101" fmla="*/ 0 h 235"/>
                  <a:gd name="T102" fmla="*/ 0 w 252"/>
                  <a:gd name="T103" fmla="*/ 0 h 235"/>
                  <a:gd name="T104" fmla="*/ 0 w 252"/>
                  <a:gd name="T105" fmla="*/ 0 h 235"/>
                  <a:gd name="T106" fmla="*/ 0 w 252"/>
                  <a:gd name="T107" fmla="*/ 0 h 235"/>
                  <a:gd name="T108" fmla="*/ 0 w 252"/>
                  <a:gd name="T109" fmla="*/ 0 h 235"/>
                  <a:gd name="T110" fmla="*/ 0 w 252"/>
                  <a:gd name="T111" fmla="*/ 0 h 235"/>
                  <a:gd name="T112" fmla="*/ 0 w 252"/>
                  <a:gd name="T113" fmla="*/ 0 h 235"/>
                  <a:gd name="T114" fmla="*/ 0 w 252"/>
                  <a:gd name="T115" fmla="*/ 0 h 235"/>
                  <a:gd name="T116" fmla="*/ 0 w 252"/>
                  <a:gd name="T117" fmla="*/ 0 h 235"/>
                  <a:gd name="T118" fmla="*/ 0 w 252"/>
                  <a:gd name="T119" fmla="*/ 0 h 235"/>
                  <a:gd name="T120" fmla="*/ 0 w 252"/>
                  <a:gd name="T121" fmla="*/ 0 h 23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2"/>
                  <a:gd name="T184" fmla="*/ 0 h 235"/>
                  <a:gd name="T185" fmla="*/ 252 w 252"/>
                  <a:gd name="T186" fmla="*/ 235 h 23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2" h="235">
                    <a:moveTo>
                      <a:pt x="210" y="72"/>
                    </a:moveTo>
                    <a:lnTo>
                      <a:pt x="222" y="85"/>
                    </a:lnTo>
                    <a:lnTo>
                      <a:pt x="228" y="100"/>
                    </a:lnTo>
                    <a:lnTo>
                      <a:pt x="232" y="116"/>
                    </a:lnTo>
                    <a:lnTo>
                      <a:pt x="232" y="133"/>
                    </a:lnTo>
                    <a:lnTo>
                      <a:pt x="230" y="147"/>
                    </a:lnTo>
                    <a:lnTo>
                      <a:pt x="226" y="159"/>
                    </a:lnTo>
                    <a:lnTo>
                      <a:pt x="218" y="171"/>
                    </a:lnTo>
                    <a:lnTo>
                      <a:pt x="211" y="180"/>
                    </a:lnTo>
                    <a:lnTo>
                      <a:pt x="202" y="191"/>
                    </a:lnTo>
                    <a:lnTo>
                      <a:pt x="192" y="200"/>
                    </a:lnTo>
                    <a:lnTo>
                      <a:pt x="183" y="209"/>
                    </a:lnTo>
                    <a:lnTo>
                      <a:pt x="173" y="219"/>
                    </a:lnTo>
                    <a:lnTo>
                      <a:pt x="171" y="222"/>
                    </a:lnTo>
                    <a:lnTo>
                      <a:pt x="170" y="225"/>
                    </a:lnTo>
                    <a:lnTo>
                      <a:pt x="171" y="229"/>
                    </a:lnTo>
                    <a:lnTo>
                      <a:pt x="173" y="232"/>
                    </a:lnTo>
                    <a:lnTo>
                      <a:pt x="176" y="234"/>
                    </a:lnTo>
                    <a:lnTo>
                      <a:pt x="180" y="235"/>
                    </a:lnTo>
                    <a:lnTo>
                      <a:pt x="184" y="234"/>
                    </a:lnTo>
                    <a:lnTo>
                      <a:pt x="187" y="232"/>
                    </a:lnTo>
                    <a:lnTo>
                      <a:pt x="208" y="218"/>
                    </a:lnTo>
                    <a:lnTo>
                      <a:pt x="225" y="200"/>
                    </a:lnTo>
                    <a:lnTo>
                      <a:pt x="239" y="178"/>
                    </a:lnTo>
                    <a:lnTo>
                      <a:pt x="249" y="156"/>
                    </a:lnTo>
                    <a:lnTo>
                      <a:pt x="252" y="131"/>
                    </a:lnTo>
                    <a:lnTo>
                      <a:pt x="250" y="108"/>
                    </a:lnTo>
                    <a:lnTo>
                      <a:pt x="242" y="85"/>
                    </a:lnTo>
                    <a:lnTo>
                      <a:pt x="225" y="65"/>
                    </a:lnTo>
                    <a:lnTo>
                      <a:pt x="212" y="54"/>
                    </a:lnTo>
                    <a:lnTo>
                      <a:pt x="197" y="45"/>
                    </a:lnTo>
                    <a:lnTo>
                      <a:pt x="181" y="36"/>
                    </a:lnTo>
                    <a:lnTo>
                      <a:pt x="164" y="29"/>
                    </a:lnTo>
                    <a:lnTo>
                      <a:pt x="146" y="22"/>
                    </a:lnTo>
                    <a:lnTo>
                      <a:pt x="127" y="17"/>
                    </a:lnTo>
                    <a:lnTo>
                      <a:pt x="109" y="12"/>
                    </a:lnTo>
                    <a:lnTo>
                      <a:pt x="90" y="7"/>
                    </a:lnTo>
                    <a:lnTo>
                      <a:pt x="73" y="4"/>
                    </a:lnTo>
                    <a:lnTo>
                      <a:pt x="57" y="2"/>
                    </a:lnTo>
                    <a:lnTo>
                      <a:pt x="42" y="0"/>
                    </a:lnTo>
                    <a:lnTo>
                      <a:pt x="28" y="0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10" y="7"/>
                    </a:lnTo>
                    <a:lnTo>
                      <a:pt x="22" y="8"/>
                    </a:lnTo>
                    <a:lnTo>
                      <a:pt x="33" y="11"/>
                    </a:lnTo>
                    <a:lnTo>
                      <a:pt x="46" y="13"/>
                    </a:lnTo>
                    <a:lnTo>
                      <a:pt x="60" y="15"/>
                    </a:lnTo>
                    <a:lnTo>
                      <a:pt x="73" y="17"/>
                    </a:lnTo>
                    <a:lnTo>
                      <a:pt x="87" y="20"/>
                    </a:lnTo>
                    <a:lnTo>
                      <a:pt x="102" y="23"/>
                    </a:lnTo>
                    <a:lnTo>
                      <a:pt x="115" y="28"/>
                    </a:lnTo>
                    <a:lnTo>
                      <a:pt x="130" y="32"/>
                    </a:lnTo>
                    <a:lnTo>
                      <a:pt x="145" y="37"/>
                    </a:lnTo>
                    <a:lnTo>
                      <a:pt x="159" y="43"/>
                    </a:lnTo>
                    <a:lnTo>
                      <a:pt x="172" y="49"/>
                    </a:lnTo>
                    <a:lnTo>
                      <a:pt x="186" y="55"/>
                    </a:lnTo>
                    <a:lnTo>
                      <a:pt x="198" y="64"/>
                    </a:lnTo>
                    <a:lnTo>
                      <a:pt x="210" y="7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0" name="Freeform 898"/>
              <p:cNvSpPr>
                <a:spLocks/>
              </p:cNvSpPr>
              <p:nvPr/>
            </p:nvSpPr>
            <p:spPr bwMode="auto">
              <a:xfrm>
                <a:off x="4476" y="3366"/>
                <a:ext cx="13" cy="32"/>
              </a:xfrm>
              <a:custGeom>
                <a:avLst/>
                <a:gdLst>
                  <a:gd name="T0" fmla="*/ 0 w 103"/>
                  <a:gd name="T1" fmla="*/ 0 h 220"/>
                  <a:gd name="T2" fmla="*/ 0 w 103"/>
                  <a:gd name="T3" fmla="*/ 0 h 220"/>
                  <a:gd name="T4" fmla="*/ 0 w 103"/>
                  <a:gd name="T5" fmla="*/ 0 h 220"/>
                  <a:gd name="T6" fmla="*/ 0 w 103"/>
                  <a:gd name="T7" fmla="*/ 0 h 220"/>
                  <a:gd name="T8" fmla="*/ 0 w 103"/>
                  <a:gd name="T9" fmla="*/ 0 h 220"/>
                  <a:gd name="T10" fmla="*/ 0 w 103"/>
                  <a:gd name="T11" fmla="*/ 0 h 220"/>
                  <a:gd name="T12" fmla="*/ 0 w 103"/>
                  <a:gd name="T13" fmla="*/ 0 h 220"/>
                  <a:gd name="T14" fmla="*/ 0 w 103"/>
                  <a:gd name="T15" fmla="*/ 0 h 220"/>
                  <a:gd name="T16" fmla="*/ 0 w 103"/>
                  <a:gd name="T17" fmla="*/ 0 h 220"/>
                  <a:gd name="T18" fmla="*/ 0 w 103"/>
                  <a:gd name="T19" fmla="*/ 0 h 220"/>
                  <a:gd name="T20" fmla="*/ 0 w 103"/>
                  <a:gd name="T21" fmla="*/ 0 h 220"/>
                  <a:gd name="T22" fmla="*/ 0 w 103"/>
                  <a:gd name="T23" fmla="*/ 0 h 220"/>
                  <a:gd name="T24" fmla="*/ 0 w 103"/>
                  <a:gd name="T25" fmla="*/ 0 h 220"/>
                  <a:gd name="T26" fmla="*/ 0 w 103"/>
                  <a:gd name="T27" fmla="*/ 0 h 220"/>
                  <a:gd name="T28" fmla="*/ 0 w 103"/>
                  <a:gd name="T29" fmla="*/ 0 h 220"/>
                  <a:gd name="T30" fmla="*/ 0 w 103"/>
                  <a:gd name="T31" fmla="*/ 0 h 220"/>
                  <a:gd name="T32" fmla="*/ 0 w 103"/>
                  <a:gd name="T33" fmla="*/ 0 h 220"/>
                  <a:gd name="T34" fmla="*/ 0 w 103"/>
                  <a:gd name="T35" fmla="*/ 0 h 220"/>
                  <a:gd name="T36" fmla="*/ 0 w 103"/>
                  <a:gd name="T37" fmla="*/ 0 h 220"/>
                  <a:gd name="T38" fmla="*/ 0 w 103"/>
                  <a:gd name="T39" fmla="*/ 0 h 220"/>
                  <a:gd name="T40" fmla="*/ 0 w 103"/>
                  <a:gd name="T41" fmla="*/ 0 h 220"/>
                  <a:gd name="T42" fmla="*/ 0 w 103"/>
                  <a:gd name="T43" fmla="*/ 0 h 220"/>
                  <a:gd name="T44" fmla="*/ 0 w 103"/>
                  <a:gd name="T45" fmla="*/ 0 h 220"/>
                  <a:gd name="T46" fmla="*/ 0 w 103"/>
                  <a:gd name="T47" fmla="*/ 0 h 220"/>
                  <a:gd name="T48" fmla="*/ 0 w 103"/>
                  <a:gd name="T49" fmla="*/ 0 h 220"/>
                  <a:gd name="T50" fmla="*/ 0 w 103"/>
                  <a:gd name="T51" fmla="*/ 0 h 220"/>
                  <a:gd name="T52" fmla="*/ 0 w 103"/>
                  <a:gd name="T53" fmla="*/ 0 h 220"/>
                  <a:gd name="T54" fmla="*/ 0 w 103"/>
                  <a:gd name="T55" fmla="*/ 0 h 220"/>
                  <a:gd name="T56" fmla="*/ 0 w 103"/>
                  <a:gd name="T57" fmla="*/ 0 h 220"/>
                  <a:gd name="T58" fmla="*/ 0 w 103"/>
                  <a:gd name="T59" fmla="*/ 0 h 220"/>
                  <a:gd name="T60" fmla="*/ 0 w 103"/>
                  <a:gd name="T61" fmla="*/ 0 h 220"/>
                  <a:gd name="T62" fmla="*/ 0 w 103"/>
                  <a:gd name="T63" fmla="*/ 0 h 220"/>
                  <a:gd name="T64" fmla="*/ 0 w 103"/>
                  <a:gd name="T65" fmla="*/ 0 h 220"/>
                  <a:gd name="T66" fmla="*/ 0 w 103"/>
                  <a:gd name="T67" fmla="*/ 0 h 220"/>
                  <a:gd name="T68" fmla="*/ 0 w 103"/>
                  <a:gd name="T69" fmla="*/ 0 h 220"/>
                  <a:gd name="T70" fmla="*/ 0 w 103"/>
                  <a:gd name="T71" fmla="*/ 0 h 220"/>
                  <a:gd name="T72" fmla="*/ 0 w 103"/>
                  <a:gd name="T73" fmla="*/ 0 h 220"/>
                  <a:gd name="T74" fmla="*/ 0 w 103"/>
                  <a:gd name="T75" fmla="*/ 0 h 220"/>
                  <a:gd name="T76" fmla="*/ 0 w 103"/>
                  <a:gd name="T77" fmla="*/ 0 h 220"/>
                  <a:gd name="T78" fmla="*/ 0 w 103"/>
                  <a:gd name="T79" fmla="*/ 0 h 220"/>
                  <a:gd name="T80" fmla="*/ 0 w 103"/>
                  <a:gd name="T81" fmla="*/ 0 h 2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"/>
                  <a:gd name="T124" fmla="*/ 0 h 220"/>
                  <a:gd name="T125" fmla="*/ 103 w 103"/>
                  <a:gd name="T126" fmla="*/ 220 h 2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" h="220">
                    <a:moveTo>
                      <a:pt x="0" y="120"/>
                    </a:moveTo>
                    <a:lnTo>
                      <a:pt x="0" y="138"/>
                    </a:lnTo>
                    <a:lnTo>
                      <a:pt x="4" y="155"/>
                    </a:lnTo>
                    <a:lnTo>
                      <a:pt x="12" y="171"/>
                    </a:lnTo>
                    <a:lnTo>
                      <a:pt x="22" y="185"/>
                    </a:lnTo>
                    <a:lnTo>
                      <a:pt x="35" y="197"/>
                    </a:lnTo>
                    <a:lnTo>
                      <a:pt x="50" y="207"/>
                    </a:lnTo>
                    <a:lnTo>
                      <a:pt x="66" y="215"/>
                    </a:lnTo>
                    <a:lnTo>
                      <a:pt x="83" y="219"/>
                    </a:lnTo>
                    <a:lnTo>
                      <a:pt x="89" y="220"/>
                    </a:lnTo>
                    <a:lnTo>
                      <a:pt x="94" y="218"/>
                    </a:lnTo>
                    <a:lnTo>
                      <a:pt x="98" y="215"/>
                    </a:lnTo>
                    <a:lnTo>
                      <a:pt x="100" y="211"/>
                    </a:lnTo>
                    <a:lnTo>
                      <a:pt x="100" y="205"/>
                    </a:lnTo>
                    <a:lnTo>
                      <a:pt x="99" y="200"/>
                    </a:lnTo>
                    <a:lnTo>
                      <a:pt x="96" y="196"/>
                    </a:lnTo>
                    <a:lnTo>
                      <a:pt x="91" y="193"/>
                    </a:lnTo>
                    <a:lnTo>
                      <a:pt x="74" y="187"/>
                    </a:lnTo>
                    <a:lnTo>
                      <a:pt x="58" y="178"/>
                    </a:lnTo>
                    <a:lnTo>
                      <a:pt x="45" y="167"/>
                    </a:lnTo>
                    <a:lnTo>
                      <a:pt x="36" y="154"/>
                    </a:lnTo>
                    <a:lnTo>
                      <a:pt x="30" y="138"/>
                    </a:lnTo>
                    <a:lnTo>
                      <a:pt x="27" y="121"/>
                    </a:lnTo>
                    <a:lnTo>
                      <a:pt x="27" y="103"/>
                    </a:lnTo>
                    <a:lnTo>
                      <a:pt x="32" y="83"/>
                    </a:lnTo>
                    <a:lnTo>
                      <a:pt x="39" y="69"/>
                    </a:lnTo>
                    <a:lnTo>
                      <a:pt x="51" y="56"/>
                    </a:lnTo>
                    <a:lnTo>
                      <a:pt x="63" y="43"/>
                    </a:lnTo>
                    <a:lnTo>
                      <a:pt x="77" y="31"/>
                    </a:lnTo>
                    <a:lnTo>
                      <a:pt x="89" y="21"/>
                    </a:lnTo>
                    <a:lnTo>
                      <a:pt x="98" y="12"/>
                    </a:lnTo>
                    <a:lnTo>
                      <a:pt x="103" y="5"/>
                    </a:lnTo>
                    <a:lnTo>
                      <a:pt x="103" y="0"/>
                    </a:lnTo>
                    <a:lnTo>
                      <a:pt x="92" y="4"/>
                    </a:lnTo>
                    <a:lnTo>
                      <a:pt x="77" y="12"/>
                    </a:lnTo>
                    <a:lnTo>
                      <a:pt x="61" y="25"/>
                    </a:lnTo>
                    <a:lnTo>
                      <a:pt x="44" y="40"/>
                    </a:lnTo>
                    <a:lnTo>
                      <a:pt x="29" y="57"/>
                    </a:lnTo>
                    <a:lnTo>
                      <a:pt x="16" y="77"/>
                    </a:lnTo>
                    <a:lnTo>
                      <a:pt x="6" y="9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1" name="Freeform 899"/>
              <p:cNvSpPr>
                <a:spLocks/>
              </p:cNvSpPr>
              <p:nvPr/>
            </p:nvSpPr>
            <p:spPr bwMode="auto">
              <a:xfrm>
                <a:off x="4565" y="3346"/>
                <a:ext cx="28" cy="41"/>
              </a:xfrm>
              <a:custGeom>
                <a:avLst/>
                <a:gdLst>
                  <a:gd name="T0" fmla="*/ 0 w 220"/>
                  <a:gd name="T1" fmla="*/ 0 h 288"/>
                  <a:gd name="T2" fmla="*/ 0 w 220"/>
                  <a:gd name="T3" fmla="*/ 0 h 288"/>
                  <a:gd name="T4" fmla="*/ 0 w 220"/>
                  <a:gd name="T5" fmla="*/ 0 h 288"/>
                  <a:gd name="T6" fmla="*/ 0 w 220"/>
                  <a:gd name="T7" fmla="*/ 0 h 288"/>
                  <a:gd name="T8" fmla="*/ 0 w 220"/>
                  <a:gd name="T9" fmla="*/ 0 h 288"/>
                  <a:gd name="T10" fmla="*/ 0 w 220"/>
                  <a:gd name="T11" fmla="*/ 0 h 288"/>
                  <a:gd name="T12" fmla="*/ 0 w 220"/>
                  <a:gd name="T13" fmla="*/ 0 h 288"/>
                  <a:gd name="T14" fmla="*/ 0 w 220"/>
                  <a:gd name="T15" fmla="*/ 0 h 288"/>
                  <a:gd name="T16" fmla="*/ 0 w 220"/>
                  <a:gd name="T17" fmla="*/ 0 h 288"/>
                  <a:gd name="T18" fmla="*/ 0 w 220"/>
                  <a:gd name="T19" fmla="*/ 0 h 288"/>
                  <a:gd name="T20" fmla="*/ 0 w 220"/>
                  <a:gd name="T21" fmla="*/ 0 h 288"/>
                  <a:gd name="T22" fmla="*/ 0 w 220"/>
                  <a:gd name="T23" fmla="*/ 0 h 288"/>
                  <a:gd name="T24" fmla="*/ 0 w 220"/>
                  <a:gd name="T25" fmla="*/ 0 h 288"/>
                  <a:gd name="T26" fmla="*/ 0 w 220"/>
                  <a:gd name="T27" fmla="*/ 0 h 288"/>
                  <a:gd name="T28" fmla="*/ 0 w 220"/>
                  <a:gd name="T29" fmla="*/ 0 h 288"/>
                  <a:gd name="T30" fmla="*/ 0 w 220"/>
                  <a:gd name="T31" fmla="*/ 0 h 288"/>
                  <a:gd name="T32" fmla="*/ 0 w 220"/>
                  <a:gd name="T33" fmla="*/ 0 h 288"/>
                  <a:gd name="T34" fmla="*/ 0 w 220"/>
                  <a:gd name="T35" fmla="*/ 0 h 288"/>
                  <a:gd name="T36" fmla="*/ 0 w 220"/>
                  <a:gd name="T37" fmla="*/ 0 h 288"/>
                  <a:gd name="T38" fmla="*/ 0 w 220"/>
                  <a:gd name="T39" fmla="*/ 0 h 288"/>
                  <a:gd name="T40" fmla="*/ 0 w 220"/>
                  <a:gd name="T41" fmla="*/ 0 h 288"/>
                  <a:gd name="T42" fmla="*/ 0 w 220"/>
                  <a:gd name="T43" fmla="*/ 0 h 288"/>
                  <a:gd name="T44" fmla="*/ 0 w 220"/>
                  <a:gd name="T45" fmla="*/ 0 h 288"/>
                  <a:gd name="T46" fmla="*/ 0 w 220"/>
                  <a:gd name="T47" fmla="*/ 0 h 288"/>
                  <a:gd name="T48" fmla="*/ 0 w 220"/>
                  <a:gd name="T49" fmla="*/ 0 h 288"/>
                  <a:gd name="T50" fmla="*/ 0 w 220"/>
                  <a:gd name="T51" fmla="*/ 0 h 288"/>
                  <a:gd name="T52" fmla="*/ 0 w 220"/>
                  <a:gd name="T53" fmla="*/ 0 h 288"/>
                  <a:gd name="T54" fmla="*/ 0 w 220"/>
                  <a:gd name="T55" fmla="*/ 0 h 288"/>
                  <a:gd name="T56" fmla="*/ 0 w 220"/>
                  <a:gd name="T57" fmla="*/ 0 h 288"/>
                  <a:gd name="T58" fmla="*/ 0 w 220"/>
                  <a:gd name="T59" fmla="*/ 0 h 288"/>
                  <a:gd name="T60" fmla="*/ 0 w 220"/>
                  <a:gd name="T61" fmla="*/ 0 h 288"/>
                  <a:gd name="T62" fmla="*/ 0 w 220"/>
                  <a:gd name="T63" fmla="*/ 0 h 288"/>
                  <a:gd name="T64" fmla="*/ 0 w 220"/>
                  <a:gd name="T65" fmla="*/ 0 h 288"/>
                  <a:gd name="T66" fmla="*/ 0 w 220"/>
                  <a:gd name="T67" fmla="*/ 0 h 288"/>
                  <a:gd name="T68" fmla="*/ 0 w 220"/>
                  <a:gd name="T69" fmla="*/ 0 h 288"/>
                  <a:gd name="T70" fmla="*/ 0 w 220"/>
                  <a:gd name="T71" fmla="*/ 0 h 288"/>
                  <a:gd name="T72" fmla="*/ 0 w 220"/>
                  <a:gd name="T73" fmla="*/ 0 h 288"/>
                  <a:gd name="T74" fmla="*/ 0 w 220"/>
                  <a:gd name="T75" fmla="*/ 0 h 2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20"/>
                  <a:gd name="T115" fmla="*/ 0 h 288"/>
                  <a:gd name="T116" fmla="*/ 220 w 220"/>
                  <a:gd name="T117" fmla="*/ 288 h 28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20" h="288">
                    <a:moveTo>
                      <a:pt x="179" y="108"/>
                    </a:moveTo>
                    <a:lnTo>
                      <a:pt x="186" y="115"/>
                    </a:lnTo>
                    <a:lnTo>
                      <a:pt x="191" y="124"/>
                    </a:lnTo>
                    <a:lnTo>
                      <a:pt x="196" y="133"/>
                    </a:lnTo>
                    <a:lnTo>
                      <a:pt x="200" y="143"/>
                    </a:lnTo>
                    <a:lnTo>
                      <a:pt x="202" y="153"/>
                    </a:lnTo>
                    <a:lnTo>
                      <a:pt x="201" y="163"/>
                    </a:lnTo>
                    <a:lnTo>
                      <a:pt x="199" y="174"/>
                    </a:lnTo>
                    <a:lnTo>
                      <a:pt x="193" y="184"/>
                    </a:lnTo>
                    <a:lnTo>
                      <a:pt x="186" y="194"/>
                    </a:lnTo>
                    <a:lnTo>
                      <a:pt x="178" y="204"/>
                    </a:lnTo>
                    <a:lnTo>
                      <a:pt x="168" y="213"/>
                    </a:lnTo>
                    <a:lnTo>
                      <a:pt x="159" y="221"/>
                    </a:lnTo>
                    <a:lnTo>
                      <a:pt x="148" y="229"/>
                    </a:lnTo>
                    <a:lnTo>
                      <a:pt x="138" y="237"/>
                    </a:lnTo>
                    <a:lnTo>
                      <a:pt x="127" y="246"/>
                    </a:lnTo>
                    <a:lnTo>
                      <a:pt x="118" y="255"/>
                    </a:lnTo>
                    <a:lnTo>
                      <a:pt x="115" y="258"/>
                    </a:lnTo>
                    <a:lnTo>
                      <a:pt x="112" y="263"/>
                    </a:lnTo>
                    <a:lnTo>
                      <a:pt x="110" y="267"/>
                    </a:lnTo>
                    <a:lnTo>
                      <a:pt x="108" y="271"/>
                    </a:lnTo>
                    <a:lnTo>
                      <a:pt x="107" y="276"/>
                    </a:lnTo>
                    <a:lnTo>
                      <a:pt x="107" y="280"/>
                    </a:lnTo>
                    <a:lnTo>
                      <a:pt x="109" y="284"/>
                    </a:lnTo>
                    <a:lnTo>
                      <a:pt x="112" y="287"/>
                    </a:lnTo>
                    <a:lnTo>
                      <a:pt x="117" y="288"/>
                    </a:lnTo>
                    <a:lnTo>
                      <a:pt x="121" y="288"/>
                    </a:lnTo>
                    <a:lnTo>
                      <a:pt x="124" y="287"/>
                    </a:lnTo>
                    <a:lnTo>
                      <a:pt x="127" y="284"/>
                    </a:lnTo>
                    <a:lnTo>
                      <a:pt x="138" y="271"/>
                    </a:lnTo>
                    <a:lnTo>
                      <a:pt x="149" y="261"/>
                    </a:lnTo>
                    <a:lnTo>
                      <a:pt x="161" y="250"/>
                    </a:lnTo>
                    <a:lnTo>
                      <a:pt x="173" y="239"/>
                    </a:lnTo>
                    <a:lnTo>
                      <a:pt x="185" y="229"/>
                    </a:lnTo>
                    <a:lnTo>
                      <a:pt x="196" y="217"/>
                    </a:lnTo>
                    <a:lnTo>
                      <a:pt x="206" y="204"/>
                    </a:lnTo>
                    <a:lnTo>
                      <a:pt x="213" y="190"/>
                    </a:lnTo>
                    <a:lnTo>
                      <a:pt x="219" y="173"/>
                    </a:lnTo>
                    <a:lnTo>
                      <a:pt x="220" y="157"/>
                    </a:lnTo>
                    <a:lnTo>
                      <a:pt x="218" y="141"/>
                    </a:lnTo>
                    <a:lnTo>
                      <a:pt x="212" y="125"/>
                    </a:lnTo>
                    <a:lnTo>
                      <a:pt x="204" y="111"/>
                    </a:lnTo>
                    <a:lnTo>
                      <a:pt x="194" y="97"/>
                    </a:lnTo>
                    <a:lnTo>
                      <a:pt x="182" y="86"/>
                    </a:lnTo>
                    <a:lnTo>
                      <a:pt x="168" y="77"/>
                    </a:lnTo>
                    <a:lnTo>
                      <a:pt x="158" y="70"/>
                    </a:lnTo>
                    <a:lnTo>
                      <a:pt x="146" y="64"/>
                    </a:lnTo>
                    <a:lnTo>
                      <a:pt x="134" y="56"/>
                    </a:lnTo>
                    <a:lnTo>
                      <a:pt x="122" y="50"/>
                    </a:lnTo>
                    <a:lnTo>
                      <a:pt x="109" y="43"/>
                    </a:lnTo>
                    <a:lnTo>
                      <a:pt x="96" y="36"/>
                    </a:lnTo>
                    <a:lnTo>
                      <a:pt x="83" y="29"/>
                    </a:lnTo>
                    <a:lnTo>
                      <a:pt x="70" y="22"/>
                    </a:lnTo>
                    <a:lnTo>
                      <a:pt x="59" y="17"/>
                    </a:lnTo>
                    <a:lnTo>
                      <a:pt x="47" y="12"/>
                    </a:lnTo>
                    <a:lnTo>
                      <a:pt x="36" y="7"/>
                    </a:lnTo>
                    <a:lnTo>
                      <a:pt x="26" y="4"/>
                    </a:lnTo>
                    <a:lnTo>
                      <a:pt x="18" y="1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9" y="7"/>
                    </a:lnTo>
                    <a:lnTo>
                      <a:pt x="20" y="13"/>
                    </a:lnTo>
                    <a:lnTo>
                      <a:pt x="31" y="18"/>
                    </a:lnTo>
                    <a:lnTo>
                      <a:pt x="42" y="23"/>
                    </a:lnTo>
                    <a:lnTo>
                      <a:pt x="54" y="29"/>
                    </a:lnTo>
                    <a:lnTo>
                      <a:pt x="65" y="34"/>
                    </a:lnTo>
                    <a:lnTo>
                      <a:pt x="77" y="40"/>
                    </a:lnTo>
                    <a:lnTo>
                      <a:pt x="88" y="47"/>
                    </a:lnTo>
                    <a:lnTo>
                      <a:pt x="101" y="53"/>
                    </a:lnTo>
                    <a:lnTo>
                      <a:pt x="112" y="60"/>
                    </a:lnTo>
                    <a:lnTo>
                      <a:pt x="124" y="66"/>
                    </a:lnTo>
                    <a:lnTo>
                      <a:pt x="136" y="74"/>
                    </a:lnTo>
                    <a:lnTo>
                      <a:pt x="147" y="82"/>
                    </a:lnTo>
                    <a:lnTo>
                      <a:pt x="158" y="90"/>
                    </a:lnTo>
                    <a:lnTo>
                      <a:pt x="168" y="98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2" name="Freeform 900"/>
              <p:cNvSpPr>
                <a:spLocks/>
              </p:cNvSpPr>
              <p:nvPr/>
            </p:nvSpPr>
            <p:spPr bwMode="auto">
              <a:xfrm>
                <a:off x="4538" y="3409"/>
                <a:ext cx="107" cy="71"/>
              </a:xfrm>
              <a:custGeom>
                <a:avLst/>
                <a:gdLst>
                  <a:gd name="T0" fmla="*/ 0 w 1070"/>
                  <a:gd name="T1" fmla="*/ 0 h 844"/>
                  <a:gd name="T2" fmla="*/ 0 w 1070"/>
                  <a:gd name="T3" fmla="*/ 0 h 844"/>
                  <a:gd name="T4" fmla="*/ 0 w 1070"/>
                  <a:gd name="T5" fmla="*/ 0 h 844"/>
                  <a:gd name="T6" fmla="*/ 0 w 1070"/>
                  <a:gd name="T7" fmla="*/ 0 h 844"/>
                  <a:gd name="T8" fmla="*/ 0 w 1070"/>
                  <a:gd name="T9" fmla="*/ 0 h 8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0"/>
                  <a:gd name="T16" fmla="*/ 0 h 844"/>
                  <a:gd name="T17" fmla="*/ 1070 w 1070"/>
                  <a:gd name="T18" fmla="*/ 844 h 8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0" h="844">
                    <a:moveTo>
                      <a:pt x="141" y="0"/>
                    </a:moveTo>
                    <a:lnTo>
                      <a:pt x="1070" y="194"/>
                    </a:lnTo>
                    <a:lnTo>
                      <a:pt x="919" y="844"/>
                    </a:lnTo>
                    <a:lnTo>
                      <a:pt x="0" y="62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3" name="Freeform 901"/>
              <p:cNvSpPr>
                <a:spLocks/>
              </p:cNvSpPr>
              <p:nvPr/>
            </p:nvSpPr>
            <p:spPr bwMode="auto">
              <a:xfrm>
                <a:off x="4547" y="3411"/>
                <a:ext cx="82" cy="28"/>
              </a:xfrm>
              <a:custGeom>
                <a:avLst/>
                <a:gdLst>
                  <a:gd name="T0" fmla="*/ 0 w 819"/>
                  <a:gd name="T1" fmla="*/ 0 h 333"/>
                  <a:gd name="T2" fmla="*/ 0 w 819"/>
                  <a:gd name="T3" fmla="*/ 0 h 333"/>
                  <a:gd name="T4" fmla="*/ 0 w 819"/>
                  <a:gd name="T5" fmla="*/ 0 h 333"/>
                  <a:gd name="T6" fmla="*/ 0 w 819"/>
                  <a:gd name="T7" fmla="*/ 0 h 333"/>
                  <a:gd name="T8" fmla="*/ 0 w 819"/>
                  <a:gd name="T9" fmla="*/ 0 h 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9"/>
                  <a:gd name="T16" fmla="*/ 0 h 333"/>
                  <a:gd name="T17" fmla="*/ 819 w 819"/>
                  <a:gd name="T18" fmla="*/ 333 h 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9" h="333">
                    <a:moveTo>
                      <a:pt x="97" y="0"/>
                    </a:moveTo>
                    <a:lnTo>
                      <a:pt x="819" y="139"/>
                    </a:lnTo>
                    <a:lnTo>
                      <a:pt x="172" y="98"/>
                    </a:lnTo>
                    <a:lnTo>
                      <a:pt x="0" y="33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4" name="Freeform 902"/>
              <p:cNvSpPr>
                <a:spLocks/>
              </p:cNvSpPr>
              <p:nvPr/>
            </p:nvSpPr>
            <p:spPr bwMode="auto">
              <a:xfrm>
                <a:off x="4527" y="3494"/>
                <a:ext cx="108" cy="26"/>
              </a:xfrm>
              <a:custGeom>
                <a:avLst/>
                <a:gdLst>
                  <a:gd name="T0" fmla="*/ 0 w 1083"/>
                  <a:gd name="T1" fmla="*/ 0 h 306"/>
                  <a:gd name="T2" fmla="*/ 0 w 1083"/>
                  <a:gd name="T3" fmla="*/ 0 h 306"/>
                  <a:gd name="T4" fmla="*/ 0 w 1083"/>
                  <a:gd name="T5" fmla="*/ 0 h 306"/>
                  <a:gd name="T6" fmla="*/ 0 w 1083"/>
                  <a:gd name="T7" fmla="*/ 0 h 306"/>
                  <a:gd name="T8" fmla="*/ 0 w 1083"/>
                  <a:gd name="T9" fmla="*/ 0 h 3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3"/>
                  <a:gd name="T16" fmla="*/ 0 h 306"/>
                  <a:gd name="T17" fmla="*/ 1083 w 1083"/>
                  <a:gd name="T18" fmla="*/ 306 h 3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3" h="306">
                    <a:moveTo>
                      <a:pt x="34" y="0"/>
                    </a:moveTo>
                    <a:lnTo>
                      <a:pt x="1083" y="261"/>
                    </a:lnTo>
                    <a:lnTo>
                      <a:pt x="1055" y="306"/>
                    </a:lnTo>
                    <a:lnTo>
                      <a:pt x="0" y="2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5" name="Freeform 903"/>
              <p:cNvSpPr>
                <a:spLocks/>
              </p:cNvSpPr>
              <p:nvPr/>
            </p:nvSpPr>
            <p:spPr bwMode="auto">
              <a:xfrm>
                <a:off x="4517" y="3502"/>
                <a:ext cx="109" cy="26"/>
              </a:xfrm>
              <a:custGeom>
                <a:avLst/>
                <a:gdLst>
                  <a:gd name="T0" fmla="*/ 0 w 1088"/>
                  <a:gd name="T1" fmla="*/ 0 h 311"/>
                  <a:gd name="T2" fmla="*/ 0 w 1088"/>
                  <a:gd name="T3" fmla="*/ 0 h 311"/>
                  <a:gd name="T4" fmla="*/ 0 w 1088"/>
                  <a:gd name="T5" fmla="*/ 0 h 311"/>
                  <a:gd name="T6" fmla="*/ 0 w 1088"/>
                  <a:gd name="T7" fmla="*/ 0 h 311"/>
                  <a:gd name="T8" fmla="*/ 0 w 1088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88"/>
                  <a:gd name="T16" fmla="*/ 0 h 311"/>
                  <a:gd name="T17" fmla="*/ 1088 w 1088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88" h="311">
                    <a:moveTo>
                      <a:pt x="39" y="0"/>
                    </a:moveTo>
                    <a:lnTo>
                      <a:pt x="1088" y="260"/>
                    </a:lnTo>
                    <a:lnTo>
                      <a:pt x="1055" y="311"/>
                    </a:lnTo>
                    <a:lnTo>
                      <a:pt x="0" y="34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6" name="Freeform 904"/>
              <p:cNvSpPr>
                <a:spLocks/>
              </p:cNvSpPr>
              <p:nvPr/>
            </p:nvSpPr>
            <p:spPr bwMode="auto">
              <a:xfrm>
                <a:off x="4534" y="3526"/>
                <a:ext cx="16" cy="6"/>
              </a:xfrm>
              <a:custGeom>
                <a:avLst/>
                <a:gdLst>
                  <a:gd name="T0" fmla="*/ 0 w 164"/>
                  <a:gd name="T1" fmla="*/ 0 h 72"/>
                  <a:gd name="T2" fmla="*/ 0 w 164"/>
                  <a:gd name="T3" fmla="*/ 0 h 72"/>
                  <a:gd name="T4" fmla="*/ 0 w 164"/>
                  <a:gd name="T5" fmla="*/ 0 h 72"/>
                  <a:gd name="T6" fmla="*/ 0 w 164"/>
                  <a:gd name="T7" fmla="*/ 0 h 72"/>
                  <a:gd name="T8" fmla="*/ 0 w 164"/>
                  <a:gd name="T9" fmla="*/ 0 h 72"/>
                  <a:gd name="T10" fmla="*/ 0 w 164"/>
                  <a:gd name="T11" fmla="*/ 0 h 72"/>
                  <a:gd name="T12" fmla="*/ 0 w 164"/>
                  <a:gd name="T13" fmla="*/ 0 h 72"/>
                  <a:gd name="T14" fmla="*/ 0 w 164"/>
                  <a:gd name="T15" fmla="*/ 0 h 72"/>
                  <a:gd name="T16" fmla="*/ 0 w 164"/>
                  <a:gd name="T17" fmla="*/ 0 h 72"/>
                  <a:gd name="T18" fmla="*/ 0 w 164"/>
                  <a:gd name="T19" fmla="*/ 0 h 72"/>
                  <a:gd name="T20" fmla="*/ 0 w 164"/>
                  <a:gd name="T21" fmla="*/ 0 h 72"/>
                  <a:gd name="T22" fmla="*/ 0 w 164"/>
                  <a:gd name="T23" fmla="*/ 0 h 72"/>
                  <a:gd name="T24" fmla="*/ 0 w 164"/>
                  <a:gd name="T25" fmla="*/ 0 h 72"/>
                  <a:gd name="T26" fmla="*/ 0 w 164"/>
                  <a:gd name="T27" fmla="*/ 0 h 72"/>
                  <a:gd name="T28" fmla="*/ 0 w 164"/>
                  <a:gd name="T29" fmla="*/ 0 h 72"/>
                  <a:gd name="T30" fmla="*/ 0 w 164"/>
                  <a:gd name="T31" fmla="*/ 0 h 72"/>
                  <a:gd name="T32" fmla="*/ 0 w 164"/>
                  <a:gd name="T33" fmla="*/ 0 h 72"/>
                  <a:gd name="T34" fmla="*/ 0 w 164"/>
                  <a:gd name="T35" fmla="*/ 0 h 72"/>
                  <a:gd name="T36" fmla="*/ 0 w 164"/>
                  <a:gd name="T37" fmla="*/ 0 h 72"/>
                  <a:gd name="T38" fmla="*/ 0 w 164"/>
                  <a:gd name="T39" fmla="*/ 0 h 72"/>
                  <a:gd name="T40" fmla="*/ 0 w 164"/>
                  <a:gd name="T41" fmla="*/ 0 h 72"/>
                  <a:gd name="T42" fmla="*/ 0 w 164"/>
                  <a:gd name="T43" fmla="*/ 0 h 72"/>
                  <a:gd name="T44" fmla="*/ 0 w 164"/>
                  <a:gd name="T45" fmla="*/ 0 h 72"/>
                  <a:gd name="T46" fmla="*/ 0 w 164"/>
                  <a:gd name="T47" fmla="*/ 0 h 72"/>
                  <a:gd name="T48" fmla="*/ 0 w 164"/>
                  <a:gd name="T49" fmla="*/ 0 h 72"/>
                  <a:gd name="T50" fmla="*/ 0 w 164"/>
                  <a:gd name="T51" fmla="*/ 0 h 72"/>
                  <a:gd name="T52" fmla="*/ 0 w 164"/>
                  <a:gd name="T53" fmla="*/ 0 h 72"/>
                  <a:gd name="T54" fmla="*/ 0 w 164"/>
                  <a:gd name="T55" fmla="*/ 0 h 72"/>
                  <a:gd name="T56" fmla="*/ 0 w 164"/>
                  <a:gd name="T57" fmla="*/ 0 h 72"/>
                  <a:gd name="T58" fmla="*/ 0 w 164"/>
                  <a:gd name="T59" fmla="*/ 0 h 72"/>
                  <a:gd name="T60" fmla="*/ 0 w 164"/>
                  <a:gd name="T61" fmla="*/ 0 h 72"/>
                  <a:gd name="T62" fmla="*/ 0 w 164"/>
                  <a:gd name="T63" fmla="*/ 0 h 72"/>
                  <a:gd name="T64" fmla="*/ 0 w 164"/>
                  <a:gd name="T65" fmla="*/ 0 h 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4"/>
                  <a:gd name="T100" fmla="*/ 0 h 72"/>
                  <a:gd name="T101" fmla="*/ 164 w 164"/>
                  <a:gd name="T102" fmla="*/ 72 h 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4" h="72">
                    <a:moveTo>
                      <a:pt x="16" y="1"/>
                    </a:moveTo>
                    <a:lnTo>
                      <a:pt x="21" y="1"/>
                    </a:lnTo>
                    <a:lnTo>
                      <a:pt x="35" y="0"/>
                    </a:lnTo>
                    <a:lnTo>
                      <a:pt x="54" y="0"/>
                    </a:lnTo>
                    <a:lnTo>
                      <a:pt x="78" y="2"/>
                    </a:lnTo>
                    <a:lnTo>
                      <a:pt x="104" y="7"/>
                    </a:lnTo>
                    <a:lnTo>
                      <a:pt x="128" y="17"/>
                    </a:lnTo>
                    <a:lnTo>
                      <a:pt x="149" y="31"/>
                    </a:lnTo>
                    <a:lnTo>
                      <a:pt x="164" y="51"/>
                    </a:lnTo>
                    <a:lnTo>
                      <a:pt x="164" y="52"/>
                    </a:lnTo>
                    <a:lnTo>
                      <a:pt x="164" y="57"/>
                    </a:lnTo>
                    <a:lnTo>
                      <a:pt x="163" y="62"/>
                    </a:lnTo>
                    <a:lnTo>
                      <a:pt x="161" y="67"/>
                    </a:lnTo>
                    <a:lnTo>
                      <a:pt x="156" y="71"/>
                    </a:lnTo>
                    <a:lnTo>
                      <a:pt x="149" y="72"/>
                    </a:lnTo>
                    <a:lnTo>
                      <a:pt x="138" y="71"/>
                    </a:lnTo>
                    <a:lnTo>
                      <a:pt x="124" y="65"/>
                    </a:lnTo>
                    <a:lnTo>
                      <a:pt x="124" y="63"/>
                    </a:lnTo>
                    <a:lnTo>
                      <a:pt x="123" y="59"/>
                    </a:lnTo>
                    <a:lnTo>
                      <a:pt x="120" y="52"/>
                    </a:lnTo>
                    <a:lnTo>
                      <a:pt x="113" y="45"/>
                    </a:lnTo>
                    <a:lnTo>
                      <a:pt x="100" y="38"/>
                    </a:lnTo>
                    <a:lnTo>
                      <a:pt x="81" y="32"/>
                    </a:lnTo>
                    <a:lnTo>
                      <a:pt x="55" y="29"/>
                    </a:lnTo>
                    <a:lnTo>
                      <a:pt x="20" y="29"/>
                    </a:lnTo>
                    <a:lnTo>
                      <a:pt x="18" y="29"/>
                    </a:lnTo>
                    <a:lnTo>
                      <a:pt x="14" y="27"/>
                    </a:lnTo>
                    <a:lnTo>
                      <a:pt x="9" y="25"/>
                    </a:lnTo>
                    <a:lnTo>
                      <a:pt x="4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5" y="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7" name="Freeform 905"/>
              <p:cNvSpPr>
                <a:spLocks/>
              </p:cNvSpPr>
              <p:nvPr/>
            </p:nvSpPr>
            <p:spPr bwMode="auto">
              <a:xfrm>
                <a:off x="4537" y="3483"/>
                <a:ext cx="15" cy="9"/>
              </a:xfrm>
              <a:custGeom>
                <a:avLst/>
                <a:gdLst>
                  <a:gd name="T0" fmla="*/ 0 w 146"/>
                  <a:gd name="T1" fmla="*/ 0 h 109"/>
                  <a:gd name="T2" fmla="*/ 0 w 146"/>
                  <a:gd name="T3" fmla="*/ 0 h 109"/>
                  <a:gd name="T4" fmla="*/ 0 w 146"/>
                  <a:gd name="T5" fmla="*/ 0 h 109"/>
                  <a:gd name="T6" fmla="*/ 0 w 146"/>
                  <a:gd name="T7" fmla="*/ 0 h 109"/>
                  <a:gd name="T8" fmla="*/ 0 w 146"/>
                  <a:gd name="T9" fmla="*/ 0 h 109"/>
                  <a:gd name="T10" fmla="*/ 0 w 146"/>
                  <a:gd name="T11" fmla="*/ 0 h 109"/>
                  <a:gd name="T12" fmla="*/ 0 w 146"/>
                  <a:gd name="T13" fmla="*/ 0 h 109"/>
                  <a:gd name="T14" fmla="*/ 0 w 146"/>
                  <a:gd name="T15" fmla="*/ 0 h 109"/>
                  <a:gd name="T16" fmla="*/ 0 w 146"/>
                  <a:gd name="T17" fmla="*/ 0 h 109"/>
                  <a:gd name="T18" fmla="*/ 0 w 146"/>
                  <a:gd name="T19" fmla="*/ 0 h 109"/>
                  <a:gd name="T20" fmla="*/ 0 w 146"/>
                  <a:gd name="T21" fmla="*/ 0 h 109"/>
                  <a:gd name="T22" fmla="*/ 0 w 146"/>
                  <a:gd name="T23" fmla="*/ 0 h 109"/>
                  <a:gd name="T24" fmla="*/ 0 w 146"/>
                  <a:gd name="T25" fmla="*/ 0 h 109"/>
                  <a:gd name="T26" fmla="*/ 0 w 146"/>
                  <a:gd name="T27" fmla="*/ 0 h 109"/>
                  <a:gd name="T28" fmla="*/ 0 w 146"/>
                  <a:gd name="T29" fmla="*/ 0 h 109"/>
                  <a:gd name="T30" fmla="*/ 0 w 146"/>
                  <a:gd name="T31" fmla="*/ 0 h 109"/>
                  <a:gd name="T32" fmla="*/ 0 w 146"/>
                  <a:gd name="T33" fmla="*/ 0 h 109"/>
                  <a:gd name="T34" fmla="*/ 0 w 146"/>
                  <a:gd name="T35" fmla="*/ 0 h 109"/>
                  <a:gd name="T36" fmla="*/ 0 w 146"/>
                  <a:gd name="T37" fmla="*/ 0 h 1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9"/>
                  <a:gd name="T59" fmla="*/ 146 w 146"/>
                  <a:gd name="T60" fmla="*/ 109 h 10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9">
                    <a:moveTo>
                      <a:pt x="45" y="0"/>
                    </a:moveTo>
                    <a:lnTo>
                      <a:pt x="42" y="0"/>
                    </a:lnTo>
                    <a:lnTo>
                      <a:pt x="35" y="3"/>
                    </a:lnTo>
                    <a:lnTo>
                      <a:pt x="26" y="7"/>
                    </a:lnTo>
                    <a:lnTo>
                      <a:pt x="15" y="14"/>
                    </a:lnTo>
                    <a:lnTo>
                      <a:pt x="6" y="24"/>
                    </a:lnTo>
                    <a:lnTo>
                      <a:pt x="1" y="39"/>
                    </a:lnTo>
                    <a:lnTo>
                      <a:pt x="0" y="59"/>
                    </a:lnTo>
                    <a:lnTo>
                      <a:pt x="6" y="85"/>
                    </a:lnTo>
                    <a:lnTo>
                      <a:pt x="85" y="109"/>
                    </a:lnTo>
                    <a:lnTo>
                      <a:pt x="84" y="104"/>
                    </a:lnTo>
                    <a:lnTo>
                      <a:pt x="84" y="93"/>
                    </a:lnTo>
                    <a:lnTo>
                      <a:pt x="84" y="76"/>
                    </a:lnTo>
                    <a:lnTo>
                      <a:pt x="87" y="58"/>
                    </a:lnTo>
                    <a:lnTo>
                      <a:pt x="93" y="40"/>
                    </a:lnTo>
                    <a:lnTo>
                      <a:pt x="104" y="27"/>
                    </a:lnTo>
                    <a:lnTo>
                      <a:pt x="121" y="20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8" name="Freeform 906"/>
              <p:cNvSpPr>
                <a:spLocks/>
              </p:cNvSpPr>
              <p:nvPr/>
            </p:nvSpPr>
            <p:spPr bwMode="auto">
              <a:xfrm>
                <a:off x="4620" y="3499"/>
                <a:ext cx="15" cy="9"/>
              </a:xfrm>
              <a:custGeom>
                <a:avLst/>
                <a:gdLst>
                  <a:gd name="T0" fmla="*/ 0 w 146"/>
                  <a:gd name="T1" fmla="*/ 0 h 107"/>
                  <a:gd name="T2" fmla="*/ 0 w 146"/>
                  <a:gd name="T3" fmla="*/ 0 h 107"/>
                  <a:gd name="T4" fmla="*/ 0 w 146"/>
                  <a:gd name="T5" fmla="*/ 0 h 107"/>
                  <a:gd name="T6" fmla="*/ 0 w 146"/>
                  <a:gd name="T7" fmla="*/ 0 h 107"/>
                  <a:gd name="T8" fmla="*/ 0 w 146"/>
                  <a:gd name="T9" fmla="*/ 0 h 107"/>
                  <a:gd name="T10" fmla="*/ 0 w 146"/>
                  <a:gd name="T11" fmla="*/ 0 h 107"/>
                  <a:gd name="T12" fmla="*/ 0 w 146"/>
                  <a:gd name="T13" fmla="*/ 0 h 107"/>
                  <a:gd name="T14" fmla="*/ 0 w 146"/>
                  <a:gd name="T15" fmla="*/ 0 h 107"/>
                  <a:gd name="T16" fmla="*/ 0 w 146"/>
                  <a:gd name="T17" fmla="*/ 0 h 107"/>
                  <a:gd name="T18" fmla="*/ 0 w 146"/>
                  <a:gd name="T19" fmla="*/ 0 h 107"/>
                  <a:gd name="T20" fmla="*/ 0 w 146"/>
                  <a:gd name="T21" fmla="*/ 0 h 107"/>
                  <a:gd name="T22" fmla="*/ 0 w 146"/>
                  <a:gd name="T23" fmla="*/ 0 h 107"/>
                  <a:gd name="T24" fmla="*/ 0 w 146"/>
                  <a:gd name="T25" fmla="*/ 0 h 107"/>
                  <a:gd name="T26" fmla="*/ 0 w 146"/>
                  <a:gd name="T27" fmla="*/ 0 h 107"/>
                  <a:gd name="T28" fmla="*/ 0 w 146"/>
                  <a:gd name="T29" fmla="*/ 0 h 107"/>
                  <a:gd name="T30" fmla="*/ 0 w 146"/>
                  <a:gd name="T31" fmla="*/ 0 h 107"/>
                  <a:gd name="T32" fmla="*/ 0 w 146"/>
                  <a:gd name="T33" fmla="*/ 0 h 107"/>
                  <a:gd name="T34" fmla="*/ 0 w 146"/>
                  <a:gd name="T35" fmla="*/ 0 h 107"/>
                  <a:gd name="T36" fmla="*/ 0 w 146"/>
                  <a:gd name="T37" fmla="*/ 0 h 10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07"/>
                  <a:gd name="T59" fmla="*/ 146 w 146"/>
                  <a:gd name="T60" fmla="*/ 107 h 10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07">
                    <a:moveTo>
                      <a:pt x="45" y="0"/>
                    </a:moveTo>
                    <a:lnTo>
                      <a:pt x="42" y="0"/>
                    </a:lnTo>
                    <a:lnTo>
                      <a:pt x="35" y="2"/>
                    </a:lnTo>
                    <a:lnTo>
                      <a:pt x="25" y="6"/>
                    </a:lnTo>
                    <a:lnTo>
                      <a:pt x="15" y="12"/>
                    </a:lnTo>
                    <a:lnTo>
                      <a:pt x="6" y="23"/>
                    </a:lnTo>
                    <a:lnTo>
                      <a:pt x="0" y="38"/>
                    </a:lnTo>
                    <a:lnTo>
                      <a:pt x="0" y="58"/>
                    </a:lnTo>
                    <a:lnTo>
                      <a:pt x="6" y="85"/>
                    </a:lnTo>
                    <a:lnTo>
                      <a:pt x="84" y="107"/>
                    </a:lnTo>
                    <a:lnTo>
                      <a:pt x="83" y="103"/>
                    </a:lnTo>
                    <a:lnTo>
                      <a:pt x="83" y="91"/>
                    </a:lnTo>
                    <a:lnTo>
                      <a:pt x="83" y="75"/>
                    </a:lnTo>
                    <a:lnTo>
                      <a:pt x="86" y="56"/>
                    </a:lnTo>
                    <a:lnTo>
                      <a:pt x="92" y="40"/>
                    </a:lnTo>
                    <a:lnTo>
                      <a:pt x="103" y="27"/>
                    </a:lnTo>
                    <a:lnTo>
                      <a:pt x="121" y="19"/>
                    </a:lnTo>
                    <a:lnTo>
                      <a:pt x="146" y="23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09" name="Freeform 907"/>
              <p:cNvSpPr>
                <a:spLocks/>
              </p:cNvSpPr>
              <p:nvPr/>
            </p:nvSpPr>
            <p:spPr bwMode="auto">
              <a:xfrm>
                <a:off x="4553" y="3485"/>
                <a:ext cx="63" cy="16"/>
              </a:xfrm>
              <a:custGeom>
                <a:avLst/>
                <a:gdLst>
                  <a:gd name="T0" fmla="*/ 0 w 629"/>
                  <a:gd name="T1" fmla="*/ 0 h 182"/>
                  <a:gd name="T2" fmla="*/ 0 w 629"/>
                  <a:gd name="T3" fmla="*/ 0 h 182"/>
                  <a:gd name="T4" fmla="*/ 0 w 629"/>
                  <a:gd name="T5" fmla="*/ 0 h 182"/>
                  <a:gd name="T6" fmla="*/ 0 w 629"/>
                  <a:gd name="T7" fmla="*/ 0 h 182"/>
                  <a:gd name="T8" fmla="*/ 0 w 629"/>
                  <a:gd name="T9" fmla="*/ 0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9"/>
                  <a:gd name="T16" fmla="*/ 0 h 182"/>
                  <a:gd name="T17" fmla="*/ 629 w 62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9" h="182">
                    <a:moveTo>
                      <a:pt x="0" y="40"/>
                    </a:moveTo>
                    <a:lnTo>
                      <a:pt x="601" y="182"/>
                    </a:lnTo>
                    <a:lnTo>
                      <a:pt x="629" y="142"/>
                    </a:lnTo>
                    <a:lnTo>
                      <a:pt x="29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0" name="Freeform 908"/>
              <p:cNvSpPr>
                <a:spLocks/>
              </p:cNvSpPr>
              <p:nvPr/>
            </p:nvSpPr>
            <p:spPr bwMode="auto">
              <a:xfrm>
                <a:off x="4553" y="349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3911" name="Freeform 909"/>
              <p:cNvSpPr>
                <a:spLocks/>
              </p:cNvSpPr>
              <p:nvPr/>
            </p:nvSpPr>
            <p:spPr bwMode="auto">
              <a:xfrm>
                <a:off x="4553" y="3482"/>
                <a:ext cx="60" cy="14"/>
              </a:xfrm>
              <a:custGeom>
                <a:avLst/>
                <a:gdLst>
                  <a:gd name="T0" fmla="*/ 0 w 606"/>
                  <a:gd name="T1" fmla="*/ 0 h 170"/>
                  <a:gd name="T2" fmla="*/ 0 w 606"/>
                  <a:gd name="T3" fmla="*/ 0 h 170"/>
                  <a:gd name="T4" fmla="*/ 0 w 606"/>
                  <a:gd name="T5" fmla="*/ 0 h 170"/>
                  <a:gd name="T6" fmla="*/ 0 w 606"/>
                  <a:gd name="T7" fmla="*/ 0 h 170"/>
                  <a:gd name="T8" fmla="*/ 0 w 606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70"/>
                  <a:gd name="T17" fmla="*/ 606 w 606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70">
                    <a:moveTo>
                      <a:pt x="0" y="28"/>
                    </a:moveTo>
                    <a:lnTo>
                      <a:pt x="600" y="170"/>
                    </a:lnTo>
                    <a:lnTo>
                      <a:pt x="606" y="142"/>
                    </a:lnTo>
                    <a:lnTo>
                      <a:pt x="5" y="0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3876" name="AutoShape 916"/>
            <p:cNvSpPr>
              <a:spLocks noChangeAspect="1" noChangeArrowheads="1" noTextEdit="1"/>
            </p:cNvSpPr>
            <p:nvPr/>
          </p:nvSpPr>
          <p:spPr bwMode="auto">
            <a:xfrm flipH="1">
              <a:off x="5227638" y="2174875"/>
              <a:ext cx="517525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3877" name="Freeform 918"/>
            <p:cNvSpPr>
              <a:spLocks/>
            </p:cNvSpPr>
            <p:nvPr/>
          </p:nvSpPr>
          <p:spPr bwMode="auto">
            <a:xfrm flipH="1">
              <a:off x="5600700" y="2266950"/>
              <a:ext cx="74613" cy="88900"/>
            </a:xfrm>
            <a:custGeom>
              <a:avLst/>
              <a:gdLst>
                <a:gd name="T0" fmla="*/ 2147483647 w 188"/>
                <a:gd name="T1" fmla="*/ 0 h 168"/>
                <a:gd name="T2" fmla="*/ 2147483647 w 188"/>
                <a:gd name="T3" fmla="*/ 2147483647 h 168"/>
                <a:gd name="T4" fmla="*/ 2147483647 w 188"/>
                <a:gd name="T5" fmla="*/ 2147483647 h 168"/>
                <a:gd name="T6" fmla="*/ 2147483647 w 188"/>
                <a:gd name="T7" fmla="*/ 2147483647 h 168"/>
                <a:gd name="T8" fmla="*/ 2147483647 w 188"/>
                <a:gd name="T9" fmla="*/ 2147483647 h 168"/>
                <a:gd name="T10" fmla="*/ 2147483647 w 188"/>
                <a:gd name="T11" fmla="*/ 2147483647 h 168"/>
                <a:gd name="T12" fmla="*/ 2147483647 w 188"/>
                <a:gd name="T13" fmla="*/ 2147483647 h 168"/>
                <a:gd name="T14" fmla="*/ 2147483647 w 188"/>
                <a:gd name="T15" fmla="*/ 2147483647 h 168"/>
                <a:gd name="T16" fmla="*/ 2147483647 w 188"/>
                <a:gd name="T17" fmla="*/ 2147483647 h 168"/>
                <a:gd name="T18" fmla="*/ 2147483647 w 188"/>
                <a:gd name="T19" fmla="*/ 2147483647 h 168"/>
                <a:gd name="T20" fmla="*/ 2147483647 w 188"/>
                <a:gd name="T21" fmla="*/ 2147483647 h 168"/>
                <a:gd name="T22" fmla="*/ 2147483647 w 188"/>
                <a:gd name="T23" fmla="*/ 2147483647 h 168"/>
                <a:gd name="T24" fmla="*/ 0 w 188"/>
                <a:gd name="T25" fmla="*/ 2147483647 h 168"/>
                <a:gd name="T26" fmla="*/ 2147483647 w 188"/>
                <a:gd name="T27" fmla="*/ 2147483647 h 168"/>
                <a:gd name="T28" fmla="*/ 2147483647 w 188"/>
                <a:gd name="T29" fmla="*/ 2147483647 h 168"/>
                <a:gd name="T30" fmla="*/ 2147483647 w 188"/>
                <a:gd name="T31" fmla="*/ 2147483647 h 168"/>
                <a:gd name="T32" fmla="*/ 2147483647 w 188"/>
                <a:gd name="T33" fmla="*/ 0 h 168"/>
                <a:gd name="T34" fmla="*/ 2147483647 w 188"/>
                <a:gd name="T35" fmla="*/ 2147483647 h 168"/>
                <a:gd name="T36" fmla="*/ 2147483647 w 188"/>
                <a:gd name="T37" fmla="*/ 2147483647 h 168"/>
                <a:gd name="T38" fmla="*/ 2147483647 w 188"/>
                <a:gd name="T39" fmla="*/ 2147483647 h 168"/>
                <a:gd name="T40" fmla="*/ 2147483647 w 188"/>
                <a:gd name="T41" fmla="*/ 2147483647 h 168"/>
                <a:gd name="T42" fmla="*/ 2147483647 w 188"/>
                <a:gd name="T43" fmla="*/ 2147483647 h 168"/>
                <a:gd name="T44" fmla="*/ 2147483647 w 188"/>
                <a:gd name="T45" fmla="*/ 2147483647 h 168"/>
                <a:gd name="T46" fmla="*/ 2147483647 w 188"/>
                <a:gd name="T47" fmla="*/ 2147483647 h 168"/>
                <a:gd name="T48" fmla="*/ 2147483647 w 188"/>
                <a:gd name="T49" fmla="*/ 2147483647 h 168"/>
                <a:gd name="T50" fmla="*/ 2147483647 w 188"/>
                <a:gd name="T51" fmla="*/ 2147483647 h 168"/>
                <a:gd name="T52" fmla="*/ 2147483647 w 188"/>
                <a:gd name="T53" fmla="*/ 2147483647 h 168"/>
                <a:gd name="T54" fmla="*/ 2147483647 w 188"/>
                <a:gd name="T55" fmla="*/ 2147483647 h 168"/>
                <a:gd name="T56" fmla="*/ 2147483647 w 188"/>
                <a:gd name="T57" fmla="*/ 2147483647 h 168"/>
                <a:gd name="T58" fmla="*/ 2147483647 w 188"/>
                <a:gd name="T59" fmla="*/ 2147483647 h 168"/>
                <a:gd name="T60" fmla="*/ 2147483647 w 188"/>
                <a:gd name="T61" fmla="*/ 2147483647 h 168"/>
                <a:gd name="T62" fmla="*/ 2147483647 w 188"/>
                <a:gd name="T63" fmla="*/ 2147483647 h 168"/>
                <a:gd name="T64" fmla="*/ 2147483647 w 188"/>
                <a:gd name="T65" fmla="*/ 2147483647 h 168"/>
                <a:gd name="T66" fmla="*/ 2147483647 w 188"/>
                <a:gd name="T67" fmla="*/ 2147483647 h 168"/>
                <a:gd name="T68" fmla="*/ 2147483647 w 188"/>
                <a:gd name="T69" fmla="*/ 2147483647 h 168"/>
                <a:gd name="T70" fmla="*/ 2147483647 w 188"/>
                <a:gd name="T71" fmla="*/ 0 h 1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88"/>
                <a:gd name="T109" fmla="*/ 0 h 168"/>
                <a:gd name="T110" fmla="*/ 188 w 188"/>
                <a:gd name="T111" fmla="*/ 168 h 1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88" h="168">
                  <a:moveTo>
                    <a:pt x="92" y="0"/>
                  </a:moveTo>
                  <a:lnTo>
                    <a:pt x="135" y="7"/>
                  </a:lnTo>
                  <a:lnTo>
                    <a:pt x="164" y="27"/>
                  </a:lnTo>
                  <a:lnTo>
                    <a:pt x="182" y="54"/>
                  </a:lnTo>
                  <a:lnTo>
                    <a:pt x="188" y="84"/>
                  </a:lnTo>
                  <a:lnTo>
                    <a:pt x="182" y="115"/>
                  </a:lnTo>
                  <a:lnTo>
                    <a:pt x="164" y="141"/>
                  </a:lnTo>
                  <a:lnTo>
                    <a:pt x="135" y="161"/>
                  </a:lnTo>
                  <a:lnTo>
                    <a:pt x="92" y="168"/>
                  </a:lnTo>
                  <a:lnTo>
                    <a:pt x="51" y="161"/>
                  </a:lnTo>
                  <a:lnTo>
                    <a:pt x="22" y="141"/>
                  </a:lnTo>
                  <a:lnTo>
                    <a:pt x="5" y="115"/>
                  </a:lnTo>
                  <a:lnTo>
                    <a:pt x="0" y="84"/>
                  </a:lnTo>
                  <a:lnTo>
                    <a:pt x="5" y="54"/>
                  </a:lnTo>
                  <a:lnTo>
                    <a:pt x="22" y="27"/>
                  </a:lnTo>
                  <a:lnTo>
                    <a:pt x="51" y="7"/>
                  </a:lnTo>
                  <a:lnTo>
                    <a:pt x="92" y="0"/>
                  </a:lnTo>
                  <a:lnTo>
                    <a:pt x="96" y="37"/>
                  </a:lnTo>
                  <a:lnTo>
                    <a:pt x="72" y="42"/>
                  </a:lnTo>
                  <a:lnTo>
                    <a:pt x="57" y="52"/>
                  </a:lnTo>
                  <a:lnTo>
                    <a:pt x="47" y="67"/>
                  </a:lnTo>
                  <a:lnTo>
                    <a:pt x="45" y="85"/>
                  </a:lnTo>
                  <a:lnTo>
                    <a:pt x="47" y="102"/>
                  </a:lnTo>
                  <a:lnTo>
                    <a:pt x="58" y="117"/>
                  </a:lnTo>
                  <a:lnTo>
                    <a:pt x="74" y="128"/>
                  </a:lnTo>
                  <a:lnTo>
                    <a:pt x="96" y="132"/>
                  </a:lnTo>
                  <a:lnTo>
                    <a:pt x="120" y="128"/>
                  </a:lnTo>
                  <a:lnTo>
                    <a:pt x="136" y="117"/>
                  </a:lnTo>
                  <a:lnTo>
                    <a:pt x="147" y="102"/>
                  </a:lnTo>
                  <a:lnTo>
                    <a:pt x="151" y="85"/>
                  </a:lnTo>
                  <a:lnTo>
                    <a:pt x="148" y="67"/>
                  </a:lnTo>
                  <a:lnTo>
                    <a:pt x="137" y="52"/>
                  </a:lnTo>
                  <a:lnTo>
                    <a:pt x="120" y="42"/>
                  </a:lnTo>
                  <a:lnTo>
                    <a:pt x="96" y="37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78" name="Freeform 919"/>
            <p:cNvSpPr>
              <a:spLocks/>
            </p:cNvSpPr>
            <p:nvPr/>
          </p:nvSpPr>
          <p:spPr bwMode="auto">
            <a:xfrm flipH="1">
              <a:off x="5294313" y="2266950"/>
              <a:ext cx="76200" cy="88900"/>
            </a:xfrm>
            <a:custGeom>
              <a:avLst/>
              <a:gdLst>
                <a:gd name="T0" fmla="*/ 2147483647 w 192"/>
                <a:gd name="T1" fmla="*/ 0 h 168"/>
                <a:gd name="T2" fmla="*/ 2147483647 w 192"/>
                <a:gd name="T3" fmla="*/ 2147483647 h 168"/>
                <a:gd name="T4" fmla="*/ 2147483647 w 192"/>
                <a:gd name="T5" fmla="*/ 2147483647 h 168"/>
                <a:gd name="T6" fmla="*/ 2147483647 w 192"/>
                <a:gd name="T7" fmla="*/ 2147483647 h 168"/>
                <a:gd name="T8" fmla="*/ 2147483647 w 192"/>
                <a:gd name="T9" fmla="*/ 2147483647 h 168"/>
                <a:gd name="T10" fmla="*/ 2147483647 w 192"/>
                <a:gd name="T11" fmla="*/ 2147483647 h 168"/>
                <a:gd name="T12" fmla="*/ 2147483647 w 192"/>
                <a:gd name="T13" fmla="*/ 2147483647 h 168"/>
                <a:gd name="T14" fmla="*/ 2147483647 w 192"/>
                <a:gd name="T15" fmla="*/ 2147483647 h 168"/>
                <a:gd name="T16" fmla="*/ 2147483647 w 192"/>
                <a:gd name="T17" fmla="*/ 2147483647 h 168"/>
                <a:gd name="T18" fmla="*/ 2147483647 w 192"/>
                <a:gd name="T19" fmla="*/ 2147483647 h 168"/>
                <a:gd name="T20" fmla="*/ 2147483647 w 192"/>
                <a:gd name="T21" fmla="*/ 2147483647 h 168"/>
                <a:gd name="T22" fmla="*/ 2147483647 w 192"/>
                <a:gd name="T23" fmla="*/ 2147483647 h 168"/>
                <a:gd name="T24" fmla="*/ 0 w 192"/>
                <a:gd name="T25" fmla="*/ 2147483647 h 168"/>
                <a:gd name="T26" fmla="*/ 2147483647 w 192"/>
                <a:gd name="T27" fmla="*/ 2147483647 h 168"/>
                <a:gd name="T28" fmla="*/ 2147483647 w 192"/>
                <a:gd name="T29" fmla="*/ 2147483647 h 168"/>
                <a:gd name="T30" fmla="*/ 2147483647 w 192"/>
                <a:gd name="T31" fmla="*/ 2147483647 h 168"/>
                <a:gd name="T32" fmla="*/ 2147483647 w 192"/>
                <a:gd name="T33" fmla="*/ 0 h 168"/>
                <a:gd name="T34" fmla="*/ 2147483647 w 192"/>
                <a:gd name="T35" fmla="*/ 0 h 168"/>
                <a:gd name="T36" fmla="*/ 2147483647 w 192"/>
                <a:gd name="T37" fmla="*/ 2147483647 h 168"/>
                <a:gd name="T38" fmla="*/ 2147483647 w 192"/>
                <a:gd name="T39" fmla="*/ 2147483647 h 168"/>
                <a:gd name="T40" fmla="*/ 2147483647 w 192"/>
                <a:gd name="T41" fmla="*/ 2147483647 h 168"/>
                <a:gd name="T42" fmla="*/ 2147483647 w 192"/>
                <a:gd name="T43" fmla="*/ 2147483647 h 168"/>
                <a:gd name="T44" fmla="*/ 2147483647 w 192"/>
                <a:gd name="T45" fmla="*/ 2147483647 h 168"/>
                <a:gd name="T46" fmla="*/ 2147483647 w 192"/>
                <a:gd name="T47" fmla="*/ 2147483647 h 168"/>
                <a:gd name="T48" fmla="*/ 2147483647 w 192"/>
                <a:gd name="T49" fmla="*/ 2147483647 h 168"/>
                <a:gd name="T50" fmla="*/ 2147483647 w 192"/>
                <a:gd name="T51" fmla="*/ 2147483647 h 168"/>
                <a:gd name="T52" fmla="*/ 2147483647 w 192"/>
                <a:gd name="T53" fmla="*/ 2147483647 h 168"/>
                <a:gd name="T54" fmla="*/ 2147483647 w 192"/>
                <a:gd name="T55" fmla="*/ 2147483647 h 168"/>
                <a:gd name="T56" fmla="*/ 2147483647 w 192"/>
                <a:gd name="T57" fmla="*/ 2147483647 h 168"/>
                <a:gd name="T58" fmla="*/ 2147483647 w 192"/>
                <a:gd name="T59" fmla="*/ 2147483647 h 168"/>
                <a:gd name="T60" fmla="*/ 2147483647 w 192"/>
                <a:gd name="T61" fmla="*/ 2147483647 h 168"/>
                <a:gd name="T62" fmla="*/ 2147483647 w 192"/>
                <a:gd name="T63" fmla="*/ 2147483647 h 168"/>
                <a:gd name="T64" fmla="*/ 2147483647 w 192"/>
                <a:gd name="T65" fmla="*/ 2147483647 h 168"/>
                <a:gd name="T66" fmla="*/ 2147483647 w 192"/>
                <a:gd name="T67" fmla="*/ 2147483647 h 168"/>
                <a:gd name="T68" fmla="*/ 2147483647 w 192"/>
                <a:gd name="T69" fmla="*/ 2147483647 h 168"/>
                <a:gd name="T70" fmla="*/ 2147483647 w 192"/>
                <a:gd name="T71" fmla="*/ 2147483647 h 168"/>
                <a:gd name="T72" fmla="*/ 2147483647 w 192"/>
                <a:gd name="T73" fmla="*/ 0 h 16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2"/>
                <a:gd name="T112" fmla="*/ 0 h 168"/>
                <a:gd name="T113" fmla="*/ 192 w 192"/>
                <a:gd name="T114" fmla="*/ 168 h 16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2" h="168">
                  <a:moveTo>
                    <a:pt x="95" y="0"/>
                  </a:moveTo>
                  <a:lnTo>
                    <a:pt x="138" y="7"/>
                  </a:lnTo>
                  <a:lnTo>
                    <a:pt x="168" y="27"/>
                  </a:lnTo>
                  <a:lnTo>
                    <a:pt x="185" y="54"/>
                  </a:lnTo>
                  <a:lnTo>
                    <a:pt x="192" y="84"/>
                  </a:lnTo>
                  <a:lnTo>
                    <a:pt x="187" y="115"/>
                  </a:lnTo>
                  <a:lnTo>
                    <a:pt x="168" y="141"/>
                  </a:lnTo>
                  <a:lnTo>
                    <a:pt x="138" y="161"/>
                  </a:lnTo>
                  <a:lnTo>
                    <a:pt x="95" y="168"/>
                  </a:lnTo>
                  <a:lnTo>
                    <a:pt x="53" y="161"/>
                  </a:lnTo>
                  <a:lnTo>
                    <a:pt x="24" y="141"/>
                  </a:lnTo>
                  <a:lnTo>
                    <a:pt x="5" y="115"/>
                  </a:lnTo>
                  <a:lnTo>
                    <a:pt x="0" y="84"/>
                  </a:lnTo>
                  <a:lnTo>
                    <a:pt x="6" y="54"/>
                  </a:lnTo>
                  <a:lnTo>
                    <a:pt x="24" y="27"/>
                  </a:lnTo>
                  <a:lnTo>
                    <a:pt x="54" y="7"/>
                  </a:lnTo>
                  <a:lnTo>
                    <a:pt x="95" y="0"/>
                  </a:lnTo>
                  <a:lnTo>
                    <a:pt x="95" y="37"/>
                  </a:lnTo>
                  <a:lnTo>
                    <a:pt x="71" y="42"/>
                  </a:lnTo>
                  <a:lnTo>
                    <a:pt x="56" y="52"/>
                  </a:lnTo>
                  <a:lnTo>
                    <a:pt x="46" y="67"/>
                  </a:lnTo>
                  <a:lnTo>
                    <a:pt x="44" y="85"/>
                  </a:lnTo>
                  <a:lnTo>
                    <a:pt x="46" y="102"/>
                  </a:lnTo>
                  <a:lnTo>
                    <a:pt x="57" y="117"/>
                  </a:lnTo>
                  <a:lnTo>
                    <a:pt x="73" y="128"/>
                  </a:lnTo>
                  <a:lnTo>
                    <a:pt x="95" y="132"/>
                  </a:lnTo>
                  <a:lnTo>
                    <a:pt x="119" y="128"/>
                  </a:lnTo>
                  <a:lnTo>
                    <a:pt x="135" y="117"/>
                  </a:lnTo>
                  <a:lnTo>
                    <a:pt x="146" y="102"/>
                  </a:lnTo>
                  <a:lnTo>
                    <a:pt x="150" y="85"/>
                  </a:lnTo>
                  <a:lnTo>
                    <a:pt x="147" y="67"/>
                  </a:lnTo>
                  <a:lnTo>
                    <a:pt x="136" y="52"/>
                  </a:lnTo>
                  <a:lnTo>
                    <a:pt x="119" y="42"/>
                  </a:lnTo>
                  <a:lnTo>
                    <a:pt x="95" y="3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79" name="Freeform 920"/>
            <p:cNvSpPr>
              <a:spLocks/>
            </p:cNvSpPr>
            <p:nvPr/>
          </p:nvSpPr>
          <p:spPr bwMode="auto">
            <a:xfrm flipH="1">
              <a:off x="5432425" y="2251075"/>
              <a:ext cx="128588" cy="77788"/>
            </a:xfrm>
            <a:custGeom>
              <a:avLst/>
              <a:gdLst>
                <a:gd name="T0" fmla="*/ 2147483647 w 325"/>
                <a:gd name="T1" fmla="*/ 0 h 148"/>
                <a:gd name="T2" fmla="*/ 2147483647 w 325"/>
                <a:gd name="T3" fmla="*/ 0 h 148"/>
                <a:gd name="T4" fmla="*/ 2147483647 w 325"/>
                <a:gd name="T5" fmla="*/ 0 h 148"/>
                <a:gd name="T6" fmla="*/ 2147483647 w 325"/>
                <a:gd name="T7" fmla="*/ 0 h 148"/>
                <a:gd name="T8" fmla="*/ 2147483647 w 325"/>
                <a:gd name="T9" fmla="*/ 2147483647 h 148"/>
                <a:gd name="T10" fmla="*/ 2147483647 w 325"/>
                <a:gd name="T11" fmla="*/ 2147483647 h 148"/>
                <a:gd name="T12" fmla="*/ 2147483647 w 325"/>
                <a:gd name="T13" fmla="*/ 2147483647 h 148"/>
                <a:gd name="T14" fmla="*/ 2147483647 w 325"/>
                <a:gd name="T15" fmla="*/ 2147483647 h 148"/>
                <a:gd name="T16" fmla="*/ 2147483647 w 325"/>
                <a:gd name="T17" fmla="*/ 2147483647 h 148"/>
                <a:gd name="T18" fmla="*/ 2147483647 w 325"/>
                <a:gd name="T19" fmla="*/ 2147483647 h 148"/>
                <a:gd name="T20" fmla="*/ 2147483647 w 325"/>
                <a:gd name="T21" fmla="*/ 2147483647 h 148"/>
                <a:gd name="T22" fmla="*/ 2147483647 w 325"/>
                <a:gd name="T23" fmla="*/ 2147483647 h 148"/>
                <a:gd name="T24" fmla="*/ 2147483647 w 325"/>
                <a:gd name="T25" fmla="*/ 2147483647 h 148"/>
                <a:gd name="T26" fmla="*/ 2147483647 w 325"/>
                <a:gd name="T27" fmla="*/ 2147483647 h 148"/>
                <a:gd name="T28" fmla="*/ 2147483647 w 325"/>
                <a:gd name="T29" fmla="*/ 2147483647 h 148"/>
                <a:gd name="T30" fmla="*/ 2147483647 w 325"/>
                <a:gd name="T31" fmla="*/ 2147483647 h 148"/>
                <a:gd name="T32" fmla="*/ 2147483647 w 325"/>
                <a:gd name="T33" fmla="*/ 2147483647 h 148"/>
                <a:gd name="T34" fmla="*/ 2147483647 w 325"/>
                <a:gd name="T35" fmla="*/ 2147483647 h 148"/>
                <a:gd name="T36" fmla="*/ 2147483647 w 325"/>
                <a:gd name="T37" fmla="*/ 2147483647 h 148"/>
                <a:gd name="T38" fmla="*/ 2147483647 w 325"/>
                <a:gd name="T39" fmla="*/ 2147483647 h 148"/>
                <a:gd name="T40" fmla="*/ 2147483647 w 325"/>
                <a:gd name="T41" fmla="*/ 2147483647 h 148"/>
                <a:gd name="T42" fmla="*/ 2147483647 w 325"/>
                <a:gd name="T43" fmla="*/ 2147483647 h 148"/>
                <a:gd name="T44" fmla="*/ 2147483647 w 325"/>
                <a:gd name="T45" fmla="*/ 2147483647 h 148"/>
                <a:gd name="T46" fmla="*/ 2147483647 w 325"/>
                <a:gd name="T47" fmla="*/ 2147483647 h 148"/>
                <a:gd name="T48" fmla="*/ 2147483647 w 325"/>
                <a:gd name="T49" fmla="*/ 2147483647 h 148"/>
                <a:gd name="T50" fmla="*/ 2147483647 w 325"/>
                <a:gd name="T51" fmla="*/ 2147483647 h 148"/>
                <a:gd name="T52" fmla="*/ 2147483647 w 325"/>
                <a:gd name="T53" fmla="*/ 2147483647 h 148"/>
                <a:gd name="T54" fmla="*/ 2147483647 w 325"/>
                <a:gd name="T55" fmla="*/ 2147483647 h 148"/>
                <a:gd name="T56" fmla="*/ 2147483647 w 325"/>
                <a:gd name="T57" fmla="*/ 2147483647 h 148"/>
                <a:gd name="T58" fmla="*/ 2147483647 w 325"/>
                <a:gd name="T59" fmla="*/ 2147483647 h 148"/>
                <a:gd name="T60" fmla="*/ 2147483647 w 325"/>
                <a:gd name="T61" fmla="*/ 2147483647 h 148"/>
                <a:gd name="T62" fmla="*/ 2147483647 w 325"/>
                <a:gd name="T63" fmla="*/ 2147483647 h 148"/>
                <a:gd name="T64" fmla="*/ 0 w 325"/>
                <a:gd name="T65" fmla="*/ 2147483647 h 148"/>
                <a:gd name="T66" fmla="*/ 2147483647 w 325"/>
                <a:gd name="T67" fmla="*/ 0 h 148"/>
                <a:gd name="T68" fmla="*/ 2147483647 w 325"/>
                <a:gd name="T69" fmla="*/ 0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5"/>
                <a:gd name="T106" fmla="*/ 0 h 148"/>
                <a:gd name="T107" fmla="*/ 325 w 325"/>
                <a:gd name="T108" fmla="*/ 148 h 1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5" h="148">
                  <a:moveTo>
                    <a:pt x="45" y="0"/>
                  </a:moveTo>
                  <a:lnTo>
                    <a:pt x="58" y="0"/>
                  </a:lnTo>
                  <a:lnTo>
                    <a:pt x="73" y="0"/>
                  </a:lnTo>
                  <a:lnTo>
                    <a:pt x="88" y="0"/>
                  </a:lnTo>
                  <a:lnTo>
                    <a:pt x="102" y="2"/>
                  </a:lnTo>
                  <a:lnTo>
                    <a:pt x="117" y="2"/>
                  </a:lnTo>
                  <a:lnTo>
                    <a:pt x="131" y="2"/>
                  </a:lnTo>
                  <a:lnTo>
                    <a:pt x="147" y="2"/>
                  </a:lnTo>
                  <a:lnTo>
                    <a:pt x="163" y="2"/>
                  </a:lnTo>
                  <a:lnTo>
                    <a:pt x="179" y="2"/>
                  </a:lnTo>
                  <a:lnTo>
                    <a:pt x="196" y="2"/>
                  </a:lnTo>
                  <a:lnTo>
                    <a:pt x="212" y="2"/>
                  </a:lnTo>
                  <a:lnTo>
                    <a:pt x="229" y="2"/>
                  </a:lnTo>
                  <a:lnTo>
                    <a:pt x="247" y="2"/>
                  </a:lnTo>
                  <a:lnTo>
                    <a:pt x="265" y="2"/>
                  </a:lnTo>
                  <a:lnTo>
                    <a:pt x="282" y="2"/>
                  </a:lnTo>
                  <a:lnTo>
                    <a:pt x="301" y="2"/>
                  </a:lnTo>
                  <a:lnTo>
                    <a:pt x="310" y="11"/>
                  </a:lnTo>
                  <a:lnTo>
                    <a:pt x="225" y="17"/>
                  </a:lnTo>
                  <a:lnTo>
                    <a:pt x="316" y="24"/>
                  </a:lnTo>
                  <a:lnTo>
                    <a:pt x="325" y="47"/>
                  </a:lnTo>
                  <a:lnTo>
                    <a:pt x="325" y="65"/>
                  </a:lnTo>
                  <a:lnTo>
                    <a:pt x="318" y="80"/>
                  </a:lnTo>
                  <a:lnTo>
                    <a:pt x="308" y="94"/>
                  </a:lnTo>
                  <a:lnTo>
                    <a:pt x="296" y="106"/>
                  </a:lnTo>
                  <a:lnTo>
                    <a:pt x="284" y="118"/>
                  </a:lnTo>
                  <a:lnTo>
                    <a:pt x="276" y="132"/>
                  </a:lnTo>
                  <a:lnTo>
                    <a:pt x="272" y="148"/>
                  </a:lnTo>
                  <a:lnTo>
                    <a:pt x="20" y="144"/>
                  </a:lnTo>
                  <a:lnTo>
                    <a:pt x="19" y="125"/>
                  </a:lnTo>
                  <a:lnTo>
                    <a:pt x="15" y="104"/>
                  </a:lnTo>
                  <a:lnTo>
                    <a:pt x="9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3880" name="Freeform 921"/>
            <p:cNvSpPr>
              <a:spLocks/>
            </p:cNvSpPr>
            <p:nvPr/>
          </p:nvSpPr>
          <p:spPr bwMode="auto">
            <a:xfrm flipH="1">
              <a:off x="5227638" y="2195513"/>
              <a:ext cx="517525" cy="133350"/>
            </a:xfrm>
            <a:custGeom>
              <a:avLst/>
              <a:gdLst>
                <a:gd name="T0" fmla="*/ 2147483647 w 1303"/>
                <a:gd name="T1" fmla="*/ 2147483647 h 253"/>
                <a:gd name="T2" fmla="*/ 2147483647 w 1303"/>
                <a:gd name="T3" fmla="*/ 2147483647 h 253"/>
                <a:gd name="T4" fmla="*/ 2147483647 w 1303"/>
                <a:gd name="T5" fmla="*/ 2147483647 h 253"/>
                <a:gd name="T6" fmla="*/ 2147483647 w 1303"/>
                <a:gd name="T7" fmla="*/ 2147483647 h 253"/>
                <a:gd name="T8" fmla="*/ 2147483647 w 1303"/>
                <a:gd name="T9" fmla="*/ 2147483647 h 253"/>
                <a:gd name="T10" fmla="*/ 2147483647 w 1303"/>
                <a:gd name="T11" fmla="*/ 2147483647 h 253"/>
                <a:gd name="T12" fmla="*/ 2147483647 w 1303"/>
                <a:gd name="T13" fmla="*/ 2147483647 h 253"/>
                <a:gd name="T14" fmla="*/ 2147483647 w 1303"/>
                <a:gd name="T15" fmla="*/ 2147483647 h 253"/>
                <a:gd name="T16" fmla="*/ 2147483647 w 1303"/>
                <a:gd name="T17" fmla="*/ 2147483647 h 253"/>
                <a:gd name="T18" fmla="*/ 2147483647 w 1303"/>
                <a:gd name="T19" fmla="*/ 2147483647 h 253"/>
                <a:gd name="T20" fmla="*/ 2147483647 w 1303"/>
                <a:gd name="T21" fmla="*/ 2147483647 h 253"/>
                <a:gd name="T22" fmla="*/ 2147483647 w 1303"/>
                <a:gd name="T23" fmla="*/ 2147483647 h 253"/>
                <a:gd name="T24" fmla="*/ 2147483647 w 1303"/>
                <a:gd name="T25" fmla="*/ 2147483647 h 253"/>
                <a:gd name="T26" fmla="*/ 2147483647 w 1303"/>
                <a:gd name="T27" fmla="*/ 2147483647 h 253"/>
                <a:gd name="T28" fmla="*/ 2147483647 w 1303"/>
                <a:gd name="T29" fmla="*/ 2147483647 h 253"/>
                <a:gd name="T30" fmla="*/ 2147483647 w 1303"/>
                <a:gd name="T31" fmla="*/ 2147483647 h 253"/>
                <a:gd name="T32" fmla="*/ 2147483647 w 1303"/>
                <a:gd name="T33" fmla="*/ 2147483647 h 253"/>
                <a:gd name="T34" fmla="*/ 2147483647 w 1303"/>
                <a:gd name="T35" fmla="*/ 2147483647 h 253"/>
                <a:gd name="T36" fmla="*/ 2147483647 w 1303"/>
                <a:gd name="T37" fmla="*/ 2147483647 h 253"/>
                <a:gd name="T38" fmla="*/ 2147483647 w 1303"/>
                <a:gd name="T39" fmla="*/ 2147483647 h 253"/>
                <a:gd name="T40" fmla="*/ 2147483647 w 1303"/>
                <a:gd name="T41" fmla="*/ 2147483647 h 253"/>
                <a:gd name="T42" fmla="*/ 2147483647 w 1303"/>
                <a:gd name="T43" fmla="*/ 2147483647 h 253"/>
                <a:gd name="T44" fmla="*/ 2147483647 w 1303"/>
                <a:gd name="T45" fmla="*/ 2147483647 h 253"/>
                <a:gd name="T46" fmla="*/ 2147483647 w 1303"/>
                <a:gd name="T47" fmla="*/ 2147483647 h 253"/>
                <a:gd name="T48" fmla="*/ 2147483647 w 1303"/>
                <a:gd name="T49" fmla="*/ 2147483647 h 253"/>
                <a:gd name="T50" fmla="*/ 2147483647 w 1303"/>
                <a:gd name="T51" fmla="*/ 2147483647 h 253"/>
                <a:gd name="T52" fmla="*/ 2147483647 w 1303"/>
                <a:gd name="T53" fmla="*/ 2147483647 h 253"/>
                <a:gd name="T54" fmla="*/ 2147483647 w 1303"/>
                <a:gd name="T55" fmla="*/ 2147483647 h 253"/>
                <a:gd name="T56" fmla="*/ 2147483647 w 1303"/>
                <a:gd name="T57" fmla="*/ 2147483647 h 253"/>
                <a:gd name="T58" fmla="*/ 2147483647 w 1303"/>
                <a:gd name="T59" fmla="*/ 2147483647 h 253"/>
                <a:gd name="T60" fmla="*/ 2147483647 w 1303"/>
                <a:gd name="T61" fmla="*/ 2147483647 h 253"/>
                <a:gd name="T62" fmla="*/ 2147483647 w 1303"/>
                <a:gd name="T63" fmla="*/ 2147483647 h 253"/>
                <a:gd name="T64" fmla="*/ 2147483647 w 1303"/>
                <a:gd name="T65" fmla="*/ 2147483647 h 253"/>
                <a:gd name="T66" fmla="*/ 2147483647 w 1303"/>
                <a:gd name="T67" fmla="*/ 2147483647 h 253"/>
                <a:gd name="T68" fmla="*/ 2147483647 w 1303"/>
                <a:gd name="T69" fmla="*/ 2147483647 h 253"/>
                <a:gd name="T70" fmla="*/ 2147483647 w 1303"/>
                <a:gd name="T71" fmla="*/ 2147483647 h 253"/>
                <a:gd name="T72" fmla="*/ 2147483647 w 1303"/>
                <a:gd name="T73" fmla="*/ 2147483647 h 253"/>
                <a:gd name="T74" fmla="*/ 2147483647 w 1303"/>
                <a:gd name="T75" fmla="*/ 2147483647 h 253"/>
                <a:gd name="T76" fmla="*/ 2147483647 w 1303"/>
                <a:gd name="T77" fmla="*/ 2147483647 h 253"/>
                <a:gd name="T78" fmla="*/ 2147483647 w 1303"/>
                <a:gd name="T79" fmla="*/ 2147483647 h 253"/>
                <a:gd name="T80" fmla="*/ 2147483647 w 1303"/>
                <a:gd name="T81" fmla="*/ 2147483647 h 253"/>
                <a:gd name="T82" fmla="*/ 2147483647 w 1303"/>
                <a:gd name="T83" fmla="*/ 2147483647 h 253"/>
                <a:gd name="T84" fmla="*/ 2147483647 w 1303"/>
                <a:gd name="T85" fmla="*/ 2147483647 h 253"/>
                <a:gd name="T86" fmla="*/ 2147483647 w 1303"/>
                <a:gd name="T87" fmla="*/ 2147483647 h 253"/>
                <a:gd name="T88" fmla="*/ 2147483647 w 1303"/>
                <a:gd name="T89" fmla="*/ 2147483647 h 253"/>
                <a:gd name="T90" fmla="*/ 2147483647 w 1303"/>
                <a:gd name="T91" fmla="*/ 2147483647 h 253"/>
                <a:gd name="T92" fmla="*/ 2147483647 w 1303"/>
                <a:gd name="T93" fmla="*/ 2147483647 h 253"/>
                <a:gd name="T94" fmla="*/ 2147483647 w 1303"/>
                <a:gd name="T95" fmla="*/ 2147483647 h 253"/>
                <a:gd name="T96" fmla="*/ 2147483647 w 1303"/>
                <a:gd name="T97" fmla="*/ 2147483647 h 253"/>
                <a:gd name="T98" fmla="*/ 2147483647 w 1303"/>
                <a:gd name="T99" fmla="*/ 2147483647 h 253"/>
                <a:gd name="T100" fmla="*/ 2147483647 w 1303"/>
                <a:gd name="T101" fmla="*/ 2147483647 h 253"/>
                <a:gd name="T102" fmla="*/ 2147483647 w 1303"/>
                <a:gd name="T103" fmla="*/ 2147483647 h 253"/>
                <a:gd name="T104" fmla="*/ 2147483647 w 1303"/>
                <a:gd name="T105" fmla="*/ 2147483647 h 253"/>
                <a:gd name="T106" fmla="*/ 2147483647 w 1303"/>
                <a:gd name="T107" fmla="*/ 2147483647 h 253"/>
                <a:gd name="T108" fmla="*/ 2147483647 w 1303"/>
                <a:gd name="T109" fmla="*/ 2147483647 h 253"/>
                <a:gd name="T110" fmla="*/ 2147483647 w 1303"/>
                <a:gd name="T111" fmla="*/ 2147483647 h 253"/>
                <a:gd name="T112" fmla="*/ 2147483647 w 1303"/>
                <a:gd name="T113" fmla="*/ 2147483647 h 253"/>
                <a:gd name="T114" fmla="*/ 2147483647 w 1303"/>
                <a:gd name="T115" fmla="*/ 2147483647 h 253"/>
                <a:gd name="T116" fmla="*/ 2147483647 w 1303"/>
                <a:gd name="T117" fmla="*/ 2147483647 h 253"/>
                <a:gd name="T118" fmla="*/ 2147483647 w 1303"/>
                <a:gd name="T119" fmla="*/ 2147483647 h 253"/>
                <a:gd name="T120" fmla="*/ 2147483647 w 1303"/>
                <a:gd name="T121" fmla="*/ 2147483647 h 253"/>
                <a:gd name="T122" fmla="*/ 2147483647 w 1303"/>
                <a:gd name="T123" fmla="*/ 2147483647 h 253"/>
                <a:gd name="T124" fmla="*/ 2147483647 w 1303"/>
                <a:gd name="T125" fmla="*/ 2147483647 h 2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03"/>
                <a:gd name="T190" fmla="*/ 0 h 253"/>
                <a:gd name="T191" fmla="*/ 1303 w 1303"/>
                <a:gd name="T192" fmla="*/ 253 h 2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03" h="253">
                  <a:moveTo>
                    <a:pt x="805" y="184"/>
                  </a:moveTo>
                  <a:lnTo>
                    <a:pt x="799" y="192"/>
                  </a:lnTo>
                  <a:lnTo>
                    <a:pt x="791" y="200"/>
                  </a:lnTo>
                  <a:lnTo>
                    <a:pt x="785" y="208"/>
                  </a:lnTo>
                  <a:lnTo>
                    <a:pt x="777" y="216"/>
                  </a:lnTo>
                  <a:lnTo>
                    <a:pt x="770" y="224"/>
                  </a:lnTo>
                  <a:lnTo>
                    <a:pt x="765" y="233"/>
                  </a:lnTo>
                  <a:lnTo>
                    <a:pt x="761" y="243"/>
                  </a:lnTo>
                  <a:lnTo>
                    <a:pt x="760" y="253"/>
                  </a:lnTo>
                  <a:lnTo>
                    <a:pt x="909" y="252"/>
                  </a:lnTo>
                  <a:lnTo>
                    <a:pt x="912" y="219"/>
                  </a:lnTo>
                  <a:lnTo>
                    <a:pt x="921" y="191"/>
                  </a:lnTo>
                  <a:lnTo>
                    <a:pt x="935" y="167"/>
                  </a:lnTo>
                  <a:lnTo>
                    <a:pt x="952" y="147"/>
                  </a:lnTo>
                  <a:lnTo>
                    <a:pt x="972" y="132"/>
                  </a:lnTo>
                  <a:lnTo>
                    <a:pt x="994" y="122"/>
                  </a:lnTo>
                  <a:lnTo>
                    <a:pt x="1019" y="115"/>
                  </a:lnTo>
                  <a:lnTo>
                    <a:pt x="1045" y="112"/>
                  </a:lnTo>
                  <a:lnTo>
                    <a:pt x="1068" y="115"/>
                  </a:lnTo>
                  <a:lnTo>
                    <a:pt x="1094" y="120"/>
                  </a:lnTo>
                  <a:lnTo>
                    <a:pt x="1116" y="130"/>
                  </a:lnTo>
                  <a:lnTo>
                    <a:pt x="1136" y="144"/>
                  </a:lnTo>
                  <a:lnTo>
                    <a:pt x="1153" y="162"/>
                  </a:lnTo>
                  <a:lnTo>
                    <a:pt x="1167" y="183"/>
                  </a:lnTo>
                  <a:lnTo>
                    <a:pt x="1176" y="208"/>
                  </a:lnTo>
                  <a:lnTo>
                    <a:pt x="1178" y="237"/>
                  </a:lnTo>
                  <a:lnTo>
                    <a:pt x="1291" y="224"/>
                  </a:lnTo>
                  <a:lnTo>
                    <a:pt x="1284" y="212"/>
                  </a:lnTo>
                  <a:lnTo>
                    <a:pt x="1290" y="206"/>
                  </a:lnTo>
                  <a:lnTo>
                    <a:pt x="1298" y="202"/>
                  </a:lnTo>
                  <a:lnTo>
                    <a:pt x="1302" y="196"/>
                  </a:lnTo>
                  <a:lnTo>
                    <a:pt x="1288" y="178"/>
                  </a:lnTo>
                  <a:lnTo>
                    <a:pt x="1282" y="166"/>
                  </a:lnTo>
                  <a:lnTo>
                    <a:pt x="1280" y="155"/>
                  </a:lnTo>
                  <a:lnTo>
                    <a:pt x="1284" y="147"/>
                  </a:lnTo>
                  <a:lnTo>
                    <a:pt x="1290" y="139"/>
                  </a:lnTo>
                  <a:lnTo>
                    <a:pt x="1296" y="131"/>
                  </a:lnTo>
                  <a:lnTo>
                    <a:pt x="1300" y="120"/>
                  </a:lnTo>
                  <a:lnTo>
                    <a:pt x="1303" y="108"/>
                  </a:lnTo>
                  <a:lnTo>
                    <a:pt x="1282" y="108"/>
                  </a:lnTo>
                  <a:lnTo>
                    <a:pt x="1262" y="107"/>
                  </a:lnTo>
                  <a:lnTo>
                    <a:pt x="1242" y="107"/>
                  </a:lnTo>
                  <a:lnTo>
                    <a:pt x="1222" y="105"/>
                  </a:lnTo>
                  <a:lnTo>
                    <a:pt x="1204" y="103"/>
                  </a:lnTo>
                  <a:lnTo>
                    <a:pt x="1184" y="101"/>
                  </a:lnTo>
                  <a:lnTo>
                    <a:pt x="1165" y="98"/>
                  </a:lnTo>
                  <a:lnTo>
                    <a:pt x="1147" y="95"/>
                  </a:lnTo>
                  <a:lnTo>
                    <a:pt x="1128" y="92"/>
                  </a:lnTo>
                  <a:lnTo>
                    <a:pt x="1110" y="88"/>
                  </a:lnTo>
                  <a:lnTo>
                    <a:pt x="1091" y="82"/>
                  </a:lnTo>
                  <a:lnTo>
                    <a:pt x="1074" y="78"/>
                  </a:lnTo>
                  <a:lnTo>
                    <a:pt x="1055" y="72"/>
                  </a:lnTo>
                  <a:lnTo>
                    <a:pt x="1037" y="65"/>
                  </a:lnTo>
                  <a:lnTo>
                    <a:pt x="1018" y="58"/>
                  </a:lnTo>
                  <a:lnTo>
                    <a:pt x="1000" y="50"/>
                  </a:lnTo>
                  <a:lnTo>
                    <a:pt x="961" y="35"/>
                  </a:lnTo>
                  <a:lnTo>
                    <a:pt x="921" y="22"/>
                  </a:lnTo>
                  <a:lnTo>
                    <a:pt x="882" y="13"/>
                  </a:lnTo>
                  <a:lnTo>
                    <a:pt x="841" y="6"/>
                  </a:lnTo>
                  <a:lnTo>
                    <a:pt x="798" y="3"/>
                  </a:lnTo>
                  <a:lnTo>
                    <a:pt x="757" y="0"/>
                  </a:lnTo>
                  <a:lnTo>
                    <a:pt x="715" y="1"/>
                  </a:lnTo>
                  <a:lnTo>
                    <a:pt x="674" y="4"/>
                  </a:lnTo>
                  <a:lnTo>
                    <a:pt x="631" y="10"/>
                  </a:lnTo>
                  <a:lnTo>
                    <a:pt x="589" y="16"/>
                  </a:lnTo>
                  <a:lnTo>
                    <a:pt x="548" y="25"/>
                  </a:lnTo>
                  <a:lnTo>
                    <a:pt x="508" y="35"/>
                  </a:lnTo>
                  <a:lnTo>
                    <a:pt x="468" y="48"/>
                  </a:lnTo>
                  <a:lnTo>
                    <a:pt x="428" y="62"/>
                  </a:lnTo>
                  <a:lnTo>
                    <a:pt x="391" y="77"/>
                  </a:lnTo>
                  <a:lnTo>
                    <a:pt x="354" y="93"/>
                  </a:lnTo>
                  <a:lnTo>
                    <a:pt x="382" y="97"/>
                  </a:lnTo>
                  <a:lnTo>
                    <a:pt x="393" y="93"/>
                  </a:lnTo>
                  <a:lnTo>
                    <a:pt x="407" y="87"/>
                  </a:lnTo>
                  <a:lnTo>
                    <a:pt x="426" y="80"/>
                  </a:lnTo>
                  <a:lnTo>
                    <a:pt x="447" y="72"/>
                  </a:lnTo>
                  <a:lnTo>
                    <a:pt x="471" y="64"/>
                  </a:lnTo>
                  <a:lnTo>
                    <a:pt x="499" y="53"/>
                  </a:lnTo>
                  <a:lnTo>
                    <a:pt x="530" y="43"/>
                  </a:lnTo>
                  <a:lnTo>
                    <a:pt x="565" y="31"/>
                  </a:lnTo>
                  <a:lnTo>
                    <a:pt x="459" y="97"/>
                  </a:lnTo>
                  <a:lnTo>
                    <a:pt x="382" y="97"/>
                  </a:lnTo>
                  <a:lnTo>
                    <a:pt x="354" y="93"/>
                  </a:lnTo>
                  <a:lnTo>
                    <a:pt x="329" y="90"/>
                  </a:lnTo>
                  <a:lnTo>
                    <a:pt x="304" y="88"/>
                  </a:lnTo>
                  <a:lnTo>
                    <a:pt x="280" y="87"/>
                  </a:lnTo>
                  <a:lnTo>
                    <a:pt x="257" y="87"/>
                  </a:lnTo>
                  <a:lnTo>
                    <a:pt x="235" y="88"/>
                  </a:lnTo>
                  <a:lnTo>
                    <a:pt x="212" y="90"/>
                  </a:lnTo>
                  <a:lnTo>
                    <a:pt x="191" y="94"/>
                  </a:lnTo>
                  <a:lnTo>
                    <a:pt x="170" y="97"/>
                  </a:lnTo>
                  <a:lnTo>
                    <a:pt x="149" y="103"/>
                  </a:lnTo>
                  <a:lnTo>
                    <a:pt x="129" y="110"/>
                  </a:lnTo>
                  <a:lnTo>
                    <a:pt x="108" y="119"/>
                  </a:lnTo>
                  <a:lnTo>
                    <a:pt x="88" y="129"/>
                  </a:lnTo>
                  <a:lnTo>
                    <a:pt x="68" y="140"/>
                  </a:lnTo>
                  <a:lnTo>
                    <a:pt x="49" y="153"/>
                  </a:lnTo>
                  <a:lnTo>
                    <a:pt x="29" y="167"/>
                  </a:lnTo>
                  <a:lnTo>
                    <a:pt x="10" y="183"/>
                  </a:lnTo>
                  <a:lnTo>
                    <a:pt x="122" y="197"/>
                  </a:lnTo>
                  <a:lnTo>
                    <a:pt x="108" y="204"/>
                  </a:lnTo>
                  <a:lnTo>
                    <a:pt x="93" y="208"/>
                  </a:lnTo>
                  <a:lnTo>
                    <a:pt x="77" y="212"/>
                  </a:lnTo>
                  <a:lnTo>
                    <a:pt x="61" y="212"/>
                  </a:lnTo>
                  <a:lnTo>
                    <a:pt x="44" y="211"/>
                  </a:lnTo>
                  <a:lnTo>
                    <a:pt x="29" y="207"/>
                  </a:lnTo>
                  <a:lnTo>
                    <a:pt x="14" y="202"/>
                  </a:lnTo>
                  <a:lnTo>
                    <a:pt x="0" y="196"/>
                  </a:lnTo>
                  <a:lnTo>
                    <a:pt x="0" y="201"/>
                  </a:lnTo>
                  <a:lnTo>
                    <a:pt x="4" y="208"/>
                  </a:lnTo>
                  <a:lnTo>
                    <a:pt x="10" y="218"/>
                  </a:lnTo>
                  <a:lnTo>
                    <a:pt x="19" y="229"/>
                  </a:lnTo>
                  <a:lnTo>
                    <a:pt x="149" y="229"/>
                  </a:lnTo>
                  <a:lnTo>
                    <a:pt x="151" y="201"/>
                  </a:lnTo>
                  <a:lnTo>
                    <a:pt x="159" y="177"/>
                  </a:lnTo>
                  <a:lnTo>
                    <a:pt x="173" y="156"/>
                  </a:lnTo>
                  <a:lnTo>
                    <a:pt x="189" y="140"/>
                  </a:lnTo>
                  <a:lnTo>
                    <a:pt x="207" y="127"/>
                  </a:lnTo>
                  <a:lnTo>
                    <a:pt x="228" y="119"/>
                  </a:lnTo>
                  <a:lnTo>
                    <a:pt x="252" y="114"/>
                  </a:lnTo>
                  <a:lnTo>
                    <a:pt x="276" y="112"/>
                  </a:lnTo>
                  <a:lnTo>
                    <a:pt x="298" y="116"/>
                  </a:lnTo>
                  <a:lnTo>
                    <a:pt x="322" y="123"/>
                  </a:lnTo>
                  <a:lnTo>
                    <a:pt x="344" y="133"/>
                  </a:lnTo>
                  <a:lnTo>
                    <a:pt x="362" y="148"/>
                  </a:lnTo>
                  <a:lnTo>
                    <a:pt x="378" y="168"/>
                  </a:lnTo>
                  <a:lnTo>
                    <a:pt x="391" y="190"/>
                  </a:lnTo>
                  <a:lnTo>
                    <a:pt x="399" y="218"/>
                  </a:lnTo>
                  <a:lnTo>
                    <a:pt x="402" y="249"/>
                  </a:lnTo>
                  <a:lnTo>
                    <a:pt x="467" y="249"/>
                  </a:lnTo>
                  <a:lnTo>
                    <a:pt x="465" y="228"/>
                  </a:lnTo>
                  <a:lnTo>
                    <a:pt x="460" y="206"/>
                  </a:lnTo>
                  <a:lnTo>
                    <a:pt x="452" y="184"/>
                  </a:lnTo>
                  <a:lnTo>
                    <a:pt x="442" y="160"/>
                  </a:lnTo>
                  <a:lnTo>
                    <a:pt x="598" y="30"/>
                  </a:lnTo>
                  <a:lnTo>
                    <a:pt x="811" y="21"/>
                  </a:lnTo>
                  <a:lnTo>
                    <a:pt x="809" y="47"/>
                  </a:lnTo>
                  <a:lnTo>
                    <a:pt x="843" y="50"/>
                  </a:lnTo>
                  <a:lnTo>
                    <a:pt x="860" y="50"/>
                  </a:lnTo>
                  <a:lnTo>
                    <a:pt x="875" y="50"/>
                  </a:lnTo>
                  <a:lnTo>
                    <a:pt x="892" y="50"/>
                  </a:lnTo>
                  <a:lnTo>
                    <a:pt x="905" y="50"/>
                  </a:lnTo>
                  <a:lnTo>
                    <a:pt x="924" y="50"/>
                  </a:lnTo>
                  <a:lnTo>
                    <a:pt x="909" y="83"/>
                  </a:lnTo>
                  <a:lnTo>
                    <a:pt x="892" y="83"/>
                  </a:lnTo>
                  <a:lnTo>
                    <a:pt x="905" y="50"/>
                  </a:lnTo>
                  <a:lnTo>
                    <a:pt x="892" y="50"/>
                  </a:lnTo>
                  <a:lnTo>
                    <a:pt x="878" y="83"/>
                  </a:lnTo>
                  <a:lnTo>
                    <a:pt x="860" y="83"/>
                  </a:lnTo>
                  <a:lnTo>
                    <a:pt x="875" y="50"/>
                  </a:lnTo>
                  <a:lnTo>
                    <a:pt x="860" y="50"/>
                  </a:lnTo>
                  <a:lnTo>
                    <a:pt x="848" y="83"/>
                  </a:lnTo>
                  <a:lnTo>
                    <a:pt x="830" y="83"/>
                  </a:lnTo>
                  <a:lnTo>
                    <a:pt x="843" y="50"/>
                  </a:lnTo>
                  <a:lnTo>
                    <a:pt x="809" y="47"/>
                  </a:lnTo>
                  <a:lnTo>
                    <a:pt x="802" y="103"/>
                  </a:lnTo>
                  <a:lnTo>
                    <a:pt x="785" y="105"/>
                  </a:lnTo>
                  <a:lnTo>
                    <a:pt x="790" y="116"/>
                  </a:lnTo>
                  <a:lnTo>
                    <a:pt x="799" y="112"/>
                  </a:lnTo>
                  <a:lnTo>
                    <a:pt x="814" y="109"/>
                  </a:lnTo>
                  <a:lnTo>
                    <a:pt x="831" y="108"/>
                  </a:lnTo>
                  <a:lnTo>
                    <a:pt x="850" y="107"/>
                  </a:lnTo>
                  <a:lnTo>
                    <a:pt x="867" y="107"/>
                  </a:lnTo>
                  <a:lnTo>
                    <a:pt x="882" y="109"/>
                  </a:lnTo>
                  <a:lnTo>
                    <a:pt x="892" y="114"/>
                  </a:lnTo>
                  <a:lnTo>
                    <a:pt x="896" y="122"/>
                  </a:lnTo>
                  <a:lnTo>
                    <a:pt x="892" y="126"/>
                  </a:lnTo>
                  <a:lnTo>
                    <a:pt x="882" y="129"/>
                  </a:lnTo>
                  <a:lnTo>
                    <a:pt x="867" y="130"/>
                  </a:lnTo>
                  <a:lnTo>
                    <a:pt x="848" y="130"/>
                  </a:lnTo>
                  <a:lnTo>
                    <a:pt x="831" y="130"/>
                  </a:lnTo>
                  <a:lnTo>
                    <a:pt x="815" y="130"/>
                  </a:lnTo>
                  <a:lnTo>
                    <a:pt x="803" y="129"/>
                  </a:lnTo>
                  <a:lnTo>
                    <a:pt x="797" y="129"/>
                  </a:lnTo>
                  <a:lnTo>
                    <a:pt x="806" y="146"/>
                  </a:lnTo>
                  <a:lnTo>
                    <a:pt x="810" y="160"/>
                  </a:lnTo>
                  <a:lnTo>
                    <a:pt x="809" y="172"/>
                  </a:lnTo>
                  <a:lnTo>
                    <a:pt x="805" y="184"/>
                  </a:lnTo>
                  <a:lnTo>
                    <a:pt x="829" y="183"/>
                  </a:lnTo>
                  <a:lnTo>
                    <a:pt x="843" y="168"/>
                  </a:lnTo>
                  <a:lnTo>
                    <a:pt x="831" y="154"/>
                  </a:lnTo>
                  <a:lnTo>
                    <a:pt x="846" y="154"/>
                  </a:lnTo>
                  <a:lnTo>
                    <a:pt x="860" y="168"/>
                  </a:lnTo>
                  <a:lnTo>
                    <a:pt x="848" y="183"/>
                  </a:lnTo>
                  <a:lnTo>
                    <a:pt x="829" y="183"/>
                  </a:lnTo>
                  <a:lnTo>
                    <a:pt x="805" y="18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2" name="Left Arrow 1"/>
          <p:cNvSpPr/>
          <p:nvPr/>
        </p:nvSpPr>
        <p:spPr>
          <a:xfrm>
            <a:off x="4624485" y="2116020"/>
            <a:ext cx="3657995" cy="1805105"/>
          </a:xfrm>
          <a:prstGeom prst="lef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chemeClr val="accent1">
                <a:shade val="95000"/>
                <a:satMod val="10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48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1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7579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3D939B-9927-8641-8340-E81E9A8D769B}" type="slidenum">
              <a:rPr lang="en-US" sz="1400" smtClean="0"/>
              <a:pPr/>
              <a:t>36</a:t>
            </a:fld>
            <a:endParaRPr lang="en-US" sz="1400" dirty="0"/>
          </a:p>
        </p:txBody>
      </p:sp>
      <p:sp>
        <p:nvSpPr>
          <p:cNvPr id="7579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Network Core: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94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223865"/>
            <a:ext cx="4853351" cy="5770199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End-end resources reserved for </a:t>
            </a:r>
            <a:r>
              <a:rPr lang="ja-JP" alt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call</a:t>
            </a:r>
            <a:r>
              <a:rPr lang="ja-JP" alt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link bandwidth,  switch capacity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dedicated resources: no sharing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circuit-like (guaranteed) performance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call setup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required</a:t>
            </a:r>
          </a:p>
          <a:p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resources (e.g., bandwidth) </a:t>
            </a:r>
            <a:endParaRPr lang="en-US" sz="2000" dirty="0" smtClean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are divided into </a:t>
            </a:r>
            <a:r>
              <a:rPr lang="ja-JP" alt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pieces</a:t>
            </a:r>
            <a:r>
              <a:rPr lang="ja-JP" alt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pieces allocated to calls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resource piece 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idle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if not 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used</a:t>
            </a:r>
          </a:p>
          <a:p>
            <a:pPr marL="0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by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owning call (no sharing)</a:t>
            </a:r>
          </a:p>
          <a:p>
            <a:endParaRPr lang="en-US" sz="1800" dirty="0">
              <a:ea typeface="ＭＳ Ｐゴシック" charset="0"/>
              <a:cs typeface="ＭＳ Ｐゴシック" charset="0"/>
            </a:endParaRPr>
          </a:p>
          <a:p>
            <a:pPr eaLnBrk="0" hangingPunct="0">
              <a:buSzPct val="85000"/>
            </a:pPr>
            <a:r>
              <a:rPr lang="en-US" sz="2000" dirty="0" smtClean="0">
                <a:solidFill>
                  <a:srgbClr val="FF0000"/>
                </a:solidFill>
              </a:rPr>
              <a:t>How</a:t>
            </a:r>
            <a:r>
              <a:rPr lang="en-GB" altLang="ja-JP" sz="2000" dirty="0" smtClean="0">
                <a:solidFill>
                  <a:srgbClr val="FF0000"/>
                </a:solidFill>
              </a:rPr>
              <a:t>?</a:t>
            </a:r>
            <a:endParaRPr lang="en-US" sz="2000" dirty="0">
              <a:solidFill>
                <a:srgbClr val="FF0000"/>
              </a:solidFill>
            </a:endParaRPr>
          </a:p>
          <a:p>
            <a:pPr lvl="1" eaLnBrk="0" hangingPunct="0">
              <a:buSzPct val="75000"/>
              <a:buFont typeface="Arial"/>
              <a:buChar char="•"/>
            </a:pPr>
            <a:r>
              <a:rPr lang="en-US" sz="2000" dirty="0"/>
              <a:t>frequency </a:t>
            </a:r>
            <a:r>
              <a:rPr lang="en-US" sz="2000" dirty="0" smtClean="0"/>
              <a:t>division multiplexing</a:t>
            </a:r>
            <a:endParaRPr lang="en-US" sz="2000" dirty="0"/>
          </a:p>
          <a:p>
            <a:pPr lvl="1" eaLnBrk="0" hangingPunct="0">
              <a:buSzPct val="75000"/>
              <a:buFont typeface="Arial"/>
              <a:buChar char="•"/>
            </a:pPr>
            <a:r>
              <a:rPr lang="en-US" sz="2000" dirty="0"/>
              <a:t>time </a:t>
            </a:r>
            <a:r>
              <a:rPr lang="en-US" sz="2000" dirty="0" smtClean="0"/>
              <a:t>division multiplexing</a:t>
            </a:r>
            <a:endParaRPr lang="en-US" sz="2000" dirty="0"/>
          </a:p>
          <a:p>
            <a:pPr marL="0" indent="0">
              <a:buNone/>
            </a:pPr>
            <a:endParaRPr lang="en-US" sz="18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75795" name="Group 1573"/>
          <p:cNvGrpSpPr>
            <a:grpSpLocks/>
          </p:cNvGrpSpPr>
          <p:nvPr/>
        </p:nvGrpSpPr>
        <p:grpSpPr bwMode="auto">
          <a:xfrm>
            <a:off x="4989513" y="1639888"/>
            <a:ext cx="3470275" cy="4168775"/>
            <a:chOff x="3143" y="1033"/>
            <a:chExt cx="2186" cy="2626"/>
          </a:xfrm>
        </p:grpSpPr>
        <p:sp>
          <p:nvSpPr>
            <p:cNvPr id="75798" name="Freeform 1574"/>
            <p:cNvSpPr>
              <a:spLocks/>
            </p:cNvSpPr>
            <p:nvPr/>
          </p:nvSpPr>
          <p:spPr bwMode="auto">
            <a:xfrm>
              <a:off x="4227" y="2178"/>
              <a:ext cx="828" cy="425"/>
            </a:xfrm>
            <a:custGeom>
              <a:avLst/>
              <a:gdLst>
                <a:gd name="T0" fmla="*/ 382 w 828"/>
                <a:gd name="T1" fmla="*/ 30 h 425"/>
                <a:gd name="T2" fmla="*/ 370 w 828"/>
                <a:gd name="T3" fmla="*/ 30 h 425"/>
                <a:gd name="T4" fmla="*/ 126 w 828"/>
                <a:gd name="T5" fmla="*/ 32 h 425"/>
                <a:gd name="T6" fmla="*/ 6 w 828"/>
                <a:gd name="T7" fmla="*/ 126 h 425"/>
                <a:gd name="T8" fmla="*/ 92 w 828"/>
                <a:gd name="T9" fmla="*/ 274 h 425"/>
                <a:gd name="T10" fmla="*/ 292 w 828"/>
                <a:gd name="T11" fmla="*/ 384 h 425"/>
                <a:gd name="T12" fmla="*/ 540 w 828"/>
                <a:gd name="T13" fmla="*/ 416 h 425"/>
                <a:gd name="T14" fmla="*/ 698 w 828"/>
                <a:gd name="T15" fmla="*/ 330 h 425"/>
                <a:gd name="T16" fmla="*/ 776 w 828"/>
                <a:gd name="T17" fmla="*/ 170 h 425"/>
                <a:gd name="T18" fmla="*/ 792 w 828"/>
                <a:gd name="T19" fmla="*/ 22 h 425"/>
                <a:gd name="T20" fmla="*/ 560 w 828"/>
                <a:gd name="T21" fmla="*/ 38 h 425"/>
                <a:gd name="T22" fmla="*/ 382 w 828"/>
                <a:gd name="T23" fmla="*/ 30 h 4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425"/>
                <a:gd name="T38" fmla="*/ 828 w 828"/>
                <a:gd name="T39" fmla="*/ 425 h 4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425">
                  <a:moveTo>
                    <a:pt x="382" y="30"/>
                  </a:moveTo>
                  <a:cubicBezTo>
                    <a:pt x="350" y="29"/>
                    <a:pt x="413" y="30"/>
                    <a:pt x="370" y="30"/>
                  </a:cubicBezTo>
                  <a:cubicBezTo>
                    <a:pt x="327" y="30"/>
                    <a:pt x="187" y="16"/>
                    <a:pt x="126" y="32"/>
                  </a:cubicBezTo>
                  <a:cubicBezTo>
                    <a:pt x="65" y="48"/>
                    <a:pt x="12" y="86"/>
                    <a:pt x="6" y="126"/>
                  </a:cubicBezTo>
                  <a:cubicBezTo>
                    <a:pt x="0" y="166"/>
                    <a:pt x="44" y="231"/>
                    <a:pt x="92" y="274"/>
                  </a:cubicBezTo>
                  <a:cubicBezTo>
                    <a:pt x="140" y="317"/>
                    <a:pt x="217" y="360"/>
                    <a:pt x="292" y="384"/>
                  </a:cubicBezTo>
                  <a:cubicBezTo>
                    <a:pt x="367" y="408"/>
                    <a:pt x="472" y="425"/>
                    <a:pt x="540" y="416"/>
                  </a:cubicBezTo>
                  <a:cubicBezTo>
                    <a:pt x="608" y="407"/>
                    <a:pt x="659" y="371"/>
                    <a:pt x="698" y="330"/>
                  </a:cubicBezTo>
                  <a:cubicBezTo>
                    <a:pt x="737" y="289"/>
                    <a:pt x="760" y="221"/>
                    <a:pt x="776" y="170"/>
                  </a:cubicBezTo>
                  <a:cubicBezTo>
                    <a:pt x="792" y="119"/>
                    <a:pt x="828" y="44"/>
                    <a:pt x="792" y="22"/>
                  </a:cubicBezTo>
                  <a:cubicBezTo>
                    <a:pt x="756" y="0"/>
                    <a:pt x="630" y="37"/>
                    <a:pt x="560" y="38"/>
                  </a:cubicBezTo>
                  <a:cubicBezTo>
                    <a:pt x="490" y="39"/>
                    <a:pt x="414" y="31"/>
                    <a:pt x="382" y="3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5799" name="Freeform 1575"/>
            <p:cNvSpPr>
              <a:spLocks/>
            </p:cNvSpPr>
            <p:nvPr/>
          </p:nvSpPr>
          <p:spPr bwMode="auto">
            <a:xfrm>
              <a:off x="4239" y="1217"/>
              <a:ext cx="1090" cy="658"/>
            </a:xfrm>
            <a:custGeom>
              <a:avLst/>
              <a:gdLst>
                <a:gd name="T0" fmla="*/ 1748 w 765"/>
                <a:gd name="T1" fmla="*/ 42 h 459"/>
                <a:gd name="T2" fmla="*/ 1185 w 765"/>
                <a:gd name="T3" fmla="*/ 294 h 459"/>
                <a:gd name="T4" fmla="*/ 396 w 765"/>
                <a:gd name="T5" fmla="*/ 421 h 459"/>
                <a:gd name="T6" fmla="*/ 57 w 765"/>
                <a:gd name="T7" fmla="*/ 1421 h 459"/>
                <a:gd name="T8" fmla="*/ 741 w 765"/>
                <a:gd name="T9" fmla="*/ 1874 h 459"/>
                <a:gd name="T10" fmla="*/ 1425 w 765"/>
                <a:gd name="T11" fmla="*/ 1801 h 459"/>
                <a:gd name="T12" fmla="*/ 2405 w 765"/>
                <a:gd name="T13" fmla="*/ 1874 h 459"/>
                <a:gd name="T14" fmla="*/ 2878 w 765"/>
                <a:gd name="T15" fmla="*/ 1834 h 459"/>
                <a:gd name="T16" fmla="*/ 3098 w 765"/>
                <a:gd name="T17" fmla="*/ 1570 h 459"/>
                <a:gd name="T18" fmla="*/ 3092 w 765"/>
                <a:gd name="T19" fmla="*/ 668 h 459"/>
                <a:gd name="T20" fmla="*/ 2729 w 765"/>
                <a:gd name="T21" fmla="*/ 143 h 459"/>
                <a:gd name="T22" fmla="*/ 1748 w 765"/>
                <a:gd name="T23" fmla="*/ 42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CCFF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5800" name="Freeform 1576"/>
            <p:cNvSpPr>
              <a:spLocks/>
            </p:cNvSpPr>
            <p:nvPr/>
          </p:nvSpPr>
          <p:spPr bwMode="auto">
            <a:xfrm>
              <a:off x="3143" y="1033"/>
              <a:ext cx="1036" cy="675"/>
            </a:xfrm>
            <a:custGeom>
              <a:avLst/>
              <a:gdLst>
                <a:gd name="T0" fmla="*/ 648 w 1036"/>
                <a:gd name="T1" fmla="*/ 11 h 675"/>
                <a:gd name="T2" fmla="*/ 390 w 1036"/>
                <a:gd name="T3" fmla="*/ 53 h 675"/>
                <a:gd name="T4" fmla="*/ 206 w 1036"/>
                <a:gd name="T5" fmla="*/ 129 h 675"/>
                <a:gd name="T6" fmla="*/ 152 w 1036"/>
                <a:gd name="T7" fmla="*/ 229 h 675"/>
                <a:gd name="T8" fmla="*/ 22 w 1036"/>
                <a:gd name="T9" fmla="*/ 297 h 675"/>
                <a:gd name="T10" fmla="*/ 18 w 1036"/>
                <a:gd name="T11" fmla="*/ 459 h 675"/>
                <a:gd name="T12" fmla="*/ 132 w 1036"/>
                <a:gd name="T13" fmla="*/ 489 h 675"/>
                <a:gd name="T14" fmla="*/ 458 w 1036"/>
                <a:gd name="T15" fmla="*/ 489 h 675"/>
                <a:gd name="T16" fmla="*/ 598 w 1036"/>
                <a:gd name="T17" fmla="*/ 555 h 675"/>
                <a:gd name="T18" fmla="*/ 752 w 1036"/>
                <a:gd name="T19" fmla="*/ 657 h 675"/>
                <a:gd name="T20" fmla="*/ 870 w 1036"/>
                <a:gd name="T21" fmla="*/ 661 h 675"/>
                <a:gd name="T22" fmla="*/ 952 w 1036"/>
                <a:gd name="T23" fmla="*/ 603 h 675"/>
                <a:gd name="T24" fmla="*/ 992 w 1036"/>
                <a:gd name="T25" fmla="*/ 445 h 675"/>
                <a:gd name="T26" fmla="*/ 1018 w 1036"/>
                <a:gd name="T27" fmla="*/ 291 h 675"/>
                <a:gd name="T28" fmla="*/ 1022 w 1036"/>
                <a:gd name="T29" fmla="*/ 107 h 675"/>
                <a:gd name="T30" fmla="*/ 934 w 1036"/>
                <a:gd name="T31" fmla="*/ 17 h 675"/>
                <a:gd name="T32" fmla="*/ 776 w 1036"/>
                <a:gd name="T33" fmla="*/ 3 h 675"/>
                <a:gd name="T34" fmla="*/ 64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75801" name="Group 1577"/>
            <p:cNvGrpSpPr>
              <a:grpSpLocks/>
            </p:cNvGrpSpPr>
            <p:nvPr/>
          </p:nvGrpSpPr>
          <p:grpSpPr bwMode="auto">
            <a:xfrm>
              <a:off x="3198" y="1874"/>
              <a:ext cx="919" cy="588"/>
              <a:chOff x="2889" y="1631"/>
              <a:chExt cx="980" cy="743"/>
            </a:xfrm>
          </p:grpSpPr>
          <p:sp>
            <p:nvSpPr>
              <p:cNvPr id="76098" name="Rectangle 1578"/>
              <p:cNvSpPr>
                <a:spLocks noChangeArrowheads="1"/>
              </p:cNvSpPr>
              <p:nvPr/>
            </p:nvSpPr>
            <p:spPr bwMode="auto">
              <a:xfrm>
                <a:off x="3046" y="1841"/>
                <a:ext cx="663" cy="53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99" name="AutoShape 1579"/>
              <p:cNvSpPr>
                <a:spLocks noChangeArrowheads="1"/>
              </p:cNvSpPr>
              <p:nvPr/>
            </p:nvSpPr>
            <p:spPr bwMode="auto">
              <a:xfrm>
                <a:off x="2889" y="1631"/>
                <a:ext cx="980" cy="253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solidFill>
                    <a:srgbClr val="00CCFF"/>
                  </a:solidFill>
                  <a:latin typeface="Calibri"/>
                </a:endParaRPr>
              </a:p>
            </p:txBody>
          </p:sp>
        </p:grpSp>
        <p:grpSp>
          <p:nvGrpSpPr>
            <p:cNvPr id="75802" name="Group 1580"/>
            <p:cNvGrpSpPr>
              <a:grpSpLocks/>
            </p:cNvGrpSpPr>
            <p:nvPr/>
          </p:nvGrpSpPr>
          <p:grpSpPr bwMode="auto">
            <a:xfrm>
              <a:off x="3640" y="1154"/>
              <a:ext cx="212" cy="335"/>
              <a:chOff x="3796" y="1043"/>
              <a:chExt cx="865" cy="1237"/>
            </a:xfrm>
          </p:grpSpPr>
          <p:sp>
            <p:nvSpPr>
              <p:cNvPr id="76068" name="Line 1581"/>
              <p:cNvSpPr>
                <a:spLocks noChangeShapeType="1"/>
              </p:cNvSpPr>
              <p:nvPr/>
            </p:nvSpPr>
            <p:spPr bwMode="auto">
              <a:xfrm flipH="1">
                <a:off x="3992" y="1481"/>
                <a:ext cx="235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69" name="Line 1582"/>
              <p:cNvSpPr>
                <a:spLocks noChangeShapeType="1"/>
              </p:cNvSpPr>
              <p:nvPr/>
            </p:nvSpPr>
            <p:spPr bwMode="auto">
              <a:xfrm>
                <a:off x="4227" y="1481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0" name="Line 1583"/>
              <p:cNvSpPr>
                <a:spLocks noChangeShapeType="1"/>
              </p:cNvSpPr>
              <p:nvPr/>
            </p:nvSpPr>
            <p:spPr bwMode="auto">
              <a:xfrm>
                <a:off x="3992" y="2201"/>
                <a:ext cx="235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1" name="Line 1584"/>
              <p:cNvSpPr>
                <a:spLocks noChangeShapeType="1"/>
              </p:cNvSpPr>
              <p:nvPr/>
            </p:nvSpPr>
            <p:spPr bwMode="auto">
              <a:xfrm flipH="1">
                <a:off x="4227" y="2201"/>
                <a:ext cx="236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2" name="Line 1585"/>
              <p:cNvSpPr>
                <a:spLocks noChangeShapeType="1"/>
              </p:cNvSpPr>
              <p:nvPr/>
            </p:nvSpPr>
            <p:spPr bwMode="auto">
              <a:xfrm>
                <a:off x="4227" y="1497"/>
                <a:ext cx="0" cy="7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3" name="Line 1586"/>
              <p:cNvSpPr>
                <a:spLocks noChangeShapeType="1"/>
              </p:cNvSpPr>
              <p:nvPr/>
            </p:nvSpPr>
            <p:spPr bwMode="auto">
              <a:xfrm flipV="1">
                <a:off x="3992" y="2127"/>
                <a:ext cx="235" cy="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4" name="Line 1587"/>
              <p:cNvSpPr>
                <a:spLocks noChangeShapeType="1"/>
              </p:cNvSpPr>
              <p:nvPr/>
            </p:nvSpPr>
            <p:spPr bwMode="auto">
              <a:xfrm flipH="1" flipV="1">
                <a:off x="4227" y="2127"/>
                <a:ext cx="236" cy="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5" name="Line 1588"/>
              <p:cNvSpPr>
                <a:spLocks noChangeShapeType="1"/>
              </p:cNvSpPr>
              <p:nvPr/>
            </p:nvSpPr>
            <p:spPr bwMode="auto">
              <a:xfrm>
                <a:off x="4092" y="1890"/>
                <a:ext cx="135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6" name="Line 1589"/>
              <p:cNvSpPr>
                <a:spLocks noChangeShapeType="1"/>
              </p:cNvSpPr>
              <p:nvPr/>
            </p:nvSpPr>
            <p:spPr bwMode="auto">
              <a:xfrm flipV="1">
                <a:off x="4227" y="1890"/>
                <a:ext cx="14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7" name="Line 1590"/>
              <p:cNvSpPr>
                <a:spLocks noChangeShapeType="1"/>
              </p:cNvSpPr>
              <p:nvPr/>
            </p:nvSpPr>
            <p:spPr bwMode="auto">
              <a:xfrm>
                <a:off x="4047" y="1996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8" name="Line 1591"/>
              <p:cNvSpPr>
                <a:spLocks noChangeShapeType="1"/>
              </p:cNvSpPr>
              <p:nvPr/>
            </p:nvSpPr>
            <p:spPr bwMode="auto">
              <a:xfrm flipV="1">
                <a:off x="4227" y="2012"/>
                <a:ext cx="176" cy="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79" name="Line 1592"/>
              <p:cNvSpPr>
                <a:spLocks noChangeShapeType="1"/>
              </p:cNvSpPr>
              <p:nvPr/>
            </p:nvSpPr>
            <p:spPr bwMode="auto">
              <a:xfrm flipV="1">
                <a:off x="4227" y="1782"/>
                <a:ext cx="90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80" name="Line 1593"/>
              <p:cNvSpPr>
                <a:spLocks noChangeShapeType="1"/>
              </p:cNvSpPr>
              <p:nvPr/>
            </p:nvSpPr>
            <p:spPr bwMode="auto">
              <a:xfrm flipV="1">
                <a:off x="4227" y="1632"/>
                <a:ext cx="57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81" name="Line 1594"/>
              <p:cNvSpPr>
                <a:spLocks noChangeShapeType="1"/>
              </p:cNvSpPr>
              <p:nvPr/>
            </p:nvSpPr>
            <p:spPr bwMode="auto">
              <a:xfrm>
                <a:off x="4126" y="1772"/>
                <a:ext cx="109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82" name="Line 1595"/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3" cy="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76083" name="Group 1596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6094" name="Line 1597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95" name="Line 159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96" name="Line 1599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97" name="Line 160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84" name="Group 1601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6090" name="Line 1602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91" name="Line 160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92" name="Line 1604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93" name="Line 160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85" name="Group 1606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6086" name="Line 1607"/>
                <p:cNvSpPr>
                  <a:spLocks noChangeShapeType="1"/>
                </p:cNvSpPr>
                <p:nvPr/>
              </p:nvSpPr>
              <p:spPr bwMode="auto">
                <a:xfrm>
                  <a:off x="4227" y="160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87" name="Line 160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4" y="1205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88" name="Line 1609"/>
                <p:cNvSpPr>
                  <a:spLocks noChangeShapeType="1"/>
                </p:cNvSpPr>
                <p:nvPr/>
              </p:nvSpPr>
              <p:spPr bwMode="auto">
                <a:xfrm rot="6361956">
                  <a:off x="4602" y="1393"/>
                  <a:ext cx="189" cy="20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89" name="Line 161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89" cy="5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03" name="Group 1611"/>
            <p:cNvGrpSpPr>
              <a:grpSpLocks/>
            </p:cNvGrpSpPr>
            <p:nvPr/>
          </p:nvGrpSpPr>
          <p:grpSpPr bwMode="auto">
            <a:xfrm>
              <a:off x="3189" y="1364"/>
              <a:ext cx="436" cy="114"/>
              <a:chOff x="3072" y="739"/>
              <a:chExt cx="652" cy="146"/>
            </a:xfrm>
          </p:grpSpPr>
          <p:pic>
            <p:nvPicPr>
              <p:cNvPr id="76065" name="Picture 1612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066" name="Line 1613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67" name="Line 1614"/>
              <p:cNvSpPr>
                <a:spLocks noChangeShapeType="1"/>
              </p:cNvSpPr>
              <p:nvPr/>
            </p:nvSpPr>
            <p:spPr bwMode="auto">
              <a:xfrm flipH="1">
                <a:off x="3072" y="7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</p:grpSp>
        <p:pic>
          <p:nvPicPr>
            <p:cNvPr id="75804" name="Picture 1615" descr="imgyjavg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1183"/>
              <a:ext cx="23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5805" name="Group 1616"/>
            <p:cNvGrpSpPr>
              <a:grpSpLocks/>
            </p:cNvGrpSpPr>
            <p:nvPr/>
          </p:nvGrpSpPr>
          <p:grpSpPr bwMode="auto">
            <a:xfrm>
              <a:off x="3846" y="1069"/>
              <a:ext cx="256" cy="269"/>
              <a:chOff x="2870" y="1518"/>
              <a:chExt cx="292" cy="320"/>
            </a:xfrm>
          </p:grpSpPr>
          <p:graphicFrame>
            <p:nvGraphicFramePr>
              <p:cNvPr id="75789" name="Object 1617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292" name="Clip" r:id="rId6" imgW="819000" imgH="847800" progId="">
                      <p:embed/>
                    </p:oleObj>
                  </mc:Choice>
                  <mc:Fallback>
                    <p:oleObj name="Clip" r:id="rId6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790" name="Object 1618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293" name="Clip" r:id="rId8" imgW="1266840" imgH="1200240" progId="">
                      <p:embed/>
                    </p:oleObj>
                  </mc:Choice>
                  <mc:Fallback>
                    <p:oleObj name="Clip" r:id="rId8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5806" name="Group 1619"/>
            <p:cNvGrpSpPr>
              <a:grpSpLocks/>
            </p:cNvGrpSpPr>
            <p:nvPr/>
          </p:nvGrpSpPr>
          <p:grpSpPr bwMode="auto">
            <a:xfrm>
              <a:off x="4304" y="2253"/>
              <a:ext cx="228" cy="108"/>
              <a:chOff x="3600" y="219"/>
              <a:chExt cx="360" cy="175"/>
            </a:xfrm>
          </p:grpSpPr>
          <p:sp>
            <p:nvSpPr>
              <p:cNvPr id="76052" name="Oval 1620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53" name="Line 1621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54" name="Line 162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55" name="Rectangle 1623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56" name="Oval 162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6057" name="Group 162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6062" name="Line 162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63" name="Line 162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64" name="Line 162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58" name="Group 162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6059" name="Line 163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60" name="Line 163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61" name="Line 163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07" name="Group 1633"/>
            <p:cNvGrpSpPr>
              <a:grpSpLocks/>
            </p:cNvGrpSpPr>
            <p:nvPr/>
          </p:nvGrpSpPr>
          <p:grpSpPr bwMode="auto">
            <a:xfrm>
              <a:off x="4528" y="2429"/>
              <a:ext cx="228" cy="108"/>
              <a:chOff x="3600" y="219"/>
              <a:chExt cx="360" cy="175"/>
            </a:xfrm>
          </p:grpSpPr>
          <p:sp>
            <p:nvSpPr>
              <p:cNvPr id="76039" name="Oval 1634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40" name="Line 1635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41" name="Line 163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42" name="Rectangle 1637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43" name="Oval 163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6044" name="Group 163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6049" name="Line 164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50" name="Line 164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51" name="Line 164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45" name="Group 164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6046" name="Line 164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47" name="Line 164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48" name="Line 164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08" name="Group 1647"/>
            <p:cNvGrpSpPr>
              <a:grpSpLocks/>
            </p:cNvGrpSpPr>
            <p:nvPr/>
          </p:nvGrpSpPr>
          <p:grpSpPr bwMode="auto">
            <a:xfrm>
              <a:off x="4704" y="2261"/>
              <a:ext cx="228" cy="108"/>
              <a:chOff x="3600" y="219"/>
              <a:chExt cx="360" cy="175"/>
            </a:xfrm>
          </p:grpSpPr>
          <p:sp>
            <p:nvSpPr>
              <p:cNvPr id="76026" name="Oval 164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27" name="Line 164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28" name="Line 165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29" name="Rectangle 165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30" name="Oval 165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6031" name="Group 165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6036" name="Line 165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37" name="Line 165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38" name="Line 165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32" name="Group 165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6033" name="Line 165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34" name="Line 165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35" name="Line 166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09" name="Group 1661"/>
            <p:cNvGrpSpPr>
              <a:grpSpLocks/>
            </p:cNvGrpSpPr>
            <p:nvPr/>
          </p:nvGrpSpPr>
          <p:grpSpPr bwMode="auto">
            <a:xfrm>
              <a:off x="4367" y="1532"/>
              <a:ext cx="221" cy="101"/>
              <a:chOff x="3600" y="219"/>
              <a:chExt cx="360" cy="175"/>
            </a:xfrm>
          </p:grpSpPr>
          <p:sp>
            <p:nvSpPr>
              <p:cNvPr id="76013" name="Oval 166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14" name="Line 166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15" name="Line 166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16" name="Rectangle 1665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17" name="Oval 166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6018" name="Group 166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6023" name="Line 166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24" name="Line 166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25" name="Line 167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19" name="Group 167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6020" name="Line 167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21" name="Line 167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22" name="Line 167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10" name="Group 1675"/>
            <p:cNvGrpSpPr>
              <a:grpSpLocks/>
            </p:cNvGrpSpPr>
            <p:nvPr/>
          </p:nvGrpSpPr>
          <p:grpSpPr bwMode="auto">
            <a:xfrm>
              <a:off x="4366" y="1693"/>
              <a:ext cx="228" cy="108"/>
              <a:chOff x="3600" y="219"/>
              <a:chExt cx="360" cy="175"/>
            </a:xfrm>
          </p:grpSpPr>
          <p:sp>
            <p:nvSpPr>
              <p:cNvPr id="76000" name="Oval 167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01" name="Line 167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02" name="Line 167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6003" name="Rectangle 167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6004" name="Oval 168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6005" name="Group 168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6010" name="Line 168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11" name="Line 168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12" name="Line 168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6006" name="Group 168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6007" name="Line 168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08" name="Line 168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6009" name="Line 168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11" name="Group 1689"/>
            <p:cNvGrpSpPr>
              <a:grpSpLocks/>
            </p:cNvGrpSpPr>
            <p:nvPr/>
          </p:nvGrpSpPr>
          <p:grpSpPr bwMode="auto">
            <a:xfrm>
              <a:off x="4666" y="1472"/>
              <a:ext cx="210" cy="97"/>
              <a:chOff x="3600" y="219"/>
              <a:chExt cx="360" cy="175"/>
            </a:xfrm>
          </p:grpSpPr>
          <p:sp>
            <p:nvSpPr>
              <p:cNvPr id="75987" name="Oval 1690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88" name="Line 1691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89" name="Line 169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90" name="Rectangle 1693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91" name="Oval 169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992" name="Group 169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997" name="Line 169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98" name="Line 169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99" name="Line 169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993" name="Group 169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994" name="Line 170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95" name="Line 170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96" name="Line 170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12" name="Group 1703"/>
            <p:cNvGrpSpPr>
              <a:grpSpLocks/>
            </p:cNvGrpSpPr>
            <p:nvPr/>
          </p:nvGrpSpPr>
          <p:grpSpPr bwMode="auto">
            <a:xfrm>
              <a:off x="4720" y="1693"/>
              <a:ext cx="228" cy="108"/>
              <a:chOff x="3600" y="219"/>
              <a:chExt cx="360" cy="175"/>
            </a:xfrm>
          </p:grpSpPr>
          <p:sp>
            <p:nvSpPr>
              <p:cNvPr id="75974" name="Oval 1704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75" name="Line 1705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76" name="Line 170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77" name="Rectangle 1707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78" name="Oval 170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979" name="Group 170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984" name="Line 171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85" name="Line 171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86" name="Line 171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980" name="Group 171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981" name="Line 171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82" name="Line 171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83" name="Line 171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13" name="Group 1717"/>
            <p:cNvGrpSpPr>
              <a:grpSpLocks/>
            </p:cNvGrpSpPr>
            <p:nvPr/>
          </p:nvGrpSpPr>
          <p:grpSpPr bwMode="auto">
            <a:xfrm>
              <a:off x="3832" y="1529"/>
              <a:ext cx="220" cy="100"/>
              <a:chOff x="3600" y="219"/>
              <a:chExt cx="360" cy="175"/>
            </a:xfrm>
          </p:grpSpPr>
          <p:sp>
            <p:nvSpPr>
              <p:cNvPr id="75961" name="Oval 171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62" name="Line 171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63" name="Line 172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64" name="Rectangle 172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65" name="Oval 172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966" name="Group 172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971" name="Line 17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72" name="Line 17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73" name="Line 17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967" name="Group 172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968" name="Line 17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69" name="Line 172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70" name="Line 17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14" name="Group 1731"/>
            <p:cNvGrpSpPr>
              <a:grpSpLocks/>
            </p:cNvGrpSpPr>
            <p:nvPr/>
          </p:nvGrpSpPr>
          <p:grpSpPr bwMode="auto">
            <a:xfrm>
              <a:off x="3639" y="2253"/>
              <a:ext cx="220" cy="100"/>
              <a:chOff x="3600" y="219"/>
              <a:chExt cx="360" cy="175"/>
            </a:xfrm>
          </p:grpSpPr>
          <p:sp>
            <p:nvSpPr>
              <p:cNvPr id="75948" name="Oval 173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9" name="Line 173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50" name="Line 173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51" name="Rectangle 1735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52" name="Oval 173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953" name="Group 173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958" name="Line 173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59" name="Line 173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60" name="Line 174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954" name="Group 174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955" name="Line 17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56" name="Line 174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57" name="Line 17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75815" name="Line 1745"/>
            <p:cNvSpPr>
              <a:spLocks noChangeShapeType="1"/>
            </p:cNvSpPr>
            <p:nvPr/>
          </p:nvSpPr>
          <p:spPr bwMode="auto">
            <a:xfrm flipV="1">
              <a:off x="4396" y="2523"/>
              <a:ext cx="143" cy="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16" name="Line 1746"/>
            <p:cNvSpPr>
              <a:spLocks noChangeShapeType="1"/>
            </p:cNvSpPr>
            <p:nvPr/>
          </p:nvSpPr>
          <p:spPr bwMode="auto">
            <a:xfrm>
              <a:off x="4474" y="2358"/>
              <a:ext cx="103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17" name="Line 1747"/>
            <p:cNvSpPr>
              <a:spLocks noChangeShapeType="1"/>
            </p:cNvSpPr>
            <p:nvPr/>
          </p:nvSpPr>
          <p:spPr bwMode="auto">
            <a:xfrm>
              <a:off x="4535" y="2308"/>
              <a:ext cx="1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18" name="Line 1748"/>
            <p:cNvSpPr>
              <a:spLocks noChangeShapeType="1"/>
            </p:cNvSpPr>
            <p:nvPr/>
          </p:nvSpPr>
          <p:spPr bwMode="auto">
            <a:xfrm flipV="1">
              <a:off x="4684" y="2362"/>
              <a:ext cx="85" cy="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19" name="Line 1749"/>
            <p:cNvSpPr>
              <a:spLocks noChangeShapeType="1"/>
            </p:cNvSpPr>
            <p:nvPr/>
          </p:nvSpPr>
          <p:spPr bwMode="auto">
            <a:xfrm>
              <a:off x="3864" y="2312"/>
              <a:ext cx="4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5820" name="Group 1750"/>
            <p:cNvGrpSpPr>
              <a:grpSpLocks/>
            </p:cNvGrpSpPr>
            <p:nvPr/>
          </p:nvGrpSpPr>
          <p:grpSpPr bwMode="auto">
            <a:xfrm>
              <a:off x="3390" y="1979"/>
              <a:ext cx="209" cy="224"/>
              <a:chOff x="2870" y="1518"/>
              <a:chExt cx="292" cy="320"/>
            </a:xfrm>
          </p:grpSpPr>
          <p:graphicFrame>
            <p:nvGraphicFramePr>
              <p:cNvPr id="75787" name="Object 1751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294" name="Clip" r:id="rId10" imgW="819000" imgH="847800" progId="">
                      <p:embed/>
                    </p:oleObj>
                  </mc:Choice>
                  <mc:Fallback>
                    <p:oleObj name="Clip" r:id="rId10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788" name="Object 1752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295" name="Clip" r:id="rId11" imgW="1266840" imgH="1200240" progId="">
                      <p:embed/>
                    </p:oleObj>
                  </mc:Choice>
                  <mc:Fallback>
                    <p:oleObj name="Clip" r:id="rId11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5821" name="Group 1753"/>
            <p:cNvGrpSpPr>
              <a:grpSpLocks/>
            </p:cNvGrpSpPr>
            <p:nvPr/>
          </p:nvGrpSpPr>
          <p:grpSpPr bwMode="auto">
            <a:xfrm>
              <a:off x="3418" y="2211"/>
              <a:ext cx="139" cy="194"/>
              <a:chOff x="2556" y="2689"/>
              <a:chExt cx="183" cy="255"/>
            </a:xfrm>
          </p:grpSpPr>
          <p:pic>
            <p:nvPicPr>
              <p:cNvPr id="75931" name="Picture 1754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932" name="Freeform 1755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3" name="Freeform 1756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4" name="Freeform 1757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5" name="Freeform 1758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6" name="Freeform 1759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7" name="Freeform 1760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8" name="Freeform 1761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9" name="Freeform 1762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0" name="Freeform 1763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1" name="Freeform 1764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2" name="Freeform 1765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3" name="Freeform 1766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4" name="Freeform 1767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5" name="Freeform 1768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6" name="Freeform 1769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47" name="Freeform 1770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75778" name="Object 1771"/>
            <p:cNvGraphicFramePr>
              <a:graphicFrameLocks noChangeAspect="1"/>
            </p:cNvGraphicFramePr>
            <p:nvPr/>
          </p:nvGraphicFramePr>
          <p:xfrm>
            <a:off x="3660" y="2006"/>
            <a:ext cx="207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96" name="Clip" r:id="rId13" imgW="1305000" imgH="1085760" progId="">
                    <p:embed/>
                  </p:oleObj>
                </mc:Choice>
                <mc:Fallback>
                  <p:oleObj name="Clip" r:id="rId13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0" y="2006"/>
                          <a:ext cx="207" cy="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822" name="Line 1772"/>
            <p:cNvSpPr>
              <a:spLocks noChangeShapeType="1"/>
            </p:cNvSpPr>
            <p:nvPr/>
          </p:nvSpPr>
          <p:spPr bwMode="auto">
            <a:xfrm>
              <a:off x="4050" y="1586"/>
              <a:ext cx="321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23" name="Line 1773"/>
            <p:cNvSpPr>
              <a:spLocks noChangeShapeType="1"/>
            </p:cNvSpPr>
            <p:nvPr/>
          </p:nvSpPr>
          <p:spPr bwMode="auto">
            <a:xfrm>
              <a:off x="3777" y="1478"/>
              <a:ext cx="96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24" name="Freeform 1774"/>
            <p:cNvSpPr>
              <a:spLocks/>
            </p:cNvSpPr>
            <p:nvPr/>
          </p:nvSpPr>
          <p:spPr bwMode="auto">
            <a:xfrm>
              <a:off x="3348" y="2742"/>
              <a:ext cx="1877" cy="917"/>
            </a:xfrm>
            <a:custGeom>
              <a:avLst/>
              <a:gdLst>
                <a:gd name="T0" fmla="*/ 889 w 1877"/>
                <a:gd name="T1" fmla="*/ 23 h 917"/>
                <a:gd name="T2" fmla="*/ 692 w 1877"/>
                <a:gd name="T3" fmla="*/ 109 h 917"/>
                <a:gd name="T4" fmla="*/ 415 w 1877"/>
                <a:gd name="T5" fmla="*/ 91 h 917"/>
                <a:gd name="T6" fmla="*/ 112 w 1877"/>
                <a:gd name="T7" fmla="*/ 170 h 917"/>
                <a:gd name="T8" fmla="*/ 50 w 1877"/>
                <a:gd name="T9" fmla="*/ 353 h 917"/>
                <a:gd name="T10" fmla="*/ 14 w 1877"/>
                <a:gd name="T11" fmla="*/ 528 h 917"/>
                <a:gd name="T12" fmla="*/ 139 w 1877"/>
                <a:gd name="T13" fmla="*/ 650 h 917"/>
                <a:gd name="T14" fmla="*/ 505 w 1877"/>
                <a:gd name="T15" fmla="*/ 781 h 917"/>
                <a:gd name="T16" fmla="*/ 933 w 1877"/>
                <a:gd name="T17" fmla="*/ 886 h 917"/>
                <a:gd name="T18" fmla="*/ 1370 w 1877"/>
                <a:gd name="T19" fmla="*/ 901 h 917"/>
                <a:gd name="T20" fmla="*/ 1676 w 1877"/>
                <a:gd name="T21" fmla="*/ 793 h 917"/>
                <a:gd name="T22" fmla="*/ 1860 w 1877"/>
                <a:gd name="T23" fmla="*/ 624 h 917"/>
                <a:gd name="T24" fmla="*/ 1776 w 1877"/>
                <a:gd name="T25" fmla="*/ 219 h 917"/>
                <a:gd name="T26" fmla="*/ 1503 w 1877"/>
                <a:gd name="T27" fmla="*/ 100 h 917"/>
                <a:gd name="T28" fmla="*/ 1200 w 1877"/>
                <a:gd name="T29" fmla="*/ 13 h 917"/>
                <a:gd name="T30" fmla="*/ 889 w 1877"/>
                <a:gd name="T31" fmla="*/ 23 h 9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77"/>
                <a:gd name="T49" fmla="*/ 0 h 917"/>
                <a:gd name="T50" fmla="*/ 1877 w 1877"/>
                <a:gd name="T51" fmla="*/ 917 h 9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77" h="917">
                  <a:moveTo>
                    <a:pt x="889" y="23"/>
                  </a:moveTo>
                  <a:cubicBezTo>
                    <a:pt x="804" y="39"/>
                    <a:pt x="771" y="98"/>
                    <a:pt x="692" y="109"/>
                  </a:cubicBezTo>
                  <a:cubicBezTo>
                    <a:pt x="613" y="120"/>
                    <a:pt x="511" y="81"/>
                    <a:pt x="415" y="91"/>
                  </a:cubicBezTo>
                  <a:cubicBezTo>
                    <a:pt x="319" y="101"/>
                    <a:pt x="174" y="126"/>
                    <a:pt x="112" y="170"/>
                  </a:cubicBezTo>
                  <a:cubicBezTo>
                    <a:pt x="51" y="214"/>
                    <a:pt x="66" y="294"/>
                    <a:pt x="50" y="353"/>
                  </a:cubicBezTo>
                  <a:cubicBezTo>
                    <a:pt x="34" y="412"/>
                    <a:pt x="0" y="479"/>
                    <a:pt x="14" y="528"/>
                  </a:cubicBezTo>
                  <a:cubicBezTo>
                    <a:pt x="29" y="577"/>
                    <a:pt x="57" y="608"/>
                    <a:pt x="139" y="650"/>
                  </a:cubicBezTo>
                  <a:cubicBezTo>
                    <a:pt x="221" y="692"/>
                    <a:pt x="372" y="742"/>
                    <a:pt x="505" y="781"/>
                  </a:cubicBezTo>
                  <a:cubicBezTo>
                    <a:pt x="638" y="820"/>
                    <a:pt x="789" y="866"/>
                    <a:pt x="933" y="886"/>
                  </a:cubicBezTo>
                  <a:cubicBezTo>
                    <a:pt x="1077" y="906"/>
                    <a:pt x="1246" y="917"/>
                    <a:pt x="1370" y="901"/>
                  </a:cubicBezTo>
                  <a:cubicBezTo>
                    <a:pt x="1494" y="885"/>
                    <a:pt x="1594" y="839"/>
                    <a:pt x="1676" y="793"/>
                  </a:cubicBezTo>
                  <a:cubicBezTo>
                    <a:pt x="1758" y="747"/>
                    <a:pt x="1843" y="720"/>
                    <a:pt x="1860" y="624"/>
                  </a:cubicBezTo>
                  <a:cubicBezTo>
                    <a:pt x="1877" y="528"/>
                    <a:pt x="1835" y="306"/>
                    <a:pt x="1776" y="219"/>
                  </a:cubicBezTo>
                  <a:cubicBezTo>
                    <a:pt x="1717" y="132"/>
                    <a:pt x="1599" y="134"/>
                    <a:pt x="1503" y="100"/>
                  </a:cubicBezTo>
                  <a:cubicBezTo>
                    <a:pt x="1407" y="66"/>
                    <a:pt x="1302" y="26"/>
                    <a:pt x="1200" y="13"/>
                  </a:cubicBezTo>
                  <a:cubicBezTo>
                    <a:pt x="1098" y="0"/>
                    <a:pt x="974" y="7"/>
                    <a:pt x="889" y="23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5825" name="Line 1775"/>
            <p:cNvSpPr>
              <a:spLocks noChangeShapeType="1"/>
            </p:cNvSpPr>
            <p:nvPr/>
          </p:nvSpPr>
          <p:spPr bwMode="auto">
            <a:xfrm rot="-5400000">
              <a:off x="4757" y="3206"/>
              <a:ext cx="33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5826" name="Group 1776"/>
            <p:cNvGrpSpPr>
              <a:grpSpLocks/>
            </p:cNvGrpSpPr>
            <p:nvPr/>
          </p:nvGrpSpPr>
          <p:grpSpPr bwMode="auto">
            <a:xfrm>
              <a:off x="4702" y="3292"/>
              <a:ext cx="125" cy="230"/>
              <a:chOff x="4180" y="783"/>
              <a:chExt cx="150" cy="307"/>
            </a:xfrm>
          </p:grpSpPr>
          <p:sp>
            <p:nvSpPr>
              <p:cNvPr id="75923" name="AutoShape 1777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24" name="Rectangle 1778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25" name="Rectangle 1779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26" name="AutoShape 1780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27" name="Line 1781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28" name="Line 1782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29" name="Rectangle 1783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30" name="Rectangle 1784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5827" name="Line 1785"/>
            <p:cNvSpPr>
              <a:spLocks noChangeShapeType="1"/>
            </p:cNvSpPr>
            <p:nvPr/>
          </p:nvSpPr>
          <p:spPr bwMode="auto">
            <a:xfrm rot="5400000" flipV="1">
              <a:off x="4849" y="3383"/>
              <a:ext cx="2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28" name="Line 1786"/>
            <p:cNvSpPr>
              <a:spLocks noChangeShapeType="1"/>
            </p:cNvSpPr>
            <p:nvPr/>
          </p:nvSpPr>
          <p:spPr bwMode="auto">
            <a:xfrm rot="-5400000">
              <a:off x="4966" y="3179"/>
              <a:ext cx="0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5829" name="Group 1787"/>
            <p:cNvGrpSpPr>
              <a:grpSpLocks/>
            </p:cNvGrpSpPr>
            <p:nvPr/>
          </p:nvGrpSpPr>
          <p:grpSpPr bwMode="auto">
            <a:xfrm>
              <a:off x="4701" y="2996"/>
              <a:ext cx="316" cy="148"/>
              <a:chOff x="3600" y="219"/>
              <a:chExt cx="360" cy="175"/>
            </a:xfrm>
          </p:grpSpPr>
          <p:sp>
            <p:nvSpPr>
              <p:cNvPr id="75910" name="Oval 178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11" name="Line 178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12" name="Line 179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13" name="Rectangle 179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14" name="Oval 179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915" name="Group 179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920" name="Line 179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21" name="Line 179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22" name="Line 179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916" name="Group 179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917" name="Line 179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18" name="Line 179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19" name="Line 180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30" name="Group 1801"/>
            <p:cNvGrpSpPr>
              <a:grpSpLocks/>
            </p:cNvGrpSpPr>
            <p:nvPr/>
          </p:nvGrpSpPr>
          <p:grpSpPr bwMode="auto">
            <a:xfrm>
              <a:off x="4187" y="2822"/>
              <a:ext cx="316" cy="148"/>
              <a:chOff x="3600" y="219"/>
              <a:chExt cx="360" cy="175"/>
            </a:xfrm>
          </p:grpSpPr>
          <p:sp>
            <p:nvSpPr>
              <p:cNvPr id="75897" name="Oval 180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98" name="Line 180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899" name="Line 180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900" name="Rectangle 1805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901" name="Oval 180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902" name="Group 180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907" name="Line 180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08" name="Line 180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09" name="Line 181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903" name="Group 181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904" name="Line 18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05" name="Line 18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906" name="Line 18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grpSp>
          <p:nvGrpSpPr>
            <p:cNvPr id="75831" name="Group 1815"/>
            <p:cNvGrpSpPr>
              <a:grpSpLocks/>
            </p:cNvGrpSpPr>
            <p:nvPr/>
          </p:nvGrpSpPr>
          <p:grpSpPr bwMode="auto">
            <a:xfrm>
              <a:off x="3768" y="3014"/>
              <a:ext cx="316" cy="148"/>
              <a:chOff x="3600" y="219"/>
              <a:chExt cx="360" cy="175"/>
            </a:xfrm>
          </p:grpSpPr>
          <p:sp>
            <p:nvSpPr>
              <p:cNvPr id="75884" name="Oval 181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85" name="Line 181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886" name="Line 181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887" name="Rectangle 181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88" name="Oval 182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75889" name="Group 182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75894" name="Line 182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895" name="Line 182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896" name="Line 182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75890" name="Group 182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75891" name="Line 182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892" name="Line 182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75893" name="Line 182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75832" name="Line 1829"/>
            <p:cNvSpPr>
              <a:spLocks noChangeShapeType="1"/>
            </p:cNvSpPr>
            <p:nvPr/>
          </p:nvSpPr>
          <p:spPr bwMode="auto">
            <a:xfrm>
              <a:off x="4470" y="2955"/>
              <a:ext cx="226" cy="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3" name="Line 1830"/>
            <p:cNvSpPr>
              <a:spLocks noChangeShapeType="1"/>
            </p:cNvSpPr>
            <p:nvPr/>
          </p:nvSpPr>
          <p:spPr bwMode="auto">
            <a:xfrm flipV="1">
              <a:off x="4059" y="296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4" name="Line 1831"/>
            <p:cNvSpPr>
              <a:spLocks noChangeShapeType="1"/>
            </p:cNvSpPr>
            <p:nvPr/>
          </p:nvSpPr>
          <p:spPr bwMode="auto">
            <a:xfrm flipV="1">
              <a:off x="4086" y="3091"/>
              <a:ext cx="6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5" name="Line 1832"/>
            <p:cNvSpPr>
              <a:spLocks noChangeShapeType="1"/>
            </p:cNvSpPr>
            <p:nvPr/>
          </p:nvSpPr>
          <p:spPr bwMode="auto">
            <a:xfrm flipH="1">
              <a:off x="3642" y="2931"/>
              <a:ext cx="16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6" name="Line 1833"/>
            <p:cNvSpPr>
              <a:spLocks noChangeShapeType="1"/>
            </p:cNvSpPr>
            <p:nvPr/>
          </p:nvSpPr>
          <p:spPr bwMode="auto">
            <a:xfrm>
              <a:off x="3658" y="2963"/>
              <a:ext cx="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7" name="Line 1834"/>
            <p:cNvSpPr>
              <a:spLocks noChangeShapeType="1"/>
            </p:cNvSpPr>
            <p:nvPr/>
          </p:nvSpPr>
          <p:spPr bwMode="auto">
            <a:xfrm>
              <a:off x="3570" y="3175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8" name="Line 1835"/>
            <p:cNvSpPr>
              <a:spLocks noChangeShapeType="1"/>
            </p:cNvSpPr>
            <p:nvPr/>
          </p:nvSpPr>
          <p:spPr bwMode="auto">
            <a:xfrm>
              <a:off x="3729" y="3225"/>
              <a:ext cx="3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39" name="Line 1836"/>
            <p:cNvSpPr>
              <a:spLocks noChangeShapeType="1"/>
            </p:cNvSpPr>
            <p:nvPr/>
          </p:nvSpPr>
          <p:spPr bwMode="auto">
            <a:xfrm flipH="1">
              <a:off x="3880" y="3167"/>
              <a:ext cx="34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40" name="Line 1837"/>
            <p:cNvSpPr>
              <a:spLocks noChangeShapeType="1"/>
            </p:cNvSpPr>
            <p:nvPr/>
          </p:nvSpPr>
          <p:spPr bwMode="auto">
            <a:xfrm>
              <a:off x="3762" y="3223"/>
              <a:ext cx="1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41" name="Line 1838"/>
            <p:cNvSpPr>
              <a:spLocks noChangeShapeType="1"/>
            </p:cNvSpPr>
            <p:nvPr/>
          </p:nvSpPr>
          <p:spPr bwMode="auto">
            <a:xfrm flipH="1" flipV="1">
              <a:off x="4012" y="3228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75779" name="Object 1839"/>
            <p:cNvGraphicFramePr>
              <a:graphicFrameLocks noChangeAspect="1"/>
            </p:cNvGraphicFramePr>
            <p:nvPr/>
          </p:nvGraphicFramePr>
          <p:xfrm>
            <a:off x="3417" y="31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97" name="Clip" r:id="rId15" imgW="1305000" imgH="1085760" progId="">
                    <p:embed/>
                  </p:oleObj>
                </mc:Choice>
                <mc:Fallback>
                  <p:oleObj name="Clip" r:id="rId15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7" y="31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780" name="Object 1840"/>
            <p:cNvGraphicFramePr>
              <a:graphicFrameLocks noChangeAspect="1"/>
            </p:cNvGraphicFramePr>
            <p:nvPr/>
          </p:nvGraphicFramePr>
          <p:xfrm>
            <a:off x="3521" y="290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98" name="Clip" r:id="rId16" imgW="1305000" imgH="1085760" progId="">
                    <p:embed/>
                  </p:oleObj>
                </mc:Choice>
                <mc:Fallback>
                  <p:oleObj name="Clip" r:id="rId1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1" y="290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781" name="Object 1841"/>
            <p:cNvGraphicFramePr>
              <a:graphicFrameLocks noChangeAspect="1"/>
            </p:cNvGraphicFramePr>
            <p:nvPr/>
          </p:nvGraphicFramePr>
          <p:xfrm>
            <a:off x="3689" y="3261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299" name="Clip" r:id="rId17" imgW="1305000" imgH="1085760" progId="">
                    <p:embed/>
                  </p:oleObj>
                </mc:Choice>
                <mc:Fallback>
                  <p:oleObj name="Clip" r:id="rId17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9" y="3261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5782" name="Object 1842"/>
            <p:cNvGraphicFramePr>
              <a:graphicFrameLocks noChangeAspect="1"/>
            </p:cNvGraphicFramePr>
            <p:nvPr/>
          </p:nvGraphicFramePr>
          <p:xfrm>
            <a:off x="3903" y="3263"/>
            <a:ext cx="21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300" name="Clip" r:id="rId18" imgW="1305000" imgH="1085760" progId="">
                    <p:embed/>
                  </p:oleObj>
                </mc:Choice>
                <mc:Fallback>
                  <p:oleObj name="Clip" r:id="rId1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3" y="3263"/>
                          <a:ext cx="216" cy="1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5842" name="Group 1843"/>
            <p:cNvGrpSpPr>
              <a:grpSpLocks/>
            </p:cNvGrpSpPr>
            <p:nvPr/>
          </p:nvGrpSpPr>
          <p:grpSpPr bwMode="auto">
            <a:xfrm>
              <a:off x="4475" y="3342"/>
              <a:ext cx="172" cy="215"/>
              <a:chOff x="2870" y="1518"/>
              <a:chExt cx="292" cy="320"/>
            </a:xfrm>
          </p:grpSpPr>
          <p:graphicFrame>
            <p:nvGraphicFramePr>
              <p:cNvPr id="75785" name="Object 1844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301" name="Clip" r:id="rId19" imgW="819000" imgH="847800" progId="">
                      <p:embed/>
                    </p:oleObj>
                  </mc:Choice>
                  <mc:Fallback>
                    <p:oleObj name="Clip" r:id="rId19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786" name="Object 1845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302" name="Clip" r:id="rId20" imgW="1266840" imgH="1200240" progId="">
                      <p:embed/>
                    </p:oleObj>
                  </mc:Choice>
                  <mc:Fallback>
                    <p:oleObj name="Clip" r:id="rId20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5843" name="Group 1846"/>
            <p:cNvGrpSpPr>
              <a:grpSpLocks/>
            </p:cNvGrpSpPr>
            <p:nvPr/>
          </p:nvGrpSpPr>
          <p:grpSpPr bwMode="auto">
            <a:xfrm>
              <a:off x="4191" y="3374"/>
              <a:ext cx="220" cy="203"/>
              <a:chOff x="2870" y="1518"/>
              <a:chExt cx="292" cy="320"/>
            </a:xfrm>
          </p:grpSpPr>
          <p:graphicFrame>
            <p:nvGraphicFramePr>
              <p:cNvPr id="75783" name="Object 1847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303" name="Clip" r:id="rId21" imgW="819000" imgH="847800" progId="">
                      <p:embed/>
                    </p:oleObj>
                  </mc:Choice>
                  <mc:Fallback>
                    <p:oleObj name="Clip" r:id="rId21" imgW="819000" imgH="8478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784" name="Object 1848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8304" name="Clip" r:id="rId22" imgW="1266840" imgH="1200240" progId="">
                      <p:embed/>
                    </p:oleObj>
                  </mc:Choice>
                  <mc:Fallback>
                    <p:oleObj name="Clip" r:id="rId22" imgW="1266840" imgH="12002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5844" name="Group 1849"/>
            <p:cNvGrpSpPr>
              <a:grpSpLocks/>
            </p:cNvGrpSpPr>
            <p:nvPr/>
          </p:nvGrpSpPr>
          <p:grpSpPr bwMode="auto">
            <a:xfrm>
              <a:off x="4290" y="3130"/>
              <a:ext cx="183" cy="255"/>
              <a:chOff x="2556" y="2689"/>
              <a:chExt cx="183" cy="255"/>
            </a:xfrm>
          </p:grpSpPr>
          <p:pic>
            <p:nvPicPr>
              <p:cNvPr id="75867" name="Picture 1850" descr="31u_bnrz[1]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9" y="2770"/>
                <a:ext cx="12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868" name="Freeform 1851"/>
              <p:cNvSpPr>
                <a:spLocks/>
              </p:cNvSpPr>
              <p:nvPr/>
            </p:nvSpPr>
            <p:spPr bwMode="auto">
              <a:xfrm>
                <a:off x="2605" y="2702"/>
                <a:ext cx="33" cy="39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69" name="Freeform 1852"/>
              <p:cNvSpPr>
                <a:spLocks/>
              </p:cNvSpPr>
              <p:nvPr/>
            </p:nvSpPr>
            <p:spPr bwMode="auto">
              <a:xfrm>
                <a:off x="2661" y="2701"/>
                <a:ext cx="22" cy="30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0" name="Freeform 1853"/>
              <p:cNvSpPr>
                <a:spLocks/>
              </p:cNvSpPr>
              <p:nvPr/>
            </p:nvSpPr>
            <p:spPr bwMode="auto">
              <a:xfrm>
                <a:off x="2584" y="2694"/>
                <a:ext cx="54" cy="63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1" name="Freeform 1854"/>
              <p:cNvSpPr>
                <a:spLocks/>
              </p:cNvSpPr>
              <p:nvPr/>
            </p:nvSpPr>
            <p:spPr bwMode="auto">
              <a:xfrm>
                <a:off x="2660" y="2692"/>
                <a:ext cx="47" cy="42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2" name="Freeform 1855"/>
              <p:cNvSpPr>
                <a:spLocks/>
              </p:cNvSpPr>
              <p:nvPr/>
            </p:nvSpPr>
            <p:spPr bwMode="auto">
              <a:xfrm>
                <a:off x="2564" y="2712"/>
                <a:ext cx="19" cy="39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3" name="Freeform 1856"/>
              <p:cNvSpPr>
                <a:spLocks/>
              </p:cNvSpPr>
              <p:nvPr/>
            </p:nvSpPr>
            <p:spPr bwMode="auto">
              <a:xfrm>
                <a:off x="2698" y="2689"/>
                <a:ext cx="41" cy="52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4" name="Freeform 1857"/>
              <p:cNvSpPr>
                <a:spLocks/>
              </p:cNvSpPr>
              <p:nvPr/>
            </p:nvSpPr>
            <p:spPr bwMode="auto">
              <a:xfrm>
                <a:off x="2653" y="2750"/>
                <a:ext cx="14" cy="31"/>
              </a:xfrm>
              <a:custGeom>
                <a:avLst/>
                <a:gdLst>
                  <a:gd name="T0" fmla="*/ 0 w 83"/>
                  <a:gd name="T1" fmla="*/ 0 h 187"/>
                  <a:gd name="T2" fmla="*/ 0 w 83"/>
                  <a:gd name="T3" fmla="*/ 0 h 187"/>
                  <a:gd name="T4" fmla="*/ 0 w 83"/>
                  <a:gd name="T5" fmla="*/ 0 h 187"/>
                  <a:gd name="T6" fmla="*/ 0 w 83"/>
                  <a:gd name="T7" fmla="*/ 0 h 187"/>
                  <a:gd name="T8" fmla="*/ 0 w 83"/>
                  <a:gd name="T9" fmla="*/ 0 h 187"/>
                  <a:gd name="T10" fmla="*/ 0 w 83"/>
                  <a:gd name="T11" fmla="*/ 0 h 187"/>
                  <a:gd name="T12" fmla="*/ 0 w 83"/>
                  <a:gd name="T13" fmla="*/ 0 h 187"/>
                  <a:gd name="T14" fmla="*/ 0 w 83"/>
                  <a:gd name="T15" fmla="*/ 0 h 187"/>
                  <a:gd name="T16" fmla="*/ 0 w 83"/>
                  <a:gd name="T17" fmla="*/ 0 h 187"/>
                  <a:gd name="T18" fmla="*/ 0 w 83"/>
                  <a:gd name="T19" fmla="*/ 0 h 187"/>
                  <a:gd name="T20" fmla="*/ 0 w 83"/>
                  <a:gd name="T21" fmla="*/ 0 h 187"/>
                  <a:gd name="T22" fmla="*/ 0 w 83"/>
                  <a:gd name="T23" fmla="*/ 0 h 187"/>
                  <a:gd name="T24" fmla="*/ 0 w 83"/>
                  <a:gd name="T25" fmla="*/ 0 h 187"/>
                  <a:gd name="T26" fmla="*/ 0 w 83"/>
                  <a:gd name="T27" fmla="*/ 0 h 187"/>
                  <a:gd name="T28" fmla="*/ 0 w 83"/>
                  <a:gd name="T29" fmla="*/ 0 h 187"/>
                  <a:gd name="T30" fmla="*/ 0 w 83"/>
                  <a:gd name="T31" fmla="*/ 0 h 187"/>
                  <a:gd name="T32" fmla="*/ 0 w 83"/>
                  <a:gd name="T33" fmla="*/ 0 h 187"/>
                  <a:gd name="T34" fmla="*/ 0 w 83"/>
                  <a:gd name="T35" fmla="*/ 0 h 187"/>
                  <a:gd name="T36" fmla="*/ 0 w 83"/>
                  <a:gd name="T37" fmla="*/ 0 h 187"/>
                  <a:gd name="T38" fmla="*/ 0 w 83"/>
                  <a:gd name="T39" fmla="*/ 0 h 187"/>
                  <a:gd name="T40" fmla="*/ 0 w 83"/>
                  <a:gd name="T41" fmla="*/ 0 h 187"/>
                  <a:gd name="T42" fmla="*/ 0 w 83"/>
                  <a:gd name="T43" fmla="*/ 0 h 187"/>
                  <a:gd name="T44" fmla="*/ 0 w 83"/>
                  <a:gd name="T45" fmla="*/ 0 h 187"/>
                  <a:gd name="T46" fmla="*/ 0 w 83"/>
                  <a:gd name="T47" fmla="*/ 0 h 187"/>
                  <a:gd name="T48" fmla="*/ 0 w 83"/>
                  <a:gd name="T49" fmla="*/ 0 h 1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187"/>
                  <a:gd name="T77" fmla="*/ 83 w 83"/>
                  <a:gd name="T78" fmla="*/ 187 h 18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187">
                    <a:moveTo>
                      <a:pt x="31" y="14"/>
                    </a:moveTo>
                    <a:lnTo>
                      <a:pt x="29" y="8"/>
                    </a:lnTo>
                    <a:lnTo>
                      <a:pt x="25" y="3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5" y="42"/>
                    </a:lnTo>
                    <a:lnTo>
                      <a:pt x="15" y="71"/>
                    </a:lnTo>
                    <a:lnTo>
                      <a:pt x="27" y="100"/>
                    </a:lnTo>
                    <a:lnTo>
                      <a:pt x="41" y="127"/>
                    </a:lnTo>
                    <a:lnTo>
                      <a:pt x="55" y="151"/>
                    </a:lnTo>
                    <a:lnTo>
                      <a:pt x="68" y="171"/>
                    </a:lnTo>
                    <a:lnTo>
                      <a:pt x="77" y="184"/>
                    </a:lnTo>
                    <a:lnTo>
                      <a:pt x="83" y="187"/>
                    </a:lnTo>
                    <a:lnTo>
                      <a:pt x="80" y="174"/>
                    </a:lnTo>
                    <a:lnTo>
                      <a:pt x="75" y="158"/>
                    </a:lnTo>
                    <a:lnTo>
                      <a:pt x="68" y="138"/>
                    </a:lnTo>
                    <a:lnTo>
                      <a:pt x="59" y="113"/>
                    </a:lnTo>
                    <a:lnTo>
                      <a:pt x="51" y="88"/>
                    </a:lnTo>
                    <a:lnTo>
                      <a:pt x="43" y="63"/>
                    </a:lnTo>
                    <a:lnTo>
                      <a:pt x="36" y="38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5" name="Freeform 1858"/>
              <p:cNvSpPr>
                <a:spLocks/>
              </p:cNvSpPr>
              <p:nvPr/>
            </p:nvSpPr>
            <p:spPr bwMode="auto">
              <a:xfrm>
                <a:off x="2647" y="2733"/>
                <a:ext cx="7" cy="16"/>
              </a:xfrm>
              <a:custGeom>
                <a:avLst/>
                <a:gdLst>
                  <a:gd name="T0" fmla="*/ 0 w 44"/>
                  <a:gd name="T1" fmla="*/ 0 h 94"/>
                  <a:gd name="T2" fmla="*/ 0 w 44"/>
                  <a:gd name="T3" fmla="*/ 0 h 94"/>
                  <a:gd name="T4" fmla="*/ 0 w 44"/>
                  <a:gd name="T5" fmla="*/ 0 h 94"/>
                  <a:gd name="T6" fmla="*/ 0 w 44"/>
                  <a:gd name="T7" fmla="*/ 0 h 94"/>
                  <a:gd name="T8" fmla="*/ 0 w 44"/>
                  <a:gd name="T9" fmla="*/ 0 h 94"/>
                  <a:gd name="T10" fmla="*/ 0 w 44"/>
                  <a:gd name="T11" fmla="*/ 0 h 94"/>
                  <a:gd name="T12" fmla="*/ 0 w 44"/>
                  <a:gd name="T13" fmla="*/ 0 h 94"/>
                  <a:gd name="T14" fmla="*/ 0 w 44"/>
                  <a:gd name="T15" fmla="*/ 0 h 94"/>
                  <a:gd name="T16" fmla="*/ 0 w 44"/>
                  <a:gd name="T17" fmla="*/ 0 h 94"/>
                  <a:gd name="T18" fmla="*/ 0 w 44"/>
                  <a:gd name="T19" fmla="*/ 0 h 94"/>
                  <a:gd name="T20" fmla="*/ 0 w 44"/>
                  <a:gd name="T21" fmla="*/ 0 h 94"/>
                  <a:gd name="T22" fmla="*/ 0 w 44"/>
                  <a:gd name="T23" fmla="*/ 0 h 94"/>
                  <a:gd name="T24" fmla="*/ 0 w 44"/>
                  <a:gd name="T25" fmla="*/ 0 h 94"/>
                  <a:gd name="T26" fmla="*/ 0 w 44"/>
                  <a:gd name="T27" fmla="*/ 0 h 94"/>
                  <a:gd name="T28" fmla="*/ 0 w 44"/>
                  <a:gd name="T29" fmla="*/ 0 h 94"/>
                  <a:gd name="T30" fmla="*/ 0 w 44"/>
                  <a:gd name="T31" fmla="*/ 0 h 94"/>
                  <a:gd name="T32" fmla="*/ 0 w 44"/>
                  <a:gd name="T33" fmla="*/ 0 h 94"/>
                  <a:gd name="T34" fmla="*/ 0 w 44"/>
                  <a:gd name="T35" fmla="*/ 0 h 94"/>
                  <a:gd name="T36" fmla="*/ 0 w 44"/>
                  <a:gd name="T37" fmla="*/ 0 h 94"/>
                  <a:gd name="T38" fmla="*/ 0 w 44"/>
                  <a:gd name="T39" fmla="*/ 0 h 94"/>
                  <a:gd name="T40" fmla="*/ 0 w 44"/>
                  <a:gd name="T41" fmla="*/ 0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4"/>
                  <a:gd name="T65" fmla="*/ 44 w 44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4">
                    <a:moveTo>
                      <a:pt x="22" y="10"/>
                    </a:moveTo>
                    <a:lnTo>
                      <a:pt x="21" y="6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24"/>
                    </a:lnTo>
                    <a:lnTo>
                      <a:pt x="4" y="38"/>
                    </a:lnTo>
                    <a:lnTo>
                      <a:pt x="8" y="52"/>
                    </a:lnTo>
                    <a:lnTo>
                      <a:pt x="14" y="65"/>
                    </a:lnTo>
                    <a:lnTo>
                      <a:pt x="21" y="78"/>
                    </a:lnTo>
                    <a:lnTo>
                      <a:pt x="28" y="87"/>
                    </a:lnTo>
                    <a:lnTo>
                      <a:pt x="37" y="93"/>
                    </a:lnTo>
                    <a:lnTo>
                      <a:pt x="42" y="94"/>
                    </a:lnTo>
                    <a:lnTo>
                      <a:pt x="44" y="76"/>
                    </a:lnTo>
                    <a:lnTo>
                      <a:pt x="38" y="54"/>
                    </a:lnTo>
                    <a:lnTo>
                      <a:pt x="31" y="32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6" name="Freeform 1859"/>
              <p:cNvSpPr>
                <a:spLocks/>
              </p:cNvSpPr>
              <p:nvPr/>
            </p:nvSpPr>
            <p:spPr bwMode="auto">
              <a:xfrm>
                <a:off x="2641" y="2722"/>
                <a:ext cx="6" cy="9"/>
              </a:xfrm>
              <a:custGeom>
                <a:avLst/>
                <a:gdLst>
                  <a:gd name="T0" fmla="*/ 0 w 38"/>
                  <a:gd name="T1" fmla="*/ 0 h 54"/>
                  <a:gd name="T2" fmla="*/ 0 w 38"/>
                  <a:gd name="T3" fmla="*/ 0 h 54"/>
                  <a:gd name="T4" fmla="*/ 0 w 38"/>
                  <a:gd name="T5" fmla="*/ 0 h 54"/>
                  <a:gd name="T6" fmla="*/ 0 w 38"/>
                  <a:gd name="T7" fmla="*/ 0 h 54"/>
                  <a:gd name="T8" fmla="*/ 0 w 38"/>
                  <a:gd name="T9" fmla="*/ 0 h 54"/>
                  <a:gd name="T10" fmla="*/ 0 w 38"/>
                  <a:gd name="T11" fmla="*/ 0 h 54"/>
                  <a:gd name="T12" fmla="*/ 0 w 38"/>
                  <a:gd name="T13" fmla="*/ 0 h 54"/>
                  <a:gd name="T14" fmla="*/ 0 w 38"/>
                  <a:gd name="T15" fmla="*/ 0 h 54"/>
                  <a:gd name="T16" fmla="*/ 0 w 38"/>
                  <a:gd name="T17" fmla="*/ 0 h 54"/>
                  <a:gd name="T18" fmla="*/ 0 w 38"/>
                  <a:gd name="T19" fmla="*/ 0 h 54"/>
                  <a:gd name="T20" fmla="*/ 0 w 38"/>
                  <a:gd name="T21" fmla="*/ 0 h 54"/>
                  <a:gd name="T22" fmla="*/ 0 w 38"/>
                  <a:gd name="T23" fmla="*/ 0 h 54"/>
                  <a:gd name="T24" fmla="*/ 0 w 38"/>
                  <a:gd name="T25" fmla="*/ 0 h 54"/>
                  <a:gd name="T26" fmla="*/ 0 w 38"/>
                  <a:gd name="T27" fmla="*/ 0 h 54"/>
                  <a:gd name="T28" fmla="*/ 0 w 38"/>
                  <a:gd name="T29" fmla="*/ 0 h 54"/>
                  <a:gd name="T30" fmla="*/ 0 w 38"/>
                  <a:gd name="T31" fmla="*/ 0 h 54"/>
                  <a:gd name="T32" fmla="*/ 0 w 38"/>
                  <a:gd name="T33" fmla="*/ 0 h 54"/>
                  <a:gd name="T34" fmla="*/ 0 w 38"/>
                  <a:gd name="T35" fmla="*/ 0 h 54"/>
                  <a:gd name="T36" fmla="*/ 0 w 38"/>
                  <a:gd name="T37" fmla="*/ 0 h 54"/>
                  <a:gd name="T38" fmla="*/ 0 w 38"/>
                  <a:gd name="T39" fmla="*/ 0 h 54"/>
                  <a:gd name="T40" fmla="*/ 0 w 38"/>
                  <a:gd name="T41" fmla="*/ 0 h 54"/>
                  <a:gd name="T42" fmla="*/ 0 w 38"/>
                  <a:gd name="T43" fmla="*/ 0 h 54"/>
                  <a:gd name="T44" fmla="*/ 0 w 38"/>
                  <a:gd name="T45" fmla="*/ 0 h 54"/>
                  <a:gd name="T46" fmla="*/ 0 w 38"/>
                  <a:gd name="T47" fmla="*/ 0 h 54"/>
                  <a:gd name="T48" fmla="*/ 0 w 38"/>
                  <a:gd name="T49" fmla="*/ 0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"/>
                  <a:gd name="T76" fmla="*/ 0 h 54"/>
                  <a:gd name="T77" fmla="*/ 38 w 3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" h="54">
                    <a:moveTo>
                      <a:pt x="20" y="7"/>
                    </a:moveTo>
                    <a:lnTo>
                      <a:pt x="20" y="8"/>
                    </a:lnTo>
                    <a:lnTo>
                      <a:pt x="19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7"/>
                    </a:lnTo>
                    <a:lnTo>
                      <a:pt x="4" y="24"/>
                    </a:lnTo>
                    <a:lnTo>
                      <a:pt x="8" y="32"/>
                    </a:lnTo>
                    <a:lnTo>
                      <a:pt x="14" y="39"/>
                    </a:lnTo>
                    <a:lnTo>
                      <a:pt x="20" y="46"/>
                    </a:lnTo>
                    <a:lnTo>
                      <a:pt x="27" y="50"/>
                    </a:lnTo>
                    <a:lnTo>
                      <a:pt x="33" y="54"/>
                    </a:lnTo>
                    <a:lnTo>
                      <a:pt x="38" y="54"/>
                    </a:lnTo>
                    <a:lnTo>
                      <a:pt x="36" y="42"/>
                    </a:lnTo>
                    <a:lnTo>
                      <a:pt x="32" y="29"/>
                    </a:lnTo>
                    <a:lnTo>
                      <a:pt x="25" y="16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7" name="Freeform 1860"/>
              <p:cNvSpPr>
                <a:spLocks/>
              </p:cNvSpPr>
              <p:nvPr/>
            </p:nvSpPr>
            <p:spPr bwMode="auto">
              <a:xfrm>
                <a:off x="2636" y="2714"/>
                <a:ext cx="8" cy="6"/>
              </a:xfrm>
              <a:custGeom>
                <a:avLst/>
                <a:gdLst>
                  <a:gd name="T0" fmla="*/ 0 w 52"/>
                  <a:gd name="T1" fmla="*/ 0 h 36"/>
                  <a:gd name="T2" fmla="*/ 0 w 52"/>
                  <a:gd name="T3" fmla="*/ 0 h 36"/>
                  <a:gd name="T4" fmla="*/ 0 w 52"/>
                  <a:gd name="T5" fmla="*/ 0 h 36"/>
                  <a:gd name="T6" fmla="*/ 0 w 52"/>
                  <a:gd name="T7" fmla="*/ 0 h 36"/>
                  <a:gd name="T8" fmla="*/ 0 w 52"/>
                  <a:gd name="T9" fmla="*/ 0 h 36"/>
                  <a:gd name="T10" fmla="*/ 0 w 52"/>
                  <a:gd name="T11" fmla="*/ 0 h 36"/>
                  <a:gd name="T12" fmla="*/ 0 w 52"/>
                  <a:gd name="T13" fmla="*/ 0 h 36"/>
                  <a:gd name="T14" fmla="*/ 0 w 52"/>
                  <a:gd name="T15" fmla="*/ 0 h 36"/>
                  <a:gd name="T16" fmla="*/ 0 w 52"/>
                  <a:gd name="T17" fmla="*/ 0 h 36"/>
                  <a:gd name="T18" fmla="*/ 0 w 52"/>
                  <a:gd name="T19" fmla="*/ 0 h 36"/>
                  <a:gd name="T20" fmla="*/ 0 w 52"/>
                  <a:gd name="T21" fmla="*/ 0 h 36"/>
                  <a:gd name="T22" fmla="*/ 0 w 52"/>
                  <a:gd name="T23" fmla="*/ 0 h 36"/>
                  <a:gd name="T24" fmla="*/ 0 w 52"/>
                  <a:gd name="T25" fmla="*/ 0 h 36"/>
                  <a:gd name="T26" fmla="*/ 0 w 52"/>
                  <a:gd name="T27" fmla="*/ 0 h 36"/>
                  <a:gd name="T28" fmla="*/ 0 w 52"/>
                  <a:gd name="T29" fmla="*/ 0 h 36"/>
                  <a:gd name="T30" fmla="*/ 0 w 52"/>
                  <a:gd name="T31" fmla="*/ 0 h 36"/>
                  <a:gd name="T32" fmla="*/ 0 w 52"/>
                  <a:gd name="T33" fmla="*/ 0 h 36"/>
                  <a:gd name="T34" fmla="*/ 0 w 52"/>
                  <a:gd name="T35" fmla="*/ 0 h 36"/>
                  <a:gd name="T36" fmla="*/ 0 w 52"/>
                  <a:gd name="T37" fmla="*/ 0 h 36"/>
                  <a:gd name="T38" fmla="*/ 0 w 52"/>
                  <a:gd name="T39" fmla="*/ 0 h 36"/>
                  <a:gd name="T40" fmla="*/ 0 w 52"/>
                  <a:gd name="T41" fmla="*/ 0 h 36"/>
                  <a:gd name="T42" fmla="*/ 0 w 52"/>
                  <a:gd name="T43" fmla="*/ 0 h 36"/>
                  <a:gd name="T44" fmla="*/ 0 w 52"/>
                  <a:gd name="T45" fmla="*/ 0 h 36"/>
                  <a:gd name="T46" fmla="*/ 0 w 52"/>
                  <a:gd name="T47" fmla="*/ 0 h 36"/>
                  <a:gd name="T48" fmla="*/ 0 w 5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"/>
                  <a:gd name="T76" fmla="*/ 0 h 36"/>
                  <a:gd name="T77" fmla="*/ 52 w 52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" h="36">
                    <a:moveTo>
                      <a:pt x="41" y="27"/>
                    </a:moveTo>
                    <a:lnTo>
                      <a:pt x="46" y="24"/>
                    </a:lnTo>
                    <a:lnTo>
                      <a:pt x="51" y="21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0" y="6"/>
                    </a:lnTo>
                    <a:lnTo>
                      <a:pt x="46" y="2"/>
                    </a:lnTo>
                    <a:lnTo>
                      <a:pt x="41" y="0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1" y="4"/>
                    </a:lnTo>
                    <a:lnTo>
                      <a:pt x="13" y="8"/>
                    </a:lnTo>
                    <a:lnTo>
                      <a:pt x="6" y="15"/>
                    </a:lnTo>
                    <a:lnTo>
                      <a:pt x="3" y="22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4" y="33"/>
                    </a:lnTo>
                    <a:lnTo>
                      <a:pt x="9" y="36"/>
                    </a:lnTo>
                    <a:lnTo>
                      <a:pt x="13" y="36"/>
                    </a:lnTo>
                    <a:lnTo>
                      <a:pt x="18" y="36"/>
                    </a:lnTo>
                    <a:lnTo>
                      <a:pt x="24" y="33"/>
                    </a:lnTo>
                    <a:lnTo>
                      <a:pt x="30" y="32"/>
                    </a:lnTo>
                    <a:lnTo>
                      <a:pt x="36" y="30"/>
                    </a:lnTo>
                    <a:lnTo>
                      <a:pt x="41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8" name="Freeform 1861"/>
              <p:cNvSpPr>
                <a:spLocks/>
              </p:cNvSpPr>
              <p:nvPr/>
            </p:nvSpPr>
            <p:spPr bwMode="auto">
              <a:xfrm>
                <a:off x="2596" y="2704"/>
                <a:ext cx="33" cy="39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79" name="Freeform 1862"/>
              <p:cNvSpPr>
                <a:spLocks/>
              </p:cNvSpPr>
              <p:nvPr/>
            </p:nvSpPr>
            <p:spPr bwMode="auto">
              <a:xfrm>
                <a:off x="2652" y="2704"/>
                <a:ext cx="22" cy="30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80" name="Freeform 1863"/>
              <p:cNvSpPr>
                <a:spLocks/>
              </p:cNvSpPr>
              <p:nvPr/>
            </p:nvSpPr>
            <p:spPr bwMode="auto">
              <a:xfrm>
                <a:off x="2575" y="2697"/>
                <a:ext cx="53" cy="63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81" name="Freeform 1864"/>
              <p:cNvSpPr>
                <a:spLocks/>
              </p:cNvSpPr>
              <p:nvPr/>
            </p:nvSpPr>
            <p:spPr bwMode="auto">
              <a:xfrm>
                <a:off x="2650" y="2695"/>
                <a:ext cx="47" cy="42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82" name="Freeform 1865"/>
              <p:cNvSpPr>
                <a:spLocks/>
              </p:cNvSpPr>
              <p:nvPr/>
            </p:nvSpPr>
            <p:spPr bwMode="auto">
              <a:xfrm>
                <a:off x="2556" y="2718"/>
                <a:ext cx="19" cy="39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83" name="Freeform 1866"/>
              <p:cNvSpPr>
                <a:spLocks/>
              </p:cNvSpPr>
              <p:nvPr/>
            </p:nvSpPr>
            <p:spPr bwMode="auto">
              <a:xfrm>
                <a:off x="2689" y="2692"/>
                <a:ext cx="41" cy="52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5845" name="Line 1867"/>
            <p:cNvSpPr>
              <a:spLocks noChangeShapeType="1"/>
            </p:cNvSpPr>
            <p:nvPr/>
          </p:nvSpPr>
          <p:spPr bwMode="auto">
            <a:xfrm>
              <a:off x="4063" y="3139"/>
              <a:ext cx="31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46" name="Line 1868"/>
            <p:cNvSpPr>
              <a:spLocks noChangeShapeType="1"/>
            </p:cNvSpPr>
            <p:nvPr/>
          </p:nvSpPr>
          <p:spPr bwMode="auto">
            <a:xfrm>
              <a:off x="3716" y="3098"/>
              <a:ext cx="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75847" name="Group 1869"/>
            <p:cNvGrpSpPr>
              <a:grpSpLocks/>
            </p:cNvGrpSpPr>
            <p:nvPr/>
          </p:nvGrpSpPr>
          <p:grpSpPr bwMode="auto">
            <a:xfrm>
              <a:off x="4961" y="3136"/>
              <a:ext cx="131" cy="258"/>
              <a:chOff x="4180" y="783"/>
              <a:chExt cx="150" cy="307"/>
            </a:xfrm>
          </p:grpSpPr>
          <p:sp>
            <p:nvSpPr>
              <p:cNvPr id="75859" name="AutoShape 1870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60" name="Rectangle 1871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61" name="Rectangle 1872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62" name="AutoShape 1873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63" name="Line 1874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864" name="Line 1875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5865" name="Rectangle 1876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5866" name="Rectangle 1877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5848" name="Line 1878"/>
            <p:cNvSpPr>
              <a:spLocks noChangeShapeType="1"/>
            </p:cNvSpPr>
            <p:nvPr/>
          </p:nvSpPr>
          <p:spPr bwMode="auto">
            <a:xfrm flipH="1">
              <a:off x="3772" y="2167"/>
              <a:ext cx="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49" name="Line 1879"/>
            <p:cNvSpPr>
              <a:spLocks noChangeShapeType="1"/>
            </p:cNvSpPr>
            <p:nvPr/>
          </p:nvSpPr>
          <p:spPr bwMode="auto">
            <a:xfrm flipV="1">
              <a:off x="4589" y="1526"/>
              <a:ext cx="78" cy="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0" name="Line 1880"/>
            <p:cNvSpPr>
              <a:spLocks noChangeShapeType="1"/>
            </p:cNvSpPr>
            <p:nvPr/>
          </p:nvSpPr>
          <p:spPr bwMode="auto">
            <a:xfrm>
              <a:off x="4480" y="1635"/>
              <a:ext cx="0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1" name="Line 1881"/>
            <p:cNvSpPr>
              <a:spLocks noChangeShapeType="1"/>
            </p:cNvSpPr>
            <p:nvPr/>
          </p:nvSpPr>
          <p:spPr bwMode="auto">
            <a:xfrm flipV="1">
              <a:off x="4596" y="1570"/>
              <a:ext cx="166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2" name="Line 1882"/>
            <p:cNvSpPr>
              <a:spLocks noChangeShapeType="1"/>
            </p:cNvSpPr>
            <p:nvPr/>
          </p:nvSpPr>
          <p:spPr bwMode="auto">
            <a:xfrm>
              <a:off x="4818" y="1569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3" name="Line 1883"/>
            <p:cNvSpPr>
              <a:spLocks noChangeShapeType="1"/>
            </p:cNvSpPr>
            <p:nvPr/>
          </p:nvSpPr>
          <p:spPr bwMode="auto">
            <a:xfrm>
              <a:off x="4600" y="1762"/>
              <a:ext cx="1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4" name="Line 1884"/>
            <p:cNvSpPr>
              <a:spLocks noChangeShapeType="1"/>
            </p:cNvSpPr>
            <p:nvPr/>
          </p:nvSpPr>
          <p:spPr bwMode="auto">
            <a:xfrm flipV="1">
              <a:off x="3526" y="2308"/>
              <a:ext cx="10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5" name="Line 1885"/>
            <p:cNvSpPr>
              <a:spLocks noChangeShapeType="1"/>
            </p:cNvSpPr>
            <p:nvPr/>
          </p:nvSpPr>
          <p:spPr bwMode="auto">
            <a:xfrm flipV="1">
              <a:off x="4861" y="1380"/>
              <a:ext cx="150" cy="1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6" name="Line 1886"/>
            <p:cNvSpPr>
              <a:spLocks noChangeShapeType="1"/>
            </p:cNvSpPr>
            <p:nvPr/>
          </p:nvSpPr>
          <p:spPr bwMode="auto">
            <a:xfrm>
              <a:off x="4949" y="1756"/>
              <a:ext cx="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7" name="Line 1887"/>
            <p:cNvSpPr>
              <a:spLocks noChangeShapeType="1"/>
            </p:cNvSpPr>
            <p:nvPr/>
          </p:nvSpPr>
          <p:spPr bwMode="auto">
            <a:xfrm flipH="1">
              <a:off x="4411" y="1804"/>
              <a:ext cx="62" cy="4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5858" name="Line 1888"/>
            <p:cNvSpPr>
              <a:spLocks noChangeShapeType="1"/>
            </p:cNvSpPr>
            <p:nvPr/>
          </p:nvSpPr>
          <p:spPr bwMode="auto">
            <a:xfrm flipH="1">
              <a:off x="4783" y="1804"/>
              <a:ext cx="70" cy="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5796" name="Freeform 1889"/>
          <p:cNvSpPr>
            <a:spLocks/>
          </p:cNvSpPr>
          <p:nvPr/>
        </p:nvSpPr>
        <p:spPr bwMode="auto">
          <a:xfrm>
            <a:off x="5645150" y="2054225"/>
            <a:ext cx="2584450" cy="3233738"/>
          </a:xfrm>
          <a:custGeom>
            <a:avLst/>
            <a:gdLst>
              <a:gd name="T0" fmla="*/ 0 w 1628"/>
              <a:gd name="T1" fmla="*/ 0 h 2037"/>
              <a:gd name="T2" fmla="*/ 2147483647 w 1628"/>
              <a:gd name="T3" fmla="*/ 2147483647 h 2037"/>
              <a:gd name="T4" fmla="*/ 2147483647 w 1628"/>
              <a:gd name="T5" fmla="*/ 2147483647 h 2037"/>
              <a:gd name="T6" fmla="*/ 2147483647 w 1628"/>
              <a:gd name="T7" fmla="*/ 2147483647 h 2037"/>
              <a:gd name="T8" fmla="*/ 2147483647 w 1628"/>
              <a:gd name="T9" fmla="*/ 2147483647 h 2037"/>
              <a:gd name="T10" fmla="*/ 2147483647 w 1628"/>
              <a:gd name="T11" fmla="*/ 2147483647 h 2037"/>
              <a:gd name="T12" fmla="*/ 2147483647 w 1628"/>
              <a:gd name="T13" fmla="*/ 2147483647 h 2037"/>
              <a:gd name="T14" fmla="*/ 2147483647 w 1628"/>
              <a:gd name="T15" fmla="*/ 2147483647 h 2037"/>
              <a:gd name="T16" fmla="*/ 2147483647 w 1628"/>
              <a:gd name="T17" fmla="*/ 2147483647 h 20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8"/>
              <a:gd name="T28" fmla="*/ 0 h 2037"/>
              <a:gd name="T29" fmla="*/ 1628 w 1628"/>
              <a:gd name="T30" fmla="*/ 2037 h 20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8" h="2037">
                <a:moveTo>
                  <a:pt x="0" y="0"/>
                </a:moveTo>
                <a:lnTo>
                  <a:pt x="351" y="209"/>
                </a:lnTo>
                <a:lnTo>
                  <a:pt x="1060" y="250"/>
                </a:lnTo>
                <a:lnTo>
                  <a:pt x="969" y="910"/>
                </a:lnTo>
                <a:lnTo>
                  <a:pt x="1161" y="1127"/>
                </a:lnTo>
                <a:lnTo>
                  <a:pt x="927" y="1528"/>
                </a:lnTo>
                <a:lnTo>
                  <a:pt x="1469" y="1653"/>
                </a:lnTo>
                <a:lnTo>
                  <a:pt x="1369" y="1995"/>
                </a:lnTo>
                <a:lnTo>
                  <a:pt x="1628" y="2037"/>
                </a:lnTo>
              </a:path>
            </a:pathLst>
          </a:cu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75797" name="Freeform 1890"/>
          <p:cNvSpPr>
            <a:spLocks/>
          </p:cNvSpPr>
          <p:nvPr/>
        </p:nvSpPr>
        <p:spPr bwMode="auto">
          <a:xfrm>
            <a:off x="5592763" y="3390900"/>
            <a:ext cx="1646237" cy="1974850"/>
          </a:xfrm>
          <a:custGeom>
            <a:avLst/>
            <a:gdLst>
              <a:gd name="T0" fmla="*/ 0 w 1037"/>
              <a:gd name="T1" fmla="*/ 0 h 1244"/>
              <a:gd name="T2" fmla="*/ 2147483647 w 1037"/>
              <a:gd name="T3" fmla="*/ 2147483647 h 1244"/>
              <a:gd name="T4" fmla="*/ 2147483647 w 1037"/>
              <a:gd name="T5" fmla="*/ 2147483647 h 1244"/>
              <a:gd name="T6" fmla="*/ 2147483647 w 1037"/>
              <a:gd name="T7" fmla="*/ 2147483647 h 1244"/>
              <a:gd name="T8" fmla="*/ 2147483647 w 1037"/>
              <a:gd name="T9" fmla="*/ 2147483647 h 1244"/>
              <a:gd name="T10" fmla="*/ 2147483647 w 1037"/>
              <a:gd name="T11" fmla="*/ 2147483647 h 1244"/>
              <a:gd name="T12" fmla="*/ 2147483647 w 1037"/>
              <a:gd name="T13" fmla="*/ 2147483647 h 1244"/>
              <a:gd name="T14" fmla="*/ 2147483647 w 1037"/>
              <a:gd name="T15" fmla="*/ 2147483647 h 12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37"/>
              <a:gd name="T25" fmla="*/ 0 h 1244"/>
              <a:gd name="T26" fmla="*/ 1037 w 1037"/>
              <a:gd name="T27" fmla="*/ 1244 h 12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37" h="1244">
                <a:moveTo>
                  <a:pt x="0" y="0"/>
                </a:moveTo>
                <a:lnTo>
                  <a:pt x="29" y="86"/>
                </a:lnTo>
                <a:lnTo>
                  <a:pt x="845" y="80"/>
                </a:lnTo>
                <a:lnTo>
                  <a:pt x="1037" y="280"/>
                </a:lnTo>
                <a:lnTo>
                  <a:pt x="805" y="688"/>
                </a:lnTo>
                <a:lnTo>
                  <a:pt x="473" y="880"/>
                </a:lnTo>
                <a:lnTo>
                  <a:pt x="345" y="1024"/>
                </a:lnTo>
                <a:lnTo>
                  <a:pt x="285" y="1244"/>
                </a:lnTo>
              </a:path>
            </a:pathLst>
          </a:custGeom>
          <a:noFill/>
          <a:ln w="762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68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798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926FF92-C256-DE45-AA19-2ED18FFA053A}" type="slidenum">
              <a:rPr lang="en-US" sz="1400" smtClean="0"/>
              <a:pPr/>
              <a:t>37</a:t>
            </a:fld>
            <a:endParaRPr lang="en-US" sz="1400" dirty="0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7013"/>
            <a:ext cx="8462962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Circuit Switching: FDM and TDM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799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26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alibri"/>
                </a:rPr>
                <a:t>Frequency Division Multiplexing</a:t>
              </a:r>
              <a:endParaRPr lang="fr-FR" dirty="0">
                <a:latin typeface="Calibri"/>
              </a:endParaRPr>
            </a:p>
          </p:txBody>
        </p:sp>
        <p:grpSp>
          <p:nvGrpSpPr>
            <p:cNvPr id="799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799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frequency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time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799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2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latin typeface="Calibri"/>
                </a:rPr>
                <a:t>Time Division Multiplexing</a:t>
              </a:r>
              <a:endParaRPr lang="fr-FR" dirty="0">
                <a:latin typeface="Calibri"/>
              </a:endParaRPr>
            </a:p>
          </p:txBody>
        </p:sp>
        <p:sp>
          <p:nvSpPr>
            <p:cNvPr id="799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</a:t>
              </a:r>
              <a:endParaRPr lang="fr-FR" dirty="0">
                <a:latin typeface="Calibri"/>
              </a:endParaRPr>
            </a:p>
          </p:txBody>
        </p:sp>
        <p:sp>
          <p:nvSpPr>
            <p:cNvPr id="799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</a:t>
              </a:r>
              <a:endParaRPr lang="fr-FR" dirty="0">
                <a:latin typeface="Calibri"/>
              </a:endParaRPr>
            </a:p>
          </p:txBody>
        </p:sp>
        <p:sp>
          <p:nvSpPr>
            <p:cNvPr id="799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799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799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799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799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799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799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798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7263"/>
            <a:chOff x="3477" y="216"/>
            <a:chExt cx="1707" cy="603"/>
          </a:xfrm>
        </p:grpSpPr>
        <p:grpSp>
          <p:nvGrpSpPr>
            <p:cNvPr id="79892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91"/>
              <a:chOff x="3477" y="288"/>
              <a:chExt cx="1707" cy="291"/>
            </a:xfrm>
          </p:grpSpPr>
          <p:sp>
            <p:nvSpPr>
              <p:cNvPr id="79894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6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4 users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895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6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7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8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9893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8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Example:</a:t>
              </a:r>
              <a:endParaRPr lang="fr-FR" dirty="0"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0990" y="2409215"/>
            <a:ext cx="177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</a:rPr>
              <a:t>Radio2 88.9 MHz</a:t>
            </a:r>
          </a:p>
          <a:p>
            <a:r>
              <a:rPr lang="en-US" sz="1600" dirty="0" smtClean="0">
                <a:latin typeface="Calibri"/>
              </a:rPr>
              <a:t>Radio3 91.1 MHz</a:t>
            </a:r>
          </a:p>
          <a:p>
            <a:r>
              <a:rPr lang="en-US" sz="1600" dirty="0" smtClean="0">
                <a:latin typeface="Calibri"/>
              </a:rPr>
              <a:t>Radio4 93.3 MHz</a:t>
            </a:r>
          </a:p>
          <a:p>
            <a:r>
              <a:rPr lang="en-US" sz="1600" dirty="0" err="1" smtClean="0">
                <a:latin typeface="Calibri"/>
              </a:rPr>
              <a:t>RadioX</a:t>
            </a:r>
            <a:r>
              <a:rPr lang="en-US" sz="1600" dirty="0" smtClean="0">
                <a:latin typeface="Calibri"/>
              </a:rPr>
              <a:t> 95.5 MHz</a:t>
            </a:r>
            <a:endParaRPr lang="en-US" sz="1600" dirty="0"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04243" y="4498975"/>
            <a:ext cx="55317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/>
              </a:rPr>
              <a:t>Radio Schedule</a:t>
            </a:r>
          </a:p>
          <a:p>
            <a:r>
              <a:rPr lang="en-US" sz="1600" dirty="0" smtClean="0">
                <a:latin typeface="Calibri"/>
              </a:rPr>
              <a:t>…,News, Sports, Weather, Local, News, Sports,… </a:t>
            </a:r>
            <a:endParaRPr lang="en-US" sz="16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65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  <p:bldP spid="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819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A24D4F0-CB00-0142-983F-34FC956AB5DD}" type="slidenum">
              <a:rPr lang="en-US" sz="1400" smtClean="0"/>
              <a:pPr/>
              <a:t>38</a:t>
            </a:fld>
            <a:endParaRPr lang="en-US" sz="1400" dirty="0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Numerical example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dirty="0">
                <a:ea typeface="ＭＳ Ｐゴシック" charset="0"/>
              </a:rPr>
              <a:t>All links are 1.536 Mbps</a:t>
            </a:r>
          </a:p>
          <a:p>
            <a:pPr lvl="1"/>
            <a:r>
              <a:rPr lang="en-US" dirty="0">
                <a:ea typeface="ＭＳ Ｐゴシック" charset="0"/>
              </a:rPr>
              <a:t>Each link uses TDM with 24 slots/sec</a:t>
            </a:r>
          </a:p>
          <a:p>
            <a:pPr lvl="1"/>
            <a:r>
              <a:rPr lang="en-US" dirty="0">
                <a:ea typeface="ＭＳ Ｐゴシック" charset="0"/>
              </a:rPr>
              <a:t>500 </a:t>
            </a:r>
            <a:r>
              <a:rPr lang="en-US" dirty="0" err="1">
                <a:ea typeface="ＭＳ Ｐゴシック" charset="0"/>
              </a:rPr>
              <a:t>msec</a:t>
            </a:r>
            <a:r>
              <a:rPr lang="en-US" dirty="0">
                <a:ea typeface="ＭＳ Ｐゴシック" charset="0"/>
              </a:rPr>
              <a:t> to establish end-to-end circuit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Let</a:t>
            </a:r>
            <a:r>
              <a:rPr lang="ja-JP" alt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 work it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7436" y="4928096"/>
            <a:ext cx="485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</a:rPr>
              <a:t>1 / 24 * 1.536Mb/s = 64kb/s</a:t>
            </a:r>
          </a:p>
          <a:p>
            <a:r>
              <a:rPr lang="en-US" dirty="0" smtClean="0">
                <a:latin typeface="Calibri"/>
              </a:rPr>
              <a:t>640,000 / 64kb/s = 10s</a:t>
            </a:r>
          </a:p>
          <a:p>
            <a:r>
              <a:rPr lang="en-US" dirty="0" smtClean="0">
                <a:latin typeface="Calibri"/>
              </a:rPr>
              <a:t>10s + 500ms = 10.5s</a:t>
            </a:r>
            <a:endParaRPr lang="en-US" dirty="0"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7436" y="4928096"/>
            <a:ext cx="3276982" cy="100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8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839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97FD11C-49DD-AB4F-8902-F04363777870}" type="slidenum">
              <a:rPr lang="en-US" sz="1400" smtClean="0"/>
              <a:pPr/>
              <a:t>39</a:t>
            </a:fld>
            <a:endParaRPr lang="en-US" sz="1400" dirty="0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Network Core: Packet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397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878" y="1371600"/>
            <a:ext cx="4796922" cy="32766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each end-end data stream divided into </a:t>
            </a:r>
            <a:r>
              <a:rPr lang="en-US" sz="2400" i="1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packets (datagrams)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ea typeface="ＭＳ Ｐゴシック" charset="0"/>
                <a:cs typeface="ＭＳ Ｐゴシック" charset="0"/>
              </a:rPr>
              <a:t>user A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&amp;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B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packets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share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network resources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packet uses full link bandwidth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resources used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as needed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0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5029200" y="1371600"/>
            <a:ext cx="3886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resource contention:</a:t>
            </a:r>
            <a:r>
              <a:rPr lang="en-US" sz="2000" dirty="0">
                <a:latin typeface="Calibri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Arial"/>
              <a:buChar char="•"/>
            </a:pPr>
            <a:r>
              <a:rPr lang="en-US" dirty="0">
                <a:latin typeface="Calibri"/>
              </a:rPr>
              <a:t>aggregate resource demand can exceed amount available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Arial"/>
              <a:buChar char="•"/>
            </a:pPr>
            <a:r>
              <a:rPr lang="en-US" dirty="0">
                <a:latin typeface="Calibri"/>
              </a:rPr>
              <a:t>congestion: packets queue, wait for link use</a:t>
            </a:r>
          </a:p>
          <a:p>
            <a:pPr marL="342900" indent="-342900" eaLnBrk="0" hangingPunct="0">
              <a:spcBef>
                <a:spcPct val="20000"/>
              </a:spcBef>
              <a:buSzPct val="85000"/>
              <a:buFont typeface="Arial"/>
              <a:buChar char="•"/>
            </a:pPr>
            <a:r>
              <a:rPr lang="en-US" dirty="0">
                <a:latin typeface="Calibri"/>
              </a:rPr>
              <a:t>store and forward: packets move one hop at a time</a:t>
            </a:r>
          </a:p>
          <a:p>
            <a:pPr marL="742950" lvl="1" indent="-285750" eaLnBrk="0" hangingPunct="0"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1800" dirty="0">
                <a:latin typeface="Calibri"/>
              </a:rPr>
              <a:t>Node receives complete packet before forwarding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4320725"/>
            <a:ext cx="8237172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Fun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 new problems/properties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alibri"/>
                <a:ea typeface="ＭＳ Ｐゴシック" charset="0"/>
                <a:cs typeface="ＭＳ Ｐゴシック" charset="0"/>
              </a:rPr>
              <a:t>How does a program(</a:t>
            </a:r>
            <a:r>
              <a:rPr lang="en-US" sz="2400" dirty="0" err="1" smtClean="0">
                <a:latin typeface="Calibri"/>
                <a:ea typeface="ＭＳ Ｐゴシック" charset="0"/>
                <a:cs typeface="ＭＳ Ｐゴシック" charset="0"/>
              </a:rPr>
              <a:t>mer</a:t>
            </a:r>
            <a:r>
              <a:rPr lang="en-US" sz="2400" dirty="0" smtClean="0">
                <a:latin typeface="Calibri"/>
                <a:ea typeface="ＭＳ Ｐゴシック" charset="0"/>
                <a:cs typeface="ＭＳ Ｐゴシック" charset="0"/>
              </a:rPr>
              <a:t>) compute available resources e.g., bandwidth, delay, variation in delay (jitter)?</a:t>
            </a:r>
            <a:endParaRPr lang="en-US" sz="2400" dirty="0" smtClean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Sharing resources (contention-resolution) is now done by protocol (and precedent) – and all that this implies... </a:t>
            </a:r>
          </a:p>
        </p:txBody>
      </p:sp>
    </p:spTree>
    <p:extLst>
      <p:ext uri="{BB962C8B-B14F-4D97-AF65-F5344CB8AC3E}">
        <p14:creationId xmlns:p14="http://schemas.microsoft.com/office/powerpoint/2010/main" val="3474563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Slides </a:t>
            </a:r>
            <a:r>
              <a:rPr lang="en-US" dirty="0" smtClean="0"/>
              <a:t>are a fusion of material from</a:t>
            </a:r>
          </a:p>
          <a:p>
            <a:pPr marL="457200" lvl="1" indent="0">
              <a:buNone/>
            </a:pPr>
            <a:r>
              <a:rPr lang="en-US" dirty="0" smtClean="0"/>
              <a:t>Ian Leslie, Richard Black, Jim Kurose, Keith Ross, Larry Peterson, Bruce Davie, Jen Rexford, Ion </a:t>
            </a:r>
            <a:r>
              <a:rPr lang="en-US" dirty="0" err="1" smtClean="0"/>
              <a:t>Stoica</a:t>
            </a:r>
            <a:r>
              <a:rPr lang="en-US" dirty="0" smtClean="0"/>
              <a:t>, Vern </a:t>
            </a:r>
            <a:r>
              <a:rPr lang="en-US" dirty="0" err="1" smtClean="0"/>
              <a:t>Paxson</a:t>
            </a:r>
            <a:r>
              <a:rPr lang="en-US" dirty="0" smtClean="0"/>
              <a:t>, Scott </a:t>
            </a:r>
            <a:r>
              <a:rPr lang="en-US" dirty="0" err="1" smtClean="0"/>
              <a:t>Shenker</a:t>
            </a:r>
            <a:r>
              <a:rPr lang="en-US" dirty="0" smtClean="0"/>
              <a:t>, Frank Kelly, Stefan Savage, Jon </a:t>
            </a:r>
            <a:r>
              <a:rPr lang="en-US" dirty="0" err="1" smtClean="0"/>
              <a:t>Crowcroft</a:t>
            </a:r>
            <a:r>
              <a:rPr lang="en-US" dirty="0" smtClean="0"/>
              <a:t> , Mark Handley and Adam </a:t>
            </a:r>
            <a:r>
              <a:rPr lang="en-US" dirty="0" err="1" smtClean="0"/>
              <a:t>Greenhalgh</a:t>
            </a:r>
            <a:r>
              <a:rPr lang="en-US" dirty="0" smtClean="0"/>
              <a:t> (and to those others I’ve forgotten, sorry.)</a:t>
            </a:r>
          </a:p>
          <a:p>
            <a:r>
              <a:rPr lang="en-US" dirty="0"/>
              <a:t>Supervision material is largely drawn from</a:t>
            </a:r>
          </a:p>
          <a:p>
            <a:pPr marL="457200" lvl="1" indent="0">
              <a:buNone/>
            </a:pPr>
            <a:r>
              <a:rPr lang="en-US" dirty="0"/>
              <a:t>Stephen </a:t>
            </a:r>
            <a:r>
              <a:rPr lang="en-US" dirty="0" err="1" smtClean="0"/>
              <a:t>Kell</a:t>
            </a:r>
            <a:r>
              <a:rPr lang="en-US" dirty="0" smtClean="0"/>
              <a:t>, Andy Rice</a:t>
            </a:r>
          </a:p>
          <a:p>
            <a:r>
              <a:rPr lang="en-US" dirty="0" smtClean="0"/>
              <a:t>Practical material </a:t>
            </a:r>
            <a:r>
              <a:rPr lang="en-US" dirty="0" smtClean="0"/>
              <a:t>remains Beta for this year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But would be impossible without Nick </a:t>
            </a:r>
            <a:r>
              <a:rPr lang="en-US" dirty="0" err="1" smtClean="0"/>
              <a:t>McKeown</a:t>
            </a:r>
            <a:r>
              <a:rPr lang="en-US" dirty="0" smtClean="0"/>
              <a:t>, David Underhill</a:t>
            </a:r>
            <a:r>
              <a:rPr lang="en-US" dirty="0" smtClean="0"/>
              <a:t>, Andrew Ryrie and </a:t>
            </a:r>
            <a:r>
              <a:rPr lang="en-US" dirty="0" err="1"/>
              <a:t>Antanas</a:t>
            </a:r>
            <a:r>
              <a:rPr lang="en-US" dirty="0"/>
              <a:t> </a:t>
            </a:r>
            <a:r>
              <a:rPr lang="en-US" dirty="0" err="1"/>
              <a:t>Uršulis</a:t>
            </a:r>
            <a:endParaRPr lang="en-US" dirty="0" smtClean="0"/>
          </a:p>
          <a:p>
            <a:r>
              <a:rPr lang="en-US" dirty="0" smtClean="0"/>
              <a:t>Finally thanks to the Part 1b students </a:t>
            </a:r>
            <a:r>
              <a:rPr lang="en-US" dirty="0" smtClean="0"/>
              <a:t>past and </a:t>
            </a:r>
            <a:r>
              <a:rPr lang="en-US" dirty="0" smtClean="0"/>
              <a:t>Andrew Rice for all the </a:t>
            </a:r>
            <a:r>
              <a:rPr lang="en-US" dirty="0" smtClean="0"/>
              <a:t>tremendous feedback.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3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01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400A79-C12C-8042-B1E3-7CB10EF47BFB}" type="slidenum">
              <a:rPr lang="en-US" sz="1400" smtClean="0"/>
              <a:pPr/>
              <a:t>40</a:t>
            </a:fld>
            <a:endParaRPr lang="en-US" sz="1400" dirty="0"/>
          </a:p>
        </p:txBody>
      </p:sp>
      <p:grpSp>
        <p:nvGrpSpPr>
          <p:cNvPr id="90118" name="Group 49"/>
          <p:cNvGrpSpPr>
            <a:grpSpLocks/>
          </p:cNvGrpSpPr>
          <p:nvPr/>
        </p:nvGrpSpPr>
        <p:grpSpPr bwMode="auto">
          <a:xfrm>
            <a:off x="5992813" y="3541713"/>
            <a:ext cx="1155700" cy="620712"/>
            <a:chOff x="3600" y="219"/>
            <a:chExt cx="360" cy="175"/>
          </a:xfrm>
        </p:grpSpPr>
        <p:sp>
          <p:nvSpPr>
            <p:cNvPr id="90130" name="Oval 5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1" name="Line 5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2" name="Line 5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3" name="Rectangle 5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4" name="Oval 5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90135" name="Group 5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0140" name="Line 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1" name="Line 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2" name="Line 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0136" name="Group 5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0137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8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9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7175" y="1293813"/>
            <a:ext cx="8715375" cy="609600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 </a:t>
            </a:r>
            <a:r>
              <a:rPr lang="en-US" i="1" dirty="0" smtClean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may (does!) allow more users </a:t>
            </a: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to use </a:t>
            </a:r>
            <a:r>
              <a:rPr lang="en-US" i="1" dirty="0" smtClean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network</a:t>
            </a:r>
            <a:endParaRPr lang="en-US" i="1" dirty="0">
              <a:solidFill>
                <a:srgbClr val="FF33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4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5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6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115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N users</a:t>
            </a:r>
            <a:endParaRPr lang="en-US" dirty="0"/>
          </a:p>
        </p:txBody>
      </p:sp>
      <p:sp>
        <p:nvSpPr>
          <p:cNvPr id="90127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633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1 Mbps link</a:t>
            </a:r>
            <a:endParaRPr lang="en-US" dirty="0"/>
          </a:p>
        </p:txBody>
      </p:sp>
      <p:sp>
        <p:nvSpPr>
          <p:cNvPr id="90128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graphicFrame>
        <p:nvGraphicFramePr>
          <p:cNvPr id="90114" name="Object 63"/>
          <p:cNvGraphicFramePr>
            <a:graphicFrameLocks noChangeAspect="1"/>
          </p:cNvGraphicFramePr>
          <p:nvPr/>
        </p:nvGraphicFramePr>
        <p:xfrm>
          <a:off x="4379913" y="2946400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8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2946400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64"/>
          <p:cNvGraphicFramePr>
            <a:graphicFrameLocks noChangeAspect="1"/>
          </p:cNvGraphicFramePr>
          <p:nvPr/>
        </p:nvGraphicFramePr>
        <p:xfrm>
          <a:off x="4465638" y="4294188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9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4294188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8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5706"/>
              </p:ext>
            </p:extLst>
          </p:nvPr>
        </p:nvGraphicFramePr>
        <p:xfrm>
          <a:off x="4178213" y="1868631"/>
          <a:ext cx="4221834" cy="398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16" name="Equation" r:id="rId4" imgW="2273300" imgH="2146300" progId="Equation.3">
                  <p:embed/>
                </p:oleObj>
              </mc:Choice>
              <mc:Fallback>
                <p:oleObj name="Equation" r:id="rId4" imgW="2273300" imgH="214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8213" y="1868631"/>
                        <a:ext cx="4221834" cy="398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4178213" y="1725234"/>
            <a:ext cx="4221834" cy="4329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9011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011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400A79-C12C-8042-B1E3-7CB10EF47BFB}" type="slidenum">
              <a:rPr lang="en-US" sz="1400" smtClean="0"/>
              <a:pPr/>
              <a:t>41</a:t>
            </a:fld>
            <a:endParaRPr lang="en-US" sz="1400" dirty="0"/>
          </a:p>
        </p:txBody>
      </p: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</a:t>
            </a:r>
            <a:r>
              <a:rPr lang="en-US" sz="2000" dirty="0" smtClean="0">
                <a:ea typeface="ＭＳ Ｐゴシック" charset="0"/>
              </a:rPr>
              <a:t> &gt; </a:t>
            </a:r>
            <a:r>
              <a:rPr lang="en-US" sz="2000" dirty="0">
                <a:ea typeface="ＭＳ Ｐゴシック" charset="0"/>
              </a:rPr>
              <a:t>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63786" y="3226824"/>
            <a:ext cx="337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</a:rPr>
              <a:t>HINT: </a:t>
            </a:r>
            <a:r>
              <a:rPr lang="en-US" dirty="0" smtClean="0">
                <a:latin typeface="Calibri"/>
              </a:rPr>
              <a:t>Binomial Distribution</a:t>
            </a:r>
            <a:endParaRPr lang="en-US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3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8602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F7B388-BA78-EF47-8B45-1AD5D5A3CEBE}" type="slidenum">
              <a:rPr lang="en-US" sz="1400" smtClean="0"/>
              <a:pPr/>
              <a:t>42</a:t>
            </a:fld>
            <a:endParaRPr lang="en-US" sz="1400" dirty="0"/>
          </a:p>
        </p:txBody>
      </p:sp>
      <p:sp>
        <p:nvSpPr>
          <p:cNvPr id="860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47088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Switching: Statistical Multiplexing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60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7975" y="5076825"/>
            <a:ext cx="8672513" cy="1524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Sequence of A &amp; B packets does not have fixed pattern, bandwidth shared on demand </a:t>
            </a:r>
            <a:r>
              <a:rPr lang="en-US" sz="2400" dirty="0">
                <a:ea typeface="ＭＳ Ｐゴシック" charset="0"/>
                <a:cs typeface="ＭＳ Ｐゴシック" charset="0"/>
                <a:sym typeface="Monotype Sorts" charset="0"/>
              </a:rPr>
              <a:t> </a:t>
            </a:r>
            <a:r>
              <a:rPr lang="en-US" sz="2400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  <a:sym typeface="Monotype Sorts" charset="0"/>
              </a:rPr>
              <a:t>statistical multiplexing</a:t>
            </a:r>
            <a:r>
              <a:rPr lang="en-US" sz="2400" dirty="0" smtClean="0">
                <a:ea typeface="ＭＳ Ｐゴシック" charset="0"/>
                <a:cs typeface="ＭＳ Ｐゴシック" charset="0"/>
                <a:sym typeface="Monotype Sorts" charset="0"/>
              </a:rPr>
              <a:t>.</a:t>
            </a:r>
          </a:p>
          <a:p>
            <a:pPr>
              <a:buFont typeface="Wingdings" charset="0"/>
              <a:buNone/>
            </a:pPr>
            <a:endParaRPr lang="en-US" sz="2400" dirty="0">
              <a:ea typeface="ＭＳ Ｐゴシック" charset="0"/>
              <a:cs typeface="ＭＳ Ｐゴシック" charset="0"/>
              <a:sym typeface="Monotype Sorts" charset="0"/>
            </a:endParaRPr>
          </a:p>
          <a:p>
            <a:pPr>
              <a:buFont typeface="Wingdings" charset="0"/>
              <a:buNone/>
            </a:pPr>
            <a:r>
              <a:rPr lang="en-US" sz="2400" dirty="0" smtClean="0">
                <a:ea typeface="ＭＳ Ｐゴシック" charset="0"/>
                <a:cs typeface="ＭＳ Ｐゴシック" charset="0"/>
                <a:sym typeface="Monotype Sorts" charset="0"/>
              </a:rPr>
              <a:t>(Recall in TDM</a:t>
            </a:r>
            <a:r>
              <a:rPr lang="en-US" sz="2400" dirty="0">
                <a:ea typeface="ＭＳ Ｐゴシック" charset="0"/>
                <a:cs typeface="ＭＳ Ｐゴシック" charset="0"/>
                <a:sym typeface="Monotype Sorts" charset="0"/>
              </a:rPr>
              <a:t>: each host gets same slot in revolving TDM </a:t>
            </a:r>
            <a:r>
              <a:rPr lang="en-US" sz="2400" dirty="0" smtClean="0">
                <a:ea typeface="ＭＳ Ｐゴシック" charset="0"/>
                <a:cs typeface="ＭＳ Ｐゴシック" charset="0"/>
                <a:sym typeface="Monotype Sorts" charset="0"/>
              </a:rPr>
              <a:t>frame)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6018" name="Object 226"/>
          <p:cNvGraphicFramePr>
            <a:graphicFrameLocks noChangeAspect="1"/>
          </p:cNvGraphicFramePr>
          <p:nvPr/>
        </p:nvGraphicFramePr>
        <p:xfrm>
          <a:off x="1203325" y="247015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0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2470150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7" name="Line 230"/>
          <p:cNvSpPr>
            <a:spLocks noChangeShapeType="1"/>
          </p:cNvSpPr>
          <p:nvPr/>
        </p:nvSpPr>
        <p:spPr bwMode="auto">
          <a:xfrm>
            <a:off x="3538538" y="2303463"/>
            <a:ext cx="0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28" name="Oval 228"/>
          <p:cNvSpPr>
            <a:spLocks noChangeArrowheads="1"/>
          </p:cNvSpPr>
          <p:nvPr/>
        </p:nvSpPr>
        <p:spPr bwMode="auto">
          <a:xfrm>
            <a:off x="2320925" y="2333625"/>
            <a:ext cx="1198563" cy="369888"/>
          </a:xfrm>
          <a:prstGeom prst="ellipse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29" name="Rectangle 231"/>
          <p:cNvSpPr>
            <a:spLocks noChangeArrowheads="1"/>
          </p:cNvSpPr>
          <p:nvPr/>
        </p:nvSpPr>
        <p:spPr bwMode="auto">
          <a:xfrm>
            <a:off x="2320925" y="2265363"/>
            <a:ext cx="1198563" cy="263525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86030" name="Oval 232"/>
          <p:cNvSpPr>
            <a:spLocks noChangeArrowheads="1"/>
          </p:cNvSpPr>
          <p:nvPr/>
        </p:nvSpPr>
        <p:spPr bwMode="auto">
          <a:xfrm>
            <a:off x="2330450" y="2036763"/>
            <a:ext cx="1198563" cy="430212"/>
          </a:xfrm>
          <a:prstGeom prst="ellipse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86031" name="Group 242"/>
          <p:cNvGrpSpPr>
            <a:grpSpLocks/>
          </p:cNvGrpSpPr>
          <p:nvPr/>
        </p:nvGrpSpPr>
        <p:grpSpPr bwMode="auto">
          <a:xfrm>
            <a:off x="2676525" y="2066925"/>
            <a:ext cx="498475" cy="119063"/>
            <a:chOff x="2208" y="2184"/>
            <a:chExt cx="176" cy="69"/>
          </a:xfrm>
        </p:grpSpPr>
        <p:grpSp>
          <p:nvGrpSpPr>
            <p:cNvPr id="86101" name="Group 120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86106" name="Line 1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107" name="Line 1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108" name="Line 1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86102" name="Group 124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86103" name="Line 12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104" name="Line 12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105" name="Line 12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86032" name="Oval 246"/>
          <p:cNvSpPr>
            <a:spLocks noChangeArrowheads="1"/>
          </p:cNvSpPr>
          <p:nvPr/>
        </p:nvSpPr>
        <p:spPr bwMode="auto">
          <a:xfrm>
            <a:off x="5416550" y="2352675"/>
            <a:ext cx="1198563" cy="369888"/>
          </a:xfrm>
          <a:prstGeom prst="ellipse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33" name="Line 247"/>
          <p:cNvSpPr>
            <a:spLocks noChangeShapeType="1"/>
          </p:cNvSpPr>
          <p:nvPr/>
        </p:nvSpPr>
        <p:spPr bwMode="auto">
          <a:xfrm>
            <a:off x="5426075" y="23320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34" name="Rectangle 248"/>
          <p:cNvSpPr>
            <a:spLocks noChangeArrowheads="1"/>
          </p:cNvSpPr>
          <p:nvPr/>
        </p:nvSpPr>
        <p:spPr bwMode="auto">
          <a:xfrm>
            <a:off x="5426075" y="2293938"/>
            <a:ext cx="1198563" cy="263525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86035" name="Oval 249"/>
          <p:cNvSpPr>
            <a:spLocks noChangeArrowheads="1"/>
          </p:cNvSpPr>
          <p:nvPr/>
        </p:nvSpPr>
        <p:spPr bwMode="auto">
          <a:xfrm>
            <a:off x="5435600" y="2065338"/>
            <a:ext cx="1198563" cy="430212"/>
          </a:xfrm>
          <a:prstGeom prst="ellipse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aphicFrame>
        <p:nvGraphicFramePr>
          <p:cNvPr id="86019" name="Object 274"/>
          <p:cNvGraphicFramePr>
            <a:graphicFrameLocks noChangeAspect="1"/>
          </p:cNvGraphicFramePr>
          <p:nvPr/>
        </p:nvGraphicFramePr>
        <p:xfrm>
          <a:off x="7004050" y="1546225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1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1546225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0" name="Object 275"/>
          <p:cNvGraphicFramePr>
            <a:graphicFrameLocks noChangeAspect="1"/>
          </p:cNvGraphicFramePr>
          <p:nvPr/>
        </p:nvGraphicFramePr>
        <p:xfrm>
          <a:off x="965200" y="1565275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02" name="Clip" r:id="rId7" imgW="1305000" imgH="1085760" progId="">
                  <p:embed/>
                </p:oleObj>
              </mc:Choice>
              <mc:Fallback>
                <p:oleObj name="Clip" r:id="rId7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1565275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6" name="Line 276"/>
          <p:cNvSpPr>
            <a:spLocks noChangeShapeType="1"/>
          </p:cNvSpPr>
          <p:nvPr/>
        </p:nvSpPr>
        <p:spPr bwMode="auto">
          <a:xfrm>
            <a:off x="1590675" y="1971675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37" name="Line 277"/>
          <p:cNvSpPr>
            <a:spLocks noChangeShapeType="1"/>
          </p:cNvSpPr>
          <p:nvPr/>
        </p:nvSpPr>
        <p:spPr bwMode="auto">
          <a:xfrm flipV="1">
            <a:off x="1895475" y="2957513"/>
            <a:ext cx="195263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38" name="Line 278"/>
          <p:cNvSpPr>
            <a:spLocks noChangeShapeType="1"/>
          </p:cNvSpPr>
          <p:nvPr/>
        </p:nvSpPr>
        <p:spPr bwMode="auto">
          <a:xfrm>
            <a:off x="3514725" y="23907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39" name="Line 279"/>
          <p:cNvSpPr>
            <a:spLocks noChangeShapeType="1"/>
          </p:cNvSpPr>
          <p:nvPr/>
        </p:nvSpPr>
        <p:spPr bwMode="auto">
          <a:xfrm flipV="1">
            <a:off x="5619750" y="2724150"/>
            <a:ext cx="142875" cy="657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40" name="Line 280"/>
          <p:cNvSpPr>
            <a:spLocks noChangeShapeType="1"/>
          </p:cNvSpPr>
          <p:nvPr/>
        </p:nvSpPr>
        <p:spPr bwMode="auto">
          <a:xfrm flipV="1">
            <a:off x="6591300" y="1952625"/>
            <a:ext cx="504825" cy="266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41" name="Line 284"/>
          <p:cNvSpPr>
            <a:spLocks noChangeShapeType="1"/>
          </p:cNvSpPr>
          <p:nvPr/>
        </p:nvSpPr>
        <p:spPr bwMode="auto">
          <a:xfrm flipH="1">
            <a:off x="2095500" y="1962150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42" name="Line 285"/>
          <p:cNvSpPr>
            <a:spLocks noChangeShapeType="1"/>
          </p:cNvSpPr>
          <p:nvPr/>
        </p:nvSpPr>
        <p:spPr bwMode="auto">
          <a:xfrm>
            <a:off x="2105025" y="2395538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43" name="Rectangle 287"/>
          <p:cNvSpPr>
            <a:spLocks noChangeArrowheads="1"/>
          </p:cNvSpPr>
          <p:nvPr/>
        </p:nvSpPr>
        <p:spPr bwMode="auto">
          <a:xfrm>
            <a:off x="35480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44" name="Rectangle 288"/>
          <p:cNvSpPr>
            <a:spLocks noChangeArrowheads="1"/>
          </p:cNvSpPr>
          <p:nvPr/>
        </p:nvSpPr>
        <p:spPr bwMode="auto">
          <a:xfrm>
            <a:off x="37099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45" name="Rectangle 289"/>
          <p:cNvSpPr>
            <a:spLocks noChangeArrowheads="1"/>
          </p:cNvSpPr>
          <p:nvPr/>
        </p:nvSpPr>
        <p:spPr bwMode="auto">
          <a:xfrm>
            <a:off x="38719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46" name="Rectangle 290"/>
          <p:cNvSpPr>
            <a:spLocks noChangeArrowheads="1"/>
          </p:cNvSpPr>
          <p:nvPr/>
        </p:nvSpPr>
        <p:spPr bwMode="auto">
          <a:xfrm>
            <a:off x="403383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47" name="Rectangle 291"/>
          <p:cNvSpPr>
            <a:spLocks noChangeArrowheads="1"/>
          </p:cNvSpPr>
          <p:nvPr/>
        </p:nvSpPr>
        <p:spPr bwMode="auto">
          <a:xfrm>
            <a:off x="419576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48" name="Rectangle 292"/>
          <p:cNvSpPr>
            <a:spLocks noChangeArrowheads="1"/>
          </p:cNvSpPr>
          <p:nvPr/>
        </p:nvSpPr>
        <p:spPr bwMode="auto">
          <a:xfrm>
            <a:off x="45672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49" name="Rectangle 293"/>
          <p:cNvSpPr>
            <a:spLocks noChangeArrowheads="1"/>
          </p:cNvSpPr>
          <p:nvPr/>
        </p:nvSpPr>
        <p:spPr bwMode="auto">
          <a:xfrm>
            <a:off x="500538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86050" name="Group 311"/>
          <p:cNvGrpSpPr>
            <a:grpSpLocks/>
          </p:cNvGrpSpPr>
          <p:nvPr/>
        </p:nvGrpSpPr>
        <p:grpSpPr bwMode="auto">
          <a:xfrm>
            <a:off x="2857500" y="2262188"/>
            <a:ext cx="633413" cy="200025"/>
            <a:chOff x="1800" y="1425"/>
            <a:chExt cx="399" cy="126"/>
          </a:xfrm>
        </p:grpSpPr>
        <p:sp>
          <p:nvSpPr>
            <p:cNvPr id="86097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6098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6099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6100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86051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52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53" name="Line 300"/>
          <p:cNvSpPr>
            <a:spLocks noChangeShapeType="1"/>
          </p:cNvSpPr>
          <p:nvPr/>
        </p:nvSpPr>
        <p:spPr bwMode="auto">
          <a:xfrm>
            <a:off x="2305050" y="2266950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54" name="Line 301"/>
          <p:cNvSpPr>
            <a:spLocks noChangeShapeType="1"/>
          </p:cNvSpPr>
          <p:nvPr/>
        </p:nvSpPr>
        <p:spPr bwMode="auto">
          <a:xfrm flipV="1">
            <a:off x="1971675" y="2543175"/>
            <a:ext cx="0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55" name="Line 302"/>
          <p:cNvSpPr>
            <a:spLocks noChangeShapeType="1"/>
          </p:cNvSpPr>
          <p:nvPr/>
        </p:nvSpPr>
        <p:spPr bwMode="auto">
          <a:xfrm>
            <a:off x="392906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6056" name="Text Box 303"/>
          <p:cNvSpPr txBox="1">
            <a:spLocks noChangeArrowheads="1"/>
          </p:cNvSpPr>
          <p:nvPr/>
        </p:nvSpPr>
        <p:spPr bwMode="auto">
          <a:xfrm>
            <a:off x="612775" y="1589088"/>
            <a:ext cx="3642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latin typeface="Calibri"/>
              </a:rPr>
              <a:t>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057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52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058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348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059" name="Text Box 308"/>
          <p:cNvSpPr txBox="1">
            <a:spLocks noChangeArrowheads="1"/>
          </p:cNvSpPr>
          <p:nvPr/>
        </p:nvSpPr>
        <p:spPr bwMode="auto">
          <a:xfrm>
            <a:off x="1612900" y="1312863"/>
            <a:ext cx="11860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100 Mb/s</a:t>
            </a:r>
          </a:p>
          <a:p>
            <a:r>
              <a:rPr lang="en-US" sz="2000" dirty="0">
                <a:latin typeface="Calibri"/>
              </a:rPr>
              <a:t>Ethernet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060" name="Text Box 309"/>
          <p:cNvSpPr txBox="1">
            <a:spLocks noChangeArrowheads="1"/>
          </p:cNvSpPr>
          <p:nvPr/>
        </p:nvSpPr>
        <p:spPr bwMode="auto">
          <a:xfrm>
            <a:off x="3756025" y="2427288"/>
            <a:ext cx="11207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1.5 Mb/s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061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062" name="Rectangle 313"/>
          <p:cNvSpPr>
            <a:spLocks noChangeArrowheads="1"/>
          </p:cNvSpPr>
          <p:nvPr/>
        </p:nvSpPr>
        <p:spPr bwMode="auto">
          <a:xfrm>
            <a:off x="5467350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63" name="Rectangle 314"/>
          <p:cNvSpPr>
            <a:spLocks noChangeArrowheads="1"/>
          </p:cNvSpPr>
          <p:nvPr/>
        </p:nvSpPr>
        <p:spPr bwMode="auto">
          <a:xfrm>
            <a:off x="5629275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6064" name="Rectangle 315"/>
          <p:cNvSpPr>
            <a:spLocks noChangeArrowheads="1"/>
          </p:cNvSpPr>
          <p:nvPr/>
        </p:nvSpPr>
        <p:spPr bwMode="auto">
          <a:xfrm>
            <a:off x="5791200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86065" name="Group 319"/>
          <p:cNvGrpSpPr>
            <a:grpSpLocks/>
          </p:cNvGrpSpPr>
          <p:nvPr/>
        </p:nvGrpSpPr>
        <p:grpSpPr bwMode="auto">
          <a:xfrm rot="-1962567">
            <a:off x="5715000" y="2424113"/>
            <a:ext cx="633413" cy="200025"/>
            <a:chOff x="4176" y="2211"/>
            <a:chExt cx="399" cy="126"/>
          </a:xfrm>
        </p:grpSpPr>
        <p:sp>
          <p:nvSpPr>
            <p:cNvPr id="86093" name="Rectangle 320"/>
            <p:cNvSpPr>
              <a:spLocks noChangeArrowheads="1"/>
            </p:cNvSpPr>
            <p:nvPr/>
          </p:nvSpPr>
          <p:spPr bwMode="auto">
            <a:xfrm>
              <a:off x="4176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6094" name="Rectangle 321"/>
            <p:cNvSpPr>
              <a:spLocks noChangeArrowheads="1"/>
            </p:cNvSpPr>
            <p:nvPr/>
          </p:nvSpPr>
          <p:spPr bwMode="auto">
            <a:xfrm>
              <a:off x="4278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6095" name="Rectangle 322"/>
            <p:cNvSpPr>
              <a:spLocks noChangeArrowheads="1"/>
            </p:cNvSpPr>
            <p:nvPr/>
          </p:nvSpPr>
          <p:spPr bwMode="auto">
            <a:xfrm>
              <a:off x="4380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6096" name="Rectangle 323"/>
            <p:cNvSpPr>
              <a:spLocks noChangeArrowheads="1"/>
            </p:cNvSpPr>
            <p:nvPr/>
          </p:nvSpPr>
          <p:spPr bwMode="auto">
            <a:xfrm>
              <a:off x="4482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6066" name="Group 331"/>
          <p:cNvGrpSpPr>
            <a:grpSpLocks/>
          </p:cNvGrpSpPr>
          <p:nvPr/>
        </p:nvGrpSpPr>
        <p:grpSpPr bwMode="auto">
          <a:xfrm>
            <a:off x="3679825" y="3341688"/>
            <a:ext cx="3078163" cy="1471612"/>
            <a:chOff x="1646" y="2009"/>
            <a:chExt cx="1939" cy="927"/>
          </a:xfrm>
        </p:grpSpPr>
        <p:graphicFrame>
          <p:nvGraphicFramePr>
            <p:cNvPr id="86021" name="Object 11"/>
            <p:cNvGraphicFramePr>
              <a:graphicFrameLocks noChangeAspect="1"/>
            </p:cNvGraphicFramePr>
            <p:nvPr/>
          </p:nvGraphicFramePr>
          <p:xfrm>
            <a:off x="2960" y="2600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03" name="Clip" r:id="rId8" imgW="1305000" imgH="1085760" progId="">
                    <p:embed/>
                  </p:oleObj>
                </mc:Choice>
                <mc:Fallback>
                  <p:oleObj name="Clip" r:id="rId8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0" y="2600"/>
                          <a:ext cx="407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6070" name="Group 259"/>
            <p:cNvGrpSpPr>
              <a:grpSpLocks/>
            </p:cNvGrpSpPr>
            <p:nvPr/>
          </p:nvGrpSpPr>
          <p:grpSpPr bwMode="auto">
            <a:xfrm>
              <a:off x="2428" y="2009"/>
              <a:ext cx="761" cy="420"/>
              <a:chOff x="1462" y="1283"/>
              <a:chExt cx="761" cy="420"/>
            </a:xfrm>
          </p:grpSpPr>
          <p:sp>
            <p:nvSpPr>
              <p:cNvPr id="86080" name="Oval 260"/>
              <p:cNvSpPr>
                <a:spLocks noChangeArrowheads="1"/>
              </p:cNvSpPr>
              <p:nvPr/>
            </p:nvSpPr>
            <p:spPr bwMode="auto">
              <a:xfrm>
                <a:off x="1462" y="1470"/>
                <a:ext cx="755" cy="233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081" name="Line 261"/>
              <p:cNvSpPr>
                <a:spLocks noChangeShapeType="1"/>
              </p:cNvSpPr>
              <p:nvPr/>
            </p:nvSpPr>
            <p:spPr bwMode="auto">
              <a:xfrm>
                <a:off x="1462" y="1451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6082" name="Rectangle 262"/>
              <p:cNvSpPr>
                <a:spLocks noChangeArrowheads="1"/>
              </p:cNvSpPr>
              <p:nvPr/>
            </p:nvSpPr>
            <p:spPr bwMode="auto">
              <a:xfrm>
                <a:off x="1462" y="1427"/>
                <a:ext cx="755" cy="166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083" name="Oval 263"/>
              <p:cNvSpPr>
                <a:spLocks noChangeArrowheads="1"/>
              </p:cNvSpPr>
              <p:nvPr/>
            </p:nvSpPr>
            <p:spPr bwMode="auto">
              <a:xfrm>
                <a:off x="1468" y="1283"/>
                <a:ext cx="755" cy="27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86084" name="Group 264"/>
              <p:cNvGrpSpPr>
                <a:grpSpLocks/>
              </p:cNvGrpSpPr>
              <p:nvPr/>
            </p:nvGrpSpPr>
            <p:grpSpPr bwMode="auto">
              <a:xfrm>
                <a:off x="1686" y="1302"/>
                <a:ext cx="314" cy="75"/>
                <a:chOff x="2208" y="2184"/>
                <a:chExt cx="176" cy="69"/>
              </a:xfrm>
            </p:grpSpPr>
            <p:grpSp>
              <p:nvGrpSpPr>
                <p:cNvPr id="86085" name="Group 265"/>
                <p:cNvGrpSpPr>
                  <a:grpSpLocks/>
                </p:cNvGrpSpPr>
                <p:nvPr/>
              </p:nvGrpSpPr>
              <p:grpSpPr bwMode="auto">
                <a:xfrm>
                  <a:off x="2208" y="2185"/>
                  <a:ext cx="176" cy="68"/>
                  <a:chOff x="2848" y="848"/>
                  <a:chExt cx="140" cy="98"/>
                </a:xfrm>
              </p:grpSpPr>
              <p:sp>
                <p:nvSpPr>
                  <p:cNvPr id="86090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86091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86092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grpSp>
              <p:nvGrpSpPr>
                <p:cNvPr id="86086" name="Group 269"/>
                <p:cNvGrpSpPr>
                  <a:grpSpLocks/>
                </p:cNvGrpSpPr>
                <p:nvPr/>
              </p:nvGrpSpPr>
              <p:grpSpPr bwMode="auto">
                <a:xfrm flipV="1">
                  <a:off x="2208" y="2184"/>
                  <a:ext cx="176" cy="68"/>
                  <a:chOff x="2848" y="848"/>
                  <a:chExt cx="140" cy="98"/>
                </a:xfrm>
              </p:grpSpPr>
              <p:sp>
                <p:nvSpPr>
                  <p:cNvPr id="86087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86088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86089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</p:grpSp>
        </p:grpSp>
        <p:graphicFrame>
          <p:nvGraphicFramePr>
            <p:cNvPr id="86022" name="Object 273"/>
            <p:cNvGraphicFramePr>
              <a:graphicFrameLocks noChangeAspect="1"/>
            </p:cNvGraphicFramePr>
            <p:nvPr/>
          </p:nvGraphicFramePr>
          <p:xfrm>
            <a:off x="1874" y="254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104" name="Clip" r:id="rId9" imgW="1305000" imgH="1085760" progId="">
                    <p:embed/>
                  </p:oleObj>
                </mc:Choice>
                <mc:Fallback>
                  <p:oleObj name="Clip" r:id="rId9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4" y="2546"/>
                          <a:ext cx="407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071" name="Line 281"/>
            <p:cNvSpPr>
              <a:spLocks noChangeShapeType="1"/>
            </p:cNvSpPr>
            <p:nvPr/>
          </p:nvSpPr>
          <p:spPr bwMode="auto">
            <a:xfrm flipV="1">
              <a:off x="2214" y="2370"/>
              <a:ext cx="294" cy="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6072" name="Line 283"/>
            <p:cNvSpPr>
              <a:spLocks noChangeShapeType="1"/>
            </p:cNvSpPr>
            <p:nvPr/>
          </p:nvSpPr>
          <p:spPr bwMode="auto">
            <a:xfrm flipH="1" flipV="1">
              <a:off x="2964" y="2406"/>
              <a:ext cx="21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6073" name="Text Box 306"/>
            <p:cNvSpPr txBox="1">
              <a:spLocks noChangeArrowheads="1"/>
            </p:cNvSpPr>
            <p:nvPr/>
          </p:nvSpPr>
          <p:spPr bwMode="auto">
            <a:xfrm>
              <a:off x="1646" y="2549"/>
              <a:ext cx="2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D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6074" name="Text Box 307"/>
            <p:cNvSpPr txBox="1">
              <a:spLocks noChangeArrowheads="1"/>
            </p:cNvSpPr>
            <p:nvPr/>
          </p:nvSpPr>
          <p:spPr bwMode="auto">
            <a:xfrm>
              <a:off x="3374" y="2591"/>
              <a:ext cx="21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grpSp>
          <p:nvGrpSpPr>
            <p:cNvPr id="86075" name="Group 324"/>
            <p:cNvGrpSpPr>
              <a:grpSpLocks/>
            </p:cNvGrpSpPr>
            <p:nvPr/>
          </p:nvGrpSpPr>
          <p:grpSpPr bwMode="auto">
            <a:xfrm rot="-2018696">
              <a:off x="2736" y="2139"/>
              <a:ext cx="399" cy="126"/>
              <a:chOff x="4176" y="2211"/>
              <a:chExt cx="399" cy="126"/>
            </a:xfrm>
          </p:grpSpPr>
          <p:sp>
            <p:nvSpPr>
              <p:cNvPr id="86076" name="Rectangle 325"/>
              <p:cNvSpPr>
                <a:spLocks noChangeArrowheads="1"/>
              </p:cNvSpPr>
              <p:nvPr/>
            </p:nvSpPr>
            <p:spPr bwMode="auto">
              <a:xfrm>
                <a:off x="4176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077" name="Rectangle 326"/>
              <p:cNvSpPr>
                <a:spLocks noChangeArrowheads="1"/>
              </p:cNvSpPr>
              <p:nvPr/>
            </p:nvSpPr>
            <p:spPr bwMode="auto">
              <a:xfrm>
                <a:off x="4278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078" name="Rectangle 327"/>
              <p:cNvSpPr>
                <a:spLocks noChangeArrowheads="1"/>
              </p:cNvSpPr>
              <p:nvPr/>
            </p:nvSpPr>
            <p:spPr bwMode="auto">
              <a:xfrm>
                <a:off x="4380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86079" name="Rectangle 328"/>
              <p:cNvSpPr>
                <a:spLocks noChangeArrowheads="1"/>
              </p:cNvSpPr>
              <p:nvPr/>
            </p:nvSpPr>
            <p:spPr bwMode="auto">
              <a:xfrm>
                <a:off x="4482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86067" name="Text Box 329"/>
          <p:cNvSpPr txBox="1">
            <a:spLocks noChangeArrowheads="1"/>
          </p:cNvSpPr>
          <p:nvPr/>
        </p:nvSpPr>
        <p:spPr bwMode="auto">
          <a:xfrm>
            <a:off x="3241675" y="1636713"/>
            <a:ext cx="2621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i="1" dirty="0">
                <a:solidFill>
                  <a:srgbClr val="FF0000"/>
                </a:solidFill>
                <a:latin typeface="Calibri"/>
              </a:rPr>
              <a:t>statistical multiplexing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6068" name="Text Box 330"/>
          <p:cNvSpPr txBox="1">
            <a:spLocks noChangeArrowheads="1"/>
          </p:cNvSpPr>
          <p:nvPr/>
        </p:nvSpPr>
        <p:spPr bwMode="auto">
          <a:xfrm>
            <a:off x="2036146" y="2984500"/>
            <a:ext cx="19554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queue of packets</a:t>
            </a:r>
          </a:p>
          <a:p>
            <a:pPr algn="ctr"/>
            <a:r>
              <a:rPr lang="en-US" sz="1800" dirty="0">
                <a:latin typeface="Calibri"/>
              </a:rPr>
              <a:t>waiting for output</a:t>
            </a:r>
          </a:p>
          <a:p>
            <a:pPr algn="ctr"/>
            <a:r>
              <a:rPr lang="en-US" sz="1800" dirty="0">
                <a:latin typeface="Calibri"/>
              </a:rPr>
              <a:t>link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6069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93" name="Group 242"/>
          <p:cNvGrpSpPr>
            <a:grpSpLocks/>
          </p:cNvGrpSpPr>
          <p:nvPr/>
        </p:nvGrpSpPr>
        <p:grpSpPr bwMode="auto">
          <a:xfrm>
            <a:off x="5796735" y="2084388"/>
            <a:ext cx="498475" cy="119063"/>
            <a:chOff x="2208" y="2184"/>
            <a:chExt cx="176" cy="69"/>
          </a:xfrm>
        </p:grpSpPr>
        <p:grpSp>
          <p:nvGrpSpPr>
            <p:cNvPr id="94" name="Group 120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99" name="Line 1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0" name="Line 1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01" name="Line 1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5" name="Group 124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96" name="Line 12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7" name="Line 12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8" name="Line 12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299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880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BDEB05-1D79-BA46-839F-B2F7CF328076}" type="slidenum">
              <a:rPr lang="en-US" sz="1400" smtClean="0"/>
              <a:pPr/>
              <a:t>43</a:t>
            </a:fld>
            <a:endParaRPr lang="en-US" sz="1400" dirty="0"/>
          </a:p>
        </p:txBody>
      </p:sp>
      <p:sp>
        <p:nvSpPr>
          <p:cNvPr id="880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93088" cy="1143000"/>
          </a:xfrm>
        </p:spPr>
        <p:txBody>
          <a:bodyPr/>
          <a:lstStyle/>
          <a:p>
            <a:r>
              <a:rPr lang="en-US" sz="3600" dirty="0" smtClean="0">
                <a:ea typeface="ＭＳ Ｐゴシック" charset="0"/>
                <a:cs typeface="ＭＳ Ｐゴシック" charset="0"/>
              </a:rPr>
              <a:t>Packet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smtClean="0">
                <a:ea typeface="ＭＳ Ｐゴシック" charset="0"/>
                <a:cs typeface="ＭＳ Ｐゴシック" charset="0"/>
              </a:rPr>
              <a:t>Switching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: store-and-forward</a:t>
            </a:r>
          </a:p>
        </p:txBody>
      </p:sp>
      <p:sp>
        <p:nvSpPr>
          <p:cNvPr id="880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1325" y="2317750"/>
            <a:ext cx="3902075" cy="3930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takes L/R seconds to transmit (push out) packet of L bits on to link at R bps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store and forward: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entire packet must  arrive at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each hope before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it can be transmitted on next link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delay = 3L/R (assuming zero propagation delay)</a:t>
            </a:r>
          </a:p>
        </p:txBody>
      </p:sp>
      <p:sp>
        <p:nvSpPr>
          <p:cNvPr id="880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317750"/>
            <a:ext cx="3810000" cy="393065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Example: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L = 7.5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Mbits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R = 1.5 Mbps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transmission delay = 15 sec</a:t>
            </a:r>
          </a:p>
        </p:txBody>
      </p:sp>
      <p:sp>
        <p:nvSpPr>
          <p:cNvPr id="88073" name="Line 6"/>
          <p:cNvSpPr>
            <a:spLocks noChangeShapeType="1"/>
          </p:cNvSpPr>
          <p:nvPr/>
        </p:nvSpPr>
        <p:spPr bwMode="auto">
          <a:xfrm>
            <a:off x="2643188" y="1563291"/>
            <a:ext cx="3095625" cy="7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8066" name="Object 7"/>
          <p:cNvGraphicFramePr>
            <a:graphicFrameLocks noChangeAspect="1"/>
          </p:cNvGraphicFramePr>
          <p:nvPr/>
        </p:nvGraphicFramePr>
        <p:xfrm>
          <a:off x="2044700" y="1382713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2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1382713"/>
                        <a:ext cx="646113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8"/>
          <p:cNvGraphicFramePr>
            <a:graphicFrameLocks noChangeAspect="1"/>
          </p:cNvGraphicFramePr>
          <p:nvPr/>
        </p:nvGraphicFramePr>
        <p:xfrm>
          <a:off x="5662613" y="1425575"/>
          <a:ext cx="6461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3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3" y="1425575"/>
                        <a:ext cx="646112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4" name="Text Box 37"/>
          <p:cNvSpPr txBox="1">
            <a:spLocks noChangeArrowheads="1"/>
          </p:cNvSpPr>
          <p:nvPr/>
        </p:nvSpPr>
        <p:spPr bwMode="auto">
          <a:xfrm>
            <a:off x="2849563" y="1719263"/>
            <a:ext cx="3257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R</a:t>
            </a:r>
            <a:endParaRPr lang="en-US" dirty="0"/>
          </a:p>
        </p:txBody>
      </p:sp>
      <p:sp>
        <p:nvSpPr>
          <p:cNvPr id="88075" name="Text Box 38"/>
          <p:cNvSpPr txBox="1">
            <a:spLocks noChangeArrowheads="1"/>
          </p:cNvSpPr>
          <p:nvPr/>
        </p:nvSpPr>
        <p:spPr bwMode="auto">
          <a:xfrm>
            <a:off x="4022725" y="1703388"/>
            <a:ext cx="3257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R</a:t>
            </a:r>
            <a:endParaRPr lang="en-US" dirty="0"/>
          </a:p>
        </p:txBody>
      </p:sp>
      <p:sp>
        <p:nvSpPr>
          <p:cNvPr id="88076" name="Text Box 39"/>
          <p:cNvSpPr txBox="1">
            <a:spLocks noChangeArrowheads="1"/>
          </p:cNvSpPr>
          <p:nvPr/>
        </p:nvSpPr>
        <p:spPr bwMode="auto">
          <a:xfrm>
            <a:off x="5202238" y="1709738"/>
            <a:ext cx="3257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R</a:t>
            </a:r>
            <a:endParaRPr lang="en-US" dirty="0"/>
          </a:p>
        </p:txBody>
      </p:sp>
      <p:sp>
        <p:nvSpPr>
          <p:cNvPr id="88078" name="AutoShape 42"/>
          <p:cNvSpPr>
            <a:spLocks/>
          </p:cNvSpPr>
          <p:nvPr/>
        </p:nvSpPr>
        <p:spPr bwMode="auto">
          <a:xfrm>
            <a:off x="4379913" y="4750725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88079" name="Text Box 43"/>
          <p:cNvSpPr txBox="1">
            <a:spLocks noChangeArrowheads="1"/>
          </p:cNvSpPr>
          <p:nvPr/>
        </p:nvSpPr>
        <p:spPr bwMode="auto">
          <a:xfrm>
            <a:off x="4537075" y="4972975"/>
            <a:ext cx="27016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more on delay shortly …</a:t>
            </a:r>
          </a:p>
        </p:txBody>
      </p:sp>
      <p:grpSp>
        <p:nvGrpSpPr>
          <p:cNvPr id="88080" name="Group 58"/>
          <p:cNvGrpSpPr>
            <a:grpSpLocks/>
          </p:cNvGrpSpPr>
          <p:nvPr/>
        </p:nvGrpSpPr>
        <p:grpSpPr bwMode="auto">
          <a:xfrm>
            <a:off x="3282950" y="1528763"/>
            <a:ext cx="700088" cy="393700"/>
            <a:chOff x="3600" y="219"/>
            <a:chExt cx="360" cy="175"/>
          </a:xfrm>
        </p:grpSpPr>
        <p:sp>
          <p:nvSpPr>
            <p:cNvPr id="88095" name="Oval 5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8096" name="Line 6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8097" name="Line 6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8098" name="Rectangle 6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88099" name="Oval 6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88100" name="Group 6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8105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106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107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88101" name="Group 6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8102" name="Line 6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103" name="Line 7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104" name="Line 7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88081" name="Group 72"/>
          <p:cNvGrpSpPr>
            <a:grpSpLocks/>
          </p:cNvGrpSpPr>
          <p:nvPr/>
        </p:nvGrpSpPr>
        <p:grpSpPr bwMode="auto">
          <a:xfrm>
            <a:off x="4337050" y="1546225"/>
            <a:ext cx="700088" cy="393700"/>
            <a:chOff x="3600" y="219"/>
            <a:chExt cx="360" cy="175"/>
          </a:xfrm>
        </p:grpSpPr>
        <p:sp>
          <p:nvSpPr>
            <p:cNvPr id="88082" name="Oval 7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88083" name="Line 7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8084" name="Line 7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8085" name="Rectangle 7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88086" name="Oval 7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88087" name="Group 7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8092" name="Line 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093" name="Line 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094" name="Line 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88088" name="Group 8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8089" name="Line 8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090" name="Line 8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88091" name="Line 8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88077" name="Rectangle 40"/>
          <p:cNvSpPr>
            <a:spLocks noChangeArrowheads="1"/>
          </p:cNvSpPr>
          <p:nvPr/>
        </p:nvSpPr>
        <p:spPr bwMode="auto">
          <a:xfrm>
            <a:off x="2476500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3348379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45" name="Rectangle 40"/>
          <p:cNvSpPr>
            <a:spLocks noChangeArrowheads="1"/>
          </p:cNvSpPr>
          <p:nvPr/>
        </p:nvSpPr>
        <p:spPr bwMode="auto">
          <a:xfrm>
            <a:off x="4465181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46" name="Rectangle 40"/>
          <p:cNvSpPr>
            <a:spLocks noChangeArrowheads="1"/>
          </p:cNvSpPr>
          <p:nvPr/>
        </p:nvSpPr>
        <p:spPr bwMode="auto">
          <a:xfrm>
            <a:off x="5575535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auto">
          <a:xfrm>
            <a:off x="2476500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auto">
          <a:xfrm>
            <a:off x="4465181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54" name="Rectangle 40"/>
          <p:cNvSpPr>
            <a:spLocks noChangeArrowheads="1"/>
          </p:cNvSpPr>
          <p:nvPr/>
        </p:nvSpPr>
        <p:spPr bwMode="auto">
          <a:xfrm>
            <a:off x="3348379" y="1420416"/>
            <a:ext cx="485775" cy="2936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dirty="0">
                <a:latin typeface="Calibri"/>
              </a:rPr>
              <a:t>L</a:t>
            </a:r>
            <a:endParaRPr lang="en-US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60007" y="16374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1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10017 0.00116 " pathEditMode="relative" ptsTypes="AA">
                                      <p:cBhvr>
                                        <p:cTn id="6" dur="2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0" presetClass="path" presetSubtype="0" repeatCount="3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044 L 0.12691 0.007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0" presetClass="path" presetSubtype="0" repeatCount="3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044 L 0.12691 0.00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7" grpId="0" animBg="1"/>
      <p:bldP spid="88077" grpId="4" animBg="1"/>
      <p:bldP spid="44" grpId="0" animBg="1"/>
      <p:bldP spid="44" grpId="4" animBg="1"/>
      <p:bldP spid="44" grpId="5" animBg="1"/>
      <p:bldP spid="45" grpId="0" animBg="1"/>
      <p:bldP spid="45" grpId="3" animBg="1"/>
      <p:bldP spid="45" grpId="4" animBg="1"/>
      <p:bldP spid="46" grpId="3" animBg="1"/>
      <p:bldP spid="46" grpId="4" animBg="1"/>
      <p:bldP spid="52" grpId="0" animBg="1"/>
      <p:bldP spid="53" grpId="0" animBg="1"/>
      <p:bldP spid="53" grpId="1" animBg="1"/>
      <p:bldP spid="54" grpId="0" animBg="1"/>
      <p:bldP spid="5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A753D5-BB57-3044-A23C-A704DC5AAD2D}" type="slidenum">
              <a:rPr lang="en-US" sz="1400" smtClean="0"/>
              <a:pPr/>
              <a:t>44</a:t>
            </a:fld>
            <a:endParaRPr lang="en-US" sz="1400" dirty="0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8196263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great for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bursty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data</a:t>
            </a:r>
          </a:p>
          <a:p>
            <a:pPr lvl="1"/>
            <a:r>
              <a:rPr lang="en-US" dirty="0">
                <a:ea typeface="ＭＳ Ｐゴシック" charset="0"/>
              </a:rPr>
              <a:t>resource sharing</a:t>
            </a:r>
          </a:p>
          <a:p>
            <a:pPr lvl="1"/>
            <a:r>
              <a:rPr lang="en-US" dirty="0">
                <a:ea typeface="ＭＳ Ｐゴシック" charset="0"/>
              </a:rPr>
              <a:t>simpler, no call setup</a:t>
            </a:r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excessive congestion: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packet delay and loss</a:t>
            </a:r>
          </a:p>
          <a:p>
            <a:pPr lvl="1"/>
            <a:r>
              <a:rPr lang="en-US" dirty="0">
                <a:ea typeface="ＭＳ Ｐゴシック" charset="0"/>
              </a:rPr>
              <a:t>protocols needed for reliable data transfer, congestion control</a:t>
            </a:r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 How to provide circuit-like behavior?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bandwidth guarantees needed for audio/video apps</a:t>
            </a:r>
          </a:p>
          <a:p>
            <a:pPr lvl="1"/>
            <a:r>
              <a:rPr lang="en-US" dirty="0">
                <a:ea typeface="ＭＳ Ｐゴシック" charset="0"/>
              </a:rPr>
              <a:t>still </a:t>
            </a:r>
            <a:r>
              <a:rPr lang="en-US" dirty="0" smtClean="0">
                <a:ea typeface="ＭＳ Ｐゴシック" charset="0"/>
              </a:rPr>
              <a:t>a problem (KR: Ch7 PD: Sec 6.5)</a:t>
            </a:r>
            <a:endParaRPr lang="en-US" sz="2000" dirty="0">
              <a:ea typeface="ＭＳ Ｐゴシック" charset="0"/>
            </a:endParaRPr>
          </a:p>
        </p:txBody>
      </p:sp>
      <p:sp>
        <p:nvSpPr>
          <p:cNvPr id="9216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371600"/>
            <a:ext cx="7620000" cy="6096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Is packet switching a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slam dunk winner?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2167" name="Text Box 20"/>
          <p:cNvSpPr txBox="1">
            <a:spLocks noChangeArrowheads="1"/>
          </p:cNvSpPr>
          <p:nvPr/>
        </p:nvSpPr>
        <p:spPr bwMode="auto">
          <a:xfrm>
            <a:off x="350838" y="6010275"/>
            <a:ext cx="66341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Q:  human analogies of reserved resources (circuit switching) versus on-demand allocation (packet-switching)?</a:t>
            </a:r>
          </a:p>
        </p:txBody>
      </p:sp>
    </p:spTree>
    <p:extLst>
      <p:ext uri="{BB962C8B-B14F-4D97-AF65-F5344CB8AC3E}">
        <p14:creationId xmlns:p14="http://schemas.microsoft.com/office/powerpoint/2010/main" val="164735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421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B7CFF67-F08D-9E41-828E-8DFEDF81FCA7}" type="slidenum">
              <a:rPr lang="en-US" sz="1400" smtClean="0"/>
              <a:pPr/>
              <a:t>45</a:t>
            </a:fld>
            <a:endParaRPr lang="en-US" sz="1400" dirty="0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 hierarchical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at center: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tier-1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(e.g., Verizon, Sprint, AT&amp;T, Cable and Wireless), national/international coverage</a:t>
            </a:r>
          </a:p>
          <a:p>
            <a:pPr lvl="1"/>
            <a:r>
              <a:rPr lang="en-US" dirty="0">
                <a:ea typeface="ＭＳ Ｐゴシック" charset="0"/>
              </a:rPr>
              <a:t>treat each other as equals</a:t>
            </a:r>
          </a:p>
        </p:txBody>
      </p:sp>
      <p:sp>
        <p:nvSpPr>
          <p:cNvPr id="94214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5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6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94218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19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0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1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2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3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4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5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6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7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Tier-1 providers interconnect (peer) privately</a:t>
              </a:r>
            </a:p>
          </p:txBody>
        </p:sp>
        <p:sp>
          <p:nvSpPr>
            <p:cNvPr id="94228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80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62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9A5547-0CC2-3849-A814-1283B21F4744}" type="slidenum">
              <a:rPr lang="en-US" sz="1400" smtClean="0"/>
              <a:pPr/>
              <a:t>46</a:t>
            </a:fld>
            <a:endParaRPr lang="en-US" sz="1400" dirty="0"/>
          </a:p>
        </p:txBody>
      </p:sp>
      <p:pic>
        <p:nvPicPr>
          <p:cNvPr id="96260" name="Picture 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652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Tier-1 ISP: e.g., Sprint</a:t>
            </a:r>
          </a:p>
        </p:txBody>
      </p:sp>
      <p:grpSp>
        <p:nvGrpSpPr>
          <p:cNvPr id="2" name="Group 312"/>
          <p:cNvGrpSpPr>
            <a:grpSpLocks/>
          </p:cNvGrpSpPr>
          <p:nvPr/>
        </p:nvGrpSpPr>
        <p:grpSpPr bwMode="auto">
          <a:xfrm>
            <a:off x="1452563" y="1674813"/>
            <a:ext cx="3089275" cy="3046412"/>
            <a:chOff x="1063" y="1858"/>
            <a:chExt cx="1946" cy="1919"/>
          </a:xfrm>
        </p:grpSpPr>
        <p:grpSp>
          <p:nvGrpSpPr>
            <p:cNvPr id="96263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96265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6266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70" cy="2179"/>
                <a:chOff x="2547" y="1212"/>
                <a:chExt cx="1770" cy="2179"/>
              </a:xfrm>
            </p:grpSpPr>
            <p:grpSp>
              <p:nvGrpSpPr>
                <p:cNvPr id="96267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7"/>
                  <a:chOff x="3776" y="2126"/>
                  <a:chExt cx="441" cy="337"/>
                </a:xfrm>
              </p:grpSpPr>
              <p:sp>
                <p:nvSpPr>
                  <p:cNvPr id="9637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2126"/>
                    <a:ext cx="358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68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9636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6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sp>
              <p:nvSpPr>
                <p:cNvPr id="96269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0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1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2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73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96355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5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6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5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6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7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61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2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3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4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4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963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4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47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52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3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4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48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49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0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1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5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9632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0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3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34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9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35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6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7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8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6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9631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9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2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2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6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7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8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22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3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4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77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6" y="3132"/>
                  <a:ext cx="139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to/from customers</a:t>
                  </a:r>
                </a:p>
              </p:txBody>
            </p:sp>
            <p:sp>
              <p:nvSpPr>
                <p:cNvPr id="96278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31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peering</a:t>
                  </a:r>
                </a:p>
              </p:txBody>
            </p:sp>
            <p:sp>
              <p:nvSpPr>
                <p:cNvPr id="96279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91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 to/from backbone</a:t>
                  </a:r>
                </a:p>
              </p:txBody>
            </p:sp>
            <p:sp>
              <p:nvSpPr>
                <p:cNvPr id="9628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1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963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0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0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3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09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0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1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2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82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3" name="Group 291"/>
                <p:cNvGrpSpPr>
                  <a:grpSpLocks/>
                </p:cNvGrpSpPr>
                <p:nvPr/>
              </p:nvGrpSpPr>
              <p:grpSpPr bwMode="auto">
                <a:xfrm>
                  <a:off x="3776" y="2126"/>
                  <a:ext cx="441" cy="606"/>
                  <a:chOff x="3776" y="2126"/>
                  <a:chExt cx="441" cy="606"/>
                </a:xfrm>
              </p:grpSpPr>
              <p:sp>
                <p:nvSpPr>
                  <p:cNvPr id="9630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2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6"/>
                    <a:ext cx="356" cy="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….</a:t>
                    </a:r>
                  </a:p>
                </p:txBody>
              </p:sp>
            </p:grpSp>
            <p:grpSp>
              <p:nvGrpSpPr>
                <p:cNvPr id="96284" name="Group 295"/>
                <p:cNvGrpSpPr>
                  <a:grpSpLocks/>
                </p:cNvGrpSpPr>
                <p:nvPr/>
              </p:nvGrpSpPr>
              <p:grpSpPr bwMode="auto">
                <a:xfrm>
                  <a:off x="3594" y="2893"/>
                  <a:ext cx="351" cy="279"/>
                  <a:chOff x="4302" y="2857"/>
                  <a:chExt cx="351" cy="279"/>
                </a:xfrm>
              </p:grpSpPr>
              <p:grpSp>
                <p:nvGrpSpPr>
                  <p:cNvPr id="96296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8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9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7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38" y="2821"/>
                    <a:ext cx="279" cy="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5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9629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4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5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3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6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96288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0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1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89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sp>
              <p:nvSpPr>
                <p:cNvPr id="96287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456" cy="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96264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1866"/>
                <a:gd name="T20" fmla="*/ 446 w 446"/>
                <a:gd name="T21" fmla="*/ 1866 h 18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81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830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16FD70-88EC-A342-8D2D-691C1CC34235}" type="slidenum">
              <a:rPr lang="en-US" sz="1400" smtClean="0"/>
              <a:pPr/>
              <a:t>47</a:t>
            </a:fld>
            <a:endParaRPr lang="en-US" sz="1400" dirty="0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Tier-2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ISPs: smaller (often regional) ISPs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 to one or more tier-1 ISPs, possibly other tier-2 ISPs</a:t>
            </a:r>
          </a:p>
          <a:p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98310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1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2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3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4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5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6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7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8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9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0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1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98333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98353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4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5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4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98350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1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2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5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98347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8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9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6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983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7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98341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2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3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98338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39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40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98330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Char char="q"/>
              </a:pPr>
              <a:r>
                <a:rPr lang="en-US" sz="1800" dirty="0">
                  <a:latin typeface="Calibri"/>
                </a:rPr>
                <a:t> tier-2 ISP is c</a:t>
              </a:r>
              <a:r>
                <a:rPr lang="en-US" sz="1800" i="1" dirty="0">
                  <a:latin typeface="Calibri"/>
                </a:rPr>
                <a:t>ustomer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None/>
              </a:pPr>
              <a:r>
                <a:rPr lang="en-US" sz="1800" dirty="0">
                  <a:latin typeface="Calibri"/>
                </a:rPr>
                <a:t>tier-1 provider</a:t>
              </a:r>
            </a:p>
          </p:txBody>
        </p:sp>
        <p:sp>
          <p:nvSpPr>
            <p:cNvPr id="98331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32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337300" y="3019425"/>
            <a:ext cx="2705100" cy="2136775"/>
            <a:chOff x="3992" y="1902"/>
            <a:chExt cx="1704" cy="1346"/>
          </a:xfrm>
        </p:grpSpPr>
        <p:sp>
          <p:nvSpPr>
            <p:cNvPr id="98325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6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ISPs also peer privately with each other.</a:t>
              </a:r>
            </a:p>
          </p:txBody>
        </p:sp>
        <p:sp>
          <p:nvSpPr>
            <p:cNvPr id="98327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8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29" name="Line 72"/>
            <p:cNvSpPr>
              <a:spLocks noChangeShapeType="1"/>
            </p:cNvSpPr>
            <p:nvPr/>
          </p:nvSpPr>
          <p:spPr bwMode="auto">
            <a:xfrm flipH="1">
              <a:off x="4179" y="2166"/>
              <a:ext cx="434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44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03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C53D1D-246D-DC43-A5AE-B1A590ECBBE2}" type="slidenum">
              <a:rPr lang="en-US" sz="1400" smtClean="0"/>
              <a:pPr/>
              <a:t>48</a:t>
            </a:fld>
            <a:endParaRPr lang="en-US" sz="1400" dirty="0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Tier-3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and local ISPs </a:t>
            </a:r>
          </a:p>
          <a:p>
            <a:pPr lvl="1"/>
            <a:r>
              <a:rPr lang="en-US" sz="2000" dirty="0">
                <a:ea typeface="ＭＳ Ｐゴシック" charset="0"/>
              </a:rPr>
              <a:t>last hop (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access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) network (closest to end systems)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035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5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03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0408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042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3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09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0425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6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7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0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0422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3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4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1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0419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0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1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2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0416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17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18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0413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0414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415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0371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2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3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100381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100406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7" name="Text Box 64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2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100404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5" name="Text Box 67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100402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3" name="Text Box 61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4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100400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1" name="Text Box 73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5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100398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9" name="Text Box 76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6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100396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7" name="Text Box 70"/>
              <p:cNvSpPr txBox="1">
                <a:spLocks noChangeArrowheads="1"/>
              </p:cNvSpPr>
              <p:nvPr/>
            </p:nvSpPr>
            <p:spPr bwMode="auto">
              <a:xfrm>
                <a:off x="4369" y="1106"/>
                <a:ext cx="45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Tier 3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7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100394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5" name="Text Box 79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8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100392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3" name="Text Box 82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9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100390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1" name="Text Box 85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100376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Local and tier- 3 ISPs are </a:t>
              </a:r>
              <a:r>
                <a:rPr lang="en-US" sz="1800" i="1" dirty="0">
                  <a:latin typeface="Calibri"/>
                </a:rPr>
                <a:t>customers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r>
                <a:rPr lang="en-US" sz="1800" dirty="0">
                  <a:latin typeface="Calibri"/>
                </a:rPr>
                <a:t>higher tier ISPs</a:t>
              </a:r>
            </a:p>
            <a:p>
              <a:r>
                <a:rPr lang="en-US" sz="1800" dirty="0">
                  <a:latin typeface="Calibri"/>
                </a:rPr>
                <a:t>connecting them to rest of Internet</a:t>
              </a:r>
            </a:p>
          </p:txBody>
        </p:sp>
        <p:sp>
          <p:nvSpPr>
            <p:cNvPr id="100377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8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9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80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04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240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4337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622D57-16CF-C54D-BE0C-E0F5C279736C}" type="slidenum">
              <a:rPr lang="en-US" sz="1400" smtClean="0"/>
              <a:pPr/>
              <a:t>49</a:t>
            </a:fld>
            <a:endParaRPr lang="en-US" sz="1400" dirty="0"/>
          </a:p>
        </p:txBody>
      </p:sp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 packet passes through many networks!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240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0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2452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24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3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2469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0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1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4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246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5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2463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4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5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6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2460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1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2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245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245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2421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2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3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4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102450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1" name="Text Box 54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5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102448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9" name="Text Box 57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102446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7" name="Text Box 60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7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102444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5" name="Text Box 63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8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102442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3" name="Text Box 66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9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102440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1" name="Text Box 69"/>
            <p:cNvSpPr txBox="1">
              <a:spLocks noChangeArrowheads="1"/>
            </p:cNvSpPr>
            <p:nvPr/>
          </p:nvSpPr>
          <p:spPr bwMode="auto">
            <a:xfrm>
              <a:off x="4369" y="1106"/>
              <a:ext cx="4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Tier 3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0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102438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9" name="Text Box 72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102436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7" name="Text Box 75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2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102434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5" name="Text Box 78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102402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20"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21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2147483647 w 4192"/>
              <a:gd name="T3" fmla="*/ 2147483647 h 2280"/>
              <a:gd name="T4" fmla="*/ 2147483647 w 4192"/>
              <a:gd name="T5" fmla="*/ 2147483647 h 2280"/>
              <a:gd name="T6" fmla="*/ 2147483647 w 4192"/>
              <a:gd name="T7" fmla="*/ 2147483647 h 2280"/>
              <a:gd name="T8" fmla="*/ 2147483647 w 4192"/>
              <a:gd name="T9" fmla="*/ 2147483647 h 2280"/>
              <a:gd name="T10" fmla="*/ 2147483647 w 4192"/>
              <a:gd name="T11" fmla="*/ 2147483647 h 2280"/>
              <a:gd name="T12" fmla="*/ 2147483647 w 4192"/>
              <a:gd name="T13" fmla="*/ 2147483647 h 2280"/>
              <a:gd name="T14" fmla="*/ 2147483647 w 4192"/>
              <a:gd name="T15" fmla="*/ 2147483647 h 2280"/>
              <a:gd name="T16" fmla="*/ 2147483647 w 4192"/>
              <a:gd name="T17" fmla="*/ 2147483647 h 2280"/>
              <a:gd name="T18" fmla="*/ 2147483647 w 4192"/>
              <a:gd name="T19" fmla="*/ 2147483647 h 2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92"/>
              <a:gd name="T31" fmla="*/ 0 h 2280"/>
              <a:gd name="T32" fmla="*/ 4192 w 4192"/>
              <a:gd name="T33" fmla="*/ 2280 h 2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442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</a:t>
            </a:r>
            <a:r>
              <a:rPr lang="en-US" dirty="0" smtClean="0"/>
              <a:t>efficient (cost less)</a:t>
            </a: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/>
              <a:t>airplane/train for 100 </a:t>
            </a:r>
            <a:r>
              <a:rPr lang="en-US" dirty="0" smtClean="0"/>
              <a:t>people</a:t>
            </a:r>
          </a:p>
          <a:p>
            <a:r>
              <a:rPr lang="en-US" dirty="0" smtClean="0"/>
              <a:t>One </a:t>
            </a:r>
            <a:r>
              <a:rPr lang="en-US" dirty="0"/>
              <a:t>telephone for many </a:t>
            </a:r>
            <a:r>
              <a:rPr lang="en-US" dirty="0" smtClean="0"/>
              <a:t>calls</a:t>
            </a:r>
          </a:p>
          <a:p>
            <a:r>
              <a:rPr lang="en-US" dirty="0" smtClean="0"/>
              <a:t>One </a:t>
            </a:r>
            <a:r>
              <a:rPr lang="en-US" dirty="0"/>
              <a:t>lecture theatre for many </a:t>
            </a:r>
            <a:r>
              <a:rPr lang="en-US" dirty="0" smtClean="0"/>
              <a:t>classes</a:t>
            </a:r>
          </a:p>
          <a:p>
            <a:r>
              <a:rPr lang="en-US" dirty="0" smtClean="0"/>
              <a:t>One </a:t>
            </a:r>
            <a:r>
              <a:rPr lang="en-US" dirty="0"/>
              <a:t>computer for many </a:t>
            </a:r>
            <a:r>
              <a:rPr lang="en-US" dirty="0" smtClean="0"/>
              <a:t>tasks</a:t>
            </a:r>
          </a:p>
          <a:p>
            <a:r>
              <a:rPr lang="en-US" dirty="0" smtClean="0"/>
              <a:t>One </a:t>
            </a:r>
            <a:r>
              <a:rPr lang="en-US" dirty="0"/>
              <a:t>network for many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7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22F076-C89E-A243-BD63-0B74983F38E2}" type="slidenum">
              <a:rPr lang="en-US" sz="1400" smtClean="0"/>
              <a:pPr/>
              <a:t>50</a:t>
            </a:fld>
            <a:endParaRPr lang="en-US" sz="1400" dirty="0"/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Real</a:t>
            </a:r>
            <a:r>
              <a:rPr lang="ja-JP" altLang="en-US" sz="36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Internet delays and routes</a:t>
            </a:r>
          </a:p>
        </p:txBody>
      </p:sp>
      <p:sp>
        <p:nvSpPr>
          <p:cNvPr id="122885" name="Text Box 4"/>
          <p:cNvSpPr txBox="1">
            <a:spLocks noChangeArrowheads="1"/>
          </p:cNvSpPr>
          <p:nvPr/>
        </p:nvSpPr>
        <p:spPr bwMode="auto">
          <a:xfrm>
            <a:off x="704850" y="2338388"/>
            <a:ext cx="8229600" cy="39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  </a:t>
            </a:r>
            <a:r>
              <a:rPr lang="en-US" sz="1600" dirty="0" err="1">
                <a:latin typeface="Calibri"/>
              </a:rPr>
              <a:t>cs-gw</a:t>
            </a:r>
            <a:r>
              <a:rPr lang="en-US" sz="1600" dirty="0">
                <a:latin typeface="Calibri"/>
              </a:rPr>
              <a:t> (128.119.240.254)  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2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2  border1-rt-fa5-1-0.gw.umass.edu (128.119.3.145)  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2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3  </a:t>
            </a:r>
            <a:r>
              <a:rPr lang="en-US" sz="1600" dirty="0" err="1">
                <a:latin typeface="Calibri"/>
              </a:rPr>
              <a:t>cht-vbns.gw.umass.edu</a:t>
            </a:r>
            <a:r>
              <a:rPr lang="en-US" sz="1600" dirty="0">
                <a:latin typeface="Calibri"/>
              </a:rPr>
              <a:t> (128.119.3.130)  6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5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5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4  jn1-at1-0-0-19.wor.vbns.net (204.147.132.129)  16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13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5  jn1-so7-0-0-0.wae.vbns.net (204.147.136.136)  21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18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18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6  </a:t>
            </a:r>
            <a:r>
              <a:rPr lang="en-US" sz="1600" dirty="0" err="1">
                <a:latin typeface="Calibri"/>
              </a:rPr>
              <a:t>abilene-vbns.abilene.ucaid.edu</a:t>
            </a:r>
            <a:r>
              <a:rPr lang="en-US" sz="1600" dirty="0">
                <a:latin typeface="Calibri"/>
              </a:rPr>
              <a:t> (198.32.11.9)  22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18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22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7  </a:t>
            </a:r>
            <a:r>
              <a:rPr lang="en-US" sz="1600" dirty="0" err="1">
                <a:latin typeface="Calibri"/>
              </a:rPr>
              <a:t>nycm-wash.abilene.ucaid.edu</a:t>
            </a:r>
            <a:r>
              <a:rPr lang="en-US" sz="1600" dirty="0">
                <a:latin typeface="Calibri"/>
              </a:rPr>
              <a:t> (198.32.8.46)  22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22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22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8  62.40.103.253 (62.40.103.253)  104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109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106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9  de2-1.de1.de.geant.net (62.40.96.129)  109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102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104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10  de.fr1.fr.geant.net (62.40.96.50)  113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121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114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11  renater-gw.fr1.fr.geant.net (62.40.103.54)  112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114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112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12  nio-n2.cssi.renater.fr (193.51.206.13)  111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114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116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13  </a:t>
            </a:r>
            <a:r>
              <a:rPr lang="en-US" sz="1600" dirty="0" err="1">
                <a:latin typeface="Calibri"/>
              </a:rPr>
              <a:t>nice.cssi.renater.fr</a:t>
            </a:r>
            <a:r>
              <a:rPr lang="en-US" sz="1600" dirty="0">
                <a:latin typeface="Calibri"/>
              </a:rPr>
              <a:t> (195.220.98.102)  123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125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124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14  r3t2-nice.cssi.renater.fr (195.220.98.110)  126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126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124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15  eurecom-valbonne.r3t2.ft.net (193.48.50.54)  135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128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133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16  194.214.211.25 (194.214.211.25)  126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128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126 </a:t>
            </a:r>
            <a:r>
              <a:rPr lang="en-US" sz="1600" dirty="0" err="1">
                <a:latin typeface="Calibri"/>
              </a:rPr>
              <a:t>ms</a:t>
            </a:r>
            <a:endParaRPr lang="en-US" sz="1600" dirty="0">
              <a:latin typeface="Calibri"/>
            </a:endParaRP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17  * * *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18  * * *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Calibri"/>
              </a:rPr>
              <a:t>19  </a:t>
            </a:r>
            <a:r>
              <a:rPr lang="en-US" sz="1600" dirty="0" err="1">
                <a:latin typeface="Calibri"/>
              </a:rPr>
              <a:t>fantasia.eurecom.fr</a:t>
            </a:r>
            <a:r>
              <a:rPr lang="en-US" sz="1600" dirty="0">
                <a:latin typeface="Calibri"/>
              </a:rPr>
              <a:t> (193.55.113.142)  132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128 </a:t>
            </a:r>
            <a:r>
              <a:rPr lang="en-US" sz="1600" dirty="0" err="1">
                <a:latin typeface="Calibri"/>
              </a:rPr>
              <a:t>ms</a:t>
            </a:r>
            <a:r>
              <a:rPr lang="en-US" sz="1600" dirty="0">
                <a:latin typeface="Calibri"/>
              </a:rPr>
              <a:t>  136</a:t>
            </a:r>
            <a:r>
              <a:rPr lang="en-US" dirty="0"/>
              <a:t>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725488" y="1312863"/>
            <a:ext cx="819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Calibri"/>
              </a:rPr>
              <a:t>traceroute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:</a:t>
            </a:r>
            <a:r>
              <a:rPr lang="en-US" dirty="0">
                <a:latin typeface="Calibri"/>
              </a:rPr>
              <a:t> </a:t>
            </a:r>
            <a:r>
              <a:rPr lang="en-US" dirty="0" err="1">
                <a:latin typeface="Calibri"/>
              </a:rPr>
              <a:t>gaia.cs.umass.edu</a:t>
            </a:r>
            <a:r>
              <a:rPr lang="en-US" dirty="0">
                <a:latin typeface="Calibri"/>
              </a:rPr>
              <a:t> to </a:t>
            </a:r>
            <a:r>
              <a:rPr lang="en-US" dirty="0" err="1">
                <a:latin typeface="Calibri"/>
              </a:rPr>
              <a:t>www.eurecom.fr</a:t>
            </a:r>
            <a:endParaRPr lang="en-US" dirty="0">
              <a:latin typeface="Calibri"/>
            </a:endParaRP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>
            <a:off x="1611313" y="5634038"/>
            <a:ext cx="1231900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4578350" y="1738313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gaia.cs.umass.edu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</a:t>
            </a:r>
            <a:r>
              <a:rPr lang="en-US" sz="1800" dirty="0" err="1">
                <a:solidFill>
                  <a:srgbClr val="FF0000"/>
                </a:solidFill>
                <a:latin typeface="Calibri"/>
              </a:rPr>
              <a:t>cs-gw.cs.umass.edu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471863" y="1965325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4011613" y="1954213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4146550" y="1963738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 flipV="1">
            <a:off x="4138613" y="1970088"/>
            <a:ext cx="377825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571750" y="5564188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lost, router not replying)</a:t>
            </a:r>
          </a:p>
        </p:txBody>
      </p:sp>
      <p:sp>
        <p:nvSpPr>
          <p:cNvPr id="122894" name="Freeform 14"/>
          <p:cNvSpPr>
            <a:spLocks/>
          </p:cNvSpPr>
          <p:nvPr/>
        </p:nvSpPr>
        <p:spPr bwMode="auto">
          <a:xfrm>
            <a:off x="6092825" y="3651250"/>
            <a:ext cx="1012825" cy="246063"/>
          </a:xfrm>
          <a:custGeom>
            <a:avLst/>
            <a:gdLst>
              <a:gd name="T0" fmla="*/ 2147483647 w 638"/>
              <a:gd name="T1" fmla="*/ 0 h 155"/>
              <a:gd name="T2" fmla="*/ 2147483647 w 638"/>
              <a:gd name="T3" fmla="*/ 2147483647 h 155"/>
              <a:gd name="T4" fmla="*/ 2147483647 w 638"/>
              <a:gd name="T5" fmla="*/ 2147483647 h 155"/>
              <a:gd name="T6" fmla="*/ 2147483647 w 638"/>
              <a:gd name="T7" fmla="*/ 2147483647 h 155"/>
              <a:gd name="T8" fmla="*/ 0 w 638"/>
              <a:gd name="T9" fmla="*/ 2147483647 h 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8"/>
              <a:gd name="T16" fmla="*/ 0 h 155"/>
              <a:gd name="T17" fmla="*/ 638 w 638"/>
              <a:gd name="T18" fmla="*/ 155 h 1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8" h="155">
                <a:moveTo>
                  <a:pt x="593" y="0"/>
                </a:moveTo>
                <a:cubicBezTo>
                  <a:pt x="607" y="9"/>
                  <a:pt x="621" y="18"/>
                  <a:pt x="623" y="38"/>
                </a:cubicBezTo>
                <a:cubicBezTo>
                  <a:pt x="625" y="58"/>
                  <a:pt x="638" y="104"/>
                  <a:pt x="608" y="123"/>
                </a:cubicBezTo>
                <a:cubicBezTo>
                  <a:pt x="578" y="142"/>
                  <a:pt x="547" y="153"/>
                  <a:pt x="446" y="154"/>
                </a:cubicBezTo>
                <a:cubicBezTo>
                  <a:pt x="345" y="155"/>
                  <a:pt x="72" y="133"/>
                  <a:pt x="0" y="13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7137400" y="3436938"/>
            <a:ext cx="15926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trans-oceanic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link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344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499" y="1333861"/>
            <a:ext cx="8781143" cy="415498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Per-packet processing:</a:t>
            </a:r>
            <a:endParaRPr lang="en-US" sz="2000" dirty="0" smtClean="0">
              <a:latin typeface="Calibri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 smtClean="0">
                <a:latin typeface="Calibri"/>
                <a:ea typeface="ＭＳ Ｐゴシック" charset="0"/>
              </a:rPr>
              <a:t>errors check &amp; lookup output link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  <a:ea typeface="ＭＳ Ｐゴシック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depends on per-packet overhead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</a:rPr>
              <a:t>Queuing delay:</a:t>
            </a:r>
            <a:endParaRPr lang="en-US" sz="2000" dirty="0" smtClean="0">
              <a:solidFill>
                <a:srgbClr val="000000"/>
              </a:solidFill>
              <a:latin typeface="Calibri"/>
              <a:ea typeface="ＭＳ Ｐゴシック" charset="0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time waiting for output link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(depends on link-congestion)</a:t>
            </a:r>
          </a:p>
          <a:p>
            <a:pPr lvl="1"/>
            <a:endParaRPr lang="en-US" sz="2000" dirty="0" smtClean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lvl="1"/>
            <a:endParaRPr lang="en-US" sz="2000" dirty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lvl="1"/>
            <a:endParaRPr lang="en-US" sz="2000" dirty="0" smtClean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lvl="1"/>
            <a:endParaRPr lang="en-US" sz="2000" dirty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lvl="1"/>
            <a:endParaRPr lang="en-US" sz="2000" dirty="0" smtClean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lvl="1"/>
            <a:endParaRPr lang="en-US" sz="2000" dirty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lvl="1"/>
            <a:endParaRPr lang="en-US" sz="2000" dirty="0" smtClean="0">
              <a:solidFill>
                <a:srgbClr val="FF0000"/>
              </a:solidFill>
              <a:latin typeface="Calibri"/>
              <a:ea typeface="ＭＳ Ｐゴシック" charset="0"/>
            </a:endParaRPr>
          </a:p>
          <a:p>
            <a:pPr marL="457200" indent="-457200">
              <a:buAutoNum type="arabicPeriod" startAt="3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</a:rPr>
              <a:t>Transmission delay:</a:t>
            </a:r>
            <a:endParaRPr lang="en-US" sz="2000" dirty="0" smtClean="0">
              <a:solidFill>
                <a:srgbClr val="000000"/>
              </a:solidFill>
              <a:latin typeface="Calibri"/>
              <a:ea typeface="ＭＳ Ｐゴシック" charset="0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packet length / link bandwidth</a:t>
            </a:r>
          </a:p>
          <a:p>
            <a:pPr marL="457200" indent="-457200">
              <a:buAutoNum type="arabicPeriod" startAt="3"/>
            </a:pPr>
            <a:r>
              <a:rPr lang="en-US" sz="2000" dirty="0" smtClean="0">
                <a:solidFill>
                  <a:srgbClr val="FF0000"/>
                </a:solidFill>
                <a:latin typeface="Calibri"/>
                <a:ea typeface="ＭＳ Ｐゴシック" charset="0"/>
              </a:rPr>
              <a:t>Propagation: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</a:rPr>
              <a:t>l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ength of physical link /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propagation speed in medium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(e.g. 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2x10</a:t>
            </a:r>
            <a:r>
              <a:rPr lang="en-US" sz="2000" baseline="30000" dirty="0">
                <a:latin typeface="Calibri"/>
                <a:ea typeface="ＭＳ Ｐゴシック" charset="0"/>
                <a:cs typeface="ＭＳ Ｐゴシック" charset="0"/>
              </a:rPr>
              <a:t>8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 m/sec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ＭＳ Ｐゴシック" charset="0"/>
              </a:rPr>
              <a:t>)</a:t>
            </a:r>
            <a:endParaRPr lang="en-US" sz="2000" dirty="0">
              <a:solidFill>
                <a:srgbClr val="000000"/>
              </a:solidFill>
              <a:latin typeface="Calibri"/>
              <a:ea typeface="ＭＳ Ｐゴシック" charset="0"/>
            </a:endParaRPr>
          </a:p>
        </p:txBody>
      </p:sp>
      <p:sp>
        <p:nvSpPr>
          <p:cNvPr id="10854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4357BF4-4B6C-BF4D-85F4-C96742D726F5}" type="slidenum">
              <a:rPr lang="en-US" sz="1400" smtClean="0"/>
              <a:pPr/>
              <a:t>51</a:t>
            </a:fld>
            <a:endParaRPr lang="en-US" sz="1400" dirty="0"/>
          </a:p>
        </p:txBody>
      </p:sp>
      <p:sp>
        <p:nvSpPr>
          <p:cNvPr id="1085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Four sources of packet delay</a:t>
            </a:r>
            <a:endParaRPr lang="en-US" sz="4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8137" y="3551476"/>
            <a:ext cx="6021388" cy="2179856"/>
            <a:chOff x="631825" y="3965575"/>
            <a:chExt cx="6021388" cy="2179856"/>
          </a:xfrm>
        </p:grpSpPr>
        <p:grpSp>
          <p:nvGrpSpPr>
            <p:cNvPr id="3" name="Group 2"/>
            <p:cNvGrpSpPr/>
            <p:nvPr/>
          </p:nvGrpSpPr>
          <p:grpSpPr>
            <a:xfrm>
              <a:off x="2282825" y="4590697"/>
              <a:ext cx="1217613" cy="657225"/>
              <a:chOff x="5588000" y="4799013"/>
              <a:chExt cx="1217613" cy="657225"/>
            </a:xfrm>
          </p:grpSpPr>
          <p:sp>
            <p:nvSpPr>
              <p:cNvPr id="60" name="Oval 19"/>
              <p:cNvSpPr>
                <a:spLocks noChangeArrowheads="1"/>
              </p:cNvSpPr>
              <p:nvPr/>
            </p:nvSpPr>
            <p:spPr bwMode="auto">
              <a:xfrm>
                <a:off x="5588000" y="5086350"/>
                <a:ext cx="1198563" cy="3698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61" name="Oval 22"/>
              <p:cNvSpPr>
                <a:spLocks noChangeArrowheads="1"/>
              </p:cNvSpPr>
              <p:nvPr/>
            </p:nvSpPr>
            <p:spPr bwMode="auto">
              <a:xfrm>
                <a:off x="5607050" y="4799013"/>
                <a:ext cx="1198563" cy="43021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62" name="Group 48"/>
              <p:cNvGrpSpPr>
                <a:grpSpLocks/>
              </p:cNvGrpSpPr>
              <p:nvPr/>
            </p:nvGrpSpPr>
            <p:grpSpPr bwMode="auto">
              <a:xfrm>
                <a:off x="5934075" y="4857750"/>
                <a:ext cx="498475" cy="119063"/>
                <a:chOff x="2208" y="2184"/>
                <a:chExt cx="176" cy="69"/>
              </a:xfrm>
            </p:grpSpPr>
            <p:grpSp>
              <p:nvGrpSpPr>
                <p:cNvPr id="63" name="Group 49"/>
                <p:cNvGrpSpPr>
                  <a:grpSpLocks/>
                </p:cNvGrpSpPr>
                <p:nvPr/>
              </p:nvGrpSpPr>
              <p:grpSpPr bwMode="auto">
                <a:xfrm>
                  <a:off x="2208" y="2185"/>
                  <a:ext cx="176" cy="68"/>
                  <a:chOff x="2848" y="848"/>
                  <a:chExt cx="140" cy="98"/>
                </a:xfrm>
              </p:grpSpPr>
              <p:sp>
                <p:nvSpPr>
                  <p:cNvPr id="68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69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7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grpSp>
              <p:nvGrpSpPr>
                <p:cNvPr id="64" name="Group 53"/>
                <p:cNvGrpSpPr>
                  <a:grpSpLocks/>
                </p:cNvGrpSpPr>
                <p:nvPr/>
              </p:nvGrpSpPr>
              <p:grpSpPr bwMode="auto">
                <a:xfrm flipV="1">
                  <a:off x="2208" y="2184"/>
                  <a:ext cx="176" cy="68"/>
                  <a:chOff x="2848" y="848"/>
                  <a:chExt cx="140" cy="98"/>
                </a:xfrm>
              </p:grpSpPr>
              <p:sp>
                <p:nvSpPr>
                  <p:cNvPr id="65" name="Line 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66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67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</p:grpSp>
          <p:sp>
            <p:nvSpPr>
              <p:cNvPr id="71" name="Rectangle 21"/>
              <p:cNvSpPr>
                <a:spLocks noChangeArrowheads="1"/>
              </p:cNvSpPr>
              <p:nvPr/>
            </p:nvSpPr>
            <p:spPr bwMode="auto">
              <a:xfrm>
                <a:off x="5597525" y="5027613"/>
                <a:ext cx="1198563" cy="2635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>
                  <a:latin typeface="Calibri"/>
                </a:endParaRPr>
              </a:p>
            </p:txBody>
          </p:sp>
        </p:grpSp>
        <p:graphicFrame>
          <p:nvGraphicFramePr>
            <p:cNvPr id="10854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0464243"/>
                </p:ext>
              </p:extLst>
            </p:nvPr>
          </p:nvGraphicFramePr>
          <p:xfrm>
            <a:off x="1298575" y="5156200"/>
            <a:ext cx="646113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61" name="Clip" r:id="rId4" imgW="1305000" imgH="1085760" progId="">
                    <p:embed/>
                  </p:oleObj>
                </mc:Choice>
                <mc:Fallback>
                  <p:oleObj name="Clip" r:id="rId4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8575" y="5156200"/>
                          <a:ext cx="646113" cy="533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58" name="Oval 19"/>
            <p:cNvSpPr>
              <a:spLocks noChangeArrowheads="1"/>
            </p:cNvSpPr>
            <p:nvPr/>
          </p:nvSpPr>
          <p:spPr bwMode="auto">
            <a:xfrm>
              <a:off x="5435600" y="4933950"/>
              <a:ext cx="1198563" cy="3698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8561" name="Oval 22"/>
            <p:cNvSpPr>
              <a:spLocks noChangeArrowheads="1"/>
            </p:cNvSpPr>
            <p:nvPr/>
          </p:nvSpPr>
          <p:spPr bwMode="auto">
            <a:xfrm>
              <a:off x="5454650" y="4646613"/>
              <a:ext cx="1198563" cy="4302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aphicFrame>
          <p:nvGraphicFramePr>
            <p:cNvPr id="108547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1215428"/>
                </p:ext>
              </p:extLst>
            </p:nvPr>
          </p:nvGraphicFramePr>
          <p:xfrm>
            <a:off x="984250" y="4146550"/>
            <a:ext cx="646113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462" name="Clip" r:id="rId6" imgW="1305000" imgH="1085760" progId="">
                    <p:embed/>
                  </p:oleObj>
                </mc:Choice>
                <mc:Fallback>
                  <p:oleObj name="Clip" r:id="rId6" imgW="1305000" imgH="108576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4250" y="4146550"/>
                          <a:ext cx="646113" cy="533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8562" name="Line 24"/>
            <p:cNvSpPr>
              <a:spLocks noChangeShapeType="1"/>
            </p:cNvSpPr>
            <p:nvPr/>
          </p:nvSpPr>
          <p:spPr bwMode="auto">
            <a:xfrm>
              <a:off x="1609725" y="4552950"/>
              <a:ext cx="5048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3" name="Line 25"/>
            <p:cNvSpPr>
              <a:spLocks noChangeShapeType="1"/>
            </p:cNvSpPr>
            <p:nvPr/>
          </p:nvSpPr>
          <p:spPr bwMode="auto">
            <a:xfrm flipV="1">
              <a:off x="1914525" y="5538788"/>
              <a:ext cx="195263" cy="4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4" name="Line 26"/>
            <p:cNvSpPr>
              <a:spLocks noChangeShapeType="1"/>
            </p:cNvSpPr>
            <p:nvPr/>
          </p:nvSpPr>
          <p:spPr bwMode="auto">
            <a:xfrm>
              <a:off x="3533775" y="4972050"/>
              <a:ext cx="1933575" cy="9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5" name="Line 27"/>
            <p:cNvSpPr>
              <a:spLocks noChangeShapeType="1"/>
            </p:cNvSpPr>
            <p:nvPr/>
          </p:nvSpPr>
          <p:spPr bwMode="auto">
            <a:xfrm flipH="1">
              <a:off x="2114550" y="4543425"/>
              <a:ext cx="0" cy="1000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6" name="Line 28"/>
            <p:cNvSpPr>
              <a:spLocks noChangeShapeType="1"/>
            </p:cNvSpPr>
            <p:nvPr/>
          </p:nvSpPr>
          <p:spPr bwMode="auto">
            <a:xfrm>
              <a:off x="2124075" y="4976813"/>
              <a:ext cx="2000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67" name="Rectangle 29"/>
            <p:cNvSpPr>
              <a:spLocks noChangeArrowheads="1"/>
            </p:cNvSpPr>
            <p:nvPr/>
          </p:nvSpPr>
          <p:spPr bwMode="auto">
            <a:xfrm>
              <a:off x="4452938" y="4772025"/>
              <a:ext cx="147638" cy="2000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8568" name="Rectangle 30"/>
            <p:cNvSpPr>
              <a:spLocks noChangeArrowheads="1"/>
            </p:cNvSpPr>
            <p:nvPr/>
          </p:nvSpPr>
          <p:spPr bwMode="auto">
            <a:xfrm>
              <a:off x="3200400" y="4843463"/>
              <a:ext cx="147638" cy="2000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8569" name="Rectangle 31"/>
            <p:cNvSpPr>
              <a:spLocks noChangeArrowheads="1"/>
            </p:cNvSpPr>
            <p:nvPr/>
          </p:nvSpPr>
          <p:spPr bwMode="auto">
            <a:xfrm>
              <a:off x="3362325" y="4843463"/>
              <a:ext cx="147638" cy="2000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8570" name="Rectangle 32"/>
            <p:cNvSpPr>
              <a:spLocks noChangeArrowheads="1"/>
            </p:cNvSpPr>
            <p:nvPr/>
          </p:nvSpPr>
          <p:spPr bwMode="auto">
            <a:xfrm>
              <a:off x="2147888" y="4743450"/>
              <a:ext cx="147638" cy="2000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8572" name="Line 34"/>
            <p:cNvSpPr>
              <a:spLocks noChangeShapeType="1"/>
            </p:cNvSpPr>
            <p:nvPr/>
          </p:nvSpPr>
          <p:spPr bwMode="auto">
            <a:xfrm flipV="1">
              <a:off x="1990725" y="5124450"/>
              <a:ext cx="0" cy="176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73" name="Line 35"/>
            <p:cNvSpPr>
              <a:spLocks noChangeShapeType="1"/>
            </p:cNvSpPr>
            <p:nvPr/>
          </p:nvSpPr>
          <p:spPr bwMode="auto">
            <a:xfrm flipV="1">
              <a:off x="5224463" y="4572000"/>
              <a:ext cx="3667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74" name="Text Box 36"/>
            <p:cNvSpPr txBox="1">
              <a:spLocks noChangeArrowheads="1"/>
            </p:cNvSpPr>
            <p:nvPr/>
          </p:nvSpPr>
          <p:spPr bwMode="auto">
            <a:xfrm>
              <a:off x="631825" y="4170363"/>
              <a:ext cx="3642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00CC66"/>
                  </a:solidFill>
                  <a:latin typeface="Calibri"/>
                </a:rPr>
                <a:t>A</a:t>
              </a:r>
              <a:endParaRPr lang="en-US" dirty="0">
                <a:solidFill>
                  <a:srgbClr val="00CC66"/>
                </a:solidFill>
              </a:endParaRPr>
            </a:p>
          </p:txBody>
        </p:sp>
        <p:sp>
          <p:nvSpPr>
            <p:cNvPr id="108575" name="Text Box 37"/>
            <p:cNvSpPr txBox="1">
              <a:spLocks noChangeArrowheads="1"/>
            </p:cNvSpPr>
            <p:nvPr/>
          </p:nvSpPr>
          <p:spPr bwMode="auto">
            <a:xfrm>
              <a:off x="908050" y="5189538"/>
              <a:ext cx="35208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chemeClr val="accent2"/>
                  </a:solidFill>
                  <a:latin typeface="Calibri"/>
                </a:rPr>
                <a:t>B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8576" name="Rectangle 38"/>
            <p:cNvSpPr>
              <a:spLocks noChangeArrowheads="1"/>
            </p:cNvSpPr>
            <p:nvPr/>
          </p:nvSpPr>
          <p:spPr bwMode="auto">
            <a:xfrm>
              <a:off x="3490913" y="4781550"/>
              <a:ext cx="147638" cy="2000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8577" name="Text Box 39"/>
            <p:cNvSpPr txBox="1">
              <a:spLocks noChangeArrowheads="1"/>
            </p:cNvSpPr>
            <p:nvPr/>
          </p:nvSpPr>
          <p:spPr bwMode="auto">
            <a:xfrm>
              <a:off x="3879850" y="4384675"/>
              <a:ext cx="13287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Propagation</a:t>
              </a:r>
              <a:endParaRPr lang="en-US" sz="1800" dirty="0"/>
            </a:p>
          </p:txBody>
        </p:sp>
        <p:sp>
          <p:nvSpPr>
            <p:cNvPr id="108578" name="Line 40"/>
            <p:cNvSpPr>
              <a:spLocks noChangeShapeType="1"/>
            </p:cNvSpPr>
            <p:nvPr/>
          </p:nvSpPr>
          <p:spPr bwMode="auto">
            <a:xfrm rot="10800000">
              <a:off x="3633788" y="4572000"/>
              <a:ext cx="319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79" name="Text Box 41"/>
            <p:cNvSpPr txBox="1">
              <a:spLocks noChangeArrowheads="1"/>
            </p:cNvSpPr>
            <p:nvPr/>
          </p:nvSpPr>
          <p:spPr bwMode="auto">
            <a:xfrm>
              <a:off x="1984375" y="3965575"/>
              <a:ext cx="19700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Transmission delay</a:t>
              </a:r>
              <a:endParaRPr lang="en-US" sz="1800" dirty="0"/>
            </a:p>
          </p:txBody>
        </p:sp>
        <p:sp>
          <p:nvSpPr>
            <p:cNvPr id="108580" name="Line 42"/>
            <p:cNvSpPr>
              <a:spLocks noChangeShapeType="1"/>
            </p:cNvSpPr>
            <p:nvPr/>
          </p:nvSpPr>
          <p:spPr bwMode="auto">
            <a:xfrm rot="10800000" flipH="1" flipV="1">
              <a:off x="3057525" y="4238625"/>
              <a:ext cx="528638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81" name="Text Box 43"/>
            <p:cNvSpPr txBox="1">
              <a:spLocks noChangeArrowheads="1"/>
            </p:cNvSpPr>
            <p:nvPr/>
          </p:nvSpPr>
          <p:spPr bwMode="auto">
            <a:xfrm>
              <a:off x="2161781" y="5499100"/>
              <a:ext cx="11977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Per-packet</a:t>
              </a:r>
              <a:endParaRPr lang="en-US" sz="1800" dirty="0">
                <a:solidFill>
                  <a:srgbClr val="FF0000"/>
                </a:solidFill>
                <a:latin typeface="Calibri"/>
              </a:endParaRPr>
            </a:p>
            <a:p>
              <a:pPr algn="ctr"/>
              <a:r>
                <a:rPr lang="en-US" sz="1800" dirty="0">
                  <a:solidFill>
                    <a:srgbClr val="FF0000"/>
                  </a:solidFill>
                  <a:latin typeface="Calibri"/>
                </a:rPr>
                <a:t>processing</a:t>
              </a:r>
              <a:endParaRPr lang="en-US" sz="1800" dirty="0"/>
            </a:p>
          </p:txBody>
        </p:sp>
        <p:sp>
          <p:nvSpPr>
            <p:cNvPr id="108582" name="Line 44"/>
            <p:cNvSpPr>
              <a:spLocks noChangeShapeType="1"/>
            </p:cNvSpPr>
            <p:nvPr/>
          </p:nvSpPr>
          <p:spPr bwMode="auto">
            <a:xfrm rot="10800000">
              <a:off x="2366963" y="5543550"/>
              <a:ext cx="8334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83" name="Line 45"/>
            <p:cNvSpPr>
              <a:spLocks noChangeShapeType="1"/>
            </p:cNvSpPr>
            <p:nvPr/>
          </p:nvSpPr>
          <p:spPr bwMode="auto">
            <a:xfrm rot="10800000" flipV="1">
              <a:off x="3176588" y="5305425"/>
              <a:ext cx="3857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8584" name="Text Box 46"/>
            <p:cNvSpPr txBox="1">
              <a:spLocks noChangeArrowheads="1"/>
            </p:cNvSpPr>
            <p:nvPr/>
          </p:nvSpPr>
          <p:spPr bwMode="auto">
            <a:xfrm>
              <a:off x="3584575" y="5756275"/>
              <a:ext cx="980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 smtClean="0">
                  <a:solidFill>
                    <a:srgbClr val="FF0000"/>
                  </a:solidFill>
                  <a:latin typeface="Calibri"/>
                </a:rPr>
                <a:t>Queuing</a:t>
              </a:r>
              <a:endParaRPr lang="en-US" sz="1800" dirty="0"/>
            </a:p>
          </p:txBody>
        </p:sp>
        <p:sp>
          <p:nvSpPr>
            <p:cNvPr id="108585" name="Line 47"/>
            <p:cNvSpPr>
              <a:spLocks noChangeShapeType="1"/>
            </p:cNvSpPr>
            <p:nvPr/>
          </p:nvSpPr>
          <p:spPr bwMode="auto">
            <a:xfrm rot="10800000">
              <a:off x="3338513" y="5305425"/>
              <a:ext cx="595313" cy="552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08586" name="Group 48"/>
            <p:cNvGrpSpPr>
              <a:grpSpLocks/>
            </p:cNvGrpSpPr>
            <p:nvPr/>
          </p:nvGrpSpPr>
          <p:grpSpPr bwMode="auto">
            <a:xfrm>
              <a:off x="5781675" y="4705350"/>
              <a:ext cx="498475" cy="119063"/>
              <a:chOff x="2208" y="2184"/>
              <a:chExt cx="176" cy="69"/>
            </a:xfrm>
          </p:grpSpPr>
          <p:grpSp>
            <p:nvGrpSpPr>
              <p:cNvPr id="108587" name="Group 49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108592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8593" name="Line 5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8594" name="Line 5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  <p:grpSp>
            <p:nvGrpSpPr>
              <p:cNvPr id="108588" name="Group 53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108589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8590" name="Line 5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108591" name="Line 5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</a:endParaRPr>
                </a:p>
              </p:txBody>
            </p:sp>
          </p:grpSp>
        </p:grpSp>
        <p:sp>
          <p:nvSpPr>
            <p:cNvPr id="59" name="Rectangle 21"/>
            <p:cNvSpPr>
              <a:spLocks noChangeArrowheads="1"/>
            </p:cNvSpPr>
            <p:nvPr/>
          </p:nvSpPr>
          <p:spPr bwMode="auto">
            <a:xfrm>
              <a:off x="5445125" y="4875213"/>
              <a:ext cx="1198563" cy="2635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63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C48E8C5-E5C7-9C44-AD64-206B6366E5FB}" type="slidenum">
              <a:rPr lang="en-US" sz="1400" smtClean="0"/>
              <a:pPr/>
              <a:t>52</a:t>
            </a:fld>
            <a:endParaRPr lang="en-US" sz="1400" dirty="0"/>
          </a:p>
        </p:txBody>
      </p:sp>
      <p:pic>
        <p:nvPicPr>
          <p:cNvPr id="118788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sz="3600" dirty="0"/>
              <a:t>2. </a:t>
            </a:r>
            <a:r>
              <a:rPr lang="en-US" sz="3600" dirty="0">
                <a:ea typeface="ＭＳ Ｐゴシック" charset="0"/>
              </a:rPr>
              <a:t>Queuing delay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87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638300"/>
            <a:ext cx="3810000" cy="1781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R=link bandwidth (bps)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L=packet length (bits)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a=average packet arrival rate</a:t>
            </a:r>
          </a:p>
        </p:txBody>
      </p:sp>
      <p:sp>
        <p:nvSpPr>
          <p:cNvPr id="118791" name="Rectangle 61"/>
          <p:cNvSpPr>
            <a:spLocks noChangeArrowheads="1"/>
          </p:cNvSpPr>
          <p:nvPr/>
        </p:nvSpPr>
        <p:spPr bwMode="auto">
          <a:xfrm>
            <a:off x="714375" y="3552825"/>
            <a:ext cx="3810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traffic intensity = La/R</a:t>
            </a:r>
          </a:p>
        </p:txBody>
      </p:sp>
      <p:sp>
        <p:nvSpPr>
          <p:cNvPr id="118792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~ 0: average </a:t>
            </a:r>
            <a:r>
              <a:rPr lang="en-US" dirty="0" smtClean="0">
                <a:latin typeface="Calibri"/>
              </a:rPr>
              <a:t>queuing </a:t>
            </a:r>
            <a:r>
              <a:rPr lang="en-US" dirty="0">
                <a:latin typeface="Calibri"/>
              </a:rPr>
              <a:t>delay small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-&gt; 1: delays become large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&gt; 1: more </a:t>
            </a:r>
            <a:r>
              <a:rPr lang="ja-JP" altLang="en-US" dirty="0">
                <a:latin typeface="Calibri"/>
              </a:rPr>
              <a:t>“</a:t>
            </a:r>
            <a:r>
              <a:rPr lang="en-US" dirty="0">
                <a:latin typeface="Calibri"/>
              </a:rPr>
              <a:t>work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>
                <a:latin typeface="Calibri"/>
              </a:rPr>
              <a:t> arriving than can be serviced, average delay infinite!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87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Queuing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Does not happen if </a:t>
            </a:r>
          </a:p>
          <a:p>
            <a:pPr lvl="1"/>
            <a:r>
              <a:rPr lang="en-US" sz="2400" dirty="0" smtClean="0"/>
              <a:t>packets are evenly spaced</a:t>
            </a:r>
          </a:p>
          <a:p>
            <a:pPr lvl="1"/>
            <a:r>
              <a:rPr lang="en-US" sz="2400" dirty="0" smtClean="0"/>
              <a:t>And arrival rate is less than service rate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324600"/>
            <a:ext cx="914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461F13-EC7C-D04F-B9B4-7AC385261326}" type="slidenum">
              <a:rPr lang="en-US" smtClean="0">
                <a:latin typeface="Calibri"/>
              </a:rPr>
              <a:pPr>
                <a:defRPr/>
              </a:pPr>
              <a:t>53</a:t>
            </a:fld>
            <a:endParaRPr lang="en-US" dirty="0"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3028012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/>
              </a:rPr>
              <a:t>Smooth Arrivals = No Queuing Delays</a:t>
            </a:r>
            <a:endParaRPr lang="en-US" dirty="0"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9053" y="3875077"/>
            <a:ext cx="443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La/R ~ 0: average </a:t>
            </a:r>
            <a:r>
              <a:rPr lang="en-US" dirty="0" smtClean="0">
                <a:latin typeface="Calibri"/>
              </a:rPr>
              <a:t>queuing </a:t>
            </a:r>
            <a:r>
              <a:rPr lang="en-US" dirty="0">
                <a:latin typeface="Calibri"/>
              </a:rPr>
              <a:t>delay small</a:t>
            </a:r>
          </a:p>
          <a:p>
            <a:endParaRPr lang="en-US" dirty="0">
              <a:latin typeface="Calibri"/>
            </a:endParaRPr>
          </a:p>
        </p:txBody>
      </p:sp>
      <p:grpSp>
        <p:nvGrpSpPr>
          <p:cNvPr id="234" name="Group 11"/>
          <p:cNvGrpSpPr>
            <a:grpSpLocks/>
          </p:cNvGrpSpPr>
          <p:nvPr/>
        </p:nvGrpSpPr>
        <p:grpSpPr bwMode="auto">
          <a:xfrm>
            <a:off x="3200400" y="5133621"/>
            <a:ext cx="2286000" cy="762000"/>
            <a:chOff x="2016" y="1680"/>
            <a:chExt cx="1440" cy="480"/>
          </a:xfrm>
        </p:grpSpPr>
        <p:sp>
          <p:nvSpPr>
            <p:cNvPr id="235" name="Freeform 4"/>
            <p:cNvSpPr>
              <a:spLocks/>
            </p:cNvSpPr>
            <p:nvPr/>
          </p:nvSpPr>
          <p:spPr bwMode="auto">
            <a:xfrm>
              <a:off x="2016" y="1680"/>
              <a:ext cx="1056" cy="480"/>
            </a:xfrm>
            <a:custGeom>
              <a:avLst/>
              <a:gdLst>
                <a:gd name="T0" fmla="*/ 0 w 1056"/>
                <a:gd name="T1" fmla="*/ 0 h 480"/>
                <a:gd name="T2" fmla="*/ 1056 w 1056"/>
                <a:gd name="T3" fmla="*/ 0 h 480"/>
                <a:gd name="T4" fmla="*/ 1056 w 1056"/>
                <a:gd name="T5" fmla="*/ 480 h 480"/>
                <a:gd name="T6" fmla="*/ 0 w 1056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480">
                  <a:moveTo>
                    <a:pt x="0" y="0"/>
                  </a:moveTo>
                  <a:lnTo>
                    <a:pt x="1056" y="0"/>
                  </a:lnTo>
                  <a:lnTo>
                    <a:pt x="1056" y="480"/>
                  </a:lnTo>
                  <a:lnTo>
                    <a:pt x="0" y="480"/>
                  </a:lnTo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Oval 9"/>
            <p:cNvSpPr>
              <a:spLocks noChangeArrowheads="1"/>
            </p:cNvSpPr>
            <p:nvPr/>
          </p:nvSpPr>
          <p:spPr bwMode="auto">
            <a:xfrm>
              <a:off x="3072" y="1728"/>
              <a:ext cx="384" cy="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37" name="Line 12"/>
          <p:cNvSpPr>
            <a:spLocks noChangeShapeType="1"/>
          </p:cNvSpPr>
          <p:nvPr/>
        </p:nvSpPr>
        <p:spPr bwMode="auto">
          <a:xfrm>
            <a:off x="5486400" y="5514621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Oval 237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39" name="Oval 238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0" name="Oval 239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1" name="Oval 240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2" name="Line 12"/>
          <p:cNvSpPr>
            <a:spLocks noChangeShapeType="1"/>
          </p:cNvSpPr>
          <p:nvPr/>
        </p:nvSpPr>
        <p:spPr bwMode="auto">
          <a:xfrm>
            <a:off x="5486400" y="5514621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3" name="Oval 242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4" name="Oval 243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5" name="Oval 244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246" name="Oval 245"/>
          <p:cNvSpPr>
            <a:spLocks noChangeAspect="1"/>
          </p:cNvSpPr>
          <p:nvPr/>
        </p:nvSpPr>
        <p:spPr bwMode="auto">
          <a:xfrm>
            <a:off x="-762000" y="5209821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3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2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29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35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41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0" grpId="0"/>
      <p:bldP spid="238" grpId="0" animBg="1"/>
      <p:bldP spid="238" grpId="1" animBg="1"/>
      <p:bldP spid="241" grpId="0" animBg="1"/>
      <p:bldP spid="241" grpId="1" animBg="1"/>
      <p:bldP spid="243" grpId="0" animBg="1"/>
      <p:bldP spid="243" grpId="1" animBg="1"/>
      <p:bldP spid="246" grpId="0" animBg="1"/>
      <p:bldP spid="24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Queuing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Queuing delay caused by “packet interference”</a:t>
            </a:r>
          </a:p>
          <a:p>
            <a:pPr lvl="1"/>
            <a:r>
              <a:rPr lang="en-US" dirty="0" err="1" smtClean="0"/>
              <a:t>Burstiness</a:t>
            </a:r>
            <a:r>
              <a:rPr lang="en-US" dirty="0" smtClean="0"/>
              <a:t> of arrival schedule</a:t>
            </a:r>
          </a:p>
          <a:p>
            <a:pPr lvl="1"/>
            <a:r>
              <a:rPr lang="en-US" dirty="0" smtClean="0"/>
              <a:t>Variations in packet lengths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324600"/>
            <a:ext cx="914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461F13-EC7C-D04F-B9B4-7AC385261326}" type="slidenum">
              <a:rPr lang="en-US" smtClean="0">
                <a:latin typeface="Calibri"/>
              </a:rPr>
              <a:pPr>
                <a:defRPr/>
              </a:pPr>
              <a:t>54</a:t>
            </a:fld>
            <a:endParaRPr lang="en-US" dirty="0">
              <a:latin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68461" y="5274439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atin typeface="Calibri"/>
              </a:rPr>
              <a:t>There is significant queuing delay even though link is underutilized</a:t>
            </a:r>
            <a:endParaRPr lang="en-US" sz="2800" b="0" dirty="0">
              <a:latin typeface="Calibri"/>
            </a:endParaRP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2"/>
          <p:cNvSpPr>
            <a:spLocks noChangeShapeType="1"/>
          </p:cNvSpPr>
          <p:nvPr/>
        </p:nvSpPr>
        <p:spPr bwMode="auto">
          <a:xfrm>
            <a:off x="5486400" y="467488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0" name="Group 11"/>
          <p:cNvGrpSpPr>
            <a:grpSpLocks/>
          </p:cNvGrpSpPr>
          <p:nvPr/>
        </p:nvGrpSpPr>
        <p:grpSpPr bwMode="auto">
          <a:xfrm>
            <a:off x="3200400" y="4293880"/>
            <a:ext cx="2286000" cy="762000"/>
            <a:chOff x="2016" y="1680"/>
            <a:chExt cx="1440" cy="480"/>
          </a:xfrm>
        </p:grpSpPr>
        <p:sp>
          <p:nvSpPr>
            <p:cNvPr id="91" name="Freeform 4"/>
            <p:cNvSpPr>
              <a:spLocks/>
            </p:cNvSpPr>
            <p:nvPr/>
          </p:nvSpPr>
          <p:spPr bwMode="auto">
            <a:xfrm>
              <a:off x="2016" y="1680"/>
              <a:ext cx="1056" cy="480"/>
            </a:xfrm>
            <a:custGeom>
              <a:avLst/>
              <a:gdLst>
                <a:gd name="T0" fmla="*/ 0 w 1056"/>
                <a:gd name="T1" fmla="*/ 0 h 480"/>
                <a:gd name="T2" fmla="*/ 1056 w 1056"/>
                <a:gd name="T3" fmla="*/ 0 h 480"/>
                <a:gd name="T4" fmla="*/ 1056 w 1056"/>
                <a:gd name="T5" fmla="*/ 480 h 480"/>
                <a:gd name="T6" fmla="*/ 0 w 1056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480">
                  <a:moveTo>
                    <a:pt x="0" y="0"/>
                  </a:moveTo>
                  <a:lnTo>
                    <a:pt x="1056" y="0"/>
                  </a:lnTo>
                  <a:lnTo>
                    <a:pt x="1056" y="480"/>
                  </a:lnTo>
                  <a:lnTo>
                    <a:pt x="0" y="480"/>
                  </a:lnTo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Oval 9"/>
            <p:cNvSpPr>
              <a:spLocks noChangeArrowheads="1"/>
            </p:cNvSpPr>
            <p:nvPr/>
          </p:nvSpPr>
          <p:spPr bwMode="auto">
            <a:xfrm>
              <a:off x="3072" y="1728"/>
              <a:ext cx="384" cy="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93" name="Oval 92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3" name="Oval 122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5" name="Oval 124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6" name="Oval 125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8" name="Oval 127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29" name="Oval 128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2" name="Oval 141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3" name="Oval 142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4" name="Oval 143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5" name="Oval 144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6" name="Oval 145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7" name="Oval 146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148" name="Oval 147"/>
          <p:cNvSpPr>
            <a:spLocks noChangeAspect="1"/>
          </p:cNvSpPr>
          <p:nvPr/>
        </p:nvSpPr>
        <p:spPr bwMode="auto">
          <a:xfrm>
            <a:off x="-762000" y="437008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65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7.73506E-7 L 0.55036 0.00046 " pathEditMode="fixed" rAng="0" ptsTypes="AA">
                                      <p:cBhvr>
                                        <p:cTn id="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2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35 0.00046 L 0.61702 0.000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2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8.42983E-7 L 0.55036 0.00046 " pathEditMode="fixed" rAng="0" ptsTypes="AA">
                                      <p:cBhvr>
                                        <p:cTn id="3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3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35 0.00046 L 0.61702 0.000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4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2.80222E-6 L 0.55036 0.00046 " pathEditMode="fixed" rAng="0" ptsTypes="AA">
                                      <p:cBhvr>
                                        <p:cTn id="4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1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5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35 0.00046 L 0.61702 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57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4.39092E-6 L 0.55037 0.00046 " pathEditMode="fixed" rAng="0" ptsTypes="AA">
                                      <p:cBhvr>
                                        <p:cTn id="6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2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6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35 0.00046 L 0.61702 0.000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22 0.00046 L 1.15074 0.00046 " pathEditMode="relative" ptsTypes="AA">
                                      <p:cBhvr>
                                        <p:cTn id="7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7" grpId="0"/>
      <p:bldP spid="93" grpId="0" animBg="1"/>
      <p:bldP spid="93" grpId="1" animBg="1"/>
      <p:bldP spid="93" grpId="2" animBg="1"/>
      <p:bldP spid="97" grpId="0" animBg="1"/>
      <p:bldP spid="97" grpId="1" animBg="1"/>
      <p:bldP spid="107" grpId="0" animBg="1"/>
      <p:bldP spid="107" grpId="1" animBg="1"/>
      <p:bldP spid="107" grpId="2" animBg="1"/>
      <p:bldP spid="111" grpId="0" animBg="1"/>
      <p:bldP spid="111" grpId="1" animBg="1"/>
      <p:bldP spid="121" grpId="0" animBg="1"/>
      <p:bldP spid="121" grpId="1" animBg="1"/>
      <p:bldP spid="121" grpId="2" animBg="1"/>
      <p:bldP spid="125" grpId="0" animBg="1"/>
      <p:bldP spid="125" grpId="1" animBg="1"/>
      <p:bldP spid="135" grpId="0" animBg="1"/>
      <p:bldP spid="135" grpId="1" animBg="1"/>
      <p:bldP spid="135" grpId="2" animBg="1"/>
      <p:bldP spid="139" grpId="0" animBg="1"/>
      <p:bldP spid="139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Queuing Delay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Does not happen if packets are evenly spaced</a:t>
            </a:r>
          </a:p>
          <a:p>
            <a:pPr lvl="1"/>
            <a:r>
              <a:rPr lang="en-US" dirty="0" smtClean="0"/>
              <a:t>And arrival rate is less than service rate</a:t>
            </a:r>
          </a:p>
          <a:p>
            <a:pPr lvl="1"/>
            <a:endParaRPr lang="en-US" dirty="0"/>
          </a:p>
          <a:p>
            <a:r>
              <a:rPr lang="en-US" dirty="0" smtClean="0"/>
              <a:t>Queuing delay caused by “packet interference”</a:t>
            </a:r>
          </a:p>
          <a:p>
            <a:pPr lvl="1"/>
            <a:r>
              <a:rPr lang="en-US" dirty="0" err="1" smtClean="0"/>
              <a:t>Burstiness</a:t>
            </a:r>
            <a:r>
              <a:rPr lang="en-US" dirty="0" smtClean="0"/>
              <a:t> of arrival schedule</a:t>
            </a:r>
          </a:p>
          <a:p>
            <a:pPr lvl="1"/>
            <a:r>
              <a:rPr lang="en-US" dirty="0" smtClean="0"/>
              <a:t>Variations in packet lengths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Made worse at high load</a:t>
            </a:r>
          </a:p>
          <a:p>
            <a:pPr lvl="1"/>
            <a:r>
              <a:rPr lang="en-US" dirty="0" smtClean="0"/>
              <a:t>Less “idle time” to absorb bursts</a:t>
            </a:r>
          </a:p>
          <a:p>
            <a:pPr lvl="1"/>
            <a:r>
              <a:rPr lang="en-US" dirty="0" smtClean="0"/>
              <a:t>Think about traffic jams in rush hour….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324600"/>
            <a:ext cx="914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461F13-EC7C-D04F-B9B4-7AC385261326}" type="slidenum">
              <a:rPr lang="en-US" smtClean="0">
                <a:latin typeface="Calibri"/>
              </a:rPr>
              <a:pPr>
                <a:defRPr/>
              </a:pPr>
              <a:t>55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30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Difference between minimum and maximal delay</a:t>
            </a:r>
          </a:p>
          <a:p>
            <a:r>
              <a:rPr lang="en-US" b="1" dirty="0" smtClean="0"/>
              <a:t>Latency plays no role in jitter</a:t>
            </a:r>
          </a:p>
          <a:p>
            <a:pPr lvl="1"/>
            <a:r>
              <a:rPr lang="en-US" dirty="0" smtClean="0"/>
              <a:t>Nor does transmission delay for </a:t>
            </a:r>
            <a:r>
              <a:rPr lang="en-US" b="1" dirty="0" smtClean="0"/>
              <a:t>same sized packets</a:t>
            </a:r>
          </a:p>
          <a:p>
            <a:r>
              <a:rPr lang="en-US" dirty="0"/>
              <a:t>J</a:t>
            </a:r>
            <a:r>
              <a:rPr lang="en-US" dirty="0" smtClean="0"/>
              <a:t>itter typically just differences in queuing delay</a:t>
            </a:r>
          </a:p>
          <a:p>
            <a:r>
              <a:rPr lang="en-US" dirty="0" smtClean="0"/>
              <a:t>Why might an application care about jitter?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324600"/>
            <a:ext cx="914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461F13-EC7C-D04F-B9B4-7AC385261326}" type="slidenum">
              <a:rPr lang="en-US" smtClean="0">
                <a:latin typeface="Calibri"/>
              </a:rPr>
              <a:pPr>
                <a:defRPr/>
              </a:pPr>
              <a:t>56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3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1000" y="6324600"/>
            <a:ext cx="914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A461F13-EC7C-D04F-B9B4-7AC385261326}" type="slidenum">
              <a:rPr lang="en-US" smtClean="0">
                <a:latin typeface="Calibri"/>
              </a:rPr>
              <a:pPr>
                <a:defRPr/>
              </a:pPr>
              <a:t>57</a:t>
            </a:fld>
            <a:endParaRPr lang="en-US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9306" y="1658411"/>
            <a:ext cx="8264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</a:rPr>
              <a:t>Packet Loss due to a full queue</a:t>
            </a:r>
          </a:p>
          <a:p>
            <a:r>
              <a:rPr lang="en-US" sz="2400" dirty="0">
                <a:latin typeface="Calibri"/>
              </a:rPr>
              <a:t>	</a:t>
            </a:r>
            <a:r>
              <a:rPr lang="en-US" sz="2400" dirty="0" smtClean="0">
                <a:latin typeface="Calibri"/>
              </a:rPr>
              <a:t>Statistical Multiplexing at High Load </a:t>
            </a:r>
            <a:r>
              <a:rPr lang="en-US" sz="2400" i="1" dirty="0" smtClean="0">
                <a:latin typeface="Calibri"/>
              </a:rPr>
              <a:t>may </a:t>
            </a:r>
            <a:r>
              <a:rPr lang="en-US" sz="2400" dirty="0" smtClean="0">
                <a:latin typeface="Calibri"/>
              </a:rPr>
              <a:t> lead to packet loss</a:t>
            </a:r>
            <a:endParaRPr lang="en-US" sz="2400" dirty="0"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3106" y="3752621"/>
            <a:ext cx="826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</a:rPr>
              <a:t>Packet Loss due to corruption</a:t>
            </a:r>
            <a:endParaRPr lang="en-US" sz="2400" dirty="0"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8576" y="5594925"/>
            <a:ext cx="8264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Recall the delay due to per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-packet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processing</a:t>
            </a:r>
            <a:r>
              <a:rPr lang="en-US" sz="2400" dirty="0" smtClean="0">
                <a:solidFill>
                  <a:srgbClr val="000000"/>
                </a:solidFill>
                <a:latin typeface="Calibri"/>
              </a:rPr>
              <a:t>;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This processing detect/discards corruption</a:t>
            </a:r>
          </a:p>
        </p:txBody>
      </p:sp>
      <p:grpSp>
        <p:nvGrpSpPr>
          <p:cNvPr id="29" name="Group 11"/>
          <p:cNvGrpSpPr>
            <a:grpSpLocks/>
          </p:cNvGrpSpPr>
          <p:nvPr/>
        </p:nvGrpSpPr>
        <p:grpSpPr bwMode="auto">
          <a:xfrm>
            <a:off x="3200400" y="2667000"/>
            <a:ext cx="2286000" cy="762000"/>
            <a:chOff x="2016" y="1680"/>
            <a:chExt cx="1440" cy="480"/>
          </a:xfrm>
        </p:grpSpPr>
        <p:sp>
          <p:nvSpPr>
            <p:cNvPr id="30" name="Freeform 4"/>
            <p:cNvSpPr>
              <a:spLocks/>
            </p:cNvSpPr>
            <p:nvPr/>
          </p:nvSpPr>
          <p:spPr bwMode="auto">
            <a:xfrm>
              <a:off x="2016" y="1680"/>
              <a:ext cx="1056" cy="480"/>
            </a:xfrm>
            <a:custGeom>
              <a:avLst/>
              <a:gdLst>
                <a:gd name="T0" fmla="*/ 0 w 1056"/>
                <a:gd name="T1" fmla="*/ 0 h 480"/>
                <a:gd name="T2" fmla="*/ 1056 w 1056"/>
                <a:gd name="T3" fmla="*/ 0 h 480"/>
                <a:gd name="T4" fmla="*/ 1056 w 1056"/>
                <a:gd name="T5" fmla="*/ 480 h 480"/>
                <a:gd name="T6" fmla="*/ 0 w 1056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480">
                  <a:moveTo>
                    <a:pt x="0" y="0"/>
                  </a:moveTo>
                  <a:lnTo>
                    <a:pt x="1056" y="0"/>
                  </a:lnTo>
                  <a:lnTo>
                    <a:pt x="1056" y="480"/>
                  </a:lnTo>
                  <a:lnTo>
                    <a:pt x="0" y="480"/>
                  </a:lnTo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3072" y="1728"/>
              <a:ext cx="384" cy="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5486400" y="30480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 bwMode="auto">
          <a:xfrm>
            <a:off x="-762000" y="274320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>
            <a:off x="4876800" y="274320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 bwMode="auto">
          <a:xfrm>
            <a:off x="4267200" y="274320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 bwMode="auto">
          <a:xfrm>
            <a:off x="3657600" y="274320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 bwMode="auto">
          <a:xfrm>
            <a:off x="3048000" y="2743200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grpSp>
        <p:nvGrpSpPr>
          <p:cNvPr id="38" name="Group 11"/>
          <p:cNvGrpSpPr>
            <a:grpSpLocks/>
          </p:cNvGrpSpPr>
          <p:nvPr/>
        </p:nvGrpSpPr>
        <p:grpSpPr bwMode="auto">
          <a:xfrm>
            <a:off x="3200400" y="4545784"/>
            <a:ext cx="2286000" cy="762000"/>
            <a:chOff x="2016" y="1680"/>
            <a:chExt cx="1440" cy="480"/>
          </a:xfrm>
        </p:grpSpPr>
        <p:sp>
          <p:nvSpPr>
            <p:cNvPr id="39" name="Freeform 4"/>
            <p:cNvSpPr>
              <a:spLocks/>
            </p:cNvSpPr>
            <p:nvPr/>
          </p:nvSpPr>
          <p:spPr bwMode="auto">
            <a:xfrm>
              <a:off x="2016" y="1680"/>
              <a:ext cx="1056" cy="480"/>
            </a:xfrm>
            <a:custGeom>
              <a:avLst/>
              <a:gdLst>
                <a:gd name="T0" fmla="*/ 0 w 1056"/>
                <a:gd name="T1" fmla="*/ 0 h 480"/>
                <a:gd name="T2" fmla="*/ 1056 w 1056"/>
                <a:gd name="T3" fmla="*/ 0 h 480"/>
                <a:gd name="T4" fmla="*/ 1056 w 1056"/>
                <a:gd name="T5" fmla="*/ 480 h 480"/>
                <a:gd name="T6" fmla="*/ 0 w 1056"/>
                <a:gd name="T7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6" h="480">
                  <a:moveTo>
                    <a:pt x="0" y="0"/>
                  </a:moveTo>
                  <a:lnTo>
                    <a:pt x="1056" y="0"/>
                  </a:lnTo>
                  <a:lnTo>
                    <a:pt x="1056" y="480"/>
                  </a:lnTo>
                  <a:lnTo>
                    <a:pt x="0" y="480"/>
                  </a:lnTo>
                </a:path>
              </a:pathLst>
            </a:custGeom>
            <a:solidFill>
              <a:schemeClr val="bg1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9"/>
            <p:cNvSpPr>
              <a:spLocks noChangeArrowheads="1"/>
            </p:cNvSpPr>
            <p:nvPr/>
          </p:nvSpPr>
          <p:spPr bwMode="auto">
            <a:xfrm>
              <a:off x="3072" y="1728"/>
              <a:ext cx="384" cy="3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1" name="Line 12"/>
          <p:cNvSpPr>
            <a:spLocks noChangeShapeType="1"/>
          </p:cNvSpPr>
          <p:nvPr/>
        </p:nvSpPr>
        <p:spPr bwMode="auto">
          <a:xfrm>
            <a:off x="5486400" y="4926784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 bwMode="auto">
          <a:xfrm>
            <a:off x="-762000" y="4621984"/>
            <a:ext cx="603504" cy="60350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  <p:sp>
        <p:nvSpPr>
          <p:cNvPr id="43" name="Pie 42"/>
          <p:cNvSpPr>
            <a:spLocks noChangeAspect="1"/>
          </p:cNvSpPr>
          <p:nvPr/>
        </p:nvSpPr>
        <p:spPr bwMode="auto">
          <a:xfrm>
            <a:off x="7397496" y="4621984"/>
            <a:ext cx="603504" cy="603504"/>
          </a:xfrm>
          <a:prstGeom prst="pi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6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34202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97E-6 -1.6215E-8 L 0.6172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19 0.00046 L 0.89202 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046 L 0.18299 0.00046 " pathEditMode="relative" ptsTypes="AA">
                                      <p:cBhvr>
                                        <p:cTn id="3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8" grpId="0"/>
      <p:bldP spid="33" grpId="0" animBg="1"/>
      <p:bldP spid="33" grpId="1" animBg="1"/>
      <p:bldP spid="42" grpId="0" animBg="1"/>
      <p:bldP spid="42" grpId="1" animBg="1"/>
      <p:bldP spid="42" grpId="2" animBg="1"/>
      <p:bldP spid="43" grpId="0" animBg="1"/>
      <p:bldP spid="43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AC66F65-F2CF-0342-A14D-2BA37147A358}" type="slidenum">
              <a:rPr lang="en-US" sz="1400" smtClean="0"/>
              <a:pPr/>
              <a:t>58</a:t>
            </a:fld>
            <a:endParaRPr lang="en-US" sz="1400" dirty="0"/>
          </a:p>
        </p:txBody>
      </p:sp>
      <p:sp>
        <p:nvSpPr>
          <p:cNvPr id="126981" name="Line 321"/>
          <p:cNvSpPr>
            <a:spLocks noChangeShapeType="1"/>
          </p:cNvSpPr>
          <p:nvPr/>
        </p:nvSpPr>
        <p:spPr bwMode="auto">
          <a:xfrm>
            <a:off x="1441450" y="4530725"/>
            <a:ext cx="631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69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Throughput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69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447800"/>
            <a:ext cx="7772400" cy="4648200"/>
          </a:xfrm>
        </p:spPr>
        <p:txBody>
          <a:bodyPr/>
          <a:lstStyle/>
          <a:p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throughput:</a:t>
            </a:r>
            <a:r>
              <a:rPr lang="en-US" dirty="0">
                <a:ea typeface="ＭＳ Ｐゴシック" charset="0"/>
                <a:cs typeface="ＭＳ Ｐゴシック" charset="0"/>
              </a:rPr>
              <a:t> rate (bits/time unit) at which bits transferred between sender/receiver</a:t>
            </a:r>
          </a:p>
          <a:p>
            <a:pPr lvl="1"/>
            <a:r>
              <a:rPr lang="en-US" i="1" dirty="0">
                <a:solidFill>
                  <a:srgbClr val="FF3300"/>
                </a:solidFill>
                <a:ea typeface="ＭＳ Ｐゴシック" charset="0"/>
              </a:rPr>
              <a:t>instantaneous</a:t>
            </a:r>
            <a:r>
              <a:rPr lang="en-US" i="1" dirty="0">
                <a:ea typeface="ＭＳ Ｐゴシック" charset="0"/>
              </a:rPr>
              <a:t>:</a:t>
            </a:r>
            <a:r>
              <a:rPr lang="en-US" dirty="0">
                <a:ea typeface="ＭＳ Ｐゴシック" charset="0"/>
              </a:rPr>
              <a:t> rate at given point in time</a:t>
            </a:r>
          </a:p>
          <a:p>
            <a:pPr lvl="1"/>
            <a:r>
              <a:rPr lang="en-US" i="1" dirty="0">
                <a:solidFill>
                  <a:srgbClr val="FF3300"/>
                </a:solidFill>
                <a:ea typeface="ＭＳ Ｐゴシック" charset="0"/>
              </a:rPr>
              <a:t>average:</a:t>
            </a:r>
            <a:r>
              <a:rPr lang="en-US" dirty="0">
                <a:ea typeface="ＭＳ Ｐゴシック" charset="0"/>
              </a:rPr>
              <a:t> rate over longer period of time</a:t>
            </a:r>
          </a:p>
        </p:txBody>
      </p:sp>
      <p:grpSp>
        <p:nvGrpSpPr>
          <p:cNvPr id="126984" name="Group 246"/>
          <p:cNvGrpSpPr>
            <a:grpSpLocks/>
          </p:cNvGrpSpPr>
          <p:nvPr/>
        </p:nvGrpSpPr>
        <p:grpSpPr bwMode="auto">
          <a:xfrm>
            <a:off x="3806825" y="4394200"/>
            <a:ext cx="1055688" cy="360363"/>
            <a:chOff x="3600" y="219"/>
            <a:chExt cx="360" cy="175"/>
          </a:xfrm>
        </p:grpSpPr>
        <p:sp>
          <p:nvSpPr>
            <p:cNvPr id="127019" name="Oval 24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20" name="Line 24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7021" name="Line 24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7022" name="Rectangle 25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23" name="Oval 25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27024" name="Group 25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27029" name="Line 2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7030" name="Line 2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7031" name="Line 2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27025" name="Group 25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27026" name="Line 2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7027" name="Line 2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7028" name="Line 2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aphicFrame>
        <p:nvGraphicFramePr>
          <p:cNvPr id="126978" name="Object 271"/>
          <p:cNvGraphicFramePr>
            <a:graphicFrameLocks noChangeAspect="1"/>
          </p:cNvGraphicFramePr>
          <p:nvPr/>
        </p:nvGraphicFramePr>
        <p:xfrm>
          <a:off x="7721600" y="4062413"/>
          <a:ext cx="78581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9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4062413"/>
                        <a:ext cx="785813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6985" name="Group 300"/>
          <p:cNvGrpSpPr>
            <a:grpSpLocks/>
          </p:cNvGrpSpPr>
          <p:nvPr/>
        </p:nvGrpSpPr>
        <p:grpSpPr bwMode="auto">
          <a:xfrm>
            <a:off x="942975" y="3981450"/>
            <a:ext cx="374650" cy="838200"/>
            <a:chOff x="4180" y="783"/>
            <a:chExt cx="150" cy="307"/>
          </a:xfrm>
        </p:grpSpPr>
        <p:sp>
          <p:nvSpPr>
            <p:cNvPr id="127011" name="AutoShape 30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12" name="Rectangle 30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13" name="Rectangle 30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14" name="AutoShape 30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15" name="Line 30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7016" name="Line 30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7017" name="Rectangle 30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7018" name="Rectangle 30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26986" name="Text Box 325"/>
          <p:cNvSpPr txBox="1">
            <a:spLocks noChangeArrowheads="1"/>
          </p:cNvSpPr>
          <p:nvPr/>
        </p:nvSpPr>
        <p:spPr bwMode="auto">
          <a:xfrm>
            <a:off x="370099" y="5043488"/>
            <a:ext cx="18728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server, with</a:t>
            </a:r>
          </a:p>
          <a:p>
            <a:pPr algn="ctr"/>
            <a:r>
              <a:rPr lang="en-US" sz="2000" dirty="0">
                <a:latin typeface="Calibri"/>
              </a:rPr>
              <a:t>file of F bits </a:t>
            </a:r>
          </a:p>
          <a:p>
            <a:pPr algn="ctr"/>
            <a:r>
              <a:rPr lang="en-US" sz="2000" dirty="0">
                <a:latin typeface="Calibri"/>
              </a:rPr>
              <a:t>to send to client</a:t>
            </a:r>
          </a:p>
        </p:txBody>
      </p:sp>
      <p:sp>
        <p:nvSpPr>
          <p:cNvPr id="126987" name="AutoShape 327"/>
          <p:cNvSpPr>
            <a:spLocks noChangeArrowheads="1"/>
          </p:cNvSpPr>
          <p:nvPr/>
        </p:nvSpPr>
        <p:spPr bwMode="auto">
          <a:xfrm>
            <a:off x="419100" y="3641725"/>
            <a:ext cx="449263" cy="581025"/>
          </a:xfrm>
          <a:prstGeom prst="can">
            <a:avLst>
              <a:gd name="adj" fmla="val 2614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6988" name="Text Box 328"/>
          <p:cNvSpPr txBox="1">
            <a:spLocks noChangeArrowheads="1"/>
          </p:cNvSpPr>
          <p:nvPr/>
        </p:nvSpPr>
        <p:spPr bwMode="auto">
          <a:xfrm>
            <a:off x="2761514" y="4973638"/>
            <a:ext cx="14778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link capacity</a:t>
            </a:r>
          </a:p>
          <a:p>
            <a:pPr algn="ctr"/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s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sp>
        <p:nvSpPr>
          <p:cNvPr id="126989" name="Text Box 329"/>
          <p:cNvSpPr txBox="1">
            <a:spLocks noChangeArrowheads="1"/>
          </p:cNvSpPr>
          <p:nvPr/>
        </p:nvSpPr>
        <p:spPr bwMode="auto">
          <a:xfrm>
            <a:off x="5630126" y="4970463"/>
            <a:ext cx="14778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link capacity</a:t>
            </a:r>
          </a:p>
          <a:p>
            <a:pPr algn="ctr"/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c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grpSp>
        <p:nvGrpSpPr>
          <p:cNvPr id="6" name="Group 338"/>
          <p:cNvGrpSpPr>
            <a:grpSpLocks/>
          </p:cNvGrpSpPr>
          <p:nvPr/>
        </p:nvGrpSpPr>
        <p:grpSpPr bwMode="auto">
          <a:xfrm>
            <a:off x="1404938" y="4371975"/>
            <a:ext cx="3568700" cy="1676400"/>
            <a:chOff x="913" y="2726"/>
            <a:chExt cx="2248" cy="1056"/>
          </a:xfrm>
        </p:grpSpPr>
        <p:grpSp>
          <p:nvGrpSpPr>
            <p:cNvPr id="127005" name="Group 335"/>
            <p:cNvGrpSpPr>
              <a:grpSpLocks/>
            </p:cNvGrpSpPr>
            <p:nvPr/>
          </p:nvGrpSpPr>
          <p:grpSpPr bwMode="auto">
            <a:xfrm>
              <a:off x="913" y="2726"/>
              <a:ext cx="1463" cy="247"/>
              <a:chOff x="2249" y="3430"/>
              <a:chExt cx="1389" cy="256"/>
            </a:xfrm>
          </p:grpSpPr>
          <p:sp>
            <p:nvSpPr>
              <p:cNvPr id="255309" name="Oval 333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308" name="Rectangle 332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009" name="Oval 331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5310" name="Rectangle 334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7006" name="Text Box 336"/>
            <p:cNvSpPr txBox="1">
              <a:spLocks noChangeArrowheads="1"/>
            </p:cNvSpPr>
            <p:nvPr/>
          </p:nvSpPr>
          <p:spPr bwMode="auto">
            <a:xfrm>
              <a:off x="1392" y="3148"/>
              <a:ext cx="1769" cy="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dirty="0">
                  <a:latin typeface="Calibri"/>
                </a:rPr>
                <a:t> pipe that can carry</a:t>
              </a:r>
            </a:p>
            <a:p>
              <a:pPr algn="ctr"/>
              <a:r>
                <a:rPr lang="en-US" sz="2000" dirty="0">
                  <a:latin typeface="Calibri"/>
                </a:rPr>
                <a:t>fluid at rate</a:t>
              </a:r>
            </a:p>
            <a:p>
              <a:pPr algn="ctr"/>
              <a:r>
                <a:rPr lang="en-US" sz="2000" dirty="0">
                  <a:latin typeface="Calibri"/>
                </a:rPr>
                <a:t> </a:t>
              </a:r>
              <a:r>
                <a:rPr lang="en-US" sz="2000" dirty="0" err="1">
                  <a:latin typeface="Calibri"/>
                </a:rPr>
                <a:t>R</a:t>
              </a:r>
              <a:r>
                <a:rPr lang="en-US" sz="2800" baseline="-25000" dirty="0" err="1">
                  <a:latin typeface="Calibri"/>
                </a:rPr>
                <a:t>s</a:t>
              </a:r>
              <a:r>
                <a:rPr lang="en-US" sz="2000" baseline="-25000" dirty="0">
                  <a:latin typeface="Calibri"/>
                </a:rPr>
                <a:t> </a:t>
              </a:r>
              <a:r>
                <a:rPr lang="en-US" sz="2000" dirty="0">
                  <a:latin typeface="Calibri"/>
                </a:rPr>
                <a:t>bits/sec)</a:t>
              </a:r>
            </a:p>
          </p:txBody>
        </p:sp>
      </p:grpSp>
      <p:sp>
        <p:nvSpPr>
          <p:cNvPr id="126991" name="Line 337"/>
          <p:cNvSpPr>
            <a:spLocks noChangeShapeType="1"/>
          </p:cNvSpPr>
          <p:nvPr/>
        </p:nvSpPr>
        <p:spPr bwMode="auto">
          <a:xfrm flipH="1" flipV="1">
            <a:off x="2801938" y="4614863"/>
            <a:ext cx="4778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6992" name="Line 347"/>
          <p:cNvSpPr>
            <a:spLocks noChangeShapeType="1"/>
          </p:cNvSpPr>
          <p:nvPr/>
        </p:nvSpPr>
        <p:spPr bwMode="auto">
          <a:xfrm flipH="1" flipV="1">
            <a:off x="5834063" y="4557713"/>
            <a:ext cx="479425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6993" name="AutoShape 349"/>
          <p:cNvSpPr>
            <a:spLocks noChangeArrowheads="1"/>
          </p:cNvSpPr>
          <p:nvPr/>
        </p:nvSpPr>
        <p:spPr bwMode="auto">
          <a:xfrm flipV="1">
            <a:off x="508000" y="4064000"/>
            <a:ext cx="97472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6994" name="AutoShape 350"/>
          <p:cNvSpPr>
            <a:spLocks noChangeArrowheads="1"/>
          </p:cNvSpPr>
          <p:nvPr/>
        </p:nvSpPr>
        <p:spPr bwMode="auto">
          <a:xfrm>
            <a:off x="7286625" y="4325938"/>
            <a:ext cx="889000" cy="485775"/>
          </a:xfrm>
          <a:prstGeom prst="rightArrow">
            <a:avLst>
              <a:gd name="adj1" fmla="val 50000"/>
              <a:gd name="adj2" fmla="val 457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8" name="Group 348"/>
          <p:cNvGrpSpPr>
            <a:grpSpLocks/>
          </p:cNvGrpSpPr>
          <p:nvPr/>
        </p:nvGrpSpPr>
        <p:grpSpPr bwMode="auto">
          <a:xfrm>
            <a:off x="4910138" y="4248150"/>
            <a:ext cx="3178175" cy="1822450"/>
            <a:chOff x="3093" y="2676"/>
            <a:chExt cx="2002" cy="1148"/>
          </a:xfrm>
        </p:grpSpPr>
        <p:grpSp>
          <p:nvGrpSpPr>
            <p:cNvPr id="126999" name="Group 341"/>
            <p:cNvGrpSpPr>
              <a:grpSpLocks/>
            </p:cNvGrpSpPr>
            <p:nvPr/>
          </p:nvGrpSpPr>
          <p:grpSpPr bwMode="auto">
            <a:xfrm>
              <a:off x="3093" y="2676"/>
              <a:ext cx="1765" cy="366"/>
              <a:chOff x="2249" y="3430"/>
              <a:chExt cx="1389" cy="256"/>
            </a:xfrm>
          </p:grpSpPr>
          <p:sp>
            <p:nvSpPr>
              <p:cNvPr id="255318" name="Oval 342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5319" name="Rectangle 343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003" name="Oval 344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255321" name="Rectangle 345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dirty="0"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7000" name="Text Box 346"/>
            <p:cNvSpPr txBox="1">
              <a:spLocks noChangeArrowheads="1"/>
            </p:cNvSpPr>
            <p:nvPr/>
          </p:nvSpPr>
          <p:spPr bwMode="auto">
            <a:xfrm>
              <a:off x="3235" y="3190"/>
              <a:ext cx="1860" cy="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dirty="0">
                  <a:latin typeface="Calibri"/>
                </a:rPr>
                <a:t> pipe that can carry</a:t>
              </a:r>
            </a:p>
            <a:p>
              <a:pPr algn="ctr"/>
              <a:r>
                <a:rPr lang="en-US" sz="2000" dirty="0">
                  <a:latin typeface="Calibri"/>
                </a:rPr>
                <a:t>fluid at rate</a:t>
              </a:r>
            </a:p>
            <a:p>
              <a:pPr algn="ctr"/>
              <a:r>
                <a:rPr lang="en-US" sz="2000" dirty="0">
                  <a:latin typeface="Calibri"/>
                </a:rPr>
                <a:t> </a:t>
              </a:r>
              <a:r>
                <a:rPr lang="en-US" sz="2000" dirty="0" err="1">
                  <a:latin typeface="Calibri"/>
                </a:rPr>
                <a:t>R</a:t>
              </a:r>
              <a:r>
                <a:rPr lang="en-US" sz="2800" baseline="-25000" dirty="0" err="1">
                  <a:latin typeface="Calibri"/>
                </a:rPr>
                <a:t>c</a:t>
              </a:r>
              <a:r>
                <a:rPr lang="en-US" sz="2000" baseline="-25000" dirty="0">
                  <a:latin typeface="Calibri"/>
                </a:rPr>
                <a:t> </a:t>
              </a:r>
              <a:r>
                <a:rPr lang="en-US" sz="2000" dirty="0">
                  <a:latin typeface="Calibri"/>
                </a:rPr>
                <a:t>bits/sec)</a:t>
              </a:r>
            </a:p>
          </p:txBody>
        </p:sp>
      </p:grpSp>
      <p:sp>
        <p:nvSpPr>
          <p:cNvPr id="126996" name="AutoShape 351"/>
          <p:cNvSpPr>
            <a:spLocks noChangeArrowheads="1"/>
          </p:cNvSpPr>
          <p:nvPr/>
        </p:nvSpPr>
        <p:spPr bwMode="auto">
          <a:xfrm>
            <a:off x="3708400" y="4319588"/>
            <a:ext cx="1484313" cy="485775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6997" name="Line 352"/>
          <p:cNvSpPr>
            <a:spLocks noChangeShapeType="1"/>
          </p:cNvSpPr>
          <p:nvPr/>
        </p:nvSpPr>
        <p:spPr bwMode="auto">
          <a:xfrm>
            <a:off x="1030288" y="487680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5329" name="Text Box 353"/>
          <p:cNvSpPr txBox="1">
            <a:spLocks noChangeArrowheads="1"/>
          </p:cNvSpPr>
          <p:nvPr/>
        </p:nvSpPr>
        <p:spPr bwMode="auto">
          <a:xfrm>
            <a:off x="0" y="5067300"/>
            <a:ext cx="2319338" cy="1006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server sends bits </a:t>
            </a:r>
          </a:p>
          <a:p>
            <a:pPr algn="ctr"/>
            <a:r>
              <a:rPr lang="en-US" sz="2000" dirty="0">
                <a:latin typeface="Calibri"/>
              </a:rPr>
              <a:t>(fluid) into pipe</a:t>
            </a:r>
          </a:p>
          <a:p>
            <a:pPr algn="ctr"/>
            <a:endParaRPr lang="en-US" sz="2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53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3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3B2B63-B712-A546-8D74-F0F3E16AB0CA}" type="slidenum">
              <a:rPr lang="en-US" sz="1400" smtClean="0"/>
              <a:pPr/>
              <a:t>59</a:t>
            </a:fld>
            <a:endParaRPr lang="en-US" sz="1400" dirty="0"/>
          </a:p>
        </p:txBody>
      </p:sp>
      <p:sp>
        <p:nvSpPr>
          <p:cNvPr id="1280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Throughput (more)</a:t>
            </a:r>
          </a:p>
        </p:txBody>
      </p:sp>
      <p:sp>
        <p:nvSpPr>
          <p:cNvPr id="1280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9113" y="1447800"/>
            <a:ext cx="8150225" cy="554038"/>
          </a:xfrm>
        </p:spPr>
        <p:txBody>
          <a:bodyPr>
            <a:normAutofit lnSpcReduction="10000"/>
          </a:bodyPr>
          <a:lstStyle/>
          <a:p>
            <a:r>
              <a:rPr lang="en-US" i="1" dirty="0" err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i="1" baseline="-25000" dirty="0" err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s</a:t>
            </a: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 &lt; </a:t>
            </a:r>
            <a:r>
              <a:rPr lang="en-US" i="1" dirty="0" err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i="1" baseline="-25000" dirty="0" err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dirty="0">
                <a:ea typeface="ＭＳ Ｐゴシック" charset="0"/>
                <a:cs typeface="ＭＳ Ｐゴシック" charset="0"/>
              </a:rPr>
              <a:t>What is average end-end throughput?</a:t>
            </a:r>
          </a:p>
        </p:txBody>
      </p:sp>
      <p:sp>
        <p:nvSpPr>
          <p:cNvPr id="128008" name="Line 2"/>
          <p:cNvSpPr>
            <a:spLocks noChangeShapeType="1"/>
          </p:cNvSpPr>
          <p:nvPr/>
        </p:nvSpPr>
        <p:spPr bwMode="auto">
          <a:xfrm>
            <a:off x="2112963" y="2741613"/>
            <a:ext cx="5811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28009" name="Group 5"/>
          <p:cNvGrpSpPr>
            <a:grpSpLocks/>
          </p:cNvGrpSpPr>
          <p:nvPr/>
        </p:nvGrpSpPr>
        <p:grpSpPr bwMode="auto">
          <a:xfrm>
            <a:off x="4289425" y="2633663"/>
            <a:ext cx="971550" cy="282575"/>
            <a:chOff x="3600" y="219"/>
            <a:chExt cx="360" cy="175"/>
          </a:xfrm>
        </p:grpSpPr>
        <p:sp>
          <p:nvSpPr>
            <p:cNvPr id="128082" name="Oval 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83" name="Line 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84" name="Line 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85" name="Rectangle 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86" name="Oval 1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28087" name="Group 1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28092" name="Line 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93" name="Line 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94" name="Line 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28088" name="Group 1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28089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90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91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aphicFrame>
        <p:nvGraphicFramePr>
          <p:cNvPr id="128002" name="Object 19"/>
          <p:cNvGraphicFramePr>
            <a:graphicFrameLocks noChangeAspect="1"/>
          </p:cNvGraphicFramePr>
          <p:nvPr/>
        </p:nvGraphicFramePr>
        <p:xfrm>
          <a:off x="8104188" y="2454275"/>
          <a:ext cx="72231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7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88" y="2454275"/>
                        <a:ext cx="722312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8010" name="Group 20"/>
          <p:cNvGrpSpPr>
            <a:grpSpLocks/>
          </p:cNvGrpSpPr>
          <p:nvPr/>
        </p:nvGrpSpPr>
        <p:grpSpPr bwMode="auto">
          <a:xfrm>
            <a:off x="1655763" y="2311400"/>
            <a:ext cx="344487" cy="655638"/>
            <a:chOff x="4180" y="783"/>
            <a:chExt cx="150" cy="307"/>
          </a:xfrm>
        </p:grpSpPr>
        <p:sp>
          <p:nvSpPr>
            <p:cNvPr id="128074" name="AutoShape 2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75" name="Rectangle 2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76" name="Rectangle 2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77" name="AutoShape 2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78" name="Line 2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79" name="Line 2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80" name="Rectangle 2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81" name="Rectangle 2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28011" name="AutoShape 30"/>
          <p:cNvSpPr>
            <a:spLocks noChangeArrowheads="1"/>
          </p:cNvSpPr>
          <p:nvPr/>
        </p:nvSpPr>
        <p:spPr bwMode="auto">
          <a:xfrm>
            <a:off x="1173163" y="2044700"/>
            <a:ext cx="412750" cy="455613"/>
          </a:xfrm>
          <a:prstGeom prst="can">
            <a:avLst>
              <a:gd name="adj" fmla="val 2231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28012" name="Group 34"/>
          <p:cNvGrpSpPr>
            <a:grpSpLocks/>
          </p:cNvGrpSpPr>
          <p:nvPr/>
        </p:nvGrpSpPr>
        <p:grpSpPr bwMode="auto">
          <a:xfrm>
            <a:off x="2066925" y="2606675"/>
            <a:ext cx="2136775" cy="307975"/>
            <a:chOff x="2249" y="3430"/>
            <a:chExt cx="1389" cy="256"/>
          </a:xfrm>
        </p:grpSpPr>
        <p:sp>
          <p:nvSpPr>
            <p:cNvPr id="256035" name="Oval 35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036" name="Rectangle 36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072" name="Oval 37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038" name="Rectangle 38"/>
            <p:cNvSpPr>
              <a:spLocks noChangeArrowheads="1"/>
            </p:cNvSpPr>
            <p:nvPr/>
          </p:nvSpPr>
          <p:spPr bwMode="auto">
            <a:xfrm>
              <a:off x="3562" y="3438"/>
              <a:ext cx="44" cy="24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8013" name="Text Box 39"/>
          <p:cNvSpPr txBox="1">
            <a:spLocks noChangeArrowheads="1"/>
          </p:cNvSpPr>
          <p:nvPr/>
        </p:nvSpPr>
        <p:spPr bwMode="auto">
          <a:xfrm>
            <a:off x="1855788" y="2562225"/>
            <a:ext cx="2586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  </a:t>
            </a:r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s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sp>
        <p:nvSpPr>
          <p:cNvPr id="128014" name="AutoShape 42"/>
          <p:cNvSpPr>
            <a:spLocks noChangeArrowheads="1"/>
          </p:cNvSpPr>
          <p:nvPr/>
        </p:nvSpPr>
        <p:spPr bwMode="auto">
          <a:xfrm flipV="1">
            <a:off x="1255713" y="2374900"/>
            <a:ext cx="895350" cy="565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8015" name="AutoShape 43"/>
          <p:cNvSpPr>
            <a:spLocks noChangeArrowheads="1"/>
          </p:cNvSpPr>
          <p:nvPr/>
        </p:nvSpPr>
        <p:spPr bwMode="auto">
          <a:xfrm>
            <a:off x="7489825" y="2581275"/>
            <a:ext cx="817563" cy="379413"/>
          </a:xfrm>
          <a:prstGeom prst="rightArrow">
            <a:avLst>
              <a:gd name="adj1" fmla="val 50000"/>
              <a:gd name="adj2" fmla="val 538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28064" name="Group 45"/>
          <p:cNvGrpSpPr>
            <a:grpSpLocks/>
          </p:cNvGrpSpPr>
          <p:nvPr/>
        </p:nvGrpSpPr>
        <p:grpSpPr bwMode="auto">
          <a:xfrm>
            <a:off x="5440363" y="2319671"/>
            <a:ext cx="2577607" cy="881007"/>
            <a:chOff x="2249" y="3430"/>
            <a:chExt cx="1389" cy="256"/>
          </a:xfrm>
        </p:grpSpPr>
        <p:sp>
          <p:nvSpPr>
            <p:cNvPr id="256046" name="Oval 46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047" name="Rectangle 47"/>
            <p:cNvSpPr>
              <a:spLocks noChangeArrowheads="1"/>
            </p:cNvSpPr>
            <p:nvPr/>
          </p:nvSpPr>
          <p:spPr bwMode="auto">
            <a:xfrm>
              <a:off x="2275" y="3433"/>
              <a:ext cx="1329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068" name="Oval 48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049" name="Rectangle 49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8065" name="Text Box 50"/>
          <p:cNvSpPr txBox="1">
            <a:spLocks noChangeArrowheads="1"/>
          </p:cNvSpPr>
          <p:nvPr/>
        </p:nvSpPr>
        <p:spPr bwMode="auto">
          <a:xfrm>
            <a:off x="5514843" y="2478541"/>
            <a:ext cx="2716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c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sp>
        <p:nvSpPr>
          <p:cNvPr id="128017" name="AutoShape 51"/>
          <p:cNvSpPr>
            <a:spLocks noChangeArrowheads="1"/>
          </p:cNvSpPr>
          <p:nvPr/>
        </p:nvSpPr>
        <p:spPr bwMode="auto">
          <a:xfrm>
            <a:off x="4198938" y="2574925"/>
            <a:ext cx="1365250" cy="381000"/>
          </a:xfrm>
          <a:prstGeom prst="rightArrow">
            <a:avLst>
              <a:gd name="adj1" fmla="val 5000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8023" name="Rectangle 56"/>
          <p:cNvSpPr>
            <a:spLocks noChangeArrowheads="1"/>
          </p:cNvSpPr>
          <p:nvPr/>
        </p:nvSpPr>
        <p:spPr bwMode="auto">
          <a:xfrm>
            <a:off x="555625" y="3341688"/>
            <a:ext cx="8062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sz="2800" i="1" dirty="0" err="1">
                <a:solidFill>
                  <a:srgbClr val="FF3300"/>
                </a:solidFill>
                <a:latin typeface="Calibri"/>
              </a:rPr>
              <a:t>R</a:t>
            </a:r>
            <a:r>
              <a:rPr lang="en-US" sz="2800" i="1" baseline="-25000" dirty="0" err="1">
                <a:solidFill>
                  <a:srgbClr val="FF3300"/>
                </a:solidFill>
                <a:latin typeface="Calibri"/>
              </a:rPr>
              <a:t>s</a:t>
            </a:r>
            <a:r>
              <a:rPr lang="en-US" sz="2800" i="1" dirty="0">
                <a:solidFill>
                  <a:srgbClr val="FF3300"/>
                </a:solidFill>
                <a:latin typeface="Calibri"/>
              </a:rPr>
              <a:t> &gt; </a:t>
            </a:r>
            <a:r>
              <a:rPr lang="en-US" sz="2800" i="1" dirty="0" err="1">
                <a:solidFill>
                  <a:srgbClr val="FF3300"/>
                </a:solidFill>
                <a:latin typeface="Calibri"/>
              </a:rPr>
              <a:t>R</a:t>
            </a:r>
            <a:r>
              <a:rPr lang="en-US" sz="2800" i="1" baseline="-25000" dirty="0" err="1">
                <a:solidFill>
                  <a:srgbClr val="FF3300"/>
                </a:solidFill>
                <a:latin typeface="Calibri"/>
              </a:rPr>
              <a:t>c</a:t>
            </a:r>
            <a:r>
              <a:rPr lang="en-US" sz="2800" i="1" dirty="0">
                <a:solidFill>
                  <a:srgbClr val="FF3300"/>
                </a:solidFill>
                <a:latin typeface="Calibri"/>
              </a:rPr>
              <a:t>  </a:t>
            </a:r>
            <a:r>
              <a:rPr lang="en-US" sz="2800" dirty="0">
                <a:latin typeface="Calibri"/>
              </a:rPr>
              <a:t>What is average end-end throughput?</a:t>
            </a:r>
          </a:p>
        </p:txBody>
      </p:sp>
      <p:sp>
        <p:nvSpPr>
          <p:cNvPr id="128024" name="Line 57"/>
          <p:cNvSpPr>
            <a:spLocks noChangeShapeType="1"/>
          </p:cNvSpPr>
          <p:nvPr/>
        </p:nvSpPr>
        <p:spPr bwMode="auto">
          <a:xfrm>
            <a:off x="2149475" y="4635501"/>
            <a:ext cx="5811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28025" name="Group 58"/>
          <p:cNvGrpSpPr>
            <a:grpSpLocks/>
          </p:cNvGrpSpPr>
          <p:nvPr/>
        </p:nvGrpSpPr>
        <p:grpSpPr bwMode="auto">
          <a:xfrm>
            <a:off x="4325938" y="4527551"/>
            <a:ext cx="971550" cy="282575"/>
            <a:chOff x="3600" y="219"/>
            <a:chExt cx="360" cy="175"/>
          </a:xfrm>
        </p:grpSpPr>
        <p:sp>
          <p:nvSpPr>
            <p:cNvPr id="128051" name="Oval 5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52" name="Line 6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53" name="Line 6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54" name="Rectangle 6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55" name="Oval 6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128056" name="Group 6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28061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62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63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28057" name="Group 6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28058" name="Line 6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59" name="Line 7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28060" name="Line 7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aphicFrame>
        <p:nvGraphicFramePr>
          <p:cNvPr id="128003" name="Object 72"/>
          <p:cNvGraphicFramePr>
            <a:graphicFrameLocks noChangeAspect="1"/>
          </p:cNvGraphicFramePr>
          <p:nvPr/>
        </p:nvGraphicFramePr>
        <p:xfrm>
          <a:off x="8140700" y="4348163"/>
          <a:ext cx="722313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8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0700" y="4348163"/>
                        <a:ext cx="722313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8026" name="Group 73"/>
          <p:cNvGrpSpPr>
            <a:grpSpLocks/>
          </p:cNvGrpSpPr>
          <p:nvPr/>
        </p:nvGrpSpPr>
        <p:grpSpPr bwMode="auto">
          <a:xfrm>
            <a:off x="1692275" y="4205288"/>
            <a:ext cx="344488" cy="655638"/>
            <a:chOff x="4180" y="783"/>
            <a:chExt cx="150" cy="307"/>
          </a:xfrm>
        </p:grpSpPr>
        <p:sp>
          <p:nvSpPr>
            <p:cNvPr id="128043" name="AutoShape 7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44" name="Rectangle 7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45" name="Rectangle 7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46" name="AutoShape 7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47" name="Line 7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48" name="Line 7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49" name="Rectangle 8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50" name="Rectangle 8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28027" name="AutoShape 82"/>
          <p:cNvSpPr>
            <a:spLocks noChangeArrowheads="1"/>
          </p:cNvSpPr>
          <p:nvPr/>
        </p:nvSpPr>
        <p:spPr bwMode="auto">
          <a:xfrm>
            <a:off x="1209675" y="3938588"/>
            <a:ext cx="412750" cy="455613"/>
          </a:xfrm>
          <a:prstGeom prst="can">
            <a:avLst>
              <a:gd name="adj" fmla="val 2231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8028" name="AutoShape 90"/>
          <p:cNvSpPr>
            <a:spLocks noChangeArrowheads="1"/>
          </p:cNvSpPr>
          <p:nvPr/>
        </p:nvSpPr>
        <p:spPr bwMode="auto">
          <a:xfrm>
            <a:off x="7526338" y="4475163"/>
            <a:ext cx="817563" cy="379413"/>
          </a:xfrm>
          <a:prstGeom prst="rightArrow">
            <a:avLst>
              <a:gd name="adj1" fmla="val 50000"/>
              <a:gd name="adj2" fmla="val 5387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28029" name="Group 92"/>
          <p:cNvGrpSpPr>
            <a:grpSpLocks/>
          </p:cNvGrpSpPr>
          <p:nvPr/>
        </p:nvGrpSpPr>
        <p:grpSpPr bwMode="auto">
          <a:xfrm>
            <a:off x="2097350" y="4183598"/>
            <a:ext cx="2138363" cy="939801"/>
            <a:chOff x="2249" y="3430"/>
            <a:chExt cx="1389" cy="256"/>
          </a:xfrm>
        </p:grpSpPr>
        <p:sp>
          <p:nvSpPr>
            <p:cNvPr id="256093" name="Oval 93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094" name="Rectangle 94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041" name="Oval 95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096" name="Rectangle 96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8030" name="Text Box 97"/>
          <p:cNvSpPr txBox="1">
            <a:spLocks noChangeArrowheads="1"/>
          </p:cNvSpPr>
          <p:nvPr/>
        </p:nvSpPr>
        <p:spPr bwMode="auto">
          <a:xfrm>
            <a:off x="2084388" y="4425951"/>
            <a:ext cx="2252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s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grpSp>
        <p:nvGrpSpPr>
          <p:cNvPr id="128031" name="Group 83"/>
          <p:cNvGrpSpPr>
            <a:grpSpLocks/>
          </p:cNvGrpSpPr>
          <p:nvPr/>
        </p:nvGrpSpPr>
        <p:grpSpPr bwMode="auto">
          <a:xfrm>
            <a:off x="5427663" y="4500563"/>
            <a:ext cx="2573338" cy="307975"/>
            <a:chOff x="2249" y="3430"/>
            <a:chExt cx="1389" cy="256"/>
          </a:xfrm>
        </p:grpSpPr>
        <p:sp>
          <p:nvSpPr>
            <p:cNvPr id="256084" name="Oval 84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085" name="Rectangle 85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037" name="Oval 86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256087" name="Rectangle 87"/>
            <p:cNvSpPr>
              <a:spLocks noChangeArrowheads="1"/>
            </p:cNvSpPr>
            <p:nvPr/>
          </p:nvSpPr>
          <p:spPr bwMode="auto">
            <a:xfrm>
              <a:off x="3562" y="3438"/>
              <a:ext cx="45" cy="24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8032" name="Text Box 88"/>
          <p:cNvSpPr txBox="1">
            <a:spLocks noChangeArrowheads="1"/>
          </p:cNvSpPr>
          <p:nvPr/>
        </p:nvSpPr>
        <p:spPr bwMode="auto">
          <a:xfrm>
            <a:off x="5516563" y="4456113"/>
            <a:ext cx="2586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  </a:t>
            </a:r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c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sp>
        <p:nvSpPr>
          <p:cNvPr id="128033" name="AutoShape 98"/>
          <p:cNvSpPr>
            <a:spLocks noChangeArrowheads="1"/>
          </p:cNvSpPr>
          <p:nvPr/>
        </p:nvSpPr>
        <p:spPr bwMode="auto">
          <a:xfrm>
            <a:off x="4235450" y="4468813"/>
            <a:ext cx="1365250" cy="381000"/>
          </a:xfrm>
          <a:prstGeom prst="rightArrow">
            <a:avLst>
              <a:gd name="adj1" fmla="val 5000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8034" name="AutoShape 89"/>
          <p:cNvSpPr>
            <a:spLocks noChangeArrowheads="1"/>
          </p:cNvSpPr>
          <p:nvPr/>
        </p:nvSpPr>
        <p:spPr bwMode="auto">
          <a:xfrm flipV="1">
            <a:off x="1292225" y="4268788"/>
            <a:ext cx="895350" cy="5651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09 w 21600"/>
              <a:gd name="T13" fmla="*/ 2912 h 21600"/>
              <a:gd name="T14" fmla="*/ 18230 w 21600"/>
              <a:gd name="T15" fmla="*/ 92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203200" y="5191125"/>
            <a:ext cx="8607425" cy="1211263"/>
            <a:chOff x="128" y="3270"/>
            <a:chExt cx="5422" cy="763"/>
          </a:xfrm>
        </p:grpSpPr>
        <p:sp>
          <p:nvSpPr>
            <p:cNvPr id="128020" name="Rectangle 102"/>
            <p:cNvSpPr>
              <a:spLocks noChangeArrowheads="1"/>
            </p:cNvSpPr>
            <p:nvPr/>
          </p:nvSpPr>
          <p:spPr bwMode="auto">
            <a:xfrm>
              <a:off x="128" y="3393"/>
              <a:ext cx="5403" cy="6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28021" name="Text Box 101"/>
            <p:cNvSpPr txBox="1">
              <a:spLocks noChangeArrowheads="1"/>
            </p:cNvSpPr>
            <p:nvPr/>
          </p:nvSpPr>
          <p:spPr bwMode="auto">
            <a:xfrm>
              <a:off x="208" y="3585"/>
              <a:ext cx="53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Calibri"/>
                </a:rPr>
                <a:t>link on end-end path that constrains  end-end throughput</a:t>
              </a:r>
            </a:p>
          </p:txBody>
        </p:sp>
        <p:sp>
          <p:nvSpPr>
            <p:cNvPr id="128022" name="Text Box 104"/>
            <p:cNvSpPr txBox="1">
              <a:spLocks noChangeArrowheads="1"/>
            </p:cNvSpPr>
            <p:nvPr/>
          </p:nvSpPr>
          <p:spPr bwMode="auto">
            <a:xfrm>
              <a:off x="322" y="3270"/>
              <a:ext cx="171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solidFill>
                    <a:srgbClr val="FF3300"/>
                  </a:solidFill>
                  <a:latin typeface="Calibri"/>
                </a:rPr>
                <a:t>bottleneck link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73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Multiplexing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Disadvantages of Multiplexing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Might </a:t>
            </a:r>
            <a:r>
              <a:rPr lang="en-US" dirty="0"/>
              <a:t>have to </a:t>
            </a:r>
            <a:r>
              <a:rPr lang="en-US" dirty="0" smtClean="0"/>
              <a:t>wait</a:t>
            </a:r>
          </a:p>
          <a:p>
            <a:r>
              <a:rPr lang="en-US" dirty="0" smtClean="0"/>
              <a:t>Might </a:t>
            </a:r>
            <a:r>
              <a:rPr lang="en-US" dirty="0"/>
              <a:t>not know how long you have to </a:t>
            </a:r>
            <a:r>
              <a:rPr lang="en-US" dirty="0" smtClean="0"/>
              <a:t>wait</a:t>
            </a:r>
          </a:p>
          <a:p>
            <a:r>
              <a:rPr lang="en-US" dirty="0" smtClean="0"/>
              <a:t>Might </a:t>
            </a:r>
            <a:r>
              <a:rPr lang="en-US" dirty="0"/>
              <a:t>never get served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Multiplexing </a:t>
            </a:r>
            <a:r>
              <a:rPr lang="en-US" dirty="0"/>
              <a:t>is the </a:t>
            </a:r>
            <a:r>
              <a:rPr lang="en-US" i="1" dirty="0"/>
              <a:t>action</a:t>
            </a:r>
            <a:r>
              <a:rPr lang="en-US" dirty="0"/>
              <a:t> of sharing of </a:t>
            </a:r>
            <a:r>
              <a:rPr lang="en-US" dirty="0" smtClean="0"/>
              <a:t>resources</a:t>
            </a:r>
          </a:p>
          <a:p>
            <a:pPr marL="0" indent="0" algn="ctr">
              <a:buNone/>
            </a:pPr>
            <a:r>
              <a:rPr lang="en-US" i="1" dirty="0"/>
              <a:t>i</a:t>
            </a:r>
            <a:r>
              <a:rPr lang="en-US" i="1" dirty="0" smtClean="0"/>
              <a:t>n contrast</a:t>
            </a:r>
          </a:p>
          <a:p>
            <a:pPr marL="0" indent="0">
              <a:buNone/>
            </a:pPr>
            <a:r>
              <a:rPr lang="en-US" dirty="0" smtClean="0"/>
              <a:t>Concurrency </a:t>
            </a:r>
            <a:r>
              <a:rPr lang="en-US" dirty="0"/>
              <a:t>is </a:t>
            </a:r>
            <a:r>
              <a:rPr lang="en-US" dirty="0" smtClean="0"/>
              <a:t>all about </a:t>
            </a:r>
            <a:r>
              <a:rPr lang="en-US" i="1" dirty="0" smtClean="0"/>
              <a:t>how</a:t>
            </a:r>
            <a:r>
              <a:rPr lang="en-US" dirty="0" smtClean="0"/>
              <a:t> resources are shared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BAE191-6B9C-C84F-9421-B6580E478F07}" type="slidenum">
              <a:rPr lang="en-US" sz="1400" smtClean="0"/>
              <a:pPr/>
              <a:t>60</a:t>
            </a:fld>
            <a:endParaRPr lang="en-US" sz="1400" dirty="0"/>
          </a:p>
        </p:txBody>
      </p:sp>
      <p:sp>
        <p:nvSpPr>
          <p:cNvPr id="1290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40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Throughput: Internet scenario</a:t>
            </a:r>
          </a:p>
        </p:txBody>
      </p:sp>
      <p:sp>
        <p:nvSpPr>
          <p:cNvPr id="129032" name="Text Box 44"/>
          <p:cNvSpPr txBox="1">
            <a:spLocks noChangeArrowheads="1"/>
          </p:cNvSpPr>
          <p:nvPr/>
        </p:nvSpPr>
        <p:spPr bwMode="auto">
          <a:xfrm>
            <a:off x="4384675" y="5672138"/>
            <a:ext cx="4464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10 connections (fairly) share backbone bottleneck link R</a:t>
            </a:r>
            <a:r>
              <a:rPr lang="en-US" sz="2000" baseline="-25000" dirty="0">
                <a:latin typeface="Calibri"/>
              </a:rPr>
              <a:t> </a:t>
            </a:r>
            <a:r>
              <a:rPr lang="en-US" sz="2000" dirty="0">
                <a:latin typeface="Calibri"/>
              </a:rPr>
              <a:t>bits/sec</a:t>
            </a:r>
          </a:p>
        </p:txBody>
      </p:sp>
      <p:sp>
        <p:nvSpPr>
          <p:cNvPr id="129033" name="Freeform 296"/>
          <p:cNvSpPr>
            <a:spLocks/>
          </p:cNvSpPr>
          <p:nvPr/>
        </p:nvSpPr>
        <p:spPr bwMode="auto">
          <a:xfrm>
            <a:off x="4883150" y="2720975"/>
            <a:ext cx="3127375" cy="1498600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34" name="AutoShape 21"/>
          <p:cNvSpPr>
            <a:spLocks noChangeArrowheads="1"/>
          </p:cNvSpPr>
          <p:nvPr/>
        </p:nvSpPr>
        <p:spPr bwMode="auto">
          <a:xfrm>
            <a:off x="4595813" y="2386013"/>
            <a:ext cx="312737" cy="152400"/>
          </a:xfrm>
          <a:prstGeom prst="parallelogram">
            <a:avLst>
              <a:gd name="adj" fmla="val 79053"/>
            </a:avLst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35" name="Rectangle 22"/>
          <p:cNvSpPr>
            <a:spLocks noChangeArrowheads="1"/>
          </p:cNvSpPr>
          <p:nvPr/>
        </p:nvSpPr>
        <p:spPr bwMode="auto">
          <a:xfrm>
            <a:off x="4754563" y="1882775"/>
            <a:ext cx="144462" cy="5080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36" name="Rectangle 23"/>
          <p:cNvSpPr>
            <a:spLocks noChangeArrowheads="1"/>
          </p:cNvSpPr>
          <p:nvPr/>
        </p:nvSpPr>
        <p:spPr bwMode="auto">
          <a:xfrm>
            <a:off x="4595813" y="2025650"/>
            <a:ext cx="200025" cy="5080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37" name="AutoShape 24"/>
          <p:cNvSpPr>
            <a:spLocks noChangeArrowheads="1"/>
          </p:cNvSpPr>
          <p:nvPr/>
        </p:nvSpPr>
        <p:spPr bwMode="auto">
          <a:xfrm>
            <a:off x="4595813" y="1878013"/>
            <a:ext cx="312737" cy="153987"/>
          </a:xfrm>
          <a:prstGeom prst="parallelogram">
            <a:avLst>
              <a:gd name="adj" fmla="val 7823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38" name="Line 25"/>
          <p:cNvSpPr>
            <a:spLocks noChangeShapeType="1"/>
          </p:cNvSpPr>
          <p:nvPr/>
        </p:nvSpPr>
        <p:spPr bwMode="auto">
          <a:xfrm>
            <a:off x="4908550" y="1889125"/>
            <a:ext cx="0" cy="496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9039" name="Line 26"/>
          <p:cNvSpPr>
            <a:spLocks noChangeShapeType="1"/>
          </p:cNvSpPr>
          <p:nvPr/>
        </p:nvSpPr>
        <p:spPr bwMode="auto">
          <a:xfrm flipH="1">
            <a:off x="4795838" y="2386013"/>
            <a:ext cx="112712" cy="147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9040" name="Rectangle 27"/>
          <p:cNvSpPr>
            <a:spLocks noChangeArrowheads="1"/>
          </p:cNvSpPr>
          <p:nvPr/>
        </p:nvSpPr>
        <p:spPr bwMode="auto">
          <a:xfrm>
            <a:off x="4622800" y="2093913"/>
            <a:ext cx="131763" cy="29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41" name="Rectangle 28"/>
          <p:cNvSpPr>
            <a:spLocks noChangeArrowheads="1"/>
          </p:cNvSpPr>
          <p:nvPr/>
        </p:nvSpPr>
        <p:spPr bwMode="auto">
          <a:xfrm>
            <a:off x="4641850" y="2181225"/>
            <a:ext cx="98425" cy="10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42" name="Text Box 35"/>
          <p:cNvSpPr txBox="1">
            <a:spLocks noChangeArrowheads="1"/>
          </p:cNvSpPr>
          <p:nvPr/>
        </p:nvSpPr>
        <p:spPr bwMode="auto">
          <a:xfrm>
            <a:off x="4746625" y="2344738"/>
            <a:ext cx="67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s</a:t>
            </a:r>
            <a:endParaRPr lang="en-US" sz="2000" dirty="0">
              <a:latin typeface="Calibri"/>
            </a:endParaRPr>
          </a:p>
        </p:txBody>
      </p:sp>
      <p:sp>
        <p:nvSpPr>
          <p:cNvPr id="257064" name="Oval 40"/>
          <p:cNvSpPr>
            <a:spLocks noChangeArrowheads="1"/>
          </p:cNvSpPr>
          <p:nvPr/>
        </p:nvSpPr>
        <p:spPr bwMode="auto">
          <a:xfrm rot="5400000">
            <a:off x="6611144" y="3772694"/>
            <a:ext cx="50800" cy="525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rot="5400000">
            <a:off x="6144419" y="3278982"/>
            <a:ext cx="984250" cy="525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45" name="Oval 42"/>
          <p:cNvSpPr>
            <a:spLocks noChangeArrowheads="1"/>
          </p:cNvSpPr>
          <p:nvPr/>
        </p:nvSpPr>
        <p:spPr bwMode="auto">
          <a:xfrm rot="5400000">
            <a:off x="6615113" y="2794000"/>
            <a:ext cx="52387" cy="525463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rot="5400000">
            <a:off x="6615113" y="3765550"/>
            <a:ext cx="31750" cy="511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9026" name="Object 429"/>
          <p:cNvGraphicFramePr>
            <a:graphicFrameLocks noChangeAspect="1"/>
          </p:cNvGraphicFramePr>
          <p:nvPr/>
        </p:nvGraphicFramePr>
        <p:xfrm>
          <a:off x="4524375" y="4532313"/>
          <a:ext cx="5461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5"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4532313"/>
                        <a:ext cx="5461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055" name="Oval 31"/>
          <p:cNvSpPr>
            <a:spLocks noChangeArrowheads="1"/>
          </p:cNvSpPr>
          <p:nvPr/>
        </p:nvSpPr>
        <p:spPr bwMode="auto">
          <a:xfrm rot="1792560">
            <a:off x="5621338" y="2668588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rot="1792560">
            <a:off x="4956175" y="2465388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49" name="Oval 33"/>
          <p:cNvSpPr>
            <a:spLocks noChangeArrowheads="1"/>
          </p:cNvSpPr>
          <p:nvPr/>
        </p:nvSpPr>
        <p:spPr bwMode="auto">
          <a:xfrm rot="1792560">
            <a:off x="4991100" y="22653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rot="1792560">
            <a:off x="5618163" y="2665413"/>
            <a:ext cx="23812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51" name="Line 456"/>
          <p:cNvSpPr>
            <a:spLocks noChangeShapeType="1"/>
          </p:cNvSpPr>
          <p:nvPr/>
        </p:nvSpPr>
        <p:spPr bwMode="auto">
          <a:xfrm rot="1792560">
            <a:off x="4827588" y="2536825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9052" name="AutoShape 459"/>
          <p:cNvSpPr>
            <a:spLocks noChangeArrowheads="1"/>
          </p:cNvSpPr>
          <p:nvPr/>
        </p:nvSpPr>
        <p:spPr bwMode="auto">
          <a:xfrm>
            <a:off x="5184775" y="1943100"/>
            <a:ext cx="312738" cy="153988"/>
          </a:xfrm>
          <a:prstGeom prst="parallelogram">
            <a:avLst>
              <a:gd name="adj" fmla="val 78238"/>
            </a:avLst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53" name="Rectangle 460"/>
          <p:cNvSpPr>
            <a:spLocks noChangeArrowheads="1"/>
          </p:cNvSpPr>
          <p:nvPr/>
        </p:nvSpPr>
        <p:spPr bwMode="auto">
          <a:xfrm>
            <a:off x="5343525" y="1439863"/>
            <a:ext cx="144463" cy="5080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54" name="Rectangle 461"/>
          <p:cNvSpPr>
            <a:spLocks noChangeArrowheads="1"/>
          </p:cNvSpPr>
          <p:nvPr/>
        </p:nvSpPr>
        <p:spPr bwMode="auto">
          <a:xfrm>
            <a:off x="5186363" y="1584325"/>
            <a:ext cx="198437" cy="5080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55" name="AutoShape 462"/>
          <p:cNvSpPr>
            <a:spLocks noChangeArrowheads="1"/>
          </p:cNvSpPr>
          <p:nvPr/>
        </p:nvSpPr>
        <p:spPr bwMode="auto">
          <a:xfrm>
            <a:off x="5184775" y="1435100"/>
            <a:ext cx="312738" cy="153988"/>
          </a:xfrm>
          <a:prstGeom prst="parallelogram">
            <a:avLst>
              <a:gd name="adj" fmla="val 78238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56" name="Line 463"/>
          <p:cNvSpPr>
            <a:spLocks noChangeShapeType="1"/>
          </p:cNvSpPr>
          <p:nvPr/>
        </p:nvSpPr>
        <p:spPr bwMode="auto">
          <a:xfrm>
            <a:off x="5497513" y="1446213"/>
            <a:ext cx="0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9057" name="Line 464"/>
          <p:cNvSpPr>
            <a:spLocks noChangeShapeType="1"/>
          </p:cNvSpPr>
          <p:nvPr/>
        </p:nvSpPr>
        <p:spPr bwMode="auto">
          <a:xfrm flipH="1">
            <a:off x="5384800" y="1943100"/>
            <a:ext cx="112713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9058" name="Rectangle 465"/>
          <p:cNvSpPr>
            <a:spLocks noChangeArrowheads="1"/>
          </p:cNvSpPr>
          <p:nvPr/>
        </p:nvSpPr>
        <p:spPr bwMode="auto">
          <a:xfrm>
            <a:off x="5211763" y="1651000"/>
            <a:ext cx="131762" cy="29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59" name="Rectangle 466"/>
          <p:cNvSpPr>
            <a:spLocks noChangeArrowheads="1"/>
          </p:cNvSpPr>
          <p:nvPr/>
        </p:nvSpPr>
        <p:spPr bwMode="auto">
          <a:xfrm>
            <a:off x="5230813" y="1739900"/>
            <a:ext cx="100012" cy="10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493" name="Oval 469"/>
          <p:cNvSpPr>
            <a:spLocks noChangeArrowheads="1"/>
          </p:cNvSpPr>
          <p:nvPr/>
        </p:nvSpPr>
        <p:spPr bwMode="auto">
          <a:xfrm rot="2768172">
            <a:off x="6130925" y="2671763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494" name="Rectangle 470"/>
          <p:cNvSpPr>
            <a:spLocks noChangeArrowheads="1"/>
          </p:cNvSpPr>
          <p:nvPr/>
        </p:nvSpPr>
        <p:spPr bwMode="auto">
          <a:xfrm rot="2768172">
            <a:off x="5409407" y="2339181"/>
            <a:ext cx="915988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62" name="Oval 471"/>
          <p:cNvSpPr>
            <a:spLocks noChangeArrowheads="1"/>
          </p:cNvSpPr>
          <p:nvPr/>
        </p:nvSpPr>
        <p:spPr bwMode="auto">
          <a:xfrm rot="2768172">
            <a:off x="5561013" y="201295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496" name="Rectangle 472"/>
          <p:cNvSpPr>
            <a:spLocks noChangeArrowheads="1"/>
          </p:cNvSpPr>
          <p:nvPr/>
        </p:nvSpPr>
        <p:spPr bwMode="auto">
          <a:xfrm rot="2768172">
            <a:off x="6130925" y="2663825"/>
            <a:ext cx="30163" cy="138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64" name="Line 473"/>
          <p:cNvSpPr>
            <a:spLocks noChangeShapeType="1"/>
          </p:cNvSpPr>
          <p:nvPr/>
        </p:nvSpPr>
        <p:spPr bwMode="auto">
          <a:xfrm rot="2768172">
            <a:off x="5253037" y="2395538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7500" name="Oval 476"/>
          <p:cNvSpPr>
            <a:spLocks noChangeArrowheads="1"/>
          </p:cNvSpPr>
          <p:nvPr/>
        </p:nvSpPr>
        <p:spPr bwMode="auto">
          <a:xfrm rot="19807440" flipH="1">
            <a:off x="5084763" y="4521200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501" name="Rectangle 477"/>
          <p:cNvSpPr>
            <a:spLocks noChangeArrowheads="1"/>
          </p:cNvSpPr>
          <p:nvPr/>
        </p:nvSpPr>
        <p:spPr bwMode="auto">
          <a:xfrm rot="19807440" flipH="1">
            <a:off x="5057775" y="4318000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67" name="Oval 478"/>
          <p:cNvSpPr>
            <a:spLocks noChangeArrowheads="1"/>
          </p:cNvSpPr>
          <p:nvPr/>
        </p:nvSpPr>
        <p:spPr bwMode="auto">
          <a:xfrm rot="19807440" flipH="1">
            <a:off x="5716588" y="4117975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503" name="Rectangle 479"/>
          <p:cNvSpPr>
            <a:spLocks noChangeArrowheads="1"/>
          </p:cNvSpPr>
          <p:nvPr/>
        </p:nvSpPr>
        <p:spPr bwMode="auto">
          <a:xfrm rot="19807440" flipH="1">
            <a:off x="5100638" y="4518025"/>
            <a:ext cx="23812" cy="153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69" name="Line 480"/>
          <p:cNvSpPr>
            <a:spLocks noChangeShapeType="1"/>
          </p:cNvSpPr>
          <p:nvPr/>
        </p:nvSpPr>
        <p:spPr bwMode="auto">
          <a:xfrm rot="19807440" flipH="1">
            <a:off x="4962525" y="4389438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7507" name="Oval 483"/>
          <p:cNvSpPr>
            <a:spLocks noChangeArrowheads="1"/>
          </p:cNvSpPr>
          <p:nvPr/>
        </p:nvSpPr>
        <p:spPr bwMode="auto">
          <a:xfrm rot="18831828" flipV="1">
            <a:off x="6338888" y="4294188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508" name="Rectangle 484"/>
          <p:cNvSpPr>
            <a:spLocks noChangeArrowheads="1"/>
          </p:cNvSpPr>
          <p:nvPr/>
        </p:nvSpPr>
        <p:spPr bwMode="auto">
          <a:xfrm rot="18831828" flipV="1">
            <a:off x="5616575" y="4625975"/>
            <a:ext cx="917575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72" name="Oval 485"/>
          <p:cNvSpPr>
            <a:spLocks noChangeArrowheads="1"/>
          </p:cNvSpPr>
          <p:nvPr/>
        </p:nvSpPr>
        <p:spPr bwMode="auto">
          <a:xfrm rot="18831828" flipV="1">
            <a:off x="5770563" y="495300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510" name="Rectangle 486"/>
          <p:cNvSpPr>
            <a:spLocks noChangeArrowheads="1"/>
          </p:cNvSpPr>
          <p:nvPr/>
        </p:nvSpPr>
        <p:spPr bwMode="auto">
          <a:xfrm rot="18831828" flipV="1">
            <a:off x="6338888" y="4303713"/>
            <a:ext cx="30162" cy="1381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74" name="Line 487"/>
          <p:cNvSpPr>
            <a:spLocks noChangeShapeType="1"/>
          </p:cNvSpPr>
          <p:nvPr/>
        </p:nvSpPr>
        <p:spPr bwMode="auto">
          <a:xfrm rot="18831828" flipV="1">
            <a:off x="5461000" y="4711701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29027" name="Object 488"/>
          <p:cNvGraphicFramePr>
            <a:graphicFrameLocks noChangeAspect="1"/>
          </p:cNvGraphicFramePr>
          <p:nvPr/>
        </p:nvGraphicFramePr>
        <p:xfrm>
          <a:off x="5189538" y="4987925"/>
          <a:ext cx="5445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6"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8" y="4987925"/>
                        <a:ext cx="544512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75" name="AutoShape 490"/>
          <p:cNvSpPr>
            <a:spLocks noChangeArrowheads="1"/>
          </p:cNvSpPr>
          <p:nvPr/>
        </p:nvSpPr>
        <p:spPr bwMode="auto">
          <a:xfrm>
            <a:off x="8074025" y="2266950"/>
            <a:ext cx="314325" cy="153988"/>
          </a:xfrm>
          <a:prstGeom prst="parallelogram">
            <a:avLst>
              <a:gd name="adj" fmla="val 78635"/>
            </a:avLst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76" name="Rectangle 491"/>
          <p:cNvSpPr>
            <a:spLocks noChangeArrowheads="1"/>
          </p:cNvSpPr>
          <p:nvPr/>
        </p:nvSpPr>
        <p:spPr bwMode="auto">
          <a:xfrm>
            <a:off x="8232775" y="1763713"/>
            <a:ext cx="144463" cy="5080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77" name="Rectangle 492"/>
          <p:cNvSpPr>
            <a:spLocks noChangeArrowheads="1"/>
          </p:cNvSpPr>
          <p:nvPr/>
        </p:nvSpPr>
        <p:spPr bwMode="auto">
          <a:xfrm>
            <a:off x="8075613" y="1908175"/>
            <a:ext cx="200025" cy="50800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78" name="AutoShape 493"/>
          <p:cNvSpPr>
            <a:spLocks noChangeArrowheads="1"/>
          </p:cNvSpPr>
          <p:nvPr/>
        </p:nvSpPr>
        <p:spPr bwMode="auto">
          <a:xfrm>
            <a:off x="8074025" y="1758950"/>
            <a:ext cx="314325" cy="153988"/>
          </a:xfrm>
          <a:prstGeom prst="parallelogram">
            <a:avLst>
              <a:gd name="adj" fmla="val 78635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79" name="Line 494"/>
          <p:cNvSpPr>
            <a:spLocks noChangeShapeType="1"/>
          </p:cNvSpPr>
          <p:nvPr/>
        </p:nvSpPr>
        <p:spPr bwMode="auto">
          <a:xfrm>
            <a:off x="8388350" y="1770063"/>
            <a:ext cx="0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9080" name="Line 495"/>
          <p:cNvSpPr>
            <a:spLocks noChangeShapeType="1"/>
          </p:cNvSpPr>
          <p:nvPr/>
        </p:nvSpPr>
        <p:spPr bwMode="auto">
          <a:xfrm flipH="1">
            <a:off x="8275638" y="2266950"/>
            <a:ext cx="112712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29081" name="Rectangle 496"/>
          <p:cNvSpPr>
            <a:spLocks noChangeArrowheads="1"/>
          </p:cNvSpPr>
          <p:nvPr/>
        </p:nvSpPr>
        <p:spPr bwMode="auto">
          <a:xfrm>
            <a:off x="8102600" y="1974850"/>
            <a:ext cx="130175" cy="29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82" name="Rectangle 497"/>
          <p:cNvSpPr>
            <a:spLocks noChangeArrowheads="1"/>
          </p:cNvSpPr>
          <p:nvPr/>
        </p:nvSpPr>
        <p:spPr bwMode="auto">
          <a:xfrm>
            <a:off x="8120063" y="2063750"/>
            <a:ext cx="100012" cy="10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524" name="Oval 500"/>
          <p:cNvSpPr>
            <a:spLocks noChangeArrowheads="1"/>
          </p:cNvSpPr>
          <p:nvPr/>
        </p:nvSpPr>
        <p:spPr bwMode="auto">
          <a:xfrm rot="19807440" flipH="1">
            <a:off x="7291388" y="2640013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525" name="Rectangle 501"/>
          <p:cNvSpPr>
            <a:spLocks noChangeArrowheads="1"/>
          </p:cNvSpPr>
          <p:nvPr/>
        </p:nvSpPr>
        <p:spPr bwMode="auto">
          <a:xfrm rot="19807440" flipH="1">
            <a:off x="7264400" y="2436813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85" name="Oval 502"/>
          <p:cNvSpPr>
            <a:spLocks noChangeArrowheads="1"/>
          </p:cNvSpPr>
          <p:nvPr/>
        </p:nvSpPr>
        <p:spPr bwMode="auto">
          <a:xfrm rot="19807440" flipH="1">
            <a:off x="7923213" y="2236788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527" name="Rectangle 503"/>
          <p:cNvSpPr>
            <a:spLocks noChangeArrowheads="1"/>
          </p:cNvSpPr>
          <p:nvPr/>
        </p:nvSpPr>
        <p:spPr bwMode="auto">
          <a:xfrm rot="19807440" flipH="1">
            <a:off x="7307263" y="2636838"/>
            <a:ext cx="25400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87" name="Line 504"/>
          <p:cNvSpPr>
            <a:spLocks noChangeShapeType="1"/>
          </p:cNvSpPr>
          <p:nvPr/>
        </p:nvSpPr>
        <p:spPr bwMode="auto">
          <a:xfrm rot="19807440" flipH="1">
            <a:off x="7169150" y="2508250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7531" name="Oval 507"/>
          <p:cNvSpPr>
            <a:spLocks noChangeArrowheads="1"/>
          </p:cNvSpPr>
          <p:nvPr/>
        </p:nvSpPr>
        <p:spPr bwMode="auto">
          <a:xfrm rot="1792560">
            <a:off x="8048625" y="4600575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257532" name="Rectangle 508"/>
          <p:cNvSpPr>
            <a:spLocks noChangeArrowheads="1"/>
          </p:cNvSpPr>
          <p:nvPr/>
        </p:nvSpPr>
        <p:spPr bwMode="auto">
          <a:xfrm rot="1792560">
            <a:off x="7381875" y="4395788"/>
            <a:ext cx="731838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90" name="Oval 509"/>
          <p:cNvSpPr>
            <a:spLocks noChangeArrowheads="1"/>
          </p:cNvSpPr>
          <p:nvPr/>
        </p:nvSpPr>
        <p:spPr bwMode="auto">
          <a:xfrm rot="1792560">
            <a:off x="7416800" y="41957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257534" name="Rectangle 510"/>
          <p:cNvSpPr>
            <a:spLocks noChangeArrowheads="1"/>
          </p:cNvSpPr>
          <p:nvPr/>
        </p:nvSpPr>
        <p:spPr bwMode="auto">
          <a:xfrm rot="1792560">
            <a:off x="8043863" y="4597400"/>
            <a:ext cx="254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Calibri"/>
              <a:ea typeface="+mn-ea"/>
              <a:cs typeface="+mn-cs"/>
            </a:endParaRPr>
          </a:p>
        </p:txBody>
      </p:sp>
      <p:sp>
        <p:nvSpPr>
          <p:cNvPr id="129092" name="Line 511"/>
          <p:cNvSpPr>
            <a:spLocks noChangeShapeType="1"/>
          </p:cNvSpPr>
          <p:nvPr/>
        </p:nvSpPr>
        <p:spPr bwMode="auto">
          <a:xfrm rot="1792560">
            <a:off x="7243763" y="4495800"/>
            <a:ext cx="1062037" cy="1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29028" name="Object 512"/>
          <p:cNvGraphicFramePr>
            <a:graphicFrameLocks noChangeAspect="1"/>
          </p:cNvGraphicFramePr>
          <p:nvPr/>
        </p:nvGraphicFramePr>
        <p:xfrm>
          <a:off x="8077200" y="4799013"/>
          <a:ext cx="5461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7"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4799013"/>
                        <a:ext cx="5461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93" name="Text Box 513"/>
          <p:cNvSpPr txBox="1">
            <a:spLocks noChangeArrowheads="1"/>
          </p:cNvSpPr>
          <p:nvPr/>
        </p:nvSpPr>
        <p:spPr bwMode="auto">
          <a:xfrm>
            <a:off x="5716588" y="1903413"/>
            <a:ext cx="67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s</a:t>
            </a:r>
            <a:endParaRPr lang="en-US" sz="2000" dirty="0">
              <a:latin typeface="Calibri"/>
            </a:endParaRPr>
          </a:p>
        </p:txBody>
      </p:sp>
      <p:sp>
        <p:nvSpPr>
          <p:cNvPr id="129094" name="Text Box 514"/>
          <p:cNvSpPr txBox="1">
            <a:spLocks noChangeArrowheads="1"/>
          </p:cNvSpPr>
          <p:nvPr/>
        </p:nvSpPr>
        <p:spPr bwMode="auto">
          <a:xfrm>
            <a:off x="7543800" y="2411413"/>
            <a:ext cx="67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s</a:t>
            </a:r>
            <a:endParaRPr lang="en-US" sz="2000" dirty="0">
              <a:latin typeface="Calibri"/>
            </a:endParaRPr>
          </a:p>
        </p:txBody>
      </p:sp>
      <p:sp>
        <p:nvSpPr>
          <p:cNvPr id="129095" name="Freeform 515"/>
          <p:cNvSpPr>
            <a:spLocks/>
          </p:cNvSpPr>
          <p:nvPr/>
        </p:nvSpPr>
        <p:spPr bwMode="auto">
          <a:xfrm>
            <a:off x="5710238" y="2771775"/>
            <a:ext cx="800100" cy="1381125"/>
          </a:xfrm>
          <a:custGeom>
            <a:avLst/>
            <a:gdLst>
              <a:gd name="T0" fmla="*/ 0 w 504"/>
              <a:gd name="T1" fmla="*/ 0 h 870"/>
              <a:gd name="T2" fmla="*/ 2147483647 w 504"/>
              <a:gd name="T3" fmla="*/ 2147483647 h 870"/>
              <a:gd name="T4" fmla="*/ 2147483647 w 504"/>
              <a:gd name="T5" fmla="*/ 2147483647 h 870"/>
              <a:gd name="T6" fmla="*/ 2147483647 w 504"/>
              <a:gd name="T7" fmla="*/ 2147483647 h 870"/>
              <a:gd name="T8" fmla="*/ 2147483647 w 504"/>
              <a:gd name="T9" fmla="*/ 2147483647 h 870"/>
              <a:gd name="T10" fmla="*/ 2147483647 w 504"/>
              <a:gd name="T11" fmla="*/ 2147483647 h 870"/>
              <a:gd name="T12" fmla="*/ 2147483647 w 504"/>
              <a:gd name="T13" fmla="*/ 2147483647 h 870"/>
              <a:gd name="T14" fmla="*/ 2147483647 w 504"/>
              <a:gd name="T15" fmla="*/ 2147483647 h 870"/>
              <a:gd name="T16" fmla="*/ 2147483647 w 504"/>
              <a:gd name="T17" fmla="*/ 2147483647 h 870"/>
              <a:gd name="T18" fmla="*/ 2147483647 w 504"/>
              <a:gd name="T19" fmla="*/ 2147483647 h 8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4"/>
              <a:gd name="T31" fmla="*/ 0 h 870"/>
              <a:gd name="T32" fmla="*/ 504 w 504"/>
              <a:gd name="T33" fmla="*/ 870 h 8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4" h="870">
                <a:moveTo>
                  <a:pt x="0" y="0"/>
                </a:moveTo>
                <a:cubicBezTo>
                  <a:pt x="21" y="11"/>
                  <a:pt x="79" y="44"/>
                  <a:pt x="129" y="63"/>
                </a:cubicBezTo>
                <a:cubicBezTo>
                  <a:pt x="179" y="82"/>
                  <a:pt x="255" y="102"/>
                  <a:pt x="299" y="112"/>
                </a:cubicBezTo>
                <a:cubicBezTo>
                  <a:pt x="343" y="122"/>
                  <a:pt x="362" y="116"/>
                  <a:pt x="392" y="121"/>
                </a:cubicBezTo>
                <a:cubicBezTo>
                  <a:pt x="417" y="124"/>
                  <a:pt x="469" y="100"/>
                  <a:pt x="479" y="145"/>
                </a:cubicBezTo>
                <a:cubicBezTo>
                  <a:pt x="490" y="191"/>
                  <a:pt x="504" y="700"/>
                  <a:pt x="490" y="772"/>
                </a:cubicBezTo>
                <a:cubicBezTo>
                  <a:pt x="477" y="845"/>
                  <a:pt x="447" y="842"/>
                  <a:pt x="406" y="839"/>
                </a:cubicBezTo>
                <a:cubicBezTo>
                  <a:pt x="365" y="836"/>
                  <a:pt x="323" y="835"/>
                  <a:pt x="286" y="833"/>
                </a:cubicBezTo>
                <a:cubicBezTo>
                  <a:pt x="250" y="831"/>
                  <a:pt x="226" y="822"/>
                  <a:pt x="192" y="828"/>
                </a:cubicBezTo>
                <a:cubicBezTo>
                  <a:pt x="158" y="834"/>
                  <a:pt x="107" y="861"/>
                  <a:pt x="84" y="870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96" name="Text Box 516"/>
          <p:cNvSpPr txBox="1">
            <a:spLocks noChangeArrowheads="1"/>
          </p:cNvSpPr>
          <p:nvPr/>
        </p:nvSpPr>
        <p:spPr bwMode="auto">
          <a:xfrm>
            <a:off x="4724400" y="3960813"/>
            <a:ext cx="674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c</a:t>
            </a:r>
            <a:endParaRPr lang="en-US" sz="2000" dirty="0">
              <a:latin typeface="Calibri"/>
            </a:endParaRPr>
          </a:p>
        </p:txBody>
      </p:sp>
      <p:sp>
        <p:nvSpPr>
          <p:cNvPr id="129097" name="Freeform 517"/>
          <p:cNvSpPr>
            <a:spLocks/>
          </p:cNvSpPr>
          <p:nvPr/>
        </p:nvSpPr>
        <p:spPr bwMode="auto">
          <a:xfrm>
            <a:off x="6173788" y="2749550"/>
            <a:ext cx="431800" cy="1570038"/>
          </a:xfrm>
          <a:custGeom>
            <a:avLst/>
            <a:gdLst>
              <a:gd name="T0" fmla="*/ 0 w 272"/>
              <a:gd name="T1" fmla="*/ 0 h 989"/>
              <a:gd name="T2" fmla="*/ 2147483647 w 272"/>
              <a:gd name="T3" fmla="*/ 2147483647 h 989"/>
              <a:gd name="T4" fmla="*/ 2147483647 w 272"/>
              <a:gd name="T5" fmla="*/ 2147483647 h 989"/>
              <a:gd name="T6" fmla="*/ 2147483647 w 272"/>
              <a:gd name="T7" fmla="*/ 2147483647 h 989"/>
              <a:gd name="T8" fmla="*/ 2147483647 w 272"/>
              <a:gd name="T9" fmla="*/ 2147483647 h 989"/>
              <a:gd name="T10" fmla="*/ 2147483647 w 272"/>
              <a:gd name="T11" fmla="*/ 2147483647 h 989"/>
              <a:gd name="T12" fmla="*/ 2147483647 w 272"/>
              <a:gd name="T13" fmla="*/ 2147483647 h 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989"/>
              <a:gd name="T23" fmla="*/ 272 w 272"/>
              <a:gd name="T24" fmla="*/ 989 h 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989">
                <a:moveTo>
                  <a:pt x="0" y="0"/>
                </a:moveTo>
                <a:cubicBezTo>
                  <a:pt x="15" y="13"/>
                  <a:pt x="49" y="56"/>
                  <a:pt x="92" y="80"/>
                </a:cubicBezTo>
                <a:cubicBezTo>
                  <a:pt x="231" y="84"/>
                  <a:pt x="204" y="89"/>
                  <a:pt x="257" y="147"/>
                </a:cubicBezTo>
                <a:cubicBezTo>
                  <a:pt x="270" y="295"/>
                  <a:pt x="272" y="652"/>
                  <a:pt x="268" y="774"/>
                </a:cubicBezTo>
                <a:cubicBezTo>
                  <a:pt x="268" y="895"/>
                  <a:pt x="261" y="853"/>
                  <a:pt x="257" y="875"/>
                </a:cubicBezTo>
                <a:cubicBezTo>
                  <a:pt x="251" y="894"/>
                  <a:pt x="257" y="889"/>
                  <a:pt x="242" y="908"/>
                </a:cubicBezTo>
                <a:cubicBezTo>
                  <a:pt x="227" y="927"/>
                  <a:pt x="183" y="972"/>
                  <a:pt x="167" y="98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98" name="Freeform 518"/>
          <p:cNvSpPr>
            <a:spLocks/>
          </p:cNvSpPr>
          <p:nvPr/>
        </p:nvSpPr>
        <p:spPr bwMode="auto">
          <a:xfrm>
            <a:off x="6757988" y="2733675"/>
            <a:ext cx="638175" cy="1538288"/>
          </a:xfrm>
          <a:custGeom>
            <a:avLst/>
            <a:gdLst>
              <a:gd name="T0" fmla="*/ 2147483647 w 402"/>
              <a:gd name="T1" fmla="*/ 0 h 969"/>
              <a:gd name="T2" fmla="*/ 2147483647 w 402"/>
              <a:gd name="T3" fmla="*/ 2147483647 h 969"/>
              <a:gd name="T4" fmla="*/ 2147483647 w 402"/>
              <a:gd name="T5" fmla="*/ 2147483647 h 969"/>
              <a:gd name="T6" fmla="*/ 2147483647 w 402"/>
              <a:gd name="T7" fmla="*/ 2147483647 h 969"/>
              <a:gd name="T8" fmla="*/ 2147483647 w 402"/>
              <a:gd name="T9" fmla="*/ 2147483647 h 969"/>
              <a:gd name="T10" fmla="*/ 2147483647 w 402"/>
              <a:gd name="T11" fmla="*/ 2147483647 h 969"/>
              <a:gd name="T12" fmla="*/ 2147483647 w 402"/>
              <a:gd name="T13" fmla="*/ 2147483647 h 969"/>
              <a:gd name="T14" fmla="*/ 2147483647 w 402"/>
              <a:gd name="T15" fmla="*/ 2147483647 h 969"/>
              <a:gd name="T16" fmla="*/ 2147483647 w 402"/>
              <a:gd name="T17" fmla="*/ 2147483647 h 9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2"/>
              <a:gd name="T28" fmla="*/ 0 h 969"/>
              <a:gd name="T29" fmla="*/ 402 w 402"/>
              <a:gd name="T30" fmla="*/ 969 h 9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2" h="969">
                <a:moveTo>
                  <a:pt x="306" y="0"/>
                </a:moveTo>
                <a:cubicBezTo>
                  <a:pt x="295" y="5"/>
                  <a:pt x="262" y="24"/>
                  <a:pt x="240" y="36"/>
                </a:cubicBezTo>
                <a:cubicBezTo>
                  <a:pt x="218" y="48"/>
                  <a:pt x="199" y="58"/>
                  <a:pt x="174" y="72"/>
                </a:cubicBezTo>
                <a:cubicBezTo>
                  <a:pt x="149" y="86"/>
                  <a:pt x="115" y="101"/>
                  <a:pt x="90" y="119"/>
                </a:cubicBezTo>
                <a:cubicBezTo>
                  <a:pt x="64" y="136"/>
                  <a:pt x="72" y="127"/>
                  <a:pt x="25" y="178"/>
                </a:cubicBezTo>
                <a:cubicBezTo>
                  <a:pt x="14" y="223"/>
                  <a:pt x="0" y="732"/>
                  <a:pt x="14" y="804"/>
                </a:cubicBezTo>
                <a:cubicBezTo>
                  <a:pt x="27" y="877"/>
                  <a:pt x="53" y="854"/>
                  <a:pt x="98" y="871"/>
                </a:cubicBezTo>
                <a:cubicBezTo>
                  <a:pt x="144" y="888"/>
                  <a:pt x="209" y="884"/>
                  <a:pt x="261" y="900"/>
                </a:cubicBezTo>
                <a:cubicBezTo>
                  <a:pt x="312" y="916"/>
                  <a:pt x="373" y="955"/>
                  <a:pt x="402" y="96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29099" name="Text Box 519"/>
          <p:cNvSpPr txBox="1">
            <a:spLocks noChangeArrowheads="1"/>
          </p:cNvSpPr>
          <p:nvPr/>
        </p:nvSpPr>
        <p:spPr bwMode="auto">
          <a:xfrm>
            <a:off x="5983288" y="4498975"/>
            <a:ext cx="67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c</a:t>
            </a:r>
            <a:endParaRPr lang="en-US" sz="2000" dirty="0">
              <a:latin typeface="Calibri"/>
            </a:endParaRPr>
          </a:p>
        </p:txBody>
      </p:sp>
      <p:sp>
        <p:nvSpPr>
          <p:cNvPr id="129100" name="Text Box 520"/>
          <p:cNvSpPr txBox="1">
            <a:spLocks noChangeArrowheads="1"/>
          </p:cNvSpPr>
          <p:nvPr/>
        </p:nvSpPr>
        <p:spPr bwMode="auto">
          <a:xfrm>
            <a:off x="7670800" y="3986213"/>
            <a:ext cx="674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latin typeface="Calibri"/>
              </a:rPr>
              <a:t>R</a:t>
            </a:r>
            <a:r>
              <a:rPr lang="en-US" sz="2800" baseline="-25000" dirty="0" err="1">
                <a:latin typeface="Calibri"/>
              </a:rPr>
              <a:t>c</a:t>
            </a:r>
            <a:endParaRPr lang="en-US" sz="2000" dirty="0">
              <a:latin typeface="Calibri"/>
            </a:endParaRPr>
          </a:p>
        </p:txBody>
      </p:sp>
      <p:sp>
        <p:nvSpPr>
          <p:cNvPr id="129101" name="Text Box 521"/>
          <p:cNvSpPr txBox="1">
            <a:spLocks noChangeArrowheads="1"/>
          </p:cNvSpPr>
          <p:nvPr/>
        </p:nvSpPr>
        <p:spPr bwMode="auto">
          <a:xfrm>
            <a:off x="6699250" y="3357563"/>
            <a:ext cx="67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</a:rPr>
              <a:t>R</a:t>
            </a:r>
          </a:p>
        </p:txBody>
      </p:sp>
      <p:sp>
        <p:nvSpPr>
          <p:cNvPr id="129102" name="Rectangle 523"/>
          <p:cNvSpPr>
            <a:spLocks noGrp="1" noChangeArrowheads="1"/>
          </p:cNvSpPr>
          <p:nvPr>
            <p:ph type="body" idx="1"/>
          </p:nvPr>
        </p:nvSpPr>
        <p:spPr>
          <a:xfrm>
            <a:off x="533400" y="2171700"/>
            <a:ext cx="3759200" cy="40767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per-connection end-end throughput: min(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</a:t>
            </a:r>
            <a:r>
              <a:rPr lang="en-US" baseline="-25000" dirty="0" err="1">
                <a:ea typeface="ＭＳ Ｐゴシック" charset="0"/>
                <a:cs typeface="ＭＳ Ｐゴシック" charset="0"/>
              </a:rPr>
              <a:t>c</a:t>
            </a:r>
            <a:r>
              <a:rPr lang="en-US" dirty="0" err="1">
                <a:ea typeface="ＭＳ Ｐゴシック" charset="0"/>
                <a:cs typeface="ＭＳ Ｐゴシック" charset="0"/>
              </a:rPr>
              <a:t>,R</a:t>
            </a:r>
            <a:r>
              <a:rPr lang="en-US" baseline="-250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dirty="0" err="1">
                <a:ea typeface="ＭＳ Ｐゴシック" charset="0"/>
                <a:cs typeface="ＭＳ Ｐゴシック" charset="0"/>
              </a:rPr>
              <a:t>,R</a:t>
            </a:r>
            <a:r>
              <a:rPr lang="en-US" dirty="0">
                <a:ea typeface="ＭＳ Ｐゴシック" charset="0"/>
                <a:cs typeface="ＭＳ Ｐゴシック" charset="0"/>
              </a:rPr>
              <a:t>/10)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in practice: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</a:t>
            </a:r>
            <a:r>
              <a:rPr lang="en-US" baseline="-25000" dirty="0" err="1">
                <a:ea typeface="ＭＳ Ｐゴシック" charset="0"/>
                <a:cs typeface="ＭＳ Ｐゴシック" charset="0"/>
              </a:rPr>
              <a:t>c</a:t>
            </a:r>
            <a:r>
              <a:rPr lang="en-US" dirty="0">
                <a:ea typeface="ＭＳ Ｐゴシック" charset="0"/>
                <a:cs typeface="ＭＳ Ｐゴシック" charset="0"/>
              </a:rPr>
              <a:t> or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R</a:t>
            </a:r>
            <a:r>
              <a:rPr lang="en-US" baseline="-250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dirty="0">
                <a:ea typeface="ＭＳ Ｐゴシック" charset="0"/>
                <a:cs typeface="ＭＳ Ｐゴシック" charset="0"/>
              </a:rPr>
              <a:t> is often bottleneck</a:t>
            </a:r>
          </a:p>
        </p:txBody>
      </p:sp>
    </p:spTree>
    <p:extLst>
      <p:ext uri="{BB962C8B-B14F-4D97-AF65-F5344CB8AC3E}">
        <p14:creationId xmlns:p14="http://schemas.microsoft.com/office/powerpoint/2010/main" val="143845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1392053"/>
          </a:xfrm>
        </p:spPr>
        <p:txBody>
          <a:bodyPr>
            <a:normAutofit/>
          </a:bodyPr>
          <a:lstStyle/>
          <a:p>
            <a:r>
              <a:rPr lang="en-US" dirty="0" smtClean="0"/>
              <a:t>(Propagation) Delay </a:t>
            </a:r>
            <a:r>
              <a:rPr lang="en-US" dirty="0" smtClean="0">
                <a:solidFill>
                  <a:srgbClr val="000000"/>
                </a:solidFill>
              </a:rPr>
              <a:t>×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r>
              <a:rPr lang="en-US" dirty="0" smtClean="0"/>
              <a:t>Bandwidth</a:t>
            </a:r>
            <a:br>
              <a:rPr lang="en-US" dirty="0" smtClean="0"/>
            </a:br>
            <a:r>
              <a:rPr lang="en-US" sz="3600" dirty="0" smtClean="0"/>
              <a:t>also called Bandwidth Delay Product</a:t>
            </a:r>
            <a:endParaRPr lang="en-AU" sz="3600" dirty="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1319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 smtClean="0"/>
              <a:t>Consider the channel between entities as a pipe</a:t>
            </a:r>
            <a:endParaRPr lang="en-US" sz="2400" dirty="0"/>
          </a:p>
          <a:p>
            <a:pPr eaLnBrk="1" hangingPunct="1"/>
            <a:r>
              <a:rPr lang="en-US" sz="2400" dirty="0" smtClean="0"/>
              <a:t>Properties:</a:t>
            </a:r>
          </a:p>
          <a:p>
            <a:pPr lvl="1"/>
            <a:r>
              <a:rPr lang="en-US" sz="2000" dirty="0" smtClean="0"/>
              <a:t>Propagation delay due to </a:t>
            </a:r>
            <a:r>
              <a:rPr lang="en-US" sz="2000" dirty="0"/>
              <a:t>length of the </a:t>
            </a:r>
            <a:r>
              <a:rPr lang="en-US" sz="2000" dirty="0" smtClean="0"/>
              <a:t>pipe, and</a:t>
            </a:r>
          </a:p>
          <a:p>
            <a:pPr lvl="1"/>
            <a:r>
              <a:rPr lang="en-US" sz="2000" dirty="0"/>
              <a:t>B</a:t>
            </a:r>
            <a:r>
              <a:rPr lang="en-US" sz="2000" dirty="0" smtClean="0"/>
              <a:t>andwidth aka the width </a:t>
            </a:r>
            <a:r>
              <a:rPr lang="en-US" sz="2000" dirty="0"/>
              <a:t>of the </a:t>
            </a:r>
            <a:r>
              <a:rPr lang="en-US" sz="2000" dirty="0" smtClean="0"/>
              <a:t>pipe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Delay of 50 </a:t>
            </a:r>
            <a:r>
              <a:rPr lang="en-US" sz="2400" dirty="0" err="1"/>
              <a:t>ms</a:t>
            </a:r>
            <a:r>
              <a:rPr lang="en-US" sz="2400" dirty="0"/>
              <a:t> and bandwidth of 45 Mbps</a:t>
            </a:r>
          </a:p>
          <a:p>
            <a:pPr eaLnBrk="1" hangingPunct="1">
              <a:buFont typeface="Symbol" charset="0"/>
              <a:buChar char="Þ"/>
            </a:pPr>
            <a:r>
              <a:rPr lang="en-US" sz="2400" dirty="0"/>
              <a:t>50 x 10</a:t>
            </a:r>
            <a:r>
              <a:rPr lang="en-US" sz="2400" baseline="30000" dirty="0"/>
              <a:t>-3</a:t>
            </a:r>
            <a:r>
              <a:rPr lang="en-US" sz="2400" dirty="0"/>
              <a:t> seconds x 45 x 10</a:t>
            </a:r>
            <a:r>
              <a:rPr lang="en-US" sz="2400" baseline="30000" dirty="0"/>
              <a:t>6</a:t>
            </a:r>
            <a:r>
              <a:rPr lang="en-US" sz="2400" dirty="0"/>
              <a:t> bits/second</a:t>
            </a:r>
          </a:p>
          <a:p>
            <a:pPr eaLnBrk="1" hangingPunct="1">
              <a:buFont typeface="Symbol" charset="0"/>
              <a:buChar char="Þ"/>
            </a:pPr>
            <a:r>
              <a:rPr lang="en-US" sz="2400" dirty="0"/>
              <a:t>2.25 x 10</a:t>
            </a:r>
            <a:r>
              <a:rPr lang="en-US" sz="2400" baseline="30000" dirty="0"/>
              <a:t>6</a:t>
            </a:r>
            <a:r>
              <a:rPr lang="en-US" sz="2400" dirty="0"/>
              <a:t> bits = 280 KB </a:t>
            </a:r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1828BE7-28D6-6A44-825C-169A4C1A9E19}" type="slidenum">
              <a:rPr lang="en-US" smtClean="0"/>
              <a:t>61</a:t>
            </a:fld>
            <a:endParaRPr lang="en-US" dirty="0"/>
          </a:p>
        </p:txBody>
      </p:sp>
      <p:pic>
        <p:nvPicPr>
          <p:cNvPr id="49154" name="Picture 6" descr="f01-18-978012385059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19" y="3388345"/>
            <a:ext cx="53276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80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f01-19-978012385059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59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sz="2800" dirty="0"/>
              <a:t>Relationship between bandwidth and </a:t>
            </a:r>
            <a:r>
              <a:rPr lang="en-US" sz="2800" dirty="0" smtClean="0"/>
              <a:t>link-latency</a:t>
            </a:r>
            <a:endParaRPr lang="en-GB" sz="2800" dirty="0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979613" y="4797425"/>
            <a:ext cx="5472112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Calibri"/>
                <a:ea typeface="+mn-ea"/>
              </a:rPr>
              <a:t>A </a:t>
            </a:r>
            <a:r>
              <a:rPr lang="en-US" sz="2000" dirty="0" smtClean="0">
                <a:solidFill>
                  <a:srgbClr val="000066"/>
                </a:solidFill>
                <a:latin typeface="Calibri"/>
                <a:ea typeface="+mn-ea"/>
              </a:rPr>
              <a:t>MB </a:t>
            </a:r>
            <a:r>
              <a:rPr lang="en-US" sz="2000" dirty="0">
                <a:solidFill>
                  <a:srgbClr val="000066"/>
                </a:solidFill>
                <a:latin typeface="Calibri"/>
                <a:ea typeface="+mn-ea"/>
              </a:rPr>
              <a:t>file would fill the </a:t>
            </a:r>
            <a:r>
              <a:rPr lang="en-US" sz="2000" dirty="0" smtClean="0">
                <a:solidFill>
                  <a:srgbClr val="000066"/>
                </a:solidFill>
                <a:latin typeface="Calibri"/>
                <a:ea typeface="+mn-ea"/>
              </a:rPr>
              <a:t>Mbps </a:t>
            </a:r>
            <a:r>
              <a:rPr lang="en-US" sz="2000" dirty="0">
                <a:solidFill>
                  <a:srgbClr val="000066"/>
                </a:solidFill>
                <a:latin typeface="Calibri"/>
                <a:ea typeface="+mn-ea"/>
              </a:rPr>
              <a:t>link 80 times,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Calibri"/>
                <a:ea typeface="+mn-ea"/>
              </a:rPr>
              <a:t>but only fill the </a:t>
            </a:r>
            <a:r>
              <a:rPr lang="en-US" sz="2000" dirty="0" err="1" smtClean="0">
                <a:solidFill>
                  <a:srgbClr val="000066"/>
                </a:solidFill>
                <a:latin typeface="Calibri"/>
                <a:ea typeface="+mn-ea"/>
              </a:rPr>
              <a:t>Gbps</a:t>
            </a:r>
            <a:r>
              <a:rPr lang="en-US" sz="2000" dirty="0" smtClean="0">
                <a:solidFill>
                  <a:srgbClr val="000066"/>
                </a:solidFill>
                <a:latin typeface="Calibri"/>
                <a:ea typeface="+mn-ea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Calibri"/>
                <a:ea typeface="+mn-ea"/>
              </a:rPr>
              <a:t>link 1/12 of one time</a:t>
            </a:r>
            <a:endParaRPr lang="en-GB" sz="2000" dirty="0">
              <a:solidFill>
                <a:srgbClr val="000066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1828BE7-28D6-6A44-825C-169A4C1A9E19}" type="slidenum">
              <a:rPr lang="en-US" sz="1200">
                <a:solidFill>
                  <a:schemeClr val="tx1">
                    <a:tint val="75000"/>
                  </a:schemeClr>
                </a:solidFill>
                <a:latin typeface="Calibri"/>
              </a:rPr>
              <a:pPr algn="r"/>
              <a:t>62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17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Second order effects</a:t>
            </a:r>
          </a:p>
          <a:p>
            <a:r>
              <a:rPr lang="en-US" dirty="0"/>
              <a:t>Image/Audio </a:t>
            </a:r>
            <a:r>
              <a:rPr lang="en-US" dirty="0" smtClean="0"/>
              <a:t>quality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metrics…</a:t>
            </a:r>
          </a:p>
          <a:p>
            <a:r>
              <a:rPr lang="en-US" dirty="0" smtClean="0"/>
              <a:t>Network efficiency (good-put </a:t>
            </a:r>
            <a:r>
              <a:rPr lang="en-US" i="1" dirty="0" smtClean="0"/>
              <a:t>versus </a:t>
            </a:r>
            <a:r>
              <a:rPr lang="en-US" dirty="0" smtClean="0"/>
              <a:t>throughput)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User Experience? (World Wide Wait)</a:t>
            </a:r>
          </a:p>
          <a:p>
            <a:endParaRPr lang="en-US" dirty="0" smtClean="0"/>
          </a:p>
          <a:p>
            <a:r>
              <a:rPr lang="en-US" dirty="0" smtClean="0"/>
              <a:t>Network connectivity expectations</a:t>
            </a:r>
          </a:p>
          <a:p>
            <a:endParaRPr lang="en-US" dirty="0"/>
          </a:p>
          <a:p>
            <a:r>
              <a:rPr lang="en-US" dirty="0" smtClean="0"/>
              <a:t>Others?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 descr="loading-gif-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29" y="4633757"/>
            <a:ext cx="256809" cy="256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725" y="5314936"/>
            <a:ext cx="1767132" cy="1325349"/>
          </a:xfrm>
          <a:prstGeom prst="rect">
            <a:avLst/>
          </a:prstGeom>
        </p:spPr>
      </p:pic>
      <p:pic>
        <p:nvPicPr>
          <p:cNvPr id="7" name="Picture 6" descr="ajax-load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2" y="4190092"/>
            <a:ext cx="203200" cy="203200"/>
          </a:xfrm>
          <a:prstGeom prst="rect">
            <a:avLst/>
          </a:prstGeom>
        </p:spPr>
      </p:pic>
      <p:pic>
        <p:nvPicPr>
          <p:cNvPr id="8" name="Picture 7" descr="ajax-loader (1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547454"/>
            <a:ext cx="807357" cy="94612"/>
          </a:xfrm>
          <a:prstGeom prst="rect">
            <a:avLst/>
          </a:prstGeom>
        </p:spPr>
      </p:pic>
      <p:pic>
        <p:nvPicPr>
          <p:cNvPr id="10" name="Picture 9" descr="winvista_curso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857" y="4007829"/>
            <a:ext cx="662214" cy="662214"/>
          </a:xfrm>
          <a:prstGeom prst="rect">
            <a:avLst/>
          </a:prstGeom>
        </p:spPr>
      </p:pic>
      <p:pic>
        <p:nvPicPr>
          <p:cNvPr id="13" name="Picture 12" descr="WaitCursor-300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760" y="4719951"/>
            <a:ext cx="264994" cy="283922"/>
          </a:xfrm>
          <a:prstGeom prst="rect">
            <a:avLst/>
          </a:prstGeom>
        </p:spPr>
      </p:pic>
      <p:pic>
        <p:nvPicPr>
          <p:cNvPr id="15" name="Picture 14" descr="Netscape_throbber_2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57" y="4231806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7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to take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Multiplexing is the key</a:t>
            </a:r>
          </a:p>
          <a:p>
            <a:r>
              <a:rPr lang="en-US" dirty="0" smtClean="0"/>
              <a:t>Lots of ‘definitions’</a:t>
            </a:r>
          </a:p>
          <a:p>
            <a:r>
              <a:rPr lang="en-US" dirty="0" smtClean="0"/>
              <a:t>Consider the Task not the Technology</a:t>
            </a:r>
          </a:p>
          <a:p>
            <a:r>
              <a:rPr lang="en-US" dirty="0" smtClean="0"/>
              <a:t>Internet is an example of a packet network</a:t>
            </a:r>
          </a:p>
          <a:p>
            <a:r>
              <a:rPr lang="en-US" dirty="0" smtClean="0"/>
              <a:t>Why are we waiting? – Delay</a:t>
            </a:r>
          </a:p>
          <a:p>
            <a:r>
              <a:rPr lang="en-US" dirty="0" smtClean="0"/>
              <a:t>Where did my data go? – Loss</a:t>
            </a:r>
          </a:p>
          <a:p>
            <a:r>
              <a:rPr lang="en-US" dirty="0" smtClean="0"/>
              <a:t>Bandwidth </a:t>
            </a:r>
            <a:r>
              <a:rPr lang="en-US" dirty="0" err="1" smtClean="0"/>
              <a:t>vs</a:t>
            </a:r>
            <a:r>
              <a:rPr lang="en-US" dirty="0" smtClean="0"/>
              <a:t> Throughput</a:t>
            </a:r>
          </a:p>
          <a:p>
            <a:r>
              <a:rPr lang="en-US" dirty="0" smtClean="0"/>
              <a:t>Bandwidth delay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7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47" y="1600200"/>
            <a:ext cx="8609915" cy="500758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dirty="0"/>
              <a:t>mechanism for breaking down a </a:t>
            </a:r>
            <a:r>
              <a:rPr lang="en-US" dirty="0" smtClean="0"/>
              <a:t>problem</a:t>
            </a:r>
          </a:p>
          <a:p>
            <a:pPr marL="0" indent="0" algn="ctr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what</a:t>
            </a:r>
            <a:r>
              <a:rPr lang="en-US" dirty="0" smtClean="0"/>
              <a:t> </a:t>
            </a:r>
            <a:r>
              <a:rPr lang="en-US" dirty="0"/>
              <a:t>not </a:t>
            </a:r>
            <a:r>
              <a:rPr lang="en-US" i="1" dirty="0" smtClean="0"/>
              <a:t>how</a:t>
            </a:r>
            <a:endParaRPr lang="en-US" dirty="0" smtClean="0"/>
          </a:p>
          <a:p>
            <a:r>
              <a:rPr lang="en-US" dirty="0" err="1" smtClean="0"/>
              <a:t>eg</a:t>
            </a:r>
            <a:r>
              <a:rPr lang="en-US" dirty="0" smtClean="0"/>
              <a:t> Specification </a:t>
            </a:r>
            <a:r>
              <a:rPr lang="en-US" i="1" dirty="0" smtClean="0"/>
              <a:t>versus </a:t>
            </a:r>
            <a:r>
              <a:rPr lang="en-US" dirty="0" smtClean="0"/>
              <a:t>implementation</a:t>
            </a:r>
          </a:p>
          <a:p>
            <a:r>
              <a:rPr lang="en-US" dirty="0" err="1" smtClean="0"/>
              <a:t>eg</a:t>
            </a:r>
            <a:r>
              <a:rPr lang="en-US" dirty="0" smtClean="0"/>
              <a:t> Modules in programs</a:t>
            </a:r>
          </a:p>
          <a:p>
            <a:pPr marL="0" indent="0">
              <a:buNone/>
            </a:pPr>
            <a:r>
              <a:rPr lang="en-US" dirty="0" smtClean="0"/>
              <a:t>Allows replacement of implementations without affecting system behavior</a:t>
            </a:r>
          </a:p>
          <a:p>
            <a:pPr marL="0" indent="0" algn="ctr">
              <a:buNone/>
            </a:pPr>
            <a:r>
              <a:rPr lang="en-US" i="1" dirty="0" smtClean="0"/>
              <a:t>Vertical</a:t>
            </a:r>
            <a:r>
              <a:rPr lang="en-US" dirty="0" smtClean="0"/>
              <a:t> versus </a:t>
            </a:r>
            <a:r>
              <a:rPr lang="en-US" i="1" dirty="0" smtClean="0"/>
              <a:t>Horizontal</a:t>
            </a:r>
          </a:p>
          <a:p>
            <a:pPr marL="0" indent="0">
              <a:buNone/>
            </a:pPr>
            <a:r>
              <a:rPr lang="en-US" i="1" dirty="0" smtClean="0"/>
              <a:t>“Vertical”</a:t>
            </a:r>
            <a:r>
              <a:rPr lang="en-US" dirty="0" smtClean="0"/>
              <a:t> what happens in a box “How does it attach to the network?”</a:t>
            </a:r>
          </a:p>
          <a:p>
            <a:pPr marL="0" indent="0">
              <a:buNone/>
            </a:pPr>
            <a:r>
              <a:rPr lang="en-US" i="1" dirty="0" smtClean="0"/>
              <a:t>“Horizontal” </a:t>
            </a:r>
            <a:r>
              <a:rPr lang="en-US" dirty="0" smtClean="0"/>
              <a:t>the communications paths running through the system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3100" b="1" dirty="0" smtClean="0"/>
              <a:t>Hint:</a:t>
            </a:r>
            <a:r>
              <a:rPr lang="en-US" sz="3100" dirty="0" smtClean="0"/>
              <a:t> paths are build on top of (“layered over”) other paths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75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28" y="1226105"/>
            <a:ext cx="8782178" cy="4525963"/>
          </a:xfrm>
        </p:spPr>
        <p:txBody>
          <a:bodyPr/>
          <a:lstStyle/>
          <a:p>
            <a:r>
              <a:rPr lang="en-US" dirty="0" smtClean="0"/>
              <a:t>A restricted form of abstraction: system functions are divided into layers, one built upon another</a:t>
            </a:r>
          </a:p>
          <a:p>
            <a:r>
              <a:rPr lang="en-US" dirty="0" smtClean="0"/>
              <a:t>Often called a </a:t>
            </a:r>
            <a:r>
              <a:rPr lang="en-US" i="1" dirty="0" smtClean="0"/>
              <a:t>stack</a:t>
            </a:r>
            <a:r>
              <a:rPr lang="en-US" dirty="0" smtClean="0"/>
              <a:t>; but not a data structure!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voicest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35" y="2802504"/>
            <a:ext cx="4597110" cy="40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and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Interaction only between adjacent layers</a:t>
            </a:r>
          </a:p>
          <a:p>
            <a:r>
              <a:rPr lang="en-US" i="1" dirty="0"/>
              <a:t>l</a:t>
            </a:r>
            <a:r>
              <a:rPr lang="en-US" i="1" dirty="0" smtClean="0"/>
              <a:t>ayer n </a:t>
            </a:r>
            <a:r>
              <a:rPr lang="en-US" dirty="0" smtClean="0"/>
              <a:t>uses services provided by </a:t>
            </a:r>
            <a:r>
              <a:rPr lang="en-US" i="1" dirty="0" smtClean="0"/>
              <a:t>layer n-1 </a:t>
            </a:r>
          </a:p>
          <a:p>
            <a:r>
              <a:rPr lang="en-US" i="1" dirty="0"/>
              <a:t>l</a:t>
            </a:r>
            <a:r>
              <a:rPr lang="en-US" i="1" dirty="0" smtClean="0"/>
              <a:t>ayer n </a:t>
            </a:r>
            <a:r>
              <a:rPr lang="en-US" dirty="0" smtClean="0"/>
              <a:t>provides service to </a:t>
            </a:r>
            <a:r>
              <a:rPr lang="en-US" i="1" dirty="0" smtClean="0"/>
              <a:t>layer n+1</a:t>
            </a:r>
          </a:p>
          <a:p>
            <a:r>
              <a:rPr lang="en-US" dirty="0"/>
              <a:t>Bottom layer is physical media</a:t>
            </a:r>
          </a:p>
          <a:p>
            <a:r>
              <a:rPr lang="en-US" dirty="0" smtClean="0"/>
              <a:t>Top layer is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layerupdow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541" y="3352716"/>
            <a:ext cx="25527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7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80008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4C0A6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10236</TotalTime>
  <Words>4269</Words>
  <Application>Microsoft Macintosh PowerPoint</Application>
  <PresentationFormat>On-screen Show (4:3)</PresentationFormat>
  <Paragraphs>1042</Paragraphs>
  <Slides>64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Office Theme</vt:lpstr>
      <vt:lpstr>Clip</vt:lpstr>
      <vt:lpstr>Equation</vt:lpstr>
      <vt:lpstr>PowerPoint Presentation</vt:lpstr>
      <vt:lpstr>Topic 1 Foundation</vt:lpstr>
      <vt:lpstr>PowerPoint Presentation</vt:lpstr>
      <vt:lpstr>Thanks</vt:lpstr>
      <vt:lpstr>Multiplexing</vt:lpstr>
      <vt:lpstr>Multiplexing</vt:lpstr>
      <vt:lpstr>Abstraction</vt:lpstr>
      <vt:lpstr>Layering</vt:lpstr>
      <vt:lpstr>Layers and Communications</vt:lpstr>
      <vt:lpstr>Entities and Peers</vt:lpstr>
      <vt:lpstr>Entities and Peers</vt:lpstr>
      <vt:lpstr>Channels (This channel definition is very abstract)</vt:lpstr>
      <vt:lpstr>Channel Characteristics</vt:lpstr>
      <vt:lpstr>Layering and Embedding</vt:lpstr>
      <vt:lpstr>Internet protocol stack</vt:lpstr>
      <vt:lpstr>ISO/OSI reference model</vt:lpstr>
      <vt:lpstr>Internet protocol stack versus OSI Reference Model</vt:lpstr>
      <vt:lpstr>Example Embedding (also called Encapsulation)</vt:lpstr>
      <vt:lpstr>What is the Internet: general public</vt:lpstr>
      <vt:lpstr>What is the Internet: “nuts and bolts” view</vt:lpstr>
      <vt:lpstr>What is the Internet: “nuts and bolts” view</vt:lpstr>
      <vt:lpstr>What is the Internet: a service view</vt:lpstr>
      <vt:lpstr>What is a protocol?</vt:lpstr>
      <vt:lpstr>What is a protocol?</vt:lpstr>
      <vt:lpstr>A closer look at network structure:</vt:lpstr>
      <vt:lpstr>The network edge:</vt:lpstr>
      <vt:lpstr>Access networks and physical media</vt:lpstr>
      <vt:lpstr>Dial-up Modem (archeology – unless you travel a lot)</vt:lpstr>
      <vt:lpstr>Digital Subscriber Line (DSL)</vt:lpstr>
      <vt:lpstr>Cable Network Architecture: Overview</vt:lpstr>
      <vt:lpstr>Cable Network Architecture: Overview</vt:lpstr>
      <vt:lpstr>Fiber to the Home</vt:lpstr>
      <vt:lpstr>Physical Channels also known as Physical Media</vt:lpstr>
      <vt:lpstr>Physical media: radio</vt:lpstr>
      <vt:lpstr>The Network Core</vt:lpstr>
      <vt:lpstr>Network Core: Circuit Switching</vt:lpstr>
      <vt:lpstr>Circuit Switching: FDM and TDM</vt:lpstr>
      <vt:lpstr>Numerical example</vt:lpstr>
      <vt:lpstr>Network Core: Packet Switching</vt:lpstr>
      <vt:lpstr>Packet switching versus circuit switching</vt:lpstr>
      <vt:lpstr>Packet switching versus circuit switching</vt:lpstr>
      <vt:lpstr>Packet Switching: Statistical Multiplexing</vt:lpstr>
      <vt:lpstr>Packet Switching: store-and-forward</vt:lpstr>
      <vt:lpstr>Packet switching versus circuit switching</vt:lpstr>
      <vt:lpstr>Internet structure: network of networks</vt:lpstr>
      <vt:lpstr>Tier-1 ISP: e.g., Sprint</vt:lpstr>
      <vt:lpstr>Internet structure: network of networks</vt:lpstr>
      <vt:lpstr>Internet structure: network of networks</vt:lpstr>
      <vt:lpstr>Internet structure: network of networks</vt:lpstr>
      <vt:lpstr>“Real” Internet delays and routes</vt:lpstr>
      <vt:lpstr>Four sources of packet delay</vt:lpstr>
      <vt:lpstr>2. Queuing delay</vt:lpstr>
      <vt:lpstr>Queuing Delay</vt:lpstr>
      <vt:lpstr>Queuing Delay</vt:lpstr>
      <vt:lpstr>Queuing Delay</vt:lpstr>
      <vt:lpstr>Jitter</vt:lpstr>
      <vt:lpstr>Packet Loss</vt:lpstr>
      <vt:lpstr>Throughput</vt:lpstr>
      <vt:lpstr>Throughput (more)</vt:lpstr>
      <vt:lpstr>Throughput: Internet scenario</vt:lpstr>
      <vt:lpstr>(Propagation) Delay × Bandwidth also called Bandwidth Delay Product</vt:lpstr>
      <vt:lpstr>Relationship between bandwidth and link-latency</vt:lpstr>
      <vt:lpstr>Performance</vt:lpstr>
      <vt:lpstr>Lessons to take away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111</cp:revision>
  <cp:lastPrinted>2012-01-20T13:21:15Z</cp:lastPrinted>
  <dcterms:created xsi:type="dcterms:W3CDTF">2012-01-06T19:58:11Z</dcterms:created>
  <dcterms:modified xsi:type="dcterms:W3CDTF">2013-01-10T12:01:02Z</dcterms:modified>
</cp:coreProperties>
</file>