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6" r:id="rId2"/>
    <p:sldMasterId id="2147483698" r:id="rId3"/>
    <p:sldMasterId id="2147483710" r:id="rId4"/>
    <p:sldMasterId id="2147483723" r:id="rId5"/>
  </p:sldMasterIdLst>
  <p:notesMasterIdLst>
    <p:notesMasterId r:id="rId33"/>
  </p:notesMasterIdLst>
  <p:handoutMasterIdLst>
    <p:handoutMasterId r:id="rId34"/>
  </p:handoutMasterIdLst>
  <p:sldIdLst>
    <p:sldId id="256" r:id="rId6"/>
    <p:sldId id="285" r:id="rId7"/>
    <p:sldId id="286" r:id="rId8"/>
    <p:sldId id="295" r:id="rId9"/>
    <p:sldId id="287" r:id="rId10"/>
    <p:sldId id="279" r:id="rId11"/>
    <p:sldId id="271" r:id="rId12"/>
    <p:sldId id="273" r:id="rId13"/>
    <p:sldId id="260" r:id="rId14"/>
    <p:sldId id="269" r:id="rId15"/>
    <p:sldId id="278" r:id="rId16"/>
    <p:sldId id="283" r:id="rId17"/>
    <p:sldId id="276" r:id="rId18"/>
    <p:sldId id="277" r:id="rId19"/>
    <p:sldId id="280" r:id="rId20"/>
    <p:sldId id="294" r:id="rId21"/>
    <p:sldId id="267" r:id="rId22"/>
    <p:sldId id="263" r:id="rId23"/>
    <p:sldId id="274" r:id="rId24"/>
    <p:sldId id="291" r:id="rId25"/>
    <p:sldId id="289" r:id="rId26"/>
    <p:sldId id="288" r:id="rId27"/>
    <p:sldId id="290" r:id="rId28"/>
    <p:sldId id="282" r:id="rId29"/>
    <p:sldId id="293" r:id="rId30"/>
    <p:sldId id="292" r:id="rId31"/>
    <p:sldId id="264" r:id="rId32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Tony Mlbourn" initials="AJM" lastIdx="1" clrIdx="0"/>
  <p:cmAuthor id="1" name=" Tony Milbourn" initials="AJ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0" autoAdjust="0"/>
    <p:restoredTop sz="94679" autoAdjust="0"/>
  </p:normalViewPr>
  <p:slideViewPr>
    <p:cSldViewPr>
      <p:cViewPr>
        <p:scale>
          <a:sx n="60" d="100"/>
          <a:sy n="60" d="100"/>
        </p:scale>
        <p:origin x="-195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28"/>
    </p:cViewPr>
  </p:sorterViewPr>
  <p:notesViewPr>
    <p:cSldViewPr>
      <p:cViewPr varScale="1">
        <p:scale>
          <a:sx n="48" d="100"/>
          <a:sy n="48" d="100"/>
        </p:scale>
        <p:origin x="-1956" y="-114"/>
      </p:cViewPr>
      <p:guideLst>
        <p:guide orient="horz" pos="3143"/>
        <p:guide pos="21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9E7-234C-4CD0-A60B-F19F0E8DEF57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D3097-B6D1-412C-AB25-88275025C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9EBC-4C8E-423C-9908-82ABF855E7F0}" type="datetimeFigureOut">
              <a:rPr lang="en-US" smtClean="0"/>
              <a:pPr/>
              <a:t>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3567-E5B9-47A0-9C3F-4D62609D4A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3567-E5B9-47A0-9C3F-4D62609D4ADF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3567-E5B9-47A0-9C3F-4D62609D4AD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3567-E5B9-47A0-9C3F-4D62609D4AD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130425"/>
            <a:ext cx="710091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cognovo-logo- white fil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5715008" cy="136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261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7290" y="274639"/>
            <a:ext cx="5119710" cy="57261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4036231" y="-4036231"/>
            <a:ext cx="1071538" cy="9144000"/>
          </a:xfrm>
          <a:prstGeom prst="rect">
            <a:avLst/>
          </a:prstGeom>
          <a:gradFill flip="none" rotWithShape="1">
            <a:gsLst>
              <a:gs pos="0">
                <a:srgbClr val="9CE666">
                  <a:shade val="30000"/>
                  <a:satMod val="115000"/>
                </a:srgbClr>
              </a:gs>
              <a:gs pos="90000">
                <a:srgbClr val="9CE666">
                  <a:shade val="67500"/>
                  <a:satMod val="115000"/>
                  <a:alpha val="2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4036231" y="-4036231"/>
            <a:ext cx="1071538" cy="9144000"/>
          </a:xfrm>
          <a:prstGeom prst="rect">
            <a:avLst/>
          </a:prstGeom>
          <a:gradFill flip="none" rotWithShape="1">
            <a:gsLst>
              <a:gs pos="0">
                <a:srgbClr val="9CE666">
                  <a:shade val="30000"/>
                  <a:satMod val="115000"/>
                </a:srgbClr>
              </a:gs>
              <a:gs pos="90000">
                <a:srgbClr val="9CE666">
                  <a:shade val="67500"/>
                  <a:satMod val="115000"/>
                  <a:alpha val="2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5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84615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428736"/>
            <a:ext cx="7400948" cy="471490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1132" y="6491291"/>
            <a:ext cx="542900" cy="365125"/>
          </a:xfrm>
        </p:spPr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44291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29289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52" y="1643051"/>
            <a:ext cx="3571900" cy="43577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43051"/>
            <a:ext cx="3686172" cy="43577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52" y="1574792"/>
            <a:ext cx="3540122" cy="61303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852" y="2214554"/>
            <a:ext cx="3540122" cy="37862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628" y="1574792"/>
            <a:ext cx="3686172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0628" y="2214554"/>
            <a:ext cx="3686172" cy="37862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1132" y="6491291"/>
            <a:ext cx="542900" cy="365125"/>
          </a:xfrm>
        </p:spPr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66686"/>
            <a:ext cx="26511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285728"/>
            <a:ext cx="46148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5852" y="1428736"/>
            <a:ext cx="26511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-24"/>
            <a:ext cx="2714612" cy="6858024"/>
            <a:chOff x="0" y="-24"/>
            <a:chExt cx="2714612" cy="6858024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1071538" cy="6858000"/>
            </a:xfrm>
            <a:prstGeom prst="rect">
              <a:avLst/>
            </a:prstGeom>
            <a:gradFill>
              <a:gsLst>
                <a:gs pos="35000">
                  <a:srgbClr val="9CE666">
                    <a:shade val="30000"/>
                    <a:satMod val="115000"/>
                    <a:alpha val="97000"/>
                  </a:srgbClr>
                </a:gs>
                <a:gs pos="86000">
                  <a:srgbClr val="9CE666">
                    <a:shade val="67500"/>
                    <a:satMod val="115000"/>
                    <a:alpha val="3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cognovo-logo- white strong COG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-24"/>
              <a:ext cx="2714612" cy="648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5852" y="642918"/>
            <a:ext cx="7400948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52" y="1571612"/>
            <a:ext cx="7400948" cy="4400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32EA-8B3C-4294-8C25-905022379D0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Font typeface="Wingdings" pitchFamily="2" charset="2"/>
        <a:buNone/>
        <a:defRPr sz="2800" kern="1200">
          <a:solidFill>
            <a:srgbClr val="49A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9A3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9A3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9A3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9A300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9A300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EFAF-5D2F-4209-80BC-05A0F90DA0C8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310A-8DAE-4140-9186-F7C6DBE69F9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39AB-73CB-475A-B780-BED2788F0E30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B074-AD5F-488D-9D1D-03BACCA2E3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3FE8-7F4F-4E92-ADFA-2769BC33B3A7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40EA-297F-4283-A460-A6F8275ABFC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666B-7D96-4F25-8FE3-0F0286C6F73D}" type="datetimeFigureOut">
              <a:rPr lang="en-GB" smtClean="0"/>
              <a:pPr/>
              <a:t>10/05/2012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F9BD-9796-4A5B-963E-30498138A94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6400800" cy="828684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Paul Tindall 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Head of Software 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en-US" sz="4000" dirty="0" smtClean="0"/>
          </a:p>
          <a:p>
            <a:r>
              <a:rPr lang="en-US" sz="3200" b="1" dirty="0" smtClean="0">
                <a:solidFill>
                  <a:schemeClr val="accent1"/>
                </a:solidFill>
              </a:rPr>
              <a:t>Software Defined Radio – SDR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The Future of Wireless</a:t>
            </a:r>
          </a:p>
          <a:p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/>
              <a:t>	</a:t>
            </a:r>
          </a:p>
          <a:p>
            <a:pPr algn="ctr"/>
            <a:endParaRPr lang="en-US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373216"/>
            <a:ext cx="824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SDR  - "Radio in which some or all of the physical layer functions are software defined“</a:t>
            </a:r>
          </a:p>
          <a:p>
            <a:r>
              <a:rPr lang="en-GB" i="1" dirty="0" smtClean="0"/>
              <a:t>- Wireless Innovation Forum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6933" y="1412776"/>
            <a:ext cx="2349128" cy="4968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Analogue Domain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0" name="Bent-Up Arrow 199"/>
          <p:cNvSpPr/>
          <p:nvPr/>
        </p:nvSpPr>
        <p:spPr>
          <a:xfrm flipH="1" flipV="1">
            <a:off x="2108860" y="1673126"/>
            <a:ext cx="1320418" cy="1899890"/>
          </a:xfrm>
          <a:prstGeom prst="bentUpArrow">
            <a:avLst>
              <a:gd name="adj1" fmla="val 6958"/>
              <a:gd name="adj2" fmla="val 7346"/>
              <a:gd name="adj3" fmla="val 858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Bent-Up Arrow 174"/>
          <p:cNvSpPr/>
          <p:nvPr/>
        </p:nvSpPr>
        <p:spPr>
          <a:xfrm flipH="1" flipV="1">
            <a:off x="2582282" y="2010048"/>
            <a:ext cx="835411" cy="1130920"/>
          </a:xfrm>
          <a:prstGeom prst="bentUpArrow">
            <a:avLst>
              <a:gd name="adj1" fmla="val 11466"/>
              <a:gd name="adj2" fmla="val 13255"/>
              <a:gd name="adj3" fmla="val 1480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Rectangle 460"/>
          <p:cNvSpPr/>
          <p:nvPr/>
        </p:nvSpPr>
        <p:spPr>
          <a:xfrm>
            <a:off x="3424724" y="1412776"/>
            <a:ext cx="5145806" cy="4968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Digital Domain                                                   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LTE </a:t>
            </a:r>
            <a:r>
              <a:rPr lang="en-GB" b="1" dirty="0" smtClean="0">
                <a:solidFill>
                  <a:schemeClr val="accent4"/>
                </a:solidFill>
              </a:rPr>
              <a:t>FDD, </a:t>
            </a:r>
            <a:r>
              <a:rPr lang="en-GB" b="1" dirty="0" smtClean="0"/>
              <a:t>MIMO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rot="16200000" flipV="1">
            <a:off x="1875802" y="3795267"/>
            <a:ext cx="1618115" cy="4846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Off-page Connector 11"/>
          <p:cNvSpPr/>
          <p:nvPr/>
        </p:nvSpPr>
        <p:spPr>
          <a:xfrm rot="5400000">
            <a:off x="3092158" y="2696660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A/D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2091125" y="272511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693480" y="2722989"/>
            <a:ext cx="283644" cy="2887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2557492" y="2746137"/>
            <a:ext cx="249888" cy="242495"/>
            <a:chOff x="2152793" y="3171891"/>
            <a:chExt cx="398357" cy="390650"/>
          </a:xfrm>
        </p:grpSpPr>
        <p:sp>
          <p:nvSpPr>
            <p:cNvPr id="16" name="Oval 15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1977124" y="2867384"/>
            <a:ext cx="1391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00817" y="2867384"/>
            <a:ext cx="15667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7380" y="2867384"/>
            <a:ext cx="28147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093411" y="2782022"/>
            <a:ext cx="390650" cy="1707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Off-page Connector 73"/>
          <p:cNvSpPr/>
          <p:nvPr/>
        </p:nvSpPr>
        <p:spPr>
          <a:xfrm rot="5400000">
            <a:off x="3092757" y="3553752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A/D</a:t>
            </a:r>
          </a:p>
        </p:txBody>
      </p:sp>
      <p:sp>
        <p:nvSpPr>
          <p:cNvPr id="75" name="Isosceles Triangle 74"/>
          <p:cNvSpPr/>
          <p:nvPr/>
        </p:nvSpPr>
        <p:spPr>
          <a:xfrm rot="5400000">
            <a:off x="2091724" y="3582206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sp>
        <p:nvSpPr>
          <p:cNvPr id="76" name="Rectangle 75"/>
          <p:cNvSpPr/>
          <p:nvPr/>
        </p:nvSpPr>
        <p:spPr>
          <a:xfrm>
            <a:off x="1693480" y="3582355"/>
            <a:ext cx="284243" cy="2842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977723" y="3724476"/>
            <a:ext cx="139152" cy="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401416" y="3723882"/>
            <a:ext cx="156160" cy="118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07464" y="3723374"/>
            <a:ext cx="281990" cy="220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094010" y="3639114"/>
            <a:ext cx="390650" cy="1707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41883" y="3162975"/>
            <a:ext cx="279915" cy="26602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LO</a:t>
            </a:r>
          </a:p>
        </p:txBody>
      </p:sp>
      <p:grpSp>
        <p:nvGrpSpPr>
          <p:cNvPr id="8" name="Group 358"/>
          <p:cNvGrpSpPr/>
          <p:nvPr/>
        </p:nvGrpSpPr>
        <p:grpSpPr>
          <a:xfrm>
            <a:off x="2557576" y="3603229"/>
            <a:ext cx="249888" cy="242495"/>
            <a:chOff x="2152793" y="3171891"/>
            <a:chExt cx="398357" cy="390650"/>
          </a:xfrm>
        </p:grpSpPr>
        <p:sp>
          <p:nvSpPr>
            <p:cNvPr id="360" name="Oval 359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361" name="Straight Connector 360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Flowchart: Off-page Connector 371"/>
          <p:cNvSpPr/>
          <p:nvPr/>
        </p:nvSpPr>
        <p:spPr>
          <a:xfrm rot="5400000">
            <a:off x="3093193" y="4557270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D/A</a:t>
            </a:r>
          </a:p>
        </p:txBody>
      </p:sp>
      <p:grpSp>
        <p:nvGrpSpPr>
          <p:cNvPr id="9" name="Group 372"/>
          <p:cNvGrpSpPr/>
          <p:nvPr/>
        </p:nvGrpSpPr>
        <p:grpSpPr>
          <a:xfrm>
            <a:off x="2562338" y="4606747"/>
            <a:ext cx="249888" cy="242495"/>
            <a:chOff x="2152793" y="3171891"/>
            <a:chExt cx="398357" cy="390650"/>
          </a:xfrm>
        </p:grpSpPr>
        <p:sp>
          <p:nvSpPr>
            <p:cNvPr id="374" name="Oval 373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375" name="Straight Connector 374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7" name="Isosceles Triangle 376"/>
          <p:cNvSpPr/>
          <p:nvPr/>
        </p:nvSpPr>
        <p:spPr>
          <a:xfrm rot="16200000" flipH="1">
            <a:off x="2067575" y="458572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cxnSp>
        <p:nvCxnSpPr>
          <p:cNvPr id="378" name="Straight Connector 377"/>
          <p:cNvCxnSpPr>
            <a:stCxn id="372" idx="2"/>
          </p:cNvCxnSpPr>
          <p:nvPr/>
        </p:nvCxnSpPr>
        <p:spPr>
          <a:xfrm rot="10800000">
            <a:off x="2812226" y="4727995"/>
            <a:ext cx="27766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rot="10800000">
            <a:off x="2377268" y="4727994"/>
            <a:ext cx="1850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Isosceles Triangle 383"/>
          <p:cNvSpPr/>
          <p:nvPr/>
        </p:nvSpPr>
        <p:spPr>
          <a:xfrm rot="16200000" flipH="1">
            <a:off x="1668329" y="458572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900" b="1" dirty="0" smtClean="0"/>
              <a:t>PA</a:t>
            </a:r>
          </a:p>
        </p:txBody>
      </p:sp>
      <p:cxnSp>
        <p:nvCxnSpPr>
          <p:cNvPr id="385" name="Straight Connector 384"/>
          <p:cNvCxnSpPr/>
          <p:nvPr/>
        </p:nvCxnSpPr>
        <p:spPr>
          <a:xfrm rot="10800000">
            <a:off x="1978022" y="4727994"/>
            <a:ext cx="11470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Rectangle 399"/>
          <p:cNvSpPr/>
          <p:nvPr/>
        </p:nvSpPr>
        <p:spPr>
          <a:xfrm>
            <a:off x="1117978" y="4585873"/>
            <a:ext cx="284243" cy="2842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cxnSp>
        <p:nvCxnSpPr>
          <p:cNvPr id="402" name="Straight Connector 401"/>
          <p:cNvCxnSpPr>
            <a:stCxn id="400" idx="1"/>
          </p:cNvCxnSpPr>
          <p:nvPr/>
        </p:nvCxnSpPr>
        <p:spPr>
          <a:xfrm rot="10800000">
            <a:off x="1028740" y="4725144"/>
            <a:ext cx="89238" cy="285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10800000">
            <a:off x="1402222" y="4727994"/>
            <a:ext cx="291259" cy="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066220" y="2864173"/>
            <a:ext cx="610592" cy="3212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064057" y="2866590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Elbow Connector 55"/>
          <p:cNvCxnSpPr>
            <a:stCxn id="543" idx="0"/>
          </p:cNvCxnSpPr>
          <p:nvPr/>
        </p:nvCxnSpPr>
        <p:spPr>
          <a:xfrm rot="5400000" flipH="1" flipV="1">
            <a:off x="5437522" y="2257111"/>
            <a:ext cx="175762" cy="474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>
            <a:endCxn id="186" idx="3"/>
          </p:cNvCxnSpPr>
          <p:nvPr/>
        </p:nvCxnSpPr>
        <p:spPr>
          <a:xfrm rot="10800000" flipV="1">
            <a:off x="3621029" y="4726308"/>
            <a:ext cx="292787" cy="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>
            <a:endCxn id="543" idx="2"/>
          </p:cNvCxnSpPr>
          <p:nvPr/>
        </p:nvCxnSpPr>
        <p:spPr>
          <a:xfrm>
            <a:off x="4769375" y="2866590"/>
            <a:ext cx="230786" cy="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80"/>
          <p:cNvGrpSpPr/>
          <p:nvPr/>
        </p:nvGrpSpPr>
        <p:grpSpPr>
          <a:xfrm>
            <a:off x="5703711" y="2319984"/>
            <a:ext cx="880626" cy="172912"/>
            <a:chOff x="7020272" y="4149080"/>
            <a:chExt cx="880626" cy="172912"/>
          </a:xfrm>
        </p:grpSpPr>
        <p:cxnSp>
          <p:nvCxnSpPr>
            <p:cNvPr id="505" name="Straight Connector 504"/>
            <p:cNvCxnSpPr/>
            <p:nvPr/>
          </p:nvCxnSpPr>
          <p:spPr>
            <a:xfrm>
              <a:off x="7020272" y="4149080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7020272" y="4321992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5400000">
              <a:off x="7814442" y="4235536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Rectangle 507"/>
            <p:cNvSpPr/>
            <p:nvPr/>
          </p:nvSpPr>
          <p:spPr>
            <a:xfrm>
              <a:off x="7694132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7591639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489146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7284160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7181668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7079174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7795802" y="416396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7386655" y="4163485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3" name="Oval 542"/>
          <p:cNvSpPr/>
          <p:nvPr/>
        </p:nvSpPr>
        <p:spPr>
          <a:xfrm>
            <a:off x="5000161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ofdm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err="1" smtClean="0"/>
              <a:t>demux</a:t>
            </a:r>
            <a:endParaRPr lang="en-GB" sz="800" b="1" dirty="0" smtClean="0"/>
          </a:p>
        </p:txBody>
      </p:sp>
      <p:sp>
        <p:nvSpPr>
          <p:cNvPr id="544" name="Oval 543"/>
          <p:cNvSpPr/>
          <p:nvPr/>
        </p:nvSpPr>
        <p:spPr>
          <a:xfrm>
            <a:off x="5720241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chan_est</a:t>
            </a:r>
            <a:endParaRPr lang="en-GB" sz="800" b="1" dirty="0" smtClean="0"/>
          </a:p>
        </p:txBody>
      </p:sp>
      <p:sp>
        <p:nvSpPr>
          <p:cNvPr id="551" name="Oval 550"/>
          <p:cNvSpPr/>
          <p:nvPr/>
        </p:nvSpPr>
        <p:spPr>
          <a:xfrm>
            <a:off x="7134066" y="300265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symbol_detect</a:t>
            </a:r>
            <a:endParaRPr lang="en-GB" sz="800" b="1" dirty="0" smtClean="0"/>
          </a:p>
        </p:txBody>
      </p:sp>
      <p:grpSp>
        <p:nvGrpSpPr>
          <p:cNvPr id="11" name="Group 594"/>
          <p:cNvGrpSpPr/>
          <p:nvPr/>
        </p:nvGrpSpPr>
        <p:grpSpPr>
          <a:xfrm>
            <a:off x="3920041" y="2780928"/>
            <a:ext cx="160546" cy="172912"/>
            <a:chOff x="7596336" y="3861048"/>
            <a:chExt cx="160546" cy="172912"/>
          </a:xfrm>
        </p:grpSpPr>
        <p:cxnSp>
          <p:nvCxnSpPr>
            <p:cNvPr id="583" name="Straight Connector 582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Rectangle 591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00" name="Straight Arrow Connector 599"/>
          <p:cNvCxnSpPr>
            <a:stCxn id="543" idx="6"/>
            <a:endCxn id="544" idx="2"/>
          </p:cNvCxnSpPr>
          <p:nvPr/>
        </p:nvCxnSpPr>
        <p:spPr>
          <a:xfrm>
            <a:off x="5576225" y="2867384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/>
          <p:cNvCxnSpPr/>
          <p:nvPr/>
        </p:nvCxnSpPr>
        <p:spPr>
          <a:xfrm>
            <a:off x="4070407" y="3723682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lbow Connector 55"/>
          <p:cNvCxnSpPr>
            <a:stCxn id="624" idx="4"/>
          </p:cNvCxnSpPr>
          <p:nvPr/>
        </p:nvCxnSpPr>
        <p:spPr>
          <a:xfrm rot="16200000" flipH="1">
            <a:off x="5451643" y="3846208"/>
            <a:ext cx="153870" cy="4807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Arrow Connector 610"/>
          <p:cNvCxnSpPr>
            <a:stCxn id="608" idx="6"/>
            <a:endCxn id="624" idx="2"/>
          </p:cNvCxnSpPr>
          <p:nvPr/>
        </p:nvCxnSpPr>
        <p:spPr>
          <a:xfrm>
            <a:off x="4775725" y="3724476"/>
            <a:ext cx="22443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11"/>
          <p:cNvGrpSpPr/>
          <p:nvPr/>
        </p:nvGrpSpPr>
        <p:grpSpPr>
          <a:xfrm>
            <a:off x="5710061" y="4077072"/>
            <a:ext cx="880626" cy="172912"/>
            <a:chOff x="7020272" y="4149080"/>
            <a:chExt cx="880626" cy="172912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020272" y="4149080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>
              <a:off x="7020272" y="4321992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5400000">
              <a:off x="7814442" y="4235536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Rectangle 615"/>
            <p:cNvSpPr/>
            <p:nvPr/>
          </p:nvSpPr>
          <p:spPr>
            <a:xfrm>
              <a:off x="7694132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7591639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7489146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7284160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7181668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7079174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795802" y="416396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7386655" y="4163485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4" name="Oval 623"/>
          <p:cNvSpPr/>
          <p:nvPr/>
        </p:nvSpPr>
        <p:spPr>
          <a:xfrm>
            <a:off x="5000161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ofdm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err="1" smtClean="0"/>
              <a:t>demux</a:t>
            </a:r>
            <a:endParaRPr lang="en-GB" sz="800" b="1" dirty="0" smtClean="0"/>
          </a:p>
        </p:txBody>
      </p:sp>
      <p:sp>
        <p:nvSpPr>
          <p:cNvPr id="625" name="Oval 624"/>
          <p:cNvSpPr/>
          <p:nvPr/>
        </p:nvSpPr>
        <p:spPr>
          <a:xfrm>
            <a:off x="5726591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chan_est</a:t>
            </a:r>
            <a:endParaRPr lang="en-GB" sz="800" b="1" dirty="0" smtClean="0"/>
          </a:p>
        </p:txBody>
      </p:sp>
      <p:grpSp>
        <p:nvGrpSpPr>
          <p:cNvPr id="22" name="Group 625"/>
          <p:cNvGrpSpPr/>
          <p:nvPr/>
        </p:nvGrpSpPr>
        <p:grpSpPr>
          <a:xfrm>
            <a:off x="3926391" y="3638020"/>
            <a:ext cx="160546" cy="172912"/>
            <a:chOff x="7596336" y="3861048"/>
            <a:chExt cx="160546" cy="172912"/>
          </a:xfrm>
        </p:grpSpPr>
        <p:cxnSp>
          <p:nvCxnSpPr>
            <p:cNvPr id="627" name="Straight Connector 626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0" name="Rectangle 629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31" name="Straight Arrow Connector 630"/>
          <p:cNvCxnSpPr>
            <a:stCxn id="624" idx="6"/>
            <a:endCxn id="625" idx="2"/>
          </p:cNvCxnSpPr>
          <p:nvPr/>
        </p:nvCxnSpPr>
        <p:spPr>
          <a:xfrm>
            <a:off x="5576225" y="3724476"/>
            <a:ext cx="15036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hape 634"/>
          <p:cNvCxnSpPr>
            <a:stCxn id="625" idx="6"/>
            <a:endCxn id="551" idx="3"/>
          </p:cNvCxnSpPr>
          <p:nvPr/>
        </p:nvCxnSpPr>
        <p:spPr>
          <a:xfrm flipV="1">
            <a:off x="6302655" y="3489488"/>
            <a:ext cx="915774" cy="2349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hape 638"/>
          <p:cNvCxnSpPr>
            <a:stCxn id="544" idx="6"/>
            <a:endCxn id="551" idx="1"/>
          </p:cNvCxnSpPr>
          <p:nvPr/>
        </p:nvCxnSpPr>
        <p:spPr>
          <a:xfrm>
            <a:off x="6296305" y="2867384"/>
            <a:ext cx="922124" cy="2187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hape 640"/>
          <p:cNvCxnSpPr>
            <a:endCxn id="551" idx="0"/>
          </p:cNvCxnSpPr>
          <p:nvPr/>
        </p:nvCxnSpPr>
        <p:spPr>
          <a:xfrm>
            <a:off x="6595482" y="2406650"/>
            <a:ext cx="826616" cy="5960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Elbow Connector 642"/>
          <p:cNvCxnSpPr>
            <a:endCxn id="551" idx="4"/>
          </p:cNvCxnSpPr>
          <p:nvPr/>
        </p:nvCxnSpPr>
        <p:spPr>
          <a:xfrm flipV="1">
            <a:off x="6601832" y="3573016"/>
            <a:ext cx="820266" cy="592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hape 647"/>
          <p:cNvCxnSpPr>
            <a:stCxn id="551" idx="5"/>
            <a:endCxn id="646" idx="2"/>
          </p:cNvCxnSpPr>
          <p:nvPr/>
        </p:nvCxnSpPr>
        <p:spPr>
          <a:xfrm rot="16200000" flipH="1">
            <a:off x="7586458" y="3528796"/>
            <a:ext cx="234988" cy="156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hape 649"/>
          <p:cNvCxnSpPr>
            <a:stCxn id="551" idx="7"/>
            <a:endCxn id="645" idx="2"/>
          </p:cNvCxnSpPr>
          <p:nvPr/>
        </p:nvCxnSpPr>
        <p:spPr>
          <a:xfrm rot="5400000" flipH="1" flipV="1">
            <a:off x="7594554" y="2898597"/>
            <a:ext cx="218796" cy="156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/>
          <p:cNvCxnSpPr>
            <a:stCxn id="184" idx="3"/>
          </p:cNvCxnSpPr>
          <p:nvPr/>
        </p:nvCxnSpPr>
        <p:spPr>
          <a:xfrm>
            <a:off x="3621028" y="2871316"/>
            <a:ext cx="302692" cy="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Arrow Connector 661"/>
          <p:cNvCxnSpPr>
            <a:stCxn id="185" idx="3"/>
          </p:cNvCxnSpPr>
          <p:nvPr/>
        </p:nvCxnSpPr>
        <p:spPr>
          <a:xfrm>
            <a:off x="3621028" y="3725321"/>
            <a:ext cx="316980" cy="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hape 688"/>
          <p:cNvCxnSpPr>
            <a:stCxn id="544" idx="6"/>
            <a:endCxn id="685" idx="0"/>
          </p:cNvCxnSpPr>
          <p:nvPr/>
        </p:nvCxnSpPr>
        <p:spPr>
          <a:xfrm>
            <a:off x="6296305" y="2867384"/>
            <a:ext cx="360040" cy="142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hape 691"/>
          <p:cNvCxnSpPr>
            <a:stCxn id="625" idx="6"/>
            <a:endCxn id="685" idx="4"/>
          </p:cNvCxnSpPr>
          <p:nvPr/>
        </p:nvCxnSpPr>
        <p:spPr>
          <a:xfrm flipV="1">
            <a:off x="6302655" y="3580016"/>
            <a:ext cx="353690" cy="1444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Elbow Connector 55"/>
          <p:cNvCxnSpPr>
            <a:stCxn id="467" idx="6"/>
            <a:endCxn id="702" idx="2"/>
          </p:cNvCxnSpPr>
          <p:nvPr/>
        </p:nvCxnSpPr>
        <p:spPr>
          <a:xfrm flipV="1">
            <a:off x="4769375" y="2057998"/>
            <a:ext cx="230786" cy="8093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Oval 705"/>
          <p:cNvSpPr/>
          <p:nvPr/>
        </p:nvSpPr>
        <p:spPr>
          <a:xfrm>
            <a:off x="4208073" y="444281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tx_front</a:t>
            </a:r>
            <a:endParaRPr lang="en-GB" sz="800" b="1" dirty="0" smtClean="0"/>
          </a:p>
        </p:txBody>
      </p:sp>
      <p:grpSp>
        <p:nvGrpSpPr>
          <p:cNvPr id="23" name="Group 706"/>
          <p:cNvGrpSpPr/>
          <p:nvPr/>
        </p:nvGrpSpPr>
        <p:grpSpPr>
          <a:xfrm flipH="1">
            <a:off x="3920041" y="4641538"/>
            <a:ext cx="160546" cy="172912"/>
            <a:chOff x="7596336" y="3861048"/>
            <a:chExt cx="160546" cy="172912"/>
          </a:xfrm>
        </p:grpSpPr>
        <p:cxnSp>
          <p:nvCxnSpPr>
            <p:cNvPr id="708" name="Straight Connector 707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Rectangle 710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2" name="Oval 711"/>
          <p:cNvSpPr/>
          <p:nvPr/>
        </p:nvSpPr>
        <p:spPr>
          <a:xfrm>
            <a:off x="5014923" y="444281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mod_</a:t>
            </a:r>
          </a:p>
          <a:p>
            <a:pPr algn="ctr"/>
            <a:r>
              <a:rPr lang="en-GB" sz="800" b="1" dirty="0" smtClean="0"/>
              <a:t>map</a:t>
            </a:r>
          </a:p>
        </p:txBody>
      </p:sp>
      <p:sp>
        <p:nvSpPr>
          <p:cNvPr id="713" name="Oval 712"/>
          <p:cNvSpPr/>
          <p:nvPr/>
        </p:nvSpPr>
        <p:spPr>
          <a:xfrm>
            <a:off x="5014923" y="5301208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prach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smtClean="0"/>
              <a:t>gen</a:t>
            </a:r>
          </a:p>
        </p:txBody>
      </p:sp>
      <p:sp>
        <p:nvSpPr>
          <p:cNvPr id="714" name="Oval 713"/>
          <p:cNvSpPr/>
          <p:nvPr/>
        </p:nvSpPr>
        <p:spPr>
          <a:xfrm>
            <a:off x="5792249" y="444346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uplink_</a:t>
            </a:r>
          </a:p>
          <a:p>
            <a:pPr algn="ctr"/>
            <a:r>
              <a:rPr lang="en-GB" sz="800" b="1" dirty="0" smtClean="0"/>
              <a:t>enc</a:t>
            </a:r>
          </a:p>
        </p:txBody>
      </p:sp>
      <p:cxnSp>
        <p:nvCxnSpPr>
          <p:cNvPr id="724" name="Straight Arrow Connector 723"/>
          <p:cNvCxnSpPr>
            <a:stCxn id="706" idx="2"/>
          </p:cNvCxnSpPr>
          <p:nvPr/>
        </p:nvCxnSpPr>
        <p:spPr>
          <a:xfrm rot="10800000" flipV="1">
            <a:off x="4037837" y="4727993"/>
            <a:ext cx="170236" cy="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Arrow Connector 726"/>
          <p:cNvCxnSpPr>
            <a:stCxn id="712" idx="2"/>
            <a:endCxn id="706" idx="6"/>
          </p:cNvCxnSpPr>
          <p:nvPr/>
        </p:nvCxnSpPr>
        <p:spPr>
          <a:xfrm rot="10800000">
            <a:off x="4769375" y="4727994"/>
            <a:ext cx="24554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hape 731"/>
          <p:cNvCxnSpPr>
            <a:stCxn id="713" idx="2"/>
            <a:endCxn id="706" idx="6"/>
          </p:cNvCxnSpPr>
          <p:nvPr/>
        </p:nvCxnSpPr>
        <p:spPr>
          <a:xfrm rot="10800000">
            <a:off x="4769375" y="4727994"/>
            <a:ext cx="245548" cy="858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Arrow Connector 733"/>
          <p:cNvCxnSpPr>
            <a:stCxn id="714" idx="2"/>
            <a:endCxn id="712" idx="6"/>
          </p:cNvCxnSpPr>
          <p:nvPr/>
        </p:nvCxnSpPr>
        <p:spPr>
          <a:xfrm rot="10800000">
            <a:off x="5576225" y="4727994"/>
            <a:ext cx="216024" cy="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" name="Right Arrow 747"/>
          <p:cNvSpPr/>
          <p:nvPr/>
        </p:nvSpPr>
        <p:spPr>
          <a:xfrm>
            <a:off x="5549890" y="1982490"/>
            <a:ext cx="3024336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2" name="Oval 701"/>
          <p:cNvSpPr/>
          <p:nvPr/>
        </p:nvSpPr>
        <p:spPr>
          <a:xfrm>
            <a:off x="5000161" y="1772816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cell_</a:t>
            </a:r>
          </a:p>
          <a:p>
            <a:pPr algn="ctr"/>
            <a:r>
              <a:rPr lang="en-GB" sz="800" b="1" dirty="0" smtClean="0"/>
              <a:t>search</a:t>
            </a:r>
          </a:p>
        </p:txBody>
      </p:sp>
      <p:sp>
        <p:nvSpPr>
          <p:cNvPr id="749" name="Right Arrow 748"/>
          <p:cNvSpPr/>
          <p:nvPr/>
        </p:nvSpPr>
        <p:spPr>
          <a:xfrm>
            <a:off x="8286194" y="2780928"/>
            <a:ext cx="288032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0" name="Right Arrow 749"/>
          <p:cNvSpPr/>
          <p:nvPr/>
        </p:nvSpPr>
        <p:spPr>
          <a:xfrm>
            <a:off x="8286194" y="3645024"/>
            <a:ext cx="288032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1" name="Right Arrow 750"/>
          <p:cNvSpPr/>
          <p:nvPr/>
        </p:nvSpPr>
        <p:spPr>
          <a:xfrm flipH="1">
            <a:off x="6348328" y="4653136"/>
            <a:ext cx="2225898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Right Arrow 753"/>
          <p:cNvSpPr/>
          <p:nvPr/>
        </p:nvSpPr>
        <p:spPr>
          <a:xfrm flipH="1">
            <a:off x="5575290" y="5517232"/>
            <a:ext cx="2998936" cy="15887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8" name="Bent-Up Arrow 757"/>
          <p:cNvSpPr/>
          <p:nvPr/>
        </p:nvSpPr>
        <p:spPr>
          <a:xfrm rot="5400000">
            <a:off x="7110634" y="2890072"/>
            <a:ext cx="1066416" cy="1883648"/>
          </a:xfrm>
          <a:prstGeom prst="bentUpArrow">
            <a:avLst>
              <a:gd name="adj1" fmla="val 7215"/>
              <a:gd name="adj2" fmla="val 8407"/>
              <a:gd name="adj3" fmla="val 699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Oval 684"/>
          <p:cNvSpPr/>
          <p:nvPr/>
        </p:nvSpPr>
        <p:spPr>
          <a:xfrm>
            <a:off x="6368313" y="300965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metrics</a:t>
            </a:r>
          </a:p>
        </p:txBody>
      </p:sp>
      <p:sp>
        <p:nvSpPr>
          <p:cNvPr id="765" name="Bent-Up Arrow 764"/>
          <p:cNvSpPr/>
          <p:nvPr/>
        </p:nvSpPr>
        <p:spPr>
          <a:xfrm flipH="1">
            <a:off x="6003366" y="5013176"/>
            <a:ext cx="2570859" cy="216024"/>
          </a:xfrm>
          <a:prstGeom prst="bentUpArrow">
            <a:avLst>
              <a:gd name="adj1" fmla="val 31465"/>
              <a:gd name="adj2" fmla="val 31968"/>
              <a:gd name="adj3" fmla="val 2132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785"/>
          <p:cNvGrpSpPr/>
          <p:nvPr/>
        </p:nvGrpSpPr>
        <p:grpSpPr>
          <a:xfrm>
            <a:off x="884724" y="2459777"/>
            <a:ext cx="186258" cy="412631"/>
            <a:chOff x="899592" y="2819817"/>
            <a:chExt cx="186258" cy="412631"/>
          </a:xfrm>
        </p:grpSpPr>
        <p:grpSp>
          <p:nvGrpSpPr>
            <p:cNvPr id="25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1" name="Straight Connector 780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786"/>
          <p:cNvGrpSpPr/>
          <p:nvPr/>
        </p:nvGrpSpPr>
        <p:grpSpPr>
          <a:xfrm>
            <a:off x="879945" y="3318325"/>
            <a:ext cx="186258" cy="412631"/>
            <a:chOff x="899592" y="2819817"/>
            <a:chExt cx="186258" cy="412631"/>
          </a:xfrm>
        </p:grpSpPr>
        <p:grpSp>
          <p:nvGrpSpPr>
            <p:cNvPr id="27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790" name="Straight Connector 789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9" name="Straight Connector 788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0" name="Straight Connector 389"/>
          <p:cNvCxnSpPr/>
          <p:nvPr/>
        </p:nvCxnSpPr>
        <p:spPr>
          <a:xfrm flipV="1">
            <a:off x="1075745" y="3724476"/>
            <a:ext cx="617735" cy="170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786"/>
          <p:cNvGrpSpPr/>
          <p:nvPr/>
        </p:nvGrpSpPr>
        <p:grpSpPr>
          <a:xfrm>
            <a:off x="879961" y="4322237"/>
            <a:ext cx="186258" cy="412631"/>
            <a:chOff x="899592" y="2819817"/>
            <a:chExt cx="186258" cy="412631"/>
          </a:xfrm>
        </p:grpSpPr>
        <p:grpSp>
          <p:nvGrpSpPr>
            <p:cNvPr id="29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Straight Connector 167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3714148" y="1431826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agc_man</a:t>
            </a:r>
            <a:endParaRPr lang="en-GB" sz="800" b="1" dirty="0" smtClean="0"/>
          </a:p>
        </p:txBody>
      </p:sp>
      <p:sp>
        <p:nvSpPr>
          <p:cNvPr id="174" name="Rectangle 173"/>
          <p:cNvSpPr/>
          <p:nvPr/>
        </p:nvSpPr>
        <p:spPr>
          <a:xfrm>
            <a:off x="3430404" y="1628800"/>
            <a:ext cx="190624" cy="517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700" b="1" dirty="0" smtClean="0"/>
              <a:t>COMM</a:t>
            </a:r>
          </a:p>
        </p:txBody>
      </p:sp>
      <p:cxnSp>
        <p:nvCxnSpPr>
          <p:cNvPr id="176" name="Straight Arrow Connector 175"/>
          <p:cNvCxnSpPr>
            <a:stCxn id="172" idx="2"/>
          </p:cNvCxnSpPr>
          <p:nvPr/>
        </p:nvCxnSpPr>
        <p:spPr>
          <a:xfrm rot="10800000">
            <a:off x="3604632" y="1708150"/>
            <a:ext cx="109516" cy="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3" idx="2"/>
          </p:cNvCxnSpPr>
          <p:nvPr/>
        </p:nvCxnSpPr>
        <p:spPr>
          <a:xfrm rot="10800000">
            <a:off x="3623682" y="2059310"/>
            <a:ext cx="573410" cy="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435484" y="2702248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sp>
        <p:nvSpPr>
          <p:cNvPr id="202" name="Bent-Up Arrow 201"/>
          <p:cNvSpPr/>
          <p:nvPr/>
        </p:nvSpPr>
        <p:spPr>
          <a:xfrm flipH="1">
            <a:off x="1748820" y="4869160"/>
            <a:ext cx="1668884" cy="1137940"/>
          </a:xfrm>
          <a:prstGeom prst="bentUpArrow">
            <a:avLst>
              <a:gd name="adj1" fmla="val 8180"/>
              <a:gd name="adj2" fmla="val 9666"/>
              <a:gd name="adj3" fmla="val 8839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Bent-Up Arrow 202"/>
          <p:cNvSpPr/>
          <p:nvPr/>
        </p:nvSpPr>
        <p:spPr>
          <a:xfrm flipH="1">
            <a:off x="3430404" y="3048000"/>
            <a:ext cx="275828" cy="2609180"/>
          </a:xfrm>
          <a:prstGeom prst="bentUpArrow">
            <a:avLst>
              <a:gd name="adj1" fmla="val 27904"/>
              <a:gd name="adj2" fmla="val 34377"/>
              <a:gd name="adj3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/>
          <p:cNvSpPr/>
          <p:nvPr/>
        </p:nvSpPr>
        <p:spPr>
          <a:xfrm>
            <a:off x="3435484" y="3556253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435484" y="4559602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grpSp>
        <p:nvGrpSpPr>
          <p:cNvPr id="30" name="Group 189"/>
          <p:cNvGrpSpPr/>
          <p:nvPr/>
        </p:nvGrpSpPr>
        <p:grpSpPr>
          <a:xfrm>
            <a:off x="3429134" y="5301208"/>
            <a:ext cx="1329260" cy="842192"/>
            <a:chOff x="3429134" y="5301208"/>
            <a:chExt cx="1329260" cy="842192"/>
          </a:xfrm>
        </p:grpSpPr>
        <p:sp>
          <p:nvSpPr>
            <p:cNvPr id="192" name="Oval 191"/>
            <p:cNvSpPr/>
            <p:nvPr/>
          </p:nvSpPr>
          <p:spPr>
            <a:xfrm>
              <a:off x="4197092" y="5301208"/>
              <a:ext cx="561302" cy="5703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GB" sz="800" b="1" dirty="0" err="1" smtClean="0"/>
                <a:t>timing_man</a:t>
              </a:r>
              <a:endParaRPr lang="en-GB" sz="800" b="1" dirty="0" smtClean="0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429134" y="5805264"/>
              <a:ext cx="185544" cy="33813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vert270" lIns="0" tIns="36000" rIns="0" bIns="36000" rtlCol="0" anchor="ctr"/>
            <a:lstStyle/>
            <a:p>
              <a:pPr algn="ctr"/>
              <a:r>
                <a:rPr lang="en-GB" sz="900" b="1" dirty="0" smtClean="0"/>
                <a:t>GPIO</a:t>
              </a:r>
            </a:p>
          </p:txBody>
        </p:sp>
        <p:sp>
          <p:nvSpPr>
            <p:cNvPr id="204" name="Bent-Up Arrow 203"/>
            <p:cNvSpPr/>
            <p:nvPr/>
          </p:nvSpPr>
          <p:spPr>
            <a:xfrm rot="16200000" flipH="1">
              <a:off x="3605897" y="5748390"/>
              <a:ext cx="318295" cy="288032"/>
            </a:xfrm>
            <a:prstGeom prst="bentUpArrow">
              <a:avLst>
                <a:gd name="adj1" fmla="val 27103"/>
                <a:gd name="adj2" fmla="val 33310"/>
                <a:gd name="adj3" fmla="val 37275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693036" y="5417666"/>
              <a:ext cx="329560" cy="33813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lIns="0" tIns="36000" rIns="0" bIns="36000" rtlCol="0" anchor="ctr"/>
            <a:lstStyle/>
            <a:p>
              <a:pPr algn="ctr"/>
              <a:r>
                <a:rPr lang="en-GB" sz="900" b="1" dirty="0" smtClean="0"/>
                <a:t>TSCU</a:t>
              </a:r>
            </a:p>
          </p:txBody>
        </p:sp>
        <p:cxnSp>
          <p:nvCxnSpPr>
            <p:cNvPr id="205" name="Straight Arrow Connector 204"/>
            <p:cNvCxnSpPr>
              <a:stCxn id="192" idx="2"/>
              <a:endCxn id="193" idx="3"/>
            </p:cNvCxnSpPr>
            <p:nvPr/>
          </p:nvCxnSpPr>
          <p:spPr>
            <a:xfrm rot="10800000" flipV="1">
              <a:off x="4022596" y="5586390"/>
              <a:ext cx="174496" cy="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ight Arrow 187"/>
          <p:cNvSpPr/>
          <p:nvPr/>
        </p:nvSpPr>
        <p:spPr>
          <a:xfrm rot="16200000" flipH="1">
            <a:off x="3380930" y="3243399"/>
            <a:ext cx="2194607" cy="195896"/>
          </a:xfrm>
          <a:prstGeom prst="rightArrow">
            <a:avLst>
              <a:gd name="adj1" fmla="val 43517"/>
              <a:gd name="adj2" fmla="val 50000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Oval 466"/>
          <p:cNvSpPr/>
          <p:nvPr/>
        </p:nvSpPr>
        <p:spPr>
          <a:xfrm>
            <a:off x="4208073" y="258220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rx_front</a:t>
            </a:r>
            <a:endParaRPr lang="en-GB" sz="800" b="1" dirty="0" smtClean="0"/>
          </a:p>
        </p:txBody>
      </p:sp>
      <p:sp>
        <p:nvSpPr>
          <p:cNvPr id="608" name="Oval 607"/>
          <p:cNvSpPr/>
          <p:nvPr/>
        </p:nvSpPr>
        <p:spPr>
          <a:xfrm>
            <a:off x="4214423" y="3439294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rx_front</a:t>
            </a:r>
            <a:endParaRPr lang="en-GB" sz="800" b="1" dirty="0" smtClean="0"/>
          </a:p>
        </p:txBody>
      </p:sp>
      <p:sp>
        <p:nvSpPr>
          <p:cNvPr id="173" name="Oval 172"/>
          <p:cNvSpPr/>
          <p:nvPr/>
        </p:nvSpPr>
        <p:spPr>
          <a:xfrm>
            <a:off x="4197092" y="1778516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afc_man</a:t>
            </a:r>
            <a:endParaRPr lang="en-GB" sz="800" b="1" dirty="0" smtClean="0"/>
          </a:p>
        </p:txBody>
      </p:sp>
      <p:sp>
        <p:nvSpPr>
          <p:cNvPr id="189" name="Bent-Up Arrow 188"/>
          <p:cNvSpPr/>
          <p:nvPr/>
        </p:nvSpPr>
        <p:spPr>
          <a:xfrm rot="5400000">
            <a:off x="3907151" y="2016522"/>
            <a:ext cx="576062" cy="520701"/>
          </a:xfrm>
          <a:prstGeom prst="bentUpArrow">
            <a:avLst>
              <a:gd name="adj1" fmla="val 13759"/>
              <a:gd name="adj2" fmla="val 17326"/>
              <a:gd name="adj3" fmla="val 19052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207"/>
          <p:cNvGrpSpPr/>
          <p:nvPr/>
        </p:nvGrpSpPr>
        <p:grpSpPr>
          <a:xfrm>
            <a:off x="596692" y="2276872"/>
            <a:ext cx="216024" cy="432048"/>
            <a:chOff x="467544" y="2132856"/>
            <a:chExt cx="360040" cy="576064"/>
          </a:xfrm>
        </p:grpSpPr>
        <p:sp>
          <p:nvSpPr>
            <p:cNvPr id="191" name="Arc 190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4" name="Arc 193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7" name="Arc 206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36" name="Group 208"/>
          <p:cNvGrpSpPr/>
          <p:nvPr/>
        </p:nvGrpSpPr>
        <p:grpSpPr>
          <a:xfrm>
            <a:off x="596692" y="3140968"/>
            <a:ext cx="216024" cy="432048"/>
            <a:chOff x="467544" y="2132856"/>
            <a:chExt cx="360040" cy="576064"/>
          </a:xfrm>
        </p:grpSpPr>
        <p:sp>
          <p:nvSpPr>
            <p:cNvPr id="210" name="Arc 209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2" name="Arc 211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3" name="Arc 212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37" name="Group 213"/>
          <p:cNvGrpSpPr/>
          <p:nvPr/>
        </p:nvGrpSpPr>
        <p:grpSpPr>
          <a:xfrm flipH="1">
            <a:off x="668700" y="4149080"/>
            <a:ext cx="216024" cy="432048"/>
            <a:chOff x="467544" y="2132856"/>
            <a:chExt cx="360040" cy="576064"/>
          </a:xfrm>
        </p:grpSpPr>
        <p:sp>
          <p:nvSpPr>
            <p:cNvPr id="215" name="Arc 214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6" name="Arc 215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7" name="Arc 216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8498463" y="2683520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DL-SCH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477245" y="3420289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CFI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DCI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HARQ N/ACK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BCH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484111" y="1772816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Cell ID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Slot Timing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Frame Timing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Freq. Offset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8492113" y="409855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Rank CQI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PMI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8492113" y="460652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UL-SCH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477245" y="4903879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CQI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RI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PMI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HARQ N/ACK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8494784" y="5478565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UE </a:t>
            </a:r>
            <a:r>
              <a:rPr lang="en-GB" sz="800" b="1" dirty="0" err="1" smtClean="0">
                <a:solidFill>
                  <a:schemeClr val="accent1">
                    <a:lumMod val="75000"/>
                  </a:schemeClr>
                </a:solidFill>
              </a:rPr>
              <a:t>Params</a:t>
            </a:r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7782138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data_dec</a:t>
            </a:r>
            <a:endParaRPr lang="en-GB" sz="800" b="1" dirty="0" smtClean="0"/>
          </a:p>
        </p:txBody>
      </p:sp>
      <p:sp>
        <p:nvSpPr>
          <p:cNvPr id="646" name="Oval 645"/>
          <p:cNvSpPr/>
          <p:nvPr/>
        </p:nvSpPr>
        <p:spPr>
          <a:xfrm>
            <a:off x="7782138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control_</a:t>
            </a:r>
          </a:p>
          <a:p>
            <a:pPr algn="ctr"/>
            <a:r>
              <a:rPr lang="en-GB" sz="800" b="1" dirty="0" err="1" smtClean="0"/>
              <a:t>dec</a:t>
            </a:r>
            <a:endParaRPr lang="en-GB" sz="800" b="1" dirty="0" smtClean="0"/>
          </a:p>
        </p:txBody>
      </p:sp>
      <p:sp>
        <p:nvSpPr>
          <p:cNvPr id="209" name="TextBox 208"/>
          <p:cNvSpPr txBox="1"/>
          <p:nvPr/>
        </p:nvSpPr>
        <p:spPr>
          <a:xfrm>
            <a:off x="129806" y="2356314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RX</a:t>
            </a:r>
            <a:r>
              <a:rPr lang="en-GB" sz="1200" b="1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29806" y="3222967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RX</a:t>
            </a:r>
            <a:r>
              <a:rPr lang="en-GB" sz="12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129806" y="423212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987824" y="1052736"/>
            <a:ext cx="792088" cy="554461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ounded Rectangular Callout 219"/>
          <p:cNvSpPr/>
          <p:nvPr/>
        </p:nvSpPr>
        <p:spPr>
          <a:xfrm>
            <a:off x="827584" y="692696"/>
            <a:ext cx="1224136" cy="1296144"/>
          </a:xfrm>
          <a:prstGeom prst="wedgeRoundRectCallout">
            <a:avLst>
              <a:gd name="adj1" fmla="val 166779"/>
              <a:gd name="adj2" fmla="val 6959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SDR </a:t>
            </a:r>
            <a:r>
              <a:rPr lang="en-GB" sz="1400" dirty="0" smtClean="0"/>
              <a:t>starts at the Digital I/Q interface</a:t>
            </a:r>
            <a:endParaRPr lang="en-US" sz="1400" dirty="0"/>
          </a:p>
        </p:txBody>
      </p:sp>
      <p:sp>
        <p:nvSpPr>
          <p:cNvPr id="221" name="Rounded Rectangular Callout 220"/>
          <p:cNvSpPr/>
          <p:nvPr/>
        </p:nvSpPr>
        <p:spPr>
          <a:xfrm>
            <a:off x="5364088" y="2420888"/>
            <a:ext cx="1800200" cy="2664296"/>
          </a:xfrm>
          <a:prstGeom prst="wedgeRoundRectCallout">
            <a:avLst>
              <a:gd name="adj1" fmla="val -86842"/>
              <a:gd name="adj2" fmla="val 29679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Processes were mapped to h/w blocks running in parallel;</a:t>
            </a:r>
          </a:p>
          <a:p>
            <a:pPr algn="ctr"/>
            <a:r>
              <a:rPr lang="en-GB" dirty="0" smtClean="0"/>
              <a:t>Now mapped to </a:t>
            </a:r>
            <a:r>
              <a:rPr lang="en-GB" dirty="0" err="1" smtClean="0"/>
              <a:t>sw</a:t>
            </a:r>
            <a:r>
              <a:rPr lang="en-GB" dirty="0" smtClean="0"/>
              <a:t> running on a processor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  <p:bldP spid="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07704" y="2780928"/>
            <a:ext cx="606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Using </a:t>
            </a:r>
            <a:r>
              <a:rPr lang="en-GB" sz="3600" dirty="0" smtClean="0">
                <a:solidFill>
                  <a:schemeClr val="accent3"/>
                </a:solidFill>
              </a:rPr>
              <a:t>SDR</a:t>
            </a:r>
            <a:r>
              <a:rPr lang="en-GB" sz="3600" dirty="0" smtClean="0">
                <a:solidFill>
                  <a:schemeClr val="accent1"/>
                </a:solidFill>
              </a:rPr>
              <a:t> to</a:t>
            </a:r>
            <a:r>
              <a:rPr lang="en-GB" sz="3600" dirty="0" smtClean="0">
                <a:solidFill>
                  <a:schemeClr val="accent4"/>
                </a:solidFill>
              </a:rPr>
              <a:t> </a:t>
            </a:r>
            <a:r>
              <a:rPr lang="en-GB" sz="3600" dirty="0" smtClean="0">
                <a:solidFill>
                  <a:schemeClr val="accent3"/>
                </a:solidFill>
              </a:rPr>
              <a:t>Innovate</a:t>
            </a:r>
            <a:r>
              <a:rPr lang="en-GB" sz="3600" dirty="0" smtClean="0">
                <a:solidFill>
                  <a:schemeClr val="accent4"/>
                </a:solidFill>
              </a:rPr>
              <a:t> </a:t>
            </a:r>
            <a:r>
              <a:rPr lang="en-GB" sz="3600" dirty="0" smtClean="0">
                <a:solidFill>
                  <a:schemeClr val="accent1"/>
                </a:solidFill>
              </a:rPr>
              <a:t>in </a:t>
            </a:r>
            <a:r>
              <a:rPr lang="en-GB" sz="3600" dirty="0" smtClean="0">
                <a:solidFill>
                  <a:schemeClr val="accent3"/>
                </a:solidFill>
              </a:rPr>
              <a:t>the</a:t>
            </a:r>
            <a:r>
              <a:rPr lang="en-GB" sz="3600" dirty="0" smtClean="0">
                <a:solidFill>
                  <a:schemeClr val="accent1"/>
                </a:solidFill>
              </a:rPr>
              <a:t> RF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7400948" cy="77472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If</a:t>
            </a:r>
            <a:r>
              <a:rPr lang="en-GB" dirty="0" smtClean="0">
                <a:solidFill>
                  <a:schemeClr val="accent3"/>
                </a:solidFill>
              </a:rPr>
              <a:t> you </a:t>
            </a:r>
            <a:r>
              <a:rPr lang="en-GB" dirty="0" smtClean="0">
                <a:solidFill>
                  <a:schemeClr val="accent1"/>
                </a:solidFill>
              </a:rPr>
              <a:t>can’t </a:t>
            </a:r>
            <a:r>
              <a:rPr lang="en-GB" dirty="0" smtClean="0">
                <a:solidFill>
                  <a:schemeClr val="accent3"/>
                </a:solidFill>
              </a:rPr>
              <a:t>filter, </a:t>
            </a:r>
            <a:r>
              <a:rPr lang="en-GB" dirty="0" smtClean="0">
                <a:solidFill>
                  <a:schemeClr val="accent1"/>
                </a:solidFill>
              </a:rPr>
              <a:t>cancel </a:t>
            </a:r>
            <a:r>
              <a:rPr lang="en-GB" dirty="0" smtClean="0">
                <a:solidFill>
                  <a:schemeClr val="accent3"/>
                </a:solidFill>
              </a:rPr>
              <a:t>it...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672" y="1052736"/>
            <a:ext cx="5976664" cy="195219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Digital cancellation of leakage signal</a:t>
            </a:r>
          </a:p>
          <a:p>
            <a:r>
              <a:rPr lang="en-GB" sz="1800" dirty="0" smtClean="0"/>
              <a:t>Source: </a:t>
            </a:r>
            <a:r>
              <a:rPr lang="en-GB" sz="1800" dirty="0" err="1" smtClean="0"/>
              <a:t>Frotscher</a:t>
            </a:r>
            <a:r>
              <a:rPr lang="en-GB" sz="1800" dirty="0" smtClean="0"/>
              <a:t> &amp; </a:t>
            </a:r>
            <a:r>
              <a:rPr lang="en-GB" sz="1800" dirty="0" err="1" smtClean="0"/>
              <a:t>Fettweiss</a:t>
            </a:r>
            <a:r>
              <a:rPr lang="en-GB" sz="1800" dirty="0" smtClean="0"/>
              <a:t>; IEEE VTC’08</a:t>
            </a:r>
          </a:p>
          <a:p>
            <a:r>
              <a:rPr lang="en-GB" sz="1800" dirty="0" smtClean="0"/>
              <a:t>Note: Sample rate processing will already be present in the BB</a:t>
            </a:r>
          </a:p>
          <a:p>
            <a:pPr lvl="1"/>
            <a:r>
              <a:rPr lang="en-GB" sz="1600" dirty="0" smtClean="0"/>
              <a:t>This functionality may be merged with other ‘kernels’ to minimise processing cost</a:t>
            </a:r>
            <a:endParaRPr lang="en-GB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5505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6933" y="1412776"/>
            <a:ext cx="2349128" cy="4968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Analogue Domain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0" name="Bent-Up Arrow 199"/>
          <p:cNvSpPr/>
          <p:nvPr/>
        </p:nvSpPr>
        <p:spPr>
          <a:xfrm flipH="1" flipV="1">
            <a:off x="2108860" y="1673126"/>
            <a:ext cx="1320418" cy="1899890"/>
          </a:xfrm>
          <a:prstGeom prst="bentUpArrow">
            <a:avLst>
              <a:gd name="adj1" fmla="val 6958"/>
              <a:gd name="adj2" fmla="val 7346"/>
              <a:gd name="adj3" fmla="val 858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Bent-Up Arrow 174"/>
          <p:cNvSpPr/>
          <p:nvPr/>
        </p:nvSpPr>
        <p:spPr>
          <a:xfrm flipH="1" flipV="1">
            <a:off x="2582282" y="2010048"/>
            <a:ext cx="835411" cy="1130920"/>
          </a:xfrm>
          <a:prstGeom prst="bentUpArrow">
            <a:avLst>
              <a:gd name="adj1" fmla="val 11466"/>
              <a:gd name="adj2" fmla="val 13255"/>
              <a:gd name="adj3" fmla="val 1480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1" name="Rectangle 460"/>
          <p:cNvSpPr/>
          <p:nvPr/>
        </p:nvSpPr>
        <p:spPr>
          <a:xfrm>
            <a:off x="3424724" y="1412776"/>
            <a:ext cx="5145806" cy="4968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Digital Domain                                                   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LTE </a:t>
            </a:r>
            <a:r>
              <a:rPr lang="en-GB" b="1" dirty="0" smtClean="0">
                <a:solidFill>
                  <a:schemeClr val="accent4"/>
                </a:solidFill>
              </a:rPr>
              <a:t>FDD</a:t>
            </a:r>
            <a:r>
              <a:rPr lang="en-GB" b="1" dirty="0" smtClean="0"/>
              <a:t> with </a:t>
            </a:r>
            <a:r>
              <a:rPr lang="en-GB" b="1" dirty="0" smtClean="0">
                <a:solidFill>
                  <a:schemeClr val="accent4"/>
                </a:solidFill>
              </a:rPr>
              <a:t>PA</a:t>
            </a:r>
            <a:r>
              <a:rPr lang="en-GB" b="1" dirty="0" smtClean="0"/>
              <a:t> Envelope </a:t>
            </a:r>
            <a:r>
              <a:rPr lang="en-GB" b="1" dirty="0" smtClean="0">
                <a:solidFill>
                  <a:schemeClr val="accent4"/>
                </a:solidFill>
              </a:rPr>
              <a:t>Tracking</a:t>
            </a:r>
            <a:r>
              <a:rPr lang="en-GB" b="1" dirty="0" smtClean="0"/>
              <a:t> Support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rot="16200000" flipV="1">
            <a:off x="1875802" y="3795267"/>
            <a:ext cx="1618115" cy="4846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Off-page Connector 11"/>
          <p:cNvSpPr/>
          <p:nvPr/>
        </p:nvSpPr>
        <p:spPr>
          <a:xfrm rot="5400000">
            <a:off x="3092158" y="2696660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A/D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2091125" y="272511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693480" y="2722989"/>
            <a:ext cx="283644" cy="28879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2557492" y="2746137"/>
            <a:ext cx="249888" cy="242495"/>
            <a:chOff x="2152793" y="3171891"/>
            <a:chExt cx="398357" cy="390650"/>
          </a:xfrm>
        </p:grpSpPr>
        <p:sp>
          <p:nvSpPr>
            <p:cNvPr id="16" name="Oval 15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1977124" y="2867384"/>
            <a:ext cx="13915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00817" y="2867384"/>
            <a:ext cx="15667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07380" y="2867384"/>
            <a:ext cx="28147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093411" y="2782022"/>
            <a:ext cx="390650" cy="1707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Off-page Connector 73"/>
          <p:cNvSpPr/>
          <p:nvPr/>
        </p:nvSpPr>
        <p:spPr>
          <a:xfrm rot="5400000">
            <a:off x="3092757" y="3553752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A/D</a:t>
            </a:r>
          </a:p>
        </p:txBody>
      </p:sp>
      <p:sp>
        <p:nvSpPr>
          <p:cNvPr id="75" name="Isosceles Triangle 74"/>
          <p:cNvSpPr/>
          <p:nvPr/>
        </p:nvSpPr>
        <p:spPr>
          <a:xfrm rot="5400000">
            <a:off x="2091724" y="3582206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sp>
        <p:nvSpPr>
          <p:cNvPr id="76" name="Rectangle 75"/>
          <p:cNvSpPr/>
          <p:nvPr/>
        </p:nvSpPr>
        <p:spPr>
          <a:xfrm>
            <a:off x="1693480" y="3582355"/>
            <a:ext cx="284243" cy="2842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977723" y="3724476"/>
            <a:ext cx="139152" cy="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401416" y="3723882"/>
            <a:ext cx="156160" cy="1188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07464" y="3723374"/>
            <a:ext cx="281990" cy="220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2094010" y="3639114"/>
            <a:ext cx="390650" cy="1707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41883" y="3162975"/>
            <a:ext cx="279915" cy="26602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LO</a:t>
            </a:r>
          </a:p>
        </p:txBody>
      </p:sp>
      <p:grpSp>
        <p:nvGrpSpPr>
          <p:cNvPr id="8" name="Group 358"/>
          <p:cNvGrpSpPr/>
          <p:nvPr/>
        </p:nvGrpSpPr>
        <p:grpSpPr>
          <a:xfrm>
            <a:off x="2557576" y="3603229"/>
            <a:ext cx="249888" cy="242495"/>
            <a:chOff x="2152793" y="3171891"/>
            <a:chExt cx="398357" cy="390650"/>
          </a:xfrm>
        </p:grpSpPr>
        <p:sp>
          <p:nvSpPr>
            <p:cNvPr id="360" name="Oval 359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361" name="Straight Connector 360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Flowchart: Off-page Connector 371"/>
          <p:cNvSpPr/>
          <p:nvPr/>
        </p:nvSpPr>
        <p:spPr>
          <a:xfrm rot="5400000">
            <a:off x="3093193" y="4557270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D/A</a:t>
            </a:r>
          </a:p>
        </p:txBody>
      </p:sp>
      <p:grpSp>
        <p:nvGrpSpPr>
          <p:cNvPr id="9" name="Group 372"/>
          <p:cNvGrpSpPr/>
          <p:nvPr/>
        </p:nvGrpSpPr>
        <p:grpSpPr>
          <a:xfrm>
            <a:off x="2562338" y="4606747"/>
            <a:ext cx="249888" cy="242495"/>
            <a:chOff x="2152793" y="3171891"/>
            <a:chExt cx="398357" cy="390650"/>
          </a:xfrm>
        </p:grpSpPr>
        <p:sp>
          <p:nvSpPr>
            <p:cNvPr id="374" name="Oval 373"/>
            <p:cNvSpPr/>
            <p:nvPr/>
          </p:nvSpPr>
          <p:spPr>
            <a:xfrm>
              <a:off x="2152793" y="3171891"/>
              <a:ext cx="398357" cy="3906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endParaRPr lang="en-GB" sz="900" b="1" dirty="0" smtClean="0"/>
            </a:p>
          </p:txBody>
        </p:sp>
        <p:cxnSp>
          <p:nvCxnSpPr>
            <p:cNvPr id="375" name="Straight Connector 374"/>
            <p:cNvCxnSpPr/>
            <p:nvPr/>
          </p:nvCxnSpPr>
          <p:spPr>
            <a:xfrm rot="16200000" flipH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5400000" flipH="1" flipV="1">
              <a:off x="2213856" y="3226376"/>
              <a:ext cx="276231" cy="281681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7" name="Isosceles Triangle 376"/>
          <p:cNvSpPr/>
          <p:nvPr/>
        </p:nvSpPr>
        <p:spPr>
          <a:xfrm rot="16200000" flipH="1">
            <a:off x="2067575" y="458572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900" b="1" dirty="0" smtClean="0"/>
          </a:p>
        </p:txBody>
      </p:sp>
      <p:cxnSp>
        <p:nvCxnSpPr>
          <p:cNvPr id="378" name="Straight Connector 377"/>
          <p:cNvCxnSpPr>
            <a:stCxn id="372" idx="2"/>
          </p:cNvCxnSpPr>
          <p:nvPr/>
        </p:nvCxnSpPr>
        <p:spPr>
          <a:xfrm rot="10800000">
            <a:off x="2812226" y="4727995"/>
            <a:ext cx="27766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 rot="10800000">
            <a:off x="2377268" y="4727994"/>
            <a:ext cx="1850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Isosceles Triangle 383"/>
          <p:cNvSpPr/>
          <p:nvPr/>
        </p:nvSpPr>
        <p:spPr>
          <a:xfrm rot="16200000" flipH="1">
            <a:off x="1668329" y="4585724"/>
            <a:ext cx="334843" cy="284541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900" b="1" dirty="0" smtClean="0"/>
              <a:t>PA</a:t>
            </a:r>
          </a:p>
        </p:txBody>
      </p:sp>
      <p:cxnSp>
        <p:nvCxnSpPr>
          <p:cNvPr id="385" name="Straight Connector 384"/>
          <p:cNvCxnSpPr/>
          <p:nvPr/>
        </p:nvCxnSpPr>
        <p:spPr>
          <a:xfrm rot="10800000">
            <a:off x="1978022" y="4727994"/>
            <a:ext cx="114705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Rectangle 399"/>
          <p:cNvSpPr/>
          <p:nvPr/>
        </p:nvSpPr>
        <p:spPr>
          <a:xfrm>
            <a:off x="1117978" y="4585873"/>
            <a:ext cx="284243" cy="2842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BPF</a:t>
            </a:r>
          </a:p>
        </p:txBody>
      </p:sp>
      <p:cxnSp>
        <p:nvCxnSpPr>
          <p:cNvPr id="402" name="Straight Connector 401"/>
          <p:cNvCxnSpPr>
            <a:stCxn id="400" idx="1"/>
          </p:cNvCxnSpPr>
          <p:nvPr/>
        </p:nvCxnSpPr>
        <p:spPr>
          <a:xfrm rot="10800000">
            <a:off x="1028740" y="4725144"/>
            <a:ext cx="89238" cy="285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rot="10800000">
            <a:off x="1402222" y="4727994"/>
            <a:ext cx="291259" cy="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/>
        </p:nvCxnSpPr>
        <p:spPr>
          <a:xfrm>
            <a:off x="1066220" y="2864173"/>
            <a:ext cx="610592" cy="3212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>
            <a:off x="4064057" y="2866590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Elbow Connector 55"/>
          <p:cNvCxnSpPr>
            <a:stCxn id="543" idx="0"/>
          </p:cNvCxnSpPr>
          <p:nvPr/>
        </p:nvCxnSpPr>
        <p:spPr>
          <a:xfrm rot="5400000" flipH="1" flipV="1">
            <a:off x="5437522" y="2257111"/>
            <a:ext cx="175762" cy="4744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>
            <a:endCxn id="186" idx="3"/>
          </p:cNvCxnSpPr>
          <p:nvPr/>
        </p:nvCxnSpPr>
        <p:spPr>
          <a:xfrm rot="10800000" flipV="1">
            <a:off x="3621029" y="4726308"/>
            <a:ext cx="292787" cy="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>
            <a:endCxn id="543" idx="2"/>
          </p:cNvCxnSpPr>
          <p:nvPr/>
        </p:nvCxnSpPr>
        <p:spPr>
          <a:xfrm>
            <a:off x="4769375" y="2866590"/>
            <a:ext cx="230786" cy="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80"/>
          <p:cNvGrpSpPr/>
          <p:nvPr/>
        </p:nvGrpSpPr>
        <p:grpSpPr>
          <a:xfrm>
            <a:off x="5703711" y="2319984"/>
            <a:ext cx="880626" cy="172912"/>
            <a:chOff x="7020272" y="4149080"/>
            <a:chExt cx="880626" cy="172912"/>
          </a:xfrm>
        </p:grpSpPr>
        <p:cxnSp>
          <p:nvCxnSpPr>
            <p:cNvPr id="505" name="Straight Connector 504"/>
            <p:cNvCxnSpPr/>
            <p:nvPr/>
          </p:nvCxnSpPr>
          <p:spPr>
            <a:xfrm>
              <a:off x="7020272" y="4149080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>
              <a:off x="7020272" y="4321992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5400000">
              <a:off x="7814442" y="4235536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Rectangle 507"/>
            <p:cNvSpPr/>
            <p:nvPr/>
          </p:nvSpPr>
          <p:spPr>
            <a:xfrm>
              <a:off x="7694132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7591639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489146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7284160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7181668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7079174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7795802" y="416396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7386655" y="4163485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43" name="Oval 542"/>
          <p:cNvSpPr/>
          <p:nvPr/>
        </p:nvSpPr>
        <p:spPr>
          <a:xfrm>
            <a:off x="5000161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ofdm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err="1" smtClean="0"/>
              <a:t>demux</a:t>
            </a:r>
            <a:endParaRPr lang="en-GB" sz="800" b="1" dirty="0" smtClean="0"/>
          </a:p>
        </p:txBody>
      </p:sp>
      <p:sp>
        <p:nvSpPr>
          <p:cNvPr id="544" name="Oval 543"/>
          <p:cNvSpPr/>
          <p:nvPr/>
        </p:nvSpPr>
        <p:spPr>
          <a:xfrm>
            <a:off x="5720241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chan_est</a:t>
            </a:r>
            <a:endParaRPr lang="en-GB" sz="800" b="1" dirty="0" smtClean="0"/>
          </a:p>
        </p:txBody>
      </p:sp>
      <p:sp>
        <p:nvSpPr>
          <p:cNvPr id="551" name="Oval 550"/>
          <p:cNvSpPr/>
          <p:nvPr/>
        </p:nvSpPr>
        <p:spPr>
          <a:xfrm>
            <a:off x="7134066" y="300265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symbol_detect</a:t>
            </a:r>
            <a:endParaRPr lang="en-GB" sz="800" b="1" dirty="0" smtClean="0"/>
          </a:p>
        </p:txBody>
      </p:sp>
      <p:grpSp>
        <p:nvGrpSpPr>
          <p:cNvPr id="11" name="Group 594"/>
          <p:cNvGrpSpPr/>
          <p:nvPr/>
        </p:nvGrpSpPr>
        <p:grpSpPr>
          <a:xfrm>
            <a:off x="3920041" y="2780928"/>
            <a:ext cx="160546" cy="172912"/>
            <a:chOff x="7596336" y="3861048"/>
            <a:chExt cx="160546" cy="172912"/>
          </a:xfrm>
        </p:grpSpPr>
        <p:cxnSp>
          <p:nvCxnSpPr>
            <p:cNvPr id="583" name="Straight Connector 582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Rectangle 591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00" name="Straight Arrow Connector 599"/>
          <p:cNvCxnSpPr>
            <a:stCxn id="543" idx="6"/>
            <a:endCxn id="544" idx="2"/>
          </p:cNvCxnSpPr>
          <p:nvPr/>
        </p:nvCxnSpPr>
        <p:spPr>
          <a:xfrm>
            <a:off x="5576225" y="2867384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/>
          <p:cNvCxnSpPr/>
          <p:nvPr/>
        </p:nvCxnSpPr>
        <p:spPr>
          <a:xfrm>
            <a:off x="4070407" y="3723682"/>
            <a:ext cx="14401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Elbow Connector 55"/>
          <p:cNvCxnSpPr>
            <a:stCxn id="624" idx="4"/>
          </p:cNvCxnSpPr>
          <p:nvPr/>
        </p:nvCxnSpPr>
        <p:spPr>
          <a:xfrm rot="16200000" flipH="1">
            <a:off x="5451643" y="3846208"/>
            <a:ext cx="153870" cy="4807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Arrow Connector 610"/>
          <p:cNvCxnSpPr>
            <a:stCxn id="608" idx="6"/>
            <a:endCxn id="624" idx="2"/>
          </p:cNvCxnSpPr>
          <p:nvPr/>
        </p:nvCxnSpPr>
        <p:spPr>
          <a:xfrm>
            <a:off x="4775725" y="3724476"/>
            <a:ext cx="22443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11"/>
          <p:cNvGrpSpPr/>
          <p:nvPr/>
        </p:nvGrpSpPr>
        <p:grpSpPr>
          <a:xfrm>
            <a:off x="5710061" y="4077072"/>
            <a:ext cx="880626" cy="172912"/>
            <a:chOff x="7020272" y="4149080"/>
            <a:chExt cx="880626" cy="172912"/>
          </a:xfrm>
        </p:grpSpPr>
        <p:cxnSp>
          <p:nvCxnSpPr>
            <p:cNvPr id="613" name="Straight Connector 612"/>
            <p:cNvCxnSpPr/>
            <p:nvPr/>
          </p:nvCxnSpPr>
          <p:spPr>
            <a:xfrm>
              <a:off x="7020272" y="4149080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>
              <a:off x="7020272" y="4321992"/>
              <a:ext cx="88062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5400000">
              <a:off x="7814442" y="4235536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Rectangle 615"/>
            <p:cNvSpPr/>
            <p:nvPr/>
          </p:nvSpPr>
          <p:spPr>
            <a:xfrm>
              <a:off x="7694132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7591639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7489146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7284160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7181668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7079174" y="416348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795802" y="4163969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7386655" y="4163485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4" name="Oval 623"/>
          <p:cNvSpPr/>
          <p:nvPr/>
        </p:nvSpPr>
        <p:spPr>
          <a:xfrm>
            <a:off x="5000161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ofdm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err="1" smtClean="0"/>
              <a:t>demux</a:t>
            </a:r>
            <a:endParaRPr lang="en-GB" sz="800" b="1" dirty="0" smtClean="0"/>
          </a:p>
        </p:txBody>
      </p:sp>
      <p:sp>
        <p:nvSpPr>
          <p:cNvPr id="625" name="Oval 624"/>
          <p:cNvSpPr/>
          <p:nvPr/>
        </p:nvSpPr>
        <p:spPr>
          <a:xfrm>
            <a:off x="5726591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chan_est</a:t>
            </a:r>
            <a:endParaRPr lang="en-GB" sz="800" b="1" dirty="0" smtClean="0"/>
          </a:p>
        </p:txBody>
      </p:sp>
      <p:grpSp>
        <p:nvGrpSpPr>
          <p:cNvPr id="22" name="Group 625"/>
          <p:cNvGrpSpPr/>
          <p:nvPr/>
        </p:nvGrpSpPr>
        <p:grpSpPr>
          <a:xfrm>
            <a:off x="3926391" y="3638020"/>
            <a:ext cx="160546" cy="172912"/>
            <a:chOff x="7596336" y="3861048"/>
            <a:chExt cx="160546" cy="172912"/>
          </a:xfrm>
        </p:grpSpPr>
        <p:cxnSp>
          <p:nvCxnSpPr>
            <p:cNvPr id="627" name="Straight Connector 626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0" name="Rectangle 629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31" name="Straight Arrow Connector 630"/>
          <p:cNvCxnSpPr>
            <a:stCxn id="624" idx="6"/>
            <a:endCxn id="625" idx="2"/>
          </p:cNvCxnSpPr>
          <p:nvPr/>
        </p:nvCxnSpPr>
        <p:spPr>
          <a:xfrm>
            <a:off x="5576225" y="3724476"/>
            <a:ext cx="150366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hape 634"/>
          <p:cNvCxnSpPr>
            <a:stCxn id="625" idx="6"/>
            <a:endCxn id="551" idx="3"/>
          </p:cNvCxnSpPr>
          <p:nvPr/>
        </p:nvCxnSpPr>
        <p:spPr>
          <a:xfrm flipV="1">
            <a:off x="6302655" y="3489488"/>
            <a:ext cx="915774" cy="2349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hape 638"/>
          <p:cNvCxnSpPr>
            <a:stCxn id="544" idx="6"/>
            <a:endCxn id="551" idx="1"/>
          </p:cNvCxnSpPr>
          <p:nvPr/>
        </p:nvCxnSpPr>
        <p:spPr>
          <a:xfrm>
            <a:off x="6296305" y="2867384"/>
            <a:ext cx="922124" cy="2187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hape 640"/>
          <p:cNvCxnSpPr>
            <a:endCxn id="551" idx="0"/>
          </p:cNvCxnSpPr>
          <p:nvPr/>
        </p:nvCxnSpPr>
        <p:spPr>
          <a:xfrm>
            <a:off x="6595482" y="2406650"/>
            <a:ext cx="826616" cy="5960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Elbow Connector 642"/>
          <p:cNvCxnSpPr>
            <a:endCxn id="551" idx="4"/>
          </p:cNvCxnSpPr>
          <p:nvPr/>
        </p:nvCxnSpPr>
        <p:spPr>
          <a:xfrm flipV="1">
            <a:off x="6601832" y="3573016"/>
            <a:ext cx="820266" cy="5925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hape 647"/>
          <p:cNvCxnSpPr>
            <a:stCxn id="551" idx="5"/>
            <a:endCxn id="646" idx="2"/>
          </p:cNvCxnSpPr>
          <p:nvPr/>
        </p:nvCxnSpPr>
        <p:spPr>
          <a:xfrm rot="16200000" flipH="1">
            <a:off x="7586458" y="3528796"/>
            <a:ext cx="234988" cy="156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hape 649"/>
          <p:cNvCxnSpPr>
            <a:stCxn id="551" idx="7"/>
            <a:endCxn id="645" idx="2"/>
          </p:cNvCxnSpPr>
          <p:nvPr/>
        </p:nvCxnSpPr>
        <p:spPr>
          <a:xfrm rot="5400000" flipH="1" flipV="1">
            <a:off x="7594554" y="2898597"/>
            <a:ext cx="218796" cy="1563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Arrow Connector 658"/>
          <p:cNvCxnSpPr>
            <a:stCxn id="184" idx="3"/>
          </p:cNvCxnSpPr>
          <p:nvPr/>
        </p:nvCxnSpPr>
        <p:spPr>
          <a:xfrm>
            <a:off x="3621028" y="2871316"/>
            <a:ext cx="302692" cy="2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Arrow Connector 661"/>
          <p:cNvCxnSpPr>
            <a:stCxn id="185" idx="3"/>
          </p:cNvCxnSpPr>
          <p:nvPr/>
        </p:nvCxnSpPr>
        <p:spPr>
          <a:xfrm>
            <a:off x="3621028" y="3725321"/>
            <a:ext cx="316980" cy="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hape 688"/>
          <p:cNvCxnSpPr>
            <a:stCxn id="544" idx="6"/>
            <a:endCxn id="685" idx="0"/>
          </p:cNvCxnSpPr>
          <p:nvPr/>
        </p:nvCxnSpPr>
        <p:spPr>
          <a:xfrm>
            <a:off x="6296305" y="2867384"/>
            <a:ext cx="360040" cy="142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hape 691"/>
          <p:cNvCxnSpPr>
            <a:stCxn id="625" idx="6"/>
            <a:endCxn id="685" idx="4"/>
          </p:cNvCxnSpPr>
          <p:nvPr/>
        </p:nvCxnSpPr>
        <p:spPr>
          <a:xfrm flipV="1">
            <a:off x="6302655" y="3580016"/>
            <a:ext cx="353690" cy="1444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Elbow Connector 55"/>
          <p:cNvCxnSpPr>
            <a:stCxn id="467" idx="6"/>
            <a:endCxn id="702" idx="2"/>
          </p:cNvCxnSpPr>
          <p:nvPr/>
        </p:nvCxnSpPr>
        <p:spPr>
          <a:xfrm flipV="1">
            <a:off x="4769375" y="2057998"/>
            <a:ext cx="230786" cy="8093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" name="Oval 705"/>
          <p:cNvSpPr/>
          <p:nvPr/>
        </p:nvSpPr>
        <p:spPr>
          <a:xfrm>
            <a:off x="4208073" y="444281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tx_front</a:t>
            </a:r>
            <a:endParaRPr lang="en-GB" sz="800" b="1" dirty="0" smtClean="0"/>
          </a:p>
        </p:txBody>
      </p:sp>
      <p:grpSp>
        <p:nvGrpSpPr>
          <p:cNvPr id="23" name="Group 706"/>
          <p:cNvGrpSpPr/>
          <p:nvPr/>
        </p:nvGrpSpPr>
        <p:grpSpPr>
          <a:xfrm flipH="1">
            <a:off x="3920041" y="4641538"/>
            <a:ext cx="160546" cy="172912"/>
            <a:chOff x="7596336" y="3861048"/>
            <a:chExt cx="160546" cy="172912"/>
          </a:xfrm>
        </p:grpSpPr>
        <p:cxnSp>
          <p:nvCxnSpPr>
            <p:cNvPr id="708" name="Straight Connector 707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Rectangle 710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12" name="Oval 711"/>
          <p:cNvSpPr/>
          <p:nvPr/>
        </p:nvSpPr>
        <p:spPr>
          <a:xfrm>
            <a:off x="5014923" y="444281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mod_</a:t>
            </a:r>
          </a:p>
          <a:p>
            <a:pPr algn="ctr"/>
            <a:r>
              <a:rPr lang="en-GB" sz="800" b="1" dirty="0" smtClean="0"/>
              <a:t>map</a:t>
            </a:r>
          </a:p>
        </p:txBody>
      </p:sp>
      <p:sp>
        <p:nvSpPr>
          <p:cNvPr id="713" name="Oval 712"/>
          <p:cNvSpPr/>
          <p:nvPr/>
        </p:nvSpPr>
        <p:spPr>
          <a:xfrm>
            <a:off x="5014923" y="5301208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prach</a:t>
            </a:r>
            <a:r>
              <a:rPr lang="en-GB" sz="800" b="1" dirty="0" smtClean="0"/>
              <a:t>_</a:t>
            </a:r>
          </a:p>
          <a:p>
            <a:pPr algn="ctr"/>
            <a:r>
              <a:rPr lang="en-GB" sz="800" b="1" dirty="0" smtClean="0"/>
              <a:t>gen</a:t>
            </a:r>
          </a:p>
        </p:txBody>
      </p:sp>
      <p:sp>
        <p:nvSpPr>
          <p:cNvPr id="714" name="Oval 713"/>
          <p:cNvSpPr/>
          <p:nvPr/>
        </p:nvSpPr>
        <p:spPr>
          <a:xfrm>
            <a:off x="5792249" y="444346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uplink_</a:t>
            </a:r>
          </a:p>
          <a:p>
            <a:pPr algn="ctr"/>
            <a:r>
              <a:rPr lang="en-GB" sz="800" b="1" dirty="0" smtClean="0"/>
              <a:t>enc</a:t>
            </a:r>
          </a:p>
        </p:txBody>
      </p:sp>
      <p:cxnSp>
        <p:nvCxnSpPr>
          <p:cNvPr id="724" name="Straight Arrow Connector 723"/>
          <p:cNvCxnSpPr>
            <a:stCxn id="706" idx="2"/>
          </p:cNvCxnSpPr>
          <p:nvPr/>
        </p:nvCxnSpPr>
        <p:spPr>
          <a:xfrm rot="10800000" flipV="1">
            <a:off x="4037837" y="4727993"/>
            <a:ext cx="170236" cy="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Straight Arrow Connector 726"/>
          <p:cNvCxnSpPr>
            <a:stCxn id="712" idx="2"/>
            <a:endCxn id="706" idx="6"/>
          </p:cNvCxnSpPr>
          <p:nvPr/>
        </p:nvCxnSpPr>
        <p:spPr>
          <a:xfrm rot="10800000">
            <a:off x="4769375" y="4727994"/>
            <a:ext cx="245548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Shape 731"/>
          <p:cNvCxnSpPr>
            <a:stCxn id="713" idx="2"/>
            <a:endCxn id="706" idx="6"/>
          </p:cNvCxnSpPr>
          <p:nvPr/>
        </p:nvCxnSpPr>
        <p:spPr>
          <a:xfrm rot="10800000">
            <a:off x="4769375" y="4727994"/>
            <a:ext cx="245548" cy="858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4" name="Straight Arrow Connector 733"/>
          <p:cNvCxnSpPr>
            <a:stCxn id="714" idx="2"/>
            <a:endCxn id="712" idx="6"/>
          </p:cNvCxnSpPr>
          <p:nvPr/>
        </p:nvCxnSpPr>
        <p:spPr>
          <a:xfrm rot="10800000">
            <a:off x="5576225" y="4727994"/>
            <a:ext cx="216024" cy="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" name="Right Arrow 747"/>
          <p:cNvSpPr/>
          <p:nvPr/>
        </p:nvSpPr>
        <p:spPr>
          <a:xfrm>
            <a:off x="5549890" y="1982490"/>
            <a:ext cx="3024336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2" name="Oval 701"/>
          <p:cNvSpPr/>
          <p:nvPr/>
        </p:nvSpPr>
        <p:spPr>
          <a:xfrm>
            <a:off x="5000161" y="1772816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cell_</a:t>
            </a:r>
          </a:p>
          <a:p>
            <a:pPr algn="ctr"/>
            <a:r>
              <a:rPr lang="en-GB" sz="800" b="1" dirty="0" smtClean="0"/>
              <a:t>search</a:t>
            </a:r>
          </a:p>
        </p:txBody>
      </p:sp>
      <p:sp>
        <p:nvSpPr>
          <p:cNvPr id="749" name="Right Arrow 748"/>
          <p:cNvSpPr/>
          <p:nvPr/>
        </p:nvSpPr>
        <p:spPr>
          <a:xfrm>
            <a:off x="8286194" y="2780928"/>
            <a:ext cx="288032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" name="Oval 644"/>
          <p:cNvSpPr/>
          <p:nvPr/>
        </p:nvSpPr>
        <p:spPr>
          <a:xfrm>
            <a:off x="7782138" y="258220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data_dec</a:t>
            </a:r>
            <a:endParaRPr lang="en-GB" sz="800" b="1" dirty="0" smtClean="0"/>
          </a:p>
        </p:txBody>
      </p:sp>
      <p:sp>
        <p:nvSpPr>
          <p:cNvPr id="750" name="Right Arrow 749"/>
          <p:cNvSpPr/>
          <p:nvPr/>
        </p:nvSpPr>
        <p:spPr>
          <a:xfrm>
            <a:off x="8286194" y="3645024"/>
            <a:ext cx="288032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Oval 645"/>
          <p:cNvSpPr/>
          <p:nvPr/>
        </p:nvSpPr>
        <p:spPr>
          <a:xfrm>
            <a:off x="7782138" y="3439294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control_</a:t>
            </a:r>
          </a:p>
          <a:p>
            <a:pPr algn="ctr"/>
            <a:r>
              <a:rPr lang="en-GB" sz="800" b="1" dirty="0" err="1" smtClean="0"/>
              <a:t>dec</a:t>
            </a:r>
            <a:endParaRPr lang="en-GB" sz="800" b="1" dirty="0" smtClean="0"/>
          </a:p>
        </p:txBody>
      </p:sp>
      <p:sp>
        <p:nvSpPr>
          <p:cNvPr id="751" name="Right Arrow 750"/>
          <p:cNvSpPr/>
          <p:nvPr/>
        </p:nvSpPr>
        <p:spPr>
          <a:xfrm flipH="1">
            <a:off x="6348328" y="4653136"/>
            <a:ext cx="2225898" cy="14401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Right Arrow 753"/>
          <p:cNvSpPr/>
          <p:nvPr/>
        </p:nvSpPr>
        <p:spPr>
          <a:xfrm flipH="1">
            <a:off x="5575290" y="5517232"/>
            <a:ext cx="2998936" cy="15887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8" name="Bent-Up Arrow 757"/>
          <p:cNvSpPr/>
          <p:nvPr/>
        </p:nvSpPr>
        <p:spPr>
          <a:xfrm rot="5400000">
            <a:off x="7110634" y="2890072"/>
            <a:ext cx="1066416" cy="1883648"/>
          </a:xfrm>
          <a:prstGeom prst="bentUpArrow">
            <a:avLst>
              <a:gd name="adj1" fmla="val 7215"/>
              <a:gd name="adj2" fmla="val 8407"/>
              <a:gd name="adj3" fmla="val 699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Oval 684"/>
          <p:cNvSpPr/>
          <p:nvPr/>
        </p:nvSpPr>
        <p:spPr>
          <a:xfrm>
            <a:off x="6368313" y="3009652"/>
            <a:ext cx="576064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metrics</a:t>
            </a:r>
          </a:p>
        </p:txBody>
      </p:sp>
      <p:sp>
        <p:nvSpPr>
          <p:cNvPr id="765" name="Bent-Up Arrow 764"/>
          <p:cNvSpPr/>
          <p:nvPr/>
        </p:nvSpPr>
        <p:spPr>
          <a:xfrm flipH="1">
            <a:off x="6003366" y="5013176"/>
            <a:ext cx="2570859" cy="216024"/>
          </a:xfrm>
          <a:prstGeom prst="bentUpArrow">
            <a:avLst>
              <a:gd name="adj1" fmla="val 31465"/>
              <a:gd name="adj2" fmla="val 31968"/>
              <a:gd name="adj3" fmla="val 2132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785"/>
          <p:cNvGrpSpPr/>
          <p:nvPr/>
        </p:nvGrpSpPr>
        <p:grpSpPr>
          <a:xfrm>
            <a:off x="884724" y="2459777"/>
            <a:ext cx="186258" cy="412631"/>
            <a:chOff x="899592" y="2819817"/>
            <a:chExt cx="186258" cy="412631"/>
          </a:xfrm>
        </p:grpSpPr>
        <p:grpSp>
          <p:nvGrpSpPr>
            <p:cNvPr id="25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1" name="Straight Connector 780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786"/>
          <p:cNvGrpSpPr/>
          <p:nvPr/>
        </p:nvGrpSpPr>
        <p:grpSpPr>
          <a:xfrm>
            <a:off x="879945" y="3318325"/>
            <a:ext cx="186258" cy="412631"/>
            <a:chOff x="899592" y="2819817"/>
            <a:chExt cx="186258" cy="412631"/>
          </a:xfrm>
        </p:grpSpPr>
        <p:grpSp>
          <p:nvGrpSpPr>
            <p:cNvPr id="27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790" name="Straight Connector 789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9" name="Straight Connector 788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0" name="Straight Connector 389"/>
          <p:cNvCxnSpPr/>
          <p:nvPr/>
        </p:nvCxnSpPr>
        <p:spPr>
          <a:xfrm flipV="1">
            <a:off x="1075745" y="3724476"/>
            <a:ext cx="617735" cy="170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786"/>
          <p:cNvGrpSpPr/>
          <p:nvPr/>
        </p:nvGrpSpPr>
        <p:grpSpPr>
          <a:xfrm>
            <a:off x="879961" y="4322237"/>
            <a:ext cx="186258" cy="412631"/>
            <a:chOff x="899592" y="2819817"/>
            <a:chExt cx="186258" cy="412631"/>
          </a:xfrm>
        </p:grpSpPr>
        <p:grpSp>
          <p:nvGrpSpPr>
            <p:cNvPr id="29" name="Group 779"/>
            <p:cNvGrpSpPr/>
            <p:nvPr/>
          </p:nvGrpSpPr>
          <p:grpSpPr>
            <a:xfrm>
              <a:off x="899592" y="2819817"/>
              <a:ext cx="132761" cy="412631"/>
              <a:chOff x="899592" y="2819817"/>
              <a:chExt cx="132761" cy="412631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879739" y="2842051"/>
                <a:ext cx="102319" cy="62614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947814" y="2839163"/>
                <a:ext cx="103209" cy="65868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758998" y="3025772"/>
                <a:ext cx="412631" cy="721"/>
              </a:xfrm>
              <a:prstGeom prst="line">
                <a:avLst/>
              </a:prstGeom>
              <a:ln w="12700">
                <a:solidFill>
                  <a:schemeClr val="bg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Straight Connector 167"/>
            <p:cNvCxnSpPr/>
            <p:nvPr/>
          </p:nvCxnSpPr>
          <p:spPr>
            <a:xfrm>
              <a:off x="971600" y="3222502"/>
              <a:ext cx="114250" cy="1711"/>
            </a:xfrm>
            <a:prstGeom prst="line">
              <a:avLst/>
            </a:prstGeom>
            <a:ln w="127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/>
          <p:cNvSpPr/>
          <p:nvPr/>
        </p:nvSpPr>
        <p:spPr>
          <a:xfrm>
            <a:off x="3714148" y="1431826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agc_man</a:t>
            </a:r>
            <a:endParaRPr lang="en-GB" sz="800" b="1" dirty="0" smtClean="0"/>
          </a:p>
        </p:txBody>
      </p:sp>
      <p:sp>
        <p:nvSpPr>
          <p:cNvPr id="174" name="Rectangle 173"/>
          <p:cNvSpPr/>
          <p:nvPr/>
        </p:nvSpPr>
        <p:spPr>
          <a:xfrm>
            <a:off x="3430404" y="1628800"/>
            <a:ext cx="190624" cy="517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700" b="1" dirty="0" smtClean="0"/>
              <a:t>COMM</a:t>
            </a:r>
          </a:p>
        </p:txBody>
      </p:sp>
      <p:cxnSp>
        <p:nvCxnSpPr>
          <p:cNvPr id="176" name="Straight Arrow Connector 175"/>
          <p:cNvCxnSpPr>
            <a:stCxn id="172" idx="2"/>
          </p:cNvCxnSpPr>
          <p:nvPr/>
        </p:nvCxnSpPr>
        <p:spPr>
          <a:xfrm rot="10800000">
            <a:off x="3604632" y="1708150"/>
            <a:ext cx="109516" cy="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73" idx="2"/>
          </p:cNvCxnSpPr>
          <p:nvPr/>
        </p:nvCxnSpPr>
        <p:spPr>
          <a:xfrm rot="10800000">
            <a:off x="3623682" y="2059310"/>
            <a:ext cx="573410" cy="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435484" y="2702248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sp>
        <p:nvSpPr>
          <p:cNvPr id="192" name="Oval 191"/>
          <p:cNvSpPr/>
          <p:nvPr/>
        </p:nvSpPr>
        <p:spPr>
          <a:xfrm>
            <a:off x="5868144" y="5733256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timing_man</a:t>
            </a:r>
            <a:endParaRPr lang="en-GB" sz="800" b="1" dirty="0" smtClean="0"/>
          </a:p>
        </p:txBody>
      </p:sp>
      <p:sp>
        <p:nvSpPr>
          <p:cNvPr id="201" name="Rectangle 200"/>
          <p:cNvSpPr/>
          <p:nvPr/>
        </p:nvSpPr>
        <p:spPr>
          <a:xfrm>
            <a:off x="3429134" y="5805264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GPIO</a:t>
            </a:r>
          </a:p>
        </p:txBody>
      </p:sp>
      <p:sp>
        <p:nvSpPr>
          <p:cNvPr id="202" name="Bent-Up Arrow 201"/>
          <p:cNvSpPr/>
          <p:nvPr/>
        </p:nvSpPr>
        <p:spPr>
          <a:xfrm flipH="1">
            <a:off x="1737732" y="5334000"/>
            <a:ext cx="1679972" cy="673100"/>
          </a:xfrm>
          <a:prstGeom prst="bentUpArrow">
            <a:avLst>
              <a:gd name="adj1" fmla="val 14060"/>
              <a:gd name="adj2" fmla="val 12279"/>
              <a:gd name="adj3" fmla="val 12105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Bent-Up Arrow 202"/>
          <p:cNvSpPr/>
          <p:nvPr/>
        </p:nvSpPr>
        <p:spPr>
          <a:xfrm flipH="1">
            <a:off x="3430404" y="3048000"/>
            <a:ext cx="275828" cy="2609180"/>
          </a:xfrm>
          <a:prstGeom prst="bentUpArrow">
            <a:avLst>
              <a:gd name="adj1" fmla="val 27904"/>
              <a:gd name="adj2" fmla="val 34377"/>
              <a:gd name="adj3" fmla="val 5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/>
          <p:cNvSpPr/>
          <p:nvPr/>
        </p:nvSpPr>
        <p:spPr>
          <a:xfrm>
            <a:off x="3435484" y="3556253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3435484" y="4559602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sp>
        <p:nvSpPr>
          <p:cNvPr id="204" name="Bent-Up Arrow 203"/>
          <p:cNvSpPr/>
          <p:nvPr/>
        </p:nvSpPr>
        <p:spPr>
          <a:xfrm rot="16200000" flipH="1">
            <a:off x="3605897" y="5748390"/>
            <a:ext cx="318295" cy="288032"/>
          </a:xfrm>
          <a:prstGeom prst="bentUpArrow">
            <a:avLst>
              <a:gd name="adj1" fmla="val 27103"/>
              <a:gd name="adj2" fmla="val 33310"/>
              <a:gd name="adj3" fmla="val 37275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/>
          <p:cNvSpPr/>
          <p:nvPr/>
        </p:nvSpPr>
        <p:spPr>
          <a:xfrm>
            <a:off x="3693036" y="5417666"/>
            <a:ext cx="329560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0" tIns="36000" rIns="0" bIns="36000" rtlCol="0" anchor="ctr"/>
          <a:lstStyle/>
          <a:p>
            <a:pPr algn="ctr"/>
            <a:r>
              <a:rPr lang="en-GB" sz="900" b="1" dirty="0" smtClean="0"/>
              <a:t>TSCU</a:t>
            </a:r>
          </a:p>
        </p:txBody>
      </p:sp>
      <p:cxnSp>
        <p:nvCxnSpPr>
          <p:cNvPr id="205" name="Straight Arrow Connector 204"/>
          <p:cNvCxnSpPr/>
          <p:nvPr/>
        </p:nvCxnSpPr>
        <p:spPr>
          <a:xfrm rot="5400000" flipH="1" flipV="1">
            <a:off x="3852714" y="5877272"/>
            <a:ext cx="287238" cy="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1695862" y="5042366"/>
            <a:ext cx="284243" cy="2842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ET MOD</a:t>
            </a:r>
          </a:p>
        </p:txBody>
      </p:sp>
      <p:sp>
        <p:nvSpPr>
          <p:cNvPr id="182" name="Flowchart: Off-page Connector 181"/>
          <p:cNvSpPr/>
          <p:nvPr/>
        </p:nvSpPr>
        <p:spPr>
          <a:xfrm rot="5400000">
            <a:off x="3093193" y="5011540"/>
            <a:ext cx="334843" cy="341449"/>
          </a:xfrm>
          <a:prstGeom prst="flowChartOffpage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Ser</a:t>
            </a:r>
          </a:p>
          <a:p>
            <a:pPr algn="ctr"/>
            <a:r>
              <a:rPr lang="en-GB" sz="900" b="1" dirty="0" smtClean="0"/>
              <a:t>D/A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435484" y="5013872"/>
            <a:ext cx="185544" cy="338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lIns="0" tIns="36000" rIns="0" bIns="36000" rtlCol="0" anchor="ctr"/>
          <a:lstStyle/>
          <a:p>
            <a:pPr algn="ctr"/>
            <a:r>
              <a:rPr lang="en-GB" sz="900" b="1" dirty="0" smtClean="0"/>
              <a:t>DMA</a:t>
            </a:r>
          </a:p>
        </p:txBody>
      </p:sp>
      <p:cxnSp>
        <p:nvCxnSpPr>
          <p:cNvPr id="187" name="Straight Connector 186"/>
          <p:cNvCxnSpPr>
            <a:stCxn id="182" idx="2"/>
            <a:endCxn id="181" idx="3"/>
          </p:cNvCxnSpPr>
          <p:nvPr/>
        </p:nvCxnSpPr>
        <p:spPr>
          <a:xfrm rot="10800000" flipV="1">
            <a:off x="1980106" y="5182265"/>
            <a:ext cx="1109785" cy="2222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1" idx="0"/>
            <a:endCxn id="384" idx="5"/>
          </p:cNvCxnSpPr>
          <p:nvPr/>
        </p:nvCxnSpPr>
        <p:spPr>
          <a:xfrm rot="16200000" flipV="1">
            <a:off x="1721538" y="4925919"/>
            <a:ext cx="230661" cy="2233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706"/>
          <p:cNvGrpSpPr/>
          <p:nvPr/>
        </p:nvGrpSpPr>
        <p:grpSpPr>
          <a:xfrm flipH="1">
            <a:off x="3909060" y="5085184"/>
            <a:ext cx="160546" cy="172912"/>
            <a:chOff x="7596336" y="3861048"/>
            <a:chExt cx="160546" cy="172912"/>
          </a:xfrm>
        </p:grpSpPr>
        <p:cxnSp>
          <p:nvCxnSpPr>
            <p:cNvPr id="196" name="Straight Connector 195"/>
            <p:cNvCxnSpPr/>
            <p:nvPr/>
          </p:nvCxnSpPr>
          <p:spPr>
            <a:xfrm>
              <a:off x="7596336" y="3861048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7596336" y="4033960"/>
              <a:ext cx="160546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7670426" y="3947504"/>
              <a:ext cx="172912" cy="0"/>
            </a:xfrm>
            <a:prstGeom prst="line">
              <a:avLst/>
            </a:prstGeom>
            <a:ln w="25400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7639086" y="3879112"/>
              <a:ext cx="94223" cy="14409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6" name="Straight Arrow Connector 205"/>
          <p:cNvCxnSpPr/>
          <p:nvPr/>
        </p:nvCxnSpPr>
        <p:spPr>
          <a:xfrm rot="10800000" flipV="1">
            <a:off x="3614679" y="5161180"/>
            <a:ext cx="292787" cy="2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Elbow Connector 642"/>
          <p:cNvCxnSpPr>
            <a:stCxn id="230" idx="0"/>
          </p:cNvCxnSpPr>
          <p:nvPr/>
        </p:nvCxnSpPr>
        <p:spPr>
          <a:xfrm rot="16200000" flipV="1">
            <a:off x="4198368" y="5006964"/>
            <a:ext cx="125958" cy="4625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ight Arrow 187"/>
          <p:cNvSpPr/>
          <p:nvPr/>
        </p:nvSpPr>
        <p:spPr>
          <a:xfrm rot="16200000" flipH="1">
            <a:off x="3380930" y="3243399"/>
            <a:ext cx="2194607" cy="195896"/>
          </a:xfrm>
          <a:prstGeom prst="rightArrow">
            <a:avLst>
              <a:gd name="adj1" fmla="val 43517"/>
              <a:gd name="adj2" fmla="val 50000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Oval 466"/>
          <p:cNvSpPr/>
          <p:nvPr/>
        </p:nvSpPr>
        <p:spPr>
          <a:xfrm>
            <a:off x="4208073" y="2582202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rx_front</a:t>
            </a:r>
            <a:endParaRPr lang="en-GB" sz="800" b="1" dirty="0" smtClean="0"/>
          </a:p>
        </p:txBody>
      </p:sp>
      <p:sp>
        <p:nvSpPr>
          <p:cNvPr id="608" name="Oval 607"/>
          <p:cNvSpPr/>
          <p:nvPr/>
        </p:nvSpPr>
        <p:spPr>
          <a:xfrm>
            <a:off x="4214423" y="3439294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rx_front</a:t>
            </a:r>
            <a:endParaRPr lang="en-GB" sz="800" b="1" dirty="0" smtClean="0"/>
          </a:p>
        </p:txBody>
      </p:sp>
      <p:sp>
        <p:nvSpPr>
          <p:cNvPr id="173" name="Oval 172"/>
          <p:cNvSpPr/>
          <p:nvPr/>
        </p:nvSpPr>
        <p:spPr>
          <a:xfrm>
            <a:off x="4197092" y="1778516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err="1" smtClean="0"/>
              <a:t>afc_man</a:t>
            </a:r>
            <a:endParaRPr lang="en-GB" sz="800" b="1" dirty="0" smtClean="0"/>
          </a:p>
        </p:txBody>
      </p:sp>
      <p:sp>
        <p:nvSpPr>
          <p:cNvPr id="189" name="Bent-Up Arrow 188"/>
          <p:cNvSpPr/>
          <p:nvPr/>
        </p:nvSpPr>
        <p:spPr>
          <a:xfrm rot="5400000">
            <a:off x="3907151" y="2016522"/>
            <a:ext cx="576062" cy="520701"/>
          </a:xfrm>
          <a:prstGeom prst="bentUpArrow">
            <a:avLst>
              <a:gd name="adj1" fmla="val 13759"/>
              <a:gd name="adj2" fmla="val 17326"/>
              <a:gd name="adj3" fmla="val 19052"/>
            </a:avLst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207"/>
          <p:cNvGrpSpPr/>
          <p:nvPr/>
        </p:nvGrpSpPr>
        <p:grpSpPr>
          <a:xfrm>
            <a:off x="596692" y="2276872"/>
            <a:ext cx="216024" cy="432048"/>
            <a:chOff x="467544" y="2132856"/>
            <a:chExt cx="360040" cy="576064"/>
          </a:xfrm>
        </p:grpSpPr>
        <p:sp>
          <p:nvSpPr>
            <p:cNvPr id="191" name="Arc 190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4" name="Arc 193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7" name="Arc 206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36" name="Group 208"/>
          <p:cNvGrpSpPr/>
          <p:nvPr/>
        </p:nvGrpSpPr>
        <p:grpSpPr>
          <a:xfrm>
            <a:off x="596692" y="3140968"/>
            <a:ext cx="216024" cy="432048"/>
            <a:chOff x="467544" y="2132856"/>
            <a:chExt cx="360040" cy="576064"/>
          </a:xfrm>
        </p:grpSpPr>
        <p:sp>
          <p:nvSpPr>
            <p:cNvPr id="210" name="Arc 209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2" name="Arc 211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3" name="Arc 212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37" name="Group 213"/>
          <p:cNvGrpSpPr/>
          <p:nvPr/>
        </p:nvGrpSpPr>
        <p:grpSpPr>
          <a:xfrm flipH="1">
            <a:off x="668700" y="4149080"/>
            <a:ext cx="216024" cy="432048"/>
            <a:chOff x="467544" y="2132856"/>
            <a:chExt cx="360040" cy="576064"/>
          </a:xfrm>
        </p:grpSpPr>
        <p:sp>
          <p:nvSpPr>
            <p:cNvPr id="215" name="Arc 214"/>
            <p:cNvSpPr/>
            <p:nvPr/>
          </p:nvSpPr>
          <p:spPr>
            <a:xfrm>
              <a:off x="467544" y="2132856"/>
              <a:ext cx="360040" cy="576064"/>
            </a:xfrm>
            <a:prstGeom prst="arc">
              <a:avLst>
                <a:gd name="adj1" fmla="val 17631499"/>
                <a:gd name="adj2" fmla="val 3824127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6" name="Arc 215"/>
            <p:cNvSpPr/>
            <p:nvPr/>
          </p:nvSpPr>
          <p:spPr>
            <a:xfrm>
              <a:off x="493735" y="2204864"/>
              <a:ext cx="216024" cy="432048"/>
            </a:xfrm>
            <a:prstGeom prst="arc">
              <a:avLst>
                <a:gd name="adj1" fmla="val 17241460"/>
                <a:gd name="adj2" fmla="val 418123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7" name="Arc 216"/>
            <p:cNvSpPr/>
            <p:nvPr/>
          </p:nvSpPr>
          <p:spPr>
            <a:xfrm>
              <a:off x="467544" y="2276872"/>
              <a:ext cx="144016" cy="288032"/>
            </a:xfrm>
            <a:prstGeom prst="arc">
              <a:avLst>
                <a:gd name="adj1" fmla="val 17492105"/>
                <a:gd name="adj2" fmla="val 3898823"/>
              </a:avLst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8498463" y="2683520"/>
            <a:ext cx="490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DL-SCH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8477245" y="3420289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CFI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DCI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HARQ N/ACK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BCH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484111" y="1772816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Cell ID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Slot Timing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Frame Timing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Freq. Offset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492113" y="409855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Rank CQI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PMI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492113" y="460652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UL-SCH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8477245" y="4903879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CQI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RI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PMI</a:t>
            </a:r>
          </a:p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HARQ N/ACK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8494784" y="5478565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UE </a:t>
            </a:r>
            <a:r>
              <a:rPr lang="en-GB" sz="800" b="1" dirty="0" err="1" smtClean="0">
                <a:solidFill>
                  <a:schemeClr val="accent1">
                    <a:lumMod val="75000"/>
                  </a:schemeClr>
                </a:solidFill>
              </a:rPr>
              <a:t>Params</a:t>
            </a:r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9806" y="2356314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RX</a:t>
            </a:r>
            <a:r>
              <a:rPr lang="en-GB" sz="1200" b="1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29806" y="3222967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RX</a:t>
            </a:r>
            <a:r>
              <a:rPr lang="en-GB" sz="12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29806" y="4232121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4">
                    <a:lumMod val="75000"/>
                  </a:schemeClr>
                </a:solidFill>
              </a:rPr>
              <a:t>TX</a:t>
            </a:r>
            <a:endParaRPr lang="en-GB" sz="1200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4211960" y="5301208"/>
            <a:ext cx="561302" cy="5703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800" b="1" dirty="0" smtClean="0"/>
              <a:t>Envelope</a:t>
            </a:r>
          </a:p>
          <a:p>
            <a:pPr algn="ctr"/>
            <a:r>
              <a:rPr lang="en-GB" sz="800" b="1" dirty="0" smtClean="0"/>
              <a:t>tracking</a:t>
            </a:r>
          </a:p>
        </p:txBody>
      </p:sp>
      <p:cxnSp>
        <p:nvCxnSpPr>
          <p:cNvPr id="235" name="Straight Connector 234"/>
          <p:cNvCxnSpPr>
            <a:endCxn id="192" idx="2"/>
          </p:cNvCxnSpPr>
          <p:nvPr/>
        </p:nvCxnSpPr>
        <p:spPr>
          <a:xfrm flipV="1">
            <a:off x="3995936" y="6018438"/>
            <a:ext cx="1872208" cy="2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Freeform 213"/>
          <p:cNvSpPr/>
          <p:nvPr/>
        </p:nvSpPr>
        <p:spPr>
          <a:xfrm>
            <a:off x="1347669" y="4776952"/>
            <a:ext cx="3487045" cy="1150882"/>
          </a:xfrm>
          <a:custGeom>
            <a:avLst/>
            <a:gdLst>
              <a:gd name="connsiteX0" fmla="*/ 228883 w 3487045"/>
              <a:gd name="connsiteY0" fmla="*/ 204951 h 1150882"/>
              <a:gd name="connsiteX1" fmla="*/ 291945 w 3487045"/>
              <a:gd name="connsiteY1" fmla="*/ 126124 h 1150882"/>
              <a:gd name="connsiteX2" fmla="*/ 402303 w 3487045"/>
              <a:gd name="connsiteY2" fmla="*/ 110358 h 1150882"/>
              <a:gd name="connsiteX3" fmla="*/ 449600 w 3487045"/>
              <a:gd name="connsiteY3" fmla="*/ 94593 h 1150882"/>
              <a:gd name="connsiteX4" fmla="*/ 686083 w 3487045"/>
              <a:gd name="connsiteY4" fmla="*/ 110358 h 1150882"/>
              <a:gd name="connsiteX5" fmla="*/ 1285172 w 3487045"/>
              <a:gd name="connsiteY5" fmla="*/ 94593 h 1150882"/>
              <a:gd name="connsiteX6" fmla="*/ 1427062 w 3487045"/>
              <a:gd name="connsiteY6" fmla="*/ 78827 h 1150882"/>
              <a:gd name="connsiteX7" fmla="*/ 1805434 w 3487045"/>
              <a:gd name="connsiteY7" fmla="*/ 63062 h 1150882"/>
              <a:gd name="connsiteX8" fmla="*/ 2057683 w 3487045"/>
              <a:gd name="connsiteY8" fmla="*/ 15765 h 1150882"/>
              <a:gd name="connsiteX9" fmla="*/ 2120745 w 3487045"/>
              <a:gd name="connsiteY9" fmla="*/ 0 h 1150882"/>
              <a:gd name="connsiteX10" fmla="*/ 2514883 w 3487045"/>
              <a:gd name="connsiteY10" fmla="*/ 15765 h 1150882"/>
              <a:gd name="connsiteX11" fmla="*/ 2577945 w 3487045"/>
              <a:gd name="connsiteY11" fmla="*/ 31531 h 1150882"/>
              <a:gd name="connsiteX12" fmla="*/ 2767131 w 3487045"/>
              <a:gd name="connsiteY12" fmla="*/ 47296 h 1150882"/>
              <a:gd name="connsiteX13" fmla="*/ 3177034 w 3487045"/>
              <a:gd name="connsiteY13" fmla="*/ 63062 h 1150882"/>
              <a:gd name="connsiteX14" fmla="*/ 3271628 w 3487045"/>
              <a:gd name="connsiteY14" fmla="*/ 141889 h 1150882"/>
              <a:gd name="connsiteX15" fmla="*/ 3303159 w 3487045"/>
              <a:gd name="connsiteY15" fmla="*/ 189186 h 1150882"/>
              <a:gd name="connsiteX16" fmla="*/ 3318924 w 3487045"/>
              <a:gd name="connsiteY16" fmla="*/ 236482 h 1150882"/>
              <a:gd name="connsiteX17" fmla="*/ 3350455 w 3487045"/>
              <a:gd name="connsiteY17" fmla="*/ 394138 h 1150882"/>
              <a:gd name="connsiteX18" fmla="*/ 3366221 w 3487045"/>
              <a:gd name="connsiteY18" fmla="*/ 709448 h 1150882"/>
              <a:gd name="connsiteX19" fmla="*/ 3366221 w 3487045"/>
              <a:gd name="connsiteY19" fmla="*/ 1056289 h 1150882"/>
              <a:gd name="connsiteX20" fmla="*/ 3271628 w 3487045"/>
              <a:gd name="connsiteY20" fmla="*/ 1150882 h 1150882"/>
              <a:gd name="connsiteX21" fmla="*/ 3019379 w 3487045"/>
              <a:gd name="connsiteY21" fmla="*/ 1135117 h 1150882"/>
              <a:gd name="connsiteX22" fmla="*/ 2956317 w 3487045"/>
              <a:gd name="connsiteY22" fmla="*/ 1103586 h 1150882"/>
              <a:gd name="connsiteX23" fmla="*/ 2861724 w 3487045"/>
              <a:gd name="connsiteY23" fmla="*/ 1008993 h 1150882"/>
              <a:gd name="connsiteX24" fmla="*/ 2830193 w 3487045"/>
              <a:gd name="connsiteY24" fmla="*/ 945931 h 1150882"/>
              <a:gd name="connsiteX25" fmla="*/ 2798662 w 3487045"/>
              <a:gd name="connsiteY25" fmla="*/ 898634 h 1150882"/>
              <a:gd name="connsiteX26" fmla="*/ 2782897 w 3487045"/>
              <a:gd name="connsiteY26" fmla="*/ 567558 h 1150882"/>
              <a:gd name="connsiteX27" fmla="*/ 2767131 w 3487045"/>
              <a:gd name="connsiteY27" fmla="*/ 520262 h 1150882"/>
              <a:gd name="connsiteX28" fmla="*/ 2704069 w 3487045"/>
              <a:gd name="connsiteY28" fmla="*/ 488731 h 1150882"/>
              <a:gd name="connsiteX29" fmla="*/ 2593710 w 3487045"/>
              <a:gd name="connsiteY29" fmla="*/ 457200 h 1150882"/>
              <a:gd name="connsiteX30" fmla="*/ 2041917 w 3487045"/>
              <a:gd name="connsiteY30" fmla="*/ 488731 h 1150882"/>
              <a:gd name="connsiteX31" fmla="*/ 1994621 w 3487045"/>
              <a:gd name="connsiteY31" fmla="*/ 504496 h 1150882"/>
              <a:gd name="connsiteX32" fmla="*/ 1852731 w 3487045"/>
              <a:gd name="connsiteY32" fmla="*/ 567558 h 1150882"/>
              <a:gd name="connsiteX33" fmla="*/ 1773903 w 3487045"/>
              <a:gd name="connsiteY33" fmla="*/ 614855 h 1150882"/>
              <a:gd name="connsiteX34" fmla="*/ 1632014 w 3487045"/>
              <a:gd name="connsiteY34" fmla="*/ 693682 h 1150882"/>
              <a:gd name="connsiteX35" fmla="*/ 1505890 w 3487045"/>
              <a:gd name="connsiteY35" fmla="*/ 788276 h 1150882"/>
              <a:gd name="connsiteX36" fmla="*/ 1458593 w 3487045"/>
              <a:gd name="connsiteY36" fmla="*/ 804041 h 1150882"/>
              <a:gd name="connsiteX37" fmla="*/ 1332469 w 3487045"/>
              <a:gd name="connsiteY37" fmla="*/ 835572 h 1150882"/>
              <a:gd name="connsiteX38" fmla="*/ 1253641 w 3487045"/>
              <a:gd name="connsiteY38" fmla="*/ 867103 h 1150882"/>
              <a:gd name="connsiteX39" fmla="*/ 985628 w 3487045"/>
              <a:gd name="connsiteY39" fmla="*/ 851338 h 1150882"/>
              <a:gd name="connsiteX40" fmla="*/ 938331 w 3487045"/>
              <a:gd name="connsiteY40" fmla="*/ 819807 h 1150882"/>
              <a:gd name="connsiteX41" fmla="*/ 843738 w 3487045"/>
              <a:gd name="connsiteY41" fmla="*/ 740979 h 1150882"/>
              <a:gd name="connsiteX42" fmla="*/ 764910 w 3487045"/>
              <a:gd name="connsiteY42" fmla="*/ 662151 h 1150882"/>
              <a:gd name="connsiteX43" fmla="*/ 670317 w 3487045"/>
              <a:gd name="connsiteY43" fmla="*/ 599089 h 1150882"/>
              <a:gd name="connsiteX44" fmla="*/ 402303 w 3487045"/>
              <a:gd name="connsiteY44" fmla="*/ 614855 h 1150882"/>
              <a:gd name="connsiteX45" fmla="*/ 323476 w 3487045"/>
              <a:gd name="connsiteY45" fmla="*/ 630620 h 1150882"/>
              <a:gd name="connsiteX46" fmla="*/ 197352 w 3487045"/>
              <a:gd name="connsiteY46" fmla="*/ 599089 h 1150882"/>
              <a:gd name="connsiteX47" fmla="*/ 55462 w 3487045"/>
              <a:gd name="connsiteY47" fmla="*/ 488731 h 1150882"/>
              <a:gd name="connsiteX48" fmla="*/ 55462 w 3487045"/>
              <a:gd name="connsiteY48" fmla="*/ 141889 h 1150882"/>
              <a:gd name="connsiteX49" fmla="*/ 118524 w 3487045"/>
              <a:gd name="connsiteY49" fmla="*/ 157655 h 1150882"/>
              <a:gd name="connsiteX50" fmla="*/ 228883 w 3487045"/>
              <a:gd name="connsiteY50" fmla="*/ 204951 h 115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87045" h="1150882">
                <a:moveTo>
                  <a:pt x="228883" y="204951"/>
                </a:moveTo>
                <a:cubicBezTo>
                  <a:pt x="257787" y="199696"/>
                  <a:pt x="262404" y="142237"/>
                  <a:pt x="291945" y="126124"/>
                </a:cubicBezTo>
                <a:cubicBezTo>
                  <a:pt x="324567" y="108330"/>
                  <a:pt x="365865" y="117646"/>
                  <a:pt x="402303" y="110358"/>
                </a:cubicBezTo>
                <a:cubicBezTo>
                  <a:pt x="418599" y="107099"/>
                  <a:pt x="433834" y="99848"/>
                  <a:pt x="449600" y="94593"/>
                </a:cubicBezTo>
                <a:cubicBezTo>
                  <a:pt x="528428" y="99848"/>
                  <a:pt x="607080" y="110358"/>
                  <a:pt x="686083" y="110358"/>
                </a:cubicBezTo>
                <a:cubicBezTo>
                  <a:pt x="885848" y="110358"/>
                  <a:pt x="1085587" y="103086"/>
                  <a:pt x="1285172" y="94593"/>
                </a:cubicBezTo>
                <a:cubicBezTo>
                  <a:pt x="1332717" y="92570"/>
                  <a:pt x="1379561" y="81706"/>
                  <a:pt x="1427062" y="78827"/>
                </a:cubicBezTo>
                <a:cubicBezTo>
                  <a:pt x="1553064" y="71191"/>
                  <a:pt x="1679310" y="68317"/>
                  <a:pt x="1805434" y="63062"/>
                </a:cubicBezTo>
                <a:cubicBezTo>
                  <a:pt x="1885253" y="49759"/>
                  <a:pt x="1982080" y="34665"/>
                  <a:pt x="2057683" y="15765"/>
                </a:cubicBezTo>
                <a:lnTo>
                  <a:pt x="2120745" y="0"/>
                </a:lnTo>
                <a:cubicBezTo>
                  <a:pt x="2252124" y="5255"/>
                  <a:pt x="2383710" y="6719"/>
                  <a:pt x="2514883" y="15765"/>
                </a:cubicBezTo>
                <a:cubicBezTo>
                  <a:pt x="2536499" y="17256"/>
                  <a:pt x="2556445" y="28843"/>
                  <a:pt x="2577945" y="31531"/>
                </a:cubicBezTo>
                <a:cubicBezTo>
                  <a:pt x="2640737" y="39380"/>
                  <a:pt x="2703938" y="43970"/>
                  <a:pt x="2767131" y="47296"/>
                </a:cubicBezTo>
                <a:cubicBezTo>
                  <a:pt x="2903677" y="54483"/>
                  <a:pt x="3040400" y="57807"/>
                  <a:pt x="3177034" y="63062"/>
                </a:cubicBezTo>
                <a:cubicBezTo>
                  <a:pt x="3223538" y="94064"/>
                  <a:pt x="3233695" y="96370"/>
                  <a:pt x="3271628" y="141889"/>
                </a:cubicBezTo>
                <a:cubicBezTo>
                  <a:pt x="3283758" y="156445"/>
                  <a:pt x="3292649" y="173420"/>
                  <a:pt x="3303159" y="189186"/>
                </a:cubicBezTo>
                <a:cubicBezTo>
                  <a:pt x="3308414" y="204951"/>
                  <a:pt x="3315187" y="220289"/>
                  <a:pt x="3318924" y="236482"/>
                </a:cubicBezTo>
                <a:cubicBezTo>
                  <a:pt x="3330975" y="288702"/>
                  <a:pt x="3350455" y="394138"/>
                  <a:pt x="3350455" y="394138"/>
                </a:cubicBezTo>
                <a:cubicBezTo>
                  <a:pt x="3355710" y="499241"/>
                  <a:pt x="3357482" y="604577"/>
                  <a:pt x="3366221" y="709448"/>
                </a:cubicBezTo>
                <a:cubicBezTo>
                  <a:pt x="3381210" y="889314"/>
                  <a:pt x="3487045" y="642033"/>
                  <a:pt x="3366221" y="1056289"/>
                </a:cubicBezTo>
                <a:cubicBezTo>
                  <a:pt x="3353735" y="1099097"/>
                  <a:pt x="3271628" y="1150882"/>
                  <a:pt x="3271628" y="1150882"/>
                </a:cubicBezTo>
                <a:cubicBezTo>
                  <a:pt x="3187545" y="1145627"/>
                  <a:pt x="3102694" y="1147614"/>
                  <a:pt x="3019379" y="1135117"/>
                </a:cubicBezTo>
                <a:cubicBezTo>
                  <a:pt x="2996137" y="1131631"/>
                  <a:pt x="2974669" y="1118267"/>
                  <a:pt x="2956317" y="1103586"/>
                </a:cubicBezTo>
                <a:cubicBezTo>
                  <a:pt x="2921497" y="1075730"/>
                  <a:pt x="2861724" y="1008993"/>
                  <a:pt x="2861724" y="1008993"/>
                </a:cubicBezTo>
                <a:cubicBezTo>
                  <a:pt x="2851214" y="987972"/>
                  <a:pt x="2841853" y="966336"/>
                  <a:pt x="2830193" y="945931"/>
                </a:cubicBezTo>
                <a:cubicBezTo>
                  <a:pt x="2820792" y="929480"/>
                  <a:pt x="2801012" y="917436"/>
                  <a:pt x="2798662" y="898634"/>
                </a:cubicBezTo>
                <a:cubicBezTo>
                  <a:pt x="2784958" y="789003"/>
                  <a:pt x="2792072" y="677660"/>
                  <a:pt x="2782897" y="567558"/>
                </a:cubicBezTo>
                <a:cubicBezTo>
                  <a:pt x="2781517" y="550997"/>
                  <a:pt x="2778882" y="532013"/>
                  <a:pt x="2767131" y="520262"/>
                </a:cubicBezTo>
                <a:cubicBezTo>
                  <a:pt x="2750513" y="503644"/>
                  <a:pt x="2725671" y="497989"/>
                  <a:pt x="2704069" y="488731"/>
                </a:cubicBezTo>
                <a:cubicBezTo>
                  <a:pt x="2672401" y="475159"/>
                  <a:pt x="2625717" y="465201"/>
                  <a:pt x="2593710" y="457200"/>
                </a:cubicBezTo>
                <a:cubicBezTo>
                  <a:pt x="2476844" y="461528"/>
                  <a:pt x="2204151" y="459234"/>
                  <a:pt x="2041917" y="488731"/>
                </a:cubicBezTo>
                <a:cubicBezTo>
                  <a:pt x="2025567" y="491704"/>
                  <a:pt x="2010181" y="498661"/>
                  <a:pt x="1994621" y="504496"/>
                </a:cubicBezTo>
                <a:cubicBezTo>
                  <a:pt x="1940652" y="524734"/>
                  <a:pt x="1902340" y="539997"/>
                  <a:pt x="1852731" y="567558"/>
                </a:cubicBezTo>
                <a:cubicBezTo>
                  <a:pt x="1825944" y="582440"/>
                  <a:pt x="1800804" y="600182"/>
                  <a:pt x="1773903" y="614855"/>
                </a:cubicBezTo>
                <a:cubicBezTo>
                  <a:pt x="1717124" y="645825"/>
                  <a:pt x="1679209" y="655925"/>
                  <a:pt x="1632014" y="693682"/>
                </a:cubicBezTo>
                <a:cubicBezTo>
                  <a:pt x="1578656" y="736369"/>
                  <a:pt x="1600182" y="756847"/>
                  <a:pt x="1505890" y="788276"/>
                </a:cubicBezTo>
                <a:cubicBezTo>
                  <a:pt x="1490124" y="793531"/>
                  <a:pt x="1474626" y="799668"/>
                  <a:pt x="1458593" y="804041"/>
                </a:cubicBezTo>
                <a:cubicBezTo>
                  <a:pt x="1416785" y="815443"/>
                  <a:pt x="1372705" y="819478"/>
                  <a:pt x="1332469" y="835572"/>
                </a:cubicBezTo>
                <a:lnTo>
                  <a:pt x="1253641" y="867103"/>
                </a:lnTo>
                <a:cubicBezTo>
                  <a:pt x="1164303" y="861848"/>
                  <a:pt x="1074130" y="864613"/>
                  <a:pt x="985628" y="851338"/>
                </a:cubicBezTo>
                <a:cubicBezTo>
                  <a:pt x="966890" y="848527"/>
                  <a:pt x="952887" y="831937"/>
                  <a:pt x="938331" y="819807"/>
                </a:cubicBezTo>
                <a:cubicBezTo>
                  <a:pt x="816936" y="718645"/>
                  <a:pt x="961170" y="819268"/>
                  <a:pt x="843738" y="740979"/>
                </a:cubicBezTo>
                <a:cubicBezTo>
                  <a:pt x="785931" y="654268"/>
                  <a:pt x="843738" y="727841"/>
                  <a:pt x="764910" y="662151"/>
                </a:cubicBezTo>
                <a:cubicBezTo>
                  <a:pt x="686179" y="596543"/>
                  <a:pt x="753437" y="626796"/>
                  <a:pt x="670317" y="599089"/>
                </a:cubicBezTo>
                <a:cubicBezTo>
                  <a:pt x="580979" y="604344"/>
                  <a:pt x="491428" y="606753"/>
                  <a:pt x="402303" y="614855"/>
                </a:cubicBezTo>
                <a:cubicBezTo>
                  <a:pt x="375617" y="617281"/>
                  <a:pt x="350272" y="630620"/>
                  <a:pt x="323476" y="630620"/>
                </a:cubicBezTo>
                <a:cubicBezTo>
                  <a:pt x="309495" y="630620"/>
                  <a:pt x="219747" y="611531"/>
                  <a:pt x="197352" y="599089"/>
                </a:cubicBezTo>
                <a:cubicBezTo>
                  <a:pt x="112494" y="551945"/>
                  <a:pt x="112913" y="546181"/>
                  <a:pt x="55462" y="488731"/>
                </a:cubicBezTo>
                <a:cubicBezTo>
                  <a:pt x="14532" y="365937"/>
                  <a:pt x="0" y="341554"/>
                  <a:pt x="55462" y="141889"/>
                </a:cubicBezTo>
                <a:cubicBezTo>
                  <a:pt x="61261" y="121012"/>
                  <a:pt x="97690" y="151702"/>
                  <a:pt x="118524" y="157655"/>
                </a:cubicBezTo>
                <a:cubicBezTo>
                  <a:pt x="175830" y="174028"/>
                  <a:pt x="199979" y="210206"/>
                  <a:pt x="228883" y="20495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Arrow Connector 228"/>
          <p:cNvCxnSpPr>
            <a:endCxn id="230" idx="0"/>
          </p:cNvCxnSpPr>
          <p:nvPr/>
        </p:nvCxnSpPr>
        <p:spPr>
          <a:xfrm rot="5400000">
            <a:off x="4352286" y="5153502"/>
            <a:ext cx="288032" cy="7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3280" y="4250972"/>
            <a:ext cx="3672410" cy="720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en-GB" sz="1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/>
                </a:solidFill>
              </a:rPr>
              <a:t>Tx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I/Q</a:t>
            </a:r>
            <a:r>
              <a:rPr lang="en-GB" dirty="0" smtClean="0">
                <a:solidFill>
                  <a:schemeClr val="accent1"/>
                </a:solidFill>
              </a:rPr>
              <a:t> and </a:t>
            </a:r>
            <a:r>
              <a:rPr lang="en-GB" dirty="0" smtClean="0">
                <a:solidFill>
                  <a:schemeClr val="accent3"/>
                </a:solidFill>
              </a:rPr>
              <a:t>Envelope</a:t>
            </a:r>
            <a:r>
              <a:rPr lang="en-GB" dirty="0" smtClean="0">
                <a:solidFill>
                  <a:schemeClr val="accent1"/>
                </a:solidFill>
              </a:rPr>
              <a:t> Interface </a:t>
            </a:r>
            <a:r>
              <a:rPr lang="en-GB" dirty="0" smtClean="0">
                <a:solidFill>
                  <a:schemeClr val="accent3"/>
                </a:solidFill>
              </a:rPr>
              <a:t>for</a:t>
            </a:r>
            <a:r>
              <a:rPr lang="en-GB" dirty="0" smtClean="0">
                <a:solidFill>
                  <a:schemeClr val="accent1"/>
                </a:solidFill>
              </a:rPr>
              <a:t> 3G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764704"/>
            <a:ext cx="7400948" cy="228829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Initial design to 1</a:t>
            </a:r>
            <a:r>
              <a:rPr lang="en-GB" baseline="30000" dirty="0" smtClean="0"/>
              <a:t>st</a:t>
            </a:r>
            <a:r>
              <a:rPr lang="en-GB" dirty="0" smtClean="0"/>
              <a:t> implementation on an SDR platform &lt; 1week</a:t>
            </a:r>
          </a:p>
          <a:p>
            <a:endParaRPr lang="en-GB" dirty="0" smtClean="0"/>
          </a:p>
          <a:p>
            <a:r>
              <a:rPr lang="en-GB" dirty="0" smtClean="0"/>
              <a:t>Shaping block calculation accuracy and precision can be manipulated by changing the polynomial order and the calculation complexity</a:t>
            </a:r>
          </a:p>
          <a:p>
            <a:r>
              <a:rPr lang="en-GB" dirty="0" err="1" smtClean="0"/>
              <a:t>Tx</a:t>
            </a:r>
            <a:r>
              <a:rPr lang="en-GB" dirty="0" smtClean="0"/>
              <a:t> I/Q and Envelope data are calculated ahead of time</a:t>
            </a:r>
          </a:p>
          <a:p>
            <a:r>
              <a:rPr lang="en-GB" dirty="0" smtClean="0"/>
              <a:t>Whole sample delay for I/Q and envelope traffic are realised with </a:t>
            </a:r>
            <a:r>
              <a:rPr lang="en-GB" i="1" dirty="0" smtClean="0"/>
              <a:t>Envelope Start Tick</a:t>
            </a:r>
            <a:r>
              <a:rPr lang="en-GB" dirty="0" smtClean="0"/>
              <a:t> and </a:t>
            </a:r>
            <a:r>
              <a:rPr lang="en-GB" i="1" dirty="0" err="1" smtClean="0">
                <a:solidFill>
                  <a:schemeClr val="accent1">
                    <a:lumMod val="75000"/>
                  </a:schemeClr>
                </a:solidFill>
              </a:rPr>
              <a:t>SubFrame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/Slot Start Tick</a:t>
            </a:r>
            <a:r>
              <a:rPr lang="en-GB" i="1" dirty="0" smtClean="0"/>
              <a:t> </a:t>
            </a:r>
            <a:r>
              <a:rPr lang="en-GB" dirty="0" smtClean="0"/>
              <a:t>generated from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Timing Unit (TSCU)</a:t>
            </a:r>
            <a:r>
              <a:rPr lang="en-GB" i="1" dirty="0" smtClean="0"/>
              <a:t>  </a:t>
            </a:r>
          </a:p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Envelope Generation Process</a:t>
            </a:r>
            <a:r>
              <a:rPr lang="en-GB" dirty="0" smtClean="0"/>
              <a:t> can be implemented as standalone kernel or integrated into </a:t>
            </a:r>
            <a:r>
              <a:rPr lang="en-GB" i="1" dirty="0" smtClean="0"/>
              <a:t>RRC Filter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325640" y="4394992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100" b="1" dirty="0" smtClean="0"/>
              <a:t>Fractional Delay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1470" y="4394992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100" b="1" dirty="0" smtClean="0"/>
              <a:t>Amplitude Calculation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77300" y="4394992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100" b="1" dirty="0" smtClean="0"/>
              <a:t>Shaping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261770" y="4611022"/>
            <a:ext cx="373350" cy="1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  <a:endCxn id="10" idx="3"/>
          </p:cNvCxnSpPr>
          <p:nvPr/>
        </p:nvCxnSpPr>
        <p:spPr>
          <a:xfrm rot="10800000">
            <a:off x="6020280" y="4611022"/>
            <a:ext cx="30536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796110" y="4611022"/>
            <a:ext cx="30536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765840" y="5187102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100" b="1" dirty="0" smtClean="0"/>
              <a:t>RRC Filter</a:t>
            </a:r>
          </a:p>
        </p:txBody>
      </p:sp>
      <p:grpSp>
        <p:nvGrpSpPr>
          <p:cNvPr id="6" name="Group 190"/>
          <p:cNvGrpSpPr/>
          <p:nvPr/>
        </p:nvGrpSpPr>
        <p:grpSpPr>
          <a:xfrm>
            <a:off x="3059790" y="5259112"/>
            <a:ext cx="360050" cy="288040"/>
            <a:chOff x="7164288" y="5094708"/>
            <a:chExt cx="185544" cy="140043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7164288" y="5094708"/>
              <a:ext cx="185544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164288" y="5234751"/>
              <a:ext cx="185544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7094267" y="5164730"/>
              <a:ext cx="140043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 flipH="1">
              <a:off x="7192860" y="5117305"/>
              <a:ext cx="125950" cy="101396"/>
            </a:xfrm>
            <a:prstGeom prst="rect">
              <a:avLst/>
            </a:prstGeom>
            <a:ln w="15875"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6" name="Straight Arrow Connector 45"/>
          <p:cNvCxnSpPr>
            <a:stCxn id="24" idx="1"/>
          </p:cNvCxnSpPr>
          <p:nvPr/>
        </p:nvCxnSpPr>
        <p:spPr>
          <a:xfrm rot="10800000">
            <a:off x="3347830" y="5403132"/>
            <a:ext cx="441801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25765" y="5007077"/>
            <a:ext cx="79211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90"/>
          <p:cNvGrpSpPr/>
          <p:nvPr/>
        </p:nvGrpSpPr>
        <p:grpSpPr>
          <a:xfrm>
            <a:off x="3059790" y="4467002"/>
            <a:ext cx="360050" cy="288040"/>
            <a:chOff x="7164288" y="5094708"/>
            <a:chExt cx="185544" cy="140043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164288" y="5094708"/>
              <a:ext cx="185544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164288" y="5234751"/>
              <a:ext cx="185544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7094267" y="5164730"/>
              <a:ext cx="140043" cy="0"/>
            </a:xfrm>
            <a:prstGeom prst="line">
              <a:avLst/>
            </a:prstGeom>
            <a:ln w="15875" cap="rnd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 flipH="1">
              <a:off x="7192860" y="5117305"/>
              <a:ext cx="125950" cy="10139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69314" y="5547738"/>
            <a:ext cx="805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err="1" smtClean="0"/>
              <a:t>Tx</a:t>
            </a:r>
            <a:r>
              <a:rPr lang="en-GB" sz="900" b="1" dirty="0" smtClean="0"/>
              <a:t> I/Q Buffer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72519" y="46957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err="1" smtClean="0"/>
              <a:t>Tx</a:t>
            </a:r>
            <a:r>
              <a:rPr lang="en-GB" sz="900" b="1" dirty="0" smtClean="0"/>
              <a:t> Envelope</a:t>
            </a:r>
          </a:p>
          <a:p>
            <a:pPr algn="ctr"/>
            <a:r>
              <a:rPr lang="en-GB" sz="900" b="1" dirty="0" smtClean="0"/>
              <a:t>Buffer</a:t>
            </a:r>
            <a:endParaRPr lang="en-GB" sz="900" b="1" dirty="0"/>
          </a:p>
        </p:txBody>
      </p:sp>
      <p:cxnSp>
        <p:nvCxnSpPr>
          <p:cNvPr id="63" name="Straight Arrow Connector 62"/>
          <p:cNvCxnSpPr>
            <a:endCxn id="24" idx="3"/>
          </p:cNvCxnSpPr>
          <p:nvPr/>
        </p:nvCxnSpPr>
        <p:spPr>
          <a:xfrm rot="10800000">
            <a:off x="8684650" y="5403132"/>
            <a:ext cx="23335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6200000">
            <a:off x="7959349" y="5269147"/>
            <a:ext cx="20954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From Combined Uplink Processing</a:t>
            </a:r>
            <a:endParaRPr lang="en-GB" sz="1050" b="1" dirty="0"/>
          </a:p>
        </p:txBody>
      </p:sp>
      <p:sp>
        <p:nvSpPr>
          <p:cNvPr id="85" name="Rectangle 84"/>
          <p:cNvSpPr/>
          <p:nvPr/>
        </p:nvSpPr>
        <p:spPr>
          <a:xfrm>
            <a:off x="2051650" y="4250972"/>
            <a:ext cx="792110" cy="720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lang="en-GB" sz="1200" dirty="0" err="1" smtClean="0"/>
              <a:t>Env</a:t>
            </a:r>
            <a:r>
              <a:rPr lang="en-GB" sz="1200" dirty="0" smtClean="0"/>
              <a:t> DMA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083400" y="4322982"/>
            <a:ext cx="738561" cy="2799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Synch.</a:t>
            </a:r>
            <a:endParaRPr lang="en-GB" sz="1050" dirty="0"/>
          </a:p>
        </p:txBody>
      </p:sp>
      <p:cxnSp>
        <p:nvCxnSpPr>
          <p:cNvPr id="91" name="Straight Arrow Connector 90"/>
          <p:cNvCxnSpPr/>
          <p:nvPr/>
        </p:nvCxnSpPr>
        <p:spPr>
          <a:xfrm rot="16200000" flipH="1">
            <a:off x="1889073" y="3936764"/>
            <a:ext cx="753217" cy="3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6200000">
            <a:off x="1708768" y="3700783"/>
            <a:ext cx="9396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err="1" smtClean="0"/>
              <a:t>Env</a:t>
            </a:r>
            <a:r>
              <a:rPr lang="en-GB" sz="1050" b="1" dirty="0" smtClean="0"/>
              <a:t> Start Tick</a:t>
            </a:r>
            <a:endParaRPr lang="en-GB" sz="1050" b="1" dirty="0"/>
          </a:p>
        </p:txBody>
      </p:sp>
      <p:sp>
        <p:nvSpPr>
          <p:cNvPr id="94" name="TextBox 93"/>
          <p:cNvSpPr txBox="1"/>
          <p:nvPr/>
        </p:nvSpPr>
        <p:spPr>
          <a:xfrm rot="16200000">
            <a:off x="2089657" y="3708896"/>
            <a:ext cx="8980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Sampling </a:t>
            </a:r>
            <a:r>
              <a:rPr lang="en-GB" sz="1050" b="1" dirty="0" err="1" smtClean="0"/>
              <a:t>Clk</a:t>
            </a:r>
            <a:endParaRPr lang="en-GB" sz="1050" b="1" dirty="0"/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2251371" y="3930665"/>
            <a:ext cx="760409" cy="7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31" idx="1"/>
            <a:endCxn id="140" idx="1"/>
          </p:cNvCxnSpPr>
          <p:nvPr/>
        </p:nvCxnSpPr>
        <p:spPr>
          <a:xfrm rot="10800000" flipV="1">
            <a:off x="1691600" y="5403132"/>
            <a:ext cx="360050" cy="88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0800000" flipV="1">
            <a:off x="3359642" y="4611021"/>
            <a:ext cx="517659" cy="6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>
            <a:off x="2843760" y="4611022"/>
            <a:ext cx="21603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051650" y="5043082"/>
            <a:ext cx="792110" cy="720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GB" sz="1200" dirty="0" err="1" smtClean="0"/>
              <a:t>Tx</a:t>
            </a:r>
            <a:r>
              <a:rPr lang="en-GB" sz="1200" dirty="0" smtClean="0"/>
              <a:t> DMA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083400" y="5411201"/>
            <a:ext cx="738561" cy="27997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Synch.</a:t>
            </a:r>
            <a:endParaRPr lang="en-GB" sz="1050" dirty="0"/>
          </a:p>
        </p:txBody>
      </p:sp>
      <p:cxnSp>
        <p:nvCxnSpPr>
          <p:cNvPr id="133" name="Straight Arrow Connector 132"/>
          <p:cNvCxnSpPr>
            <a:endCxn id="131" idx="3"/>
          </p:cNvCxnSpPr>
          <p:nvPr/>
        </p:nvCxnSpPr>
        <p:spPr>
          <a:xfrm rot="10800000">
            <a:off x="2843760" y="5403132"/>
            <a:ext cx="233350" cy="15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85" idx="1"/>
            <a:endCxn id="141" idx="1"/>
          </p:cNvCxnSpPr>
          <p:nvPr/>
        </p:nvCxnSpPr>
        <p:spPr>
          <a:xfrm rot="10800000" flipV="1">
            <a:off x="1691600" y="4611022"/>
            <a:ext cx="360050" cy="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0" name="Pentagon 139"/>
          <p:cNvSpPr/>
          <p:nvPr/>
        </p:nvSpPr>
        <p:spPr>
          <a:xfrm flipH="1">
            <a:off x="1115520" y="5161702"/>
            <a:ext cx="576080" cy="4846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GB" sz="1200" dirty="0" err="1" smtClean="0"/>
              <a:t>Tx</a:t>
            </a:r>
            <a:r>
              <a:rPr lang="en-GB" sz="1200" dirty="0" smtClean="0"/>
              <a:t> DAC</a:t>
            </a:r>
          </a:p>
        </p:txBody>
      </p:sp>
      <p:sp>
        <p:nvSpPr>
          <p:cNvPr id="141" name="Pentagon 140"/>
          <p:cNvSpPr/>
          <p:nvPr/>
        </p:nvSpPr>
        <p:spPr>
          <a:xfrm flipH="1">
            <a:off x="1115520" y="4369592"/>
            <a:ext cx="576080" cy="4846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en-GB" sz="1200" dirty="0" err="1" smtClean="0"/>
              <a:t>Env</a:t>
            </a:r>
            <a:r>
              <a:rPr lang="en-GB" sz="1200" dirty="0" smtClean="0"/>
              <a:t> DAC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08380" y="5187102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smtClean="0"/>
              <a:t>I/Q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780817" y="439499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err="1" smtClean="0"/>
              <a:t>Env</a:t>
            </a:r>
            <a:endParaRPr lang="en-GB" sz="900" b="1" dirty="0" smtClean="0"/>
          </a:p>
        </p:txBody>
      </p:sp>
      <p:cxnSp>
        <p:nvCxnSpPr>
          <p:cNvPr id="149" name="Straight Arrow Connector 148"/>
          <p:cNvCxnSpPr/>
          <p:nvPr/>
        </p:nvCxnSpPr>
        <p:spPr>
          <a:xfrm rot="5400000" flipH="1" flipV="1">
            <a:off x="1763611" y="6195243"/>
            <a:ext cx="10081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6200000">
            <a:off x="1590236" y="6080577"/>
            <a:ext cx="10502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 err="1" smtClean="0"/>
              <a:t>SubFrame</a:t>
            </a:r>
            <a:r>
              <a:rPr lang="en-GB" sz="1050" b="1" dirty="0" smtClean="0"/>
              <a:t>/Slot </a:t>
            </a:r>
          </a:p>
          <a:p>
            <a:pPr algn="ctr"/>
            <a:r>
              <a:rPr lang="en-GB" sz="1050" b="1" dirty="0" smtClean="0"/>
              <a:t>Start Tick</a:t>
            </a:r>
            <a:endParaRPr lang="en-GB" sz="1050" b="1" dirty="0"/>
          </a:p>
        </p:txBody>
      </p:sp>
      <p:sp>
        <p:nvSpPr>
          <p:cNvPr id="151" name="TextBox 150"/>
          <p:cNvSpPr txBox="1"/>
          <p:nvPr/>
        </p:nvSpPr>
        <p:spPr>
          <a:xfrm rot="16200000">
            <a:off x="2089657" y="6123352"/>
            <a:ext cx="8980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/>
              <a:t>Sampling </a:t>
            </a:r>
            <a:r>
              <a:rPr lang="en-GB" sz="1050" b="1" dirty="0" err="1" smtClean="0"/>
              <a:t>Clk</a:t>
            </a:r>
            <a:endParaRPr lang="en-GB" sz="1050" b="1" dirty="0"/>
          </a:p>
        </p:txBody>
      </p:sp>
      <p:cxnSp>
        <p:nvCxnSpPr>
          <p:cNvPr id="152" name="Straight Arrow Connector 151"/>
          <p:cNvCxnSpPr/>
          <p:nvPr/>
        </p:nvCxnSpPr>
        <p:spPr>
          <a:xfrm rot="5400000" flipH="1" flipV="1">
            <a:off x="2124455" y="6195243"/>
            <a:ext cx="10073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Rounded Rectangle 158"/>
          <p:cNvSpPr/>
          <p:nvPr/>
        </p:nvSpPr>
        <p:spPr>
          <a:xfrm>
            <a:off x="6325640" y="3573020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Fractional Delay </a:t>
            </a:r>
            <a:r>
              <a:rPr lang="en-GB" sz="900" b="1" dirty="0" err="1" smtClean="0"/>
              <a:t>Coeff</a:t>
            </a:r>
            <a:r>
              <a:rPr lang="en-GB" sz="900" b="1" dirty="0" smtClean="0"/>
              <a:t>. Calculation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3877300" y="3573020"/>
            <a:ext cx="918810" cy="4320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900" b="1" dirty="0" smtClean="0"/>
              <a:t>Shaping Function </a:t>
            </a:r>
            <a:r>
              <a:rPr lang="en-GB" sz="900" b="1" dirty="0" err="1" smtClean="0"/>
              <a:t>Coeff</a:t>
            </a:r>
            <a:r>
              <a:rPr lang="en-GB" sz="900" b="1" dirty="0" smtClean="0"/>
              <a:t>. Calculation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339286" y="3996628"/>
            <a:ext cx="9252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smtClean="0"/>
              <a:t>Shaping </a:t>
            </a:r>
            <a:r>
              <a:rPr lang="en-GB" sz="900" b="1" dirty="0" err="1" smtClean="0"/>
              <a:t>Coeffs</a:t>
            </a:r>
            <a:r>
              <a:rPr lang="en-GB" sz="900" b="1" dirty="0" smtClean="0"/>
              <a:t>.</a:t>
            </a:r>
            <a:endParaRPr lang="en-GB" sz="900" b="1" dirty="0"/>
          </a:p>
        </p:txBody>
      </p:sp>
      <p:sp>
        <p:nvSpPr>
          <p:cNvPr id="168" name="TextBox 167"/>
          <p:cNvSpPr txBox="1"/>
          <p:nvPr/>
        </p:nvSpPr>
        <p:spPr>
          <a:xfrm>
            <a:off x="6804310" y="4005080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b="1" dirty="0" smtClean="0"/>
              <a:t>Delay </a:t>
            </a:r>
            <a:r>
              <a:rPr lang="en-GB" sz="900" b="1" dirty="0" err="1" smtClean="0"/>
              <a:t>Coeffs</a:t>
            </a:r>
            <a:r>
              <a:rPr lang="en-GB" sz="900" b="1" dirty="0" smtClean="0"/>
              <a:t>.</a:t>
            </a:r>
            <a:endParaRPr lang="en-GB" sz="900" b="1" dirty="0"/>
          </a:p>
        </p:txBody>
      </p:sp>
      <p:sp>
        <p:nvSpPr>
          <p:cNvPr id="169" name="Down Arrow 168"/>
          <p:cNvSpPr/>
          <p:nvPr/>
        </p:nvSpPr>
        <p:spPr>
          <a:xfrm>
            <a:off x="6641029" y="4005080"/>
            <a:ext cx="288032" cy="3600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GB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0" name="Down Arrow 169"/>
          <p:cNvSpPr/>
          <p:nvPr/>
        </p:nvSpPr>
        <p:spPr>
          <a:xfrm>
            <a:off x="4192689" y="4005080"/>
            <a:ext cx="288032" cy="3600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GB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389001" y="3068950"/>
            <a:ext cx="792088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Fractional Delay Value </a:t>
            </a:r>
            <a:endParaRPr lang="en-GB" sz="800" b="1" dirty="0"/>
          </a:p>
        </p:txBody>
      </p:sp>
      <p:sp>
        <p:nvSpPr>
          <p:cNvPr id="172" name="Rounded Rectangle 171"/>
          <p:cNvSpPr/>
          <p:nvPr/>
        </p:nvSpPr>
        <p:spPr>
          <a:xfrm>
            <a:off x="3940661" y="3068950"/>
            <a:ext cx="792088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GB" sz="800" b="1" dirty="0" smtClean="0">
                <a:solidFill>
                  <a:schemeClr val="accent6">
                    <a:lumMod val="50000"/>
                  </a:schemeClr>
                </a:solidFill>
              </a:rPr>
              <a:t>Shaping Type</a:t>
            </a:r>
            <a:endParaRPr lang="en-GB" sz="800" b="1" dirty="0"/>
          </a:p>
        </p:txBody>
      </p:sp>
      <p:cxnSp>
        <p:nvCxnSpPr>
          <p:cNvPr id="173" name="Straight Arrow Connector 172"/>
          <p:cNvCxnSpPr/>
          <p:nvPr/>
        </p:nvCxnSpPr>
        <p:spPr>
          <a:xfrm rot="5400000">
            <a:off x="6677026" y="3465001"/>
            <a:ext cx="2160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5400000">
            <a:off x="4228686" y="3465001"/>
            <a:ext cx="2160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3702525" y="4763280"/>
            <a:ext cx="16289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 smtClean="0">
                <a:solidFill>
                  <a:schemeClr val="accent1">
                    <a:lumMod val="50000"/>
                  </a:schemeClr>
                </a:solidFill>
              </a:rPr>
              <a:t>Envelope Generation Process</a:t>
            </a:r>
            <a:endParaRPr lang="en-GB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0" name="Rounded Rectangular Callout 179"/>
          <p:cNvSpPr/>
          <p:nvPr/>
        </p:nvSpPr>
        <p:spPr>
          <a:xfrm>
            <a:off x="7668430" y="5877340"/>
            <a:ext cx="914400" cy="360050"/>
          </a:xfrm>
          <a:prstGeom prst="wedgeRoundRectCallout">
            <a:avLst>
              <a:gd name="adj1" fmla="val 81944"/>
              <a:gd name="adj2" fmla="val -182330"/>
              <a:gd name="adj3" fmla="val 16667"/>
            </a:avLst>
          </a:prstGeom>
          <a:solidFill>
            <a:schemeClr val="accent3">
              <a:alpha val="6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accent1">
                    <a:lumMod val="75000"/>
                  </a:schemeClr>
                </a:solidFill>
              </a:rPr>
              <a:t>Chip Rate 3.84Msps</a:t>
            </a:r>
            <a:endParaRPr lang="en-GB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1" name="Rounded Rectangular Callout 180"/>
          <p:cNvSpPr/>
          <p:nvPr/>
        </p:nvSpPr>
        <p:spPr>
          <a:xfrm>
            <a:off x="5796170" y="5877340"/>
            <a:ext cx="1058420" cy="360050"/>
          </a:xfrm>
          <a:prstGeom prst="wedgeRoundRectCallout">
            <a:avLst>
              <a:gd name="adj1" fmla="val 81944"/>
              <a:gd name="adj2" fmla="val -182330"/>
              <a:gd name="adj3" fmla="val 16667"/>
            </a:avLst>
          </a:prstGeom>
          <a:solidFill>
            <a:schemeClr val="accent3">
              <a:alpha val="6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accent1">
                    <a:lumMod val="75000"/>
                  </a:schemeClr>
                </a:solidFill>
              </a:rPr>
              <a:t>Sampling Rate 15.36Msps</a:t>
            </a:r>
            <a:endParaRPr lang="en-GB" sz="105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91680" y="2996952"/>
            <a:ext cx="71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The </a:t>
            </a:r>
            <a:r>
              <a:rPr lang="en-GB" sz="3600" b="1" dirty="0" smtClean="0">
                <a:solidFill>
                  <a:schemeClr val="accent3"/>
                </a:solidFill>
              </a:rPr>
              <a:t>VSP</a:t>
            </a:r>
            <a:r>
              <a:rPr lang="en-GB" sz="3600" b="1" dirty="0" smtClean="0">
                <a:solidFill>
                  <a:schemeClr val="accent1"/>
                </a:solidFill>
              </a:rPr>
              <a:t> – a </a:t>
            </a:r>
            <a:r>
              <a:rPr lang="en-GB" sz="3600" b="1" dirty="0" smtClean="0">
                <a:solidFill>
                  <a:schemeClr val="accent3"/>
                </a:solidFill>
              </a:rPr>
              <a:t>key</a:t>
            </a:r>
            <a:r>
              <a:rPr lang="en-GB" sz="3600" b="1" dirty="0" smtClean="0">
                <a:solidFill>
                  <a:schemeClr val="accent1"/>
                </a:solidFill>
              </a:rPr>
              <a:t> enabling </a:t>
            </a:r>
            <a:r>
              <a:rPr lang="en-GB" sz="3600" b="1" dirty="0" smtClean="0">
                <a:solidFill>
                  <a:schemeClr val="accent3"/>
                </a:solidFill>
              </a:rPr>
              <a:t>technology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3"/>
          <p:cNvGrpSpPr/>
          <p:nvPr/>
        </p:nvGrpSpPr>
        <p:grpSpPr>
          <a:xfrm>
            <a:off x="2483768" y="548680"/>
            <a:ext cx="4680520" cy="3672408"/>
            <a:chOff x="3995936" y="980728"/>
            <a:chExt cx="4680520" cy="3672408"/>
          </a:xfrm>
        </p:grpSpPr>
        <p:grpSp>
          <p:nvGrpSpPr>
            <p:cNvPr id="5" name="Group 107"/>
            <p:cNvGrpSpPr/>
            <p:nvPr/>
          </p:nvGrpSpPr>
          <p:grpSpPr>
            <a:xfrm>
              <a:off x="3995936" y="1556792"/>
              <a:ext cx="4680520" cy="3096344"/>
              <a:chOff x="2267744" y="1772816"/>
              <a:chExt cx="6264696" cy="403324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339752" y="2996952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Register File</a:t>
                </a:r>
                <a:endParaRPr lang="en-US" sz="1200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267744" y="1772816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Connection Network</a:t>
                </a:r>
                <a:endParaRPr lang="en-US" sz="12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660232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Scalar unit</a:t>
                </a:r>
                <a:endParaRPr lang="en-US" sz="12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292080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Control Unit</a:t>
                </a:r>
                <a:endParaRPr lang="en-US" sz="12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09823" y="4023928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267744" y="4077072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cxnSp>
            <p:nvCxnSpPr>
              <p:cNvPr id="20" name="Shape 19"/>
              <p:cNvCxnSpPr>
                <a:endCxn id="8" idx="2"/>
              </p:cNvCxnSpPr>
              <p:nvPr/>
            </p:nvCxnSpPr>
            <p:spPr>
              <a:xfrm rot="10800000">
                <a:off x="7200292" y="4869160"/>
                <a:ext cx="756084" cy="50405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hape 27"/>
              <p:cNvCxnSpPr>
                <a:stCxn id="10" idx="2"/>
              </p:cNvCxnSpPr>
              <p:nvPr/>
            </p:nvCxnSpPr>
            <p:spPr>
              <a:xfrm rot="16200000" flipH="1">
                <a:off x="6661775" y="4039524"/>
                <a:ext cx="655509" cy="2314781"/>
              </a:xfrm>
              <a:prstGeom prst="bentConnector2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6499759" y="3852028"/>
                <a:ext cx="3319805" cy="254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7092280" y="2204864"/>
                <a:ext cx="108012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11" idx="2"/>
              </p:cNvCxnSpPr>
              <p:nvPr/>
            </p:nvCxnSpPr>
            <p:spPr>
              <a:xfrm rot="5400000">
                <a:off x="4362090" y="5516697"/>
                <a:ext cx="282453" cy="6647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499992" y="56612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6588224" y="3861048"/>
                <a:ext cx="3600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0800000">
                <a:off x="7092280" y="2060848"/>
                <a:ext cx="1296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6444208" y="3861048"/>
                <a:ext cx="3024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7092280" y="2348880"/>
                <a:ext cx="8640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12" idx="2"/>
              </p:cNvCxnSpPr>
              <p:nvPr/>
            </p:nvCxnSpPr>
            <p:spPr>
              <a:xfrm rot="5400000" flipH="1" flipV="1">
                <a:off x="2303748" y="5337212"/>
                <a:ext cx="9361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771800" y="5805264"/>
                <a:ext cx="57606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6588224" y="38610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>
                <a:off x="7092280" y="1916832"/>
                <a:ext cx="14401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>
                <a:off x="2483768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4140746" y="2708920"/>
                <a:ext cx="575270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>
                <a:off x="550810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>
                <a:off x="658822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12" idx="0"/>
              </p:cNvCxnSpPr>
              <p:nvPr/>
            </p:nvCxnSpPr>
            <p:spPr>
              <a:xfrm rot="5400000">
                <a:off x="2556571" y="3861048"/>
                <a:ext cx="431255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11" idx="0"/>
              </p:cNvCxnSpPr>
              <p:nvPr/>
            </p:nvCxnSpPr>
            <p:spPr>
              <a:xfrm rot="5400000">
                <a:off x="4097855" y="3807905"/>
                <a:ext cx="432048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endCxn id="10" idx="0"/>
              </p:cNvCxnSpPr>
              <p:nvPr/>
            </p:nvCxnSpPr>
            <p:spPr>
              <a:xfrm rot="5400000">
                <a:off x="5616116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5400000">
                <a:off x="6660232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Rounded Rectangle 109"/>
            <p:cNvSpPr/>
            <p:nvPr/>
          </p:nvSpPr>
          <p:spPr>
            <a:xfrm>
              <a:off x="5220072" y="3501008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FU</a:t>
              </a:r>
              <a:endParaRPr lang="en-US" sz="12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292080" y="3717032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FU</a:t>
              </a:r>
              <a:endParaRPr lang="en-US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55976" y="98072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The</a:t>
            </a:r>
            <a:r>
              <a:rPr lang="en-GB" b="1" dirty="0" smtClean="0">
                <a:solidFill>
                  <a:schemeClr val="accent4"/>
                </a:solidFill>
              </a:rPr>
              <a:t> VSP </a:t>
            </a:r>
            <a:r>
              <a:rPr lang="en-GB" b="1" dirty="0" smtClean="0"/>
              <a:t>– 3 </a:t>
            </a:r>
            <a:r>
              <a:rPr lang="en-GB" b="1" dirty="0" smtClean="0">
                <a:solidFill>
                  <a:schemeClr val="accent4"/>
                </a:solidFill>
              </a:rPr>
              <a:t>forms</a:t>
            </a:r>
            <a:r>
              <a:rPr lang="en-GB" b="1" dirty="0" smtClean="0"/>
              <a:t> of </a:t>
            </a:r>
            <a:r>
              <a:rPr lang="en-GB" b="1" dirty="0" smtClean="0">
                <a:solidFill>
                  <a:schemeClr val="accent4"/>
                </a:solidFill>
              </a:rPr>
              <a:t>Parallelism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15" name="Content Placeholder 2"/>
          <p:cNvSpPr>
            <a:spLocks noGrp="1"/>
          </p:cNvSpPr>
          <p:nvPr>
            <p:ph idx="1"/>
          </p:nvPr>
        </p:nvSpPr>
        <p:spPr>
          <a:xfrm>
            <a:off x="1259632" y="4437112"/>
            <a:ext cx="7416824" cy="1872208"/>
          </a:xfrm>
        </p:spPr>
        <p:txBody>
          <a:bodyPr>
            <a:normAutofit fontScale="85000" lnSpcReduction="10000"/>
          </a:bodyPr>
          <a:lstStyle/>
          <a:p>
            <a:r>
              <a:rPr lang="en-GB" sz="2300" dirty="0" smtClean="0"/>
              <a:t>Data Parallelism</a:t>
            </a:r>
          </a:p>
          <a:p>
            <a:pPr lvl="1"/>
            <a:r>
              <a:rPr lang="en-GB" dirty="0" smtClean="0"/>
              <a:t> Add 1 or more SIMD </a:t>
            </a:r>
            <a:r>
              <a:rPr lang="en-GB" dirty="0" smtClean="0"/>
              <a:t>units </a:t>
            </a:r>
            <a:r>
              <a:rPr lang="en-GB" dirty="0" smtClean="0"/>
              <a:t>(Single Instruction Multiple Data)</a:t>
            </a:r>
          </a:p>
          <a:p>
            <a:pPr lvl="1"/>
            <a:r>
              <a:rPr lang="en-GB" dirty="0" smtClean="0"/>
              <a:t>Wide Data paths </a:t>
            </a:r>
            <a:r>
              <a:rPr lang="en-GB" dirty="0" err="1" smtClean="0"/>
              <a:t>eg</a:t>
            </a:r>
            <a:r>
              <a:rPr lang="en-GB" dirty="0" smtClean="0"/>
              <a:t> 512 bit</a:t>
            </a:r>
          </a:p>
          <a:p>
            <a:pPr lvl="1"/>
            <a:r>
              <a:rPr lang="en-GB" dirty="0" smtClean="0"/>
              <a:t>SIMD (Vector) widths </a:t>
            </a:r>
            <a:r>
              <a:rPr lang="en-GB" dirty="0" err="1" smtClean="0"/>
              <a:t>eg</a:t>
            </a:r>
            <a:r>
              <a:rPr lang="en-GB" dirty="0" smtClean="0"/>
              <a:t> 64 lanes  - </a:t>
            </a:r>
            <a:r>
              <a:rPr lang="en-GB" dirty="0" err="1" smtClean="0"/>
              <a:t>ie</a:t>
            </a:r>
            <a:r>
              <a:rPr lang="en-GB" dirty="0" smtClean="0"/>
              <a:t>  64 MAC operations in 1 cycle</a:t>
            </a:r>
          </a:p>
          <a:p>
            <a:pPr lvl="1"/>
            <a:r>
              <a:rPr lang="en-GB" dirty="0" smtClean="0"/>
              <a:t>Requires Algorithms to be expressed correctly to exploit vector processing:</a:t>
            </a:r>
          </a:p>
          <a:p>
            <a:pPr lvl="1"/>
            <a:endParaRPr lang="en-GB" dirty="0" smtClean="0"/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39" name="Rounded Rectangle 38"/>
          <p:cNvSpPr/>
          <p:nvPr/>
        </p:nvSpPr>
        <p:spPr>
          <a:xfrm>
            <a:off x="1979712" y="2852936"/>
            <a:ext cx="1584176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SIMD Unit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835696" y="4293096"/>
            <a:ext cx="532859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Instruction Level Parallelism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 VLIW – </a:t>
            </a:r>
            <a:r>
              <a:rPr lang="en-GB" sz="1400" dirty="0" err="1" smtClean="0"/>
              <a:t>eg</a:t>
            </a:r>
            <a:r>
              <a:rPr lang="en-GB" sz="1400" dirty="0" smtClean="0"/>
              <a:t> 256, 512 ...  bits  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Several ‘Functional Units’ work in parallel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Register and memory accesses/write-backs  are pipelined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Pipeline is exposed to the Compiler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The Compiler analyses the control and data dependencies of the whole program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The Compiler converts  </a:t>
            </a:r>
            <a:r>
              <a:rPr lang="en-GB" sz="1400" dirty="0" err="1" smtClean="0"/>
              <a:t>eg</a:t>
            </a:r>
            <a:r>
              <a:rPr lang="en-GB" sz="1400" dirty="0" smtClean="0"/>
              <a:t> ‘C’ to an execution schedule by reordering the program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Parallelising compilers are well understood  and mature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323528" y="1268760"/>
            <a:ext cx="1800200" cy="1224136"/>
          </a:xfrm>
          <a:prstGeom prst="wedgeRoundRectCallout">
            <a:avLst>
              <a:gd name="adj1" fmla="val 64077"/>
              <a:gd name="adj2" fmla="val 858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Like a ‘Dragster’ – incredible quick in a straight line</a:t>
            </a:r>
            <a:endParaRPr lang="en-GB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7308304" y="764704"/>
            <a:ext cx="1584176" cy="1512168"/>
          </a:xfrm>
          <a:prstGeom prst="wedgeRoundRectCallout">
            <a:avLst>
              <a:gd name="adj1" fmla="val -43232"/>
              <a:gd name="adj2" fmla="val 7784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can’t be interrupted – run to completion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  <p:bldP spid="39" grpId="0" animBg="1"/>
      <p:bldP spid="41" grpId="0"/>
      <p:bldP spid="43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The</a:t>
            </a:r>
            <a:r>
              <a:rPr lang="en-GB" b="1" dirty="0" smtClean="0">
                <a:solidFill>
                  <a:schemeClr val="accent4"/>
                </a:solidFill>
              </a:rPr>
              <a:t> VSP </a:t>
            </a:r>
            <a:r>
              <a:rPr lang="en-GB" b="1" dirty="0" smtClean="0"/>
              <a:t>– 3</a:t>
            </a:r>
            <a:r>
              <a:rPr lang="en-GB" b="1" dirty="0" smtClean="0">
                <a:solidFill>
                  <a:schemeClr val="accent4"/>
                </a:solidFill>
              </a:rPr>
              <a:t> forms </a:t>
            </a:r>
            <a:r>
              <a:rPr lang="en-GB" b="1" dirty="0" smtClean="0"/>
              <a:t>of</a:t>
            </a:r>
            <a:r>
              <a:rPr lang="en-GB" b="1" dirty="0" smtClean="0">
                <a:solidFill>
                  <a:schemeClr val="accent4"/>
                </a:solidFill>
              </a:rPr>
              <a:t> Parallelism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2843807" y="548680"/>
            <a:ext cx="184730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5" name="Content Placeholder 2"/>
          <p:cNvSpPr>
            <a:spLocks noGrp="1"/>
          </p:cNvSpPr>
          <p:nvPr>
            <p:ph idx="1"/>
          </p:nvPr>
        </p:nvSpPr>
        <p:spPr>
          <a:xfrm>
            <a:off x="1403648" y="4149080"/>
            <a:ext cx="7416824" cy="1872208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 smtClean="0"/>
              <a:t>Task Level Parallelism</a:t>
            </a:r>
          </a:p>
          <a:p>
            <a:pPr lvl="1"/>
            <a:r>
              <a:rPr lang="en-GB" sz="1600" dirty="0" smtClean="0"/>
              <a:t> Using multi-threaded cores </a:t>
            </a:r>
          </a:p>
          <a:p>
            <a:pPr lvl="1"/>
            <a:r>
              <a:rPr lang="en-GB" sz="1600" dirty="0" err="1" smtClean="0"/>
              <a:t>Eg</a:t>
            </a:r>
            <a:r>
              <a:rPr lang="en-GB" sz="1600" dirty="0" smtClean="0"/>
              <a:t>: Multiple VSP cores </a:t>
            </a:r>
          </a:p>
          <a:p>
            <a:pPr lvl="2"/>
            <a:r>
              <a:rPr lang="en-GB" sz="1600" dirty="0" smtClean="0"/>
              <a:t>Interconnected with dedicated pipes, shared memories etc</a:t>
            </a:r>
          </a:p>
          <a:p>
            <a:pPr lvl="2"/>
            <a:r>
              <a:rPr lang="en-GB" sz="1600" dirty="0" smtClean="0"/>
              <a:t>A variety of topologies</a:t>
            </a:r>
          </a:p>
          <a:p>
            <a:pPr lvl="1"/>
            <a:r>
              <a:rPr lang="en-GB" sz="1600" dirty="0" smtClean="0"/>
              <a:t>Some form of high level sequencing mechanism</a:t>
            </a:r>
          </a:p>
          <a:p>
            <a:pPr lvl="1"/>
            <a:r>
              <a:rPr lang="en-GB" sz="1600" dirty="0" smtClean="0"/>
              <a:t>High Level Tool support (or even new languages) required</a:t>
            </a:r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grpSp>
        <p:nvGrpSpPr>
          <p:cNvPr id="41" name="Group 40"/>
          <p:cNvGrpSpPr/>
          <p:nvPr/>
        </p:nvGrpSpPr>
        <p:grpSpPr>
          <a:xfrm>
            <a:off x="6516216" y="2564904"/>
            <a:ext cx="1656184" cy="1152128"/>
            <a:chOff x="1979712" y="1124744"/>
            <a:chExt cx="5184576" cy="3096344"/>
          </a:xfrm>
        </p:grpSpPr>
        <p:grpSp>
          <p:nvGrpSpPr>
            <p:cNvPr id="9" name="Group 107"/>
            <p:cNvGrpSpPr/>
            <p:nvPr/>
          </p:nvGrpSpPr>
          <p:grpSpPr>
            <a:xfrm>
              <a:off x="2483768" y="1124744"/>
              <a:ext cx="4680520" cy="3096344"/>
              <a:chOff x="2267744" y="1772816"/>
              <a:chExt cx="6264696" cy="40332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267744" y="1772816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339752" y="2996952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660232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292080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09823" y="4023928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267744" y="4077072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cxnSp>
            <p:nvCxnSpPr>
              <p:cNvPr id="20" name="Shape 19"/>
              <p:cNvCxnSpPr>
                <a:endCxn id="8" idx="2"/>
              </p:cNvCxnSpPr>
              <p:nvPr/>
            </p:nvCxnSpPr>
            <p:spPr>
              <a:xfrm rot="10800000">
                <a:off x="7200292" y="4869160"/>
                <a:ext cx="756084" cy="50405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hape 27"/>
              <p:cNvCxnSpPr>
                <a:stCxn id="10" idx="2"/>
              </p:cNvCxnSpPr>
              <p:nvPr/>
            </p:nvCxnSpPr>
            <p:spPr>
              <a:xfrm rot="16200000" flipH="1">
                <a:off x="6714238" y="3987062"/>
                <a:ext cx="648072" cy="2412268"/>
              </a:xfrm>
              <a:prstGeom prst="bentConnector2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6516216" y="3861048"/>
                <a:ext cx="33123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0800000">
                <a:off x="7092280" y="2204864"/>
                <a:ext cx="108012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11" idx="2"/>
              </p:cNvCxnSpPr>
              <p:nvPr/>
            </p:nvCxnSpPr>
            <p:spPr>
              <a:xfrm rot="5400000">
                <a:off x="4362090" y="5516697"/>
                <a:ext cx="282453" cy="6647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499992" y="56612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6588224" y="3861048"/>
                <a:ext cx="3600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0800000">
                <a:off x="7092280" y="2060848"/>
                <a:ext cx="1296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6444208" y="3861048"/>
                <a:ext cx="3024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0800000">
                <a:off x="7092280" y="2348880"/>
                <a:ext cx="8640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12" idx="2"/>
              </p:cNvCxnSpPr>
              <p:nvPr/>
            </p:nvCxnSpPr>
            <p:spPr>
              <a:xfrm rot="5400000" flipH="1" flipV="1">
                <a:off x="2303748" y="5337212"/>
                <a:ext cx="9361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771800" y="5805264"/>
                <a:ext cx="57606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6588224" y="38610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0800000">
                <a:off x="7092280" y="1916832"/>
                <a:ext cx="14401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>
                <a:off x="2483768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4140746" y="2708920"/>
                <a:ext cx="575270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>
                <a:off x="550810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5400000">
                <a:off x="658822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endCxn id="12" idx="0"/>
              </p:cNvCxnSpPr>
              <p:nvPr/>
            </p:nvCxnSpPr>
            <p:spPr>
              <a:xfrm rot="5400000">
                <a:off x="2556571" y="3861048"/>
                <a:ext cx="431255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11" idx="0"/>
              </p:cNvCxnSpPr>
              <p:nvPr/>
            </p:nvCxnSpPr>
            <p:spPr>
              <a:xfrm rot="5400000">
                <a:off x="4097855" y="3807905"/>
                <a:ext cx="432048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endCxn id="10" idx="0"/>
              </p:cNvCxnSpPr>
              <p:nvPr/>
            </p:nvCxnSpPr>
            <p:spPr>
              <a:xfrm rot="5400000">
                <a:off x="5616116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rot="5400000">
                <a:off x="6660232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Rounded Rectangle 110"/>
            <p:cNvSpPr/>
            <p:nvPr/>
          </p:nvSpPr>
          <p:spPr>
            <a:xfrm>
              <a:off x="3779912" y="3284984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79712" y="2852936"/>
              <a:ext cx="1584176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16016" y="2564904"/>
            <a:ext cx="1656184" cy="1152128"/>
            <a:chOff x="1979712" y="1124744"/>
            <a:chExt cx="5184576" cy="3096344"/>
          </a:xfrm>
        </p:grpSpPr>
        <p:grpSp>
          <p:nvGrpSpPr>
            <p:cNvPr id="45" name="Group 107"/>
            <p:cNvGrpSpPr/>
            <p:nvPr/>
          </p:nvGrpSpPr>
          <p:grpSpPr>
            <a:xfrm>
              <a:off x="2483768" y="1124745"/>
              <a:ext cx="4680519" cy="3096346"/>
              <a:chOff x="2267744" y="1772816"/>
              <a:chExt cx="6264696" cy="403324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2267744" y="1772816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2339752" y="2996952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6660232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292080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09823" y="4023928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U</a:t>
                </a:r>
                <a:endParaRPr lang="en-US" sz="1200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67744" y="4077072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cxnSp>
            <p:nvCxnSpPr>
              <p:cNvPr id="57" name="Shape 56"/>
              <p:cNvCxnSpPr>
                <a:endCxn id="51" idx="2"/>
              </p:cNvCxnSpPr>
              <p:nvPr/>
            </p:nvCxnSpPr>
            <p:spPr>
              <a:xfrm rot="10800000">
                <a:off x="7200292" y="4869160"/>
                <a:ext cx="756084" cy="50405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hape 57"/>
              <p:cNvCxnSpPr>
                <a:stCxn id="52" idx="2"/>
              </p:cNvCxnSpPr>
              <p:nvPr/>
            </p:nvCxnSpPr>
            <p:spPr>
              <a:xfrm rot="16200000" flipH="1">
                <a:off x="6714238" y="3987062"/>
                <a:ext cx="648072" cy="2412268"/>
              </a:xfrm>
              <a:prstGeom prst="bentConnector2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6516216" y="3861048"/>
                <a:ext cx="33123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10800000">
                <a:off x="7092280" y="2204864"/>
                <a:ext cx="108012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7" idx="2"/>
              </p:cNvCxnSpPr>
              <p:nvPr/>
            </p:nvCxnSpPr>
            <p:spPr>
              <a:xfrm rot="5400000">
                <a:off x="4362090" y="5516697"/>
                <a:ext cx="282453" cy="6647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499992" y="56612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6588224" y="3861048"/>
                <a:ext cx="3600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0800000">
                <a:off x="7092280" y="2060848"/>
                <a:ext cx="1296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H="1" flipV="1">
                <a:off x="6444208" y="3861048"/>
                <a:ext cx="3024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10800000">
                <a:off x="7092280" y="2348880"/>
                <a:ext cx="8640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endCxn id="56" idx="2"/>
              </p:cNvCxnSpPr>
              <p:nvPr/>
            </p:nvCxnSpPr>
            <p:spPr>
              <a:xfrm rot="5400000" flipH="1" flipV="1">
                <a:off x="2303748" y="5337212"/>
                <a:ext cx="9361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771800" y="5805264"/>
                <a:ext cx="57606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6588224" y="38610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10800000">
                <a:off x="7092280" y="1916832"/>
                <a:ext cx="14401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5400000">
                <a:off x="2483768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5400000">
                <a:off x="4140746" y="2708920"/>
                <a:ext cx="575270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550810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658822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56" idx="0"/>
              </p:cNvCxnSpPr>
              <p:nvPr/>
            </p:nvCxnSpPr>
            <p:spPr>
              <a:xfrm rot="5400000">
                <a:off x="2556571" y="3861048"/>
                <a:ext cx="431255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endCxn id="54" idx="0"/>
              </p:cNvCxnSpPr>
              <p:nvPr/>
            </p:nvCxnSpPr>
            <p:spPr>
              <a:xfrm rot="5400000">
                <a:off x="4097855" y="3807905"/>
                <a:ext cx="432048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endCxn id="52" idx="0"/>
              </p:cNvCxnSpPr>
              <p:nvPr/>
            </p:nvCxnSpPr>
            <p:spPr>
              <a:xfrm rot="5400000">
                <a:off x="5616116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5400000">
                <a:off x="6660232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ounded Rectangle 45"/>
            <p:cNvSpPr/>
            <p:nvPr/>
          </p:nvSpPr>
          <p:spPr>
            <a:xfrm>
              <a:off x="3707904" y="3068960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U</a:t>
              </a:r>
              <a:endParaRPr lang="en-US" sz="12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79912" y="3284984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79712" y="2852936"/>
              <a:ext cx="1584176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87824" y="2564904"/>
            <a:ext cx="1656184" cy="1152128"/>
            <a:chOff x="1979712" y="1124744"/>
            <a:chExt cx="5184576" cy="3096344"/>
          </a:xfrm>
        </p:grpSpPr>
        <p:grpSp>
          <p:nvGrpSpPr>
            <p:cNvPr id="92" name="Group 107"/>
            <p:cNvGrpSpPr/>
            <p:nvPr/>
          </p:nvGrpSpPr>
          <p:grpSpPr>
            <a:xfrm>
              <a:off x="2483768" y="1124745"/>
              <a:ext cx="4680519" cy="3096346"/>
              <a:chOff x="2267744" y="1772816"/>
              <a:chExt cx="6264696" cy="4033242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2267744" y="1772816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2339752" y="2996952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6660232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292080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3809823" y="4023928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U</a:t>
                </a:r>
                <a:endParaRPr lang="en-US" sz="1200" dirty="0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2267744" y="4077072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cxnSp>
            <p:nvCxnSpPr>
              <p:cNvPr id="103" name="Shape 102"/>
              <p:cNvCxnSpPr>
                <a:endCxn id="98" idx="2"/>
              </p:cNvCxnSpPr>
              <p:nvPr/>
            </p:nvCxnSpPr>
            <p:spPr>
              <a:xfrm rot="10800000">
                <a:off x="7200292" y="4869160"/>
                <a:ext cx="756084" cy="50405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hape 103"/>
              <p:cNvCxnSpPr>
                <a:stCxn id="99" idx="2"/>
              </p:cNvCxnSpPr>
              <p:nvPr/>
            </p:nvCxnSpPr>
            <p:spPr>
              <a:xfrm rot="16200000" flipH="1">
                <a:off x="6714238" y="3987062"/>
                <a:ext cx="648072" cy="2412268"/>
              </a:xfrm>
              <a:prstGeom prst="bentConnector2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6516216" y="3861048"/>
                <a:ext cx="33123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0800000">
                <a:off x="7092280" y="2204864"/>
                <a:ext cx="108012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94" idx="2"/>
              </p:cNvCxnSpPr>
              <p:nvPr/>
            </p:nvCxnSpPr>
            <p:spPr>
              <a:xfrm rot="5400000">
                <a:off x="4362090" y="5516697"/>
                <a:ext cx="282453" cy="6647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499992" y="56612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6588224" y="3861048"/>
                <a:ext cx="3600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>
                <a:off x="7092280" y="2060848"/>
                <a:ext cx="1296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6444208" y="3861048"/>
                <a:ext cx="3024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rot="10800000">
                <a:off x="7092280" y="2348880"/>
                <a:ext cx="8640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endCxn id="101" idx="2"/>
              </p:cNvCxnSpPr>
              <p:nvPr/>
            </p:nvCxnSpPr>
            <p:spPr>
              <a:xfrm rot="5400000" flipH="1" flipV="1">
                <a:off x="2303748" y="5337212"/>
                <a:ext cx="9361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771800" y="5805264"/>
                <a:ext cx="57606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6588224" y="38610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/>
              <p:nvPr/>
            </p:nvCxnSpPr>
            <p:spPr>
              <a:xfrm rot="10800000">
                <a:off x="7092280" y="1916832"/>
                <a:ext cx="14401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/>
              <p:nvPr/>
            </p:nvCxnSpPr>
            <p:spPr>
              <a:xfrm rot="5400000">
                <a:off x="2483768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 rot="5400000">
                <a:off x="4140746" y="2708920"/>
                <a:ext cx="575270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rot="5400000">
                <a:off x="550810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rot="5400000">
                <a:off x="658822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endCxn id="101" idx="0"/>
              </p:cNvCxnSpPr>
              <p:nvPr/>
            </p:nvCxnSpPr>
            <p:spPr>
              <a:xfrm rot="5400000">
                <a:off x="2556571" y="3861048"/>
                <a:ext cx="431255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endCxn id="100" idx="0"/>
              </p:cNvCxnSpPr>
              <p:nvPr/>
            </p:nvCxnSpPr>
            <p:spPr>
              <a:xfrm rot="5400000">
                <a:off x="4097855" y="3807905"/>
                <a:ext cx="432048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endCxn id="99" idx="0"/>
              </p:cNvCxnSpPr>
              <p:nvPr/>
            </p:nvCxnSpPr>
            <p:spPr>
              <a:xfrm rot="5400000">
                <a:off x="5616116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rot="5400000">
                <a:off x="6660232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Rounded Rectangle 92"/>
            <p:cNvSpPr/>
            <p:nvPr/>
          </p:nvSpPr>
          <p:spPr>
            <a:xfrm>
              <a:off x="3707904" y="3068960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U</a:t>
              </a:r>
              <a:endParaRPr lang="en-US" sz="12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3779912" y="3284984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1979712" y="2852936"/>
              <a:ext cx="1584176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259632" y="2564904"/>
            <a:ext cx="1656184" cy="1152128"/>
            <a:chOff x="1979712" y="1124744"/>
            <a:chExt cx="5184576" cy="3096344"/>
          </a:xfrm>
        </p:grpSpPr>
        <p:grpSp>
          <p:nvGrpSpPr>
            <p:cNvPr id="131" name="Group 107"/>
            <p:cNvGrpSpPr/>
            <p:nvPr/>
          </p:nvGrpSpPr>
          <p:grpSpPr>
            <a:xfrm>
              <a:off x="2483768" y="1124745"/>
              <a:ext cx="4680519" cy="3096346"/>
              <a:chOff x="2267744" y="1772816"/>
              <a:chExt cx="6264696" cy="4033242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2267744" y="1772816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2339752" y="2996952"/>
                <a:ext cx="4824536" cy="64807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6660232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5292080" y="4077072"/>
                <a:ext cx="1080120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3809823" y="4023928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U</a:t>
                </a:r>
                <a:endParaRPr lang="en-US" sz="1200" dirty="0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2267744" y="4077072"/>
                <a:ext cx="1008112" cy="79208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FU</a:t>
                </a:r>
                <a:endParaRPr lang="en-US" sz="1200" dirty="0"/>
              </a:p>
            </p:txBody>
          </p:sp>
          <p:cxnSp>
            <p:nvCxnSpPr>
              <p:cNvPr id="141" name="Shape 140"/>
              <p:cNvCxnSpPr>
                <a:endCxn id="137" idx="2"/>
              </p:cNvCxnSpPr>
              <p:nvPr/>
            </p:nvCxnSpPr>
            <p:spPr>
              <a:xfrm rot="10800000">
                <a:off x="7200292" y="4869160"/>
                <a:ext cx="756084" cy="504056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hape 141"/>
              <p:cNvCxnSpPr>
                <a:stCxn id="138" idx="2"/>
              </p:cNvCxnSpPr>
              <p:nvPr/>
            </p:nvCxnSpPr>
            <p:spPr>
              <a:xfrm rot="16200000" flipH="1">
                <a:off x="6714238" y="3987062"/>
                <a:ext cx="648072" cy="2412268"/>
              </a:xfrm>
              <a:prstGeom prst="bentConnector2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6516216" y="3861048"/>
                <a:ext cx="33123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rot="10800000">
                <a:off x="7092280" y="2204864"/>
                <a:ext cx="108012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33" idx="2"/>
              </p:cNvCxnSpPr>
              <p:nvPr/>
            </p:nvCxnSpPr>
            <p:spPr>
              <a:xfrm rot="5400000">
                <a:off x="4362090" y="5516697"/>
                <a:ext cx="282453" cy="6647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499992" y="56612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6588224" y="3861048"/>
                <a:ext cx="3600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10800000">
                <a:off x="7092280" y="2060848"/>
                <a:ext cx="12961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6444208" y="3861048"/>
                <a:ext cx="30243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rot="10800000">
                <a:off x="7092280" y="2348880"/>
                <a:ext cx="86409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endCxn id="140" idx="2"/>
              </p:cNvCxnSpPr>
              <p:nvPr/>
            </p:nvCxnSpPr>
            <p:spPr>
              <a:xfrm rot="5400000" flipH="1" flipV="1">
                <a:off x="2303748" y="5337212"/>
                <a:ext cx="93610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2771800" y="5805264"/>
                <a:ext cx="57606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6588224" y="3861048"/>
                <a:ext cx="38884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10800000">
                <a:off x="7092280" y="1916832"/>
                <a:ext cx="14401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rot="5400000">
                <a:off x="2483768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rot="5400000">
                <a:off x="4140746" y="2708920"/>
                <a:ext cx="575270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rot="5400000">
                <a:off x="550810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5400000">
                <a:off x="6588224" y="2708920"/>
                <a:ext cx="57606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endCxn id="140" idx="0"/>
              </p:cNvCxnSpPr>
              <p:nvPr/>
            </p:nvCxnSpPr>
            <p:spPr>
              <a:xfrm rot="5400000">
                <a:off x="2556571" y="3861048"/>
                <a:ext cx="431255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endCxn id="139" idx="0"/>
              </p:cNvCxnSpPr>
              <p:nvPr/>
            </p:nvCxnSpPr>
            <p:spPr>
              <a:xfrm rot="5400000">
                <a:off x="4097855" y="3807905"/>
                <a:ext cx="432048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endCxn id="138" idx="0"/>
              </p:cNvCxnSpPr>
              <p:nvPr/>
            </p:nvCxnSpPr>
            <p:spPr>
              <a:xfrm rot="5400000">
                <a:off x="5616116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rot="5400000">
                <a:off x="6660232" y="3861048"/>
                <a:ext cx="43204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Rounded Rectangle 131"/>
            <p:cNvSpPr/>
            <p:nvPr/>
          </p:nvSpPr>
          <p:spPr>
            <a:xfrm>
              <a:off x="3707904" y="3068960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U</a:t>
              </a:r>
              <a:endParaRPr lang="en-US" sz="1200" dirty="0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3779912" y="3284984"/>
              <a:ext cx="753187" cy="60809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1979712" y="2852936"/>
              <a:ext cx="1584176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5" name="Rounded Rectangle 164"/>
          <p:cNvSpPr/>
          <p:nvPr/>
        </p:nvSpPr>
        <p:spPr>
          <a:xfrm>
            <a:off x="1331640" y="2132856"/>
            <a:ext cx="6840760" cy="2160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Interconnect</a:t>
            </a:r>
            <a:endParaRPr lang="en-US" dirty="0"/>
          </a:p>
        </p:txBody>
      </p:sp>
      <p:sp>
        <p:nvSpPr>
          <p:cNvPr id="166" name="Rounded Rectangle 165"/>
          <p:cNvSpPr/>
          <p:nvPr/>
        </p:nvSpPr>
        <p:spPr>
          <a:xfrm>
            <a:off x="2915816" y="1196752"/>
            <a:ext cx="34563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Multi-threaded Sequencer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SDR </a:t>
            </a:r>
            <a:r>
              <a:rPr lang="en-GB" b="1" dirty="0" smtClean="0">
                <a:solidFill>
                  <a:schemeClr val="accent4"/>
                </a:solidFill>
              </a:rPr>
              <a:t>Scalable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H/W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4"/>
                </a:solidFill>
              </a:rPr>
              <a:t>architecture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36" name="Group 35"/>
          <p:cNvGrpSpPr/>
          <p:nvPr/>
        </p:nvGrpSpPr>
        <p:grpSpPr>
          <a:xfrm>
            <a:off x="1619672" y="1412776"/>
            <a:ext cx="6984776" cy="5040560"/>
            <a:chOff x="1619672" y="1412776"/>
            <a:chExt cx="6984776" cy="5040560"/>
          </a:xfrm>
        </p:grpSpPr>
        <p:sp>
          <p:nvSpPr>
            <p:cNvPr id="7" name="Rectangle 6"/>
            <p:cNvSpPr/>
            <p:nvPr/>
          </p:nvSpPr>
          <p:spPr>
            <a:xfrm>
              <a:off x="1619672" y="1412776"/>
              <a:ext cx="6984776" cy="50405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15816" y="1700808"/>
              <a:ext cx="3816424" cy="864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Control processor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95936" y="5013176"/>
              <a:ext cx="1800200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Programmable ‘soft’</a:t>
              </a:r>
            </a:p>
            <a:p>
              <a:pPr algn="ctr"/>
              <a:r>
                <a:rPr lang="en-GB" sz="1200" dirty="0" smtClean="0"/>
                <a:t>Timing unit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9488" y="47803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11888" y="49327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64288" y="50851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6688" y="52375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9088" y="53899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1488" y="55423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Rf</a:t>
              </a:r>
              <a:r>
                <a:rPr lang="en-GB" sz="1200" dirty="0" smtClean="0"/>
                <a:t> if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7704" y="2852936"/>
              <a:ext cx="1080120" cy="1008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Programmable</a:t>
              </a:r>
            </a:p>
            <a:p>
              <a:pPr algn="ctr"/>
              <a:r>
                <a:rPr lang="en-GB" sz="1100" dirty="0" smtClean="0"/>
                <a:t>Sequencer</a:t>
              </a:r>
              <a:endParaRPr lang="en-US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3728" y="5013176"/>
              <a:ext cx="1152128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Power Control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82952" y="27557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35352" y="29081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87752" y="30605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0152" y="32129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VSP</a:t>
              </a:r>
              <a:endParaRPr lang="en-US" sz="14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740352" y="4869160"/>
              <a:ext cx="763097" cy="792088"/>
              <a:chOff x="7596336" y="4581128"/>
              <a:chExt cx="763097" cy="79208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rot="16200000" flipH="1">
                <a:off x="7524328" y="4653136"/>
                <a:ext cx="792088" cy="64807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812360" y="4725144"/>
                <a:ext cx="547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scale</a:t>
                </a:r>
                <a:endParaRPr lang="en-US" sz="14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16016" y="3140968"/>
              <a:ext cx="763097" cy="792088"/>
              <a:chOff x="7596336" y="4581128"/>
              <a:chExt cx="763097" cy="79208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7524328" y="4653136"/>
                <a:ext cx="792088" cy="64807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812360" y="4725144"/>
                <a:ext cx="547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scale</a:t>
                </a:r>
                <a:endParaRPr lang="en-US" sz="1400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 rot="10800000" flipV="1">
              <a:off x="3347864" y="4267942"/>
              <a:ext cx="5040560" cy="2411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Vsp</a:t>
              </a:r>
              <a:r>
                <a:rPr lang="en-GB" sz="1200" dirty="0" smtClean="0"/>
                <a:t> interconnect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03848" y="2852936"/>
              <a:ext cx="91440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47864" y="3068960"/>
              <a:ext cx="91440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Co-proc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The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SDR </a:t>
            </a:r>
            <a:r>
              <a:rPr lang="en-GB" b="1" dirty="0" smtClean="0">
                <a:solidFill>
                  <a:schemeClr val="accent1"/>
                </a:solidFill>
              </a:rPr>
              <a:t>Platform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39952" y="1340768"/>
            <a:ext cx="1104123" cy="10619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92080" y="2276872"/>
            <a:ext cx="720080" cy="7369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84168" y="2348880"/>
            <a:ext cx="720080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GPS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4139952" y="1916832"/>
            <a:ext cx="1104123" cy="10619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31840" y="1268760"/>
            <a:ext cx="828092" cy="27212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31840" y="3140968"/>
            <a:ext cx="3528392" cy="870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Modem OS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71600" y="3645024"/>
            <a:ext cx="158417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Modem Domain Specific Model Driven Development Tools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7092280" y="3645024"/>
            <a:ext cx="18722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SDR Debug Tools</a:t>
            </a:r>
          </a:p>
          <a:p>
            <a:pPr algn="ctr"/>
            <a:r>
              <a:rPr lang="en-GB" sz="1400" dirty="0" smtClean="0"/>
              <a:t>Common compliance methodology</a:t>
            </a:r>
            <a:endParaRPr lang="en-US" sz="1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843808" y="4293096"/>
            <a:ext cx="4051359" cy="1728192"/>
            <a:chOff x="1619672" y="1412776"/>
            <a:chExt cx="7017533" cy="5040560"/>
          </a:xfrm>
        </p:grpSpPr>
        <p:sp>
          <p:nvSpPr>
            <p:cNvPr id="35" name="Rectangle 34"/>
            <p:cNvSpPr/>
            <p:nvPr/>
          </p:nvSpPr>
          <p:spPr>
            <a:xfrm>
              <a:off x="1619672" y="1412776"/>
              <a:ext cx="6984776" cy="50405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15816" y="1700808"/>
              <a:ext cx="3816424" cy="8640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Control processor</a:t>
              </a:r>
              <a:endParaRPr lang="en-US" sz="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95936" y="5013176"/>
              <a:ext cx="1800200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Programmable ‘soft’</a:t>
              </a:r>
            </a:p>
            <a:p>
              <a:pPr algn="ctr"/>
              <a:r>
                <a:rPr lang="en-GB" sz="800" dirty="0" smtClean="0"/>
                <a:t>Timing unit</a:t>
              </a:r>
              <a:endParaRPr lang="en-US" sz="8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9488" y="47803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1888" y="49327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64288" y="50851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16688" y="52375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69088" y="53899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21488" y="5542384"/>
              <a:ext cx="576064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 smtClean="0"/>
                <a:t>Rf</a:t>
              </a:r>
              <a:r>
                <a:rPr lang="en-GB" sz="800" dirty="0" smtClean="0"/>
                <a:t> if</a:t>
              </a:r>
              <a:endParaRPr lang="en-US" sz="8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07704" y="2852936"/>
              <a:ext cx="936104" cy="1008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Programmable</a:t>
              </a:r>
            </a:p>
            <a:p>
              <a:pPr algn="ctr"/>
              <a:r>
                <a:rPr lang="en-GB" sz="800" dirty="0" smtClean="0"/>
                <a:t>Scheduler</a:t>
              </a:r>
              <a:endParaRPr lang="en-US" sz="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23728" y="5013176"/>
              <a:ext cx="1152128" cy="7200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Power Control</a:t>
              </a:r>
              <a:endParaRPr lang="en-US" sz="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2952" y="27557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5352" y="29081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87752" y="30605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40152" y="3212976"/>
              <a:ext cx="2232248" cy="93610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VSP</a:t>
              </a:r>
              <a:endParaRPr lang="en-US" sz="800" dirty="0"/>
            </a:p>
          </p:txBody>
        </p:sp>
        <p:grpSp>
          <p:nvGrpSpPr>
            <p:cNvPr id="50" name="Group 25"/>
            <p:cNvGrpSpPr/>
            <p:nvPr/>
          </p:nvGrpSpPr>
          <p:grpSpPr>
            <a:xfrm>
              <a:off x="7740352" y="4869160"/>
              <a:ext cx="896853" cy="792088"/>
              <a:chOff x="7596336" y="4581128"/>
              <a:chExt cx="896853" cy="792088"/>
            </a:xfrm>
          </p:grpSpPr>
          <p:cxnSp>
            <p:nvCxnSpPr>
              <p:cNvPr id="57" name="Straight Arrow Connector 22"/>
              <p:cNvCxnSpPr/>
              <p:nvPr/>
            </p:nvCxnSpPr>
            <p:spPr>
              <a:xfrm rot="16200000" flipH="1">
                <a:off x="7524328" y="4653136"/>
                <a:ext cx="792088" cy="64807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7812360" y="4725144"/>
                <a:ext cx="680829" cy="62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 smtClean="0"/>
                  <a:t>scale</a:t>
                </a:r>
                <a:endParaRPr lang="en-US" sz="800" dirty="0"/>
              </a:p>
            </p:txBody>
          </p:sp>
        </p:grpSp>
        <p:grpSp>
          <p:nvGrpSpPr>
            <p:cNvPr id="51" name="Group 26"/>
            <p:cNvGrpSpPr/>
            <p:nvPr/>
          </p:nvGrpSpPr>
          <p:grpSpPr>
            <a:xfrm>
              <a:off x="4716016" y="3140968"/>
              <a:ext cx="896853" cy="792088"/>
              <a:chOff x="7596336" y="4581128"/>
              <a:chExt cx="896853" cy="792088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7524328" y="4653136"/>
                <a:ext cx="792088" cy="64807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7812360" y="4725144"/>
                <a:ext cx="680829" cy="628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dirty="0" smtClean="0"/>
                  <a:t>scale</a:t>
                </a:r>
                <a:endParaRPr lang="en-US" sz="800" dirty="0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 rot="10800000" flipV="1">
              <a:off x="3347864" y="4267942"/>
              <a:ext cx="5040560" cy="24117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err="1" smtClean="0"/>
                <a:t>Vsp</a:t>
              </a:r>
              <a:r>
                <a:rPr lang="en-GB" sz="800" dirty="0" smtClean="0"/>
                <a:t> interconnect</a:t>
              </a:r>
              <a:endParaRPr lang="en-US" sz="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03848" y="2852936"/>
              <a:ext cx="91440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47864" y="3068960"/>
              <a:ext cx="91440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/>
                <a:t>Co-proc</a:t>
              </a:r>
              <a:endParaRPr lang="en-US" sz="800" dirty="0"/>
            </a:p>
          </p:txBody>
        </p:sp>
      </p:grpSp>
      <p:sp>
        <p:nvSpPr>
          <p:cNvPr id="60" name="Rounded Rectangular Callout 59"/>
          <p:cNvSpPr/>
          <p:nvPr/>
        </p:nvSpPr>
        <p:spPr>
          <a:xfrm>
            <a:off x="179512" y="404664"/>
            <a:ext cx="3744416" cy="2924944"/>
          </a:xfrm>
          <a:prstGeom prst="wedgeRoundRectCallout">
            <a:avLst>
              <a:gd name="adj1" fmla="val 44235"/>
              <a:gd name="adj2" fmla="val 5989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Domain Specific  OS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Factored out modem services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h/w platform abstraction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Common APIs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Modems are Applications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Waveform/Modem lifecycle</a:t>
            </a:r>
          </a:p>
          <a:p>
            <a:pPr lvl="1">
              <a:buFont typeface="Arial" pitchFamily="34" charset="0"/>
              <a:buChar char="•"/>
            </a:pPr>
            <a:endParaRPr lang="en-GB" sz="1400" dirty="0" smtClean="0"/>
          </a:p>
          <a:p>
            <a:pPr>
              <a:buFont typeface="Arial" pitchFamily="34" charset="0"/>
              <a:buChar char="•"/>
            </a:pPr>
            <a:endParaRPr lang="en-GB" sz="1400" dirty="0" smtClean="0"/>
          </a:p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323528" y="2420888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Dynamic Modem management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Sense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lookup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51520" y="1916832"/>
            <a:ext cx="371537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/>
              <a:t>Multi-mode resource management</a:t>
            </a:r>
          </a:p>
          <a:p>
            <a:pPr lvl="1">
              <a:buFont typeface="Arial" pitchFamily="34" charset="0"/>
              <a:buChar char="•"/>
            </a:pPr>
            <a:r>
              <a:rPr lang="en-GB" sz="1400" dirty="0" smtClean="0"/>
              <a:t>Coordinated and uncoordinated modems</a:t>
            </a:r>
          </a:p>
          <a:p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012160" y="2348880"/>
            <a:ext cx="864096" cy="6480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/>
              <a:t>Galileo</a:t>
            </a:r>
            <a:endParaRPr lang="en-US" sz="1050" dirty="0"/>
          </a:p>
        </p:txBody>
      </p:sp>
      <p:sp>
        <p:nvSpPr>
          <p:cNvPr id="83" name="Oval 82"/>
          <p:cNvSpPr/>
          <p:nvPr/>
        </p:nvSpPr>
        <p:spPr>
          <a:xfrm>
            <a:off x="5292080" y="2276872"/>
            <a:ext cx="720080" cy="73699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Wfi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4139952" y="1916832"/>
            <a:ext cx="1104123" cy="106194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LTE-TDD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0" grpId="0" animBg="1"/>
      <p:bldP spid="79" grpId="0"/>
      <p:bldP spid="80" grpId="0"/>
      <p:bldP spid="82" grpId="0" animBg="1"/>
      <p:bldP spid="83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Future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Wireless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704856" cy="48577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Complexity:</a:t>
            </a:r>
          </a:p>
          <a:p>
            <a:pPr lvl="1"/>
            <a:r>
              <a:rPr lang="en-GB" dirty="0" smtClean="0"/>
              <a:t>“I need to support 10 Radio bands a 8 standards/modes to make a phone that works anywhere on the Vodafone network” </a:t>
            </a:r>
            <a:r>
              <a:rPr lang="en-GB" sz="1400" dirty="0" smtClean="0"/>
              <a:t>- </a:t>
            </a:r>
            <a:r>
              <a:rPr lang="en-US" sz="1400" dirty="0" smtClean="0"/>
              <a:t>Trevor Gill, Chief Scientist Vodafone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r>
              <a:rPr lang="en-GB" dirty="0" smtClean="0"/>
              <a:t>Post Production Flexibility</a:t>
            </a:r>
          </a:p>
          <a:p>
            <a:pPr lvl="1"/>
            <a:r>
              <a:rPr lang="en-GB" dirty="0" smtClean="0"/>
              <a:t>“I wish I could change the radio filter in the Heathrow ATC RADAR so I can use the adjacent spectrum”</a:t>
            </a:r>
          </a:p>
          <a:p>
            <a:pPr lvl="1"/>
            <a:r>
              <a:rPr lang="en-GB" dirty="0" smtClean="0"/>
              <a:t>“I’d prefer totally dynamic spectrum assignment” </a:t>
            </a:r>
            <a:r>
              <a:rPr lang="en-GB" sz="1400" dirty="0" smtClean="0"/>
              <a:t>– Graham Louth – </a:t>
            </a:r>
            <a:r>
              <a:rPr lang="en-GB" sz="1400" dirty="0" err="1" smtClean="0"/>
              <a:t>Ofcom</a:t>
            </a:r>
            <a:r>
              <a:rPr lang="en-GB" sz="1400" dirty="0" smtClean="0"/>
              <a:t> : UK regulator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Dynamic Behaviour</a:t>
            </a:r>
          </a:p>
          <a:p>
            <a:pPr lvl="1"/>
            <a:r>
              <a:rPr lang="en-GB" dirty="0" smtClean="0"/>
              <a:t>Cognitive radio is required to manage licensed and unlicensed spectrum</a:t>
            </a:r>
          </a:p>
          <a:p>
            <a:pPr lvl="1"/>
            <a:r>
              <a:rPr lang="en-GB" dirty="0" smtClean="0"/>
              <a:t>Terminals will sense and reconfigure themselves according to location/environment –</a:t>
            </a:r>
            <a:r>
              <a:rPr lang="en-GB" sz="1500" dirty="0" err="1" smtClean="0"/>
              <a:t>Jussi</a:t>
            </a:r>
            <a:r>
              <a:rPr lang="en-GB" sz="1500" dirty="0" smtClean="0"/>
              <a:t> </a:t>
            </a:r>
            <a:r>
              <a:rPr lang="en-GB" sz="1500" dirty="0" err="1" smtClean="0"/>
              <a:t>Kahtava</a:t>
            </a:r>
            <a:r>
              <a:rPr lang="en-GB" sz="1500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133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517232"/>
            <a:ext cx="939552" cy="15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03648" y="2708920"/>
            <a:ext cx="73801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An </a:t>
            </a:r>
            <a:r>
              <a:rPr lang="en-GB" sz="3600" b="1" dirty="0" smtClean="0">
                <a:solidFill>
                  <a:schemeClr val="accent3"/>
                </a:solidFill>
              </a:rPr>
              <a:t>example</a:t>
            </a:r>
            <a:r>
              <a:rPr lang="en-GB" sz="3600" b="1" dirty="0" smtClean="0">
                <a:solidFill>
                  <a:schemeClr val="accent1"/>
                </a:solidFill>
              </a:rPr>
              <a:t> Multi-Core  </a:t>
            </a:r>
            <a:r>
              <a:rPr lang="en-GB" sz="3600" b="1" dirty="0" smtClean="0">
                <a:solidFill>
                  <a:schemeClr val="accent3"/>
                </a:solidFill>
              </a:rPr>
              <a:t>methodology</a:t>
            </a:r>
          </a:p>
          <a:p>
            <a:endParaRPr lang="en-GB" sz="3600" b="1" dirty="0" smtClean="0">
              <a:solidFill>
                <a:schemeClr val="accent3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accent3"/>
                </a:solidFill>
              </a:rPr>
              <a:t>Using </a:t>
            </a:r>
            <a:r>
              <a:rPr lang="en-GB" sz="2800" b="1" dirty="0" smtClean="0">
                <a:solidFill>
                  <a:schemeClr val="accent1"/>
                </a:solidFill>
              </a:rPr>
              <a:t>UML</a:t>
            </a:r>
            <a:endParaRPr lang="en-US" sz="28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8064896" cy="764704"/>
          </a:xfrm>
        </p:spPr>
        <p:txBody>
          <a:bodyPr>
            <a:normAutofit/>
          </a:bodyPr>
          <a:lstStyle/>
          <a:p>
            <a:r>
              <a:rPr lang="en-GB" dirty="0" smtClean="0"/>
              <a:t>Activity </a:t>
            </a:r>
            <a:r>
              <a:rPr lang="en-GB" dirty="0" smtClean="0">
                <a:solidFill>
                  <a:schemeClr val="accent4"/>
                </a:solidFill>
              </a:rPr>
              <a:t>Specifications</a:t>
            </a:r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4"/>
                </a:solidFill>
              </a:rPr>
              <a:t>HSDPA</a:t>
            </a:r>
            <a:r>
              <a:rPr lang="en-GB" dirty="0" smtClean="0"/>
              <a:t> RRC Filter: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1691680" y="1844824"/>
            <a:ext cx="7056784" cy="1644784"/>
            <a:chOff x="1547664" y="2492896"/>
            <a:chExt cx="7056784" cy="1644784"/>
          </a:xfrm>
        </p:grpSpPr>
        <p:grpSp>
          <p:nvGrpSpPr>
            <p:cNvPr id="4" name="Group 16"/>
            <p:cNvGrpSpPr/>
            <p:nvPr/>
          </p:nvGrpSpPr>
          <p:grpSpPr>
            <a:xfrm>
              <a:off x="3131840" y="2708920"/>
              <a:ext cx="3774896" cy="1428760"/>
              <a:chOff x="2116108" y="2636912"/>
              <a:chExt cx="3774896" cy="142876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07904" y="2636912"/>
                <a:ext cx="889511" cy="1428760"/>
              </a:xfrm>
              <a:prstGeom prst="roundRect">
                <a:avLst>
                  <a:gd name="adj" fmla="val 952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800" dirty="0" err="1" smtClean="0">
                    <a:solidFill>
                      <a:schemeClr val="tx1"/>
                    </a:solidFill>
                  </a:rPr>
                  <a:t>DownlinkRRCFilter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04140" y="2780928"/>
                <a:ext cx="1296144" cy="216024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800" dirty="0" err="1" smtClean="0">
                    <a:solidFill>
                      <a:schemeClr val="tx1"/>
                    </a:solidFill>
                  </a:rPr>
                  <a:t>p_RawIQInput</a:t>
                </a:r>
                <a:endParaRPr lang="en-GB" sz="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08332" y="3068960"/>
                <a:ext cx="1296144" cy="216024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800" dirty="0" err="1" smtClean="0">
                    <a:solidFill>
                      <a:schemeClr val="tx1"/>
                    </a:solidFill>
                  </a:rPr>
                  <a:t>p_RRCFilterParams</a:t>
                </a:r>
                <a:endParaRPr lang="en-GB" sz="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116108" y="3356992"/>
                <a:ext cx="1584176" cy="216024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800" dirty="0" err="1" smtClean="0">
                    <a:solidFill>
                      <a:schemeClr val="tx1"/>
                    </a:solidFill>
                  </a:rPr>
                  <a:t>p_RRCFilterCommonParams</a:t>
                </a:r>
                <a:endParaRPr lang="en-GB" sz="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94860" y="2780928"/>
                <a:ext cx="1296144" cy="216024"/>
              </a:xfrm>
              <a:prstGeom prst="rect">
                <a:avLst/>
              </a:prstGeom>
              <a:solidFill>
                <a:srgbClr val="FFFF66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800" dirty="0" err="1" smtClean="0">
                    <a:solidFill>
                      <a:schemeClr val="tx1"/>
                    </a:solidFill>
                  </a:rPr>
                  <a:t>p_ConditionedIQOutput</a:t>
                </a:r>
                <a:endParaRPr lang="en-GB" sz="8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547664" y="3004572"/>
              <a:ext cx="77938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err="1" smtClean="0"/>
                <a:t>bufferSize</a:t>
              </a:r>
              <a:endParaRPr lang="en-GB" sz="900" dirty="0" smtClean="0"/>
            </a:p>
            <a:p>
              <a:r>
                <a:rPr lang="en-GB" sz="900" dirty="0" err="1" smtClean="0"/>
                <a:t>p_filterCoeff</a:t>
              </a:r>
              <a:endParaRPr lang="en-GB" sz="900" dirty="0" smtClean="0"/>
            </a:p>
            <a:p>
              <a:r>
                <a:rPr lang="en-GB" sz="900" dirty="0" err="1" smtClean="0"/>
                <a:t>numCoeff</a:t>
              </a:r>
              <a:endParaRPr lang="en-GB" sz="900" dirty="0"/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2195736" y="2958852"/>
              <a:ext cx="216024" cy="576064"/>
            </a:xfrm>
            <a:prstGeom prst="rightBrac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>
              <a:stCxn id="20" idx="1"/>
              <a:endCxn id="9" idx="1"/>
            </p:cNvCxnSpPr>
            <p:nvPr/>
          </p:nvCxnSpPr>
          <p:spPr>
            <a:xfrm rot="10800000" flipH="1" flipV="1">
              <a:off x="2411760" y="3246884"/>
              <a:ext cx="1012304" cy="2096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195736" y="2492896"/>
              <a:ext cx="1008112" cy="2160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dk1"/>
                  </a:solidFill>
                </a:rPr>
                <a:t>IQBuffer</a:t>
              </a:r>
              <a:endParaRPr lang="en-GB" sz="1000" dirty="0">
                <a:solidFill>
                  <a:schemeClr val="dk1"/>
                </a:solidFill>
              </a:endParaRPr>
            </a:p>
          </p:txBody>
        </p:sp>
        <p:cxnSp>
          <p:nvCxnSpPr>
            <p:cNvPr id="25" name="Shape 24"/>
            <p:cNvCxnSpPr>
              <a:stCxn id="23" idx="2"/>
              <a:endCxn id="8" idx="1"/>
            </p:cNvCxnSpPr>
            <p:nvPr/>
          </p:nvCxnSpPr>
          <p:spPr>
            <a:xfrm rot="16200000" flipH="1">
              <a:off x="2933818" y="2474894"/>
              <a:ext cx="252028" cy="720080"/>
            </a:xfrm>
            <a:prstGeom prst="bentConnector2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092280" y="2492896"/>
              <a:ext cx="1512168" cy="2160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dk1"/>
                  </a:solidFill>
                </a:rPr>
                <a:t>ConditionedIQBuffer</a:t>
              </a:r>
              <a:endParaRPr lang="en-GB" sz="1000" dirty="0">
                <a:solidFill>
                  <a:schemeClr val="dk1"/>
                </a:solidFill>
              </a:endParaRPr>
            </a:p>
          </p:txBody>
        </p:sp>
        <p:cxnSp>
          <p:nvCxnSpPr>
            <p:cNvPr id="29" name="Shape 28"/>
            <p:cNvCxnSpPr>
              <a:stCxn id="11" idx="3"/>
              <a:endCxn id="27" idx="2"/>
            </p:cNvCxnSpPr>
            <p:nvPr/>
          </p:nvCxnSpPr>
          <p:spPr>
            <a:xfrm flipV="1">
              <a:off x="6906736" y="2708920"/>
              <a:ext cx="941628" cy="252028"/>
            </a:xfrm>
            <a:prstGeom prst="bentConnector2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043609" y="4077072"/>
            <a:ext cx="810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void </a:t>
            </a:r>
            <a:r>
              <a:rPr lang="en-US" sz="1400" dirty="0" err="1" smtClean="0">
                <a:solidFill>
                  <a:schemeClr val="accent1"/>
                </a:solidFill>
              </a:rPr>
              <a:t>DownlinkRRCFilter</a:t>
            </a:r>
            <a:r>
              <a:rPr lang="en-US" sz="1400" dirty="0" smtClean="0">
                <a:solidFill>
                  <a:schemeClr val="accent1"/>
                </a:solidFill>
              </a:rPr>
              <a:t>(  const  </a:t>
            </a:r>
            <a:r>
              <a:rPr lang="en-US" sz="1400" dirty="0" err="1" smtClean="0">
                <a:solidFill>
                  <a:schemeClr val="accent1"/>
                </a:solidFill>
              </a:rPr>
              <a:t>CmplxVec_t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              *  restrict </a:t>
            </a:r>
            <a:r>
              <a:rPr lang="en-US" sz="1400" dirty="0" err="1" smtClean="0">
                <a:solidFill>
                  <a:schemeClr val="accent1"/>
                </a:solidFill>
              </a:rPr>
              <a:t>p_RawIqInput</a:t>
            </a:r>
            <a:r>
              <a:rPr lang="en-US" sz="1400" dirty="0" smtClean="0">
                <a:solidFill>
                  <a:schemeClr val="accent1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                                                       </a:t>
            </a:r>
            <a:r>
              <a:rPr lang="en-US" sz="1400" dirty="0" err="1" smtClean="0">
                <a:solidFill>
                  <a:schemeClr val="accent1"/>
                </a:solidFill>
              </a:rPr>
              <a:t>CmplxVec_t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              * restrict </a:t>
            </a:r>
            <a:r>
              <a:rPr lang="en-US" sz="1400" dirty="0" err="1" smtClean="0">
                <a:solidFill>
                  <a:schemeClr val="accent1"/>
                </a:solidFill>
              </a:rPr>
              <a:t>p_ConditionedIQOutput</a:t>
            </a:r>
            <a:r>
              <a:rPr lang="en-US" sz="1400" dirty="0" smtClean="0">
                <a:solidFill>
                  <a:schemeClr val="accent1"/>
                </a:solidFill>
              </a:rPr>
              <a:t>,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                                           const  </a:t>
            </a:r>
            <a:r>
              <a:rPr lang="en-US" sz="1400" dirty="0" err="1" smtClean="0">
                <a:solidFill>
                  <a:schemeClr val="accent1"/>
                </a:solidFill>
              </a:rPr>
              <a:t>RRCFilterParams_t</a:t>
            </a:r>
            <a:r>
              <a:rPr lang="en-US" sz="1400" dirty="0" smtClean="0">
                <a:solidFill>
                  <a:schemeClr val="accent1"/>
                </a:solidFill>
              </a:rPr>
              <a:t>                        * </a:t>
            </a:r>
            <a:r>
              <a:rPr lang="en-US" sz="1400" dirty="0" err="1" smtClean="0">
                <a:solidFill>
                  <a:schemeClr val="accent1"/>
                </a:solidFill>
              </a:rPr>
              <a:t>p_RxRRCFilterParams</a:t>
            </a:r>
            <a:r>
              <a:rPr lang="en-US" sz="1400" dirty="0" smtClean="0">
                <a:solidFill>
                  <a:schemeClr val="accent1"/>
                </a:solidFill>
              </a:rPr>
              <a:t>,  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                                             const  </a:t>
            </a:r>
            <a:r>
              <a:rPr lang="en-US" sz="1400" dirty="0" err="1" smtClean="0">
                <a:solidFill>
                  <a:schemeClr val="accent1"/>
                </a:solidFill>
              </a:rPr>
              <a:t>RxRRCFilterCommonParams_t</a:t>
            </a:r>
            <a:r>
              <a:rPr lang="en-US" sz="1400" dirty="0" smtClean="0">
                <a:solidFill>
                  <a:schemeClr val="accent1"/>
                </a:solidFill>
              </a:rPr>
              <a:t>  * </a:t>
            </a:r>
            <a:r>
              <a:rPr lang="en-US" sz="1400" dirty="0" err="1" smtClean="0">
                <a:solidFill>
                  <a:schemeClr val="accent1"/>
                </a:solidFill>
              </a:rPr>
              <a:t>p_RxRRCFilterCommonParams</a:t>
            </a:r>
            <a:r>
              <a:rPr lang="en-US" sz="1400" dirty="0" smtClean="0">
                <a:solidFill>
                  <a:schemeClr val="accent1"/>
                </a:solidFill>
              </a:rPr>
              <a:t>  );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UML </a:t>
            </a:r>
            <a:r>
              <a:rPr lang="en-GB" dirty="0" smtClean="0">
                <a:solidFill>
                  <a:schemeClr val="accent4"/>
                </a:solidFill>
              </a:rPr>
              <a:t>Activity</a:t>
            </a:r>
            <a:r>
              <a:rPr lang="en-GB" dirty="0" smtClean="0"/>
              <a:t> Diagrams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048672" y="1628800"/>
            <a:ext cx="1008112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outputBuffer</a:t>
            </a:r>
            <a:endParaRPr lang="en-GB" sz="1000" dirty="0"/>
          </a:p>
        </p:txBody>
      </p:sp>
      <p:cxnSp>
        <p:nvCxnSpPr>
          <p:cNvPr id="29" name="Shape 28"/>
          <p:cNvCxnSpPr>
            <a:stCxn id="119" idx="3"/>
            <a:endCxn id="27" idx="2"/>
          </p:cNvCxnSpPr>
          <p:nvPr/>
        </p:nvCxnSpPr>
        <p:spPr>
          <a:xfrm flipV="1">
            <a:off x="6157192" y="1844824"/>
            <a:ext cx="395536" cy="180020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79" idx="6"/>
          </p:cNvCxnSpPr>
          <p:nvPr/>
        </p:nvCxnSpPr>
        <p:spPr>
          <a:xfrm flipV="1">
            <a:off x="1690986" y="3125924"/>
            <a:ext cx="502946" cy="1045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"/>
          <p:cNvCxnSpPr/>
          <p:nvPr/>
        </p:nvCxnSpPr>
        <p:spPr>
          <a:xfrm flipV="1">
            <a:off x="2800220" y="4519416"/>
            <a:ext cx="1742108" cy="8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"/>
          <p:cNvCxnSpPr/>
          <p:nvPr/>
        </p:nvCxnSpPr>
        <p:spPr>
          <a:xfrm rot="16200000" flipH="1">
            <a:off x="1979215" y="3840123"/>
            <a:ext cx="1586312" cy="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800220" y="3117344"/>
            <a:ext cx="1240482" cy="4518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Diamond 92"/>
          <p:cNvSpPr/>
          <p:nvPr/>
        </p:nvSpPr>
        <p:spPr>
          <a:xfrm>
            <a:off x="4034642" y="2978288"/>
            <a:ext cx="285752" cy="285752"/>
          </a:xfrm>
          <a:prstGeom prst="diamond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4" name="Shape 93"/>
          <p:cNvCxnSpPr>
            <a:stCxn id="93" idx="0"/>
          </p:cNvCxnSpPr>
          <p:nvPr/>
        </p:nvCxnSpPr>
        <p:spPr>
          <a:xfrm rot="5400000" flipH="1" flipV="1">
            <a:off x="4259829" y="2692917"/>
            <a:ext cx="203060" cy="367682"/>
          </a:xfrm>
          <a:prstGeom prst="bentConnector2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hape 94"/>
          <p:cNvCxnSpPr>
            <a:stCxn id="93" idx="2"/>
          </p:cNvCxnSpPr>
          <p:nvPr/>
        </p:nvCxnSpPr>
        <p:spPr>
          <a:xfrm rot="16200000" flipH="1">
            <a:off x="4251144" y="3190414"/>
            <a:ext cx="209938" cy="357190"/>
          </a:xfrm>
          <a:prstGeom prst="bentConnector2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6144262" y="3121863"/>
            <a:ext cx="1003824" cy="2834"/>
          </a:xfrm>
          <a:prstGeom prst="straightConnector1">
            <a:avLst/>
          </a:prstGeom>
          <a:ln w="254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iamond 88"/>
          <p:cNvSpPr/>
          <p:nvPr/>
        </p:nvSpPr>
        <p:spPr>
          <a:xfrm flipH="1">
            <a:off x="5864570" y="2978288"/>
            <a:ext cx="285752" cy="285752"/>
          </a:xfrm>
          <a:prstGeom prst="diamond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hape 89"/>
          <p:cNvCxnSpPr>
            <a:stCxn id="89" idx="0"/>
          </p:cNvCxnSpPr>
          <p:nvPr/>
        </p:nvCxnSpPr>
        <p:spPr>
          <a:xfrm rot="16200000" flipV="1">
            <a:off x="5681523" y="2652365"/>
            <a:ext cx="195440" cy="456406"/>
          </a:xfrm>
          <a:prstGeom prst="bentConnector2">
            <a:avLst/>
          </a:prstGeom>
          <a:ln w="254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90"/>
          <p:cNvCxnSpPr>
            <a:stCxn id="89" idx="2"/>
          </p:cNvCxnSpPr>
          <p:nvPr/>
        </p:nvCxnSpPr>
        <p:spPr>
          <a:xfrm rot="5400000">
            <a:off x="5666174" y="3132706"/>
            <a:ext cx="209938" cy="472606"/>
          </a:xfrm>
          <a:prstGeom prst="bentConnector2">
            <a:avLst/>
          </a:prstGeom>
          <a:ln w="254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532184" y="3827783"/>
            <a:ext cx="507986" cy="5546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534840" y="4511796"/>
            <a:ext cx="1966920" cy="8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733010" y="3842170"/>
            <a:ext cx="1596442" cy="19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476672" y="301981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79"/>
          <p:cNvGrpSpPr/>
          <p:nvPr/>
        </p:nvGrpSpPr>
        <p:grpSpPr>
          <a:xfrm>
            <a:off x="8032250" y="3649664"/>
            <a:ext cx="357190" cy="357190"/>
            <a:chOff x="7572396" y="2857496"/>
            <a:chExt cx="357190" cy="357190"/>
          </a:xfrm>
        </p:grpSpPr>
        <p:sp>
          <p:nvSpPr>
            <p:cNvPr id="81" name="Oval 80"/>
            <p:cNvSpPr/>
            <p:nvPr/>
          </p:nvSpPr>
          <p:spPr>
            <a:xfrm>
              <a:off x="7669234" y="2951159"/>
              <a:ext cx="166689" cy="1666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7572396" y="2857496"/>
              <a:ext cx="357190" cy="3571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5543028" y="1916832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p_Output0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924944" y="1916832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p_Input0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534708" y="1772816"/>
            <a:ext cx="1000132" cy="125285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&lt;&lt;VSP&gt;&gt;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FFT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412776" y="1628800"/>
            <a:ext cx="1008112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inputBuffer</a:t>
            </a:r>
            <a:endParaRPr lang="en-GB" sz="1000" dirty="0" smtClean="0"/>
          </a:p>
        </p:txBody>
      </p:sp>
      <p:cxnSp>
        <p:nvCxnSpPr>
          <p:cNvPr id="129" name="Shape 128"/>
          <p:cNvCxnSpPr>
            <a:stCxn id="128" idx="2"/>
            <a:endCxn id="127" idx="1"/>
          </p:cNvCxnSpPr>
          <p:nvPr/>
        </p:nvCxnSpPr>
        <p:spPr>
          <a:xfrm rot="16200000" flipH="1">
            <a:off x="3330878" y="1430778"/>
            <a:ext cx="180020" cy="1008112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5543028" y="3717032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p_Output1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924944" y="3717032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p_Input1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534708" y="3207276"/>
            <a:ext cx="1000132" cy="941804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&lt;&lt;VSP&gt;&gt;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Filter</a:t>
            </a:r>
          </a:p>
        </p:txBody>
      </p:sp>
      <p:cxnSp>
        <p:nvCxnSpPr>
          <p:cNvPr id="138" name="Shape 137"/>
          <p:cNvCxnSpPr>
            <a:stCxn id="128" idx="2"/>
            <a:endCxn id="135" idx="1"/>
          </p:cNvCxnSpPr>
          <p:nvPr/>
        </p:nvCxnSpPr>
        <p:spPr>
          <a:xfrm rot="16200000" flipH="1">
            <a:off x="2430778" y="2330878"/>
            <a:ext cx="1980220" cy="1008112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hape 140"/>
          <p:cNvCxnSpPr>
            <a:stCxn id="134" idx="3"/>
          </p:cNvCxnSpPr>
          <p:nvPr/>
        </p:nvCxnSpPr>
        <p:spPr>
          <a:xfrm flipV="1">
            <a:off x="6157192" y="1844824"/>
            <a:ext cx="611560" cy="1980220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3060848" y="2636912"/>
            <a:ext cx="1008112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decisionParam</a:t>
            </a:r>
            <a:endParaRPr lang="en-GB" sz="1000" dirty="0" smtClean="0"/>
          </a:p>
        </p:txBody>
      </p:sp>
      <p:cxnSp>
        <p:nvCxnSpPr>
          <p:cNvPr id="152" name="Straight Arrow Connector 151"/>
          <p:cNvCxnSpPr>
            <a:stCxn id="148" idx="2"/>
          </p:cNvCxnSpPr>
          <p:nvPr/>
        </p:nvCxnSpPr>
        <p:spPr>
          <a:xfrm rot="16200000" flipH="1">
            <a:off x="3739968" y="2677872"/>
            <a:ext cx="195828" cy="54595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3924944" y="4869160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 smtClean="0">
                <a:solidFill>
                  <a:schemeClr val="tx1"/>
                </a:solidFill>
              </a:rPr>
              <a:t>triggerSource</a:t>
            </a:r>
            <a:endParaRPr lang="en-GB" sz="800" dirty="0" smtClean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924944" y="5157192"/>
            <a:ext cx="614164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 smtClean="0">
                <a:solidFill>
                  <a:schemeClr val="tx1"/>
                </a:solidFill>
              </a:rPr>
              <a:t>transferSize</a:t>
            </a:r>
            <a:endParaRPr lang="en-GB" sz="800" dirty="0" smtClean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543028" y="4869160"/>
            <a:ext cx="1036712" cy="216024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 smtClean="0">
                <a:solidFill>
                  <a:schemeClr val="tx1"/>
                </a:solidFill>
              </a:rPr>
              <a:t>destinationAddr</a:t>
            </a:r>
            <a:endParaRPr lang="en-GB" sz="800" dirty="0" smtClean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534708" y="4293096"/>
            <a:ext cx="1000132" cy="1440160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&lt;&lt;HW_RFDMA&gt;&gt;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Activity 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412776" y="4725144"/>
            <a:ext cx="1008112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source</a:t>
            </a:r>
            <a:endParaRPr lang="en-GB" sz="1000" dirty="0"/>
          </a:p>
        </p:txBody>
      </p:sp>
      <p:sp>
        <p:nvSpPr>
          <p:cNvPr id="161" name="Rectangle 160"/>
          <p:cNvSpPr/>
          <p:nvPr/>
        </p:nvSpPr>
        <p:spPr>
          <a:xfrm>
            <a:off x="2412776" y="5157192"/>
            <a:ext cx="1008112" cy="288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size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133348" y="2557284"/>
            <a:ext cx="336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[1]</a:t>
            </a:r>
            <a:endParaRPr lang="en-GB" sz="1050" dirty="0"/>
          </a:p>
        </p:txBody>
      </p:sp>
      <p:sp>
        <p:nvSpPr>
          <p:cNvPr id="168" name="TextBox 167"/>
          <p:cNvSpPr txBox="1"/>
          <p:nvPr/>
        </p:nvSpPr>
        <p:spPr>
          <a:xfrm>
            <a:off x="4140968" y="3262124"/>
            <a:ext cx="336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[0]</a:t>
            </a:r>
            <a:endParaRPr lang="en-GB" sz="1050" dirty="0"/>
          </a:p>
        </p:txBody>
      </p:sp>
      <p:cxnSp>
        <p:nvCxnSpPr>
          <p:cNvPr id="169" name="Shape 168"/>
          <p:cNvCxnSpPr>
            <a:stCxn id="160" idx="3"/>
            <a:endCxn id="157" idx="1"/>
          </p:cNvCxnSpPr>
          <p:nvPr/>
        </p:nvCxnSpPr>
        <p:spPr>
          <a:xfrm>
            <a:off x="3420888" y="4869160"/>
            <a:ext cx="504056" cy="10801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hape 168"/>
          <p:cNvCxnSpPr>
            <a:stCxn id="161" idx="3"/>
            <a:endCxn id="158" idx="1"/>
          </p:cNvCxnSpPr>
          <p:nvPr/>
        </p:nvCxnSpPr>
        <p:spPr>
          <a:xfrm flipV="1">
            <a:off x="3420888" y="5265204"/>
            <a:ext cx="504056" cy="3600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7021288" y="4869160"/>
            <a:ext cx="1008112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err="1" smtClean="0"/>
              <a:t>destBuffer</a:t>
            </a:r>
            <a:endParaRPr lang="en-GB" sz="1000" dirty="0"/>
          </a:p>
        </p:txBody>
      </p:sp>
      <p:cxnSp>
        <p:nvCxnSpPr>
          <p:cNvPr id="176" name="Shape 168"/>
          <p:cNvCxnSpPr>
            <a:stCxn id="159" idx="3"/>
            <a:endCxn id="175" idx="1"/>
          </p:cNvCxnSpPr>
          <p:nvPr/>
        </p:nvCxnSpPr>
        <p:spPr>
          <a:xfrm>
            <a:off x="6579740" y="4977172"/>
            <a:ext cx="441548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0"/>
          <p:cNvCxnSpPr/>
          <p:nvPr/>
        </p:nvCxnSpPr>
        <p:spPr>
          <a:xfrm rot="16200000" flipH="1">
            <a:off x="1434521" y="3846431"/>
            <a:ext cx="1586312" cy="8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2247010" y="3789040"/>
            <a:ext cx="502946" cy="1045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V="1">
            <a:off x="1908720" y="4534664"/>
            <a:ext cx="285720" cy="7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reeform 191"/>
          <p:cNvSpPr/>
          <p:nvPr/>
        </p:nvSpPr>
        <p:spPr>
          <a:xfrm>
            <a:off x="900608" y="4387964"/>
            <a:ext cx="1008112" cy="290312"/>
          </a:xfrm>
          <a:custGeom>
            <a:avLst/>
            <a:gdLst>
              <a:gd name="connsiteX0" fmla="*/ 0 w 792088"/>
              <a:gd name="connsiteY0" fmla="*/ 0 h 484632"/>
              <a:gd name="connsiteX1" fmla="*/ 549772 w 792088"/>
              <a:gd name="connsiteY1" fmla="*/ 0 h 484632"/>
              <a:gd name="connsiteX2" fmla="*/ 792088 w 792088"/>
              <a:gd name="connsiteY2" fmla="*/ 242316 h 484632"/>
              <a:gd name="connsiteX3" fmla="*/ 549772 w 792088"/>
              <a:gd name="connsiteY3" fmla="*/ 484632 h 484632"/>
              <a:gd name="connsiteX4" fmla="*/ 0 w 792088"/>
              <a:gd name="connsiteY4" fmla="*/ 484632 h 484632"/>
              <a:gd name="connsiteX5" fmla="*/ 242316 w 792088"/>
              <a:gd name="connsiteY5" fmla="*/ 242316 h 484632"/>
              <a:gd name="connsiteX6" fmla="*/ 0 w 792088"/>
              <a:gd name="connsiteY6" fmla="*/ 0 h 484632"/>
              <a:gd name="connsiteX0" fmla="*/ 0 w 832474"/>
              <a:gd name="connsiteY0" fmla="*/ 0 h 484632"/>
              <a:gd name="connsiteX1" fmla="*/ 792088 w 832474"/>
              <a:gd name="connsiteY1" fmla="*/ 0 h 484632"/>
              <a:gd name="connsiteX2" fmla="*/ 792088 w 832474"/>
              <a:gd name="connsiteY2" fmla="*/ 242316 h 484632"/>
              <a:gd name="connsiteX3" fmla="*/ 549772 w 832474"/>
              <a:gd name="connsiteY3" fmla="*/ 484632 h 484632"/>
              <a:gd name="connsiteX4" fmla="*/ 0 w 832474"/>
              <a:gd name="connsiteY4" fmla="*/ 484632 h 484632"/>
              <a:gd name="connsiteX5" fmla="*/ 242316 w 832474"/>
              <a:gd name="connsiteY5" fmla="*/ 242316 h 484632"/>
              <a:gd name="connsiteX6" fmla="*/ 0 w 832474"/>
              <a:gd name="connsiteY6" fmla="*/ 0 h 484632"/>
              <a:gd name="connsiteX0" fmla="*/ 0 w 872860"/>
              <a:gd name="connsiteY0" fmla="*/ 0 h 504056"/>
              <a:gd name="connsiteX1" fmla="*/ 792088 w 872860"/>
              <a:gd name="connsiteY1" fmla="*/ 0 h 504056"/>
              <a:gd name="connsiteX2" fmla="*/ 792088 w 872860"/>
              <a:gd name="connsiteY2" fmla="*/ 242316 h 504056"/>
              <a:gd name="connsiteX3" fmla="*/ 792088 w 872860"/>
              <a:gd name="connsiteY3" fmla="*/ 504056 h 504056"/>
              <a:gd name="connsiteX4" fmla="*/ 0 w 872860"/>
              <a:gd name="connsiteY4" fmla="*/ 484632 h 504056"/>
              <a:gd name="connsiteX5" fmla="*/ 242316 w 872860"/>
              <a:gd name="connsiteY5" fmla="*/ 242316 h 504056"/>
              <a:gd name="connsiteX6" fmla="*/ 0 w 872860"/>
              <a:gd name="connsiteY6" fmla="*/ 0 h 504056"/>
              <a:gd name="connsiteX0" fmla="*/ 0 w 792088"/>
              <a:gd name="connsiteY0" fmla="*/ 0 h 504056"/>
              <a:gd name="connsiteX1" fmla="*/ 792088 w 792088"/>
              <a:gd name="connsiteY1" fmla="*/ 0 h 504056"/>
              <a:gd name="connsiteX2" fmla="*/ 792088 w 792088"/>
              <a:gd name="connsiteY2" fmla="*/ 504056 h 504056"/>
              <a:gd name="connsiteX3" fmla="*/ 0 w 792088"/>
              <a:gd name="connsiteY3" fmla="*/ 484632 h 504056"/>
              <a:gd name="connsiteX4" fmla="*/ 242316 w 792088"/>
              <a:gd name="connsiteY4" fmla="*/ 242316 h 504056"/>
              <a:gd name="connsiteX5" fmla="*/ 0 w 792088"/>
              <a:gd name="connsiteY5" fmla="*/ 0 h 504056"/>
              <a:gd name="connsiteX0" fmla="*/ 0 w 800060"/>
              <a:gd name="connsiteY0" fmla="*/ 0 h 484632"/>
              <a:gd name="connsiteX1" fmla="*/ 792088 w 800060"/>
              <a:gd name="connsiteY1" fmla="*/ 0 h 484632"/>
              <a:gd name="connsiteX2" fmla="*/ 800060 w 800060"/>
              <a:gd name="connsiteY2" fmla="*/ 478944 h 484632"/>
              <a:gd name="connsiteX3" fmla="*/ 0 w 800060"/>
              <a:gd name="connsiteY3" fmla="*/ 484632 h 484632"/>
              <a:gd name="connsiteX4" fmla="*/ 242316 w 800060"/>
              <a:gd name="connsiteY4" fmla="*/ 242316 h 484632"/>
              <a:gd name="connsiteX5" fmla="*/ 0 w 800060"/>
              <a:gd name="connsiteY5" fmla="*/ 0 h 484632"/>
              <a:gd name="connsiteX0" fmla="*/ 0 w 800060"/>
              <a:gd name="connsiteY0" fmla="*/ 0 h 484632"/>
              <a:gd name="connsiteX1" fmla="*/ 792088 w 800060"/>
              <a:gd name="connsiteY1" fmla="*/ 0 h 484632"/>
              <a:gd name="connsiteX2" fmla="*/ 800060 w 800060"/>
              <a:gd name="connsiteY2" fmla="*/ 478944 h 484632"/>
              <a:gd name="connsiteX3" fmla="*/ 0 w 800060"/>
              <a:gd name="connsiteY3" fmla="*/ 484632 h 484632"/>
              <a:gd name="connsiteX4" fmla="*/ 242316 w 800060"/>
              <a:gd name="connsiteY4" fmla="*/ 242316 h 484632"/>
              <a:gd name="connsiteX5" fmla="*/ 0 w 800060"/>
              <a:gd name="connsiteY5" fmla="*/ 0 h 484632"/>
              <a:gd name="connsiteX0" fmla="*/ 0 w 800060"/>
              <a:gd name="connsiteY0" fmla="*/ 0 h 484632"/>
              <a:gd name="connsiteX1" fmla="*/ 792088 w 800060"/>
              <a:gd name="connsiteY1" fmla="*/ 0 h 484632"/>
              <a:gd name="connsiteX2" fmla="*/ 800060 w 800060"/>
              <a:gd name="connsiteY2" fmla="*/ 478944 h 484632"/>
              <a:gd name="connsiteX3" fmla="*/ 0 w 800060"/>
              <a:gd name="connsiteY3" fmla="*/ 484632 h 484632"/>
              <a:gd name="connsiteX4" fmla="*/ 242316 w 800060"/>
              <a:gd name="connsiteY4" fmla="*/ 242316 h 484632"/>
              <a:gd name="connsiteX5" fmla="*/ 0 w 800060"/>
              <a:gd name="connsiteY5" fmla="*/ 0 h 484632"/>
              <a:gd name="connsiteX0" fmla="*/ 0 w 800060"/>
              <a:gd name="connsiteY0" fmla="*/ 0 h 484632"/>
              <a:gd name="connsiteX1" fmla="*/ 792088 w 800060"/>
              <a:gd name="connsiteY1" fmla="*/ 0 h 484632"/>
              <a:gd name="connsiteX2" fmla="*/ 800060 w 800060"/>
              <a:gd name="connsiteY2" fmla="*/ 478944 h 484632"/>
              <a:gd name="connsiteX3" fmla="*/ 0 w 800060"/>
              <a:gd name="connsiteY3" fmla="*/ 484632 h 484632"/>
              <a:gd name="connsiteX4" fmla="*/ 242316 w 800060"/>
              <a:gd name="connsiteY4" fmla="*/ 242316 h 484632"/>
              <a:gd name="connsiteX5" fmla="*/ 0 w 800060"/>
              <a:gd name="connsiteY5" fmla="*/ 0 h 484632"/>
              <a:gd name="connsiteX0" fmla="*/ 0 w 792440"/>
              <a:gd name="connsiteY0" fmla="*/ 0 h 494184"/>
              <a:gd name="connsiteX1" fmla="*/ 792088 w 792440"/>
              <a:gd name="connsiteY1" fmla="*/ 0 h 494184"/>
              <a:gd name="connsiteX2" fmla="*/ 792440 w 792440"/>
              <a:gd name="connsiteY2" fmla="*/ 494184 h 494184"/>
              <a:gd name="connsiteX3" fmla="*/ 0 w 792440"/>
              <a:gd name="connsiteY3" fmla="*/ 484632 h 494184"/>
              <a:gd name="connsiteX4" fmla="*/ 242316 w 792440"/>
              <a:gd name="connsiteY4" fmla="*/ 242316 h 494184"/>
              <a:gd name="connsiteX5" fmla="*/ 0 w 792440"/>
              <a:gd name="connsiteY5" fmla="*/ 0 h 494184"/>
              <a:gd name="connsiteX0" fmla="*/ 0 w 792440"/>
              <a:gd name="connsiteY0" fmla="*/ 0 h 484632"/>
              <a:gd name="connsiteX1" fmla="*/ 792088 w 792440"/>
              <a:gd name="connsiteY1" fmla="*/ 0 h 484632"/>
              <a:gd name="connsiteX2" fmla="*/ 792440 w 792440"/>
              <a:gd name="connsiteY2" fmla="*/ 478944 h 484632"/>
              <a:gd name="connsiteX3" fmla="*/ 0 w 792440"/>
              <a:gd name="connsiteY3" fmla="*/ 484632 h 484632"/>
              <a:gd name="connsiteX4" fmla="*/ 242316 w 792440"/>
              <a:gd name="connsiteY4" fmla="*/ 242316 h 484632"/>
              <a:gd name="connsiteX5" fmla="*/ 0 w 792440"/>
              <a:gd name="connsiteY5" fmla="*/ 0 h 484632"/>
              <a:gd name="connsiteX0" fmla="*/ 0 w 792440"/>
              <a:gd name="connsiteY0" fmla="*/ 0 h 484632"/>
              <a:gd name="connsiteX1" fmla="*/ 792088 w 792440"/>
              <a:gd name="connsiteY1" fmla="*/ 0 h 484632"/>
              <a:gd name="connsiteX2" fmla="*/ 792440 w 792440"/>
              <a:gd name="connsiteY2" fmla="*/ 478944 h 484632"/>
              <a:gd name="connsiteX3" fmla="*/ 0 w 792440"/>
              <a:gd name="connsiteY3" fmla="*/ 484632 h 484632"/>
              <a:gd name="connsiteX4" fmla="*/ 129343 w 792440"/>
              <a:gd name="connsiteY4" fmla="*/ 239641 h 484632"/>
              <a:gd name="connsiteX5" fmla="*/ 0 w 792440"/>
              <a:gd name="connsiteY5" fmla="*/ 0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440" h="484632">
                <a:moveTo>
                  <a:pt x="0" y="0"/>
                </a:moveTo>
                <a:lnTo>
                  <a:pt x="792088" y="0"/>
                </a:lnTo>
                <a:cubicBezTo>
                  <a:pt x="792205" y="164728"/>
                  <a:pt x="792323" y="314216"/>
                  <a:pt x="792440" y="478944"/>
                </a:cubicBezTo>
                <a:lnTo>
                  <a:pt x="0" y="484632"/>
                </a:lnTo>
                <a:lnTo>
                  <a:pt x="129343" y="239641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/>
            <a:r>
              <a:rPr lang="en-GB" sz="1000" dirty="0" err="1" smtClean="0">
                <a:solidFill>
                  <a:schemeClr val="tx1"/>
                </a:solidFill>
              </a:rPr>
              <a:t>ControlSignal</a:t>
            </a:r>
            <a:endParaRPr lang="en-GB" sz="1000" dirty="0" smtClean="0">
              <a:solidFill>
                <a:schemeClr val="tx1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0" y="1988840"/>
            <a:ext cx="1485904" cy="612648"/>
          </a:xfrm>
          <a:prstGeom prst="wedgeRoundRectCallout">
            <a:avLst>
              <a:gd name="adj1" fmla="val 55197"/>
              <a:gd name="adj2" fmla="val 12296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Node</a:t>
            </a:r>
            <a:endParaRPr lang="en-GB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7406576" y="5445224"/>
            <a:ext cx="1485904" cy="612648"/>
          </a:xfrm>
          <a:prstGeom prst="wedgeRoundRectCallout">
            <a:avLst>
              <a:gd name="adj1" fmla="val 2682"/>
              <a:gd name="adj2" fmla="val -29412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Finish Node</a:t>
            </a:r>
            <a:endParaRPr lang="en-GB" dirty="0"/>
          </a:p>
        </p:txBody>
      </p:sp>
      <p:sp>
        <p:nvSpPr>
          <p:cNvPr id="56" name="Rounded Rectangular Callout 55"/>
          <p:cNvSpPr/>
          <p:nvPr/>
        </p:nvSpPr>
        <p:spPr>
          <a:xfrm>
            <a:off x="170280" y="3356992"/>
            <a:ext cx="1485904" cy="900680"/>
          </a:xfrm>
          <a:prstGeom prst="wedgeRoundRectCallout">
            <a:avLst>
              <a:gd name="adj1" fmla="val 125002"/>
              <a:gd name="adj2" fmla="val -360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Fork 2 activities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3096344" y="908720"/>
            <a:ext cx="1485904" cy="612648"/>
          </a:xfrm>
          <a:prstGeom prst="wedgeRoundRectCallout">
            <a:avLst>
              <a:gd name="adj1" fmla="val 22247"/>
              <a:gd name="adj2" fmla="val 25864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Conditional path</a:t>
            </a:r>
            <a:endParaRPr lang="en-GB" dirty="0"/>
          </a:p>
        </p:txBody>
      </p:sp>
      <p:sp>
        <p:nvSpPr>
          <p:cNvPr id="58" name="Rounded Rectangular Callout 57"/>
          <p:cNvSpPr/>
          <p:nvPr/>
        </p:nvSpPr>
        <p:spPr>
          <a:xfrm>
            <a:off x="4573016" y="980728"/>
            <a:ext cx="1485904" cy="612648"/>
          </a:xfrm>
          <a:prstGeom prst="wedgeRoundRectCallout">
            <a:avLst>
              <a:gd name="adj1" fmla="val 46012"/>
              <a:gd name="adj2" fmla="val 29226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Merge </a:t>
            </a:r>
            <a:r>
              <a:rPr lang="en-GB" dirty="0" smtClean="0"/>
              <a:t>flows</a:t>
            </a:r>
            <a:endParaRPr lang="en-GB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5725144" y="5445224"/>
            <a:ext cx="1485904" cy="612648"/>
          </a:xfrm>
          <a:prstGeom prst="wedgeRoundRectCallout">
            <a:avLst>
              <a:gd name="adj1" fmla="val 68056"/>
              <a:gd name="adj2" fmla="val -2557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Synchronise</a:t>
            </a:r>
          </a:p>
          <a:p>
            <a:pPr algn="ctr"/>
            <a:r>
              <a:rPr lang="en-GB" dirty="0" smtClean="0"/>
              <a:t>flows</a:t>
            </a:r>
            <a:endParaRPr lang="en-GB" dirty="0"/>
          </a:p>
        </p:txBody>
      </p:sp>
      <p:sp>
        <p:nvSpPr>
          <p:cNvPr id="61" name="Rounded Rectangular Callout 60"/>
          <p:cNvSpPr/>
          <p:nvPr/>
        </p:nvSpPr>
        <p:spPr>
          <a:xfrm>
            <a:off x="252536" y="1124744"/>
            <a:ext cx="1485904" cy="612648"/>
          </a:xfrm>
          <a:prstGeom prst="wedgeRoundRectCallout">
            <a:avLst>
              <a:gd name="adj1" fmla="val 95610"/>
              <a:gd name="adj2" fmla="val 5167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Buffer Allocated</a:t>
            </a:r>
            <a:endParaRPr lang="en-GB" dirty="0"/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6403532" y="2426068"/>
            <a:ext cx="1596442" cy="19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200800" y="3124697"/>
            <a:ext cx="320080" cy="2203"/>
          </a:xfrm>
          <a:prstGeom prst="straightConnector1">
            <a:avLst/>
          </a:prstGeom>
          <a:ln w="254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entagon 71"/>
          <p:cNvSpPr/>
          <p:nvPr/>
        </p:nvSpPr>
        <p:spPr>
          <a:xfrm>
            <a:off x="7560840" y="1628800"/>
            <a:ext cx="978408" cy="268608"/>
          </a:xfrm>
          <a:prstGeom prst="homePlat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r"/>
            <a:r>
              <a:rPr lang="en-GB" sz="1000" dirty="0" smtClean="0">
                <a:solidFill>
                  <a:schemeClr val="tx1"/>
                </a:solidFill>
              </a:rPr>
              <a:t>Control Signal</a:t>
            </a:r>
          </a:p>
        </p:txBody>
      </p:sp>
      <p:cxnSp>
        <p:nvCxnSpPr>
          <p:cNvPr id="74" name="Straight Arrow Connector 73"/>
          <p:cNvCxnSpPr>
            <a:stCxn id="72" idx="1"/>
          </p:cNvCxnSpPr>
          <p:nvPr/>
        </p:nvCxnSpPr>
        <p:spPr>
          <a:xfrm flipH="1">
            <a:off x="7231320" y="1763104"/>
            <a:ext cx="329520" cy="544"/>
          </a:xfrm>
          <a:prstGeom prst="straightConnector1">
            <a:avLst/>
          </a:prstGeom>
          <a:ln w="254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ular Callout 63"/>
          <p:cNvSpPr/>
          <p:nvPr/>
        </p:nvSpPr>
        <p:spPr>
          <a:xfrm>
            <a:off x="144016" y="5229200"/>
            <a:ext cx="1485904" cy="612648"/>
          </a:xfrm>
          <a:prstGeom prst="wedgeRoundRectCallout">
            <a:avLst>
              <a:gd name="adj1" fmla="val 54684"/>
              <a:gd name="adj2" fmla="val -1419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 Signal Input</a:t>
            </a:r>
            <a:endParaRPr lang="en-GB" dirty="0"/>
          </a:p>
        </p:txBody>
      </p:sp>
      <p:sp>
        <p:nvSpPr>
          <p:cNvPr id="65" name="Rounded Rectangular Callout 64"/>
          <p:cNvSpPr/>
          <p:nvPr/>
        </p:nvSpPr>
        <p:spPr>
          <a:xfrm>
            <a:off x="7056784" y="548680"/>
            <a:ext cx="1557912" cy="612648"/>
          </a:xfrm>
          <a:prstGeom prst="wedgeRoundRectCallout">
            <a:avLst>
              <a:gd name="adj1" fmla="val 5966"/>
              <a:gd name="adj2" fmla="val 12794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 Signal Output</a:t>
            </a:r>
            <a:endParaRPr lang="en-GB" dirty="0"/>
          </a:p>
        </p:txBody>
      </p:sp>
      <p:sp>
        <p:nvSpPr>
          <p:cNvPr id="68" name="Rounded Rectangular Callout 67"/>
          <p:cNvSpPr/>
          <p:nvPr/>
        </p:nvSpPr>
        <p:spPr>
          <a:xfrm>
            <a:off x="6084168" y="332656"/>
            <a:ext cx="1656184" cy="1440160"/>
          </a:xfrm>
          <a:prstGeom prst="wedgeRoundRectCallout">
            <a:avLst>
              <a:gd name="adj1" fmla="val -104504"/>
              <a:gd name="adj2" fmla="val 6642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Signal Proc Task running on a VSP</a:t>
            </a:r>
            <a:endParaRPr lang="en-GB" dirty="0"/>
          </a:p>
        </p:txBody>
      </p:sp>
      <p:sp>
        <p:nvSpPr>
          <p:cNvPr id="71" name="Rounded Rectangular Callout 70"/>
          <p:cNvSpPr/>
          <p:nvPr/>
        </p:nvSpPr>
        <p:spPr>
          <a:xfrm>
            <a:off x="6444208" y="3284984"/>
            <a:ext cx="1368152" cy="1152128"/>
          </a:xfrm>
          <a:prstGeom prst="wedgeRoundRectCallout">
            <a:avLst>
              <a:gd name="adj1" fmla="val -144439"/>
              <a:gd name="adj2" fmla="val 5905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H/W ‘Engine’</a:t>
            </a:r>
          </a:p>
          <a:p>
            <a:pPr algn="ctr"/>
            <a:r>
              <a:rPr lang="en-GB" dirty="0" smtClean="0"/>
              <a:t>DMA transfer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2" name="Group 53"/>
          <p:cNvGrpSpPr/>
          <p:nvPr/>
        </p:nvGrpSpPr>
        <p:grpSpPr>
          <a:xfrm>
            <a:off x="1835696" y="908720"/>
            <a:ext cx="1872207" cy="4392488"/>
            <a:chOff x="1835696" y="908720"/>
            <a:chExt cx="1992995" cy="554461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15816" y="4365104"/>
              <a:ext cx="0" cy="864096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797152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15816" y="5589240"/>
              <a:ext cx="0" cy="864096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79712" y="5805264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79712" y="6237312"/>
              <a:ext cx="864096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>
            <a:xfrm>
              <a:off x="2771800" y="1268760"/>
              <a:ext cx="504056" cy="576064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Straight Arrow Connector 31"/>
            <p:cNvCxnSpPr>
              <a:endCxn id="30" idx="1"/>
            </p:cNvCxnSpPr>
            <p:nvPr/>
          </p:nvCxnSpPr>
          <p:spPr>
            <a:xfrm>
              <a:off x="1835696" y="1556792"/>
              <a:ext cx="9361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30" idx="2"/>
            </p:cNvCxnSpPr>
            <p:nvPr/>
          </p:nvCxnSpPr>
          <p:spPr>
            <a:xfrm rot="16200000" flipH="1">
              <a:off x="3149842" y="1718810"/>
              <a:ext cx="360040" cy="612068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38"/>
            <p:cNvCxnSpPr>
              <a:stCxn id="30" idx="0"/>
            </p:cNvCxnSpPr>
            <p:nvPr/>
          </p:nvCxnSpPr>
          <p:spPr>
            <a:xfrm rot="5400000" flipH="1" flipV="1">
              <a:off x="3149842" y="782706"/>
              <a:ext cx="360040" cy="612068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Diamond 40"/>
            <p:cNvSpPr/>
            <p:nvPr/>
          </p:nvSpPr>
          <p:spPr>
            <a:xfrm>
              <a:off x="2771800" y="3068960"/>
              <a:ext cx="504056" cy="576064"/>
            </a:xfrm>
            <a:prstGeom prst="diamon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275856" y="3356992"/>
              <a:ext cx="552835" cy="5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endCxn id="41" idx="0"/>
            </p:cNvCxnSpPr>
            <p:nvPr/>
          </p:nvCxnSpPr>
          <p:spPr>
            <a:xfrm>
              <a:off x="1907704" y="2708920"/>
              <a:ext cx="1116124" cy="36004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endCxn id="41" idx="2"/>
            </p:cNvCxnSpPr>
            <p:nvPr/>
          </p:nvCxnSpPr>
          <p:spPr>
            <a:xfrm flipV="1">
              <a:off x="1907704" y="3645024"/>
              <a:ext cx="1116124" cy="36004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>
            <a:off x="1979712" y="6165304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79712" y="5661248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9552" y="119675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Conditional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827584" y="263691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Join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55576" y="3789040"/>
            <a:ext cx="59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Fork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67544" y="4797152"/>
            <a:ext cx="13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Synchronise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755576" y="5445224"/>
            <a:ext cx="79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Invoke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611560" y="5949280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Complete</a:t>
            </a: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5292080" y="908720"/>
            <a:ext cx="1152128" cy="547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Sequencer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8" name="Right Brace 67"/>
          <p:cNvSpPr/>
          <p:nvPr/>
        </p:nvSpPr>
        <p:spPr>
          <a:xfrm>
            <a:off x="3923928" y="836712"/>
            <a:ext cx="288032" cy="5472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Arrow Connector 69"/>
          <p:cNvCxnSpPr>
            <a:stCxn id="67" idx="3"/>
          </p:cNvCxnSpPr>
          <p:nvPr/>
        </p:nvCxnSpPr>
        <p:spPr>
          <a:xfrm flipV="1">
            <a:off x="6444208" y="2996952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7" idx="3"/>
          </p:cNvCxnSpPr>
          <p:nvPr/>
        </p:nvCxnSpPr>
        <p:spPr>
          <a:xfrm>
            <a:off x="6444208" y="3645024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7" idx="3"/>
          </p:cNvCxnSpPr>
          <p:nvPr/>
        </p:nvCxnSpPr>
        <p:spPr>
          <a:xfrm>
            <a:off x="6444208" y="364502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24328" y="2780928"/>
            <a:ext cx="53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VSP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7812360" y="3429000"/>
            <a:ext cx="65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DMA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7524328" y="4509120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 </a:t>
            </a:r>
            <a:r>
              <a:rPr lang="en-GB" dirty="0" err="1" smtClean="0"/>
              <a:t>Procs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4211960" y="3212976"/>
            <a:ext cx="1088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Sequencer</a:t>
            </a:r>
          </a:p>
          <a:p>
            <a:r>
              <a:rPr lang="en-GB" sz="1600" dirty="0" smtClean="0"/>
              <a:t>Instruction</a:t>
            </a:r>
          </a:p>
          <a:p>
            <a:r>
              <a:rPr lang="en-GB" sz="1600" dirty="0" smtClean="0"/>
              <a:t>set</a:t>
            </a:r>
            <a:endParaRPr lang="en-GB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15816" y="3789040"/>
            <a:ext cx="519330" cy="4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15816" y="4149080"/>
            <a:ext cx="519330" cy="4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15816" y="4941168"/>
            <a:ext cx="519330" cy="46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2771800" y="0"/>
            <a:ext cx="8064896" cy="764704"/>
          </a:xfrm>
        </p:spPr>
        <p:txBody>
          <a:bodyPr/>
          <a:lstStyle/>
          <a:p>
            <a:r>
              <a:rPr lang="en-GB" dirty="0" smtClean="0"/>
              <a:t>The Sequencer: Instruction Set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2852936"/>
            <a:ext cx="3182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A </a:t>
            </a:r>
            <a:r>
              <a:rPr lang="en-GB" sz="3600" dirty="0" smtClean="0">
                <a:solidFill>
                  <a:schemeClr val="accent3"/>
                </a:solidFill>
              </a:rPr>
              <a:t>Real </a:t>
            </a:r>
            <a:r>
              <a:rPr lang="en-GB" sz="3600" dirty="0" smtClean="0">
                <a:solidFill>
                  <a:schemeClr val="accent1"/>
                </a:solidFill>
              </a:rPr>
              <a:t> Platform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CDC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3"/>
                </a:solidFill>
              </a:rPr>
              <a:t>Architecture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20" y="1068696"/>
            <a:ext cx="7400948" cy="4714908"/>
          </a:xfrm>
        </p:spPr>
        <p:txBody>
          <a:bodyPr>
            <a:noAutofit/>
          </a:bodyPr>
          <a:lstStyle/>
          <a:p>
            <a:r>
              <a:rPr lang="en-GB" sz="1600" dirty="0" smtClean="0"/>
              <a:t>Protocol Stack Domain</a:t>
            </a:r>
          </a:p>
          <a:p>
            <a:pPr lvl="1"/>
            <a:r>
              <a:rPr lang="en-GB" sz="1400" dirty="0" smtClean="0"/>
              <a:t>ARM Cortex R4 CPU for L2/3 Protocol S/W</a:t>
            </a:r>
          </a:p>
          <a:p>
            <a:pPr lvl="1"/>
            <a:r>
              <a:rPr lang="en-GB" sz="1400" dirty="0" smtClean="0"/>
              <a:t>Interface Peripherals and Boot ROM</a:t>
            </a:r>
          </a:p>
          <a:p>
            <a:r>
              <a:rPr lang="en-GB" sz="1800" dirty="0" smtClean="0"/>
              <a:t>ARM Coresight Debug</a:t>
            </a:r>
          </a:p>
          <a:p>
            <a:pPr lvl="1"/>
            <a:r>
              <a:rPr lang="en-GB" sz="1400" dirty="0" smtClean="0"/>
              <a:t>Combined Debug and Trace</a:t>
            </a:r>
          </a:p>
          <a:p>
            <a:r>
              <a:rPr lang="en-GB" sz="1600" dirty="0" smtClean="0"/>
              <a:t>DDR2 Interface</a:t>
            </a:r>
          </a:p>
          <a:p>
            <a:pPr lvl="1"/>
            <a:r>
              <a:rPr lang="en-GB" sz="1400" dirty="0" smtClean="0"/>
              <a:t>32bit, 200MHz</a:t>
            </a:r>
          </a:p>
          <a:p>
            <a:r>
              <a:rPr lang="en-GB" sz="1600" dirty="0" smtClean="0"/>
              <a:t>Ethernet Interface</a:t>
            </a:r>
          </a:p>
          <a:p>
            <a:pPr lvl="1"/>
            <a:r>
              <a:rPr lang="en-GB" sz="1400" dirty="0" smtClean="0"/>
              <a:t>1 </a:t>
            </a:r>
            <a:r>
              <a:rPr lang="en-GB" sz="1400" dirty="0" err="1" smtClean="0"/>
              <a:t>Gbit</a:t>
            </a:r>
            <a:r>
              <a:rPr lang="en-GB" sz="1400" dirty="0" smtClean="0"/>
              <a:t>/s</a:t>
            </a:r>
          </a:p>
          <a:p>
            <a:endParaRPr lang="en-GB" sz="1600" dirty="0" smtClean="0"/>
          </a:p>
          <a:p>
            <a:r>
              <a:rPr lang="en-GB" sz="1600" dirty="0" smtClean="0"/>
              <a:t>MCE Contains:</a:t>
            </a:r>
          </a:p>
          <a:p>
            <a:pPr lvl="1"/>
            <a:r>
              <a:rPr lang="en-GB" sz="1400" dirty="0" smtClean="0"/>
              <a:t>Cortex R4 CPU</a:t>
            </a:r>
          </a:p>
          <a:p>
            <a:pPr lvl="1"/>
            <a:r>
              <a:rPr lang="en-GB" sz="1400" dirty="0" smtClean="0"/>
              <a:t>6 VSP Cores</a:t>
            </a:r>
          </a:p>
          <a:p>
            <a:pPr lvl="1"/>
            <a:r>
              <a:rPr lang="en-GB" sz="1400" dirty="0" smtClean="0"/>
              <a:t>2x Turbo Engine</a:t>
            </a:r>
          </a:p>
          <a:p>
            <a:r>
              <a:rPr lang="en-GB" sz="1600" dirty="0" smtClean="0"/>
              <a:t>RF Interface</a:t>
            </a:r>
          </a:p>
          <a:p>
            <a:pPr lvl="1"/>
            <a:r>
              <a:rPr lang="en-GB" sz="1400" dirty="0" smtClean="0"/>
              <a:t>Up to 4RX + 2TX</a:t>
            </a:r>
          </a:p>
          <a:p>
            <a:r>
              <a:rPr lang="en-GB" sz="1600" dirty="0" smtClean="0"/>
              <a:t>Power Domains</a:t>
            </a:r>
          </a:p>
          <a:p>
            <a:pPr lvl="1"/>
            <a:r>
              <a:rPr lang="en-GB" sz="1400" dirty="0" smtClean="0"/>
              <a:t>System Controller – 35 domains</a:t>
            </a:r>
          </a:p>
          <a:p>
            <a:pPr lvl="1"/>
            <a:r>
              <a:rPr lang="en-GB" sz="1400" dirty="0" smtClean="0"/>
              <a:t>Supports Deep Sleep Power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100" y="6131251"/>
            <a:ext cx="542900" cy="365125"/>
          </a:xfrm>
        </p:spPr>
        <p:txBody>
          <a:bodyPr/>
          <a:lstStyle/>
          <a:p>
            <a:fld id="{5C6132EA-8B3C-4294-8C25-905022379D0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307" y="980728"/>
            <a:ext cx="5715661" cy="48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CDP-2 Board</a:t>
            </a:r>
            <a:endParaRPr lang="en-GB" dirty="0"/>
          </a:p>
        </p:txBody>
      </p:sp>
      <p:pic>
        <p:nvPicPr>
          <p:cNvPr id="1027" name="Picture 3" descr="\\CAM-FILER\share\Image Library\CDP-2\CDP-2 top process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62469" cy="4444639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51520" y="1052736"/>
            <a:ext cx="1728192" cy="360040"/>
          </a:xfrm>
          <a:prstGeom prst="wedgeRoundRectCallout">
            <a:avLst>
              <a:gd name="adj1" fmla="val 121312"/>
              <a:gd name="adj2" fmla="val 24340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FPGA Mezzanine Card (FMC) Interface</a:t>
            </a:r>
            <a:endParaRPr lang="en-GB" sz="1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51520" y="1700808"/>
            <a:ext cx="1728192" cy="360040"/>
          </a:xfrm>
          <a:prstGeom prst="wedgeRoundRectCallout">
            <a:avLst>
              <a:gd name="adj1" fmla="val 120587"/>
              <a:gd name="adj2" fmla="val 23937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Main and Auxiliary FPGAs 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60456" y="2798066"/>
            <a:ext cx="238848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Main </a:t>
            </a:r>
          </a:p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PGA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1440" y="2809956"/>
            <a:ext cx="362279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Auxiliary</a:t>
            </a:r>
          </a:p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PGA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95536" y="3501008"/>
            <a:ext cx="1584176" cy="576064"/>
          </a:xfrm>
          <a:prstGeom prst="wedgeRoundRectCallout">
            <a:avLst>
              <a:gd name="adj1" fmla="val 128637"/>
              <a:gd name="adj2" fmla="val 333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567pin PBGAH package</a:t>
            </a:r>
          </a:p>
          <a:p>
            <a:pPr algn="ctr"/>
            <a:r>
              <a:rPr lang="en-GB" sz="1200" dirty="0" smtClean="0"/>
              <a:t>ZIF Socket for </a:t>
            </a:r>
          </a:p>
          <a:p>
            <a:pPr algn="ctr"/>
            <a:r>
              <a:rPr lang="en-GB" sz="1200" dirty="0" smtClean="0"/>
              <a:t>Cognovo CDC</a:t>
            </a:r>
            <a:endParaRPr lang="en-GB" sz="1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5576" y="2276872"/>
            <a:ext cx="1080120" cy="360040"/>
          </a:xfrm>
          <a:prstGeom prst="wedgeRoundRectCallout">
            <a:avLst>
              <a:gd name="adj1" fmla="val 100990"/>
              <a:gd name="adj2" fmla="val 902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SMPS Modules</a:t>
            </a:r>
            <a:endParaRPr lang="en-GB" sz="12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11560" y="4221088"/>
            <a:ext cx="1368152" cy="360040"/>
          </a:xfrm>
          <a:prstGeom prst="wedgeRoundRectCallout">
            <a:avLst>
              <a:gd name="adj1" fmla="val 104562"/>
              <a:gd name="adj2" fmla="val 12045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ARM® Trace-ICE Port</a:t>
            </a:r>
            <a:endParaRPr lang="en-GB" sz="12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971600" y="5733256"/>
            <a:ext cx="1800200" cy="360040"/>
          </a:xfrm>
          <a:prstGeom prst="wedgeRoundRectCallout">
            <a:avLst>
              <a:gd name="adj1" fmla="val 67135"/>
              <a:gd name="adj2" fmla="val -1919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RJ45 Ethernet Connector </a:t>
            </a:r>
            <a:endParaRPr lang="en-GB" sz="12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915816" y="5733256"/>
            <a:ext cx="1368152" cy="360040"/>
          </a:xfrm>
          <a:prstGeom prst="wedgeRoundRectCallout">
            <a:avLst>
              <a:gd name="adj1" fmla="val -7105"/>
              <a:gd name="adj2" fmla="val -3371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Gigabit Ethernet chip </a:t>
            </a:r>
            <a:endParaRPr lang="en-GB" sz="12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868144" y="5747770"/>
            <a:ext cx="1368152" cy="360040"/>
          </a:xfrm>
          <a:prstGeom prst="wedgeRoundRectCallout">
            <a:avLst>
              <a:gd name="adj1" fmla="val -28031"/>
              <a:gd name="adj2" fmla="val -2422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Dot Matrix Display </a:t>
            </a:r>
            <a:endParaRPr lang="en-GB" sz="12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660232" y="4581128"/>
            <a:ext cx="1368152" cy="360040"/>
          </a:xfrm>
          <a:prstGeom prst="wedgeRoundRectCallout">
            <a:avLst>
              <a:gd name="adj1" fmla="val -68105"/>
              <a:gd name="adj2" fmla="val -710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16 LEDs</a:t>
            </a:r>
            <a:endParaRPr lang="en-GB" sz="1200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660232" y="3717032"/>
            <a:ext cx="1368152" cy="360040"/>
          </a:xfrm>
          <a:prstGeom prst="wedgeRoundRectCallout">
            <a:avLst>
              <a:gd name="adj1" fmla="val -136001"/>
              <a:gd name="adj2" fmla="val 55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GPIO connectors</a:t>
            </a:r>
            <a:endParaRPr lang="en-GB" sz="1200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660232" y="4149080"/>
            <a:ext cx="1368152" cy="360040"/>
          </a:xfrm>
          <a:prstGeom prst="wedgeRoundRectCallout">
            <a:avLst>
              <a:gd name="adj1" fmla="val -79775"/>
              <a:gd name="adj2" fmla="val -25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General Purpose Buttons</a:t>
            </a:r>
            <a:endParaRPr lang="en-GB" sz="12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660232" y="3284984"/>
            <a:ext cx="1368152" cy="360040"/>
          </a:xfrm>
          <a:prstGeom prst="wedgeRoundRectCallout">
            <a:avLst>
              <a:gd name="adj1" fmla="val -86671"/>
              <a:gd name="adj2" fmla="val 660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Serial to USB Module</a:t>
            </a:r>
            <a:endParaRPr lang="en-GB" sz="12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660232" y="908720"/>
            <a:ext cx="1368152" cy="360040"/>
          </a:xfrm>
          <a:prstGeom prst="wedgeRoundRectCallout">
            <a:avLst>
              <a:gd name="adj1" fmla="val -91445"/>
              <a:gd name="adj2" fmla="val -125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14 Layers PCB</a:t>
            </a:r>
            <a:endParaRPr lang="en-GB" sz="1200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660232" y="1340768"/>
            <a:ext cx="1368152" cy="360040"/>
          </a:xfrm>
          <a:prstGeom prst="wedgeRoundRectCallout">
            <a:avLst>
              <a:gd name="adj1" fmla="val -66382"/>
              <a:gd name="adj2" fmla="val -633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12V DC Power input</a:t>
            </a:r>
            <a:endParaRPr lang="en-GB" sz="12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355976" y="5733256"/>
            <a:ext cx="1368152" cy="360040"/>
          </a:xfrm>
          <a:prstGeom prst="wedgeRoundRectCallout">
            <a:avLst>
              <a:gd name="adj1" fmla="val -69803"/>
              <a:gd name="adj2" fmla="val -5427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256MBytes DDR2 SDRAM</a:t>
            </a:r>
            <a:endParaRPr lang="en-GB" sz="12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899592" y="3068960"/>
            <a:ext cx="1080120" cy="360040"/>
          </a:xfrm>
          <a:prstGeom prst="wedgeRoundRectCallout">
            <a:avLst>
              <a:gd name="adj1" fmla="val 173654"/>
              <a:gd name="adj2" fmla="val 394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/>
              <a:t>26.0MHz VXCO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0"/>
            <a:ext cx="6372200" cy="846158"/>
          </a:xfrm>
        </p:spPr>
        <p:txBody>
          <a:bodyPr/>
          <a:lstStyle/>
          <a:p>
            <a:r>
              <a:rPr lang="en-GB" b="1" dirty="0" smtClean="0"/>
              <a:t>Final </a:t>
            </a:r>
            <a:r>
              <a:rPr lang="en-GB" b="1" dirty="0" smtClean="0">
                <a:solidFill>
                  <a:schemeClr val="accent4"/>
                </a:solidFill>
              </a:rPr>
              <a:t>Thoughts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980728"/>
            <a:ext cx="7400948" cy="4896544"/>
          </a:xfrm>
        </p:spPr>
        <p:txBody>
          <a:bodyPr/>
          <a:lstStyle/>
          <a:p>
            <a:r>
              <a:rPr lang="en-GB" dirty="0" smtClean="0"/>
              <a:t>SDR </a:t>
            </a:r>
            <a:r>
              <a:rPr lang="en-GB" dirty="0" smtClean="0"/>
              <a:t>platforms </a:t>
            </a:r>
            <a:r>
              <a:rPr lang="en-GB" dirty="0" smtClean="0"/>
              <a:t>will </a:t>
            </a:r>
            <a:r>
              <a:rPr lang="en-GB" dirty="0" smtClean="0"/>
              <a:t>deliver our wireless future</a:t>
            </a:r>
          </a:p>
          <a:p>
            <a:endParaRPr lang="en-GB" dirty="0" smtClean="0"/>
          </a:p>
          <a:p>
            <a:r>
              <a:rPr lang="en-GB" dirty="0" smtClean="0"/>
              <a:t>BUT it is potentially disruptive:</a:t>
            </a:r>
          </a:p>
          <a:p>
            <a:pPr lvl="1"/>
            <a:r>
              <a:rPr lang="en-GB" dirty="0" smtClean="0"/>
              <a:t>Who owns the Standards/waveforms – OEM, Google, Sky, ETSI,  Qualcomm, IP companies, new entrants?</a:t>
            </a:r>
          </a:p>
          <a:p>
            <a:pPr lvl="1"/>
            <a:r>
              <a:rPr lang="en-GB" dirty="0" smtClean="0"/>
              <a:t>Separating the h/w and standardising it disrupts the Si supply chain</a:t>
            </a:r>
          </a:p>
          <a:p>
            <a:pPr lvl="1"/>
            <a:r>
              <a:rPr lang="en-GB" dirty="0" smtClean="0"/>
              <a:t>How is compliance tested – who is responsible now?</a:t>
            </a:r>
          </a:p>
          <a:p>
            <a:pPr lvl="1"/>
            <a:r>
              <a:rPr lang="en-GB" dirty="0" smtClean="0"/>
              <a:t>How is Essential IPR paid/managed?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Open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Systems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– Lessons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History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3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88540" y="3681028"/>
            <a:ext cx="3960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5445224"/>
            <a:ext cx="60486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123728" y="2204864"/>
            <a:ext cx="4392488" cy="2736304"/>
          </a:xfrm>
          <a:custGeom>
            <a:avLst/>
            <a:gdLst>
              <a:gd name="connsiteX0" fmla="*/ 0 w 4034790"/>
              <a:gd name="connsiteY0" fmla="*/ 2583180 h 2583180"/>
              <a:gd name="connsiteX1" fmla="*/ 2628900 w 4034790"/>
              <a:gd name="connsiteY1" fmla="*/ 2000250 h 2583180"/>
              <a:gd name="connsiteX2" fmla="*/ 4034790 w 4034790"/>
              <a:gd name="connsiteY2" fmla="*/ 0 h 258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4790" h="2583180">
                <a:moveTo>
                  <a:pt x="0" y="2583180"/>
                </a:moveTo>
                <a:cubicBezTo>
                  <a:pt x="978217" y="2506980"/>
                  <a:pt x="1956435" y="2430780"/>
                  <a:pt x="2628900" y="2000250"/>
                </a:cubicBezTo>
                <a:cubicBezTo>
                  <a:pt x="3301365" y="1569720"/>
                  <a:pt x="3668077" y="784860"/>
                  <a:pt x="4034790" y="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23728" y="3645024"/>
            <a:ext cx="5328592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1403648" y="3789040"/>
            <a:ext cx="6048672" cy="720080"/>
          </a:xfrm>
          <a:prstGeom prst="arc">
            <a:avLst>
              <a:gd name="adj1" fmla="val 11477201"/>
              <a:gd name="adj2" fmla="val 2147335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59632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76256" y="5445224"/>
            <a:ext cx="123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Complexity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60232" y="3212976"/>
            <a:ext cx="121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 FFOS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4869160"/>
            <a:ext cx="20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Bespoke Framework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4149080"/>
            <a:ext cx="1751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Android/I-Phone</a:t>
            </a:r>
          </a:p>
          <a:p>
            <a:r>
              <a:rPr lang="en-GB" dirty="0" smtClean="0"/>
              <a:t>In Volume</a:t>
            </a:r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1979712" y="5517232"/>
            <a:ext cx="752872" cy="1040904"/>
            <a:chOff x="1979712" y="5517232"/>
            <a:chExt cx="752872" cy="10409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5805264"/>
              <a:ext cx="752872" cy="75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2051720" y="5517232"/>
              <a:ext cx="524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Voice</a:t>
              </a:r>
              <a:endParaRPr lang="en-US" sz="1200" dirty="0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3275856" y="5517232"/>
            <a:ext cx="664028" cy="1152128"/>
            <a:chOff x="3275856" y="5517232"/>
            <a:chExt cx="664028" cy="11521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7864" y="5733256"/>
              <a:ext cx="48965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275856" y="5517232"/>
              <a:ext cx="6640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Camera</a:t>
              </a:r>
              <a:endParaRPr lang="en-US" sz="1200" dirty="0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4572000" y="5517232"/>
            <a:ext cx="785533" cy="1152128"/>
            <a:chOff x="4572000" y="5517232"/>
            <a:chExt cx="785533" cy="11521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5733256"/>
              <a:ext cx="785533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4644008" y="5517232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Media</a:t>
              </a:r>
              <a:endParaRPr lang="en-US" sz="1200" dirty="0"/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6156176" y="5517232"/>
            <a:ext cx="556563" cy="1152127"/>
            <a:chOff x="6156176" y="5517232"/>
            <a:chExt cx="556563" cy="115212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5805264"/>
              <a:ext cx="523694" cy="86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6156176" y="5517232"/>
              <a:ext cx="5565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Smart</a:t>
              </a:r>
              <a:endParaRPr lang="en-US" sz="1200" dirty="0"/>
            </a:p>
          </p:txBody>
        </p:sp>
      </p:grpSp>
      <p:sp>
        <p:nvSpPr>
          <p:cNvPr id="33" name="Rounded Rectangular Callout 32"/>
          <p:cNvSpPr/>
          <p:nvPr/>
        </p:nvSpPr>
        <p:spPr>
          <a:xfrm>
            <a:off x="3059832" y="1556792"/>
            <a:ext cx="2016224" cy="1944216"/>
          </a:xfrm>
          <a:prstGeom prst="wedgeRoundRectCallout">
            <a:avLst>
              <a:gd name="adj1" fmla="val 126731"/>
              <a:gd name="adj2" fmla="val 8285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Creating Apps is easy. They are downloaded after the phone leaves the factory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/>
      <p:bldP spid="22" grpId="0"/>
      <p:bldP spid="2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/>
          <p:cNvSpPr/>
          <p:nvPr/>
        </p:nvSpPr>
        <p:spPr>
          <a:xfrm>
            <a:off x="0" y="548680"/>
            <a:ext cx="1475656" cy="1584176"/>
          </a:xfrm>
          <a:prstGeom prst="wedgeRoundRectCallout">
            <a:avLst>
              <a:gd name="adj1" fmla="val 75558"/>
              <a:gd name="adj2" fmla="val -2453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1400" dirty="0" smtClean="0"/>
              <a:t>Or considerably longer  </a:t>
            </a:r>
            <a:r>
              <a:rPr lang="en-GB" sz="1400" dirty="0" smtClean="0">
                <a:sym typeface="Wingdings" pitchFamily="2" charset="2"/>
              </a:rPr>
              <a:t></a:t>
            </a: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992510" cy="61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1100" y="6492875"/>
            <a:ext cx="542900" cy="365125"/>
          </a:xfrm>
        </p:spPr>
        <p:txBody>
          <a:bodyPr/>
          <a:lstStyle/>
          <a:p>
            <a:fld id="{5C6132EA-8B3C-4294-8C25-905022379D04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3" name="Group 16"/>
          <p:cNvGrpSpPr/>
          <p:nvPr/>
        </p:nvGrpSpPr>
        <p:grpSpPr>
          <a:xfrm>
            <a:off x="1547664" y="2636912"/>
            <a:ext cx="6840760" cy="3937620"/>
            <a:chOff x="762000" y="571500"/>
            <a:chExt cx="7620000" cy="5715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99592" y="2204864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GSM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9632" y="256490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WCDMA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9952" y="3212976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WiMax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2" y="2564904"/>
              <a:ext cx="2169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CDMA2000/EVDO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3688" y="2852936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HSPA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824" y="3212976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TD-LTE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776" y="3573016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LTE-A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9832" y="4005064"/>
              <a:ext cx="1523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</a:rPr>
                <a:t>WhiteSpace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60" y="450912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</a:rPr>
                <a:t>WiFi</a:t>
              </a:r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5736" y="3212976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LTE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4931876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TETRA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15816" y="1886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</a:rPr>
              <a:t>Automotive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Market</a:t>
            </a:r>
            <a:endParaRPr lang="en-US" sz="2800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1475656" y="764704"/>
            <a:ext cx="6656152" cy="2088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A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Long product lifetime: &gt;10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A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Networks and spectrum allocations will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A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Manufactured for a global market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A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A great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Mimo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Platform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588224" y="332656"/>
            <a:ext cx="2411760" cy="1620760"/>
          </a:xfrm>
          <a:prstGeom prst="wedgeRoundRectCallout">
            <a:avLst>
              <a:gd name="adj1" fmla="val -89037"/>
              <a:gd name="adj2" fmla="val 1974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Instead of you carrying the mobile; </a:t>
            </a:r>
          </a:p>
          <a:p>
            <a:pPr algn="ctr"/>
            <a:r>
              <a:rPr lang="en-GB" dirty="0" smtClean="0"/>
              <a:t>the mobile carries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00948" cy="84615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/>
                </a:solidFill>
              </a:rPr>
              <a:t>Designing </a:t>
            </a:r>
            <a:r>
              <a:rPr lang="en-GB" b="1" dirty="0" smtClean="0">
                <a:solidFill>
                  <a:schemeClr val="accent1"/>
                </a:solidFill>
              </a:rPr>
              <a:t>Modems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3" name="Group 38"/>
          <p:cNvGrpSpPr/>
          <p:nvPr/>
        </p:nvGrpSpPr>
        <p:grpSpPr>
          <a:xfrm>
            <a:off x="1691680" y="1412776"/>
            <a:ext cx="6192688" cy="4824536"/>
            <a:chOff x="1619672" y="1484784"/>
            <a:chExt cx="6192688" cy="4824536"/>
          </a:xfrm>
        </p:grpSpPr>
        <p:sp>
          <p:nvSpPr>
            <p:cNvPr id="8" name="Rounded Rectangle 7"/>
            <p:cNvSpPr/>
            <p:nvPr/>
          </p:nvSpPr>
          <p:spPr>
            <a:xfrm>
              <a:off x="4658036" y="5514168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Channel Codec</a:t>
              </a:r>
              <a:endParaRPr lang="en-US" sz="11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85166" y="4548954"/>
              <a:ext cx="843148" cy="81712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Radio I/F</a:t>
              </a:r>
              <a:endParaRPr lang="en-US" sz="11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19578" y="5514168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/>
                <a:t>Timebase</a:t>
              </a:r>
              <a:r>
                <a:rPr lang="en-GB" sz="1100" dirty="0" smtClean="0"/>
                <a:t> Counters</a:t>
              </a:r>
              <a:endParaRPr lang="en-US" sz="11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94875" y="4613302"/>
              <a:ext cx="843148" cy="81712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Cipher</a:t>
              </a:r>
              <a:endParaRPr lang="en-US" sz="11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90020" y="4613302"/>
              <a:ext cx="1042339" cy="81712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/>
                <a:t>Equalser</a:t>
              </a:r>
              <a:endParaRPr lang="en-US" sz="11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377346" y="5105606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17871" y="5241793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658395" y="5377981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798920" y="5514168"/>
              <a:ext cx="1062352" cy="57912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67744" y="3068960"/>
              <a:ext cx="5112568" cy="141564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853181" y="3648088"/>
              <a:ext cx="1195146" cy="7078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Speech </a:t>
              </a:r>
              <a:r>
                <a:rPr lang="en-GB" sz="1100" dirty="0" err="1" smtClean="0"/>
                <a:t>Codecs</a:t>
              </a:r>
              <a:endParaRPr lang="en-US" sz="11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923623" y="3583741"/>
              <a:ext cx="1195146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Control Loops</a:t>
              </a:r>
              <a:endParaRPr lang="en-US" sz="11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3662081" y="3583741"/>
              <a:ext cx="1460734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dirty="0" smtClean="0"/>
                <a:t>Channel Measurements</a:t>
              </a:r>
              <a:endParaRPr lang="en-US" sz="11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443743" y="3239526"/>
              <a:ext cx="843148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Oval 30"/>
            <p:cNvSpPr/>
            <p:nvPr/>
          </p:nvSpPr>
          <p:spPr>
            <a:xfrm>
              <a:off x="2584268" y="3375714"/>
              <a:ext cx="843148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" name="Oval 31"/>
            <p:cNvSpPr/>
            <p:nvPr/>
          </p:nvSpPr>
          <p:spPr>
            <a:xfrm>
              <a:off x="2724792" y="3511901"/>
              <a:ext cx="843148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Oval 32"/>
            <p:cNvSpPr/>
            <p:nvPr/>
          </p:nvSpPr>
          <p:spPr>
            <a:xfrm>
              <a:off x="2865317" y="3648088"/>
              <a:ext cx="843148" cy="81712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25242" y="3197655"/>
              <a:ext cx="390965" cy="228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DSP</a:t>
              </a:r>
              <a:endParaRPr lang="en-US" sz="1100" dirty="0"/>
            </a:p>
          </p:txBody>
        </p:sp>
        <p:grpSp>
          <p:nvGrpSpPr>
            <p:cNvPr id="6" name="Group 50"/>
            <p:cNvGrpSpPr/>
            <p:nvPr/>
          </p:nvGrpSpPr>
          <p:grpSpPr>
            <a:xfrm>
              <a:off x="2195736" y="1628800"/>
              <a:ext cx="5184576" cy="1296144"/>
              <a:chOff x="2123728" y="1700808"/>
              <a:chExt cx="5184576" cy="122413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123728" y="1700808"/>
                <a:ext cx="5184576" cy="122413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99992" y="1700808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L1/PS</a:t>
                </a:r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2339752" y="1916832"/>
                <a:ext cx="720080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RTOS</a:t>
                </a:r>
                <a:endParaRPr lang="en-US" sz="1200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796136" y="2348880"/>
                <a:ext cx="1080120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L1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96136" y="1844824"/>
                <a:ext cx="1008112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PS</a:t>
                </a:r>
                <a:endParaRPr lang="en-US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275856" y="1916832"/>
                <a:ext cx="9144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Power Saving</a:t>
                </a:r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419600" y="1980456"/>
                <a:ext cx="715144" cy="3768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572000" y="2132856"/>
                <a:ext cx="715144" cy="3768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24400" y="2285256"/>
                <a:ext cx="715144" cy="3768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876800" y="2437656"/>
                <a:ext cx="715144" cy="3768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716016" y="2420888"/>
                <a:ext cx="986408" cy="4320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err="1" smtClean="0"/>
                  <a:t>DeviceMan</a:t>
                </a:r>
                <a:endParaRPr lang="en-US" dirty="0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619672" y="1484784"/>
              <a:ext cx="6192688" cy="4824536"/>
            </a:xfrm>
            <a:prstGeom prst="round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1835696" y="1556792"/>
            <a:ext cx="5904656" cy="4680520"/>
            <a:chOff x="1835696" y="1412776"/>
            <a:chExt cx="5904656" cy="4680520"/>
          </a:xfrm>
        </p:grpSpPr>
        <p:sp>
          <p:nvSpPr>
            <p:cNvPr id="51" name="Rounded Rectangle 50"/>
            <p:cNvSpPr/>
            <p:nvPr/>
          </p:nvSpPr>
          <p:spPr>
            <a:xfrm>
              <a:off x="2377346" y="5105606"/>
              <a:ext cx="1062352" cy="5791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517871" y="5241793"/>
              <a:ext cx="1062352" cy="5791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658395" y="5377981"/>
              <a:ext cx="1062352" cy="5791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Rake</a:t>
              </a:r>
              <a:endParaRPr lang="en-US" sz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267744" y="3068960"/>
              <a:ext cx="5112568" cy="141564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443743" y="3239526"/>
              <a:ext cx="843148" cy="8171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7" name="Oval 56"/>
            <p:cNvSpPr/>
            <p:nvPr/>
          </p:nvSpPr>
          <p:spPr>
            <a:xfrm>
              <a:off x="2584268" y="3375714"/>
              <a:ext cx="843148" cy="8171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8" name="Oval 57"/>
            <p:cNvSpPr/>
            <p:nvPr/>
          </p:nvSpPr>
          <p:spPr>
            <a:xfrm>
              <a:off x="2724792" y="3511901"/>
              <a:ext cx="843148" cy="81712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L1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25242" y="3197655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DSP</a:t>
              </a:r>
              <a:endParaRPr lang="en-US" sz="1200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195736" y="1628800"/>
              <a:ext cx="5184576" cy="129614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72000" y="1628800"/>
              <a:ext cx="335348" cy="2769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200" dirty="0" smtClean="0"/>
                <a:t>PS</a:t>
              </a:r>
              <a:endParaRPr lang="en-US" sz="1200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228184" y="3356992"/>
              <a:ext cx="720080" cy="9149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RTOS</a:t>
              </a:r>
              <a:endParaRPr lang="en-US" sz="12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5868144" y="1781288"/>
              <a:ext cx="1008112" cy="53370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PS</a:t>
              </a:r>
              <a:endParaRPr lang="en-US" sz="1200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347864" y="1857531"/>
              <a:ext cx="914400" cy="9681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Power Management and control</a:t>
              </a:r>
              <a:endParaRPr lang="en-US" sz="1200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491608" y="1924898"/>
              <a:ext cx="715144" cy="3989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4644008" y="2086263"/>
              <a:ext cx="715144" cy="3989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796408" y="2247627"/>
              <a:ext cx="715144" cy="3989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948808" y="2408992"/>
              <a:ext cx="715144" cy="39897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88024" y="2391238"/>
              <a:ext cx="986408" cy="45746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DeviceMan</a:t>
              </a:r>
              <a:endParaRPr lang="en-US" sz="12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067944" y="5373216"/>
              <a:ext cx="1296144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System Time Controller</a:t>
              </a:r>
              <a:endParaRPr lang="en-US" sz="1200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96136" y="4869160"/>
              <a:ext cx="914400" cy="9144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Radio Controller</a:t>
              </a:r>
              <a:endParaRPr lang="en-US" sz="12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427984" y="3645024"/>
              <a:ext cx="1152128" cy="7200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Speech </a:t>
              </a:r>
              <a:endParaRPr lang="en-US" sz="12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995936" y="4725144"/>
              <a:ext cx="1296144" cy="57606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Power Controller</a:t>
              </a:r>
              <a:endParaRPr lang="en-US" sz="12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835696" y="1412776"/>
              <a:ext cx="5904656" cy="4680520"/>
            </a:xfrm>
            <a:prstGeom prst="roundRect">
              <a:avLst/>
            </a:prstGeom>
            <a:solidFill>
              <a:schemeClr val="accent5">
                <a:alpha val="12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5"/>
          <p:cNvGrpSpPr/>
          <p:nvPr/>
        </p:nvGrpSpPr>
        <p:grpSpPr>
          <a:xfrm>
            <a:off x="1547664" y="1988840"/>
            <a:ext cx="6912768" cy="4176464"/>
            <a:chOff x="1547664" y="1988840"/>
            <a:chExt cx="6912768" cy="4176464"/>
          </a:xfrm>
        </p:grpSpPr>
        <p:sp>
          <p:nvSpPr>
            <p:cNvPr id="77" name="Rounded Rectangle 76"/>
            <p:cNvSpPr/>
            <p:nvPr/>
          </p:nvSpPr>
          <p:spPr>
            <a:xfrm>
              <a:off x="1547664" y="1988840"/>
              <a:ext cx="6912768" cy="4176464"/>
            </a:xfrm>
            <a:prstGeom prst="roundRect">
              <a:avLst/>
            </a:prstGeom>
            <a:gradFill>
              <a:gsLst>
                <a:gs pos="0">
                  <a:schemeClr val="accent6">
                    <a:tint val="50000"/>
                    <a:satMod val="300000"/>
                    <a:alpha val="2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051720" y="2420888"/>
              <a:ext cx="6120680" cy="1008112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2051720" y="3645024"/>
              <a:ext cx="6048672" cy="11521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123728" y="5013176"/>
              <a:ext cx="6048672" cy="10081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804248" y="5301208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Mimo</a:t>
              </a:r>
              <a:r>
                <a:rPr lang="en-GB" sz="1200" dirty="0" smtClean="0"/>
                <a:t> RF</a:t>
              </a:r>
              <a:endParaRPr lang="en-US" sz="12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195736" y="5517232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Timing Gen</a:t>
              </a:r>
              <a:endParaRPr lang="en-US" sz="12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292080" y="5517232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779912" y="5445224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Eq</a:t>
              </a:r>
              <a:endParaRPr lang="en-US" sz="1200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220072" y="5157192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Demapper</a:t>
              </a:r>
              <a:endParaRPr lang="en-US" sz="1200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220072" y="5517232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FFT</a:t>
              </a:r>
              <a:endParaRPr lang="en-US" sz="1200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259088" y="5140424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Mimo</a:t>
              </a:r>
              <a:r>
                <a:rPr lang="en-GB" sz="1200" dirty="0" smtClean="0"/>
                <a:t> RF</a:t>
              </a:r>
              <a:endParaRPr lang="en-US" sz="12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411488" y="5292824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Mimo</a:t>
              </a:r>
              <a:r>
                <a:rPr lang="en-GB" sz="1200" dirty="0" smtClean="0"/>
                <a:t> RF</a:t>
              </a:r>
              <a:endParaRPr lang="en-US" sz="1200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3563888" y="5445224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Mimo</a:t>
              </a:r>
              <a:r>
                <a:rPr lang="en-GB" sz="1200" dirty="0" smtClean="0"/>
                <a:t> RF</a:t>
              </a:r>
              <a:endParaRPr lang="en-US" sz="1200" dirty="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3716288" y="5597624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/>
                <a:t>Mimo</a:t>
              </a:r>
              <a:r>
                <a:rPr lang="en-GB" sz="1200" dirty="0" smtClean="0"/>
                <a:t> RF</a:t>
              </a:r>
              <a:endParaRPr lang="en-US" sz="1200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195736" y="3789040"/>
              <a:ext cx="1224136" cy="50405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OS</a:t>
              </a:r>
              <a:endParaRPr lang="en-US" sz="1200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79912" y="3933056"/>
              <a:ext cx="1296144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Device Drivers</a:t>
              </a:r>
              <a:endParaRPr lang="en-US" sz="1200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148064" y="3861048"/>
              <a:ext cx="1224136" cy="432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Control loops</a:t>
              </a:r>
              <a:endParaRPr lang="en-US" sz="12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99448" y="3844280"/>
              <a:ext cx="1088504" cy="440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L1</a:t>
              </a:r>
              <a:endParaRPr lang="en-US" sz="12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651848" y="3996680"/>
              <a:ext cx="1088504" cy="440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L1</a:t>
              </a:r>
              <a:endParaRPr lang="en-US" sz="12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804248" y="4149080"/>
              <a:ext cx="1088504" cy="440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L1</a:t>
              </a:r>
              <a:endParaRPr lang="en-US" sz="12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956648" y="4301480"/>
              <a:ext cx="1088504" cy="4404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L1</a:t>
              </a:r>
              <a:endParaRPr lang="en-US" sz="12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2267744" y="2564904"/>
              <a:ext cx="720080" cy="36004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RTOS</a:t>
              </a:r>
              <a:endParaRPr lang="en-US" sz="1200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3419872" y="2564904"/>
              <a:ext cx="1008112" cy="43204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Device Ctrl</a:t>
              </a:r>
              <a:endParaRPr lang="en-US" sz="1200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6084168" y="2492896"/>
              <a:ext cx="1224136" cy="50405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RLC/Mac</a:t>
              </a:r>
              <a:endParaRPr lang="en-US" sz="12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610472" y="2459360"/>
              <a:ext cx="792088" cy="21602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762872" y="2611760"/>
              <a:ext cx="792088" cy="21602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915272" y="2764160"/>
              <a:ext cx="792088" cy="21602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5067672" y="2916560"/>
              <a:ext cx="792088" cy="21602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220072" y="3068960"/>
              <a:ext cx="792088" cy="216024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3491880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Companies have ‘</a:t>
            </a:r>
            <a:r>
              <a:rPr lang="en-GB" dirty="0" err="1" smtClean="0"/>
              <a:t>Velcro’ed</a:t>
            </a:r>
            <a:r>
              <a:rPr lang="en-GB" dirty="0" smtClean="0"/>
              <a:t> modems together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(investment in legacy high) BUT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The future predicts greater complexity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Lack of reuse costs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Si area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SW dev time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Maintenence</a:t>
            </a:r>
            <a:r>
              <a:rPr lang="en-GB" dirty="0" smtClean="0"/>
              <a:t>	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3203848" y="162880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The SDR Way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Replace bespoke hardware with a general purpose “Wireless Computer “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Create a Modem Specific OS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To mop up/factor out common services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Hide/abstract the underlying h/w complexity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Publish the modem developer an API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Add Modem ‘waveform’ deployment and management functions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Create tools (like the Android SDK) to develop, simulate and test modem apps</a:t>
            </a:r>
          </a:p>
        </p:txBody>
      </p:sp>
      <p:grpSp>
        <p:nvGrpSpPr>
          <p:cNvPr id="10" name="Group 20"/>
          <p:cNvGrpSpPr/>
          <p:nvPr/>
        </p:nvGrpSpPr>
        <p:grpSpPr>
          <a:xfrm>
            <a:off x="4211960" y="1628800"/>
            <a:ext cx="2568285" cy="3888432"/>
            <a:chOff x="3923928" y="1370418"/>
            <a:chExt cx="3448840" cy="4650870"/>
          </a:xfrm>
        </p:grpSpPr>
        <p:grpSp>
          <p:nvGrpSpPr>
            <p:cNvPr id="11" name="Group 15"/>
            <p:cNvGrpSpPr/>
            <p:nvPr/>
          </p:nvGrpSpPr>
          <p:grpSpPr>
            <a:xfrm>
              <a:off x="3923928" y="1370418"/>
              <a:ext cx="3448840" cy="2922678"/>
              <a:chOff x="3131840" y="1694729"/>
              <a:chExt cx="4402774" cy="3326831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6094455" y="1694729"/>
                <a:ext cx="1440159" cy="115212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GSM</a:t>
                </a:r>
                <a:endParaRPr lang="en-US" sz="1600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5353801" y="2380988"/>
                <a:ext cx="1440159" cy="115212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3G</a:t>
                </a:r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489705" y="2871174"/>
                <a:ext cx="1440159" cy="115212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LTE</a:t>
                </a:r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131840" y="2060848"/>
                <a:ext cx="1080120" cy="29523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131840" y="4077072"/>
                <a:ext cx="4320480" cy="9444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SDMOS</a:t>
                </a:r>
                <a:endParaRPr lang="en-US" dirty="0"/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923928" y="4725144"/>
              <a:ext cx="3384376" cy="129614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Modem Computer</a:t>
              </a:r>
            </a:p>
          </p:txBody>
        </p:sp>
      </p:grpSp>
      <p:sp>
        <p:nvSpPr>
          <p:cNvPr id="148" name="Left Brace 147"/>
          <p:cNvSpPr/>
          <p:nvPr/>
        </p:nvSpPr>
        <p:spPr>
          <a:xfrm rot="10800000">
            <a:off x="3563888" y="1124744"/>
            <a:ext cx="323528" cy="53285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1 0.17338 L -0.2993 -0.17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0.11018 L -0.2993 -0.0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0.03149 L -0.32291 0.11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7" grpId="1"/>
      <p:bldP spid="138" grpId="0"/>
      <p:bldP spid="138" grpId="1"/>
      <p:bldP spid="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2852936"/>
            <a:ext cx="476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The </a:t>
            </a:r>
            <a:r>
              <a:rPr lang="en-GB" sz="3600" dirty="0" smtClean="0">
                <a:solidFill>
                  <a:schemeClr val="accent3"/>
                </a:solidFill>
              </a:rPr>
              <a:t>Complexity</a:t>
            </a:r>
            <a:r>
              <a:rPr lang="en-GB" sz="3600" dirty="0" smtClean="0">
                <a:solidFill>
                  <a:schemeClr val="accent1"/>
                </a:solidFill>
              </a:rPr>
              <a:t> Problem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Many </a:t>
            </a:r>
            <a:r>
              <a:rPr lang="en-GB" b="1" dirty="0" smtClean="0">
                <a:solidFill>
                  <a:schemeClr val="accent4"/>
                </a:solidFill>
              </a:rPr>
              <a:t>Modes</a:t>
            </a:r>
            <a:r>
              <a:rPr lang="en-GB" b="1" dirty="0" smtClean="0"/>
              <a:t> in</a:t>
            </a:r>
            <a:r>
              <a:rPr lang="en-GB" b="1" dirty="0" smtClean="0">
                <a:solidFill>
                  <a:schemeClr val="accent3"/>
                </a:solidFill>
              </a:rPr>
              <a:t> the </a:t>
            </a:r>
            <a:r>
              <a:rPr lang="en-GB" b="1" dirty="0" smtClean="0"/>
              <a:t>same </a:t>
            </a:r>
            <a:r>
              <a:rPr lang="en-GB" b="1" dirty="0" smtClean="0">
                <a:solidFill>
                  <a:schemeClr val="accent3"/>
                </a:solidFill>
              </a:rPr>
              <a:t>box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9140"/>
            <a:ext cx="4032448" cy="248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</p:nvPr>
        </p:nvGraphicFramePr>
        <p:xfrm>
          <a:off x="1187624" y="836712"/>
          <a:ext cx="7632848" cy="322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936104"/>
                <a:gridCol w="864096"/>
                <a:gridCol w="720080"/>
                <a:gridCol w="954106"/>
                <a:gridCol w="954106"/>
                <a:gridCol w="954106"/>
                <a:gridCol w="954106"/>
              </a:tblGrid>
              <a:tr h="252909">
                <a:tc>
                  <a:txBody>
                    <a:bodyPr/>
                    <a:lstStyle/>
                    <a:p>
                      <a:pPr algn="l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GSM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3G HSPA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LTE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WiFi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BT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GSM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3G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HSPA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LTE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WiFi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GPS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878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BT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948264" y="3933056"/>
            <a:ext cx="205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(M = measurement)</a:t>
            </a: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5436096" y="5373216"/>
            <a:ext cx="886749" cy="771948"/>
          </a:xfrm>
          <a:custGeom>
            <a:avLst/>
            <a:gdLst>
              <a:gd name="connsiteX0" fmla="*/ 81531 w 886749"/>
              <a:gd name="connsiteY0" fmla="*/ 75912 h 771948"/>
              <a:gd name="connsiteX1" fmla="*/ 490964 w 886749"/>
              <a:gd name="connsiteY1" fmla="*/ 7673 h 771948"/>
              <a:gd name="connsiteX2" fmla="*/ 572850 w 886749"/>
              <a:gd name="connsiteY2" fmla="*/ 21321 h 771948"/>
              <a:gd name="connsiteX3" fmla="*/ 709328 w 886749"/>
              <a:gd name="connsiteY3" fmla="*/ 48616 h 771948"/>
              <a:gd name="connsiteX4" fmla="*/ 750271 w 886749"/>
              <a:gd name="connsiteY4" fmla="*/ 103207 h 771948"/>
              <a:gd name="connsiteX5" fmla="*/ 804862 w 886749"/>
              <a:gd name="connsiteY5" fmla="*/ 226037 h 771948"/>
              <a:gd name="connsiteX6" fmla="*/ 832158 w 886749"/>
              <a:gd name="connsiteY6" fmla="*/ 280628 h 771948"/>
              <a:gd name="connsiteX7" fmla="*/ 886749 w 886749"/>
              <a:gd name="connsiteY7" fmla="*/ 403458 h 771948"/>
              <a:gd name="connsiteX8" fmla="*/ 873101 w 886749"/>
              <a:gd name="connsiteY8" fmla="*/ 526288 h 771948"/>
              <a:gd name="connsiteX9" fmla="*/ 832158 w 886749"/>
              <a:gd name="connsiteY9" fmla="*/ 580879 h 771948"/>
              <a:gd name="connsiteX10" fmla="*/ 763919 w 886749"/>
              <a:gd name="connsiteY10" fmla="*/ 649118 h 771948"/>
              <a:gd name="connsiteX11" fmla="*/ 722976 w 886749"/>
              <a:gd name="connsiteY11" fmla="*/ 690061 h 771948"/>
              <a:gd name="connsiteX12" fmla="*/ 668384 w 886749"/>
              <a:gd name="connsiteY12" fmla="*/ 717357 h 771948"/>
              <a:gd name="connsiteX13" fmla="*/ 627441 w 886749"/>
              <a:gd name="connsiteY13" fmla="*/ 744652 h 771948"/>
              <a:gd name="connsiteX14" fmla="*/ 518259 w 886749"/>
              <a:gd name="connsiteY14" fmla="*/ 771948 h 771948"/>
              <a:gd name="connsiteX15" fmla="*/ 272599 w 886749"/>
              <a:gd name="connsiteY15" fmla="*/ 744652 h 771948"/>
              <a:gd name="connsiteX16" fmla="*/ 218008 w 886749"/>
              <a:gd name="connsiteY16" fmla="*/ 717357 h 771948"/>
              <a:gd name="connsiteX17" fmla="*/ 136122 w 886749"/>
              <a:gd name="connsiteY17" fmla="*/ 649118 h 771948"/>
              <a:gd name="connsiteX18" fmla="*/ 81531 w 886749"/>
              <a:gd name="connsiteY18" fmla="*/ 526288 h 771948"/>
              <a:gd name="connsiteX19" fmla="*/ 54235 w 886749"/>
              <a:gd name="connsiteY19" fmla="*/ 376163 h 771948"/>
              <a:gd name="connsiteX20" fmla="*/ 13292 w 886749"/>
              <a:gd name="connsiteY20" fmla="*/ 226037 h 771948"/>
              <a:gd name="connsiteX21" fmla="*/ 26940 w 886749"/>
              <a:gd name="connsiteY21" fmla="*/ 21321 h 771948"/>
              <a:gd name="connsiteX22" fmla="*/ 95178 w 886749"/>
              <a:gd name="connsiteY22" fmla="*/ 34969 h 771948"/>
              <a:gd name="connsiteX23" fmla="*/ 149770 w 886749"/>
              <a:gd name="connsiteY23" fmla="*/ 21321 h 7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6749" h="771948">
                <a:moveTo>
                  <a:pt x="81531" y="75912"/>
                </a:moveTo>
                <a:cubicBezTo>
                  <a:pt x="247661" y="28445"/>
                  <a:pt x="242556" y="24804"/>
                  <a:pt x="490964" y="7673"/>
                </a:cubicBezTo>
                <a:cubicBezTo>
                  <a:pt x="518570" y="5769"/>
                  <a:pt x="545716" y="15894"/>
                  <a:pt x="572850" y="21321"/>
                </a:cubicBezTo>
                <a:cubicBezTo>
                  <a:pt x="776389" y="62030"/>
                  <a:pt x="428802" y="1865"/>
                  <a:pt x="709328" y="48616"/>
                </a:cubicBezTo>
                <a:cubicBezTo>
                  <a:pt x="722976" y="66813"/>
                  <a:pt x="738216" y="83918"/>
                  <a:pt x="750271" y="103207"/>
                </a:cubicBezTo>
                <a:cubicBezTo>
                  <a:pt x="776119" y="144564"/>
                  <a:pt x="784948" y="181229"/>
                  <a:pt x="804862" y="226037"/>
                </a:cubicBezTo>
                <a:cubicBezTo>
                  <a:pt x="813125" y="244628"/>
                  <a:pt x="824602" y="261738"/>
                  <a:pt x="832158" y="280628"/>
                </a:cubicBezTo>
                <a:cubicBezTo>
                  <a:pt x="880882" y="402439"/>
                  <a:pt x="834233" y="324686"/>
                  <a:pt x="886749" y="403458"/>
                </a:cubicBezTo>
                <a:cubicBezTo>
                  <a:pt x="882200" y="444401"/>
                  <a:pt x="885216" y="486914"/>
                  <a:pt x="873101" y="526288"/>
                </a:cubicBezTo>
                <a:cubicBezTo>
                  <a:pt x="866412" y="548028"/>
                  <a:pt x="845379" y="562370"/>
                  <a:pt x="832158" y="580879"/>
                </a:cubicBezTo>
                <a:cubicBezTo>
                  <a:pt x="773287" y="663298"/>
                  <a:pt x="840986" y="584895"/>
                  <a:pt x="763919" y="649118"/>
                </a:cubicBezTo>
                <a:cubicBezTo>
                  <a:pt x="749092" y="661474"/>
                  <a:pt x="738682" y="678843"/>
                  <a:pt x="722976" y="690061"/>
                </a:cubicBezTo>
                <a:cubicBezTo>
                  <a:pt x="706420" y="701886"/>
                  <a:pt x="686049" y="707263"/>
                  <a:pt x="668384" y="717357"/>
                </a:cubicBezTo>
                <a:cubicBezTo>
                  <a:pt x="654143" y="725495"/>
                  <a:pt x="642112" y="737317"/>
                  <a:pt x="627441" y="744652"/>
                </a:cubicBezTo>
                <a:cubicBezTo>
                  <a:pt x="599462" y="758641"/>
                  <a:pt x="544216" y="766757"/>
                  <a:pt x="518259" y="771948"/>
                </a:cubicBezTo>
                <a:cubicBezTo>
                  <a:pt x="436372" y="762849"/>
                  <a:pt x="353661" y="759390"/>
                  <a:pt x="272599" y="744652"/>
                </a:cubicBezTo>
                <a:cubicBezTo>
                  <a:pt x="252582" y="741013"/>
                  <a:pt x="235672" y="727451"/>
                  <a:pt x="218008" y="717357"/>
                </a:cubicBezTo>
                <a:cubicBezTo>
                  <a:pt x="189115" y="700847"/>
                  <a:pt x="155588" y="676370"/>
                  <a:pt x="136122" y="649118"/>
                </a:cubicBezTo>
                <a:cubicBezTo>
                  <a:pt x="118732" y="624773"/>
                  <a:pt x="91260" y="550611"/>
                  <a:pt x="81531" y="526288"/>
                </a:cubicBezTo>
                <a:cubicBezTo>
                  <a:pt x="77072" y="499532"/>
                  <a:pt x="62411" y="406142"/>
                  <a:pt x="54235" y="376163"/>
                </a:cubicBezTo>
                <a:cubicBezTo>
                  <a:pt x="2290" y="185697"/>
                  <a:pt x="46542" y="392287"/>
                  <a:pt x="13292" y="226037"/>
                </a:cubicBezTo>
                <a:cubicBezTo>
                  <a:pt x="17841" y="157798"/>
                  <a:pt x="0" y="84181"/>
                  <a:pt x="26940" y="21321"/>
                </a:cubicBezTo>
                <a:cubicBezTo>
                  <a:pt x="36078" y="0"/>
                  <a:pt x="72674" y="29343"/>
                  <a:pt x="95178" y="34969"/>
                </a:cubicBezTo>
                <a:cubicBezTo>
                  <a:pt x="147646" y="48086"/>
                  <a:pt x="128363" y="64133"/>
                  <a:pt x="149770" y="213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Down Arrow 86"/>
          <p:cNvSpPr/>
          <p:nvPr/>
        </p:nvSpPr>
        <p:spPr>
          <a:xfrm>
            <a:off x="5591160" y="1629320"/>
            <a:ext cx="4680000" cy="46800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467560" y="118746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3GPP R10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43900" y="6356350"/>
            <a:ext cx="542900" cy="365125"/>
          </a:xfrm>
        </p:spPr>
        <p:txBody>
          <a:bodyPr/>
          <a:lstStyle/>
          <a:p>
            <a:fld id="{5C6132EA-8B3C-4294-8C25-905022379D04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2" name="Group 44"/>
          <p:cNvGrpSpPr/>
          <p:nvPr/>
        </p:nvGrpSpPr>
        <p:grpSpPr>
          <a:xfrm>
            <a:off x="1239128" y="4869320"/>
            <a:ext cx="2340000" cy="1440000"/>
            <a:chOff x="1288753" y="1988840"/>
            <a:chExt cx="7027663" cy="4320000"/>
          </a:xfrm>
        </p:grpSpPr>
        <p:grpSp>
          <p:nvGrpSpPr>
            <p:cNvPr id="3" name="Group 29"/>
            <p:cNvGrpSpPr/>
            <p:nvPr/>
          </p:nvGrpSpPr>
          <p:grpSpPr>
            <a:xfrm>
              <a:off x="1288753" y="5841312"/>
              <a:ext cx="806400" cy="396000"/>
              <a:chOff x="971600" y="2349200"/>
              <a:chExt cx="8064456" cy="3960120"/>
            </a:xfrm>
          </p:grpSpPr>
          <p:grpSp>
            <p:nvGrpSpPr>
              <p:cNvPr id="6" name="Group 26"/>
              <p:cNvGrpSpPr/>
              <p:nvPr/>
            </p:nvGrpSpPr>
            <p:grpSpPr>
              <a:xfrm>
                <a:off x="971600" y="5229200"/>
                <a:ext cx="1440040" cy="1080120"/>
                <a:chOff x="971600" y="5229200"/>
                <a:chExt cx="1440040" cy="1080120"/>
              </a:xfrm>
            </p:grpSpPr>
            <p:sp>
              <p:nvSpPr>
                <p:cNvPr id="8" name="Down Arrow 7"/>
                <p:cNvSpPr/>
                <p:nvPr/>
              </p:nvSpPr>
              <p:spPr>
                <a:xfrm>
                  <a:off x="1331640" y="5229320"/>
                  <a:ext cx="1080000" cy="1080000"/>
                </a:xfrm>
                <a:prstGeom prst="down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2" name="Up Arrow 11"/>
                <p:cNvSpPr/>
                <p:nvPr/>
              </p:nvSpPr>
              <p:spPr>
                <a:xfrm>
                  <a:off x="971600" y="5229200"/>
                  <a:ext cx="1080000" cy="1080000"/>
                </a:xfrm>
                <a:prstGeom prst="upArrow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b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" name="Group 27"/>
              <p:cNvGrpSpPr/>
              <p:nvPr/>
            </p:nvGrpSpPr>
            <p:grpSpPr>
              <a:xfrm>
                <a:off x="2627784" y="4149320"/>
                <a:ext cx="2232008" cy="2160000"/>
                <a:chOff x="2627784" y="4149320"/>
                <a:chExt cx="2232008" cy="2160000"/>
              </a:xfrm>
            </p:grpSpPr>
            <p:sp>
              <p:nvSpPr>
                <p:cNvPr id="14" name="Down Arrow 13"/>
                <p:cNvSpPr/>
                <p:nvPr/>
              </p:nvSpPr>
              <p:spPr>
                <a:xfrm>
                  <a:off x="2699792" y="4149320"/>
                  <a:ext cx="2160000" cy="2160000"/>
                </a:xfrm>
                <a:prstGeom prst="down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5" name="Up Arrow 14"/>
                <p:cNvSpPr/>
                <p:nvPr/>
              </p:nvSpPr>
              <p:spPr>
                <a:xfrm>
                  <a:off x="2627784" y="4869240"/>
                  <a:ext cx="1440000" cy="1440000"/>
                </a:xfrm>
                <a:prstGeom prst="upArrow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b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28"/>
              <p:cNvGrpSpPr/>
              <p:nvPr/>
            </p:nvGrpSpPr>
            <p:grpSpPr>
              <a:xfrm>
                <a:off x="4788024" y="2349200"/>
                <a:ext cx="4248032" cy="3960120"/>
                <a:chOff x="4788024" y="2349200"/>
                <a:chExt cx="4248032" cy="3960120"/>
              </a:xfrm>
            </p:grpSpPr>
            <p:sp>
              <p:nvSpPr>
                <p:cNvPr id="16" name="Down Arrow 15"/>
                <p:cNvSpPr/>
                <p:nvPr/>
              </p:nvSpPr>
              <p:spPr>
                <a:xfrm>
                  <a:off x="5076056" y="2349200"/>
                  <a:ext cx="3960000" cy="3960000"/>
                </a:xfrm>
                <a:prstGeom prst="downArrow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t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Up Arrow 16"/>
                <p:cNvSpPr/>
                <p:nvPr/>
              </p:nvSpPr>
              <p:spPr>
                <a:xfrm>
                  <a:off x="4788024" y="3429320"/>
                  <a:ext cx="2880000" cy="2880000"/>
                </a:xfrm>
                <a:prstGeom prst="upArrow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b"/>
                <a:lstStyle/>
                <a:p>
                  <a:pPr algn="ctr"/>
                  <a:endPara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0" name="Group 43"/>
            <p:cNvGrpSpPr/>
            <p:nvPr/>
          </p:nvGrpSpPr>
          <p:grpSpPr>
            <a:xfrm>
              <a:off x="2339752" y="5517232"/>
              <a:ext cx="792088" cy="720040"/>
              <a:chOff x="2339752" y="5517232"/>
              <a:chExt cx="792088" cy="720040"/>
            </a:xfrm>
          </p:grpSpPr>
          <p:sp>
            <p:nvSpPr>
              <p:cNvPr id="27" name="Down Arrow 26"/>
              <p:cNvSpPr/>
              <p:nvPr/>
            </p:nvSpPr>
            <p:spPr>
              <a:xfrm>
                <a:off x="2411840" y="5517232"/>
                <a:ext cx="720000" cy="7200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Up Arrow 27"/>
              <p:cNvSpPr/>
              <p:nvPr/>
            </p:nvSpPr>
            <p:spPr>
              <a:xfrm>
                <a:off x="2339752" y="5877272"/>
                <a:ext cx="360000" cy="360000"/>
              </a:xfrm>
              <a:prstGeom prst="up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Group 47"/>
            <p:cNvGrpSpPr/>
            <p:nvPr/>
          </p:nvGrpSpPr>
          <p:grpSpPr>
            <a:xfrm>
              <a:off x="2556256" y="1988840"/>
              <a:ext cx="4320000" cy="4320000"/>
              <a:chOff x="2915816" y="1988840"/>
              <a:chExt cx="4320000" cy="4320000"/>
            </a:xfrm>
          </p:grpSpPr>
          <p:sp>
            <p:nvSpPr>
              <p:cNvPr id="29" name="Down Arrow 28"/>
              <p:cNvSpPr/>
              <p:nvPr/>
            </p:nvSpPr>
            <p:spPr>
              <a:xfrm>
                <a:off x="2915816" y="1988840"/>
                <a:ext cx="4320000" cy="43200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0" name="Up Arrow 29"/>
              <p:cNvSpPr/>
              <p:nvPr/>
            </p:nvSpPr>
            <p:spPr>
              <a:xfrm>
                <a:off x="3851680" y="5517232"/>
                <a:ext cx="720000" cy="720000"/>
              </a:xfrm>
              <a:prstGeom prst="upArrow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1" name="Up Arrow 30"/>
            <p:cNvSpPr/>
            <p:nvPr/>
          </p:nvSpPr>
          <p:spPr>
            <a:xfrm>
              <a:off x="5436416" y="3356992"/>
              <a:ext cx="2880000" cy="2880000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82"/>
          <p:cNvGrpSpPr/>
          <p:nvPr/>
        </p:nvGrpSpPr>
        <p:grpSpPr>
          <a:xfrm>
            <a:off x="1092344" y="4630276"/>
            <a:ext cx="2504393" cy="1607036"/>
            <a:chOff x="1092344" y="4630276"/>
            <a:chExt cx="2504393" cy="1607036"/>
          </a:xfrm>
        </p:grpSpPr>
        <p:sp>
          <p:nvSpPr>
            <p:cNvPr id="59" name="TextBox 58"/>
            <p:cNvSpPr txBox="1"/>
            <p:nvPr/>
          </p:nvSpPr>
          <p:spPr>
            <a:xfrm>
              <a:off x="1092344" y="6068035"/>
              <a:ext cx="31130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GSM</a:t>
              </a:r>
              <a:endParaRPr lang="en-GB" sz="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64764" y="5996027"/>
              <a:ext cx="32573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GPRS</a:t>
              </a:r>
              <a:endParaRPr lang="en-GB" sz="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90736" y="5931639"/>
              <a:ext cx="32893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EDGE</a:t>
              </a:r>
              <a:endParaRPr lang="en-GB" sz="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2235" y="5775067"/>
              <a:ext cx="5790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3GPP 99</a:t>
              </a:r>
              <a:endParaRPr lang="en-GB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27209" y="4630276"/>
              <a:ext cx="9428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3GPP R5 HSDPA</a:t>
              </a:r>
              <a:endParaRPr lang="en-GB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50644" y="5085184"/>
              <a:ext cx="9460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3GPP R6 HSUPA</a:t>
              </a:r>
              <a:endParaRPr lang="en-GB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76"/>
          <p:cNvGrpSpPr/>
          <p:nvPr/>
        </p:nvGrpSpPr>
        <p:grpSpPr>
          <a:xfrm>
            <a:off x="3635896" y="4118840"/>
            <a:ext cx="2232008" cy="2167620"/>
            <a:chOff x="3635896" y="4118840"/>
            <a:chExt cx="2232008" cy="2167620"/>
          </a:xfrm>
        </p:grpSpPr>
        <p:sp>
          <p:nvSpPr>
            <p:cNvPr id="62" name="Down Arrow 61"/>
            <p:cNvSpPr/>
            <p:nvPr/>
          </p:nvSpPr>
          <p:spPr>
            <a:xfrm>
              <a:off x="3707904" y="4118840"/>
              <a:ext cx="2160000" cy="21600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3" name="Up Arrow 62"/>
            <p:cNvSpPr/>
            <p:nvPr/>
          </p:nvSpPr>
          <p:spPr>
            <a:xfrm>
              <a:off x="3635896" y="5206460"/>
              <a:ext cx="1080000" cy="1080000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840788" y="3635732"/>
            <a:ext cx="16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3GPP R7 HSPA+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4788024" y="3789320"/>
            <a:ext cx="2520000" cy="25200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20431" y="3284984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3GPP R8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72"/>
          <p:cNvGrpSpPr/>
          <p:nvPr/>
        </p:nvGrpSpPr>
        <p:grpSpPr>
          <a:xfrm>
            <a:off x="6084568" y="2663600"/>
            <a:ext cx="3600000" cy="3630280"/>
            <a:chOff x="6084568" y="2663600"/>
            <a:chExt cx="3600000" cy="3630280"/>
          </a:xfrm>
        </p:grpSpPr>
        <p:sp>
          <p:nvSpPr>
            <p:cNvPr id="72" name="Down Arrow 71"/>
            <p:cNvSpPr/>
            <p:nvPr/>
          </p:nvSpPr>
          <p:spPr>
            <a:xfrm>
              <a:off x="6084568" y="2663600"/>
              <a:ext cx="3600000" cy="36000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1" name="Up Arrow 70"/>
            <p:cNvSpPr/>
            <p:nvPr/>
          </p:nvSpPr>
          <p:spPr>
            <a:xfrm>
              <a:off x="6516416" y="4493880"/>
              <a:ext cx="1800000" cy="1800000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380312" y="218033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3GPP R9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57"/>
          <p:cNvGrpSpPr/>
          <p:nvPr/>
        </p:nvGrpSpPr>
        <p:grpSpPr>
          <a:xfrm>
            <a:off x="3894281" y="1385411"/>
            <a:ext cx="4725543" cy="5159678"/>
            <a:chOff x="3894281" y="1385411"/>
            <a:chExt cx="4725543" cy="5159678"/>
          </a:xfrm>
        </p:grpSpPr>
        <p:sp>
          <p:nvSpPr>
            <p:cNvPr id="89" name="TextBox 88"/>
            <p:cNvSpPr txBox="1"/>
            <p:nvPr/>
          </p:nvSpPr>
          <p:spPr>
            <a:xfrm>
              <a:off x="7740352" y="1385411"/>
              <a:ext cx="8794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164Mbps</a:t>
              </a:r>
              <a:endParaRPr lang="en-GB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1" name="Group 77"/>
            <p:cNvGrpSpPr/>
            <p:nvPr/>
          </p:nvGrpSpPr>
          <p:grpSpPr>
            <a:xfrm>
              <a:off x="3894281" y="3861048"/>
              <a:ext cx="1393812" cy="2664296"/>
              <a:chOff x="3894281" y="3861048"/>
              <a:chExt cx="1393812" cy="266429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499992" y="3861048"/>
                <a:ext cx="788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28Mbps</a:t>
                </a:r>
                <a:endParaRPr lang="en-GB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894281" y="6217567"/>
                <a:ext cx="788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11Mbps</a:t>
                </a:r>
                <a:endParaRPr lang="en-GB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796136" y="3501008"/>
              <a:ext cx="788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75000"/>
                    </a:schemeClr>
                  </a:solidFill>
                </a:rPr>
                <a:t>42Mbps</a:t>
              </a:r>
              <a:endParaRPr lang="en-GB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2" name="Group 80"/>
            <p:cNvGrpSpPr/>
            <p:nvPr/>
          </p:nvGrpSpPr>
          <p:grpSpPr>
            <a:xfrm>
              <a:off x="7164288" y="2394600"/>
              <a:ext cx="1235389" cy="4150489"/>
              <a:chOff x="7164288" y="2394600"/>
              <a:chExt cx="1235389" cy="415048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7611576" y="2394600"/>
                <a:ext cx="788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84Mbps</a:t>
                </a:r>
                <a:endParaRPr lang="en-GB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164288" y="6237312"/>
                <a:ext cx="7881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23Mbps</a:t>
                </a:r>
                <a:endParaRPr lang="en-GB" sz="1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1115616" y="1268760"/>
            <a:ext cx="9289032" cy="518457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Group 72"/>
          <p:cNvGrpSpPr/>
          <p:nvPr/>
        </p:nvGrpSpPr>
        <p:grpSpPr>
          <a:xfrm>
            <a:off x="2843808" y="2085727"/>
            <a:ext cx="4067872" cy="4772273"/>
            <a:chOff x="3312000" y="1772816"/>
            <a:chExt cx="4067872" cy="4772273"/>
          </a:xfrm>
        </p:grpSpPr>
        <p:grpSp>
          <p:nvGrpSpPr>
            <p:cNvPr id="24" name="Group 76"/>
            <p:cNvGrpSpPr/>
            <p:nvPr/>
          </p:nvGrpSpPr>
          <p:grpSpPr>
            <a:xfrm>
              <a:off x="3312000" y="2276872"/>
              <a:ext cx="4067872" cy="3960160"/>
              <a:chOff x="3312000" y="2276872"/>
              <a:chExt cx="4067872" cy="3960160"/>
            </a:xfrm>
          </p:grpSpPr>
          <p:sp>
            <p:nvSpPr>
              <p:cNvPr id="83" name="Down Arrow 82"/>
              <p:cNvSpPr/>
              <p:nvPr/>
            </p:nvSpPr>
            <p:spPr>
              <a:xfrm>
                <a:off x="3419872" y="2276872"/>
                <a:ext cx="3960000" cy="3960000"/>
              </a:xfrm>
              <a:prstGeom prst="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4" name="Up Arrow 83"/>
              <p:cNvSpPr/>
              <p:nvPr/>
            </p:nvSpPr>
            <p:spPr>
              <a:xfrm>
                <a:off x="3312000" y="3717032"/>
                <a:ext cx="2520000" cy="2520000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" name="Group 78"/>
            <p:cNvGrpSpPr/>
            <p:nvPr/>
          </p:nvGrpSpPr>
          <p:grpSpPr>
            <a:xfrm>
              <a:off x="4309748" y="1772816"/>
              <a:ext cx="1645780" cy="4772273"/>
              <a:chOff x="4309748" y="1772816"/>
              <a:chExt cx="1645780" cy="477227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788024" y="1772816"/>
                <a:ext cx="1138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LTE R8/R9</a:t>
                </a:r>
                <a:endParaRPr lang="en-GB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6" name="Group 77"/>
              <p:cNvGrpSpPr/>
              <p:nvPr/>
            </p:nvGrpSpPr>
            <p:grpSpPr>
              <a:xfrm>
                <a:off x="4309748" y="1988840"/>
                <a:ext cx="1645780" cy="4556249"/>
                <a:chOff x="4309748" y="1988840"/>
                <a:chExt cx="1645780" cy="4556249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5076056" y="1988840"/>
                  <a:ext cx="87947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150Mbps</a:t>
                  </a:r>
                  <a:endParaRPr lang="en-GB" sz="14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309748" y="6237312"/>
                  <a:ext cx="7881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50Mbps</a:t>
                  </a:r>
                  <a:endParaRPr lang="en-GB" sz="14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The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Scaling </a:t>
            </a:r>
            <a:r>
              <a:rPr lang="en-GB" b="1" dirty="0" smtClean="0">
                <a:solidFill>
                  <a:schemeClr val="accent1"/>
                </a:solidFill>
              </a:rPr>
              <a:t>Problem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7" name="Group 84"/>
          <p:cNvGrpSpPr/>
          <p:nvPr/>
        </p:nvGrpSpPr>
        <p:grpSpPr>
          <a:xfrm>
            <a:off x="1835696" y="628381"/>
            <a:ext cx="13032128" cy="12456064"/>
            <a:chOff x="863728" y="1628800"/>
            <a:chExt cx="13032128" cy="12456064"/>
          </a:xfrm>
        </p:grpSpPr>
        <p:grpSp>
          <p:nvGrpSpPr>
            <p:cNvPr id="78" name="Group 76"/>
            <p:cNvGrpSpPr/>
            <p:nvPr/>
          </p:nvGrpSpPr>
          <p:grpSpPr>
            <a:xfrm>
              <a:off x="863728" y="2204864"/>
              <a:ext cx="13032128" cy="11880000"/>
              <a:chOff x="863728" y="2204864"/>
              <a:chExt cx="13032128" cy="11880000"/>
            </a:xfrm>
          </p:grpSpPr>
          <p:sp>
            <p:nvSpPr>
              <p:cNvPr id="97" name="Down Arrow 96"/>
              <p:cNvSpPr/>
              <p:nvPr/>
            </p:nvSpPr>
            <p:spPr>
              <a:xfrm>
                <a:off x="2015856" y="2204864"/>
                <a:ext cx="11880000" cy="11880000"/>
              </a:xfrm>
              <a:prstGeom prst="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8" name="Up Arrow 97"/>
              <p:cNvSpPr/>
              <p:nvPr/>
            </p:nvSpPr>
            <p:spPr>
              <a:xfrm>
                <a:off x="863728" y="3284984"/>
                <a:ext cx="8640000" cy="8640000"/>
              </a:xfrm>
              <a:prstGeom prst="up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0" name="Group 78"/>
            <p:cNvGrpSpPr/>
            <p:nvPr/>
          </p:nvGrpSpPr>
          <p:grpSpPr>
            <a:xfrm>
              <a:off x="4824168" y="1628800"/>
              <a:ext cx="3338810" cy="2817604"/>
              <a:chOff x="4824168" y="1628800"/>
              <a:chExt cx="3338810" cy="281760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7219871" y="1628800"/>
                <a:ext cx="700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LTE-A</a:t>
                </a:r>
                <a:endParaRPr lang="en-GB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86" name="Group 77"/>
              <p:cNvGrpSpPr/>
              <p:nvPr/>
            </p:nvGrpSpPr>
            <p:grpSpPr>
              <a:xfrm>
                <a:off x="4824168" y="1876762"/>
                <a:ext cx="3338810" cy="2569642"/>
                <a:chOff x="4824168" y="1876762"/>
                <a:chExt cx="3338810" cy="256964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7307936" y="1876762"/>
                  <a:ext cx="85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1Gbps</a:t>
                  </a:r>
                  <a:endParaRPr lang="en-GB" sz="2000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4824168" y="4077072"/>
                  <a:ext cx="10747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500Mbps</a:t>
                  </a:r>
                  <a:endParaRPr lang="en-GB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SDR </a:t>
            </a:r>
            <a:r>
              <a:rPr lang="en-GB" b="1" dirty="0" smtClean="0">
                <a:solidFill>
                  <a:schemeClr val="accent4"/>
                </a:solidFill>
              </a:rPr>
              <a:t>Types/</a:t>
            </a:r>
            <a:r>
              <a:rPr lang="en-GB" b="1" dirty="0" smtClean="0"/>
              <a:t>Flexibility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2EA-8B3C-4294-8C25-905022379D04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5589240"/>
            <a:ext cx="7056784" cy="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5805264"/>
            <a:ext cx="106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085184"/>
            <a:ext cx="155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Hardware only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41490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Processor</a:t>
            </a:r>
          </a:p>
          <a:p>
            <a:r>
              <a:rPr lang="en-GB" dirty="0" smtClean="0"/>
              <a:t> Assisted H/W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2129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Hardwired , specialised processors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2636912"/>
            <a:ext cx="174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General Purpose</a:t>
            </a:r>
          </a:p>
          <a:p>
            <a:r>
              <a:rPr lang="en-GB" dirty="0" smtClean="0"/>
              <a:t>SDM Platform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9632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Complex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Flexible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Dynamic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Permit innovation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Efficient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Field Upgradable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Reasonable Cost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2"/>
                </a:solidFill>
              </a:rPr>
              <a:t> Scalable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gnovo Products - 20091028">
  <a:themeElements>
    <a:clrScheme name="Cognov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9A300"/>
      </a:accent1>
      <a:accent2>
        <a:srgbClr val="6AC628"/>
      </a:accent2>
      <a:accent3>
        <a:srgbClr val="9CE666"/>
      </a:accent3>
      <a:accent4>
        <a:srgbClr val="BDF591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Cognovo Products - 20091028</Template>
  <TotalTime>8997</TotalTime>
  <Words>1651</Words>
  <Application>Microsoft Office PowerPoint</Application>
  <PresentationFormat>On-screen Show (4:3)</PresentationFormat>
  <Paragraphs>649</Paragraphs>
  <Slides>27</Slides>
  <Notes>3</Notes>
  <HiddenSlides>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Cognovo Products - 20091028</vt:lpstr>
      <vt:lpstr>Custom Design</vt:lpstr>
      <vt:lpstr>1_Custom Design</vt:lpstr>
      <vt:lpstr>2_Custom Design</vt:lpstr>
      <vt:lpstr>3_Custom Design</vt:lpstr>
      <vt:lpstr>Slide 1</vt:lpstr>
      <vt:lpstr>Future of Wireless </vt:lpstr>
      <vt:lpstr>Open Systems – Lessons from History </vt:lpstr>
      <vt:lpstr>Slide 4</vt:lpstr>
      <vt:lpstr>Designing Modems</vt:lpstr>
      <vt:lpstr>Slide 6</vt:lpstr>
      <vt:lpstr> Many Modes in the same box</vt:lpstr>
      <vt:lpstr>The Scaling Problem</vt:lpstr>
      <vt:lpstr> SDR Types/Flexibility</vt:lpstr>
      <vt:lpstr>LTE FDD, MIMO</vt:lpstr>
      <vt:lpstr>Slide 11</vt:lpstr>
      <vt:lpstr>If you can’t filter, cancel it...</vt:lpstr>
      <vt:lpstr>LTE FDD with PA Envelope Tracking Support</vt:lpstr>
      <vt:lpstr>Tx I/Q and Envelope Interface for 3G</vt:lpstr>
      <vt:lpstr>Slide 15</vt:lpstr>
      <vt:lpstr> The VSP – 3 forms of Parallelism</vt:lpstr>
      <vt:lpstr> The VSP – 3 forms of Parallelism</vt:lpstr>
      <vt:lpstr> SDR Scalable H/W architecture</vt:lpstr>
      <vt:lpstr>The SDR Platform</vt:lpstr>
      <vt:lpstr>Slide 20</vt:lpstr>
      <vt:lpstr>Activity Specifications eg HSDPA RRC Filter:</vt:lpstr>
      <vt:lpstr>UML Activity Diagrams </vt:lpstr>
      <vt:lpstr>The Sequencer: Instruction Set</vt:lpstr>
      <vt:lpstr>Slide 24</vt:lpstr>
      <vt:lpstr>CDC Architecture</vt:lpstr>
      <vt:lpstr>CDP-2 Board</vt:lpstr>
      <vt:lpstr>Final Thoughts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Flexible Modem</dc:title>
  <dc:creator>Paul Tindall</dc:creator>
  <cp:lastModifiedBy>paul</cp:lastModifiedBy>
  <cp:revision>80</cp:revision>
  <dcterms:created xsi:type="dcterms:W3CDTF">2011-06-17T08:12:19Z</dcterms:created>
  <dcterms:modified xsi:type="dcterms:W3CDTF">2012-05-10T17:37:32Z</dcterms:modified>
</cp:coreProperties>
</file>