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avi"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51"/>
  </p:notesMasterIdLst>
  <p:handoutMasterIdLst>
    <p:handoutMasterId r:id="rId52"/>
  </p:handoutMasterIdLst>
  <p:sldIdLst>
    <p:sldId id="256" r:id="rId2"/>
    <p:sldId id="258" r:id="rId3"/>
    <p:sldId id="259" r:id="rId4"/>
    <p:sldId id="260" r:id="rId5"/>
    <p:sldId id="278" r:id="rId6"/>
    <p:sldId id="263" r:id="rId7"/>
    <p:sldId id="275" r:id="rId8"/>
    <p:sldId id="264" r:id="rId9"/>
    <p:sldId id="265" r:id="rId10"/>
    <p:sldId id="276" r:id="rId11"/>
    <p:sldId id="277" r:id="rId12"/>
    <p:sldId id="266" r:id="rId13"/>
    <p:sldId id="267" r:id="rId14"/>
    <p:sldId id="268" r:id="rId15"/>
    <p:sldId id="269" r:id="rId16"/>
    <p:sldId id="270" r:id="rId17"/>
    <p:sldId id="271" r:id="rId18"/>
    <p:sldId id="279" r:id="rId19"/>
    <p:sldId id="274" r:id="rId20"/>
    <p:sldId id="272" r:id="rId21"/>
    <p:sldId id="281" r:id="rId22"/>
    <p:sldId id="283" r:id="rId23"/>
    <p:sldId id="284" r:id="rId24"/>
    <p:sldId id="282" r:id="rId25"/>
    <p:sldId id="285" r:id="rId26"/>
    <p:sldId id="286" r:id="rId27"/>
    <p:sldId id="273" r:id="rId28"/>
    <p:sldId id="288" r:id="rId29"/>
    <p:sldId id="302" r:id="rId30"/>
    <p:sldId id="303" r:id="rId31"/>
    <p:sldId id="287" r:id="rId32"/>
    <p:sldId id="304" r:id="rId33"/>
    <p:sldId id="289" r:id="rId34"/>
    <p:sldId id="290" r:id="rId35"/>
    <p:sldId id="291" r:id="rId36"/>
    <p:sldId id="293" r:id="rId37"/>
    <p:sldId id="292" r:id="rId38"/>
    <p:sldId id="296" r:id="rId39"/>
    <p:sldId id="294" r:id="rId40"/>
    <p:sldId id="295" r:id="rId41"/>
    <p:sldId id="297" r:id="rId42"/>
    <p:sldId id="298" r:id="rId43"/>
    <p:sldId id="299" r:id="rId44"/>
    <p:sldId id="300" r:id="rId45"/>
    <p:sldId id="301" r:id="rId46"/>
    <p:sldId id="305" r:id="rId47"/>
    <p:sldId id="306" r:id="rId48"/>
    <p:sldId id="307" r:id="rId49"/>
    <p:sldId id="308" r:id="rId50"/>
  </p:sldIdLst>
  <p:sldSz cx="9144000" cy="6858000" type="screen4x3"/>
  <p:notesSz cx="7102475" cy="10234613"/>
  <p:embeddedFontLst>
    <p:embeddedFont>
      <p:font typeface="Consolas" pitchFamily="49" charset="0"/>
      <p:regular r:id="rId53"/>
      <p:bold r:id="rId54"/>
      <p:italic r:id="rId55"/>
      <p:boldItalic r:id="rId56"/>
    </p:embeddedFont>
    <p:embeddedFont>
      <p:font typeface="Cambria Math" pitchFamily="18" charset="0"/>
      <p:regular r:id="rId57"/>
    </p:embeddedFont>
    <p:embeddedFont>
      <p:font typeface="Calibri" pitchFamily="34" charset="0"/>
      <p:regular r:id="rId58"/>
      <p:bold r:id="rId59"/>
      <p:italic r:id="rId60"/>
      <p:boldItalic r:id="rId61"/>
    </p:embeddedFont>
  </p:embeddedFontLst>
  <p:defaultTextStyle>
    <a:defPPr>
      <a:defRPr lang="en-US"/>
    </a:defPPr>
    <a:lvl1pPr algn="l" rtl="0" fontAlgn="base">
      <a:spcBef>
        <a:spcPct val="0"/>
      </a:spcBef>
      <a:spcAft>
        <a:spcPct val="0"/>
      </a:spcAft>
      <a:defRPr sz="3200" i="1" kern="1200">
        <a:solidFill>
          <a:schemeClr val="tx1"/>
        </a:solidFill>
        <a:latin typeface="Calibri" pitchFamily="34" charset="0"/>
        <a:ea typeface="+mn-ea"/>
        <a:cs typeface="+mn-cs"/>
      </a:defRPr>
    </a:lvl1pPr>
    <a:lvl2pPr marL="457200" algn="l" rtl="0" fontAlgn="base">
      <a:spcBef>
        <a:spcPct val="0"/>
      </a:spcBef>
      <a:spcAft>
        <a:spcPct val="0"/>
      </a:spcAft>
      <a:defRPr sz="3200" i="1" kern="1200">
        <a:solidFill>
          <a:schemeClr val="tx1"/>
        </a:solidFill>
        <a:latin typeface="Calibri" pitchFamily="34" charset="0"/>
        <a:ea typeface="+mn-ea"/>
        <a:cs typeface="+mn-cs"/>
      </a:defRPr>
    </a:lvl2pPr>
    <a:lvl3pPr marL="914400" algn="l" rtl="0" fontAlgn="base">
      <a:spcBef>
        <a:spcPct val="0"/>
      </a:spcBef>
      <a:spcAft>
        <a:spcPct val="0"/>
      </a:spcAft>
      <a:defRPr sz="3200" i="1" kern="1200">
        <a:solidFill>
          <a:schemeClr val="tx1"/>
        </a:solidFill>
        <a:latin typeface="Calibri" pitchFamily="34" charset="0"/>
        <a:ea typeface="+mn-ea"/>
        <a:cs typeface="+mn-cs"/>
      </a:defRPr>
    </a:lvl3pPr>
    <a:lvl4pPr marL="1371600" algn="l" rtl="0" fontAlgn="base">
      <a:spcBef>
        <a:spcPct val="0"/>
      </a:spcBef>
      <a:spcAft>
        <a:spcPct val="0"/>
      </a:spcAft>
      <a:defRPr sz="3200" i="1" kern="1200">
        <a:solidFill>
          <a:schemeClr val="tx1"/>
        </a:solidFill>
        <a:latin typeface="Calibri" pitchFamily="34" charset="0"/>
        <a:ea typeface="+mn-ea"/>
        <a:cs typeface="+mn-cs"/>
      </a:defRPr>
    </a:lvl4pPr>
    <a:lvl5pPr marL="1828800" algn="l" rtl="0" fontAlgn="base">
      <a:spcBef>
        <a:spcPct val="0"/>
      </a:spcBef>
      <a:spcAft>
        <a:spcPct val="0"/>
      </a:spcAft>
      <a:defRPr sz="3200" i="1" kern="1200">
        <a:solidFill>
          <a:schemeClr val="tx1"/>
        </a:solidFill>
        <a:latin typeface="Calibri" pitchFamily="34" charset="0"/>
        <a:ea typeface="+mn-ea"/>
        <a:cs typeface="+mn-cs"/>
      </a:defRPr>
    </a:lvl5pPr>
    <a:lvl6pPr marL="2286000" algn="l" defTabSz="914400" rtl="0" eaLnBrk="1" latinLnBrk="0" hangingPunct="1">
      <a:defRPr sz="3200" i="1" kern="1200">
        <a:solidFill>
          <a:schemeClr val="tx1"/>
        </a:solidFill>
        <a:latin typeface="Calibri" pitchFamily="34" charset="0"/>
        <a:ea typeface="+mn-ea"/>
        <a:cs typeface="+mn-cs"/>
      </a:defRPr>
    </a:lvl6pPr>
    <a:lvl7pPr marL="2743200" algn="l" defTabSz="914400" rtl="0" eaLnBrk="1" latinLnBrk="0" hangingPunct="1">
      <a:defRPr sz="3200" i="1" kern="1200">
        <a:solidFill>
          <a:schemeClr val="tx1"/>
        </a:solidFill>
        <a:latin typeface="Calibri" pitchFamily="34" charset="0"/>
        <a:ea typeface="+mn-ea"/>
        <a:cs typeface="+mn-cs"/>
      </a:defRPr>
    </a:lvl7pPr>
    <a:lvl8pPr marL="3200400" algn="l" defTabSz="914400" rtl="0" eaLnBrk="1" latinLnBrk="0" hangingPunct="1">
      <a:defRPr sz="3200" i="1" kern="1200">
        <a:solidFill>
          <a:schemeClr val="tx1"/>
        </a:solidFill>
        <a:latin typeface="Calibri" pitchFamily="34" charset="0"/>
        <a:ea typeface="+mn-ea"/>
        <a:cs typeface="+mn-cs"/>
      </a:defRPr>
    </a:lvl8pPr>
    <a:lvl9pPr marL="3657600" algn="l" defTabSz="914400" rtl="0" eaLnBrk="1" latinLnBrk="0" hangingPunct="1">
      <a:defRPr sz="3200" i="1"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B917"/>
    <a:srgbClr val="FF832F"/>
    <a:srgbClr val="DDDDDD"/>
    <a:srgbClr val="FFEBB3"/>
    <a:srgbClr val="7697B3"/>
    <a:srgbClr val="435F79"/>
    <a:srgbClr val="3366CC"/>
    <a:srgbClr val="006699"/>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5588" autoAdjust="0"/>
  </p:normalViewPr>
  <p:slideViewPr>
    <p:cSldViewPr>
      <p:cViewPr varScale="1">
        <p:scale>
          <a:sx n="109" d="100"/>
          <a:sy n="109"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2" d="100"/>
          <a:sy n="92" d="100"/>
        </p:scale>
        <p:origin x="-2712" y="-108"/>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3078374" cy="51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24" tIns="49512" rIns="99024" bIns="49512" numCol="1" anchor="t" anchorCtr="0" compatLnSpc="1">
            <a:prstTxWarp prst="textNoShape">
              <a:avLst/>
            </a:prstTxWarp>
          </a:bodyPr>
          <a:lstStyle>
            <a:lvl1pPr defTabSz="990162">
              <a:defRPr sz="1300" i="0">
                <a:latin typeface="Arial" charset="0"/>
              </a:defRPr>
            </a:lvl1pPr>
          </a:lstStyle>
          <a:p>
            <a:pPr>
              <a:defRPr/>
            </a:pPr>
            <a:endParaRPr lang="en-GB"/>
          </a:p>
        </p:txBody>
      </p:sp>
      <p:sp>
        <p:nvSpPr>
          <p:cNvPr id="3075" name="Rectangle 3"/>
          <p:cNvSpPr>
            <a:spLocks noGrp="1" noChangeArrowheads="1"/>
          </p:cNvSpPr>
          <p:nvPr>
            <p:ph type="dt" sz="quarter" idx="1"/>
          </p:nvPr>
        </p:nvSpPr>
        <p:spPr bwMode="auto">
          <a:xfrm>
            <a:off x="4022515" y="1"/>
            <a:ext cx="3078374" cy="51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24" tIns="49512" rIns="99024" bIns="49512" numCol="1" anchor="t" anchorCtr="0" compatLnSpc="1">
            <a:prstTxWarp prst="textNoShape">
              <a:avLst/>
            </a:prstTxWarp>
          </a:bodyPr>
          <a:lstStyle>
            <a:lvl1pPr algn="r" defTabSz="990162">
              <a:defRPr sz="1300" i="0">
                <a:latin typeface="Arial" charset="0"/>
              </a:defRPr>
            </a:lvl1pPr>
          </a:lstStyle>
          <a:p>
            <a:pPr>
              <a:defRPr/>
            </a:pPr>
            <a:endParaRPr lang="en-GB"/>
          </a:p>
        </p:txBody>
      </p:sp>
      <p:sp>
        <p:nvSpPr>
          <p:cNvPr id="3076" name="Rectangle 4"/>
          <p:cNvSpPr>
            <a:spLocks noGrp="1" noChangeArrowheads="1"/>
          </p:cNvSpPr>
          <p:nvPr>
            <p:ph type="ftr" sz="quarter" idx="2"/>
          </p:nvPr>
        </p:nvSpPr>
        <p:spPr bwMode="auto">
          <a:xfrm>
            <a:off x="0" y="9721931"/>
            <a:ext cx="3078374" cy="51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24" tIns="49512" rIns="99024" bIns="49512" numCol="1" anchor="b" anchorCtr="0" compatLnSpc="1">
            <a:prstTxWarp prst="textNoShape">
              <a:avLst/>
            </a:prstTxWarp>
          </a:bodyPr>
          <a:lstStyle>
            <a:lvl1pPr defTabSz="990162">
              <a:defRPr sz="1300" i="0">
                <a:latin typeface="Arial" charset="0"/>
              </a:defRPr>
            </a:lvl1pPr>
          </a:lstStyle>
          <a:p>
            <a:pPr>
              <a:defRPr/>
            </a:pPr>
            <a:endParaRPr lang="en-GB"/>
          </a:p>
        </p:txBody>
      </p:sp>
      <p:sp>
        <p:nvSpPr>
          <p:cNvPr id="3077" name="Rectangle 5"/>
          <p:cNvSpPr>
            <a:spLocks noGrp="1" noChangeArrowheads="1"/>
          </p:cNvSpPr>
          <p:nvPr>
            <p:ph type="sldNum" sz="quarter" idx="3"/>
          </p:nvPr>
        </p:nvSpPr>
        <p:spPr bwMode="auto">
          <a:xfrm>
            <a:off x="4022515" y="9721931"/>
            <a:ext cx="3078374" cy="51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24" tIns="49512" rIns="99024" bIns="49512" numCol="1" anchor="b" anchorCtr="0" compatLnSpc="1">
            <a:prstTxWarp prst="textNoShape">
              <a:avLst/>
            </a:prstTxWarp>
          </a:bodyPr>
          <a:lstStyle>
            <a:lvl1pPr algn="r" defTabSz="990162">
              <a:defRPr sz="1300" i="0">
                <a:latin typeface="Arial" charset="0"/>
              </a:defRPr>
            </a:lvl1pPr>
          </a:lstStyle>
          <a:p>
            <a:pPr>
              <a:defRPr/>
            </a:pPr>
            <a:fld id="{D048B647-9B6A-44DD-9562-565C2F8B38D9}" type="slidenum">
              <a:rPr lang="en-GB"/>
              <a:pPr>
                <a:defRPr/>
              </a:pPr>
              <a:t>‹#›</a:t>
            </a:fld>
            <a:endParaRPr lang="en-GB"/>
          </a:p>
        </p:txBody>
      </p:sp>
    </p:spTree>
    <p:extLst>
      <p:ext uri="{BB962C8B-B14F-4D97-AF65-F5344CB8AC3E}">
        <p14:creationId xmlns:p14="http://schemas.microsoft.com/office/powerpoint/2010/main" val="3812946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1"/>
            <a:ext cx="3078374" cy="51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24" tIns="49512" rIns="99024" bIns="49512" numCol="1" anchor="t" anchorCtr="0" compatLnSpc="1">
            <a:prstTxWarp prst="textNoShape">
              <a:avLst/>
            </a:prstTxWarp>
          </a:bodyPr>
          <a:lstStyle>
            <a:lvl1pPr defTabSz="990162">
              <a:defRPr sz="1300" i="0">
                <a:latin typeface="Arial" charset="0"/>
              </a:defRPr>
            </a:lvl1pPr>
          </a:lstStyle>
          <a:p>
            <a:pPr>
              <a:defRPr/>
            </a:pPr>
            <a:endParaRPr lang="en-GB"/>
          </a:p>
        </p:txBody>
      </p:sp>
      <p:sp>
        <p:nvSpPr>
          <p:cNvPr id="4099" name="Rectangle 3"/>
          <p:cNvSpPr>
            <a:spLocks noGrp="1" noChangeArrowheads="1"/>
          </p:cNvSpPr>
          <p:nvPr>
            <p:ph type="dt" idx="1"/>
          </p:nvPr>
        </p:nvSpPr>
        <p:spPr bwMode="auto">
          <a:xfrm>
            <a:off x="4022515" y="1"/>
            <a:ext cx="3078374" cy="51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24" tIns="49512" rIns="99024" bIns="49512" numCol="1" anchor="t" anchorCtr="0" compatLnSpc="1">
            <a:prstTxWarp prst="textNoShape">
              <a:avLst/>
            </a:prstTxWarp>
          </a:bodyPr>
          <a:lstStyle>
            <a:lvl1pPr algn="r" defTabSz="990162">
              <a:defRPr sz="1300" i="0">
                <a:latin typeface="Arial" charset="0"/>
              </a:defRPr>
            </a:lvl1pPr>
          </a:lstStyle>
          <a:p>
            <a:pPr>
              <a:defRPr/>
            </a:pPr>
            <a:endParaRPr lang="en-GB"/>
          </a:p>
        </p:txBody>
      </p:sp>
      <p:sp>
        <p:nvSpPr>
          <p:cNvPr id="12292" name="Rectangle 4"/>
          <p:cNvSpPr>
            <a:spLocks noGrp="1" noRot="1" noChangeAspect="1" noChangeArrowheads="1" noTextEdit="1"/>
          </p:cNvSpPr>
          <p:nvPr>
            <p:ph type="sldImg" idx="2"/>
          </p:nvPr>
        </p:nvSpPr>
        <p:spPr bwMode="auto">
          <a:xfrm>
            <a:off x="993775" y="768350"/>
            <a:ext cx="5116513"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9296" y="4860172"/>
            <a:ext cx="5683884" cy="460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24" tIns="49512" rIns="99024" bIns="49512"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9721931"/>
            <a:ext cx="3078374" cy="51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24" tIns="49512" rIns="99024" bIns="49512" numCol="1" anchor="b" anchorCtr="0" compatLnSpc="1">
            <a:prstTxWarp prst="textNoShape">
              <a:avLst/>
            </a:prstTxWarp>
          </a:bodyPr>
          <a:lstStyle>
            <a:lvl1pPr defTabSz="990162">
              <a:defRPr sz="1300" i="0">
                <a:latin typeface="Arial" charset="0"/>
              </a:defRPr>
            </a:lvl1pPr>
          </a:lstStyle>
          <a:p>
            <a:pPr>
              <a:defRPr/>
            </a:pPr>
            <a:endParaRPr lang="en-GB"/>
          </a:p>
        </p:txBody>
      </p:sp>
      <p:sp>
        <p:nvSpPr>
          <p:cNvPr id="4103" name="Rectangle 7"/>
          <p:cNvSpPr>
            <a:spLocks noGrp="1" noChangeArrowheads="1"/>
          </p:cNvSpPr>
          <p:nvPr>
            <p:ph type="sldNum" sz="quarter" idx="5"/>
          </p:nvPr>
        </p:nvSpPr>
        <p:spPr bwMode="auto">
          <a:xfrm>
            <a:off x="4022515" y="9721931"/>
            <a:ext cx="3078374" cy="51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24" tIns="49512" rIns="99024" bIns="49512" numCol="1" anchor="b" anchorCtr="0" compatLnSpc="1">
            <a:prstTxWarp prst="textNoShape">
              <a:avLst/>
            </a:prstTxWarp>
          </a:bodyPr>
          <a:lstStyle>
            <a:lvl1pPr algn="r" defTabSz="990162">
              <a:defRPr sz="1300" i="0">
                <a:latin typeface="Arial" charset="0"/>
              </a:defRPr>
            </a:lvl1pPr>
          </a:lstStyle>
          <a:p>
            <a:pPr>
              <a:defRPr/>
            </a:pPr>
            <a:fld id="{876227A6-FED6-4F3C-9B51-B1794F49A26F}" type="slidenum">
              <a:rPr lang="en-GB"/>
              <a:pPr>
                <a:defRPr/>
              </a:pPr>
              <a:t>‹#›</a:t>
            </a:fld>
            <a:endParaRPr lang="en-GB"/>
          </a:p>
        </p:txBody>
      </p:sp>
    </p:spTree>
    <p:extLst>
      <p:ext uri="{BB962C8B-B14F-4D97-AF65-F5344CB8AC3E}">
        <p14:creationId xmlns:p14="http://schemas.microsoft.com/office/powerpoint/2010/main" val="19302308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76227A6-FED6-4F3C-9B51-B1794F49A26F}" type="slidenum">
              <a:rPr lang="en-GB" smtClean="0"/>
              <a:pPr>
                <a:defRPr/>
              </a:pPr>
              <a:t>1</a:t>
            </a:fld>
            <a:endParaRPr lang="en-GB" dirty="0"/>
          </a:p>
        </p:txBody>
      </p:sp>
    </p:spTree>
    <p:extLst>
      <p:ext uri="{BB962C8B-B14F-4D97-AF65-F5344CB8AC3E}">
        <p14:creationId xmlns:p14="http://schemas.microsoft.com/office/powerpoint/2010/main" val="490279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4A8FE-7032-4FD4-B8F3-5E4209053DF5}" type="slidenum">
              <a:rPr lang="en-GB"/>
              <a:pPr/>
              <a:t>35</a:t>
            </a:fld>
            <a:endParaRPr lang="en-GB"/>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F17CA6-2FAC-4877-AC32-DDA9EF870D76}" type="slidenum">
              <a:rPr lang="en-GB"/>
              <a:pPr/>
              <a:t>36</a:t>
            </a:fld>
            <a:endParaRPr lang="en-GB"/>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pPr>
              <a:buFontTx/>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C3389-54DC-4EB3-BA91-D1274E0B7CE0}" type="slidenum">
              <a:rPr lang="en-GB"/>
              <a:pPr/>
              <a:t>37</a:t>
            </a:fld>
            <a:endParaRPr lang="en-GB"/>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214636-4BC8-40A4-A720-23A1450F4360}" type="slidenum">
              <a:rPr lang="en-GB"/>
              <a:pPr/>
              <a:t>38</a:t>
            </a:fld>
            <a:endParaRPr lang="en-GB"/>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pPr>
              <a:buFontTx/>
              <a:buNone/>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214636-4BC8-40A4-A720-23A1450F4360}" type="slidenum">
              <a:rPr lang="en-GB"/>
              <a:pPr/>
              <a:t>39</a:t>
            </a:fld>
            <a:endParaRPr lang="en-GB"/>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pPr>
              <a:buFontTx/>
              <a:buNone/>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76227A6-FED6-4F3C-9B51-B1794F49A26F}" type="slidenum">
              <a:rPr lang="en-GB" smtClean="0"/>
              <a:pPr>
                <a:defRPr/>
              </a:pPr>
              <a:t>42</a:t>
            </a:fld>
            <a:endParaRPr lang="en-GB"/>
          </a:p>
        </p:txBody>
      </p:sp>
    </p:spTree>
    <p:extLst>
      <p:ext uri="{BB962C8B-B14F-4D97-AF65-F5344CB8AC3E}">
        <p14:creationId xmlns:p14="http://schemas.microsoft.com/office/powerpoint/2010/main" val="410935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76227A6-FED6-4F3C-9B51-B1794F49A26F}" type="slidenum">
              <a:rPr lang="en-GB" smtClean="0"/>
              <a:pPr>
                <a:defRPr/>
              </a:pPr>
              <a:t>2</a:t>
            </a:fld>
            <a:endParaRPr lang="en-GB" dirty="0"/>
          </a:p>
        </p:txBody>
      </p:sp>
    </p:spTree>
    <p:extLst>
      <p:ext uri="{BB962C8B-B14F-4D97-AF65-F5344CB8AC3E}">
        <p14:creationId xmlns:p14="http://schemas.microsoft.com/office/powerpoint/2010/main" val="1854243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pPr eaLnBrk="1" hangingPunct="1"/>
            <a:r>
              <a:rPr lang="en-US" dirty="0" smtClean="0"/>
              <a:t>The reason Ethernet prevailed was because it was simple, elegant and robust … on wire</a:t>
            </a:r>
            <a:endParaRPr lang="en-GB" dirty="0" smtClean="0"/>
          </a:p>
        </p:txBody>
      </p:sp>
      <p:sp>
        <p:nvSpPr>
          <p:cNvPr id="14340" name="Slide Number Placeholder 3"/>
          <p:cNvSpPr txBox="1">
            <a:spLocks noGrp="1"/>
          </p:cNvSpPr>
          <p:nvPr/>
        </p:nvSpPr>
        <p:spPr bwMode="auto">
          <a:xfrm>
            <a:off x="4022515" y="9721931"/>
            <a:ext cx="3078374" cy="51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24" tIns="49512" rIns="99024" bIns="49512" anchor="b"/>
          <a:lstStyle>
            <a:lvl1pPr defTabSz="990600" eaLnBrk="0" hangingPunct="0">
              <a:defRPr sz="3200" i="1">
                <a:solidFill>
                  <a:schemeClr val="tx1"/>
                </a:solidFill>
                <a:latin typeface="Calibri" pitchFamily="34" charset="0"/>
              </a:defRPr>
            </a:lvl1pPr>
            <a:lvl2pPr marL="742950" indent="-285750" defTabSz="990600" eaLnBrk="0" hangingPunct="0">
              <a:defRPr sz="3200" i="1">
                <a:solidFill>
                  <a:schemeClr val="tx1"/>
                </a:solidFill>
                <a:latin typeface="Calibri" pitchFamily="34" charset="0"/>
              </a:defRPr>
            </a:lvl2pPr>
            <a:lvl3pPr marL="1143000" indent="-228600" defTabSz="990600" eaLnBrk="0" hangingPunct="0">
              <a:defRPr sz="3200" i="1">
                <a:solidFill>
                  <a:schemeClr val="tx1"/>
                </a:solidFill>
                <a:latin typeface="Calibri" pitchFamily="34" charset="0"/>
              </a:defRPr>
            </a:lvl3pPr>
            <a:lvl4pPr marL="1600200" indent="-228600" defTabSz="990600" eaLnBrk="0" hangingPunct="0">
              <a:defRPr sz="3200" i="1">
                <a:solidFill>
                  <a:schemeClr val="tx1"/>
                </a:solidFill>
                <a:latin typeface="Calibri" pitchFamily="34" charset="0"/>
              </a:defRPr>
            </a:lvl4pPr>
            <a:lvl5pPr marL="2057400" indent="-228600" defTabSz="990600" eaLnBrk="0" hangingPunct="0">
              <a:defRPr sz="3200" i="1">
                <a:solidFill>
                  <a:schemeClr val="tx1"/>
                </a:solidFill>
                <a:latin typeface="Calibri" pitchFamily="34" charset="0"/>
              </a:defRPr>
            </a:lvl5pPr>
            <a:lvl6pPr marL="2514600" indent="-228600" defTabSz="990600" eaLnBrk="0" fontAlgn="base" hangingPunct="0">
              <a:spcBef>
                <a:spcPct val="0"/>
              </a:spcBef>
              <a:spcAft>
                <a:spcPct val="0"/>
              </a:spcAft>
              <a:defRPr sz="3200" i="1">
                <a:solidFill>
                  <a:schemeClr val="tx1"/>
                </a:solidFill>
                <a:latin typeface="Calibri" pitchFamily="34" charset="0"/>
              </a:defRPr>
            </a:lvl6pPr>
            <a:lvl7pPr marL="2971800" indent="-228600" defTabSz="990600" eaLnBrk="0" fontAlgn="base" hangingPunct="0">
              <a:spcBef>
                <a:spcPct val="0"/>
              </a:spcBef>
              <a:spcAft>
                <a:spcPct val="0"/>
              </a:spcAft>
              <a:defRPr sz="3200" i="1">
                <a:solidFill>
                  <a:schemeClr val="tx1"/>
                </a:solidFill>
                <a:latin typeface="Calibri" pitchFamily="34" charset="0"/>
              </a:defRPr>
            </a:lvl7pPr>
            <a:lvl8pPr marL="3429000" indent="-228600" defTabSz="990600" eaLnBrk="0" fontAlgn="base" hangingPunct="0">
              <a:spcBef>
                <a:spcPct val="0"/>
              </a:spcBef>
              <a:spcAft>
                <a:spcPct val="0"/>
              </a:spcAft>
              <a:defRPr sz="3200" i="1">
                <a:solidFill>
                  <a:schemeClr val="tx1"/>
                </a:solidFill>
                <a:latin typeface="Calibri" pitchFamily="34" charset="0"/>
              </a:defRPr>
            </a:lvl8pPr>
            <a:lvl9pPr marL="3886200" indent="-228600" defTabSz="990600" eaLnBrk="0" fontAlgn="base" hangingPunct="0">
              <a:spcBef>
                <a:spcPct val="0"/>
              </a:spcBef>
              <a:spcAft>
                <a:spcPct val="0"/>
              </a:spcAft>
              <a:defRPr sz="3200" i="1">
                <a:solidFill>
                  <a:schemeClr val="tx1"/>
                </a:solidFill>
                <a:latin typeface="Calibri" pitchFamily="34" charset="0"/>
              </a:defRPr>
            </a:lvl9pPr>
          </a:lstStyle>
          <a:p>
            <a:pPr algn="r" eaLnBrk="1" hangingPunct="1"/>
            <a:fld id="{2E74AC58-959F-4D54-82E3-506DD3DDFAE3}" type="slidenum">
              <a:rPr lang="en-GB" sz="1300" i="0">
                <a:latin typeface="Arial" charset="0"/>
              </a:rPr>
              <a:pPr algn="r" eaLnBrk="1" hangingPunct="1"/>
              <a:t>4</a:t>
            </a:fld>
            <a:endParaRPr lang="en-GB" sz="1300" i="0" dirty="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B23E1E-162F-425F-8592-BBE4F63E3D11}" type="slidenum">
              <a:rPr lang="en-GB"/>
              <a:pPr/>
              <a:t>8</a:t>
            </a:fld>
            <a:endParaRPr lang="en-GB" dirty="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DA0672-9208-4C91-8340-54BE2A6B6979}" type="slidenum">
              <a:rPr lang="en-GB" smtClean="0"/>
              <a:pPr/>
              <a:t>15</a:t>
            </a:fld>
            <a:endParaRPr lang="en-GB" dirty="0"/>
          </a:p>
        </p:txBody>
      </p:sp>
    </p:spTree>
    <p:extLst>
      <p:ext uri="{BB962C8B-B14F-4D97-AF65-F5344CB8AC3E}">
        <p14:creationId xmlns:p14="http://schemas.microsoft.com/office/powerpoint/2010/main" val="4141972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DA0672-9208-4C91-8340-54BE2A6B6979}" type="slidenum">
              <a:rPr lang="en-GB" smtClean="0"/>
              <a:pPr/>
              <a:t>16</a:t>
            </a:fld>
            <a:endParaRPr lang="en-GB" dirty="0"/>
          </a:p>
        </p:txBody>
      </p:sp>
    </p:spTree>
    <p:extLst>
      <p:ext uri="{BB962C8B-B14F-4D97-AF65-F5344CB8AC3E}">
        <p14:creationId xmlns:p14="http://schemas.microsoft.com/office/powerpoint/2010/main" val="794570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76227A6-FED6-4F3C-9B51-B1794F49A26F}" type="slidenum">
              <a:rPr lang="en-GB" smtClean="0"/>
              <a:pPr>
                <a:defRPr/>
              </a:pPr>
              <a:t>25</a:t>
            </a:fld>
            <a:endParaRPr lang="en-GB"/>
          </a:p>
        </p:txBody>
      </p:sp>
    </p:spTree>
    <p:extLst>
      <p:ext uri="{BB962C8B-B14F-4D97-AF65-F5344CB8AC3E}">
        <p14:creationId xmlns:p14="http://schemas.microsoft.com/office/powerpoint/2010/main" val="3276819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191F54-0C69-4096-93BD-539633B9B70C}" type="slidenum">
              <a:rPr lang="en-GB"/>
              <a:pPr/>
              <a:t>31</a:t>
            </a:fld>
            <a:endParaRPr lang="en-GB"/>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pPr defTabSz="913997">
              <a:lnSpc>
                <a:spcPct val="80000"/>
              </a:lnSpc>
              <a:defRPr/>
            </a:pPr>
            <a:r>
              <a:rPr lang="en-US" sz="800" dirty="0"/>
              <a:t>Analogy with a game of dice. How to elect a (single) leader as quickly as possible with very high probability?</a:t>
            </a:r>
          </a:p>
          <a:p>
            <a:pPr marL="171374" indent="-171374">
              <a:lnSpc>
                <a:spcPct val="80000"/>
              </a:lnSpc>
              <a:buFontTx/>
              <a:buChar char="-"/>
            </a:pPr>
            <a:r>
              <a:rPr lang="en-US" sz="800" dirty="0"/>
              <a:t>Suppose there are 250 players, each with a coin and a die with, say, 4 faces (tetrahedron?)</a:t>
            </a:r>
          </a:p>
          <a:p>
            <a:pPr marL="171374" indent="-171374">
              <a:lnSpc>
                <a:spcPct val="80000"/>
              </a:lnSpc>
              <a:buFontTx/>
              <a:buChar char="-"/>
            </a:pPr>
            <a:r>
              <a:rPr lang="en-US" sz="800" dirty="0"/>
              <a:t>Suppose there is a referee that has no idea who or how many players there are. He can see the dice when they are rolled but cannot count them.</a:t>
            </a:r>
          </a:p>
          <a:p>
            <a:pPr marL="171374" indent="-171374">
              <a:lnSpc>
                <a:spcPct val="80000"/>
              </a:lnSpc>
              <a:buFontTx/>
              <a:buChar char="-"/>
            </a:pPr>
            <a:r>
              <a:rPr lang="en-US" sz="800" dirty="0"/>
              <a:t>Each player flips his coin. If it’s heads (nominee) then he rolls his die … roughly half of the players will roll their dice.</a:t>
            </a:r>
          </a:p>
          <a:p>
            <a:pPr marL="171374" indent="-171374">
              <a:lnSpc>
                <a:spcPct val="80000"/>
              </a:lnSpc>
              <a:buFontTx/>
              <a:buChar char="-"/>
            </a:pPr>
            <a:r>
              <a:rPr lang="en-US" sz="800" dirty="0"/>
              <a:t>The referee sees all dice and will be ale to tell the highest face, in this case 4.</a:t>
            </a:r>
          </a:p>
          <a:p>
            <a:pPr marL="171374" indent="-171374">
              <a:lnSpc>
                <a:spcPct val="80000"/>
              </a:lnSpc>
              <a:buFontTx/>
              <a:buChar char="-"/>
            </a:pPr>
            <a:r>
              <a:rPr lang="en-US" sz="800" dirty="0"/>
              <a:t>He shouts back to everyone that number 4 is the winner.</a:t>
            </a:r>
          </a:p>
          <a:p>
            <a:pPr marL="171374" indent="-171374">
              <a:lnSpc>
                <a:spcPct val="80000"/>
              </a:lnSpc>
              <a:buFontTx/>
              <a:buChar char="-"/>
            </a:pPr>
            <a:r>
              <a:rPr lang="en-US" sz="800" dirty="0"/>
              <a:t>The players who rolled 4 will select themselves as round winners and go into the 2</a:t>
            </a:r>
            <a:r>
              <a:rPr lang="en-US" sz="800" baseline="30000" dirty="0"/>
              <a:t>nd</a:t>
            </a:r>
            <a:r>
              <a:rPr lang="en-US" sz="800" dirty="0"/>
              <a:t> round. The others lose and exit the game.</a:t>
            </a:r>
          </a:p>
          <a:p>
            <a:pPr marL="171374" indent="-171374">
              <a:lnSpc>
                <a:spcPct val="80000"/>
              </a:lnSpc>
              <a:buFontTx/>
              <a:buChar char="-"/>
            </a:pPr>
            <a:endParaRPr lang="en-US" sz="800" dirty="0"/>
          </a:p>
          <a:p>
            <a:pPr>
              <a:lnSpc>
                <a:spcPct val="80000"/>
              </a:lnSpc>
            </a:pPr>
            <a:r>
              <a:rPr lang="en-US" sz="800" dirty="0"/>
              <a:t>Dice faces are individual frequency subcarriers activated by simple bursts. The burst are transmitted simultaneously but this is ok since we are only interested in identifying the frequency (die face) and not the number or the identity of the players. By the end of the 3</a:t>
            </a:r>
            <a:r>
              <a:rPr lang="en-US" sz="800" baseline="30000" dirty="0"/>
              <a:t>rd</a:t>
            </a:r>
            <a:r>
              <a:rPr lang="en-US" sz="800" dirty="0"/>
              <a:t> round there is a very high probability that </a:t>
            </a:r>
            <a:r>
              <a:rPr lang="en-US" sz="800"/>
              <a:t>only </a:t>
            </a:r>
            <a:r>
              <a:rPr lang="en-US" sz="800" smtClean="0"/>
              <a:t>1 </a:t>
            </a:r>
            <a:r>
              <a:rPr lang="en-US" sz="800" dirty="0"/>
              <a:t>player is left.</a:t>
            </a:r>
          </a:p>
          <a:p>
            <a:pPr>
              <a:lnSpc>
                <a:spcPct val="80000"/>
              </a:lnSpc>
            </a:pPr>
            <a:endParaRPr lang="en-US" sz="8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191F54-0C69-4096-93BD-539633B9B70C}" type="slidenum">
              <a:rPr lang="en-GB"/>
              <a:pPr/>
              <a:t>32</a:t>
            </a:fld>
            <a:endParaRPr lang="en-GB"/>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pPr defTabSz="913997">
              <a:lnSpc>
                <a:spcPct val="80000"/>
              </a:lnSpc>
              <a:defRPr/>
            </a:pPr>
            <a:r>
              <a:rPr lang="en-US" sz="800" dirty="0"/>
              <a:t>Analogy with a game of dice. How to elect a (single) leader as quickly as possible with very high probability?</a:t>
            </a:r>
          </a:p>
          <a:p>
            <a:pPr marL="171374" indent="-171374">
              <a:lnSpc>
                <a:spcPct val="80000"/>
              </a:lnSpc>
              <a:buFontTx/>
              <a:buChar char="-"/>
            </a:pPr>
            <a:r>
              <a:rPr lang="en-US" sz="800" dirty="0"/>
              <a:t>Suppose there are 250 players, each with a coin and a die with, say, 4 faces (tetrahedron?)</a:t>
            </a:r>
          </a:p>
          <a:p>
            <a:pPr marL="171374" indent="-171374">
              <a:lnSpc>
                <a:spcPct val="80000"/>
              </a:lnSpc>
              <a:buFontTx/>
              <a:buChar char="-"/>
            </a:pPr>
            <a:r>
              <a:rPr lang="en-US" sz="800" dirty="0"/>
              <a:t>Suppose there is a referee that has no idea who or how many players there are. He can see the dice when they are rolled but cannot count them.</a:t>
            </a:r>
          </a:p>
          <a:p>
            <a:pPr marL="171374" indent="-171374">
              <a:lnSpc>
                <a:spcPct val="80000"/>
              </a:lnSpc>
              <a:buFontTx/>
              <a:buChar char="-"/>
            </a:pPr>
            <a:r>
              <a:rPr lang="en-US" sz="800" dirty="0"/>
              <a:t>Each player flips his coin. If it’s heads (nominee) then he rolls his die … roughly half of the players will roll their dice.</a:t>
            </a:r>
          </a:p>
          <a:p>
            <a:pPr marL="171374" indent="-171374">
              <a:lnSpc>
                <a:spcPct val="80000"/>
              </a:lnSpc>
              <a:buFontTx/>
              <a:buChar char="-"/>
            </a:pPr>
            <a:r>
              <a:rPr lang="en-US" sz="800" dirty="0"/>
              <a:t>The referee sees all dice and will be ale to tell the highest face, in this case 4.</a:t>
            </a:r>
          </a:p>
          <a:p>
            <a:pPr marL="171374" indent="-171374">
              <a:lnSpc>
                <a:spcPct val="80000"/>
              </a:lnSpc>
              <a:buFontTx/>
              <a:buChar char="-"/>
            </a:pPr>
            <a:r>
              <a:rPr lang="en-US" sz="800" dirty="0"/>
              <a:t>He shouts back to everyone that number 4 is the winner.</a:t>
            </a:r>
          </a:p>
          <a:p>
            <a:pPr marL="171374" indent="-171374">
              <a:lnSpc>
                <a:spcPct val="80000"/>
              </a:lnSpc>
              <a:buFontTx/>
              <a:buChar char="-"/>
            </a:pPr>
            <a:r>
              <a:rPr lang="en-US" sz="800" dirty="0"/>
              <a:t>The players who rolled 4 will select themselves as round winners and go into the 2</a:t>
            </a:r>
            <a:r>
              <a:rPr lang="en-US" sz="800" baseline="30000" dirty="0"/>
              <a:t>nd</a:t>
            </a:r>
            <a:r>
              <a:rPr lang="en-US" sz="800" dirty="0"/>
              <a:t> round. The others lose and exit the game.</a:t>
            </a:r>
          </a:p>
          <a:p>
            <a:pPr marL="171374" indent="-171374">
              <a:lnSpc>
                <a:spcPct val="80000"/>
              </a:lnSpc>
              <a:buFontTx/>
              <a:buChar char="-"/>
            </a:pPr>
            <a:endParaRPr lang="en-US" sz="800" dirty="0"/>
          </a:p>
          <a:p>
            <a:pPr>
              <a:lnSpc>
                <a:spcPct val="80000"/>
              </a:lnSpc>
            </a:pPr>
            <a:r>
              <a:rPr lang="en-US" sz="800" dirty="0"/>
              <a:t>Dice faces are individual frequency subcarriers activated by simple bursts. The burst are transmitted simultaneously but this is ok since we are only interested in identifying the frequency (die face) and not the number or the identity of the players. By the end of the 3</a:t>
            </a:r>
            <a:r>
              <a:rPr lang="en-US" sz="800" baseline="30000" dirty="0"/>
              <a:t>rd</a:t>
            </a:r>
            <a:r>
              <a:rPr lang="en-US" sz="800" dirty="0"/>
              <a:t> round there is a very high probability that </a:t>
            </a:r>
            <a:r>
              <a:rPr lang="en-US" sz="800"/>
              <a:t>only </a:t>
            </a:r>
            <a:r>
              <a:rPr lang="en-US" sz="800" smtClean="0"/>
              <a:t>1 </a:t>
            </a:r>
            <a:r>
              <a:rPr lang="en-US" sz="800" dirty="0"/>
              <a:t>player is left.</a:t>
            </a:r>
          </a:p>
          <a:p>
            <a:pPr>
              <a:lnSpc>
                <a:spcPct val="80000"/>
              </a:lnSpc>
            </a:pPr>
            <a:endParaRPr lang="en-US" sz="80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4175" y="2060575"/>
            <a:ext cx="8374063" cy="576263"/>
          </a:xfrm>
          <a:extLst>
            <a:ext uri="{909E8E84-426E-40DD-AFC4-6F175D3DCCD1}">
              <a14:hiddenFill xmlns:a14="http://schemas.microsoft.com/office/drawing/2010/main">
                <a:solidFill>
                  <a:schemeClr val="accent1"/>
                </a:solidFill>
              </a14:hiddenFill>
            </a:ext>
          </a:extLst>
        </p:spPr>
        <p:txBody>
          <a:bodyPr anchor="t"/>
          <a:lstStyle>
            <a:lvl1pPr>
              <a:defRPr sz="3600">
                <a:solidFill>
                  <a:srgbClr val="FFEBB3"/>
                </a:solidFill>
              </a:defRPr>
            </a:lvl1pPr>
          </a:lstStyle>
          <a:p>
            <a:pPr lvl="0"/>
            <a:r>
              <a:rPr lang="en-GB" noProof="0" smtClean="0"/>
              <a:t>Click to edit Master title style</a:t>
            </a:r>
          </a:p>
        </p:txBody>
      </p:sp>
      <p:sp>
        <p:nvSpPr>
          <p:cNvPr id="2051" name="Rectangle 3"/>
          <p:cNvSpPr>
            <a:spLocks noGrp="1" noChangeArrowheads="1"/>
          </p:cNvSpPr>
          <p:nvPr>
            <p:ph type="subTitle" idx="1"/>
          </p:nvPr>
        </p:nvSpPr>
        <p:spPr>
          <a:xfrm>
            <a:off x="384175" y="2774950"/>
            <a:ext cx="8374063" cy="725488"/>
          </a:xfrm>
          <a:extLst>
            <a:ext uri="{909E8E84-426E-40DD-AFC4-6F175D3DCCD1}">
              <a14:hiddenFill xmlns:a14="http://schemas.microsoft.com/office/drawing/2010/main">
                <a:solidFill>
                  <a:srgbClr val="0073CF"/>
                </a:solidFill>
              </a14:hiddenFill>
            </a:ext>
            <a:ext uri="{91240B29-F687-4F45-9708-019B960494DF}">
              <a14:hiddenLine xmlns:a14="http://schemas.microsoft.com/office/drawing/2010/main" w="9525">
                <a:solidFill>
                  <a:srgbClr val="003E72"/>
                </a:solidFill>
                <a:miter lim="800000"/>
                <a:headEnd/>
                <a:tailEnd/>
              </a14:hiddenLine>
            </a:ext>
          </a:extLst>
        </p:spPr>
        <p:txBody>
          <a:bodyPr lIns="0" tIns="0" rIns="0" bIns="0"/>
          <a:lstStyle>
            <a:lvl1pPr marL="0" indent="0">
              <a:buFont typeface="Arial" charset="0"/>
              <a:buNone/>
              <a:defRPr sz="1800" b="0">
                <a:solidFill>
                  <a:srgbClr val="EAEAEA"/>
                </a:solidFill>
              </a:defRPr>
            </a:lvl1pPr>
          </a:lstStyle>
          <a:p>
            <a:pPr lvl="0"/>
            <a:r>
              <a:rPr lang="en-GB" noProof="0" dirty="0" smtClean="0"/>
              <a:t>Click to edit subtitle</a:t>
            </a:r>
          </a:p>
        </p:txBody>
      </p:sp>
      <p:sp>
        <p:nvSpPr>
          <p:cNvPr id="4" name="Slide Number Placeholder 3"/>
          <p:cNvSpPr>
            <a:spLocks noGrp="1" noChangeArrowheads="1"/>
          </p:cNvSpPr>
          <p:nvPr>
            <p:ph type="sldNum" sz="quarter" idx="10"/>
          </p:nvPr>
        </p:nvSpPr>
        <p:spPr>
          <a:xfrm>
            <a:off x="7862888" y="6448425"/>
            <a:ext cx="900112" cy="179388"/>
          </a:xfrm>
          <a:prstGeom prst="rect">
            <a:avLst/>
          </a:prstGeom>
          <a:extLst>
            <a:ext uri="{909E8E84-426E-40DD-AFC4-6F175D3DCCD1}">
              <a14:hiddenFill xmlns:a14="http://schemas.microsoft.com/office/drawing/2010/main">
                <a:solidFill>
                  <a:schemeClr val="accent1"/>
                </a:solidFill>
              </a14:hiddenFill>
            </a:ext>
          </a:extLst>
        </p:spPr>
        <p:txBody>
          <a:bodyPr lIns="0" tIns="0" rIns="0" bIns="0"/>
          <a:lstStyle>
            <a:lvl1pPr>
              <a:defRPr sz="1000" b="0">
                <a:solidFill>
                  <a:schemeClr val="tx1"/>
                </a:solidFill>
                <a:latin typeface="+mn-lt"/>
              </a:defRPr>
            </a:lvl1pPr>
          </a:lstStyle>
          <a:p>
            <a:pPr>
              <a:defRPr/>
            </a:pPr>
            <a:fld id="{8DC06D41-FF3C-405D-9B41-BB3F475E5B04}" type="slidenum">
              <a:rPr lang="en-GB"/>
              <a:pPr>
                <a:defRPr/>
              </a:pPr>
              <a:t>‹#›</a:t>
            </a:fld>
            <a:endParaRPr lang="en-GB"/>
          </a:p>
        </p:txBody>
      </p:sp>
    </p:spTree>
    <p:extLst>
      <p:ext uri="{BB962C8B-B14F-4D97-AF65-F5344CB8AC3E}">
        <p14:creationId xmlns:p14="http://schemas.microsoft.com/office/powerpoint/2010/main" val="9808274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500" b="0">
                <a:solidFill>
                  <a:srgbClr val="FF6600"/>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251520" y="836712"/>
            <a:ext cx="8640960" cy="5760640"/>
          </a:xfrm>
        </p:spPr>
        <p:txBody>
          <a:bodyPr/>
          <a:lstStyle>
            <a:lvl1pPr marL="268288" indent="-268288">
              <a:defRPr/>
            </a:lvl1pPr>
            <a:lvl2pPr marL="628650" indent="-268288">
              <a:defRPr/>
            </a:lvl2pPr>
            <a:lvl3pPr marL="990600" indent="-269875">
              <a:defRPr/>
            </a:lvl3pPr>
            <a:lvl4pPr marL="1343025" indent="-269875">
              <a:defRPr/>
            </a:lvl4pPr>
            <a:lvl5pPr marL="1612900" indent="-2286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1427491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233452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47638" y="836713"/>
            <a:ext cx="4343400" cy="57606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3438" y="836712"/>
            <a:ext cx="4343400" cy="57436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5190687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703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28800"/>
            <a:ext cx="4040188" cy="482453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90872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628800"/>
            <a:ext cx="4041775" cy="482453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1"/>
          <p:cNvSpPr>
            <a:spLocks noGrp="1"/>
          </p:cNvSpPr>
          <p:nvPr>
            <p:ph type="title"/>
          </p:nvPr>
        </p:nvSpPr>
        <p:spPr>
          <a:xfrm>
            <a:off x="217488" y="39688"/>
            <a:ext cx="8088312" cy="455612"/>
          </a:xfrm>
        </p:spPr>
        <p:txBody>
          <a:bodyPr/>
          <a:lstStyle/>
          <a:p>
            <a:r>
              <a:rPr lang="en-US" smtClean="0"/>
              <a:t>Click to edit Master title style</a:t>
            </a:r>
            <a:endParaRPr lang="en-GB"/>
          </a:p>
        </p:txBody>
      </p:sp>
    </p:spTree>
    <p:extLst>
      <p:ext uri="{BB962C8B-B14F-4D97-AF65-F5344CB8AC3E}">
        <p14:creationId xmlns:p14="http://schemas.microsoft.com/office/powerpoint/2010/main" val="201599436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2261012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958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txBox="1">
            <a:spLocks/>
          </p:cNvSpPr>
          <p:nvPr userDrawn="1"/>
        </p:nvSpPr>
        <p:spPr bwMode="auto">
          <a:xfrm>
            <a:off x="217488" y="39688"/>
            <a:ext cx="8088312" cy="455612"/>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rtl="0" fontAlgn="base">
              <a:spcBef>
                <a:spcPct val="0"/>
              </a:spcBef>
              <a:spcAft>
                <a:spcPct val="0"/>
              </a:spcAft>
              <a:defRPr sz="2700" b="1">
                <a:solidFill>
                  <a:srgbClr val="FFEBB3"/>
                </a:solidFill>
                <a:latin typeface="+mj-lt"/>
                <a:ea typeface="+mj-ea"/>
                <a:cs typeface="+mj-cs"/>
              </a:defRPr>
            </a:lvl1pPr>
            <a:lvl2pPr algn="l" rtl="0" fontAlgn="base">
              <a:spcBef>
                <a:spcPct val="0"/>
              </a:spcBef>
              <a:spcAft>
                <a:spcPct val="0"/>
              </a:spcAft>
              <a:defRPr sz="2700" b="1">
                <a:solidFill>
                  <a:srgbClr val="FFEBB3"/>
                </a:solidFill>
                <a:latin typeface="Arial" charset="0"/>
              </a:defRPr>
            </a:lvl2pPr>
            <a:lvl3pPr algn="l" rtl="0" fontAlgn="base">
              <a:spcBef>
                <a:spcPct val="0"/>
              </a:spcBef>
              <a:spcAft>
                <a:spcPct val="0"/>
              </a:spcAft>
              <a:defRPr sz="2700" b="1">
                <a:solidFill>
                  <a:srgbClr val="FFEBB3"/>
                </a:solidFill>
                <a:latin typeface="Arial" charset="0"/>
              </a:defRPr>
            </a:lvl3pPr>
            <a:lvl4pPr algn="l" rtl="0" fontAlgn="base">
              <a:spcBef>
                <a:spcPct val="0"/>
              </a:spcBef>
              <a:spcAft>
                <a:spcPct val="0"/>
              </a:spcAft>
              <a:defRPr sz="2700" b="1">
                <a:solidFill>
                  <a:srgbClr val="FFEBB3"/>
                </a:solidFill>
                <a:latin typeface="Arial" charset="0"/>
              </a:defRPr>
            </a:lvl4pPr>
            <a:lvl5pPr algn="l" rtl="0" fontAlgn="base">
              <a:spcBef>
                <a:spcPct val="0"/>
              </a:spcBef>
              <a:spcAft>
                <a:spcPct val="0"/>
              </a:spcAft>
              <a:defRPr sz="2700" b="1">
                <a:solidFill>
                  <a:srgbClr val="FFEBB3"/>
                </a:solidFill>
                <a:latin typeface="Arial" charset="0"/>
              </a:defRPr>
            </a:lvl5pPr>
            <a:lvl6pPr marL="457200" algn="l" rtl="0" fontAlgn="base">
              <a:spcBef>
                <a:spcPct val="0"/>
              </a:spcBef>
              <a:spcAft>
                <a:spcPct val="0"/>
              </a:spcAft>
              <a:defRPr sz="2700" b="1">
                <a:solidFill>
                  <a:srgbClr val="FFEBB3"/>
                </a:solidFill>
                <a:latin typeface="Arial" charset="0"/>
              </a:defRPr>
            </a:lvl6pPr>
            <a:lvl7pPr marL="914400" algn="l" rtl="0" fontAlgn="base">
              <a:spcBef>
                <a:spcPct val="0"/>
              </a:spcBef>
              <a:spcAft>
                <a:spcPct val="0"/>
              </a:spcAft>
              <a:defRPr sz="2700" b="1">
                <a:solidFill>
                  <a:srgbClr val="FFEBB3"/>
                </a:solidFill>
                <a:latin typeface="Arial" charset="0"/>
              </a:defRPr>
            </a:lvl7pPr>
            <a:lvl8pPr marL="1371600" algn="l" rtl="0" fontAlgn="base">
              <a:spcBef>
                <a:spcPct val="0"/>
              </a:spcBef>
              <a:spcAft>
                <a:spcPct val="0"/>
              </a:spcAft>
              <a:defRPr sz="2700" b="1">
                <a:solidFill>
                  <a:srgbClr val="FFEBB3"/>
                </a:solidFill>
                <a:latin typeface="Arial" charset="0"/>
              </a:defRPr>
            </a:lvl8pPr>
            <a:lvl9pPr marL="1828800" algn="l" rtl="0" fontAlgn="base">
              <a:spcBef>
                <a:spcPct val="0"/>
              </a:spcBef>
              <a:spcAft>
                <a:spcPct val="0"/>
              </a:spcAft>
              <a:defRPr sz="2700" b="1">
                <a:solidFill>
                  <a:srgbClr val="FFEBB3"/>
                </a:solidFill>
                <a:latin typeface="Arial" charset="0"/>
              </a:defRPr>
            </a:lvl9pPr>
          </a:lstStyle>
          <a:p>
            <a:pPr>
              <a:defRPr/>
            </a:pPr>
            <a:r>
              <a:rPr lang="en-US" sz="2500" b="0" i="0" dirty="0" smtClean="0">
                <a:solidFill>
                  <a:srgbClr val="FF832F"/>
                </a:solidFill>
              </a:rPr>
              <a:t>Click to edit Master title style</a:t>
            </a:r>
            <a:endParaRPr lang="en-GB" sz="2500" b="0" i="0" dirty="0" smtClean="0">
              <a:solidFill>
                <a:srgbClr val="FF832F"/>
              </a:solidFill>
            </a:endParaRPr>
          </a:p>
        </p:txBody>
      </p:sp>
      <p:sp>
        <p:nvSpPr>
          <p:cNvPr id="3" name="Picture Placeholder 2"/>
          <p:cNvSpPr>
            <a:spLocks noGrp="1"/>
          </p:cNvSpPr>
          <p:nvPr>
            <p:ph type="pic" idx="1"/>
          </p:nvPr>
        </p:nvSpPr>
        <p:spPr>
          <a:xfrm>
            <a:off x="1792288" y="1196752"/>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50938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gi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7488" y="39688"/>
            <a:ext cx="8088312" cy="455612"/>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dirty="0" smtClean="0"/>
              <a:t>Click to edit Master title style</a:t>
            </a:r>
          </a:p>
        </p:txBody>
      </p:sp>
      <p:sp>
        <p:nvSpPr>
          <p:cNvPr id="1027" name="Rectangle 3"/>
          <p:cNvSpPr>
            <a:spLocks noGrp="1" noChangeArrowheads="1"/>
          </p:cNvSpPr>
          <p:nvPr>
            <p:ph type="body" idx="1"/>
          </p:nvPr>
        </p:nvSpPr>
        <p:spPr bwMode="auto">
          <a:xfrm>
            <a:off x="251520" y="854075"/>
            <a:ext cx="8640960" cy="57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5" rIns="91428" bIns="45715"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 bg1="lt1" tx1="dk1" bg2="lt2" tx2="dk2" accent1="accent1" accent2="accent2" accent3="accent3" accent4="accent4" accent5="accent5" accent6="accent6" hlink="hlink" folHlink="folHlink"/>
  <p:sldLayoutIdLst>
    <p:sldLayoutId id="2147483699" r:id="rId1"/>
    <p:sldLayoutId id="2147483691" r:id="rId2"/>
    <p:sldLayoutId id="2147483692" r:id="rId3"/>
    <p:sldLayoutId id="2147483693" r:id="rId4"/>
    <p:sldLayoutId id="2147483694" r:id="rId5"/>
    <p:sldLayoutId id="2147483695" r:id="rId6"/>
    <p:sldLayoutId id="2147483696" r:id="rId7"/>
    <p:sldLayoutId id="2147483701" r:id="rId8"/>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2500" b="0">
          <a:solidFill>
            <a:srgbClr val="FF6600"/>
          </a:solidFill>
          <a:latin typeface="+mj-lt"/>
          <a:ea typeface="+mj-ea"/>
          <a:cs typeface="+mj-cs"/>
        </a:defRPr>
      </a:lvl1pPr>
      <a:lvl2pPr algn="l" rtl="0" eaLnBrk="0" fontAlgn="base" hangingPunct="0">
        <a:spcBef>
          <a:spcPct val="0"/>
        </a:spcBef>
        <a:spcAft>
          <a:spcPct val="0"/>
        </a:spcAft>
        <a:defRPr sz="2700" b="1">
          <a:solidFill>
            <a:srgbClr val="FFEBB3"/>
          </a:solidFill>
          <a:latin typeface="Arial" charset="0"/>
        </a:defRPr>
      </a:lvl2pPr>
      <a:lvl3pPr algn="l" rtl="0" eaLnBrk="0" fontAlgn="base" hangingPunct="0">
        <a:spcBef>
          <a:spcPct val="0"/>
        </a:spcBef>
        <a:spcAft>
          <a:spcPct val="0"/>
        </a:spcAft>
        <a:defRPr sz="2700" b="1">
          <a:solidFill>
            <a:srgbClr val="FFEBB3"/>
          </a:solidFill>
          <a:latin typeface="Arial" charset="0"/>
        </a:defRPr>
      </a:lvl3pPr>
      <a:lvl4pPr algn="l" rtl="0" eaLnBrk="0" fontAlgn="base" hangingPunct="0">
        <a:spcBef>
          <a:spcPct val="0"/>
        </a:spcBef>
        <a:spcAft>
          <a:spcPct val="0"/>
        </a:spcAft>
        <a:defRPr sz="2700" b="1">
          <a:solidFill>
            <a:srgbClr val="FFEBB3"/>
          </a:solidFill>
          <a:latin typeface="Arial" charset="0"/>
        </a:defRPr>
      </a:lvl4pPr>
      <a:lvl5pPr algn="l" rtl="0" eaLnBrk="0" fontAlgn="base" hangingPunct="0">
        <a:spcBef>
          <a:spcPct val="0"/>
        </a:spcBef>
        <a:spcAft>
          <a:spcPct val="0"/>
        </a:spcAft>
        <a:defRPr sz="2700" b="1">
          <a:solidFill>
            <a:srgbClr val="FFEBB3"/>
          </a:solidFill>
          <a:latin typeface="Arial" charset="0"/>
        </a:defRPr>
      </a:lvl5pPr>
      <a:lvl6pPr marL="457200" algn="l" rtl="0" fontAlgn="base">
        <a:spcBef>
          <a:spcPct val="0"/>
        </a:spcBef>
        <a:spcAft>
          <a:spcPct val="0"/>
        </a:spcAft>
        <a:defRPr sz="2700" b="1">
          <a:solidFill>
            <a:srgbClr val="FFEBB3"/>
          </a:solidFill>
          <a:latin typeface="Arial" charset="0"/>
        </a:defRPr>
      </a:lvl6pPr>
      <a:lvl7pPr marL="914400" algn="l" rtl="0" fontAlgn="base">
        <a:spcBef>
          <a:spcPct val="0"/>
        </a:spcBef>
        <a:spcAft>
          <a:spcPct val="0"/>
        </a:spcAft>
        <a:defRPr sz="2700" b="1">
          <a:solidFill>
            <a:srgbClr val="FFEBB3"/>
          </a:solidFill>
          <a:latin typeface="Arial" charset="0"/>
        </a:defRPr>
      </a:lvl7pPr>
      <a:lvl8pPr marL="1371600" algn="l" rtl="0" fontAlgn="base">
        <a:spcBef>
          <a:spcPct val="0"/>
        </a:spcBef>
        <a:spcAft>
          <a:spcPct val="0"/>
        </a:spcAft>
        <a:defRPr sz="2700" b="1">
          <a:solidFill>
            <a:srgbClr val="FFEBB3"/>
          </a:solidFill>
          <a:latin typeface="Arial" charset="0"/>
        </a:defRPr>
      </a:lvl8pPr>
      <a:lvl9pPr marL="1828800" algn="l" rtl="0" fontAlgn="base">
        <a:spcBef>
          <a:spcPct val="0"/>
        </a:spcBef>
        <a:spcAft>
          <a:spcPct val="0"/>
        </a:spcAft>
        <a:defRPr sz="2700" b="1">
          <a:solidFill>
            <a:srgbClr val="FFEBB3"/>
          </a:solidFill>
          <a:latin typeface="Arial" charset="0"/>
        </a:defRPr>
      </a:lvl9pPr>
    </p:titleStyle>
    <p:bodyStyle>
      <a:lvl1pPr marL="342900" indent="-342900" algn="l" rtl="0" eaLnBrk="0" fontAlgn="base" hangingPunct="0">
        <a:spcBef>
          <a:spcPct val="40000"/>
        </a:spcBef>
        <a:spcAft>
          <a:spcPct val="0"/>
        </a:spcAft>
        <a:buClrTx/>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Tx/>
        <a:buFont typeface="Arial" charset="0"/>
        <a:buChar char="◦"/>
        <a:defRPr sz="2100">
          <a:solidFill>
            <a:schemeClr val="tx1"/>
          </a:solidFill>
          <a:latin typeface="+mn-lt"/>
        </a:defRPr>
      </a:lvl2pPr>
      <a:lvl3pPr marL="1143000" indent="-228600" algn="l" rtl="0" eaLnBrk="0" fontAlgn="base" hangingPunct="0">
        <a:spcBef>
          <a:spcPct val="20000"/>
        </a:spcBef>
        <a:spcAft>
          <a:spcPct val="0"/>
        </a:spcAft>
        <a:buClrTx/>
        <a:buFont typeface="Arial" charset="0"/>
        <a:buChar char="▪"/>
        <a:defRPr sz="1900">
          <a:solidFill>
            <a:schemeClr val="tx1"/>
          </a:solidFill>
          <a:latin typeface="+mn-lt"/>
        </a:defRPr>
      </a:lvl3pPr>
      <a:lvl4pPr marL="1600200" indent="-230188" algn="l" rtl="0" eaLnBrk="0" fontAlgn="base" hangingPunct="0">
        <a:spcBef>
          <a:spcPct val="20000"/>
        </a:spcBef>
        <a:spcAft>
          <a:spcPct val="0"/>
        </a:spcAft>
        <a:buClrTx/>
        <a:buFont typeface="Arial" charset="0"/>
        <a:buChar char="▫"/>
        <a:defRPr sz="1700">
          <a:solidFill>
            <a:schemeClr val="tx1"/>
          </a:solidFill>
          <a:latin typeface="+mn-lt"/>
        </a:defRPr>
      </a:lvl4pPr>
      <a:lvl5pPr marL="2057400" indent="-228600" algn="l" rtl="0" eaLnBrk="0" fontAlgn="base" hangingPunct="0">
        <a:spcBef>
          <a:spcPct val="20000"/>
        </a:spcBef>
        <a:spcAft>
          <a:spcPct val="0"/>
        </a:spcAft>
        <a:buClrTx/>
        <a:buFont typeface="Arial" charset="0"/>
        <a:buChar char="»"/>
        <a:defRPr sz="1500">
          <a:solidFill>
            <a:schemeClr val="tx1"/>
          </a:solidFill>
          <a:latin typeface="+mn-lt"/>
        </a:defRPr>
      </a:lvl5pPr>
      <a:lvl6pPr marL="2514600" indent="-228600" algn="l" rtl="0" fontAlgn="base">
        <a:spcBef>
          <a:spcPct val="20000"/>
        </a:spcBef>
        <a:spcAft>
          <a:spcPct val="0"/>
        </a:spcAft>
        <a:buClr>
          <a:schemeClr val="tx1"/>
        </a:buClr>
        <a:buFont typeface="Arial" charset="0"/>
        <a:buChar char="»"/>
        <a:defRPr sz="1500">
          <a:solidFill>
            <a:schemeClr val="tx1"/>
          </a:solidFill>
          <a:latin typeface="+mn-lt"/>
        </a:defRPr>
      </a:lvl6pPr>
      <a:lvl7pPr marL="2971800" indent="-228600" algn="l" rtl="0" fontAlgn="base">
        <a:spcBef>
          <a:spcPct val="20000"/>
        </a:spcBef>
        <a:spcAft>
          <a:spcPct val="0"/>
        </a:spcAft>
        <a:buClr>
          <a:schemeClr val="tx1"/>
        </a:buClr>
        <a:buFont typeface="Arial" charset="0"/>
        <a:buChar char="»"/>
        <a:defRPr sz="1500">
          <a:solidFill>
            <a:schemeClr val="tx1"/>
          </a:solidFill>
          <a:latin typeface="+mn-lt"/>
        </a:defRPr>
      </a:lvl7pPr>
      <a:lvl8pPr marL="3429000" indent="-228600" algn="l" rtl="0" fontAlgn="base">
        <a:spcBef>
          <a:spcPct val="20000"/>
        </a:spcBef>
        <a:spcAft>
          <a:spcPct val="0"/>
        </a:spcAft>
        <a:buClr>
          <a:schemeClr val="tx1"/>
        </a:buClr>
        <a:buFont typeface="Arial" charset="0"/>
        <a:buChar char="»"/>
        <a:defRPr sz="1500">
          <a:solidFill>
            <a:schemeClr val="tx1"/>
          </a:solidFill>
          <a:latin typeface="+mn-lt"/>
        </a:defRPr>
      </a:lvl8pPr>
      <a:lvl9pPr marL="3886200" indent="-228600" algn="l" rtl="0" fontAlgn="base">
        <a:spcBef>
          <a:spcPct val="20000"/>
        </a:spcBef>
        <a:spcAft>
          <a:spcPct val="0"/>
        </a:spcAft>
        <a:buClr>
          <a:schemeClr val="tx1"/>
        </a:buClr>
        <a:buFont typeface="Arial" charset="0"/>
        <a:buChar char="»"/>
        <a:defRPr sz="1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2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4.emf"/><Relationship Id="rId4" Type="http://schemas.openxmlformats.org/officeDocument/2006/relationships/image" Target="../media/image73.em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75.png"/><Relationship Id="rId4"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gif"/><Relationship Id="rId1" Type="http://schemas.openxmlformats.org/officeDocument/2006/relationships/slideLayout" Target="../slideLayouts/slideLayout2.xml"/><Relationship Id="rId4" Type="http://schemas.openxmlformats.org/officeDocument/2006/relationships/image" Target="../media/image87.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84175" y="2420938"/>
            <a:ext cx="8374063" cy="1008062"/>
          </a:xfrm>
        </p:spPr>
        <p:txBody>
          <a:bodyPr/>
          <a:lstStyle/>
          <a:p>
            <a:pPr eaLnBrk="1" hangingPunct="1"/>
            <a:r>
              <a:rPr lang="en-US" sz="2000" dirty="0" smtClean="0">
                <a:solidFill>
                  <a:schemeClr val="bg1"/>
                </a:solidFill>
              </a:rPr>
              <a:t>Topical Issues:</a:t>
            </a:r>
            <a:br>
              <a:rPr lang="en-US" sz="2000" dirty="0" smtClean="0">
                <a:solidFill>
                  <a:schemeClr val="bg1"/>
                </a:solidFill>
              </a:rPr>
            </a:br>
            <a:r>
              <a:rPr lang="en-US" sz="3200" dirty="0" smtClean="0">
                <a:solidFill>
                  <a:schemeClr val="bg1"/>
                </a:solidFill>
              </a:rPr>
              <a:t>Designing a Wireless LAN Protocol</a:t>
            </a:r>
          </a:p>
        </p:txBody>
      </p:sp>
      <p:sp>
        <p:nvSpPr>
          <p:cNvPr id="5123" name="Rectangle 3"/>
          <p:cNvSpPr>
            <a:spLocks noGrp="1" noChangeArrowheads="1"/>
          </p:cNvSpPr>
          <p:nvPr>
            <p:ph type="subTitle" idx="1"/>
          </p:nvPr>
        </p:nvSpPr>
        <p:spPr>
          <a:xfrm>
            <a:off x="384175" y="3856038"/>
            <a:ext cx="8374063" cy="725487"/>
          </a:xfrm>
        </p:spPr>
        <p:txBody>
          <a:bodyPr/>
          <a:lstStyle/>
          <a:p>
            <a:pPr eaLnBrk="1" hangingPunct="1">
              <a:lnSpc>
                <a:spcPct val="90000"/>
              </a:lnSpc>
            </a:pPr>
            <a:r>
              <a:rPr lang="en-US" sz="1600" b="0" dirty="0" smtClean="0">
                <a:solidFill>
                  <a:schemeClr val="bg1">
                    <a:lumMod val="85000"/>
                  </a:schemeClr>
                </a:solidFill>
              </a:rPr>
              <a:t>CST Part II</a:t>
            </a:r>
          </a:p>
          <a:p>
            <a:pPr eaLnBrk="1" hangingPunct="1">
              <a:lnSpc>
                <a:spcPct val="90000"/>
              </a:lnSpc>
            </a:pPr>
            <a:r>
              <a:rPr lang="en-US" sz="1600" b="0" smtClean="0">
                <a:solidFill>
                  <a:schemeClr val="bg1">
                    <a:lumMod val="85000"/>
                  </a:schemeClr>
                </a:solidFill>
              </a:rPr>
              <a:t>Easter 2012</a:t>
            </a:r>
            <a:endParaRPr lang="en-US" sz="1600" b="0" dirty="0" smtClean="0">
              <a:solidFill>
                <a:schemeClr val="bg1">
                  <a:lumMod val="85000"/>
                </a:schemeClr>
              </a:solidFill>
            </a:endParaRPr>
          </a:p>
        </p:txBody>
      </p:sp>
      <p:sp>
        <p:nvSpPr>
          <p:cNvPr id="5124" name="Text Box 4"/>
          <p:cNvSpPr txBox="1">
            <a:spLocks noChangeArrowheads="1"/>
          </p:cNvSpPr>
          <p:nvPr/>
        </p:nvSpPr>
        <p:spPr bwMode="auto">
          <a:xfrm>
            <a:off x="5867400" y="5516563"/>
            <a:ext cx="2519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i="1">
                <a:solidFill>
                  <a:schemeClr val="tx1"/>
                </a:solidFill>
                <a:latin typeface="Calibri" pitchFamily="34" charset="0"/>
              </a:defRPr>
            </a:lvl1pPr>
            <a:lvl2pPr marL="742950" indent="-285750" eaLnBrk="0" hangingPunct="0">
              <a:defRPr sz="3200" i="1">
                <a:solidFill>
                  <a:schemeClr val="tx1"/>
                </a:solidFill>
                <a:latin typeface="Calibri" pitchFamily="34" charset="0"/>
              </a:defRPr>
            </a:lvl2pPr>
            <a:lvl3pPr marL="1143000" indent="-228600" eaLnBrk="0" hangingPunct="0">
              <a:defRPr sz="3200" i="1">
                <a:solidFill>
                  <a:schemeClr val="tx1"/>
                </a:solidFill>
                <a:latin typeface="Calibri" pitchFamily="34" charset="0"/>
              </a:defRPr>
            </a:lvl3pPr>
            <a:lvl4pPr marL="1600200" indent="-228600" eaLnBrk="0" hangingPunct="0">
              <a:defRPr sz="3200" i="1">
                <a:solidFill>
                  <a:schemeClr val="tx1"/>
                </a:solidFill>
                <a:latin typeface="Calibri" pitchFamily="34" charset="0"/>
              </a:defRPr>
            </a:lvl4pPr>
            <a:lvl5pPr marL="2057400" indent="-228600" eaLnBrk="0" hangingPunct="0">
              <a:defRPr sz="3200" i="1">
                <a:solidFill>
                  <a:schemeClr val="tx1"/>
                </a:solidFill>
                <a:latin typeface="Calibri" pitchFamily="34" charset="0"/>
              </a:defRPr>
            </a:lvl5pPr>
            <a:lvl6pPr marL="2514600" indent="-228600" eaLnBrk="0" fontAlgn="base" hangingPunct="0">
              <a:spcBef>
                <a:spcPct val="0"/>
              </a:spcBef>
              <a:spcAft>
                <a:spcPct val="0"/>
              </a:spcAft>
              <a:defRPr sz="3200" i="1">
                <a:solidFill>
                  <a:schemeClr val="tx1"/>
                </a:solidFill>
                <a:latin typeface="Calibri" pitchFamily="34" charset="0"/>
              </a:defRPr>
            </a:lvl6pPr>
            <a:lvl7pPr marL="2971800" indent="-228600" eaLnBrk="0" fontAlgn="base" hangingPunct="0">
              <a:spcBef>
                <a:spcPct val="0"/>
              </a:spcBef>
              <a:spcAft>
                <a:spcPct val="0"/>
              </a:spcAft>
              <a:defRPr sz="3200" i="1">
                <a:solidFill>
                  <a:schemeClr val="tx1"/>
                </a:solidFill>
                <a:latin typeface="Calibri" pitchFamily="34" charset="0"/>
              </a:defRPr>
            </a:lvl7pPr>
            <a:lvl8pPr marL="3429000" indent="-228600" eaLnBrk="0" fontAlgn="base" hangingPunct="0">
              <a:spcBef>
                <a:spcPct val="0"/>
              </a:spcBef>
              <a:spcAft>
                <a:spcPct val="0"/>
              </a:spcAft>
              <a:defRPr sz="3200" i="1">
                <a:solidFill>
                  <a:schemeClr val="tx1"/>
                </a:solidFill>
                <a:latin typeface="Calibri" pitchFamily="34" charset="0"/>
              </a:defRPr>
            </a:lvl8pPr>
            <a:lvl9pPr marL="3886200" indent="-228600" eaLnBrk="0" fontAlgn="base" hangingPunct="0">
              <a:spcBef>
                <a:spcPct val="0"/>
              </a:spcBef>
              <a:spcAft>
                <a:spcPct val="0"/>
              </a:spcAft>
              <a:defRPr sz="3200" i="1">
                <a:solidFill>
                  <a:schemeClr val="tx1"/>
                </a:solidFill>
                <a:latin typeface="Calibri" pitchFamily="34" charset="0"/>
              </a:defRPr>
            </a:lvl9pPr>
          </a:lstStyle>
          <a:p>
            <a:pPr algn="r" eaLnBrk="1" hangingPunct="1">
              <a:spcBef>
                <a:spcPct val="50000"/>
              </a:spcBef>
            </a:pPr>
            <a:r>
              <a:rPr lang="en-US" sz="1600" i="0" dirty="0">
                <a:solidFill>
                  <a:schemeClr val="bg1"/>
                </a:solidFill>
                <a:latin typeface="Arial" charset="0"/>
              </a:rPr>
              <a:t>Bogdan Roman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GB" b="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703" y="980728"/>
            <a:ext cx="6909593" cy="5527675"/>
          </a:xfrm>
        </p:spPr>
      </p:pic>
      <p:sp>
        <p:nvSpPr>
          <p:cNvPr id="7" name="TextBox 6"/>
          <p:cNvSpPr txBox="1"/>
          <p:nvPr/>
        </p:nvSpPr>
        <p:spPr>
          <a:xfrm>
            <a:off x="7380312" y="900000"/>
            <a:ext cx="1656184" cy="1569660"/>
          </a:xfrm>
          <a:prstGeom prst="rect">
            <a:avLst/>
          </a:prstGeom>
          <a:solidFill>
            <a:schemeClr val="bg1"/>
          </a:solidFill>
        </p:spPr>
        <p:txBody>
          <a:bodyPr wrap="square" rtlCol="0">
            <a:spAutoFit/>
          </a:bodyPr>
          <a:lstStyle/>
          <a:p>
            <a:pPr algn="ctr"/>
            <a:r>
              <a:rPr lang="en-US" sz="2400" b="0" i="0" dirty="0" smtClean="0"/>
              <a:t>Troy, small city near St Louis, Illinois, US</a:t>
            </a:r>
            <a:endParaRPr lang="en-GB" sz="2400" b="0" i="0" dirty="0"/>
          </a:p>
        </p:txBody>
      </p:sp>
      <p:sp>
        <p:nvSpPr>
          <p:cNvPr id="8" name="TextBox 7"/>
          <p:cNvSpPr txBox="1"/>
          <p:nvPr/>
        </p:nvSpPr>
        <p:spPr>
          <a:xfrm>
            <a:off x="7668344" y="4581128"/>
            <a:ext cx="1080120" cy="1077218"/>
          </a:xfrm>
          <a:prstGeom prst="rect">
            <a:avLst/>
          </a:prstGeom>
          <a:noFill/>
        </p:spPr>
        <p:txBody>
          <a:bodyPr wrap="square" rtlCol="0">
            <a:spAutoFit/>
          </a:bodyPr>
          <a:lstStyle/>
          <a:p>
            <a:pPr algn="ctr"/>
            <a:r>
              <a:rPr lang="en-US" i="0" dirty="0" smtClean="0">
                <a:solidFill>
                  <a:srgbClr val="3366FF"/>
                </a:solidFill>
              </a:rPr>
              <a:t>Nov 2003</a:t>
            </a:r>
            <a:endParaRPr lang="en-GB" i="0" dirty="0">
              <a:solidFill>
                <a:srgbClr val="3366FF"/>
              </a:solidFill>
            </a:endParaRPr>
          </a:p>
        </p:txBody>
      </p:sp>
    </p:spTree>
    <p:extLst>
      <p:ext uri="{BB962C8B-B14F-4D97-AF65-F5344CB8AC3E}">
        <p14:creationId xmlns:p14="http://schemas.microsoft.com/office/powerpoint/2010/main" val="1289809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94319"/>
            <a:ext cx="7128792" cy="5703033"/>
          </a:xfrm>
          <a:prstGeom prst="rect">
            <a:avLst/>
          </a:prstGeom>
        </p:spPr>
      </p:pic>
      <p:sp>
        <p:nvSpPr>
          <p:cNvPr id="2" name="Title 1"/>
          <p:cNvSpPr>
            <a:spLocks noGrp="1"/>
          </p:cNvSpPr>
          <p:nvPr>
            <p:ph type="title"/>
          </p:nvPr>
        </p:nvSpPr>
        <p:spPr/>
        <p:txBody>
          <a:bodyPr/>
          <a:lstStyle/>
          <a:p>
            <a:r>
              <a:rPr lang="en-US" dirty="0" smtClean="0"/>
              <a:t>Challenges</a:t>
            </a:r>
            <a:endParaRPr lang="en-GB" b="0" dirty="0"/>
          </a:p>
        </p:txBody>
      </p:sp>
      <p:sp>
        <p:nvSpPr>
          <p:cNvPr id="7" name="TextBox 6"/>
          <p:cNvSpPr txBox="1"/>
          <p:nvPr/>
        </p:nvSpPr>
        <p:spPr>
          <a:xfrm>
            <a:off x="7380312" y="900000"/>
            <a:ext cx="1656184" cy="1569660"/>
          </a:xfrm>
          <a:prstGeom prst="rect">
            <a:avLst/>
          </a:prstGeom>
          <a:solidFill>
            <a:schemeClr val="bg1"/>
          </a:solidFill>
        </p:spPr>
        <p:txBody>
          <a:bodyPr wrap="square" rtlCol="0">
            <a:spAutoFit/>
          </a:bodyPr>
          <a:lstStyle/>
          <a:p>
            <a:pPr algn="ctr"/>
            <a:r>
              <a:rPr lang="en-US" sz="2400" b="0" i="0" dirty="0" smtClean="0"/>
              <a:t>Troy, small city near St Louis, Illinois, US</a:t>
            </a:r>
            <a:endParaRPr lang="en-GB" sz="2400" b="0" i="0" dirty="0"/>
          </a:p>
        </p:txBody>
      </p:sp>
      <p:sp>
        <p:nvSpPr>
          <p:cNvPr id="12" name="TextBox 11"/>
          <p:cNvSpPr txBox="1"/>
          <p:nvPr/>
        </p:nvSpPr>
        <p:spPr>
          <a:xfrm>
            <a:off x="7668344" y="4581128"/>
            <a:ext cx="1080120" cy="1077218"/>
          </a:xfrm>
          <a:prstGeom prst="rect">
            <a:avLst/>
          </a:prstGeom>
          <a:noFill/>
        </p:spPr>
        <p:txBody>
          <a:bodyPr wrap="square" rtlCol="0">
            <a:spAutoFit/>
          </a:bodyPr>
          <a:lstStyle/>
          <a:p>
            <a:pPr algn="ctr"/>
            <a:r>
              <a:rPr lang="en-US" i="0" dirty="0" smtClean="0">
                <a:solidFill>
                  <a:srgbClr val="FF6600"/>
                </a:solidFill>
              </a:rPr>
              <a:t>Dec 2009</a:t>
            </a:r>
            <a:endParaRPr lang="en-GB" i="0" dirty="0">
              <a:solidFill>
                <a:srgbClr val="FF6600"/>
              </a:solidFill>
            </a:endParaRPr>
          </a:p>
        </p:txBody>
      </p:sp>
    </p:spTree>
    <p:extLst>
      <p:ext uri="{BB962C8B-B14F-4D97-AF65-F5344CB8AC3E}">
        <p14:creationId xmlns:p14="http://schemas.microsoft.com/office/powerpoint/2010/main" val="1624581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29150"/>
            <a:ext cx="4435459" cy="5024186"/>
          </a:xfrm>
        </p:spPr>
      </p:pic>
      <p:pic>
        <p:nvPicPr>
          <p:cNvPr id="72706" name="Picture 2" descr="T:\work\cambridge\research\presentations\dtg-2011-01-24\hill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971" y="1497739"/>
            <a:ext cx="4435459" cy="49555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bwMode="auto">
          <a:xfrm>
            <a:off x="4572000" y="1412776"/>
            <a:ext cx="0" cy="504056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3"/>
          <p:cNvSpPr txBox="1">
            <a:spLocks noChangeArrowheads="1"/>
          </p:cNvSpPr>
          <p:nvPr/>
        </p:nvSpPr>
        <p:spPr bwMode="auto">
          <a:xfrm>
            <a:off x="147638" y="735013"/>
            <a:ext cx="8839200" cy="389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5" rIns="91428" bIns="45715" numCol="1" anchor="t" anchorCtr="0" compatLnSpc="1">
            <a:prstTxWarp prst="textNoShape">
              <a:avLst/>
            </a:prstTxWarp>
          </a:bodyPr>
          <a:lstStyle>
            <a:lvl1pPr marL="342900" indent="-342900" algn="l" rtl="0" fontAlgn="base">
              <a:spcBef>
                <a:spcPct val="40000"/>
              </a:spcBef>
              <a:spcAft>
                <a:spcPct val="0"/>
              </a:spcAft>
              <a:buClr>
                <a:srgbClr val="003366"/>
              </a:buClr>
              <a:buSzPct val="50000"/>
              <a:buFont typeface="Calibri" pitchFamily="34" charset="0"/>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100">
                <a:solidFill>
                  <a:schemeClr val="tx1"/>
                </a:solidFill>
                <a:latin typeface="+mn-lt"/>
              </a:defRPr>
            </a:lvl2pPr>
            <a:lvl3pPr marL="1143000" indent="-228600" algn="l" rtl="0" fontAlgn="base">
              <a:spcBef>
                <a:spcPct val="20000"/>
              </a:spcBef>
              <a:spcAft>
                <a:spcPct val="0"/>
              </a:spcAft>
              <a:buSzPct val="50000"/>
              <a:buFont typeface="Calibri" pitchFamily="34" charset="0"/>
              <a:buChar char="•"/>
              <a:defRPr sz="1900">
                <a:solidFill>
                  <a:schemeClr val="tx1"/>
                </a:solidFill>
                <a:latin typeface="+mn-lt"/>
              </a:defRPr>
            </a:lvl3pPr>
            <a:lvl4pPr marL="1600200" indent="-230188" algn="l" rtl="0" fontAlgn="base">
              <a:spcBef>
                <a:spcPct val="20000"/>
              </a:spcBef>
              <a:spcAft>
                <a:spcPct val="0"/>
              </a:spcAft>
              <a:buChar char="–"/>
              <a:defRPr sz="1700">
                <a:solidFill>
                  <a:schemeClr val="tx1"/>
                </a:solidFill>
                <a:latin typeface="+mn-lt"/>
              </a:defRPr>
            </a:lvl4pPr>
            <a:lvl5pPr marL="2057400" indent="-228600" algn="l" rtl="0" fontAlgn="base">
              <a:spcBef>
                <a:spcPct val="20000"/>
              </a:spcBef>
              <a:spcAft>
                <a:spcPct val="0"/>
              </a:spcAft>
              <a:buChar char="»"/>
              <a:defRPr sz="1500">
                <a:solidFill>
                  <a:schemeClr val="tx1"/>
                </a:solidFill>
                <a:latin typeface="+mn-lt"/>
              </a:defRPr>
            </a:lvl5pPr>
            <a:lvl6pPr marL="2514600" indent="-228600" algn="l" rtl="0" fontAlgn="base">
              <a:spcBef>
                <a:spcPct val="20000"/>
              </a:spcBef>
              <a:spcAft>
                <a:spcPct val="0"/>
              </a:spcAft>
              <a:buChar char="»"/>
              <a:defRPr sz="1500">
                <a:solidFill>
                  <a:schemeClr val="tx1"/>
                </a:solidFill>
                <a:latin typeface="+mn-lt"/>
              </a:defRPr>
            </a:lvl6pPr>
            <a:lvl7pPr marL="2971800" indent="-228600" algn="l" rtl="0" fontAlgn="base">
              <a:spcBef>
                <a:spcPct val="20000"/>
              </a:spcBef>
              <a:spcAft>
                <a:spcPct val="0"/>
              </a:spcAft>
              <a:buChar char="»"/>
              <a:defRPr sz="1500">
                <a:solidFill>
                  <a:schemeClr val="tx1"/>
                </a:solidFill>
                <a:latin typeface="+mn-lt"/>
              </a:defRPr>
            </a:lvl7pPr>
            <a:lvl8pPr marL="3429000" indent="-228600" algn="l" rtl="0" fontAlgn="base">
              <a:spcBef>
                <a:spcPct val="20000"/>
              </a:spcBef>
              <a:spcAft>
                <a:spcPct val="0"/>
              </a:spcAft>
              <a:buChar char="»"/>
              <a:defRPr sz="1500">
                <a:solidFill>
                  <a:schemeClr val="tx1"/>
                </a:solidFill>
                <a:latin typeface="+mn-lt"/>
              </a:defRPr>
            </a:lvl8pPr>
            <a:lvl9pPr marL="3886200" indent="-228600" algn="l" rtl="0" fontAlgn="base">
              <a:spcBef>
                <a:spcPct val="20000"/>
              </a:spcBef>
              <a:spcAft>
                <a:spcPct val="0"/>
              </a:spcAft>
              <a:buChar char="»"/>
              <a:defRPr sz="1500">
                <a:solidFill>
                  <a:schemeClr val="tx1"/>
                </a:solidFill>
                <a:latin typeface="+mn-lt"/>
              </a:defRPr>
            </a:lvl9pPr>
          </a:lstStyle>
          <a:p>
            <a:r>
              <a:rPr lang="en-US" sz="1800" b="0" i="0" dirty="0" smtClean="0"/>
              <a:t>Cambridge, Hills Road (from my old flat</a:t>
            </a:r>
            <a:r>
              <a:rPr lang="en-US" sz="1800" i="0" dirty="0" smtClean="0"/>
              <a:t>)</a:t>
            </a:r>
            <a:endParaRPr lang="en-US" sz="1800" b="0" i="0" dirty="0"/>
          </a:p>
        </p:txBody>
      </p:sp>
    </p:spTree>
    <p:extLst>
      <p:ext uri="{BB962C8B-B14F-4D97-AF65-F5344CB8AC3E}">
        <p14:creationId xmlns:p14="http://schemas.microsoft.com/office/powerpoint/2010/main" val="4089797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Hidden nodes</a:t>
            </a:r>
            <a:endParaRPr lang="en-GB" dirty="0"/>
          </a:p>
        </p:txBody>
      </p:sp>
      <p:sp>
        <p:nvSpPr>
          <p:cNvPr id="3" name="Content Placeholder 2"/>
          <p:cNvSpPr>
            <a:spLocks noGrp="1"/>
          </p:cNvSpPr>
          <p:nvPr>
            <p:ph idx="1"/>
          </p:nvPr>
        </p:nvSpPr>
        <p:spPr>
          <a:xfrm>
            <a:off x="147638" y="735013"/>
            <a:ext cx="8839200" cy="1397843"/>
          </a:xfrm>
        </p:spPr>
        <p:txBody>
          <a:bodyPr/>
          <a:lstStyle/>
          <a:p>
            <a:r>
              <a:rPr lang="en-US" sz="2000" dirty="0" smtClean="0"/>
              <a:t>Devices that cannot hear each other can cause interference at receivers</a:t>
            </a:r>
          </a:p>
          <a:p>
            <a:r>
              <a:rPr lang="en-US" sz="2000" dirty="0" smtClean="0"/>
              <a:t>Using RTS/CTS would help mitigate this problem </a:t>
            </a:r>
            <a:r>
              <a:rPr lang="en-US" sz="2000" dirty="0" smtClean="0">
                <a:solidFill>
                  <a:srgbClr val="0070C0"/>
                </a:solidFill>
                <a:sym typeface="Wingdings" pitchFamily="2" charset="2"/>
              </a:rPr>
              <a:t></a:t>
            </a:r>
            <a:endParaRPr lang="en-US" sz="2000" dirty="0" smtClean="0">
              <a:solidFill>
                <a:srgbClr val="0070C0"/>
              </a:solidFill>
            </a:endParaRPr>
          </a:p>
          <a:p>
            <a:pPr lvl="1"/>
            <a:r>
              <a:rPr lang="en-US" sz="1700" dirty="0" smtClean="0">
                <a:solidFill>
                  <a:srgbClr val="FF6600"/>
                </a:solidFill>
              </a:rPr>
              <a:t>Almost all devices have RTS/CTS disabled by default </a:t>
            </a:r>
            <a:r>
              <a:rPr lang="en-US" sz="1700" dirty="0" smtClean="0">
                <a:solidFill>
                  <a:srgbClr val="FF6600"/>
                </a:solidFill>
                <a:sym typeface="Wingdings" pitchFamily="2" charset="2"/>
              </a:rPr>
              <a:t> </a:t>
            </a:r>
            <a:r>
              <a:rPr lang="en-US" sz="1700" dirty="0" smtClean="0">
                <a:sym typeface="Wingdings" pitchFamily="2" charset="2"/>
              </a:rPr>
              <a:t> less power hungry in theory but now devices waste power resolving collisions and retransmitting</a:t>
            </a:r>
            <a:endParaRPr lang="en-GB" sz="1700" dirty="0"/>
          </a:p>
        </p:txBody>
      </p:sp>
      <p:pic>
        <p:nvPicPr>
          <p:cNvPr id="75778" name="Picture 2" descr="T:\work\cambridge\research\presentations\dtg-2011-01-24\hidden-1.e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763720"/>
            <a:ext cx="6754737" cy="1313352"/>
          </a:xfrm>
          <a:prstGeom prst="rect">
            <a:avLst/>
          </a:prstGeom>
          <a:noFill/>
          <a:extLst>
            <a:ext uri="{909E8E84-426E-40DD-AFC4-6F175D3DCCD1}">
              <a14:hiddenFill xmlns:a14="http://schemas.microsoft.com/office/drawing/2010/main">
                <a:solidFill>
                  <a:srgbClr val="FFFFFF"/>
                </a:solidFill>
              </a14:hiddenFill>
            </a:ext>
          </a:extLst>
        </p:spPr>
      </p:pic>
      <p:pic>
        <p:nvPicPr>
          <p:cNvPr id="75779" name="Picture 3" descr="T:\work\cambridge\research\presentations\dtg-2011-01-24\hidden-2.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523" y="4702688"/>
            <a:ext cx="6445191" cy="1390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44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779"/>
                                        </p:tgtEl>
                                        <p:attrNameLst>
                                          <p:attrName>style.visibility</p:attrName>
                                        </p:attrNameLst>
                                      </p:cBhvr>
                                      <p:to>
                                        <p:strVal val="visible"/>
                                      </p:to>
                                    </p:set>
                                    <p:animEffect transition="in" filter="fade">
                                      <p:cBhvr>
                                        <p:cTn id="7" dur="500"/>
                                        <p:tgtEl>
                                          <p:spTgt spid="757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Channel capture </a:t>
            </a:r>
            <a:r>
              <a:rPr lang="en-US" b="0" dirty="0" smtClean="0"/>
              <a:t>(a.k.a. near-far problem)</a:t>
            </a:r>
            <a:endParaRPr lang="en-GB" b="0" dirty="0"/>
          </a:p>
        </p:txBody>
      </p:sp>
      <p:sp>
        <p:nvSpPr>
          <p:cNvPr id="3" name="Content Placeholder 2"/>
          <p:cNvSpPr>
            <a:spLocks noGrp="1"/>
          </p:cNvSpPr>
          <p:nvPr>
            <p:ph idx="1"/>
          </p:nvPr>
        </p:nvSpPr>
        <p:spPr>
          <a:xfrm>
            <a:off x="147638" y="735013"/>
            <a:ext cx="8839200" cy="893787"/>
          </a:xfrm>
        </p:spPr>
        <p:txBody>
          <a:bodyPr/>
          <a:lstStyle/>
          <a:p>
            <a:r>
              <a:rPr lang="en-US" dirty="0" smtClean="0"/>
              <a:t>Devices that are closer can capture the channel</a:t>
            </a:r>
          </a:p>
          <a:p>
            <a:pPr lvl="1"/>
            <a:r>
              <a:rPr lang="en-US" dirty="0" smtClean="0"/>
              <a:t>Other devices are perceived as harmless noise</a:t>
            </a:r>
            <a:endParaRPr lang="en-GB" dirty="0"/>
          </a:p>
        </p:txBody>
      </p:sp>
      <p:pic>
        <p:nvPicPr>
          <p:cNvPr id="7475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38879" y="2780928"/>
            <a:ext cx="6813476"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0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T:\work\cambridge\research\presentations\dtg-2011-01-24\wifi-channels-round.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465" y="2112438"/>
            <a:ext cx="7801967" cy="1820618"/>
          </a:xfrm>
          <a:prstGeom prst="rect">
            <a:avLst/>
          </a:prstGeom>
          <a:noFill/>
          <a:extLst>
            <a:ext uri="{909E8E84-426E-40DD-AFC4-6F175D3DCCD1}">
              <a14:hiddenFill xmlns:a14="http://schemas.microsoft.com/office/drawing/2010/main">
                <a:solidFill>
                  <a:srgbClr val="FFFFFF"/>
                </a:solidFill>
              </a14:hiddenFill>
            </a:ext>
          </a:extLst>
        </p:spPr>
      </p:pic>
      <p:pic>
        <p:nvPicPr>
          <p:cNvPr id="73734" name="Picture 6" descr="T:\work\cambridge\research\presentations\dtg-2011-01-24\hills-cro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439" y="1700808"/>
            <a:ext cx="8487033" cy="2952328"/>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T:\work\cambridge\research\presentations\topical-2011\2.4_GHz_Wi-Fi_channels_1_and_6.emf"/>
          <p:cNvPicPr>
            <a:picLocks noChangeAspect="1" noChangeArrowheads="1"/>
          </p:cNvPicPr>
          <p:nvPr/>
        </p:nvPicPr>
        <p:blipFill rotWithShape="1">
          <a:blip r:embed="rId5">
            <a:extLst>
              <a:ext uri="{28A0092B-C50C-407E-A947-70E740481C1C}">
                <a14:useLocalDpi xmlns:a14="http://schemas.microsoft.com/office/drawing/2010/main" val="0"/>
              </a:ext>
            </a:extLst>
          </a:blip>
          <a:srcRect l="9894" t="-96" r="12397" b="2633"/>
          <a:stretch/>
        </p:blipFill>
        <p:spPr bwMode="auto">
          <a:xfrm>
            <a:off x="324000" y="4752000"/>
            <a:ext cx="8496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3731" name="Picture 3" descr="T:\work\cambridge\research\presentations\dtg-2011-01-24\wifi-channels-full.emf"/>
          <p:cNvPicPr>
            <a:picLocks noChangeAspect="1" noChangeArrowheads="1"/>
          </p:cNvPicPr>
          <p:nvPr/>
        </p:nvPicPr>
        <p:blipFill rotWithShape="1">
          <a:blip r:embed="rId6">
            <a:extLst>
              <a:ext uri="{28A0092B-C50C-407E-A947-70E740481C1C}">
                <a14:useLocalDpi xmlns:a14="http://schemas.microsoft.com/office/drawing/2010/main" val="0"/>
              </a:ext>
            </a:extLst>
          </a:blip>
          <a:srcRect l="9897" t="1" r="12395" b="2558"/>
          <a:stretch/>
        </p:blipFill>
        <p:spPr bwMode="auto">
          <a:xfrm>
            <a:off x="324000" y="4750086"/>
            <a:ext cx="8496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Channels</a:t>
            </a:r>
            <a:endParaRPr lang="en-GB" dirty="0"/>
          </a:p>
        </p:txBody>
      </p:sp>
      <p:sp>
        <p:nvSpPr>
          <p:cNvPr id="3" name="Content Placeholder 2"/>
          <p:cNvSpPr>
            <a:spLocks noGrp="1"/>
          </p:cNvSpPr>
          <p:nvPr>
            <p:ph idx="1"/>
          </p:nvPr>
        </p:nvSpPr>
        <p:spPr>
          <a:xfrm>
            <a:off x="147638" y="735013"/>
            <a:ext cx="8839200" cy="1109811"/>
          </a:xfrm>
        </p:spPr>
        <p:txBody>
          <a:bodyPr/>
          <a:lstStyle/>
          <a:p>
            <a:r>
              <a:rPr lang="en-US" sz="2000" dirty="0" smtClean="0"/>
              <a:t>There </a:t>
            </a:r>
            <a:r>
              <a:rPr lang="en-US" sz="2000" smtClean="0"/>
              <a:t>are 13 </a:t>
            </a:r>
            <a:r>
              <a:rPr lang="en-US" sz="2000" dirty="0" smtClean="0"/>
              <a:t>channels to choose from. Problem solved?</a:t>
            </a:r>
          </a:p>
          <a:p>
            <a:pPr lvl="1"/>
            <a:r>
              <a:rPr lang="en-US" sz="2000" dirty="0" smtClean="0">
                <a:solidFill>
                  <a:srgbClr val="FF6600"/>
                </a:solidFill>
              </a:rPr>
              <a:t>Not really … they overlap, only 3 non-overlapping</a:t>
            </a:r>
            <a:endParaRPr lang="en-GB" sz="2000" dirty="0">
              <a:solidFill>
                <a:srgbClr val="FF6600"/>
              </a:solidFill>
            </a:endParaRPr>
          </a:p>
        </p:txBody>
      </p:sp>
      <p:sp>
        <p:nvSpPr>
          <p:cNvPr id="11" name="Rounded Rectangle 10"/>
          <p:cNvSpPr/>
          <p:nvPr/>
        </p:nvSpPr>
        <p:spPr bwMode="auto">
          <a:xfrm>
            <a:off x="5754990" y="4195151"/>
            <a:ext cx="391810" cy="495382"/>
          </a:xfrm>
          <a:prstGeom prst="roundRect">
            <a:avLst/>
          </a:prstGeom>
          <a:solidFill>
            <a:srgbClr val="FF6600">
              <a:alpha val="9000"/>
            </a:srgbClr>
          </a:solidFill>
          <a:ln w="254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3200" b="1" i="1" u="none" strike="noStrike" cap="none" normalizeH="0" baseline="0" dirty="0" smtClean="0">
              <a:ln>
                <a:noFill/>
              </a:ln>
              <a:solidFill>
                <a:schemeClr val="tx1"/>
              </a:solidFill>
              <a:effectLst/>
              <a:latin typeface="Calibri" pitchFamily="34" charset="0"/>
            </a:endParaRPr>
          </a:p>
        </p:txBody>
      </p:sp>
      <p:sp>
        <p:nvSpPr>
          <p:cNvPr id="12" name="Rounded Rectangle 11"/>
          <p:cNvSpPr/>
          <p:nvPr/>
        </p:nvSpPr>
        <p:spPr bwMode="auto">
          <a:xfrm>
            <a:off x="1845893" y="4897414"/>
            <a:ext cx="1589516" cy="1339898"/>
          </a:xfrm>
          <a:prstGeom prst="roundRect">
            <a:avLst>
              <a:gd name="adj" fmla="val 0"/>
            </a:avLst>
          </a:prstGeom>
          <a:solidFill>
            <a:srgbClr val="00B917">
              <a:alpha val="9000"/>
            </a:srgbClr>
          </a:solidFill>
          <a:ln w="6350" cap="flat" cmpd="sng" algn="ctr">
            <a:solidFill>
              <a:srgbClr val="00B91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3200" b="1" i="1" u="none" strike="noStrike" cap="none" normalizeH="0" baseline="0" dirty="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419037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3730"/>
                                        </p:tgtEl>
                                        <p:attrNameLst>
                                          <p:attrName>style.visibility</p:attrName>
                                        </p:attrNameLst>
                                      </p:cBhvr>
                                      <p:to>
                                        <p:strVal val="visible"/>
                                      </p:to>
                                    </p:set>
                                    <p:animEffect transition="in" filter="fade">
                                      <p:cBhvr>
                                        <p:cTn id="10" dur="500"/>
                                        <p:tgtEl>
                                          <p:spTgt spid="737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3731"/>
                                        </p:tgtEl>
                                        <p:attrNameLst>
                                          <p:attrName>style.visibility</p:attrName>
                                        </p:attrNameLst>
                                      </p:cBhvr>
                                      <p:to>
                                        <p:strVal val="visible"/>
                                      </p:to>
                                    </p:set>
                                    <p:animEffect transition="in" filter="fade">
                                      <p:cBhvr>
                                        <p:cTn id="15" dur="500"/>
                                        <p:tgtEl>
                                          <p:spTgt spid="73731"/>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8674"/>
                                        </p:tgtEl>
                                        <p:attrNameLst>
                                          <p:attrName>style.visibility</p:attrName>
                                        </p:attrNameLst>
                                      </p:cBhvr>
                                      <p:to>
                                        <p:strVal val="visible"/>
                                      </p:to>
                                    </p:set>
                                    <p:animEffect transition="in" filter="fade">
                                      <p:cBhvr>
                                        <p:cTn id="19" dur="500"/>
                                        <p:tgtEl>
                                          <p:spTgt spid="2867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3734"/>
                                        </p:tgtEl>
                                        <p:attrNameLst>
                                          <p:attrName>style.visibility</p:attrName>
                                        </p:attrNameLst>
                                      </p:cBhvr>
                                      <p:to>
                                        <p:strVal val="visible"/>
                                      </p:to>
                                    </p:set>
                                    <p:animEffect transition="in" filter="fade">
                                      <p:cBhvr>
                                        <p:cTn id="24" dur="500"/>
                                        <p:tgtEl>
                                          <p:spTgt spid="73734"/>
                                        </p:tgtEl>
                                      </p:cBhvr>
                                    </p:animEffect>
                                  </p:childTnLst>
                                </p:cTn>
                              </p:par>
                              <p:par>
                                <p:cTn id="25" presetID="10" presetClass="exit" presetSubtype="0" fill="hold" nodeType="withEffect">
                                  <p:stCondLst>
                                    <p:cond delay="0"/>
                                  </p:stCondLst>
                                  <p:childTnLst>
                                    <p:animEffect transition="out" filter="fade">
                                      <p:cBhvr>
                                        <p:cTn id="26" dur="500"/>
                                        <p:tgtEl>
                                          <p:spTgt spid="73730"/>
                                        </p:tgtEl>
                                      </p:cBhvr>
                                    </p:animEffect>
                                    <p:set>
                                      <p:cBhvr>
                                        <p:cTn id="27" dur="1" fill="hold">
                                          <p:stCondLst>
                                            <p:cond delay="499"/>
                                          </p:stCondLst>
                                        </p:cTn>
                                        <p:tgtEl>
                                          <p:spTgt spid="737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 -0.05112 L 0 -2.19755E-6 " pathEditMode="relative" rAng="0" ptsTypes="AA">
                                      <p:cBhvr>
                                        <p:cTn id="36" dur="1000" spd="-100000" fill="hold"/>
                                        <p:tgtEl>
                                          <p:spTgt spid="28674"/>
                                        </p:tgtEl>
                                        <p:attrNameLst>
                                          <p:attrName>ppt_x</p:attrName>
                                          <p:attrName>ppt_y</p:attrName>
                                        </p:attrNameLst>
                                      </p:cBhvr>
                                      <p:rCtr x="0" y="2545"/>
                                    </p:animMotion>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211960" y="1772816"/>
            <a:ext cx="4612274" cy="4462091"/>
            <a:chOff x="4427984" y="1556791"/>
            <a:chExt cx="4612274" cy="4462091"/>
          </a:xfrm>
        </p:grpSpPr>
        <p:pic>
          <p:nvPicPr>
            <p:cNvPr id="76802" name="Picture 2" descr="T:\work\cambridge\research\presentations\dtg-2011-01-24\wifistock-airgrid.PNG"/>
            <p:cNvPicPr>
              <a:picLocks noChangeAspect="1" noChangeArrowheads="1"/>
            </p:cNvPicPr>
            <p:nvPr/>
          </p:nvPicPr>
          <p:blipFill rotWithShape="1">
            <a:blip r:embed="rId3">
              <a:extLst>
                <a:ext uri="{28A0092B-C50C-407E-A947-70E740481C1C}">
                  <a14:useLocalDpi xmlns:a14="http://schemas.microsoft.com/office/drawing/2010/main" val="0"/>
                </a:ext>
              </a:extLst>
            </a:blip>
            <a:srcRect r="13927"/>
            <a:stretch/>
          </p:blipFill>
          <p:spPr bwMode="auto">
            <a:xfrm>
              <a:off x="4427984" y="1556791"/>
              <a:ext cx="4612274" cy="1208892"/>
            </a:xfrm>
            <a:prstGeom prst="rect">
              <a:avLst/>
            </a:prstGeom>
            <a:noFill/>
            <a:extLst>
              <a:ext uri="{909E8E84-426E-40DD-AFC4-6F175D3DCCD1}">
                <a14:hiddenFill xmlns:a14="http://schemas.microsoft.com/office/drawing/2010/main">
                  <a:solidFill>
                    <a:srgbClr val="FFFFFF"/>
                  </a:solidFill>
                </a14:hiddenFill>
              </a:ext>
            </a:extLst>
          </p:spPr>
        </p:pic>
        <p:pic>
          <p:nvPicPr>
            <p:cNvPr id="76804" name="Picture 4" descr="T:\work\cambridge\research\presentations\dtg-2011-01-24\wifistock-nanobridge.PNG"/>
            <p:cNvPicPr>
              <a:picLocks noChangeAspect="1" noChangeArrowheads="1"/>
            </p:cNvPicPr>
            <p:nvPr/>
          </p:nvPicPr>
          <p:blipFill rotWithShape="1">
            <a:blip r:embed="rId4">
              <a:extLst>
                <a:ext uri="{28A0092B-C50C-407E-A947-70E740481C1C}">
                  <a14:useLocalDpi xmlns:a14="http://schemas.microsoft.com/office/drawing/2010/main" val="0"/>
                </a:ext>
              </a:extLst>
            </a:blip>
            <a:srcRect r="13393"/>
            <a:stretch/>
          </p:blipFill>
          <p:spPr bwMode="auto">
            <a:xfrm>
              <a:off x="4453216" y="2636912"/>
              <a:ext cx="4574059" cy="1166023"/>
            </a:xfrm>
            <a:prstGeom prst="rect">
              <a:avLst/>
            </a:prstGeom>
            <a:noFill/>
            <a:extLst>
              <a:ext uri="{909E8E84-426E-40DD-AFC4-6F175D3DCCD1}">
                <a14:hiddenFill xmlns:a14="http://schemas.microsoft.com/office/drawing/2010/main">
                  <a:solidFill>
                    <a:srgbClr val="FFFFFF"/>
                  </a:solidFill>
                </a14:hiddenFill>
              </a:ext>
            </a:extLst>
          </p:spPr>
        </p:pic>
        <p:pic>
          <p:nvPicPr>
            <p:cNvPr id="76805" name="Picture 5" descr="T:\work\cambridge\research\presentations\dtg-2011-01-24\wifistock-nanos.PNG"/>
            <p:cNvPicPr>
              <a:picLocks noChangeAspect="1" noChangeArrowheads="1"/>
            </p:cNvPicPr>
            <p:nvPr/>
          </p:nvPicPr>
          <p:blipFill rotWithShape="1">
            <a:blip r:embed="rId5">
              <a:extLst>
                <a:ext uri="{28A0092B-C50C-407E-A947-70E740481C1C}">
                  <a14:useLocalDpi xmlns:a14="http://schemas.microsoft.com/office/drawing/2010/main" val="0"/>
                </a:ext>
              </a:extLst>
            </a:blip>
            <a:srcRect l="-3" t="-3" r="15454" b="50170"/>
            <a:stretch/>
          </p:blipFill>
          <p:spPr bwMode="auto">
            <a:xfrm>
              <a:off x="4447035" y="3695551"/>
              <a:ext cx="4574103" cy="1166401"/>
            </a:xfrm>
            <a:prstGeom prst="rect">
              <a:avLst/>
            </a:prstGeom>
            <a:noFill/>
            <a:extLst>
              <a:ext uri="{909E8E84-426E-40DD-AFC4-6F175D3DCCD1}">
                <a14:hiddenFill xmlns:a14="http://schemas.microsoft.com/office/drawing/2010/main">
                  <a:solidFill>
                    <a:srgbClr val="FFFFFF"/>
                  </a:solidFill>
                </a14:hiddenFill>
              </a:ext>
            </a:extLst>
          </p:spPr>
        </p:pic>
        <p:pic>
          <p:nvPicPr>
            <p:cNvPr id="76803" name="Picture 3" descr="T:\work\cambridge\research\presentations\dtg-2011-01-24\wifistock-bullet.PNG"/>
            <p:cNvPicPr>
              <a:picLocks noChangeAspect="1" noChangeArrowheads="1"/>
            </p:cNvPicPr>
            <p:nvPr/>
          </p:nvPicPr>
          <p:blipFill rotWithShape="1">
            <a:blip r:embed="rId6">
              <a:extLst>
                <a:ext uri="{28A0092B-C50C-407E-A947-70E740481C1C}">
                  <a14:useLocalDpi xmlns:a14="http://schemas.microsoft.com/office/drawing/2010/main" val="0"/>
                </a:ext>
              </a:extLst>
            </a:blip>
            <a:srcRect l="1" t="45520" r="15315" b="3208"/>
            <a:stretch/>
          </p:blipFill>
          <p:spPr bwMode="auto">
            <a:xfrm>
              <a:off x="4572000" y="4766049"/>
              <a:ext cx="4421675" cy="125283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ounded Rectangle 9"/>
          <p:cNvSpPr/>
          <p:nvPr/>
        </p:nvSpPr>
        <p:spPr bwMode="auto">
          <a:xfrm>
            <a:off x="6471494" y="2402661"/>
            <a:ext cx="574218" cy="187643"/>
          </a:xfrm>
          <a:prstGeom prst="roundRect">
            <a:avLst/>
          </a:prstGeom>
          <a:solidFill>
            <a:srgbClr val="FF6600">
              <a:alpha val="9000"/>
            </a:srgbClr>
          </a:solidFill>
          <a:ln w="254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3200" b="1" i="1" u="none" strike="noStrike" cap="none" normalizeH="0" baseline="0" dirty="0" smtClean="0">
              <a:ln>
                <a:noFill/>
              </a:ln>
              <a:solidFill>
                <a:schemeClr val="tx1"/>
              </a:solidFill>
              <a:effectLst/>
              <a:latin typeface="Calibri" pitchFamily="34" charset="0"/>
            </a:endParaRPr>
          </a:p>
        </p:txBody>
      </p:sp>
      <p:sp>
        <p:nvSpPr>
          <p:cNvPr id="19" name="Rounded Rectangle 18"/>
          <p:cNvSpPr/>
          <p:nvPr/>
        </p:nvSpPr>
        <p:spPr bwMode="auto">
          <a:xfrm>
            <a:off x="6476956" y="3454997"/>
            <a:ext cx="574218" cy="187643"/>
          </a:xfrm>
          <a:prstGeom prst="roundRect">
            <a:avLst/>
          </a:prstGeom>
          <a:solidFill>
            <a:srgbClr val="FF6600">
              <a:alpha val="9000"/>
            </a:srgbClr>
          </a:solidFill>
          <a:ln w="254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3200" b="1" i="1" u="none" strike="noStrike" cap="none" normalizeH="0" baseline="0" dirty="0" smtClean="0">
              <a:ln>
                <a:noFill/>
              </a:ln>
              <a:solidFill>
                <a:schemeClr val="tx1"/>
              </a:solidFill>
              <a:effectLst/>
              <a:latin typeface="Calibri" pitchFamily="34" charset="0"/>
            </a:endParaRPr>
          </a:p>
        </p:txBody>
      </p:sp>
      <p:sp>
        <p:nvSpPr>
          <p:cNvPr id="20" name="Rounded Rectangle 19"/>
          <p:cNvSpPr/>
          <p:nvPr/>
        </p:nvSpPr>
        <p:spPr bwMode="auto">
          <a:xfrm>
            <a:off x="6484194" y="4532875"/>
            <a:ext cx="574218" cy="187643"/>
          </a:xfrm>
          <a:prstGeom prst="roundRect">
            <a:avLst/>
          </a:prstGeom>
          <a:solidFill>
            <a:srgbClr val="FF6600">
              <a:alpha val="9000"/>
            </a:srgbClr>
          </a:solidFill>
          <a:ln w="254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3200" b="1" i="1" u="none" strike="noStrike" cap="none" normalizeH="0" baseline="0" dirty="0" smtClean="0">
              <a:ln>
                <a:noFill/>
              </a:ln>
              <a:solidFill>
                <a:schemeClr val="tx1"/>
              </a:solidFill>
              <a:effectLst/>
              <a:latin typeface="Calibri" pitchFamily="34" charset="0"/>
            </a:endParaRPr>
          </a:p>
        </p:txBody>
      </p:sp>
      <p:sp>
        <p:nvSpPr>
          <p:cNvPr id="21" name="Rounded Rectangle 20"/>
          <p:cNvSpPr/>
          <p:nvPr/>
        </p:nvSpPr>
        <p:spPr bwMode="auto">
          <a:xfrm>
            <a:off x="6465144" y="5739606"/>
            <a:ext cx="574218" cy="187643"/>
          </a:xfrm>
          <a:prstGeom prst="roundRect">
            <a:avLst/>
          </a:prstGeom>
          <a:solidFill>
            <a:srgbClr val="FF6600">
              <a:alpha val="9000"/>
            </a:srgbClr>
          </a:solidFill>
          <a:ln w="254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3200" b="1" i="1" u="none" strike="noStrike" cap="none" normalizeH="0" baseline="0" dirty="0" smtClean="0">
              <a:ln>
                <a:noFill/>
              </a:ln>
              <a:solidFill>
                <a:schemeClr val="tx1"/>
              </a:solidFill>
              <a:effectLst/>
              <a:latin typeface="Calibri" pitchFamily="34" charset="0"/>
            </a:endParaRPr>
          </a:p>
        </p:txBody>
      </p:sp>
      <p:pic>
        <p:nvPicPr>
          <p:cNvPr id="76807" name="Picture 7" descr="T:\work\cambridge\research\presentations\dtg-2011-01-24\airgrid-ope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4" y="4667907"/>
            <a:ext cx="3839721" cy="1629139"/>
          </a:xfrm>
          <a:prstGeom prst="rect">
            <a:avLst/>
          </a:prstGeom>
          <a:noFill/>
          <a:extLst>
            <a:ext uri="{909E8E84-426E-40DD-AFC4-6F175D3DCCD1}">
              <a14:hiddenFill xmlns:a14="http://schemas.microsoft.com/office/drawing/2010/main">
                <a:solidFill>
                  <a:srgbClr val="FFFFFF"/>
                </a:solidFill>
              </a14:hiddenFill>
            </a:ext>
          </a:extLst>
        </p:spPr>
      </p:pic>
      <p:pic>
        <p:nvPicPr>
          <p:cNvPr id="76806" name="Picture 6" descr="T:\work\cambridge\research\presentations\dtg-2011-01-24\airgrid-ant3.jpg"/>
          <p:cNvPicPr>
            <a:picLocks noChangeAspect="1" noChangeArrowheads="1"/>
          </p:cNvPicPr>
          <p:nvPr/>
        </p:nvPicPr>
        <p:blipFill rotWithShape="1">
          <a:blip r:embed="rId8">
            <a:extLst>
              <a:ext uri="{28A0092B-C50C-407E-A947-70E740481C1C}">
                <a14:useLocalDpi xmlns:a14="http://schemas.microsoft.com/office/drawing/2010/main" val="0"/>
              </a:ext>
            </a:extLst>
          </a:blip>
          <a:srcRect t="17438" b="295"/>
          <a:stretch/>
        </p:blipFill>
        <p:spPr bwMode="auto">
          <a:xfrm>
            <a:off x="5188984" y="1861906"/>
            <a:ext cx="3150730" cy="2592000"/>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8" descr="T:\work\cambridge\research\presentations\dtg-2011-01-24\nanostatio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5883" y="1709749"/>
            <a:ext cx="2769468" cy="3692624"/>
          </a:xfrm>
          <a:prstGeom prst="rect">
            <a:avLst/>
          </a:prstGeom>
          <a:noFill/>
          <a:extLst>
            <a:ext uri="{909E8E84-426E-40DD-AFC4-6F175D3DCCD1}">
              <a14:hiddenFill xmlns:a14="http://schemas.microsoft.com/office/drawing/2010/main">
                <a:solidFill>
                  <a:srgbClr val="FFFFFF"/>
                </a:solidFill>
              </a14:hiddenFill>
            </a:ext>
          </a:extLst>
        </p:spPr>
      </p:pic>
      <p:pic>
        <p:nvPicPr>
          <p:cNvPr id="76809" name="Picture 9" descr="T:\work\cambridge\research\presentations\dtg-2011-01-24\boat-mas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9992" y="3606469"/>
            <a:ext cx="3790926" cy="2843195"/>
          </a:xfrm>
          <a:prstGeom prst="rect">
            <a:avLst/>
          </a:prstGeom>
          <a:noFill/>
          <a:extLst>
            <a:ext uri="{909E8E84-426E-40DD-AFC4-6F175D3DCCD1}">
              <a14:hiddenFill xmlns:a14="http://schemas.microsoft.com/office/drawing/2010/main">
                <a:solidFill>
                  <a:srgbClr val="FFFFFF"/>
                </a:solidFill>
              </a14:hiddenFill>
            </a:ext>
          </a:extLst>
        </p:spPr>
      </p:pic>
      <p:pic>
        <p:nvPicPr>
          <p:cNvPr id="76811" name="Picture 11" descr="T:\work\cambridge\research\presentations\dtg-2011-01-24\array.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78673" y="3723855"/>
            <a:ext cx="2013807" cy="2801489"/>
          </a:xfrm>
          <a:prstGeom prst="rect">
            <a:avLst/>
          </a:prstGeom>
          <a:noFill/>
          <a:extLst>
            <a:ext uri="{909E8E84-426E-40DD-AFC4-6F175D3DCCD1}">
              <a14:hiddenFill xmlns:a14="http://schemas.microsoft.com/office/drawing/2010/main">
                <a:solidFill>
                  <a:srgbClr val="FFFFFF"/>
                </a:solidFill>
              </a14:hiddenFill>
            </a:ext>
          </a:extLst>
        </p:spPr>
      </p:pic>
      <p:pic>
        <p:nvPicPr>
          <p:cNvPr id="76810" name="Picture 10" descr="T:\work\cambridge\research\presentations\dtg-2011-01-24\nanostation-bullet-open.jpg"/>
          <p:cNvPicPr>
            <a:picLocks noChangeAspect="1" noChangeArrowheads="1"/>
          </p:cNvPicPr>
          <p:nvPr/>
        </p:nvPicPr>
        <p:blipFill rotWithShape="1">
          <a:blip r:embed="rId12">
            <a:extLst>
              <a:ext uri="{28A0092B-C50C-407E-A947-70E740481C1C}">
                <a14:useLocalDpi xmlns:a14="http://schemas.microsoft.com/office/drawing/2010/main" val="0"/>
              </a:ext>
            </a:extLst>
          </a:blip>
          <a:srcRect l="1744" t="7442" r="22854" b="4032"/>
          <a:stretch/>
        </p:blipFill>
        <p:spPr bwMode="auto">
          <a:xfrm>
            <a:off x="6095078" y="1700808"/>
            <a:ext cx="2627888" cy="20548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High </a:t>
            </a:r>
            <a:r>
              <a:rPr lang="en-US" dirty="0" err="1" smtClean="0"/>
              <a:t>Tx</a:t>
            </a:r>
            <a:r>
              <a:rPr lang="en-US" dirty="0" smtClean="0"/>
              <a:t> power, directional antennas</a:t>
            </a:r>
            <a:endParaRPr lang="en-GB" dirty="0"/>
          </a:p>
        </p:txBody>
      </p:sp>
      <p:sp>
        <p:nvSpPr>
          <p:cNvPr id="3" name="Content Placeholder 2"/>
          <p:cNvSpPr>
            <a:spLocks noGrp="1"/>
          </p:cNvSpPr>
          <p:nvPr>
            <p:ph idx="1"/>
          </p:nvPr>
        </p:nvSpPr>
        <p:spPr>
          <a:xfrm>
            <a:off x="147638" y="735013"/>
            <a:ext cx="8839200" cy="821779"/>
          </a:xfrm>
        </p:spPr>
        <p:txBody>
          <a:bodyPr/>
          <a:lstStyle/>
          <a:p>
            <a:r>
              <a:rPr lang="en-US" sz="2000" dirty="0" smtClean="0"/>
              <a:t>High </a:t>
            </a:r>
            <a:r>
              <a:rPr lang="en-US" sz="2000" dirty="0" err="1" smtClean="0"/>
              <a:t>Tx</a:t>
            </a:r>
            <a:r>
              <a:rPr lang="en-US" sz="2000" dirty="0" smtClean="0"/>
              <a:t> power and/or directional antennas can drastically increase the received signal strength</a:t>
            </a:r>
            <a:r>
              <a:rPr lang="en-US" sz="2000" dirty="0" smtClean="0">
                <a:solidFill>
                  <a:srgbClr val="FF6600"/>
                </a:solidFill>
              </a:rPr>
              <a:t> </a:t>
            </a:r>
            <a:r>
              <a:rPr lang="en-US" sz="2000" dirty="0" smtClean="0">
                <a:solidFill>
                  <a:srgbClr val="FF6600"/>
                </a:solidFill>
                <a:sym typeface="Wingdings" pitchFamily="2" charset="2"/>
              </a:rPr>
              <a:t> leakage, capture, high noise floor etc.</a:t>
            </a:r>
            <a:endParaRPr lang="en-GB" sz="2000" dirty="0">
              <a:solidFill>
                <a:srgbClr val="FF6600"/>
              </a:solidFill>
            </a:endParaRPr>
          </a:p>
        </p:txBody>
      </p:sp>
      <p:sp>
        <p:nvSpPr>
          <p:cNvPr id="11" name="Content Placeholder 2"/>
          <p:cNvSpPr txBox="1">
            <a:spLocks/>
          </p:cNvSpPr>
          <p:nvPr/>
        </p:nvSpPr>
        <p:spPr bwMode="auto">
          <a:xfrm>
            <a:off x="152400" y="1772816"/>
            <a:ext cx="3771528"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5" rIns="91428" bIns="45715" numCol="1" anchor="t" anchorCtr="0" compatLnSpc="1">
            <a:prstTxWarp prst="textNoShape">
              <a:avLst/>
            </a:prstTxWarp>
          </a:bodyPr>
          <a:lstStyle>
            <a:lvl1pPr marL="342900" indent="-342900" algn="l" rtl="0" fontAlgn="base">
              <a:spcBef>
                <a:spcPct val="40000"/>
              </a:spcBef>
              <a:spcAft>
                <a:spcPct val="0"/>
              </a:spcAft>
              <a:buClr>
                <a:srgbClr val="003366"/>
              </a:buClr>
              <a:buSzPct val="50000"/>
              <a:buFont typeface="Calibri" pitchFamily="34" charset="0"/>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100">
                <a:solidFill>
                  <a:schemeClr val="tx1"/>
                </a:solidFill>
                <a:latin typeface="+mn-lt"/>
              </a:defRPr>
            </a:lvl2pPr>
            <a:lvl3pPr marL="1143000" indent="-228600" algn="l" rtl="0" fontAlgn="base">
              <a:spcBef>
                <a:spcPct val="20000"/>
              </a:spcBef>
              <a:spcAft>
                <a:spcPct val="0"/>
              </a:spcAft>
              <a:buSzPct val="50000"/>
              <a:buFont typeface="Calibri" pitchFamily="34" charset="0"/>
              <a:buChar char="•"/>
              <a:defRPr sz="1900">
                <a:solidFill>
                  <a:schemeClr val="tx1"/>
                </a:solidFill>
                <a:latin typeface="+mn-lt"/>
              </a:defRPr>
            </a:lvl3pPr>
            <a:lvl4pPr marL="1600200" indent="-230188" algn="l" rtl="0" fontAlgn="base">
              <a:spcBef>
                <a:spcPct val="20000"/>
              </a:spcBef>
              <a:spcAft>
                <a:spcPct val="0"/>
              </a:spcAft>
              <a:buChar char="–"/>
              <a:defRPr sz="1700">
                <a:solidFill>
                  <a:schemeClr val="tx1"/>
                </a:solidFill>
                <a:latin typeface="+mn-lt"/>
              </a:defRPr>
            </a:lvl4pPr>
            <a:lvl5pPr marL="2057400" indent="-228600" algn="l" rtl="0" fontAlgn="base">
              <a:spcBef>
                <a:spcPct val="20000"/>
              </a:spcBef>
              <a:spcAft>
                <a:spcPct val="0"/>
              </a:spcAft>
              <a:buChar char="»"/>
              <a:defRPr sz="1500">
                <a:solidFill>
                  <a:schemeClr val="tx1"/>
                </a:solidFill>
                <a:latin typeface="+mn-lt"/>
              </a:defRPr>
            </a:lvl5pPr>
            <a:lvl6pPr marL="2514600" indent="-228600" algn="l" rtl="0" fontAlgn="base">
              <a:spcBef>
                <a:spcPct val="20000"/>
              </a:spcBef>
              <a:spcAft>
                <a:spcPct val="0"/>
              </a:spcAft>
              <a:buChar char="»"/>
              <a:defRPr sz="1500">
                <a:solidFill>
                  <a:schemeClr val="tx1"/>
                </a:solidFill>
                <a:latin typeface="+mn-lt"/>
              </a:defRPr>
            </a:lvl6pPr>
            <a:lvl7pPr marL="2971800" indent="-228600" algn="l" rtl="0" fontAlgn="base">
              <a:spcBef>
                <a:spcPct val="20000"/>
              </a:spcBef>
              <a:spcAft>
                <a:spcPct val="0"/>
              </a:spcAft>
              <a:buChar char="»"/>
              <a:defRPr sz="1500">
                <a:solidFill>
                  <a:schemeClr val="tx1"/>
                </a:solidFill>
                <a:latin typeface="+mn-lt"/>
              </a:defRPr>
            </a:lvl7pPr>
            <a:lvl8pPr marL="3429000" indent="-228600" algn="l" rtl="0" fontAlgn="base">
              <a:spcBef>
                <a:spcPct val="20000"/>
              </a:spcBef>
              <a:spcAft>
                <a:spcPct val="0"/>
              </a:spcAft>
              <a:buChar char="»"/>
              <a:defRPr sz="1500">
                <a:solidFill>
                  <a:schemeClr val="tx1"/>
                </a:solidFill>
                <a:latin typeface="+mn-lt"/>
              </a:defRPr>
            </a:lvl8pPr>
            <a:lvl9pPr marL="3886200" indent="-228600" algn="l" rtl="0" fontAlgn="base">
              <a:spcBef>
                <a:spcPct val="20000"/>
              </a:spcBef>
              <a:spcAft>
                <a:spcPct val="0"/>
              </a:spcAft>
              <a:buChar char="»"/>
              <a:defRPr sz="1500">
                <a:solidFill>
                  <a:schemeClr val="tx1"/>
                </a:solidFill>
                <a:latin typeface="+mn-lt"/>
              </a:defRPr>
            </a:lvl9pPr>
          </a:lstStyle>
          <a:p>
            <a:pPr marL="265113" indent="-265113">
              <a:buClrTx/>
            </a:pPr>
            <a:r>
              <a:rPr lang="en-US" sz="2000" b="0" i="0" dirty="0" smtClean="0"/>
              <a:t>Small-size devices with tons of capability and power in an all-in-one package</a:t>
            </a:r>
          </a:p>
          <a:p>
            <a:pPr marL="623888" lvl="1"/>
            <a:r>
              <a:rPr lang="en-US" sz="1700" b="0" i="0" dirty="0" smtClean="0"/>
              <a:t>400/680 MHz CPU, 32/64 MB RAM, tweaked OS for wireless and routing performance</a:t>
            </a:r>
          </a:p>
          <a:p>
            <a:pPr marL="265113" indent="-265113">
              <a:buClrTx/>
            </a:pPr>
            <a:r>
              <a:rPr lang="en-US" sz="2000" b="0" i="0" dirty="0" smtClean="0">
                <a:solidFill>
                  <a:srgbClr val="FF6600"/>
                </a:solidFill>
              </a:rPr>
              <a:t>Up to 30 </a:t>
            </a:r>
            <a:r>
              <a:rPr lang="en-US" sz="2000" b="0" i="0" smtClean="0">
                <a:solidFill>
                  <a:srgbClr val="FF6600"/>
                </a:solidFill>
              </a:rPr>
              <a:t>dBm (1000 </a:t>
            </a:r>
            <a:r>
              <a:rPr lang="en-US" sz="2000" b="0" i="0" dirty="0" smtClean="0">
                <a:solidFill>
                  <a:srgbClr val="FF6600"/>
                </a:solidFill>
              </a:rPr>
              <a:t>mW) transmit power !</a:t>
            </a:r>
          </a:p>
          <a:p>
            <a:pPr marL="265113" indent="-265113">
              <a:buClrTx/>
            </a:pPr>
            <a:r>
              <a:rPr lang="en-US" sz="2000" b="0" i="0" dirty="0" smtClean="0">
                <a:solidFill>
                  <a:srgbClr val="FF6600"/>
                </a:solidFill>
              </a:rPr>
              <a:t>Up to 50 km !</a:t>
            </a:r>
          </a:p>
          <a:p>
            <a:pPr marL="265113" indent="-265113">
              <a:buClrTx/>
            </a:pPr>
            <a:r>
              <a:rPr lang="en-US" sz="2000" b="0" i="0" dirty="0" smtClean="0">
                <a:solidFill>
                  <a:srgbClr val="FF6600"/>
                </a:solidFill>
              </a:rPr>
              <a:t>EU tx power limit is </a:t>
            </a:r>
            <a:r>
              <a:rPr lang="en-US" sz="2000" b="0" i="0" err="1" smtClean="0">
                <a:solidFill>
                  <a:srgbClr val="FF6600"/>
                </a:solidFill>
              </a:rPr>
              <a:t>approx</a:t>
            </a:r>
            <a:r>
              <a:rPr lang="en-US" sz="2000" b="0" i="0" smtClean="0">
                <a:solidFill>
                  <a:srgbClr val="FF6600"/>
                </a:solidFill>
              </a:rPr>
              <a:t> 10</a:t>
            </a:r>
            <a:r>
              <a:rPr lang="en-GB" sz="2000" b="0" i="0" smtClean="0">
                <a:solidFill>
                  <a:srgbClr val="FF6600"/>
                </a:solidFill>
              </a:rPr>
              <a:t> dBm (10 </a:t>
            </a:r>
            <a:r>
              <a:rPr lang="en-GB" sz="2000" b="0" i="0" dirty="0" err="1" smtClean="0">
                <a:solidFill>
                  <a:srgbClr val="FF6600"/>
                </a:solidFill>
              </a:rPr>
              <a:t>mW</a:t>
            </a:r>
            <a:r>
              <a:rPr lang="en-GB" sz="2000" b="0" i="0" dirty="0" smtClean="0">
                <a:solidFill>
                  <a:srgbClr val="FF6600"/>
                </a:solidFill>
              </a:rPr>
              <a:t>)</a:t>
            </a:r>
          </a:p>
          <a:p>
            <a:pPr marL="265113" indent="-265113">
              <a:buClrTx/>
            </a:pPr>
            <a:r>
              <a:rPr lang="en-US" sz="2000" b="0" i="0" dirty="0" smtClean="0"/>
              <a:t>WISPs (Wireless ISP)</a:t>
            </a:r>
          </a:p>
        </p:txBody>
      </p:sp>
      <p:sp>
        <p:nvSpPr>
          <p:cNvPr id="25" name="Oval 4"/>
          <p:cNvSpPr>
            <a:spLocks noChangeArrowheads="1"/>
          </p:cNvSpPr>
          <p:nvPr/>
        </p:nvSpPr>
        <p:spPr bwMode="auto">
          <a:xfrm>
            <a:off x="6300193" y="5444455"/>
            <a:ext cx="864095" cy="1080889"/>
          </a:xfrm>
          <a:prstGeom prst="ellipse">
            <a:avLst/>
          </a:prstGeom>
          <a:noFill/>
          <a:ln w="254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pic>
        <p:nvPicPr>
          <p:cNvPr id="27" name="Picture 8" descr="T:\work\cambridge\research\presentations\dtg-2011-01-24\nanostatio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9992" y="1700808"/>
            <a:ext cx="1536795" cy="2049060"/>
          </a:xfrm>
          <a:prstGeom prst="rect">
            <a:avLst/>
          </a:prstGeom>
          <a:noFill/>
          <a:effectLst/>
        </p:spPr>
      </p:pic>
      <p:sp>
        <p:nvSpPr>
          <p:cNvPr id="4" name="TextBox 3"/>
          <p:cNvSpPr txBox="1"/>
          <p:nvPr/>
        </p:nvSpPr>
        <p:spPr>
          <a:xfrm>
            <a:off x="4716016" y="2708920"/>
            <a:ext cx="3456384" cy="400110"/>
          </a:xfrm>
          <a:prstGeom prst="rect">
            <a:avLst/>
          </a:prstGeom>
          <a:noFill/>
        </p:spPr>
        <p:txBody>
          <a:bodyPr wrap="square" rtlCol="0">
            <a:spAutoFit/>
          </a:bodyPr>
          <a:lstStyle/>
          <a:p>
            <a:pPr algn="ctr"/>
            <a:r>
              <a:rPr lang="en-GB" sz="2000" i="0" dirty="0" smtClean="0">
                <a:latin typeface="+mn-lt"/>
              </a:rPr>
              <a:t>(</a:t>
            </a:r>
            <a:r>
              <a:rPr lang="en-GB" sz="2000" i="0" dirty="0" err="1" smtClean="0">
                <a:latin typeface="+mn-lt"/>
              </a:rPr>
              <a:t>google</a:t>
            </a:r>
            <a:r>
              <a:rPr lang="en-GB" sz="2000" i="0" dirty="0" smtClean="0">
                <a:latin typeface="+mn-lt"/>
              </a:rPr>
              <a:t> “</a:t>
            </a:r>
            <a:r>
              <a:rPr lang="en-GB" sz="2000" i="0" dirty="0" err="1" smtClean="0">
                <a:latin typeface="+mn-lt"/>
              </a:rPr>
              <a:t>wifi</a:t>
            </a:r>
            <a:r>
              <a:rPr lang="en-GB" sz="2000" i="0" dirty="0" smtClean="0">
                <a:latin typeface="+mn-lt"/>
              </a:rPr>
              <a:t> for boats”)</a:t>
            </a:r>
            <a:endParaRPr lang="en-GB" sz="2000" i="0" dirty="0">
              <a:latin typeface="+mn-lt"/>
            </a:endParaRPr>
          </a:p>
        </p:txBody>
      </p:sp>
    </p:spTree>
    <p:extLst>
      <p:ext uri="{BB962C8B-B14F-4D97-AF65-F5344CB8AC3E}">
        <p14:creationId xmlns:p14="http://schemas.microsoft.com/office/powerpoint/2010/main" val="393831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6806"/>
                                        </p:tgtEl>
                                        <p:attrNameLst>
                                          <p:attrName>style.visibility</p:attrName>
                                        </p:attrNameLst>
                                      </p:cBhvr>
                                      <p:to>
                                        <p:strVal val="visible"/>
                                      </p:to>
                                    </p:set>
                                    <p:animEffect transition="in" filter="fade">
                                      <p:cBhvr>
                                        <p:cTn id="19" dur="500"/>
                                        <p:tgtEl>
                                          <p:spTgt spid="76806"/>
                                        </p:tgtEl>
                                      </p:cBhvr>
                                    </p:animEffect>
                                  </p:childTnLst>
                                </p:cTn>
                              </p:par>
                              <p:par>
                                <p:cTn id="20" presetID="10" presetClass="entr" presetSubtype="0" fill="hold" nodeType="withEffect">
                                  <p:stCondLst>
                                    <p:cond delay="0"/>
                                  </p:stCondLst>
                                  <p:childTnLst>
                                    <p:set>
                                      <p:cBhvr>
                                        <p:cTn id="21" dur="1" fill="hold">
                                          <p:stCondLst>
                                            <p:cond delay="0"/>
                                          </p:stCondLst>
                                        </p:cTn>
                                        <p:tgtEl>
                                          <p:spTgt spid="76807"/>
                                        </p:tgtEl>
                                        <p:attrNameLst>
                                          <p:attrName>style.visibility</p:attrName>
                                        </p:attrNameLst>
                                      </p:cBhvr>
                                      <p:to>
                                        <p:strVal val="visible"/>
                                      </p:to>
                                    </p:set>
                                    <p:animEffect transition="in" filter="fade">
                                      <p:cBhvr>
                                        <p:cTn id="22" dur="500"/>
                                        <p:tgtEl>
                                          <p:spTgt spid="768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6806"/>
                                        </p:tgtEl>
                                      </p:cBhvr>
                                    </p:animEffect>
                                    <p:set>
                                      <p:cBhvr>
                                        <p:cTn id="32" dur="1" fill="hold">
                                          <p:stCondLst>
                                            <p:cond delay="499"/>
                                          </p:stCondLst>
                                        </p:cTn>
                                        <p:tgtEl>
                                          <p:spTgt spid="76806"/>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76807"/>
                                        </p:tgtEl>
                                      </p:cBhvr>
                                    </p:animEffect>
                                    <p:set>
                                      <p:cBhvr>
                                        <p:cTn id="35" dur="1" fill="hold">
                                          <p:stCondLst>
                                            <p:cond delay="499"/>
                                          </p:stCondLst>
                                        </p:cTn>
                                        <p:tgtEl>
                                          <p:spTgt spid="76807"/>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76808"/>
                                        </p:tgtEl>
                                        <p:attrNameLst>
                                          <p:attrName>style.visibility</p:attrName>
                                        </p:attrNameLst>
                                      </p:cBhvr>
                                      <p:to>
                                        <p:strVal val="visible"/>
                                      </p:to>
                                    </p:set>
                                    <p:animEffect transition="in" filter="fade">
                                      <p:cBhvr>
                                        <p:cTn id="39" dur="500"/>
                                        <p:tgtEl>
                                          <p:spTgt spid="76808"/>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xEl>
                                              <p:pRg st="5" end="5"/>
                                            </p:txEl>
                                          </p:spTgt>
                                        </p:tgtEl>
                                        <p:attrNameLst>
                                          <p:attrName>style.visibility</p:attrName>
                                        </p:attrNameLst>
                                      </p:cBhvr>
                                      <p:to>
                                        <p:strVal val="visible"/>
                                      </p:to>
                                    </p:set>
                                    <p:animEffect transition="in" filter="fade">
                                      <p:cBhvr>
                                        <p:cTn id="42" dur="500"/>
                                        <p:tgtEl>
                                          <p:spTgt spid="11">
                                            <p:txEl>
                                              <p:pRg st="5" end="5"/>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76811"/>
                                        </p:tgtEl>
                                        <p:attrNameLst>
                                          <p:attrName>style.visibility</p:attrName>
                                        </p:attrNameLst>
                                      </p:cBhvr>
                                      <p:to>
                                        <p:strVal val="visible"/>
                                      </p:to>
                                    </p:set>
                                    <p:animEffect transition="in" filter="fade">
                                      <p:cBhvr>
                                        <p:cTn id="45" dur="500"/>
                                        <p:tgtEl>
                                          <p:spTgt spid="768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76808"/>
                                        </p:tgtEl>
                                      </p:cBhvr>
                                    </p:animEffect>
                                    <p:set>
                                      <p:cBhvr>
                                        <p:cTn id="50" dur="1" fill="hold">
                                          <p:stCondLst>
                                            <p:cond delay="499"/>
                                          </p:stCondLst>
                                        </p:cTn>
                                        <p:tgtEl>
                                          <p:spTgt spid="7680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76811"/>
                                        </p:tgtEl>
                                      </p:cBhvr>
                                    </p:animEffect>
                                    <p:set>
                                      <p:cBhvr>
                                        <p:cTn id="53" dur="1" fill="hold">
                                          <p:stCondLst>
                                            <p:cond delay="499"/>
                                          </p:stCondLst>
                                        </p:cTn>
                                        <p:tgtEl>
                                          <p:spTgt spid="76811"/>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76809"/>
                                        </p:tgtEl>
                                        <p:attrNameLst>
                                          <p:attrName>style.visibility</p:attrName>
                                        </p:attrNameLst>
                                      </p:cBhvr>
                                      <p:to>
                                        <p:strVal val="visible"/>
                                      </p:to>
                                    </p:set>
                                    <p:animEffect transition="in" filter="fade">
                                      <p:cBhvr>
                                        <p:cTn id="57" dur="500"/>
                                        <p:tgtEl>
                                          <p:spTgt spid="7680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20"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edge">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76810"/>
                                        </p:tgtEl>
                                        <p:attrNameLst>
                                          <p:attrName>style.visibility</p:attrName>
                                        </p:attrNameLst>
                                      </p:cBhvr>
                                      <p:to>
                                        <p:strVal val="visible"/>
                                      </p:to>
                                    </p:set>
                                    <p:animEffect transition="in" filter="fade">
                                      <p:cBhvr>
                                        <p:cTn id="70" dur="500"/>
                                        <p:tgtEl>
                                          <p:spTgt spid="76810"/>
                                        </p:tgtEl>
                                      </p:cBhvr>
                                    </p:animEffect>
                                  </p:childTnLst>
                                </p:cTn>
                              </p:par>
                              <p:par>
                                <p:cTn id="71" presetID="1" presetClass="exit" presetSubtype="0" fill="hold" grpId="1" nodeType="withEffect">
                                  <p:stCondLst>
                                    <p:cond delay="0"/>
                                  </p:stCondLst>
                                  <p:childTnLst>
                                    <p:set>
                                      <p:cBhvr>
                                        <p:cTn id="72" dur="1" fill="hold">
                                          <p:stCondLst>
                                            <p:cond delay="0"/>
                                          </p:stCondLst>
                                        </p:cTn>
                                        <p:tgtEl>
                                          <p:spTgt spid="4"/>
                                        </p:tgtEl>
                                        <p:attrNameLst>
                                          <p:attrName>style.visibility</p:attrName>
                                        </p:attrNameLst>
                                      </p:cBhvr>
                                      <p:to>
                                        <p:strVal val="hidden"/>
                                      </p:to>
                                    </p:set>
                                  </p:childTnLst>
                                </p:cTn>
                              </p:par>
                              <p:par>
                                <p:cTn id="73" presetID="9" presetClass="emph" presetSubtype="0" nodeType="withEffect">
                                  <p:stCondLst>
                                    <p:cond delay="0"/>
                                  </p:stCondLst>
                                  <p:childTnLst>
                                    <p:set>
                                      <p:cBhvr rctx="PPT">
                                        <p:cTn id="74" dur="indefinite"/>
                                        <p:tgtEl>
                                          <p:spTgt spid="76809"/>
                                        </p:tgtEl>
                                        <p:attrNameLst>
                                          <p:attrName>style.opacity</p:attrName>
                                        </p:attrNameLst>
                                      </p:cBhvr>
                                      <p:to>
                                        <p:strVal val="0.5"/>
                                      </p:to>
                                    </p:set>
                                    <p:animEffect filter="image" prLst="opacity: 0.5">
                                      <p:cBhvr rctx="IE">
                                        <p:cTn id="75" dur="indefinite"/>
                                        <p:tgtEl>
                                          <p:spTgt spid="76809"/>
                                        </p:tgtEl>
                                      </p:cBhvr>
                                    </p:animEffect>
                                  </p:childTnLst>
                                </p:cTn>
                              </p:par>
                              <p:par>
                                <p:cTn id="76" presetID="1" presetClass="entr" presetSubtype="0" fill="hold" nodeType="withEffect">
                                  <p:stCondLst>
                                    <p:cond delay="0"/>
                                  </p:stCondLst>
                                  <p:childTnLst>
                                    <p:set>
                                      <p:cBhvr>
                                        <p:cTn id="77" dur="1" fill="hold">
                                          <p:stCondLst>
                                            <p:cond delay="0"/>
                                          </p:stCondLst>
                                        </p:cTn>
                                        <p:tgtEl>
                                          <p:spTgt spid="27"/>
                                        </p:tgtEl>
                                        <p:attrNameLst>
                                          <p:attrName>style.visibility</p:attrName>
                                        </p:attrNameLst>
                                      </p:cBhvr>
                                      <p:to>
                                        <p:strVal val="visible"/>
                                      </p:to>
                                    </p:set>
                                  </p:childTnLst>
                                </p:cTn>
                              </p:par>
                              <p:par>
                                <p:cTn id="78" presetID="9" presetClass="emph" presetSubtype="0" nodeType="withEffect">
                                  <p:stCondLst>
                                    <p:cond delay="0"/>
                                  </p:stCondLst>
                                  <p:childTnLst>
                                    <p:set>
                                      <p:cBhvr rctx="PPT">
                                        <p:cTn id="79" dur="indefinite"/>
                                        <p:tgtEl>
                                          <p:spTgt spid="27"/>
                                        </p:tgtEl>
                                        <p:attrNameLst>
                                          <p:attrName>style.opacity</p:attrName>
                                        </p:attrNameLst>
                                      </p:cBhvr>
                                      <p:to>
                                        <p:strVal val="0.5"/>
                                      </p:to>
                                    </p:set>
                                    <p:animEffect filter="image" prLst="opacity: 0.5">
                                      <p:cBhvr rctx="IE">
                                        <p:cTn id="80" dur="indefinite"/>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6809"/>
                                        </p:tgtEl>
                                      </p:cBhvr>
                                    </p:animEffect>
                                    <p:set>
                                      <p:cBhvr>
                                        <p:cTn id="85" dur="1" fill="hold">
                                          <p:stCondLst>
                                            <p:cond delay="499"/>
                                          </p:stCondLst>
                                        </p:cTn>
                                        <p:tgtEl>
                                          <p:spTgt spid="7680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5"/>
                                        </p:tgtEl>
                                      </p:cBhvr>
                                    </p:animEffect>
                                    <p:set>
                                      <p:cBhvr>
                                        <p:cTn id="88" dur="1" fill="hold">
                                          <p:stCondLst>
                                            <p:cond delay="499"/>
                                          </p:stCondLst>
                                        </p:cTn>
                                        <p:tgtEl>
                                          <p:spTgt spid="2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76810"/>
                                        </p:tgtEl>
                                      </p:cBhvr>
                                    </p:animEffect>
                                    <p:set>
                                      <p:cBhvr>
                                        <p:cTn id="91" dur="1" fill="hold">
                                          <p:stCondLst>
                                            <p:cond delay="499"/>
                                          </p:stCondLst>
                                        </p:cTn>
                                        <p:tgtEl>
                                          <p:spTgt spid="7681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7"/>
                                        </p:tgtEl>
                                      </p:cBhvr>
                                    </p:animEffect>
                                    <p:set>
                                      <p:cBhvr>
                                        <p:cTn id="94" dur="1" fill="hold">
                                          <p:stCondLst>
                                            <p:cond delay="499"/>
                                          </p:stCondLst>
                                        </p:cTn>
                                        <p:tgtEl>
                                          <p:spTgt spid="27"/>
                                        </p:tgtEl>
                                        <p:attrNameLst>
                                          <p:attrName>style.visibility</p:attrName>
                                        </p:attrNameLst>
                                      </p:cBhvr>
                                      <p:to>
                                        <p:strVal val="hidden"/>
                                      </p:to>
                                    </p:set>
                                  </p:childTnLst>
                                </p:cTn>
                              </p:par>
                            </p:childTnLst>
                          </p:cTn>
                        </p:par>
                        <p:par>
                          <p:cTn id="95" fill="hold">
                            <p:stCondLst>
                              <p:cond delay="500"/>
                            </p:stCondLst>
                            <p:childTnLst>
                              <p:par>
                                <p:cTn id="96" presetID="10" presetClass="entr" presetSubtype="0" fill="hold" nodeType="after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500"/>
                                        <p:tgtEl>
                                          <p:spTgt spid="12"/>
                                        </p:tgtEl>
                                      </p:cBhvr>
                                    </p:animEffect>
                                  </p:childTnLst>
                                </p:cTn>
                              </p:par>
                            </p:childTnLst>
                          </p:cTn>
                        </p:par>
                        <p:par>
                          <p:cTn id="99" fill="hold">
                            <p:stCondLst>
                              <p:cond delay="1000"/>
                            </p:stCondLst>
                            <p:childTnLst>
                              <p:par>
                                <p:cTn id="100" presetID="21" presetClass="entr" presetSubtype="1" fill="hold" grpId="0" nodeType="after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wheel(1)">
                                      <p:cBhvr>
                                        <p:cTn id="102" dur="500"/>
                                        <p:tgtEl>
                                          <p:spTgt spid="21"/>
                                        </p:tgtEl>
                                      </p:cBhvr>
                                    </p:animEffect>
                                  </p:childTnLst>
                                </p:cTn>
                              </p:par>
                              <p:par>
                                <p:cTn id="103" presetID="21" presetClass="entr" presetSubtype="1" fill="hold" grpId="0" nodeType="with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heel(1)">
                                      <p:cBhvr>
                                        <p:cTn id="105" dur="500"/>
                                        <p:tgtEl>
                                          <p:spTgt spid="20"/>
                                        </p:tgtEl>
                                      </p:cBhvr>
                                    </p:animEffect>
                                  </p:childTnLst>
                                </p:cTn>
                              </p:par>
                              <p:par>
                                <p:cTn id="106" presetID="21" presetClass="entr" presetSubtype="1"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wheel(1)">
                                      <p:cBhvr>
                                        <p:cTn id="108" dur="500"/>
                                        <p:tgtEl>
                                          <p:spTgt spid="19"/>
                                        </p:tgtEl>
                                      </p:cBhvr>
                                    </p:animEffect>
                                  </p:childTnLst>
                                </p:cTn>
                              </p:par>
                              <p:par>
                                <p:cTn id="109" presetID="21" presetClass="entr" presetSubtype="1" fill="hold" grpId="0" nodeType="with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wheel(1)">
                                      <p:cBhvr>
                                        <p:cTn id="1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0" grpId="0" animBg="1"/>
      <p:bldP spid="21" grpId="0" animBg="1"/>
      <p:bldP spid="25" grpId="0" animBg="1"/>
      <p:bldP spid="25" grpId="1" animBg="1"/>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a:t>
            </a:r>
            <a:r>
              <a:rPr lang="en-US" dirty="0" err="1" smtClean="0"/>
              <a:t>Tx</a:t>
            </a:r>
            <a:r>
              <a:rPr lang="en-US" dirty="0" smtClean="0"/>
              <a:t> power</a:t>
            </a:r>
            <a:r>
              <a:rPr lang="en-US" dirty="0"/>
              <a:t>, directional </a:t>
            </a:r>
            <a:r>
              <a:rPr lang="en-US" dirty="0" smtClean="0"/>
              <a:t>antennas</a:t>
            </a:r>
            <a:endParaRPr lang="en-GB" dirty="0"/>
          </a:p>
        </p:txBody>
      </p:sp>
      <p:sp>
        <p:nvSpPr>
          <p:cNvPr id="3" name="Content Placeholder 2"/>
          <p:cNvSpPr>
            <a:spLocks noGrp="1"/>
          </p:cNvSpPr>
          <p:nvPr>
            <p:ph idx="1"/>
          </p:nvPr>
        </p:nvSpPr>
        <p:spPr>
          <a:xfrm>
            <a:off x="147638" y="879029"/>
            <a:ext cx="8839200" cy="677763"/>
          </a:xfrm>
        </p:spPr>
        <p:txBody>
          <a:bodyPr/>
          <a:lstStyle/>
          <a:p>
            <a:r>
              <a:rPr lang="en-US" sz="2300" dirty="0" smtClean="0"/>
              <a:t>Such devices can silence other networks </a:t>
            </a:r>
            <a:r>
              <a:rPr lang="en-US" sz="2300" dirty="0" smtClean="0">
                <a:solidFill>
                  <a:schemeClr val="bg1">
                    <a:lumMod val="50000"/>
                  </a:schemeClr>
                </a:solidFill>
              </a:rPr>
              <a:t>(capture the channel)</a:t>
            </a:r>
            <a:endParaRPr lang="en-GB" sz="2300" dirty="0">
              <a:solidFill>
                <a:schemeClr val="bg1">
                  <a:lumMod val="50000"/>
                </a:schemeClr>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59632" y="2200315"/>
            <a:ext cx="6577853" cy="17327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59631" y="4537139"/>
            <a:ext cx="6577853" cy="1556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22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DIY</a:t>
            </a:r>
            <a:endParaRPr lang="en-GB" dirty="0"/>
          </a:p>
        </p:txBody>
      </p:sp>
      <p:sp>
        <p:nvSpPr>
          <p:cNvPr id="3" name="Content Placeholder 2"/>
          <p:cNvSpPr>
            <a:spLocks noGrp="1"/>
          </p:cNvSpPr>
          <p:nvPr>
            <p:ph idx="1"/>
          </p:nvPr>
        </p:nvSpPr>
        <p:spPr>
          <a:xfrm>
            <a:off x="251520" y="807020"/>
            <a:ext cx="4320480" cy="2838003"/>
          </a:xfrm>
        </p:spPr>
        <p:txBody>
          <a:bodyPr/>
          <a:lstStyle/>
          <a:p>
            <a:r>
              <a:rPr lang="en-GB" sz="1800" dirty="0" smtClean="0"/>
              <a:t>About £50 to get the following:</a:t>
            </a:r>
          </a:p>
          <a:p>
            <a:pPr lvl="1"/>
            <a:r>
              <a:rPr lang="en-GB" sz="1500" dirty="0" smtClean="0"/>
              <a:t>Buffalo WRT-HP-G54 router</a:t>
            </a:r>
          </a:p>
          <a:p>
            <a:pPr lvl="1"/>
            <a:r>
              <a:rPr lang="en-GB" sz="1500" smtClean="0"/>
              <a:t>18 </a:t>
            </a:r>
            <a:r>
              <a:rPr lang="en-GB" sz="1500" dirty="0" err="1" smtClean="0"/>
              <a:t>dBi</a:t>
            </a:r>
            <a:r>
              <a:rPr lang="en-GB" sz="1500" dirty="0" smtClean="0"/>
              <a:t> </a:t>
            </a:r>
            <a:r>
              <a:rPr lang="en-GB" sz="1500" dirty="0" err="1" smtClean="0"/>
              <a:t>Yagi</a:t>
            </a:r>
            <a:r>
              <a:rPr lang="en-GB" sz="1500" dirty="0" smtClean="0"/>
              <a:t> antenna</a:t>
            </a:r>
          </a:p>
          <a:p>
            <a:pPr lvl="1"/>
            <a:r>
              <a:rPr lang="en-GB" sz="1500" dirty="0" smtClean="0"/>
              <a:t>Cheap tripod</a:t>
            </a:r>
          </a:p>
          <a:p>
            <a:r>
              <a:rPr lang="en-GB" sz="1800" dirty="0" smtClean="0"/>
              <a:t>DD-WRT or Tomato firmware</a:t>
            </a:r>
          </a:p>
          <a:p>
            <a:pPr lvl="1"/>
            <a:r>
              <a:rPr lang="en-GB" sz="1500" dirty="0" smtClean="0"/>
              <a:t>29 </a:t>
            </a:r>
            <a:r>
              <a:rPr lang="en-GB" sz="1500" smtClean="0"/>
              <a:t>+ 18 </a:t>
            </a:r>
            <a:r>
              <a:rPr lang="en-GB" sz="1500" dirty="0" smtClean="0"/>
              <a:t>= 47 dBm EIRP !!!</a:t>
            </a:r>
          </a:p>
          <a:p>
            <a:pPr lvl="1"/>
            <a:r>
              <a:rPr lang="en-GB" sz="1500" dirty="0" smtClean="0"/>
              <a:t>(EU EIRP limit is 20 dBm)</a:t>
            </a:r>
          </a:p>
          <a:p>
            <a:r>
              <a:rPr lang="en-GB" sz="1800" dirty="0" smtClean="0">
                <a:solidFill>
                  <a:srgbClr val="FF6600"/>
                </a:solidFill>
              </a:rPr>
              <a:t>Blast your neighbours into oblivion …</a:t>
            </a:r>
          </a:p>
          <a:p>
            <a:pPr lvl="1"/>
            <a:r>
              <a:rPr lang="en-GB" sz="1500" dirty="0" smtClean="0">
                <a:solidFill>
                  <a:srgbClr val="FF6600"/>
                </a:solidFill>
              </a:rPr>
              <a:t>… and get some good throughput too</a:t>
            </a:r>
          </a:p>
        </p:txBody>
      </p:sp>
      <p:pic>
        <p:nvPicPr>
          <p:cNvPr id="29698" name="Picture 2" descr="T:\work\cambridge\research\presentations\topical-2011\power_compare.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 t="3558" r="1515" b="3314"/>
          <a:stretch/>
        </p:blipFill>
        <p:spPr bwMode="auto">
          <a:xfrm>
            <a:off x="684032" y="3933344"/>
            <a:ext cx="4176000" cy="2592000"/>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T:\work\cambridge\research\presentations\topical-2011\WHR-HP-G54CW.jpg"/>
          <p:cNvPicPr>
            <a:picLocks noChangeAspect="1" noChangeArrowheads="1"/>
          </p:cNvPicPr>
          <p:nvPr/>
        </p:nvPicPr>
        <p:blipFill rotWithShape="1">
          <a:blip r:embed="rId3">
            <a:extLst>
              <a:ext uri="{28A0092B-C50C-407E-A947-70E740481C1C}">
                <a14:useLocalDpi xmlns:a14="http://schemas.microsoft.com/office/drawing/2010/main" val="0"/>
              </a:ext>
            </a:extLst>
          </a:blip>
          <a:srcRect l="25448" r="29124"/>
          <a:stretch/>
        </p:blipFill>
        <p:spPr bwMode="auto">
          <a:xfrm>
            <a:off x="4499992" y="715888"/>
            <a:ext cx="1134401" cy="2209056"/>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T:\work\cambridge\research\presentations\topical-2011\predat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6129" y="4313885"/>
            <a:ext cx="2880320" cy="2211459"/>
          </a:xfrm>
          <a:prstGeom prst="rect">
            <a:avLst/>
          </a:prstGeom>
          <a:noFill/>
          <a:extLst>
            <a:ext uri="{909E8E84-426E-40DD-AFC4-6F175D3DCCD1}">
              <a14:hiddenFill xmlns:a14="http://schemas.microsoft.com/office/drawing/2010/main">
                <a:solidFill>
                  <a:srgbClr val="FFFFFF"/>
                </a:solidFill>
              </a14:hiddenFill>
            </a:ext>
          </a:extLst>
        </p:spPr>
      </p:pic>
      <p:pic>
        <p:nvPicPr>
          <p:cNvPr id="29701" name="Picture 5" descr="T:\work\cambridge\research\presentations\topical-2011\pred-straigh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764703"/>
            <a:ext cx="2612281" cy="3480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03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500"/>
                                        <p:tgtEl>
                                          <p:spTgt spid="29698"/>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700"/>
                                        </p:tgtEl>
                                        <p:attrNameLst>
                                          <p:attrName>style.visibility</p:attrName>
                                        </p:attrNameLst>
                                      </p:cBhvr>
                                      <p:to>
                                        <p:strVal val="visible"/>
                                      </p:to>
                                    </p:set>
                                    <p:animEffect transition="in" filter="fade">
                                      <p:cBhvr>
                                        <p:cTn id="20" dur="500"/>
                                        <p:tgtEl>
                                          <p:spTgt spid="2970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701"/>
                                        </p:tgtEl>
                                        <p:attrNameLst>
                                          <p:attrName>style.visibility</p:attrName>
                                        </p:attrNameLst>
                                      </p:cBhvr>
                                      <p:to>
                                        <p:strVal val="visible"/>
                                      </p:to>
                                    </p:set>
                                    <p:animEffect transition="in" filter="fade">
                                      <p:cBhvr>
                                        <p:cTn id="25" dur="500"/>
                                        <p:tgtEl>
                                          <p:spTgt spid="29701"/>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you’re not careful …</a:t>
            </a:r>
            <a:endParaRPr lang="en-GB" dirty="0"/>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7819" y="806450"/>
            <a:ext cx="8068362" cy="5791200"/>
          </a:xfrm>
        </p:spPr>
      </p:pic>
      <p:cxnSp>
        <p:nvCxnSpPr>
          <p:cNvPr id="10" name="Straight Connector 9"/>
          <p:cNvCxnSpPr/>
          <p:nvPr/>
        </p:nvCxnSpPr>
        <p:spPr bwMode="auto">
          <a:xfrm>
            <a:off x="3563888" y="6093296"/>
            <a:ext cx="2952328" cy="0"/>
          </a:xfrm>
          <a:prstGeom prst="line">
            <a:avLst/>
          </a:prstGeom>
          <a:solidFill>
            <a:schemeClr val="accent1"/>
          </a:solidFill>
          <a:ln w="254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3991420" y="5229200"/>
            <a:ext cx="4252988" cy="0"/>
          </a:xfrm>
          <a:prstGeom prst="line">
            <a:avLst/>
          </a:prstGeom>
          <a:solidFill>
            <a:schemeClr val="accent1"/>
          </a:solidFill>
          <a:ln w="254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ounded Rectangle 17"/>
          <p:cNvSpPr>
            <a:spLocks noChangeArrowheads="1"/>
          </p:cNvSpPr>
          <p:nvPr/>
        </p:nvSpPr>
        <p:spPr bwMode="auto">
          <a:xfrm>
            <a:off x="683568" y="1844824"/>
            <a:ext cx="1368152" cy="792088"/>
          </a:xfrm>
          <a:prstGeom prst="roundRect">
            <a:avLst>
              <a:gd name="adj" fmla="val 16667"/>
            </a:avLst>
          </a:prstGeom>
          <a:solidFill>
            <a:srgbClr val="FF6600">
              <a:alpha val="9019"/>
            </a:srgbClr>
          </a:solidFill>
          <a:ln w="25400" algn="ctr">
            <a:solidFill>
              <a:srgbClr val="FF6600"/>
            </a:solidFill>
            <a:round/>
            <a:headEnd/>
            <a:tailEnd/>
          </a:ln>
        </p:spPr>
        <p:txBody>
          <a:bodyPr/>
          <a:lstStyle/>
          <a:p>
            <a:endParaRPr lang="en-GB" b="1" dirty="0"/>
          </a:p>
        </p:txBody>
      </p:sp>
    </p:spTree>
    <p:extLst>
      <p:ext uri="{BB962C8B-B14F-4D97-AF65-F5344CB8AC3E}">
        <p14:creationId xmlns:p14="http://schemas.microsoft.com/office/powerpoint/2010/main" val="215756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dirty="0" smtClean="0"/>
              <a:t>Medium Access Control</a:t>
            </a:r>
            <a:endParaRPr lang="en-GB" dirty="0" smtClean="0"/>
          </a:p>
        </p:txBody>
      </p:sp>
      <p:sp>
        <p:nvSpPr>
          <p:cNvPr id="11271" name="Rectangle 7"/>
          <p:cNvSpPr>
            <a:spLocks noGrp="1" noChangeArrowheads="1"/>
          </p:cNvSpPr>
          <p:nvPr>
            <p:ph idx="1"/>
          </p:nvPr>
        </p:nvSpPr>
        <p:spPr>
          <a:xfrm>
            <a:off x="251520" y="4869160"/>
            <a:ext cx="6912768" cy="1800200"/>
          </a:xfrm>
        </p:spPr>
        <p:txBody>
          <a:bodyPr/>
          <a:lstStyle/>
          <a:p>
            <a:r>
              <a:rPr lang="en-US" dirty="0" smtClean="0">
                <a:solidFill>
                  <a:srgbClr val="FF6600"/>
                </a:solidFill>
              </a:rPr>
              <a:t>In ideal conditions all have the same capacity! </a:t>
            </a:r>
          </a:p>
          <a:p>
            <a:r>
              <a:rPr lang="en-US" dirty="0" smtClean="0"/>
              <a:t>T/F/CDMA inefficient for </a:t>
            </a:r>
            <a:r>
              <a:rPr lang="en-US" b="1" i="1" dirty="0" smtClean="0"/>
              <a:t>sporadic access</a:t>
            </a:r>
            <a:r>
              <a:rPr lang="en-US" dirty="0" smtClean="0"/>
              <a:t>: assigned resource (time, </a:t>
            </a:r>
            <a:r>
              <a:rPr lang="en-US" dirty="0" err="1" smtClean="0"/>
              <a:t>freq</a:t>
            </a:r>
            <a:r>
              <a:rPr lang="en-US" dirty="0" smtClean="0"/>
              <a:t>, code) is wasted if user is idle.</a:t>
            </a:r>
            <a:endParaRPr lang="en-US" dirty="0" smtClean="0">
              <a:solidFill>
                <a:srgbClr val="FF6600"/>
              </a:solidFill>
            </a:endParaRPr>
          </a:p>
        </p:txBody>
      </p:sp>
      <p:pic>
        <p:nvPicPr>
          <p:cNvPr id="71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54087"/>
            <a:ext cx="864235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p Arrow 2"/>
          <p:cNvSpPr/>
          <p:nvPr/>
        </p:nvSpPr>
        <p:spPr bwMode="auto">
          <a:xfrm>
            <a:off x="7524750" y="4365625"/>
            <a:ext cx="719138" cy="1584325"/>
          </a:xfrm>
          <a:prstGeom prst="upArrow">
            <a:avLst>
              <a:gd name="adj1" fmla="val 63660"/>
              <a:gd name="adj2" fmla="val 47568"/>
            </a:avLst>
          </a:prstGeom>
          <a:solidFill>
            <a:srgbClr val="FF6600"/>
          </a:solidFill>
          <a:ln w="9525" cap="flat" cmpd="sng" algn="ctr">
            <a:solidFill>
              <a:schemeClr val="tx1"/>
            </a:solidFill>
            <a:prstDash val="solid"/>
            <a:round/>
            <a:headEnd type="none" w="med" len="med"/>
            <a:tailEnd type="none" w="med" len="med"/>
          </a:ln>
          <a:effectLst/>
          <a:extLst/>
        </p:spPr>
        <p:txBody>
          <a:bodyPr vert="vert270" anchor="ctr"/>
          <a:lstStyle/>
          <a:p>
            <a:pPr algn="ctr">
              <a:defRPr/>
            </a:pPr>
            <a:r>
              <a:rPr lang="en-US" sz="1600" i="0" dirty="0" smtClean="0">
                <a:latin typeface="+mn-lt"/>
              </a:rPr>
              <a:t>WLAN</a:t>
            </a:r>
            <a:endParaRPr lang="en-GB" sz="1600" i="0" dirty="0">
              <a:latin typeface="+mn-lt"/>
            </a:endParaRPr>
          </a:p>
        </p:txBody>
      </p:sp>
      <p:sp>
        <p:nvSpPr>
          <p:cNvPr id="4" name="Rounded Rectangular Callout 3"/>
          <p:cNvSpPr/>
          <p:nvPr/>
        </p:nvSpPr>
        <p:spPr bwMode="auto">
          <a:xfrm>
            <a:off x="250825" y="3646091"/>
            <a:ext cx="1728788" cy="708025"/>
          </a:xfrm>
          <a:prstGeom prst="wedgeRoundRectCallout">
            <a:avLst>
              <a:gd name="adj1" fmla="val -20943"/>
              <a:gd name="adj2" fmla="val -89660"/>
              <a:gd name="adj3" fmla="val 16667"/>
            </a:avLst>
          </a:prstGeom>
          <a:solidFill>
            <a:srgbClr val="F4F3F0"/>
          </a:solidFill>
          <a:ln w="9525" cap="flat" cmpd="sng" algn="ctr">
            <a:solidFill>
              <a:schemeClr val="tx1"/>
            </a:solidFill>
            <a:prstDash val="solid"/>
            <a:round/>
            <a:headEnd type="none" w="med" len="med"/>
            <a:tailEnd type="none" w="med" len="med"/>
          </a:ln>
          <a:effectLst/>
          <a:extLst/>
        </p:spPr>
        <p:txBody>
          <a:bodyPr/>
          <a:lstStyle/>
          <a:p>
            <a:pPr>
              <a:defRPr/>
            </a:pPr>
            <a:r>
              <a:rPr lang="en-US" sz="1200" i="0" dirty="0">
                <a:solidFill>
                  <a:srgbClr val="0070C0"/>
                </a:solidFill>
                <a:latin typeface="+mn-lt"/>
                <a:sym typeface="Wingdings" pitchFamily="2" charset="2"/>
              </a:rPr>
              <a:t></a:t>
            </a:r>
            <a:r>
              <a:rPr lang="en-US" sz="1200" i="0" dirty="0">
                <a:latin typeface="+mn-lt"/>
                <a:sym typeface="Wingdings" pitchFamily="2" charset="2"/>
              </a:rPr>
              <a:t> Full freq b/w,</a:t>
            </a:r>
            <a:br>
              <a:rPr lang="en-US" sz="1200" i="0" dirty="0">
                <a:latin typeface="+mn-lt"/>
                <a:sym typeface="Wingdings" pitchFamily="2" charset="2"/>
              </a:rPr>
            </a:br>
            <a:r>
              <a:rPr lang="en-US" sz="1200" i="0" dirty="0">
                <a:latin typeface="+mn-lt"/>
                <a:sym typeface="Wingdings" pitchFamily="2" charset="2"/>
              </a:rPr>
              <a:t>    suitable for digital</a:t>
            </a:r>
          </a:p>
          <a:p>
            <a:pPr>
              <a:defRPr/>
            </a:pPr>
            <a:r>
              <a:rPr lang="en-US" sz="1200" i="0" dirty="0">
                <a:solidFill>
                  <a:srgbClr val="FF0000"/>
                </a:solidFill>
                <a:latin typeface="+mn-lt"/>
                <a:sym typeface="Wingdings" pitchFamily="2" charset="2"/>
              </a:rPr>
              <a:t></a:t>
            </a:r>
            <a:r>
              <a:rPr lang="en-US" sz="1200" i="0" dirty="0">
                <a:latin typeface="+mn-lt"/>
                <a:sym typeface="Wingdings" pitchFamily="2" charset="2"/>
              </a:rPr>
              <a:t> Time sync</a:t>
            </a:r>
            <a:endParaRPr lang="en-GB" sz="1200" i="0" dirty="0">
              <a:latin typeface="+mn-lt"/>
            </a:endParaRPr>
          </a:p>
        </p:txBody>
      </p:sp>
      <p:sp>
        <p:nvSpPr>
          <p:cNvPr id="16" name="Rounded Rectangular Callout 15"/>
          <p:cNvSpPr/>
          <p:nvPr/>
        </p:nvSpPr>
        <p:spPr bwMode="auto">
          <a:xfrm>
            <a:off x="2411413" y="3646091"/>
            <a:ext cx="1872555" cy="514350"/>
          </a:xfrm>
          <a:prstGeom prst="wedgeRoundRectCallout">
            <a:avLst>
              <a:gd name="adj1" fmla="val -21411"/>
              <a:gd name="adj2" fmla="val -92507"/>
              <a:gd name="adj3" fmla="val 16667"/>
            </a:avLst>
          </a:prstGeom>
          <a:solidFill>
            <a:srgbClr val="F4F3F0"/>
          </a:solidFill>
          <a:ln w="9525" cap="flat" cmpd="sng" algn="ctr">
            <a:solidFill>
              <a:schemeClr val="tx1"/>
            </a:solidFill>
            <a:prstDash val="solid"/>
            <a:round/>
            <a:headEnd type="none" w="med" len="med"/>
            <a:tailEnd type="none" w="med" len="med"/>
          </a:ln>
          <a:effectLst/>
          <a:extLst/>
        </p:spPr>
        <p:txBody>
          <a:bodyPr/>
          <a:lstStyle/>
          <a:p>
            <a:pPr>
              <a:defRPr/>
            </a:pPr>
            <a:r>
              <a:rPr lang="en-US" sz="1200" i="0" dirty="0">
                <a:solidFill>
                  <a:srgbClr val="0070C0"/>
                </a:solidFill>
                <a:latin typeface="+mn-lt"/>
                <a:sym typeface="Wingdings" pitchFamily="2" charset="2"/>
              </a:rPr>
              <a:t></a:t>
            </a:r>
            <a:r>
              <a:rPr lang="en-US" sz="1200" i="0" dirty="0">
                <a:latin typeface="+mn-lt"/>
                <a:sym typeface="Wingdings" pitchFamily="2" charset="2"/>
              </a:rPr>
              <a:t> Simple, higher SNR</a:t>
            </a:r>
          </a:p>
          <a:p>
            <a:pPr>
              <a:defRPr/>
            </a:pPr>
            <a:r>
              <a:rPr lang="en-US" sz="1200" i="0" dirty="0">
                <a:solidFill>
                  <a:srgbClr val="FF0000"/>
                </a:solidFill>
                <a:latin typeface="+mn-lt"/>
                <a:sym typeface="Wingdings" pitchFamily="2" charset="2"/>
              </a:rPr>
              <a:t></a:t>
            </a:r>
            <a:r>
              <a:rPr lang="en-US" sz="1200" i="0" dirty="0">
                <a:latin typeface="+mn-lt"/>
                <a:sym typeface="Wingdings" pitchFamily="2" charset="2"/>
              </a:rPr>
              <a:t> Guard bands, filters</a:t>
            </a:r>
            <a:endParaRPr lang="en-GB" sz="1200" i="0" dirty="0">
              <a:latin typeface="+mn-lt"/>
            </a:endParaRPr>
          </a:p>
        </p:txBody>
      </p:sp>
      <p:sp>
        <p:nvSpPr>
          <p:cNvPr id="17" name="Rounded Rectangular Callout 16"/>
          <p:cNvSpPr/>
          <p:nvPr/>
        </p:nvSpPr>
        <p:spPr bwMode="auto">
          <a:xfrm>
            <a:off x="4716463" y="3654028"/>
            <a:ext cx="1800225" cy="927100"/>
          </a:xfrm>
          <a:prstGeom prst="wedgeRoundRectCallout">
            <a:avLst>
              <a:gd name="adj1" fmla="val -21096"/>
              <a:gd name="adj2" fmla="val -75115"/>
              <a:gd name="adj3" fmla="val 16667"/>
            </a:avLst>
          </a:prstGeom>
          <a:solidFill>
            <a:srgbClr val="F4F3F0"/>
          </a:solidFill>
          <a:ln w="9525" cap="flat" cmpd="sng" algn="ctr">
            <a:solidFill>
              <a:schemeClr val="tx1"/>
            </a:solidFill>
            <a:prstDash val="solid"/>
            <a:round/>
            <a:headEnd type="none" w="med" len="med"/>
            <a:tailEnd type="none" w="med" len="med"/>
          </a:ln>
          <a:effectLst/>
          <a:extLst/>
        </p:spPr>
        <p:txBody>
          <a:bodyPr lIns="72000" rIns="72000" bIns="46800"/>
          <a:lstStyle/>
          <a:p>
            <a:pPr>
              <a:defRPr/>
            </a:pPr>
            <a:r>
              <a:rPr lang="en-US" sz="1200" i="0" dirty="0">
                <a:solidFill>
                  <a:srgbClr val="0070C0"/>
                </a:solidFill>
                <a:latin typeface="+mn-lt"/>
                <a:sym typeface="Wingdings" pitchFamily="2" charset="2"/>
              </a:rPr>
              <a:t></a:t>
            </a:r>
            <a:r>
              <a:rPr lang="en-US" sz="1200" i="0" dirty="0">
                <a:latin typeface="+mn-lt"/>
                <a:sym typeface="Wingdings" pitchFamily="2" charset="2"/>
              </a:rPr>
              <a:t> Simultaneous Tx,</a:t>
            </a:r>
            <a:br>
              <a:rPr lang="en-US" sz="1200" i="0" dirty="0">
                <a:latin typeface="+mn-lt"/>
                <a:sym typeface="Wingdings" pitchFamily="2" charset="2"/>
              </a:rPr>
            </a:br>
            <a:r>
              <a:rPr lang="en-US" sz="1200" i="0" dirty="0">
                <a:latin typeface="+mn-lt"/>
                <a:sym typeface="Wingdings" pitchFamily="2" charset="2"/>
              </a:rPr>
              <a:t>    suitable for cellular</a:t>
            </a:r>
          </a:p>
          <a:p>
            <a:pPr>
              <a:defRPr/>
            </a:pPr>
            <a:r>
              <a:rPr lang="en-US" sz="1200" i="0" dirty="0">
                <a:solidFill>
                  <a:srgbClr val="FF0000"/>
                </a:solidFill>
                <a:latin typeface="+mn-lt"/>
                <a:sym typeface="Wingdings" pitchFamily="2" charset="2"/>
              </a:rPr>
              <a:t></a:t>
            </a:r>
            <a:r>
              <a:rPr lang="en-US" sz="1200" i="0" dirty="0">
                <a:latin typeface="+mn-lt"/>
                <a:sym typeface="Wingdings" pitchFamily="2" charset="2"/>
              </a:rPr>
              <a:t> Tight sync, power</a:t>
            </a:r>
            <a:br>
              <a:rPr lang="en-US" sz="1200" i="0" dirty="0">
                <a:latin typeface="+mn-lt"/>
                <a:sym typeface="Wingdings" pitchFamily="2" charset="2"/>
              </a:rPr>
            </a:br>
            <a:r>
              <a:rPr lang="en-US" sz="1200" i="0" dirty="0">
                <a:latin typeface="+mn-lt"/>
                <a:sym typeface="Wingdings" pitchFamily="2" charset="2"/>
              </a:rPr>
              <a:t>    control, complex</a:t>
            </a:r>
            <a:endParaRPr lang="en-GB" sz="1200" i="0" dirty="0">
              <a:latin typeface="+mn-lt"/>
            </a:endParaRPr>
          </a:p>
        </p:txBody>
      </p:sp>
      <p:sp>
        <p:nvSpPr>
          <p:cNvPr id="18" name="Rounded Rectangular Callout 17"/>
          <p:cNvSpPr/>
          <p:nvPr/>
        </p:nvSpPr>
        <p:spPr bwMode="auto">
          <a:xfrm>
            <a:off x="6948488" y="3654028"/>
            <a:ext cx="1871662" cy="506413"/>
          </a:xfrm>
          <a:prstGeom prst="wedgeRoundRectCallout">
            <a:avLst>
              <a:gd name="adj1" fmla="val -21550"/>
              <a:gd name="adj2" fmla="val -98879"/>
              <a:gd name="adj3" fmla="val 16667"/>
            </a:avLst>
          </a:prstGeom>
          <a:solidFill>
            <a:srgbClr val="F4F3F0"/>
          </a:solidFill>
          <a:ln w="9525" cap="flat" cmpd="sng" algn="ctr">
            <a:solidFill>
              <a:schemeClr val="tx1"/>
            </a:solidFill>
            <a:prstDash val="solid"/>
            <a:round/>
            <a:headEnd type="none" w="med" len="med"/>
            <a:tailEnd type="none" w="med" len="med"/>
          </a:ln>
          <a:effectLst/>
          <a:extLst/>
        </p:spPr>
        <p:txBody>
          <a:bodyPr/>
          <a:lstStyle/>
          <a:p>
            <a:pPr>
              <a:defRPr/>
            </a:pPr>
            <a:r>
              <a:rPr lang="en-US" sz="1200" i="0" dirty="0">
                <a:solidFill>
                  <a:srgbClr val="0070C0"/>
                </a:solidFill>
                <a:latin typeface="+mn-lt"/>
                <a:sym typeface="Wingdings" pitchFamily="2" charset="2"/>
              </a:rPr>
              <a:t></a:t>
            </a:r>
            <a:r>
              <a:rPr lang="en-US" sz="1200" i="0" dirty="0">
                <a:latin typeface="+mn-lt"/>
                <a:sym typeface="Wingdings" pitchFamily="2" charset="2"/>
              </a:rPr>
              <a:t> No central station</a:t>
            </a:r>
          </a:p>
          <a:p>
            <a:pPr>
              <a:defRPr/>
            </a:pPr>
            <a:r>
              <a:rPr lang="en-US" sz="1200" i="0" dirty="0">
                <a:solidFill>
                  <a:srgbClr val="FF0000"/>
                </a:solidFill>
                <a:latin typeface="+mn-lt"/>
                <a:sym typeface="Wingdings" pitchFamily="2" charset="2"/>
              </a:rPr>
              <a:t></a:t>
            </a:r>
            <a:r>
              <a:rPr lang="en-US" sz="1200" i="0" dirty="0">
                <a:latin typeface="+mn-lt"/>
                <a:sym typeface="Wingdings" pitchFamily="2" charset="2"/>
              </a:rPr>
              <a:t> Collisions</a:t>
            </a:r>
            <a:endParaRPr lang="en-GB" sz="1200" i="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35" presetClass="emph" presetSubtype="0" repeatCount="2000" fill="hold" grpId="0" nodeType="withEffect">
                                  <p:stCondLst>
                                    <p:cond delay="0"/>
                                  </p:stCondLst>
                                  <p:childTnLst>
                                    <p:anim calcmode="discrete" valueType="str">
                                      <p:cBhvr>
                                        <p:cTn id="28" dur="5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1271">
                                            <p:txEl>
                                              <p:pRg st="1" end="1"/>
                                            </p:txEl>
                                          </p:spTgt>
                                        </p:tgtEl>
                                        <p:attrNameLst>
                                          <p:attrName>style.visibility</p:attrName>
                                        </p:attrNameLst>
                                      </p:cBhvr>
                                      <p:to>
                                        <p:strVal val="visible"/>
                                      </p:to>
                                    </p:set>
                                    <p:animEffect transition="in" filter="fade">
                                      <p:cBhvr>
                                        <p:cTn id="33" dur="500"/>
                                        <p:tgtEl>
                                          <p:spTgt spid="112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3294" y="806450"/>
            <a:ext cx="5815130" cy="5791200"/>
          </a:xfrm>
        </p:spPr>
      </p:pic>
      <p:sp>
        <p:nvSpPr>
          <p:cNvPr id="2" name="Title 1"/>
          <p:cNvSpPr>
            <a:spLocks noGrp="1"/>
          </p:cNvSpPr>
          <p:nvPr>
            <p:ph type="title"/>
          </p:nvPr>
        </p:nvSpPr>
        <p:spPr/>
        <p:txBody>
          <a:bodyPr/>
          <a:lstStyle/>
          <a:p>
            <a:r>
              <a:rPr lang="en-US" dirty="0" smtClean="0"/>
              <a:t>Node density is a real problem</a:t>
            </a:r>
            <a:endParaRPr lang="en-GB" dirty="0"/>
          </a:p>
        </p:txBody>
      </p:sp>
      <p:sp>
        <p:nvSpPr>
          <p:cNvPr id="16" name="Rounded Rectangle 15"/>
          <p:cNvSpPr>
            <a:spLocks noChangeArrowheads="1"/>
          </p:cNvSpPr>
          <p:nvPr/>
        </p:nvSpPr>
        <p:spPr bwMode="auto">
          <a:xfrm>
            <a:off x="5816868" y="3852502"/>
            <a:ext cx="2401902" cy="720080"/>
          </a:xfrm>
          <a:prstGeom prst="roundRect">
            <a:avLst>
              <a:gd name="adj" fmla="val 16667"/>
            </a:avLst>
          </a:prstGeom>
          <a:solidFill>
            <a:srgbClr val="FF6600">
              <a:alpha val="9019"/>
            </a:srgbClr>
          </a:solidFill>
          <a:ln w="25400" algn="ctr">
            <a:solidFill>
              <a:srgbClr val="FF6600"/>
            </a:solidFill>
            <a:round/>
            <a:headEnd/>
            <a:tailEnd/>
          </a:ln>
        </p:spPr>
        <p:txBody>
          <a:bodyPr/>
          <a:lstStyle/>
          <a:p>
            <a:endParaRPr lang="en-GB" b="1" dirty="0"/>
          </a:p>
        </p:txBody>
      </p:sp>
      <p:sp>
        <p:nvSpPr>
          <p:cNvPr id="18" name="Rounded Rectangle 17"/>
          <p:cNvSpPr>
            <a:spLocks noChangeArrowheads="1"/>
          </p:cNvSpPr>
          <p:nvPr/>
        </p:nvSpPr>
        <p:spPr bwMode="auto">
          <a:xfrm>
            <a:off x="5816868" y="5076638"/>
            <a:ext cx="2401902" cy="881188"/>
          </a:xfrm>
          <a:prstGeom prst="roundRect">
            <a:avLst>
              <a:gd name="adj" fmla="val 16667"/>
            </a:avLst>
          </a:prstGeom>
          <a:solidFill>
            <a:srgbClr val="FF6600">
              <a:alpha val="9019"/>
            </a:srgbClr>
          </a:solidFill>
          <a:ln w="25400" algn="ctr">
            <a:solidFill>
              <a:srgbClr val="FF6600"/>
            </a:solidFill>
            <a:round/>
            <a:headEnd/>
            <a:tailEnd/>
          </a:ln>
        </p:spPr>
        <p:txBody>
          <a:bodyPr/>
          <a:lstStyle/>
          <a:p>
            <a:endParaRPr lang="en-GB" b="1" dirty="0"/>
          </a:p>
        </p:txBody>
      </p:sp>
      <p:sp>
        <p:nvSpPr>
          <p:cNvPr id="21" name="Content Placeholder 2"/>
          <p:cNvSpPr txBox="1">
            <a:spLocks/>
          </p:cNvSpPr>
          <p:nvPr/>
        </p:nvSpPr>
        <p:spPr bwMode="auto">
          <a:xfrm>
            <a:off x="395536" y="1887141"/>
            <a:ext cx="1512168" cy="1253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5" rIns="91428" bIns="45715" numCol="1" anchor="t" anchorCtr="0" compatLnSpc="1">
            <a:prstTxWarp prst="textNoShape">
              <a:avLst/>
            </a:prstTxWarp>
          </a:bodyPr>
          <a:lstStyle>
            <a:lvl1pPr marL="268288" indent="-268288" algn="l" rtl="0" eaLnBrk="0" fontAlgn="base" hangingPunct="0">
              <a:spcBef>
                <a:spcPct val="40000"/>
              </a:spcBef>
              <a:spcAft>
                <a:spcPct val="0"/>
              </a:spcAft>
              <a:buClr>
                <a:schemeClr val="tx1"/>
              </a:buClr>
              <a:buFont typeface="Arial" charset="0"/>
              <a:buChar char="•"/>
              <a:defRPr sz="2400">
                <a:solidFill>
                  <a:schemeClr val="tx1"/>
                </a:solidFill>
                <a:latin typeface="+mn-lt"/>
                <a:ea typeface="+mn-ea"/>
                <a:cs typeface="+mn-cs"/>
              </a:defRPr>
            </a:lvl1pPr>
            <a:lvl2pPr marL="628650" indent="-268288" algn="l" rtl="0" eaLnBrk="0" fontAlgn="base" hangingPunct="0">
              <a:spcBef>
                <a:spcPct val="20000"/>
              </a:spcBef>
              <a:spcAft>
                <a:spcPct val="0"/>
              </a:spcAft>
              <a:buClr>
                <a:schemeClr val="tx1"/>
              </a:buClr>
              <a:buFont typeface="Arial" charset="0"/>
              <a:buChar char="◦"/>
              <a:defRPr sz="2100">
                <a:solidFill>
                  <a:schemeClr val="tx1"/>
                </a:solidFill>
                <a:latin typeface="+mn-lt"/>
              </a:defRPr>
            </a:lvl2pPr>
            <a:lvl3pPr marL="990600" indent="-269875" algn="l" rtl="0" eaLnBrk="0" fontAlgn="base" hangingPunct="0">
              <a:spcBef>
                <a:spcPct val="20000"/>
              </a:spcBef>
              <a:spcAft>
                <a:spcPct val="0"/>
              </a:spcAft>
              <a:buClr>
                <a:schemeClr val="tx1"/>
              </a:buClr>
              <a:buFont typeface="Arial" charset="0"/>
              <a:buChar char="▪"/>
              <a:defRPr sz="1900">
                <a:solidFill>
                  <a:schemeClr val="tx1"/>
                </a:solidFill>
                <a:latin typeface="+mn-lt"/>
              </a:defRPr>
            </a:lvl3pPr>
            <a:lvl4pPr marL="1343025" indent="-269875" algn="l" rtl="0" eaLnBrk="0" fontAlgn="base" hangingPunct="0">
              <a:spcBef>
                <a:spcPct val="20000"/>
              </a:spcBef>
              <a:spcAft>
                <a:spcPct val="0"/>
              </a:spcAft>
              <a:buClr>
                <a:schemeClr val="tx1"/>
              </a:buClr>
              <a:buFont typeface="Arial" charset="0"/>
              <a:buChar char="▫"/>
              <a:defRPr sz="1700">
                <a:solidFill>
                  <a:schemeClr val="tx1"/>
                </a:solidFill>
                <a:latin typeface="+mn-lt"/>
              </a:defRPr>
            </a:lvl4pPr>
            <a:lvl5pPr marL="1612900" indent="-228600" algn="l" rtl="0" eaLnBrk="0" fontAlgn="base" hangingPunct="0">
              <a:spcBef>
                <a:spcPct val="20000"/>
              </a:spcBef>
              <a:spcAft>
                <a:spcPct val="0"/>
              </a:spcAft>
              <a:buClr>
                <a:schemeClr val="tx1"/>
              </a:buClr>
              <a:buFont typeface="Arial" charset="0"/>
              <a:buChar char="»"/>
              <a:defRPr sz="1500">
                <a:solidFill>
                  <a:schemeClr val="tx1"/>
                </a:solidFill>
                <a:latin typeface="+mn-lt"/>
              </a:defRPr>
            </a:lvl5pPr>
            <a:lvl6pPr marL="2514600" indent="-228600" algn="l" rtl="0" fontAlgn="base">
              <a:spcBef>
                <a:spcPct val="20000"/>
              </a:spcBef>
              <a:spcAft>
                <a:spcPct val="0"/>
              </a:spcAft>
              <a:buClr>
                <a:schemeClr val="tx1"/>
              </a:buClr>
              <a:buFont typeface="Arial" charset="0"/>
              <a:buChar char="»"/>
              <a:defRPr sz="1500">
                <a:solidFill>
                  <a:schemeClr val="tx1"/>
                </a:solidFill>
                <a:latin typeface="+mn-lt"/>
              </a:defRPr>
            </a:lvl6pPr>
            <a:lvl7pPr marL="2971800" indent="-228600" algn="l" rtl="0" fontAlgn="base">
              <a:spcBef>
                <a:spcPct val="20000"/>
              </a:spcBef>
              <a:spcAft>
                <a:spcPct val="0"/>
              </a:spcAft>
              <a:buClr>
                <a:schemeClr val="tx1"/>
              </a:buClr>
              <a:buFont typeface="Arial" charset="0"/>
              <a:buChar char="»"/>
              <a:defRPr sz="1500">
                <a:solidFill>
                  <a:schemeClr val="tx1"/>
                </a:solidFill>
                <a:latin typeface="+mn-lt"/>
              </a:defRPr>
            </a:lvl7pPr>
            <a:lvl8pPr marL="3429000" indent="-228600" algn="l" rtl="0" fontAlgn="base">
              <a:spcBef>
                <a:spcPct val="20000"/>
              </a:spcBef>
              <a:spcAft>
                <a:spcPct val="0"/>
              </a:spcAft>
              <a:buClr>
                <a:schemeClr val="tx1"/>
              </a:buClr>
              <a:buFont typeface="Arial" charset="0"/>
              <a:buChar char="»"/>
              <a:defRPr sz="1500">
                <a:solidFill>
                  <a:schemeClr val="tx1"/>
                </a:solidFill>
                <a:latin typeface="+mn-lt"/>
              </a:defRPr>
            </a:lvl8pPr>
            <a:lvl9pPr marL="3886200" indent="-228600" algn="l" rtl="0" fontAlgn="base">
              <a:spcBef>
                <a:spcPct val="20000"/>
              </a:spcBef>
              <a:spcAft>
                <a:spcPct val="0"/>
              </a:spcAft>
              <a:buClr>
                <a:schemeClr val="tx1"/>
              </a:buClr>
              <a:buFont typeface="Arial" charset="0"/>
              <a:buChar char="»"/>
              <a:defRPr sz="1500">
                <a:solidFill>
                  <a:schemeClr val="tx1"/>
                </a:solidFill>
                <a:latin typeface="+mn-lt"/>
              </a:defRPr>
            </a:lvl9pPr>
          </a:lstStyle>
          <a:p>
            <a:pPr marL="0" indent="0">
              <a:buNone/>
            </a:pPr>
            <a:r>
              <a:rPr lang="en-US" sz="1400" dirty="0" smtClean="0">
                <a:solidFill>
                  <a:schemeClr val="bg1">
                    <a:lumMod val="50000"/>
                  </a:schemeClr>
                </a:solidFill>
              </a:rPr>
              <a:t>IEEE Spectrum</a:t>
            </a:r>
            <a:r>
              <a:rPr lang="en-US" sz="1400" i="0" dirty="0" smtClean="0">
                <a:solidFill>
                  <a:schemeClr val="bg1">
                    <a:lumMod val="50000"/>
                  </a:schemeClr>
                </a:solidFill>
              </a:rPr>
              <a:t>, </a:t>
            </a:r>
            <a:r>
              <a:rPr lang="en-US" sz="1400" i="0" smtClean="0">
                <a:solidFill>
                  <a:schemeClr val="bg1">
                    <a:lumMod val="50000"/>
                  </a:schemeClr>
                </a:solidFill>
              </a:rPr>
              <a:t>April 2011</a:t>
            </a:r>
            <a:endParaRPr lang="en-US" sz="1400" i="0" dirty="0" smtClean="0">
              <a:solidFill>
                <a:schemeClr val="bg1">
                  <a:lumMod val="50000"/>
                </a:schemeClr>
              </a:solidFill>
            </a:endParaRPr>
          </a:p>
          <a:p>
            <a:pPr marL="0" indent="0">
              <a:buNone/>
            </a:pPr>
            <a:endParaRPr lang="en-US" sz="1400" i="0" dirty="0">
              <a:solidFill>
                <a:schemeClr val="bg1">
                  <a:lumMod val="50000"/>
                </a:schemeClr>
              </a:solidFill>
            </a:endParaRPr>
          </a:p>
          <a:p>
            <a:pPr marL="0" indent="0">
              <a:buNone/>
            </a:pPr>
            <a:r>
              <a:rPr lang="en-US" sz="1400" i="0" dirty="0" smtClean="0">
                <a:solidFill>
                  <a:schemeClr val="bg1">
                    <a:lumMod val="50000"/>
                  </a:schemeClr>
                </a:solidFill>
              </a:rPr>
              <a:t>(except pictures)</a:t>
            </a:r>
            <a:endParaRPr lang="en-GB" sz="1400" i="0" dirty="0">
              <a:solidFill>
                <a:schemeClr val="bg1">
                  <a:lumMod val="50000"/>
                </a:schemeClr>
              </a:solidFill>
            </a:endParaRPr>
          </a:p>
        </p:txBody>
      </p:sp>
    </p:spTree>
    <p:extLst>
      <p:ext uri="{BB962C8B-B14F-4D97-AF65-F5344CB8AC3E}">
        <p14:creationId xmlns:p14="http://schemas.microsoft.com/office/powerpoint/2010/main" val="399579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consumption</a:t>
            </a:r>
            <a:endParaRPr lang="en-GB" dirty="0"/>
          </a:p>
        </p:txBody>
      </p:sp>
      <p:pic>
        <p:nvPicPr>
          <p:cNvPr id="30724" name="Picture 4" descr="T:\work\cambridge\research\presentations\topical-2011\ofdmtrans.e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276872"/>
            <a:ext cx="8092834"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323528" y="836712"/>
            <a:ext cx="8640960" cy="1017386"/>
          </a:xfrm>
        </p:spPr>
        <p:txBody>
          <a:bodyPr/>
          <a:lstStyle/>
          <a:p>
            <a:r>
              <a:rPr lang="en-US" sz="1800" dirty="0"/>
              <a:t>Tx and Rx </a:t>
            </a:r>
            <a:r>
              <a:rPr lang="en-US" sz="1800" dirty="0" smtClean="0"/>
              <a:t>power consumptions </a:t>
            </a:r>
            <a:r>
              <a:rPr lang="en-US" sz="1800" dirty="0"/>
              <a:t>are similar</a:t>
            </a:r>
          </a:p>
          <a:p>
            <a:pPr lvl="1"/>
            <a:r>
              <a:rPr lang="en-US" sz="1500" dirty="0" smtClean="0">
                <a:solidFill>
                  <a:srgbClr val="FF6600"/>
                </a:solidFill>
              </a:rPr>
              <a:t>More </a:t>
            </a:r>
            <a:r>
              <a:rPr lang="en-US" sz="1500" dirty="0">
                <a:solidFill>
                  <a:srgbClr val="FF6600"/>
                </a:solidFill>
              </a:rPr>
              <a:t>processing </a:t>
            </a:r>
            <a:r>
              <a:rPr lang="en-US" sz="1500" dirty="0" smtClean="0">
                <a:solidFill>
                  <a:srgbClr val="FF6600"/>
                </a:solidFill>
              </a:rPr>
              <a:t>takes place at </a:t>
            </a:r>
            <a:r>
              <a:rPr lang="en-US" sz="1500" dirty="0">
                <a:solidFill>
                  <a:srgbClr val="FF6600"/>
                </a:solidFill>
              </a:rPr>
              <a:t>Rx than </a:t>
            </a:r>
            <a:r>
              <a:rPr lang="en-US" sz="1500" dirty="0" err="1">
                <a:solidFill>
                  <a:srgbClr val="FF6600"/>
                </a:solidFill>
              </a:rPr>
              <a:t>Tx</a:t>
            </a:r>
            <a:endParaRPr lang="en-US" sz="1500" dirty="0">
              <a:solidFill>
                <a:srgbClr val="FF6600"/>
              </a:solidFill>
            </a:endParaRPr>
          </a:p>
        </p:txBody>
      </p:sp>
    </p:spTree>
    <p:extLst>
      <p:ext uri="{BB962C8B-B14F-4D97-AF65-F5344CB8AC3E}">
        <p14:creationId xmlns:p14="http://schemas.microsoft.com/office/powerpoint/2010/main" val="25813274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T:\work\cambridge\research\presentations\topical-2011\mehta05-an-802.11g-soc-tab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060848"/>
            <a:ext cx="4122589" cy="31896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Power consumption</a:t>
            </a:r>
            <a:endParaRPr lang="en-GB" dirty="0"/>
          </a:p>
        </p:txBody>
      </p:sp>
      <p:sp>
        <p:nvSpPr>
          <p:cNvPr id="5" name="Content Placeholder 4"/>
          <p:cNvSpPr>
            <a:spLocks noGrp="1"/>
          </p:cNvSpPr>
          <p:nvPr>
            <p:ph idx="1"/>
          </p:nvPr>
        </p:nvSpPr>
        <p:spPr>
          <a:xfrm>
            <a:off x="323528" y="836712"/>
            <a:ext cx="8640960" cy="1017386"/>
          </a:xfrm>
        </p:spPr>
        <p:txBody>
          <a:bodyPr/>
          <a:lstStyle/>
          <a:p>
            <a:r>
              <a:rPr lang="en-US" sz="1800" dirty="0"/>
              <a:t>Tx and Rx </a:t>
            </a:r>
            <a:r>
              <a:rPr lang="en-US" sz="1800" dirty="0" smtClean="0"/>
              <a:t>power consumptions </a:t>
            </a:r>
            <a:r>
              <a:rPr lang="en-US" sz="1800" dirty="0"/>
              <a:t>are similar</a:t>
            </a:r>
          </a:p>
          <a:p>
            <a:pPr lvl="1"/>
            <a:r>
              <a:rPr lang="en-US" sz="1500" dirty="0" smtClean="0"/>
              <a:t>So is channel </a:t>
            </a:r>
            <a:r>
              <a:rPr lang="en-US" sz="1500" dirty="0"/>
              <a:t>sensing </a:t>
            </a:r>
            <a:r>
              <a:rPr lang="en-US" sz="1500" dirty="0" smtClean="0"/>
              <a:t>in many cases (power detection vs. preamble detection)</a:t>
            </a:r>
          </a:p>
        </p:txBody>
      </p:sp>
      <p:pic>
        <p:nvPicPr>
          <p:cNvPr id="31746" name="Picture 2" descr="T:\work\cambridge\research\presentations\topical-2011\atheros-wifi-s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060848"/>
            <a:ext cx="3816424" cy="381642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bwMode="auto">
          <a:xfrm>
            <a:off x="179512" y="6381328"/>
            <a:ext cx="864096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5" rIns="91428" bIns="45715" numCol="1" anchor="t" anchorCtr="0" compatLnSpc="1">
            <a:prstTxWarp prst="textNoShape">
              <a:avLst/>
            </a:prstTxWarp>
          </a:bodyPr>
          <a:lstStyle>
            <a:lvl1pPr marL="268288" indent="-268288" algn="l" rtl="0" eaLnBrk="0" fontAlgn="base" hangingPunct="0">
              <a:spcBef>
                <a:spcPct val="40000"/>
              </a:spcBef>
              <a:spcAft>
                <a:spcPct val="0"/>
              </a:spcAft>
              <a:buClr>
                <a:schemeClr val="tx1"/>
              </a:buClr>
              <a:buFont typeface="Arial" charset="0"/>
              <a:buChar char="•"/>
              <a:defRPr sz="2400">
                <a:solidFill>
                  <a:schemeClr val="tx1"/>
                </a:solidFill>
                <a:latin typeface="+mn-lt"/>
                <a:ea typeface="+mn-ea"/>
                <a:cs typeface="+mn-cs"/>
              </a:defRPr>
            </a:lvl1pPr>
            <a:lvl2pPr marL="628650" indent="-268288" algn="l" rtl="0" eaLnBrk="0" fontAlgn="base" hangingPunct="0">
              <a:spcBef>
                <a:spcPct val="20000"/>
              </a:spcBef>
              <a:spcAft>
                <a:spcPct val="0"/>
              </a:spcAft>
              <a:buClr>
                <a:schemeClr val="tx1"/>
              </a:buClr>
              <a:buFont typeface="Arial" charset="0"/>
              <a:buChar char="◦"/>
              <a:defRPr sz="2100">
                <a:solidFill>
                  <a:schemeClr val="tx1"/>
                </a:solidFill>
                <a:latin typeface="+mn-lt"/>
              </a:defRPr>
            </a:lvl2pPr>
            <a:lvl3pPr marL="990600" indent="-269875" algn="l" rtl="0" eaLnBrk="0" fontAlgn="base" hangingPunct="0">
              <a:spcBef>
                <a:spcPct val="20000"/>
              </a:spcBef>
              <a:spcAft>
                <a:spcPct val="0"/>
              </a:spcAft>
              <a:buClr>
                <a:schemeClr val="tx1"/>
              </a:buClr>
              <a:buFont typeface="Arial" charset="0"/>
              <a:buChar char="▪"/>
              <a:defRPr sz="1900">
                <a:solidFill>
                  <a:schemeClr val="tx1"/>
                </a:solidFill>
                <a:latin typeface="+mn-lt"/>
              </a:defRPr>
            </a:lvl3pPr>
            <a:lvl4pPr marL="1343025" indent="-269875" algn="l" rtl="0" eaLnBrk="0" fontAlgn="base" hangingPunct="0">
              <a:spcBef>
                <a:spcPct val="20000"/>
              </a:spcBef>
              <a:spcAft>
                <a:spcPct val="0"/>
              </a:spcAft>
              <a:buClr>
                <a:schemeClr val="tx1"/>
              </a:buClr>
              <a:buFont typeface="Arial" charset="0"/>
              <a:buChar char="▫"/>
              <a:defRPr sz="1700">
                <a:solidFill>
                  <a:schemeClr val="tx1"/>
                </a:solidFill>
                <a:latin typeface="+mn-lt"/>
              </a:defRPr>
            </a:lvl4pPr>
            <a:lvl5pPr marL="1612900" indent="-228600" algn="l" rtl="0" eaLnBrk="0" fontAlgn="base" hangingPunct="0">
              <a:spcBef>
                <a:spcPct val="20000"/>
              </a:spcBef>
              <a:spcAft>
                <a:spcPct val="0"/>
              </a:spcAft>
              <a:buClr>
                <a:schemeClr val="tx1"/>
              </a:buClr>
              <a:buFont typeface="Arial" charset="0"/>
              <a:buChar char="»"/>
              <a:defRPr sz="1500">
                <a:solidFill>
                  <a:schemeClr val="tx1"/>
                </a:solidFill>
                <a:latin typeface="+mn-lt"/>
              </a:defRPr>
            </a:lvl5pPr>
            <a:lvl6pPr marL="2514600" indent="-228600" algn="l" rtl="0" fontAlgn="base">
              <a:spcBef>
                <a:spcPct val="20000"/>
              </a:spcBef>
              <a:spcAft>
                <a:spcPct val="0"/>
              </a:spcAft>
              <a:buClr>
                <a:schemeClr val="tx1"/>
              </a:buClr>
              <a:buFont typeface="Arial" charset="0"/>
              <a:buChar char="»"/>
              <a:defRPr sz="1500">
                <a:solidFill>
                  <a:schemeClr val="tx1"/>
                </a:solidFill>
                <a:latin typeface="+mn-lt"/>
              </a:defRPr>
            </a:lvl6pPr>
            <a:lvl7pPr marL="2971800" indent="-228600" algn="l" rtl="0" fontAlgn="base">
              <a:spcBef>
                <a:spcPct val="20000"/>
              </a:spcBef>
              <a:spcAft>
                <a:spcPct val="0"/>
              </a:spcAft>
              <a:buClr>
                <a:schemeClr val="tx1"/>
              </a:buClr>
              <a:buFont typeface="Arial" charset="0"/>
              <a:buChar char="»"/>
              <a:defRPr sz="1500">
                <a:solidFill>
                  <a:schemeClr val="tx1"/>
                </a:solidFill>
                <a:latin typeface="+mn-lt"/>
              </a:defRPr>
            </a:lvl7pPr>
            <a:lvl8pPr marL="3429000" indent="-228600" algn="l" rtl="0" fontAlgn="base">
              <a:spcBef>
                <a:spcPct val="20000"/>
              </a:spcBef>
              <a:spcAft>
                <a:spcPct val="0"/>
              </a:spcAft>
              <a:buClr>
                <a:schemeClr val="tx1"/>
              </a:buClr>
              <a:buFont typeface="Arial" charset="0"/>
              <a:buChar char="»"/>
              <a:defRPr sz="1500">
                <a:solidFill>
                  <a:schemeClr val="tx1"/>
                </a:solidFill>
                <a:latin typeface="+mn-lt"/>
              </a:defRPr>
            </a:lvl8pPr>
            <a:lvl9pPr marL="3886200" indent="-228600" algn="l" rtl="0" fontAlgn="base">
              <a:spcBef>
                <a:spcPct val="20000"/>
              </a:spcBef>
              <a:spcAft>
                <a:spcPct val="0"/>
              </a:spcAft>
              <a:buClr>
                <a:schemeClr val="tx1"/>
              </a:buClr>
              <a:buFont typeface="Arial" charset="0"/>
              <a:buChar char="»"/>
              <a:defRPr sz="1500">
                <a:solidFill>
                  <a:schemeClr val="tx1"/>
                </a:solidFill>
                <a:latin typeface="+mn-lt"/>
              </a:defRPr>
            </a:lvl9pPr>
          </a:lstStyle>
          <a:p>
            <a:pPr marL="0" indent="0">
              <a:buFont typeface="Arial" charset="0"/>
              <a:buNone/>
            </a:pPr>
            <a:r>
              <a:rPr lang="en-US" sz="1200" i="0" dirty="0" smtClean="0"/>
              <a:t>S. Mehta et al., </a:t>
            </a:r>
            <a:r>
              <a:rPr lang="en-US" sz="1200" dirty="0" smtClean="0"/>
              <a:t>“</a:t>
            </a:r>
            <a:r>
              <a:rPr lang="en-US" sz="1200" smtClean="0"/>
              <a:t>An 802.11g </a:t>
            </a:r>
            <a:r>
              <a:rPr lang="en-US" sz="1200" dirty="0" smtClean="0"/>
              <a:t>WLAN SoC,”</a:t>
            </a:r>
            <a:r>
              <a:rPr lang="en-US" sz="1200" i="0" dirty="0" smtClean="0"/>
              <a:t> in IEEE Journal of Solid-State Circuits, vol. 40, no</a:t>
            </a:r>
            <a:r>
              <a:rPr lang="en-US" sz="1200" i="0" smtClean="0"/>
              <a:t>. 12</a:t>
            </a:r>
            <a:r>
              <a:rPr lang="en-US" sz="1200" i="0" dirty="0" smtClean="0"/>
              <a:t>, pp</a:t>
            </a:r>
            <a:r>
              <a:rPr lang="en-US" sz="1200" i="0" smtClean="0"/>
              <a:t>. 2483-2491, </a:t>
            </a:r>
            <a:r>
              <a:rPr lang="en-US" sz="1200" i="0" dirty="0" smtClean="0"/>
              <a:t>Dec 2005</a:t>
            </a:r>
            <a:endParaRPr lang="en-GB" sz="1200" i="0" dirty="0"/>
          </a:p>
        </p:txBody>
      </p:sp>
      <p:sp>
        <p:nvSpPr>
          <p:cNvPr id="15" name="Rounded Rectangle 14"/>
          <p:cNvSpPr>
            <a:spLocks noChangeArrowheads="1"/>
          </p:cNvSpPr>
          <p:nvPr/>
        </p:nvSpPr>
        <p:spPr bwMode="auto">
          <a:xfrm>
            <a:off x="6822354" y="2464664"/>
            <a:ext cx="936104" cy="360040"/>
          </a:xfrm>
          <a:prstGeom prst="roundRect">
            <a:avLst>
              <a:gd name="adj" fmla="val 16667"/>
            </a:avLst>
          </a:prstGeom>
          <a:solidFill>
            <a:srgbClr val="FF6600">
              <a:alpha val="9019"/>
            </a:srgbClr>
          </a:solidFill>
          <a:ln w="25400" algn="ctr">
            <a:solidFill>
              <a:srgbClr val="FF6600"/>
            </a:solidFill>
            <a:round/>
            <a:headEnd/>
            <a:tailEnd/>
          </a:ln>
        </p:spPr>
        <p:txBody>
          <a:bodyPr/>
          <a:lstStyle/>
          <a:p>
            <a:endParaRPr lang="en-GB" b="1" dirty="0"/>
          </a:p>
        </p:txBody>
      </p:sp>
      <p:sp>
        <p:nvSpPr>
          <p:cNvPr id="16" name="Rounded Rectangle 15"/>
          <p:cNvSpPr>
            <a:spLocks noChangeArrowheads="1"/>
          </p:cNvSpPr>
          <p:nvPr/>
        </p:nvSpPr>
        <p:spPr bwMode="auto">
          <a:xfrm>
            <a:off x="6827646" y="2950503"/>
            <a:ext cx="936104" cy="360040"/>
          </a:xfrm>
          <a:prstGeom prst="roundRect">
            <a:avLst>
              <a:gd name="adj" fmla="val 16667"/>
            </a:avLst>
          </a:prstGeom>
          <a:solidFill>
            <a:srgbClr val="FF6600">
              <a:alpha val="9019"/>
            </a:srgbClr>
          </a:solidFill>
          <a:ln w="25400" algn="ctr">
            <a:solidFill>
              <a:srgbClr val="FF6600"/>
            </a:solidFill>
            <a:round/>
            <a:headEnd/>
            <a:tailEnd/>
          </a:ln>
        </p:spPr>
        <p:txBody>
          <a:bodyPr/>
          <a:lstStyle/>
          <a:p>
            <a:endParaRPr lang="en-GB" b="1" dirty="0"/>
          </a:p>
        </p:txBody>
      </p:sp>
      <p:sp>
        <p:nvSpPr>
          <p:cNvPr id="17" name="Content Placeholder 2"/>
          <p:cNvSpPr txBox="1">
            <a:spLocks/>
          </p:cNvSpPr>
          <p:nvPr/>
        </p:nvSpPr>
        <p:spPr bwMode="auto">
          <a:xfrm>
            <a:off x="4572001" y="5487541"/>
            <a:ext cx="4122588" cy="317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5" rIns="91428" bIns="45715" numCol="1" anchor="t" anchorCtr="0" compatLnSpc="1">
            <a:prstTxWarp prst="textNoShape">
              <a:avLst/>
            </a:prstTxWarp>
          </a:bodyPr>
          <a:lstStyle>
            <a:lvl1pPr marL="268288" indent="-268288" algn="l" rtl="0" eaLnBrk="0" fontAlgn="base" hangingPunct="0">
              <a:spcBef>
                <a:spcPct val="40000"/>
              </a:spcBef>
              <a:spcAft>
                <a:spcPct val="0"/>
              </a:spcAft>
              <a:buClr>
                <a:schemeClr val="tx1"/>
              </a:buClr>
              <a:buFont typeface="Arial" charset="0"/>
              <a:buChar char="•"/>
              <a:defRPr sz="2400">
                <a:solidFill>
                  <a:schemeClr val="tx1"/>
                </a:solidFill>
                <a:latin typeface="+mn-lt"/>
                <a:ea typeface="+mn-ea"/>
                <a:cs typeface="+mn-cs"/>
              </a:defRPr>
            </a:lvl1pPr>
            <a:lvl2pPr marL="628650" indent="-268288" algn="l" rtl="0" eaLnBrk="0" fontAlgn="base" hangingPunct="0">
              <a:spcBef>
                <a:spcPct val="20000"/>
              </a:spcBef>
              <a:spcAft>
                <a:spcPct val="0"/>
              </a:spcAft>
              <a:buClr>
                <a:schemeClr val="tx1"/>
              </a:buClr>
              <a:buFont typeface="Arial" charset="0"/>
              <a:buChar char="◦"/>
              <a:defRPr sz="2100">
                <a:solidFill>
                  <a:schemeClr val="tx1"/>
                </a:solidFill>
                <a:latin typeface="+mn-lt"/>
              </a:defRPr>
            </a:lvl2pPr>
            <a:lvl3pPr marL="990600" indent="-269875" algn="l" rtl="0" eaLnBrk="0" fontAlgn="base" hangingPunct="0">
              <a:spcBef>
                <a:spcPct val="20000"/>
              </a:spcBef>
              <a:spcAft>
                <a:spcPct val="0"/>
              </a:spcAft>
              <a:buClr>
                <a:schemeClr val="tx1"/>
              </a:buClr>
              <a:buFont typeface="Arial" charset="0"/>
              <a:buChar char="▪"/>
              <a:defRPr sz="1900">
                <a:solidFill>
                  <a:schemeClr val="tx1"/>
                </a:solidFill>
                <a:latin typeface="+mn-lt"/>
              </a:defRPr>
            </a:lvl3pPr>
            <a:lvl4pPr marL="1343025" indent="-269875" algn="l" rtl="0" eaLnBrk="0" fontAlgn="base" hangingPunct="0">
              <a:spcBef>
                <a:spcPct val="20000"/>
              </a:spcBef>
              <a:spcAft>
                <a:spcPct val="0"/>
              </a:spcAft>
              <a:buClr>
                <a:schemeClr val="tx1"/>
              </a:buClr>
              <a:buFont typeface="Arial" charset="0"/>
              <a:buChar char="▫"/>
              <a:defRPr sz="1700">
                <a:solidFill>
                  <a:schemeClr val="tx1"/>
                </a:solidFill>
                <a:latin typeface="+mn-lt"/>
              </a:defRPr>
            </a:lvl4pPr>
            <a:lvl5pPr marL="1612900" indent="-228600" algn="l" rtl="0" eaLnBrk="0" fontAlgn="base" hangingPunct="0">
              <a:spcBef>
                <a:spcPct val="20000"/>
              </a:spcBef>
              <a:spcAft>
                <a:spcPct val="0"/>
              </a:spcAft>
              <a:buClr>
                <a:schemeClr val="tx1"/>
              </a:buClr>
              <a:buFont typeface="Arial" charset="0"/>
              <a:buChar char="»"/>
              <a:defRPr sz="1500">
                <a:solidFill>
                  <a:schemeClr val="tx1"/>
                </a:solidFill>
                <a:latin typeface="+mn-lt"/>
              </a:defRPr>
            </a:lvl5pPr>
            <a:lvl6pPr marL="2514600" indent="-228600" algn="l" rtl="0" fontAlgn="base">
              <a:spcBef>
                <a:spcPct val="20000"/>
              </a:spcBef>
              <a:spcAft>
                <a:spcPct val="0"/>
              </a:spcAft>
              <a:buClr>
                <a:schemeClr val="tx1"/>
              </a:buClr>
              <a:buFont typeface="Arial" charset="0"/>
              <a:buChar char="»"/>
              <a:defRPr sz="1500">
                <a:solidFill>
                  <a:schemeClr val="tx1"/>
                </a:solidFill>
                <a:latin typeface="+mn-lt"/>
              </a:defRPr>
            </a:lvl6pPr>
            <a:lvl7pPr marL="2971800" indent="-228600" algn="l" rtl="0" fontAlgn="base">
              <a:spcBef>
                <a:spcPct val="20000"/>
              </a:spcBef>
              <a:spcAft>
                <a:spcPct val="0"/>
              </a:spcAft>
              <a:buClr>
                <a:schemeClr val="tx1"/>
              </a:buClr>
              <a:buFont typeface="Arial" charset="0"/>
              <a:buChar char="»"/>
              <a:defRPr sz="1500">
                <a:solidFill>
                  <a:schemeClr val="tx1"/>
                </a:solidFill>
                <a:latin typeface="+mn-lt"/>
              </a:defRPr>
            </a:lvl7pPr>
            <a:lvl8pPr marL="3429000" indent="-228600" algn="l" rtl="0" fontAlgn="base">
              <a:spcBef>
                <a:spcPct val="20000"/>
              </a:spcBef>
              <a:spcAft>
                <a:spcPct val="0"/>
              </a:spcAft>
              <a:buClr>
                <a:schemeClr val="tx1"/>
              </a:buClr>
              <a:buFont typeface="Arial" charset="0"/>
              <a:buChar char="»"/>
              <a:defRPr sz="1500">
                <a:solidFill>
                  <a:schemeClr val="tx1"/>
                </a:solidFill>
                <a:latin typeface="+mn-lt"/>
              </a:defRPr>
            </a:lvl8pPr>
            <a:lvl9pPr marL="3886200" indent="-228600" algn="l" rtl="0" fontAlgn="base">
              <a:spcBef>
                <a:spcPct val="20000"/>
              </a:spcBef>
              <a:spcAft>
                <a:spcPct val="0"/>
              </a:spcAft>
              <a:buClr>
                <a:schemeClr val="tx1"/>
              </a:buClr>
              <a:buFont typeface="Arial" charset="0"/>
              <a:buChar char="»"/>
              <a:defRPr sz="1500">
                <a:solidFill>
                  <a:schemeClr val="tx1"/>
                </a:solidFill>
                <a:latin typeface="+mn-lt"/>
              </a:defRPr>
            </a:lvl9pPr>
          </a:lstStyle>
          <a:p>
            <a:pPr marL="0" indent="0" algn="ctr">
              <a:buNone/>
            </a:pPr>
            <a:r>
              <a:rPr lang="en-US" sz="1400" dirty="0" smtClean="0">
                <a:solidFill>
                  <a:schemeClr val="bg1">
                    <a:lumMod val="50000"/>
                  </a:schemeClr>
                </a:solidFill>
              </a:rPr>
              <a:t>Atheros Communications Inc.</a:t>
            </a:r>
            <a:endParaRPr lang="en-GB" sz="1400" i="0" dirty="0">
              <a:solidFill>
                <a:schemeClr val="bg1">
                  <a:lumMod val="50000"/>
                </a:schemeClr>
              </a:solidFill>
            </a:endParaRPr>
          </a:p>
        </p:txBody>
      </p:sp>
      <p:sp>
        <p:nvSpPr>
          <p:cNvPr id="10" name="Rounded Rectangle 9"/>
          <p:cNvSpPr>
            <a:spLocks noChangeArrowheads="1"/>
          </p:cNvSpPr>
          <p:nvPr/>
        </p:nvSpPr>
        <p:spPr bwMode="auto">
          <a:xfrm>
            <a:off x="7749404" y="2466264"/>
            <a:ext cx="892269" cy="360040"/>
          </a:xfrm>
          <a:prstGeom prst="roundRect">
            <a:avLst>
              <a:gd name="adj" fmla="val 16667"/>
            </a:avLst>
          </a:prstGeom>
          <a:solidFill>
            <a:srgbClr val="FF6600">
              <a:alpha val="9019"/>
            </a:srgbClr>
          </a:solidFill>
          <a:ln w="25400" algn="ctr">
            <a:solidFill>
              <a:srgbClr val="FF6600"/>
            </a:solidFill>
            <a:round/>
            <a:headEnd/>
            <a:tailEnd/>
          </a:ln>
        </p:spPr>
        <p:txBody>
          <a:bodyPr/>
          <a:lstStyle/>
          <a:p>
            <a:endParaRPr lang="en-GB" b="1" dirty="0"/>
          </a:p>
        </p:txBody>
      </p:sp>
      <p:sp>
        <p:nvSpPr>
          <p:cNvPr id="11" name="Rounded Rectangle 10"/>
          <p:cNvSpPr>
            <a:spLocks noChangeArrowheads="1"/>
          </p:cNvSpPr>
          <p:nvPr/>
        </p:nvSpPr>
        <p:spPr bwMode="auto">
          <a:xfrm>
            <a:off x="7754696" y="2952103"/>
            <a:ext cx="892269" cy="360040"/>
          </a:xfrm>
          <a:prstGeom prst="roundRect">
            <a:avLst>
              <a:gd name="adj" fmla="val 16667"/>
            </a:avLst>
          </a:prstGeom>
          <a:solidFill>
            <a:srgbClr val="FF6600">
              <a:alpha val="9019"/>
            </a:srgbClr>
          </a:solidFill>
          <a:ln w="25400" algn="ctr">
            <a:solidFill>
              <a:srgbClr val="FF6600"/>
            </a:solidFill>
            <a:round/>
            <a:headEnd/>
            <a:tailEnd/>
          </a:ln>
        </p:spPr>
        <p:txBody>
          <a:bodyPr/>
          <a:lstStyle/>
          <a:p>
            <a:endParaRPr lang="en-GB" b="1" dirty="0"/>
          </a:p>
        </p:txBody>
      </p:sp>
    </p:spTree>
    <p:extLst>
      <p:ext uri="{BB962C8B-B14F-4D97-AF65-F5344CB8AC3E}">
        <p14:creationId xmlns:p14="http://schemas.microsoft.com/office/powerpoint/2010/main" val="969393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500"/>
                                        <p:tgtEl>
                                          <p:spTgt spid="1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500"/>
                                        <p:tgtEl>
                                          <p:spTgt spid="1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T:\work\cambridge\research\presentations\topical-2011\mehta05-an-802.11g-soc-sensitivity.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1277" y="2346506"/>
            <a:ext cx="4050506" cy="28717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Power consumption</a:t>
            </a:r>
            <a:endParaRPr lang="en-GB" dirty="0"/>
          </a:p>
        </p:txBody>
      </p:sp>
      <p:sp>
        <p:nvSpPr>
          <p:cNvPr id="5" name="Content Placeholder 4"/>
          <p:cNvSpPr>
            <a:spLocks noGrp="1"/>
          </p:cNvSpPr>
          <p:nvPr>
            <p:ph idx="1"/>
          </p:nvPr>
        </p:nvSpPr>
        <p:spPr>
          <a:xfrm>
            <a:off x="323528" y="836712"/>
            <a:ext cx="8640960" cy="576064"/>
          </a:xfrm>
        </p:spPr>
        <p:txBody>
          <a:bodyPr/>
          <a:lstStyle/>
          <a:p>
            <a:r>
              <a:rPr lang="en-US" sz="1800" dirty="0" smtClean="0"/>
              <a:t>Rx sensitivity is not </a:t>
            </a:r>
            <a:r>
              <a:rPr lang="en-US" sz="1800" dirty="0" smtClean="0">
                <a:solidFill>
                  <a:schemeClr val="bg1">
                    <a:lumMod val="50000"/>
                  </a:schemeClr>
                </a:solidFill>
              </a:rPr>
              <a:t>(always) </a:t>
            </a:r>
            <a:r>
              <a:rPr lang="en-US" sz="1800" dirty="0" smtClean="0"/>
              <a:t>constant across the spectrum!</a:t>
            </a:r>
          </a:p>
        </p:txBody>
      </p:sp>
      <p:pic>
        <p:nvPicPr>
          <p:cNvPr id="31746" name="Picture 2" descr="T:\work\cambridge\research\presentations\topical-2011\atheros-wifi-s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060848"/>
            <a:ext cx="3816424" cy="381642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bwMode="auto">
          <a:xfrm>
            <a:off x="179512" y="6381328"/>
            <a:ext cx="864096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5" rIns="91428" bIns="45715" numCol="1" anchor="t" anchorCtr="0" compatLnSpc="1">
            <a:prstTxWarp prst="textNoShape">
              <a:avLst/>
            </a:prstTxWarp>
          </a:bodyPr>
          <a:lstStyle>
            <a:lvl1pPr marL="268288" indent="-268288" algn="l" rtl="0" eaLnBrk="0" fontAlgn="base" hangingPunct="0">
              <a:spcBef>
                <a:spcPct val="40000"/>
              </a:spcBef>
              <a:spcAft>
                <a:spcPct val="0"/>
              </a:spcAft>
              <a:buClr>
                <a:schemeClr val="tx1"/>
              </a:buClr>
              <a:buFont typeface="Arial" charset="0"/>
              <a:buChar char="•"/>
              <a:defRPr sz="2400">
                <a:solidFill>
                  <a:schemeClr val="tx1"/>
                </a:solidFill>
                <a:latin typeface="+mn-lt"/>
                <a:ea typeface="+mn-ea"/>
                <a:cs typeface="+mn-cs"/>
              </a:defRPr>
            </a:lvl1pPr>
            <a:lvl2pPr marL="628650" indent="-268288" algn="l" rtl="0" eaLnBrk="0" fontAlgn="base" hangingPunct="0">
              <a:spcBef>
                <a:spcPct val="20000"/>
              </a:spcBef>
              <a:spcAft>
                <a:spcPct val="0"/>
              </a:spcAft>
              <a:buClr>
                <a:schemeClr val="tx1"/>
              </a:buClr>
              <a:buFont typeface="Arial" charset="0"/>
              <a:buChar char="◦"/>
              <a:defRPr sz="2100">
                <a:solidFill>
                  <a:schemeClr val="tx1"/>
                </a:solidFill>
                <a:latin typeface="+mn-lt"/>
              </a:defRPr>
            </a:lvl2pPr>
            <a:lvl3pPr marL="990600" indent="-269875" algn="l" rtl="0" eaLnBrk="0" fontAlgn="base" hangingPunct="0">
              <a:spcBef>
                <a:spcPct val="20000"/>
              </a:spcBef>
              <a:spcAft>
                <a:spcPct val="0"/>
              </a:spcAft>
              <a:buClr>
                <a:schemeClr val="tx1"/>
              </a:buClr>
              <a:buFont typeface="Arial" charset="0"/>
              <a:buChar char="▪"/>
              <a:defRPr sz="1900">
                <a:solidFill>
                  <a:schemeClr val="tx1"/>
                </a:solidFill>
                <a:latin typeface="+mn-lt"/>
              </a:defRPr>
            </a:lvl3pPr>
            <a:lvl4pPr marL="1343025" indent="-269875" algn="l" rtl="0" eaLnBrk="0" fontAlgn="base" hangingPunct="0">
              <a:spcBef>
                <a:spcPct val="20000"/>
              </a:spcBef>
              <a:spcAft>
                <a:spcPct val="0"/>
              </a:spcAft>
              <a:buClr>
                <a:schemeClr val="tx1"/>
              </a:buClr>
              <a:buFont typeface="Arial" charset="0"/>
              <a:buChar char="▫"/>
              <a:defRPr sz="1700">
                <a:solidFill>
                  <a:schemeClr val="tx1"/>
                </a:solidFill>
                <a:latin typeface="+mn-lt"/>
              </a:defRPr>
            </a:lvl4pPr>
            <a:lvl5pPr marL="1612900" indent="-228600" algn="l" rtl="0" eaLnBrk="0" fontAlgn="base" hangingPunct="0">
              <a:spcBef>
                <a:spcPct val="20000"/>
              </a:spcBef>
              <a:spcAft>
                <a:spcPct val="0"/>
              </a:spcAft>
              <a:buClr>
                <a:schemeClr val="tx1"/>
              </a:buClr>
              <a:buFont typeface="Arial" charset="0"/>
              <a:buChar char="»"/>
              <a:defRPr sz="1500">
                <a:solidFill>
                  <a:schemeClr val="tx1"/>
                </a:solidFill>
                <a:latin typeface="+mn-lt"/>
              </a:defRPr>
            </a:lvl5pPr>
            <a:lvl6pPr marL="2514600" indent="-228600" algn="l" rtl="0" fontAlgn="base">
              <a:spcBef>
                <a:spcPct val="20000"/>
              </a:spcBef>
              <a:spcAft>
                <a:spcPct val="0"/>
              </a:spcAft>
              <a:buClr>
                <a:schemeClr val="tx1"/>
              </a:buClr>
              <a:buFont typeface="Arial" charset="0"/>
              <a:buChar char="»"/>
              <a:defRPr sz="1500">
                <a:solidFill>
                  <a:schemeClr val="tx1"/>
                </a:solidFill>
                <a:latin typeface="+mn-lt"/>
              </a:defRPr>
            </a:lvl6pPr>
            <a:lvl7pPr marL="2971800" indent="-228600" algn="l" rtl="0" fontAlgn="base">
              <a:spcBef>
                <a:spcPct val="20000"/>
              </a:spcBef>
              <a:spcAft>
                <a:spcPct val="0"/>
              </a:spcAft>
              <a:buClr>
                <a:schemeClr val="tx1"/>
              </a:buClr>
              <a:buFont typeface="Arial" charset="0"/>
              <a:buChar char="»"/>
              <a:defRPr sz="1500">
                <a:solidFill>
                  <a:schemeClr val="tx1"/>
                </a:solidFill>
                <a:latin typeface="+mn-lt"/>
              </a:defRPr>
            </a:lvl7pPr>
            <a:lvl8pPr marL="3429000" indent="-228600" algn="l" rtl="0" fontAlgn="base">
              <a:spcBef>
                <a:spcPct val="20000"/>
              </a:spcBef>
              <a:spcAft>
                <a:spcPct val="0"/>
              </a:spcAft>
              <a:buClr>
                <a:schemeClr val="tx1"/>
              </a:buClr>
              <a:buFont typeface="Arial" charset="0"/>
              <a:buChar char="»"/>
              <a:defRPr sz="1500">
                <a:solidFill>
                  <a:schemeClr val="tx1"/>
                </a:solidFill>
                <a:latin typeface="+mn-lt"/>
              </a:defRPr>
            </a:lvl8pPr>
            <a:lvl9pPr marL="3886200" indent="-228600" algn="l" rtl="0" fontAlgn="base">
              <a:spcBef>
                <a:spcPct val="20000"/>
              </a:spcBef>
              <a:spcAft>
                <a:spcPct val="0"/>
              </a:spcAft>
              <a:buClr>
                <a:schemeClr val="tx1"/>
              </a:buClr>
              <a:buFont typeface="Arial" charset="0"/>
              <a:buChar char="»"/>
              <a:defRPr sz="1500">
                <a:solidFill>
                  <a:schemeClr val="tx1"/>
                </a:solidFill>
                <a:latin typeface="+mn-lt"/>
              </a:defRPr>
            </a:lvl9pPr>
          </a:lstStyle>
          <a:p>
            <a:pPr marL="0" indent="0">
              <a:buFont typeface="Arial" charset="0"/>
              <a:buNone/>
            </a:pPr>
            <a:r>
              <a:rPr lang="en-US" sz="1200" i="0" dirty="0" smtClean="0"/>
              <a:t>S. Mehta et al., </a:t>
            </a:r>
            <a:r>
              <a:rPr lang="en-US" sz="1200" dirty="0" smtClean="0"/>
              <a:t>“</a:t>
            </a:r>
            <a:r>
              <a:rPr lang="en-US" sz="1200" smtClean="0"/>
              <a:t>An 802.11g </a:t>
            </a:r>
            <a:r>
              <a:rPr lang="en-US" sz="1200" dirty="0" smtClean="0"/>
              <a:t>WLAN SoC,”</a:t>
            </a:r>
            <a:r>
              <a:rPr lang="en-US" sz="1200" i="0" dirty="0" smtClean="0"/>
              <a:t> IEEE Journal of Solid-State Circuits, vol. 40, no</a:t>
            </a:r>
            <a:r>
              <a:rPr lang="en-US" sz="1200" i="0" smtClean="0"/>
              <a:t>. 12</a:t>
            </a:r>
            <a:r>
              <a:rPr lang="en-US" sz="1200" i="0" dirty="0" smtClean="0"/>
              <a:t>, pp</a:t>
            </a:r>
            <a:r>
              <a:rPr lang="en-US" sz="1200" i="0" smtClean="0"/>
              <a:t>. 2483-2491, </a:t>
            </a:r>
            <a:r>
              <a:rPr lang="en-US" sz="1200" i="0" dirty="0" smtClean="0"/>
              <a:t>Dec 2005</a:t>
            </a:r>
            <a:endParaRPr lang="en-GB" sz="1200" i="0" dirty="0"/>
          </a:p>
        </p:txBody>
      </p:sp>
      <p:sp>
        <p:nvSpPr>
          <p:cNvPr id="17" name="Content Placeholder 2"/>
          <p:cNvSpPr txBox="1">
            <a:spLocks/>
          </p:cNvSpPr>
          <p:nvPr/>
        </p:nvSpPr>
        <p:spPr bwMode="auto">
          <a:xfrm>
            <a:off x="4572001" y="5487541"/>
            <a:ext cx="4122588" cy="317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5" rIns="91428" bIns="45715" numCol="1" anchor="t" anchorCtr="0" compatLnSpc="1">
            <a:prstTxWarp prst="textNoShape">
              <a:avLst/>
            </a:prstTxWarp>
          </a:bodyPr>
          <a:lstStyle>
            <a:lvl1pPr marL="268288" indent="-268288" algn="l" rtl="0" eaLnBrk="0" fontAlgn="base" hangingPunct="0">
              <a:spcBef>
                <a:spcPct val="40000"/>
              </a:spcBef>
              <a:spcAft>
                <a:spcPct val="0"/>
              </a:spcAft>
              <a:buClr>
                <a:schemeClr val="tx1"/>
              </a:buClr>
              <a:buFont typeface="Arial" charset="0"/>
              <a:buChar char="•"/>
              <a:defRPr sz="2400">
                <a:solidFill>
                  <a:schemeClr val="tx1"/>
                </a:solidFill>
                <a:latin typeface="+mn-lt"/>
                <a:ea typeface="+mn-ea"/>
                <a:cs typeface="+mn-cs"/>
              </a:defRPr>
            </a:lvl1pPr>
            <a:lvl2pPr marL="628650" indent="-268288" algn="l" rtl="0" eaLnBrk="0" fontAlgn="base" hangingPunct="0">
              <a:spcBef>
                <a:spcPct val="20000"/>
              </a:spcBef>
              <a:spcAft>
                <a:spcPct val="0"/>
              </a:spcAft>
              <a:buClr>
                <a:schemeClr val="tx1"/>
              </a:buClr>
              <a:buFont typeface="Arial" charset="0"/>
              <a:buChar char="◦"/>
              <a:defRPr sz="2100">
                <a:solidFill>
                  <a:schemeClr val="tx1"/>
                </a:solidFill>
                <a:latin typeface="+mn-lt"/>
              </a:defRPr>
            </a:lvl2pPr>
            <a:lvl3pPr marL="990600" indent="-269875" algn="l" rtl="0" eaLnBrk="0" fontAlgn="base" hangingPunct="0">
              <a:spcBef>
                <a:spcPct val="20000"/>
              </a:spcBef>
              <a:spcAft>
                <a:spcPct val="0"/>
              </a:spcAft>
              <a:buClr>
                <a:schemeClr val="tx1"/>
              </a:buClr>
              <a:buFont typeface="Arial" charset="0"/>
              <a:buChar char="▪"/>
              <a:defRPr sz="1900">
                <a:solidFill>
                  <a:schemeClr val="tx1"/>
                </a:solidFill>
                <a:latin typeface="+mn-lt"/>
              </a:defRPr>
            </a:lvl3pPr>
            <a:lvl4pPr marL="1343025" indent="-269875" algn="l" rtl="0" eaLnBrk="0" fontAlgn="base" hangingPunct="0">
              <a:spcBef>
                <a:spcPct val="20000"/>
              </a:spcBef>
              <a:spcAft>
                <a:spcPct val="0"/>
              </a:spcAft>
              <a:buClr>
                <a:schemeClr val="tx1"/>
              </a:buClr>
              <a:buFont typeface="Arial" charset="0"/>
              <a:buChar char="▫"/>
              <a:defRPr sz="1700">
                <a:solidFill>
                  <a:schemeClr val="tx1"/>
                </a:solidFill>
                <a:latin typeface="+mn-lt"/>
              </a:defRPr>
            </a:lvl4pPr>
            <a:lvl5pPr marL="1612900" indent="-228600" algn="l" rtl="0" eaLnBrk="0" fontAlgn="base" hangingPunct="0">
              <a:spcBef>
                <a:spcPct val="20000"/>
              </a:spcBef>
              <a:spcAft>
                <a:spcPct val="0"/>
              </a:spcAft>
              <a:buClr>
                <a:schemeClr val="tx1"/>
              </a:buClr>
              <a:buFont typeface="Arial" charset="0"/>
              <a:buChar char="»"/>
              <a:defRPr sz="1500">
                <a:solidFill>
                  <a:schemeClr val="tx1"/>
                </a:solidFill>
                <a:latin typeface="+mn-lt"/>
              </a:defRPr>
            </a:lvl5pPr>
            <a:lvl6pPr marL="2514600" indent="-228600" algn="l" rtl="0" fontAlgn="base">
              <a:spcBef>
                <a:spcPct val="20000"/>
              </a:spcBef>
              <a:spcAft>
                <a:spcPct val="0"/>
              </a:spcAft>
              <a:buClr>
                <a:schemeClr val="tx1"/>
              </a:buClr>
              <a:buFont typeface="Arial" charset="0"/>
              <a:buChar char="»"/>
              <a:defRPr sz="1500">
                <a:solidFill>
                  <a:schemeClr val="tx1"/>
                </a:solidFill>
                <a:latin typeface="+mn-lt"/>
              </a:defRPr>
            </a:lvl6pPr>
            <a:lvl7pPr marL="2971800" indent="-228600" algn="l" rtl="0" fontAlgn="base">
              <a:spcBef>
                <a:spcPct val="20000"/>
              </a:spcBef>
              <a:spcAft>
                <a:spcPct val="0"/>
              </a:spcAft>
              <a:buClr>
                <a:schemeClr val="tx1"/>
              </a:buClr>
              <a:buFont typeface="Arial" charset="0"/>
              <a:buChar char="»"/>
              <a:defRPr sz="1500">
                <a:solidFill>
                  <a:schemeClr val="tx1"/>
                </a:solidFill>
                <a:latin typeface="+mn-lt"/>
              </a:defRPr>
            </a:lvl7pPr>
            <a:lvl8pPr marL="3429000" indent="-228600" algn="l" rtl="0" fontAlgn="base">
              <a:spcBef>
                <a:spcPct val="20000"/>
              </a:spcBef>
              <a:spcAft>
                <a:spcPct val="0"/>
              </a:spcAft>
              <a:buClr>
                <a:schemeClr val="tx1"/>
              </a:buClr>
              <a:buFont typeface="Arial" charset="0"/>
              <a:buChar char="»"/>
              <a:defRPr sz="1500">
                <a:solidFill>
                  <a:schemeClr val="tx1"/>
                </a:solidFill>
                <a:latin typeface="+mn-lt"/>
              </a:defRPr>
            </a:lvl8pPr>
            <a:lvl9pPr marL="3886200" indent="-228600" algn="l" rtl="0" fontAlgn="base">
              <a:spcBef>
                <a:spcPct val="20000"/>
              </a:spcBef>
              <a:spcAft>
                <a:spcPct val="0"/>
              </a:spcAft>
              <a:buClr>
                <a:schemeClr val="tx1"/>
              </a:buClr>
              <a:buFont typeface="Arial" charset="0"/>
              <a:buChar char="»"/>
              <a:defRPr sz="1500">
                <a:solidFill>
                  <a:schemeClr val="tx1"/>
                </a:solidFill>
                <a:latin typeface="+mn-lt"/>
              </a:defRPr>
            </a:lvl9pPr>
          </a:lstStyle>
          <a:p>
            <a:pPr marL="0" indent="0" algn="ctr">
              <a:buNone/>
            </a:pPr>
            <a:r>
              <a:rPr lang="en-US" sz="1400" dirty="0" smtClean="0">
                <a:solidFill>
                  <a:schemeClr val="bg1">
                    <a:lumMod val="50000"/>
                  </a:schemeClr>
                </a:solidFill>
              </a:rPr>
              <a:t>Atheros Communications Inc.</a:t>
            </a:r>
            <a:endParaRPr lang="en-GB" sz="1400" i="0" dirty="0">
              <a:solidFill>
                <a:schemeClr val="bg1">
                  <a:lumMod val="50000"/>
                </a:schemeClr>
              </a:solidFill>
            </a:endParaRPr>
          </a:p>
        </p:txBody>
      </p:sp>
    </p:spTree>
    <p:extLst>
      <p:ext uri="{BB962C8B-B14F-4D97-AF65-F5344CB8AC3E}">
        <p14:creationId xmlns:p14="http://schemas.microsoft.com/office/powerpoint/2010/main" val="33623965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consumption</a:t>
            </a:r>
            <a:endParaRPr lang="en-GB" dirty="0"/>
          </a:p>
        </p:txBody>
      </p:sp>
      <p:sp>
        <p:nvSpPr>
          <p:cNvPr id="3" name="Content Placeholder 2"/>
          <p:cNvSpPr>
            <a:spLocks noGrp="1"/>
          </p:cNvSpPr>
          <p:nvPr>
            <p:ph idx="1"/>
          </p:nvPr>
        </p:nvSpPr>
        <p:spPr>
          <a:xfrm>
            <a:off x="179512" y="6237312"/>
            <a:ext cx="8640960" cy="576064"/>
          </a:xfrm>
        </p:spPr>
        <p:txBody>
          <a:bodyPr/>
          <a:lstStyle/>
          <a:p>
            <a:pPr marL="0" indent="0">
              <a:buNone/>
            </a:pPr>
            <a:r>
              <a:rPr lang="en-US" sz="1200" dirty="0" smtClean="0"/>
              <a:t>A. Rice and S. Hay, </a:t>
            </a:r>
            <a:r>
              <a:rPr lang="en-US" sz="1200" i="1" dirty="0" smtClean="0"/>
              <a:t>“Measuring </a:t>
            </a:r>
            <a:r>
              <a:rPr lang="en-US" sz="1200" i="1" dirty="0"/>
              <a:t>mobile phone energy consumption </a:t>
            </a:r>
            <a:r>
              <a:rPr lang="en-US" sz="1200" i="1"/>
              <a:t>for </a:t>
            </a:r>
            <a:r>
              <a:rPr lang="en-US" sz="1200" i="1" smtClean="0"/>
              <a:t>802.11 </a:t>
            </a:r>
            <a:r>
              <a:rPr lang="en-US" sz="1200" i="1" dirty="0"/>
              <a:t>wireless </a:t>
            </a:r>
            <a:r>
              <a:rPr lang="en-US" sz="1200" i="1" dirty="0" smtClean="0"/>
              <a:t>networking,”</a:t>
            </a:r>
            <a:r>
              <a:rPr lang="en-US" sz="1200" dirty="0"/>
              <a:t> Pervasive and Mobile </a:t>
            </a:r>
            <a:r>
              <a:rPr lang="en-US" sz="1200" dirty="0" smtClean="0"/>
              <a:t>Computing, vol., no. 6</a:t>
            </a:r>
            <a:r>
              <a:rPr lang="en-US" sz="1200" dirty="0"/>
              <a:t>, </a:t>
            </a:r>
            <a:r>
              <a:rPr lang="en-US" sz="1200" dirty="0" smtClean="0"/>
              <a:t>pp. 593-606, </a:t>
            </a:r>
            <a:r>
              <a:rPr lang="en-US" sz="1200" smtClean="0"/>
              <a:t>Dec 2010</a:t>
            </a:r>
            <a:endParaRPr lang="en-GB" sz="1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913452"/>
            <a:ext cx="2448272" cy="4080452"/>
          </a:xfrm>
          <a:prstGeom prst="rect">
            <a:avLst/>
          </a:prstGeom>
        </p:spPr>
      </p:pic>
      <p:pic>
        <p:nvPicPr>
          <p:cNvPr id="30722" name="Picture 2" descr="T:\work\cambridge\research\presentations\topical-2011\rice10-wifi-power-paper-grap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124" y="1827197"/>
            <a:ext cx="3886268" cy="419409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p:cNvSpPr txBox="1">
            <a:spLocks/>
          </p:cNvSpPr>
          <p:nvPr/>
        </p:nvSpPr>
        <p:spPr bwMode="auto">
          <a:xfrm>
            <a:off x="323528" y="836712"/>
            <a:ext cx="8640960"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5" rIns="91428" bIns="45715" numCol="1" anchor="t" anchorCtr="0" compatLnSpc="1">
            <a:prstTxWarp prst="textNoShape">
              <a:avLst/>
            </a:prstTxWarp>
          </a:bodyPr>
          <a:lstStyle>
            <a:lvl1pPr marL="268288" indent="-268288" algn="l" rtl="0" eaLnBrk="0" fontAlgn="base" hangingPunct="0">
              <a:spcBef>
                <a:spcPct val="40000"/>
              </a:spcBef>
              <a:spcAft>
                <a:spcPct val="0"/>
              </a:spcAft>
              <a:buClr>
                <a:schemeClr val="tx1"/>
              </a:buClr>
              <a:buFont typeface="Arial" charset="0"/>
              <a:buChar char="•"/>
              <a:defRPr sz="2400">
                <a:solidFill>
                  <a:schemeClr val="tx1"/>
                </a:solidFill>
                <a:latin typeface="+mn-lt"/>
                <a:ea typeface="+mn-ea"/>
                <a:cs typeface="+mn-cs"/>
              </a:defRPr>
            </a:lvl1pPr>
            <a:lvl2pPr marL="628650" indent="-268288" algn="l" rtl="0" eaLnBrk="0" fontAlgn="base" hangingPunct="0">
              <a:spcBef>
                <a:spcPct val="20000"/>
              </a:spcBef>
              <a:spcAft>
                <a:spcPct val="0"/>
              </a:spcAft>
              <a:buClr>
                <a:schemeClr val="tx1"/>
              </a:buClr>
              <a:buFont typeface="Arial" charset="0"/>
              <a:buChar char="◦"/>
              <a:defRPr sz="2100">
                <a:solidFill>
                  <a:schemeClr val="tx1"/>
                </a:solidFill>
                <a:latin typeface="+mn-lt"/>
              </a:defRPr>
            </a:lvl2pPr>
            <a:lvl3pPr marL="990600" indent="-269875" algn="l" rtl="0" eaLnBrk="0" fontAlgn="base" hangingPunct="0">
              <a:spcBef>
                <a:spcPct val="20000"/>
              </a:spcBef>
              <a:spcAft>
                <a:spcPct val="0"/>
              </a:spcAft>
              <a:buClr>
                <a:schemeClr val="tx1"/>
              </a:buClr>
              <a:buFont typeface="Arial" charset="0"/>
              <a:buChar char="▪"/>
              <a:defRPr sz="1900">
                <a:solidFill>
                  <a:schemeClr val="tx1"/>
                </a:solidFill>
                <a:latin typeface="+mn-lt"/>
              </a:defRPr>
            </a:lvl3pPr>
            <a:lvl4pPr marL="1343025" indent="-269875" algn="l" rtl="0" eaLnBrk="0" fontAlgn="base" hangingPunct="0">
              <a:spcBef>
                <a:spcPct val="20000"/>
              </a:spcBef>
              <a:spcAft>
                <a:spcPct val="0"/>
              </a:spcAft>
              <a:buClr>
                <a:schemeClr val="tx1"/>
              </a:buClr>
              <a:buFont typeface="Arial" charset="0"/>
              <a:buChar char="▫"/>
              <a:defRPr sz="1700">
                <a:solidFill>
                  <a:schemeClr val="tx1"/>
                </a:solidFill>
                <a:latin typeface="+mn-lt"/>
              </a:defRPr>
            </a:lvl4pPr>
            <a:lvl5pPr marL="1612900" indent="-228600" algn="l" rtl="0" eaLnBrk="0" fontAlgn="base" hangingPunct="0">
              <a:spcBef>
                <a:spcPct val="20000"/>
              </a:spcBef>
              <a:spcAft>
                <a:spcPct val="0"/>
              </a:spcAft>
              <a:buClr>
                <a:schemeClr val="tx1"/>
              </a:buClr>
              <a:buFont typeface="Arial" charset="0"/>
              <a:buChar char="»"/>
              <a:defRPr sz="1500">
                <a:solidFill>
                  <a:schemeClr val="tx1"/>
                </a:solidFill>
                <a:latin typeface="+mn-lt"/>
              </a:defRPr>
            </a:lvl5pPr>
            <a:lvl6pPr marL="2514600" indent="-228600" algn="l" rtl="0" fontAlgn="base">
              <a:spcBef>
                <a:spcPct val="20000"/>
              </a:spcBef>
              <a:spcAft>
                <a:spcPct val="0"/>
              </a:spcAft>
              <a:buClr>
                <a:schemeClr val="tx1"/>
              </a:buClr>
              <a:buFont typeface="Arial" charset="0"/>
              <a:buChar char="»"/>
              <a:defRPr sz="1500">
                <a:solidFill>
                  <a:schemeClr val="tx1"/>
                </a:solidFill>
                <a:latin typeface="+mn-lt"/>
              </a:defRPr>
            </a:lvl6pPr>
            <a:lvl7pPr marL="2971800" indent="-228600" algn="l" rtl="0" fontAlgn="base">
              <a:spcBef>
                <a:spcPct val="20000"/>
              </a:spcBef>
              <a:spcAft>
                <a:spcPct val="0"/>
              </a:spcAft>
              <a:buClr>
                <a:schemeClr val="tx1"/>
              </a:buClr>
              <a:buFont typeface="Arial" charset="0"/>
              <a:buChar char="»"/>
              <a:defRPr sz="1500">
                <a:solidFill>
                  <a:schemeClr val="tx1"/>
                </a:solidFill>
                <a:latin typeface="+mn-lt"/>
              </a:defRPr>
            </a:lvl7pPr>
            <a:lvl8pPr marL="3429000" indent="-228600" algn="l" rtl="0" fontAlgn="base">
              <a:spcBef>
                <a:spcPct val="20000"/>
              </a:spcBef>
              <a:spcAft>
                <a:spcPct val="0"/>
              </a:spcAft>
              <a:buClr>
                <a:schemeClr val="tx1"/>
              </a:buClr>
              <a:buFont typeface="Arial" charset="0"/>
              <a:buChar char="»"/>
              <a:defRPr sz="1500">
                <a:solidFill>
                  <a:schemeClr val="tx1"/>
                </a:solidFill>
                <a:latin typeface="+mn-lt"/>
              </a:defRPr>
            </a:lvl8pPr>
            <a:lvl9pPr marL="3886200" indent="-228600" algn="l" rtl="0" fontAlgn="base">
              <a:spcBef>
                <a:spcPct val="20000"/>
              </a:spcBef>
              <a:spcAft>
                <a:spcPct val="0"/>
              </a:spcAft>
              <a:buClr>
                <a:schemeClr val="tx1"/>
              </a:buClr>
              <a:buFont typeface="Arial" charset="0"/>
              <a:buChar char="»"/>
              <a:defRPr sz="1500">
                <a:solidFill>
                  <a:schemeClr val="tx1"/>
                </a:solidFill>
                <a:latin typeface="+mn-lt"/>
              </a:defRPr>
            </a:lvl9pPr>
          </a:lstStyle>
          <a:p>
            <a:r>
              <a:rPr lang="en-US" sz="1800" i="0" dirty="0" smtClean="0"/>
              <a:t>Tx and Rx power consumptions are similar</a:t>
            </a:r>
          </a:p>
          <a:p>
            <a:pPr lvl="1"/>
            <a:r>
              <a:rPr lang="en-US" sz="1500" i="0" dirty="0" smtClean="0"/>
              <a:t>So is channel sensing in many cases (power detection vs. preamble detection)</a:t>
            </a:r>
          </a:p>
        </p:txBody>
      </p:sp>
      <p:sp>
        <p:nvSpPr>
          <p:cNvPr id="5" name="TextBox 4"/>
          <p:cNvSpPr txBox="1"/>
          <p:nvPr/>
        </p:nvSpPr>
        <p:spPr>
          <a:xfrm>
            <a:off x="1530730" y="4941168"/>
            <a:ext cx="720080" cy="307777"/>
          </a:xfrm>
          <a:prstGeom prst="rect">
            <a:avLst/>
          </a:prstGeom>
          <a:noFill/>
        </p:spPr>
        <p:txBody>
          <a:bodyPr wrap="square" rtlCol="0">
            <a:spAutoFit/>
          </a:bodyPr>
          <a:lstStyle/>
          <a:p>
            <a:pPr algn="ctr"/>
            <a:r>
              <a:rPr lang="en-US" sz="1400" i="0" dirty="0" smtClean="0">
                <a:latin typeface="+mn-lt"/>
              </a:rPr>
              <a:t>0.02 </a:t>
            </a:r>
            <a:r>
              <a:rPr lang="el-GR" sz="1400" i="0" dirty="0" smtClean="0">
                <a:latin typeface="+mn-lt"/>
              </a:rPr>
              <a:t>Ω</a:t>
            </a:r>
            <a:endParaRPr lang="en-GB" sz="1400" i="0" dirty="0">
              <a:latin typeface="+mn-lt"/>
            </a:endParaRPr>
          </a:p>
        </p:txBody>
      </p:sp>
    </p:spTree>
    <p:extLst>
      <p:ext uri="{BB962C8B-B14F-4D97-AF65-F5344CB8AC3E}">
        <p14:creationId xmlns:p14="http://schemas.microsoft.com/office/powerpoint/2010/main" val="13394118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Radio-On time</a:t>
            </a:r>
            <a:endParaRPr lang="en-GB" dirty="0"/>
          </a:p>
        </p:txBody>
      </p:sp>
      <p:sp>
        <p:nvSpPr>
          <p:cNvPr id="3" name="Content Placeholder 2"/>
          <p:cNvSpPr>
            <a:spLocks noGrp="1"/>
          </p:cNvSpPr>
          <p:nvPr>
            <p:ph idx="1"/>
          </p:nvPr>
        </p:nvSpPr>
        <p:spPr>
          <a:xfrm>
            <a:off x="251520" y="836712"/>
            <a:ext cx="8640960" cy="1368152"/>
          </a:xfrm>
        </p:spPr>
        <p:txBody>
          <a:bodyPr/>
          <a:lstStyle/>
          <a:p>
            <a:r>
              <a:rPr lang="en-US" dirty="0" smtClean="0"/>
              <a:t>High nr of active nodes </a:t>
            </a:r>
            <a:r>
              <a:rPr lang="en-US" sz="2000" dirty="0" smtClean="0">
                <a:sym typeface="Wingdings" pitchFamily="2" charset="2"/>
              </a:rPr>
              <a:t></a:t>
            </a:r>
            <a:r>
              <a:rPr lang="en-US" dirty="0" smtClean="0">
                <a:sym typeface="Wingdings" pitchFamily="2" charset="2"/>
              </a:rPr>
              <a:t> nodes spend precious time sensing the channel, resolving collisions and retransmitting</a:t>
            </a:r>
          </a:p>
          <a:p>
            <a:pPr lvl="1"/>
            <a:r>
              <a:rPr lang="en-US" dirty="0" smtClean="0">
                <a:solidFill>
                  <a:srgbClr val="FF6600"/>
                </a:solidFill>
                <a:sym typeface="Wingdings" pitchFamily="2" charset="2"/>
              </a:rPr>
              <a:t>Energy is wasted!</a:t>
            </a:r>
            <a:endParaRPr lang="en-GB" dirty="0">
              <a:solidFill>
                <a:srgbClr val="FF6600"/>
              </a:solidFill>
            </a:endParaRPr>
          </a:p>
        </p:txBody>
      </p:sp>
      <p:pic>
        <p:nvPicPr>
          <p:cNvPr id="32770" name="Picture 2" descr="T:\work\cambridge\research\presentations\topical-2011\eote_nonsat_tRadio@M_B=9M_20mhz-cro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5" y="2456055"/>
            <a:ext cx="7012305" cy="3828479"/>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T:\work\cambridge\presentations\lecture-topical-2012\lambda-legen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6076" y="3528167"/>
            <a:ext cx="1106127" cy="9943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25809" y="3717032"/>
            <a:ext cx="648072" cy="646331"/>
          </a:xfrm>
          <a:prstGeom prst="rect">
            <a:avLst/>
          </a:prstGeom>
          <a:noFill/>
        </p:spPr>
        <p:txBody>
          <a:bodyPr wrap="square" rtlCol="0">
            <a:spAutoFit/>
          </a:bodyPr>
          <a:lstStyle/>
          <a:p>
            <a:r>
              <a:rPr lang="en-GB" sz="1200" i="0" dirty="0" err="1" smtClean="0">
                <a:latin typeface="+mn-lt"/>
              </a:rPr>
              <a:t>Packetarrival</a:t>
            </a:r>
            <a:r>
              <a:rPr lang="en-GB" sz="1200" i="0" dirty="0" smtClean="0">
                <a:latin typeface="+mn-lt"/>
              </a:rPr>
              <a:t> rate</a:t>
            </a:r>
            <a:endParaRPr lang="en-GB" sz="1200" i="0" dirty="0">
              <a:latin typeface="+mn-lt"/>
            </a:endParaRPr>
          </a:p>
        </p:txBody>
      </p:sp>
    </p:spTree>
    <p:extLst>
      <p:ext uri="{BB962C8B-B14F-4D97-AF65-F5344CB8AC3E}">
        <p14:creationId xmlns:p14="http://schemas.microsoft.com/office/powerpoint/2010/main" val="10463605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Transmission efficiency</a:t>
            </a:r>
            <a:endParaRPr lang="en-GB" dirty="0"/>
          </a:p>
        </p:txBody>
      </p:sp>
      <p:sp>
        <p:nvSpPr>
          <p:cNvPr id="3" name="Content Placeholder 2"/>
          <p:cNvSpPr>
            <a:spLocks noGrp="1"/>
          </p:cNvSpPr>
          <p:nvPr>
            <p:ph idx="1"/>
          </p:nvPr>
        </p:nvSpPr>
        <p:spPr>
          <a:xfrm>
            <a:off x="251520" y="836712"/>
            <a:ext cx="8640960" cy="1008112"/>
          </a:xfrm>
        </p:spPr>
        <p:txBody>
          <a:bodyPr/>
          <a:lstStyle/>
          <a:p>
            <a:r>
              <a:rPr lang="en-US" dirty="0" smtClean="0"/>
              <a:t>Normalized throughput per Radio-On time</a:t>
            </a:r>
            <a:endParaRPr lang="en-GB" dirty="0"/>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585" y="2462120"/>
            <a:ext cx="7012305" cy="3816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8737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996952"/>
            <a:ext cx="8155875" cy="3580960"/>
          </a:xfrm>
          <a:prstGeom prst="rect">
            <a:avLst/>
          </a:prstGeom>
        </p:spPr>
      </p:pic>
      <p:sp>
        <p:nvSpPr>
          <p:cNvPr id="2" name="Title 1"/>
          <p:cNvSpPr>
            <a:spLocks noGrp="1"/>
          </p:cNvSpPr>
          <p:nvPr>
            <p:ph type="title"/>
          </p:nvPr>
        </p:nvSpPr>
        <p:spPr/>
        <p:txBody>
          <a:bodyPr/>
          <a:lstStyle/>
          <a:p>
            <a:r>
              <a:rPr lang="en-US" dirty="0" smtClean="0"/>
              <a:t>Future?</a:t>
            </a:r>
            <a:endParaRPr lang="en-GB" dirty="0"/>
          </a:p>
        </p:txBody>
      </p:sp>
      <p:sp>
        <p:nvSpPr>
          <p:cNvPr id="3" name="Content Placeholder 2"/>
          <p:cNvSpPr>
            <a:spLocks noGrp="1"/>
          </p:cNvSpPr>
          <p:nvPr>
            <p:ph idx="1"/>
          </p:nvPr>
        </p:nvSpPr>
        <p:spPr>
          <a:xfrm>
            <a:off x="147638" y="735013"/>
            <a:ext cx="8839200" cy="2045915"/>
          </a:xfrm>
        </p:spPr>
        <p:txBody>
          <a:bodyPr/>
          <a:lstStyle/>
          <a:p>
            <a:r>
              <a:rPr lang="en-US" sz="1800" dirty="0" smtClean="0"/>
              <a:t>It’s going to get worse</a:t>
            </a:r>
          </a:p>
          <a:p>
            <a:pPr lvl="1"/>
            <a:r>
              <a:rPr lang="en-US" sz="1800" dirty="0" smtClean="0"/>
              <a:t>WiFi N (MIMO) - double the bandwidth (40 MHz)</a:t>
            </a:r>
            <a:endParaRPr lang="en-GB" sz="1800" dirty="0" smtClean="0"/>
          </a:p>
          <a:p>
            <a:pPr lvl="1"/>
            <a:r>
              <a:rPr lang="en-US" sz="1800" dirty="0" smtClean="0"/>
              <a:t>WiFi capability in more devices (HDTVs, consoles, cars, etc.)</a:t>
            </a:r>
          </a:p>
          <a:p>
            <a:pPr lvl="1"/>
            <a:r>
              <a:rPr lang="en-US" sz="1800" dirty="0" smtClean="0"/>
              <a:t>Multi-hop? Routing?</a:t>
            </a:r>
          </a:p>
          <a:p>
            <a:pPr lvl="1"/>
            <a:r>
              <a:rPr lang="en-US" sz="1800" dirty="0" smtClean="0"/>
              <a:t>Qualcomm’s </a:t>
            </a:r>
            <a:r>
              <a:rPr lang="en-US" sz="1800" i="1" dirty="0" smtClean="0"/>
              <a:t>FlashLinq</a:t>
            </a:r>
            <a:r>
              <a:rPr lang="en-US" sz="1800" dirty="0" smtClean="0"/>
              <a:t> to connect “thousands of devices in range”</a:t>
            </a:r>
          </a:p>
          <a:p>
            <a:pPr lvl="1"/>
            <a:r>
              <a:rPr lang="en-US" sz="1800" dirty="0" smtClean="0"/>
              <a:t>WISPs announced officially!</a:t>
            </a:r>
          </a:p>
        </p:txBody>
      </p:sp>
      <p:cxnSp>
        <p:nvCxnSpPr>
          <p:cNvPr id="8" name="Straight Connector 7"/>
          <p:cNvCxnSpPr/>
          <p:nvPr/>
        </p:nvCxnSpPr>
        <p:spPr bwMode="auto">
          <a:xfrm>
            <a:off x="1187624" y="5517232"/>
            <a:ext cx="1584176" cy="0"/>
          </a:xfrm>
          <a:prstGeom prst="line">
            <a:avLst/>
          </a:prstGeom>
          <a:solidFill>
            <a:schemeClr val="accent1"/>
          </a:solidFill>
          <a:ln w="254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530844" y="5703978"/>
            <a:ext cx="567680" cy="0"/>
          </a:xfrm>
          <a:prstGeom prst="line">
            <a:avLst/>
          </a:prstGeom>
          <a:solidFill>
            <a:schemeClr val="accent1"/>
          </a:solidFill>
          <a:ln w="254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2623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Multi-Carrier Burst Contention (MCBC)</a:t>
            </a:r>
            <a:endParaRPr lang="en-GB" dirty="0"/>
          </a:p>
        </p:txBody>
      </p:sp>
      <p:sp>
        <p:nvSpPr>
          <p:cNvPr id="3" name="Content Placeholder 2"/>
          <p:cNvSpPr>
            <a:spLocks noGrp="1"/>
          </p:cNvSpPr>
          <p:nvPr>
            <p:ph idx="1"/>
          </p:nvPr>
        </p:nvSpPr>
        <p:spPr>
          <a:xfrm>
            <a:off x="251520" y="764704"/>
            <a:ext cx="8640960" cy="5328592"/>
          </a:xfrm>
        </p:spPr>
        <p:txBody>
          <a:bodyPr/>
          <a:lstStyle/>
          <a:p>
            <a:r>
              <a:rPr lang="en-US" sz="2000" dirty="0" smtClean="0"/>
              <a:t>Designing and implementing a new wireless scheme</a:t>
            </a:r>
          </a:p>
          <a:p>
            <a:pPr lvl="1">
              <a:spcBef>
                <a:spcPts val="1200"/>
              </a:spcBef>
            </a:pPr>
            <a:r>
              <a:rPr lang="en-US" sz="2000" dirty="0"/>
              <a:t>Strive to make it</a:t>
            </a:r>
          </a:p>
          <a:p>
            <a:pPr lvl="2"/>
            <a:r>
              <a:rPr lang="en-US" sz="1800" dirty="0"/>
              <a:t>Simple and </a:t>
            </a:r>
            <a:r>
              <a:rPr lang="en-US" sz="1800" dirty="0" smtClean="0"/>
              <a:t>fast (low complexity)</a:t>
            </a:r>
            <a:endParaRPr lang="en-US" sz="1800" dirty="0"/>
          </a:p>
          <a:p>
            <a:pPr lvl="2"/>
            <a:r>
              <a:rPr lang="en-US" sz="1800" dirty="0"/>
              <a:t>Support ad hoc and infrastructure</a:t>
            </a:r>
          </a:p>
          <a:p>
            <a:pPr lvl="2"/>
            <a:r>
              <a:rPr lang="en-US" sz="1800" dirty="0"/>
              <a:t>Extendable (</a:t>
            </a:r>
            <a:r>
              <a:rPr lang="en-US" sz="1800" dirty="0" err="1"/>
              <a:t>QoS</a:t>
            </a:r>
            <a:r>
              <a:rPr lang="en-US" sz="1800" dirty="0"/>
              <a:t>, priority etc.)</a:t>
            </a:r>
          </a:p>
          <a:p>
            <a:pPr lvl="2"/>
            <a:r>
              <a:rPr lang="en-US" sz="1800" dirty="0">
                <a:solidFill>
                  <a:srgbClr val="FF6600"/>
                </a:solidFill>
              </a:rPr>
              <a:t>Scalable and Efficient</a:t>
            </a:r>
          </a:p>
          <a:p>
            <a:pPr lvl="1">
              <a:spcBef>
                <a:spcPts val="1200"/>
              </a:spcBef>
            </a:pPr>
            <a:r>
              <a:rPr lang="en-US" sz="2000" dirty="0" smtClean="0"/>
              <a:t>Use </a:t>
            </a:r>
            <a:r>
              <a:rPr lang="en-US" sz="2000" dirty="0" smtClean="0">
                <a:solidFill>
                  <a:srgbClr val="FF6600"/>
                </a:solidFill>
              </a:rPr>
              <a:t>two dimensions</a:t>
            </a:r>
            <a:r>
              <a:rPr lang="en-US" sz="2000" dirty="0" smtClean="0"/>
              <a:t> for channel contention</a:t>
            </a:r>
          </a:p>
          <a:p>
            <a:pPr lvl="2"/>
            <a:r>
              <a:rPr lang="en-US" sz="1800" dirty="0" smtClean="0"/>
              <a:t>Time and frequency</a:t>
            </a:r>
          </a:p>
          <a:p>
            <a:pPr lvl="1">
              <a:spcBef>
                <a:spcPts val="1200"/>
              </a:spcBef>
            </a:pPr>
            <a:r>
              <a:rPr lang="en-US" sz="2000" dirty="0"/>
              <a:t>Full randomization in both time and frequency domains to run a </a:t>
            </a:r>
            <a:r>
              <a:rPr lang="en-US" sz="2000" dirty="0" smtClean="0">
                <a:solidFill>
                  <a:srgbClr val="FF6600"/>
                </a:solidFill>
              </a:rPr>
              <a:t>leader </a:t>
            </a:r>
            <a:r>
              <a:rPr lang="en-US" sz="2000" dirty="0">
                <a:solidFill>
                  <a:srgbClr val="FF6600"/>
                </a:solidFill>
              </a:rPr>
              <a:t>election </a:t>
            </a:r>
            <a:r>
              <a:rPr lang="en-US" sz="2000" dirty="0" smtClean="0">
                <a:solidFill>
                  <a:srgbClr val="FF6600"/>
                </a:solidFill>
              </a:rPr>
              <a:t>algorithm</a:t>
            </a:r>
            <a:endParaRPr lang="en-US" sz="2000" dirty="0" smtClean="0"/>
          </a:p>
          <a:p>
            <a:pPr lvl="1">
              <a:spcBef>
                <a:spcPts val="1200"/>
              </a:spcBef>
            </a:pPr>
            <a:r>
              <a:rPr lang="en-US" sz="2000" dirty="0"/>
              <a:t>Cross-Layer PHY and MAC</a:t>
            </a:r>
          </a:p>
          <a:p>
            <a:pPr lvl="2"/>
            <a:r>
              <a:rPr lang="en-US" sz="1800" dirty="0"/>
              <a:t>Use simple and </a:t>
            </a:r>
            <a:r>
              <a:rPr lang="en-US" sz="1800" dirty="0">
                <a:solidFill>
                  <a:srgbClr val="FF6600"/>
                </a:solidFill>
              </a:rPr>
              <a:t>unmodulated bursts</a:t>
            </a:r>
          </a:p>
          <a:p>
            <a:pPr lvl="1">
              <a:spcBef>
                <a:spcPts val="1200"/>
              </a:spcBef>
            </a:pPr>
            <a:r>
              <a:rPr lang="en-US" sz="2000" dirty="0" smtClean="0"/>
              <a:t>Harness the power of the OFDM PHY</a:t>
            </a:r>
          </a:p>
          <a:p>
            <a:pPr lvl="2"/>
            <a:r>
              <a:rPr lang="en-US" sz="1800" dirty="0" smtClean="0"/>
              <a:t>Use </a:t>
            </a:r>
            <a:r>
              <a:rPr lang="en-US" sz="1800" dirty="0" smtClean="0">
                <a:solidFill>
                  <a:srgbClr val="FF6600"/>
                </a:solidFill>
              </a:rPr>
              <a:t>individual subcarriers</a:t>
            </a:r>
            <a:r>
              <a:rPr lang="en-US" sz="1800" dirty="0" smtClean="0"/>
              <a:t> as well as time slots for channel contention</a:t>
            </a:r>
          </a:p>
        </p:txBody>
      </p:sp>
      <p:sp>
        <p:nvSpPr>
          <p:cNvPr id="4" name="Content Placeholder 2"/>
          <p:cNvSpPr txBox="1">
            <a:spLocks/>
          </p:cNvSpPr>
          <p:nvPr/>
        </p:nvSpPr>
        <p:spPr bwMode="auto">
          <a:xfrm>
            <a:off x="179512" y="6309320"/>
            <a:ext cx="8712968"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5" rIns="91428" bIns="45715" numCol="1" anchor="t" anchorCtr="0" compatLnSpc="1">
            <a:prstTxWarp prst="textNoShape">
              <a:avLst/>
            </a:prstTxWarp>
          </a:bodyPr>
          <a:lstStyle>
            <a:lvl1pPr marL="268288" indent="-268288" algn="l" rtl="0" eaLnBrk="0" fontAlgn="base" hangingPunct="0">
              <a:spcBef>
                <a:spcPct val="40000"/>
              </a:spcBef>
              <a:spcAft>
                <a:spcPct val="0"/>
              </a:spcAft>
              <a:buClr>
                <a:schemeClr val="tx1"/>
              </a:buClr>
              <a:buFont typeface="Arial" charset="0"/>
              <a:buChar char="•"/>
              <a:defRPr sz="2400">
                <a:solidFill>
                  <a:schemeClr val="tx1"/>
                </a:solidFill>
                <a:latin typeface="+mn-lt"/>
                <a:ea typeface="+mn-ea"/>
                <a:cs typeface="+mn-cs"/>
              </a:defRPr>
            </a:lvl1pPr>
            <a:lvl2pPr marL="628650" indent="-268288" algn="l" rtl="0" eaLnBrk="0" fontAlgn="base" hangingPunct="0">
              <a:spcBef>
                <a:spcPct val="20000"/>
              </a:spcBef>
              <a:spcAft>
                <a:spcPct val="0"/>
              </a:spcAft>
              <a:buClr>
                <a:schemeClr val="tx1"/>
              </a:buClr>
              <a:buFont typeface="Arial" charset="0"/>
              <a:buChar char="◦"/>
              <a:defRPr sz="2100">
                <a:solidFill>
                  <a:schemeClr val="tx1"/>
                </a:solidFill>
                <a:latin typeface="+mn-lt"/>
              </a:defRPr>
            </a:lvl2pPr>
            <a:lvl3pPr marL="990600" indent="-269875" algn="l" rtl="0" eaLnBrk="0" fontAlgn="base" hangingPunct="0">
              <a:spcBef>
                <a:spcPct val="20000"/>
              </a:spcBef>
              <a:spcAft>
                <a:spcPct val="0"/>
              </a:spcAft>
              <a:buClr>
                <a:schemeClr val="tx1"/>
              </a:buClr>
              <a:buFont typeface="Arial" charset="0"/>
              <a:buChar char="▪"/>
              <a:defRPr sz="1900">
                <a:solidFill>
                  <a:schemeClr val="tx1"/>
                </a:solidFill>
                <a:latin typeface="+mn-lt"/>
              </a:defRPr>
            </a:lvl3pPr>
            <a:lvl4pPr marL="1343025" indent="-269875" algn="l" rtl="0" eaLnBrk="0" fontAlgn="base" hangingPunct="0">
              <a:spcBef>
                <a:spcPct val="20000"/>
              </a:spcBef>
              <a:spcAft>
                <a:spcPct val="0"/>
              </a:spcAft>
              <a:buClr>
                <a:schemeClr val="tx1"/>
              </a:buClr>
              <a:buFont typeface="Arial" charset="0"/>
              <a:buChar char="▫"/>
              <a:defRPr sz="1700">
                <a:solidFill>
                  <a:schemeClr val="tx1"/>
                </a:solidFill>
                <a:latin typeface="+mn-lt"/>
              </a:defRPr>
            </a:lvl4pPr>
            <a:lvl5pPr marL="1612900" indent="-228600" algn="l" rtl="0" eaLnBrk="0" fontAlgn="base" hangingPunct="0">
              <a:spcBef>
                <a:spcPct val="20000"/>
              </a:spcBef>
              <a:spcAft>
                <a:spcPct val="0"/>
              </a:spcAft>
              <a:buClr>
                <a:schemeClr val="tx1"/>
              </a:buClr>
              <a:buFont typeface="Arial" charset="0"/>
              <a:buChar char="»"/>
              <a:defRPr sz="1500">
                <a:solidFill>
                  <a:schemeClr val="tx1"/>
                </a:solidFill>
                <a:latin typeface="+mn-lt"/>
              </a:defRPr>
            </a:lvl5pPr>
            <a:lvl6pPr marL="2514600" indent="-228600" algn="l" rtl="0" fontAlgn="base">
              <a:spcBef>
                <a:spcPct val="20000"/>
              </a:spcBef>
              <a:spcAft>
                <a:spcPct val="0"/>
              </a:spcAft>
              <a:buClr>
                <a:schemeClr val="tx1"/>
              </a:buClr>
              <a:buFont typeface="Arial" charset="0"/>
              <a:buChar char="»"/>
              <a:defRPr sz="1500">
                <a:solidFill>
                  <a:schemeClr val="tx1"/>
                </a:solidFill>
                <a:latin typeface="+mn-lt"/>
              </a:defRPr>
            </a:lvl6pPr>
            <a:lvl7pPr marL="2971800" indent="-228600" algn="l" rtl="0" fontAlgn="base">
              <a:spcBef>
                <a:spcPct val="20000"/>
              </a:spcBef>
              <a:spcAft>
                <a:spcPct val="0"/>
              </a:spcAft>
              <a:buClr>
                <a:schemeClr val="tx1"/>
              </a:buClr>
              <a:buFont typeface="Arial" charset="0"/>
              <a:buChar char="»"/>
              <a:defRPr sz="1500">
                <a:solidFill>
                  <a:schemeClr val="tx1"/>
                </a:solidFill>
                <a:latin typeface="+mn-lt"/>
              </a:defRPr>
            </a:lvl7pPr>
            <a:lvl8pPr marL="3429000" indent="-228600" algn="l" rtl="0" fontAlgn="base">
              <a:spcBef>
                <a:spcPct val="20000"/>
              </a:spcBef>
              <a:spcAft>
                <a:spcPct val="0"/>
              </a:spcAft>
              <a:buClr>
                <a:schemeClr val="tx1"/>
              </a:buClr>
              <a:buFont typeface="Arial" charset="0"/>
              <a:buChar char="»"/>
              <a:defRPr sz="1500">
                <a:solidFill>
                  <a:schemeClr val="tx1"/>
                </a:solidFill>
                <a:latin typeface="+mn-lt"/>
              </a:defRPr>
            </a:lvl8pPr>
            <a:lvl9pPr marL="3886200" indent="-228600" algn="l" rtl="0" fontAlgn="base">
              <a:spcBef>
                <a:spcPct val="20000"/>
              </a:spcBef>
              <a:spcAft>
                <a:spcPct val="0"/>
              </a:spcAft>
              <a:buClr>
                <a:schemeClr val="tx1"/>
              </a:buClr>
              <a:buFont typeface="Arial" charset="0"/>
              <a:buChar char="»"/>
              <a:defRPr sz="1500">
                <a:solidFill>
                  <a:schemeClr val="tx1"/>
                </a:solidFill>
                <a:latin typeface="+mn-lt"/>
              </a:defRPr>
            </a:lvl9pPr>
          </a:lstStyle>
          <a:p>
            <a:pPr marL="0" indent="0">
              <a:buNone/>
            </a:pPr>
            <a:r>
              <a:rPr lang="en-US" sz="1200" i="0" dirty="0" smtClean="0"/>
              <a:t>B. Roman, I. </a:t>
            </a:r>
            <a:r>
              <a:rPr lang="en-US" sz="1200" i="0" dirty="0" err="1" smtClean="0"/>
              <a:t>Wassell</a:t>
            </a:r>
            <a:r>
              <a:rPr lang="en-US" sz="1200" i="0" dirty="0" smtClean="0"/>
              <a:t>, I. </a:t>
            </a:r>
            <a:r>
              <a:rPr lang="en-US" sz="1200" i="0" dirty="0" err="1" smtClean="0"/>
              <a:t>Chatzigeorgiou</a:t>
            </a:r>
            <a:r>
              <a:rPr lang="en-US" sz="1200" i="0" dirty="0" smtClean="0"/>
              <a:t>, </a:t>
            </a:r>
            <a:r>
              <a:rPr lang="en-US" sz="1200" dirty="0" smtClean="0"/>
              <a:t>“Scalable </a:t>
            </a:r>
            <a:r>
              <a:rPr lang="en-US" sz="1200" dirty="0"/>
              <a:t>Cross-Layer Wireless Access Control using Multi-Carrier Burst Contention</a:t>
            </a:r>
            <a:r>
              <a:rPr lang="en-US" sz="1200" dirty="0" smtClean="0"/>
              <a:t>,” </a:t>
            </a:r>
            <a:r>
              <a:rPr lang="en-US" sz="1200" i="0" dirty="0" smtClean="0"/>
              <a:t> IEEE Journal on Selected </a:t>
            </a:r>
            <a:r>
              <a:rPr lang="en-US" sz="1200" i="0" dirty="0"/>
              <a:t>Areas in </a:t>
            </a:r>
            <a:r>
              <a:rPr lang="en-US" sz="1200" i="0" dirty="0" smtClean="0"/>
              <a:t>Communications, vol.29</a:t>
            </a:r>
            <a:r>
              <a:rPr lang="en-US" sz="1200" i="0" smtClean="0"/>
              <a:t>, no.1, pp.113-128, 2011</a:t>
            </a:r>
            <a:endParaRPr lang="en-GB" sz="1200" i="0" dirty="0"/>
          </a:p>
        </p:txBody>
      </p:sp>
    </p:spTree>
    <p:extLst>
      <p:ext uri="{BB962C8B-B14F-4D97-AF65-F5344CB8AC3E}">
        <p14:creationId xmlns:p14="http://schemas.microsoft.com/office/powerpoint/2010/main" val="76792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500"/>
                                        <p:tgtEl>
                                          <p:spTgt spid="3">
                                            <p:txEl>
                                              <p:pRg st="10" end="1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12" end="12"/>
                                            </p:txEl>
                                          </p:spTgt>
                                        </p:tgtEl>
                                        <p:attrNameLst>
                                          <p:attrName>style.visibility</p:attrName>
                                        </p:attrNameLst>
                                      </p:cBhvr>
                                      <p:to>
                                        <p:strVal val="visible"/>
                                      </p:to>
                                    </p:set>
                                    <p:animEffect transition="in" filter="fade">
                                      <p:cBhvr>
                                        <p:cTn id="5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67544" y="4293096"/>
            <a:ext cx="8640960" cy="2492990"/>
          </a:xfrm>
          <a:prstGeom prst="rect">
            <a:avLst/>
          </a:prstGeom>
          <a:noFill/>
        </p:spPr>
        <p:txBody>
          <a:bodyPr wrap="square" rtlCol="0">
            <a:spAutoFit/>
          </a:bodyPr>
          <a:lstStyle/>
          <a:p>
            <a:r>
              <a:rPr lang="en-GB" sz="2500" i="0" dirty="0" smtClean="0">
                <a:latin typeface="Consolas" pitchFamily="49" charset="0"/>
                <a:cs typeface="Consolas" pitchFamily="49" charset="0"/>
              </a:rPr>
              <a:t>            6           6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6                 </a:t>
            </a:r>
            <a:r>
              <a:rPr lang="en-GB" sz="2500" i="0" dirty="0">
                <a:latin typeface="Consolas" pitchFamily="49" charset="0"/>
                <a:cs typeface="Consolas" pitchFamily="49" charset="0"/>
              </a:rPr>
              <a:t>6              </a:t>
            </a:r>
            <a:r>
              <a:rPr lang="en-GB" sz="2500" i="0" dirty="0" smtClean="0">
                <a:latin typeface="Consolas" pitchFamily="49" charset="0"/>
                <a:cs typeface="Consolas" pitchFamily="49" charset="0"/>
              </a:rPr>
              <a:t>6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6           6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6           </a:t>
            </a:r>
            <a:r>
              <a:rPr lang="en-GB" sz="2500" i="0" dirty="0" smtClean="0">
                <a:latin typeface="Consolas" pitchFamily="49" charset="0"/>
                <a:cs typeface="Consolas" pitchFamily="49" charset="0"/>
              </a:rPr>
              <a:t>6              6            </a:t>
            </a:r>
            <a:endParaRPr lang="en-GB" sz="2500" i="0" dirty="0">
              <a:latin typeface="Consolas" pitchFamily="49" charset="0"/>
              <a:cs typeface="Consolas" pitchFamily="49" charset="0"/>
            </a:endParaRPr>
          </a:p>
          <a:p>
            <a:r>
              <a:rPr lang="en-GB" sz="2500" i="0" dirty="0" smtClean="0">
                <a:latin typeface="Consolas" pitchFamily="49" charset="0"/>
                <a:cs typeface="Consolas" pitchFamily="49" charset="0"/>
              </a:rPr>
              <a:t>6                          6           6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6                    </a:t>
            </a:r>
            <a:r>
              <a:rPr lang="en-GB" sz="2500" i="0" dirty="0" smtClean="0">
                <a:latin typeface="Consolas" pitchFamily="49" charset="0"/>
                <a:cs typeface="Consolas" pitchFamily="49" charset="0"/>
              </a:rPr>
              <a:t>6 </a:t>
            </a:r>
            <a:endParaRPr lang="en-GB" sz="2500" i="0" dirty="0">
              <a:latin typeface="Consolas" pitchFamily="49" charset="0"/>
              <a:cs typeface="Consolas" pitchFamily="49" charset="0"/>
            </a:endParaRPr>
          </a:p>
        </p:txBody>
      </p:sp>
      <p:sp>
        <p:nvSpPr>
          <p:cNvPr id="26" name="TextBox 25"/>
          <p:cNvSpPr txBox="1"/>
          <p:nvPr/>
        </p:nvSpPr>
        <p:spPr>
          <a:xfrm>
            <a:off x="467544" y="4293096"/>
            <a:ext cx="8640960" cy="2492990"/>
          </a:xfrm>
          <a:prstGeom prst="rect">
            <a:avLst/>
          </a:prstGeom>
          <a:noFill/>
        </p:spPr>
        <p:txBody>
          <a:bodyPr wrap="square" rtlCol="0">
            <a:spAutoFit/>
          </a:bodyPr>
          <a:lstStyle/>
          <a:p>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            6           6                     </a:t>
            </a:r>
            <a:endPar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endParaRP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a:t>
            </a:r>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6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              </a:t>
            </a:r>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6         </a:t>
            </a:r>
            <a:endPar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endParaRP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a:t>
            </a:r>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6           6                     </a:t>
            </a:r>
            <a:endPar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endParaRP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6           </a:t>
            </a:r>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6              6            </a:t>
            </a:r>
            <a:endPar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endParaRPr>
          </a:p>
          <a:p>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6                          6           6      </a:t>
            </a:r>
            <a:endPar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endParaRP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6                    </a:t>
            </a:r>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6 </a:t>
            </a:r>
            <a:endPar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endParaRPr>
          </a:p>
        </p:txBody>
      </p:sp>
      <p:sp>
        <p:nvSpPr>
          <p:cNvPr id="16" name="TextBox 15"/>
          <p:cNvSpPr txBox="1"/>
          <p:nvPr/>
        </p:nvSpPr>
        <p:spPr>
          <a:xfrm>
            <a:off x="467544" y="4293096"/>
            <a:ext cx="8640960" cy="2492990"/>
          </a:xfrm>
          <a:prstGeom prst="rect">
            <a:avLst/>
          </a:prstGeom>
          <a:noFill/>
        </p:spPr>
        <p:txBody>
          <a:bodyPr wrap="square" rtlCol="0">
            <a:spAutoFit/>
          </a:bodyPr>
          <a:lstStyle/>
          <a:p>
            <a:r>
              <a:rPr lang="en-GB" sz="2500" i="0" dirty="0">
                <a:latin typeface="Consolas" pitchFamily="49" charset="0"/>
                <a:cs typeface="Consolas" pitchFamily="49" charset="0"/>
              </a:rPr>
              <a:t>2  4  4  4  6  2  2  1  6  4  3  4  4  4  4  5</a:t>
            </a:r>
          </a:p>
          <a:p>
            <a:r>
              <a:rPr lang="en-GB" sz="2500" i="0" dirty="0">
                <a:latin typeface="Consolas" pitchFamily="49" charset="0"/>
                <a:cs typeface="Consolas" pitchFamily="49" charset="0"/>
              </a:rPr>
              <a:t>4  6  2  1  1  1  3  6  3  5  4  5  6  3  2  1</a:t>
            </a:r>
          </a:p>
          <a:p>
            <a:r>
              <a:rPr lang="en-GB" sz="2500" i="0" dirty="0">
                <a:latin typeface="Consolas" pitchFamily="49" charset="0"/>
                <a:cs typeface="Consolas" pitchFamily="49" charset="0"/>
              </a:rPr>
              <a:t>5  1  4  4  6  3  3  5  6  4  3  1  4  2  1  5</a:t>
            </a:r>
          </a:p>
          <a:p>
            <a:r>
              <a:rPr lang="en-GB" sz="2500" i="0" dirty="0">
                <a:latin typeface="Consolas" pitchFamily="49" charset="0"/>
                <a:cs typeface="Consolas" pitchFamily="49" charset="0"/>
              </a:rPr>
              <a:t>2  3  6  3  5  3  6  5  3  1  2  6  2  2  5  3</a:t>
            </a:r>
          </a:p>
          <a:p>
            <a:r>
              <a:rPr lang="en-GB" sz="2500" i="0" dirty="0">
                <a:latin typeface="Consolas" pitchFamily="49" charset="0"/>
                <a:cs typeface="Consolas" pitchFamily="49" charset="0"/>
              </a:rPr>
              <a:t>6  3  5  3  5  5  3  2  5  6  2  5  3  6  5  2</a:t>
            </a:r>
          </a:p>
          <a:p>
            <a:r>
              <a:rPr lang="en-GB" sz="2500" i="0" dirty="0">
                <a:latin typeface="Consolas" pitchFamily="49" charset="0"/>
                <a:cs typeface="Consolas" pitchFamily="49" charset="0"/>
              </a:rPr>
              <a:t>2  5  4  6  4  1  2  3  5  5  6  2  4  1  1  3</a:t>
            </a:r>
          </a:p>
        </p:txBody>
      </p:sp>
      <p:sp>
        <p:nvSpPr>
          <p:cNvPr id="2" name="Title 1"/>
          <p:cNvSpPr>
            <a:spLocks noGrp="1"/>
          </p:cNvSpPr>
          <p:nvPr>
            <p:ph type="title"/>
          </p:nvPr>
        </p:nvSpPr>
        <p:spPr/>
        <p:txBody>
          <a:bodyPr/>
          <a:lstStyle/>
          <a:p>
            <a:r>
              <a:rPr lang="en-US" dirty="0" smtClean="0"/>
              <a:t>Multi-Carrier Burst Contention (MCBC)</a:t>
            </a:r>
            <a:endParaRPr lang="en-GB" dirty="0"/>
          </a:p>
        </p:txBody>
      </p:sp>
      <p:sp>
        <p:nvSpPr>
          <p:cNvPr id="5" name="Content Placeholder 4"/>
          <p:cNvSpPr>
            <a:spLocks noGrp="1"/>
          </p:cNvSpPr>
          <p:nvPr>
            <p:ph idx="1"/>
          </p:nvPr>
        </p:nvSpPr>
        <p:spPr>
          <a:xfrm>
            <a:off x="251520" y="836712"/>
            <a:ext cx="8640960" cy="3312368"/>
          </a:xfrm>
        </p:spPr>
        <p:txBody>
          <a:bodyPr/>
          <a:lstStyle/>
          <a:p>
            <a:r>
              <a:rPr lang="en-GB" dirty="0">
                <a:solidFill>
                  <a:srgbClr val="FF6600"/>
                </a:solidFill>
              </a:rPr>
              <a:t>The goal</a:t>
            </a:r>
            <a:r>
              <a:rPr lang="en-GB" dirty="0"/>
              <a:t>: obtain a </a:t>
            </a:r>
            <a:r>
              <a:rPr lang="en-GB" dirty="0" smtClean="0"/>
              <a:t>single winner </a:t>
            </a:r>
            <a:r>
              <a:rPr lang="en-GB" dirty="0"/>
              <a:t>with high probability. </a:t>
            </a:r>
            <a:endParaRPr lang="en-GB" dirty="0" smtClean="0"/>
          </a:p>
          <a:p>
            <a:pPr lvl="1"/>
            <a:r>
              <a:rPr lang="en-GB" dirty="0" smtClean="0"/>
              <a:t>Imagine a game of dice with 96 players without identity and one referee. A player can only see their own die and has no idea how many other players there are. Referee can see all dice but also has no idea how many players there are.</a:t>
            </a:r>
          </a:p>
          <a:p>
            <a:pPr lvl="2"/>
            <a:r>
              <a:rPr lang="en-GB" dirty="0" smtClean="0">
                <a:solidFill>
                  <a:srgbClr val="FF6600"/>
                </a:solidFill>
              </a:rPr>
              <a:t>All players roll their die and then put it in a pool.</a:t>
            </a:r>
          </a:p>
          <a:p>
            <a:pPr lvl="2"/>
            <a:r>
              <a:rPr lang="en-GB" dirty="0" smtClean="0">
                <a:solidFill>
                  <a:srgbClr val="FF6600"/>
                </a:solidFill>
              </a:rPr>
              <a:t>Referee shouts the highest number.</a:t>
            </a:r>
          </a:p>
          <a:p>
            <a:pPr lvl="2"/>
            <a:r>
              <a:rPr lang="en-GB" dirty="0" smtClean="0">
                <a:solidFill>
                  <a:srgbClr val="FF6600"/>
                </a:solidFill>
              </a:rPr>
              <a:t>Losers (lower number) exit the game.</a:t>
            </a:r>
          </a:p>
          <a:p>
            <a:pPr lvl="2"/>
            <a:r>
              <a:rPr lang="en-GB" dirty="0" smtClean="0">
                <a:solidFill>
                  <a:srgbClr val="FF6600"/>
                </a:solidFill>
              </a:rPr>
              <a:t>Winners (highest number) go into next round and recommence.</a:t>
            </a:r>
            <a:endParaRPr lang="en-GB" dirty="0">
              <a:solidFill>
                <a:srgbClr val="FF6600"/>
              </a:solidFill>
            </a:endParaRPr>
          </a:p>
        </p:txBody>
      </p:sp>
      <p:sp>
        <p:nvSpPr>
          <p:cNvPr id="11" name="TextBox 10"/>
          <p:cNvSpPr txBox="1"/>
          <p:nvPr/>
        </p:nvSpPr>
        <p:spPr>
          <a:xfrm>
            <a:off x="467544" y="4293096"/>
            <a:ext cx="8640960" cy="2492990"/>
          </a:xfrm>
          <a:prstGeom prst="rect">
            <a:avLst/>
          </a:prstGeom>
          <a:noFill/>
        </p:spPr>
        <p:txBody>
          <a:bodyPr wrap="square" rtlCol="0">
            <a:spAutoFit/>
          </a:bodyPr>
          <a:lstStyle/>
          <a:p>
            <a:r>
              <a:rPr lang="en-GB" sz="2500" i="0" dirty="0">
                <a:latin typeface="Consolas" pitchFamily="49" charset="0"/>
                <a:cs typeface="Consolas" pitchFamily="49" charset="0"/>
              </a:rPr>
              <a:t>2  4  4  4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2  2  1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4  3  4  4  4  4  5</a:t>
            </a:r>
          </a:p>
          <a:p>
            <a:r>
              <a:rPr lang="en-GB" sz="2500" i="0" dirty="0">
                <a:latin typeface="Consolas" pitchFamily="49" charset="0"/>
                <a:cs typeface="Consolas" pitchFamily="49" charset="0"/>
              </a:rPr>
              <a:t>4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2  1  1  1  3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3  5  4  5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3  2  1</a:t>
            </a:r>
          </a:p>
          <a:p>
            <a:r>
              <a:rPr lang="en-GB" sz="2500" i="0" dirty="0">
                <a:latin typeface="Consolas" pitchFamily="49" charset="0"/>
                <a:cs typeface="Consolas" pitchFamily="49" charset="0"/>
              </a:rPr>
              <a:t>5  1  4  4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3  3  5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4  3  1  4  2  1  5</a:t>
            </a:r>
          </a:p>
          <a:p>
            <a:r>
              <a:rPr lang="en-GB" sz="2500" i="0" dirty="0">
                <a:latin typeface="Consolas" pitchFamily="49" charset="0"/>
                <a:cs typeface="Consolas" pitchFamily="49" charset="0"/>
              </a:rPr>
              <a:t>2  3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3  5  3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5  3  1  2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2  2  5  3</a:t>
            </a: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3  5  3  5  5  3  2  5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2  5  3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5  2</a:t>
            </a:r>
          </a:p>
          <a:p>
            <a:r>
              <a:rPr lang="en-GB" sz="2500" i="0" dirty="0">
                <a:latin typeface="Consolas" pitchFamily="49" charset="0"/>
                <a:cs typeface="Consolas" pitchFamily="49" charset="0"/>
              </a:rPr>
              <a:t>2  5  4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4  1  2  3  5  5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2  4  1  1  3</a:t>
            </a:r>
          </a:p>
        </p:txBody>
      </p:sp>
      <p:sp>
        <p:nvSpPr>
          <p:cNvPr id="18" name="TextBox 17"/>
          <p:cNvSpPr txBox="1"/>
          <p:nvPr/>
        </p:nvSpPr>
        <p:spPr>
          <a:xfrm>
            <a:off x="467544" y="4293096"/>
            <a:ext cx="8640960" cy="2492990"/>
          </a:xfrm>
          <a:prstGeom prst="rect">
            <a:avLst/>
          </a:prstGeom>
          <a:noFill/>
        </p:spPr>
        <p:txBody>
          <a:bodyPr wrap="square" rtlCol="0">
            <a:spAutoFit/>
          </a:bodyPr>
          <a:lstStyle/>
          <a:p>
            <a:r>
              <a:rPr lang="en-GB" sz="2500" i="0" dirty="0" smtClean="0">
                <a:latin typeface="Consolas" pitchFamily="49" charset="0"/>
                <a:cs typeface="Consolas" pitchFamily="49" charset="0"/>
              </a:rPr>
              <a:t>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                  2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5                                       </a:t>
            </a:r>
            <a:endParaRPr lang="en-GB" sz="2500" i="0" dirty="0">
              <a:latin typeface="Consolas" pitchFamily="49" charset="0"/>
              <a:cs typeface="Consolas" pitchFamily="49" charset="0"/>
            </a:endParaRPr>
          </a:p>
          <a:p>
            <a:r>
              <a:rPr lang="en-GB" sz="2500" i="0" dirty="0" smtClean="0">
                <a:latin typeface="Consolas" pitchFamily="49" charset="0"/>
                <a:cs typeface="Consolas" pitchFamily="49" charset="0"/>
              </a:rPr>
              <a:t>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3                      </a:t>
            </a:r>
            <a:endParaRPr lang="en-GB" sz="2500" i="0" dirty="0">
              <a:latin typeface="Consolas" pitchFamily="49" charset="0"/>
              <a:cs typeface="Consolas" pitchFamily="49" charset="0"/>
            </a:endParaRPr>
          </a:p>
        </p:txBody>
      </p:sp>
      <p:sp>
        <p:nvSpPr>
          <p:cNvPr id="19" name="TextBox 18"/>
          <p:cNvSpPr txBox="1"/>
          <p:nvPr/>
        </p:nvSpPr>
        <p:spPr>
          <a:xfrm>
            <a:off x="467544" y="4293096"/>
            <a:ext cx="8640960" cy="2492990"/>
          </a:xfrm>
          <a:prstGeom prst="rect">
            <a:avLst/>
          </a:prstGeom>
          <a:noFill/>
        </p:spPr>
        <p:txBody>
          <a:bodyPr wrap="square" rtlCol="0">
            <a:spAutoFit/>
          </a:bodyPr>
          <a:lstStyle/>
          <a:p>
            <a:r>
              <a:rPr lang="en-GB" sz="2500" i="0" dirty="0" smtClean="0">
                <a:latin typeface="Consolas" pitchFamily="49" charset="0"/>
                <a:cs typeface="Consolas" pitchFamily="49" charset="0"/>
              </a:rPr>
              <a:t>            3           1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5                 </a:t>
            </a:r>
            <a:r>
              <a:rPr lang="en-GB" sz="2500" i="0" dirty="0">
                <a:latin typeface="Consolas" pitchFamily="49" charset="0"/>
                <a:cs typeface="Consolas" pitchFamily="49" charset="0"/>
              </a:rPr>
              <a:t>6              </a:t>
            </a:r>
            <a:r>
              <a:rPr lang="en-GB" sz="2500" i="0" dirty="0" smtClean="0">
                <a:latin typeface="Consolas" pitchFamily="49" charset="0"/>
                <a:cs typeface="Consolas" pitchFamily="49" charset="0"/>
              </a:rPr>
              <a:t>2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2           4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6           </a:t>
            </a:r>
            <a:r>
              <a:rPr lang="en-GB" sz="2500" i="0" dirty="0" smtClean="0">
                <a:latin typeface="Consolas" pitchFamily="49" charset="0"/>
                <a:cs typeface="Consolas" pitchFamily="49" charset="0"/>
              </a:rPr>
              <a:t>2              4            </a:t>
            </a:r>
            <a:endParaRPr lang="en-GB" sz="2500" i="0" dirty="0">
              <a:latin typeface="Consolas" pitchFamily="49" charset="0"/>
              <a:cs typeface="Consolas" pitchFamily="49" charset="0"/>
            </a:endParaRPr>
          </a:p>
          <a:p>
            <a:r>
              <a:rPr lang="en-GB" sz="2500" i="0" dirty="0" smtClean="0">
                <a:latin typeface="Consolas" pitchFamily="49" charset="0"/>
                <a:cs typeface="Consolas" pitchFamily="49" charset="0"/>
              </a:rPr>
              <a:t>4                          3           1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6                    </a:t>
            </a:r>
            <a:r>
              <a:rPr lang="en-GB" sz="2500" i="0" dirty="0" smtClean="0">
                <a:latin typeface="Consolas" pitchFamily="49" charset="0"/>
                <a:cs typeface="Consolas" pitchFamily="49" charset="0"/>
              </a:rPr>
              <a:t>5 </a:t>
            </a:r>
            <a:endParaRPr lang="en-GB" sz="2500" i="0" dirty="0">
              <a:latin typeface="Consolas" pitchFamily="49" charset="0"/>
              <a:cs typeface="Consolas" pitchFamily="49" charset="0"/>
            </a:endParaRPr>
          </a:p>
        </p:txBody>
      </p:sp>
      <p:sp>
        <p:nvSpPr>
          <p:cNvPr id="21" name="TextBox 20"/>
          <p:cNvSpPr txBox="1"/>
          <p:nvPr/>
        </p:nvSpPr>
        <p:spPr>
          <a:xfrm>
            <a:off x="467544" y="4293096"/>
            <a:ext cx="8640960" cy="2492990"/>
          </a:xfrm>
          <a:prstGeom prst="rect">
            <a:avLst/>
          </a:prstGeom>
          <a:noFill/>
        </p:spPr>
        <p:txBody>
          <a:bodyPr wrap="square" rtlCol="0">
            <a:spAutoFit/>
          </a:bodyPr>
          <a:lstStyle/>
          <a:p>
            <a:r>
              <a:rPr lang="en-GB" sz="2500" i="0" dirty="0" smtClean="0">
                <a:latin typeface="Consolas" pitchFamily="49" charset="0"/>
                <a:cs typeface="Consolas" pitchFamily="49" charset="0"/>
              </a:rPr>
              <a:t>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5</a:t>
            </a:r>
            <a:r>
              <a:rPr lang="en-GB" sz="2500" i="0" dirty="0" smtClean="0">
                <a:latin typeface="Consolas" pitchFamily="49" charset="0"/>
                <a:cs typeface="Consolas" pitchFamily="49" charset="0"/>
              </a:rPr>
              <a:t>                                       </a:t>
            </a:r>
            <a:endParaRPr lang="en-GB" sz="2500" i="0" dirty="0">
              <a:latin typeface="Consolas" pitchFamily="49" charset="0"/>
              <a:cs typeface="Consolas" pitchFamily="49" charset="0"/>
            </a:endParaRPr>
          </a:p>
          <a:p>
            <a:r>
              <a:rPr lang="en-GB" sz="2500" i="0" dirty="0" smtClean="0">
                <a:latin typeface="Consolas" pitchFamily="49" charset="0"/>
                <a:cs typeface="Consolas" pitchFamily="49" charset="0"/>
              </a:rPr>
              <a:t>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                      </a:t>
            </a:r>
            <a:endParaRPr lang="en-GB" sz="2500" i="0" dirty="0">
              <a:latin typeface="Consolas" pitchFamily="49" charset="0"/>
              <a:cs typeface="Consolas" pitchFamily="49" charset="0"/>
            </a:endParaRPr>
          </a:p>
        </p:txBody>
      </p:sp>
      <p:sp>
        <p:nvSpPr>
          <p:cNvPr id="20" name="TextBox 19"/>
          <p:cNvSpPr txBox="1"/>
          <p:nvPr/>
        </p:nvSpPr>
        <p:spPr>
          <a:xfrm>
            <a:off x="467544" y="4293096"/>
            <a:ext cx="8640960" cy="2492990"/>
          </a:xfrm>
          <a:prstGeom prst="rect">
            <a:avLst/>
          </a:prstGeom>
          <a:noFill/>
        </p:spPr>
        <p:txBody>
          <a:bodyPr wrap="square" rtlCol="0">
            <a:spAutoFit/>
          </a:bodyPr>
          <a:lstStyle/>
          <a:p>
            <a:r>
              <a:rPr lang="en-GB" sz="2500" i="0" dirty="0" smtClean="0">
                <a:latin typeface="Consolas" pitchFamily="49" charset="0"/>
                <a:cs typeface="Consolas" pitchFamily="49" charset="0"/>
              </a:rPr>
              <a:t>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                            </a:t>
            </a:r>
            <a:endParaRPr lang="en-GB" sz="2500" i="0" dirty="0">
              <a:latin typeface="Consolas" pitchFamily="49" charset="0"/>
              <a:cs typeface="Consolas" pitchFamily="49" charset="0"/>
            </a:endParaRPr>
          </a:p>
          <a:p>
            <a:r>
              <a:rPr lang="en-GB" sz="2500" i="0" dirty="0" smtClean="0">
                <a:latin typeface="Consolas" pitchFamily="49" charset="0"/>
                <a:cs typeface="Consolas" pitchFamily="49" charset="0"/>
              </a:rPr>
              <a:t>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a:t>
            </a:r>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  </a:t>
            </a:r>
            <a:endParaRPr lang="en-GB" sz="2500" i="0" dirty="0">
              <a:latin typeface="Consolas" pitchFamily="49" charset="0"/>
              <a:cs typeface="Consolas" pitchFamily="49" charset="0"/>
            </a:endParaRPr>
          </a:p>
        </p:txBody>
      </p:sp>
    </p:spTree>
    <p:extLst>
      <p:ext uri="{BB962C8B-B14F-4D97-AF65-F5344CB8AC3E}">
        <p14:creationId xmlns:p14="http://schemas.microsoft.com/office/powerpoint/2010/main" val="216775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5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5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25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0" presetClass="entr" presetSubtype="0" fill="hold" grpId="1"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xit" presetSubtype="0" fill="hold" grpId="2" nodeType="withEffect">
                                  <p:stCondLst>
                                    <p:cond delay="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par>
                                <p:cTn id="44" presetID="10" presetClass="entr" presetSubtype="0" fill="hold" grpId="1"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xit" presetSubtype="0" fill="hold" grpId="2" nodeType="with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5">
                                            <p:txEl>
                                              <p:pRg st="5" end="5"/>
                                            </p:txEl>
                                          </p:spTgt>
                                        </p:tgtEl>
                                        <p:attrNameLst>
                                          <p:attrName>style.visibility</p:attrName>
                                        </p:attrNameLst>
                                      </p:cBhvr>
                                      <p:to>
                                        <p:strVal val="visible"/>
                                      </p:to>
                                    </p:set>
                                    <p:animEffect transition="in" filter="fade">
                                      <p:cBhvr>
                                        <p:cTn id="52" dur="500"/>
                                        <p:tgtEl>
                                          <p:spTgt spid="5">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3"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grpId="3" nodeType="withEffect">
                                  <p:stCondLst>
                                    <p:cond delay="0"/>
                                  </p:stCondLst>
                                  <p:childTnLst>
                                    <p:set>
                                      <p:cBhvr>
                                        <p:cTn id="58" dur="1" fill="hold">
                                          <p:stCondLst>
                                            <p:cond delay="0"/>
                                          </p:stCondLst>
                                        </p:cTn>
                                        <p:tgtEl>
                                          <p:spTgt spid="11"/>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6"/>
                                        </p:tgtEl>
                                        <p:attrNameLst>
                                          <p:attrName>style.visibility</p:attrName>
                                        </p:attrNameLst>
                                      </p:cBhvr>
                                      <p:to>
                                        <p:strVal val="hidden"/>
                                      </p:to>
                                    </p:set>
                                  </p:childTnLst>
                                </p:cTn>
                              </p:par>
                              <p:par>
                                <p:cTn id="61" presetID="1" presetClass="exit" presetSubtype="0" fill="hold" grpId="2" nodeType="withEffect">
                                  <p:stCondLst>
                                    <p:cond delay="0"/>
                                  </p:stCondLst>
                                  <p:childTnLst>
                                    <p:set>
                                      <p:cBhvr>
                                        <p:cTn id="62" dur="1" fill="hold">
                                          <p:stCondLst>
                                            <p:cond delay="0"/>
                                          </p:stCondLst>
                                        </p:cTn>
                                        <p:tgtEl>
                                          <p:spTgt spid="27"/>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0"/>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7" grpId="2"/>
      <p:bldP spid="26" grpId="0"/>
      <p:bldP spid="26" grpId="1"/>
      <p:bldP spid="26" grpId="2"/>
      <p:bldP spid="26" grpId="3"/>
      <p:bldP spid="16" grpId="0"/>
      <p:bldP spid="16" grpId="2"/>
      <p:bldP spid="16" grpId="3"/>
      <p:bldP spid="11" grpId="0"/>
      <p:bldP spid="11" grpId="2"/>
      <p:bldP spid="11" grpId="3"/>
      <p:bldP spid="18" grpId="0"/>
      <p:bldP spid="18" grpId="1"/>
      <p:bldP spid="19" grpId="0"/>
      <p:bldP spid="19" grpId="1"/>
      <p:bldP spid="21"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813050"/>
            <a:ext cx="533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itle 1"/>
          <p:cNvSpPr>
            <a:spLocks noGrp="1"/>
          </p:cNvSpPr>
          <p:nvPr>
            <p:ph type="title"/>
          </p:nvPr>
        </p:nvSpPr>
        <p:spPr/>
        <p:txBody>
          <a:bodyPr/>
          <a:lstStyle/>
          <a:p>
            <a:pPr eaLnBrk="1" hangingPunct="1"/>
            <a:r>
              <a:rPr lang="en-US" dirty="0" smtClean="0"/>
              <a:t>Medium Access Control for WLANs</a:t>
            </a:r>
            <a:endParaRPr lang="en-GB" dirty="0" smtClean="0"/>
          </a:p>
        </p:txBody>
      </p:sp>
      <p:sp>
        <p:nvSpPr>
          <p:cNvPr id="3" name="Content Placeholder 2"/>
          <p:cNvSpPr>
            <a:spLocks noGrp="1"/>
          </p:cNvSpPr>
          <p:nvPr>
            <p:ph idx="1"/>
          </p:nvPr>
        </p:nvSpPr>
        <p:spPr>
          <a:xfrm>
            <a:off x="251520" y="764704"/>
            <a:ext cx="8640960" cy="5760640"/>
          </a:xfrm>
        </p:spPr>
        <p:txBody>
          <a:bodyPr/>
          <a:lstStyle/>
          <a:p>
            <a:pPr eaLnBrk="1" hangingPunct="1"/>
            <a:r>
              <a:rPr lang="en-US" dirty="0" smtClean="0"/>
              <a:t>First, there was ALOHA – late 60’s</a:t>
            </a:r>
          </a:p>
          <a:p>
            <a:pPr lvl="1" eaLnBrk="1" hangingPunct="1"/>
            <a:r>
              <a:rPr lang="en-US" dirty="0" smtClean="0"/>
              <a:t>First demonstration of a wireless data </a:t>
            </a:r>
            <a:r>
              <a:rPr lang="en-US" smtClean="0"/>
              <a:t>network </a:t>
            </a:r>
            <a:r>
              <a:rPr lang="en-US" smtClean="0">
                <a:solidFill>
                  <a:srgbClr val="FF6600"/>
                </a:solidFill>
              </a:rPr>
              <a:t>(1971)</a:t>
            </a:r>
            <a:endParaRPr lang="en-US" dirty="0" smtClean="0">
              <a:solidFill>
                <a:srgbClr val="FF6600"/>
              </a:solidFill>
            </a:endParaRPr>
          </a:p>
          <a:p>
            <a:pPr lvl="1" eaLnBrk="1" hangingPunct="1"/>
            <a:r>
              <a:rPr lang="en-US" dirty="0" smtClean="0"/>
              <a:t>Oddly enough, has no access control at </a:t>
            </a:r>
            <a:r>
              <a:rPr lang="en-US" smtClean="0"/>
              <a:t>all </a:t>
            </a:r>
            <a:r>
              <a:rPr lang="en-US" smtClean="0">
                <a:solidFill>
                  <a:srgbClr val="FF6600"/>
                </a:solidFill>
              </a:rPr>
              <a:t>(18.4</a:t>
            </a:r>
            <a:r>
              <a:rPr lang="en-US" dirty="0" smtClean="0">
                <a:solidFill>
                  <a:srgbClr val="FF6600"/>
                </a:solidFill>
              </a:rPr>
              <a:t>% max efficiency)</a:t>
            </a:r>
          </a:p>
          <a:p>
            <a:pPr lvl="1" eaLnBrk="1" hangingPunct="1"/>
            <a:r>
              <a:rPr lang="en-US" dirty="0" smtClean="0"/>
              <a:t>Variations, e.g. slotted ALOHA </a:t>
            </a:r>
            <a:r>
              <a:rPr lang="en-US" dirty="0" smtClean="0">
                <a:solidFill>
                  <a:srgbClr val="FF6600"/>
                </a:solidFill>
              </a:rPr>
              <a:t>(36.8% max efficiency)</a:t>
            </a:r>
          </a:p>
          <a:p>
            <a:pPr lvl="2" eaLnBrk="1" hangingPunct="1"/>
            <a:r>
              <a:rPr lang="en-US" dirty="0" smtClean="0"/>
              <a:t>Still being used </a:t>
            </a:r>
            <a:r>
              <a:rPr lang="en-US" dirty="0" smtClean="0">
                <a:solidFill>
                  <a:schemeClr val="bg1">
                    <a:lumMod val="50000"/>
                  </a:schemeClr>
                </a:solidFill>
              </a:rPr>
              <a:t>(GSM setup, satellite comms, RFID etc.)</a:t>
            </a:r>
          </a:p>
          <a:p>
            <a:pPr eaLnBrk="1" hangingPunct="1"/>
            <a:r>
              <a:rPr lang="en-US" dirty="0" smtClean="0"/>
              <a:t>Carrier Sense Multiple Access (CSMA)</a:t>
            </a:r>
          </a:p>
          <a:p>
            <a:pPr lvl="1" eaLnBrk="1" hangingPunct="1"/>
            <a:r>
              <a:rPr lang="en-US" dirty="0" smtClean="0"/>
              <a:t>Listen before transmit</a:t>
            </a:r>
          </a:p>
          <a:p>
            <a:pPr lvl="1" eaLnBrk="1" hangingPunct="1"/>
            <a:r>
              <a:rPr lang="en-US" smtClean="0"/>
              <a:t>Variations (1-persistent</a:t>
            </a:r>
            <a:r>
              <a:rPr lang="en-US" dirty="0" smtClean="0"/>
              <a:t>, </a:t>
            </a:r>
            <a:r>
              <a:rPr lang="en-US" i="1" dirty="0" smtClean="0"/>
              <a:t>p</a:t>
            </a:r>
            <a:r>
              <a:rPr lang="en-US" dirty="0" smtClean="0"/>
              <a:t>-persistent etc.)</a:t>
            </a:r>
          </a:p>
          <a:p>
            <a:pPr eaLnBrk="1" hangingPunct="1"/>
            <a:r>
              <a:rPr lang="en-US" dirty="0" smtClean="0"/>
              <a:t>CSMA with Collision Avoidance</a:t>
            </a:r>
          </a:p>
          <a:p>
            <a:pPr lvl="1" eaLnBrk="1" hangingPunct="1"/>
            <a:r>
              <a:rPr lang="en-US" dirty="0" smtClean="0"/>
              <a:t>Randomized backoff (used also in Ethernet)</a:t>
            </a:r>
          </a:p>
          <a:p>
            <a:pPr eaLnBrk="1" hangingPunct="1"/>
            <a:r>
              <a:rPr lang="en-US" smtClean="0"/>
              <a:t>IEEE 802.11 </a:t>
            </a:r>
            <a:r>
              <a:rPr lang="en-US" dirty="0" smtClean="0"/>
              <a:t>aka </a:t>
            </a:r>
            <a:r>
              <a:rPr lang="en-US" smtClean="0"/>
              <a:t>WiFi </a:t>
            </a:r>
            <a:r>
              <a:rPr lang="en-US" smtClean="0">
                <a:solidFill>
                  <a:srgbClr val="FF6600"/>
                </a:solidFill>
              </a:rPr>
              <a:t>(1999</a:t>
            </a:r>
            <a:r>
              <a:rPr lang="en-US" dirty="0" smtClean="0">
                <a:solidFill>
                  <a:srgbClr val="FF6600"/>
                </a:solidFill>
              </a:rPr>
              <a:t>)</a:t>
            </a:r>
          </a:p>
          <a:p>
            <a:pPr lvl="1" eaLnBrk="1" hangingPunct="1"/>
            <a:r>
              <a:rPr lang="en-US" dirty="0" smtClean="0"/>
              <a:t>CSMA/CA with binary exponential backoff (BEB)</a:t>
            </a:r>
          </a:p>
          <a:p>
            <a:pPr lvl="1" eaLnBrk="1" hangingPunct="1"/>
            <a:r>
              <a:rPr lang="en-US" dirty="0" smtClean="0"/>
              <a:t>4-way handshaking</a:t>
            </a:r>
          </a:p>
          <a:p>
            <a:pPr lvl="1" eaLnBrk="1" hangingPunct="1"/>
            <a:r>
              <a:rPr lang="en-US" dirty="0" smtClean="0"/>
              <a:t>Channel reservation (virtual carrier sensing)</a:t>
            </a:r>
            <a:endParaRPr lang="en-GB"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fade">
                                      <p:cBhvr>
                                        <p:cTn id="11" dur="500"/>
                                        <p:tgtEl>
                                          <p:spTgt spid="3">
                                            <p:txEl>
                                              <p:pRg st="5" end="5"/>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500"/>
                                        <p:tgtEl>
                                          <p:spTgt spid="3">
                                            <p:txEl>
                                              <p:pRg st="6" end="6"/>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500"/>
                                        <p:tgtEl>
                                          <p:spTgt spid="3">
                                            <p:txEl>
                                              <p:pRg st="9" end="9"/>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500"/>
                                        <p:tgtEl>
                                          <p:spTgt spid="3">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fade">
                                      <p:cBhvr>
                                        <p:cTn id="33" dur="500"/>
                                        <p:tgtEl>
                                          <p:spTgt spid="3">
                                            <p:txEl>
                                              <p:pRg st="11" end="1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fade">
                                      <p:cBhvr>
                                        <p:cTn id="36" dur="500"/>
                                        <p:tgtEl>
                                          <p:spTgt spid="3">
                                            <p:txEl>
                                              <p:pRg st="12" end="1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animEffect transition="in" filter="fade">
                                      <p:cBhvr>
                                        <p:cTn id="39"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Multi-Carrier Burst Contention (MCBC)</a:t>
            </a:r>
            <a:endParaRPr lang="en-GB" dirty="0"/>
          </a:p>
        </p:txBody>
      </p:sp>
      <p:sp>
        <p:nvSpPr>
          <p:cNvPr id="5" name="Content Placeholder 4"/>
          <p:cNvSpPr>
            <a:spLocks noGrp="1"/>
          </p:cNvSpPr>
          <p:nvPr>
            <p:ph idx="1"/>
          </p:nvPr>
        </p:nvSpPr>
        <p:spPr>
          <a:xfrm>
            <a:off x="251520" y="836712"/>
            <a:ext cx="8640960" cy="3312368"/>
          </a:xfrm>
        </p:spPr>
        <p:txBody>
          <a:bodyPr/>
          <a:lstStyle/>
          <a:p>
            <a:r>
              <a:rPr lang="en-GB" dirty="0" smtClean="0">
                <a:solidFill>
                  <a:srgbClr val="FF6600"/>
                </a:solidFill>
              </a:rPr>
              <a:t>Take it one step further</a:t>
            </a:r>
            <a:r>
              <a:rPr lang="en-GB" dirty="0" smtClean="0"/>
              <a:t>. Before rolling their die, each player tosses a coin to choose whether to participate in the round. </a:t>
            </a:r>
          </a:p>
          <a:p>
            <a:pPr lvl="2"/>
            <a:r>
              <a:rPr lang="en-GB" dirty="0" smtClean="0">
                <a:solidFill>
                  <a:srgbClr val="FF6600"/>
                </a:solidFill>
              </a:rPr>
              <a:t>Referee no longer needed: players who toss </a:t>
            </a:r>
            <a:r>
              <a:rPr lang="en-GB" i="1" dirty="0" smtClean="0">
                <a:solidFill>
                  <a:srgbClr val="FF6600"/>
                </a:solidFill>
              </a:rPr>
              <a:t>zero</a:t>
            </a:r>
            <a:r>
              <a:rPr lang="en-GB" dirty="0" smtClean="0">
                <a:solidFill>
                  <a:srgbClr val="FF6600"/>
                </a:solidFill>
              </a:rPr>
              <a:t> will act as referees.</a:t>
            </a:r>
          </a:p>
          <a:p>
            <a:pPr lvl="2"/>
            <a:r>
              <a:rPr lang="en-GB" dirty="0" smtClean="0">
                <a:solidFill>
                  <a:srgbClr val="FF6600"/>
                </a:solidFill>
              </a:rPr>
              <a:t>All toss coin.</a:t>
            </a:r>
          </a:p>
          <a:p>
            <a:pPr lvl="2"/>
            <a:r>
              <a:rPr lang="en-GB" dirty="0">
                <a:solidFill>
                  <a:srgbClr val="FF6600"/>
                </a:solidFill>
              </a:rPr>
              <a:t>All </a:t>
            </a:r>
            <a:r>
              <a:rPr lang="en-GB" i="1" dirty="0">
                <a:solidFill>
                  <a:srgbClr val="FF6600"/>
                </a:solidFill>
              </a:rPr>
              <a:t>zeros</a:t>
            </a:r>
            <a:r>
              <a:rPr lang="en-GB" dirty="0">
                <a:solidFill>
                  <a:srgbClr val="FF6600"/>
                </a:solidFill>
              </a:rPr>
              <a:t> become referees. </a:t>
            </a:r>
            <a:r>
              <a:rPr lang="en-GB" dirty="0" smtClean="0">
                <a:solidFill>
                  <a:srgbClr val="FF6600"/>
                </a:solidFill>
              </a:rPr>
              <a:t>The </a:t>
            </a:r>
            <a:r>
              <a:rPr lang="en-GB" i="1" dirty="0" smtClean="0">
                <a:solidFill>
                  <a:srgbClr val="FF6600"/>
                </a:solidFill>
              </a:rPr>
              <a:t>ones</a:t>
            </a:r>
            <a:r>
              <a:rPr lang="en-GB" dirty="0" smtClean="0">
                <a:solidFill>
                  <a:srgbClr val="FF6600"/>
                </a:solidFill>
              </a:rPr>
              <a:t> now roll their dice.</a:t>
            </a:r>
          </a:p>
          <a:p>
            <a:pPr lvl="2"/>
            <a:r>
              <a:rPr lang="en-GB" dirty="0" smtClean="0">
                <a:solidFill>
                  <a:srgbClr val="FF6600"/>
                </a:solidFill>
              </a:rPr>
              <a:t>Highest number shouted, winners select themselves for next round.</a:t>
            </a:r>
          </a:p>
          <a:p>
            <a:pPr lvl="2"/>
            <a:r>
              <a:rPr lang="en-GB" dirty="0" smtClean="0">
                <a:solidFill>
                  <a:srgbClr val="FF6600"/>
                </a:solidFill>
              </a:rPr>
              <a:t>Repeat with winners from previous round.</a:t>
            </a:r>
          </a:p>
          <a:p>
            <a:pPr lvl="2"/>
            <a:r>
              <a:rPr lang="en-GB" dirty="0" smtClean="0">
                <a:solidFill>
                  <a:srgbClr val="FF6600"/>
                </a:solidFill>
              </a:rPr>
              <a:t>Single winner in 2 rounds.</a:t>
            </a:r>
            <a:endParaRPr lang="en-GB" dirty="0">
              <a:solidFill>
                <a:srgbClr val="FF6600"/>
              </a:solidFill>
            </a:endParaRPr>
          </a:p>
        </p:txBody>
      </p:sp>
      <p:sp>
        <p:nvSpPr>
          <p:cNvPr id="13" name="TextBox 12"/>
          <p:cNvSpPr txBox="1"/>
          <p:nvPr/>
        </p:nvSpPr>
        <p:spPr>
          <a:xfrm>
            <a:off x="467544" y="4196695"/>
            <a:ext cx="8640960" cy="2400657"/>
          </a:xfrm>
          <a:prstGeom prst="rect">
            <a:avLst/>
          </a:prstGeom>
          <a:noFill/>
        </p:spPr>
        <p:txBody>
          <a:bodyPr wrap="square" rtlCol="0">
            <a:spAutoFit/>
          </a:bodyPr>
          <a:lstStyle/>
          <a:p>
            <a:r>
              <a:rPr lang="en-GB" sz="2500" i="0" dirty="0">
                <a:latin typeface="Consolas" pitchFamily="49" charset="0"/>
                <a:cs typeface="Consolas" pitchFamily="49" charset="0"/>
              </a:rPr>
              <a:t>0  0  1  1  1  0  1  0  1  1  0  1  0  1  1  0</a:t>
            </a:r>
          </a:p>
          <a:p>
            <a:r>
              <a:rPr lang="en-GB" sz="2500" i="0" dirty="0">
                <a:latin typeface="Consolas" pitchFamily="49" charset="0"/>
                <a:cs typeface="Consolas" pitchFamily="49" charset="0"/>
              </a:rPr>
              <a:t>1  0  0  1  0  1  1  1  0  1  0  1  0  0  1  1</a:t>
            </a:r>
          </a:p>
          <a:p>
            <a:r>
              <a:rPr lang="en-GB" sz="2500" i="0" dirty="0">
                <a:latin typeface="Consolas" pitchFamily="49" charset="0"/>
                <a:cs typeface="Consolas" pitchFamily="49" charset="0"/>
              </a:rPr>
              <a:t>1  0  1  1  0  0  1  0  1  0  1  1  0  1  0  0</a:t>
            </a:r>
          </a:p>
          <a:p>
            <a:r>
              <a:rPr lang="en-GB" sz="2500" i="0" dirty="0">
                <a:latin typeface="Consolas" pitchFamily="49" charset="0"/>
                <a:cs typeface="Consolas" pitchFamily="49" charset="0"/>
              </a:rPr>
              <a:t>0  0  0  0  0  0  0  1  0  1  1  0  1  0  0  0</a:t>
            </a:r>
          </a:p>
          <a:p>
            <a:r>
              <a:rPr lang="en-GB" sz="2500" i="0" dirty="0">
                <a:latin typeface="Consolas" pitchFamily="49" charset="0"/>
                <a:cs typeface="Consolas" pitchFamily="49" charset="0"/>
              </a:rPr>
              <a:t>1  1  0  0  1  0  0  0  1  0  0  0  0  1  1  0</a:t>
            </a:r>
          </a:p>
          <a:p>
            <a:r>
              <a:rPr lang="en-GB" sz="2500" i="0" dirty="0">
                <a:latin typeface="Consolas" pitchFamily="49" charset="0"/>
                <a:cs typeface="Consolas" pitchFamily="49" charset="0"/>
              </a:rPr>
              <a:t>1  1  1  0  1  1  0  1  1  1  0  0  0  0  1  0</a:t>
            </a:r>
          </a:p>
        </p:txBody>
      </p:sp>
      <p:sp>
        <p:nvSpPr>
          <p:cNvPr id="22" name="TextBox 21"/>
          <p:cNvSpPr txBox="1"/>
          <p:nvPr/>
        </p:nvSpPr>
        <p:spPr>
          <a:xfrm>
            <a:off x="467544" y="4196695"/>
            <a:ext cx="8640960" cy="2400657"/>
          </a:xfrm>
          <a:prstGeom prst="rect">
            <a:avLst/>
          </a:prstGeom>
          <a:noFill/>
        </p:spPr>
        <p:txBody>
          <a:bodyPr wrap="square" rtlCol="0">
            <a:spAutoFit/>
          </a:bodyPr>
          <a:lstStyle/>
          <a:p>
            <a:r>
              <a:rPr lang="en-GB" sz="2500" i="0" dirty="0" smtClean="0">
                <a:latin typeface="Consolas" pitchFamily="49" charset="0"/>
                <a:cs typeface="Consolas" pitchFamily="49" charset="0"/>
              </a:rPr>
              <a:t>      </a:t>
            </a:r>
            <a:r>
              <a:rPr lang="en-GB" sz="2500" i="0" dirty="0">
                <a:latin typeface="Consolas" pitchFamily="49" charset="0"/>
                <a:cs typeface="Consolas" pitchFamily="49" charset="0"/>
              </a:rPr>
              <a:t>5  3  5     1     6  5     1     4  3   </a:t>
            </a:r>
          </a:p>
          <a:p>
            <a:r>
              <a:rPr lang="en-GB" sz="2500" i="0" dirty="0">
                <a:latin typeface="Consolas" pitchFamily="49" charset="0"/>
                <a:cs typeface="Consolas" pitchFamily="49" charset="0"/>
              </a:rPr>
              <a:t>6        4     3  4  3     3     6        2  5</a:t>
            </a:r>
          </a:p>
          <a:p>
            <a:r>
              <a:rPr lang="en-GB" sz="2500" i="0" dirty="0">
                <a:latin typeface="Consolas" pitchFamily="49" charset="0"/>
                <a:cs typeface="Consolas" pitchFamily="49" charset="0"/>
              </a:rPr>
              <a:t>5     4  1        6     4     4  2     5      </a:t>
            </a:r>
          </a:p>
          <a:p>
            <a:r>
              <a:rPr lang="en-GB" sz="2500" i="0" dirty="0">
                <a:latin typeface="Consolas" pitchFamily="49" charset="0"/>
                <a:cs typeface="Consolas" pitchFamily="49" charset="0"/>
              </a:rPr>
              <a:t>                     1     1  5     2         </a:t>
            </a:r>
          </a:p>
          <a:p>
            <a:r>
              <a:rPr lang="en-GB" sz="2500" i="0" dirty="0">
                <a:latin typeface="Consolas" pitchFamily="49" charset="0"/>
                <a:cs typeface="Consolas" pitchFamily="49" charset="0"/>
              </a:rPr>
              <a:t>4  6        2           3              6  4   </a:t>
            </a:r>
          </a:p>
          <a:p>
            <a:r>
              <a:rPr lang="en-GB" sz="2500" i="0" dirty="0">
                <a:latin typeface="Consolas" pitchFamily="49" charset="0"/>
                <a:cs typeface="Consolas" pitchFamily="49" charset="0"/>
              </a:rPr>
              <a:t>2  5  2     1  6     3  2  3              1 </a:t>
            </a:r>
          </a:p>
        </p:txBody>
      </p:sp>
      <p:sp>
        <p:nvSpPr>
          <p:cNvPr id="24" name="TextBox 23"/>
          <p:cNvSpPr txBox="1"/>
          <p:nvPr/>
        </p:nvSpPr>
        <p:spPr>
          <a:xfrm>
            <a:off x="467544" y="4196695"/>
            <a:ext cx="8640960" cy="2400657"/>
          </a:xfrm>
          <a:prstGeom prst="rect">
            <a:avLst/>
          </a:prstGeom>
          <a:noFill/>
        </p:spPr>
        <p:txBody>
          <a:bodyPr wrap="square" rtlCol="0">
            <a:spAutoFit/>
          </a:bodyPr>
          <a:lstStyle/>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                       1                     </a:t>
            </a:r>
            <a:endParaRPr lang="en-GB" sz="2500" i="0" dirty="0">
              <a:latin typeface="Consolas" pitchFamily="49" charset="0"/>
              <a:cs typeface="Consolas" pitchFamily="49" charset="0"/>
            </a:endParaRPr>
          </a:p>
          <a:p>
            <a:r>
              <a:rPr lang="en-GB" sz="2500" i="0" dirty="0" smtClean="0">
                <a:latin typeface="Consolas" pitchFamily="49" charset="0"/>
                <a:cs typeface="Consolas" pitchFamily="49" charset="0"/>
              </a:rPr>
              <a:t>0                                1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1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1                                   0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0 </a:t>
            </a:r>
            <a:endParaRPr lang="en-GB" sz="2500" i="0" dirty="0">
              <a:latin typeface="Consolas" pitchFamily="49" charset="0"/>
              <a:cs typeface="Consolas" pitchFamily="49" charset="0"/>
            </a:endParaRPr>
          </a:p>
        </p:txBody>
      </p:sp>
      <p:sp>
        <p:nvSpPr>
          <p:cNvPr id="25" name="TextBox 24"/>
          <p:cNvSpPr txBox="1"/>
          <p:nvPr/>
        </p:nvSpPr>
        <p:spPr>
          <a:xfrm>
            <a:off x="467544" y="4196695"/>
            <a:ext cx="8640960" cy="2400657"/>
          </a:xfrm>
          <a:prstGeom prst="rect">
            <a:avLst/>
          </a:prstGeom>
          <a:noFill/>
        </p:spPr>
        <p:txBody>
          <a:bodyPr wrap="square" rtlCol="0">
            <a:spAutoFit/>
          </a:bodyPr>
          <a:lstStyle/>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                       2                     </a:t>
            </a:r>
            <a:endParaRPr lang="en-GB" sz="2500" i="0" dirty="0">
              <a:latin typeface="Consolas" pitchFamily="49" charset="0"/>
              <a:cs typeface="Consolas" pitchFamily="49" charset="0"/>
            </a:endParaRPr>
          </a:p>
          <a:p>
            <a:r>
              <a:rPr lang="en-GB" sz="2500" i="0" dirty="0" smtClean="0">
                <a:latin typeface="Consolas" pitchFamily="49" charset="0"/>
                <a:cs typeface="Consolas" pitchFamily="49" charset="0"/>
              </a:rPr>
              <a:t>                                 4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2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1                                          </a:t>
            </a:r>
            <a:endParaRPr lang="en-GB" sz="2500" i="0" dirty="0">
              <a:latin typeface="Consolas" pitchFamily="49" charset="0"/>
              <a:cs typeface="Consolas" pitchFamily="49" charset="0"/>
            </a:endParaRPr>
          </a:p>
          <a:p>
            <a:r>
              <a:rPr lang="en-GB" sz="2500" i="0" dirty="0">
                <a:latin typeface="Consolas" pitchFamily="49" charset="0"/>
                <a:cs typeface="Consolas" pitchFamily="49" charset="0"/>
              </a:rPr>
              <a:t>               </a:t>
            </a:r>
            <a:r>
              <a:rPr lang="en-GB" sz="2500" i="0" dirty="0" smtClean="0">
                <a:latin typeface="Consolas" pitchFamily="49" charset="0"/>
                <a:cs typeface="Consolas" pitchFamily="49" charset="0"/>
              </a:rPr>
              <a:t>  </a:t>
            </a:r>
            <a:endParaRPr lang="en-GB" sz="2500" i="0" dirty="0">
              <a:latin typeface="Consolas" pitchFamily="49" charset="0"/>
              <a:cs typeface="Consolas" pitchFamily="49" charset="0"/>
            </a:endParaRPr>
          </a:p>
        </p:txBody>
      </p:sp>
      <p:sp>
        <p:nvSpPr>
          <p:cNvPr id="28" name="TextBox 27"/>
          <p:cNvSpPr txBox="1"/>
          <p:nvPr/>
        </p:nvSpPr>
        <p:spPr>
          <a:xfrm>
            <a:off x="467544" y="4196695"/>
            <a:ext cx="8640960" cy="2400657"/>
          </a:xfrm>
          <a:prstGeom prst="rect">
            <a:avLst/>
          </a:prstGeom>
          <a:noFill/>
        </p:spPr>
        <p:txBody>
          <a:bodyPr wrap="square" rtlCol="0">
            <a:spAutoFit/>
          </a:bodyPr>
          <a:lstStyle/>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a:t>
            </a:r>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                                            </a:t>
            </a:r>
            <a:endPar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endParaRPr>
          </a:p>
          <a:p>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                                 4            </a:t>
            </a:r>
            <a:endPar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endParaRP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a:t>
            </a:r>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                           </a:t>
            </a:r>
            <a:endPar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endParaRP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a:t>
            </a: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a:t>
            </a:r>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                                          </a:t>
            </a:r>
            <a:endPar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endParaRP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a:t>
            </a:r>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  </a:t>
            </a:r>
            <a:endPar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endParaRPr>
          </a:p>
        </p:txBody>
      </p:sp>
      <p:sp>
        <p:nvSpPr>
          <p:cNvPr id="15" name="TextBox 14"/>
          <p:cNvSpPr txBox="1"/>
          <p:nvPr/>
        </p:nvSpPr>
        <p:spPr>
          <a:xfrm>
            <a:off x="467544" y="4196695"/>
            <a:ext cx="8640960" cy="2400657"/>
          </a:xfrm>
          <a:prstGeom prst="rect">
            <a:avLst/>
          </a:prstGeom>
          <a:noFill/>
        </p:spPr>
        <p:txBody>
          <a:bodyPr wrap="square" rtlCol="0">
            <a:spAutoFit/>
          </a:bodyPr>
          <a:lstStyle/>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a:t>
            </a:r>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     1  </a:t>
            </a:r>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1  1     1     1  1     1     1  1   </a:t>
            </a: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1        1     1  1  1     1     1        1  1</a:t>
            </a: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1     1  1        1     1     1  1     1      </a:t>
            </a: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1     1  1     1         </a:t>
            </a: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1  1        1           1              1  1   </a:t>
            </a: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1  1  1     1  1     1  1  1              1 </a:t>
            </a:r>
          </a:p>
        </p:txBody>
      </p:sp>
      <p:sp>
        <p:nvSpPr>
          <p:cNvPr id="23" name="TextBox 22"/>
          <p:cNvSpPr txBox="1"/>
          <p:nvPr/>
        </p:nvSpPr>
        <p:spPr>
          <a:xfrm>
            <a:off x="467544" y="4196695"/>
            <a:ext cx="8640960" cy="2400657"/>
          </a:xfrm>
          <a:prstGeom prst="rect">
            <a:avLst/>
          </a:prstGeom>
          <a:noFill/>
        </p:spPr>
        <p:txBody>
          <a:bodyPr wrap="square" rtlCol="0">
            <a:spAutoFit/>
          </a:bodyPr>
          <a:lstStyle/>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a:t>
            </a:r>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                       6                     </a:t>
            </a:r>
            <a:endPar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endParaRP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6                                6            </a:t>
            </a: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6                           </a:t>
            </a: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a:t>
            </a: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6                                   6      </a:t>
            </a: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6 </a:t>
            </a:r>
          </a:p>
        </p:txBody>
      </p:sp>
      <p:sp>
        <p:nvSpPr>
          <p:cNvPr id="29" name="TextBox 28"/>
          <p:cNvSpPr txBox="1"/>
          <p:nvPr/>
        </p:nvSpPr>
        <p:spPr>
          <a:xfrm>
            <a:off x="467544" y="4196695"/>
            <a:ext cx="8640960" cy="2400657"/>
          </a:xfrm>
          <a:prstGeom prst="rect">
            <a:avLst/>
          </a:prstGeom>
          <a:noFill/>
        </p:spPr>
        <p:txBody>
          <a:bodyPr wrap="square" rtlCol="0">
            <a:spAutoFit/>
          </a:bodyPr>
          <a:lstStyle/>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a:t>
            </a:r>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                       1                     </a:t>
            </a:r>
            <a:endPar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endParaRPr>
          </a:p>
          <a:p>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                                 1            </a:t>
            </a:r>
            <a:endPar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endParaRP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a:t>
            </a:r>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1                           </a:t>
            </a:r>
            <a:endPar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endParaRP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a:t>
            </a: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a:t>
            </a:r>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1                                          </a:t>
            </a:r>
            <a:endPar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endParaRPr>
          </a:p>
          <a:p>
            <a:r>
              <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rPr>
              <a:t>               </a:t>
            </a:r>
            <a:r>
              <a:rPr lang="en-GB" sz="2500" b="1" i="0" dirty="0" smtClean="0">
                <a:solidFill>
                  <a:srgbClr val="FF6600"/>
                </a:solidFill>
                <a:effectLst>
                  <a:outerShdw blurRad="38100" dist="38100" dir="2700000" algn="tl">
                    <a:srgbClr val="000000">
                      <a:alpha val="43137"/>
                    </a:srgbClr>
                  </a:outerShdw>
                </a:effectLst>
                <a:latin typeface="Consolas" pitchFamily="49" charset="0"/>
                <a:cs typeface="Consolas" pitchFamily="49" charset="0"/>
              </a:rPr>
              <a:t> </a:t>
            </a:r>
            <a:endParaRPr lang="en-GB" sz="2500" b="1" i="0" dirty="0">
              <a:solidFill>
                <a:srgbClr val="FF6600"/>
              </a:solidFill>
              <a:effectLst>
                <a:outerShdw blurRad="38100" dist="38100" dir="2700000" algn="tl">
                  <a:srgbClr val="000000">
                    <a:alpha val="43137"/>
                  </a:srgbClr>
                </a:outerShdw>
              </a:effectLst>
              <a:latin typeface="Consolas" pitchFamily="49" charset="0"/>
              <a:cs typeface="Consolas" pitchFamily="49" charset="0"/>
            </a:endParaRPr>
          </a:p>
        </p:txBody>
      </p:sp>
    </p:spTree>
    <p:extLst>
      <p:ext uri="{BB962C8B-B14F-4D97-AF65-F5344CB8AC3E}">
        <p14:creationId xmlns:p14="http://schemas.microsoft.com/office/powerpoint/2010/main" val="82674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5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5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250"/>
                                        <p:tgtEl>
                                          <p:spTgt spid="5">
                                            <p:txEl>
                                              <p:pRg st="3" end="3"/>
                                            </p:txEl>
                                          </p:spTgt>
                                        </p:tgtEl>
                                      </p:cBhvr>
                                    </p:animEffect>
                                  </p:childTnLst>
                                </p:cTn>
                              </p:par>
                            </p:childTnLst>
                          </p:cTn>
                        </p:par>
                        <p:par>
                          <p:cTn id="24" fill="hold">
                            <p:stCondLst>
                              <p:cond delay="500"/>
                            </p:stCondLst>
                            <p:childTnLst>
                              <p:par>
                                <p:cTn id="25" presetID="10" presetClass="exit" presetSubtype="0" fill="hold" grpId="0" nodeType="after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5"/>
                                        </p:tgtEl>
                                        <p:attrNameLst>
                                          <p:attrName>style.visibility</p:attrName>
                                        </p:attrNameLst>
                                      </p:cBhvr>
                                      <p:to>
                                        <p:strVal val="hidden"/>
                                      </p:to>
                                    </p:set>
                                  </p:childTnLst>
                                </p:cTn>
                              </p:par>
                            </p:childTnLst>
                          </p:cTn>
                        </p:par>
                        <p:par>
                          <p:cTn id="32" fill="hold">
                            <p:stCondLst>
                              <p:cond delay="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250"/>
                                        <p:tgtEl>
                                          <p:spTgt spid="5">
                                            <p:txEl>
                                              <p:pRg st="4" end="4"/>
                                            </p:txEl>
                                          </p:spTgt>
                                        </p:tgtEl>
                                      </p:cBhvr>
                                    </p:animEffect>
                                  </p:childTnLst>
                                </p:cTn>
                              </p:par>
                              <p:par>
                                <p:cTn id="44" presetID="10" presetClass="exit" presetSubtype="0" fill="hold" grpId="1" nodeType="withEffect">
                                  <p:stCondLst>
                                    <p:cond delay="0"/>
                                  </p:stCondLst>
                                  <p:childTnLst>
                                    <p:animEffect transition="out" filter="fade">
                                      <p:cBhvr>
                                        <p:cTn id="45" dur="500"/>
                                        <p:tgtEl>
                                          <p:spTgt spid="22"/>
                                        </p:tgtEl>
                                      </p:cBhvr>
                                    </p:animEffect>
                                    <p:set>
                                      <p:cBhvr>
                                        <p:cTn id="46" dur="1" fill="hold">
                                          <p:stCondLst>
                                            <p:cond delay="499"/>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par>
                          <p:cTn id="51" fill="hold">
                            <p:stCondLst>
                              <p:cond delay="0"/>
                            </p:stCondLst>
                            <p:childTnLst>
                              <p:par>
                                <p:cTn id="52" presetID="10" presetClass="entr" presetSubtype="0"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nodeType="withEffect">
                                  <p:stCondLst>
                                    <p:cond delay="0"/>
                                  </p:stCondLst>
                                  <p:childTnLst>
                                    <p:set>
                                      <p:cBhvr>
                                        <p:cTn id="56" dur="1" fill="hold">
                                          <p:stCondLst>
                                            <p:cond delay="0"/>
                                          </p:stCondLst>
                                        </p:cTn>
                                        <p:tgtEl>
                                          <p:spTgt spid="5">
                                            <p:txEl>
                                              <p:pRg st="5" end="5"/>
                                            </p:txEl>
                                          </p:spTgt>
                                        </p:tgtEl>
                                        <p:attrNameLst>
                                          <p:attrName>style.visibility</p:attrName>
                                        </p:attrNameLst>
                                      </p:cBhvr>
                                      <p:to>
                                        <p:strVal val="visible"/>
                                      </p:to>
                                    </p:set>
                                    <p:animEffect transition="in" filter="fade">
                                      <p:cBhvr>
                                        <p:cTn id="57" dur="250"/>
                                        <p:tgtEl>
                                          <p:spTgt spid="5">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par>
                          <p:cTn id="63" fill="hold">
                            <p:stCondLst>
                              <p:cond delay="500"/>
                            </p:stCondLst>
                            <p:childTnLst>
                              <p:par>
                                <p:cTn id="64" presetID="10" presetClass="exit" presetSubtype="0" fill="hold" grpId="1" nodeType="afterEffect">
                                  <p:stCondLst>
                                    <p:cond delay="0"/>
                                  </p:stCondLst>
                                  <p:childTnLst>
                                    <p:animEffect transition="out" filter="fade">
                                      <p:cBhvr>
                                        <p:cTn id="65" dur="500"/>
                                        <p:tgtEl>
                                          <p:spTgt spid="24"/>
                                        </p:tgtEl>
                                      </p:cBhvr>
                                    </p:animEffect>
                                    <p:set>
                                      <p:cBhvr>
                                        <p:cTn id="66" dur="1" fill="hold">
                                          <p:stCondLst>
                                            <p:cond delay="499"/>
                                          </p:stCondLst>
                                        </p:cTn>
                                        <p:tgtEl>
                                          <p:spTgt spid="2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2" nodeType="clickEffect">
                                  <p:stCondLst>
                                    <p:cond delay="0"/>
                                  </p:stCondLst>
                                  <p:childTnLst>
                                    <p:set>
                                      <p:cBhvr>
                                        <p:cTn id="70" dur="1" fill="hold">
                                          <p:stCondLst>
                                            <p:cond delay="0"/>
                                          </p:stCondLst>
                                        </p:cTn>
                                        <p:tgtEl>
                                          <p:spTgt spid="24"/>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9"/>
                                        </p:tgtEl>
                                        <p:attrNameLst>
                                          <p:attrName>style.visibility</p:attrName>
                                        </p:attrNameLst>
                                      </p:cBhvr>
                                      <p:to>
                                        <p:strVal val="hidden"/>
                                      </p:to>
                                    </p:set>
                                  </p:childTnLst>
                                </p:cTn>
                              </p:par>
                              <p:par>
                                <p:cTn id="73" presetID="10"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500"/>
                                        <p:tgtEl>
                                          <p:spTgt spid="28"/>
                                        </p:tgtEl>
                                      </p:cBhvr>
                                    </p:animEffect>
                                  </p:childTnLst>
                                </p:cTn>
                              </p:par>
                              <p:par>
                                <p:cTn id="81" presetID="10" presetClass="entr" presetSubtype="0" fill="hold" nodeType="withEffect">
                                  <p:stCondLst>
                                    <p:cond delay="0"/>
                                  </p:stCondLst>
                                  <p:childTnLst>
                                    <p:set>
                                      <p:cBhvr>
                                        <p:cTn id="82" dur="1" fill="hold">
                                          <p:stCondLst>
                                            <p:cond delay="0"/>
                                          </p:stCondLst>
                                        </p:cTn>
                                        <p:tgtEl>
                                          <p:spTgt spid="5">
                                            <p:txEl>
                                              <p:pRg st="6" end="6"/>
                                            </p:txEl>
                                          </p:spTgt>
                                        </p:tgtEl>
                                        <p:attrNameLst>
                                          <p:attrName>style.visibility</p:attrName>
                                        </p:attrNameLst>
                                      </p:cBhvr>
                                      <p:to>
                                        <p:strVal val="visible"/>
                                      </p:to>
                                    </p:set>
                                    <p:animEffect transition="in" filter="fade">
                                      <p:cBhvr>
                                        <p:cTn id="83" dur="250"/>
                                        <p:tgtEl>
                                          <p:spTgt spid="5">
                                            <p:txEl>
                                              <p:pRg st="6" end="6"/>
                                            </p:txEl>
                                          </p:spTgt>
                                        </p:tgtEl>
                                      </p:cBhvr>
                                    </p:animEffect>
                                  </p:childTnLst>
                                </p:cTn>
                              </p:par>
                            </p:childTnLst>
                          </p:cTn>
                        </p:par>
                        <p:par>
                          <p:cTn id="84" fill="hold">
                            <p:stCondLst>
                              <p:cond delay="500"/>
                            </p:stCondLst>
                            <p:childTnLst>
                              <p:par>
                                <p:cTn id="85" presetID="10" presetClass="exit" presetSubtype="0" fill="hold" grpId="1" nodeType="afterEffect">
                                  <p:stCondLst>
                                    <p:cond delay="0"/>
                                  </p:stCondLst>
                                  <p:childTnLst>
                                    <p:animEffect transition="out" filter="fade">
                                      <p:cBhvr>
                                        <p:cTn id="86" dur="500"/>
                                        <p:tgtEl>
                                          <p:spTgt spid="25"/>
                                        </p:tgtEl>
                                      </p:cBhvr>
                                    </p:animEffect>
                                    <p:set>
                                      <p:cBhvr>
                                        <p:cTn id="8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2" grpId="0"/>
      <p:bldP spid="22" grpId="1"/>
      <p:bldP spid="24" grpId="0"/>
      <p:bldP spid="24" grpId="1"/>
      <p:bldP spid="24" grpId="2"/>
      <p:bldP spid="25" grpId="0"/>
      <p:bldP spid="25" grpId="1"/>
      <p:bldP spid="28" grpId="0"/>
      <p:bldP spid="15" grpId="0"/>
      <p:bldP spid="15" grpId="1"/>
      <p:bldP spid="23" grpId="0"/>
      <p:bldP spid="23" grpId="1"/>
      <p:bldP spid="29" grpId="0"/>
      <p:bldP spid="2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93" name="Title 1"/>
          <p:cNvSpPr>
            <a:spLocks noGrp="1"/>
          </p:cNvSpPr>
          <p:nvPr>
            <p:ph type="title"/>
          </p:nvPr>
        </p:nvSpPr>
        <p:spPr/>
        <p:txBody>
          <a:bodyPr/>
          <a:lstStyle/>
          <a:p>
            <a:r>
              <a:rPr lang="en-US" dirty="0" smtClean="0"/>
              <a:t>Multi-Carrier Burst Contention (MCBC)</a:t>
            </a:r>
            <a:endParaRPr lang="en-US" dirty="0"/>
          </a:p>
        </p:txBody>
      </p:sp>
      <p:sp>
        <p:nvSpPr>
          <p:cNvPr id="218" name="Content Placeholder 2"/>
          <p:cNvSpPr>
            <a:spLocks noGrp="1"/>
          </p:cNvSpPr>
          <p:nvPr>
            <p:ph idx="1"/>
          </p:nvPr>
        </p:nvSpPr>
        <p:spPr>
          <a:xfrm>
            <a:off x="251520" y="836712"/>
            <a:ext cx="8640960" cy="576064"/>
          </a:xfrm>
        </p:spPr>
        <p:txBody>
          <a:bodyPr/>
          <a:lstStyle/>
          <a:p>
            <a:pPr marL="268288" lvl="1">
              <a:spcBef>
                <a:spcPct val="40000"/>
              </a:spcBef>
              <a:buFont typeface="Arial" charset="0"/>
              <a:buChar char="•"/>
            </a:pPr>
            <a:r>
              <a:rPr lang="en-US" sz="2000" dirty="0" smtClean="0"/>
              <a:t>Actual radio:	</a:t>
            </a:r>
            <a:r>
              <a:rPr lang="en-US" sz="1800" dirty="0" smtClean="0">
                <a:solidFill>
                  <a:srgbClr val="FF6600"/>
                </a:solidFill>
              </a:rPr>
              <a:t>Die face number </a:t>
            </a:r>
            <a:r>
              <a:rPr lang="en-US" sz="1600" dirty="0" smtClean="0">
                <a:solidFill>
                  <a:srgbClr val="FF6600"/>
                </a:solidFill>
                <a:sym typeface="Wingdings" pitchFamily="2" charset="2"/>
              </a:rPr>
              <a:t></a:t>
            </a:r>
            <a:r>
              <a:rPr lang="en-US" sz="1800" dirty="0" smtClean="0">
                <a:solidFill>
                  <a:srgbClr val="FF6600"/>
                </a:solidFill>
                <a:sym typeface="Wingdings" pitchFamily="2" charset="2"/>
              </a:rPr>
              <a:t> frequency sub-channel.</a:t>
            </a:r>
            <a:br>
              <a:rPr lang="en-US" sz="1800" dirty="0" smtClean="0">
                <a:solidFill>
                  <a:srgbClr val="FF6600"/>
                </a:solidFill>
                <a:sym typeface="Wingdings" pitchFamily="2" charset="2"/>
              </a:rPr>
            </a:br>
            <a:r>
              <a:rPr lang="en-US" sz="1800" dirty="0" smtClean="0">
                <a:solidFill>
                  <a:srgbClr val="FF6600"/>
                </a:solidFill>
                <a:sym typeface="Wingdings" pitchFamily="2" charset="2"/>
              </a:rPr>
              <a:t>		Die </a:t>
            </a:r>
            <a:r>
              <a:rPr lang="en-US" sz="1800" dirty="0">
                <a:solidFill>
                  <a:srgbClr val="FF6600"/>
                </a:solidFill>
                <a:sym typeface="Wingdings" pitchFamily="2" charset="2"/>
              </a:rPr>
              <a:t>rolls and referee shouts </a:t>
            </a:r>
            <a:r>
              <a:rPr lang="en-US" sz="1600" dirty="0">
                <a:solidFill>
                  <a:srgbClr val="FF6600"/>
                </a:solidFill>
                <a:sym typeface="Wingdings" pitchFamily="2" charset="2"/>
              </a:rPr>
              <a:t></a:t>
            </a:r>
            <a:r>
              <a:rPr lang="en-US" sz="1800" dirty="0">
                <a:solidFill>
                  <a:srgbClr val="FF6600"/>
                </a:solidFill>
                <a:sym typeface="Wingdings" pitchFamily="2" charset="2"/>
              </a:rPr>
              <a:t> </a:t>
            </a:r>
            <a:r>
              <a:rPr lang="en-US" sz="1800" dirty="0" smtClean="0">
                <a:solidFill>
                  <a:srgbClr val="FF6600"/>
                </a:solidFill>
                <a:sym typeface="Wingdings" pitchFamily="2" charset="2"/>
              </a:rPr>
              <a:t>simple buzz on respective freq.</a:t>
            </a:r>
            <a:endParaRPr lang="en-GB" sz="1800" dirty="0">
              <a:solidFill>
                <a:srgbClr val="FF6600"/>
              </a:solidFill>
            </a:endParaRPr>
          </a:p>
          <a:p>
            <a:endParaRPr lang="en-US" sz="1800" dirty="0" smtClean="0">
              <a:solidFill>
                <a:srgbClr val="FF6600"/>
              </a:solidFill>
              <a:sym typeface="Wingdings" pitchFamily="2" charset="2"/>
            </a:endParaRPr>
          </a:p>
        </p:txBody>
      </p:sp>
    </p:spTree>
    <p:extLst>
      <p:ext uri="{BB962C8B-B14F-4D97-AF65-F5344CB8AC3E}">
        <p14:creationId xmlns:p14="http://schemas.microsoft.com/office/powerpoint/2010/main" val="345225988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93" name="Title 1"/>
          <p:cNvSpPr>
            <a:spLocks noGrp="1"/>
          </p:cNvSpPr>
          <p:nvPr>
            <p:ph type="title"/>
          </p:nvPr>
        </p:nvSpPr>
        <p:spPr/>
        <p:txBody>
          <a:bodyPr/>
          <a:lstStyle/>
          <a:p>
            <a:r>
              <a:rPr lang="en-US" dirty="0" smtClean="0"/>
              <a:t>Multi-Carrier Burst Contention (MCBC)</a:t>
            </a:r>
            <a:endParaRPr lang="en-US" dirty="0"/>
          </a:p>
        </p:txBody>
      </p:sp>
      <p:sp>
        <p:nvSpPr>
          <p:cNvPr id="19458" name="Oval 2"/>
          <p:cNvSpPr>
            <a:spLocks noChangeArrowheads="1"/>
          </p:cNvSpPr>
          <p:nvPr/>
        </p:nvSpPr>
        <p:spPr bwMode="auto">
          <a:xfrm rot="10800000">
            <a:off x="1371600" y="5763915"/>
            <a:ext cx="327025" cy="3111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grpSp>
        <p:nvGrpSpPr>
          <p:cNvPr id="19459" name="Group 3"/>
          <p:cNvGrpSpPr>
            <a:grpSpLocks/>
          </p:cNvGrpSpPr>
          <p:nvPr/>
        </p:nvGrpSpPr>
        <p:grpSpPr bwMode="auto">
          <a:xfrm>
            <a:off x="1241425" y="5327352"/>
            <a:ext cx="392113" cy="561975"/>
            <a:chOff x="1860" y="1973"/>
            <a:chExt cx="272" cy="390"/>
          </a:xfrm>
        </p:grpSpPr>
        <p:sp>
          <p:nvSpPr>
            <p:cNvPr id="19460" name="Oval 4"/>
            <p:cNvSpPr>
              <a:spLocks noChangeArrowheads="1"/>
            </p:cNvSpPr>
            <p:nvPr/>
          </p:nvSpPr>
          <p:spPr bwMode="auto">
            <a:xfrm rot="10800000">
              <a:off x="1905" y="1973"/>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61" name="Oval 5"/>
            <p:cNvSpPr>
              <a:spLocks noChangeArrowheads="1"/>
            </p:cNvSpPr>
            <p:nvPr/>
          </p:nvSpPr>
          <p:spPr bwMode="auto">
            <a:xfrm rot="10800000">
              <a:off x="1860" y="2147"/>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grpSp>
      <p:grpSp>
        <p:nvGrpSpPr>
          <p:cNvPr id="19462" name="Group 6"/>
          <p:cNvGrpSpPr>
            <a:grpSpLocks/>
          </p:cNvGrpSpPr>
          <p:nvPr/>
        </p:nvGrpSpPr>
        <p:grpSpPr bwMode="auto">
          <a:xfrm>
            <a:off x="1046163" y="4832052"/>
            <a:ext cx="588962" cy="1243013"/>
            <a:chOff x="1950" y="1837"/>
            <a:chExt cx="409" cy="863"/>
          </a:xfrm>
        </p:grpSpPr>
        <p:sp>
          <p:nvSpPr>
            <p:cNvPr id="19463" name="Oval 7"/>
            <p:cNvSpPr>
              <a:spLocks noChangeArrowheads="1"/>
            </p:cNvSpPr>
            <p:nvPr/>
          </p:nvSpPr>
          <p:spPr bwMode="auto">
            <a:xfrm rot="10800000">
              <a:off x="1996" y="1966"/>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64" name="Oval 8"/>
            <p:cNvSpPr>
              <a:spLocks noChangeArrowheads="1"/>
            </p:cNvSpPr>
            <p:nvPr/>
          </p:nvSpPr>
          <p:spPr bwMode="auto">
            <a:xfrm rot="10800000">
              <a:off x="2132" y="1880"/>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65" name="Oval 9"/>
            <p:cNvSpPr>
              <a:spLocks noChangeArrowheads="1"/>
            </p:cNvSpPr>
            <p:nvPr/>
          </p:nvSpPr>
          <p:spPr bwMode="auto">
            <a:xfrm rot="10800000">
              <a:off x="1995" y="2181"/>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66" name="Oval 10"/>
            <p:cNvSpPr>
              <a:spLocks noChangeArrowheads="1"/>
            </p:cNvSpPr>
            <p:nvPr/>
          </p:nvSpPr>
          <p:spPr bwMode="auto">
            <a:xfrm rot="10800000">
              <a:off x="1950" y="2355"/>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67" name="Oval 11"/>
            <p:cNvSpPr>
              <a:spLocks noChangeArrowheads="1"/>
            </p:cNvSpPr>
            <p:nvPr/>
          </p:nvSpPr>
          <p:spPr bwMode="auto">
            <a:xfrm rot="10800000">
              <a:off x="2041" y="1837"/>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68" name="Oval 12"/>
            <p:cNvSpPr>
              <a:spLocks noChangeArrowheads="1"/>
            </p:cNvSpPr>
            <p:nvPr/>
          </p:nvSpPr>
          <p:spPr bwMode="auto">
            <a:xfrm rot="10800000">
              <a:off x="2041" y="2484"/>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grpSp>
      <p:grpSp>
        <p:nvGrpSpPr>
          <p:cNvPr id="19469" name="Group 13"/>
          <p:cNvGrpSpPr>
            <a:grpSpLocks/>
          </p:cNvGrpSpPr>
          <p:nvPr/>
        </p:nvGrpSpPr>
        <p:grpSpPr bwMode="auto">
          <a:xfrm>
            <a:off x="914400" y="4768552"/>
            <a:ext cx="914400" cy="1306513"/>
            <a:chOff x="272" y="1746"/>
            <a:chExt cx="635" cy="953"/>
          </a:xfrm>
        </p:grpSpPr>
        <p:sp>
          <p:nvSpPr>
            <p:cNvPr id="19470" name="Oval 14"/>
            <p:cNvSpPr>
              <a:spLocks noChangeArrowheads="1"/>
            </p:cNvSpPr>
            <p:nvPr/>
          </p:nvSpPr>
          <p:spPr bwMode="auto">
            <a:xfrm rot="10800000">
              <a:off x="680" y="2472"/>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71" name="Oval 15"/>
            <p:cNvSpPr>
              <a:spLocks noChangeArrowheads="1"/>
            </p:cNvSpPr>
            <p:nvPr/>
          </p:nvSpPr>
          <p:spPr bwMode="auto">
            <a:xfrm rot="10800000">
              <a:off x="590" y="2200"/>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72" name="Oval 16"/>
            <p:cNvSpPr>
              <a:spLocks noChangeArrowheads="1"/>
            </p:cNvSpPr>
            <p:nvPr/>
          </p:nvSpPr>
          <p:spPr bwMode="auto">
            <a:xfrm rot="10800000">
              <a:off x="590" y="2335"/>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73" name="Oval 17"/>
            <p:cNvSpPr>
              <a:spLocks noChangeArrowheads="1"/>
            </p:cNvSpPr>
            <p:nvPr/>
          </p:nvSpPr>
          <p:spPr bwMode="auto">
            <a:xfrm rot="10800000">
              <a:off x="635" y="2109"/>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74" name="Oval 18"/>
            <p:cNvSpPr>
              <a:spLocks noChangeArrowheads="1"/>
            </p:cNvSpPr>
            <p:nvPr/>
          </p:nvSpPr>
          <p:spPr bwMode="auto">
            <a:xfrm rot="10800000">
              <a:off x="454" y="2064"/>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75" name="Oval 19"/>
            <p:cNvSpPr>
              <a:spLocks noChangeArrowheads="1"/>
            </p:cNvSpPr>
            <p:nvPr/>
          </p:nvSpPr>
          <p:spPr bwMode="auto">
            <a:xfrm rot="10800000">
              <a:off x="590" y="1927"/>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76" name="Oval 20"/>
            <p:cNvSpPr>
              <a:spLocks noChangeArrowheads="1"/>
            </p:cNvSpPr>
            <p:nvPr/>
          </p:nvSpPr>
          <p:spPr bwMode="auto">
            <a:xfrm rot="10800000">
              <a:off x="499" y="2199"/>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77" name="Oval 21"/>
            <p:cNvSpPr>
              <a:spLocks noChangeArrowheads="1"/>
            </p:cNvSpPr>
            <p:nvPr/>
          </p:nvSpPr>
          <p:spPr bwMode="auto">
            <a:xfrm rot="10800000">
              <a:off x="318" y="1928"/>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78" name="Oval 22"/>
            <p:cNvSpPr>
              <a:spLocks noChangeArrowheads="1"/>
            </p:cNvSpPr>
            <p:nvPr/>
          </p:nvSpPr>
          <p:spPr bwMode="auto">
            <a:xfrm rot="10800000">
              <a:off x="635" y="1746"/>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79" name="Oval 23"/>
            <p:cNvSpPr>
              <a:spLocks noChangeArrowheads="1"/>
            </p:cNvSpPr>
            <p:nvPr/>
          </p:nvSpPr>
          <p:spPr bwMode="auto">
            <a:xfrm rot="10800000">
              <a:off x="454" y="1837"/>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80" name="Oval 24"/>
            <p:cNvSpPr>
              <a:spLocks noChangeArrowheads="1"/>
            </p:cNvSpPr>
            <p:nvPr/>
          </p:nvSpPr>
          <p:spPr bwMode="auto">
            <a:xfrm rot="10800000">
              <a:off x="544" y="2472"/>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81" name="Oval 25"/>
            <p:cNvSpPr>
              <a:spLocks noChangeArrowheads="1"/>
            </p:cNvSpPr>
            <p:nvPr/>
          </p:nvSpPr>
          <p:spPr bwMode="auto">
            <a:xfrm rot="10800000">
              <a:off x="408" y="2335"/>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82" name="Oval 26"/>
            <p:cNvSpPr>
              <a:spLocks noChangeArrowheads="1"/>
            </p:cNvSpPr>
            <p:nvPr/>
          </p:nvSpPr>
          <p:spPr bwMode="auto">
            <a:xfrm rot="10800000">
              <a:off x="317" y="2154"/>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83" name="Oval 27"/>
            <p:cNvSpPr>
              <a:spLocks noChangeArrowheads="1"/>
            </p:cNvSpPr>
            <p:nvPr/>
          </p:nvSpPr>
          <p:spPr bwMode="auto">
            <a:xfrm rot="10800000">
              <a:off x="272" y="2336"/>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84" name="Oval 28"/>
            <p:cNvSpPr>
              <a:spLocks noChangeArrowheads="1"/>
            </p:cNvSpPr>
            <p:nvPr/>
          </p:nvSpPr>
          <p:spPr bwMode="auto">
            <a:xfrm rot="10800000">
              <a:off x="363" y="1792"/>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85" name="Oval 29"/>
            <p:cNvSpPr>
              <a:spLocks noChangeArrowheads="1"/>
            </p:cNvSpPr>
            <p:nvPr/>
          </p:nvSpPr>
          <p:spPr bwMode="auto">
            <a:xfrm rot="10800000">
              <a:off x="363" y="2472"/>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86" name="Oval 30"/>
            <p:cNvSpPr>
              <a:spLocks noChangeArrowheads="1"/>
            </p:cNvSpPr>
            <p:nvPr/>
          </p:nvSpPr>
          <p:spPr bwMode="auto">
            <a:xfrm rot="10800000">
              <a:off x="590" y="2064"/>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87" name="Oval 31"/>
            <p:cNvSpPr>
              <a:spLocks noChangeArrowheads="1"/>
            </p:cNvSpPr>
            <p:nvPr/>
          </p:nvSpPr>
          <p:spPr bwMode="auto">
            <a:xfrm rot="10800000">
              <a:off x="680" y="2200"/>
              <a:ext cx="227" cy="22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grpSp>
      <p:grpSp>
        <p:nvGrpSpPr>
          <p:cNvPr id="19488" name="Group 32"/>
          <p:cNvGrpSpPr>
            <a:grpSpLocks/>
          </p:cNvGrpSpPr>
          <p:nvPr/>
        </p:nvGrpSpPr>
        <p:grpSpPr bwMode="auto">
          <a:xfrm>
            <a:off x="914400" y="4766965"/>
            <a:ext cx="914400" cy="1306512"/>
            <a:chOff x="272" y="1746"/>
            <a:chExt cx="635" cy="953"/>
          </a:xfrm>
        </p:grpSpPr>
        <p:sp>
          <p:nvSpPr>
            <p:cNvPr id="19489" name="Oval 33"/>
            <p:cNvSpPr>
              <a:spLocks noChangeArrowheads="1"/>
            </p:cNvSpPr>
            <p:nvPr/>
          </p:nvSpPr>
          <p:spPr bwMode="auto">
            <a:xfrm rot="10800000">
              <a:off x="680" y="2472"/>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90" name="Oval 34"/>
            <p:cNvSpPr>
              <a:spLocks noChangeArrowheads="1"/>
            </p:cNvSpPr>
            <p:nvPr/>
          </p:nvSpPr>
          <p:spPr bwMode="auto">
            <a:xfrm rot="10800000">
              <a:off x="590" y="2200"/>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91" name="Oval 35"/>
            <p:cNvSpPr>
              <a:spLocks noChangeArrowheads="1"/>
            </p:cNvSpPr>
            <p:nvPr/>
          </p:nvSpPr>
          <p:spPr bwMode="auto">
            <a:xfrm rot="10800000">
              <a:off x="590" y="2335"/>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92" name="Oval 36"/>
            <p:cNvSpPr>
              <a:spLocks noChangeArrowheads="1"/>
            </p:cNvSpPr>
            <p:nvPr/>
          </p:nvSpPr>
          <p:spPr bwMode="auto">
            <a:xfrm rot="10800000">
              <a:off x="635" y="2109"/>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93" name="Oval 37"/>
            <p:cNvSpPr>
              <a:spLocks noChangeArrowheads="1"/>
            </p:cNvSpPr>
            <p:nvPr/>
          </p:nvSpPr>
          <p:spPr bwMode="auto">
            <a:xfrm rot="10800000">
              <a:off x="454" y="2064"/>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94" name="Oval 38"/>
            <p:cNvSpPr>
              <a:spLocks noChangeArrowheads="1"/>
            </p:cNvSpPr>
            <p:nvPr/>
          </p:nvSpPr>
          <p:spPr bwMode="auto">
            <a:xfrm rot="10800000">
              <a:off x="590" y="1927"/>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95" name="Oval 39"/>
            <p:cNvSpPr>
              <a:spLocks noChangeArrowheads="1"/>
            </p:cNvSpPr>
            <p:nvPr/>
          </p:nvSpPr>
          <p:spPr bwMode="auto">
            <a:xfrm rot="10800000">
              <a:off x="499" y="2199"/>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96" name="Oval 40"/>
            <p:cNvSpPr>
              <a:spLocks noChangeArrowheads="1"/>
            </p:cNvSpPr>
            <p:nvPr/>
          </p:nvSpPr>
          <p:spPr bwMode="auto">
            <a:xfrm rot="10800000">
              <a:off x="318" y="1928"/>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97" name="Oval 41"/>
            <p:cNvSpPr>
              <a:spLocks noChangeArrowheads="1"/>
            </p:cNvSpPr>
            <p:nvPr/>
          </p:nvSpPr>
          <p:spPr bwMode="auto">
            <a:xfrm rot="10800000">
              <a:off x="635" y="1746"/>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98" name="Oval 42"/>
            <p:cNvSpPr>
              <a:spLocks noChangeArrowheads="1"/>
            </p:cNvSpPr>
            <p:nvPr/>
          </p:nvSpPr>
          <p:spPr bwMode="auto">
            <a:xfrm rot="10800000">
              <a:off x="454" y="1837"/>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499" name="Oval 43"/>
            <p:cNvSpPr>
              <a:spLocks noChangeArrowheads="1"/>
            </p:cNvSpPr>
            <p:nvPr/>
          </p:nvSpPr>
          <p:spPr bwMode="auto">
            <a:xfrm rot="10800000">
              <a:off x="544" y="2472"/>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00" name="Oval 44"/>
            <p:cNvSpPr>
              <a:spLocks noChangeArrowheads="1"/>
            </p:cNvSpPr>
            <p:nvPr/>
          </p:nvSpPr>
          <p:spPr bwMode="auto">
            <a:xfrm rot="10800000">
              <a:off x="408" y="2335"/>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01" name="Oval 45"/>
            <p:cNvSpPr>
              <a:spLocks noChangeArrowheads="1"/>
            </p:cNvSpPr>
            <p:nvPr/>
          </p:nvSpPr>
          <p:spPr bwMode="auto">
            <a:xfrm rot="10800000">
              <a:off x="317" y="2154"/>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02" name="Oval 46"/>
            <p:cNvSpPr>
              <a:spLocks noChangeArrowheads="1"/>
            </p:cNvSpPr>
            <p:nvPr/>
          </p:nvSpPr>
          <p:spPr bwMode="auto">
            <a:xfrm rot="10800000">
              <a:off x="272" y="2336"/>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03" name="Oval 47"/>
            <p:cNvSpPr>
              <a:spLocks noChangeArrowheads="1"/>
            </p:cNvSpPr>
            <p:nvPr/>
          </p:nvSpPr>
          <p:spPr bwMode="auto">
            <a:xfrm rot="10800000">
              <a:off x="363" y="1792"/>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04" name="Oval 48"/>
            <p:cNvSpPr>
              <a:spLocks noChangeArrowheads="1"/>
            </p:cNvSpPr>
            <p:nvPr/>
          </p:nvSpPr>
          <p:spPr bwMode="auto">
            <a:xfrm rot="10800000">
              <a:off x="363" y="2472"/>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05" name="Oval 49"/>
            <p:cNvSpPr>
              <a:spLocks noChangeArrowheads="1"/>
            </p:cNvSpPr>
            <p:nvPr/>
          </p:nvSpPr>
          <p:spPr bwMode="auto">
            <a:xfrm rot="10800000">
              <a:off x="590" y="2064"/>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06" name="Oval 50"/>
            <p:cNvSpPr>
              <a:spLocks noChangeArrowheads="1"/>
            </p:cNvSpPr>
            <p:nvPr/>
          </p:nvSpPr>
          <p:spPr bwMode="auto">
            <a:xfrm rot="10800000">
              <a:off x="680" y="2200"/>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grpSp>
      <p:grpSp>
        <p:nvGrpSpPr>
          <p:cNvPr id="19507" name="Group 51"/>
          <p:cNvGrpSpPr>
            <a:grpSpLocks/>
          </p:cNvGrpSpPr>
          <p:nvPr/>
        </p:nvGrpSpPr>
        <p:grpSpPr bwMode="auto">
          <a:xfrm>
            <a:off x="1046163" y="4833640"/>
            <a:ext cx="717550" cy="1243012"/>
            <a:chOff x="2540" y="1971"/>
            <a:chExt cx="499" cy="863"/>
          </a:xfrm>
        </p:grpSpPr>
        <p:sp>
          <p:nvSpPr>
            <p:cNvPr id="19508" name="Oval 52"/>
            <p:cNvSpPr>
              <a:spLocks noChangeArrowheads="1"/>
            </p:cNvSpPr>
            <p:nvPr/>
          </p:nvSpPr>
          <p:spPr bwMode="auto">
            <a:xfrm rot="10800000">
              <a:off x="2722" y="2230"/>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09" name="Oval 53"/>
            <p:cNvSpPr>
              <a:spLocks noChangeArrowheads="1"/>
            </p:cNvSpPr>
            <p:nvPr/>
          </p:nvSpPr>
          <p:spPr bwMode="auto">
            <a:xfrm rot="10800000">
              <a:off x="2767" y="2358"/>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10" name="Oval 54"/>
            <p:cNvSpPr>
              <a:spLocks noChangeArrowheads="1"/>
            </p:cNvSpPr>
            <p:nvPr/>
          </p:nvSpPr>
          <p:spPr bwMode="auto">
            <a:xfrm rot="10800000">
              <a:off x="2586" y="2100"/>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11" name="Oval 55"/>
            <p:cNvSpPr>
              <a:spLocks noChangeArrowheads="1"/>
            </p:cNvSpPr>
            <p:nvPr/>
          </p:nvSpPr>
          <p:spPr bwMode="auto">
            <a:xfrm rot="10800000">
              <a:off x="2722" y="2014"/>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12" name="Oval 56"/>
            <p:cNvSpPr>
              <a:spLocks noChangeArrowheads="1"/>
            </p:cNvSpPr>
            <p:nvPr/>
          </p:nvSpPr>
          <p:spPr bwMode="auto">
            <a:xfrm rot="10800000">
              <a:off x="2812" y="2618"/>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13" name="Oval 57"/>
            <p:cNvSpPr>
              <a:spLocks noChangeArrowheads="1"/>
            </p:cNvSpPr>
            <p:nvPr/>
          </p:nvSpPr>
          <p:spPr bwMode="auto">
            <a:xfrm rot="10800000">
              <a:off x="2676" y="2488"/>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14" name="Oval 58"/>
            <p:cNvSpPr>
              <a:spLocks noChangeArrowheads="1"/>
            </p:cNvSpPr>
            <p:nvPr/>
          </p:nvSpPr>
          <p:spPr bwMode="auto">
            <a:xfrm rot="10800000">
              <a:off x="2585" y="2315"/>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15" name="Oval 59"/>
            <p:cNvSpPr>
              <a:spLocks noChangeArrowheads="1"/>
            </p:cNvSpPr>
            <p:nvPr/>
          </p:nvSpPr>
          <p:spPr bwMode="auto">
            <a:xfrm rot="10800000">
              <a:off x="2540" y="2489"/>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16" name="Oval 60"/>
            <p:cNvSpPr>
              <a:spLocks noChangeArrowheads="1"/>
            </p:cNvSpPr>
            <p:nvPr/>
          </p:nvSpPr>
          <p:spPr bwMode="auto">
            <a:xfrm rot="10800000">
              <a:off x="2631" y="1971"/>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17" name="Oval 61"/>
            <p:cNvSpPr>
              <a:spLocks noChangeArrowheads="1"/>
            </p:cNvSpPr>
            <p:nvPr/>
          </p:nvSpPr>
          <p:spPr bwMode="auto">
            <a:xfrm rot="10800000">
              <a:off x="2631" y="2618"/>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grpSp>
      <p:grpSp>
        <p:nvGrpSpPr>
          <p:cNvPr id="19518" name="Group 62"/>
          <p:cNvGrpSpPr>
            <a:grpSpLocks/>
          </p:cNvGrpSpPr>
          <p:nvPr/>
        </p:nvGrpSpPr>
        <p:grpSpPr bwMode="auto">
          <a:xfrm>
            <a:off x="1046163" y="4833640"/>
            <a:ext cx="588962" cy="1243012"/>
            <a:chOff x="1950" y="1837"/>
            <a:chExt cx="409" cy="863"/>
          </a:xfrm>
        </p:grpSpPr>
        <p:sp>
          <p:nvSpPr>
            <p:cNvPr id="19519" name="Oval 63"/>
            <p:cNvSpPr>
              <a:spLocks noChangeArrowheads="1"/>
            </p:cNvSpPr>
            <p:nvPr/>
          </p:nvSpPr>
          <p:spPr bwMode="auto">
            <a:xfrm rot="10800000">
              <a:off x="1996" y="1966"/>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20" name="Oval 64"/>
            <p:cNvSpPr>
              <a:spLocks noChangeArrowheads="1"/>
            </p:cNvSpPr>
            <p:nvPr/>
          </p:nvSpPr>
          <p:spPr bwMode="auto">
            <a:xfrm rot="10800000">
              <a:off x="2132" y="1880"/>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21" name="Oval 65"/>
            <p:cNvSpPr>
              <a:spLocks noChangeArrowheads="1"/>
            </p:cNvSpPr>
            <p:nvPr/>
          </p:nvSpPr>
          <p:spPr bwMode="auto">
            <a:xfrm rot="10800000">
              <a:off x="1995" y="2181"/>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22" name="Oval 66"/>
            <p:cNvSpPr>
              <a:spLocks noChangeArrowheads="1"/>
            </p:cNvSpPr>
            <p:nvPr/>
          </p:nvSpPr>
          <p:spPr bwMode="auto">
            <a:xfrm rot="10800000">
              <a:off x="1950" y="2355"/>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23" name="Oval 67"/>
            <p:cNvSpPr>
              <a:spLocks noChangeArrowheads="1"/>
            </p:cNvSpPr>
            <p:nvPr/>
          </p:nvSpPr>
          <p:spPr bwMode="auto">
            <a:xfrm rot="10800000">
              <a:off x="2041" y="1837"/>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24" name="Oval 68"/>
            <p:cNvSpPr>
              <a:spLocks noChangeArrowheads="1"/>
            </p:cNvSpPr>
            <p:nvPr/>
          </p:nvSpPr>
          <p:spPr bwMode="auto">
            <a:xfrm rot="10800000">
              <a:off x="2041" y="2484"/>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grpSp>
      <p:grpSp>
        <p:nvGrpSpPr>
          <p:cNvPr id="19525" name="Group 69"/>
          <p:cNvGrpSpPr>
            <a:grpSpLocks/>
          </p:cNvGrpSpPr>
          <p:nvPr/>
        </p:nvGrpSpPr>
        <p:grpSpPr bwMode="auto">
          <a:xfrm>
            <a:off x="1241425" y="5203527"/>
            <a:ext cx="522288" cy="869950"/>
            <a:chOff x="2086" y="2096"/>
            <a:chExt cx="363" cy="604"/>
          </a:xfrm>
        </p:grpSpPr>
        <p:sp>
          <p:nvSpPr>
            <p:cNvPr id="19526" name="Oval 70"/>
            <p:cNvSpPr>
              <a:spLocks noChangeArrowheads="1"/>
            </p:cNvSpPr>
            <p:nvPr/>
          </p:nvSpPr>
          <p:spPr bwMode="auto">
            <a:xfrm rot="10800000">
              <a:off x="2132" y="2096"/>
              <a:ext cx="227" cy="21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27" name="Oval 71"/>
            <p:cNvSpPr>
              <a:spLocks noChangeArrowheads="1"/>
            </p:cNvSpPr>
            <p:nvPr/>
          </p:nvSpPr>
          <p:spPr bwMode="auto">
            <a:xfrm rot="10800000">
              <a:off x="2177" y="2224"/>
              <a:ext cx="227" cy="21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28" name="Oval 72"/>
            <p:cNvSpPr>
              <a:spLocks noChangeArrowheads="1"/>
            </p:cNvSpPr>
            <p:nvPr/>
          </p:nvSpPr>
          <p:spPr bwMode="auto">
            <a:xfrm rot="10800000">
              <a:off x="2222" y="2484"/>
              <a:ext cx="227" cy="21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29" name="Oval 73"/>
            <p:cNvSpPr>
              <a:spLocks noChangeArrowheads="1"/>
            </p:cNvSpPr>
            <p:nvPr/>
          </p:nvSpPr>
          <p:spPr bwMode="auto">
            <a:xfrm rot="10800000">
              <a:off x="2086" y="2354"/>
              <a:ext cx="227" cy="21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grpSp>
      <p:grpSp>
        <p:nvGrpSpPr>
          <p:cNvPr id="19530" name="Group 74"/>
          <p:cNvGrpSpPr>
            <a:grpSpLocks/>
          </p:cNvGrpSpPr>
          <p:nvPr/>
        </p:nvGrpSpPr>
        <p:grpSpPr bwMode="auto">
          <a:xfrm>
            <a:off x="4179888" y="4832052"/>
            <a:ext cx="719137" cy="1243013"/>
            <a:chOff x="2540" y="1971"/>
            <a:chExt cx="499" cy="863"/>
          </a:xfrm>
        </p:grpSpPr>
        <p:sp>
          <p:nvSpPr>
            <p:cNvPr id="19531" name="Oval 75"/>
            <p:cNvSpPr>
              <a:spLocks noChangeArrowheads="1"/>
            </p:cNvSpPr>
            <p:nvPr/>
          </p:nvSpPr>
          <p:spPr bwMode="auto">
            <a:xfrm rot="10800000">
              <a:off x="2722" y="2230"/>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32" name="Oval 76"/>
            <p:cNvSpPr>
              <a:spLocks noChangeArrowheads="1"/>
            </p:cNvSpPr>
            <p:nvPr/>
          </p:nvSpPr>
          <p:spPr bwMode="auto">
            <a:xfrm rot="10800000">
              <a:off x="2767" y="2358"/>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33" name="Oval 77"/>
            <p:cNvSpPr>
              <a:spLocks noChangeArrowheads="1"/>
            </p:cNvSpPr>
            <p:nvPr/>
          </p:nvSpPr>
          <p:spPr bwMode="auto">
            <a:xfrm rot="10800000">
              <a:off x="2586" y="2100"/>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34" name="Oval 78"/>
            <p:cNvSpPr>
              <a:spLocks noChangeArrowheads="1"/>
            </p:cNvSpPr>
            <p:nvPr/>
          </p:nvSpPr>
          <p:spPr bwMode="auto">
            <a:xfrm rot="10800000">
              <a:off x="2722" y="2014"/>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35" name="Oval 79"/>
            <p:cNvSpPr>
              <a:spLocks noChangeArrowheads="1"/>
            </p:cNvSpPr>
            <p:nvPr/>
          </p:nvSpPr>
          <p:spPr bwMode="auto">
            <a:xfrm rot="10800000">
              <a:off x="2812" y="2618"/>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36" name="Oval 80"/>
            <p:cNvSpPr>
              <a:spLocks noChangeArrowheads="1"/>
            </p:cNvSpPr>
            <p:nvPr/>
          </p:nvSpPr>
          <p:spPr bwMode="auto">
            <a:xfrm rot="10800000">
              <a:off x="2676" y="2488"/>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37" name="Oval 81"/>
            <p:cNvSpPr>
              <a:spLocks noChangeArrowheads="1"/>
            </p:cNvSpPr>
            <p:nvPr/>
          </p:nvSpPr>
          <p:spPr bwMode="auto">
            <a:xfrm rot="10800000">
              <a:off x="2585" y="2315"/>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38" name="Oval 82"/>
            <p:cNvSpPr>
              <a:spLocks noChangeArrowheads="1"/>
            </p:cNvSpPr>
            <p:nvPr/>
          </p:nvSpPr>
          <p:spPr bwMode="auto">
            <a:xfrm rot="10800000">
              <a:off x="2540" y="2489"/>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39" name="Oval 83"/>
            <p:cNvSpPr>
              <a:spLocks noChangeArrowheads="1"/>
            </p:cNvSpPr>
            <p:nvPr/>
          </p:nvSpPr>
          <p:spPr bwMode="auto">
            <a:xfrm rot="10800000">
              <a:off x="2631" y="1971"/>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40" name="Oval 84"/>
            <p:cNvSpPr>
              <a:spLocks noChangeArrowheads="1"/>
            </p:cNvSpPr>
            <p:nvPr/>
          </p:nvSpPr>
          <p:spPr bwMode="auto">
            <a:xfrm rot="10800000">
              <a:off x="2631" y="2618"/>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grpSp>
      <p:grpSp>
        <p:nvGrpSpPr>
          <p:cNvPr id="19541" name="Group 85"/>
          <p:cNvGrpSpPr>
            <a:grpSpLocks/>
          </p:cNvGrpSpPr>
          <p:nvPr/>
        </p:nvGrpSpPr>
        <p:grpSpPr bwMode="auto">
          <a:xfrm>
            <a:off x="4179888" y="4833640"/>
            <a:ext cx="719137" cy="1243012"/>
            <a:chOff x="2540" y="1971"/>
            <a:chExt cx="499" cy="863"/>
          </a:xfrm>
        </p:grpSpPr>
        <p:sp>
          <p:nvSpPr>
            <p:cNvPr id="19542" name="Oval 86"/>
            <p:cNvSpPr>
              <a:spLocks noChangeArrowheads="1"/>
            </p:cNvSpPr>
            <p:nvPr/>
          </p:nvSpPr>
          <p:spPr bwMode="auto">
            <a:xfrm rot="10800000">
              <a:off x="2722" y="2230"/>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43" name="Oval 87"/>
            <p:cNvSpPr>
              <a:spLocks noChangeArrowheads="1"/>
            </p:cNvSpPr>
            <p:nvPr/>
          </p:nvSpPr>
          <p:spPr bwMode="auto">
            <a:xfrm rot="10800000">
              <a:off x="2767" y="2358"/>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44" name="Oval 88"/>
            <p:cNvSpPr>
              <a:spLocks noChangeArrowheads="1"/>
            </p:cNvSpPr>
            <p:nvPr/>
          </p:nvSpPr>
          <p:spPr bwMode="auto">
            <a:xfrm rot="10800000">
              <a:off x="2586" y="2100"/>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45" name="Oval 89"/>
            <p:cNvSpPr>
              <a:spLocks noChangeArrowheads="1"/>
            </p:cNvSpPr>
            <p:nvPr/>
          </p:nvSpPr>
          <p:spPr bwMode="auto">
            <a:xfrm rot="10800000">
              <a:off x="2722" y="2014"/>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46" name="Oval 90"/>
            <p:cNvSpPr>
              <a:spLocks noChangeArrowheads="1"/>
            </p:cNvSpPr>
            <p:nvPr/>
          </p:nvSpPr>
          <p:spPr bwMode="auto">
            <a:xfrm rot="10800000">
              <a:off x="2812" y="2618"/>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47" name="Oval 91"/>
            <p:cNvSpPr>
              <a:spLocks noChangeArrowheads="1"/>
            </p:cNvSpPr>
            <p:nvPr/>
          </p:nvSpPr>
          <p:spPr bwMode="auto">
            <a:xfrm rot="10800000">
              <a:off x="2676" y="2488"/>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48" name="Oval 92"/>
            <p:cNvSpPr>
              <a:spLocks noChangeArrowheads="1"/>
            </p:cNvSpPr>
            <p:nvPr/>
          </p:nvSpPr>
          <p:spPr bwMode="auto">
            <a:xfrm rot="10800000">
              <a:off x="2585" y="2315"/>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49" name="Oval 93"/>
            <p:cNvSpPr>
              <a:spLocks noChangeArrowheads="1"/>
            </p:cNvSpPr>
            <p:nvPr/>
          </p:nvSpPr>
          <p:spPr bwMode="auto">
            <a:xfrm rot="10800000">
              <a:off x="2540" y="2489"/>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50" name="Oval 94"/>
            <p:cNvSpPr>
              <a:spLocks noChangeArrowheads="1"/>
            </p:cNvSpPr>
            <p:nvPr/>
          </p:nvSpPr>
          <p:spPr bwMode="auto">
            <a:xfrm rot="10800000">
              <a:off x="2631" y="1971"/>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51" name="Oval 95"/>
            <p:cNvSpPr>
              <a:spLocks noChangeArrowheads="1"/>
            </p:cNvSpPr>
            <p:nvPr/>
          </p:nvSpPr>
          <p:spPr bwMode="auto">
            <a:xfrm rot="10800000">
              <a:off x="2631" y="2618"/>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grpSp>
      <p:grpSp>
        <p:nvGrpSpPr>
          <p:cNvPr id="19552" name="Group 96"/>
          <p:cNvGrpSpPr>
            <a:grpSpLocks/>
          </p:cNvGrpSpPr>
          <p:nvPr/>
        </p:nvGrpSpPr>
        <p:grpSpPr bwMode="auto">
          <a:xfrm>
            <a:off x="4638675" y="4768552"/>
            <a:ext cx="455613" cy="1306513"/>
            <a:chOff x="2858" y="1927"/>
            <a:chExt cx="317" cy="907"/>
          </a:xfrm>
        </p:grpSpPr>
        <p:sp>
          <p:nvSpPr>
            <p:cNvPr id="19553" name="Oval 97"/>
            <p:cNvSpPr>
              <a:spLocks noChangeArrowheads="1"/>
            </p:cNvSpPr>
            <p:nvPr/>
          </p:nvSpPr>
          <p:spPr bwMode="auto">
            <a:xfrm rot="10800000">
              <a:off x="2948" y="2618"/>
              <a:ext cx="227" cy="21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54" name="Oval 98"/>
            <p:cNvSpPr>
              <a:spLocks noChangeArrowheads="1"/>
            </p:cNvSpPr>
            <p:nvPr/>
          </p:nvSpPr>
          <p:spPr bwMode="auto">
            <a:xfrm rot="10800000">
              <a:off x="2858" y="2359"/>
              <a:ext cx="227" cy="21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55" name="Oval 99"/>
            <p:cNvSpPr>
              <a:spLocks noChangeArrowheads="1"/>
            </p:cNvSpPr>
            <p:nvPr/>
          </p:nvSpPr>
          <p:spPr bwMode="auto">
            <a:xfrm rot="10800000">
              <a:off x="2858" y="2488"/>
              <a:ext cx="227" cy="21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56" name="Oval 100"/>
            <p:cNvSpPr>
              <a:spLocks noChangeArrowheads="1"/>
            </p:cNvSpPr>
            <p:nvPr/>
          </p:nvSpPr>
          <p:spPr bwMode="auto">
            <a:xfrm rot="10800000">
              <a:off x="2903" y="2272"/>
              <a:ext cx="227" cy="21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57" name="Oval 101"/>
            <p:cNvSpPr>
              <a:spLocks noChangeArrowheads="1"/>
            </p:cNvSpPr>
            <p:nvPr/>
          </p:nvSpPr>
          <p:spPr bwMode="auto">
            <a:xfrm rot="10800000">
              <a:off x="2858" y="2099"/>
              <a:ext cx="227" cy="21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58" name="Oval 102"/>
            <p:cNvSpPr>
              <a:spLocks noChangeArrowheads="1"/>
            </p:cNvSpPr>
            <p:nvPr/>
          </p:nvSpPr>
          <p:spPr bwMode="auto">
            <a:xfrm rot="10800000">
              <a:off x="2903" y="1927"/>
              <a:ext cx="227" cy="21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59" name="Oval 103"/>
            <p:cNvSpPr>
              <a:spLocks noChangeArrowheads="1"/>
            </p:cNvSpPr>
            <p:nvPr/>
          </p:nvSpPr>
          <p:spPr bwMode="auto">
            <a:xfrm rot="10800000">
              <a:off x="2858" y="2230"/>
              <a:ext cx="227" cy="21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60" name="Oval 104"/>
            <p:cNvSpPr>
              <a:spLocks noChangeArrowheads="1"/>
            </p:cNvSpPr>
            <p:nvPr/>
          </p:nvSpPr>
          <p:spPr bwMode="auto">
            <a:xfrm rot="10800000">
              <a:off x="2948" y="2359"/>
              <a:ext cx="227" cy="21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grpSp>
      <p:grpSp>
        <p:nvGrpSpPr>
          <p:cNvPr id="19561" name="Group 105"/>
          <p:cNvGrpSpPr>
            <a:grpSpLocks/>
          </p:cNvGrpSpPr>
          <p:nvPr/>
        </p:nvGrpSpPr>
        <p:grpSpPr bwMode="auto">
          <a:xfrm>
            <a:off x="7708900" y="4768552"/>
            <a:ext cx="782638" cy="1306513"/>
            <a:chOff x="1043" y="2829"/>
            <a:chExt cx="544" cy="908"/>
          </a:xfrm>
        </p:grpSpPr>
        <p:sp>
          <p:nvSpPr>
            <p:cNvPr id="19562" name="Oval 106"/>
            <p:cNvSpPr>
              <a:spLocks noChangeArrowheads="1"/>
            </p:cNvSpPr>
            <p:nvPr/>
          </p:nvSpPr>
          <p:spPr bwMode="auto">
            <a:xfrm rot="10800000">
              <a:off x="1179" y="3510"/>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63" name="Oval 107"/>
            <p:cNvSpPr>
              <a:spLocks noChangeArrowheads="1"/>
            </p:cNvSpPr>
            <p:nvPr/>
          </p:nvSpPr>
          <p:spPr bwMode="auto">
            <a:xfrm rot="10800000">
              <a:off x="1043" y="3374"/>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64" name="Oval 108"/>
            <p:cNvSpPr>
              <a:spLocks noChangeArrowheads="1"/>
            </p:cNvSpPr>
            <p:nvPr/>
          </p:nvSpPr>
          <p:spPr bwMode="auto">
            <a:xfrm rot="10800000">
              <a:off x="1179" y="3328"/>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65" name="Oval 109"/>
            <p:cNvSpPr>
              <a:spLocks noChangeArrowheads="1"/>
            </p:cNvSpPr>
            <p:nvPr/>
          </p:nvSpPr>
          <p:spPr bwMode="auto">
            <a:xfrm rot="10800000">
              <a:off x="1088" y="3192"/>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66" name="Oval 110"/>
            <p:cNvSpPr>
              <a:spLocks noChangeArrowheads="1"/>
            </p:cNvSpPr>
            <p:nvPr/>
          </p:nvSpPr>
          <p:spPr bwMode="auto">
            <a:xfrm rot="10800000">
              <a:off x="1043" y="3011"/>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67" name="Oval 111"/>
            <p:cNvSpPr>
              <a:spLocks noChangeArrowheads="1"/>
            </p:cNvSpPr>
            <p:nvPr/>
          </p:nvSpPr>
          <p:spPr bwMode="auto">
            <a:xfrm rot="10800000">
              <a:off x="1269" y="3373"/>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68" name="Oval 112"/>
            <p:cNvSpPr>
              <a:spLocks noChangeArrowheads="1"/>
            </p:cNvSpPr>
            <p:nvPr/>
          </p:nvSpPr>
          <p:spPr bwMode="auto">
            <a:xfrm rot="10800000">
              <a:off x="1179" y="3056"/>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69" name="Oval 113"/>
            <p:cNvSpPr>
              <a:spLocks noChangeArrowheads="1"/>
            </p:cNvSpPr>
            <p:nvPr/>
          </p:nvSpPr>
          <p:spPr bwMode="auto">
            <a:xfrm rot="10800000">
              <a:off x="1269" y="3192"/>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70" name="Oval 114"/>
            <p:cNvSpPr>
              <a:spLocks noChangeArrowheads="1"/>
            </p:cNvSpPr>
            <p:nvPr/>
          </p:nvSpPr>
          <p:spPr bwMode="auto">
            <a:xfrm rot="10800000">
              <a:off x="1043" y="2829"/>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71" name="Oval 115"/>
            <p:cNvSpPr>
              <a:spLocks noChangeArrowheads="1"/>
            </p:cNvSpPr>
            <p:nvPr/>
          </p:nvSpPr>
          <p:spPr bwMode="auto">
            <a:xfrm rot="10800000">
              <a:off x="1179" y="2875"/>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72" name="Oval 116"/>
            <p:cNvSpPr>
              <a:spLocks noChangeArrowheads="1"/>
            </p:cNvSpPr>
            <p:nvPr/>
          </p:nvSpPr>
          <p:spPr bwMode="auto">
            <a:xfrm rot="10800000">
              <a:off x="1315" y="3011"/>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73" name="Oval 117"/>
            <p:cNvSpPr>
              <a:spLocks noChangeArrowheads="1"/>
            </p:cNvSpPr>
            <p:nvPr/>
          </p:nvSpPr>
          <p:spPr bwMode="auto">
            <a:xfrm rot="10800000">
              <a:off x="1043" y="3011"/>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74" name="Oval 118"/>
            <p:cNvSpPr>
              <a:spLocks noChangeArrowheads="1"/>
            </p:cNvSpPr>
            <p:nvPr/>
          </p:nvSpPr>
          <p:spPr bwMode="auto">
            <a:xfrm rot="10800000">
              <a:off x="1360" y="3283"/>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75" name="Oval 119"/>
            <p:cNvSpPr>
              <a:spLocks noChangeArrowheads="1"/>
            </p:cNvSpPr>
            <p:nvPr/>
          </p:nvSpPr>
          <p:spPr bwMode="auto">
            <a:xfrm rot="10800000">
              <a:off x="1360" y="3420"/>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76" name="Oval 120"/>
            <p:cNvSpPr>
              <a:spLocks noChangeArrowheads="1"/>
            </p:cNvSpPr>
            <p:nvPr/>
          </p:nvSpPr>
          <p:spPr bwMode="auto">
            <a:xfrm rot="10800000">
              <a:off x="1315" y="2830"/>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grpSp>
      <p:grpSp>
        <p:nvGrpSpPr>
          <p:cNvPr id="19577" name="Group 121"/>
          <p:cNvGrpSpPr>
            <a:grpSpLocks/>
          </p:cNvGrpSpPr>
          <p:nvPr/>
        </p:nvGrpSpPr>
        <p:grpSpPr bwMode="auto">
          <a:xfrm>
            <a:off x="1566863" y="4766965"/>
            <a:ext cx="782637" cy="1308100"/>
            <a:chOff x="1043" y="2829"/>
            <a:chExt cx="544" cy="908"/>
          </a:xfrm>
        </p:grpSpPr>
        <p:sp>
          <p:nvSpPr>
            <p:cNvPr id="19578" name="Oval 122"/>
            <p:cNvSpPr>
              <a:spLocks noChangeArrowheads="1"/>
            </p:cNvSpPr>
            <p:nvPr/>
          </p:nvSpPr>
          <p:spPr bwMode="auto">
            <a:xfrm rot="10800000">
              <a:off x="1179" y="3510"/>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79" name="Oval 123"/>
            <p:cNvSpPr>
              <a:spLocks noChangeArrowheads="1"/>
            </p:cNvSpPr>
            <p:nvPr/>
          </p:nvSpPr>
          <p:spPr bwMode="auto">
            <a:xfrm rot="10800000">
              <a:off x="1043" y="3374"/>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80" name="Oval 124"/>
            <p:cNvSpPr>
              <a:spLocks noChangeArrowheads="1"/>
            </p:cNvSpPr>
            <p:nvPr/>
          </p:nvSpPr>
          <p:spPr bwMode="auto">
            <a:xfrm rot="10800000">
              <a:off x="1179" y="3328"/>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81" name="Oval 125"/>
            <p:cNvSpPr>
              <a:spLocks noChangeArrowheads="1"/>
            </p:cNvSpPr>
            <p:nvPr/>
          </p:nvSpPr>
          <p:spPr bwMode="auto">
            <a:xfrm rot="10800000">
              <a:off x="1088" y="3192"/>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82" name="Oval 126"/>
            <p:cNvSpPr>
              <a:spLocks noChangeArrowheads="1"/>
            </p:cNvSpPr>
            <p:nvPr/>
          </p:nvSpPr>
          <p:spPr bwMode="auto">
            <a:xfrm rot="10800000">
              <a:off x="1043" y="3011"/>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83" name="Oval 127"/>
            <p:cNvSpPr>
              <a:spLocks noChangeArrowheads="1"/>
            </p:cNvSpPr>
            <p:nvPr/>
          </p:nvSpPr>
          <p:spPr bwMode="auto">
            <a:xfrm rot="10800000">
              <a:off x="1269" y="3373"/>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84" name="Oval 128"/>
            <p:cNvSpPr>
              <a:spLocks noChangeArrowheads="1"/>
            </p:cNvSpPr>
            <p:nvPr/>
          </p:nvSpPr>
          <p:spPr bwMode="auto">
            <a:xfrm rot="10800000">
              <a:off x="1179" y="3056"/>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85" name="Oval 129"/>
            <p:cNvSpPr>
              <a:spLocks noChangeArrowheads="1"/>
            </p:cNvSpPr>
            <p:nvPr/>
          </p:nvSpPr>
          <p:spPr bwMode="auto">
            <a:xfrm rot="10800000">
              <a:off x="1269" y="3192"/>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86" name="Oval 130"/>
            <p:cNvSpPr>
              <a:spLocks noChangeArrowheads="1"/>
            </p:cNvSpPr>
            <p:nvPr/>
          </p:nvSpPr>
          <p:spPr bwMode="auto">
            <a:xfrm rot="10800000">
              <a:off x="1043" y="2829"/>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87" name="Oval 131"/>
            <p:cNvSpPr>
              <a:spLocks noChangeArrowheads="1"/>
            </p:cNvSpPr>
            <p:nvPr/>
          </p:nvSpPr>
          <p:spPr bwMode="auto">
            <a:xfrm rot="10800000">
              <a:off x="1179" y="2875"/>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88" name="Oval 132"/>
            <p:cNvSpPr>
              <a:spLocks noChangeArrowheads="1"/>
            </p:cNvSpPr>
            <p:nvPr/>
          </p:nvSpPr>
          <p:spPr bwMode="auto">
            <a:xfrm rot="10800000">
              <a:off x="1315" y="3011"/>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89" name="Oval 133"/>
            <p:cNvSpPr>
              <a:spLocks noChangeArrowheads="1"/>
            </p:cNvSpPr>
            <p:nvPr/>
          </p:nvSpPr>
          <p:spPr bwMode="auto">
            <a:xfrm rot="10800000">
              <a:off x="1043" y="3011"/>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90" name="Oval 134"/>
            <p:cNvSpPr>
              <a:spLocks noChangeArrowheads="1"/>
            </p:cNvSpPr>
            <p:nvPr/>
          </p:nvSpPr>
          <p:spPr bwMode="auto">
            <a:xfrm rot="10800000">
              <a:off x="1360" y="3283"/>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91" name="Oval 135"/>
            <p:cNvSpPr>
              <a:spLocks noChangeArrowheads="1"/>
            </p:cNvSpPr>
            <p:nvPr/>
          </p:nvSpPr>
          <p:spPr bwMode="auto">
            <a:xfrm rot="10800000">
              <a:off x="1360" y="3420"/>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592" name="Oval 136"/>
            <p:cNvSpPr>
              <a:spLocks noChangeArrowheads="1"/>
            </p:cNvSpPr>
            <p:nvPr/>
          </p:nvSpPr>
          <p:spPr bwMode="auto">
            <a:xfrm rot="10800000">
              <a:off x="1315" y="2830"/>
              <a:ext cx="227" cy="22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grpSp>
      <p:sp>
        <p:nvSpPr>
          <p:cNvPr id="19594" name="Content Placeholder 2"/>
          <p:cNvSpPr>
            <a:spLocks/>
          </p:cNvSpPr>
          <p:nvPr/>
        </p:nvSpPr>
        <p:spPr bwMode="auto">
          <a:xfrm>
            <a:off x="392113" y="6281440"/>
            <a:ext cx="2155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dirty="0">
                <a:latin typeface="Arial" charset="0"/>
              </a:rPr>
              <a:t>Contenders = 250</a:t>
            </a:r>
          </a:p>
        </p:txBody>
      </p:sp>
      <p:sp>
        <p:nvSpPr>
          <p:cNvPr id="19595" name="Content Placeholder 2"/>
          <p:cNvSpPr>
            <a:spLocks/>
          </p:cNvSpPr>
          <p:nvPr/>
        </p:nvSpPr>
        <p:spPr bwMode="auto">
          <a:xfrm>
            <a:off x="392113" y="6289377"/>
            <a:ext cx="22844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dirty="0">
                <a:latin typeface="Arial" charset="0"/>
              </a:rPr>
              <a:t>Contenders = 34</a:t>
            </a:r>
          </a:p>
        </p:txBody>
      </p:sp>
      <p:sp>
        <p:nvSpPr>
          <p:cNvPr id="19596" name="Content Placeholder 2"/>
          <p:cNvSpPr>
            <a:spLocks/>
          </p:cNvSpPr>
          <p:nvPr/>
        </p:nvSpPr>
        <p:spPr bwMode="auto">
          <a:xfrm>
            <a:off x="392113" y="6289377"/>
            <a:ext cx="22844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dirty="0">
                <a:latin typeface="Arial" charset="0"/>
              </a:rPr>
              <a:t>Contenders = 5</a:t>
            </a:r>
          </a:p>
        </p:txBody>
      </p:sp>
      <p:sp>
        <p:nvSpPr>
          <p:cNvPr id="19597" name="Content Placeholder 2"/>
          <p:cNvSpPr>
            <a:spLocks/>
          </p:cNvSpPr>
          <p:nvPr/>
        </p:nvSpPr>
        <p:spPr bwMode="auto">
          <a:xfrm>
            <a:off x="3525838" y="6270327"/>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dirty="0">
                <a:latin typeface="Arial" charset="0"/>
              </a:rPr>
              <a:t>Nominees </a:t>
            </a:r>
            <a:r>
              <a:rPr lang="en-US" sz="1800" b="0" i="0">
                <a:latin typeface="Arial" charset="0"/>
              </a:rPr>
              <a:t>= </a:t>
            </a:r>
            <a:r>
              <a:rPr lang="en-US" sz="1800" b="0" i="0" smtClean="0">
                <a:latin typeface="Arial" charset="0"/>
              </a:rPr>
              <a:t>132</a:t>
            </a:r>
            <a:endParaRPr lang="en-US" sz="1800" b="0" i="0" dirty="0">
              <a:latin typeface="Arial" charset="0"/>
            </a:endParaRPr>
          </a:p>
        </p:txBody>
      </p:sp>
      <p:sp>
        <p:nvSpPr>
          <p:cNvPr id="19598" name="Content Placeholder 2"/>
          <p:cNvSpPr>
            <a:spLocks/>
          </p:cNvSpPr>
          <p:nvPr/>
        </p:nvSpPr>
        <p:spPr bwMode="auto">
          <a:xfrm>
            <a:off x="6732588" y="6275090"/>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dirty="0">
                <a:latin typeface="Arial" charset="0"/>
              </a:rPr>
              <a:t>Lost </a:t>
            </a:r>
            <a:r>
              <a:rPr lang="en-US" sz="1800" b="0" i="0">
                <a:latin typeface="Arial" charset="0"/>
              </a:rPr>
              <a:t>= </a:t>
            </a:r>
            <a:r>
              <a:rPr lang="en-US" sz="1800" b="0" i="0" smtClean="0">
                <a:latin typeface="Arial" charset="0"/>
              </a:rPr>
              <a:t>118</a:t>
            </a:r>
            <a:endParaRPr lang="en-US" sz="1800" b="0" i="0" dirty="0">
              <a:latin typeface="Arial" charset="0"/>
            </a:endParaRPr>
          </a:p>
        </p:txBody>
      </p:sp>
      <p:sp>
        <p:nvSpPr>
          <p:cNvPr id="19599" name="Content Placeholder 2"/>
          <p:cNvSpPr>
            <a:spLocks/>
          </p:cNvSpPr>
          <p:nvPr/>
        </p:nvSpPr>
        <p:spPr bwMode="auto">
          <a:xfrm>
            <a:off x="6732588" y="6275090"/>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dirty="0">
                <a:latin typeface="Arial" charset="0"/>
              </a:rPr>
              <a:t>Lost = </a:t>
            </a:r>
            <a:r>
              <a:rPr lang="en-US" sz="1800" b="0" i="0" dirty="0" smtClean="0">
                <a:latin typeface="Arial" charset="0"/>
              </a:rPr>
              <a:t>216</a:t>
            </a:r>
            <a:endParaRPr lang="en-US" sz="1800" b="0" i="0" dirty="0">
              <a:latin typeface="Arial" charset="0"/>
            </a:endParaRPr>
          </a:p>
        </p:txBody>
      </p:sp>
      <p:sp>
        <p:nvSpPr>
          <p:cNvPr id="19600" name="Content Placeholder 2"/>
          <p:cNvSpPr>
            <a:spLocks/>
          </p:cNvSpPr>
          <p:nvPr/>
        </p:nvSpPr>
        <p:spPr bwMode="auto">
          <a:xfrm>
            <a:off x="6732588" y="6275090"/>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dirty="0">
                <a:latin typeface="Arial" charset="0"/>
              </a:rPr>
              <a:t>Lost = 232</a:t>
            </a:r>
          </a:p>
        </p:txBody>
      </p:sp>
      <p:sp>
        <p:nvSpPr>
          <p:cNvPr id="19601" name="Content Placeholder 2"/>
          <p:cNvSpPr>
            <a:spLocks/>
          </p:cNvSpPr>
          <p:nvPr/>
        </p:nvSpPr>
        <p:spPr bwMode="auto">
          <a:xfrm>
            <a:off x="6732588" y="6275090"/>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dirty="0">
                <a:latin typeface="Arial" charset="0"/>
              </a:rPr>
              <a:t>Lost = 245</a:t>
            </a:r>
          </a:p>
        </p:txBody>
      </p:sp>
      <p:sp>
        <p:nvSpPr>
          <p:cNvPr id="19602" name="Content Placeholder 2"/>
          <p:cNvSpPr>
            <a:spLocks/>
          </p:cNvSpPr>
          <p:nvPr/>
        </p:nvSpPr>
        <p:spPr bwMode="auto">
          <a:xfrm>
            <a:off x="6732588" y="6275090"/>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dirty="0">
                <a:latin typeface="Arial" charset="0"/>
              </a:rPr>
              <a:t>Lost = 247</a:t>
            </a:r>
          </a:p>
        </p:txBody>
      </p:sp>
      <p:sp>
        <p:nvSpPr>
          <p:cNvPr id="19603" name="Content Placeholder 2"/>
          <p:cNvSpPr>
            <a:spLocks/>
          </p:cNvSpPr>
          <p:nvPr/>
        </p:nvSpPr>
        <p:spPr bwMode="auto">
          <a:xfrm>
            <a:off x="6732588" y="6275090"/>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dirty="0">
                <a:latin typeface="Arial" charset="0"/>
              </a:rPr>
              <a:t>Lost = 249</a:t>
            </a:r>
          </a:p>
        </p:txBody>
      </p:sp>
      <p:sp>
        <p:nvSpPr>
          <p:cNvPr id="19604" name="Content Placeholder 2"/>
          <p:cNvSpPr>
            <a:spLocks/>
          </p:cNvSpPr>
          <p:nvPr/>
        </p:nvSpPr>
        <p:spPr bwMode="auto">
          <a:xfrm>
            <a:off x="3525838" y="6270327"/>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dirty="0">
                <a:latin typeface="Arial" charset="0"/>
              </a:rPr>
              <a:t>Nominees = 3</a:t>
            </a:r>
          </a:p>
        </p:txBody>
      </p:sp>
      <p:sp>
        <p:nvSpPr>
          <p:cNvPr id="19605" name="Content Placeholder 2"/>
          <p:cNvSpPr>
            <a:spLocks/>
          </p:cNvSpPr>
          <p:nvPr/>
        </p:nvSpPr>
        <p:spPr bwMode="auto">
          <a:xfrm>
            <a:off x="522288" y="4149080"/>
            <a:ext cx="8099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a:latin typeface="Arial" charset="0"/>
              </a:rPr>
              <a:t>Round </a:t>
            </a:r>
            <a:r>
              <a:rPr lang="en-US" sz="1800" b="0" i="0" smtClean="0">
                <a:latin typeface="Arial" charset="0"/>
              </a:rPr>
              <a:t>1 </a:t>
            </a:r>
            <a:r>
              <a:rPr lang="en-US" sz="1800" b="0" i="0" dirty="0">
                <a:latin typeface="Arial" charset="0"/>
              </a:rPr>
              <a:t>(feedback): referees select the 34 nominees as winners</a:t>
            </a:r>
            <a:endParaRPr lang="en-US" sz="1800" b="0" baseline="-25000" dirty="0">
              <a:latin typeface="Arial" charset="0"/>
            </a:endParaRPr>
          </a:p>
        </p:txBody>
      </p:sp>
      <p:sp>
        <p:nvSpPr>
          <p:cNvPr id="19606" name="Content Placeholder 2"/>
          <p:cNvSpPr>
            <a:spLocks/>
          </p:cNvSpPr>
          <p:nvPr/>
        </p:nvSpPr>
        <p:spPr bwMode="auto">
          <a:xfrm>
            <a:off x="522288" y="4149080"/>
            <a:ext cx="8099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dirty="0">
                <a:latin typeface="Arial" charset="0"/>
              </a:rPr>
              <a:t>Round 2 (contention): 34 contenders flip a coin (probability </a:t>
            </a:r>
            <a:r>
              <a:rPr lang="en-US" sz="1800" b="0" dirty="0" err="1">
                <a:latin typeface="Arial" charset="0"/>
              </a:rPr>
              <a:t>p</a:t>
            </a:r>
            <a:r>
              <a:rPr lang="en-US" sz="1800" b="0" baseline="-25000" dirty="0" err="1">
                <a:latin typeface="Arial" charset="0"/>
              </a:rPr>
              <a:t>t</a:t>
            </a:r>
            <a:r>
              <a:rPr lang="en-US" sz="1800" b="0" i="0" dirty="0">
                <a:latin typeface="Arial" charset="0"/>
              </a:rPr>
              <a:t>)</a:t>
            </a:r>
            <a:endParaRPr lang="en-US" sz="1800" b="0" baseline="-25000" dirty="0">
              <a:latin typeface="Arial" charset="0"/>
            </a:endParaRPr>
          </a:p>
        </p:txBody>
      </p:sp>
      <p:sp>
        <p:nvSpPr>
          <p:cNvPr id="19607" name="Content Placeholder 2"/>
          <p:cNvSpPr>
            <a:spLocks/>
          </p:cNvSpPr>
          <p:nvPr/>
        </p:nvSpPr>
        <p:spPr bwMode="auto">
          <a:xfrm>
            <a:off x="522288" y="4149080"/>
            <a:ext cx="8099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a:latin typeface="Arial" charset="0"/>
              </a:rPr>
              <a:t>Round </a:t>
            </a:r>
            <a:r>
              <a:rPr lang="en-US" sz="1800" b="0" i="0" smtClean="0">
                <a:latin typeface="Arial" charset="0"/>
              </a:rPr>
              <a:t>1 </a:t>
            </a:r>
            <a:r>
              <a:rPr lang="en-US" sz="1800" b="0" i="0" dirty="0">
                <a:latin typeface="Arial" charset="0"/>
              </a:rPr>
              <a:t>(contention): 250 contenders flip a coin (probability </a:t>
            </a:r>
            <a:r>
              <a:rPr lang="en-US" sz="1800" b="0" dirty="0" err="1">
                <a:latin typeface="Arial" charset="0"/>
              </a:rPr>
              <a:t>p</a:t>
            </a:r>
            <a:r>
              <a:rPr lang="en-US" sz="1800" b="0" baseline="-25000" dirty="0" err="1">
                <a:latin typeface="Arial" charset="0"/>
              </a:rPr>
              <a:t>t</a:t>
            </a:r>
            <a:r>
              <a:rPr lang="en-US" sz="1800" b="0" i="0" dirty="0">
                <a:latin typeface="Arial" charset="0"/>
              </a:rPr>
              <a:t>)</a:t>
            </a:r>
          </a:p>
        </p:txBody>
      </p:sp>
      <p:sp>
        <p:nvSpPr>
          <p:cNvPr id="19608" name="Content Placeholder 2"/>
          <p:cNvSpPr>
            <a:spLocks/>
          </p:cNvSpPr>
          <p:nvPr/>
        </p:nvSpPr>
        <p:spPr bwMode="auto">
          <a:xfrm>
            <a:off x="522288" y="4149080"/>
            <a:ext cx="8099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a:latin typeface="Arial" charset="0"/>
              </a:rPr>
              <a:t>Round 2 (feedback): referees select the 5 nominees as winners</a:t>
            </a:r>
            <a:endParaRPr lang="en-US" sz="1800" b="0" baseline="-25000">
              <a:latin typeface="Arial" charset="0"/>
            </a:endParaRPr>
          </a:p>
        </p:txBody>
      </p:sp>
      <p:sp>
        <p:nvSpPr>
          <p:cNvPr id="19609" name="Content Placeholder 2"/>
          <p:cNvSpPr>
            <a:spLocks/>
          </p:cNvSpPr>
          <p:nvPr/>
        </p:nvSpPr>
        <p:spPr bwMode="auto">
          <a:xfrm>
            <a:off x="522288" y="4149080"/>
            <a:ext cx="8099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a:latin typeface="Arial" charset="0"/>
              </a:rPr>
              <a:t>Round 3 (contention): 5 contenders flip a coin (probability </a:t>
            </a:r>
            <a:r>
              <a:rPr lang="en-US" sz="1800" b="0">
                <a:latin typeface="Arial" charset="0"/>
              </a:rPr>
              <a:t>p</a:t>
            </a:r>
            <a:r>
              <a:rPr lang="en-US" sz="1800" b="0" baseline="-25000">
                <a:latin typeface="Arial" charset="0"/>
              </a:rPr>
              <a:t>t</a:t>
            </a:r>
            <a:r>
              <a:rPr lang="en-US" sz="1800" b="0" i="0">
                <a:latin typeface="Arial" charset="0"/>
              </a:rPr>
              <a:t>)</a:t>
            </a:r>
            <a:endParaRPr lang="en-US" sz="1800" b="0" baseline="-25000">
              <a:latin typeface="Arial" charset="0"/>
            </a:endParaRPr>
          </a:p>
        </p:txBody>
      </p:sp>
      <p:sp>
        <p:nvSpPr>
          <p:cNvPr id="19610" name="Content Placeholder 2"/>
          <p:cNvSpPr>
            <a:spLocks/>
          </p:cNvSpPr>
          <p:nvPr/>
        </p:nvSpPr>
        <p:spPr bwMode="auto">
          <a:xfrm>
            <a:off x="522288" y="4149080"/>
            <a:ext cx="8099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dirty="0">
                <a:latin typeface="Arial" charset="0"/>
              </a:rPr>
              <a:t>Round 3 (feedback): referees select </a:t>
            </a:r>
            <a:r>
              <a:rPr lang="en-US" sz="1800" b="0" i="0">
                <a:latin typeface="Arial" charset="0"/>
              </a:rPr>
              <a:t>the </a:t>
            </a:r>
            <a:r>
              <a:rPr lang="en-US" sz="1800" b="0" i="0" smtClean="0">
                <a:latin typeface="Arial" charset="0"/>
              </a:rPr>
              <a:t>1 </a:t>
            </a:r>
            <a:r>
              <a:rPr lang="en-US" sz="1800" b="0" i="0" dirty="0">
                <a:latin typeface="Arial" charset="0"/>
              </a:rPr>
              <a:t>nominee as winner</a:t>
            </a:r>
          </a:p>
        </p:txBody>
      </p:sp>
      <p:sp>
        <p:nvSpPr>
          <p:cNvPr id="19611" name="Content Placeholder 2"/>
          <p:cNvSpPr>
            <a:spLocks/>
          </p:cNvSpPr>
          <p:nvPr/>
        </p:nvSpPr>
        <p:spPr bwMode="auto">
          <a:xfrm>
            <a:off x="3525838" y="6270327"/>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a:latin typeface="Arial" charset="0"/>
              </a:rPr>
              <a:t>Nominees = 34</a:t>
            </a:r>
          </a:p>
        </p:txBody>
      </p:sp>
      <p:sp>
        <p:nvSpPr>
          <p:cNvPr id="19612" name="Content Placeholder 2"/>
          <p:cNvSpPr>
            <a:spLocks/>
          </p:cNvSpPr>
          <p:nvPr/>
        </p:nvSpPr>
        <p:spPr bwMode="auto">
          <a:xfrm>
            <a:off x="3525838" y="6270327"/>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dirty="0">
                <a:latin typeface="Arial" charset="0"/>
              </a:rPr>
              <a:t>Nominees </a:t>
            </a:r>
            <a:r>
              <a:rPr lang="en-US" sz="1800" b="0" i="0">
                <a:latin typeface="Arial" charset="0"/>
              </a:rPr>
              <a:t>= </a:t>
            </a:r>
            <a:r>
              <a:rPr lang="en-US" sz="1800" b="0" i="0" smtClean="0">
                <a:latin typeface="Arial" charset="0"/>
              </a:rPr>
              <a:t>18</a:t>
            </a:r>
            <a:endParaRPr lang="en-US" sz="1800" b="0" i="0" dirty="0">
              <a:latin typeface="Arial" charset="0"/>
            </a:endParaRPr>
          </a:p>
        </p:txBody>
      </p:sp>
      <p:sp>
        <p:nvSpPr>
          <p:cNvPr id="19613" name="Content Placeholder 2"/>
          <p:cNvSpPr>
            <a:spLocks/>
          </p:cNvSpPr>
          <p:nvPr/>
        </p:nvSpPr>
        <p:spPr bwMode="auto">
          <a:xfrm>
            <a:off x="3525838" y="6270327"/>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a:latin typeface="Arial" charset="0"/>
              </a:rPr>
              <a:t>Nominees = 5</a:t>
            </a:r>
          </a:p>
        </p:txBody>
      </p:sp>
      <p:sp>
        <p:nvSpPr>
          <p:cNvPr id="19614" name="Content Placeholder 2"/>
          <p:cNvSpPr>
            <a:spLocks/>
          </p:cNvSpPr>
          <p:nvPr/>
        </p:nvSpPr>
        <p:spPr bwMode="auto">
          <a:xfrm>
            <a:off x="3525838" y="6270327"/>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dirty="0">
                <a:latin typeface="Arial" charset="0"/>
              </a:rPr>
              <a:t>Nominees </a:t>
            </a:r>
            <a:r>
              <a:rPr lang="en-US" sz="1800" b="0" i="0">
                <a:latin typeface="Arial" charset="0"/>
              </a:rPr>
              <a:t>= </a:t>
            </a:r>
            <a:r>
              <a:rPr lang="en-US" sz="1800" b="0" i="0" smtClean="0">
                <a:latin typeface="Arial" charset="0"/>
              </a:rPr>
              <a:t>1</a:t>
            </a:r>
            <a:endParaRPr lang="en-US" sz="1800" b="0" i="0" dirty="0">
              <a:latin typeface="Arial" charset="0"/>
            </a:endParaRPr>
          </a:p>
        </p:txBody>
      </p:sp>
      <p:grpSp>
        <p:nvGrpSpPr>
          <p:cNvPr id="19615" name="Group 159"/>
          <p:cNvGrpSpPr>
            <a:grpSpLocks/>
          </p:cNvGrpSpPr>
          <p:nvPr/>
        </p:nvGrpSpPr>
        <p:grpSpPr bwMode="auto">
          <a:xfrm>
            <a:off x="1566863" y="4766965"/>
            <a:ext cx="782637" cy="1308100"/>
            <a:chOff x="1043" y="2829"/>
            <a:chExt cx="544" cy="908"/>
          </a:xfrm>
        </p:grpSpPr>
        <p:sp>
          <p:nvSpPr>
            <p:cNvPr id="19616" name="Oval 160"/>
            <p:cNvSpPr>
              <a:spLocks noChangeArrowheads="1"/>
            </p:cNvSpPr>
            <p:nvPr/>
          </p:nvSpPr>
          <p:spPr bwMode="auto">
            <a:xfrm rot="10800000">
              <a:off x="1179" y="3510"/>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17" name="Oval 161"/>
            <p:cNvSpPr>
              <a:spLocks noChangeArrowheads="1"/>
            </p:cNvSpPr>
            <p:nvPr/>
          </p:nvSpPr>
          <p:spPr bwMode="auto">
            <a:xfrm rot="10800000">
              <a:off x="1043" y="3374"/>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18" name="Oval 162"/>
            <p:cNvSpPr>
              <a:spLocks noChangeArrowheads="1"/>
            </p:cNvSpPr>
            <p:nvPr/>
          </p:nvSpPr>
          <p:spPr bwMode="auto">
            <a:xfrm rot="10800000">
              <a:off x="1179" y="3328"/>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19" name="Oval 163"/>
            <p:cNvSpPr>
              <a:spLocks noChangeArrowheads="1"/>
            </p:cNvSpPr>
            <p:nvPr/>
          </p:nvSpPr>
          <p:spPr bwMode="auto">
            <a:xfrm rot="10800000">
              <a:off x="1088" y="3192"/>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20" name="Oval 164"/>
            <p:cNvSpPr>
              <a:spLocks noChangeArrowheads="1"/>
            </p:cNvSpPr>
            <p:nvPr/>
          </p:nvSpPr>
          <p:spPr bwMode="auto">
            <a:xfrm rot="10800000">
              <a:off x="1043" y="3011"/>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21" name="Oval 165"/>
            <p:cNvSpPr>
              <a:spLocks noChangeArrowheads="1"/>
            </p:cNvSpPr>
            <p:nvPr/>
          </p:nvSpPr>
          <p:spPr bwMode="auto">
            <a:xfrm rot="10800000">
              <a:off x="1269" y="3373"/>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22" name="Oval 166"/>
            <p:cNvSpPr>
              <a:spLocks noChangeArrowheads="1"/>
            </p:cNvSpPr>
            <p:nvPr/>
          </p:nvSpPr>
          <p:spPr bwMode="auto">
            <a:xfrm rot="10800000">
              <a:off x="1179" y="3056"/>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23" name="Oval 167"/>
            <p:cNvSpPr>
              <a:spLocks noChangeArrowheads="1"/>
            </p:cNvSpPr>
            <p:nvPr/>
          </p:nvSpPr>
          <p:spPr bwMode="auto">
            <a:xfrm rot="10800000">
              <a:off x="1269" y="3192"/>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24" name="Oval 168"/>
            <p:cNvSpPr>
              <a:spLocks noChangeArrowheads="1"/>
            </p:cNvSpPr>
            <p:nvPr/>
          </p:nvSpPr>
          <p:spPr bwMode="auto">
            <a:xfrm rot="10800000">
              <a:off x="1043" y="2829"/>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25" name="Oval 169"/>
            <p:cNvSpPr>
              <a:spLocks noChangeArrowheads="1"/>
            </p:cNvSpPr>
            <p:nvPr/>
          </p:nvSpPr>
          <p:spPr bwMode="auto">
            <a:xfrm rot="10800000">
              <a:off x="1179" y="2875"/>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26" name="Oval 170"/>
            <p:cNvSpPr>
              <a:spLocks noChangeArrowheads="1"/>
            </p:cNvSpPr>
            <p:nvPr/>
          </p:nvSpPr>
          <p:spPr bwMode="auto">
            <a:xfrm rot="10800000">
              <a:off x="1315" y="3011"/>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27" name="Oval 171"/>
            <p:cNvSpPr>
              <a:spLocks noChangeArrowheads="1"/>
            </p:cNvSpPr>
            <p:nvPr/>
          </p:nvSpPr>
          <p:spPr bwMode="auto">
            <a:xfrm rot="10800000">
              <a:off x="1043" y="3011"/>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28" name="Oval 172"/>
            <p:cNvSpPr>
              <a:spLocks noChangeArrowheads="1"/>
            </p:cNvSpPr>
            <p:nvPr/>
          </p:nvSpPr>
          <p:spPr bwMode="auto">
            <a:xfrm rot="10800000">
              <a:off x="1360" y="3283"/>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29" name="Oval 173"/>
            <p:cNvSpPr>
              <a:spLocks noChangeArrowheads="1"/>
            </p:cNvSpPr>
            <p:nvPr/>
          </p:nvSpPr>
          <p:spPr bwMode="auto">
            <a:xfrm rot="10800000">
              <a:off x="1360" y="3420"/>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30" name="Oval 174"/>
            <p:cNvSpPr>
              <a:spLocks noChangeArrowheads="1"/>
            </p:cNvSpPr>
            <p:nvPr/>
          </p:nvSpPr>
          <p:spPr bwMode="auto">
            <a:xfrm rot="10800000">
              <a:off x="1315" y="2830"/>
              <a:ext cx="227" cy="22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9631" name="Group 175"/>
          <p:cNvGrpSpPr>
            <a:grpSpLocks/>
          </p:cNvGrpSpPr>
          <p:nvPr/>
        </p:nvGrpSpPr>
        <p:grpSpPr bwMode="auto">
          <a:xfrm>
            <a:off x="4638675" y="4768552"/>
            <a:ext cx="455613" cy="1306513"/>
            <a:chOff x="2858" y="1927"/>
            <a:chExt cx="317" cy="907"/>
          </a:xfrm>
        </p:grpSpPr>
        <p:sp>
          <p:nvSpPr>
            <p:cNvPr id="19632" name="Oval 176"/>
            <p:cNvSpPr>
              <a:spLocks noChangeArrowheads="1"/>
            </p:cNvSpPr>
            <p:nvPr/>
          </p:nvSpPr>
          <p:spPr bwMode="auto">
            <a:xfrm rot="10800000">
              <a:off x="2948" y="2618"/>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33" name="Oval 177"/>
            <p:cNvSpPr>
              <a:spLocks noChangeArrowheads="1"/>
            </p:cNvSpPr>
            <p:nvPr/>
          </p:nvSpPr>
          <p:spPr bwMode="auto">
            <a:xfrm rot="10800000">
              <a:off x="2858" y="2359"/>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34" name="Oval 178"/>
            <p:cNvSpPr>
              <a:spLocks noChangeArrowheads="1"/>
            </p:cNvSpPr>
            <p:nvPr/>
          </p:nvSpPr>
          <p:spPr bwMode="auto">
            <a:xfrm rot="10800000">
              <a:off x="2858" y="2488"/>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35" name="Oval 179"/>
            <p:cNvSpPr>
              <a:spLocks noChangeArrowheads="1"/>
            </p:cNvSpPr>
            <p:nvPr/>
          </p:nvSpPr>
          <p:spPr bwMode="auto">
            <a:xfrm rot="10800000">
              <a:off x="2903" y="2272"/>
              <a:ext cx="227" cy="21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36" name="Oval 180"/>
            <p:cNvSpPr>
              <a:spLocks noChangeArrowheads="1"/>
            </p:cNvSpPr>
            <p:nvPr/>
          </p:nvSpPr>
          <p:spPr bwMode="auto">
            <a:xfrm rot="10800000">
              <a:off x="2858" y="2099"/>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37" name="Oval 181"/>
            <p:cNvSpPr>
              <a:spLocks noChangeArrowheads="1"/>
            </p:cNvSpPr>
            <p:nvPr/>
          </p:nvSpPr>
          <p:spPr bwMode="auto">
            <a:xfrm rot="10800000">
              <a:off x="2903" y="1927"/>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38" name="Oval 182"/>
            <p:cNvSpPr>
              <a:spLocks noChangeArrowheads="1"/>
            </p:cNvSpPr>
            <p:nvPr/>
          </p:nvSpPr>
          <p:spPr bwMode="auto">
            <a:xfrm rot="10800000">
              <a:off x="2858" y="2230"/>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39" name="Oval 183"/>
            <p:cNvSpPr>
              <a:spLocks noChangeArrowheads="1"/>
            </p:cNvSpPr>
            <p:nvPr/>
          </p:nvSpPr>
          <p:spPr bwMode="auto">
            <a:xfrm rot="10800000">
              <a:off x="2948" y="2359"/>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9640" name="Group 184"/>
          <p:cNvGrpSpPr>
            <a:grpSpLocks/>
          </p:cNvGrpSpPr>
          <p:nvPr/>
        </p:nvGrpSpPr>
        <p:grpSpPr bwMode="auto">
          <a:xfrm>
            <a:off x="1241425" y="5205115"/>
            <a:ext cx="522288" cy="869950"/>
            <a:chOff x="2086" y="2096"/>
            <a:chExt cx="363" cy="604"/>
          </a:xfrm>
        </p:grpSpPr>
        <p:sp>
          <p:nvSpPr>
            <p:cNvPr id="19641" name="Oval 185"/>
            <p:cNvSpPr>
              <a:spLocks noChangeArrowheads="1"/>
            </p:cNvSpPr>
            <p:nvPr/>
          </p:nvSpPr>
          <p:spPr bwMode="auto">
            <a:xfrm rot="10800000">
              <a:off x="2132" y="2096"/>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42" name="Oval 186"/>
            <p:cNvSpPr>
              <a:spLocks noChangeArrowheads="1"/>
            </p:cNvSpPr>
            <p:nvPr/>
          </p:nvSpPr>
          <p:spPr bwMode="auto">
            <a:xfrm rot="10800000">
              <a:off x="2177" y="2224"/>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43" name="Oval 187"/>
            <p:cNvSpPr>
              <a:spLocks noChangeArrowheads="1"/>
            </p:cNvSpPr>
            <p:nvPr/>
          </p:nvSpPr>
          <p:spPr bwMode="auto">
            <a:xfrm rot="10800000">
              <a:off x="2222" y="2484"/>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44" name="Oval 188"/>
            <p:cNvSpPr>
              <a:spLocks noChangeArrowheads="1"/>
            </p:cNvSpPr>
            <p:nvPr/>
          </p:nvSpPr>
          <p:spPr bwMode="auto">
            <a:xfrm rot="10800000">
              <a:off x="2086" y="2354"/>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9645" name="Group 189"/>
          <p:cNvGrpSpPr>
            <a:grpSpLocks/>
          </p:cNvGrpSpPr>
          <p:nvPr/>
        </p:nvGrpSpPr>
        <p:grpSpPr bwMode="auto">
          <a:xfrm>
            <a:off x="4311650" y="4832052"/>
            <a:ext cx="522288" cy="496888"/>
            <a:chOff x="1951" y="1882"/>
            <a:chExt cx="363" cy="345"/>
          </a:xfrm>
        </p:grpSpPr>
        <p:sp>
          <p:nvSpPr>
            <p:cNvPr id="19646" name="Oval 190"/>
            <p:cNvSpPr>
              <a:spLocks noChangeArrowheads="1"/>
            </p:cNvSpPr>
            <p:nvPr/>
          </p:nvSpPr>
          <p:spPr bwMode="auto">
            <a:xfrm rot="10800000">
              <a:off x="1951" y="2011"/>
              <a:ext cx="227" cy="21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47" name="Oval 191"/>
            <p:cNvSpPr>
              <a:spLocks noChangeArrowheads="1"/>
            </p:cNvSpPr>
            <p:nvPr/>
          </p:nvSpPr>
          <p:spPr bwMode="auto">
            <a:xfrm rot="10800000">
              <a:off x="2087" y="1925"/>
              <a:ext cx="227" cy="21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48" name="Oval 192"/>
            <p:cNvSpPr>
              <a:spLocks noChangeArrowheads="1"/>
            </p:cNvSpPr>
            <p:nvPr/>
          </p:nvSpPr>
          <p:spPr bwMode="auto">
            <a:xfrm rot="10800000">
              <a:off x="1996" y="1882"/>
              <a:ext cx="227" cy="21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9649" name="Group 193"/>
          <p:cNvGrpSpPr>
            <a:grpSpLocks/>
          </p:cNvGrpSpPr>
          <p:nvPr/>
        </p:nvGrpSpPr>
        <p:grpSpPr bwMode="auto">
          <a:xfrm>
            <a:off x="4244975" y="5327352"/>
            <a:ext cx="458788" cy="747713"/>
            <a:chOff x="1905" y="2226"/>
            <a:chExt cx="318" cy="519"/>
          </a:xfrm>
        </p:grpSpPr>
        <p:sp>
          <p:nvSpPr>
            <p:cNvPr id="19650" name="Oval 194"/>
            <p:cNvSpPr>
              <a:spLocks noChangeArrowheads="1"/>
            </p:cNvSpPr>
            <p:nvPr/>
          </p:nvSpPr>
          <p:spPr bwMode="auto">
            <a:xfrm rot="10800000">
              <a:off x="1950" y="2226"/>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51" name="Oval 195"/>
            <p:cNvSpPr>
              <a:spLocks noChangeArrowheads="1"/>
            </p:cNvSpPr>
            <p:nvPr/>
          </p:nvSpPr>
          <p:spPr bwMode="auto">
            <a:xfrm rot="10800000">
              <a:off x="1905" y="2400"/>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52" name="Oval 196"/>
            <p:cNvSpPr>
              <a:spLocks noChangeArrowheads="1"/>
            </p:cNvSpPr>
            <p:nvPr/>
          </p:nvSpPr>
          <p:spPr bwMode="auto">
            <a:xfrm rot="10800000">
              <a:off x="1996" y="2529"/>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9653" name="Group 197"/>
          <p:cNvGrpSpPr>
            <a:grpSpLocks/>
          </p:cNvGrpSpPr>
          <p:nvPr/>
        </p:nvGrpSpPr>
        <p:grpSpPr bwMode="auto">
          <a:xfrm>
            <a:off x="4310063" y="4832052"/>
            <a:ext cx="522287" cy="496888"/>
            <a:chOff x="1951" y="1882"/>
            <a:chExt cx="363" cy="345"/>
          </a:xfrm>
        </p:grpSpPr>
        <p:sp>
          <p:nvSpPr>
            <p:cNvPr id="19654" name="Oval 198"/>
            <p:cNvSpPr>
              <a:spLocks noChangeArrowheads="1"/>
            </p:cNvSpPr>
            <p:nvPr/>
          </p:nvSpPr>
          <p:spPr bwMode="auto">
            <a:xfrm rot="10800000">
              <a:off x="1951" y="2011"/>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55" name="Oval 199"/>
            <p:cNvSpPr>
              <a:spLocks noChangeArrowheads="1"/>
            </p:cNvSpPr>
            <p:nvPr/>
          </p:nvSpPr>
          <p:spPr bwMode="auto">
            <a:xfrm rot="10800000">
              <a:off x="2087" y="1925"/>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56" name="Oval 200"/>
            <p:cNvSpPr>
              <a:spLocks noChangeArrowheads="1"/>
            </p:cNvSpPr>
            <p:nvPr/>
          </p:nvSpPr>
          <p:spPr bwMode="auto">
            <a:xfrm rot="10800000">
              <a:off x="1996" y="1882"/>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9657" name="Group 201"/>
          <p:cNvGrpSpPr>
            <a:grpSpLocks/>
          </p:cNvGrpSpPr>
          <p:nvPr/>
        </p:nvGrpSpPr>
        <p:grpSpPr bwMode="auto">
          <a:xfrm>
            <a:off x="4244975" y="5327352"/>
            <a:ext cx="458788" cy="747713"/>
            <a:chOff x="1905" y="2226"/>
            <a:chExt cx="318" cy="519"/>
          </a:xfrm>
        </p:grpSpPr>
        <p:sp>
          <p:nvSpPr>
            <p:cNvPr id="19658" name="Oval 202"/>
            <p:cNvSpPr>
              <a:spLocks noChangeArrowheads="1"/>
            </p:cNvSpPr>
            <p:nvPr/>
          </p:nvSpPr>
          <p:spPr bwMode="auto">
            <a:xfrm rot="10800000">
              <a:off x="1950" y="2226"/>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59" name="Oval 203"/>
            <p:cNvSpPr>
              <a:spLocks noChangeArrowheads="1"/>
            </p:cNvSpPr>
            <p:nvPr/>
          </p:nvSpPr>
          <p:spPr bwMode="auto">
            <a:xfrm rot="10800000">
              <a:off x="1905" y="2400"/>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60" name="Oval 204"/>
            <p:cNvSpPr>
              <a:spLocks noChangeArrowheads="1"/>
            </p:cNvSpPr>
            <p:nvPr/>
          </p:nvSpPr>
          <p:spPr bwMode="auto">
            <a:xfrm rot="10800000">
              <a:off x="1996" y="2529"/>
              <a:ext cx="227" cy="21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9661" name="Group 205"/>
          <p:cNvGrpSpPr>
            <a:grpSpLocks/>
          </p:cNvGrpSpPr>
          <p:nvPr/>
        </p:nvGrpSpPr>
        <p:grpSpPr bwMode="auto">
          <a:xfrm>
            <a:off x="1241425" y="5327352"/>
            <a:ext cx="392113" cy="561975"/>
            <a:chOff x="1860" y="1973"/>
            <a:chExt cx="272" cy="390"/>
          </a:xfrm>
        </p:grpSpPr>
        <p:sp>
          <p:nvSpPr>
            <p:cNvPr id="19662" name="Oval 206"/>
            <p:cNvSpPr>
              <a:spLocks noChangeArrowheads="1"/>
            </p:cNvSpPr>
            <p:nvPr/>
          </p:nvSpPr>
          <p:spPr bwMode="auto">
            <a:xfrm rot="10800000">
              <a:off x="1905" y="1973"/>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63" name="Oval 207"/>
            <p:cNvSpPr>
              <a:spLocks noChangeArrowheads="1"/>
            </p:cNvSpPr>
            <p:nvPr/>
          </p:nvSpPr>
          <p:spPr bwMode="auto">
            <a:xfrm rot="10800000">
              <a:off x="1860" y="2147"/>
              <a:ext cx="227" cy="21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9664" name="Oval 208"/>
          <p:cNvSpPr>
            <a:spLocks noChangeArrowheads="1"/>
          </p:cNvSpPr>
          <p:nvPr/>
        </p:nvSpPr>
        <p:spPr bwMode="auto">
          <a:xfrm rot="10800000">
            <a:off x="1371600" y="5763915"/>
            <a:ext cx="327025" cy="31115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65" name="Oval 209"/>
          <p:cNvSpPr>
            <a:spLocks noChangeArrowheads="1"/>
          </p:cNvSpPr>
          <p:nvPr/>
        </p:nvSpPr>
        <p:spPr bwMode="auto">
          <a:xfrm rot="10800000">
            <a:off x="4440238" y="5325765"/>
            <a:ext cx="327025" cy="31115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66" name="Oval 210"/>
          <p:cNvSpPr>
            <a:spLocks noChangeArrowheads="1"/>
          </p:cNvSpPr>
          <p:nvPr/>
        </p:nvSpPr>
        <p:spPr bwMode="auto">
          <a:xfrm rot="10800000">
            <a:off x="4376738" y="5576590"/>
            <a:ext cx="327025" cy="3111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67" name="Oval 211"/>
          <p:cNvSpPr>
            <a:spLocks noChangeArrowheads="1"/>
          </p:cNvSpPr>
          <p:nvPr/>
        </p:nvSpPr>
        <p:spPr bwMode="auto">
          <a:xfrm rot="10800000">
            <a:off x="4376738" y="5576590"/>
            <a:ext cx="327025" cy="31115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68" name="Content Placeholder 2"/>
          <p:cNvSpPr>
            <a:spLocks/>
          </p:cNvSpPr>
          <p:nvPr/>
        </p:nvSpPr>
        <p:spPr bwMode="auto">
          <a:xfrm>
            <a:off x="522288" y="4149080"/>
            <a:ext cx="8099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a:latin typeface="Arial" charset="0"/>
              </a:rPr>
              <a:t>Round </a:t>
            </a:r>
            <a:r>
              <a:rPr lang="en-US" sz="1800" b="0" i="0" smtClean="0">
                <a:latin typeface="Arial" charset="0"/>
              </a:rPr>
              <a:t>1 </a:t>
            </a:r>
            <a:r>
              <a:rPr lang="en-US" sz="1800" b="0" i="0" dirty="0">
                <a:latin typeface="Arial" charset="0"/>
              </a:rPr>
              <a:t>(contention</a:t>
            </a:r>
            <a:r>
              <a:rPr lang="en-US" sz="1800" b="0" i="0">
                <a:latin typeface="Arial" charset="0"/>
              </a:rPr>
              <a:t>): </a:t>
            </a:r>
            <a:r>
              <a:rPr lang="en-US" sz="1800" b="0" i="0" smtClean="0">
                <a:latin typeface="Arial" charset="0"/>
              </a:rPr>
              <a:t>34/132 </a:t>
            </a:r>
            <a:r>
              <a:rPr lang="en-US" sz="1800" b="0" i="0" dirty="0">
                <a:latin typeface="Arial" charset="0"/>
              </a:rPr>
              <a:t>nominees choose the highest subcarrier</a:t>
            </a:r>
          </a:p>
        </p:txBody>
      </p:sp>
      <p:sp>
        <p:nvSpPr>
          <p:cNvPr id="19669" name="Content Placeholder 2"/>
          <p:cNvSpPr>
            <a:spLocks/>
          </p:cNvSpPr>
          <p:nvPr/>
        </p:nvSpPr>
        <p:spPr bwMode="auto">
          <a:xfrm>
            <a:off x="522288" y="4149080"/>
            <a:ext cx="8099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dirty="0">
                <a:latin typeface="Arial" charset="0"/>
              </a:rPr>
              <a:t>Round 2 (contention</a:t>
            </a:r>
            <a:r>
              <a:rPr lang="en-US" sz="1800" b="0" i="0">
                <a:latin typeface="Arial" charset="0"/>
              </a:rPr>
              <a:t>): </a:t>
            </a:r>
            <a:r>
              <a:rPr lang="en-US" sz="1800" b="0" i="0" smtClean="0">
                <a:latin typeface="Arial" charset="0"/>
              </a:rPr>
              <a:t>5/18 </a:t>
            </a:r>
            <a:r>
              <a:rPr lang="en-US" sz="1800" b="0" i="0" dirty="0">
                <a:latin typeface="Arial" charset="0"/>
              </a:rPr>
              <a:t>nominees choose the highest subcarrier</a:t>
            </a:r>
            <a:endParaRPr lang="en-US" sz="1800" b="0" baseline="-25000" dirty="0">
              <a:latin typeface="Arial" charset="0"/>
            </a:endParaRPr>
          </a:p>
        </p:txBody>
      </p:sp>
      <p:sp>
        <p:nvSpPr>
          <p:cNvPr id="19670" name="Content Placeholder 2"/>
          <p:cNvSpPr>
            <a:spLocks/>
          </p:cNvSpPr>
          <p:nvPr/>
        </p:nvSpPr>
        <p:spPr bwMode="auto">
          <a:xfrm>
            <a:off x="539750" y="4149080"/>
            <a:ext cx="8099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28625" indent="-323850" defTabSz="449263">
              <a:spcBef>
                <a:spcPct val="40000"/>
              </a:spcBef>
              <a:buClr>
                <a:srgbClr val="003366"/>
              </a:buClr>
              <a:buSzPct val="50000"/>
              <a:buFont typeface="Calibri" pitchFamily="34" charset="0"/>
              <a:buNone/>
            </a:pPr>
            <a:r>
              <a:rPr lang="en-US" sz="1800" b="0" i="0" dirty="0">
                <a:latin typeface="Arial" charset="0"/>
              </a:rPr>
              <a:t>Round 3 (contention</a:t>
            </a:r>
            <a:r>
              <a:rPr lang="en-US" sz="1800" b="0" i="0">
                <a:latin typeface="Arial" charset="0"/>
              </a:rPr>
              <a:t>): </a:t>
            </a:r>
            <a:r>
              <a:rPr lang="en-US" sz="1800" b="0" i="0" smtClean="0">
                <a:latin typeface="Arial" charset="0"/>
              </a:rPr>
              <a:t>1/3 </a:t>
            </a:r>
            <a:r>
              <a:rPr lang="en-US" sz="1800" b="0" i="0" dirty="0">
                <a:latin typeface="Arial" charset="0"/>
              </a:rPr>
              <a:t>contenders chooses the highest subcarrier</a:t>
            </a:r>
            <a:endParaRPr lang="en-US" sz="1800" b="0" baseline="-25000" dirty="0">
              <a:latin typeface="Arial" charset="0"/>
            </a:endParaRPr>
          </a:p>
        </p:txBody>
      </p:sp>
      <p:graphicFrame>
        <p:nvGraphicFramePr>
          <p:cNvPr id="19672" name="Object 216"/>
          <p:cNvGraphicFramePr>
            <a:graphicFrameLocks/>
          </p:cNvGraphicFramePr>
          <p:nvPr>
            <p:extLst>
              <p:ext uri="{D42A27DB-BD31-4B8C-83A1-F6EECF244321}">
                <p14:modId xmlns:p14="http://schemas.microsoft.com/office/powerpoint/2010/main" val="1459542141"/>
              </p:ext>
            </p:extLst>
          </p:nvPr>
        </p:nvGraphicFramePr>
        <p:xfrm>
          <a:off x="684213" y="2106185"/>
          <a:ext cx="1973262" cy="1584325"/>
        </p:xfrm>
        <a:graphic>
          <a:graphicData uri="http://schemas.openxmlformats.org/presentationml/2006/ole">
            <mc:AlternateContent xmlns:mc="http://schemas.openxmlformats.org/markup-compatibility/2006">
              <mc:Choice xmlns:v="urn:schemas-microsoft-com:vml" Requires="v">
                <p:oleObj spid="_x0000_s35847" name="Visio" r:id="rId4" imgW="673541" imgH="538716" progId="Visio.Drawing.11">
                  <p:embed/>
                </p:oleObj>
              </mc:Choice>
              <mc:Fallback>
                <p:oleObj name="Visio" r:id="rId4" imgW="673541" imgH="538716" progId="Visio.Drawing.11">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2106185"/>
                        <a:ext cx="1973262"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3800" name="Picture 8" descr="T:\work\cambridge\research\presentations\topical-2011\mcbc-contentions.e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5838" y="1772816"/>
            <a:ext cx="4732928" cy="2135000"/>
          </a:xfrm>
          <a:prstGeom prst="rect">
            <a:avLst/>
          </a:prstGeom>
          <a:noFill/>
          <a:extLst>
            <a:ext uri="{909E8E84-426E-40DD-AFC4-6F175D3DCCD1}">
              <a14:hiddenFill xmlns:a14="http://schemas.microsoft.com/office/drawing/2010/main">
                <a:solidFill>
                  <a:srgbClr val="FFFFFF"/>
                </a:solidFill>
              </a14:hiddenFill>
            </a:ext>
          </a:extLst>
        </p:spPr>
      </p:pic>
      <p:sp>
        <p:nvSpPr>
          <p:cNvPr id="218" name="Content Placeholder 2"/>
          <p:cNvSpPr>
            <a:spLocks noGrp="1"/>
          </p:cNvSpPr>
          <p:nvPr>
            <p:ph idx="1"/>
          </p:nvPr>
        </p:nvSpPr>
        <p:spPr>
          <a:xfrm>
            <a:off x="251520" y="836712"/>
            <a:ext cx="8640960" cy="576064"/>
          </a:xfrm>
        </p:spPr>
        <p:txBody>
          <a:bodyPr/>
          <a:lstStyle/>
          <a:p>
            <a:pPr marL="268288" lvl="1">
              <a:spcBef>
                <a:spcPct val="40000"/>
              </a:spcBef>
              <a:buFont typeface="Arial" charset="0"/>
              <a:buChar char="•"/>
            </a:pPr>
            <a:r>
              <a:rPr lang="en-US" sz="2000" dirty="0" smtClean="0"/>
              <a:t>Actual radio:	</a:t>
            </a:r>
            <a:r>
              <a:rPr lang="en-US" sz="1800" dirty="0" smtClean="0">
                <a:solidFill>
                  <a:srgbClr val="FF6600"/>
                </a:solidFill>
              </a:rPr>
              <a:t>Die face number </a:t>
            </a:r>
            <a:r>
              <a:rPr lang="en-US" sz="1600" dirty="0" smtClean="0">
                <a:solidFill>
                  <a:srgbClr val="FF6600"/>
                </a:solidFill>
                <a:sym typeface="Wingdings" pitchFamily="2" charset="2"/>
              </a:rPr>
              <a:t></a:t>
            </a:r>
            <a:r>
              <a:rPr lang="en-US" sz="1800" dirty="0" smtClean="0">
                <a:solidFill>
                  <a:srgbClr val="FF6600"/>
                </a:solidFill>
                <a:sym typeface="Wingdings" pitchFamily="2" charset="2"/>
              </a:rPr>
              <a:t> frequency sub-channel.</a:t>
            </a:r>
            <a:br>
              <a:rPr lang="en-US" sz="1800" dirty="0" smtClean="0">
                <a:solidFill>
                  <a:srgbClr val="FF6600"/>
                </a:solidFill>
                <a:sym typeface="Wingdings" pitchFamily="2" charset="2"/>
              </a:rPr>
            </a:br>
            <a:r>
              <a:rPr lang="en-US" sz="1800" dirty="0" smtClean="0">
                <a:solidFill>
                  <a:srgbClr val="FF6600"/>
                </a:solidFill>
                <a:sym typeface="Wingdings" pitchFamily="2" charset="2"/>
              </a:rPr>
              <a:t>		Die </a:t>
            </a:r>
            <a:r>
              <a:rPr lang="en-US" sz="1800" dirty="0">
                <a:solidFill>
                  <a:srgbClr val="FF6600"/>
                </a:solidFill>
                <a:sym typeface="Wingdings" pitchFamily="2" charset="2"/>
              </a:rPr>
              <a:t>rolls and referee shouts </a:t>
            </a:r>
            <a:r>
              <a:rPr lang="en-US" sz="1600" dirty="0">
                <a:solidFill>
                  <a:srgbClr val="FF6600"/>
                </a:solidFill>
                <a:sym typeface="Wingdings" pitchFamily="2" charset="2"/>
              </a:rPr>
              <a:t></a:t>
            </a:r>
            <a:r>
              <a:rPr lang="en-US" sz="1800" dirty="0">
                <a:solidFill>
                  <a:srgbClr val="FF6600"/>
                </a:solidFill>
                <a:sym typeface="Wingdings" pitchFamily="2" charset="2"/>
              </a:rPr>
              <a:t> </a:t>
            </a:r>
            <a:r>
              <a:rPr lang="en-US" sz="1800" dirty="0" smtClean="0">
                <a:solidFill>
                  <a:srgbClr val="FF6600"/>
                </a:solidFill>
                <a:sym typeface="Wingdings" pitchFamily="2" charset="2"/>
              </a:rPr>
              <a:t>simple buzz on respective freq.</a:t>
            </a:r>
            <a:endParaRPr lang="en-GB" sz="1800" dirty="0">
              <a:solidFill>
                <a:srgbClr val="FF6600"/>
              </a:solidFill>
            </a:endParaRPr>
          </a:p>
          <a:p>
            <a:endParaRPr lang="en-US" sz="1800" dirty="0" smtClean="0">
              <a:solidFill>
                <a:srgbClr val="FF6600"/>
              </a:solidFill>
              <a:sym typeface="Wingdings" pitchFamily="2" charset="2"/>
            </a:endParaRPr>
          </a:p>
        </p:txBody>
      </p:sp>
    </p:spTree>
    <p:extLst>
      <p:ext uri="{BB962C8B-B14F-4D97-AF65-F5344CB8AC3E}">
        <p14:creationId xmlns:p14="http://schemas.microsoft.com/office/powerpoint/2010/main" val="35551547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03827E-6 3.69748E-6 L 0.6716 3.69748E-6 " pathEditMode="relative" rAng="0" ptsTypes="AA">
                                      <p:cBhvr>
                                        <p:cTn id="6" dur="1000" fill="hold"/>
                                        <p:tgtEl>
                                          <p:spTgt spid="19577"/>
                                        </p:tgtEl>
                                        <p:attrNameLst>
                                          <p:attrName>ppt_x</p:attrName>
                                          <p:attrName>ppt_y</p:attrName>
                                        </p:attrNameLst>
                                      </p:cBhvr>
                                      <p:rCtr x="33580" y="0"/>
                                    </p:animMotion>
                                  </p:childTnLst>
                                </p:cTn>
                              </p:par>
                              <p:par>
                                <p:cTn id="7" presetID="0" presetClass="path" presetSubtype="0" accel="50000" decel="50000" fill="hold" nodeType="withEffect">
                                  <p:stCondLst>
                                    <p:cond delay="0"/>
                                  </p:stCondLst>
                                  <p:childTnLst>
                                    <p:animMotion origin="layout" path="M 3.03827E-6 3.69748E-6 L 0.6716 3.69748E-6 " pathEditMode="relative" rAng="0" ptsTypes="AA">
                                      <p:cBhvr>
                                        <p:cTn id="8" dur="1000" fill="hold"/>
                                        <p:tgtEl>
                                          <p:spTgt spid="19615"/>
                                        </p:tgtEl>
                                        <p:attrNameLst>
                                          <p:attrName>ppt_x</p:attrName>
                                          <p:attrName>ppt_y</p:attrName>
                                        </p:attrNameLst>
                                      </p:cBhvr>
                                      <p:rCtr x="33580" y="0"/>
                                    </p:animMotion>
                                  </p:childTnLst>
                                </p:cTn>
                              </p:par>
                              <p:par>
                                <p:cTn id="9" presetID="10" presetClass="exit" presetSubtype="0" fill="hold" nodeType="withEffect">
                                  <p:stCondLst>
                                    <p:cond delay="0"/>
                                  </p:stCondLst>
                                  <p:childTnLst>
                                    <p:animEffect transition="out" filter="fade">
                                      <p:cBhvr>
                                        <p:cTn id="10" dur="1000"/>
                                        <p:tgtEl>
                                          <p:spTgt spid="19615"/>
                                        </p:tgtEl>
                                      </p:cBhvr>
                                    </p:animEffect>
                                    <p:set>
                                      <p:cBhvr>
                                        <p:cTn id="11" dur="1" fill="hold">
                                          <p:stCondLst>
                                            <p:cond delay="999"/>
                                          </p:stCondLst>
                                        </p:cTn>
                                        <p:tgtEl>
                                          <p:spTgt spid="19615"/>
                                        </p:tgtEl>
                                        <p:attrNameLst>
                                          <p:attrName>style.visibility</p:attrName>
                                        </p:attrNameLst>
                                      </p:cBhvr>
                                      <p:to>
                                        <p:strVal val="hidden"/>
                                      </p:to>
                                    </p:set>
                                  </p:childTnLst>
                                </p:cTn>
                              </p:par>
                              <p:par>
                                <p:cTn id="12" presetID="0" presetClass="path" presetSubtype="0" accel="50000" decel="50000" fill="hold" nodeType="withEffect">
                                  <p:stCondLst>
                                    <p:cond delay="0"/>
                                  </p:stCondLst>
                                  <p:childTnLst>
                                    <p:animMotion origin="layout" path="M -3.48086E-6 -0.00021 L 0.35723 2.26891E-6 " pathEditMode="relative" rAng="0" ptsTypes="AA">
                                      <p:cBhvr>
                                        <p:cTn id="13" dur="1000" fill="hold"/>
                                        <p:tgtEl>
                                          <p:spTgt spid="19469"/>
                                        </p:tgtEl>
                                        <p:attrNameLst>
                                          <p:attrName>ppt_x</p:attrName>
                                          <p:attrName>ppt_y</p:attrName>
                                        </p:attrNameLst>
                                      </p:cBhvr>
                                      <p:rCtr x="17861" y="0"/>
                                    </p:animMotion>
                                  </p:childTnLst>
                                </p:cTn>
                              </p:par>
                              <p:par>
                                <p:cTn id="14" presetID="0" presetClass="path" presetSubtype="0" accel="50000" decel="50000" fill="hold" nodeType="withEffect">
                                  <p:stCondLst>
                                    <p:cond delay="0"/>
                                  </p:stCondLst>
                                  <p:childTnLst>
                                    <p:animMotion origin="layout" path="M -3.48086E-6 2.35294E-6 L 0.35723 0.00021 " pathEditMode="relative" rAng="0" ptsTypes="AA">
                                      <p:cBhvr>
                                        <p:cTn id="15" dur="1000" fill="hold"/>
                                        <p:tgtEl>
                                          <p:spTgt spid="19488"/>
                                        </p:tgtEl>
                                        <p:attrNameLst>
                                          <p:attrName>ppt_x</p:attrName>
                                          <p:attrName>ppt_y</p:attrName>
                                        </p:attrNameLst>
                                      </p:cBhvr>
                                      <p:rCtr x="17861" y="0"/>
                                    </p:animMotion>
                                  </p:childTnLst>
                                </p:cTn>
                              </p:par>
                              <p:par>
                                <p:cTn id="16" presetID="10" presetClass="exit" presetSubtype="0" fill="hold" nodeType="withEffect">
                                  <p:stCondLst>
                                    <p:cond delay="0"/>
                                  </p:stCondLst>
                                  <p:childTnLst>
                                    <p:animEffect transition="out" filter="fade">
                                      <p:cBhvr>
                                        <p:cTn id="17" dur="1000"/>
                                        <p:tgtEl>
                                          <p:spTgt spid="19488"/>
                                        </p:tgtEl>
                                      </p:cBhvr>
                                    </p:animEffect>
                                    <p:set>
                                      <p:cBhvr>
                                        <p:cTn id="18" dur="1" fill="hold">
                                          <p:stCondLst>
                                            <p:cond delay="999"/>
                                          </p:stCondLst>
                                        </p:cTn>
                                        <p:tgtEl>
                                          <p:spTgt spid="1948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959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960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96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59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598"/>
                                        </p:tgtEl>
                                        <p:attrNameLst>
                                          <p:attrName>style.visibility</p:attrName>
                                        </p:attrNameLst>
                                      </p:cBhvr>
                                      <p:to>
                                        <p:strVal val="visible"/>
                                      </p:to>
                                    </p:set>
                                  </p:childTnLst>
                                </p:cTn>
                              </p:par>
                            </p:childTnLst>
                          </p:cTn>
                        </p:par>
                        <p:par>
                          <p:cTn id="29" fill="hold" nodeType="afterGroup">
                            <p:stCondLst>
                              <p:cond delay="1000"/>
                            </p:stCondLst>
                            <p:childTnLst>
                              <p:par>
                                <p:cTn id="30" presetID="1" presetClass="exit" presetSubtype="0" fill="hold" nodeType="afterEffect">
                                  <p:stCondLst>
                                    <p:cond delay="0"/>
                                  </p:stCondLst>
                                  <p:childTnLst>
                                    <p:set>
                                      <p:cBhvr>
                                        <p:cTn id="31" dur="1" fill="hold">
                                          <p:stCondLst>
                                            <p:cond delay="0"/>
                                          </p:stCondLst>
                                        </p:cTn>
                                        <p:tgtEl>
                                          <p:spTgt spid="19469"/>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1956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954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955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963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953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0" presetClass="path" presetSubtype="0" accel="50000" decel="50000" fill="hold" nodeType="clickEffect">
                                  <p:stCondLst>
                                    <p:cond delay="0"/>
                                  </p:stCondLst>
                                  <p:childTnLst>
                                    <p:animMotion origin="layout" path="M -4.56135E-6 1.42857E-6 L 0.31092 0.00021 " pathEditMode="relative" rAng="0" ptsTypes="AA">
                                      <p:cBhvr>
                                        <p:cTn id="45" dur="1000" fill="hold"/>
                                        <p:tgtEl>
                                          <p:spTgt spid="19552"/>
                                        </p:tgtEl>
                                        <p:attrNameLst>
                                          <p:attrName>ppt_x</p:attrName>
                                          <p:attrName>ppt_y</p:attrName>
                                        </p:attrNameLst>
                                      </p:cBhvr>
                                      <p:rCtr x="15546" y="0"/>
                                    </p:animMotion>
                                  </p:childTnLst>
                                </p:cTn>
                              </p:par>
                              <p:par>
                                <p:cTn id="46" presetID="0" presetClass="path" presetSubtype="0" accel="50000" decel="50000" fill="hold" nodeType="withEffect">
                                  <p:stCondLst>
                                    <p:cond delay="0"/>
                                  </p:stCondLst>
                                  <p:childTnLst>
                                    <p:animMotion origin="layout" path="M -4.56135E-6 1.42857E-6 L 0.31092 0.00021 " pathEditMode="relative" rAng="0" ptsTypes="AA">
                                      <p:cBhvr>
                                        <p:cTn id="47" dur="1000" fill="hold"/>
                                        <p:tgtEl>
                                          <p:spTgt spid="19631"/>
                                        </p:tgtEl>
                                        <p:attrNameLst>
                                          <p:attrName>ppt_x</p:attrName>
                                          <p:attrName>ppt_y</p:attrName>
                                        </p:attrNameLst>
                                      </p:cBhvr>
                                      <p:rCtr x="15546" y="0"/>
                                    </p:animMotion>
                                  </p:childTnLst>
                                </p:cTn>
                              </p:par>
                              <p:par>
                                <p:cTn id="48" presetID="10" presetClass="exit" presetSubtype="0" fill="hold" nodeType="withEffect">
                                  <p:stCondLst>
                                    <p:cond delay="0"/>
                                  </p:stCondLst>
                                  <p:childTnLst>
                                    <p:animEffect transition="out" filter="fade">
                                      <p:cBhvr>
                                        <p:cTn id="49" dur="1000"/>
                                        <p:tgtEl>
                                          <p:spTgt spid="19631"/>
                                        </p:tgtEl>
                                      </p:cBhvr>
                                    </p:animEffect>
                                    <p:set>
                                      <p:cBhvr>
                                        <p:cTn id="50" dur="1" fill="hold">
                                          <p:stCondLst>
                                            <p:cond delay="999"/>
                                          </p:stCondLst>
                                        </p:cTn>
                                        <p:tgtEl>
                                          <p:spTgt spid="1963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959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9598"/>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9668"/>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1960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61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59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1000"/>
                                        <p:tgtEl>
                                          <p:spTgt spid="19541"/>
                                        </p:tgtEl>
                                      </p:cBhvr>
                                    </p:animEffect>
                                    <p:set>
                                      <p:cBhvr>
                                        <p:cTn id="67" dur="1" fill="hold">
                                          <p:stCondLst>
                                            <p:cond delay="999"/>
                                          </p:stCondLst>
                                        </p:cTn>
                                        <p:tgtEl>
                                          <p:spTgt spid="19541"/>
                                        </p:tgtEl>
                                        <p:attrNameLst>
                                          <p:attrName>style.visibility</p:attrName>
                                        </p:attrNameLst>
                                      </p:cBhvr>
                                      <p:to>
                                        <p:strVal val="hidden"/>
                                      </p:to>
                                    </p:set>
                                  </p:childTnLst>
                                </p:cTn>
                              </p:par>
                              <p:par>
                                <p:cTn id="68" presetID="0" presetClass="path" presetSubtype="0" accel="50000" decel="50000" fill="hold" nodeType="withEffect">
                                  <p:stCondLst>
                                    <p:cond delay="0"/>
                                  </p:stCondLst>
                                  <p:childTnLst>
                                    <p:animMotion origin="layout" path="M 0 0 L -0.34368 0 " pathEditMode="relative" ptsTypes="AA">
                                      <p:cBhvr>
                                        <p:cTn id="69" dur="1000" fill="hold"/>
                                        <p:tgtEl>
                                          <p:spTgt spid="19541"/>
                                        </p:tgtEl>
                                        <p:attrNameLst>
                                          <p:attrName>ppt_x</p:attrName>
                                          <p:attrName>ppt_y</p:attrName>
                                        </p:attrNameLst>
                                      </p:cBhvr>
                                    </p:animMotion>
                                  </p:childTnLst>
                                </p:cTn>
                              </p:par>
                              <p:par>
                                <p:cTn id="70" presetID="0" presetClass="path" presetSubtype="0" accel="50000" decel="50000" fill="hold" nodeType="withEffect">
                                  <p:stCondLst>
                                    <p:cond delay="0"/>
                                  </p:stCondLst>
                                  <p:childTnLst>
                                    <p:animMotion origin="layout" path="M 0 0 L -0.34368 0 " pathEditMode="relative" ptsTypes="AA">
                                      <p:cBhvr>
                                        <p:cTn id="71" dur="1000" fill="hold"/>
                                        <p:tgtEl>
                                          <p:spTgt spid="19530"/>
                                        </p:tgtEl>
                                        <p:attrNameLst>
                                          <p:attrName>ppt_x</p:attrName>
                                          <p:attrName>ppt_y</p:attrName>
                                        </p:attrNameLst>
                                      </p:cBhvr>
                                    </p:animMotion>
                                  </p:childTnLst>
                                </p:cTn>
                              </p:par>
                              <p:par>
                                <p:cTn id="72" presetID="1" presetClass="exit" presetSubtype="0" fill="hold" grpId="1" nodeType="withEffect">
                                  <p:stCondLst>
                                    <p:cond delay="0"/>
                                  </p:stCondLst>
                                  <p:childTnLst>
                                    <p:set>
                                      <p:cBhvr>
                                        <p:cTn id="73" dur="1" fill="hold">
                                          <p:stCondLst>
                                            <p:cond delay="0"/>
                                          </p:stCondLst>
                                        </p:cTn>
                                        <p:tgtEl>
                                          <p:spTgt spid="19611"/>
                                        </p:tgtEl>
                                        <p:attrNameLst>
                                          <p:attrName>style.visibility</p:attrName>
                                        </p:attrNameLst>
                                      </p:cBhvr>
                                      <p:to>
                                        <p:strVal val="hidden"/>
                                      </p:to>
                                    </p:set>
                                  </p:childTnLst>
                                </p:cTn>
                              </p:par>
                              <p:par>
                                <p:cTn id="74" presetID="1" presetClass="entr" presetSubtype="0" fill="hold" grpId="0" nodeType="withEffect">
                                  <p:stCondLst>
                                    <p:cond delay="0"/>
                                  </p:stCondLst>
                                  <p:childTnLst>
                                    <p:set>
                                      <p:cBhvr>
                                        <p:cTn id="75" dur="1" fill="hold">
                                          <p:stCondLst>
                                            <p:cond delay="0"/>
                                          </p:stCondLst>
                                        </p:cTn>
                                        <p:tgtEl>
                                          <p:spTgt spid="19595"/>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9606"/>
                                        </p:tgtEl>
                                        <p:attrNameLst>
                                          <p:attrName>style.visibility</p:attrName>
                                        </p:attrNameLst>
                                      </p:cBhvr>
                                      <p:to>
                                        <p:strVal val="visible"/>
                                      </p:to>
                                    </p:set>
                                  </p:childTnLst>
                                </p:cTn>
                              </p:par>
                              <p:par>
                                <p:cTn id="78" presetID="1" presetClass="exit" presetSubtype="0" fill="hold" grpId="1" nodeType="withEffect">
                                  <p:stCondLst>
                                    <p:cond delay="0"/>
                                  </p:stCondLst>
                                  <p:childTnLst>
                                    <p:set>
                                      <p:cBhvr>
                                        <p:cTn id="79" dur="1" fill="hold">
                                          <p:stCondLst>
                                            <p:cond delay="0"/>
                                          </p:stCondLst>
                                        </p:cTn>
                                        <p:tgtEl>
                                          <p:spTgt spid="19605"/>
                                        </p:tgtEl>
                                        <p:attrNameLst>
                                          <p:attrName>style.visibility</p:attrName>
                                        </p:attrNameLst>
                                      </p:cBhvr>
                                      <p:to>
                                        <p:strVal val="hidden"/>
                                      </p:to>
                                    </p:set>
                                  </p:childTnLst>
                                </p:cTn>
                              </p:par>
                            </p:childTnLst>
                          </p:cTn>
                        </p:par>
                        <p:par>
                          <p:cTn id="80" fill="hold" nodeType="afterGroup">
                            <p:stCondLst>
                              <p:cond delay="1000"/>
                            </p:stCondLst>
                            <p:childTnLst>
                              <p:par>
                                <p:cTn id="81" presetID="1" presetClass="exit" presetSubtype="0" fill="hold" nodeType="afterEffect">
                                  <p:stCondLst>
                                    <p:cond delay="0"/>
                                  </p:stCondLst>
                                  <p:childTnLst>
                                    <p:set>
                                      <p:cBhvr>
                                        <p:cTn id="82" dur="1" fill="hold">
                                          <p:stCondLst>
                                            <p:cond delay="0"/>
                                          </p:stCondLst>
                                        </p:cTn>
                                        <p:tgtEl>
                                          <p:spTgt spid="19530"/>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1946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952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964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951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9507"/>
                                        </p:tgtEl>
                                        <p:attrNameLst>
                                          <p:attrName>style.visibility</p:attrName>
                                        </p:attrNameLst>
                                      </p:cBhvr>
                                      <p:to>
                                        <p:strVal val="visible"/>
                                      </p:to>
                                    </p:set>
                                  </p:childTnLst>
                                </p:cTn>
                              </p:par>
                            </p:childTnLst>
                          </p:cTn>
                        </p:par>
                        <p:par>
                          <p:cTn id="93" fill="hold" nodeType="afterGroup">
                            <p:stCondLst>
                              <p:cond delay="1000"/>
                            </p:stCondLst>
                            <p:childTnLst>
                              <p:par>
                                <p:cTn id="94" presetID="1" presetClass="exit" presetSubtype="0" fill="hold" nodeType="afterEffect">
                                  <p:stCondLst>
                                    <p:cond delay="0"/>
                                  </p:stCondLst>
                                  <p:childTnLst>
                                    <p:set>
                                      <p:cBhvr>
                                        <p:cTn id="95" dur="1" fill="hold">
                                          <p:stCondLst>
                                            <p:cond delay="0"/>
                                          </p:stCondLst>
                                        </p:cTn>
                                        <p:tgtEl>
                                          <p:spTgt spid="1950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0" presetClass="path" presetSubtype="0" accel="50000" decel="50000" fill="hold" nodeType="clickEffect">
                                  <p:stCondLst>
                                    <p:cond delay="0"/>
                                  </p:stCondLst>
                                  <p:childTnLst>
                                    <p:animMotion origin="layout" path="M 0 0 L 0.65018 0 " pathEditMode="relative" ptsTypes="AA">
                                      <p:cBhvr>
                                        <p:cTn id="99" dur="1000" fill="hold"/>
                                        <p:tgtEl>
                                          <p:spTgt spid="19640"/>
                                        </p:tgtEl>
                                        <p:attrNameLst>
                                          <p:attrName>ppt_x</p:attrName>
                                          <p:attrName>ppt_y</p:attrName>
                                        </p:attrNameLst>
                                      </p:cBhvr>
                                    </p:animMotion>
                                  </p:childTnLst>
                                </p:cTn>
                              </p:par>
                              <p:par>
                                <p:cTn id="100" presetID="0" presetClass="path" presetSubtype="0" accel="50000" decel="50000" fill="hold" nodeType="withEffect">
                                  <p:stCondLst>
                                    <p:cond delay="0"/>
                                  </p:stCondLst>
                                  <p:childTnLst>
                                    <p:animMotion origin="layout" path="M 0 0 L 0.65018 0 " pathEditMode="relative" ptsTypes="AA">
                                      <p:cBhvr>
                                        <p:cTn id="101" dur="1000" fill="hold"/>
                                        <p:tgtEl>
                                          <p:spTgt spid="19525"/>
                                        </p:tgtEl>
                                        <p:attrNameLst>
                                          <p:attrName>ppt_x</p:attrName>
                                          <p:attrName>ppt_y</p:attrName>
                                        </p:attrNameLst>
                                      </p:cBhvr>
                                    </p:animMotion>
                                  </p:childTnLst>
                                </p:cTn>
                              </p:par>
                              <p:par>
                                <p:cTn id="102" presetID="0" presetClass="path" presetSubtype="0" accel="50000" decel="50000" fill="hold" nodeType="withEffect">
                                  <p:stCondLst>
                                    <p:cond delay="0"/>
                                  </p:stCondLst>
                                  <p:childTnLst>
                                    <p:animMotion origin="layout" path="M 0 0 L 0.35014 0 " pathEditMode="relative" ptsTypes="AA">
                                      <p:cBhvr>
                                        <p:cTn id="103" dur="1000" fill="hold"/>
                                        <p:tgtEl>
                                          <p:spTgt spid="19518"/>
                                        </p:tgtEl>
                                        <p:attrNameLst>
                                          <p:attrName>ppt_x</p:attrName>
                                          <p:attrName>ppt_y</p:attrName>
                                        </p:attrNameLst>
                                      </p:cBhvr>
                                    </p:animMotion>
                                  </p:childTnLst>
                                </p:cTn>
                              </p:par>
                              <p:par>
                                <p:cTn id="104" presetID="0" presetClass="path" presetSubtype="0" accel="50000" decel="50000" fill="hold" nodeType="withEffect">
                                  <p:stCondLst>
                                    <p:cond delay="0"/>
                                  </p:stCondLst>
                                  <p:childTnLst>
                                    <p:animMotion origin="layout" path="M 0 0 L 0.35014 0 " pathEditMode="relative" ptsTypes="AA">
                                      <p:cBhvr>
                                        <p:cTn id="105" dur="1000" fill="hold"/>
                                        <p:tgtEl>
                                          <p:spTgt spid="19462"/>
                                        </p:tgtEl>
                                        <p:attrNameLst>
                                          <p:attrName>ppt_x</p:attrName>
                                          <p:attrName>ppt_y</p:attrName>
                                        </p:attrNameLst>
                                      </p:cBhvr>
                                    </p:animMotion>
                                  </p:childTnLst>
                                </p:cTn>
                              </p:par>
                              <p:par>
                                <p:cTn id="106" presetID="10" presetClass="exit" presetSubtype="0" fill="hold" nodeType="withEffect">
                                  <p:stCondLst>
                                    <p:cond delay="0"/>
                                  </p:stCondLst>
                                  <p:childTnLst>
                                    <p:animEffect transition="out" filter="fade">
                                      <p:cBhvr>
                                        <p:cTn id="107" dur="1000"/>
                                        <p:tgtEl>
                                          <p:spTgt spid="19640"/>
                                        </p:tgtEl>
                                      </p:cBhvr>
                                    </p:animEffect>
                                    <p:set>
                                      <p:cBhvr>
                                        <p:cTn id="108" dur="1" fill="hold">
                                          <p:stCondLst>
                                            <p:cond delay="999"/>
                                          </p:stCondLst>
                                        </p:cTn>
                                        <p:tgtEl>
                                          <p:spTgt spid="19640"/>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1000"/>
                                        <p:tgtEl>
                                          <p:spTgt spid="19518"/>
                                        </p:tgtEl>
                                      </p:cBhvr>
                                    </p:animEffect>
                                    <p:set>
                                      <p:cBhvr>
                                        <p:cTn id="111" dur="1" fill="hold">
                                          <p:stCondLst>
                                            <p:cond delay="999"/>
                                          </p:stCondLst>
                                        </p:cTn>
                                        <p:tgtEl>
                                          <p:spTgt spid="19518"/>
                                        </p:tgtEl>
                                        <p:attrNameLst>
                                          <p:attrName>style.visibility</p:attrName>
                                        </p:attrNameLst>
                                      </p:cBhvr>
                                      <p:to>
                                        <p:strVal val="hidden"/>
                                      </p:to>
                                    </p:set>
                                  </p:childTnLst>
                                </p:cTn>
                              </p:par>
                              <p:par>
                                <p:cTn id="112" presetID="1" presetClass="entr" presetSubtype="0" fill="hold" grpId="0" nodeType="withEffect">
                                  <p:stCondLst>
                                    <p:cond delay="0"/>
                                  </p:stCondLst>
                                  <p:childTnLst>
                                    <p:set>
                                      <p:cBhvr>
                                        <p:cTn id="113" dur="1" fill="hold">
                                          <p:stCondLst>
                                            <p:cond delay="0"/>
                                          </p:stCondLst>
                                        </p:cTn>
                                        <p:tgtEl>
                                          <p:spTgt spid="19600"/>
                                        </p:tgtEl>
                                        <p:attrNameLst>
                                          <p:attrName>style.visibility</p:attrName>
                                        </p:attrNameLst>
                                      </p:cBhvr>
                                      <p:to>
                                        <p:strVal val="visible"/>
                                      </p:to>
                                    </p:set>
                                  </p:childTnLst>
                                </p:cTn>
                              </p:par>
                              <p:par>
                                <p:cTn id="114" presetID="1" presetClass="exit" presetSubtype="0" fill="hold" grpId="1" nodeType="withEffect">
                                  <p:stCondLst>
                                    <p:cond delay="0"/>
                                  </p:stCondLst>
                                  <p:childTnLst>
                                    <p:set>
                                      <p:cBhvr>
                                        <p:cTn id="115" dur="1" fill="hold">
                                          <p:stCondLst>
                                            <p:cond delay="0"/>
                                          </p:stCondLst>
                                        </p:cTn>
                                        <p:tgtEl>
                                          <p:spTgt spid="19599"/>
                                        </p:tgtEl>
                                        <p:attrNameLst>
                                          <p:attrName>style.visibility</p:attrName>
                                        </p:attrNameLst>
                                      </p:cBhvr>
                                      <p:to>
                                        <p:strVal val="hidden"/>
                                      </p:to>
                                    </p:set>
                                  </p:childTnLst>
                                </p:cTn>
                              </p:par>
                              <p:par>
                                <p:cTn id="116" presetID="1" presetClass="entr" presetSubtype="0" fill="hold" grpId="0" nodeType="withEffect">
                                  <p:stCondLst>
                                    <p:cond delay="0"/>
                                  </p:stCondLst>
                                  <p:childTnLst>
                                    <p:set>
                                      <p:cBhvr>
                                        <p:cTn id="117" dur="1" fill="hold">
                                          <p:stCondLst>
                                            <p:cond delay="0"/>
                                          </p:stCondLst>
                                        </p:cTn>
                                        <p:tgtEl>
                                          <p:spTgt spid="19612"/>
                                        </p:tgtEl>
                                        <p:attrNameLst>
                                          <p:attrName>style.visibility</p:attrName>
                                        </p:attrNameLst>
                                      </p:cBhvr>
                                      <p:to>
                                        <p:strVal val="visible"/>
                                      </p:to>
                                    </p:set>
                                  </p:childTnLst>
                                </p:cTn>
                              </p:par>
                              <p:par>
                                <p:cTn id="118" presetID="1" presetClass="exit" presetSubtype="0" fill="hold" grpId="1" nodeType="withEffect">
                                  <p:stCondLst>
                                    <p:cond delay="0"/>
                                  </p:stCondLst>
                                  <p:childTnLst>
                                    <p:set>
                                      <p:cBhvr>
                                        <p:cTn id="119" dur="1" fill="hold">
                                          <p:stCondLst>
                                            <p:cond delay="0"/>
                                          </p:stCondLst>
                                        </p:cTn>
                                        <p:tgtEl>
                                          <p:spTgt spid="19595"/>
                                        </p:tgtEl>
                                        <p:attrNameLst>
                                          <p:attrName>style.visibility</p:attrName>
                                        </p:attrNameLst>
                                      </p:cBhvr>
                                      <p:to>
                                        <p:strVal val="hidden"/>
                                      </p:to>
                                    </p:set>
                                  </p:childTnLst>
                                </p:cTn>
                              </p:par>
                              <p:par>
                                <p:cTn id="120" presetID="1" presetClass="entr" presetSubtype="0" fill="hold" grpId="0" nodeType="withEffect">
                                  <p:stCondLst>
                                    <p:cond delay="0"/>
                                  </p:stCondLst>
                                  <p:childTnLst>
                                    <p:set>
                                      <p:cBhvr>
                                        <p:cTn id="121" dur="1" fill="hold">
                                          <p:stCondLst>
                                            <p:cond delay="0"/>
                                          </p:stCondLst>
                                        </p:cTn>
                                        <p:tgtEl>
                                          <p:spTgt spid="19669"/>
                                        </p:tgtEl>
                                        <p:attrNameLst>
                                          <p:attrName>style.visibility</p:attrName>
                                        </p:attrNameLst>
                                      </p:cBhvr>
                                      <p:to>
                                        <p:strVal val="visible"/>
                                      </p:to>
                                    </p:set>
                                  </p:childTnLst>
                                </p:cTn>
                              </p:par>
                              <p:par>
                                <p:cTn id="122" presetID="1" presetClass="exit" presetSubtype="0" fill="hold" grpId="1" nodeType="withEffect">
                                  <p:stCondLst>
                                    <p:cond delay="0"/>
                                  </p:stCondLst>
                                  <p:childTnLst>
                                    <p:set>
                                      <p:cBhvr>
                                        <p:cTn id="123" dur="1" fill="hold">
                                          <p:stCondLst>
                                            <p:cond delay="0"/>
                                          </p:stCondLst>
                                        </p:cTn>
                                        <p:tgtEl>
                                          <p:spTgt spid="19606"/>
                                        </p:tgtEl>
                                        <p:attrNameLst>
                                          <p:attrName>style.visibility</p:attrName>
                                        </p:attrNameLst>
                                      </p:cBhvr>
                                      <p:to>
                                        <p:strVal val="hidden"/>
                                      </p:to>
                                    </p:set>
                                  </p:childTnLst>
                                </p:cTn>
                              </p:par>
                            </p:childTnLst>
                          </p:cTn>
                        </p:par>
                        <p:par>
                          <p:cTn id="124" fill="hold" nodeType="afterGroup">
                            <p:stCondLst>
                              <p:cond delay="1000"/>
                            </p:stCondLst>
                            <p:childTnLst>
                              <p:par>
                                <p:cTn id="125" presetID="1" presetClass="exit" presetSubtype="0" fill="hold" nodeType="afterEffect">
                                  <p:stCondLst>
                                    <p:cond delay="0"/>
                                  </p:stCondLst>
                                  <p:childTnLst>
                                    <p:set>
                                      <p:cBhvr>
                                        <p:cTn id="126" dur="1" fill="hold">
                                          <p:stCondLst>
                                            <p:cond delay="0"/>
                                          </p:stCondLst>
                                        </p:cTn>
                                        <p:tgtEl>
                                          <p:spTgt spid="19462"/>
                                        </p:tgtEl>
                                        <p:attrNameLst>
                                          <p:attrName>style.visibility</p:attrName>
                                        </p:attrNameLst>
                                      </p:cBhvr>
                                      <p:to>
                                        <p:strVal val="hidden"/>
                                      </p:to>
                                    </p:set>
                                  </p:childTnLst>
                                </p:cTn>
                              </p:par>
                              <p:par>
                                <p:cTn id="127" presetID="1" presetClass="entr" presetSubtype="0" fill="hold" nodeType="withEffect">
                                  <p:stCondLst>
                                    <p:cond delay="0"/>
                                  </p:stCondLst>
                                  <p:childTnLst>
                                    <p:set>
                                      <p:cBhvr>
                                        <p:cTn id="128" dur="1" fill="hold">
                                          <p:stCondLst>
                                            <p:cond delay="0"/>
                                          </p:stCondLst>
                                        </p:cTn>
                                        <p:tgtEl>
                                          <p:spTgt spid="19645"/>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9649"/>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965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9657"/>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0" presetClass="path" presetSubtype="0" accel="50000" decel="50000" fill="hold" nodeType="clickEffect">
                                  <p:stCondLst>
                                    <p:cond delay="0"/>
                                  </p:stCondLst>
                                  <p:childTnLst>
                                    <p:animMotion origin="layout" path="M 0 0 L 0.30713 0 " pathEditMode="relative" ptsTypes="AA">
                                      <p:cBhvr>
                                        <p:cTn id="138" dur="1000" fill="hold"/>
                                        <p:tgtEl>
                                          <p:spTgt spid="19645"/>
                                        </p:tgtEl>
                                        <p:attrNameLst>
                                          <p:attrName>ppt_x</p:attrName>
                                          <p:attrName>ppt_y</p:attrName>
                                        </p:attrNameLst>
                                      </p:cBhvr>
                                    </p:animMotion>
                                  </p:childTnLst>
                                </p:cTn>
                              </p:par>
                              <p:par>
                                <p:cTn id="139" presetID="0" presetClass="path" presetSubtype="0" accel="50000" decel="50000" fill="hold" nodeType="withEffect">
                                  <p:stCondLst>
                                    <p:cond delay="0"/>
                                  </p:stCondLst>
                                  <p:childTnLst>
                                    <p:animMotion origin="layout" path="M 0 0 L 0.30713 0 " pathEditMode="relative" ptsTypes="AA">
                                      <p:cBhvr>
                                        <p:cTn id="140" dur="1000" fill="hold"/>
                                        <p:tgtEl>
                                          <p:spTgt spid="19653"/>
                                        </p:tgtEl>
                                        <p:attrNameLst>
                                          <p:attrName>ppt_x</p:attrName>
                                          <p:attrName>ppt_y</p:attrName>
                                        </p:attrNameLst>
                                      </p:cBhvr>
                                    </p:animMotion>
                                  </p:childTnLst>
                                </p:cTn>
                              </p:par>
                              <p:par>
                                <p:cTn id="141" presetID="10" presetClass="exit" presetSubtype="0" fill="hold" nodeType="withEffect">
                                  <p:stCondLst>
                                    <p:cond delay="0"/>
                                  </p:stCondLst>
                                  <p:childTnLst>
                                    <p:animEffect transition="out" filter="fade">
                                      <p:cBhvr>
                                        <p:cTn id="142" dur="1000"/>
                                        <p:tgtEl>
                                          <p:spTgt spid="19653"/>
                                        </p:tgtEl>
                                      </p:cBhvr>
                                    </p:animEffect>
                                    <p:set>
                                      <p:cBhvr>
                                        <p:cTn id="143" dur="1" fill="hold">
                                          <p:stCondLst>
                                            <p:cond delay="999"/>
                                          </p:stCondLst>
                                        </p:cTn>
                                        <p:tgtEl>
                                          <p:spTgt spid="19653"/>
                                        </p:tgtEl>
                                        <p:attrNameLst>
                                          <p:attrName>style.visibility</p:attrName>
                                        </p:attrNameLst>
                                      </p:cBhvr>
                                      <p:to>
                                        <p:strVal val="hidden"/>
                                      </p:to>
                                    </p:set>
                                  </p:childTnLst>
                                </p:cTn>
                              </p:par>
                              <p:par>
                                <p:cTn id="144" presetID="1" presetClass="entr" presetSubtype="0" fill="hold" grpId="0" nodeType="withEffect">
                                  <p:stCondLst>
                                    <p:cond delay="0"/>
                                  </p:stCondLst>
                                  <p:childTnLst>
                                    <p:set>
                                      <p:cBhvr>
                                        <p:cTn id="145" dur="1" fill="hold">
                                          <p:stCondLst>
                                            <p:cond delay="0"/>
                                          </p:stCondLst>
                                        </p:cTn>
                                        <p:tgtEl>
                                          <p:spTgt spid="19613"/>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19601"/>
                                        </p:tgtEl>
                                        <p:attrNameLst>
                                          <p:attrName>style.visibility</p:attrName>
                                        </p:attrNameLst>
                                      </p:cBhvr>
                                      <p:to>
                                        <p:strVal val="visible"/>
                                      </p:to>
                                    </p:set>
                                  </p:childTnLst>
                                </p:cTn>
                              </p:par>
                              <p:par>
                                <p:cTn id="148" presetID="1" presetClass="exit" presetSubtype="0" fill="hold" grpId="1" nodeType="withEffect">
                                  <p:stCondLst>
                                    <p:cond delay="0"/>
                                  </p:stCondLst>
                                  <p:childTnLst>
                                    <p:set>
                                      <p:cBhvr>
                                        <p:cTn id="149" dur="1" fill="hold">
                                          <p:stCondLst>
                                            <p:cond delay="0"/>
                                          </p:stCondLst>
                                        </p:cTn>
                                        <p:tgtEl>
                                          <p:spTgt spid="19600"/>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19612"/>
                                        </p:tgtEl>
                                        <p:attrNameLst>
                                          <p:attrName>style.visibility</p:attrName>
                                        </p:attrNameLst>
                                      </p:cBhvr>
                                      <p:to>
                                        <p:strVal val="hidden"/>
                                      </p:to>
                                    </p:set>
                                  </p:childTnLst>
                                </p:cTn>
                              </p:par>
                              <p:par>
                                <p:cTn id="152" presetID="1" presetClass="exit" presetSubtype="0" fill="hold" grpId="1" nodeType="withEffect">
                                  <p:stCondLst>
                                    <p:cond delay="0"/>
                                  </p:stCondLst>
                                  <p:childTnLst>
                                    <p:set>
                                      <p:cBhvr>
                                        <p:cTn id="153" dur="1" fill="hold">
                                          <p:stCondLst>
                                            <p:cond delay="0"/>
                                          </p:stCondLst>
                                        </p:cTn>
                                        <p:tgtEl>
                                          <p:spTgt spid="19669"/>
                                        </p:tgtEl>
                                        <p:attrNameLst>
                                          <p:attrName>style.visibility</p:attrName>
                                        </p:attrNameLst>
                                      </p:cBhvr>
                                      <p:to>
                                        <p:strVal val="hidden"/>
                                      </p:to>
                                    </p:set>
                                  </p:childTnLst>
                                </p:cTn>
                              </p:par>
                              <p:par>
                                <p:cTn id="154" presetID="1" presetClass="entr" presetSubtype="0" fill="hold" grpId="0" nodeType="withEffect">
                                  <p:stCondLst>
                                    <p:cond delay="0"/>
                                  </p:stCondLst>
                                  <p:childTnLst>
                                    <p:set>
                                      <p:cBhvr>
                                        <p:cTn id="155" dur="1" fill="hold">
                                          <p:stCondLst>
                                            <p:cond delay="0"/>
                                          </p:stCondLst>
                                        </p:cTn>
                                        <p:tgtEl>
                                          <p:spTgt spid="19608"/>
                                        </p:tgtEl>
                                        <p:attrNameLst>
                                          <p:attrName>style.visibility</p:attrName>
                                        </p:attrNameLst>
                                      </p:cBhvr>
                                      <p:to>
                                        <p:strVal val="visible"/>
                                      </p:to>
                                    </p:se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0" presetClass="path" presetSubtype="0" accel="50000" decel="50000" fill="hold" nodeType="clickEffect">
                                  <p:stCondLst>
                                    <p:cond delay="0"/>
                                  </p:stCondLst>
                                  <p:childTnLst>
                                    <p:animMotion origin="layout" path="M 0 0 L -0.32871 0 " pathEditMode="relative" ptsTypes="AA">
                                      <p:cBhvr>
                                        <p:cTn id="159" dur="1000" fill="hold"/>
                                        <p:tgtEl>
                                          <p:spTgt spid="19649"/>
                                        </p:tgtEl>
                                        <p:attrNameLst>
                                          <p:attrName>ppt_x</p:attrName>
                                          <p:attrName>ppt_y</p:attrName>
                                        </p:attrNameLst>
                                      </p:cBhvr>
                                    </p:animMotion>
                                  </p:childTnLst>
                                </p:cTn>
                              </p:par>
                              <p:par>
                                <p:cTn id="160" presetID="0" presetClass="path" presetSubtype="0" accel="50000" decel="50000" fill="hold" nodeType="withEffect">
                                  <p:stCondLst>
                                    <p:cond delay="0"/>
                                  </p:stCondLst>
                                  <p:childTnLst>
                                    <p:animMotion origin="layout" path="M 0 0 L -0.32871 0 " pathEditMode="relative" ptsTypes="AA">
                                      <p:cBhvr>
                                        <p:cTn id="161" dur="1000" fill="hold"/>
                                        <p:tgtEl>
                                          <p:spTgt spid="19657"/>
                                        </p:tgtEl>
                                        <p:attrNameLst>
                                          <p:attrName>ppt_x</p:attrName>
                                          <p:attrName>ppt_y</p:attrName>
                                        </p:attrNameLst>
                                      </p:cBhvr>
                                    </p:animMotion>
                                  </p:childTnLst>
                                </p:cTn>
                              </p:par>
                              <p:par>
                                <p:cTn id="162" presetID="10" presetClass="exit" presetSubtype="0" fill="hold" nodeType="withEffect">
                                  <p:stCondLst>
                                    <p:cond delay="0"/>
                                  </p:stCondLst>
                                  <p:childTnLst>
                                    <p:animEffect transition="out" filter="fade">
                                      <p:cBhvr>
                                        <p:cTn id="163" dur="1000"/>
                                        <p:tgtEl>
                                          <p:spTgt spid="19657"/>
                                        </p:tgtEl>
                                      </p:cBhvr>
                                    </p:animEffect>
                                    <p:set>
                                      <p:cBhvr>
                                        <p:cTn id="164" dur="1" fill="hold">
                                          <p:stCondLst>
                                            <p:cond delay="999"/>
                                          </p:stCondLst>
                                        </p:cTn>
                                        <p:tgtEl>
                                          <p:spTgt spid="19657"/>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19613"/>
                                        </p:tgtEl>
                                        <p:attrNameLst>
                                          <p:attrName>style.visibility</p:attrName>
                                        </p:attrNameLst>
                                      </p:cBhvr>
                                      <p:to>
                                        <p:strVal val="hidden"/>
                                      </p:to>
                                    </p:set>
                                  </p:childTnLst>
                                </p:cTn>
                              </p:par>
                              <p:par>
                                <p:cTn id="167" presetID="1" presetClass="entr" presetSubtype="0" fill="hold" grpId="0" nodeType="withEffect">
                                  <p:stCondLst>
                                    <p:cond delay="0"/>
                                  </p:stCondLst>
                                  <p:childTnLst>
                                    <p:set>
                                      <p:cBhvr>
                                        <p:cTn id="168" dur="1" fill="hold">
                                          <p:stCondLst>
                                            <p:cond delay="0"/>
                                          </p:stCondLst>
                                        </p:cTn>
                                        <p:tgtEl>
                                          <p:spTgt spid="19596"/>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9609"/>
                                        </p:tgtEl>
                                        <p:attrNameLst>
                                          <p:attrName>style.visibility</p:attrName>
                                        </p:attrNameLst>
                                      </p:cBhvr>
                                      <p:to>
                                        <p:strVal val="visible"/>
                                      </p:to>
                                    </p:set>
                                  </p:childTnLst>
                                </p:cTn>
                              </p:par>
                              <p:par>
                                <p:cTn id="171" presetID="1" presetClass="exit" presetSubtype="0" fill="hold" grpId="1" nodeType="withEffect">
                                  <p:stCondLst>
                                    <p:cond delay="0"/>
                                  </p:stCondLst>
                                  <p:childTnLst>
                                    <p:set>
                                      <p:cBhvr>
                                        <p:cTn id="172" dur="1" fill="hold">
                                          <p:stCondLst>
                                            <p:cond delay="0"/>
                                          </p:stCondLst>
                                        </p:cTn>
                                        <p:tgtEl>
                                          <p:spTgt spid="19608"/>
                                        </p:tgtEl>
                                        <p:attrNameLst>
                                          <p:attrName>style.visibility</p:attrName>
                                        </p:attrNameLst>
                                      </p:cBhvr>
                                      <p:to>
                                        <p:strVal val="hidden"/>
                                      </p:to>
                                    </p:set>
                                  </p:childTnLst>
                                </p:cTn>
                              </p:par>
                            </p:childTnLst>
                          </p:cTn>
                        </p:par>
                        <p:par>
                          <p:cTn id="173" fill="hold" nodeType="afterGroup">
                            <p:stCondLst>
                              <p:cond delay="1000"/>
                            </p:stCondLst>
                            <p:childTnLst>
                              <p:par>
                                <p:cTn id="174" presetID="1" presetClass="exit" presetSubtype="0" fill="hold" nodeType="afterEffect">
                                  <p:stCondLst>
                                    <p:cond delay="0"/>
                                  </p:stCondLst>
                                  <p:childTnLst>
                                    <p:set>
                                      <p:cBhvr>
                                        <p:cTn id="175" dur="1" fill="hold">
                                          <p:stCondLst>
                                            <p:cond delay="0"/>
                                          </p:stCondLst>
                                        </p:cTn>
                                        <p:tgtEl>
                                          <p:spTgt spid="19649"/>
                                        </p:tgtEl>
                                        <p:attrNameLst>
                                          <p:attrName>style.visibility</p:attrName>
                                        </p:attrNameLst>
                                      </p:cBhvr>
                                      <p:to>
                                        <p:strVal val="hidden"/>
                                      </p:to>
                                    </p:set>
                                  </p:childTnLst>
                                </p:cTn>
                              </p:par>
                              <p:par>
                                <p:cTn id="176" presetID="1" presetClass="entr" presetSubtype="0" fill="hold" grpId="0" nodeType="withEffect">
                                  <p:stCondLst>
                                    <p:cond delay="0"/>
                                  </p:stCondLst>
                                  <p:childTnLst>
                                    <p:set>
                                      <p:cBhvr>
                                        <p:cTn id="177" dur="1" fill="hold">
                                          <p:stCondLst>
                                            <p:cond delay="0"/>
                                          </p:stCondLst>
                                        </p:cTn>
                                        <p:tgtEl>
                                          <p:spTgt spid="19458"/>
                                        </p:tgtEl>
                                        <p:attrNameLst>
                                          <p:attrName>style.visibility</p:attrName>
                                        </p:attrNameLst>
                                      </p:cBhvr>
                                      <p:to>
                                        <p:strVal val="visible"/>
                                      </p:to>
                                    </p:set>
                                  </p:childTnLst>
                                </p:cTn>
                              </p:par>
                              <p:par>
                                <p:cTn id="178" presetID="1" presetClass="entr" presetSubtype="0" fill="hold" nodeType="withEffect">
                                  <p:stCondLst>
                                    <p:cond delay="0"/>
                                  </p:stCondLst>
                                  <p:childTnLst>
                                    <p:set>
                                      <p:cBhvr>
                                        <p:cTn id="179" dur="1" fill="hold">
                                          <p:stCondLst>
                                            <p:cond delay="0"/>
                                          </p:stCondLst>
                                        </p:cTn>
                                        <p:tgtEl>
                                          <p:spTgt spid="19459"/>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19661"/>
                                        </p:tgtEl>
                                        <p:attrNameLst>
                                          <p:attrName>style.visibility</p:attrName>
                                        </p:attrNameLst>
                                      </p:cBhvr>
                                      <p:to>
                                        <p:strVal val="visible"/>
                                      </p:to>
                                    </p:set>
                                  </p:childTnLst>
                                </p:cTn>
                              </p:par>
                              <p:par>
                                <p:cTn id="182" presetID="1" presetClass="entr" presetSubtype="0" fill="hold" grpId="0" nodeType="withEffect">
                                  <p:stCondLst>
                                    <p:cond delay="0"/>
                                  </p:stCondLst>
                                  <p:childTnLst>
                                    <p:set>
                                      <p:cBhvr>
                                        <p:cTn id="183" dur="1" fill="hold">
                                          <p:stCondLst>
                                            <p:cond delay="0"/>
                                          </p:stCondLst>
                                        </p:cTn>
                                        <p:tgtEl>
                                          <p:spTgt spid="19664"/>
                                        </p:tgtEl>
                                        <p:attrNameLst>
                                          <p:attrName>style.visibility</p:attrName>
                                        </p:attrNameLst>
                                      </p:cBhvr>
                                      <p:to>
                                        <p:strVal val="visible"/>
                                      </p:to>
                                    </p:set>
                                  </p:childTnLst>
                                </p:cTn>
                              </p:par>
                            </p:childTnLst>
                          </p:cTn>
                        </p:par>
                      </p:childTnLst>
                    </p:cTn>
                  </p:par>
                  <p:par>
                    <p:cTn id="184" fill="hold" nodeType="clickPar">
                      <p:stCondLst>
                        <p:cond delay="indefinite"/>
                      </p:stCondLst>
                      <p:childTnLst>
                        <p:par>
                          <p:cTn id="185" fill="hold" nodeType="withGroup">
                            <p:stCondLst>
                              <p:cond delay="0"/>
                            </p:stCondLst>
                            <p:childTnLst>
                              <p:par>
                                <p:cTn id="186" presetID="0" presetClass="path" presetSubtype="0" accel="50000" decel="50000" fill="hold" grpId="1" nodeType="clickEffect">
                                  <p:stCondLst>
                                    <p:cond delay="0"/>
                                  </p:stCondLst>
                                  <p:childTnLst>
                                    <p:animMotion origin="layout" path="M 0 0 L 0.62167 0 " pathEditMode="relative" ptsTypes="AA">
                                      <p:cBhvr>
                                        <p:cTn id="187" dur="1000" fill="hold"/>
                                        <p:tgtEl>
                                          <p:spTgt spid="19458"/>
                                        </p:tgtEl>
                                        <p:attrNameLst>
                                          <p:attrName>ppt_x</p:attrName>
                                          <p:attrName>ppt_y</p:attrName>
                                        </p:attrNameLst>
                                      </p:cBhvr>
                                    </p:animMotion>
                                  </p:childTnLst>
                                </p:cTn>
                              </p:par>
                              <p:par>
                                <p:cTn id="188" presetID="0" presetClass="path" presetSubtype="0" accel="50000" decel="50000" fill="hold" grpId="1" nodeType="withEffect">
                                  <p:stCondLst>
                                    <p:cond delay="0"/>
                                  </p:stCondLst>
                                  <p:childTnLst>
                                    <p:animMotion origin="layout" path="M 0 0 L 0.62167 0 " pathEditMode="relative" ptsTypes="AA">
                                      <p:cBhvr>
                                        <p:cTn id="189" dur="1000" fill="hold"/>
                                        <p:tgtEl>
                                          <p:spTgt spid="19664"/>
                                        </p:tgtEl>
                                        <p:attrNameLst>
                                          <p:attrName>ppt_x</p:attrName>
                                          <p:attrName>ppt_y</p:attrName>
                                        </p:attrNameLst>
                                      </p:cBhvr>
                                    </p:animMotion>
                                  </p:childTnLst>
                                </p:cTn>
                              </p:par>
                              <p:par>
                                <p:cTn id="190" presetID="10" presetClass="exit" presetSubtype="0" fill="hold" grpId="2" nodeType="withEffect">
                                  <p:stCondLst>
                                    <p:cond delay="0"/>
                                  </p:stCondLst>
                                  <p:childTnLst>
                                    <p:animEffect transition="out" filter="fade">
                                      <p:cBhvr>
                                        <p:cTn id="191" dur="1000"/>
                                        <p:tgtEl>
                                          <p:spTgt spid="19664"/>
                                        </p:tgtEl>
                                      </p:cBhvr>
                                    </p:animEffect>
                                    <p:set>
                                      <p:cBhvr>
                                        <p:cTn id="192" dur="1" fill="hold">
                                          <p:stCondLst>
                                            <p:cond delay="999"/>
                                          </p:stCondLst>
                                        </p:cTn>
                                        <p:tgtEl>
                                          <p:spTgt spid="19664"/>
                                        </p:tgtEl>
                                        <p:attrNameLst>
                                          <p:attrName>style.visibility</p:attrName>
                                        </p:attrNameLst>
                                      </p:cBhvr>
                                      <p:to>
                                        <p:strVal val="hidden"/>
                                      </p:to>
                                    </p:set>
                                  </p:childTnLst>
                                </p:cTn>
                              </p:par>
                              <p:par>
                                <p:cTn id="193" presetID="0" presetClass="path" presetSubtype="0" accel="50000" decel="50000" fill="hold" nodeType="withEffect">
                                  <p:stCondLst>
                                    <p:cond delay="0"/>
                                  </p:stCondLst>
                                  <p:childTnLst>
                                    <p:animMotion origin="layout" path="M 0 0 L 0.34289 0 " pathEditMode="relative" ptsTypes="AA">
                                      <p:cBhvr>
                                        <p:cTn id="194" dur="1000" fill="hold"/>
                                        <p:tgtEl>
                                          <p:spTgt spid="19459"/>
                                        </p:tgtEl>
                                        <p:attrNameLst>
                                          <p:attrName>ppt_x</p:attrName>
                                          <p:attrName>ppt_y</p:attrName>
                                        </p:attrNameLst>
                                      </p:cBhvr>
                                    </p:animMotion>
                                  </p:childTnLst>
                                </p:cTn>
                              </p:par>
                              <p:par>
                                <p:cTn id="195" presetID="0" presetClass="path" presetSubtype="0" accel="50000" decel="50000" fill="hold" nodeType="withEffect">
                                  <p:stCondLst>
                                    <p:cond delay="0"/>
                                  </p:stCondLst>
                                  <p:childTnLst>
                                    <p:animMotion origin="layout" path="M 0 0 L 0.34289 0 " pathEditMode="relative" ptsTypes="AA">
                                      <p:cBhvr>
                                        <p:cTn id="196" dur="1000" fill="hold"/>
                                        <p:tgtEl>
                                          <p:spTgt spid="19661"/>
                                        </p:tgtEl>
                                        <p:attrNameLst>
                                          <p:attrName>ppt_x</p:attrName>
                                          <p:attrName>ppt_y</p:attrName>
                                        </p:attrNameLst>
                                      </p:cBhvr>
                                    </p:animMotion>
                                  </p:childTnLst>
                                </p:cTn>
                              </p:par>
                              <p:par>
                                <p:cTn id="197" presetID="10" presetClass="exit" presetSubtype="0" fill="hold" nodeType="withEffect">
                                  <p:stCondLst>
                                    <p:cond delay="0"/>
                                  </p:stCondLst>
                                  <p:childTnLst>
                                    <p:animEffect transition="out" filter="fade">
                                      <p:cBhvr>
                                        <p:cTn id="198" dur="1000"/>
                                        <p:tgtEl>
                                          <p:spTgt spid="19661"/>
                                        </p:tgtEl>
                                      </p:cBhvr>
                                    </p:animEffect>
                                    <p:set>
                                      <p:cBhvr>
                                        <p:cTn id="199" dur="1" fill="hold">
                                          <p:stCondLst>
                                            <p:cond delay="999"/>
                                          </p:stCondLst>
                                        </p:cTn>
                                        <p:tgtEl>
                                          <p:spTgt spid="19661"/>
                                        </p:tgtEl>
                                        <p:attrNameLst>
                                          <p:attrName>style.visibility</p:attrName>
                                        </p:attrNameLst>
                                      </p:cBhvr>
                                      <p:to>
                                        <p:strVal val="hidden"/>
                                      </p:to>
                                    </p:set>
                                  </p:childTnLst>
                                </p:cTn>
                              </p:par>
                              <p:par>
                                <p:cTn id="200" presetID="1" presetClass="entr" presetSubtype="0" fill="hold" grpId="0" nodeType="withEffect">
                                  <p:stCondLst>
                                    <p:cond delay="0"/>
                                  </p:stCondLst>
                                  <p:childTnLst>
                                    <p:set>
                                      <p:cBhvr>
                                        <p:cTn id="201" dur="1" fill="hold">
                                          <p:stCondLst>
                                            <p:cond delay="0"/>
                                          </p:stCondLst>
                                        </p:cTn>
                                        <p:tgtEl>
                                          <p:spTgt spid="19602"/>
                                        </p:tgtEl>
                                        <p:attrNameLst>
                                          <p:attrName>style.visibility</p:attrName>
                                        </p:attrNameLst>
                                      </p:cBhvr>
                                      <p:to>
                                        <p:strVal val="visible"/>
                                      </p:to>
                                    </p:set>
                                  </p:childTnLst>
                                </p:cTn>
                              </p:par>
                              <p:par>
                                <p:cTn id="202" presetID="1" presetClass="exit" presetSubtype="0" fill="hold" grpId="1" nodeType="withEffect">
                                  <p:stCondLst>
                                    <p:cond delay="0"/>
                                  </p:stCondLst>
                                  <p:childTnLst>
                                    <p:set>
                                      <p:cBhvr>
                                        <p:cTn id="203" dur="1" fill="hold">
                                          <p:stCondLst>
                                            <p:cond delay="0"/>
                                          </p:stCondLst>
                                        </p:cTn>
                                        <p:tgtEl>
                                          <p:spTgt spid="19601"/>
                                        </p:tgtEl>
                                        <p:attrNameLst>
                                          <p:attrName>style.visibility</p:attrName>
                                        </p:attrNameLst>
                                      </p:cBhvr>
                                      <p:to>
                                        <p:strVal val="hidden"/>
                                      </p:to>
                                    </p:set>
                                  </p:childTnLst>
                                </p:cTn>
                              </p:par>
                              <p:par>
                                <p:cTn id="204" presetID="1" presetClass="entr" presetSubtype="0" fill="hold" grpId="0" nodeType="withEffect">
                                  <p:stCondLst>
                                    <p:cond delay="0"/>
                                  </p:stCondLst>
                                  <p:childTnLst>
                                    <p:set>
                                      <p:cBhvr>
                                        <p:cTn id="205" dur="1" fill="hold">
                                          <p:stCondLst>
                                            <p:cond delay="0"/>
                                          </p:stCondLst>
                                        </p:cTn>
                                        <p:tgtEl>
                                          <p:spTgt spid="19604"/>
                                        </p:tgtEl>
                                        <p:attrNameLst>
                                          <p:attrName>style.visibility</p:attrName>
                                        </p:attrNameLst>
                                      </p:cBhvr>
                                      <p:to>
                                        <p:strVal val="visible"/>
                                      </p:to>
                                    </p:set>
                                  </p:childTnLst>
                                </p:cTn>
                              </p:par>
                              <p:par>
                                <p:cTn id="206" presetID="1" presetClass="exit" presetSubtype="0" fill="hold" grpId="1" nodeType="withEffect">
                                  <p:stCondLst>
                                    <p:cond delay="0"/>
                                  </p:stCondLst>
                                  <p:childTnLst>
                                    <p:set>
                                      <p:cBhvr>
                                        <p:cTn id="207" dur="1" fill="hold">
                                          <p:stCondLst>
                                            <p:cond delay="0"/>
                                          </p:stCondLst>
                                        </p:cTn>
                                        <p:tgtEl>
                                          <p:spTgt spid="19596"/>
                                        </p:tgtEl>
                                        <p:attrNameLst>
                                          <p:attrName>style.visibility</p:attrName>
                                        </p:attrNameLst>
                                      </p:cBhvr>
                                      <p:to>
                                        <p:strVal val="hidden"/>
                                      </p:to>
                                    </p:set>
                                  </p:childTnLst>
                                </p:cTn>
                              </p:par>
                              <p:par>
                                <p:cTn id="208" presetID="1" presetClass="entr" presetSubtype="0" fill="hold" grpId="0" nodeType="withEffect">
                                  <p:stCondLst>
                                    <p:cond delay="0"/>
                                  </p:stCondLst>
                                  <p:childTnLst>
                                    <p:set>
                                      <p:cBhvr>
                                        <p:cTn id="209" dur="1" fill="hold">
                                          <p:stCondLst>
                                            <p:cond delay="0"/>
                                          </p:stCondLst>
                                        </p:cTn>
                                        <p:tgtEl>
                                          <p:spTgt spid="19670"/>
                                        </p:tgtEl>
                                        <p:attrNameLst>
                                          <p:attrName>style.visibility</p:attrName>
                                        </p:attrNameLst>
                                      </p:cBhvr>
                                      <p:to>
                                        <p:strVal val="visible"/>
                                      </p:to>
                                    </p:set>
                                  </p:childTnLst>
                                </p:cTn>
                              </p:par>
                              <p:par>
                                <p:cTn id="210" presetID="1" presetClass="exit" presetSubtype="0" fill="hold" grpId="1" nodeType="withEffect">
                                  <p:stCondLst>
                                    <p:cond delay="0"/>
                                  </p:stCondLst>
                                  <p:childTnLst>
                                    <p:set>
                                      <p:cBhvr>
                                        <p:cTn id="211" dur="1" fill="hold">
                                          <p:stCondLst>
                                            <p:cond delay="0"/>
                                          </p:stCondLst>
                                        </p:cTn>
                                        <p:tgtEl>
                                          <p:spTgt spid="19609"/>
                                        </p:tgtEl>
                                        <p:attrNameLst>
                                          <p:attrName>style.visibility</p:attrName>
                                        </p:attrNameLst>
                                      </p:cBhvr>
                                      <p:to>
                                        <p:strVal val="hidden"/>
                                      </p:to>
                                    </p:set>
                                  </p:childTnLst>
                                </p:cTn>
                              </p:par>
                            </p:childTnLst>
                          </p:cTn>
                        </p:par>
                        <p:par>
                          <p:cTn id="212" fill="hold" nodeType="afterGroup">
                            <p:stCondLst>
                              <p:cond delay="1000"/>
                            </p:stCondLst>
                            <p:childTnLst>
                              <p:par>
                                <p:cTn id="213" presetID="1" presetClass="exit" presetSubtype="0" fill="hold" nodeType="afterEffect">
                                  <p:stCondLst>
                                    <p:cond delay="0"/>
                                  </p:stCondLst>
                                  <p:childTnLst>
                                    <p:set>
                                      <p:cBhvr>
                                        <p:cTn id="214" dur="1" fill="hold">
                                          <p:stCondLst>
                                            <p:cond delay="0"/>
                                          </p:stCondLst>
                                        </p:cTn>
                                        <p:tgtEl>
                                          <p:spTgt spid="19459"/>
                                        </p:tgtEl>
                                        <p:attrNameLst>
                                          <p:attrName>style.visibility</p:attrName>
                                        </p:attrNameLst>
                                      </p:cBhvr>
                                      <p:to>
                                        <p:strVal val="hidden"/>
                                      </p:to>
                                    </p:set>
                                  </p:childTnLst>
                                </p:cTn>
                              </p:par>
                              <p:par>
                                <p:cTn id="215" presetID="1" presetClass="entr" presetSubtype="0" fill="hold" grpId="0" nodeType="withEffect">
                                  <p:stCondLst>
                                    <p:cond delay="0"/>
                                  </p:stCondLst>
                                  <p:childTnLst>
                                    <p:set>
                                      <p:cBhvr>
                                        <p:cTn id="216" dur="1" fill="hold">
                                          <p:stCondLst>
                                            <p:cond delay="0"/>
                                          </p:stCondLst>
                                        </p:cTn>
                                        <p:tgtEl>
                                          <p:spTgt spid="19665"/>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19666"/>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19667"/>
                                        </p:tgtEl>
                                        <p:attrNameLst>
                                          <p:attrName>style.visibility</p:attrName>
                                        </p:attrNameLst>
                                      </p:cBhvr>
                                      <p:to>
                                        <p:strVal val="visible"/>
                                      </p:to>
                                    </p:set>
                                  </p:childTnLst>
                                </p:cTn>
                              </p:par>
                            </p:childTnLst>
                          </p:cTn>
                        </p:par>
                      </p:childTnLst>
                    </p:cTn>
                  </p:par>
                  <p:par>
                    <p:cTn id="221" fill="hold" nodeType="clickPar">
                      <p:stCondLst>
                        <p:cond delay="indefinite"/>
                      </p:stCondLst>
                      <p:childTnLst>
                        <p:par>
                          <p:cTn id="222" fill="hold" nodeType="withGroup">
                            <p:stCondLst>
                              <p:cond delay="0"/>
                            </p:stCondLst>
                            <p:childTnLst>
                              <p:par>
                                <p:cTn id="223" presetID="0" presetClass="path" presetSubtype="0" accel="50000" decel="50000" fill="hold" grpId="1" nodeType="clickEffect">
                                  <p:stCondLst>
                                    <p:cond delay="0"/>
                                  </p:stCondLst>
                                  <p:childTnLst>
                                    <p:animMotion origin="layout" path="M 4.84643E-6 8.40336E-7 L 0.30005 8.40336E-7 " pathEditMode="relative" ptsTypes="AA">
                                      <p:cBhvr>
                                        <p:cTn id="224" dur="1000" fill="hold"/>
                                        <p:tgtEl>
                                          <p:spTgt spid="19667"/>
                                        </p:tgtEl>
                                        <p:attrNameLst>
                                          <p:attrName>ppt_x</p:attrName>
                                          <p:attrName>ppt_y</p:attrName>
                                        </p:attrNameLst>
                                      </p:cBhvr>
                                    </p:animMotion>
                                  </p:childTnLst>
                                </p:cTn>
                              </p:par>
                              <p:par>
                                <p:cTn id="225" presetID="10" presetClass="exit" presetSubtype="0" fill="hold" grpId="2" nodeType="withEffect">
                                  <p:stCondLst>
                                    <p:cond delay="0"/>
                                  </p:stCondLst>
                                  <p:childTnLst>
                                    <p:animEffect transition="out" filter="fade">
                                      <p:cBhvr>
                                        <p:cTn id="226" dur="1000"/>
                                        <p:tgtEl>
                                          <p:spTgt spid="19667"/>
                                        </p:tgtEl>
                                      </p:cBhvr>
                                    </p:animEffect>
                                    <p:set>
                                      <p:cBhvr>
                                        <p:cTn id="227" dur="1" fill="hold">
                                          <p:stCondLst>
                                            <p:cond delay="999"/>
                                          </p:stCondLst>
                                        </p:cTn>
                                        <p:tgtEl>
                                          <p:spTgt spid="19667"/>
                                        </p:tgtEl>
                                        <p:attrNameLst>
                                          <p:attrName>style.visibility</p:attrName>
                                        </p:attrNameLst>
                                      </p:cBhvr>
                                      <p:to>
                                        <p:strVal val="hidden"/>
                                      </p:to>
                                    </p:set>
                                  </p:childTnLst>
                                </p:cTn>
                              </p:par>
                              <p:par>
                                <p:cTn id="228" presetID="0" presetClass="path" presetSubtype="0" accel="50000" decel="50000" fill="hold" grpId="1" nodeType="withEffect">
                                  <p:stCondLst>
                                    <p:cond delay="0"/>
                                  </p:stCondLst>
                                  <p:childTnLst>
                                    <p:animMotion origin="layout" path="M 0.00015 0.00063 L 0.28981 0.00063 " pathEditMode="relative" rAng="0" ptsTypes="AA">
                                      <p:cBhvr>
                                        <p:cTn id="229" dur="1000" fill="hold"/>
                                        <p:tgtEl>
                                          <p:spTgt spid="19666"/>
                                        </p:tgtEl>
                                        <p:attrNameLst>
                                          <p:attrName>ppt_x</p:attrName>
                                          <p:attrName>ppt_y</p:attrName>
                                        </p:attrNameLst>
                                      </p:cBhvr>
                                      <p:rCtr x="14475" y="0"/>
                                    </p:animMotion>
                                  </p:childTnLst>
                                </p:cTn>
                              </p:par>
                              <p:par>
                                <p:cTn id="230" presetID="1" presetClass="entr" presetSubtype="0" fill="hold" grpId="0" nodeType="withEffect">
                                  <p:stCondLst>
                                    <p:cond delay="0"/>
                                  </p:stCondLst>
                                  <p:childTnLst>
                                    <p:set>
                                      <p:cBhvr>
                                        <p:cTn id="231" dur="1" fill="hold">
                                          <p:stCondLst>
                                            <p:cond delay="0"/>
                                          </p:stCondLst>
                                        </p:cTn>
                                        <p:tgtEl>
                                          <p:spTgt spid="19610"/>
                                        </p:tgtEl>
                                        <p:attrNameLst>
                                          <p:attrName>style.visibility</p:attrName>
                                        </p:attrNameLst>
                                      </p:cBhvr>
                                      <p:to>
                                        <p:strVal val="visible"/>
                                      </p:to>
                                    </p:set>
                                  </p:childTnLst>
                                </p:cTn>
                              </p:par>
                              <p:par>
                                <p:cTn id="232" presetID="1" presetClass="exit" presetSubtype="0" fill="hold" grpId="1" nodeType="withEffect">
                                  <p:stCondLst>
                                    <p:cond delay="0"/>
                                  </p:stCondLst>
                                  <p:childTnLst>
                                    <p:set>
                                      <p:cBhvr>
                                        <p:cTn id="233" dur="1" fill="hold">
                                          <p:stCondLst>
                                            <p:cond delay="0"/>
                                          </p:stCondLst>
                                        </p:cTn>
                                        <p:tgtEl>
                                          <p:spTgt spid="19670"/>
                                        </p:tgtEl>
                                        <p:attrNameLst>
                                          <p:attrName>style.visibility</p:attrName>
                                        </p:attrNameLst>
                                      </p:cBhvr>
                                      <p:to>
                                        <p:strVal val="hidden"/>
                                      </p:to>
                                    </p:set>
                                  </p:childTnLst>
                                </p:cTn>
                              </p:par>
                              <p:par>
                                <p:cTn id="234" presetID="1" presetClass="exit" presetSubtype="0" fill="hold" grpId="1" nodeType="withEffect">
                                  <p:stCondLst>
                                    <p:cond delay="0"/>
                                  </p:stCondLst>
                                  <p:childTnLst>
                                    <p:set>
                                      <p:cBhvr>
                                        <p:cTn id="235" dur="1" fill="hold">
                                          <p:stCondLst>
                                            <p:cond delay="0"/>
                                          </p:stCondLst>
                                        </p:cTn>
                                        <p:tgtEl>
                                          <p:spTgt spid="19604"/>
                                        </p:tgtEl>
                                        <p:attrNameLst>
                                          <p:attrName>style.visibility</p:attrName>
                                        </p:attrNameLst>
                                      </p:cBhvr>
                                      <p:to>
                                        <p:strVal val="hidden"/>
                                      </p:to>
                                    </p:set>
                                  </p:childTnLst>
                                </p:cTn>
                              </p:par>
                              <p:par>
                                <p:cTn id="236" presetID="1" presetClass="exit" presetSubtype="0" fill="hold" grpId="1" nodeType="withEffect">
                                  <p:stCondLst>
                                    <p:cond delay="0"/>
                                  </p:stCondLst>
                                  <p:childTnLst>
                                    <p:set>
                                      <p:cBhvr>
                                        <p:cTn id="237" dur="1" fill="hold">
                                          <p:stCondLst>
                                            <p:cond delay="0"/>
                                          </p:stCondLst>
                                        </p:cTn>
                                        <p:tgtEl>
                                          <p:spTgt spid="19602"/>
                                        </p:tgtEl>
                                        <p:attrNameLst>
                                          <p:attrName>style.visibility</p:attrName>
                                        </p:attrNameLst>
                                      </p:cBhvr>
                                      <p:to>
                                        <p:strVal val="hidden"/>
                                      </p:to>
                                    </p:set>
                                  </p:childTnLst>
                                </p:cTn>
                              </p:par>
                              <p:par>
                                <p:cTn id="238" presetID="1" presetClass="entr" presetSubtype="0" fill="hold" grpId="0" nodeType="withEffect">
                                  <p:stCondLst>
                                    <p:cond delay="0"/>
                                  </p:stCondLst>
                                  <p:childTnLst>
                                    <p:set>
                                      <p:cBhvr>
                                        <p:cTn id="239" dur="1" fill="hold">
                                          <p:stCondLst>
                                            <p:cond delay="0"/>
                                          </p:stCondLst>
                                        </p:cTn>
                                        <p:tgtEl>
                                          <p:spTgt spid="19603"/>
                                        </p:tgtEl>
                                        <p:attrNameLst>
                                          <p:attrName>style.visibility</p:attrName>
                                        </p:attrNameLst>
                                      </p:cBhvr>
                                      <p:to>
                                        <p:strVal val="visible"/>
                                      </p:to>
                                    </p:set>
                                  </p:childTnLst>
                                </p:cTn>
                              </p:par>
                              <p:par>
                                <p:cTn id="240" presetID="1" presetClass="entr" presetSubtype="0" fill="hold" grpId="0" nodeType="withEffect">
                                  <p:stCondLst>
                                    <p:cond delay="0"/>
                                  </p:stCondLst>
                                  <p:childTnLst>
                                    <p:set>
                                      <p:cBhvr>
                                        <p:cTn id="241" dur="1" fill="hold">
                                          <p:stCondLst>
                                            <p:cond delay="0"/>
                                          </p:stCondLst>
                                        </p:cTn>
                                        <p:tgtEl>
                                          <p:spTgt spid="19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p:bldP spid="19458" grpId="1" animBg="1"/>
      <p:bldP spid="19594" grpId="0"/>
      <p:bldP spid="19595" grpId="0"/>
      <p:bldP spid="19595" grpId="1"/>
      <p:bldP spid="19596" grpId="0"/>
      <p:bldP spid="19596" grpId="1"/>
      <p:bldP spid="19597" grpId="0"/>
      <p:bldP spid="19597" grpId="1"/>
      <p:bldP spid="19598" grpId="0"/>
      <p:bldP spid="19598" grpId="1"/>
      <p:bldP spid="19599" grpId="0"/>
      <p:bldP spid="19599" grpId="1"/>
      <p:bldP spid="19600" grpId="0"/>
      <p:bldP spid="19600" grpId="1"/>
      <p:bldP spid="19601" grpId="0"/>
      <p:bldP spid="19601" grpId="1"/>
      <p:bldP spid="19602" grpId="0"/>
      <p:bldP spid="19602" grpId="1"/>
      <p:bldP spid="19603" grpId="0"/>
      <p:bldP spid="19604" grpId="0"/>
      <p:bldP spid="19604" grpId="1"/>
      <p:bldP spid="19605" grpId="0"/>
      <p:bldP spid="19605" grpId="1"/>
      <p:bldP spid="19606" grpId="0"/>
      <p:bldP spid="19606" grpId="1"/>
      <p:bldP spid="19607" grpId="0"/>
      <p:bldP spid="19608" grpId="0"/>
      <p:bldP spid="19608" grpId="1"/>
      <p:bldP spid="19609" grpId="0"/>
      <p:bldP spid="19609" grpId="1"/>
      <p:bldP spid="19610" grpId="0"/>
      <p:bldP spid="19611" grpId="0"/>
      <p:bldP spid="19611" grpId="1"/>
      <p:bldP spid="19612" grpId="0"/>
      <p:bldP spid="19612" grpId="1"/>
      <p:bldP spid="19613" grpId="0"/>
      <p:bldP spid="19613" grpId="1"/>
      <p:bldP spid="19614" grpId="0"/>
      <p:bldP spid="19664" grpId="0" animBg="1"/>
      <p:bldP spid="19664" grpId="1" animBg="1"/>
      <p:bldP spid="19664" grpId="2" animBg="1"/>
      <p:bldP spid="19665" grpId="0" animBg="1"/>
      <p:bldP spid="19666" grpId="0" animBg="1"/>
      <p:bldP spid="19666" grpId="1" animBg="1"/>
      <p:bldP spid="19667" grpId="0" animBg="1"/>
      <p:bldP spid="19667" grpId="1" animBg="1"/>
      <p:bldP spid="19667" grpId="2" animBg="1"/>
      <p:bldP spid="19668" grpId="0"/>
      <p:bldP spid="19668" grpId="1"/>
      <p:bldP spid="19669" grpId="0"/>
      <p:bldP spid="19669" grpId="1"/>
      <p:bldP spid="19670" grpId="0"/>
      <p:bldP spid="1967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Multi-Carrier Burst Contention (MCBC)</a:t>
            </a:r>
            <a:endParaRPr lang="en-GB" dirty="0"/>
          </a:p>
        </p:txBody>
      </p:sp>
      <p:sp>
        <p:nvSpPr>
          <p:cNvPr id="3" name="Content Placeholder 2"/>
          <p:cNvSpPr>
            <a:spLocks noGrp="1"/>
          </p:cNvSpPr>
          <p:nvPr>
            <p:ph idx="1"/>
          </p:nvPr>
        </p:nvSpPr>
        <p:spPr>
          <a:xfrm>
            <a:off x="251520" y="764704"/>
            <a:ext cx="8640960" cy="3096344"/>
          </a:xfrm>
        </p:spPr>
        <p:txBody>
          <a:bodyPr/>
          <a:lstStyle/>
          <a:p>
            <a:r>
              <a:rPr lang="en-US" sz="1800" dirty="0" smtClean="0"/>
              <a:t>Very efficient </a:t>
            </a:r>
            <a:r>
              <a:rPr lang="en-US" sz="1800" dirty="0" smtClean="0">
                <a:solidFill>
                  <a:schemeClr val="bg1">
                    <a:lumMod val="50000"/>
                  </a:schemeClr>
                </a:solidFill>
              </a:rPr>
              <a:t>(single </a:t>
            </a:r>
            <a:r>
              <a:rPr lang="en-US" sz="1800" dirty="0" smtClean="0">
                <a:solidFill>
                  <a:schemeClr val="bg1">
                    <a:lumMod val="50000"/>
                  </a:schemeClr>
                </a:solidFill>
              </a:rPr>
              <a:t>winner with high prob, always at least 1 winner)</a:t>
            </a:r>
          </a:p>
          <a:p>
            <a:r>
              <a:rPr lang="en-US" sz="1800" dirty="0" smtClean="0"/>
              <a:t>Uses only unmodulated and short bursts </a:t>
            </a:r>
            <a:r>
              <a:rPr lang="en-US" sz="1800" dirty="0" smtClean="0">
                <a:solidFill>
                  <a:schemeClr val="bg1">
                    <a:lumMod val="50000"/>
                  </a:schemeClr>
                </a:solidFill>
              </a:rPr>
              <a:t>(tones)</a:t>
            </a:r>
          </a:p>
          <a:p>
            <a:r>
              <a:rPr lang="en-US" sz="1800" dirty="0" smtClean="0"/>
              <a:t>Simple, </a:t>
            </a:r>
            <a:r>
              <a:rPr lang="en-US" sz="1800" dirty="0" smtClean="0"/>
              <a:t>no </a:t>
            </a:r>
            <a:r>
              <a:rPr lang="en-US" sz="1800" dirty="0" smtClean="0"/>
              <a:t>adaptive </a:t>
            </a:r>
            <a:r>
              <a:rPr lang="en-US" sz="1800" dirty="0" smtClean="0"/>
              <a:t>approach </a:t>
            </a:r>
            <a:r>
              <a:rPr lang="en-US" sz="1800" dirty="0" smtClean="0"/>
              <a:t>needed </a:t>
            </a:r>
            <a:r>
              <a:rPr lang="en-US" sz="1800" dirty="0" smtClean="0">
                <a:solidFill>
                  <a:schemeClr val="bg1">
                    <a:lumMod val="50000"/>
                  </a:schemeClr>
                </a:solidFill>
              </a:rPr>
              <a:t>(all parameters fixed in h/w)</a:t>
            </a:r>
          </a:p>
          <a:p>
            <a:r>
              <a:rPr lang="en-US" sz="1800" dirty="0" smtClean="0"/>
              <a:t>Works in ad hoc </a:t>
            </a:r>
            <a:r>
              <a:rPr lang="en-US" sz="1800" dirty="0" smtClean="0">
                <a:solidFill>
                  <a:schemeClr val="bg1">
                    <a:lumMod val="50000"/>
                  </a:schemeClr>
                </a:solidFill>
              </a:rPr>
              <a:t>(losers become referees)</a:t>
            </a:r>
          </a:p>
          <a:p>
            <a:r>
              <a:rPr lang="en-US" sz="1800" dirty="0" smtClean="0"/>
              <a:t>Supports QoS and priority access </a:t>
            </a:r>
            <a:r>
              <a:rPr lang="en-US" sz="1800" dirty="0" smtClean="0">
                <a:solidFill>
                  <a:schemeClr val="bg1">
                    <a:lumMod val="50000"/>
                  </a:schemeClr>
                </a:solidFill>
              </a:rPr>
              <a:t>(how?)</a:t>
            </a:r>
          </a:p>
          <a:p>
            <a:endParaRPr lang="en-US" sz="1800" dirty="0" smtClean="0">
              <a:solidFill>
                <a:srgbClr val="FF6600"/>
              </a:solidFill>
            </a:endParaRPr>
          </a:p>
          <a:p>
            <a:pPr algn="ctr"/>
            <a:r>
              <a:rPr lang="en-US" sz="1800" dirty="0" smtClean="0">
                <a:solidFill>
                  <a:srgbClr val="FF6600"/>
                </a:solidFill>
              </a:rPr>
              <a:t>Is it actually </a:t>
            </a:r>
            <a:r>
              <a:rPr lang="en-US" sz="1800" dirty="0" smtClean="0">
                <a:solidFill>
                  <a:srgbClr val="FF6600"/>
                </a:solidFill>
              </a:rPr>
              <a:t>feasible? Low overhead, low power?</a:t>
            </a:r>
            <a:endParaRPr lang="en-GB" sz="1800" dirty="0">
              <a:solidFill>
                <a:srgbClr val="FF6600"/>
              </a:solidFill>
            </a:endParaRPr>
          </a:p>
        </p:txBody>
      </p:sp>
      <p:pic>
        <p:nvPicPr>
          <p:cNvPr id="4" name="Picture 8" descr="T:\work\cambridge\research\presentations\topical-2011\mcbc-contentions.e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534" y="4516385"/>
            <a:ext cx="4775946" cy="215440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4343400" y="5267325"/>
            <a:ext cx="1440150" cy="1103671"/>
          </a:xfrm>
          <a:prstGeom prst="roundRect">
            <a:avLst>
              <a:gd name="adj" fmla="val 0"/>
            </a:avLst>
          </a:prstGeom>
          <a:solidFill>
            <a:srgbClr val="FF6600">
              <a:alpha val="9000"/>
            </a:srgbClr>
          </a:solidFill>
          <a:ln w="254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3200" b="1" i="1" u="none" strike="noStrike" cap="none" normalizeH="0" baseline="0" dirty="0" smtClean="0">
              <a:ln>
                <a:noFill/>
              </a:ln>
              <a:solidFill>
                <a:schemeClr val="tx1"/>
              </a:solidFill>
              <a:effectLst/>
              <a:latin typeface="Calibri" pitchFamily="34" charset="0"/>
            </a:endParaRPr>
          </a:p>
        </p:txBody>
      </p:sp>
      <p:pic>
        <p:nvPicPr>
          <p:cNvPr id="34818" name="Picture 2" descr="T:\work\cambridge\research\presentations\topical-2011\Ps-compare-cro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893564"/>
            <a:ext cx="3392236" cy="2775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99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incs_fu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5157192"/>
            <a:ext cx="7135321" cy="15597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MCBC Challenges: OFDM Physical Layer</a:t>
            </a:r>
            <a:endParaRPr lang="en-GB" dirty="0"/>
          </a:p>
        </p:txBody>
      </p:sp>
      <p:sp>
        <p:nvSpPr>
          <p:cNvPr id="3" name="Content Placeholder 2"/>
          <p:cNvSpPr>
            <a:spLocks noGrp="1"/>
          </p:cNvSpPr>
          <p:nvPr>
            <p:ph idx="1"/>
          </p:nvPr>
        </p:nvSpPr>
        <p:spPr>
          <a:xfrm>
            <a:off x="251520" y="836712"/>
            <a:ext cx="8640960" cy="1512168"/>
          </a:xfrm>
        </p:spPr>
        <p:txBody>
          <a:bodyPr/>
          <a:lstStyle/>
          <a:p>
            <a:r>
              <a:rPr lang="en-GB" sz="1800" dirty="0" smtClean="0"/>
              <a:t>64-point IFFT: 64 digital samples </a:t>
            </a:r>
            <a:r>
              <a:rPr lang="en-GB" sz="1800" dirty="0" smtClean="0">
                <a:solidFill>
                  <a:schemeClr val="bg1">
                    <a:lumMod val="50000"/>
                  </a:schemeClr>
                </a:solidFill>
              </a:rPr>
              <a:t>(freq)</a:t>
            </a:r>
            <a:r>
              <a:rPr lang="en-GB" sz="1800" dirty="0" smtClean="0"/>
              <a:t> to 64 time samples </a:t>
            </a:r>
            <a:r>
              <a:rPr lang="en-GB" sz="1800" dirty="0" smtClean="0">
                <a:solidFill>
                  <a:schemeClr val="bg1">
                    <a:lumMod val="50000"/>
                  </a:schemeClr>
                </a:solidFill>
              </a:rPr>
              <a:t>(</a:t>
            </a:r>
            <a:r>
              <a:rPr lang="en-GB" sz="1800" dirty="0" err="1" smtClean="0">
                <a:solidFill>
                  <a:schemeClr val="bg1">
                    <a:lumMod val="50000"/>
                  </a:schemeClr>
                </a:solidFill>
              </a:rPr>
              <a:t>analog</a:t>
            </a:r>
            <a:r>
              <a:rPr lang="en-GB" sz="1800" dirty="0" smtClean="0">
                <a:solidFill>
                  <a:schemeClr val="bg1">
                    <a:lumMod val="50000"/>
                  </a:schemeClr>
                </a:solidFill>
              </a:rPr>
              <a:t> after IQ mod)</a:t>
            </a:r>
          </a:p>
          <a:p>
            <a:r>
              <a:rPr lang="en-GB" sz="1800" dirty="0" smtClean="0"/>
              <a:t>FFT in OFDM only works if transmitter and receiver are synchronised in </a:t>
            </a:r>
            <a:r>
              <a:rPr lang="en-GB" sz="1800" dirty="0" err="1" smtClean="0"/>
              <a:t>freq</a:t>
            </a:r>
            <a:endParaRPr lang="en-GB" sz="1800" dirty="0" smtClean="0"/>
          </a:p>
          <a:p>
            <a:r>
              <a:rPr lang="en-GB" sz="1900" dirty="0" smtClean="0">
                <a:solidFill>
                  <a:srgbClr val="FF6600"/>
                </a:solidFill>
              </a:rPr>
              <a:t>We can’t afford that in MCBC</a:t>
            </a:r>
            <a:r>
              <a:rPr lang="en-GB" sz="1900" dirty="0" smtClean="0"/>
              <a:t> </a:t>
            </a:r>
            <a:r>
              <a:rPr lang="en-GB" sz="1900" dirty="0" smtClean="0">
                <a:solidFill>
                  <a:schemeClr val="bg1">
                    <a:lumMod val="50000"/>
                  </a:schemeClr>
                </a:solidFill>
              </a:rPr>
              <a:t>(would need preambles, too much overhead)</a:t>
            </a:r>
          </a:p>
          <a:p>
            <a:pPr lvl="1"/>
            <a:r>
              <a:rPr lang="en-GB" sz="1600" dirty="0" smtClean="0"/>
              <a:t>It would actually be impossible </a:t>
            </a:r>
            <a:r>
              <a:rPr lang="en-GB" sz="1600" dirty="0" smtClean="0">
                <a:solidFill>
                  <a:schemeClr val="bg1">
                    <a:lumMod val="50000"/>
                  </a:schemeClr>
                </a:solidFill>
              </a:rPr>
              <a:t>(why?)</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447988"/>
            <a:ext cx="5112568" cy="1125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3616945"/>
            <a:ext cx="5112568" cy="1036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bwMode="auto">
          <a:xfrm>
            <a:off x="5262584" y="2348880"/>
            <a:ext cx="686172" cy="551835"/>
          </a:xfrm>
          <a:prstGeom prst="roundRect">
            <a:avLst>
              <a:gd name="adj" fmla="val 23163"/>
            </a:avLst>
          </a:prstGeom>
          <a:solidFill>
            <a:srgbClr val="FF6600">
              <a:alpha val="9000"/>
            </a:srgbClr>
          </a:solidFill>
          <a:ln w="254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3200" b="1" i="1" u="none" strike="noStrike" cap="none" normalizeH="0" baseline="0" smtClean="0">
              <a:ln>
                <a:noFill/>
              </a:ln>
              <a:solidFill>
                <a:schemeClr val="tx1"/>
              </a:solidFill>
              <a:effectLst/>
              <a:latin typeface="Calibri" pitchFamily="34" charset="0"/>
            </a:endParaRPr>
          </a:p>
        </p:txBody>
      </p:sp>
      <p:sp>
        <p:nvSpPr>
          <p:cNvPr id="12" name="Rounded Rectangle 11"/>
          <p:cNvSpPr/>
          <p:nvPr/>
        </p:nvSpPr>
        <p:spPr bwMode="auto">
          <a:xfrm>
            <a:off x="3230161" y="4156022"/>
            <a:ext cx="686172" cy="551835"/>
          </a:xfrm>
          <a:prstGeom prst="roundRect">
            <a:avLst>
              <a:gd name="adj" fmla="val 23163"/>
            </a:avLst>
          </a:prstGeom>
          <a:solidFill>
            <a:srgbClr val="FF6600">
              <a:alpha val="9000"/>
            </a:srgbClr>
          </a:solidFill>
          <a:ln w="254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3200" b="1" i="1" u="none" strike="noStrike" cap="none" normalizeH="0" baseline="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166968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T:\work\cambridge\research\presentations\topical-2011\mcbc-ultra-spectru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99" y="4077072"/>
            <a:ext cx="7682917" cy="2448272"/>
          </a:xfrm>
          <a:prstGeom prst="rect">
            <a:avLst/>
          </a:prstGeom>
          <a:noFill/>
          <a:extLst>
            <a:ext uri="{909E8E84-426E-40DD-AFC4-6F175D3DCCD1}">
              <a14:hiddenFill xmlns:a14="http://schemas.microsoft.com/office/drawing/2010/main">
                <a:solidFill>
                  <a:srgbClr val="FFFFFF"/>
                </a:solidFill>
              </a14:hiddenFill>
            </a:ext>
          </a:extLst>
        </p:spPr>
      </p:pic>
      <p:sp>
        <p:nvSpPr>
          <p:cNvPr id="48130" name="Rectangle 2"/>
          <p:cNvSpPr>
            <a:spLocks noGrp="1" noChangeArrowheads="1"/>
          </p:cNvSpPr>
          <p:nvPr>
            <p:ph type="title"/>
          </p:nvPr>
        </p:nvSpPr>
        <p:spPr/>
        <p:txBody>
          <a:bodyPr/>
          <a:lstStyle/>
          <a:p>
            <a:r>
              <a:rPr lang="en-US" dirty="0" smtClean="0"/>
              <a:t>MCBC Challenges: Frequency </a:t>
            </a:r>
            <a:r>
              <a:rPr lang="en-US" dirty="0"/>
              <a:t>shift and ICI</a:t>
            </a:r>
          </a:p>
        </p:txBody>
      </p:sp>
      <p:sp>
        <p:nvSpPr>
          <p:cNvPr id="48131" name="Rectangle 3"/>
          <p:cNvSpPr>
            <a:spLocks noGrp="1" noChangeArrowheads="1"/>
          </p:cNvSpPr>
          <p:nvPr>
            <p:ph type="body" idx="1"/>
          </p:nvPr>
        </p:nvSpPr>
        <p:spPr>
          <a:xfrm>
            <a:off x="147638" y="807715"/>
            <a:ext cx="8839200" cy="2981325"/>
          </a:xfrm>
        </p:spPr>
        <p:txBody>
          <a:bodyPr/>
          <a:lstStyle/>
          <a:p>
            <a:pPr>
              <a:lnSpc>
                <a:spcPct val="90000"/>
              </a:lnSpc>
            </a:pPr>
            <a:r>
              <a:rPr lang="en-US" sz="2000" dirty="0" smtClean="0"/>
              <a:t>We’re not doing any </a:t>
            </a:r>
            <a:r>
              <a:rPr lang="en-US" sz="2000" dirty="0" err="1" smtClean="0"/>
              <a:t>freq</a:t>
            </a:r>
            <a:r>
              <a:rPr lang="en-US" sz="2000" dirty="0" smtClean="0"/>
              <a:t> sync so</a:t>
            </a:r>
          </a:p>
          <a:p>
            <a:pPr lvl="1">
              <a:lnSpc>
                <a:spcPct val="90000"/>
              </a:lnSpc>
            </a:pPr>
            <a:r>
              <a:rPr lang="en-US" sz="1900" dirty="0" smtClean="0"/>
              <a:t>Oscillator shift </a:t>
            </a:r>
            <a:r>
              <a:rPr lang="en-US" sz="1900" dirty="0"/>
              <a:t>can cause the entire spectrum to </a:t>
            </a:r>
            <a:r>
              <a:rPr lang="en-US" sz="1900" dirty="0">
                <a:solidFill>
                  <a:srgbClr val="FF6600"/>
                </a:solidFill>
              </a:rPr>
              <a:t>shift by </a:t>
            </a:r>
            <a:r>
              <a:rPr lang="en-US" sz="1900" dirty="0" smtClean="0">
                <a:solidFill>
                  <a:srgbClr val="FF6600"/>
                </a:solidFill>
              </a:rPr>
              <a:t>up </a:t>
            </a:r>
            <a:r>
              <a:rPr lang="en-US" sz="1900" smtClean="0">
                <a:solidFill>
                  <a:srgbClr val="FF6600"/>
                </a:solidFill>
              </a:rPr>
              <a:t>to </a:t>
            </a:r>
            <a:r>
              <a:rPr lang="en-US" sz="1900" smtClean="0">
                <a:solidFill>
                  <a:srgbClr val="FF6600"/>
                </a:solidFill>
                <a:latin typeface="Times New Roman" pitchFamily="18" charset="0"/>
                <a:ea typeface="Cambria Math" pitchFamily="18" charset="0"/>
                <a:cs typeface="Times New Roman" pitchFamily="18" charset="0"/>
              </a:rPr>
              <a:t>1.5</a:t>
            </a:r>
            <a:r>
              <a:rPr lang="el-GR" sz="1900" dirty="0">
                <a:solidFill>
                  <a:srgbClr val="FF6600"/>
                </a:solidFill>
                <a:latin typeface="Times New Roman" pitchFamily="18" charset="0"/>
                <a:ea typeface="Cambria Math" pitchFamily="18" charset="0"/>
                <a:cs typeface="Times New Roman" pitchFamily="18" charset="0"/>
              </a:rPr>
              <a:t>Δ</a:t>
            </a:r>
            <a:r>
              <a:rPr lang="en-US" sz="1900" i="1" dirty="0">
                <a:solidFill>
                  <a:srgbClr val="FF6600"/>
                </a:solidFill>
                <a:latin typeface="Times New Roman" pitchFamily="18" charset="0"/>
                <a:ea typeface="Cambria Math" pitchFamily="18" charset="0"/>
                <a:cs typeface="Times New Roman" pitchFamily="18" charset="0"/>
              </a:rPr>
              <a:t>f</a:t>
            </a:r>
            <a:endParaRPr lang="el-GR" sz="1900" i="1" dirty="0">
              <a:solidFill>
                <a:srgbClr val="FF6600"/>
              </a:solidFill>
              <a:latin typeface="Times New Roman" pitchFamily="18" charset="0"/>
              <a:ea typeface="Cambria Math" pitchFamily="18" charset="0"/>
              <a:cs typeface="Times New Roman" pitchFamily="18" charset="0"/>
            </a:endParaRPr>
          </a:p>
          <a:p>
            <a:pPr lvl="2">
              <a:lnSpc>
                <a:spcPct val="90000"/>
              </a:lnSpc>
            </a:pPr>
            <a:r>
              <a:rPr lang="en-US" sz="1700" dirty="0" smtClean="0"/>
              <a:t>Receiver </a:t>
            </a:r>
            <a:r>
              <a:rPr lang="en-US" sz="1700" dirty="0"/>
              <a:t>will </a:t>
            </a:r>
            <a:r>
              <a:rPr lang="en-US" sz="1700" dirty="0" smtClean="0"/>
              <a:t>“</a:t>
            </a:r>
            <a:r>
              <a:rPr lang="en-US" sz="1700" dirty="0"/>
              <a:t>sample” the wrong frequency </a:t>
            </a:r>
            <a:r>
              <a:rPr lang="en-US" sz="1700" dirty="0" smtClean="0"/>
              <a:t>bands </a:t>
            </a:r>
            <a:r>
              <a:rPr lang="en-US" sz="1700" dirty="0" smtClean="0">
                <a:solidFill>
                  <a:srgbClr val="FF6600"/>
                </a:solidFill>
                <a:sym typeface="Wingdings" pitchFamily="2" charset="2"/>
              </a:rPr>
              <a:t> false positive</a:t>
            </a:r>
            <a:endParaRPr lang="en-US" sz="1700" dirty="0">
              <a:solidFill>
                <a:srgbClr val="FF6600"/>
              </a:solidFill>
            </a:endParaRPr>
          </a:p>
          <a:p>
            <a:pPr lvl="2">
              <a:lnSpc>
                <a:spcPct val="90000"/>
              </a:lnSpc>
            </a:pPr>
            <a:r>
              <a:rPr lang="en-US" sz="1700" dirty="0"/>
              <a:t>Terrible inter carrier interference (ICI</a:t>
            </a:r>
            <a:r>
              <a:rPr lang="en-US" sz="1700" dirty="0" smtClean="0"/>
              <a:t>)</a:t>
            </a:r>
            <a:r>
              <a:rPr lang="en-US" sz="1700" dirty="0" smtClean="0">
                <a:solidFill>
                  <a:schemeClr val="bg1">
                    <a:lumMod val="50000"/>
                  </a:schemeClr>
                </a:solidFill>
              </a:rPr>
              <a:t>, a.k.a. FFT leakage</a:t>
            </a:r>
            <a:endParaRPr lang="en-US" dirty="0">
              <a:solidFill>
                <a:schemeClr val="bg1">
                  <a:lumMod val="50000"/>
                </a:schemeClr>
              </a:solidFill>
            </a:endParaRPr>
          </a:p>
          <a:p>
            <a:pPr>
              <a:lnSpc>
                <a:spcPct val="90000"/>
              </a:lnSpc>
            </a:pPr>
            <a:r>
              <a:rPr lang="en-US" sz="2000" dirty="0" smtClean="0">
                <a:solidFill>
                  <a:srgbClr val="FF6600"/>
                </a:solidFill>
              </a:rPr>
              <a:t>Solutions:</a:t>
            </a:r>
            <a:endParaRPr lang="en-US" sz="2000" dirty="0">
              <a:solidFill>
                <a:srgbClr val="FF6600"/>
              </a:solidFill>
            </a:endParaRPr>
          </a:p>
          <a:p>
            <a:pPr lvl="1">
              <a:lnSpc>
                <a:spcPct val="90000"/>
              </a:lnSpc>
            </a:pPr>
            <a:r>
              <a:rPr lang="en-US" sz="1900" dirty="0"/>
              <a:t>Use custom time </a:t>
            </a:r>
            <a:r>
              <a:rPr lang="en-US" sz="1900" dirty="0" smtClean="0"/>
              <a:t>windowing based on (Ultraspherical polynomials)</a:t>
            </a:r>
          </a:p>
          <a:p>
            <a:pPr lvl="1">
              <a:lnSpc>
                <a:spcPct val="90000"/>
              </a:lnSpc>
            </a:pPr>
            <a:r>
              <a:rPr lang="en-US" sz="1900" dirty="0" smtClean="0"/>
              <a:t>Space </a:t>
            </a:r>
            <a:r>
              <a:rPr lang="en-US" sz="1900" dirty="0"/>
              <a:t>the subcarriers in frequency </a:t>
            </a:r>
            <a:r>
              <a:rPr lang="en-US" sz="1900" dirty="0">
                <a:solidFill>
                  <a:schemeClr val="bg1">
                    <a:lumMod val="50000"/>
                  </a:schemeClr>
                </a:solidFill>
              </a:rPr>
              <a:t>(similar to </a:t>
            </a:r>
            <a:r>
              <a:rPr lang="en-US" sz="1900" dirty="0" smtClean="0">
                <a:solidFill>
                  <a:schemeClr val="bg1">
                    <a:lumMod val="50000"/>
                  </a:schemeClr>
                </a:solidFill>
              </a:rPr>
              <a:t>classic FDM)</a:t>
            </a:r>
            <a:endParaRPr lang="en-US" sz="1900" dirty="0">
              <a:solidFill>
                <a:schemeClr val="bg1">
                  <a:lumMod val="50000"/>
                </a:schemeClr>
              </a:solidFill>
            </a:endParaRPr>
          </a:p>
        </p:txBody>
      </p:sp>
      <p:pic>
        <p:nvPicPr>
          <p:cNvPr id="48133" name="Picture 5" descr="freqshif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220" y="4007569"/>
            <a:ext cx="4522788"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descr="freqshif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4007569"/>
            <a:ext cx="4306888"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81212" y="3800073"/>
            <a:ext cx="2376264" cy="276999"/>
          </a:xfrm>
          <a:prstGeom prst="rect">
            <a:avLst/>
          </a:prstGeom>
          <a:noFill/>
        </p:spPr>
        <p:txBody>
          <a:bodyPr wrap="square" rtlCol="0">
            <a:spAutoFit/>
          </a:bodyPr>
          <a:lstStyle/>
          <a:p>
            <a:pPr algn="ctr"/>
            <a:r>
              <a:rPr lang="en-US" sz="1200" b="1" i="0" dirty="0" smtClean="0">
                <a:latin typeface="Times New Roman" pitchFamily="18" charset="0"/>
                <a:cs typeface="Times New Roman" pitchFamily="18" charset="0"/>
              </a:rPr>
              <a:t>Default (rectangular)</a:t>
            </a:r>
            <a:endParaRPr lang="en-GB" sz="1200" b="1" i="0" dirty="0">
              <a:latin typeface="Times New Roman" pitchFamily="18" charset="0"/>
              <a:cs typeface="Times New Roman" pitchFamily="18" charset="0"/>
            </a:endParaRPr>
          </a:p>
        </p:txBody>
      </p:sp>
      <p:sp>
        <p:nvSpPr>
          <p:cNvPr id="10" name="TextBox 9"/>
          <p:cNvSpPr txBox="1"/>
          <p:nvPr/>
        </p:nvSpPr>
        <p:spPr>
          <a:xfrm>
            <a:off x="5623037" y="3797536"/>
            <a:ext cx="2376264" cy="276999"/>
          </a:xfrm>
          <a:prstGeom prst="rect">
            <a:avLst/>
          </a:prstGeom>
          <a:noFill/>
        </p:spPr>
        <p:txBody>
          <a:bodyPr wrap="square" rtlCol="0">
            <a:spAutoFit/>
          </a:bodyPr>
          <a:lstStyle/>
          <a:p>
            <a:pPr algn="ctr"/>
            <a:r>
              <a:rPr lang="en-US" sz="1200" b="1" i="0" smtClean="0">
                <a:latin typeface="Times New Roman" pitchFamily="18" charset="0"/>
                <a:cs typeface="Times New Roman" pitchFamily="18" charset="0"/>
              </a:rPr>
              <a:t>Ultraspherical 120 </a:t>
            </a:r>
            <a:r>
              <a:rPr lang="en-US" sz="1200" b="1" i="0" dirty="0" smtClean="0">
                <a:latin typeface="Times New Roman" pitchFamily="18" charset="0"/>
                <a:cs typeface="Times New Roman" pitchFamily="18" charset="0"/>
              </a:rPr>
              <a:t>dB</a:t>
            </a:r>
            <a:endParaRPr lang="en-GB" sz="1200" b="1" i="0" dirty="0">
              <a:latin typeface="Times New Roman" pitchFamily="18" charset="0"/>
              <a:cs typeface="Times New Roman" pitchFamily="18" charset="0"/>
            </a:endParaRPr>
          </a:p>
        </p:txBody>
      </p:sp>
    </p:spTree>
    <p:extLst>
      <p:ext uri="{BB962C8B-B14F-4D97-AF65-F5344CB8AC3E}">
        <p14:creationId xmlns:p14="http://schemas.microsoft.com/office/powerpoint/2010/main" val="303873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1">
                                            <p:txEl>
                                              <p:pRg st="4" end="4"/>
                                            </p:txEl>
                                          </p:spTgt>
                                        </p:tgtEl>
                                        <p:attrNameLst>
                                          <p:attrName>style.visibility</p:attrName>
                                        </p:attrNameLst>
                                      </p:cBhvr>
                                      <p:to>
                                        <p:strVal val="visible"/>
                                      </p:to>
                                    </p:set>
                                    <p:animEffect transition="in" filter="fade">
                                      <p:cBhvr>
                                        <p:cTn id="7" dur="500"/>
                                        <p:tgtEl>
                                          <p:spTgt spid="48131">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8131">
                                            <p:txEl>
                                              <p:pRg st="5" end="5"/>
                                            </p:txEl>
                                          </p:spTgt>
                                        </p:tgtEl>
                                        <p:attrNameLst>
                                          <p:attrName>style.visibility</p:attrName>
                                        </p:attrNameLst>
                                      </p:cBhvr>
                                      <p:to>
                                        <p:strVal val="visible"/>
                                      </p:to>
                                    </p:set>
                                    <p:animEffect transition="in" filter="fade">
                                      <p:cBhvr>
                                        <p:cTn id="10" dur="500"/>
                                        <p:tgtEl>
                                          <p:spTgt spid="48131">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8131">
                                            <p:txEl>
                                              <p:pRg st="6" end="6"/>
                                            </p:txEl>
                                          </p:spTgt>
                                        </p:tgtEl>
                                        <p:attrNameLst>
                                          <p:attrName>style.visibility</p:attrName>
                                        </p:attrNameLst>
                                      </p:cBhvr>
                                      <p:to>
                                        <p:strVal val="visible"/>
                                      </p:to>
                                    </p:set>
                                    <p:animEffect transition="in" filter="fade">
                                      <p:cBhvr>
                                        <p:cTn id="13" dur="500"/>
                                        <p:tgtEl>
                                          <p:spTgt spid="48131">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8134"/>
                                        </p:tgtEl>
                                        <p:attrNameLst>
                                          <p:attrName>style.visibility</p:attrName>
                                        </p:attrNameLst>
                                      </p:cBhvr>
                                      <p:to>
                                        <p:strVal val="visible"/>
                                      </p:to>
                                    </p:set>
                                    <p:animEffect transition="in" filter="fade">
                                      <p:cBhvr>
                                        <p:cTn id="16" dur="500"/>
                                        <p:tgtEl>
                                          <p:spTgt spid="481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4818"/>
                                        </p:tgtEl>
                                        <p:attrNameLst>
                                          <p:attrName>style.visibility</p:attrName>
                                        </p:attrNameLst>
                                      </p:cBhvr>
                                      <p:to>
                                        <p:strVal val="visible"/>
                                      </p:to>
                                    </p:set>
                                    <p:animEffect transition="in" filter="fade">
                                      <p:cBhvr>
                                        <p:cTn id="24" dur="500"/>
                                        <p:tgtEl>
                                          <p:spTgt spid="34818"/>
                                        </p:tgtEl>
                                      </p:cBhvr>
                                    </p:animEffect>
                                  </p:childTnLst>
                                </p:cTn>
                              </p:par>
                              <p:par>
                                <p:cTn id="25" presetID="10" presetClass="exit" presetSubtype="0" fill="hold" nodeType="withEffect">
                                  <p:stCondLst>
                                    <p:cond delay="0"/>
                                  </p:stCondLst>
                                  <p:childTnLst>
                                    <p:animEffect transition="out" filter="fade">
                                      <p:cBhvr>
                                        <p:cTn id="26" dur="500"/>
                                        <p:tgtEl>
                                          <p:spTgt spid="48134"/>
                                        </p:tgtEl>
                                      </p:cBhvr>
                                    </p:animEffect>
                                    <p:set>
                                      <p:cBhvr>
                                        <p:cTn id="27" dur="1" fill="hold">
                                          <p:stCondLst>
                                            <p:cond delay="499"/>
                                          </p:stCondLst>
                                        </p:cTn>
                                        <p:tgtEl>
                                          <p:spTgt spid="4813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8133"/>
                                        </p:tgtEl>
                                      </p:cBhvr>
                                    </p:animEffect>
                                    <p:set>
                                      <p:cBhvr>
                                        <p:cTn id="30" dur="1" fill="hold">
                                          <p:stCondLst>
                                            <p:cond delay="499"/>
                                          </p:stCondLst>
                                        </p:cTn>
                                        <p:tgtEl>
                                          <p:spTgt spid="4813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0"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dirty="0" smtClean="0"/>
              <a:t>MCBC Challenges</a:t>
            </a:r>
            <a:r>
              <a:rPr lang="en-US" dirty="0"/>
              <a:t>: Channel fading</a:t>
            </a:r>
          </a:p>
        </p:txBody>
      </p:sp>
      <p:sp>
        <p:nvSpPr>
          <p:cNvPr id="52227" name="Rectangle 3"/>
          <p:cNvSpPr>
            <a:spLocks noGrp="1" noChangeArrowheads="1"/>
          </p:cNvSpPr>
          <p:nvPr>
            <p:ph type="body" idx="1"/>
          </p:nvPr>
        </p:nvSpPr>
        <p:spPr>
          <a:xfrm>
            <a:off x="147638" y="735013"/>
            <a:ext cx="8839200" cy="1757362"/>
          </a:xfrm>
        </p:spPr>
        <p:txBody>
          <a:bodyPr/>
          <a:lstStyle/>
          <a:p>
            <a:r>
              <a:rPr lang="en-US" sz="1800" dirty="0"/>
              <a:t>Channel fading, mobility and frequency selectivity</a:t>
            </a:r>
          </a:p>
          <a:p>
            <a:pPr lvl="1"/>
            <a:r>
              <a:rPr lang="en-US" sz="1800" dirty="0" smtClean="0"/>
              <a:t>Some subcarriers </a:t>
            </a:r>
            <a:r>
              <a:rPr lang="en-US" sz="1800" dirty="0"/>
              <a:t>are faded </a:t>
            </a:r>
            <a:r>
              <a:rPr lang="en-US" sz="1800" dirty="0" smtClean="0">
                <a:solidFill>
                  <a:schemeClr val="bg1">
                    <a:lumMod val="50000"/>
                  </a:schemeClr>
                </a:solidFill>
              </a:rPr>
              <a:t>(some </a:t>
            </a:r>
            <a:r>
              <a:rPr lang="en-US" sz="1800" dirty="0">
                <a:solidFill>
                  <a:schemeClr val="bg1">
                    <a:lumMod val="50000"/>
                  </a:schemeClr>
                </a:solidFill>
              </a:rPr>
              <a:t>differently than </a:t>
            </a:r>
            <a:r>
              <a:rPr lang="en-US" sz="1800" dirty="0" smtClean="0">
                <a:solidFill>
                  <a:schemeClr val="bg1">
                    <a:lumMod val="50000"/>
                  </a:schemeClr>
                </a:solidFill>
              </a:rPr>
              <a:t>others)</a:t>
            </a:r>
            <a:r>
              <a:rPr lang="en-US" sz="1800" dirty="0" smtClean="0"/>
              <a:t> </a:t>
            </a:r>
            <a:r>
              <a:rPr lang="en-US" sz="1800" dirty="0">
                <a:sym typeface="Wingdings" pitchFamily="2" charset="2"/>
              </a:rPr>
              <a:t> </a:t>
            </a:r>
            <a:r>
              <a:rPr lang="en-US" sz="1800" dirty="0" smtClean="0">
                <a:solidFill>
                  <a:srgbClr val="FF6600"/>
                </a:solidFill>
                <a:sym typeface="Wingdings" pitchFamily="2" charset="2"/>
              </a:rPr>
              <a:t>false negatives</a:t>
            </a:r>
          </a:p>
          <a:p>
            <a:pPr lvl="1"/>
            <a:r>
              <a:rPr lang="en-US" sz="1800" dirty="0" smtClean="0">
                <a:sym typeface="Wingdings" pitchFamily="2" charset="2"/>
              </a:rPr>
              <a:t>Equalization </a:t>
            </a:r>
            <a:r>
              <a:rPr lang="en-US" sz="1800" dirty="0">
                <a:sym typeface="Wingdings" pitchFamily="2" charset="2"/>
              </a:rPr>
              <a:t>not a good idea</a:t>
            </a:r>
          </a:p>
          <a:p>
            <a:r>
              <a:rPr lang="en-US" sz="1800" dirty="0">
                <a:solidFill>
                  <a:srgbClr val="FF6600"/>
                </a:solidFill>
              </a:rPr>
              <a:t>Solution: use redundancy techniques</a:t>
            </a:r>
          </a:p>
        </p:txBody>
      </p:sp>
      <p:pic>
        <p:nvPicPr>
          <p:cNvPr id="52228" name="Picture 4" descr="fading-repeti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396" y="4710754"/>
            <a:ext cx="8641084" cy="174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fading-repeti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396" y="2852936"/>
            <a:ext cx="8641084" cy="161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145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fade">
                                      <p:cBhvr>
                                        <p:cTn id="7" dur="500"/>
                                        <p:tgtEl>
                                          <p:spTgt spid="52228"/>
                                        </p:tgtEl>
                                      </p:cBhvr>
                                    </p:animEffect>
                                  </p:childTnLst>
                                </p:cTn>
                              </p:par>
                              <p:par>
                                <p:cTn id="8" presetID="10" presetClass="entr" presetSubtype="0" fill="hold" nodeType="withEffect">
                                  <p:stCondLst>
                                    <p:cond delay="0"/>
                                  </p:stCondLst>
                                  <p:childTnLst>
                                    <p:set>
                                      <p:cBhvr>
                                        <p:cTn id="9" dur="1" fill="hold">
                                          <p:stCondLst>
                                            <p:cond delay="0"/>
                                          </p:stCondLst>
                                        </p:cTn>
                                        <p:tgtEl>
                                          <p:spTgt spid="52227">
                                            <p:txEl>
                                              <p:pRg st="3" end="3"/>
                                            </p:txEl>
                                          </p:spTgt>
                                        </p:tgtEl>
                                        <p:attrNameLst>
                                          <p:attrName>style.visibility</p:attrName>
                                        </p:attrNameLst>
                                      </p:cBhvr>
                                      <p:to>
                                        <p:strVal val="visible"/>
                                      </p:to>
                                    </p:set>
                                    <p:animEffect transition="in" filter="fade">
                                      <p:cBhvr>
                                        <p:cTn id="10" dur="500"/>
                                        <p:tgtEl>
                                          <p:spTgt spid="52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smtClean="0"/>
              <a:t>MCBC Challenges</a:t>
            </a:r>
            <a:r>
              <a:rPr lang="en-US" dirty="0"/>
              <a:t>: Time offset</a:t>
            </a:r>
          </a:p>
        </p:txBody>
      </p:sp>
      <p:sp>
        <p:nvSpPr>
          <p:cNvPr id="49155" name="Rectangle 3"/>
          <p:cNvSpPr>
            <a:spLocks noGrp="1" noChangeArrowheads="1"/>
          </p:cNvSpPr>
          <p:nvPr>
            <p:ph type="body" idx="1"/>
          </p:nvPr>
        </p:nvSpPr>
        <p:spPr>
          <a:xfrm>
            <a:off x="147638" y="806698"/>
            <a:ext cx="8839200" cy="3054350"/>
          </a:xfrm>
        </p:spPr>
        <p:txBody>
          <a:bodyPr/>
          <a:lstStyle/>
          <a:p>
            <a:r>
              <a:rPr lang="en-US" sz="2000" dirty="0"/>
              <a:t>If any of the 64 samples are missed then spectral features are invalidated</a:t>
            </a:r>
          </a:p>
          <a:p>
            <a:pPr>
              <a:spcBef>
                <a:spcPts val="1200"/>
              </a:spcBef>
            </a:pPr>
            <a:r>
              <a:rPr lang="en-US" sz="2000" dirty="0" smtClean="0"/>
              <a:t>Propagation </a:t>
            </a:r>
            <a:r>
              <a:rPr lang="en-US" sz="2000" dirty="0"/>
              <a:t>time and delay spread become an issue</a:t>
            </a:r>
          </a:p>
          <a:p>
            <a:pPr lvl="1"/>
            <a:r>
              <a:rPr lang="en-US" sz="1800" smtClean="0"/>
              <a:t>150 </a:t>
            </a:r>
            <a:r>
              <a:rPr lang="en-US" sz="1800" dirty="0" smtClean="0"/>
              <a:t>m </a:t>
            </a:r>
            <a:r>
              <a:rPr lang="en-US" sz="1800" dirty="0"/>
              <a:t>gives </a:t>
            </a:r>
            <a:r>
              <a:rPr lang="en-US" sz="1800" dirty="0" smtClean="0"/>
              <a:t>500 ns </a:t>
            </a:r>
            <a:r>
              <a:rPr lang="en-US" sz="1800" dirty="0"/>
              <a:t>delay </a:t>
            </a:r>
            <a:r>
              <a:rPr lang="en-US" sz="1800" dirty="0" smtClean="0"/>
              <a:t>already </a:t>
            </a:r>
            <a:r>
              <a:rPr lang="en-US" sz="1800" dirty="0" smtClean="0">
                <a:solidFill>
                  <a:schemeClr val="bg1">
                    <a:lumMod val="50000"/>
                  </a:schemeClr>
                </a:solidFill>
              </a:rPr>
              <a:t>(sample period is only 50 ns)</a:t>
            </a:r>
            <a:endParaRPr lang="en-US" sz="1800" dirty="0">
              <a:solidFill>
                <a:schemeClr val="bg1">
                  <a:lumMod val="50000"/>
                </a:schemeClr>
              </a:solidFill>
            </a:endParaRPr>
          </a:p>
          <a:p>
            <a:pPr lvl="1"/>
            <a:r>
              <a:rPr lang="en-US" sz="1800" dirty="0"/>
              <a:t>WAVE </a:t>
            </a:r>
            <a:r>
              <a:rPr lang="en-US" sz="1800" dirty="0" smtClean="0"/>
              <a:t>(vehicular) </a:t>
            </a:r>
            <a:r>
              <a:rPr lang="en-US" sz="1800" dirty="0"/>
              <a:t>specifies up </a:t>
            </a:r>
            <a:r>
              <a:rPr lang="en-US" sz="1800"/>
              <a:t>to </a:t>
            </a:r>
            <a:r>
              <a:rPr lang="en-US" sz="1800" smtClean="0"/>
              <a:t>1000 </a:t>
            </a:r>
            <a:r>
              <a:rPr lang="en-US" sz="1800" dirty="0" smtClean="0"/>
              <a:t>m </a:t>
            </a:r>
            <a:r>
              <a:rPr lang="en-US" sz="1800" dirty="0"/>
              <a:t>range </a:t>
            </a:r>
            <a:r>
              <a:rPr lang="en-US" sz="1800" dirty="0" smtClean="0">
                <a:solidFill>
                  <a:schemeClr val="bg1">
                    <a:lumMod val="50000"/>
                  </a:schemeClr>
                </a:solidFill>
              </a:rPr>
              <a:t>(</a:t>
            </a:r>
            <a:r>
              <a:rPr lang="en-US" sz="1800" dirty="0" smtClean="0">
                <a:solidFill>
                  <a:schemeClr val="bg1">
                    <a:lumMod val="50000"/>
                  </a:schemeClr>
                </a:solidFill>
                <a:sym typeface="Wingdings" pitchFamily="2" charset="2"/>
              </a:rPr>
              <a:t>3.333</a:t>
            </a:r>
            <a:r>
              <a:rPr lang="el-GR" sz="1800" dirty="0" smtClean="0">
                <a:solidFill>
                  <a:schemeClr val="bg1">
                    <a:lumMod val="50000"/>
                  </a:schemeClr>
                </a:solidFill>
              </a:rPr>
              <a:t> </a:t>
            </a:r>
            <a:r>
              <a:rPr lang="el-GR" sz="1800" dirty="0">
                <a:solidFill>
                  <a:schemeClr val="bg1">
                    <a:lumMod val="50000"/>
                  </a:schemeClr>
                </a:solidFill>
              </a:rPr>
              <a:t>μ</a:t>
            </a:r>
            <a:r>
              <a:rPr lang="en-US" sz="1800" dirty="0">
                <a:solidFill>
                  <a:schemeClr val="bg1">
                    <a:lumMod val="50000"/>
                  </a:schemeClr>
                </a:solidFill>
              </a:rPr>
              <a:t>s</a:t>
            </a:r>
            <a:r>
              <a:rPr lang="en-US" sz="1800" dirty="0" smtClean="0">
                <a:solidFill>
                  <a:schemeClr val="bg1">
                    <a:lumMod val="50000"/>
                  </a:schemeClr>
                </a:solidFill>
                <a:sym typeface="Wingdings" pitchFamily="2" charset="2"/>
              </a:rPr>
              <a:t> </a:t>
            </a:r>
            <a:r>
              <a:rPr lang="en-US" sz="1800" dirty="0">
                <a:solidFill>
                  <a:schemeClr val="bg1">
                    <a:lumMod val="50000"/>
                  </a:schemeClr>
                </a:solidFill>
                <a:sym typeface="Wingdings" pitchFamily="2" charset="2"/>
              </a:rPr>
              <a:t>max </a:t>
            </a:r>
            <a:r>
              <a:rPr lang="en-US" sz="1800" dirty="0" smtClean="0">
                <a:solidFill>
                  <a:schemeClr val="bg1">
                    <a:lumMod val="50000"/>
                  </a:schemeClr>
                </a:solidFill>
                <a:sym typeface="Wingdings" pitchFamily="2" charset="2"/>
              </a:rPr>
              <a:t>delay)</a:t>
            </a:r>
            <a:endParaRPr lang="en-US" sz="1800" dirty="0">
              <a:solidFill>
                <a:schemeClr val="bg1">
                  <a:lumMod val="50000"/>
                </a:schemeClr>
              </a:solidFill>
            </a:endParaRPr>
          </a:p>
          <a:p>
            <a:pPr>
              <a:spcBef>
                <a:spcPts val="1200"/>
              </a:spcBef>
            </a:pPr>
            <a:r>
              <a:rPr lang="en-US" sz="2000" dirty="0" smtClean="0">
                <a:solidFill>
                  <a:srgbClr val="FF6600"/>
                </a:solidFill>
              </a:rPr>
              <a:t>Use </a:t>
            </a:r>
            <a:r>
              <a:rPr lang="en-US" sz="2000" dirty="0">
                <a:solidFill>
                  <a:srgbClr val="FF6600"/>
                </a:solidFill>
              </a:rPr>
              <a:t>a cyclic prefix and careful FFT triggering</a:t>
            </a:r>
          </a:p>
          <a:p>
            <a:pPr lvl="1"/>
            <a:r>
              <a:rPr lang="en-US" sz="1800" dirty="0">
                <a:solidFill>
                  <a:srgbClr val="FF6600"/>
                </a:solidFill>
              </a:rPr>
              <a:t>New problem</a:t>
            </a:r>
            <a:r>
              <a:rPr lang="en-US" sz="1800" dirty="0"/>
              <a:t>: time discontinuity </a:t>
            </a:r>
            <a:r>
              <a:rPr lang="en-US" sz="1800" dirty="0">
                <a:sym typeface="Wingdings" pitchFamily="2" charset="2"/>
              </a:rPr>
              <a:t> spectrum </a:t>
            </a:r>
            <a:r>
              <a:rPr lang="en-US" sz="1800" dirty="0" smtClean="0">
                <a:sym typeface="Wingdings" pitchFamily="2" charset="2"/>
              </a:rPr>
              <a:t>expansion</a:t>
            </a:r>
          </a:p>
          <a:p>
            <a:pPr lvl="2"/>
            <a:r>
              <a:rPr lang="en-US" sz="1800" dirty="0" smtClean="0">
                <a:sym typeface="Wingdings" pitchFamily="2" charset="2"/>
              </a:rPr>
              <a:t>Solution: optimize Ultraspherical polynomial parameters </a:t>
            </a:r>
            <a:r>
              <a:rPr lang="en-US" sz="1800" dirty="0" smtClean="0">
                <a:solidFill>
                  <a:schemeClr val="bg1">
                    <a:lumMod val="50000"/>
                  </a:schemeClr>
                </a:solidFill>
                <a:sym typeface="Wingdings" pitchFamily="2" charset="2"/>
              </a:rPr>
              <a:t>(hill climbing)</a:t>
            </a:r>
            <a:endParaRPr lang="en-US" sz="1800" dirty="0">
              <a:solidFill>
                <a:schemeClr val="bg1">
                  <a:lumMod val="50000"/>
                </a:schemeClr>
              </a:solidFill>
            </a:endParaRPr>
          </a:p>
        </p:txBody>
      </p:sp>
      <p:pic>
        <p:nvPicPr>
          <p:cNvPr id="49157" name="Picture 5" descr="cyclicprefi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293542"/>
            <a:ext cx="32099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cyclicprefi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4291955"/>
            <a:ext cx="4392613" cy="1897062"/>
          </a:xfrm>
          <a:prstGeom prst="rect">
            <a:avLst/>
          </a:prstGeom>
          <a:noFill/>
          <a:extLst>
            <a:ext uri="{909E8E84-426E-40DD-AFC4-6F175D3DCCD1}">
              <a14:hiddenFill xmlns:a14="http://schemas.microsoft.com/office/drawing/2010/main">
                <a:solidFill>
                  <a:srgbClr val="FFFFFF"/>
                </a:solidFill>
              </a14:hiddenFill>
            </a:ext>
          </a:extLst>
        </p:spPr>
      </p:pic>
      <p:pic>
        <p:nvPicPr>
          <p:cNvPr id="49159" name="Picture 7" descr="cyclicprefix-spectr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587" y="4149080"/>
            <a:ext cx="4238625" cy="2259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8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9155">
                                            <p:txEl>
                                              <p:pRg st="4" end="4"/>
                                            </p:txEl>
                                          </p:spTgt>
                                        </p:tgtEl>
                                        <p:attrNameLst>
                                          <p:attrName>style.visibility</p:attrName>
                                        </p:attrNameLst>
                                      </p:cBhvr>
                                      <p:to>
                                        <p:strVal val="visible"/>
                                      </p:to>
                                    </p:set>
                                    <p:animEffect transition="in" filter="fade">
                                      <p:cBhvr>
                                        <p:cTn id="7" dur="500"/>
                                        <p:tgtEl>
                                          <p:spTgt spid="49155">
                                            <p:txEl>
                                              <p:pRg st="4" end="4"/>
                                            </p:txEl>
                                          </p:spTgt>
                                        </p:tgtEl>
                                      </p:cBhvr>
                                    </p:animEffect>
                                  </p:childTnLst>
                                </p:cTn>
                              </p:par>
                              <p:par>
                                <p:cTn id="8" presetID="10" presetClass="exit" presetSubtype="0" fill="hold" nodeType="withEffect">
                                  <p:stCondLst>
                                    <p:cond delay="0"/>
                                  </p:stCondLst>
                                  <p:childTnLst>
                                    <p:animEffect transition="out" filter="fade">
                                      <p:cBhvr>
                                        <p:cTn id="9" dur="500"/>
                                        <p:tgtEl>
                                          <p:spTgt spid="49157"/>
                                        </p:tgtEl>
                                      </p:cBhvr>
                                    </p:animEffect>
                                    <p:set>
                                      <p:cBhvr>
                                        <p:cTn id="10" dur="1" fill="hold">
                                          <p:stCondLst>
                                            <p:cond delay="499"/>
                                          </p:stCondLst>
                                        </p:cTn>
                                        <p:tgtEl>
                                          <p:spTgt spid="4915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9158"/>
                                        </p:tgtEl>
                                        <p:attrNameLst>
                                          <p:attrName>style.visibility</p:attrName>
                                        </p:attrNameLst>
                                      </p:cBhvr>
                                      <p:to>
                                        <p:strVal val="visible"/>
                                      </p:to>
                                    </p:set>
                                    <p:animEffect transition="in" filter="fade">
                                      <p:cBhvr>
                                        <p:cTn id="13" dur="500"/>
                                        <p:tgtEl>
                                          <p:spTgt spid="4915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9159"/>
                                        </p:tgtEl>
                                        <p:attrNameLst>
                                          <p:attrName>style.visibility</p:attrName>
                                        </p:attrNameLst>
                                      </p:cBhvr>
                                      <p:to>
                                        <p:strVal val="visible"/>
                                      </p:to>
                                    </p:set>
                                    <p:animEffect transition="in" filter="fade">
                                      <p:cBhvr>
                                        <p:cTn id="18" dur="500"/>
                                        <p:tgtEl>
                                          <p:spTgt spid="49159"/>
                                        </p:tgtEl>
                                      </p:cBhvr>
                                    </p:animEffect>
                                  </p:childTnLst>
                                </p:cTn>
                              </p:par>
                              <p:par>
                                <p:cTn id="19" presetID="10" presetClass="entr" presetSubtype="0" fill="hold" nodeType="withEffect">
                                  <p:stCondLst>
                                    <p:cond delay="0"/>
                                  </p:stCondLst>
                                  <p:childTnLst>
                                    <p:set>
                                      <p:cBhvr>
                                        <p:cTn id="20" dur="1" fill="hold">
                                          <p:stCondLst>
                                            <p:cond delay="0"/>
                                          </p:stCondLst>
                                        </p:cTn>
                                        <p:tgtEl>
                                          <p:spTgt spid="49155">
                                            <p:txEl>
                                              <p:pRg st="5" end="5"/>
                                            </p:txEl>
                                          </p:spTgt>
                                        </p:tgtEl>
                                        <p:attrNameLst>
                                          <p:attrName>style.visibility</p:attrName>
                                        </p:attrNameLst>
                                      </p:cBhvr>
                                      <p:to>
                                        <p:strVal val="visible"/>
                                      </p:to>
                                    </p:set>
                                    <p:animEffect transition="in" filter="fade">
                                      <p:cBhvr>
                                        <p:cTn id="21" dur="500"/>
                                        <p:tgtEl>
                                          <p:spTgt spid="4915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9155">
                                            <p:txEl>
                                              <p:pRg st="6" end="6"/>
                                            </p:txEl>
                                          </p:spTgt>
                                        </p:tgtEl>
                                        <p:attrNameLst>
                                          <p:attrName>style.visibility</p:attrName>
                                        </p:attrNameLst>
                                      </p:cBhvr>
                                      <p:to>
                                        <p:strVal val="visible"/>
                                      </p:to>
                                    </p:set>
                                    <p:animEffect transition="in" filter="fade">
                                      <p:cBhvr>
                                        <p:cTn id="26" dur="500"/>
                                        <p:tgtEl>
                                          <p:spTgt spid="491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smtClean="0"/>
              <a:t>MCBC: How does it look?</a:t>
            </a:r>
            <a:endParaRPr lang="en-US" dirty="0"/>
          </a:p>
        </p:txBody>
      </p:sp>
      <p:pic>
        <p:nvPicPr>
          <p:cNvPr id="53252" name="Picture 4" descr="testbed-nr-2536-9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434" y="1700808"/>
            <a:ext cx="7055607" cy="25707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bwMode="auto">
          <a:xfrm>
            <a:off x="147638" y="785436"/>
            <a:ext cx="8839200" cy="62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5" rIns="91428" bIns="45715" numCol="1" anchor="t" anchorCtr="0" compatLnSpc="1">
            <a:prstTxWarp prst="textNoShape">
              <a:avLst/>
            </a:prstTxWarp>
          </a:bodyPr>
          <a:lstStyle>
            <a:lvl1pPr marL="268288" indent="-268288" algn="l" rtl="0" eaLnBrk="0" fontAlgn="base" hangingPunct="0">
              <a:spcBef>
                <a:spcPct val="40000"/>
              </a:spcBef>
              <a:spcAft>
                <a:spcPct val="0"/>
              </a:spcAft>
              <a:buClrTx/>
              <a:buFont typeface="Arial" charset="0"/>
              <a:buChar char="•"/>
              <a:defRPr sz="2400">
                <a:solidFill>
                  <a:schemeClr val="tx1"/>
                </a:solidFill>
                <a:latin typeface="+mn-lt"/>
                <a:ea typeface="+mn-ea"/>
                <a:cs typeface="+mn-cs"/>
              </a:defRPr>
            </a:lvl1pPr>
            <a:lvl2pPr marL="628650" indent="-268288" algn="l" rtl="0" eaLnBrk="0" fontAlgn="base" hangingPunct="0">
              <a:spcBef>
                <a:spcPct val="20000"/>
              </a:spcBef>
              <a:spcAft>
                <a:spcPct val="0"/>
              </a:spcAft>
              <a:buClrTx/>
              <a:buFont typeface="Arial" charset="0"/>
              <a:buChar char="◦"/>
              <a:defRPr sz="2100">
                <a:solidFill>
                  <a:schemeClr val="tx1"/>
                </a:solidFill>
                <a:latin typeface="+mn-lt"/>
              </a:defRPr>
            </a:lvl2pPr>
            <a:lvl3pPr marL="990600" indent="-269875" algn="l" rtl="0" eaLnBrk="0" fontAlgn="base" hangingPunct="0">
              <a:spcBef>
                <a:spcPct val="20000"/>
              </a:spcBef>
              <a:spcAft>
                <a:spcPct val="0"/>
              </a:spcAft>
              <a:buClrTx/>
              <a:buFont typeface="Arial" charset="0"/>
              <a:buChar char="▪"/>
              <a:defRPr sz="1900">
                <a:solidFill>
                  <a:schemeClr val="tx1"/>
                </a:solidFill>
                <a:latin typeface="+mn-lt"/>
              </a:defRPr>
            </a:lvl3pPr>
            <a:lvl4pPr marL="1343025" indent="-269875" algn="l" rtl="0" eaLnBrk="0" fontAlgn="base" hangingPunct="0">
              <a:spcBef>
                <a:spcPct val="20000"/>
              </a:spcBef>
              <a:spcAft>
                <a:spcPct val="0"/>
              </a:spcAft>
              <a:buClrTx/>
              <a:buFont typeface="Arial" charset="0"/>
              <a:buChar char="▫"/>
              <a:defRPr sz="1700">
                <a:solidFill>
                  <a:schemeClr val="tx1"/>
                </a:solidFill>
                <a:latin typeface="+mn-lt"/>
              </a:defRPr>
            </a:lvl4pPr>
            <a:lvl5pPr marL="1612900" indent="-228600" algn="l" rtl="0" eaLnBrk="0" fontAlgn="base" hangingPunct="0">
              <a:spcBef>
                <a:spcPct val="20000"/>
              </a:spcBef>
              <a:spcAft>
                <a:spcPct val="0"/>
              </a:spcAft>
              <a:buClrTx/>
              <a:buFont typeface="Arial" charset="0"/>
              <a:buChar char="»"/>
              <a:defRPr sz="1500">
                <a:solidFill>
                  <a:schemeClr val="tx1"/>
                </a:solidFill>
                <a:latin typeface="+mn-lt"/>
              </a:defRPr>
            </a:lvl5pPr>
            <a:lvl6pPr marL="2514600" indent="-228600" algn="l" rtl="0" fontAlgn="base">
              <a:spcBef>
                <a:spcPct val="20000"/>
              </a:spcBef>
              <a:spcAft>
                <a:spcPct val="0"/>
              </a:spcAft>
              <a:buClr>
                <a:schemeClr val="tx1"/>
              </a:buClr>
              <a:buFont typeface="Arial" charset="0"/>
              <a:buChar char="»"/>
              <a:defRPr sz="1500">
                <a:solidFill>
                  <a:schemeClr val="tx1"/>
                </a:solidFill>
                <a:latin typeface="+mn-lt"/>
              </a:defRPr>
            </a:lvl6pPr>
            <a:lvl7pPr marL="2971800" indent="-228600" algn="l" rtl="0" fontAlgn="base">
              <a:spcBef>
                <a:spcPct val="20000"/>
              </a:spcBef>
              <a:spcAft>
                <a:spcPct val="0"/>
              </a:spcAft>
              <a:buClr>
                <a:schemeClr val="tx1"/>
              </a:buClr>
              <a:buFont typeface="Arial" charset="0"/>
              <a:buChar char="»"/>
              <a:defRPr sz="1500">
                <a:solidFill>
                  <a:schemeClr val="tx1"/>
                </a:solidFill>
                <a:latin typeface="+mn-lt"/>
              </a:defRPr>
            </a:lvl7pPr>
            <a:lvl8pPr marL="3429000" indent="-228600" algn="l" rtl="0" fontAlgn="base">
              <a:spcBef>
                <a:spcPct val="20000"/>
              </a:spcBef>
              <a:spcAft>
                <a:spcPct val="0"/>
              </a:spcAft>
              <a:buClr>
                <a:schemeClr val="tx1"/>
              </a:buClr>
              <a:buFont typeface="Arial" charset="0"/>
              <a:buChar char="»"/>
              <a:defRPr sz="1500">
                <a:solidFill>
                  <a:schemeClr val="tx1"/>
                </a:solidFill>
                <a:latin typeface="+mn-lt"/>
              </a:defRPr>
            </a:lvl8pPr>
            <a:lvl9pPr marL="3886200" indent="-228600" algn="l" rtl="0" fontAlgn="base">
              <a:spcBef>
                <a:spcPct val="20000"/>
              </a:spcBef>
              <a:spcAft>
                <a:spcPct val="0"/>
              </a:spcAft>
              <a:buClr>
                <a:schemeClr val="tx1"/>
              </a:buClr>
              <a:buFont typeface="Arial" charset="0"/>
              <a:buChar char="»"/>
              <a:defRPr sz="1500">
                <a:solidFill>
                  <a:schemeClr val="tx1"/>
                </a:solidFill>
                <a:latin typeface="+mn-lt"/>
              </a:defRPr>
            </a:lvl9pPr>
          </a:lstStyle>
          <a:p>
            <a:r>
              <a:rPr lang="en-US" sz="1600" i="0" dirty="0" smtClean="0"/>
              <a:t>Any cool pictures or videos?</a:t>
            </a:r>
            <a:endParaRPr lang="en-US" sz="1600" i="0" dirty="0" smtClean="0">
              <a:solidFill>
                <a:srgbClr val="FF6600"/>
              </a:solidFill>
              <a:sym typeface="Wingdings" pitchFamily="2" charset="2"/>
            </a:endParaRPr>
          </a:p>
          <a:p>
            <a:pPr lvl="1"/>
            <a:r>
              <a:rPr lang="en-US" sz="1600" i="0" dirty="0" smtClean="0">
                <a:solidFill>
                  <a:srgbClr val="FF6600"/>
                </a:solidFill>
                <a:sym typeface="Wingdings" pitchFamily="2" charset="2"/>
              </a:rPr>
              <a:t>Absolutely! We </a:t>
            </a:r>
            <a:r>
              <a:rPr lang="en-US" sz="1600" i="0" dirty="0" smtClean="0">
                <a:solidFill>
                  <a:srgbClr val="FF6600"/>
                </a:solidFill>
                <a:sym typeface="Wingdings" pitchFamily="2" charset="2"/>
              </a:rPr>
              <a:t>have </a:t>
            </a:r>
            <a:r>
              <a:rPr lang="en-US" sz="1600" i="0" dirty="0" smtClean="0">
                <a:solidFill>
                  <a:srgbClr val="FF6600"/>
                </a:solidFill>
                <a:sym typeface="Wingdings" pitchFamily="2" charset="2"/>
              </a:rPr>
              <a:t>an exciting multi-core </a:t>
            </a:r>
            <a:r>
              <a:rPr lang="en-US" sz="1600" i="0" dirty="0" smtClean="0">
                <a:solidFill>
                  <a:srgbClr val="FF6600"/>
                </a:solidFill>
                <a:sym typeface="Wingdings" pitchFamily="2" charset="2"/>
              </a:rPr>
              <a:t>testbed</a:t>
            </a:r>
            <a:r>
              <a:rPr lang="en-US" sz="1600" i="0" dirty="0">
                <a:solidFill>
                  <a:srgbClr val="FF6600"/>
                </a:solidFill>
                <a:sym typeface="Wingdings" pitchFamily="2" charset="2"/>
              </a:rPr>
              <a:t> </a:t>
            </a:r>
            <a:r>
              <a:rPr lang="en-US" sz="1600" i="0" dirty="0" smtClean="0">
                <a:solidFill>
                  <a:srgbClr val="FF6600"/>
                </a:solidFill>
                <a:sym typeface="Wingdings" pitchFamily="2" charset="2"/>
              </a:rPr>
              <a:t></a:t>
            </a:r>
            <a:endParaRPr lang="en-US" sz="1600" i="0" dirty="0">
              <a:solidFill>
                <a:srgbClr val="FF6600"/>
              </a:solidFill>
            </a:endParaRPr>
          </a:p>
        </p:txBody>
      </p:sp>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741382"/>
            <a:ext cx="3384376" cy="1870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4581128"/>
            <a:ext cx="3367112" cy="2030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714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3252"/>
                                        </p:tgtEl>
                                        <p:attrNameLst>
                                          <p:attrName>style.visibility</p:attrName>
                                        </p:attrNameLst>
                                      </p:cBhvr>
                                      <p:to>
                                        <p:strVal val="visible"/>
                                      </p:to>
                                    </p:set>
                                    <p:animEffect transition="in" filter="fade">
                                      <p:cBhvr>
                                        <p:cTn id="10" dur="500"/>
                                        <p:tgtEl>
                                          <p:spTgt spid="532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818"/>
                                        </p:tgtEl>
                                        <p:attrNameLst>
                                          <p:attrName>style.visibility</p:attrName>
                                        </p:attrNameLst>
                                      </p:cBhvr>
                                      <p:to>
                                        <p:strVal val="visible"/>
                                      </p:to>
                                    </p:set>
                                    <p:animEffect transition="in" filter="fade">
                                      <p:cBhvr>
                                        <p:cTn id="15" dur="500"/>
                                        <p:tgtEl>
                                          <p:spTgt spid="34818"/>
                                        </p:tgtEl>
                                      </p:cBhvr>
                                    </p:animEffect>
                                  </p:childTnLst>
                                </p:cTn>
                              </p:par>
                              <p:par>
                                <p:cTn id="16" presetID="10" presetClass="entr" presetSubtype="0" fill="hold" nodeType="withEffect">
                                  <p:stCondLst>
                                    <p:cond delay="0"/>
                                  </p:stCondLst>
                                  <p:childTnLst>
                                    <p:set>
                                      <p:cBhvr>
                                        <p:cTn id="17" dur="1" fill="hold">
                                          <p:stCondLst>
                                            <p:cond delay="0"/>
                                          </p:stCondLst>
                                        </p:cTn>
                                        <p:tgtEl>
                                          <p:spTgt spid="34820"/>
                                        </p:tgtEl>
                                        <p:attrNameLst>
                                          <p:attrName>style.visibility</p:attrName>
                                        </p:attrNameLst>
                                      </p:cBhvr>
                                      <p:to>
                                        <p:strVal val="visible"/>
                                      </p:to>
                                    </p:set>
                                    <p:animEffect transition="in" filter="fade">
                                      <p:cBhvr>
                                        <p:cTn id="18"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smtClean="0"/>
              <a:t>MCBC: How does it look?</a:t>
            </a:r>
            <a:endParaRPr lang="en-US" dirty="0"/>
          </a:p>
        </p:txBody>
      </p:sp>
      <p:sp>
        <p:nvSpPr>
          <p:cNvPr id="7" name="Rectangle 3"/>
          <p:cNvSpPr txBox="1">
            <a:spLocks noChangeArrowheads="1"/>
          </p:cNvSpPr>
          <p:nvPr/>
        </p:nvSpPr>
        <p:spPr bwMode="auto">
          <a:xfrm>
            <a:off x="147638" y="785436"/>
            <a:ext cx="8839200" cy="62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5" rIns="91428" bIns="45715" numCol="1" anchor="t" anchorCtr="0" compatLnSpc="1">
            <a:prstTxWarp prst="textNoShape">
              <a:avLst/>
            </a:prstTxWarp>
          </a:bodyPr>
          <a:lstStyle>
            <a:lvl1pPr marL="268288" indent="-268288" algn="l" rtl="0" eaLnBrk="0" fontAlgn="base" hangingPunct="0">
              <a:spcBef>
                <a:spcPct val="40000"/>
              </a:spcBef>
              <a:spcAft>
                <a:spcPct val="0"/>
              </a:spcAft>
              <a:buClrTx/>
              <a:buFont typeface="Arial" charset="0"/>
              <a:buChar char="•"/>
              <a:defRPr sz="2400">
                <a:solidFill>
                  <a:schemeClr val="tx1"/>
                </a:solidFill>
                <a:latin typeface="+mn-lt"/>
                <a:ea typeface="+mn-ea"/>
                <a:cs typeface="+mn-cs"/>
              </a:defRPr>
            </a:lvl1pPr>
            <a:lvl2pPr marL="628650" indent="-268288" algn="l" rtl="0" eaLnBrk="0" fontAlgn="base" hangingPunct="0">
              <a:spcBef>
                <a:spcPct val="20000"/>
              </a:spcBef>
              <a:spcAft>
                <a:spcPct val="0"/>
              </a:spcAft>
              <a:buClrTx/>
              <a:buFont typeface="Arial" charset="0"/>
              <a:buChar char="◦"/>
              <a:defRPr sz="2100">
                <a:solidFill>
                  <a:schemeClr val="tx1"/>
                </a:solidFill>
                <a:latin typeface="+mn-lt"/>
              </a:defRPr>
            </a:lvl2pPr>
            <a:lvl3pPr marL="990600" indent="-269875" algn="l" rtl="0" eaLnBrk="0" fontAlgn="base" hangingPunct="0">
              <a:spcBef>
                <a:spcPct val="20000"/>
              </a:spcBef>
              <a:spcAft>
                <a:spcPct val="0"/>
              </a:spcAft>
              <a:buClrTx/>
              <a:buFont typeface="Arial" charset="0"/>
              <a:buChar char="▪"/>
              <a:defRPr sz="1900">
                <a:solidFill>
                  <a:schemeClr val="tx1"/>
                </a:solidFill>
                <a:latin typeface="+mn-lt"/>
              </a:defRPr>
            </a:lvl3pPr>
            <a:lvl4pPr marL="1343025" indent="-269875" algn="l" rtl="0" eaLnBrk="0" fontAlgn="base" hangingPunct="0">
              <a:spcBef>
                <a:spcPct val="20000"/>
              </a:spcBef>
              <a:spcAft>
                <a:spcPct val="0"/>
              </a:spcAft>
              <a:buClrTx/>
              <a:buFont typeface="Arial" charset="0"/>
              <a:buChar char="▫"/>
              <a:defRPr sz="1700">
                <a:solidFill>
                  <a:schemeClr val="tx1"/>
                </a:solidFill>
                <a:latin typeface="+mn-lt"/>
              </a:defRPr>
            </a:lvl4pPr>
            <a:lvl5pPr marL="1612900" indent="-228600" algn="l" rtl="0" eaLnBrk="0" fontAlgn="base" hangingPunct="0">
              <a:spcBef>
                <a:spcPct val="20000"/>
              </a:spcBef>
              <a:spcAft>
                <a:spcPct val="0"/>
              </a:spcAft>
              <a:buClrTx/>
              <a:buFont typeface="Arial" charset="0"/>
              <a:buChar char="»"/>
              <a:defRPr sz="1500">
                <a:solidFill>
                  <a:schemeClr val="tx1"/>
                </a:solidFill>
                <a:latin typeface="+mn-lt"/>
              </a:defRPr>
            </a:lvl5pPr>
            <a:lvl6pPr marL="2514600" indent="-228600" algn="l" rtl="0" fontAlgn="base">
              <a:spcBef>
                <a:spcPct val="20000"/>
              </a:spcBef>
              <a:spcAft>
                <a:spcPct val="0"/>
              </a:spcAft>
              <a:buClr>
                <a:schemeClr val="tx1"/>
              </a:buClr>
              <a:buFont typeface="Arial" charset="0"/>
              <a:buChar char="»"/>
              <a:defRPr sz="1500">
                <a:solidFill>
                  <a:schemeClr val="tx1"/>
                </a:solidFill>
                <a:latin typeface="+mn-lt"/>
              </a:defRPr>
            </a:lvl6pPr>
            <a:lvl7pPr marL="2971800" indent="-228600" algn="l" rtl="0" fontAlgn="base">
              <a:spcBef>
                <a:spcPct val="20000"/>
              </a:spcBef>
              <a:spcAft>
                <a:spcPct val="0"/>
              </a:spcAft>
              <a:buClr>
                <a:schemeClr val="tx1"/>
              </a:buClr>
              <a:buFont typeface="Arial" charset="0"/>
              <a:buChar char="»"/>
              <a:defRPr sz="1500">
                <a:solidFill>
                  <a:schemeClr val="tx1"/>
                </a:solidFill>
                <a:latin typeface="+mn-lt"/>
              </a:defRPr>
            </a:lvl7pPr>
            <a:lvl8pPr marL="3429000" indent="-228600" algn="l" rtl="0" fontAlgn="base">
              <a:spcBef>
                <a:spcPct val="20000"/>
              </a:spcBef>
              <a:spcAft>
                <a:spcPct val="0"/>
              </a:spcAft>
              <a:buClr>
                <a:schemeClr val="tx1"/>
              </a:buClr>
              <a:buFont typeface="Arial" charset="0"/>
              <a:buChar char="»"/>
              <a:defRPr sz="1500">
                <a:solidFill>
                  <a:schemeClr val="tx1"/>
                </a:solidFill>
                <a:latin typeface="+mn-lt"/>
              </a:defRPr>
            </a:lvl8pPr>
            <a:lvl9pPr marL="3886200" indent="-228600" algn="l" rtl="0" fontAlgn="base">
              <a:spcBef>
                <a:spcPct val="20000"/>
              </a:spcBef>
              <a:spcAft>
                <a:spcPct val="0"/>
              </a:spcAft>
              <a:buClr>
                <a:schemeClr val="tx1"/>
              </a:buClr>
              <a:buFont typeface="Arial" charset="0"/>
              <a:buChar char="»"/>
              <a:defRPr sz="1500">
                <a:solidFill>
                  <a:schemeClr val="tx1"/>
                </a:solidFill>
                <a:latin typeface="+mn-lt"/>
              </a:defRPr>
            </a:lvl9pPr>
          </a:lstStyle>
          <a:p>
            <a:r>
              <a:rPr lang="en-US" sz="1600" i="0" dirty="0" smtClean="0"/>
              <a:t>Any cool pictures or videos?</a:t>
            </a:r>
            <a:endParaRPr lang="en-US" sz="1600" i="0" dirty="0" smtClean="0">
              <a:solidFill>
                <a:srgbClr val="FF6600"/>
              </a:solidFill>
              <a:sym typeface="Wingdings" pitchFamily="2" charset="2"/>
            </a:endParaRPr>
          </a:p>
          <a:p>
            <a:pPr lvl="1"/>
            <a:r>
              <a:rPr lang="en-US" sz="1600" i="0" dirty="0" smtClean="0">
                <a:solidFill>
                  <a:srgbClr val="FF6600"/>
                </a:solidFill>
                <a:sym typeface="Wingdings" pitchFamily="2" charset="2"/>
              </a:rPr>
              <a:t>Absolutely! </a:t>
            </a:r>
            <a:r>
              <a:rPr lang="en-US" sz="1600" i="0" dirty="0" smtClean="0">
                <a:solidFill>
                  <a:srgbClr val="FF6600"/>
                </a:solidFill>
                <a:sym typeface="Wingdings" pitchFamily="2" charset="2"/>
              </a:rPr>
              <a:t>3D oscilloscope with DTS audio showing internal contending nodes.</a:t>
            </a:r>
            <a:endParaRPr lang="en-US" sz="1600" i="0" dirty="0">
              <a:solidFill>
                <a:srgbClr val="FF6600"/>
              </a:solidFill>
            </a:endParaRPr>
          </a:p>
        </p:txBody>
      </p:sp>
      <p:pic>
        <p:nvPicPr>
          <p:cNvPr id="3" name="MVI_0227.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737320"/>
            <a:ext cx="6096000" cy="4572000"/>
          </a:xfrm>
          <a:prstGeom prst="rect">
            <a:avLst/>
          </a:prstGeom>
        </p:spPr>
      </p:pic>
    </p:spTree>
    <p:extLst>
      <p:ext uri="{BB962C8B-B14F-4D97-AF65-F5344CB8AC3E}">
        <p14:creationId xmlns:p14="http://schemas.microsoft.com/office/powerpoint/2010/main" val="20814706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Content Placeholder 2"/>
          <p:cNvSpPr>
            <a:spLocks noGrp="1"/>
          </p:cNvSpPr>
          <p:nvPr>
            <p:ph idx="1"/>
          </p:nvPr>
        </p:nvSpPr>
        <p:spPr/>
        <p:txBody>
          <a:bodyPr/>
          <a:lstStyle/>
          <a:p>
            <a:pPr eaLnBrk="1" hangingPunct="1"/>
            <a:r>
              <a:rPr lang="en-US" sz="1800" dirty="0" smtClean="0"/>
              <a:t>Uses CSMA/CA, very similar to Ethernet’s CSMA/CD</a:t>
            </a:r>
          </a:p>
          <a:p>
            <a:pPr lvl="1" eaLnBrk="1" hangingPunct="1"/>
            <a:r>
              <a:rPr lang="en-US" sz="1600" dirty="0" smtClean="0"/>
              <a:t>Ethernet’s success due to the fact that “it was incredibly simple, elegant and robust” (Ronald Schmidt)</a:t>
            </a:r>
            <a:endParaRPr lang="en-US" sz="1600" dirty="0" smtClean="0">
              <a:solidFill>
                <a:srgbClr val="FF6600"/>
              </a:solidFill>
            </a:endParaRPr>
          </a:p>
          <a:p>
            <a:pPr eaLnBrk="1" hangingPunct="1"/>
            <a:r>
              <a:rPr lang="en-US" sz="1800" dirty="0" smtClean="0">
                <a:solidFill>
                  <a:srgbClr val="FF6600"/>
                </a:solidFill>
              </a:rPr>
              <a:t>Distributed</a:t>
            </a:r>
            <a:r>
              <a:rPr lang="en-US" sz="1800" dirty="0" smtClean="0"/>
              <a:t>: tech advances made possible </a:t>
            </a:r>
            <a:br>
              <a:rPr lang="en-US" sz="1800" dirty="0" smtClean="0"/>
            </a:br>
            <a:r>
              <a:rPr lang="en-US" sz="1800" dirty="0" smtClean="0"/>
              <a:t>and more sense to move more intelligence </a:t>
            </a:r>
            <a:br>
              <a:rPr lang="en-US" sz="1800" dirty="0" smtClean="0"/>
            </a:br>
            <a:r>
              <a:rPr lang="en-US" sz="1800" dirty="0" smtClean="0"/>
              <a:t>from infrastructure into terminals</a:t>
            </a:r>
          </a:p>
          <a:p>
            <a:pPr eaLnBrk="1" hangingPunct="1"/>
            <a:r>
              <a:rPr lang="en-US" sz="1800" b="1" dirty="0" smtClean="0"/>
              <a:t>Distributed Coordination Function </a:t>
            </a:r>
            <a:r>
              <a:rPr lang="en-US" sz="1800" b="1" dirty="0" smtClean="0">
                <a:solidFill>
                  <a:srgbClr val="FF6600"/>
                </a:solidFill>
              </a:rPr>
              <a:t>(DCF)</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988840"/>
            <a:ext cx="43211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title"/>
          </p:nvPr>
        </p:nvSpPr>
        <p:spPr/>
        <p:txBody>
          <a:bodyPr/>
          <a:lstStyle/>
          <a:p>
            <a:pPr eaLnBrk="1" hangingPunct="1"/>
            <a:r>
              <a:rPr lang="en-US" smtClean="0"/>
              <a:t>IEEE 802.11 </a:t>
            </a:r>
            <a:r>
              <a:rPr lang="en-US" dirty="0" smtClean="0"/>
              <a:t>a.k.a. WiFi</a:t>
            </a:r>
            <a:endParaRPr lang="en-GB" dirty="0" smtClean="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050" y="3588171"/>
            <a:ext cx="2693988"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3450927"/>
            <a:ext cx="7272337"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4"/>
          <p:cNvSpPr>
            <a:spLocks noChangeArrowheads="1"/>
          </p:cNvSpPr>
          <p:nvPr/>
        </p:nvSpPr>
        <p:spPr bwMode="auto">
          <a:xfrm>
            <a:off x="1403350" y="3595390"/>
            <a:ext cx="823913" cy="996950"/>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b="1" dirty="0"/>
          </a:p>
        </p:txBody>
      </p:sp>
      <p:sp>
        <p:nvSpPr>
          <p:cNvPr id="15" name="Oval 4"/>
          <p:cNvSpPr>
            <a:spLocks noChangeArrowheads="1"/>
          </p:cNvSpPr>
          <p:nvPr/>
        </p:nvSpPr>
        <p:spPr bwMode="auto">
          <a:xfrm>
            <a:off x="1403350" y="5467052"/>
            <a:ext cx="1235075" cy="1130300"/>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69642"/>
                                        </p:tgtEl>
                                        <p:attrNameLst>
                                          <p:attrName>style.visibility</p:attrName>
                                        </p:attrNameLst>
                                      </p:cBhvr>
                                      <p:to>
                                        <p:strVal val="visible"/>
                                      </p:to>
                                    </p:set>
                                    <p:animEffect transition="in" filter="fade">
                                      <p:cBhvr>
                                        <p:cTn id="14" dur="500"/>
                                        <p:tgtEl>
                                          <p:spTgt spid="696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500"/>
                                        <p:tgtEl>
                                          <p:spTgt spid="1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smtClean="0"/>
              <a:t>MCBC: Signals</a:t>
            </a:r>
            <a:endParaRPr lang="en-US" dirty="0"/>
          </a:p>
        </p:txBody>
      </p:sp>
      <p:pic>
        <p:nvPicPr>
          <p:cNvPr id="54276" name="Picture 4" descr="tx-spectrum-and-time-syn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7421" y="948308"/>
            <a:ext cx="529907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usph-meas-the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077072"/>
            <a:ext cx="8424936" cy="2633953"/>
          </a:xfrm>
          <a:prstGeom prst="rect">
            <a:avLst/>
          </a:prstGeom>
          <a:noFill/>
          <a:extLst>
            <a:ext uri="{909E8E84-426E-40DD-AFC4-6F175D3DCCD1}">
              <a14:hiddenFill xmlns:a14="http://schemas.microsoft.com/office/drawing/2010/main">
                <a:solidFill>
                  <a:srgbClr val="FFFFFF"/>
                </a:solidFill>
              </a14:hiddenFill>
            </a:ext>
          </a:extLst>
        </p:spPr>
      </p:pic>
      <p:pic>
        <p:nvPicPr>
          <p:cNvPr id="54278" name="Picture 6" descr="tx-spectrum-and-time-syn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980728"/>
            <a:ext cx="30702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27584" y="692696"/>
            <a:ext cx="2376264" cy="307777"/>
          </a:xfrm>
          <a:prstGeom prst="rect">
            <a:avLst/>
          </a:prstGeom>
          <a:noFill/>
        </p:spPr>
        <p:txBody>
          <a:bodyPr wrap="square" rtlCol="0">
            <a:spAutoFit/>
          </a:bodyPr>
          <a:lstStyle/>
          <a:p>
            <a:pPr algn="ctr"/>
            <a:r>
              <a:rPr lang="en-US" sz="1400" i="0" dirty="0" smtClean="0">
                <a:latin typeface="+mn-lt"/>
              </a:rPr>
              <a:t>Time sync</a:t>
            </a:r>
            <a:endParaRPr lang="en-US" sz="1400" i="0" dirty="0">
              <a:latin typeface="+mn-lt"/>
            </a:endParaRPr>
          </a:p>
        </p:txBody>
      </p:sp>
      <p:sp>
        <p:nvSpPr>
          <p:cNvPr id="7" name="TextBox 6"/>
          <p:cNvSpPr txBox="1"/>
          <p:nvPr/>
        </p:nvSpPr>
        <p:spPr>
          <a:xfrm>
            <a:off x="851180" y="3789040"/>
            <a:ext cx="3360779" cy="307777"/>
          </a:xfrm>
          <a:prstGeom prst="rect">
            <a:avLst/>
          </a:prstGeom>
          <a:noFill/>
        </p:spPr>
        <p:txBody>
          <a:bodyPr wrap="square" rtlCol="0">
            <a:spAutoFit/>
          </a:bodyPr>
          <a:lstStyle/>
          <a:p>
            <a:pPr algn="ctr"/>
            <a:r>
              <a:rPr lang="en-US" sz="1400" i="0" dirty="0" smtClean="0">
                <a:latin typeface="+mn-lt"/>
              </a:rPr>
              <a:t>Theoretical burst Rx spectrum</a:t>
            </a:r>
            <a:endParaRPr lang="en-US" sz="1400" i="0" dirty="0">
              <a:latin typeface="+mn-lt"/>
            </a:endParaRPr>
          </a:p>
        </p:txBody>
      </p:sp>
      <p:sp>
        <p:nvSpPr>
          <p:cNvPr id="8" name="TextBox 7"/>
          <p:cNvSpPr txBox="1"/>
          <p:nvPr/>
        </p:nvSpPr>
        <p:spPr>
          <a:xfrm>
            <a:off x="5220072" y="3789040"/>
            <a:ext cx="3360779" cy="307777"/>
          </a:xfrm>
          <a:prstGeom prst="rect">
            <a:avLst/>
          </a:prstGeom>
          <a:noFill/>
        </p:spPr>
        <p:txBody>
          <a:bodyPr wrap="square" rtlCol="0">
            <a:spAutoFit/>
          </a:bodyPr>
          <a:lstStyle/>
          <a:p>
            <a:pPr algn="ctr"/>
            <a:r>
              <a:rPr lang="en-US" sz="1400" i="0" dirty="0" smtClean="0">
                <a:latin typeface="+mn-lt"/>
              </a:rPr>
              <a:t>Measured burst Rx spectrum</a:t>
            </a:r>
            <a:endParaRPr lang="en-US" sz="1400" i="0" dirty="0">
              <a:latin typeface="+mn-lt"/>
            </a:endParaRPr>
          </a:p>
        </p:txBody>
      </p:sp>
      <p:sp>
        <p:nvSpPr>
          <p:cNvPr id="9" name="TextBox 8"/>
          <p:cNvSpPr txBox="1"/>
          <p:nvPr/>
        </p:nvSpPr>
        <p:spPr>
          <a:xfrm>
            <a:off x="4231973" y="652228"/>
            <a:ext cx="4444483" cy="307777"/>
          </a:xfrm>
          <a:prstGeom prst="rect">
            <a:avLst/>
          </a:prstGeom>
          <a:noFill/>
        </p:spPr>
        <p:txBody>
          <a:bodyPr wrap="square" rtlCol="0">
            <a:spAutoFit/>
          </a:bodyPr>
          <a:lstStyle/>
          <a:p>
            <a:pPr algn="ctr"/>
            <a:r>
              <a:rPr lang="en-US" sz="1400" i="0" dirty="0" smtClean="0">
                <a:latin typeface="+mn-lt"/>
              </a:rPr>
              <a:t>Measured burst </a:t>
            </a:r>
            <a:r>
              <a:rPr lang="en-US" sz="1400" i="0" dirty="0" err="1" smtClean="0">
                <a:latin typeface="+mn-lt"/>
              </a:rPr>
              <a:t>Tx</a:t>
            </a:r>
            <a:r>
              <a:rPr lang="en-US" sz="1400" i="0" dirty="0" smtClean="0">
                <a:latin typeface="+mn-lt"/>
              </a:rPr>
              <a:t> spectrum</a:t>
            </a:r>
            <a:endParaRPr lang="en-US" sz="1400" i="0" dirty="0">
              <a:latin typeface="+mn-lt"/>
            </a:endParaRPr>
          </a:p>
        </p:txBody>
      </p:sp>
    </p:spTree>
    <p:extLst>
      <p:ext uri="{BB962C8B-B14F-4D97-AF65-F5344CB8AC3E}">
        <p14:creationId xmlns:p14="http://schemas.microsoft.com/office/powerpoint/2010/main" val="90530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77"/>
                                        </p:tgtEl>
                                        <p:attrNameLst>
                                          <p:attrName>style.visibility</p:attrName>
                                        </p:attrNameLst>
                                      </p:cBhvr>
                                      <p:to>
                                        <p:strVal val="visible"/>
                                      </p:to>
                                    </p:set>
                                    <p:animEffect transition="in" filter="fade">
                                      <p:cBhvr>
                                        <p:cTn id="7" dur="500"/>
                                        <p:tgtEl>
                                          <p:spTgt spid="542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276"/>
                                        </p:tgtEl>
                                        <p:attrNameLst>
                                          <p:attrName>style.visibility</p:attrName>
                                        </p:attrNameLst>
                                      </p:cBhvr>
                                      <p:to>
                                        <p:strVal val="visible"/>
                                      </p:to>
                                    </p:set>
                                    <p:animEffect transition="in" filter="fade">
                                      <p:cBhvr>
                                        <p:cTn id="12" dur="5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MCBC: Performance (simulations)</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1640" y="1628800"/>
            <a:ext cx="6109622" cy="4392488"/>
          </a:xfrm>
        </p:spPr>
      </p:pic>
    </p:spTree>
    <p:extLst>
      <p:ext uri="{BB962C8B-B14F-4D97-AF65-F5344CB8AC3E}">
        <p14:creationId xmlns:p14="http://schemas.microsoft.com/office/powerpoint/2010/main" val="3181387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MCBC: Efficiency (simulations)</a:t>
            </a:r>
            <a:endParaRPr lang="en-GB"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4406" y="718483"/>
            <a:ext cx="8108034" cy="2998549"/>
          </a:xfr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383" b="-334"/>
          <a:stretch/>
        </p:blipFill>
        <p:spPr>
          <a:xfrm>
            <a:off x="412470" y="3861048"/>
            <a:ext cx="8107200" cy="2870614"/>
          </a:xfrm>
          <a:prstGeom prst="rect">
            <a:avLst/>
          </a:prstGeom>
        </p:spPr>
      </p:pic>
    </p:spTree>
    <p:extLst>
      <p:ext uri="{BB962C8B-B14F-4D97-AF65-F5344CB8AC3E}">
        <p14:creationId xmlns:p14="http://schemas.microsoft.com/office/powerpoint/2010/main" val="292766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shift in perception</a:t>
            </a:r>
            <a:endParaRPr lang="en-GB" dirty="0"/>
          </a:p>
        </p:txBody>
      </p:sp>
      <p:sp>
        <p:nvSpPr>
          <p:cNvPr id="4" name="Rectangle 3"/>
          <p:cNvSpPr/>
          <p:nvPr/>
        </p:nvSpPr>
        <p:spPr>
          <a:xfrm>
            <a:off x="213380" y="764704"/>
            <a:ext cx="8709945" cy="5401479"/>
          </a:xfrm>
          <a:prstGeom prst="rect">
            <a:avLst/>
          </a:prstGeom>
        </p:spPr>
        <p:txBody>
          <a:bodyPr wrap="square">
            <a:spAutoFit/>
          </a:bodyPr>
          <a:lstStyle/>
          <a:p>
            <a:r>
              <a:rPr lang="en-US" sz="1500" b="0" i="0" dirty="0"/>
              <a:t>Subject</a:t>
            </a:r>
            <a:r>
              <a:rPr lang="en-US" sz="1500" b="0" i="0" dirty="0" smtClean="0"/>
              <a:t>: [</a:t>
            </a:r>
            <a:r>
              <a:rPr lang="en-US" sz="1500" b="0" i="0" dirty="0"/>
              <a:t>IEEE JSAC Special Issue on Vehicular Networks] Your </a:t>
            </a:r>
            <a:r>
              <a:rPr lang="en-US" sz="1500" b="0" i="0"/>
              <a:t>paper </a:t>
            </a:r>
            <a:r>
              <a:rPr lang="en-US" sz="1500" b="0" i="0" smtClean="0"/>
              <a:t>#1569028017</a:t>
            </a:r>
            <a:endParaRPr lang="en-US" sz="1500" b="0" i="0" dirty="0"/>
          </a:p>
          <a:p>
            <a:r>
              <a:rPr lang="en-US" sz="1500" b="0" i="0" dirty="0"/>
              <a:t>From</a:t>
            </a:r>
            <a:r>
              <a:rPr lang="en-US" sz="1500" b="0" i="0" dirty="0" smtClean="0"/>
              <a:t>: rajeev.shorey@gm.com</a:t>
            </a:r>
            <a:endParaRPr lang="en-US" sz="1500" b="0" i="0" dirty="0"/>
          </a:p>
          <a:p>
            <a:r>
              <a:rPr lang="en-US" sz="1500" b="0" i="0" dirty="0"/>
              <a:t>Date</a:t>
            </a:r>
            <a:r>
              <a:rPr lang="en-US" sz="1500" b="0" i="0" dirty="0" smtClean="0"/>
              <a:t>: Wed</a:t>
            </a:r>
            <a:r>
              <a:rPr lang="en-US" sz="1500" b="0" i="0"/>
              <a:t>, </a:t>
            </a:r>
            <a:r>
              <a:rPr lang="en-US" sz="1500" b="1" i="0" smtClean="0"/>
              <a:t>13 </a:t>
            </a:r>
            <a:r>
              <a:rPr lang="en-US" sz="1500" b="1" i="0" dirty="0"/>
              <a:t>Jun 2007</a:t>
            </a:r>
            <a:r>
              <a:rPr lang="en-US" sz="1500" b="0" i="0" dirty="0"/>
              <a:t> 23:30:02 -0400</a:t>
            </a:r>
          </a:p>
          <a:p>
            <a:r>
              <a:rPr lang="en-US" sz="1500" b="0" i="0" dirty="0"/>
              <a:t>To</a:t>
            </a:r>
            <a:r>
              <a:rPr lang="en-US" sz="1500" b="0" i="0" dirty="0" smtClean="0"/>
              <a:t>: Bogdan </a:t>
            </a:r>
            <a:r>
              <a:rPr lang="en-US" sz="1500" b="0" i="0" dirty="0"/>
              <a:t>Roman &lt;abr28@cam.ac.uk&gt;</a:t>
            </a:r>
          </a:p>
          <a:p>
            <a:r>
              <a:rPr lang="en-US" sz="1500" b="0" i="0" dirty="0"/>
              <a:t>CC</a:t>
            </a:r>
            <a:r>
              <a:rPr lang="en-US" sz="1500" b="0" i="0" dirty="0" smtClean="0"/>
              <a:t>: Frank </a:t>
            </a:r>
            <a:r>
              <a:rPr lang="en-US" sz="1500" b="0" i="0" dirty="0" err="1"/>
              <a:t>Stajano</a:t>
            </a:r>
            <a:r>
              <a:rPr lang="en-US" sz="1500" b="0" i="0" dirty="0"/>
              <a:t> &lt;fms27@cam.ac.uk&gt;, rajeev.shorey@gm.com, fanjum@telcordia.com, schoi@snu.ac.kr, gligor@umd.edu, ralf.g.herrtwich@daimlerchrysler.com, prkumar@uiuc.edu, jean-pierre.hubaux@epfl.ch</a:t>
            </a:r>
          </a:p>
          <a:p>
            <a:endParaRPr lang="en-US" sz="1500" b="0" i="0" dirty="0"/>
          </a:p>
          <a:p>
            <a:r>
              <a:rPr lang="en-US" sz="1500" b="0" i="0" dirty="0"/>
              <a:t>Dear Mr. Bogdan Roman:</a:t>
            </a:r>
          </a:p>
          <a:p>
            <a:endParaRPr lang="en-US" sz="1500" b="0" i="0" dirty="0"/>
          </a:p>
          <a:p>
            <a:r>
              <a:rPr lang="en-US" sz="1500" b="0" i="0" dirty="0"/>
              <a:t>We regret to inform you that your </a:t>
            </a:r>
            <a:r>
              <a:rPr lang="en-US" sz="1500" b="0" i="0"/>
              <a:t>paper  </a:t>
            </a:r>
            <a:r>
              <a:rPr lang="en-US" sz="1500" b="0" i="0" smtClean="0"/>
              <a:t>#1569028017 </a:t>
            </a:r>
            <a:r>
              <a:rPr lang="en-US" sz="1500" b="0" i="0" dirty="0"/>
              <a:t>('An </a:t>
            </a:r>
            <a:r>
              <a:rPr lang="en-US" sz="1500" b="0" i="0" dirty="0" smtClean="0"/>
              <a:t>Arbitrarily Scalable </a:t>
            </a:r>
            <a:r>
              <a:rPr lang="en-US" sz="1500" b="0" i="0" dirty="0"/>
              <a:t>MAC Protocol for Ad Hoc Wireless Networks') cannot be accepted </a:t>
            </a:r>
            <a:r>
              <a:rPr lang="en-US" sz="1500" b="0" i="0" dirty="0" smtClean="0"/>
              <a:t>for publication </a:t>
            </a:r>
            <a:r>
              <a:rPr lang="en-US" sz="1500" b="0" i="0" dirty="0"/>
              <a:t>in the Proceedings of  IEEE JSAC Special Issue on </a:t>
            </a:r>
            <a:r>
              <a:rPr lang="en-US" sz="1500" b="0" i="0" dirty="0" smtClean="0"/>
              <a:t>Vehicular Networks</a:t>
            </a:r>
            <a:r>
              <a:rPr lang="en-US" sz="1500" b="0" i="0" dirty="0"/>
              <a:t>.</a:t>
            </a:r>
          </a:p>
          <a:p>
            <a:endParaRPr lang="en-US" sz="1500" b="0" i="0" dirty="0"/>
          </a:p>
          <a:p>
            <a:r>
              <a:rPr lang="en-US" sz="1500" b="0" i="0" dirty="0" smtClean="0"/>
              <a:t>===== </a:t>
            </a:r>
            <a:r>
              <a:rPr lang="en-US" sz="1500" b="0" i="0" dirty="0"/>
              <a:t>Review =====</a:t>
            </a:r>
          </a:p>
          <a:p>
            <a:endParaRPr lang="en-US" sz="1500" b="0" i="0" dirty="0"/>
          </a:p>
          <a:p>
            <a:r>
              <a:rPr lang="en-US" sz="1500" b="0" i="0" dirty="0"/>
              <a:t>*** Review score:: Please enter summary rating for the paper</a:t>
            </a:r>
            <a:r>
              <a:rPr lang="en-US" sz="1500" b="0" i="0" dirty="0" smtClean="0"/>
              <a:t>. </a:t>
            </a:r>
            <a:r>
              <a:rPr lang="en-US" sz="1500" b="1" i="0" smtClean="0"/>
              <a:t>Reject</a:t>
            </a:r>
            <a:r>
              <a:rPr lang="en-US" sz="1500" i="0" smtClean="0"/>
              <a:t> (1)</a:t>
            </a:r>
            <a:endParaRPr lang="en-US" sz="1500" i="0" dirty="0"/>
          </a:p>
          <a:p>
            <a:endParaRPr lang="en-US" sz="1500" b="0" i="0" dirty="0"/>
          </a:p>
          <a:p>
            <a:r>
              <a:rPr lang="en-US" sz="1500" b="0" i="0" dirty="0"/>
              <a:t>*** Reviewer's comments:: Reviewer's comments will be made available </a:t>
            </a:r>
            <a:r>
              <a:rPr lang="en-US" sz="1500" b="0" i="0" dirty="0" smtClean="0"/>
              <a:t>to the </a:t>
            </a:r>
            <a:r>
              <a:rPr lang="en-US" sz="1500" b="0" i="0" dirty="0"/>
              <a:t>author(s). Please enter comments here to explain your summary rating:</a:t>
            </a:r>
          </a:p>
          <a:p>
            <a:endParaRPr lang="en-US" sz="1500" b="0" i="0" dirty="0" smtClean="0"/>
          </a:p>
          <a:p>
            <a:r>
              <a:rPr lang="en-US" sz="1500" b="0" i="0" dirty="0" smtClean="0"/>
              <a:t>4</a:t>
            </a:r>
            <a:r>
              <a:rPr lang="en-US" sz="1500" b="0" i="0" dirty="0"/>
              <a:t>. The simulation experiments are carried out even </a:t>
            </a:r>
            <a:r>
              <a:rPr lang="en-US" sz="1500" b="0" i="0"/>
              <a:t>in </a:t>
            </a:r>
            <a:r>
              <a:rPr lang="en-US" sz="1500" b="1" i="0" smtClean="0"/>
              <a:t>100s </a:t>
            </a:r>
            <a:r>
              <a:rPr lang="en-US" sz="1500" b="1" i="0" dirty="0"/>
              <a:t>of </a:t>
            </a:r>
            <a:r>
              <a:rPr lang="en-US" sz="1500" b="1" i="0"/>
              <a:t>and </a:t>
            </a:r>
            <a:r>
              <a:rPr lang="en-US" sz="1500" b="1" i="0" smtClean="0"/>
              <a:t>1000s </a:t>
            </a:r>
            <a:r>
              <a:rPr lang="en-US" sz="1500" b="1" i="0" dirty="0" smtClean="0"/>
              <a:t>of nodes</a:t>
            </a:r>
            <a:r>
              <a:rPr lang="en-US" sz="1500" b="0" i="0" dirty="0" smtClean="0"/>
              <a:t>. I </a:t>
            </a:r>
            <a:r>
              <a:rPr lang="en-US" sz="1500" b="0" i="0" dirty="0"/>
              <a:t>am wondering </a:t>
            </a:r>
            <a:r>
              <a:rPr lang="en-US" sz="1500" b="1" i="0" dirty="0"/>
              <a:t>why we need to consider such a large number of nodes</a:t>
            </a:r>
            <a:r>
              <a:rPr lang="en-US" sz="1500" b="0" i="0" dirty="0"/>
              <a:t>.</a:t>
            </a:r>
          </a:p>
          <a:p>
            <a:endParaRPr lang="en-US" sz="1500" b="0" i="0" dirty="0"/>
          </a:p>
        </p:txBody>
      </p:sp>
      <p:sp>
        <p:nvSpPr>
          <p:cNvPr id="5" name="Rounded Rectangle 4"/>
          <p:cNvSpPr/>
          <p:nvPr/>
        </p:nvSpPr>
        <p:spPr bwMode="auto">
          <a:xfrm>
            <a:off x="196446" y="5335076"/>
            <a:ext cx="8514555" cy="567597"/>
          </a:xfrm>
          <a:prstGeom prst="roundRect">
            <a:avLst/>
          </a:prstGeom>
          <a:solidFill>
            <a:srgbClr val="FF6600">
              <a:alpha val="9000"/>
            </a:srgbClr>
          </a:solidFill>
          <a:ln w="254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3200" b="1" i="1" u="none" strike="noStrike" cap="none" normalizeH="0" baseline="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205062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shift in perception</a:t>
            </a:r>
            <a:endParaRPr lang="en-GB" dirty="0"/>
          </a:p>
        </p:txBody>
      </p:sp>
      <p:sp>
        <p:nvSpPr>
          <p:cNvPr id="5" name="Rectangle 4"/>
          <p:cNvSpPr/>
          <p:nvPr/>
        </p:nvSpPr>
        <p:spPr>
          <a:xfrm>
            <a:off x="211531" y="764704"/>
            <a:ext cx="8709945" cy="5863144"/>
          </a:xfrm>
          <a:prstGeom prst="rect">
            <a:avLst/>
          </a:prstGeom>
        </p:spPr>
        <p:txBody>
          <a:bodyPr wrap="square">
            <a:spAutoFit/>
          </a:bodyPr>
          <a:lstStyle/>
          <a:p>
            <a:r>
              <a:rPr lang="en-US" sz="1500" b="0" i="0" dirty="0"/>
              <a:t>Subject: </a:t>
            </a:r>
            <a:r>
              <a:rPr lang="en-US" sz="1500" i="0" dirty="0"/>
              <a:t>[IEEE JSAC Special Issue on Vehicular </a:t>
            </a:r>
            <a:r>
              <a:rPr lang="en-US" sz="1500" i="0" dirty="0" smtClean="0"/>
              <a:t>Communications and Networks</a:t>
            </a:r>
            <a:r>
              <a:rPr lang="en-US" sz="1500" i="0" dirty="0"/>
              <a:t>] </a:t>
            </a:r>
            <a:r>
              <a:rPr lang="en-US" sz="1500" b="0" i="0" dirty="0"/>
              <a:t>Your </a:t>
            </a:r>
            <a:r>
              <a:rPr lang="en-US" sz="1500" b="0" i="0"/>
              <a:t>paper </a:t>
            </a:r>
            <a:r>
              <a:rPr lang="en-US" sz="1500" b="0" i="0" smtClean="0"/>
              <a:t>#1569258950</a:t>
            </a:r>
            <a:endParaRPr lang="en-US" sz="1500" b="0" i="0" dirty="0"/>
          </a:p>
          <a:p>
            <a:r>
              <a:rPr lang="en-US" sz="1500" b="0" i="0" dirty="0"/>
              <a:t>From: Guest-Editors_JSAC-VCN@ieee.org</a:t>
            </a:r>
          </a:p>
          <a:p>
            <a:r>
              <a:rPr lang="en-US" sz="1500" b="0" i="0" dirty="0"/>
              <a:t>Date: Tue, </a:t>
            </a:r>
            <a:r>
              <a:rPr lang="en-US" sz="1500" b="1" i="0" dirty="0"/>
              <a:t>06 </a:t>
            </a:r>
            <a:r>
              <a:rPr lang="en-US" sz="1500" b="1" i="0"/>
              <a:t>Apr </a:t>
            </a:r>
            <a:r>
              <a:rPr lang="en-US" sz="1500" b="1" i="0" smtClean="0"/>
              <a:t>2010</a:t>
            </a:r>
            <a:r>
              <a:rPr lang="en-US" sz="1500" b="0" i="0" smtClean="0"/>
              <a:t> </a:t>
            </a:r>
            <a:r>
              <a:rPr lang="en-US" sz="1500" b="0" i="0" dirty="0"/>
              <a:t>20:30:03 -0400</a:t>
            </a:r>
          </a:p>
          <a:p>
            <a:r>
              <a:rPr lang="en-US" sz="1500" b="0" i="0" dirty="0"/>
              <a:t>To: Bogdan Roman &lt;abr28@cam.ac.uk&gt;</a:t>
            </a:r>
          </a:p>
          <a:p>
            <a:r>
              <a:rPr lang="en-US" sz="1500" b="0" i="0" dirty="0"/>
              <a:t>CC: Ian James </a:t>
            </a:r>
            <a:r>
              <a:rPr lang="en-US" sz="1500" b="0" i="0" dirty="0" err="1"/>
              <a:t>Wassell</a:t>
            </a:r>
            <a:r>
              <a:rPr lang="en-US" sz="1500" b="0" i="0" dirty="0"/>
              <a:t> &lt;ijw24@cam.ac.uk&gt;, </a:t>
            </a:r>
            <a:r>
              <a:rPr lang="en-US" sz="1500" b="0" i="0" dirty="0" err="1"/>
              <a:t>Ioannis</a:t>
            </a:r>
            <a:r>
              <a:rPr lang="en-US" sz="1500" b="0" i="0" dirty="0"/>
              <a:t> </a:t>
            </a:r>
            <a:r>
              <a:rPr lang="en-US" sz="1500" b="0" i="0" dirty="0" err="1"/>
              <a:t>Chatzigeorgiou</a:t>
            </a:r>
            <a:r>
              <a:rPr lang="en-US" sz="1500" b="0" i="0" dirty="0"/>
              <a:t> </a:t>
            </a:r>
            <a:r>
              <a:rPr lang="en-US" sz="1500" b="0" i="0"/>
              <a:t>&lt;</a:t>
            </a:r>
            <a:r>
              <a:rPr lang="en-US" sz="1500" b="0" i="0" smtClean="0"/>
              <a:t>ic231@cantab.net</a:t>
            </a:r>
            <a:r>
              <a:rPr lang="en-US" sz="1500" b="0" i="0" dirty="0"/>
              <a:t>&gt;, </a:t>
            </a:r>
            <a:r>
              <a:rPr lang="en-US" sz="1500" b="0" i="0" dirty="0" smtClean="0"/>
              <a:t>cheng-xiang.wang@hw.ac.uk</a:t>
            </a:r>
            <a:r>
              <a:rPr lang="en-US" sz="1500" b="0" i="0" dirty="0"/>
              <a:t>, vasilako@ath.forthnet.gr, eermurch@gmail.com, stuber@ece.gatech.edu, xshen@bbcr.uwaterloo.ca, waichen@ieee.org, Timo.kosch@bmw.de</a:t>
            </a:r>
          </a:p>
          <a:p>
            <a:endParaRPr lang="en-US" sz="1500" b="0" i="0" dirty="0" smtClean="0"/>
          </a:p>
          <a:p>
            <a:r>
              <a:rPr lang="en-US" sz="1500" b="0" i="0" dirty="0" smtClean="0"/>
              <a:t>Dear Mr. Bogdan Roman</a:t>
            </a:r>
            <a:endParaRPr lang="en-US" sz="1500" b="0" i="0" dirty="0"/>
          </a:p>
          <a:p>
            <a:endParaRPr lang="en-US" sz="1500" b="0" i="0" dirty="0"/>
          </a:p>
          <a:p>
            <a:r>
              <a:rPr lang="en-US" sz="1500" b="0" i="0" dirty="0" smtClean="0"/>
              <a:t>The </a:t>
            </a:r>
            <a:r>
              <a:rPr lang="en-US" sz="1500" b="0" i="0" dirty="0"/>
              <a:t>review of your submitted </a:t>
            </a:r>
            <a:r>
              <a:rPr lang="en-US" sz="1500" b="0" i="0"/>
              <a:t>paper </a:t>
            </a:r>
            <a:r>
              <a:rPr lang="en-US" sz="1500" b="0" i="0" smtClean="0"/>
              <a:t>#1569258950 </a:t>
            </a:r>
            <a:r>
              <a:rPr lang="en-US" sz="1500" b="0" i="0" dirty="0"/>
              <a:t>('Scalable Cross-Layer Wireless Access Control using Multi-Carrier Burst Contention') has been completed and you can view the reviewers' comments </a:t>
            </a:r>
            <a:r>
              <a:rPr lang="en-US" sz="1500" b="0" i="0" dirty="0" smtClean="0"/>
              <a:t>below […]. </a:t>
            </a:r>
          </a:p>
          <a:p>
            <a:endParaRPr lang="en-US" sz="1500" b="0" i="0" dirty="0" smtClean="0"/>
          </a:p>
          <a:p>
            <a:r>
              <a:rPr lang="en-US" sz="1500" b="0" i="0" dirty="0" smtClean="0"/>
              <a:t>Thank </a:t>
            </a:r>
            <a:r>
              <a:rPr lang="en-US" sz="1500" b="0" i="0" dirty="0"/>
              <a:t>you very much for your contribution!</a:t>
            </a:r>
          </a:p>
          <a:p>
            <a:endParaRPr lang="en-US" sz="1500" b="0" i="0" dirty="0"/>
          </a:p>
          <a:p>
            <a:r>
              <a:rPr lang="en-US" sz="1500" b="0" i="0" dirty="0" smtClean="0"/>
              <a:t>======= </a:t>
            </a:r>
            <a:r>
              <a:rPr lang="en-US" sz="1500" b="0" i="0"/>
              <a:t>Review </a:t>
            </a:r>
            <a:r>
              <a:rPr lang="en-US" sz="1500" b="0" i="0" smtClean="0"/>
              <a:t>1 </a:t>
            </a:r>
            <a:r>
              <a:rPr lang="en-US" sz="1500" b="0" i="0" dirty="0"/>
              <a:t>=======</a:t>
            </a:r>
          </a:p>
          <a:p>
            <a:endParaRPr lang="en-US" sz="1500" b="0" i="0" dirty="0"/>
          </a:p>
          <a:p>
            <a:r>
              <a:rPr lang="en-US" sz="1500" b="0" i="0" dirty="0" smtClean="0"/>
              <a:t>*** </a:t>
            </a:r>
            <a:r>
              <a:rPr lang="en-US" sz="1500" b="0" i="0" dirty="0"/>
              <a:t>Recommendation: </a:t>
            </a:r>
            <a:r>
              <a:rPr lang="en-US" sz="1500" b="0" i="0" dirty="0" smtClean="0"/>
              <a:t>Accept </a:t>
            </a:r>
            <a:r>
              <a:rPr lang="en-US" sz="1500" b="0" i="0" dirty="0"/>
              <a:t>with </a:t>
            </a:r>
            <a:r>
              <a:rPr lang="en-US" sz="1500" b="0" i="0" dirty="0" smtClean="0"/>
              <a:t>minor </a:t>
            </a:r>
            <a:r>
              <a:rPr lang="en-US" sz="1500" b="0" i="0" dirty="0"/>
              <a:t>changes (as noted below) (8)</a:t>
            </a:r>
          </a:p>
          <a:p>
            <a:endParaRPr lang="en-US" sz="1500" b="0" i="0" dirty="0"/>
          </a:p>
          <a:p>
            <a:r>
              <a:rPr lang="en-US" sz="1500" b="0" i="0" dirty="0" smtClean="0"/>
              <a:t>*** </a:t>
            </a:r>
            <a:r>
              <a:rPr lang="en-US" sz="1500" b="0" i="0" dirty="0"/>
              <a:t>Detailed Comments: Please provide detailed feedback to the author(s).</a:t>
            </a:r>
          </a:p>
          <a:p>
            <a:endParaRPr lang="en-US" sz="1500" b="0" i="0" dirty="0"/>
          </a:p>
          <a:p>
            <a:r>
              <a:rPr lang="en-US" sz="1500" b="0" i="0" dirty="0"/>
              <a:t>[...] </a:t>
            </a:r>
            <a:r>
              <a:rPr lang="en-US" sz="1500" b="0" i="0" dirty="0" smtClean="0">
                <a:solidFill>
                  <a:schemeClr val="bg1">
                    <a:lumMod val="65000"/>
                  </a:schemeClr>
                </a:solidFill>
              </a:rPr>
              <a:t>of </a:t>
            </a:r>
            <a:r>
              <a:rPr lang="en-US" sz="1500" b="0" i="0" dirty="0">
                <a:solidFill>
                  <a:schemeClr val="bg1">
                    <a:lumMod val="65000"/>
                  </a:schemeClr>
                </a:solidFill>
              </a:rPr>
              <a:t>each other in the simulation.</a:t>
            </a:r>
            <a:r>
              <a:rPr lang="en-US" sz="1500" b="0" i="0" dirty="0"/>
              <a:t>  My concern is how </a:t>
            </a:r>
            <a:r>
              <a:rPr lang="en-US" sz="1500" b="1" i="0" dirty="0"/>
              <a:t>more realistic scenarios</a:t>
            </a:r>
            <a:r>
              <a:rPr lang="en-US" sz="1500" b="0" i="0" dirty="0"/>
              <a:t> would affect the </a:t>
            </a:r>
            <a:r>
              <a:rPr lang="en-US" sz="1500" b="0" i="0" dirty="0" smtClean="0"/>
              <a:t>performance of the protocol.  </a:t>
            </a:r>
            <a:r>
              <a:rPr lang="en-US" sz="1500" b="0" i="0" dirty="0"/>
              <a:t>In other words, if one simulated </a:t>
            </a:r>
            <a:r>
              <a:rPr lang="en-US" sz="1500" b="1" i="0" dirty="0"/>
              <a:t>thousands of nodes densely packed</a:t>
            </a:r>
            <a:r>
              <a:rPr lang="en-US" sz="1500" b="0" i="0" dirty="0"/>
              <a:t> into a road network, </a:t>
            </a:r>
            <a:r>
              <a:rPr lang="en-US" sz="1500" b="0" i="0" dirty="0">
                <a:solidFill>
                  <a:schemeClr val="bg1">
                    <a:lumMod val="65000"/>
                  </a:schemeClr>
                </a:solidFill>
              </a:rPr>
              <a:t>how would this density affect the network throughput given this approach.  It seems possible that the contention mechanism </a:t>
            </a:r>
            <a:r>
              <a:rPr lang="en-US" sz="1500" b="0" i="0" dirty="0" smtClean="0">
                <a:solidFill>
                  <a:schemeClr val="bg1">
                    <a:lumMod val="65000"/>
                  </a:schemeClr>
                </a:solidFill>
              </a:rPr>
              <a:t>in</a:t>
            </a:r>
            <a:endParaRPr lang="en-US" sz="1500" b="0" i="0" dirty="0">
              <a:solidFill>
                <a:schemeClr val="bg1">
                  <a:lumMod val="65000"/>
                </a:schemeClr>
              </a:solidFill>
            </a:endParaRPr>
          </a:p>
        </p:txBody>
      </p:sp>
      <p:sp>
        <p:nvSpPr>
          <p:cNvPr id="6" name="Rounded Rectangle 5"/>
          <p:cNvSpPr/>
          <p:nvPr/>
        </p:nvSpPr>
        <p:spPr bwMode="auto">
          <a:xfrm>
            <a:off x="194597" y="5572305"/>
            <a:ext cx="8709945" cy="530195"/>
          </a:xfrm>
          <a:prstGeom prst="roundRect">
            <a:avLst/>
          </a:prstGeom>
          <a:solidFill>
            <a:srgbClr val="FF6600">
              <a:alpha val="9000"/>
            </a:srgbClr>
          </a:solidFill>
          <a:ln w="254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3200" b="1" i="1" u="none" strike="noStrike" cap="none" normalizeH="0" baseline="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400879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MCBC: Non technical challenges</a:t>
            </a:r>
            <a:endParaRPr lang="en-GB" dirty="0"/>
          </a:p>
        </p:txBody>
      </p:sp>
      <p:sp>
        <p:nvSpPr>
          <p:cNvPr id="3" name="Content Placeholder 2"/>
          <p:cNvSpPr>
            <a:spLocks noGrp="1"/>
          </p:cNvSpPr>
          <p:nvPr>
            <p:ph idx="1"/>
          </p:nvPr>
        </p:nvSpPr>
        <p:spPr>
          <a:xfrm>
            <a:off x="251520" y="836712"/>
            <a:ext cx="8640960" cy="5112568"/>
          </a:xfrm>
        </p:spPr>
        <p:txBody>
          <a:bodyPr/>
          <a:lstStyle/>
          <a:p>
            <a:r>
              <a:rPr lang="en-US" dirty="0" smtClean="0"/>
              <a:t>Will it replace WiFi?</a:t>
            </a:r>
          </a:p>
          <a:p>
            <a:pPr lvl="1"/>
            <a:r>
              <a:rPr lang="en-US" dirty="0" smtClean="0"/>
              <a:t>No (not anytime soon anyway). Adopted standards die very hard without a serious industry push or usage shift.</a:t>
            </a:r>
          </a:p>
          <a:p>
            <a:pPr>
              <a:spcBef>
                <a:spcPts val="1800"/>
              </a:spcBef>
            </a:pPr>
            <a:r>
              <a:rPr lang="en-US" dirty="0" smtClean="0"/>
              <a:t>Will it be used anywhere?</a:t>
            </a:r>
          </a:p>
          <a:p>
            <a:pPr lvl="1"/>
            <a:r>
              <a:rPr lang="en-US" dirty="0" smtClean="0"/>
              <a:t>Can contribute to upcoming standards (e.g. white spaces)</a:t>
            </a:r>
          </a:p>
          <a:p>
            <a:pPr lvl="1"/>
            <a:r>
              <a:rPr lang="en-US" dirty="0" smtClean="0"/>
              <a:t>Contention algorithm is general. Randomized applications requiring a single winner can benefit (e.g. Qualcomm’s </a:t>
            </a:r>
            <a:r>
              <a:rPr lang="en-US" dirty="0" err="1" smtClean="0"/>
              <a:t>FlashLinq</a:t>
            </a:r>
            <a:r>
              <a:rPr lang="en-US" dirty="0" smtClean="0"/>
              <a:t>)</a:t>
            </a:r>
          </a:p>
          <a:p>
            <a:pPr lvl="1"/>
            <a:r>
              <a:rPr lang="en-US" dirty="0"/>
              <a:t>Microsoft Research implemented part of </a:t>
            </a:r>
            <a:r>
              <a:rPr lang="en-US" dirty="0" smtClean="0"/>
              <a:t>it</a:t>
            </a:r>
            <a:endParaRPr lang="en-US" dirty="0"/>
          </a:p>
        </p:txBody>
      </p:sp>
      <p:sp>
        <p:nvSpPr>
          <p:cNvPr id="6" name="Content Placeholder 2"/>
          <p:cNvSpPr txBox="1">
            <a:spLocks/>
          </p:cNvSpPr>
          <p:nvPr/>
        </p:nvSpPr>
        <p:spPr bwMode="auto">
          <a:xfrm>
            <a:off x="179512" y="6237312"/>
            <a:ext cx="864096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5" rIns="91428" bIns="45715" numCol="1" anchor="t" anchorCtr="0" compatLnSpc="1">
            <a:prstTxWarp prst="textNoShape">
              <a:avLst/>
            </a:prstTxWarp>
          </a:bodyPr>
          <a:lstStyle>
            <a:lvl1pPr marL="268288" indent="-268288" algn="l" rtl="0" eaLnBrk="0" fontAlgn="base" hangingPunct="0">
              <a:spcBef>
                <a:spcPct val="40000"/>
              </a:spcBef>
              <a:spcAft>
                <a:spcPct val="0"/>
              </a:spcAft>
              <a:buClr>
                <a:schemeClr val="tx1"/>
              </a:buClr>
              <a:buFont typeface="Arial" charset="0"/>
              <a:buChar char="•"/>
              <a:defRPr sz="2400">
                <a:solidFill>
                  <a:schemeClr val="tx1"/>
                </a:solidFill>
                <a:latin typeface="+mn-lt"/>
                <a:ea typeface="+mn-ea"/>
                <a:cs typeface="+mn-cs"/>
              </a:defRPr>
            </a:lvl1pPr>
            <a:lvl2pPr marL="628650" indent="-268288" algn="l" rtl="0" eaLnBrk="0" fontAlgn="base" hangingPunct="0">
              <a:spcBef>
                <a:spcPct val="20000"/>
              </a:spcBef>
              <a:spcAft>
                <a:spcPct val="0"/>
              </a:spcAft>
              <a:buClr>
                <a:schemeClr val="tx1"/>
              </a:buClr>
              <a:buFont typeface="Arial" charset="0"/>
              <a:buChar char="◦"/>
              <a:defRPr sz="2100">
                <a:solidFill>
                  <a:schemeClr val="tx1"/>
                </a:solidFill>
                <a:latin typeface="+mn-lt"/>
              </a:defRPr>
            </a:lvl2pPr>
            <a:lvl3pPr marL="990600" indent="-269875" algn="l" rtl="0" eaLnBrk="0" fontAlgn="base" hangingPunct="0">
              <a:spcBef>
                <a:spcPct val="20000"/>
              </a:spcBef>
              <a:spcAft>
                <a:spcPct val="0"/>
              </a:spcAft>
              <a:buClr>
                <a:schemeClr val="tx1"/>
              </a:buClr>
              <a:buFont typeface="Arial" charset="0"/>
              <a:buChar char="▪"/>
              <a:defRPr sz="1900">
                <a:solidFill>
                  <a:schemeClr val="tx1"/>
                </a:solidFill>
                <a:latin typeface="+mn-lt"/>
              </a:defRPr>
            </a:lvl3pPr>
            <a:lvl4pPr marL="1343025" indent="-269875" algn="l" rtl="0" eaLnBrk="0" fontAlgn="base" hangingPunct="0">
              <a:spcBef>
                <a:spcPct val="20000"/>
              </a:spcBef>
              <a:spcAft>
                <a:spcPct val="0"/>
              </a:spcAft>
              <a:buClr>
                <a:schemeClr val="tx1"/>
              </a:buClr>
              <a:buFont typeface="Arial" charset="0"/>
              <a:buChar char="▫"/>
              <a:defRPr sz="1700">
                <a:solidFill>
                  <a:schemeClr val="tx1"/>
                </a:solidFill>
                <a:latin typeface="+mn-lt"/>
              </a:defRPr>
            </a:lvl4pPr>
            <a:lvl5pPr marL="1612900" indent="-228600" algn="l" rtl="0" eaLnBrk="0" fontAlgn="base" hangingPunct="0">
              <a:spcBef>
                <a:spcPct val="20000"/>
              </a:spcBef>
              <a:spcAft>
                <a:spcPct val="0"/>
              </a:spcAft>
              <a:buClr>
                <a:schemeClr val="tx1"/>
              </a:buClr>
              <a:buFont typeface="Arial" charset="0"/>
              <a:buChar char="»"/>
              <a:defRPr sz="1500">
                <a:solidFill>
                  <a:schemeClr val="tx1"/>
                </a:solidFill>
                <a:latin typeface="+mn-lt"/>
              </a:defRPr>
            </a:lvl5pPr>
            <a:lvl6pPr marL="2514600" indent="-228600" algn="l" rtl="0" fontAlgn="base">
              <a:spcBef>
                <a:spcPct val="20000"/>
              </a:spcBef>
              <a:spcAft>
                <a:spcPct val="0"/>
              </a:spcAft>
              <a:buClr>
                <a:schemeClr val="tx1"/>
              </a:buClr>
              <a:buFont typeface="Arial" charset="0"/>
              <a:buChar char="»"/>
              <a:defRPr sz="1500">
                <a:solidFill>
                  <a:schemeClr val="tx1"/>
                </a:solidFill>
                <a:latin typeface="+mn-lt"/>
              </a:defRPr>
            </a:lvl6pPr>
            <a:lvl7pPr marL="2971800" indent="-228600" algn="l" rtl="0" fontAlgn="base">
              <a:spcBef>
                <a:spcPct val="20000"/>
              </a:spcBef>
              <a:spcAft>
                <a:spcPct val="0"/>
              </a:spcAft>
              <a:buClr>
                <a:schemeClr val="tx1"/>
              </a:buClr>
              <a:buFont typeface="Arial" charset="0"/>
              <a:buChar char="»"/>
              <a:defRPr sz="1500">
                <a:solidFill>
                  <a:schemeClr val="tx1"/>
                </a:solidFill>
                <a:latin typeface="+mn-lt"/>
              </a:defRPr>
            </a:lvl7pPr>
            <a:lvl8pPr marL="3429000" indent="-228600" algn="l" rtl="0" fontAlgn="base">
              <a:spcBef>
                <a:spcPct val="20000"/>
              </a:spcBef>
              <a:spcAft>
                <a:spcPct val="0"/>
              </a:spcAft>
              <a:buClr>
                <a:schemeClr val="tx1"/>
              </a:buClr>
              <a:buFont typeface="Arial" charset="0"/>
              <a:buChar char="»"/>
              <a:defRPr sz="1500">
                <a:solidFill>
                  <a:schemeClr val="tx1"/>
                </a:solidFill>
                <a:latin typeface="+mn-lt"/>
              </a:defRPr>
            </a:lvl8pPr>
            <a:lvl9pPr marL="3886200" indent="-228600" algn="l" rtl="0" fontAlgn="base">
              <a:spcBef>
                <a:spcPct val="20000"/>
              </a:spcBef>
              <a:spcAft>
                <a:spcPct val="0"/>
              </a:spcAft>
              <a:buClr>
                <a:schemeClr val="tx1"/>
              </a:buClr>
              <a:buFont typeface="Arial" charset="0"/>
              <a:buChar char="»"/>
              <a:defRPr sz="1500">
                <a:solidFill>
                  <a:schemeClr val="tx1"/>
                </a:solidFill>
                <a:latin typeface="+mn-lt"/>
              </a:defRPr>
            </a:lvl9pPr>
          </a:lstStyle>
          <a:p>
            <a:pPr marL="0" indent="0">
              <a:buNone/>
            </a:pPr>
            <a:r>
              <a:rPr lang="en-US" sz="1200" i="0" dirty="0" smtClean="0"/>
              <a:t>K. Tan et al., </a:t>
            </a:r>
            <a:r>
              <a:rPr lang="en-US" sz="1200" dirty="0" smtClean="0"/>
              <a:t>“Fine </a:t>
            </a:r>
            <a:r>
              <a:rPr lang="en-US" sz="1200" dirty="0"/>
              <a:t>Grained Channel Access in Wireless </a:t>
            </a:r>
            <a:r>
              <a:rPr lang="en-US" sz="1200" dirty="0" smtClean="0"/>
              <a:t>LAN,”</a:t>
            </a:r>
            <a:r>
              <a:rPr lang="en-US" sz="1200" i="0" dirty="0" smtClean="0"/>
              <a:t> </a:t>
            </a:r>
            <a:r>
              <a:rPr lang="en-US" sz="1200" i="0" dirty="0"/>
              <a:t>in ACM SIGCOMM </a:t>
            </a:r>
            <a:r>
              <a:rPr lang="en-US" sz="1200" i="0" dirty="0" smtClean="0"/>
              <a:t>2010, Aug 2010</a:t>
            </a:r>
            <a:endParaRPr lang="en-GB" sz="1200" i="0" dirty="0"/>
          </a:p>
        </p:txBody>
      </p:sp>
    </p:spTree>
    <p:extLst>
      <p:ext uri="{BB962C8B-B14F-4D97-AF65-F5344CB8AC3E}">
        <p14:creationId xmlns:p14="http://schemas.microsoft.com/office/powerpoint/2010/main" val="492579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Software Defined Radio (SDR) implementation</a:t>
            </a:r>
            <a:endParaRPr lang="en-GB" dirty="0"/>
          </a:p>
        </p:txBody>
      </p:sp>
      <p:sp>
        <p:nvSpPr>
          <p:cNvPr id="3" name="Content Placeholder 2"/>
          <p:cNvSpPr>
            <a:spLocks noGrp="1"/>
          </p:cNvSpPr>
          <p:nvPr>
            <p:ph idx="1"/>
          </p:nvPr>
        </p:nvSpPr>
        <p:spPr>
          <a:xfrm>
            <a:off x="251520" y="836712"/>
            <a:ext cx="8640960" cy="936104"/>
          </a:xfrm>
        </p:spPr>
        <p:txBody>
          <a:bodyPr/>
          <a:lstStyle/>
          <a:p>
            <a:r>
              <a:rPr lang="en-GB" dirty="0" smtClean="0"/>
              <a:t>Many SDR solutions. Microsoft Research created </a:t>
            </a:r>
            <a:r>
              <a:rPr lang="en-GB" dirty="0" err="1" smtClean="0"/>
              <a:t>Sora</a:t>
            </a:r>
            <a:r>
              <a:rPr lang="en-GB" dirty="0" smtClean="0"/>
              <a:t>. </a:t>
            </a:r>
          </a:p>
          <a:p>
            <a:pPr lvl="1"/>
            <a:r>
              <a:rPr lang="en-GB" dirty="0" smtClean="0"/>
              <a:t>In 2010 we won a number of these from MSR as an award.</a:t>
            </a:r>
            <a:endParaRPr lang="en-GB" dirty="0"/>
          </a:p>
        </p:txBody>
      </p:sp>
      <p:pic>
        <p:nvPicPr>
          <p:cNvPr id="36866" name="Picture 2" descr="T:\work\cambridge\implementations\sora\pictures\so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145" y="2511425"/>
            <a:ext cx="7112000" cy="4225925"/>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descr="T:\work\cambridge\implementations\sora\pictures\sora-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228" y="1950293"/>
            <a:ext cx="7112000" cy="479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054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Software Defined Radio (SDR) implementation</a:t>
            </a:r>
            <a:endParaRPr lang="en-GB" dirty="0"/>
          </a:p>
        </p:txBody>
      </p:sp>
      <p:sp>
        <p:nvSpPr>
          <p:cNvPr id="3" name="Content Placeholder 2"/>
          <p:cNvSpPr>
            <a:spLocks noGrp="1"/>
          </p:cNvSpPr>
          <p:nvPr>
            <p:ph idx="1"/>
          </p:nvPr>
        </p:nvSpPr>
        <p:spPr>
          <a:xfrm>
            <a:off x="251520" y="836712"/>
            <a:ext cx="3888432" cy="2952328"/>
          </a:xfrm>
        </p:spPr>
        <p:txBody>
          <a:bodyPr/>
          <a:lstStyle/>
          <a:p>
            <a:r>
              <a:rPr lang="en-GB" sz="2000" dirty="0" smtClean="0"/>
              <a:t>Ideal SDR: all processing takes place in the PC’s CPU.</a:t>
            </a:r>
          </a:p>
          <a:p>
            <a:r>
              <a:rPr lang="en-GB" sz="2000" dirty="0" smtClean="0"/>
              <a:t>Real SDR: some parts are still dedicated h/w, e.g. IQ (de)modulation.</a:t>
            </a:r>
          </a:p>
          <a:p>
            <a:r>
              <a:rPr lang="en-GB" sz="2000" dirty="0" err="1" smtClean="0"/>
              <a:t>Sora</a:t>
            </a:r>
            <a:r>
              <a:rPr lang="en-GB" sz="2000" dirty="0" smtClean="0"/>
              <a:t> uses PCI-E to connect to the PC </a:t>
            </a:r>
            <a:r>
              <a:rPr lang="en-GB" sz="1800" dirty="0" smtClean="0">
                <a:sym typeface="Wingdings" pitchFamily="2" charset="2"/>
              </a:rPr>
              <a:t></a:t>
            </a:r>
            <a:r>
              <a:rPr lang="en-GB" sz="2000" dirty="0" smtClean="0">
                <a:sym typeface="Wingdings" pitchFamily="2" charset="2"/>
              </a:rPr>
              <a:t> many </a:t>
            </a:r>
            <a:r>
              <a:rPr lang="en-GB" sz="2000" dirty="0" err="1" smtClean="0">
                <a:sym typeface="Wingdings" pitchFamily="2" charset="2"/>
              </a:rPr>
              <a:t>Gbps</a:t>
            </a:r>
            <a:r>
              <a:rPr lang="en-GB" sz="2000" dirty="0" smtClean="0">
                <a:sym typeface="Wingdings" pitchFamily="2" charset="2"/>
              </a:rPr>
              <a:t> bandwidth.</a:t>
            </a:r>
            <a:endParaRPr lang="en-GB" sz="2000" dirty="0" smtClean="0"/>
          </a:p>
        </p:txBody>
      </p:sp>
      <p:pic>
        <p:nvPicPr>
          <p:cNvPr id="37891" name="Picture 3" descr="T:\work\cambridge\presentations\lecture-topical-2012\sora-dia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933056"/>
            <a:ext cx="6866125" cy="2448272"/>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T:\work\cambridge\implementations\sora\pictures\so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678" y="920822"/>
            <a:ext cx="4099941" cy="2436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2052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Software Defined Radio (SDR) implementation</a:t>
            </a:r>
            <a:endParaRPr lang="en-GB" dirty="0"/>
          </a:p>
        </p:txBody>
      </p:sp>
      <p:sp>
        <p:nvSpPr>
          <p:cNvPr id="3" name="Content Placeholder 2"/>
          <p:cNvSpPr>
            <a:spLocks noGrp="1"/>
          </p:cNvSpPr>
          <p:nvPr>
            <p:ph idx="1"/>
          </p:nvPr>
        </p:nvSpPr>
        <p:spPr>
          <a:xfrm>
            <a:off x="251520" y="836712"/>
            <a:ext cx="8640960" cy="1224136"/>
          </a:xfrm>
        </p:spPr>
        <p:txBody>
          <a:bodyPr/>
          <a:lstStyle/>
          <a:p>
            <a:pPr marL="360362" lvl="1" indent="0">
              <a:buNone/>
            </a:pPr>
            <a:r>
              <a:rPr lang="en-GB" dirty="0" smtClean="0"/>
              <a:t>Parts of MCBC were used by MSR when creating the Fine Grained Channel Access scheme. Implemented in </a:t>
            </a:r>
            <a:r>
              <a:rPr lang="en-GB" dirty="0" err="1" smtClean="0"/>
              <a:t>Sora</a:t>
            </a:r>
            <a:r>
              <a:rPr lang="en-GB" dirty="0"/>
              <a:t>.</a:t>
            </a:r>
          </a:p>
        </p:txBody>
      </p:sp>
      <p:pic>
        <p:nvPicPr>
          <p:cNvPr id="38914" name="Picture 2" descr="T:\work\cambridge\presentations\lecture-topical-2012\fica-80211-inefficienc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854" y="1916832"/>
            <a:ext cx="3129098" cy="2303984"/>
          </a:xfrm>
          <a:prstGeom prst="rect">
            <a:avLst/>
          </a:prstGeom>
          <a:noFill/>
          <a:extLst>
            <a:ext uri="{909E8E84-426E-40DD-AFC4-6F175D3DCCD1}">
              <a14:hiddenFill xmlns:a14="http://schemas.microsoft.com/office/drawing/2010/main">
                <a:solidFill>
                  <a:srgbClr val="FFFFFF"/>
                </a:solidFill>
              </a14:hiddenFill>
            </a:ext>
          </a:extLst>
        </p:spPr>
      </p:pic>
      <p:pic>
        <p:nvPicPr>
          <p:cNvPr id="38915" name="Picture 3" descr="T:\work\cambridge\presentations\lecture-topical-2012\fica-freq-tim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4509121"/>
            <a:ext cx="5976664" cy="173362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179512" y="6525344"/>
            <a:ext cx="864096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5" rIns="91428" bIns="45715" numCol="1" anchor="t" anchorCtr="0" compatLnSpc="1">
            <a:prstTxWarp prst="textNoShape">
              <a:avLst/>
            </a:prstTxWarp>
          </a:bodyPr>
          <a:lstStyle>
            <a:lvl1pPr marL="268288" indent="-268288" algn="l" rtl="0" eaLnBrk="0" fontAlgn="base" hangingPunct="0">
              <a:spcBef>
                <a:spcPct val="40000"/>
              </a:spcBef>
              <a:spcAft>
                <a:spcPct val="0"/>
              </a:spcAft>
              <a:buClr>
                <a:schemeClr val="tx1"/>
              </a:buClr>
              <a:buFont typeface="Arial" charset="0"/>
              <a:buChar char="•"/>
              <a:defRPr sz="2400">
                <a:solidFill>
                  <a:schemeClr val="tx1"/>
                </a:solidFill>
                <a:latin typeface="+mn-lt"/>
                <a:ea typeface="+mn-ea"/>
                <a:cs typeface="+mn-cs"/>
              </a:defRPr>
            </a:lvl1pPr>
            <a:lvl2pPr marL="628650" indent="-268288" algn="l" rtl="0" eaLnBrk="0" fontAlgn="base" hangingPunct="0">
              <a:spcBef>
                <a:spcPct val="20000"/>
              </a:spcBef>
              <a:spcAft>
                <a:spcPct val="0"/>
              </a:spcAft>
              <a:buClr>
                <a:schemeClr val="tx1"/>
              </a:buClr>
              <a:buFont typeface="Arial" charset="0"/>
              <a:buChar char="◦"/>
              <a:defRPr sz="2100">
                <a:solidFill>
                  <a:schemeClr val="tx1"/>
                </a:solidFill>
                <a:latin typeface="+mn-lt"/>
              </a:defRPr>
            </a:lvl2pPr>
            <a:lvl3pPr marL="990600" indent="-269875" algn="l" rtl="0" eaLnBrk="0" fontAlgn="base" hangingPunct="0">
              <a:spcBef>
                <a:spcPct val="20000"/>
              </a:spcBef>
              <a:spcAft>
                <a:spcPct val="0"/>
              </a:spcAft>
              <a:buClr>
                <a:schemeClr val="tx1"/>
              </a:buClr>
              <a:buFont typeface="Arial" charset="0"/>
              <a:buChar char="▪"/>
              <a:defRPr sz="1900">
                <a:solidFill>
                  <a:schemeClr val="tx1"/>
                </a:solidFill>
                <a:latin typeface="+mn-lt"/>
              </a:defRPr>
            </a:lvl3pPr>
            <a:lvl4pPr marL="1343025" indent="-269875" algn="l" rtl="0" eaLnBrk="0" fontAlgn="base" hangingPunct="0">
              <a:spcBef>
                <a:spcPct val="20000"/>
              </a:spcBef>
              <a:spcAft>
                <a:spcPct val="0"/>
              </a:spcAft>
              <a:buClr>
                <a:schemeClr val="tx1"/>
              </a:buClr>
              <a:buFont typeface="Arial" charset="0"/>
              <a:buChar char="▫"/>
              <a:defRPr sz="1700">
                <a:solidFill>
                  <a:schemeClr val="tx1"/>
                </a:solidFill>
                <a:latin typeface="+mn-lt"/>
              </a:defRPr>
            </a:lvl4pPr>
            <a:lvl5pPr marL="1612900" indent="-228600" algn="l" rtl="0" eaLnBrk="0" fontAlgn="base" hangingPunct="0">
              <a:spcBef>
                <a:spcPct val="20000"/>
              </a:spcBef>
              <a:spcAft>
                <a:spcPct val="0"/>
              </a:spcAft>
              <a:buClr>
                <a:schemeClr val="tx1"/>
              </a:buClr>
              <a:buFont typeface="Arial" charset="0"/>
              <a:buChar char="»"/>
              <a:defRPr sz="1500">
                <a:solidFill>
                  <a:schemeClr val="tx1"/>
                </a:solidFill>
                <a:latin typeface="+mn-lt"/>
              </a:defRPr>
            </a:lvl5pPr>
            <a:lvl6pPr marL="2514600" indent="-228600" algn="l" rtl="0" fontAlgn="base">
              <a:spcBef>
                <a:spcPct val="20000"/>
              </a:spcBef>
              <a:spcAft>
                <a:spcPct val="0"/>
              </a:spcAft>
              <a:buClr>
                <a:schemeClr val="tx1"/>
              </a:buClr>
              <a:buFont typeface="Arial" charset="0"/>
              <a:buChar char="»"/>
              <a:defRPr sz="1500">
                <a:solidFill>
                  <a:schemeClr val="tx1"/>
                </a:solidFill>
                <a:latin typeface="+mn-lt"/>
              </a:defRPr>
            </a:lvl6pPr>
            <a:lvl7pPr marL="2971800" indent="-228600" algn="l" rtl="0" fontAlgn="base">
              <a:spcBef>
                <a:spcPct val="20000"/>
              </a:spcBef>
              <a:spcAft>
                <a:spcPct val="0"/>
              </a:spcAft>
              <a:buClr>
                <a:schemeClr val="tx1"/>
              </a:buClr>
              <a:buFont typeface="Arial" charset="0"/>
              <a:buChar char="»"/>
              <a:defRPr sz="1500">
                <a:solidFill>
                  <a:schemeClr val="tx1"/>
                </a:solidFill>
                <a:latin typeface="+mn-lt"/>
              </a:defRPr>
            </a:lvl7pPr>
            <a:lvl8pPr marL="3429000" indent="-228600" algn="l" rtl="0" fontAlgn="base">
              <a:spcBef>
                <a:spcPct val="20000"/>
              </a:spcBef>
              <a:spcAft>
                <a:spcPct val="0"/>
              </a:spcAft>
              <a:buClr>
                <a:schemeClr val="tx1"/>
              </a:buClr>
              <a:buFont typeface="Arial" charset="0"/>
              <a:buChar char="»"/>
              <a:defRPr sz="1500">
                <a:solidFill>
                  <a:schemeClr val="tx1"/>
                </a:solidFill>
                <a:latin typeface="+mn-lt"/>
              </a:defRPr>
            </a:lvl8pPr>
            <a:lvl9pPr marL="3886200" indent="-228600" algn="l" rtl="0" fontAlgn="base">
              <a:spcBef>
                <a:spcPct val="20000"/>
              </a:spcBef>
              <a:spcAft>
                <a:spcPct val="0"/>
              </a:spcAft>
              <a:buClr>
                <a:schemeClr val="tx1"/>
              </a:buClr>
              <a:buFont typeface="Arial" charset="0"/>
              <a:buChar char="»"/>
              <a:defRPr sz="1500">
                <a:solidFill>
                  <a:schemeClr val="tx1"/>
                </a:solidFill>
                <a:latin typeface="+mn-lt"/>
              </a:defRPr>
            </a:lvl9pPr>
          </a:lstStyle>
          <a:p>
            <a:pPr marL="0" indent="0">
              <a:buNone/>
            </a:pPr>
            <a:r>
              <a:rPr lang="en-US" sz="1200" i="0" dirty="0" smtClean="0"/>
              <a:t>K. Tan et al., </a:t>
            </a:r>
            <a:r>
              <a:rPr lang="en-US" sz="1200" dirty="0" smtClean="0"/>
              <a:t>“Fine </a:t>
            </a:r>
            <a:r>
              <a:rPr lang="en-US" sz="1200" dirty="0"/>
              <a:t>Grained Channel Access in Wireless </a:t>
            </a:r>
            <a:r>
              <a:rPr lang="en-US" sz="1200" dirty="0" smtClean="0"/>
              <a:t>LAN,”</a:t>
            </a:r>
            <a:r>
              <a:rPr lang="en-US" sz="1200" i="0" dirty="0" smtClean="0"/>
              <a:t> </a:t>
            </a:r>
            <a:r>
              <a:rPr lang="en-US" sz="1200" i="0" dirty="0"/>
              <a:t>in ACM SIGCOMM </a:t>
            </a:r>
            <a:r>
              <a:rPr lang="en-US" sz="1200" i="0" dirty="0" smtClean="0"/>
              <a:t>2010, Aug 2010</a:t>
            </a:r>
            <a:endParaRPr lang="en-GB" sz="1200" i="0" dirty="0"/>
          </a:p>
        </p:txBody>
      </p:sp>
      <p:pic>
        <p:nvPicPr>
          <p:cNvPr id="38916" name="Picture 4" descr="T:\work\cambridge\presentations\lecture-topical-2012\fica-resul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902168"/>
            <a:ext cx="3240360" cy="2318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99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915"/>
                                        </p:tgtEl>
                                        <p:attrNameLst>
                                          <p:attrName>style.visibility</p:attrName>
                                        </p:attrNameLst>
                                      </p:cBhvr>
                                      <p:to>
                                        <p:strVal val="visible"/>
                                      </p:to>
                                    </p:set>
                                    <p:animEffect transition="in" filter="fade">
                                      <p:cBhvr>
                                        <p:cTn id="12" dur="500"/>
                                        <p:tgtEl>
                                          <p:spTgt spid="389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916"/>
                                        </p:tgtEl>
                                        <p:attrNameLst>
                                          <p:attrName>style.visibility</p:attrName>
                                        </p:attrNameLst>
                                      </p:cBhvr>
                                      <p:to>
                                        <p:strVal val="visible"/>
                                      </p:to>
                                    </p:set>
                                    <p:animEffect transition="in" filter="fade">
                                      <p:cBhvr>
                                        <p:cTn id="17" dur="5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a:t>
            </a:r>
            <a:endParaRPr lang="en-GB" dirty="0"/>
          </a:p>
        </p:txBody>
      </p:sp>
      <p:sp>
        <p:nvSpPr>
          <p:cNvPr id="3" name="Content Placeholder 2"/>
          <p:cNvSpPr>
            <a:spLocks noGrp="1"/>
          </p:cNvSpPr>
          <p:nvPr>
            <p:ph idx="1"/>
          </p:nvPr>
        </p:nvSpPr>
        <p:spPr>
          <a:xfrm>
            <a:off x="251520" y="2852936"/>
            <a:ext cx="8640960" cy="3744416"/>
          </a:xfrm>
        </p:spPr>
        <p:txBody>
          <a:bodyPr/>
          <a:lstStyle/>
          <a:p>
            <a:pPr marL="0" indent="0" algn="ctr">
              <a:buNone/>
            </a:pPr>
            <a:r>
              <a:rPr lang="en-GB" dirty="0" smtClean="0"/>
              <a:t>Questions?</a:t>
            </a:r>
            <a:endParaRPr lang="en-GB" dirty="0"/>
          </a:p>
        </p:txBody>
      </p:sp>
    </p:spTree>
    <p:extLst>
      <p:ext uri="{BB962C8B-B14F-4D97-AF65-F5344CB8AC3E}">
        <p14:creationId xmlns:p14="http://schemas.microsoft.com/office/powerpoint/2010/main" val="1955653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Bianchi model for DCF</a:t>
            </a:r>
            <a:endParaRPr lang="en-GB" dirty="0"/>
          </a:p>
        </p:txBody>
      </p:sp>
      <p:sp>
        <p:nvSpPr>
          <p:cNvPr id="3" name="Content Placeholder 2"/>
          <p:cNvSpPr>
            <a:spLocks noGrp="1"/>
          </p:cNvSpPr>
          <p:nvPr>
            <p:ph idx="1"/>
          </p:nvPr>
        </p:nvSpPr>
        <p:spPr>
          <a:xfrm>
            <a:off x="251520" y="836712"/>
            <a:ext cx="8640960" cy="1440160"/>
          </a:xfrm>
        </p:spPr>
        <p:txBody>
          <a:bodyPr/>
          <a:lstStyle/>
          <a:p>
            <a:r>
              <a:rPr lang="en-US" sz="2000" dirty="0" smtClean="0"/>
              <a:t>The 3</a:t>
            </a:r>
            <a:r>
              <a:rPr lang="en-US" sz="2000" baseline="30000" dirty="0" smtClean="0"/>
              <a:t>rd</a:t>
            </a:r>
            <a:r>
              <a:rPr lang="en-US" sz="2000" dirty="0" smtClean="0"/>
              <a:t> most cited IEEE JSAC paper (</a:t>
            </a:r>
            <a:r>
              <a:rPr lang="en-US" sz="2000" dirty="0" smtClean="0">
                <a:solidFill>
                  <a:srgbClr val="FF6600"/>
                </a:solidFill>
              </a:rPr>
              <a:t>5000+</a:t>
            </a:r>
            <a:r>
              <a:rPr lang="en-US" sz="2000" dirty="0" smtClean="0"/>
              <a:t> citations </a:t>
            </a:r>
            <a:r>
              <a:rPr lang="en-US" sz="2000" smtClean="0"/>
              <a:t>in 12 </a:t>
            </a:r>
            <a:r>
              <a:rPr lang="en-US" sz="2000" dirty="0" smtClean="0"/>
              <a:t>years)</a:t>
            </a:r>
          </a:p>
          <a:p>
            <a:pPr lvl="1"/>
            <a:r>
              <a:rPr lang="en-US" sz="1700" dirty="0" smtClean="0"/>
              <a:t>2-dim Markov chain, variable time slot duration, decoupling assumption</a:t>
            </a:r>
          </a:p>
          <a:p>
            <a:pPr lvl="1"/>
            <a:r>
              <a:rPr lang="en-US" sz="1700" dirty="0" smtClean="0"/>
              <a:t>Assumes saturation, ideal channels, unlimited nr of retries</a:t>
            </a:r>
          </a:p>
          <a:p>
            <a:pPr lvl="1"/>
            <a:r>
              <a:rPr lang="en-US" sz="1700" dirty="0" smtClean="0"/>
              <a:t>It is in fact based on renewal theory arguments</a:t>
            </a:r>
            <a:endParaRPr lang="en-GB" sz="17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2025" y="2420888"/>
            <a:ext cx="4824231"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bwMode="auto">
          <a:xfrm>
            <a:off x="179512" y="6237312"/>
            <a:ext cx="8640960"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5" rIns="91428" bIns="45715" numCol="1" anchor="t" anchorCtr="0" compatLnSpc="1">
            <a:prstTxWarp prst="textNoShape">
              <a:avLst/>
            </a:prstTxWarp>
          </a:bodyPr>
          <a:lstStyle>
            <a:lvl1pPr marL="268288" indent="-268288" algn="l" rtl="0" eaLnBrk="0" fontAlgn="base" hangingPunct="0">
              <a:spcBef>
                <a:spcPct val="40000"/>
              </a:spcBef>
              <a:spcAft>
                <a:spcPct val="0"/>
              </a:spcAft>
              <a:buClr>
                <a:schemeClr val="tx1"/>
              </a:buClr>
              <a:buFont typeface="Arial" charset="0"/>
              <a:buChar char="•"/>
              <a:defRPr sz="2400">
                <a:solidFill>
                  <a:schemeClr val="tx1"/>
                </a:solidFill>
                <a:latin typeface="+mn-lt"/>
                <a:ea typeface="+mn-ea"/>
                <a:cs typeface="+mn-cs"/>
              </a:defRPr>
            </a:lvl1pPr>
            <a:lvl2pPr marL="628650" indent="-268288" algn="l" rtl="0" eaLnBrk="0" fontAlgn="base" hangingPunct="0">
              <a:spcBef>
                <a:spcPct val="20000"/>
              </a:spcBef>
              <a:spcAft>
                <a:spcPct val="0"/>
              </a:spcAft>
              <a:buClr>
                <a:schemeClr val="tx1"/>
              </a:buClr>
              <a:buFont typeface="Arial" charset="0"/>
              <a:buChar char="◦"/>
              <a:defRPr sz="2100">
                <a:solidFill>
                  <a:schemeClr val="tx1"/>
                </a:solidFill>
                <a:latin typeface="+mn-lt"/>
              </a:defRPr>
            </a:lvl2pPr>
            <a:lvl3pPr marL="990600" indent="-269875" algn="l" rtl="0" eaLnBrk="0" fontAlgn="base" hangingPunct="0">
              <a:spcBef>
                <a:spcPct val="20000"/>
              </a:spcBef>
              <a:spcAft>
                <a:spcPct val="0"/>
              </a:spcAft>
              <a:buClr>
                <a:schemeClr val="tx1"/>
              </a:buClr>
              <a:buFont typeface="Arial" charset="0"/>
              <a:buChar char="▪"/>
              <a:defRPr sz="1900">
                <a:solidFill>
                  <a:schemeClr val="tx1"/>
                </a:solidFill>
                <a:latin typeface="+mn-lt"/>
              </a:defRPr>
            </a:lvl3pPr>
            <a:lvl4pPr marL="1343025" indent="-269875" algn="l" rtl="0" eaLnBrk="0" fontAlgn="base" hangingPunct="0">
              <a:spcBef>
                <a:spcPct val="20000"/>
              </a:spcBef>
              <a:spcAft>
                <a:spcPct val="0"/>
              </a:spcAft>
              <a:buClr>
                <a:schemeClr val="tx1"/>
              </a:buClr>
              <a:buFont typeface="Arial" charset="0"/>
              <a:buChar char="▫"/>
              <a:defRPr sz="1700">
                <a:solidFill>
                  <a:schemeClr val="tx1"/>
                </a:solidFill>
                <a:latin typeface="+mn-lt"/>
              </a:defRPr>
            </a:lvl4pPr>
            <a:lvl5pPr marL="1612900" indent="-228600" algn="l" rtl="0" eaLnBrk="0" fontAlgn="base" hangingPunct="0">
              <a:spcBef>
                <a:spcPct val="20000"/>
              </a:spcBef>
              <a:spcAft>
                <a:spcPct val="0"/>
              </a:spcAft>
              <a:buClr>
                <a:schemeClr val="tx1"/>
              </a:buClr>
              <a:buFont typeface="Arial" charset="0"/>
              <a:buChar char="»"/>
              <a:defRPr sz="1500">
                <a:solidFill>
                  <a:schemeClr val="tx1"/>
                </a:solidFill>
                <a:latin typeface="+mn-lt"/>
              </a:defRPr>
            </a:lvl5pPr>
            <a:lvl6pPr marL="2514600" indent="-228600" algn="l" rtl="0" fontAlgn="base">
              <a:spcBef>
                <a:spcPct val="20000"/>
              </a:spcBef>
              <a:spcAft>
                <a:spcPct val="0"/>
              </a:spcAft>
              <a:buClr>
                <a:schemeClr val="tx1"/>
              </a:buClr>
              <a:buFont typeface="Arial" charset="0"/>
              <a:buChar char="»"/>
              <a:defRPr sz="1500">
                <a:solidFill>
                  <a:schemeClr val="tx1"/>
                </a:solidFill>
                <a:latin typeface="+mn-lt"/>
              </a:defRPr>
            </a:lvl6pPr>
            <a:lvl7pPr marL="2971800" indent="-228600" algn="l" rtl="0" fontAlgn="base">
              <a:spcBef>
                <a:spcPct val="20000"/>
              </a:spcBef>
              <a:spcAft>
                <a:spcPct val="0"/>
              </a:spcAft>
              <a:buClr>
                <a:schemeClr val="tx1"/>
              </a:buClr>
              <a:buFont typeface="Arial" charset="0"/>
              <a:buChar char="»"/>
              <a:defRPr sz="1500">
                <a:solidFill>
                  <a:schemeClr val="tx1"/>
                </a:solidFill>
                <a:latin typeface="+mn-lt"/>
              </a:defRPr>
            </a:lvl7pPr>
            <a:lvl8pPr marL="3429000" indent="-228600" algn="l" rtl="0" fontAlgn="base">
              <a:spcBef>
                <a:spcPct val="20000"/>
              </a:spcBef>
              <a:spcAft>
                <a:spcPct val="0"/>
              </a:spcAft>
              <a:buClr>
                <a:schemeClr val="tx1"/>
              </a:buClr>
              <a:buFont typeface="Arial" charset="0"/>
              <a:buChar char="»"/>
              <a:defRPr sz="1500">
                <a:solidFill>
                  <a:schemeClr val="tx1"/>
                </a:solidFill>
                <a:latin typeface="+mn-lt"/>
              </a:defRPr>
            </a:lvl8pPr>
            <a:lvl9pPr marL="3886200" indent="-228600" algn="l" rtl="0" fontAlgn="base">
              <a:spcBef>
                <a:spcPct val="20000"/>
              </a:spcBef>
              <a:spcAft>
                <a:spcPct val="0"/>
              </a:spcAft>
              <a:buClr>
                <a:schemeClr val="tx1"/>
              </a:buClr>
              <a:buFont typeface="Arial" charset="0"/>
              <a:buChar char="»"/>
              <a:defRPr sz="1500">
                <a:solidFill>
                  <a:schemeClr val="tx1"/>
                </a:solidFill>
                <a:latin typeface="+mn-lt"/>
              </a:defRPr>
            </a:lvl9pPr>
          </a:lstStyle>
          <a:p>
            <a:pPr marL="0" indent="0">
              <a:buNone/>
            </a:pPr>
            <a:r>
              <a:rPr lang="en-US" sz="1200" i="0" dirty="0" smtClean="0"/>
              <a:t>G. Bianchi</a:t>
            </a:r>
            <a:r>
              <a:rPr lang="en-US" sz="1200" i="0" dirty="0"/>
              <a:t>, </a:t>
            </a:r>
            <a:r>
              <a:rPr lang="en-US" sz="1200" dirty="0" smtClean="0"/>
              <a:t>“Performance </a:t>
            </a:r>
            <a:r>
              <a:rPr lang="en-US" sz="1200" dirty="0"/>
              <a:t>analysis of the </a:t>
            </a:r>
            <a:r>
              <a:rPr lang="en-US" sz="1200"/>
              <a:t>IEEE </a:t>
            </a:r>
            <a:r>
              <a:rPr lang="en-US" sz="1200" smtClean="0"/>
              <a:t>802.11 </a:t>
            </a:r>
            <a:r>
              <a:rPr lang="en-US" sz="1200" dirty="0"/>
              <a:t>distributed coordination function</a:t>
            </a:r>
            <a:r>
              <a:rPr lang="en-US" sz="1200" dirty="0" smtClean="0"/>
              <a:t>,” </a:t>
            </a:r>
            <a:r>
              <a:rPr lang="en-US" sz="1200" i="0" dirty="0" smtClean="0"/>
              <a:t> IEEE Journal on Selected </a:t>
            </a:r>
            <a:r>
              <a:rPr lang="en-US" sz="1200" i="0" dirty="0"/>
              <a:t>Areas in </a:t>
            </a:r>
            <a:r>
              <a:rPr lang="en-US" sz="1200" i="0" dirty="0" smtClean="0"/>
              <a:t>Communications</a:t>
            </a:r>
            <a:r>
              <a:rPr lang="en-US" sz="1200" i="0" smtClean="0"/>
              <a:t>, vol.18</a:t>
            </a:r>
            <a:r>
              <a:rPr lang="en-US" sz="1200" i="0" dirty="0"/>
              <a:t>, no.3, pp.535-547, Mar 2000</a:t>
            </a:r>
            <a:endParaRPr lang="en-GB" sz="1200" i="0" dirty="0"/>
          </a:p>
        </p:txBody>
      </p:sp>
      <mc:AlternateContent xmlns:mc="http://schemas.openxmlformats.org/markup-compatibility/2006" xmlns:a14="http://schemas.microsoft.com/office/drawing/2010/main">
        <mc:Choice Requires="a14">
          <p:sp>
            <p:nvSpPr>
              <p:cNvPr id="7" name="Rounded Rectangle 6"/>
              <p:cNvSpPr/>
              <p:nvPr/>
            </p:nvSpPr>
            <p:spPr bwMode="auto">
              <a:xfrm>
                <a:off x="398499" y="2581872"/>
                <a:ext cx="2952328" cy="3295400"/>
              </a:xfrm>
              <a:prstGeom prst="roundRect">
                <a:avLst>
                  <a:gd name="adj" fmla="val 5088"/>
                </a:avLst>
              </a:prstGeom>
              <a:solidFill>
                <a:srgbClr val="F4F3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defRPr/>
                </a:pPr>
                <a:r>
                  <a:rPr lang="en-US" sz="1350" b="1" i="0" dirty="0">
                    <a:cs typeface="Calibri" pitchFamily="34" charset="0"/>
                    <a:sym typeface="Wingdings" pitchFamily="2" charset="2"/>
                  </a:rPr>
                  <a:t>The DCF BEB at a glance</a:t>
                </a:r>
              </a:p>
              <a:p>
                <a:pPr>
                  <a:defRPr/>
                </a:pPr>
                <a:endParaRPr lang="en-US" sz="1350" i="0" dirty="0">
                  <a:cs typeface="Calibri" pitchFamily="34" charset="0"/>
                  <a:sym typeface="Wingdings" pitchFamily="2" charset="2"/>
                </a:endParaRPr>
              </a:p>
              <a:p>
                <a:pPr marL="179388" indent="-179388">
                  <a:buFont typeface="+mj-lt"/>
                  <a:buAutoNum type="arabicPeriod"/>
                  <a:defRPr/>
                </a:pPr>
                <a:r>
                  <a:rPr lang="en-US" sz="1350" i="0" dirty="0">
                    <a:cs typeface="Calibri" pitchFamily="34" charset="0"/>
                    <a:sym typeface="Wingdings" pitchFamily="2" charset="2"/>
                  </a:rPr>
                  <a:t>Reset contention window to </a:t>
                </a:r>
                <a14:m>
                  <m:oMath xmlns:m="http://schemas.openxmlformats.org/officeDocument/2006/math">
                    <m:r>
                      <a:rPr lang="en-US" sz="1350" b="0" i="1">
                        <a:latin typeface="Cambria Math"/>
                        <a:sym typeface="Wingdings" pitchFamily="2" charset="2"/>
                      </a:rPr>
                      <m:t>𝑊</m:t>
                    </m:r>
                    <m:r>
                      <a:rPr lang="en-US" sz="1350" b="0">
                        <a:latin typeface="Cambria Math"/>
                        <a:sym typeface="Wingdings" pitchFamily="2" charset="2"/>
                      </a:rPr>
                      <m:t>=</m:t>
                    </m:r>
                    <m:sSub>
                      <m:sSubPr>
                        <m:ctrlPr>
                          <a:rPr lang="en-US" sz="1350" i="1">
                            <a:latin typeface="Cambria Math"/>
                            <a:sym typeface="Wingdings" pitchFamily="2" charset="2"/>
                          </a:rPr>
                        </m:ctrlPr>
                      </m:sSubPr>
                      <m:e>
                        <m:r>
                          <a:rPr lang="en-US" sz="1350" b="0" i="1">
                            <a:latin typeface="Cambria Math"/>
                            <a:sym typeface="Wingdings" pitchFamily="2" charset="2"/>
                          </a:rPr>
                          <m:t>𝑊</m:t>
                        </m:r>
                      </m:e>
                      <m:sub>
                        <m:r>
                          <a:rPr lang="en-US" sz="1350" b="0" i="1">
                            <a:latin typeface="Cambria Math"/>
                            <a:sym typeface="Wingdings" pitchFamily="2" charset="2"/>
                          </a:rPr>
                          <m:t>0</m:t>
                        </m:r>
                      </m:sub>
                    </m:sSub>
                  </m:oMath>
                </a14:m>
                <a:endParaRPr lang="en-GB" sz="1350" i="0" dirty="0">
                  <a:cs typeface="Calibri" pitchFamily="34" charset="0"/>
                </a:endParaRPr>
              </a:p>
              <a:p>
                <a:pPr marL="179388" indent="-179388">
                  <a:buFont typeface="+mj-lt"/>
                  <a:buAutoNum type="arabicPeriod"/>
                  <a:defRPr/>
                </a:pPr>
                <a:r>
                  <a:rPr lang="en-GB" sz="1350" i="0" dirty="0" err="1">
                    <a:cs typeface="Calibri" pitchFamily="34" charset="0"/>
                  </a:rPr>
                  <a:t>Init</a:t>
                </a:r>
                <a:r>
                  <a:rPr lang="en-GB" sz="1350" i="0" dirty="0">
                    <a:cs typeface="Calibri" pitchFamily="34" charset="0"/>
                  </a:rPr>
                  <a:t> timer randomly in </a:t>
                </a:r>
                <a14:m>
                  <m:oMath xmlns:m="http://schemas.openxmlformats.org/officeDocument/2006/math">
                    <m:d>
                      <m:dPr>
                        <m:begChr m:val="["/>
                        <m:endChr m:val="]"/>
                        <m:ctrlPr>
                          <a:rPr lang="en-GB" sz="1350" i="1">
                            <a:latin typeface="Cambria Math"/>
                          </a:rPr>
                        </m:ctrlPr>
                      </m:dPr>
                      <m:e>
                        <m:r>
                          <a:rPr lang="en-US" sz="1350" b="0" i="1">
                            <a:latin typeface="Cambria Math"/>
                          </a:rPr>
                          <m:t>0</m:t>
                        </m:r>
                        <m:r>
                          <a:rPr lang="en-US" sz="1350" b="0">
                            <a:latin typeface="Cambria Math"/>
                          </a:rPr>
                          <m:t>..</m:t>
                        </m:r>
                        <m:r>
                          <a:rPr lang="en-US" sz="1350" b="0" i="1">
                            <a:latin typeface="Cambria Math"/>
                          </a:rPr>
                          <m:t>𝑊</m:t>
                        </m:r>
                        <m:r>
                          <a:rPr lang="en-US" sz="1350" b="0">
                            <a:latin typeface="Cambria Math"/>
                          </a:rPr>
                          <m:t>−</m:t>
                        </m:r>
                        <m:r>
                          <a:rPr lang="en-US" sz="1350" b="0" i="1" smtClean="0">
                            <a:latin typeface="Cambria Math"/>
                          </a:rPr>
                          <m:t>1</m:t>
                        </m:r>
                      </m:e>
                    </m:d>
                  </m:oMath>
                </a14:m>
                <a:endParaRPr lang="en-GB" sz="1350" i="0" dirty="0">
                  <a:cs typeface="Calibri" pitchFamily="34" charset="0"/>
                </a:endParaRPr>
              </a:p>
              <a:p>
                <a:pPr marL="179388" indent="-179388">
                  <a:buFont typeface="+mj-lt"/>
                  <a:buAutoNum type="arabicPeriod"/>
                  <a:defRPr/>
                </a:pPr>
                <a:r>
                  <a:rPr lang="en-GB" sz="1350" i="0" dirty="0">
                    <a:cs typeface="Calibri" pitchFamily="34" charset="0"/>
                  </a:rPr>
                  <a:t>Sense channel every 9 </a:t>
                </a:r>
                <a:r>
                  <a:rPr lang="el-GR" sz="1350" i="0" dirty="0">
                    <a:cs typeface="Calibri" pitchFamily="34" charset="0"/>
                  </a:rPr>
                  <a:t>μ</a:t>
                </a:r>
                <a:r>
                  <a:rPr lang="en-US" sz="1350" i="0" dirty="0">
                    <a:cs typeface="Calibri" pitchFamily="34" charset="0"/>
                  </a:rPr>
                  <a:t>s (OFDM)</a:t>
                </a:r>
              </a:p>
              <a:p>
                <a:pPr marL="358775" lvl="1" indent="-106363">
                  <a:buFont typeface="Arial" pitchFamily="34" charset="0"/>
                  <a:buChar char="•"/>
                  <a:defRPr/>
                </a:pPr>
                <a:r>
                  <a:rPr lang="en-US" sz="1350" i="0" dirty="0">
                    <a:cs typeface="Calibri" pitchFamily="34" charset="0"/>
                  </a:rPr>
                  <a:t>If busy, freeze timer</a:t>
                </a:r>
              </a:p>
              <a:p>
                <a:pPr marL="358775" lvl="1" indent="-106363">
                  <a:buFont typeface="Arial" pitchFamily="34" charset="0"/>
                  <a:buChar char="•"/>
                  <a:defRPr/>
                </a:pPr>
                <a:r>
                  <a:rPr lang="en-US" sz="1350" i="0" dirty="0">
                    <a:cs typeface="Calibri" pitchFamily="34" charset="0"/>
                  </a:rPr>
                  <a:t>If idle, decrement timer</a:t>
                </a:r>
              </a:p>
              <a:p>
                <a:pPr marL="179388" indent="-179388">
                  <a:buFont typeface="+mj-lt"/>
                  <a:buAutoNum type="arabicPeriod"/>
                  <a:defRPr/>
                </a:pPr>
                <a:r>
                  <a:rPr lang="en-US" sz="1350" i="0" dirty="0">
                    <a:cs typeface="Calibri" pitchFamily="34" charset="0"/>
                  </a:rPr>
                  <a:t>When timer == 0, </a:t>
                </a:r>
                <a:r>
                  <a:rPr lang="en-US" sz="1350" i="0" dirty="0" err="1">
                    <a:cs typeface="Calibri" pitchFamily="34" charset="0"/>
                  </a:rPr>
                  <a:t>tx</a:t>
                </a:r>
                <a:r>
                  <a:rPr lang="en-US" sz="1350" i="0" dirty="0">
                    <a:cs typeface="Calibri" pitchFamily="34" charset="0"/>
                  </a:rPr>
                  <a:t> data (RTS)</a:t>
                </a:r>
              </a:p>
              <a:p>
                <a:pPr marL="358775" lvl="1" indent="-106363">
                  <a:buFont typeface="Arial" pitchFamily="34" charset="0"/>
                  <a:buChar char="•"/>
                  <a:defRPr/>
                </a:pPr>
                <a:r>
                  <a:rPr lang="en-GB" sz="1350" i="0" dirty="0" smtClean="0">
                    <a:cs typeface="Calibri" pitchFamily="34" charset="0"/>
                  </a:rPr>
                  <a:t>If no ACK (CTS) received, assume lost or collision, double window </a:t>
                </a:r>
                <a14:m>
                  <m:oMath xmlns:m="http://schemas.openxmlformats.org/officeDocument/2006/math">
                    <m:r>
                      <a:rPr lang="en-US" sz="1350" b="0" i="1">
                        <a:latin typeface="Cambria Math"/>
                      </a:rPr>
                      <m:t>𝑊</m:t>
                    </m:r>
                    <m:r>
                      <a:rPr lang="en-US" sz="1350" b="0">
                        <a:latin typeface="Cambria Math"/>
                        <a:ea typeface="Cambria Math"/>
                      </a:rPr>
                      <m:t>←</m:t>
                    </m:r>
                    <m:r>
                      <a:rPr lang="en-US" sz="1350" b="0" i="1">
                        <a:latin typeface="Cambria Math"/>
                        <a:ea typeface="Cambria Math"/>
                      </a:rPr>
                      <m:t>2</m:t>
                    </m:r>
                    <m:r>
                      <a:rPr lang="en-US" sz="1350" b="0" i="1">
                        <a:latin typeface="Cambria Math"/>
                        <a:ea typeface="Cambria Math"/>
                      </a:rPr>
                      <m:t>𝑊</m:t>
                    </m:r>
                  </m:oMath>
                </a14:m>
                <a:r>
                  <a:rPr lang="en-GB" sz="1350" i="0" dirty="0">
                    <a:cs typeface="Calibri" pitchFamily="34" charset="0"/>
                  </a:rPr>
                  <a:t> (up to a maximum </a:t>
                </a:r>
                <a14:m>
                  <m:oMath xmlns:m="http://schemas.openxmlformats.org/officeDocument/2006/math">
                    <m:sSub>
                      <m:sSubPr>
                        <m:ctrlPr>
                          <a:rPr lang="en-GB" sz="1350" i="1">
                            <a:latin typeface="Cambria Math"/>
                          </a:rPr>
                        </m:ctrlPr>
                      </m:sSubPr>
                      <m:e>
                        <m:r>
                          <a:rPr lang="en-US" sz="1350" b="0" i="1">
                            <a:latin typeface="Cambria Math"/>
                          </a:rPr>
                          <m:t>𝑊</m:t>
                        </m:r>
                      </m:e>
                      <m:sub>
                        <m:r>
                          <a:rPr lang="en-US" sz="1350" b="0" i="1">
                            <a:latin typeface="Cambria Math"/>
                          </a:rPr>
                          <m:t>𝑚</m:t>
                        </m:r>
                      </m:sub>
                    </m:sSub>
                    <m:r>
                      <a:rPr lang="en-US" sz="1350" b="0">
                        <a:latin typeface="Cambria Math"/>
                      </a:rPr>
                      <m:t>=</m:t>
                    </m:r>
                    <m:sSup>
                      <m:sSupPr>
                        <m:ctrlPr>
                          <a:rPr lang="en-US" sz="1350" i="1">
                            <a:latin typeface="Cambria Math"/>
                          </a:rPr>
                        </m:ctrlPr>
                      </m:sSupPr>
                      <m:e>
                        <m:r>
                          <a:rPr lang="en-US" sz="1350" b="0" i="1">
                            <a:latin typeface="Cambria Math"/>
                          </a:rPr>
                          <m:t>2</m:t>
                        </m:r>
                      </m:e>
                      <m:sup>
                        <m:r>
                          <a:rPr lang="en-US" sz="1350" b="0" i="1">
                            <a:latin typeface="Cambria Math"/>
                          </a:rPr>
                          <m:t>𝑚</m:t>
                        </m:r>
                      </m:sup>
                    </m:sSup>
                    <m:sSub>
                      <m:sSubPr>
                        <m:ctrlPr>
                          <a:rPr lang="en-US" sz="1350" i="1">
                            <a:latin typeface="Cambria Math"/>
                          </a:rPr>
                        </m:ctrlPr>
                      </m:sSubPr>
                      <m:e>
                        <m:r>
                          <a:rPr lang="en-US" sz="1350" b="0" i="1">
                            <a:latin typeface="Cambria Math"/>
                          </a:rPr>
                          <m:t>𝑊</m:t>
                        </m:r>
                      </m:e>
                      <m:sub>
                        <m:r>
                          <a:rPr lang="en-US" sz="1350" b="0" i="1">
                            <a:latin typeface="Cambria Math"/>
                          </a:rPr>
                          <m:t>0</m:t>
                        </m:r>
                      </m:sub>
                    </m:sSub>
                  </m:oMath>
                </a14:m>
                <a:r>
                  <a:rPr lang="en-GB" sz="1350" i="0" dirty="0">
                    <a:cs typeface="Calibri" pitchFamily="34" charset="0"/>
                  </a:rPr>
                  <a:t>), and </a:t>
                </a:r>
                <a:r>
                  <a:rPr lang="en-GB" sz="1350" i="0" dirty="0" err="1">
                    <a:cs typeface="Calibri" pitchFamily="34" charset="0"/>
                  </a:rPr>
                  <a:t>goto</a:t>
                </a:r>
                <a:r>
                  <a:rPr lang="en-GB" sz="1350" i="0" dirty="0">
                    <a:cs typeface="Calibri" pitchFamily="34" charset="0"/>
                  </a:rPr>
                  <a:t> 2.</a:t>
                </a:r>
              </a:p>
              <a:p>
                <a:pPr marL="358775" lvl="1" indent="-106363">
                  <a:buFont typeface="Arial" pitchFamily="34" charset="0"/>
                  <a:buChar char="•"/>
                  <a:defRPr/>
                </a:pPr>
                <a:r>
                  <a:rPr lang="en-GB" sz="1350" i="0" dirty="0" smtClean="0">
                    <a:cs typeface="Calibri" pitchFamily="34" charset="0"/>
                  </a:rPr>
                  <a:t>If ACK (CTS) received or if max nr of retries reached, </a:t>
                </a:r>
                <a:r>
                  <a:rPr lang="en-GB" sz="1350" i="0" err="1" smtClean="0">
                    <a:cs typeface="Calibri" pitchFamily="34" charset="0"/>
                  </a:rPr>
                  <a:t>goto</a:t>
                </a:r>
                <a:r>
                  <a:rPr lang="en-GB" sz="1350" i="0" smtClean="0">
                    <a:cs typeface="Calibri" pitchFamily="34" charset="0"/>
                  </a:rPr>
                  <a:t> 1.</a:t>
                </a:r>
                <a:endParaRPr lang="en-GB" sz="1350" i="0" dirty="0">
                  <a:cs typeface="Calibri" pitchFamily="34" charset="0"/>
                </a:endParaRPr>
              </a:p>
            </p:txBody>
          </p:sp>
        </mc:Choice>
        <mc:Fallback xmlns="">
          <p:sp>
            <p:nvSpPr>
              <p:cNvPr id="7" name="Rounded Rectangle 6"/>
              <p:cNvSpPr>
                <a:spLocks noRot="1" noChangeAspect="1" noMove="1" noResize="1" noEditPoints="1" noAdjustHandles="1" noChangeArrowheads="1" noChangeShapeType="1" noTextEdit="1"/>
              </p:cNvSpPr>
              <p:nvPr/>
            </p:nvSpPr>
            <p:spPr bwMode="auto">
              <a:xfrm>
                <a:off x="398499" y="2581872"/>
                <a:ext cx="2952328" cy="3295400"/>
              </a:xfrm>
              <a:prstGeom prst="roundRect">
                <a:avLst>
                  <a:gd name="adj" fmla="val 5088"/>
                </a:avLst>
              </a:prstGeom>
              <a:blipFill rotWithShape="1">
                <a:blip r:embed="rId3"/>
                <a:stretch>
                  <a:fillRect/>
                </a:stretch>
              </a:blipFill>
              <a:ln w="9525" cap="flat" cmpd="sng" algn="ctr">
                <a:solidFill>
                  <a:schemeClr val="tx1"/>
                </a:solidFill>
                <a:prstDash val="solid"/>
                <a:round/>
                <a:headEnd type="none" w="med" len="med"/>
                <a:tailEnd type="none" w="med" len="med"/>
              </a:ln>
              <a:effectLst/>
              <a:extLst/>
            </p:spPr>
            <p:txBody>
              <a:bodyPr/>
              <a:lstStyle/>
              <a:p>
                <a:r>
                  <a:rPr lang="en-GB">
                    <a:noFill/>
                  </a:rPr>
                  <a:t> </a:t>
                </a:r>
              </a:p>
            </p:txBody>
          </p:sp>
        </mc:Fallback>
      </mc:AlternateContent>
    </p:spTree>
    <p:extLst>
      <p:ext uri="{BB962C8B-B14F-4D97-AF65-F5344CB8AC3E}">
        <p14:creationId xmlns:p14="http://schemas.microsoft.com/office/powerpoint/2010/main" val="171146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0.01181 -0.00509 L 0.20869 -0.00509 " pathEditMode="relative" rAng="0" ptsTypes="AA">
                                      <p:cBhvr>
                                        <p:cTn id="6" dur="500" fill="hold"/>
                                        <p:tgtEl>
                                          <p:spTgt spid="5"/>
                                        </p:tgtEl>
                                        <p:attrNameLst>
                                          <p:attrName>ppt_x</p:attrName>
                                          <p:attrName>ppt_y</p:attrName>
                                        </p:attrNameLst>
                                      </p:cBhvr>
                                      <p:rCtr x="9844" y="0"/>
                                    </p:animMotion>
                                  </p:childTnLst>
                                </p:cTn>
                              </p:par>
                              <p:par>
                                <p:cTn id="7" presetID="2" presetClass="entr" presetSubtype="8"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0-#ppt_w/2"/>
                                          </p:val>
                                        </p:tav>
                                        <p:tav tm="100000">
                                          <p:val>
                                            <p:strVal val="#ppt_x"/>
                                          </p:val>
                                        </p:tav>
                                      </p:tavLst>
                                    </p:anim>
                                    <p:anim calcmode="lin" valueType="num">
                                      <p:cBhvr additive="base">
                                        <p:cTn id="1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The Bianchi model - Analysis</a:t>
            </a:r>
            <a:endParaRPr lang="en-GB" dirty="0" smtClean="0"/>
          </a:p>
        </p:txBody>
      </p:sp>
      <p:pic>
        <p:nvPicPr>
          <p:cNvPr id="11268"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3489" y="908720"/>
            <a:ext cx="5023238" cy="367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a:spLocks noChangeArrowheads="1"/>
          </p:cNvSpPr>
          <p:nvPr/>
        </p:nvSpPr>
        <p:spPr bwMode="auto">
          <a:xfrm>
            <a:off x="3970708" y="1222153"/>
            <a:ext cx="719138" cy="3016234"/>
          </a:xfrm>
          <a:prstGeom prst="roundRect">
            <a:avLst>
              <a:gd name="adj" fmla="val 20292"/>
            </a:avLst>
          </a:prstGeom>
          <a:solidFill>
            <a:srgbClr val="FF6600">
              <a:alpha val="9019"/>
            </a:srgbClr>
          </a:solidFill>
          <a:ln w="25400" algn="ctr">
            <a:solidFill>
              <a:srgbClr val="FF6600"/>
            </a:solidFill>
            <a:round/>
            <a:headEnd/>
            <a:tailEnd/>
          </a:ln>
        </p:spPr>
        <p:txBody>
          <a:bodyPr/>
          <a:lstStyle/>
          <a:p>
            <a:endParaRPr lang="en-GB" b="1" dirty="0"/>
          </a:p>
        </p:txBody>
      </p:sp>
      <mc:AlternateContent xmlns:mc="http://schemas.openxmlformats.org/markup-compatibility/2006" xmlns:a14="http://schemas.microsoft.com/office/drawing/2010/main">
        <mc:Choice Requires="a14">
          <p:sp>
            <p:nvSpPr>
              <p:cNvPr id="9" name="Rounded Rectangular Callout 8"/>
              <p:cNvSpPr/>
              <p:nvPr/>
            </p:nvSpPr>
            <p:spPr bwMode="auto">
              <a:xfrm>
                <a:off x="4152723" y="4941169"/>
                <a:ext cx="4235701" cy="1564916"/>
              </a:xfrm>
              <a:prstGeom prst="wedgeRoundRectCallout">
                <a:avLst>
                  <a:gd name="adj1" fmla="val 49871"/>
                  <a:gd name="adj2" fmla="val 18508"/>
                  <a:gd name="adj3" fmla="val 16667"/>
                </a:avLst>
              </a:prstGeom>
              <a:solidFill>
                <a:srgbClr val="F4F3F0"/>
              </a:solidFill>
              <a:ln w="9525" cap="flat" cmpd="sng" algn="ctr">
                <a:solidFill>
                  <a:schemeClr val="tx1"/>
                </a:solidFill>
                <a:prstDash val="solid"/>
                <a:round/>
                <a:headEnd type="none" w="med" len="med"/>
                <a:tailEnd type="none" w="med" len="med"/>
              </a:ln>
              <a:effectLst/>
              <a:extLst/>
            </p:spPr>
            <p:txBody>
              <a:bodyPr anchor="ctr" anchorCtr="0"/>
              <a:lstStyle/>
              <a:p>
                <a:pPr>
                  <a:spcBef>
                    <a:spcPts val="0"/>
                  </a:spcBef>
                  <a:spcAft>
                    <a:spcPts val="1200"/>
                  </a:spcAft>
                  <a:defRPr/>
                </a:pPr>
                <a14:m>
                  <m:oMathPara xmlns:m="http://schemas.openxmlformats.org/officeDocument/2006/math">
                    <m:oMathParaPr>
                      <m:jc m:val="center"/>
                    </m:oMathParaPr>
                    <m:oMath xmlns:m="http://schemas.openxmlformats.org/officeDocument/2006/math">
                      <m:r>
                        <a:rPr lang="en-US" sz="1600" b="0" i="1" smtClean="0">
                          <a:latin typeface="Cambria Math"/>
                          <a:ea typeface="Cambria Math"/>
                        </a:rPr>
                        <m:t>𝑆</m:t>
                      </m:r>
                      <m:r>
                        <a:rPr lang="en-US" sz="1600">
                          <a:latin typeface="Cambria Math"/>
                          <a:ea typeface="Cambria Math"/>
                        </a:rPr>
                        <m:t>=</m:t>
                      </m:r>
                      <m:f>
                        <m:fPr>
                          <m:ctrlPr>
                            <a:rPr lang="en-US" sz="1600" i="1" smtClean="0">
                              <a:latin typeface="Cambria Math"/>
                              <a:ea typeface="Cambria Math"/>
                            </a:rPr>
                          </m:ctrlPr>
                        </m:fPr>
                        <m:num>
                          <m:sSub>
                            <m:sSubPr>
                              <m:ctrlPr>
                                <a:rPr lang="en-US" sz="1600" i="1">
                                  <a:latin typeface="Cambria Math"/>
                                  <a:ea typeface="Cambria Math"/>
                                </a:rPr>
                              </m:ctrlPr>
                            </m:sSubPr>
                            <m:e>
                              <m:r>
                                <a:rPr lang="en-US" sz="1600">
                                  <a:latin typeface="Cambria Math"/>
                                  <a:ea typeface="Cambria Math"/>
                                </a:rPr>
                                <m:t>𝑃</m:t>
                              </m:r>
                            </m:e>
                            <m:sub>
                              <m:r>
                                <m:rPr>
                                  <m:sty m:val="p"/>
                                </m:rPr>
                                <a:rPr lang="en-US" sz="1600" i="0">
                                  <a:latin typeface="Cambria Math"/>
                                  <a:ea typeface="Cambria Math"/>
                                </a:rPr>
                                <m:t>tr</m:t>
                              </m:r>
                            </m:sub>
                          </m:sSub>
                          <m:sSub>
                            <m:sSubPr>
                              <m:ctrlPr>
                                <a:rPr lang="en-US" sz="1600" i="1">
                                  <a:latin typeface="Cambria Math"/>
                                  <a:ea typeface="Cambria Math"/>
                                </a:rPr>
                              </m:ctrlPr>
                            </m:sSubPr>
                            <m:e>
                              <m:r>
                                <a:rPr lang="en-US" sz="1600">
                                  <a:latin typeface="Cambria Math"/>
                                  <a:ea typeface="Cambria Math"/>
                                </a:rPr>
                                <m:t>𝑃</m:t>
                              </m:r>
                            </m:e>
                            <m:sub>
                              <m:r>
                                <m:rPr>
                                  <m:sty m:val="p"/>
                                </m:rPr>
                                <a:rPr lang="en-US" sz="1600" b="0" i="0" smtClean="0">
                                  <a:latin typeface="Cambria Math"/>
                                  <a:ea typeface="Cambria Math"/>
                                </a:rPr>
                                <m:t>s</m:t>
                              </m:r>
                            </m:sub>
                          </m:sSub>
                          <m:sSub>
                            <m:sSubPr>
                              <m:ctrlPr>
                                <a:rPr lang="en-US" sz="1600" i="1">
                                  <a:latin typeface="Cambria Math"/>
                                  <a:ea typeface="Cambria Math"/>
                                </a:rPr>
                              </m:ctrlPr>
                            </m:sSubPr>
                            <m:e>
                              <m:r>
                                <a:rPr lang="en-US" sz="1600" b="0" i="1" smtClean="0">
                                  <a:latin typeface="Cambria Math"/>
                                  <a:ea typeface="Cambria Math"/>
                                </a:rPr>
                                <m:t>𝑁</m:t>
                              </m:r>
                            </m:e>
                            <m:sub>
                              <m:r>
                                <m:rPr>
                                  <m:sty m:val="p"/>
                                </m:rPr>
                                <a:rPr lang="en-US" sz="1600" b="0" i="0" smtClean="0">
                                  <a:latin typeface="Cambria Math"/>
                                  <a:ea typeface="Cambria Math"/>
                                </a:rPr>
                                <m:t>data</m:t>
                              </m:r>
                            </m:sub>
                          </m:sSub>
                        </m:num>
                        <m:den>
                          <m:d>
                            <m:dPr>
                              <m:ctrlPr>
                                <a:rPr lang="en-US" sz="1600" i="1" smtClean="0">
                                  <a:latin typeface="Cambria Math"/>
                                  <a:ea typeface="Cambria Math"/>
                                </a:rPr>
                              </m:ctrlPr>
                            </m:dPr>
                            <m:e>
                              <m:r>
                                <a:rPr lang="en-US" sz="1600" b="0" i="1" smtClean="0">
                                  <a:latin typeface="Cambria Math"/>
                                  <a:ea typeface="Cambria Math"/>
                                </a:rPr>
                                <m:t>1−</m:t>
                              </m:r>
                              <m:sSub>
                                <m:sSubPr>
                                  <m:ctrlPr>
                                    <a:rPr lang="en-US" sz="1600" i="1">
                                      <a:latin typeface="Cambria Math"/>
                                      <a:ea typeface="Cambria Math"/>
                                    </a:rPr>
                                  </m:ctrlPr>
                                </m:sSubPr>
                                <m:e>
                                  <m:r>
                                    <a:rPr lang="en-US" sz="1600">
                                      <a:latin typeface="Cambria Math"/>
                                      <a:ea typeface="Cambria Math"/>
                                    </a:rPr>
                                    <m:t>𝑃</m:t>
                                  </m:r>
                                </m:e>
                                <m:sub>
                                  <m:r>
                                    <m:rPr>
                                      <m:sty m:val="p"/>
                                    </m:rPr>
                                    <a:rPr lang="en-US" sz="1600" i="0">
                                      <a:latin typeface="Cambria Math"/>
                                      <a:ea typeface="Cambria Math"/>
                                    </a:rPr>
                                    <m:t>tr</m:t>
                                  </m:r>
                                </m:sub>
                              </m:sSub>
                            </m:e>
                          </m:d>
                          <m:r>
                            <a:rPr lang="en-US" sz="1600" i="1" smtClean="0">
                              <a:latin typeface="Cambria Math"/>
                              <a:ea typeface="Cambria Math"/>
                            </a:rPr>
                            <m:t>𝜎</m:t>
                          </m:r>
                          <m:r>
                            <a:rPr lang="en-US" sz="1600" b="0" i="1" smtClean="0">
                              <a:latin typeface="Cambria Math"/>
                              <a:ea typeface="Cambria Math"/>
                            </a:rPr>
                            <m:t>+</m:t>
                          </m:r>
                          <m:sSub>
                            <m:sSubPr>
                              <m:ctrlPr>
                                <a:rPr lang="en-US" sz="1600" i="1">
                                  <a:latin typeface="Cambria Math"/>
                                  <a:ea typeface="Cambria Math"/>
                                </a:rPr>
                              </m:ctrlPr>
                            </m:sSubPr>
                            <m:e>
                              <m:r>
                                <a:rPr lang="en-US" sz="1600">
                                  <a:latin typeface="Cambria Math"/>
                                  <a:ea typeface="Cambria Math"/>
                                </a:rPr>
                                <m:t>𝑃</m:t>
                              </m:r>
                            </m:e>
                            <m:sub>
                              <m:r>
                                <m:rPr>
                                  <m:sty m:val="p"/>
                                </m:rPr>
                                <a:rPr lang="en-US" sz="1600" i="0">
                                  <a:latin typeface="Cambria Math"/>
                                  <a:ea typeface="Cambria Math"/>
                                </a:rPr>
                                <m:t>tr</m:t>
                              </m:r>
                            </m:sub>
                          </m:sSub>
                          <m:sSub>
                            <m:sSubPr>
                              <m:ctrlPr>
                                <a:rPr lang="en-US" sz="1600" i="1">
                                  <a:latin typeface="Cambria Math"/>
                                  <a:ea typeface="Cambria Math"/>
                                </a:rPr>
                              </m:ctrlPr>
                            </m:sSubPr>
                            <m:e>
                              <m:r>
                                <a:rPr lang="en-US" sz="1600">
                                  <a:latin typeface="Cambria Math"/>
                                  <a:ea typeface="Cambria Math"/>
                                </a:rPr>
                                <m:t>𝑃</m:t>
                              </m:r>
                            </m:e>
                            <m:sub>
                              <m:r>
                                <m:rPr>
                                  <m:sty m:val="p"/>
                                </m:rPr>
                                <a:rPr lang="en-US" sz="1600" b="0" i="0" smtClean="0">
                                  <a:latin typeface="Cambria Math"/>
                                  <a:ea typeface="Cambria Math"/>
                                </a:rPr>
                                <m:t>s</m:t>
                              </m:r>
                            </m:sub>
                          </m:sSub>
                          <m:sSub>
                            <m:sSubPr>
                              <m:ctrlPr>
                                <a:rPr lang="en-US" sz="1600" i="1">
                                  <a:latin typeface="Cambria Math"/>
                                  <a:ea typeface="Cambria Math"/>
                                </a:rPr>
                              </m:ctrlPr>
                            </m:sSubPr>
                            <m:e>
                              <m:r>
                                <a:rPr lang="en-US" sz="1600" b="0" i="1" smtClean="0">
                                  <a:latin typeface="Cambria Math"/>
                                  <a:ea typeface="Cambria Math"/>
                                </a:rPr>
                                <m:t>𝑇</m:t>
                              </m:r>
                            </m:e>
                            <m:sub>
                              <m:r>
                                <m:rPr>
                                  <m:sty m:val="p"/>
                                </m:rPr>
                                <a:rPr lang="en-US" sz="1600" b="0" i="0" smtClean="0">
                                  <a:latin typeface="Cambria Math"/>
                                  <a:ea typeface="Cambria Math"/>
                                </a:rPr>
                                <m:t>s</m:t>
                              </m:r>
                            </m:sub>
                          </m:sSub>
                          <m:r>
                            <a:rPr lang="en-US" sz="1600" b="0" i="1" smtClean="0">
                              <a:latin typeface="Cambria Math"/>
                              <a:ea typeface="Cambria Math"/>
                            </a:rPr>
                            <m:t>+</m:t>
                          </m:r>
                          <m:sSub>
                            <m:sSubPr>
                              <m:ctrlPr>
                                <a:rPr lang="en-US" sz="1600" i="1">
                                  <a:latin typeface="Cambria Math"/>
                                  <a:ea typeface="Cambria Math"/>
                                </a:rPr>
                              </m:ctrlPr>
                            </m:sSubPr>
                            <m:e>
                              <m:r>
                                <a:rPr lang="en-US" sz="1600">
                                  <a:latin typeface="Cambria Math"/>
                                  <a:ea typeface="Cambria Math"/>
                                </a:rPr>
                                <m:t>𝑃</m:t>
                              </m:r>
                            </m:e>
                            <m:sub>
                              <m:r>
                                <m:rPr>
                                  <m:sty m:val="p"/>
                                </m:rPr>
                                <a:rPr lang="en-US" sz="1600" i="0">
                                  <a:latin typeface="Cambria Math"/>
                                  <a:ea typeface="Cambria Math"/>
                                </a:rPr>
                                <m:t>tr</m:t>
                              </m:r>
                            </m:sub>
                          </m:sSub>
                          <m:d>
                            <m:dPr>
                              <m:ctrlPr>
                                <a:rPr lang="en-US" sz="1600" i="1" smtClean="0">
                                  <a:latin typeface="Cambria Math"/>
                                  <a:ea typeface="Cambria Math"/>
                                </a:rPr>
                              </m:ctrlPr>
                            </m:dPr>
                            <m:e>
                              <m:r>
                                <a:rPr lang="en-US" sz="1600" b="0" i="1" smtClean="0">
                                  <a:latin typeface="Cambria Math"/>
                                  <a:ea typeface="Cambria Math"/>
                                </a:rPr>
                                <m:t>1−</m:t>
                              </m:r>
                              <m:sSub>
                                <m:sSubPr>
                                  <m:ctrlPr>
                                    <a:rPr lang="en-US" sz="1600" i="1">
                                      <a:latin typeface="Cambria Math"/>
                                      <a:ea typeface="Cambria Math"/>
                                    </a:rPr>
                                  </m:ctrlPr>
                                </m:sSubPr>
                                <m:e>
                                  <m:r>
                                    <a:rPr lang="en-US" sz="1600">
                                      <a:latin typeface="Cambria Math"/>
                                      <a:ea typeface="Cambria Math"/>
                                    </a:rPr>
                                    <m:t>𝑃</m:t>
                                  </m:r>
                                </m:e>
                                <m:sub>
                                  <m:r>
                                    <m:rPr>
                                      <m:sty m:val="p"/>
                                    </m:rPr>
                                    <a:rPr lang="en-US" sz="1600" b="0" i="0" smtClean="0">
                                      <a:latin typeface="Cambria Math"/>
                                      <a:ea typeface="Cambria Math"/>
                                    </a:rPr>
                                    <m:t>s</m:t>
                                  </m:r>
                                </m:sub>
                              </m:sSub>
                            </m:e>
                          </m:d>
                          <m:sSub>
                            <m:sSubPr>
                              <m:ctrlPr>
                                <a:rPr lang="en-US" sz="1600" i="1">
                                  <a:latin typeface="Cambria Math"/>
                                  <a:ea typeface="Cambria Math"/>
                                </a:rPr>
                              </m:ctrlPr>
                            </m:sSubPr>
                            <m:e>
                              <m:r>
                                <a:rPr lang="en-US" sz="1600" b="0" i="1" smtClean="0">
                                  <a:latin typeface="Cambria Math"/>
                                  <a:ea typeface="Cambria Math"/>
                                </a:rPr>
                                <m:t>𝑇</m:t>
                              </m:r>
                            </m:e>
                            <m:sub>
                              <m:r>
                                <m:rPr>
                                  <m:sty m:val="p"/>
                                </m:rPr>
                                <a:rPr lang="en-US" sz="1600" b="0" i="0" smtClean="0">
                                  <a:latin typeface="Cambria Math"/>
                                  <a:ea typeface="Cambria Math"/>
                                </a:rPr>
                                <m:t>c</m:t>
                              </m:r>
                            </m:sub>
                          </m:sSub>
                        </m:den>
                      </m:f>
                    </m:oMath>
                  </m:oMathPara>
                </a14:m>
                <a:endParaRPr lang="en-GB" sz="1600" i="0" dirty="0" smtClean="0">
                  <a:cs typeface="Calibri" pitchFamily="34" charset="0"/>
                </a:endParaRPr>
              </a:p>
              <a:p>
                <a:pPr>
                  <a:spcBef>
                    <a:spcPts val="0"/>
                  </a:spcBef>
                  <a:defRPr/>
                </a:pPr>
                <a14:m>
                  <m:oMathPara xmlns:m="http://schemas.openxmlformats.org/officeDocument/2006/math">
                    <m:oMathParaPr>
                      <m:jc m:val="left"/>
                    </m:oMathParaPr>
                    <m:oMath xmlns:m="http://schemas.openxmlformats.org/officeDocument/2006/math">
                      <m:sSub>
                        <m:sSubPr>
                          <m:ctrlPr>
                            <a:rPr lang="en-US" sz="1400" i="1" smtClean="0">
                              <a:solidFill>
                                <a:schemeClr val="bg1">
                                  <a:lumMod val="50000"/>
                                </a:schemeClr>
                              </a:solidFill>
                              <a:latin typeface="Cambria Math"/>
                              <a:ea typeface="Cambria Math"/>
                            </a:rPr>
                          </m:ctrlPr>
                        </m:sSubPr>
                        <m:e>
                          <m:r>
                            <a:rPr lang="en-US" sz="1400" b="0" i="1" smtClean="0">
                              <a:solidFill>
                                <a:schemeClr val="bg1">
                                  <a:lumMod val="50000"/>
                                </a:schemeClr>
                              </a:solidFill>
                              <a:latin typeface="Cambria Math"/>
                              <a:ea typeface="Cambria Math"/>
                            </a:rPr>
                            <m:t>𝑇</m:t>
                          </m:r>
                        </m:e>
                        <m:sub>
                          <m:r>
                            <m:rPr>
                              <m:sty m:val="p"/>
                            </m:rPr>
                            <a:rPr lang="en-US" sz="1400" b="0" i="0" smtClean="0">
                              <a:solidFill>
                                <a:schemeClr val="bg1">
                                  <a:lumMod val="50000"/>
                                </a:schemeClr>
                              </a:solidFill>
                              <a:latin typeface="Cambria Math"/>
                              <a:ea typeface="Cambria Math"/>
                            </a:rPr>
                            <m:t>s</m:t>
                          </m:r>
                        </m:sub>
                      </m:sSub>
                      <m:r>
                        <a:rPr lang="en-US" sz="1400" b="0" i="1" smtClean="0">
                          <a:solidFill>
                            <a:schemeClr val="bg1">
                              <a:lumMod val="50000"/>
                            </a:schemeClr>
                          </a:solidFill>
                          <a:latin typeface="Cambria Math"/>
                          <a:ea typeface="Cambria Math"/>
                        </a:rPr>
                        <m:t>=</m:t>
                      </m:r>
                      <m:r>
                        <m:rPr>
                          <m:sty m:val="p"/>
                        </m:rPr>
                        <a:rPr lang="en-US" sz="1400" b="0" i="0" smtClean="0">
                          <a:solidFill>
                            <a:schemeClr val="bg1">
                              <a:lumMod val="50000"/>
                            </a:schemeClr>
                          </a:solidFill>
                          <a:latin typeface="Cambria Math"/>
                          <a:ea typeface="Cambria Math"/>
                        </a:rPr>
                        <m:t>duration</m:t>
                      </m:r>
                      <m:r>
                        <a:rPr lang="en-US" sz="1400" b="0" i="0" smtClean="0">
                          <a:solidFill>
                            <a:schemeClr val="bg1">
                              <a:lumMod val="50000"/>
                            </a:schemeClr>
                          </a:solidFill>
                          <a:latin typeface="Cambria Math"/>
                          <a:ea typeface="Cambria Math"/>
                        </a:rPr>
                        <m:t> </m:t>
                      </m:r>
                      <m:r>
                        <m:rPr>
                          <m:sty m:val="p"/>
                        </m:rPr>
                        <a:rPr lang="en-US" sz="1400" b="0" i="0" smtClean="0">
                          <a:solidFill>
                            <a:schemeClr val="bg1">
                              <a:lumMod val="50000"/>
                            </a:schemeClr>
                          </a:solidFill>
                          <a:latin typeface="Cambria Math"/>
                          <a:ea typeface="Cambria Math"/>
                        </a:rPr>
                        <m:t>of</m:t>
                      </m:r>
                      <m:r>
                        <a:rPr lang="en-US" sz="1400" b="0" i="0" smtClean="0">
                          <a:solidFill>
                            <a:schemeClr val="bg1">
                              <a:lumMod val="50000"/>
                            </a:schemeClr>
                          </a:solidFill>
                          <a:latin typeface="Cambria Math"/>
                          <a:ea typeface="Cambria Math"/>
                        </a:rPr>
                        <m:t> </m:t>
                      </m:r>
                      <m:r>
                        <m:rPr>
                          <m:sty m:val="p"/>
                        </m:rPr>
                        <a:rPr lang="en-US" sz="1400" b="0" i="0" smtClean="0">
                          <a:solidFill>
                            <a:schemeClr val="bg1">
                              <a:lumMod val="50000"/>
                            </a:schemeClr>
                          </a:solidFill>
                          <a:latin typeface="Cambria Math"/>
                          <a:ea typeface="Cambria Math"/>
                        </a:rPr>
                        <m:t>a</m:t>
                      </m:r>
                      <m:r>
                        <a:rPr lang="en-US" sz="1400" b="0" i="0" smtClean="0">
                          <a:solidFill>
                            <a:schemeClr val="bg1">
                              <a:lumMod val="50000"/>
                            </a:schemeClr>
                          </a:solidFill>
                          <a:latin typeface="Cambria Math"/>
                          <a:ea typeface="Cambria Math"/>
                        </a:rPr>
                        <m:t> </m:t>
                      </m:r>
                      <m:r>
                        <m:rPr>
                          <m:sty m:val="p"/>
                        </m:rPr>
                        <a:rPr lang="en-US" sz="1400" b="0" i="0" smtClean="0">
                          <a:solidFill>
                            <a:schemeClr val="bg1">
                              <a:lumMod val="50000"/>
                            </a:schemeClr>
                          </a:solidFill>
                          <a:latin typeface="Cambria Math"/>
                          <a:ea typeface="Cambria Math"/>
                        </a:rPr>
                        <m:t>successful</m:t>
                      </m:r>
                      <m:r>
                        <a:rPr lang="en-US" sz="1400" b="0" i="0" smtClean="0">
                          <a:solidFill>
                            <a:schemeClr val="bg1">
                              <a:lumMod val="50000"/>
                            </a:schemeClr>
                          </a:solidFill>
                          <a:latin typeface="Cambria Math"/>
                          <a:ea typeface="Cambria Math"/>
                        </a:rPr>
                        <m:t> </m:t>
                      </m:r>
                      <m:r>
                        <m:rPr>
                          <m:sty m:val="p"/>
                        </m:rPr>
                        <a:rPr lang="en-US" sz="1400" b="0" i="0" smtClean="0">
                          <a:solidFill>
                            <a:schemeClr val="bg1">
                              <a:lumMod val="50000"/>
                            </a:schemeClr>
                          </a:solidFill>
                          <a:latin typeface="Cambria Math"/>
                          <a:ea typeface="Cambria Math"/>
                        </a:rPr>
                        <m:t>tx</m:t>
                      </m:r>
                    </m:oMath>
                    <m:oMath xmlns:m="http://schemas.openxmlformats.org/officeDocument/2006/math">
                      <m:sSub>
                        <m:sSubPr>
                          <m:ctrlPr>
                            <a:rPr lang="en-US" sz="1400" i="1">
                              <a:solidFill>
                                <a:schemeClr val="bg1">
                                  <a:lumMod val="50000"/>
                                </a:schemeClr>
                              </a:solidFill>
                              <a:latin typeface="Cambria Math"/>
                              <a:ea typeface="Cambria Math"/>
                            </a:rPr>
                          </m:ctrlPr>
                        </m:sSubPr>
                        <m:e>
                          <m:r>
                            <a:rPr lang="en-US" sz="1400" b="0" i="1" smtClean="0">
                              <a:solidFill>
                                <a:schemeClr val="bg1">
                                  <a:lumMod val="50000"/>
                                </a:schemeClr>
                              </a:solidFill>
                              <a:latin typeface="Cambria Math"/>
                              <a:ea typeface="Cambria Math"/>
                            </a:rPr>
                            <m:t>𝑇</m:t>
                          </m:r>
                        </m:e>
                        <m:sub>
                          <m:r>
                            <m:rPr>
                              <m:sty m:val="p"/>
                            </m:rPr>
                            <a:rPr lang="en-US" sz="1400" b="0" i="0" smtClean="0">
                              <a:solidFill>
                                <a:schemeClr val="bg1">
                                  <a:lumMod val="50000"/>
                                </a:schemeClr>
                              </a:solidFill>
                              <a:latin typeface="Cambria Math"/>
                              <a:ea typeface="Cambria Math"/>
                            </a:rPr>
                            <m:t>c</m:t>
                          </m:r>
                        </m:sub>
                      </m:sSub>
                      <m:r>
                        <a:rPr lang="en-US" sz="1400" b="0" i="1" smtClean="0">
                          <a:solidFill>
                            <a:schemeClr val="bg1">
                              <a:lumMod val="50000"/>
                            </a:schemeClr>
                          </a:solidFill>
                          <a:latin typeface="Cambria Math"/>
                          <a:ea typeface="Cambria Math"/>
                        </a:rPr>
                        <m:t>=</m:t>
                      </m:r>
                      <m:r>
                        <m:rPr>
                          <m:sty m:val="p"/>
                        </m:rPr>
                        <a:rPr lang="en-US" sz="1400" b="0" i="0" smtClean="0">
                          <a:solidFill>
                            <a:schemeClr val="bg1">
                              <a:lumMod val="50000"/>
                            </a:schemeClr>
                          </a:solidFill>
                          <a:latin typeface="Cambria Math"/>
                          <a:ea typeface="Cambria Math"/>
                        </a:rPr>
                        <m:t>duration</m:t>
                      </m:r>
                      <m:r>
                        <a:rPr lang="en-US" sz="1400" b="0" i="0" smtClean="0">
                          <a:solidFill>
                            <a:schemeClr val="bg1">
                              <a:lumMod val="50000"/>
                            </a:schemeClr>
                          </a:solidFill>
                          <a:latin typeface="Cambria Math"/>
                          <a:ea typeface="Cambria Math"/>
                        </a:rPr>
                        <m:t> </m:t>
                      </m:r>
                      <m:r>
                        <m:rPr>
                          <m:sty m:val="p"/>
                        </m:rPr>
                        <a:rPr lang="en-US" sz="1400" b="0" i="0" smtClean="0">
                          <a:solidFill>
                            <a:schemeClr val="bg1">
                              <a:lumMod val="50000"/>
                            </a:schemeClr>
                          </a:solidFill>
                          <a:latin typeface="Cambria Math"/>
                          <a:ea typeface="Cambria Math"/>
                        </a:rPr>
                        <m:t>of</m:t>
                      </m:r>
                      <m:r>
                        <a:rPr lang="en-US" sz="1400" b="0" i="0" smtClean="0">
                          <a:solidFill>
                            <a:schemeClr val="bg1">
                              <a:lumMod val="50000"/>
                            </a:schemeClr>
                          </a:solidFill>
                          <a:latin typeface="Cambria Math"/>
                          <a:ea typeface="Cambria Math"/>
                        </a:rPr>
                        <m:t> </m:t>
                      </m:r>
                      <m:r>
                        <m:rPr>
                          <m:sty m:val="p"/>
                        </m:rPr>
                        <a:rPr lang="en-US" sz="1400" b="0" i="0" smtClean="0">
                          <a:solidFill>
                            <a:schemeClr val="bg1">
                              <a:lumMod val="50000"/>
                            </a:schemeClr>
                          </a:solidFill>
                          <a:latin typeface="Cambria Math"/>
                          <a:ea typeface="Cambria Math"/>
                        </a:rPr>
                        <m:t>a</m:t>
                      </m:r>
                      <m:r>
                        <a:rPr lang="en-US" sz="1400" b="0" i="0" smtClean="0">
                          <a:solidFill>
                            <a:schemeClr val="bg1">
                              <a:lumMod val="50000"/>
                            </a:schemeClr>
                          </a:solidFill>
                          <a:latin typeface="Cambria Math"/>
                          <a:ea typeface="Cambria Math"/>
                        </a:rPr>
                        <m:t> </m:t>
                      </m:r>
                      <m:r>
                        <m:rPr>
                          <m:sty m:val="p"/>
                        </m:rPr>
                        <a:rPr lang="en-US" sz="1400" b="0" i="0" smtClean="0">
                          <a:solidFill>
                            <a:schemeClr val="bg1">
                              <a:lumMod val="50000"/>
                            </a:schemeClr>
                          </a:solidFill>
                          <a:latin typeface="Cambria Math"/>
                          <a:ea typeface="Cambria Math"/>
                        </a:rPr>
                        <m:t>collided</m:t>
                      </m:r>
                      <m:r>
                        <a:rPr lang="en-US" sz="1400" b="0" i="0" smtClean="0">
                          <a:solidFill>
                            <a:schemeClr val="bg1">
                              <a:lumMod val="50000"/>
                            </a:schemeClr>
                          </a:solidFill>
                          <a:latin typeface="Cambria Math"/>
                          <a:ea typeface="Cambria Math"/>
                        </a:rPr>
                        <m:t> </m:t>
                      </m:r>
                      <m:r>
                        <m:rPr>
                          <m:sty m:val="p"/>
                        </m:rPr>
                        <a:rPr lang="en-US" sz="1400" b="0" i="0" smtClean="0">
                          <a:solidFill>
                            <a:schemeClr val="bg1">
                              <a:lumMod val="50000"/>
                            </a:schemeClr>
                          </a:solidFill>
                          <a:latin typeface="Cambria Math"/>
                          <a:ea typeface="Cambria Math"/>
                        </a:rPr>
                        <m:t>tx</m:t>
                      </m:r>
                    </m:oMath>
                    <m:oMath xmlns:m="http://schemas.openxmlformats.org/officeDocument/2006/math">
                      <m:r>
                        <a:rPr lang="en-US" sz="1400" b="0" i="1" smtClean="0">
                          <a:solidFill>
                            <a:schemeClr val="bg1">
                              <a:lumMod val="50000"/>
                            </a:schemeClr>
                          </a:solidFill>
                          <a:latin typeface="Cambria Math"/>
                          <a:ea typeface="Cambria Math"/>
                        </a:rPr>
                        <m:t>𝑛</m:t>
                      </m:r>
                      <m:r>
                        <a:rPr lang="en-US" sz="1400" b="0" i="1" smtClean="0">
                          <a:solidFill>
                            <a:schemeClr val="bg1">
                              <a:lumMod val="50000"/>
                            </a:schemeClr>
                          </a:solidFill>
                          <a:latin typeface="Cambria Math"/>
                          <a:ea typeface="Cambria Math"/>
                        </a:rPr>
                        <m:t>=</m:t>
                      </m:r>
                      <m:r>
                        <m:rPr>
                          <m:sty m:val="p"/>
                        </m:rPr>
                        <a:rPr lang="en-US" sz="1400" b="0" i="0" smtClean="0">
                          <a:solidFill>
                            <a:schemeClr val="bg1">
                              <a:lumMod val="50000"/>
                            </a:schemeClr>
                          </a:solidFill>
                          <a:latin typeface="Cambria Math"/>
                          <a:ea typeface="Cambria Math"/>
                        </a:rPr>
                        <m:t>number</m:t>
                      </m:r>
                      <m:r>
                        <a:rPr lang="en-US" sz="1400" b="0" i="0" smtClean="0">
                          <a:solidFill>
                            <a:schemeClr val="bg1">
                              <a:lumMod val="50000"/>
                            </a:schemeClr>
                          </a:solidFill>
                          <a:latin typeface="Cambria Math"/>
                          <a:ea typeface="Cambria Math"/>
                        </a:rPr>
                        <m:t> </m:t>
                      </m:r>
                      <m:r>
                        <m:rPr>
                          <m:sty m:val="p"/>
                        </m:rPr>
                        <a:rPr lang="en-US" sz="1400" b="0" i="0" smtClean="0">
                          <a:solidFill>
                            <a:schemeClr val="bg1">
                              <a:lumMod val="50000"/>
                            </a:schemeClr>
                          </a:solidFill>
                          <a:latin typeface="Cambria Math"/>
                          <a:ea typeface="Cambria Math"/>
                        </a:rPr>
                        <m:t>of</m:t>
                      </m:r>
                      <m:r>
                        <a:rPr lang="en-US" sz="1400" b="0" i="0" smtClean="0">
                          <a:solidFill>
                            <a:schemeClr val="bg1">
                              <a:lumMod val="50000"/>
                            </a:schemeClr>
                          </a:solidFill>
                          <a:latin typeface="Cambria Math"/>
                          <a:ea typeface="Cambria Math"/>
                        </a:rPr>
                        <m:t> </m:t>
                      </m:r>
                      <m:r>
                        <m:rPr>
                          <m:sty m:val="p"/>
                        </m:rPr>
                        <a:rPr lang="en-US" sz="1400" b="0" i="0" smtClean="0">
                          <a:solidFill>
                            <a:schemeClr val="bg1">
                              <a:lumMod val="50000"/>
                            </a:schemeClr>
                          </a:solidFill>
                          <a:latin typeface="Cambria Math"/>
                          <a:ea typeface="Cambria Math"/>
                        </a:rPr>
                        <m:t>contending</m:t>
                      </m:r>
                      <m:r>
                        <a:rPr lang="en-US" sz="1400" b="0" i="0" smtClean="0">
                          <a:solidFill>
                            <a:schemeClr val="bg1">
                              <a:lumMod val="50000"/>
                            </a:schemeClr>
                          </a:solidFill>
                          <a:latin typeface="Cambria Math"/>
                          <a:ea typeface="Cambria Math"/>
                        </a:rPr>
                        <m:t> </m:t>
                      </m:r>
                      <m:r>
                        <m:rPr>
                          <m:sty m:val="p"/>
                        </m:rPr>
                        <a:rPr lang="en-US" sz="1400" b="0" i="0" smtClean="0">
                          <a:solidFill>
                            <a:schemeClr val="bg1">
                              <a:lumMod val="50000"/>
                            </a:schemeClr>
                          </a:solidFill>
                          <a:latin typeface="Cambria Math"/>
                          <a:ea typeface="Cambria Math"/>
                        </a:rPr>
                        <m:t>nodes</m:t>
                      </m:r>
                    </m:oMath>
                  </m:oMathPara>
                </a14:m>
                <a:endParaRPr lang="en-US" sz="1400" b="0" i="0" dirty="0" smtClean="0">
                  <a:solidFill>
                    <a:schemeClr val="bg1">
                      <a:lumMod val="50000"/>
                    </a:schemeClr>
                  </a:solidFill>
                  <a:ea typeface="Cambria Math"/>
                </a:endParaRPr>
              </a:p>
            </p:txBody>
          </p:sp>
        </mc:Choice>
        <mc:Fallback xmlns="">
          <p:sp>
            <p:nvSpPr>
              <p:cNvPr id="9" name="Rounded Rectangular Callout 8"/>
              <p:cNvSpPr>
                <a:spLocks noRot="1" noChangeAspect="1" noMove="1" noResize="1" noEditPoints="1" noAdjustHandles="1" noChangeArrowheads="1" noChangeShapeType="1" noTextEdit="1"/>
              </p:cNvSpPr>
              <p:nvPr/>
            </p:nvSpPr>
            <p:spPr bwMode="auto">
              <a:xfrm>
                <a:off x="4152723" y="4941169"/>
                <a:ext cx="4235701" cy="1564916"/>
              </a:xfrm>
              <a:prstGeom prst="wedgeRoundRectCallout">
                <a:avLst>
                  <a:gd name="adj1" fmla="val 49871"/>
                  <a:gd name="adj2" fmla="val 18508"/>
                  <a:gd name="adj3" fmla="val 16667"/>
                </a:avLst>
              </a:prstGeom>
              <a:blipFill rotWithShape="1">
                <a:blip r:embed="rId3"/>
                <a:stretch>
                  <a:fillRect/>
                </a:stretch>
              </a:blipFill>
              <a:ln w="9525" cap="flat" cmpd="sng" algn="ctr">
                <a:solidFill>
                  <a:schemeClr val="tx1"/>
                </a:solidFill>
                <a:prstDash val="solid"/>
                <a:round/>
                <a:headEnd type="none" w="med" len="med"/>
                <a:tailEnd type="none" w="med" len="med"/>
              </a:ln>
              <a:effectLst/>
              <a:extLst/>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3" name="Rounded Rectangular Callout 12"/>
              <p:cNvSpPr/>
              <p:nvPr/>
            </p:nvSpPr>
            <p:spPr bwMode="auto">
              <a:xfrm>
                <a:off x="381845" y="4221088"/>
                <a:ext cx="2966019" cy="2286956"/>
              </a:xfrm>
              <a:prstGeom prst="wedgeRoundRectCallout">
                <a:avLst>
                  <a:gd name="adj1" fmla="val 63477"/>
                  <a:gd name="adj2" fmla="val 20146"/>
                  <a:gd name="adj3" fmla="val 16667"/>
                </a:avLst>
              </a:prstGeom>
              <a:solidFill>
                <a:srgbClr val="F4F3F0"/>
              </a:solidFill>
              <a:ln w="9525" cap="flat" cmpd="sng" algn="ctr">
                <a:solidFill>
                  <a:schemeClr val="tx1"/>
                </a:solidFill>
                <a:prstDash val="solid"/>
                <a:round/>
                <a:headEnd type="none" w="med" len="med"/>
                <a:tailEnd type="none" w="med" len="med"/>
              </a:ln>
              <a:effectLst/>
              <a:extLst/>
            </p:spPr>
            <p:txBody>
              <a:bodyPr anchor="ctr" anchorCtr="0"/>
              <a:lstStyle/>
              <a:p>
                <a:pPr>
                  <a:defRPr/>
                </a:pPr>
                <a:r>
                  <a:rPr lang="en-GB" sz="1600" i="0" dirty="0" smtClean="0">
                    <a:solidFill>
                      <a:schemeClr val="bg1">
                        <a:lumMod val="50000"/>
                      </a:schemeClr>
                    </a:solidFill>
                    <a:cs typeface="Calibri" pitchFamily="34" charset="0"/>
                  </a:rPr>
                  <a:t>P(slot contains a </a:t>
                </a:r>
                <a:r>
                  <a:rPr lang="en-GB" sz="1600" i="0" dirty="0" err="1" smtClean="0">
                    <a:solidFill>
                      <a:schemeClr val="bg1">
                        <a:lumMod val="50000"/>
                      </a:schemeClr>
                    </a:solidFill>
                    <a:cs typeface="Calibri" pitchFamily="34" charset="0"/>
                  </a:rPr>
                  <a:t>tx</a:t>
                </a:r>
                <a:r>
                  <a:rPr lang="en-GB" sz="1600" i="0" dirty="0" smtClean="0">
                    <a:solidFill>
                      <a:schemeClr val="bg1">
                        <a:lumMod val="50000"/>
                      </a:schemeClr>
                    </a:solidFill>
                    <a:cs typeface="Calibri" pitchFamily="34" charset="0"/>
                  </a:rPr>
                  <a:t>):</a:t>
                </a:r>
              </a:p>
              <a:p>
                <a:pPr>
                  <a:defRPr/>
                </a:pPr>
                <a:r>
                  <a:rPr lang="en-US" sz="1600" dirty="0" smtClean="0">
                    <a:ea typeface="Cambria Math"/>
                  </a:rPr>
                  <a:t>    </a:t>
                </a:r>
                <a14:m>
                  <m:oMath xmlns:m="http://schemas.openxmlformats.org/officeDocument/2006/math">
                    <m:sSub>
                      <m:sSubPr>
                        <m:ctrlPr>
                          <a:rPr lang="en-US" sz="1600" i="1">
                            <a:latin typeface="Cambria Math"/>
                            <a:ea typeface="Cambria Math"/>
                          </a:rPr>
                        </m:ctrlPr>
                      </m:sSubPr>
                      <m:e>
                        <m:r>
                          <a:rPr lang="en-US" sz="1600">
                            <a:latin typeface="Cambria Math"/>
                            <a:ea typeface="Cambria Math"/>
                          </a:rPr>
                          <m:t>𝑃</m:t>
                        </m:r>
                      </m:e>
                      <m:sub>
                        <m:r>
                          <m:rPr>
                            <m:sty m:val="p"/>
                          </m:rPr>
                          <a:rPr lang="en-US" sz="1600" i="0">
                            <a:latin typeface="Cambria Math"/>
                            <a:ea typeface="Cambria Math"/>
                          </a:rPr>
                          <m:t>tr</m:t>
                        </m:r>
                      </m:sub>
                    </m:sSub>
                    <m:r>
                      <a:rPr lang="en-US" sz="1600">
                        <a:latin typeface="Cambria Math"/>
                        <a:ea typeface="Cambria Math"/>
                      </a:rPr>
                      <m:t>=</m:t>
                    </m:r>
                    <m:r>
                      <a:rPr lang="en-US" sz="1600" smtClean="0">
                        <a:latin typeface="Cambria Math"/>
                        <a:ea typeface="Cambria Math"/>
                      </a:rPr>
                      <m:t>1</m:t>
                    </m:r>
                    <m:r>
                      <a:rPr lang="en-US" sz="1600">
                        <a:latin typeface="Cambria Math"/>
                        <a:ea typeface="Cambria Math"/>
                      </a:rPr>
                      <m:t>−</m:t>
                    </m:r>
                    <m:sSup>
                      <m:sSupPr>
                        <m:ctrlPr>
                          <a:rPr lang="en-US" sz="1600" i="1">
                            <a:latin typeface="Cambria Math"/>
                            <a:ea typeface="Cambria Math"/>
                          </a:rPr>
                        </m:ctrlPr>
                      </m:sSupPr>
                      <m:e>
                        <m:d>
                          <m:dPr>
                            <m:ctrlPr>
                              <a:rPr lang="en-US" sz="1600" i="1">
                                <a:latin typeface="Cambria Math"/>
                                <a:ea typeface="Cambria Math"/>
                              </a:rPr>
                            </m:ctrlPr>
                          </m:dPr>
                          <m:e>
                            <m:r>
                              <a:rPr lang="en-US" sz="1600" smtClean="0">
                                <a:latin typeface="Cambria Math"/>
                                <a:ea typeface="Cambria Math"/>
                              </a:rPr>
                              <m:t>1</m:t>
                            </m:r>
                            <m:r>
                              <a:rPr lang="en-US" sz="1600">
                                <a:latin typeface="Cambria Math"/>
                                <a:ea typeface="Cambria Math"/>
                              </a:rPr>
                              <m:t>−</m:t>
                            </m:r>
                            <m:r>
                              <a:rPr lang="en-US" sz="1600">
                                <a:latin typeface="Cambria Math"/>
                                <a:ea typeface="Cambria Math"/>
                              </a:rPr>
                              <m:t>𝜏</m:t>
                            </m:r>
                          </m:e>
                        </m:d>
                      </m:e>
                      <m:sup>
                        <m:r>
                          <a:rPr lang="en-US" sz="1600">
                            <a:latin typeface="Cambria Math"/>
                            <a:ea typeface="Cambria Math"/>
                          </a:rPr>
                          <m:t>𝑛</m:t>
                        </m:r>
                      </m:sup>
                    </m:sSup>
                  </m:oMath>
                </a14:m>
                <a:endParaRPr lang="en-GB" sz="1600" i="0" dirty="0" smtClean="0">
                  <a:cs typeface="Calibri" pitchFamily="34" charset="0"/>
                </a:endParaRPr>
              </a:p>
              <a:p>
                <a:pPr>
                  <a:spcBef>
                    <a:spcPts val="1200"/>
                  </a:spcBef>
                  <a:defRPr/>
                </a:pPr>
                <a:r>
                  <a:rPr lang="en-GB" sz="1600" i="0" dirty="0" smtClean="0">
                    <a:solidFill>
                      <a:schemeClr val="bg1">
                        <a:lumMod val="50000"/>
                      </a:schemeClr>
                    </a:solidFill>
                    <a:cs typeface="Calibri" pitchFamily="34" charset="0"/>
                  </a:rPr>
                  <a:t>P(slot contains a successful </a:t>
                </a:r>
                <a:r>
                  <a:rPr lang="en-GB" sz="1600" i="0" dirty="0" err="1" smtClean="0">
                    <a:solidFill>
                      <a:schemeClr val="bg1">
                        <a:lumMod val="50000"/>
                      </a:schemeClr>
                    </a:solidFill>
                    <a:cs typeface="Calibri" pitchFamily="34" charset="0"/>
                  </a:rPr>
                  <a:t>tx</a:t>
                </a:r>
                <a:r>
                  <a:rPr lang="en-GB" sz="1600" i="0" dirty="0" smtClean="0">
                    <a:solidFill>
                      <a:schemeClr val="bg1">
                        <a:lumMod val="50000"/>
                      </a:schemeClr>
                    </a:solidFill>
                    <a:cs typeface="Calibri" pitchFamily="34" charset="0"/>
                  </a:rPr>
                  <a:t>):</a:t>
                </a:r>
              </a:p>
              <a:p>
                <a:pPr>
                  <a:defRPr/>
                </a:pPr>
                <a:r>
                  <a:rPr lang="en-US" sz="1600" dirty="0" smtClean="0">
                    <a:ea typeface="Cambria Math"/>
                  </a:rPr>
                  <a:t>    </a:t>
                </a:r>
                <a14:m>
                  <m:oMath xmlns:m="http://schemas.openxmlformats.org/officeDocument/2006/math">
                    <m:sSub>
                      <m:sSubPr>
                        <m:ctrlPr>
                          <a:rPr lang="en-US" sz="1600" i="1">
                            <a:latin typeface="Cambria Math"/>
                            <a:ea typeface="Cambria Math"/>
                          </a:rPr>
                        </m:ctrlPr>
                      </m:sSubPr>
                      <m:e>
                        <m:r>
                          <a:rPr lang="en-US" sz="1600">
                            <a:latin typeface="Cambria Math"/>
                            <a:ea typeface="Cambria Math"/>
                          </a:rPr>
                          <m:t>𝑃</m:t>
                        </m:r>
                      </m:e>
                      <m:sub>
                        <m:r>
                          <m:rPr>
                            <m:sty m:val="p"/>
                          </m:rPr>
                          <a:rPr lang="en-US" sz="1600" b="0" i="0" smtClean="0">
                            <a:latin typeface="Cambria Math"/>
                            <a:ea typeface="Cambria Math"/>
                          </a:rPr>
                          <m:t>s</m:t>
                        </m:r>
                      </m:sub>
                    </m:sSub>
                    <m:r>
                      <a:rPr lang="en-US" sz="1600">
                        <a:latin typeface="Cambria Math"/>
                        <a:ea typeface="Cambria Math"/>
                      </a:rPr>
                      <m:t>=</m:t>
                    </m:r>
                    <m:f>
                      <m:fPr>
                        <m:ctrlPr>
                          <a:rPr lang="en-US" sz="1600" i="1">
                            <a:latin typeface="Cambria Math"/>
                            <a:ea typeface="Cambria Math"/>
                          </a:rPr>
                        </m:ctrlPr>
                      </m:fPr>
                      <m:num>
                        <m:sSup>
                          <m:sSupPr>
                            <m:ctrlPr>
                              <a:rPr lang="en-US" sz="1600" i="1">
                                <a:latin typeface="Cambria Math"/>
                                <a:ea typeface="Cambria Math"/>
                              </a:rPr>
                            </m:ctrlPr>
                          </m:sSupPr>
                          <m:e>
                            <m:r>
                              <a:rPr lang="en-US" sz="1600" b="0" i="1" smtClean="0">
                                <a:latin typeface="Cambria Math"/>
                                <a:ea typeface="Cambria Math"/>
                              </a:rPr>
                              <m:t>𝑛</m:t>
                            </m:r>
                            <m:r>
                              <a:rPr lang="en-US" sz="1600">
                                <a:latin typeface="Cambria Math"/>
                                <a:ea typeface="Cambria Math"/>
                              </a:rPr>
                              <m:t>𝜏</m:t>
                            </m:r>
                            <m:d>
                              <m:dPr>
                                <m:ctrlPr>
                                  <a:rPr lang="en-US" sz="1600" i="1">
                                    <a:latin typeface="Cambria Math"/>
                                    <a:ea typeface="Cambria Math"/>
                                  </a:rPr>
                                </m:ctrlPr>
                              </m:dPr>
                              <m:e>
                                <m:r>
                                  <a:rPr lang="en-US" sz="1600" smtClean="0">
                                    <a:latin typeface="Cambria Math"/>
                                    <a:ea typeface="Cambria Math"/>
                                  </a:rPr>
                                  <m:t>1</m:t>
                                </m:r>
                                <m:r>
                                  <a:rPr lang="en-US" sz="1600">
                                    <a:latin typeface="Cambria Math"/>
                                    <a:ea typeface="Cambria Math"/>
                                  </a:rPr>
                                  <m:t>−</m:t>
                                </m:r>
                                <m:r>
                                  <a:rPr lang="en-US" sz="1600">
                                    <a:latin typeface="Cambria Math"/>
                                    <a:ea typeface="Cambria Math"/>
                                  </a:rPr>
                                  <m:t>𝜏</m:t>
                                </m:r>
                              </m:e>
                            </m:d>
                          </m:e>
                          <m:sup>
                            <m:r>
                              <a:rPr lang="en-US" sz="1600">
                                <a:latin typeface="Cambria Math"/>
                                <a:ea typeface="Cambria Math"/>
                              </a:rPr>
                              <m:t>𝑛</m:t>
                            </m:r>
                            <m:r>
                              <a:rPr lang="en-US" sz="1600">
                                <a:latin typeface="Cambria Math"/>
                                <a:ea typeface="Cambria Math"/>
                              </a:rPr>
                              <m:t>−1</m:t>
                            </m:r>
                          </m:sup>
                        </m:sSup>
                      </m:num>
                      <m:den>
                        <m:sSub>
                          <m:sSubPr>
                            <m:ctrlPr>
                              <a:rPr lang="en-US" sz="1600" i="1">
                                <a:latin typeface="Cambria Math"/>
                                <a:ea typeface="Cambria Math"/>
                              </a:rPr>
                            </m:ctrlPr>
                          </m:sSubPr>
                          <m:e>
                            <m:r>
                              <a:rPr lang="en-US" sz="1600">
                                <a:latin typeface="Cambria Math"/>
                                <a:ea typeface="Cambria Math"/>
                              </a:rPr>
                              <m:t>𝑃</m:t>
                            </m:r>
                          </m:e>
                          <m:sub>
                            <m:r>
                              <m:rPr>
                                <m:sty m:val="p"/>
                              </m:rPr>
                              <a:rPr lang="en-US" sz="1600" i="0">
                                <a:latin typeface="Cambria Math"/>
                                <a:ea typeface="Cambria Math"/>
                              </a:rPr>
                              <m:t>tr</m:t>
                            </m:r>
                          </m:sub>
                        </m:sSub>
                      </m:den>
                    </m:f>
                  </m:oMath>
                </a14:m>
                <a:endParaRPr lang="en-GB" sz="1600" i="0" dirty="0" smtClean="0">
                  <a:cs typeface="Calibri" pitchFamily="34" charset="0"/>
                </a:endParaRPr>
              </a:p>
              <a:p>
                <a:pPr>
                  <a:spcBef>
                    <a:spcPts val="800"/>
                  </a:spcBef>
                  <a:defRPr/>
                </a:pPr>
                <a:r>
                  <a:rPr lang="en-GB" sz="1600" i="0" dirty="0" smtClean="0">
                    <a:solidFill>
                      <a:schemeClr val="bg1">
                        <a:lumMod val="50000"/>
                      </a:schemeClr>
                    </a:solidFill>
                    <a:cs typeface="Calibri" pitchFamily="34" charset="0"/>
                  </a:rPr>
                  <a:t>Normalized throughput:</a:t>
                </a:r>
              </a:p>
              <a:p>
                <a:pPr>
                  <a:defRPr/>
                </a:pPr>
                <a:r>
                  <a:rPr lang="en-US" sz="1600" b="0" dirty="0" smtClean="0">
                    <a:ea typeface="Cambria Math"/>
                  </a:rPr>
                  <a:t>    </a:t>
                </a:r>
                <a14:m>
                  <m:oMath xmlns:m="http://schemas.openxmlformats.org/officeDocument/2006/math">
                    <m:r>
                      <a:rPr lang="en-US" sz="1600" b="0" i="1" smtClean="0">
                        <a:latin typeface="Cambria Math"/>
                        <a:ea typeface="Cambria Math"/>
                      </a:rPr>
                      <m:t>𝑆</m:t>
                    </m:r>
                    <m:r>
                      <a:rPr lang="en-US" sz="1600">
                        <a:latin typeface="Cambria Math"/>
                        <a:ea typeface="Cambria Math"/>
                      </a:rPr>
                      <m:t>=</m:t>
                    </m:r>
                    <m:f>
                      <m:fPr>
                        <m:ctrlPr>
                          <a:rPr lang="en-US" sz="1600" i="1" smtClean="0">
                            <a:latin typeface="Cambria Math"/>
                            <a:ea typeface="Cambria Math"/>
                          </a:rPr>
                        </m:ctrlPr>
                      </m:fPr>
                      <m:num>
                        <m:r>
                          <a:rPr lang="en-US" sz="1600">
                            <a:latin typeface="Cambria Math"/>
                            <a:ea typeface="Cambria Math"/>
                          </a:rPr>
                          <m:t>𝔼</m:t>
                        </m:r>
                        <m:d>
                          <m:dPr>
                            <m:begChr m:val="["/>
                            <m:endChr m:val="]"/>
                            <m:ctrlPr>
                              <a:rPr lang="en-US" sz="1600" i="1">
                                <a:latin typeface="Cambria Math"/>
                                <a:ea typeface="Cambria Math"/>
                              </a:rPr>
                            </m:ctrlPr>
                          </m:dPr>
                          <m:e>
                            <m:r>
                              <m:rPr>
                                <m:sty m:val="p"/>
                              </m:rPr>
                              <a:rPr lang="en-US" sz="1600" i="0">
                                <a:latin typeface="Cambria Math"/>
                                <a:ea typeface="Cambria Math"/>
                              </a:rPr>
                              <m:t>payload</m:t>
                            </m:r>
                            <m:r>
                              <a:rPr lang="en-US" sz="1600" i="0">
                                <a:latin typeface="Cambria Math"/>
                                <a:ea typeface="Cambria Math"/>
                              </a:rPr>
                              <m:t> </m:t>
                            </m:r>
                            <m:r>
                              <m:rPr>
                                <m:sty m:val="p"/>
                              </m:rPr>
                              <a:rPr lang="en-US" sz="1600" i="0">
                                <a:latin typeface="Cambria Math"/>
                                <a:ea typeface="Cambria Math"/>
                              </a:rPr>
                              <m:t>in</m:t>
                            </m:r>
                            <m:r>
                              <a:rPr lang="en-US" sz="1600" i="0">
                                <a:latin typeface="Cambria Math"/>
                                <a:ea typeface="Cambria Math"/>
                              </a:rPr>
                              <m:t> </m:t>
                            </m:r>
                            <m:r>
                              <m:rPr>
                                <m:sty m:val="p"/>
                              </m:rPr>
                              <a:rPr lang="en-US" sz="1600" i="0">
                                <a:latin typeface="Cambria Math"/>
                                <a:ea typeface="Cambria Math"/>
                              </a:rPr>
                              <m:t>a</m:t>
                            </m:r>
                            <m:r>
                              <a:rPr lang="en-US" sz="1600" i="0">
                                <a:latin typeface="Cambria Math"/>
                                <a:ea typeface="Cambria Math"/>
                              </a:rPr>
                              <m:t> </m:t>
                            </m:r>
                            <m:r>
                              <m:rPr>
                                <m:sty m:val="p"/>
                              </m:rPr>
                              <a:rPr lang="en-US" sz="1600" i="0">
                                <a:latin typeface="Cambria Math"/>
                                <a:ea typeface="Cambria Math"/>
                              </a:rPr>
                              <m:t>time</m:t>
                            </m:r>
                            <m:r>
                              <a:rPr lang="en-US" sz="1600" i="0">
                                <a:latin typeface="Cambria Math"/>
                                <a:ea typeface="Cambria Math"/>
                              </a:rPr>
                              <m:t> </m:t>
                            </m:r>
                            <m:r>
                              <m:rPr>
                                <m:sty m:val="p"/>
                              </m:rPr>
                              <a:rPr lang="en-US" sz="1600" i="0">
                                <a:latin typeface="Cambria Math"/>
                                <a:ea typeface="Cambria Math"/>
                              </a:rPr>
                              <m:t>slot</m:t>
                            </m:r>
                          </m:e>
                        </m:d>
                      </m:num>
                      <m:den>
                        <m:r>
                          <a:rPr lang="en-US" sz="1600">
                            <a:latin typeface="Cambria Math"/>
                            <a:ea typeface="Cambria Math"/>
                          </a:rPr>
                          <m:t>𝔼</m:t>
                        </m:r>
                        <m:d>
                          <m:dPr>
                            <m:begChr m:val="["/>
                            <m:endChr m:val="]"/>
                            <m:ctrlPr>
                              <a:rPr lang="en-US" sz="1600" i="1">
                                <a:latin typeface="Cambria Math"/>
                                <a:ea typeface="Cambria Math"/>
                              </a:rPr>
                            </m:ctrlPr>
                          </m:dPr>
                          <m:e>
                            <m:r>
                              <m:rPr>
                                <m:sty m:val="p"/>
                              </m:rPr>
                              <a:rPr lang="en-US" sz="1600" i="0">
                                <a:latin typeface="Cambria Math"/>
                                <a:ea typeface="Cambria Math"/>
                              </a:rPr>
                              <m:t>time</m:t>
                            </m:r>
                            <m:r>
                              <a:rPr lang="en-US" sz="1600" i="0">
                                <a:latin typeface="Cambria Math"/>
                                <a:ea typeface="Cambria Math"/>
                              </a:rPr>
                              <m:t> </m:t>
                            </m:r>
                            <m:r>
                              <m:rPr>
                                <m:sty m:val="p"/>
                              </m:rPr>
                              <a:rPr lang="en-US" sz="1600" i="0">
                                <a:latin typeface="Cambria Math"/>
                                <a:ea typeface="Cambria Math"/>
                              </a:rPr>
                              <m:t>slot</m:t>
                            </m:r>
                          </m:e>
                        </m:d>
                      </m:den>
                    </m:f>
                  </m:oMath>
                </a14:m>
                <a:endParaRPr lang="en-GB" sz="1600" i="0" dirty="0">
                  <a:cs typeface="Calibri" pitchFamily="34" charset="0"/>
                </a:endParaRPr>
              </a:p>
            </p:txBody>
          </p:sp>
        </mc:Choice>
        <mc:Fallback>
          <p:sp>
            <p:nvSpPr>
              <p:cNvPr id="13" name="Rounded Rectangular Callout 12"/>
              <p:cNvSpPr>
                <a:spLocks noRot="1" noChangeAspect="1" noMove="1" noResize="1" noEditPoints="1" noAdjustHandles="1" noChangeArrowheads="1" noChangeShapeType="1" noTextEdit="1"/>
              </p:cNvSpPr>
              <p:nvPr/>
            </p:nvSpPr>
            <p:spPr bwMode="auto">
              <a:xfrm>
                <a:off x="381845" y="4221088"/>
                <a:ext cx="2966019" cy="2286956"/>
              </a:xfrm>
              <a:prstGeom prst="wedgeRoundRectCallout">
                <a:avLst>
                  <a:gd name="adj1" fmla="val 63477"/>
                  <a:gd name="adj2" fmla="val 20146"/>
                  <a:gd name="adj3" fmla="val 16667"/>
                </a:avLst>
              </a:prstGeom>
              <a:blipFill rotWithShape="1">
                <a:blip r:embed="rId4"/>
                <a:stretch>
                  <a:fillRect/>
                </a:stretch>
              </a:blipFill>
              <a:ln w="9525" cap="flat" cmpd="sng" algn="ctr">
                <a:solidFill>
                  <a:schemeClr val="tx1"/>
                </a:solidFill>
                <a:prstDash val="solid"/>
                <a:round/>
                <a:headEnd type="none" w="med" len="med"/>
                <a:tailEnd type="none" w="med" len="med"/>
              </a:ln>
              <a:effectLs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Rounded Rectangular Callout 15"/>
              <p:cNvSpPr/>
              <p:nvPr/>
            </p:nvSpPr>
            <p:spPr bwMode="auto">
              <a:xfrm>
                <a:off x="395536" y="2348880"/>
                <a:ext cx="2966019" cy="1512168"/>
              </a:xfrm>
              <a:prstGeom prst="wedgeRoundRectCallout">
                <a:avLst>
                  <a:gd name="adj1" fmla="val 20835"/>
                  <a:gd name="adj2" fmla="val 63492"/>
                  <a:gd name="adj3" fmla="val 16667"/>
                </a:avLst>
              </a:prstGeom>
              <a:solidFill>
                <a:srgbClr val="F4F3F0"/>
              </a:solidFill>
              <a:ln w="9525" cap="flat" cmpd="sng" algn="ctr">
                <a:solidFill>
                  <a:schemeClr val="tx1"/>
                </a:solidFill>
                <a:prstDash val="solid"/>
                <a:round/>
                <a:headEnd type="none" w="med" len="med"/>
                <a:tailEnd type="none" w="med" len="med"/>
              </a:ln>
              <a:effectLst/>
              <a:extLst/>
            </p:spPr>
            <p:txBody>
              <a:bodyPr anchor="ctr" anchorCtr="0"/>
              <a:lstStyle/>
              <a:p>
                <a:pPr>
                  <a:defRPr/>
                </a:pPr>
                <a:r>
                  <a:rPr lang="en-GB" sz="1600" i="0" dirty="0" smtClean="0">
                    <a:solidFill>
                      <a:schemeClr val="bg1">
                        <a:lumMod val="50000"/>
                      </a:schemeClr>
                    </a:solidFill>
                    <a:cs typeface="Calibri" pitchFamily="34" charset="0"/>
                  </a:rPr>
                  <a:t>P(attempt </a:t>
                </a:r>
                <a:r>
                  <a:rPr lang="en-GB" sz="1600" i="0" dirty="0" err="1" smtClean="0">
                    <a:solidFill>
                      <a:schemeClr val="bg1">
                        <a:lumMod val="50000"/>
                      </a:schemeClr>
                    </a:solidFill>
                    <a:cs typeface="Calibri" pitchFamily="34" charset="0"/>
                  </a:rPr>
                  <a:t>tx</a:t>
                </a:r>
                <a:r>
                  <a:rPr lang="en-GB" sz="1600" i="0" dirty="0" smtClean="0">
                    <a:solidFill>
                      <a:schemeClr val="bg1">
                        <a:lumMod val="50000"/>
                      </a:schemeClr>
                    </a:solidFill>
                    <a:cs typeface="Calibri" pitchFamily="34" charset="0"/>
                  </a:rPr>
                  <a:t>):</a:t>
                </a:r>
              </a:p>
              <a:p>
                <a:pPr>
                  <a:defRPr/>
                </a:pPr>
                <a:r>
                  <a:rPr lang="en-US" sz="1600" dirty="0" smtClean="0">
                    <a:ea typeface="Cambria Math"/>
                  </a:rPr>
                  <a:t>    </a:t>
                </a:r>
                <a14:m>
                  <m:oMath xmlns:m="http://schemas.openxmlformats.org/officeDocument/2006/math">
                    <m:sSub>
                      <m:sSubPr>
                        <m:ctrlPr>
                          <a:rPr lang="en-US" sz="1600" i="1">
                            <a:latin typeface="Cambria Math"/>
                            <a:ea typeface="Cambria Math"/>
                          </a:rPr>
                        </m:ctrlPr>
                      </m:sSubPr>
                      <m:e>
                        <m:r>
                          <a:rPr lang="en-US" sz="1600" i="1" smtClean="0">
                            <a:latin typeface="Cambria Math"/>
                            <a:ea typeface="Cambria Math"/>
                          </a:rPr>
                          <m:t>𝜏</m:t>
                        </m:r>
                        <m:r>
                          <a:rPr lang="en-US" sz="1600" b="0" i="1" smtClean="0">
                            <a:latin typeface="Cambria Math"/>
                            <a:ea typeface="Cambria Math"/>
                          </a:rPr>
                          <m:t>=</m:t>
                        </m:r>
                        <m:r>
                          <a:rPr lang="en-US" sz="1600">
                            <a:latin typeface="Cambria Math"/>
                            <a:ea typeface="Cambria Math"/>
                          </a:rPr>
                          <m:t>∑</m:t>
                        </m:r>
                        <m:r>
                          <a:rPr lang="en-US" sz="1600">
                            <a:latin typeface="Cambria Math"/>
                            <a:ea typeface="Cambria Math"/>
                          </a:rPr>
                          <m:t>𝑏</m:t>
                        </m:r>
                      </m:e>
                      <m:sub>
                        <m:r>
                          <a:rPr lang="en-US" sz="1600">
                            <a:latin typeface="Cambria Math"/>
                            <a:ea typeface="Cambria Math"/>
                          </a:rPr>
                          <m:t>𝑖</m:t>
                        </m:r>
                        <m:r>
                          <a:rPr lang="en-US" sz="1600">
                            <a:latin typeface="Cambria Math"/>
                            <a:ea typeface="Cambria Math"/>
                          </a:rPr>
                          <m:t>,</m:t>
                        </m:r>
                        <m:r>
                          <a:rPr lang="en-US" sz="1600" b="0" i="1" smtClean="0">
                            <a:latin typeface="Cambria Math"/>
                            <a:ea typeface="Cambria Math"/>
                          </a:rPr>
                          <m:t>0</m:t>
                        </m:r>
                      </m:sub>
                    </m:sSub>
                    <m:r>
                      <a:rPr lang="en-US" sz="1600" b="0" i="1" smtClean="0">
                        <a:latin typeface="Cambria Math"/>
                        <a:ea typeface="Cambria Math"/>
                      </a:rPr>
                      <m:t>=</m:t>
                    </m:r>
                    <m:f>
                      <m:fPr>
                        <m:ctrlPr>
                          <a:rPr lang="en-US" sz="1600" b="0" i="1" smtClean="0">
                            <a:latin typeface="Cambria Math"/>
                            <a:ea typeface="Cambria Math"/>
                          </a:rPr>
                        </m:ctrlPr>
                      </m:fPr>
                      <m:num>
                        <m:sSub>
                          <m:sSubPr>
                            <m:ctrlPr>
                              <a:rPr lang="en-US" sz="1600" b="0" i="1" smtClean="0">
                                <a:latin typeface="Cambria Math"/>
                                <a:ea typeface="Cambria Math"/>
                              </a:rPr>
                            </m:ctrlPr>
                          </m:sSubPr>
                          <m:e>
                            <m:r>
                              <a:rPr lang="en-US" sz="1600" b="0" i="1" smtClean="0">
                                <a:latin typeface="Cambria Math"/>
                                <a:ea typeface="Cambria Math"/>
                              </a:rPr>
                              <m:t>𝑏</m:t>
                            </m:r>
                          </m:e>
                          <m:sub>
                            <m:r>
                              <a:rPr lang="en-US" sz="1600" b="0" i="1" smtClean="0">
                                <a:latin typeface="Cambria Math"/>
                                <a:ea typeface="Cambria Math"/>
                              </a:rPr>
                              <m:t>0,0</m:t>
                            </m:r>
                          </m:sub>
                        </m:sSub>
                      </m:num>
                      <m:den>
                        <m:r>
                          <a:rPr lang="en-US" sz="1600" b="0" i="1" smtClean="0">
                            <a:latin typeface="Cambria Math"/>
                            <a:ea typeface="Cambria Math"/>
                          </a:rPr>
                          <m:t>1−</m:t>
                        </m:r>
                        <m:r>
                          <a:rPr lang="en-US" sz="1600" b="0" i="1" smtClean="0">
                            <a:latin typeface="Cambria Math"/>
                            <a:ea typeface="Cambria Math"/>
                          </a:rPr>
                          <m:t>𝑝</m:t>
                        </m:r>
                      </m:den>
                    </m:f>
                  </m:oMath>
                </a14:m>
                <a:endParaRPr lang="en-GB" sz="1600" i="0" dirty="0" smtClean="0">
                  <a:cs typeface="Calibri" pitchFamily="34" charset="0"/>
                </a:endParaRPr>
              </a:p>
              <a:p>
                <a:pPr>
                  <a:spcBef>
                    <a:spcPts val="600"/>
                  </a:spcBef>
                  <a:defRPr/>
                </a:pPr>
                <a:r>
                  <a:rPr lang="en-GB" sz="1600" i="0" dirty="0" smtClean="0">
                    <a:solidFill>
                      <a:schemeClr val="bg1">
                        <a:lumMod val="50000"/>
                      </a:schemeClr>
                    </a:solidFill>
                    <a:cs typeface="Calibri" pitchFamily="34" charset="0"/>
                  </a:rPr>
                  <a:t>P(collision):</a:t>
                </a:r>
              </a:p>
              <a:p>
                <a:pPr>
                  <a:defRPr/>
                </a:pPr>
                <a:r>
                  <a:rPr lang="en-US" sz="1600" b="0" dirty="0" smtClean="0">
                    <a:ea typeface="Cambria Math"/>
                  </a:rPr>
                  <a:t>    </a:t>
                </a:r>
                <a14:m>
                  <m:oMath xmlns:m="http://schemas.openxmlformats.org/officeDocument/2006/math">
                    <m:r>
                      <a:rPr lang="en-US" sz="1600" b="0" i="1" smtClean="0">
                        <a:latin typeface="Cambria Math"/>
                        <a:ea typeface="Cambria Math"/>
                      </a:rPr>
                      <m:t>𝑝</m:t>
                    </m:r>
                    <m:r>
                      <a:rPr lang="en-US" sz="1600" b="0" i="1" smtClean="0">
                        <a:latin typeface="Cambria Math"/>
                        <a:ea typeface="Cambria Math"/>
                      </a:rPr>
                      <m:t>=1−</m:t>
                    </m:r>
                    <m:sSup>
                      <m:sSupPr>
                        <m:ctrlPr>
                          <a:rPr lang="en-US" sz="1600" b="0" i="1" smtClean="0">
                            <a:latin typeface="Cambria Math"/>
                            <a:ea typeface="Cambria Math"/>
                          </a:rPr>
                        </m:ctrlPr>
                      </m:sSupPr>
                      <m:e>
                        <m:d>
                          <m:dPr>
                            <m:ctrlPr>
                              <a:rPr lang="en-US" sz="1600" b="0" i="1" smtClean="0">
                                <a:latin typeface="Cambria Math"/>
                                <a:ea typeface="Cambria Math"/>
                              </a:rPr>
                            </m:ctrlPr>
                          </m:dPr>
                          <m:e>
                            <m:r>
                              <a:rPr lang="en-US" sz="1600" b="0" i="1" smtClean="0">
                                <a:latin typeface="Cambria Math"/>
                                <a:ea typeface="Cambria Math"/>
                              </a:rPr>
                              <m:t>1−</m:t>
                            </m:r>
                            <m:r>
                              <a:rPr lang="en-US" sz="1600">
                                <a:latin typeface="Cambria Math"/>
                                <a:ea typeface="Cambria Math"/>
                              </a:rPr>
                              <m:t>𝜏</m:t>
                            </m:r>
                          </m:e>
                        </m:d>
                      </m:e>
                      <m:sup>
                        <m:r>
                          <a:rPr lang="en-US" sz="1600" b="0" i="1" smtClean="0">
                            <a:latin typeface="Cambria Math"/>
                            <a:ea typeface="Cambria Math"/>
                          </a:rPr>
                          <m:t>𝑛</m:t>
                        </m:r>
                        <m:r>
                          <a:rPr lang="en-US" sz="1600" b="0" i="1" smtClean="0">
                            <a:latin typeface="Cambria Math"/>
                            <a:ea typeface="Cambria Math"/>
                          </a:rPr>
                          <m:t>−1</m:t>
                        </m:r>
                      </m:sup>
                    </m:sSup>
                  </m:oMath>
                </a14:m>
                <a:endParaRPr lang="en-GB" sz="1600" i="0" dirty="0">
                  <a:cs typeface="Calibri" pitchFamily="34" charset="0"/>
                </a:endParaRPr>
              </a:p>
            </p:txBody>
          </p:sp>
        </mc:Choice>
        <mc:Fallback xmlns="">
          <p:sp>
            <p:nvSpPr>
              <p:cNvPr id="16" name="Rounded Rectangular Callout 15"/>
              <p:cNvSpPr>
                <a:spLocks noRot="1" noChangeAspect="1" noMove="1" noResize="1" noEditPoints="1" noAdjustHandles="1" noChangeArrowheads="1" noChangeShapeType="1" noTextEdit="1"/>
              </p:cNvSpPr>
              <p:nvPr/>
            </p:nvSpPr>
            <p:spPr bwMode="auto">
              <a:xfrm>
                <a:off x="395536" y="2348880"/>
                <a:ext cx="2966019" cy="1512168"/>
              </a:xfrm>
              <a:prstGeom prst="wedgeRoundRectCallout">
                <a:avLst>
                  <a:gd name="adj1" fmla="val 20835"/>
                  <a:gd name="adj2" fmla="val 63492"/>
                  <a:gd name="adj3" fmla="val 16667"/>
                </a:avLst>
              </a:prstGeom>
              <a:blipFill rotWithShape="1">
                <a:blip r:embed="rId5"/>
                <a:stretch>
                  <a:fillRect/>
                </a:stretch>
              </a:blipFill>
              <a:ln w="9525" cap="flat" cmpd="sng" algn="ctr">
                <a:solidFill>
                  <a:schemeClr val="tx1"/>
                </a:solidFill>
                <a:prstDash val="solid"/>
                <a:round/>
                <a:headEnd type="none" w="med" len="med"/>
                <a:tailEnd type="none" w="med" len="med"/>
              </a:ln>
              <a:effectLs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Rounded Rectangular Callout 16"/>
              <p:cNvSpPr/>
              <p:nvPr/>
            </p:nvSpPr>
            <p:spPr bwMode="auto">
              <a:xfrm>
                <a:off x="395536" y="980728"/>
                <a:ext cx="2966019" cy="1008112"/>
              </a:xfrm>
              <a:prstGeom prst="wedgeRoundRectCallout">
                <a:avLst>
                  <a:gd name="adj1" fmla="val 21123"/>
                  <a:gd name="adj2" fmla="val 71404"/>
                  <a:gd name="adj3" fmla="val 16667"/>
                </a:avLst>
              </a:prstGeom>
              <a:solidFill>
                <a:srgbClr val="F4F3F0"/>
              </a:solidFill>
              <a:ln w="9525" cap="flat" cmpd="sng" algn="ctr">
                <a:solidFill>
                  <a:schemeClr val="tx1"/>
                </a:solidFill>
                <a:prstDash val="solid"/>
                <a:round/>
                <a:headEnd type="none" w="med" len="med"/>
                <a:tailEnd type="none" w="med" len="med"/>
              </a:ln>
              <a:effectLst/>
              <a:extLst/>
            </p:spPr>
            <p:txBody>
              <a:bodyPr anchor="ctr" anchorCtr="0"/>
              <a:lstStyle/>
              <a:p>
                <a:pPr>
                  <a:defRPr/>
                </a:pPr>
                <a:r>
                  <a:rPr lang="en-GB" sz="1600" i="0" dirty="0" smtClean="0">
                    <a:cs typeface="Calibri" pitchFamily="34" charset="0"/>
                  </a:rPr>
                  <a:t>Symmetries </a:t>
                </a:r>
                <a14:m>
                  <m:oMath xmlns:m="http://schemas.openxmlformats.org/officeDocument/2006/math">
                    <m:r>
                      <a:rPr lang="en-GB" sz="1600" i="1" smtClean="0">
                        <a:latin typeface="Cambria Math"/>
                        <a:ea typeface="Cambria Math"/>
                      </a:rPr>
                      <m:t>⇒</m:t>
                    </m:r>
                    <m:sSub>
                      <m:sSubPr>
                        <m:ctrlPr>
                          <a:rPr lang="en-US" sz="1600" b="0" i="1" smtClean="0">
                            <a:latin typeface="Cambria Math"/>
                            <a:ea typeface="Cambria Math"/>
                          </a:rPr>
                        </m:ctrlPr>
                      </m:sSubPr>
                      <m:e>
                        <m:r>
                          <a:rPr lang="en-US" sz="1600" b="0" i="1" smtClean="0">
                            <a:latin typeface="Cambria Math"/>
                            <a:ea typeface="Cambria Math"/>
                          </a:rPr>
                          <m:t>𝑏</m:t>
                        </m:r>
                      </m:e>
                      <m:sub>
                        <m:r>
                          <a:rPr lang="en-US" sz="1600" b="0" i="1" smtClean="0">
                            <a:latin typeface="Cambria Math"/>
                            <a:ea typeface="Cambria Math"/>
                          </a:rPr>
                          <m:t>𝑖</m:t>
                        </m:r>
                        <m:r>
                          <a:rPr lang="en-US" sz="1600" b="0" i="1" smtClean="0">
                            <a:latin typeface="Cambria Math"/>
                            <a:ea typeface="Cambria Math"/>
                          </a:rPr>
                          <m:t>,</m:t>
                        </m:r>
                        <m:r>
                          <a:rPr lang="en-US" sz="1600" b="0" i="1" smtClean="0">
                            <a:latin typeface="Cambria Math"/>
                            <a:ea typeface="Cambria Math"/>
                          </a:rPr>
                          <m:t>𝑘</m:t>
                        </m:r>
                      </m:sub>
                    </m:sSub>
                  </m:oMath>
                </a14:m>
                <a:r>
                  <a:rPr lang="en-GB" sz="1600" i="0" dirty="0" smtClean="0">
                    <a:cs typeface="Calibri" pitchFamily="34" charset="0"/>
                  </a:rPr>
                  <a:t> is a function of </a:t>
                </a:r>
                <a14:m>
                  <m:oMath xmlns:m="http://schemas.openxmlformats.org/officeDocument/2006/math">
                    <m:sSub>
                      <m:sSubPr>
                        <m:ctrlPr>
                          <a:rPr lang="en-US" sz="1600" i="1">
                            <a:latin typeface="Cambria Math"/>
                            <a:ea typeface="Cambria Math"/>
                          </a:rPr>
                        </m:ctrlPr>
                      </m:sSubPr>
                      <m:e>
                        <m:r>
                          <a:rPr lang="en-US" sz="1600">
                            <a:latin typeface="Cambria Math"/>
                            <a:ea typeface="Cambria Math"/>
                          </a:rPr>
                          <m:t>𝑏</m:t>
                        </m:r>
                      </m:e>
                      <m:sub>
                        <m:r>
                          <a:rPr lang="en-US" sz="1600" b="0" i="1" smtClean="0">
                            <a:latin typeface="Cambria Math"/>
                            <a:ea typeface="Cambria Math"/>
                          </a:rPr>
                          <m:t>0</m:t>
                        </m:r>
                        <m:r>
                          <a:rPr lang="en-US" sz="1600">
                            <a:latin typeface="Cambria Math"/>
                            <a:ea typeface="Cambria Math"/>
                          </a:rPr>
                          <m:t>,</m:t>
                        </m:r>
                        <m:r>
                          <a:rPr lang="en-US" sz="1600" b="0" i="1" smtClean="0">
                            <a:latin typeface="Cambria Math"/>
                            <a:ea typeface="Cambria Math"/>
                          </a:rPr>
                          <m:t>0</m:t>
                        </m:r>
                      </m:sub>
                    </m:sSub>
                  </m:oMath>
                </a14:m>
                <a:r>
                  <a:rPr lang="en-GB" sz="1600" i="0" dirty="0" smtClean="0">
                    <a:cs typeface="Calibri" pitchFamily="34" charset="0"/>
                  </a:rPr>
                  <a:t> which is found from the total </a:t>
                </a:r>
                <a:r>
                  <a:rPr lang="en-GB" sz="1600" i="0" dirty="0" err="1" smtClean="0">
                    <a:cs typeface="Calibri" pitchFamily="34" charset="0"/>
                  </a:rPr>
                  <a:t>prob</a:t>
                </a:r>
                <a:r>
                  <a:rPr lang="en-GB" sz="1600" i="0" dirty="0" smtClean="0">
                    <a:cs typeface="Calibri" pitchFamily="34" charset="0"/>
                  </a:rPr>
                  <a:t> </a:t>
                </a:r>
                <a:r>
                  <a:rPr lang="en-GB" sz="1600" i="0" dirty="0" err="1" smtClean="0">
                    <a:cs typeface="Calibri" pitchFamily="34" charset="0"/>
                  </a:rPr>
                  <a:t>cond</a:t>
                </a:r>
                <a:r>
                  <a:rPr lang="en-GB" sz="1600" i="0" dirty="0" smtClean="0">
                    <a:cs typeface="Calibri" pitchFamily="34" charset="0"/>
                  </a:rPr>
                  <a:t>: </a:t>
                </a:r>
                <a14:m>
                  <m:oMath xmlns:m="http://schemas.openxmlformats.org/officeDocument/2006/math">
                    <m:sSub>
                      <m:sSubPr>
                        <m:ctrlPr>
                          <a:rPr lang="en-US" sz="1600" i="1">
                            <a:latin typeface="Cambria Math"/>
                            <a:ea typeface="Cambria Math"/>
                          </a:rPr>
                        </m:ctrlPr>
                      </m:sSubPr>
                      <m:e>
                        <m:r>
                          <a:rPr lang="en-US" sz="1600" b="0" i="1" smtClean="0">
                            <a:latin typeface="Cambria Math"/>
                            <a:ea typeface="Cambria Math"/>
                          </a:rPr>
                          <m:t>1=</m:t>
                        </m:r>
                        <m:r>
                          <a:rPr lang="en-US" sz="1600">
                            <a:latin typeface="Cambria Math"/>
                            <a:ea typeface="Cambria Math"/>
                          </a:rPr>
                          <m:t>∑∑</m:t>
                        </m:r>
                        <m:r>
                          <a:rPr lang="en-US" sz="1600">
                            <a:latin typeface="Cambria Math"/>
                            <a:ea typeface="Cambria Math"/>
                          </a:rPr>
                          <m:t>𝑏</m:t>
                        </m:r>
                      </m:e>
                      <m:sub>
                        <m:r>
                          <a:rPr lang="en-US" sz="1600">
                            <a:latin typeface="Cambria Math"/>
                            <a:ea typeface="Cambria Math"/>
                          </a:rPr>
                          <m:t>𝑖</m:t>
                        </m:r>
                        <m:r>
                          <a:rPr lang="en-US" sz="1600">
                            <a:latin typeface="Cambria Math"/>
                            <a:ea typeface="Cambria Math"/>
                          </a:rPr>
                          <m:t>,</m:t>
                        </m:r>
                        <m:r>
                          <a:rPr lang="en-US" sz="1600">
                            <a:latin typeface="Cambria Math"/>
                            <a:ea typeface="Cambria Math"/>
                          </a:rPr>
                          <m:t>𝑘</m:t>
                        </m:r>
                      </m:sub>
                    </m:sSub>
                  </m:oMath>
                </a14:m>
                <a:endParaRPr lang="en-GB" sz="1600" i="0" dirty="0">
                  <a:cs typeface="Calibri" pitchFamily="34" charset="0"/>
                </a:endParaRPr>
              </a:p>
            </p:txBody>
          </p:sp>
        </mc:Choice>
        <mc:Fallback xmlns="">
          <p:sp>
            <p:nvSpPr>
              <p:cNvPr id="17" name="Rounded Rectangular Callout 16"/>
              <p:cNvSpPr>
                <a:spLocks noRot="1" noChangeAspect="1" noMove="1" noResize="1" noEditPoints="1" noAdjustHandles="1" noChangeArrowheads="1" noChangeShapeType="1" noTextEdit="1"/>
              </p:cNvSpPr>
              <p:nvPr/>
            </p:nvSpPr>
            <p:spPr bwMode="auto">
              <a:xfrm>
                <a:off x="395536" y="980728"/>
                <a:ext cx="2966019" cy="1008112"/>
              </a:xfrm>
              <a:prstGeom prst="wedgeRoundRectCallout">
                <a:avLst>
                  <a:gd name="adj1" fmla="val 21123"/>
                  <a:gd name="adj2" fmla="val 71404"/>
                  <a:gd name="adj3" fmla="val 16667"/>
                </a:avLst>
              </a:prstGeom>
              <a:blipFill rotWithShape="1">
                <a:blip r:embed="rId6"/>
                <a:stretch>
                  <a:fillRect/>
                </a:stretch>
              </a:blipFill>
              <a:ln w="9525" cap="flat" cmpd="sng" algn="ctr">
                <a:solidFill>
                  <a:schemeClr val="tx1"/>
                </a:solidFill>
                <a:prstDash val="solid"/>
                <a:round/>
                <a:headEnd type="none" w="med" len="med"/>
                <a:tailEnd type="none" w="med" len="med"/>
              </a:ln>
              <a:effectLst/>
              <a:extLst/>
            </p:spPr>
            <p:txBody>
              <a:bodyPr/>
              <a:lstStyle/>
              <a:p>
                <a:r>
                  <a:rPr lang="en-GB">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3"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Improvements for </a:t>
            </a:r>
            <a:r>
              <a:rPr lang="en-US" smtClean="0"/>
              <a:t>the 802.11 </a:t>
            </a:r>
            <a:r>
              <a:rPr lang="en-US" dirty="0" smtClean="0"/>
              <a:t>DCF / BEB</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GB" sz="2000" dirty="0" smtClean="0"/>
                  <a:t>The DCF does not scale well with the network size </a:t>
                </a:r>
                <a:r>
                  <a:rPr lang="en-GB" sz="2000" dirty="0">
                    <a:solidFill>
                      <a:srgbClr val="FF0000"/>
                    </a:solidFill>
                    <a:sym typeface="Wingdings" pitchFamily="2" charset="2"/>
                  </a:rPr>
                  <a:t></a:t>
                </a:r>
                <a:endParaRPr lang="en-GB" sz="2000" dirty="0" smtClean="0"/>
              </a:p>
              <a:p>
                <a:pPr>
                  <a:spcBef>
                    <a:spcPts val="1200"/>
                  </a:spcBef>
                </a:pPr>
                <a:r>
                  <a:rPr lang="en-GB" sz="2000" dirty="0" smtClean="0"/>
                  <a:t>Ideas for congested networks</a:t>
                </a:r>
                <a:endParaRPr lang="en-GB" sz="2000" dirty="0" smtClean="0">
                  <a:solidFill>
                    <a:srgbClr val="00B050"/>
                  </a:solidFill>
                </a:endParaRPr>
              </a:p>
              <a:p>
                <a:pPr lvl="1"/>
                <a:r>
                  <a:rPr lang="en-GB" sz="2000" dirty="0" smtClean="0"/>
                  <a:t>Use bigger </a:t>
                </a:r>
                <a14:m>
                  <m:oMath xmlns:m="http://schemas.openxmlformats.org/officeDocument/2006/math">
                    <m:sSub>
                      <m:sSubPr>
                        <m:ctrlPr>
                          <a:rPr lang="en-GB" sz="2000" i="1" smtClean="0">
                            <a:latin typeface="Cambria Math"/>
                          </a:rPr>
                        </m:ctrlPr>
                      </m:sSubPr>
                      <m:e>
                        <m:r>
                          <a:rPr lang="en-GB" sz="2000" b="0" i="1" smtClean="0">
                            <a:latin typeface="Cambria Math"/>
                          </a:rPr>
                          <m:t>𝑊</m:t>
                        </m:r>
                      </m:e>
                      <m:sub>
                        <m:r>
                          <a:rPr lang="en-GB" sz="2000" b="0" i="1" smtClean="0">
                            <a:latin typeface="Cambria Math"/>
                          </a:rPr>
                          <m:t>0</m:t>
                        </m:r>
                      </m:sub>
                    </m:sSub>
                  </m:oMath>
                </a14:m>
                <a:r>
                  <a:rPr lang="en-GB" sz="2000" dirty="0" smtClean="0"/>
                  <a:t>, or bigger </a:t>
                </a:r>
                <a14:m>
                  <m:oMath xmlns:m="http://schemas.openxmlformats.org/officeDocument/2006/math">
                    <m:r>
                      <a:rPr lang="en-GB" sz="2000" b="0" i="1" smtClean="0">
                        <a:latin typeface="Cambria Math"/>
                      </a:rPr>
                      <m:t>𝑚</m:t>
                    </m:r>
                  </m:oMath>
                </a14:m>
                <a:endParaRPr lang="en-GB" sz="2000" dirty="0" smtClean="0"/>
              </a:p>
              <a:p>
                <a:pPr lvl="1"/>
                <a:r>
                  <a:rPr lang="en-GB" sz="2000" dirty="0" smtClean="0"/>
                  <a:t>TCP-tricks, </a:t>
                </a:r>
                <a:r>
                  <a:rPr lang="en-GB" sz="2000" i="1" dirty="0" smtClean="0"/>
                  <a:t>e.g.</a:t>
                </a:r>
                <a:r>
                  <a:rPr lang="en-GB" sz="2000" dirty="0" smtClean="0"/>
                  <a:t> additive/multiplicative increase/decrease for </a:t>
                </a:r>
                <a14:m>
                  <m:oMath xmlns:m="http://schemas.openxmlformats.org/officeDocument/2006/math">
                    <m:r>
                      <a:rPr lang="en-GB" sz="2000" i="1">
                        <a:latin typeface="Cambria Math"/>
                      </a:rPr>
                      <m:t>𝑊</m:t>
                    </m:r>
                  </m:oMath>
                </a14:m>
                <a:endParaRPr lang="en-GB" sz="2000" dirty="0" smtClean="0"/>
              </a:p>
              <a:p>
                <a:pPr lvl="1"/>
                <a:r>
                  <a:rPr lang="en-GB" sz="2000" dirty="0" smtClean="0"/>
                  <a:t>Non-uniform prob distributions for the timer</a:t>
                </a:r>
              </a:p>
              <a:p>
                <a:pPr lvl="1"/>
                <a:r>
                  <a:rPr lang="en-GB" sz="2000" dirty="0" smtClean="0"/>
                  <a:t>Separate control or signalling channels</a:t>
                </a:r>
              </a:p>
              <a:p>
                <a:pPr>
                  <a:spcBef>
                    <a:spcPts val="1200"/>
                  </a:spcBef>
                </a:pPr>
                <a:r>
                  <a:rPr lang="en-GB" sz="2000" dirty="0" smtClean="0"/>
                  <a:t>However, in lightly loaded networks many of the above tweaks are detrimental</a:t>
                </a:r>
                <a:r>
                  <a:rPr lang="en-GB" sz="2000" dirty="0" smtClean="0">
                    <a:solidFill>
                      <a:schemeClr val="bg1">
                        <a:lumMod val="50000"/>
                      </a:schemeClr>
                    </a:solidFill>
                    <a:sym typeface="Wingdings" pitchFamily="2" charset="2"/>
                  </a:rPr>
                  <a:t> (w</a:t>
                </a:r>
                <a:r>
                  <a:rPr lang="en-GB" sz="2000" dirty="0" smtClean="0">
                    <a:solidFill>
                      <a:schemeClr val="bg1">
                        <a:lumMod val="50000"/>
                      </a:schemeClr>
                    </a:solidFill>
                  </a:rPr>
                  <a:t>hy?)</a:t>
                </a:r>
              </a:p>
              <a:p>
                <a:pPr>
                  <a:spcBef>
                    <a:spcPts val="1200"/>
                  </a:spcBef>
                </a:pPr>
                <a:r>
                  <a:rPr lang="en-GB" sz="2000" dirty="0" smtClean="0"/>
                  <a:t>In fact, the only way to optimize the throughput is through adaptive methods (see Bianchi), e.g.:</a:t>
                </a:r>
              </a:p>
              <a:p>
                <a:pPr lvl="1"/>
                <a:r>
                  <a:rPr lang="en-GB" sz="2000" dirty="0" smtClean="0"/>
                  <a:t>adaptively tune DCF parameters (</a:t>
                </a:r>
                <a14:m>
                  <m:oMath xmlns:m="http://schemas.openxmlformats.org/officeDocument/2006/math">
                    <m:sSub>
                      <m:sSubPr>
                        <m:ctrlPr>
                          <a:rPr lang="en-GB" sz="2000" i="1">
                            <a:latin typeface="Cambria Math"/>
                          </a:rPr>
                        </m:ctrlPr>
                      </m:sSubPr>
                      <m:e>
                        <m:r>
                          <a:rPr lang="en-GB" sz="2000" i="1">
                            <a:latin typeface="Cambria Math"/>
                          </a:rPr>
                          <m:t>𝑊</m:t>
                        </m:r>
                      </m:e>
                      <m:sub>
                        <m:r>
                          <a:rPr lang="en-GB" sz="2000" i="1">
                            <a:latin typeface="Cambria Math"/>
                          </a:rPr>
                          <m:t>0</m:t>
                        </m:r>
                      </m:sub>
                    </m:sSub>
                    <m:r>
                      <a:rPr lang="en-GB" sz="2000" b="0" i="1" smtClean="0">
                        <a:latin typeface="Cambria Math"/>
                      </a:rPr>
                      <m:t>, </m:t>
                    </m:r>
                    <m:r>
                      <a:rPr lang="en-GB" sz="2000" b="0" i="1" smtClean="0">
                        <a:latin typeface="Cambria Math"/>
                      </a:rPr>
                      <m:t>𝑚</m:t>
                    </m:r>
                  </m:oMath>
                </a14:m>
                <a:r>
                  <a:rPr lang="en-GB" sz="2000" dirty="0" smtClean="0"/>
                  <a:t>) based on local measurements </a:t>
                </a:r>
                <a:r>
                  <a:rPr lang="en-GB" sz="2000" dirty="0" smtClean="0">
                    <a:solidFill>
                      <a:schemeClr val="bg1">
                        <a:lumMod val="50000"/>
                      </a:schemeClr>
                    </a:solidFill>
                  </a:rPr>
                  <a:t>(e.g. collision rate, waiting time, unique tx etc.)</a:t>
                </a:r>
              </a:p>
              <a:p>
                <a:pPr lvl="1"/>
                <a:r>
                  <a:rPr lang="en-GB" sz="2000" dirty="0" smtClean="0"/>
                  <a:t>share current/predicted DCF values with neighbours</a:t>
                </a:r>
              </a:p>
              <a:p>
                <a:pPr>
                  <a:spcBef>
                    <a:spcPts val="1200"/>
                  </a:spcBef>
                </a:pPr>
                <a:r>
                  <a:rPr lang="en-GB" sz="2000" dirty="0" smtClean="0"/>
                  <a:t>Some of the above can be used to provide QoS </a:t>
                </a:r>
                <a:r>
                  <a:rPr lang="en-GB" sz="2000" dirty="0" smtClean="0">
                    <a:solidFill>
                      <a:schemeClr val="bg1">
                        <a:lumMod val="50000"/>
                      </a:schemeClr>
                    </a:solidFill>
                  </a:rPr>
                  <a:t>(how?)</a:t>
                </a:r>
                <a:endParaRPr lang="en-GB" sz="2000" dirty="0">
                  <a:solidFill>
                    <a:schemeClr val="bg1">
                      <a:lumMod val="50000"/>
                    </a:schemeClr>
                  </a:solidFill>
                </a:endParaRPr>
              </a:p>
              <a:p>
                <a:pPr lvl="1"/>
                <a:endParaRPr lang="en-GB" sz="20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564" t="-423"/>
                </a:stretch>
              </a:blipFill>
            </p:spPr>
            <p:txBody>
              <a:bodyPr/>
              <a:lstStyle/>
              <a:p>
                <a:r>
                  <a:rPr lang="en-GB">
                    <a:noFill/>
                  </a:rPr>
                  <a:t> </a:t>
                </a:r>
              </a:p>
            </p:txBody>
          </p:sp>
        </mc:Fallback>
      </mc:AlternateContent>
    </p:spTree>
    <p:extLst>
      <p:ext uri="{BB962C8B-B14F-4D97-AF65-F5344CB8AC3E}">
        <p14:creationId xmlns:p14="http://schemas.microsoft.com/office/powerpoint/2010/main" val="43393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smtClean="0"/>
              <a:t>Challenges</a:t>
            </a:r>
            <a:endParaRPr lang="en-US" dirty="0"/>
          </a:p>
        </p:txBody>
      </p:sp>
      <p:sp>
        <p:nvSpPr>
          <p:cNvPr id="40963" name="Rectangle 3"/>
          <p:cNvSpPr>
            <a:spLocks noGrp="1" noChangeArrowheads="1"/>
          </p:cNvSpPr>
          <p:nvPr>
            <p:ph type="body" idx="1"/>
          </p:nvPr>
        </p:nvSpPr>
        <p:spPr>
          <a:xfrm>
            <a:off x="147638" y="735013"/>
            <a:ext cx="8839200" cy="1253827"/>
          </a:xfrm>
        </p:spPr>
        <p:txBody>
          <a:bodyPr/>
          <a:lstStyle/>
          <a:p>
            <a:r>
              <a:rPr lang="en-US" dirty="0" smtClean="0"/>
              <a:t>A lot of research into QoS, security, improving efficiency, tweaking the DCF, multi-hop, routing etc.</a:t>
            </a:r>
            <a:br>
              <a:rPr lang="en-US" dirty="0" smtClean="0"/>
            </a:br>
            <a:r>
              <a:rPr lang="en-US" dirty="0" smtClean="0">
                <a:solidFill>
                  <a:srgbClr val="FF6600"/>
                </a:solidFill>
              </a:rPr>
              <a:t>In the meantime…</a:t>
            </a:r>
          </a:p>
        </p:txBody>
      </p:sp>
      <p:pic>
        <p:nvPicPr>
          <p:cNvPr id="70658" name="Picture 2" descr="T:\work\cambridge\research\presentations\dtg-2011-01-24\manhatt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311748"/>
            <a:ext cx="3657628" cy="3709540"/>
          </a:xfrm>
          <a:prstGeom prst="rect">
            <a:avLst/>
          </a:prstGeom>
          <a:noFill/>
          <a:extLst>
            <a:ext uri="{909E8E84-426E-40DD-AFC4-6F175D3DCCD1}">
              <a14:hiddenFill xmlns:a14="http://schemas.microsoft.com/office/drawing/2010/main">
                <a:solidFill>
                  <a:srgbClr val="FFFFFF"/>
                </a:solidFill>
              </a14:hiddenFill>
            </a:ext>
          </a:extLst>
        </p:spPr>
      </p:pic>
      <p:pic>
        <p:nvPicPr>
          <p:cNvPr id="70659" name="Picture 3" descr="T:\work\cambridge\research\presentations\dtg-2011-01-24\eote_basic_T@M-cro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7990" y="2315542"/>
            <a:ext cx="4041711" cy="3133477"/>
          </a:xfrm>
          <a:prstGeom prst="rect">
            <a:avLst/>
          </a:prstGeom>
          <a:noFill/>
          <a:extLst>
            <a:ext uri="{909E8E84-426E-40DD-AFC4-6F175D3DCCD1}">
              <a14:hiddenFill xmlns:a14="http://schemas.microsoft.com/office/drawing/2010/main">
                <a:solidFill>
                  <a:srgbClr val="FFFFFF"/>
                </a:solidFill>
              </a14:hiddenFill>
            </a:ext>
          </a:extLst>
        </p:spPr>
      </p:pic>
      <p:pic>
        <p:nvPicPr>
          <p:cNvPr id="70660" name="Picture 4" descr="T:\work\cambridge\research\presentations\dtg-2011-01-24\manhattan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064" y="2352675"/>
            <a:ext cx="3781896" cy="28083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1560" y="5521027"/>
            <a:ext cx="2952328" cy="400110"/>
          </a:xfrm>
          <a:prstGeom prst="rect">
            <a:avLst/>
          </a:prstGeom>
          <a:noFill/>
        </p:spPr>
        <p:txBody>
          <a:bodyPr wrap="square" rtlCol="0">
            <a:spAutoFit/>
          </a:bodyPr>
          <a:lstStyle/>
          <a:p>
            <a:pPr algn="ctr"/>
            <a:r>
              <a:rPr lang="en-US" sz="2000" b="0" i="0" dirty="0" smtClean="0"/>
              <a:t>Manhattan 2008</a:t>
            </a:r>
            <a:endParaRPr lang="en-GB" sz="2000" b="0" i="0" dirty="0"/>
          </a:p>
        </p:txBody>
      </p:sp>
    </p:spTree>
    <p:extLst>
      <p:ext uri="{BB962C8B-B14F-4D97-AF65-F5344CB8AC3E}">
        <p14:creationId xmlns:p14="http://schemas.microsoft.com/office/powerpoint/2010/main" val="308952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fade">
                                      <p:cBhvr>
                                        <p:cTn id="7" dur="500"/>
                                        <p:tgtEl>
                                          <p:spTgt spid="706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658"/>
                                        </p:tgtEl>
                                        <p:attrNameLst>
                                          <p:attrName>style.visibility</p:attrName>
                                        </p:attrNameLst>
                                      </p:cBhvr>
                                      <p:to>
                                        <p:strVal val="visible"/>
                                      </p:to>
                                    </p:set>
                                    <p:animEffect transition="in" filter="fade">
                                      <p:cBhvr>
                                        <p:cTn id="15" dur="500"/>
                                        <p:tgtEl>
                                          <p:spTgt spid="7065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0658"/>
                                        </p:tgtEl>
                                      </p:cBhvr>
                                    </p:animEffect>
                                    <p:set>
                                      <p:cBhvr>
                                        <p:cTn id="20" dur="1" fill="hold">
                                          <p:stCondLst>
                                            <p:cond delay="499"/>
                                          </p:stCondLst>
                                        </p:cTn>
                                        <p:tgtEl>
                                          <p:spTgt spid="70658"/>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0659"/>
                                        </p:tgtEl>
                                        <p:attrNameLst>
                                          <p:attrName>style.visibility</p:attrName>
                                        </p:attrNameLst>
                                      </p:cBhvr>
                                      <p:to>
                                        <p:strVal val="visible"/>
                                      </p:to>
                                    </p:set>
                                    <p:animEffect transition="in" filter="fade">
                                      <p:cBhvr>
                                        <p:cTn id="24" dur="500"/>
                                        <p:tgtEl>
                                          <p:spTgt spid="70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GB" b="0" dirty="0"/>
          </a:p>
        </p:txBody>
      </p:sp>
      <p:sp>
        <p:nvSpPr>
          <p:cNvPr id="7" name="TextBox 6"/>
          <p:cNvSpPr txBox="1"/>
          <p:nvPr/>
        </p:nvSpPr>
        <p:spPr>
          <a:xfrm>
            <a:off x="7380312" y="900000"/>
            <a:ext cx="1656184" cy="1569660"/>
          </a:xfrm>
          <a:prstGeom prst="rect">
            <a:avLst/>
          </a:prstGeom>
          <a:solidFill>
            <a:schemeClr val="bg1"/>
          </a:solidFill>
        </p:spPr>
        <p:txBody>
          <a:bodyPr wrap="square" rtlCol="0">
            <a:spAutoFit/>
          </a:bodyPr>
          <a:lstStyle/>
          <a:p>
            <a:pPr algn="ctr"/>
            <a:r>
              <a:rPr lang="en-US" sz="2400" b="0" i="0" dirty="0" smtClean="0"/>
              <a:t>Troy, small city near St Louis, Illinois, US</a:t>
            </a:r>
            <a:endParaRPr lang="en-GB" sz="2400" b="0" i="0" dirty="0"/>
          </a:p>
        </p:txBody>
      </p:sp>
      <p:pic>
        <p:nvPicPr>
          <p:cNvPr id="71683" name="Picture 3" descr="T:\work\cambridge\research\presentations\dtg-2011-01-24\stlouis-troy.JPG"/>
          <p:cNvPicPr>
            <a:picLocks noChangeAspect="1" noChangeArrowheads="1"/>
          </p:cNvPicPr>
          <p:nvPr/>
        </p:nvPicPr>
        <p:blipFill rotWithShape="1">
          <a:blip r:embed="rId2">
            <a:extLst>
              <a:ext uri="{28A0092B-C50C-407E-A947-70E740481C1C}">
                <a14:useLocalDpi xmlns:a14="http://schemas.microsoft.com/office/drawing/2010/main" val="0"/>
              </a:ext>
            </a:extLst>
          </a:blip>
          <a:srcRect r="-285" b="2244"/>
          <a:stretch/>
        </p:blipFill>
        <p:spPr bwMode="auto">
          <a:xfrm>
            <a:off x="251520" y="860440"/>
            <a:ext cx="6228000" cy="56520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4"/>
          <p:cNvSpPr>
            <a:spLocks noChangeArrowheads="1"/>
          </p:cNvSpPr>
          <p:nvPr/>
        </p:nvSpPr>
        <p:spPr bwMode="auto">
          <a:xfrm>
            <a:off x="2051720" y="3488035"/>
            <a:ext cx="1584176" cy="1597149"/>
          </a:xfrm>
          <a:prstGeom prst="ellipse">
            <a:avLst/>
          </a:prstGeom>
          <a:noFill/>
          <a:ln w="25400">
            <a:solidFill>
              <a:srgbClr val="FF6600"/>
            </a:solidFill>
            <a:round/>
            <a:headEnd/>
            <a:tailEnd/>
          </a:ln>
          <a:effectLst/>
          <a:extLst/>
        </p:spPr>
        <p:txBody>
          <a:bodyPr wrap="none" anchor="ctr"/>
          <a:lstStyle/>
          <a:p>
            <a:endParaRPr lang="en-GB" dirty="0"/>
          </a:p>
        </p:txBody>
      </p:sp>
      <p:sp>
        <p:nvSpPr>
          <p:cNvPr id="10" name="Oval 4"/>
          <p:cNvSpPr>
            <a:spLocks noChangeArrowheads="1"/>
          </p:cNvSpPr>
          <p:nvPr/>
        </p:nvSpPr>
        <p:spPr bwMode="auto">
          <a:xfrm>
            <a:off x="4907657" y="3003603"/>
            <a:ext cx="504056" cy="497405"/>
          </a:xfrm>
          <a:prstGeom prst="ellipse">
            <a:avLst/>
          </a:prstGeom>
          <a:noFill/>
          <a:ln w="25400">
            <a:solidFill>
              <a:srgbClr val="FF6600"/>
            </a:solidFill>
            <a:round/>
            <a:headEnd/>
            <a:tailEnd/>
          </a:ln>
          <a:effectLst/>
          <a:extLst/>
        </p:spPr>
        <p:txBody>
          <a:bodyPr wrap="none" anchor="ctr"/>
          <a:lstStyle/>
          <a:p>
            <a:endParaRPr lang="en-GB" dirty="0"/>
          </a:p>
        </p:txBody>
      </p:sp>
    </p:spTree>
    <p:extLst>
      <p:ext uri="{BB962C8B-B14F-4D97-AF65-F5344CB8AC3E}">
        <p14:creationId xmlns:p14="http://schemas.microsoft.com/office/powerpoint/2010/main" val="24063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500"/>
                                        <p:tgtEl>
                                          <p:spTgt spid="9"/>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edg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cu800-cl-dtg-abr28">
  <a:themeElements>
    <a:clrScheme name="cu800-cl-dtg-abr2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1"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1" u="none" strike="noStrike" cap="none" normalizeH="0" baseline="0" smtClean="0">
            <a:ln>
              <a:noFill/>
            </a:ln>
            <a:solidFill>
              <a:schemeClr val="tx1"/>
            </a:solidFill>
            <a:effectLst/>
            <a:latin typeface="Calibri" pitchFamily="34" charset="0"/>
          </a:defRPr>
        </a:defPPr>
      </a:lstStyle>
    </a:lnDef>
  </a:objectDefaults>
  <a:extraClrSchemeLst>
    <a:extraClrScheme>
      <a:clrScheme name="cu800-cl-dtg-abr2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800-cl-dtg-abr2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800-cl-dtg-abr2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800-cl-dtg-abr2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800-cl-dtg-abr2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800-cl-dtg-abr2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800-cl-dtg-abr2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800-cl-dtg-abr2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800-cl-dtg-abr2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800-cl-dtg-abr2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800-cl-dtg-abr2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800-cl-dtg-abr2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6919</TotalTime>
  <Words>3898</Words>
  <Application>Microsoft Office PowerPoint</Application>
  <PresentationFormat>On-screen Show (4:3)</PresentationFormat>
  <Paragraphs>452</Paragraphs>
  <Slides>49</Slides>
  <Notes>15</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7" baseType="lpstr">
      <vt:lpstr>Arial</vt:lpstr>
      <vt:lpstr>Consolas</vt:lpstr>
      <vt:lpstr>Wingdings</vt:lpstr>
      <vt:lpstr>Cambria Math</vt:lpstr>
      <vt:lpstr>Calibri</vt:lpstr>
      <vt:lpstr>Times New Roman</vt:lpstr>
      <vt:lpstr>cu800-cl-dtg-abr28</vt:lpstr>
      <vt:lpstr>Visio</vt:lpstr>
      <vt:lpstr>Topical Issues: Designing a Wireless LAN Protocol</vt:lpstr>
      <vt:lpstr>Medium Access Control</vt:lpstr>
      <vt:lpstr>Medium Access Control for WLANs</vt:lpstr>
      <vt:lpstr>IEEE 802.11 a.k.a. WiFi</vt:lpstr>
      <vt:lpstr>The Bianchi model for DCF</vt:lpstr>
      <vt:lpstr>The Bianchi model - Analysis</vt:lpstr>
      <vt:lpstr>Improvements for the 802.11 DCF / BEB</vt:lpstr>
      <vt:lpstr>Challenges</vt:lpstr>
      <vt:lpstr>Challenges</vt:lpstr>
      <vt:lpstr>Challenges</vt:lpstr>
      <vt:lpstr>Challenges</vt:lpstr>
      <vt:lpstr>Challenges</vt:lpstr>
      <vt:lpstr>Hidden nodes</vt:lpstr>
      <vt:lpstr>Channel capture (a.k.a. near-far problem)</vt:lpstr>
      <vt:lpstr>Channels</vt:lpstr>
      <vt:lpstr>High Tx power, directional antennas</vt:lpstr>
      <vt:lpstr>High Tx power, directional antennas</vt:lpstr>
      <vt:lpstr>DIY</vt:lpstr>
      <vt:lpstr>If you’re not careful …</vt:lpstr>
      <vt:lpstr>Node density is a real problem</vt:lpstr>
      <vt:lpstr>Power consumption</vt:lpstr>
      <vt:lpstr>Power consumption</vt:lpstr>
      <vt:lpstr>Power consumption</vt:lpstr>
      <vt:lpstr>Power consumption</vt:lpstr>
      <vt:lpstr>Radio-On time</vt:lpstr>
      <vt:lpstr>Transmission efficiency</vt:lpstr>
      <vt:lpstr>Future?</vt:lpstr>
      <vt:lpstr>Multi-Carrier Burst Contention (MCBC)</vt:lpstr>
      <vt:lpstr>Multi-Carrier Burst Contention (MCBC)</vt:lpstr>
      <vt:lpstr>Multi-Carrier Burst Contention (MCBC)</vt:lpstr>
      <vt:lpstr>Multi-Carrier Burst Contention (MCBC)</vt:lpstr>
      <vt:lpstr>Multi-Carrier Burst Contention (MCBC)</vt:lpstr>
      <vt:lpstr>Multi-Carrier Burst Contention (MCBC)</vt:lpstr>
      <vt:lpstr>MCBC Challenges: OFDM Physical Layer</vt:lpstr>
      <vt:lpstr>MCBC Challenges: Frequency shift and ICI</vt:lpstr>
      <vt:lpstr>MCBC Challenges: Channel fading</vt:lpstr>
      <vt:lpstr>MCBC Challenges: Time offset</vt:lpstr>
      <vt:lpstr>MCBC: How does it look?</vt:lpstr>
      <vt:lpstr>MCBC: How does it look?</vt:lpstr>
      <vt:lpstr>MCBC: Signals</vt:lpstr>
      <vt:lpstr>MCBC: Performance (simulations)</vt:lpstr>
      <vt:lpstr>MCBC: Efficiency (simulations)</vt:lpstr>
      <vt:lpstr>A shift in perception</vt:lpstr>
      <vt:lpstr>A shift in perception</vt:lpstr>
      <vt:lpstr>MCBC: Non technical challenges</vt:lpstr>
      <vt:lpstr>Software Defined Radio (SDR) implementation</vt:lpstr>
      <vt:lpstr>Software Defined Radio (SDR) implementation</vt:lpstr>
      <vt:lpstr>Software Defined Radio (SDR) implementation</vt:lpstr>
      <vt:lpstr>Thank you!</vt:lpstr>
    </vt:vector>
  </TitlesOfParts>
  <Company>University of Cambridge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Wired to Wireless LANs</dc:title>
  <dc:creator>abr28</dc:creator>
  <cp:lastModifiedBy>Bogdan</cp:lastModifiedBy>
  <cp:revision>177</cp:revision>
  <cp:lastPrinted>2011-05-23T00:36:50Z</cp:lastPrinted>
  <dcterms:created xsi:type="dcterms:W3CDTF">2011-05-17T13:06:23Z</dcterms:created>
  <dcterms:modified xsi:type="dcterms:W3CDTF">2012-05-09T04:53:16Z</dcterms:modified>
</cp:coreProperties>
</file>