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8" r:id="rId3"/>
    <p:sldId id="260" r:id="rId4"/>
    <p:sldId id="265" r:id="rId5"/>
    <p:sldId id="270" r:id="rId6"/>
    <p:sldId id="271" r:id="rId7"/>
    <p:sldId id="272" r:id="rId8"/>
    <p:sldId id="273" r:id="rId9"/>
    <p:sldId id="274" r:id="rId10"/>
    <p:sldId id="275" r:id="rId11"/>
    <p:sldId id="266" r:id="rId12"/>
    <p:sldId id="276" r:id="rId13"/>
    <p:sldId id="277" r:id="rId14"/>
    <p:sldId id="278" r:id="rId15"/>
    <p:sldId id="267" r:id="rId16"/>
    <p:sldId id="279" r:id="rId17"/>
    <p:sldId id="281" r:id="rId18"/>
    <p:sldId id="282" r:id="rId19"/>
    <p:sldId id="283" r:id="rId20"/>
    <p:sldId id="284" r:id="rId21"/>
    <p:sldId id="285" r:id="rId22"/>
    <p:sldId id="287" r:id="rId23"/>
    <p:sldId id="289" r:id="rId24"/>
    <p:sldId id="288" r:id="rId25"/>
    <p:sldId id="290" r:id="rId26"/>
    <p:sldId id="268" r:id="rId27"/>
    <p:sldId id="292" r:id="rId28"/>
    <p:sldId id="301" r:id="rId29"/>
    <p:sldId id="293" r:id="rId30"/>
    <p:sldId id="303" r:id="rId31"/>
    <p:sldId id="304" r:id="rId32"/>
    <p:sldId id="302" r:id="rId33"/>
    <p:sldId id="294" r:id="rId34"/>
    <p:sldId id="295" r:id="rId35"/>
    <p:sldId id="305" r:id="rId36"/>
    <p:sldId id="296" r:id="rId37"/>
    <p:sldId id="297" r:id="rId38"/>
    <p:sldId id="269" r:id="rId39"/>
    <p:sldId id="257" r:id="rId40"/>
    <p:sldId id="259" r:id="rId41"/>
    <p:sldId id="28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73" autoAdjust="0"/>
  </p:normalViewPr>
  <p:slideViewPr>
    <p:cSldViewPr>
      <p:cViewPr varScale="1">
        <p:scale>
          <a:sx n="60" d="100"/>
          <a:sy n="60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mv21\workspace\iptv_workloads\output\IPTV_cache\regress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\fmv21\PhD\MyPapers\2010_SelectivePreJoining\figures\IPTV_dynamiccache_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\fmv21\PhD\MyPapers\2010_SelectivePreJoining\figures\IPTV_dynamiccache_result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iler\fmv21\PhD\MyPapers\2010_SelectivePreJoining\related\energy_per_bi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\fmv21\PhD\MyPapers\2010_SelectivePreJoining\related\energy_per_bi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\fmv21\PhD\MyPapers\2010_ChannelSmurfing\figures\TotalTesults_255kuser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\fmv21\PhD\MyPapers\2010_ChannelSmurfing\figures\TotalTesults_255kuser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\fmv21\PhD\MyPapers\2010_ChannelSmurfing\figures\TotalTesults_255kuser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\fmv21\PhD\MyPapers\2010_ChannelSmurfing\figures\TotalTesults_255kus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Channels with viewers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5"/>
          </c:marker>
          <c:xVal>
            <c:numRef>
              <c:f>Sheet1!$A$2:$A$635</c:f>
              <c:numCache>
                <c:formatCode>General</c:formatCode>
                <c:ptCount val="634"/>
                <c:pt idx="0">
                  <c:v>14</c:v>
                </c:pt>
                <c:pt idx="1">
                  <c:v>15</c:v>
                </c:pt>
                <c:pt idx="2">
                  <c:v>33</c:v>
                </c:pt>
                <c:pt idx="3">
                  <c:v>36</c:v>
                </c:pt>
                <c:pt idx="4">
                  <c:v>39</c:v>
                </c:pt>
                <c:pt idx="5">
                  <c:v>48</c:v>
                </c:pt>
                <c:pt idx="6">
                  <c:v>54</c:v>
                </c:pt>
                <c:pt idx="7">
                  <c:v>58</c:v>
                </c:pt>
                <c:pt idx="8">
                  <c:v>68</c:v>
                </c:pt>
                <c:pt idx="9">
                  <c:v>81</c:v>
                </c:pt>
                <c:pt idx="10">
                  <c:v>95</c:v>
                </c:pt>
                <c:pt idx="11">
                  <c:v>100</c:v>
                </c:pt>
                <c:pt idx="12">
                  <c:v>113</c:v>
                </c:pt>
                <c:pt idx="13">
                  <c:v>128</c:v>
                </c:pt>
                <c:pt idx="14">
                  <c:v>129</c:v>
                </c:pt>
                <c:pt idx="15">
                  <c:v>133</c:v>
                </c:pt>
                <c:pt idx="16">
                  <c:v>135</c:v>
                </c:pt>
                <c:pt idx="17">
                  <c:v>135</c:v>
                </c:pt>
                <c:pt idx="18">
                  <c:v>137</c:v>
                </c:pt>
                <c:pt idx="19">
                  <c:v>149</c:v>
                </c:pt>
                <c:pt idx="20">
                  <c:v>155</c:v>
                </c:pt>
                <c:pt idx="21">
                  <c:v>159</c:v>
                </c:pt>
                <c:pt idx="22">
                  <c:v>167</c:v>
                </c:pt>
                <c:pt idx="23">
                  <c:v>173</c:v>
                </c:pt>
                <c:pt idx="24">
                  <c:v>174</c:v>
                </c:pt>
                <c:pt idx="25">
                  <c:v>177</c:v>
                </c:pt>
                <c:pt idx="26">
                  <c:v>178</c:v>
                </c:pt>
                <c:pt idx="27">
                  <c:v>184</c:v>
                </c:pt>
                <c:pt idx="28">
                  <c:v>185</c:v>
                </c:pt>
                <c:pt idx="29">
                  <c:v>187</c:v>
                </c:pt>
                <c:pt idx="30">
                  <c:v>187</c:v>
                </c:pt>
                <c:pt idx="31">
                  <c:v>191</c:v>
                </c:pt>
                <c:pt idx="32">
                  <c:v>200</c:v>
                </c:pt>
                <c:pt idx="33">
                  <c:v>200</c:v>
                </c:pt>
                <c:pt idx="34">
                  <c:v>200</c:v>
                </c:pt>
                <c:pt idx="35">
                  <c:v>202</c:v>
                </c:pt>
                <c:pt idx="36">
                  <c:v>202</c:v>
                </c:pt>
                <c:pt idx="37">
                  <c:v>205</c:v>
                </c:pt>
                <c:pt idx="38">
                  <c:v>205</c:v>
                </c:pt>
                <c:pt idx="39">
                  <c:v>205</c:v>
                </c:pt>
                <c:pt idx="40">
                  <c:v>205</c:v>
                </c:pt>
                <c:pt idx="41">
                  <c:v>210</c:v>
                </c:pt>
                <c:pt idx="42">
                  <c:v>212</c:v>
                </c:pt>
                <c:pt idx="43">
                  <c:v>216</c:v>
                </c:pt>
                <c:pt idx="44">
                  <c:v>216</c:v>
                </c:pt>
                <c:pt idx="45">
                  <c:v>217</c:v>
                </c:pt>
                <c:pt idx="46">
                  <c:v>217</c:v>
                </c:pt>
                <c:pt idx="47">
                  <c:v>217</c:v>
                </c:pt>
                <c:pt idx="48">
                  <c:v>218</c:v>
                </c:pt>
                <c:pt idx="49">
                  <c:v>221</c:v>
                </c:pt>
                <c:pt idx="50">
                  <c:v>221</c:v>
                </c:pt>
                <c:pt idx="51">
                  <c:v>223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227</c:v>
                </c:pt>
                <c:pt idx="57">
                  <c:v>228</c:v>
                </c:pt>
                <c:pt idx="58">
                  <c:v>229</c:v>
                </c:pt>
                <c:pt idx="59">
                  <c:v>230</c:v>
                </c:pt>
                <c:pt idx="60">
                  <c:v>231</c:v>
                </c:pt>
                <c:pt idx="61">
                  <c:v>231</c:v>
                </c:pt>
                <c:pt idx="62">
                  <c:v>233</c:v>
                </c:pt>
                <c:pt idx="63">
                  <c:v>234</c:v>
                </c:pt>
                <c:pt idx="64">
                  <c:v>235</c:v>
                </c:pt>
                <c:pt idx="65">
                  <c:v>237</c:v>
                </c:pt>
                <c:pt idx="66">
                  <c:v>248</c:v>
                </c:pt>
                <c:pt idx="67">
                  <c:v>248</c:v>
                </c:pt>
                <c:pt idx="68">
                  <c:v>257</c:v>
                </c:pt>
                <c:pt idx="69">
                  <c:v>257</c:v>
                </c:pt>
                <c:pt idx="70">
                  <c:v>260</c:v>
                </c:pt>
                <c:pt idx="71">
                  <c:v>260</c:v>
                </c:pt>
                <c:pt idx="72">
                  <c:v>261</c:v>
                </c:pt>
                <c:pt idx="73">
                  <c:v>262</c:v>
                </c:pt>
                <c:pt idx="74">
                  <c:v>262</c:v>
                </c:pt>
                <c:pt idx="75">
                  <c:v>265</c:v>
                </c:pt>
                <c:pt idx="76">
                  <c:v>265</c:v>
                </c:pt>
                <c:pt idx="77">
                  <c:v>265</c:v>
                </c:pt>
                <c:pt idx="78">
                  <c:v>267</c:v>
                </c:pt>
                <c:pt idx="79">
                  <c:v>269</c:v>
                </c:pt>
                <c:pt idx="80">
                  <c:v>271</c:v>
                </c:pt>
                <c:pt idx="81">
                  <c:v>271</c:v>
                </c:pt>
                <c:pt idx="82">
                  <c:v>272</c:v>
                </c:pt>
                <c:pt idx="83">
                  <c:v>274</c:v>
                </c:pt>
                <c:pt idx="84">
                  <c:v>276</c:v>
                </c:pt>
                <c:pt idx="85">
                  <c:v>276</c:v>
                </c:pt>
                <c:pt idx="86">
                  <c:v>277</c:v>
                </c:pt>
                <c:pt idx="87">
                  <c:v>281</c:v>
                </c:pt>
                <c:pt idx="88">
                  <c:v>282</c:v>
                </c:pt>
                <c:pt idx="89">
                  <c:v>284</c:v>
                </c:pt>
                <c:pt idx="90">
                  <c:v>284</c:v>
                </c:pt>
                <c:pt idx="91">
                  <c:v>285</c:v>
                </c:pt>
                <c:pt idx="92">
                  <c:v>285</c:v>
                </c:pt>
                <c:pt idx="93">
                  <c:v>287</c:v>
                </c:pt>
                <c:pt idx="94">
                  <c:v>287</c:v>
                </c:pt>
                <c:pt idx="95">
                  <c:v>288</c:v>
                </c:pt>
                <c:pt idx="96">
                  <c:v>289</c:v>
                </c:pt>
                <c:pt idx="97">
                  <c:v>290</c:v>
                </c:pt>
                <c:pt idx="98">
                  <c:v>291</c:v>
                </c:pt>
                <c:pt idx="99">
                  <c:v>291</c:v>
                </c:pt>
                <c:pt idx="100">
                  <c:v>292</c:v>
                </c:pt>
                <c:pt idx="101">
                  <c:v>294</c:v>
                </c:pt>
                <c:pt idx="102">
                  <c:v>295</c:v>
                </c:pt>
                <c:pt idx="103">
                  <c:v>296</c:v>
                </c:pt>
                <c:pt idx="104">
                  <c:v>297</c:v>
                </c:pt>
                <c:pt idx="105">
                  <c:v>297</c:v>
                </c:pt>
                <c:pt idx="106">
                  <c:v>297</c:v>
                </c:pt>
                <c:pt idx="107">
                  <c:v>300</c:v>
                </c:pt>
                <c:pt idx="108">
                  <c:v>303</c:v>
                </c:pt>
                <c:pt idx="109">
                  <c:v>304</c:v>
                </c:pt>
                <c:pt idx="110">
                  <c:v>305</c:v>
                </c:pt>
                <c:pt idx="111">
                  <c:v>305</c:v>
                </c:pt>
                <c:pt idx="112">
                  <c:v>306</c:v>
                </c:pt>
                <c:pt idx="113">
                  <c:v>308</c:v>
                </c:pt>
                <c:pt idx="114">
                  <c:v>308</c:v>
                </c:pt>
                <c:pt idx="115">
                  <c:v>311</c:v>
                </c:pt>
                <c:pt idx="116">
                  <c:v>313</c:v>
                </c:pt>
                <c:pt idx="117">
                  <c:v>313</c:v>
                </c:pt>
                <c:pt idx="118">
                  <c:v>314</c:v>
                </c:pt>
                <c:pt idx="119">
                  <c:v>314</c:v>
                </c:pt>
                <c:pt idx="120">
                  <c:v>316</c:v>
                </c:pt>
                <c:pt idx="121">
                  <c:v>318</c:v>
                </c:pt>
                <c:pt idx="122">
                  <c:v>318</c:v>
                </c:pt>
                <c:pt idx="123">
                  <c:v>318</c:v>
                </c:pt>
                <c:pt idx="124">
                  <c:v>320</c:v>
                </c:pt>
                <c:pt idx="125">
                  <c:v>320</c:v>
                </c:pt>
                <c:pt idx="126">
                  <c:v>322</c:v>
                </c:pt>
                <c:pt idx="127">
                  <c:v>322</c:v>
                </c:pt>
                <c:pt idx="128">
                  <c:v>322</c:v>
                </c:pt>
                <c:pt idx="129">
                  <c:v>323</c:v>
                </c:pt>
                <c:pt idx="130">
                  <c:v>324</c:v>
                </c:pt>
                <c:pt idx="131">
                  <c:v>324</c:v>
                </c:pt>
                <c:pt idx="132">
                  <c:v>325</c:v>
                </c:pt>
                <c:pt idx="133">
                  <c:v>327</c:v>
                </c:pt>
                <c:pt idx="134">
                  <c:v>329</c:v>
                </c:pt>
                <c:pt idx="135">
                  <c:v>329</c:v>
                </c:pt>
                <c:pt idx="136">
                  <c:v>331</c:v>
                </c:pt>
                <c:pt idx="137">
                  <c:v>332</c:v>
                </c:pt>
                <c:pt idx="138">
                  <c:v>332</c:v>
                </c:pt>
                <c:pt idx="139">
                  <c:v>333</c:v>
                </c:pt>
                <c:pt idx="140">
                  <c:v>334</c:v>
                </c:pt>
                <c:pt idx="141">
                  <c:v>335</c:v>
                </c:pt>
                <c:pt idx="142">
                  <c:v>335</c:v>
                </c:pt>
                <c:pt idx="143">
                  <c:v>335</c:v>
                </c:pt>
                <c:pt idx="144">
                  <c:v>337</c:v>
                </c:pt>
                <c:pt idx="145">
                  <c:v>337</c:v>
                </c:pt>
                <c:pt idx="146">
                  <c:v>337</c:v>
                </c:pt>
                <c:pt idx="147">
                  <c:v>337</c:v>
                </c:pt>
                <c:pt idx="148">
                  <c:v>338</c:v>
                </c:pt>
                <c:pt idx="149">
                  <c:v>338</c:v>
                </c:pt>
                <c:pt idx="150">
                  <c:v>338</c:v>
                </c:pt>
                <c:pt idx="151">
                  <c:v>341</c:v>
                </c:pt>
                <c:pt idx="152">
                  <c:v>341</c:v>
                </c:pt>
                <c:pt idx="153">
                  <c:v>342</c:v>
                </c:pt>
                <c:pt idx="154">
                  <c:v>343</c:v>
                </c:pt>
                <c:pt idx="155">
                  <c:v>343</c:v>
                </c:pt>
                <c:pt idx="156">
                  <c:v>343</c:v>
                </c:pt>
                <c:pt idx="157">
                  <c:v>343</c:v>
                </c:pt>
                <c:pt idx="158">
                  <c:v>344</c:v>
                </c:pt>
                <c:pt idx="159">
                  <c:v>344</c:v>
                </c:pt>
                <c:pt idx="160">
                  <c:v>346</c:v>
                </c:pt>
                <c:pt idx="161">
                  <c:v>346</c:v>
                </c:pt>
                <c:pt idx="162">
                  <c:v>346</c:v>
                </c:pt>
                <c:pt idx="163">
                  <c:v>348</c:v>
                </c:pt>
                <c:pt idx="164">
                  <c:v>349</c:v>
                </c:pt>
                <c:pt idx="165">
                  <c:v>349</c:v>
                </c:pt>
                <c:pt idx="166">
                  <c:v>349</c:v>
                </c:pt>
                <c:pt idx="167">
                  <c:v>349</c:v>
                </c:pt>
                <c:pt idx="168">
                  <c:v>349</c:v>
                </c:pt>
                <c:pt idx="169">
                  <c:v>353</c:v>
                </c:pt>
                <c:pt idx="170">
                  <c:v>353</c:v>
                </c:pt>
                <c:pt idx="171">
                  <c:v>353</c:v>
                </c:pt>
                <c:pt idx="172">
                  <c:v>353</c:v>
                </c:pt>
                <c:pt idx="173">
                  <c:v>353</c:v>
                </c:pt>
                <c:pt idx="174">
                  <c:v>355</c:v>
                </c:pt>
                <c:pt idx="175">
                  <c:v>355</c:v>
                </c:pt>
                <c:pt idx="176">
                  <c:v>356</c:v>
                </c:pt>
                <c:pt idx="177">
                  <c:v>356</c:v>
                </c:pt>
                <c:pt idx="178">
                  <c:v>358</c:v>
                </c:pt>
                <c:pt idx="179">
                  <c:v>359</c:v>
                </c:pt>
                <c:pt idx="180">
                  <c:v>360</c:v>
                </c:pt>
                <c:pt idx="181">
                  <c:v>360</c:v>
                </c:pt>
                <c:pt idx="182">
                  <c:v>363</c:v>
                </c:pt>
                <c:pt idx="183">
                  <c:v>363</c:v>
                </c:pt>
                <c:pt idx="184">
                  <c:v>365</c:v>
                </c:pt>
                <c:pt idx="185">
                  <c:v>367</c:v>
                </c:pt>
                <c:pt idx="186">
                  <c:v>367</c:v>
                </c:pt>
                <c:pt idx="187">
                  <c:v>367</c:v>
                </c:pt>
                <c:pt idx="188">
                  <c:v>368</c:v>
                </c:pt>
                <c:pt idx="189">
                  <c:v>368</c:v>
                </c:pt>
                <c:pt idx="190">
                  <c:v>368</c:v>
                </c:pt>
                <c:pt idx="191">
                  <c:v>369</c:v>
                </c:pt>
                <c:pt idx="192">
                  <c:v>369</c:v>
                </c:pt>
                <c:pt idx="193">
                  <c:v>370</c:v>
                </c:pt>
                <c:pt idx="194">
                  <c:v>371</c:v>
                </c:pt>
                <c:pt idx="195">
                  <c:v>371</c:v>
                </c:pt>
                <c:pt idx="196">
                  <c:v>371</c:v>
                </c:pt>
                <c:pt idx="197">
                  <c:v>372</c:v>
                </c:pt>
                <c:pt idx="198">
                  <c:v>372</c:v>
                </c:pt>
                <c:pt idx="199">
                  <c:v>372</c:v>
                </c:pt>
                <c:pt idx="200">
                  <c:v>373</c:v>
                </c:pt>
                <c:pt idx="201">
                  <c:v>374</c:v>
                </c:pt>
                <c:pt idx="202">
                  <c:v>375</c:v>
                </c:pt>
                <c:pt idx="203">
                  <c:v>375</c:v>
                </c:pt>
                <c:pt idx="204">
                  <c:v>376</c:v>
                </c:pt>
                <c:pt idx="205">
                  <c:v>376</c:v>
                </c:pt>
                <c:pt idx="206">
                  <c:v>377</c:v>
                </c:pt>
                <c:pt idx="207">
                  <c:v>378</c:v>
                </c:pt>
                <c:pt idx="208">
                  <c:v>378</c:v>
                </c:pt>
                <c:pt idx="209">
                  <c:v>379</c:v>
                </c:pt>
                <c:pt idx="210">
                  <c:v>383</c:v>
                </c:pt>
                <c:pt idx="211">
                  <c:v>384</c:v>
                </c:pt>
                <c:pt idx="212">
                  <c:v>384</c:v>
                </c:pt>
                <c:pt idx="213">
                  <c:v>385</c:v>
                </c:pt>
                <c:pt idx="214">
                  <c:v>386</c:v>
                </c:pt>
                <c:pt idx="215">
                  <c:v>386</c:v>
                </c:pt>
                <c:pt idx="216">
                  <c:v>386</c:v>
                </c:pt>
                <c:pt idx="217">
                  <c:v>386</c:v>
                </c:pt>
                <c:pt idx="218">
                  <c:v>387</c:v>
                </c:pt>
                <c:pt idx="219">
                  <c:v>387</c:v>
                </c:pt>
                <c:pt idx="220">
                  <c:v>388</c:v>
                </c:pt>
                <c:pt idx="221">
                  <c:v>388</c:v>
                </c:pt>
                <c:pt idx="222">
                  <c:v>389</c:v>
                </c:pt>
                <c:pt idx="223">
                  <c:v>390</c:v>
                </c:pt>
                <c:pt idx="224">
                  <c:v>390</c:v>
                </c:pt>
                <c:pt idx="225">
                  <c:v>392</c:v>
                </c:pt>
                <c:pt idx="226">
                  <c:v>392</c:v>
                </c:pt>
                <c:pt idx="227">
                  <c:v>393</c:v>
                </c:pt>
                <c:pt idx="228">
                  <c:v>393</c:v>
                </c:pt>
                <c:pt idx="229">
                  <c:v>394</c:v>
                </c:pt>
                <c:pt idx="230">
                  <c:v>395</c:v>
                </c:pt>
                <c:pt idx="231">
                  <c:v>395</c:v>
                </c:pt>
                <c:pt idx="232">
                  <c:v>395</c:v>
                </c:pt>
                <c:pt idx="233">
                  <c:v>395</c:v>
                </c:pt>
                <c:pt idx="234">
                  <c:v>395</c:v>
                </c:pt>
                <c:pt idx="235">
                  <c:v>396</c:v>
                </c:pt>
                <c:pt idx="236">
                  <c:v>396</c:v>
                </c:pt>
                <c:pt idx="237">
                  <c:v>396</c:v>
                </c:pt>
                <c:pt idx="238">
                  <c:v>397</c:v>
                </c:pt>
                <c:pt idx="239">
                  <c:v>398</c:v>
                </c:pt>
                <c:pt idx="240">
                  <c:v>398</c:v>
                </c:pt>
                <c:pt idx="241">
                  <c:v>398</c:v>
                </c:pt>
                <c:pt idx="242">
                  <c:v>399</c:v>
                </c:pt>
                <c:pt idx="243">
                  <c:v>400</c:v>
                </c:pt>
                <c:pt idx="244">
                  <c:v>401</c:v>
                </c:pt>
                <c:pt idx="245">
                  <c:v>401</c:v>
                </c:pt>
                <c:pt idx="246">
                  <c:v>402</c:v>
                </c:pt>
                <c:pt idx="247">
                  <c:v>402</c:v>
                </c:pt>
                <c:pt idx="248">
                  <c:v>402</c:v>
                </c:pt>
                <c:pt idx="249">
                  <c:v>402</c:v>
                </c:pt>
                <c:pt idx="250">
                  <c:v>402</c:v>
                </c:pt>
                <c:pt idx="251">
                  <c:v>403</c:v>
                </c:pt>
                <c:pt idx="252">
                  <c:v>403</c:v>
                </c:pt>
                <c:pt idx="253">
                  <c:v>404</c:v>
                </c:pt>
                <c:pt idx="254">
                  <c:v>405</c:v>
                </c:pt>
                <c:pt idx="255">
                  <c:v>406</c:v>
                </c:pt>
                <c:pt idx="256">
                  <c:v>406</c:v>
                </c:pt>
                <c:pt idx="257">
                  <c:v>407</c:v>
                </c:pt>
                <c:pt idx="258">
                  <c:v>408</c:v>
                </c:pt>
                <c:pt idx="259">
                  <c:v>408</c:v>
                </c:pt>
                <c:pt idx="260">
                  <c:v>409</c:v>
                </c:pt>
                <c:pt idx="261">
                  <c:v>409</c:v>
                </c:pt>
                <c:pt idx="262">
                  <c:v>409</c:v>
                </c:pt>
                <c:pt idx="263">
                  <c:v>409</c:v>
                </c:pt>
                <c:pt idx="264">
                  <c:v>409</c:v>
                </c:pt>
                <c:pt idx="265">
                  <c:v>410</c:v>
                </c:pt>
                <c:pt idx="266">
                  <c:v>412</c:v>
                </c:pt>
                <c:pt idx="267">
                  <c:v>412</c:v>
                </c:pt>
                <c:pt idx="268">
                  <c:v>412</c:v>
                </c:pt>
                <c:pt idx="269">
                  <c:v>412</c:v>
                </c:pt>
                <c:pt idx="270">
                  <c:v>412</c:v>
                </c:pt>
                <c:pt idx="271">
                  <c:v>413</c:v>
                </c:pt>
                <c:pt idx="272">
                  <c:v>414</c:v>
                </c:pt>
                <c:pt idx="273">
                  <c:v>414</c:v>
                </c:pt>
                <c:pt idx="274">
                  <c:v>414</c:v>
                </c:pt>
                <c:pt idx="275">
                  <c:v>415</c:v>
                </c:pt>
                <c:pt idx="276">
                  <c:v>415</c:v>
                </c:pt>
                <c:pt idx="277">
                  <c:v>415</c:v>
                </c:pt>
                <c:pt idx="278">
                  <c:v>416</c:v>
                </c:pt>
                <c:pt idx="279">
                  <c:v>416</c:v>
                </c:pt>
                <c:pt idx="280">
                  <c:v>417</c:v>
                </c:pt>
                <c:pt idx="281">
                  <c:v>417</c:v>
                </c:pt>
                <c:pt idx="282">
                  <c:v>418</c:v>
                </c:pt>
                <c:pt idx="283">
                  <c:v>419</c:v>
                </c:pt>
                <c:pt idx="284">
                  <c:v>420</c:v>
                </c:pt>
                <c:pt idx="285">
                  <c:v>420</c:v>
                </c:pt>
                <c:pt idx="286">
                  <c:v>421</c:v>
                </c:pt>
                <c:pt idx="287">
                  <c:v>421</c:v>
                </c:pt>
                <c:pt idx="288">
                  <c:v>422</c:v>
                </c:pt>
                <c:pt idx="289">
                  <c:v>422</c:v>
                </c:pt>
                <c:pt idx="290">
                  <c:v>423</c:v>
                </c:pt>
                <c:pt idx="291">
                  <c:v>423</c:v>
                </c:pt>
                <c:pt idx="292">
                  <c:v>424</c:v>
                </c:pt>
                <c:pt idx="293">
                  <c:v>425</c:v>
                </c:pt>
                <c:pt idx="294">
                  <c:v>426</c:v>
                </c:pt>
                <c:pt idx="295">
                  <c:v>427</c:v>
                </c:pt>
                <c:pt idx="296">
                  <c:v>427</c:v>
                </c:pt>
                <c:pt idx="297">
                  <c:v>427</c:v>
                </c:pt>
                <c:pt idx="298">
                  <c:v>427</c:v>
                </c:pt>
                <c:pt idx="299">
                  <c:v>427</c:v>
                </c:pt>
                <c:pt idx="300">
                  <c:v>428</c:v>
                </c:pt>
                <c:pt idx="301">
                  <c:v>428</c:v>
                </c:pt>
                <c:pt idx="302">
                  <c:v>428</c:v>
                </c:pt>
                <c:pt idx="303">
                  <c:v>429</c:v>
                </c:pt>
                <c:pt idx="304">
                  <c:v>429</c:v>
                </c:pt>
                <c:pt idx="305">
                  <c:v>430</c:v>
                </c:pt>
                <c:pt idx="306">
                  <c:v>430</c:v>
                </c:pt>
                <c:pt idx="307">
                  <c:v>430</c:v>
                </c:pt>
                <c:pt idx="308">
                  <c:v>431</c:v>
                </c:pt>
                <c:pt idx="309">
                  <c:v>432</c:v>
                </c:pt>
                <c:pt idx="310">
                  <c:v>432</c:v>
                </c:pt>
                <c:pt idx="311">
                  <c:v>432</c:v>
                </c:pt>
                <c:pt idx="312">
                  <c:v>433</c:v>
                </c:pt>
                <c:pt idx="313">
                  <c:v>434</c:v>
                </c:pt>
                <c:pt idx="314">
                  <c:v>435</c:v>
                </c:pt>
                <c:pt idx="315">
                  <c:v>435</c:v>
                </c:pt>
                <c:pt idx="316">
                  <c:v>435</c:v>
                </c:pt>
                <c:pt idx="317">
                  <c:v>435</c:v>
                </c:pt>
                <c:pt idx="318">
                  <c:v>436</c:v>
                </c:pt>
                <c:pt idx="319">
                  <c:v>436</c:v>
                </c:pt>
                <c:pt idx="320">
                  <c:v>437</c:v>
                </c:pt>
                <c:pt idx="321">
                  <c:v>437</c:v>
                </c:pt>
                <c:pt idx="322">
                  <c:v>437</c:v>
                </c:pt>
                <c:pt idx="323">
                  <c:v>437</c:v>
                </c:pt>
                <c:pt idx="324">
                  <c:v>437</c:v>
                </c:pt>
                <c:pt idx="325">
                  <c:v>437</c:v>
                </c:pt>
                <c:pt idx="326">
                  <c:v>438</c:v>
                </c:pt>
                <c:pt idx="327">
                  <c:v>438</c:v>
                </c:pt>
                <c:pt idx="328">
                  <c:v>439</c:v>
                </c:pt>
                <c:pt idx="329">
                  <c:v>440</c:v>
                </c:pt>
                <c:pt idx="330">
                  <c:v>440</c:v>
                </c:pt>
                <c:pt idx="331">
                  <c:v>440</c:v>
                </c:pt>
                <c:pt idx="332">
                  <c:v>440</c:v>
                </c:pt>
                <c:pt idx="333">
                  <c:v>440</c:v>
                </c:pt>
                <c:pt idx="334">
                  <c:v>441</c:v>
                </c:pt>
                <c:pt idx="335">
                  <c:v>441</c:v>
                </c:pt>
                <c:pt idx="336">
                  <c:v>442</c:v>
                </c:pt>
                <c:pt idx="337">
                  <c:v>442</c:v>
                </c:pt>
                <c:pt idx="338">
                  <c:v>443</c:v>
                </c:pt>
                <c:pt idx="339">
                  <c:v>443</c:v>
                </c:pt>
                <c:pt idx="340">
                  <c:v>443</c:v>
                </c:pt>
                <c:pt idx="341">
                  <c:v>444</c:v>
                </c:pt>
                <c:pt idx="342">
                  <c:v>444</c:v>
                </c:pt>
                <c:pt idx="343">
                  <c:v>444</c:v>
                </c:pt>
                <c:pt idx="344">
                  <c:v>445</c:v>
                </c:pt>
                <c:pt idx="345">
                  <c:v>446</c:v>
                </c:pt>
                <c:pt idx="346">
                  <c:v>446</c:v>
                </c:pt>
                <c:pt idx="347">
                  <c:v>447</c:v>
                </c:pt>
                <c:pt idx="348">
                  <c:v>447</c:v>
                </c:pt>
                <c:pt idx="349">
                  <c:v>447</c:v>
                </c:pt>
                <c:pt idx="350">
                  <c:v>447</c:v>
                </c:pt>
                <c:pt idx="351">
                  <c:v>447</c:v>
                </c:pt>
                <c:pt idx="352">
                  <c:v>450</c:v>
                </c:pt>
                <c:pt idx="353">
                  <c:v>452</c:v>
                </c:pt>
                <c:pt idx="354">
                  <c:v>452</c:v>
                </c:pt>
                <c:pt idx="355">
                  <c:v>452</c:v>
                </c:pt>
                <c:pt idx="356">
                  <c:v>452</c:v>
                </c:pt>
                <c:pt idx="357">
                  <c:v>454</c:v>
                </c:pt>
                <c:pt idx="358">
                  <c:v>454</c:v>
                </c:pt>
                <c:pt idx="359">
                  <c:v>454</c:v>
                </c:pt>
                <c:pt idx="360">
                  <c:v>454</c:v>
                </c:pt>
                <c:pt idx="361">
                  <c:v>454</c:v>
                </c:pt>
                <c:pt idx="362">
                  <c:v>454</c:v>
                </c:pt>
                <c:pt idx="363">
                  <c:v>454</c:v>
                </c:pt>
                <c:pt idx="364">
                  <c:v>455</c:v>
                </c:pt>
                <c:pt idx="365">
                  <c:v>455</c:v>
                </c:pt>
                <c:pt idx="366">
                  <c:v>456</c:v>
                </c:pt>
                <c:pt idx="367">
                  <c:v>456</c:v>
                </c:pt>
                <c:pt idx="368">
                  <c:v>456</c:v>
                </c:pt>
                <c:pt idx="369">
                  <c:v>457</c:v>
                </c:pt>
                <c:pt idx="370">
                  <c:v>457</c:v>
                </c:pt>
                <c:pt idx="371">
                  <c:v>457</c:v>
                </c:pt>
                <c:pt idx="372">
                  <c:v>457</c:v>
                </c:pt>
                <c:pt idx="373">
                  <c:v>457</c:v>
                </c:pt>
                <c:pt idx="374">
                  <c:v>457</c:v>
                </c:pt>
                <c:pt idx="375">
                  <c:v>458</c:v>
                </c:pt>
                <c:pt idx="376">
                  <c:v>458</c:v>
                </c:pt>
                <c:pt idx="377">
                  <c:v>459</c:v>
                </c:pt>
                <c:pt idx="378">
                  <c:v>461</c:v>
                </c:pt>
                <c:pt idx="379">
                  <c:v>461</c:v>
                </c:pt>
                <c:pt idx="380">
                  <c:v>462</c:v>
                </c:pt>
                <c:pt idx="381">
                  <c:v>462</c:v>
                </c:pt>
                <c:pt idx="382">
                  <c:v>462</c:v>
                </c:pt>
                <c:pt idx="383">
                  <c:v>462</c:v>
                </c:pt>
                <c:pt idx="384">
                  <c:v>462</c:v>
                </c:pt>
                <c:pt idx="385">
                  <c:v>463</c:v>
                </c:pt>
                <c:pt idx="386">
                  <c:v>463</c:v>
                </c:pt>
                <c:pt idx="387">
                  <c:v>464</c:v>
                </c:pt>
                <c:pt idx="388">
                  <c:v>464</c:v>
                </c:pt>
                <c:pt idx="389">
                  <c:v>464</c:v>
                </c:pt>
                <c:pt idx="390">
                  <c:v>464</c:v>
                </c:pt>
                <c:pt idx="391">
                  <c:v>465</c:v>
                </c:pt>
                <c:pt idx="392">
                  <c:v>466</c:v>
                </c:pt>
                <c:pt idx="393">
                  <c:v>466</c:v>
                </c:pt>
                <c:pt idx="394">
                  <c:v>467</c:v>
                </c:pt>
                <c:pt idx="395">
                  <c:v>467</c:v>
                </c:pt>
                <c:pt idx="396">
                  <c:v>468</c:v>
                </c:pt>
                <c:pt idx="397">
                  <c:v>468</c:v>
                </c:pt>
                <c:pt idx="398">
                  <c:v>468</c:v>
                </c:pt>
                <c:pt idx="399">
                  <c:v>468</c:v>
                </c:pt>
                <c:pt idx="400">
                  <c:v>468</c:v>
                </c:pt>
                <c:pt idx="401">
                  <c:v>469</c:v>
                </c:pt>
                <c:pt idx="402">
                  <c:v>469</c:v>
                </c:pt>
                <c:pt idx="403">
                  <c:v>470</c:v>
                </c:pt>
                <c:pt idx="404">
                  <c:v>470</c:v>
                </c:pt>
                <c:pt idx="405">
                  <c:v>470</c:v>
                </c:pt>
                <c:pt idx="406">
                  <c:v>470</c:v>
                </c:pt>
                <c:pt idx="407">
                  <c:v>471</c:v>
                </c:pt>
                <c:pt idx="408">
                  <c:v>471</c:v>
                </c:pt>
                <c:pt idx="409">
                  <c:v>471</c:v>
                </c:pt>
                <c:pt idx="410">
                  <c:v>472</c:v>
                </c:pt>
                <c:pt idx="411">
                  <c:v>472</c:v>
                </c:pt>
                <c:pt idx="412">
                  <c:v>472</c:v>
                </c:pt>
                <c:pt idx="413">
                  <c:v>473</c:v>
                </c:pt>
                <c:pt idx="414">
                  <c:v>473</c:v>
                </c:pt>
                <c:pt idx="415">
                  <c:v>473</c:v>
                </c:pt>
                <c:pt idx="416">
                  <c:v>474</c:v>
                </c:pt>
                <c:pt idx="417">
                  <c:v>475</c:v>
                </c:pt>
                <c:pt idx="418">
                  <c:v>476</c:v>
                </c:pt>
                <c:pt idx="419">
                  <c:v>476</c:v>
                </c:pt>
                <c:pt idx="420">
                  <c:v>477</c:v>
                </c:pt>
                <c:pt idx="421">
                  <c:v>477</c:v>
                </c:pt>
                <c:pt idx="422">
                  <c:v>478</c:v>
                </c:pt>
                <c:pt idx="423">
                  <c:v>479</c:v>
                </c:pt>
                <c:pt idx="424">
                  <c:v>480</c:v>
                </c:pt>
                <c:pt idx="425">
                  <c:v>481</c:v>
                </c:pt>
                <c:pt idx="426">
                  <c:v>481</c:v>
                </c:pt>
                <c:pt idx="427">
                  <c:v>481</c:v>
                </c:pt>
                <c:pt idx="428">
                  <c:v>482</c:v>
                </c:pt>
                <c:pt idx="429">
                  <c:v>482</c:v>
                </c:pt>
                <c:pt idx="430">
                  <c:v>482</c:v>
                </c:pt>
                <c:pt idx="431">
                  <c:v>483</c:v>
                </c:pt>
                <c:pt idx="432">
                  <c:v>483</c:v>
                </c:pt>
                <c:pt idx="433">
                  <c:v>484</c:v>
                </c:pt>
                <c:pt idx="434">
                  <c:v>484</c:v>
                </c:pt>
                <c:pt idx="435">
                  <c:v>485</c:v>
                </c:pt>
                <c:pt idx="436">
                  <c:v>486</c:v>
                </c:pt>
                <c:pt idx="437">
                  <c:v>486</c:v>
                </c:pt>
                <c:pt idx="438">
                  <c:v>486</c:v>
                </c:pt>
                <c:pt idx="439">
                  <c:v>486</c:v>
                </c:pt>
                <c:pt idx="440">
                  <c:v>486</c:v>
                </c:pt>
                <c:pt idx="441">
                  <c:v>486</c:v>
                </c:pt>
                <c:pt idx="442">
                  <c:v>486</c:v>
                </c:pt>
                <c:pt idx="443">
                  <c:v>487</c:v>
                </c:pt>
                <c:pt idx="444">
                  <c:v>488</c:v>
                </c:pt>
                <c:pt idx="445">
                  <c:v>488</c:v>
                </c:pt>
                <c:pt idx="446">
                  <c:v>488</c:v>
                </c:pt>
                <c:pt idx="447">
                  <c:v>488</c:v>
                </c:pt>
                <c:pt idx="448">
                  <c:v>489</c:v>
                </c:pt>
                <c:pt idx="449">
                  <c:v>489</c:v>
                </c:pt>
                <c:pt idx="450">
                  <c:v>490</c:v>
                </c:pt>
                <c:pt idx="451">
                  <c:v>490</c:v>
                </c:pt>
                <c:pt idx="452">
                  <c:v>491</c:v>
                </c:pt>
                <c:pt idx="453">
                  <c:v>492</c:v>
                </c:pt>
                <c:pt idx="454">
                  <c:v>492</c:v>
                </c:pt>
                <c:pt idx="455">
                  <c:v>493</c:v>
                </c:pt>
                <c:pt idx="456">
                  <c:v>494</c:v>
                </c:pt>
                <c:pt idx="457">
                  <c:v>494</c:v>
                </c:pt>
                <c:pt idx="458">
                  <c:v>495</c:v>
                </c:pt>
                <c:pt idx="459">
                  <c:v>495</c:v>
                </c:pt>
                <c:pt idx="460">
                  <c:v>496</c:v>
                </c:pt>
                <c:pt idx="461">
                  <c:v>496</c:v>
                </c:pt>
                <c:pt idx="462">
                  <c:v>496</c:v>
                </c:pt>
                <c:pt idx="463">
                  <c:v>497</c:v>
                </c:pt>
                <c:pt idx="464">
                  <c:v>500</c:v>
                </c:pt>
                <c:pt idx="465">
                  <c:v>501</c:v>
                </c:pt>
                <c:pt idx="466">
                  <c:v>501</c:v>
                </c:pt>
                <c:pt idx="467">
                  <c:v>501</c:v>
                </c:pt>
                <c:pt idx="468">
                  <c:v>502</c:v>
                </c:pt>
                <c:pt idx="469">
                  <c:v>502</c:v>
                </c:pt>
                <c:pt idx="470">
                  <c:v>503</c:v>
                </c:pt>
                <c:pt idx="471">
                  <c:v>503</c:v>
                </c:pt>
                <c:pt idx="472">
                  <c:v>504</c:v>
                </c:pt>
                <c:pt idx="473">
                  <c:v>504</c:v>
                </c:pt>
                <c:pt idx="474">
                  <c:v>504</c:v>
                </c:pt>
                <c:pt idx="475">
                  <c:v>505</c:v>
                </c:pt>
                <c:pt idx="476">
                  <c:v>506</c:v>
                </c:pt>
                <c:pt idx="477">
                  <c:v>507</c:v>
                </c:pt>
                <c:pt idx="478">
                  <c:v>507</c:v>
                </c:pt>
                <c:pt idx="479">
                  <c:v>508</c:v>
                </c:pt>
                <c:pt idx="480">
                  <c:v>508</c:v>
                </c:pt>
                <c:pt idx="481">
                  <c:v>508</c:v>
                </c:pt>
                <c:pt idx="482">
                  <c:v>508</c:v>
                </c:pt>
                <c:pt idx="483">
                  <c:v>508</c:v>
                </c:pt>
                <c:pt idx="484">
                  <c:v>509</c:v>
                </c:pt>
                <c:pt idx="485">
                  <c:v>509</c:v>
                </c:pt>
                <c:pt idx="486">
                  <c:v>509</c:v>
                </c:pt>
                <c:pt idx="487">
                  <c:v>510</c:v>
                </c:pt>
                <c:pt idx="488">
                  <c:v>511</c:v>
                </c:pt>
                <c:pt idx="489">
                  <c:v>511</c:v>
                </c:pt>
                <c:pt idx="490">
                  <c:v>512</c:v>
                </c:pt>
                <c:pt idx="491">
                  <c:v>512</c:v>
                </c:pt>
                <c:pt idx="492">
                  <c:v>512</c:v>
                </c:pt>
                <c:pt idx="493">
                  <c:v>513</c:v>
                </c:pt>
                <c:pt idx="494">
                  <c:v>513</c:v>
                </c:pt>
                <c:pt idx="495">
                  <c:v>513</c:v>
                </c:pt>
                <c:pt idx="496">
                  <c:v>513</c:v>
                </c:pt>
                <c:pt idx="497">
                  <c:v>513</c:v>
                </c:pt>
                <c:pt idx="498">
                  <c:v>513</c:v>
                </c:pt>
                <c:pt idx="499">
                  <c:v>513</c:v>
                </c:pt>
                <c:pt idx="500">
                  <c:v>514</c:v>
                </c:pt>
                <c:pt idx="501">
                  <c:v>515</c:v>
                </c:pt>
                <c:pt idx="502">
                  <c:v>516</c:v>
                </c:pt>
                <c:pt idx="503">
                  <c:v>516</c:v>
                </c:pt>
                <c:pt idx="504">
                  <c:v>516</c:v>
                </c:pt>
                <c:pt idx="505">
                  <c:v>516</c:v>
                </c:pt>
                <c:pt idx="506">
                  <c:v>517</c:v>
                </c:pt>
                <c:pt idx="507">
                  <c:v>518</c:v>
                </c:pt>
                <c:pt idx="508">
                  <c:v>519</c:v>
                </c:pt>
                <c:pt idx="509">
                  <c:v>520</c:v>
                </c:pt>
                <c:pt idx="510">
                  <c:v>520</c:v>
                </c:pt>
                <c:pt idx="511">
                  <c:v>520</c:v>
                </c:pt>
                <c:pt idx="512">
                  <c:v>520</c:v>
                </c:pt>
                <c:pt idx="513">
                  <c:v>522</c:v>
                </c:pt>
                <c:pt idx="514">
                  <c:v>522</c:v>
                </c:pt>
                <c:pt idx="515">
                  <c:v>522</c:v>
                </c:pt>
                <c:pt idx="516">
                  <c:v>523</c:v>
                </c:pt>
                <c:pt idx="517">
                  <c:v>524</c:v>
                </c:pt>
                <c:pt idx="518">
                  <c:v>524</c:v>
                </c:pt>
                <c:pt idx="519">
                  <c:v>524</c:v>
                </c:pt>
                <c:pt idx="520">
                  <c:v>524</c:v>
                </c:pt>
                <c:pt idx="521">
                  <c:v>525</c:v>
                </c:pt>
                <c:pt idx="522">
                  <c:v>525</c:v>
                </c:pt>
                <c:pt idx="523">
                  <c:v>525</c:v>
                </c:pt>
                <c:pt idx="524">
                  <c:v>526</c:v>
                </c:pt>
                <c:pt idx="525">
                  <c:v>526</c:v>
                </c:pt>
                <c:pt idx="526">
                  <c:v>526</c:v>
                </c:pt>
                <c:pt idx="527">
                  <c:v>526</c:v>
                </c:pt>
                <c:pt idx="528">
                  <c:v>527</c:v>
                </c:pt>
                <c:pt idx="529">
                  <c:v>527</c:v>
                </c:pt>
                <c:pt idx="530">
                  <c:v>527</c:v>
                </c:pt>
                <c:pt idx="531">
                  <c:v>527</c:v>
                </c:pt>
                <c:pt idx="532">
                  <c:v>528</c:v>
                </c:pt>
                <c:pt idx="533">
                  <c:v>528</c:v>
                </c:pt>
                <c:pt idx="534">
                  <c:v>528</c:v>
                </c:pt>
                <c:pt idx="535">
                  <c:v>528</c:v>
                </c:pt>
                <c:pt idx="536">
                  <c:v>529</c:v>
                </c:pt>
                <c:pt idx="537">
                  <c:v>529</c:v>
                </c:pt>
                <c:pt idx="538">
                  <c:v>530</c:v>
                </c:pt>
                <c:pt idx="539">
                  <c:v>530</c:v>
                </c:pt>
                <c:pt idx="540">
                  <c:v>531</c:v>
                </c:pt>
                <c:pt idx="541">
                  <c:v>531</c:v>
                </c:pt>
                <c:pt idx="542">
                  <c:v>531</c:v>
                </c:pt>
                <c:pt idx="543">
                  <c:v>531</c:v>
                </c:pt>
                <c:pt idx="544">
                  <c:v>532</c:v>
                </c:pt>
                <c:pt idx="545">
                  <c:v>532</c:v>
                </c:pt>
                <c:pt idx="546">
                  <c:v>532</c:v>
                </c:pt>
                <c:pt idx="547">
                  <c:v>532</c:v>
                </c:pt>
                <c:pt idx="548">
                  <c:v>533</c:v>
                </c:pt>
                <c:pt idx="549">
                  <c:v>533</c:v>
                </c:pt>
                <c:pt idx="550">
                  <c:v>533</c:v>
                </c:pt>
                <c:pt idx="551">
                  <c:v>534</c:v>
                </c:pt>
                <c:pt idx="552">
                  <c:v>534</c:v>
                </c:pt>
                <c:pt idx="553">
                  <c:v>534</c:v>
                </c:pt>
                <c:pt idx="554">
                  <c:v>534</c:v>
                </c:pt>
                <c:pt idx="555">
                  <c:v>535</c:v>
                </c:pt>
                <c:pt idx="556">
                  <c:v>535</c:v>
                </c:pt>
                <c:pt idx="557">
                  <c:v>535</c:v>
                </c:pt>
                <c:pt idx="558">
                  <c:v>535</c:v>
                </c:pt>
                <c:pt idx="559">
                  <c:v>536</c:v>
                </c:pt>
                <c:pt idx="560">
                  <c:v>536</c:v>
                </c:pt>
                <c:pt idx="561">
                  <c:v>537</c:v>
                </c:pt>
                <c:pt idx="562">
                  <c:v>537</c:v>
                </c:pt>
                <c:pt idx="563">
                  <c:v>538</c:v>
                </c:pt>
                <c:pt idx="564">
                  <c:v>538</c:v>
                </c:pt>
                <c:pt idx="565">
                  <c:v>539</c:v>
                </c:pt>
                <c:pt idx="566">
                  <c:v>539</c:v>
                </c:pt>
                <c:pt idx="567">
                  <c:v>539</c:v>
                </c:pt>
                <c:pt idx="568">
                  <c:v>541</c:v>
                </c:pt>
                <c:pt idx="569">
                  <c:v>542</c:v>
                </c:pt>
                <c:pt idx="570">
                  <c:v>542</c:v>
                </c:pt>
                <c:pt idx="571">
                  <c:v>543</c:v>
                </c:pt>
                <c:pt idx="572">
                  <c:v>543</c:v>
                </c:pt>
                <c:pt idx="573">
                  <c:v>545</c:v>
                </c:pt>
                <c:pt idx="574">
                  <c:v>545</c:v>
                </c:pt>
                <c:pt idx="575">
                  <c:v>546</c:v>
                </c:pt>
                <c:pt idx="576">
                  <c:v>546</c:v>
                </c:pt>
                <c:pt idx="577">
                  <c:v>546</c:v>
                </c:pt>
                <c:pt idx="578">
                  <c:v>546</c:v>
                </c:pt>
                <c:pt idx="579">
                  <c:v>547</c:v>
                </c:pt>
                <c:pt idx="580">
                  <c:v>547</c:v>
                </c:pt>
                <c:pt idx="581">
                  <c:v>548</c:v>
                </c:pt>
                <c:pt idx="582">
                  <c:v>548</c:v>
                </c:pt>
                <c:pt idx="583">
                  <c:v>548</c:v>
                </c:pt>
                <c:pt idx="584">
                  <c:v>548</c:v>
                </c:pt>
                <c:pt idx="585">
                  <c:v>549</c:v>
                </c:pt>
                <c:pt idx="586">
                  <c:v>551</c:v>
                </c:pt>
                <c:pt idx="587">
                  <c:v>551</c:v>
                </c:pt>
                <c:pt idx="588">
                  <c:v>552</c:v>
                </c:pt>
                <c:pt idx="589">
                  <c:v>552</c:v>
                </c:pt>
                <c:pt idx="590">
                  <c:v>553</c:v>
                </c:pt>
                <c:pt idx="591">
                  <c:v>553</c:v>
                </c:pt>
                <c:pt idx="592">
                  <c:v>553</c:v>
                </c:pt>
                <c:pt idx="593">
                  <c:v>554</c:v>
                </c:pt>
                <c:pt idx="594">
                  <c:v>555</c:v>
                </c:pt>
                <c:pt idx="595">
                  <c:v>555</c:v>
                </c:pt>
                <c:pt idx="596">
                  <c:v>556</c:v>
                </c:pt>
                <c:pt idx="597">
                  <c:v>556</c:v>
                </c:pt>
                <c:pt idx="598">
                  <c:v>557</c:v>
                </c:pt>
                <c:pt idx="599">
                  <c:v>557</c:v>
                </c:pt>
                <c:pt idx="600">
                  <c:v>558</c:v>
                </c:pt>
                <c:pt idx="601">
                  <c:v>559</c:v>
                </c:pt>
                <c:pt idx="602">
                  <c:v>560</c:v>
                </c:pt>
                <c:pt idx="603">
                  <c:v>560</c:v>
                </c:pt>
                <c:pt idx="604">
                  <c:v>562</c:v>
                </c:pt>
                <c:pt idx="605">
                  <c:v>562</c:v>
                </c:pt>
                <c:pt idx="606">
                  <c:v>562</c:v>
                </c:pt>
                <c:pt idx="607">
                  <c:v>563</c:v>
                </c:pt>
                <c:pt idx="608">
                  <c:v>565</c:v>
                </c:pt>
                <c:pt idx="609">
                  <c:v>565</c:v>
                </c:pt>
                <c:pt idx="610">
                  <c:v>566</c:v>
                </c:pt>
                <c:pt idx="611">
                  <c:v>567</c:v>
                </c:pt>
                <c:pt idx="612">
                  <c:v>568</c:v>
                </c:pt>
                <c:pt idx="613">
                  <c:v>572</c:v>
                </c:pt>
                <c:pt idx="614">
                  <c:v>572</c:v>
                </c:pt>
                <c:pt idx="615">
                  <c:v>572</c:v>
                </c:pt>
                <c:pt idx="616">
                  <c:v>573</c:v>
                </c:pt>
                <c:pt idx="617">
                  <c:v>574</c:v>
                </c:pt>
                <c:pt idx="618">
                  <c:v>576</c:v>
                </c:pt>
                <c:pt idx="619">
                  <c:v>578</c:v>
                </c:pt>
                <c:pt idx="620">
                  <c:v>578</c:v>
                </c:pt>
                <c:pt idx="621">
                  <c:v>579</c:v>
                </c:pt>
                <c:pt idx="622">
                  <c:v>579</c:v>
                </c:pt>
                <c:pt idx="623">
                  <c:v>3398</c:v>
                </c:pt>
                <c:pt idx="624">
                  <c:v>7833</c:v>
                </c:pt>
                <c:pt idx="625">
                  <c:v>9532</c:v>
                </c:pt>
                <c:pt idx="626">
                  <c:v>9841</c:v>
                </c:pt>
                <c:pt idx="627">
                  <c:v>11550</c:v>
                </c:pt>
                <c:pt idx="628">
                  <c:v>13042</c:v>
                </c:pt>
                <c:pt idx="629">
                  <c:v>15396</c:v>
                </c:pt>
                <c:pt idx="630">
                  <c:v>18143</c:v>
                </c:pt>
                <c:pt idx="631">
                  <c:v>33610</c:v>
                </c:pt>
                <c:pt idx="632">
                  <c:v>62940</c:v>
                </c:pt>
                <c:pt idx="633">
                  <c:v>69717</c:v>
                </c:pt>
              </c:numCache>
            </c:numRef>
          </c:xVal>
          <c:yVal>
            <c:numRef>
              <c:f>Sheet1!$B$2:$B$635</c:f>
              <c:numCache>
                <c:formatCode>General</c:formatCode>
                <c:ptCount val="634"/>
                <c:pt idx="0">
                  <c:v>2.75</c:v>
                </c:pt>
                <c:pt idx="1">
                  <c:v>6.1707142857142854</c:v>
                </c:pt>
                <c:pt idx="2">
                  <c:v>6.6287499999999975</c:v>
                </c:pt>
                <c:pt idx="3">
                  <c:v>15.428392857142866</c:v>
                </c:pt>
                <c:pt idx="4">
                  <c:v>10.907</c:v>
                </c:pt>
                <c:pt idx="5">
                  <c:v>19.664242424242431</c:v>
                </c:pt>
                <c:pt idx="6">
                  <c:v>18.888805970149214</c:v>
                </c:pt>
                <c:pt idx="7">
                  <c:v>19.171578947368431</c:v>
                </c:pt>
                <c:pt idx="8">
                  <c:v>20.800441176470592</c:v>
                </c:pt>
                <c:pt idx="9">
                  <c:v>27.87456140350881</c:v>
                </c:pt>
                <c:pt idx="10">
                  <c:v>30.353369565217388</c:v>
                </c:pt>
                <c:pt idx="11">
                  <c:v>31.107946428571431</c:v>
                </c:pt>
                <c:pt idx="12">
                  <c:v>31.105074626865665</c:v>
                </c:pt>
                <c:pt idx="13">
                  <c:v>32.718203125000002</c:v>
                </c:pt>
                <c:pt idx="14">
                  <c:v>36.186076923076932</c:v>
                </c:pt>
                <c:pt idx="15">
                  <c:v>37.281000000000006</c:v>
                </c:pt>
                <c:pt idx="16">
                  <c:v>34.147686567164072</c:v>
                </c:pt>
                <c:pt idx="17">
                  <c:v>35.545301204819268</c:v>
                </c:pt>
                <c:pt idx="18">
                  <c:v>36.76815217391313</c:v>
                </c:pt>
                <c:pt idx="19">
                  <c:v>38.467307692307628</c:v>
                </c:pt>
                <c:pt idx="20">
                  <c:v>38.479832214765061</c:v>
                </c:pt>
                <c:pt idx="21">
                  <c:v>36.644900990099003</c:v>
                </c:pt>
                <c:pt idx="22">
                  <c:v>40.026954545454551</c:v>
                </c:pt>
                <c:pt idx="23">
                  <c:v>40.922894736842096</c:v>
                </c:pt>
                <c:pt idx="24">
                  <c:v>36.954816176470544</c:v>
                </c:pt>
                <c:pt idx="25">
                  <c:v>35.989489795918253</c:v>
                </c:pt>
                <c:pt idx="26">
                  <c:v>33.753867924528315</c:v>
                </c:pt>
                <c:pt idx="27">
                  <c:v>43.044062499999995</c:v>
                </c:pt>
                <c:pt idx="28">
                  <c:v>39.631122448979688</c:v>
                </c:pt>
                <c:pt idx="29">
                  <c:v>38.877943925233559</c:v>
                </c:pt>
                <c:pt idx="30">
                  <c:v>41.631755319149008</c:v>
                </c:pt>
                <c:pt idx="31">
                  <c:v>40.880619047619</c:v>
                </c:pt>
                <c:pt idx="32">
                  <c:v>40.520579710144972</c:v>
                </c:pt>
                <c:pt idx="33">
                  <c:v>40.618868613138702</c:v>
                </c:pt>
                <c:pt idx="34">
                  <c:v>42.653496240601555</c:v>
                </c:pt>
                <c:pt idx="35">
                  <c:v>41.296382113821245</c:v>
                </c:pt>
                <c:pt idx="36">
                  <c:v>44.166346153846099</c:v>
                </c:pt>
                <c:pt idx="37">
                  <c:v>43.259322580645154</c:v>
                </c:pt>
                <c:pt idx="38">
                  <c:v>41.138636363636344</c:v>
                </c:pt>
                <c:pt idx="39">
                  <c:v>43.470000000000034</c:v>
                </c:pt>
                <c:pt idx="40">
                  <c:v>38.647276119402974</c:v>
                </c:pt>
                <c:pt idx="41">
                  <c:v>39.576388888888914</c:v>
                </c:pt>
                <c:pt idx="42">
                  <c:v>43.145090090090093</c:v>
                </c:pt>
                <c:pt idx="43">
                  <c:v>39.044628378378377</c:v>
                </c:pt>
                <c:pt idx="44">
                  <c:v>42.441404958677623</c:v>
                </c:pt>
                <c:pt idx="45">
                  <c:v>40.20112000000001</c:v>
                </c:pt>
                <c:pt idx="46">
                  <c:v>43.581275167785194</c:v>
                </c:pt>
                <c:pt idx="47">
                  <c:v>43.655454545454546</c:v>
                </c:pt>
                <c:pt idx="48">
                  <c:v>45.148400000000009</c:v>
                </c:pt>
                <c:pt idx="49">
                  <c:v>43.539150000000063</c:v>
                </c:pt>
                <c:pt idx="50">
                  <c:v>43.289126984127059</c:v>
                </c:pt>
                <c:pt idx="51">
                  <c:v>43.072812500000012</c:v>
                </c:pt>
                <c:pt idx="52">
                  <c:v>40.362480916030556</c:v>
                </c:pt>
                <c:pt idx="53">
                  <c:v>43.470348101265799</c:v>
                </c:pt>
                <c:pt idx="54">
                  <c:v>42.804350649350596</c:v>
                </c:pt>
                <c:pt idx="55">
                  <c:v>40.891236559139777</c:v>
                </c:pt>
                <c:pt idx="56">
                  <c:v>45.0074264705882</c:v>
                </c:pt>
                <c:pt idx="57">
                  <c:v>41.600352941176538</c:v>
                </c:pt>
                <c:pt idx="58">
                  <c:v>44.452705479451993</c:v>
                </c:pt>
                <c:pt idx="59">
                  <c:v>46.728104838709818</c:v>
                </c:pt>
                <c:pt idx="60">
                  <c:v>41.061722972973037</c:v>
                </c:pt>
                <c:pt idx="61">
                  <c:v>43.948141891891858</c:v>
                </c:pt>
                <c:pt idx="62">
                  <c:v>45.409577464788704</c:v>
                </c:pt>
                <c:pt idx="63">
                  <c:v>44.194447852760639</c:v>
                </c:pt>
                <c:pt idx="64">
                  <c:v>46.901577380952354</c:v>
                </c:pt>
                <c:pt idx="65">
                  <c:v>42.931679389312883</c:v>
                </c:pt>
                <c:pt idx="66">
                  <c:v>45.011006289308099</c:v>
                </c:pt>
                <c:pt idx="67">
                  <c:v>46.239378531073463</c:v>
                </c:pt>
                <c:pt idx="68">
                  <c:v>45.776077348066323</c:v>
                </c:pt>
                <c:pt idx="69">
                  <c:v>48.330687499999925</c:v>
                </c:pt>
                <c:pt idx="70">
                  <c:v>47.945089285714239</c:v>
                </c:pt>
                <c:pt idx="71">
                  <c:v>45.716028880866396</c:v>
                </c:pt>
                <c:pt idx="72">
                  <c:v>49.204851851851856</c:v>
                </c:pt>
                <c:pt idx="73">
                  <c:v>46.470469798657604</c:v>
                </c:pt>
                <c:pt idx="74">
                  <c:v>42.99000000000003</c:v>
                </c:pt>
                <c:pt idx="75">
                  <c:v>46.427586206896521</c:v>
                </c:pt>
                <c:pt idx="76">
                  <c:v>45.90419558359617</c:v>
                </c:pt>
                <c:pt idx="77">
                  <c:v>46.075962732919315</c:v>
                </c:pt>
                <c:pt idx="78">
                  <c:v>47.495963855421678</c:v>
                </c:pt>
                <c:pt idx="79">
                  <c:v>48.016777108433736</c:v>
                </c:pt>
                <c:pt idx="80">
                  <c:v>47.937121212121212</c:v>
                </c:pt>
                <c:pt idx="81">
                  <c:v>46.327620481927624</c:v>
                </c:pt>
                <c:pt idx="82">
                  <c:v>47.702892156862802</c:v>
                </c:pt>
                <c:pt idx="83">
                  <c:v>48.138208955223867</c:v>
                </c:pt>
                <c:pt idx="84">
                  <c:v>45.507379032258136</c:v>
                </c:pt>
                <c:pt idx="85">
                  <c:v>46.52894607843136</c:v>
                </c:pt>
                <c:pt idx="86">
                  <c:v>51.3838372093022</c:v>
                </c:pt>
                <c:pt idx="87">
                  <c:v>41.701142131979864</c:v>
                </c:pt>
                <c:pt idx="88">
                  <c:v>51.139303482587081</c:v>
                </c:pt>
                <c:pt idx="89">
                  <c:v>48.397973856209177</c:v>
                </c:pt>
                <c:pt idx="90">
                  <c:v>50.84330708661404</c:v>
                </c:pt>
                <c:pt idx="91">
                  <c:v>48.157894736842003</c:v>
                </c:pt>
                <c:pt idx="92">
                  <c:v>44.27911522633751</c:v>
                </c:pt>
                <c:pt idx="93">
                  <c:v>48.440958083832271</c:v>
                </c:pt>
                <c:pt idx="94">
                  <c:v>45.057690355329925</c:v>
                </c:pt>
                <c:pt idx="95">
                  <c:v>46.304316037735887</c:v>
                </c:pt>
                <c:pt idx="96">
                  <c:v>48.612641509433892</c:v>
                </c:pt>
                <c:pt idx="97">
                  <c:v>48.363150684931512</c:v>
                </c:pt>
                <c:pt idx="98">
                  <c:v>45.307251461988223</c:v>
                </c:pt>
                <c:pt idx="99">
                  <c:v>53.597458333333336</c:v>
                </c:pt>
                <c:pt idx="100">
                  <c:v>46.804051282051326</c:v>
                </c:pt>
                <c:pt idx="101">
                  <c:v>47.956221590909124</c:v>
                </c:pt>
                <c:pt idx="102">
                  <c:v>49.317960893854746</c:v>
                </c:pt>
                <c:pt idx="103">
                  <c:v>50.475963541666587</c:v>
                </c:pt>
                <c:pt idx="104">
                  <c:v>48.122101449275483</c:v>
                </c:pt>
                <c:pt idx="105">
                  <c:v>44.379816753926704</c:v>
                </c:pt>
                <c:pt idx="106">
                  <c:v>51.67242603550298</c:v>
                </c:pt>
                <c:pt idx="107">
                  <c:v>50.835118343195305</c:v>
                </c:pt>
                <c:pt idx="108">
                  <c:v>47.712511737089272</c:v>
                </c:pt>
                <c:pt idx="109">
                  <c:v>49.210305555555543</c:v>
                </c:pt>
                <c:pt idx="110">
                  <c:v>50.030370370370413</c:v>
                </c:pt>
                <c:pt idx="111">
                  <c:v>49.498390804597804</c:v>
                </c:pt>
                <c:pt idx="112">
                  <c:v>48.393599033816344</c:v>
                </c:pt>
                <c:pt idx="113">
                  <c:v>51.321909090909102</c:v>
                </c:pt>
                <c:pt idx="114">
                  <c:v>50.741847290640308</c:v>
                </c:pt>
                <c:pt idx="115">
                  <c:v>47.930442477876007</c:v>
                </c:pt>
                <c:pt idx="116">
                  <c:v>48.504652777777764</c:v>
                </c:pt>
                <c:pt idx="117">
                  <c:v>49.455153846153884</c:v>
                </c:pt>
                <c:pt idx="118">
                  <c:v>52.483041474654279</c:v>
                </c:pt>
                <c:pt idx="119">
                  <c:v>50.198023255813979</c:v>
                </c:pt>
                <c:pt idx="120">
                  <c:v>50.3166393442622</c:v>
                </c:pt>
                <c:pt idx="121">
                  <c:v>51.958944444444434</c:v>
                </c:pt>
                <c:pt idx="122">
                  <c:v>51.289081081081044</c:v>
                </c:pt>
                <c:pt idx="123">
                  <c:v>49.640608108108111</c:v>
                </c:pt>
                <c:pt idx="124">
                  <c:v>45.639350000000086</c:v>
                </c:pt>
                <c:pt idx="125">
                  <c:v>54.112205882352868</c:v>
                </c:pt>
                <c:pt idx="126">
                  <c:v>48.702428571428541</c:v>
                </c:pt>
                <c:pt idx="127">
                  <c:v>49.774847715735994</c:v>
                </c:pt>
                <c:pt idx="128">
                  <c:v>49.76421052631585</c:v>
                </c:pt>
                <c:pt idx="129">
                  <c:v>48.833743718593006</c:v>
                </c:pt>
                <c:pt idx="130">
                  <c:v>50.116306532663245</c:v>
                </c:pt>
                <c:pt idx="131">
                  <c:v>49.939974226804203</c:v>
                </c:pt>
                <c:pt idx="132">
                  <c:v>51.902238805970214</c:v>
                </c:pt>
                <c:pt idx="133">
                  <c:v>48.528653846153965</c:v>
                </c:pt>
                <c:pt idx="134">
                  <c:v>51.039350649350567</c:v>
                </c:pt>
                <c:pt idx="135">
                  <c:v>49.588715596330282</c:v>
                </c:pt>
                <c:pt idx="136">
                  <c:v>50.932375000000043</c:v>
                </c:pt>
                <c:pt idx="137">
                  <c:v>50.204901960784326</c:v>
                </c:pt>
                <c:pt idx="138">
                  <c:v>50.184241071428517</c:v>
                </c:pt>
                <c:pt idx="139">
                  <c:v>52.929431137724556</c:v>
                </c:pt>
                <c:pt idx="140">
                  <c:v>50.982885462555025</c:v>
                </c:pt>
                <c:pt idx="141">
                  <c:v>49.915474308300404</c:v>
                </c:pt>
                <c:pt idx="142">
                  <c:v>50.939065420560752</c:v>
                </c:pt>
                <c:pt idx="143">
                  <c:v>51.276804878048814</c:v>
                </c:pt>
                <c:pt idx="144">
                  <c:v>48.157499999999999</c:v>
                </c:pt>
                <c:pt idx="145">
                  <c:v>48.980999999999995</c:v>
                </c:pt>
                <c:pt idx="146">
                  <c:v>48.759600000000006</c:v>
                </c:pt>
                <c:pt idx="147">
                  <c:v>48.265232558139566</c:v>
                </c:pt>
                <c:pt idx="148">
                  <c:v>52.076761904761938</c:v>
                </c:pt>
                <c:pt idx="149">
                  <c:v>53.097686915887792</c:v>
                </c:pt>
                <c:pt idx="150">
                  <c:v>47.77228773584909</c:v>
                </c:pt>
                <c:pt idx="151">
                  <c:v>49.981036866359425</c:v>
                </c:pt>
                <c:pt idx="152">
                  <c:v>51.075823863636273</c:v>
                </c:pt>
                <c:pt idx="153">
                  <c:v>51.160598591549352</c:v>
                </c:pt>
                <c:pt idx="154">
                  <c:v>52.394892241379267</c:v>
                </c:pt>
                <c:pt idx="155">
                  <c:v>53.632225000000012</c:v>
                </c:pt>
                <c:pt idx="156">
                  <c:v>48.620304347826142</c:v>
                </c:pt>
                <c:pt idx="157">
                  <c:v>51.853259911894234</c:v>
                </c:pt>
                <c:pt idx="158">
                  <c:v>51.445973451327333</c:v>
                </c:pt>
                <c:pt idx="159">
                  <c:v>52.408457943925242</c:v>
                </c:pt>
                <c:pt idx="160">
                  <c:v>46.775615763546803</c:v>
                </c:pt>
                <c:pt idx="161">
                  <c:v>57.133108808290118</c:v>
                </c:pt>
                <c:pt idx="162">
                  <c:v>49.899641148325451</c:v>
                </c:pt>
                <c:pt idx="163">
                  <c:v>55.784203821655993</c:v>
                </c:pt>
                <c:pt idx="164">
                  <c:v>49.944723756905994</c:v>
                </c:pt>
                <c:pt idx="165">
                  <c:v>52.625125628140822</c:v>
                </c:pt>
                <c:pt idx="166">
                  <c:v>48.993871681415946</c:v>
                </c:pt>
                <c:pt idx="167">
                  <c:v>50.297305936073215</c:v>
                </c:pt>
                <c:pt idx="168">
                  <c:v>48.114711111111134</c:v>
                </c:pt>
                <c:pt idx="169">
                  <c:v>53.578098591549242</c:v>
                </c:pt>
                <c:pt idx="170">
                  <c:v>50.781326530612112</c:v>
                </c:pt>
                <c:pt idx="171">
                  <c:v>50.92721264367821</c:v>
                </c:pt>
                <c:pt idx="172">
                  <c:v>50.935106382978894</c:v>
                </c:pt>
                <c:pt idx="173">
                  <c:v>51.375436507936435</c:v>
                </c:pt>
                <c:pt idx="174">
                  <c:v>55.228684210526332</c:v>
                </c:pt>
                <c:pt idx="175">
                  <c:v>53.255963855421655</c:v>
                </c:pt>
                <c:pt idx="176">
                  <c:v>52.069645833333404</c:v>
                </c:pt>
                <c:pt idx="177">
                  <c:v>51.253999999999962</c:v>
                </c:pt>
                <c:pt idx="178">
                  <c:v>47.749267241379371</c:v>
                </c:pt>
                <c:pt idx="179">
                  <c:v>55.038255208333361</c:v>
                </c:pt>
                <c:pt idx="180">
                  <c:v>52.376194690265464</c:v>
                </c:pt>
                <c:pt idx="181">
                  <c:v>51.314850746268583</c:v>
                </c:pt>
                <c:pt idx="182">
                  <c:v>51.458585365853644</c:v>
                </c:pt>
                <c:pt idx="183">
                  <c:v>53.986415929203496</c:v>
                </c:pt>
                <c:pt idx="184">
                  <c:v>51.598618421052684</c:v>
                </c:pt>
                <c:pt idx="185">
                  <c:v>53.766676300578126</c:v>
                </c:pt>
                <c:pt idx="186">
                  <c:v>54.534790794979166</c:v>
                </c:pt>
                <c:pt idx="187">
                  <c:v>51.327180232558113</c:v>
                </c:pt>
                <c:pt idx="188">
                  <c:v>52.235896328293812</c:v>
                </c:pt>
                <c:pt idx="189">
                  <c:v>51.39182499999999</c:v>
                </c:pt>
                <c:pt idx="190">
                  <c:v>54.245298165137541</c:v>
                </c:pt>
                <c:pt idx="191">
                  <c:v>48.987152173912975</c:v>
                </c:pt>
                <c:pt idx="192">
                  <c:v>48.462210796915265</c:v>
                </c:pt>
                <c:pt idx="193">
                  <c:v>56.460627802690489</c:v>
                </c:pt>
                <c:pt idx="194">
                  <c:v>57.176147959183645</c:v>
                </c:pt>
                <c:pt idx="195">
                  <c:v>57.071702586206854</c:v>
                </c:pt>
                <c:pt idx="196">
                  <c:v>51.836718750000003</c:v>
                </c:pt>
                <c:pt idx="197">
                  <c:v>54.588688524590154</c:v>
                </c:pt>
                <c:pt idx="198">
                  <c:v>52.469173553718974</c:v>
                </c:pt>
                <c:pt idx="199">
                  <c:v>50.973270142180162</c:v>
                </c:pt>
                <c:pt idx="200">
                  <c:v>55.735247747747749</c:v>
                </c:pt>
                <c:pt idx="201">
                  <c:v>52.068598326359982</c:v>
                </c:pt>
                <c:pt idx="202">
                  <c:v>50.839959514170111</c:v>
                </c:pt>
                <c:pt idx="203">
                  <c:v>48.476365131579058</c:v>
                </c:pt>
                <c:pt idx="204">
                  <c:v>53.869677419354744</c:v>
                </c:pt>
                <c:pt idx="205">
                  <c:v>49.339940000000034</c:v>
                </c:pt>
                <c:pt idx="206">
                  <c:v>48.379979209979233</c:v>
                </c:pt>
                <c:pt idx="207">
                  <c:v>54.050840517241276</c:v>
                </c:pt>
                <c:pt idx="208">
                  <c:v>50.411404958677608</c:v>
                </c:pt>
                <c:pt idx="209">
                  <c:v>52.689745454545474</c:v>
                </c:pt>
                <c:pt idx="210">
                  <c:v>52.937208029197144</c:v>
                </c:pt>
                <c:pt idx="211">
                  <c:v>53.873750000000001</c:v>
                </c:pt>
                <c:pt idx="212">
                  <c:v>53.040991735537204</c:v>
                </c:pt>
                <c:pt idx="213">
                  <c:v>51.194429824561411</c:v>
                </c:pt>
                <c:pt idx="214">
                  <c:v>52.273414634146341</c:v>
                </c:pt>
                <c:pt idx="215">
                  <c:v>54.0447975708501</c:v>
                </c:pt>
                <c:pt idx="216">
                  <c:v>49.806558704453423</c:v>
                </c:pt>
                <c:pt idx="217">
                  <c:v>51.018596491228045</c:v>
                </c:pt>
                <c:pt idx="218">
                  <c:v>56.849394531249899</c:v>
                </c:pt>
                <c:pt idx="219">
                  <c:v>52.955524344569312</c:v>
                </c:pt>
                <c:pt idx="220">
                  <c:v>52.834225000000004</c:v>
                </c:pt>
                <c:pt idx="221">
                  <c:v>52.807840909090814</c:v>
                </c:pt>
                <c:pt idx="222">
                  <c:v>53.717312775330399</c:v>
                </c:pt>
                <c:pt idx="223">
                  <c:v>49.6960110294118</c:v>
                </c:pt>
                <c:pt idx="224">
                  <c:v>53.302653508771911</c:v>
                </c:pt>
                <c:pt idx="225">
                  <c:v>52.224122516556314</c:v>
                </c:pt>
                <c:pt idx="226">
                  <c:v>51.570174418604644</c:v>
                </c:pt>
                <c:pt idx="227">
                  <c:v>52.97924170616114</c:v>
                </c:pt>
                <c:pt idx="228">
                  <c:v>52.857539682539645</c:v>
                </c:pt>
                <c:pt idx="229">
                  <c:v>52.56076131687248</c:v>
                </c:pt>
                <c:pt idx="230">
                  <c:v>54.021518987341807</c:v>
                </c:pt>
                <c:pt idx="231">
                  <c:v>51.737032520325272</c:v>
                </c:pt>
                <c:pt idx="232">
                  <c:v>57.357358156028326</c:v>
                </c:pt>
                <c:pt idx="233">
                  <c:v>55.644318181818164</c:v>
                </c:pt>
                <c:pt idx="234">
                  <c:v>50.552454954954982</c:v>
                </c:pt>
                <c:pt idx="235">
                  <c:v>52.626706827309263</c:v>
                </c:pt>
                <c:pt idx="236">
                  <c:v>53.69278969957081</c:v>
                </c:pt>
                <c:pt idx="237">
                  <c:v>52.307516666666558</c:v>
                </c:pt>
                <c:pt idx="238">
                  <c:v>54.445920577617194</c:v>
                </c:pt>
                <c:pt idx="239">
                  <c:v>53.001463414634024</c:v>
                </c:pt>
                <c:pt idx="240">
                  <c:v>52.031245674740333</c:v>
                </c:pt>
                <c:pt idx="241">
                  <c:v>51.87444043321279</c:v>
                </c:pt>
                <c:pt idx="242">
                  <c:v>49.595652920962266</c:v>
                </c:pt>
                <c:pt idx="243">
                  <c:v>55.160457627118596</c:v>
                </c:pt>
                <c:pt idx="244">
                  <c:v>56.001238938053113</c:v>
                </c:pt>
                <c:pt idx="245">
                  <c:v>51.348003875968992</c:v>
                </c:pt>
                <c:pt idx="246">
                  <c:v>55.06595617529883</c:v>
                </c:pt>
                <c:pt idx="247">
                  <c:v>52.261097122302104</c:v>
                </c:pt>
                <c:pt idx="248">
                  <c:v>57.783412322274984</c:v>
                </c:pt>
                <c:pt idx="249">
                  <c:v>57.570798969072214</c:v>
                </c:pt>
                <c:pt idx="250">
                  <c:v>55.339651567944195</c:v>
                </c:pt>
                <c:pt idx="251">
                  <c:v>59.888054187192047</c:v>
                </c:pt>
                <c:pt idx="252">
                  <c:v>54.788842105263114</c:v>
                </c:pt>
                <c:pt idx="253">
                  <c:v>56.817297872340241</c:v>
                </c:pt>
                <c:pt idx="254">
                  <c:v>57.249178403755913</c:v>
                </c:pt>
                <c:pt idx="255">
                  <c:v>52.358437499999994</c:v>
                </c:pt>
                <c:pt idx="256">
                  <c:v>54.047162162162145</c:v>
                </c:pt>
                <c:pt idx="257">
                  <c:v>54.814615384615344</c:v>
                </c:pt>
                <c:pt idx="258">
                  <c:v>52.494593495934886</c:v>
                </c:pt>
                <c:pt idx="259">
                  <c:v>56.287394366197105</c:v>
                </c:pt>
                <c:pt idx="260">
                  <c:v>57.055136363636301</c:v>
                </c:pt>
                <c:pt idx="261">
                  <c:v>54.782948717948699</c:v>
                </c:pt>
                <c:pt idx="262">
                  <c:v>55.96559523809529</c:v>
                </c:pt>
                <c:pt idx="263">
                  <c:v>53.626981132075493</c:v>
                </c:pt>
                <c:pt idx="264">
                  <c:v>49.842323232323231</c:v>
                </c:pt>
                <c:pt idx="265">
                  <c:v>52.271039426523259</c:v>
                </c:pt>
                <c:pt idx="266">
                  <c:v>52.314017094017018</c:v>
                </c:pt>
                <c:pt idx="267">
                  <c:v>54.446879562043698</c:v>
                </c:pt>
                <c:pt idx="268">
                  <c:v>53.942126436781564</c:v>
                </c:pt>
                <c:pt idx="269">
                  <c:v>52.9848449612401</c:v>
                </c:pt>
                <c:pt idx="270">
                  <c:v>53.23133640552998</c:v>
                </c:pt>
                <c:pt idx="271">
                  <c:v>54.935397489539731</c:v>
                </c:pt>
                <c:pt idx="272">
                  <c:v>51.735606060606045</c:v>
                </c:pt>
                <c:pt idx="273">
                  <c:v>59.338552631579063</c:v>
                </c:pt>
                <c:pt idx="274">
                  <c:v>52.501563636363599</c:v>
                </c:pt>
                <c:pt idx="275">
                  <c:v>57.426884057970994</c:v>
                </c:pt>
                <c:pt idx="276">
                  <c:v>58.492500000000078</c:v>
                </c:pt>
                <c:pt idx="277">
                  <c:v>53.933185840707964</c:v>
                </c:pt>
                <c:pt idx="278">
                  <c:v>53.751517509727634</c:v>
                </c:pt>
                <c:pt idx="279">
                  <c:v>56.361510204081632</c:v>
                </c:pt>
                <c:pt idx="280">
                  <c:v>53.979623893805204</c:v>
                </c:pt>
                <c:pt idx="281">
                  <c:v>56.693612565445051</c:v>
                </c:pt>
                <c:pt idx="282">
                  <c:v>57.783497652582064</c:v>
                </c:pt>
                <c:pt idx="283">
                  <c:v>57.862985781990524</c:v>
                </c:pt>
                <c:pt idx="284">
                  <c:v>55.042111913357431</c:v>
                </c:pt>
                <c:pt idx="285">
                  <c:v>53.595559845559997</c:v>
                </c:pt>
                <c:pt idx="286">
                  <c:v>55.811822033898167</c:v>
                </c:pt>
                <c:pt idx="287">
                  <c:v>56.645602189781066</c:v>
                </c:pt>
                <c:pt idx="288">
                  <c:v>60.809848484848395</c:v>
                </c:pt>
                <c:pt idx="289">
                  <c:v>54.570818965517155</c:v>
                </c:pt>
                <c:pt idx="290">
                  <c:v>55.674887820512744</c:v>
                </c:pt>
                <c:pt idx="291">
                  <c:v>53.061216931216904</c:v>
                </c:pt>
                <c:pt idx="292">
                  <c:v>53.451085271317773</c:v>
                </c:pt>
                <c:pt idx="293">
                  <c:v>52.286722408026733</c:v>
                </c:pt>
                <c:pt idx="294">
                  <c:v>53.897685950413099</c:v>
                </c:pt>
                <c:pt idx="295">
                  <c:v>56.199218750000085</c:v>
                </c:pt>
                <c:pt idx="296">
                  <c:v>56.237122448979669</c:v>
                </c:pt>
                <c:pt idx="297">
                  <c:v>58.098882978723381</c:v>
                </c:pt>
                <c:pt idx="298">
                  <c:v>54.653142857142846</c:v>
                </c:pt>
                <c:pt idx="299">
                  <c:v>54.199031690140913</c:v>
                </c:pt>
                <c:pt idx="300">
                  <c:v>54.088590225563912</c:v>
                </c:pt>
                <c:pt idx="301">
                  <c:v>58.20730452674897</c:v>
                </c:pt>
                <c:pt idx="302">
                  <c:v>56.002588652482224</c:v>
                </c:pt>
                <c:pt idx="303">
                  <c:v>54.683242677824275</c:v>
                </c:pt>
                <c:pt idx="304">
                  <c:v>56.89774261603376</c:v>
                </c:pt>
                <c:pt idx="305">
                  <c:v>54.034944444444392</c:v>
                </c:pt>
                <c:pt idx="306">
                  <c:v>53.853900709219744</c:v>
                </c:pt>
                <c:pt idx="307">
                  <c:v>53.087472118959063</c:v>
                </c:pt>
                <c:pt idx="308">
                  <c:v>54.022731958762911</c:v>
                </c:pt>
                <c:pt idx="309">
                  <c:v>56.076927966101763</c:v>
                </c:pt>
                <c:pt idx="310">
                  <c:v>58.694100000000013</c:v>
                </c:pt>
                <c:pt idx="311">
                  <c:v>53.968380782918189</c:v>
                </c:pt>
                <c:pt idx="312">
                  <c:v>60.656901709401644</c:v>
                </c:pt>
                <c:pt idx="313">
                  <c:v>56.117161172161154</c:v>
                </c:pt>
                <c:pt idx="314">
                  <c:v>54.910962145110446</c:v>
                </c:pt>
                <c:pt idx="315">
                  <c:v>53.264355932203458</c:v>
                </c:pt>
                <c:pt idx="316">
                  <c:v>49.442517730496427</c:v>
                </c:pt>
                <c:pt idx="317">
                  <c:v>50.931929530201344</c:v>
                </c:pt>
                <c:pt idx="318">
                  <c:v>53.892526881720414</c:v>
                </c:pt>
                <c:pt idx="319">
                  <c:v>59.567260869565146</c:v>
                </c:pt>
                <c:pt idx="320">
                  <c:v>56.518197424892747</c:v>
                </c:pt>
                <c:pt idx="321">
                  <c:v>55.875385906040286</c:v>
                </c:pt>
                <c:pt idx="322">
                  <c:v>58.405485436893144</c:v>
                </c:pt>
                <c:pt idx="323">
                  <c:v>53.169074074074018</c:v>
                </c:pt>
                <c:pt idx="324">
                  <c:v>52.439591503267884</c:v>
                </c:pt>
                <c:pt idx="325">
                  <c:v>53.154140624999961</c:v>
                </c:pt>
                <c:pt idx="326">
                  <c:v>57.912826086956478</c:v>
                </c:pt>
                <c:pt idx="327">
                  <c:v>57.226283018867832</c:v>
                </c:pt>
                <c:pt idx="328">
                  <c:v>55.028624535315998</c:v>
                </c:pt>
                <c:pt idx="329">
                  <c:v>57.19240072202178</c:v>
                </c:pt>
                <c:pt idx="330">
                  <c:v>53.934322033898326</c:v>
                </c:pt>
                <c:pt idx="331">
                  <c:v>60.468418604651113</c:v>
                </c:pt>
                <c:pt idx="332">
                  <c:v>56.994863387978178</c:v>
                </c:pt>
                <c:pt idx="333">
                  <c:v>56.254704861111094</c:v>
                </c:pt>
                <c:pt idx="334">
                  <c:v>55.233321167883197</c:v>
                </c:pt>
                <c:pt idx="335">
                  <c:v>59.976025104602456</c:v>
                </c:pt>
                <c:pt idx="336">
                  <c:v>57.540441767068167</c:v>
                </c:pt>
                <c:pt idx="337">
                  <c:v>56.450238095237992</c:v>
                </c:pt>
                <c:pt idx="338">
                  <c:v>54.593521126760521</c:v>
                </c:pt>
                <c:pt idx="339">
                  <c:v>52.615567484662478</c:v>
                </c:pt>
                <c:pt idx="340">
                  <c:v>55.746397849462305</c:v>
                </c:pt>
                <c:pt idx="341">
                  <c:v>55.726829787234024</c:v>
                </c:pt>
                <c:pt idx="342">
                  <c:v>56.417891566264963</c:v>
                </c:pt>
                <c:pt idx="343">
                  <c:v>55.186064981949357</c:v>
                </c:pt>
                <c:pt idx="344">
                  <c:v>55.554380341880346</c:v>
                </c:pt>
                <c:pt idx="345">
                  <c:v>55.674591503267891</c:v>
                </c:pt>
                <c:pt idx="346">
                  <c:v>54.923764258555138</c:v>
                </c:pt>
                <c:pt idx="347">
                  <c:v>53.937763713080145</c:v>
                </c:pt>
                <c:pt idx="348">
                  <c:v>57.492535714285779</c:v>
                </c:pt>
                <c:pt idx="349">
                  <c:v>55.893137651821903</c:v>
                </c:pt>
                <c:pt idx="350">
                  <c:v>53.050995850622364</c:v>
                </c:pt>
                <c:pt idx="351">
                  <c:v>54.360732142857167</c:v>
                </c:pt>
                <c:pt idx="352">
                  <c:v>57.025634057971018</c:v>
                </c:pt>
                <c:pt idx="353">
                  <c:v>52.384911764705905</c:v>
                </c:pt>
                <c:pt idx="354">
                  <c:v>54.653464419475505</c:v>
                </c:pt>
                <c:pt idx="355">
                  <c:v>51.466329787234045</c:v>
                </c:pt>
                <c:pt idx="356">
                  <c:v>56.669181184668972</c:v>
                </c:pt>
                <c:pt idx="357">
                  <c:v>56.419999999999966</c:v>
                </c:pt>
                <c:pt idx="358">
                  <c:v>53.348477508650397</c:v>
                </c:pt>
                <c:pt idx="359">
                  <c:v>57.949154135338304</c:v>
                </c:pt>
                <c:pt idx="360">
                  <c:v>56.839835164835101</c:v>
                </c:pt>
                <c:pt idx="361">
                  <c:v>54.890910780669138</c:v>
                </c:pt>
                <c:pt idx="362">
                  <c:v>58.717058823529406</c:v>
                </c:pt>
                <c:pt idx="363">
                  <c:v>55.867673992674014</c:v>
                </c:pt>
                <c:pt idx="364">
                  <c:v>54.653375912408855</c:v>
                </c:pt>
                <c:pt idx="365">
                  <c:v>56.222068345323812</c:v>
                </c:pt>
                <c:pt idx="366">
                  <c:v>57.771268656716295</c:v>
                </c:pt>
                <c:pt idx="367">
                  <c:v>55.757783505154542</c:v>
                </c:pt>
                <c:pt idx="368">
                  <c:v>54.750150214592267</c:v>
                </c:pt>
                <c:pt idx="369">
                  <c:v>55.263964285714245</c:v>
                </c:pt>
                <c:pt idx="370">
                  <c:v>56.433042704626295</c:v>
                </c:pt>
                <c:pt idx="371">
                  <c:v>59.53257731958761</c:v>
                </c:pt>
                <c:pt idx="372">
                  <c:v>58.361891385767713</c:v>
                </c:pt>
                <c:pt idx="373">
                  <c:v>53.931263940520552</c:v>
                </c:pt>
                <c:pt idx="374">
                  <c:v>55.240207612456764</c:v>
                </c:pt>
                <c:pt idx="375">
                  <c:v>57.826475409835993</c:v>
                </c:pt>
                <c:pt idx="376">
                  <c:v>58.541515151515121</c:v>
                </c:pt>
                <c:pt idx="377">
                  <c:v>64.343326923076901</c:v>
                </c:pt>
                <c:pt idx="378">
                  <c:v>52.926409495548896</c:v>
                </c:pt>
                <c:pt idx="379">
                  <c:v>60.666510204081725</c:v>
                </c:pt>
                <c:pt idx="380">
                  <c:v>59.578688212927844</c:v>
                </c:pt>
                <c:pt idx="381">
                  <c:v>58.918202247191033</c:v>
                </c:pt>
                <c:pt idx="382">
                  <c:v>52.656406844106478</c:v>
                </c:pt>
                <c:pt idx="383">
                  <c:v>56.64525096525098</c:v>
                </c:pt>
                <c:pt idx="384">
                  <c:v>54.373757142857151</c:v>
                </c:pt>
                <c:pt idx="385">
                  <c:v>53.776919354838682</c:v>
                </c:pt>
                <c:pt idx="386">
                  <c:v>54.428224431818094</c:v>
                </c:pt>
                <c:pt idx="387">
                  <c:v>58.369852700490981</c:v>
                </c:pt>
                <c:pt idx="388">
                  <c:v>58.583864468864341</c:v>
                </c:pt>
                <c:pt idx="389">
                  <c:v>55.590051724137915</c:v>
                </c:pt>
                <c:pt idx="390">
                  <c:v>56.820651340996122</c:v>
                </c:pt>
                <c:pt idx="391">
                  <c:v>54.949375000000003</c:v>
                </c:pt>
                <c:pt idx="392">
                  <c:v>54.070394736842097</c:v>
                </c:pt>
                <c:pt idx="393">
                  <c:v>56.931729452054796</c:v>
                </c:pt>
                <c:pt idx="394">
                  <c:v>56.933456790123486</c:v>
                </c:pt>
                <c:pt idx="395">
                  <c:v>62.684868995633053</c:v>
                </c:pt>
                <c:pt idx="396">
                  <c:v>61.506136363636294</c:v>
                </c:pt>
                <c:pt idx="397">
                  <c:v>55.868508474576352</c:v>
                </c:pt>
                <c:pt idx="398">
                  <c:v>56.355444444444323</c:v>
                </c:pt>
                <c:pt idx="399">
                  <c:v>62.907479508196573</c:v>
                </c:pt>
                <c:pt idx="400">
                  <c:v>57.655342679127763</c:v>
                </c:pt>
                <c:pt idx="401">
                  <c:v>57.006095406360394</c:v>
                </c:pt>
                <c:pt idx="402">
                  <c:v>56.366494023904345</c:v>
                </c:pt>
                <c:pt idx="403">
                  <c:v>59.037323420074316</c:v>
                </c:pt>
                <c:pt idx="404">
                  <c:v>57.521403508771932</c:v>
                </c:pt>
                <c:pt idx="405">
                  <c:v>54.488413284132783</c:v>
                </c:pt>
                <c:pt idx="406">
                  <c:v>53.136604361370757</c:v>
                </c:pt>
                <c:pt idx="407">
                  <c:v>56.215037174721161</c:v>
                </c:pt>
                <c:pt idx="408">
                  <c:v>58.682225519287826</c:v>
                </c:pt>
                <c:pt idx="409">
                  <c:v>56.092549668874213</c:v>
                </c:pt>
                <c:pt idx="410">
                  <c:v>55.464847457626988</c:v>
                </c:pt>
                <c:pt idx="411">
                  <c:v>56.73475190839698</c:v>
                </c:pt>
                <c:pt idx="412">
                  <c:v>56.545624999999966</c:v>
                </c:pt>
                <c:pt idx="413">
                  <c:v>57.202371134020723</c:v>
                </c:pt>
                <c:pt idx="414">
                  <c:v>56.894065040650354</c:v>
                </c:pt>
                <c:pt idx="415">
                  <c:v>58.231020761245588</c:v>
                </c:pt>
                <c:pt idx="416">
                  <c:v>52.897651515151495</c:v>
                </c:pt>
                <c:pt idx="417">
                  <c:v>56.477576923076882</c:v>
                </c:pt>
                <c:pt idx="418">
                  <c:v>57.574254237288095</c:v>
                </c:pt>
                <c:pt idx="419">
                  <c:v>58.199673202614406</c:v>
                </c:pt>
                <c:pt idx="420">
                  <c:v>59.915859374999989</c:v>
                </c:pt>
                <c:pt idx="421">
                  <c:v>56.479870550161834</c:v>
                </c:pt>
                <c:pt idx="422">
                  <c:v>56.442947019867447</c:v>
                </c:pt>
                <c:pt idx="423">
                  <c:v>57.610330739299556</c:v>
                </c:pt>
                <c:pt idx="424">
                  <c:v>59.97214285714275</c:v>
                </c:pt>
                <c:pt idx="425">
                  <c:v>56.413474576271128</c:v>
                </c:pt>
                <c:pt idx="426">
                  <c:v>60.390975609756104</c:v>
                </c:pt>
                <c:pt idx="427">
                  <c:v>54.556565349544073</c:v>
                </c:pt>
                <c:pt idx="428">
                  <c:v>57.022754491018006</c:v>
                </c:pt>
                <c:pt idx="429">
                  <c:v>55.942064393939376</c:v>
                </c:pt>
                <c:pt idx="430">
                  <c:v>58.758782287822889</c:v>
                </c:pt>
                <c:pt idx="431">
                  <c:v>59.532903225806429</c:v>
                </c:pt>
                <c:pt idx="432">
                  <c:v>54.002053291536015</c:v>
                </c:pt>
                <c:pt idx="433">
                  <c:v>57.011944444444275</c:v>
                </c:pt>
                <c:pt idx="434">
                  <c:v>62.210555555555509</c:v>
                </c:pt>
                <c:pt idx="435">
                  <c:v>62.859626556016408</c:v>
                </c:pt>
                <c:pt idx="436">
                  <c:v>59.280077399380836</c:v>
                </c:pt>
                <c:pt idx="437">
                  <c:v>59.522959183673443</c:v>
                </c:pt>
                <c:pt idx="438">
                  <c:v>55.629400544959239</c:v>
                </c:pt>
                <c:pt idx="439">
                  <c:v>53.218207547169868</c:v>
                </c:pt>
                <c:pt idx="440">
                  <c:v>54.549010238907925</c:v>
                </c:pt>
                <c:pt idx="441">
                  <c:v>53.918470790377981</c:v>
                </c:pt>
                <c:pt idx="442">
                  <c:v>54.284926470588275</c:v>
                </c:pt>
                <c:pt idx="443">
                  <c:v>60.400799180327809</c:v>
                </c:pt>
                <c:pt idx="444">
                  <c:v>57.278064516129078</c:v>
                </c:pt>
                <c:pt idx="445">
                  <c:v>61.292610619469144</c:v>
                </c:pt>
                <c:pt idx="446">
                  <c:v>56.157557003257303</c:v>
                </c:pt>
                <c:pt idx="447">
                  <c:v>53.450468277945497</c:v>
                </c:pt>
                <c:pt idx="448">
                  <c:v>61.049535864979035</c:v>
                </c:pt>
                <c:pt idx="449">
                  <c:v>59.065485611510802</c:v>
                </c:pt>
                <c:pt idx="450">
                  <c:v>60.142541666666524</c:v>
                </c:pt>
                <c:pt idx="451">
                  <c:v>58.463180000000008</c:v>
                </c:pt>
                <c:pt idx="452">
                  <c:v>56.482392739273919</c:v>
                </c:pt>
                <c:pt idx="453">
                  <c:v>55.961473684210468</c:v>
                </c:pt>
                <c:pt idx="454">
                  <c:v>56.999982332155554</c:v>
                </c:pt>
                <c:pt idx="455">
                  <c:v>59.816144200626944</c:v>
                </c:pt>
                <c:pt idx="456">
                  <c:v>59.370151515151498</c:v>
                </c:pt>
                <c:pt idx="457">
                  <c:v>57.116865203761726</c:v>
                </c:pt>
                <c:pt idx="458">
                  <c:v>56.084114441416894</c:v>
                </c:pt>
                <c:pt idx="459">
                  <c:v>56.189802431610914</c:v>
                </c:pt>
                <c:pt idx="460">
                  <c:v>59.096917057902949</c:v>
                </c:pt>
                <c:pt idx="461">
                  <c:v>59.138280701754475</c:v>
                </c:pt>
                <c:pt idx="462">
                  <c:v>56.767941176470629</c:v>
                </c:pt>
                <c:pt idx="463">
                  <c:v>58.591149635036395</c:v>
                </c:pt>
                <c:pt idx="464">
                  <c:v>56.129972144846825</c:v>
                </c:pt>
                <c:pt idx="465">
                  <c:v>59.116784452296692</c:v>
                </c:pt>
                <c:pt idx="466">
                  <c:v>59.98511182108625</c:v>
                </c:pt>
                <c:pt idx="467">
                  <c:v>56.578828382838338</c:v>
                </c:pt>
                <c:pt idx="468">
                  <c:v>61.406416083916014</c:v>
                </c:pt>
                <c:pt idx="469">
                  <c:v>62.430579710144961</c:v>
                </c:pt>
                <c:pt idx="470">
                  <c:v>57.185675241157611</c:v>
                </c:pt>
                <c:pt idx="471">
                  <c:v>58.242743506493554</c:v>
                </c:pt>
                <c:pt idx="472">
                  <c:v>59.182885462554985</c:v>
                </c:pt>
                <c:pt idx="473">
                  <c:v>57.911518987341772</c:v>
                </c:pt>
                <c:pt idx="474">
                  <c:v>58.499069400630894</c:v>
                </c:pt>
                <c:pt idx="475">
                  <c:v>54.513460317460257</c:v>
                </c:pt>
                <c:pt idx="476">
                  <c:v>62.165551181102252</c:v>
                </c:pt>
                <c:pt idx="477">
                  <c:v>55.842439446366598</c:v>
                </c:pt>
                <c:pt idx="478">
                  <c:v>54.036168091168037</c:v>
                </c:pt>
                <c:pt idx="479">
                  <c:v>61.020315533980629</c:v>
                </c:pt>
                <c:pt idx="480">
                  <c:v>59.620422222222217</c:v>
                </c:pt>
                <c:pt idx="481">
                  <c:v>58.588858695652121</c:v>
                </c:pt>
                <c:pt idx="482">
                  <c:v>58.807010676156544</c:v>
                </c:pt>
                <c:pt idx="483">
                  <c:v>58.953883647798627</c:v>
                </c:pt>
                <c:pt idx="484">
                  <c:v>56.887019543973906</c:v>
                </c:pt>
                <c:pt idx="485">
                  <c:v>60.404526748971257</c:v>
                </c:pt>
                <c:pt idx="486">
                  <c:v>55.3989965986394</c:v>
                </c:pt>
                <c:pt idx="487">
                  <c:v>60.169166666666577</c:v>
                </c:pt>
                <c:pt idx="488">
                  <c:v>55.866701492537295</c:v>
                </c:pt>
                <c:pt idx="489">
                  <c:v>61.335000000000058</c:v>
                </c:pt>
                <c:pt idx="490">
                  <c:v>63.492461832061061</c:v>
                </c:pt>
                <c:pt idx="491">
                  <c:v>56.950757575757443</c:v>
                </c:pt>
                <c:pt idx="492">
                  <c:v>62.455649606299119</c:v>
                </c:pt>
                <c:pt idx="493">
                  <c:v>57.427861538461492</c:v>
                </c:pt>
                <c:pt idx="494">
                  <c:v>60.853682864450064</c:v>
                </c:pt>
                <c:pt idx="495">
                  <c:v>59.44644200626945</c:v>
                </c:pt>
                <c:pt idx="496">
                  <c:v>58.675138888889116</c:v>
                </c:pt>
                <c:pt idx="497">
                  <c:v>53.694783861671496</c:v>
                </c:pt>
                <c:pt idx="498">
                  <c:v>55.05466767371589</c:v>
                </c:pt>
                <c:pt idx="499">
                  <c:v>56.498213114754165</c:v>
                </c:pt>
                <c:pt idx="500">
                  <c:v>56.591020408163224</c:v>
                </c:pt>
                <c:pt idx="501">
                  <c:v>66.208571428571318</c:v>
                </c:pt>
                <c:pt idx="502">
                  <c:v>60.121870748299273</c:v>
                </c:pt>
                <c:pt idx="503">
                  <c:v>57.414296028880905</c:v>
                </c:pt>
                <c:pt idx="504">
                  <c:v>58.449362017804106</c:v>
                </c:pt>
                <c:pt idx="505">
                  <c:v>54.95129687499999</c:v>
                </c:pt>
                <c:pt idx="506">
                  <c:v>54.544811320754697</c:v>
                </c:pt>
                <c:pt idx="507">
                  <c:v>54.357866847826003</c:v>
                </c:pt>
                <c:pt idx="508">
                  <c:v>59.87716494845359</c:v>
                </c:pt>
                <c:pt idx="509">
                  <c:v>58.415841750841679</c:v>
                </c:pt>
                <c:pt idx="510">
                  <c:v>59.717462962963026</c:v>
                </c:pt>
                <c:pt idx="511">
                  <c:v>57.712267441860483</c:v>
                </c:pt>
                <c:pt idx="512">
                  <c:v>59.104115384615412</c:v>
                </c:pt>
                <c:pt idx="513">
                  <c:v>58.21214983713358</c:v>
                </c:pt>
                <c:pt idx="514">
                  <c:v>56.427499999999952</c:v>
                </c:pt>
                <c:pt idx="515">
                  <c:v>63.985546075085274</c:v>
                </c:pt>
                <c:pt idx="516">
                  <c:v>61.870412371134023</c:v>
                </c:pt>
                <c:pt idx="517">
                  <c:v>57.90660278745645</c:v>
                </c:pt>
                <c:pt idx="518">
                  <c:v>59.341416666666511</c:v>
                </c:pt>
                <c:pt idx="519">
                  <c:v>65.094377431906551</c:v>
                </c:pt>
                <c:pt idx="520">
                  <c:v>56.747917808219199</c:v>
                </c:pt>
                <c:pt idx="521">
                  <c:v>56.948892733563937</c:v>
                </c:pt>
                <c:pt idx="522">
                  <c:v>59.126899999999964</c:v>
                </c:pt>
                <c:pt idx="523">
                  <c:v>57.069741100323526</c:v>
                </c:pt>
                <c:pt idx="524">
                  <c:v>59.453422053231833</c:v>
                </c:pt>
                <c:pt idx="525">
                  <c:v>60.171249999999951</c:v>
                </c:pt>
                <c:pt idx="526">
                  <c:v>58.473646496815228</c:v>
                </c:pt>
                <c:pt idx="527">
                  <c:v>60.716499999999932</c:v>
                </c:pt>
                <c:pt idx="528">
                  <c:v>62.506532567049852</c:v>
                </c:pt>
                <c:pt idx="529">
                  <c:v>60.758722222222211</c:v>
                </c:pt>
                <c:pt idx="530">
                  <c:v>56.451686930091135</c:v>
                </c:pt>
                <c:pt idx="531">
                  <c:v>55.563707386363625</c:v>
                </c:pt>
                <c:pt idx="532">
                  <c:v>59.945510204081714</c:v>
                </c:pt>
                <c:pt idx="533">
                  <c:v>60.606494845360743</c:v>
                </c:pt>
                <c:pt idx="534">
                  <c:v>57.417245179063286</c:v>
                </c:pt>
                <c:pt idx="535">
                  <c:v>56.08865517241383</c:v>
                </c:pt>
                <c:pt idx="536">
                  <c:v>59.580948795180625</c:v>
                </c:pt>
                <c:pt idx="537">
                  <c:v>57.316629032257993</c:v>
                </c:pt>
                <c:pt idx="538">
                  <c:v>59.491125401929253</c:v>
                </c:pt>
                <c:pt idx="539">
                  <c:v>65.841237623762296</c:v>
                </c:pt>
                <c:pt idx="540">
                  <c:v>62.420021645021606</c:v>
                </c:pt>
                <c:pt idx="541">
                  <c:v>62.246858736059558</c:v>
                </c:pt>
                <c:pt idx="542">
                  <c:v>61.527046413502063</c:v>
                </c:pt>
                <c:pt idx="543">
                  <c:v>57.139512195122016</c:v>
                </c:pt>
                <c:pt idx="544">
                  <c:v>60.16234265734262</c:v>
                </c:pt>
                <c:pt idx="545">
                  <c:v>58.528011363636374</c:v>
                </c:pt>
                <c:pt idx="546">
                  <c:v>55.88866751269024</c:v>
                </c:pt>
                <c:pt idx="547">
                  <c:v>62.836877022653589</c:v>
                </c:pt>
                <c:pt idx="548">
                  <c:v>63.70075313807542</c:v>
                </c:pt>
                <c:pt idx="549">
                  <c:v>61.447478134110753</c:v>
                </c:pt>
                <c:pt idx="550">
                  <c:v>56.925501285347046</c:v>
                </c:pt>
                <c:pt idx="551">
                  <c:v>62.388151408450604</c:v>
                </c:pt>
                <c:pt idx="552">
                  <c:v>59.903636363636252</c:v>
                </c:pt>
                <c:pt idx="553">
                  <c:v>59.153391304347807</c:v>
                </c:pt>
                <c:pt idx="554">
                  <c:v>58.170235690235636</c:v>
                </c:pt>
                <c:pt idx="555">
                  <c:v>62.243954248366009</c:v>
                </c:pt>
                <c:pt idx="556">
                  <c:v>59.126356466876913</c:v>
                </c:pt>
                <c:pt idx="557">
                  <c:v>60.396545454545475</c:v>
                </c:pt>
                <c:pt idx="558">
                  <c:v>55.874168734491256</c:v>
                </c:pt>
                <c:pt idx="559">
                  <c:v>57.226114864864954</c:v>
                </c:pt>
                <c:pt idx="560">
                  <c:v>60.813152173912975</c:v>
                </c:pt>
                <c:pt idx="561">
                  <c:v>60.975840707964601</c:v>
                </c:pt>
                <c:pt idx="562">
                  <c:v>60.959121405750771</c:v>
                </c:pt>
                <c:pt idx="563">
                  <c:v>61.511550151975626</c:v>
                </c:pt>
                <c:pt idx="564">
                  <c:v>60.620421245421262</c:v>
                </c:pt>
                <c:pt idx="565">
                  <c:v>55.654144021739057</c:v>
                </c:pt>
                <c:pt idx="566">
                  <c:v>57.991528571428546</c:v>
                </c:pt>
                <c:pt idx="567">
                  <c:v>56.044470588235157</c:v>
                </c:pt>
                <c:pt idx="568">
                  <c:v>61.838491124260344</c:v>
                </c:pt>
                <c:pt idx="569">
                  <c:v>60.929946996466356</c:v>
                </c:pt>
                <c:pt idx="570">
                  <c:v>58.670092024539876</c:v>
                </c:pt>
                <c:pt idx="571">
                  <c:v>61.259014925373165</c:v>
                </c:pt>
                <c:pt idx="572">
                  <c:v>55.305770348837228</c:v>
                </c:pt>
                <c:pt idx="573">
                  <c:v>59.021308411214875</c:v>
                </c:pt>
                <c:pt idx="574">
                  <c:v>61.166672240802683</c:v>
                </c:pt>
                <c:pt idx="575">
                  <c:v>60.453058252427155</c:v>
                </c:pt>
                <c:pt idx="576">
                  <c:v>61.343829160530099</c:v>
                </c:pt>
                <c:pt idx="577">
                  <c:v>55.323266253869946</c:v>
                </c:pt>
                <c:pt idx="578">
                  <c:v>57.948885350318434</c:v>
                </c:pt>
                <c:pt idx="579">
                  <c:v>58.354670329670292</c:v>
                </c:pt>
                <c:pt idx="580">
                  <c:v>62.770836236933988</c:v>
                </c:pt>
                <c:pt idx="581">
                  <c:v>58.794685792349732</c:v>
                </c:pt>
                <c:pt idx="582">
                  <c:v>57.393232876712275</c:v>
                </c:pt>
                <c:pt idx="583">
                  <c:v>62.138466898954661</c:v>
                </c:pt>
                <c:pt idx="584">
                  <c:v>57.059815864022646</c:v>
                </c:pt>
                <c:pt idx="585">
                  <c:v>58.565953125000007</c:v>
                </c:pt>
                <c:pt idx="586">
                  <c:v>62.219655737704862</c:v>
                </c:pt>
                <c:pt idx="587">
                  <c:v>59.798374316940098</c:v>
                </c:pt>
                <c:pt idx="588">
                  <c:v>60.500773195876221</c:v>
                </c:pt>
                <c:pt idx="589">
                  <c:v>57.504895013123324</c:v>
                </c:pt>
                <c:pt idx="590">
                  <c:v>61.012288828337809</c:v>
                </c:pt>
                <c:pt idx="591">
                  <c:v>60.920408719345993</c:v>
                </c:pt>
                <c:pt idx="592">
                  <c:v>58.133853820598013</c:v>
                </c:pt>
                <c:pt idx="593">
                  <c:v>60.766769662921462</c:v>
                </c:pt>
                <c:pt idx="594">
                  <c:v>60.104438040345833</c:v>
                </c:pt>
                <c:pt idx="595">
                  <c:v>56.587991573033513</c:v>
                </c:pt>
                <c:pt idx="596">
                  <c:v>62.140616438356155</c:v>
                </c:pt>
                <c:pt idx="597">
                  <c:v>61.220524691358015</c:v>
                </c:pt>
                <c:pt idx="598">
                  <c:v>63.247370820668763</c:v>
                </c:pt>
                <c:pt idx="599">
                  <c:v>57.639307065217217</c:v>
                </c:pt>
                <c:pt idx="600">
                  <c:v>61.113685800604145</c:v>
                </c:pt>
                <c:pt idx="601">
                  <c:v>55.646692913385763</c:v>
                </c:pt>
                <c:pt idx="602">
                  <c:v>60.437218649517703</c:v>
                </c:pt>
                <c:pt idx="603">
                  <c:v>59.901822580645025</c:v>
                </c:pt>
                <c:pt idx="604">
                  <c:v>61.464385113268548</c:v>
                </c:pt>
                <c:pt idx="605">
                  <c:v>59.122937685459966</c:v>
                </c:pt>
                <c:pt idx="606">
                  <c:v>57.804201995012178</c:v>
                </c:pt>
                <c:pt idx="607">
                  <c:v>61.512692307692241</c:v>
                </c:pt>
                <c:pt idx="608">
                  <c:v>59.93446601941735</c:v>
                </c:pt>
                <c:pt idx="609">
                  <c:v>61.089407051281938</c:v>
                </c:pt>
                <c:pt idx="610">
                  <c:v>59.696331444759224</c:v>
                </c:pt>
                <c:pt idx="611">
                  <c:v>57.451629629629458</c:v>
                </c:pt>
                <c:pt idx="612">
                  <c:v>61.193428571428676</c:v>
                </c:pt>
                <c:pt idx="613">
                  <c:v>60.073097982708873</c:v>
                </c:pt>
                <c:pt idx="614">
                  <c:v>59.951308900523479</c:v>
                </c:pt>
                <c:pt idx="615">
                  <c:v>55.179391727493851</c:v>
                </c:pt>
                <c:pt idx="616">
                  <c:v>55.983875338753435</c:v>
                </c:pt>
                <c:pt idx="617">
                  <c:v>58.544640449438141</c:v>
                </c:pt>
                <c:pt idx="618">
                  <c:v>63.687097701149341</c:v>
                </c:pt>
                <c:pt idx="619">
                  <c:v>62.577763888888867</c:v>
                </c:pt>
                <c:pt idx="620">
                  <c:v>60.862459677419345</c:v>
                </c:pt>
                <c:pt idx="621">
                  <c:v>62.779670184696514</c:v>
                </c:pt>
                <c:pt idx="622">
                  <c:v>59.981818181818042</c:v>
                </c:pt>
                <c:pt idx="623">
                  <c:v>83.11031999999993</c:v>
                </c:pt>
                <c:pt idx="624">
                  <c:v>97.984730000000013</c:v>
                </c:pt>
                <c:pt idx="625">
                  <c:v>95.719380000000015</c:v>
                </c:pt>
                <c:pt idx="626">
                  <c:v>97.221580000000003</c:v>
                </c:pt>
                <c:pt idx="627">
                  <c:v>99.749039999999965</c:v>
                </c:pt>
                <c:pt idx="628">
                  <c:v>97.9692000000001</c:v>
                </c:pt>
                <c:pt idx="629">
                  <c:v>99.393399999999971</c:v>
                </c:pt>
                <c:pt idx="630">
                  <c:v>97.785090000000068</c:v>
                </c:pt>
                <c:pt idx="631">
                  <c:v>103.88324949698188</c:v>
                </c:pt>
                <c:pt idx="632">
                  <c:v>117.36686503980677</c:v>
                </c:pt>
                <c:pt idx="633">
                  <c:v>119.90770625555601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Sheet1!$G$1</c:f>
              <c:strCache>
                <c:ptCount val="1"/>
                <c:pt idx="0">
                  <c:v>Channels broadcasted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Sheet1!$A$2:$A$635</c:f>
              <c:numCache>
                <c:formatCode>General</c:formatCode>
                <c:ptCount val="634"/>
                <c:pt idx="0">
                  <c:v>14</c:v>
                </c:pt>
                <c:pt idx="1">
                  <c:v>15</c:v>
                </c:pt>
                <c:pt idx="2">
                  <c:v>33</c:v>
                </c:pt>
                <c:pt idx="3">
                  <c:v>36</c:v>
                </c:pt>
                <c:pt idx="4">
                  <c:v>39</c:v>
                </c:pt>
                <c:pt idx="5">
                  <c:v>48</c:v>
                </c:pt>
                <c:pt idx="6">
                  <c:v>54</c:v>
                </c:pt>
                <c:pt idx="7">
                  <c:v>58</c:v>
                </c:pt>
                <c:pt idx="8">
                  <c:v>68</c:v>
                </c:pt>
                <c:pt idx="9">
                  <c:v>81</c:v>
                </c:pt>
                <c:pt idx="10">
                  <c:v>95</c:v>
                </c:pt>
                <c:pt idx="11">
                  <c:v>100</c:v>
                </c:pt>
                <c:pt idx="12">
                  <c:v>113</c:v>
                </c:pt>
                <c:pt idx="13">
                  <c:v>128</c:v>
                </c:pt>
                <c:pt idx="14">
                  <c:v>129</c:v>
                </c:pt>
                <c:pt idx="15">
                  <c:v>133</c:v>
                </c:pt>
                <c:pt idx="16">
                  <c:v>135</c:v>
                </c:pt>
                <c:pt idx="17">
                  <c:v>135</c:v>
                </c:pt>
                <c:pt idx="18">
                  <c:v>137</c:v>
                </c:pt>
                <c:pt idx="19">
                  <c:v>149</c:v>
                </c:pt>
                <c:pt idx="20">
                  <c:v>155</c:v>
                </c:pt>
                <c:pt idx="21">
                  <c:v>159</c:v>
                </c:pt>
                <c:pt idx="22">
                  <c:v>167</c:v>
                </c:pt>
                <c:pt idx="23">
                  <c:v>173</c:v>
                </c:pt>
                <c:pt idx="24">
                  <c:v>174</c:v>
                </c:pt>
                <c:pt idx="25">
                  <c:v>177</c:v>
                </c:pt>
                <c:pt idx="26">
                  <c:v>178</c:v>
                </c:pt>
                <c:pt idx="27">
                  <c:v>184</c:v>
                </c:pt>
                <c:pt idx="28">
                  <c:v>185</c:v>
                </c:pt>
                <c:pt idx="29">
                  <c:v>187</c:v>
                </c:pt>
                <c:pt idx="30">
                  <c:v>187</c:v>
                </c:pt>
                <c:pt idx="31">
                  <c:v>191</c:v>
                </c:pt>
                <c:pt idx="32">
                  <c:v>200</c:v>
                </c:pt>
                <c:pt idx="33">
                  <c:v>200</c:v>
                </c:pt>
                <c:pt idx="34">
                  <c:v>200</c:v>
                </c:pt>
                <c:pt idx="35">
                  <c:v>202</c:v>
                </c:pt>
                <c:pt idx="36">
                  <c:v>202</c:v>
                </c:pt>
                <c:pt idx="37">
                  <c:v>205</c:v>
                </c:pt>
                <c:pt idx="38">
                  <c:v>205</c:v>
                </c:pt>
                <c:pt idx="39">
                  <c:v>205</c:v>
                </c:pt>
                <c:pt idx="40">
                  <c:v>205</c:v>
                </c:pt>
                <c:pt idx="41">
                  <c:v>210</c:v>
                </c:pt>
                <c:pt idx="42">
                  <c:v>212</c:v>
                </c:pt>
                <c:pt idx="43">
                  <c:v>216</c:v>
                </c:pt>
                <c:pt idx="44">
                  <c:v>216</c:v>
                </c:pt>
                <c:pt idx="45">
                  <c:v>217</c:v>
                </c:pt>
                <c:pt idx="46">
                  <c:v>217</c:v>
                </c:pt>
                <c:pt idx="47">
                  <c:v>217</c:v>
                </c:pt>
                <c:pt idx="48">
                  <c:v>218</c:v>
                </c:pt>
                <c:pt idx="49">
                  <c:v>221</c:v>
                </c:pt>
                <c:pt idx="50">
                  <c:v>221</c:v>
                </c:pt>
                <c:pt idx="51">
                  <c:v>223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227</c:v>
                </c:pt>
                <c:pt idx="57">
                  <c:v>228</c:v>
                </c:pt>
                <c:pt idx="58">
                  <c:v>229</c:v>
                </c:pt>
                <c:pt idx="59">
                  <c:v>230</c:v>
                </c:pt>
                <c:pt idx="60">
                  <c:v>231</c:v>
                </c:pt>
                <c:pt idx="61">
                  <c:v>231</c:v>
                </c:pt>
                <c:pt idx="62">
                  <c:v>233</c:v>
                </c:pt>
                <c:pt idx="63">
                  <c:v>234</c:v>
                </c:pt>
                <c:pt idx="64">
                  <c:v>235</c:v>
                </c:pt>
                <c:pt idx="65">
                  <c:v>237</c:v>
                </c:pt>
                <c:pt idx="66">
                  <c:v>248</c:v>
                </c:pt>
                <c:pt idx="67">
                  <c:v>248</c:v>
                </c:pt>
                <c:pt idx="68">
                  <c:v>257</c:v>
                </c:pt>
                <c:pt idx="69">
                  <c:v>257</c:v>
                </c:pt>
                <c:pt idx="70">
                  <c:v>260</c:v>
                </c:pt>
                <c:pt idx="71">
                  <c:v>260</c:v>
                </c:pt>
                <c:pt idx="72">
                  <c:v>261</c:v>
                </c:pt>
                <c:pt idx="73">
                  <c:v>262</c:v>
                </c:pt>
                <c:pt idx="74">
                  <c:v>262</c:v>
                </c:pt>
                <c:pt idx="75">
                  <c:v>265</c:v>
                </c:pt>
                <c:pt idx="76">
                  <c:v>265</c:v>
                </c:pt>
                <c:pt idx="77">
                  <c:v>265</c:v>
                </c:pt>
                <c:pt idx="78">
                  <c:v>267</c:v>
                </c:pt>
                <c:pt idx="79">
                  <c:v>269</c:v>
                </c:pt>
                <c:pt idx="80">
                  <c:v>271</c:v>
                </c:pt>
                <c:pt idx="81">
                  <c:v>271</c:v>
                </c:pt>
                <c:pt idx="82">
                  <c:v>272</c:v>
                </c:pt>
                <c:pt idx="83">
                  <c:v>274</c:v>
                </c:pt>
                <c:pt idx="84">
                  <c:v>276</c:v>
                </c:pt>
                <c:pt idx="85">
                  <c:v>276</c:v>
                </c:pt>
                <c:pt idx="86">
                  <c:v>277</c:v>
                </c:pt>
                <c:pt idx="87">
                  <c:v>281</c:v>
                </c:pt>
                <c:pt idx="88">
                  <c:v>282</c:v>
                </c:pt>
                <c:pt idx="89">
                  <c:v>284</c:v>
                </c:pt>
                <c:pt idx="90">
                  <c:v>284</c:v>
                </c:pt>
                <c:pt idx="91">
                  <c:v>285</c:v>
                </c:pt>
                <c:pt idx="92">
                  <c:v>285</c:v>
                </c:pt>
                <c:pt idx="93">
                  <c:v>287</c:v>
                </c:pt>
                <c:pt idx="94">
                  <c:v>287</c:v>
                </c:pt>
                <c:pt idx="95">
                  <c:v>288</c:v>
                </c:pt>
                <c:pt idx="96">
                  <c:v>289</c:v>
                </c:pt>
                <c:pt idx="97">
                  <c:v>290</c:v>
                </c:pt>
                <c:pt idx="98">
                  <c:v>291</c:v>
                </c:pt>
                <c:pt idx="99">
                  <c:v>291</c:v>
                </c:pt>
                <c:pt idx="100">
                  <c:v>292</c:v>
                </c:pt>
                <c:pt idx="101">
                  <c:v>294</c:v>
                </c:pt>
                <c:pt idx="102">
                  <c:v>295</c:v>
                </c:pt>
                <c:pt idx="103">
                  <c:v>296</c:v>
                </c:pt>
                <c:pt idx="104">
                  <c:v>297</c:v>
                </c:pt>
                <c:pt idx="105">
                  <c:v>297</c:v>
                </c:pt>
                <c:pt idx="106">
                  <c:v>297</c:v>
                </c:pt>
                <c:pt idx="107">
                  <c:v>300</c:v>
                </c:pt>
                <c:pt idx="108">
                  <c:v>303</c:v>
                </c:pt>
                <c:pt idx="109">
                  <c:v>304</c:v>
                </c:pt>
                <c:pt idx="110">
                  <c:v>305</c:v>
                </c:pt>
                <c:pt idx="111">
                  <c:v>305</c:v>
                </c:pt>
                <c:pt idx="112">
                  <c:v>306</c:v>
                </c:pt>
                <c:pt idx="113">
                  <c:v>308</c:v>
                </c:pt>
                <c:pt idx="114">
                  <c:v>308</c:v>
                </c:pt>
                <c:pt idx="115">
                  <c:v>311</c:v>
                </c:pt>
                <c:pt idx="116">
                  <c:v>313</c:v>
                </c:pt>
                <c:pt idx="117">
                  <c:v>313</c:v>
                </c:pt>
                <c:pt idx="118">
                  <c:v>314</c:v>
                </c:pt>
                <c:pt idx="119">
                  <c:v>314</c:v>
                </c:pt>
                <c:pt idx="120">
                  <c:v>316</c:v>
                </c:pt>
                <c:pt idx="121">
                  <c:v>318</c:v>
                </c:pt>
                <c:pt idx="122">
                  <c:v>318</c:v>
                </c:pt>
                <c:pt idx="123">
                  <c:v>318</c:v>
                </c:pt>
                <c:pt idx="124">
                  <c:v>320</c:v>
                </c:pt>
                <c:pt idx="125">
                  <c:v>320</c:v>
                </c:pt>
                <c:pt idx="126">
                  <c:v>322</c:v>
                </c:pt>
                <c:pt idx="127">
                  <c:v>322</c:v>
                </c:pt>
                <c:pt idx="128">
                  <c:v>322</c:v>
                </c:pt>
                <c:pt idx="129">
                  <c:v>323</c:v>
                </c:pt>
                <c:pt idx="130">
                  <c:v>324</c:v>
                </c:pt>
                <c:pt idx="131">
                  <c:v>324</c:v>
                </c:pt>
                <c:pt idx="132">
                  <c:v>325</c:v>
                </c:pt>
                <c:pt idx="133">
                  <c:v>327</c:v>
                </c:pt>
                <c:pt idx="134">
                  <c:v>329</c:v>
                </c:pt>
                <c:pt idx="135">
                  <c:v>329</c:v>
                </c:pt>
                <c:pt idx="136">
                  <c:v>331</c:v>
                </c:pt>
                <c:pt idx="137">
                  <c:v>332</c:v>
                </c:pt>
                <c:pt idx="138">
                  <c:v>332</c:v>
                </c:pt>
                <c:pt idx="139">
                  <c:v>333</c:v>
                </c:pt>
                <c:pt idx="140">
                  <c:v>334</c:v>
                </c:pt>
                <c:pt idx="141">
                  <c:v>335</c:v>
                </c:pt>
                <c:pt idx="142">
                  <c:v>335</c:v>
                </c:pt>
                <c:pt idx="143">
                  <c:v>335</c:v>
                </c:pt>
                <c:pt idx="144">
                  <c:v>337</c:v>
                </c:pt>
                <c:pt idx="145">
                  <c:v>337</c:v>
                </c:pt>
                <c:pt idx="146">
                  <c:v>337</c:v>
                </c:pt>
                <c:pt idx="147">
                  <c:v>337</c:v>
                </c:pt>
                <c:pt idx="148">
                  <c:v>338</c:v>
                </c:pt>
                <c:pt idx="149">
                  <c:v>338</c:v>
                </c:pt>
                <c:pt idx="150">
                  <c:v>338</c:v>
                </c:pt>
                <c:pt idx="151">
                  <c:v>341</c:v>
                </c:pt>
                <c:pt idx="152">
                  <c:v>341</c:v>
                </c:pt>
                <c:pt idx="153">
                  <c:v>342</c:v>
                </c:pt>
                <c:pt idx="154">
                  <c:v>343</c:v>
                </c:pt>
                <c:pt idx="155">
                  <c:v>343</c:v>
                </c:pt>
                <c:pt idx="156">
                  <c:v>343</c:v>
                </c:pt>
                <c:pt idx="157">
                  <c:v>343</c:v>
                </c:pt>
                <c:pt idx="158">
                  <c:v>344</c:v>
                </c:pt>
                <c:pt idx="159">
                  <c:v>344</c:v>
                </c:pt>
                <c:pt idx="160">
                  <c:v>346</c:v>
                </c:pt>
                <c:pt idx="161">
                  <c:v>346</c:v>
                </c:pt>
                <c:pt idx="162">
                  <c:v>346</c:v>
                </c:pt>
                <c:pt idx="163">
                  <c:v>348</c:v>
                </c:pt>
                <c:pt idx="164">
                  <c:v>349</c:v>
                </c:pt>
                <c:pt idx="165">
                  <c:v>349</c:v>
                </c:pt>
                <c:pt idx="166">
                  <c:v>349</c:v>
                </c:pt>
                <c:pt idx="167">
                  <c:v>349</c:v>
                </c:pt>
                <c:pt idx="168">
                  <c:v>349</c:v>
                </c:pt>
                <c:pt idx="169">
                  <c:v>353</c:v>
                </c:pt>
                <c:pt idx="170">
                  <c:v>353</c:v>
                </c:pt>
                <c:pt idx="171">
                  <c:v>353</c:v>
                </c:pt>
                <c:pt idx="172">
                  <c:v>353</c:v>
                </c:pt>
                <c:pt idx="173">
                  <c:v>353</c:v>
                </c:pt>
                <c:pt idx="174">
                  <c:v>355</c:v>
                </c:pt>
                <c:pt idx="175">
                  <c:v>355</c:v>
                </c:pt>
                <c:pt idx="176">
                  <c:v>356</c:v>
                </c:pt>
                <c:pt idx="177">
                  <c:v>356</c:v>
                </c:pt>
                <c:pt idx="178">
                  <c:v>358</c:v>
                </c:pt>
                <c:pt idx="179">
                  <c:v>359</c:v>
                </c:pt>
                <c:pt idx="180">
                  <c:v>360</c:v>
                </c:pt>
                <c:pt idx="181">
                  <c:v>360</c:v>
                </c:pt>
                <c:pt idx="182">
                  <c:v>363</c:v>
                </c:pt>
                <c:pt idx="183">
                  <c:v>363</c:v>
                </c:pt>
                <c:pt idx="184">
                  <c:v>365</c:v>
                </c:pt>
                <c:pt idx="185">
                  <c:v>367</c:v>
                </c:pt>
                <c:pt idx="186">
                  <c:v>367</c:v>
                </c:pt>
                <c:pt idx="187">
                  <c:v>367</c:v>
                </c:pt>
                <c:pt idx="188">
                  <c:v>368</c:v>
                </c:pt>
                <c:pt idx="189">
                  <c:v>368</c:v>
                </c:pt>
                <c:pt idx="190">
                  <c:v>368</c:v>
                </c:pt>
                <c:pt idx="191">
                  <c:v>369</c:v>
                </c:pt>
                <c:pt idx="192">
                  <c:v>369</c:v>
                </c:pt>
                <c:pt idx="193">
                  <c:v>370</c:v>
                </c:pt>
                <c:pt idx="194">
                  <c:v>371</c:v>
                </c:pt>
                <c:pt idx="195">
                  <c:v>371</c:v>
                </c:pt>
                <c:pt idx="196">
                  <c:v>371</c:v>
                </c:pt>
                <c:pt idx="197">
                  <c:v>372</c:v>
                </c:pt>
                <c:pt idx="198">
                  <c:v>372</c:v>
                </c:pt>
                <c:pt idx="199">
                  <c:v>372</c:v>
                </c:pt>
                <c:pt idx="200">
                  <c:v>373</c:v>
                </c:pt>
                <c:pt idx="201">
                  <c:v>374</c:v>
                </c:pt>
                <c:pt idx="202">
                  <c:v>375</c:v>
                </c:pt>
                <c:pt idx="203">
                  <c:v>375</c:v>
                </c:pt>
                <c:pt idx="204">
                  <c:v>376</c:v>
                </c:pt>
                <c:pt idx="205">
                  <c:v>376</c:v>
                </c:pt>
                <c:pt idx="206">
                  <c:v>377</c:v>
                </c:pt>
                <c:pt idx="207">
                  <c:v>378</c:v>
                </c:pt>
                <c:pt idx="208">
                  <c:v>378</c:v>
                </c:pt>
                <c:pt idx="209">
                  <c:v>379</c:v>
                </c:pt>
                <c:pt idx="210">
                  <c:v>383</c:v>
                </c:pt>
                <c:pt idx="211">
                  <c:v>384</c:v>
                </c:pt>
                <c:pt idx="212">
                  <c:v>384</c:v>
                </c:pt>
                <c:pt idx="213">
                  <c:v>385</c:v>
                </c:pt>
                <c:pt idx="214">
                  <c:v>386</c:v>
                </c:pt>
                <c:pt idx="215">
                  <c:v>386</c:v>
                </c:pt>
                <c:pt idx="216">
                  <c:v>386</c:v>
                </c:pt>
                <c:pt idx="217">
                  <c:v>386</c:v>
                </c:pt>
                <c:pt idx="218">
                  <c:v>387</c:v>
                </c:pt>
                <c:pt idx="219">
                  <c:v>387</c:v>
                </c:pt>
                <c:pt idx="220">
                  <c:v>388</c:v>
                </c:pt>
                <c:pt idx="221">
                  <c:v>388</c:v>
                </c:pt>
                <c:pt idx="222">
                  <c:v>389</c:v>
                </c:pt>
                <c:pt idx="223">
                  <c:v>390</c:v>
                </c:pt>
                <c:pt idx="224">
                  <c:v>390</c:v>
                </c:pt>
                <c:pt idx="225">
                  <c:v>392</c:v>
                </c:pt>
                <c:pt idx="226">
                  <c:v>392</c:v>
                </c:pt>
                <c:pt idx="227">
                  <c:v>393</c:v>
                </c:pt>
                <c:pt idx="228">
                  <c:v>393</c:v>
                </c:pt>
                <c:pt idx="229">
                  <c:v>394</c:v>
                </c:pt>
                <c:pt idx="230">
                  <c:v>395</c:v>
                </c:pt>
                <c:pt idx="231">
                  <c:v>395</c:v>
                </c:pt>
                <c:pt idx="232">
                  <c:v>395</c:v>
                </c:pt>
                <c:pt idx="233">
                  <c:v>395</c:v>
                </c:pt>
                <c:pt idx="234">
                  <c:v>395</c:v>
                </c:pt>
                <c:pt idx="235">
                  <c:v>396</c:v>
                </c:pt>
                <c:pt idx="236">
                  <c:v>396</c:v>
                </c:pt>
                <c:pt idx="237">
                  <c:v>396</c:v>
                </c:pt>
                <c:pt idx="238">
                  <c:v>397</c:v>
                </c:pt>
                <c:pt idx="239">
                  <c:v>398</c:v>
                </c:pt>
                <c:pt idx="240">
                  <c:v>398</c:v>
                </c:pt>
                <c:pt idx="241">
                  <c:v>398</c:v>
                </c:pt>
                <c:pt idx="242">
                  <c:v>399</c:v>
                </c:pt>
                <c:pt idx="243">
                  <c:v>400</c:v>
                </c:pt>
                <c:pt idx="244">
                  <c:v>401</c:v>
                </c:pt>
                <c:pt idx="245">
                  <c:v>401</c:v>
                </c:pt>
                <c:pt idx="246">
                  <c:v>402</c:v>
                </c:pt>
                <c:pt idx="247">
                  <c:v>402</c:v>
                </c:pt>
                <c:pt idx="248">
                  <c:v>402</c:v>
                </c:pt>
                <c:pt idx="249">
                  <c:v>402</c:v>
                </c:pt>
                <c:pt idx="250">
                  <c:v>402</c:v>
                </c:pt>
                <c:pt idx="251">
                  <c:v>403</c:v>
                </c:pt>
                <c:pt idx="252">
                  <c:v>403</c:v>
                </c:pt>
                <c:pt idx="253">
                  <c:v>404</c:v>
                </c:pt>
                <c:pt idx="254">
                  <c:v>405</c:v>
                </c:pt>
                <c:pt idx="255">
                  <c:v>406</c:v>
                </c:pt>
                <c:pt idx="256">
                  <c:v>406</c:v>
                </c:pt>
                <c:pt idx="257">
                  <c:v>407</c:v>
                </c:pt>
                <c:pt idx="258">
                  <c:v>408</c:v>
                </c:pt>
                <c:pt idx="259">
                  <c:v>408</c:v>
                </c:pt>
                <c:pt idx="260">
                  <c:v>409</c:v>
                </c:pt>
                <c:pt idx="261">
                  <c:v>409</c:v>
                </c:pt>
                <c:pt idx="262">
                  <c:v>409</c:v>
                </c:pt>
                <c:pt idx="263">
                  <c:v>409</c:v>
                </c:pt>
                <c:pt idx="264">
                  <c:v>409</c:v>
                </c:pt>
                <c:pt idx="265">
                  <c:v>410</c:v>
                </c:pt>
                <c:pt idx="266">
                  <c:v>412</c:v>
                </c:pt>
                <c:pt idx="267">
                  <c:v>412</c:v>
                </c:pt>
                <c:pt idx="268">
                  <c:v>412</c:v>
                </c:pt>
                <c:pt idx="269">
                  <c:v>412</c:v>
                </c:pt>
                <c:pt idx="270">
                  <c:v>412</c:v>
                </c:pt>
                <c:pt idx="271">
                  <c:v>413</c:v>
                </c:pt>
                <c:pt idx="272">
                  <c:v>414</c:v>
                </c:pt>
                <c:pt idx="273">
                  <c:v>414</c:v>
                </c:pt>
                <c:pt idx="274">
                  <c:v>414</c:v>
                </c:pt>
                <c:pt idx="275">
                  <c:v>415</c:v>
                </c:pt>
                <c:pt idx="276">
                  <c:v>415</c:v>
                </c:pt>
                <c:pt idx="277">
                  <c:v>415</c:v>
                </c:pt>
                <c:pt idx="278">
                  <c:v>416</c:v>
                </c:pt>
                <c:pt idx="279">
                  <c:v>416</c:v>
                </c:pt>
                <c:pt idx="280">
                  <c:v>417</c:v>
                </c:pt>
                <c:pt idx="281">
                  <c:v>417</c:v>
                </c:pt>
                <c:pt idx="282">
                  <c:v>418</c:v>
                </c:pt>
                <c:pt idx="283">
                  <c:v>419</c:v>
                </c:pt>
                <c:pt idx="284">
                  <c:v>420</c:v>
                </c:pt>
                <c:pt idx="285">
                  <c:v>420</c:v>
                </c:pt>
                <c:pt idx="286">
                  <c:v>421</c:v>
                </c:pt>
                <c:pt idx="287">
                  <c:v>421</c:v>
                </c:pt>
                <c:pt idx="288">
                  <c:v>422</c:v>
                </c:pt>
                <c:pt idx="289">
                  <c:v>422</c:v>
                </c:pt>
                <c:pt idx="290">
                  <c:v>423</c:v>
                </c:pt>
                <c:pt idx="291">
                  <c:v>423</c:v>
                </c:pt>
                <c:pt idx="292">
                  <c:v>424</c:v>
                </c:pt>
                <c:pt idx="293">
                  <c:v>425</c:v>
                </c:pt>
                <c:pt idx="294">
                  <c:v>426</c:v>
                </c:pt>
                <c:pt idx="295">
                  <c:v>427</c:v>
                </c:pt>
                <c:pt idx="296">
                  <c:v>427</c:v>
                </c:pt>
                <c:pt idx="297">
                  <c:v>427</c:v>
                </c:pt>
                <c:pt idx="298">
                  <c:v>427</c:v>
                </c:pt>
                <c:pt idx="299">
                  <c:v>427</c:v>
                </c:pt>
                <c:pt idx="300">
                  <c:v>428</c:v>
                </c:pt>
                <c:pt idx="301">
                  <c:v>428</c:v>
                </c:pt>
                <c:pt idx="302">
                  <c:v>428</c:v>
                </c:pt>
                <c:pt idx="303">
                  <c:v>429</c:v>
                </c:pt>
                <c:pt idx="304">
                  <c:v>429</c:v>
                </c:pt>
                <c:pt idx="305">
                  <c:v>430</c:v>
                </c:pt>
                <c:pt idx="306">
                  <c:v>430</c:v>
                </c:pt>
                <c:pt idx="307">
                  <c:v>430</c:v>
                </c:pt>
                <c:pt idx="308">
                  <c:v>431</c:v>
                </c:pt>
                <c:pt idx="309">
                  <c:v>432</c:v>
                </c:pt>
                <c:pt idx="310">
                  <c:v>432</c:v>
                </c:pt>
                <c:pt idx="311">
                  <c:v>432</c:v>
                </c:pt>
                <c:pt idx="312">
                  <c:v>433</c:v>
                </c:pt>
                <c:pt idx="313">
                  <c:v>434</c:v>
                </c:pt>
                <c:pt idx="314">
                  <c:v>435</c:v>
                </c:pt>
                <c:pt idx="315">
                  <c:v>435</c:v>
                </c:pt>
                <c:pt idx="316">
                  <c:v>435</c:v>
                </c:pt>
                <c:pt idx="317">
                  <c:v>435</c:v>
                </c:pt>
                <c:pt idx="318">
                  <c:v>436</c:v>
                </c:pt>
                <c:pt idx="319">
                  <c:v>436</c:v>
                </c:pt>
                <c:pt idx="320">
                  <c:v>437</c:v>
                </c:pt>
                <c:pt idx="321">
                  <c:v>437</c:v>
                </c:pt>
                <c:pt idx="322">
                  <c:v>437</c:v>
                </c:pt>
                <c:pt idx="323">
                  <c:v>437</c:v>
                </c:pt>
                <c:pt idx="324">
                  <c:v>437</c:v>
                </c:pt>
                <c:pt idx="325">
                  <c:v>437</c:v>
                </c:pt>
                <c:pt idx="326">
                  <c:v>438</c:v>
                </c:pt>
                <c:pt idx="327">
                  <c:v>438</c:v>
                </c:pt>
                <c:pt idx="328">
                  <c:v>439</c:v>
                </c:pt>
                <c:pt idx="329">
                  <c:v>440</c:v>
                </c:pt>
                <c:pt idx="330">
                  <c:v>440</c:v>
                </c:pt>
                <c:pt idx="331">
                  <c:v>440</c:v>
                </c:pt>
                <c:pt idx="332">
                  <c:v>440</c:v>
                </c:pt>
                <c:pt idx="333">
                  <c:v>440</c:v>
                </c:pt>
                <c:pt idx="334">
                  <c:v>441</c:v>
                </c:pt>
                <c:pt idx="335">
                  <c:v>441</c:v>
                </c:pt>
                <c:pt idx="336">
                  <c:v>442</c:v>
                </c:pt>
                <c:pt idx="337">
                  <c:v>442</c:v>
                </c:pt>
                <c:pt idx="338">
                  <c:v>443</c:v>
                </c:pt>
                <c:pt idx="339">
                  <c:v>443</c:v>
                </c:pt>
                <c:pt idx="340">
                  <c:v>443</c:v>
                </c:pt>
                <c:pt idx="341">
                  <c:v>444</c:v>
                </c:pt>
                <c:pt idx="342">
                  <c:v>444</c:v>
                </c:pt>
                <c:pt idx="343">
                  <c:v>444</c:v>
                </c:pt>
                <c:pt idx="344">
                  <c:v>445</c:v>
                </c:pt>
                <c:pt idx="345">
                  <c:v>446</c:v>
                </c:pt>
                <c:pt idx="346">
                  <c:v>446</c:v>
                </c:pt>
                <c:pt idx="347">
                  <c:v>447</c:v>
                </c:pt>
                <c:pt idx="348">
                  <c:v>447</c:v>
                </c:pt>
                <c:pt idx="349">
                  <c:v>447</c:v>
                </c:pt>
                <c:pt idx="350">
                  <c:v>447</c:v>
                </c:pt>
                <c:pt idx="351">
                  <c:v>447</c:v>
                </c:pt>
                <c:pt idx="352">
                  <c:v>450</c:v>
                </c:pt>
                <c:pt idx="353">
                  <c:v>452</c:v>
                </c:pt>
                <c:pt idx="354">
                  <c:v>452</c:v>
                </c:pt>
                <c:pt idx="355">
                  <c:v>452</c:v>
                </c:pt>
                <c:pt idx="356">
                  <c:v>452</c:v>
                </c:pt>
                <c:pt idx="357">
                  <c:v>454</c:v>
                </c:pt>
                <c:pt idx="358">
                  <c:v>454</c:v>
                </c:pt>
                <c:pt idx="359">
                  <c:v>454</c:v>
                </c:pt>
                <c:pt idx="360">
                  <c:v>454</c:v>
                </c:pt>
                <c:pt idx="361">
                  <c:v>454</c:v>
                </c:pt>
                <c:pt idx="362">
                  <c:v>454</c:v>
                </c:pt>
                <c:pt idx="363">
                  <c:v>454</c:v>
                </c:pt>
                <c:pt idx="364">
                  <c:v>455</c:v>
                </c:pt>
                <c:pt idx="365">
                  <c:v>455</c:v>
                </c:pt>
                <c:pt idx="366">
                  <c:v>456</c:v>
                </c:pt>
                <c:pt idx="367">
                  <c:v>456</c:v>
                </c:pt>
                <c:pt idx="368">
                  <c:v>456</c:v>
                </c:pt>
                <c:pt idx="369">
                  <c:v>457</c:v>
                </c:pt>
                <c:pt idx="370">
                  <c:v>457</c:v>
                </c:pt>
                <c:pt idx="371">
                  <c:v>457</c:v>
                </c:pt>
                <c:pt idx="372">
                  <c:v>457</c:v>
                </c:pt>
                <c:pt idx="373">
                  <c:v>457</c:v>
                </c:pt>
                <c:pt idx="374">
                  <c:v>457</c:v>
                </c:pt>
                <c:pt idx="375">
                  <c:v>458</c:v>
                </c:pt>
                <c:pt idx="376">
                  <c:v>458</c:v>
                </c:pt>
                <c:pt idx="377">
                  <c:v>459</c:v>
                </c:pt>
                <c:pt idx="378">
                  <c:v>461</c:v>
                </c:pt>
                <c:pt idx="379">
                  <c:v>461</c:v>
                </c:pt>
                <c:pt idx="380">
                  <c:v>462</c:v>
                </c:pt>
                <c:pt idx="381">
                  <c:v>462</c:v>
                </c:pt>
                <c:pt idx="382">
                  <c:v>462</c:v>
                </c:pt>
                <c:pt idx="383">
                  <c:v>462</c:v>
                </c:pt>
                <c:pt idx="384">
                  <c:v>462</c:v>
                </c:pt>
                <c:pt idx="385">
                  <c:v>463</c:v>
                </c:pt>
                <c:pt idx="386">
                  <c:v>463</c:v>
                </c:pt>
                <c:pt idx="387">
                  <c:v>464</c:v>
                </c:pt>
                <c:pt idx="388">
                  <c:v>464</c:v>
                </c:pt>
                <c:pt idx="389">
                  <c:v>464</c:v>
                </c:pt>
                <c:pt idx="390">
                  <c:v>464</c:v>
                </c:pt>
                <c:pt idx="391">
                  <c:v>465</c:v>
                </c:pt>
                <c:pt idx="392">
                  <c:v>466</c:v>
                </c:pt>
                <c:pt idx="393">
                  <c:v>466</c:v>
                </c:pt>
                <c:pt idx="394">
                  <c:v>467</c:v>
                </c:pt>
                <c:pt idx="395">
                  <c:v>467</c:v>
                </c:pt>
                <c:pt idx="396">
                  <c:v>468</c:v>
                </c:pt>
                <c:pt idx="397">
                  <c:v>468</c:v>
                </c:pt>
                <c:pt idx="398">
                  <c:v>468</c:v>
                </c:pt>
                <c:pt idx="399">
                  <c:v>468</c:v>
                </c:pt>
                <c:pt idx="400">
                  <c:v>468</c:v>
                </c:pt>
                <c:pt idx="401">
                  <c:v>469</c:v>
                </c:pt>
                <c:pt idx="402">
                  <c:v>469</c:v>
                </c:pt>
                <c:pt idx="403">
                  <c:v>470</c:v>
                </c:pt>
                <c:pt idx="404">
                  <c:v>470</c:v>
                </c:pt>
                <c:pt idx="405">
                  <c:v>470</c:v>
                </c:pt>
                <c:pt idx="406">
                  <c:v>470</c:v>
                </c:pt>
                <c:pt idx="407">
                  <c:v>471</c:v>
                </c:pt>
                <c:pt idx="408">
                  <c:v>471</c:v>
                </c:pt>
                <c:pt idx="409">
                  <c:v>471</c:v>
                </c:pt>
                <c:pt idx="410">
                  <c:v>472</c:v>
                </c:pt>
                <c:pt idx="411">
                  <c:v>472</c:v>
                </c:pt>
                <c:pt idx="412">
                  <c:v>472</c:v>
                </c:pt>
                <c:pt idx="413">
                  <c:v>473</c:v>
                </c:pt>
                <c:pt idx="414">
                  <c:v>473</c:v>
                </c:pt>
                <c:pt idx="415">
                  <c:v>473</c:v>
                </c:pt>
                <c:pt idx="416">
                  <c:v>474</c:v>
                </c:pt>
                <c:pt idx="417">
                  <c:v>475</c:v>
                </c:pt>
                <c:pt idx="418">
                  <c:v>476</c:v>
                </c:pt>
                <c:pt idx="419">
                  <c:v>476</c:v>
                </c:pt>
                <c:pt idx="420">
                  <c:v>477</c:v>
                </c:pt>
                <c:pt idx="421">
                  <c:v>477</c:v>
                </c:pt>
                <c:pt idx="422">
                  <c:v>478</c:v>
                </c:pt>
                <c:pt idx="423">
                  <c:v>479</c:v>
                </c:pt>
                <c:pt idx="424">
                  <c:v>480</c:v>
                </c:pt>
                <c:pt idx="425">
                  <c:v>481</c:v>
                </c:pt>
                <c:pt idx="426">
                  <c:v>481</c:v>
                </c:pt>
                <c:pt idx="427">
                  <c:v>481</c:v>
                </c:pt>
                <c:pt idx="428">
                  <c:v>482</c:v>
                </c:pt>
                <c:pt idx="429">
                  <c:v>482</c:v>
                </c:pt>
                <c:pt idx="430">
                  <c:v>482</c:v>
                </c:pt>
                <c:pt idx="431">
                  <c:v>483</c:v>
                </c:pt>
                <c:pt idx="432">
                  <c:v>483</c:v>
                </c:pt>
                <c:pt idx="433">
                  <c:v>484</c:v>
                </c:pt>
                <c:pt idx="434">
                  <c:v>484</c:v>
                </c:pt>
                <c:pt idx="435">
                  <c:v>485</c:v>
                </c:pt>
                <c:pt idx="436">
                  <c:v>486</c:v>
                </c:pt>
                <c:pt idx="437">
                  <c:v>486</c:v>
                </c:pt>
                <c:pt idx="438">
                  <c:v>486</c:v>
                </c:pt>
                <c:pt idx="439">
                  <c:v>486</c:v>
                </c:pt>
                <c:pt idx="440">
                  <c:v>486</c:v>
                </c:pt>
                <c:pt idx="441">
                  <c:v>486</c:v>
                </c:pt>
                <c:pt idx="442">
                  <c:v>486</c:v>
                </c:pt>
                <c:pt idx="443">
                  <c:v>487</c:v>
                </c:pt>
                <c:pt idx="444">
                  <c:v>488</c:v>
                </c:pt>
                <c:pt idx="445">
                  <c:v>488</c:v>
                </c:pt>
                <c:pt idx="446">
                  <c:v>488</c:v>
                </c:pt>
                <c:pt idx="447">
                  <c:v>488</c:v>
                </c:pt>
                <c:pt idx="448">
                  <c:v>489</c:v>
                </c:pt>
                <c:pt idx="449">
                  <c:v>489</c:v>
                </c:pt>
                <c:pt idx="450">
                  <c:v>490</c:v>
                </c:pt>
                <c:pt idx="451">
                  <c:v>490</c:v>
                </c:pt>
                <c:pt idx="452">
                  <c:v>491</c:v>
                </c:pt>
                <c:pt idx="453">
                  <c:v>492</c:v>
                </c:pt>
                <c:pt idx="454">
                  <c:v>492</c:v>
                </c:pt>
                <c:pt idx="455">
                  <c:v>493</c:v>
                </c:pt>
                <c:pt idx="456">
                  <c:v>494</c:v>
                </c:pt>
                <c:pt idx="457">
                  <c:v>494</c:v>
                </c:pt>
                <c:pt idx="458">
                  <c:v>495</c:v>
                </c:pt>
                <c:pt idx="459">
                  <c:v>495</c:v>
                </c:pt>
                <c:pt idx="460">
                  <c:v>496</c:v>
                </c:pt>
                <c:pt idx="461">
                  <c:v>496</c:v>
                </c:pt>
                <c:pt idx="462">
                  <c:v>496</c:v>
                </c:pt>
                <c:pt idx="463">
                  <c:v>497</c:v>
                </c:pt>
                <c:pt idx="464">
                  <c:v>500</c:v>
                </c:pt>
                <c:pt idx="465">
                  <c:v>501</c:v>
                </c:pt>
                <c:pt idx="466">
                  <c:v>501</c:v>
                </c:pt>
                <c:pt idx="467">
                  <c:v>501</c:v>
                </c:pt>
                <c:pt idx="468">
                  <c:v>502</c:v>
                </c:pt>
                <c:pt idx="469">
                  <c:v>502</c:v>
                </c:pt>
                <c:pt idx="470">
                  <c:v>503</c:v>
                </c:pt>
                <c:pt idx="471">
                  <c:v>503</c:v>
                </c:pt>
                <c:pt idx="472">
                  <c:v>504</c:v>
                </c:pt>
                <c:pt idx="473">
                  <c:v>504</c:v>
                </c:pt>
                <c:pt idx="474">
                  <c:v>504</c:v>
                </c:pt>
                <c:pt idx="475">
                  <c:v>505</c:v>
                </c:pt>
                <c:pt idx="476">
                  <c:v>506</c:v>
                </c:pt>
                <c:pt idx="477">
                  <c:v>507</c:v>
                </c:pt>
                <c:pt idx="478">
                  <c:v>507</c:v>
                </c:pt>
                <c:pt idx="479">
                  <c:v>508</c:v>
                </c:pt>
                <c:pt idx="480">
                  <c:v>508</c:v>
                </c:pt>
                <c:pt idx="481">
                  <c:v>508</c:v>
                </c:pt>
                <c:pt idx="482">
                  <c:v>508</c:v>
                </c:pt>
                <c:pt idx="483">
                  <c:v>508</c:v>
                </c:pt>
                <c:pt idx="484">
                  <c:v>509</c:v>
                </c:pt>
                <c:pt idx="485">
                  <c:v>509</c:v>
                </c:pt>
                <c:pt idx="486">
                  <c:v>509</c:v>
                </c:pt>
                <c:pt idx="487">
                  <c:v>510</c:v>
                </c:pt>
                <c:pt idx="488">
                  <c:v>511</c:v>
                </c:pt>
                <c:pt idx="489">
                  <c:v>511</c:v>
                </c:pt>
                <c:pt idx="490">
                  <c:v>512</c:v>
                </c:pt>
                <c:pt idx="491">
                  <c:v>512</c:v>
                </c:pt>
                <c:pt idx="492">
                  <c:v>512</c:v>
                </c:pt>
                <c:pt idx="493">
                  <c:v>513</c:v>
                </c:pt>
                <c:pt idx="494">
                  <c:v>513</c:v>
                </c:pt>
                <c:pt idx="495">
                  <c:v>513</c:v>
                </c:pt>
                <c:pt idx="496">
                  <c:v>513</c:v>
                </c:pt>
                <c:pt idx="497">
                  <c:v>513</c:v>
                </c:pt>
                <c:pt idx="498">
                  <c:v>513</c:v>
                </c:pt>
                <c:pt idx="499">
                  <c:v>513</c:v>
                </c:pt>
                <c:pt idx="500">
                  <c:v>514</c:v>
                </c:pt>
                <c:pt idx="501">
                  <c:v>515</c:v>
                </c:pt>
                <c:pt idx="502">
                  <c:v>516</c:v>
                </c:pt>
                <c:pt idx="503">
                  <c:v>516</c:v>
                </c:pt>
                <c:pt idx="504">
                  <c:v>516</c:v>
                </c:pt>
                <c:pt idx="505">
                  <c:v>516</c:v>
                </c:pt>
                <c:pt idx="506">
                  <c:v>517</c:v>
                </c:pt>
                <c:pt idx="507">
                  <c:v>518</c:v>
                </c:pt>
                <c:pt idx="508">
                  <c:v>519</c:v>
                </c:pt>
                <c:pt idx="509">
                  <c:v>520</c:v>
                </c:pt>
                <c:pt idx="510">
                  <c:v>520</c:v>
                </c:pt>
                <c:pt idx="511">
                  <c:v>520</c:v>
                </c:pt>
                <c:pt idx="512">
                  <c:v>520</c:v>
                </c:pt>
                <c:pt idx="513">
                  <c:v>522</c:v>
                </c:pt>
                <c:pt idx="514">
                  <c:v>522</c:v>
                </c:pt>
                <c:pt idx="515">
                  <c:v>522</c:v>
                </c:pt>
                <c:pt idx="516">
                  <c:v>523</c:v>
                </c:pt>
                <c:pt idx="517">
                  <c:v>524</c:v>
                </c:pt>
                <c:pt idx="518">
                  <c:v>524</c:v>
                </c:pt>
                <c:pt idx="519">
                  <c:v>524</c:v>
                </c:pt>
                <c:pt idx="520">
                  <c:v>524</c:v>
                </c:pt>
                <c:pt idx="521">
                  <c:v>525</c:v>
                </c:pt>
                <c:pt idx="522">
                  <c:v>525</c:v>
                </c:pt>
                <c:pt idx="523">
                  <c:v>525</c:v>
                </c:pt>
                <c:pt idx="524">
                  <c:v>526</c:v>
                </c:pt>
                <c:pt idx="525">
                  <c:v>526</c:v>
                </c:pt>
                <c:pt idx="526">
                  <c:v>526</c:v>
                </c:pt>
                <c:pt idx="527">
                  <c:v>526</c:v>
                </c:pt>
                <c:pt idx="528">
                  <c:v>527</c:v>
                </c:pt>
                <c:pt idx="529">
                  <c:v>527</c:v>
                </c:pt>
                <c:pt idx="530">
                  <c:v>527</c:v>
                </c:pt>
                <c:pt idx="531">
                  <c:v>527</c:v>
                </c:pt>
                <c:pt idx="532">
                  <c:v>528</c:v>
                </c:pt>
                <c:pt idx="533">
                  <c:v>528</c:v>
                </c:pt>
                <c:pt idx="534">
                  <c:v>528</c:v>
                </c:pt>
                <c:pt idx="535">
                  <c:v>528</c:v>
                </c:pt>
                <c:pt idx="536">
                  <c:v>529</c:v>
                </c:pt>
                <c:pt idx="537">
                  <c:v>529</c:v>
                </c:pt>
                <c:pt idx="538">
                  <c:v>530</c:v>
                </c:pt>
                <c:pt idx="539">
                  <c:v>530</c:v>
                </c:pt>
                <c:pt idx="540">
                  <c:v>531</c:v>
                </c:pt>
                <c:pt idx="541">
                  <c:v>531</c:v>
                </c:pt>
                <c:pt idx="542">
                  <c:v>531</c:v>
                </c:pt>
                <c:pt idx="543">
                  <c:v>531</c:v>
                </c:pt>
                <c:pt idx="544">
                  <c:v>532</c:v>
                </c:pt>
                <c:pt idx="545">
                  <c:v>532</c:v>
                </c:pt>
                <c:pt idx="546">
                  <c:v>532</c:v>
                </c:pt>
                <c:pt idx="547">
                  <c:v>532</c:v>
                </c:pt>
                <c:pt idx="548">
                  <c:v>533</c:v>
                </c:pt>
                <c:pt idx="549">
                  <c:v>533</c:v>
                </c:pt>
                <c:pt idx="550">
                  <c:v>533</c:v>
                </c:pt>
                <c:pt idx="551">
                  <c:v>534</c:v>
                </c:pt>
                <c:pt idx="552">
                  <c:v>534</c:v>
                </c:pt>
                <c:pt idx="553">
                  <c:v>534</c:v>
                </c:pt>
                <c:pt idx="554">
                  <c:v>534</c:v>
                </c:pt>
                <c:pt idx="555">
                  <c:v>535</c:v>
                </c:pt>
                <c:pt idx="556">
                  <c:v>535</c:v>
                </c:pt>
                <c:pt idx="557">
                  <c:v>535</c:v>
                </c:pt>
                <c:pt idx="558">
                  <c:v>535</c:v>
                </c:pt>
                <c:pt idx="559">
                  <c:v>536</c:v>
                </c:pt>
                <c:pt idx="560">
                  <c:v>536</c:v>
                </c:pt>
                <c:pt idx="561">
                  <c:v>537</c:v>
                </c:pt>
                <c:pt idx="562">
                  <c:v>537</c:v>
                </c:pt>
                <c:pt idx="563">
                  <c:v>538</c:v>
                </c:pt>
                <c:pt idx="564">
                  <c:v>538</c:v>
                </c:pt>
                <c:pt idx="565">
                  <c:v>539</c:v>
                </c:pt>
                <c:pt idx="566">
                  <c:v>539</c:v>
                </c:pt>
                <c:pt idx="567">
                  <c:v>539</c:v>
                </c:pt>
                <c:pt idx="568">
                  <c:v>541</c:v>
                </c:pt>
                <c:pt idx="569">
                  <c:v>542</c:v>
                </c:pt>
                <c:pt idx="570">
                  <c:v>542</c:v>
                </c:pt>
                <c:pt idx="571">
                  <c:v>543</c:v>
                </c:pt>
                <c:pt idx="572">
                  <c:v>543</c:v>
                </c:pt>
                <c:pt idx="573">
                  <c:v>545</c:v>
                </c:pt>
                <c:pt idx="574">
                  <c:v>545</c:v>
                </c:pt>
                <c:pt idx="575">
                  <c:v>546</c:v>
                </c:pt>
                <c:pt idx="576">
                  <c:v>546</c:v>
                </c:pt>
                <c:pt idx="577">
                  <c:v>546</c:v>
                </c:pt>
                <c:pt idx="578">
                  <c:v>546</c:v>
                </c:pt>
                <c:pt idx="579">
                  <c:v>547</c:v>
                </c:pt>
                <c:pt idx="580">
                  <c:v>547</c:v>
                </c:pt>
                <c:pt idx="581">
                  <c:v>548</c:v>
                </c:pt>
                <c:pt idx="582">
                  <c:v>548</c:v>
                </c:pt>
                <c:pt idx="583">
                  <c:v>548</c:v>
                </c:pt>
                <c:pt idx="584">
                  <c:v>548</c:v>
                </c:pt>
                <c:pt idx="585">
                  <c:v>549</c:v>
                </c:pt>
                <c:pt idx="586">
                  <c:v>551</c:v>
                </c:pt>
                <c:pt idx="587">
                  <c:v>551</c:v>
                </c:pt>
                <c:pt idx="588">
                  <c:v>552</c:v>
                </c:pt>
                <c:pt idx="589">
                  <c:v>552</c:v>
                </c:pt>
                <c:pt idx="590">
                  <c:v>553</c:v>
                </c:pt>
                <c:pt idx="591">
                  <c:v>553</c:v>
                </c:pt>
                <c:pt idx="592">
                  <c:v>553</c:v>
                </c:pt>
                <c:pt idx="593">
                  <c:v>554</c:v>
                </c:pt>
                <c:pt idx="594">
                  <c:v>555</c:v>
                </c:pt>
                <c:pt idx="595">
                  <c:v>555</c:v>
                </c:pt>
                <c:pt idx="596">
                  <c:v>556</c:v>
                </c:pt>
                <c:pt idx="597">
                  <c:v>556</c:v>
                </c:pt>
                <c:pt idx="598">
                  <c:v>557</c:v>
                </c:pt>
                <c:pt idx="599">
                  <c:v>557</c:v>
                </c:pt>
                <c:pt idx="600">
                  <c:v>558</c:v>
                </c:pt>
                <c:pt idx="601">
                  <c:v>559</c:v>
                </c:pt>
                <c:pt idx="602">
                  <c:v>560</c:v>
                </c:pt>
                <c:pt idx="603">
                  <c:v>560</c:v>
                </c:pt>
                <c:pt idx="604">
                  <c:v>562</c:v>
                </c:pt>
                <c:pt idx="605">
                  <c:v>562</c:v>
                </c:pt>
                <c:pt idx="606">
                  <c:v>562</c:v>
                </c:pt>
                <c:pt idx="607">
                  <c:v>563</c:v>
                </c:pt>
                <c:pt idx="608">
                  <c:v>565</c:v>
                </c:pt>
                <c:pt idx="609">
                  <c:v>565</c:v>
                </c:pt>
                <c:pt idx="610">
                  <c:v>566</c:v>
                </c:pt>
                <c:pt idx="611">
                  <c:v>567</c:v>
                </c:pt>
                <c:pt idx="612">
                  <c:v>568</c:v>
                </c:pt>
                <c:pt idx="613">
                  <c:v>572</c:v>
                </c:pt>
                <c:pt idx="614">
                  <c:v>572</c:v>
                </c:pt>
                <c:pt idx="615">
                  <c:v>572</c:v>
                </c:pt>
                <c:pt idx="616">
                  <c:v>573</c:v>
                </c:pt>
                <c:pt idx="617">
                  <c:v>574</c:v>
                </c:pt>
                <c:pt idx="618">
                  <c:v>576</c:v>
                </c:pt>
                <c:pt idx="619">
                  <c:v>578</c:v>
                </c:pt>
                <c:pt idx="620">
                  <c:v>578</c:v>
                </c:pt>
                <c:pt idx="621">
                  <c:v>579</c:v>
                </c:pt>
                <c:pt idx="622">
                  <c:v>579</c:v>
                </c:pt>
                <c:pt idx="623">
                  <c:v>3398</c:v>
                </c:pt>
                <c:pt idx="624">
                  <c:v>7833</c:v>
                </c:pt>
                <c:pt idx="625">
                  <c:v>9532</c:v>
                </c:pt>
                <c:pt idx="626">
                  <c:v>9841</c:v>
                </c:pt>
                <c:pt idx="627">
                  <c:v>11550</c:v>
                </c:pt>
                <c:pt idx="628">
                  <c:v>13042</c:v>
                </c:pt>
                <c:pt idx="629">
                  <c:v>15396</c:v>
                </c:pt>
                <c:pt idx="630">
                  <c:v>18143</c:v>
                </c:pt>
                <c:pt idx="631">
                  <c:v>33610</c:v>
                </c:pt>
                <c:pt idx="632">
                  <c:v>62940</c:v>
                </c:pt>
                <c:pt idx="633">
                  <c:v>69717</c:v>
                </c:pt>
              </c:numCache>
            </c:numRef>
          </c:xVal>
          <c:yVal>
            <c:numRef>
              <c:f>Sheet1!$G$2:$G$635</c:f>
              <c:numCache>
                <c:formatCode>General</c:formatCode>
                <c:ptCount val="634"/>
                <c:pt idx="0">
                  <c:v>150</c:v>
                </c:pt>
                <c:pt idx="1">
                  <c:v>150</c:v>
                </c:pt>
                <c:pt idx="2">
                  <c:v>150</c:v>
                </c:pt>
                <c:pt idx="3">
                  <c:v>150</c:v>
                </c:pt>
                <c:pt idx="4">
                  <c:v>150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150</c:v>
                </c:pt>
                <c:pt idx="11">
                  <c:v>150</c:v>
                </c:pt>
                <c:pt idx="12">
                  <c:v>150</c:v>
                </c:pt>
                <c:pt idx="13">
                  <c:v>150</c:v>
                </c:pt>
                <c:pt idx="14">
                  <c:v>150</c:v>
                </c:pt>
                <c:pt idx="15">
                  <c:v>150</c:v>
                </c:pt>
                <c:pt idx="16">
                  <c:v>150</c:v>
                </c:pt>
                <c:pt idx="17">
                  <c:v>150</c:v>
                </c:pt>
                <c:pt idx="18">
                  <c:v>150</c:v>
                </c:pt>
                <c:pt idx="19">
                  <c:v>150</c:v>
                </c:pt>
                <c:pt idx="20">
                  <c:v>150</c:v>
                </c:pt>
                <c:pt idx="21">
                  <c:v>150</c:v>
                </c:pt>
                <c:pt idx="22">
                  <c:v>150</c:v>
                </c:pt>
                <c:pt idx="23">
                  <c:v>150</c:v>
                </c:pt>
                <c:pt idx="24">
                  <c:v>150</c:v>
                </c:pt>
                <c:pt idx="25">
                  <c:v>150</c:v>
                </c:pt>
                <c:pt idx="26">
                  <c:v>150</c:v>
                </c:pt>
                <c:pt idx="27">
                  <c:v>150</c:v>
                </c:pt>
                <c:pt idx="28">
                  <c:v>150</c:v>
                </c:pt>
                <c:pt idx="29">
                  <c:v>150</c:v>
                </c:pt>
                <c:pt idx="30">
                  <c:v>150</c:v>
                </c:pt>
                <c:pt idx="31">
                  <c:v>150</c:v>
                </c:pt>
                <c:pt idx="32">
                  <c:v>150</c:v>
                </c:pt>
                <c:pt idx="33">
                  <c:v>150</c:v>
                </c:pt>
                <c:pt idx="34">
                  <c:v>150</c:v>
                </c:pt>
                <c:pt idx="35">
                  <c:v>150</c:v>
                </c:pt>
                <c:pt idx="36">
                  <c:v>150</c:v>
                </c:pt>
                <c:pt idx="37">
                  <c:v>150</c:v>
                </c:pt>
                <c:pt idx="38">
                  <c:v>150</c:v>
                </c:pt>
                <c:pt idx="39">
                  <c:v>150</c:v>
                </c:pt>
                <c:pt idx="40">
                  <c:v>150</c:v>
                </c:pt>
                <c:pt idx="41">
                  <c:v>150</c:v>
                </c:pt>
                <c:pt idx="42">
                  <c:v>150</c:v>
                </c:pt>
                <c:pt idx="43">
                  <c:v>150</c:v>
                </c:pt>
                <c:pt idx="44">
                  <c:v>150</c:v>
                </c:pt>
                <c:pt idx="45">
                  <c:v>150</c:v>
                </c:pt>
                <c:pt idx="46">
                  <c:v>150</c:v>
                </c:pt>
                <c:pt idx="47">
                  <c:v>150</c:v>
                </c:pt>
                <c:pt idx="48">
                  <c:v>150</c:v>
                </c:pt>
                <c:pt idx="49">
                  <c:v>150</c:v>
                </c:pt>
                <c:pt idx="50">
                  <c:v>150</c:v>
                </c:pt>
                <c:pt idx="51">
                  <c:v>150</c:v>
                </c:pt>
                <c:pt idx="52">
                  <c:v>150</c:v>
                </c:pt>
                <c:pt idx="53">
                  <c:v>150</c:v>
                </c:pt>
                <c:pt idx="54">
                  <c:v>150</c:v>
                </c:pt>
                <c:pt idx="55">
                  <c:v>150</c:v>
                </c:pt>
                <c:pt idx="56">
                  <c:v>150</c:v>
                </c:pt>
                <c:pt idx="57">
                  <c:v>150</c:v>
                </c:pt>
                <c:pt idx="58">
                  <c:v>150</c:v>
                </c:pt>
                <c:pt idx="59">
                  <c:v>150</c:v>
                </c:pt>
                <c:pt idx="60">
                  <c:v>150</c:v>
                </c:pt>
                <c:pt idx="61">
                  <c:v>150</c:v>
                </c:pt>
                <c:pt idx="62">
                  <c:v>150</c:v>
                </c:pt>
                <c:pt idx="63">
                  <c:v>150</c:v>
                </c:pt>
                <c:pt idx="64">
                  <c:v>150</c:v>
                </c:pt>
                <c:pt idx="65">
                  <c:v>150</c:v>
                </c:pt>
                <c:pt idx="66">
                  <c:v>150</c:v>
                </c:pt>
                <c:pt idx="67">
                  <c:v>150</c:v>
                </c:pt>
                <c:pt idx="68">
                  <c:v>150</c:v>
                </c:pt>
                <c:pt idx="69">
                  <c:v>150</c:v>
                </c:pt>
                <c:pt idx="70">
                  <c:v>150</c:v>
                </c:pt>
                <c:pt idx="71">
                  <c:v>150</c:v>
                </c:pt>
                <c:pt idx="72">
                  <c:v>150</c:v>
                </c:pt>
                <c:pt idx="73">
                  <c:v>150</c:v>
                </c:pt>
                <c:pt idx="74">
                  <c:v>150</c:v>
                </c:pt>
                <c:pt idx="75">
                  <c:v>150</c:v>
                </c:pt>
                <c:pt idx="76">
                  <c:v>150</c:v>
                </c:pt>
                <c:pt idx="77">
                  <c:v>150</c:v>
                </c:pt>
                <c:pt idx="78">
                  <c:v>150</c:v>
                </c:pt>
                <c:pt idx="79">
                  <c:v>150</c:v>
                </c:pt>
                <c:pt idx="80">
                  <c:v>150</c:v>
                </c:pt>
                <c:pt idx="81">
                  <c:v>150</c:v>
                </c:pt>
                <c:pt idx="82">
                  <c:v>150</c:v>
                </c:pt>
                <c:pt idx="83">
                  <c:v>150</c:v>
                </c:pt>
                <c:pt idx="84">
                  <c:v>150</c:v>
                </c:pt>
                <c:pt idx="85">
                  <c:v>150</c:v>
                </c:pt>
                <c:pt idx="86">
                  <c:v>150</c:v>
                </c:pt>
                <c:pt idx="87">
                  <c:v>150</c:v>
                </c:pt>
                <c:pt idx="88">
                  <c:v>150</c:v>
                </c:pt>
                <c:pt idx="89">
                  <c:v>150</c:v>
                </c:pt>
                <c:pt idx="90">
                  <c:v>150</c:v>
                </c:pt>
                <c:pt idx="91">
                  <c:v>150</c:v>
                </c:pt>
                <c:pt idx="92">
                  <c:v>150</c:v>
                </c:pt>
                <c:pt idx="93">
                  <c:v>150</c:v>
                </c:pt>
                <c:pt idx="94">
                  <c:v>150</c:v>
                </c:pt>
                <c:pt idx="95">
                  <c:v>150</c:v>
                </c:pt>
                <c:pt idx="96">
                  <c:v>150</c:v>
                </c:pt>
                <c:pt idx="97">
                  <c:v>150</c:v>
                </c:pt>
                <c:pt idx="98">
                  <c:v>150</c:v>
                </c:pt>
                <c:pt idx="99">
                  <c:v>150</c:v>
                </c:pt>
                <c:pt idx="100">
                  <c:v>150</c:v>
                </c:pt>
                <c:pt idx="101">
                  <c:v>150</c:v>
                </c:pt>
                <c:pt idx="102">
                  <c:v>150</c:v>
                </c:pt>
                <c:pt idx="103">
                  <c:v>150</c:v>
                </c:pt>
                <c:pt idx="104">
                  <c:v>150</c:v>
                </c:pt>
                <c:pt idx="105">
                  <c:v>150</c:v>
                </c:pt>
                <c:pt idx="106">
                  <c:v>150</c:v>
                </c:pt>
                <c:pt idx="107">
                  <c:v>150</c:v>
                </c:pt>
                <c:pt idx="108">
                  <c:v>150</c:v>
                </c:pt>
                <c:pt idx="109">
                  <c:v>150</c:v>
                </c:pt>
                <c:pt idx="110">
                  <c:v>150</c:v>
                </c:pt>
                <c:pt idx="111">
                  <c:v>150</c:v>
                </c:pt>
                <c:pt idx="112">
                  <c:v>150</c:v>
                </c:pt>
                <c:pt idx="113">
                  <c:v>150</c:v>
                </c:pt>
                <c:pt idx="114">
                  <c:v>150</c:v>
                </c:pt>
                <c:pt idx="115">
                  <c:v>150</c:v>
                </c:pt>
                <c:pt idx="116">
                  <c:v>150</c:v>
                </c:pt>
                <c:pt idx="117">
                  <c:v>150</c:v>
                </c:pt>
                <c:pt idx="118">
                  <c:v>150</c:v>
                </c:pt>
                <c:pt idx="119">
                  <c:v>150</c:v>
                </c:pt>
                <c:pt idx="120">
                  <c:v>150</c:v>
                </c:pt>
                <c:pt idx="121">
                  <c:v>150</c:v>
                </c:pt>
                <c:pt idx="122">
                  <c:v>150</c:v>
                </c:pt>
                <c:pt idx="123">
                  <c:v>150</c:v>
                </c:pt>
                <c:pt idx="124">
                  <c:v>150</c:v>
                </c:pt>
                <c:pt idx="125">
                  <c:v>150</c:v>
                </c:pt>
                <c:pt idx="126">
                  <c:v>150</c:v>
                </c:pt>
                <c:pt idx="127">
                  <c:v>150</c:v>
                </c:pt>
                <c:pt idx="128">
                  <c:v>150</c:v>
                </c:pt>
                <c:pt idx="129">
                  <c:v>150</c:v>
                </c:pt>
                <c:pt idx="130">
                  <c:v>150</c:v>
                </c:pt>
                <c:pt idx="131">
                  <c:v>150</c:v>
                </c:pt>
                <c:pt idx="132">
                  <c:v>150</c:v>
                </c:pt>
                <c:pt idx="133">
                  <c:v>150</c:v>
                </c:pt>
                <c:pt idx="134">
                  <c:v>150</c:v>
                </c:pt>
                <c:pt idx="135">
                  <c:v>150</c:v>
                </c:pt>
                <c:pt idx="136">
                  <c:v>150</c:v>
                </c:pt>
                <c:pt idx="137">
                  <c:v>150</c:v>
                </c:pt>
                <c:pt idx="138">
                  <c:v>150</c:v>
                </c:pt>
                <c:pt idx="139">
                  <c:v>150</c:v>
                </c:pt>
                <c:pt idx="140">
                  <c:v>150</c:v>
                </c:pt>
                <c:pt idx="141">
                  <c:v>150</c:v>
                </c:pt>
                <c:pt idx="142">
                  <c:v>150</c:v>
                </c:pt>
                <c:pt idx="143">
                  <c:v>150</c:v>
                </c:pt>
                <c:pt idx="144">
                  <c:v>150</c:v>
                </c:pt>
                <c:pt idx="145">
                  <c:v>150</c:v>
                </c:pt>
                <c:pt idx="146">
                  <c:v>150</c:v>
                </c:pt>
                <c:pt idx="147">
                  <c:v>150</c:v>
                </c:pt>
                <c:pt idx="148">
                  <c:v>150</c:v>
                </c:pt>
                <c:pt idx="149">
                  <c:v>150</c:v>
                </c:pt>
                <c:pt idx="150">
                  <c:v>150</c:v>
                </c:pt>
                <c:pt idx="151">
                  <c:v>150</c:v>
                </c:pt>
                <c:pt idx="152">
                  <c:v>150</c:v>
                </c:pt>
                <c:pt idx="153">
                  <c:v>150</c:v>
                </c:pt>
                <c:pt idx="154">
                  <c:v>150</c:v>
                </c:pt>
                <c:pt idx="155">
                  <c:v>150</c:v>
                </c:pt>
                <c:pt idx="156">
                  <c:v>150</c:v>
                </c:pt>
                <c:pt idx="157">
                  <c:v>150</c:v>
                </c:pt>
                <c:pt idx="158">
                  <c:v>150</c:v>
                </c:pt>
                <c:pt idx="159">
                  <c:v>150</c:v>
                </c:pt>
                <c:pt idx="160">
                  <c:v>150</c:v>
                </c:pt>
                <c:pt idx="161">
                  <c:v>150</c:v>
                </c:pt>
                <c:pt idx="162">
                  <c:v>150</c:v>
                </c:pt>
                <c:pt idx="163">
                  <c:v>150</c:v>
                </c:pt>
                <c:pt idx="164">
                  <c:v>150</c:v>
                </c:pt>
                <c:pt idx="165">
                  <c:v>150</c:v>
                </c:pt>
                <c:pt idx="166">
                  <c:v>150</c:v>
                </c:pt>
                <c:pt idx="167">
                  <c:v>150</c:v>
                </c:pt>
                <c:pt idx="168">
                  <c:v>150</c:v>
                </c:pt>
                <c:pt idx="169">
                  <c:v>150</c:v>
                </c:pt>
                <c:pt idx="170">
                  <c:v>150</c:v>
                </c:pt>
                <c:pt idx="171">
                  <c:v>150</c:v>
                </c:pt>
                <c:pt idx="172">
                  <c:v>150</c:v>
                </c:pt>
                <c:pt idx="173">
                  <c:v>150</c:v>
                </c:pt>
                <c:pt idx="174">
                  <c:v>150</c:v>
                </c:pt>
                <c:pt idx="175">
                  <c:v>150</c:v>
                </c:pt>
                <c:pt idx="176">
                  <c:v>150</c:v>
                </c:pt>
                <c:pt idx="177">
                  <c:v>150</c:v>
                </c:pt>
                <c:pt idx="178">
                  <c:v>150</c:v>
                </c:pt>
                <c:pt idx="179">
                  <c:v>150</c:v>
                </c:pt>
                <c:pt idx="180">
                  <c:v>150</c:v>
                </c:pt>
                <c:pt idx="181">
                  <c:v>150</c:v>
                </c:pt>
                <c:pt idx="182">
                  <c:v>150</c:v>
                </c:pt>
                <c:pt idx="183">
                  <c:v>150</c:v>
                </c:pt>
                <c:pt idx="184">
                  <c:v>150</c:v>
                </c:pt>
                <c:pt idx="185">
                  <c:v>150</c:v>
                </c:pt>
                <c:pt idx="186">
                  <c:v>150</c:v>
                </c:pt>
                <c:pt idx="187">
                  <c:v>150</c:v>
                </c:pt>
                <c:pt idx="188">
                  <c:v>150</c:v>
                </c:pt>
                <c:pt idx="189">
                  <c:v>150</c:v>
                </c:pt>
                <c:pt idx="190">
                  <c:v>150</c:v>
                </c:pt>
                <c:pt idx="191">
                  <c:v>150</c:v>
                </c:pt>
                <c:pt idx="192">
                  <c:v>150</c:v>
                </c:pt>
                <c:pt idx="193">
                  <c:v>150</c:v>
                </c:pt>
                <c:pt idx="194">
                  <c:v>150</c:v>
                </c:pt>
                <c:pt idx="195">
                  <c:v>150</c:v>
                </c:pt>
                <c:pt idx="196">
                  <c:v>150</c:v>
                </c:pt>
                <c:pt idx="197">
                  <c:v>150</c:v>
                </c:pt>
                <c:pt idx="198">
                  <c:v>150</c:v>
                </c:pt>
                <c:pt idx="199">
                  <c:v>150</c:v>
                </c:pt>
                <c:pt idx="200">
                  <c:v>150</c:v>
                </c:pt>
                <c:pt idx="201">
                  <c:v>150</c:v>
                </c:pt>
                <c:pt idx="202">
                  <c:v>150</c:v>
                </c:pt>
                <c:pt idx="203">
                  <c:v>150</c:v>
                </c:pt>
                <c:pt idx="204">
                  <c:v>150</c:v>
                </c:pt>
                <c:pt idx="205">
                  <c:v>150</c:v>
                </c:pt>
                <c:pt idx="206">
                  <c:v>150</c:v>
                </c:pt>
                <c:pt idx="207">
                  <c:v>150</c:v>
                </c:pt>
                <c:pt idx="208">
                  <c:v>150</c:v>
                </c:pt>
                <c:pt idx="209">
                  <c:v>150</c:v>
                </c:pt>
                <c:pt idx="210">
                  <c:v>150</c:v>
                </c:pt>
                <c:pt idx="211">
                  <c:v>150</c:v>
                </c:pt>
                <c:pt idx="212">
                  <c:v>150</c:v>
                </c:pt>
                <c:pt idx="213">
                  <c:v>150</c:v>
                </c:pt>
                <c:pt idx="214">
                  <c:v>150</c:v>
                </c:pt>
                <c:pt idx="215">
                  <c:v>150</c:v>
                </c:pt>
                <c:pt idx="216">
                  <c:v>150</c:v>
                </c:pt>
                <c:pt idx="217">
                  <c:v>150</c:v>
                </c:pt>
                <c:pt idx="218">
                  <c:v>150</c:v>
                </c:pt>
                <c:pt idx="219">
                  <c:v>150</c:v>
                </c:pt>
                <c:pt idx="220">
                  <c:v>150</c:v>
                </c:pt>
                <c:pt idx="221">
                  <c:v>150</c:v>
                </c:pt>
                <c:pt idx="222">
                  <c:v>150</c:v>
                </c:pt>
                <c:pt idx="223">
                  <c:v>150</c:v>
                </c:pt>
                <c:pt idx="224">
                  <c:v>150</c:v>
                </c:pt>
                <c:pt idx="225">
                  <c:v>150</c:v>
                </c:pt>
                <c:pt idx="226">
                  <c:v>150</c:v>
                </c:pt>
                <c:pt idx="227">
                  <c:v>150</c:v>
                </c:pt>
                <c:pt idx="228">
                  <c:v>150</c:v>
                </c:pt>
                <c:pt idx="229">
                  <c:v>150</c:v>
                </c:pt>
                <c:pt idx="230">
                  <c:v>150</c:v>
                </c:pt>
                <c:pt idx="231">
                  <c:v>150</c:v>
                </c:pt>
                <c:pt idx="232">
                  <c:v>150</c:v>
                </c:pt>
                <c:pt idx="233">
                  <c:v>150</c:v>
                </c:pt>
                <c:pt idx="234">
                  <c:v>150</c:v>
                </c:pt>
                <c:pt idx="235">
                  <c:v>150</c:v>
                </c:pt>
                <c:pt idx="236">
                  <c:v>150</c:v>
                </c:pt>
                <c:pt idx="237">
                  <c:v>150</c:v>
                </c:pt>
                <c:pt idx="238">
                  <c:v>150</c:v>
                </c:pt>
                <c:pt idx="239">
                  <c:v>150</c:v>
                </c:pt>
                <c:pt idx="240">
                  <c:v>150</c:v>
                </c:pt>
                <c:pt idx="241">
                  <c:v>150</c:v>
                </c:pt>
                <c:pt idx="242">
                  <c:v>150</c:v>
                </c:pt>
                <c:pt idx="243">
                  <c:v>150</c:v>
                </c:pt>
                <c:pt idx="244">
                  <c:v>150</c:v>
                </c:pt>
                <c:pt idx="245">
                  <c:v>150</c:v>
                </c:pt>
                <c:pt idx="246">
                  <c:v>150</c:v>
                </c:pt>
                <c:pt idx="247">
                  <c:v>150</c:v>
                </c:pt>
                <c:pt idx="248">
                  <c:v>150</c:v>
                </c:pt>
                <c:pt idx="249">
                  <c:v>150</c:v>
                </c:pt>
                <c:pt idx="250">
                  <c:v>150</c:v>
                </c:pt>
                <c:pt idx="251">
                  <c:v>150</c:v>
                </c:pt>
                <c:pt idx="252">
                  <c:v>150</c:v>
                </c:pt>
                <c:pt idx="253">
                  <c:v>150</c:v>
                </c:pt>
                <c:pt idx="254">
                  <c:v>150</c:v>
                </c:pt>
                <c:pt idx="255">
                  <c:v>150</c:v>
                </c:pt>
                <c:pt idx="256">
                  <c:v>150</c:v>
                </c:pt>
                <c:pt idx="257">
                  <c:v>150</c:v>
                </c:pt>
                <c:pt idx="258">
                  <c:v>150</c:v>
                </c:pt>
                <c:pt idx="259">
                  <c:v>150</c:v>
                </c:pt>
                <c:pt idx="260">
                  <c:v>150</c:v>
                </c:pt>
                <c:pt idx="261">
                  <c:v>150</c:v>
                </c:pt>
                <c:pt idx="262">
                  <c:v>150</c:v>
                </c:pt>
                <c:pt idx="263">
                  <c:v>150</c:v>
                </c:pt>
                <c:pt idx="264">
                  <c:v>150</c:v>
                </c:pt>
                <c:pt idx="265">
                  <c:v>150</c:v>
                </c:pt>
                <c:pt idx="266">
                  <c:v>150</c:v>
                </c:pt>
                <c:pt idx="267">
                  <c:v>150</c:v>
                </c:pt>
                <c:pt idx="268">
                  <c:v>150</c:v>
                </c:pt>
                <c:pt idx="269">
                  <c:v>150</c:v>
                </c:pt>
                <c:pt idx="270">
                  <c:v>150</c:v>
                </c:pt>
                <c:pt idx="271">
                  <c:v>150</c:v>
                </c:pt>
                <c:pt idx="272">
                  <c:v>150</c:v>
                </c:pt>
                <c:pt idx="273">
                  <c:v>150</c:v>
                </c:pt>
                <c:pt idx="274">
                  <c:v>150</c:v>
                </c:pt>
                <c:pt idx="275">
                  <c:v>150</c:v>
                </c:pt>
                <c:pt idx="276">
                  <c:v>150</c:v>
                </c:pt>
                <c:pt idx="277">
                  <c:v>150</c:v>
                </c:pt>
                <c:pt idx="278">
                  <c:v>150</c:v>
                </c:pt>
                <c:pt idx="279">
                  <c:v>150</c:v>
                </c:pt>
                <c:pt idx="280">
                  <c:v>150</c:v>
                </c:pt>
                <c:pt idx="281">
                  <c:v>150</c:v>
                </c:pt>
                <c:pt idx="282">
                  <c:v>150</c:v>
                </c:pt>
                <c:pt idx="283">
                  <c:v>150</c:v>
                </c:pt>
                <c:pt idx="284">
                  <c:v>150</c:v>
                </c:pt>
                <c:pt idx="285">
                  <c:v>150</c:v>
                </c:pt>
                <c:pt idx="286">
                  <c:v>150</c:v>
                </c:pt>
                <c:pt idx="287">
                  <c:v>150</c:v>
                </c:pt>
                <c:pt idx="288">
                  <c:v>150</c:v>
                </c:pt>
                <c:pt idx="289">
                  <c:v>150</c:v>
                </c:pt>
                <c:pt idx="290">
                  <c:v>150</c:v>
                </c:pt>
                <c:pt idx="291">
                  <c:v>150</c:v>
                </c:pt>
                <c:pt idx="292">
                  <c:v>150</c:v>
                </c:pt>
                <c:pt idx="293">
                  <c:v>150</c:v>
                </c:pt>
                <c:pt idx="294">
                  <c:v>150</c:v>
                </c:pt>
                <c:pt idx="295">
                  <c:v>150</c:v>
                </c:pt>
                <c:pt idx="296">
                  <c:v>150</c:v>
                </c:pt>
                <c:pt idx="297">
                  <c:v>150</c:v>
                </c:pt>
                <c:pt idx="298">
                  <c:v>150</c:v>
                </c:pt>
                <c:pt idx="299">
                  <c:v>150</c:v>
                </c:pt>
                <c:pt idx="300">
                  <c:v>150</c:v>
                </c:pt>
                <c:pt idx="301">
                  <c:v>150</c:v>
                </c:pt>
                <c:pt idx="302">
                  <c:v>150</c:v>
                </c:pt>
                <c:pt idx="303">
                  <c:v>150</c:v>
                </c:pt>
                <c:pt idx="304">
                  <c:v>150</c:v>
                </c:pt>
                <c:pt idx="305">
                  <c:v>150</c:v>
                </c:pt>
                <c:pt idx="306">
                  <c:v>150</c:v>
                </c:pt>
                <c:pt idx="307">
                  <c:v>150</c:v>
                </c:pt>
                <c:pt idx="308">
                  <c:v>150</c:v>
                </c:pt>
                <c:pt idx="309">
                  <c:v>150</c:v>
                </c:pt>
                <c:pt idx="310">
                  <c:v>150</c:v>
                </c:pt>
                <c:pt idx="311">
                  <c:v>150</c:v>
                </c:pt>
                <c:pt idx="312">
                  <c:v>150</c:v>
                </c:pt>
                <c:pt idx="313">
                  <c:v>150</c:v>
                </c:pt>
                <c:pt idx="314">
                  <c:v>150</c:v>
                </c:pt>
                <c:pt idx="315">
                  <c:v>150</c:v>
                </c:pt>
                <c:pt idx="316">
                  <c:v>150</c:v>
                </c:pt>
                <c:pt idx="317">
                  <c:v>150</c:v>
                </c:pt>
                <c:pt idx="318">
                  <c:v>150</c:v>
                </c:pt>
                <c:pt idx="319">
                  <c:v>150</c:v>
                </c:pt>
                <c:pt idx="320">
                  <c:v>150</c:v>
                </c:pt>
                <c:pt idx="321">
                  <c:v>150</c:v>
                </c:pt>
                <c:pt idx="322">
                  <c:v>150</c:v>
                </c:pt>
                <c:pt idx="323">
                  <c:v>150</c:v>
                </c:pt>
                <c:pt idx="324">
                  <c:v>150</c:v>
                </c:pt>
                <c:pt idx="325">
                  <c:v>150</c:v>
                </c:pt>
                <c:pt idx="326">
                  <c:v>150</c:v>
                </c:pt>
                <c:pt idx="327">
                  <c:v>150</c:v>
                </c:pt>
                <c:pt idx="328">
                  <c:v>150</c:v>
                </c:pt>
                <c:pt idx="329">
                  <c:v>150</c:v>
                </c:pt>
                <c:pt idx="330">
                  <c:v>150</c:v>
                </c:pt>
                <c:pt idx="331">
                  <c:v>150</c:v>
                </c:pt>
                <c:pt idx="332">
                  <c:v>150</c:v>
                </c:pt>
                <c:pt idx="333">
                  <c:v>150</c:v>
                </c:pt>
                <c:pt idx="334">
                  <c:v>150</c:v>
                </c:pt>
                <c:pt idx="335">
                  <c:v>150</c:v>
                </c:pt>
                <c:pt idx="336">
                  <c:v>150</c:v>
                </c:pt>
                <c:pt idx="337">
                  <c:v>150</c:v>
                </c:pt>
                <c:pt idx="338">
                  <c:v>150</c:v>
                </c:pt>
                <c:pt idx="339">
                  <c:v>150</c:v>
                </c:pt>
                <c:pt idx="340">
                  <c:v>150</c:v>
                </c:pt>
                <c:pt idx="341">
                  <c:v>150</c:v>
                </c:pt>
                <c:pt idx="342">
                  <c:v>150</c:v>
                </c:pt>
                <c:pt idx="343">
                  <c:v>150</c:v>
                </c:pt>
                <c:pt idx="344">
                  <c:v>150</c:v>
                </c:pt>
                <c:pt idx="345">
                  <c:v>150</c:v>
                </c:pt>
                <c:pt idx="346">
                  <c:v>150</c:v>
                </c:pt>
                <c:pt idx="347">
                  <c:v>150</c:v>
                </c:pt>
                <c:pt idx="348">
                  <c:v>150</c:v>
                </c:pt>
                <c:pt idx="349">
                  <c:v>150</c:v>
                </c:pt>
                <c:pt idx="350">
                  <c:v>150</c:v>
                </c:pt>
                <c:pt idx="351">
                  <c:v>150</c:v>
                </c:pt>
                <c:pt idx="352">
                  <c:v>150</c:v>
                </c:pt>
                <c:pt idx="353">
                  <c:v>150</c:v>
                </c:pt>
                <c:pt idx="354">
                  <c:v>150</c:v>
                </c:pt>
                <c:pt idx="355">
                  <c:v>150</c:v>
                </c:pt>
                <c:pt idx="356">
                  <c:v>150</c:v>
                </c:pt>
                <c:pt idx="357">
                  <c:v>150</c:v>
                </c:pt>
                <c:pt idx="358">
                  <c:v>150</c:v>
                </c:pt>
                <c:pt idx="359">
                  <c:v>150</c:v>
                </c:pt>
                <c:pt idx="360">
                  <c:v>150</c:v>
                </c:pt>
                <c:pt idx="361">
                  <c:v>150</c:v>
                </c:pt>
                <c:pt idx="362">
                  <c:v>150</c:v>
                </c:pt>
                <c:pt idx="363">
                  <c:v>150</c:v>
                </c:pt>
                <c:pt idx="364">
                  <c:v>150</c:v>
                </c:pt>
                <c:pt idx="365">
                  <c:v>150</c:v>
                </c:pt>
                <c:pt idx="366">
                  <c:v>150</c:v>
                </c:pt>
                <c:pt idx="367">
                  <c:v>150</c:v>
                </c:pt>
                <c:pt idx="368">
                  <c:v>150</c:v>
                </c:pt>
                <c:pt idx="369">
                  <c:v>150</c:v>
                </c:pt>
                <c:pt idx="370">
                  <c:v>150</c:v>
                </c:pt>
                <c:pt idx="371">
                  <c:v>150</c:v>
                </c:pt>
                <c:pt idx="372">
                  <c:v>150</c:v>
                </c:pt>
                <c:pt idx="373">
                  <c:v>150</c:v>
                </c:pt>
                <c:pt idx="374">
                  <c:v>150</c:v>
                </c:pt>
                <c:pt idx="375">
                  <c:v>150</c:v>
                </c:pt>
                <c:pt idx="376">
                  <c:v>150</c:v>
                </c:pt>
                <c:pt idx="377">
                  <c:v>150</c:v>
                </c:pt>
                <c:pt idx="378">
                  <c:v>150</c:v>
                </c:pt>
                <c:pt idx="379">
                  <c:v>150</c:v>
                </c:pt>
                <c:pt idx="380">
                  <c:v>150</c:v>
                </c:pt>
                <c:pt idx="381">
                  <c:v>150</c:v>
                </c:pt>
                <c:pt idx="382">
                  <c:v>150</c:v>
                </c:pt>
                <c:pt idx="383">
                  <c:v>150</c:v>
                </c:pt>
                <c:pt idx="384">
                  <c:v>150</c:v>
                </c:pt>
                <c:pt idx="385">
                  <c:v>150</c:v>
                </c:pt>
                <c:pt idx="386">
                  <c:v>150</c:v>
                </c:pt>
                <c:pt idx="387">
                  <c:v>150</c:v>
                </c:pt>
                <c:pt idx="388">
                  <c:v>150</c:v>
                </c:pt>
                <c:pt idx="389">
                  <c:v>150</c:v>
                </c:pt>
                <c:pt idx="390">
                  <c:v>150</c:v>
                </c:pt>
                <c:pt idx="391">
                  <c:v>150</c:v>
                </c:pt>
                <c:pt idx="392">
                  <c:v>150</c:v>
                </c:pt>
                <c:pt idx="393">
                  <c:v>150</c:v>
                </c:pt>
                <c:pt idx="394">
                  <c:v>150</c:v>
                </c:pt>
                <c:pt idx="395">
                  <c:v>150</c:v>
                </c:pt>
                <c:pt idx="396">
                  <c:v>150</c:v>
                </c:pt>
                <c:pt idx="397">
                  <c:v>150</c:v>
                </c:pt>
                <c:pt idx="398">
                  <c:v>150</c:v>
                </c:pt>
                <c:pt idx="399">
                  <c:v>150</c:v>
                </c:pt>
                <c:pt idx="400">
                  <c:v>150</c:v>
                </c:pt>
                <c:pt idx="401">
                  <c:v>150</c:v>
                </c:pt>
                <c:pt idx="402">
                  <c:v>150</c:v>
                </c:pt>
                <c:pt idx="403">
                  <c:v>150</c:v>
                </c:pt>
                <c:pt idx="404">
                  <c:v>150</c:v>
                </c:pt>
                <c:pt idx="405">
                  <c:v>150</c:v>
                </c:pt>
                <c:pt idx="406">
                  <c:v>150</c:v>
                </c:pt>
                <c:pt idx="407">
                  <c:v>150</c:v>
                </c:pt>
                <c:pt idx="408">
                  <c:v>150</c:v>
                </c:pt>
                <c:pt idx="409">
                  <c:v>150</c:v>
                </c:pt>
                <c:pt idx="410">
                  <c:v>150</c:v>
                </c:pt>
                <c:pt idx="411">
                  <c:v>150</c:v>
                </c:pt>
                <c:pt idx="412">
                  <c:v>150</c:v>
                </c:pt>
                <c:pt idx="413">
                  <c:v>150</c:v>
                </c:pt>
                <c:pt idx="414">
                  <c:v>150</c:v>
                </c:pt>
                <c:pt idx="415">
                  <c:v>150</c:v>
                </c:pt>
                <c:pt idx="416">
                  <c:v>150</c:v>
                </c:pt>
                <c:pt idx="417">
                  <c:v>150</c:v>
                </c:pt>
                <c:pt idx="418">
                  <c:v>150</c:v>
                </c:pt>
                <c:pt idx="419">
                  <c:v>150</c:v>
                </c:pt>
                <c:pt idx="420">
                  <c:v>150</c:v>
                </c:pt>
                <c:pt idx="421">
                  <c:v>150</c:v>
                </c:pt>
                <c:pt idx="422">
                  <c:v>150</c:v>
                </c:pt>
                <c:pt idx="423">
                  <c:v>150</c:v>
                </c:pt>
                <c:pt idx="424">
                  <c:v>150</c:v>
                </c:pt>
                <c:pt idx="425">
                  <c:v>150</c:v>
                </c:pt>
                <c:pt idx="426">
                  <c:v>150</c:v>
                </c:pt>
                <c:pt idx="427">
                  <c:v>150</c:v>
                </c:pt>
                <c:pt idx="428">
                  <c:v>150</c:v>
                </c:pt>
                <c:pt idx="429">
                  <c:v>150</c:v>
                </c:pt>
                <c:pt idx="430">
                  <c:v>150</c:v>
                </c:pt>
                <c:pt idx="431">
                  <c:v>150</c:v>
                </c:pt>
                <c:pt idx="432">
                  <c:v>150</c:v>
                </c:pt>
                <c:pt idx="433">
                  <c:v>150</c:v>
                </c:pt>
                <c:pt idx="434">
                  <c:v>150</c:v>
                </c:pt>
                <c:pt idx="435">
                  <c:v>150</c:v>
                </c:pt>
                <c:pt idx="436">
                  <c:v>150</c:v>
                </c:pt>
                <c:pt idx="437">
                  <c:v>150</c:v>
                </c:pt>
                <c:pt idx="438">
                  <c:v>150</c:v>
                </c:pt>
                <c:pt idx="439">
                  <c:v>150</c:v>
                </c:pt>
                <c:pt idx="440">
                  <c:v>150</c:v>
                </c:pt>
                <c:pt idx="441">
                  <c:v>150</c:v>
                </c:pt>
                <c:pt idx="442">
                  <c:v>150</c:v>
                </c:pt>
                <c:pt idx="443">
                  <c:v>150</c:v>
                </c:pt>
                <c:pt idx="444">
                  <c:v>150</c:v>
                </c:pt>
                <c:pt idx="445">
                  <c:v>150</c:v>
                </c:pt>
                <c:pt idx="446">
                  <c:v>150</c:v>
                </c:pt>
                <c:pt idx="447">
                  <c:v>150</c:v>
                </c:pt>
                <c:pt idx="448">
                  <c:v>150</c:v>
                </c:pt>
                <c:pt idx="449">
                  <c:v>150</c:v>
                </c:pt>
                <c:pt idx="450">
                  <c:v>150</c:v>
                </c:pt>
                <c:pt idx="451">
                  <c:v>150</c:v>
                </c:pt>
                <c:pt idx="452">
                  <c:v>150</c:v>
                </c:pt>
                <c:pt idx="453">
                  <c:v>150</c:v>
                </c:pt>
                <c:pt idx="454">
                  <c:v>150</c:v>
                </c:pt>
                <c:pt idx="455">
                  <c:v>150</c:v>
                </c:pt>
                <c:pt idx="456">
                  <c:v>150</c:v>
                </c:pt>
                <c:pt idx="457">
                  <c:v>150</c:v>
                </c:pt>
                <c:pt idx="458">
                  <c:v>150</c:v>
                </c:pt>
                <c:pt idx="459">
                  <c:v>150</c:v>
                </c:pt>
                <c:pt idx="460">
                  <c:v>150</c:v>
                </c:pt>
                <c:pt idx="461">
                  <c:v>150</c:v>
                </c:pt>
                <c:pt idx="462">
                  <c:v>150</c:v>
                </c:pt>
                <c:pt idx="463">
                  <c:v>150</c:v>
                </c:pt>
                <c:pt idx="464">
                  <c:v>150</c:v>
                </c:pt>
                <c:pt idx="465">
                  <c:v>150</c:v>
                </c:pt>
                <c:pt idx="466">
                  <c:v>150</c:v>
                </c:pt>
                <c:pt idx="467">
                  <c:v>150</c:v>
                </c:pt>
                <c:pt idx="468">
                  <c:v>150</c:v>
                </c:pt>
                <c:pt idx="469">
                  <c:v>150</c:v>
                </c:pt>
                <c:pt idx="470">
                  <c:v>150</c:v>
                </c:pt>
                <c:pt idx="471">
                  <c:v>150</c:v>
                </c:pt>
                <c:pt idx="472">
                  <c:v>150</c:v>
                </c:pt>
                <c:pt idx="473">
                  <c:v>150</c:v>
                </c:pt>
                <c:pt idx="474">
                  <c:v>150</c:v>
                </c:pt>
                <c:pt idx="475">
                  <c:v>150</c:v>
                </c:pt>
                <c:pt idx="476">
                  <c:v>150</c:v>
                </c:pt>
                <c:pt idx="477">
                  <c:v>150</c:v>
                </c:pt>
                <c:pt idx="478">
                  <c:v>150</c:v>
                </c:pt>
                <c:pt idx="479">
                  <c:v>150</c:v>
                </c:pt>
                <c:pt idx="480">
                  <c:v>150</c:v>
                </c:pt>
                <c:pt idx="481">
                  <c:v>150</c:v>
                </c:pt>
                <c:pt idx="482">
                  <c:v>150</c:v>
                </c:pt>
                <c:pt idx="483">
                  <c:v>150</c:v>
                </c:pt>
                <c:pt idx="484">
                  <c:v>150</c:v>
                </c:pt>
                <c:pt idx="485">
                  <c:v>150</c:v>
                </c:pt>
                <c:pt idx="486">
                  <c:v>150</c:v>
                </c:pt>
                <c:pt idx="487">
                  <c:v>150</c:v>
                </c:pt>
                <c:pt idx="488">
                  <c:v>150</c:v>
                </c:pt>
                <c:pt idx="489">
                  <c:v>150</c:v>
                </c:pt>
                <c:pt idx="490">
                  <c:v>150</c:v>
                </c:pt>
                <c:pt idx="491">
                  <c:v>150</c:v>
                </c:pt>
                <c:pt idx="492">
                  <c:v>150</c:v>
                </c:pt>
                <c:pt idx="493">
                  <c:v>150</c:v>
                </c:pt>
                <c:pt idx="494">
                  <c:v>150</c:v>
                </c:pt>
                <c:pt idx="495">
                  <c:v>150</c:v>
                </c:pt>
                <c:pt idx="496">
                  <c:v>150</c:v>
                </c:pt>
                <c:pt idx="497">
                  <c:v>150</c:v>
                </c:pt>
                <c:pt idx="498">
                  <c:v>150</c:v>
                </c:pt>
                <c:pt idx="499">
                  <c:v>150</c:v>
                </c:pt>
                <c:pt idx="500">
                  <c:v>150</c:v>
                </c:pt>
                <c:pt idx="501">
                  <c:v>150</c:v>
                </c:pt>
                <c:pt idx="502">
                  <c:v>150</c:v>
                </c:pt>
                <c:pt idx="503">
                  <c:v>150</c:v>
                </c:pt>
                <c:pt idx="504">
                  <c:v>150</c:v>
                </c:pt>
                <c:pt idx="505">
                  <c:v>150</c:v>
                </c:pt>
                <c:pt idx="506">
                  <c:v>150</c:v>
                </c:pt>
                <c:pt idx="507">
                  <c:v>150</c:v>
                </c:pt>
                <c:pt idx="508">
                  <c:v>150</c:v>
                </c:pt>
                <c:pt idx="509">
                  <c:v>150</c:v>
                </c:pt>
                <c:pt idx="510">
                  <c:v>150</c:v>
                </c:pt>
                <c:pt idx="511">
                  <c:v>150</c:v>
                </c:pt>
                <c:pt idx="512">
                  <c:v>150</c:v>
                </c:pt>
                <c:pt idx="513">
                  <c:v>150</c:v>
                </c:pt>
                <c:pt idx="514">
                  <c:v>150</c:v>
                </c:pt>
                <c:pt idx="515">
                  <c:v>150</c:v>
                </c:pt>
                <c:pt idx="516">
                  <c:v>150</c:v>
                </c:pt>
                <c:pt idx="517">
                  <c:v>150</c:v>
                </c:pt>
                <c:pt idx="518">
                  <c:v>150</c:v>
                </c:pt>
                <c:pt idx="519">
                  <c:v>150</c:v>
                </c:pt>
                <c:pt idx="520">
                  <c:v>150</c:v>
                </c:pt>
                <c:pt idx="521">
                  <c:v>150</c:v>
                </c:pt>
                <c:pt idx="522">
                  <c:v>150</c:v>
                </c:pt>
                <c:pt idx="523">
                  <c:v>150</c:v>
                </c:pt>
                <c:pt idx="524">
                  <c:v>150</c:v>
                </c:pt>
                <c:pt idx="525">
                  <c:v>150</c:v>
                </c:pt>
                <c:pt idx="526">
                  <c:v>150</c:v>
                </c:pt>
                <c:pt idx="527">
                  <c:v>150</c:v>
                </c:pt>
                <c:pt idx="528">
                  <c:v>150</c:v>
                </c:pt>
                <c:pt idx="529">
                  <c:v>150</c:v>
                </c:pt>
                <c:pt idx="530">
                  <c:v>150</c:v>
                </c:pt>
                <c:pt idx="531">
                  <c:v>150</c:v>
                </c:pt>
                <c:pt idx="532">
                  <c:v>150</c:v>
                </c:pt>
                <c:pt idx="533">
                  <c:v>150</c:v>
                </c:pt>
                <c:pt idx="534">
                  <c:v>150</c:v>
                </c:pt>
                <c:pt idx="535">
                  <c:v>150</c:v>
                </c:pt>
                <c:pt idx="536">
                  <c:v>150</c:v>
                </c:pt>
                <c:pt idx="537">
                  <c:v>150</c:v>
                </c:pt>
                <c:pt idx="538">
                  <c:v>150</c:v>
                </c:pt>
                <c:pt idx="539">
                  <c:v>150</c:v>
                </c:pt>
                <c:pt idx="540">
                  <c:v>150</c:v>
                </c:pt>
                <c:pt idx="541">
                  <c:v>150</c:v>
                </c:pt>
                <c:pt idx="542">
                  <c:v>150</c:v>
                </c:pt>
                <c:pt idx="543">
                  <c:v>150</c:v>
                </c:pt>
                <c:pt idx="544">
                  <c:v>150</c:v>
                </c:pt>
                <c:pt idx="545">
                  <c:v>150</c:v>
                </c:pt>
                <c:pt idx="546">
                  <c:v>150</c:v>
                </c:pt>
                <c:pt idx="547">
                  <c:v>150</c:v>
                </c:pt>
                <c:pt idx="548">
                  <c:v>150</c:v>
                </c:pt>
                <c:pt idx="549">
                  <c:v>150</c:v>
                </c:pt>
                <c:pt idx="550">
                  <c:v>150</c:v>
                </c:pt>
                <c:pt idx="551">
                  <c:v>150</c:v>
                </c:pt>
                <c:pt idx="552">
                  <c:v>150</c:v>
                </c:pt>
                <c:pt idx="553">
                  <c:v>150</c:v>
                </c:pt>
                <c:pt idx="554">
                  <c:v>150</c:v>
                </c:pt>
                <c:pt idx="555">
                  <c:v>150</c:v>
                </c:pt>
                <c:pt idx="556">
                  <c:v>150</c:v>
                </c:pt>
                <c:pt idx="557">
                  <c:v>150</c:v>
                </c:pt>
                <c:pt idx="558">
                  <c:v>150</c:v>
                </c:pt>
                <c:pt idx="559">
                  <c:v>150</c:v>
                </c:pt>
                <c:pt idx="560">
                  <c:v>150</c:v>
                </c:pt>
                <c:pt idx="561">
                  <c:v>150</c:v>
                </c:pt>
                <c:pt idx="562">
                  <c:v>150</c:v>
                </c:pt>
                <c:pt idx="563">
                  <c:v>150</c:v>
                </c:pt>
                <c:pt idx="564">
                  <c:v>150</c:v>
                </c:pt>
                <c:pt idx="565">
                  <c:v>150</c:v>
                </c:pt>
                <c:pt idx="566">
                  <c:v>150</c:v>
                </c:pt>
                <c:pt idx="567">
                  <c:v>150</c:v>
                </c:pt>
                <c:pt idx="568">
                  <c:v>150</c:v>
                </c:pt>
                <c:pt idx="569">
                  <c:v>150</c:v>
                </c:pt>
                <c:pt idx="570">
                  <c:v>150</c:v>
                </c:pt>
                <c:pt idx="571">
                  <c:v>150</c:v>
                </c:pt>
                <c:pt idx="572">
                  <c:v>150</c:v>
                </c:pt>
                <c:pt idx="573">
                  <c:v>150</c:v>
                </c:pt>
                <c:pt idx="574">
                  <c:v>150</c:v>
                </c:pt>
                <c:pt idx="575">
                  <c:v>150</c:v>
                </c:pt>
                <c:pt idx="576">
                  <c:v>150</c:v>
                </c:pt>
                <c:pt idx="577">
                  <c:v>150</c:v>
                </c:pt>
                <c:pt idx="578">
                  <c:v>150</c:v>
                </c:pt>
                <c:pt idx="579">
                  <c:v>150</c:v>
                </c:pt>
                <c:pt idx="580">
                  <c:v>150</c:v>
                </c:pt>
                <c:pt idx="581">
                  <c:v>150</c:v>
                </c:pt>
                <c:pt idx="582">
                  <c:v>150</c:v>
                </c:pt>
                <c:pt idx="583">
                  <c:v>150</c:v>
                </c:pt>
                <c:pt idx="584">
                  <c:v>150</c:v>
                </c:pt>
                <c:pt idx="585">
                  <c:v>150</c:v>
                </c:pt>
                <c:pt idx="586">
                  <c:v>150</c:v>
                </c:pt>
                <c:pt idx="587">
                  <c:v>150</c:v>
                </c:pt>
                <c:pt idx="588">
                  <c:v>150</c:v>
                </c:pt>
                <c:pt idx="589">
                  <c:v>150</c:v>
                </c:pt>
                <c:pt idx="590">
                  <c:v>150</c:v>
                </c:pt>
                <c:pt idx="591">
                  <c:v>150</c:v>
                </c:pt>
                <c:pt idx="592">
                  <c:v>150</c:v>
                </c:pt>
                <c:pt idx="593">
                  <c:v>150</c:v>
                </c:pt>
                <c:pt idx="594">
                  <c:v>150</c:v>
                </c:pt>
                <c:pt idx="595">
                  <c:v>150</c:v>
                </c:pt>
                <c:pt idx="596">
                  <c:v>150</c:v>
                </c:pt>
                <c:pt idx="597">
                  <c:v>150</c:v>
                </c:pt>
                <c:pt idx="598">
                  <c:v>150</c:v>
                </c:pt>
                <c:pt idx="599">
                  <c:v>150</c:v>
                </c:pt>
                <c:pt idx="600">
                  <c:v>150</c:v>
                </c:pt>
                <c:pt idx="601">
                  <c:v>150</c:v>
                </c:pt>
                <c:pt idx="602">
                  <c:v>150</c:v>
                </c:pt>
                <c:pt idx="603">
                  <c:v>150</c:v>
                </c:pt>
                <c:pt idx="604">
                  <c:v>150</c:v>
                </c:pt>
                <c:pt idx="605">
                  <c:v>150</c:v>
                </c:pt>
                <c:pt idx="606">
                  <c:v>150</c:v>
                </c:pt>
                <c:pt idx="607">
                  <c:v>150</c:v>
                </c:pt>
                <c:pt idx="608">
                  <c:v>150</c:v>
                </c:pt>
                <c:pt idx="609">
                  <c:v>150</c:v>
                </c:pt>
                <c:pt idx="610">
                  <c:v>150</c:v>
                </c:pt>
                <c:pt idx="611">
                  <c:v>150</c:v>
                </c:pt>
                <c:pt idx="612">
                  <c:v>150</c:v>
                </c:pt>
                <c:pt idx="613">
                  <c:v>150</c:v>
                </c:pt>
                <c:pt idx="614">
                  <c:v>150</c:v>
                </c:pt>
                <c:pt idx="615">
                  <c:v>150</c:v>
                </c:pt>
                <c:pt idx="616">
                  <c:v>150</c:v>
                </c:pt>
                <c:pt idx="617">
                  <c:v>150</c:v>
                </c:pt>
                <c:pt idx="618">
                  <c:v>150</c:v>
                </c:pt>
                <c:pt idx="619">
                  <c:v>150</c:v>
                </c:pt>
                <c:pt idx="620">
                  <c:v>150</c:v>
                </c:pt>
                <c:pt idx="621">
                  <c:v>150</c:v>
                </c:pt>
                <c:pt idx="622">
                  <c:v>150</c:v>
                </c:pt>
                <c:pt idx="623">
                  <c:v>150</c:v>
                </c:pt>
                <c:pt idx="624">
                  <c:v>150</c:v>
                </c:pt>
                <c:pt idx="625">
                  <c:v>150</c:v>
                </c:pt>
                <c:pt idx="626">
                  <c:v>150</c:v>
                </c:pt>
                <c:pt idx="627">
                  <c:v>150</c:v>
                </c:pt>
                <c:pt idx="628">
                  <c:v>150</c:v>
                </c:pt>
                <c:pt idx="629">
                  <c:v>150</c:v>
                </c:pt>
                <c:pt idx="630">
                  <c:v>150</c:v>
                </c:pt>
                <c:pt idx="631">
                  <c:v>150</c:v>
                </c:pt>
                <c:pt idx="632">
                  <c:v>150</c:v>
                </c:pt>
                <c:pt idx="633">
                  <c:v>150</c:v>
                </c:pt>
              </c:numCache>
            </c:numRef>
          </c:yVal>
          <c:smooth val="1"/>
        </c:ser>
        <c:axId val="95965952"/>
        <c:axId val="95967872"/>
      </c:scatterChart>
      <c:valAx>
        <c:axId val="95965952"/>
        <c:scaling>
          <c:logBase val="10"/>
          <c:orientation val="minMax"/>
          <c:min val="1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Number of users</a:t>
                </a:r>
              </a:p>
            </c:rich>
          </c:tx>
          <c:layout/>
        </c:title>
        <c:numFmt formatCode="General" sourceLinked="1"/>
        <c:tickLblPos val="nextTo"/>
        <c:crossAx val="95967872"/>
        <c:crosses val="autoZero"/>
        <c:crossBetween val="midCat"/>
      </c:valAx>
      <c:valAx>
        <c:axId val="959678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/>
                  <a:t>Number of </a:t>
                </a:r>
                <a:r>
                  <a:rPr lang="en-GB" dirty="0" smtClean="0"/>
                  <a:t>channels</a:t>
                </a:r>
                <a:endParaRPr lang="en-GB" dirty="0"/>
              </a:p>
            </c:rich>
          </c:tx>
          <c:layout/>
        </c:title>
        <c:numFmt formatCode="General" sourceLinked="1"/>
        <c:tickLblPos val="nextTo"/>
        <c:crossAx val="959659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6617239682256659"/>
          <c:y val="0.52322749918749845"/>
          <c:w val="0.37622758194186889"/>
          <c:h val="0.21143113456849802"/>
        </c:manualLayout>
      </c:layout>
      <c:overlay val="1"/>
      <c:txPr>
        <a:bodyPr/>
        <a:lstStyle/>
        <a:p>
          <a:pPr>
            <a:defRPr sz="10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medians!$B$1</c:f>
              <c:strCache>
                <c:ptCount val="1"/>
                <c:pt idx="0">
                  <c:v>median</c:v>
                </c:pt>
              </c:strCache>
            </c:strRef>
          </c:tx>
          <c:errBars>
            <c:errBarType val="both"/>
            <c:errValType val="cust"/>
            <c:plus>
              <c:numRef>
                <c:f>medians!$E$2:$E$9</c:f>
                <c:numCache>
                  <c:formatCode>General</c:formatCode>
                  <c:ptCount val="8"/>
                  <c:pt idx="0">
                    <c:v>5.6938717068540186</c:v>
                  </c:pt>
                  <c:pt idx="1">
                    <c:v>5.8004196102000085</c:v>
                  </c:pt>
                  <c:pt idx="2">
                    <c:v>5.7287621624600034</c:v>
                  </c:pt>
                  <c:pt idx="3">
                    <c:v>5.7444023380999996</c:v>
                  </c:pt>
                  <c:pt idx="4">
                    <c:v>5.7878854876000077</c:v>
                  </c:pt>
                  <c:pt idx="5">
                    <c:v>5.6750607519999905</c:v>
                  </c:pt>
                  <c:pt idx="6">
                    <c:v>19.382135039806784</c:v>
                  </c:pt>
                  <c:pt idx="7">
                    <c:v>0</c:v>
                  </c:pt>
                </c:numCache>
              </c:numRef>
            </c:plus>
            <c:minus>
              <c:numRef>
                <c:f>medians!$F$2:$F$9</c:f>
                <c:numCache>
                  <c:formatCode>General</c:formatCode>
                  <c:ptCount val="8"/>
                  <c:pt idx="0">
                    <c:v>10.624508726699846</c:v>
                  </c:pt>
                  <c:pt idx="1">
                    <c:v>10.413226394080002</c:v>
                  </c:pt>
                  <c:pt idx="2">
                    <c:v>10.402084351600012</c:v>
                  </c:pt>
                  <c:pt idx="3">
                    <c:v>10.365404888420013</c:v>
                  </c:pt>
                  <c:pt idx="4">
                    <c:v>10.305221631259995</c:v>
                  </c:pt>
                  <c:pt idx="5">
                    <c:v>10.318869008900009</c:v>
                  </c:pt>
                  <c:pt idx="6">
                    <c:v>2.2653499999999687</c:v>
                  </c:pt>
                  <c:pt idx="7">
                    <c:v>0</c:v>
                  </c:pt>
                </c:numCache>
              </c:numRef>
            </c:minus>
            <c:spPr>
              <a:ln w="25400"/>
            </c:spPr>
          </c:errBars>
          <c:cat>
            <c:strRef>
              <c:f>medians!$A$2:$A$9</c:f>
              <c:strCache>
                <c:ptCount val="8"/>
                <c:pt idx="0">
                  <c:v>r = 0 (access)</c:v>
                </c:pt>
                <c:pt idx="1">
                  <c:v>r = 5 (access)</c:v>
                </c:pt>
                <c:pt idx="2">
                  <c:v>r = 10 (access)</c:v>
                </c:pt>
                <c:pt idx="3">
                  <c:v>r = 15 (access)</c:v>
                </c:pt>
                <c:pt idx="4">
                  <c:v>r = 20 (access)</c:v>
                </c:pt>
                <c:pt idx="5">
                  <c:v>r = 25 (access)</c:v>
                </c:pt>
                <c:pt idx="6">
                  <c:v>r = 0 (metro)</c:v>
                </c:pt>
                <c:pt idx="7">
                  <c:v>All channels</c:v>
                </c:pt>
              </c:strCache>
            </c:strRef>
          </c:cat>
          <c:val>
            <c:numRef>
              <c:f>medians!$B$2:$B$9</c:f>
              <c:numCache>
                <c:formatCode>General</c:formatCode>
                <c:ptCount val="8"/>
                <c:pt idx="0">
                  <c:v>54.923764258555138</c:v>
                </c:pt>
                <c:pt idx="1">
                  <c:v>59.537046814299998</c:v>
                </c:pt>
                <c:pt idx="2">
                  <c:v>64.388085664000002</c:v>
                </c:pt>
                <c:pt idx="3">
                  <c:v>69.229685538399963</c:v>
                </c:pt>
                <c:pt idx="4">
                  <c:v>74.013558760699979</c:v>
                </c:pt>
                <c:pt idx="5">
                  <c:v>78.848387082199935</c:v>
                </c:pt>
                <c:pt idx="6">
                  <c:v>97.984730000000013</c:v>
                </c:pt>
                <c:pt idx="7">
                  <c:v>150</c:v>
                </c:pt>
              </c:numCache>
            </c:numRef>
          </c:val>
        </c:ser>
        <c:axId val="97983488"/>
        <c:axId val="97985280"/>
      </c:barChart>
      <c:catAx>
        <c:axId val="97983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7985280"/>
        <c:crosses val="autoZero"/>
        <c:auto val="1"/>
        <c:lblAlgn val="ctr"/>
        <c:lblOffset val="100"/>
      </c:catAx>
      <c:valAx>
        <c:axId val="979852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Number of channels prejoined</a:t>
                </a:r>
              </a:p>
            </c:rich>
          </c:tx>
          <c:layout/>
        </c:title>
        <c:numFmt formatCode="General" sourceLinked="1"/>
        <c:tickLblPos val="nextTo"/>
        <c:crossAx val="9798348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medians!$B$13</c:f>
              <c:strCache>
                <c:ptCount val="1"/>
                <c:pt idx="0">
                  <c:v>median</c:v>
                </c:pt>
              </c:strCache>
            </c:strRef>
          </c:tx>
          <c:errBars>
            <c:errBarType val="both"/>
            <c:errValType val="cust"/>
            <c:plus>
              <c:numRef>
                <c:f>medians!$E$14:$E$21</c:f>
                <c:numCache>
                  <c:formatCode>General</c:formatCode>
                  <c:ptCount val="8"/>
                  <c:pt idx="0">
                    <c:v>6.6815133377500086E-2</c:v>
                  </c:pt>
                  <c:pt idx="1">
                    <c:v>4.8751020507480043E-2</c:v>
                  </c:pt>
                  <c:pt idx="2">
                    <c:v>3.710799376406012E-2</c:v>
                  </c:pt>
                  <c:pt idx="3">
                    <c:v>2.7814783675220056E-2</c:v>
                  </c:pt>
                  <c:pt idx="4">
                    <c:v>2.0945524577740002E-2</c:v>
                  </c:pt>
                  <c:pt idx="5">
                    <c:v>1.5206157591080013E-2</c:v>
                  </c:pt>
                  <c:pt idx="6">
                    <c:v>9.7291675626400042E-4</c:v>
                  </c:pt>
                  <c:pt idx="7">
                    <c:v>0</c:v>
                  </c:pt>
                </c:numCache>
              </c:numRef>
            </c:plus>
            <c:minus>
              <c:numRef>
                <c:f>medians!$F$14:$F$21</c:f>
                <c:numCache>
                  <c:formatCode>General</c:formatCode>
                  <c:ptCount val="8"/>
                  <c:pt idx="0">
                    <c:v>1.9269613471980002E-2</c:v>
                  </c:pt>
                  <c:pt idx="1">
                    <c:v>1.2714452796139995E-2</c:v>
                  </c:pt>
                  <c:pt idx="2">
                    <c:v>9.3166639651000027E-3</c:v>
                  </c:pt>
                  <c:pt idx="3">
                    <c:v>7.4491563150200007E-3</c:v>
                  </c:pt>
                  <c:pt idx="4">
                    <c:v>5.6068754004999994E-3</c:v>
                  </c:pt>
                  <c:pt idx="5">
                    <c:v>4.2613015803880027E-3</c:v>
                  </c:pt>
                  <c:pt idx="6">
                    <c:v>7.8667835606210023E-4</c:v>
                  </c:pt>
                  <c:pt idx="7">
                    <c:v>0</c:v>
                  </c:pt>
                </c:numCache>
              </c:numRef>
            </c:minus>
            <c:spPr>
              <a:ln w="25400"/>
            </c:spPr>
          </c:errBars>
          <c:cat>
            <c:strRef>
              <c:f>medians!$A$14:$A$21</c:f>
              <c:strCache>
                <c:ptCount val="8"/>
                <c:pt idx="0">
                  <c:v>r = 0 (access)</c:v>
                </c:pt>
                <c:pt idx="1">
                  <c:v>r = 5 (access)</c:v>
                </c:pt>
                <c:pt idx="2">
                  <c:v>r = 10 (access)</c:v>
                </c:pt>
                <c:pt idx="3">
                  <c:v>r = 15 (access)</c:v>
                </c:pt>
                <c:pt idx="4">
                  <c:v>r = 20 (access)</c:v>
                </c:pt>
                <c:pt idx="5">
                  <c:v>r = 25 (access)</c:v>
                </c:pt>
                <c:pt idx="6">
                  <c:v>r = 0 (metro)</c:v>
                </c:pt>
                <c:pt idx="7">
                  <c:v>All channels</c:v>
                </c:pt>
              </c:strCache>
            </c:strRef>
          </c:cat>
          <c:val>
            <c:numRef>
              <c:f>medians!$B$14:$B$21</c:f>
              <c:numCache>
                <c:formatCode>General</c:formatCode>
                <c:ptCount val="8"/>
                <c:pt idx="0">
                  <c:v>8.3554362488300185E-2</c:v>
                </c:pt>
                <c:pt idx="1">
                  <c:v>5.0501907878399997E-2</c:v>
                </c:pt>
                <c:pt idx="2">
                  <c:v>3.4485649548500016E-2</c:v>
                </c:pt>
                <c:pt idx="3">
                  <c:v>2.4391816452400013E-2</c:v>
                </c:pt>
                <c:pt idx="4">
                  <c:v>1.7088767115999999E-2</c:v>
                </c:pt>
                <c:pt idx="5">
                  <c:v>1.1809572222800008E-2</c:v>
                </c:pt>
                <c:pt idx="6">
                  <c:v>8.8274316032600059E-4</c:v>
                </c:pt>
                <c:pt idx="7">
                  <c:v>0</c:v>
                </c:pt>
              </c:numCache>
            </c:numRef>
          </c:val>
        </c:ser>
        <c:axId val="97936128"/>
        <c:axId val="97937664"/>
      </c:barChart>
      <c:catAx>
        <c:axId val="97936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7937664"/>
        <c:crosses val="autoZero"/>
        <c:auto val="1"/>
        <c:lblAlgn val="ctr"/>
        <c:lblOffset val="100"/>
      </c:catAx>
      <c:valAx>
        <c:axId val="979376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%</a:t>
                </a:r>
                <a:r>
                  <a:rPr lang="en-GB" sz="1800" baseline="0"/>
                  <a:t> of requests</a:t>
                </a:r>
                <a:endParaRPr lang="en-GB" sz="1800"/>
              </a:p>
            </c:rich>
          </c:tx>
          <c:layout/>
        </c:title>
        <c:numFmt formatCode="0%" sourceLinked="0"/>
        <c:tickLblPos val="nextTo"/>
        <c:crossAx val="9793612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'edge router power profile'!$B$1</c:f>
              <c:strCache>
                <c:ptCount val="1"/>
                <c:pt idx="0">
                  <c:v>7507 real measurements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2"/>
            <c:spPr>
              <a:solidFill>
                <a:schemeClr val="tx1"/>
              </a:solidFill>
              <a:ln>
                <a:solidFill>
                  <a:sysClr val="windowText" lastClr="000000">
                    <a:shade val="95000"/>
                    <a:satMod val="105000"/>
                  </a:sysClr>
                </a:solidFill>
              </a:ln>
            </c:spPr>
          </c:marker>
          <c:errBars>
            <c:errDir val="y"/>
            <c:errBarType val="minus"/>
            <c:errValType val="fixedVal"/>
            <c:noEndCap val="1"/>
            <c:val val="60"/>
            <c:spPr>
              <a:ln w="38100">
                <a:solidFill>
                  <a:sysClr val="windowText" lastClr="000000">
                    <a:shade val="95000"/>
                    <a:satMod val="105000"/>
                  </a:sysClr>
                </a:solidFill>
              </a:ln>
            </c:spPr>
          </c:errBars>
          <c:errBars>
            <c:errDir val="x"/>
            <c:errBarType val="plus"/>
            <c:errValType val="fixedVal"/>
            <c:noEndCap val="1"/>
            <c:val val="1"/>
            <c:spPr>
              <a:ln w="38100">
                <a:solidFill>
                  <a:sysClr val="windowText" lastClr="000000">
                    <a:shade val="95000"/>
                    <a:satMod val="105000"/>
                  </a:sysClr>
                </a:solidFill>
              </a:ln>
            </c:spPr>
          </c:errBars>
          <c:xVal>
            <c:numRef>
              <c:f>'edge router power profile'!$A$2:$A$7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'edge router power profile'!$B$2:$B$7</c:f>
              <c:numCache>
                <c:formatCode>General</c:formatCode>
                <c:ptCount val="6"/>
                <c:pt idx="0">
                  <c:v>240</c:v>
                </c:pt>
                <c:pt idx="1">
                  <c:v>300</c:v>
                </c:pt>
                <c:pt idx="2">
                  <c:v>360</c:v>
                </c:pt>
                <c:pt idx="3">
                  <c:v>420</c:v>
                </c:pt>
                <c:pt idx="4">
                  <c:v>480</c:v>
                </c:pt>
                <c:pt idx="5">
                  <c:v>540</c:v>
                </c:pt>
              </c:numCache>
            </c:numRef>
          </c:yVal>
        </c:ser>
        <c:axId val="98010624"/>
        <c:axId val="98012544"/>
      </c:scatterChart>
      <c:valAx>
        <c:axId val="98010624"/>
        <c:scaling>
          <c:orientation val="minMax"/>
          <c:max val="6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GB" sz="1800"/>
                  <a:t>Load</a:t>
                </a:r>
              </a:p>
            </c:rich>
          </c:tx>
          <c:layout>
            <c:manualLayout>
              <c:xMode val="edge"/>
              <c:yMode val="edge"/>
              <c:x val="0.42898804316127304"/>
              <c:y val="0.92735268249780134"/>
            </c:manualLayout>
          </c:layout>
        </c:title>
        <c:numFmt formatCode="General" sourceLinked="1"/>
        <c:tickLblPos val="none"/>
        <c:crossAx val="98012544"/>
        <c:crosses val="autoZero"/>
        <c:crossBetween val="midCat"/>
      </c:valAx>
      <c:valAx>
        <c:axId val="980125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Power consumption</a:t>
                </a:r>
              </a:p>
            </c:rich>
          </c:tx>
          <c:layout>
            <c:manualLayout>
              <c:xMode val="edge"/>
              <c:yMode val="edge"/>
              <c:x val="1.3227513227513279E-2"/>
              <c:y val="0.28301664138948529"/>
            </c:manualLayout>
          </c:layout>
        </c:title>
        <c:numFmt formatCode="General" sourceLinked="0"/>
        <c:tickLblPos val="none"/>
        <c:spPr>
          <a:noFill/>
        </c:spPr>
        <c:crossAx val="98010624"/>
        <c:crosses val="autoZero"/>
        <c:crossBetween val="midCat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1"/>
          <c:order val="1"/>
          <c:tx>
            <c:strRef>
              <c:f>plots!$O$4</c:f>
              <c:strCache>
                <c:ptCount val="1"/>
                <c:pt idx="0">
                  <c:v>cost savings (€)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cat>
            <c:strRef>
              <c:f>plots!$M$5:$M$7</c:f>
              <c:strCache>
                <c:ptCount val="3"/>
                <c:pt idx="0">
                  <c:v>today</c:v>
                </c:pt>
                <c:pt idx="1">
                  <c:v>2-4 years</c:v>
                </c:pt>
                <c:pt idx="2">
                  <c:v>10-15 years</c:v>
                </c:pt>
              </c:strCache>
            </c:strRef>
          </c:cat>
          <c:val>
            <c:numRef>
              <c:f>plots!$O$5:$O$7</c:f>
              <c:numCache>
                <c:formatCode>[$$-409]#,##0</c:formatCode>
                <c:ptCount val="3"/>
                <c:pt idx="0">
                  <c:v>4143.459851999999</c:v>
                </c:pt>
                <c:pt idx="1">
                  <c:v>72069.396000000008</c:v>
                </c:pt>
                <c:pt idx="2">
                  <c:v>463561.826</c:v>
                </c:pt>
              </c:numCache>
            </c:numRef>
          </c:val>
        </c:ser>
        <c:axId val="98272000"/>
        <c:axId val="98269440"/>
      </c:barChart>
      <c:lineChart>
        <c:grouping val="standard"/>
        <c:ser>
          <c:idx val="0"/>
          <c:order val="0"/>
          <c:tx>
            <c:strRef>
              <c:f>plots!$N$4</c:f>
              <c:strCache>
                <c:ptCount val="1"/>
                <c:pt idx="0">
                  <c:v>energy savings(kWh)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prstClr val="black"/>
                </a:solidFill>
              </a:ln>
            </c:spPr>
          </c:marker>
          <c:cat>
            <c:strRef>
              <c:f>plots!$M$5:$M$7</c:f>
              <c:strCache>
                <c:ptCount val="3"/>
                <c:pt idx="0">
                  <c:v>today</c:v>
                </c:pt>
                <c:pt idx="1">
                  <c:v>2-4 years</c:v>
                </c:pt>
                <c:pt idx="2">
                  <c:v>10-15 years</c:v>
                </c:pt>
              </c:strCache>
            </c:strRef>
          </c:cat>
          <c:val>
            <c:numRef>
              <c:f>plots!$N$5:$N$7</c:f>
              <c:numCache>
                <c:formatCode>0</c:formatCode>
                <c:ptCount val="3"/>
                <c:pt idx="0">
                  <c:v>21724.59852</c:v>
                </c:pt>
                <c:pt idx="1">
                  <c:v>368103.96</c:v>
                </c:pt>
                <c:pt idx="2">
                  <c:v>2461313.2599999998</c:v>
                </c:pt>
              </c:numCache>
            </c:numRef>
          </c:val>
        </c:ser>
        <c:marker val="1"/>
        <c:axId val="98256768"/>
        <c:axId val="98267136"/>
      </c:lineChart>
      <c:catAx>
        <c:axId val="9825676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8267136"/>
        <c:crosses val="autoZero"/>
        <c:auto val="1"/>
        <c:lblAlgn val="ctr"/>
        <c:lblOffset val="100"/>
      </c:catAx>
      <c:valAx>
        <c:axId val="982671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Energy savings</a:t>
                </a:r>
                <a:r>
                  <a:rPr lang="en-GB" sz="1800" baseline="0"/>
                  <a:t>  per year</a:t>
                </a:r>
                <a:endParaRPr lang="en-GB" sz="1800"/>
              </a:p>
            </c:rich>
          </c:tx>
          <c:layout/>
        </c:title>
        <c:numFmt formatCode="0.0" sourceLinked="0"/>
        <c:tickLblPos val="nextTo"/>
        <c:crossAx val="98256768"/>
        <c:crosses val="autoZero"/>
        <c:crossBetween val="between"/>
        <c:dispUnits>
          <c:builtInUnit val="millions"/>
          <c:dispUnitsLbl>
            <c:layout/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</c:dispUnitsLbl>
        </c:dispUnits>
      </c:valAx>
      <c:valAx>
        <c:axId val="9826944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Cost</a:t>
                </a:r>
                <a:r>
                  <a:rPr lang="en-GB" sz="1800" baseline="0"/>
                  <a:t> savings per year</a:t>
                </a:r>
                <a:endParaRPr lang="en-GB" sz="1800"/>
              </a:p>
            </c:rich>
          </c:tx>
          <c:layout/>
        </c:title>
        <c:numFmt formatCode="[$€-816]#,##0" sourceLinked="0"/>
        <c:tickLblPos val="nextTo"/>
        <c:crossAx val="98272000"/>
        <c:crosses val="max"/>
        <c:crossBetween val="between"/>
        <c:dispUnits>
          <c:builtInUnit val="thousands"/>
          <c:dispUnitsLbl>
            <c:layout/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</c:dispUnitsLbl>
        </c:dispUnits>
      </c:valAx>
      <c:catAx>
        <c:axId val="98272000"/>
        <c:scaling>
          <c:orientation val="minMax"/>
        </c:scaling>
        <c:delete val="1"/>
        <c:axPos val="b"/>
        <c:tickLblPos val="none"/>
        <c:crossAx val="98269440"/>
        <c:crosses val="autoZero"/>
        <c:auto val="1"/>
        <c:lblAlgn val="ctr"/>
        <c:lblOffset val="100"/>
      </c:catAx>
    </c:plotArea>
    <c:legend>
      <c:legendPos val="l"/>
      <c:layout>
        <c:manualLayout>
          <c:xMode val="edge"/>
          <c:yMode val="edge"/>
          <c:x val="0.18426664171557433"/>
          <c:y val="0.18425404883592419"/>
          <c:w val="0.35974819553805781"/>
          <c:h val="0.25917941794646082"/>
        </c:manualLayout>
      </c:layout>
      <c:overlay val="1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'plots delay'!$B$1</c:f>
              <c:strCache>
                <c:ptCount val="1"/>
                <c:pt idx="0">
                  <c:v>2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delay'!$B$43:$B$47</c:f>
                <c:numCache>
                  <c:formatCode>General</c:formatCode>
                  <c:ptCount val="5"/>
                  <c:pt idx="0">
                    <c:v>2.4977326992999996E-2</c:v>
                  </c:pt>
                  <c:pt idx="1">
                    <c:v>2.4977326992999996E-2</c:v>
                  </c:pt>
                  <c:pt idx="2">
                    <c:v>2.4977325609854578E-2</c:v>
                  </c:pt>
                  <c:pt idx="3">
                    <c:v>2.4977325609854578E-2</c:v>
                  </c:pt>
                  <c:pt idx="4">
                    <c:v>2.4973232690700013E-2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delay'!$B$2:$B$6</c:f>
              <c:numCache>
                <c:formatCode>0.00%</c:formatCode>
                <c:ptCount val="5"/>
                <c:pt idx="0">
                  <c:v>0.33931601787109128</c:v>
                </c:pt>
                <c:pt idx="1">
                  <c:v>0.41394112422927282</c:v>
                </c:pt>
                <c:pt idx="2">
                  <c:v>0.44057341293945473</c:v>
                </c:pt>
                <c:pt idx="3">
                  <c:v>0.46339127990272738</c:v>
                </c:pt>
                <c:pt idx="4">
                  <c:v>0.54560306186800001</c:v>
                </c:pt>
              </c:numCache>
            </c:numRef>
          </c:val>
        </c:ser>
        <c:ser>
          <c:idx val="1"/>
          <c:order val="1"/>
          <c:tx>
            <c:strRef>
              <c:f>'plots delay'!$C$1</c:f>
              <c:strCache>
                <c:ptCount val="1"/>
                <c:pt idx="0">
                  <c:v>4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delay'!$C$43:$C$47</c:f>
                <c:numCache>
                  <c:formatCode>General</c:formatCode>
                  <c:ptCount val="5"/>
                  <c:pt idx="0">
                    <c:v>2.9867695715945455E-2</c:v>
                  </c:pt>
                  <c:pt idx="1">
                    <c:v>2.9867695715945455E-2</c:v>
                  </c:pt>
                  <c:pt idx="2">
                    <c:v>2.9888325472720023E-2</c:v>
                  </c:pt>
                  <c:pt idx="3">
                    <c:v>2.9867695715945455E-2</c:v>
                  </c:pt>
                  <c:pt idx="4">
                    <c:v>2.9867695715945455E-2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>
                <a:solidFill>
                  <a:sysClr val="windowText" lastClr="000000">
                    <a:shade val="95000"/>
                    <a:satMod val="105000"/>
                  </a:sysClr>
                </a:solidFill>
              </a:ln>
            </c:spPr>
          </c:errBars>
          <c:cat>
            <c:strRef>
              <c:f>'plots delay'!$A$2:$A$6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delay'!$C$2:$C$6</c:f>
              <c:numCache>
                <c:formatCode>0.00%</c:formatCode>
                <c:ptCount val="5"/>
                <c:pt idx="0">
                  <c:v>0.40540871661400035</c:v>
                </c:pt>
                <c:pt idx="1">
                  <c:v>0.49878093398090945</c:v>
                </c:pt>
                <c:pt idx="2">
                  <c:v>0.53180611291020008</c:v>
                </c:pt>
                <c:pt idx="3">
                  <c:v>0.56059090846745452</c:v>
                </c:pt>
                <c:pt idx="4">
                  <c:v>0.66867223727981906</c:v>
                </c:pt>
              </c:numCache>
            </c:numRef>
          </c:val>
        </c:ser>
        <c:ser>
          <c:idx val="2"/>
          <c:order val="2"/>
          <c:tx>
            <c:strRef>
              <c:f>'plots delay'!$D$1</c:f>
              <c:strCache>
                <c:ptCount val="1"/>
                <c:pt idx="0">
                  <c:v>6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delay'!$D$43:$D$47</c:f>
                <c:numCache>
                  <c:formatCode>General</c:formatCode>
                  <c:ptCount val="5"/>
                  <c:pt idx="0">
                    <c:v>3.1359503502381821E-2</c:v>
                  </c:pt>
                  <c:pt idx="1">
                    <c:v>3.1359503502381821E-2</c:v>
                  </c:pt>
                  <c:pt idx="2">
                    <c:v>3.1359503502381821E-2</c:v>
                  </c:pt>
                  <c:pt idx="3">
                    <c:v>3.1359503502381821E-2</c:v>
                  </c:pt>
                  <c:pt idx="4">
                    <c:v>3.1414640993270002E-2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delay'!$D$2:$D$6</c:f>
              <c:numCache>
                <c:formatCode>0.00%</c:formatCode>
                <c:ptCount val="5"/>
                <c:pt idx="0">
                  <c:v>0.42548593339545498</c:v>
                </c:pt>
                <c:pt idx="1">
                  <c:v>0.52630808253081862</c:v>
                </c:pt>
                <c:pt idx="2">
                  <c:v>0.56153650763981822</c:v>
                </c:pt>
                <c:pt idx="3">
                  <c:v>0.59238634485327213</c:v>
                </c:pt>
                <c:pt idx="4">
                  <c:v>0.71063656035100009</c:v>
                </c:pt>
              </c:numCache>
            </c:numRef>
          </c:val>
        </c:ser>
        <c:ser>
          <c:idx val="3"/>
          <c:order val="3"/>
          <c:tx>
            <c:strRef>
              <c:f>'plots delay'!$E$1</c:f>
              <c:strCache>
                <c:ptCount val="1"/>
                <c:pt idx="0">
                  <c:v>8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delay'!$E$43:$E$47</c:f>
                <c:numCache>
                  <c:formatCode>General</c:formatCode>
                  <c:ptCount val="5"/>
                  <c:pt idx="0">
                    <c:v>3.2874051441000002E-2</c:v>
                  </c:pt>
                  <c:pt idx="1">
                    <c:v>3.2874051441000002E-2</c:v>
                  </c:pt>
                  <c:pt idx="2">
                    <c:v>3.2874051441000002E-2</c:v>
                  </c:pt>
                  <c:pt idx="3">
                    <c:v>3.2874051441000002E-2</c:v>
                  </c:pt>
                  <c:pt idx="4">
                    <c:v>3.2874051441000002E-2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delay'!$E$2:$E$6</c:f>
              <c:numCache>
                <c:formatCode>0.00%</c:formatCode>
                <c:ptCount val="5"/>
                <c:pt idx="0">
                  <c:v>0.44615934511072725</c:v>
                </c:pt>
                <c:pt idx="1">
                  <c:v>0.55343184184263605</c:v>
                </c:pt>
                <c:pt idx="2">
                  <c:v>0.59071607582590846</c:v>
                </c:pt>
                <c:pt idx="3">
                  <c:v>0.62354683515254561</c:v>
                </c:pt>
                <c:pt idx="4">
                  <c:v>0.75304217577209087</c:v>
                </c:pt>
              </c:numCache>
            </c:numRef>
          </c:val>
        </c:ser>
        <c:ser>
          <c:idx val="4"/>
          <c:order val="4"/>
          <c:tx>
            <c:strRef>
              <c:f>'plots delay'!$F$1</c:f>
              <c:strCache>
                <c:ptCount val="1"/>
                <c:pt idx="0">
                  <c:v>10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delay'!$F$43:$F$47</c:f>
                <c:numCache>
                  <c:formatCode>General</c:formatCode>
                  <c:ptCount val="5"/>
                  <c:pt idx="0">
                    <c:v>3.3237689555445454E-2</c:v>
                  </c:pt>
                  <c:pt idx="1">
                    <c:v>3.3237689555445454E-2</c:v>
                  </c:pt>
                  <c:pt idx="2">
                    <c:v>3.3237689555445454E-2</c:v>
                  </c:pt>
                  <c:pt idx="3">
                    <c:v>3.3237689555445454E-2</c:v>
                  </c:pt>
                  <c:pt idx="4">
                    <c:v>3.3237689555445454E-2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delay'!$F$2:$F$6</c:f>
              <c:numCache>
                <c:formatCode>0.00%</c:formatCode>
                <c:ptCount val="5"/>
                <c:pt idx="0">
                  <c:v>0.45083539643336351</c:v>
                </c:pt>
                <c:pt idx="1">
                  <c:v>0.56145446943554544</c:v>
                </c:pt>
                <c:pt idx="2">
                  <c:v>0.59966107636500032</c:v>
                </c:pt>
                <c:pt idx="3">
                  <c:v>0.63338143360381904</c:v>
                </c:pt>
                <c:pt idx="4">
                  <c:v>0.76878276852245442</c:v>
                </c:pt>
              </c:numCache>
            </c:numRef>
          </c:val>
        </c:ser>
        <c:ser>
          <c:idx val="5"/>
          <c:order val="5"/>
          <c:tx>
            <c:strRef>
              <c:f>'plots delay'!$G$1</c:f>
              <c:strCache>
                <c:ptCount val="1"/>
                <c:pt idx="0">
                  <c:v>ideal predictor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delay'!$G$43:$G$47</c:f>
                <c:numCache>
                  <c:formatCode>General</c:formatCode>
                  <c:ptCount val="5"/>
                  <c:pt idx="0">
                    <c:v>3.5834485756145451E-2</c:v>
                  </c:pt>
                  <c:pt idx="1">
                    <c:v>3.5834485756145451E-2</c:v>
                  </c:pt>
                  <c:pt idx="2">
                    <c:v>3.5834497264045459E-2</c:v>
                  </c:pt>
                  <c:pt idx="3">
                    <c:v>3.5834497264045459E-2</c:v>
                  </c:pt>
                  <c:pt idx="4">
                    <c:v>3.5823865989490021E-2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delay'!$G$2:$G$6</c:f>
              <c:numCache>
                <c:formatCode>0.00%</c:formatCode>
                <c:ptCount val="5"/>
                <c:pt idx="0">
                  <c:v>0.50932457156027278</c:v>
                </c:pt>
                <c:pt idx="1">
                  <c:v>0.65564990699945525</c:v>
                </c:pt>
                <c:pt idx="2">
                  <c:v>0.70712855925027263</c:v>
                </c:pt>
                <c:pt idx="3">
                  <c:v>0.75252790855309115</c:v>
                </c:pt>
                <c:pt idx="4">
                  <c:v>0.9641761340105004</c:v>
                </c:pt>
              </c:numCache>
            </c:numRef>
          </c:val>
        </c:ser>
        <c:axId val="98550144"/>
        <c:axId val="98552064"/>
      </c:barChart>
      <c:catAx>
        <c:axId val="98550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GB" sz="1800"/>
                  <a:t>Concurrent channel time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98552064"/>
        <c:crosses val="autoZero"/>
        <c:auto val="1"/>
        <c:lblAlgn val="ctr"/>
        <c:lblOffset val="100"/>
      </c:catAx>
      <c:valAx>
        <c:axId val="98552064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% of switching requests with no  delay</a:t>
                </a:r>
              </a:p>
            </c:rich>
          </c:tx>
          <c:layout/>
        </c:title>
        <c:numFmt formatCode="0%" sourceLinked="0"/>
        <c:tickLblPos val="nextTo"/>
        <c:crossAx val="985501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'plots delay wf'!$B$1</c:f>
              <c:strCache>
                <c:ptCount val="1"/>
                <c:pt idx="0">
                  <c:v>2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 wf'!$B$43:$B$47</c:f>
                <c:numCache>
                  <c:formatCode>General</c:formatCode>
                  <c:ptCount val="5"/>
                  <c:pt idx="0">
                    <c:v>3.3618544070927278E-2</c:v>
                  </c:pt>
                  <c:pt idx="1">
                    <c:v>3.3618544070927264E-2</c:v>
                  </c:pt>
                  <c:pt idx="2">
                    <c:v>3.3618544897554552E-2</c:v>
                  </c:pt>
                  <c:pt idx="3">
                    <c:v>3.3618544897554552E-2</c:v>
                  </c:pt>
                  <c:pt idx="4">
                    <c:v>3.3611456536210005E-2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 wf'!$A$2:$A$4</c:f>
              <c:strCache>
                <c:ptCount val="3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</c:strCache>
            </c:strRef>
          </c:cat>
          <c:val>
            <c:numRef>
              <c:f>'plots delay wf'!$B$2:$B$4</c:f>
              <c:numCache>
                <c:formatCode>0.00%</c:formatCode>
                <c:ptCount val="3"/>
                <c:pt idx="0">
                  <c:v>0.45670555768963633</c:v>
                </c:pt>
                <c:pt idx="1">
                  <c:v>0.55714812788972734</c:v>
                </c:pt>
                <c:pt idx="2">
                  <c:v>0.59299424112218191</c:v>
                </c:pt>
              </c:numCache>
            </c:numRef>
          </c:val>
        </c:ser>
        <c:ser>
          <c:idx val="1"/>
          <c:order val="1"/>
          <c:tx>
            <c:strRef>
              <c:f>'plots delay wf'!$C$1</c:f>
              <c:strCache>
                <c:ptCount val="1"/>
                <c:pt idx="0">
                  <c:v>4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 wf'!$C$43:$C$47</c:f>
                <c:numCache>
                  <c:formatCode>General</c:formatCode>
                  <c:ptCount val="5"/>
                  <c:pt idx="0">
                    <c:v>4.0200802995763625E-2</c:v>
                  </c:pt>
                  <c:pt idx="1">
                    <c:v>4.0200802995763625E-2</c:v>
                  </c:pt>
                  <c:pt idx="2">
                    <c:v>4.0227924301330022E-2</c:v>
                  </c:pt>
                  <c:pt idx="3">
                    <c:v>4.0200802995763625E-2</c:v>
                  </c:pt>
                  <c:pt idx="4">
                    <c:v>4.0200802995763625E-2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>
                <a:solidFill>
                  <a:sysClr val="windowText" lastClr="000000">
                    <a:shade val="95000"/>
                    <a:satMod val="105000"/>
                  </a:sysClr>
                </a:solidFill>
              </a:ln>
            </c:spPr>
          </c:errBars>
          <c:cat>
            <c:strRef>
              <c:f>'plots delay wf'!$A$2:$A$4</c:f>
              <c:strCache>
                <c:ptCount val="3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</c:strCache>
            </c:strRef>
          </c:cat>
          <c:val>
            <c:numRef>
              <c:f>'plots delay wf'!$C$2:$C$4</c:f>
              <c:numCache>
                <c:formatCode>0.00%</c:formatCode>
                <c:ptCount val="3"/>
                <c:pt idx="0">
                  <c:v>0.54566393917227252</c:v>
                </c:pt>
                <c:pt idx="1">
                  <c:v>0.67133950828845501</c:v>
                </c:pt>
                <c:pt idx="2">
                  <c:v>0.71577852090639993</c:v>
                </c:pt>
              </c:numCache>
            </c:numRef>
          </c:val>
        </c:ser>
        <c:ser>
          <c:idx val="2"/>
          <c:order val="2"/>
          <c:tx>
            <c:strRef>
              <c:f>'plots delay wf'!$D$1</c:f>
              <c:strCache>
                <c:ptCount val="1"/>
                <c:pt idx="0">
                  <c:v>6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 wf'!$D$43:$D$47</c:f>
                <c:numCache>
                  <c:formatCode>General</c:formatCode>
                  <c:ptCount val="5"/>
                  <c:pt idx="0">
                    <c:v>4.2208716091381819E-2</c:v>
                  </c:pt>
                  <c:pt idx="1">
                    <c:v>4.2208716091381819E-2</c:v>
                  </c:pt>
                  <c:pt idx="2">
                    <c:v>4.2208716091381819E-2</c:v>
                  </c:pt>
                  <c:pt idx="3">
                    <c:v>4.2208716091381819E-2</c:v>
                  </c:pt>
                  <c:pt idx="4">
                    <c:v>4.2277988063289966E-2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 wf'!$A$2:$A$4</c:f>
              <c:strCache>
                <c:ptCount val="3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</c:strCache>
            </c:strRef>
          </c:cat>
          <c:val>
            <c:numRef>
              <c:f>'plots delay wf'!$D$2:$D$4</c:f>
              <c:numCache>
                <c:formatCode>0.00%</c:formatCode>
                <c:ptCount val="3"/>
                <c:pt idx="0">
                  <c:v>0.57268711190018184</c:v>
                </c:pt>
                <c:pt idx="1">
                  <c:v>0.70839003867172756</c:v>
                </c:pt>
                <c:pt idx="2">
                  <c:v>0.75580621396390946</c:v>
                </c:pt>
              </c:numCache>
            </c:numRef>
          </c:val>
        </c:ser>
        <c:ser>
          <c:idx val="3"/>
          <c:order val="3"/>
          <c:tx>
            <c:strRef>
              <c:f>'plots delay wf'!$E$1</c:f>
              <c:strCache>
                <c:ptCount val="1"/>
                <c:pt idx="0">
                  <c:v>8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 wf'!$E$43:$E$47</c:f>
                <c:numCache>
                  <c:formatCode>General</c:formatCode>
                  <c:ptCount val="5"/>
                  <c:pt idx="0">
                    <c:v>4.4247242177890889E-2</c:v>
                  </c:pt>
                  <c:pt idx="1">
                    <c:v>4.4247242177890889E-2</c:v>
                  </c:pt>
                  <c:pt idx="2">
                    <c:v>4.4247242177890889E-2</c:v>
                  </c:pt>
                  <c:pt idx="3">
                    <c:v>4.4247242177890889E-2</c:v>
                  </c:pt>
                  <c:pt idx="4">
                    <c:v>4.4247242177890889E-2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 wf'!$A$2:$A$4</c:f>
              <c:strCache>
                <c:ptCount val="3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</c:strCache>
            </c:strRef>
          </c:cat>
          <c:val>
            <c:numRef>
              <c:f>'plots delay wf'!$E$2:$E$4</c:f>
              <c:numCache>
                <c:formatCode>0.00%</c:formatCode>
                <c:ptCount val="3"/>
                <c:pt idx="0">
                  <c:v>0.60051272950472701</c:v>
                </c:pt>
                <c:pt idx="1">
                  <c:v>0.74489760932690929</c:v>
                </c:pt>
                <c:pt idx="2">
                  <c:v>0.79508083391181861</c:v>
                </c:pt>
              </c:numCache>
            </c:numRef>
          </c:val>
        </c:ser>
        <c:ser>
          <c:idx val="4"/>
          <c:order val="4"/>
          <c:tx>
            <c:strRef>
              <c:f>'plots delay wf'!$F$1</c:f>
              <c:strCache>
                <c:ptCount val="1"/>
                <c:pt idx="0">
                  <c:v>10 neighbours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 wf'!$F$43:$F$47</c:f>
                <c:numCache>
                  <c:formatCode>General</c:formatCode>
                  <c:ptCount val="5"/>
                  <c:pt idx="0">
                    <c:v>4.4736682464372776E-2</c:v>
                  </c:pt>
                  <c:pt idx="1">
                    <c:v>4.4736682464372762E-2</c:v>
                  </c:pt>
                  <c:pt idx="2">
                    <c:v>4.4736682464372762E-2</c:v>
                  </c:pt>
                  <c:pt idx="3">
                    <c:v>4.4736682464372762E-2</c:v>
                  </c:pt>
                  <c:pt idx="4">
                    <c:v>4.4736682464372776E-2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 wf'!$A$2:$A$4</c:f>
              <c:strCache>
                <c:ptCount val="3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</c:strCache>
            </c:strRef>
          </c:cat>
          <c:val>
            <c:numRef>
              <c:f>'plots delay wf'!$F$2:$F$4</c:f>
              <c:numCache>
                <c:formatCode>0.00%</c:formatCode>
                <c:ptCount val="3"/>
                <c:pt idx="0">
                  <c:v>0.60680652099245458</c:v>
                </c:pt>
                <c:pt idx="1">
                  <c:v>0.75569579169045509</c:v>
                </c:pt>
                <c:pt idx="2">
                  <c:v>0.80712050183981821</c:v>
                </c:pt>
              </c:numCache>
            </c:numRef>
          </c:val>
        </c:ser>
        <c:ser>
          <c:idx val="5"/>
          <c:order val="5"/>
          <c:tx>
            <c:strRef>
              <c:f>'plots delay wf'!$G$1</c:f>
              <c:strCache>
                <c:ptCount val="1"/>
                <c:pt idx="0">
                  <c:v>ideal predictor</c:v>
                </c:pt>
              </c:strCache>
            </c:strRef>
          </c:tx>
          <c:errBars>
            <c:errBarType val="plus"/>
            <c:errValType val="cust"/>
            <c:noEndCap val="1"/>
            <c:plus>
              <c:numRef>
                <c:f>'plots delay wf'!$G$43:$G$47</c:f>
                <c:numCache>
                  <c:formatCode>General</c:formatCode>
                  <c:ptCount val="5"/>
                  <c:pt idx="0">
                    <c:v>4.8231860733099964E-2</c:v>
                  </c:pt>
                  <c:pt idx="1">
                    <c:v>4.823186073309995E-2</c:v>
                  </c:pt>
                  <c:pt idx="2">
                    <c:v>4.8231880078363626E-2</c:v>
                  </c:pt>
                  <c:pt idx="3">
                    <c:v>4.8231880078363626E-2</c:v>
                  </c:pt>
                  <c:pt idx="4">
                    <c:v>4.8215300685129969E-2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 w="63500"/>
            </c:spPr>
          </c:errBars>
          <c:cat>
            <c:strRef>
              <c:f>'plots delay wf'!$A$2:$A$4</c:f>
              <c:strCache>
                <c:ptCount val="3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</c:strCache>
            </c:strRef>
          </c:cat>
          <c:val>
            <c:numRef>
              <c:f>'plots delay wf'!$G$2:$G$4</c:f>
              <c:numCache>
                <c:formatCode>0.00%</c:formatCode>
                <c:ptCount val="3"/>
                <c:pt idx="0">
                  <c:v>0.68553079921681781</c:v>
                </c:pt>
                <c:pt idx="1">
                  <c:v>0.88247957476809091</c:v>
                </c:pt>
                <c:pt idx="2">
                  <c:v>0.95176811992154553</c:v>
                </c:pt>
              </c:numCache>
            </c:numRef>
          </c:val>
        </c:ser>
        <c:axId val="96513408"/>
        <c:axId val="96527872"/>
      </c:barChart>
      <c:catAx>
        <c:axId val="965134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GB" sz="1800"/>
                  <a:t>Concurrent channel time</a:t>
                </a:r>
              </a:p>
            </c:rich>
          </c:tx>
        </c:title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96527872"/>
        <c:crosses val="autoZero"/>
        <c:auto val="1"/>
        <c:lblAlgn val="ctr"/>
        <c:lblOffset val="100"/>
      </c:catAx>
      <c:valAx>
        <c:axId val="96527872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% of switching requests with no  delay </a:t>
                </a:r>
              </a:p>
            </c:rich>
          </c:tx>
        </c:title>
        <c:numFmt formatCode="0%" sourceLinked="0"/>
        <c:tickLblPos val="nextTo"/>
        <c:crossAx val="965134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5"/>
  <c:chart>
    <c:plotArea>
      <c:layout/>
      <c:barChart>
        <c:barDir val="col"/>
        <c:grouping val="clustered"/>
        <c:ser>
          <c:idx val="0"/>
          <c:order val="0"/>
          <c:tx>
            <c:strRef>
              <c:f>'plots bw'!$B$1</c:f>
              <c:strCache>
                <c:ptCount val="1"/>
                <c:pt idx="0">
                  <c:v>2 neighbours</c:v>
                </c:pt>
              </c:strCache>
            </c:strRef>
          </c:tx>
          <c:cat>
            <c:strRef>
              <c:f>'plots bw'!$A$2:$A$6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bw'!$B$2:$B$6</c:f>
              <c:numCache>
                <c:formatCode>0.00</c:formatCode>
                <c:ptCount val="5"/>
                <c:pt idx="0">
                  <c:v>4.0264677995181843</c:v>
                </c:pt>
                <c:pt idx="1">
                  <c:v>4.0528533159463667</c:v>
                </c:pt>
                <c:pt idx="2">
                  <c:v>4.0835691536936425</c:v>
                </c:pt>
                <c:pt idx="3">
                  <c:v>4.1344260503399957</c:v>
                </c:pt>
                <c:pt idx="4">
                  <c:v>11.58024873185</c:v>
                </c:pt>
              </c:numCache>
            </c:numRef>
          </c:val>
        </c:ser>
        <c:ser>
          <c:idx val="1"/>
          <c:order val="1"/>
          <c:tx>
            <c:strRef>
              <c:f>'plots bw'!$C$1</c:f>
              <c:strCache>
                <c:ptCount val="1"/>
                <c:pt idx="0">
                  <c:v>4 neighbours</c:v>
                </c:pt>
              </c:strCache>
            </c:strRef>
          </c:tx>
          <c:cat>
            <c:strRef>
              <c:f>'plots bw'!$A$2:$A$6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bw'!$C$2:$C$6</c:f>
              <c:numCache>
                <c:formatCode>0.00</c:formatCode>
                <c:ptCount val="5"/>
                <c:pt idx="0">
                  <c:v>4.0521866592536355</c:v>
                </c:pt>
                <c:pt idx="1">
                  <c:v>4.1040111031354503</c:v>
                </c:pt>
                <c:pt idx="2">
                  <c:v>4.1643405162949954</c:v>
                </c:pt>
                <c:pt idx="3">
                  <c:v>4.2640203485327275</c:v>
                </c:pt>
                <c:pt idx="4">
                  <c:v>18.856675864609091</c:v>
                </c:pt>
              </c:numCache>
            </c:numRef>
          </c:val>
        </c:ser>
        <c:ser>
          <c:idx val="2"/>
          <c:order val="2"/>
          <c:tx>
            <c:strRef>
              <c:f>'plots bw'!$D$1</c:f>
              <c:strCache>
                <c:ptCount val="1"/>
                <c:pt idx="0">
                  <c:v>6 neighbours</c:v>
                </c:pt>
              </c:strCache>
            </c:strRef>
          </c:tx>
          <c:cat>
            <c:strRef>
              <c:f>'plots bw'!$A$2:$A$6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bw'!$D$2:$D$6</c:f>
              <c:numCache>
                <c:formatCode>0.00</c:formatCode>
                <c:ptCount val="5"/>
                <c:pt idx="0">
                  <c:v>4.0773807003127294</c:v>
                </c:pt>
                <c:pt idx="1">
                  <c:v>4.1541946445690865</c:v>
                </c:pt>
                <c:pt idx="2">
                  <c:v>4.2435356857363669</c:v>
                </c:pt>
                <c:pt idx="3">
                  <c:v>4.3913776772554503</c:v>
                </c:pt>
                <c:pt idx="4">
                  <c:v>26.034290351670005</c:v>
                </c:pt>
              </c:numCache>
            </c:numRef>
          </c:val>
        </c:ser>
        <c:ser>
          <c:idx val="3"/>
          <c:order val="3"/>
          <c:tx>
            <c:strRef>
              <c:f>'plots bw'!$E$1</c:f>
              <c:strCache>
                <c:ptCount val="1"/>
                <c:pt idx="0">
                  <c:v>8 neighbours</c:v>
                </c:pt>
              </c:strCache>
            </c:strRef>
          </c:tx>
          <c:cat>
            <c:strRef>
              <c:f>'plots bw'!$A$2:$A$6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bw'!$E$2:$E$6</c:f>
              <c:numCache>
                <c:formatCode>0.00</c:formatCode>
                <c:ptCount val="5"/>
                <c:pt idx="0">
                  <c:v>4.1017170269563641</c:v>
                </c:pt>
                <c:pt idx="1">
                  <c:v>4.2024866592381791</c:v>
                </c:pt>
                <c:pt idx="2">
                  <c:v>4.3196056133345477</c:v>
                </c:pt>
                <c:pt idx="3">
                  <c:v>4.5133136685990882</c:v>
                </c:pt>
                <c:pt idx="4">
                  <c:v>32.910982885836333</c:v>
                </c:pt>
              </c:numCache>
            </c:numRef>
          </c:val>
        </c:ser>
        <c:ser>
          <c:idx val="4"/>
          <c:order val="4"/>
          <c:tx>
            <c:strRef>
              <c:f>'plots bw'!$F$1</c:f>
              <c:strCache>
                <c:ptCount val="1"/>
                <c:pt idx="0">
                  <c:v>10 neighbours</c:v>
                </c:pt>
              </c:strCache>
            </c:strRef>
          </c:tx>
          <c:cat>
            <c:strRef>
              <c:f>'plots bw'!$A$2:$A$6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bw'!$F$2:$F$6</c:f>
              <c:numCache>
                <c:formatCode>0.00</c:formatCode>
                <c:ptCount val="5"/>
                <c:pt idx="0">
                  <c:v>4.1254161534945455</c:v>
                </c:pt>
                <c:pt idx="1">
                  <c:v>4.2495034446799993</c:v>
                </c:pt>
                <c:pt idx="2">
                  <c:v>4.3936540717218175</c:v>
                </c:pt>
                <c:pt idx="3">
                  <c:v>4.6319969322509085</c:v>
                </c:pt>
                <c:pt idx="4">
                  <c:v>39.638624063518165</c:v>
                </c:pt>
              </c:numCache>
            </c:numRef>
          </c:val>
        </c:ser>
        <c:ser>
          <c:idx val="5"/>
          <c:order val="5"/>
          <c:tx>
            <c:strRef>
              <c:f>'plots bw'!$G$1</c:f>
              <c:strCache>
                <c:ptCount val="1"/>
                <c:pt idx="0">
                  <c:v>ideal predictor</c:v>
                </c:pt>
              </c:strCache>
            </c:strRef>
          </c:tx>
          <c:cat>
            <c:strRef>
              <c:f>'plots bw'!$A$2:$A$6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bw'!$G$2:$G$6</c:f>
              <c:numCache>
                <c:formatCode>0.00</c:formatCode>
                <c:ptCount val="5"/>
                <c:pt idx="0">
                  <c:v>4.0133799115645479</c:v>
                </c:pt>
                <c:pt idx="1">
                  <c:v>4.026776582553639</c:v>
                </c:pt>
                <c:pt idx="2">
                  <c:v>4.042363305940003</c:v>
                </c:pt>
                <c:pt idx="3">
                  <c:v>4.0681653260309059</c:v>
                </c:pt>
                <c:pt idx="4">
                  <c:v>8</c:v>
                </c:pt>
              </c:numCache>
            </c:numRef>
          </c:val>
        </c:ser>
        <c:axId val="98609792"/>
        <c:axId val="98628352"/>
      </c:barChart>
      <c:catAx>
        <c:axId val="986097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GB" sz="1800"/>
                  <a:t>Concurrent channel time</a:t>
                </a:r>
              </a:p>
            </c:rich>
          </c:tx>
        </c:title>
        <c:tickLblPos val="nextTo"/>
        <c:crossAx val="98628352"/>
        <c:crosses val="autoZero"/>
        <c:auto val="1"/>
        <c:lblAlgn val="ctr"/>
        <c:lblOffset val="100"/>
      </c:catAx>
      <c:valAx>
        <c:axId val="98628352"/>
        <c:scaling>
          <c:orientation val="minMax"/>
          <c:max val="4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Average bandwidth consumption (Mbps)</a:t>
                </a:r>
              </a:p>
            </c:rich>
          </c:tx>
        </c:title>
        <c:numFmt formatCode="0" sourceLinked="0"/>
        <c:tickLblPos val="nextTo"/>
        <c:crossAx val="9860979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'plots distance ideal'!$B$8</c:f>
              <c:strCache>
                <c:ptCount val="1"/>
                <c:pt idx="0">
                  <c:v>2 neighbours</c:v>
                </c:pt>
              </c:strCache>
            </c:strRef>
          </c:tx>
          <c:cat>
            <c:strRef>
              <c:f>'plots distance ideal'!$A$9:$A$13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distance ideal'!$B$9:$B$13</c:f>
              <c:numCache>
                <c:formatCode>0.00%</c:formatCode>
                <c:ptCount val="5"/>
                <c:pt idx="0">
                  <c:v>0.17000855368918183</c:v>
                </c:pt>
                <c:pt idx="1">
                  <c:v>0.24170878277018179</c:v>
                </c:pt>
                <c:pt idx="2">
                  <c:v>0.26655514631081806</c:v>
                </c:pt>
                <c:pt idx="3">
                  <c:v>0.28913662865036349</c:v>
                </c:pt>
                <c:pt idx="4">
                  <c:v>0.41857307214250022</c:v>
                </c:pt>
              </c:numCache>
            </c:numRef>
          </c:val>
        </c:ser>
        <c:ser>
          <c:idx val="1"/>
          <c:order val="1"/>
          <c:tx>
            <c:strRef>
              <c:f>'plots distance ideal'!$C$8</c:f>
              <c:strCache>
                <c:ptCount val="1"/>
                <c:pt idx="0">
                  <c:v>4 neighbours</c:v>
                </c:pt>
              </c:strCache>
            </c:strRef>
          </c:tx>
          <c:cat>
            <c:strRef>
              <c:f>'plots distance ideal'!$A$9:$A$13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distance ideal'!$C$9:$C$13</c:f>
              <c:numCache>
                <c:formatCode>0.00%</c:formatCode>
                <c:ptCount val="5"/>
                <c:pt idx="0">
                  <c:v>0.10391585494627274</c:v>
                </c:pt>
                <c:pt idx="1">
                  <c:v>0.15686897301854535</c:v>
                </c:pt>
                <c:pt idx="2">
                  <c:v>0.17532244634007271</c:v>
                </c:pt>
                <c:pt idx="3">
                  <c:v>0.19193700008563638</c:v>
                </c:pt>
                <c:pt idx="4">
                  <c:v>0.29550389673068206</c:v>
                </c:pt>
              </c:numCache>
            </c:numRef>
          </c:val>
        </c:ser>
        <c:ser>
          <c:idx val="2"/>
          <c:order val="2"/>
          <c:tx>
            <c:strRef>
              <c:f>'plots distance ideal'!$D$8</c:f>
              <c:strCache>
                <c:ptCount val="1"/>
                <c:pt idx="0">
                  <c:v>6 neighbours</c:v>
                </c:pt>
              </c:strCache>
            </c:strRef>
          </c:tx>
          <c:cat>
            <c:strRef>
              <c:f>'plots distance ideal'!$A$9:$A$13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distance ideal'!$D$9:$D$13</c:f>
              <c:numCache>
                <c:formatCode>0.00%</c:formatCode>
                <c:ptCount val="5"/>
                <c:pt idx="0">
                  <c:v>8.3838638164818263E-2</c:v>
                </c:pt>
                <c:pt idx="1">
                  <c:v>0.12934182446863618</c:v>
                </c:pt>
                <c:pt idx="2">
                  <c:v>0.14559205161045441</c:v>
                </c:pt>
                <c:pt idx="3">
                  <c:v>0.16014156369981805</c:v>
                </c:pt>
                <c:pt idx="4">
                  <c:v>0.25353957365949997</c:v>
                </c:pt>
              </c:numCache>
            </c:numRef>
          </c:val>
        </c:ser>
        <c:ser>
          <c:idx val="3"/>
          <c:order val="3"/>
          <c:tx>
            <c:strRef>
              <c:f>'plots distance ideal'!$E$8</c:f>
              <c:strCache>
                <c:ptCount val="1"/>
                <c:pt idx="0">
                  <c:v>8 neighbours</c:v>
                </c:pt>
              </c:strCache>
            </c:strRef>
          </c:tx>
          <c:cat>
            <c:strRef>
              <c:f>'plots distance ideal'!$A$9:$A$13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distance ideal'!$E$9:$E$13</c:f>
              <c:numCache>
                <c:formatCode>0.00%</c:formatCode>
                <c:ptCount val="5"/>
                <c:pt idx="0">
                  <c:v>6.3165226449545503E-2</c:v>
                </c:pt>
                <c:pt idx="1">
                  <c:v>0.10221806515681808</c:v>
                </c:pt>
                <c:pt idx="2">
                  <c:v>0.11641248342436346</c:v>
                </c:pt>
                <c:pt idx="3">
                  <c:v>0.12898107340054538</c:v>
                </c:pt>
                <c:pt idx="4">
                  <c:v>0.21113395823840919</c:v>
                </c:pt>
              </c:numCache>
            </c:numRef>
          </c:val>
        </c:ser>
        <c:ser>
          <c:idx val="4"/>
          <c:order val="4"/>
          <c:tx>
            <c:strRef>
              <c:f>'plots distance ideal'!$F$8</c:f>
              <c:strCache>
                <c:ptCount val="1"/>
                <c:pt idx="0">
                  <c:v>10 neighbours</c:v>
                </c:pt>
              </c:strCache>
            </c:strRef>
          </c:tx>
          <c:cat>
            <c:strRef>
              <c:f>'plots distance ideal'!$A$9:$A$13</c:f>
              <c:strCache>
                <c:ptCount val="5"/>
                <c:pt idx="0">
                  <c:v>10 seconds</c:v>
                </c:pt>
                <c:pt idx="1">
                  <c:v>30 seconds</c:v>
                </c:pt>
                <c:pt idx="2">
                  <c:v>1 minute</c:v>
                </c:pt>
                <c:pt idx="3">
                  <c:v>2 minutes</c:v>
                </c:pt>
                <c:pt idx="4">
                  <c:v>Always</c:v>
                </c:pt>
              </c:strCache>
            </c:strRef>
          </c:cat>
          <c:val>
            <c:numRef>
              <c:f>'plots distance ideal'!$F$9:$F$13</c:f>
              <c:numCache>
                <c:formatCode>0.00%</c:formatCode>
                <c:ptCount val="5"/>
                <c:pt idx="0">
                  <c:v>5.8489175126909085E-2</c:v>
                </c:pt>
                <c:pt idx="1">
                  <c:v>9.4195437563909079E-2</c:v>
                </c:pt>
                <c:pt idx="2">
                  <c:v>0.10746748288527266</c:v>
                </c:pt>
                <c:pt idx="3">
                  <c:v>0.11914647494927272</c:v>
                </c:pt>
                <c:pt idx="4">
                  <c:v>0.19539336548804564</c:v>
                </c:pt>
              </c:numCache>
            </c:numRef>
          </c:val>
        </c:ser>
        <c:axId val="98680832"/>
        <c:axId val="98682752"/>
      </c:barChart>
      <c:catAx>
        <c:axId val="986808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GB" sz="1600"/>
                  <a:t>Concorrent</a:t>
                </a:r>
                <a:r>
                  <a:rPr lang="en-GB" sz="1600" baseline="0"/>
                  <a:t> channel time</a:t>
                </a:r>
                <a:endParaRPr lang="en-GB" sz="1600"/>
              </a:p>
            </c:rich>
          </c:tx>
        </c:title>
        <c:tickLblPos val="nextTo"/>
        <c:crossAx val="98682752"/>
        <c:crosses val="autoZero"/>
        <c:auto val="1"/>
        <c:lblAlgn val="ctr"/>
        <c:lblOffset val="100"/>
      </c:catAx>
      <c:valAx>
        <c:axId val="986827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GB" sz="1600"/>
                  <a:t>Distance to ideal predictor</a:t>
                </a:r>
              </a:p>
            </c:rich>
          </c:tx>
        </c:title>
        <c:numFmt formatCode="0%" sourceLinked="0"/>
        <c:tickLblPos val="nextTo"/>
        <c:crossAx val="98680832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0.82493</cdr:x>
      <cdr:y>0.85714</cdr:y>
    </cdr:from>
    <cdr:to>
      <cdr:x>1</cdr:x>
      <cdr:y>0.96146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43668" y="3000396"/>
          <a:ext cx="1300675" cy="3651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i="1" dirty="0"/>
            <a:t>Max capacity</a:t>
          </a:r>
        </a:p>
      </cdr:txBody>
    </cdr:sp>
  </cdr:relSizeAnchor>
  <cdr:relSizeAnchor xmlns:cdr="http://schemas.openxmlformats.org/drawingml/2006/chartDrawing">
    <cdr:from>
      <cdr:x>0</cdr:x>
      <cdr:y>0.06122</cdr:y>
    </cdr:from>
    <cdr:to>
      <cdr:x>0.2123</cdr:x>
      <cdr:y>0.13773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214314"/>
          <a:ext cx="1577294" cy="267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b="1" i="1" dirty="0"/>
            <a:t>Max power</a:t>
          </a:r>
        </a:p>
      </cdr:txBody>
    </cdr:sp>
  </cdr:relSizeAnchor>
  <cdr:relSizeAnchor xmlns:cdr="http://schemas.openxmlformats.org/drawingml/2006/chartDrawing">
    <cdr:from>
      <cdr:x>0.55769</cdr:x>
      <cdr:y>0.16327</cdr:y>
    </cdr:from>
    <cdr:to>
      <cdr:x>0.6569</cdr:x>
      <cdr:y>0.27409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143404" y="571504"/>
          <a:ext cx="737086" cy="3879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400" b="1" dirty="0" err="1">
              <a:latin typeface="Symbol" pitchFamily="18" charset="2"/>
            </a:rPr>
            <a:t>D</a:t>
          </a:r>
          <a:r>
            <a:rPr lang="en-GB" sz="2400" b="1" dirty="0" err="1"/>
            <a:t>p</a:t>
          </a:r>
          <a:endParaRPr lang="en-GB" sz="2400" b="1" dirty="0"/>
        </a:p>
      </cdr:txBody>
    </cdr:sp>
  </cdr:relSizeAnchor>
  <cdr:relSizeAnchor xmlns:cdr="http://schemas.openxmlformats.org/drawingml/2006/chartDrawing">
    <cdr:from>
      <cdr:x>0.25</cdr:x>
      <cdr:y>0.28571</cdr:y>
    </cdr:from>
    <cdr:to>
      <cdr:x>0.386</cdr:x>
      <cdr:y>0.41157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857388" y="1000132"/>
          <a:ext cx="1010390" cy="4405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2400" b="1" dirty="0">
              <a:latin typeface="Symbol" pitchFamily="18" charset="2"/>
            </a:rPr>
            <a:t>D</a:t>
          </a:r>
          <a:r>
            <a:rPr lang="en-GB" sz="2400" b="1" dirty="0">
              <a:latin typeface="+mn-lt"/>
            </a:rPr>
            <a:t>l</a:t>
          </a:r>
          <a:endParaRPr lang="en-GB" sz="2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B717-5524-4DD7-95E8-6F747E900156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80263-49A8-490F-BE18-1B5DE4BDAC4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80263-49A8-490F-BE18-1B5DE4BDAC49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54877-EF8B-4A83-9056-197182CF8D92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A4A8-5654-44D8-A4C0-DD40FBFE5D7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hyperlink" Target="mailto:fernando.ramos@cl.cam.ac.uk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0" dirty="0" smtClean="0">
                <a:solidFill>
                  <a:schemeClr val="accent3"/>
                </a:solidFill>
              </a:rPr>
              <a:t>G</a:t>
            </a:r>
            <a:r>
              <a:rPr lang="en-GB" b="1" dirty="0" smtClean="0">
                <a:solidFill>
                  <a:schemeClr val="accent3"/>
                </a:solidFill>
              </a:rPr>
              <a:t>REEN IPTV</a:t>
            </a:r>
            <a:endParaRPr lang="en-GB" b="1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b="1" dirty="0" smtClean="0">
                <a:solidFill>
                  <a:schemeClr val="accent3"/>
                </a:solidFill>
              </a:rPr>
              <a:t>R</a:t>
            </a:r>
            <a:r>
              <a:rPr lang="en-GB" dirty="0" smtClean="0"/>
              <a:t>esource and </a:t>
            </a:r>
            <a:r>
              <a:rPr lang="en-GB" b="1" dirty="0" smtClean="0">
                <a:solidFill>
                  <a:schemeClr val="accent3"/>
                </a:solidFill>
              </a:rPr>
              <a:t>E</a:t>
            </a:r>
            <a:r>
              <a:rPr lang="en-GB" dirty="0" smtClean="0"/>
              <a:t>nergy </a:t>
            </a:r>
            <a:r>
              <a:rPr lang="en-GB" b="1" dirty="0" smtClean="0">
                <a:solidFill>
                  <a:schemeClr val="accent3"/>
                </a:solidFill>
              </a:rPr>
              <a:t>E</a:t>
            </a:r>
            <a:r>
              <a:rPr lang="en-GB" dirty="0" smtClean="0"/>
              <a:t>fficient </a:t>
            </a:r>
            <a:r>
              <a:rPr lang="en-GB" b="1" dirty="0" smtClean="0">
                <a:solidFill>
                  <a:schemeClr val="accent3"/>
                </a:solidFill>
              </a:rPr>
              <a:t>N</a:t>
            </a:r>
            <a:r>
              <a:rPr lang="en-GB" dirty="0" smtClean="0"/>
              <a:t>etwork for </a:t>
            </a:r>
            <a:r>
              <a:rPr lang="en-GB" b="1" dirty="0" smtClean="0">
                <a:solidFill>
                  <a:schemeClr val="accent3"/>
                </a:solidFill>
              </a:rPr>
              <a:t>IPTV</a:t>
            </a:r>
            <a:endParaRPr lang="en-GB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 Assess relevance</a:t>
            </a:r>
          </a:p>
        </p:txBody>
      </p:sp>
      <p:pic>
        <p:nvPicPr>
          <p:cNvPr id="7172" name="Picture 4" descr="http://api.ning.com/files/unnZeGw1B5thCQHe0Ds2TLrv*qre1yudV401JpQAEAZvnEIJg1zFKCn3w9stmtqfyksbMahGCKVt*dUpJNofXr61qQ-U6UjJ/mondo_ma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14488"/>
            <a:ext cx="5572164" cy="4176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Route to make good computer science research</a:t>
            </a:r>
          </a:p>
          <a:p>
            <a:r>
              <a:rPr lang="en-GB" b="1" dirty="0" smtClean="0">
                <a:solidFill>
                  <a:schemeClr val="accent3"/>
                </a:solidFill>
              </a:rPr>
              <a:t>IPTV today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1: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esource and energy consumption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2: zapping delay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Take-home message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IPTV?</a:t>
            </a:r>
            <a:endParaRPr lang="en-GB" dirty="0"/>
          </a:p>
        </p:txBody>
      </p:sp>
      <p:pic>
        <p:nvPicPr>
          <p:cNvPr id="38914" name="Picture 2" descr="http://www.clipartguide.com/_named_clipart_images/0511-0808-2711-4353_Housewife_Watching_Soap_Operas_on_TV_with_a_Box_of_Tissues_Clip_Art_clipart_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714488"/>
            <a:ext cx="387478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typical IPTV network</a:t>
            </a:r>
            <a:endParaRPr lang="en-GB" dirty="0"/>
          </a:p>
        </p:txBody>
      </p:sp>
      <p:grpSp>
        <p:nvGrpSpPr>
          <p:cNvPr id="647" name="Group 2072"/>
          <p:cNvGrpSpPr>
            <a:grpSpLocks/>
          </p:cNvGrpSpPr>
          <p:nvPr/>
        </p:nvGrpSpPr>
        <p:grpSpPr bwMode="auto">
          <a:xfrm>
            <a:off x="1071563" y="2286000"/>
            <a:ext cx="4646612" cy="2622550"/>
            <a:chOff x="2315" y="883"/>
            <a:chExt cx="2364" cy="1158"/>
          </a:xfrm>
        </p:grpSpPr>
        <p:grpSp>
          <p:nvGrpSpPr>
            <p:cNvPr id="648" name="Group 2073"/>
            <p:cNvGrpSpPr>
              <a:grpSpLocks/>
            </p:cNvGrpSpPr>
            <p:nvPr/>
          </p:nvGrpSpPr>
          <p:grpSpPr bwMode="auto">
            <a:xfrm>
              <a:off x="2315" y="883"/>
              <a:ext cx="2364" cy="1158"/>
              <a:chOff x="2315" y="883"/>
              <a:chExt cx="2364" cy="1158"/>
            </a:xfrm>
          </p:grpSpPr>
          <p:sp>
            <p:nvSpPr>
              <p:cNvPr id="658" name="Oval 2074"/>
              <p:cNvSpPr>
                <a:spLocks noChangeArrowheads="1"/>
              </p:cNvSpPr>
              <p:nvPr/>
            </p:nvSpPr>
            <p:spPr bwMode="auto">
              <a:xfrm>
                <a:off x="3122" y="883"/>
                <a:ext cx="1030" cy="479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9" name="Oval 2075"/>
              <p:cNvSpPr>
                <a:spLocks noChangeArrowheads="1"/>
              </p:cNvSpPr>
              <p:nvPr/>
            </p:nvSpPr>
            <p:spPr bwMode="auto">
              <a:xfrm>
                <a:off x="2556" y="1008"/>
                <a:ext cx="789" cy="479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60" name="Oval 2076"/>
              <p:cNvSpPr>
                <a:spLocks noChangeArrowheads="1"/>
              </p:cNvSpPr>
              <p:nvPr/>
            </p:nvSpPr>
            <p:spPr bwMode="auto">
              <a:xfrm>
                <a:off x="2315" y="1297"/>
                <a:ext cx="533" cy="390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61" name="Oval 2077"/>
              <p:cNvSpPr>
                <a:spLocks noChangeArrowheads="1"/>
              </p:cNvSpPr>
              <p:nvPr/>
            </p:nvSpPr>
            <p:spPr bwMode="auto">
              <a:xfrm>
                <a:off x="2476" y="1469"/>
                <a:ext cx="801" cy="423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62" name="Oval 2078"/>
              <p:cNvSpPr>
                <a:spLocks noChangeArrowheads="1"/>
              </p:cNvSpPr>
              <p:nvPr/>
            </p:nvSpPr>
            <p:spPr bwMode="auto">
              <a:xfrm>
                <a:off x="3042" y="1538"/>
                <a:ext cx="1196" cy="503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63" name="Oval 2079"/>
              <p:cNvSpPr>
                <a:spLocks noChangeArrowheads="1"/>
              </p:cNvSpPr>
              <p:nvPr/>
            </p:nvSpPr>
            <p:spPr bwMode="auto">
              <a:xfrm>
                <a:off x="3803" y="1022"/>
                <a:ext cx="767" cy="377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64" name="Oval 2080"/>
              <p:cNvSpPr>
                <a:spLocks noChangeArrowheads="1"/>
              </p:cNvSpPr>
              <p:nvPr/>
            </p:nvSpPr>
            <p:spPr bwMode="auto">
              <a:xfrm>
                <a:off x="3918" y="1264"/>
                <a:ext cx="761" cy="377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65" name="Oval 2081"/>
              <p:cNvSpPr>
                <a:spLocks noChangeArrowheads="1"/>
              </p:cNvSpPr>
              <p:nvPr/>
            </p:nvSpPr>
            <p:spPr bwMode="auto">
              <a:xfrm>
                <a:off x="3849" y="1343"/>
                <a:ext cx="755" cy="619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66" name="Oval 2082"/>
              <p:cNvSpPr>
                <a:spLocks noChangeArrowheads="1"/>
              </p:cNvSpPr>
              <p:nvPr/>
            </p:nvSpPr>
            <p:spPr bwMode="auto">
              <a:xfrm>
                <a:off x="2745" y="1157"/>
                <a:ext cx="1533" cy="619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grpSp>
          <p:nvGrpSpPr>
            <p:cNvPr id="649" name="Group 2083"/>
            <p:cNvGrpSpPr>
              <a:grpSpLocks/>
            </p:cNvGrpSpPr>
            <p:nvPr/>
          </p:nvGrpSpPr>
          <p:grpSpPr bwMode="auto">
            <a:xfrm>
              <a:off x="2326" y="884"/>
              <a:ext cx="2348" cy="1147"/>
              <a:chOff x="2326" y="884"/>
              <a:chExt cx="2348" cy="1147"/>
            </a:xfrm>
          </p:grpSpPr>
          <p:sp>
            <p:nvSpPr>
              <p:cNvPr id="650" name="Arc 2084"/>
              <p:cNvSpPr>
                <a:spLocks/>
              </p:cNvSpPr>
              <p:nvPr/>
            </p:nvSpPr>
            <p:spPr bwMode="auto">
              <a:xfrm>
                <a:off x="3155" y="884"/>
                <a:ext cx="962" cy="236"/>
              </a:xfrm>
              <a:custGeom>
                <a:avLst/>
                <a:gdLst>
                  <a:gd name="T0" fmla="*/ 0 w 40774"/>
                  <a:gd name="T1" fmla="*/ 0 h 21600"/>
                  <a:gd name="T2" fmla="*/ 0 w 40774"/>
                  <a:gd name="T3" fmla="*/ 0 h 21600"/>
                  <a:gd name="T4" fmla="*/ 0 w 4077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0774"/>
                  <a:gd name="T10" fmla="*/ 0 h 21600"/>
                  <a:gd name="T11" fmla="*/ 40774 w 4077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774" h="21600" fill="none" extrusionOk="0">
                    <a:moveTo>
                      <a:pt x="0" y="14699"/>
                    </a:moveTo>
                    <a:cubicBezTo>
                      <a:pt x="2961" y="5914"/>
                      <a:pt x="11198" y="-1"/>
                      <a:pt x="20468" y="0"/>
                    </a:cubicBezTo>
                    <a:cubicBezTo>
                      <a:pt x="29558" y="0"/>
                      <a:pt x="37675" y="5691"/>
                      <a:pt x="40774" y="14236"/>
                    </a:cubicBezTo>
                  </a:path>
                  <a:path w="40774" h="21600" stroke="0" extrusionOk="0">
                    <a:moveTo>
                      <a:pt x="0" y="14699"/>
                    </a:moveTo>
                    <a:cubicBezTo>
                      <a:pt x="2961" y="5914"/>
                      <a:pt x="11198" y="-1"/>
                      <a:pt x="20468" y="0"/>
                    </a:cubicBezTo>
                    <a:cubicBezTo>
                      <a:pt x="29558" y="0"/>
                      <a:pt x="37675" y="5691"/>
                      <a:pt x="40774" y="14236"/>
                    </a:cubicBezTo>
                    <a:lnTo>
                      <a:pt x="20468" y="21600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1" name="Arc 2085"/>
              <p:cNvSpPr>
                <a:spLocks/>
              </p:cNvSpPr>
              <p:nvPr/>
            </p:nvSpPr>
            <p:spPr bwMode="auto">
              <a:xfrm>
                <a:off x="2567" y="1015"/>
                <a:ext cx="606" cy="274"/>
              </a:xfrm>
              <a:custGeom>
                <a:avLst/>
                <a:gdLst>
                  <a:gd name="T0" fmla="*/ 0 w 31968"/>
                  <a:gd name="T1" fmla="*/ 0 h 28279"/>
                  <a:gd name="T2" fmla="*/ 0 w 31968"/>
                  <a:gd name="T3" fmla="*/ 0 h 28279"/>
                  <a:gd name="T4" fmla="*/ 0 w 31968"/>
                  <a:gd name="T5" fmla="*/ 0 h 28279"/>
                  <a:gd name="T6" fmla="*/ 0 60000 65536"/>
                  <a:gd name="T7" fmla="*/ 0 60000 65536"/>
                  <a:gd name="T8" fmla="*/ 0 60000 65536"/>
                  <a:gd name="T9" fmla="*/ 0 w 31968"/>
                  <a:gd name="T10" fmla="*/ 0 h 28279"/>
                  <a:gd name="T11" fmla="*/ 31968 w 31968"/>
                  <a:gd name="T12" fmla="*/ 28279 h 282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968" h="28279" fill="none" extrusionOk="0">
                    <a:moveTo>
                      <a:pt x="1058" y="28279"/>
                    </a:moveTo>
                    <a:cubicBezTo>
                      <a:pt x="357" y="26122"/>
                      <a:pt x="0" y="2386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5223" y="-1"/>
                      <a:pt x="28789" y="911"/>
                      <a:pt x="31967" y="2651"/>
                    </a:cubicBezTo>
                  </a:path>
                  <a:path w="31968" h="28279" stroke="0" extrusionOk="0">
                    <a:moveTo>
                      <a:pt x="1058" y="28279"/>
                    </a:moveTo>
                    <a:cubicBezTo>
                      <a:pt x="357" y="26122"/>
                      <a:pt x="0" y="2386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5223" y="-1"/>
                      <a:pt x="28789" y="911"/>
                      <a:pt x="31967" y="2651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2" name="Arc 2086"/>
              <p:cNvSpPr>
                <a:spLocks/>
              </p:cNvSpPr>
              <p:nvPr/>
            </p:nvSpPr>
            <p:spPr bwMode="auto">
              <a:xfrm>
                <a:off x="2326" y="1286"/>
                <a:ext cx="373" cy="391"/>
              </a:xfrm>
              <a:custGeom>
                <a:avLst/>
                <a:gdLst>
                  <a:gd name="T0" fmla="*/ 0 w 21600"/>
                  <a:gd name="T1" fmla="*/ 0 h 38135"/>
                  <a:gd name="T2" fmla="*/ 0 w 21600"/>
                  <a:gd name="T3" fmla="*/ 0 h 38135"/>
                  <a:gd name="T4" fmla="*/ 0 w 21600"/>
                  <a:gd name="T5" fmla="*/ 0 h 3813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8135"/>
                  <a:gd name="T11" fmla="*/ 21600 w 21600"/>
                  <a:gd name="T12" fmla="*/ 38135 h 381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8135" fill="none" extrusionOk="0">
                    <a:moveTo>
                      <a:pt x="8973" y="38134"/>
                    </a:moveTo>
                    <a:cubicBezTo>
                      <a:pt x="3338" y="34075"/>
                      <a:pt x="0" y="27554"/>
                      <a:pt x="0" y="20610"/>
                    </a:cubicBezTo>
                    <a:cubicBezTo>
                      <a:pt x="-1" y="11171"/>
                      <a:pt x="6128" y="2825"/>
                      <a:pt x="15134" y="0"/>
                    </a:cubicBezTo>
                  </a:path>
                  <a:path w="21600" h="38135" stroke="0" extrusionOk="0">
                    <a:moveTo>
                      <a:pt x="8973" y="38134"/>
                    </a:moveTo>
                    <a:cubicBezTo>
                      <a:pt x="3338" y="34075"/>
                      <a:pt x="0" y="27554"/>
                      <a:pt x="0" y="20610"/>
                    </a:cubicBezTo>
                    <a:cubicBezTo>
                      <a:pt x="-1" y="11171"/>
                      <a:pt x="6128" y="2825"/>
                      <a:pt x="15134" y="0"/>
                    </a:cubicBezTo>
                    <a:lnTo>
                      <a:pt x="21600" y="20610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3" name="Arc 2087"/>
              <p:cNvSpPr>
                <a:spLocks/>
              </p:cNvSpPr>
              <p:nvPr/>
            </p:nvSpPr>
            <p:spPr bwMode="auto">
              <a:xfrm>
                <a:off x="2475" y="1674"/>
                <a:ext cx="616" cy="216"/>
              </a:xfrm>
              <a:custGeom>
                <a:avLst/>
                <a:gdLst>
                  <a:gd name="T0" fmla="*/ 0 w 31175"/>
                  <a:gd name="T1" fmla="*/ 0 h 21982"/>
                  <a:gd name="T2" fmla="*/ 0 w 31175"/>
                  <a:gd name="T3" fmla="*/ 0 h 21982"/>
                  <a:gd name="T4" fmla="*/ 0 w 31175"/>
                  <a:gd name="T5" fmla="*/ 0 h 21982"/>
                  <a:gd name="T6" fmla="*/ 0 60000 65536"/>
                  <a:gd name="T7" fmla="*/ 0 60000 65536"/>
                  <a:gd name="T8" fmla="*/ 0 60000 65536"/>
                  <a:gd name="T9" fmla="*/ 0 w 31175"/>
                  <a:gd name="T10" fmla="*/ 0 h 21982"/>
                  <a:gd name="T11" fmla="*/ 31175 w 31175"/>
                  <a:gd name="T12" fmla="*/ 21982 h 2198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175" h="21982" fill="none" extrusionOk="0">
                    <a:moveTo>
                      <a:pt x="31174" y="19743"/>
                    </a:moveTo>
                    <a:cubicBezTo>
                      <a:pt x="28197" y="21216"/>
                      <a:pt x="24921" y="21981"/>
                      <a:pt x="21600" y="21982"/>
                    </a:cubicBezTo>
                    <a:cubicBezTo>
                      <a:pt x="9670" y="21982"/>
                      <a:pt x="0" y="12311"/>
                      <a:pt x="0" y="382"/>
                    </a:cubicBezTo>
                    <a:cubicBezTo>
                      <a:pt x="-1" y="254"/>
                      <a:pt x="1" y="127"/>
                      <a:pt x="3" y="0"/>
                    </a:cubicBezTo>
                  </a:path>
                  <a:path w="31175" h="21982" stroke="0" extrusionOk="0">
                    <a:moveTo>
                      <a:pt x="31174" y="19743"/>
                    </a:moveTo>
                    <a:cubicBezTo>
                      <a:pt x="28197" y="21216"/>
                      <a:pt x="24921" y="21981"/>
                      <a:pt x="21600" y="21982"/>
                    </a:cubicBezTo>
                    <a:cubicBezTo>
                      <a:pt x="9670" y="21982"/>
                      <a:pt x="0" y="12311"/>
                      <a:pt x="0" y="382"/>
                    </a:cubicBezTo>
                    <a:cubicBezTo>
                      <a:pt x="-1" y="254"/>
                      <a:pt x="1" y="127"/>
                      <a:pt x="3" y="0"/>
                    </a:cubicBezTo>
                    <a:lnTo>
                      <a:pt x="21600" y="382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4" name="Arc 2088"/>
              <p:cNvSpPr>
                <a:spLocks/>
              </p:cNvSpPr>
              <p:nvPr/>
            </p:nvSpPr>
            <p:spPr bwMode="auto">
              <a:xfrm>
                <a:off x="3078" y="1823"/>
                <a:ext cx="1033" cy="208"/>
              </a:xfrm>
              <a:custGeom>
                <a:avLst/>
                <a:gdLst>
                  <a:gd name="T0" fmla="*/ 0 w 39364"/>
                  <a:gd name="T1" fmla="*/ 0 h 21600"/>
                  <a:gd name="T2" fmla="*/ 0 w 39364"/>
                  <a:gd name="T3" fmla="*/ 0 h 21600"/>
                  <a:gd name="T4" fmla="*/ 0 w 3936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9364"/>
                  <a:gd name="T10" fmla="*/ 0 h 21600"/>
                  <a:gd name="T11" fmla="*/ 39364 w 3936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364" h="21600" fill="none" extrusionOk="0">
                    <a:moveTo>
                      <a:pt x="39363" y="11813"/>
                    </a:moveTo>
                    <a:cubicBezTo>
                      <a:pt x="35374" y="17919"/>
                      <a:pt x="28574" y="21599"/>
                      <a:pt x="21281" y="21600"/>
                    </a:cubicBezTo>
                    <a:cubicBezTo>
                      <a:pt x="10778" y="21600"/>
                      <a:pt x="1798" y="14046"/>
                      <a:pt x="0" y="3698"/>
                    </a:cubicBezTo>
                  </a:path>
                  <a:path w="39364" h="21600" stroke="0" extrusionOk="0">
                    <a:moveTo>
                      <a:pt x="39363" y="11813"/>
                    </a:moveTo>
                    <a:cubicBezTo>
                      <a:pt x="35374" y="17919"/>
                      <a:pt x="28574" y="21599"/>
                      <a:pt x="21281" y="21600"/>
                    </a:cubicBezTo>
                    <a:cubicBezTo>
                      <a:pt x="10778" y="21600"/>
                      <a:pt x="1798" y="14046"/>
                      <a:pt x="0" y="3698"/>
                    </a:cubicBezTo>
                    <a:lnTo>
                      <a:pt x="21281" y="0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5" name="Arc 2089"/>
              <p:cNvSpPr>
                <a:spLocks/>
              </p:cNvSpPr>
              <p:nvPr/>
            </p:nvSpPr>
            <p:spPr bwMode="auto">
              <a:xfrm>
                <a:off x="4107" y="1028"/>
                <a:ext cx="458" cy="277"/>
              </a:xfrm>
              <a:custGeom>
                <a:avLst/>
                <a:gdLst>
                  <a:gd name="T0" fmla="*/ 0 w 25968"/>
                  <a:gd name="T1" fmla="*/ 0 h 33213"/>
                  <a:gd name="T2" fmla="*/ 0 w 25968"/>
                  <a:gd name="T3" fmla="*/ 0 h 33213"/>
                  <a:gd name="T4" fmla="*/ 0 w 25968"/>
                  <a:gd name="T5" fmla="*/ 0 h 33213"/>
                  <a:gd name="T6" fmla="*/ 0 60000 65536"/>
                  <a:gd name="T7" fmla="*/ 0 60000 65536"/>
                  <a:gd name="T8" fmla="*/ 0 60000 65536"/>
                  <a:gd name="T9" fmla="*/ 0 w 25968"/>
                  <a:gd name="T10" fmla="*/ 0 h 33213"/>
                  <a:gd name="T11" fmla="*/ 25968 w 25968"/>
                  <a:gd name="T12" fmla="*/ 33213 h 332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968" h="33213" fill="none" extrusionOk="0">
                    <a:moveTo>
                      <a:pt x="0" y="446"/>
                    </a:moveTo>
                    <a:cubicBezTo>
                      <a:pt x="1437" y="149"/>
                      <a:pt x="2900" y="-1"/>
                      <a:pt x="4368" y="0"/>
                    </a:cubicBezTo>
                    <a:cubicBezTo>
                      <a:pt x="16297" y="0"/>
                      <a:pt x="25968" y="9670"/>
                      <a:pt x="25968" y="21600"/>
                    </a:cubicBezTo>
                    <a:cubicBezTo>
                      <a:pt x="25968" y="25714"/>
                      <a:pt x="24792" y="29743"/>
                      <a:pt x="22580" y="33213"/>
                    </a:cubicBezTo>
                  </a:path>
                  <a:path w="25968" h="33213" stroke="0" extrusionOk="0">
                    <a:moveTo>
                      <a:pt x="0" y="446"/>
                    </a:moveTo>
                    <a:cubicBezTo>
                      <a:pt x="1437" y="149"/>
                      <a:pt x="2900" y="-1"/>
                      <a:pt x="4368" y="0"/>
                    </a:cubicBezTo>
                    <a:cubicBezTo>
                      <a:pt x="16297" y="0"/>
                      <a:pt x="25968" y="9670"/>
                      <a:pt x="25968" y="21600"/>
                    </a:cubicBezTo>
                    <a:cubicBezTo>
                      <a:pt x="25968" y="25714"/>
                      <a:pt x="24792" y="29743"/>
                      <a:pt x="22580" y="33213"/>
                    </a:cubicBezTo>
                    <a:lnTo>
                      <a:pt x="4368" y="21600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6" name="Arc 2090"/>
              <p:cNvSpPr>
                <a:spLocks/>
              </p:cNvSpPr>
              <p:nvPr/>
            </p:nvSpPr>
            <p:spPr bwMode="auto">
              <a:xfrm>
                <a:off x="4244" y="1299"/>
                <a:ext cx="430" cy="276"/>
              </a:xfrm>
              <a:custGeom>
                <a:avLst/>
                <a:gdLst>
                  <a:gd name="T0" fmla="*/ 0 w 21600"/>
                  <a:gd name="T1" fmla="*/ 0 h 30406"/>
                  <a:gd name="T2" fmla="*/ 0 w 21600"/>
                  <a:gd name="T3" fmla="*/ 0 h 30406"/>
                  <a:gd name="T4" fmla="*/ 0 w 21600"/>
                  <a:gd name="T5" fmla="*/ 0 h 3040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0406"/>
                  <a:gd name="T11" fmla="*/ 21600 w 21600"/>
                  <a:gd name="T12" fmla="*/ 30406 h 304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0406" fill="none" extrusionOk="0">
                    <a:moveTo>
                      <a:pt x="12829" y="0"/>
                    </a:moveTo>
                    <a:cubicBezTo>
                      <a:pt x="18345" y="4072"/>
                      <a:pt x="21600" y="10521"/>
                      <a:pt x="21600" y="17377"/>
                    </a:cubicBezTo>
                    <a:cubicBezTo>
                      <a:pt x="21600" y="22080"/>
                      <a:pt x="20064" y="26654"/>
                      <a:pt x="17228" y="30406"/>
                    </a:cubicBezTo>
                  </a:path>
                  <a:path w="21600" h="30406" stroke="0" extrusionOk="0">
                    <a:moveTo>
                      <a:pt x="12829" y="0"/>
                    </a:moveTo>
                    <a:cubicBezTo>
                      <a:pt x="18345" y="4072"/>
                      <a:pt x="21600" y="10521"/>
                      <a:pt x="21600" y="17377"/>
                    </a:cubicBezTo>
                    <a:cubicBezTo>
                      <a:pt x="21600" y="22080"/>
                      <a:pt x="20064" y="26654"/>
                      <a:pt x="17228" y="30406"/>
                    </a:cubicBezTo>
                    <a:lnTo>
                      <a:pt x="0" y="17377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57" name="Arc 2091"/>
              <p:cNvSpPr>
                <a:spLocks/>
              </p:cNvSpPr>
              <p:nvPr/>
            </p:nvSpPr>
            <p:spPr bwMode="auto">
              <a:xfrm>
                <a:off x="4091" y="1572"/>
                <a:ext cx="515" cy="388"/>
              </a:xfrm>
              <a:custGeom>
                <a:avLst/>
                <a:gdLst>
                  <a:gd name="T0" fmla="*/ 0 w 28104"/>
                  <a:gd name="T1" fmla="*/ 0 h 29011"/>
                  <a:gd name="T2" fmla="*/ 0 w 28104"/>
                  <a:gd name="T3" fmla="*/ 0 h 29011"/>
                  <a:gd name="T4" fmla="*/ 0 w 28104"/>
                  <a:gd name="T5" fmla="*/ 0 h 29011"/>
                  <a:gd name="T6" fmla="*/ 0 60000 65536"/>
                  <a:gd name="T7" fmla="*/ 0 60000 65536"/>
                  <a:gd name="T8" fmla="*/ 0 60000 65536"/>
                  <a:gd name="T9" fmla="*/ 0 w 28104"/>
                  <a:gd name="T10" fmla="*/ 0 h 29011"/>
                  <a:gd name="T11" fmla="*/ 28104 w 28104"/>
                  <a:gd name="T12" fmla="*/ 29011 h 290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04" h="29011" fill="none" extrusionOk="0">
                    <a:moveTo>
                      <a:pt x="26792" y="0"/>
                    </a:moveTo>
                    <a:cubicBezTo>
                      <a:pt x="27660" y="2374"/>
                      <a:pt x="28104" y="4882"/>
                      <a:pt x="28104" y="7411"/>
                    </a:cubicBezTo>
                    <a:cubicBezTo>
                      <a:pt x="28104" y="19340"/>
                      <a:pt x="18433" y="29011"/>
                      <a:pt x="6504" y="29011"/>
                    </a:cubicBezTo>
                    <a:cubicBezTo>
                      <a:pt x="4297" y="29011"/>
                      <a:pt x="2103" y="28672"/>
                      <a:pt x="-1" y="28008"/>
                    </a:cubicBezTo>
                  </a:path>
                  <a:path w="28104" h="29011" stroke="0" extrusionOk="0">
                    <a:moveTo>
                      <a:pt x="26792" y="0"/>
                    </a:moveTo>
                    <a:cubicBezTo>
                      <a:pt x="27660" y="2374"/>
                      <a:pt x="28104" y="4882"/>
                      <a:pt x="28104" y="7411"/>
                    </a:cubicBezTo>
                    <a:cubicBezTo>
                      <a:pt x="28104" y="19340"/>
                      <a:pt x="18433" y="29011"/>
                      <a:pt x="6504" y="29011"/>
                    </a:cubicBezTo>
                    <a:cubicBezTo>
                      <a:pt x="4297" y="29011"/>
                      <a:pt x="2103" y="28672"/>
                      <a:pt x="-1" y="28008"/>
                    </a:cubicBezTo>
                    <a:lnTo>
                      <a:pt x="6504" y="7411"/>
                    </a:lnTo>
                    <a:close/>
                  </a:path>
                </a:pathLst>
              </a:custGeom>
              <a:solidFill>
                <a:srgbClr val="99CC00"/>
              </a:solidFill>
              <a:ln w="36513">
                <a:solidFill>
                  <a:srgbClr val="6C8F9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</p:grpSp>
      <p:sp>
        <p:nvSpPr>
          <p:cNvPr id="667" name="Rectangle 2092"/>
          <p:cNvSpPr>
            <a:spLocks noChangeArrowheads="1"/>
          </p:cNvSpPr>
          <p:nvPr/>
        </p:nvSpPr>
        <p:spPr bwMode="auto">
          <a:xfrm>
            <a:off x="7000875" y="4214813"/>
            <a:ext cx="1981200" cy="1905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668" name="Line 2093"/>
          <p:cNvSpPr>
            <a:spLocks noChangeShapeType="1"/>
          </p:cNvSpPr>
          <p:nvPr/>
        </p:nvSpPr>
        <p:spPr bwMode="auto">
          <a:xfrm flipV="1">
            <a:off x="7607300" y="5053013"/>
            <a:ext cx="533400" cy="4984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69" name="Line 2094"/>
          <p:cNvSpPr>
            <a:spLocks noChangeShapeType="1"/>
          </p:cNvSpPr>
          <p:nvPr/>
        </p:nvSpPr>
        <p:spPr bwMode="auto">
          <a:xfrm>
            <a:off x="6215063" y="5072063"/>
            <a:ext cx="114300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0" name="Line 2095"/>
          <p:cNvSpPr>
            <a:spLocks noChangeShapeType="1"/>
          </p:cNvSpPr>
          <p:nvPr/>
        </p:nvSpPr>
        <p:spPr bwMode="auto">
          <a:xfrm flipH="1">
            <a:off x="8312150" y="4767263"/>
            <a:ext cx="1588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71" name="Line 2096"/>
          <p:cNvSpPr>
            <a:spLocks noChangeShapeType="1"/>
          </p:cNvSpPr>
          <p:nvPr/>
        </p:nvSpPr>
        <p:spPr bwMode="auto">
          <a:xfrm>
            <a:off x="7534275" y="558641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672" name="Picture 209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1475" y="5586413"/>
            <a:ext cx="53975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673" name="Group 2098"/>
          <p:cNvGrpSpPr>
            <a:grpSpLocks/>
          </p:cNvGrpSpPr>
          <p:nvPr/>
        </p:nvGrpSpPr>
        <p:grpSpPr bwMode="auto">
          <a:xfrm>
            <a:off x="8035925" y="4891088"/>
            <a:ext cx="598488" cy="217487"/>
            <a:chOff x="4887" y="2454"/>
            <a:chExt cx="799" cy="226"/>
          </a:xfrm>
        </p:grpSpPr>
        <p:grpSp>
          <p:nvGrpSpPr>
            <p:cNvPr id="674" name="Group 2099"/>
            <p:cNvGrpSpPr>
              <a:grpSpLocks/>
            </p:cNvGrpSpPr>
            <p:nvPr/>
          </p:nvGrpSpPr>
          <p:grpSpPr bwMode="auto">
            <a:xfrm>
              <a:off x="4887" y="2454"/>
              <a:ext cx="799" cy="226"/>
              <a:chOff x="4887" y="2454"/>
              <a:chExt cx="799" cy="226"/>
            </a:xfrm>
          </p:grpSpPr>
          <p:grpSp>
            <p:nvGrpSpPr>
              <p:cNvPr id="677" name="Group 2100"/>
              <p:cNvGrpSpPr>
                <a:grpSpLocks/>
              </p:cNvGrpSpPr>
              <p:nvPr/>
            </p:nvGrpSpPr>
            <p:grpSpPr bwMode="auto">
              <a:xfrm>
                <a:off x="4887" y="2454"/>
                <a:ext cx="799" cy="226"/>
                <a:chOff x="4887" y="2454"/>
                <a:chExt cx="799" cy="226"/>
              </a:xfrm>
            </p:grpSpPr>
            <p:sp>
              <p:nvSpPr>
                <p:cNvPr id="686" name="Freeform 2101"/>
                <p:cNvSpPr>
                  <a:spLocks/>
                </p:cNvSpPr>
                <p:nvPr/>
              </p:nvSpPr>
              <p:spPr bwMode="auto">
                <a:xfrm>
                  <a:off x="4935" y="2536"/>
                  <a:ext cx="751" cy="144"/>
                </a:xfrm>
                <a:custGeom>
                  <a:avLst/>
                  <a:gdLst>
                    <a:gd name="T0" fmla="*/ 0 w 751"/>
                    <a:gd name="T1" fmla="*/ 0 h 144"/>
                    <a:gd name="T2" fmla="*/ 0 w 751"/>
                    <a:gd name="T3" fmla="*/ 143 h 144"/>
                    <a:gd name="T4" fmla="*/ 750 w 751"/>
                    <a:gd name="T5" fmla="*/ 143 h 144"/>
                    <a:gd name="T6" fmla="*/ 750 w 751"/>
                    <a:gd name="T7" fmla="*/ 0 h 144"/>
                    <a:gd name="T8" fmla="*/ 0 w 751"/>
                    <a:gd name="T9" fmla="*/ 0 h 1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1"/>
                    <a:gd name="T16" fmla="*/ 0 h 144"/>
                    <a:gd name="T17" fmla="*/ 751 w 751"/>
                    <a:gd name="T18" fmla="*/ 144 h 1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1" h="144">
                      <a:moveTo>
                        <a:pt x="0" y="0"/>
                      </a:moveTo>
                      <a:lnTo>
                        <a:pt x="0" y="143"/>
                      </a:lnTo>
                      <a:lnTo>
                        <a:pt x="750" y="143"/>
                      </a:lnTo>
                      <a:lnTo>
                        <a:pt x="75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0C0C0"/>
                </a:solidFill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687" name="Freeform 2102"/>
                <p:cNvSpPr>
                  <a:spLocks/>
                </p:cNvSpPr>
                <p:nvPr/>
              </p:nvSpPr>
              <p:spPr bwMode="auto">
                <a:xfrm>
                  <a:off x="4887" y="2454"/>
                  <a:ext cx="799" cy="83"/>
                </a:xfrm>
                <a:custGeom>
                  <a:avLst/>
                  <a:gdLst>
                    <a:gd name="T0" fmla="*/ 798 w 799"/>
                    <a:gd name="T1" fmla="*/ 82 h 83"/>
                    <a:gd name="T2" fmla="*/ 48 w 799"/>
                    <a:gd name="T3" fmla="*/ 82 h 83"/>
                    <a:gd name="T4" fmla="*/ 0 w 799"/>
                    <a:gd name="T5" fmla="*/ 0 h 83"/>
                    <a:gd name="T6" fmla="*/ 677 w 799"/>
                    <a:gd name="T7" fmla="*/ 0 h 83"/>
                    <a:gd name="T8" fmla="*/ 798 w 799"/>
                    <a:gd name="T9" fmla="*/ 82 h 8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99"/>
                    <a:gd name="T16" fmla="*/ 0 h 83"/>
                    <a:gd name="T17" fmla="*/ 799 w 799"/>
                    <a:gd name="T18" fmla="*/ 83 h 8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99" h="83">
                      <a:moveTo>
                        <a:pt x="798" y="82"/>
                      </a:moveTo>
                      <a:lnTo>
                        <a:pt x="48" y="82"/>
                      </a:lnTo>
                      <a:lnTo>
                        <a:pt x="0" y="0"/>
                      </a:lnTo>
                      <a:lnTo>
                        <a:pt x="677" y="0"/>
                      </a:lnTo>
                      <a:lnTo>
                        <a:pt x="798" y="82"/>
                      </a:lnTo>
                    </a:path>
                  </a:pathLst>
                </a:custGeom>
                <a:solidFill>
                  <a:srgbClr val="E0E0E0"/>
                </a:solidFill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688" name="Freeform 2103"/>
                <p:cNvSpPr>
                  <a:spLocks/>
                </p:cNvSpPr>
                <p:nvPr/>
              </p:nvSpPr>
              <p:spPr bwMode="auto">
                <a:xfrm>
                  <a:off x="4887" y="2454"/>
                  <a:ext cx="49" cy="226"/>
                </a:xfrm>
                <a:custGeom>
                  <a:avLst/>
                  <a:gdLst>
                    <a:gd name="T0" fmla="*/ 48 w 49"/>
                    <a:gd name="T1" fmla="*/ 84 h 226"/>
                    <a:gd name="T2" fmla="*/ 48 w 49"/>
                    <a:gd name="T3" fmla="*/ 225 h 226"/>
                    <a:gd name="T4" fmla="*/ 0 w 49"/>
                    <a:gd name="T5" fmla="*/ 110 h 226"/>
                    <a:gd name="T6" fmla="*/ 0 w 49"/>
                    <a:gd name="T7" fmla="*/ 0 h 226"/>
                    <a:gd name="T8" fmla="*/ 48 w 49"/>
                    <a:gd name="T9" fmla="*/ 84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9"/>
                    <a:gd name="T16" fmla="*/ 0 h 226"/>
                    <a:gd name="T17" fmla="*/ 49 w 49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9" h="226">
                      <a:moveTo>
                        <a:pt x="48" y="84"/>
                      </a:moveTo>
                      <a:lnTo>
                        <a:pt x="48" y="225"/>
                      </a:lnTo>
                      <a:lnTo>
                        <a:pt x="0" y="110"/>
                      </a:lnTo>
                      <a:lnTo>
                        <a:pt x="0" y="0"/>
                      </a:lnTo>
                      <a:lnTo>
                        <a:pt x="48" y="84"/>
                      </a:lnTo>
                    </a:path>
                  </a:pathLst>
                </a:custGeom>
                <a:solidFill>
                  <a:srgbClr val="A0A0A0"/>
                </a:solidFill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sp>
            <p:nvSpPr>
              <p:cNvPr id="678" name="Rectangle 2104"/>
              <p:cNvSpPr>
                <a:spLocks noChangeArrowheads="1"/>
              </p:cNvSpPr>
              <p:nvPr/>
            </p:nvSpPr>
            <p:spPr bwMode="auto">
              <a:xfrm>
                <a:off x="4955" y="2664"/>
                <a:ext cx="703" cy="3"/>
              </a:xfrm>
              <a:prstGeom prst="rect">
                <a:avLst/>
              </a:prstGeom>
              <a:solidFill>
                <a:srgbClr val="404040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79" name="Rectangle 2105"/>
              <p:cNvSpPr>
                <a:spLocks noChangeArrowheads="1"/>
              </p:cNvSpPr>
              <p:nvPr/>
            </p:nvSpPr>
            <p:spPr bwMode="auto">
              <a:xfrm>
                <a:off x="5012" y="2651"/>
                <a:ext cx="25" cy="1"/>
              </a:xfrm>
              <a:prstGeom prst="rect">
                <a:avLst/>
              </a:prstGeom>
              <a:solidFill>
                <a:srgbClr val="FF8000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80" name="Rectangle 2106"/>
              <p:cNvSpPr>
                <a:spLocks noChangeArrowheads="1"/>
              </p:cNvSpPr>
              <p:nvPr/>
            </p:nvSpPr>
            <p:spPr bwMode="auto">
              <a:xfrm>
                <a:off x="5065" y="2651"/>
                <a:ext cx="25" cy="1"/>
              </a:xfrm>
              <a:prstGeom prst="rect">
                <a:avLst/>
              </a:prstGeom>
              <a:solidFill>
                <a:srgbClr val="FF8000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81" name="Rectangle 2107"/>
              <p:cNvSpPr>
                <a:spLocks noChangeArrowheads="1"/>
              </p:cNvSpPr>
              <p:nvPr/>
            </p:nvSpPr>
            <p:spPr bwMode="auto">
              <a:xfrm>
                <a:off x="5117" y="2651"/>
                <a:ext cx="24" cy="1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82" name="Oval 2108"/>
              <p:cNvSpPr>
                <a:spLocks noChangeArrowheads="1"/>
              </p:cNvSpPr>
              <p:nvPr/>
            </p:nvSpPr>
            <p:spPr bwMode="auto">
              <a:xfrm>
                <a:off x="5184" y="2650"/>
                <a:ext cx="1" cy="2"/>
              </a:xfrm>
              <a:prstGeom prst="ellipse">
                <a:avLst/>
              </a:prstGeom>
              <a:solidFill>
                <a:srgbClr val="0000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83" name="Oval 2109"/>
              <p:cNvSpPr>
                <a:spLocks noChangeArrowheads="1"/>
              </p:cNvSpPr>
              <p:nvPr/>
            </p:nvSpPr>
            <p:spPr bwMode="auto">
              <a:xfrm>
                <a:off x="5223" y="2652"/>
                <a:ext cx="1" cy="1"/>
              </a:xfrm>
              <a:prstGeom prst="ellipse">
                <a:avLst/>
              </a:prstGeom>
              <a:solidFill>
                <a:srgbClr val="0000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84" name="Rectangle 2110"/>
              <p:cNvSpPr>
                <a:spLocks noChangeArrowheads="1"/>
              </p:cNvSpPr>
              <p:nvPr/>
            </p:nvSpPr>
            <p:spPr bwMode="auto">
              <a:xfrm>
                <a:off x="4955" y="2551"/>
                <a:ext cx="84" cy="9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685" name="Freeform 2111"/>
              <p:cNvSpPr>
                <a:spLocks/>
              </p:cNvSpPr>
              <p:nvPr/>
            </p:nvSpPr>
            <p:spPr bwMode="auto">
              <a:xfrm>
                <a:off x="4932" y="2530"/>
                <a:ext cx="743" cy="142"/>
              </a:xfrm>
              <a:custGeom>
                <a:avLst/>
                <a:gdLst>
                  <a:gd name="T0" fmla="*/ 0 w 743"/>
                  <a:gd name="T1" fmla="*/ 141 h 142"/>
                  <a:gd name="T2" fmla="*/ 0 w 743"/>
                  <a:gd name="T3" fmla="*/ 0 h 142"/>
                  <a:gd name="T4" fmla="*/ 742 w 743"/>
                  <a:gd name="T5" fmla="*/ 0 h 142"/>
                  <a:gd name="T6" fmla="*/ 0 60000 65536"/>
                  <a:gd name="T7" fmla="*/ 0 60000 65536"/>
                  <a:gd name="T8" fmla="*/ 0 60000 65536"/>
                  <a:gd name="T9" fmla="*/ 0 w 743"/>
                  <a:gd name="T10" fmla="*/ 0 h 142"/>
                  <a:gd name="T11" fmla="*/ 743 w 743"/>
                  <a:gd name="T12" fmla="*/ 142 h 1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3" h="142">
                    <a:moveTo>
                      <a:pt x="0" y="141"/>
                    </a:moveTo>
                    <a:lnTo>
                      <a:pt x="0" y="0"/>
                    </a:lnTo>
                    <a:lnTo>
                      <a:pt x="742" y="0"/>
                    </a:lnTo>
                  </a:path>
                </a:pathLst>
              </a:cu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675" name="Oval 2112"/>
            <p:cNvSpPr>
              <a:spLocks noChangeArrowheads="1"/>
            </p:cNvSpPr>
            <p:nvPr/>
          </p:nvSpPr>
          <p:spPr bwMode="auto">
            <a:xfrm>
              <a:off x="5206" y="2608"/>
              <a:ext cx="184" cy="1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676" name="AutoShape 2113"/>
            <p:cNvSpPr>
              <a:spLocks noChangeArrowheads="1"/>
            </p:cNvSpPr>
            <p:nvPr/>
          </p:nvSpPr>
          <p:spPr bwMode="auto">
            <a:xfrm>
              <a:off x="5479" y="2566"/>
              <a:ext cx="166" cy="61"/>
            </a:xfrm>
            <a:prstGeom prst="roundRect">
              <a:avLst>
                <a:gd name="adj" fmla="val 12495"/>
              </a:avLst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endParaRPr lang="es-ES_tradnl" sz="900">
                <a:latin typeface="Times New Roman" pitchFamily="18" charset="0"/>
              </a:endParaRPr>
            </a:p>
          </p:txBody>
        </p:sp>
      </p:grpSp>
      <p:sp>
        <p:nvSpPr>
          <p:cNvPr id="689" name="Text Box 2115"/>
          <p:cNvSpPr txBox="1">
            <a:spLocks noChangeArrowheads="1"/>
          </p:cNvSpPr>
          <p:nvPr/>
        </p:nvSpPr>
        <p:spPr bwMode="auto">
          <a:xfrm>
            <a:off x="8677275" y="4900613"/>
            <a:ext cx="228600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900" b="1">
                <a:latin typeface="Times New Roman" pitchFamily="18" charset="0"/>
              </a:rPr>
              <a:t>STB</a:t>
            </a:r>
          </a:p>
        </p:txBody>
      </p:sp>
      <p:sp>
        <p:nvSpPr>
          <p:cNvPr id="690" name="Text Box 2116"/>
          <p:cNvSpPr txBox="1">
            <a:spLocks noChangeArrowheads="1"/>
          </p:cNvSpPr>
          <p:nvPr/>
        </p:nvSpPr>
        <p:spPr bwMode="auto">
          <a:xfrm>
            <a:off x="8537575" y="5738813"/>
            <a:ext cx="190500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900" b="1">
                <a:latin typeface="Times New Roman" pitchFamily="18" charset="0"/>
              </a:rPr>
              <a:t>PC</a:t>
            </a:r>
          </a:p>
        </p:txBody>
      </p:sp>
      <p:sp>
        <p:nvSpPr>
          <p:cNvPr id="691" name="Text Box 2117"/>
          <p:cNvSpPr txBox="1">
            <a:spLocks noChangeArrowheads="1"/>
          </p:cNvSpPr>
          <p:nvPr/>
        </p:nvSpPr>
        <p:spPr bwMode="auto">
          <a:xfrm>
            <a:off x="8601075" y="4519613"/>
            <a:ext cx="228600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900" b="1">
                <a:latin typeface="Times New Roman" pitchFamily="18" charset="0"/>
              </a:rPr>
              <a:t>TV</a:t>
            </a:r>
          </a:p>
        </p:txBody>
      </p:sp>
      <p:pic>
        <p:nvPicPr>
          <p:cNvPr id="692" name="Picture 2118" descr="C:\Documents and Settings\Administrador\Datos de programa\Microsoft\Media Catalog\Downloaded Clips\cl1f\j00791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875" y="4367213"/>
            <a:ext cx="381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3" name="Text Box 2119"/>
          <p:cNvSpPr txBox="1">
            <a:spLocks noChangeArrowheads="1"/>
          </p:cNvSpPr>
          <p:nvPr/>
        </p:nvSpPr>
        <p:spPr bwMode="auto">
          <a:xfrm>
            <a:off x="5572125" y="5286375"/>
            <a:ext cx="739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600" b="1">
                <a:latin typeface="Times New Roman" pitchFamily="18" charset="0"/>
              </a:rPr>
              <a:t>DSLAM</a:t>
            </a:r>
            <a:endParaRPr lang="en-GB" sz="900" b="1">
              <a:latin typeface="Times New Roman" pitchFamily="18" charset="0"/>
            </a:endParaRPr>
          </a:p>
        </p:txBody>
      </p:sp>
      <p:sp>
        <p:nvSpPr>
          <p:cNvPr id="694" name="Text Box 2121"/>
          <p:cNvSpPr txBox="1">
            <a:spLocks noChangeArrowheads="1"/>
          </p:cNvSpPr>
          <p:nvPr/>
        </p:nvSpPr>
        <p:spPr bwMode="auto">
          <a:xfrm>
            <a:off x="7143750" y="3929063"/>
            <a:ext cx="1714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s-ES" sz="1600" b="1">
                <a:latin typeface="Times New Roman" pitchFamily="18" charset="0"/>
              </a:rPr>
              <a:t>Customer Premises</a:t>
            </a:r>
            <a:endParaRPr lang="en-GB" sz="1600" b="1">
              <a:latin typeface="Times New Roman" pitchFamily="18" charset="0"/>
            </a:endParaRPr>
          </a:p>
        </p:txBody>
      </p:sp>
      <p:grpSp>
        <p:nvGrpSpPr>
          <p:cNvPr id="695" name="Group 2124"/>
          <p:cNvGrpSpPr>
            <a:grpSpLocks/>
          </p:cNvGrpSpPr>
          <p:nvPr/>
        </p:nvGrpSpPr>
        <p:grpSpPr bwMode="auto">
          <a:xfrm>
            <a:off x="142875" y="1500188"/>
            <a:ext cx="1376363" cy="944562"/>
            <a:chOff x="480" y="912"/>
            <a:chExt cx="867" cy="595"/>
          </a:xfrm>
        </p:grpSpPr>
        <p:grpSp>
          <p:nvGrpSpPr>
            <p:cNvPr id="696" name="Group 2125"/>
            <p:cNvGrpSpPr>
              <a:grpSpLocks/>
            </p:cNvGrpSpPr>
            <p:nvPr/>
          </p:nvGrpSpPr>
          <p:grpSpPr bwMode="auto">
            <a:xfrm>
              <a:off x="480" y="912"/>
              <a:ext cx="867" cy="595"/>
              <a:chOff x="480" y="912"/>
              <a:chExt cx="867" cy="595"/>
            </a:xfrm>
          </p:grpSpPr>
          <p:grpSp>
            <p:nvGrpSpPr>
              <p:cNvPr id="698" name="Group 2126"/>
              <p:cNvGrpSpPr>
                <a:grpSpLocks/>
              </p:cNvGrpSpPr>
              <p:nvPr/>
            </p:nvGrpSpPr>
            <p:grpSpPr bwMode="auto">
              <a:xfrm>
                <a:off x="490" y="928"/>
                <a:ext cx="857" cy="579"/>
                <a:chOff x="490" y="928"/>
                <a:chExt cx="857" cy="579"/>
              </a:xfrm>
            </p:grpSpPr>
            <p:grpSp>
              <p:nvGrpSpPr>
                <p:cNvPr id="718" name="Group 2127"/>
                <p:cNvGrpSpPr>
                  <a:grpSpLocks/>
                </p:cNvGrpSpPr>
                <p:nvPr/>
              </p:nvGrpSpPr>
              <p:grpSpPr bwMode="auto">
                <a:xfrm>
                  <a:off x="490" y="928"/>
                  <a:ext cx="857" cy="579"/>
                  <a:chOff x="490" y="928"/>
                  <a:chExt cx="857" cy="579"/>
                </a:xfrm>
              </p:grpSpPr>
              <p:sp>
                <p:nvSpPr>
                  <p:cNvPr id="728" name="Oval 2128"/>
                  <p:cNvSpPr>
                    <a:spLocks noChangeArrowheads="1"/>
                  </p:cNvSpPr>
                  <p:nvPr/>
                </p:nvSpPr>
                <p:spPr bwMode="auto">
                  <a:xfrm>
                    <a:off x="783" y="928"/>
                    <a:ext cx="373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9" name="Oval 2129"/>
                  <p:cNvSpPr>
                    <a:spLocks noChangeArrowheads="1"/>
                  </p:cNvSpPr>
                  <p:nvPr/>
                </p:nvSpPr>
                <p:spPr bwMode="auto">
                  <a:xfrm>
                    <a:off x="577" y="991"/>
                    <a:ext cx="287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30" name="Oval 2130"/>
                  <p:cNvSpPr>
                    <a:spLocks noChangeArrowheads="1"/>
                  </p:cNvSpPr>
                  <p:nvPr/>
                </p:nvSpPr>
                <p:spPr bwMode="auto">
                  <a:xfrm>
                    <a:off x="490" y="1135"/>
                    <a:ext cx="193" cy="196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31" name="Oval 2131"/>
                  <p:cNvSpPr>
                    <a:spLocks noChangeArrowheads="1"/>
                  </p:cNvSpPr>
                  <p:nvPr/>
                </p:nvSpPr>
                <p:spPr bwMode="auto">
                  <a:xfrm>
                    <a:off x="548" y="1221"/>
                    <a:ext cx="291" cy="212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32" name="Oval 2132"/>
                  <p:cNvSpPr>
                    <a:spLocks noChangeArrowheads="1"/>
                  </p:cNvSpPr>
                  <p:nvPr/>
                </p:nvSpPr>
                <p:spPr bwMode="auto">
                  <a:xfrm>
                    <a:off x="754" y="1256"/>
                    <a:ext cx="433" cy="251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33" name="Oval 2133"/>
                  <p:cNvSpPr>
                    <a:spLocks noChangeArrowheads="1"/>
                  </p:cNvSpPr>
                  <p:nvPr/>
                </p:nvSpPr>
                <p:spPr bwMode="auto">
                  <a:xfrm>
                    <a:off x="1030" y="998"/>
                    <a:ext cx="277" cy="188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34" name="Oval 2134"/>
                  <p:cNvSpPr>
                    <a:spLocks noChangeArrowheads="1"/>
                  </p:cNvSpPr>
                  <p:nvPr/>
                </p:nvSpPr>
                <p:spPr bwMode="auto">
                  <a:xfrm>
                    <a:off x="1071" y="1119"/>
                    <a:ext cx="276" cy="188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35" name="Oval 2135"/>
                  <p:cNvSpPr>
                    <a:spLocks noChangeArrowheads="1"/>
                  </p:cNvSpPr>
                  <p:nvPr/>
                </p:nvSpPr>
                <p:spPr bwMode="auto">
                  <a:xfrm>
                    <a:off x="1046" y="1159"/>
                    <a:ext cx="274" cy="309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36" name="Oval 2136"/>
                  <p:cNvSpPr>
                    <a:spLocks noChangeArrowheads="1"/>
                  </p:cNvSpPr>
                  <p:nvPr/>
                </p:nvSpPr>
                <p:spPr bwMode="auto">
                  <a:xfrm>
                    <a:off x="646" y="1065"/>
                    <a:ext cx="556" cy="31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719" name="Group 2137"/>
                <p:cNvGrpSpPr>
                  <a:grpSpLocks/>
                </p:cNvGrpSpPr>
                <p:nvPr/>
              </p:nvGrpSpPr>
              <p:grpSpPr bwMode="auto">
                <a:xfrm>
                  <a:off x="494" y="928"/>
                  <a:ext cx="852" cy="575"/>
                  <a:chOff x="494" y="928"/>
                  <a:chExt cx="852" cy="575"/>
                </a:xfrm>
              </p:grpSpPr>
              <p:sp>
                <p:nvSpPr>
                  <p:cNvPr id="720" name="Arc 2138"/>
                  <p:cNvSpPr>
                    <a:spLocks/>
                  </p:cNvSpPr>
                  <p:nvPr/>
                </p:nvSpPr>
                <p:spPr bwMode="auto">
                  <a:xfrm>
                    <a:off x="795" y="928"/>
                    <a:ext cx="349" cy="119"/>
                  </a:xfrm>
                  <a:custGeom>
                    <a:avLst/>
                    <a:gdLst>
                      <a:gd name="T0" fmla="*/ 0 w 40851"/>
                      <a:gd name="T1" fmla="*/ 0 h 21600"/>
                      <a:gd name="T2" fmla="*/ 0 w 40851"/>
                      <a:gd name="T3" fmla="*/ 0 h 21600"/>
                      <a:gd name="T4" fmla="*/ 0 w 40851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0851"/>
                      <a:gd name="T10" fmla="*/ 0 h 21600"/>
                      <a:gd name="T11" fmla="*/ 40851 w 40851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0851" h="21600" fill="none" extrusionOk="0">
                        <a:moveTo>
                          <a:pt x="-1" y="14789"/>
                        </a:moveTo>
                        <a:cubicBezTo>
                          <a:pt x="2933" y="5959"/>
                          <a:pt x="11192" y="-1"/>
                          <a:pt x="20498" y="0"/>
                        </a:cubicBezTo>
                        <a:cubicBezTo>
                          <a:pt x="29639" y="0"/>
                          <a:pt x="37790" y="5754"/>
                          <a:pt x="40851" y="14367"/>
                        </a:cubicBezTo>
                      </a:path>
                      <a:path w="40851" h="21600" stroke="0" extrusionOk="0">
                        <a:moveTo>
                          <a:pt x="-1" y="14789"/>
                        </a:moveTo>
                        <a:cubicBezTo>
                          <a:pt x="2933" y="5959"/>
                          <a:pt x="11192" y="-1"/>
                          <a:pt x="20498" y="0"/>
                        </a:cubicBezTo>
                        <a:cubicBezTo>
                          <a:pt x="29639" y="0"/>
                          <a:pt x="37790" y="5754"/>
                          <a:pt x="40851" y="14367"/>
                        </a:cubicBezTo>
                        <a:lnTo>
                          <a:pt x="20498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1" name="Arc 2139"/>
                  <p:cNvSpPr>
                    <a:spLocks/>
                  </p:cNvSpPr>
                  <p:nvPr/>
                </p:nvSpPr>
                <p:spPr bwMode="auto">
                  <a:xfrm>
                    <a:off x="581" y="993"/>
                    <a:ext cx="220" cy="139"/>
                  </a:xfrm>
                  <a:custGeom>
                    <a:avLst/>
                    <a:gdLst>
                      <a:gd name="T0" fmla="*/ 0 w 32034"/>
                      <a:gd name="T1" fmla="*/ 0 h 28186"/>
                      <a:gd name="T2" fmla="*/ 0 w 32034"/>
                      <a:gd name="T3" fmla="*/ 0 h 28186"/>
                      <a:gd name="T4" fmla="*/ 0 w 32034"/>
                      <a:gd name="T5" fmla="*/ 0 h 28186"/>
                      <a:gd name="T6" fmla="*/ 0 60000 65536"/>
                      <a:gd name="T7" fmla="*/ 0 60000 65536"/>
                      <a:gd name="T8" fmla="*/ 0 60000 65536"/>
                      <a:gd name="T9" fmla="*/ 0 w 32034"/>
                      <a:gd name="T10" fmla="*/ 0 h 28186"/>
                      <a:gd name="T11" fmla="*/ 32034 w 32034"/>
                      <a:gd name="T12" fmla="*/ 28186 h 2818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2034" h="28186" fill="none" extrusionOk="0">
                        <a:moveTo>
                          <a:pt x="1028" y="28185"/>
                        </a:moveTo>
                        <a:cubicBezTo>
                          <a:pt x="346" y="26057"/>
                          <a:pt x="0" y="23835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5249" y="-1"/>
                          <a:pt x="28838" y="924"/>
                          <a:pt x="32033" y="2687"/>
                        </a:cubicBezTo>
                      </a:path>
                      <a:path w="32034" h="28186" stroke="0" extrusionOk="0">
                        <a:moveTo>
                          <a:pt x="1028" y="28185"/>
                        </a:moveTo>
                        <a:cubicBezTo>
                          <a:pt x="346" y="26057"/>
                          <a:pt x="0" y="23835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5249" y="-1"/>
                          <a:pt x="28838" y="924"/>
                          <a:pt x="32033" y="2687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2" name="Arc 2140"/>
                  <p:cNvSpPr>
                    <a:spLocks/>
                  </p:cNvSpPr>
                  <p:nvPr/>
                </p:nvSpPr>
                <p:spPr bwMode="auto">
                  <a:xfrm>
                    <a:off x="494" y="1129"/>
                    <a:ext cx="135" cy="198"/>
                  </a:xfrm>
                  <a:custGeom>
                    <a:avLst/>
                    <a:gdLst>
                      <a:gd name="T0" fmla="*/ 0 w 21600"/>
                      <a:gd name="T1" fmla="*/ 0 h 38004"/>
                      <a:gd name="T2" fmla="*/ 0 w 21600"/>
                      <a:gd name="T3" fmla="*/ 0 h 38004"/>
                      <a:gd name="T4" fmla="*/ 0 w 21600"/>
                      <a:gd name="T5" fmla="*/ 0 h 38004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8004"/>
                      <a:gd name="T11" fmla="*/ 21600 w 21600"/>
                      <a:gd name="T12" fmla="*/ 38004 h 3800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8004" fill="none" extrusionOk="0">
                        <a:moveTo>
                          <a:pt x="8804" y="38003"/>
                        </a:moveTo>
                        <a:cubicBezTo>
                          <a:pt x="3268" y="33933"/>
                          <a:pt x="0" y="27472"/>
                          <a:pt x="0" y="20602"/>
                        </a:cubicBezTo>
                        <a:cubicBezTo>
                          <a:pt x="-1" y="11172"/>
                          <a:pt x="6116" y="2833"/>
                          <a:pt x="15110" y="0"/>
                        </a:cubicBezTo>
                      </a:path>
                      <a:path w="21600" h="38004" stroke="0" extrusionOk="0">
                        <a:moveTo>
                          <a:pt x="8804" y="38003"/>
                        </a:moveTo>
                        <a:cubicBezTo>
                          <a:pt x="3268" y="33933"/>
                          <a:pt x="0" y="27472"/>
                          <a:pt x="0" y="20602"/>
                        </a:cubicBezTo>
                        <a:cubicBezTo>
                          <a:pt x="-1" y="11172"/>
                          <a:pt x="6116" y="2833"/>
                          <a:pt x="15110" y="0"/>
                        </a:cubicBezTo>
                        <a:lnTo>
                          <a:pt x="21600" y="20602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3" name="Arc 2141"/>
                  <p:cNvSpPr>
                    <a:spLocks/>
                  </p:cNvSpPr>
                  <p:nvPr/>
                </p:nvSpPr>
                <p:spPr bwMode="auto">
                  <a:xfrm>
                    <a:off x="548" y="1324"/>
                    <a:ext cx="224" cy="110"/>
                  </a:xfrm>
                  <a:custGeom>
                    <a:avLst/>
                    <a:gdLst>
                      <a:gd name="T0" fmla="*/ 0 w 31272"/>
                      <a:gd name="T1" fmla="*/ 0 h 21901"/>
                      <a:gd name="T2" fmla="*/ 0 w 31272"/>
                      <a:gd name="T3" fmla="*/ 0 h 21901"/>
                      <a:gd name="T4" fmla="*/ 0 w 31272"/>
                      <a:gd name="T5" fmla="*/ 0 h 21901"/>
                      <a:gd name="T6" fmla="*/ 0 60000 65536"/>
                      <a:gd name="T7" fmla="*/ 0 60000 65536"/>
                      <a:gd name="T8" fmla="*/ 0 60000 65536"/>
                      <a:gd name="T9" fmla="*/ 0 w 31272"/>
                      <a:gd name="T10" fmla="*/ 0 h 21901"/>
                      <a:gd name="T11" fmla="*/ 31272 w 31272"/>
                      <a:gd name="T12" fmla="*/ 21901 h 2190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1272" h="21901" fill="none" extrusionOk="0">
                        <a:moveTo>
                          <a:pt x="31272" y="19614"/>
                        </a:moveTo>
                        <a:cubicBezTo>
                          <a:pt x="28269" y="21118"/>
                          <a:pt x="24957" y="21900"/>
                          <a:pt x="21600" y="21901"/>
                        </a:cubicBezTo>
                        <a:cubicBezTo>
                          <a:pt x="9670" y="21901"/>
                          <a:pt x="0" y="12230"/>
                          <a:pt x="0" y="301"/>
                        </a:cubicBezTo>
                        <a:cubicBezTo>
                          <a:pt x="-1" y="200"/>
                          <a:pt x="0" y="100"/>
                          <a:pt x="2" y="0"/>
                        </a:cubicBezTo>
                      </a:path>
                      <a:path w="31272" h="21901" stroke="0" extrusionOk="0">
                        <a:moveTo>
                          <a:pt x="31272" y="19614"/>
                        </a:moveTo>
                        <a:cubicBezTo>
                          <a:pt x="28269" y="21118"/>
                          <a:pt x="24957" y="21900"/>
                          <a:pt x="21600" y="21901"/>
                        </a:cubicBezTo>
                        <a:cubicBezTo>
                          <a:pt x="9670" y="21901"/>
                          <a:pt x="0" y="12230"/>
                          <a:pt x="0" y="301"/>
                        </a:cubicBezTo>
                        <a:cubicBezTo>
                          <a:pt x="-1" y="200"/>
                          <a:pt x="0" y="100"/>
                          <a:pt x="2" y="0"/>
                        </a:cubicBezTo>
                        <a:lnTo>
                          <a:pt x="21600" y="301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4" name="Arc 2142"/>
                  <p:cNvSpPr>
                    <a:spLocks/>
                  </p:cNvSpPr>
                  <p:nvPr/>
                </p:nvSpPr>
                <p:spPr bwMode="auto">
                  <a:xfrm>
                    <a:off x="768" y="1398"/>
                    <a:ext cx="374" cy="105"/>
                  </a:xfrm>
                  <a:custGeom>
                    <a:avLst/>
                    <a:gdLst>
                      <a:gd name="T0" fmla="*/ 0 w 39347"/>
                      <a:gd name="T1" fmla="*/ 0 h 21600"/>
                      <a:gd name="T2" fmla="*/ 0 w 39347"/>
                      <a:gd name="T3" fmla="*/ 0 h 21600"/>
                      <a:gd name="T4" fmla="*/ 0 w 39347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39347"/>
                      <a:gd name="T10" fmla="*/ 0 h 21600"/>
                      <a:gd name="T11" fmla="*/ 39347 w 39347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9347" h="21600" fill="none" extrusionOk="0">
                        <a:moveTo>
                          <a:pt x="39346" y="11801"/>
                        </a:moveTo>
                        <a:cubicBezTo>
                          <a:pt x="35359" y="17914"/>
                          <a:pt x="28554" y="21599"/>
                          <a:pt x="21256" y="21600"/>
                        </a:cubicBezTo>
                        <a:cubicBezTo>
                          <a:pt x="10806" y="21600"/>
                          <a:pt x="1855" y="14120"/>
                          <a:pt x="-1" y="3837"/>
                        </a:cubicBezTo>
                      </a:path>
                      <a:path w="39347" h="21600" stroke="0" extrusionOk="0">
                        <a:moveTo>
                          <a:pt x="39346" y="11801"/>
                        </a:moveTo>
                        <a:cubicBezTo>
                          <a:pt x="35359" y="17914"/>
                          <a:pt x="28554" y="21599"/>
                          <a:pt x="21256" y="21600"/>
                        </a:cubicBezTo>
                        <a:cubicBezTo>
                          <a:pt x="10806" y="21600"/>
                          <a:pt x="1855" y="14120"/>
                          <a:pt x="-1" y="3837"/>
                        </a:cubicBezTo>
                        <a:lnTo>
                          <a:pt x="21256" y="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5" name="Arc 2143"/>
                  <p:cNvSpPr>
                    <a:spLocks/>
                  </p:cNvSpPr>
                  <p:nvPr/>
                </p:nvSpPr>
                <p:spPr bwMode="auto">
                  <a:xfrm>
                    <a:off x="1139" y="1000"/>
                    <a:ext cx="166" cy="139"/>
                  </a:xfrm>
                  <a:custGeom>
                    <a:avLst/>
                    <a:gdLst>
                      <a:gd name="T0" fmla="*/ 0 w 25941"/>
                      <a:gd name="T1" fmla="*/ 0 h 33081"/>
                      <a:gd name="T2" fmla="*/ 0 w 25941"/>
                      <a:gd name="T3" fmla="*/ 0 h 33081"/>
                      <a:gd name="T4" fmla="*/ 0 w 25941"/>
                      <a:gd name="T5" fmla="*/ 0 h 33081"/>
                      <a:gd name="T6" fmla="*/ 0 60000 65536"/>
                      <a:gd name="T7" fmla="*/ 0 60000 65536"/>
                      <a:gd name="T8" fmla="*/ 0 60000 65536"/>
                      <a:gd name="T9" fmla="*/ 0 w 25941"/>
                      <a:gd name="T10" fmla="*/ 0 h 33081"/>
                      <a:gd name="T11" fmla="*/ 25941 w 25941"/>
                      <a:gd name="T12" fmla="*/ 33081 h 330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941" h="33081" fill="none" extrusionOk="0">
                        <a:moveTo>
                          <a:pt x="-1" y="440"/>
                        </a:moveTo>
                        <a:cubicBezTo>
                          <a:pt x="1428" y="147"/>
                          <a:pt x="2882" y="-1"/>
                          <a:pt x="4341" y="0"/>
                        </a:cubicBezTo>
                        <a:cubicBezTo>
                          <a:pt x="16270" y="0"/>
                          <a:pt x="25941" y="9670"/>
                          <a:pt x="25941" y="21600"/>
                        </a:cubicBezTo>
                        <a:cubicBezTo>
                          <a:pt x="25941" y="25661"/>
                          <a:pt x="24795" y="29640"/>
                          <a:pt x="22637" y="33081"/>
                        </a:cubicBezTo>
                      </a:path>
                      <a:path w="25941" h="33081" stroke="0" extrusionOk="0">
                        <a:moveTo>
                          <a:pt x="-1" y="440"/>
                        </a:moveTo>
                        <a:cubicBezTo>
                          <a:pt x="1428" y="147"/>
                          <a:pt x="2882" y="-1"/>
                          <a:pt x="4341" y="0"/>
                        </a:cubicBezTo>
                        <a:cubicBezTo>
                          <a:pt x="16270" y="0"/>
                          <a:pt x="25941" y="9670"/>
                          <a:pt x="25941" y="21600"/>
                        </a:cubicBezTo>
                        <a:cubicBezTo>
                          <a:pt x="25941" y="25661"/>
                          <a:pt x="24795" y="29640"/>
                          <a:pt x="22637" y="33081"/>
                        </a:cubicBezTo>
                        <a:lnTo>
                          <a:pt x="4341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6" name="Arc 2144"/>
                  <p:cNvSpPr>
                    <a:spLocks/>
                  </p:cNvSpPr>
                  <p:nvPr/>
                </p:nvSpPr>
                <p:spPr bwMode="auto">
                  <a:xfrm>
                    <a:off x="1190" y="1136"/>
                    <a:ext cx="156" cy="139"/>
                  </a:xfrm>
                  <a:custGeom>
                    <a:avLst/>
                    <a:gdLst>
                      <a:gd name="T0" fmla="*/ 0 w 21600"/>
                      <a:gd name="T1" fmla="*/ 0 h 30121"/>
                      <a:gd name="T2" fmla="*/ 0 w 21600"/>
                      <a:gd name="T3" fmla="*/ 0 h 30121"/>
                      <a:gd name="T4" fmla="*/ 0 w 21600"/>
                      <a:gd name="T5" fmla="*/ 0 h 30121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0121"/>
                      <a:gd name="T11" fmla="*/ 21600 w 21600"/>
                      <a:gd name="T12" fmla="*/ 30121 h 3012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0121" fill="none" extrusionOk="0">
                        <a:moveTo>
                          <a:pt x="12943" y="0"/>
                        </a:moveTo>
                        <a:cubicBezTo>
                          <a:pt x="18392" y="4078"/>
                          <a:pt x="21600" y="10486"/>
                          <a:pt x="21600" y="17292"/>
                        </a:cubicBezTo>
                        <a:cubicBezTo>
                          <a:pt x="21600" y="21909"/>
                          <a:pt x="20120" y="26406"/>
                          <a:pt x="17377" y="30121"/>
                        </a:cubicBezTo>
                      </a:path>
                      <a:path w="21600" h="30121" stroke="0" extrusionOk="0">
                        <a:moveTo>
                          <a:pt x="12943" y="0"/>
                        </a:moveTo>
                        <a:cubicBezTo>
                          <a:pt x="18392" y="4078"/>
                          <a:pt x="21600" y="10486"/>
                          <a:pt x="21600" y="17292"/>
                        </a:cubicBezTo>
                        <a:cubicBezTo>
                          <a:pt x="21600" y="21909"/>
                          <a:pt x="20120" y="26406"/>
                          <a:pt x="17377" y="30121"/>
                        </a:cubicBezTo>
                        <a:lnTo>
                          <a:pt x="0" y="17292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727" name="Arc 2145"/>
                  <p:cNvSpPr>
                    <a:spLocks/>
                  </p:cNvSpPr>
                  <p:nvPr/>
                </p:nvSpPr>
                <p:spPr bwMode="auto">
                  <a:xfrm>
                    <a:off x="1134" y="1273"/>
                    <a:ext cx="186" cy="195"/>
                  </a:xfrm>
                  <a:custGeom>
                    <a:avLst/>
                    <a:gdLst>
                      <a:gd name="T0" fmla="*/ 0 w 28148"/>
                      <a:gd name="T1" fmla="*/ 0 h 28831"/>
                      <a:gd name="T2" fmla="*/ 0 w 28148"/>
                      <a:gd name="T3" fmla="*/ 0 h 28831"/>
                      <a:gd name="T4" fmla="*/ 0 w 28148"/>
                      <a:gd name="T5" fmla="*/ 0 h 28831"/>
                      <a:gd name="T6" fmla="*/ 0 60000 65536"/>
                      <a:gd name="T7" fmla="*/ 0 60000 65536"/>
                      <a:gd name="T8" fmla="*/ 0 60000 65536"/>
                      <a:gd name="T9" fmla="*/ 0 w 28148"/>
                      <a:gd name="T10" fmla="*/ 0 h 28831"/>
                      <a:gd name="T11" fmla="*/ 28148 w 28148"/>
                      <a:gd name="T12" fmla="*/ 28831 h 2883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148" h="28831" fill="none" extrusionOk="0">
                        <a:moveTo>
                          <a:pt x="26901" y="0"/>
                        </a:moveTo>
                        <a:cubicBezTo>
                          <a:pt x="27726" y="2321"/>
                          <a:pt x="28148" y="4767"/>
                          <a:pt x="28148" y="7231"/>
                        </a:cubicBezTo>
                        <a:cubicBezTo>
                          <a:pt x="28148" y="19160"/>
                          <a:pt x="18477" y="28831"/>
                          <a:pt x="6548" y="28831"/>
                        </a:cubicBezTo>
                        <a:cubicBezTo>
                          <a:pt x="4326" y="28831"/>
                          <a:pt x="2117" y="28488"/>
                          <a:pt x="0" y="27814"/>
                        </a:cubicBezTo>
                      </a:path>
                      <a:path w="28148" h="28831" stroke="0" extrusionOk="0">
                        <a:moveTo>
                          <a:pt x="26901" y="0"/>
                        </a:moveTo>
                        <a:cubicBezTo>
                          <a:pt x="27726" y="2321"/>
                          <a:pt x="28148" y="4767"/>
                          <a:pt x="28148" y="7231"/>
                        </a:cubicBezTo>
                        <a:cubicBezTo>
                          <a:pt x="28148" y="19160"/>
                          <a:pt x="18477" y="28831"/>
                          <a:pt x="6548" y="28831"/>
                        </a:cubicBezTo>
                        <a:cubicBezTo>
                          <a:pt x="4326" y="28831"/>
                          <a:pt x="2117" y="28488"/>
                          <a:pt x="0" y="27814"/>
                        </a:cubicBezTo>
                        <a:lnTo>
                          <a:pt x="6548" y="7231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</p:grpSp>
          <p:grpSp>
            <p:nvGrpSpPr>
              <p:cNvPr id="699" name="Group 2146"/>
              <p:cNvGrpSpPr>
                <a:grpSpLocks/>
              </p:cNvGrpSpPr>
              <p:nvPr/>
            </p:nvGrpSpPr>
            <p:grpSpPr bwMode="auto">
              <a:xfrm>
                <a:off x="480" y="912"/>
                <a:ext cx="857" cy="579"/>
                <a:chOff x="484" y="921"/>
                <a:chExt cx="857" cy="579"/>
              </a:xfrm>
            </p:grpSpPr>
            <p:sp>
              <p:nvSpPr>
                <p:cNvPr id="709" name="Oval 2147"/>
                <p:cNvSpPr>
                  <a:spLocks noChangeArrowheads="1"/>
                </p:cNvSpPr>
                <p:nvPr/>
              </p:nvSpPr>
              <p:spPr bwMode="auto">
                <a:xfrm>
                  <a:off x="777" y="921"/>
                  <a:ext cx="37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0" name="Oval 2148"/>
                <p:cNvSpPr>
                  <a:spLocks noChangeArrowheads="1"/>
                </p:cNvSpPr>
                <p:nvPr/>
              </p:nvSpPr>
              <p:spPr bwMode="auto">
                <a:xfrm>
                  <a:off x="571" y="984"/>
                  <a:ext cx="286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1" name="Oval 2149"/>
                <p:cNvSpPr>
                  <a:spLocks noChangeArrowheads="1"/>
                </p:cNvSpPr>
                <p:nvPr/>
              </p:nvSpPr>
              <p:spPr bwMode="auto">
                <a:xfrm>
                  <a:off x="484" y="1128"/>
                  <a:ext cx="193" cy="196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2" name="Oval 2150"/>
                <p:cNvSpPr>
                  <a:spLocks noChangeArrowheads="1"/>
                </p:cNvSpPr>
                <p:nvPr/>
              </p:nvSpPr>
              <p:spPr bwMode="auto">
                <a:xfrm>
                  <a:off x="542" y="1214"/>
                  <a:ext cx="291" cy="212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3" name="Oval 2151"/>
                <p:cNvSpPr>
                  <a:spLocks noChangeArrowheads="1"/>
                </p:cNvSpPr>
                <p:nvPr/>
              </p:nvSpPr>
              <p:spPr bwMode="auto">
                <a:xfrm>
                  <a:off x="747" y="1249"/>
                  <a:ext cx="434" cy="25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4" name="Oval 2152"/>
                <p:cNvSpPr>
                  <a:spLocks noChangeArrowheads="1"/>
                </p:cNvSpPr>
                <p:nvPr/>
              </p:nvSpPr>
              <p:spPr bwMode="auto">
                <a:xfrm>
                  <a:off x="1023" y="991"/>
                  <a:ext cx="278" cy="188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5" name="Oval 2153"/>
                <p:cNvSpPr>
                  <a:spLocks noChangeArrowheads="1"/>
                </p:cNvSpPr>
                <p:nvPr/>
              </p:nvSpPr>
              <p:spPr bwMode="auto">
                <a:xfrm>
                  <a:off x="1065" y="1112"/>
                  <a:ext cx="276" cy="188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6" name="Oval 2154"/>
                <p:cNvSpPr>
                  <a:spLocks noChangeArrowheads="1"/>
                </p:cNvSpPr>
                <p:nvPr/>
              </p:nvSpPr>
              <p:spPr bwMode="auto">
                <a:xfrm>
                  <a:off x="1040" y="1152"/>
                  <a:ext cx="274" cy="30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17" name="Oval 2155"/>
                <p:cNvSpPr>
                  <a:spLocks noChangeArrowheads="1"/>
                </p:cNvSpPr>
                <p:nvPr/>
              </p:nvSpPr>
              <p:spPr bwMode="auto">
                <a:xfrm>
                  <a:off x="640" y="1059"/>
                  <a:ext cx="555" cy="30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700" name="Group 2156"/>
              <p:cNvGrpSpPr>
                <a:grpSpLocks/>
              </p:cNvGrpSpPr>
              <p:nvPr/>
            </p:nvGrpSpPr>
            <p:grpSpPr bwMode="auto">
              <a:xfrm>
                <a:off x="484" y="912"/>
                <a:ext cx="851" cy="575"/>
                <a:chOff x="488" y="921"/>
                <a:chExt cx="851" cy="575"/>
              </a:xfrm>
            </p:grpSpPr>
            <p:sp>
              <p:nvSpPr>
                <p:cNvPr id="701" name="Arc 2157"/>
                <p:cNvSpPr>
                  <a:spLocks/>
                </p:cNvSpPr>
                <p:nvPr/>
              </p:nvSpPr>
              <p:spPr bwMode="auto">
                <a:xfrm>
                  <a:off x="788" y="921"/>
                  <a:ext cx="350" cy="119"/>
                </a:xfrm>
                <a:custGeom>
                  <a:avLst/>
                  <a:gdLst>
                    <a:gd name="T0" fmla="*/ 0 w 40841"/>
                    <a:gd name="T1" fmla="*/ 0 h 21600"/>
                    <a:gd name="T2" fmla="*/ 0 w 40841"/>
                    <a:gd name="T3" fmla="*/ 0 h 21600"/>
                    <a:gd name="T4" fmla="*/ 0 w 40841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0841"/>
                    <a:gd name="T10" fmla="*/ 0 h 21600"/>
                    <a:gd name="T11" fmla="*/ 40841 w 40841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0841" h="21600" fill="none" extrusionOk="0">
                      <a:moveTo>
                        <a:pt x="-1" y="14741"/>
                      </a:moveTo>
                      <a:cubicBezTo>
                        <a:pt x="2948" y="5935"/>
                        <a:pt x="11195" y="-1"/>
                        <a:pt x="20482" y="0"/>
                      </a:cubicBezTo>
                      <a:cubicBezTo>
                        <a:pt x="29629" y="0"/>
                        <a:pt x="37785" y="5762"/>
                        <a:pt x="40841" y="14383"/>
                      </a:cubicBezTo>
                    </a:path>
                    <a:path w="40841" h="21600" stroke="0" extrusionOk="0">
                      <a:moveTo>
                        <a:pt x="-1" y="14741"/>
                      </a:moveTo>
                      <a:cubicBezTo>
                        <a:pt x="2948" y="5935"/>
                        <a:pt x="11195" y="-1"/>
                        <a:pt x="20482" y="0"/>
                      </a:cubicBezTo>
                      <a:cubicBezTo>
                        <a:pt x="29629" y="0"/>
                        <a:pt x="37785" y="5762"/>
                        <a:pt x="40841" y="14383"/>
                      </a:cubicBezTo>
                      <a:lnTo>
                        <a:pt x="20482" y="21600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02" name="Arc 2158"/>
                <p:cNvSpPr>
                  <a:spLocks/>
                </p:cNvSpPr>
                <p:nvPr/>
              </p:nvSpPr>
              <p:spPr bwMode="auto">
                <a:xfrm>
                  <a:off x="575" y="986"/>
                  <a:ext cx="220" cy="139"/>
                </a:xfrm>
                <a:custGeom>
                  <a:avLst/>
                  <a:gdLst>
                    <a:gd name="T0" fmla="*/ 0 w 32034"/>
                    <a:gd name="T1" fmla="*/ 0 h 28186"/>
                    <a:gd name="T2" fmla="*/ 0 w 32034"/>
                    <a:gd name="T3" fmla="*/ 0 h 28186"/>
                    <a:gd name="T4" fmla="*/ 0 w 32034"/>
                    <a:gd name="T5" fmla="*/ 0 h 28186"/>
                    <a:gd name="T6" fmla="*/ 0 60000 65536"/>
                    <a:gd name="T7" fmla="*/ 0 60000 65536"/>
                    <a:gd name="T8" fmla="*/ 0 60000 65536"/>
                    <a:gd name="T9" fmla="*/ 0 w 32034"/>
                    <a:gd name="T10" fmla="*/ 0 h 28186"/>
                    <a:gd name="T11" fmla="*/ 32034 w 32034"/>
                    <a:gd name="T12" fmla="*/ 28186 h 2818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2034" h="28186" fill="none" extrusionOk="0">
                      <a:moveTo>
                        <a:pt x="1028" y="28185"/>
                      </a:moveTo>
                      <a:cubicBezTo>
                        <a:pt x="346" y="26057"/>
                        <a:pt x="0" y="23835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5249" y="-1"/>
                        <a:pt x="28838" y="924"/>
                        <a:pt x="32033" y="2687"/>
                      </a:cubicBezTo>
                    </a:path>
                    <a:path w="32034" h="28186" stroke="0" extrusionOk="0">
                      <a:moveTo>
                        <a:pt x="1028" y="28185"/>
                      </a:moveTo>
                      <a:cubicBezTo>
                        <a:pt x="346" y="26057"/>
                        <a:pt x="0" y="23835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5249" y="-1"/>
                        <a:pt x="28838" y="924"/>
                        <a:pt x="32033" y="2687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03" name="Arc 2159"/>
                <p:cNvSpPr>
                  <a:spLocks/>
                </p:cNvSpPr>
                <p:nvPr/>
              </p:nvSpPr>
              <p:spPr bwMode="auto">
                <a:xfrm>
                  <a:off x="488" y="1122"/>
                  <a:ext cx="135" cy="198"/>
                </a:xfrm>
                <a:custGeom>
                  <a:avLst/>
                  <a:gdLst>
                    <a:gd name="T0" fmla="*/ 0 w 21600"/>
                    <a:gd name="T1" fmla="*/ 0 h 38004"/>
                    <a:gd name="T2" fmla="*/ 0 w 21600"/>
                    <a:gd name="T3" fmla="*/ 0 h 38004"/>
                    <a:gd name="T4" fmla="*/ 0 w 21600"/>
                    <a:gd name="T5" fmla="*/ 0 h 38004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8004"/>
                    <a:gd name="T11" fmla="*/ 21600 w 21600"/>
                    <a:gd name="T12" fmla="*/ 38004 h 380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8004" fill="none" extrusionOk="0">
                      <a:moveTo>
                        <a:pt x="8804" y="38003"/>
                      </a:moveTo>
                      <a:cubicBezTo>
                        <a:pt x="3268" y="33933"/>
                        <a:pt x="0" y="27472"/>
                        <a:pt x="0" y="20602"/>
                      </a:cubicBezTo>
                      <a:cubicBezTo>
                        <a:pt x="-1" y="11172"/>
                        <a:pt x="6116" y="2833"/>
                        <a:pt x="15110" y="0"/>
                      </a:cubicBezTo>
                    </a:path>
                    <a:path w="21600" h="38004" stroke="0" extrusionOk="0">
                      <a:moveTo>
                        <a:pt x="8804" y="38003"/>
                      </a:moveTo>
                      <a:cubicBezTo>
                        <a:pt x="3268" y="33933"/>
                        <a:pt x="0" y="27472"/>
                        <a:pt x="0" y="20602"/>
                      </a:cubicBezTo>
                      <a:cubicBezTo>
                        <a:pt x="-1" y="11172"/>
                        <a:pt x="6116" y="2833"/>
                        <a:pt x="15110" y="0"/>
                      </a:cubicBezTo>
                      <a:lnTo>
                        <a:pt x="21600" y="20602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04" name="Arc 2160"/>
                <p:cNvSpPr>
                  <a:spLocks/>
                </p:cNvSpPr>
                <p:nvPr/>
              </p:nvSpPr>
              <p:spPr bwMode="auto">
                <a:xfrm>
                  <a:off x="542" y="1318"/>
                  <a:ext cx="224" cy="109"/>
                </a:xfrm>
                <a:custGeom>
                  <a:avLst/>
                  <a:gdLst>
                    <a:gd name="T0" fmla="*/ 0 w 31297"/>
                    <a:gd name="T1" fmla="*/ 0 h 21899"/>
                    <a:gd name="T2" fmla="*/ 0 w 31297"/>
                    <a:gd name="T3" fmla="*/ 0 h 21899"/>
                    <a:gd name="T4" fmla="*/ 0 w 31297"/>
                    <a:gd name="T5" fmla="*/ 0 h 21899"/>
                    <a:gd name="T6" fmla="*/ 0 60000 65536"/>
                    <a:gd name="T7" fmla="*/ 0 60000 65536"/>
                    <a:gd name="T8" fmla="*/ 0 60000 65536"/>
                    <a:gd name="T9" fmla="*/ 0 w 31297"/>
                    <a:gd name="T10" fmla="*/ 0 h 21899"/>
                    <a:gd name="T11" fmla="*/ 31297 w 31297"/>
                    <a:gd name="T12" fmla="*/ 21899 h 2189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1297" h="21899" fill="none" extrusionOk="0">
                      <a:moveTo>
                        <a:pt x="31296" y="19599"/>
                      </a:moveTo>
                      <a:cubicBezTo>
                        <a:pt x="28288" y="21111"/>
                        <a:pt x="24967" y="21898"/>
                        <a:pt x="21600" y="21899"/>
                      </a:cubicBezTo>
                      <a:cubicBezTo>
                        <a:pt x="9670" y="21899"/>
                        <a:pt x="0" y="12228"/>
                        <a:pt x="0" y="299"/>
                      </a:cubicBezTo>
                      <a:cubicBezTo>
                        <a:pt x="-1" y="199"/>
                        <a:pt x="0" y="99"/>
                        <a:pt x="2" y="0"/>
                      </a:cubicBezTo>
                    </a:path>
                    <a:path w="31297" h="21899" stroke="0" extrusionOk="0">
                      <a:moveTo>
                        <a:pt x="31296" y="19599"/>
                      </a:moveTo>
                      <a:cubicBezTo>
                        <a:pt x="28288" y="21111"/>
                        <a:pt x="24967" y="21898"/>
                        <a:pt x="21600" y="21899"/>
                      </a:cubicBezTo>
                      <a:cubicBezTo>
                        <a:pt x="9670" y="21899"/>
                        <a:pt x="0" y="12228"/>
                        <a:pt x="0" y="299"/>
                      </a:cubicBezTo>
                      <a:cubicBezTo>
                        <a:pt x="-1" y="199"/>
                        <a:pt x="0" y="99"/>
                        <a:pt x="2" y="0"/>
                      </a:cubicBezTo>
                      <a:lnTo>
                        <a:pt x="21600" y="299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05" name="Arc 2161"/>
                <p:cNvSpPr>
                  <a:spLocks/>
                </p:cNvSpPr>
                <p:nvPr/>
              </p:nvSpPr>
              <p:spPr bwMode="auto">
                <a:xfrm>
                  <a:off x="762" y="1391"/>
                  <a:ext cx="374" cy="105"/>
                </a:xfrm>
                <a:custGeom>
                  <a:avLst/>
                  <a:gdLst>
                    <a:gd name="T0" fmla="*/ 0 w 39315"/>
                    <a:gd name="T1" fmla="*/ 0 h 21600"/>
                    <a:gd name="T2" fmla="*/ 0 w 39315"/>
                    <a:gd name="T3" fmla="*/ 0 h 21600"/>
                    <a:gd name="T4" fmla="*/ 0 w 39315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9315"/>
                    <a:gd name="T10" fmla="*/ 0 h 21600"/>
                    <a:gd name="T11" fmla="*/ 39315 w 39315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9315" h="21600" fill="none" extrusionOk="0">
                      <a:moveTo>
                        <a:pt x="39315" y="11850"/>
                      </a:moveTo>
                      <a:cubicBezTo>
                        <a:pt x="35322" y="17934"/>
                        <a:pt x="28533" y="21599"/>
                        <a:pt x="21256" y="21600"/>
                      </a:cubicBezTo>
                      <a:cubicBezTo>
                        <a:pt x="10806" y="21600"/>
                        <a:pt x="1855" y="14120"/>
                        <a:pt x="-1" y="3837"/>
                      </a:cubicBezTo>
                    </a:path>
                    <a:path w="39315" h="21600" stroke="0" extrusionOk="0">
                      <a:moveTo>
                        <a:pt x="39315" y="11850"/>
                      </a:moveTo>
                      <a:cubicBezTo>
                        <a:pt x="35322" y="17934"/>
                        <a:pt x="28533" y="21599"/>
                        <a:pt x="21256" y="21600"/>
                      </a:cubicBezTo>
                      <a:cubicBezTo>
                        <a:pt x="10806" y="21600"/>
                        <a:pt x="1855" y="14120"/>
                        <a:pt x="-1" y="3837"/>
                      </a:cubicBezTo>
                      <a:lnTo>
                        <a:pt x="21256" y="0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06" name="Arc 2162"/>
                <p:cNvSpPr>
                  <a:spLocks/>
                </p:cNvSpPr>
                <p:nvPr/>
              </p:nvSpPr>
              <p:spPr bwMode="auto">
                <a:xfrm>
                  <a:off x="1133" y="993"/>
                  <a:ext cx="166" cy="140"/>
                </a:xfrm>
                <a:custGeom>
                  <a:avLst/>
                  <a:gdLst>
                    <a:gd name="T0" fmla="*/ 0 w 25941"/>
                    <a:gd name="T1" fmla="*/ 0 h 33128"/>
                    <a:gd name="T2" fmla="*/ 0 w 25941"/>
                    <a:gd name="T3" fmla="*/ 0 h 33128"/>
                    <a:gd name="T4" fmla="*/ 0 w 25941"/>
                    <a:gd name="T5" fmla="*/ 0 h 33128"/>
                    <a:gd name="T6" fmla="*/ 0 60000 65536"/>
                    <a:gd name="T7" fmla="*/ 0 60000 65536"/>
                    <a:gd name="T8" fmla="*/ 0 60000 65536"/>
                    <a:gd name="T9" fmla="*/ 0 w 25941"/>
                    <a:gd name="T10" fmla="*/ 0 h 33128"/>
                    <a:gd name="T11" fmla="*/ 25941 w 25941"/>
                    <a:gd name="T12" fmla="*/ 33128 h 3312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5941" h="33128" fill="none" extrusionOk="0">
                      <a:moveTo>
                        <a:pt x="-1" y="440"/>
                      </a:moveTo>
                      <a:cubicBezTo>
                        <a:pt x="1428" y="147"/>
                        <a:pt x="2882" y="-1"/>
                        <a:pt x="4341" y="0"/>
                      </a:cubicBezTo>
                      <a:cubicBezTo>
                        <a:pt x="16270" y="0"/>
                        <a:pt x="25941" y="9670"/>
                        <a:pt x="25941" y="21600"/>
                      </a:cubicBezTo>
                      <a:cubicBezTo>
                        <a:pt x="25941" y="25680"/>
                        <a:pt x="24785" y="29677"/>
                        <a:pt x="22607" y="33128"/>
                      </a:cubicBezTo>
                    </a:path>
                    <a:path w="25941" h="33128" stroke="0" extrusionOk="0">
                      <a:moveTo>
                        <a:pt x="-1" y="440"/>
                      </a:moveTo>
                      <a:cubicBezTo>
                        <a:pt x="1428" y="147"/>
                        <a:pt x="2882" y="-1"/>
                        <a:pt x="4341" y="0"/>
                      </a:cubicBezTo>
                      <a:cubicBezTo>
                        <a:pt x="16270" y="0"/>
                        <a:pt x="25941" y="9670"/>
                        <a:pt x="25941" y="21600"/>
                      </a:cubicBezTo>
                      <a:cubicBezTo>
                        <a:pt x="25941" y="25680"/>
                        <a:pt x="24785" y="29677"/>
                        <a:pt x="22607" y="33128"/>
                      </a:cubicBezTo>
                      <a:lnTo>
                        <a:pt x="4341" y="21600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07" name="Arc 2163"/>
                <p:cNvSpPr>
                  <a:spLocks/>
                </p:cNvSpPr>
                <p:nvPr/>
              </p:nvSpPr>
              <p:spPr bwMode="auto">
                <a:xfrm>
                  <a:off x="1183" y="1129"/>
                  <a:ext cx="156" cy="139"/>
                </a:xfrm>
                <a:custGeom>
                  <a:avLst/>
                  <a:gdLst>
                    <a:gd name="T0" fmla="*/ 0 w 21600"/>
                    <a:gd name="T1" fmla="*/ 0 h 30117"/>
                    <a:gd name="T2" fmla="*/ 0 w 21600"/>
                    <a:gd name="T3" fmla="*/ 0 h 30117"/>
                    <a:gd name="T4" fmla="*/ 0 w 21600"/>
                    <a:gd name="T5" fmla="*/ 0 h 3011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0117"/>
                    <a:gd name="T11" fmla="*/ 21600 w 21600"/>
                    <a:gd name="T12" fmla="*/ 30117 h 3011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0117" fill="none" extrusionOk="0">
                      <a:moveTo>
                        <a:pt x="12917" y="-1"/>
                      </a:moveTo>
                      <a:cubicBezTo>
                        <a:pt x="18381" y="4076"/>
                        <a:pt x="21600" y="10494"/>
                        <a:pt x="21600" y="17312"/>
                      </a:cubicBezTo>
                      <a:cubicBezTo>
                        <a:pt x="21600" y="21919"/>
                        <a:pt x="20126" y="26406"/>
                        <a:pt x="17395" y="30117"/>
                      </a:cubicBezTo>
                    </a:path>
                    <a:path w="21600" h="30117" stroke="0" extrusionOk="0">
                      <a:moveTo>
                        <a:pt x="12917" y="-1"/>
                      </a:moveTo>
                      <a:cubicBezTo>
                        <a:pt x="18381" y="4076"/>
                        <a:pt x="21600" y="10494"/>
                        <a:pt x="21600" y="17312"/>
                      </a:cubicBezTo>
                      <a:cubicBezTo>
                        <a:pt x="21600" y="21919"/>
                        <a:pt x="20126" y="26406"/>
                        <a:pt x="17395" y="30117"/>
                      </a:cubicBezTo>
                      <a:lnTo>
                        <a:pt x="0" y="17312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08" name="Arc 2164"/>
                <p:cNvSpPr>
                  <a:spLocks/>
                </p:cNvSpPr>
                <p:nvPr/>
              </p:nvSpPr>
              <p:spPr bwMode="auto">
                <a:xfrm>
                  <a:off x="1127" y="1266"/>
                  <a:ext cx="187" cy="195"/>
                </a:xfrm>
                <a:custGeom>
                  <a:avLst/>
                  <a:gdLst>
                    <a:gd name="T0" fmla="*/ 0 w 28222"/>
                    <a:gd name="T1" fmla="*/ 0 h 28886"/>
                    <a:gd name="T2" fmla="*/ 0 w 28222"/>
                    <a:gd name="T3" fmla="*/ 0 h 28886"/>
                    <a:gd name="T4" fmla="*/ 0 w 28222"/>
                    <a:gd name="T5" fmla="*/ 0 h 28886"/>
                    <a:gd name="T6" fmla="*/ 0 60000 65536"/>
                    <a:gd name="T7" fmla="*/ 0 60000 65536"/>
                    <a:gd name="T8" fmla="*/ 0 60000 65536"/>
                    <a:gd name="T9" fmla="*/ 0 w 28222"/>
                    <a:gd name="T10" fmla="*/ 0 h 28886"/>
                    <a:gd name="T11" fmla="*/ 28222 w 28222"/>
                    <a:gd name="T12" fmla="*/ 28886 h 2888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222" h="28886" fill="none" extrusionOk="0">
                      <a:moveTo>
                        <a:pt x="26956" y="-1"/>
                      </a:moveTo>
                      <a:cubicBezTo>
                        <a:pt x="27793" y="2337"/>
                        <a:pt x="28222" y="4802"/>
                        <a:pt x="28222" y="7286"/>
                      </a:cubicBezTo>
                      <a:cubicBezTo>
                        <a:pt x="28222" y="19215"/>
                        <a:pt x="18551" y="28886"/>
                        <a:pt x="6622" y="28886"/>
                      </a:cubicBezTo>
                      <a:cubicBezTo>
                        <a:pt x="4374" y="28886"/>
                        <a:pt x="2139" y="28535"/>
                        <a:pt x="0" y="27845"/>
                      </a:cubicBezTo>
                    </a:path>
                    <a:path w="28222" h="28886" stroke="0" extrusionOk="0">
                      <a:moveTo>
                        <a:pt x="26956" y="-1"/>
                      </a:moveTo>
                      <a:cubicBezTo>
                        <a:pt x="27793" y="2337"/>
                        <a:pt x="28222" y="4802"/>
                        <a:pt x="28222" y="7286"/>
                      </a:cubicBezTo>
                      <a:cubicBezTo>
                        <a:pt x="28222" y="19215"/>
                        <a:pt x="18551" y="28886"/>
                        <a:pt x="6622" y="28886"/>
                      </a:cubicBezTo>
                      <a:cubicBezTo>
                        <a:pt x="4374" y="28886"/>
                        <a:pt x="2139" y="28535"/>
                        <a:pt x="0" y="27845"/>
                      </a:cubicBezTo>
                      <a:lnTo>
                        <a:pt x="6622" y="7286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2700">
                  <a:solidFill>
                    <a:srgbClr val="6C8F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697" name="Text Box 2165"/>
            <p:cNvSpPr txBox="1">
              <a:spLocks noChangeArrowheads="1"/>
            </p:cNvSpPr>
            <p:nvPr/>
          </p:nvSpPr>
          <p:spPr bwMode="auto">
            <a:xfrm>
              <a:off x="705" y="1137"/>
              <a:ext cx="453" cy="155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GB" sz="1600" b="1">
                  <a:latin typeface="Times New Roman" pitchFamily="18" charset="0"/>
                </a:rPr>
                <a:t>Internet</a:t>
              </a:r>
              <a:endParaRPr lang="en-GB" sz="1400" b="1">
                <a:latin typeface="Times New Roman" pitchFamily="18" charset="0"/>
              </a:endParaRPr>
            </a:p>
          </p:txBody>
        </p:sp>
      </p:grpSp>
      <p:sp>
        <p:nvSpPr>
          <p:cNvPr id="737" name="Text Box 2213"/>
          <p:cNvSpPr txBox="1">
            <a:spLocks noChangeArrowheads="1"/>
          </p:cNvSpPr>
          <p:nvPr/>
        </p:nvSpPr>
        <p:spPr bwMode="auto">
          <a:xfrm>
            <a:off x="3074988" y="1979613"/>
            <a:ext cx="11366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b="1">
                <a:latin typeface="Times New Roman" pitchFamily="18" charset="0"/>
              </a:rPr>
              <a:t>IP</a:t>
            </a:r>
            <a:r>
              <a:rPr lang="es-ES" b="1">
                <a:latin typeface="Times New Roman" pitchFamily="18" charset="0"/>
              </a:rPr>
              <a:t> Network</a:t>
            </a:r>
            <a:endParaRPr lang="en-GB" b="1">
              <a:latin typeface="Times New Roman" pitchFamily="18" charset="0"/>
            </a:endParaRPr>
          </a:p>
        </p:txBody>
      </p:sp>
      <p:grpSp>
        <p:nvGrpSpPr>
          <p:cNvPr id="738" name="Group 2216"/>
          <p:cNvGrpSpPr>
            <a:grpSpLocks/>
          </p:cNvGrpSpPr>
          <p:nvPr/>
        </p:nvGrpSpPr>
        <p:grpSpPr bwMode="auto">
          <a:xfrm>
            <a:off x="7305675" y="5434013"/>
            <a:ext cx="447675" cy="227012"/>
            <a:chOff x="3936" y="2833"/>
            <a:chExt cx="570" cy="334"/>
          </a:xfrm>
        </p:grpSpPr>
        <p:sp>
          <p:nvSpPr>
            <p:cNvPr id="739" name="Oval 2217"/>
            <p:cNvSpPr>
              <a:spLocks noChangeArrowheads="1"/>
            </p:cNvSpPr>
            <p:nvPr/>
          </p:nvSpPr>
          <p:spPr bwMode="auto">
            <a:xfrm>
              <a:off x="3937" y="2972"/>
              <a:ext cx="569" cy="195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40" name="Rectangle 2218"/>
            <p:cNvSpPr>
              <a:spLocks noChangeArrowheads="1"/>
            </p:cNvSpPr>
            <p:nvPr/>
          </p:nvSpPr>
          <p:spPr bwMode="auto">
            <a:xfrm>
              <a:off x="3936" y="2932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41" name="Rectangle 2219"/>
            <p:cNvSpPr>
              <a:spLocks noChangeArrowheads="1"/>
            </p:cNvSpPr>
            <p:nvPr/>
          </p:nvSpPr>
          <p:spPr bwMode="auto">
            <a:xfrm>
              <a:off x="3936" y="2932"/>
              <a:ext cx="568" cy="1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42" name="Oval 2220"/>
            <p:cNvSpPr>
              <a:spLocks noChangeArrowheads="1"/>
            </p:cNvSpPr>
            <p:nvPr/>
          </p:nvSpPr>
          <p:spPr bwMode="auto">
            <a:xfrm>
              <a:off x="3937" y="2833"/>
              <a:ext cx="569" cy="195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743" name="Group 2221"/>
            <p:cNvGrpSpPr>
              <a:grpSpLocks/>
            </p:cNvGrpSpPr>
            <p:nvPr/>
          </p:nvGrpSpPr>
          <p:grpSpPr bwMode="auto">
            <a:xfrm>
              <a:off x="4023" y="2856"/>
              <a:ext cx="394" cy="149"/>
              <a:chOff x="4023" y="2856"/>
              <a:chExt cx="394" cy="149"/>
            </a:xfrm>
          </p:grpSpPr>
          <p:grpSp>
            <p:nvGrpSpPr>
              <p:cNvPr id="746" name="Group 2222"/>
              <p:cNvGrpSpPr>
                <a:grpSpLocks/>
              </p:cNvGrpSpPr>
              <p:nvPr/>
            </p:nvGrpSpPr>
            <p:grpSpPr bwMode="auto">
              <a:xfrm>
                <a:off x="4023" y="2856"/>
                <a:ext cx="391" cy="146"/>
                <a:chOff x="4023" y="2856"/>
                <a:chExt cx="391" cy="146"/>
              </a:xfrm>
            </p:grpSpPr>
            <p:sp>
              <p:nvSpPr>
                <p:cNvPr id="756" name="Freeform 2223"/>
                <p:cNvSpPr>
                  <a:spLocks/>
                </p:cNvSpPr>
                <p:nvPr/>
              </p:nvSpPr>
              <p:spPr bwMode="auto">
                <a:xfrm>
                  <a:off x="4227" y="2860"/>
                  <a:ext cx="187" cy="62"/>
                </a:xfrm>
                <a:custGeom>
                  <a:avLst/>
                  <a:gdLst>
                    <a:gd name="T0" fmla="*/ 0 w 187"/>
                    <a:gd name="T1" fmla="*/ 48 h 62"/>
                    <a:gd name="T2" fmla="*/ 41 w 187"/>
                    <a:gd name="T3" fmla="*/ 62 h 62"/>
                    <a:gd name="T4" fmla="*/ 142 w 187"/>
                    <a:gd name="T5" fmla="*/ 20 h 62"/>
                    <a:gd name="T6" fmla="*/ 187 w 187"/>
                    <a:gd name="T7" fmla="*/ 34 h 62"/>
                    <a:gd name="T8" fmla="*/ 162 w 187"/>
                    <a:gd name="T9" fmla="*/ 0 h 62"/>
                    <a:gd name="T10" fmla="*/ 45 w 187"/>
                    <a:gd name="T11" fmla="*/ 0 h 62"/>
                    <a:gd name="T12" fmla="*/ 93 w 187"/>
                    <a:gd name="T13" fmla="*/ 10 h 62"/>
                    <a:gd name="T14" fmla="*/ 0 w 187"/>
                    <a:gd name="T15" fmla="*/ 48 h 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2"/>
                    <a:gd name="T26" fmla="*/ 187 w 187"/>
                    <a:gd name="T27" fmla="*/ 62 h 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7" name="Freeform 2224"/>
                <p:cNvSpPr>
                  <a:spLocks/>
                </p:cNvSpPr>
                <p:nvPr/>
              </p:nvSpPr>
              <p:spPr bwMode="auto">
                <a:xfrm>
                  <a:off x="4227" y="2860"/>
                  <a:ext cx="187" cy="62"/>
                </a:xfrm>
                <a:custGeom>
                  <a:avLst/>
                  <a:gdLst>
                    <a:gd name="T0" fmla="*/ 0 w 187"/>
                    <a:gd name="T1" fmla="*/ 48 h 62"/>
                    <a:gd name="T2" fmla="*/ 41 w 187"/>
                    <a:gd name="T3" fmla="*/ 62 h 62"/>
                    <a:gd name="T4" fmla="*/ 142 w 187"/>
                    <a:gd name="T5" fmla="*/ 20 h 62"/>
                    <a:gd name="T6" fmla="*/ 187 w 187"/>
                    <a:gd name="T7" fmla="*/ 34 h 62"/>
                    <a:gd name="T8" fmla="*/ 162 w 187"/>
                    <a:gd name="T9" fmla="*/ 0 h 62"/>
                    <a:gd name="T10" fmla="*/ 45 w 187"/>
                    <a:gd name="T11" fmla="*/ 0 h 62"/>
                    <a:gd name="T12" fmla="*/ 93 w 187"/>
                    <a:gd name="T13" fmla="*/ 10 h 62"/>
                    <a:gd name="T14" fmla="*/ 0 w 187"/>
                    <a:gd name="T15" fmla="*/ 48 h 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2"/>
                    <a:gd name="T26" fmla="*/ 187 w 187"/>
                    <a:gd name="T27" fmla="*/ 62 h 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2">
                      <a:moveTo>
                        <a:pt x="0" y="48"/>
                      </a:moveTo>
                      <a:lnTo>
                        <a:pt x="41" y="62"/>
                      </a:lnTo>
                      <a:lnTo>
                        <a:pt x="142" y="20"/>
                      </a:lnTo>
                      <a:lnTo>
                        <a:pt x="187" y="34"/>
                      </a:lnTo>
                      <a:lnTo>
                        <a:pt x="162" y="0"/>
                      </a:lnTo>
                      <a:lnTo>
                        <a:pt x="45" y="0"/>
                      </a:lnTo>
                      <a:lnTo>
                        <a:pt x="93" y="10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8" name="Freeform 2225"/>
                <p:cNvSpPr>
                  <a:spLocks/>
                </p:cNvSpPr>
                <p:nvPr/>
              </p:nvSpPr>
              <p:spPr bwMode="auto">
                <a:xfrm>
                  <a:off x="4023" y="2932"/>
                  <a:ext cx="186" cy="66"/>
                </a:xfrm>
                <a:custGeom>
                  <a:avLst/>
                  <a:gdLst>
                    <a:gd name="T0" fmla="*/ 186 w 186"/>
                    <a:gd name="T1" fmla="*/ 14 h 66"/>
                    <a:gd name="T2" fmla="*/ 145 w 186"/>
                    <a:gd name="T3" fmla="*/ 0 h 66"/>
                    <a:gd name="T4" fmla="*/ 48 w 186"/>
                    <a:gd name="T5" fmla="*/ 42 h 66"/>
                    <a:gd name="T6" fmla="*/ 0 w 186"/>
                    <a:gd name="T7" fmla="*/ 28 h 66"/>
                    <a:gd name="T8" fmla="*/ 24 w 186"/>
                    <a:gd name="T9" fmla="*/ 66 h 66"/>
                    <a:gd name="T10" fmla="*/ 145 w 186"/>
                    <a:gd name="T11" fmla="*/ 66 h 66"/>
                    <a:gd name="T12" fmla="*/ 93 w 186"/>
                    <a:gd name="T13" fmla="*/ 52 h 66"/>
                    <a:gd name="T14" fmla="*/ 186 w 186"/>
                    <a:gd name="T15" fmla="*/ 14 h 6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6"/>
                    <a:gd name="T25" fmla="*/ 0 h 66"/>
                    <a:gd name="T26" fmla="*/ 186 w 186"/>
                    <a:gd name="T27" fmla="*/ 66 h 6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9" name="Freeform 2226"/>
                <p:cNvSpPr>
                  <a:spLocks/>
                </p:cNvSpPr>
                <p:nvPr/>
              </p:nvSpPr>
              <p:spPr bwMode="auto">
                <a:xfrm>
                  <a:off x="4023" y="2932"/>
                  <a:ext cx="186" cy="66"/>
                </a:xfrm>
                <a:custGeom>
                  <a:avLst/>
                  <a:gdLst>
                    <a:gd name="T0" fmla="*/ 186 w 186"/>
                    <a:gd name="T1" fmla="*/ 14 h 66"/>
                    <a:gd name="T2" fmla="*/ 145 w 186"/>
                    <a:gd name="T3" fmla="*/ 0 h 66"/>
                    <a:gd name="T4" fmla="*/ 48 w 186"/>
                    <a:gd name="T5" fmla="*/ 42 h 66"/>
                    <a:gd name="T6" fmla="*/ 0 w 186"/>
                    <a:gd name="T7" fmla="*/ 28 h 66"/>
                    <a:gd name="T8" fmla="*/ 24 w 186"/>
                    <a:gd name="T9" fmla="*/ 66 h 66"/>
                    <a:gd name="T10" fmla="*/ 145 w 186"/>
                    <a:gd name="T11" fmla="*/ 66 h 66"/>
                    <a:gd name="T12" fmla="*/ 93 w 186"/>
                    <a:gd name="T13" fmla="*/ 52 h 66"/>
                    <a:gd name="T14" fmla="*/ 186 w 186"/>
                    <a:gd name="T15" fmla="*/ 14 h 6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6"/>
                    <a:gd name="T25" fmla="*/ 0 h 66"/>
                    <a:gd name="T26" fmla="*/ 186 w 186"/>
                    <a:gd name="T27" fmla="*/ 66 h 6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6" h="66">
                      <a:moveTo>
                        <a:pt x="186" y="14"/>
                      </a:moveTo>
                      <a:lnTo>
                        <a:pt x="145" y="0"/>
                      </a:lnTo>
                      <a:lnTo>
                        <a:pt x="48" y="42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6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60" name="Freeform 2227"/>
                <p:cNvSpPr>
                  <a:spLocks/>
                </p:cNvSpPr>
                <p:nvPr/>
              </p:nvSpPr>
              <p:spPr bwMode="auto">
                <a:xfrm>
                  <a:off x="4033" y="2856"/>
                  <a:ext cx="187" cy="63"/>
                </a:xfrm>
                <a:custGeom>
                  <a:avLst/>
                  <a:gdLst>
                    <a:gd name="T0" fmla="*/ 0 w 187"/>
                    <a:gd name="T1" fmla="*/ 14 h 63"/>
                    <a:gd name="T2" fmla="*/ 41 w 187"/>
                    <a:gd name="T3" fmla="*/ 0 h 63"/>
                    <a:gd name="T4" fmla="*/ 142 w 187"/>
                    <a:gd name="T5" fmla="*/ 38 h 63"/>
                    <a:gd name="T6" fmla="*/ 187 w 187"/>
                    <a:gd name="T7" fmla="*/ 28 h 63"/>
                    <a:gd name="T8" fmla="*/ 163 w 187"/>
                    <a:gd name="T9" fmla="*/ 63 h 63"/>
                    <a:gd name="T10" fmla="*/ 45 w 187"/>
                    <a:gd name="T11" fmla="*/ 63 h 63"/>
                    <a:gd name="T12" fmla="*/ 93 w 187"/>
                    <a:gd name="T13" fmla="*/ 52 h 63"/>
                    <a:gd name="T14" fmla="*/ 0 w 187"/>
                    <a:gd name="T15" fmla="*/ 14 h 6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3"/>
                    <a:gd name="T26" fmla="*/ 187 w 187"/>
                    <a:gd name="T27" fmla="*/ 63 h 6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61" name="Freeform 2228"/>
                <p:cNvSpPr>
                  <a:spLocks/>
                </p:cNvSpPr>
                <p:nvPr/>
              </p:nvSpPr>
              <p:spPr bwMode="auto">
                <a:xfrm>
                  <a:off x="4033" y="2856"/>
                  <a:ext cx="187" cy="63"/>
                </a:xfrm>
                <a:custGeom>
                  <a:avLst/>
                  <a:gdLst>
                    <a:gd name="T0" fmla="*/ 0 w 187"/>
                    <a:gd name="T1" fmla="*/ 14 h 63"/>
                    <a:gd name="T2" fmla="*/ 41 w 187"/>
                    <a:gd name="T3" fmla="*/ 0 h 63"/>
                    <a:gd name="T4" fmla="*/ 142 w 187"/>
                    <a:gd name="T5" fmla="*/ 38 h 63"/>
                    <a:gd name="T6" fmla="*/ 187 w 187"/>
                    <a:gd name="T7" fmla="*/ 28 h 63"/>
                    <a:gd name="T8" fmla="*/ 163 w 187"/>
                    <a:gd name="T9" fmla="*/ 63 h 63"/>
                    <a:gd name="T10" fmla="*/ 45 w 187"/>
                    <a:gd name="T11" fmla="*/ 63 h 63"/>
                    <a:gd name="T12" fmla="*/ 93 w 187"/>
                    <a:gd name="T13" fmla="*/ 52 h 63"/>
                    <a:gd name="T14" fmla="*/ 0 w 187"/>
                    <a:gd name="T15" fmla="*/ 14 h 6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3"/>
                    <a:gd name="T26" fmla="*/ 187 w 187"/>
                    <a:gd name="T27" fmla="*/ 63 h 6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3">
                      <a:moveTo>
                        <a:pt x="0" y="14"/>
                      </a:moveTo>
                      <a:lnTo>
                        <a:pt x="41" y="0"/>
                      </a:lnTo>
                      <a:lnTo>
                        <a:pt x="142" y="38"/>
                      </a:lnTo>
                      <a:lnTo>
                        <a:pt x="187" y="28"/>
                      </a:lnTo>
                      <a:lnTo>
                        <a:pt x="163" y="63"/>
                      </a:lnTo>
                      <a:lnTo>
                        <a:pt x="45" y="63"/>
                      </a:lnTo>
                      <a:lnTo>
                        <a:pt x="93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62" name="Freeform 2229"/>
                <p:cNvSpPr>
                  <a:spLocks/>
                </p:cNvSpPr>
                <p:nvPr/>
              </p:nvSpPr>
              <p:spPr bwMode="auto">
                <a:xfrm>
                  <a:off x="4220" y="2939"/>
                  <a:ext cx="187" cy="63"/>
                </a:xfrm>
                <a:custGeom>
                  <a:avLst/>
                  <a:gdLst>
                    <a:gd name="T0" fmla="*/ 187 w 187"/>
                    <a:gd name="T1" fmla="*/ 49 h 63"/>
                    <a:gd name="T2" fmla="*/ 145 w 187"/>
                    <a:gd name="T3" fmla="*/ 63 h 63"/>
                    <a:gd name="T4" fmla="*/ 48 w 187"/>
                    <a:gd name="T5" fmla="*/ 21 h 63"/>
                    <a:gd name="T6" fmla="*/ 0 w 187"/>
                    <a:gd name="T7" fmla="*/ 35 h 63"/>
                    <a:gd name="T8" fmla="*/ 24 w 187"/>
                    <a:gd name="T9" fmla="*/ 0 h 63"/>
                    <a:gd name="T10" fmla="*/ 145 w 187"/>
                    <a:gd name="T11" fmla="*/ 0 h 63"/>
                    <a:gd name="T12" fmla="*/ 93 w 187"/>
                    <a:gd name="T13" fmla="*/ 11 h 63"/>
                    <a:gd name="T14" fmla="*/ 187 w 187"/>
                    <a:gd name="T15" fmla="*/ 49 h 6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3"/>
                    <a:gd name="T26" fmla="*/ 187 w 187"/>
                    <a:gd name="T27" fmla="*/ 63 h 6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63" name="Freeform 2230"/>
                <p:cNvSpPr>
                  <a:spLocks/>
                </p:cNvSpPr>
                <p:nvPr/>
              </p:nvSpPr>
              <p:spPr bwMode="auto">
                <a:xfrm>
                  <a:off x="4220" y="2939"/>
                  <a:ext cx="187" cy="63"/>
                </a:xfrm>
                <a:custGeom>
                  <a:avLst/>
                  <a:gdLst>
                    <a:gd name="T0" fmla="*/ 187 w 187"/>
                    <a:gd name="T1" fmla="*/ 49 h 63"/>
                    <a:gd name="T2" fmla="*/ 145 w 187"/>
                    <a:gd name="T3" fmla="*/ 63 h 63"/>
                    <a:gd name="T4" fmla="*/ 48 w 187"/>
                    <a:gd name="T5" fmla="*/ 21 h 63"/>
                    <a:gd name="T6" fmla="*/ 0 w 187"/>
                    <a:gd name="T7" fmla="*/ 35 h 63"/>
                    <a:gd name="T8" fmla="*/ 24 w 187"/>
                    <a:gd name="T9" fmla="*/ 0 h 63"/>
                    <a:gd name="T10" fmla="*/ 145 w 187"/>
                    <a:gd name="T11" fmla="*/ 0 h 63"/>
                    <a:gd name="T12" fmla="*/ 93 w 187"/>
                    <a:gd name="T13" fmla="*/ 11 h 63"/>
                    <a:gd name="T14" fmla="*/ 187 w 187"/>
                    <a:gd name="T15" fmla="*/ 49 h 6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3"/>
                    <a:gd name="T26" fmla="*/ 187 w 187"/>
                    <a:gd name="T27" fmla="*/ 63 h 6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3">
                      <a:moveTo>
                        <a:pt x="187" y="49"/>
                      </a:moveTo>
                      <a:lnTo>
                        <a:pt x="145" y="63"/>
                      </a:lnTo>
                      <a:lnTo>
                        <a:pt x="48" y="21"/>
                      </a:lnTo>
                      <a:lnTo>
                        <a:pt x="0" y="35"/>
                      </a:lnTo>
                      <a:lnTo>
                        <a:pt x="24" y="0"/>
                      </a:lnTo>
                      <a:lnTo>
                        <a:pt x="145" y="0"/>
                      </a:lnTo>
                      <a:lnTo>
                        <a:pt x="93" y="11"/>
                      </a:lnTo>
                      <a:lnTo>
                        <a:pt x="187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747" name="Group 2231"/>
              <p:cNvGrpSpPr>
                <a:grpSpLocks/>
              </p:cNvGrpSpPr>
              <p:nvPr/>
            </p:nvGrpSpPr>
            <p:grpSpPr bwMode="auto">
              <a:xfrm>
                <a:off x="4026" y="2860"/>
                <a:ext cx="391" cy="145"/>
                <a:chOff x="4026" y="2860"/>
                <a:chExt cx="391" cy="145"/>
              </a:xfrm>
            </p:grpSpPr>
            <p:sp>
              <p:nvSpPr>
                <p:cNvPr id="748" name="Freeform 2232"/>
                <p:cNvSpPr>
                  <a:spLocks/>
                </p:cNvSpPr>
                <p:nvPr/>
              </p:nvSpPr>
              <p:spPr bwMode="auto">
                <a:xfrm>
                  <a:off x="4230" y="2863"/>
                  <a:ext cx="187" cy="63"/>
                </a:xfrm>
                <a:custGeom>
                  <a:avLst/>
                  <a:gdLst>
                    <a:gd name="T0" fmla="*/ 0 w 187"/>
                    <a:gd name="T1" fmla="*/ 49 h 63"/>
                    <a:gd name="T2" fmla="*/ 42 w 187"/>
                    <a:gd name="T3" fmla="*/ 63 h 63"/>
                    <a:gd name="T4" fmla="*/ 142 w 187"/>
                    <a:gd name="T5" fmla="*/ 21 h 63"/>
                    <a:gd name="T6" fmla="*/ 187 w 187"/>
                    <a:gd name="T7" fmla="*/ 35 h 63"/>
                    <a:gd name="T8" fmla="*/ 163 w 187"/>
                    <a:gd name="T9" fmla="*/ 0 h 63"/>
                    <a:gd name="T10" fmla="*/ 45 w 187"/>
                    <a:gd name="T11" fmla="*/ 0 h 63"/>
                    <a:gd name="T12" fmla="*/ 94 w 187"/>
                    <a:gd name="T13" fmla="*/ 11 h 63"/>
                    <a:gd name="T14" fmla="*/ 0 w 187"/>
                    <a:gd name="T15" fmla="*/ 49 h 6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3"/>
                    <a:gd name="T26" fmla="*/ 187 w 187"/>
                    <a:gd name="T27" fmla="*/ 63 h 6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49" name="Freeform 2233"/>
                <p:cNvSpPr>
                  <a:spLocks/>
                </p:cNvSpPr>
                <p:nvPr/>
              </p:nvSpPr>
              <p:spPr bwMode="auto">
                <a:xfrm>
                  <a:off x="4230" y="2863"/>
                  <a:ext cx="187" cy="63"/>
                </a:xfrm>
                <a:custGeom>
                  <a:avLst/>
                  <a:gdLst>
                    <a:gd name="T0" fmla="*/ 0 w 187"/>
                    <a:gd name="T1" fmla="*/ 49 h 63"/>
                    <a:gd name="T2" fmla="*/ 42 w 187"/>
                    <a:gd name="T3" fmla="*/ 63 h 63"/>
                    <a:gd name="T4" fmla="*/ 142 w 187"/>
                    <a:gd name="T5" fmla="*/ 21 h 63"/>
                    <a:gd name="T6" fmla="*/ 187 w 187"/>
                    <a:gd name="T7" fmla="*/ 35 h 63"/>
                    <a:gd name="T8" fmla="*/ 163 w 187"/>
                    <a:gd name="T9" fmla="*/ 0 h 63"/>
                    <a:gd name="T10" fmla="*/ 45 w 187"/>
                    <a:gd name="T11" fmla="*/ 0 h 63"/>
                    <a:gd name="T12" fmla="*/ 94 w 187"/>
                    <a:gd name="T13" fmla="*/ 11 h 63"/>
                    <a:gd name="T14" fmla="*/ 0 w 187"/>
                    <a:gd name="T15" fmla="*/ 49 h 6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3"/>
                    <a:gd name="T26" fmla="*/ 187 w 187"/>
                    <a:gd name="T27" fmla="*/ 63 h 6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3">
                      <a:moveTo>
                        <a:pt x="0" y="49"/>
                      </a:moveTo>
                      <a:lnTo>
                        <a:pt x="42" y="63"/>
                      </a:lnTo>
                      <a:lnTo>
                        <a:pt x="142" y="21"/>
                      </a:lnTo>
                      <a:lnTo>
                        <a:pt x="187" y="35"/>
                      </a:lnTo>
                      <a:lnTo>
                        <a:pt x="163" y="0"/>
                      </a:lnTo>
                      <a:lnTo>
                        <a:pt x="45" y="0"/>
                      </a:lnTo>
                      <a:lnTo>
                        <a:pt x="94" y="11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0" name="Freeform 2234"/>
                <p:cNvSpPr>
                  <a:spLocks/>
                </p:cNvSpPr>
                <p:nvPr/>
              </p:nvSpPr>
              <p:spPr bwMode="auto">
                <a:xfrm>
                  <a:off x="4026" y="2936"/>
                  <a:ext cx="187" cy="66"/>
                </a:xfrm>
                <a:custGeom>
                  <a:avLst/>
                  <a:gdLst>
                    <a:gd name="T0" fmla="*/ 187 w 187"/>
                    <a:gd name="T1" fmla="*/ 14 h 66"/>
                    <a:gd name="T2" fmla="*/ 145 w 187"/>
                    <a:gd name="T3" fmla="*/ 0 h 66"/>
                    <a:gd name="T4" fmla="*/ 48 w 187"/>
                    <a:gd name="T5" fmla="*/ 41 h 66"/>
                    <a:gd name="T6" fmla="*/ 0 w 187"/>
                    <a:gd name="T7" fmla="*/ 28 h 66"/>
                    <a:gd name="T8" fmla="*/ 24 w 187"/>
                    <a:gd name="T9" fmla="*/ 66 h 66"/>
                    <a:gd name="T10" fmla="*/ 145 w 187"/>
                    <a:gd name="T11" fmla="*/ 66 h 66"/>
                    <a:gd name="T12" fmla="*/ 93 w 187"/>
                    <a:gd name="T13" fmla="*/ 52 h 66"/>
                    <a:gd name="T14" fmla="*/ 187 w 187"/>
                    <a:gd name="T15" fmla="*/ 14 h 6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6"/>
                    <a:gd name="T26" fmla="*/ 187 w 187"/>
                    <a:gd name="T27" fmla="*/ 66 h 6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1" name="Freeform 2235"/>
                <p:cNvSpPr>
                  <a:spLocks/>
                </p:cNvSpPr>
                <p:nvPr/>
              </p:nvSpPr>
              <p:spPr bwMode="auto">
                <a:xfrm>
                  <a:off x="4026" y="2936"/>
                  <a:ext cx="187" cy="66"/>
                </a:xfrm>
                <a:custGeom>
                  <a:avLst/>
                  <a:gdLst>
                    <a:gd name="T0" fmla="*/ 187 w 187"/>
                    <a:gd name="T1" fmla="*/ 14 h 66"/>
                    <a:gd name="T2" fmla="*/ 145 w 187"/>
                    <a:gd name="T3" fmla="*/ 0 h 66"/>
                    <a:gd name="T4" fmla="*/ 48 w 187"/>
                    <a:gd name="T5" fmla="*/ 41 h 66"/>
                    <a:gd name="T6" fmla="*/ 0 w 187"/>
                    <a:gd name="T7" fmla="*/ 28 h 66"/>
                    <a:gd name="T8" fmla="*/ 24 w 187"/>
                    <a:gd name="T9" fmla="*/ 66 h 66"/>
                    <a:gd name="T10" fmla="*/ 145 w 187"/>
                    <a:gd name="T11" fmla="*/ 66 h 66"/>
                    <a:gd name="T12" fmla="*/ 93 w 187"/>
                    <a:gd name="T13" fmla="*/ 52 h 66"/>
                    <a:gd name="T14" fmla="*/ 187 w 187"/>
                    <a:gd name="T15" fmla="*/ 14 h 6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6"/>
                    <a:gd name="T26" fmla="*/ 187 w 187"/>
                    <a:gd name="T27" fmla="*/ 66 h 6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6">
                      <a:moveTo>
                        <a:pt x="187" y="14"/>
                      </a:moveTo>
                      <a:lnTo>
                        <a:pt x="145" y="0"/>
                      </a:lnTo>
                      <a:lnTo>
                        <a:pt x="48" y="41"/>
                      </a:lnTo>
                      <a:lnTo>
                        <a:pt x="0" y="28"/>
                      </a:lnTo>
                      <a:lnTo>
                        <a:pt x="24" y="66"/>
                      </a:lnTo>
                      <a:lnTo>
                        <a:pt x="145" y="66"/>
                      </a:lnTo>
                      <a:lnTo>
                        <a:pt x="93" y="52"/>
                      </a:lnTo>
                      <a:lnTo>
                        <a:pt x="187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2" name="Freeform 2236"/>
                <p:cNvSpPr>
                  <a:spLocks/>
                </p:cNvSpPr>
                <p:nvPr/>
              </p:nvSpPr>
              <p:spPr bwMode="auto">
                <a:xfrm>
                  <a:off x="4036" y="2860"/>
                  <a:ext cx="187" cy="62"/>
                </a:xfrm>
                <a:custGeom>
                  <a:avLst/>
                  <a:gdLst>
                    <a:gd name="T0" fmla="*/ 0 w 187"/>
                    <a:gd name="T1" fmla="*/ 14 h 62"/>
                    <a:gd name="T2" fmla="*/ 42 w 187"/>
                    <a:gd name="T3" fmla="*/ 0 h 62"/>
                    <a:gd name="T4" fmla="*/ 142 w 187"/>
                    <a:gd name="T5" fmla="*/ 38 h 62"/>
                    <a:gd name="T6" fmla="*/ 187 w 187"/>
                    <a:gd name="T7" fmla="*/ 27 h 62"/>
                    <a:gd name="T8" fmla="*/ 163 w 187"/>
                    <a:gd name="T9" fmla="*/ 62 h 62"/>
                    <a:gd name="T10" fmla="*/ 45 w 187"/>
                    <a:gd name="T11" fmla="*/ 62 h 62"/>
                    <a:gd name="T12" fmla="*/ 94 w 187"/>
                    <a:gd name="T13" fmla="*/ 52 h 62"/>
                    <a:gd name="T14" fmla="*/ 0 w 187"/>
                    <a:gd name="T15" fmla="*/ 14 h 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2"/>
                    <a:gd name="T26" fmla="*/ 187 w 187"/>
                    <a:gd name="T27" fmla="*/ 62 h 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3" name="Freeform 2237"/>
                <p:cNvSpPr>
                  <a:spLocks/>
                </p:cNvSpPr>
                <p:nvPr/>
              </p:nvSpPr>
              <p:spPr bwMode="auto">
                <a:xfrm>
                  <a:off x="4036" y="2860"/>
                  <a:ext cx="187" cy="62"/>
                </a:xfrm>
                <a:custGeom>
                  <a:avLst/>
                  <a:gdLst>
                    <a:gd name="T0" fmla="*/ 0 w 187"/>
                    <a:gd name="T1" fmla="*/ 14 h 62"/>
                    <a:gd name="T2" fmla="*/ 42 w 187"/>
                    <a:gd name="T3" fmla="*/ 0 h 62"/>
                    <a:gd name="T4" fmla="*/ 142 w 187"/>
                    <a:gd name="T5" fmla="*/ 38 h 62"/>
                    <a:gd name="T6" fmla="*/ 187 w 187"/>
                    <a:gd name="T7" fmla="*/ 27 h 62"/>
                    <a:gd name="T8" fmla="*/ 163 w 187"/>
                    <a:gd name="T9" fmla="*/ 62 h 62"/>
                    <a:gd name="T10" fmla="*/ 45 w 187"/>
                    <a:gd name="T11" fmla="*/ 62 h 62"/>
                    <a:gd name="T12" fmla="*/ 94 w 187"/>
                    <a:gd name="T13" fmla="*/ 52 h 62"/>
                    <a:gd name="T14" fmla="*/ 0 w 187"/>
                    <a:gd name="T15" fmla="*/ 14 h 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2"/>
                    <a:gd name="T26" fmla="*/ 187 w 187"/>
                    <a:gd name="T27" fmla="*/ 62 h 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2">
                      <a:moveTo>
                        <a:pt x="0" y="14"/>
                      </a:moveTo>
                      <a:lnTo>
                        <a:pt x="42" y="0"/>
                      </a:lnTo>
                      <a:lnTo>
                        <a:pt x="142" y="38"/>
                      </a:lnTo>
                      <a:lnTo>
                        <a:pt x="187" y="27"/>
                      </a:lnTo>
                      <a:lnTo>
                        <a:pt x="163" y="62"/>
                      </a:lnTo>
                      <a:lnTo>
                        <a:pt x="45" y="62"/>
                      </a:lnTo>
                      <a:lnTo>
                        <a:pt x="94" y="5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4" name="Freeform 2238"/>
                <p:cNvSpPr>
                  <a:spLocks/>
                </p:cNvSpPr>
                <p:nvPr/>
              </p:nvSpPr>
              <p:spPr bwMode="auto">
                <a:xfrm>
                  <a:off x="4223" y="2943"/>
                  <a:ext cx="187" cy="62"/>
                </a:xfrm>
                <a:custGeom>
                  <a:avLst/>
                  <a:gdLst>
                    <a:gd name="T0" fmla="*/ 187 w 187"/>
                    <a:gd name="T1" fmla="*/ 48 h 62"/>
                    <a:gd name="T2" fmla="*/ 146 w 187"/>
                    <a:gd name="T3" fmla="*/ 62 h 62"/>
                    <a:gd name="T4" fmla="*/ 49 w 187"/>
                    <a:gd name="T5" fmla="*/ 21 h 62"/>
                    <a:gd name="T6" fmla="*/ 0 w 187"/>
                    <a:gd name="T7" fmla="*/ 34 h 62"/>
                    <a:gd name="T8" fmla="*/ 24 w 187"/>
                    <a:gd name="T9" fmla="*/ 0 h 62"/>
                    <a:gd name="T10" fmla="*/ 146 w 187"/>
                    <a:gd name="T11" fmla="*/ 0 h 62"/>
                    <a:gd name="T12" fmla="*/ 94 w 187"/>
                    <a:gd name="T13" fmla="*/ 10 h 62"/>
                    <a:gd name="T14" fmla="*/ 187 w 187"/>
                    <a:gd name="T15" fmla="*/ 48 h 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2"/>
                    <a:gd name="T26" fmla="*/ 187 w 187"/>
                    <a:gd name="T27" fmla="*/ 62 h 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755" name="Freeform 2239"/>
                <p:cNvSpPr>
                  <a:spLocks/>
                </p:cNvSpPr>
                <p:nvPr/>
              </p:nvSpPr>
              <p:spPr bwMode="auto">
                <a:xfrm>
                  <a:off x="4223" y="2943"/>
                  <a:ext cx="187" cy="62"/>
                </a:xfrm>
                <a:custGeom>
                  <a:avLst/>
                  <a:gdLst>
                    <a:gd name="T0" fmla="*/ 187 w 187"/>
                    <a:gd name="T1" fmla="*/ 48 h 62"/>
                    <a:gd name="T2" fmla="*/ 146 w 187"/>
                    <a:gd name="T3" fmla="*/ 62 h 62"/>
                    <a:gd name="T4" fmla="*/ 49 w 187"/>
                    <a:gd name="T5" fmla="*/ 21 h 62"/>
                    <a:gd name="T6" fmla="*/ 0 w 187"/>
                    <a:gd name="T7" fmla="*/ 34 h 62"/>
                    <a:gd name="T8" fmla="*/ 24 w 187"/>
                    <a:gd name="T9" fmla="*/ 0 h 62"/>
                    <a:gd name="T10" fmla="*/ 146 w 187"/>
                    <a:gd name="T11" fmla="*/ 0 h 62"/>
                    <a:gd name="T12" fmla="*/ 94 w 187"/>
                    <a:gd name="T13" fmla="*/ 10 h 62"/>
                    <a:gd name="T14" fmla="*/ 187 w 187"/>
                    <a:gd name="T15" fmla="*/ 48 h 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7"/>
                    <a:gd name="T25" fmla="*/ 0 h 62"/>
                    <a:gd name="T26" fmla="*/ 187 w 187"/>
                    <a:gd name="T27" fmla="*/ 62 h 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7" h="62">
                      <a:moveTo>
                        <a:pt x="187" y="48"/>
                      </a:moveTo>
                      <a:lnTo>
                        <a:pt x="146" y="62"/>
                      </a:lnTo>
                      <a:lnTo>
                        <a:pt x="49" y="21"/>
                      </a:lnTo>
                      <a:lnTo>
                        <a:pt x="0" y="34"/>
                      </a:lnTo>
                      <a:lnTo>
                        <a:pt x="24" y="0"/>
                      </a:lnTo>
                      <a:lnTo>
                        <a:pt x="146" y="0"/>
                      </a:lnTo>
                      <a:lnTo>
                        <a:pt x="94" y="10"/>
                      </a:lnTo>
                      <a:lnTo>
                        <a:pt x="187" y="4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744" name="Line 2240"/>
            <p:cNvSpPr>
              <a:spLocks noChangeShapeType="1"/>
            </p:cNvSpPr>
            <p:nvPr/>
          </p:nvSpPr>
          <p:spPr bwMode="auto">
            <a:xfrm>
              <a:off x="3936" y="2929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" name="Line 2241"/>
            <p:cNvSpPr>
              <a:spLocks noChangeShapeType="1"/>
            </p:cNvSpPr>
            <p:nvPr/>
          </p:nvSpPr>
          <p:spPr bwMode="auto">
            <a:xfrm>
              <a:off x="4504" y="2929"/>
              <a:ext cx="1" cy="13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764" name="Picture 51" descr="IP Pho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625" y="5286375"/>
            <a:ext cx="500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5" name="Line 2093"/>
          <p:cNvSpPr>
            <a:spLocks noChangeShapeType="1"/>
          </p:cNvSpPr>
          <p:nvPr/>
        </p:nvSpPr>
        <p:spPr bwMode="auto">
          <a:xfrm flipV="1">
            <a:off x="7715250" y="5429250"/>
            <a:ext cx="714375" cy="714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766" name="Picture 17" descr="IPTVBroadcastSer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75" y="2214563"/>
            <a:ext cx="10001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67" name="Group 2748"/>
          <p:cNvGrpSpPr>
            <a:grpSpLocks/>
          </p:cNvGrpSpPr>
          <p:nvPr/>
        </p:nvGrpSpPr>
        <p:grpSpPr bwMode="auto">
          <a:xfrm>
            <a:off x="1646238" y="2551113"/>
            <a:ext cx="3786187" cy="2071687"/>
            <a:chOff x="709" y="1600"/>
            <a:chExt cx="1584" cy="869"/>
          </a:xfrm>
        </p:grpSpPr>
        <p:grpSp>
          <p:nvGrpSpPr>
            <p:cNvPr id="768" name="Group 2749"/>
            <p:cNvGrpSpPr>
              <a:grpSpLocks/>
            </p:cNvGrpSpPr>
            <p:nvPr/>
          </p:nvGrpSpPr>
          <p:grpSpPr bwMode="auto">
            <a:xfrm>
              <a:off x="757" y="1643"/>
              <a:ext cx="1426" cy="775"/>
              <a:chOff x="1560" y="723"/>
              <a:chExt cx="3362" cy="1859"/>
            </a:xfrm>
          </p:grpSpPr>
          <p:grpSp>
            <p:nvGrpSpPr>
              <p:cNvPr id="1191" name="Group 2750"/>
              <p:cNvGrpSpPr>
                <a:grpSpLocks/>
              </p:cNvGrpSpPr>
              <p:nvPr/>
            </p:nvGrpSpPr>
            <p:grpSpPr bwMode="auto">
              <a:xfrm>
                <a:off x="1560" y="734"/>
                <a:ext cx="3362" cy="1848"/>
                <a:chOff x="1560" y="734"/>
                <a:chExt cx="3362" cy="1848"/>
              </a:xfrm>
            </p:grpSpPr>
            <p:sp>
              <p:nvSpPr>
                <p:cNvPr id="1217" name="Oval 2751"/>
                <p:cNvSpPr>
                  <a:spLocks noChangeArrowheads="1"/>
                </p:cNvSpPr>
                <p:nvPr/>
              </p:nvSpPr>
              <p:spPr bwMode="auto">
                <a:xfrm>
                  <a:off x="2705" y="734"/>
                  <a:ext cx="1464" cy="76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18" name="Oval 2752"/>
                <p:cNvSpPr>
                  <a:spLocks noChangeArrowheads="1"/>
                </p:cNvSpPr>
                <p:nvPr/>
              </p:nvSpPr>
              <p:spPr bwMode="auto">
                <a:xfrm>
                  <a:off x="1902" y="934"/>
                  <a:ext cx="1123" cy="76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19" name="Oval 2753"/>
                <p:cNvSpPr>
                  <a:spLocks noChangeArrowheads="1"/>
                </p:cNvSpPr>
                <p:nvPr/>
              </p:nvSpPr>
              <p:spPr bwMode="auto">
                <a:xfrm>
                  <a:off x="1560" y="1393"/>
                  <a:ext cx="758" cy="62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20" name="Oval 2754"/>
                <p:cNvSpPr>
                  <a:spLocks noChangeArrowheads="1"/>
                </p:cNvSpPr>
                <p:nvPr/>
              </p:nvSpPr>
              <p:spPr bwMode="auto">
                <a:xfrm>
                  <a:off x="1786" y="1667"/>
                  <a:ext cx="1143" cy="67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21" name="Oval 2755"/>
                <p:cNvSpPr>
                  <a:spLocks noChangeArrowheads="1"/>
                </p:cNvSpPr>
                <p:nvPr/>
              </p:nvSpPr>
              <p:spPr bwMode="auto">
                <a:xfrm>
                  <a:off x="2592" y="1778"/>
                  <a:ext cx="1700" cy="80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22" name="Oval 2756"/>
                <p:cNvSpPr>
                  <a:spLocks noChangeArrowheads="1"/>
                </p:cNvSpPr>
                <p:nvPr/>
              </p:nvSpPr>
              <p:spPr bwMode="auto">
                <a:xfrm>
                  <a:off x="3672" y="957"/>
                  <a:ext cx="1092" cy="602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23" name="Oval 2757"/>
                <p:cNvSpPr>
                  <a:spLocks noChangeArrowheads="1"/>
                </p:cNvSpPr>
                <p:nvPr/>
              </p:nvSpPr>
              <p:spPr bwMode="auto">
                <a:xfrm>
                  <a:off x="3832" y="1342"/>
                  <a:ext cx="1090" cy="602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24" name="Oval 2758"/>
                <p:cNvSpPr>
                  <a:spLocks noChangeArrowheads="1"/>
                </p:cNvSpPr>
                <p:nvPr/>
              </p:nvSpPr>
              <p:spPr bwMode="auto">
                <a:xfrm>
                  <a:off x="3738" y="1466"/>
                  <a:ext cx="1075" cy="989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225" name="Oval 2759"/>
                <p:cNvSpPr>
                  <a:spLocks noChangeArrowheads="1"/>
                </p:cNvSpPr>
                <p:nvPr/>
              </p:nvSpPr>
              <p:spPr bwMode="auto">
                <a:xfrm>
                  <a:off x="2168" y="1172"/>
                  <a:ext cx="2181" cy="988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192" name="Group 2760"/>
              <p:cNvGrpSpPr>
                <a:grpSpLocks/>
              </p:cNvGrpSpPr>
              <p:nvPr/>
            </p:nvGrpSpPr>
            <p:grpSpPr bwMode="auto">
              <a:xfrm>
                <a:off x="1572" y="723"/>
                <a:ext cx="3337" cy="1850"/>
                <a:chOff x="1572" y="723"/>
                <a:chExt cx="3337" cy="1850"/>
              </a:xfrm>
            </p:grpSpPr>
            <p:grpSp>
              <p:nvGrpSpPr>
                <p:cNvPr id="1193" name="Group 2761"/>
                <p:cNvGrpSpPr>
                  <a:grpSpLocks/>
                </p:cNvGrpSpPr>
                <p:nvPr/>
              </p:nvGrpSpPr>
              <p:grpSpPr bwMode="auto">
                <a:xfrm>
                  <a:off x="2742" y="723"/>
                  <a:ext cx="1380" cy="389"/>
                  <a:chOff x="2742" y="723"/>
                  <a:chExt cx="1380" cy="389"/>
                </a:xfrm>
              </p:grpSpPr>
              <p:sp>
                <p:nvSpPr>
                  <p:cNvPr id="1215" name="Freeform 2762"/>
                  <p:cNvSpPr>
                    <a:spLocks/>
                  </p:cNvSpPr>
                  <p:nvPr/>
                </p:nvSpPr>
                <p:spPr bwMode="auto">
                  <a:xfrm>
                    <a:off x="2742" y="723"/>
                    <a:ext cx="1380" cy="389"/>
                  </a:xfrm>
                  <a:custGeom>
                    <a:avLst/>
                    <a:gdLst>
                      <a:gd name="T0" fmla="*/ 0 w 1380"/>
                      <a:gd name="T1" fmla="*/ 270 h 389"/>
                      <a:gd name="T2" fmla="*/ 45 w 1380"/>
                      <a:gd name="T3" fmla="*/ 213 h 389"/>
                      <a:gd name="T4" fmla="*/ 77 w 1380"/>
                      <a:gd name="T5" fmla="*/ 185 h 389"/>
                      <a:gd name="T6" fmla="*/ 108 w 1380"/>
                      <a:gd name="T7" fmla="*/ 161 h 389"/>
                      <a:gd name="T8" fmla="*/ 142 w 1380"/>
                      <a:gd name="T9" fmla="*/ 136 h 389"/>
                      <a:gd name="T10" fmla="*/ 183 w 1380"/>
                      <a:gd name="T11" fmla="*/ 115 h 389"/>
                      <a:gd name="T12" fmla="*/ 220 w 1380"/>
                      <a:gd name="T13" fmla="*/ 94 h 389"/>
                      <a:gd name="T14" fmla="*/ 265 w 1380"/>
                      <a:gd name="T15" fmla="*/ 75 h 389"/>
                      <a:gd name="T16" fmla="*/ 312 w 1380"/>
                      <a:gd name="T17" fmla="*/ 59 h 389"/>
                      <a:gd name="T18" fmla="*/ 362 w 1380"/>
                      <a:gd name="T19" fmla="*/ 42 h 389"/>
                      <a:gd name="T20" fmla="*/ 413 w 1380"/>
                      <a:gd name="T21" fmla="*/ 30 h 389"/>
                      <a:gd name="T22" fmla="*/ 465 w 1380"/>
                      <a:gd name="T23" fmla="*/ 21 h 389"/>
                      <a:gd name="T24" fmla="*/ 521 w 1380"/>
                      <a:gd name="T25" fmla="*/ 11 h 389"/>
                      <a:gd name="T26" fmla="*/ 574 w 1380"/>
                      <a:gd name="T27" fmla="*/ 6 h 389"/>
                      <a:gd name="T28" fmla="*/ 634 w 1380"/>
                      <a:gd name="T29" fmla="*/ 2 h 389"/>
                      <a:gd name="T30" fmla="*/ 694 w 1380"/>
                      <a:gd name="T31" fmla="*/ 0 h 389"/>
                      <a:gd name="T32" fmla="*/ 750 w 1380"/>
                      <a:gd name="T33" fmla="*/ 2 h 389"/>
                      <a:gd name="T34" fmla="*/ 807 w 1380"/>
                      <a:gd name="T35" fmla="*/ 6 h 389"/>
                      <a:gd name="T36" fmla="*/ 863 w 1380"/>
                      <a:gd name="T37" fmla="*/ 11 h 389"/>
                      <a:gd name="T38" fmla="*/ 915 w 1380"/>
                      <a:gd name="T39" fmla="*/ 21 h 389"/>
                      <a:gd name="T40" fmla="*/ 967 w 1380"/>
                      <a:gd name="T41" fmla="*/ 30 h 389"/>
                      <a:gd name="T42" fmla="*/ 1021 w 1380"/>
                      <a:gd name="T43" fmla="*/ 42 h 389"/>
                      <a:gd name="T44" fmla="*/ 1068 w 1380"/>
                      <a:gd name="T45" fmla="*/ 57 h 389"/>
                      <a:gd name="T46" fmla="*/ 1116 w 1380"/>
                      <a:gd name="T47" fmla="*/ 74 h 389"/>
                      <a:gd name="T48" fmla="*/ 1160 w 1380"/>
                      <a:gd name="T49" fmla="*/ 91 h 389"/>
                      <a:gd name="T50" fmla="*/ 1200 w 1380"/>
                      <a:gd name="T51" fmla="*/ 112 h 389"/>
                      <a:gd name="T52" fmla="*/ 1238 w 1380"/>
                      <a:gd name="T53" fmla="*/ 132 h 389"/>
                      <a:gd name="T54" fmla="*/ 1274 w 1380"/>
                      <a:gd name="T55" fmla="*/ 157 h 389"/>
                      <a:gd name="T56" fmla="*/ 1335 w 1380"/>
                      <a:gd name="T57" fmla="*/ 206 h 389"/>
                      <a:gd name="T58" fmla="*/ 1380 w 1380"/>
                      <a:gd name="T59" fmla="*/ 263 h 389"/>
                      <a:gd name="T60" fmla="*/ 694 w 1380"/>
                      <a:gd name="T61" fmla="*/ 389 h 389"/>
                      <a:gd name="T62" fmla="*/ 0 w 1380"/>
                      <a:gd name="T63" fmla="*/ 270 h 389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1380"/>
                      <a:gd name="T97" fmla="*/ 0 h 389"/>
                      <a:gd name="T98" fmla="*/ 1380 w 1380"/>
                      <a:gd name="T99" fmla="*/ 389 h 389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1380" h="389">
                        <a:moveTo>
                          <a:pt x="0" y="270"/>
                        </a:moveTo>
                        <a:lnTo>
                          <a:pt x="45" y="213"/>
                        </a:lnTo>
                        <a:lnTo>
                          <a:pt x="77" y="185"/>
                        </a:lnTo>
                        <a:lnTo>
                          <a:pt x="108" y="161"/>
                        </a:lnTo>
                        <a:lnTo>
                          <a:pt x="142" y="136"/>
                        </a:lnTo>
                        <a:lnTo>
                          <a:pt x="183" y="115"/>
                        </a:lnTo>
                        <a:lnTo>
                          <a:pt x="220" y="94"/>
                        </a:lnTo>
                        <a:lnTo>
                          <a:pt x="265" y="75"/>
                        </a:lnTo>
                        <a:lnTo>
                          <a:pt x="312" y="59"/>
                        </a:lnTo>
                        <a:lnTo>
                          <a:pt x="362" y="42"/>
                        </a:lnTo>
                        <a:lnTo>
                          <a:pt x="413" y="30"/>
                        </a:lnTo>
                        <a:lnTo>
                          <a:pt x="465" y="21"/>
                        </a:lnTo>
                        <a:lnTo>
                          <a:pt x="521" y="11"/>
                        </a:lnTo>
                        <a:lnTo>
                          <a:pt x="574" y="6"/>
                        </a:lnTo>
                        <a:lnTo>
                          <a:pt x="634" y="2"/>
                        </a:lnTo>
                        <a:lnTo>
                          <a:pt x="694" y="0"/>
                        </a:lnTo>
                        <a:lnTo>
                          <a:pt x="750" y="2"/>
                        </a:lnTo>
                        <a:lnTo>
                          <a:pt x="807" y="6"/>
                        </a:lnTo>
                        <a:lnTo>
                          <a:pt x="863" y="11"/>
                        </a:lnTo>
                        <a:lnTo>
                          <a:pt x="915" y="21"/>
                        </a:lnTo>
                        <a:lnTo>
                          <a:pt x="967" y="30"/>
                        </a:lnTo>
                        <a:lnTo>
                          <a:pt x="1021" y="42"/>
                        </a:lnTo>
                        <a:lnTo>
                          <a:pt x="1068" y="57"/>
                        </a:lnTo>
                        <a:lnTo>
                          <a:pt x="1116" y="74"/>
                        </a:lnTo>
                        <a:lnTo>
                          <a:pt x="1160" y="91"/>
                        </a:lnTo>
                        <a:lnTo>
                          <a:pt x="1200" y="112"/>
                        </a:lnTo>
                        <a:lnTo>
                          <a:pt x="1238" y="132"/>
                        </a:lnTo>
                        <a:lnTo>
                          <a:pt x="1274" y="157"/>
                        </a:lnTo>
                        <a:lnTo>
                          <a:pt x="1335" y="206"/>
                        </a:lnTo>
                        <a:lnTo>
                          <a:pt x="1380" y="263"/>
                        </a:lnTo>
                        <a:lnTo>
                          <a:pt x="694" y="389"/>
                        </a:lnTo>
                        <a:lnTo>
                          <a:pt x="0" y="27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16" name="Freeform 2763"/>
                  <p:cNvSpPr>
                    <a:spLocks/>
                  </p:cNvSpPr>
                  <p:nvPr/>
                </p:nvSpPr>
                <p:spPr bwMode="auto">
                  <a:xfrm>
                    <a:off x="2742" y="723"/>
                    <a:ext cx="1380" cy="270"/>
                  </a:xfrm>
                  <a:custGeom>
                    <a:avLst/>
                    <a:gdLst>
                      <a:gd name="T0" fmla="*/ 0 w 1380"/>
                      <a:gd name="T1" fmla="*/ 270 h 270"/>
                      <a:gd name="T2" fmla="*/ 45 w 1380"/>
                      <a:gd name="T3" fmla="*/ 213 h 270"/>
                      <a:gd name="T4" fmla="*/ 77 w 1380"/>
                      <a:gd name="T5" fmla="*/ 185 h 270"/>
                      <a:gd name="T6" fmla="*/ 108 w 1380"/>
                      <a:gd name="T7" fmla="*/ 161 h 270"/>
                      <a:gd name="T8" fmla="*/ 142 w 1380"/>
                      <a:gd name="T9" fmla="*/ 136 h 270"/>
                      <a:gd name="T10" fmla="*/ 183 w 1380"/>
                      <a:gd name="T11" fmla="*/ 115 h 270"/>
                      <a:gd name="T12" fmla="*/ 220 w 1380"/>
                      <a:gd name="T13" fmla="*/ 94 h 270"/>
                      <a:gd name="T14" fmla="*/ 265 w 1380"/>
                      <a:gd name="T15" fmla="*/ 75 h 270"/>
                      <a:gd name="T16" fmla="*/ 312 w 1380"/>
                      <a:gd name="T17" fmla="*/ 59 h 270"/>
                      <a:gd name="T18" fmla="*/ 362 w 1380"/>
                      <a:gd name="T19" fmla="*/ 42 h 270"/>
                      <a:gd name="T20" fmla="*/ 413 w 1380"/>
                      <a:gd name="T21" fmla="*/ 30 h 270"/>
                      <a:gd name="T22" fmla="*/ 465 w 1380"/>
                      <a:gd name="T23" fmla="*/ 21 h 270"/>
                      <a:gd name="T24" fmla="*/ 521 w 1380"/>
                      <a:gd name="T25" fmla="*/ 11 h 270"/>
                      <a:gd name="T26" fmla="*/ 574 w 1380"/>
                      <a:gd name="T27" fmla="*/ 6 h 270"/>
                      <a:gd name="T28" fmla="*/ 634 w 1380"/>
                      <a:gd name="T29" fmla="*/ 2 h 270"/>
                      <a:gd name="T30" fmla="*/ 694 w 1380"/>
                      <a:gd name="T31" fmla="*/ 0 h 270"/>
                      <a:gd name="T32" fmla="*/ 750 w 1380"/>
                      <a:gd name="T33" fmla="*/ 2 h 270"/>
                      <a:gd name="T34" fmla="*/ 807 w 1380"/>
                      <a:gd name="T35" fmla="*/ 6 h 270"/>
                      <a:gd name="T36" fmla="*/ 863 w 1380"/>
                      <a:gd name="T37" fmla="*/ 11 h 270"/>
                      <a:gd name="T38" fmla="*/ 915 w 1380"/>
                      <a:gd name="T39" fmla="*/ 21 h 270"/>
                      <a:gd name="T40" fmla="*/ 967 w 1380"/>
                      <a:gd name="T41" fmla="*/ 30 h 270"/>
                      <a:gd name="T42" fmla="*/ 1021 w 1380"/>
                      <a:gd name="T43" fmla="*/ 42 h 270"/>
                      <a:gd name="T44" fmla="*/ 1068 w 1380"/>
                      <a:gd name="T45" fmla="*/ 57 h 270"/>
                      <a:gd name="T46" fmla="*/ 1116 w 1380"/>
                      <a:gd name="T47" fmla="*/ 74 h 270"/>
                      <a:gd name="T48" fmla="*/ 1160 w 1380"/>
                      <a:gd name="T49" fmla="*/ 91 h 270"/>
                      <a:gd name="T50" fmla="*/ 1200 w 1380"/>
                      <a:gd name="T51" fmla="*/ 112 h 270"/>
                      <a:gd name="T52" fmla="*/ 1238 w 1380"/>
                      <a:gd name="T53" fmla="*/ 132 h 270"/>
                      <a:gd name="T54" fmla="*/ 1274 w 1380"/>
                      <a:gd name="T55" fmla="*/ 157 h 270"/>
                      <a:gd name="T56" fmla="*/ 1335 w 1380"/>
                      <a:gd name="T57" fmla="*/ 206 h 270"/>
                      <a:gd name="T58" fmla="*/ 1380 w 1380"/>
                      <a:gd name="T59" fmla="*/ 263 h 270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380"/>
                      <a:gd name="T91" fmla="*/ 0 h 270"/>
                      <a:gd name="T92" fmla="*/ 1380 w 1380"/>
                      <a:gd name="T93" fmla="*/ 270 h 270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380" h="270">
                        <a:moveTo>
                          <a:pt x="0" y="270"/>
                        </a:moveTo>
                        <a:lnTo>
                          <a:pt x="45" y="213"/>
                        </a:lnTo>
                        <a:lnTo>
                          <a:pt x="77" y="185"/>
                        </a:lnTo>
                        <a:lnTo>
                          <a:pt x="108" y="161"/>
                        </a:lnTo>
                        <a:lnTo>
                          <a:pt x="142" y="136"/>
                        </a:lnTo>
                        <a:lnTo>
                          <a:pt x="183" y="115"/>
                        </a:lnTo>
                        <a:lnTo>
                          <a:pt x="220" y="94"/>
                        </a:lnTo>
                        <a:lnTo>
                          <a:pt x="265" y="75"/>
                        </a:lnTo>
                        <a:lnTo>
                          <a:pt x="312" y="59"/>
                        </a:lnTo>
                        <a:lnTo>
                          <a:pt x="362" y="42"/>
                        </a:lnTo>
                        <a:lnTo>
                          <a:pt x="413" y="30"/>
                        </a:lnTo>
                        <a:lnTo>
                          <a:pt x="465" y="21"/>
                        </a:lnTo>
                        <a:lnTo>
                          <a:pt x="521" y="11"/>
                        </a:lnTo>
                        <a:lnTo>
                          <a:pt x="574" y="6"/>
                        </a:lnTo>
                        <a:lnTo>
                          <a:pt x="634" y="2"/>
                        </a:lnTo>
                        <a:lnTo>
                          <a:pt x="694" y="0"/>
                        </a:lnTo>
                        <a:lnTo>
                          <a:pt x="750" y="2"/>
                        </a:lnTo>
                        <a:lnTo>
                          <a:pt x="807" y="6"/>
                        </a:lnTo>
                        <a:lnTo>
                          <a:pt x="863" y="11"/>
                        </a:lnTo>
                        <a:lnTo>
                          <a:pt x="915" y="21"/>
                        </a:lnTo>
                        <a:lnTo>
                          <a:pt x="967" y="30"/>
                        </a:lnTo>
                        <a:lnTo>
                          <a:pt x="1021" y="42"/>
                        </a:lnTo>
                        <a:lnTo>
                          <a:pt x="1068" y="57"/>
                        </a:lnTo>
                        <a:lnTo>
                          <a:pt x="1116" y="74"/>
                        </a:lnTo>
                        <a:lnTo>
                          <a:pt x="1160" y="91"/>
                        </a:lnTo>
                        <a:lnTo>
                          <a:pt x="1200" y="112"/>
                        </a:lnTo>
                        <a:lnTo>
                          <a:pt x="1238" y="132"/>
                        </a:lnTo>
                        <a:lnTo>
                          <a:pt x="1274" y="157"/>
                        </a:lnTo>
                        <a:lnTo>
                          <a:pt x="1335" y="206"/>
                        </a:lnTo>
                        <a:lnTo>
                          <a:pt x="1380" y="263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94" name="Group 2764"/>
                <p:cNvGrpSpPr>
                  <a:grpSpLocks/>
                </p:cNvGrpSpPr>
                <p:nvPr/>
              </p:nvGrpSpPr>
              <p:grpSpPr bwMode="auto">
                <a:xfrm>
                  <a:off x="1913" y="931"/>
                  <a:ext cx="874" cy="447"/>
                  <a:chOff x="1913" y="931"/>
                  <a:chExt cx="874" cy="447"/>
                </a:xfrm>
              </p:grpSpPr>
              <p:sp>
                <p:nvSpPr>
                  <p:cNvPr id="1213" name="Freeform 2765"/>
                  <p:cNvSpPr>
                    <a:spLocks/>
                  </p:cNvSpPr>
                  <p:nvPr/>
                </p:nvSpPr>
                <p:spPr bwMode="auto">
                  <a:xfrm>
                    <a:off x="1913" y="931"/>
                    <a:ext cx="874" cy="447"/>
                  </a:xfrm>
                  <a:custGeom>
                    <a:avLst/>
                    <a:gdLst>
                      <a:gd name="T0" fmla="*/ 26 w 874"/>
                      <a:gd name="T1" fmla="*/ 447 h 447"/>
                      <a:gd name="T2" fmla="*/ 10 w 874"/>
                      <a:gd name="T3" fmla="*/ 398 h 447"/>
                      <a:gd name="T4" fmla="*/ 0 w 874"/>
                      <a:gd name="T5" fmla="*/ 349 h 447"/>
                      <a:gd name="T6" fmla="*/ 6 w 874"/>
                      <a:gd name="T7" fmla="*/ 313 h 447"/>
                      <a:gd name="T8" fmla="*/ 15 w 874"/>
                      <a:gd name="T9" fmla="*/ 278 h 447"/>
                      <a:gd name="T10" fmla="*/ 26 w 874"/>
                      <a:gd name="T11" fmla="*/ 245 h 447"/>
                      <a:gd name="T12" fmla="*/ 48 w 874"/>
                      <a:gd name="T13" fmla="*/ 214 h 447"/>
                      <a:gd name="T14" fmla="*/ 71 w 874"/>
                      <a:gd name="T15" fmla="*/ 181 h 447"/>
                      <a:gd name="T16" fmla="*/ 102 w 874"/>
                      <a:gd name="T17" fmla="*/ 153 h 447"/>
                      <a:gd name="T18" fmla="*/ 138 w 874"/>
                      <a:gd name="T19" fmla="*/ 127 h 447"/>
                      <a:gd name="T20" fmla="*/ 171 w 874"/>
                      <a:gd name="T21" fmla="*/ 101 h 447"/>
                      <a:gd name="T22" fmla="*/ 216 w 874"/>
                      <a:gd name="T23" fmla="*/ 79 h 447"/>
                      <a:gd name="T24" fmla="*/ 261 w 874"/>
                      <a:gd name="T25" fmla="*/ 59 h 447"/>
                      <a:gd name="T26" fmla="*/ 307 w 874"/>
                      <a:gd name="T27" fmla="*/ 43 h 447"/>
                      <a:gd name="T28" fmla="*/ 359 w 874"/>
                      <a:gd name="T29" fmla="*/ 28 h 447"/>
                      <a:gd name="T30" fmla="*/ 411 w 874"/>
                      <a:gd name="T31" fmla="*/ 15 h 447"/>
                      <a:gd name="T32" fmla="*/ 469 w 874"/>
                      <a:gd name="T33" fmla="*/ 9 h 447"/>
                      <a:gd name="T34" fmla="*/ 526 w 874"/>
                      <a:gd name="T35" fmla="*/ 2 h 447"/>
                      <a:gd name="T36" fmla="*/ 588 w 874"/>
                      <a:gd name="T37" fmla="*/ 0 h 447"/>
                      <a:gd name="T38" fmla="*/ 660 w 874"/>
                      <a:gd name="T39" fmla="*/ 3 h 447"/>
                      <a:gd name="T40" fmla="*/ 735 w 874"/>
                      <a:gd name="T41" fmla="*/ 13 h 447"/>
                      <a:gd name="T42" fmla="*/ 809 w 874"/>
                      <a:gd name="T43" fmla="*/ 26 h 447"/>
                      <a:gd name="T44" fmla="*/ 874 w 874"/>
                      <a:gd name="T45" fmla="*/ 45 h 447"/>
                      <a:gd name="T46" fmla="*/ 588 w 874"/>
                      <a:gd name="T47" fmla="*/ 349 h 447"/>
                      <a:gd name="T48" fmla="*/ 26 w 874"/>
                      <a:gd name="T49" fmla="*/ 447 h 447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874"/>
                      <a:gd name="T76" fmla="*/ 0 h 447"/>
                      <a:gd name="T77" fmla="*/ 874 w 874"/>
                      <a:gd name="T78" fmla="*/ 447 h 447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874" h="447">
                        <a:moveTo>
                          <a:pt x="26" y="447"/>
                        </a:moveTo>
                        <a:lnTo>
                          <a:pt x="10" y="398"/>
                        </a:lnTo>
                        <a:lnTo>
                          <a:pt x="0" y="349"/>
                        </a:lnTo>
                        <a:lnTo>
                          <a:pt x="6" y="313"/>
                        </a:lnTo>
                        <a:lnTo>
                          <a:pt x="15" y="278"/>
                        </a:lnTo>
                        <a:lnTo>
                          <a:pt x="26" y="245"/>
                        </a:lnTo>
                        <a:lnTo>
                          <a:pt x="48" y="214"/>
                        </a:lnTo>
                        <a:lnTo>
                          <a:pt x="71" y="181"/>
                        </a:lnTo>
                        <a:lnTo>
                          <a:pt x="102" y="153"/>
                        </a:lnTo>
                        <a:lnTo>
                          <a:pt x="138" y="127"/>
                        </a:lnTo>
                        <a:lnTo>
                          <a:pt x="171" y="101"/>
                        </a:lnTo>
                        <a:lnTo>
                          <a:pt x="216" y="79"/>
                        </a:lnTo>
                        <a:lnTo>
                          <a:pt x="261" y="59"/>
                        </a:lnTo>
                        <a:lnTo>
                          <a:pt x="307" y="43"/>
                        </a:lnTo>
                        <a:lnTo>
                          <a:pt x="359" y="28"/>
                        </a:lnTo>
                        <a:lnTo>
                          <a:pt x="411" y="15"/>
                        </a:lnTo>
                        <a:lnTo>
                          <a:pt x="469" y="9"/>
                        </a:lnTo>
                        <a:lnTo>
                          <a:pt x="526" y="2"/>
                        </a:lnTo>
                        <a:lnTo>
                          <a:pt x="588" y="0"/>
                        </a:lnTo>
                        <a:lnTo>
                          <a:pt x="660" y="3"/>
                        </a:lnTo>
                        <a:lnTo>
                          <a:pt x="735" y="13"/>
                        </a:lnTo>
                        <a:lnTo>
                          <a:pt x="809" y="26"/>
                        </a:lnTo>
                        <a:lnTo>
                          <a:pt x="874" y="45"/>
                        </a:lnTo>
                        <a:lnTo>
                          <a:pt x="588" y="349"/>
                        </a:lnTo>
                        <a:lnTo>
                          <a:pt x="26" y="44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14" name="Freeform 2766"/>
                  <p:cNvSpPr>
                    <a:spLocks/>
                  </p:cNvSpPr>
                  <p:nvPr/>
                </p:nvSpPr>
                <p:spPr bwMode="auto">
                  <a:xfrm>
                    <a:off x="1913" y="931"/>
                    <a:ext cx="874" cy="447"/>
                  </a:xfrm>
                  <a:custGeom>
                    <a:avLst/>
                    <a:gdLst>
                      <a:gd name="T0" fmla="*/ 26 w 874"/>
                      <a:gd name="T1" fmla="*/ 447 h 447"/>
                      <a:gd name="T2" fmla="*/ 10 w 874"/>
                      <a:gd name="T3" fmla="*/ 398 h 447"/>
                      <a:gd name="T4" fmla="*/ 0 w 874"/>
                      <a:gd name="T5" fmla="*/ 349 h 447"/>
                      <a:gd name="T6" fmla="*/ 6 w 874"/>
                      <a:gd name="T7" fmla="*/ 313 h 447"/>
                      <a:gd name="T8" fmla="*/ 15 w 874"/>
                      <a:gd name="T9" fmla="*/ 278 h 447"/>
                      <a:gd name="T10" fmla="*/ 26 w 874"/>
                      <a:gd name="T11" fmla="*/ 245 h 447"/>
                      <a:gd name="T12" fmla="*/ 48 w 874"/>
                      <a:gd name="T13" fmla="*/ 214 h 447"/>
                      <a:gd name="T14" fmla="*/ 71 w 874"/>
                      <a:gd name="T15" fmla="*/ 181 h 447"/>
                      <a:gd name="T16" fmla="*/ 102 w 874"/>
                      <a:gd name="T17" fmla="*/ 153 h 447"/>
                      <a:gd name="T18" fmla="*/ 138 w 874"/>
                      <a:gd name="T19" fmla="*/ 127 h 447"/>
                      <a:gd name="T20" fmla="*/ 171 w 874"/>
                      <a:gd name="T21" fmla="*/ 101 h 447"/>
                      <a:gd name="T22" fmla="*/ 216 w 874"/>
                      <a:gd name="T23" fmla="*/ 79 h 447"/>
                      <a:gd name="T24" fmla="*/ 261 w 874"/>
                      <a:gd name="T25" fmla="*/ 59 h 447"/>
                      <a:gd name="T26" fmla="*/ 307 w 874"/>
                      <a:gd name="T27" fmla="*/ 43 h 447"/>
                      <a:gd name="T28" fmla="*/ 359 w 874"/>
                      <a:gd name="T29" fmla="*/ 28 h 447"/>
                      <a:gd name="T30" fmla="*/ 411 w 874"/>
                      <a:gd name="T31" fmla="*/ 15 h 447"/>
                      <a:gd name="T32" fmla="*/ 469 w 874"/>
                      <a:gd name="T33" fmla="*/ 9 h 447"/>
                      <a:gd name="T34" fmla="*/ 526 w 874"/>
                      <a:gd name="T35" fmla="*/ 2 h 447"/>
                      <a:gd name="T36" fmla="*/ 588 w 874"/>
                      <a:gd name="T37" fmla="*/ 0 h 447"/>
                      <a:gd name="T38" fmla="*/ 660 w 874"/>
                      <a:gd name="T39" fmla="*/ 3 h 447"/>
                      <a:gd name="T40" fmla="*/ 735 w 874"/>
                      <a:gd name="T41" fmla="*/ 13 h 447"/>
                      <a:gd name="T42" fmla="*/ 809 w 874"/>
                      <a:gd name="T43" fmla="*/ 26 h 447"/>
                      <a:gd name="T44" fmla="*/ 874 w 874"/>
                      <a:gd name="T45" fmla="*/ 45 h 44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874"/>
                      <a:gd name="T70" fmla="*/ 0 h 447"/>
                      <a:gd name="T71" fmla="*/ 874 w 874"/>
                      <a:gd name="T72" fmla="*/ 447 h 44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874" h="447">
                        <a:moveTo>
                          <a:pt x="26" y="447"/>
                        </a:moveTo>
                        <a:lnTo>
                          <a:pt x="10" y="398"/>
                        </a:lnTo>
                        <a:lnTo>
                          <a:pt x="0" y="349"/>
                        </a:lnTo>
                        <a:lnTo>
                          <a:pt x="6" y="313"/>
                        </a:lnTo>
                        <a:lnTo>
                          <a:pt x="15" y="278"/>
                        </a:lnTo>
                        <a:lnTo>
                          <a:pt x="26" y="245"/>
                        </a:lnTo>
                        <a:lnTo>
                          <a:pt x="48" y="214"/>
                        </a:lnTo>
                        <a:lnTo>
                          <a:pt x="71" y="181"/>
                        </a:lnTo>
                        <a:lnTo>
                          <a:pt x="102" y="153"/>
                        </a:lnTo>
                        <a:lnTo>
                          <a:pt x="138" y="127"/>
                        </a:lnTo>
                        <a:lnTo>
                          <a:pt x="171" y="101"/>
                        </a:lnTo>
                        <a:lnTo>
                          <a:pt x="216" y="79"/>
                        </a:lnTo>
                        <a:lnTo>
                          <a:pt x="261" y="59"/>
                        </a:lnTo>
                        <a:lnTo>
                          <a:pt x="307" y="43"/>
                        </a:lnTo>
                        <a:lnTo>
                          <a:pt x="359" y="28"/>
                        </a:lnTo>
                        <a:lnTo>
                          <a:pt x="411" y="15"/>
                        </a:lnTo>
                        <a:lnTo>
                          <a:pt x="469" y="9"/>
                        </a:lnTo>
                        <a:lnTo>
                          <a:pt x="526" y="2"/>
                        </a:lnTo>
                        <a:lnTo>
                          <a:pt x="588" y="0"/>
                        </a:lnTo>
                        <a:lnTo>
                          <a:pt x="660" y="3"/>
                        </a:lnTo>
                        <a:lnTo>
                          <a:pt x="735" y="13"/>
                        </a:lnTo>
                        <a:lnTo>
                          <a:pt x="809" y="26"/>
                        </a:lnTo>
                        <a:lnTo>
                          <a:pt x="874" y="45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95" name="Group 2767"/>
                <p:cNvGrpSpPr>
                  <a:grpSpLocks/>
                </p:cNvGrpSpPr>
                <p:nvPr/>
              </p:nvGrpSpPr>
              <p:grpSpPr bwMode="auto">
                <a:xfrm>
                  <a:off x="1572" y="1367"/>
                  <a:ext cx="535" cy="638"/>
                  <a:chOff x="1572" y="1367"/>
                  <a:chExt cx="535" cy="638"/>
                </a:xfrm>
              </p:grpSpPr>
              <p:sp>
                <p:nvSpPr>
                  <p:cNvPr id="1211" name="Freeform 2768"/>
                  <p:cNvSpPr>
                    <a:spLocks/>
                  </p:cNvSpPr>
                  <p:nvPr/>
                </p:nvSpPr>
                <p:spPr bwMode="auto">
                  <a:xfrm>
                    <a:off x="1572" y="1367"/>
                    <a:ext cx="535" cy="638"/>
                  </a:xfrm>
                  <a:custGeom>
                    <a:avLst/>
                    <a:gdLst>
                      <a:gd name="T0" fmla="*/ 214 w 535"/>
                      <a:gd name="T1" fmla="*/ 638 h 638"/>
                      <a:gd name="T2" fmla="*/ 168 w 535"/>
                      <a:gd name="T3" fmla="*/ 611 h 638"/>
                      <a:gd name="T4" fmla="*/ 123 w 535"/>
                      <a:gd name="T5" fmla="*/ 579 h 638"/>
                      <a:gd name="T6" fmla="*/ 89 w 535"/>
                      <a:gd name="T7" fmla="*/ 545 h 638"/>
                      <a:gd name="T8" fmla="*/ 59 w 535"/>
                      <a:gd name="T9" fmla="*/ 510 h 638"/>
                      <a:gd name="T10" fmla="*/ 30 w 535"/>
                      <a:gd name="T11" fmla="*/ 470 h 638"/>
                      <a:gd name="T12" fmla="*/ 14 w 535"/>
                      <a:gd name="T13" fmla="*/ 430 h 638"/>
                      <a:gd name="T14" fmla="*/ 5 w 535"/>
                      <a:gd name="T15" fmla="*/ 389 h 638"/>
                      <a:gd name="T16" fmla="*/ 0 w 535"/>
                      <a:gd name="T17" fmla="*/ 347 h 638"/>
                      <a:gd name="T18" fmla="*/ 10 w 535"/>
                      <a:gd name="T19" fmla="*/ 288 h 638"/>
                      <a:gd name="T20" fmla="*/ 29 w 535"/>
                      <a:gd name="T21" fmla="*/ 232 h 638"/>
                      <a:gd name="T22" fmla="*/ 59 w 535"/>
                      <a:gd name="T23" fmla="*/ 181 h 638"/>
                      <a:gd name="T24" fmla="*/ 101 w 535"/>
                      <a:gd name="T25" fmla="*/ 132 h 638"/>
                      <a:gd name="T26" fmla="*/ 153 w 535"/>
                      <a:gd name="T27" fmla="*/ 90 h 638"/>
                      <a:gd name="T28" fmla="*/ 183 w 535"/>
                      <a:gd name="T29" fmla="*/ 71 h 638"/>
                      <a:gd name="T30" fmla="*/ 214 w 535"/>
                      <a:gd name="T31" fmla="*/ 53 h 638"/>
                      <a:gd name="T32" fmla="*/ 250 w 535"/>
                      <a:gd name="T33" fmla="*/ 37 h 638"/>
                      <a:gd name="T34" fmla="*/ 285 w 535"/>
                      <a:gd name="T35" fmla="*/ 22 h 638"/>
                      <a:gd name="T36" fmla="*/ 325 w 535"/>
                      <a:gd name="T37" fmla="*/ 9 h 638"/>
                      <a:gd name="T38" fmla="*/ 363 w 535"/>
                      <a:gd name="T39" fmla="*/ 0 h 638"/>
                      <a:gd name="T40" fmla="*/ 535 w 535"/>
                      <a:gd name="T41" fmla="*/ 347 h 638"/>
                      <a:gd name="T42" fmla="*/ 214 w 535"/>
                      <a:gd name="T43" fmla="*/ 638 h 638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535"/>
                      <a:gd name="T67" fmla="*/ 0 h 638"/>
                      <a:gd name="T68" fmla="*/ 535 w 535"/>
                      <a:gd name="T69" fmla="*/ 638 h 638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535" h="638">
                        <a:moveTo>
                          <a:pt x="214" y="638"/>
                        </a:moveTo>
                        <a:lnTo>
                          <a:pt x="168" y="611"/>
                        </a:lnTo>
                        <a:lnTo>
                          <a:pt x="123" y="579"/>
                        </a:lnTo>
                        <a:lnTo>
                          <a:pt x="89" y="545"/>
                        </a:lnTo>
                        <a:lnTo>
                          <a:pt x="59" y="510"/>
                        </a:lnTo>
                        <a:lnTo>
                          <a:pt x="30" y="470"/>
                        </a:lnTo>
                        <a:lnTo>
                          <a:pt x="14" y="430"/>
                        </a:lnTo>
                        <a:lnTo>
                          <a:pt x="5" y="389"/>
                        </a:lnTo>
                        <a:lnTo>
                          <a:pt x="0" y="347"/>
                        </a:lnTo>
                        <a:lnTo>
                          <a:pt x="10" y="288"/>
                        </a:lnTo>
                        <a:lnTo>
                          <a:pt x="29" y="232"/>
                        </a:lnTo>
                        <a:lnTo>
                          <a:pt x="59" y="181"/>
                        </a:lnTo>
                        <a:lnTo>
                          <a:pt x="101" y="132"/>
                        </a:lnTo>
                        <a:lnTo>
                          <a:pt x="153" y="90"/>
                        </a:lnTo>
                        <a:lnTo>
                          <a:pt x="183" y="71"/>
                        </a:lnTo>
                        <a:lnTo>
                          <a:pt x="214" y="53"/>
                        </a:lnTo>
                        <a:lnTo>
                          <a:pt x="250" y="37"/>
                        </a:lnTo>
                        <a:lnTo>
                          <a:pt x="285" y="22"/>
                        </a:lnTo>
                        <a:lnTo>
                          <a:pt x="325" y="9"/>
                        </a:lnTo>
                        <a:lnTo>
                          <a:pt x="363" y="0"/>
                        </a:lnTo>
                        <a:lnTo>
                          <a:pt x="535" y="347"/>
                        </a:lnTo>
                        <a:lnTo>
                          <a:pt x="214" y="63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12" name="Freeform 2769"/>
                  <p:cNvSpPr>
                    <a:spLocks/>
                  </p:cNvSpPr>
                  <p:nvPr/>
                </p:nvSpPr>
                <p:spPr bwMode="auto">
                  <a:xfrm>
                    <a:off x="1572" y="1367"/>
                    <a:ext cx="363" cy="638"/>
                  </a:xfrm>
                  <a:custGeom>
                    <a:avLst/>
                    <a:gdLst>
                      <a:gd name="T0" fmla="*/ 214 w 363"/>
                      <a:gd name="T1" fmla="*/ 638 h 638"/>
                      <a:gd name="T2" fmla="*/ 168 w 363"/>
                      <a:gd name="T3" fmla="*/ 611 h 638"/>
                      <a:gd name="T4" fmla="*/ 123 w 363"/>
                      <a:gd name="T5" fmla="*/ 579 h 638"/>
                      <a:gd name="T6" fmla="*/ 89 w 363"/>
                      <a:gd name="T7" fmla="*/ 545 h 638"/>
                      <a:gd name="T8" fmla="*/ 59 w 363"/>
                      <a:gd name="T9" fmla="*/ 510 h 638"/>
                      <a:gd name="T10" fmla="*/ 30 w 363"/>
                      <a:gd name="T11" fmla="*/ 470 h 638"/>
                      <a:gd name="T12" fmla="*/ 14 w 363"/>
                      <a:gd name="T13" fmla="*/ 430 h 638"/>
                      <a:gd name="T14" fmla="*/ 5 w 363"/>
                      <a:gd name="T15" fmla="*/ 389 h 638"/>
                      <a:gd name="T16" fmla="*/ 0 w 363"/>
                      <a:gd name="T17" fmla="*/ 347 h 638"/>
                      <a:gd name="T18" fmla="*/ 10 w 363"/>
                      <a:gd name="T19" fmla="*/ 288 h 638"/>
                      <a:gd name="T20" fmla="*/ 29 w 363"/>
                      <a:gd name="T21" fmla="*/ 232 h 638"/>
                      <a:gd name="T22" fmla="*/ 59 w 363"/>
                      <a:gd name="T23" fmla="*/ 181 h 638"/>
                      <a:gd name="T24" fmla="*/ 101 w 363"/>
                      <a:gd name="T25" fmla="*/ 132 h 638"/>
                      <a:gd name="T26" fmla="*/ 153 w 363"/>
                      <a:gd name="T27" fmla="*/ 90 h 638"/>
                      <a:gd name="T28" fmla="*/ 183 w 363"/>
                      <a:gd name="T29" fmla="*/ 71 h 638"/>
                      <a:gd name="T30" fmla="*/ 214 w 363"/>
                      <a:gd name="T31" fmla="*/ 53 h 638"/>
                      <a:gd name="T32" fmla="*/ 250 w 363"/>
                      <a:gd name="T33" fmla="*/ 37 h 638"/>
                      <a:gd name="T34" fmla="*/ 285 w 363"/>
                      <a:gd name="T35" fmla="*/ 22 h 638"/>
                      <a:gd name="T36" fmla="*/ 325 w 363"/>
                      <a:gd name="T37" fmla="*/ 9 h 638"/>
                      <a:gd name="T38" fmla="*/ 363 w 363"/>
                      <a:gd name="T39" fmla="*/ 0 h 638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363"/>
                      <a:gd name="T61" fmla="*/ 0 h 638"/>
                      <a:gd name="T62" fmla="*/ 363 w 363"/>
                      <a:gd name="T63" fmla="*/ 638 h 638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363" h="638">
                        <a:moveTo>
                          <a:pt x="214" y="638"/>
                        </a:moveTo>
                        <a:lnTo>
                          <a:pt x="168" y="611"/>
                        </a:lnTo>
                        <a:lnTo>
                          <a:pt x="123" y="579"/>
                        </a:lnTo>
                        <a:lnTo>
                          <a:pt x="89" y="545"/>
                        </a:lnTo>
                        <a:lnTo>
                          <a:pt x="59" y="510"/>
                        </a:lnTo>
                        <a:lnTo>
                          <a:pt x="30" y="470"/>
                        </a:lnTo>
                        <a:lnTo>
                          <a:pt x="14" y="430"/>
                        </a:lnTo>
                        <a:lnTo>
                          <a:pt x="5" y="389"/>
                        </a:lnTo>
                        <a:lnTo>
                          <a:pt x="0" y="347"/>
                        </a:lnTo>
                        <a:lnTo>
                          <a:pt x="10" y="288"/>
                        </a:lnTo>
                        <a:lnTo>
                          <a:pt x="29" y="232"/>
                        </a:lnTo>
                        <a:lnTo>
                          <a:pt x="59" y="181"/>
                        </a:lnTo>
                        <a:lnTo>
                          <a:pt x="101" y="132"/>
                        </a:lnTo>
                        <a:lnTo>
                          <a:pt x="153" y="90"/>
                        </a:lnTo>
                        <a:lnTo>
                          <a:pt x="183" y="71"/>
                        </a:lnTo>
                        <a:lnTo>
                          <a:pt x="214" y="53"/>
                        </a:lnTo>
                        <a:lnTo>
                          <a:pt x="250" y="37"/>
                        </a:lnTo>
                        <a:lnTo>
                          <a:pt x="285" y="22"/>
                        </a:lnTo>
                        <a:lnTo>
                          <a:pt x="325" y="9"/>
                        </a:lnTo>
                        <a:lnTo>
                          <a:pt x="363" y="0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96" name="Group 2770"/>
                <p:cNvGrpSpPr>
                  <a:grpSpLocks/>
                </p:cNvGrpSpPr>
                <p:nvPr/>
              </p:nvGrpSpPr>
              <p:grpSpPr bwMode="auto">
                <a:xfrm>
                  <a:off x="1782" y="2001"/>
                  <a:ext cx="884" cy="349"/>
                  <a:chOff x="1782" y="2001"/>
                  <a:chExt cx="884" cy="349"/>
                </a:xfrm>
              </p:grpSpPr>
              <p:sp>
                <p:nvSpPr>
                  <p:cNvPr id="1209" name="Freeform 2771"/>
                  <p:cNvSpPr>
                    <a:spLocks/>
                  </p:cNvSpPr>
                  <p:nvPr/>
                </p:nvSpPr>
                <p:spPr bwMode="auto">
                  <a:xfrm>
                    <a:off x="1782" y="2001"/>
                    <a:ext cx="884" cy="349"/>
                  </a:xfrm>
                  <a:custGeom>
                    <a:avLst/>
                    <a:gdLst>
                      <a:gd name="T0" fmla="*/ 884 w 884"/>
                      <a:gd name="T1" fmla="*/ 313 h 349"/>
                      <a:gd name="T2" fmla="*/ 817 w 884"/>
                      <a:gd name="T3" fmla="*/ 329 h 349"/>
                      <a:gd name="T4" fmla="*/ 749 w 884"/>
                      <a:gd name="T5" fmla="*/ 341 h 349"/>
                      <a:gd name="T6" fmla="*/ 678 w 884"/>
                      <a:gd name="T7" fmla="*/ 347 h 349"/>
                      <a:gd name="T8" fmla="*/ 607 w 884"/>
                      <a:gd name="T9" fmla="*/ 349 h 349"/>
                      <a:gd name="T10" fmla="*/ 547 w 884"/>
                      <a:gd name="T11" fmla="*/ 348 h 349"/>
                      <a:gd name="T12" fmla="*/ 486 w 884"/>
                      <a:gd name="T13" fmla="*/ 343 h 349"/>
                      <a:gd name="T14" fmla="*/ 429 w 884"/>
                      <a:gd name="T15" fmla="*/ 334 h 349"/>
                      <a:gd name="T16" fmla="*/ 371 w 884"/>
                      <a:gd name="T17" fmla="*/ 322 h 349"/>
                      <a:gd name="T18" fmla="*/ 321 w 884"/>
                      <a:gd name="T19" fmla="*/ 307 h 349"/>
                      <a:gd name="T20" fmla="*/ 269 w 884"/>
                      <a:gd name="T21" fmla="*/ 290 h 349"/>
                      <a:gd name="T22" fmla="*/ 224 w 884"/>
                      <a:gd name="T23" fmla="*/ 270 h 349"/>
                      <a:gd name="T24" fmla="*/ 179 w 884"/>
                      <a:gd name="T25" fmla="*/ 247 h 349"/>
                      <a:gd name="T26" fmla="*/ 141 w 884"/>
                      <a:gd name="T27" fmla="*/ 223 h 349"/>
                      <a:gd name="T28" fmla="*/ 105 w 884"/>
                      <a:gd name="T29" fmla="*/ 196 h 349"/>
                      <a:gd name="T30" fmla="*/ 75 w 884"/>
                      <a:gd name="T31" fmla="*/ 167 h 349"/>
                      <a:gd name="T32" fmla="*/ 49 w 884"/>
                      <a:gd name="T33" fmla="*/ 136 h 349"/>
                      <a:gd name="T34" fmla="*/ 28 w 884"/>
                      <a:gd name="T35" fmla="*/ 104 h 349"/>
                      <a:gd name="T36" fmla="*/ 14 w 884"/>
                      <a:gd name="T37" fmla="*/ 70 h 349"/>
                      <a:gd name="T38" fmla="*/ 5 w 884"/>
                      <a:gd name="T39" fmla="*/ 35 h 349"/>
                      <a:gd name="T40" fmla="*/ 0 w 884"/>
                      <a:gd name="T41" fmla="*/ 0 h 349"/>
                      <a:gd name="T42" fmla="*/ 607 w 884"/>
                      <a:gd name="T43" fmla="*/ 0 h 349"/>
                      <a:gd name="T44" fmla="*/ 884 w 884"/>
                      <a:gd name="T45" fmla="*/ 313 h 349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884"/>
                      <a:gd name="T70" fmla="*/ 0 h 349"/>
                      <a:gd name="T71" fmla="*/ 884 w 884"/>
                      <a:gd name="T72" fmla="*/ 349 h 349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884" h="349">
                        <a:moveTo>
                          <a:pt x="884" y="313"/>
                        </a:moveTo>
                        <a:lnTo>
                          <a:pt x="817" y="329"/>
                        </a:lnTo>
                        <a:lnTo>
                          <a:pt x="749" y="341"/>
                        </a:lnTo>
                        <a:lnTo>
                          <a:pt x="678" y="347"/>
                        </a:lnTo>
                        <a:lnTo>
                          <a:pt x="607" y="349"/>
                        </a:lnTo>
                        <a:lnTo>
                          <a:pt x="547" y="348"/>
                        </a:lnTo>
                        <a:lnTo>
                          <a:pt x="486" y="343"/>
                        </a:lnTo>
                        <a:lnTo>
                          <a:pt x="429" y="334"/>
                        </a:lnTo>
                        <a:lnTo>
                          <a:pt x="371" y="322"/>
                        </a:lnTo>
                        <a:lnTo>
                          <a:pt x="321" y="307"/>
                        </a:lnTo>
                        <a:lnTo>
                          <a:pt x="269" y="290"/>
                        </a:lnTo>
                        <a:lnTo>
                          <a:pt x="224" y="270"/>
                        </a:lnTo>
                        <a:lnTo>
                          <a:pt x="179" y="247"/>
                        </a:lnTo>
                        <a:lnTo>
                          <a:pt x="141" y="223"/>
                        </a:lnTo>
                        <a:lnTo>
                          <a:pt x="105" y="196"/>
                        </a:lnTo>
                        <a:lnTo>
                          <a:pt x="75" y="167"/>
                        </a:lnTo>
                        <a:lnTo>
                          <a:pt x="49" y="136"/>
                        </a:lnTo>
                        <a:lnTo>
                          <a:pt x="28" y="104"/>
                        </a:lnTo>
                        <a:lnTo>
                          <a:pt x="14" y="70"/>
                        </a:lnTo>
                        <a:lnTo>
                          <a:pt x="5" y="35"/>
                        </a:lnTo>
                        <a:lnTo>
                          <a:pt x="0" y="0"/>
                        </a:lnTo>
                        <a:lnTo>
                          <a:pt x="607" y="0"/>
                        </a:lnTo>
                        <a:lnTo>
                          <a:pt x="884" y="31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10" name="Freeform 2772"/>
                  <p:cNvSpPr>
                    <a:spLocks/>
                  </p:cNvSpPr>
                  <p:nvPr/>
                </p:nvSpPr>
                <p:spPr bwMode="auto">
                  <a:xfrm>
                    <a:off x="1782" y="2001"/>
                    <a:ext cx="884" cy="349"/>
                  </a:xfrm>
                  <a:custGeom>
                    <a:avLst/>
                    <a:gdLst>
                      <a:gd name="T0" fmla="*/ 884 w 884"/>
                      <a:gd name="T1" fmla="*/ 313 h 349"/>
                      <a:gd name="T2" fmla="*/ 817 w 884"/>
                      <a:gd name="T3" fmla="*/ 329 h 349"/>
                      <a:gd name="T4" fmla="*/ 749 w 884"/>
                      <a:gd name="T5" fmla="*/ 341 h 349"/>
                      <a:gd name="T6" fmla="*/ 678 w 884"/>
                      <a:gd name="T7" fmla="*/ 347 h 349"/>
                      <a:gd name="T8" fmla="*/ 607 w 884"/>
                      <a:gd name="T9" fmla="*/ 349 h 349"/>
                      <a:gd name="T10" fmla="*/ 547 w 884"/>
                      <a:gd name="T11" fmla="*/ 348 h 349"/>
                      <a:gd name="T12" fmla="*/ 486 w 884"/>
                      <a:gd name="T13" fmla="*/ 343 h 349"/>
                      <a:gd name="T14" fmla="*/ 429 w 884"/>
                      <a:gd name="T15" fmla="*/ 334 h 349"/>
                      <a:gd name="T16" fmla="*/ 371 w 884"/>
                      <a:gd name="T17" fmla="*/ 322 h 349"/>
                      <a:gd name="T18" fmla="*/ 321 w 884"/>
                      <a:gd name="T19" fmla="*/ 307 h 349"/>
                      <a:gd name="T20" fmla="*/ 269 w 884"/>
                      <a:gd name="T21" fmla="*/ 290 h 349"/>
                      <a:gd name="T22" fmla="*/ 224 w 884"/>
                      <a:gd name="T23" fmla="*/ 270 h 349"/>
                      <a:gd name="T24" fmla="*/ 179 w 884"/>
                      <a:gd name="T25" fmla="*/ 247 h 349"/>
                      <a:gd name="T26" fmla="*/ 141 w 884"/>
                      <a:gd name="T27" fmla="*/ 223 h 349"/>
                      <a:gd name="T28" fmla="*/ 105 w 884"/>
                      <a:gd name="T29" fmla="*/ 196 h 349"/>
                      <a:gd name="T30" fmla="*/ 75 w 884"/>
                      <a:gd name="T31" fmla="*/ 167 h 349"/>
                      <a:gd name="T32" fmla="*/ 49 w 884"/>
                      <a:gd name="T33" fmla="*/ 136 h 349"/>
                      <a:gd name="T34" fmla="*/ 28 w 884"/>
                      <a:gd name="T35" fmla="*/ 104 h 349"/>
                      <a:gd name="T36" fmla="*/ 14 w 884"/>
                      <a:gd name="T37" fmla="*/ 70 h 349"/>
                      <a:gd name="T38" fmla="*/ 5 w 884"/>
                      <a:gd name="T39" fmla="*/ 35 h 349"/>
                      <a:gd name="T40" fmla="*/ 0 w 884"/>
                      <a:gd name="T41" fmla="*/ 0 h 349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884"/>
                      <a:gd name="T64" fmla="*/ 0 h 349"/>
                      <a:gd name="T65" fmla="*/ 884 w 884"/>
                      <a:gd name="T66" fmla="*/ 349 h 349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884" h="349">
                        <a:moveTo>
                          <a:pt x="884" y="313"/>
                        </a:moveTo>
                        <a:lnTo>
                          <a:pt x="817" y="329"/>
                        </a:lnTo>
                        <a:lnTo>
                          <a:pt x="749" y="341"/>
                        </a:lnTo>
                        <a:lnTo>
                          <a:pt x="678" y="347"/>
                        </a:lnTo>
                        <a:lnTo>
                          <a:pt x="607" y="349"/>
                        </a:lnTo>
                        <a:lnTo>
                          <a:pt x="547" y="348"/>
                        </a:lnTo>
                        <a:lnTo>
                          <a:pt x="486" y="343"/>
                        </a:lnTo>
                        <a:lnTo>
                          <a:pt x="429" y="334"/>
                        </a:lnTo>
                        <a:lnTo>
                          <a:pt x="371" y="322"/>
                        </a:lnTo>
                        <a:lnTo>
                          <a:pt x="321" y="307"/>
                        </a:lnTo>
                        <a:lnTo>
                          <a:pt x="269" y="290"/>
                        </a:lnTo>
                        <a:lnTo>
                          <a:pt x="224" y="270"/>
                        </a:lnTo>
                        <a:lnTo>
                          <a:pt x="179" y="247"/>
                        </a:lnTo>
                        <a:lnTo>
                          <a:pt x="141" y="223"/>
                        </a:lnTo>
                        <a:lnTo>
                          <a:pt x="105" y="196"/>
                        </a:lnTo>
                        <a:lnTo>
                          <a:pt x="75" y="167"/>
                        </a:lnTo>
                        <a:lnTo>
                          <a:pt x="49" y="136"/>
                        </a:lnTo>
                        <a:lnTo>
                          <a:pt x="28" y="104"/>
                        </a:lnTo>
                        <a:lnTo>
                          <a:pt x="14" y="70"/>
                        </a:lnTo>
                        <a:lnTo>
                          <a:pt x="5" y="35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97" name="Group 2773"/>
                <p:cNvGrpSpPr>
                  <a:grpSpLocks/>
                </p:cNvGrpSpPr>
                <p:nvPr/>
              </p:nvGrpSpPr>
              <p:grpSpPr bwMode="auto">
                <a:xfrm>
                  <a:off x="2634" y="2231"/>
                  <a:ext cx="1488" cy="342"/>
                  <a:chOff x="2634" y="2231"/>
                  <a:chExt cx="1488" cy="342"/>
                </a:xfrm>
              </p:grpSpPr>
              <p:sp>
                <p:nvSpPr>
                  <p:cNvPr id="1207" name="Freeform 2774"/>
                  <p:cNvSpPr>
                    <a:spLocks/>
                  </p:cNvSpPr>
                  <p:nvPr/>
                </p:nvSpPr>
                <p:spPr bwMode="auto">
                  <a:xfrm>
                    <a:off x="2634" y="2231"/>
                    <a:ext cx="1488" cy="342"/>
                  </a:xfrm>
                  <a:custGeom>
                    <a:avLst/>
                    <a:gdLst>
                      <a:gd name="T0" fmla="*/ 1488 w 1488"/>
                      <a:gd name="T1" fmla="*/ 181 h 342"/>
                      <a:gd name="T2" fmla="*/ 1427 w 1488"/>
                      <a:gd name="T3" fmla="*/ 217 h 342"/>
                      <a:gd name="T4" fmla="*/ 1356 w 1488"/>
                      <a:gd name="T5" fmla="*/ 249 h 342"/>
                      <a:gd name="T6" fmla="*/ 1278 w 1488"/>
                      <a:gd name="T7" fmla="*/ 276 h 342"/>
                      <a:gd name="T8" fmla="*/ 1192 w 1488"/>
                      <a:gd name="T9" fmla="*/ 300 h 342"/>
                      <a:gd name="T10" fmla="*/ 1103 w 1488"/>
                      <a:gd name="T11" fmla="*/ 318 h 342"/>
                      <a:gd name="T12" fmla="*/ 1007 w 1488"/>
                      <a:gd name="T13" fmla="*/ 332 h 342"/>
                      <a:gd name="T14" fmla="*/ 906 w 1488"/>
                      <a:gd name="T15" fmla="*/ 340 h 342"/>
                      <a:gd name="T16" fmla="*/ 802 w 1488"/>
                      <a:gd name="T17" fmla="*/ 342 h 342"/>
                      <a:gd name="T18" fmla="*/ 726 w 1488"/>
                      <a:gd name="T19" fmla="*/ 341 h 342"/>
                      <a:gd name="T20" fmla="*/ 656 w 1488"/>
                      <a:gd name="T21" fmla="*/ 337 h 342"/>
                      <a:gd name="T22" fmla="*/ 587 w 1488"/>
                      <a:gd name="T23" fmla="*/ 330 h 342"/>
                      <a:gd name="T24" fmla="*/ 517 w 1488"/>
                      <a:gd name="T25" fmla="*/ 321 h 342"/>
                      <a:gd name="T26" fmla="*/ 450 w 1488"/>
                      <a:gd name="T27" fmla="*/ 310 h 342"/>
                      <a:gd name="T28" fmla="*/ 389 w 1488"/>
                      <a:gd name="T29" fmla="*/ 293 h 342"/>
                      <a:gd name="T30" fmla="*/ 328 w 1488"/>
                      <a:gd name="T31" fmla="*/ 277 h 342"/>
                      <a:gd name="T32" fmla="*/ 276 w 1488"/>
                      <a:gd name="T33" fmla="*/ 259 h 342"/>
                      <a:gd name="T34" fmla="*/ 224 w 1488"/>
                      <a:gd name="T35" fmla="*/ 239 h 342"/>
                      <a:gd name="T36" fmla="*/ 175 w 1488"/>
                      <a:gd name="T37" fmla="*/ 217 h 342"/>
                      <a:gd name="T38" fmla="*/ 133 w 1488"/>
                      <a:gd name="T39" fmla="*/ 193 h 342"/>
                      <a:gd name="T40" fmla="*/ 97 w 1488"/>
                      <a:gd name="T41" fmla="*/ 167 h 342"/>
                      <a:gd name="T42" fmla="*/ 62 w 1488"/>
                      <a:gd name="T43" fmla="*/ 140 h 342"/>
                      <a:gd name="T44" fmla="*/ 36 w 1488"/>
                      <a:gd name="T45" fmla="*/ 111 h 342"/>
                      <a:gd name="T46" fmla="*/ 14 w 1488"/>
                      <a:gd name="T47" fmla="*/ 81 h 342"/>
                      <a:gd name="T48" fmla="*/ 0 w 1488"/>
                      <a:gd name="T49" fmla="*/ 50 h 342"/>
                      <a:gd name="T50" fmla="*/ 802 w 1488"/>
                      <a:gd name="T51" fmla="*/ 0 h 342"/>
                      <a:gd name="T52" fmla="*/ 1488 w 1488"/>
                      <a:gd name="T53" fmla="*/ 181 h 342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88"/>
                      <a:gd name="T82" fmla="*/ 0 h 342"/>
                      <a:gd name="T83" fmla="*/ 1488 w 1488"/>
                      <a:gd name="T84" fmla="*/ 342 h 342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88" h="342">
                        <a:moveTo>
                          <a:pt x="1488" y="181"/>
                        </a:moveTo>
                        <a:lnTo>
                          <a:pt x="1427" y="217"/>
                        </a:lnTo>
                        <a:lnTo>
                          <a:pt x="1356" y="249"/>
                        </a:lnTo>
                        <a:lnTo>
                          <a:pt x="1278" y="276"/>
                        </a:lnTo>
                        <a:lnTo>
                          <a:pt x="1192" y="300"/>
                        </a:lnTo>
                        <a:lnTo>
                          <a:pt x="1103" y="318"/>
                        </a:lnTo>
                        <a:lnTo>
                          <a:pt x="1007" y="332"/>
                        </a:lnTo>
                        <a:lnTo>
                          <a:pt x="906" y="340"/>
                        </a:lnTo>
                        <a:lnTo>
                          <a:pt x="802" y="342"/>
                        </a:lnTo>
                        <a:lnTo>
                          <a:pt x="726" y="341"/>
                        </a:lnTo>
                        <a:lnTo>
                          <a:pt x="656" y="337"/>
                        </a:lnTo>
                        <a:lnTo>
                          <a:pt x="587" y="330"/>
                        </a:lnTo>
                        <a:lnTo>
                          <a:pt x="517" y="321"/>
                        </a:lnTo>
                        <a:lnTo>
                          <a:pt x="450" y="310"/>
                        </a:lnTo>
                        <a:lnTo>
                          <a:pt x="389" y="293"/>
                        </a:lnTo>
                        <a:lnTo>
                          <a:pt x="328" y="277"/>
                        </a:lnTo>
                        <a:lnTo>
                          <a:pt x="276" y="259"/>
                        </a:lnTo>
                        <a:lnTo>
                          <a:pt x="224" y="239"/>
                        </a:lnTo>
                        <a:lnTo>
                          <a:pt x="175" y="217"/>
                        </a:lnTo>
                        <a:lnTo>
                          <a:pt x="133" y="193"/>
                        </a:lnTo>
                        <a:lnTo>
                          <a:pt x="97" y="167"/>
                        </a:lnTo>
                        <a:lnTo>
                          <a:pt x="62" y="140"/>
                        </a:lnTo>
                        <a:lnTo>
                          <a:pt x="36" y="111"/>
                        </a:lnTo>
                        <a:lnTo>
                          <a:pt x="14" y="81"/>
                        </a:lnTo>
                        <a:lnTo>
                          <a:pt x="0" y="50"/>
                        </a:lnTo>
                        <a:lnTo>
                          <a:pt x="802" y="0"/>
                        </a:lnTo>
                        <a:lnTo>
                          <a:pt x="1488" y="18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08" name="Freeform 2775"/>
                  <p:cNvSpPr>
                    <a:spLocks/>
                  </p:cNvSpPr>
                  <p:nvPr/>
                </p:nvSpPr>
                <p:spPr bwMode="auto">
                  <a:xfrm>
                    <a:off x="2634" y="2282"/>
                    <a:ext cx="1488" cy="291"/>
                  </a:xfrm>
                  <a:custGeom>
                    <a:avLst/>
                    <a:gdLst>
                      <a:gd name="T0" fmla="*/ 1488 w 1488"/>
                      <a:gd name="T1" fmla="*/ 130 h 291"/>
                      <a:gd name="T2" fmla="*/ 1427 w 1488"/>
                      <a:gd name="T3" fmla="*/ 166 h 291"/>
                      <a:gd name="T4" fmla="*/ 1356 w 1488"/>
                      <a:gd name="T5" fmla="*/ 198 h 291"/>
                      <a:gd name="T6" fmla="*/ 1278 w 1488"/>
                      <a:gd name="T7" fmla="*/ 225 h 291"/>
                      <a:gd name="T8" fmla="*/ 1192 w 1488"/>
                      <a:gd name="T9" fmla="*/ 249 h 291"/>
                      <a:gd name="T10" fmla="*/ 1103 w 1488"/>
                      <a:gd name="T11" fmla="*/ 267 h 291"/>
                      <a:gd name="T12" fmla="*/ 1007 w 1488"/>
                      <a:gd name="T13" fmla="*/ 281 h 291"/>
                      <a:gd name="T14" fmla="*/ 906 w 1488"/>
                      <a:gd name="T15" fmla="*/ 289 h 291"/>
                      <a:gd name="T16" fmla="*/ 802 w 1488"/>
                      <a:gd name="T17" fmla="*/ 291 h 291"/>
                      <a:gd name="T18" fmla="*/ 726 w 1488"/>
                      <a:gd name="T19" fmla="*/ 290 h 291"/>
                      <a:gd name="T20" fmla="*/ 656 w 1488"/>
                      <a:gd name="T21" fmla="*/ 286 h 291"/>
                      <a:gd name="T22" fmla="*/ 587 w 1488"/>
                      <a:gd name="T23" fmla="*/ 279 h 291"/>
                      <a:gd name="T24" fmla="*/ 517 w 1488"/>
                      <a:gd name="T25" fmla="*/ 270 h 291"/>
                      <a:gd name="T26" fmla="*/ 450 w 1488"/>
                      <a:gd name="T27" fmla="*/ 259 h 291"/>
                      <a:gd name="T28" fmla="*/ 389 w 1488"/>
                      <a:gd name="T29" fmla="*/ 242 h 291"/>
                      <a:gd name="T30" fmla="*/ 328 w 1488"/>
                      <a:gd name="T31" fmla="*/ 226 h 291"/>
                      <a:gd name="T32" fmla="*/ 276 w 1488"/>
                      <a:gd name="T33" fmla="*/ 208 h 291"/>
                      <a:gd name="T34" fmla="*/ 224 w 1488"/>
                      <a:gd name="T35" fmla="*/ 188 h 291"/>
                      <a:gd name="T36" fmla="*/ 175 w 1488"/>
                      <a:gd name="T37" fmla="*/ 166 h 291"/>
                      <a:gd name="T38" fmla="*/ 133 w 1488"/>
                      <a:gd name="T39" fmla="*/ 142 h 291"/>
                      <a:gd name="T40" fmla="*/ 97 w 1488"/>
                      <a:gd name="T41" fmla="*/ 116 h 291"/>
                      <a:gd name="T42" fmla="*/ 62 w 1488"/>
                      <a:gd name="T43" fmla="*/ 89 h 291"/>
                      <a:gd name="T44" fmla="*/ 36 w 1488"/>
                      <a:gd name="T45" fmla="*/ 60 h 291"/>
                      <a:gd name="T46" fmla="*/ 14 w 1488"/>
                      <a:gd name="T47" fmla="*/ 30 h 291"/>
                      <a:gd name="T48" fmla="*/ 0 w 1488"/>
                      <a:gd name="T49" fmla="*/ 0 h 291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488"/>
                      <a:gd name="T76" fmla="*/ 0 h 291"/>
                      <a:gd name="T77" fmla="*/ 1488 w 1488"/>
                      <a:gd name="T78" fmla="*/ 291 h 291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488" h="291">
                        <a:moveTo>
                          <a:pt x="1488" y="130"/>
                        </a:moveTo>
                        <a:lnTo>
                          <a:pt x="1427" y="166"/>
                        </a:lnTo>
                        <a:lnTo>
                          <a:pt x="1356" y="198"/>
                        </a:lnTo>
                        <a:lnTo>
                          <a:pt x="1278" y="225"/>
                        </a:lnTo>
                        <a:lnTo>
                          <a:pt x="1192" y="249"/>
                        </a:lnTo>
                        <a:lnTo>
                          <a:pt x="1103" y="267"/>
                        </a:lnTo>
                        <a:lnTo>
                          <a:pt x="1007" y="281"/>
                        </a:lnTo>
                        <a:lnTo>
                          <a:pt x="906" y="289"/>
                        </a:lnTo>
                        <a:lnTo>
                          <a:pt x="802" y="291"/>
                        </a:lnTo>
                        <a:lnTo>
                          <a:pt x="726" y="290"/>
                        </a:lnTo>
                        <a:lnTo>
                          <a:pt x="656" y="286"/>
                        </a:lnTo>
                        <a:lnTo>
                          <a:pt x="587" y="279"/>
                        </a:lnTo>
                        <a:lnTo>
                          <a:pt x="517" y="270"/>
                        </a:lnTo>
                        <a:lnTo>
                          <a:pt x="450" y="259"/>
                        </a:lnTo>
                        <a:lnTo>
                          <a:pt x="389" y="242"/>
                        </a:lnTo>
                        <a:lnTo>
                          <a:pt x="328" y="226"/>
                        </a:lnTo>
                        <a:lnTo>
                          <a:pt x="276" y="208"/>
                        </a:lnTo>
                        <a:lnTo>
                          <a:pt x="224" y="188"/>
                        </a:lnTo>
                        <a:lnTo>
                          <a:pt x="175" y="166"/>
                        </a:lnTo>
                        <a:lnTo>
                          <a:pt x="133" y="142"/>
                        </a:lnTo>
                        <a:lnTo>
                          <a:pt x="97" y="116"/>
                        </a:lnTo>
                        <a:lnTo>
                          <a:pt x="62" y="89"/>
                        </a:lnTo>
                        <a:lnTo>
                          <a:pt x="36" y="60"/>
                        </a:lnTo>
                        <a:lnTo>
                          <a:pt x="14" y="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98" name="Group 2776"/>
                <p:cNvGrpSpPr>
                  <a:grpSpLocks/>
                </p:cNvGrpSpPr>
                <p:nvPr/>
              </p:nvGrpSpPr>
              <p:grpSpPr bwMode="auto">
                <a:xfrm>
                  <a:off x="4098" y="953"/>
                  <a:ext cx="662" cy="451"/>
                  <a:chOff x="4098" y="953"/>
                  <a:chExt cx="662" cy="451"/>
                </a:xfrm>
              </p:grpSpPr>
              <p:sp>
                <p:nvSpPr>
                  <p:cNvPr id="1205" name="Freeform 2777"/>
                  <p:cNvSpPr>
                    <a:spLocks/>
                  </p:cNvSpPr>
                  <p:nvPr/>
                </p:nvSpPr>
                <p:spPr bwMode="auto">
                  <a:xfrm>
                    <a:off x="4098" y="953"/>
                    <a:ext cx="662" cy="451"/>
                  </a:xfrm>
                  <a:custGeom>
                    <a:avLst/>
                    <a:gdLst>
                      <a:gd name="T0" fmla="*/ 0 w 662"/>
                      <a:gd name="T1" fmla="*/ 8 h 451"/>
                      <a:gd name="T2" fmla="*/ 58 w 662"/>
                      <a:gd name="T3" fmla="*/ 3 h 451"/>
                      <a:gd name="T4" fmla="*/ 115 w 662"/>
                      <a:gd name="T5" fmla="*/ 0 h 451"/>
                      <a:gd name="T6" fmla="*/ 173 w 662"/>
                      <a:gd name="T7" fmla="*/ 3 h 451"/>
                      <a:gd name="T8" fmla="*/ 223 w 662"/>
                      <a:gd name="T9" fmla="*/ 7 h 451"/>
                      <a:gd name="T10" fmla="*/ 275 w 662"/>
                      <a:gd name="T11" fmla="*/ 15 h 451"/>
                      <a:gd name="T12" fmla="*/ 330 w 662"/>
                      <a:gd name="T13" fmla="*/ 25 h 451"/>
                      <a:gd name="T14" fmla="*/ 377 w 662"/>
                      <a:gd name="T15" fmla="*/ 37 h 451"/>
                      <a:gd name="T16" fmla="*/ 422 w 662"/>
                      <a:gd name="T17" fmla="*/ 52 h 451"/>
                      <a:gd name="T18" fmla="*/ 464 w 662"/>
                      <a:gd name="T19" fmla="*/ 68 h 451"/>
                      <a:gd name="T20" fmla="*/ 500 w 662"/>
                      <a:gd name="T21" fmla="*/ 89 h 451"/>
                      <a:gd name="T22" fmla="*/ 534 w 662"/>
                      <a:gd name="T23" fmla="*/ 110 h 451"/>
                      <a:gd name="T24" fmla="*/ 571 w 662"/>
                      <a:gd name="T25" fmla="*/ 132 h 451"/>
                      <a:gd name="T26" fmla="*/ 597 w 662"/>
                      <a:gd name="T27" fmla="*/ 157 h 451"/>
                      <a:gd name="T28" fmla="*/ 617 w 662"/>
                      <a:gd name="T29" fmla="*/ 184 h 451"/>
                      <a:gd name="T30" fmla="*/ 634 w 662"/>
                      <a:gd name="T31" fmla="*/ 211 h 451"/>
                      <a:gd name="T32" fmla="*/ 647 w 662"/>
                      <a:gd name="T33" fmla="*/ 240 h 451"/>
                      <a:gd name="T34" fmla="*/ 658 w 662"/>
                      <a:gd name="T35" fmla="*/ 270 h 451"/>
                      <a:gd name="T36" fmla="*/ 662 w 662"/>
                      <a:gd name="T37" fmla="*/ 300 h 451"/>
                      <a:gd name="T38" fmla="*/ 658 w 662"/>
                      <a:gd name="T39" fmla="*/ 339 h 451"/>
                      <a:gd name="T40" fmla="*/ 643 w 662"/>
                      <a:gd name="T41" fmla="*/ 378 h 451"/>
                      <a:gd name="T42" fmla="*/ 617 w 662"/>
                      <a:gd name="T43" fmla="*/ 417 h 451"/>
                      <a:gd name="T44" fmla="*/ 587 w 662"/>
                      <a:gd name="T45" fmla="*/ 451 h 451"/>
                      <a:gd name="T46" fmla="*/ 115 w 662"/>
                      <a:gd name="T47" fmla="*/ 300 h 451"/>
                      <a:gd name="T48" fmla="*/ 0 w 662"/>
                      <a:gd name="T49" fmla="*/ 8 h 451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662"/>
                      <a:gd name="T76" fmla="*/ 0 h 451"/>
                      <a:gd name="T77" fmla="*/ 662 w 662"/>
                      <a:gd name="T78" fmla="*/ 451 h 451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662" h="451">
                        <a:moveTo>
                          <a:pt x="0" y="8"/>
                        </a:moveTo>
                        <a:lnTo>
                          <a:pt x="58" y="3"/>
                        </a:lnTo>
                        <a:lnTo>
                          <a:pt x="115" y="0"/>
                        </a:lnTo>
                        <a:lnTo>
                          <a:pt x="173" y="3"/>
                        </a:lnTo>
                        <a:lnTo>
                          <a:pt x="223" y="7"/>
                        </a:lnTo>
                        <a:lnTo>
                          <a:pt x="275" y="15"/>
                        </a:lnTo>
                        <a:lnTo>
                          <a:pt x="330" y="25"/>
                        </a:lnTo>
                        <a:lnTo>
                          <a:pt x="377" y="37"/>
                        </a:lnTo>
                        <a:lnTo>
                          <a:pt x="422" y="52"/>
                        </a:lnTo>
                        <a:lnTo>
                          <a:pt x="464" y="68"/>
                        </a:lnTo>
                        <a:lnTo>
                          <a:pt x="500" y="89"/>
                        </a:lnTo>
                        <a:lnTo>
                          <a:pt x="534" y="110"/>
                        </a:lnTo>
                        <a:lnTo>
                          <a:pt x="571" y="132"/>
                        </a:lnTo>
                        <a:lnTo>
                          <a:pt x="597" y="157"/>
                        </a:lnTo>
                        <a:lnTo>
                          <a:pt x="617" y="184"/>
                        </a:lnTo>
                        <a:lnTo>
                          <a:pt x="634" y="211"/>
                        </a:lnTo>
                        <a:lnTo>
                          <a:pt x="647" y="240"/>
                        </a:lnTo>
                        <a:lnTo>
                          <a:pt x="658" y="270"/>
                        </a:lnTo>
                        <a:lnTo>
                          <a:pt x="662" y="300"/>
                        </a:lnTo>
                        <a:lnTo>
                          <a:pt x="658" y="339"/>
                        </a:lnTo>
                        <a:lnTo>
                          <a:pt x="643" y="378"/>
                        </a:lnTo>
                        <a:lnTo>
                          <a:pt x="617" y="417"/>
                        </a:lnTo>
                        <a:lnTo>
                          <a:pt x="587" y="451"/>
                        </a:lnTo>
                        <a:lnTo>
                          <a:pt x="115" y="300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06" name="Freeform 2778"/>
                  <p:cNvSpPr>
                    <a:spLocks/>
                  </p:cNvSpPr>
                  <p:nvPr/>
                </p:nvSpPr>
                <p:spPr bwMode="auto">
                  <a:xfrm>
                    <a:off x="4098" y="953"/>
                    <a:ext cx="662" cy="451"/>
                  </a:xfrm>
                  <a:custGeom>
                    <a:avLst/>
                    <a:gdLst>
                      <a:gd name="T0" fmla="*/ 0 w 662"/>
                      <a:gd name="T1" fmla="*/ 8 h 451"/>
                      <a:gd name="T2" fmla="*/ 58 w 662"/>
                      <a:gd name="T3" fmla="*/ 3 h 451"/>
                      <a:gd name="T4" fmla="*/ 115 w 662"/>
                      <a:gd name="T5" fmla="*/ 0 h 451"/>
                      <a:gd name="T6" fmla="*/ 173 w 662"/>
                      <a:gd name="T7" fmla="*/ 3 h 451"/>
                      <a:gd name="T8" fmla="*/ 223 w 662"/>
                      <a:gd name="T9" fmla="*/ 7 h 451"/>
                      <a:gd name="T10" fmla="*/ 275 w 662"/>
                      <a:gd name="T11" fmla="*/ 15 h 451"/>
                      <a:gd name="T12" fmla="*/ 330 w 662"/>
                      <a:gd name="T13" fmla="*/ 25 h 451"/>
                      <a:gd name="T14" fmla="*/ 377 w 662"/>
                      <a:gd name="T15" fmla="*/ 37 h 451"/>
                      <a:gd name="T16" fmla="*/ 422 w 662"/>
                      <a:gd name="T17" fmla="*/ 52 h 451"/>
                      <a:gd name="T18" fmla="*/ 464 w 662"/>
                      <a:gd name="T19" fmla="*/ 68 h 451"/>
                      <a:gd name="T20" fmla="*/ 500 w 662"/>
                      <a:gd name="T21" fmla="*/ 89 h 451"/>
                      <a:gd name="T22" fmla="*/ 534 w 662"/>
                      <a:gd name="T23" fmla="*/ 110 h 451"/>
                      <a:gd name="T24" fmla="*/ 571 w 662"/>
                      <a:gd name="T25" fmla="*/ 132 h 451"/>
                      <a:gd name="T26" fmla="*/ 597 w 662"/>
                      <a:gd name="T27" fmla="*/ 157 h 451"/>
                      <a:gd name="T28" fmla="*/ 617 w 662"/>
                      <a:gd name="T29" fmla="*/ 184 h 451"/>
                      <a:gd name="T30" fmla="*/ 634 w 662"/>
                      <a:gd name="T31" fmla="*/ 211 h 451"/>
                      <a:gd name="T32" fmla="*/ 647 w 662"/>
                      <a:gd name="T33" fmla="*/ 240 h 451"/>
                      <a:gd name="T34" fmla="*/ 658 w 662"/>
                      <a:gd name="T35" fmla="*/ 270 h 451"/>
                      <a:gd name="T36" fmla="*/ 662 w 662"/>
                      <a:gd name="T37" fmla="*/ 300 h 451"/>
                      <a:gd name="T38" fmla="*/ 658 w 662"/>
                      <a:gd name="T39" fmla="*/ 339 h 451"/>
                      <a:gd name="T40" fmla="*/ 643 w 662"/>
                      <a:gd name="T41" fmla="*/ 378 h 451"/>
                      <a:gd name="T42" fmla="*/ 617 w 662"/>
                      <a:gd name="T43" fmla="*/ 417 h 451"/>
                      <a:gd name="T44" fmla="*/ 587 w 662"/>
                      <a:gd name="T45" fmla="*/ 451 h 451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662"/>
                      <a:gd name="T70" fmla="*/ 0 h 451"/>
                      <a:gd name="T71" fmla="*/ 662 w 662"/>
                      <a:gd name="T72" fmla="*/ 451 h 451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662" h="451">
                        <a:moveTo>
                          <a:pt x="0" y="8"/>
                        </a:moveTo>
                        <a:lnTo>
                          <a:pt x="58" y="3"/>
                        </a:lnTo>
                        <a:lnTo>
                          <a:pt x="115" y="0"/>
                        </a:lnTo>
                        <a:lnTo>
                          <a:pt x="173" y="3"/>
                        </a:lnTo>
                        <a:lnTo>
                          <a:pt x="223" y="7"/>
                        </a:lnTo>
                        <a:lnTo>
                          <a:pt x="275" y="15"/>
                        </a:lnTo>
                        <a:lnTo>
                          <a:pt x="330" y="25"/>
                        </a:lnTo>
                        <a:lnTo>
                          <a:pt x="377" y="37"/>
                        </a:lnTo>
                        <a:lnTo>
                          <a:pt x="422" y="52"/>
                        </a:lnTo>
                        <a:lnTo>
                          <a:pt x="464" y="68"/>
                        </a:lnTo>
                        <a:lnTo>
                          <a:pt x="500" y="89"/>
                        </a:lnTo>
                        <a:lnTo>
                          <a:pt x="534" y="110"/>
                        </a:lnTo>
                        <a:lnTo>
                          <a:pt x="571" y="132"/>
                        </a:lnTo>
                        <a:lnTo>
                          <a:pt x="597" y="157"/>
                        </a:lnTo>
                        <a:lnTo>
                          <a:pt x="617" y="184"/>
                        </a:lnTo>
                        <a:lnTo>
                          <a:pt x="634" y="211"/>
                        </a:lnTo>
                        <a:lnTo>
                          <a:pt x="647" y="240"/>
                        </a:lnTo>
                        <a:lnTo>
                          <a:pt x="658" y="270"/>
                        </a:lnTo>
                        <a:lnTo>
                          <a:pt x="662" y="300"/>
                        </a:lnTo>
                        <a:lnTo>
                          <a:pt x="658" y="339"/>
                        </a:lnTo>
                        <a:lnTo>
                          <a:pt x="643" y="378"/>
                        </a:lnTo>
                        <a:lnTo>
                          <a:pt x="617" y="417"/>
                        </a:lnTo>
                        <a:lnTo>
                          <a:pt x="587" y="451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99" name="Group 2779"/>
                <p:cNvGrpSpPr>
                  <a:grpSpLocks/>
                </p:cNvGrpSpPr>
                <p:nvPr/>
              </p:nvGrpSpPr>
              <p:grpSpPr bwMode="auto">
                <a:xfrm>
                  <a:off x="4295" y="1395"/>
                  <a:ext cx="614" cy="442"/>
                  <a:chOff x="4295" y="1395"/>
                  <a:chExt cx="614" cy="442"/>
                </a:xfrm>
              </p:grpSpPr>
              <p:sp>
                <p:nvSpPr>
                  <p:cNvPr id="1203" name="Freeform 2780"/>
                  <p:cNvSpPr>
                    <a:spLocks/>
                  </p:cNvSpPr>
                  <p:nvPr/>
                </p:nvSpPr>
                <p:spPr bwMode="auto">
                  <a:xfrm>
                    <a:off x="4295" y="1395"/>
                    <a:ext cx="614" cy="442"/>
                  </a:xfrm>
                  <a:custGeom>
                    <a:avLst/>
                    <a:gdLst>
                      <a:gd name="T0" fmla="*/ 379 w 614"/>
                      <a:gd name="T1" fmla="*/ 0 h 442"/>
                      <a:gd name="T2" fmla="*/ 434 w 614"/>
                      <a:gd name="T3" fmla="*/ 25 h 442"/>
                      <a:gd name="T4" fmla="*/ 476 w 614"/>
                      <a:gd name="T5" fmla="*/ 52 h 442"/>
                      <a:gd name="T6" fmla="*/ 517 w 614"/>
                      <a:gd name="T7" fmla="*/ 82 h 442"/>
                      <a:gd name="T8" fmla="*/ 552 w 614"/>
                      <a:gd name="T9" fmla="*/ 113 h 442"/>
                      <a:gd name="T10" fmla="*/ 578 w 614"/>
                      <a:gd name="T11" fmla="*/ 147 h 442"/>
                      <a:gd name="T12" fmla="*/ 595 w 614"/>
                      <a:gd name="T13" fmla="*/ 183 h 442"/>
                      <a:gd name="T14" fmla="*/ 608 w 614"/>
                      <a:gd name="T15" fmla="*/ 218 h 442"/>
                      <a:gd name="T16" fmla="*/ 614 w 614"/>
                      <a:gd name="T17" fmla="*/ 255 h 442"/>
                      <a:gd name="T18" fmla="*/ 604 w 614"/>
                      <a:gd name="T19" fmla="*/ 304 h 442"/>
                      <a:gd name="T20" fmla="*/ 582 w 614"/>
                      <a:gd name="T21" fmla="*/ 354 h 442"/>
                      <a:gd name="T22" fmla="*/ 547 w 614"/>
                      <a:gd name="T23" fmla="*/ 402 h 442"/>
                      <a:gd name="T24" fmla="*/ 498 w 614"/>
                      <a:gd name="T25" fmla="*/ 442 h 442"/>
                      <a:gd name="T26" fmla="*/ 0 w 614"/>
                      <a:gd name="T27" fmla="*/ 255 h 442"/>
                      <a:gd name="T28" fmla="*/ 379 w 614"/>
                      <a:gd name="T29" fmla="*/ 0 h 442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614"/>
                      <a:gd name="T46" fmla="*/ 0 h 442"/>
                      <a:gd name="T47" fmla="*/ 614 w 614"/>
                      <a:gd name="T48" fmla="*/ 442 h 442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614" h="442">
                        <a:moveTo>
                          <a:pt x="379" y="0"/>
                        </a:moveTo>
                        <a:lnTo>
                          <a:pt x="434" y="25"/>
                        </a:lnTo>
                        <a:lnTo>
                          <a:pt x="476" y="52"/>
                        </a:lnTo>
                        <a:lnTo>
                          <a:pt x="517" y="82"/>
                        </a:lnTo>
                        <a:lnTo>
                          <a:pt x="552" y="113"/>
                        </a:lnTo>
                        <a:lnTo>
                          <a:pt x="578" y="147"/>
                        </a:lnTo>
                        <a:lnTo>
                          <a:pt x="595" y="183"/>
                        </a:lnTo>
                        <a:lnTo>
                          <a:pt x="608" y="218"/>
                        </a:lnTo>
                        <a:lnTo>
                          <a:pt x="614" y="255"/>
                        </a:lnTo>
                        <a:lnTo>
                          <a:pt x="604" y="304"/>
                        </a:lnTo>
                        <a:lnTo>
                          <a:pt x="582" y="354"/>
                        </a:lnTo>
                        <a:lnTo>
                          <a:pt x="547" y="402"/>
                        </a:lnTo>
                        <a:lnTo>
                          <a:pt x="498" y="442"/>
                        </a:lnTo>
                        <a:lnTo>
                          <a:pt x="0" y="255"/>
                        </a:lnTo>
                        <a:lnTo>
                          <a:pt x="379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04" name="Freeform 2781"/>
                  <p:cNvSpPr>
                    <a:spLocks/>
                  </p:cNvSpPr>
                  <p:nvPr/>
                </p:nvSpPr>
                <p:spPr bwMode="auto">
                  <a:xfrm>
                    <a:off x="4674" y="1395"/>
                    <a:ext cx="235" cy="442"/>
                  </a:xfrm>
                  <a:custGeom>
                    <a:avLst/>
                    <a:gdLst>
                      <a:gd name="T0" fmla="*/ 0 w 235"/>
                      <a:gd name="T1" fmla="*/ 0 h 442"/>
                      <a:gd name="T2" fmla="*/ 55 w 235"/>
                      <a:gd name="T3" fmla="*/ 25 h 442"/>
                      <a:gd name="T4" fmla="*/ 97 w 235"/>
                      <a:gd name="T5" fmla="*/ 52 h 442"/>
                      <a:gd name="T6" fmla="*/ 138 w 235"/>
                      <a:gd name="T7" fmla="*/ 82 h 442"/>
                      <a:gd name="T8" fmla="*/ 173 w 235"/>
                      <a:gd name="T9" fmla="*/ 113 h 442"/>
                      <a:gd name="T10" fmla="*/ 199 w 235"/>
                      <a:gd name="T11" fmla="*/ 147 h 442"/>
                      <a:gd name="T12" fmla="*/ 216 w 235"/>
                      <a:gd name="T13" fmla="*/ 183 h 442"/>
                      <a:gd name="T14" fmla="*/ 229 w 235"/>
                      <a:gd name="T15" fmla="*/ 218 h 442"/>
                      <a:gd name="T16" fmla="*/ 235 w 235"/>
                      <a:gd name="T17" fmla="*/ 255 h 442"/>
                      <a:gd name="T18" fmla="*/ 225 w 235"/>
                      <a:gd name="T19" fmla="*/ 304 h 442"/>
                      <a:gd name="T20" fmla="*/ 203 w 235"/>
                      <a:gd name="T21" fmla="*/ 354 h 442"/>
                      <a:gd name="T22" fmla="*/ 168 w 235"/>
                      <a:gd name="T23" fmla="*/ 402 h 442"/>
                      <a:gd name="T24" fmla="*/ 119 w 235"/>
                      <a:gd name="T25" fmla="*/ 442 h 442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35"/>
                      <a:gd name="T40" fmla="*/ 0 h 442"/>
                      <a:gd name="T41" fmla="*/ 235 w 235"/>
                      <a:gd name="T42" fmla="*/ 442 h 442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35" h="442">
                        <a:moveTo>
                          <a:pt x="0" y="0"/>
                        </a:moveTo>
                        <a:lnTo>
                          <a:pt x="55" y="25"/>
                        </a:lnTo>
                        <a:lnTo>
                          <a:pt x="97" y="52"/>
                        </a:lnTo>
                        <a:lnTo>
                          <a:pt x="138" y="82"/>
                        </a:lnTo>
                        <a:lnTo>
                          <a:pt x="173" y="113"/>
                        </a:lnTo>
                        <a:lnTo>
                          <a:pt x="199" y="147"/>
                        </a:lnTo>
                        <a:lnTo>
                          <a:pt x="216" y="183"/>
                        </a:lnTo>
                        <a:lnTo>
                          <a:pt x="229" y="218"/>
                        </a:lnTo>
                        <a:lnTo>
                          <a:pt x="235" y="255"/>
                        </a:lnTo>
                        <a:lnTo>
                          <a:pt x="225" y="304"/>
                        </a:lnTo>
                        <a:lnTo>
                          <a:pt x="203" y="354"/>
                        </a:lnTo>
                        <a:lnTo>
                          <a:pt x="168" y="402"/>
                        </a:lnTo>
                        <a:lnTo>
                          <a:pt x="119" y="442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200" name="Group 2782"/>
                <p:cNvGrpSpPr>
                  <a:grpSpLocks/>
                </p:cNvGrpSpPr>
                <p:nvPr/>
              </p:nvGrpSpPr>
              <p:grpSpPr bwMode="auto">
                <a:xfrm>
                  <a:off x="4067" y="1837"/>
                  <a:ext cx="745" cy="626"/>
                  <a:chOff x="4067" y="1837"/>
                  <a:chExt cx="745" cy="626"/>
                </a:xfrm>
              </p:grpSpPr>
              <p:sp>
                <p:nvSpPr>
                  <p:cNvPr id="1201" name="Freeform 2783"/>
                  <p:cNvSpPr>
                    <a:spLocks/>
                  </p:cNvSpPr>
                  <p:nvPr/>
                </p:nvSpPr>
                <p:spPr bwMode="auto">
                  <a:xfrm>
                    <a:off x="4067" y="1837"/>
                    <a:ext cx="745" cy="626"/>
                  </a:xfrm>
                  <a:custGeom>
                    <a:avLst/>
                    <a:gdLst>
                      <a:gd name="T0" fmla="*/ 715 w 745"/>
                      <a:gd name="T1" fmla="*/ 0 h 626"/>
                      <a:gd name="T2" fmla="*/ 726 w 745"/>
                      <a:gd name="T3" fmla="*/ 36 h 626"/>
                      <a:gd name="T4" fmla="*/ 735 w 745"/>
                      <a:gd name="T5" fmla="*/ 74 h 626"/>
                      <a:gd name="T6" fmla="*/ 745 w 745"/>
                      <a:gd name="T7" fmla="*/ 153 h 626"/>
                      <a:gd name="T8" fmla="*/ 741 w 745"/>
                      <a:gd name="T9" fmla="*/ 200 h 626"/>
                      <a:gd name="T10" fmla="*/ 730 w 745"/>
                      <a:gd name="T11" fmla="*/ 248 h 626"/>
                      <a:gd name="T12" fmla="*/ 719 w 745"/>
                      <a:gd name="T13" fmla="*/ 293 h 626"/>
                      <a:gd name="T14" fmla="*/ 700 w 745"/>
                      <a:gd name="T15" fmla="*/ 338 h 626"/>
                      <a:gd name="T16" fmla="*/ 674 w 745"/>
                      <a:gd name="T17" fmla="*/ 379 h 626"/>
                      <a:gd name="T18" fmla="*/ 648 w 745"/>
                      <a:gd name="T19" fmla="*/ 417 h 626"/>
                      <a:gd name="T20" fmla="*/ 613 w 745"/>
                      <a:gd name="T21" fmla="*/ 454 h 626"/>
                      <a:gd name="T22" fmla="*/ 577 w 745"/>
                      <a:gd name="T23" fmla="*/ 486 h 626"/>
                      <a:gd name="T24" fmla="*/ 539 w 745"/>
                      <a:gd name="T25" fmla="*/ 519 h 626"/>
                      <a:gd name="T26" fmla="*/ 495 w 745"/>
                      <a:gd name="T27" fmla="*/ 546 h 626"/>
                      <a:gd name="T28" fmla="*/ 448 w 745"/>
                      <a:gd name="T29" fmla="*/ 569 h 626"/>
                      <a:gd name="T30" fmla="*/ 399 w 745"/>
                      <a:gd name="T31" fmla="*/ 588 h 626"/>
                      <a:gd name="T32" fmla="*/ 347 w 745"/>
                      <a:gd name="T33" fmla="*/ 605 h 626"/>
                      <a:gd name="T34" fmla="*/ 295 w 745"/>
                      <a:gd name="T35" fmla="*/ 617 h 626"/>
                      <a:gd name="T36" fmla="*/ 238 w 745"/>
                      <a:gd name="T37" fmla="*/ 624 h 626"/>
                      <a:gd name="T38" fmla="*/ 182 w 745"/>
                      <a:gd name="T39" fmla="*/ 626 h 626"/>
                      <a:gd name="T40" fmla="*/ 137 w 745"/>
                      <a:gd name="T41" fmla="*/ 625 h 626"/>
                      <a:gd name="T42" fmla="*/ 89 w 745"/>
                      <a:gd name="T43" fmla="*/ 621 h 626"/>
                      <a:gd name="T44" fmla="*/ 45 w 745"/>
                      <a:gd name="T45" fmla="*/ 613 h 626"/>
                      <a:gd name="T46" fmla="*/ 0 w 745"/>
                      <a:gd name="T47" fmla="*/ 602 h 626"/>
                      <a:gd name="T48" fmla="*/ 182 w 745"/>
                      <a:gd name="T49" fmla="*/ 153 h 626"/>
                      <a:gd name="T50" fmla="*/ 715 w 745"/>
                      <a:gd name="T51" fmla="*/ 0 h 62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745"/>
                      <a:gd name="T79" fmla="*/ 0 h 626"/>
                      <a:gd name="T80" fmla="*/ 745 w 745"/>
                      <a:gd name="T81" fmla="*/ 626 h 62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745" h="626">
                        <a:moveTo>
                          <a:pt x="715" y="0"/>
                        </a:moveTo>
                        <a:lnTo>
                          <a:pt x="726" y="36"/>
                        </a:lnTo>
                        <a:lnTo>
                          <a:pt x="735" y="74"/>
                        </a:lnTo>
                        <a:lnTo>
                          <a:pt x="745" y="153"/>
                        </a:lnTo>
                        <a:lnTo>
                          <a:pt x="741" y="200"/>
                        </a:lnTo>
                        <a:lnTo>
                          <a:pt x="730" y="248"/>
                        </a:lnTo>
                        <a:lnTo>
                          <a:pt x="719" y="293"/>
                        </a:lnTo>
                        <a:lnTo>
                          <a:pt x="700" y="338"/>
                        </a:lnTo>
                        <a:lnTo>
                          <a:pt x="674" y="379"/>
                        </a:lnTo>
                        <a:lnTo>
                          <a:pt x="648" y="417"/>
                        </a:lnTo>
                        <a:lnTo>
                          <a:pt x="613" y="454"/>
                        </a:lnTo>
                        <a:lnTo>
                          <a:pt x="577" y="486"/>
                        </a:lnTo>
                        <a:lnTo>
                          <a:pt x="539" y="519"/>
                        </a:lnTo>
                        <a:lnTo>
                          <a:pt x="495" y="546"/>
                        </a:lnTo>
                        <a:lnTo>
                          <a:pt x="448" y="569"/>
                        </a:lnTo>
                        <a:lnTo>
                          <a:pt x="399" y="588"/>
                        </a:lnTo>
                        <a:lnTo>
                          <a:pt x="347" y="605"/>
                        </a:lnTo>
                        <a:lnTo>
                          <a:pt x="295" y="617"/>
                        </a:lnTo>
                        <a:lnTo>
                          <a:pt x="238" y="624"/>
                        </a:lnTo>
                        <a:lnTo>
                          <a:pt x="182" y="626"/>
                        </a:lnTo>
                        <a:lnTo>
                          <a:pt x="137" y="625"/>
                        </a:lnTo>
                        <a:lnTo>
                          <a:pt x="89" y="621"/>
                        </a:lnTo>
                        <a:lnTo>
                          <a:pt x="45" y="613"/>
                        </a:lnTo>
                        <a:lnTo>
                          <a:pt x="0" y="602"/>
                        </a:lnTo>
                        <a:lnTo>
                          <a:pt x="182" y="153"/>
                        </a:lnTo>
                        <a:lnTo>
                          <a:pt x="715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202" name="Freeform 2784"/>
                  <p:cNvSpPr>
                    <a:spLocks/>
                  </p:cNvSpPr>
                  <p:nvPr/>
                </p:nvSpPr>
                <p:spPr bwMode="auto">
                  <a:xfrm>
                    <a:off x="4067" y="1837"/>
                    <a:ext cx="745" cy="626"/>
                  </a:xfrm>
                  <a:custGeom>
                    <a:avLst/>
                    <a:gdLst>
                      <a:gd name="T0" fmla="*/ 715 w 745"/>
                      <a:gd name="T1" fmla="*/ 0 h 626"/>
                      <a:gd name="T2" fmla="*/ 726 w 745"/>
                      <a:gd name="T3" fmla="*/ 36 h 626"/>
                      <a:gd name="T4" fmla="*/ 735 w 745"/>
                      <a:gd name="T5" fmla="*/ 74 h 626"/>
                      <a:gd name="T6" fmla="*/ 745 w 745"/>
                      <a:gd name="T7" fmla="*/ 153 h 626"/>
                      <a:gd name="T8" fmla="*/ 741 w 745"/>
                      <a:gd name="T9" fmla="*/ 200 h 626"/>
                      <a:gd name="T10" fmla="*/ 730 w 745"/>
                      <a:gd name="T11" fmla="*/ 248 h 626"/>
                      <a:gd name="T12" fmla="*/ 719 w 745"/>
                      <a:gd name="T13" fmla="*/ 293 h 626"/>
                      <a:gd name="T14" fmla="*/ 700 w 745"/>
                      <a:gd name="T15" fmla="*/ 338 h 626"/>
                      <a:gd name="T16" fmla="*/ 674 w 745"/>
                      <a:gd name="T17" fmla="*/ 379 h 626"/>
                      <a:gd name="T18" fmla="*/ 648 w 745"/>
                      <a:gd name="T19" fmla="*/ 417 h 626"/>
                      <a:gd name="T20" fmla="*/ 613 w 745"/>
                      <a:gd name="T21" fmla="*/ 454 h 626"/>
                      <a:gd name="T22" fmla="*/ 577 w 745"/>
                      <a:gd name="T23" fmla="*/ 486 h 626"/>
                      <a:gd name="T24" fmla="*/ 539 w 745"/>
                      <a:gd name="T25" fmla="*/ 519 h 626"/>
                      <a:gd name="T26" fmla="*/ 495 w 745"/>
                      <a:gd name="T27" fmla="*/ 546 h 626"/>
                      <a:gd name="T28" fmla="*/ 448 w 745"/>
                      <a:gd name="T29" fmla="*/ 569 h 626"/>
                      <a:gd name="T30" fmla="*/ 399 w 745"/>
                      <a:gd name="T31" fmla="*/ 588 h 626"/>
                      <a:gd name="T32" fmla="*/ 347 w 745"/>
                      <a:gd name="T33" fmla="*/ 605 h 626"/>
                      <a:gd name="T34" fmla="*/ 295 w 745"/>
                      <a:gd name="T35" fmla="*/ 617 h 626"/>
                      <a:gd name="T36" fmla="*/ 238 w 745"/>
                      <a:gd name="T37" fmla="*/ 624 h 626"/>
                      <a:gd name="T38" fmla="*/ 182 w 745"/>
                      <a:gd name="T39" fmla="*/ 626 h 626"/>
                      <a:gd name="T40" fmla="*/ 137 w 745"/>
                      <a:gd name="T41" fmla="*/ 625 h 626"/>
                      <a:gd name="T42" fmla="*/ 89 w 745"/>
                      <a:gd name="T43" fmla="*/ 621 h 626"/>
                      <a:gd name="T44" fmla="*/ 45 w 745"/>
                      <a:gd name="T45" fmla="*/ 613 h 626"/>
                      <a:gd name="T46" fmla="*/ 0 w 745"/>
                      <a:gd name="T47" fmla="*/ 602 h 62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745"/>
                      <a:gd name="T73" fmla="*/ 0 h 626"/>
                      <a:gd name="T74" fmla="*/ 745 w 745"/>
                      <a:gd name="T75" fmla="*/ 626 h 62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745" h="626">
                        <a:moveTo>
                          <a:pt x="715" y="0"/>
                        </a:moveTo>
                        <a:lnTo>
                          <a:pt x="726" y="36"/>
                        </a:lnTo>
                        <a:lnTo>
                          <a:pt x="735" y="74"/>
                        </a:lnTo>
                        <a:lnTo>
                          <a:pt x="745" y="153"/>
                        </a:lnTo>
                        <a:lnTo>
                          <a:pt x="741" y="200"/>
                        </a:lnTo>
                        <a:lnTo>
                          <a:pt x="730" y="248"/>
                        </a:lnTo>
                        <a:lnTo>
                          <a:pt x="719" y="293"/>
                        </a:lnTo>
                        <a:lnTo>
                          <a:pt x="700" y="338"/>
                        </a:lnTo>
                        <a:lnTo>
                          <a:pt x="674" y="379"/>
                        </a:lnTo>
                        <a:lnTo>
                          <a:pt x="648" y="417"/>
                        </a:lnTo>
                        <a:lnTo>
                          <a:pt x="613" y="454"/>
                        </a:lnTo>
                        <a:lnTo>
                          <a:pt x="577" y="486"/>
                        </a:lnTo>
                        <a:lnTo>
                          <a:pt x="539" y="519"/>
                        </a:lnTo>
                        <a:lnTo>
                          <a:pt x="495" y="546"/>
                        </a:lnTo>
                        <a:lnTo>
                          <a:pt x="448" y="569"/>
                        </a:lnTo>
                        <a:lnTo>
                          <a:pt x="399" y="588"/>
                        </a:lnTo>
                        <a:lnTo>
                          <a:pt x="347" y="605"/>
                        </a:lnTo>
                        <a:lnTo>
                          <a:pt x="295" y="617"/>
                        </a:lnTo>
                        <a:lnTo>
                          <a:pt x="238" y="624"/>
                        </a:lnTo>
                        <a:lnTo>
                          <a:pt x="182" y="626"/>
                        </a:lnTo>
                        <a:lnTo>
                          <a:pt x="137" y="625"/>
                        </a:lnTo>
                        <a:lnTo>
                          <a:pt x="89" y="621"/>
                        </a:lnTo>
                        <a:lnTo>
                          <a:pt x="45" y="613"/>
                        </a:lnTo>
                        <a:lnTo>
                          <a:pt x="0" y="602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</p:grpSp>
        </p:grpSp>
        <p:grpSp>
          <p:nvGrpSpPr>
            <p:cNvPr id="769" name="Group 2785"/>
            <p:cNvGrpSpPr>
              <a:grpSpLocks/>
            </p:cNvGrpSpPr>
            <p:nvPr/>
          </p:nvGrpSpPr>
          <p:grpSpPr bwMode="auto">
            <a:xfrm>
              <a:off x="746" y="1634"/>
              <a:ext cx="1426" cy="774"/>
              <a:chOff x="1534" y="703"/>
              <a:chExt cx="3362" cy="1856"/>
            </a:xfrm>
          </p:grpSpPr>
          <p:grpSp>
            <p:nvGrpSpPr>
              <p:cNvPr id="1156" name="Group 2786"/>
              <p:cNvGrpSpPr>
                <a:grpSpLocks/>
              </p:cNvGrpSpPr>
              <p:nvPr/>
            </p:nvGrpSpPr>
            <p:grpSpPr bwMode="auto">
              <a:xfrm>
                <a:off x="1534" y="711"/>
                <a:ext cx="3362" cy="1848"/>
                <a:chOff x="1534" y="711"/>
                <a:chExt cx="3362" cy="1848"/>
              </a:xfrm>
            </p:grpSpPr>
            <p:sp>
              <p:nvSpPr>
                <p:cNvPr id="1182" name="Oval 2787"/>
                <p:cNvSpPr>
                  <a:spLocks noChangeArrowheads="1"/>
                </p:cNvSpPr>
                <p:nvPr/>
              </p:nvSpPr>
              <p:spPr bwMode="auto">
                <a:xfrm>
                  <a:off x="2679" y="711"/>
                  <a:ext cx="1470" cy="767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83" name="Oval 2788"/>
                <p:cNvSpPr>
                  <a:spLocks noChangeArrowheads="1"/>
                </p:cNvSpPr>
                <p:nvPr/>
              </p:nvSpPr>
              <p:spPr bwMode="auto">
                <a:xfrm>
                  <a:off x="1874" y="914"/>
                  <a:ext cx="1130" cy="763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84" name="Oval 2789"/>
                <p:cNvSpPr>
                  <a:spLocks noChangeArrowheads="1"/>
                </p:cNvSpPr>
                <p:nvPr/>
              </p:nvSpPr>
              <p:spPr bwMode="auto">
                <a:xfrm>
                  <a:off x="1534" y="1372"/>
                  <a:ext cx="760" cy="623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85" name="Oval 2790"/>
                <p:cNvSpPr>
                  <a:spLocks noChangeArrowheads="1"/>
                </p:cNvSpPr>
                <p:nvPr/>
              </p:nvSpPr>
              <p:spPr bwMode="auto">
                <a:xfrm>
                  <a:off x="1760" y="1646"/>
                  <a:ext cx="1143" cy="677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86" name="Oval 2791"/>
                <p:cNvSpPr>
                  <a:spLocks noChangeArrowheads="1"/>
                </p:cNvSpPr>
                <p:nvPr/>
              </p:nvSpPr>
              <p:spPr bwMode="auto">
                <a:xfrm>
                  <a:off x="2564" y="1756"/>
                  <a:ext cx="1707" cy="803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87" name="Oval 2792"/>
                <p:cNvSpPr>
                  <a:spLocks noChangeArrowheads="1"/>
                </p:cNvSpPr>
                <p:nvPr/>
              </p:nvSpPr>
              <p:spPr bwMode="auto">
                <a:xfrm>
                  <a:off x="3646" y="934"/>
                  <a:ext cx="1096" cy="60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88" name="Oval 2793"/>
                <p:cNvSpPr>
                  <a:spLocks noChangeArrowheads="1"/>
                </p:cNvSpPr>
                <p:nvPr/>
              </p:nvSpPr>
              <p:spPr bwMode="auto">
                <a:xfrm>
                  <a:off x="3810" y="1321"/>
                  <a:ext cx="1086" cy="60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89" name="Oval 2794"/>
                <p:cNvSpPr>
                  <a:spLocks noChangeArrowheads="1"/>
                </p:cNvSpPr>
                <p:nvPr/>
              </p:nvSpPr>
              <p:spPr bwMode="auto">
                <a:xfrm>
                  <a:off x="3709" y="1446"/>
                  <a:ext cx="1083" cy="987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90" name="Oval 2795"/>
                <p:cNvSpPr>
                  <a:spLocks noChangeArrowheads="1"/>
                </p:cNvSpPr>
                <p:nvPr/>
              </p:nvSpPr>
              <p:spPr bwMode="auto">
                <a:xfrm>
                  <a:off x="2142" y="1149"/>
                  <a:ext cx="2187" cy="98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157" name="Group 2796"/>
              <p:cNvGrpSpPr>
                <a:grpSpLocks/>
              </p:cNvGrpSpPr>
              <p:nvPr/>
            </p:nvGrpSpPr>
            <p:grpSpPr bwMode="auto">
              <a:xfrm>
                <a:off x="1546" y="703"/>
                <a:ext cx="3344" cy="1849"/>
                <a:chOff x="1546" y="703"/>
                <a:chExt cx="3344" cy="1849"/>
              </a:xfrm>
            </p:grpSpPr>
            <p:grpSp>
              <p:nvGrpSpPr>
                <p:cNvPr id="1158" name="Group 2797"/>
                <p:cNvGrpSpPr>
                  <a:grpSpLocks/>
                </p:cNvGrpSpPr>
                <p:nvPr/>
              </p:nvGrpSpPr>
              <p:grpSpPr bwMode="auto">
                <a:xfrm>
                  <a:off x="2722" y="703"/>
                  <a:ext cx="1381" cy="388"/>
                  <a:chOff x="2722" y="703"/>
                  <a:chExt cx="1381" cy="388"/>
                </a:xfrm>
              </p:grpSpPr>
              <p:sp>
                <p:nvSpPr>
                  <p:cNvPr id="1180" name="Freeform 2798"/>
                  <p:cNvSpPr>
                    <a:spLocks/>
                  </p:cNvSpPr>
                  <p:nvPr/>
                </p:nvSpPr>
                <p:spPr bwMode="auto">
                  <a:xfrm>
                    <a:off x="2722" y="703"/>
                    <a:ext cx="1381" cy="388"/>
                  </a:xfrm>
                  <a:custGeom>
                    <a:avLst/>
                    <a:gdLst>
                      <a:gd name="T0" fmla="*/ 0 w 1381"/>
                      <a:gd name="T1" fmla="*/ 268 h 388"/>
                      <a:gd name="T2" fmla="*/ 45 w 1381"/>
                      <a:gd name="T3" fmla="*/ 211 h 388"/>
                      <a:gd name="T4" fmla="*/ 75 w 1381"/>
                      <a:gd name="T5" fmla="*/ 184 h 388"/>
                      <a:gd name="T6" fmla="*/ 106 w 1381"/>
                      <a:gd name="T7" fmla="*/ 159 h 388"/>
                      <a:gd name="T8" fmla="*/ 142 w 1381"/>
                      <a:gd name="T9" fmla="*/ 135 h 388"/>
                      <a:gd name="T10" fmla="*/ 180 w 1381"/>
                      <a:gd name="T11" fmla="*/ 113 h 388"/>
                      <a:gd name="T12" fmla="*/ 219 w 1381"/>
                      <a:gd name="T13" fmla="*/ 92 h 388"/>
                      <a:gd name="T14" fmla="*/ 264 w 1381"/>
                      <a:gd name="T15" fmla="*/ 73 h 388"/>
                      <a:gd name="T16" fmla="*/ 311 w 1381"/>
                      <a:gd name="T17" fmla="*/ 57 h 388"/>
                      <a:gd name="T18" fmla="*/ 358 w 1381"/>
                      <a:gd name="T19" fmla="*/ 42 h 388"/>
                      <a:gd name="T20" fmla="*/ 413 w 1381"/>
                      <a:gd name="T21" fmla="*/ 30 h 388"/>
                      <a:gd name="T22" fmla="*/ 465 w 1381"/>
                      <a:gd name="T23" fmla="*/ 19 h 388"/>
                      <a:gd name="T24" fmla="*/ 521 w 1381"/>
                      <a:gd name="T25" fmla="*/ 11 h 388"/>
                      <a:gd name="T26" fmla="*/ 573 w 1381"/>
                      <a:gd name="T27" fmla="*/ 4 h 388"/>
                      <a:gd name="T28" fmla="*/ 634 w 1381"/>
                      <a:gd name="T29" fmla="*/ 1 h 388"/>
                      <a:gd name="T30" fmla="*/ 691 w 1381"/>
                      <a:gd name="T31" fmla="*/ 0 h 388"/>
                      <a:gd name="T32" fmla="*/ 747 w 1381"/>
                      <a:gd name="T33" fmla="*/ 1 h 388"/>
                      <a:gd name="T34" fmla="*/ 808 w 1381"/>
                      <a:gd name="T35" fmla="*/ 4 h 388"/>
                      <a:gd name="T36" fmla="*/ 863 w 1381"/>
                      <a:gd name="T37" fmla="*/ 11 h 388"/>
                      <a:gd name="T38" fmla="*/ 919 w 1381"/>
                      <a:gd name="T39" fmla="*/ 19 h 388"/>
                      <a:gd name="T40" fmla="*/ 971 w 1381"/>
                      <a:gd name="T41" fmla="*/ 28 h 388"/>
                      <a:gd name="T42" fmla="*/ 1023 w 1381"/>
                      <a:gd name="T43" fmla="*/ 41 h 388"/>
                      <a:gd name="T44" fmla="*/ 1073 w 1381"/>
                      <a:gd name="T45" fmla="*/ 56 h 388"/>
                      <a:gd name="T46" fmla="*/ 1115 w 1381"/>
                      <a:gd name="T47" fmla="*/ 72 h 388"/>
                      <a:gd name="T48" fmla="*/ 1159 w 1381"/>
                      <a:gd name="T49" fmla="*/ 90 h 388"/>
                      <a:gd name="T50" fmla="*/ 1201 w 1381"/>
                      <a:gd name="T51" fmla="*/ 110 h 388"/>
                      <a:gd name="T52" fmla="*/ 1242 w 1381"/>
                      <a:gd name="T53" fmla="*/ 132 h 388"/>
                      <a:gd name="T54" fmla="*/ 1277 w 1381"/>
                      <a:gd name="T55" fmla="*/ 154 h 388"/>
                      <a:gd name="T56" fmla="*/ 1308 w 1381"/>
                      <a:gd name="T57" fmla="*/ 178 h 388"/>
                      <a:gd name="T58" fmla="*/ 1339 w 1381"/>
                      <a:gd name="T59" fmla="*/ 205 h 388"/>
                      <a:gd name="T60" fmla="*/ 1381 w 1381"/>
                      <a:gd name="T61" fmla="*/ 261 h 388"/>
                      <a:gd name="T62" fmla="*/ 691 w 1381"/>
                      <a:gd name="T63" fmla="*/ 388 h 388"/>
                      <a:gd name="T64" fmla="*/ 0 w 1381"/>
                      <a:gd name="T65" fmla="*/ 268 h 388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381"/>
                      <a:gd name="T100" fmla="*/ 0 h 388"/>
                      <a:gd name="T101" fmla="*/ 1381 w 1381"/>
                      <a:gd name="T102" fmla="*/ 388 h 388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381" h="388">
                        <a:moveTo>
                          <a:pt x="0" y="268"/>
                        </a:moveTo>
                        <a:lnTo>
                          <a:pt x="45" y="211"/>
                        </a:lnTo>
                        <a:lnTo>
                          <a:pt x="75" y="184"/>
                        </a:lnTo>
                        <a:lnTo>
                          <a:pt x="106" y="159"/>
                        </a:lnTo>
                        <a:lnTo>
                          <a:pt x="142" y="135"/>
                        </a:lnTo>
                        <a:lnTo>
                          <a:pt x="180" y="113"/>
                        </a:lnTo>
                        <a:lnTo>
                          <a:pt x="219" y="92"/>
                        </a:lnTo>
                        <a:lnTo>
                          <a:pt x="264" y="73"/>
                        </a:lnTo>
                        <a:lnTo>
                          <a:pt x="311" y="57"/>
                        </a:lnTo>
                        <a:lnTo>
                          <a:pt x="358" y="42"/>
                        </a:lnTo>
                        <a:lnTo>
                          <a:pt x="413" y="30"/>
                        </a:lnTo>
                        <a:lnTo>
                          <a:pt x="465" y="19"/>
                        </a:lnTo>
                        <a:lnTo>
                          <a:pt x="521" y="11"/>
                        </a:lnTo>
                        <a:lnTo>
                          <a:pt x="573" y="4"/>
                        </a:lnTo>
                        <a:lnTo>
                          <a:pt x="634" y="1"/>
                        </a:lnTo>
                        <a:lnTo>
                          <a:pt x="691" y="0"/>
                        </a:lnTo>
                        <a:lnTo>
                          <a:pt x="747" y="1"/>
                        </a:lnTo>
                        <a:lnTo>
                          <a:pt x="808" y="4"/>
                        </a:lnTo>
                        <a:lnTo>
                          <a:pt x="863" y="11"/>
                        </a:lnTo>
                        <a:lnTo>
                          <a:pt x="919" y="19"/>
                        </a:lnTo>
                        <a:lnTo>
                          <a:pt x="971" y="28"/>
                        </a:lnTo>
                        <a:lnTo>
                          <a:pt x="1023" y="41"/>
                        </a:lnTo>
                        <a:lnTo>
                          <a:pt x="1073" y="56"/>
                        </a:lnTo>
                        <a:lnTo>
                          <a:pt x="1115" y="72"/>
                        </a:lnTo>
                        <a:lnTo>
                          <a:pt x="1159" y="90"/>
                        </a:lnTo>
                        <a:lnTo>
                          <a:pt x="1201" y="110"/>
                        </a:lnTo>
                        <a:lnTo>
                          <a:pt x="1242" y="132"/>
                        </a:lnTo>
                        <a:lnTo>
                          <a:pt x="1277" y="154"/>
                        </a:lnTo>
                        <a:lnTo>
                          <a:pt x="1308" y="178"/>
                        </a:lnTo>
                        <a:lnTo>
                          <a:pt x="1339" y="205"/>
                        </a:lnTo>
                        <a:lnTo>
                          <a:pt x="1381" y="261"/>
                        </a:lnTo>
                        <a:lnTo>
                          <a:pt x="691" y="388"/>
                        </a:lnTo>
                        <a:lnTo>
                          <a:pt x="0" y="268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81" name="Freeform 2799"/>
                  <p:cNvSpPr>
                    <a:spLocks/>
                  </p:cNvSpPr>
                  <p:nvPr/>
                </p:nvSpPr>
                <p:spPr bwMode="auto">
                  <a:xfrm>
                    <a:off x="2722" y="703"/>
                    <a:ext cx="1381" cy="267"/>
                  </a:xfrm>
                  <a:custGeom>
                    <a:avLst/>
                    <a:gdLst>
                      <a:gd name="T0" fmla="*/ 0 w 1381"/>
                      <a:gd name="T1" fmla="*/ 267 h 267"/>
                      <a:gd name="T2" fmla="*/ 45 w 1381"/>
                      <a:gd name="T3" fmla="*/ 209 h 267"/>
                      <a:gd name="T4" fmla="*/ 75 w 1381"/>
                      <a:gd name="T5" fmla="*/ 184 h 267"/>
                      <a:gd name="T6" fmla="*/ 106 w 1381"/>
                      <a:gd name="T7" fmla="*/ 159 h 267"/>
                      <a:gd name="T8" fmla="*/ 142 w 1381"/>
                      <a:gd name="T9" fmla="*/ 135 h 267"/>
                      <a:gd name="T10" fmla="*/ 180 w 1381"/>
                      <a:gd name="T11" fmla="*/ 113 h 267"/>
                      <a:gd name="T12" fmla="*/ 219 w 1381"/>
                      <a:gd name="T13" fmla="*/ 92 h 267"/>
                      <a:gd name="T14" fmla="*/ 264 w 1381"/>
                      <a:gd name="T15" fmla="*/ 73 h 267"/>
                      <a:gd name="T16" fmla="*/ 311 w 1381"/>
                      <a:gd name="T17" fmla="*/ 57 h 267"/>
                      <a:gd name="T18" fmla="*/ 358 w 1381"/>
                      <a:gd name="T19" fmla="*/ 42 h 267"/>
                      <a:gd name="T20" fmla="*/ 413 w 1381"/>
                      <a:gd name="T21" fmla="*/ 30 h 267"/>
                      <a:gd name="T22" fmla="*/ 465 w 1381"/>
                      <a:gd name="T23" fmla="*/ 19 h 267"/>
                      <a:gd name="T24" fmla="*/ 521 w 1381"/>
                      <a:gd name="T25" fmla="*/ 11 h 267"/>
                      <a:gd name="T26" fmla="*/ 573 w 1381"/>
                      <a:gd name="T27" fmla="*/ 4 h 267"/>
                      <a:gd name="T28" fmla="*/ 634 w 1381"/>
                      <a:gd name="T29" fmla="*/ 1 h 267"/>
                      <a:gd name="T30" fmla="*/ 691 w 1381"/>
                      <a:gd name="T31" fmla="*/ 0 h 267"/>
                      <a:gd name="T32" fmla="*/ 747 w 1381"/>
                      <a:gd name="T33" fmla="*/ 1 h 267"/>
                      <a:gd name="T34" fmla="*/ 808 w 1381"/>
                      <a:gd name="T35" fmla="*/ 4 h 267"/>
                      <a:gd name="T36" fmla="*/ 863 w 1381"/>
                      <a:gd name="T37" fmla="*/ 11 h 267"/>
                      <a:gd name="T38" fmla="*/ 919 w 1381"/>
                      <a:gd name="T39" fmla="*/ 19 h 267"/>
                      <a:gd name="T40" fmla="*/ 971 w 1381"/>
                      <a:gd name="T41" fmla="*/ 28 h 267"/>
                      <a:gd name="T42" fmla="*/ 1023 w 1381"/>
                      <a:gd name="T43" fmla="*/ 41 h 267"/>
                      <a:gd name="T44" fmla="*/ 1073 w 1381"/>
                      <a:gd name="T45" fmla="*/ 56 h 267"/>
                      <a:gd name="T46" fmla="*/ 1115 w 1381"/>
                      <a:gd name="T47" fmla="*/ 72 h 267"/>
                      <a:gd name="T48" fmla="*/ 1159 w 1381"/>
                      <a:gd name="T49" fmla="*/ 90 h 267"/>
                      <a:gd name="T50" fmla="*/ 1201 w 1381"/>
                      <a:gd name="T51" fmla="*/ 110 h 267"/>
                      <a:gd name="T52" fmla="*/ 1242 w 1381"/>
                      <a:gd name="T53" fmla="*/ 132 h 267"/>
                      <a:gd name="T54" fmla="*/ 1277 w 1381"/>
                      <a:gd name="T55" fmla="*/ 154 h 267"/>
                      <a:gd name="T56" fmla="*/ 1308 w 1381"/>
                      <a:gd name="T57" fmla="*/ 178 h 267"/>
                      <a:gd name="T58" fmla="*/ 1339 w 1381"/>
                      <a:gd name="T59" fmla="*/ 205 h 267"/>
                      <a:gd name="T60" fmla="*/ 1381 w 1381"/>
                      <a:gd name="T61" fmla="*/ 261 h 267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1381"/>
                      <a:gd name="T94" fmla="*/ 0 h 267"/>
                      <a:gd name="T95" fmla="*/ 1381 w 1381"/>
                      <a:gd name="T96" fmla="*/ 267 h 267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1381" h="267">
                        <a:moveTo>
                          <a:pt x="0" y="267"/>
                        </a:moveTo>
                        <a:lnTo>
                          <a:pt x="45" y="209"/>
                        </a:lnTo>
                        <a:lnTo>
                          <a:pt x="75" y="184"/>
                        </a:lnTo>
                        <a:lnTo>
                          <a:pt x="106" y="159"/>
                        </a:lnTo>
                        <a:lnTo>
                          <a:pt x="142" y="135"/>
                        </a:lnTo>
                        <a:lnTo>
                          <a:pt x="180" y="113"/>
                        </a:lnTo>
                        <a:lnTo>
                          <a:pt x="219" y="92"/>
                        </a:lnTo>
                        <a:lnTo>
                          <a:pt x="264" y="73"/>
                        </a:lnTo>
                        <a:lnTo>
                          <a:pt x="311" y="57"/>
                        </a:lnTo>
                        <a:lnTo>
                          <a:pt x="358" y="42"/>
                        </a:lnTo>
                        <a:lnTo>
                          <a:pt x="413" y="30"/>
                        </a:lnTo>
                        <a:lnTo>
                          <a:pt x="465" y="19"/>
                        </a:lnTo>
                        <a:lnTo>
                          <a:pt x="521" y="11"/>
                        </a:lnTo>
                        <a:lnTo>
                          <a:pt x="573" y="4"/>
                        </a:lnTo>
                        <a:lnTo>
                          <a:pt x="634" y="1"/>
                        </a:lnTo>
                        <a:lnTo>
                          <a:pt x="691" y="0"/>
                        </a:lnTo>
                        <a:lnTo>
                          <a:pt x="747" y="1"/>
                        </a:lnTo>
                        <a:lnTo>
                          <a:pt x="808" y="4"/>
                        </a:lnTo>
                        <a:lnTo>
                          <a:pt x="863" y="11"/>
                        </a:lnTo>
                        <a:lnTo>
                          <a:pt x="919" y="19"/>
                        </a:lnTo>
                        <a:lnTo>
                          <a:pt x="971" y="28"/>
                        </a:lnTo>
                        <a:lnTo>
                          <a:pt x="1023" y="41"/>
                        </a:lnTo>
                        <a:lnTo>
                          <a:pt x="1073" y="56"/>
                        </a:lnTo>
                        <a:lnTo>
                          <a:pt x="1115" y="72"/>
                        </a:lnTo>
                        <a:lnTo>
                          <a:pt x="1159" y="90"/>
                        </a:lnTo>
                        <a:lnTo>
                          <a:pt x="1201" y="110"/>
                        </a:lnTo>
                        <a:lnTo>
                          <a:pt x="1242" y="132"/>
                        </a:lnTo>
                        <a:lnTo>
                          <a:pt x="1277" y="154"/>
                        </a:lnTo>
                        <a:lnTo>
                          <a:pt x="1308" y="178"/>
                        </a:lnTo>
                        <a:lnTo>
                          <a:pt x="1339" y="205"/>
                        </a:lnTo>
                        <a:lnTo>
                          <a:pt x="1381" y="261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59" name="Group 2800"/>
                <p:cNvGrpSpPr>
                  <a:grpSpLocks/>
                </p:cNvGrpSpPr>
                <p:nvPr/>
              </p:nvGrpSpPr>
              <p:grpSpPr bwMode="auto">
                <a:xfrm>
                  <a:off x="1889" y="910"/>
                  <a:ext cx="878" cy="445"/>
                  <a:chOff x="1889" y="910"/>
                  <a:chExt cx="878" cy="445"/>
                </a:xfrm>
              </p:grpSpPr>
              <p:sp>
                <p:nvSpPr>
                  <p:cNvPr id="1178" name="Freeform 2801"/>
                  <p:cNvSpPr>
                    <a:spLocks/>
                  </p:cNvSpPr>
                  <p:nvPr/>
                </p:nvSpPr>
                <p:spPr bwMode="auto">
                  <a:xfrm>
                    <a:off x="1889" y="910"/>
                    <a:ext cx="878" cy="445"/>
                  </a:xfrm>
                  <a:custGeom>
                    <a:avLst/>
                    <a:gdLst>
                      <a:gd name="T0" fmla="*/ 24 w 878"/>
                      <a:gd name="T1" fmla="*/ 445 h 445"/>
                      <a:gd name="T2" fmla="*/ 8 w 878"/>
                      <a:gd name="T3" fmla="*/ 397 h 445"/>
                      <a:gd name="T4" fmla="*/ 0 w 878"/>
                      <a:gd name="T5" fmla="*/ 347 h 445"/>
                      <a:gd name="T6" fmla="*/ 4 w 878"/>
                      <a:gd name="T7" fmla="*/ 311 h 445"/>
                      <a:gd name="T8" fmla="*/ 13 w 878"/>
                      <a:gd name="T9" fmla="*/ 277 h 445"/>
                      <a:gd name="T10" fmla="*/ 24 w 878"/>
                      <a:gd name="T11" fmla="*/ 243 h 445"/>
                      <a:gd name="T12" fmla="*/ 46 w 878"/>
                      <a:gd name="T13" fmla="*/ 212 h 445"/>
                      <a:gd name="T14" fmla="*/ 69 w 878"/>
                      <a:gd name="T15" fmla="*/ 182 h 445"/>
                      <a:gd name="T16" fmla="*/ 101 w 878"/>
                      <a:gd name="T17" fmla="*/ 153 h 445"/>
                      <a:gd name="T18" fmla="*/ 133 w 878"/>
                      <a:gd name="T19" fmla="*/ 126 h 445"/>
                      <a:gd name="T20" fmla="*/ 169 w 878"/>
                      <a:gd name="T21" fmla="*/ 102 h 445"/>
                      <a:gd name="T22" fmla="*/ 214 w 878"/>
                      <a:gd name="T23" fmla="*/ 79 h 445"/>
                      <a:gd name="T24" fmla="*/ 256 w 878"/>
                      <a:gd name="T25" fmla="*/ 60 h 445"/>
                      <a:gd name="T26" fmla="*/ 305 w 878"/>
                      <a:gd name="T27" fmla="*/ 42 h 445"/>
                      <a:gd name="T28" fmla="*/ 357 w 878"/>
                      <a:gd name="T29" fmla="*/ 28 h 445"/>
                      <a:gd name="T30" fmla="*/ 409 w 878"/>
                      <a:gd name="T31" fmla="*/ 16 h 445"/>
                      <a:gd name="T32" fmla="*/ 466 w 878"/>
                      <a:gd name="T33" fmla="*/ 8 h 445"/>
                      <a:gd name="T34" fmla="*/ 525 w 878"/>
                      <a:gd name="T35" fmla="*/ 1 h 445"/>
                      <a:gd name="T36" fmla="*/ 586 w 878"/>
                      <a:gd name="T37" fmla="*/ 0 h 445"/>
                      <a:gd name="T38" fmla="*/ 623 w 878"/>
                      <a:gd name="T39" fmla="*/ 1 h 445"/>
                      <a:gd name="T40" fmla="*/ 658 w 878"/>
                      <a:gd name="T41" fmla="*/ 4 h 445"/>
                      <a:gd name="T42" fmla="*/ 736 w 878"/>
                      <a:gd name="T43" fmla="*/ 12 h 445"/>
                      <a:gd name="T44" fmla="*/ 807 w 878"/>
                      <a:gd name="T45" fmla="*/ 28 h 445"/>
                      <a:gd name="T46" fmla="*/ 878 w 878"/>
                      <a:gd name="T47" fmla="*/ 47 h 445"/>
                      <a:gd name="T48" fmla="*/ 586 w 878"/>
                      <a:gd name="T49" fmla="*/ 347 h 445"/>
                      <a:gd name="T50" fmla="*/ 24 w 878"/>
                      <a:gd name="T51" fmla="*/ 445 h 445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878"/>
                      <a:gd name="T79" fmla="*/ 0 h 445"/>
                      <a:gd name="T80" fmla="*/ 878 w 878"/>
                      <a:gd name="T81" fmla="*/ 445 h 445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878" h="445">
                        <a:moveTo>
                          <a:pt x="24" y="445"/>
                        </a:moveTo>
                        <a:lnTo>
                          <a:pt x="8" y="397"/>
                        </a:lnTo>
                        <a:lnTo>
                          <a:pt x="0" y="347"/>
                        </a:lnTo>
                        <a:lnTo>
                          <a:pt x="4" y="311"/>
                        </a:lnTo>
                        <a:lnTo>
                          <a:pt x="13" y="277"/>
                        </a:lnTo>
                        <a:lnTo>
                          <a:pt x="24" y="243"/>
                        </a:lnTo>
                        <a:lnTo>
                          <a:pt x="46" y="212"/>
                        </a:lnTo>
                        <a:lnTo>
                          <a:pt x="69" y="182"/>
                        </a:lnTo>
                        <a:lnTo>
                          <a:pt x="101" y="153"/>
                        </a:lnTo>
                        <a:lnTo>
                          <a:pt x="133" y="126"/>
                        </a:lnTo>
                        <a:lnTo>
                          <a:pt x="169" y="102"/>
                        </a:lnTo>
                        <a:lnTo>
                          <a:pt x="214" y="79"/>
                        </a:lnTo>
                        <a:lnTo>
                          <a:pt x="256" y="60"/>
                        </a:lnTo>
                        <a:lnTo>
                          <a:pt x="305" y="42"/>
                        </a:lnTo>
                        <a:lnTo>
                          <a:pt x="357" y="28"/>
                        </a:lnTo>
                        <a:lnTo>
                          <a:pt x="409" y="16"/>
                        </a:lnTo>
                        <a:lnTo>
                          <a:pt x="466" y="8"/>
                        </a:lnTo>
                        <a:lnTo>
                          <a:pt x="525" y="1"/>
                        </a:lnTo>
                        <a:lnTo>
                          <a:pt x="586" y="0"/>
                        </a:lnTo>
                        <a:lnTo>
                          <a:pt x="623" y="1"/>
                        </a:lnTo>
                        <a:lnTo>
                          <a:pt x="658" y="4"/>
                        </a:lnTo>
                        <a:lnTo>
                          <a:pt x="736" y="12"/>
                        </a:lnTo>
                        <a:lnTo>
                          <a:pt x="807" y="28"/>
                        </a:lnTo>
                        <a:lnTo>
                          <a:pt x="878" y="47"/>
                        </a:lnTo>
                        <a:lnTo>
                          <a:pt x="586" y="347"/>
                        </a:lnTo>
                        <a:lnTo>
                          <a:pt x="24" y="445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79" name="Freeform 2802"/>
                  <p:cNvSpPr>
                    <a:spLocks/>
                  </p:cNvSpPr>
                  <p:nvPr/>
                </p:nvSpPr>
                <p:spPr bwMode="auto">
                  <a:xfrm>
                    <a:off x="1889" y="910"/>
                    <a:ext cx="878" cy="445"/>
                  </a:xfrm>
                  <a:custGeom>
                    <a:avLst/>
                    <a:gdLst>
                      <a:gd name="T0" fmla="*/ 24 w 878"/>
                      <a:gd name="T1" fmla="*/ 445 h 445"/>
                      <a:gd name="T2" fmla="*/ 8 w 878"/>
                      <a:gd name="T3" fmla="*/ 397 h 445"/>
                      <a:gd name="T4" fmla="*/ 0 w 878"/>
                      <a:gd name="T5" fmla="*/ 347 h 445"/>
                      <a:gd name="T6" fmla="*/ 4 w 878"/>
                      <a:gd name="T7" fmla="*/ 311 h 445"/>
                      <a:gd name="T8" fmla="*/ 13 w 878"/>
                      <a:gd name="T9" fmla="*/ 277 h 445"/>
                      <a:gd name="T10" fmla="*/ 24 w 878"/>
                      <a:gd name="T11" fmla="*/ 243 h 445"/>
                      <a:gd name="T12" fmla="*/ 46 w 878"/>
                      <a:gd name="T13" fmla="*/ 212 h 445"/>
                      <a:gd name="T14" fmla="*/ 69 w 878"/>
                      <a:gd name="T15" fmla="*/ 182 h 445"/>
                      <a:gd name="T16" fmla="*/ 101 w 878"/>
                      <a:gd name="T17" fmla="*/ 153 h 445"/>
                      <a:gd name="T18" fmla="*/ 133 w 878"/>
                      <a:gd name="T19" fmla="*/ 126 h 445"/>
                      <a:gd name="T20" fmla="*/ 169 w 878"/>
                      <a:gd name="T21" fmla="*/ 102 h 445"/>
                      <a:gd name="T22" fmla="*/ 214 w 878"/>
                      <a:gd name="T23" fmla="*/ 79 h 445"/>
                      <a:gd name="T24" fmla="*/ 256 w 878"/>
                      <a:gd name="T25" fmla="*/ 60 h 445"/>
                      <a:gd name="T26" fmla="*/ 305 w 878"/>
                      <a:gd name="T27" fmla="*/ 42 h 445"/>
                      <a:gd name="T28" fmla="*/ 357 w 878"/>
                      <a:gd name="T29" fmla="*/ 28 h 445"/>
                      <a:gd name="T30" fmla="*/ 409 w 878"/>
                      <a:gd name="T31" fmla="*/ 16 h 445"/>
                      <a:gd name="T32" fmla="*/ 466 w 878"/>
                      <a:gd name="T33" fmla="*/ 8 h 445"/>
                      <a:gd name="T34" fmla="*/ 525 w 878"/>
                      <a:gd name="T35" fmla="*/ 1 h 445"/>
                      <a:gd name="T36" fmla="*/ 586 w 878"/>
                      <a:gd name="T37" fmla="*/ 0 h 445"/>
                      <a:gd name="T38" fmla="*/ 623 w 878"/>
                      <a:gd name="T39" fmla="*/ 1 h 445"/>
                      <a:gd name="T40" fmla="*/ 658 w 878"/>
                      <a:gd name="T41" fmla="*/ 4 h 445"/>
                      <a:gd name="T42" fmla="*/ 736 w 878"/>
                      <a:gd name="T43" fmla="*/ 12 h 445"/>
                      <a:gd name="T44" fmla="*/ 807 w 878"/>
                      <a:gd name="T45" fmla="*/ 28 h 445"/>
                      <a:gd name="T46" fmla="*/ 878 w 878"/>
                      <a:gd name="T47" fmla="*/ 47 h 445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878"/>
                      <a:gd name="T73" fmla="*/ 0 h 445"/>
                      <a:gd name="T74" fmla="*/ 878 w 878"/>
                      <a:gd name="T75" fmla="*/ 445 h 445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878" h="445">
                        <a:moveTo>
                          <a:pt x="24" y="445"/>
                        </a:moveTo>
                        <a:lnTo>
                          <a:pt x="8" y="397"/>
                        </a:lnTo>
                        <a:lnTo>
                          <a:pt x="0" y="347"/>
                        </a:lnTo>
                        <a:lnTo>
                          <a:pt x="4" y="311"/>
                        </a:lnTo>
                        <a:lnTo>
                          <a:pt x="13" y="277"/>
                        </a:lnTo>
                        <a:lnTo>
                          <a:pt x="24" y="243"/>
                        </a:lnTo>
                        <a:lnTo>
                          <a:pt x="46" y="212"/>
                        </a:lnTo>
                        <a:lnTo>
                          <a:pt x="69" y="182"/>
                        </a:lnTo>
                        <a:lnTo>
                          <a:pt x="101" y="153"/>
                        </a:lnTo>
                        <a:lnTo>
                          <a:pt x="133" y="126"/>
                        </a:lnTo>
                        <a:lnTo>
                          <a:pt x="169" y="102"/>
                        </a:lnTo>
                        <a:lnTo>
                          <a:pt x="214" y="79"/>
                        </a:lnTo>
                        <a:lnTo>
                          <a:pt x="256" y="60"/>
                        </a:lnTo>
                        <a:lnTo>
                          <a:pt x="305" y="42"/>
                        </a:lnTo>
                        <a:lnTo>
                          <a:pt x="357" y="28"/>
                        </a:lnTo>
                        <a:lnTo>
                          <a:pt x="409" y="16"/>
                        </a:lnTo>
                        <a:lnTo>
                          <a:pt x="466" y="8"/>
                        </a:lnTo>
                        <a:lnTo>
                          <a:pt x="525" y="1"/>
                        </a:lnTo>
                        <a:lnTo>
                          <a:pt x="586" y="0"/>
                        </a:lnTo>
                        <a:lnTo>
                          <a:pt x="623" y="1"/>
                        </a:lnTo>
                        <a:lnTo>
                          <a:pt x="658" y="4"/>
                        </a:lnTo>
                        <a:lnTo>
                          <a:pt x="736" y="12"/>
                        </a:lnTo>
                        <a:lnTo>
                          <a:pt x="807" y="28"/>
                        </a:lnTo>
                        <a:lnTo>
                          <a:pt x="878" y="47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60" name="Group 2803"/>
                <p:cNvGrpSpPr>
                  <a:grpSpLocks/>
                </p:cNvGrpSpPr>
                <p:nvPr/>
              </p:nvGrpSpPr>
              <p:grpSpPr bwMode="auto">
                <a:xfrm>
                  <a:off x="1546" y="1344"/>
                  <a:ext cx="535" cy="639"/>
                  <a:chOff x="1546" y="1344"/>
                  <a:chExt cx="535" cy="639"/>
                </a:xfrm>
              </p:grpSpPr>
              <p:sp>
                <p:nvSpPr>
                  <p:cNvPr id="1176" name="Freeform 2804"/>
                  <p:cNvSpPr>
                    <a:spLocks/>
                  </p:cNvSpPr>
                  <p:nvPr/>
                </p:nvSpPr>
                <p:spPr bwMode="auto">
                  <a:xfrm>
                    <a:off x="1546" y="1344"/>
                    <a:ext cx="535" cy="639"/>
                  </a:xfrm>
                  <a:custGeom>
                    <a:avLst/>
                    <a:gdLst>
                      <a:gd name="T0" fmla="*/ 214 w 535"/>
                      <a:gd name="T1" fmla="*/ 639 h 639"/>
                      <a:gd name="T2" fmla="*/ 168 w 535"/>
                      <a:gd name="T3" fmla="*/ 612 h 639"/>
                      <a:gd name="T4" fmla="*/ 123 w 535"/>
                      <a:gd name="T5" fmla="*/ 579 h 639"/>
                      <a:gd name="T6" fmla="*/ 88 w 535"/>
                      <a:gd name="T7" fmla="*/ 547 h 639"/>
                      <a:gd name="T8" fmla="*/ 56 w 535"/>
                      <a:gd name="T9" fmla="*/ 510 h 639"/>
                      <a:gd name="T10" fmla="*/ 30 w 535"/>
                      <a:gd name="T11" fmla="*/ 470 h 639"/>
                      <a:gd name="T12" fmla="*/ 14 w 535"/>
                      <a:gd name="T13" fmla="*/ 432 h 639"/>
                      <a:gd name="T14" fmla="*/ 5 w 535"/>
                      <a:gd name="T15" fmla="*/ 389 h 639"/>
                      <a:gd name="T16" fmla="*/ 0 w 535"/>
                      <a:gd name="T17" fmla="*/ 347 h 639"/>
                      <a:gd name="T18" fmla="*/ 10 w 535"/>
                      <a:gd name="T19" fmla="*/ 288 h 639"/>
                      <a:gd name="T20" fmla="*/ 26 w 535"/>
                      <a:gd name="T21" fmla="*/ 234 h 639"/>
                      <a:gd name="T22" fmla="*/ 56 w 535"/>
                      <a:gd name="T23" fmla="*/ 182 h 639"/>
                      <a:gd name="T24" fmla="*/ 101 w 535"/>
                      <a:gd name="T25" fmla="*/ 133 h 639"/>
                      <a:gd name="T26" fmla="*/ 153 w 535"/>
                      <a:gd name="T27" fmla="*/ 91 h 639"/>
                      <a:gd name="T28" fmla="*/ 183 w 535"/>
                      <a:gd name="T29" fmla="*/ 70 h 639"/>
                      <a:gd name="T30" fmla="*/ 214 w 535"/>
                      <a:gd name="T31" fmla="*/ 53 h 639"/>
                      <a:gd name="T32" fmla="*/ 250 w 535"/>
                      <a:gd name="T33" fmla="*/ 38 h 639"/>
                      <a:gd name="T34" fmla="*/ 285 w 535"/>
                      <a:gd name="T35" fmla="*/ 23 h 639"/>
                      <a:gd name="T36" fmla="*/ 325 w 535"/>
                      <a:gd name="T37" fmla="*/ 11 h 639"/>
                      <a:gd name="T38" fmla="*/ 363 w 535"/>
                      <a:gd name="T39" fmla="*/ 0 h 639"/>
                      <a:gd name="T40" fmla="*/ 535 w 535"/>
                      <a:gd name="T41" fmla="*/ 347 h 639"/>
                      <a:gd name="T42" fmla="*/ 214 w 535"/>
                      <a:gd name="T43" fmla="*/ 639 h 639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535"/>
                      <a:gd name="T67" fmla="*/ 0 h 639"/>
                      <a:gd name="T68" fmla="*/ 535 w 535"/>
                      <a:gd name="T69" fmla="*/ 639 h 639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535" h="639">
                        <a:moveTo>
                          <a:pt x="214" y="639"/>
                        </a:moveTo>
                        <a:lnTo>
                          <a:pt x="168" y="612"/>
                        </a:lnTo>
                        <a:lnTo>
                          <a:pt x="123" y="579"/>
                        </a:lnTo>
                        <a:lnTo>
                          <a:pt x="88" y="547"/>
                        </a:lnTo>
                        <a:lnTo>
                          <a:pt x="56" y="510"/>
                        </a:lnTo>
                        <a:lnTo>
                          <a:pt x="30" y="470"/>
                        </a:lnTo>
                        <a:lnTo>
                          <a:pt x="14" y="432"/>
                        </a:lnTo>
                        <a:lnTo>
                          <a:pt x="5" y="389"/>
                        </a:lnTo>
                        <a:lnTo>
                          <a:pt x="0" y="347"/>
                        </a:lnTo>
                        <a:lnTo>
                          <a:pt x="10" y="288"/>
                        </a:lnTo>
                        <a:lnTo>
                          <a:pt x="26" y="234"/>
                        </a:lnTo>
                        <a:lnTo>
                          <a:pt x="56" y="182"/>
                        </a:lnTo>
                        <a:lnTo>
                          <a:pt x="101" y="133"/>
                        </a:lnTo>
                        <a:lnTo>
                          <a:pt x="153" y="91"/>
                        </a:lnTo>
                        <a:lnTo>
                          <a:pt x="183" y="70"/>
                        </a:lnTo>
                        <a:lnTo>
                          <a:pt x="214" y="53"/>
                        </a:lnTo>
                        <a:lnTo>
                          <a:pt x="250" y="38"/>
                        </a:lnTo>
                        <a:lnTo>
                          <a:pt x="285" y="23"/>
                        </a:lnTo>
                        <a:lnTo>
                          <a:pt x="325" y="11"/>
                        </a:lnTo>
                        <a:lnTo>
                          <a:pt x="363" y="0"/>
                        </a:lnTo>
                        <a:lnTo>
                          <a:pt x="535" y="347"/>
                        </a:lnTo>
                        <a:lnTo>
                          <a:pt x="214" y="639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77" name="Freeform 2805"/>
                  <p:cNvSpPr>
                    <a:spLocks/>
                  </p:cNvSpPr>
                  <p:nvPr/>
                </p:nvSpPr>
                <p:spPr bwMode="auto">
                  <a:xfrm>
                    <a:off x="1546" y="1344"/>
                    <a:ext cx="363" cy="639"/>
                  </a:xfrm>
                  <a:custGeom>
                    <a:avLst/>
                    <a:gdLst>
                      <a:gd name="T0" fmla="*/ 215 w 363"/>
                      <a:gd name="T1" fmla="*/ 639 h 639"/>
                      <a:gd name="T2" fmla="*/ 168 w 363"/>
                      <a:gd name="T3" fmla="*/ 612 h 639"/>
                      <a:gd name="T4" fmla="*/ 123 w 363"/>
                      <a:gd name="T5" fmla="*/ 579 h 639"/>
                      <a:gd name="T6" fmla="*/ 88 w 363"/>
                      <a:gd name="T7" fmla="*/ 547 h 639"/>
                      <a:gd name="T8" fmla="*/ 56 w 363"/>
                      <a:gd name="T9" fmla="*/ 510 h 639"/>
                      <a:gd name="T10" fmla="*/ 31 w 363"/>
                      <a:gd name="T11" fmla="*/ 470 h 639"/>
                      <a:gd name="T12" fmla="*/ 14 w 363"/>
                      <a:gd name="T13" fmla="*/ 432 h 639"/>
                      <a:gd name="T14" fmla="*/ 5 w 363"/>
                      <a:gd name="T15" fmla="*/ 389 h 639"/>
                      <a:gd name="T16" fmla="*/ 0 w 363"/>
                      <a:gd name="T17" fmla="*/ 347 h 639"/>
                      <a:gd name="T18" fmla="*/ 10 w 363"/>
                      <a:gd name="T19" fmla="*/ 288 h 639"/>
                      <a:gd name="T20" fmla="*/ 26 w 363"/>
                      <a:gd name="T21" fmla="*/ 234 h 639"/>
                      <a:gd name="T22" fmla="*/ 56 w 363"/>
                      <a:gd name="T23" fmla="*/ 182 h 639"/>
                      <a:gd name="T24" fmla="*/ 101 w 363"/>
                      <a:gd name="T25" fmla="*/ 133 h 639"/>
                      <a:gd name="T26" fmla="*/ 153 w 363"/>
                      <a:gd name="T27" fmla="*/ 91 h 639"/>
                      <a:gd name="T28" fmla="*/ 183 w 363"/>
                      <a:gd name="T29" fmla="*/ 70 h 639"/>
                      <a:gd name="T30" fmla="*/ 215 w 363"/>
                      <a:gd name="T31" fmla="*/ 53 h 639"/>
                      <a:gd name="T32" fmla="*/ 250 w 363"/>
                      <a:gd name="T33" fmla="*/ 38 h 639"/>
                      <a:gd name="T34" fmla="*/ 285 w 363"/>
                      <a:gd name="T35" fmla="*/ 23 h 639"/>
                      <a:gd name="T36" fmla="*/ 325 w 363"/>
                      <a:gd name="T37" fmla="*/ 11 h 639"/>
                      <a:gd name="T38" fmla="*/ 363 w 363"/>
                      <a:gd name="T39" fmla="*/ 0 h 639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363"/>
                      <a:gd name="T61" fmla="*/ 0 h 639"/>
                      <a:gd name="T62" fmla="*/ 363 w 363"/>
                      <a:gd name="T63" fmla="*/ 639 h 639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363" h="639">
                        <a:moveTo>
                          <a:pt x="215" y="639"/>
                        </a:moveTo>
                        <a:lnTo>
                          <a:pt x="168" y="612"/>
                        </a:lnTo>
                        <a:lnTo>
                          <a:pt x="123" y="579"/>
                        </a:lnTo>
                        <a:lnTo>
                          <a:pt x="88" y="547"/>
                        </a:lnTo>
                        <a:lnTo>
                          <a:pt x="56" y="510"/>
                        </a:lnTo>
                        <a:lnTo>
                          <a:pt x="31" y="470"/>
                        </a:lnTo>
                        <a:lnTo>
                          <a:pt x="14" y="432"/>
                        </a:lnTo>
                        <a:lnTo>
                          <a:pt x="5" y="389"/>
                        </a:lnTo>
                        <a:lnTo>
                          <a:pt x="0" y="347"/>
                        </a:lnTo>
                        <a:lnTo>
                          <a:pt x="10" y="288"/>
                        </a:lnTo>
                        <a:lnTo>
                          <a:pt x="26" y="234"/>
                        </a:lnTo>
                        <a:lnTo>
                          <a:pt x="56" y="182"/>
                        </a:lnTo>
                        <a:lnTo>
                          <a:pt x="101" y="133"/>
                        </a:lnTo>
                        <a:lnTo>
                          <a:pt x="153" y="91"/>
                        </a:lnTo>
                        <a:lnTo>
                          <a:pt x="183" y="70"/>
                        </a:lnTo>
                        <a:lnTo>
                          <a:pt x="215" y="53"/>
                        </a:lnTo>
                        <a:lnTo>
                          <a:pt x="250" y="38"/>
                        </a:lnTo>
                        <a:lnTo>
                          <a:pt x="285" y="23"/>
                        </a:lnTo>
                        <a:lnTo>
                          <a:pt x="325" y="11"/>
                        </a:lnTo>
                        <a:lnTo>
                          <a:pt x="363" y="0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61" name="Group 2806"/>
                <p:cNvGrpSpPr>
                  <a:grpSpLocks/>
                </p:cNvGrpSpPr>
                <p:nvPr/>
              </p:nvGrpSpPr>
              <p:grpSpPr bwMode="auto">
                <a:xfrm>
                  <a:off x="1755" y="1978"/>
                  <a:ext cx="889" cy="351"/>
                  <a:chOff x="1755" y="1978"/>
                  <a:chExt cx="889" cy="351"/>
                </a:xfrm>
              </p:grpSpPr>
              <p:sp>
                <p:nvSpPr>
                  <p:cNvPr id="1174" name="Freeform 2807"/>
                  <p:cNvSpPr>
                    <a:spLocks/>
                  </p:cNvSpPr>
                  <p:nvPr/>
                </p:nvSpPr>
                <p:spPr bwMode="auto">
                  <a:xfrm>
                    <a:off x="1755" y="1978"/>
                    <a:ext cx="889" cy="351"/>
                  </a:xfrm>
                  <a:custGeom>
                    <a:avLst/>
                    <a:gdLst>
                      <a:gd name="T0" fmla="*/ 889 w 889"/>
                      <a:gd name="T1" fmla="*/ 314 h 351"/>
                      <a:gd name="T2" fmla="*/ 822 w 889"/>
                      <a:gd name="T3" fmla="*/ 330 h 351"/>
                      <a:gd name="T4" fmla="*/ 753 w 889"/>
                      <a:gd name="T5" fmla="*/ 342 h 351"/>
                      <a:gd name="T6" fmla="*/ 684 w 889"/>
                      <a:gd name="T7" fmla="*/ 348 h 351"/>
                      <a:gd name="T8" fmla="*/ 614 w 889"/>
                      <a:gd name="T9" fmla="*/ 351 h 351"/>
                      <a:gd name="T10" fmla="*/ 552 w 889"/>
                      <a:gd name="T11" fmla="*/ 349 h 351"/>
                      <a:gd name="T12" fmla="*/ 491 w 889"/>
                      <a:gd name="T13" fmla="*/ 344 h 351"/>
                      <a:gd name="T14" fmla="*/ 435 w 889"/>
                      <a:gd name="T15" fmla="*/ 336 h 351"/>
                      <a:gd name="T16" fmla="*/ 378 w 889"/>
                      <a:gd name="T17" fmla="*/ 323 h 351"/>
                      <a:gd name="T18" fmla="*/ 322 w 889"/>
                      <a:gd name="T19" fmla="*/ 308 h 351"/>
                      <a:gd name="T20" fmla="*/ 273 w 889"/>
                      <a:gd name="T21" fmla="*/ 291 h 351"/>
                      <a:gd name="T22" fmla="*/ 225 w 889"/>
                      <a:gd name="T23" fmla="*/ 270 h 351"/>
                      <a:gd name="T24" fmla="*/ 180 w 889"/>
                      <a:gd name="T25" fmla="*/ 249 h 351"/>
                      <a:gd name="T26" fmla="*/ 142 w 889"/>
                      <a:gd name="T27" fmla="*/ 224 h 351"/>
                      <a:gd name="T28" fmla="*/ 108 w 889"/>
                      <a:gd name="T29" fmla="*/ 197 h 351"/>
                      <a:gd name="T30" fmla="*/ 76 w 889"/>
                      <a:gd name="T31" fmla="*/ 168 h 351"/>
                      <a:gd name="T32" fmla="*/ 51 w 889"/>
                      <a:gd name="T33" fmla="*/ 136 h 351"/>
                      <a:gd name="T34" fmla="*/ 27 w 889"/>
                      <a:gd name="T35" fmla="*/ 104 h 351"/>
                      <a:gd name="T36" fmla="*/ 15 w 889"/>
                      <a:gd name="T37" fmla="*/ 70 h 351"/>
                      <a:gd name="T38" fmla="*/ 6 w 889"/>
                      <a:gd name="T39" fmla="*/ 36 h 351"/>
                      <a:gd name="T40" fmla="*/ 0 w 889"/>
                      <a:gd name="T41" fmla="*/ 0 h 351"/>
                      <a:gd name="T42" fmla="*/ 614 w 889"/>
                      <a:gd name="T43" fmla="*/ 0 h 351"/>
                      <a:gd name="T44" fmla="*/ 889 w 889"/>
                      <a:gd name="T45" fmla="*/ 314 h 351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889"/>
                      <a:gd name="T70" fmla="*/ 0 h 351"/>
                      <a:gd name="T71" fmla="*/ 889 w 889"/>
                      <a:gd name="T72" fmla="*/ 351 h 351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889" h="351">
                        <a:moveTo>
                          <a:pt x="889" y="314"/>
                        </a:moveTo>
                        <a:lnTo>
                          <a:pt x="822" y="330"/>
                        </a:lnTo>
                        <a:lnTo>
                          <a:pt x="753" y="342"/>
                        </a:lnTo>
                        <a:lnTo>
                          <a:pt x="684" y="348"/>
                        </a:lnTo>
                        <a:lnTo>
                          <a:pt x="614" y="351"/>
                        </a:lnTo>
                        <a:lnTo>
                          <a:pt x="552" y="349"/>
                        </a:lnTo>
                        <a:lnTo>
                          <a:pt x="491" y="344"/>
                        </a:lnTo>
                        <a:lnTo>
                          <a:pt x="435" y="336"/>
                        </a:lnTo>
                        <a:lnTo>
                          <a:pt x="378" y="323"/>
                        </a:lnTo>
                        <a:lnTo>
                          <a:pt x="322" y="308"/>
                        </a:lnTo>
                        <a:lnTo>
                          <a:pt x="273" y="291"/>
                        </a:lnTo>
                        <a:lnTo>
                          <a:pt x="225" y="270"/>
                        </a:lnTo>
                        <a:lnTo>
                          <a:pt x="180" y="249"/>
                        </a:lnTo>
                        <a:lnTo>
                          <a:pt x="142" y="224"/>
                        </a:lnTo>
                        <a:lnTo>
                          <a:pt x="108" y="197"/>
                        </a:lnTo>
                        <a:lnTo>
                          <a:pt x="76" y="168"/>
                        </a:lnTo>
                        <a:lnTo>
                          <a:pt x="51" y="136"/>
                        </a:lnTo>
                        <a:lnTo>
                          <a:pt x="27" y="104"/>
                        </a:lnTo>
                        <a:lnTo>
                          <a:pt x="15" y="70"/>
                        </a:lnTo>
                        <a:lnTo>
                          <a:pt x="6" y="36"/>
                        </a:lnTo>
                        <a:lnTo>
                          <a:pt x="0" y="0"/>
                        </a:lnTo>
                        <a:lnTo>
                          <a:pt x="614" y="0"/>
                        </a:lnTo>
                        <a:lnTo>
                          <a:pt x="889" y="314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75" name="Freeform 2808"/>
                  <p:cNvSpPr>
                    <a:spLocks/>
                  </p:cNvSpPr>
                  <p:nvPr/>
                </p:nvSpPr>
                <p:spPr bwMode="auto">
                  <a:xfrm>
                    <a:off x="1755" y="1978"/>
                    <a:ext cx="889" cy="351"/>
                  </a:xfrm>
                  <a:custGeom>
                    <a:avLst/>
                    <a:gdLst>
                      <a:gd name="T0" fmla="*/ 889 w 889"/>
                      <a:gd name="T1" fmla="*/ 314 h 351"/>
                      <a:gd name="T2" fmla="*/ 822 w 889"/>
                      <a:gd name="T3" fmla="*/ 330 h 351"/>
                      <a:gd name="T4" fmla="*/ 753 w 889"/>
                      <a:gd name="T5" fmla="*/ 342 h 351"/>
                      <a:gd name="T6" fmla="*/ 684 w 889"/>
                      <a:gd name="T7" fmla="*/ 348 h 351"/>
                      <a:gd name="T8" fmla="*/ 614 w 889"/>
                      <a:gd name="T9" fmla="*/ 351 h 351"/>
                      <a:gd name="T10" fmla="*/ 552 w 889"/>
                      <a:gd name="T11" fmla="*/ 349 h 351"/>
                      <a:gd name="T12" fmla="*/ 491 w 889"/>
                      <a:gd name="T13" fmla="*/ 344 h 351"/>
                      <a:gd name="T14" fmla="*/ 435 w 889"/>
                      <a:gd name="T15" fmla="*/ 336 h 351"/>
                      <a:gd name="T16" fmla="*/ 378 w 889"/>
                      <a:gd name="T17" fmla="*/ 323 h 351"/>
                      <a:gd name="T18" fmla="*/ 322 w 889"/>
                      <a:gd name="T19" fmla="*/ 308 h 351"/>
                      <a:gd name="T20" fmla="*/ 273 w 889"/>
                      <a:gd name="T21" fmla="*/ 291 h 351"/>
                      <a:gd name="T22" fmla="*/ 225 w 889"/>
                      <a:gd name="T23" fmla="*/ 270 h 351"/>
                      <a:gd name="T24" fmla="*/ 180 w 889"/>
                      <a:gd name="T25" fmla="*/ 249 h 351"/>
                      <a:gd name="T26" fmla="*/ 142 w 889"/>
                      <a:gd name="T27" fmla="*/ 224 h 351"/>
                      <a:gd name="T28" fmla="*/ 108 w 889"/>
                      <a:gd name="T29" fmla="*/ 197 h 351"/>
                      <a:gd name="T30" fmla="*/ 76 w 889"/>
                      <a:gd name="T31" fmla="*/ 168 h 351"/>
                      <a:gd name="T32" fmla="*/ 51 w 889"/>
                      <a:gd name="T33" fmla="*/ 136 h 351"/>
                      <a:gd name="T34" fmla="*/ 27 w 889"/>
                      <a:gd name="T35" fmla="*/ 104 h 351"/>
                      <a:gd name="T36" fmla="*/ 15 w 889"/>
                      <a:gd name="T37" fmla="*/ 70 h 351"/>
                      <a:gd name="T38" fmla="*/ 6 w 889"/>
                      <a:gd name="T39" fmla="*/ 36 h 351"/>
                      <a:gd name="T40" fmla="*/ 0 w 889"/>
                      <a:gd name="T41" fmla="*/ 0 h 351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889"/>
                      <a:gd name="T64" fmla="*/ 0 h 351"/>
                      <a:gd name="T65" fmla="*/ 889 w 889"/>
                      <a:gd name="T66" fmla="*/ 351 h 351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889" h="351">
                        <a:moveTo>
                          <a:pt x="889" y="314"/>
                        </a:moveTo>
                        <a:lnTo>
                          <a:pt x="822" y="330"/>
                        </a:lnTo>
                        <a:lnTo>
                          <a:pt x="753" y="342"/>
                        </a:lnTo>
                        <a:lnTo>
                          <a:pt x="684" y="348"/>
                        </a:lnTo>
                        <a:lnTo>
                          <a:pt x="614" y="351"/>
                        </a:lnTo>
                        <a:lnTo>
                          <a:pt x="552" y="349"/>
                        </a:lnTo>
                        <a:lnTo>
                          <a:pt x="491" y="344"/>
                        </a:lnTo>
                        <a:lnTo>
                          <a:pt x="435" y="336"/>
                        </a:lnTo>
                        <a:lnTo>
                          <a:pt x="378" y="323"/>
                        </a:lnTo>
                        <a:lnTo>
                          <a:pt x="322" y="308"/>
                        </a:lnTo>
                        <a:lnTo>
                          <a:pt x="273" y="291"/>
                        </a:lnTo>
                        <a:lnTo>
                          <a:pt x="225" y="270"/>
                        </a:lnTo>
                        <a:lnTo>
                          <a:pt x="180" y="249"/>
                        </a:lnTo>
                        <a:lnTo>
                          <a:pt x="142" y="224"/>
                        </a:lnTo>
                        <a:lnTo>
                          <a:pt x="108" y="197"/>
                        </a:lnTo>
                        <a:lnTo>
                          <a:pt x="76" y="168"/>
                        </a:lnTo>
                        <a:lnTo>
                          <a:pt x="51" y="136"/>
                        </a:lnTo>
                        <a:lnTo>
                          <a:pt x="27" y="104"/>
                        </a:lnTo>
                        <a:lnTo>
                          <a:pt x="15" y="70"/>
                        </a:lnTo>
                        <a:lnTo>
                          <a:pt x="6" y="3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62" name="Group 2809"/>
                <p:cNvGrpSpPr>
                  <a:grpSpLocks/>
                </p:cNvGrpSpPr>
                <p:nvPr/>
              </p:nvGrpSpPr>
              <p:grpSpPr bwMode="auto">
                <a:xfrm>
                  <a:off x="2618" y="2208"/>
                  <a:ext cx="1480" cy="344"/>
                  <a:chOff x="2618" y="2208"/>
                  <a:chExt cx="1480" cy="344"/>
                </a:xfrm>
              </p:grpSpPr>
              <p:sp>
                <p:nvSpPr>
                  <p:cNvPr id="1172" name="Freeform 2810"/>
                  <p:cNvSpPr>
                    <a:spLocks/>
                  </p:cNvSpPr>
                  <p:nvPr/>
                </p:nvSpPr>
                <p:spPr bwMode="auto">
                  <a:xfrm>
                    <a:off x="2618" y="2208"/>
                    <a:ext cx="1480" cy="344"/>
                  </a:xfrm>
                  <a:custGeom>
                    <a:avLst/>
                    <a:gdLst>
                      <a:gd name="T0" fmla="*/ 1480 w 1480"/>
                      <a:gd name="T1" fmla="*/ 182 h 344"/>
                      <a:gd name="T2" fmla="*/ 1421 w 1480"/>
                      <a:gd name="T3" fmla="*/ 219 h 344"/>
                      <a:gd name="T4" fmla="*/ 1350 w 1480"/>
                      <a:gd name="T5" fmla="*/ 250 h 344"/>
                      <a:gd name="T6" fmla="*/ 1271 w 1480"/>
                      <a:gd name="T7" fmla="*/ 277 h 344"/>
                      <a:gd name="T8" fmla="*/ 1188 w 1480"/>
                      <a:gd name="T9" fmla="*/ 302 h 344"/>
                      <a:gd name="T10" fmla="*/ 1096 w 1480"/>
                      <a:gd name="T11" fmla="*/ 319 h 344"/>
                      <a:gd name="T12" fmla="*/ 1000 w 1480"/>
                      <a:gd name="T13" fmla="*/ 333 h 344"/>
                      <a:gd name="T14" fmla="*/ 900 w 1480"/>
                      <a:gd name="T15" fmla="*/ 341 h 344"/>
                      <a:gd name="T16" fmla="*/ 795 w 1480"/>
                      <a:gd name="T17" fmla="*/ 344 h 344"/>
                      <a:gd name="T18" fmla="*/ 721 w 1480"/>
                      <a:gd name="T19" fmla="*/ 342 h 344"/>
                      <a:gd name="T20" fmla="*/ 651 w 1480"/>
                      <a:gd name="T21" fmla="*/ 337 h 344"/>
                      <a:gd name="T22" fmla="*/ 580 w 1480"/>
                      <a:gd name="T23" fmla="*/ 331 h 344"/>
                      <a:gd name="T24" fmla="*/ 511 w 1480"/>
                      <a:gd name="T25" fmla="*/ 322 h 344"/>
                      <a:gd name="T26" fmla="*/ 446 w 1480"/>
                      <a:gd name="T27" fmla="*/ 310 h 344"/>
                      <a:gd name="T28" fmla="*/ 385 w 1480"/>
                      <a:gd name="T29" fmla="*/ 296 h 344"/>
                      <a:gd name="T30" fmla="*/ 327 w 1480"/>
                      <a:gd name="T31" fmla="*/ 280 h 344"/>
                      <a:gd name="T32" fmla="*/ 271 w 1480"/>
                      <a:gd name="T33" fmla="*/ 261 h 344"/>
                      <a:gd name="T34" fmla="*/ 217 w 1480"/>
                      <a:gd name="T35" fmla="*/ 240 h 344"/>
                      <a:gd name="T36" fmla="*/ 175 w 1480"/>
                      <a:gd name="T37" fmla="*/ 220 h 344"/>
                      <a:gd name="T38" fmla="*/ 130 w 1480"/>
                      <a:gd name="T39" fmla="*/ 195 h 344"/>
                      <a:gd name="T40" fmla="*/ 97 w 1480"/>
                      <a:gd name="T41" fmla="*/ 170 h 344"/>
                      <a:gd name="T42" fmla="*/ 61 w 1480"/>
                      <a:gd name="T43" fmla="*/ 142 h 344"/>
                      <a:gd name="T44" fmla="*/ 36 w 1480"/>
                      <a:gd name="T45" fmla="*/ 114 h 344"/>
                      <a:gd name="T46" fmla="*/ 12 w 1480"/>
                      <a:gd name="T47" fmla="*/ 84 h 344"/>
                      <a:gd name="T48" fmla="*/ 0 w 1480"/>
                      <a:gd name="T49" fmla="*/ 53 h 344"/>
                      <a:gd name="T50" fmla="*/ 795 w 1480"/>
                      <a:gd name="T51" fmla="*/ 0 h 344"/>
                      <a:gd name="T52" fmla="*/ 1480 w 1480"/>
                      <a:gd name="T53" fmla="*/ 182 h 344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480"/>
                      <a:gd name="T82" fmla="*/ 0 h 344"/>
                      <a:gd name="T83" fmla="*/ 1480 w 1480"/>
                      <a:gd name="T84" fmla="*/ 344 h 344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480" h="344">
                        <a:moveTo>
                          <a:pt x="1480" y="182"/>
                        </a:moveTo>
                        <a:lnTo>
                          <a:pt x="1421" y="219"/>
                        </a:lnTo>
                        <a:lnTo>
                          <a:pt x="1350" y="250"/>
                        </a:lnTo>
                        <a:lnTo>
                          <a:pt x="1271" y="277"/>
                        </a:lnTo>
                        <a:lnTo>
                          <a:pt x="1188" y="302"/>
                        </a:lnTo>
                        <a:lnTo>
                          <a:pt x="1096" y="319"/>
                        </a:lnTo>
                        <a:lnTo>
                          <a:pt x="1000" y="333"/>
                        </a:lnTo>
                        <a:lnTo>
                          <a:pt x="900" y="341"/>
                        </a:lnTo>
                        <a:lnTo>
                          <a:pt x="795" y="344"/>
                        </a:lnTo>
                        <a:lnTo>
                          <a:pt x="721" y="342"/>
                        </a:lnTo>
                        <a:lnTo>
                          <a:pt x="651" y="337"/>
                        </a:lnTo>
                        <a:lnTo>
                          <a:pt x="580" y="331"/>
                        </a:lnTo>
                        <a:lnTo>
                          <a:pt x="511" y="322"/>
                        </a:lnTo>
                        <a:lnTo>
                          <a:pt x="446" y="310"/>
                        </a:lnTo>
                        <a:lnTo>
                          <a:pt x="385" y="296"/>
                        </a:lnTo>
                        <a:lnTo>
                          <a:pt x="327" y="280"/>
                        </a:lnTo>
                        <a:lnTo>
                          <a:pt x="271" y="261"/>
                        </a:lnTo>
                        <a:lnTo>
                          <a:pt x="217" y="240"/>
                        </a:lnTo>
                        <a:lnTo>
                          <a:pt x="175" y="220"/>
                        </a:lnTo>
                        <a:lnTo>
                          <a:pt x="130" y="195"/>
                        </a:lnTo>
                        <a:lnTo>
                          <a:pt x="97" y="170"/>
                        </a:lnTo>
                        <a:lnTo>
                          <a:pt x="61" y="142"/>
                        </a:lnTo>
                        <a:lnTo>
                          <a:pt x="36" y="114"/>
                        </a:lnTo>
                        <a:lnTo>
                          <a:pt x="12" y="84"/>
                        </a:lnTo>
                        <a:lnTo>
                          <a:pt x="0" y="53"/>
                        </a:lnTo>
                        <a:lnTo>
                          <a:pt x="795" y="0"/>
                        </a:lnTo>
                        <a:lnTo>
                          <a:pt x="1480" y="182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73" name="Freeform 2811"/>
                  <p:cNvSpPr>
                    <a:spLocks/>
                  </p:cNvSpPr>
                  <p:nvPr/>
                </p:nvSpPr>
                <p:spPr bwMode="auto">
                  <a:xfrm>
                    <a:off x="2618" y="2262"/>
                    <a:ext cx="1480" cy="290"/>
                  </a:xfrm>
                  <a:custGeom>
                    <a:avLst/>
                    <a:gdLst>
                      <a:gd name="T0" fmla="*/ 1480 w 1480"/>
                      <a:gd name="T1" fmla="*/ 128 h 290"/>
                      <a:gd name="T2" fmla="*/ 1421 w 1480"/>
                      <a:gd name="T3" fmla="*/ 165 h 290"/>
                      <a:gd name="T4" fmla="*/ 1350 w 1480"/>
                      <a:gd name="T5" fmla="*/ 196 h 290"/>
                      <a:gd name="T6" fmla="*/ 1271 w 1480"/>
                      <a:gd name="T7" fmla="*/ 223 h 290"/>
                      <a:gd name="T8" fmla="*/ 1188 w 1480"/>
                      <a:gd name="T9" fmla="*/ 248 h 290"/>
                      <a:gd name="T10" fmla="*/ 1096 w 1480"/>
                      <a:gd name="T11" fmla="*/ 265 h 290"/>
                      <a:gd name="T12" fmla="*/ 1000 w 1480"/>
                      <a:gd name="T13" fmla="*/ 279 h 290"/>
                      <a:gd name="T14" fmla="*/ 900 w 1480"/>
                      <a:gd name="T15" fmla="*/ 287 h 290"/>
                      <a:gd name="T16" fmla="*/ 795 w 1480"/>
                      <a:gd name="T17" fmla="*/ 290 h 290"/>
                      <a:gd name="T18" fmla="*/ 721 w 1480"/>
                      <a:gd name="T19" fmla="*/ 288 h 290"/>
                      <a:gd name="T20" fmla="*/ 651 w 1480"/>
                      <a:gd name="T21" fmla="*/ 283 h 290"/>
                      <a:gd name="T22" fmla="*/ 580 w 1480"/>
                      <a:gd name="T23" fmla="*/ 277 h 290"/>
                      <a:gd name="T24" fmla="*/ 511 w 1480"/>
                      <a:gd name="T25" fmla="*/ 268 h 290"/>
                      <a:gd name="T26" fmla="*/ 446 w 1480"/>
                      <a:gd name="T27" fmla="*/ 256 h 290"/>
                      <a:gd name="T28" fmla="*/ 385 w 1480"/>
                      <a:gd name="T29" fmla="*/ 242 h 290"/>
                      <a:gd name="T30" fmla="*/ 327 w 1480"/>
                      <a:gd name="T31" fmla="*/ 226 h 290"/>
                      <a:gd name="T32" fmla="*/ 271 w 1480"/>
                      <a:gd name="T33" fmla="*/ 207 h 290"/>
                      <a:gd name="T34" fmla="*/ 217 w 1480"/>
                      <a:gd name="T35" fmla="*/ 186 h 290"/>
                      <a:gd name="T36" fmla="*/ 175 w 1480"/>
                      <a:gd name="T37" fmla="*/ 166 h 290"/>
                      <a:gd name="T38" fmla="*/ 130 w 1480"/>
                      <a:gd name="T39" fmla="*/ 141 h 290"/>
                      <a:gd name="T40" fmla="*/ 97 w 1480"/>
                      <a:gd name="T41" fmla="*/ 116 h 290"/>
                      <a:gd name="T42" fmla="*/ 61 w 1480"/>
                      <a:gd name="T43" fmla="*/ 88 h 290"/>
                      <a:gd name="T44" fmla="*/ 36 w 1480"/>
                      <a:gd name="T45" fmla="*/ 60 h 290"/>
                      <a:gd name="T46" fmla="*/ 12 w 1480"/>
                      <a:gd name="T47" fmla="*/ 30 h 290"/>
                      <a:gd name="T48" fmla="*/ 0 w 1480"/>
                      <a:gd name="T49" fmla="*/ 0 h 290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480"/>
                      <a:gd name="T76" fmla="*/ 0 h 290"/>
                      <a:gd name="T77" fmla="*/ 1480 w 1480"/>
                      <a:gd name="T78" fmla="*/ 290 h 290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480" h="290">
                        <a:moveTo>
                          <a:pt x="1480" y="128"/>
                        </a:moveTo>
                        <a:lnTo>
                          <a:pt x="1421" y="165"/>
                        </a:lnTo>
                        <a:lnTo>
                          <a:pt x="1350" y="196"/>
                        </a:lnTo>
                        <a:lnTo>
                          <a:pt x="1271" y="223"/>
                        </a:lnTo>
                        <a:lnTo>
                          <a:pt x="1188" y="248"/>
                        </a:lnTo>
                        <a:lnTo>
                          <a:pt x="1096" y="265"/>
                        </a:lnTo>
                        <a:lnTo>
                          <a:pt x="1000" y="279"/>
                        </a:lnTo>
                        <a:lnTo>
                          <a:pt x="900" y="287"/>
                        </a:lnTo>
                        <a:lnTo>
                          <a:pt x="795" y="290"/>
                        </a:lnTo>
                        <a:lnTo>
                          <a:pt x="721" y="288"/>
                        </a:lnTo>
                        <a:lnTo>
                          <a:pt x="651" y="283"/>
                        </a:lnTo>
                        <a:lnTo>
                          <a:pt x="580" y="277"/>
                        </a:lnTo>
                        <a:lnTo>
                          <a:pt x="511" y="268"/>
                        </a:lnTo>
                        <a:lnTo>
                          <a:pt x="446" y="256"/>
                        </a:lnTo>
                        <a:lnTo>
                          <a:pt x="385" y="242"/>
                        </a:lnTo>
                        <a:lnTo>
                          <a:pt x="327" y="226"/>
                        </a:lnTo>
                        <a:lnTo>
                          <a:pt x="271" y="207"/>
                        </a:lnTo>
                        <a:lnTo>
                          <a:pt x="217" y="186"/>
                        </a:lnTo>
                        <a:lnTo>
                          <a:pt x="175" y="166"/>
                        </a:lnTo>
                        <a:lnTo>
                          <a:pt x="130" y="141"/>
                        </a:lnTo>
                        <a:lnTo>
                          <a:pt x="97" y="116"/>
                        </a:lnTo>
                        <a:lnTo>
                          <a:pt x="61" y="88"/>
                        </a:lnTo>
                        <a:lnTo>
                          <a:pt x="36" y="60"/>
                        </a:lnTo>
                        <a:lnTo>
                          <a:pt x="12" y="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63" name="Group 2812"/>
                <p:cNvGrpSpPr>
                  <a:grpSpLocks/>
                </p:cNvGrpSpPr>
                <p:nvPr/>
              </p:nvGrpSpPr>
              <p:grpSpPr bwMode="auto">
                <a:xfrm>
                  <a:off x="4072" y="931"/>
                  <a:ext cx="660" cy="453"/>
                  <a:chOff x="4072" y="931"/>
                  <a:chExt cx="660" cy="453"/>
                </a:xfrm>
              </p:grpSpPr>
              <p:sp>
                <p:nvSpPr>
                  <p:cNvPr id="1170" name="Freeform 2813"/>
                  <p:cNvSpPr>
                    <a:spLocks/>
                  </p:cNvSpPr>
                  <p:nvPr/>
                </p:nvSpPr>
                <p:spPr bwMode="auto">
                  <a:xfrm>
                    <a:off x="4072" y="931"/>
                    <a:ext cx="660" cy="453"/>
                  </a:xfrm>
                  <a:custGeom>
                    <a:avLst/>
                    <a:gdLst>
                      <a:gd name="T0" fmla="*/ 0 w 660"/>
                      <a:gd name="T1" fmla="*/ 9 h 453"/>
                      <a:gd name="T2" fmla="*/ 61 w 660"/>
                      <a:gd name="T3" fmla="*/ 2 h 453"/>
                      <a:gd name="T4" fmla="*/ 118 w 660"/>
                      <a:gd name="T5" fmla="*/ 0 h 453"/>
                      <a:gd name="T6" fmla="*/ 177 w 660"/>
                      <a:gd name="T7" fmla="*/ 2 h 453"/>
                      <a:gd name="T8" fmla="*/ 229 w 660"/>
                      <a:gd name="T9" fmla="*/ 6 h 453"/>
                      <a:gd name="T10" fmla="*/ 280 w 660"/>
                      <a:gd name="T11" fmla="*/ 14 h 453"/>
                      <a:gd name="T12" fmla="*/ 327 w 660"/>
                      <a:gd name="T13" fmla="*/ 25 h 453"/>
                      <a:gd name="T14" fmla="*/ 377 w 660"/>
                      <a:gd name="T15" fmla="*/ 37 h 453"/>
                      <a:gd name="T16" fmla="*/ 420 w 660"/>
                      <a:gd name="T17" fmla="*/ 51 h 453"/>
                      <a:gd name="T18" fmla="*/ 464 w 660"/>
                      <a:gd name="T19" fmla="*/ 68 h 453"/>
                      <a:gd name="T20" fmla="*/ 504 w 660"/>
                      <a:gd name="T21" fmla="*/ 88 h 453"/>
                      <a:gd name="T22" fmla="*/ 537 w 660"/>
                      <a:gd name="T23" fmla="*/ 109 h 453"/>
                      <a:gd name="T24" fmla="*/ 568 w 660"/>
                      <a:gd name="T25" fmla="*/ 132 h 453"/>
                      <a:gd name="T26" fmla="*/ 597 w 660"/>
                      <a:gd name="T27" fmla="*/ 157 h 453"/>
                      <a:gd name="T28" fmla="*/ 617 w 660"/>
                      <a:gd name="T29" fmla="*/ 184 h 453"/>
                      <a:gd name="T30" fmla="*/ 634 w 660"/>
                      <a:gd name="T31" fmla="*/ 210 h 453"/>
                      <a:gd name="T32" fmla="*/ 647 w 660"/>
                      <a:gd name="T33" fmla="*/ 239 h 453"/>
                      <a:gd name="T34" fmla="*/ 657 w 660"/>
                      <a:gd name="T35" fmla="*/ 270 h 453"/>
                      <a:gd name="T36" fmla="*/ 660 w 660"/>
                      <a:gd name="T37" fmla="*/ 300 h 453"/>
                      <a:gd name="T38" fmla="*/ 657 w 660"/>
                      <a:gd name="T39" fmla="*/ 339 h 453"/>
                      <a:gd name="T40" fmla="*/ 643 w 660"/>
                      <a:gd name="T41" fmla="*/ 379 h 453"/>
                      <a:gd name="T42" fmla="*/ 617 w 660"/>
                      <a:gd name="T43" fmla="*/ 417 h 453"/>
                      <a:gd name="T44" fmla="*/ 582 w 660"/>
                      <a:gd name="T45" fmla="*/ 453 h 453"/>
                      <a:gd name="T46" fmla="*/ 118 w 660"/>
                      <a:gd name="T47" fmla="*/ 300 h 453"/>
                      <a:gd name="T48" fmla="*/ 0 w 660"/>
                      <a:gd name="T49" fmla="*/ 9 h 453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660"/>
                      <a:gd name="T76" fmla="*/ 0 h 453"/>
                      <a:gd name="T77" fmla="*/ 660 w 660"/>
                      <a:gd name="T78" fmla="*/ 453 h 453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660" h="453">
                        <a:moveTo>
                          <a:pt x="0" y="9"/>
                        </a:moveTo>
                        <a:lnTo>
                          <a:pt x="61" y="2"/>
                        </a:lnTo>
                        <a:lnTo>
                          <a:pt x="118" y="0"/>
                        </a:lnTo>
                        <a:lnTo>
                          <a:pt x="177" y="2"/>
                        </a:lnTo>
                        <a:lnTo>
                          <a:pt x="229" y="6"/>
                        </a:lnTo>
                        <a:lnTo>
                          <a:pt x="280" y="14"/>
                        </a:lnTo>
                        <a:lnTo>
                          <a:pt x="327" y="25"/>
                        </a:lnTo>
                        <a:lnTo>
                          <a:pt x="377" y="37"/>
                        </a:lnTo>
                        <a:lnTo>
                          <a:pt x="420" y="51"/>
                        </a:lnTo>
                        <a:lnTo>
                          <a:pt x="464" y="68"/>
                        </a:lnTo>
                        <a:lnTo>
                          <a:pt x="504" y="88"/>
                        </a:lnTo>
                        <a:lnTo>
                          <a:pt x="537" y="109"/>
                        </a:lnTo>
                        <a:lnTo>
                          <a:pt x="568" y="132"/>
                        </a:lnTo>
                        <a:lnTo>
                          <a:pt x="597" y="157"/>
                        </a:lnTo>
                        <a:lnTo>
                          <a:pt x="617" y="184"/>
                        </a:lnTo>
                        <a:lnTo>
                          <a:pt x="634" y="210"/>
                        </a:lnTo>
                        <a:lnTo>
                          <a:pt x="647" y="239"/>
                        </a:lnTo>
                        <a:lnTo>
                          <a:pt x="657" y="270"/>
                        </a:lnTo>
                        <a:lnTo>
                          <a:pt x="660" y="300"/>
                        </a:lnTo>
                        <a:lnTo>
                          <a:pt x="657" y="339"/>
                        </a:lnTo>
                        <a:lnTo>
                          <a:pt x="643" y="379"/>
                        </a:lnTo>
                        <a:lnTo>
                          <a:pt x="617" y="417"/>
                        </a:lnTo>
                        <a:lnTo>
                          <a:pt x="582" y="453"/>
                        </a:lnTo>
                        <a:lnTo>
                          <a:pt x="118" y="300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71" name="Freeform 2814"/>
                  <p:cNvSpPr>
                    <a:spLocks/>
                  </p:cNvSpPr>
                  <p:nvPr/>
                </p:nvSpPr>
                <p:spPr bwMode="auto">
                  <a:xfrm>
                    <a:off x="4072" y="931"/>
                    <a:ext cx="660" cy="453"/>
                  </a:xfrm>
                  <a:custGeom>
                    <a:avLst/>
                    <a:gdLst>
                      <a:gd name="T0" fmla="*/ 0 w 660"/>
                      <a:gd name="T1" fmla="*/ 9 h 453"/>
                      <a:gd name="T2" fmla="*/ 61 w 660"/>
                      <a:gd name="T3" fmla="*/ 2 h 453"/>
                      <a:gd name="T4" fmla="*/ 118 w 660"/>
                      <a:gd name="T5" fmla="*/ 0 h 453"/>
                      <a:gd name="T6" fmla="*/ 177 w 660"/>
                      <a:gd name="T7" fmla="*/ 2 h 453"/>
                      <a:gd name="T8" fmla="*/ 229 w 660"/>
                      <a:gd name="T9" fmla="*/ 6 h 453"/>
                      <a:gd name="T10" fmla="*/ 280 w 660"/>
                      <a:gd name="T11" fmla="*/ 14 h 453"/>
                      <a:gd name="T12" fmla="*/ 327 w 660"/>
                      <a:gd name="T13" fmla="*/ 25 h 453"/>
                      <a:gd name="T14" fmla="*/ 377 w 660"/>
                      <a:gd name="T15" fmla="*/ 37 h 453"/>
                      <a:gd name="T16" fmla="*/ 420 w 660"/>
                      <a:gd name="T17" fmla="*/ 51 h 453"/>
                      <a:gd name="T18" fmla="*/ 464 w 660"/>
                      <a:gd name="T19" fmla="*/ 68 h 453"/>
                      <a:gd name="T20" fmla="*/ 504 w 660"/>
                      <a:gd name="T21" fmla="*/ 88 h 453"/>
                      <a:gd name="T22" fmla="*/ 537 w 660"/>
                      <a:gd name="T23" fmla="*/ 109 h 453"/>
                      <a:gd name="T24" fmla="*/ 568 w 660"/>
                      <a:gd name="T25" fmla="*/ 132 h 453"/>
                      <a:gd name="T26" fmla="*/ 597 w 660"/>
                      <a:gd name="T27" fmla="*/ 157 h 453"/>
                      <a:gd name="T28" fmla="*/ 617 w 660"/>
                      <a:gd name="T29" fmla="*/ 184 h 453"/>
                      <a:gd name="T30" fmla="*/ 634 w 660"/>
                      <a:gd name="T31" fmla="*/ 210 h 453"/>
                      <a:gd name="T32" fmla="*/ 647 w 660"/>
                      <a:gd name="T33" fmla="*/ 239 h 453"/>
                      <a:gd name="T34" fmla="*/ 657 w 660"/>
                      <a:gd name="T35" fmla="*/ 270 h 453"/>
                      <a:gd name="T36" fmla="*/ 660 w 660"/>
                      <a:gd name="T37" fmla="*/ 300 h 453"/>
                      <a:gd name="T38" fmla="*/ 657 w 660"/>
                      <a:gd name="T39" fmla="*/ 339 h 453"/>
                      <a:gd name="T40" fmla="*/ 643 w 660"/>
                      <a:gd name="T41" fmla="*/ 379 h 453"/>
                      <a:gd name="T42" fmla="*/ 617 w 660"/>
                      <a:gd name="T43" fmla="*/ 417 h 453"/>
                      <a:gd name="T44" fmla="*/ 582 w 660"/>
                      <a:gd name="T45" fmla="*/ 453 h 453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660"/>
                      <a:gd name="T70" fmla="*/ 0 h 453"/>
                      <a:gd name="T71" fmla="*/ 660 w 660"/>
                      <a:gd name="T72" fmla="*/ 453 h 453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660" h="453">
                        <a:moveTo>
                          <a:pt x="0" y="9"/>
                        </a:moveTo>
                        <a:lnTo>
                          <a:pt x="61" y="2"/>
                        </a:lnTo>
                        <a:lnTo>
                          <a:pt x="118" y="0"/>
                        </a:lnTo>
                        <a:lnTo>
                          <a:pt x="177" y="2"/>
                        </a:lnTo>
                        <a:lnTo>
                          <a:pt x="229" y="6"/>
                        </a:lnTo>
                        <a:lnTo>
                          <a:pt x="280" y="14"/>
                        </a:lnTo>
                        <a:lnTo>
                          <a:pt x="327" y="25"/>
                        </a:lnTo>
                        <a:lnTo>
                          <a:pt x="377" y="37"/>
                        </a:lnTo>
                        <a:lnTo>
                          <a:pt x="420" y="51"/>
                        </a:lnTo>
                        <a:lnTo>
                          <a:pt x="464" y="68"/>
                        </a:lnTo>
                        <a:lnTo>
                          <a:pt x="504" y="88"/>
                        </a:lnTo>
                        <a:lnTo>
                          <a:pt x="537" y="109"/>
                        </a:lnTo>
                        <a:lnTo>
                          <a:pt x="568" y="132"/>
                        </a:lnTo>
                        <a:lnTo>
                          <a:pt x="597" y="157"/>
                        </a:lnTo>
                        <a:lnTo>
                          <a:pt x="617" y="184"/>
                        </a:lnTo>
                        <a:lnTo>
                          <a:pt x="634" y="210"/>
                        </a:lnTo>
                        <a:lnTo>
                          <a:pt x="647" y="239"/>
                        </a:lnTo>
                        <a:lnTo>
                          <a:pt x="657" y="270"/>
                        </a:lnTo>
                        <a:lnTo>
                          <a:pt x="660" y="300"/>
                        </a:lnTo>
                        <a:lnTo>
                          <a:pt x="657" y="339"/>
                        </a:lnTo>
                        <a:lnTo>
                          <a:pt x="643" y="379"/>
                        </a:lnTo>
                        <a:lnTo>
                          <a:pt x="617" y="417"/>
                        </a:lnTo>
                        <a:lnTo>
                          <a:pt x="582" y="453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64" name="Group 2815"/>
                <p:cNvGrpSpPr>
                  <a:grpSpLocks/>
                </p:cNvGrpSpPr>
                <p:nvPr/>
              </p:nvGrpSpPr>
              <p:grpSpPr bwMode="auto">
                <a:xfrm>
                  <a:off x="4275" y="1371"/>
                  <a:ext cx="615" cy="447"/>
                  <a:chOff x="4275" y="1371"/>
                  <a:chExt cx="615" cy="447"/>
                </a:xfrm>
              </p:grpSpPr>
              <p:sp>
                <p:nvSpPr>
                  <p:cNvPr id="1168" name="Freeform 2816"/>
                  <p:cNvSpPr>
                    <a:spLocks/>
                  </p:cNvSpPr>
                  <p:nvPr/>
                </p:nvSpPr>
                <p:spPr bwMode="auto">
                  <a:xfrm>
                    <a:off x="4275" y="1371"/>
                    <a:ext cx="615" cy="447"/>
                  </a:xfrm>
                  <a:custGeom>
                    <a:avLst/>
                    <a:gdLst>
                      <a:gd name="T0" fmla="*/ 379 w 615"/>
                      <a:gd name="T1" fmla="*/ 0 h 447"/>
                      <a:gd name="T2" fmla="*/ 431 w 615"/>
                      <a:gd name="T3" fmla="*/ 24 h 447"/>
                      <a:gd name="T4" fmla="*/ 481 w 615"/>
                      <a:gd name="T5" fmla="*/ 52 h 447"/>
                      <a:gd name="T6" fmla="*/ 518 w 615"/>
                      <a:gd name="T7" fmla="*/ 81 h 447"/>
                      <a:gd name="T8" fmla="*/ 553 w 615"/>
                      <a:gd name="T9" fmla="*/ 114 h 447"/>
                      <a:gd name="T10" fmla="*/ 579 w 615"/>
                      <a:gd name="T11" fmla="*/ 147 h 447"/>
                      <a:gd name="T12" fmla="*/ 598 w 615"/>
                      <a:gd name="T13" fmla="*/ 184 h 447"/>
                      <a:gd name="T14" fmla="*/ 609 w 615"/>
                      <a:gd name="T15" fmla="*/ 219 h 447"/>
                      <a:gd name="T16" fmla="*/ 615 w 615"/>
                      <a:gd name="T17" fmla="*/ 256 h 447"/>
                      <a:gd name="T18" fmla="*/ 605 w 615"/>
                      <a:gd name="T19" fmla="*/ 307 h 447"/>
                      <a:gd name="T20" fmla="*/ 585 w 615"/>
                      <a:gd name="T21" fmla="*/ 356 h 447"/>
                      <a:gd name="T22" fmla="*/ 549 w 615"/>
                      <a:gd name="T23" fmla="*/ 403 h 447"/>
                      <a:gd name="T24" fmla="*/ 496 w 615"/>
                      <a:gd name="T25" fmla="*/ 447 h 447"/>
                      <a:gd name="T26" fmla="*/ 0 w 615"/>
                      <a:gd name="T27" fmla="*/ 256 h 447"/>
                      <a:gd name="T28" fmla="*/ 379 w 615"/>
                      <a:gd name="T29" fmla="*/ 0 h 447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615"/>
                      <a:gd name="T46" fmla="*/ 0 h 447"/>
                      <a:gd name="T47" fmla="*/ 615 w 615"/>
                      <a:gd name="T48" fmla="*/ 447 h 447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615" h="447">
                        <a:moveTo>
                          <a:pt x="379" y="0"/>
                        </a:moveTo>
                        <a:lnTo>
                          <a:pt x="431" y="24"/>
                        </a:lnTo>
                        <a:lnTo>
                          <a:pt x="481" y="52"/>
                        </a:lnTo>
                        <a:lnTo>
                          <a:pt x="518" y="81"/>
                        </a:lnTo>
                        <a:lnTo>
                          <a:pt x="553" y="114"/>
                        </a:lnTo>
                        <a:lnTo>
                          <a:pt x="579" y="147"/>
                        </a:lnTo>
                        <a:lnTo>
                          <a:pt x="598" y="184"/>
                        </a:lnTo>
                        <a:lnTo>
                          <a:pt x="609" y="219"/>
                        </a:lnTo>
                        <a:lnTo>
                          <a:pt x="615" y="256"/>
                        </a:lnTo>
                        <a:lnTo>
                          <a:pt x="605" y="307"/>
                        </a:lnTo>
                        <a:lnTo>
                          <a:pt x="585" y="356"/>
                        </a:lnTo>
                        <a:lnTo>
                          <a:pt x="549" y="403"/>
                        </a:lnTo>
                        <a:lnTo>
                          <a:pt x="496" y="447"/>
                        </a:lnTo>
                        <a:lnTo>
                          <a:pt x="0" y="256"/>
                        </a:lnTo>
                        <a:lnTo>
                          <a:pt x="379" y="0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69" name="Freeform 2817"/>
                  <p:cNvSpPr>
                    <a:spLocks/>
                  </p:cNvSpPr>
                  <p:nvPr/>
                </p:nvSpPr>
                <p:spPr bwMode="auto">
                  <a:xfrm>
                    <a:off x="4654" y="1371"/>
                    <a:ext cx="236" cy="447"/>
                  </a:xfrm>
                  <a:custGeom>
                    <a:avLst/>
                    <a:gdLst>
                      <a:gd name="T0" fmla="*/ 0 w 236"/>
                      <a:gd name="T1" fmla="*/ 0 h 447"/>
                      <a:gd name="T2" fmla="*/ 52 w 236"/>
                      <a:gd name="T3" fmla="*/ 24 h 447"/>
                      <a:gd name="T4" fmla="*/ 102 w 236"/>
                      <a:gd name="T5" fmla="*/ 52 h 447"/>
                      <a:gd name="T6" fmla="*/ 139 w 236"/>
                      <a:gd name="T7" fmla="*/ 81 h 447"/>
                      <a:gd name="T8" fmla="*/ 174 w 236"/>
                      <a:gd name="T9" fmla="*/ 114 h 447"/>
                      <a:gd name="T10" fmla="*/ 200 w 236"/>
                      <a:gd name="T11" fmla="*/ 147 h 447"/>
                      <a:gd name="T12" fmla="*/ 219 w 236"/>
                      <a:gd name="T13" fmla="*/ 184 h 447"/>
                      <a:gd name="T14" fmla="*/ 230 w 236"/>
                      <a:gd name="T15" fmla="*/ 219 h 447"/>
                      <a:gd name="T16" fmla="*/ 236 w 236"/>
                      <a:gd name="T17" fmla="*/ 256 h 447"/>
                      <a:gd name="T18" fmla="*/ 226 w 236"/>
                      <a:gd name="T19" fmla="*/ 307 h 447"/>
                      <a:gd name="T20" fmla="*/ 206 w 236"/>
                      <a:gd name="T21" fmla="*/ 356 h 447"/>
                      <a:gd name="T22" fmla="*/ 170 w 236"/>
                      <a:gd name="T23" fmla="*/ 403 h 447"/>
                      <a:gd name="T24" fmla="*/ 117 w 236"/>
                      <a:gd name="T25" fmla="*/ 447 h 44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36"/>
                      <a:gd name="T40" fmla="*/ 0 h 447"/>
                      <a:gd name="T41" fmla="*/ 236 w 236"/>
                      <a:gd name="T42" fmla="*/ 447 h 44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36" h="447">
                        <a:moveTo>
                          <a:pt x="0" y="0"/>
                        </a:moveTo>
                        <a:lnTo>
                          <a:pt x="52" y="24"/>
                        </a:lnTo>
                        <a:lnTo>
                          <a:pt x="102" y="52"/>
                        </a:lnTo>
                        <a:lnTo>
                          <a:pt x="139" y="81"/>
                        </a:lnTo>
                        <a:lnTo>
                          <a:pt x="174" y="114"/>
                        </a:lnTo>
                        <a:lnTo>
                          <a:pt x="200" y="147"/>
                        </a:lnTo>
                        <a:lnTo>
                          <a:pt x="219" y="184"/>
                        </a:lnTo>
                        <a:lnTo>
                          <a:pt x="230" y="219"/>
                        </a:lnTo>
                        <a:lnTo>
                          <a:pt x="236" y="256"/>
                        </a:lnTo>
                        <a:lnTo>
                          <a:pt x="226" y="307"/>
                        </a:lnTo>
                        <a:lnTo>
                          <a:pt x="206" y="356"/>
                        </a:lnTo>
                        <a:lnTo>
                          <a:pt x="170" y="403"/>
                        </a:lnTo>
                        <a:lnTo>
                          <a:pt x="117" y="447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1165" name="Group 2818"/>
                <p:cNvGrpSpPr>
                  <a:grpSpLocks/>
                </p:cNvGrpSpPr>
                <p:nvPr/>
              </p:nvGrpSpPr>
              <p:grpSpPr bwMode="auto">
                <a:xfrm>
                  <a:off x="4046" y="1814"/>
                  <a:ext cx="744" cy="626"/>
                  <a:chOff x="4046" y="1814"/>
                  <a:chExt cx="744" cy="626"/>
                </a:xfrm>
              </p:grpSpPr>
              <p:sp>
                <p:nvSpPr>
                  <p:cNvPr id="1166" name="Freeform 2819"/>
                  <p:cNvSpPr>
                    <a:spLocks/>
                  </p:cNvSpPr>
                  <p:nvPr/>
                </p:nvSpPr>
                <p:spPr bwMode="auto">
                  <a:xfrm>
                    <a:off x="4046" y="1814"/>
                    <a:ext cx="744" cy="626"/>
                  </a:xfrm>
                  <a:custGeom>
                    <a:avLst/>
                    <a:gdLst>
                      <a:gd name="T0" fmla="*/ 714 w 744"/>
                      <a:gd name="T1" fmla="*/ 0 h 626"/>
                      <a:gd name="T2" fmla="*/ 725 w 744"/>
                      <a:gd name="T3" fmla="*/ 38 h 626"/>
                      <a:gd name="T4" fmla="*/ 736 w 744"/>
                      <a:gd name="T5" fmla="*/ 75 h 626"/>
                      <a:gd name="T6" fmla="*/ 744 w 744"/>
                      <a:gd name="T7" fmla="*/ 153 h 626"/>
                      <a:gd name="T8" fmla="*/ 740 w 744"/>
                      <a:gd name="T9" fmla="*/ 202 h 626"/>
                      <a:gd name="T10" fmla="*/ 731 w 744"/>
                      <a:gd name="T11" fmla="*/ 249 h 626"/>
                      <a:gd name="T12" fmla="*/ 717 w 744"/>
                      <a:gd name="T13" fmla="*/ 294 h 626"/>
                      <a:gd name="T14" fmla="*/ 699 w 744"/>
                      <a:gd name="T15" fmla="*/ 338 h 626"/>
                      <a:gd name="T16" fmla="*/ 675 w 744"/>
                      <a:gd name="T17" fmla="*/ 379 h 626"/>
                      <a:gd name="T18" fmla="*/ 649 w 744"/>
                      <a:gd name="T19" fmla="*/ 418 h 626"/>
                      <a:gd name="T20" fmla="*/ 613 w 744"/>
                      <a:gd name="T21" fmla="*/ 455 h 626"/>
                      <a:gd name="T22" fmla="*/ 578 w 744"/>
                      <a:gd name="T23" fmla="*/ 487 h 626"/>
                      <a:gd name="T24" fmla="*/ 537 w 744"/>
                      <a:gd name="T25" fmla="*/ 520 h 626"/>
                      <a:gd name="T26" fmla="*/ 495 w 744"/>
                      <a:gd name="T27" fmla="*/ 546 h 626"/>
                      <a:gd name="T28" fmla="*/ 446 w 744"/>
                      <a:gd name="T29" fmla="*/ 569 h 626"/>
                      <a:gd name="T30" fmla="*/ 398 w 744"/>
                      <a:gd name="T31" fmla="*/ 589 h 626"/>
                      <a:gd name="T32" fmla="*/ 346 w 744"/>
                      <a:gd name="T33" fmla="*/ 606 h 626"/>
                      <a:gd name="T34" fmla="*/ 293 w 744"/>
                      <a:gd name="T35" fmla="*/ 618 h 626"/>
                      <a:gd name="T36" fmla="*/ 236 w 744"/>
                      <a:gd name="T37" fmla="*/ 623 h 626"/>
                      <a:gd name="T38" fmla="*/ 180 w 744"/>
                      <a:gd name="T39" fmla="*/ 626 h 626"/>
                      <a:gd name="T40" fmla="*/ 136 w 744"/>
                      <a:gd name="T41" fmla="*/ 625 h 626"/>
                      <a:gd name="T42" fmla="*/ 87 w 744"/>
                      <a:gd name="T43" fmla="*/ 621 h 626"/>
                      <a:gd name="T44" fmla="*/ 45 w 744"/>
                      <a:gd name="T45" fmla="*/ 614 h 626"/>
                      <a:gd name="T46" fmla="*/ 0 w 744"/>
                      <a:gd name="T47" fmla="*/ 603 h 626"/>
                      <a:gd name="T48" fmla="*/ 180 w 744"/>
                      <a:gd name="T49" fmla="*/ 153 h 626"/>
                      <a:gd name="T50" fmla="*/ 714 w 744"/>
                      <a:gd name="T51" fmla="*/ 0 h 62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744"/>
                      <a:gd name="T79" fmla="*/ 0 h 626"/>
                      <a:gd name="T80" fmla="*/ 744 w 744"/>
                      <a:gd name="T81" fmla="*/ 626 h 62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744" h="626">
                        <a:moveTo>
                          <a:pt x="714" y="0"/>
                        </a:moveTo>
                        <a:lnTo>
                          <a:pt x="725" y="38"/>
                        </a:lnTo>
                        <a:lnTo>
                          <a:pt x="736" y="75"/>
                        </a:lnTo>
                        <a:lnTo>
                          <a:pt x="744" y="153"/>
                        </a:lnTo>
                        <a:lnTo>
                          <a:pt x="740" y="202"/>
                        </a:lnTo>
                        <a:lnTo>
                          <a:pt x="731" y="249"/>
                        </a:lnTo>
                        <a:lnTo>
                          <a:pt x="717" y="294"/>
                        </a:lnTo>
                        <a:lnTo>
                          <a:pt x="699" y="338"/>
                        </a:lnTo>
                        <a:lnTo>
                          <a:pt x="675" y="379"/>
                        </a:lnTo>
                        <a:lnTo>
                          <a:pt x="649" y="418"/>
                        </a:lnTo>
                        <a:lnTo>
                          <a:pt x="613" y="455"/>
                        </a:lnTo>
                        <a:lnTo>
                          <a:pt x="578" y="487"/>
                        </a:lnTo>
                        <a:lnTo>
                          <a:pt x="537" y="520"/>
                        </a:lnTo>
                        <a:lnTo>
                          <a:pt x="495" y="546"/>
                        </a:lnTo>
                        <a:lnTo>
                          <a:pt x="446" y="569"/>
                        </a:lnTo>
                        <a:lnTo>
                          <a:pt x="398" y="589"/>
                        </a:lnTo>
                        <a:lnTo>
                          <a:pt x="346" y="606"/>
                        </a:lnTo>
                        <a:lnTo>
                          <a:pt x="293" y="618"/>
                        </a:lnTo>
                        <a:lnTo>
                          <a:pt x="236" y="623"/>
                        </a:lnTo>
                        <a:lnTo>
                          <a:pt x="180" y="626"/>
                        </a:lnTo>
                        <a:lnTo>
                          <a:pt x="136" y="625"/>
                        </a:lnTo>
                        <a:lnTo>
                          <a:pt x="87" y="621"/>
                        </a:lnTo>
                        <a:lnTo>
                          <a:pt x="45" y="614"/>
                        </a:lnTo>
                        <a:lnTo>
                          <a:pt x="0" y="603"/>
                        </a:lnTo>
                        <a:lnTo>
                          <a:pt x="180" y="153"/>
                        </a:lnTo>
                        <a:lnTo>
                          <a:pt x="714" y="0"/>
                        </a:lnTo>
                        <a:close/>
                      </a:path>
                    </a:pathLst>
                  </a:cu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  <p:sp>
                <p:nvSpPr>
                  <p:cNvPr id="1167" name="Freeform 2820"/>
                  <p:cNvSpPr>
                    <a:spLocks/>
                  </p:cNvSpPr>
                  <p:nvPr/>
                </p:nvSpPr>
                <p:spPr bwMode="auto">
                  <a:xfrm>
                    <a:off x="4046" y="1814"/>
                    <a:ext cx="744" cy="626"/>
                  </a:xfrm>
                  <a:custGeom>
                    <a:avLst/>
                    <a:gdLst>
                      <a:gd name="T0" fmla="*/ 714 w 744"/>
                      <a:gd name="T1" fmla="*/ 0 h 626"/>
                      <a:gd name="T2" fmla="*/ 725 w 744"/>
                      <a:gd name="T3" fmla="*/ 38 h 626"/>
                      <a:gd name="T4" fmla="*/ 736 w 744"/>
                      <a:gd name="T5" fmla="*/ 75 h 626"/>
                      <a:gd name="T6" fmla="*/ 744 w 744"/>
                      <a:gd name="T7" fmla="*/ 153 h 626"/>
                      <a:gd name="T8" fmla="*/ 740 w 744"/>
                      <a:gd name="T9" fmla="*/ 202 h 626"/>
                      <a:gd name="T10" fmla="*/ 731 w 744"/>
                      <a:gd name="T11" fmla="*/ 249 h 626"/>
                      <a:gd name="T12" fmla="*/ 717 w 744"/>
                      <a:gd name="T13" fmla="*/ 294 h 626"/>
                      <a:gd name="T14" fmla="*/ 699 w 744"/>
                      <a:gd name="T15" fmla="*/ 338 h 626"/>
                      <a:gd name="T16" fmla="*/ 675 w 744"/>
                      <a:gd name="T17" fmla="*/ 379 h 626"/>
                      <a:gd name="T18" fmla="*/ 649 w 744"/>
                      <a:gd name="T19" fmla="*/ 418 h 626"/>
                      <a:gd name="T20" fmla="*/ 613 w 744"/>
                      <a:gd name="T21" fmla="*/ 455 h 626"/>
                      <a:gd name="T22" fmla="*/ 578 w 744"/>
                      <a:gd name="T23" fmla="*/ 487 h 626"/>
                      <a:gd name="T24" fmla="*/ 537 w 744"/>
                      <a:gd name="T25" fmla="*/ 520 h 626"/>
                      <a:gd name="T26" fmla="*/ 495 w 744"/>
                      <a:gd name="T27" fmla="*/ 546 h 626"/>
                      <a:gd name="T28" fmla="*/ 446 w 744"/>
                      <a:gd name="T29" fmla="*/ 569 h 626"/>
                      <a:gd name="T30" fmla="*/ 398 w 744"/>
                      <a:gd name="T31" fmla="*/ 589 h 626"/>
                      <a:gd name="T32" fmla="*/ 346 w 744"/>
                      <a:gd name="T33" fmla="*/ 606 h 626"/>
                      <a:gd name="T34" fmla="*/ 293 w 744"/>
                      <a:gd name="T35" fmla="*/ 618 h 626"/>
                      <a:gd name="T36" fmla="*/ 236 w 744"/>
                      <a:gd name="T37" fmla="*/ 623 h 626"/>
                      <a:gd name="T38" fmla="*/ 180 w 744"/>
                      <a:gd name="T39" fmla="*/ 626 h 626"/>
                      <a:gd name="T40" fmla="*/ 136 w 744"/>
                      <a:gd name="T41" fmla="*/ 625 h 626"/>
                      <a:gd name="T42" fmla="*/ 87 w 744"/>
                      <a:gd name="T43" fmla="*/ 621 h 626"/>
                      <a:gd name="T44" fmla="*/ 45 w 744"/>
                      <a:gd name="T45" fmla="*/ 614 h 626"/>
                      <a:gd name="T46" fmla="*/ 0 w 744"/>
                      <a:gd name="T47" fmla="*/ 603 h 62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744"/>
                      <a:gd name="T73" fmla="*/ 0 h 626"/>
                      <a:gd name="T74" fmla="*/ 744 w 744"/>
                      <a:gd name="T75" fmla="*/ 626 h 62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744" h="626">
                        <a:moveTo>
                          <a:pt x="714" y="0"/>
                        </a:moveTo>
                        <a:lnTo>
                          <a:pt x="725" y="38"/>
                        </a:lnTo>
                        <a:lnTo>
                          <a:pt x="736" y="75"/>
                        </a:lnTo>
                        <a:lnTo>
                          <a:pt x="744" y="153"/>
                        </a:lnTo>
                        <a:lnTo>
                          <a:pt x="740" y="202"/>
                        </a:lnTo>
                        <a:lnTo>
                          <a:pt x="731" y="249"/>
                        </a:lnTo>
                        <a:lnTo>
                          <a:pt x="717" y="294"/>
                        </a:lnTo>
                        <a:lnTo>
                          <a:pt x="699" y="338"/>
                        </a:lnTo>
                        <a:lnTo>
                          <a:pt x="675" y="379"/>
                        </a:lnTo>
                        <a:lnTo>
                          <a:pt x="649" y="418"/>
                        </a:lnTo>
                        <a:lnTo>
                          <a:pt x="613" y="455"/>
                        </a:lnTo>
                        <a:lnTo>
                          <a:pt x="578" y="487"/>
                        </a:lnTo>
                        <a:lnTo>
                          <a:pt x="537" y="520"/>
                        </a:lnTo>
                        <a:lnTo>
                          <a:pt x="495" y="546"/>
                        </a:lnTo>
                        <a:lnTo>
                          <a:pt x="446" y="569"/>
                        </a:lnTo>
                        <a:lnTo>
                          <a:pt x="398" y="589"/>
                        </a:lnTo>
                        <a:lnTo>
                          <a:pt x="346" y="606"/>
                        </a:lnTo>
                        <a:lnTo>
                          <a:pt x="293" y="618"/>
                        </a:lnTo>
                        <a:lnTo>
                          <a:pt x="236" y="623"/>
                        </a:lnTo>
                        <a:lnTo>
                          <a:pt x="180" y="626"/>
                        </a:lnTo>
                        <a:lnTo>
                          <a:pt x="136" y="625"/>
                        </a:lnTo>
                        <a:lnTo>
                          <a:pt x="87" y="621"/>
                        </a:lnTo>
                        <a:lnTo>
                          <a:pt x="45" y="614"/>
                        </a:lnTo>
                        <a:lnTo>
                          <a:pt x="0" y="603"/>
                        </a:lnTo>
                      </a:path>
                    </a:pathLst>
                  </a:custGeom>
                  <a:noFill/>
                  <a:ln w="11113">
                    <a:solidFill>
                      <a:srgbClr val="6C8F9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>
                      <a:latin typeface="Calibri" pitchFamily="34" charset="0"/>
                    </a:endParaRPr>
                  </a:p>
                </p:txBody>
              </p:sp>
            </p:grpSp>
          </p:grpSp>
        </p:grpSp>
        <p:sp>
          <p:nvSpPr>
            <p:cNvPr id="770" name="Freeform 2821"/>
            <p:cNvSpPr>
              <a:spLocks/>
            </p:cNvSpPr>
            <p:nvPr/>
          </p:nvSpPr>
          <p:spPr bwMode="auto">
            <a:xfrm>
              <a:off x="1445" y="2414"/>
              <a:ext cx="185" cy="40"/>
            </a:xfrm>
            <a:custGeom>
              <a:avLst/>
              <a:gdLst>
                <a:gd name="T0" fmla="*/ 0 w 437"/>
                <a:gd name="T1" fmla="*/ 0 h 98"/>
                <a:gd name="T2" fmla="*/ 0 w 437"/>
                <a:gd name="T3" fmla="*/ 0 h 98"/>
                <a:gd name="T4" fmla="*/ 6 w 437"/>
                <a:gd name="T5" fmla="*/ 1 h 98"/>
                <a:gd name="T6" fmla="*/ 6 w 437"/>
                <a:gd name="T7" fmla="*/ 1 h 98"/>
                <a:gd name="T8" fmla="*/ 0 w 437"/>
                <a:gd name="T9" fmla="*/ 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7"/>
                <a:gd name="T16" fmla="*/ 0 h 98"/>
                <a:gd name="T17" fmla="*/ 437 w 437"/>
                <a:gd name="T18" fmla="*/ 98 h 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7" h="98">
                  <a:moveTo>
                    <a:pt x="3" y="0"/>
                  </a:moveTo>
                  <a:lnTo>
                    <a:pt x="0" y="16"/>
                  </a:lnTo>
                  <a:lnTo>
                    <a:pt x="435" y="98"/>
                  </a:lnTo>
                  <a:lnTo>
                    <a:pt x="437" y="8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71" name="Rectangle 2822"/>
            <p:cNvSpPr>
              <a:spLocks noChangeArrowheads="1"/>
            </p:cNvSpPr>
            <p:nvPr/>
          </p:nvSpPr>
          <p:spPr bwMode="auto">
            <a:xfrm>
              <a:off x="2179" y="2077"/>
              <a:ext cx="7" cy="6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72" name="Rectangle 2823"/>
            <p:cNvSpPr>
              <a:spLocks noChangeArrowheads="1"/>
            </p:cNvSpPr>
            <p:nvPr/>
          </p:nvSpPr>
          <p:spPr bwMode="auto">
            <a:xfrm>
              <a:off x="816" y="2009"/>
              <a:ext cx="7" cy="102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73" name="Rectangle 2824"/>
            <p:cNvSpPr>
              <a:spLocks noChangeArrowheads="1"/>
            </p:cNvSpPr>
            <p:nvPr/>
          </p:nvSpPr>
          <p:spPr bwMode="auto">
            <a:xfrm>
              <a:off x="1556" y="1665"/>
              <a:ext cx="74" cy="7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74" name="Oval 2825"/>
            <p:cNvSpPr>
              <a:spLocks noChangeArrowheads="1"/>
            </p:cNvSpPr>
            <p:nvPr/>
          </p:nvSpPr>
          <p:spPr bwMode="auto">
            <a:xfrm>
              <a:off x="2035" y="2203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75" name="Rectangle 2826"/>
            <p:cNvSpPr>
              <a:spLocks noChangeArrowheads="1"/>
            </p:cNvSpPr>
            <p:nvPr/>
          </p:nvSpPr>
          <p:spPr bwMode="auto">
            <a:xfrm>
              <a:off x="2035" y="2158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76" name="Rectangle 2827"/>
            <p:cNvSpPr>
              <a:spLocks noChangeArrowheads="1"/>
            </p:cNvSpPr>
            <p:nvPr/>
          </p:nvSpPr>
          <p:spPr bwMode="auto">
            <a:xfrm>
              <a:off x="2035" y="2158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77" name="Oval 2828"/>
            <p:cNvSpPr>
              <a:spLocks noChangeArrowheads="1"/>
            </p:cNvSpPr>
            <p:nvPr/>
          </p:nvSpPr>
          <p:spPr bwMode="auto">
            <a:xfrm>
              <a:off x="2035" y="2145"/>
              <a:ext cx="184" cy="27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778" name="Group 2829"/>
            <p:cNvGrpSpPr>
              <a:grpSpLocks/>
            </p:cNvGrpSpPr>
            <p:nvPr/>
          </p:nvGrpSpPr>
          <p:grpSpPr bwMode="auto">
            <a:xfrm>
              <a:off x="2063" y="2148"/>
              <a:ext cx="127" cy="20"/>
              <a:chOff x="4638" y="1934"/>
              <a:chExt cx="300" cy="50"/>
            </a:xfrm>
          </p:grpSpPr>
          <p:grpSp>
            <p:nvGrpSpPr>
              <p:cNvPr id="1138" name="Group 2830"/>
              <p:cNvGrpSpPr>
                <a:grpSpLocks/>
              </p:cNvGrpSpPr>
              <p:nvPr/>
            </p:nvGrpSpPr>
            <p:grpSpPr bwMode="auto">
              <a:xfrm>
                <a:off x="4638" y="1934"/>
                <a:ext cx="297" cy="49"/>
                <a:chOff x="4638" y="1934"/>
                <a:chExt cx="297" cy="49"/>
              </a:xfrm>
            </p:grpSpPr>
            <p:sp>
              <p:nvSpPr>
                <p:cNvPr id="1148" name="Freeform 2831"/>
                <p:cNvSpPr>
                  <a:spLocks/>
                </p:cNvSpPr>
                <p:nvPr/>
              </p:nvSpPr>
              <p:spPr bwMode="auto">
                <a:xfrm>
                  <a:off x="4793" y="1935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5 w 142"/>
                    <a:gd name="T9" fmla="*/ 0 h 21"/>
                    <a:gd name="T10" fmla="*/ 35 w 142"/>
                    <a:gd name="T11" fmla="*/ 0 h 21"/>
                    <a:gd name="T12" fmla="*/ 72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9" name="Freeform 2832"/>
                <p:cNvSpPr>
                  <a:spLocks/>
                </p:cNvSpPr>
                <p:nvPr/>
              </p:nvSpPr>
              <p:spPr bwMode="auto">
                <a:xfrm>
                  <a:off x="4793" y="1935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5 w 142"/>
                    <a:gd name="T9" fmla="*/ 0 h 21"/>
                    <a:gd name="T10" fmla="*/ 35 w 142"/>
                    <a:gd name="T11" fmla="*/ 0 h 21"/>
                    <a:gd name="T12" fmla="*/ 72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50" name="Freeform 2833"/>
                <p:cNvSpPr>
                  <a:spLocks/>
                </p:cNvSpPr>
                <p:nvPr/>
              </p:nvSpPr>
              <p:spPr bwMode="auto">
                <a:xfrm>
                  <a:off x="4638" y="1959"/>
                  <a:ext cx="144" cy="23"/>
                </a:xfrm>
                <a:custGeom>
                  <a:avLst/>
                  <a:gdLst>
                    <a:gd name="T0" fmla="*/ 144 w 144"/>
                    <a:gd name="T1" fmla="*/ 5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0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51" name="Freeform 2834"/>
                <p:cNvSpPr>
                  <a:spLocks/>
                </p:cNvSpPr>
                <p:nvPr/>
              </p:nvSpPr>
              <p:spPr bwMode="auto">
                <a:xfrm>
                  <a:off x="4638" y="1959"/>
                  <a:ext cx="144" cy="23"/>
                </a:xfrm>
                <a:custGeom>
                  <a:avLst/>
                  <a:gdLst>
                    <a:gd name="T0" fmla="*/ 144 w 144"/>
                    <a:gd name="T1" fmla="*/ 5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0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52" name="Freeform 2835"/>
                <p:cNvSpPr>
                  <a:spLocks/>
                </p:cNvSpPr>
                <p:nvPr/>
              </p:nvSpPr>
              <p:spPr bwMode="auto">
                <a:xfrm>
                  <a:off x="4647" y="1934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53" name="Freeform 2836"/>
                <p:cNvSpPr>
                  <a:spLocks/>
                </p:cNvSpPr>
                <p:nvPr/>
              </p:nvSpPr>
              <p:spPr bwMode="auto">
                <a:xfrm>
                  <a:off x="4647" y="1934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54" name="Freeform 2837"/>
                <p:cNvSpPr>
                  <a:spLocks/>
                </p:cNvSpPr>
                <p:nvPr/>
              </p:nvSpPr>
              <p:spPr bwMode="auto">
                <a:xfrm>
                  <a:off x="4789" y="1961"/>
                  <a:ext cx="140" cy="22"/>
                </a:xfrm>
                <a:custGeom>
                  <a:avLst/>
                  <a:gdLst>
                    <a:gd name="T0" fmla="*/ 140 w 140"/>
                    <a:gd name="T1" fmla="*/ 17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3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7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3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55" name="Freeform 2838"/>
                <p:cNvSpPr>
                  <a:spLocks/>
                </p:cNvSpPr>
                <p:nvPr/>
              </p:nvSpPr>
              <p:spPr bwMode="auto">
                <a:xfrm>
                  <a:off x="4789" y="1961"/>
                  <a:ext cx="140" cy="22"/>
                </a:xfrm>
                <a:custGeom>
                  <a:avLst/>
                  <a:gdLst>
                    <a:gd name="T0" fmla="*/ 140 w 140"/>
                    <a:gd name="T1" fmla="*/ 17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3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7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3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139" name="Group 2839"/>
              <p:cNvGrpSpPr>
                <a:grpSpLocks/>
              </p:cNvGrpSpPr>
              <p:nvPr/>
            </p:nvGrpSpPr>
            <p:grpSpPr bwMode="auto">
              <a:xfrm>
                <a:off x="4641" y="1935"/>
                <a:ext cx="297" cy="49"/>
                <a:chOff x="4641" y="1935"/>
                <a:chExt cx="297" cy="49"/>
              </a:xfrm>
            </p:grpSpPr>
            <p:sp>
              <p:nvSpPr>
                <p:cNvPr id="1140" name="Freeform 2840"/>
                <p:cNvSpPr>
                  <a:spLocks/>
                </p:cNvSpPr>
                <p:nvPr/>
              </p:nvSpPr>
              <p:spPr bwMode="auto">
                <a:xfrm>
                  <a:off x="4797" y="1935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8 w 141"/>
                    <a:gd name="T5" fmla="*/ 9 h 22"/>
                    <a:gd name="T6" fmla="*/ 141 w 141"/>
                    <a:gd name="T7" fmla="*/ 13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5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8" y="9"/>
                      </a:lnTo>
                      <a:lnTo>
                        <a:pt x="141" y="13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5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1" name="Freeform 2841"/>
                <p:cNvSpPr>
                  <a:spLocks/>
                </p:cNvSpPr>
                <p:nvPr/>
              </p:nvSpPr>
              <p:spPr bwMode="auto">
                <a:xfrm>
                  <a:off x="4797" y="1935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8 w 141"/>
                    <a:gd name="T5" fmla="*/ 9 h 22"/>
                    <a:gd name="T6" fmla="*/ 141 w 141"/>
                    <a:gd name="T7" fmla="*/ 13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5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8" y="9"/>
                      </a:lnTo>
                      <a:lnTo>
                        <a:pt x="141" y="13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5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2" name="Freeform 2842"/>
                <p:cNvSpPr>
                  <a:spLocks/>
                </p:cNvSpPr>
                <p:nvPr/>
              </p:nvSpPr>
              <p:spPr bwMode="auto">
                <a:xfrm>
                  <a:off x="4641" y="1960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3" name="Freeform 2843"/>
                <p:cNvSpPr>
                  <a:spLocks/>
                </p:cNvSpPr>
                <p:nvPr/>
              </p:nvSpPr>
              <p:spPr bwMode="auto">
                <a:xfrm>
                  <a:off x="4641" y="1960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4" name="Freeform 2844"/>
                <p:cNvSpPr>
                  <a:spLocks/>
                </p:cNvSpPr>
                <p:nvPr/>
              </p:nvSpPr>
              <p:spPr bwMode="auto">
                <a:xfrm>
                  <a:off x="4648" y="1935"/>
                  <a:ext cx="142" cy="21"/>
                </a:xfrm>
                <a:custGeom>
                  <a:avLst/>
                  <a:gdLst>
                    <a:gd name="T0" fmla="*/ 0 w 142"/>
                    <a:gd name="T1" fmla="*/ 5 h 21"/>
                    <a:gd name="T2" fmla="*/ 34 w 142"/>
                    <a:gd name="T3" fmla="*/ 0 h 21"/>
                    <a:gd name="T4" fmla="*/ 109 w 142"/>
                    <a:gd name="T5" fmla="*/ 13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5"/>
                      </a:moveTo>
                      <a:lnTo>
                        <a:pt x="34" y="0"/>
                      </a:lnTo>
                      <a:lnTo>
                        <a:pt x="109" y="13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5" name="Freeform 2845"/>
                <p:cNvSpPr>
                  <a:spLocks/>
                </p:cNvSpPr>
                <p:nvPr/>
              </p:nvSpPr>
              <p:spPr bwMode="auto">
                <a:xfrm>
                  <a:off x="4648" y="1935"/>
                  <a:ext cx="142" cy="21"/>
                </a:xfrm>
                <a:custGeom>
                  <a:avLst/>
                  <a:gdLst>
                    <a:gd name="T0" fmla="*/ 0 w 142"/>
                    <a:gd name="T1" fmla="*/ 5 h 21"/>
                    <a:gd name="T2" fmla="*/ 34 w 142"/>
                    <a:gd name="T3" fmla="*/ 0 h 21"/>
                    <a:gd name="T4" fmla="*/ 109 w 142"/>
                    <a:gd name="T5" fmla="*/ 13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5"/>
                      </a:moveTo>
                      <a:lnTo>
                        <a:pt x="34" y="0"/>
                      </a:lnTo>
                      <a:lnTo>
                        <a:pt x="109" y="13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6" name="Freeform 2846"/>
                <p:cNvSpPr>
                  <a:spLocks/>
                </p:cNvSpPr>
                <p:nvPr/>
              </p:nvSpPr>
              <p:spPr bwMode="auto">
                <a:xfrm>
                  <a:off x="4790" y="1963"/>
                  <a:ext cx="144" cy="21"/>
                </a:xfrm>
                <a:custGeom>
                  <a:avLst/>
                  <a:gdLst>
                    <a:gd name="T0" fmla="*/ 144 w 144"/>
                    <a:gd name="T1" fmla="*/ 16 h 21"/>
                    <a:gd name="T2" fmla="*/ 112 w 144"/>
                    <a:gd name="T3" fmla="*/ 21 h 21"/>
                    <a:gd name="T4" fmla="*/ 38 w 144"/>
                    <a:gd name="T5" fmla="*/ 6 h 21"/>
                    <a:gd name="T6" fmla="*/ 0 w 144"/>
                    <a:gd name="T7" fmla="*/ 12 h 21"/>
                    <a:gd name="T8" fmla="*/ 19 w 144"/>
                    <a:gd name="T9" fmla="*/ 0 h 21"/>
                    <a:gd name="T10" fmla="*/ 112 w 144"/>
                    <a:gd name="T11" fmla="*/ 0 h 21"/>
                    <a:gd name="T12" fmla="*/ 71 w 144"/>
                    <a:gd name="T13" fmla="*/ 4 h 21"/>
                    <a:gd name="T14" fmla="*/ 144 w 144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1"/>
                    <a:gd name="T26" fmla="*/ 144 w 144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1">
                      <a:moveTo>
                        <a:pt x="144" y="16"/>
                      </a:moveTo>
                      <a:lnTo>
                        <a:pt x="112" y="21"/>
                      </a:lnTo>
                      <a:lnTo>
                        <a:pt x="38" y="6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47" name="Freeform 2847"/>
                <p:cNvSpPr>
                  <a:spLocks/>
                </p:cNvSpPr>
                <p:nvPr/>
              </p:nvSpPr>
              <p:spPr bwMode="auto">
                <a:xfrm>
                  <a:off x="4790" y="1963"/>
                  <a:ext cx="144" cy="21"/>
                </a:xfrm>
                <a:custGeom>
                  <a:avLst/>
                  <a:gdLst>
                    <a:gd name="T0" fmla="*/ 144 w 144"/>
                    <a:gd name="T1" fmla="*/ 16 h 21"/>
                    <a:gd name="T2" fmla="*/ 112 w 144"/>
                    <a:gd name="T3" fmla="*/ 21 h 21"/>
                    <a:gd name="T4" fmla="*/ 38 w 144"/>
                    <a:gd name="T5" fmla="*/ 6 h 21"/>
                    <a:gd name="T6" fmla="*/ 0 w 144"/>
                    <a:gd name="T7" fmla="*/ 12 h 21"/>
                    <a:gd name="T8" fmla="*/ 19 w 144"/>
                    <a:gd name="T9" fmla="*/ 0 h 21"/>
                    <a:gd name="T10" fmla="*/ 112 w 144"/>
                    <a:gd name="T11" fmla="*/ 0 h 21"/>
                    <a:gd name="T12" fmla="*/ 71 w 144"/>
                    <a:gd name="T13" fmla="*/ 4 h 21"/>
                    <a:gd name="T14" fmla="*/ 144 w 144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1"/>
                    <a:gd name="T26" fmla="*/ 144 w 144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1">
                      <a:moveTo>
                        <a:pt x="144" y="16"/>
                      </a:moveTo>
                      <a:lnTo>
                        <a:pt x="112" y="21"/>
                      </a:lnTo>
                      <a:lnTo>
                        <a:pt x="38" y="6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779" name="Line 2848"/>
            <p:cNvSpPr>
              <a:spLocks noChangeShapeType="1"/>
            </p:cNvSpPr>
            <p:nvPr/>
          </p:nvSpPr>
          <p:spPr bwMode="auto">
            <a:xfrm>
              <a:off x="2035" y="2158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0" name="Line 2849"/>
            <p:cNvSpPr>
              <a:spLocks noChangeShapeType="1"/>
            </p:cNvSpPr>
            <p:nvPr/>
          </p:nvSpPr>
          <p:spPr bwMode="auto">
            <a:xfrm>
              <a:off x="2217" y="2158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81" name="Group 2850"/>
            <p:cNvGrpSpPr>
              <a:grpSpLocks/>
            </p:cNvGrpSpPr>
            <p:nvPr/>
          </p:nvGrpSpPr>
          <p:grpSpPr bwMode="auto">
            <a:xfrm>
              <a:off x="2057" y="2174"/>
              <a:ext cx="139" cy="49"/>
              <a:chOff x="4624" y="1997"/>
              <a:chExt cx="328" cy="118"/>
            </a:xfrm>
          </p:grpSpPr>
          <p:sp>
            <p:nvSpPr>
              <p:cNvPr id="1134" name="Freeform 2851"/>
              <p:cNvSpPr>
                <a:spLocks/>
              </p:cNvSpPr>
              <p:nvPr/>
            </p:nvSpPr>
            <p:spPr bwMode="auto">
              <a:xfrm>
                <a:off x="4624" y="1997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3 h 118"/>
                  <a:gd name="T4" fmla="*/ 123 w 327"/>
                  <a:gd name="T5" fmla="*/ 13 h 118"/>
                  <a:gd name="T6" fmla="*/ 162 w 327"/>
                  <a:gd name="T7" fmla="*/ 45 h 118"/>
                  <a:gd name="T8" fmla="*/ 204 w 327"/>
                  <a:gd name="T9" fmla="*/ 13 h 118"/>
                  <a:gd name="T10" fmla="*/ 281 w 327"/>
                  <a:gd name="T11" fmla="*/ 13 h 118"/>
                  <a:gd name="T12" fmla="*/ 281 w 327"/>
                  <a:gd name="T13" fmla="*/ 0 h 118"/>
                  <a:gd name="T14" fmla="*/ 327 w 327"/>
                  <a:gd name="T15" fmla="*/ 17 h 118"/>
                  <a:gd name="T16" fmla="*/ 281 w 327"/>
                  <a:gd name="T17" fmla="*/ 36 h 118"/>
                  <a:gd name="T18" fmla="*/ 281 w 327"/>
                  <a:gd name="T19" fmla="*/ 23 h 118"/>
                  <a:gd name="T20" fmla="*/ 226 w 327"/>
                  <a:gd name="T21" fmla="*/ 23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1 h 118"/>
                  <a:gd name="T30" fmla="*/ 327 w 327"/>
                  <a:gd name="T31" fmla="*/ 99 h 118"/>
                  <a:gd name="T32" fmla="*/ 281 w 327"/>
                  <a:gd name="T33" fmla="*/ 118 h 118"/>
                  <a:gd name="T34" fmla="*/ 281 w 327"/>
                  <a:gd name="T35" fmla="*/ 104 h 118"/>
                  <a:gd name="T36" fmla="*/ 204 w 327"/>
                  <a:gd name="T37" fmla="*/ 104 h 118"/>
                  <a:gd name="T38" fmla="*/ 162 w 327"/>
                  <a:gd name="T39" fmla="*/ 72 h 118"/>
                  <a:gd name="T40" fmla="*/ 123 w 327"/>
                  <a:gd name="T41" fmla="*/ 104 h 118"/>
                  <a:gd name="T42" fmla="*/ 46 w 327"/>
                  <a:gd name="T43" fmla="*/ 104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1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7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3"/>
                    </a:lnTo>
                    <a:lnTo>
                      <a:pt x="123" y="13"/>
                    </a:lnTo>
                    <a:lnTo>
                      <a:pt x="162" y="45"/>
                    </a:lnTo>
                    <a:lnTo>
                      <a:pt x="204" y="13"/>
                    </a:lnTo>
                    <a:lnTo>
                      <a:pt x="281" y="13"/>
                    </a:lnTo>
                    <a:lnTo>
                      <a:pt x="281" y="0"/>
                    </a:lnTo>
                    <a:lnTo>
                      <a:pt x="327" y="17"/>
                    </a:lnTo>
                    <a:lnTo>
                      <a:pt x="281" y="36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1"/>
                    </a:lnTo>
                    <a:lnTo>
                      <a:pt x="327" y="99"/>
                    </a:lnTo>
                    <a:lnTo>
                      <a:pt x="281" y="118"/>
                    </a:lnTo>
                    <a:lnTo>
                      <a:pt x="281" y="104"/>
                    </a:lnTo>
                    <a:lnTo>
                      <a:pt x="204" y="104"/>
                    </a:lnTo>
                    <a:lnTo>
                      <a:pt x="162" y="72"/>
                    </a:lnTo>
                    <a:lnTo>
                      <a:pt x="123" y="104"/>
                    </a:lnTo>
                    <a:lnTo>
                      <a:pt x="46" y="104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1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135" name="Freeform 2852"/>
              <p:cNvSpPr>
                <a:spLocks/>
              </p:cNvSpPr>
              <p:nvPr/>
            </p:nvSpPr>
            <p:spPr bwMode="auto">
              <a:xfrm>
                <a:off x="4624" y="1997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3 h 118"/>
                  <a:gd name="T4" fmla="*/ 123 w 327"/>
                  <a:gd name="T5" fmla="*/ 13 h 118"/>
                  <a:gd name="T6" fmla="*/ 162 w 327"/>
                  <a:gd name="T7" fmla="*/ 45 h 118"/>
                  <a:gd name="T8" fmla="*/ 204 w 327"/>
                  <a:gd name="T9" fmla="*/ 13 h 118"/>
                  <a:gd name="T10" fmla="*/ 281 w 327"/>
                  <a:gd name="T11" fmla="*/ 13 h 118"/>
                  <a:gd name="T12" fmla="*/ 281 w 327"/>
                  <a:gd name="T13" fmla="*/ 0 h 118"/>
                  <a:gd name="T14" fmla="*/ 327 w 327"/>
                  <a:gd name="T15" fmla="*/ 17 h 118"/>
                  <a:gd name="T16" fmla="*/ 281 w 327"/>
                  <a:gd name="T17" fmla="*/ 36 h 118"/>
                  <a:gd name="T18" fmla="*/ 281 w 327"/>
                  <a:gd name="T19" fmla="*/ 23 h 118"/>
                  <a:gd name="T20" fmla="*/ 226 w 327"/>
                  <a:gd name="T21" fmla="*/ 23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1 h 118"/>
                  <a:gd name="T30" fmla="*/ 327 w 327"/>
                  <a:gd name="T31" fmla="*/ 99 h 118"/>
                  <a:gd name="T32" fmla="*/ 281 w 327"/>
                  <a:gd name="T33" fmla="*/ 118 h 118"/>
                  <a:gd name="T34" fmla="*/ 281 w 327"/>
                  <a:gd name="T35" fmla="*/ 104 h 118"/>
                  <a:gd name="T36" fmla="*/ 204 w 327"/>
                  <a:gd name="T37" fmla="*/ 104 h 118"/>
                  <a:gd name="T38" fmla="*/ 162 w 327"/>
                  <a:gd name="T39" fmla="*/ 72 h 118"/>
                  <a:gd name="T40" fmla="*/ 123 w 327"/>
                  <a:gd name="T41" fmla="*/ 104 h 118"/>
                  <a:gd name="T42" fmla="*/ 46 w 327"/>
                  <a:gd name="T43" fmla="*/ 104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1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7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3"/>
                    </a:lnTo>
                    <a:lnTo>
                      <a:pt x="123" y="13"/>
                    </a:lnTo>
                    <a:lnTo>
                      <a:pt x="162" y="45"/>
                    </a:lnTo>
                    <a:lnTo>
                      <a:pt x="204" y="13"/>
                    </a:lnTo>
                    <a:lnTo>
                      <a:pt x="281" y="13"/>
                    </a:lnTo>
                    <a:lnTo>
                      <a:pt x="281" y="0"/>
                    </a:lnTo>
                    <a:lnTo>
                      <a:pt x="327" y="17"/>
                    </a:lnTo>
                    <a:lnTo>
                      <a:pt x="281" y="36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1"/>
                    </a:lnTo>
                    <a:lnTo>
                      <a:pt x="327" y="99"/>
                    </a:lnTo>
                    <a:lnTo>
                      <a:pt x="281" y="118"/>
                    </a:lnTo>
                    <a:lnTo>
                      <a:pt x="281" y="104"/>
                    </a:lnTo>
                    <a:lnTo>
                      <a:pt x="204" y="104"/>
                    </a:lnTo>
                    <a:lnTo>
                      <a:pt x="162" y="72"/>
                    </a:lnTo>
                    <a:lnTo>
                      <a:pt x="123" y="104"/>
                    </a:lnTo>
                    <a:lnTo>
                      <a:pt x="46" y="104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1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136" name="Freeform 2853"/>
              <p:cNvSpPr>
                <a:spLocks/>
              </p:cNvSpPr>
              <p:nvPr/>
            </p:nvSpPr>
            <p:spPr bwMode="auto">
              <a:xfrm>
                <a:off x="4625" y="1997"/>
                <a:ext cx="327" cy="118"/>
              </a:xfrm>
              <a:custGeom>
                <a:avLst/>
                <a:gdLst>
                  <a:gd name="T0" fmla="*/ 49 w 327"/>
                  <a:gd name="T1" fmla="*/ 0 h 118"/>
                  <a:gd name="T2" fmla="*/ 49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6 h 118"/>
                  <a:gd name="T18" fmla="*/ 281 w 327"/>
                  <a:gd name="T19" fmla="*/ 24 h 118"/>
                  <a:gd name="T20" fmla="*/ 226 w 327"/>
                  <a:gd name="T21" fmla="*/ 24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4 h 118"/>
                  <a:gd name="T36" fmla="*/ 204 w 327"/>
                  <a:gd name="T37" fmla="*/ 104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49 w 327"/>
                  <a:gd name="T43" fmla="*/ 106 h 118"/>
                  <a:gd name="T44" fmla="*/ 49 w 327"/>
                  <a:gd name="T45" fmla="*/ 118 h 118"/>
                  <a:gd name="T46" fmla="*/ 0 w 327"/>
                  <a:gd name="T47" fmla="*/ 102 h 118"/>
                  <a:gd name="T48" fmla="*/ 49 w 327"/>
                  <a:gd name="T49" fmla="*/ 83 h 118"/>
                  <a:gd name="T50" fmla="*/ 49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4 h 118"/>
                  <a:gd name="T58" fmla="*/ 49 w 327"/>
                  <a:gd name="T59" fmla="*/ 24 h 118"/>
                  <a:gd name="T60" fmla="*/ 49 w 327"/>
                  <a:gd name="T61" fmla="*/ 36 h 118"/>
                  <a:gd name="T62" fmla="*/ 0 w 327"/>
                  <a:gd name="T63" fmla="*/ 19 h 118"/>
                  <a:gd name="T64" fmla="*/ 49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6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4"/>
                    </a:lnTo>
                    <a:lnTo>
                      <a:pt x="204" y="104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8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4"/>
                    </a:lnTo>
                    <a:lnTo>
                      <a:pt x="49" y="24"/>
                    </a:lnTo>
                    <a:lnTo>
                      <a:pt x="49" y="36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137" name="Freeform 2854"/>
              <p:cNvSpPr>
                <a:spLocks/>
              </p:cNvSpPr>
              <p:nvPr/>
            </p:nvSpPr>
            <p:spPr bwMode="auto">
              <a:xfrm>
                <a:off x="4625" y="1997"/>
                <a:ext cx="327" cy="118"/>
              </a:xfrm>
              <a:custGeom>
                <a:avLst/>
                <a:gdLst>
                  <a:gd name="T0" fmla="*/ 49 w 327"/>
                  <a:gd name="T1" fmla="*/ 0 h 118"/>
                  <a:gd name="T2" fmla="*/ 49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6 h 118"/>
                  <a:gd name="T18" fmla="*/ 281 w 327"/>
                  <a:gd name="T19" fmla="*/ 24 h 118"/>
                  <a:gd name="T20" fmla="*/ 226 w 327"/>
                  <a:gd name="T21" fmla="*/ 24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4 h 118"/>
                  <a:gd name="T36" fmla="*/ 204 w 327"/>
                  <a:gd name="T37" fmla="*/ 104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49 w 327"/>
                  <a:gd name="T43" fmla="*/ 106 h 118"/>
                  <a:gd name="T44" fmla="*/ 49 w 327"/>
                  <a:gd name="T45" fmla="*/ 118 h 118"/>
                  <a:gd name="T46" fmla="*/ 0 w 327"/>
                  <a:gd name="T47" fmla="*/ 102 h 118"/>
                  <a:gd name="T48" fmla="*/ 49 w 327"/>
                  <a:gd name="T49" fmla="*/ 83 h 118"/>
                  <a:gd name="T50" fmla="*/ 49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4 h 118"/>
                  <a:gd name="T58" fmla="*/ 49 w 327"/>
                  <a:gd name="T59" fmla="*/ 24 h 118"/>
                  <a:gd name="T60" fmla="*/ 49 w 327"/>
                  <a:gd name="T61" fmla="*/ 36 h 118"/>
                  <a:gd name="T62" fmla="*/ 0 w 327"/>
                  <a:gd name="T63" fmla="*/ 19 h 118"/>
                  <a:gd name="T64" fmla="*/ 49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6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4"/>
                    </a:lnTo>
                    <a:lnTo>
                      <a:pt x="204" y="104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8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4"/>
                    </a:lnTo>
                    <a:lnTo>
                      <a:pt x="49" y="24"/>
                    </a:lnTo>
                    <a:lnTo>
                      <a:pt x="49" y="36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782" name="Oval 2855"/>
            <p:cNvSpPr>
              <a:spLocks noChangeArrowheads="1"/>
            </p:cNvSpPr>
            <p:nvPr/>
          </p:nvSpPr>
          <p:spPr bwMode="auto">
            <a:xfrm>
              <a:off x="1372" y="2407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83" name="Rectangle 2856"/>
            <p:cNvSpPr>
              <a:spLocks noChangeArrowheads="1"/>
            </p:cNvSpPr>
            <p:nvPr/>
          </p:nvSpPr>
          <p:spPr bwMode="auto">
            <a:xfrm>
              <a:off x="1372" y="2363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84" name="Rectangle 2857"/>
            <p:cNvSpPr>
              <a:spLocks noChangeArrowheads="1"/>
            </p:cNvSpPr>
            <p:nvPr/>
          </p:nvSpPr>
          <p:spPr bwMode="auto">
            <a:xfrm>
              <a:off x="1372" y="2363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85" name="Oval 2858"/>
            <p:cNvSpPr>
              <a:spLocks noChangeArrowheads="1"/>
            </p:cNvSpPr>
            <p:nvPr/>
          </p:nvSpPr>
          <p:spPr bwMode="auto">
            <a:xfrm>
              <a:off x="1372" y="2349"/>
              <a:ext cx="184" cy="27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786" name="Group 2859"/>
            <p:cNvGrpSpPr>
              <a:grpSpLocks/>
            </p:cNvGrpSpPr>
            <p:nvPr/>
          </p:nvGrpSpPr>
          <p:grpSpPr bwMode="auto">
            <a:xfrm>
              <a:off x="1400" y="2352"/>
              <a:ext cx="127" cy="21"/>
              <a:chOff x="3075" y="2424"/>
              <a:chExt cx="300" cy="50"/>
            </a:xfrm>
          </p:grpSpPr>
          <p:grpSp>
            <p:nvGrpSpPr>
              <p:cNvPr id="1116" name="Group 2860"/>
              <p:cNvGrpSpPr>
                <a:grpSpLocks/>
              </p:cNvGrpSpPr>
              <p:nvPr/>
            </p:nvGrpSpPr>
            <p:grpSpPr bwMode="auto">
              <a:xfrm>
                <a:off x="3075" y="2424"/>
                <a:ext cx="297" cy="49"/>
                <a:chOff x="3075" y="2424"/>
                <a:chExt cx="297" cy="49"/>
              </a:xfrm>
            </p:grpSpPr>
            <p:sp>
              <p:nvSpPr>
                <p:cNvPr id="1126" name="Freeform 2861"/>
                <p:cNvSpPr>
                  <a:spLocks/>
                </p:cNvSpPr>
                <p:nvPr/>
              </p:nvSpPr>
              <p:spPr bwMode="auto">
                <a:xfrm>
                  <a:off x="3230" y="2425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5 w 142"/>
                    <a:gd name="T9" fmla="*/ 0 h 21"/>
                    <a:gd name="T10" fmla="*/ 35 w 142"/>
                    <a:gd name="T11" fmla="*/ 0 h 21"/>
                    <a:gd name="T12" fmla="*/ 73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3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7" name="Freeform 2862"/>
                <p:cNvSpPr>
                  <a:spLocks/>
                </p:cNvSpPr>
                <p:nvPr/>
              </p:nvSpPr>
              <p:spPr bwMode="auto">
                <a:xfrm>
                  <a:off x="3230" y="2425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5 w 142"/>
                    <a:gd name="T9" fmla="*/ 0 h 21"/>
                    <a:gd name="T10" fmla="*/ 35 w 142"/>
                    <a:gd name="T11" fmla="*/ 0 h 21"/>
                    <a:gd name="T12" fmla="*/ 73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3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8" name="Freeform 2863"/>
                <p:cNvSpPr>
                  <a:spLocks/>
                </p:cNvSpPr>
                <p:nvPr/>
              </p:nvSpPr>
              <p:spPr bwMode="auto">
                <a:xfrm>
                  <a:off x="3075" y="2448"/>
                  <a:ext cx="144" cy="23"/>
                </a:xfrm>
                <a:custGeom>
                  <a:avLst/>
                  <a:gdLst>
                    <a:gd name="T0" fmla="*/ 144 w 144"/>
                    <a:gd name="T1" fmla="*/ 6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1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6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9" name="Freeform 2864"/>
                <p:cNvSpPr>
                  <a:spLocks/>
                </p:cNvSpPr>
                <p:nvPr/>
              </p:nvSpPr>
              <p:spPr bwMode="auto">
                <a:xfrm>
                  <a:off x="3075" y="2448"/>
                  <a:ext cx="144" cy="23"/>
                </a:xfrm>
                <a:custGeom>
                  <a:avLst/>
                  <a:gdLst>
                    <a:gd name="T0" fmla="*/ 144 w 144"/>
                    <a:gd name="T1" fmla="*/ 6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1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6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30" name="Freeform 2865"/>
                <p:cNvSpPr>
                  <a:spLocks/>
                </p:cNvSpPr>
                <p:nvPr/>
              </p:nvSpPr>
              <p:spPr bwMode="auto">
                <a:xfrm>
                  <a:off x="3084" y="2424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9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9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31" name="Freeform 2866"/>
                <p:cNvSpPr>
                  <a:spLocks/>
                </p:cNvSpPr>
                <p:nvPr/>
              </p:nvSpPr>
              <p:spPr bwMode="auto">
                <a:xfrm>
                  <a:off x="3084" y="2424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9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9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32" name="Freeform 2867"/>
                <p:cNvSpPr>
                  <a:spLocks/>
                </p:cNvSpPr>
                <p:nvPr/>
              </p:nvSpPr>
              <p:spPr bwMode="auto">
                <a:xfrm>
                  <a:off x="3226" y="2451"/>
                  <a:ext cx="140" cy="22"/>
                </a:xfrm>
                <a:custGeom>
                  <a:avLst/>
                  <a:gdLst>
                    <a:gd name="T0" fmla="*/ 140 w 140"/>
                    <a:gd name="T1" fmla="*/ 16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2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6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33" name="Freeform 2868"/>
                <p:cNvSpPr>
                  <a:spLocks/>
                </p:cNvSpPr>
                <p:nvPr/>
              </p:nvSpPr>
              <p:spPr bwMode="auto">
                <a:xfrm>
                  <a:off x="3226" y="2451"/>
                  <a:ext cx="140" cy="22"/>
                </a:xfrm>
                <a:custGeom>
                  <a:avLst/>
                  <a:gdLst>
                    <a:gd name="T0" fmla="*/ 140 w 140"/>
                    <a:gd name="T1" fmla="*/ 16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2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6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117" name="Group 2869"/>
              <p:cNvGrpSpPr>
                <a:grpSpLocks/>
              </p:cNvGrpSpPr>
              <p:nvPr/>
            </p:nvGrpSpPr>
            <p:grpSpPr bwMode="auto">
              <a:xfrm>
                <a:off x="3078" y="2425"/>
                <a:ext cx="297" cy="49"/>
                <a:chOff x="3078" y="2425"/>
                <a:chExt cx="297" cy="49"/>
              </a:xfrm>
            </p:grpSpPr>
            <p:sp>
              <p:nvSpPr>
                <p:cNvPr id="1118" name="Freeform 2870"/>
                <p:cNvSpPr>
                  <a:spLocks/>
                </p:cNvSpPr>
                <p:nvPr/>
              </p:nvSpPr>
              <p:spPr bwMode="auto">
                <a:xfrm>
                  <a:off x="3235" y="2425"/>
                  <a:ext cx="140" cy="22"/>
                </a:xfrm>
                <a:custGeom>
                  <a:avLst/>
                  <a:gdLst>
                    <a:gd name="T0" fmla="*/ 0 w 140"/>
                    <a:gd name="T1" fmla="*/ 18 h 22"/>
                    <a:gd name="T2" fmla="*/ 30 w 140"/>
                    <a:gd name="T3" fmla="*/ 22 h 22"/>
                    <a:gd name="T4" fmla="*/ 107 w 140"/>
                    <a:gd name="T5" fmla="*/ 8 h 22"/>
                    <a:gd name="T6" fmla="*/ 140 w 140"/>
                    <a:gd name="T7" fmla="*/ 12 h 22"/>
                    <a:gd name="T8" fmla="*/ 123 w 140"/>
                    <a:gd name="T9" fmla="*/ 0 h 22"/>
                    <a:gd name="T10" fmla="*/ 31 w 140"/>
                    <a:gd name="T11" fmla="*/ 0 h 22"/>
                    <a:gd name="T12" fmla="*/ 69 w 140"/>
                    <a:gd name="T13" fmla="*/ 4 h 22"/>
                    <a:gd name="T14" fmla="*/ 0 w 140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0" y="18"/>
                      </a:moveTo>
                      <a:lnTo>
                        <a:pt x="30" y="22"/>
                      </a:lnTo>
                      <a:lnTo>
                        <a:pt x="107" y="8"/>
                      </a:lnTo>
                      <a:lnTo>
                        <a:pt x="140" y="12"/>
                      </a:lnTo>
                      <a:lnTo>
                        <a:pt x="123" y="0"/>
                      </a:lnTo>
                      <a:lnTo>
                        <a:pt x="31" y="0"/>
                      </a:lnTo>
                      <a:lnTo>
                        <a:pt x="69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19" name="Freeform 2871"/>
                <p:cNvSpPr>
                  <a:spLocks/>
                </p:cNvSpPr>
                <p:nvPr/>
              </p:nvSpPr>
              <p:spPr bwMode="auto">
                <a:xfrm>
                  <a:off x="3235" y="2425"/>
                  <a:ext cx="140" cy="22"/>
                </a:xfrm>
                <a:custGeom>
                  <a:avLst/>
                  <a:gdLst>
                    <a:gd name="T0" fmla="*/ 0 w 140"/>
                    <a:gd name="T1" fmla="*/ 18 h 22"/>
                    <a:gd name="T2" fmla="*/ 30 w 140"/>
                    <a:gd name="T3" fmla="*/ 22 h 22"/>
                    <a:gd name="T4" fmla="*/ 107 w 140"/>
                    <a:gd name="T5" fmla="*/ 8 h 22"/>
                    <a:gd name="T6" fmla="*/ 140 w 140"/>
                    <a:gd name="T7" fmla="*/ 12 h 22"/>
                    <a:gd name="T8" fmla="*/ 123 w 140"/>
                    <a:gd name="T9" fmla="*/ 0 h 22"/>
                    <a:gd name="T10" fmla="*/ 31 w 140"/>
                    <a:gd name="T11" fmla="*/ 0 h 22"/>
                    <a:gd name="T12" fmla="*/ 69 w 140"/>
                    <a:gd name="T13" fmla="*/ 4 h 22"/>
                    <a:gd name="T14" fmla="*/ 0 w 140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0" y="18"/>
                      </a:moveTo>
                      <a:lnTo>
                        <a:pt x="30" y="22"/>
                      </a:lnTo>
                      <a:lnTo>
                        <a:pt x="107" y="8"/>
                      </a:lnTo>
                      <a:lnTo>
                        <a:pt x="140" y="12"/>
                      </a:lnTo>
                      <a:lnTo>
                        <a:pt x="123" y="0"/>
                      </a:lnTo>
                      <a:lnTo>
                        <a:pt x="31" y="0"/>
                      </a:lnTo>
                      <a:lnTo>
                        <a:pt x="69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0" name="Freeform 2872"/>
                <p:cNvSpPr>
                  <a:spLocks/>
                </p:cNvSpPr>
                <p:nvPr/>
              </p:nvSpPr>
              <p:spPr bwMode="auto">
                <a:xfrm>
                  <a:off x="3078" y="2450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7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7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1" name="Freeform 2873"/>
                <p:cNvSpPr>
                  <a:spLocks/>
                </p:cNvSpPr>
                <p:nvPr/>
              </p:nvSpPr>
              <p:spPr bwMode="auto">
                <a:xfrm>
                  <a:off x="3078" y="2450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7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7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2" name="Freeform 2874"/>
                <p:cNvSpPr>
                  <a:spLocks/>
                </p:cNvSpPr>
                <p:nvPr/>
              </p:nvSpPr>
              <p:spPr bwMode="auto">
                <a:xfrm>
                  <a:off x="3085" y="2425"/>
                  <a:ext cx="142" cy="21"/>
                </a:xfrm>
                <a:custGeom>
                  <a:avLst/>
                  <a:gdLst>
                    <a:gd name="T0" fmla="*/ 0 w 142"/>
                    <a:gd name="T1" fmla="*/ 4 h 21"/>
                    <a:gd name="T2" fmla="*/ 34 w 142"/>
                    <a:gd name="T3" fmla="*/ 0 h 21"/>
                    <a:gd name="T4" fmla="*/ 109 w 142"/>
                    <a:gd name="T5" fmla="*/ 12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3" name="Freeform 2875"/>
                <p:cNvSpPr>
                  <a:spLocks/>
                </p:cNvSpPr>
                <p:nvPr/>
              </p:nvSpPr>
              <p:spPr bwMode="auto">
                <a:xfrm>
                  <a:off x="3085" y="2425"/>
                  <a:ext cx="142" cy="21"/>
                </a:xfrm>
                <a:custGeom>
                  <a:avLst/>
                  <a:gdLst>
                    <a:gd name="T0" fmla="*/ 0 w 142"/>
                    <a:gd name="T1" fmla="*/ 4 h 21"/>
                    <a:gd name="T2" fmla="*/ 34 w 142"/>
                    <a:gd name="T3" fmla="*/ 0 h 21"/>
                    <a:gd name="T4" fmla="*/ 109 w 142"/>
                    <a:gd name="T5" fmla="*/ 12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4" name="Freeform 2876"/>
                <p:cNvSpPr>
                  <a:spLocks/>
                </p:cNvSpPr>
                <p:nvPr/>
              </p:nvSpPr>
              <p:spPr bwMode="auto">
                <a:xfrm>
                  <a:off x="3227" y="2452"/>
                  <a:ext cx="144" cy="22"/>
                </a:xfrm>
                <a:custGeom>
                  <a:avLst/>
                  <a:gdLst>
                    <a:gd name="T0" fmla="*/ 144 w 144"/>
                    <a:gd name="T1" fmla="*/ 17 h 22"/>
                    <a:gd name="T2" fmla="*/ 112 w 144"/>
                    <a:gd name="T3" fmla="*/ 22 h 22"/>
                    <a:gd name="T4" fmla="*/ 38 w 144"/>
                    <a:gd name="T5" fmla="*/ 7 h 22"/>
                    <a:gd name="T6" fmla="*/ 0 w 144"/>
                    <a:gd name="T7" fmla="*/ 13 h 22"/>
                    <a:gd name="T8" fmla="*/ 19 w 144"/>
                    <a:gd name="T9" fmla="*/ 0 h 22"/>
                    <a:gd name="T10" fmla="*/ 112 w 144"/>
                    <a:gd name="T11" fmla="*/ 0 h 22"/>
                    <a:gd name="T12" fmla="*/ 71 w 144"/>
                    <a:gd name="T13" fmla="*/ 4 h 22"/>
                    <a:gd name="T14" fmla="*/ 144 w 144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2"/>
                    <a:gd name="T26" fmla="*/ 144 w 144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2">
                      <a:moveTo>
                        <a:pt x="144" y="17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3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25" name="Freeform 2877"/>
                <p:cNvSpPr>
                  <a:spLocks/>
                </p:cNvSpPr>
                <p:nvPr/>
              </p:nvSpPr>
              <p:spPr bwMode="auto">
                <a:xfrm>
                  <a:off x="3227" y="2452"/>
                  <a:ext cx="144" cy="22"/>
                </a:xfrm>
                <a:custGeom>
                  <a:avLst/>
                  <a:gdLst>
                    <a:gd name="T0" fmla="*/ 144 w 144"/>
                    <a:gd name="T1" fmla="*/ 17 h 22"/>
                    <a:gd name="T2" fmla="*/ 112 w 144"/>
                    <a:gd name="T3" fmla="*/ 22 h 22"/>
                    <a:gd name="T4" fmla="*/ 38 w 144"/>
                    <a:gd name="T5" fmla="*/ 7 h 22"/>
                    <a:gd name="T6" fmla="*/ 0 w 144"/>
                    <a:gd name="T7" fmla="*/ 13 h 22"/>
                    <a:gd name="T8" fmla="*/ 19 w 144"/>
                    <a:gd name="T9" fmla="*/ 0 h 22"/>
                    <a:gd name="T10" fmla="*/ 112 w 144"/>
                    <a:gd name="T11" fmla="*/ 0 h 22"/>
                    <a:gd name="T12" fmla="*/ 71 w 144"/>
                    <a:gd name="T13" fmla="*/ 4 h 22"/>
                    <a:gd name="T14" fmla="*/ 144 w 144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2"/>
                    <a:gd name="T26" fmla="*/ 144 w 144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2">
                      <a:moveTo>
                        <a:pt x="144" y="17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3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787" name="Line 2878"/>
            <p:cNvSpPr>
              <a:spLocks noChangeShapeType="1"/>
            </p:cNvSpPr>
            <p:nvPr/>
          </p:nvSpPr>
          <p:spPr bwMode="auto">
            <a:xfrm>
              <a:off x="1372" y="2362"/>
              <a:ext cx="0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8" name="Line 2879"/>
            <p:cNvSpPr>
              <a:spLocks noChangeShapeType="1"/>
            </p:cNvSpPr>
            <p:nvPr/>
          </p:nvSpPr>
          <p:spPr bwMode="auto">
            <a:xfrm>
              <a:off x="1554" y="2362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89" name="Group 2880"/>
            <p:cNvGrpSpPr>
              <a:grpSpLocks/>
            </p:cNvGrpSpPr>
            <p:nvPr/>
          </p:nvGrpSpPr>
          <p:grpSpPr bwMode="auto">
            <a:xfrm>
              <a:off x="1394" y="2378"/>
              <a:ext cx="139" cy="49"/>
              <a:chOff x="3061" y="2486"/>
              <a:chExt cx="328" cy="119"/>
            </a:xfrm>
          </p:grpSpPr>
          <p:sp>
            <p:nvSpPr>
              <p:cNvPr id="1112" name="Freeform 2881"/>
              <p:cNvSpPr>
                <a:spLocks/>
              </p:cNvSpPr>
              <p:nvPr/>
            </p:nvSpPr>
            <p:spPr bwMode="auto">
              <a:xfrm>
                <a:off x="3061" y="2486"/>
                <a:ext cx="327" cy="119"/>
              </a:xfrm>
              <a:custGeom>
                <a:avLst/>
                <a:gdLst>
                  <a:gd name="T0" fmla="*/ 46 w 327"/>
                  <a:gd name="T1" fmla="*/ 0 h 119"/>
                  <a:gd name="T2" fmla="*/ 46 w 327"/>
                  <a:gd name="T3" fmla="*/ 14 h 119"/>
                  <a:gd name="T4" fmla="*/ 123 w 327"/>
                  <a:gd name="T5" fmla="*/ 14 h 119"/>
                  <a:gd name="T6" fmla="*/ 162 w 327"/>
                  <a:gd name="T7" fmla="*/ 45 h 119"/>
                  <a:gd name="T8" fmla="*/ 204 w 327"/>
                  <a:gd name="T9" fmla="*/ 14 h 119"/>
                  <a:gd name="T10" fmla="*/ 281 w 327"/>
                  <a:gd name="T11" fmla="*/ 14 h 119"/>
                  <a:gd name="T12" fmla="*/ 281 w 327"/>
                  <a:gd name="T13" fmla="*/ 0 h 119"/>
                  <a:gd name="T14" fmla="*/ 327 w 327"/>
                  <a:gd name="T15" fmla="*/ 18 h 119"/>
                  <a:gd name="T16" fmla="*/ 281 w 327"/>
                  <a:gd name="T17" fmla="*/ 37 h 119"/>
                  <a:gd name="T18" fmla="*/ 281 w 327"/>
                  <a:gd name="T19" fmla="*/ 24 h 119"/>
                  <a:gd name="T20" fmla="*/ 226 w 327"/>
                  <a:gd name="T21" fmla="*/ 24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2 h 119"/>
                  <a:gd name="T30" fmla="*/ 327 w 327"/>
                  <a:gd name="T31" fmla="*/ 100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2 w 327"/>
                  <a:gd name="T39" fmla="*/ 73 h 119"/>
                  <a:gd name="T40" fmla="*/ 123 w 327"/>
                  <a:gd name="T41" fmla="*/ 105 h 119"/>
                  <a:gd name="T42" fmla="*/ 46 w 327"/>
                  <a:gd name="T43" fmla="*/ 105 h 119"/>
                  <a:gd name="T44" fmla="*/ 46 w 327"/>
                  <a:gd name="T45" fmla="*/ 119 h 119"/>
                  <a:gd name="T46" fmla="*/ 0 w 327"/>
                  <a:gd name="T47" fmla="*/ 100 h 119"/>
                  <a:gd name="T48" fmla="*/ 46 w 327"/>
                  <a:gd name="T49" fmla="*/ 82 h 119"/>
                  <a:gd name="T50" fmla="*/ 46 w 327"/>
                  <a:gd name="T51" fmla="*/ 96 h 119"/>
                  <a:gd name="T52" fmla="*/ 98 w 327"/>
                  <a:gd name="T53" fmla="*/ 96 h 119"/>
                  <a:gd name="T54" fmla="*/ 146 w 327"/>
                  <a:gd name="T55" fmla="*/ 60 h 119"/>
                  <a:gd name="T56" fmla="*/ 98 w 327"/>
                  <a:gd name="T57" fmla="*/ 24 h 119"/>
                  <a:gd name="T58" fmla="*/ 46 w 327"/>
                  <a:gd name="T59" fmla="*/ 24 h 119"/>
                  <a:gd name="T60" fmla="*/ 46 w 327"/>
                  <a:gd name="T61" fmla="*/ 36 h 119"/>
                  <a:gd name="T62" fmla="*/ 0 w 327"/>
                  <a:gd name="T63" fmla="*/ 18 h 119"/>
                  <a:gd name="T64" fmla="*/ 46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7" y="18"/>
                    </a:lnTo>
                    <a:lnTo>
                      <a:pt x="281" y="37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2"/>
                    </a:lnTo>
                    <a:lnTo>
                      <a:pt x="327" y="100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2" y="73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9"/>
                    </a:lnTo>
                    <a:lnTo>
                      <a:pt x="0" y="100"/>
                    </a:lnTo>
                    <a:lnTo>
                      <a:pt x="46" y="82"/>
                    </a:lnTo>
                    <a:lnTo>
                      <a:pt x="46" y="96"/>
                    </a:lnTo>
                    <a:lnTo>
                      <a:pt x="98" y="96"/>
                    </a:lnTo>
                    <a:lnTo>
                      <a:pt x="146" y="60"/>
                    </a:lnTo>
                    <a:lnTo>
                      <a:pt x="98" y="24"/>
                    </a:lnTo>
                    <a:lnTo>
                      <a:pt x="46" y="24"/>
                    </a:lnTo>
                    <a:lnTo>
                      <a:pt x="46" y="36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113" name="Freeform 2882"/>
              <p:cNvSpPr>
                <a:spLocks/>
              </p:cNvSpPr>
              <p:nvPr/>
            </p:nvSpPr>
            <p:spPr bwMode="auto">
              <a:xfrm>
                <a:off x="3061" y="2486"/>
                <a:ext cx="327" cy="119"/>
              </a:xfrm>
              <a:custGeom>
                <a:avLst/>
                <a:gdLst>
                  <a:gd name="T0" fmla="*/ 46 w 327"/>
                  <a:gd name="T1" fmla="*/ 0 h 119"/>
                  <a:gd name="T2" fmla="*/ 46 w 327"/>
                  <a:gd name="T3" fmla="*/ 14 h 119"/>
                  <a:gd name="T4" fmla="*/ 123 w 327"/>
                  <a:gd name="T5" fmla="*/ 14 h 119"/>
                  <a:gd name="T6" fmla="*/ 162 w 327"/>
                  <a:gd name="T7" fmla="*/ 45 h 119"/>
                  <a:gd name="T8" fmla="*/ 204 w 327"/>
                  <a:gd name="T9" fmla="*/ 14 h 119"/>
                  <a:gd name="T10" fmla="*/ 281 w 327"/>
                  <a:gd name="T11" fmla="*/ 14 h 119"/>
                  <a:gd name="T12" fmla="*/ 281 w 327"/>
                  <a:gd name="T13" fmla="*/ 0 h 119"/>
                  <a:gd name="T14" fmla="*/ 327 w 327"/>
                  <a:gd name="T15" fmla="*/ 18 h 119"/>
                  <a:gd name="T16" fmla="*/ 281 w 327"/>
                  <a:gd name="T17" fmla="*/ 37 h 119"/>
                  <a:gd name="T18" fmla="*/ 281 w 327"/>
                  <a:gd name="T19" fmla="*/ 24 h 119"/>
                  <a:gd name="T20" fmla="*/ 226 w 327"/>
                  <a:gd name="T21" fmla="*/ 24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2 h 119"/>
                  <a:gd name="T30" fmla="*/ 327 w 327"/>
                  <a:gd name="T31" fmla="*/ 100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2 w 327"/>
                  <a:gd name="T39" fmla="*/ 73 h 119"/>
                  <a:gd name="T40" fmla="*/ 123 w 327"/>
                  <a:gd name="T41" fmla="*/ 105 h 119"/>
                  <a:gd name="T42" fmla="*/ 46 w 327"/>
                  <a:gd name="T43" fmla="*/ 105 h 119"/>
                  <a:gd name="T44" fmla="*/ 46 w 327"/>
                  <a:gd name="T45" fmla="*/ 119 h 119"/>
                  <a:gd name="T46" fmla="*/ 0 w 327"/>
                  <a:gd name="T47" fmla="*/ 100 h 119"/>
                  <a:gd name="T48" fmla="*/ 46 w 327"/>
                  <a:gd name="T49" fmla="*/ 82 h 119"/>
                  <a:gd name="T50" fmla="*/ 46 w 327"/>
                  <a:gd name="T51" fmla="*/ 96 h 119"/>
                  <a:gd name="T52" fmla="*/ 98 w 327"/>
                  <a:gd name="T53" fmla="*/ 96 h 119"/>
                  <a:gd name="T54" fmla="*/ 146 w 327"/>
                  <a:gd name="T55" fmla="*/ 60 h 119"/>
                  <a:gd name="T56" fmla="*/ 98 w 327"/>
                  <a:gd name="T57" fmla="*/ 24 h 119"/>
                  <a:gd name="T58" fmla="*/ 46 w 327"/>
                  <a:gd name="T59" fmla="*/ 24 h 119"/>
                  <a:gd name="T60" fmla="*/ 46 w 327"/>
                  <a:gd name="T61" fmla="*/ 36 h 119"/>
                  <a:gd name="T62" fmla="*/ 0 w 327"/>
                  <a:gd name="T63" fmla="*/ 18 h 119"/>
                  <a:gd name="T64" fmla="*/ 46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7" y="18"/>
                    </a:lnTo>
                    <a:lnTo>
                      <a:pt x="281" y="37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2"/>
                    </a:lnTo>
                    <a:lnTo>
                      <a:pt x="327" y="100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2" y="73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9"/>
                    </a:lnTo>
                    <a:lnTo>
                      <a:pt x="0" y="100"/>
                    </a:lnTo>
                    <a:lnTo>
                      <a:pt x="46" y="82"/>
                    </a:lnTo>
                    <a:lnTo>
                      <a:pt x="46" y="96"/>
                    </a:lnTo>
                    <a:lnTo>
                      <a:pt x="98" y="96"/>
                    </a:lnTo>
                    <a:lnTo>
                      <a:pt x="146" y="60"/>
                    </a:lnTo>
                    <a:lnTo>
                      <a:pt x="98" y="24"/>
                    </a:lnTo>
                    <a:lnTo>
                      <a:pt x="46" y="24"/>
                    </a:lnTo>
                    <a:lnTo>
                      <a:pt x="46" y="36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114" name="Freeform 2883"/>
              <p:cNvSpPr>
                <a:spLocks/>
              </p:cNvSpPr>
              <p:nvPr/>
            </p:nvSpPr>
            <p:spPr bwMode="auto">
              <a:xfrm>
                <a:off x="3062" y="2486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5 w 327"/>
                  <a:gd name="T5" fmla="*/ 15 h 119"/>
                  <a:gd name="T6" fmla="*/ 164 w 327"/>
                  <a:gd name="T7" fmla="*/ 47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4 w 327"/>
                  <a:gd name="T39" fmla="*/ 74 h 119"/>
                  <a:gd name="T40" fmla="*/ 125 w 327"/>
                  <a:gd name="T41" fmla="*/ 107 h 119"/>
                  <a:gd name="T42" fmla="*/ 49 w 327"/>
                  <a:gd name="T43" fmla="*/ 107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6 h 119"/>
                  <a:gd name="T52" fmla="*/ 100 w 327"/>
                  <a:gd name="T53" fmla="*/ 96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7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4"/>
                    </a:lnTo>
                    <a:lnTo>
                      <a:pt x="125" y="107"/>
                    </a:lnTo>
                    <a:lnTo>
                      <a:pt x="49" y="107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6"/>
                    </a:lnTo>
                    <a:lnTo>
                      <a:pt x="100" y="96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115" name="Freeform 2884"/>
              <p:cNvSpPr>
                <a:spLocks/>
              </p:cNvSpPr>
              <p:nvPr/>
            </p:nvSpPr>
            <p:spPr bwMode="auto">
              <a:xfrm>
                <a:off x="3062" y="2486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5 w 327"/>
                  <a:gd name="T5" fmla="*/ 15 h 119"/>
                  <a:gd name="T6" fmla="*/ 164 w 327"/>
                  <a:gd name="T7" fmla="*/ 47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4 w 327"/>
                  <a:gd name="T39" fmla="*/ 74 h 119"/>
                  <a:gd name="T40" fmla="*/ 125 w 327"/>
                  <a:gd name="T41" fmla="*/ 107 h 119"/>
                  <a:gd name="T42" fmla="*/ 49 w 327"/>
                  <a:gd name="T43" fmla="*/ 107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6 h 119"/>
                  <a:gd name="T52" fmla="*/ 100 w 327"/>
                  <a:gd name="T53" fmla="*/ 96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7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4"/>
                    </a:lnTo>
                    <a:lnTo>
                      <a:pt x="125" y="107"/>
                    </a:lnTo>
                    <a:lnTo>
                      <a:pt x="49" y="107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6"/>
                    </a:lnTo>
                    <a:lnTo>
                      <a:pt x="100" y="96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790" name="Oval 2885"/>
            <p:cNvSpPr>
              <a:spLocks noChangeArrowheads="1"/>
            </p:cNvSpPr>
            <p:nvPr/>
          </p:nvSpPr>
          <p:spPr bwMode="auto">
            <a:xfrm>
              <a:off x="1593" y="2441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91" name="Rectangle 2886"/>
            <p:cNvSpPr>
              <a:spLocks noChangeArrowheads="1"/>
            </p:cNvSpPr>
            <p:nvPr/>
          </p:nvSpPr>
          <p:spPr bwMode="auto">
            <a:xfrm>
              <a:off x="1593" y="2396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92" name="Rectangle 2887"/>
            <p:cNvSpPr>
              <a:spLocks noChangeArrowheads="1"/>
            </p:cNvSpPr>
            <p:nvPr/>
          </p:nvSpPr>
          <p:spPr bwMode="auto">
            <a:xfrm>
              <a:off x="1593" y="2396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93" name="Oval 2888"/>
            <p:cNvSpPr>
              <a:spLocks noChangeArrowheads="1"/>
            </p:cNvSpPr>
            <p:nvPr/>
          </p:nvSpPr>
          <p:spPr bwMode="auto">
            <a:xfrm>
              <a:off x="1593" y="2383"/>
              <a:ext cx="184" cy="27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794" name="Group 2889"/>
            <p:cNvGrpSpPr>
              <a:grpSpLocks/>
            </p:cNvGrpSpPr>
            <p:nvPr/>
          </p:nvGrpSpPr>
          <p:grpSpPr bwMode="auto">
            <a:xfrm>
              <a:off x="1621" y="2386"/>
              <a:ext cx="127" cy="21"/>
              <a:chOff x="3596" y="2505"/>
              <a:chExt cx="300" cy="51"/>
            </a:xfrm>
          </p:grpSpPr>
          <p:grpSp>
            <p:nvGrpSpPr>
              <p:cNvPr id="1094" name="Group 2890"/>
              <p:cNvGrpSpPr>
                <a:grpSpLocks/>
              </p:cNvGrpSpPr>
              <p:nvPr/>
            </p:nvGrpSpPr>
            <p:grpSpPr bwMode="auto">
              <a:xfrm>
                <a:off x="3596" y="2505"/>
                <a:ext cx="297" cy="49"/>
                <a:chOff x="3596" y="2505"/>
                <a:chExt cx="297" cy="49"/>
              </a:xfrm>
            </p:grpSpPr>
            <p:sp>
              <p:nvSpPr>
                <p:cNvPr id="1104" name="Freeform 2891"/>
                <p:cNvSpPr>
                  <a:spLocks/>
                </p:cNvSpPr>
                <p:nvPr/>
              </p:nvSpPr>
              <p:spPr bwMode="auto">
                <a:xfrm>
                  <a:off x="3751" y="2507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9 w 142"/>
                    <a:gd name="T5" fmla="*/ 7 h 20"/>
                    <a:gd name="T6" fmla="*/ 142 w 142"/>
                    <a:gd name="T7" fmla="*/ 11 h 20"/>
                    <a:gd name="T8" fmla="*/ 125 w 142"/>
                    <a:gd name="T9" fmla="*/ 0 h 20"/>
                    <a:gd name="T10" fmla="*/ 35 w 142"/>
                    <a:gd name="T11" fmla="*/ 0 h 20"/>
                    <a:gd name="T12" fmla="*/ 73 w 142"/>
                    <a:gd name="T13" fmla="*/ 3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3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5" name="Freeform 2892"/>
                <p:cNvSpPr>
                  <a:spLocks/>
                </p:cNvSpPr>
                <p:nvPr/>
              </p:nvSpPr>
              <p:spPr bwMode="auto">
                <a:xfrm>
                  <a:off x="3751" y="2507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9 w 142"/>
                    <a:gd name="T5" fmla="*/ 7 h 20"/>
                    <a:gd name="T6" fmla="*/ 142 w 142"/>
                    <a:gd name="T7" fmla="*/ 11 h 20"/>
                    <a:gd name="T8" fmla="*/ 125 w 142"/>
                    <a:gd name="T9" fmla="*/ 0 h 20"/>
                    <a:gd name="T10" fmla="*/ 35 w 142"/>
                    <a:gd name="T11" fmla="*/ 0 h 20"/>
                    <a:gd name="T12" fmla="*/ 73 w 142"/>
                    <a:gd name="T13" fmla="*/ 3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3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6" name="Freeform 2893"/>
                <p:cNvSpPr>
                  <a:spLocks/>
                </p:cNvSpPr>
                <p:nvPr/>
              </p:nvSpPr>
              <p:spPr bwMode="auto">
                <a:xfrm>
                  <a:off x="3596" y="2530"/>
                  <a:ext cx="144" cy="23"/>
                </a:xfrm>
                <a:custGeom>
                  <a:avLst/>
                  <a:gdLst>
                    <a:gd name="T0" fmla="*/ 144 w 144"/>
                    <a:gd name="T1" fmla="*/ 5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1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7" name="Freeform 2894"/>
                <p:cNvSpPr>
                  <a:spLocks/>
                </p:cNvSpPr>
                <p:nvPr/>
              </p:nvSpPr>
              <p:spPr bwMode="auto">
                <a:xfrm>
                  <a:off x="3596" y="2530"/>
                  <a:ext cx="144" cy="23"/>
                </a:xfrm>
                <a:custGeom>
                  <a:avLst/>
                  <a:gdLst>
                    <a:gd name="T0" fmla="*/ 144 w 144"/>
                    <a:gd name="T1" fmla="*/ 5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1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8" name="Freeform 2895"/>
                <p:cNvSpPr>
                  <a:spLocks/>
                </p:cNvSpPr>
                <p:nvPr/>
              </p:nvSpPr>
              <p:spPr bwMode="auto">
                <a:xfrm>
                  <a:off x="3605" y="2505"/>
                  <a:ext cx="142" cy="22"/>
                </a:xfrm>
                <a:custGeom>
                  <a:avLst/>
                  <a:gdLst>
                    <a:gd name="T0" fmla="*/ 0 w 142"/>
                    <a:gd name="T1" fmla="*/ 5 h 22"/>
                    <a:gd name="T2" fmla="*/ 30 w 142"/>
                    <a:gd name="T3" fmla="*/ 0 h 22"/>
                    <a:gd name="T4" fmla="*/ 107 w 142"/>
                    <a:gd name="T5" fmla="*/ 13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7 h 22"/>
                    <a:gd name="T14" fmla="*/ 0 w 142"/>
                    <a:gd name="T15" fmla="*/ 5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5"/>
                      </a:moveTo>
                      <a:lnTo>
                        <a:pt x="30" y="0"/>
                      </a:lnTo>
                      <a:lnTo>
                        <a:pt x="107" y="13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7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9" name="Freeform 2896"/>
                <p:cNvSpPr>
                  <a:spLocks/>
                </p:cNvSpPr>
                <p:nvPr/>
              </p:nvSpPr>
              <p:spPr bwMode="auto">
                <a:xfrm>
                  <a:off x="3605" y="2505"/>
                  <a:ext cx="142" cy="22"/>
                </a:xfrm>
                <a:custGeom>
                  <a:avLst/>
                  <a:gdLst>
                    <a:gd name="T0" fmla="*/ 0 w 142"/>
                    <a:gd name="T1" fmla="*/ 5 h 22"/>
                    <a:gd name="T2" fmla="*/ 30 w 142"/>
                    <a:gd name="T3" fmla="*/ 0 h 22"/>
                    <a:gd name="T4" fmla="*/ 107 w 142"/>
                    <a:gd name="T5" fmla="*/ 13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7 h 22"/>
                    <a:gd name="T14" fmla="*/ 0 w 142"/>
                    <a:gd name="T15" fmla="*/ 5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5"/>
                      </a:moveTo>
                      <a:lnTo>
                        <a:pt x="30" y="0"/>
                      </a:lnTo>
                      <a:lnTo>
                        <a:pt x="107" y="13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7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10" name="Freeform 2897"/>
                <p:cNvSpPr>
                  <a:spLocks/>
                </p:cNvSpPr>
                <p:nvPr/>
              </p:nvSpPr>
              <p:spPr bwMode="auto">
                <a:xfrm>
                  <a:off x="3747" y="2533"/>
                  <a:ext cx="140" cy="21"/>
                </a:xfrm>
                <a:custGeom>
                  <a:avLst/>
                  <a:gdLst>
                    <a:gd name="T0" fmla="*/ 140 w 140"/>
                    <a:gd name="T1" fmla="*/ 16 h 21"/>
                    <a:gd name="T2" fmla="*/ 110 w 140"/>
                    <a:gd name="T3" fmla="*/ 21 h 21"/>
                    <a:gd name="T4" fmla="*/ 37 w 140"/>
                    <a:gd name="T5" fmla="*/ 8 h 21"/>
                    <a:gd name="T6" fmla="*/ 0 w 140"/>
                    <a:gd name="T7" fmla="*/ 12 h 21"/>
                    <a:gd name="T8" fmla="*/ 17 w 140"/>
                    <a:gd name="T9" fmla="*/ 0 h 21"/>
                    <a:gd name="T10" fmla="*/ 110 w 140"/>
                    <a:gd name="T11" fmla="*/ 0 h 21"/>
                    <a:gd name="T12" fmla="*/ 69 w 140"/>
                    <a:gd name="T13" fmla="*/ 4 h 21"/>
                    <a:gd name="T14" fmla="*/ 140 w 140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1"/>
                    <a:gd name="T26" fmla="*/ 140 w 140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1">
                      <a:moveTo>
                        <a:pt x="140" y="16"/>
                      </a:moveTo>
                      <a:lnTo>
                        <a:pt x="110" y="21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11" name="Freeform 2898"/>
                <p:cNvSpPr>
                  <a:spLocks/>
                </p:cNvSpPr>
                <p:nvPr/>
              </p:nvSpPr>
              <p:spPr bwMode="auto">
                <a:xfrm>
                  <a:off x="3747" y="2533"/>
                  <a:ext cx="140" cy="21"/>
                </a:xfrm>
                <a:custGeom>
                  <a:avLst/>
                  <a:gdLst>
                    <a:gd name="T0" fmla="*/ 140 w 140"/>
                    <a:gd name="T1" fmla="*/ 16 h 21"/>
                    <a:gd name="T2" fmla="*/ 110 w 140"/>
                    <a:gd name="T3" fmla="*/ 21 h 21"/>
                    <a:gd name="T4" fmla="*/ 37 w 140"/>
                    <a:gd name="T5" fmla="*/ 8 h 21"/>
                    <a:gd name="T6" fmla="*/ 0 w 140"/>
                    <a:gd name="T7" fmla="*/ 12 h 21"/>
                    <a:gd name="T8" fmla="*/ 17 w 140"/>
                    <a:gd name="T9" fmla="*/ 0 h 21"/>
                    <a:gd name="T10" fmla="*/ 110 w 140"/>
                    <a:gd name="T11" fmla="*/ 0 h 21"/>
                    <a:gd name="T12" fmla="*/ 69 w 140"/>
                    <a:gd name="T13" fmla="*/ 4 h 21"/>
                    <a:gd name="T14" fmla="*/ 140 w 140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1"/>
                    <a:gd name="T26" fmla="*/ 140 w 140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1">
                      <a:moveTo>
                        <a:pt x="140" y="16"/>
                      </a:moveTo>
                      <a:lnTo>
                        <a:pt x="110" y="21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095" name="Group 2899"/>
              <p:cNvGrpSpPr>
                <a:grpSpLocks/>
              </p:cNvGrpSpPr>
              <p:nvPr/>
            </p:nvGrpSpPr>
            <p:grpSpPr bwMode="auto">
              <a:xfrm>
                <a:off x="3599" y="2507"/>
                <a:ext cx="297" cy="49"/>
                <a:chOff x="3599" y="2507"/>
                <a:chExt cx="297" cy="49"/>
              </a:xfrm>
            </p:grpSpPr>
            <p:sp>
              <p:nvSpPr>
                <p:cNvPr id="1096" name="Freeform 2900"/>
                <p:cNvSpPr>
                  <a:spLocks/>
                </p:cNvSpPr>
                <p:nvPr/>
              </p:nvSpPr>
              <p:spPr bwMode="auto">
                <a:xfrm>
                  <a:off x="3755" y="2507"/>
                  <a:ext cx="141" cy="22"/>
                </a:xfrm>
                <a:custGeom>
                  <a:avLst/>
                  <a:gdLst>
                    <a:gd name="T0" fmla="*/ 0 w 141"/>
                    <a:gd name="T1" fmla="*/ 17 h 22"/>
                    <a:gd name="T2" fmla="*/ 31 w 141"/>
                    <a:gd name="T3" fmla="*/ 22 h 22"/>
                    <a:gd name="T4" fmla="*/ 108 w 141"/>
                    <a:gd name="T5" fmla="*/ 8 h 22"/>
                    <a:gd name="T6" fmla="*/ 141 w 141"/>
                    <a:gd name="T7" fmla="*/ 12 h 22"/>
                    <a:gd name="T8" fmla="*/ 124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7"/>
                      </a:moveTo>
                      <a:lnTo>
                        <a:pt x="31" y="22"/>
                      </a:lnTo>
                      <a:lnTo>
                        <a:pt x="108" y="8"/>
                      </a:lnTo>
                      <a:lnTo>
                        <a:pt x="141" y="12"/>
                      </a:lnTo>
                      <a:lnTo>
                        <a:pt x="124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97" name="Freeform 2901"/>
                <p:cNvSpPr>
                  <a:spLocks/>
                </p:cNvSpPr>
                <p:nvPr/>
              </p:nvSpPr>
              <p:spPr bwMode="auto">
                <a:xfrm>
                  <a:off x="3755" y="2507"/>
                  <a:ext cx="141" cy="22"/>
                </a:xfrm>
                <a:custGeom>
                  <a:avLst/>
                  <a:gdLst>
                    <a:gd name="T0" fmla="*/ 0 w 141"/>
                    <a:gd name="T1" fmla="*/ 17 h 22"/>
                    <a:gd name="T2" fmla="*/ 31 w 141"/>
                    <a:gd name="T3" fmla="*/ 22 h 22"/>
                    <a:gd name="T4" fmla="*/ 108 w 141"/>
                    <a:gd name="T5" fmla="*/ 8 h 22"/>
                    <a:gd name="T6" fmla="*/ 141 w 141"/>
                    <a:gd name="T7" fmla="*/ 12 h 22"/>
                    <a:gd name="T8" fmla="*/ 124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7"/>
                      </a:moveTo>
                      <a:lnTo>
                        <a:pt x="31" y="22"/>
                      </a:lnTo>
                      <a:lnTo>
                        <a:pt x="108" y="8"/>
                      </a:lnTo>
                      <a:lnTo>
                        <a:pt x="141" y="12"/>
                      </a:lnTo>
                      <a:lnTo>
                        <a:pt x="124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98" name="Freeform 2902"/>
                <p:cNvSpPr>
                  <a:spLocks/>
                </p:cNvSpPr>
                <p:nvPr/>
              </p:nvSpPr>
              <p:spPr bwMode="auto">
                <a:xfrm>
                  <a:off x="3599" y="2531"/>
                  <a:ext cx="142" cy="23"/>
                </a:xfrm>
                <a:custGeom>
                  <a:avLst/>
                  <a:gdLst>
                    <a:gd name="T0" fmla="*/ 142 w 142"/>
                    <a:gd name="T1" fmla="*/ 6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10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6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99" name="Freeform 2903"/>
                <p:cNvSpPr>
                  <a:spLocks/>
                </p:cNvSpPr>
                <p:nvPr/>
              </p:nvSpPr>
              <p:spPr bwMode="auto">
                <a:xfrm>
                  <a:off x="3599" y="2531"/>
                  <a:ext cx="142" cy="23"/>
                </a:xfrm>
                <a:custGeom>
                  <a:avLst/>
                  <a:gdLst>
                    <a:gd name="T0" fmla="*/ 142 w 142"/>
                    <a:gd name="T1" fmla="*/ 6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10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6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0" name="Freeform 2904"/>
                <p:cNvSpPr>
                  <a:spLocks/>
                </p:cNvSpPr>
                <p:nvPr/>
              </p:nvSpPr>
              <p:spPr bwMode="auto">
                <a:xfrm>
                  <a:off x="3606" y="2507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4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9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3 w 142"/>
                    <a:gd name="T13" fmla="*/ 17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9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3" y="17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1" name="Freeform 2905"/>
                <p:cNvSpPr>
                  <a:spLocks/>
                </p:cNvSpPr>
                <p:nvPr/>
              </p:nvSpPr>
              <p:spPr bwMode="auto">
                <a:xfrm>
                  <a:off x="3606" y="2507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4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9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3 w 142"/>
                    <a:gd name="T13" fmla="*/ 17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9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3" y="17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2" name="Freeform 2906"/>
                <p:cNvSpPr>
                  <a:spLocks/>
                </p:cNvSpPr>
                <p:nvPr/>
              </p:nvSpPr>
              <p:spPr bwMode="auto">
                <a:xfrm>
                  <a:off x="3748" y="2534"/>
                  <a:ext cx="144" cy="22"/>
                </a:xfrm>
                <a:custGeom>
                  <a:avLst/>
                  <a:gdLst>
                    <a:gd name="T0" fmla="*/ 144 w 144"/>
                    <a:gd name="T1" fmla="*/ 16 h 22"/>
                    <a:gd name="T2" fmla="*/ 112 w 144"/>
                    <a:gd name="T3" fmla="*/ 22 h 22"/>
                    <a:gd name="T4" fmla="*/ 38 w 144"/>
                    <a:gd name="T5" fmla="*/ 7 h 22"/>
                    <a:gd name="T6" fmla="*/ 0 w 144"/>
                    <a:gd name="T7" fmla="*/ 12 h 22"/>
                    <a:gd name="T8" fmla="*/ 19 w 144"/>
                    <a:gd name="T9" fmla="*/ 0 h 22"/>
                    <a:gd name="T10" fmla="*/ 112 w 144"/>
                    <a:gd name="T11" fmla="*/ 0 h 22"/>
                    <a:gd name="T12" fmla="*/ 71 w 144"/>
                    <a:gd name="T13" fmla="*/ 4 h 22"/>
                    <a:gd name="T14" fmla="*/ 144 w 144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2"/>
                    <a:gd name="T26" fmla="*/ 144 w 144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2">
                      <a:moveTo>
                        <a:pt x="144" y="16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103" name="Freeform 2907"/>
                <p:cNvSpPr>
                  <a:spLocks/>
                </p:cNvSpPr>
                <p:nvPr/>
              </p:nvSpPr>
              <p:spPr bwMode="auto">
                <a:xfrm>
                  <a:off x="3748" y="2534"/>
                  <a:ext cx="144" cy="22"/>
                </a:xfrm>
                <a:custGeom>
                  <a:avLst/>
                  <a:gdLst>
                    <a:gd name="T0" fmla="*/ 144 w 144"/>
                    <a:gd name="T1" fmla="*/ 16 h 22"/>
                    <a:gd name="T2" fmla="*/ 112 w 144"/>
                    <a:gd name="T3" fmla="*/ 22 h 22"/>
                    <a:gd name="T4" fmla="*/ 38 w 144"/>
                    <a:gd name="T5" fmla="*/ 7 h 22"/>
                    <a:gd name="T6" fmla="*/ 0 w 144"/>
                    <a:gd name="T7" fmla="*/ 12 h 22"/>
                    <a:gd name="T8" fmla="*/ 19 w 144"/>
                    <a:gd name="T9" fmla="*/ 0 h 22"/>
                    <a:gd name="T10" fmla="*/ 112 w 144"/>
                    <a:gd name="T11" fmla="*/ 0 h 22"/>
                    <a:gd name="T12" fmla="*/ 71 w 144"/>
                    <a:gd name="T13" fmla="*/ 4 h 22"/>
                    <a:gd name="T14" fmla="*/ 144 w 144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2"/>
                    <a:gd name="T26" fmla="*/ 144 w 144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2">
                      <a:moveTo>
                        <a:pt x="144" y="16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795" name="Line 2908"/>
            <p:cNvSpPr>
              <a:spLocks noChangeShapeType="1"/>
            </p:cNvSpPr>
            <p:nvPr/>
          </p:nvSpPr>
          <p:spPr bwMode="auto">
            <a:xfrm>
              <a:off x="1593" y="2396"/>
              <a:ext cx="0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96" name="Line 2909"/>
            <p:cNvSpPr>
              <a:spLocks noChangeShapeType="1"/>
            </p:cNvSpPr>
            <p:nvPr/>
          </p:nvSpPr>
          <p:spPr bwMode="auto">
            <a:xfrm>
              <a:off x="1775" y="2396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97" name="Group 2910"/>
            <p:cNvGrpSpPr>
              <a:grpSpLocks/>
            </p:cNvGrpSpPr>
            <p:nvPr/>
          </p:nvGrpSpPr>
          <p:grpSpPr bwMode="auto">
            <a:xfrm>
              <a:off x="1615" y="2412"/>
              <a:ext cx="139" cy="49"/>
              <a:chOff x="3582" y="2568"/>
              <a:chExt cx="328" cy="118"/>
            </a:xfrm>
          </p:grpSpPr>
          <p:sp>
            <p:nvSpPr>
              <p:cNvPr id="1090" name="Freeform 2911"/>
              <p:cNvSpPr>
                <a:spLocks/>
              </p:cNvSpPr>
              <p:nvPr/>
            </p:nvSpPr>
            <p:spPr bwMode="auto">
              <a:xfrm>
                <a:off x="3582" y="2568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4 h 118"/>
                  <a:gd name="T4" fmla="*/ 123 w 327"/>
                  <a:gd name="T5" fmla="*/ 14 h 118"/>
                  <a:gd name="T6" fmla="*/ 162 w 327"/>
                  <a:gd name="T7" fmla="*/ 45 h 118"/>
                  <a:gd name="T8" fmla="*/ 204 w 327"/>
                  <a:gd name="T9" fmla="*/ 14 h 118"/>
                  <a:gd name="T10" fmla="*/ 281 w 327"/>
                  <a:gd name="T11" fmla="*/ 14 h 118"/>
                  <a:gd name="T12" fmla="*/ 281 w 327"/>
                  <a:gd name="T13" fmla="*/ 0 h 118"/>
                  <a:gd name="T14" fmla="*/ 327 w 327"/>
                  <a:gd name="T15" fmla="*/ 18 h 118"/>
                  <a:gd name="T16" fmla="*/ 281 w 327"/>
                  <a:gd name="T17" fmla="*/ 37 h 118"/>
                  <a:gd name="T18" fmla="*/ 281 w 327"/>
                  <a:gd name="T19" fmla="*/ 23 h 118"/>
                  <a:gd name="T20" fmla="*/ 226 w 327"/>
                  <a:gd name="T21" fmla="*/ 23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2 h 118"/>
                  <a:gd name="T30" fmla="*/ 327 w 327"/>
                  <a:gd name="T31" fmla="*/ 99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2 w 327"/>
                  <a:gd name="T39" fmla="*/ 72 h 118"/>
                  <a:gd name="T40" fmla="*/ 123 w 327"/>
                  <a:gd name="T41" fmla="*/ 105 h 118"/>
                  <a:gd name="T42" fmla="*/ 46 w 327"/>
                  <a:gd name="T43" fmla="*/ 105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2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8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7" y="18"/>
                    </a:lnTo>
                    <a:lnTo>
                      <a:pt x="281" y="37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2"/>
                    </a:lnTo>
                    <a:lnTo>
                      <a:pt x="327" y="99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2" y="72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2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91" name="Freeform 2912"/>
              <p:cNvSpPr>
                <a:spLocks/>
              </p:cNvSpPr>
              <p:nvPr/>
            </p:nvSpPr>
            <p:spPr bwMode="auto">
              <a:xfrm>
                <a:off x="3582" y="2568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4 h 118"/>
                  <a:gd name="T4" fmla="*/ 123 w 327"/>
                  <a:gd name="T5" fmla="*/ 14 h 118"/>
                  <a:gd name="T6" fmla="*/ 162 w 327"/>
                  <a:gd name="T7" fmla="*/ 45 h 118"/>
                  <a:gd name="T8" fmla="*/ 204 w 327"/>
                  <a:gd name="T9" fmla="*/ 14 h 118"/>
                  <a:gd name="T10" fmla="*/ 281 w 327"/>
                  <a:gd name="T11" fmla="*/ 14 h 118"/>
                  <a:gd name="T12" fmla="*/ 281 w 327"/>
                  <a:gd name="T13" fmla="*/ 0 h 118"/>
                  <a:gd name="T14" fmla="*/ 327 w 327"/>
                  <a:gd name="T15" fmla="*/ 18 h 118"/>
                  <a:gd name="T16" fmla="*/ 281 w 327"/>
                  <a:gd name="T17" fmla="*/ 37 h 118"/>
                  <a:gd name="T18" fmla="*/ 281 w 327"/>
                  <a:gd name="T19" fmla="*/ 23 h 118"/>
                  <a:gd name="T20" fmla="*/ 226 w 327"/>
                  <a:gd name="T21" fmla="*/ 23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2 h 118"/>
                  <a:gd name="T30" fmla="*/ 327 w 327"/>
                  <a:gd name="T31" fmla="*/ 99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2 w 327"/>
                  <a:gd name="T39" fmla="*/ 72 h 118"/>
                  <a:gd name="T40" fmla="*/ 123 w 327"/>
                  <a:gd name="T41" fmla="*/ 105 h 118"/>
                  <a:gd name="T42" fmla="*/ 46 w 327"/>
                  <a:gd name="T43" fmla="*/ 105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2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8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7" y="18"/>
                    </a:lnTo>
                    <a:lnTo>
                      <a:pt x="281" y="37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2"/>
                    </a:lnTo>
                    <a:lnTo>
                      <a:pt x="327" y="99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2" y="72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2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92" name="Freeform 2913"/>
              <p:cNvSpPr>
                <a:spLocks/>
              </p:cNvSpPr>
              <p:nvPr/>
            </p:nvSpPr>
            <p:spPr bwMode="auto">
              <a:xfrm>
                <a:off x="3583" y="2568"/>
                <a:ext cx="327" cy="118"/>
              </a:xfrm>
              <a:custGeom>
                <a:avLst/>
                <a:gdLst>
                  <a:gd name="T0" fmla="*/ 49 w 327"/>
                  <a:gd name="T1" fmla="*/ 0 h 118"/>
                  <a:gd name="T2" fmla="*/ 49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7 h 118"/>
                  <a:gd name="T18" fmla="*/ 281 w 327"/>
                  <a:gd name="T19" fmla="*/ 25 h 118"/>
                  <a:gd name="T20" fmla="*/ 226 w 327"/>
                  <a:gd name="T21" fmla="*/ 25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49 w 327"/>
                  <a:gd name="T43" fmla="*/ 106 h 118"/>
                  <a:gd name="T44" fmla="*/ 49 w 327"/>
                  <a:gd name="T45" fmla="*/ 118 h 118"/>
                  <a:gd name="T46" fmla="*/ 0 w 327"/>
                  <a:gd name="T47" fmla="*/ 102 h 118"/>
                  <a:gd name="T48" fmla="*/ 49 w 327"/>
                  <a:gd name="T49" fmla="*/ 83 h 118"/>
                  <a:gd name="T50" fmla="*/ 49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5 h 118"/>
                  <a:gd name="T58" fmla="*/ 49 w 327"/>
                  <a:gd name="T59" fmla="*/ 25 h 118"/>
                  <a:gd name="T60" fmla="*/ 49 w 327"/>
                  <a:gd name="T61" fmla="*/ 37 h 118"/>
                  <a:gd name="T62" fmla="*/ 0 w 327"/>
                  <a:gd name="T63" fmla="*/ 19 h 118"/>
                  <a:gd name="T64" fmla="*/ 49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8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93" name="Freeform 2914"/>
              <p:cNvSpPr>
                <a:spLocks/>
              </p:cNvSpPr>
              <p:nvPr/>
            </p:nvSpPr>
            <p:spPr bwMode="auto">
              <a:xfrm>
                <a:off x="3583" y="2568"/>
                <a:ext cx="327" cy="118"/>
              </a:xfrm>
              <a:custGeom>
                <a:avLst/>
                <a:gdLst>
                  <a:gd name="T0" fmla="*/ 49 w 327"/>
                  <a:gd name="T1" fmla="*/ 0 h 118"/>
                  <a:gd name="T2" fmla="*/ 49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7 h 118"/>
                  <a:gd name="T18" fmla="*/ 281 w 327"/>
                  <a:gd name="T19" fmla="*/ 25 h 118"/>
                  <a:gd name="T20" fmla="*/ 226 w 327"/>
                  <a:gd name="T21" fmla="*/ 25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49 w 327"/>
                  <a:gd name="T43" fmla="*/ 106 h 118"/>
                  <a:gd name="T44" fmla="*/ 49 w 327"/>
                  <a:gd name="T45" fmla="*/ 118 h 118"/>
                  <a:gd name="T46" fmla="*/ 0 w 327"/>
                  <a:gd name="T47" fmla="*/ 102 h 118"/>
                  <a:gd name="T48" fmla="*/ 49 w 327"/>
                  <a:gd name="T49" fmla="*/ 83 h 118"/>
                  <a:gd name="T50" fmla="*/ 49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5 h 118"/>
                  <a:gd name="T58" fmla="*/ 49 w 327"/>
                  <a:gd name="T59" fmla="*/ 25 h 118"/>
                  <a:gd name="T60" fmla="*/ 49 w 327"/>
                  <a:gd name="T61" fmla="*/ 37 h 118"/>
                  <a:gd name="T62" fmla="*/ 0 w 327"/>
                  <a:gd name="T63" fmla="*/ 19 h 118"/>
                  <a:gd name="T64" fmla="*/ 49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8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798" name="Oval 2915"/>
            <p:cNvSpPr>
              <a:spLocks noChangeArrowheads="1"/>
            </p:cNvSpPr>
            <p:nvPr/>
          </p:nvSpPr>
          <p:spPr bwMode="auto">
            <a:xfrm>
              <a:off x="709" y="1999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799" name="Rectangle 2916"/>
            <p:cNvSpPr>
              <a:spLocks noChangeArrowheads="1"/>
            </p:cNvSpPr>
            <p:nvPr/>
          </p:nvSpPr>
          <p:spPr bwMode="auto">
            <a:xfrm>
              <a:off x="709" y="1954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00" name="Rectangle 2917"/>
            <p:cNvSpPr>
              <a:spLocks noChangeArrowheads="1"/>
            </p:cNvSpPr>
            <p:nvPr/>
          </p:nvSpPr>
          <p:spPr bwMode="auto">
            <a:xfrm>
              <a:off x="709" y="1954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01" name="Oval 2918"/>
            <p:cNvSpPr>
              <a:spLocks noChangeArrowheads="1"/>
            </p:cNvSpPr>
            <p:nvPr/>
          </p:nvSpPr>
          <p:spPr bwMode="auto">
            <a:xfrm>
              <a:off x="709" y="1941"/>
              <a:ext cx="184" cy="27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02" name="Group 2919"/>
            <p:cNvGrpSpPr>
              <a:grpSpLocks/>
            </p:cNvGrpSpPr>
            <p:nvPr/>
          </p:nvGrpSpPr>
          <p:grpSpPr bwMode="auto">
            <a:xfrm>
              <a:off x="737" y="1943"/>
              <a:ext cx="127" cy="21"/>
              <a:chOff x="1512" y="1444"/>
              <a:chExt cx="300" cy="51"/>
            </a:xfrm>
          </p:grpSpPr>
          <p:grpSp>
            <p:nvGrpSpPr>
              <p:cNvPr id="1072" name="Group 2920"/>
              <p:cNvGrpSpPr>
                <a:grpSpLocks/>
              </p:cNvGrpSpPr>
              <p:nvPr/>
            </p:nvGrpSpPr>
            <p:grpSpPr bwMode="auto">
              <a:xfrm>
                <a:off x="1512" y="1444"/>
                <a:ext cx="297" cy="49"/>
                <a:chOff x="1512" y="1444"/>
                <a:chExt cx="297" cy="49"/>
              </a:xfrm>
            </p:grpSpPr>
            <p:sp>
              <p:nvSpPr>
                <p:cNvPr id="1082" name="Freeform 2921"/>
                <p:cNvSpPr>
                  <a:spLocks/>
                </p:cNvSpPr>
                <p:nvPr/>
              </p:nvSpPr>
              <p:spPr bwMode="auto">
                <a:xfrm>
                  <a:off x="1667" y="1446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9 w 142"/>
                    <a:gd name="T5" fmla="*/ 6 h 20"/>
                    <a:gd name="T6" fmla="*/ 142 w 142"/>
                    <a:gd name="T7" fmla="*/ 11 h 20"/>
                    <a:gd name="T8" fmla="*/ 125 w 142"/>
                    <a:gd name="T9" fmla="*/ 0 h 20"/>
                    <a:gd name="T10" fmla="*/ 35 w 142"/>
                    <a:gd name="T11" fmla="*/ 0 h 20"/>
                    <a:gd name="T12" fmla="*/ 73 w 142"/>
                    <a:gd name="T13" fmla="*/ 2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9" y="6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3" y="2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3" name="Freeform 2922"/>
                <p:cNvSpPr>
                  <a:spLocks/>
                </p:cNvSpPr>
                <p:nvPr/>
              </p:nvSpPr>
              <p:spPr bwMode="auto">
                <a:xfrm>
                  <a:off x="1667" y="1446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9 w 142"/>
                    <a:gd name="T5" fmla="*/ 6 h 20"/>
                    <a:gd name="T6" fmla="*/ 142 w 142"/>
                    <a:gd name="T7" fmla="*/ 11 h 20"/>
                    <a:gd name="T8" fmla="*/ 125 w 142"/>
                    <a:gd name="T9" fmla="*/ 0 h 20"/>
                    <a:gd name="T10" fmla="*/ 35 w 142"/>
                    <a:gd name="T11" fmla="*/ 0 h 20"/>
                    <a:gd name="T12" fmla="*/ 73 w 142"/>
                    <a:gd name="T13" fmla="*/ 2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9" y="6"/>
                      </a:lnTo>
                      <a:lnTo>
                        <a:pt x="142" y="11"/>
                      </a:lnTo>
                      <a:lnTo>
                        <a:pt x="125" y="0"/>
                      </a:lnTo>
                      <a:lnTo>
                        <a:pt x="35" y="0"/>
                      </a:lnTo>
                      <a:lnTo>
                        <a:pt x="73" y="2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4" name="Freeform 2923"/>
                <p:cNvSpPr>
                  <a:spLocks/>
                </p:cNvSpPr>
                <p:nvPr/>
              </p:nvSpPr>
              <p:spPr bwMode="auto">
                <a:xfrm>
                  <a:off x="1512" y="1469"/>
                  <a:ext cx="144" cy="23"/>
                </a:xfrm>
                <a:custGeom>
                  <a:avLst/>
                  <a:gdLst>
                    <a:gd name="T0" fmla="*/ 144 w 144"/>
                    <a:gd name="T1" fmla="*/ 5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1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5" name="Freeform 2924"/>
                <p:cNvSpPr>
                  <a:spLocks/>
                </p:cNvSpPr>
                <p:nvPr/>
              </p:nvSpPr>
              <p:spPr bwMode="auto">
                <a:xfrm>
                  <a:off x="1512" y="1469"/>
                  <a:ext cx="144" cy="23"/>
                </a:xfrm>
                <a:custGeom>
                  <a:avLst/>
                  <a:gdLst>
                    <a:gd name="T0" fmla="*/ 144 w 144"/>
                    <a:gd name="T1" fmla="*/ 5 h 23"/>
                    <a:gd name="T2" fmla="*/ 112 w 144"/>
                    <a:gd name="T3" fmla="*/ 0 h 23"/>
                    <a:gd name="T4" fmla="*/ 38 w 144"/>
                    <a:gd name="T5" fmla="*/ 15 h 23"/>
                    <a:gd name="T6" fmla="*/ 0 w 144"/>
                    <a:gd name="T7" fmla="*/ 11 h 23"/>
                    <a:gd name="T8" fmla="*/ 19 w 144"/>
                    <a:gd name="T9" fmla="*/ 23 h 23"/>
                    <a:gd name="T10" fmla="*/ 112 w 144"/>
                    <a:gd name="T11" fmla="*/ 23 h 23"/>
                    <a:gd name="T12" fmla="*/ 71 w 144"/>
                    <a:gd name="T13" fmla="*/ 19 h 23"/>
                    <a:gd name="T14" fmla="*/ 144 w 144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3"/>
                    <a:gd name="T26" fmla="*/ 144 w 144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3">
                      <a:moveTo>
                        <a:pt x="144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6" name="Freeform 2925"/>
                <p:cNvSpPr>
                  <a:spLocks/>
                </p:cNvSpPr>
                <p:nvPr/>
              </p:nvSpPr>
              <p:spPr bwMode="auto">
                <a:xfrm>
                  <a:off x="1521" y="1444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3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7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3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7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7" name="Freeform 2926"/>
                <p:cNvSpPr>
                  <a:spLocks/>
                </p:cNvSpPr>
                <p:nvPr/>
              </p:nvSpPr>
              <p:spPr bwMode="auto">
                <a:xfrm>
                  <a:off x="1521" y="1444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3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7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3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7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8" name="Freeform 2927"/>
                <p:cNvSpPr>
                  <a:spLocks/>
                </p:cNvSpPr>
                <p:nvPr/>
              </p:nvSpPr>
              <p:spPr bwMode="auto">
                <a:xfrm>
                  <a:off x="1663" y="1472"/>
                  <a:ext cx="140" cy="21"/>
                </a:xfrm>
                <a:custGeom>
                  <a:avLst/>
                  <a:gdLst>
                    <a:gd name="T0" fmla="*/ 140 w 140"/>
                    <a:gd name="T1" fmla="*/ 16 h 21"/>
                    <a:gd name="T2" fmla="*/ 110 w 140"/>
                    <a:gd name="T3" fmla="*/ 21 h 21"/>
                    <a:gd name="T4" fmla="*/ 37 w 140"/>
                    <a:gd name="T5" fmla="*/ 8 h 21"/>
                    <a:gd name="T6" fmla="*/ 0 w 140"/>
                    <a:gd name="T7" fmla="*/ 12 h 21"/>
                    <a:gd name="T8" fmla="*/ 17 w 140"/>
                    <a:gd name="T9" fmla="*/ 0 h 21"/>
                    <a:gd name="T10" fmla="*/ 110 w 140"/>
                    <a:gd name="T11" fmla="*/ 0 h 21"/>
                    <a:gd name="T12" fmla="*/ 69 w 140"/>
                    <a:gd name="T13" fmla="*/ 4 h 21"/>
                    <a:gd name="T14" fmla="*/ 140 w 140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1"/>
                    <a:gd name="T26" fmla="*/ 140 w 140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1">
                      <a:moveTo>
                        <a:pt x="140" y="16"/>
                      </a:moveTo>
                      <a:lnTo>
                        <a:pt x="110" y="21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9" name="Freeform 2928"/>
                <p:cNvSpPr>
                  <a:spLocks/>
                </p:cNvSpPr>
                <p:nvPr/>
              </p:nvSpPr>
              <p:spPr bwMode="auto">
                <a:xfrm>
                  <a:off x="1663" y="1472"/>
                  <a:ext cx="140" cy="21"/>
                </a:xfrm>
                <a:custGeom>
                  <a:avLst/>
                  <a:gdLst>
                    <a:gd name="T0" fmla="*/ 140 w 140"/>
                    <a:gd name="T1" fmla="*/ 16 h 21"/>
                    <a:gd name="T2" fmla="*/ 110 w 140"/>
                    <a:gd name="T3" fmla="*/ 21 h 21"/>
                    <a:gd name="T4" fmla="*/ 37 w 140"/>
                    <a:gd name="T5" fmla="*/ 8 h 21"/>
                    <a:gd name="T6" fmla="*/ 0 w 140"/>
                    <a:gd name="T7" fmla="*/ 12 h 21"/>
                    <a:gd name="T8" fmla="*/ 17 w 140"/>
                    <a:gd name="T9" fmla="*/ 0 h 21"/>
                    <a:gd name="T10" fmla="*/ 110 w 140"/>
                    <a:gd name="T11" fmla="*/ 0 h 21"/>
                    <a:gd name="T12" fmla="*/ 69 w 140"/>
                    <a:gd name="T13" fmla="*/ 4 h 21"/>
                    <a:gd name="T14" fmla="*/ 140 w 140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1"/>
                    <a:gd name="T26" fmla="*/ 140 w 140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1">
                      <a:moveTo>
                        <a:pt x="140" y="16"/>
                      </a:moveTo>
                      <a:lnTo>
                        <a:pt x="110" y="21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073" name="Group 2929"/>
              <p:cNvGrpSpPr>
                <a:grpSpLocks/>
              </p:cNvGrpSpPr>
              <p:nvPr/>
            </p:nvGrpSpPr>
            <p:grpSpPr bwMode="auto">
              <a:xfrm>
                <a:off x="1515" y="1446"/>
                <a:ext cx="297" cy="49"/>
                <a:chOff x="1515" y="1446"/>
                <a:chExt cx="297" cy="49"/>
              </a:xfrm>
            </p:grpSpPr>
            <p:sp>
              <p:nvSpPr>
                <p:cNvPr id="1074" name="Freeform 2930"/>
                <p:cNvSpPr>
                  <a:spLocks/>
                </p:cNvSpPr>
                <p:nvPr/>
              </p:nvSpPr>
              <p:spPr bwMode="auto">
                <a:xfrm>
                  <a:off x="1672" y="1446"/>
                  <a:ext cx="140" cy="21"/>
                </a:xfrm>
                <a:custGeom>
                  <a:avLst/>
                  <a:gdLst>
                    <a:gd name="T0" fmla="*/ 0 w 140"/>
                    <a:gd name="T1" fmla="*/ 17 h 21"/>
                    <a:gd name="T2" fmla="*/ 30 w 140"/>
                    <a:gd name="T3" fmla="*/ 21 h 21"/>
                    <a:gd name="T4" fmla="*/ 107 w 140"/>
                    <a:gd name="T5" fmla="*/ 8 h 21"/>
                    <a:gd name="T6" fmla="*/ 140 w 140"/>
                    <a:gd name="T7" fmla="*/ 12 h 21"/>
                    <a:gd name="T8" fmla="*/ 123 w 140"/>
                    <a:gd name="T9" fmla="*/ 0 h 21"/>
                    <a:gd name="T10" fmla="*/ 31 w 140"/>
                    <a:gd name="T11" fmla="*/ 0 h 21"/>
                    <a:gd name="T12" fmla="*/ 69 w 140"/>
                    <a:gd name="T13" fmla="*/ 4 h 21"/>
                    <a:gd name="T14" fmla="*/ 0 w 140"/>
                    <a:gd name="T15" fmla="*/ 17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1"/>
                    <a:gd name="T26" fmla="*/ 140 w 140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1">
                      <a:moveTo>
                        <a:pt x="0" y="17"/>
                      </a:moveTo>
                      <a:lnTo>
                        <a:pt x="30" y="21"/>
                      </a:lnTo>
                      <a:lnTo>
                        <a:pt x="107" y="8"/>
                      </a:lnTo>
                      <a:lnTo>
                        <a:pt x="140" y="12"/>
                      </a:lnTo>
                      <a:lnTo>
                        <a:pt x="123" y="0"/>
                      </a:lnTo>
                      <a:lnTo>
                        <a:pt x="31" y="0"/>
                      </a:lnTo>
                      <a:lnTo>
                        <a:pt x="69" y="4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75" name="Freeform 2931"/>
                <p:cNvSpPr>
                  <a:spLocks/>
                </p:cNvSpPr>
                <p:nvPr/>
              </p:nvSpPr>
              <p:spPr bwMode="auto">
                <a:xfrm>
                  <a:off x="1672" y="1446"/>
                  <a:ext cx="140" cy="21"/>
                </a:xfrm>
                <a:custGeom>
                  <a:avLst/>
                  <a:gdLst>
                    <a:gd name="T0" fmla="*/ 0 w 140"/>
                    <a:gd name="T1" fmla="*/ 17 h 21"/>
                    <a:gd name="T2" fmla="*/ 30 w 140"/>
                    <a:gd name="T3" fmla="*/ 21 h 21"/>
                    <a:gd name="T4" fmla="*/ 107 w 140"/>
                    <a:gd name="T5" fmla="*/ 8 h 21"/>
                    <a:gd name="T6" fmla="*/ 140 w 140"/>
                    <a:gd name="T7" fmla="*/ 12 h 21"/>
                    <a:gd name="T8" fmla="*/ 123 w 140"/>
                    <a:gd name="T9" fmla="*/ 0 h 21"/>
                    <a:gd name="T10" fmla="*/ 31 w 140"/>
                    <a:gd name="T11" fmla="*/ 0 h 21"/>
                    <a:gd name="T12" fmla="*/ 69 w 140"/>
                    <a:gd name="T13" fmla="*/ 4 h 21"/>
                    <a:gd name="T14" fmla="*/ 0 w 140"/>
                    <a:gd name="T15" fmla="*/ 17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1"/>
                    <a:gd name="T26" fmla="*/ 140 w 140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1">
                      <a:moveTo>
                        <a:pt x="0" y="17"/>
                      </a:moveTo>
                      <a:lnTo>
                        <a:pt x="30" y="21"/>
                      </a:lnTo>
                      <a:lnTo>
                        <a:pt x="107" y="8"/>
                      </a:lnTo>
                      <a:lnTo>
                        <a:pt x="140" y="12"/>
                      </a:lnTo>
                      <a:lnTo>
                        <a:pt x="123" y="0"/>
                      </a:lnTo>
                      <a:lnTo>
                        <a:pt x="31" y="0"/>
                      </a:lnTo>
                      <a:lnTo>
                        <a:pt x="69" y="4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76" name="Freeform 2932"/>
                <p:cNvSpPr>
                  <a:spLocks/>
                </p:cNvSpPr>
                <p:nvPr/>
              </p:nvSpPr>
              <p:spPr bwMode="auto">
                <a:xfrm>
                  <a:off x="1515" y="1470"/>
                  <a:ext cx="142" cy="23"/>
                </a:xfrm>
                <a:custGeom>
                  <a:avLst/>
                  <a:gdLst>
                    <a:gd name="T0" fmla="*/ 142 w 142"/>
                    <a:gd name="T1" fmla="*/ 6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10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6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77" name="Freeform 2933"/>
                <p:cNvSpPr>
                  <a:spLocks/>
                </p:cNvSpPr>
                <p:nvPr/>
              </p:nvSpPr>
              <p:spPr bwMode="auto">
                <a:xfrm>
                  <a:off x="1515" y="1470"/>
                  <a:ext cx="142" cy="23"/>
                </a:xfrm>
                <a:custGeom>
                  <a:avLst/>
                  <a:gdLst>
                    <a:gd name="T0" fmla="*/ 142 w 142"/>
                    <a:gd name="T1" fmla="*/ 6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10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6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78" name="Freeform 2934"/>
                <p:cNvSpPr>
                  <a:spLocks/>
                </p:cNvSpPr>
                <p:nvPr/>
              </p:nvSpPr>
              <p:spPr bwMode="auto">
                <a:xfrm>
                  <a:off x="1522" y="1446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4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9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3 w 142"/>
                    <a:gd name="T13" fmla="*/ 17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9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3" y="17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79" name="Freeform 2935"/>
                <p:cNvSpPr>
                  <a:spLocks/>
                </p:cNvSpPr>
                <p:nvPr/>
              </p:nvSpPr>
              <p:spPr bwMode="auto">
                <a:xfrm>
                  <a:off x="1522" y="1446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4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9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3 w 142"/>
                    <a:gd name="T13" fmla="*/ 17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9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3" y="17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0" name="Freeform 2936"/>
                <p:cNvSpPr>
                  <a:spLocks/>
                </p:cNvSpPr>
                <p:nvPr/>
              </p:nvSpPr>
              <p:spPr bwMode="auto">
                <a:xfrm>
                  <a:off x="1664" y="1473"/>
                  <a:ext cx="144" cy="22"/>
                </a:xfrm>
                <a:custGeom>
                  <a:avLst/>
                  <a:gdLst>
                    <a:gd name="T0" fmla="*/ 144 w 144"/>
                    <a:gd name="T1" fmla="*/ 16 h 22"/>
                    <a:gd name="T2" fmla="*/ 112 w 144"/>
                    <a:gd name="T3" fmla="*/ 22 h 22"/>
                    <a:gd name="T4" fmla="*/ 38 w 144"/>
                    <a:gd name="T5" fmla="*/ 7 h 22"/>
                    <a:gd name="T6" fmla="*/ 0 w 144"/>
                    <a:gd name="T7" fmla="*/ 12 h 22"/>
                    <a:gd name="T8" fmla="*/ 19 w 144"/>
                    <a:gd name="T9" fmla="*/ 0 h 22"/>
                    <a:gd name="T10" fmla="*/ 112 w 144"/>
                    <a:gd name="T11" fmla="*/ 0 h 22"/>
                    <a:gd name="T12" fmla="*/ 71 w 144"/>
                    <a:gd name="T13" fmla="*/ 4 h 22"/>
                    <a:gd name="T14" fmla="*/ 144 w 144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2"/>
                    <a:gd name="T26" fmla="*/ 144 w 144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2">
                      <a:moveTo>
                        <a:pt x="144" y="16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81" name="Freeform 2937"/>
                <p:cNvSpPr>
                  <a:spLocks/>
                </p:cNvSpPr>
                <p:nvPr/>
              </p:nvSpPr>
              <p:spPr bwMode="auto">
                <a:xfrm>
                  <a:off x="1664" y="1473"/>
                  <a:ext cx="144" cy="22"/>
                </a:xfrm>
                <a:custGeom>
                  <a:avLst/>
                  <a:gdLst>
                    <a:gd name="T0" fmla="*/ 144 w 144"/>
                    <a:gd name="T1" fmla="*/ 16 h 22"/>
                    <a:gd name="T2" fmla="*/ 112 w 144"/>
                    <a:gd name="T3" fmla="*/ 22 h 22"/>
                    <a:gd name="T4" fmla="*/ 38 w 144"/>
                    <a:gd name="T5" fmla="*/ 7 h 22"/>
                    <a:gd name="T6" fmla="*/ 0 w 144"/>
                    <a:gd name="T7" fmla="*/ 12 h 22"/>
                    <a:gd name="T8" fmla="*/ 19 w 144"/>
                    <a:gd name="T9" fmla="*/ 0 h 22"/>
                    <a:gd name="T10" fmla="*/ 112 w 144"/>
                    <a:gd name="T11" fmla="*/ 0 h 22"/>
                    <a:gd name="T12" fmla="*/ 71 w 144"/>
                    <a:gd name="T13" fmla="*/ 4 h 22"/>
                    <a:gd name="T14" fmla="*/ 144 w 144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22"/>
                    <a:gd name="T26" fmla="*/ 144 w 144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22">
                      <a:moveTo>
                        <a:pt x="144" y="16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4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03" name="Line 2938"/>
            <p:cNvSpPr>
              <a:spLocks noChangeShapeType="1"/>
            </p:cNvSpPr>
            <p:nvPr/>
          </p:nvSpPr>
          <p:spPr bwMode="auto">
            <a:xfrm>
              <a:off x="709" y="1954"/>
              <a:ext cx="0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4" name="Line 2939"/>
            <p:cNvSpPr>
              <a:spLocks noChangeShapeType="1"/>
            </p:cNvSpPr>
            <p:nvPr/>
          </p:nvSpPr>
          <p:spPr bwMode="auto">
            <a:xfrm>
              <a:off x="891" y="1954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05" name="Group 2940"/>
            <p:cNvGrpSpPr>
              <a:grpSpLocks/>
            </p:cNvGrpSpPr>
            <p:nvPr/>
          </p:nvGrpSpPr>
          <p:grpSpPr bwMode="auto">
            <a:xfrm>
              <a:off x="731" y="1969"/>
              <a:ext cx="139" cy="50"/>
              <a:chOff x="1498" y="1507"/>
              <a:chExt cx="328" cy="118"/>
            </a:xfrm>
          </p:grpSpPr>
          <p:sp>
            <p:nvSpPr>
              <p:cNvPr id="1068" name="Freeform 2941"/>
              <p:cNvSpPr>
                <a:spLocks/>
              </p:cNvSpPr>
              <p:nvPr/>
            </p:nvSpPr>
            <p:spPr bwMode="auto">
              <a:xfrm>
                <a:off x="1498" y="1507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4 h 118"/>
                  <a:gd name="T4" fmla="*/ 123 w 327"/>
                  <a:gd name="T5" fmla="*/ 14 h 118"/>
                  <a:gd name="T6" fmla="*/ 162 w 327"/>
                  <a:gd name="T7" fmla="*/ 45 h 118"/>
                  <a:gd name="T8" fmla="*/ 204 w 327"/>
                  <a:gd name="T9" fmla="*/ 14 h 118"/>
                  <a:gd name="T10" fmla="*/ 281 w 327"/>
                  <a:gd name="T11" fmla="*/ 14 h 118"/>
                  <a:gd name="T12" fmla="*/ 281 w 327"/>
                  <a:gd name="T13" fmla="*/ 0 h 118"/>
                  <a:gd name="T14" fmla="*/ 327 w 327"/>
                  <a:gd name="T15" fmla="*/ 18 h 118"/>
                  <a:gd name="T16" fmla="*/ 281 w 327"/>
                  <a:gd name="T17" fmla="*/ 37 h 118"/>
                  <a:gd name="T18" fmla="*/ 281 w 327"/>
                  <a:gd name="T19" fmla="*/ 23 h 118"/>
                  <a:gd name="T20" fmla="*/ 226 w 327"/>
                  <a:gd name="T21" fmla="*/ 23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2 h 118"/>
                  <a:gd name="T30" fmla="*/ 327 w 327"/>
                  <a:gd name="T31" fmla="*/ 99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2 w 327"/>
                  <a:gd name="T39" fmla="*/ 72 h 118"/>
                  <a:gd name="T40" fmla="*/ 123 w 327"/>
                  <a:gd name="T41" fmla="*/ 105 h 118"/>
                  <a:gd name="T42" fmla="*/ 46 w 327"/>
                  <a:gd name="T43" fmla="*/ 105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2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8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7" y="18"/>
                    </a:lnTo>
                    <a:lnTo>
                      <a:pt x="281" y="37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2"/>
                    </a:lnTo>
                    <a:lnTo>
                      <a:pt x="327" y="99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2" y="72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2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69" name="Freeform 2942"/>
              <p:cNvSpPr>
                <a:spLocks/>
              </p:cNvSpPr>
              <p:nvPr/>
            </p:nvSpPr>
            <p:spPr bwMode="auto">
              <a:xfrm>
                <a:off x="1498" y="1507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4 h 118"/>
                  <a:gd name="T4" fmla="*/ 123 w 327"/>
                  <a:gd name="T5" fmla="*/ 14 h 118"/>
                  <a:gd name="T6" fmla="*/ 162 w 327"/>
                  <a:gd name="T7" fmla="*/ 45 h 118"/>
                  <a:gd name="T8" fmla="*/ 204 w 327"/>
                  <a:gd name="T9" fmla="*/ 14 h 118"/>
                  <a:gd name="T10" fmla="*/ 281 w 327"/>
                  <a:gd name="T11" fmla="*/ 14 h 118"/>
                  <a:gd name="T12" fmla="*/ 281 w 327"/>
                  <a:gd name="T13" fmla="*/ 0 h 118"/>
                  <a:gd name="T14" fmla="*/ 327 w 327"/>
                  <a:gd name="T15" fmla="*/ 18 h 118"/>
                  <a:gd name="T16" fmla="*/ 281 w 327"/>
                  <a:gd name="T17" fmla="*/ 37 h 118"/>
                  <a:gd name="T18" fmla="*/ 281 w 327"/>
                  <a:gd name="T19" fmla="*/ 23 h 118"/>
                  <a:gd name="T20" fmla="*/ 226 w 327"/>
                  <a:gd name="T21" fmla="*/ 23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2 h 118"/>
                  <a:gd name="T30" fmla="*/ 327 w 327"/>
                  <a:gd name="T31" fmla="*/ 99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2 w 327"/>
                  <a:gd name="T39" fmla="*/ 72 h 118"/>
                  <a:gd name="T40" fmla="*/ 123 w 327"/>
                  <a:gd name="T41" fmla="*/ 105 h 118"/>
                  <a:gd name="T42" fmla="*/ 46 w 327"/>
                  <a:gd name="T43" fmla="*/ 105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2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8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7" y="18"/>
                    </a:lnTo>
                    <a:lnTo>
                      <a:pt x="281" y="37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2"/>
                    </a:lnTo>
                    <a:lnTo>
                      <a:pt x="327" y="99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2" y="72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2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70" name="Freeform 2943"/>
              <p:cNvSpPr>
                <a:spLocks/>
              </p:cNvSpPr>
              <p:nvPr/>
            </p:nvSpPr>
            <p:spPr bwMode="auto">
              <a:xfrm>
                <a:off x="1499" y="1507"/>
                <a:ext cx="327" cy="118"/>
              </a:xfrm>
              <a:custGeom>
                <a:avLst/>
                <a:gdLst>
                  <a:gd name="T0" fmla="*/ 50 w 327"/>
                  <a:gd name="T1" fmla="*/ 0 h 118"/>
                  <a:gd name="T2" fmla="*/ 50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7 h 118"/>
                  <a:gd name="T18" fmla="*/ 281 w 327"/>
                  <a:gd name="T19" fmla="*/ 24 h 118"/>
                  <a:gd name="T20" fmla="*/ 226 w 327"/>
                  <a:gd name="T21" fmla="*/ 24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50 w 327"/>
                  <a:gd name="T43" fmla="*/ 106 h 118"/>
                  <a:gd name="T44" fmla="*/ 50 w 327"/>
                  <a:gd name="T45" fmla="*/ 118 h 118"/>
                  <a:gd name="T46" fmla="*/ 0 w 327"/>
                  <a:gd name="T47" fmla="*/ 102 h 118"/>
                  <a:gd name="T48" fmla="*/ 50 w 327"/>
                  <a:gd name="T49" fmla="*/ 83 h 118"/>
                  <a:gd name="T50" fmla="*/ 50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4 h 118"/>
                  <a:gd name="T58" fmla="*/ 50 w 327"/>
                  <a:gd name="T59" fmla="*/ 24 h 118"/>
                  <a:gd name="T60" fmla="*/ 50 w 327"/>
                  <a:gd name="T61" fmla="*/ 37 h 118"/>
                  <a:gd name="T62" fmla="*/ 0 w 327"/>
                  <a:gd name="T63" fmla="*/ 19 h 118"/>
                  <a:gd name="T64" fmla="*/ 50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50" y="0"/>
                    </a:moveTo>
                    <a:lnTo>
                      <a:pt x="50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50" y="106"/>
                    </a:lnTo>
                    <a:lnTo>
                      <a:pt x="50" y="118"/>
                    </a:lnTo>
                    <a:lnTo>
                      <a:pt x="0" y="102"/>
                    </a:lnTo>
                    <a:lnTo>
                      <a:pt x="50" y="83"/>
                    </a:lnTo>
                    <a:lnTo>
                      <a:pt x="50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4"/>
                    </a:lnTo>
                    <a:lnTo>
                      <a:pt x="50" y="24"/>
                    </a:lnTo>
                    <a:lnTo>
                      <a:pt x="50" y="37"/>
                    </a:lnTo>
                    <a:lnTo>
                      <a:pt x="0" y="19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71" name="Freeform 2944"/>
              <p:cNvSpPr>
                <a:spLocks/>
              </p:cNvSpPr>
              <p:nvPr/>
            </p:nvSpPr>
            <p:spPr bwMode="auto">
              <a:xfrm>
                <a:off x="1499" y="1507"/>
                <a:ext cx="327" cy="118"/>
              </a:xfrm>
              <a:custGeom>
                <a:avLst/>
                <a:gdLst>
                  <a:gd name="T0" fmla="*/ 50 w 327"/>
                  <a:gd name="T1" fmla="*/ 0 h 118"/>
                  <a:gd name="T2" fmla="*/ 50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7 h 118"/>
                  <a:gd name="T18" fmla="*/ 281 w 327"/>
                  <a:gd name="T19" fmla="*/ 24 h 118"/>
                  <a:gd name="T20" fmla="*/ 226 w 327"/>
                  <a:gd name="T21" fmla="*/ 24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5 h 118"/>
                  <a:gd name="T36" fmla="*/ 204 w 327"/>
                  <a:gd name="T37" fmla="*/ 105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50 w 327"/>
                  <a:gd name="T43" fmla="*/ 106 h 118"/>
                  <a:gd name="T44" fmla="*/ 50 w 327"/>
                  <a:gd name="T45" fmla="*/ 118 h 118"/>
                  <a:gd name="T46" fmla="*/ 0 w 327"/>
                  <a:gd name="T47" fmla="*/ 102 h 118"/>
                  <a:gd name="T48" fmla="*/ 50 w 327"/>
                  <a:gd name="T49" fmla="*/ 83 h 118"/>
                  <a:gd name="T50" fmla="*/ 50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4 h 118"/>
                  <a:gd name="T58" fmla="*/ 50 w 327"/>
                  <a:gd name="T59" fmla="*/ 24 h 118"/>
                  <a:gd name="T60" fmla="*/ 50 w 327"/>
                  <a:gd name="T61" fmla="*/ 37 h 118"/>
                  <a:gd name="T62" fmla="*/ 0 w 327"/>
                  <a:gd name="T63" fmla="*/ 19 h 118"/>
                  <a:gd name="T64" fmla="*/ 50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50" y="0"/>
                    </a:moveTo>
                    <a:lnTo>
                      <a:pt x="50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50" y="106"/>
                    </a:lnTo>
                    <a:lnTo>
                      <a:pt x="50" y="118"/>
                    </a:lnTo>
                    <a:lnTo>
                      <a:pt x="0" y="102"/>
                    </a:lnTo>
                    <a:lnTo>
                      <a:pt x="50" y="83"/>
                    </a:lnTo>
                    <a:lnTo>
                      <a:pt x="50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4"/>
                    </a:lnTo>
                    <a:lnTo>
                      <a:pt x="50" y="24"/>
                    </a:lnTo>
                    <a:lnTo>
                      <a:pt x="50" y="37"/>
                    </a:lnTo>
                    <a:lnTo>
                      <a:pt x="0" y="19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06" name="Oval 2945"/>
            <p:cNvSpPr>
              <a:spLocks noChangeArrowheads="1"/>
            </p:cNvSpPr>
            <p:nvPr/>
          </p:nvSpPr>
          <p:spPr bwMode="auto">
            <a:xfrm>
              <a:off x="746" y="2135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07" name="Rectangle 2946"/>
            <p:cNvSpPr>
              <a:spLocks noChangeArrowheads="1"/>
            </p:cNvSpPr>
            <p:nvPr/>
          </p:nvSpPr>
          <p:spPr bwMode="auto">
            <a:xfrm>
              <a:off x="746" y="2090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08" name="Rectangle 2947"/>
            <p:cNvSpPr>
              <a:spLocks noChangeArrowheads="1"/>
            </p:cNvSpPr>
            <p:nvPr/>
          </p:nvSpPr>
          <p:spPr bwMode="auto">
            <a:xfrm>
              <a:off x="746" y="2090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09" name="Oval 2948"/>
            <p:cNvSpPr>
              <a:spLocks noChangeArrowheads="1"/>
            </p:cNvSpPr>
            <p:nvPr/>
          </p:nvSpPr>
          <p:spPr bwMode="auto">
            <a:xfrm>
              <a:off x="746" y="2077"/>
              <a:ext cx="184" cy="27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10" name="Group 2949"/>
            <p:cNvGrpSpPr>
              <a:grpSpLocks/>
            </p:cNvGrpSpPr>
            <p:nvPr/>
          </p:nvGrpSpPr>
          <p:grpSpPr bwMode="auto">
            <a:xfrm>
              <a:off x="773" y="2080"/>
              <a:ext cx="128" cy="20"/>
              <a:chOff x="1599" y="1771"/>
              <a:chExt cx="300" cy="50"/>
            </a:xfrm>
          </p:grpSpPr>
          <p:grpSp>
            <p:nvGrpSpPr>
              <p:cNvPr id="1050" name="Group 2950"/>
              <p:cNvGrpSpPr>
                <a:grpSpLocks/>
              </p:cNvGrpSpPr>
              <p:nvPr/>
            </p:nvGrpSpPr>
            <p:grpSpPr bwMode="auto">
              <a:xfrm>
                <a:off x="1599" y="1771"/>
                <a:ext cx="297" cy="49"/>
                <a:chOff x="1599" y="1771"/>
                <a:chExt cx="297" cy="49"/>
              </a:xfrm>
            </p:grpSpPr>
            <p:sp>
              <p:nvSpPr>
                <p:cNvPr id="1060" name="Freeform 2951"/>
                <p:cNvSpPr>
                  <a:spLocks/>
                </p:cNvSpPr>
                <p:nvPr/>
              </p:nvSpPr>
              <p:spPr bwMode="auto">
                <a:xfrm>
                  <a:off x="1754" y="1772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4 w 142"/>
                    <a:gd name="T9" fmla="*/ 0 h 21"/>
                    <a:gd name="T10" fmla="*/ 35 w 142"/>
                    <a:gd name="T11" fmla="*/ 0 h 21"/>
                    <a:gd name="T12" fmla="*/ 72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61" name="Freeform 2952"/>
                <p:cNvSpPr>
                  <a:spLocks/>
                </p:cNvSpPr>
                <p:nvPr/>
              </p:nvSpPr>
              <p:spPr bwMode="auto">
                <a:xfrm>
                  <a:off x="1754" y="1772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4 w 142"/>
                    <a:gd name="T9" fmla="*/ 0 h 21"/>
                    <a:gd name="T10" fmla="*/ 35 w 142"/>
                    <a:gd name="T11" fmla="*/ 0 h 21"/>
                    <a:gd name="T12" fmla="*/ 72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62" name="Freeform 2953"/>
                <p:cNvSpPr>
                  <a:spLocks/>
                </p:cNvSpPr>
                <p:nvPr/>
              </p:nvSpPr>
              <p:spPr bwMode="auto">
                <a:xfrm>
                  <a:off x="1599" y="1795"/>
                  <a:ext cx="143" cy="23"/>
                </a:xfrm>
                <a:custGeom>
                  <a:avLst/>
                  <a:gdLst>
                    <a:gd name="T0" fmla="*/ 143 w 143"/>
                    <a:gd name="T1" fmla="*/ 6 h 23"/>
                    <a:gd name="T2" fmla="*/ 112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1 h 23"/>
                    <a:gd name="T8" fmla="*/ 19 w 143"/>
                    <a:gd name="T9" fmla="*/ 23 h 23"/>
                    <a:gd name="T10" fmla="*/ 112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6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3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63" name="Freeform 2954"/>
                <p:cNvSpPr>
                  <a:spLocks/>
                </p:cNvSpPr>
                <p:nvPr/>
              </p:nvSpPr>
              <p:spPr bwMode="auto">
                <a:xfrm>
                  <a:off x="1599" y="1795"/>
                  <a:ext cx="143" cy="23"/>
                </a:xfrm>
                <a:custGeom>
                  <a:avLst/>
                  <a:gdLst>
                    <a:gd name="T0" fmla="*/ 143 w 143"/>
                    <a:gd name="T1" fmla="*/ 6 h 23"/>
                    <a:gd name="T2" fmla="*/ 112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1 h 23"/>
                    <a:gd name="T8" fmla="*/ 19 w 143"/>
                    <a:gd name="T9" fmla="*/ 23 h 23"/>
                    <a:gd name="T10" fmla="*/ 112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6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3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64" name="Freeform 2955"/>
                <p:cNvSpPr>
                  <a:spLocks/>
                </p:cNvSpPr>
                <p:nvPr/>
              </p:nvSpPr>
              <p:spPr bwMode="auto">
                <a:xfrm>
                  <a:off x="1608" y="1771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9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9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65" name="Freeform 2956"/>
                <p:cNvSpPr>
                  <a:spLocks/>
                </p:cNvSpPr>
                <p:nvPr/>
              </p:nvSpPr>
              <p:spPr bwMode="auto">
                <a:xfrm>
                  <a:off x="1608" y="1771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9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9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66" name="Freeform 2957"/>
                <p:cNvSpPr>
                  <a:spLocks/>
                </p:cNvSpPr>
                <p:nvPr/>
              </p:nvSpPr>
              <p:spPr bwMode="auto">
                <a:xfrm>
                  <a:off x="1750" y="1798"/>
                  <a:ext cx="140" cy="22"/>
                </a:xfrm>
                <a:custGeom>
                  <a:avLst/>
                  <a:gdLst>
                    <a:gd name="T0" fmla="*/ 140 w 140"/>
                    <a:gd name="T1" fmla="*/ 16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2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6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67" name="Freeform 2958"/>
                <p:cNvSpPr>
                  <a:spLocks/>
                </p:cNvSpPr>
                <p:nvPr/>
              </p:nvSpPr>
              <p:spPr bwMode="auto">
                <a:xfrm>
                  <a:off x="1750" y="1798"/>
                  <a:ext cx="140" cy="22"/>
                </a:xfrm>
                <a:custGeom>
                  <a:avLst/>
                  <a:gdLst>
                    <a:gd name="T0" fmla="*/ 140 w 140"/>
                    <a:gd name="T1" fmla="*/ 16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2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6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051" name="Group 2959"/>
              <p:cNvGrpSpPr>
                <a:grpSpLocks/>
              </p:cNvGrpSpPr>
              <p:nvPr/>
            </p:nvGrpSpPr>
            <p:grpSpPr bwMode="auto">
              <a:xfrm>
                <a:off x="1602" y="1772"/>
                <a:ext cx="297" cy="49"/>
                <a:chOff x="1602" y="1772"/>
                <a:chExt cx="297" cy="49"/>
              </a:xfrm>
            </p:grpSpPr>
            <p:sp>
              <p:nvSpPr>
                <p:cNvPr id="1052" name="Freeform 2960"/>
                <p:cNvSpPr>
                  <a:spLocks/>
                </p:cNvSpPr>
                <p:nvPr/>
              </p:nvSpPr>
              <p:spPr bwMode="auto">
                <a:xfrm>
                  <a:off x="1758" y="1772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8 h 22"/>
                    <a:gd name="T6" fmla="*/ 141 w 141"/>
                    <a:gd name="T7" fmla="*/ 12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8"/>
                      </a:lnTo>
                      <a:lnTo>
                        <a:pt x="141" y="12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53" name="Freeform 2961"/>
                <p:cNvSpPr>
                  <a:spLocks/>
                </p:cNvSpPr>
                <p:nvPr/>
              </p:nvSpPr>
              <p:spPr bwMode="auto">
                <a:xfrm>
                  <a:off x="1758" y="1772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8 h 22"/>
                    <a:gd name="T6" fmla="*/ 141 w 141"/>
                    <a:gd name="T7" fmla="*/ 12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8"/>
                      </a:lnTo>
                      <a:lnTo>
                        <a:pt x="141" y="12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54" name="Freeform 2962"/>
                <p:cNvSpPr>
                  <a:spLocks/>
                </p:cNvSpPr>
                <p:nvPr/>
              </p:nvSpPr>
              <p:spPr bwMode="auto">
                <a:xfrm>
                  <a:off x="1602" y="1797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7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7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55" name="Freeform 2963"/>
                <p:cNvSpPr>
                  <a:spLocks/>
                </p:cNvSpPr>
                <p:nvPr/>
              </p:nvSpPr>
              <p:spPr bwMode="auto">
                <a:xfrm>
                  <a:off x="1602" y="1797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7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7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56" name="Freeform 2964"/>
                <p:cNvSpPr>
                  <a:spLocks/>
                </p:cNvSpPr>
                <p:nvPr/>
              </p:nvSpPr>
              <p:spPr bwMode="auto">
                <a:xfrm>
                  <a:off x="1609" y="1772"/>
                  <a:ext cx="142" cy="21"/>
                </a:xfrm>
                <a:custGeom>
                  <a:avLst/>
                  <a:gdLst>
                    <a:gd name="T0" fmla="*/ 0 w 142"/>
                    <a:gd name="T1" fmla="*/ 4 h 21"/>
                    <a:gd name="T2" fmla="*/ 34 w 142"/>
                    <a:gd name="T3" fmla="*/ 0 h 21"/>
                    <a:gd name="T4" fmla="*/ 109 w 142"/>
                    <a:gd name="T5" fmla="*/ 12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57" name="Freeform 2965"/>
                <p:cNvSpPr>
                  <a:spLocks/>
                </p:cNvSpPr>
                <p:nvPr/>
              </p:nvSpPr>
              <p:spPr bwMode="auto">
                <a:xfrm>
                  <a:off x="1609" y="1772"/>
                  <a:ext cx="142" cy="21"/>
                </a:xfrm>
                <a:custGeom>
                  <a:avLst/>
                  <a:gdLst>
                    <a:gd name="T0" fmla="*/ 0 w 142"/>
                    <a:gd name="T1" fmla="*/ 4 h 21"/>
                    <a:gd name="T2" fmla="*/ 34 w 142"/>
                    <a:gd name="T3" fmla="*/ 0 h 21"/>
                    <a:gd name="T4" fmla="*/ 109 w 142"/>
                    <a:gd name="T5" fmla="*/ 12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58" name="Freeform 2966"/>
                <p:cNvSpPr>
                  <a:spLocks/>
                </p:cNvSpPr>
                <p:nvPr/>
              </p:nvSpPr>
              <p:spPr bwMode="auto">
                <a:xfrm>
                  <a:off x="1751" y="1799"/>
                  <a:ext cx="143" cy="22"/>
                </a:xfrm>
                <a:custGeom>
                  <a:avLst/>
                  <a:gdLst>
                    <a:gd name="T0" fmla="*/ 143 w 143"/>
                    <a:gd name="T1" fmla="*/ 17 h 22"/>
                    <a:gd name="T2" fmla="*/ 112 w 143"/>
                    <a:gd name="T3" fmla="*/ 22 h 22"/>
                    <a:gd name="T4" fmla="*/ 38 w 143"/>
                    <a:gd name="T5" fmla="*/ 7 h 22"/>
                    <a:gd name="T6" fmla="*/ 0 w 143"/>
                    <a:gd name="T7" fmla="*/ 13 h 22"/>
                    <a:gd name="T8" fmla="*/ 19 w 143"/>
                    <a:gd name="T9" fmla="*/ 0 h 22"/>
                    <a:gd name="T10" fmla="*/ 112 w 143"/>
                    <a:gd name="T11" fmla="*/ 0 h 22"/>
                    <a:gd name="T12" fmla="*/ 71 w 143"/>
                    <a:gd name="T13" fmla="*/ 4 h 22"/>
                    <a:gd name="T14" fmla="*/ 143 w 143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2"/>
                    <a:gd name="T26" fmla="*/ 143 w 143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2">
                      <a:moveTo>
                        <a:pt x="143" y="17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3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3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59" name="Freeform 2967"/>
                <p:cNvSpPr>
                  <a:spLocks/>
                </p:cNvSpPr>
                <p:nvPr/>
              </p:nvSpPr>
              <p:spPr bwMode="auto">
                <a:xfrm>
                  <a:off x="1751" y="1799"/>
                  <a:ext cx="143" cy="22"/>
                </a:xfrm>
                <a:custGeom>
                  <a:avLst/>
                  <a:gdLst>
                    <a:gd name="T0" fmla="*/ 143 w 143"/>
                    <a:gd name="T1" fmla="*/ 17 h 22"/>
                    <a:gd name="T2" fmla="*/ 112 w 143"/>
                    <a:gd name="T3" fmla="*/ 22 h 22"/>
                    <a:gd name="T4" fmla="*/ 38 w 143"/>
                    <a:gd name="T5" fmla="*/ 7 h 22"/>
                    <a:gd name="T6" fmla="*/ 0 w 143"/>
                    <a:gd name="T7" fmla="*/ 13 h 22"/>
                    <a:gd name="T8" fmla="*/ 19 w 143"/>
                    <a:gd name="T9" fmla="*/ 0 h 22"/>
                    <a:gd name="T10" fmla="*/ 112 w 143"/>
                    <a:gd name="T11" fmla="*/ 0 h 22"/>
                    <a:gd name="T12" fmla="*/ 71 w 143"/>
                    <a:gd name="T13" fmla="*/ 4 h 22"/>
                    <a:gd name="T14" fmla="*/ 143 w 143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2"/>
                    <a:gd name="T26" fmla="*/ 143 w 143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2">
                      <a:moveTo>
                        <a:pt x="143" y="17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3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3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11" name="Line 2968"/>
            <p:cNvSpPr>
              <a:spLocks noChangeShapeType="1"/>
            </p:cNvSpPr>
            <p:nvPr/>
          </p:nvSpPr>
          <p:spPr bwMode="auto">
            <a:xfrm>
              <a:off x="746" y="2090"/>
              <a:ext cx="0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2" name="Line 2969"/>
            <p:cNvSpPr>
              <a:spLocks noChangeShapeType="1"/>
            </p:cNvSpPr>
            <p:nvPr/>
          </p:nvSpPr>
          <p:spPr bwMode="auto">
            <a:xfrm>
              <a:off x="928" y="2090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13" name="Group 2970"/>
            <p:cNvGrpSpPr>
              <a:grpSpLocks/>
            </p:cNvGrpSpPr>
            <p:nvPr/>
          </p:nvGrpSpPr>
          <p:grpSpPr bwMode="auto">
            <a:xfrm>
              <a:off x="768" y="2105"/>
              <a:ext cx="139" cy="50"/>
              <a:chOff x="1585" y="1833"/>
              <a:chExt cx="328" cy="119"/>
            </a:xfrm>
          </p:grpSpPr>
          <p:sp>
            <p:nvSpPr>
              <p:cNvPr id="1046" name="Freeform 2971"/>
              <p:cNvSpPr>
                <a:spLocks/>
              </p:cNvSpPr>
              <p:nvPr/>
            </p:nvSpPr>
            <p:spPr bwMode="auto">
              <a:xfrm>
                <a:off x="1585" y="1833"/>
                <a:ext cx="327" cy="119"/>
              </a:xfrm>
              <a:custGeom>
                <a:avLst/>
                <a:gdLst>
                  <a:gd name="T0" fmla="*/ 46 w 327"/>
                  <a:gd name="T1" fmla="*/ 0 h 119"/>
                  <a:gd name="T2" fmla="*/ 46 w 327"/>
                  <a:gd name="T3" fmla="*/ 14 h 119"/>
                  <a:gd name="T4" fmla="*/ 123 w 327"/>
                  <a:gd name="T5" fmla="*/ 14 h 119"/>
                  <a:gd name="T6" fmla="*/ 162 w 327"/>
                  <a:gd name="T7" fmla="*/ 45 h 119"/>
                  <a:gd name="T8" fmla="*/ 204 w 327"/>
                  <a:gd name="T9" fmla="*/ 14 h 119"/>
                  <a:gd name="T10" fmla="*/ 280 w 327"/>
                  <a:gd name="T11" fmla="*/ 14 h 119"/>
                  <a:gd name="T12" fmla="*/ 280 w 327"/>
                  <a:gd name="T13" fmla="*/ 0 h 119"/>
                  <a:gd name="T14" fmla="*/ 327 w 327"/>
                  <a:gd name="T15" fmla="*/ 18 h 119"/>
                  <a:gd name="T16" fmla="*/ 280 w 327"/>
                  <a:gd name="T17" fmla="*/ 37 h 119"/>
                  <a:gd name="T18" fmla="*/ 280 w 327"/>
                  <a:gd name="T19" fmla="*/ 24 h 119"/>
                  <a:gd name="T20" fmla="*/ 225 w 327"/>
                  <a:gd name="T21" fmla="*/ 24 h 119"/>
                  <a:gd name="T22" fmla="*/ 181 w 327"/>
                  <a:gd name="T23" fmla="*/ 60 h 119"/>
                  <a:gd name="T24" fmla="*/ 225 w 327"/>
                  <a:gd name="T25" fmla="*/ 96 h 119"/>
                  <a:gd name="T26" fmla="*/ 280 w 327"/>
                  <a:gd name="T27" fmla="*/ 96 h 119"/>
                  <a:gd name="T28" fmla="*/ 280 w 327"/>
                  <a:gd name="T29" fmla="*/ 82 h 119"/>
                  <a:gd name="T30" fmla="*/ 327 w 327"/>
                  <a:gd name="T31" fmla="*/ 100 h 119"/>
                  <a:gd name="T32" fmla="*/ 280 w 327"/>
                  <a:gd name="T33" fmla="*/ 119 h 119"/>
                  <a:gd name="T34" fmla="*/ 280 w 327"/>
                  <a:gd name="T35" fmla="*/ 105 h 119"/>
                  <a:gd name="T36" fmla="*/ 204 w 327"/>
                  <a:gd name="T37" fmla="*/ 105 h 119"/>
                  <a:gd name="T38" fmla="*/ 162 w 327"/>
                  <a:gd name="T39" fmla="*/ 73 h 119"/>
                  <a:gd name="T40" fmla="*/ 123 w 327"/>
                  <a:gd name="T41" fmla="*/ 105 h 119"/>
                  <a:gd name="T42" fmla="*/ 46 w 327"/>
                  <a:gd name="T43" fmla="*/ 105 h 119"/>
                  <a:gd name="T44" fmla="*/ 46 w 327"/>
                  <a:gd name="T45" fmla="*/ 119 h 119"/>
                  <a:gd name="T46" fmla="*/ 0 w 327"/>
                  <a:gd name="T47" fmla="*/ 100 h 119"/>
                  <a:gd name="T48" fmla="*/ 46 w 327"/>
                  <a:gd name="T49" fmla="*/ 82 h 119"/>
                  <a:gd name="T50" fmla="*/ 46 w 327"/>
                  <a:gd name="T51" fmla="*/ 96 h 119"/>
                  <a:gd name="T52" fmla="*/ 98 w 327"/>
                  <a:gd name="T53" fmla="*/ 96 h 119"/>
                  <a:gd name="T54" fmla="*/ 146 w 327"/>
                  <a:gd name="T55" fmla="*/ 60 h 119"/>
                  <a:gd name="T56" fmla="*/ 98 w 327"/>
                  <a:gd name="T57" fmla="*/ 24 h 119"/>
                  <a:gd name="T58" fmla="*/ 46 w 327"/>
                  <a:gd name="T59" fmla="*/ 24 h 119"/>
                  <a:gd name="T60" fmla="*/ 46 w 327"/>
                  <a:gd name="T61" fmla="*/ 36 h 119"/>
                  <a:gd name="T62" fmla="*/ 0 w 327"/>
                  <a:gd name="T63" fmla="*/ 18 h 119"/>
                  <a:gd name="T64" fmla="*/ 46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0" y="14"/>
                    </a:lnTo>
                    <a:lnTo>
                      <a:pt x="280" y="0"/>
                    </a:lnTo>
                    <a:lnTo>
                      <a:pt x="327" y="18"/>
                    </a:lnTo>
                    <a:lnTo>
                      <a:pt x="280" y="37"/>
                    </a:lnTo>
                    <a:lnTo>
                      <a:pt x="280" y="24"/>
                    </a:lnTo>
                    <a:lnTo>
                      <a:pt x="225" y="24"/>
                    </a:lnTo>
                    <a:lnTo>
                      <a:pt x="181" y="60"/>
                    </a:lnTo>
                    <a:lnTo>
                      <a:pt x="225" y="96"/>
                    </a:lnTo>
                    <a:lnTo>
                      <a:pt x="280" y="96"/>
                    </a:lnTo>
                    <a:lnTo>
                      <a:pt x="280" y="82"/>
                    </a:lnTo>
                    <a:lnTo>
                      <a:pt x="327" y="100"/>
                    </a:lnTo>
                    <a:lnTo>
                      <a:pt x="280" y="119"/>
                    </a:lnTo>
                    <a:lnTo>
                      <a:pt x="280" y="105"/>
                    </a:lnTo>
                    <a:lnTo>
                      <a:pt x="204" y="105"/>
                    </a:lnTo>
                    <a:lnTo>
                      <a:pt x="162" y="73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9"/>
                    </a:lnTo>
                    <a:lnTo>
                      <a:pt x="0" y="100"/>
                    </a:lnTo>
                    <a:lnTo>
                      <a:pt x="46" y="82"/>
                    </a:lnTo>
                    <a:lnTo>
                      <a:pt x="46" y="96"/>
                    </a:lnTo>
                    <a:lnTo>
                      <a:pt x="98" y="96"/>
                    </a:lnTo>
                    <a:lnTo>
                      <a:pt x="146" y="60"/>
                    </a:lnTo>
                    <a:lnTo>
                      <a:pt x="98" y="24"/>
                    </a:lnTo>
                    <a:lnTo>
                      <a:pt x="46" y="24"/>
                    </a:lnTo>
                    <a:lnTo>
                      <a:pt x="46" y="36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47" name="Freeform 2972"/>
              <p:cNvSpPr>
                <a:spLocks/>
              </p:cNvSpPr>
              <p:nvPr/>
            </p:nvSpPr>
            <p:spPr bwMode="auto">
              <a:xfrm>
                <a:off x="1585" y="1833"/>
                <a:ext cx="327" cy="119"/>
              </a:xfrm>
              <a:custGeom>
                <a:avLst/>
                <a:gdLst>
                  <a:gd name="T0" fmla="*/ 46 w 327"/>
                  <a:gd name="T1" fmla="*/ 0 h 119"/>
                  <a:gd name="T2" fmla="*/ 46 w 327"/>
                  <a:gd name="T3" fmla="*/ 14 h 119"/>
                  <a:gd name="T4" fmla="*/ 123 w 327"/>
                  <a:gd name="T5" fmla="*/ 14 h 119"/>
                  <a:gd name="T6" fmla="*/ 162 w 327"/>
                  <a:gd name="T7" fmla="*/ 45 h 119"/>
                  <a:gd name="T8" fmla="*/ 204 w 327"/>
                  <a:gd name="T9" fmla="*/ 14 h 119"/>
                  <a:gd name="T10" fmla="*/ 280 w 327"/>
                  <a:gd name="T11" fmla="*/ 14 h 119"/>
                  <a:gd name="T12" fmla="*/ 280 w 327"/>
                  <a:gd name="T13" fmla="*/ 0 h 119"/>
                  <a:gd name="T14" fmla="*/ 327 w 327"/>
                  <a:gd name="T15" fmla="*/ 18 h 119"/>
                  <a:gd name="T16" fmla="*/ 280 w 327"/>
                  <a:gd name="T17" fmla="*/ 37 h 119"/>
                  <a:gd name="T18" fmla="*/ 280 w 327"/>
                  <a:gd name="T19" fmla="*/ 24 h 119"/>
                  <a:gd name="T20" fmla="*/ 225 w 327"/>
                  <a:gd name="T21" fmla="*/ 24 h 119"/>
                  <a:gd name="T22" fmla="*/ 181 w 327"/>
                  <a:gd name="T23" fmla="*/ 60 h 119"/>
                  <a:gd name="T24" fmla="*/ 225 w 327"/>
                  <a:gd name="T25" fmla="*/ 96 h 119"/>
                  <a:gd name="T26" fmla="*/ 280 w 327"/>
                  <a:gd name="T27" fmla="*/ 96 h 119"/>
                  <a:gd name="T28" fmla="*/ 280 w 327"/>
                  <a:gd name="T29" fmla="*/ 82 h 119"/>
                  <a:gd name="T30" fmla="*/ 327 w 327"/>
                  <a:gd name="T31" fmla="*/ 100 h 119"/>
                  <a:gd name="T32" fmla="*/ 280 w 327"/>
                  <a:gd name="T33" fmla="*/ 119 h 119"/>
                  <a:gd name="T34" fmla="*/ 280 w 327"/>
                  <a:gd name="T35" fmla="*/ 105 h 119"/>
                  <a:gd name="T36" fmla="*/ 204 w 327"/>
                  <a:gd name="T37" fmla="*/ 105 h 119"/>
                  <a:gd name="T38" fmla="*/ 162 w 327"/>
                  <a:gd name="T39" fmla="*/ 73 h 119"/>
                  <a:gd name="T40" fmla="*/ 123 w 327"/>
                  <a:gd name="T41" fmla="*/ 105 h 119"/>
                  <a:gd name="T42" fmla="*/ 46 w 327"/>
                  <a:gd name="T43" fmla="*/ 105 h 119"/>
                  <a:gd name="T44" fmla="*/ 46 w 327"/>
                  <a:gd name="T45" fmla="*/ 119 h 119"/>
                  <a:gd name="T46" fmla="*/ 0 w 327"/>
                  <a:gd name="T47" fmla="*/ 100 h 119"/>
                  <a:gd name="T48" fmla="*/ 46 w 327"/>
                  <a:gd name="T49" fmla="*/ 82 h 119"/>
                  <a:gd name="T50" fmla="*/ 46 w 327"/>
                  <a:gd name="T51" fmla="*/ 96 h 119"/>
                  <a:gd name="T52" fmla="*/ 98 w 327"/>
                  <a:gd name="T53" fmla="*/ 96 h 119"/>
                  <a:gd name="T54" fmla="*/ 146 w 327"/>
                  <a:gd name="T55" fmla="*/ 60 h 119"/>
                  <a:gd name="T56" fmla="*/ 98 w 327"/>
                  <a:gd name="T57" fmla="*/ 24 h 119"/>
                  <a:gd name="T58" fmla="*/ 46 w 327"/>
                  <a:gd name="T59" fmla="*/ 24 h 119"/>
                  <a:gd name="T60" fmla="*/ 46 w 327"/>
                  <a:gd name="T61" fmla="*/ 36 h 119"/>
                  <a:gd name="T62" fmla="*/ 0 w 327"/>
                  <a:gd name="T63" fmla="*/ 18 h 119"/>
                  <a:gd name="T64" fmla="*/ 46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0" y="14"/>
                    </a:lnTo>
                    <a:lnTo>
                      <a:pt x="280" y="0"/>
                    </a:lnTo>
                    <a:lnTo>
                      <a:pt x="327" y="18"/>
                    </a:lnTo>
                    <a:lnTo>
                      <a:pt x="280" y="37"/>
                    </a:lnTo>
                    <a:lnTo>
                      <a:pt x="280" y="24"/>
                    </a:lnTo>
                    <a:lnTo>
                      <a:pt x="225" y="24"/>
                    </a:lnTo>
                    <a:lnTo>
                      <a:pt x="181" y="60"/>
                    </a:lnTo>
                    <a:lnTo>
                      <a:pt x="225" y="96"/>
                    </a:lnTo>
                    <a:lnTo>
                      <a:pt x="280" y="96"/>
                    </a:lnTo>
                    <a:lnTo>
                      <a:pt x="280" y="82"/>
                    </a:lnTo>
                    <a:lnTo>
                      <a:pt x="327" y="100"/>
                    </a:lnTo>
                    <a:lnTo>
                      <a:pt x="280" y="119"/>
                    </a:lnTo>
                    <a:lnTo>
                      <a:pt x="280" y="105"/>
                    </a:lnTo>
                    <a:lnTo>
                      <a:pt x="204" y="105"/>
                    </a:lnTo>
                    <a:lnTo>
                      <a:pt x="162" y="73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9"/>
                    </a:lnTo>
                    <a:lnTo>
                      <a:pt x="0" y="100"/>
                    </a:lnTo>
                    <a:lnTo>
                      <a:pt x="46" y="82"/>
                    </a:lnTo>
                    <a:lnTo>
                      <a:pt x="46" y="96"/>
                    </a:lnTo>
                    <a:lnTo>
                      <a:pt x="98" y="96"/>
                    </a:lnTo>
                    <a:lnTo>
                      <a:pt x="146" y="60"/>
                    </a:lnTo>
                    <a:lnTo>
                      <a:pt x="98" y="24"/>
                    </a:lnTo>
                    <a:lnTo>
                      <a:pt x="46" y="24"/>
                    </a:lnTo>
                    <a:lnTo>
                      <a:pt x="46" y="36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48" name="Freeform 2973"/>
              <p:cNvSpPr>
                <a:spLocks/>
              </p:cNvSpPr>
              <p:nvPr/>
            </p:nvSpPr>
            <p:spPr bwMode="auto">
              <a:xfrm>
                <a:off x="1586" y="1833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5 w 327"/>
                  <a:gd name="T5" fmla="*/ 15 h 119"/>
                  <a:gd name="T6" fmla="*/ 164 w 327"/>
                  <a:gd name="T7" fmla="*/ 47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4 w 327"/>
                  <a:gd name="T39" fmla="*/ 74 h 119"/>
                  <a:gd name="T40" fmla="*/ 125 w 327"/>
                  <a:gd name="T41" fmla="*/ 107 h 119"/>
                  <a:gd name="T42" fmla="*/ 49 w 327"/>
                  <a:gd name="T43" fmla="*/ 107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6 h 119"/>
                  <a:gd name="T52" fmla="*/ 100 w 327"/>
                  <a:gd name="T53" fmla="*/ 96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7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4"/>
                    </a:lnTo>
                    <a:lnTo>
                      <a:pt x="125" y="107"/>
                    </a:lnTo>
                    <a:lnTo>
                      <a:pt x="49" y="107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6"/>
                    </a:lnTo>
                    <a:lnTo>
                      <a:pt x="100" y="96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49" name="Freeform 2974"/>
              <p:cNvSpPr>
                <a:spLocks/>
              </p:cNvSpPr>
              <p:nvPr/>
            </p:nvSpPr>
            <p:spPr bwMode="auto">
              <a:xfrm>
                <a:off x="1586" y="1833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5 w 327"/>
                  <a:gd name="T5" fmla="*/ 15 h 119"/>
                  <a:gd name="T6" fmla="*/ 164 w 327"/>
                  <a:gd name="T7" fmla="*/ 47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4 w 327"/>
                  <a:gd name="T39" fmla="*/ 74 h 119"/>
                  <a:gd name="T40" fmla="*/ 125 w 327"/>
                  <a:gd name="T41" fmla="*/ 107 h 119"/>
                  <a:gd name="T42" fmla="*/ 49 w 327"/>
                  <a:gd name="T43" fmla="*/ 107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6 h 119"/>
                  <a:gd name="T52" fmla="*/ 100 w 327"/>
                  <a:gd name="T53" fmla="*/ 96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7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4"/>
                    </a:lnTo>
                    <a:lnTo>
                      <a:pt x="125" y="107"/>
                    </a:lnTo>
                    <a:lnTo>
                      <a:pt x="49" y="107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6"/>
                    </a:lnTo>
                    <a:lnTo>
                      <a:pt x="100" y="96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14" name="Oval 2975"/>
            <p:cNvSpPr>
              <a:spLocks noChangeArrowheads="1"/>
            </p:cNvSpPr>
            <p:nvPr/>
          </p:nvSpPr>
          <p:spPr bwMode="auto">
            <a:xfrm>
              <a:off x="2109" y="2067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15" name="Rectangle 2976"/>
            <p:cNvSpPr>
              <a:spLocks noChangeArrowheads="1"/>
            </p:cNvSpPr>
            <p:nvPr/>
          </p:nvSpPr>
          <p:spPr bwMode="auto">
            <a:xfrm>
              <a:off x="2109" y="2022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16" name="Rectangle 2977"/>
            <p:cNvSpPr>
              <a:spLocks noChangeArrowheads="1"/>
            </p:cNvSpPr>
            <p:nvPr/>
          </p:nvSpPr>
          <p:spPr bwMode="auto">
            <a:xfrm>
              <a:off x="2109" y="2022"/>
              <a:ext cx="183" cy="5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17" name="Oval 2978"/>
            <p:cNvSpPr>
              <a:spLocks noChangeArrowheads="1"/>
            </p:cNvSpPr>
            <p:nvPr/>
          </p:nvSpPr>
          <p:spPr bwMode="auto">
            <a:xfrm>
              <a:off x="2109" y="2009"/>
              <a:ext cx="184" cy="27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18" name="Group 2979"/>
            <p:cNvGrpSpPr>
              <a:grpSpLocks/>
            </p:cNvGrpSpPr>
            <p:nvPr/>
          </p:nvGrpSpPr>
          <p:grpSpPr bwMode="auto">
            <a:xfrm>
              <a:off x="2136" y="2012"/>
              <a:ext cx="128" cy="20"/>
              <a:chOff x="4812" y="1608"/>
              <a:chExt cx="300" cy="50"/>
            </a:xfrm>
          </p:grpSpPr>
          <p:grpSp>
            <p:nvGrpSpPr>
              <p:cNvPr id="1028" name="Group 2980"/>
              <p:cNvGrpSpPr>
                <a:grpSpLocks/>
              </p:cNvGrpSpPr>
              <p:nvPr/>
            </p:nvGrpSpPr>
            <p:grpSpPr bwMode="auto">
              <a:xfrm>
                <a:off x="4812" y="1608"/>
                <a:ext cx="297" cy="49"/>
                <a:chOff x="4812" y="1608"/>
                <a:chExt cx="297" cy="49"/>
              </a:xfrm>
            </p:grpSpPr>
            <p:sp>
              <p:nvSpPr>
                <p:cNvPr id="1038" name="Freeform 2981"/>
                <p:cNvSpPr>
                  <a:spLocks/>
                </p:cNvSpPr>
                <p:nvPr/>
              </p:nvSpPr>
              <p:spPr bwMode="auto">
                <a:xfrm>
                  <a:off x="4967" y="1609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8 w 142"/>
                    <a:gd name="T5" fmla="*/ 7 h 20"/>
                    <a:gd name="T6" fmla="*/ 142 w 142"/>
                    <a:gd name="T7" fmla="*/ 11 h 20"/>
                    <a:gd name="T8" fmla="*/ 124 w 142"/>
                    <a:gd name="T9" fmla="*/ 0 h 20"/>
                    <a:gd name="T10" fmla="*/ 35 w 142"/>
                    <a:gd name="T11" fmla="*/ 0 h 20"/>
                    <a:gd name="T12" fmla="*/ 72 w 142"/>
                    <a:gd name="T13" fmla="*/ 3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8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9" name="Freeform 2982"/>
                <p:cNvSpPr>
                  <a:spLocks/>
                </p:cNvSpPr>
                <p:nvPr/>
              </p:nvSpPr>
              <p:spPr bwMode="auto">
                <a:xfrm>
                  <a:off x="4967" y="1609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8 w 142"/>
                    <a:gd name="T5" fmla="*/ 7 h 20"/>
                    <a:gd name="T6" fmla="*/ 142 w 142"/>
                    <a:gd name="T7" fmla="*/ 11 h 20"/>
                    <a:gd name="T8" fmla="*/ 124 w 142"/>
                    <a:gd name="T9" fmla="*/ 0 h 20"/>
                    <a:gd name="T10" fmla="*/ 35 w 142"/>
                    <a:gd name="T11" fmla="*/ 0 h 20"/>
                    <a:gd name="T12" fmla="*/ 72 w 142"/>
                    <a:gd name="T13" fmla="*/ 3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8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40" name="Freeform 2983"/>
                <p:cNvSpPr>
                  <a:spLocks/>
                </p:cNvSpPr>
                <p:nvPr/>
              </p:nvSpPr>
              <p:spPr bwMode="auto">
                <a:xfrm>
                  <a:off x="4812" y="1632"/>
                  <a:ext cx="143" cy="23"/>
                </a:xfrm>
                <a:custGeom>
                  <a:avLst/>
                  <a:gdLst>
                    <a:gd name="T0" fmla="*/ 143 w 143"/>
                    <a:gd name="T1" fmla="*/ 6 h 23"/>
                    <a:gd name="T2" fmla="*/ 111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1 h 23"/>
                    <a:gd name="T8" fmla="*/ 19 w 143"/>
                    <a:gd name="T9" fmla="*/ 23 h 23"/>
                    <a:gd name="T10" fmla="*/ 111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6"/>
                      </a:moveTo>
                      <a:lnTo>
                        <a:pt x="111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1" y="23"/>
                      </a:lnTo>
                      <a:lnTo>
                        <a:pt x="71" y="19"/>
                      </a:lnTo>
                      <a:lnTo>
                        <a:pt x="143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41" name="Freeform 2984"/>
                <p:cNvSpPr>
                  <a:spLocks/>
                </p:cNvSpPr>
                <p:nvPr/>
              </p:nvSpPr>
              <p:spPr bwMode="auto">
                <a:xfrm>
                  <a:off x="4812" y="1632"/>
                  <a:ext cx="143" cy="23"/>
                </a:xfrm>
                <a:custGeom>
                  <a:avLst/>
                  <a:gdLst>
                    <a:gd name="T0" fmla="*/ 143 w 143"/>
                    <a:gd name="T1" fmla="*/ 6 h 23"/>
                    <a:gd name="T2" fmla="*/ 111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1 h 23"/>
                    <a:gd name="T8" fmla="*/ 19 w 143"/>
                    <a:gd name="T9" fmla="*/ 23 h 23"/>
                    <a:gd name="T10" fmla="*/ 111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6"/>
                      </a:moveTo>
                      <a:lnTo>
                        <a:pt x="111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1" y="23"/>
                      </a:lnTo>
                      <a:lnTo>
                        <a:pt x="71" y="19"/>
                      </a:lnTo>
                      <a:lnTo>
                        <a:pt x="143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42" name="Freeform 2985"/>
                <p:cNvSpPr>
                  <a:spLocks/>
                </p:cNvSpPr>
                <p:nvPr/>
              </p:nvSpPr>
              <p:spPr bwMode="auto">
                <a:xfrm>
                  <a:off x="4821" y="1608"/>
                  <a:ext cx="141" cy="21"/>
                </a:xfrm>
                <a:custGeom>
                  <a:avLst/>
                  <a:gdLst>
                    <a:gd name="T0" fmla="*/ 0 w 141"/>
                    <a:gd name="T1" fmla="*/ 4 h 21"/>
                    <a:gd name="T2" fmla="*/ 30 w 141"/>
                    <a:gd name="T3" fmla="*/ 0 h 21"/>
                    <a:gd name="T4" fmla="*/ 107 w 141"/>
                    <a:gd name="T5" fmla="*/ 12 h 21"/>
                    <a:gd name="T6" fmla="*/ 141 w 141"/>
                    <a:gd name="T7" fmla="*/ 9 h 21"/>
                    <a:gd name="T8" fmla="*/ 123 w 141"/>
                    <a:gd name="T9" fmla="*/ 21 h 21"/>
                    <a:gd name="T10" fmla="*/ 34 w 141"/>
                    <a:gd name="T11" fmla="*/ 21 h 21"/>
                    <a:gd name="T12" fmla="*/ 71 w 141"/>
                    <a:gd name="T13" fmla="*/ 16 h 21"/>
                    <a:gd name="T14" fmla="*/ 0 w 141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1"/>
                    <a:gd name="T26" fmla="*/ 141 w 141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1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1" y="9"/>
                      </a:lnTo>
                      <a:lnTo>
                        <a:pt x="123" y="21"/>
                      </a:lnTo>
                      <a:lnTo>
                        <a:pt x="34" y="21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43" name="Freeform 2986"/>
                <p:cNvSpPr>
                  <a:spLocks/>
                </p:cNvSpPr>
                <p:nvPr/>
              </p:nvSpPr>
              <p:spPr bwMode="auto">
                <a:xfrm>
                  <a:off x="4821" y="1608"/>
                  <a:ext cx="141" cy="21"/>
                </a:xfrm>
                <a:custGeom>
                  <a:avLst/>
                  <a:gdLst>
                    <a:gd name="T0" fmla="*/ 0 w 141"/>
                    <a:gd name="T1" fmla="*/ 4 h 21"/>
                    <a:gd name="T2" fmla="*/ 30 w 141"/>
                    <a:gd name="T3" fmla="*/ 0 h 21"/>
                    <a:gd name="T4" fmla="*/ 107 w 141"/>
                    <a:gd name="T5" fmla="*/ 12 h 21"/>
                    <a:gd name="T6" fmla="*/ 141 w 141"/>
                    <a:gd name="T7" fmla="*/ 9 h 21"/>
                    <a:gd name="T8" fmla="*/ 123 w 141"/>
                    <a:gd name="T9" fmla="*/ 21 h 21"/>
                    <a:gd name="T10" fmla="*/ 34 w 141"/>
                    <a:gd name="T11" fmla="*/ 21 h 21"/>
                    <a:gd name="T12" fmla="*/ 71 w 141"/>
                    <a:gd name="T13" fmla="*/ 16 h 21"/>
                    <a:gd name="T14" fmla="*/ 0 w 141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1"/>
                    <a:gd name="T26" fmla="*/ 141 w 141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1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1" y="9"/>
                      </a:lnTo>
                      <a:lnTo>
                        <a:pt x="123" y="21"/>
                      </a:lnTo>
                      <a:lnTo>
                        <a:pt x="34" y="21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44" name="Freeform 2987"/>
                <p:cNvSpPr>
                  <a:spLocks/>
                </p:cNvSpPr>
                <p:nvPr/>
              </p:nvSpPr>
              <p:spPr bwMode="auto">
                <a:xfrm>
                  <a:off x="4962" y="1635"/>
                  <a:ext cx="141" cy="22"/>
                </a:xfrm>
                <a:custGeom>
                  <a:avLst/>
                  <a:gdLst>
                    <a:gd name="T0" fmla="*/ 141 w 141"/>
                    <a:gd name="T1" fmla="*/ 16 h 22"/>
                    <a:gd name="T2" fmla="*/ 110 w 141"/>
                    <a:gd name="T3" fmla="*/ 22 h 22"/>
                    <a:gd name="T4" fmla="*/ 38 w 141"/>
                    <a:gd name="T5" fmla="*/ 8 h 22"/>
                    <a:gd name="T6" fmla="*/ 0 w 141"/>
                    <a:gd name="T7" fmla="*/ 12 h 22"/>
                    <a:gd name="T8" fmla="*/ 18 w 141"/>
                    <a:gd name="T9" fmla="*/ 0 h 22"/>
                    <a:gd name="T10" fmla="*/ 110 w 141"/>
                    <a:gd name="T11" fmla="*/ 0 h 22"/>
                    <a:gd name="T12" fmla="*/ 70 w 141"/>
                    <a:gd name="T13" fmla="*/ 4 h 22"/>
                    <a:gd name="T14" fmla="*/ 141 w 141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141" y="16"/>
                      </a:moveTo>
                      <a:lnTo>
                        <a:pt x="110" y="22"/>
                      </a:lnTo>
                      <a:lnTo>
                        <a:pt x="38" y="8"/>
                      </a:lnTo>
                      <a:lnTo>
                        <a:pt x="0" y="12"/>
                      </a:lnTo>
                      <a:lnTo>
                        <a:pt x="18" y="0"/>
                      </a:lnTo>
                      <a:lnTo>
                        <a:pt x="110" y="0"/>
                      </a:lnTo>
                      <a:lnTo>
                        <a:pt x="70" y="4"/>
                      </a:lnTo>
                      <a:lnTo>
                        <a:pt x="141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45" name="Freeform 2988"/>
                <p:cNvSpPr>
                  <a:spLocks/>
                </p:cNvSpPr>
                <p:nvPr/>
              </p:nvSpPr>
              <p:spPr bwMode="auto">
                <a:xfrm>
                  <a:off x="4962" y="1635"/>
                  <a:ext cx="141" cy="22"/>
                </a:xfrm>
                <a:custGeom>
                  <a:avLst/>
                  <a:gdLst>
                    <a:gd name="T0" fmla="*/ 141 w 141"/>
                    <a:gd name="T1" fmla="*/ 16 h 22"/>
                    <a:gd name="T2" fmla="*/ 110 w 141"/>
                    <a:gd name="T3" fmla="*/ 22 h 22"/>
                    <a:gd name="T4" fmla="*/ 38 w 141"/>
                    <a:gd name="T5" fmla="*/ 8 h 22"/>
                    <a:gd name="T6" fmla="*/ 0 w 141"/>
                    <a:gd name="T7" fmla="*/ 12 h 22"/>
                    <a:gd name="T8" fmla="*/ 18 w 141"/>
                    <a:gd name="T9" fmla="*/ 0 h 22"/>
                    <a:gd name="T10" fmla="*/ 110 w 141"/>
                    <a:gd name="T11" fmla="*/ 0 h 22"/>
                    <a:gd name="T12" fmla="*/ 70 w 141"/>
                    <a:gd name="T13" fmla="*/ 4 h 22"/>
                    <a:gd name="T14" fmla="*/ 141 w 141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141" y="16"/>
                      </a:moveTo>
                      <a:lnTo>
                        <a:pt x="110" y="22"/>
                      </a:lnTo>
                      <a:lnTo>
                        <a:pt x="38" y="8"/>
                      </a:lnTo>
                      <a:lnTo>
                        <a:pt x="0" y="12"/>
                      </a:lnTo>
                      <a:lnTo>
                        <a:pt x="18" y="0"/>
                      </a:lnTo>
                      <a:lnTo>
                        <a:pt x="110" y="0"/>
                      </a:lnTo>
                      <a:lnTo>
                        <a:pt x="70" y="4"/>
                      </a:lnTo>
                      <a:lnTo>
                        <a:pt x="141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029" name="Group 2989"/>
              <p:cNvGrpSpPr>
                <a:grpSpLocks/>
              </p:cNvGrpSpPr>
              <p:nvPr/>
            </p:nvGrpSpPr>
            <p:grpSpPr bwMode="auto">
              <a:xfrm>
                <a:off x="4815" y="1609"/>
                <a:ext cx="297" cy="49"/>
                <a:chOff x="4815" y="1609"/>
                <a:chExt cx="297" cy="49"/>
              </a:xfrm>
            </p:grpSpPr>
            <p:sp>
              <p:nvSpPr>
                <p:cNvPr id="1030" name="Freeform 2990"/>
                <p:cNvSpPr>
                  <a:spLocks/>
                </p:cNvSpPr>
                <p:nvPr/>
              </p:nvSpPr>
              <p:spPr bwMode="auto">
                <a:xfrm>
                  <a:off x="4971" y="1609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8 h 22"/>
                    <a:gd name="T6" fmla="*/ 141 w 141"/>
                    <a:gd name="T7" fmla="*/ 12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8"/>
                      </a:lnTo>
                      <a:lnTo>
                        <a:pt x="141" y="12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1" name="Freeform 2991"/>
                <p:cNvSpPr>
                  <a:spLocks/>
                </p:cNvSpPr>
                <p:nvPr/>
              </p:nvSpPr>
              <p:spPr bwMode="auto">
                <a:xfrm>
                  <a:off x="4971" y="1609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8 h 22"/>
                    <a:gd name="T6" fmla="*/ 141 w 141"/>
                    <a:gd name="T7" fmla="*/ 12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8"/>
                      </a:lnTo>
                      <a:lnTo>
                        <a:pt x="141" y="12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2" name="Freeform 2992"/>
                <p:cNvSpPr>
                  <a:spLocks/>
                </p:cNvSpPr>
                <p:nvPr/>
              </p:nvSpPr>
              <p:spPr bwMode="auto">
                <a:xfrm>
                  <a:off x="4815" y="1633"/>
                  <a:ext cx="142" cy="24"/>
                </a:xfrm>
                <a:custGeom>
                  <a:avLst/>
                  <a:gdLst>
                    <a:gd name="T0" fmla="*/ 142 w 142"/>
                    <a:gd name="T1" fmla="*/ 6 h 24"/>
                    <a:gd name="T2" fmla="*/ 110 w 142"/>
                    <a:gd name="T3" fmla="*/ 0 h 24"/>
                    <a:gd name="T4" fmla="*/ 36 w 142"/>
                    <a:gd name="T5" fmla="*/ 15 h 24"/>
                    <a:gd name="T6" fmla="*/ 0 w 142"/>
                    <a:gd name="T7" fmla="*/ 10 h 24"/>
                    <a:gd name="T8" fmla="*/ 19 w 142"/>
                    <a:gd name="T9" fmla="*/ 24 h 24"/>
                    <a:gd name="T10" fmla="*/ 110 w 142"/>
                    <a:gd name="T11" fmla="*/ 24 h 24"/>
                    <a:gd name="T12" fmla="*/ 71 w 142"/>
                    <a:gd name="T13" fmla="*/ 18 h 24"/>
                    <a:gd name="T14" fmla="*/ 142 w 142"/>
                    <a:gd name="T15" fmla="*/ 6 h 2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4"/>
                    <a:gd name="T26" fmla="*/ 142 w 142"/>
                    <a:gd name="T27" fmla="*/ 24 h 2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4">
                      <a:moveTo>
                        <a:pt x="142" y="6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10"/>
                      </a:lnTo>
                      <a:lnTo>
                        <a:pt x="19" y="24"/>
                      </a:lnTo>
                      <a:lnTo>
                        <a:pt x="110" y="24"/>
                      </a:lnTo>
                      <a:lnTo>
                        <a:pt x="71" y="18"/>
                      </a:lnTo>
                      <a:lnTo>
                        <a:pt x="142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3" name="Freeform 2993"/>
                <p:cNvSpPr>
                  <a:spLocks/>
                </p:cNvSpPr>
                <p:nvPr/>
              </p:nvSpPr>
              <p:spPr bwMode="auto">
                <a:xfrm>
                  <a:off x="4815" y="1633"/>
                  <a:ext cx="142" cy="24"/>
                </a:xfrm>
                <a:custGeom>
                  <a:avLst/>
                  <a:gdLst>
                    <a:gd name="T0" fmla="*/ 142 w 142"/>
                    <a:gd name="T1" fmla="*/ 6 h 24"/>
                    <a:gd name="T2" fmla="*/ 110 w 142"/>
                    <a:gd name="T3" fmla="*/ 0 h 24"/>
                    <a:gd name="T4" fmla="*/ 36 w 142"/>
                    <a:gd name="T5" fmla="*/ 15 h 24"/>
                    <a:gd name="T6" fmla="*/ 0 w 142"/>
                    <a:gd name="T7" fmla="*/ 10 h 24"/>
                    <a:gd name="T8" fmla="*/ 19 w 142"/>
                    <a:gd name="T9" fmla="*/ 24 h 24"/>
                    <a:gd name="T10" fmla="*/ 110 w 142"/>
                    <a:gd name="T11" fmla="*/ 24 h 24"/>
                    <a:gd name="T12" fmla="*/ 71 w 142"/>
                    <a:gd name="T13" fmla="*/ 18 h 24"/>
                    <a:gd name="T14" fmla="*/ 142 w 142"/>
                    <a:gd name="T15" fmla="*/ 6 h 2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4"/>
                    <a:gd name="T26" fmla="*/ 142 w 142"/>
                    <a:gd name="T27" fmla="*/ 24 h 2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4">
                      <a:moveTo>
                        <a:pt x="142" y="6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10"/>
                      </a:lnTo>
                      <a:lnTo>
                        <a:pt x="19" y="24"/>
                      </a:lnTo>
                      <a:lnTo>
                        <a:pt x="110" y="24"/>
                      </a:lnTo>
                      <a:lnTo>
                        <a:pt x="71" y="18"/>
                      </a:lnTo>
                      <a:lnTo>
                        <a:pt x="142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4" name="Freeform 2994"/>
                <p:cNvSpPr>
                  <a:spLocks/>
                </p:cNvSpPr>
                <p:nvPr/>
              </p:nvSpPr>
              <p:spPr bwMode="auto">
                <a:xfrm>
                  <a:off x="4822" y="1609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3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9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2 w 142"/>
                    <a:gd name="T13" fmla="*/ 18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3" y="0"/>
                      </a:lnTo>
                      <a:lnTo>
                        <a:pt x="109" y="12"/>
                      </a:lnTo>
                      <a:lnTo>
                        <a:pt x="142" y="9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2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5" name="Freeform 2995"/>
                <p:cNvSpPr>
                  <a:spLocks/>
                </p:cNvSpPr>
                <p:nvPr/>
              </p:nvSpPr>
              <p:spPr bwMode="auto">
                <a:xfrm>
                  <a:off x="4822" y="1609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3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9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2 w 142"/>
                    <a:gd name="T13" fmla="*/ 18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3" y="0"/>
                      </a:lnTo>
                      <a:lnTo>
                        <a:pt x="109" y="12"/>
                      </a:lnTo>
                      <a:lnTo>
                        <a:pt x="142" y="9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2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6" name="Freeform 2996"/>
                <p:cNvSpPr>
                  <a:spLocks/>
                </p:cNvSpPr>
                <p:nvPr/>
              </p:nvSpPr>
              <p:spPr bwMode="auto">
                <a:xfrm>
                  <a:off x="4964" y="1636"/>
                  <a:ext cx="143" cy="22"/>
                </a:xfrm>
                <a:custGeom>
                  <a:avLst/>
                  <a:gdLst>
                    <a:gd name="T0" fmla="*/ 143 w 143"/>
                    <a:gd name="T1" fmla="*/ 16 h 22"/>
                    <a:gd name="T2" fmla="*/ 111 w 143"/>
                    <a:gd name="T3" fmla="*/ 22 h 22"/>
                    <a:gd name="T4" fmla="*/ 38 w 143"/>
                    <a:gd name="T5" fmla="*/ 7 h 22"/>
                    <a:gd name="T6" fmla="*/ 0 w 143"/>
                    <a:gd name="T7" fmla="*/ 12 h 22"/>
                    <a:gd name="T8" fmla="*/ 19 w 143"/>
                    <a:gd name="T9" fmla="*/ 0 h 22"/>
                    <a:gd name="T10" fmla="*/ 111 w 143"/>
                    <a:gd name="T11" fmla="*/ 0 h 22"/>
                    <a:gd name="T12" fmla="*/ 71 w 143"/>
                    <a:gd name="T13" fmla="*/ 4 h 22"/>
                    <a:gd name="T14" fmla="*/ 143 w 143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2"/>
                    <a:gd name="T26" fmla="*/ 143 w 143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2">
                      <a:moveTo>
                        <a:pt x="143" y="16"/>
                      </a:moveTo>
                      <a:lnTo>
                        <a:pt x="111" y="22"/>
                      </a:lnTo>
                      <a:lnTo>
                        <a:pt x="38" y="7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1" y="0"/>
                      </a:lnTo>
                      <a:lnTo>
                        <a:pt x="71" y="4"/>
                      </a:lnTo>
                      <a:lnTo>
                        <a:pt x="143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37" name="Freeform 2997"/>
                <p:cNvSpPr>
                  <a:spLocks/>
                </p:cNvSpPr>
                <p:nvPr/>
              </p:nvSpPr>
              <p:spPr bwMode="auto">
                <a:xfrm>
                  <a:off x="4964" y="1636"/>
                  <a:ext cx="143" cy="22"/>
                </a:xfrm>
                <a:custGeom>
                  <a:avLst/>
                  <a:gdLst>
                    <a:gd name="T0" fmla="*/ 143 w 143"/>
                    <a:gd name="T1" fmla="*/ 16 h 22"/>
                    <a:gd name="T2" fmla="*/ 111 w 143"/>
                    <a:gd name="T3" fmla="*/ 22 h 22"/>
                    <a:gd name="T4" fmla="*/ 38 w 143"/>
                    <a:gd name="T5" fmla="*/ 7 h 22"/>
                    <a:gd name="T6" fmla="*/ 0 w 143"/>
                    <a:gd name="T7" fmla="*/ 12 h 22"/>
                    <a:gd name="T8" fmla="*/ 19 w 143"/>
                    <a:gd name="T9" fmla="*/ 0 h 22"/>
                    <a:gd name="T10" fmla="*/ 111 w 143"/>
                    <a:gd name="T11" fmla="*/ 0 h 22"/>
                    <a:gd name="T12" fmla="*/ 71 w 143"/>
                    <a:gd name="T13" fmla="*/ 4 h 22"/>
                    <a:gd name="T14" fmla="*/ 143 w 143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2"/>
                    <a:gd name="T26" fmla="*/ 143 w 143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2">
                      <a:moveTo>
                        <a:pt x="143" y="16"/>
                      </a:moveTo>
                      <a:lnTo>
                        <a:pt x="111" y="22"/>
                      </a:lnTo>
                      <a:lnTo>
                        <a:pt x="38" y="7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1" y="0"/>
                      </a:lnTo>
                      <a:lnTo>
                        <a:pt x="71" y="4"/>
                      </a:lnTo>
                      <a:lnTo>
                        <a:pt x="143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19" name="Line 2998"/>
            <p:cNvSpPr>
              <a:spLocks noChangeShapeType="1"/>
            </p:cNvSpPr>
            <p:nvPr/>
          </p:nvSpPr>
          <p:spPr bwMode="auto">
            <a:xfrm>
              <a:off x="2109" y="2022"/>
              <a:ext cx="0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20" name="Line 2999"/>
            <p:cNvSpPr>
              <a:spLocks noChangeShapeType="1"/>
            </p:cNvSpPr>
            <p:nvPr/>
          </p:nvSpPr>
          <p:spPr bwMode="auto">
            <a:xfrm>
              <a:off x="2291" y="2022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21" name="Group 3000"/>
            <p:cNvGrpSpPr>
              <a:grpSpLocks/>
            </p:cNvGrpSpPr>
            <p:nvPr/>
          </p:nvGrpSpPr>
          <p:grpSpPr bwMode="auto">
            <a:xfrm>
              <a:off x="2130" y="2037"/>
              <a:ext cx="140" cy="50"/>
              <a:chOff x="4797" y="1670"/>
              <a:chExt cx="329" cy="119"/>
            </a:xfrm>
          </p:grpSpPr>
          <p:sp>
            <p:nvSpPr>
              <p:cNvPr id="1024" name="Freeform 3001"/>
              <p:cNvSpPr>
                <a:spLocks/>
              </p:cNvSpPr>
              <p:nvPr/>
            </p:nvSpPr>
            <p:spPr bwMode="auto">
              <a:xfrm>
                <a:off x="4797" y="1670"/>
                <a:ext cx="328" cy="119"/>
              </a:xfrm>
              <a:custGeom>
                <a:avLst/>
                <a:gdLst>
                  <a:gd name="T0" fmla="*/ 47 w 328"/>
                  <a:gd name="T1" fmla="*/ 0 h 119"/>
                  <a:gd name="T2" fmla="*/ 47 w 328"/>
                  <a:gd name="T3" fmla="*/ 14 h 119"/>
                  <a:gd name="T4" fmla="*/ 123 w 328"/>
                  <a:gd name="T5" fmla="*/ 14 h 119"/>
                  <a:gd name="T6" fmla="*/ 163 w 328"/>
                  <a:gd name="T7" fmla="*/ 45 h 119"/>
                  <a:gd name="T8" fmla="*/ 205 w 328"/>
                  <a:gd name="T9" fmla="*/ 14 h 119"/>
                  <a:gd name="T10" fmla="*/ 281 w 328"/>
                  <a:gd name="T11" fmla="*/ 14 h 119"/>
                  <a:gd name="T12" fmla="*/ 281 w 328"/>
                  <a:gd name="T13" fmla="*/ 0 h 119"/>
                  <a:gd name="T14" fmla="*/ 328 w 328"/>
                  <a:gd name="T15" fmla="*/ 18 h 119"/>
                  <a:gd name="T16" fmla="*/ 281 w 328"/>
                  <a:gd name="T17" fmla="*/ 37 h 119"/>
                  <a:gd name="T18" fmla="*/ 281 w 328"/>
                  <a:gd name="T19" fmla="*/ 23 h 119"/>
                  <a:gd name="T20" fmla="*/ 226 w 328"/>
                  <a:gd name="T21" fmla="*/ 23 h 119"/>
                  <a:gd name="T22" fmla="*/ 181 w 328"/>
                  <a:gd name="T23" fmla="*/ 60 h 119"/>
                  <a:gd name="T24" fmla="*/ 226 w 328"/>
                  <a:gd name="T25" fmla="*/ 95 h 119"/>
                  <a:gd name="T26" fmla="*/ 281 w 328"/>
                  <a:gd name="T27" fmla="*/ 95 h 119"/>
                  <a:gd name="T28" fmla="*/ 281 w 328"/>
                  <a:gd name="T29" fmla="*/ 82 h 119"/>
                  <a:gd name="T30" fmla="*/ 328 w 328"/>
                  <a:gd name="T31" fmla="*/ 99 h 119"/>
                  <a:gd name="T32" fmla="*/ 281 w 328"/>
                  <a:gd name="T33" fmla="*/ 119 h 119"/>
                  <a:gd name="T34" fmla="*/ 281 w 328"/>
                  <a:gd name="T35" fmla="*/ 105 h 119"/>
                  <a:gd name="T36" fmla="*/ 205 w 328"/>
                  <a:gd name="T37" fmla="*/ 105 h 119"/>
                  <a:gd name="T38" fmla="*/ 163 w 328"/>
                  <a:gd name="T39" fmla="*/ 72 h 119"/>
                  <a:gd name="T40" fmla="*/ 123 w 328"/>
                  <a:gd name="T41" fmla="*/ 105 h 119"/>
                  <a:gd name="T42" fmla="*/ 47 w 328"/>
                  <a:gd name="T43" fmla="*/ 105 h 119"/>
                  <a:gd name="T44" fmla="*/ 47 w 328"/>
                  <a:gd name="T45" fmla="*/ 119 h 119"/>
                  <a:gd name="T46" fmla="*/ 0 w 328"/>
                  <a:gd name="T47" fmla="*/ 99 h 119"/>
                  <a:gd name="T48" fmla="*/ 47 w 328"/>
                  <a:gd name="T49" fmla="*/ 82 h 119"/>
                  <a:gd name="T50" fmla="*/ 47 w 328"/>
                  <a:gd name="T51" fmla="*/ 95 h 119"/>
                  <a:gd name="T52" fmla="*/ 99 w 328"/>
                  <a:gd name="T53" fmla="*/ 95 h 119"/>
                  <a:gd name="T54" fmla="*/ 147 w 328"/>
                  <a:gd name="T55" fmla="*/ 60 h 119"/>
                  <a:gd name="T56" fmla="*/ 99 w 328"/>
                  <a:gd name="T57" fmla="*/ 23 h 119"/>
                  <a:gd name="T58" fmla="*/ 47 w 328"/>
                  <a:gd name="T59" fmla="*/ 23 h 119"/>
                  <a:gd name="T60" fmla="*/ 47 w 328"/>
                  <a:gd name="T61" fmla="*/ 36 h 119"/>
                  <a:gd name="T62" fmla="*/ 0 w 328"/>
                  <a:gd name="T63" fmla="*/ 18 h 119"/>
                  <a:gd name="T64" fmla="*/ 47 w 328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8"/>
                  <a:gd name="T100" fmla="*/ 0 h 119"/>
                  <a:gd name="T101" fmla="*/ 328 w 328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8" h="119">
                    <a:moveTo>
                      <a:pt x="47" y="0"/>
                    </a:moveTo>
                    <a:lnTo>
                      <a:pt x="47" y="14"/>
                    </a:lnTo>
                    <a:lnTo>
                      <a:pt x="123" y="14"/>
                    </a:lnTo>
                    <a:lnTo>
                      <a:pt x="163" y="45"/>
                    </a:lnTo>
                    <a:lnTo>
                      <a:pt x="205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8" y="18"/>
                    </a:lnTo>
                    <a:lnTo>
                      <a:pt x="281" y="37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2"/>
                    </a:lnTo>
                    <a:lnTo>
                      <a:pt x="328" y="99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5" y="105"/>
                    </a:lnTo>
                    <a:lnTo>
                      <a:pt x="163" y="72"/>
                    </a:lnTo>
                    <a:lnTo>
                      <a:pt x="123" y="105"/>
                    </a:lnTo>
                    <a:lnTo>
                      <a:pt x="47" y="105"/>
                    </a:lnTo>
                    <a:lnTo>
                      <a:pt x="47" y="119"/>
                    </a:lnTo>
                    <a:lnTo>
                      <a:pt x="0" y="99"/>
                    </a:lnTo>
                    <a:lnTo>
                      <a:pt x="47" y="82"/>
                    </a:lnTo>
                    <a:lnTo>
                      <a:pt x="47" y="95"/>
                    </a:lnTo>
                    <a:lnTo>
                      <a:pt x="99" y="95"/>
                    </a:lnTo>
                    <a:lnTo>
                      <a:pt x="147" y="60"/>
                    </a:lnTo>
                    <a:lnTo>
                      <a:pt x="99" y="23"/>
                    </a:lnTo>
                    <a:lnTo>
                      <a:pt x="47" y="23"/>
                    </a:lnTo>
                    <a:lnTo>
                      <a:pt x="47" y="36"/>
                    </a:lnTo>
                    <a:lnTo>
                      <a:pt x="0" y="18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25" name="Freeform 3002"/>
              <p:cNvSpPr>
                <a:spLocks/>
              </p:cNvSpPr>
              <p:nvPr/>
            </p:nvSpPr>
            <p:spPr bwMode="auto">
              <a:xfrm>
                <a:off x="4797" y="1670"/>
                <a:ext cx="328" cy="119"/>
              </a:xfrm>
              <a:custGeom>
                <a:avLst/>
                <a:gdLst>
                  <a:gd name="T0" fmla="*/ 47 w 328"/>
                  <a:gd name="T1" fmla="*/ 0 h 119"/>
                  <a:gd name="T2" fmla="*/ 47 w 328"/>
                  <a:gd name="T3" fmla="*/ 14 h 119"/>
                  <a:gd name="T4" fmla="*/ 123 w 328"/>
                  <a:gd name="T5" fmla="*/ 14 h 119"/>
                  <a:gd name="T6" fmla="*/ 163 w 328"/>
                  <a:gd name="T7" fmla="*/ 45 h 119"/>
                  <a:gd name="T8" fmla="*/ 205 w 328"/>
                  <a:gd name="T9" fmla="*/ 14 h 119"/>
                  <a:gd name="T10" fmla="*/ 281 w 328"/>
                  <a:gd name="T11" fmla="*/ 14 h 119"/>
                  <a:gd name="T12" fmla="*/ 281 w 328"/>
                  <a:gd name="T13" fmla="*/ 0 h 119"/>
                  <a:gd name="T14" fmla="*/ 328 w 328"/>
                  <a:gd name="T15" fmla="*/ 18 h 119"/>
                  <a:gd name="T16" fmla="*/ 281 w 328"/>
                  <a:gd name="T17" fmla="*/ 37 h 119"/>
                  <a:gd name="T18" fmla="*/ 281 w 328"/>
                  <a:gd name="T19" fmla="*/ 23 h 119"/>
                  <a:gd name="T20" fmla="*/ 226 w 328"/>
                  <a:gd name="T21" fmla="*/ 23 h 119"/>
                  <a:gd name="T22" fmla="*/ 181 w 328"/>
                  <a:gd name="T23" fmla="*/ 60 h 119"/>
                  <a:gd name="T24" fmla="*/ 226 w 328"/>
                  <a:gd name="T25" fmla="*/ 95 h 119"/>
                  <a:gd name="T26" fmla="*/ 281 w 328"/>
                  <a:gd name="T27" fmla="*/ 95 h 119"/>
                  <a:gd name="T28" fmla="*/ 281 w 328"/>
                  <a:gd name="T29" fmla="*/ 82 h 119"/>
                  <a:gd name="T30" fmla="*/ 328 w 328"/>
                  <a:gd name="T31" fmla="*/ 99 h 119"/>
                  <a:gd name="T32" fmla="*/ 281 w 328"/>
                  <a:gd name="T33" fmla="*/ 119 h 119"/>
                  <a:gd name="T34" fmla="*/ 281 w 328"/>
                  <a:gd name="T35" fmla="*/ 105 h 119"/>
                  <a:gd name="T36" fmla="*/ 205 w 328"/>
                  <a:gd name="T37" fmla="*/ 105 h 119"/>
                  <a:gd name="T38" fmla="*/ 163 w 328"/>
                  <a:gd name="T39" fmla="*/ 72 h 119"/>
                  <a:gd name="T40" fmla="*/ 123 w 328"/>
                  <a:gd name="T41" fmla="*/ 105 h 119"/>
                  <a:gd name="T42" fmla="*/ 47 w 328"/>
                  <a:gd name="T43" fmla="*/ 105 h 119"/>
                  <a:gd name="T44" fmla="*/ 47 w 328"/>
                  <a:gd name="T45" fmla="*/ 119 h 119"/>
                  <a:gd name="T46" fmla="*/ 0 w 328"/>
                  <a:gd name="T47" fmla="*/ 99 h 119"/>
                  <a:gd name="T48" fmla="*/ 47 w 328"/>
                  <a:gd name="T49" fmla="*/ 82 h 119"/>
                  <a:gd name="T50" fmla="*/ 47 w 328"/>
                  <a:gd name="T51" fmla="*/ 95 h 119"/>
                  <a:gd name="T52" fmla="*/ 99 w 328"/>
                  <a:gd name="T53" fmla="*/ 95 h 119"/>
                  <a:gd name="T54" fmla="*/ 147 w 328"/>
                  <a:gd name="T55" fmla="*/ 60 h 119"/>
                  <a:gd name="T56" fmla="*/ 99 w 328"/>
                  <a:gd name="T57" fmla="*/ 23 h 119"/>
                  <a:gd name="T58" fmla="*/ 47 w 328"/>
                  <a:gd name="T59" fmla="*/ 23 h 119"/>
                  <a:gd name="T60" fmla="*/ 47 w 328"/>
                  <a:gd name="T61" fmla="*/ 36 h 119"/>
                  <a:gd name="T62" fmla="*/ 0 w 328"/>
                  <a:gd name="T63" fmla="*/ 18 h 119"/>
                  <a:gd name="T64" fmla="*/ 47 w 328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8"/>
                  <a:gd name="T100" fmla="*/ 0 h 119"/>
                  <a:gd name="T101" fmla="*/ 328 w 328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8" h="119">
                    <a:moveTo>
                      <a:pt x="47" y="0"/>
                    </a:moveTo>
                    <a:lnTo>
                      <a:pt x="47" y="14"/>
                    </a:lnTo>
                    <a:lnTo>
                      <a:pt x="123" y="14"/>
                    </a:lnTo>
                    <a:lnTo>
                      <a:pt x="163" y="45"/>
                    </a:lnTo>
                    <a:lnTo>
                      <a:pt x="205" y="14"/>
                    </a:lnTo>
                    <a:lnTo>
                      <a:pt x="281" y="14"/>
                    </a:lnTo>
                    <a:lnTo>
                      <a:pt x="281" y="0"/>
                    </a:lnTo>
                    <a:lnTo>
                      <a:pt x="328" y="18"/>
                    </a:lnTo>
                    <a:lnTo>
                      <a:pt x="281" y="37"/>
                    </a:lnTo>
                    <a:lnTo>
                      <a:pt x="281" y="23"/>
                    </a:lnTo>
                    <a:lnTo>
                      <a:pt x="226" y="23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2"/>
                    </a:lnTo>
                    <a:lnTo>
                      <a:pt x="328" y="99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5" y="105"/>
                    </a:lnTo>
                    <a:lnTo>
                      <a:pt x="163" y="72"/>
                    </a:lnTo>
                    <a:lnTo>
                      <a:pt x="123" y="105"/>
                    </a:lnTo>
                    <a:lnTo>
                      <a:pt x="47" y="105"/>
                    </a:lnTo>
                    <a:lnTo>
                      <a:pt x="47" y="119"/>
                    </a:lnTo>
                    <a:lnTo>
                      <a:pt x="0" y="99"/>
                    </a:lnTo>
                    <a:lnTo>
                      <a:pt x="47" y="82"/>
                    </a:lnTo>
                    <a:lnTo>
                      <a:pt x="47" y="95"/>
                    </a:lnTo>
                    <a:lnTo>
                      <a:pt x="99" y="95"/>
                    </a:lnTo>
                    <a:lnTo>
                      <a:pt x="147" y="60"/>
                    </a:lnTo>
                    <a:lnTo>
                      <a:pt x="99" y="23"/>
                    </a:lnTo>
                    <a:lnTo>
                      <a:pt x="47" y="23"/>
                    </a:lnTo>
                    <a:lnTo>
                      <a:pt x="47" y="36"/>
                    </a:lnTo>
                    <a:lnTo>
                      <a:pt x="0" y="18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26" name="Freeform 3003"/>
              <p:cNvSpPr>
                <a:spLocks/>
              </p:cNvSpPr>
              <p:nvPr/>
            </p:nvSpPr>
            <p:spPr bwMode="auto">
              <a:xfrm>
                <a:off x="4799" y="1670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4 w 327"/>
                  <a:gd name="T5" fmla="*/ 15 h 119"/>
                  <a:gd name="T6" fmla="*/ 163 w 327"/>
                  <a:gd name="T7" fmla="*/ 46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5 h 119"/>
                  <a:gd name="T26" fmla="*/ 281 w 327"/>
                  <a:gd name="T27" fmla="*/ 95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3 w 327"/>
                  <a:gd name="T39" fmla="*/ 74 h 119"/>
                  <a:gd name="T40" fmla="*/ 124 w 327"/>
                  <a:gd name="T41" fmla="*/ 106 h 119"/>
                  <a:gd name="T42" fmla="*/ 49 w 327"/>
                  <a:gd name="T43" fmla="*/ 106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5 h 119"/>
                  <a:gd name="T52" fmla="*/ 100 w 327"/>
                  <a:gd name="T53" fmla="*/ 95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4" y="15"/>
                    </a:lnTo>
                    <a:lnTo>
                      <a:pt x="163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3" y="74"/>
                    </a:lnTo>
                    <a:lnTo>
                      <a:pt x="124" y="106"/>
                    </a:lnTo>
                    <a:lnTo>
                      <a:pt x="49" y="106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27" name="Freeform 3004"/>
              <p:cNvSpPr>
                <a:spLocks/>
              </p:cNvSpPr>
              <p:nvPr/>
            </p:nvSpPr>
            <p:spPr bwMode="auto">
              <a:xfrm>
                <a:off x="4799" y="1670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4 w 327"/>
                  <a:gd name="T5" fmla="*/ 15 h 119"/>
                  <a:gd name="T6" fmla="*/ 163 w 327"/>
                  <a:gd name="T7" fmla="*/ 46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5 h 119"/>
                  <a:gd name="T26" fmla="*/ 281 w 327"/>
                  <a:gd name="T27" fmla="*/ 95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3 w 327"/>
                  <a:gd name="T39" fmla="*/ 74 h 119"/>
                  <a:gd name="T40" fmla="*/ 124 w 327"/>
                  <a:gd name="T41" fmla="*/ 106 h 119"/>
                  <a:gd name="T42" fmla="*/ 49 w 327"/>
                  <a:gd name="T43" fmla="*/ 106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5 h 119"/>
                  <a:gd name="T52" fmla="*/ 100 w 327"/>
                  <a:gd name="T53" fmla="*/ 95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4" y="15"/>
                    </a:lnTo>
                    <a:lnTo>
                      <a:pt x="163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3" y="74"/>
                    </a:lnTo>
                    <a:lnTo>
                      <a:pt x="124" y="106"/>
                    </a:lnTo>
                    <a:lnTo>
                      <a:pt x="49" y="106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22" name="Rectangle 3005"/>
            <p:cNvSpPr>
              <a:spLocks noChangeArrowheads="1"/>
            </p:cNvSpPr>
            <p:nvPr/>
          </p:nvSpPr>
          <p:spPr bwMode="auto">
            <a:xfrm>
              <a:off x="1409" y="1614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23" name="Rectangle 3006"/>
            <p:cNvSpPr>
              <a:spLocks noChangeArrowheads="1"/>
            </p:cNvSpPr>
            <p:nvPr/>
          </p:nvSpPr>
          <p:spPr bwMode="auto">
            <a:xfrm>
              <a:off x="1335" y="1901"/>
              <a:ext cx="258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24" name="Rectangle 3007"/>
            <p:cNvSpPr>
              <a:spLocks noChangeArrowheads="1"/>
            </p:cNvSpPr>
            <p:nvPr/>
          </p:nvSpPr>
          <p:spPr bwMode="auto">
            <a:xfrm>
              <a:off x="1335" y="2174"/>
              <a:ext cx="258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25" name="Rectangle 3008"/>
            <p:cNvSpPr>
              <a:spLocks noChangeArrowheads="1"/>
            </p:cNvSpPr>
            <p:nvPr/>
          </p:nvSpPr>
          <p:spPr bwMode="auto">
            <a:xfrm>
              <a:off x="1219" y="1974"/>
              <a:ext cx="12" cy="13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26" name="Rectangle 3009"/>
            <p:cNvSpPr>
              <a:spLocks noChangeArrowheads="1"/>
            </p:cNvSpPr>
            <p:nvPr/>
          </p:nvSpPr>
          <p:spPr bwMode="auto">
            <a:xfrm>
              <a:off x="1661" y="1974"/>
              <a:ext cx="12" cy="13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27" name="Freeform 3010"/>
            <p:cNvSpPr>
              <a:spLocks/>
            </p:cNvSpPr>
            <p:nvPr/>
          </p:nvSpPr>
          <p:spPr bwMode="auto">
            <a:xfrm>
              <a:off x="1296" y="1970"/>
              <a:ext cx="337" cy="146"/>
            </a:xfrm>
            <a:custGeom>
              <a:avLst/>
              <a:gdLst>
                <a:gd name="T0" fmla="*/ 0 w 793"/>
                <a:gd name="T1" fmla="*/ 0 h 350"/>
                <a:gd name="T2" fmla="*/ 0 w 793"/>
                <a:gd name="T3" fmla="*/ 0 h 350"/>
                <a:gd name="T4" fmla="*/ 11 w 793"/>
                <a:gd name="T5" fmla="*/ 4 h 350"/>
                <a:gd name="T6" fmla="*/ 11 w 793"/>
                <a:gd name="T7" fmla="*/ 4 h 350"/>
                <a:gd name="T8" fmla="*/ 0 w 793"/>
                <a:gd name="T9" fmla="*/ 0 h 3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3"/>
                <a:gd name="T16" fmla="*/ 0 h 350"/>
                <a:gd name="T17" fmla="*/ 793 w 793"/>
                <a:gd name="T18" fmla="*/ 350 h 3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3" h="350">
                  <a:moveTo>
                    <a:pt x="11" y="0"/>
                  </a:moveTo>
                  <a:lnTo>
                    <a:pt x="0" y="23"/>
                  </a:lnTo>
                  <a:lnTo>
                    <a:pt x="781" y="350"/>
                  </a:lnTo>
                  <a:lnTo>
                    <a:pt x="793" y="32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28" name="Freeform 3011"/>
            <p:cNvSpPr>
              <a:spLocks/>
            </p:cNvSpPr>
            <p:nvPr/>
          </p:nvSpPr>
          <p:spPr bwMode="auto">
            <a:xfrm>
              <a:off x="1333" y="1970"/>
              <a:ext cx="300" cy="146"/>
            </a:xfrm>
            <a:custGeom>
              <a:avLst/>
              <a:gdLst>
                <a:gd name="T0" fmla="*/ 0 w 706"/>
                <a:gd name="T1" fmla="*/ 4 h 350"/>
                <a:gd name="T2" fmla="*/ 0 w 706"/>
                <a:gd name="T3" fmla="*/ 4 h 350"/>
                <a:gd name="T4" fmla="*/ 10 w 706"/>
                <a:gd name="T5" fmla="*/ 0 h 350"/>
                <a:gd name="T6" fmla="*/ 10 w 706"/>
                <a:gd name="T7" fmla="*/ 0 h 350"/>
                <a:gd name="T8" fmla="*/ 0 w 706"/>
                <a:gd name="T9" fmla="*/ 4 h 3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6"/>
                <a:gd name="T16" fmla="*/ 0 h 350"/>
                <a:gd name="T17" fmla="*/ 706 w 706"/>
                <a:gd name="T18" fmla="*/ 350 h 3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6" h="350">
                  <a:moveTo>
                    <a:pt x="0" y="327"/>
                  </a:moveTo>
                  <a:lnTo>
                    <a:pt x="11" y="350"/>
                  </a:lnTo>
                  <a:lnTo>
                    <a:pt x="706" y="23"/>
                  </a:lnTo>
                  <a:lnTo>
                    <a:pt x="694" y="0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29" name="Oval 3012"/>
            <p:cNvSpPr>
              <a:spLocks noChangeArrowheads="1"/>
            </p:cNvSpPr>
            <p:nvPr/>
          </p:nvSpPr>
          <p:spPr bwMode="auto">
            <a:xfrm>
              <a:off x="1152" y="2217"/>
              <a:ext cx="183" cy="5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30" name="Rectangle 3013"/>
            <p:cNvSpPr>
              <a:spLocks noChangeArrowheads="1"/>
            </p:cNvSpPr>
            <p:nvPr/>
          </p:nvSpPr>
          <p:spPr bwMode="auto">
            <a:xfrm>
              <a:off x="1151" y="2122"/>
              <a:ext cx="182" cy="124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31" name="Rectangle 3014"/>
            <p:cNvSpPr>
              <a:spLocks noChangeArrowheads="1"/>
            </p:cNvSpPr>
            <p:nvPr/>
          </p:nvSpPr>
          <p:spPr bwMode="auto">
            <a:xfrm>
              <a:off x="1151" y="2122"/>
              <a:ext cx="182" cy="124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32" name="Oval 3015"/>
            <p:cNvSpPr>
              <a:spLocks noChangeArrowheads="1"/>
            </p:cNvSpPr>
            <p:nvPr/>
          </p:nvSpPr>
          <p:spPr bwMode="auto">
            <a:xfrm>
              <a:off x="1152" y="2094"/>
              <a:ext cx="183" cy="58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33" name="Group 3016"/>
            <p:cNvGrpSpPr>
              <a:grpSpLocks/>
            </p:cNvGrpSpPr>
            <p:nvPr/>
          </p:nvGrpSpPr>
          <p:grpSpPr bwMode="auto">
            <a:xfrm>
              <a:off x="1179" y="2100"/>
              <a:ext cx="127" cy="44"/>
              <a:chOff x="2554" y="1821"/>
              <a:chExt cx="300" cy="105"/>
            </a:xfrm>
          </p:grpSpPr>
          <p:grpSp>
            <p:nvGrpSpPr>
              <p:cNvPr id="1006" name="Group 3017"/>
              <p:cNvGrpSpPr>
                <a:grpSpLocks/>
              </p:cNvGrpSpPr>
              <p:nvPr/>
            </p:nvGrpSpPr>
            <p:grpSpPr bwMode="auto">
              <a:xfrm>
                <a:off x="2554" y="1821"/>
                <a:ext cx="297" cy="104"/>
                <a:chOff x="2554" y="1821"/>
                <a:chExt cx="297" cy="104"/>
              </a:xfrm>
            </p:grpSpPr>
            <p:sp>
              <p:nvSpPr>
                <p:cNvPr id="1016" name="Freeform 3018"/>
                <p:cNvSpPr>
                  <a:spLocks/>
                </p:cNvSpPr>
                <p:nvPr/>
              </p:nvSpPr>
              <p:spPr bwMode="auto">
                <a:xfrm>
                  <a:off x="2709" y="1823"/>
                  <a:ext cx="142" cy="44"/>
                </a:xfrm>
                <a:custGeom>
                  <a:avLst/>
                  <a:gdLst>
                    <a:gd name="T0" fmla="*/ 0 w 142"/>
                    <a:gd name="T1" fmla="*/ 35 h 44"/>
                    <a:gd name="T2" fmla="*/ 32 w 142"/>
                    <a:gd name="T3" fmla="*/ 44 h 44"/>
                    <a:gd name="T4" fmla="*/ 109 w 142"/>
                    <a:gd name="T5" fmla="*/ 14 h 44"/>
                    <a:gd name="T6" fmla="*/ 142 w 142"/>
                    <a:gd name="T7" fmla="*/ 24 h 44"/>
                    <a:gd name="T8" fmla="*/ 123 w 142"/>
                    <a:gd name="T9" fmla="*/ 0 h 44"/>
                    <a:gd name="T10" fmla="*/ 33 w 142"/>
                    <a:gd name="T11" fmla="*/ 0 h 44"/>
                    <a:gd name="T12" fmla="*/ 71 w 142"/>
                    <a:gd name="T13" fmla="*/ 8 h 44"/>
                    <a:gd name="T14" fmla="*/ 0 w 142"/>
                    <a:gd name="T15" fmla="*/ 35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35"/>
                      </a:moveTo>
                      <a:lnTo>
                        <a:pt x="32" y="44"/>
                      </a:lnTo>
                      <a:lnTo>
                        <a:pt x="109" y="14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7" name="Freeform 3019"/>
                <p:cNvSpPr>
                  <a:spLocks/>
                </p:cNvSpPr>
                <p:nvPr/>
              </p:nvSpPr>
              <p:spPr bwMode="auto">
                <a:xfrm>
                  <a:off x="2709" y="1823"/>
                  <a:ext cx="142" cy="44"/>
                </a:xfrm>
                <a:custGeom>
                  <a:avLst/>
                  <a:gdLst>
                    <a:gd name="T0" fmla="*/ 0 w 142"/>
                    <a:gd name="T1" fmla="*/ 35 h 44"/>
                    <a:gd name="T2" fmla="*/ 32 w 142"/>
                    <a:gd name="T3" fmla="*/ 44 h 44"/>
                    <a:gd name="T4" fmla="*/ 109 w 142"/>
                    <a:gd name="T5" fmla="*/ 14 h 44"/>
                    <a:gd name="T6" fmla="*/ 142 w 142"/>
                    <a:gd name="T7" fmla="*/ 24 h 44"/>
                    <a:gd name="T8" fmla="*/ 123 w 142"/>
                    <a:gd name="T9" fmla="*/ 0 h 44"/>
                    <a:gd name="T10" fmla="*/ 33 w 142"/>
                    <a:gd name="T11" fmla="*/ 0 h 44"/>
                    <a:gd name="T12" fmla="*/ 71 w 142"/>
                    <a:gd name="T13" fmla="*/ 8 h 44"/>
                    <a:gd name="T14" fmla="*/ 0 w 142"/>
                    <a:gd name="T15" fmla="*/ 35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35"/>
                      </a:moveTo>
                      <a:lnTo>
                        <a:pt x="32" y="44"/>
                      </a:lnTo>
                      <a:lnTo>
                        <a:pt x="109" y="14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8" name="Freeform 3020"/>
                <p:cNvSpPr>
                  <a:spLocks/>
                </p:cNvSpPr>
                <p:nvPr/>
              </p:nvSpPr>
              <p:spPr bwMode="auto">
                <a:xfrm>
                  <a:off x="2554" y="1874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7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7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9" name="Freeform 3021"/>
                <p:cNvSpPr>
                  <a:spLocks/>
                </p:cNvSpPr>
                <p:nvPr/>
              </p:nvSpPr>
              <p:spPr bwMode="auto">
                <a:xfrm>
                  <a:off x="2554" y="1874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7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7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20" name="Freeform 3022"/>
                <p:cNvSpPr>
                  <a:spLocks/>
                </p:cNvSpPr>
                <p:nvPr/>
              </p:nvSpPr>
              <p:spPr bwMode="auto">
                <a:xfrm>
                  <a:off x="2562" y="1821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21" name="Freeform 3023"/>
                <p:cNvSpPr>
                  <a:spLocks/>
                </p:cNvSpPr>
                <p:nvPr/>
              </p:nvSpPr>
              <p:spPr bwMode="auto">
                <a:xfrm>
                  <a:off x="2562" y="1821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22" name="Freeform 3024"/>
                <p:cNvSpPr>
                  <a:spLocks/>
                </p:cNvSpPr>
                <p:nvPr/>
              </p:nvSpPr>
              <p:spPr bwMode="auto">
                <a:xfrm>
                  <a:off x="2703" y="1880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23" name="Freeform 3025"/>
                <p:cNvSpPr>
                  <a:spLocks/>
                </p:cNvSpPr>
                <p:nvPr/>
              </p:nvSpPr>
              <p:spPr bwMode="auto">
                <a:xfrm>
                  <a:off x="2703" y="1880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007" name="Group 3026"/>
              <p:cNvGrpSpPr>
                <a:grpSpLocks/>
              </p:cNvGrpSpPr>
              <p:nvPr/>
            </p:nvGrpSpPr>
            <p:grpSpPr bwMode="auto">
              <a:xfrm>
                <a:off x="2557" y="1823"/>
                <a:ext cx="297" cy="103"/>
                <a:chOff x="2557" y="1823"/>
                <a:chExt cx="297" cy="103"/>
              </a:xfrm>
            </p:grpSpPr>
            <p:sp>
              <p:nvSpPr>
                <p:cNvPr id="1008" name="Freeform 3027"/>
                <p:cNvSpPr>
                  <a:spLocks/>
                </p:cNvSpPr>
                <p:nvPr/>
              </p:nvSpPr>
              <p:spPr bwMode="auto">
                <a:xfrm>
                  <a:off x="2712" y="1825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8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09" name="Freeform 3028"/>
                <p:cNvSpPr>
                  <a:spLocks/>
                </p:cNvSpPr>
                <p:nvPr/>
              </p:nvSpPr>
              <p:spPr bwMode="auto">
                <a:xfrm>
                  <a:off x="2712" y="1825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8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0" name="Freeform 3029"/>
                <p:cNvSpPr>
                  <a:spLocks/>
                </p:cNvSpPr>
                <p:nvPr/>
              </p:nvSpPr>
              <p:spPr bwMode="auto">
                <a:xfrm>
                  <a:off x="2557" y="1877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0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0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1" name="Freeform 3030"/>
                <p:cNvSpPr>
                  <a:spLocks/>
                </p:cNvSpPr>
                <p:nvPr/>
              </p:nvSpPr>
              <p:spPr bwMode="auto">
                <a:xfrm>
                  <a:off x="2557" y="1877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0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0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2" name="Freeform 3031"/>
                <p:cNvSpPr>
                  <a:spLocks/>
                </p:cNvSpPr>
                <p:nvPr/>
              </p:nvSpPr>
              <p:spPr bwMode="auto">
                <a:xfrm>
                  <a:off x="2564" y="1823"/>
                  <a:ext cx="142" cy="44"/>
                </a:xfrm>
                <a:custGeom>
                  <a:avLst/>
                  <a:gdLst>
                    <a:gd name="T0" fmla="*/ 0 w 142"/>
                    <a:gd name="T1" fmla="*/ 10 h 44"/>
                    <a:gd name="T2" fmla="*/ 32 w 142"/>
                    <a:gd name="T3" fmla="*/ 0 h 44"/>
                    <a:gd name="T4" fmla="*/ 109 w 142"/>
                    <a:gd name="T5" fmla="*/ 27 h 44"/>
                    <a:gd name="T6" fmla="*/ 142 w 142"/>
                    <a:gd name="T7" fmla="*/ 20 h 44"/>
                    <a:gd name="T8" fmla="*/ 123 w 142"/>
                    <a:gd name="T9" fmla="*/ 44 h 44"/>
                    <a:gd name="T10" fmla="*/ 35 w 142"/>
                    <a:gd name="T11" fmla="*/ 44 h 44"/>
                    <a:gd name="T12" fmla="*/ 71 w 142"/>
                    <a:gd name="T13" fmla="*/ 38 h 44"/>
                    <a:gd name="T14" fmla="*/ 0 w 142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10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4"/>
                      </a:lnTo>
                      <a:lnTo>
                        <a:pt x="35" y="44"/>
                      </a:lnTo>
                      <a:lnTo>
                        <a:pt x="71" y="38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3" name="Freeform 3032"/>
                <p:cNvSpPr>
                  <a:spLocks/>
                </p:cNvSpPr>
                <p:nvPr/>
              </p:nvSpPr>
              <p:spPr bwMode="auto">
                <a:xfrm>
                  <a:off x="2564" y="1823"/>
                  <a:ext cx="142" cy="44"/>
                </a:xfrm>
                <a:custGeom>
                  <a:avLst/>
                  <a:gdLst>
                    <a:gd name="T0" fmla="*/ 0 w 142"/>
                    <a:gd name="T1" fmla="*/ 10 h 44"/>
                    <a:gd name="T2" fmla="*/ 32 w 142"/>
                    <a:gd name="T3" fmla="*/ 0 h 44"/>
                    <a:gd name="T4" fmla="*/ 109 w 142"/>
                    <a:gd name="T5" fmla="*/ 27 h 44"/>
                    <a:gd name="T6" fmla="*/ 142 w 142"/>
                    <a:gd name="T7" fmla="*/ 20 h 44"/>
                    <a:gd name="T8" fmla="*/ 123 w 142"/>
                    <a:gd name="T9" fmla="*/ 44 h 44"/>
                    <a:gd name="T10" fmla="*/ 35 w 142"/>
                    <a:gd name="T11" fmla="*/ 44 h 44"/>
                    <a:gd name="T12" fmla="*/ 71 w 142"/>
                    <a:gd name="T13" fmla="*/ 38 h 44"/>
                    <a:gd name="T14" fmla="*/ 0 w 142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10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4"/>
                      </a:lnTo>
                      <a:lnTo>
                        <a:pt x="35" y="44"/>
                      </a:lnTo>
                      <a:lnTo>
                        <a:pt x="71" y="38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4" name="Freeform 3033"/>
                <p:cNvSpPr>
                  <a:spLocks/>
                </p:cNvSpPr>
                <p:nvPr/>
              </p:nvSpPr>
              <p:spPr bwMode="auto">
                <a:xfrm>
                  <a:off x="2706" y="1882"/>
                  <a:ext cx="142" cy="44"/>
                </a:xfrm>
                <a:custGeom>
                  <a:avLst/>
                  <a:gdLst>
                    <a:gd name="T0" fmla="*/ 142 w 142"/>
                    <a:gd name="T1" fmla="*/ 34 h 44"/>
                    <a:gd name="T2" fmla="*/ 112 w 142"/>
                    <a:gd name="T3" fmla="*/ 44 h 44"/>
                    <a:gd name="T4" fmla="*/ 36 w 142"/>
                    <a:gd name="T5" fmla="*/ 15 h 44"/>
                    <a:gd name="T6" fmla="*/ 0 w 142"/>
                    <a:gd name="T7" fmla="*/ 25 h 44"/>
                    <a:gd name="T8" fmla="*/ 19 w 142"/>
                    <a:gd name="T9" fmla="*/ 0 h 44"/>
                    <a:gd name="T10" fmla="*/ 112 w 142"/>
                    <a:gd name="T11" fmla="*/ 0 h 44"/>
                    <a:gd name="T12" fmla="*/ 73 w 142"/>
                    <a:gd name="T13" fmla="*/ 7 h 44"/>
                    <a:gd name="T14" fmla="*/ 142 w 142"/>
                    <a:gd name="T15" fmla="*/ 34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142" y="34"/>
                      </a:moveTo>
                      <a:lnTo>
                        <a:pt x="112" y="44"/>
                      </a:lnTo>
                      <a:lnTo>
                        <a:pt x="36" y="15"/>
                      </a:lnTo>
                      <a:lnTo>
                        <a:pt x="0" y="25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7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15" name="Freeform 3034"/>
                <p:cNvSpPr>
                  <a:spLocks/>
                </p:cNvSpPr>
                <p:nvPr/>
              </p:nvSpPr>
              <p:spPr bwMode="auto">
                <a:xfrm>
                  <a:off x="2706" y="1882"/>
                  <a:ext cx="142" cy="44"/>
                </a:xfrm>
                <a:custGeom>
                  <a:avLst/>
                  <a:gdLst>
                    <a:gd name="T0" fmla="*/ 142 w 142"/>
                    <a:gd name="T1" fmla="*/ 34 h 44"/>
                    <a:gd name="T2" fmla="*/ 112 w 142"/>
                    <a:gd name="T3" fmla="*/ 44 h 44"/>
                    <a:gd name="T4" fmla="*/ 36 w 142"/>
                    <a:gd name="T5" fmla="*/ 15 h 44"/>
                    <a:gd name="T6" fmla="*/ 0 w 142"/>
                    <a:gd name="T7" fmla="*/ 25 h 44"/>
                    <a:gd name="T8" fmla="*/ 19 w 142"/>
                    <a:gd name="T9" fmla="*/ 0 h 44"/>
                    <a:gd name="T10" fmla="*/ 112 w 142"/>
                    <a:gd name="T11" fmla="*/ 0 h 44"/>
                    <a:gd name="T12" fmla="*/ 73 w 142"/>
                    <a:gd name="T13" fmla="*/ 7 h 44"/>
                    <a:gd name="T14" fmla="*/ 142 w 142"/>
                    <a:gd name="T15" fmla="*/ 34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142" y="34"/>
                      </a:moveTo>
                      <a:lnTo>
                        <a:pt x="112" y="44"/>
                      </a:lnTo>
                      <a:lnTo>
                        <a:pt x="36" y="15"/>
                      </a:lnTo>
                      <a:lnTo>
                        <a:pt x="0" y="25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7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34" name="Line 3035"/>
            <p:cNvSpPr>
              <a:spLocks noChangeShapeType="1"/>
            </p:cNvSpPr>
            <p:nvPr/>
          </p:nvSpPr>
          <p:spPr bwMode="auto">
            <a:xfrm>
              <a:off x="1151" y="2122"/>
              <a:ext cx="1" cy="123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35" name="Line 3036"/>
            <p:cNvSpPr>
              <a:spLocks noChangeShapeType="1"/>
            </p:cNvSpPr>
            <p:nvPr/>
          </p:nvSpPr>
          <p:spPr bwMode="auto">
            <a:xfrm>
              <a:off x="1333" y="2122"/>
              <a:ext cx="1" cy="123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36" name="Group 3037"/>
            <p:cNvGrpSpPr>
              <a:grpSpLocks/>
            </p:cNvGrpSpPr>
            <p:nvPr/>
          </p:nvGrpSpPr>
          <p:grpSpPr bwMode="auto">
            <a:xfrm>
              <a:off x="1172" y="2154"/>
              <a:ext cx="141" cy="106"/>
              <a:chOff x="2538" y="1950"/>
              <a:chExt cx="332" cy="253"/>
            </a:xfrm>
          </p:grpSpPr>
          <p:sp>
            <p:nvSpPr>
              <p:cNvPr id="1002" name="Freeform 3038"/>
              <p:cNvSpPr>
                <a:spLocks/>
              </p:cNvSpPr>
              <p:nvPr/>
            </p:nvSpPr>
            <p:spPr bwMode="auto">
              <a:xfrm>
                <a:off x="2538" y="1950"/>
                <a:ext cx="329" cy="252"/>
              </a:xfrm>
              <a:custGeom>
                <a:avLst/>
                <a:gdLst>
                  <a:gd name="T0" fmla="*/ 48 w 329"/>
                  <a:gd name="T1" fmla="*/ 0 h 252"/>
                  <a:gd name="T2" fmla="*/ 48 w 329"/>
                  <a:gd name="T3" fmla="*/ 33 h 252"/>
                  <a:gd name="T4" fmla="*/ 125 w 329"/>
                  <a:gd name="T5" fmla="*/ 33 h 252"/>
                  <a:gd name="T6" fmla="*/ 164 w 329"/>
                  <a:gd name="T7" fmla="*/ 100 h 252"/>
                  <a:gd name="T8" fmla="*/ 204 w 329"/>
                  <a:gd name="T9" fmla="*/ 33 h 252"/>
                  <a:gd name="T10" fmla="*/ 281 w 329"/>
                  <a:gd name="T11" fmla="*/ 33 h 252"/>
                  <a:gd name="T12" fmla="*/ 281 w 329"/>
                  <a:gd name="T13" fmla="*/ 0 h 252"/>
                  <a:gd name="T14" fmla="*/ 329 w 329"/>
                  <a:gd name="T15" fmla="*/ 40 h 252"/>
                  <a:gd name="T16" fmla="*/ 281 w 329"/>
                  <a:gd name="T17" fmla="*/ 79 h 252"/>
                  <a:gd name="T18" fmla="*/ 281 w 329"/>
                  <a:gd name="T19" fmla="*/ 53 h 252"/>
                  <a:gd name="T20" fmla="*/ 226 w 329"/>
                  <a:gd name="T21" fmla="*/ 53 h 252"/>
                  <a:gd name="T22" fmla="*/ 181 w 329"/>
                  <a:gd name="T23" fmla="*/ 127 h 252"/>
                  <a:gd name="T24" fmla="*/ 226 w 329"/>
                  <a:gd name="T25" fmla="*/ 202 h 252"/>
                  <a:gd name="T26" fmla="*/ 281 w 329"/>
                  <a:gd name="T27" fmla="*/ 202 h 252"/>
                  <a:gd name="T28" fmla="*/ 281 w 329"/>
                  <a:gd name="T29" fmla="*/ 176 h 252"/>
                  <a:gd name="T30" fmla="*/ 329 w 329"/>
                  <a:gd name="T31" fmla="*/ 213 h 252"/>
                  <a:gd name="T32" fmla="*/ 281 w 329"/>
                  <a:gd name="T33" fmla="*/ 252 h 252"/>
                  <a:gd name="T34" fmla="*/ 281 w 329"/>
                  <a:gd name="T35" fmla="*/ 222 h 252"/>
                  <a:gd name="T36" fmla="*/ 204 w 329"/>
                  <a:gd name="T37" fmla="*/ 222 h 252"/>
                  <a:gd name="T38" fmla="*/ 164 w 329"/>
                  <a:gd name="T39" fmla="*/ 154 h 252"/>
                  <a:gd name="T40" fmla="*/ 125 w 329"/>
                  <a:gd name="T41" fmla="*/ 224 h 252"/>
                  <a:gd name="T42" fmla="*/ 48 w 329"/>
                  <a:gd name="T43" fmla="*/ 224 h 252"/>
                  <a:gd name="T44" fmla="*/ 48 w 329"/>
                  <a:gd name="T45" fmla="*/ 252 h 252"/>
                  <a:gd name="T46" fmla="*/ 0 w 329"/>
                  <a:gd name="T47" fmla="*/ 213 h 252"/>
                  <a:gd name="T48" fmla="*/ 48 w 329"/>
                  <a:gd name="T49" fmla="*/ 176 h 252"/>
                  <a:gd name="T50" fmla="*/ 48 w 329"/>
                  <a:gd name="T51" fmla="*/ 202 h 252"/>
                  <a:gd name="T52" fmla="*/ 100 w 329"/>
                  <a:gd name="T53" fmla="*/ 202 h 252"/>
                  <a:gd name="T54" fmla="*/ 148 w 329"/>
                  <a:gd name="T55" fmla="*/ 127 h 252"/>
                  <a:gd name="T56" fmla="*/ 100 w 329"/>
                  <a:gd name="T57" fmla="*/ 53 h 252"/>
                  <a:gd name="T58" fmla="*/ 48 w 329"/>
                  <a:gd name="T59" fmla="*/ 53 h 252"/>
                  <a:gd name="T60" fmla="*/ 48 w 329"/>
                  <a:gd name="T61" fmla="*/ 77 h 252"/>
                  <a:gd name="T62" fmla="*/ 0 w 329"/>
                  <a:gd name="T63" fmla="*/ 40 h 252"/>
                  <a:gd name="T64" fmla="*/ 48 w 329"/>
                  <a:gd name="T65" fmla="*/ 0 h 25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2"/>
                  <a:gd name="T101" fmla="*/ 329 w 329"/>
                  <a:gd name="T102" fmla="*/ 252 h 25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2">
                    <a:moveTo>
                      <a:pt x="48" y="0"/>
                    </a:moveTo>
                    <a:lnTo>
                      <a:pt x="48" y="33"/>
                    </a:lnTo>
                    <a:lnTo>
                      <a:pt x="125" y="33"/>
                    </a:lnTo>
                    <a:lnTo>
                      <a:pt x="164" y="100"/>
                    </a:lnTo>
                    <a:lnTo>
                      <a:pt x="204" y="33"/>
                    </a:lnTo>
                    <a:lnTo>
                      <a:pt x="281" y="33"/>
                    </a:lnTo>
                    <a:lnTo>
                      <a:pt x="281" y="0"/>
                    </a:lnTo>
                    <a:lnTo>
                      <a:pt x="329" y="40"/>
                    </a:lnTo>
                    <a:lnTo>
                      <a:pt x="281" y="79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7"/>
                    </a:lnTo>
                    <a:lnTo>
                      <a:pt x="226" y="202"/>
                    </a:lnTo>
                    <a:lnTo>
                      <a:pt x="281" y="202"/>
                    </a:lnTo>
                    <a:lnTo>
                      <a:pt x="281" y="176"/>
                    </a:lnTo>
                    <a:lnTo>
                      <a:pt x="329" y="213"/>
                    </a:lnTo>
                    <a:lnTo>
                      <a:pt x="281" y="252"/>
                    </a:lnTo>
                    <a:lnTo>
                      <a:pt x="281" y="222"/>
                    </a:lnTo>
                    <a:lnTo>
                      <a:pt x="204" y="222"/>
                    </a:lnTo>
                    <a:lnTo>
                      <a:pt x="164" y="154"/>
                    </a:lnTo>
                    <a:lnTo>
                      <a:pt x="125" y="224"/>
                    </a:lnTo>
                    <a:lnTo>
                      <a:pt x="48" y="224"/>
                    </a:lnTo>
                    <a:lnTo>
                      <a:pt x="48" y="252"/>
                    </a:lnTo>
                    <a:lnTo>
                      <a:pt x="0" y="213"/>
                    </a:lnTo>
                    <a:lnTo>
                      <a:pt x="48" y="176"/>
                    </a:lnTo>
                    <a:lnTo>
                      <a:pt x="48" y="202"/>
                    </a:lnTo>
                    <a:lnTo>
                      <a:pt x="100" y="202"/>
                    </a:lnTo>
                    <a:lnTo>
                      <a:pt x="148" y="127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7"/>
                    </a:lnTo>
                    <a:lnTo>
                      <a:pt x="0" y="4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03" name="Freeform 3039"/>
              <p:cNvSpPr>
                <a:spLocks/>
              </p:cNvSpPr>
              <p:nvPr/>
            </p:nvSpPr>
            <p:spPr bwMode="auto">
              <a:xfrm>
                <a:off x="2538" y="1950"/>
                <a:ext cx="329" cy="252"/>
              </a:xfrm>
              <a:custGeom>
                <a:avLst/>
                <a:gdLst>
                  <a:gd name="T0" fmla="*/ 48 w 329"/>
                  <a:gd name="T1" fmla="*/ 0 h 252"/>
                  <a:gd name="T2" fmla="*/ 48 w 329"/>
                  <a:gd name="T3" fmla="*/ 33 h 252"/>
                  <a:gd name="T4" fmla="*/ 125 w 329"/>
                  <a:gd name="T5" fmla="*/ 33 h 252"/>
                  <a:gd name="T6" fmla="*/ 164 w 329"/>
                  <a:gd name="T7" fmla="*/ 100 h 252"/>
                  <a:gd name="T8" fmla="*/ 204 w 329"/>
                  <a:gd name="T9" fmla="*/ 33 h 252"/>
                  <a:gd name="T10" fmla="*/ 281 w 329"/>
                  <a:gd name="T11" fmla="*/ 33 h 252"/>
                  <a:gd name="T12" fmla="*/ 281 w 329"/>
                  <a:gd name="T13" fmla="*/ 0 h 252"/>
                  <a:gd name="T14" fmla="*/ 329 w 329"/>
                  <a:gd name="T15" fmla="*/ 40 h 252"/>
                  <a:gd name="T16" fmla="*/ 281 w 329"/>
                  <a:gd name="T17" fmla="*/ 79 h 252"/>
                  <a:gd name="T18" fmla="*/ 281 w 329"/>
                  <a:gd name="T19" fmla="*/ 53 h 252"/>
                  <a:gd name="T20" fmla="*/ 226 w 329"/>
                  <a:gd name="T21" fmla="*/ 53 h 252"/>
                  <a:gd name="T22" fmla="*/ 181 w 329"/>
                  <a:gd name="T23" fmla="*/ 127 h 252"/>
                  <a:gd name="T24" fmla="*/ 226 w 329"/>
                  <a:gd name="T25" fmla="*/ 202 h 252"/>
                  <a:gd name="T26" fmla="*/ 281 w 329"/>
                  <a:gd name="T27" fmla="*/ 202 h 252"/>
                  <a:gd name="T28" fmla="*/ 281 w 329"/>
                  <a:gd name="T29" fmla="*/ 176 h 252"/>
                  <a:gd name="T30" fmla="*/ 329 w 329"/>
                  <a:gd name="T31" fmla="*/ 213 h 252"/>
                  <a:gd name="T32" fmla="*/ 281 w 329"/>
                  <a:gd name="T33" fmla="*/ 252 h 252"/>
                  <a:gd name="T34" fmla="*/ 281 w 329"/>
                  <a:gd name="T35" fmla="*/ 222 h 252"/>
                  <a:gd name="T36" fmla="*/ 204 w 329"/>
                  <a:gd name="T37" fmla="*/ 222 h 252"/>
                  <a:gd name="T38" fmla="*/ 164 w 329"/>
                  <a:gd name="T39" fmla="*/ 154 h 252"/>
                  <a:gd name="T40" fmla="*/ 125 w 329"/>
                  <a:gd name="T41" fmla="*/ 224 h 252"/>
                  <a:gd name="T42" fmla="*/ 48 w 329"/>
                  <a:gd name="T43" fmla="*/ 224 h 252"/>
                  <a:gd name="T44" fmla="*/ 48 w 329"/>
                  <a:gd name="T45" fmla="*/ 252 h 252"/>
                  <a:gd name="T46" fmla="*/ 0 w 329"/>
                  <a:gd name="T47" fmla="*/ 213 h 252"/>
                  <a:gd name="T48" fmla="*/ 48 w 329"/>
                  <a:gd name="T49" fmla="*/ 176 h 252"/>
                  <a:gd name="T50" fmla="*/ 48 w 329"/>
                  <a:gd name="T51" fmla="*/ 202 h 252"/>
                  <a:gd name="T52" fmla="*/ 100 w 329"/>
                  <a:gd name="T53" fmla="*/ 202 h 252"/>
                  <a:gd name="T54" fmla="*/ 148 w 329"/>
                  <a:gd name="T55" fmla="*/ 127 h 252"/>
                  <a:gd name="T56" fmla="*/ 100 w 329"/>
                  <a:gd name="T57" fmla="*/ 53 h 252"/>
                  <a:gd name="T58" fmla="*/ 48 w 329"/>
                  <a:gd name="T59" fmla="*/ 53 h 252"/>
                  <a:gd name="T60" fmla="*/ 48 w 329"/>
                  <a:gd name="T61" fmla="*/ 77 h 252"/>
                  <a:gd name="T62" fmla="*/ 0 w 329"/>
                  <a:gd name="T63" fmla="*/ 40 h 252"/>
                  <a:gd name="T64" fmla="*/ 48 w 329"/>
                  <a:gd name="T65" fmla="*/ 0 h 25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2"/>
                  <a:gd name="T101" fmla="*/ 329 w 329"/>
                  <a:gd name="T102" fmla="*/ 252 h 25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2">
                    <a:moveTo>
                      <a:pt x="48" y="0"/>
                    </a:moveTo>
                    <a:lnTo>
                      <a:pt x="48" y="33"/>
                    </a:lnTo>
                    <a:lnTo>
                      <a:pt x="125" y="33"/>
                    </a:lnTo>
                    <a:lnTo>
                      <a:pt x="164" y="100"/>
                    </a:lnTo>
                    <a:lnTo>
                      <a:pt x="204" y="33"/>
                    </a:lnTo>
                    <a:lnTo>
                      <a:pt x="281" y="33"/>
                    </a:lnTo>
                    <a:lnTo>
                      <a:pt x="281" y="0"/>
                    </a:lnTo>
                    <a:lnTo>
                      <a:pt x="329" y="40"/>
                    </a:lnTo>
                    <a:lnTo>
                      <a:pt x="281" y="79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7"/>
                    </a:lnTo>
                    <a:lnTo>
                      <a:pt x="226" y="202"/>
                    </a:lnTo>
                    <a:lnTo>
                      <a:pt x="281" y="202"/>
                    </a:lnTo>
                    <a:lnTo>
                      <a:pt x="281" y="176"/>
                    </a:lnTo>
                    <a:lnTo>
                      <a:pt x="329" y="213"/>
                    </a:lnTo>
                    <a:lnTo>
                      <a:pt x="281" y="252"/>
                    </a:lnTo>
                    <a:lnTo>
                      <a:pt x="281" y="222"/>
                    </a:lnTo>
                    <a:lnTo>
                      <a:pt x="204" y="222"/>
                    </a:lnTo>
                    <a:lnTo>
                      <a:pt x="164" y="154"/>
                    </a:lnTo>
                    <a:lnTo>
                      <a:pt x="125" y="224"/>
                    </a:lnTo>
                    <a:lnTo>
                      <a:pt x="48" y="224"/>
                    </a:lnTo>
                    <a:lnTo>
                      <a:pt x="48" y="252"/>
                    </a:lnTo>
                    <a:lnTo>
                      <a:pt x="0" y="213"/>
                    </a:lnTo>
                    <a:lnTo>
                      <a:pt x="48" y="176"/>
                    </a:lnTo>
                    <a:lnTo>
                      <a:pt x="48" y="202"/>
                    </a:lnTo>
                    <a:lnTo>
                      <a:pt x="100" y="202"/>
                    </a:lnTo>
                    <a:lnTo>
                      <a:pt x="148" y="127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7"/>
                    </a:lnTo>
                    <a:lnTo>
                      <a:pt x="0" y="4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04" name="Freeform 3040"/>
              <p:cNvSpPr>
                <a:spLocks/>
              </p:cNvSpPr>
              <p:nvPr/>
            </p:nvSpPr>
            <p:spPr bwMode="auto">
              <a:xfrm>
                <a:off x="2543" y="1953"/>
                <a:ext cx="327" cy="250"/>
              </a:xfrm>
              <a:custGeom>
                <a:avLst/>
                <a:gdLst>
                  <a:gd name="T0" fmla="*/ 46 w 327"/>
                  <a:gd name="T1" fmla="*/ 0 h 250"/>
                  <a:gd name="T2" fmla="*/ 46 w 327"/>
                  <a:gd name="T3" fmla="*/ 33 h 250"/>
                  <a:gd name="T4" fmla="*/ 123 w 327"/>
                  <a:gd name="T5" fmla="*/ 33 h 250"/>
                  <a:gd name="T6" fmla="*/ 160 w 327"/>
                  <a:gd name="T7" fmla="*/ 98 h 250"/>
                  <a:gd name="T8" fmla="*/ 204 w 327"/>
                  <a:gd name="T9" fmla="*/ 33 h 250"/>
                  <a:gd name="T10" fmla="*/ 279 w 327"/>
                  <a:gd name="T11" fmla="*/ 33 h 250"/>
                  <a:gd name="T12" fmla="*/ 279 w 327"/>
                  <a:gd name="T13" fmla="*/ 0 h 250"/>
                  <a:gd name="T14" fmla="*/ 327 w 327"/>
                  <a:gd name="T15" fmla="*/ 40 h 250"/>
                  <a:gd name="T16" fmla="*/ 279 w 327"/>
                  <a:gd name="T17" fmla="*/ 79 h 250"/>
                  <a:gd name="T18" fmla="*/ 279 w 327"/>
                  <a:gd name="T19" fmla="*/ 52 h 250"/>
                  <a:gd name="T20" fmla="*/ 224 w 327"/>
                  <a:gd name="T21" fmla="*/ 52 h 250"/>
                  <a:gd name="T22" fmla="*/ 181 w 327"/>
                  <a:gd name="T23" fmla="*/ 125 h 250"/>
                  <a:gd name="T24" fmla="*/ 224 w 327"/>
                  <a:gd name="T25" fmla="*/ 203 h 250"/>
                  <a:gd name="T26" fmla="*/ 279 w 327"/>
                  <a:gd name="T27" fmla="*/ 203 h 250"/>
                  <a:gd name="T28" fmla="*/ 279 w 327"/>
                  <a:gd name="T29" fmla="*/ 176 h 250"/>
                  <a:gd name="T30" fmla="*/ 327 w 327"/>
                  <a:gd name="T31" fmla="*/ 212 h 250"/>
                  <a:gd name="T32" fmla="*/ 279 w 327"/>
                  <a:gd name="T33" fmla="*/ 250 h 250"/>
                  <a:gd name="T34" fmla="*/ 279 w 327"/>
                  <a:gd name="T35" fmla="*/ 221 h 250"/>
                  <a:gd name="T36" fmla="*/ 204 w 327"/>
                  <a:gd name="T37" fmla="*/ 221 h 250"/>
                  <a:gd name="T38" fmla="*/ 160 w 327"/>
                  <a:gd name="T39" fmla="*/ 152 h 250"/>
                  <a:gd name="T40" fmla="*/ 123 w 327"/>
                  <a:gd name="T41" fmla="*/ 225 h 250"/>
                  <a:gd name="T42" fmla="*/ 46 w 327"/>
                  <a:gd name="T43" fmla="*/ 225 h 250"/>
                  <a:gd name="T44" fmla="*/ 46 w 327"/>
                  <a:gd name="T45" fmla="*/ 250 h 250"/>
                  <a:gd name="T46" fmla="*/ 0 w 327"/>
                  <a:gd name="T47" fmla="*/ 212 h 250"/>
                  <a:gd name="T48" fmla="*/ 46 w 327"/>
                  <a:gd name="T49" fmla="*/ 176 h 250"/>
                  <a:gd name="T50" fmla="*/ 46 w 327"/>
                  <a:gd name="T51" fmla="*/ 203 h 250"/>
                  <a:gd name="T52" fmla="*/ 98 w 327"/>
                  <a:gd name="T53" fmla="*/ 203 h 250"/>
                  <a:gd name="T54" fmla="*/ 144 w 327"/>
                  <a:gd name="T55" fmla="*/ 125 h 250"/>
                  <a:gd name="T56" fmla="*/ 98 w 327"/>
                  <a:gd name="T57" fmla="*/ 52 h 250"/>
                  <a:gd name="T58" fmla="*/ 46 w 327"/>
                  <a:gd name="T59" fmla="*/ 52 h 250"/>
                  <a:gd name="T60" fmla="*/ 46 w 327"/>
                  <a:gd name="T61" fmla="*/ 76 h 250"/>
                  <a:gd name="T62" fmla="*/ 0 w 327"/>
                  <a:gd name="T63" fmla="*/ 40 h 250"/>
                  <a:gd name="T64" fmla="*/ 46 w 327"/>
                  <a:gd name="T65" fmla="*/ 0 h 2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0"/>
                  <a:gd name="T101" fmla="*/ 327 w 327"/>
                  <a:gd name="T102" fmla="*/ 250 h 25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0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2"/>
                    </a:lnTo>
                    <a:lnTo>
                      <a:pt x="279" y="250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2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0"/>
                    </a:lnTo>
                    <a:lnTo>
                      <a:pt x="0" y="212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1005" name="Freeform 3041"/>
              <p:cNvSpPr>
                <a:spLocks/>
              </p:cNvSpPr>
              <p:nvPr/>
            </p:nvSpPr>
            <p:spPr bwMode="auto">
              <a:xfrm>
                <a:off x="2543" y="1953"/>
                <a:ext cx="327" cy="250"/>
              </a:xfrm>
              <a:custGeom>
                <a:avLst/>
                <a:gdLst>
                  <a:gd name="T0" fmla="*/ 46 w 327"/>
                  <a:gd name="T1" fmla="*/ 0 h 250"/>
                  <a:gd name="T2" fmla="*/ 46 w 327"/>
                  <a:gd name="T3" fmla="*/ 33 h 250"/>
                  <a:gd name="T4" fmla="*/ 123 w 327"/>
                  <a:gd name="T5" fmla="*/ 33 h 250"/>
                  <a:gd name="T6" fmla="*/ 160 w 327"/>
                  <a:gd name="T7" fmla="*/ 98 h 250"/>
                  <a:gd name="T8" fmla="*/ 204 w 327"/>
                  <a:gd name="T9" fmla="*/ 33 h 250"/>
                  <a:gd name="T10" fmla="*/ 279 w 327"/>
                  <a:gd name="T11" fmla="*/ 33 h 250"/>
                  <a:gd name="T12" fmla="*/ 279 w 327"/>
                  <a:gd name="T13" fmla="*/ 0 h 250"/>
                  <a:gd name="T14" fmla="*/ 327 w 327"/>
                  <a:gd name="T15" fmla="*/ 40 h 250"/>
                  <a:gd name="T16" fmla="*/ 279 w 327"/>
                  <a:gd name="T17" fmla="*/ 79 h 250"/>
                  <a:gd name="T18" fmla="*/ 279 w 327"/>
                  <a:gd name="T19" fmla="*/ 52 h 250"/>
                  <a:gd name="T20" fmla="*/ 224 w 327"/>
                  <a:gd name="T21" fmla="*/ 52 h 250"/>
                  <a:gd name="T22" fmla="*/ 181 w 327"/>
                  <a:gd name="T23" fmla="*/ 125 h 250"/>
                  <a:gd name="T24" fmla="*/ 224 w 327"/>
                  <a:gd name="T25" fmla="*/ 203 h 250"/>
                  <a:gd name="T26" fmla="*/ 279 w 327"/>
                  <a:gd name="T27" fmla="*/ 203 h 250"/>
                  <a:gd name="T28" fmla="*/ 279 w 327"/>
                  <a:gd name="T29" fmla="*/ 176 h 250"/>
                  <a:gd name="T30" fmla="*/ 327 w 327"/>
                  <a:gd name="T31" fmla="*/ 212 h 250"/>
                  <a:gd name="T32" fmla="*/ 279 w 327"/>
                  <a:gd name="T33" fmla="*/ 250 h 250"/>
                  <a:gd name="T34" fmla="*/ 279 w 327"/>
                  <a:gd name="T35" fmla="*/ 221 h 250"/>
                  <a:gd name="T36" fmla="*/ 204 w 327"/>
                  <a:gd name="T37" fmla="*/ 221 h 250"/>
                  <a:gd name="T38" fmla="*/ 160 w 327"/>
                  <a:gd name="T39" fmla="*/ 152 h 250"/>
                  <a:gd name="T40" fmla="*/ 123 w 327"/>
                  <a:gd name="T41" fmla="*/ 225 h 250"/>
                  <a:gd name="T42" fmla="*/ 46 w 327"/>
                  <a:gd name="T43" fmla="*/ 225 h 250"/>
                  <a:gd name="T44" fmla="*/ 46 w 327"/>
                  <a:gd name="T45" fmla="*/ 250 h 250"/>
                  <a:gd name="T46" fmla="*/ 0 w 327"/>
                  <a:gd name="T47" fmla="*/ 212 h 250"/>
                  <a:gd name="T48" fmla="*/ 46 w 327"/>
                  <a:gd name="T49" fmla="*/ 176 h 250"/>
                  <a:gd name="T50" fmla="*/ 46 w 327"/>
                  <a:gd name="T51" fmla="*/ 203 h 250"/>
                  <a:gd name="T52" fmla="*/ 98 w 327"/>
                  <a:gd name="T53" fmla="*/ 203 h 250"/>
                  <a:gd name="T54" fmla="*/ 144 w 327"/>
                  <a:gd name="T55" fmla="*/ 125 h 250"/>
                  <a:gd name="T56" fmla="*/ 98 w 327"/>
                  <a:gd name="T57" fmla="*/ 52 h 250"/>
                  <a:gd name="T58" fmla="*/ 46 w 327"/>
                  <a:gd name="T59" fmla="*/ 52 h 250"/>
                  <a:gd name="T60" fmla="*/ 46 w 327"/>
                  <a:gd name="T61" fmla="*/ 76 h 250"/>
                  <a:gd name="T62" fmla="*/ 0 w 327"/>
                  <a:gd name="T63" fmla="*/ 40 h 250"/>
                  <a:gd name="T64" fmla="*/ 46 w 327"/>
                  <a:gd name="T65" fmla="*/ 0 h 2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0"/>
                  <a:gd name="T101" fmla="*/ 327 w 327"/>
                  <a:gd name="T102" fmla="*/ 250 h 25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0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2"/>
                    </a:lnTo>
                    <a:lnTo>
                      <a:pt x="279" y="250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2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0"/>
                    </a:lnTo>
                    <a:lnTo>
                      <a:pt x="0" y="212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37" name="Oval 3042"/>
            <p:cNvSpPr>
              <a:spLocks noChangeArrowheads="1"/>
            </p:cNvSpPr>
            <p:nvPr/>
          </p:nvSpPr>
          <p:spPr bwMode="auto">
            <a:xfrm>
              <a:off x="1152" y="1927"/>
              <a:ext cx="183" cy="59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38" name="Rectangle 3043"/>
            <p:cNvSpPr>
              <a:spLocks noChangeArrowheads="1"/>
            </p:cNvSpPr>
            <p:nvPr/>
          </p:nvSpPr>
          <p:spPr bwMode="auto">
            <a:xfrm>
              <a:off x="1151" y="1833"/>
              <a:ext cx="182" cy="124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39" name="Rectangle 3044"/>
            <p:cNvSpPr>
              <a:spLocks noChangeArrowheads="1"/>
            </p:cNvSpPr>
            <p:nvPr/>
          </p:nvSpPr>
          <p:spPr bwMode="auto">
            <a:xfrm>
              <a:off x="1151" y="1833"/>
              <a:ext cx="182" cy="124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40" name="Oval 3045"/>
            <p:cNvSpPr>
              <a:spLocks noChangeArrowheads="1"/>
            </p:cNvSpPr>
            <p:nvPr/>
          </p:nvSpPr>
          <p:spPr bwMode="auto">
            <a:xfrm>
              <a:off x="1152" y="1804"/>
              <a:ext cx="183" cy="59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41" name="Group 3046"/>
            <p:cNvGrpSpPr>
              <a:grpSpLocks/>
            </p:cNvGrpSpPr>
            <p:nvPr/>
          </p:nvGrpSpPr>
          <p:grpSpPr bwMode="auto">
            <a:xfrm>
              <a:off x="1179" y="1811"/>
              <a:ext cx="127" cy="44"/>
              <a:chOff x="2554" y="1127"/>
              <a:chExt cx="300" cy="105"/>
            </a:xfrm>
          </p:grpSpPr>
          <p:grpSp>
            <p:nvGrpSpPr>
              <p:cNvPr id="984" name="Group 3047"/>
              <p:cNvGrpSpPr>
                <a:grpSpLocks/>
              </p:cNvGrpSpPr>
              <p:nvPr/>
            </p:nvGrpSpPr>
            <p:grpSpPr bwMode="auto">
              <a:xfrm>
                <a:off x="2554" y="1127"/>
                <a:ext cx="297" cy="104"/>
                <a:chOff x="2554" y="1127"/>
                <a:chExt cx="297" cy="104"/>
              </a:xfrm>
            </p:grpSpPr>
            <p:sp>
              <p:nvSpPr>
                <p:cNvPr id="994" name="Freeform 3048"/>
                <p:cNvSpPr>
                  <a:spLocks/>
                </p:cNvSpPr>
                <p:nvPr/>
              </p:nvSpPr>
              <p:spPr bwMode="auto">
                <a:xfrm>
                  <a:off x="2709" y="1129"/>
                  <a:ext cx="142" cy="45"/>
                </a:xfrm>
                <a:custGeom>
                  <a:avLst/>
                  <a:gdLst>
                    <a:gd name="T0" fmla="*/ 0 w 142"/>
                    <a:gd name="T1" fmla="*/ 35 h 45"/>
                    <a:gd name="T2" fmla="*/ 32 w 142"/>
                    <a:gd name="T3" fmla="*/ 45 h 45"/>
                    <a:gd name="T4" fmla="*/ 109 w 142"/>
                    <a:gd name="T5" fmla="*/ 15 h 45"/>
                    <a:gd name="T6" fmla="*/ 142 w 142"/>
                    <a:gd name="T7" fmla="*/ 24 h 45"/>
                    <a:gd name="T8" fmla="*/ 123 w 142"/>
                    <a:gd name="T9" fmla="*/ 0 h 45"/>
                    <a:gd name="T10" fmla="*/ 33 w 142"/>
                    <a:gd name="T11" fmla="*/ 0 h 45"/>
                    <a:gd name="T12" fmla="*/ 71 w 142"/>
                    <a:gd name="T13" fmla="*/ 8 h 45"/>
                    <a:gd name="T14" fmla="*/ 0 w 142"/>
                    <a:gd name="T15" fmla="*/ 35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5"/>
                      </a:moveTo>
                      <a:lnTo>
                        <a:pt x="32" y="45"/>
                      </a:lnTo>
                      <a:lnTo>
                        <a:pt x="109" y="15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5" name="Freeform 3049"/>
                <p:cNvSpPr>
                  <a:spLocks/>
                </p:cNvSpPr>
                <p:nvPr/>
              </p:nvSpPr>
              <p:spPr bwMode="auto">
                <a:xfrm>
                  <a:off x="2709" y="1129"/>
                  <a:ext cx="142" cy="45"/>
                </a:xfrm>
                <a:custGeom>
                  <a:avLst/>
                  <a:gdLst>
                    <a:gd name="T0" fmla="*/ 0 w 142"/>
                    <a:gd name="T1" fmla="*/ 35 h 45"/>
                    <a:gd name="T2" fmla="*/ 32 w 142"/>
                    <a:gd name="T3" fmla="*/ 45 h 45"/>
                    <a:gd name="T4" fmla="*/ 109 w 142"/>
                    <a:gd name="T5" fmla="*/ 15 h 45"/>
                    <a:gd name="T6" fmla="*/ 142 w 142"/>
                    <a:gd name="T7" fmla="*/ 24 h 45"/>
                    <a:gd name="T8" fmla="*/ 123 w 142"/>
                    <a:gd name="T9" fmla="*/ 0 h 45"/>
                    <a:gd name="T10" fmla="*/ 33 w 142"/>
                    <a:gd name="T11" fmla="*/ 0 h 45"/>
                    <a:gd name="T12" fmla="*/ 71 w 142"/>
                    <a:gd name="T13" fmla="*/ 8 h 45"/>
                    <a:gd name="T14" fmla="*/ 0 w 142"/>
                    <a:gd name="T15" fmla="*/ 35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5"/>
                      </a:moveTo>
                      <a:lnTo>
                        <a:pt x="32" y="45"/>
                      </a:lnTo>
                      <a:lnTo>
                        <a:pt x="109" y="15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6" name="Freeform 3050"/>
                <p:cNvSpPr>
                  <a:spLocks/>
                </p:cNvSpPr>
                <p:nvPr/>
              </p:nvSpPr>
              <p:spPr bwMode="auto">
                <a:xfrm>
                  <a:off x="2554" y="1180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7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7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7" name="Freeform 3051"/>
                <p:cNvSpPr>
                  <a:spLocks/>
                </p:cNvSpPr>
                <p:nvPr/>
              </p:nvSpPr>
              <p:spPr bwMode="auto">
                <a:xfrm>
                  <a:off x="2554" y="1180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7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7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8" name="Freeform 3052"/>
                <p:cNvSpPr>
                  <a:spLocks/>
                </p:cNvSpPr>
                <p:nvPr/>
              </p:nvSpPr>
              <p:spPr bwMode="auto">
                <a:xfrm>
                  <a:off x="2562" y="1127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9" name="Freeform 3053"/>
                <p:cNvSpPr>
                  <a:spLocks/>
                </p:cNvSpPr>
                <p:nvPr/>
              </p:nvSpPr>
              <p:spPr bwMode="auto">
                <a:xfrm>
                  <a:off x="2562" y="1127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00" name="Freeform 3054"/>
                <p:cNvSpPr>
                  <a:spLocks/>
                </p:cNvSpPr>
                <p:nvPr/>
              </p:nvSpPr>
              <p:spPr bwMode="auto">
                <a:xfrm>
                  <a:off x="2703" y="1186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1001" name="Freeform 3055"/>
                <p:cNvSpPr>
                  <a:spLocks/>
                </p:cNvSpPr>
                <p:nvPr/>
              </p:nvSpPr>
              <p:spPr bwMode="auto">
                <a:xfrm>
                  <a:off x="2703" y="1186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985" name="Group 3056"/>
              <p:cNvGrpSpPr>
                <a:grpSpLocks/>
              </p:cNvGrpSpPr>
              <p:nvPr/>
            </p:nvGrpSpPr>
            <p:grpSpPr bwMode="auto">
              <a:xfrm>
                <a:off x="2557" y="1129"/>
                <a:ext cx="297" cy="103"/>
                <a:chOff x="2557" y="1129"/>
                <a:chExt cx="297" cy="103"/>
              </a:xfrm>
            </p:grpSpPr>
            <p:sp>
              <p:nvSpPr>
                <p:cNvPr id="986" name="Freeform 3057"/>
                <p:cNvSpPr>
                  <a:spLocks/>
                </p:cNvSpPr>
                <p:nvPr/>
              </p:nvSpPr>
              <p:spPr bwMode="auto">
                <a:xfrm>
                  <a:off x="2712" y="1131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9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9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87" name="Freeform 3058"/>
                <p:cNvSpPr>
                  <a:spLocks/>
                </p:cNvSpPr>
                <p:nvPr/>
              </p:nvSpPr>
              <p:spPr bwMode="auto">
                <a:xfrm>
                  <a:off x="2712" y="1131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9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9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88" name="Freeform 3059"/>
                <p:cNvSpPr>
                  <a:spLocks/>
                </p:cNvSpPr>
                <p:nvPr/>
              </p:nvSpPr>
              <p:spPr bwMode="auto">
                <a:xfrm>
                  <a:off x="2557" y="1183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89" name="Freeform 3060"/>
                <p:cNvSpPr>
                  <a:spLocks/>
                </p:cNvSpPr>
                <p:nvPr/>
              </p:nvSpPr>
              <p:spPr bwMode="auto">
                <a:xfrm>
                  <a:off x="2557" y="1183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0" name="Freeform 3061"/>
                <p:cNvSpPr>
                  <a:spLocks/>
                </p:cNvSpPr>
                <p:nvPr/>
              </p:nvSpPr>
              <p:spPr bwMode="auto">
                <a:xfrm>
                  <a:off x="2564" y="1129"/>
                  <a:ext cx="142" cy="45"/>
                </a:xfrm>
                <a:custGeom>
                  <a:avLst/>
                  <a:gdLst>
                    <a:gd name="T0" fmla="*/ 0 w 142"/>
                    <a:gd name="T1" fmla="*/ 11 h 45"/>
                    <a:gd name="T2" fmla="*/ 32 w 142"/>
                    <a:gd name="T3" fmla="*/ 0 h 45"/>
                    <a:gd name="T4" fmla="*/ 109 w 142"/>
                    <a:gd name="T5" fmla="*/ 27 h 45"/>
                    <a:gd name="T6" fmla="*/ 142 w 142"/>
                    <a:gd name="T7" fmla="*/ 20 h 45"/>
                    <a:gd name="T8" fmla="*/ 123 w 142"/>
                    <a:gd name="T9" fmla="*/ 45 h 45"/>
                    <a:gd name="T10" fmla="*/ 35 w 142"/>
                    <a:gd name="T11" fmla="*/ 45 h 45"/>
                    <a:gd name="T12" fmla="*/ 71 w 142"/>
                    <a:gd name="T13" fmla="*/ 38 h 45"/>
                    <a:gd name="T14" fmla="*/ 0 w 142"/>
                    <a:gd name="T15" fmla="*/ 11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11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5"/>
                      </a:lnTo>
                      <a:lnTo>
                        <a:pt x="35" y="45"/>
                      </a:lnTo>
                      <a:lnTo>
                        <a:pt x="71" y="38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1" name="Freeform 3062"/>
                <p:cNvSpPr>
                  <a:spLocks/>
                </p:cNvSpPr>
                <p:nvPr/>
              </p:nvSpPr>
              <p:spPr bwMode="auto">
                <a:xfrm>
                  <a:off x="2564" y="1129"/>
                  <a:ext cx="142" cy="45"/>
                </a:xfrm>
                <a:custGeom>
                  <a:avLst/>
                  <a:gdLst>
                    <a:gd name="T0" fmla="*/ 0 w 142"/>
                    <a:gd name="T1" fmla="*/ 11 h 45"/>
                    <a:gd name="T2" fmla="*/ 32 w 142"/>
                    <a:gd name="T3" fmla="*/ 0 h 45"/>
                    <a:gd name="T4" fmla="*/ 109 w 142"/>
                    <a:gd name="T5" fmla="*/ 27 h 45"/>
                    <a:gd name="T6" fmla="*/ 142 w 142"/>
                    <a:gd name="T7" fmla="*/ 20 h 45"/>
                    <a:gd name="T8" fmla="*/ 123 w 142"/>
                    <a:gd name="T9" fmla="*/ 45 h 45"/>
                    <a:gd name="T10" fmla="*/ 35 w 142"/>
                    <a:gd name="T11" fmla="*/ 45 h 45"/>
                    <a:gd name="T12" fmla="*/ 71 w 142"/>
                    <a:gd name="T13" fmla="*/ 38 h 45"/>
                    <a:gd name="T14" fmla="*/ 0 w 142"/>
                    <a:gd name="T15" fmla="*/ 11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11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5"/>
                      </a:lnTo>
                      <a:lnTo>
                        <a:pt x="35" y="45"/>
                      </a:lnTo>
                      <a:lnTo>
                        <a:pt x="71" y="38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2" name="Freeform 3063"/>
                <p:cNvSpPr>
                  <a:spLocks/>
                </p:cNvSpPr>
                <p:nvPr/>
              </p:nvSpPr>
              <p:spPr bwMode="auto">
                <a:xfrm>
                  <a:off x="2706" y="1189"/>
                  <a:ext cx="142" cy="43"/>
                </a:xfrm>
                <a:custGeom>
                  <a:avLst/>
                  <a:gdLst>
                    <a:gd name="T0" fmla="*/ 142 w 142"/>
                    <a:gd name="T1" fmla="*/ 34 h 43"/>
                    <a:gd name="T2" fmla="*/ 112 w 142"/>
                    <a:gd name="T3" fmla="*/ 43 h 43"/>
                    <a:gd name="T4" fmla="*/ 36 w 142"/>
                    <a:gd name="T5" fmla="*/ 15 h 43"/>
                    <a:gd name="T6" fmla="*/ 0 w 142"/>
                    <a:gd name="T7" fmla="*/ 24 h 43"/>
                    <a:gd name="T8" fmla="*/ 19 w 142"/>
                    <a:gd name="T9" fmla="*/ 0 h 43"/>
                    <a:gd name="T10" fmla="*/ 112 w 142"/>
                    <a:gd name="T11" fmla="*/ 0 h 43"/>
                    <a:gd name="T12" fmla="*/ 73 w 142"/>
                    <a:gd name="T13" fmla="*/ 6 h 43"/>
                    <a:gd name="T14" fmla="*/ 142 w 142"/>
                    <a:gd name="T15" fmla="*/ 34 h 4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3"/>
                    <a:gd name="T26" fmla="*/ 142 w 142"/>
                    <a:gd name="T27" fmla="*/ 43 h 4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3">
                      <a:moveTo>
                        <a:pt x="142" y="34"/>
                      </a:moveTo>
                      <a:lnTo>
                        <a:pt x="112" y="43"/>
                      </a:lnTo>
                      <a:lnTo>
                        <a:pt x="36" y="15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6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93" name="Freeform 3064"/>
                <p:cNvSpPr>
                  <a:spLocks/>
                </p:cNvSpPr>
                <p:nvPr/>
              </p:nvSpPr>
              <p:spPr bwMode="auto">
                <a:xfrm>
                  <a:off x="2706" y="1189"/>
                  <a:ext cx="142" cy="43"/>
                </a:xfrm>
                <a:custGeom>
                  <a:avLst/>
                  <a:gdLst>
                    <a:gd name="T0" fmla="*/ 142 w 142"/>
                    <a:gd name="T1" fmla="*/ 34 h 43"/>
                    <a:gd name="T2" fmla="*/ 112 w 142"/>
                    <a:gd name="T3" fmla="*/ 43 h 43"/>
                    <a:gd name="T4" fmla="*/ 36 w 142"/>
                    <a:gd name="T5" fmla="*/ 15 h 43"/>
                    <a:gd name="T6" fmla="*/ 0 w 142"/>
                    <a:gd name="T7" fmla="*/ 24 h 43"/>
                    <a:gd name="T8" fmla="*/ 19 w 142"/>
                    <a:gd name="T9" fmla="*/ 0 h 43"/>
                    <a:gd name="T10" fmla="*/ 112 w 142"/>
                    <a:gd name="T11" fmla="*/ 0 h 43"/>
                    <a:gd name="T12" fmla="*/ 73 w 142"/>
                    <a:gd name="T13" fmla="*/ 6 h 43"/>
                    <a:gd name="T14" fmla="*/ 142 w 142"/>
                    <a:gd name="T15" fmla="*/ 34 h 4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3"/>
                    <a:gd name="T26" fmla="*/ 142 w 142"/>
                    <a:gd name="T27" fmla="*/ 43 h 4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3">
                      <a:moveTo>
                        <a:pt x="142" y="34"/>
                      </a:moveTo>
                      <a:lnTo>
                        <a:pt x="112" y="43"/>
                      </a:lnTo>
                      <a:lnTo>
                        <a:pt x="36" y="15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6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42" name="Line 3065"/>
            <p:cNvSpPr>
              <a:spLocks noChangeShapeType="1"/>
            </p:cNvSpPr>
            <p:nvPr/>
          </p:nvSpPr>
          <p:spPr bwMode="auto">
            <a:xfrm>
              <a:off x="1151" y="1833"/>
              <a:ext cx="1" cy="122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3" name="Line 3066"/>
            <p:cNvSpPr>
              <a:spLocks noChangeShapeType="1"/>
            </p:cNvSpPr>
            <p:nvPr/>
          </p:nvSpPr>
          <p:spPr bwMode="auto">
            <a:xfrm>
              <a:off x="1333" y="1833"/>
              <a:ext cx="1" cy="122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44" name="Group 3067"/>
            <p:cNvGrpSpPr>
              <a:grpSpLocks/>
            </p:cNvGrpSpPr>
            <p:nvPr/>
          </p:nvGrpSpPr>
          <p:grpSpPr bwMode="auto">
            <a:xfrm>
              <a:off x="1172" y="1865"/>
              <a:ext cx="141" cy="106"/>
              <a:chOff x="2538" y="1257"/>
              <a:chExt cx="332" cy="253"/>
            </a:xfrm>
          </p:grpSpPr>
          <p:sp>
            <p:nvSpPr>
              <p:cNvPr id="980" name="Freeform 3068"/>
              <p:cNvSpPr>
                <a:spLocks/>
              </p:cNvSpPr>
              <p:nvPr/>
            </p:nvSpPr>
            <p:spPr bwMode="auto">
              <a:xfrm>
                <a:off x="2538" y="1257"/>
                <a:ext cx="329" cy="251"/>
              </a:xfrm>
              <a:custGeom>
                <a:avLst/>
                <a:gdLst>
                  <a:gd name="T0" fmla="*/ 48 w 329"/>
                  <a:gd name="T1" fmla="*/ 0 h 251"/>
                  <a:gd name="T2" fmla="*/ 48 w 329"/>
                  <a:gd name="T3" fmla="*/ 32 h 251"/>
                  <a:gd name="T4" fmla="*/ 125 w 329"/>
                  <a:gd name="T5" fmla="*/ 32 h 251"/>
                  <a:gd name="T6" fmla="*/ 164 w 329"/>
                  <a:gd name="T7" fmla="*/ 99 h 251"/>
                  <a:gd name="T8" fmla="*/ 204 w 329"/>
                  <a:gd name="T9" fmla="*/ 32 h 251"/>
                  <a:gd name="T10" fmla="*/ 281 w 329"/>
                  <a:gd name="T11" fmla="*/ 32 h 251"/>
                  <a:gd name="T12" fmla="*/ 281 w 329"/>
                  <a:gd name="T13" fmla="*/ 0 h 251"/>
                  <a:gd name="T14" fmla="*/ 329 w 329"/>
                  <a:gd name="T15" fmla="*/ 39 h 251"/>
                  <a:gd name="T16" fmla="*/ 281 w 329"/>
                  <a:gd name="T17" fmla="*/ 78 h 251"/>
                  <a:gd name="T18" fmla="*/ 281 w 329"/>
                  <a:gd name="T19" fmla="*/ 53 h 251"/>
                  <a:gd name="T20" fmla="*/ 226 w 329"/>
                  <a:gd name="T21" fmla="*/ 53 h 251"/>
                  <a:gd name="T22" fmla="*/ 181 w 329"/>
                  <a:gd name="T23" fmla="*/ 126 h 251"/>
                  <a:gd name="T24" fmla="*/ 226 w 329"/>
                  <a:gd name="T25" fmla="*/ 201 h 251"/>
                  <a:gd name="T26" fmla="*/ 281 w 329"/>
                  <a:gd name="T27" fmla="*/ 201 h 251"/>
                  <a:gd name="T28" fmla="*/ 281 w 329"/>
                  <a:gd name="T29" fmla="*/ 175 h 251"/>
                  <a:gd name="T30" fmla="*/ 329 w 329"/>
                  <a:gd name="T31" fmla="*/ 212 h 251"/>
                  <a:gd name="T32" fmla="*/ 281 w 329"/>
                  <a:gd name="T33" fmla="*/ 251 h 251"/>
                  <a:gd name="T34" fmla="*/ 281 w 329"/>
                  <a:gd name="T35" fmla="*/ 221 h 251"/>
                  <a:gd name="T36" fmla="*/ 204 w 329"/>
                  <a:gd name="T37" fmla="*/ 221 h 251"/>
                  <a:gd name="T38" fmla="*/ 164 w 329"/>
                  <a:gd name="T39" fmla="*/ 153 h 251"/>
                  <a:gd name="T40" fmla="*/ 125 w 329"/>
                  <a:gd name="T41" fmla="*/ 223 h 251"/>
                  <a:gd name="T42" fmla="*/ 48 w 329"/>
                  <a:gd name="T43" fmla="*/ 223 h 251"/>
                  <a:gd name="T44" fmla="*/ 48 w 329"/>
                  <a:gd name="T45" fmla="*/ 251 h 251"/>
                  <a:gd name="T46" fmla="*/ 0 w 329"/>
                  <a:gd name="T47" fmla="*/ 212 h 251"/>
                  <a:gd name="T48" fmla="*/ 48 w 329"/>
                  <a:gd name="T49" fmla="*/ 175 h 251"/>
                  <a:gd name="T50" fmla="*/ 48 w 329"/>
                  <a:gd name="T51" fmla="*/ 201 h 251"/>
                  <a:gd name="T52" fmla="*/ 100 w 329"/>
                  <a:gd name="T53" fmla="*/ 201 h 251"/>
                  <a:gd name="T54" fmla="*/ 148 w 329"/>
                  <a:gd name="T55" fmla="*/ 126 h 251"/>
                  <a:gd name="T56" fmla="*/ 100 w 329"/>
                  <a:gd name="T57" fmla="*/ 53 h 251"/>
                  <a:gd name="T58" fmla="*/ 48 w 329"/>
                  <a:gd name="T59" fmla="*/ 53 h 251"/>
                  <a:gd name="T60" fmla="*/ 48 w 329"/>
                  <a:gd name="T61" fmla="*/ 76 h 251"/>
                  <a:gd name="T62" fmla="*/ 0 w 329"/>
                  <a:gd name="T63" fmla="*/ 39 h 251"/>
                  <a:gd name="T64" fmla="*/ 48 w 329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1"/>
                  <a:gd name="T101" fmla="*/ 329 w 329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1">
                    <a:moveTo>
                      <a:pt x="48" y="0"/>
                    </a:moveTo>
                    <a:lnTo>
                      <a:pt x="48" y="32"/>
                    </a:lnTo>
                    <a:lnTo>
                      <a:pt x="125" y="32"/>
                    </a:lnTo>
                    <a:lnTo>
                      <a:pt x="164" y="99"/>
                    </a:lnTo>
                    <a:lnTo>
                      <a:pt x="204" y="32"/>
                    </a:lnTo>
                    <a:lnTo>
                      <a:pt x="281" y="32"/>
                    </a:lnTo>
                    <a:lnTo>
                      <a:pt x="281" y="0"/>
                    </a:lnTo>
                    <a:lnTo>
                      <a:pt x="329" y="39"/>
                    </a:lnTo>
                    <a:lnTo>
                      <a:pt x="281" y="78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6"/>
                    </a:lnTo>
                    <a:lnTo>
                      <a:pt x="226" y="201"/>
                    </a:lnTo>
                    <a:lnTo>
                      <a:pt x="281" y="201"/>
                    </a:lnTo>
                    <a:lnTo>
                      <a:pt x="281" y="175"/>
                    </a:lnTo>
                    <a:lnTo>
                      <a:pt x="329" y="212"/>
                    </a:lnTo>
                    <a:lnTo>
                      <a:pt x="281" y="251"/>
                    </a:lnTo>
                    <a:lnTo>
                      <a:pt x="281" y="221"/>
                    </a:lnTo>
                    <a:lnTo>
                      <a:pt x="204" y="221"/>
                    </a:lnTo>
                    <a:lnTo>
                      <a:pt x="164" y="153"/>
                    </a:lnTo>
                    <a:lnTo>
                      <a:pt x="125" y="223"/>
                    </a:lnTo>
                    <a:lnTo>
                      <a:pt x="48" y="223"/>
                    </a:lnTo>
                    <a:lnTo>
                      <a:pt x="48" y="251"/>
                    </a:lnTo>
                    <a:lnTo>
                      <a:pt x="0" y="212"/>
                    </a:lnTo>
                    <a:lnTo>
                      <a:pt x="48" y="175"/>
                    </a:lnTo>
                    <a:lnTo>
                      <a:pt x="48" y="201"/>
                    </a:lnTo>
                    <a:lnTo>
                      <a:pt x="100" y="201"/>
                    </a:lnTo>
                    <a:lnTo>
                      <a:pt x="148" y="126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6"/>
                    </a:lnTo>
                    <a:lnTo>
                      <a:pt x="0" y="39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81" name="Freeform 3069"/>
              <p:cNvSpPr>
                <a:spLocks/>
              </p:cNvSpPr>
              <p:nvPr/>
            </p:nvSpPr>
            <p:spPr bwMode="auto">
              <a:xfrm>
                <a:off x="2538" y="1257"/>
                <a:ext cx="329" cy="251"/>
              </a:xfrm>
              <a:custGeom>
                <a:avLst/>
                <a:gdLst>
                  <a:gd name="T0" fmla="*/ 48 w 329"/>
                  <a:gd name="T1" fmla="*/ 0 h 251"/>
                  <a:gd name="T2" fmla="*/ 48 w 329"/>
                  <a:gd name="T3" fmla="*/ 32 h 251"/>
                  <a:gd name="T4" fmla="*/ 125 w 329"/>
                  <a:gd name="T5" fmla="*/ 32 h 251"/>
                  <a:gd name="T6" fmla="*/ 164 w 329"/>
                  <a:gd name="T7" fmla="*/ 99 h 251"/>
                  <a:gd name="T8" fmla="*/ 204 w 329"/>
                  <a:gd name="T9" fmla="*/ 32 h 251"/>
                  <a:gd name="T10" fmla="*/ 281 w 329"/>
                  <a:gd name="T11" fmla="*/ 32 h 251"/>
                  <a:gd name="T12" fmla="*/ 281 w 329"/>
                  <a:gd name="T13" fmla="*/ 0 h 251"/>
                  <a:gd name="T14" fmla="*/ 329 w 329"/>
                  <a:gd name="T15" fmla="*/ 39 h 251"/>
                  <a:gd name="T16" fmla="*/ 281 w 329"/>
                  <a:gd name="T17" fmla="*/ 78 h 251"/>
                  <a:gd name="T18" fmla="*/ 281 w 329"/>
                  <a:gd name="T19" fmla="*/ 53 h 251"/>
                  <a:gd name="T20" fmla="*/ 226 w 329"/>
                  <a:gd name="T21" fmla="*/ 53 h 251"/>
                  <a:gd name="T22" fmla="*/ 181 w 329"/>
                  <a:gd name="T23" fmla="*/ 126 h 251"/>
                  <a:gd name="T24" fmla="*/ 226 w 329"/>
                  <a:gd name="T25" fmla="*/ 201 h 251"/>
                  <a:gd name="T26" fmla="*/ 281 w 329"/>
                  <a:gd name="T27" fmla="*/ 201 h 251"/>
                  <a:gd name="T28" fmla="*/ 281 w 329"/>
                  <a:gd name="T29" fmla="*/ 175 h 251"/>
                  <a:gd name="T30" fmla="*/ 329 w 329"/>
                  <a:gd name="T31" fmla="*/ 212 h 251"/>
                  <a:gd name="T32" fmla="*/ 281 w 329"/>
                  <a:gd name="T33" fmla="*/ 251 h 251"/>
                  <a:gd name="T34" fmla="*/ 281 w 329"/>
                  <a:gd name="T35" fmla="*/ 221 h 251"/>
                  <a:gd name="T36" fmla="*/ 204 w 329"/>
                  <a:gd name="T37" fmla="*/ 221 h 251"/>
                  <a:gd name="T38" fmla="*/ 164 w 329"/>
                  <a:gd name="T39" fmla="*/ 153 h 251"/>
                  <a:gd name="T40" fmla="*/ 125 w 329"/>
                  <a:gd name="T41" fmla="*/ 223 h 251"/>
                  <a:gd name="T42" fmla="*/ 48 w 329"/>
                  <a:gd name="T43" fmla="*/ 223 h 251"/>
                  <a:gd name="T44" fmla="*/ 48 w 329"/>
                  <a:gd name="T45" fmla="*/ 251 h 251"/>
                  <a:gd name="T46" fmla="*/ 0 w 329"/>
                  <a:gd name="T47" fmla="*/ 212 h 251"/>
                  <a:gd name="T48" fmla="*/ 48 w 329"/>
                  <a:gd name="T49" fmla="*/ 175 h 251"/>
                  <a:gd name="T50" fmla="*/ 48 w 329"/>
                  <a:gd name="T51" fmla="*/ 201 h 251"/>
                  <a:gd name="T52" fmla="*/ 100 w 329"/>
                  <a:gd name="T53" fmla="*/ 201 h 251"/>
                  <a:gd name="T54" fmla="*/ 148 w 329"/>
                  <a:gd name="T55" fmla="*/ 126 h 251"/>
                  <a:gd name="T56" fmla="*/ 100 w 329"/>
                  <a:gd name="T57" fmla="*/ 53 h 251"/>
                  <a:gd name="T58" fmla="*/ 48 w 329"/>
                  <a:gd name="T59" fmla="*/ 53 h 251"/>
                  <a:gd name="T60" fmla="*/ 48 w 329"/>
                  <a:gd name="T61" fmla="*/ 76 h 251"/>
                  <a:gd name="T62" fmla="*/ 0 w 329"/>
                  <a:gd name="T63" fmla="*/ 39 h 251"/>
                  <a:gd name="T64" fmla="*/ 48 w 329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1"/>
                  <a:gd name="T101" fmla="*/ 329 w 329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1">
                    <a:moveTo>
                      <a:pt x="48" y="0"/>
                    </a:moveTo>
                    <a:lnTo>
                      <a:pt x="48" y="32"/>
                    </a:lnTo>
                    <a:lnTo>
                      <a:pt x="125" y="32"/>
                    </a:lnTo>
                    <a:lnTo>
                      <a:pt x="164" y="99"/>
                    </a:lnTo>
                    <a:lnTo>
                      <a:pt x="204" y="32"/>
                    </a:lnTo>
                    <a:lnTo>
                      <a:pt x="281" y="32"/>
                    </a:lnTo>
                    <a:lnTo>
                      <a:pt x="281" y="0"/>
                    </a:lnTo>
                    <a:lnTo>
                      <a:pt x="329" y="39"/>
                    </a:lnTo>
                    <a:lnTo>
                      <a:pt x="281" y="78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6"/>
                    </a:lnTo>
                    <a:lnTo>
                      <a:pt x="226" y="201"/>
                    </a:lnTo>
                    <a:lnTo>
                      <a:pt x="281" y="201"/>
                    </a:lnTo>
                    <a:lnTo>
                      <a:pt x="281" y="175"/>
                    </a:lnTo>
                    <a:lnTo>
                      <a:pt x="329" y="212"/>
                    </a:lnTo>
                    <a:lnTo>
                      <a:pt x="281" y="251"/>
                    </a:lnTo>
                    <a:lnTo>
                      <a:pt x="281" y="221"/>
                    </a:lnTo>
                    <a:lnTo>
                      <a:pt x="204" y="221"/>
                    </a:lnTo>
                    <a:lnTo>
                      <a:pt x="164" y="153"/>
                    </a:lnTo>
                    <a:lnTo>
                      <a:pt x="125" y="223"/>
                    </a:lnTo>
                    <a:lnTo>
                      <a:pt x="48" y="223"/>
                    </a:lnTo>
                    <a:lnTo>
                      <a:pt x="48" y="251"/>
                    </a:lnTo>
                    <a:lnTo>
                      <a:pt x="0" y="212"/>
                    </a:lnTo>
                    <a:lnTo>
                      <a:pt x="48" y="175"/>
                    </a:lnTo>
                    <a:lnTo>
                      <a:pt x="48" y="201"/>
                    </a:lnTo>
                    <a:lnTo>
                      <a:pt x="100" y="201"/>
                    </a:lnTo>
                    <a:lnTo>
                      <a:pt x="148" y="126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6"/>
                    </a:lnTo>
                    <a:lnTo>
                      <a:pt x="0" y="39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82" name="Freeform 3070"/>
              <p:cNvSpPr>
                <a:spLocks/>
              </p:cNvSpPr>
              <p:nvPr/>
            </p:nvSpPr>
            <p:spPr bwMode="auto">
              <a:xfrm>
                <a:off x="2543" y="1259"/>
                <a:ext cx="327" cy="251"/>
              </a:xfrm>
              <a:custGeom>
                <a:avLst/>
                <a:gdLst>
                  <a:gd name="T0" fmla="*/ 46 w 327"/>
                  <a:gd name="T1" fmla="*/ 0 h 251"/>
                  <a:gd name="T2" fmla="*/ 46 w 327"/>
                  <a:gd name="T3" fmla="*/ 33 h 251"/>
                  <a:gd name="T4" fmla="*/ 123 w 327"/>
                  <a:gd name="T5" fmla="*/ 33 h 251"/>
                  <a:gd name="T6" fmla="*/ 160 w 327"/>
                  <a:gd name="T7" fmla="*/ 98 h 251"/>
                  <a:gd name="T8" fmla="*/ 204 w 327"/>
                  <a:gd name="T9" fmla="*/ 33 h 251"/>
                  <a:gd name="T10" fmla="*/ 279 w 327"/>
                  <a:gd name="T11" fmla="*/ 33 h 251"/>
                  <a:gd name="T12" fmla="*/ 279 w 327"/>
                  <a:gd name="T13" fmla="*/ 0 h 251"/>
                  <a:gd name="T14" fmla="*/ 327 w 327"/>
                  <a:gd name="T15" fmla="*/ 40 h 251"/>
                  <a:gd name="T16" fmla="*/ 279 w 327"/>
                  <a:gd name="T17" fmla="*/ 79 h 251"/>
                  <a:gd name="T18" fmla="*/ 279 w 327"/>
                  <a:gd name="T19" fmla="*/ 52 h 251"/>
                  <a:gd name="T20" fmla="*/ 224 w 327"/>
                  <a:gd name="T21" fmla="*/ 52 h 251"/>
                  <a:gd name="T22" fmla="*/ 181 w 327"/>
                  <a:gd name="T23" fmla="*/ 125 h 251"/>
                  <a:gd name="T24" fmla="*/ 224 w 327"/>
                  <a:gd name="T25" fmla="*/ 203 h 251"/>
                  <a:gd name="T26" fmla="*/ 279 w 327"/>
                  <a:gd name="T27" fmla="*/ 203 h 251"/>
                  <a:gd name="T28" fmla="*/ 279 w 327"/>
                  <a:gd name="T29" fmla="*/ 176 h 251"/>
                  <a:gd name="T30" fmla="*/ 327 w 327"/>
                  <a:gd name="T31" fmla="*/ 213 h 251"/>
                  <a:gd name="T32" fmla="*/ 279 w 327"/>
                  <a:gd name="T33" fmla="*/ 251 h 251"/>
                  <a:gd name="T34" fmla="*/ 279 w 327"/>
                  <a:gd name="T35" fmla="*/ 221 h 251"/>
                  <a:gd name="T36" fmla="*/ 204 w 327"/>
                  <a:gd name="T37" fmla="*/ 221 h 251"/>
                  <a:gd name="T38" fmla="*/ 160 w 327"/>
                  <a:gd name="T39" fmla="*/ 153 h 251"/>
                  <a:gd name="T40" fmla="*/ 123 w 327"/>
                  <a:gd name="T41" fmla="*/ 225 h 251"/>
                  <a:gd name="T42" fmla="*/ 46 w 327"/>
                  <a:gd name="T43" fmla="*/ 225 h 251"/>
                  <a:gd name="T44" fmla="*/ 46 w 327"/>
                  <a:gd name="T45" fmla="*/ 251 h 251"/>
                  <a:gd name="T46" fmla="*/ 0 w 327"/>
                  <a:gd name="T47" fmla="*/ 213 h 251"/>
                  <a:gd name="T48" fmla="*/ 46 w 327"/>
                  <a:gd name="T49" fmla="*/ 176 h 251"/>
                  <a:gd name="T50" fmla="*/ 46 w 327"/>
                  <a:gd name="T51" fmla="*/ 203 h 251"/>
                  <a:gd name="T52" fmla="*/ 98 w 327"/>
                  <a:gd name="T53" fmla="*/ 203 h 251"/>
                  <a:gd name="T54" fmla="*/ 144 w 327"/>
                  <a:gd name="T55" fmla="*/ 125 h 251"/>
                  <a:gd name="T56" fmla="*/ 98 w 327"/>
                  <a:gd name="T57" fmla="*/ 52 h 251"/>
                  <a:gd name="T58" fmla="*/ 46 w 327"/>
                  <a:gd name="T59" fmla="*/ 52 h 251"/>
                  <a:gd name="T60" fmla="*/ 46 w 327"/>
                  <a:gd name="T61" fmla="*/ 76 h 251"/>
                  <a:gd name="T62" fmla="*/ 0 w 327"/>
                  <a:gd name="T63" fmla="*/ 40 h 251"/>
                  <a:gd name="T64" fmla="*/ 46 w 327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1"/>
                  <a:gd name="T101" fmla="*/ 327 w 327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1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3"/>
                    </a:lnTo>
                    <a:lnTo>
                      <a:pt x="279" y="251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3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1"/>
                    </a:lnTo>
                    <a:lnTo>
                      <a:pt x="0" y="213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83" name="Freeform 3071"/>
              <p:cNvSpPr>
                <a:spLocks/>
              </p:cNvSpPr>
              <p:nvPr/>
            </p:nvSpPr>
            <p:spPr bwMode="auto">
              <a:xfrm>
                <a:off x="2543" y="1259"/>
                <a:ext cx="327" cy="251"/>
              </a:xfrm>
              <a:custGeom>
                <a:avLst/>
                <a:gdLst>
                  <a:gd name="T0" fmla="*/ 46 w 327"/>
                  <a:gd name="T1" fmla="*/ 0 h 251"/>
                  <a:gd name="T2" fmla="*/ 46 w 327"/>
                  <a:gd name="T3" fmla="*/ 33 h 251"/>
                  <a:gd name="T4" fmla="*/ 123 w 327"/>
                  <a:gd name="T5" fmla="*/ 33 h 251"/>
                  <a:gd name="T6" fmla="*/ 160 w 327"/>
                  <a:gd name="T7" fmla="*/ 98 h 251"/>
                  <a:gd name="T8" fmla="*/ 204 w 327"/>
                  <a:gd name="T9" fmla="*/ 33 h 251"/>
                  <a:gd name="T10" fmla="*/ 279 w 327"/>
                  <a:gd name="T11" fmla="*/ 33 h 251"/>
                  <a:gd name="T12" fmla="*/ 279 w 327"/>
                  <a:gd name="T13" fmla="*/ 0 h 251"/>
                  <a:gd name="T14" fmla="*/ 327 w 327"/>
                  <a:gd name="T15" fmla="*/ 40 h 251"/>
                  <a:gd name="T16" fmla="*/ 279 w 327"/>
                  <a:gd name="T17" fmla="*/ 79 h 251"/>
                  <a:gd name="T18" fmla="*/ 279 w 327"/>
                  <a:gd name="T19" fmla="*/ 52 h 251"/>
                  <a:gd name="T20" fmla="*/ 224 w 327"/>
                  <a:gd name="T21" fmla="*/ 52 h 251"/>
                  <a:gd name="T22" fmla="*/ 181 w 327"/>
                  <a:gd name="T23" fmla="*/ 125 h 251"/>
                  <a:gd name="T24" fmla="*/ 224 w 327"/>
                  <a:gd name="T25" fmla="*/ 203 h 251"/>
                  <a:gd name="T26" fmla="*/ 279 w 327"/>
                  <a:gd name="T27" fmla="*/ 203 h 251"/>
                  <a:gd name="T28" fmla="*/ 279 w 327"/>
                  <a:gd name="T29" fmla="*/ 176 h 251"/>
                  <a:gd name="T30" fmla="*/ 327 w 327"/>
                  <a:gd name="T31" fmla="*/ 213 h 251"/>
                  <a:gd name="T32" fmla="*/ 279 w 327"/>
                  <a:gd name="T33" fmla="*/ 251 h 251"/>
                  <a:gd name="T34" fmla="*/ 279 w 327"/>
                  <a:gd name="T35" fmla="*/ 221 h 251"/>
                  <a:gd name="T36" fmla="*/ 204 w 327"/>
                  <a:gd name="T37" fmla="*/ 221 h 251"/>
                  <a:gd name="T38" fmla="*/ 160 w 327"/>
                  <a:gd name="T39" fmla="*/ 153 h 251"/>
                  <a:gd name="T40" fmla="*/ 123 w 327"/>
                  <a:gd name="T41" fmla="*/ 225 h 251"/>
                  <a:gd name="T42" fmla="*/ 46 w 327"/>
                  <a:gd name="T43" fmla="*/ 225 h 251"/>
                  <a:gd name="T44" fmla="*/ 46 w 327"/>
                  <a:gd name="T45" fmla="*/ 251 h 251"/>
                  <a:gd name="T46" fmla="*/ 0 w 327"/>
                  <a:gd name="T47" fmla="*/ 213 h 251"/>
                  <a:gd name="T48" fmla="*/ 46 w 327"/>
                  <a:gd name="T49" fmla="*/ 176 h 251"/>
                  <a:gd name="T50" fmla="*/ 46 w 327"/>
                  <a:gd name="T51" fmla="*/ 203 h 251"/>
                  <a:gd name="T52" fmla="*/ 98 w 327"/>
                  <a:gd name="T53" fmla="*/ 203 h 251"/>
                  <a:gd name="T54" fmla="*/ 144 w 327"/>
                  <a:gd name="T55" fmla="*/ 125 h 251"/>
                  <a:gd name="T56" fmla="*/ 98 w 327"/>
                  <a:gd name="T57" fmla="*/ 52 h 251"/>
                  <a:gd name="T58" fmla="*/ 46 w 327"/>
                  <a:gd name="T59" fmla="*/ 52 h 251"/>
                  <a:gd name="T60" fmla="*/ 46 w 327"/>
                  <a:gd name="T61" fmla="*/ 76 h 251"/>
                  <a:gd name="T62" fmla="*/ 0 w 327"/>
                  <a:gd name="T63" fmla="*/ 40 h 251"/>
                  <a:gd name="T64" fmla="*/ 46 w 327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1"/>
                  <a:gd name="T101" fmla="*/ 327 w 327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1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3"/>
                    </a:lnTo>
                    <a:lnTo>
                      <a:pt x="279" y="251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3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1"/>
                    </a:lnTo>
                    <a:lnTo>
                      <a:pt x="0" y="213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45" name="Oval 2048"/>
            <p:cNvSpPr>
              <a:spLocks noChangeArrowheads="1"/>
            </p:cNvSpPr>
            <p:nvPr/>
          </p:nvSpPr>
          <p:spPr bwMode="auto">
            <a:xfrm>
              <a:off x="1594" y="2217"/>
              <a:ext cx="183" cy="5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46" name="Rectangle 2049"/>
            <p:cNvSpPr>
              <a:spLocks noChangeArrowheads="1"/>
            </p:cNvSpPr>
            <p:nvPr/>
          </p:nvSpPr>
          <p:spPr bwMode="auto">
            <a:xfrm>
              <a:off x="1593" y="2122"/>
              <a:ext cx="182" cy="124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47" name="Rectangle 2050"/>
            <p:cNvSpPr>
              <a:spLocks noChangeArrowheads="1"/>
            </p:cNvSpPr>
            <p:nvPr/>
          </p:nvSpPr>
          <p:spPr bwMode="auto">
            <a:xfrm>
              <a:off x="1593" y="2122"/>
              <a:ext cx="182" cy="124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48" name="Oval 2051"/>
            <p:cNvSpPr>
              <a:spLocks noChangeArrowheads="1"/>
            </p:cNvSpPr>
            <p:nvPr/>
          </p:nvSpPr>
          <p:spPr bwMode="auto">
            <a:xfrm>
              <a:off x="1594" y="2094"/>
              <a:ext cx="183" cy="58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49" name="Group 2052"/>
            <p:cNvGrpSpPr>
              <a:grpSpLocks/>
            </p:cNvGrpSpPr>
            <p:nvPr/>
          </p:nvGrpSpPr>
          <p:grpSpPr bwMode="auto">
            <a:xfrm>
              <a:off x="1621" y="2100"/>
              <a:ext cx="127" cy="44"/>
              <a:chOff x="3596" y="1821"/>
              <a:chExt cx="300" cy="105"/>
            </a:xfrm>
          </p:grpSpPr>
          <p:grpSp>
            <p:nvGrpSpPr>
              <p:cNvPr id="962" name="Group 2053"/>
              <p:cNvGrpSpPr>
                <a:grpSpLocks/>
              </p:cNvGrpSpPr>
              <p:nvPr/>
            </p:nvGrpSpPr>
            <p:grpSpPr bwMode="auto">
              <a:xfrm>
                <a:off x="3596" y="1821"/>
                <a:ext cx="297" cy="104"/>
                <a:chOff x="3596" y="1821"/>
                <a:chExt cx="297" cy="104"/>
              </a:xfrm>
            </p:grpSpPr>
            <p:sp>
              <p:nvSpPr>
                <p:cNvPr id="972" name="Freeform 2054"/>
                <p:cNvSpPr>
                  <a:spLocks/>
                </p:cNvSpPr>
                <p:nvPr/>
              </p:nvSpPr>
              <p:spPr bwMode="auto">
                <a:xfrm>
                  <a:off x="3751" y="1823"/>
                  <a:ext cx="142" cy="44"/>
                </a:xfrm>
                <a:custGeom>
                  <a:avLst/>
                  <a:gdLst>
                    <a:gd name="T0" fmla="*/ 0 w 142"/>
                    <a:gd name="T1" fmla="*/ 35 h 44"/>
                    <a:gd name="T2" fmla="*/ 32 w 142"/>
                    <a:gd name="T3" fmla="*/ 44 h 44"/>
                    <a:gd name="T4" fmla="*/ 109 w 142"/>
                    <a:gd name="T5" fmla="*/ 14 h 44"/>
                    <a:gd name="T6" fmla="*/ 142 w 142"/>
                    <a:gd name="T7" fmla="*/ 24 h 44"/>
                    <a:gd name="T8" fmla="*/ 123 w 142"/>
                    <a:gd name="T9" fmla="*/ 0 h 44"/>
                    <a:gd name="T10" fmla="*/ 33 w 142"/>
                    <a:gd name="T11" fmla="*/ 0 h 44"/>
                    <a:gd name="T12" fmla="*/ 71 w 142"/>
                    <a:gd name="T13" fmla="*/ 8 h 44"/>
                    <a:gd name="T14" fmla="*/ 0 w 142"/>
                    <a:gd name="T15" fmla="*/ 35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35"/>
                      </a:moveTo>
                      <a:lnTo>
                        <a:pt x="32" y="44"/>
                      </a:lnTo>
                      <a:lnTo>
                        <a:pt x="109" y="14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3" name="Freeform 2055"/>
                <p:cNvSpPr>
                  <a:spLocks/>
                </p:cNvSpPr>
                <p:nvPr/>
              </p:nvSpPr>
              <p:spPr bwMode="auto">
                <a:xfrm>
                  <a:off x="3751" y="1823"/>
                  <a:ext cx="142" cy="44"/>
                </a:xfrm>
                <a:custGeom>
                  <a:avLst/>
                  <a:gdLst>
                    <a:gd name="T0" fmla="*/ 0 w 142"/>
                    <a:gd name="T1" fmla="*/ 35 h 44"/>
                    <a:gd name="T2" fmla="*/ 32 w 142"/>
                    <a:gd name="T3" fmla="*/ 44 h 44"/>
                    <a:gd name="T4" fmla="*/ 109 w 142"/>
                    <a:gd name="T5" fmla="*/ 14 h 44"/>
                    <a:gd name="T6" fmla="*/ 142 w 142"/>
                    <a:gd name="T7" fmla="*/ 24 h 44"/>
                    <a:gd name="T8" fmla="*/ 123 w 142"/>
                    <a:gd name="T9" fmla="*/ 0 h 44"/>
                    <a:gd name="T10" fmla="*/ 33 w 142"/>
                    <a:gd name="T11" fmla="*/ 0 h 44"/>
                    <a:gd name="T12" fmla="*/ 71 w 142"/>
                    <a:gd name="T13" fmla="*/ 8 h 44"/>
                    <a:gd name="T14" fmla="*/ 0 w 142"/>
                    <a:gd name="T15" fmla="*/ 35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35"/>
                      </a:moveTo>
                      <a:lnTo>
                        <a:pt x="32" y="44"/>
                      </a:lnTo>
                      <a:lnTo>
                        <a:pt x="109" y="14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4" name="Freeform 2056"/>
                <p:cNvSpPr>
                  <a:spLocks/>
                </p:cNvSpPr>
                <p:nvPr/>
              </p:nvSpPr>
              <p:spPr bwMode="auto">
                <a:xfrm>
                  <a:off x="3596" y="1874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6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6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5" name="Freeform 2057"/>
                <p:cNvSpPr>
                  <a:spLocks/>
                </p:cNvSpPr>
                <p:nvPr/>
              </p:nvSpPr>
              <p:spPr bwMode="auto">
                <a:xfrm>
                  <a:off x="3596" y="1874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6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6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6" name="Freeform 2058"/>
                <p:cNvSpPr>
                  <a:spLocks/>
                </p:cNvSpPr>
                <p:nvPr/>
              </p:nvSpPr>
              <p:spPr bwMode="auto">
                <a:xfrm>
                  <a:off x="3604" y="1821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7" name="Freeform 2059"/>
                <p:cNvSpPr>
                  <a:spLocks/>
                </p:cNvSpPr>
                <p:nvPr/>
              </p:nvSpPr>
              <p:spPr bwMode="auto">
                <a:xfrm>
                  <a:off x="3604" y="1821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8" name="Freeform 2060"/>
                <p:cNvSpPr>
                  <a:spLocks/>
                </p:cNvSpPr>
                <p:nvPr/>
              </p:nvSpPr>
              <p:spPr bwMode="auto">
                <a:xfrm>
                  <a:off x="3745" y="1880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9" name="Freeform 2061"/>
                <p:cNvSpPr>
                  <a:spLocks/>
                </p:cNvSpPr>
                <p:nvPr/>
              </p:nvSpPr>
              <p:spPr bwMode="auto">
                <a:xfrm>
                  <a:off x="3745" y="1880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963" name="Group 2062"/>
              <p:cNvGrpSpPr>
                <a:grpSpLocks/>
              </p:cNvGrpSpPr>
              <p:nvPr/>
            </p:nvGrpSpPr>
            <p:grpSpPr bwMode="auto">
              <a:xfrm>
                <a:off x="3599" y="1823"/>
                <a:ext cx="297" cy="103"/>
                <a:chOff x="3599" y="1823"/>
                <a:chExt cx="297" cy="103"/>
              </a:xfrm>
            </p:grpSpPr>
            <p:sp>
              <p:nvSpPr>
                <p:cNvPr id="964" name="Freeform 2063"/>
                <p:cNvSpPr>
                  <a:spLocks/>
                </p:cNvSpPr>
                <p:nvPr/>
              </p:nvSpPr>
              <p:spPr bwMode="auto">
                <a:xfrm>
                  <a:off x="3754" y="1825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8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65" name="Freeform 2064"/>
                <p:cNvSpPr>
                  <a:spLocks/>
                </p:cNvSpPr>
                <p:nvPr/>
              </p:nvSpPr>
              <p:spPr bwMode="auto">
                <a:xfrm>
                  <a:off x="3754" y="1825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8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66" name="Freeform 2065"/>
                <p:cNvSpPr>
                  <a:spLocks/>
                </p:cNvSpPr>
                <p:nvPr/>
              </p:nvSpPr>
              <p:spPr bwMode="auto">
                <a:xfrm>
                  <a:off x="3599" y="1877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0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0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67" name="Freeform 2066"/>
                <p:cNvSpPr>
                  <a:spLocks/>
                </p:cNvSpPr>
                <p:nvPr/>
              </p:nvSpPr>
              <p:spPr bwMode="auto">
                <a:xfrm>
                  <a:off x="3599" y="1877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0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0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68" name="Freeform 2067"/>
                <p:cNvSpPr>
                  <a:spLocks/>
                </p:cNvSpPr>
                <p:nvPr/>
              </p:nvSpPr>
              <p:spPr bwMode="auto">
                <a:xfrm>
                  <a:off x="3606" y="1823"/>
                  <a:ext cx="142" cy="44"/>
                </a:xfrm>
                <a:custGeom>
                  <a:avLst/>
                  <a:gdLst>
                    <a:gd name="T0" fmla="*/ 0 w 142"/>
                    <a:gd name="T1" fmla="*/ 10 h 44"/>
                    <a:gd name="T2" fmla="*/ 32 w 142"/>
                    <a:gd name="T3" fmla="*/ 0 h 44"/>
                    <a:gd name="T4" fmla="*/ 109 w 142"/>
                    <a:gd name="T5" fmla="*/ 27 h 44"/>
                    <a:gd name="T6" fmla="*/ 142 w 142"/>
                    <a:gd name="T7" fmla="*/ 20 h 44"/>
                    <a:gd name="T8" fmla="*/ 123 w 142"/>
                    <a:gd name="T9" fmla="*/ 44 h 44"/>
                    <a:gd name="T10" fmla="*/ 35 w 142"/>
                    <a:gd name="T11" fmla="*/ 44 h 44"/>
                    <a:gd name="T12" fmla="*/ 71 w 142"/>
                    <a:gd name="T13" fmla="*/ 38 h 44"/>
                    <a:gd name="T14" fmla="*/ 0 w 142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10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4"/>
                      </a:lnTo>
                      <a:lnTo>
                        <a:pt x="35" y="44"/>
                      </a:lnTo>
                      <a:lnTo>
                        <a:pt x="71" y="38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69" name="Freeform 2068"/>
                <p:cNvSpPr>
                  <a:spLocks/>
                </p:cNvSpPr>
                <p:nvPr/>
              </p:nvSpPr>
              <p:spPr bwMode="auto">
                <a:xfrm>
                  <a:off x="3606" y="1823"/>
                  <a:ext cx="142" cy="44"/>
                </a:xfrm>
                <a:custGeom>
                  <a:avLst/>
                  <a:gdLst>
                    <a:gd name="T0" fmla="*/ 0 w 142"/>
                    <a:gd name="T1" fmla="*/ 10 h 44"/>
                    <a:gd name="T2" fmla="*/ 32 w 142"/>
                    <a:gd name="T3" fmla="*/ 0 h 44"/>
                    <a:gd name="T4" fmla="*/ 109 w 142"/>
                    <a:gd name="T5" fmla="*/ 27 h 44"/>
                    <a:gd name="T6" fmla="*/ 142 w 142"/>
                    <a:gd name="T7" fmla="*/ 20 h 44"/>
                    <a:gd name="T8" fmla="*/ 123 w 142"/>
                    <a:gd name="T9" fmla="*/ 44 h 44"/>
                    <a:gd name="T10" fmla="*/ 35 w 142"/>
                    <a:gd name="T11" fmla="*/ 44 h 44"/>
                    <a:gd name="T12" fmla="*/ 71 w 142"/>
                    <a:gd name="T13" fmla="*/ 38 h 44"/>
                    <a:gd name="T14" fmla="*/ 0 w 142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0" y="10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4"/>
                      </a:lnTo>
                      <a:lnTo>
                        <a:pt x="35" y="44"/>
                      </a:lnTo>
                      <a:lnTo>
                        <a:pt x="71" y="38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0" name="Freeform 2069"/>
                <p:cNvSpPr>
                  <a:spLocks/>
                </p:cNvSpPr>
                <p:nvPr/>
              </p:nvSpPr>
              <p:spPr bwMode="auto">
                <a:xfrm>
                  <a:off x="3748" y="1882"/>
                  <a:ext cx="142" cy="44"/>
                </a:xfrm>
                <a:custGeom>
                  <a:avLst/>
                  <a:gdLst>
                    <a:gd name="T0" fmla="*/ 142 w 142"/>
                    <a:gd name="T1" fmla="*/ 34 h 44"/>
                    <a:gd name="T2" fmla="*/ 112 w 142"/>
                    <a:gd name="T3" fmla="*/ 44 h 44"/>
                    <a:gd name="T4" fmla="*/ 36 w 142"/>
                    <a:gd name="T5" fmla="*/ 15 h 44"/>
                    <a:gd name="T6" fmla="*/ 0 w 142"/>
                    <a:gd name="T7" fmla="*/ 25 h 44"/>
                    <a:gd name="T8" fmla="*/ 19 w 142"/>
                    <a:gd name="T9" fmla="*/ 0 h 44"/>
                    <a:gd name="T10" fmla="*/ 112 w 142"/>
                    <a:gd name="T11" fmla="*/ 0 h 44"/>
                    <a:gd name="T12" fmla="*/ 73 w 142"/>
                    <a:gd name="T13" fmla="*/ 7 h 44"/>
                    <a:gd name="T14" fmla="*/ 142 w 142"/>
                    <a:gd name="T15" fmla="*/ 34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142" y="34"/>
                      </a:moveTo>
                      <a:lnTo>
                        <a:pt x="112" y="44"/>
                      </a:lnTo>
                      <a:lnTo>
                        <a:pt x="36" y="15"/>
                      </a:lnTo>
                      <a:lnTo>
                        <a:pt x="0" y="25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7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71" name="Freeform 2070"/>
                <p:cNvSpPr>
                  <a:spLocks/>
                </p:cNvSpPr>
                <p:nvPr/>
              </p:nvSpPr>
              <p:spPr bwMode="auto">
                <a:xfrm>
                  <a:off x="3748" y="1882"/>
                  <a:ext cx="142" cy="44"/>
                </a:xfrm>
                <a:custGeom>
                  <a:avLst/>
                  <a:gdLst>
                    <a:gd name="T0" fmla="*/ 142 w 142"/>
                    <a:gd name="T1" fmla="*/ 34 h 44"/>
                    <a:gd name="T2" fmla="*/ 112 w 142"/>
                    <a:gd name="T3" fmla="*/ 44 h 44"/>
                    <a:gd name="T4" fmla="*/ 36 w 142"/>
                    <a:gd name="T5" fmla="*/ 15 h 44"/>
                    <a:gd name="T6" fmla="*/ 0 w 142"/>
                    <a:gd name="T7" fmla="*/ 25 h 44"/>
                    <a:gd name="T8" fmla="*/ 19 w 142"/>
                    <a:gd name="T9" fmla="*/ 0 h 44"/>
                    <a:gd name="T10" fmla="*/ 112 w 142"/>
                    <a:gd name="T11" fmla="*/ 0 h 44"/>
                    <a:gd name="T12" fmla="*/ 73 w 142"/>
                    <a:gd name="T13" fmla="*/ 7 h 44"/>
                    <a:gd name="T14" fmla="*/ 142 w 142"/>
                    <a:gd name="T15" fmla="*/ 34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4"/>
                    <a:gd name="T26" fmla="*/ 142 w 142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4">
                      <a:moveTo>
                        <a:pt x="142" y="34"/>
                      </a:moveTo>
                      <a:lnTo>
                        <a:pt x="112" y="44"/>
                      </a:lnTo>
                      <a:lnTo>
                        <a:pt x="36" y="15"/>
                      </a:lnTo>
                      <a:lnTo>
                        <a:pt x="0" y="25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7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50" name="Line 2071"/>
            <p:cNvSpPr>
              <a:spLocks noChangeShapeType="1"/>
            </p:cNvSpPr>
            <p:nvPr/>
          </p:nvSpPr>
          <p:spPr bwMode="auto">
            <a:xfrm>
              <a:off x="1593" y="2122"/>
              <a:ext cx="1" cy="123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51" name="Line 2072"/>
            <p:cNvSpPr>
              <a:spLocks noChangeShapeType="1"/>
            </p:cNvSpPr>
            <p:nvPr/>
          </p:nvSpPr>
          <p:spPr bwMode="auto">
            <a:xfrm>
              <a:off x="1775" y="2122"/>
              <a:ext cx="1" cy="123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52" name="Group 2073"/>
            <p:cNvGrpSpPr>
              <a:grpSpLocks/>
            </p:cNvGrpSpPr>
            <p:nvPr/>
          </p:nvGrpSpPr>
          <p:grpSpPr bwMode="auto">
            <a:xfrm>
              <a:off x="1614" y="2154"/>
              <a:ext cx="141" cy="106"/>
              <a:chOff x="3580" y="1950"/>
              <a:chExt cx="332" cy="253"/>
            </a:xfrm>
          </p:grpSpPr>
          <p:sp>
            <p:nvSpPr>
              <p:cNvPr id="958" name="Freeform 2074"/>
              <p:cNvSpPr>
                <a:spLocks/>
              </p:cNvSpPr>
              <p:nvPr/>
            </p:nvSpPr>
            <p:spPr bwMode="auto">
              <a:xfrm>
                <a:off x="3580" y="1950"/>
                <a:ext cx="329" cy="252"/>
              </a:xfrm>
              <a:custGeom>
                <a:avLst/>
                <a:gdLst>
                  <a:gd name="T0" fmla="*/ 48 w 329"/>
                  <a:gd name="T1" fmla="*/ 0 h 252"/>
                  <a:gd name="T2" fmla="*/ 48 w 329"/>
                  <a:gd name="T3" fmla="*/ 33 h 252"/>
                  <a:gd name="T4" fmla="*/ 125 w 329"/>
                  <a:gd name="T5" fmla="*/ 33 h 252"/>
                  <a:gd name="T6" fmla="*/ 164 w 329"/>
                  <a:gd name="T7" fmla="*/ 100 h 252"/>
                  <a:gd name="T8" fmla="*/ 204 w 329"/>
                  <a:gd name="T9" fmla="*/ 33 h 252"/>
                  <a:gd name="T10" fmla="*/ 281 w 329"/>
                  <a:gd name="T11" fmla="*/ 33 h 252"/>
                  <a:gd name="T12" fmla="*/ 281 w 329"/>
                  <a:gd name="T13" fmla="*/ 0 h 252"/>
                  <a:gd name="T14" fmla="*/ 329 w 329"/>
                  <a:gd name="T15" fmla="*/ 40 h 252"/>
                  <a:gd name="T16" fmla="*/ 281 w 329"/>
                  <a:gd name="T17" fmla="*/ 79 h 252"/>
                  <a:gd name="T18" fmla="*/ 281 w 329"/>
                  <a:gd name="T19" fmla="*/ 53 h 252"/>
                  <a:gd name="T20" fmla="*/ 226 w 329"/>
                  <a:gd name="T21" fmla="*/ 53 h 252"/>
                  <a:gd name="T22" fmla="*/ 181 w 329"/>
                  <a:gd name="T23" fmla="*/ 127 h 252"/>
                  <a:gd name="T24" fmla="*/ 226 w 329"/>
                  <a:gd name="T25" fmla="*/ 202 h 252"/>
                  <a:gd name="T26" fmla="*/ 281 w 329"/>
                  <a:gd name="T27" fmla="*/ 202 h 252"/>
                  <a:gd name="T28" fmla="*/ 281 w 329"/>
                  <a:gd name="T29" fmla="*/ 176 h 252"/>
                  <a:gd name="T30" fmla="*/ 329 w 329"/>
                  <a:gd name="T31" fmla="*/ 213 h 252"/>
                  <a:gd name="T32" fmla="*/ 281 w 329"/>
                  <a:gd name="T33" fmla="*/ 252 h 252"/>
                  <a:gd name="T34" fmla="*/ 281 w 329"/>
                  <a:gd name="T35" fmla="*/ 222 h 252"/>
                  <a:gd name="T36" fmla="*/ 204 w 329"/>
                  <a:gd name="T37" fmla="*/ 222 h 252"/>
                  <a:gd name="T38" fmla="*/ 164 w 329"/>
                  <a:gd name="T39" fmla="*/ 154 h 252"/>
                  <a:gd name="T40" fmla="*/ 125 w 329"/>
                  <a:gd name="T41" fmla="*/ 224 h 252"/>
                  <a:gd name="T42" fmla="*/ 48 w 329"/>
                  <a:gd name="T43" fmla="*/ 224 h 252"/>
                  <a:gd name="T44" fmla="*/ 48 w 329"/>
                  <a:gd name="T45" fmla="*/ 252 h 252"/>
                  <a:gd name="T46" fmla="*/ 0 w 329"/>
                  <a:gd name="T47" fmla="*/ 213 h 252"/>
                  <a:gd name="T48" fmla="*/ 48 w 329"/>
                  <a:gd name="T49" fmla="*/ 176 h 252"/>
                  <a:gd name="T50" fmla="*/ 48 w 329"/>
                  <a:gd name="T51" fmla="*/ 202 h 252"/>
                  <a:gd name="T52" fmla="*/ 100 w 329"/>
                  <a:gd name="T53" fmla="*/ 202 h 252"/>
                  <a:gd name="T54" fmla="*/ 148 w 329"/>
                  <a:gd name="T55" fmla="*/ 127 h 252"/>
                  <a:gd name="T56" fmla="*/ 100 w 329"/>
                  <a:gd name="T57" fmla="*/ 53 h 252"/>
                  <a:gd name="T58" fmla="*/ 48 w 329"/>
                  <a:gd name="T59" fmla="*/ 53 h 252"/>
                  <a:gd name="T60" fmla="*/ 48 w 329"/>
                  <a:gd name="T61" fmla="*/ 77 h 252"/>
                  <a:gd name="T62" fmla="*/ 0 w 329"/>
                  <a:gd name="T63" fmla="*/ 40 h 252"/>
                  <a:gd name="T64" fmla="*/ 48 w 329"/>
                  <a:gd name="T65" fmla="*/ 0 h 25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2"/>
                  <a:gd name="T101" fmla="*/ 329 w 329"/>
                  <a:gd name="T102" fmla="*/ 252 h 25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2">
                    <a:moveTo>
                      <a:pt x="48" y="0"/>
                    </a:moveTo>
                    <a:lnTo>
                      <a:pt x="48" y="33"/>
                    </a:lnTo>
                    <a:lnTo>
                      <a:pt x="125" y="33"/>
                    </a:lnTo>
                    <a:lnTo>
                      <a:pt x="164" y="100"/>
                    </a:lnTo>
                    <a:lnTo>
                      <a:pt x="204" y="33"/>
                    </a:lnTo>
                    <a:lnTo>
                      <a:pt x="281" y="33"/>
                    </a:lnTo>
                    <a:lnTo>
                      <a:pt x="281" y="0"/>
                    </a:lnTo>
                    <a:lnTo>
                      <a:pt x="329" y="40"/>
                    </a:lnTo>
                    <a:lnTo>
                      <a:pt x="281" y="79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7"/>
                    </a:lnTo>
                    <a:lnTo>
                      <a:pt x="226" y="202"/>
                    </a:lnTo>
                    <a:lnTo>
                      <a:pt x="281" y="202"/>
                    </a:lnTo>
                    <a:lnTo>
                      <a:pt x="281" y="176"/>
                    </a:lnTo>
                    <a:lnTo>
                      <a:pt x="329" y="213"/>
                    </a:lnTo>
                    <a:lnTo>
                      <a:pt x="281" y="252"/>
                    </a:lnTo>
                    <a:lnTo>
                      <a:pt x="281" y="222"/>
                    </a:lnTo>
                    <a:lnTo>
                      <a:pt x="204" y="222"/>
                    </a:lnTo>
                    <a:lnTo>
                      <a:pt x="164" y="154"/>
                    </a:lnTo>
                    <a:lnTo>
                      <a:pt x="125" y="224"/>
                    </a:lnTo>
                    <a:lnTo>
                      <a:pt x="48" y="224"/>
                    </a:lnTo>
                    <a:lnTo>
                      <a:pt x="48" y="252"/>
                    </a:lnTo>
                    <a:lnTo>
                      <a:pt x="0" y="213"/>
                    </a:lnTo>
                    <a:lnTo>
                      <a:pt x="48" y="176"/>
                    </a:lnTo>
                    <a:lnTo>
                      <a:pt x="48" y="202"/>
                    </a:lnTo>
                    <a:lnTo>
                      <a:pt x="100" y="202"/>
                    </a:lnTo>
                    <a:lnTo>
                      <a:pt x="148" y="127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7"/>
                    </a:lnTo>
                    <a:lnTo>
                      <a:pt x="0" y="4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59" name="Freeform 2075"/>
              <p:cNvSpPr>
                <a:spLocks/>
              </p:cNvSpPr>
              <p:nvPr/>
            </p:nvSpPr>
            <p:spPr bwMode="auto">
              <a:xfrm>
                <a:off x="3580" y="1950"/>
                <a:ext cx="329" cy="252"/>
              </a:xfrm>
              <a:custGeom>
                <a:avLst/>
                <a:gdLst>
                  <a:gd name="T0" fmla="*/ 48 w 329"/>
                  <a:gd name="T1" fmla="*/ 0 h 252"/>
                  <a:gd name="T2" fmla="*/ 48 w 329"/>
                  <a:gd name="T3" fmla="*/ 33 h 252"/>
                  <a:gd name="T4" fmla="*/ 125 w 329"/>
                  <a:gd name="T5" fmla="*/ 33 h 252"/>
                  <a:gd name="T6" fmla="*/ 164 w 329"/>
                  <a:gd name="T7" fmla="*/ 100 h 252"/>
                  <a:gd name="T8" fmla="*/ 204 w 329"/>
                  <a:gd name="T9" fmla="*/ 33 h 252"/>
                  <a:gd name="T10" fmla="*/ 281 w 329"/>
                  <a:gd name="T11" fmla="*/ 33 h 252"/>
                  <a:gd name="T12" fmla="*/ 281 w 329"/>
                  <a:gd name="T13" fmla="*/ 0 h 252"/>
                  <a:gd name="T14" fmla="*/ 329 w 329"/>
                  <a:gd name="T15" fmla="*/ 40 h 252"/>
                  <a:gd name="T16" fmla="*/ 281 w 329"/>
                  <a:gd name="T17" fmla="*/ 79 h 252"/>
                  <a:gd name="T18" fmla="*/ 281 w 329"/>
                  <a:gd name="T19" fmla="*/ 53 h 252"/>
                  <a:gd name="T20" fmla="*/ 226 w 329"/>
                  <a:gd name="T21" fmla="*/ 53 h 252"/>
                  <a:gd name="T22" fmla="*/ 181 w 329"/>
                  <a:gd name="T23" fmla="*/ 127 h 252"/>
                  <a:gd name="T24" fmla="*/ 226 w 329"/>
                  <a:gd name="T25" fmla="*/ 202 h 252"/>
                  <a:gd name="T26" fmla="*/ 281 w 329"/>
                  <a:gd name="T27" fmla="*/ 202 h 252"/>
                  <a:gd name="T28" fmla="*/ 281 w 329"/>
                  <a:gd name="T29" fmla="*/ 176 h 252"/>
                  <a:gd name="T30" fmla="*/ 329 w 329"/>
                  <a:gd name="T31" fmla="*/ 213 h 252"/>
                  <a:gd name="T32" fmla="*/ 281 w 329"/>
                  <a:gd name="T33" fmla="*/ 252 h 252"/>
                  <a:gd name="T34" fmla="*/ 281 w 329"/>
                  <a:gd name="T35" fmla="*/ 222 h 252"/>
                  <a:gd name="T36" fmla="*/ 204 w 329"/>
                  <a:gd name="T37" fmla="*/ 222 h 252"/>
                  <a:gd name="T38" fmla="*/ 164 w 329"/>
                  <a:gd name="T39" fmla="*/ 154 h 252"/>
                  <a:gd name="T40" fmla="*/ 125 w 329"/>
                  <a:gd name="T41" fmla="*/ 224 h 252"/>
                  <a:gd name="T42" fmla="*/ 48 w 329"/>
                  <a:gd name="T43" fmla="*/ 224 h 252"/>
                  <a:gd name="T44" fmla="*/ 48 w 329"/>
                  <a:gd name="T45" fmla="*/ 252 h 252"/>
                  <a:gd name="T46" fmla="*/ 0 w 329"/>
                  <a:gd name="T47" fmla="*/ 213 h 252"/>
                  <a:gd name="T48" fmla="*/ 48 w 329"/>
                  <a:gd name="T49" fmla="*/ 176 h 252"/>
                  <a:gd name="T50" fmla="*/ 48 w 329"/>
                  <a:gd name="T51" fmla="*/ 202 h 252"/>
                  <a:gd name="T52" fmla="*/ 100 w 329"/>
                  <a:gd name="T53" fmla="*/ 202 h 252"/>
                  <a:gd name="T54" fmla="*/ 148 w 329"/>
                  <a:gd name="T55" fmla="*/ 127 h 252"/>
                  <a:gd name="T56" fmla="*/ 100 w 329"/>
                  <a:gd name="T57" fmla="*/ 53 h 252"/>
                  <a:gd name="T58" fmla="*/ 48 w 329"/>
                  <a:gd name="T59" fmla="*/ 53 h 252"/>
                  <a:gd name="T60" fmla="*/ 48 w 329"/>
                  <a:gd name="T61" fmla="*/ 77 h 252"/>
                  <a:gd name="T62" fmla="*/ 0 w 329"/>
                  <a:gd name="T63" fmla="*/ 40 h 252"/>
                  <a:gd name="T64" fmla="*/ 48 w 329"/>
                  <a:gd name="T65" fmla="*/ 0 h 25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2"/>
                  <a:gd name="T101" fmla="*/ 329 w 329"/>
                  <a:gd name="T102" fmla="*/ 252 h 25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2">
                    <a:moveTo>
                      <a:pt x="48" y="0"/>
                    </a:moveTo>
                    <a:lnTo>
                      <a:pt x="48" y="33"/>
                    </a:lnTo>
                    <a:lnTo>
                      <a:pt x="125" y="33"/>
                    </a:lnTo>
                    <a:lnTo>
                      <a:pt x="164" y="100"/>
                    </a:lnTo>
                    <a:lnTo>
                      <a:pt x="204" y="33"/>
                    </a:lnTo>
                    <a:lnTo>
                      <a:pt x="281" y="33"/>
                    </a:lnTo>
                    <a:lnTo>
                      <a:pt x="281" y="0"/>
                    </a:lnTo>
                    <a:lnTo>
                      <a:pt x="329" y="40"/>
                    </a:lnTo>
                    <a:lnTo>
                      <a:pt x="281" y="79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7"/>
                    </a:lnTo>
                    <a:lnTo>
                      <a:pt x="226" y="202"/>
                    </a:lnTo>
                    <a:lnTo>
                      <a:pt x="281" y="202"/>
                    </a:lnTo>
                    <a:lnTo>
                      <a:pt x="281" y="176"/>
                    </a:lnTo>
                    <a:lnTo>
                      <a:pt x="329" y="213"/>
                    </a:lnTo>
                    <a:lnTo>
                      <a:pt x="281" y="252"/>
                    </a:lnTo>
                    <a:lnTo>
                      <a:pt x="281" y="222"/>
                    </a:lnTo>
                    <a:lnTo>
                      <a:pt x="204" y="222"/>
                    </a:lnTo>
                    <a:lnTo>
                      <a:pt x="164" y="154"/>
                    </a:lnTo>
                    <a:lnTo>
                      <a:pt x="125" y="224"/>
                    </a:lnTo>
                    <a:lnTo>
                      <a:pt x="48" y="224"/>
                    </a:lnTo>
                    <a:lnTo>
                      <a:pt x="48" y="252"/>
                    </a:lnTo>
                    <a:lnTo>
                      <a:pt x="0" y="213"/>
                    </a:lnTo>
                    <a:lnTo>
                      <a:pt x="48" y="176"/>
                    </a:lnTo>
                    <a:lnTo>
                      <a:pt x="48" y="202"/>
                    </a:lnTo>
                    <a:lnTo>
                      <a:pt x="100" y="202"/>
                    </a:lnTo>
                    <a:lnTo>
                      <a:pt x="148" y="127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7"/>
                    </a:lnTo>
                    <a:lnTo>
                      <a:pt x="0" y="4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60" name="Freeform 2076"/>
              <p:cNvSpPr>
                <a:spLocks/>
              </p:cNvSpPr>
              <p:nvPr/>
            </p:nvSpPr>
            <p:spPr bwMode="auto">
              <a:xfrm>
                <a:off x="3585" y="1953"/>
                <a:ext cx="327" cy="250"/>
              </a:xfrm>
              <a:custGeom>
                <a:avLst/>
                <a:gdLst>
                  <a:gd name="T0" fmla="*/ 46 w 327"/>
                  <a:gd name="T1" fmla="*/ 0 h 250"/>
                  <a:gd name="T2" fmla="*/ 46 w 327"/>
                  <a:gd name="T3" fmla="*/ 33 h 250"/>
                  <a:gd name="T4" fmla="*/ 123 w 327"/>
                  <a:gd name="T5" fmla="*/ 33 h 250"/>
                  <a:gd name="T6" fmla="*/ 160 w 327"/>
                  <a:gd name="T7" fmla="*/ 98 h 250"/>
                  <a:gd name="T8" fmla="*/ 204 w 327"/>
                  <a:gd name="T9" fmla="*/ 33 h 250"/>
                  <a:gd name="T10" fmla="*/ 279 w 327"/>
                  <a:gd name="T11" fmla="*/ 33 h 250"/>
                  <a:gd name="T12" fmla="*/ 279 w 327"/>
                  <a:gd name="T13" fmla="*/ 0 h 250"/>
                  <a:gd name="T14" fmla="*/ 327 w 327"/>
                  <a:gd name="T15" fmla="*/ 40 h 250"/>
                  <a:gd name="T16" fmla="*/ 279 w 327"/>
                  <a:gd name="T17" fmla="*/ 79 h 250"/>
                  <a:gd name="T18" fmla="*/ 279 w 327"/>
                  <a:gd name="T19" fmla="*/ 52 h 250"/>
                  <a:gd name="T20" fmla="*/ 224 w 327"/>
                  <a:gd name="T21" fmla="*/ 52 h 250"/>
                  <a:gd name="T22" fmla="*/ 181 w 327"/>
                  <a:gd name="T23" fmla="*/ 125 h 250"/>
                  <a:gd name="T24" fmla="*/ 224 w 327"/>
                  <a:gd name="T25" fmla="*/ 203 h 250"/>
                  <a:gd name="T26" fmla="*/ 279 w 327"/>
                  <a:gd name="T27" fmla="*/ 203 h 250"/>
                  <a:gd name="T28" fmla="*/ 279 w 327"/>
                  <a:gd name="T29" fmla="*/ 176 h 250"/>
                  <a:gd name="T30" fmla="*/ 327 w 327"/>
                  <a:gd name="T31" fmla="*/ 212 h 250"/>
                  <a:gd name="T32" fmla="*/ 279 w 327"/>
                  <a:gd name="T33" fmla="*/ 250 h 250"/>
                  <a:gd name="T34" fmla="*/ 279 w 327"/>
                  <a:gd name="T35" fmla="*/ 221 h 250"/>
                  <a:gd name="T36" fmla="*/ 204 w 327"/>
                  <a:gd name="T37" fmla="*/ 221 h 250"/>
                  <a:gd name="T38" fmla="*/ 160 w 327"/>
                  <a:gd name="T39" fmla="*/ 152 h 250"/>
                  <a:gd name="T40" fmla="*/ 123 w 327"/>
                  <a:gd name="T41" fmla="*/ 225 h 250"/>
                  <a:gd name="T42" fmla="*/ 46 w 327"/>
                  <a:gd name="T43" fmla="*/ 225 h 250"/>
                  <a:gd name="T44" fmla="*/ 46 w 327"/>
                  <a:gd name="T45" fmla="*/ 250 h 250"/>
                  <a:gd name="T46" fmla="*/ 0 w 327"/>
                  <a:gd name="T47" fmla="*/ 212 h 250"/>
                  <a:gd name="T48" fmla="*/ 46 w 327"/>
                  <a:gd name="T49" fmla="*/ 176 h 250"/>
                  <a:gd name="T50" fmla="*/ 46 w 327"/>
                  <a:gd name="T51" fmla="*/ 203 h 250"/>
                  <a:gd name="T52" fmla="*/ 98 w 327"/>
                  <a:gd name="T53" fmla="*/ 203 h 250"/>
                  <a:gd name="T54" fmla="*/ 144 w 327"/>
                  <a:gd name="T55" fmla="*/ 125 h 250"/>
                  <a:gd name="T56" fmla="*/ 98 w 327"/>
                  <a:gd name="T57" fmla="*/ 52 h 250"/>
                  <a:gd name="T58" fmla="*/ 46 w 327"/>
                  <a:gd name="T59" fmla="*/ 52 h 250"/>
                  <a:gd name="T60" fmla="*/ 46 w 327"/>
                  <a:gd name="T61" fmla="*/ 76 h 250"/>
                  <a:gd name="T62" fmla="*/ 0 w 327"/>
                  <a:gd name="T63" fmla="*/ 40 h 250"/>
                  <a:gd name="T64" fmla="*/ 46 w 327"/>
                  <a:gd name="T65" fmla="*/ 0 h 2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0"/>
                  <a:gd name="T101" fmla="*/ 327 w 327"/>
                  <a:gd name="T102" fmla="*/ 250 h 25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0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2"/>
                    </a:lnTo>
                    <a:lnTo>
                      <a:pt x="279" y="250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2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0"/>
                    </a:lnTo>
                    <a:lnTo>
                      <a:pt x="0" y="212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61" name="Freeform 2077"/>
              <p:cNvSpPr>
                <a:spLocks/>
              </p:cNvSpPr>
              <p:nvPr/>
            </p:nvSpPr>
            <p:spPr bwMode="auto">
              <a:xfrm>
                <a:off x="3585" y="1953"/>
                <a:ext cx="327" cy="250"/>
              </a:xfrm>
              <a:custGeom>
                <a:avLst/>
                <a:gdLst>
                  <a:gd name="T0" fmla="*/ 46 w 327"/>
                  <a:gd name="T1" fmla="*/ 0 h 250"/>
                  <a:gd name="T2" fmla="*/ 46 w 327"/>
                  <a:gd name="T3" fmla="*/ 33 h 250"/>
                  <a:gd name="T4" fmla="*/ 123 w 327"/>
                  <a:gd name="T5" fmla="*/ 33 h 250"/>
                  <a:gd name="T6" fmla="*/ 160 w 327"/>
                  <a:gd name="T7" fmla="*/ 98 h 250"/>
                  <a:gd name="T8" fmla="*/ 204 w 327"/>
                  <a:gd name="T9" fmla="*/ 33 h 250"/>
                  <a:gd name="T10" fmla="*/ 279 w 327"/>
                  <a:gd name="T11" fmla="*/ 33 h 250"/>
                  <a:gd name="T12" fmla="*/ 279 w 327"/>
                  <a:gd name="T13" fmla="*/ 0 h 250"/>
                  <a:gd name="T14" fmla="*/ 327 w 327"/>
                  <a:gd name="T15" fmla="*/ 40 h 250"/>
                  <a:gd name="T16" fmla="*/ 279 w 327"/>
                  <a:gd name="T17" fmla="*/ 79 h 250"/>
                  <a:gd name="T18" fmla="*/ 279 w 327"/>
                  <a:gd name="T19" fmla="*/ 52 h 250"/>
                  <a:gd name="T20" fmla="*/ 224 w 327"/>
                  <a:gd name="T21" fmla="*/ 52 h 250"/>
                  <a:gd name="T22" fmla="*/ 181 w 327"/>
                  <a:gd name="T23" fmla="*/ 125 h 250"/>
                  <a:gd name="T24" fmla="*/ 224 w 327"/>
                  <a:gd name="T25" fmla="*/ 203 h 250"/>
                  <a:gd name="T26" fmla="*/ 279 w 327"/>
                  <a:gd name="T27" fmla="*/ 203 h 250"/>
                  <a:gd name="T28" fmla="*/ 279 w 327"/>
                  <a:gd name="T29" fmla="*/ 176 h 250"/>
                  <a:gd name="T30" fmla="*/ 327 w 327"/>
                  <a:gd name="T31" fmla="*/ 212 h 250"/>
                  <a:gd name="T32" fmla="*/ 279 w 327"/>
                  <a:gd name="T33" fmla="*/ 250 h 250"/>
                  <a:gd name="T34" fmla="*/ 279 w 327"/>
                  <a:gd name="T35" fmla="*/ 221 h 250"/>
                  <a:gd name="T36" fmla="*/ 204 w 327"/>
                  <a:gd name="T37" fmla="*/ 221 h 250"/>
                  <a:gd name="T38" fmla="*/ 160 w 327"/>
                  <a:gd name="T39" fmla="*/ 152 h 250"/>
                  <a:gd name="T40" fmla="*/ 123 w 327"/>
                  <a:gd name="T41" fmla="*/ 225 h 250"/>
                  <a:gd name="T42" fmla="*/ 46 w 327"/>
                  <a:gd name="T43" fmla="*/ 225 h 250"/>
                  <a:gd name="T44" fmla="*/ 46 w 327"/>
                  <a:gd name="T45" fmla="*/ 250 h 250"/>
                  <a:gd name="T46" fmla="*/ 0 w 327"/>
                  <a:gd name="T47" fmla="*/ 212 h 250"/>
                  <a:gd name="T48" fmla="*/ 46 w 327"/>
                  <a:gd name="T49" fmla="*/ 176 h 250"/>
                  <a:gd name="T50" fmla="*/ 46 w 327"/>
                  <a:gd name="T51" fmla="*/ 203 h 250"/>
                  <a:gd name="T52" fmla="*/ 98 w 327"/>
                  <a:gd name="T53" fmla="*/ 203 h 250"/>
                  <a:gd name="T54" fmla="*/ 144 w 327"/>
                  <a:gd name="T55" fmla="*/ 125 h 250"/>
                  <a:gd name="T56" fmla="*/ 98 w 327"/>
                  <a:gd name="T57" fmla="*/ 52 h 250"/>
                  <a:gd name="T58" fmla="*/ 46 w 327"/>
                  <a:gd name="T59" fmla="*/ 52 h 250"/>
                  <a:gd name="T60" fmla="*/ 46 w 327"/>
                  <a:gd name="T61" fmla="*/ 76 h 250"/>
                  <a:gd name="T62" fmla="*/ 0 w 327"/>
                  <a:gd name="T63" fmla="*/ 40 h 250"/>
                  <a:gd name="T64" fmla="*/ 46 w 327"/>
                  <a:gd name="T65" fmla="*/ 0 h 2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0"/>
                  <a:gd name="T101" fmla="*/ 327 w 327"/>
                  <a:gd name="T102" fmla="*/ 250 h 25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0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2"/>
                    </a:lnTo>
                    <a:lnTo>
                      <a:pt x="279" y="250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2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0"/>
                    </a:lnTo>
                    <a:lnTo>
                      <a:pt x="0" y="212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53" name="Oval 2078"/>
            <p:cNvSpPr>
              <a:spLocks noChangeArrowheads="1"/>
            </p:cNvSpPr>
            <p:nvPr/>
          </p:nvSpPr>
          <p:spPr bwMode="auto">
            <a:xfrm>
              <a:off x="1594" y="1927"/>
              <a:ext cx="183" cy="5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54" name="Rectangle 2079"/>
            <p:cNvSpPr>
              <a:spLocks noChangeArrowheads="1"/>
            </p:cNvSpPr>
            <p:nvPr/>
          </p:nvSpPr>
          <p:spPr bwMode="auto">
            <a:xfrm>
              <a:off x="1593" y="1833"/>
              <a:ext cx="183" cy="123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55" name="Rectangle 2080"/>
            <p:cNvSpPr>
              <a:spLocks noChangeArrowheads="1"/>
            </p:cNvSpPr>
            <p:nvPr/>
          </p:nvSpPr>
          <p:spPr bwMode="auto">
            <a:xfrm>
              <a:off x="1593" y="1833"/>
              <a:ext cx="183" cy="123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56" name="Oval 2081"/>
            <p:cNvSpPr>
              <a:spLocks noChangeArrowheads="1"/>
            </p:cNvSpPr>
            <p:nvPr/>
          </p:nvSpPr>
          <p:spPr bwMode="auto">
            <a:xfrm>
              <a:off x="1594" y="1804"/>
              <a:ext cx="183" cy="58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57" name="Group 2082"/>
            <p:cNvGrpSpPr>
              <a:grpSpLocks/>
            </p:cNvGrpSpPr>
            <p:nvPr/>
          </p:nvGrpSpPr>
          <p:grpSpPr bwMode="auto">
            <a:xfrm>
              <a:off x="1621" y="1811"/>
              <a:ext cx="127" cy="43"/>
              <a:chOff x="3596" y="1127"/>
              <a:chExt cx="300" cy="105"/>
            </a:xfrm>
          </p:grpSpPr>
          <p:grpSp>
            <p:nvGrpSpPr>
              <p:cNvPr id="940" name="Group 2083"/>
              <p:cNvGrpSpPr>
                <a:grpSpLocks/>
              </p:cNvGrpSpPr>
              <p:nvPr/>
            </p:nvGrpSpPr>
            <p:grpSpPr bwMode="auto">
              <a:xfrm>
                <a:off x="3596" y="1127"/>
                <a:ext cx="297" cy="104"/>
                <a:chOff x="3596" y="1127"/>
                <a:chExt cx="297" cy="104"/>
              </a:xfrm>
            </p:grpSpPr>
            <p:sp>
              <p:nvSpPr>
                <p:cNvPr id="950" name="Freeform 2084"/>
                <p:cNvSpPr>
                  <a:spLocks/>
                </p:cNvSpPr>
                <p:nvPr/>
              </p:nvSpPr>
              <p:spPr bwMode="auto">
                <a:xfrm>
                  <a:off x="3751" y="1129"/>
                  <a:ext cx="142" cy="45"/>
                </a:xfrm>
                <a:custGeom>
                  <a:avLst/>
                  <a:gdLst>
                    <a:gd name="T0" fmla="*/ 0 w 142"/>
                    <a:gd name="T1" fmla="*/ 35 h 45"/>
                    <a:gd name="T2" fmla="*/ 32 w 142"/>
                    <a:gd name="T3" fmla="*/ 45 h 45"/>
                    <a:gd name="T4" fmla="*/ 109 w 142"/>
                    <a:gd name="T5" fmla="*/ 15 h 45"/>
                    <a:gd name="T6" fmla="*/ 142 w 142"/>
                    <a:gd name="T7" fmla="*/ 24 h 45"/>
                    <a:gd name="T8" fmla="*/ 123 w 142"/>
                    <a:gd name="T9" fmla="*/ 0 h 45"/>
                    <a:gd name="T10" fmla="*/ 33 w 142"/>
                    <a:gd name="T11" fmla="*/ 0 h 45"/>
                    <a:gd name="T12" fmla="*/ 71 w 142"/>
                    <a:gd name="T13" fmla="*/ 8 h 45"/>
                    <a:gd name="T14" fmla="*/ 0 w 142"/>
                    <a:gd name="T15" fmla="*/ 35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5"/>
                      </a:moveTo>
                      <a:lnTo>
                        <a:pt x="32" y="45"/>
                      </a:lnTo>
                      <a:lnTo>
                        <a:pt x="109" y="15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51" name="Freeform 2085"/>
                <p:cNvSpPr>
                  <a:spLocks/>
                </p:cNvSpPr>
                <p:nvPr/>
              </p:nvSpPr>
              <p:spPr bwMode="auto">
                <a:xfrm>
                  <a:off x="3751" y="1129"/>
                  <a:ext cx="142" cy="45"/>
                </a:xfrm>
                <a:custGeom>
                  <a:avLst/>
                  <a:gdLst>
                    <a:gd name="T0" fmla="*/ 0 w 142"/>
                    <a:gd name="T1" fmla="*/ 35 h 45"/>
                    <a:gd name="T2" fmla="*/ 32 w 142"/>
                    <a:gd name="T3" fmla="*/ 45 h 45"/>
                    <a:gd name="T4" fmla="*/ 109 w 142"/>
                    <a:gd name="T5" fmla="*/ 15 h 45"/>
                    <a:gd name="T6" fmla="*/ 142 w 142"/>
                    <a:gd name="T7" fmla="*/ 24 h 45"/>
                    <a:gd name="T8" fmla="*/ 123 w 142"/>
                    <a:gd name="T9" fmla="*/ 0 h 45"/>
                    <a:gd name="T10" fmla="*/ 33 w 142"/>
                    <a:gd name="T11" fmla="*/ 0 h 45"/>
                    <a:gd name="T12" fmla="*/ 71 w 142"/>
                    <a:gd name="T13" fmla="*/ 8 h 45"/>
                    <a:gd name="T14" fmla="*/ 0 w 142"/>
                    <a:gd name="T15" fmla="*/ 35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5"/>
                      </a:moveTo>
                      <a:lnTo>
                        <a:pt x="32" y="45"/>
                      </a:lnTo>
                      <a:lnTo>
                        <a:pt x="109" y="15"/>
                      </a:lnTo>
                      <a:lnTo>
                        <a:pt x="142" y="24"/>
                      </a:lnTo>
                      <a:lnTo>
                        <a:pt x="123" y="0"/>
                      </a:lnTo>
                      <a:lnTo>
                        <a:pt x="33" y="0"/>
                      </a:lnTo>
                      <a:lnTo>
                        <a:pt x="71" y="8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52" name="Freeform 2086"/>
                <p:cNvSpPr>
                  <a:spLocks/>
                </p:cNvSpPr>
                <p:nvPr/>
              </p:nvSpPr>
              <p:spPr bwMode="auto">
                <a:xfrm>
                  <a:off x="3596" y="1180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6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6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53" name="Freeform 2087"/>
                <p:cNvSpPr>
                  <a:spLocks/>
                </p:cNvSpPr>
                <p:nvPr/>
              </p:nvSpPr>
              <p:spPr bwMode="auto">
                <a:xfrm>
                  <a:off x="3596" y="1180"/>
                  <a:ext cx="142" cy="48"/>
                </a:xfrm>
                <a:custGeom>
                  <a:avLst/>
                  <a:gdLst>
                    <a:gd name="T0" fmla="*/ 142 w 142"/>
                    <a:gd name="T1" fmla="*/ 10 h 48"/>
                    <a:gd name="T2" fmla="*/ 112 w 142"/>
                    <a:gd name="T3" fmla="*/ 0 h 48"/>
                    <a:gd name="T4" fmla="*/ 36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2 w 142"/>
                    <a:gd name="T11" fmla="*/ 48 h 48"/>
                    <a:gd name="T12" fmla="*/ 73 w 142"/>
                    <a:gd name="T13" fmla="*/ 37 h 48"/>
                    <a:gd name="T14" fmla="*/ 142 w 142"/>
                    <a:gd name="T15" fmla="*/ 10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0"/>
                      </a:moveTo>
                      <a:lnTo>
                        <a:pt x="112" y="0"/>
                      </a:lnTo>
                      <a:lnTo>
                        <a:pt x="36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2" y="48"/>
                      </a:lnTo>
                      <a:lnTo>
                        <a:pt x="73" y="37"/>
                      </a:lnTo>
                      <a:lnTo>
                        <a:pt x="14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54" name="Freeform 2088"/>
                <p:cNvSpPr>
                  <a:spLocks/>
                </p:cNvSpPr>
                <p:nvPr/>
              </p:nvSpPr>
              <p:spPr bwMode="auto">
                <a:xfrm>
                  <a:off x="3604" y="1127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55" name="Freeform 2089"/>
                <p:cNvSpPr>
                  <a:spLocks/>
                </p:cNvSpPr>
                <p:nvPr/>
              </p:nvSpPr>
              <p:spPr bwMode="auto">
                <a:xfrm>
                  <a:off x="3604" y="1127"/>
                  <a:ext cx="141" cy="44"/>
                </a:xfrm>
                <a:custGeom>
                  <a:avLst/>
                  <a:gdLst>
                    <a:gd name="T0" fmla="*/ 0 w 141"/>
                    <a:gd name="T1" fmla="*/ 10 h 44"/>
                    <a:gd name="T2" fmla="*/ 33 w 141"/>
                    <a:gd name="T3" fmla="*/ 0 h 44"/>
                    <a:gd name="T4" fmla="*/ 108 w 141"/>
                    <a:gd name="T5" fmla="*/ 26 h 44"/>
                    <a:gd name="T6" fmla="*/ 141 w 141"/>
                    <a:gd name="T7" fmla="*/ 19 h 44"/>
                    <a:gd name="T8" fmla="*/ 124 w 141"/>
                    <a:gd name="T9" fmla="*/ 44 h 44"/>
                    <a:gd name="T10" fmla="*/ 34 w 141"/>
                    <a:gd name="T11" fmla="*/ 44 h 44"/>
                    <a:gd name="T12" fmla="*/ 72 w 141"/>
                    <a:gd name="T13" fmla="*/ 37 h 44"/>
                    <a:gd name="T14" fmla="*/ 0 w 141"/>
                    <a:gd name="T15" fmla="*/ 10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44"/>
                    <a:gd name="T26" fmla="*/ 141 w 141"/>
                    <a:gd name="T27" fmla="*/ 44 h 4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44">
                      <a:moveTo>
                        <a:pt x="0" y="10"/>
                      </a:moveTo>
                      <a:lnTo>
                        <a:pt x="33" y="0"/>
                      </a:lnTo>
                      <a:lnTo>
                        <a:pt x="108" y="26"/>
                      </a:lnTo>
                      <a:lnTo>
                        <a:pt x="141" y="19"/>
                      </a:lnTo>
                      <a:lnTo>
                        <a:pt x="124" y="44"/>
                      </a:lnTo>
                      <a:lnTo>
                        <a:pt x="34" y="44"/>
                      </a:lnTo>
                      <a:lnTo>
                        <a:pt x="72" y="3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56" name="Freeform 2090"/>
                <p:cNvSpPr>
                  <a:spLocks/>
                </p:cNvSpPr>
                <p:nvPr/>
              </p:nvSpPr>
              <p:spPr bwMode="auto">
                <a:xfrm>
                  <a:off x="3745" y="1186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57" name="Freeform 2091"/>
                <p:cNvSpPr>
                  <a:spLocks/>
                </p:cNvSpPr>
                <p:nvPr/>
              </p:nvSpPr>
              <p:spPr bwMode="auto">
                <a:xfrm>
                  <a:off x="3745" y="1186"/>
                  <a:ext cx="144" cy="45"/>
                </a:xfrm>
                <a:custGeom>
                  <a:avLst/>
                  <a:gdLst>
                    <a:gd name="T0" fmla="*/ 144 w 144"/>
                    <a:gd name="T1" fmla="*/ 34 h 45"/>
                    <a:gd name="T2" fmla="*/ 112 w 144"/>
                    <a:gd name="T3" fmla="*/ 45 h 45"/>
                    <a:gd name="T4" fmla="*/ 38 w 144"/>
                    <a:gd name="T5" fmla="*/ 15 h 45"/>
                    <a:gd name="T6" fmla="*/ 0 w 144"/>
                    <a:gd name="T7" fmla="*/ 24 h 45"/>
                    <a:gd name="T8" fmla="*/ 21 w 144"/>
                    <a:gd name="T9" fmla="*/ 0 h 45"/>
                    <a:gd name="T10" fmla="*/ 112 w 144"/>
                    <a:gd name="T11" fmla="*/ 0 h 45"/>
                    <a:gd name="T12" fmla="*/ 71 w 144"/>
                    <a:gd name="T13" fmla="*/ 8 h 45"/>
                    <a:gd name="T14" fmla="*/ 144 w 144"/>
                    <a:gd name="T15" fmla="*/ 34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4"/>
                    <a:gd name="T25" fmla="*/ 0 h 45"/>
                    <a:gd name="T26" fmla="*/ 144 w 144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4" h="45">
                      <a:moveTo>
                        <a:pt x="144" y="34"/>
                      </a:moveTo>
                      <a:lnTo>
                        <a:pt x="112" y="45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21" y="0"/>
                      </a:lnTo>
                      <a:lnTo>
                        <a:pt x="112" y="0"/>
                      </a:lnTo>
                      <a:lnTo>
                        <a:pt x="71" y="8"/>
                      </a:lnTo>
                      <a:lnTo>
                        <a:pt x="14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941" name="Group 2092"/>
              <p:cNvGrpSpPr>
                <a:grpSpLocks/>
              </p:cNvGrpSpPr>
              <p:nvPr/>
            </p:nvGrpSpPr>
            <p:grpSpPr bwMode="auto">
              <a:xfrm>
                <a:off x="3599" y="1129"/>
                <a:ext cx="297" cy="103"/>
                <a:chOff x="3599" y="1129"/>
                <a:chExt cx="297" cy="103"/>
              </a:xfrm>
            </p:grpSpPr>
            <p:sp>
              <p:nvSpPr>
                <p:cNvPr id="942" name="Freeform 2093"/>
                <p:cNvSpPr>
                  <a:spLocks/>
                </p:cNvSpPr>
                <p:nvPr/>
              </p:nvSpPr>
              <p:spPr bwMode="auto">
                <a:xfrm>
                  <a:off x="3754" y="1131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9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9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43" name="Freeform 2094"/>
                <p:cNvSpPr>
                  <a:spLocks/>
                </p:cNvSpPr>
                <p:nvPr/>
              </p:nvSpPr>
              <p:spPr bwMode="auto">
                <a:xfrm>
                  <a:off x="3754" y="1131"/>
                  <a:ext cx="142" cy="45"/>
                </a:xfrm>
                <a:custGeom>
                  <a:avLst/>
                  <a:gdLst>
                    <a:gd name="T0" fmla="*/ 0 w 142"/>
                    <a:gd name="T1" fmla="*/ 36 h 45"/>
                    <a:gd name="T2" fmla="*/ 30 w 142"/>
                    <a:gd name="T3" fmla="*/ 45 h 45"/>
                    <a:gd name="T4" fmla="*/ 107 w 142"/>
                    <a:gd name="T5" fmla="*/ 15 h 45"/>
                    <a:gd name="T6" fmla="*/ 142 w 142"/>
                    <a:gd name="T7" fmla="*/ 25 h 45"/>
                    <a:gd name="T8" fmla="*/ 123 w 142"/>
                    <a:gd name="T9" fmla="*/ 0 h 45"/>
                    <a:gd name="T10" fmla="*/ 35 w 142"/>
                    <a:gd name="T11" fmla="*/ 0 h 45"/>
                    <a:gd name="T12" fmla="*/ 70 w 142"/>
                    <a:gd name="T13" fmla="*/ 9 h 45"/>
                    <a:gd name="T14" fmla="*/ 0 w 142"/>
                    <a:gd name="T15" fmla="*/ 36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36"/>
                      </a:moveTo>
                      <a:lnTo>
                        <a:pt x="30" y="45"/>
                      </a:lnTo>
                      <a:lnTo>
                        <a:pt x="107" y="15"/>
                      </a:lnTo>
                      <a:lnTo>
                        <a:pt x="142" y="25"/>
                      </a:lnTo>
                      <a:lnTo>
                        <a:pt x="123" y="0"/>
                      </a:lnTo>
                      <a:lnTo>
                        <a:pt x="35" y="0"/>
                      </a:lnTo>
                      <a:lnTo>
                        <a:pt x="70" y="9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44" name="Freeform 2095"/>
                <p:cNvSpPr>
                  <a:spLocks/>
                </p:cNvSpPr>
                <p:nvPr/>
              </p:nvSpPr>
              <p:spPr bwMode="auto">
                <a:xfrm>
                  <a:off x="3599" y="1183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45" name="Freeform 2096"/>
                <p:cNvSpPr>
                  <a:spLocks/>
                </p:cNvSpPr>
                <p:nvPr/>
              </p:nvSpPr>
              <p:spPr bwMode="auto">
                <a:xfrm>
                  <a:off x="3599" y="1183"/>
                  <a:ext cx="142" cy="48"/>
                </a:xfrm>
                <a:custGeom>
                  <a:avLst/>
                  <a:gdLst>
                    <a:gd name="T0" fmla="*/ 142 w 142"/>
                    <a:gd name="T1" fmla="*/ 11 h 48"/>
                    <a:gd name="T2" fmla="*/ 110 w 142"/>
                    <a:gd name="T3" fmla="*/ 0 h 48"/>
                    <a:gd name="T4" fmla="*/ 38 w 142"/>
                    <a:gd name="T5" fmla="*/ 30 h 48"/>
                    <a:gd name="T6" fmla="*/ 0 w 142"/>
                    <a:gd name="T7" fmla="*/ 21 h 48"/>
                    <a:gd name="T8" fmla="*/ 19 w 142"/>
                    <a:gd name="T9" fmla="*/ 48 h 48"/>
                    <a:gd name="T10" fmla="*/ 110 w 142"/>
                    <a:gd name="T11" fmla="*/ 48 h 48"/>
                    <a:gd name="T12" fmla="*/ 71 w 142"/>
                    <a:gd name="T13" fmla="*/ 37 h 48"/>
                    <a:gd name="T14" fmla="*/ 142 w 142"/>
                    <a:gd name="T15" fmla="*/ 11 h 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8"/>
                    <a:gd name="T26" fmla="*/ 142 w 142"/>
                    <a:gd name="T27" fmla="*/ 48 h 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8">
                      <a:moveTo>
                        <a:pt x="142" y="11"/>
                      </a:moveTo>
                      <a:lnTo>
                        <a:pt x="110" y="0"/>
                      </a:lnTo>
                      <a:lnTo>
                        <a:pt x="38" y="30"/>
                      </a:lnTo>
                      <a:lnTo>
                        <a:pt x="0" y="21"/>
                      </a:lnTo>
                      <a:lnTo>
                        <a:pt x="19" y="48"/>
                      </a:lnTo>
                      <a:lnTo>
                        <a:pt x="110" y="48"/>
                      </a:lnTo>
                      <a:lnTo>
                        <a:pt x="71" y="37"/>
                      </a:lnTo>
                      <a:lnTo>
                        <a:pt x="142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46" name="Freeform 2097"/>
                <p:cNvSpPr>
                  <a:spLocks/>
                </p:cNvSpPr>
                <p:nvPr/>
              </p:nvSpPr>
              <p:spPr bwMode="auto">
                <a:xfrm>
                  <a:off x="3606" y="1129"/>
                  <a:ext cx="142" cy="45"/>
                </a:xfrm>
                <a:custGeom>
                  <a:avLst/>
                  <a:gdLst>
                    <a:gd name="T0" fmla="*/ 0 w 142"/>
                    <a:gd name="T1" fmla="*/ 11 h 45"/>
                    <a:gd name="T2" fmla="*/ 32 w 142"/>
                    <a:gd name="T3" fmla="*/ 0 h 45"/>
                    <a:gd name="T4" fmla="*/ 109 w 142"/>
                    <a:gd name="T5" fmla="*/ 27 h 45"/>
                    <a:gd name="T6" fmla="*/ 142 w 142"/>
                    <a:gd name="T7" fmla="*/ 20 h 45"/>
                    <a:gd name="T8" fmla="*/ 123 w 142"/>
                    <a:gd name="T9" fmla="*/ 45 h 45"/>
                    <a:gd name="T10" fmla="*/ 35 w 142"/>
                    <a:gd name="T11" fmla="*/ 45 h 45"/>
                    <a:gd name="T12" fmla="*/ 71 w 142"/>
                    <a:gd name="T13" fmla="*/ 38 h 45"/>
                    <a:gd name="T14" fmla="*/ 0 w 142"/>
                    <a:gd name="T15" fmla="*/ 11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11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5"/>
                      </a:lnTo>
                      <a:lnTo>
                        <a:pt x="35" y="45"/>
                      </a:lnTo>
                      <a:lnTo>
                        <a:pt x="71" y="38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47" name="Freeform 2098"/>
                <p:cNvSpPr>
                  <a:spLocks/>
                </p:cNvSpPr>
                <p:nvPr/>
              </p:nvSpPr>
              <p:spPr bwMode="auto">
                <a:xfrm>
                  <a:off x="3606" y="1129"/>
                  <a:ext cx="142" cy="45"/>
                </a:xfrm>
                <a:custGeom>
                  <a:avLst/>
                  <a:gdLst>
                    <a:gd name="T0" fmla="*/ 0 w 142"/>
                    <a:gd name="T1" fmla="*/ 11 h 45"/>
                    <a:gd name="T2" fmla="*/ 32 w 142"/>
                    <a:gd name="T3" fmla="*/ 0 h 45"/>
                    <a:gd name="T4" fmla="*/ 109 w 142"/>
                    <a:gd name="T5" fmla="*/ 27 h 45"/>
                    <a:gd name="T6" fmla="*/ 142 w 142"/>
                    <a:gd name="T7" fmla="*/ 20 h 45"/>
                    <a:gd name="T8" fmla="*/ 123 w 142"/>
                    <a:gd name="T9" fmla="*/ 45 h 45"/>
                    <a:gd name="T10" fmla="*/ 35 w 142"/>
                    <a:gd name="T11" fmla="*/ 45 h 45"/>
                    <a:gd name="T12" fmla="*/ 71 w 142"/>
                    <a:gd name="T13" fmla="*/ 38 h 45"/>
                    <a:gd name="T14" fmla="*/ 0 w 142"/>
                    <a:gd name="T15" fmla="*/ 11 h 4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5"/>
                    <a:gd name="T26" fmla="*/ 142 w 142"/>
                    <a:gd name="T27" fmla="*/ 45 h 4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5">
                      <a:moveTo>
                        <a:pt x="0" y="11"/>
                      </a:moveTo>
                      <a:lnTo>
                        <a:pt x="32" y="0"/>
                      </a:lnTo>
                      <a:lnTo>
                        <a:pt x="109" y="27"/>
                      </a:lnTo>
                      <a:lnTo>
                        <a:pt x="142" y="20"/>
                      </a:lnTo>
                      <a:lnTo>
                        <a:pt x="123" y="45"/>
                      </a:lnTo>
                      <a:lnTo>
                        <a:pt x="35" y="45"/>
                      </a:lnTo>
                      <a:lnTo>
                        <a:pt x="71" y="38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48" name="Freeform 2099"/>
                <p:cNvSpPr>
                  <a:spLocks/>
                </p:cNvSpPr>
                <p:nvPr/>
              </p:nvSpPr>
              <p:spPr bwMode="auto">
                <a:xfrm>
                  <a:off x="3748" y="1189"/>
                  <a:ext cx="142" cy="43"/>
                </a:xfrm>
                <a:custGeom>
                  <a:avLst/>
                  <a:gdLst>
                    <a:gd name="T0" fmla="*/ 142 w 142"/>
                    <a:gd name="T1" fmla="*/ 34 h 43"/>
                    <a:gd name="T2" fmla="*/ 112 w 142"/>
                    <a:gd name="T3" fmla="*/ 43 h 43"/>
                    <a:gd name="T4" fmla="*/ 36 w 142"/>
                    <a:gd name="T5" fmla="*/ 15 h 43"/>
                    <a:gd name="T6" fmla="*/ 0 w 142"/>
                    <a:gd name="T7" fmla="*/ 24 h 43"/>
                    <a:gd name="T8" fmla="*/ 19 w 142"/>
                    <a:gd name="T9" fmla="*/ 0 h 43"/>
                    <a:gd name="T10" fmla="*/ 112 w 142"/>
                    <a:gd name="T11" fmla="*/ 0 h 43"/>
                    <a:gd name="T12" fmla="*/ 73 w 142"/>
                    <a:gd name="T13" fmla="*/ 6 h 43"/>
                    <a:gd name="T14" fmla="*/ 142 w 142"/>
                    <a:gd name="T15" fmla="*/ 34 h 4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3"/>
                    <a:gd name="T26" fmla="*/ 142 w 142"/>
                    <a:gd name="T27" fmla="*/ 43 h 4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3">
                      <a:moveTo>
                        <a:pt x="142" y="34"/>
                      </a:moveTo>
                      <a:lnTo>
                        <a:pt x="112" y="43"/>
                      </a:lnTo>
                      <a:lnTo>
                        <a:pt x="36" y="15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6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49" name="Freeform 2100"/>
                <p:cNvSpPr>
                  <a:spLocks/>
                </p:cNvSpPr>
                <p:nvPr/>
              </p:nvSpPr>
              <p:spPr bwMode="auto">
                <a:xfrm>
                  <a:off x="3748" y="1189"/>
                  <a:ext cx="142" cy="43"/>
                </a:xfrm>
                <a:custGeom>
                  <a:avLst/>
                  <a:gdLst>
                    <a:gd name="T0" fmla="*/ 142 w 142"/>
                    <a:gd name="T1" fmla="*/ 34 h 43"/>
                    <a:gd name="T2" fmla="*/ 112 w 142"/>
                    <a:gd name="T3" fmla="*/ 43 h 43"/>
                    <a:gd name="T4" fmla="*/ 36 w 142"/>
                    <a:gd name="T5" fmla="*/ 15 h 43"/>
                    <a:gd name="T6" fmla="*/ 0 w 142"/>
                    <a:gd name="T7" fmla="*/ 24 h 43"/>
                    <a:gd name="T8" fmla="*/ 19 w 142"/>
                    <a:gd name="T9" fmla="*/ 0 h 43"/>
                    <a:gd name="T10" fmla="*/ 112 w 142"/>
                    <a:gd name="T11" fmla="*/ 0 h 43"/>
                    <a:gd name="T12" fmla="*/ 73 w 142"/>
                    <a:gd name="T13" fmla="*/ 6 h 43"/>
                    <a:gd name="T14" fmla="*/ 142 w 142"/>
                    <a:gd name="T15" fmla="*/ 34 h 4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43"/>
                    <a:gd name="T26" fmla="*/ 142 w 142"/>
                    <a:gd name="T27" fmla="*/ 43 h 4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43">
                      <a:moveTo>
                        <a:pt x="142" y="34"/>
                      </a:moveTo>
                      <a:lnTo>
                        <a:pt x="112" y="43"/>
                      </a:lnTo>
                      <a:lnTo>
                        <a:pt x="36" y="15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3" y="6"/>
                      </a:lnTo>
                      <a:lnTo>
                        <a:pt x="142" y="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58" name="Line 2101"/>
            <p:cNvSpPr>
              <a:spLocks noChangeShapeType="1"/>
            </p:cNvSpPr>
            <p:nvPr/>
          </p:nvSpPr>
          <p:spPr bwMode="auto">
            <a:xfrm>
              <a:off x="1593" y="1832"/>
              <a:ext cx="1" cy="123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59" name="Line 2102"/>
            <p:cNvSpPr>
              <a:spLocks noChangeShapeType="1"/>
            </p:cNvSpPr>
            <p:nvPr/>
          </p:nvSpPr>
          <p:spPr bwMode="auto">
            <a:xfrm>
              <a:off x="1776" y="1832"/>
              <a:ext cx="0" cy="123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60" name="Group 2103"/>
            <p:cNvGrpSpPr>
              <a:grpSpLocks/>
            </p:cNvGrpSpPr>
            <p:nvPr/>
          </p:nvGrpSpPr>
          <p:grpSpPr bwMode="auto">
            <a:xfrm>
              <a:off x="1614" y="1865"/>
              <a:ext cx="141" cy="105"/>
              <a:chOff x="3580" y="1257"/>
              <a:chExt cx="332" cy="253"/>
            </a:xfrm>
          </p:grpSpPr>
          <p:sp>
            <p:nvSpPr>
              <p:cNvPr id="936" name="Freeform 2104"/>
              <p:cNvSpPr>
                <a:spLocks/>
              </p:cNvSpPr>
              <p:nvPr/>
            </p:nvSpPr>
            <p:spPr bwMode="auto">
              <a:xfrm>
                <a:off x="3580" y="1257"/>
                <a:ext cx="329" cy="251"/>
              </a:xfrm>
              <a:custGeom>
                <a:avLst/>
                <a:gdLst>
                  <a:gd name="T0" fmla="*/ 48 w 329"/>
                  <a:gd name="T1" fmla="*/ 0 h 251"/>
                  <a:gd name="T2" fmla="*/ 48 w 329"/>
                  <a:gd name="T3" fmla="*/ 32 h 251"/>
                  <a:gd name="T4" fmla="*/ 125 w 329"/>
                  <a:gd name="T5" fmla="*/ 32 h 251"/>
                  <a:gd name="T6" fmla="*/ 164 w 329"/>
                  <a:gd name="T7" fmla="*/ 99 h 251"/>
                  <a:gd name="T8" fmla="*/ 204 w 329"/>
                  <a:gd name="T9" fmla="*/ 32 h 251"/>
                  <a:gd name="T10" fmla="*/ 281 w 329"/>
                  <a:gd name="T11" fmla="*/ 32 h 251"/>
                  <a:gd name="T12" fmla="*/ 281 w 329"/>
                  <a:gd name="T13" fmla="*/ 0 h 251"/>
                  <a:gd name="T14" fmla="*/ 329 w 329"/>
                  <a:gd name="T15" fmla="*/ 39 h 251"/>
                  <a:gd name="T16" fmla="*/ 281 w 329"/>
                  <a:gd name="T17" fmla="*/ 78 h 251"/>
                  <a:gd name="T18" fmla="*/ 281 w 329"/>
                  <a:gd name="T19" fmla="*/ 53 h 251"/>
                  <a:gd name="T20" fmla="*/ 226 w 329"/>
                  <a:gd name="T21" fmla="*/ 53 h 251"/>
                  <a:gd name="T22" fmla="*/ 181 w 329"/>
                  <a:gd name="T23" fmla="*/ 126 h 251"/>
                  <a:gd name="T24" fmla="*/ 226 w 329"/>
                  <a:gd name="T25" fmla="*/ 201 h 251"/>
                  <a:gd name="T26" fmla="*/ 281 w 329"/>
                  <a:gd name="T27" fmla="*/ 201 h 251"/>
                  <a:gd name="T28" fmla="*/ 281 w 329"/>
                  <a:gd name="T29" fmla="*/ 175 h 251"/>
                  <a:gd name="T30" fmla="*/ 329 w 329"/>
                  <a:gd name="T31" fmla="*/ 212 h 251"/>
                  <a:gd name="T32" fmla="*/ 281 w 329"/>
                  <a:gd name="T33" fmla="*/ 251 h 251"/>
                  <a:gd name="T34" fmla="*/ 281 w 329"/>
                  <a:gd name="T35" fmla="*/ 221 h 251"/>
                  <a:gd name="T36" fmla="*/ 204 w 329"/>
                  <a:gd name="T37" fmla="*/ 221 h 251"/>
                  <a:gd name="T38" fmla="*/ 164 w 329"/>
                  <a:gd name="T39" fmla="*/ 153 h 251"/>
                  <a:gd name="T40" fmla="*/ 125 w 329"/>
                  <a:gd name="T41" fmla="*/ 223 h 251"/>
                  <a:gd name="T42" fmla="*/ 48 w 329"/>
                  <a:gd name="T43" fmla="*/ 223 h 251"/>
                  <a:gd name="T44" fmla="*/ 48 w 329"/>
                  <a:gd name="T45" fmla="*/ 251 h 251"/>
                  <a:gd name="T46" fmla="*/ 0 w 329"/>
                  <a:gd name="T47" fmla="*/ 212 h 251"/>
                  <a:gd name="T48" fmla="*/ 48 w 329"/>
                  <a:gd name="T49" fmla="*/ 175 h 251"/>
                  <a:gd name="T50" fmla="*/ 48 w 329"/>
                  <a:gd name="T51" fmla="*/ 201 h 251"/>
                  <a:gd name="T52" fmla="*/ 100 w 329"/>
                  <a:gd name="T53" fmla="*/ 201 h 251"/>
                  <a:gd name="T54" fmla="*/ 148 w 329"/>
                  <a:gd name="T55" fmla="*/ 126 h 251"/>
                  <a:gd name="T56" fmla="*/ 100 w 329"/>
                  <a:gd name="T57" fmla="*/ 53 h 251"/>
                  <a:gd name="T58" fmla="*/ 48 w 329"/>
                  <a:gd name="T59" fmla="*/ 53 h 251"/>
                  <a:gd name="T60" fmla="*/ 48 w 329"/>
                  <a:gd name="T61" fmla="*/ 76 h 251"/>
                  <a:gd name="T62" fmla="*/ 0 w 329"/>
                  <a:gd name="T63" fmla="*/ 39 h 251"/>
                  <a:gd name="T64" fmla="*/ 48 w 329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1"/>
                  <a:gd name="T101" fmla="*/ 329 w 329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1">
                    <a:moveTo>
                      <a:pt x="48" y="0"/>
                    </a:moveTo>
                    <a:lnTo>
                      <a:pt x="48" y="32"/>
                    </a:lnTo>
                    <a:lnTo>
                      <a:pt x="125" y="32"/>
                    </a:lnTo>
                    <a:lnTo>
                      <a:pt x="164" y="99"/>
                    </a:lnTo>
                    <a:lnTo>
                      <a:pt x="204" y="32"/>
                    </a:lnTo>
                    <a:lnTo>
                      <a:pt x="281" y="32"/>
                    </a:lnTo>
                    <a:lnTo>
                      <a:pt x="281" y="0"/>
                    </a:lnTo>
                    <a:lnTo>
                      <a:pt x="329" y="39"/>
                    </a:lnTo>
                    <a:lnTo>
                      <a:pt x="281" y="78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6"/>
                    </a:lnTo>
                    <a:lnTo>
                      <a:pt x="226" y="201"/>
                    </a:lnTo>
                    <a:lnTo>
                      <a:pt x="281" y="201"/>
                    </a:lnTo>
                    <a:lnTo>
                      <a:pt x="281" y="175"/>
                    </a:lnTo>
                    <a:lnTo>
                      <a:pt x="329" y="212"/>
                    </a:lnTo>
                    <a:lnTo>
                      <a:pt x="281" y="251"/>
                    </a:lnTo>
                    <a:lnTo>
                      <a:pt x="281" y="221"/>
                    </a:lnTo>
                    <a:lnTo>
                      <a:pt x="204" y="221"/>
                    </a:lnTo>
                    <a:lnTo>
                      <a:pt x="164" y="153"/>
                    </a:lnTo>
                    <a:lnTo>
                      <a:pt x="125" y="223"/>
                    </a:lnTo>
                    <a:lnTo>
                      <a:pt x="48" y="223"/>
                    </a:lnTo>
                    <a:lnTo>
                      <a:pt x="48" y="251"/>
                    </a:lnTo>
                    <a:lnTo>
                      <a:pt x="0" y="212"/>
                    </a:lnTo>
                    <a:lnTo>
                      <a:pt x="48" y="175"/>
                    </a:lnTo>
                    <a:lnTo>
                      <a:pt x="48" y="201"/>
                    </a:lnTo>
                    <a:lnTo>
                      <a:pt x="100" y="201"/>
                    </a:lnTo>
                    <a:lnTo>
                      <a:pt x="148" y="126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6"/>
                    </a:lnTo>
                    <a:lnTo>
                      <a:pt x="0" y="39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37" name="Freeform 2105"/>
              <p:cNvSpPr>
                <a:spLocks/>
              </p:cNvSpPr>
              <p:nvPr/>
            </p:nvSpPr>
            <p:spPr bwMode="auto">
              <a:xfrm>
                <a:off x="3580" y="1257"/>
                <a:ext cx="329" cy="251"/>
              </a:xfrm>
              <a:custGeom>
                <a:avLst/>
                <a:gdLst>
                  <a:gd name="T0" fmla="*/ 48 w 329"/>
                  <a:gd name="T1" fmla="*/ 0 h 251"/>
                  <a:gd name="T2" fmla="*/ 48 w 329"/>
                  <a:gd name="T3" fmla="*/ 32 h 251"/>
                  <a:gd name="T4" fmla="*/ 125 w 329"/>
                  <a:gd name="T5" fmla="*/ 32 h 251"/>
                  <a:gd name="T6" fmla="*/ 164 w 329"/>
                  <a:gd name="T7" fmla="*/ 99 h 251"/>
                  <a:gd name="T8" fmla="*/ 204 w 329"/>
                  <a:gd name="T9" fmla="*/ 32 h 251"/>
                  <a:gd name="T10" fmla="*/ 281 w 329"/>
                  <a:gd name="T11" fmla="*/ 32 h 251"/>
                  <a:gd name="T12" fmla="*/ 281 w 329"/>
                  <a:gd name="T13" fmla="*/ 0 h 251"/>
                  <a:gd name="T14" fmla="*/ 329 w 329"/>
                  <a:gd name="T15" fmla="*/ 39 h 251"/>
                  <a:gd name="T16" fmla="*/ 281 w 329"/>
                  <a:gd name="T17" fmla="*/ 78 h 251"/>
                  <a:gd name="T18" fmla="*/ 281 w 329"/>
                  <a:gd name="T19" fmla="*/ 53 h 251"/>
                  <a:gd name="T20" fmla="*/ 226 w 329"/>
                  <a:gd name="T21" fmla="*/ 53 h 251"/>
                  <a:gd name="T22" fmla="*/ 181 w 329"/>
                  <a:gd name="T23" fmla="*/ 126 h 251"/>
                  <a:gd name="T24" fmla="*/ 226 w 329"/>
                  <a:gd name="T25" fmla="*/ 201 h 251"/>
                  <a:gd name="T26" fmla="*/ 281 w 329"/>
                  <a:gd name="T27" fmla="*/ 201 h 251"/>
                  <a:gd name="T28" fmla="*/ 281 w 329"/>
                  <a:gd name="T29" fmla="*/ 175 h 251"/>
                  <a:gd name="T30" fmla="*/ 329 w 329"/>
                  <a:gd name="T31" fmla="*/ 212 h 251"/>
                  <a:gd name="T32" fmla="*/ 281 w 329"/>
                  <a:gd name="T33" fmla="*/ 251 h 251"/>
                  <a:gd name="T34" fmla="*/ 281 w 329"/>
                  <a:gd name="T35" fmla="*/ 221 h 251"/>
                  <a:gd name="T36" fmla="*/ 204 w 329"/>
                  <a:gd name="T37" fmla="*/ 221 h 251"/>
                  <a:gd name="T38" fmla="*/ 164 w 329"/>
                  <a:gd name="T39" fmla="*/ 153 h 251"/>
                  <a:gd name="T40" fmla="*/ 125 w 329"/>
                  <a:gd name="T41" fmla="*/ 223 h 251"/>
                  <a:gd name="T42" fmla="*/ 48 w 329"/>
                  <a:gd name="T43" fmla="*/ 223 h 251"/>
                  <a:gd name="T44" fmla="*/ 48 w 329"/>
                  <a:gd name="T45" fmla="*/ 251 h 251"/>
                  <a:gd name="T46" fmla="*/ 0 w 329"/>
                  <a:gd name="T47" fmla="*/ 212 h 251"/>
                  <a:gd name="T48" fmla="*/ 48 w 329"/>
                  <a:gd name="T49" fmla="*/ 175 h 251"/>
                  <a:gd name="T50" fmla="*/ 48 w 329"/>
                  <a:gd name="T51" fmla="*/ 201 h 251"/>
                  <a:gd name="T52" fmla="*/ 100 w 329"/>
                  <a:gd name="T53" fmla="*/ 201 h 251"/>
                  <a:gd name="T54" fmla="*/ 148 w 329"/>
                  <a:gd name="T55" fmla="*/ 126 h 251"/>
                  <a:gd name="T56" fmla="*/ 100 w 329"/>
                  <a:gd name="T57" fmla="*/ 53 h 251"/>
                  <a:gd name="T58" fmla="*/ 48 w 329"/>
                  <a:gd name="T59" fmla="*/ 53 h 251"/>
                  <a:gd name="T60" fmla="*/ 48 w 329"/>
                  <a:gd name="T61" fmla="*/ 76 h 251"/>
                  <a:gd name="T62" fmla="*/ 0 w 329"/>
                  <a:gd name="T63" fmla="*/ 39 h 251"/>
                  <a:gd name="T64" fmla="*/ 48 w 329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51"/>
                  <a:gd name="T101" fmla="*/ 329 w 329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51">
                    <a:moveTo>
                      <a:pt x="48" y="0"/>
                    </a:moveTo>
                    <a:lnTo>
                      <a:pt x="48" y="32"/>
                    </a:lnTo>
                    <a:lnTo>
                      <a:pt x="125" y="32"/>
                    </a:lnTo>
                    <a:lnTo>
                      <a:pt x="164" y="99"/>
                    </a:lnTo>
                    <a:lnTo>
                      <a:pt x="204" y="32"/>
                    </a:lnTo>
                    <a:lnTo>
                      <a:pt x="281" y="32"/>
                    </a:lnTo>
                    <a:lnTo>
                      <a:pt x="281" y="0"/>
                    </a:lnTo>
                    <a:lnTo>
                      <a:pt x="329" y="39"/>
                    </a:lnTo>
                    <a:lnTo>
                      <a:pt x="281" y="78"/>
                    </a:lnTo>
                    <a:lnTo>
                      <a:pt x="281" y="53"/>
                    </a:lnTo>
                    <a:lnTo>
                      <a:pt x="226" y="53"/>
                    </a:lnTo>
                    <a:lnTo>
                      <a:pt x="181" y="126"/>
                    </a:lnTo>
                    <a:lnTo>
                      <a:pt x="226" y="201"/>
                    </a:lnTo>
                    <a:lnTo>
                      <a:pt x="281" y="201"/>
                    </a:lnTo>
                    <a:lnTo>
                      <a:pt x="281" y="175"/>
                    </a:lnTo>
                    <a:lnTo>
                      <a:pt x="329" y="212"/>
                    </a:lnTo>
                    <a:lnTo>
                      <a:pt x="281" y="251"/>
                    </a:lnTo>
                    <a:lnTo>
                      <a:pt x="281" y="221"/>
                    </a:lnTo>
                    <a:lnTo>
                      <a:pt x="204" y="221"/>
                    </a:lnTo>
                    <a:lnTo>
                      <a:pt x="164" y="153"/>
                    </a:lnTo>
                    <a:lnTo>
                      <a:pt x="125" y="223"/>
                    </a:lnTo>
                    <a:lnTo>
                      <a:pt x="48" y="223"/>
                    </a:lnTo>
                    <a:lnTo>
                      <a:pt x="48" y="251"/>
                    </a:lnTo>
                    <a:lnTo>
                      <a:pt x="0" y="212"/>
                    </a:lnTo>
                    <a:lnTo>
                      <a:pt x="48" y="175"/>
                    </a:lnTo>
                    <a:lnTo>
                      <a:pt x="48" y="201"/>
                    </a:lnTo>
                    <a:lnTo>
                      <a:pt x="100" y="201"/>
                    </a:lnTo>
                    <a:lnTo>
                      <a:pt x="148" y="126"/>
                    </a:lnTo>
                    <a:lnTo>
                      <a:pt x="100" y="53"/>
                    </a:lnTo>
                    <a:lnTo>
                      <a:pt x="48" y="53"/>
                    </a:lnTo>
                    <a:lnTo>
                      <a:pt x="48" y="76"/>
                    </a:lnTo>
                    <a:lnTo>
                      <a:pt x="0" y="39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38" name="Freeform 2106"/>
              <p:cNvSpPr>
                <a:spLocks/>
              </p:cNvSpPr>
              <p:nvPr/>
            </p:nvSpPr>
            <p:spPr bwMode="auto">
              <a:xfrm>
                <a:off x="3585" y="1259"/>
                <a:ext cx="327" cy="251"/>
              </a:xfrm>
              <a:custGeom>
                <a:avLst/>
                <a:gdLst>
                  <a:gd name="T0" fmla="*/ 46 w 327"/>
                  <a:gd name="T1" fmla="*/ 0 h 251"/>
                  <a:gd name="T2" fmla="*/ 46 w 327"/>
                  <a:gd name="T3" fmla="*/ 33 h 251"/>
                  <a:gd name="T4" fmla="*/ 123 w 327"/>
                  <a:gd name="T5" fmla="*/ 33 h 251"/>
                  <a:gd name="T6" fmla="*/ 160 w 327"/>
                  <a:gd name="T7" fmla="*/ 98 h 251"/>
                  <a:gd name="T8" fmla="*/ 204 w 327"/>
                  <a:gd name="T9" fmla="*/ 33 h 251"/>
                  <a:gd name="T10" fmla="*/ 279 w 327"/>
                  <a:gd name="T11" fmla="*/ 33 h 251"/>
                  <a:gd name="T12" fmla="*/ 279 w 327"/>
                  <a:gd name="T13" fmla="*/ 0 h 251"/>
                  <a:gd name="T14" fmla="*/ 327 w 327"/>
                  <a:gd name="T15" fmla="*/ 40 h 251"/>
                  <a:gd name="T16" fmla="*/ 279 w 327"/>
                  <a:gd name="T17" fmla="*/ 79 h 251"/>
                  <a:gd name="T18" fmla="*/ 279 w 327"/>
                  <a:gd name="T19" fmla="*/ 52 h 251"/>
                  <a:gd name="T20" fmla="*/ 224 w 327"/>
                  <a:gd name="T21" fmla="*/ 52 h 251"/>
                  <a:gd name="T22" fmla="*/ 181 w 327"/>
                  <a:gd name="T23" fmla="*/ 125 h 251"/>
                  <a:gd name="T24" fmla="*/ 224 w 327"/>
                  <a:gd name="T25" fmla="*/ 203 h 251"/>
                  <a:gd name="T26" fmla="*/ 279 w 327"/>
                  <a:gd name="T27" fmla="*/ 203 h 251"/>
                  <a:gd name="T28" fmla="*/ 279 w 327"/>
                  <a:gd name="T29" fmla="*/ 176 h 251"/>
                  <a:gd name="T30" fmla="*/ 327 w 327"/>
                  <a:gd name="T31" fmla="*/ 213 h 251"/>
                  <a:gd name="T32" fmla="*/ 279 w 327"/>
                  <a:gd name="T33" fmla="*/ 251 h 251"/>
                  <a:gd name="T34" fmla="*/ 279 w 327"/>
                  <a:gd name="T35" fmla="*/ 221 h 251"/>
                  <a:gd name="T36" fmla="*/ 204 w 327"/>
                  <a:gd name="T37" fmla="*/ 221 h 251"/>
                  <a:gd name="T38" fmla="*/ 160 w 327"/>
                  <a:gd name="T39" fmla="*/ 153 h 251"/>
                  <a:gd name="T40" fmla="*/ 123 w 327"/>
                  <a:gd name="T41" fmla="*/ 225 h 251"/>
                  <a:gd name="T42" fmla="*/ 46 w 327"/>
                  <a:gd name="T43" fmla="*/ 225 h 251"/>
                  <a:gd name="T44" fmla="*/ 46 w 327"/>
                  <a:gd name="T45" fmla="*/ 251 h 251"/>
                  <a:gd name="T46" fmla="*/ 0 w 327"/>
                  <a:gd name="T47" fmla="*/ 213 h 251"/>
                  <a:gd name="T48" fmla="*/ 46 w 327"/>
                  <a:gd name="T49" fmla="*/ 176 h 251"/>
                  <a:gd name="T50" fmla="*/ 46 w 327"/>
                  <a:gd name="T51" fmla="*/ 203 h 251"/>
                  <a:gd name="T52" fmla="*/ 98 w 327"/>
                  <a:gd name="T53" fmla="*/ 203 h 251"/>
                  <a:gd name="T54" fmla="*/ 144 w 327"/>
                  <a:gd name="T55" fmla="*/ 125 h 251"/>
                  <a:gd name="T56" fmla="*/ 98 w 327"/>
                  <a:gd name="T57" fmla="*/ 52 h 251"/>
                  <a:gd name="T58" fmla="*/ 46 w 327"/>
                  <a:gd name="T59" fmla="*/ 52 h 251"/>
                  <a:gd name="T60" fmla="*/ 46 w 327"/>
                  <a:gd name="T61" fmla="*/ 76 h 251"/>
                  <a:gd name="T62" fmla="*/ 0 w 327"/>
                  <a:gd name="T63" fmla="*/ 40 h 251"/>
                  <a:gd name="T64" fmla="*/ 46 w 327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1"/>
                  <a:gd name="T101" fmla="*/ 327 w 327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1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3"/>
                    </a:lnTo>
                    <a:lnTo>
                      <a:pt x="279" y="251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3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1"/>
                    </a:lnTo>
                    <a:lnTo>
                      <a:pt x="0" y="213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39" name="Freeform 2107"/>
              <p:cNvSpPr>
                <a:spLocks/>
              </p:cNvSpPr>
              <p:nvPr/>
            </p:nvSpPr>
            <p:spPr bwMode="auto">
              <a:xfrm>
                <a:off x="3585" y="1259"/>
                <a:ext cx="327" cy="251"/>
              </a:xfrm>
              <a:custGeom>
                <a:avLst/>
                <a:gdLst>
                  <a:gd name="T0" fmla="*/ 46 w 327"/>
                  <a:gd name="T1" fmla="*/ 0 h 251"/>
                  <a:gd name="T2" fmla="*/ 46 w 327"/>
                  <a:gd name="T3" fmla="*/ 33 h 251"/>
                  <a:gd name="T4" fmla="*/ 123 w 327"/>
                  <a:gd name="T5" fmla="*/ 33 h 251"/>
                  <a:gd name="T6" fmla="*/ 160 w 327"/>
                  <a:gd name="T7" fmla="*/ 98 h 251"/>
                  <a:gd name="T8" fmla="*/ 204 w 327"/>
                  <a:gd name="T9" fmla="*/ 33 h 251"/>
                  <a:gd name="T10" fmla="*/ 279 w 327"/>
                  <a:gd name="T11" fmla="*/ 33 h 251"/>
                  <a:gd name="T12" fmla="*/ 279 w 327"/>
                  <a:gd name="T13" fmla="*/ 0 h 251"/>
                  <a:gd name="T14" fmla="*/ 327 w 327"/>
                  <a:gd name="T15" fmla="*/ 40 h 251"/>
                  <a:gd name="T16" fmla="*/ 279 w 327"/>
                  <a:gd name="T17" fmla="*/ 79 h 251"/>
                  <a:gd name="T18" fmla="*/ 279 w 327"/>
                  <a:gd name="T19" fmla="*/ 52 h 251"/>
                  <a:gd name="T20" fmla="*/ 224 w 327"/>
                  <a:gd name="T21" fmla="*/ 52 h 251"/>
                  <a:gd name="T22" fmla="*/ 181 w 327"/>
                  <a:gd name="T23" fmla="*/ 125 h 251"/>
                  <a:gd name="T24" fmla="*/ 224 w 327"/>
                  <a:gd name="T25" fmla="*/ 203 h 251"/>
                  <a:gd name="T26" fmla="*/ 279 w 327"/>
                  <a:gd name="T27" fmla="*/ 203 h 251"/>
                  <a:gd name="T28" fmla="*/ 279 w 327"/>
                  <a:gd name="T29" fmla="*/ 176 h 251"/>
                  <a:gd name="T30" fmla="*/ 327 w 327"/>
                  <a:gd name="T31" fmla="*/ 213 h 251"/>
                  <a:gd name="T32" fmla="*/ 279 w 327"/>
                  <a:gd name="T33" fmla="*/ 251 h 251"/>
                  <a:gd name="T34" fmla="*/ 279 w 327"/>
                  <a:gd name="T35" fmla="*/ 221 h 251"/>
                  <a:gd name="T36" fmla="*/ 204 w 327"/>
                  <a:gd name="T37" fmla="*/ 221 h 251"/>
                  <a:gd name="T38" fmla="*/ 160 w 327"/>
                  <a:gd name="T39" fmla="*/ 153 h 251"/>
                  <a:gd name="T40" fmla="*/ 123 w 327"/>
                  <a:gd name="T41" fmla="*/ 225 h 251"/>
                  <a:gd name="T42" fmla="*/ 46 w 327"/>
                  <a:gd name="T43" fmla="*/ 225 h 251"/>
                  <a:gd name="T44" fmla="*/ 46 w 327"/>
                  <a:gd name="T45" fmla="*/ 251 h 251"/>
                  <a:gd name="T46" fmla="*/ 0 w 327"/>
                  <a:gd name="T47" fmla="*/ 213 h 251"/>
                  <a:gd name="T48" fmla="*/ 46 w 327"/>
                  <a:gd name="T49" fmla="*/ 176 h 251"/>
                  <a:gd name="T50" fmla="*/ 46 w 327"/>
                  <a:gd name="T51" fmla="*/ 203 h 251"/>
                  <a:gd name="T52" fmla="*/ 98 w 327"/>
                  <a:gd name="T53" fmla="*/ 203 h 251"/>
                  <a:gd name="T54" fmla="*/ 144 w 327"/>
                  <a:gd name="T55" fmla="*/ 125 h 251"/>
                  <a:gd name="T56" fmla="*/ 98 w 327"/>
                  <a:gd name="T57" fmla="*/ 52 h 251"/>
                  <a:gd name="T58" fmla="*/ 46 w 327"/>
                  <a:gd name="T59" fmla="*/ 52 h 251"/>
                  <a:gd name="T60" fmla="*/ 46 w 327"/>
                  <a:gd name="T61" fmla="*/ 76 h 251"/>
                  <a:gd name="T62" fmla="*/ 0 w 327"/>
                  <a:gd name="T63" fmla="*/ 40 h 251"/>
                  <a:gd name="T64" fmla="*/ 46 w 327"/>
                  <a:gd name="T65" fmla="*/ 0 h 2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251"/>
                  <a:gd name="T101" fmla="*/ 327 w 327"/>
                  <a:gd name="T102" fmla="*/ 251 h 2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251">
                    <a:moveTo>
                      <a:pt x="46" y="0"/>
                    </a:moveTo>
                    <a:lnTo>
                      <a:pt x="46" y="33"/>
                    </a:lnTo>
                    <a:lnTo>
                      <a:pt x="123" y="33"/>
                    </a:lnTo>
                    <a:lnTo>
                      <a:pt x="160" y="98"/>
                    </a:lnTo>
                    <a:lnTo>
                      <a:pt x="204" y="33"/>
                    </a:lnTo>
                    <a:lnTo>
                      <a:pt x="279" y="33"/>
                    </a:lnTo>
                    <a:lnTo>
                      <a:pt x="279" y="0"/>
                    </a:lnTo>
                    <a:lnTo>
                      <a:pt x="327" y="40"/>
                    </a:lnTo>
                    <a:lnTo>
                      <a:pt x="279" y="79"/>
                    </a:lnTo>
                    <a:lnTo>
                      <a:pt x="279" y="52"/>
                    </a:lnTo>
                    <a:lnTo>
                      <a:pt x="224" y="52"/>
                    </a:lnTo>
                    <a:lnTo>
                      <a:pt x="181" y="125"/>
                    </a:lnTo>
                    <a:lnTo>
                      <a:pt x="224" y="203"/>
                    </a:lnTo>
                    <a:lnTo>
                      <a:pt x="279" y="203"/>
                    </a:lnTo>
                    <a:lnTo>
                      <a:pt x="279" y="176"/>
                    </a:lnTo>
                    <a:lnTo>
                      <a:pt x="327" y="213"/>
                    </a:lnTo>
                    <a:lnTo>
                      <a:pt x="279" y="251"/>
                    </a:lnTo>
                    <a:lnTo>
                      <a:pt x="279" y="221"/>
                    </a:lnTo>
                    <a:lnTo>
                      <a:pt x="204" y="221"/>
                    </a:lnTo>
                    <a:lnTo>
                      <a:pt x="160" y="153"/>
                    </a:lnTo>
                    <a:lnTo>
                      <a:pt x="123" y="225"/>
                    </a:lnTo>
                    <a:lnTo>
                      <a:pt x="46" y="225"/>
                    </a:lnTo>
                    <a:lnTo>
                      <a:pt x="46" y="251"/>
                    </a:lnTo>
                    <a:lnTo>
                      <a:pt x="0" y="213"/>
                    </a:lnTo>
                    <a:lnTo>
                      <a:pt x="46" y="176"/>
                    </a:lnTo>
                    <a:lnTo>
                      <a:pt x="46" y="203"/>
                    </a:lnTo>
                    <a:lnTo>
                      <a:pt x="98" y="203"/>
                    </a:lnTo>
                    <a:lnTo>
                      <a:pt x="144" y="125"/>
                    </a:lnTo>
                    <a:lnTo>
                      <a:pt x="98" y="52"/>
                    </a:lnTo>
                    <a:lnTo>
                      <a:pt x="46" y="52"/>
                    </a:lnTo>
                    <a:lnTo>
                      <a:pt x="46" y="76"/>
                    </a:lnTo>
                    <a:lnTo>
                      <a:pt x="0" y="4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61" name="Freeform 2108"/>
            <p:cNvSpPr>
              <a:spLocks/>
            </p:cNvSpPr>
            <p:nvPr/>
          </p:nvSpPr>
          <p:spPr bwMode="auto">
            <a:xfrm>
              <a:off x="1296" y="2244"/>
              <a:ext cx="115" cy="107"/>
            </a:xfrm>
            <a:custGeom>
              <a:avLst/>
              <a:gdLst>
                <a:gd name="T0" fmla="*/ 3 w 271"/>
                <a:gd name="T1" fmla="*/ 3 h 257"/>
                <a:gd name="T2" fmla="*/ 4 w 271"/>
                <a:gd name="T3" fmla="*/ 3 h 257"/>
                <a:gd name="T4" fmla="*/ 0 w 271"/>
                <a:gd name="T5" fmla="*/ 0 h 257"/>
                <a:gd name="T6" fmla="*/ 0 w 271"/>
                <a:gd name="T7" fmla="*/ 0 h 257"/>
                <a:gd name="T8" fmla="*/ 3 w 271"/>
                <a:gd name="T9" fmla="*/ 3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57"/>
                <a:gd name="T17" fmla="*/ 271 w 271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57">
                  <a:moveTo>
                    <a:pt x="261" y="257"/>
                  </a:moveTo>
                  <a:lnTo>
                    <a:pt x="271" y="245"/>
                  </a:lnTo>
                  <a:lnTo>
                    <a:pt x="10" y="0"/>
                  </a:lnTo>
                  <a:lnTo>
                    <a:pt x="0" y="12"/>
                  </a:lnTo>
                  <a:lnTo>
                    <a:pt x="261" y="257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2" name="Freeform 2109"/>
            <p:cNvSpPr>
              <a:spLocks/>
            </p:cNvSpPr>
            <p:nvPr/>
          </p:nvSpPr>
          <p:spPr bwMode="auto">
            <a:xfrm>
              <a:off x="1518" y="2243"/>
              <a:ext cx="152" cy="108"/>
            </a:xfrm>
            <a:custGeom>
              <a:avLst/>
              <a:gdLst>
                <a:gd name="T0" fmla="*/ 0 w 358"/>
                <a:gd name="T1" fmla="*/ 3 h 259"/>
                <a:gd name="T2" fmla="*/ 0 w 358"/>
                <a:gd name="T3" fmla="*/ 3 h 259"/>
                <a:gd name="T4" fmla="*/ 5 w 358"/>
                <a:gd name="T5" fmla="*/ 0 h 259"/>
                <a:gd name="T6" fmla="*/ 5 w 358"/>
                <a:gd name="T7" fmla="*/ 0 h 259"/>
                <a:gd name="T8" fmla="*/ 0 w 358"/>
                <a:gd name="T9" fmla="*/ 3 h 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8"/>
                <a:gd name="T16" fmla="*/ 0 h 259"/>
                <a:gd name="T17" fmla="*/ 358 w 358"/>
                <a:gd name="T18" fmla="*/ 259 h 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8" h="259">
                  <a:moveTo>
                    <a:pt x="0" y="245"/>
                  </a:moveTo>
                  <a:lnTo>
                    <a:pt x="10" y="259"/>
                  </a:lnTo>
                  <a:lnTo>
                    <a:pt x="358" y="14"/>
                  </a:lnTo>
                  <a:lnTo>
                    <a:pt x="348" y="0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3" name="Freeform 2110"/>
            <p:cNvSpPr>
              <a:spLocks/>
            </p:cNvSpPr>
            <p:nvPr/>
          </p:nvSpPr>
          <p:spPr bwMode="auto">
            <a:xfrm>
              <a:off x="1776" y="1904"/>
              <a:ext cx="262" cy="243"/>
            </a:xfrm>
            <a:custGeom>
              <a:avLst/>
              <a:gdLst>
                <a:gd name="T0" fmla="*/ 8 w 618"/>
                <a:gd name="T1" fmla="*/ 7 h 584"/>
                <a:gd name="T2" fmla="*/ 8 w 618"/>
                <a:gd name="T3" fmla="*/ 7 h 584"/>
                <a:gd name="T4" fmla="*/ 0 w 618"/>
                <a:gd name="T5" fmla="*/ 0 h 584"/>
                <a:gd name="T6" fmla="*/ 0 w 618"/>
                <a:gd name="T7" fmla="*/ 0 h 584"/>
                <a:gd name="T8" fmla="*/ 8 w 618"/>
                <a:gd name="T9" fmla="*/ 7 h 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8"/>
                <a:gd name="T16" fmla="*/ 0 h 584"/>
                <a:gd name="T17" fmla="*/ 618 w 618"/>
                <a:gd name="T18" fmla="*/ 584 h 5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8" h="584">
                  <a:moveTo>
                    <a:pt x="608" y="584"/>
                  </a:moveTo>
                  <a:lnTo>
                    <a:pt x="618" y="572"/>
                  </a:lnTo>
                  <a:lnTo>
                    <a:pt x="10" y="0"/>
                  </a:lnTo>
                  <a:lnTo>
                    <a:pt x="0" y="13"/>
                  </a:lnTo>
                  <a:lnTo>
                    <a:pt x="608" y="584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4" name="Freeform 2111"/>
            <p:cNvSpPr>
              <a:spLocks/>
            </p:cNvSpPr>
            <p:nvPr/>
          </p:nvSpPr>
          <p:spPr bwMode="auto">
            <a:xfrm>
              <a:off x="1777" y="2175"/>
              <a:ext cx="259" cy="41"/>
            </a:xfrm>
            <a:custGeom>
              <a:avLst/>
              <a:gdLst>
                <a:gd name="T0" fmla="*/ 8 w 611"/>
                <a:gd name="T1" fmla="*/ 0 h 98"/>
                <a:gd name="T2" fmla="*/ 8 w 611"/>
                <a:gd name="T3" fmla="*/ 0 h 98"/>
                <a:gd name="T4" fmla="*/ 0 w 611"/>
                <a:gd name="T5" fmla="*/ 1 h 98"/>
                <a:gd name="T6" fmla="*/ 0 w 611"/>
                <a:gd name="T7" fmla="*/ 1 h 98"/>
                <a:gd name="T8" fmla="*/ 8 w 611"/>
                <a:gd name="T9" fmla="*/ 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98"/>
                <a:gd name="T17" fmla="*/ 611 w 611"/>
                <a:gd name="T18" fmla="*/ 98 h 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98">
                  <a:moveTo>
                    <a:pt x="611" y="16"/>
                  </a:moveTo>
                  <a:lnTo>
                    <a:pt x="608" y="0"/>
                  </a:lnTo>
                  <a:lnTo>
                    <a:pt x="0" y="81"/>
                  </a:lnTo>
                  <a:lnTo>
                    <a:pt x="3" y="98"/>
                  </a:lnTo>
                  <a:lnTo>
                    <a:pt x="611" y="16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5" name="Freeform 2112"/>
            <p:cNvSpPr>
              <a:spLocks/>
            </p:cNvSpPr>
            <p:nvPr/>
          </p:nvSpPr>
          <p:spPr bwMode="auto">
            <a:xfrm>
              <a:off x="1297" y="1699"/>
              <a:ext cx="372" cy="142"/>
            </a:xfrm>
            <a:custGeom>
              <a:avLst/>
              <a:gdLst>
                <a:gd name="T0" fmla="*/ 12 w 875"/>
                <a:gd name="T1" fmla="*/ 0 h 342"/>
                <a:gd name="T2" fmla="*/ 12 w 875"/>
                <a:gd name="T3" fmla="*/ 0 h 342"/>
                <a:gd name="T4" fmla="*/ 0 w 875"/>
                <a:gd name="T5" fmla="*/ 4 h 342"/>
                <a:gd name="T6" fmla="*/ 0 w 875"/>
                <a:gd name="T7" fmla="*/ 4 h 342"/>
                <a:gd name="T8" fmla="*/ 12 w 875"/>
                <a:gd name="T9" fmla="*/ 0 h 3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5"/>
                <a:gd name="T16" fmla="*/ 0 h 342"/>
                <a:gd name="T17" fmla="*/ 875 w 875"/>
                <a:gd name="T18" fmla="*/ 342 h 3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5" h="342">
                  <a:moveTo>
                    <a:pt x="875" y="15"/>
                  </a:moveTo>
                  <a:lnTo>
                    <a:pt x="868" y="0"/>
                  </a:lnTo>
                  <a:lnTo>
                    <a:pt x="0" y="327"/>
                  </a:lnTo>
                  <a:lnTo>
                    <a:pt x="7" y="342"/>
                  </a:lnTo>
                  <a:lnTo>
                    <a:pt x="875" y="15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6" name="Rectangle 2113"/>
            <p:cNvSpPr>
              <a:spLocks noChangeArrowheads="1"/>
            </p:cNvSpPr>
            <p:nvPr/>
          </p:nvSpPr>
          <p:spPr bwMode="auto">
            <a:xfrm>
              <a:off x="1700" y="1702"/>
              <a:ext cx="7" cy="102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7" name="Freeform 2114"/>
            <p:cNvSpPr>
              <a:spLocks/>
            </p:cNvSpPr>
            <p:nvPr/>
          </p:nvSpPr>
          <p:spPr bwMode="auto">
            <a:xfrm>
              <a:off x="928" y="1904"/>
              <a:ext cx="225" cy="209"/>
            </a:xfrm>
            <a:custGeom>
              <a:avLst/>
              <a:gdLst>
                <a:gd name="T0" fmla="*/ 0 w 531"/>
                <a:gd name="T1" fmla="*/ 6 h 502"/>
                <a:gd name="T2" fmla="*/ 0 w 531"/>
                <a:gd name="T3" fmla="*/ 6 h 502"/>
                <a:gd name="T4" fmla="*/ 7 w 531"/>
                <a:gd name="T5" fmla="*/ 0 h 502"/>
                <a:gd name="T6" fmla="*/ 7 w 531"/>
                <a:gd name="T7" fmla="*/ 0 h 502"/>
                <a:gd name="T8" fmla="*/ 0 w 531"/>
                <a:gd name="T9" fmla="*/ 6 h 5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1"/>
                <a:gd name="T16" fmla="*/ 0 h 502"/>
                <a:gd name="T17" fmla="*/ 531 w 531"/>
                <a:gd name="T18" fmla="*/ 502 h 5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1" h="502">
                  <a:moveTo>
                    <a:pt x="0" y="490"/>
                  </a:moveTo>
                  <a:lnTo>
                    <a:pt x="10" y="502"/>
                  </a:lnTo>
                  <a:lnTo>
                    <a:pt x="531" y="13"/>
                  </a:lnTo>
                  <a:lnTo>
                    <a:pt x="521" y="0"/>
                  </a:lnTo>
                  <a:lnTo>
                    <a:pt x="0" y="49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8" name="Freeform 2115"/>
            <p:cNvSpPr>
              <a:spLocks/>
            </p:cNvSpPr>
            <p:nvPr/>
          </p:nvSpPr>
          <p:spPr bwMode="auto">
            <a:xfrm>
              <a:off x="891" y="1869"/>
              <a:ext cx="262" cy="108"/>
            </a:xfrm>
            <a:custGeom>
              <a:avLst/>
              <a:gdLst>
                <a:gd name="T0" fmla="*/ 0 w 616"/>
                <a:gd name="T1" fmla="*/ 3 h 260"/>
                <a:gd name="T2" fmla="*/ 0 w 616"/>
                <a:gd name="T3" fmla="*/ 3 h 260"/>
                <a:gd name="T4" fmla="*/ 9 w 616"/>
                <a:gd name="T5" fmla="*/ 0 h 260"/>
                <a:gd name="T6" fmla="*/ 9 w 616"/>
                <a:gd name="T7" fmla="*/ 0 h 260"/>
                <a:gd name="T8" fmla="*/ 0 w 616"/>
                <a:gd name="T9" fmla="*/ 3 h 2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6"/>
                <a:gd name="T16" fmla="*/ 0 h 260"/>
                <a:gd name="T17" fmla="*/ 616 w 616"/>
                <a:gd name="T18" fmla="*/ 260 h 2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6" h="260">
                  <a:moveTo>
                    <a:pt x="0" y="245"/>
                  </a:moveTo>
                  <a:lnTo>
                    <a:pt x="8" y="260"/>
                  </a:lnTo>
                  <a:lnTo>
                    <a:pt x="616" y="15"/>
                  </a:lnTo>
                  <a:lnTo>
                    <a:pt x="608" y="0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69" name="Freeform 2116"/>
            <p:cNvSpPr>
              <a:spLocks/>
            </p:cNvSpPr>
            <p:nvPr/>
          </p:nvSpPr>
          <p:spPr bwMode="auto">
            <a:xfrm>
              <a:off x="928" y="2141"/>
              <a:ext cx="224" cy="75"/>
            </a:xfrm>
            <a:custGeom>
              <a:avLst/>
              <a:gdLst>
                <a:gd name="T0" fmla="*/ 0 w 527"/>
                <a:gd name="T1" fmla="*/ 0 h 179"/>
                <a:gd name="T2" fmla="*/ 0 w 527"/>
                <a:gd name="T3" fmla="*/ 0 h 179"/>
                <a:gd name="T4" fmla="*/ 7 w 527"/>
                <a:gd name="T5" fmla="*/ 2 h 179"/>
                <a:gd name="T6" fmla="*/ 7 w 527"/>
                <a:gd name="T7" fmla="*/ 2 h 179"/>
                <a:gd name="T8" fmla="*/ 0 w 527"/>
                <a:gd name="T9" fmla="*/ 0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7"/>
                <a:gd name="T16" fmla="*/ 0 h 179"/>
                <a:gd name="T17" fmla="*/ 527 w 527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7" h="179">
                  <a:moveTo>
                    <a:pt x="6" y="0"/>
                  </a:moveTo>
                  <a:lnTo>
                    <a:pt x="0" y="15"/>
                  </a:lnTo>
                  <a:lnTo>
                    <a:pt x="521" y="179"/>
                  </a:lnTo>
                  <a:lnTo>
                    <a:pt x="527" y="16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0" name="Freeform 2117"/>
            <p:cNvSpPr>
              <a:spLocks/>
            </p:cNvSpPr>
            <p:nvPr/>
          </p:nvSpPr>
          <p:spPr bwMode="auto">
            <a:xfrm>
              <a:off x="1334" y="2243"/>
              <a:ext cx="335" cy="143"/>
            </a:xfrm>
            <a:custGeom>
              <a:avLst/>
              <a:gdLst>
                <a:gd name="T0" fmla="*/ 11 w 789"/>
                <a:gd name="T1" fmla="*/ 4 h 342"/>
                <a:gd name="T2" fmla="*/ 11 w 789"/>
                <a:gd name="T3" fmla="*/ 4 h 342"/>
                <a:gd name="T4" fmla="*/ 0 w 789"/>
                <a:gd name="T5" fmla="*/ 0 h 342"/>
                <a:gd name="T6" fmla="*/ 0 w 789"/>
                <a:gd name="T7" fmla="*/ 0 h 342"/>
                <a:gd name="T8" fmla="*/ 11 w 789"/>
                <a:gd name="T9" fmla="*/ 4 h 3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9"/>
                <a:gd name="T16" fmla="*/ 0 h 342"/>
                <a:gd name="T17" fmla="*/ 789 w 789"/>
                <a:gd name="T18" fmla="*/ 342 h 3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9" h="342">
                  <a:moveTo>
                    <a:pt x="782" y="342"/>
                  </a:moveTo>
                  <a:lnTo>
                    <a:pt x="789" y="327"/>
                  </a:lnTo>
                  <a:lnTo>
                    <a:pt x="8" y="0"/>
                  </a:lnTo>
                  <a:lnTo>
                    <a:pt x="0" y="15"/>
                  </a:lnTo>
                  <a:lnTo>
                    <a:pt x="782" y="342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1" name="Freeform 2118"/>
            <p:cNvSpPr>
              <a:spLocks/>
            </p:cNvSpPr>
            <p:nvPr/>
          </p:nvSpPr>
          <p:spPr bwMode="auto">
            <a:xfrm>
              <a:off x="1701" y="2246"/>
              <a:ext cx="43" cy="137"/>
            </a:xfrm>
            <a:custGeom>
              <a:avLst/>
              <a:gdLst>
                <a:gd name="T0" fmla="*/ 0 w 103"/>
                <a:gd name="T1" fmla="*/ 4 h 330"/>
                <a:gd name="T2" fmla="*/ 0 w 103"/>
                <a:gd name="T3" fmla="*/ 4 h 330"/>
                <a:gd name="T4" fmla="*/ 1 w 103"/>
                <a:gd name="T5" fmla="*/ 0 h 330"/>
                <a:gd name="T6" fmla="*/ 1 w 103"/>
                <a:gd name="T7" fmla="*/ 0 h 330"/>
                <a:gd name="T8" fmla="*/ 0 w 103"/>
                <a:gd name="T9" fmla="*/ 4 h 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"/>
                <a:gd name="T16" fmla="*/ 0 h 330"/>
                <a:gd name="T17" fmla="*/ 103 w 103"/>
                <a:gd name="T18" fmla="*/ 330 h 3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" h="330">
                  <a:moveTo>
                    <a:pt x="0" y="326"/>
                  </a:moveTo>
                  <a:lnTo>
                    <a:pt x="16" y="330"/>
                  </a:lnTo>
                  <a:lnTo>
                    <a:pt x="103" y="4"/>
                  </a:lnTo>
                  <a:lnTo>
                    <a:pt x="87" y="0"/>
                  </a:lnTo>
                  <a:lnTo>
                    <a:pt x="0" y="326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2" name="Freeform 2119"/>
            <p:cNvSpPr>
              <a:spLocks/>
            </p:cNvSpPr>
            <p:nvPr/>
          </p:nvSpPr>
          <p:spPr bwMode="auto">
            <a:xfrm>
              <a:off x="1776" y="2073"/>
              <a:ext cx="335" cy="109"/>
            </a:xfrm>
            <a:custGeom>
              <a:avLst/>
              <a:gdLst>
                <a:gd name="T0" fmla="*/ 11 w 788"/>
                <a:gd name="T1" fmla="*/ 0 h 260"/>
                <a:gd name="T2" fmla="*/ 11 w 788"/>
                <a:gd name="T3" fmla="*/ 0 h 260"/>
                <a:gd name="T4" fmla="*/ 0 w 788"/>
                <a:gd name="T5" fmla="*/ 3 h 260"/>
                <a:gd name="T6" fmla="*/ 0 w 788"/>
                <a:gd name="T7" fmla="*/ 3 h 260"/>
                <a:gd name="T8" fmla="*/ 11 w 788"/>
                <a:gd name="T9" fmla="*/ 0 h 2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8"/>
                <a:gd name="T16" fmla="*/ 0 h 260"/>
                <a:gd name="T17" fmla="*/ 788 w 788"/>
                <a:gd name="T18" fmla="*/ 260 h 2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8" h="260">
                  <a:moveTo>
                    <a:pt x="788" y="15"/>
                  </a:moveTo>
                  <a:lnTo>
                    <a:pt x="782" y="0"/>
                  </a:lnTo>
                  <a:lnTo>
                    <a:pt x="0" y="245"/>
                  </a:lnTo>
                  <a:lnTo>
                    <a:pt x="6" y="260"/>
                  </a:lnTo>
                  <a:lnTo>
                    <a:pt x="788" y="15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3" name="Freeform 2120"/>
            <p:cNvSpPr>
              <a:spLocks/>
            </p:cNvSpPr>
            <p:nvPr/>
          </p:nvSpPr>
          <p:spPr bwMode="auto">
            <a:xfrm>
              <a:off x="1776" y="1869"/>
              <a:ext cx="335" cy="176"/>
            </a:xfrm>
            <a:custGeom>
              <a:avLst/>
              <a:gdLst>
                <a:gd name="T0" fmla="*/ 11 w 790"/>
                <a:gd name="T1" fmla="*/ 5 h 422"/>
                <a:gd name="T2" fmla="*/ 11 w 790"/>
                <a:gd name="T3" fmla="*/ 5 h 422"/>
                <a:gd name="T4" fmla="*/ 0 w 790"/>
                <a:gd name="T5" fmla="*/ 0 h 422"/>
                <a:gd name="T6" fmla="*/ 0 w 790"/>
                <a:gd name="T7" fmla="*/ 0 h 422"/>
                <a:gd name="T8" fmla="*/ 11 w 790"/>
                <a:gd name="T9" fmla="*/ 5 h 4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0"/>
                <a:gd name="T16" fmla="*/ 0 h 422"/>
                <a:gd name="T17" fmla="*/ 790 w 790"/>
                <a:gd name="T18" fmla="*/ 422 h 4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0" h="422">
                  <a:moveTo>
                    <a:pt x="781" y="422"/>
                  </a:moveTo>
                  <a:lnTo>
                    <a:pt x="790" y="409"/>
                  </a:lnTo>
                  <a:lnTo>
                    <a:pt x="9" y="0"/>
                  </a:lnTo>
                  <a:lnTo>
                    <a:pt x="0" y="14"/>
                  </a:lnTo>
                  <a:lnTo>
                    <a:pt x="781" y="422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4" name="Freeform 2121"/>
            <p:cNvSpPr>
              <a:spLocks/>
            </p:cNvSpPr>
            <p:nvPr/>
          </p:nvSpPr>
          <p:spPr bwMode="auto">
            <a:xfrm>
              <a:off x="891" y="2005"/>
              <a:ext cx="262" cy="176"/>
            </a:xfrm>
            <a:custGeom>
              <a:avLst/>
              <a:gdLst>
                <a:gd name="T0" fmla="*/ 0 w 618"/>
                <a:gd name="T1" fmla="*/ 0 h 422"/>
                <a:gd name="T2" fmla="*/ 0 w 618"/>
                <a:gd name="T3" fmla="*/ 0 h 422"/>
                <a:gd name="T4" fmla="*/ 8 w 618"/>
                <a:gd name="T5" fmla="*/ 5 h 422"/>
                <a:gd name="T6" fmla="*/ 8 w 618"/>
                <a:gd name="T7" fmla="*/ 5 h 422"/>
                <a:gd name="T8" fmla="*/ 0 w 618"/>
                <a:gd name="T9" fmla="*/ 0 h 4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8"/>
                <a:gd name="T16" fmla="*/ 0 h 422"/>
                <a:gd name="T17" fmla="*/ 618 w 618"/>
                <a:gd name="T18" fmla="*/ 422 h 4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8" h="422">
                  <a:moveTo>
                    <a:pt x="10" y="0"/>
                  </a:moveTo>
                  <a:lnTo>
                    <a:pt x="0" y="14"/>
                  </a:lnTo>
                  <a:lnTo>
                    <a:pt x="608" y="422"/>
                  </a:lnTo>
                  <a:lnTo>
                    <a:pt x="618" y="40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5" name="Freeform 2122"/>
            <p:cNvSpPr>
              <a:spLocks/>
            </p:cNvSpPr>
            <p:nvPr/>
          </p:nvSpPr>
          <p:spPr bwMode="auto">
            <a:xfrm>
              <a:off x="1259" y="1665"/>
              <a:ext cx="226" cy="142"/>
            </a:xfrm>
            <a:custGeom>
              <a:avLst/>
              <a:gdLst>
                <a:gd name="T0" fmla="*/ 7 w 531"/>
                <a:gd name="T1" fmla="*/ 0 h 340"/>
                <a:gd name="T2" fmla="*/ 7 w 531"/>
                <a:gd name="T3" fmla="*/ 0 h 340"/>
                <a:gd name="T4" fmla="*/ 0 w 531"/>
                <a:gd name="T5" fmla="*/ 4 h 340"/>
                <a:gd name="T6" fmla="*/ 0 w 531"/>
                <a:gd name="T7" fmla="*/ 4 h 340"/>
                <a:gd name="T8" fmla="*/ 7 w 531"/>
                <a:gd name="T9" fmla="*/ 0 h 3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1"/>
                <a:gd name="T16" fmla="*/ 0 h 340"/>
                <a:gd name="T17" fmla="*/ 531 w 531"/>
                <a:gd name="T18" fmla="*/ 340 h 3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1" h="340">
                  <a:moveTo>
                    <a:pt x="531" y="13"/>
                  </a:moveTo>
                  <a:lnTo>
                    <a:pt x="521" y="0"/>
                  </a:lnTo>
                  <a:lnTo>
                    <a:pt x="0" y="326"/>
                  </a:lnTo>
                  <a:lnTo>
                    <a:pt x="10" y="340"/>
                  </a:lnTo>
                  <a:lnTo>
                    <a:pt x="531" y="13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6" name="Freeform 2123"/>
            <p:cNvSpPr>
              <a:spLocks/>
            </p:cNvSpPr>
            <p:nvPr/>
          </p:nvSpPr>
          <p:spPr bwMode="auto">
            <a:xfrm>
              <a:off x="1518" y="1665"/>
              <a:ext cx="152" cy="142"/>
            </a:xfrm>
            <a:custGeom>
              <a:avLst/>
              <a:gdLst>
                <a:gd name="T0" fmla="*/ 0 w 358"/>
                <a:gd name="T1" fmla="*/ 0 h 339"/>
                <a:gd name="T2" fmla="*/ 0 w 358"/>
                <a:gd name="T3" fmla="*/ 0 h 339"/>
                <a:gd name="T4" fmla="*/ 5 w 358"/>
                <a:gd name="T5" fmla="*/ 4 h 339"/>
                <a:gd name="T6" fmla="*/ 5 w 358"/>
                <a:gd name="T7" fmla="*/ 4 h 339"/>
                <a:gd name="T8" fmla="*/ 0 w 358"/>
                <a:gd name="T9" fmla="*/ 0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8"/>
                <a:gd name="T16" fmla="*/ 0 h 339"/>
                <a:gd name="T17" fmla="*/ 358 w 358"/>
                <a:gd name="T18" fmla="*/ 339 h 3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8" h="339">
                  <a:moveTo>
                    <a:pt x="10" y="0"/>
                  </a:moveTo>
                  <a:lnTo>
                    <a:pt x="0" y="12"/>
                  </a:lnTo>
                  <a:lnTo>
                    <a:pt x="348" y="339"/>
                  </a:lnTo>
                  <a:lnTo>
                    <a:pt x="358" y="32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7" name="Oval 2124"/>
            <p:cNvSpPr>
              <a:spLocks noChangeArrowheads="1"/>
            </p:cNvSpPr>
            <p:nvPr/>
          </p:nvSpPr>
          <p:spPr bwMode="auto">
            <a:xfrm>
              <a:off x="1409" y="1658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8" name="Rectangle 2125"/>
            <p:cNvSpPr>
              <a:spLocks noChangeArrowheads="1"/>
            </p:cNvSpPr>
            <p:nvPr/>
          </p:nvSpPr>
          <p:spPr bwMode="auto">
            <a:xfrm>
              <a:off x="1409" y="1614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9" name="Oval 2126"/>
            <p:cNvSpPr>
              <a:spLocks noChangeArrowheads="1"/>
            </p:cNvSpPr>
            <p:nvPr/>
          </p:nvSpPr>
          <p:spPr bwMode="auto">
            <a:xfrm>
              <a:off x="1409" y="1600"/>
              <a:ext cx="184" cy="28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80" name="Group 2127"/>
            <p:cNvGrpSpPr>
              <a:grpSpLocks/>
            </p:cNvGrpSpPr>
            <p:nvPr/>
          </p:nvGrpSpPr>
          <p:grpSpPr bwMode="auto">
            <a:xfrm>
              <a:off x="1437" y="1603"/>
              <a:ext cx="127" cy="21"/>
              <a:chOff x="3162" y="628"/>
              <a:chExt cx="300" cy="50"/>
            </a:xfrm>
          </p:grpSpPr>
          <p:grpSp>
            <p:nvGrpSpPr>
              <p:cNvPr id="918" name="Group 2128"/>
              <p:cNvGrpSpPr>
                <a:grpSpLocks/>
              </p:cNvGrpSpPr>
              <p:nvPr/>
            </p:nvGrpSpPr>
            <p:grpSpPr bwMode="auto">
              <a:xfrm>
                <a:off x="3162" y="628"/>
                <a:ext cx="297" cy="49"/>
                <a:chOff x="3162" y="628"/>
                <a:chExt cx="297" cy="49"/>
              </a:xfrm>
            </p:grpSpPr>
            <p:sp>
              <p:nvSpPr>
                <p:cNvPr id="928" name="Freeform 2129"/>
                <p:cNvSpPr>
                  <a:spLocks/>
                </p:cNvSpPr>
                <p:nvPr/>
              </p:nvSpPr>
              <p:spPr bwMode="auto">
                <a:xfrm>
                  <a:off x="3317" y="629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4 w 142"/>
                    <a:gd name="T9" fmla="*/ 0 h 21"/>
                    <a:gd name="T10" fmla="*/ 35 w 142"/>
                    <a:gd name="T11" fmla="*/ 0 h 21"/>
                    <a:gd name="T12" fmla="*/ 72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9" name="Freeform 2130"/>
                <p:cNvSpPr>
                  <a:spLocks/>
                </p:cNvSpPr>
                <p:nvPr/>
              </p:nvSpPr>
              <p:spPr bwMode="auto">
                <a:xfrm>
                  <a:off x="3317" y="629"/>
                  <a:ext cx="142" cy="21"/>
                </a:xfrm>
                <a:custGeom>
                  <a:avLst/>
                  <a:gdLst>
                    <a:gd name="T0" fmla="*/ 0 w 142"/>
                    <a:gd name="T1" fmla="*/ 15 h 21"/>
                    <a:gd name="T2" fmla="*/ 33 w 142"/>
                    <a:gd name="T3" fmla="*/ 21 h 21"/>
                    <a:gd name="T4" fmla="*/ 109 w 142"/>
                    <a:gd name="T5" fmla="*/ 7 h 21"/>
                    <a:gd name="T6" fmla="*/ 142 w 142"/>
                    <a:gd name="T7" fmla="*/ 11 h 21"/>
                    <a:gd name="T8" fmla="*/ 124 w 142"/>
                    <a:gd name="T9" fmla="*/ 0 h 21"/>
                    <a:gd name="T10" fmla="*/ 35 w 142"/>
                    <a:gd name="T11" fmla="*/ 0 h 21"/>
                    <a:gd name="T12" fmla="*/ 72 w 142"/>
                    <a:gd name="T13" fmla="*/ 3 h 21"/>
                    <a:gd name="T14" fmla="*/ 0 w 142"/>
                    <a:gd name="T15" fmla="*/ 1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15"/>
                      </a:moveTo>
                      <a:lnTo>
                        <a:pt x="33" y="21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30" name="Freeform 2131"/>
                <p:cNvSpPr>
                  <a:spLocks/>
                </p:cNvSpPr>
                <p:nvPr/>
              </p:nvSpPr>
              <p:spPr bwMode="auto">
                <a:xfrm>
                  <a:off x="3162" y="653"/>
                  <a:ext cx="143" cy="23"/>
                </a:xfrm>
                <a:custGeom>
                  <a:avLst/>
                  <a:gdLst>
                    <a:gd name="T0" fmla="*/ 143 w 143"/>
                    <a:gd name="T1" fmla="*/ 5 h 23"/>
                    <a:gd name="T2" fmla="*/ 112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0 h 23"/>
                    <a:gd name="T8" fmla="*/ 19 w 143"/>
                    <a:gd name="T9" fmla="*/ 23 h 23"/>
                    <a:gd name="T10" fmla="*/ 112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3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31" name="Freeform 2132"/>
                <p:cNvSpPr>
                  <a:spLocks/>
                </p:cNvSpPr>
                <p:nvPr/>
              </p:nvSpPr>
              <p:spPr bwMode="auto">
                <a:xfrm>
                  <a:off x="3162" y="653"/>
                  <a:ext cx="143" cy="23"/>
                </a:xfrm>
                <a:custGeom>
                  <a:avLst/>
                  <a:gdLst>
                    <a:gd name="T0" fmla="*/ 143 w 143"/>
                    <a:gd name="T1" fmla="*/ 5 h 23"/>
                    <a:gd name="T2" fmla="*/ 112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0 h 23"/>
                    <a:gd name="T8" fmla="*/ 19 w 143"/>
                    <a:gd name="T9" fmla="*/ 23 h 23"/>
                    <a:gd name="T10" fmla="*/ 112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5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0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3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32" name="Freeform 2133"/>
                <p:cNvSpPr>
                  <a:spLocks/>
                </p:cNvSpPr>
                <p:nvPr/>
              </p:nvSpPr>
              <p:spPr bwMode="auto">
                <a:xfrm>
                  <a:off x="3171" y="628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33" name="Freeform 2134"/>
                <p:cNvSpPr>
                  <a:spLocks/>
                </p:cNvSpPr>
                <p:nvPr/>
              </p:nvSpPr>
              <p:spPr bwMode="auto">
                <a:xfrm>
                  <a:off x="3171" y="628"/>
                  <a:ext cx="142" cy="22"/>
                </a:xfrm>
                <a:custGeom>
                  <a:avLst/>
                  <a:gdLst>
                    <a:gd name="T0" fmla="*/ 0 w 142"/>
                    <a:gd name="T1" fmla="*/ 4 h 22"/>
                    <a:gd name="T2" fmla="*/ 30 w 142"/>
                    <a:gd name="T3" fmla="*/ 0 h 22"/>
                    <a:gd name="T4" fmla="*/ 107 w 142"/>
                    <a:gd name="T5" fmla="*/ 12 h 22"/>
                    <a:gd name="T6" fmla="*/ 142 w 142"/>
                    <a:gd name="T7" fmla="*/ 10 h 22"/>
                    <a:gd name="T8" fmla="*/ 123 w 142"/>
                    <a:gd name="T9" fmla="*/ 22 h 22"/>
                    <a:gd name="T10" fmla="*/ 35 w 142"/>
                    <a:gd name="T11" fmla="*/ 22 h 22"/>
                    <a:gd name="T12" fmla="*/ 71 w 142"/>
                    <a:gd name="T13" fmla="*/ 16 h 22"/>
                    <a:gd name="T14" fmla="*/ 0 w 142"/>
                    <a:gd name="T15" fmla="*/ 4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2"/>
                    <a:gd name="T26" fmla="*/ 142 w 142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2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10"/>
                      </a:lnTo>
                      <a:lnTo>
                        <a:pt x="123" y="22"/>
                      </a:lnTo>
                      <a:lnTo>
                        <a:pt x="35" y="22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34" name="Freeform 2135"/>
                <p:cNvSpPr>
                  <a:spLocks/>
                </p:cNvSpPr>
                <p:nvPr/>
              </p:nvSpPr>
              <p:spPr bwMode="auto">
                <a:xfrm>
                  <a:off x="3313" y="655"/>
                  <a:ext cx="140" cy="22"/>
                </a:xfrm>
                <a:custGeom>
                  <a:avLst/>
                  <a:gdLst>
                    <a:gd name="T0" fmla="*/ 140 w 140"/>
                    <a:gd name="T1" fmla="*/ 17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3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7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3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35" name="Freeform 2136"/>
                <p:cNvSpPr>
                  <a:spLocks/>
                </p:cNvSpPr>
                <p:nvPr/>
              </p:nvSpPr>
              <p:spPr bwMode="auto">
                <a:xfrm>
                  <a:off x="3313" y="655"/>
                  <a:ext cx="140" cy="22"/>
                </a:xfrm>
                <a:custGeom>
                  <a:avLst/>
                  <a:gdLst>
                    <a:gd name="T0" fmla="*/ 140 w 140"/>
                    <a:gd name="T1" fmla="*/ 17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3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7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3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919" name="Group 2137"/>
              <p:cNvGrpSpPr>
                <a:grpSpLocks/>
              </p:cNvGrpSpPr>
              <p:nvPr/>
            </p:nvGrpSpPr>
            <p:grpSpPr bwMode="auto">
              <a:xfrm>
                <a:off x="3165" y="629"/>
                <a:ext cx="297" cy="49"/>
                <a:chOff x="3165" y="629"/>
                <a:chExt cx="297" cy="49"/>
              </a:xfrm>
            </p:grpSpPr>
            <p:sp>
              <p:nvSpPr>
                <p:cNvPr id="920" name="Freeform 2138"/>
                <p:cNvSpPr>
                  <a:spLocks/>
                </p:cNvSpPr>
                <p:nvPr/>
              </p:nvSpPr>
              <p:spPr bwMode="auto">
                <a:xfrm>
                  <a:off x="3321" y="629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9 h 22"/>
                    <a:gd name="T6" fmla="*/ 141 w 141"/>
                    <a:gd name="T7" fmla="*/ 13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5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9"/>
                      </a:lnTo>
                      <a:lnTo>
                        <a:pt x="141" y="13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5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1" name="Freeform 2139"/>
                <p:cNvSpPr>
                  <a:spLocks/>
                </p:cNvSpPr>
                <p:nvPr/>
              </p:nvSpPr>
              <p:spPr bwMode="auto">
                <a:xfrm>
                  <a:off x="3321" y="629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9 h 22"/>
                    <a:gd name="T6" fmla="*/ 141 w 141"/>
                    <a:gd name="T7" fmla="*/ 13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5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9"/>
                      </a:lnTo>
                      <a:lnTo>
                        <a:pt x="141" y="13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5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2" name="Freeform 2140"/>
                <p:cNvSpPr>
                  <a:spLocks/>
                </p:cNvSpPr>
                <p:nvPr/>
              </p:nvSpPr>
              <p:spPr bwMode="auto">
                <a:xfrm>
                  <a:off x="3165" y="654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3" name="Freeform 2141"/>
                <p:cNvSpPr>
                  <a:spLocks/>
                </p:cNvSpPr>
                <p:nvPr/>
              </p:nvSpPr>
              <p:spPr bwMode="auto">
                <a:xfrm>
                  <a:off x="3165" y="654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8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8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4" name="Freeform 2142"/>
                <p:cNvSpPr>
                  <a:spLocks/>
                </p:cNvSpPr>
                <p:nvPr/>
              </p:nvSpPr>
              <p:spPr bwMode="auto">
                <a:xfrm>
                  <a:off x="3172" y="629"/>
                  <a:ext cx="142" cy="21"/>
                </a:xfrm>
                <a:custGeom>
                  <a:avLst/>
                  <a:gdLst>
                    <a:gd name="T0" fmla="*/ 0 w 142"/>
                    <a:gd name="T1" fmla="*/ 5 h 21"/>
                    <a:gd name="T2" fmla="*/ 34 w 142"/>
                    <a:gd name="T3" fmla="*/ 0 h 21"/>
                    <a:gd name="T4" fmla="*/ 109 w 142"/>
                    <a:gd name="T5" fmla="*/ 13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5"/>
                      </a:moveTo>
                      <a:lnTo>
                        <a:pt x="34" y="0"/>
                      </a:lnTo>
                      <a:lnTo>
                        <a:pt x="109" y="13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5" name="Freeform 2143"/>
                <p:cNvSpPr>
                  <a:spLocks/>
                </p:cNvSpPr>
                <p:nvPr/>
              </p:nvSpPr>
              <p:spPr bwMode="auto">
                <a:xfrm>
                  <a:off x="3172" y="629"/>
                  <a:ext cx="142" cy="21"/>
                </a:xfrm>
                <a:custGeom>
                  <a:avLst/>
                  <a:gdLst>
                    <a:gd name="T0" fmla="*/ 0 w 142"/>
                    <a:gd name="T1" fmla="*/ 5 h 21"/>
                    <a:gd name="T2" fmla="*/ 34 w 142"/>
                    <a:gd name="T3" fmla="*/ 0 h 21"/>
                    <a:gd name="T4" fmla="*/ 109 w 142"/>
                    <a:gd name="T5" fmla="*/ 13 h 21"/>
                    <a:gd name="T6" fmla="*/ 142 w 142"/>
                    <a:gd name="T7" fmla="*/ 10 h 21"/>
                    <a:gd name="T8" fmla="*/ 125 w 142"/>
                    <a:gd name="T9" fmla="*/ 21 h 21"/>
                    <a:gd name="T10" fmla="*/ 35 w 142"/>
                    <a:gd name="T11" fmla="*/ 21 h 21"/>
                    <a:gd name="T12" fmla="*/ 73 w 142"/>
                    <a:gd name="T13" fmla="*/ 18 h 21"/>
                    <a:gd name="T14" fmla="*/ 0 w 142"/>
                    <a:gd name="T15" fmla="*/ 5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5"/>
                      </a:moveTo>
                      <a:lnTo>
                        <a:pt x="34" y="0"/>
                      </a:lnTo>
                      <a:lnTo>
                        <a:pt x="109" y="13"/>
                      </a:lnTo>
                      <a:lnTo>
                        <a:pt x="142" y="10"/>
                      </a:lnTo>
                      <a:lnTo>
                        <a:pt x="125" y="21"/>
                      </a:lnTo>
                      <a:lnTo>
                        <a:pt x="35" y="21"/>
                      </a:lnTo>
                      <a:lnTo>
                        <a:pt x="73" y="18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6" name="Freeform 2144"/>
                <p:cNvSpPr>
                  <a:spLocks/>
                </p:cNvSpPr>
                <p:nvPr/>
              </p:nvSpPr>
              <p:spPr bwMode="auto">
                <a:xfrm>
                  <a:off x="3314" y="657"/>
                  <a:ext cx="143" cy="21"/>
                </a:xfrm>
                <a:custGeom>
                  <a:avLst/>
                  <a:gdLst>
                    <a:gd name="T0" fmla="*/ 143 w 143"/>
                    <a:gd name="T1" fmla="*/ 16 h 21"/>
                    <a:gd name="T2" fmla="*/ 112 w 143"/>
                    <a:gd name="T3" fmla="*/ 21 h 21"/>
                    <a:gd name="T4" fmla="*/ 38 w 143"/>
                    <a:gd name="T5" fmla="*/ 6 h 21"/>
                    <a:gd name="T6" fmla="*/ 0 w 143"/>
                    <a:gd name="T7" fmla="*/ 12 h 21"/>
                    <a:gd name="T8" fmla="*/ 19 w 143"/>
                    <a:gd name="T9" fmla="*/ 0 h 21"/>
                    <a:gd name="T10" fmla="*/ 112 w 143"/>
                    <a:gd name="T11" fmla="*/ 0 h 21"/>
                    <a:gd name="T12" fmla="*/ 71 w 143"/>
                    <a:gd name="T13" fmla="*/ 4 h 21"/>
                    <a:gd name="T14" fmla="*/ 143 w 143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1"/>
                    <a:gd name="T26" fmla="*/ 143 w 143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1">
                      <a:moveTo>
                        <a:pt x="143" y="16"/>
                      </a:moveTo>
                      <a:lnTo>
                        <a:pt x="112" y="21"/>
                      </a:lnTo>
                      <a:lnTo>
                        <a:pt x="38" y="6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3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27" name="Freeform 2145"/>
                <p:cNvSpPr>
                  <a:spLocks/>
                </p:cNvSpPr>
                <p:nvPr/>
              </p:nvSpPr>
              <p:spPr bwMode="auto">
                <a:xfrm>
                  <a:off x="3314" y="657"/>
                  <a:ext cx="143" cy="21"/>
                </a:xfrm>
                <a:custGeom>
                  <a:avLst/>
                  <a:gdLst>
                    <a:gd name="T0" fmla="*/ 143 w 143"/>
                    <a:gd name="T1" fmla="*/ 16 h 21"/>
                    <a:gd name="T2" fmla="*/ 112 w 143"/>
                    <a:gd name="T3" fmla="*/ 21 h 21"/>
                    <a:gd name="T4" fmla="*/ 38 w 143"/>
                    <a:gd name="T5" fmla="*/ 6 h 21"/>
                    <a:gd name="T6" fmla="*/ 0 w 143"/>
                    <a:gd name="T7" fmla="*/ 12 h 21"/>
                    <a:gd name="T8" fmla="*/ 19 w 143"/>
                    <a:gd name="T9" fmla="*/ 0 h 21"/>
                    <a:gd name="T10" fmla="*/ 112 w 143"/>
                    <a:gd name="T11" fmla="*/ 0 h 21"/>
                    <a:gd name="T12" fmla="*/ 71 w 143"/>
                    <a:gd name="T13" fmla="*/ 4 h 21"/>
                    <a:gd name="T14" fmla="*/ 143 w 143"/>
                    <a:gd name="T15" fmla="*/ 1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1"/>
                    <a:gd name="T26" fmla="*/ 143 w 143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1">
                      <a:moveTo>
                        <a:pt x="143" y="16"/>
                      </a:moveTo>
                      <a:lnTo>
                        <a:pt x="112" y="21"/>
                      </a:lnTo>
                      <a:lnTo>
                        <a:pt x="38" y="6"/>
                      </a:lnTo>
                      <a:lnTo>
                        <a:pt x="0" y="12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3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81" name="Line 2146"/>
            <p:cNvSpPr>
              <a:spLocks noChangeShapeType="1"/>
            </p:cNvSpPr>
            <p:nvPr/>
          </p:nvSpPr>
          <p:spPr bwMode="auto">
            <a:xfrm>
              <a:off x="1409" y="1613"/>
              <a:ext cx="0" cy="5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2" name="Line 2147"/>
            <p:cNvSpPr>
              <a:spLocks noChangeShapeType="1"/>
            </p:cNvSpPr>
            <p:nvPr/>
          </p:nvSpPr>
          <p:spPr bwMode="auto">
            <a:xfrm>
              <a:off x="1591" y="1613"/>
              <a:ext cx="1" cy="5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83" name="Group 2148"/>
            <p:cNvGrpSpPr>
              <a:grpSpLocks/>
            </p:cNvGrpSpPr>
            <p:nvPr/>
          </p:nvGrpSpPr>
          <p:grpSpPr bwMode="auto">
            <a:xfrm>
              <a:off x="1431" y="1629"/>
              <a:ext cx="139" cy="49"/>
              <a:chOff x="3148" y="691"/>
              <a:chExt cx="328" cy="118"/>
            </a:xfrm>
          </p:grpSpPr>
          <p:sp>
            <p:nvSpPr>
              <p:cNvPr id="914" name="Freeform 2149"/>
              <p:cNvSpPr>
                <a:spLocks/>
              </p:cNvSpPr>
              <p:nvPr/>
            </p:nvSpPr>
            <p:spPr bwMode="auto">
              <a:xfrm>
                <a:off x="3148" y="691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3 h 118"/>
                  <a:gd name="T4" fmla="*/ 123 w 327"/>
                  <a:gd name="T5" fmla="*/ 13 h 118"/>
                  <a:gd name="T6" fmla="*/ 162 w 327"/>
                  <a:gd name="T7" fmla="*/ 45 h 118"/>
                  <a:gd name="T8" fmla="*/ 204 w 327"/>
                  <a:gd name="T9" fmla="*/ 13 h 118"/>
                  <a:gd name="T10" fmla="*/ 280 w 327"/>
                  <a:gd name="T11" fmla="*/ 13 h 118"/>
                  <a:gd name="T12" fmla="*/ 280 w 327"/>
                  <a:gd name="T13" fmla="*/ 0 h 118"/>
                  <a:gd name="T14" fmla="*/ 327 w 327"/>
                  <a:gd name="T15" fmla="*/ 17 h 118"/>
                  <a:gd name="T16" fmla="*/ 280 w 327"/>
                  <a:gd name="T17" fmla="*/ 36 h 118"/>
                  <a:gd name="T18" fmla="*/ 280 w 327"/>
                  <a:gd name="T19" fmla="*/ 23 h 118"/>
                  <a:gd name="T20" fmla="*/ 225 w 327"/>
                  <a:gd name="T21" fmla="*/ 23 h 118"/>
                  <a:gd name="T22" fmla="*/ 181 w 327"/>
                  <a:gd name="T23" fmla="*/ 60 h 118"/>
                  <a:gd name="T24" fmla="*/ 225 w 327"/>
                  <a:gd name="T25" fmla="*/ 95 h 118"/>
                  <a:gd name="T26" fmla="*/ 280 w 327"/>
                  <a:gd name="T27" fmla="*/ 95 h 118"/>
                  <a:gd name="T28" fmla="*/ 280 w 327"/>
                  <a:gd name="T29" fmla="*/ 81 h 118"/>
                  <a:gd name="T30" fmla="*/ 327 w 327"/>
                  <a:gd name="T31" fmla="*/ 99 h 118"/>
                  <a:gd name="T32" fmla="*/ 280 w 327"/>
                  <a:gd name="T33" fmla="*/ 118 h 118"/>
                  <a:gd name="T34" fmla="*/ 280 w 327"/>
                  <a:gd name="T35" fmla="*/ 104 h 118"/>
                  <a:gd name="T36" fmla="*/ 204 w 327"/>
                  <a:gd name="T37" fmla="*/ 104 h 118"/>
                  <a:gd name="T38" fmla="*/ 162 w 327"/>
                  <a:gd name="T39" fmla="*/ 72 h 118"/>
                  <a:gd name="T40" fmla="*/ 123 w 327"/>
                  <a:gd name="T41" fmla="*/ 104 h 118"/>
                  <a:gd name="T42" fmla="*/ 46 w 327"/>
                  <a:gd name="T43" fmla="*/ 104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1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7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3"/>
                    </a:lnTo>
                    <a:lnTo>
                      <a:pt x="123" y="13"/>
                    </a:lnTo>
                    <a:lnTo>
                      <a:pt x="162" y="45"/>
                    </a:lnTo>
                    <a:lnTo>
                      <a:pt x="204" y="13"/>
                    </a:lnTo>
                    <a:lnTo>
                      <a:pt x="280" y="13"/>
                    </a:lnTo>
                    <a:lnTo>
                      <a:pt x="280" y="0"/>
                    </a:lnTo>
                    <a:lnTo>
                      <a:pt x="327" y="17"/>
                    </a:lnTo>
                    <a:lnTo>
                      <a:pt x="280" y="36"/>
                    </a:lnTo>
                    <a:lnTo>
                      <a:pt x="280" y="23"/>
                    </a:lnTo>
                    <a:lnTo>
                      <a:pt x="225" y="23"/>
                    </a:lnTo>
                    <a:lnTo>
                      <a:pt x="181" y="60"/>
                    </a:lnTo>
                    <a:lnTo>
                      <a:pt x="225" y="95"/>
                    </a:lnTo>
                    <a:lnTo>
                      <a:pt x="280" y="95"/>
                    </a:lnTo>
                    <a:lnTo>
                      <a:pt x="280" y="81"/>
                    </a:lnTo>
                    <a:lnTo>
                      <a:pt x="327" y="99"/>
                    </a:lnTo>
                    <a:lnTo>
                      <a:pt x="280" y="118"/>
                    </a:lnTo>
                    <a:lnTo>
                      <a:pt x="280" y="104"/>
                    </a:lnTo>
                    <a:lnTo>
                      <a:pt x="204" y="104"/>
                    </a:lnTo>
                    <a:lnTo>
                      <a:pt x="162" y="72"/>
                    </a:lnTo>
                    <a:lnTo>
                      <a:pt x="123" y="104"/>
                    </a:lnTo>
                    <a:lnTo>
                      <a:pt x="46" y="104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1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15" name="Freeform 2150"/>
              <p:cNvSpPr>
                <a:spLocks/>
              </p:cNvSpPr>
              <p:nvPr/>
            </p:nvSpPr>
            <p:spPr bwMode="auto">
              <a:xfrm>
                <a:off x="3148" y="691"/>
                <a:ext cx="327" cy="118"/>
              </a:xfrm>
              <a:custGeom>
                <a:avLst/>
                <a:gdLst>
                  <a:gd name="T0" fmla="*/ 46 w 327"/>
                  <a:gd name="T1" fmla="*/ 0 h 118"/>
                  <a:gd name="T2" fmla="*/ 46 w 327"/>
                  <a:gd name="T3" fmla="*/ 13 h 118"/>
                  <a:gd name="T4" fmla="*/ 123 w 327"/>
                  <a:gd name="T5" fmla="*/ 13 h 118"/>
                  <a:gd name="T6" fmla="*/ 162 w 327"/>
                  <a:gd name="T7" fmla="*/ 45 h 118"/>
                  <a:gd name="T8" fmla="*/ 204 w 327"/>
                  <a:gd name="T9" fmla="*/ 13 h 118"/>
                  <a:gd name="T10" fmla="*/ 280 w 327"/>
                  <a:gd name="T11" fmla="*/ 13 h 118"/>
                  <a:gd name="T12" fmla="*/ 280 w 327"/>
                  <a:gd name="T13" fmla="*/ 0 h 118"/>
                  <a:gd name="T14" fmla="*/ 327 w 327"/>
                  <a:gd name="T15" fmla="*/ 17 h 118"/>
                  <a:gd name="T16" fmla="*/ 280 w 327"/>
                  <a:gd name="T17" fmla="*/ 36 h 118"/>
                  <a:gd name="T18" fmla="*/ 280 w 327"/>
                  <a:gd name="T19" fmla="*/ 23 h 118"/>
                  <a:gd name="T20" fmla="*/ 225 w 327"/>
                  <a:gd name="T21" fmla="*/ 23 h 118"/>
                  <a:gd name="T22" fmla="*/ 181 w 327"/>
                  <a:gd name="T23" fmla="*/ 60 h 118"/>
                  <a:gd name="T24" fmla="*/ 225 w 327"/>
                  <a:gd name="T25" fmla="*/ 95 h 118"/>
                  <a:gd name="T26" fmla="*/ 280 w 327"/>
                  <a:gd name="T27" fmla="*/ 95 h 118"/>
                  <a:gd name="T28" fmla="*/ 280 w 327"/>
                  <a:gd name="T29" fmla="*/ 81 h 118"/>
                  <a:gd name="T30" fmla="*/ 327 w 327"/>
                  <a:gd name="T31" fmla="*/ 99 h 118"/>
                  <a:gd name="T32" fmla="*/ 280 w 327"/>
                  <a:gd name="T33" fmla="*/ 118 h 118"/>
                  <a:gd name="T34" fmla="*/ 280 w 327"/>
                  <a:gd name="T35" fmla="*/ 104 h 118"/>
                  <a:gd name="T36" fmla="*/ 204 w 327"/>
                  <a:gd name="T37" fmla="*/ 104 h 118"/>
                  <a:gd name="T38" fmla="*/ 162 w 327"/>
                  <a:gd name="T39" fmla="*/ 72 h 118"/>
                  <a:gd name="T40" fmla="*/ 123 w 327"/>
                  <a:gd name="T41" fmla="*/ 104 h 118"/>
                  <a:gd name="T42" fmla="*/ 46 w 327"/>
                  <a:gd name="T43" fmla="*/ 104 h 118"/>
                  <a:gd name="T44" fmla="*/ 46 w 327"/>
                  <a:gd name="T45" fmla="*/ 118 h 118"/>
                  <a:gd name="T46" fmla="*/ 0 w 327"/>
                  <a:gd name="T47" fmla="*/ 99 h 118"/>
                  <a:gd name="T48" fmla="*/ 46 w 327"/>
                  <a:gd name="T49" fmla="*/ 81 h 118"/>
                  <a:gd name="T50" fmla="*/ 46 w 327"/>
                  <a:gd name="T51" fmla="*/ 95 h 118"/>
                  <a:gd name="T52" fmla="*/ 98 w 327"/>
                  <a:gd name="T53" fmla="*/ 95 h 118"/>
                  <a:gd name="T54" fmla="*/ 146 w 327"/>
                  <a:gd name="T55" fmla="*/ 60 h 118"/>
                  <a:gd name="T56" fmla="*/ 98 w 327"/>
                  <a:gd name="T57" fmla="*/ 23 h 118"/>
                  <a:gd name="T58" fmla="*/ 46 w 327"/>
                  <a:gd name="T59" fmla="*/ 23 h 118"/>
                  <a:gd name="T60" fmla="*/ 46 w 327"/>
                  <a:gd name="T61" fmla="*/ 35 h 118"/>
                  <a:gd name="T62" fmla="*/ 0 w 327"/>
                  <a:gd name="T63" fmla="*/ 17 h 118"/>
                  <a:gd name="T64" fmla="*/ 46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6" y="0"/>
                    </a:moveTo>
                    <a:lnTo>
                      <a:pt x="46" y="13"/>
                    </a:lnTo>
                    <a:lnTo>
                      <a:pt x="123" y="13"/>
                    </a:lnTo>
                    <a:lnTo>
                      <a:pt x="162" y="45"/>
                    </a:lnTo>
                    <a:lnTo>
                      <a:pt x="204" y="13"/>
                    </a:lnTo>
                    <a:lnTo>
                      <a:pt x="280" y="13"/>
                    </a:lnTo>
                    <a:lnTo>
                      <a:pt x="280" y="0"/>
                    </a:lnTo>
                    <a:lnTo>
                      <a:pt x="327" y="17"/>
                    </a:lnTo>
                    <a:lnTo>
                      <a:pt x="280" y="36"/>
                    </a:lnTo>
                    <a:lnTo>
                      <a:pt x="280" y="23"/>
                    </a:lnTo>
                    <a:lnTo>
                      <a:pt x="225" y="23"/>
                    </a:lnTo>
                    <a:lnTo>
                      <a:pt x="181" y="60"/>
                    </a:lnTo>
                    <a:lnTo>
                      <a:pt x="225" y="95"/>
                    </a:lnTo>
                    <a:lnTo>
                      <a:pt x="280" y="95"/>
                    </a:lnTo>
                    <a:lnTo>
                      <a:pt x="280" y="81"/>
                    </a:lnTo>
                    <a:lnTo>
                      <a:pt x="327" y="99"/>
                    </a:lnTo>
                    <a:lnTo>
                      <a:pt x="280" y="118"/>
                    </a:lnTo>
                    <a:lnTo>
                      <a:pt x="280" y="104"/>
                    </a:lnTo>
                    <a:lnTo>
                      <a:pt x="204" y="104"/>
                    </a:lnTo>
                    <a:lnTo>
                      <a:pt x="162" y="72"/>
                    </a:lnTo>
                    <a:lnTo>
                      <a:pt x="123" y="104"/>
                    </a:lnTo>
                    <a:lnTo>
                      <a:pt x="46" y="104"/>
                    </a:lnTo>
                    <a:lnTo>
                      <a:pt x="46" y="118"/>
                    </a:lnTo>
                    <a:lnTo>
                      <a:pt x="0" y="99"/>
                    </a:lnTo>
                    <a:lnTo>
                      <a:pt x="46" y="81"/>
                    </a:lnTo>
                    <a:lnTo>
                      <a:pt x="46" y="95"/>
                    </a:lnTo>
                    <a:lnTo>
                      <a:pt x="98" y="95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5"/>
                    </a:lnTo>
                    <a:lnTo>
                      <a:pt x="0" y="1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16" name="Freeform 2151"/>
              <p:cNvSpPr>
                <a:spLocks/>
              </p:cNvSpPr>
              <p:nvPr/>
            </p:nvSpPr>
            <p:spPr bwMode="auto">
              <a:xfrm>
                <a:off x="3149" y="691"/>
                <a:ext cx="327" cy="118"/>
              </a:xfrm>
              <a:custGeom>
                <a:avLst/>
                <a:gdLst>
                  <a:gd name="T0" fmla="*/ 49 w 327"/>
                  <a:gd name="T1" fmla="*/ 0 h 118"/>
                  <a:gd name="T2" fmla="*/ 49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6 h 118"/>
                  <a:gd name="T18" fmla="*/ 281 w 327"/>
                  <a:gd name="T19" fmla="*/ 24 h 118"/>
                  <a:gd name="T20" fmla="*/ 226 w 327"/>
                  <a:gd name="T21" fmla="*/ 24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4 h 118"/>
                  <a:gd name="T36" fmla="*/ 204 w 327"/>
                  <a:gd name="T37" fmla="*/ 104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49 w 327"/>
                  <a:gd name="T43" fmla="*/ 106 h 118"/>
                  <a:gd name="T44" fmla="*/ 49 w 327"/>
                  <a:gd name="T45" fmla="*/ 118 h 118"/>
                  <a:gd name="T46" fmla="*/ 0 w 327"/>
                  <a:gd name="T47" fmla="*/ 102 h 118"/>
                  <a:gd name="T48" fmla="*/ 49 w 327"/>
                  <a:gd name="T49" fmla="*/ 83 h 118"/>
                  <a:gd name="T50" fmla="*/ 49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4 h 118"/>
                  <a:gd name="T58" fmla="*/ 49 w 327"/>
                  <a:gd name="T59" fmla="*/ 24 h 118"/>
                  <a:gd name="T60" fmla="*/ 49 w 327"/>
                  <a:gd name="T61" fmla="*/ 36 h 118"/>
                  <a:gd name="T62" fmla="*/ 0 w 327"/>
                  <a:gd name="T63" fmla="*/ 19 h 118"/>
                  <a:gd name="T64" fmla="*/ 49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6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4"/>
                    </a:lnTo>
                    <a:lnTo>
                      <a:pt x="204" y="104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8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4"/>
                    </a:lnTo>
                    <a:lnTo>
                      <a:pt x="49" y="24"/>
                    </a:lnTo>
                    <a:lnTo>
                      <a:pt x="49" y="36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917" name="Freeform 2152"/>
              <p:cNvSpPr>
                <a:spLocks/>
              </p:cNvSpPr>
              <p:nvPr/>
            </p:nvSpPr>
            <p:spPr bwMode="auto">
              <a:xfrm>
                <a:off x="3149" y="691"/>
                <a:ext cx="327" cy="118"/>
              </a:xfrm>
              <a:custGeom>
                <a:avLst/>
                <a:gdLst>
                  <a:gd name="T0" fmla="*/ 49 w 327"/>
                  <a:gd name="T1" fmla="*/ 0 h 118"/>
                  <a:gd name="T2" fmla="*/ 49 w 327"/>
                  <a:gd name="T3" fmla="*/ 15 h 118"/>
                  <a:gd name="T4" fmla="*/ 125 w 327"/>
                  <a:gd name="T5" fmla="*/ 15 h 118"/>
                  <a:gd name="T6" fmla="*/ 164 w 327"/>
                  <a:gd name="T7" fmla="*/ 46 h 118"/>
                  <a:gd name="T8" fmla="*/ 204 w 327"/>
                  <a:gd name="T9" fmla="*/ 15 h 118"/>
                  <a:gd name="T10" fmla="*/ 281 w 327"/>
                  <a:gd name="T11" fmla="*/ 15 h 118"/>
                  <a:gd name="T12" fmla="*/ 281 w 327"/>
                  <a:gd name="T13" fmla="*/ 0 h 118"/>
                  <a:gd name="T14" fmla="*/ 327 w 327"/>
                  <a:gd name="T15" fmla="*/ 19 h 118"/>
                  <a:gd name="T16" fmla="*/ 281 w 327"/>
                  <a:gd name="T17" fmla="*/ 36 h 118"/>
                  <a:gd name="T18" fmla="*/ 281 w 327"/>
                  <a:gd name="T19" fmla="*/ 24 h 118"/>
                  <a:gd name="T20" fmla="*/ 226 w 327"/>
                  <a:gd name="T21" fmla="*/ 24 h 118"/>
                  <a:gd name="T22" fmla="*/ 181 w 327"/>
                  <a:gd name="T23" fmla="*/ 60 h 118"/>
                  <a:gd name="T24" fmla="*/ 226 w 327"/>
                  <a:gd name="T25" fmla="*/ 95 h 118"/>
                  <a:gd name="T26" fmla="*/ 281 w 327"/>
                  <a:gd name="T27" fmla="*/ 95 h 118"/>
                  <a:gd name="T28" fmla="*/ 281 w 327"/>
                  <a:gd name="T29" fmla="*/ 83 h 118"/>
                  <a:gd name="T30" fmla="*/ 327 w 327"/>
                  <a:gd name="T31" fmla="*/ 102 h 118"/>
                  <a:gd name="T32" fmla="*/ 281 w 327"/>
                  <a:gd name="T33" fmla="*/ 118 h 118"/>
                  <a:gd name="T34" fmla="*/ 281 w 327"/>
                  <a:gd name="T35" fmla="*/ 104 h 118"/>
                  <a:gd name="T36" fmla="*/ 204 w 327"/>
                  <a:gd name="T37" fmla="*/ 104 h 118"/>
                  <a:gd name="T38" fmla="*/ 164 w 327"/>
                  <a:gd name="T39" fmla="*/ 73 h 118"/>
                  <a:gd name="T40" fmla="*/ 125 w 327"/>
                  <a:gd name="T41" fmla="*/ 106 h 118"/>
                  <a:gd name="T42" fmla="*/ 49 w 327"/>
                  <a:gd name="T43" fmla="*/ 106 h 118"/>
                  <a:gd name="T44" fmla="*/ 49 w 327"/>
                  <a:gd name="T45" fmla="*/ 118 h 118"/>
                  <a:gd name="T46" fmla="*/ 0 w 327"/>
                  <a:gd name="T47" fmla="*/ 102 h 118"/>
                  <a:gd name="T48" fmla="*/ 49 w 327"/>
                  <a:gd name="T49" fmla="*/ 83 h 118"/>
                  <a:gd name="T50" fmla="*/ 49 w 327"/>
                  <a:gd name="T51" fmla="*/ 95 h 118"/>
                  <a:gd name="T52" fmla="*/ 100 w 327"/>
                  <a:gd name="T53" fmla="*/ 95 h 118"/>
                  <a:gd name="T54" fmla="*/ 148 w 327"/>
                  <a:gd name="T55" fmla="*/ 60 h 118"/>
                  <a:gd name="T56" fmla="*/ 100 w 327"/>
                  <a:gd name="T57" fmla="*/ 24 h 118"/>
                  <a:gd name="T58" fmla="*/ 49 w 327"/>
                  <a:gd name="T59" fmla="*/ 24 h 118"/>
                  <a:gd name="T60" fmla="*/ 49 w 327"/>
                  <a:gd name="T61" fmla="*/ 36 h 118"/>
                  <a:gd name="T62" fmla="*/ 0 w 327"/>
                  <a:gd name="T63" fmla="*/ 19 h 118"/>
                  <a:gd name="T64" fmla="*/ 49 w 327"/>
                  <a:gd name="T65" fmla="*/ 0 h 11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8"/>
                  <a:gd name="T101" fmla="*/ 327 w 327"/>
                  <a:gd name="T102" fmla="*/ 118 h 11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8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6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6"/>
                    </a:lnTo>
                    <a:lnTo>
                      <a:pt x="281" y="24"/>
                    </a:lnTo>
                    <a:lnTo>
                      <a:pt x="226" y="24"/>
                    </a:lnTo>
                    <a:lnTo>
                      <a:pt x="181" y="60"/>
                    </a:lnTo>
                    <a:lnTo>
                      <a:pt x="226" y="95"/>
                    </a:lnTo>
                    <a:lnTo>
                      <a:pt x="281" y="95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8"/>
                    </a:lnTo>
                    <a:lnTo>
                      <a:pt x="281" y="104"/>
                    </a:lnTo>
                    <a:lnTo>
                      <a:pt x="204" y="104"/>
                    </a:lnTo>
                    <a:lnTo>
                      <a:pt x="164" y="73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8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5"/>
                    </a:lnTo>
                    <a:lnTo>
                      <a:pt x="100" y="95"/>
                    </a:lnTo>
                    <a:lnTo>
                      <a:pt x="148" y="60"/>
                    </a:lnTo>
                    <a:lnTo>
                      <a:pt x="100" y="24"/>
                    </a:lnTo>
                    <a:lnTo>
                      <a:pt x="49" y="24"/>
                    </a:lnTo>
                    <a:lnTo>
                      <a:pt x="49" y="36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884" name="Oval 2153"/>
            <p:cNvSpPr>
              <a:spLocks noChangeArrowheads="1"/>
            </p:cNvSpPr>
            <p:nvPr/>
          </p:nvSpPr>
          <p:spPr bwMode="auto">
            <a:xfrm>
              <a:off x="1630" y="1693"/>
              <a:ext cx="184" cy="2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85" name="Rectangle 2154"/>
            <p:cNvSpPr>
              <a:spLocks noChangeArrowheads="1"/>
            </p:cNvSpPr>
            <p:nvPr/>
          </p:nvSpPr>
          <p:spPr bwMode="auto">
            <a:xfrm>
              <a:off x="1630" y="1648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86" name="Rectangle 2155"/>
            <p:cNvSpPr>
              <a:spLocks noChangeArrowheads="1"/>
            </p:cNvSpPr>
            <p:nvPr/>
          </p:nvSpPr>
          <p:spPr bwMode="auto">
            <a:xfrm>
              <a:off x="1630" y="1648"/>
              <a:ext cx="183" cy="58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87" name="Oval 2156"/>
            <p:cNvSpPr>
              <a:spLocks noChangeArrowheads="1"/>
            </p:cNvSpPr>
            <p:nvPr/>
          </p:nvSpPr>
          <p:spPr bwMode="auto">
            <a:xfrm>
              <a:off x="1630" y="1634"/>
              <a:ext cx="184" cy="27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grpSp>
          <p:nvGrpSpPr>
            <p:cNvPr id="888" name="Group 2157"/>
            <p:cNvGrpSpPr>
              <a:grpSpLocks/>
            </p:cNvGrpSpPr>
            <p:nvPr/>
          </p:nvGrpSpPr>
          <p:grpSpPr bwMode="auto">
            <a:xfrm>
              <a:off x="1658" y="1637"/>
              <a:ext cx="127" cy="21"/>
              <a:chOff x="3683" y="710"/>
              <a:chExt cx="300" cy="50"/>
            </a:xfrm>
          </p:grpSpPr>
          <p:grpSp>
            <p:nvGrpSpPr>
              <p:cNvPr id="896" name="Group 2158"/>
              <p:cNvGrpSpPr>
                <a:grpSpLocks/>
              </p:cNvGrpSpPr>
              <p:nvPr/>
            </p:nvGrpSpPr>
            <p:grpSpPr bwMode="auto">
              <a:xfrm>
                <a:off x="3683" y="710"/>
                <a:ext cx="297" cy="49"/>
                <a:chOff x="3683" y="710"/>
                <a:chExt cx="297" cy="49"/>
              </a:xfrm>
            </p:grpSpPr>
            <p:sp>
              <p:nvSpPr>
                <p:cNvPr id="906" name="Freeform 2159"/>
                <p:cNvSpPr>
                  <a:spLocks/>
                </p:cNvSpPr>
                <p:nvPr/>
              </p:nvSpPr>
              <p:spPr bwMode="auto">
                <a:xfrm>
                  <a:off x="3838" y="711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9 w 142"/>
                    <a:gd name="T5" fmla="*/ 7 h 20"/>
                    <a:gd name="T6" fmla="*/ 142 w 142"/>
                    <a:gd name="T7" fmla="*/ 11 h 20"/>
                    <a:gd name="T8" fmla="*/ 124 w 142"/>
                    <a:gd name="T9" fmla="*/ 0 h 20"/>
                    <a:gd name="T10" fmla="*/ 35 w 142"/>
                    <a:gd name="T11" fmla="*/ 0 h 20"/>
                    <a:gd name="T12" fmla="*/ 72 w 142"/>
                    <a:gd name="T13" fmla="*/ 3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7" name="Freeform 2160"/>
                <p:cNvSpPr>
                  <a:spLocks/>
                </p:cNvSpPr>
                <p:nvPr/>
              </p:nvSpPr>
              <p:spPr bwMode="auto">
                <a:xfrm>
                  <a:off x="3838" y="711"/>
                  <a:ext cx="142" cy="20"/>
                </a:xfrm>
                <a:custGeom>
                  <a:avLst/>
                  <a:gdLst>
                    <a:gd name="T0" fmla="*/ 0 w 142"/>
                    <a:gd name="T1" fmla="*/ 15 h 20"/>
                    <a:gd name="T2" fmla="*/ 33 w 142"/>
                    <a:gd name="T3" fmla="*/ 20 h 20"/>
                    <a:gd name="T4" fmla="*/ 109 w 142"/>
                    <a:gd name="T5" fmla="*/ 7 h 20"/>
                    <a:gd name="T6" fmla="*/ 142 w 142"/>
                    <a:gd name="T7" fmla="*/ 11 h 20"/>
                    <a:gd name="T8" fmla="*/ 124 w 142"/>
                    <a:gd name="T9" fmla="*/ 0 h 20"/>
                    <a:gd name="T10" fmla="*/ 35 w 142"/>
                    <a:gd name="T11" fmla="*/ 0 h 20"/>
                    <a:gd name="T12" fmla="*/ 72 w 142"/>
                    <a:gd name="T13" fmla="*/ 3 h 20"/>
                    <a:gd name="T14" fmla="*/ 0 w 142"/>
                    <a:gd name="T15" fmla="*/ 15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15"/>
                      </a:moveTo>
                      <a:lnTo>
                        <a:pt x="33" y="20"/>
                      </a:lnTo>
                      <a:lnTo>
                        <a:pt x="109" y="7"/>
                      </a:lnTo>
                      <a:lnTo>
                        <a:pt x="142" y="11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3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8" name="Freeform 2161"/>
                <p:cNvSpPr>
                  <a:spLocks/>
                </p:cNvSpPr>
                <p:nvPr/>
              </p:nvSpPr>
              <p:spPr bwMode="auto">
                <a:xfrm>
                  <a:off x="3683" y="734"/>
                  <a:ext cx="143" cy="23"/>
                </a:xfrm>
                <a:custGeom>
                  <a:avLst/>
                  <a:gdLst>
                    <a:gd name="T0" fmla="*/ 143 w 143"/>
                    <a:gd name="T1" fmla="*/ 6 h 23"/>
                    <a:gd name="T2" fmla="*/ 112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1 h 23"/>
                    <a:gd name="T8" fmla="*/ 19 w 143"/>
                    <a:gd name="T9" fmla="*/ 23 h 23"/>
                    <a:gd name="T10" fmla="*/ 112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6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3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9" name="Freeform 2162"/>
                <p:cNvSpPr>
                  <a:spLocks/>
                </p:cNvSpPr>
                <p:nvPr/>
              </p:nvSpPr>
              <p:spPr bwMode="auto">
                <a:xfrm>
                  <a:off x="3683" y="734"/>
                  <a:ext cx="143" cy="23"/>
                </a:xfrm>
                <a:custGeom>
                  <a:avLst/>
                  <a:gdLst>
                    <a:gd name="T0" fmla="*/ 143 w 143"/>
                    <a:gd name="T1" fmla="*/ 6 h 23"/>
                    <a:gd name="T2" fmla="*/ 112 w 143"/>
                    <a:gd name="T3" fmla="*/ 0 h 23"/>
                    <a:gd name="T4" fmla="*/ 38 w 143"/>
                    <a:gd name="T5" fmla="*/ 15 h 23"/>
                    <a:gd name="T6" fmla="*/ 0 w 143"/>
                    <a:gd name="T7" fmla="*/ 11 h 23"/>
                    <a:gd name="T8" fmla="*/ 19 w 143"/>
                    <a:gd name="T9" fmla="*/ 23 h 23"/>
                    <a:gd name="T10" fmla="*/ 112 w 143"/>
                    <a:gd name="T11" fmla="*/ 23 h 23"/>
                    <a:gd name="T12" fmla="*/ 71 w 143"/>
                    <a:gd name="T13" fmla="*/ 19 h 23"/>
                    <a:gd name="T14" fmla="*/ 143 w 143"/>
                    <a:gd name="T15" fmla="*/ 6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3"/>
                    <a:gd name="T26" fmla="*/ 143 w 143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3">
                      <a:moveTo>
                        <a:pt x="143" y="6"/>
                      </a:moveTo>
                      <a:lnTo>
                        <a:pt x="112" y="0"/>
                      </a:lnTo>
                      <a:lnTo>
                        <a:pt x="38" y="15"/>
                      </a:lnTo>
                      <a:lnTo>
                        <a:pt x="0" y="11"/>
                      </a:lnTo>
                      <a:lnTo>
                        <a:pt x="19" y="23"/>
                      </a:lnTo>
                      <a:lnTo>
                        <a:pt x="112" y="23"/>
                      </a:lnTo>
                      <a:lnTo>
                        <a:pt x="71" y="19"/>
                      </a:lnTo>
                      <a:lnTo>
                        <a:pt x="143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10" name="Freeform 2163"/>
                <p:cNvSpPr>
                  <a:spLocks/>
                </p:cNvSpPr>
                <p:nvPr/>
              </p:nvSpPr>
              <p:spPr bwMode="auto">
                <a:xfrm>
                  <a:off x="3692" y="710"/>
                  <a:ext cx="142" cy="21"/>
                </a:xfrm>
                <a:custGeom>
                  <a:avLst/>
                  <a:gdLst>
                    <a:gd name="T0" fmla="*/ 0 w 142"/>
                    <a:gd name="T1" fmla="*/ 4 h 21"/>
                    <a:gd name="T2" fmla="*/ 30 w 142"/>
                    <a:gd name="T3" fmla="*/ 0 h 21"/>
                    <a:gd name="T4" fmla="*/ 107 w 142"/>
                    <a:gd name="T5" fmla="*/ 12 h 21"/>
                    <a:gd name="T6" fmla="*/ 142 w 142"/>
                    <a:gd name="T7" fmla="*/ 9 h 21"/>
                    <a:gd name="T8" fmla="*/ 123 w 142"/>
                    <a:gd name="T9" fmla="*/ 21 h 21"/>
                    <a:gd name="T10" fmla="*/ 35 w 142"/>
                    <a:gd name="T11" fmla="*/ 21 h 21"/>
                    <a:gd name="T12" fmla="*/ 71 w 142"/>
                    <a:gd name="T13" fmla="*/ 16 h 21"/>
                    <a:gd name="T14" fmla="*/ 0 w 142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9"/>
                      </a:lnTo>
                      <a:lnTo>
                        <a:pt x="123" y="21"/>
                      </a:lnTo>
                      <a:lnTo>
                        <a:pt x="35" y="21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11" name="Freeform 2164"/>
                <p:cNvSpPr>
                  <a:spLocks/>
                </p:cNvSpPr>
                <p:nvPr/>
              </p:nvSpPr>
              <p:spPr bwMode="auto">
                <a:xfrm>
                  <a:off x="3692" y="710"/>
                  <a:ext cx="142" cy="21"/>
                </a:xfrm>
                <a:custGeom>
                  <a:avLst/>
                  <a:gdLst>
                    <a:gd name="T0" fmla="*/ 0 w 142"/>
                    <a:gd name="T1" fmla="*/ 4 h 21"/>
                    <a:gd name="T2" fmla="*/ 30 w 142"/>
                    <a:gd name="T3" fmla="*/ 0 h 21"/>
                    <a:gd name="T4" fmla="*/ 107 w 142"/>
                    <a:gd name="T5" fmla="*/ 12 h 21"/>
                    <a:gd name="T6" fmla="*/ 142 w 142"/>
                    <a:gd name="T7" fmla="*/ 9 h 21"/>
                    <a:gd name="T8" fmla="*/ 123 w 142"/>
                    <a:gd name="T9" fmla="*/ 21 h 21"/>
                    <a:gd name="T10" fmla="*/ 35 w 142"/>
                    <a:gd name="T11" fmla="*/ 21 h 21"/>
                    <a:gd name="T12" fmla="*/ 71 w 142"/>
                    <a:gd name="T13" fmla="*/ 16 h 21"/>
                    <a:gd name="T14" fmla="*/ 0 w 142"/>
                    <a:gd name="T15" fmla="*/ 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1"/>
                    <a:gd name="T26" fmla="*/ 142 w 14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1">
                      <a:moveTo>
                        <a:pt x="0" y="4"/>
                      </a:moveTo>
                      <a:lnTo>
                        <a:pt x="30" y="0"/>
                      </a:lnTo>
                      <a:lnTo>
                        <a:pt x="107" y="12"/>
                      </a:lnTo>
                      <a:lnTo>
                        <a:pt x="142" y="9"/>
                      </a:lnTo>
                      <a:lnTo>
                        <a:pt x="123" y="21"/>
                      </a:lnTo>
                      <a:lnTo>
                        <a:pt x="35" y="21"/>
                      </a:lnTo>
                      <a:lnTo>
                        <a:pt x="71" y="1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12" name="Freeform 2165"/>
                <p:cNvSpPr>
                  <a:spLocks/>
                </p:cNvSpPr>
                <p:nvPr/>
              </p:nvSpPr>
              <p:spPr bwMode="auto">
                <a:xfrm>
                  <a:off x="3834" y="737"/>
                  <a:ext cx="140" cy="22"/>
                </a:xfrm>
                <a:custGeom>
                  <a:avLst/>
                  <a:gdLst>
                    <a:gd name="T0" fmla="*/ 140 w 140"/>
                    <a:gd name="T1" fmla="*/ 16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2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6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13" name="Freeform 2166"/>
                <p:cNvSpPr>
                  <a:spLocks/>
                </p:cNvSpPr>
                <p:nvPr/>
              </p:nvSpPr>
              <p:spPr bwMode="auto">
                <a:xfrm>
                  <a:off x="3834" y="737"/>
                  <a:ext cx="140" cy="22"/>
                </a:xfrm>
                <a:custGeom>
                  <a:avLst/>
                  <a:gdLst>
                    <a:gd name="T0" fmla="*/ 140 w 140"/>
                    <a:gd name="T1" fmla="*/ 16 h 22"/>
                    <a:gd name="T2" fmla="*/ 110 w 140"/>
                    <a:gd name="T3" fmla="*/ 22 h 22"/>
                    <a:gd name="T4" fmla="*/ 37 w 140"/>
                    <a:gd name="T5" fmla="*/ 8 h 22"/>
                    <a:gd name="T6" fmla="*/ 0 w 140"/>
                    <a:gd name="T7" fmla="*/ 12 h 22"/>
                    <a:gd name="T8" fmla="*/ 17 w 140"/>
                    <a:gd name="T9" fmla="*/ 0 h 22"/>
                    <a:gd name="T10" fmla="*/ 110 w 140"/>
                    <a:gd name="T11" fmla="*/ 0 h 22"/>
                    <a:gd name="T12" fmla="*/ 69 w 140"/>
                    <a:gd name="T13" fmla="*/ 4 h 22"/>
                    <a:gd name="T14" fmla="*/ 140 w 140"/>
                    <a:gd name="T15" fmla="*/ 16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0"/>
                    <a:gd name="T25" fmla="*/ 0 h 22"/>
                    <a:gd name="T26" fmla="*/ 140 w 140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0" h="22">
                      <a:moveTo>
                        <a:pt x="140" y="16"/>
                      </a:moveTo>
                      <a:lnTo>
                        <a:pt x="110" y="22"/>
                      </a:lnTo>
                      <a:lnTo>
                        <a:pt x="37" y="8"/>
                      </a:lnTo>
                      <a:lnTo>
                        <a:pt x="0" y="12"/>
                      </a:lnTo>
                      <a:lnTo>
                        <a:pt x="17" y="0"/>
                      </a:lnTo>
                      <a:lnTo>
                        <a:pt x="110" y="0"/>
                      </a:lnTo>
                      <a:lnTo>
                        <a:pt x="69" y="4"/>
                      </a:lnTo>
                      <a:lnTo>
                        <a:pt x="14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  <p:grpSp>
            <p:nvGrpSpPr>
              <p:cNvPr id="897" name="Group 2167"/>
              <p:cNvGrpSpPr>
                <a:grpSpLocks/>
              </p:cNvGrpSpPr>
              <p:nvPr/>
            </p:nvGrpSpPr>
            <p:grpSpPr bwMode="auto">
              <a:xfrm>
                <a:off x="3686" y="711"/>
                <a:ext cx="297" cy="49"/>
                <a:chOff x="3686" y="711"/>
                <a:chExt cx="297" cy="49"/>
              </a:xfrm>
            </p:grpSpPr>
            <p:sp>
              <p:nvSpPr>
                <p:cNvPr id="898" name="Freeform 2168"/>
                <p:cNvSpPr>
                  <a:spLocks/>
                </p:cNvSpPr>
                <p:nvPr/>
              </p:nvSpPr>
              <p:spPr bwMode="auto">
                <a:xfrm>
                  <a:off x="3842" y="711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8 h 22"/>
                    <a:gd name="T6" fmla="*/ 141 w 141"/>
                    <a:gd name="T7" fmla="*/ 12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8"/>
                      </a:lnTo>
                      <a:lnTo>
                        <a:pt x="141" y="12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899" name="Freeform 2169"/>
                <p:cNvSpPr>
                  <a:spLocks/>
                </p:cNvSpPr>
                <p:nvPr/>
              </p:nvSpPr>
              <p:spPr bwMode="auto">
                <a:xfrm>
                  <a:off x="3842" y="711"/>
                  <a:ext cx="141" cy="22"/>
                </a:xfrm>
                <a:custGeom>
                  <a:avLst/>
                  <a:gdLst>
                    <a:gd name="T0" fmla="*/ 0 w 141"/>
                    <a:gd name="T1" fmla="*/ 18 h 22"/>
                    <a:gd name="T2" fmla="*/ 31 w 141"/>
                    <a:gd name="T3" fmla="*/ 22 h 22"/>
                    <a:gd name="T4" fmla="*/ 107 w 141"/>
                    <a:gd name="T5" fmla="*/ 8 h 22"/>
                    <a:gd name="T6" fmla="*/ 141 w 141"/>
                    <a:gd name="T7" fmla="*/ 12 h 22"/>
                    <a:gd name="T8" fmla="*/ 123 w 141"/>
                    <a:gd name="T9" fmla="*/ 0 h 22"/>
                    <a:gd name="T10" fmla="*/ 32 w 141"/>
                    <a:gd name="T11" fmla="*/ 0 h 22"/>
                    <a:gd name="T12" fmla="*/ 70 w 141"/>
                    <a:gd name="T13" fmla="*/ 4 h 22"/>
                    <a:gd name="T14" fmla="*/ 0 w 141"/>
                    <a:gd name="T15" fmla="*/ 18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1"/>
                    <a:gd name="T25" fmla="*/ 0 h 22"/>
                    <a:gd name="T26" fmla="*/ 141 w 141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1" h="22">
                      <a:moveTo>
                        <a:pt x="0" y="18"/>
                      </a:moveTo>
                      <a:lnTo>
                        <a:pt x="31" y="22"/>
                      </a:lnTo>
                      <a:lnTo>
                        <a:pt x="107" y="8"/>
                      </a:lnTo>
                      <a:lnTo>
                        <a:pt x="141" y="12"/>
                      </a:lnTo>
                      <a:lnTo>
                        <a:pt x="123" y="0"/>
                      </a:lnTo>
                      <a:lnTo>
                        <a:pt x="32" y="0"/>
                      </a:lnTo>
                      <a:lnTo>
                        <a:pt x="70" y="4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0" name="Freeform 2170"/>
                <p:cNvSpPr>
                  <a:spLocks/>
                </p:cNvSpPr>
                <p:nvPr/>
              </p:nvSpPr>
              <p:spPr bwMode="auto">
                <a:xfrm>
                  <a:off x="3686" y="736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7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7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1" name="Freeform 2171"/>
                <p:cNvSpPr>
                  <a:spLocks/>
                </p:cNvSpPr>
                <p:nvPr/>
              </p:nvSpPr>
              <p:spPr bwMode="auto">
                <a:xfrm>
                  <a:off x="3686" y="736"/>
                  <a:ext cx="142" cy="23"/>
                </a:xfrm>
                <a:custGeom>
                  <a:avLst/>
                  <a:gdLst>
                    <a:gd name="T0" fmla="*/ 142 w 142"/>
                    <a:gd name="T1" fmla="*/ 5 h 23"/>
                    <a:gd name="T2" fmla="*/ 110 w 142"/>
                    <a:gd name="T3" fmla="*/ 0 h 23"/>
                    <a:gd name="T4" fmla="*/ 36 w 142"/>
                    <a:gd name="T5" fmla="*/ 15 h 23"/>
                    <a:gd name="T6" fmla="*/ 0 w 142"/>
                    <a:gd name="T7" fmla="*/ 9 h 23"/>
                    <a:gd name="T8" fmla="*/ 19 w 142"/>
                    <a:gd name="T9" fmla="*/ 23 h 23"/>
                    <a:gd name="T10" fmla="*/ 110 w 142"/>
                    <a:gd name="T11" fmla="*/ 23 h 23"/>
                    <a:gd name="T12" fmla="*/ 71 w 142"/>
                    <a:gd name="T13" fmla="*/ 17 h 23"/>
                    <a:gd name="T14" fmla="*/ 142 w 142"/>
                    <a:gd name="T15" fmla="*/ 5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3"/>
                    <a:gd name="T26" fmla="*/ 142 w 14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3">
                      <a:moveTo>
                        <a:pt x="142" y="5"/>
                      </a:moveTo>
                      <a:lnTo>
                        <a:pt x="110" y="0"/>
                      </a:lnTo>
                      <a:lnTo>
                        <a:pt x="36" y="15"/>
                      </a:lnTo>
                      <a:lnTo>
                        <a:pt x="0" y="9"/>
                      </a:lnTo>
                      <a:lnTo>
                        <a:pt x="19" y="23"/>
                      </a:lnTo>
                      <a:lnTo>
                        <a:pt x="110" y="23"/>
                      </a:lnTo>
                      <a:lnTo>
                        <a:pt x="71" y="17"/>
                      </a:lnTo>
                      <a:lnTo>
                        <a:pt x="142" y="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2" name="Freeform 2172"/>
                <p:cNvSpPr>
                  <a:spLocks/>
                </p:cNvSpPr>
                <p:nvPr/>
              </p:nvSpPr>
              <p:spPr bwMode="auto">
                <a:xfrm>
                  <a:off x="3693" y="711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4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10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3 w 142"/>
                    <a:gd name="T13" fmla="*/ 18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10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3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3" name="Freeform 2173"/>
                <p:cNvSpPr>
                  <a:spLocks/>
                </p:cNvSpPr>
                <p:nvPr/>
              </p:nvSpPr>
              <p:spPr bwMode="auto">
                <a:xfrm>
                  <a:off x="3693" y="711"/>
                  <a:ext cx="142" cy="20"/>
                </a:xfrm>
                <a:custGeom>
                  <a:avLst/>
                  <a:gdLst>
                    <a:gd name="T0" fmla="*/ 0 w 142"/>
                    <a:gd name="T1" fmla="*/ 4 h 20"/>
                    <a:gd name="T2" fmla="*/ 34 w 142"/>
                    <a:gd name="T3" fmla="*/ 0 h 20"/>
                    <a:gd name="T4" fmla="*/ 109 w 142"/>
                    <a:gd name="T5" fmla="*/ 12 h 20"/>
                    <a:gd name="T6" fmla="*/ 142 w 142"/>
                    <a:gd name="T7" fmla="*/ 10 h 20"/>
                    <a:gd name="T8" fmla="*/ 125 w 142"/>
                    <a:gd name="T9" fmla="*/ 20 h 20"/>
                    <a:gd name="T10" fmla="*/ 35 w 142"/>
                    <a:gd name="T11" fmla="*/ 20 h 20"/>
                    <a:gd name="T12" fmla="*/ 73 w 142"/>
                    <a:gd name="T13" fmla="*/ 18 h 20"/>
                    <a:gd name="T14" fmla="*/ 0 w 142"/>
                    <a:gd name="T15" fmla="*/ 4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20"/>
                    <a:gd name="T26" fmla="*/ 142 w 14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20">
                      <a:moveTo>
                        <a:pt x="0" y="4"/>
                      </a:moveTo>
                      <a:lnTo>
                        <a:pt x="34" y="0"/>
                      </a:lnTo>
                      <a:lnTo>
                        <a:pt x="109" y="12"/>
                      </a:lnTo>
                      <a:lnTo>
                        <a:pt x="142" y="10"/>
                      </a:lnTo>
                      <a:lnTo>
                        <a:pt x="125" y="20"/>
                      </a:lnTo>
                      <a:lnTo>
                        <a:pt x="35" y="20"/>
                      </a:lnTo>
                      <a:lnTo>
                        <a:pt x="73" y="1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4" name="Freeform 2174"/>
                <p:cNvSpPr>
                  <a:spLocks/>
                </p:cNvSpPr>
                <p:nvPr/>
              </p:nvSpPr>
              <p:spPr bwMode="auto">
                <a:xfrm>
                  <a:off x="3835" y="738"/>
                  <a:ext cx="143" cy="22"/>
                </a:xfrm>
                <a:custGeom>
                  <a:avLst/>
                  <a:gdLst>
                    <a:gd name="T0" fmla="*/ 143 w 143"/>
                    <a:gd name="T1" fmla="*/ 17 h 22"/>
                    <a:gd name="T2" fmla="*/ 112 w 143"/>
                    <a:gd name="T3" fmla="*/ 22 h 22"/>
                    <a:gd name="T4" fmla="*/ 38 w 143"/>
                    <a:gd name="T5" fmla="*/ 7 h 22"/>
                    <a:gd name="T6" fmla="*/ 0 w 143"/>
                    <a:gd name="T7" fmla="*/ 13 h 22"/>
                    <a:gd name="T8" fmla="*/ 19 w 143"/>
                    <a:gd name="T9" fmla="*/ 0 h 22"/>
                    <a:gd name="T10" fmla="*/ 112 w 143"/>
                    <a:gd name="T11" fmla="*/ 0 h 22"/>
                    <a:gd name="T12" fmla="*/ 71 w 143"/>
                    <a:gd name="T13" fmla="*/ 4 h 22"/>
                    <a:gd name="T14" fmla="*/ 143 w 143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2"/>
                    <a:gd name="T26" fmla="*/ 143 w 143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2">
                      <a:moveTo>
                        <a:pt x="143" y="17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3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3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  <p:sp>
              <p:nvSpPr>
                <p:cNvPr id="905" name="Freeform 2175"/>
                <p:cNvSpPr>
                  <a:spLocks/>
                </p:cNvSpPr>
                <p:nvPr/>
              </p:nvSpPr>
              <p:spPr bwMode="auto">
                <a:xfrm>
                  <a:off x="3835" y="738"/>
                  <a:ext cx="143" cy="22"/>
                </a:xfrm>
                <a:custGeom>
                  <a:avLst/>
                  <a:gdLst>
                    <a:gd name="T0" fmla="*/ 143 w 143"/>
                    <a:gd name="T1" fmla="*/ 17 h 22"/>
                    <a:gd name="T2" fmla="*/ 112 w 143"/>
                    <a:gd name="T3" fmla="*/ 22 h 22"/>
                    <a:gd name="T4" fmla="*/ 38 w 143"/>
                    <a:gd name="T5" fmla="*/ 7 h 22"/>
                    <a:gd name="T6" fmla="*/ 0 w 143"/>
                    <a:gd name="T7" fmla="*/ 13 h 22"/>
                    <a:gd name="T8" fmla="*/ 19 w 143"/>
                    <a:gd name="T9" fmla="*/ 0 h 22"/>
                    <a:gd name="T10" fmla="*/ 112 w 143"/>
                    <a:gd name="T11" fmla="*/ 0 h 22"/>
                    <a:gd name="T12" fmla="*/ 71 w 143"/>
                    <a:gd name="T13" fmla="*/ 4 h 22"/>
                    <a:gd name="T14" fmla="*/ 143 w 143"/>
                    <a:gd name="T15" fmla="*/ 17 h 2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22"/>
                    <a:gd name="T26" fmla="*/ 143 w 143"/>
                    <a:gd name="T27" fmla="*/ 22 h 2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22">
                      <a:moveTo>
                        <a:pt x="143" y="17"/>
                      </a:moveTo>
                      <a:lnTo>
                        <a:pt x="112" y="22"/>
                      </a:lnTo>
                      <a:lnTo>
                        <a:pt x="38" y="7"/>
                      </a:lnTo>
                      <a:lnTo>
                        <a:pt x="0" y="13"/>
                      </a:lnTo>
                      <a:lnTo>
                        <a:pt x="19" y="0"/>
                      </a:lnTo>
                      <a:lnTo>
                        <a:pt x="112" y="0"/>
                      </a:lnTo>
                      <a:lnTo>
                        <a:pt x="71" y="4"/>
                      </a:lnTo>
                      <a:lnTo>
                        <a:pt x="143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889" name="Line 2176"/>
            <p:cNvSpPr>
              <a:spLocks noChangeShapeType="1"/>
            </p:cNvSpPr>
            <p:nvPr/>
          </p:nvSpPr>
          <p:spPr bwMode="auto">
            <a:xfrm>
              <a:off x="1630" y="1647"/>
              <a:ext cx="0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90" name="Line 2177"/>
            <p:cNvSpPr>
              <a:spLocks noChangeShapeType="1"/>
            </p:cNvSpPr>
            <p:nvPr/>
          </p:nvSpPr>
          <p:spPr bwMode="auto">
            <a:xfrm>
              <a:off x="1812" y="1647"/>
              <a:ext cx="1" cy="58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891" name="Group 2178"/>
            <p:cNvGrpSpPr>
              <a:grpSpLocks/>
            </p:cNvGrpSpPr>
            <p:nvPr/>
          </p:nvGrpSpPr>
          <p:grpSpPr bwMode="auto">
            <a:xfrm>
              <a:off x="1652" y="1663"/>
              <a:ext cx="139" cy="50"/>
              <a:chOff x="3669" y="772"/>
              <a:chExt cx="328" cy="119"/>
            </a:xfrm>
          </p:grpSpPr>
          <p:sp>
            <p:nvSpPr>
              <p:cNvPr id="892" name="Freeform 2179"/>
              <p:cNvSpPr>
                <a:spLocks/>
              </p:cNvSpPr>
              <p:nvPr/>
            </p:nvSpPr>
            <p:spPr bwMode="auto">
              <a:xfrm>
                <a:off x="3669" y="772"/>
                <a:ext cx="327" cy="119"/>
              </a:xfrm>
              <a:custGeom>
                <a:avLst/>
                <a:gdLst>
                  <a:gd name="T0" fmla="*/ 46 w 327"/>
                  <a:gd name="T1" fmla="*/ 0 h 119"/>
                  <a:gd name="T2" fmla="*/ 46 w 327"/>
                  <a:gd name="T3" fmla="*/ 14 h 119"/>
                  <a:gd name="T4" fmla="*/ 123 w 327"/>
                  <a:gd name="T5" fmla="*/ 14 h 119"/>
                  <a:gd name="T6" fmla="*/ 162 w 327"/>
                  <a:gd name="T7" fmla="*/ 45 h 119"/>
                  <a:gd name="T8" fmla="*/ 204 w 327"/>
                  <a:gd name="T9" fmla="*/ 14 h 119"/>
                  <a:gd name="T10" fmla="*/ 280 w 327"/>
                  <a:gd name="T11" fmla="*/ 14 h 119"/>
                  <a:gd name="T12" fmla="*/ 280 w 327"/>
                  <a:gd name="T13" fmla="*/ 0 h 119"/>
                  <a:gd name="T14" fmla="*/ 327 w 327"/>
                  <a:gd name="T15" fmla="*/ 18 h 119"/>
                  <a:gd name="T16" fmla="*/ 280 w 327"/>
                  <a:gd name="T17" fmla="*/ 37 h 119"/>
                  <a:gd name="T18" fmla="*/ 280 w 327"/>
                  <a:gd name="T19" fmla="*/ 23 h 119"/>
                  <a:gd name="T20" fmla="*/ 225 w 327"/>
                  <a:gd name="T21" fmla="*/ 23 h 119"/>
                  <a:gd name="T22" fmla="*/ 181 w 327"/>
                  <a:gd name="T23" fmla="*/ 60 h 119"/>
                  <a:gd name="T24" fmla="*/ 225 w 327"/>
                  <a:gd name="T25" fmla="*/ 96 h 119"/>
                  <a:gd name="T26" fmla="*/ 280 w 327"/>
                  <a:gd name="T27" fmla="*/ 96 h 119"/>
                  <a:gd name="T28" fmla="*/ 280 w 327"/>
                  <a:gd name="T29" fmla="*/ 82 h 119"/>
                  <a:gd name="T30" fmla="*/ 327 w 327"/>
                  <a:gd name="T31" fmla="*/ 100 h 119"/>
                  <a:gd name="T32" fmla="*/ 280 w 327"/>
                  <a:gd name="T33" fmla="*/ 119 h 119"/>
                  <a:gd name="T34" fmla="*/ 280 w 327"/>
                  <a:gd name="T35" fmla="*/ 105 h 119"/>
                  <a:gd name="T36" fmla="*/ 204 w 327"/>
                  <a:gd name="T37" fmla="*/ 105 h 119"/>
                  <a:gd name="T38" fmla="*/ 162 w 327"/>
                  <a:gd name="T39" fmla="*/ 72 h 119"/>
                  <a:gd name="T40" fmla="*/ 123 w 327"/>
                  <a:gd name="T41" fmla="*/ 105 h 119"/>
                  <a:gd name="T42" fmla="*/ 46 w 327"/>
                  <a:gd name="T43" fmla="*/ 105 h 119"/>
                  <a:gd name="T44" fmla="*/ 46 w 327"/>
                  <a:gd name="T45" fmla="*/ 119 h 119"/>
                  <a:gd name="T46" fmla="*/ 0 w 327"/>
                  <a:gd name="T47" fmla="*/ 100 h 119"/>
                  <a:gd name="T48" fmla="*/ 46 w 327"/>
                  <a:gd name="T49" fmla="*/ 82 h 119"/>
                  <a:gd name="T50" fmla="*/ 46 w 327"/>
                  <a:gd name="T51" fmla="*/ 96 h 119"/>
                  <a:gd name="T52" fmla="*/ 98 w 327"/>
                  <a:gd name="T53" fmla="*/ 96 h 119"/>
                  <a:gd name="T54" fmla="*/ 146 w 327"/>
                  <a:gd name="T55" fmla="*/ 60 h 119"/>
                  <a:gd name="T56" fmla="*/ 98 w 327"/>
                  <a:gd name="T57" fmla="*/ 23 h 119"/>
                  <a:gd name="T58" fmla="*/ 46 w 327"/>
                  <a:gd name="T59" fmla="*/ 23 h 119"/>
                  <a:gd name="T60" fmla="*/ 46 w 327"/>
                  <a:gd name="T61" fmla="*/ 36 h 119"/>
                  <a:gd name="T62" fmla="*/ 0 w 327"/>
                  <a:gd name="T63" fmla="*/ 18 h 119"/>
                  <a:gd name="T64" fmla="*/ 46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0" y="14"/>
                    </a:lnTo>
                    <a:lnTo>
                      <a:pt x="280" y="0"/>
                    </a:lnTo>
                    <a:lnTo>
                      <a:pt x="327" y="18"/>
                    </a:lnTo>
                    <a:lnTo>
                      <a:pt x="280" y="37"/>
                    </a:lnTo>
                    <a:lnTo>
                      <a:pt x="280" y="23"/>
                    </a:lnTo>
                    <a:lnTo>
                      <a:pt x="225" y="23"/>
                    </a:lnTo>
                    <a:lnTo>
                      <a:pt x="181" y="60"/>
                    </a:lnTo>
                    <a:lnTo>
                      <a:pt x="225" y="96"/>
                    </a:lnTo>
                    <a:lnTo>
                      <a:pt x="280" y="96"/>
                    </a:lnTo>
                    <a:lnTo>
                      <a:pt x="280" y="82"/>
                    </a:lnTo>
                    <a:lnTo>
                      <a:pt x="327" y="100"/>
                    </a:lnTo>
                    <a:lnTo>
                      <a:pt x="280" y="119"/>
                    </a:lnTo>
                    <a:lnTo>
                      <a:pt x="280" y="105"/>
                    </a:lnTo>
                    <a:lnTo>
                      <a:pt x="204" y="105"/>
                    </a:lnTo>
                    <a:lnTo>
                      <a:pt x="162" y="72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9"/>
                    </a:lnTo>
                    <a:lnTo>
                      <a:pt x="0" y="100"/>
                    </a:lnTo>
                    <a:lnTo>
                      <a:pt x="46" y="82"/>
                    </a:lnTo>
                    <a:lnTo>
                      <a:pt x="46" y="96"/>
                    </a:lnTo>
                    <a:lnTo>
                      <a:pt x="98" y="96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6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893" name="Freeform 2180"/>
              <p:cNvSpPr>
                <a:spLocks/>
              </p:cNvSpPr>
              <p:nvPr/>
            </p:nvSpPr>
            <p:spPr bwMode="auto">
              <a:xfrm>
                <a:off x="3669" y="772"/>
                <a:ext cx="327" cy="119"/>
              </a:xfrm>
              <a:custGeom>
                <a:avLst/>
                <a:gdLst>
                  <a:gd name="T0" fmla="*/ 46 w 327"/>
                  <a:gd name="T1" fmla="*/ 0 h 119"/>
                  <a:gd name="T2" fmla="*/ 46 w 327"/>
                  <a:gd name="T3" fmla="*/ 14 h 119"/>
                  <a:gd name="T4" fmla="*/ 123 w 327"/>
                  <a:gd name="T5" fmla="*/ 14 h 119"/>
                  <a:gd name="T6" fmla="*/ 162 w 327"/>
                  <a:gd name="T7" fmla="*/ 45 h 119"/>
                  <a:gd name="T8" fmla="*/ 204 w 327"/>
                  <a:gd name="T9" fmla="*/ 14 h 119"/>
                  <a:gd name="T10" fmla="*/ 280 w 327"/>
                  <a:gd name="T11" fmla="*/ 14 h 119"/>
                  <a:gd name="T12" fmla="*/ 280 w 327"/>
                  <a:gd name="T13" fmla="*/ 0 h 119"/>
                  <a:gd name="T14" fmla="*/ 327 w 327"/>
                  <a:gd name="T15" fmla="*/ 18 h 119"/>
                  <a:gd name="T16" fmla="*/ 280 w 327"/>
                  <a:gd name="T17" fmla="*/ 37 h 119"/>
                  <a:gd name="T18" fmla="*/ 280 w 327"/>
                  <a:gd name="T19" fmla="*/ 23 h 119"/>
                  <a:gd name="T20" fmla="*/ 225 w 327"/>
                  <a:gd name="T21" fmla="*/ 23 h 119"/>
                  <a:gd name="T22" fmla="*/ 181 w 327"/>
                  <a:gd name="T23" fmla="*/ 60 h 119"/>
                  <a:gd name="T24" fmla="*/ 225 w 327"/>
                  <a:gd name="T25" fmla="*/ 96 h 119"/>
                  <a:gd name="T26" fmla="*/ 280 w 327"/>
                  <a:gd name="T27" fmla="*/ 96 h 119"/>
                  <a:gd name="T28" fmla="*/ 280 w 327"/>
                  <a:gd name="T29" fmla="*/ 82 h 119"/>
                  <a:gd name="T30" fmla="*/ 327 w 327"/>
                  <a:gd name="T31" fmla="*/ 100 h 119"/>
                  <a:gd name="T32" fmla="*/ 280 w 327"/>
                  <a:gd name="T33" fmla="*/ 119 h 119"/>
                  <a:gd name="T34" fmla="*/ 280 w 327"/>
                  <a:gd name="T35" fmla="*/ 105 h 119"/>
                  <a:gd name="T36" fmla="*/ 204 w 327"/>
                  <a:gd name="T37" fmla="*/ 105 h 119"/>
                  <a:gd name="T38" fmla="*/ 162 w 327"/>
                  <a:gd name="T39" fmla="*/ 72 h 119"/>
                  <a:gd name="T40" fmla="*/ 123 w 327"/>
                  <a:gd name="T41" fmla="*/ 105 h 119"/>
                  <a:gd name="T42" fmla="*/ 46 w 327"/>
                  <a:gd name="T43" fmla="*/ 105 h 119"/>
                  <a:gd name="T44" fmla="*/ 46 w 327"/>
                  <a:gd name="T45" fmla="*/ 119 h 119"/>
                  <a:gd name="T46" fmla="*/ 0 w 327"/>
                  <a:gd name="T47" fmla="*/ 100 h 119"/>
                  <a:gd name="T48" fmla="*/ 46 w 327"/>
                  <a:gd name="T49" fmla="*/ 82 h 119"/>
                  <a:gd name="T50" fmla="*/ 46 w 327"/>
                  <a:gd name="T51" fmla="*/ 96 h 119"/>
                  <a:gd name="T52" fmla="*/ 98 w 327"/>
                  <a:gd name="T53" fmla="*/ 96 h 119"/>
                  <a:gd name="T54" fmla="*/ 146 w 327"/>
                  <a:gd name="T55" fmla="*/ 60 h 119"/>
                  <a:gd name="T56" fmla="*/ 98 w 327"/>
                  <a:gd name="T57" fmla="*/ 23 h 119"/>
                  <a:gd name="T58" fmla="*/ 46 w 327"/>
                  <a:gd name="T59" fmla="*/ 23 h 119"/>
                  <a:gd name="T60" fmla="*/ 46 w 327"/>
                  <a:gd name="T61" fmla="*/ 36 h 119"/>
                  <a:gd name="T62" fmla="*/ 0 w 327"/>
                  <a:gd name="T63" fmla="*/ 18 h 119"/>
                  <a:gd name="T64" fmla="*/ 46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6" y="0"/>
                    </a:moveTo>
                    <a:lnTo>
                      <a:pt x="46" y="14"/>
                    </a:lnTo>
                    <a:lnTo>
                      <a:pt x="123" y="14"/>
                    </a:lnTo>
                    <a:lnTo>
                      <a:pt x="162" y="45"/>
                    </a:lnTo>
                    <a:lnTo>
                      <a:pt x="204" y="14"/>
                    </a:lnTo>
                    <a:lnTo>
                      <a:pt x="280" y="14"/>
                    </a:lnTo>
                    <a:lnTo>
                      <a:pt x="280" y="0"/>
                    </a:lnTo>
                    <a:lnTo>
                      <a:pt x="327" y="18"/>
                    </a:lnTo>
                    <a:lnTo>
                      <a:pt x="280" y="37"/>
                    </a:lnTo>
                    <a:lnTo>
                      <a:pt x="280" y="23"/>
                    </a:lnTo>
                    <a:lnTo>
                      <a:pt x="225" y="23"/>
                    </a:lnTo>
                    <a:lnTo>
                      <a:pt x="181" y="60"/>
                    </a:lnTo>
                    <a:lnTo>
                      <a:pt x="225" y="96"/>
                    </a:lnTo>
                    <a:lnTo>
                      <a:pt x="280" y="96"/>
                    </a:lnTo>
                    <a:lnTo>
                      <a:pt x="280" y="82"/>
                    </a:lnTo>
                    <a:lnTo>
                      <a:pt x="327" y="100"/>
                    </a:lnTo>
                    <a:lnTo>
                      <a:pt x="280" y="119"/>
                    </a:lnTo>
                    <a:lnTo>
                      <a:pt x="280" y="105"/>
                    </a:lnTo>
                    <a:lnTo>
                      <a:pt x="204" y="105"/>
                    </a:lnTo>
                    <a:lnTo>
                      <a:pt x="162" y="72"/>
                    </a:lnTo>
                    <a:lnTo>
                      <a:pt x="123" y="105"/>
                    </a:lnTo>
                    <a:lnTo>
                      <a:pt x="46" y="105"/>
                    </a:lnTo>
                    <a:lnTo>
                      <a:pt x="46" y="119"/>
                    </a:lnTo>
                    <a:lnTo>
                      <a:pt x="0" y="100"/>
                    </a:lnTo>
                    <a:lnTo>
                      <a:pt x="46" y="82"/>
                    </a:lnTo>
                    <a:lnTo>
                      <a:pt x="46" y="96"/>
                    </a:lnTo>
                    <a:lnTo>
                      <a:pt x="98" y="96"/>
                    </a:lnTo>
                    <a:lnTo>
                      <a:pt x="146" y="60"/>
                    </a:lnTo>
                    <a:lnTo>
                      <a:pt x="98" y="23"/>
                    </a:lnTo>
                    <a:lnTo>
                      <a:pt x="46" y="23"/>
                    </a:lnTo>
                    <a:lnTo>
                      <a:pt x="46" y="36"/>
                    </a:lnTo>
                    <a:lnTo>
                      <a:pt x="0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894" name="Freeform 2181"/>
              <p:cNvSpPr>
                <a:spLocks/>
              </p:cNvSpPr>
              <p:nvPr/>
            </p:nvSpPr>
            <p:spPr bwMode="auto">
              <a:xfrm>
                <a:off x="3670" y="772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5 w 327"/>
                  <a:gd name="T5" fmla="*/ 15 h 119"/>
                  <a:gd name="T6" fmla="*/ 164 w 327"/>
                  <a:gd name="T7" fmla="*/ 47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4 w 327"/>
                  <a:gd name="T39" fmla="*/ 74 h 119"/>
                  <a:gd name="T40" fmla="*/ 125 w 327"/>
                  <a:gd name="T41" fmla="*/ 106 h 119"/>
                  <a:gd name="T42" fmla="*/ 49 w 327"/>
                  <a:gd name="T43" fmla="*/ 106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6 h 119"/>
                  <a:gd name="T52" fmla="*/ 100 w 327"/>
                  <a:gd name="T53" fmla="*/ 96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7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4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6"/>
                    </a:lnTo>
                    <a:lnTo>
                      <a:pt x="100" y="96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895" name="Freeform 2182"/>
              <p:cNvSpPr>
                <a:spLocks/>
              </p:cNvSpPr>
              <p:nvPr/>
            </p:nvSpPr>
            <p:spPr bwMode="auto">
              <a:xfrm>
                <a:off x="3670" y="772"/>
                <a:ext cx="327" cy="119"/>
              </a:xfrm>
              <a:custGeom>
                <a:avLst/>
                <a:gdLst>
                  <a:gd name="T0" fmla="*/ 49 w 327"/>
                  <a:gd name="T1" fmla="*/ 0 h 119"/>
                  <a:gd name="T2" fmla="*/ 49 w 327"/>
                  <a:gd name="T3" fmla="*/ 15 h 119"/>
                  <a:gd name="T4" fmla="*/ 125 w 327"/>
                  <a:gd name="T5" fmla="*/ 15 h 119"/>
                  <a:gd name="T6" fmla="*/ 164 w 327"/>
                  <a:gd name="T7" fmla="*/ 47 h 119"/>
                  <a:gd name="T8" fmla="*/ 204 w 327"/>
                  <a:gd name="T9" fmla="*/ 15 h 119"/>
                  <a:gd name="T10" fmla="*/ 281 w 327"/>
                  <a:gd name="T11" fmla="*/ 15 h 119"/>
                  <a:gd name="T12" fmla="*/ 281 w 327"/>
                  <a:gd name="T13" fmla="*/ 0 h 119"/>
                  <a:gd name="T14" fmla="*/ 327 w 327"/>
                  <a:gd name="T15" fmla="*/ 19 h 119"/>
                  <a:gd name="T16" fmla="*/ 281 w 327"/>
                  <a:gd name="T17" fmla="*/ 37 h 119"/>
                  <a:gd name="T18" fmla="*/ 281 w 327"/>
                  <a:gd name="T19" fmla="*/ 25 h 119"/>
                  <a:gd name="T20" fmla="*/ 226 w 327"/>
                  <a:gd name="T21" fmla="*/ 25 h 119"/>
                  <a:gd name="T22" fmla="*/ 181 w 327"/>
                  <a:gd name="T23" fmla="*/ 60 h 119"/>
                  <a:gd name="T24" fmla="*/ 226 w 327"/>
                  <a:gd name="T25" fmla="*/ 96 h 119"/>
                  <a:gd name="T26" fmla="*/ 281 w 327"/>
                  <a:gd name="T27" fmla="*/ 96 h 119"/>
                  <a:gd name="T28" fmla="*/ 281 w 327"/>
                  <a:gd name="T29" fmla="*/ 83 h 119"/>
                  <a:gd name="T30" fmla="*/ 327 w 327"/>
                  <a:gd name="T31" fmla="*/ 102 h 119"/>
                  <a:gd name="T32" fmla="*/ 281 w 327"/>
                  <a:gd name="T33" fmla="*/ 119 h 119"/>
                  <a:gd name="T34" fmla="*/ 281 w 327"/>
                  <a:gd name="T35" fmla="*/ 105 h 119"/>
                  <a:gd name="T36" fmla="*/ 204 w 327"/>
                  <a:gd name="T37" fmla="*/ 105 h 119"/>
                  <a:gd name="T38" fmla="*/ 164 w 327"/>
                  <a:gd name="T39" fmla="*/ 74 h 119"/>
                  <a:gd name="T40" fmla="*/ 125 w 327"/>
                  <a:gd name="T41" fmla="*/ 106 h 119"/>
                  <a:gd name="T42" fmla="*/ 49 w 327"/>
                  <a:gd name="T43" fmla="*/ 106 h 119"/>
                  <a:gd name="T44" fmla="*/ 49 w 327"/>
                  <a:gd name="T45" fmla="*/ 119 h 119"/>
                  <a:gd name="T46" fmla="*/ 0 w 327"/>
                  <a:gd name="T47" fmla="*/ 102 h 119"/>
                  <a:gd name="T48" fmla="*/ 49 w 327"/>
                  <a:gd name="T49" fmla="*/ 83 h 119"/>
                  <a:gd name="T50" fmla="*/ 49 w 327"/>
                  <a:gd name="T51" fmla="*/ 96 h 119"/>
                  <a:gd name="T52" fmla="*/ 100 w 327"/>
                  <a:gd name="T53" fmla="*/ 96 h 119"/>
                  <a:gd name="T54" fmla="*/ 148 w 327"/>
                  <a:gd name="T55" fmla="*/ 60 h 119"/>
                  <a:gd name="T56" fmla="*/ 100 w 327"/>
                  <a:gd name="T57" fmla="*/ 25 h 119"/>
                  <a:gd name="T58" fmla="*/ 49 w 327"/>
                  <a:gd name="T59" fmla="*/ 25 h 119"/>
                  <a:gd name="T60" fmla="*/ 49 w 327"/>
                  <a:gd name="T61" fmla="*/ 37 h 119"/>
                  <a:gd name="T62" fmla="*/ 0 w 327"/>
                  <a:gd name="T63" fmla="*/ 19 h 119"/>
                  <a:gd name="T64" fmla="*/ 49 w 327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7"/>
                  <a:gd name="T100" fmla="*/ 0 h 119"/>
                  <a:gd name="T101" fmla="*/ 327 w 3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7" h="119">
                    <a:moveTo>
                      <a:pt x="49" y="0"/>
                    </a:moveTo>
                    <a:lnTo>
                      <a:pt x="49" y="15"/>
                    </a:lnTo>
                    <a:lnTo>
                      <a:pt x="125" y="15"/>
                    </a:lnTo>
                    <a:lnTo>
                      <a:pt x="164" y="47"/>
                    </a:lnTo>
                    <a:lnTo>
                      <a:pt x="204" y="15"/>
                    </a:lnTo>
                    <a:lnTo>
                      <a:pt x="281" y="15"/>
                    </a:lnTo>
                    <a:lnTo>
                      <a:pt x="281" y="0"/>
                    </a:lnTo>
                    <a:lnTo>
                      <a:pt x="327" y="19"/>
                    </a:lnTo>
                    <a:lnTo>
                      <a:pt x="281" y="37"/>
                    </a:lnTo>
                    <a:lnTo>
                      <a:pt x="281" y="25"/>
                    </a:lnTo>
                    <a:lnTo>
                      <a:pt x="226" y="25"/>
                    </a:lnTo>
                    <a:lnTo>
                      <a:pt x="181" y="60"/>
                    </a:lnTo>
                    <a:lnTo>
                      <a:pt x="226" y="96"/>
                    </a:lnTo>
                    <a:lnTo>
                      <a:pt x="281" y="96"/>
                    </a:lnTo>
                    <a:lnTo>
                      <a:pt x="281" y="83"/>
                    </a:lnTo>
                    <a:lnTo>
                      <a:pt x="327" y="102"/>
                    </a:lnTo>
                    <a:lnTo>
                      <a:pt x="281" y="119"/>
                    </a:lnTo>
                    <a:lnTo>
                      <a:pt x="281" y="105"/>
                    </a:lnTo>
                    <a:lnTo>
                      <a:pt x="204" y="105"/>
                    </a:lnTo>
                    <a:lnTo>
                      <a:pt x="164" y="74"/>
                    </a:lnTo>
                    <a:lnTo>
                      <a:pt x="125" y="106"/>
                    </a:lnTo>
                    <a:lnTo>
                      <a:pt x="49" y="106"/>
                    </a:lnTo>
                    <a:lnTo>
                      <a:pt x="49" y="119"/>
                    </a:lnTo>
                    <a:lnTo>
                      <a:pt x="0" y="102"/>
                    </a:lnTo>
                    <a:lnTo>
                      <a:pt x="49" y="83"/>
                    </a:lnTo>
                    <a:lnTo>
                      <a:pt x="49" y="96"/>
                    </a:lnTo>
                    <a:lnTo>
                      <a:pt x="100" y="96"/>
                    </a:lnTo>
                    <a:lnTo>
                      <a:pt x="148" y="60"/>
                    </a:lnTo>
                    <a:lnTo>
                      <a:pt x="100" y="25"/>
                    </a:lnTo>
                    <a:lnTo>
                      <a:pt x="49" y="25"/>
                    </a:lnTo>
                    <a:lnTo>
                      <a:pt x="49" y="37"/>
                    </a:lnTo>
                    <a:lnTo>
                      <a:pt x="0" y="1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</p:grpSp>
      <p:sp>
        <p:nvSpPr>
          <p:cNvPr id="1226" name="Line 2561"/>
          <p:cNvSpPr>
            <a:spLocks noChangeShapeType="1"/>
          </p:cNvSpPr>
          <p:nvPr/>
        </p:nvSpPr>
        <p:spPr bwMode="auto">
          <a:xfrm flipV="1">
            <a:off x="4214813" y="2500313"/>
            <a:ext cx="1643062" cy="642937"/>
          </a:xfrm>
          <a:prstGeom prst="line">
            <a:avLst/>
          </a:prstGeom>
          <a:noFill/>
          <a:ln w="38100">
            <a:solidFill>
              <a:srgbClr val="00005A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7" name="Line 2071"/>
          <p:cNvSpPr>
            <a:spLocks noChangeShapeType="1"/>
          </p:cNvSpPr>
          <p:nvPr/>
        </p:nvSpPr>
        <p:spPr bwMode="auto">
          <a:xfrm flipH="1" flipV="1">
            <a:off x="1428750" y="2214563"/>
            <a:ext cx="1360488" cy="836612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122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30938" y="1609725"/>
            <a:ext cx="2825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" name="Picture 1037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3572371">
            <a:off x="6188869" y="1358107"/>
            <a:ext cx="66198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" name="Text Box 2121"/>
          <p:cNvSpPr txBox="1">
            <a:spLocks noChangeArrowheads="1"/>
          </p:cNvSpPr>
          <p:nvPr/>
        </p:nvSpPr>
        <p:spPr bwMode="auto">
          <a:xfrm>
            <a:off x="5527675" y="2786063"/>
            <a:ext cx="1714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s-ES" sz="1600" b="1">
                <a:latin typeface="Times New Roman" pitchFamily="18" charset="0"/>
              </a:rPr>
              <a:t>TV Head End</a:t>
            </a:r>
            <a:endParaRPr lang="en-GB" sz="1600" b="1">
              <a:latin typeface="Times New Roman" pitchFamily="18" charset="0"/>
            </a:endParaRPr>
          </a:p>
        </p:txBody>
      </p:sp>
      <p:sp>
        <p:nvSpPr>
          <p:cNvPr id="1231" name="Line 2561"/>
          <p:cNvSpPr>
            <a:spLocks noChangeShapeType="1"/>
          </p:cNvSpPr>
          <p:nvPr/>
        </p:nvSpPr>
        <p:spPr bwMode="auto">
          <a:xfrm>
            <a:off x="5143500" y="4071938"/>
            <a:ext cx="785813" cy="642937"/>
          </a:xfrm>
          <a:prstGeom prst="line">
            <a:avLst/>
          </a:prstGeom>
          <a:noFill/>
          <a:ln w="38100">
            <a:solidFill>
              <a:srgbClr val="00005A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2" name="Line 2094"/>
          <p:cNvSpPr>
            <a:spLocks noChangeShapeType="1"/>
          </p:cNvSpPr>
          <p:nvPr/>
        </p:nvSpPr>
        <p:spPr bwMode="auto">
          <a:xfrm flipV="1">
            <a:off x="6286500" y="4500563"/>
            <a:ext cx="561975" cy="223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3" name="Line 2094"/>
          <p:cNvSpPr>
            <a:spLocks noChangeShapeType="1"/>
          </p:cNvSpPr>
          <p:nvPr/>
        </p:nvSpPr>
        <p:spPr bwMode="auto">
          <a:xfrm flipV="1">
            <a:off x="6286500" y="4572000"/>
            <a:ext cx="561975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4" name="Line 2094"/>
          <p:cNvSpPr>
            <a:spLocks noChangeShapeType="1"/>
          </p:cNvSpPr>
          <p:nvPr/>
        </p:nvSpPr>
        <p:spPr bwMode="auto">
          <a:xfrm flipV="1">
            <a:off x="6286500" y="4643438"/>
            <a:ext cx="561975" cy="223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35" name="Group 2693"/>
          <p:cNvGrpSpPr>
            <a:grpSpLocks/>
          </p:cNvGrpSpPr>
          <p:nvPr/>
        </p:nvGrpSpPr>
        <p:grpSpPr bwMode="auto">
          <a:xfrm rot="10848049" flipV="1">
            <a:off x="5862638" y="4648200"/>
            <a:ext cx="581025" cy="636588"/>
            <a:chOff x="1363" y="586"/>
            <a:chExt cx="680" cy="610"/>
          </a:xfrm>
        </p:grpSpPr>
        <p:sp>
          <p:nvSpPr>
            <p:cNvPr id="1236" name="Freeform 2694"/>
            <p:cNvSpPr>
              <a:spLocks/>
            </p:cNvSpPr>
            <p:nvPr/>
          </p:nvSpPr>
          <p:spPr bwMode="auto">
            <a:xfrm>
              <a:off x="1850" y="705"/>
              <a:ext cx="183" cy="372"/>
            </a:xfrm>
            <a:custGeom>
              <a:avLst/>
              <a:gdLst>
                <a:gd name="T0" fmla="*/ 0 w 4395"/>
                <a:gd name="T1" fmla="*/ 0 h 8931"/>
                <a:gd name="T2" fmla="*/ 0 w 4395"/>
                <a:gd name="T3" fmla="*/ 0 h 8931"/>
                <a:gd name="T4" fmla="*/ 0 w 4395"/>
                <a:gd name="T5" fmla="*/ 0 h 8931"/>
                <a:gd name="T6" fmla="*/ 0 w 4395"/>
                <a:gd name="T7" fmla="*/ 0 h 8931"/>
                <a:gd name="T8" fmla="*/ 0 w 4395"/>
                <a:gd name="T9" fmla="*/ 0 h 89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95"/>
                <a:gd name="T16" fmla="*/ 0 h 8931"/>
                <a:gd name="T17" fmla="*/ 4395 w 4395"/>
                <a:gd name="T18" fmla="*/ 8931 h 89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95" h="8931">
                  <a:moveTo>
                    <a:pt x="4395" y="0"/>
                  </a:moveTo>
                  <a:lnTo>
                    <a:pt x="4395" y="4893"/>
                  </a:lnTo>
                  <a:lnTo>
                    <a:pt x="0" y="8931"/>
                  </a:lnTo>
                  <a:lnTo>
                    <a:pt x="0" y="4038"/>
                  </a:lnTo>
                  <a:lnTo>
                    <a:pt x="4395" y="0"/>
                  </a:lnTo>
                  <a:close/>
                </a:path>
              </a:pathLst>
            </a:custGeom>
            <a:solidFill>
              <a:srgbClr val="0068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37" name="Freeform 2695"/>
            <p:cNvSpPr>
              <a:spLocks/>
            </p:cNvSpPr>
            <p:nvPr/>
          </p:nvSpPr>
          <p:spPr bwMode="auto">
            <a:xfrm>
              <a:off x="2029" y="705"/>
              <a:ext cx="8" cy="207"/>
            </a:xfrm>
            <a:custGeom>
              <a:avLst/>
              <a:gdLst>
                <a:gd name="T0" fmla="*/ 0 w 191"/>
                <a:gd name="T1" fmla="*/ 0 h 4963"/>
                <a:gd name="T2" fmla="*/ 0 w 191"/>
                <a:gd name="T3" fmla="*/ 0 h 4963"/>
                <a:gd name="T4" fmla="*/ 0 w 191"/>
                <a:gd name="T5" fmla="*/ 0 h 4963"/>
                <a:gd name="T6" fmla="*/ 0 w 191"/>
                <a:gd name="T7" fmla="*/ 0 h 4963"/>
                <a:gd name="T8" fmla="*/ 0 w 191"/>
                <a:gd name="T9" fmla="*/ 0 h 4963"/>
                <a:gd name="T10" fmla="*/ 0 w 191"/>
                <a:gd name="T11" fmla="*/ 0 h 4963"/>
                <a:gd name="T12" fmla="*/ 0 w 191"/>
                <a:gd name="T13" fmla="*/ 0 h 4963"/>
                <a:gd name="T14" fmla="*/ 0 w 191"/>
                <a:gd name="T15" fmla="*/ 0 h 4963"/>
                <a:gd name="T16" fmla="*/ 0 w 191"/>
                <a:gd name="T17" fmla="*/ 0 h 4963"/>
                <a:gd name="T18" fmla="*/ 0 w 191"/>
                <a:gd name="T19" fmla="*/ 0 h 49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1"/>
                <a:gd name="T31" fmla="*/ 0 h 4963"/>
                <a:gd name="T32" fmla="*/ 191 w 191"/>
                <a:gd name="T33" fmla="*/ 4963 h 49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1" h="4963">
                  <a:moveTo>
                    <a:pt x="160" y="4963"/>
                  </a:moveTo>
                  <a:lnTo>
                    <a:pt x="191" y="4893"/>
                  </a:lnTo>
                  <a:lnTo>
                    <a:pt x="191" y="0"/>
                  </a:lnTo>
                  <a:lnTo>
                    <a:pt x="0" y="0"/>
                  </a:lnTo>
                  <a:lnTo>
                    <a:pt x="0" y="4893"/>
                  </a:lnTo>
                  <a:lnTo>
                    <a:pt x="160" y="4963"/>
                  </a:lnTo>
                  <a:lnTo>
                    <a:pt x="191" y="4935"/>
                  </a:lnTo>
                  <a:lnTo>
                    <a:pt x="191" y="4893"/>
                  </a:lnTo>
                  <a:lnTo>
                    <a:pt x="160" y="4963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38" name="Freeform 2696"/>
            <p:cNvSpPr>
              <a:spLocks/>
            </p:cNvSpPr>
            <p:nvPr/>
          </p:nvSpPr>
          <p:spPr bwMode="auto">
            <a:xfrm>
              <a:off x="1846" y="906"/>
              <a:ext cx="190" cy="180"/>
            </a:xfrm>
            <a:custGeom>
              <a:avLst/>
              <a:gdLst>
                <a:gd name="T0" fmla="*/ 0 w 4556"/>
                <a:gd name="T1" fmla="*/ 0 h 4328"/>
                <a:gd name="T2" fmla="*/ 0 w 4556"/>
                <a:gd name="T3" fmla="*/ 0 h 4328"/>
                <a:gd name="T4" fmla="*/ 0 w 4556"/>
                <a:gd name="T5" fmla="*/ 0 h 4328"/>
                <a:gd name="T6" fmla="*/ 0 w 4556"/>
                <a:gd name="T7" fmla="*/ 0 h 4328"/>
                <a:gd name="T8" fmla="*/ 0 w 4556"/>
                <a:gd name="T9" fmla="*/ 0 h 4328"/>
                <a:gd name="T10" fmla="*/ 0 w 4556"/>
                <a:gd name="T11" fmla="*/ 0 h 4328"/>
                <a:gd name="T12" fmla="*/ 0 w 4556"/>
                <a:gd name="T13" fmla="*/ 0 h 4328"/>
                <a:gd name="T14" fmla="*/ 0 w 4556"/>
                <a:gd name="T15" fmla="*/ 0 h 4328"/>
                <a:gd name="T16" fmla="*/ 0 w 4556"/>
                <a:gd name="T17" fmla="*/ 0 h 4328"/>
                <a:gd name="T18" fmla="*/ 0 w 4556"/>
                <a:gd name="T19" fmla="*/ 0 h 43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56"/>
                <a:gd name="T31" fmla="*/ 0 h 4328"/>
                <a:gd name="T32" fmla="*/ 4556 w 4556"/>
                <a:gd name="T33" fmla="*/ 4328 h 43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56" h="4328">
                  <a:moveTo>
                    <a:pt x="0" y="4110"/>
                  </a:moveTo>
                  <a:lnTo>
                    <a:pt x="161" y="4180"/>
                  </a:lnTo>
                  <a:lnTo>
                    <a:pt x="4556" y="142"/>
                  </a:lnTo>
                  <a:lnTo>
                    <a:pt x="4427" y="0"/>
                  </a:lnTo>
                  <a:lnTo>
                    <a:pt x="31" y="4040"/>
                  </a:lnTo>
                  <a:lnTo>
                    <a:pt x="0" y="4110"/>
                  </a:lnTo>
                  <a:lnTo>
                    <a:pt x="0" y="4328"/>
                  </a:lnTo>
                  <a:lnTo>
                    <a:pt x="161" y="4180"/>
                  </a:lnTo>
                  <a:lnTo>
                    <a:pt x="0" y="4110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39" name="Freeform 2697"/>
            <p:cNvSpPr>
              <a:spLocks/>
            </p:cNvSpPr>
            <p:nvPr/>
          </p:nvSpPr>
          <p:spPr bwMode="auto">
            <a:xfrm>
              <a:off x="1846" y="870"/>
              <a:ext cx="8" cy="207"/>
            </a:xfrm>
            <a:custGeom>
              <a:avLst/>
              <a:gdLst>
                <a:gd name="T0" fmla="*/ 0 w 192"/>
                <a:gd name="T1" fmla="*/ 0 h 4963"/>
                <a:gd name="T2" fmla="*/ 0 w 192"/>
                <a:gd name="T3" fmla="*/ 0 h 4963"/>
                <a:gd name="T4" fmla="*/ 0 w 192"/>
                <a:gd name="T5" fmla="*/ 0 h 4963"/>
                <a:gd name="T6" fmla="*/ 0 w 192"/>
                <a:gd name="T7" fmla="*/ 0 h 4963"/>
                <a:gd name="T8" fmla="*/ 0 w 192"/>
                <a:gd name="T9" fmla="*/ 0 h 4963"/>
                <a:gd name="T10" fmla="*/ 0 w 192"/>
                <a:gd name="T11" fmla="*/ 0 h 4963"/>
                <a:gd name="T12" fmla="*/ 0 w 192"/>
                <a:gd name="T13" fmla="*/ 0 h 4963"/>
                <a:gd name="T14" fmla="*/ 0 w 192"/>
                <a:gd name="T15" fmla="*/ 0 h 4963"/>
                <a:gd name="T16" fmla="*/ 0 w 192"/>
                <a:gd name="T17" fmla="*/ 0 h 4963"/>
                <a:gd name="T18" fmla="*/ 0 w 192"/>
                <a:gd name="T19" fmla="*/ 0 h 49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2"/>
                <a:gd name="T31" fmla="*/ 0 h 4963"/>
                <a:gd name="T32" fmla="*/ 192 w 192"/>
                <a:gd name="T33" fmla="*/ 4963 h 49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2" h="4963">
                  <a:moveTo>
                    <a:pt x="31" y="0"/>
                  </a:moveTo>
                  <a:lnTo>
                    <a:pt x="0" y="70"/>
                  </a:lnTo>
                  <a:lnTo>
                    <a:pt x="0" y="4963"/>
                  </a:lnTo>
                  <a:lnTo>
                    <a:pt x="192" y="4963"/>
                  </a:lnTo>
                  <a:lnTo>
                    <a:pt x="192" y="70"/>
                  </a:lnTo>
                  <a:lnTo>
                    <a:pt x="31" y="0"/>
                  </a:lnTo>
                  <a:lnTo>
                    <a:pt x="0" y="28"/>
                  </a:lnTo>
                  <a:lnTo>
                    <a:pt x="0" y="7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0" name="Freeform 2698"/>
            <p:cNvSpPr>
              <a:spLocks/>
            </p:cNvSpPr>
            <p:nvPr/>
          </p:nvSpPr>
          <p:spPr bwMode="auto">
            <a:xfrm>
              <a:off x="1847" y="696"/>
              <a:ext cx="190" cy="180"/>
            </a:xfrm>
            <a:custGeom>
              <a:avLst/>
              <a:gdLst>
                <a:gd name="T0" fmla="*/ 0 w 4556"/>
                <a:gd name="T1" fmla="*/ 0 h 4326"/>
                <a:gd name="T2" fmla="*/ 0 w 4556"/>
                <a:gd name="T3" fmla="*/ 0 h 4326"/>
                <a:gd name="T4" fmla="*/ 0 w 4556"/>
                <a:gd name="T5" fmla="*/ 0 h 4326"/>
                <a:gd name="T6" fmla="*/ 0 w 4556"/>
                <a:gd name="T7" fmla="*/ 0 h 4326"/>
                <a:gd name="T8" fmla="*/ 0 w 4556"/>
                <a:gd name="T9" fmla="*/ 0 h 4326"/>
                <a:gd name="T10" fmla="*/ 0 w 4556"/>
                <a:gd name="T11" fmla="*/ 0 h 4326"/>
                <a:gd name="T12" fmla="*/ 0 w 4556"/>
                <a:gd name="T13" fmla="*/ 0 h 4326"/>
                <a:gd name="T14" fmla="*/ 0 w 4556"/>
                <a:gd name="T15" fmla="*/ 0 h 4326"/>
                <a:gd name="T16" fmla="*/ 0 w 4556"/>
                <a:gd name="T17" fmla="*/ 0 h 4326"/>
                <a:gd name="T18" fmla="*/ 0 w 4556"/>
                <a:gd name="T19" fmla="*/ 0 h 43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56"/>
                <a:gd name="T31" fmla="*/ 0 h 4326"/>
                <a:gd name="T32" fmla="*/ 4556 w 4556"/>
                <a:gd name="T33" fmla="*/ 4326 h 43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56" h="4326">
                  <a:moveTo>
                    <a:pt x="4556" y="218"/>
                  </a:moveTo>
                  <a:lnTo>
                    <a:pt x="4396" y="148"/>
                  </a:lnTo>
                  <a:lnTo>
                    <a:pt x="0" y="4186"/>
                  </a:lnTo>
                  <a:lnTo>
                    <a:pt x="130" y="4326"/>
                  </a:lnTo>
                  <a:lnTo>
                    <a:pt x="4525" y="288"/>
                  </a:lnTo>
                  <a:lnTo>
                    <a:pt x="4556" y="218"/>
                  </a:lnTo>
                  <a:lnTo>
                    <a:pt x="4556" y="0"/>
                  </a:lnTo>
                  <a:lnTo>
                    <a:pt x="4396" y="148"/>
                  </a:lnTo>
                  <a:lnTo>
                    <a:pt x="4556" y="218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1" name="Freeform 2699"/>
            <p:cNvSpPr>
              <a:spLocks/>
            </p:cNvSpPr>
            <p:nvPr/>
          </p:nvSpPr>
          <p:spPr bwMode="auto">
            <a:xfrm>
              <a:off x="1373" y="590"/>
              <a:ext cx="660" cy="283"/>
            </a:xfrm>
            <a:custGeom>
              <a:avLst/>
              <a:gdLst>
                <a:gd name="T0" fmla="*/ 0 w 15840"/>
                <a:gd name="T1" fmla="*/ 0 h 6792"/>
                <a:gd name="T2" fmla="*/ 0 w 15840"/>
                <a:gd name="T3" fmla="*/ 0 h 6792"/>
                <a:gd name="T4" fmla="*/ 0 w 15840"/>
                <a:gd name="T5" fmla="*/ 0 h 6792"/>
                <a:gd name="T6" fmla="*/ 0 w 15840"/>
                <a:gd name="T7" fmla="*/ 0 h 6792"/>
                <a:gd name="T8" fmla="*/ 0 w 15840"/>
                <a:gd name="T9" fmla="*/ 0 h 6792"/>
                <a:gd name="T10" fmla="*/ 0 w 15840"/>
                <a:gd name="T11" fmla="*/ 0 h 6792"/>
                <a:gd name="T12" fmla="*/ 0 w 15840"/>
                <a:gd name="T13" fmla="*/ 0 h 6792"/>
                <a:gd name="T14" fmla="*/ 0 w 15840"/>
                <a:gd name="T15" fmla="*/ 0 h 6792"/>
                <a:gd name="T16" fmla="*/ 0 w 15840"/>
                <a:gd name="T17" fmla="*/ 0 h 67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40"/>
                <a:gd name="T28" fmla="*/ 0 h 6792"/>
                <a:gd name="T29" fmla="*/ 15840 w 15840"/>
                <a:gd name="T30" fmla="*/ 6792 h 67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40" h="6792">
                  <a:moveTo>
                    <a:pt x="3905" y="3958"/>
                  </a:moveTo>
                  <a:lnTo>
                    <a:pt x="0" y="3958"/>
                  </a:lnTo>
                  <a:lnTo>
                    <a:pt x="4395" y="0"/>
                  </a:lnTo>
                  <a:lnTo>
                    <a:pt x="8300" y="0"/>
                  </a:lnTo>
                  <a:lnTo>
                    <a:pt x="13687" y="2754"/>
                  </a:lnTo>
                  <a:lnTo>
                    <a:pt x="15840" y="2754"/>
                  </a:lnTo>
                  <a:lnTo>
                    <a:pt x="11445" y="6792"/>
                  </a:lnTo>
                  <a:lnTo>
                    <a:pt x="9291" y="6792"/>
                  </a:lnTo>
                  <a:lnTo>
                    <a:pt x="3905" y="3958"/>
                  </a:lnTo>
                  <a:close/>
                </a:path>
              </a:pathLst>
            </a:custGeom>
            <a:solidFill>
              <a:srgbClr val="009BD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2" name="Freeform 2700"/>
            <p:cNvSpPr>
              <a:spLocks/>
            </p:cNvSpPr>
            <p:nvPr/>
          </p:nvSpPr>
          <p:spPr bwMode="auto">
            <a:xfrm>
              <a:off x="1363" y="751"/>
              <a:ext cx="173" cy="8"/>
            </a:xfrm>
            <a:custGeom>
              <a:avLst/>
              <a:gdLst>
                <a:gd name="T0" fmla="*/ 0 w 4153"/>
                <a:gd name="T1" fmla="*/ 0 h 192"/>
                <a:gd name="T2" fmla="*/ 0 w 4153"/>
                <a:gd name="T3" fmla="*/ 0 h 192"/>
                <a:gd name="T4" fmla="*/ 0 w 4153"/>
                <a:gd name="T5" fmla="*/ 0 h 192"/>
                <a:gd name="T6" fmla="*/ 0 w 4153"/>
                <a:gd name="T7" fmla="*/ 0 h 192"/>
                <a:gd name="T8" fmla="*/ 0 w 4153"/>
                <a:gd name="T9" fmla="*/ 0 h 192"/>
                <a:gd name="T10" fmla="*/ 0 w 4153"/>
                <a:gd name="T11" fmla="*/ 0 h 192"/>
                <a:gd name="T12" fmla="*/ 0 w 4153"/>
                <a:gd name="T13" fmla="*/ 0 h 192"/>
                <a:gd name="T14" fmla="*/ 0 w 4153"/>
                <a:gd name="T15" fmla="*/ 0 h 192"/>
                <a:gd name="T16" fmla="*/ 0 w 4153"/>
                <a:gd name="T17" fmla="*/ 0 h 192"/>
                <a:gd name="T18" fmla="*/ 0 w 4153"/>
                <a:gd name="T19" fmla="*/ 0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153"/>
                <a:gd name="T31" fmla="*/ 0 h 192"/>
                <a:gd name="T32" fmla="*/ 4153 w 4153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153" h="192">
                  <a:moveTo>
                    <a:pt x="184" y="25"/>
                  </a:moveTo>
                  <a:lnTo>
                    <a:pt x="248" y="192"/>
                  </a:lnTo>
                  <a:lnTo>
                    <a:pt x="4153" y="192"/>
                  </a:lnTo>
                  <a:lnTo>
                    <a:pt x="4153" y="0"/>
                  </a:lnTo>
                  <a:lnTo>
                    <a:pt x="248" y="0"/>
                  </a:lnTo>
                  <a:lnTo>
                    <a:pt x="184" y="25"/>
                  </a:lnTo>
                  <a:lnTo>
                    <a:pt x="0" y="192"/>
                  </a:lnTo>
                  <a:lnTo>
                    <a:pt x="248" y="192"/>
                  </a:lnTo>
                  <a:lnTo>
                    <a:pt x="184" y="25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3" name="Freeform 2701"/>
            <p:cNvSpPr>
              <a:spLocks/>
            </p:cNvSpPr>
            <p:nvPr/>
          </p:nvSpPr>
          <p:spPr bwMode="auto">
            <a:xfrm>
              <a:off x="1370" y="586"/>
              <a:ext cx="189" cy="172"/>
            </a:xfrm>
            <a:custGeom>
              <a:avLst/>
              <a:gdLst>
                <a:gd name="T0" fmla="*/ 0 w 4523"/>
                <a:gd name="T1" fmla="*/ 0 h 4126"/>
                <a:gd name="T2" fmla="*/ 0 w 4523"/>
                <a:gd name="T3" fmla="*/ 0 h 4126"/>
                <a:gd name="T4" fmla="*/ 0 w 4523"/>
                <a:gd name="T5" fmla="*/ 0 h 4126"/>
                <a:gd name="T6" fmla="*/ 0 w 4523"/>
                <a:gd name="T7" fmla="*/ 0 h 4126"/>
                <a:gd name="T8" fmla="*/ 0 w 4523"/>
                <a:gd name="T9" fmla="*/ 0 h 4126"/>
                <a:gd name="T10" fmla="*/ 0 w 4523"/>
                <a:gd name="T11" fmla="*/ 0 h 4126"/>
                <a:gd name="T12" fmla="*/ 0 w 4523"/>
                <a:gd name="T13" fmla="*/ 0 h 4126"/>
                <a:gd name="T14" fmla="*/ 0 w 4523"/>
                <a:gd name="T15" fmla="*/ 0 h 4126"/>
                <a:gd name="T16" fmla="*/ 0 w 4523"/>
                <a:gd name="T17" fmla="*/ 0 h 4126"/>
                <a:gd name="T18" fmla="*/ 0 w 4523"/>
                <a:gd name="T19" fmla="*/ 0 h 41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23"/>
                <a:gd name="T31" fmla="*/ 0 h 4126"/>
                <a:gd name="T32" fmla="*/ 4523 w 4523"/>
                <a:gd name="T33" fmla="*/ 4126 h 41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23" h="4126">
                  <a:moveTo>
                    <a:pt x="4459" y="0"/>
                  </a:moveTo>
                  <a:lnTo>
                    <a:pt x="4395" y="25"/>
                  </a:lnTo>
                  <a:lnTo>
                    <a:pt x="0" y="3983"/>
                  </a:lnTo>
                  <a:lnTo>
                    <a:pt x="128" y="4126"/>
                  </a:lnTo>
                  <a:lnTo>
                    <a:pt x="4523" y="167"/>
                  </a:lnTo>
                  <a:lnTo>
                    <a:pt x="4459" y="0"/>
                  </a:lnTo>
                  <a:lnTo>
                    <a:pt x="4422" y="0"/>
                  </a:lnTo>
                  <a:lnTo>
                    <a:pt x="4395" y="25"/>
                  </a:lnTo>
                  <a:lnTo>
                    <a:pt x="4459" y="0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4" name="Freeform 2702"/>
            <p:cNvSpPr>
              <a:spLocks/>
            </p:cNvSpPr>
            <p:nvPr/>
          </p:nvSpPr>
          <p:spPr bwMode="auto">
            <a:xfrm>
              <a:off x="1556" y="586"/>
              <a:ext cx="165" cy="8"/>
            </a:xfrm>
            <a:custGeom>
              <a:avLst/>
              <a:gdLst>
                <a:gd name="T0" fmla="*/ 0 w 3949"/>
                <a:gd name="T1" fmla="*/ 0 h 192"/>
                <a:gd name="T2" fmla="*/ 0 w 3949"/>
                <a:gd name="T3" fmla="*/ 0 h 192"/>
                <a:gd name="T4" fmla="*/ 0 w 3949"/>
                <a:gd name="T5" fmla="*/ 0 h 192"/>
                <a:gd name="T6" fmla="*/ 0 w 3949"/>
                <a:gd name="T7" fmla="*/ 0 h 192"/>
                <a:gd name="T8" fmla="*/ 0 w 3949"/>
                <a:gd name="T9" fmla="*/ 0 h 192"/>
                <a:gd name="T10" fmla="*/ 0 w 3949"/>
                <a:gd name="T11" fmla="*/ 0 h 192"/>
                <a:gd name="T12" fmla="*/ 0 w 3949"/>
                <a:gd name="T13" fmla="*/ 0 h 192"/>
                <a:gd name="T14" fmla="*/ 0 w 3949"/>
                <a:gd name="T15" fmla="*/ 0 h 192"/>
                <a:gd name="T16" fmla="*/ 0 w 3949"/>
                <a:gd name="T17" fmla="*/ 0 h 192"/>
                <a:gd name="T18" fmla="*/ 0 w 3949"/>
                <a:gd name="T19" fmla="*/ 0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49"/>
                <a:gd name="T31" fmla="*/ 0 h 192"/>
                <a:gd name="T32" fmla="*/ 3949 w 3949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49" h="192">
                  <a:moveTo>
                    <a:pt x="3949" y="11"/>
                  </a:moveTo>
                  <a:lnTo>
                    <a:pt x="3905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3905" y="192"/>
                  </a:lnTo>
                  <a:lnTo>
                    <a:pt x="3949" y="11"/>
                  </a:lnTo>
                  <a:lnTo>
                    <a:pt x="3928" y="0"/>
                  </a:lnTo>
                  <a:lnTo>
                    <a:pt x="3905" y="0"/>
                  </a:lnTo>
                  <a:lnTo>
                    <a:pt x="3949" y="11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5" name="Freeform 2703"/>
            <p:cNvSpPr>
              <a:spLocks/>
            </p:cNvSpPr>
            <p:nvPr/>
          </p:nvSpPr>
          <p:spPr bwMode="auto">
            <a:xfrm>
              <a:off x="1717" y="586"/>
              <a:ext cx="228" cy="123"/>
            </a:xfrm>
            <a:custGeom>
              <a:avLst/>
              <a:gdLst>
                <a:gd name="T0" fmla="*/ 0 w 5473"/>
                <a:gd name="T1" fmla="*/ 0 h 2935"/>
                <a:gd name="T2" fmla="*/ 0 w 5473"/>
                <a:gd name="T3" fmla="*/ 0 h 2935"/>
                <a:gd name="T4" fmla="*/ 0 w 5473"/>
                <a:gd name="T5" fmla="*/ 0 h 2935"/>
                <a:gd name="T6" fmla="*/ 0 w 5473"/>
                <a:gd name="T7" fmla="*/ 0 h 2935"/>
                <a:gd name="T8" fmla="*/ 0 w 5473"/>
                <a:gd name="T9" fmla="*/ 0 h 2935"/>
                <a:gd name="T10" fmla="*/ 0 w 5473"/>
                <a:gd name="T11" fmla="*/ 0 h 2935"/>
                <a:gd name="T12" fmla="*/ 0 w 5473"/>
                <a:gd name="T13" fmla="*/ 0 h 2935"/>
                <a:gd name="T14" fmla="*/ 0 w 5473"/>
                <a:gd name="T15" fmla="*/ 0 h 2935"/>
                <a:gd name="T16" fmla="*/ 0 w 5473"/>
                <a:gd name="T17" fmla="*/ 0 h 2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473"/>
                <a:gd name="T28" fmla="*/ 0 h 2935"/>
                <a:gd name="T29" fmla="*/ 5473 w 5473"/>
                <a:gd name="T30" fmla="*/ 2935 h 29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473" h="2935">
                  <a:moveTo>
                    <a:pt x="5430" y="2935"/>
                  </a:moveTo>
                  <a:lnTo>
                    <a:pt x="5473" y="2754"/>
                  </a:lnTo>
                  <a:lnTo>
                    <a:pt x="87" y="0"/>
                  </a:lnTo>
                  <a:lnTo>
                    <a:pt x="0" y="171"/>
                  </a:lnTo>
                  <a:lnTo>
                    <a:pt x="5385" y="2924"/>
                  </a:lnTo>
                  <a:lnTo>
                    <a:pt x="5430" y="2935"/>
                  </a:lnTo>
                  <a:lnTo>
                    <a:pt x="5385" y="2924"/>
                  </a:lnTo>
                  <a:lnTo>
                    <a:pt x="5406" y="2935"/>
                  </a:lnTo>
                  <a:lnTo>
                    <a:pt x="5430" y="2935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6" name="Freeform 2704"/>
            <p:cNvSpPr>
              <a:spLocks/>
            </p:cNvSpPr>
            <p:nvPr/>
          </p:nvSpPr>
          <p:spPr bwMode="auto">
            <a:xfrm>
              <a:off x="1943" y="701"/>
              <a:ext cx="100" cy="8"/>
            </a:xfrm>
            <a:custGeom>
              <a:avLst/>
              <a:gdLst>
                <a:gd name="T0" fmla="*/ 0 w 2397"/>
                <a:gd name="T1" fmla="*/ 0 h 192"/>
                <a:gd name="T2" fmla="*/ 0 w 2397"/>
                <a:gd name="T3" fmla="*/ 0 h 192"/>
                <a:gd name="T4" fmla="*/ 0 w 2397"/>
                <a:gd name="T5" fmla="*/ 0 h 192"/>
                <a:gd name="T6" fmla="*/ 0 w 2397"/>
                <a:gd name="T7" fmla="*/ 0 h 192"/>
                <a:gd name="T8" fmla="*/ 0 w 2397"/>
                <a:gd name="T9" fmla="*/ 0 h 192"/>
                <a:gd name="T10" fmla="*/ 0 w 2397"/>
                <a:gd name="T11" fmla="*/ 0 h 192"/>
                <a:gd name="T12" fmla="*/ 0 w 2397"/>
                <a:gd name="T13" fmla="*/ 0 h 192"/>
                <a:gd name="T14" fmla="*/ 0 w 2397"/>
                <a:gd name="T15" fmla="*/ 0 h 192"/>
                <a:gd name="T16" fmla="*/ 0 w 2397"/>
                <a:gd name="T17" fmla="*/ 0 h 192"/>
                <a:gd name="T18" fmla="*/ 0 w 2397"/>
                <a:gd name="T19" fmla="*/ 0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97"/>
                <a:gd name="T31" fmla="*/ 0 h 192"/>
                <a:gd name="T32" fmla="*/ 2397 w 2397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97" h="192">
                  <a:moveTo>
                    <a:pt x="2218" y="166"/>
                  </a:moveTo>
                  <a:lnTo>
                    <a:pt x="2153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2153" y="192"/>
                  </a:lnTo>
                  <a:lnTo>
                    <a:pt x="2218" y="166"/>
                  </a:lnTo>
                  <a:lnTo>
                    <a:pt x="2397" y="0"/>
                  </a:lnTo>
                  <a:lnTo>
                    <a:pt x="2153" y="0"/>
                  </a:lnTo>
                  <a:lnTo>
                    <a:pt x="2218" y="166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7" name="Freeform 2705"/>
            <p:cNvSpPr>
              <a:spLocks/>
            </p:cNvSpPr>
            <p:nvPr/>
          </p:nvSpPr>
          <p:spPr bwMode="auto">
            <a:xfrm>
              <a:off x="1847" y="702"/>
              <a:ext cx="189" cy="175"/>
            </a:xfrm>
            <a:custGeom>
              <a:avLst/>
              <a:gdLst>
                <a:gd name="T0" fmla="*/ 0 w 4525"/>
                <a:gd name="T1" fmla="*/ 0 h 4205"/>
                <a:gd name="T2" fmla="*/ 0 w 4525"/>
                <a:gd name="T3" fmla="*/ 0 h 4205"/>
                <a:gd name="T4" fmla="*/ 0 w 4525"/>
                <a:gd name="T5" fmla="*/ 0 h 4205"/>
                <a:gd name="T6" fmla="*/ 0 w 4525"/>
                <a:gd name="T7" fmla="*/ 0 h 4205"/>
                <a:gd name="T8" fmla="*/ 0 w 4525"/>
                <a:gd name="T9" fmla="*/ 0 h 4205"/>
                <a:gd name="T10" fmla="*/ 0 w 4525"/>
                <a:gd name="T11" fmla="*/ 0 h 4205"/>
                <a:gd name="T12" fmla="*/ 0 w 4525"/>
                <a:gd name="T13" fmla="*/ 0 h 4205"/>
                <a:gd name="T14" fmla="*/ 0 w 4525"/>
                <a:gd name="T15" fmla="*/ 0 h 4205"/>
                <a:gd name="T16" fmla="*/ 0 w 4525"/>
                <a:gd name="T17" fmla="*/ 0 h 4205"/>
                <a:gd name="T18" fmla="*/ 0 w 4525"/>
                <a:gd name="T19" fmla="*/ 0 h 42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25"/>
                <a:gd name="T31" fmla="*/ 0 h 4205"/>
                <a:gd name="T32" fmla="*/ 4525 w 4525"/>
                <a:gd name="T33" fmla="*/ 4205 h 42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25" h="4205">
                  <a:moveTo>
                    <a:pt x="65" y="4205"/>
                  </a:moveTo>
                  <a:lnTo>
                    <a:pt x="130" y="4178"/>
                  </a:lnTo>
                  <a:lnTo>
                    <a:pt x="4525" y="140"/>
                  </a:lnTo>
                  <a:lnTo>
                    <a:pt x="4396" y="0"/>
                  </a:lnTo>
                  <a:lnTo>
                    <a:pt x="0" y="4038"/>
                  </a:lnTo>
                  <a:lnTo>
                    <a:pt x="65" y="4205"/>
                  </a:lnTo>
                  <a:lnTo>
                    <a:pt x="102" y="4205"/>
                  </a:lnTo>
                  <a:lnTo>
                    <a:pt x="130" y="4178"/>
                  </a:lnTo>
                  <a:lnTo>
                    <a:pt x="65" y="4205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8" name="Rectangle 2706"/>
            <p:cNvSpPr>
              <a:spLocks noChangeArrowheads="1"/>
            </p:cNvSpPr>
            <p:nvPr/>
          </p:nvSpPr>
          <p:spPr bwMode="auto">
            <a:xfrm>
              <a:off x="1760" y="869"/>
              <a:ext cx="90" cy="8"/>
            </a:xfrm>
            <a:prstGeom prst="rect">
              <a:avLst/>
            </a:prstGeom>
            <a:solidFill>
              <a:srgbClr val="8DCB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49" name="Freeform 2707"/>
            <p:cNvSpPr>
              <a:spLocks/>
            </p:cNvSpPr>
            <p:nvPr/>
          </p:nvSpPr>
          <p:spPr bwMode="auto">
            <a:xfrm>
              <a:off x="1373" y="755"/>
              <a:ext cx="477" cy="436"/>
            </a:xfrm>
            <a:custGeom>
              <a:avLst/>
              <a:gdLst>
                <a:gd name="T0" fmla="*/ 0 w 11445"/>
                <a:gd name="T1" fmla="*/ 0 h 10470"/>
                <a:gd name="T2" fmla="*/ 0 w 11445"/>
                <a:gd name="T3" fmla="*/ 0 h 10470"/>
                <a:gd name="T4" fmla="*/ 0 w 11445"/>
                <a:gd name="T5" fmla="*/ 0 h 10470"/>
                <a:gd name="T6" fmla="*/ 0 w 11445"/>
                <a:gd name="T7" fmla="*/ 0 h 10470"/>
                <a:gd name="T8" fmla="*/ 0 w 11445"/>
                <a:gd name="T9" fmla="*/ 0 h 10470"/>
                <a:gd name="T10" fmla="*/ 0 w 11445"/>
                <a:gd name="T11" fmla="*/ 0 h 10470"/>
                <a:gd name="T12" fmla="*/ 0 w 11445"/>
                <a:gd name="T13" fmla="*/ 0 h 10470"/>
                <a:gd name="T14" fmla="*/ 0 w 11445"/>
                <a:gd name="T15" fmla="*/ 0 h 10470"/>
                <a:gd name="T16" fmla="*/ 0 w 11445"/>
                <a:gd name="T17" fmla="*/ 0 h 10470"/>
                <a:gd name="T18" fmla="*/ 0 w 11445"/>
                <a:gd name="T19" fmla="*/ 0 h 10470"/>
                <a:gd name="T20" fmla="*/ 0 w 11445"/>
                <a:gd name="T21" fmla="*/ 0 h 10470"/>
                <a:gd name="T22" fmla="*/ 0 w 11445"/>
                <a:gd name="T23" fmla="*/ 0 h 10470"/>
                <a:gd name="T24" fmla="*/ 0 w 11445"/>
                <a:gd name="T25" fmla="*/ 0 h 104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445"/>
                <a:gd name="T40" fmla="*/ 0 h 10470"/>
                <a:gd name="T41" fmla="*/ 11445 w 11445"/>
                <a:gd name="T42" fmla="*/ 10470 h 1047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445" h="10470">
                  <a:moveTo>
                    <a:pt x="3911" y="11"/>
                  </a:moveTo>
                  <a:lnTo>
                    <a:pt x="9297" y="2840"/>
                  </a:lnTo>
                  <a:lnTo>
                    <a:pt x="9291" y="2840"/>
                  </a:lnTo>
                  <a:lnTo>
                    <a:pt x="11445" y="2840"/>
                  </a:lnTo>
                  <a:lnTo>
                    <a:pt x="11445" y="7733"/>
                  </a:lnTo>
                  <a:lnTo>
                    <a:pt x="9291" y="7733"/>
                  </a:lnTo>
                  <a:lnTo>
                    <a:pt x="9297" y="7733"/>
                  </a:lnTo>
                  <a:lnTo>
                    <a:pt x="3911" y="10470"/>
                  </a:lnTo>
                  <a:lnTo>
                    <a:pt x="3905" y="10462"/>
                  </a:lnTo>
                  <a:lnTo>
                    <a:pt x="0" y="10462"/>
                  </a:lnTo>
                  <a:lnTo>
                    <a:pt x="0" y="0"/>
                  </a:lnTo>
                  <a:lnTo>
                    <a:pt x="3905" y="0"/>
                  </a:lnTo>
                  <a:lnTo>
                    <a:pt x="3911" y="11"/>
                  </a:lnTo>
                  <a:close/>
                </a:path>
              </a:pathLst>
            </a:custGeom>
            <a:solidFill>
              <a:srgbClr val="008C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0" name="Freeform 2708"/>
            <p:cNvSpPr>
              <a:spLocks/>
            </p:cNvSpPr>
            <p:nvPr/>
          </p:nvSpPr>
          <p:spPr bwMode="auto">
            <a:xfrm>
              <a:off x="1534" y="752"/>
              <a:ext cx="242" cy="125"/>
            </a:xfrm>
            <a:custGeom>
              <a:avLst/>
              <a:gdLst>
                <a:gd name="T0" fmla="*/ 0 w 5807"/>
                <a:gd name="T1" fmla="*/ 0 h 3010"/>
                <a:gd name="T2" fmla="*/ 0 w 5807"/>
                <a:gd name="T3" fmla="*/ 0 h 3010"/>
                <a:gd name="T4" fmla="*/ 0 w 5807"/>
                <a:gd name="T5" fmla="*/ 0 h 3010"/>
                <a:gd name="T6" fmla="*/ 0 w 5807"/>
                <a:gd name="T7" fmla="*/ 0 h 3010"/>
                <a:gd name="T8" fmla="*/ 0 w 5807"/>
                <a:gd name="T9" fmla="*/ 0 h 3010"/>
                <a:gd name="T10" fmla="*/ 0 w 5807"/>
                <a:gd name="T11" fmla="*/ 0 h 3010"/>
                <a:gd name="T12" fmla="*/ 0 w 5807"/>
                <a:gd name="T13" fmla="*/ 0 h 3010"/>
                <a:gd name="T14" fmla="*/ 0 w 5807"/>
                <a:gd name="T15" fmla="*/ 0 h 3010"/>
                <a:gd name="T16" fmla="*/ 0 w 5807"/>
                <a:gd name="T17" fmla="*/ 0 h 3010"/>
                <a:gd name="T18" fmla="*/ 0 w 5807"/>
                <a:gd name="T19" fmla="*/ 0 h 30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07"/>
                <a:gd name="T31" fmla="*/ 0 h 3010"/>
                <a:gd name="T32" fmla="*/ 5807 w 5807"/>
                <a:gd name="T33" fmla="*/ 3010 h 301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07" h="3010">
                  <a:moveTo>
                    <a:pt x="5430" y="3010"/>
                  </a:moveTo>
                  <a:lnTo>
                    <a:pt x="5474" y="2829"/>
                  </a:lnTo>
                  <a:lnTo>
                    <a:pt x="88" y="0"/>
                  </a:lnTo>
                  <a:lnTo>
                    <a:pt x="0" y="170"/>
                  </a:lnTo>
                  <a:lnTo>
                    <a:pt x="5386" y="2999"/>
                  </a:lnTo>
                  <a:lnTo>
                    <a:pt x="5430" y="3010"/>
                  </a:lnTo>
                  <a:lnTo>
                    <a:pt x="5807" y="3010"/>
                  </a:lnTo>
                  <a:lnTo>
                    <a:pt x="5474" y="2829"/>
                  </a:lnTo>
                  <a:lnTo>
                    <a:pt x="5430" y="3010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1" name="Freeform 2709"/>
            <p:cNvSpPr>
              <a:spLocks/>
            </p:cNvSpPr>
            <p:nvPr/>
          </p:nvSpPr>
          <p:spPr bwMode="auto">
            <a:xfrm>
              <a:off x="1760" y="869"/>
              <a:ext cx="1" cy="8"/>
            </a:xfrm>
            <a:custGeom>
              <a:avLst/>
              <a:gdLst>
                <a:gd name="T0" fmla="*/ 0 w 6"/>
                <a:gd name="T1" fmla="*/ 0 h 193"/>
                <a:gd name="T2" fmla="*/ 0 w 6"/>
                <a:gd name="T3" fmla="*/ 0 h 193"/>
                <a:gd name="T4" fmla="*/ 0 w 6"/>
                <a:gd name="T5" fmla="*/ 0 h 193"/>
                <a:gd name="T6" fmla="*/ 0 w 6"/>
                <a:gd name="T7" fmla="*/ 0 h 193"/>
                <a:gd name="T8" fmla="*/ 0 w 6"/>
                <a:gd name="T9" fmla="*/ 0 h 193"/>
                <a:gd name="T10" fmla="*/ 0 w 6"/>
                <a:gd name="T11" fmla="*/ 0 h 193"/>
                <a:gd name="T12" fmla="*/ 0 w 6"/>
                <a:gd name="T13" fmla="*/ 0 h 193"/>
                <a:gd name="T14" fmla="*/ 0 w 6"/>
                <a:gd name="T15" fmla="*/ 0 h 193"/>
                <a:gd name="T16" fmla="*/ 0 w 6"/>
                <a:gd name="T17" fmla="*/ 0 h 1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193"/>
                <a:gd name="T29" fmla="*/ 6 w 6"/>
                <a:gd name="T30" fmla="*/ 193 h 19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193">
                  <a:moveTo>
                    <a:pt x="0" y="193"/>
                  </a:moveTo>
                  <a:lnTo>
                    <a:pt x="0" y="193"/>
                  </a:lnTo>
                  <a:lnTo>
                    <a:pt x="6" y="19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93"/>
                  </a:lnTo>
                  <a:lnTo>
                    <a:pt x="0" y="0"/>
                  </a:lnTo>
                  <a:lnTo>
                    <a:pt x="0" y="96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2" name="Freeform 2710"/>
            <p:cNvSpPr>
              <a:spLocks/>
            </p:cNvSpPr>
            <p:nvPr/>
          </p:nvSpPr>
          <p:spPr bwMode="auto">
            <a:xfrm>
              <a:off x="1760" y="869"/>
              <a:ext cx="94" cy="8"/>
            </a:xfrm>
            <a:custGeom>
              <a:avLst/>
              <a:gdLst>
                <a:gd name="T0" fmla="*/ 0 w 2250"/>
                <a:gd name="T1" fmla="*/ 0 h 193"/>
                <a:gd name="T2" fmla="*/ 0 w 2250"/>
                <a:gd name="T3" fmla="*/ 0 h 193"/>
                <a:gd name="T4" fmla="*/ 0 w 2250"/>
                <a:gd name="T5" fmla="*/ 0 h 193"/>
                <a:gd name="T6" fmla="*/ 0 w 2250"/>
                <a:gd name="T7" fmla="*/ 0 h 193"/>
                <a:gd name="T8" fmla="*/ 0 w 2250"/>
                <a:gd name="T9" fmla="*/ 0 h 193"/>
                <a:gd name="T10" fmla="*/ 0 w 2250"/>
                <a:gd name="T11" fmla="*/ 0 h 193"/>
                <a:gd name="T12" fmla="*/ 0 w 2250"/>
                <a:gd name="T13" fmla="*/ 0 h 193"/>
                <a:gd name="T14" fmla="*/ 0 w 2250"/>
                <a:gd name="T15" fmla="*/ 0 h 193"/>
                <a:gd name="T16" fmla="*/ 0 w 2250"/>
                <a:gd name="T17" fmla="*/ 0 h 193"/>
                <a:gd name="T18" fmla="*/ 0 w 2250"/>
                <a:gd name="T19" fmla="*/ 0 h 1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50"/>
                <a:gd name="T31" fmla="*/ 0 h 193"/>
                <a:gd name="T32" fmla="*/ 2250 w 2250"/>
                <a:gd name="T33" fmla="*/ 193 h 19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50" h="193">
                  <a:moveTo>
                    <a:pt x="2250" y="96"/>
                  </a:moveTo>
                  <a:lnTo>
                    <a:pt x="2154" y="0"/>
                  </a:lnTo>
                  <a:lnTo>
                    <a:pt x="0" y="0"/>
                  </a:lnTo>
                  <a:lnTo>
                    <a:pt x="0" y="193"/>
                  </a:lnTo>
                  <a:lnTo>
                    <a:pt x="2154" y="193"/>
                  </a:lnTo>
                  <a:lnTo>
                    <a:pt x="2250" y="96"/>
                  </a:lnTo>
                  <a:lnTo>
                    <a:pt x="2250" y="0"/>
                  </a:lnTo>
                  <a:lnTo>
                    <a:pt x="2154" y="0"/>
                  </a:lnTo>
                  <a:lnTo>
                    <a:pt x="2250" y="96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3" name="Freeform 2711"/>
            <p:cNvSpPr>
              <a:spLocks/>
            </p:cNvSpPr>
            <p:nvPr/>
          </p:nvSpPr>
          <p:spPr bwMode="auto">
            <a:xfrm>
              <a:off x="1846" y="873"/>
              <a:ext cx="8" cy="208"/>
            </a:xfrm>
            <a:custGeom>
              <a:avLst/>
              <a:gdLst>
                <a:gd name="T0" fmla="*/ 0 w 192"/>
                <a:gd name="T1" fmla="*/ 0 h 4989"/>
                <a:gd name="T2" fmla="*/ 0 w 192"/>
                <a:gd name="T3" fmla="*/ 0 h 4989"/>
                <a:gd name="T4" fmla="*/ 0 w 192"/>
                <a:gd name="T5" fmla="*/ 0 h 4989"/>
                <a:gd name="T6" fmla="*/ 0 w 192"/>
                <a:gd name="T7" fmla="*/ 0 h 4989"/>
                <a:gd name="T8" fmla="*/ 0 w 192"/>
                <a:gd name="T9" fmla="*/ 0 h 4989"/>
                <a:gd name="T10" fmla="*/ 0 w 192"/>
                <a:gd name="T11" fmla="*/ 0 h 4989"/>
                <a:gd name="T12" fmla="*/ 0 w 192"/>
                <a:gd name="T13" fmla="*/ 0 h 4989"/>
                <a:gd name="T14" fmla="*/ 0 w 192"/>
                <a:gd name="T15" fmla="*/ 0 h 4989"/>
                <a:gd name="T16" fmla="*/ 0 w 192"/>
                <a:gd name="T17" fmla="*/ 0 h 4989"/>
                <a:gd name="T18" fmla="*/ 0 w 192"/>
                <a:gd name="T19" fmla="*/ 0 h 49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2"/>
                <a:gd name="T31" fmla="*/ 0 h 4989"/>
                <a:gd name="T32" fmla="*/ 192 w 192"/>
                <a:gd name="T33" fmla="*/ 4989 h 498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2" h="4989">
                  <a:moveTo>
                    <a:pt x="96" y="4989"/>
                  </a:moveTo>
                  <a:lnTo>
                    <a:pt x="192" y="4893"/>
                  </a:lnTo>
                  <a:lnTo>
                    <a:pt x="192" y="0"/>
                  </a:lnTo>
                  <a:lnTo>
                    <a:pt x="0" y="0"/>
                  </a:lnTo>
                  <a:lnTo>
                    <a:pt x="0" y="4893"/>
                  </a:lnTo>
                  <a:lnTo>
                    <a:pt x="96" y="4989"/>
                  </a:lnTo>
                  <a:lnTo>
                    <a:pt x="192" y="4989"/>
                  </a:lnTo>
                  <a:lnTo>
                    <a:pt x="192" y="4893"/>
                  </a:lnTo>
                  <a:lnTo>
                    <a:pt x="96" y="4989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4" name="Freeform 2712"/>
            <p:cNvSpPr>
              <a:spLocks/>
            </p:cNvSpPr>
            <p:nvPr/>
          </p:nvSpPr>
          <p:spPr bwMode="auto">
            <a:xfrm>
              <a:off x="1760" y="1073"/>
              <a:ext cx="90" cy="8"/>
            </a:xfrm>
            <a:custGeom>
              <a:avLst/>
              <a:gdLst>
                <a:gd name="T0" fmla="*/ 0 w 2154"/>
                <a:gd name="T1" fmla="*/ 0 h 192"/>
                <a:gd name="T2" fmla="*/ 0 w 2154"/>
                <a:gd name="T3" fmla="*/ 0 h 192"/>
                <a:gd name="T4" fmla="*/ 0 w 2154"/>
                <a:gd name="T5" fmla="*/ 0 h 192"/>
                <a:gd name="T6" fmla="*/ 0 w 2154"/>
                <a:gd name="T7" fmla="*/ 0 h 192"/>
                <a:gd name="T8" fmla="*/ 0 w 2154"/>
                <a:gd name="T9" fmla="*/ 0 h 192"/>
                <a:gd name="T10" fmla="*/ 0 w 2154"/>
                <a:gd name="T11" fmla="*/ 0 h 192"/>
                <a:gd name="T12" fmla="*/ 0 w 2154"/>
                <a:gd name="T13" fmla="*/ 0 h 192"/>
                <a:gd name="T14" fmla="*/ 0 w 2154"/>
                <a:gd name="T15" fmla="*/ 0 h 192"/>
                <a:gd name="T16" fmla="*/ 0 w 2154"/>
                <a:gd name="T17" fmla="*/ 0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54"/>
                <a:gd name="T28" fmla="*/ 0 h 192"/>
                <a:gd name="T29" fmla="*/ 2154 w 2154"/>
                <a:gd name="T30" fmla="*/ 192 h 1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54" h="192">
                  <a:moveTo>
                    <a:pt x="0" y="192"/>
                  </a:moveTo>
                  <a:lnTo>
                    <a:pt x="0" y="192"/>
                  </a:lnTo>
                  <a:lnTo>
                    <a:pt x="2154" y="192"/>
                  </a:lnTo>
                  <a:lnTo>
                    <a:pt x="2154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0" y="0"/>
                  </a:lnTo>
                  <a:lnTo>
                    <a:pt x="0" y="96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5" name="Freeform 2713"/>
            <p:cNvSpPr>
              <a:spLocks/>
            </p:cNvSpPr>
            <p:nvPr/>
          </p:nvSpPr>
          <p:spPr bwMode="auto">
            <a:xfrm>
              <a:off x="1760" y="1073"/>
              <a:ext cx="17" cy="8"/>
            </a:xfrm>
            <a:custGeom>
              <a:avLst/>
              <a:gdLst>
                <a:gd name="T0" fmla="*/ 0 w 400"/>
                <a:gd name="T1" fmla="*/ 0 h 192"/>
                <a:gd name="T2" fmla="*/ 0 w 400"/>
                <a:gd name="T3" fmla="*/ 0 h 192"/>
                <a:gd name="T4" fmla="*/ 0 w 400"/>
                <a:gd name="T5" fmla="*/ 0 h 192"/>
                <a:gd name="T6" fmla="*/ 0 w 400"/>
                <a:gd name="T7" fmla="*/ 0 h 192"/>
                <a:gd name="T8" fmla="*/ 0 w 400"/>
                <a:gd name="T9" fmla="*/ 0 h 192"/>
                <a:gd name="T10" fmla="*/ 0 w 400"/>
                <a:gd name="T11" fmla="*/ 0 h 192"/>
                <a:gd name="T12" fmla="*/ 0 w 400"/>
                <a:gd name="T13" fmla="*/ 0 h 192"/>
                <a:gd name="T14" fmla="*/ 0 w 400"/>
                <a:gd name="T15" fmla="*/ 0 h 192"/>
                <a:gd name="T16" fmla="*/ 0 w 400"/>
                <a:gd name="T17" fmla="*/ 0 h 192"/>
                <a:gd name="T18" fmla="*/ 0 w 400"/>
                <a:gd name="T19" fmla="*/ 0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0"/>
                <a:gd name="T31" fmla="*/ 0 h 192"/>
                <a:gd name="T32" fmla="*/ 400 w 400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0" h="192">
                  <a:moveTo>
                    <a:pt x="49" y="181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6" y="192"/>
                  </a:lnTo>
                  <a:lnTo>
                    <a:pt x="49" y="181"/>
                  </a:lnTo>
                  <a:lnTo>
                    <a:pt x="400" y="0"/>
                  </a:lnTo>
                  <a:lnTo>
                    <a:pt x="6" y="0"/>
                  </a:lnTo>
                  <a:lnTo>
                    <a:pt x="49" y="181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6" name="Freeform 2714"/>
            <p:cNvSpPr>
              <a:spLocks/>
            </p:cNvSpPr>
            <p:nvPr/>
          </p:nvSpPr>
          <p:spPr bwMode="auto">
            <a:xfrm>
              <a:off x="1533" y="1073"/>
              <a:ext cx="229" cy="123"/>
            </a:xfrm>
            <a:custGeom>
              <a:avLst/>
              <a:gdLst>
                <a:gd name="T0" fmla="*/ 0 w 5507"/>
                <a:gd name="T1" fmla="*/ 0 h 2944"/>
                <a:gd name="T2" fmla="*/ 0 w 5507"/>
                <a:gd name="T3" fmla="*/ 0 h 2944"/>
                <a:gd name="T4" fmla="*/ 0 w 5507"/>
                <a:gd name="T5" fmla="*/ 0 h 2944"/>
                <a:gd name="T6" fmla="*/ 0 w 5507"/>
                <a:gd name="T7" fmla="*/ 0 h 2944"/>
                <a:gd name="T8" fmla="*/ 0 w 5507"/>
                <a:gd name="T9" fmla="*/ 0 h 2944"/>
                <a:gd name="T10" fmla="*/ 0 w 5507"/>
                <a:gd name="T11" fmla="*/ 0 h 2944"/>
                <a:gd name="T12" fmla="*/ 0 w 5507"/>
                <a:gd name="T13" fmla="*/ 0 h 2944"/>
                <a:gd name="T14" fmla="*/ 0 w 5507"/>
                <a:gd name="T15" fmla="*/ 0 h 2944"/>
                <a:gd name="T16" fmla="*/ 0 w 5507"/>
                <a:gd name="T17" fmla="*/ 0 h 2944"/>
                <a:gd name="T18" fmla="*/ 0 w 5507"/>
                <a:gd name="T19" fmla="*/ 0 h 29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07"/>
                <a:gd name="T31" fmla="*/ 0 h 2944"/>
                <a:gd name="T32" fmla="*/ 5507 w 5507"/>
                <a:gd name="T33" fmla="*/ 2944 h 294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07" h="2944">
                  <a:moveTo>
                    <a:pt x="0" y="2878"/>
                  </a:moveTo>
                  <a:lnTo>
                    <a:pt x="121" y="2907"/>
                  </a:lnTo>
                  <a:lnTo>
                    <a:pt x="5507" y="170"/>
                  </a:lnTo>
                  <a:lnTo>
                    <a:pt x="5421" y="0"/>
                  </a:lnTo>
                  <a:lnTo>
                    <a:pt x="35" y="2736"/>
                  </a:lnTo>
                  <a:lnTo>
                    <a:pt x="0" y="2878"/>
                  </a:lnTo>
                  <a:lnTo>
                    <a:pt x="48" y="2944"/>
                  </a:lnTo>
                  <a:lnTo>
                    <a:pt x="121" y="2907"/>
                  </a:lnTo>
                  <a:lnTo>
                    <a:pt x="0" y="2878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7" name="Freeform 2715"/>
            <p:cNvSpPr>
              <a:spLocks/>
            </p:cNvSpPr>
            <p:nvPr/>
          </p:nvSpPr>
          <p:spPr bwMode="auto">
            <a:xfrm>
              <a:off x="1532" y="1187"/>
              <a:ext cx="7" cy="6"/>
            </a:xfrm>
            <a:custGeom>
              <a:avLst/>
              <a:gdLst>
                <a:gd name="T0" fmla="*/ 0 w 162"/>
                <a:gd name="T1" fmla="*/ 0 h 161"/>
                <a:gd name="T2" fmla="*/ 0 w 162"/>
                <a:gd name="T3" fmla="*/ 0 h 161"/>
                <a:gd name="T4" fmla="*/ 0 w 162"/>
                <a:gd name="T5" fmla="*/ 0 h 161"/>
                <a:gd name="T6" fmla="*/ 0 w 162"/>
                <a:gd name="T7" fmla="*/ 0 h 161"/>
                <a:gd name="T8" fmla="*/ 0 w 162"/>
                <a:gd name="T9" fmla="*/ 0 h 161"/>
                <a:gd name="T10" fmla="*/ 0 w 162"/>
                <a:gd name="T11" fmla="*/ 0 h 161"/>
                <a:gd name="T12" fmla="*/ 0 w 162"/>
                <a:gd name="T13" fmla="*/ 0 h 161"/>
                <a:gd name="T14" fmla="*/ 0 w 162"/>
                <a:gd name="T15" fmla="*/ 0 h 161"/>
                <a:gd name="T16" fmla="*/ 0 w 162"/>
                <a:gd name="T17" fmla="*/ 0 h 1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2"/>
                <a:gd name="T28" fmla="*/ 0 h 161"/>
                <a:gd name="T29" fmla="*/ 162 w 162"/>
                <a:gd name="T30" fmla="*/ 161 h 1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2" h="161">
                  <a:moveTo>
                    <a:pt x="78" y="0"/>
                  </a:moveTo>
                  <a:lnTo>
                    <a:pt x="0" y="152"/>
                  </a:lnTo>
                  <a:lnTo>
                    <a:pt x="6" y="161"/>
                  </a:lnTo>
                  <a:lnTo>
                    <a:pt x="162" y="49"/>
                  </a:lnTo>
                  <a:lnTo>
                    <a:pt x="156" y="40"/>
                  </a:lnTo>
                  <a:lnTo>
                    <a:pt x="78" y="0"/>
                  </a:lnTo>
                  <a:lnTo>
                    <a:pt x="156" y="40"/>
                  </a:lnTo>
                  <a:lnTo>
                    <a:pt x="127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8" name="Freeform 2716"/>
            <p:cNvSpPr>
              <a:spLocks/>
            </p:cNvSpPr>
            <p:nvPr/>
          </p:nvSpPr>
          <p:spPr bwMode="auto">
            <a:xfrm>
              <a:off x="1369" y="1187"/>
              <a:ext cx="167" cy="8"/>
            </a:xfrm>
            <a:custGeom>
              <a:avLst/>
              <a:gdLst>
                <a:gd name="T0" fmla="*/ 0 w 4001"/>
                <a:gd name="T1" fmla="*/ 0 h 192"/>
                <a:gd name="T2" fmla="*/ 0 w 4001"/>
                <a:gd name="T3" fmla="*/ 0 h 192"/>
                <a:gd name="T4" fmla="*/ 0 w 4001"/>
                <a:gd name="T5" fmla="*/ 0 h 192"/>
                <a:gd name="T6" fmla="*/ 0 w 4001"/>
                <a:gd name="T7" fmla="*/ 0 h 192"/>
                <a:gd name="T8" fmla="*/ 0 w 4001"/>
                <a:gd name="T9" fmla="*/ 0 h 192"/>
                <a:gd name="T10" fmla="*/ 0 w 4001"/>
                <a:gd name="T11" fmla="*/ 0 h 192"/>
                <a:gd name="T12" fmla="*/ 0 w 4001"/>
                <a:gd name="T13" fmla="*/ 0 h 192"/>
                <a:gd name="T14" fmla="*/ 0 w 4001"/>
                <a:gd name="T15" fmla="*/ 0 h 192"/>
                <a:gd name="T16" fmla="*/ 0 w 4001"/>
                <a:gd name="T17" fmla="*/ 0 h 192"/>
                <a:gd name="T18" fmla="*/ 0 w 4001"/>
                <a:gd name="T19" fmla="*/ 0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01"/>
                <a:gd name="T31" fmla="*/ 0 h 192"/>
                <a:gd name="T32" fmla="*/ 4001 w 4001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01" h="192">
                  <a:moveTo>
                    <a:pt x="0" y="97"/>
                  </a:moveTo>
                  <a:lnTo>
                    <a:pt x="96" y="192"/>
                  </a:lnTo>
                  <a:lnTo>
                    <a:pt x="4001" y="192"/>
                  </a:lnTo>
                  <a:lnTo>
                    <a:pt x="4001" y="0"/>
                  </a:lnTo>
                  <a:lnTo>
                    <a:pt x="96" y="0"/>
                  </a:lnTo>
                  <a:lnTo>
                    <a:pt x="0" y="97"/>
                  </a:lnTo>
                  <a:lnTo>
                    <a:pt x="0" y="192"/>
                  </a:lnTo>
                  <a:lnTo>
                    <a:pt x="96" y="192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59" name="Freeform 2717"/>
            <p:cNvSpPr>
              <a:spLocks/>
            </p:cNvSpPr>
            <p:nvPr/>
          </p:nvSpPr>
          <p:spPr bwMode="auto">
            <a:xfrm>
              <a:off x="1369" y="751"/>
              <a:ext cx="8" cy="440"/>
            </a:xfrm>
            <a:custGeom>
              <a:avLst/>
              <a:gdLst>
                <a:gd name="T0" fmla="*/ 0 w 191"/>
                <a:gd name="T1" fmla="*/ 0 h 10557"/>
                <a:gd name="T2" fmla="*/ 0 w 191"/>
                <a:gd name="T3" fmla="*/ 0 h 10557"/>
                <a:gd name="T4" fmla="*/ 0 w 191"/>
                <a:gd name="T5" fmla="*/ 0 h 10557"/>
                <a:gd name="T6" fmla="*/ 0 w 191"/>
                <a:gd name="T7" fmla="*/ 0 h 10557"/>
                <a:gd name="T8" fmla="*/ 0 w 191"/>
                <a:gd name="T9" fmla="*/ 0 h 10557"/>
                <a:gd name="T10" fmla="*/ 0 w 191"/>
                <a:gd name="T11" fmla="*/ 0 h 10557"/>
                <a:gd name="T12" fmla="*/ 0 w 191"/>
                <a:gd name="T13" fmla="*/ 0 h 10557"/>
                <a:gd name="T14" fmla="*/ 0 w 191"/>
                <a:gd name="T15" fmla="*/ 0 h 10557"/>
                <a:gd name="T16" fmla="*/ 0 w 191"/>
                <a:gd name="T17" fmla="*/ 0 h 10557"/>
                <a:gd name="T18" fmla="*/ 0 w 191"/>
                <a:gd name="T19" fmla="*/ 0 h 105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1"/>
                <a:gd name="T31" fmla="*/ 0 h 10557"/>
                <a:gd name="T32" fmla="*/ 191 w 191"/>
                <a:gd name="T33" fmla="*/ 10557 h 105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1" h="10557">
                  <a:moveTo>
                    <a:pt x="96" y="0"/>
                  </a:moveTo>
                  <a:lnTo>
                    <a:pt x="0" y="95"/>
                  </a:lnTo>
                  <a:lnTo>
                    <a:pt x="0" y="10557"/>
                  </a:lnTo>
                  <a:lnTo>
                    <a:pt x="191" y="10557"/>
                  </a:lnTo>
                  <a:lnTo>
                    <a:pt x="191" y="95"/>
                  </a:lnTo>
                  <a:lnTo>
                    <a:pt x="96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0" name="Freeform 2718"/>
            <p:cNvSpPr>
              <a:spLocks/>
            </p:cNvSpPr>
            <p:nvPr/>
          </p:nvSpPr>
          <p:spPr bwMode="auto">
            <a:xfrm>
              <a:off x="1373" y="751"/>
              <a:ext cx="166" cy="8"/>
            </a:xfrm>
            <a:custGeom>
              <a:avLst/>
              <a:gdLst>
                <a:gd name="T0" fmla="*/ 0 w 3989"/>
                <a:gd name="T1" fmla="*/ 0 h 192"/>
                <a:gd name="T2" fmla="*/ 0 w 3989"/>
                <a:gd name="T3" fmla="*/ 0 h 192"/>
                <a:gd name="T4" fmla="*/ 0 w 3989"/>
                <a:gd name="T5" fmla="*/ 0 h 192"/>
                <a:gd name="T6" fmla="*/ 0 w 3989"/>
                <a:gd name="T7" fmla="*/ 0 h 192"/>
                <a:gd name="T8" fmla="*/ 0 w 3989"/>
                <a:gd name="T9" fmla="*/ 0 h 192"/>
                <a:gd name="T10" fmla="*/ 0 w 3989"/>
                <a:gd name="T11" fmla="*/ 0 h 192"/>
                <a:gd name="T12" fmla="*/ 0 w 3989"/>
                <a:gd name="T13" fmla="*/ 0 h 192"/>
                <a:gd name="T14" fmla="*/ 0 w 3989"/>
                <a:gd name="T15" fmla="*/ 0 h 192"/>
                <a:gd name="T16" fmla="*/ 0 w 3989"/>
                <a:gd name="T17" fmla="*/ 0 h 192"/>
                <a:gd name="T18" fmla="*/ 0 w 3989"/>
                <a:gd name="T19" fmla="*/ 0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89"/>
                <a:gd name="T31" fmla="*/ 0 h 192"/>
                <a:gd name="T32" fmla="*/ 3989 w 3989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89" h="192">
                  <a:moveTo>
                    <a:pt x="3989" y="50"/>
                  </a:moveTo>
                  <a:lnTo>
                    <a:pt x="3905" y="0"/>
                  </a:lnTo>
                  <a:lnTo>
                    <a:pt x="0" y="0"/>
                  </a:lnTo>
                  <a:lnTo>
                    <a:pt x="0" y="192"/>
                  </a:lnTo>
                  <a:lnTo>
                    <a:pt x="3905" y="192"/>
                  </a:lnTo>
                  <a:lnTo>
                    <a:pt x="3989" y="50"/>
                  </a:lnTo>
                  <a:lnTo>
                    <a:pt x="3962" y="0"/>
                  </a:lnTo>
                  <a:lnTo>
                    <a:pt x="3905" y="0"/>
                  </a:lnTo>
                  <a:lnTo>
                    <a:pt x="3989" y="50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1" name="Freeform 2719"/>
            <p:cNvSpPr>
              <a:spLocks/>
            </p:cNvSpPr>
            <p:nvPr/>
          </p:nvSpPr>
          <p:spPr bwMode="auto">
            <a:xfrm>
              <a:off x="1532" y="753"/>
              <a:ext cx="7" cy="6"/>
            </a:xfrm>
            <a:custGeom>
              <a:avLst/>
              <a:gdLst>
                <a:gd name="T0" fmla="*/ 0 w 175"/>
                <a:gd name="T1" fmla="*/ 0 h 142"/>
                <a:gd name="T2" fmla="*/ 0 w 175"/>
                <a:gd name="T3" fmla="*/ 0 h 142"/>
                <a:gd name="T4" fmla="*/ 0 w 175"/>
                <a:gd name="T5" fmla="*/ 0 h 142"/>
                <a:gd name="T6" fmla="*/ 0 w 175"/>
                <a:gd name="T7" fmla="*/ 0 h 142"/>
                <a:gd name="T8" fmla="*/ 0 w 175"/>
                <a:gd name="T9" fmla="*/ 0 h 142"/>
                <a:gd name="T10" fmla="*/ 0 w 175"/>
                <a:gd name="T11" fmla="*/ 0 h 142"/>
                <a:gd name="T12" fmla="*/ 0 w 175"/>
                <a:gd name="T13" fmla="*/ 0 h 142"/>
                <a:gd name="T14" fmla="*/ 0 w 175"/>
                <a:gd name="T15" fmla="*/ 0 h 142"/>
                <a:gd name="T16" fmla="*/ 0 w 175"/>
                <a:gd name="T17" fmla="*/ 0 h 1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5"/>
                <a:gd name="T28" fmla="*/ 0 h 142"/>
                <a:gd name="T29" fmla="*/ 175 w 175"/>
                <a:gd name="T30" fmla="*/ 142 h 14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5" h="142">
                  <a:moveTo>
                    <a:pt x="47" y="142"/>
                  </a:moveTo>
                  <a:lnTo>
                    <a:pt x="175" y="11"/>
                  </a:lnTo>
                  <a:lnTo>
                    <a:pt x="169" y="0"/>
                  </a:lnTo>
                  <a:lnTo>
                    <a:pt x="0" y="91"/>
                  </a:lnTo>
                  <a:lnTo>
                    <a:pt x="6" y="102"/>
                  </a:lnTo>
                  <a:lnTo>
                    <a:pt x="47" y="142"/>
                  </a:lnTo>
                  <a:lnTo>
                    <a:pt x="6" y="102"/>
                  </a:lnTo>
                  <a:lnTo>
                    <a:pt x="21" y="129"/>
                  </a:lnTo>
                  <a:lnTo>
                    <a:pt x="47" y="142"/>
                  </a:lnTo>
                  <a:close/>
                </a:path>
              </a:pathLst>
            </a:custGeom>
            <a:solidFill>
              <a:srgbClr val="8DCBF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2" name="Freeform 2720"/>
            <p:cNvSpPr>
              <a:spLocks/>
            </p:cNvSpPr>
            <p:nvPr/>
          </p:nvSpPr>
          <p:spPr bwMode="auto">
            <a:xfrm>
              <a:off x="1758" y="731"/>
              <a:ext cx="72" cy="50"/>
            </a:xfrm>
            <a:custGeom>
              <a:avLst/>
              <a:gdLst>
                <a:gd name="T0" fmla="*/ 0 w 1735"/>
                <a:gd name="T1" fmla="*/ 0 h 1192"/>
                <a:gd name="T2" fmla="*/ 0 w 1735"/>
                <a:gd name="T3" fmla="*/ 0 h 1192"/>
                <a:gd name="T4" fmla="*/ 0 w 1735"/>
                <a:gd name="T5" fmla="*/ 0 h 1192"/>
                <a:gd name="T6" fmla="*/ 0 w 1735"/>
                <a:gd name="T7" fmla="*/ 0 h 1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5"/>
                <a:gd name="T13" fmla="*/ 0 h 1192"/>
                <a:gd name="T14" fmla="*/ 1735 w 1735"/>
                <a:gd name="T15" fmla="*/ 1192 h 1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5" h="1192">
                  <a:moveTo>
                    <a:pt x="182" y="1192"/>
                  </a:moveTo>
                  <a:lnTo>
                    <a:pt x="1735" y="0"/>
                  </a:lnTo>
                  <a:lnTo>
                    <a:pt x="0" y="38"/>
                  </a:lnTo>
                  <a:lnTo>
                    <a:pt x="182" y="119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3" name="Freeform 2721"/>
            <p:cNvSpPr>
              <a:spLocks/>
            </p:cNvSpPr>
            <p:nvPr/>
          </p:nvSpPr>
          <p:spPr bwMode="auto">
            <a:xfrm>
              <a:off x="1661" y="668"/>
              <a:ext cx="75" cy="50"/>
            </a:xfrm>
            <a:custGeom>
              <a:avLst/>
              <a:gdLst>
                <a:gd name="T0" fmla="*/ 0 w 1805"/>
                <a:gd name="T1" fmla="*/ 0 h 1191"/>
                <a:gd name="T2" fmla="*/ 0 w 1805"/>
                <a:gd name="T3" fmla="*/ 0 h 1191"/>
                <a:gd name="T4" fmla="*/ 0 w 1805"/>
                <a:gd name="T5" fmla="*/ 0 h 1191"/>
                <a:gd name="T6" fmla="*/ 0 w 1805"/>
                <a:gd name="T7" fmla="*/ 0 h 1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05"/>
                <a:gd name="T13" fmla="*/ 0 h 1191"/>
                <a:gd name="T14" fmla="*/ 1805 w 1805"/>
                <a:gd name="T15" fmla="*/ 1191 h 1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05" h="1191">
                  <a:moveTo>
                    <a:pt x="0" y="1191"/>
                  </a:moveTo>
                  <a:lnTo>
                    <a:pt x="1553" y="0"/>
                  </a:lnTo>
                  <a:lnTo>
                    <a:pt x="1805" y="1172"/>
                  </a:lnTo>
                  <a:lnTo>
                    <a:pt x="0" y="119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4" name="Freeform 2722"/>
            <p:cNvSpPr>
              <a:spLocks/>
            </p:cNvSpPr>
            <p:nvPr/>
          </p:nvSpPr>
          <p:spPr bwMode="auto">
            <a:xfrm>
              <a:off x="1668" y="739"/>
              <a:ext cx="71" cy="49"/>
            </a:xfrm>
            <a:custGeom>
              <a:avLst/>
              <a:gdLst>
                <a:gd name="T0" fmla="*/ 0 w 1724"/>
                <a:gd name="T1" fmla="*/ 0 h 1180"/>
                <a:gd name="T2" fmla="*/ 0 w 1724"/>
                <a:gd name="T3" fmla="*/ 0 h 1180"/>
                <a:gd name="T4" fmla="*/ 0 w 1724"/>
                <a:gd name="T5" fmla="*/ 0 h 1180"/>
                <a:gd name="T6" fmla="*/ 0 w 1724"/>
                <a:gd name="T7" fmla="*/ 0 h 1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4"/>
                <a:gd name="T13" fmla="*/ 0 h 1180"/>
                <a:gd name="T14" fmla="*/ 1724 w 1724"/>
                <a:gd name="T15" fmla="*/ 1180 h 1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4" h="1180">
                  <a:moveTo>
                    <a:pt x="81" y="0"/>
                  </a:moveTo>
                  <a:lnTo>
                    <a:pt x="1724" y="887"/>
                  </a:lnTo>
                  <a:lnTo>
                    <a:pt x="0" y="118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5" name="Freeform 2723"/>
            <p:cNvSpPr>
              <a:spLocks/>
            </p:cNvSpPr>
            <p:nvPr/>
          </p:nvSpPr>
          <p:spPr bwMode="auto">
            <a:xfrm>
              <a:off x="1762" y="662"/>
              <a:ext cx="68" cy="42"/>
            </a:xfrm>
            <a:custGeom>
              <a:avLst/>
              <a:gdLst>
                <a:gd name="T0" fmla="*/ 0 w 1642"/>
                <a:gd name="T1" fmla="*/ 0 h 1009"/>
                <a:gd name="T2" fmla="*/ 0 w 1642"/>
                <a:gd name="T3" fmla="*/ 0 h 1009"/>
                <a:gd name="T4" fmla="*/ 0 w 1642"/>
                <a:gd name="T5" fmla="*/ 0 h 1009"/>
                <a:gd name="T6" fmla="*/ 0 w 1642"/>
                <a:gd name="T7" fmla="*/ 0 h 10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2"/>
                <a:gd name="T13" fmla="*/ 0 h 1009"/>
                <a:gd name="T14" fmla="*/ 1642 w 1642"/>
                <a:gd name="T15" fmla="*/ 1009 h 10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2" h="1009">
                  <a:moveTo>
                    <a:pt x="0" y="122"/>
                  </a:moveTo>
                  <a:lnTo>
                    <a:pt x="1642" y="1009"/>
                  </a:lnTo>
                  <a:lnTo>
                    <a:pt x="1527" y="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6" name="Freeform 2724"/>
            <p:cNvSpPr>
              <a:spLocks/>
            </p:cNvSpPr>
            <p:nvPr/>
          </p:nvSpPr>
          <p:spPr bwMode="auto">
            <a:xfrm>
              <a:off x="1695" y="728"/>
              <a:ext cx="45" cy="33"/>
            </a:xfrm>
            <a:custGeom>
              <a:avLst/>
              <a:gdLst>
                <a:gd name="T0" fmla="*/ 0 w 1087"/>
                <a:gd name="T1" fmla="*/ 0 h 799"/>
                <a:gd name="T2" fmla="*/ 0 w 1087"/>
                <a:gd name="T3" fmla="*/ 0 h 799"/>
                <a:gd name="T4" fmla="*/ 0 w 1087"/>
                <a:gd name="T5" fmla="*/ 0 h 799"/>
                <a:gd name="T6" fmla="*/ 0 w 1087"/>
                <a:gd name="T7" fmla="*/ 0 h 799"/>
                <a:gd name="T8" fmla="*/ 0 w 1087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7"/>
                <a:gd name="T16" fmla="*/ 0 h 799"/>
                <a:gd name="T17" fmla="*/ 1087 w 1087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7" h="799">
                  <a:moveTo>
                    <a:pt x="0" y="575"/>
                  </a:moveTo>
                  <a:lnTo>
                    <a:pt x="735" y="0"/>
                  </a:lnTo>
                  <a:lnTo>
                    <a:pt x="1087" y="255"/>
                  </a:lnTo>
                  <a:lnTo>
                    <a:pt x="383" y="799"/>
                  </a:lnTo>
                  <a:lnTo>
                    <a:pt x="0" y="5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7" name="Freeform 2725"/>
            <p:cNvSpPr>
              <a:spLocks/>
            </p:cNvSpPr>
            <p:nvPr/>
          </p:nvSpPr>
          <p:spPr bwMode="auto">
            <a:xfrm>
              <a:off x="1751" y="675"/>
              <a:ext cx="61" cy="42"/>
            </a:xfrm>
            <a:custGeom>
              <a:avLst/>
              <a:gdLst>
                <a:gd name="T0" fmla="*/ 0 w 1471"/>
                <a:gd name="T1" fmla="*/ 0 h 991"/>
                <a:gd name="T2" fmla="*/ 0 w 1471"/>
                <a:gd name="T3" fmla="*/ 0 h 991"/>
                <a:gd name="T4" fmla="*/ 0 w 1471"/>
                <a:gd name="T5" fmla="*/ 0 h 991"/>
                <a:gd name="T6" fmla="*/ 0 w 1471"/>
                <a:gd name="T7" fmla="*/ 0 h 991"/>
                <a:gd name="T8" fmla="*/ 0 w 1471"/>
                <a:gd name="T9" fmla="*/ 0 h 9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71"/>
                <a:gd name="T16" fmla="*/ 0 h 991"/>
                <a:gd name="T17" fmla="*/ 1471 w 1471"/>
                <a:gd name="T18" fmla="*/ 991 h 9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71" h="991">
                  <a:moveTo>
                    <a:pt x="0" y="767"/>
                  </a:moveTo>
                  <a:lnTo>
                    <a:pt x="1120" y="0"/>
                  </a:lnTo>
                  <a:lnTo>
                    <a:pt x="1471" y="256"/>
                  </a:lnTo>
                  <a:lnTo>
                    <a:pt x="384" y="991"/>
                  </a:lnTo>
                  <a:lnTo>
                    <a:pt x="0" y="76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8" name="Freeform 2726"/>
            <p:cNvSpPr>
              <a:spLocks/>
            </p:cNvSpPr>
            <p:nvPr/>
          </p:nvSpPr>
          <p:spPr bwMode="auto">
            <a:xfrm>
              <a:off x="1650" y="666"/>
              <a:ext cx="61" cy="33"/>
            </a:xfrm>
            <a:custGeom>
              <a:avLst/>
              <a:gdLst>
                <a:gd name="T0" fmla="*/ 0 w 1471"/>
                <a:gd name="T1" fmla="*/ 0 h 801"/>
                <a:gd name="T2" fmla="*/ 0 w 1471"/>
                <a:gd name="T3" fmla="*/ 0 h 801"/>
                <a:gd name="T4" fmla="*/ 0 w 1471"/>
                <a:gd name="T5" fmla="*/ 0 h 801"/>
                <a:gd name="T6" fmla="*/ 0 w 1471"/>
                <a:gd name="T7" fmla="*/ 0 h 801"/>
                <a:gd name="T8" fmla="*/ 0 w 1471"/>
                <a:gd name="T9" fmla="*/ 0 h 8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71"/>
                <a:gd name="T16" fmla="*/ 0 h 801"/>
                <a:gd name="T17" fmla="*/ 1471 w 1471"/>
                <a:gd name="T18" fmla="*/ 801 h 8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71" h="801">
                  <a:moveTo>
                    <a:pt x="1471" y="576"/>
                  </a:moveTo>
                  <a:lnTo>
                    <a:pt x="353" y="0"/>
                  </a:lnTo>
                  <a:lnTo>
                    <a:pt x="0" y="256"/>
                  </a:lnTo>
                  <a:lnTo>
                    <a:pt x="1088" y="801"/>
                  </a:lnTo>
                  <a:lnTo>
                    <a:pt x="1471" y="57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69" name="Freeform 2727"/>
            <p:cNvSpPr>
              <a:spLocks/>
            </p:cNvSpPr>
            <p:nvPr/>
          </p:nvSpPr>
          <p:spPr bwMode="auto">
            <a:xfrm>
              <a:off x="1784" y="743"/>
              <a:ext cx="62" cy="34"/>
            </a:xfrm>
            <a:custGeom>
              <a:avLst/>
              <a:gdLst>
                <a:gd name="T0" fmla="*/ 0 w 1470"/>
                <a:gd name="T1" fmla="*/ 0 h 799"/>
                <a:gd name="T2" fmla="*/ 0 w 1470"/>
                <a:gd name="T3" fmla="*/ 0 h 799"/>
                <a:gd name="T4" fmla="*/ 0 w 1470"/>
                <a:gd name="T5" fmla="*/ 0 h 799"/>
                <a:gd name="T6" fmla="*/ 0 w 1470"/>
                <a:gd name="T7" fmla="*/ 0 h 799"/>
                <a:gd name="T8" fmla="*/ 0 w 1470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70"/>
                <a:gd name="T16" fmla="*/ 0 h 799"/>
                <a:gd name="T17" fmla="*/ 1470 w 1470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70" h="799">
                  <a:moveTo>
                    <a:pt x="1470" y="575"/>
                  </a:moveTo>
                  <a:lnTo>
                    <a:pt x="352" y="0"/>
                  </a:lnTo>
                  <a:lnTo>
                    <a:pt x="0" y="255"/>
                  </a:lnTo>
                  <a:lnTo>
                    <a:pt x="1087" y="799"/>
                  </a:lnTo>
                  <a:lnTo>
                    <a:pt x="1470" y="5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0" name="Freeform 2728"/>
            <p:cNvSpPr>
              <a:spLocks/>
            </p:cNvSpPr>
            <p:nvPr/>
          </p:nvSpPr>
          <p:spPr bwMode="auto">
            <a:xfrm>
              <a:off x="1755" y="728"/>
              <a:ext cx="72" cy="50"/>
            </a:xfrm>
            <a:custGeom>
              <a:avLst/>
              <a:gdLst>
                <a:gd name="T0" fmla="*/ 0 w 1735"/>
                <a:gd name="T1" fmla="*/ 0 h 1191"/>
                <a:gd name="T2" fmla="*/ 0 w 1735"/>
                <a:gd name="T3" fmla="*/ 0 h 1191"/>
                <a:gd name="T4" fmla="*/ 0 w 1735"/>
                <a:gd name="T5" fmla="*/ 0 h 1191"/>
                <a:gd name="T6" fmla="*/ 0 w 1735"/>
                <a:gd name="T7" fmla="*/ 0 h 1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5"/>
                <a:gd name="T13" fmla="*/ 0 h 1191"/>
                <a:gd name="T14" fmla="*/ 1735 w 1735"/>
                <a:gd name="T15" fmla="*/ 1191 h 1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5" h="1191">
                  <a:moveTo>
                    <a:pt x="183" y="1191"/>
                  </a:moveTo>
                  <a:lnTo>
                    <a:pt x="1735" y="0"/>
                  </a:lnTo>
                  <a:lnTo>
                    <a:pt x="0" y="37"/>
                  </a:lnTo>
                  <a:lnTo>
                    <a:pt x="183" y="119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1" name="Freeform 2729"/>
            <p:cNvSpPr>
              <a:spLocks/>
            </p:cNvSpPr>
            <p:nvPr/>
          </p:nvSpPr>
          <p:spPr bwMode="auto">
            <a:xfrm>
              <a:off x="1658" y="665"/>
              <a:ext cx="75" cy="50"/>
            </a:xfrm>
            <a:custGeom>
              <a:avLst/>
              <a:gdLst>
                <a:gd name="T0" fmla="*/ 0 w 1804"/>
                <a:gd name="T1" fmla="*/ 0 h 1192"/>
                <a:gd name="T2" fmla="*/ 0 w 1804"/>
                <a:gd name="T3" fmla="*/ 0 h 1192"/>
                <a:gd name="T4" fmla="*/ 0 w 1804"/>
                <a:gd name="T5" fmla="*/ 0 h 1192"/>
                <a:gd name="T6" fmla="*/ 0 w 1804"/>
                <a:gd name="T7" fmla="*/ 0 h 1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04"/>
                <a:gd name="T13" fmla="*/ 0 h 1192"/>
                <a:gd name="T14" fmla="*/ 1804 w 1804"/>
                <a:gd name="T15" fmla="*/ 1192 h 1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04" h="1192">
                  <a:moveTo>
                    <a:pt x="0" y="1192"/>
                  </a:moveTo>
                  <a:lnTo>
                    <a:pt x="1552" y="0"/>
                  </a:lnTo>
                  <a:lnTo>
                    <a:pt x="1804" y="1172"/>
                  </a:lnTo>
                  <a:lnTo>
                    <a:pt x="0" y="11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2" name="Freeform 2730"/>
            <p:cNvSpPr>
              <a:spLocks/>
            </p:cNvSpPr>
            <p:nvPr/>
          </p:nvSpPr>
          <p:spPr bwMode="auto">
            <a:xfrm>
              <a:off x="1664" y="736"/>
              <a:ext cx="72" cy="49"/>
            </a:xfrm>
            <a:custGeom>
              <a:avLst/>
              <a:gdLst>
                <a:gd name="T0" fmla="*/ 0 w 1724"/>
                <a:gd name="T1" fmla="*/ 0 h 1178"/>
                <a:gd name="T2" fmla="*/ 0 w 1724"/>
                <a:gd name="T3" fmla="*/ 0 h 1178"/>
                <a:gd name="T4" fmla="*/ 0 w 1724"/>
                <a:gd name="T5" fmla="*/ 0 h 1178"/>
                <a:gd name="T6" fmla="*/ 0 w 1724"/>
                <a:gd name="T7" fmla="*/ 0 h 11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4"/>
                <a:gd name="T13" fmla="*/ 0 h 1178"/>
                <a:gd name="T14" fmla="*/ 1724 w 1724"/>
                <a:gd name="T15" fmla="*/ 1178 h 11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4" h="1178">
                  <a:moveTo>
                    <a:pt x="81" y="0"/>
                  </a:moveTo>
                  <a:lnTo>
                    <a:pt x="1724" y="886"/>
                  </a:lnTo>
                  <a:lnTo>
                    <a:pt x="0" y="117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3" name="Freeform 2731"/>
            <p:cNvSpPr>
              <a:spLocks/>
            </p:cNvSpPr>
            <p:nvPr/>
          </p:nvSpPr>
          <p:spPr bwMode="auto">
            <a:xfrm>
              <a:off x="1758" y="659"/>
              <a:ext cx="69" cy="42"/>
            </a:xfrm>
            <a:custGeom>
              <a:avLst/>
              <a:gdLst>
                <a:gd name="T0" fmla="*/ 0 w 1641"/>
                <a:gd name="T1" fmla="*/ 0 h 1008"/>
                <a:gd name="T2" fmla="*/ 0 w 1641"/>
                <a:gd name="T3" fmla="*/ 0 h 1008"/>
                <a:gd name="T4" fmla="*/ 0 w 1641"/>
                <a:gd name="T5" fmla="*/ 0 h 1008"/>
                <a:gd name="T6" fmla="*/ 0 w 1641"/>
                <a:gd name="T7" fmla="*/ 0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1"/>
                <a:gd name="T13" fmla="*/ 0 h 1008"/>
                <a:gd name="T14" fmla="*/ 1641 w 1641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1" h="1008">
                  <a:moveTo>
                    <a:pt x="0" y="121"/>
                  </a:moveTo>
                  <a:lnTo>
                    <a:pt x="1641" y="1008"/>
                  </a:lnTo>
                  <a:lnTo>
                    <a:pt x="1527" y="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4" name="Freeform 2732"/>
            <p:cNvSpPr>
              <a:spLocks/>
            </p:cNvSpPr>
            <p:nvPr/>
          </p:nvSpPr>
          <p:spPr bwMode="auto">
            <a:xfrm>
              <a:off x="1692" y="725"/>
              <a:ext cx="45" cy="33"/>
            </a:xfrm>
            <a:custGeom>
              <a:avLst/>
              <a:gdLst>
                <a:gd name="T0" fmla="*/ 0 w 1088"/>
                <a:gd name="T1" fmla="*/ 0 h 801"/>
                <a:gd name="T2" fmla="*/ 0 w 1088"/>
                <a:gd name="T3" fmla="*/ 0 h 801"/>
                <a:gd name="T4" fmla="*/ 0 w 1088"/>
                <a:gd name="T5" fmla="*/ 0 h 801"/>
                <a:gd name="T6" fmla="*/ 0 w 1088"/>
                <a:gd name="T7" fmla="*/ 0 h 801"/>
                <a:gd name="T8" fmla="*/ 0 w 1088"/>
                <a:gd name="T9" fmla="*/ 0 h 8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8"/>
                <a:gd name="T16" fmla="*/ 0 h 801"/>
                <a:gd name="T17" fmla="*/ 1088 w 1088"/>
                <a:gd name="T18" fmla="*/ 801 h 8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8" h="801">
                  <a:moveTo>
                    <a:pt x="0" y="576"/>
                  </a:moveTo>
                  <a:lnTo>
                    <a:pt x="736" y="0"/>
                  </a:lnTo>
                  <a:lnTo>
                    <a:pt x="1088" y="256"/>
                  </a:lnTo>
                  <a:lnTo>
                    <a:pt x="384" y="801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5" name="Freeform 2733"/>
            <p:cNvSpPr>
              <a:spLocks/>
            </p:cNvSpPr>
            <p:nvPr/>
          </p:nvSpPr>
          <p:spPr bwMode="auto">
            <a:xfrm>
              <a:off x="1748" y="672"/>
              <a:ext cx="61" cy="42"/>
            </a:xfrm>
            <a:custGeom>
              <a:avLst/>
              <a:gdLst>
                <a:gd name="T0" fmla="*/ 0 w 1471"/>
                <a:gd name="T1" fmla="*/ 0 h 992"/>
                <a:gd name="T2" fmla="*/ 0 w 1471"/>
                <a:gd name="T3" fmla="*/ 0 h 992"/>
                <a:gd name="T4" fmla="*/ 0 w 1471"/>
                <a:gd name="T5" fmla="*/ 0 h 992"/>
                <a:gd name="T6" fmla="*/ 0 w 1471"/>
                <a:gd name="T7" fmla="*/ 0 h 992"/>
                <a:gd name="T8" fmla="*/ 0 w 1471"/>
                <a:gd name="T9" fmla="*/ 0 h 9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71"/>
                <a:gd name="T16" fmla="*/ 0 h 992"/>
                <a:gd name="T17" fmla="*/ 1471 w 1471"/>
                <a:gd name="T18" fmla="*/ 992 h 9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71" h="992">
                  <a:moveTo>
                    <a:pt x="0" y="768"/>
                  </a:moveTo>
                  <a:lnTo>
                    <a:pt x="1118" y="0"/>
                  </a:lnTo>
                  <a:lnTo>
                    <a:pt x="1471" y="256"/>
                  </a:lnTo>
                  <a:lnTo>
                    <a:pt x="384" y="992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6" name="Freeform 2734"/>
            <p:cNvSpPr>
              <a:spLocks/>
            </p:cNvSpPr>
            <p:nvPr/>
          </p:nvSpPr>
          <p:spPr bwMode="auto">
            <a:xfrm>
              <a:off x="1646" y="663"/>
              <a:ext cx="62" cy="33"/>
            </a:xfrm>
            <a:custGeom>
              <a:avLst/>
              <a:gdLst>
                <a:gd name="T0" fmla="*/ 0 w 1471"/>
                <a:gd name="T1" fmla="*/ 0 h 799"/>
                <a:gd name="T2" fmla="*/ 0 w 1471"/>
                <a:gd name="T3" fmla="*/ 0 h 799"/>
                <a:gd name="T4" fmla="*/ 0 w 1471"/>
                <a:gd name="T5" fmla="*/ 0 h 799"/>
                <a:gd name="T6" fmla="*/ 0 w 1471"/>
                <a:gd name="T7" fmla="*/ 0 h 799"/>
                <a:gd name="T8" fmla="*/ 0 w 1471"/>
                <a:gd name="T9" fmla="*/ 0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71"/>
                <a:gd name="T16" fmla="*/ 0 h 799"/>
                <a:gd name="T17" fmla="*/ 1471 w 1471"/>
                <a:gd name="T18" fmla="*/ 799 h 7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71" h="799">
                  <a:moveTo>
                    <a:pt x="1471" y="576"/>
                  </a:moveTo>
                  <a:lnTo>
                    <a:pt x="352" y="0"/>
                  </a:lnTo>
                  <a:lnTo>
                    <a:pt x="0" y="256"/>
                  </a:lnTo>
                  <a:lnTo>
                    <a:pt x="1087" y="799"/>
                  </a:lnTo>
                  <a:lnTo>
                    <a:pt x="1471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7" name="Freeform 2735"/>
            <p:cNvSpPr>
              <a:spLocks/>
            </p:cNvSpPr>
            <p:nvPr/>
          </p:nvSpPr>
          <p:spPr bwMode="auto">
            <a:xfrm>
              <a:off x="1781" y="740"/>
              <a:ext cx="61" cy="34"/>
            </a:xfrm>
            <a:custGeom>
              <a:avLst/>
              <a:gdLst>
                <a:gd name="T0" fmla="*/ 0 w 1471"/>
                <a:gd name="T1" fmla="*/ 0 h 801"/>
                <a:gd name="T2" fmla="*/ 0 w 1471"/>
                <a:gd name="T3" fmla="*/ 0 h 801"/>
                <a:gd name="T4" fmla="*/ 0 w 1471"/>
                <a:gd name="T5" fmla="*/ 0 h 801"/>
                <a:gd name="T6" fmla="*/ 0 w 1471"/>
                <a:gd name="T7" fmla="*/ 0 h 801"/>
                <a:gd name="T8" fmla="*/ 0 w 1471"/>
                <a:gd name="T9" fmla="*/ 0 h 8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71"/>
                <a:gd name="T16" fmla="*/ 0 h 801"/>
                <a:gd name="T17" fmla="*/ 1471 w 1471"/>
                <a:gd name="T18" fmla="*/ 801 h 8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71" h="801">
                  <a:moveTo>
                    <a:pt x="1471" y="576"/>
                  </a:moveTo>
                  <a:lnTo>
                    <a:pt x="352" y="0"/>
                  </a:lnTo>
                  <a:lnTo>
                    <a:pt x="0" y="256"/>
                  </a:lnTo>
                  <a:lnTo>
                    <a:pt x="1087" y="801"/>
                  </a:lnTo>
                  <a:lnTo>
                    <a:pt x="1471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8" name="Freeform 2736"/>
            <p:cNvSpPr>
              <a:spLocks/>
            </p:cNvSpPr>
            <p:nvPr/>
          </p:nvSpPr>
          <p:spPr bwMode="auto">
            <a:xfrm>
              <a:off x="1658" y="844"/>
              <a:ext cx="41" cy="67"/>
            </a:xfrm>
            <a:custGeom>
              <a:avLst/>
              <a:gdLst>
                <a:gd name="T0" fmla="*/ 0 w 970"/>
                <a:gd name="T1" fmla="*/ 0 h 1611"/>
                <a:gd name="T2" fmla="*/ 0 w 970"/>
                <a:gd name="T3" fmla="*/ 0 h 1611"/>
                <a:gd name="T4" fmla="*/ 0 w 970"/>
                <a:gd name="T5" fmla="*/ 0 h 1611"/>
                <a:gd name="T6" fmla="*/ 0 w 970"/>
                <a:gd name="T7" fmla="*/ 0 h 16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0"/>
                <a:gd name="T13" fmla="*/ 0 h 1611"/>
                <a:gd name="T14" fmla="*/ 970 w 970"/>
                <a:gd name="T15" fmla="*/ 1611 h 16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0" h="1611">
                  <a:moveTo>
                    <a:pt x="0" y="0"/>
                  </a:moveTo>
                  <a:lnTo>
                    <a:pt x="0" y="1611"/>
                  </a:lnTo>
                  <a:lnTo>
                    <a:pt x="970" y="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79" name="Freeform 2737"/>
            <p:cNvSpPr>
              <a:spLocks/>
            </p:cNvSpPr>
            <p:nvPr/>
          </p:nvSpPr>
          <p:spPr bwMode="auto">
            <a:xfrm>
              <a:off x="1658" y="1025"/>
              <a:ext cx="41" cy="67"/>
            </a:xfrm>
            <a:custGeom>
              <a:avLst/>
              <a:gdLst>
                <a:gd name="T0" fmla="*/ 0 w 970"/>
                <a:gd name="T1" fmla="*/ 0 h 1610"/>
                <a:gd name="T2" fmla="*/ 0 w 970"/>
                <a:gd name="T3" fmla="*/ 0 h 1610"/>
                <a:gd name="T4" fmla="*/ 0 w 970"/>
                <a:gd name="T5" fmla="*/ 0 h 1610"/>
                <a:gd name="T6" fmla="*/ 0 w 970"/>
                <a:gd name="T7" fmla="*/ 0 h 1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0"/>
                <a:gd name="T13" fmla="*/ 0 h 1610"/>
                <a:gd name="T14" fmla="*/ 970 w 970"/>
                <a:gd name="T15" fmla="*/ 1610 h 1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0" h="1610">
                  <a:moveTo>
                    <a:pt x="0" y="0"/>
                  </a:moveTo>
                  <a:lnTo>
                    <a:pt x="0" y="1610"/>
                  </a:lnTo>
                  <a:lnTo>
                    <a:pt x="970" y="8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0" name="Freeform 2738"/>
            <p:cNvSpPr>
              <a:spLocks/>
            </p:cNvSpPr>
            <p:nvPr/>
          </p:nvSpPr>
          <p:spPr bwMode="auto">
            <a:xfrm>
              <a:off x="1423" y="845"/>
              <a:ext cx="40" cy="67"/>
            </a:xfrm>
            <a:custGeom>
              <a:avLst/>
              <a:gdLst>
                <a:gd name="T0" fmla="*/ 0 w 970"/>
                <a:gd name="T1" fmla="*/ 0 h 1612"/>
                <a:gd name="T2" fmla="*/ 0 w 970"/>
                <a:gd name="T3" fmla="*/ 0 h 1612"/>
                <a:gd name="T4" fmla="*/ 0 w 970"/>
                <a:gd name="T5" fmla="*/ 0 h 1612"/>
                <a:gd name="T6" fmla="*/ 0 w 970"/>
                <a:gd name="T7" fmla="*/ 0 h 16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0"/>
                <a:gd name="T13" fmla="*/ 0 h 1612"/>
                <a:gd name="T14" fmla="*/ 970 w 970"/>
                <a:gd name="T15" fmla="*/ 1612 h 16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0" h="1612">
                  <a:moveTo>
                    <a:pt x="970" y="1612"/>
                  </a:moveTo>
                  <a:lnTo>
                    <a:pt x="970" y="0"/>
                  </a:lnTo>
                  <a:lnTo>
                    <a:pt x="0" y="775"/>
                  </a:lnTo>
                  <a:lnTo>
                    <a:pt x="970" y="161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1" name="Freeform 2739"/>
            <p:cNvSpPr>
              <a:spLocks/>
            </p:cNvSpPr>
            <p:nvPr/>
          </p:nvSpPr>
          <p:spPr bwMode="auto">
            <a:xfrm>
              <a:off x="1423" y="1027"/>
              <a:ext cx="40" cy="68"/>
            </a:xfrm>
            <a:custGeom>
              <a:avLst/>
              <a:gdLst>
                <a:gd name="T0" fmla="*/ 0 w 970"/>
                <a:gd name="T1" fmla="*/ 0 h 1611"/>
                <a:gd name="T2" fmla="*/ 0 w 970"/>
                <a:gd name="T3" fmla="*/ 0 h 1611"/>
                <a:gd name="T4" fmla="*/ 0 w 970"/>
                <a:gd name="T5" fmla="*/ 0 h 1611"/>
                <a:gd name="T6" fmla="*/ 0 w 970"/>
                <a:gd name="T7" fmla="*/ 0 h 16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0"/>
                <a:gd name="T13" fmla="*/ 0 h 1611"/>
                <a:gd name="T14" fmla="*/ 970 w 970"/>
                <a:gd name="T15" fmla="*/ 1611 h 16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0" h="1611">
                  <a:moveTo>
                    <a:pt x="970" y="1611"/>
                  </a:moveTo>
                  <a:lnTo>
                    <a:pt x="970" y="0"/>
                  </a:lnTo>
                  <a:lnTo>
                    <a:pt x="0" y="774"/>
                  </a:lnTo>
                  <a:lnTo>
                    <a:pt x="970" y="16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2" name="Freeform 2740"/>
            <p:cNvSpPr>
              <a:spLocks/>
            </p:cNvSpPr>
            <p:nvPr/>
          </p:nvSpPr>
          <p:spPr bwMode="auto">
            <a:xfrm>
              <a:off x="1460" y="865"/>
              <a:ext cx="206" cy="210"/>
            </a:xfrm>
            <a:custGeom>
              <a:avLst/>
              <a:gdLst>
                <a:gd name="T0" fmla="*/ 0 w 4955"/>
                <a:gd name="T1" fmla="*/ 0 h 5036"/>
                <a:gd name="T2" fmla="*/ 0 w 4955"/>
                <a:gd name="T3" fmla="*/ 0 h 5036"/>
                <a:gd name="T4" fmla="*/ 0 w 4955"/>
                <a:gd name="T5" fmla="*/ 0 h 5036"/>
                <a:gd name="T6" fmla="*/ 0 w 4955"/>
                <a:gd name="T7" fmla="*/ 0 h 5036"/>
                <a:gd name="T8" fmla="*/ 0 w 4955"/>
                <a:gd name="T9" fmla="*/ 0 h 5036"/>
                <a:gd name="T10" fmla="*/ 0 w 4955"/>
                <a:gd name="T11" fmla="*/ 0 h 5036"/>
                <a:gd name="T12" fmla="*/ 0 w 4955"/>
                <a:gd name="T13" fmla="*/ 0 h 5036"/>
                <a:gd name="T14" fmla="*/ 0 w 4955"/>
                <a:gd name="T15" fmla="*/ 0 h 5036"/>
                <a:gd name="T16" fmla="*/ 0 w 4955"/>
                <a:gd name="T17" fmla="*/ 0 h 50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55"/>
                <a:gd name="T28" fmla="*/ 0 h 5036"/>
                <a:gd name="T29" fmla="*/ 4955 w 4955"/>
                <a:gd name="T30" fmla="*/ 5036 h 50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955" h="5036">
                  <a:moveTo>
                    <a:pt x="64" y="0"/>
                  </a:moveTo>
                  <a:lnTo>
                    <a:pt x="1566" y="0"/>
                  </a:lnTo>
                  <a:lnTo>
                    <a:pt x="3741" y="4335"/>
                  </a:lnTo>
                  <a:lnTo>
                    <a:pt x="4955" y="4335"/>
                  </a:lnTo>
                  <a:lnTo>
                    <a:pt x="4918" y="5036"/>
                  </a:lnTo>
                  <a:lnTo>
                    <a:pt x="3288" y="5036"/>
                  </a:lnTo>
                  <a:lnTo>
                    <a:pt x="991" y="672"/>
                  </a:lnTo>
                  <a:lnTo>
                    <a:pt x="0" y="67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3" name="Freeform 2741"/>
            <p:cNvSpPr>
              <a:spLocks/>
            </p:cNvSpPr>
            <p:nvPr/>
          </p:nvSpPr>
          <p:spPr bwMode="auto">
            <a:xfrm>
              <a:off x="1451" y="864"/>
              <a:ext cx="212" cy="210"/>
            </a:xfrm>
            <a:custGeom>
              <a:avLst/>
              <a:gdLst>
                <a:gd name="T0" fmla="*/ 0 w 5083"/>
                <a:gd name="T1" fmla="*/ 0 h 5036"/>
                <a:gd name="T2" fmla="*/ 0 w 5083"/>
                <a:gd name="T3" fmla="*/ 0 h 5036"/>
                <a:gd name="T4" fmla="*/ 0 w 5083"/>
                <a:gd name="T5" fmla="*/ 0 h 5036"/>
                <a:gd name="T6" fmla="*/ 0 w 5083"/>
                <a:gd name="T7" fmla="*/ 0 h 5036"/>
                <a:gd name="T8" fmla="*/ 0 w 5083"/>
                <a:gd name="T9" fmla="*/ 0 h 5036"/>
                <a:gd name="T10" fmla="*/ 0 w 5083"/>
                <a:gd name="T11" fmla="*/ 0 h 5036"/>
                <a:gd name="T12" fmla="*/ 0 w 5083"/>
                <a:gd name="T13" fmla="*/ 0 h 5036"/>
                <a:gd name="T14" fmla="*/ 0 w 5083"/>
                <a:gd name="T15" fmla="*/ 0 h 5036"/>
                <a:gd name="T16" fmla="*/ 0 w 5083"/>
                <a:gd name="T17" fmla="*/ 0 h 50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83"/>
                <a:gd name="T28" fmla="*/ 0 h 5036"/>
                <a:gd name="T29" fmla="*/ 5083 w 5083"/>
                <a:gd name="T30" fmla="*/ 5036 h 50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83" h="5036">
                  <a:moveTo>
                    <a:pt x="0" y="5036"/>
                  </a:moveTo>
                  <a:lnTo>
                    <a:pt x="1887" y="5036"/>
                  </a:lnTo>
                  <a:lnTo>
                    <a:pt x="4060" y="701"/>
                  </a:lnTo>
                  <a:lnTo>
                    <a:pt x="5083" y="701"/>
                  </a:lnTo>
                  <a:lnTo>
                    <a:pt x="5046" y="0"/>
                  </a:lnTo>
                  <a:lnTo>
                    <a:pt x="3607" y="0"/>
                  </a:lnTo>
                  <a:lnTo>
                    <a:pt x="1311" y="4364"/>
                  </a:lnTo>
                  <a:lnTo>
                    <a:pt x="128" y="4364"/>
                  </a:lnTo>
                  <a:lnTo>
                    <a:pt x="0" y="503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4" name="Freeform 2742"/>
            <p:cNvSpPr>
              <a:spLocks/>
            </p:cNvSpPr>
            <p:nvPr/>
          </p:nvSpPr>
          <p:spPr bwMode="auto">
            <a:xfrm>
              <a:off x="1655" y="841"/>
              <a:ext cx="40" cy="67"/>
            </a:xfrm>
            <a:custGeom>
              <a:avLst/>
              <a:gdLst>
                <a:gd name="T0" fmla="*/ 0 w 969"/>
                <a:gd name="T1" fmla="*/ 0 h 1612"/>
                <a:gd name="T2" fmla="*/ 0 w 969"/>
                <a:gd name="T3" fmla="*/ 0 h 1612"/>
                <a:gd name="T4" fmla="*/ 0 w 969"/>
                <a:gd name="T5" fmla="*/ 0 h 1612"/>
                <a:gd name="T6" fmla="*/ 0 w 969"/>
                <a:gd name="T7" fmla="*/ 0 h 16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9"/>
                <a:gd name="T13" fmla="*/ 0 h 1612"/>
                <a:gd name="T14" fmla="*/ 969 w 969"/>
                <a:gd name="T15" fmla="*/ 1612 h 16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9" h="1612">
                  <a:moveTo>
                    <a:pt x="0" y="0"/>
                  </a:moveTo>
                  <a:lnTo>
                    <a:pt x="0" y="1612"/>
                  </a:lnTo>
                  <a:lnTo>
                    <a:pt x="969" y="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5" name="Freeform 2743"/>
            <p:cNvSpPr>
              <a:spLocks/>
            </p:cNvSpPr>
            <p:nvPr/>
          </p:nvSpPr>
          <p:spPr bwMode="auto">
            <a:xfrm>
              <a:off x="1655" y="1022"/>
              <a:ext cx="40" cy="67"/>
            </a:xfrm>
            <a:custGeom>
              <a:avLst/>
              <a:gdLst>
                <a:gd name="T0" fmla="*/ 0 w 969"/>
                <a:gd name="T1" fmla="*/ 0 h 1611"/>
                <a:gd name="T2" fmla="*/ 0 w 969"/>
                <a:gd name="T3" fmla="*/ 0 h 1611"/>
                <a:gd name="T4" fmla="*/ 0 w 969"/>
                <a:gd name="T5" fmla="*/ 0 h 1611"/>
                <a:gd name="T6" fmla="*/ 0 w 969"/>
                <a:gd name="T7" fmla="*/ 0 h 16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9"/>
                <a:gd name="T13" fmla="*/ 0 h 1611"/>
                <a:gd name="T14" fmla="*/ 969 w 969"/>
                <a:gd name="T15" fmla="*/ 1611 h 16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9" h="1611">
                  <a:moveTo>
                    <a:pt x="0" y="0"/>
                  </a:moveTo>
                  <a:lnTo>
                    <a:pt x="0" y="1611"/>
                  </a:lnTo>
                  <a:lnTo>
                    <a:pt x="969" y="8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6" name="Freeform 2744"/>
            <p:cNvSpPr>
              <a:spLocks/>
            </p:cNvSpPr>
            <p:nvPr/>
          </p:nvSpPr>
          <p:spPr bwMode="auto">
            <a:xfrm>
              <a:off x="1419" y="842"/>
              <a:ext cx="41" cy="67"/>
            </a:xfrm>
            <a:custGeom>
              <a:avLst/>
              <a:gdLst>
                <a:gd name="T0" fmla="*/ 0 w 969"/>
                <a:gd name="T1" fmla="*/ 0 h 1611"/>
                <a:gd name="T2" fmla="*/ 0 w 969"/>
                <a:gd name="T3" fmla="*/ 0 h 1611"/>
                <a:gd name="T4" fmla="*/ 0 w 969"/>
                <a:gd name="T5" fmla="*/ 0 h 1611"/>
                <a:gd name="T6" fmla="*/ 0 w 969"/>
                <a:gd name="T7" fmla="*/ 0 h 16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9"/>
                <a:gd name="T13" fmla="*/ 0 h 1611"/>
                <a:gd name="T14" fmla="*/ 969 w 969"/>
                <a:gd name="T15" fmla="*/ 1611 h 16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9" h="1611">
                  <a:moveTo>
                    <a:pt x="969" y="1611"/>
                  </a:moveTo>
                  <a:lnTo>
                    <a:pt x="969" y="0"/>
                  </a:lnTo>
                  <a:lnTo>
                    <a:pt x="0" y="774"/>
                  </a:lnTo>
                  <a:lnTo>
                    <a:pt x="969" y="16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7" name="Freeform 2745"/>
            <p:cNvSpPr>
              <a:spLocks/>
            </p:cNvSpPr>
            <p:nvPr/>
          </p:nvSpPr>
          <p:spPr bwMode="auto">
            <a:xfrm>
              <a:off x="1419" y="1024"/>
              <a:ext cx="41" cy="67"/>
            </a:xfrm>
            <a:custGeom>
              <a:avLst/>
              <a:gdLst>
                <a:gd name="T0" fmla="*/ 0 w 969"/>
                <a:gd name="T1" fmla="*/ 0 h 1611"/>
                <a:gd name="T2" fmla="*/ 0 w 969"/>
                <a:gd name="T3" fmla="*/ 0 h 1611"/>
                <a:gd name="T4" fmla="*/ 0 w 969"/>
                <a:gd name="T5" fmla="*/ 0 h 1611"/>
                <a:gd name="T6" fmla="*/ 0 w 969"/>
                <a:gd name="T7" fmla="*/ 0 h 16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9"/>
                <a:gd name="T13" fmla="*/ 0 h 1611"/>
                <a:gd name="T14" fmla="*/ 969 w 969"/>
                <a:gd name="T15" fmla="*/ 1611 h 16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9" h="1611">
                  <a:moveTo>
                    <a:pt x="969" y="1611"/>
                  </a:moveTo>
                  <a:lnTo>
                    <a:pt x="969" y="0"/>
                  </a:lnTo>
                  <a:lnTo>
                    <a:pt x="0" y="774"/>
                  </a:lnTo>
                  <a:lnTo>
                    <a:pt x="969" y="16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8" name="Freeform 2746"/>
            <p:cNvSpPr>
              <a:spLocks/>
            </p:cNvSpPr>
            <p:nvPr/>
          </p:nvSpPr>
          <p:spPr bwMode="auto">
            <a:xfrm>
              <a:off x="1456" y="862"/>
              <a:ext cx="207" cy="210"/>
            </a:xfrm>
            <a:custGeom>
              <a:avLst/>
              <a:gdLst>
                <a:gd name="T0" fmla="*/ 0 w 4955"/>
                <a:gd name="T1" fmla="*/ 0 h 5036"/>
                <a:gd name="T2" fmla="*/ 0 w 4955"/>
                <a:gd name="T3" fmla="*/ 0 h 5036"/>
                <a:gd name="T4" fmla="*/ 0 w 4955"/>
                <a:gd name="T5" fmla="*/ 0 h 5036"/>
                <a:gd name="T6" fmla="*/ 0 w 4955"/>
                <a:gd name="T7" fmla="*/ 0 h 5036"/>
                <a:gd name="T8" fmla="*/ 0 w 4955"/>
                <a:gd name="T9" fmla="*/ 0 h 5036"/>
                <a:gd name="T10" fmla="*/ 0 w 4955"/>
                <a:gd name="T11" fmla="*/ 0 h 5036"/>
                <a:gd name="T12" fmla="*/ 0 w 4955"/>
                <a:gd name="T13" fmla="*/ 0 h 5036"/>
                <a:gd name="T14" fmla="*/ 0 w 4955"/>
                <a:gd name="T15" fmla="*/ 0 h 5036"/>
                <a:gd name="T16" fmla="*/ 0 w 4955"/>
                <a:gd name="T17" fmla="*/ 0 h 50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55"/>
                <a:gd name="T28" fmla="*/ 0 h 5036"/>
                <a:gd name="T29" fmla="*/ 4955 w 4955"/>
                <a:gd name="T30" fmla="*/ 5036 h 50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955" h="5036">
                  <a:moveTo>
                    <a:pt x="63" y="0"/>
                  </a:moveTo>
                  <a:lnTo>
                    <a:pt x="1566" y="0"/>
                  </a:lnTo>
                  <a:lnTo>
                    <a:pt x="3740" y="4334"/>
                  </a:lnTo>
                  <a:lnTo>
                    <a:pt x="4955" y="4334"/>
                  </a:lnTo>
                  <a:lnTo>
                    <a:pt x="4917" y="5036"/>
                  </a:lnTo>
                  <a:lnTo>
                    <a:pt x="3287" y="5036"/>
                  </a:lnTo>
                  <a:lnTo>
                    <a:pt x="991" y="671"/>
                  </a:lnTo>
                  <a:lnTo>
                    <a:pt x="0" y="671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1289" name="Freeform 2747"/>
            <p:cNvSpPr>
              <a:spLocks/>
            </p:cNvSpPr>
            <p:nvPr/>
          </p:nvSpPr>
          <p:spPr bwMode="auto">
            <a:xfrm>
              <a:off x="1448" y="861"/>
              <a:ext cx="212" cy="210"/>
            </a:xfrm>
            <a:custGeom>
              <a:avLst/>
              <a:gdLst>
                <a:gd name="T0" fmla="*/ 0 w 5082"/>
                <a:gd name="T1" fmla="*/ 0 h 5037"/>
                <a:gd name="T2" fmla="*/ 0 w 5082"/>
                <a:gd name="T3" fmla="*/ 0 h 5037"/>
                <a:gd name="T4" fmla="*/ 0 w 5082"/>
                <a:gd name="T5" fmla="*/ 0 h 5037"/>
                <a:gd name="T6" fmla="*/ 0 w 5082"/>
                <a:gd name="T7" fmla="*/ 0 h 5037"/>
                <a:gd name="T8" fmla="*/ 0 w 5082"/>
                <a:gd name="T9" fmla="*/ 0 h 5037"/>
                <a:gd name="T10" fmla="*/ 0 w 5082"/>
                <a:gd name="T11" fmla="*/ 0 h 5037"/>
                <a:gd name="T12" fmla="*/ 0 w 5082"/>
                <a:gd name="T13" fmla="*/ 0 h 5037"/>
                <a:gd name="T14" fmla="*/ 0 w 5082"/>
                <a:gd name="T15" fmla="*/ 0 h 5037"/>
                <a:gd name="T16" fmla="*/ 0 w 5082"/>
                <a:gd name="T17" fmla="*/ 0 h 50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82"/>
                <a:gd name="T28" fmla="*/ 0 h 5037"/>
                <a:gd name="T29" fmla="*/ 5082 w 5082"/>
                <a:gd name="T30" fmla="*/ 5037 h 503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82" h="5037">
                  <a:moveTo>
                    <a:pt x="0" y="5037"/>
                  </a:moveTo>
                  <a:lnTo>
                    <a:pt x="1886" y="5037"/>
                  </a:lnTo>
                  <a:lnTo>
                    <a:pt x="4060" y="702"/>
                  </a:lnTo>
                  <a:lnTo>
                    <a:pt x="5082" y="702"/>
                  </a:lnTo>
                  <a:lnTo>
                    <a:pt x="5045" y="0"/>
                  </a:lnTo>
                  <a:lnTo>
                    <a:pt x="3607" y="0"/>
                  </a:lnTo>
                  <a:lnTo>
                    <a:pt x="1310" y="4365"/>
                  </a:lnTo>
                  <a:lnTo>
                    <a:pt x="128" y="4365"/>
                  </a:lnTo>
                  <a:lnTo>
                    <a:pt x="0" y="50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1290" name="TextBox 2130"/>
          <p:cNvSpPr txBox="1">
            <a:spLocks noChangeArrowheads="1"/>
          </p:cNvSpPr>
          <p:nvPr/>
        </p:nvSpPr>
        <p:spPr bwMode="auto">
          <a:xfrm>
            <a:off x="6500813" y="4786313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" b="1">
                <a:latin typeface="Gill Sans MT" pitchFamily="34" charset="0"/>
              </a:rPr>
              <a:t>.</a:t>
            </a:r>
          </a:p>
          <a:p>
            <a:r>
              <a:rPr lang="en-GB" sz="600" b="1">
                <a:latin typeface="Gill Sans MT" pitchFamily="34" charset="0"/>
              </a:rPr>
              <a:t>.</a:t>
            </a:r>
          </a:p>
          <a:p>
            <a:r>
              <a:rPr lang="en-GB" sz="600" b="1">
                <a:latin typeface="Gill Sans M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TV channels transmitted always everywhere</a:t>
            </a:r>
          </a:p>
          <a:p>
            <a:r>
              <a:rPr lang="en-GB" dirty="0" smtClean="0"/>
              <a:t>IP multicast used</a:t>
            </a:r>
          </a:p>
          <a:p>
            <a:pPr lvl="1"/>
            <a:r>
              <a:rPr lang="en-GB" dirty="0" smtClean="0"/>
              <a:t>PIM-SM</a:t>
            </a:r>
          </a:p>
          <a:p>
            <a:pPr lvl="1"/>
            <a:r>
              <a:rPr lang="en-GB" dirty="0" smtClean="0"/>
              <a:t>Static multicast trees</a:t>
            </a:r>
          </a:p>
          <a:p>
            <a:pPr lvl="1"/>
            <a:r>
              <a:rPr lang="en-GB" dirty="0" smtClean="0"/>
              <a:t>No traffic engineering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Route to make good computer science research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IPTV today</a:t>
            </a:r>
          </a:p>
          <a:p>
            <a:r>
              <a:rPr lang="en-GB" b="1" dirty="0" smtClean="0">
                <a:solidFill>
                  <a:schemeClr val="accent3"/>
                </a:solidFill>
              </a:rPr>
              <a:t>Research example 1: </a:t>
            </a:r>
            <a:r>
              <a:rPr lang="en-GB" b="1" dirty="0">
                <a:solidFill>
                  <a:schemeClr val="accent3"/>
                </a:solidFill>
              </a:rPr>
              <a:t>r</a:t>
            </a:r>
            <a:r>
              <a:rPr lang="en-GB" b="1" dirty="0" smtClean="0">
                <a:solidFill>
                  <a:schemeClr val="accent3"/>
                </a:solidFill>
              </a:rPr>
              <a:t>esource and energy consumption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2: zapping delay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Take-home message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IPTV?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New service on top of an IP network</a:t>
            </a:r>
          </a:p>
          <a:p>
            <a:pPr lvl="1"/>
            <a:r>
              <a:rPr lang="en-GB" dirty="0" smtClean="0"/>
              <a:t>Still an infant: around 5 years old</a:t>
            </a:r>
          </a:p>
          <a:p>
            <a:r>
              <a:rPr lang="en-GB" dirty="0" smtClean="0"/>
              <a:t>The sum of all forms of video (IPTV, </a:t>
            </a:r>
            <a:r>
              <a:rPr lang="en-GB" dirty="0" err="1" smtClean="0"/>
              <a:t>VoD</a:t>
            </a:r>
            <a:r>
              <a:rPr lang="en-GB" dirty="0" smtClean="0"/>
              <a:t>, P2P) will account for over 91% of global consumer traffic by 2013 [Cisco]</a:t>
            </a:r>
          </a:p>
          <a:p>
            <a:r>
              <a:rPr lang="en-GB" dirty="0" smtClean="0"/>
              <a:t>In the US there are already more than 5 million subscribers, and this number is expected to increase to 15.5 million by 2013 [Piper]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1. opportunities    </a:t>
            </a:r>
            <a:r>
              <a:rPr lang="en-GB" dirty="0" smtClean="0"/>
              <a:t>2. problem     3. state of the art       4. solution       5. evaluation      6. relevance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 inefficiencies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90% of all </a:t>
            </a:r>
            <a:r>
              <a:rPr lang="en-GB" dirty="0" smtClean="0"/>
              <a:t>TV viewing </a:t>
            </a:r>
            <a:r>
              <a:rPr lang="en-GB" dirty="0"/>
              <a:t>is restricted to a small selection of </a:t>
            </a:r>
            <a:r>
              <a:rPr lang="en-GB" dirty="0" smtClean="0"/>
              <a:t>channels [Cha et al.][</a:t>
            </a:r>
            <a:r>
              <a:rPr lang="en-GB" dirty="0" err="1" smtClean="0"/>
              <a:t>Qiu</a:t>
            </a:r>
            <a:r>
              <a:rPr lang="en-GB" dirty="0" smtClean="0"/>
              <a:t> et al.]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2. problem     3. state of the art       </a:t>
            </a:r>
            <a:r>
              <a:rPr lang="en-GB" dirty="0" smtClean="0"/>
              <a:t>4. solution       5. evaluation     6. relevance</a:t>
            </a:r>
            <a:endParaRPr lang="en-GB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714480" y="2857496"/>
          <a:ext cx="542928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ight Triangle 6"/>
          <p:cNvSpPr/>
          <p:nvPr/>
        </p:nvSpPr>
        <p:spPr>
          <a:xfrm rot="5400000">
            <a:off x="3596871" y="2453871"/>
            <a:ext cx="2093134" cy="4143404"/>
          </a:xfrm>
          <a:prstGeom prst="rtTriangle">
            <a:avLst/>
          </a:prstGeom>
          <a:solidFill>
            <a:srgbClr val="FFFF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71736" y="3128960"/>
            <a:ext cx="4071966" cy="357190"/>
          </a:xfrm>
          <a:prstGeom prst="rect">
            <a:avLst/>
          </a:prstGeom>
          <a:solidFill>
            <a:srgbClr val="FFFF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 rot="20174651">
            <a:off x="2749771" y="4627201"/>
            <a:ext cx="1809472" cy="555144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 rot="20174651">
            <a:off x="5045160" y="3653943"/>
            <a:ext cx="1588223" cy="555144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051718" y="4373108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access</a:t>
            </a:r>
            <a:endParaRPr lang="en-GB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3500437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metro/core</a:t>
            </a:r>
            <a:endParaRPr lang="en-GB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Selective pre-fetching of TV channels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Instead of each node pre-fetching all TV channels, </a:t>
            </a:r>
            <a:r>
              <a:rPr lang="en-GB" b="1" u="sng" dirty="0" smtClean="0"/>
              <a:t>pre-fetch only a selection</a:t>
            </a:r>
            <a:r>
              <a:rPr lang="en-GB" dirty="0" smtClean="0"/>
              <a:t> of channels</a:t>
            </a:r>
          </a:p>
          <a:p>
            <a:r>
              <a:rPr lang="en-GB" dirty="0" smtClean="0"/>
              <a:t>Pre-fetch </a:t>
            </a:r>
            <a:r>
              <a:rPr lang="en-GB" b="1" dirty="0" smtClean="0"/>
              <a:t>active channels</a:t>
            </a:r>
            <a:r>
              <a:rPr lang="en-GB" dirty="0" smtClean="0"/>
              <a:t> (channels for which there are viewers) + a </a:t>
            </a:r>
            <a:r>
              <a:rPr lang="en-GB" b="1" dirty="0" smtClean="0"/>
              <a:t>small number of inactive channels</a:t>
            </a:r>
            <a:endParaRPr lang="en-GB" dirty="0"/>
          </a:p>
          <a:p>
            <a:r>
              <a:rPr lang="en-GB" b="1" dirty="0"/>
              <a:t>R</a:t>
            </a:r>
            <a:r>
              <a:rPr lang="en-GB" b="1" dirty="0" smtClean="0"/>
              <a:t>oom size </a:t>
            </a:r>
            <a:r>
              <a:rPr lang="en-GB" dirty="0" smtClean="0"/>
              <a:t>= number of inactive channels pre-fetched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</a:t>
            </a:r>
            <a:r>
              <a:rPr lang="en-GB" b="1" dirty="0" smtClean="0"/>
              <a:t>4. solution       </a:t>
            </a:r>
            <a:r>
              <a:rPr lang="en-GB" dirty="0" smtClean="0"/>
              <a:t>5. evaluation     6. relevance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Trace-driven simulation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Using huge dataset from a nationwide IPTV provider:</a:t>
            </a:r>
          </a:p>
          <a:p>
            <a:pPr lvl="1"/>
            <a:r>
              <a:rPr lang="en-GB" dirty="0" smtClean="0"/>
              <a:t>255k users, 6 months, 150 TV channels, 622 DSLAMs, 11 regions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</a:t>
            </a:r>
            <a:r>
              <a:rPr lang="en-GB" b="1" dirty="0" smtClean="0"/>
              <a:t>5. evaluation     </a:t>
            </a:r>
            <a:r>
              <a:rPr lang="en-GB" dirty="0" smtClean="0"/>
              <a:t>6. relevance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objectives of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0061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General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	Illustrate the usual route taken to make good computer science research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b="1" dirty="0" smtClean="0"/>
              <a:t>Specific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Exemplify with a resource and energy efficient network for IPTV</a:t>
            </a:r>
            <a:endParaRPr lang="en-GB" dirty="0"/>
          </a:p>
        </p:txBody>
      </p:sp>
      <p:pic>
        <p:nvPicPr>
          <p:cNvPr id="1026" name="Picture 2" descr="C:\WINDOWS\Temporary Internet Files\Content.IE5\HT67J2YP\MCj042592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214554"/>
            <a:ext cx="3087704" cy="3423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Results – bandwidth savings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</a:t>
            </a:r>
            <a:r>
              <a:rPr lang="en-GB" b="1" dirty="0" smtClean="0"/>
              <a:t>5. evaluation     </a:t>
            </a:r>
            <a:r>
              <a:rPr lang="en-GB" dirty="0" smtClean="0"/>
              <a:t>6. relevance</a:t>
            </a:r>
            <a:endParaRPr lang="en-GB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428596" y="1571612"/>
          <a:ext cx="8358246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7"/>
          <p:cNvSpPr txBox="1"/>
          <p:nvPr/>
        </p:nvSpPr>
        <p:spPr>
          <a:xfrm>
            <a:off x="2428860" y="2143116"/>
            <a:ext cx="2428892" cy="44247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chemeClr val="accent2"/>
                </a:solidFill>
              </a:rPr>
              <a:t>50% </a:t>
            </a:r>
            <a:r>
              <a:rPr lang="en-GB" sz="2400" b="1" dirty="0" smtClean="0">
                <a:solidFill>
                  <a:schemeClr val="accent2"/>
                </a:solidFill>
              </a:rPr>
              <a:t>bandwidth </a:t>
            </a:r>
            <a:r>
              <a:rPr lang="en-GB" sz="2400" b="1" dirty="0">
                <a:solidFill>
                  <a:schemeClr val="accent2"/>
                </a:solidFill>
              </a:rPr>
              <a:t>reduction</a:t>
            </a:r>
          </a:p>
        </p:txBody>
      </p:sp>
      <p:sp>
        <p:nvSpPr>
          <p:cNvPr id="10" name="TextBox 14"/>
          <p:cNvSpPr txBox="1"/>
          <p:nvPr/>
        </p:nvSpPr>
        <p:spPr>
          <a:xfrm>
            <a:off x="4857752" y="1751201"/>
            <a:ext cx="2571768" cy="4329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chemeClr val="accent4"/>
                </a:solidFill>
              </a:rPr>
              <a:t>33% </a:t>
            </a:r>
            <a:r>
              <a:rPr lang="en-GB" sz="2400" b="1" dirty="0" smtClean="0">
                <a:solidFill>
                  <a:schemeClr val="accent4"/>
                </a:solidFill>
              </a:rPr>
              <a:t>bandwidth </a:t>
            </a:r>
            <a:r>
              <a:rPr lang="en-GB" sz="2400" b="1" dirty="0">
                <a:solidFill>
                  <a:schemeClr val="accent4"/>
                </a:solidFill>
              </a:rPr>
              <a:t>reduction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429124" y="2786058"/>
            <a:ext cx="785818" cy="642942"/>
          </a:xfrm>
          <a:prstGeom prst="straightConnector1">
            <a:avLst/>
          </a:prstGeom>
          <a:ln w="38100">
            <a:solidFill>
              <a:schemeClr val="accent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6643702" y="2500306"/>
            <a:ext cx="428628" cy="428628"/>
          </a:xfrm>
          <a:prstGeom prst="straightConnector1">
            <a:avLst/>
          </a:prstGeom>
          <a:ln w="38100">
            <a:solidFill>
              <a:schemeClr val="accent4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Results – requests affected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</a:t>
            </a:r>
            <a:r>
              <a:rPr lang="en-GB" b="1" dirty="0" smtClean="0"/>
              <a:t>5. evaluation     </a:t>
            </a:r>
            <a:r>
              <a:rPr lang="en-GB" dirty="0" smtClean="0"/>
              <a:t>6. relevance</a:t>
            </a:r>
            <a:endParaRPr lang="en-GB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28596" y="1714488"/>
          <a:ext cx="8215370" cy="4286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2357422" y="2285992"/>
            <a:ext cx="2910820" cy="9142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chemeClr val="accent2"/>
                </a:solidFill>
              </a:rPr>
              <a:t>&lt; 2% requests affected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3893338" y="3393280"/>
            <a:ext cx="1714514" cy="928697"/>
          </a:xfrm>
          <a:prstGeom prst="straightConnector1">
            <a:avLst/>
          </a:prstGeom>
          <a:ln w="38100">
            <a:solidFill>
              <a:schemeClr val="accent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24"/>
          <p:cNvSpPr txBox="1"/>
          <p:nvPr/>
        </p:nvSpPr>
        <p:spPr>
          <a:xfrm>
            <a:off x="5286380" y="2309142"/>
            <a:ext cx="2722007" cy="9142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chemeClr val="accent4"/>
                </a:solidFill>
              </a:rPr>
              <a:t>&lt; 0.1% requests affected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5786447" y="3857629"/>
            <a:ext cx="2000264" cy="428626"/>
          </a:xfrm>
          <a:prstGeom prst="straightConnector1">
            <a:avLst/>
          </a:prstGeom>
          <a:ln w="38100">
            <a:solidFill>
              <a:schemeClr val="accent4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 it worth it?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5. evaluation     </a:t>
            </a:r>
            <a:r>
              <a:rPr lang="en-GB" b="1" dirty="0" smtClean="0"/>
              <a:t>6. relevance</a:t>
            </a:r>
            <a:endParaRPr lang="en-GB" b="1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571744"/>
            <a:ext cx="8229600" cy="1168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4357694"/>
            <a:ext cx="8229600" cy="142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 probably not, in the future 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probably yes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00826" y="2143116"/>
            <a:ext cx="2214578" cy="18573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about energy savings?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Router power consumption model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5. evaluation     </a:t>
            </a:r>
            <a:r>
              <a:rPr lang="en-GB" b="1" dirty="0" smtClean="0"/>
              <a:t>6. relevance</a:t>
            </a:r>
            <a:endParaRPr lang="en-GB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785786" y="1357298"/>
          <a:ext cx="7429552" cy="3500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357422" y="2786058"/>
            <a:ext cx="1143008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5484027" y="2231221"/>
            <a:ext cx="319088" cy="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28596" y="5000636"/>
            <a:ext cx="8229600" cy="1339841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We assume the router can turn off ports not in use</a:t>
            </a:r>
          </a:p>
          <a:p>
            <a:r>
              <a:rPr lang="el-GR" dirty="0" smtClean="0"/>
              <a:t>Δ</a:t>
            </a:r>
            <a:r>
              <a:rPr lang="en-GB" dirty="0" smtClean="0"/>
              <a:t>l and </a:t>
            </a:r>
            <a:r>
              <a:rPr lang="el-GR" dirty="0" smtClean="0"/>
              <a:t>Δ</a:t>
            </a:r>
            <a:r>
              <a:rPr lang="en-GB" dirty="0" smtClean="0"/>
              <a:t>p based on real measurements [</a:t>
            </a:r>
            <a:r>
              <a:rPr lang="en-GB" dirty="0" err="1" smtClean="0"/>
              <a:t>Chabarek</a:t>
            </a:r>
            <a:r>
              <a:rPr lang="en-GB" dirty="0" smtClean="0"/>
              <a:t> et al.]</a:t>
            </a:r>
          </a:p>
          <a:p>
            <a:r>
              <a:rPr lang="en-GB" dirty="0" smtClean="0"/>
              <a:t>250 edge routers + 50 core routers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 it worth it? (2)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5. evaluation     </a:t>
            </a:r>
            <a:r>
              <a:rPr lang="en-GB" b="1" dirty="0" smtClean="0"/>
              <a:t>6. relevance</a:t>
            </a:r>
            <a:endParaRPr lang="en-GB" b="1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571472" y="1357298"/>
          <a:ext cx="814393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428596" y="5143512"/>
            <a:ext cx="8229600" cy="142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 not, in the future 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maybe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Route to make good computer science research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IPTV today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1: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esource and energy consumption in IPTV</a:t>
            </a:r>
          </a:p>
          <a:p>
            <a:r>
              <a:rPr lang="en-GB" b="1" dirty="0" smtClean="0">
                <a:solidFill>
                  <a:schemeClr val="accent3"/>
                </a:solidFill>
              </a:rPr>
              <a:t>Research example 2: zapping delay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Take-home message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Zapping delay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IPTV this </a:t>
            </a:r>
            <a:r>
              <a:rPr lang="en-GB" dirty="0"/>
              <a:t>delay can add up to two seconds </a:t>
            </a:r>
            <a:r>
              <a:rPr lang="en-GB" dirty="0" smtClean="0"/>
              <a:t>or more</a:t>
            </a:r>
          </a:p>
          <a:p>
            <a:pPr lvl="1"/>
            <a:r>
              <a:rPr lang="en-GB" dirty="0" smtClean="0"/>
              <a:t>should be below 430ms[</a:t>
            </a:r>
            <a:r>
              <a:rPr lang="en-GB" dirty="0" err="1" smtClean="0"/>
              <a:t>Kooji</a:t>
            </a:r>
            <a:r>
              <a:rPr lang="en-GB" dirty="0" smtClean="0"/>
              <a:t> et al.]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2. problem     </a:t>
            </a:r>
            <a:r>
              <a:rPr lang="en-GB" dirty="0" smtClean="0"/>
              <a:t>3. state of the art       4. solution       5. evaluation     6. relevance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Several solutions proposed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Video </a:t>
            </a:r>
            <a:r>
              <a:rPr lang="en-GB" dirty="0"/>
              <a:t>coding </a:t>
            </a:r>
            <a:r>
              <a:rPr lang="en-GB" dirty="0" smtClean="0"/>
              <a:t>and processing techniques</a:t>
            </a:r>
          </a:p>
          <a:p>
            <a:r>
              <a:rPr lang="en-GB" dirty="0" smtClean="0"/>
              <a:t>Network </a:t>
            </a:r>
            <a:r>
              <a:rPr lang="en-GB" dirty="0"/>
              <a:t>level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Problems of existing solutions:</a:t>
            </a:r>
          </a:p>
          <a:p>
            <a:pPr lvl="1"/>
            <a:r>
              <a:rPr lang="en-GB" dirty="0" smtClean="0"/>
              <a:t>Complexity</a:t>
            </a:r>
          </a:p>
          <a:p>
            <a:pPr lvl="1"/>
            <a:r>
              <a:rPr lang="en-GB" dirty="0" smtClean="0"/>
              <a:t>Additional video servers needed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</a:t>
            </a:r>
            <a:r>
              <a:rPr lang="en-GB" b="1" dirty="0" smtClean="0"/>
              <a:t>3. state of the art       </a:t>
            </a:r>
            <a:r>
              <a:rPr lang="en-GB" dirty="0" smtClean="0"/>
              <a:t>4. solution       5. evaluation     6. relevance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zapping is linear...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</a:t>
            </a:r>
            <a:r>
              <a:rPr lang="en-GB" b="1" dirty="0" smtClean="0"/>
              <a:t>4. solution       </a:t>
            </a:r>
            <a:r>
              <a:rPr lang="en-GB" dirty="0" smtClean="0"/>
              <a:t>5. evaluation     6. relevance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38" y="1349375"/>
            <a:ext cx="7602537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Route to make good computer science research</a:t>
            </a:r>
          </a:p>
          <a:p>
            <a:r>
              <a:rPr lang="en-GB" dirty="0" smtClean="0"/>
              <a:t>IPTV today</a:t>
            </a:r>
          </a:p>
          <a:p>
            <a:r>
              <a:rPr lang="en-GB" dirty="0" smtClean="0"/>
              <a:t>Research example 1: </a:t>
            </a:r>
            <a:r>
              <a:rPr lang="en-GB" dirty="0"/>
              <a:t>r</a:t>
            </a:r>
            <a:r>
              <a:rPr lang="en-GB" dirty="0" smtClean="0"/>
              <a:t>esource and energy consumption in IPTV</a:t>
            </a:r>
          </a:p>
          <a:p>
            <a:r>
              <a:rPr lang="en-GB" dirty="0" smtClean="0"/>
              <a:t>Research example 2: zapping delay in IPTV</a:t>
            </a:r>
          </a:p>
          <a:p>
            <a:r>
              <a:rPr lang="en-GB" dirty="0" smtClean="0"/>
              <a:t>Take-home message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IPTV today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</a:t>
            </a:r>
            <a:r>
              <a:rPr lang="en-GB" b="1" dirty="0" smtClean="0"/>
              <a:t>4. solution       </a:t>
            </a:r>
            <a:r>
              <a:rPr lang="en-GB" dirty="0" smtClean="0"/>
              <a:t>5. evaluation     6. relevance</a:t>
            </a:r>
            <a:endParaRPr lang="en-GB" dirty="0"/>
          </a:p>
        </p:txBody>
      </p:sp>
      <p:pic>
        <p:nvPicPr>
          <p:cNvPr id="40962" name="Picture 2" descr="C:\WINDOWS\Temporary Internet Files\Content.IE5\WAQME6NJ\MCj0439833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428868"/>
            <a:ext cx="2143140" cy="2143140"/>
          </a:xfrm>
          <a:prstGeom prst="rect">
            <a:avLst/>
          </a:prstGeom>
          <a:noFill/>
        </p:spPr>
      </p:pic>
      <p:pic>
        <p:nvPicPr>
          <p:cNvPr id="40963" name="Picture 3" descr="C:\WINDOWS\Temporary Internet Files\Content.IE5\WAQME6NJ\MCj0432649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928934"/>
            <a:ext cx="1357322" cy="1357322"/>
          </a:xfrm>
          <a:prstGeom prst="rect">
            <a:avLst/>
          </a:prstGeom>
          <a:noFill/>
        </p:spPr>
      </p:pic>
      <p:sp>
        <p:nvSpPr>
          <p:cNvPr id="40964" name="Cloud"/>
          <p:cNvSpPr>
            <a:spLocks noChangeAspect="1" noEditPoints="1" noChangeArrowheads="1"/>
          </p:cNvSpPr>
          <p:nvPr/>
        </p:nvSpPr>
        <p:spPr bwMode="auto">
          <a:xfrm>
            <a:off x="6072198" y="271462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b="1" dirty="0" smtClean="0"/>
              <a:t>IPTV NETWORK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435769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Requesting channel 3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500826" y="435769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Sending channel 3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08 -0.00394 L 0.34531 -0.0039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31 -0.00394 L 0.67031 -0.0039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59852E-6 L -0.3559 -0.0034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1" grpId="3"/>
      <p:bldP spid="12" grpId="0"/>
      <p:bldP spid="12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IPTV with channel </a:t>
            </a:r>
            <a:r>
              <a:rPr lang="en-GB" dirty="0" err="1" smtClean="0"/>
              <a:t>smurfing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</a:t>
            </a:r>
            <a:r>
              <a:rPr lang="en-GB" b="1" dirty="0" smtClean="0"/>
              <a:t>4. solution       </a:t>
            </a:r>
            <a:r>
              <a:rPr lang="en-GB" dirty="0" smtClean="0"/>
              <a:t>5. evaluation     6. relevance</a:t>
            </a:r>
            <a:endParaRPr lang="en-GB" dirty="0"/>
          </a:p>
        </p:txBody>
      </p:sp>
      <p:pic>
        <p:nvPicPr>
          <p:cNvPr id="40962" name="Picture 2" descr="C:\WINDOWS\Temporary Internet Files\Content.IE5\WAQME6NJ\MCj0439833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428868"/>
            <a:ext cx="2143140" cy="2143140"/>
          </a:xfrm>
          <a:prstGeom prst="rect">
            <a:avLst/>
          </a:prstGeom>
          <a:noFill/>
        </p:spPr>
      </p:pic>
      <p:pic>
        <p:nvPicPr>
          <p:cNvPr id="40963" name="Picture 3" descr="C:\WINDOWS\Temporary Internet Files\Content.IE5\WAQME6NJ\MCj0432649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928934"/>
            <a:ext cx="1357322" cy="1357322"/>
          </a:xfrm>
          <a:prstGeom prst="rect">
            <a:avLst/>
          </a:prstGeom>
          <a:noFill/>
        </p:spPr>
      </p:pic>
      <p:sp>
        <p:nvSpPr>
          <p:cNvPr id="40964" name="Cloud"/>
          <p:cNvSpPr>
            <a:spLocks noChangeAspect="1" noEditPoints="1" noChangeArrowheads="1"/>
          </p:cNvSpPr>
          <p:nvPr/>
        </p:nvSpPr>
        <p:spPr bwMode="auto">
          <a:xfrm>
            <a:off x="6072198" y="271462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b="1" dirty="0" smtClean="0"/>
              <a:t>IPTV NETWORK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435769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Requesting channel 3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500826" y="435769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Sending channel </a:t>
            </a:r>
            <a:r>
              <a:rPr lang="en-GB" b="1" dirty="0" smtClean="0">
                <a:solidFill>
                  <a:srgbClr val="FF0000"/>
                </a:solidFill>
              </a:rPr>
              <a:t>2</a:t>
            </a:r>
            <a:r>
              <a:rPr lang="en-GB" b="1" dirty="0" smtClean="0"/>
              <a:t>,3,</a:t>
            </a:r>
            <a:r>
              <a:rPr lang="en-GB" b="1" dirty="0" smtClean="0">
                <a:solidFill>
                  <a:srgbClr val="FF0000"/>
                </a:solidFill>
              </a:rPr>
              <a:t>4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6116" y="435769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Requesting channel </a:t>
            </a:r>
            <a:r>
              <a:rPr lang="en-GB" b="1" dirty="0" smtClean="0">
                <a:solidFill>
                  <a:srgbClr val="FF0000"/>
                </a:solidFill>
              </a:rPr>
              <a:t>2</a:t>
            </a:r>
            <a:r>
              <a:rPr lang="en-GB" b="1" dirty="0" smtClean="0"/>
              <a:t>,3,</a:t>
            </a:r>
            <a:r>
              <a:rPr lang="en-GB" b="1" dirty="0" smtClean="0">
                <a:solidFill>
                  <a:srgbClr val="FF0000"/>
                </a:solidFill>
              </a:rPr>
              <a:t>4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08 -0.00394 L 0.34531 -0.0039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34653 -2.22222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1088 L -0.3559 -0.0143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3"/>
      <p:bldP spid="12" grpId="0"/>
      <p:bldP spid="12" grpId="1"/>
      <p:bldP spid="13" grpId="0"/>
      <p:bldP spid="13" grpId="1"/>
      <p:bldP spid="13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Channel </a:t>
            </a:r>
            <a:r>
              <a:rPr lang="en-GB" dirty="0" err="1" smtClean="0"/>
              <a:t>smurfing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Besides the channel requested, send </a:t>
            </a:r>
            <a:r>
              <a:rPr lang="en-GB" b="1" dirty="0" smtClean="0"/>
              <a:t>N</a:t>
            </a:r>
            <a:r>
              <a:rPr lang="en-GB" dirty="0" smtClean="0"/>
              <a:t> neighbouring channels concurrently for </a:t>
            </a:r>
            <a:r>
              <a:rPr lang="en-GB" b="1" dirty="0" smtClean="0"/>
              <a:t>C</a:t>
            </a:r>
            <a:r>
              <a:rPr lang="en-GB" dirty="0" smtClean="0"/>
              <a:t> seconds.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</a:t>
            </a:r>
            <a:r>
              <a:rPr lang="en-GB" b="1" dirty="0" smtClean="0"/>
              <a:t>4. solution       </a:t>
            </a:r>
            <a:r>
              <a:rPr lang="en-GB" dirty="0" smtClean="0"/>
              <a:t>5. evaluation     6. relevance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Trace-driven simulation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Using huge dataset from a nationwide IPTV provider:</a:t>
            </a:r>
          </a:p>
          <a:p>
            <a:pPr lvl="1"/>
            <a:r>
              <a:rPr lang="en-GB" dirty="0" smtClean="0"/>
              <a:t>255k users, 6 months, 150 TV channels, 622 DSLAMs, 11 regions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</a:t>
            </a:r>
            <a:r>
              <a:rPr lang="en-GB" b="1" dirty="0" smtClean="0"/>
              <a:t>5. evaluation     </a:t>
            </a:r>
            <a:r>
              <a:rPr lang="en-GB" dirty="0" smtClean="0"/>
              <a:t>6. relevance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Results – requests with no delay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</a:t>
            </a:r>
            <a:r>
              <a:rPr lang="en-GB" b="1" dirty="0" smtClean="0"/>
              <a:t>5. evaluation     </a:t>
            </a:r>
            <a:r>
              <a:rPr lang="en-GB" dirty="0" smtClean="0"/>
              <a:t>6. relevance</a:t>
            </a:r>
            <a:endParaRPr lang="en-GB" dirty="0"/>
          </a:p>
        </p:txBody>
      </p:sp>
      <p:graphicFrame>
        <p:nvGraphicFramePr>
          <p:cNvPr id="13" name="Chart 12"/>
          <p:cNvGraphicFramePr/>
          <p:nvPr/>
        </p:nvGraphicFramePr>
        <p:xfrm>
          <a:off x="285720" y="1285860"/>
          <a:ext cx="842968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Oval 13"/>
          <p:cNvSpPr/>
          <p:nvPr/>
        </p:nvSpPr>
        <p:spPr>
          <a:xfrm>
            <a:off x="3571868" y="2714620"/>
            <a:ext cx="785818" cy="135732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642910" y="1600200"/>
          <a:ext cx="8072494" cy="468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Results – requests with no delay (zapping periods only)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</a:t>
            </a:r>
            <a:r>
              <a:rPr lang="en-GB" b="1" dirty="0" smtClean="0"/>
              <a:t>5. evaluation     </a:t>
            </a:r>
            <a:r>
              <a:rPr lang="en-GB" dirty="0" smtClean="0"/>
              <a:t>6. relevance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5643570" y="2285992"/>
            <a:ext cx="714380" cy="785818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Results – average bandwidth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</a:t>
            </a:r>
            <a:r>
              <a:rPr lang="en-GB" b="1" dirty="0" smtClean="0"/>
              <a:t>5. evaluation     </a:t>
            </a:r>
            <a:r>
              <a:rPr lang="en-GB" dirty="0" smtClean="0"/>
              <a:t>6. relevance</a:t>
            </a:r>
            <a:endParaRPr lang="en-GB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500034" y="1357298"/>
          <a:ext cx="806295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Oval 11"/>
          <p:cNvSpPr/>
          <p:nvPr/>
        </p:nvSpPr>
        <p:spPr>
          <a:xfrm>
            <a:off x="3571868" y="4714884"/>
            <a:ext cx="1143008" cy="785818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 it worth it?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opportunities   </a:t>
            </a:r>
            <a:r>
              <a:rPr lang="en-GB" b="1" dirty="0" smtClean="0"/>
              <a:t> </a:t>
            </a:r>
            <a:r>
              <a:rPr lang="en-GB" dirty="0" smtClean="0"/>
              <a:t>2. problem     3. state of the art       4. solution       5. evaluation     </a:t>
            </a:r>
            <a:r>
              <a:rPr lang="en-GB" b="1" dirty="0" smtClean="0"/>
              <a:t>6. relevance</a:t>
            </a:r>
            <a:endParaRPr lang="en-GB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285852" y="3286124"/>
          <a:ext cx="6405564" cy="3114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2471742"/>
          </a:xfrm>
        </p:spPr>
        <p:txBody>
          <a:bodyPr>
            <a:normAutofit/>
          </a:bodyPr>
          <a:lstStyle/>
          <a:p>
            <a:r>
              <a:rPr lang="en-GB" dirty="0" smtClean="0"/>
              <a:t>Very simple to implement</a:t>
            </a:r>
          </a:p>
          <a:p>
            <a:pPr lvl="1"/>
            <a:r>
              <a:rPr lang="en-GB" dirty="0" smtClean="0"/>
              <a:t>Small software upgrade</a:t>
            </a:r>
          </a:p>
          <a:p>
            <a:pPr lvl="1"/>
            <a:r>
              <a:rPr lang="en-GB" dirty="0" smtClean="0"/>
              <a:t>No </a:t>
            </a:r>
            <a:r>
              <a:rPr lang="en-GB" dirty="0"/>
              <a:t>a</a:t>
            </a:r>
            <a:r>
              <a:rPr lang="en-GB" dirty="0" smtClean="0"/>
              <a:t>dditional video servers needed</a:t>
            </a:r>
          </a:p>
          <a:p>
            <a:pPr lvl="1"/>
            <a:r>
              <a:rPr lang="en-GB" dirty="0" smtClean="0"/>
              <a:t>Performance close to optimal predictor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Route to make good computer science research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IPTV today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1: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esource and energy consumption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2: zapping delay in IPTV</a:t>
            </a:r>
          </a:p>
          <a:p>
            <a:r>
              <a:rPr lang="en-GB" b="1" dirty="0" smtClean="0">
                <a:solidFill>
                  <a:schemeClr val="accent3"/>
                </a:solidFill>
              </a:rPr>
              <a:t>Take-home message</a:t>
            </a:r>
            <a:endParaRPr lang="en-GB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Take-home message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Computer </a:t>
            </a:r>
            <a:r>
              <a:rPr lang="en-GB" dirty="0"/>
              <a:t>science </a:t>
            </a:r>
            <a:r>
              <a:rPr lang="en-GB" dirty="0" smtClean="0"/>
              <a:t>knowledge can </a:t>
            </a:r>
            <a:r>
              <a:rPr lang="en-GB" dirty="0"/>
              <a:t>be used in </a:t>
            </a:r>
            <a:r>
              <a:rPr lang="en-GB" dirty="0" smtClean="0"/>
              <a:t>novel,  practical, useful ways</a:t>
            </a:r>
          </a:p>
          <a:p>
            <a:pPr marL="514350" indent="-514350">
              <a:buAutoNum type="arabicPeriod"/>
            </a:pPr>
            <a:r>
              <a:rPr lang="en-GB" dirty="0" smtClean="0"/>
              <a:t>It is important to build </a:t>
            </a:r>
            <a:r>
              <a:rPr lang="en-GB" dirty="0"/>
              <a:t>realistic scenarios to evaluate </a:t>
            </a:r>
            <a:r>
              <a:rPr lang="en-GB" dirty="0" smtClean="0"/>
              <a:t>our ideas</a:t>
            </a:r>
          </a:p>
          <a:p>
            <a:pPr marL="514350" indent="-514350">
              <a:buAutoNum type="arabicPeriod"/>
            </a:pPr>
            <a:r>
              <a:rPr lang="en-GB" dirty="0" smtClean="0"/>
              <a:t>It is fundamental to accept </a:t>
            </a:r>
            <a:r>
              <a:rPr lang="en-GB" dirty="0"/>
              <a:t>that any technical solution has </a:t>
            </a:r>
            <a:r>
              <a:rPr lang="en-GB" dirty="0" smtClean="0"/>
              <a:t>limitations </a:t>
            </a:r>
            <a:r>
              <a:rPr lang="en-GB" dirty="0"/>
              <a:t>and that these should not be </a:t>
            </a:r>
            <a:r>
              <a:rPr lang="en-GB" dirty="0" smtClean="0"/>
              <a:t>concealed</a:t>
            </a:r>
          </a:p>
          <a:p>
            <a:pPr marL="514350" indent="-514350">
              <a:buAutoNum type="arabicPeriod"/>
            </a:pPr>
            <a:r>
              <a:rPr lang="en-GB" dirty="0" smtClean="0"/>
              <a:t>Be </a:t>
            </a:r>
            <a:r>
              <a:rPr lang="en-GB" dirty="0"/>
              <a:t>aware that a solution to a problem is only relevant if the benefits clearly outweigh the </a:t>
            </a:r>
            <a:r>
              <a:rPr lang="en-GB" dirty="0" smtClean="0"/>
              <a:t>disadvantages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3"/>
                </a:solidFill>
              </a:rPr>
              <a:t>Route to make good computer science research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IPTV today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1: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esource and energy consumption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Research example 2: zapping delay in IPTV</a:t>
            </a:r>
          </a:p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Take-home message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61" y="4887933"/>
            <a:ext cx="8929718" cy="1827215"/>
          </a:xfrm>
        </p:spPr>
        <p:txBody>
          <a:bodyPr>
            <a:noAutofit/>
          </a:bodyPr>
          <a:lstStyle/>
          <a:p>
            <a:r>
              <a:rPr lang="en-GB" sz="3200" dirty="0" smtClean="0"/>
              <a:t>Interested in these matters?</a:t>
            </a:r>
            <a:br>
              <a:rPr lang="en-GB" sz="3200" dirty="0" smtClean="0"/>
            </a:br>
            <a:r>
              <a:rPr lang="en-GB" sz="3200" dirty="0" smtClean="0"/>
              <a:t>Any idea what the “G” in GREEN could stand for? </a:t>
            </a:r>
            <a:r>
              <a:rPr lang="en-GB" sz="3200" dirty="0" smtClean="0">
                <a:sym typeface="Wingdings" pitchFamily="2" charset="2"/>
              </a:rPr>
              <a:t></a:t>
            </a:r>
            <a:br>
              <a:rPr lang="en-GB" sz="3200" dirty="0" smtClean="0">
                <a:sym typeface="Wingdings" pitchFamily="2" charset="2"/>
              </a:rPr>
            </a:br>
            <a:r>
              <a:rPr lang="en-GB" sz="3200" dirty="0" smtClean="0">
                <a:sym typeface="Wingdings" pitchFamily="2" charset="2"/>
              </a:rPr>
              <a:t>Feel free to contact me: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>
                <a:hlinkClick r:id="rId2"/>
              </a:rPr>
              <a:t>fernando.ramos@cl.cam.ac.uk</a:t>
            </a:r>
            <a:endParaRPr lang="en-GB" sz="3200" dirty="0"/>
          </a:p>
        </p:txBody>
      </p:sp>
      <p:pic>
        <p:nvPicPr>
          <p:cNvPr id="4" name="Picture 3" descr="C:\WINDOWS\Temporary Internet Files\Content.IE5\HSIJ2EG3\MCBD19907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14290"/>
            <a:ext cx="3714776" cy="4511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000" dirty="0" smtClean="0"/>
              <a:t>[Cisco] </a:t>
            </a:r>
            <a:r>
              <a:rPr lang="en-GB" sz="2000" i="1" dirty="0" smtClean="0"/>
              <a:t>Cisco </a:t>
            </a:r>
            <a:r>
              <a:rPr lang="en-GB" sz="2000" i="1" dirty="0"/>
              <a:t>visual networking index: </a:t>
            </a:r>
            <a:r>
              <a:rPr lang="en-GB" sz="2000" i="1" dirty="0" smtClean="0"/>
              <a:t>Forecast and methodology</a:t>
            </a:r>
            <a:r>
              <a:rPr lang="en-GB" sz="2000" dirty="0" smtClean="0"/>
              <a:t> </a:t>
            </a:r>
            <a:r>
              <a:rPr lang="en-GB" sz="2000" dirty="0"/>
              <a:t>2008-2013, 2008</a:t>
            </a:r>
            <a:r>
              <a:rPr lang="en-GB" sz="2000" dirty="0" smtClean="0"/>
              <a:t>.</a:t>
            </a:r>
          </a:p>
          <a:p>
            <a:pPr>
              <a:buNone/>
            </a:pPr>
            <a:r>
              <a:rPr lang="en-GB" sz="2000" dirty="0" smtClean="0"/>
              <a:t>[Piper] B</a:t>
            </a:r>
            <a:r>
              <a:rPr lang="en-GB" sz="2000" dirty="0"/>
              <a:t>. Piper. </a:t>
            </a:r>
            <a:r>
              <a:rPr lang="en-GB" sz="2000" i="1" dirty="0"/>
              <a:t>United states IPTV market </a:t>
            </a:r>
            <a:r>
              <a:rPr lang="en-GB" sz="2000" i="1" dirty="0" smtClean="0"/>
              <a:t>sizing: 2009-2013</a:t>
            </a:r>
            <a:r>
              <a:rPr lang="en-GB" sz="2000" dirty="0"/>
              <a:t>. Technical report, </a:t>
            </a:r>
            <a:r>
              <a:rPr lang="en-GB" sz="2000" dirty="0" smtClean="0"/>
              <a:t> Strategy Analytics, 2009.</a:t>
            </a:r>
          </a:p>
          <a:p>
            <a:pPr>
              <a:buNone/>
            </a:pPr>
            <a:r>
              <a:rPr lang="en-GB" sz="2000" dirty="0" smtClean="0"/>
              <a:t>[Cha et al.] M. Cha, P. Rodriguez, J. Crowcroft, S. Moon, and X. Amatriain. </a:t>
            </a:r>
            <a:r>
              <a:rPr lang="en-GB" sz="2000" i="1" dirty="0" smtClean="0"/>
              <a:t>Watching television over an IP network</a:t>
            </a:r>
            <a:r>
              <a:rPr lang="en-GB" sz="2000" dirty="0" smtClean="0"/>
              <a:t>. In Proc. ACM IMC, 2008. </a:t>
            </a:r>
          </a:p>
          <a:p>
            <a:pPr>
              <a:buNone/>
            </a:pPr>
            <a:r>
              <a:rPr lang="en-GB" sz="2000" dirty="0" smtClean="0"/>
              <a:t>[</a:t>
            </a:r>
            <a:r>
              <a:rPr lang="en-GB" sz="2000" dirty="0" err="1" smtClean="0"/>
              <a:t>Qiu</a:t>
            </a:r>
            <a:r>
              <a:rPr lang="en-GB" sz="2000" dirty="0" smtClean="0"/>
              <a:t> et al.] T</a:t>
            </a:r>
            <a:r>
              <a:rPr lang="en-GB" sz="2000" dirty="0"/>
              <a:t>. </a:t>
            </a:r>
            <a:r>
              <a:rPr lang="en-GB" sz="2000" dirty="0" err="1"/>
              <a:t>Qiu</a:t>
            </a:r>
            <a:r>
              <a:rPr lang="en-GB" sz="2000" dirty="0"/>
              <a:t>, Z. </a:t>
            </a:r>
            <a:r>
              <a:rPr lang="en-GB" sz="2000" dirty="0" err="1"/>
              <a:t>Ge</a:t>
            </a:r>
            <a:r>
              <a:rPr lang="en-GB" sz="2000" dirty="0"/>
              <a:t>, S. Lee, J. Wang, Q. Zhao, </a:t>
            </a:r>
            <a:r>
              <a:rPr lang="en-GB" sz="2000" dirty="0" smtClean="0"/>
              <a:t>and J</a:t>
            </a:r>
            <a:r>
              <a:rPr lang="en-GB" sz="2000" dirty="0"/>
              <a:t>. </a:t>
            </a:r>
            <a:r>
              <a:rPr lang="en-GB" sz="2000" dirty="0" err="1"/>
              <a:t>Xu</a:t>
            </a:r>
            <a:r>
              <a:rPr lang="en-GB" sz="2000" dirty="0"/>
              <a:t>. </a:t>
            </a:r>
            <a:r>
              <a:rPr lang="en-GB" sz="2000" i="1" dirty="0" err="1"/>
              <a:t>Modeling</a:t>
            </a:r>
            <a:r>
              <a:rPr lang="en-GB" sz="2000" i="1" dirty="0"/>
              <a:t> channel popularity dynamics in </a:t>
            </a:r>
            <a:r>
              <a:rPr lang="en-GB" sz="2000" i="1" dirty="0" smtClean="0"/>
              <a:t>a large </a:t>
            </a:r>
            <a:r>
              <a:rPr lang="en-GB" sz="2000" i="1" dirty="0"/>
              <a:t>IPTV system.</a:t>
            </a:r>
            <a:r>
              <a:rPr lang="en-GB" sz="2000" dirty="0"/>
              <a:t> In Proc. </a:t>
            </a:r>
            <a:r>
              <a:rPr lang="en-GB" sz="2000" dirty="0" smtClean="0"/>
              <a:t>ACM SIGMETRICS</a:t>
            </a:r>
            <a:r>
              <a:rPr lang="en-GB" sz="2000" dirty="0"/>
              <a:t>, 2009</a:t>
            </a:r>
            <a:r>
              <a:rPr lang="en-GB" sz="2000" dirty="0" smtClean="0"/>
              <a:t>.</a:t>
            </a:r>
          </a:p>
          <a:p>
            <a:pPr>
              <a:buNone/>
            </a:pPr>
            <a:r>
              <a:rPr lang="en-GB" sz="2000" dirty="0" smtClean="0"/>
              <a:t>[</a:t>
            </a:r>
            <a:r>
              <a:rPr lang="en-GB" sz="2000" dirty="0" err="1" smtClean="0"/>
              <a:t>Chabarek</a:t>
            </a:r>
            <a:r>
              <a:rPr lang="en-GB" sz="2000" dirty="0" smtClean="0"/>
              <a:t> et al.] </a:t>
            </a:r>
            <a:r>
              <a:rPr lang="en-GB" sz="2000" dirty="0"/>
              <a:t>J. </a:t>
            </a:r>
            <a:r>
              <a:rPr lang="en-GB" sz="2000" dirty="0" err="1"/>
              <a:t>Chabarek</a:t>
            </a:r>
            <a:r>
              <a:rPr lang="en-GB" sz="2000" dirty="0"/>
              <a:t>, J. </a:t>
            </a:r>
            <a:r>
              <a:rPr lang="en-GB" sz="2000" dirty="0" err="1"/>
              <a:t>Sommers</a:t>
            </a:r>
            <a:r>
              <a:rPr lang="en-GB" sz="2000" dirty="0"/>
              <a:t>, P. </a:t>
            </a:r>
            <a:r>
              <a:rPr lang="en-GB" sz="2000" dirty="0" err="1"/>
              <a:t>Barford</a:t>
            </a:r>
            <a:r>
              <a:rPr lang="en-GB" sz="2000" dirty="0"/>
              <a:t>, C. </a:t>
            </a:r>
            <a:r>
              <a:rPr lang="en-GB" sz="2000" dirty="0" err="1" smtClean="0"/>
              <a:t>Estan</a:t>
            </a:r>
            <a:r>
              <a:rPr lang="en-GB" sz="2000" dirty="0" smtClean="0"/>
              <a:t>, D</a:t>
            </a:r>
            <a:r>
              <a:rPr lang="en-GB" sz="2000" dirty="0"/>
              <a:t>. </a:t>
            </a:r>
            <a:r>
              <a:rPr lang="en-GB" sz="2000" dirty="0" err="1"/>
              <a:t>Tsiang</a:t>
            </a:r>
            <a:r>
              <a:rPr lang="en-GB" sz="2000" dirty="0"/>
              <a:t>, and S. Wright. </a:t>
            </a:r>
            <a:r>
              <a:rPr lang="en-GB" sz="2000" i="1" dirty="0"/>
              <a:t>Power awareness </a:t>
            </a:r>
            <a:r>
              <a:rPr lang="en-GB" sz="2000" i="1" dirty="0" smtClean="0"/>
              <a:t>in network </a:t>
            </a:r>
            <a:r>
              <a:rPr lang="en-GB" sz="2000" i="1" dirty="0"/>
              <a:t>design and routing.</a:t>
            </a:r>
            <a:r>
              <a:rPr lang="en-GB" sz="2000" dirty="0"/>
              <a:t> In Proc. </a:t>
            </a:r>
            <a:r>
              <a:rPr lang="en-GB" sz="2000" dirty="0" smtClean="0"/>
              <a:t>IEEE INFOCOM</a:t>
            </a:r>
            <a:r>
              <a:rPr lang="en-GB" sz="2000" dirty="0"/>
              <a:t>, 2008</a:t>
            </a:r>
            <a:r>
              <a:rPr lang="en-GB" sz="2000" dirty="0" smtClean="0"/>
              <a:t>.</a:t>
            </a:r>
          </a:p>
          <a:p>
            <a:pPr>
              <a:buNone/>
            </a:pPr>
            <a:r>
              <a:rPr lang="en-GB" sz="2000" dirty="0" smtClean="0"/>
              <a:t>[</a:t>
            </a:r>
            <a:r>
              <a:rPr lang="en-GB" sz="2000" dirty="0" err="1" smtClean="0"/>
              <a:t>Kooji</a:t>
            </a:r>
            <a:r>
              <a:rPr lang="en-GB" sz="2000" dirty="0" smtClean="0"/>
              <a:t> et al.] R. </a:t>
            </a:r>
            <a:r>
              <a:rPr lang="en-GB" sz="2000" dirty="0" err="1" smtClean="0"/>
              <a:t>Kooij</a:t>
            </a:r>
            <a:r>
              <a:rPr lang="en-GB" sz="2000" dirty="0" smtClean="0"/>
              <a:t>, K. Ahmed, K. </a:t>
            </a:r>
            <a:r>
              <a:rPr lang="en-GB" sz="2000" dirty="0" err="1" smtClean="0"/>
              <a:t>Brunnstr¨om</a:t>
            </a:r>
            <a:r>
              <a:rPr lang="en-GB" sz="2000" dirty="0" smtClean="0"/>
              <a:t>, and K. </a:t>
            </a:r>
            <a:r>
              <a:rPr lang="en-GB" sz="2000" dirty="0" err="1" smtClean="0"/>
              <a:t>Acreo</a:t>
            </a:r>
            <a:r>
              <a:rPr lang="en-GB" sz="2000" dirty="0" smtClean="0"/>
              <a:t>. </a:t>
            </a:r>
            <a:r>
              <a:rPr lang="en-GB" sz="2000" i="1" dirty="0" smtClean="0"/>
              <a:t>Perceived quality of channel zapping.</a:t>
            </a:r>
            <a:r>
              <a:rPr lang="en-GB" sz="2000" dirty="0" smtClean="0"/>
              <a:t> In proceedings of the IASTED , 2006.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Look for an opportunity</a:t>
            </a:r>
          </a:p>
        </p:txBody>
      </p:sp>
      <p:pic>
        <p:nvPicPr>
          <p:cNvPr id="2052" name="Picture 4" descr="C:\WINDOWS\Temporary Internet Files\Content.IE5\NDKA6SMS\MCj0431643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857364"/>
            <a:ext cx="3832239" cy="3832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Identify a problem</a:t>
            </a:r>
          </a:p>
        </p:txBody>
      </p:sp>
      <p:pic>
        <p:nvPicPr>
          <p:cNvPr id="3080" name="Picture 8" descr="C:\WINDOWS\Temporary Internet Files\Content.IE5\HSIJ2EG3\MCj007862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500" y="1456281"/>
            <a:ext cx="4016999" cy="3945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Analyse state of the art</a:t>
            </a:r>
          </a:p>
        </p:txBody>
      </p:sp>
      <p:pic>
        <p:nvPicPr>
          <p:cNvPr id="4099" name="Picture 3" descr="C:\WINDOWS\Temporary Internet Files\Content.IE5\WAQME6NJ\MCj037014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214554"/>
            <a:ext cx="2746384" cy="2899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4</a:t>
            </a:r>
            <a:r>
              <a:rPr lang="en-GB" dirty="0" smtClean="0"/>
              <a:t>. Propose solution</a:t>
            </a:r>
          </a:p>
        </p:txBody>
      </p:sp>
      <p:pic>
        <p:nvPicPr>
          <p:cNvPr id="5122" name="Picture 2" descr="C:\WINDOWS\Temporary Internet Files\Content.IE5\NDKA6SMS\MCj007874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3063" y="1809750"/>
            <a:ext cx="2901950" cy="395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Evaluate solution</a:t>
            </a:r>
          </a:p>
        </p:txBody>
      </p:sp>
      <p:pic>
        <p:nvPicPr>
          <p:cNvPr id="6150" name="Picture 6" descr="http://2.bp.blogspot.com/_orWIyZQ3918/Sgdd1n5qkgI/AAAAAAAAALw/fNCHr-4dgDU/S259/CLIPART_OF_12431_SM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785926"/>
            <a:ext cx="2928958" cy="368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1466</Words>
  <Application>Microsoft Office PowerPoint</Application>
  <PresentationFormat>On-screen Show (4:3)</PresentationFormat>
  <Paragraphs>198</Paragraphs>
  <Slides>41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GREEN IPTV</vt:lpstr>
      <vt:lpstr>Main objectives of this lecture</vt:lpstr>
      <vt:lpstr>Outline</vt:lpstr>
      <vt:lpstr>Outline</vt:lpstr>
      <vt:lpstr>1. Look for an opportunity</vt:lpstr>
      <vt:lpstr>2. Identify a problem</vt:lpstr>
      <vt:lpstr>3. Analyse state of the art</vt:lpstr>
      <vt:lpstr>4. Propose solution</vt:lpstr>
      <vt:lpstr>5. Evaluate solution</vt:lpstr>
      <vt:lpstr>6. Assess relevance</vt:lpstr>
      <vt:lpstr>Outline</vt:lpstr>
      <vt:lpstr>What is IPTV?</vt:lpstr>
      <vt:lpstr>A typical IPTV network</vt:lpstr>
      <vt:lpstr>More details</vt:lpstr>
      <vt:lpstr>Outline</vt:lpstr>
      <vt:lpstr>Why IPTV?</vt:lpstr>
      <vt:lpstr>Resource inefficiencies</vt:lpstr>
      <vt:lpstr>Selective pre-fetching of TV channels</vt:lpstr>
      <vt:lpstr>Trace-driven simulation</vt:lpstr>
      <vt:lpstr>Results – bandwidth savings</vt:lpstr>
      <vt:lpstr>Results – requests affected</vt:lpstr>
      <vt:lpstr>Is it worth it?</vt:lpstr>
      <vt:lpstr>What about energy savings?</vt:lpstr>
      <vt:lpstr>Router power consumption model</vt:lpstr>
      <vt:lpstr>Is it worth it? (2)</vt:lpstr>
      <vt:lpstr>Outline</vt:lpstr>
      <vt:lpstr>Zapping delay</vt:lpstr>
      <vt:lpstr>Several solutions proposed</vt:lpstr>
      <vt:lpstr>Most zapping is linear...</vt:lpstr>
      <vt:lpstr>IPTV today</vt:lpstr>
      <vt:lpstr>IPTV with channel smurfing</vt:lpstr>
      <vt:lpstr>Channel smurfing</vt:lpstr>
      <vt:lpstr>Trace-driven simulation</vt:lpstr>
      <vt:lpstr>Results – requests with no delay</vt:lpstr>
      <vt:lpstr>Results – requests with no delay (zapping periods only)</vt:lpstr>
      <vt:lpstr>Results – average bandwidth</vt:lpstr>
      <vt:lpstr>Is it worth it?</vt:lpstr>
      <vt:lpstr>Outline</vt:lpstr>
      <vt:lpstr>Take-home message</vt:lpstr>
      <vt:lpstr>Interested in these matters? Any idea what the “G” in GREEN could stand for?  Feel free to contact me: fernando.ramos@cl.cam.ac.uk</vt:lpstr>
      <vt:lpstr>References</vt:lpstr>
    </vt:vector>
  </TitlesOfParts>
  <Company>University of Cambridge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IPTV</dc:title>
  <dc:creator>fmv21</dc:creator>
  <cp:lastModifiedBy>fmv21</cp:lastModifiedBy>
  <cp:revision>73</cp:revision>
  <dcterms:created xsi:type="dcterms:W3CDTF">2010-03-31T10:33:17Z</dcterms:created>
  <dcterms:modified xsi:type="dcterms:W3CDTF">2010-03-31T18:36:10Z</dcterms:modified>
</cp:coreProperties>
</file>