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5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88" r:id="rId13"/>
    <p:sldId id="289" r:id="rId14"/>
    <p:sldId id="261" r:id="rId15"/>
    <p:sldId id="270" r:id="rId16"/>
    <p:sldId id="271" r:id="rId17"/>
    <p:sldId id="272" r:id="rId18"/>
    <p:sldId id="273" r:id="rId19"/>
    <p:sldId id="274" r:id="rId20"/>
    <p:sldId id="260" r:id="rId21"/>
    <p:sldId id="276" r:id="rId22"/>
    <p:sldId id="278" r:id="rId23"/>
    <p:sldId id="279" r:id="rId24"/>
    <p:sldId id="286" r:id="rId25"/>
    <p:sldId id="287" r:id="rId26"/>
    <p:sldId id="282" r:id="rId27"/>
    <p:sldId id="277" r:id="rId28"/>
    <p:sldId id="284" r:id="rId29"/>
    <p:sldId id="281" r:id="rId30"/>
    <p:sldId id="285" r:id="rId31"/>
  </p:sldIdLst>
  <p:sldSz cx="9144000" cy="6858000" type="screen4x3"/>
  <p:notesSz cx="6794500" cy="9906000"/>
  <p:embeddedFontLst>
    <p:embeddedFont>
      <p:font typeface="Century Gothic" pitchFamily="34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59" autoAdjust="0"/>
    <p:restoredTop sz="91373" autoAdjust="0"/>
  </p:normalViewPr>
  <p:slideViewPr>
    <p:cSldViewPr>
      <p:cViewPr varScale="1">
        <p:scale>
          <a:sx n="68" d="100"/>
          <a:sy n="68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2232" y="-10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A173-8390-4543-BB65-6D1E179FE558}" type="datetimeFigureOut">
              <a:rPr lang="en-US" smtClean="0"/>
              <a:pPr/>
              <a:t>3/9/2009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2002B-27B8-4B9E-999F-45106BEC97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5825-8A68-4609-8CA0-8C8470D301C3}" type="datetimeFigureOut">
              <a:rPr lang="en-US" smtClean="0"/>
              <a:pPr/>
              <a:t>3/9/2009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A46F4-269F-4BFF-80A4-824AB35B7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46F4-269F-4BFF-80A4-824AB35B7EC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solidFill>
                  <a:schemeClr val="tx1"/>
                </a:solidFill>
                <a:latin typeface="+mj-lt"/>
              </a:defRPr>
            </a:lvl2pPr>
            <a:lvl3pPr>
              <a:defRPr sz="18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3/9/2009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3/9/2009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3/9/2009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3/9/2009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22960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Programming Methods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Dr Robert </a:t>
            </a:r>
            <a:r>
              <a:rPr lang="en-GB" dirty="0" err="1" smtClean="0">
                <a:solidFill>
                  <a:schemeClr val="tx1"/>
                </a:solidFill>
              </a:rPr>
              <a:t>Harle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 NST CS and CST</a:t>
            </a:r>
          </a:p>
          <a:p>
            <a:r>
              <a:rPr lang="en-GB" dirty="0" smtClean="0"/>
              <a:t>Lent 2008/09</a:t>
            </a:r>
          </a:p>
          <a:p>
            <a:r>
              <a:rPr lang="en-GB" dirty="0" smtClean="0"/>
              <a:t>Handout 5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Aside: RGB Pixels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need to get at individual pixels</a:t>
            </a:r>
          </a:p>
          <a:p>
            <a:r>
              <a:rPr lang="en-GB" dirty="0" smtClean="0"/>
              <a:t>Buffered Image provides </a:t>
            </a:r>
            <a:r>
              <a:rPr lang="en-GB" b="1" dirty="0" err="1" smtClean="0"/>
              <a:t>getRGB</a:t>
            </a:r>
            <a:r>
              <a:rPr lang="en-GB" b="1" dirty="0" smtClean="0"/>
              <a:t>(...)</a:t>
            </a:r>
            <a:r>
              <a:rPr lang="en-GB" dirty="0" smtClean="0"/>
              <a:t> methods</a:t>
            </a:r>
          </a:p>
          <a:p>
            <a:r>
              <a:rPr lang="en-GB" dirty="0" smtClean="0"/>
              <a:t>Each pixel is given as an </a:t>
            </a:r>
            <a:r>
              <a:rPr lang="en-GB" dirty="0" err="1" smtClean="0"/>
              <a:t>int</a:t>
            </a:r>
            <a:r>
              <a:rPr lang="en-GB" dirty="0" smtClean="0"/>
              <a:t>: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214282" y="3071810"/>
            <a:ext cx="8643966" cy="285752"/>
            <a:chOff x="214282" y="3071810"/>
            <a:chExt cx="8643966" cy="285752"/>
          </a:xfrm>
        </p:grpSpPr>
        <p:sp>
          <p:nvSpPr>
            <p:cNvPr id="4" name="Rectangle 3"/>
            <p:cNvSpPr/>
            <p:nvPr/>
          </p:nvSpPr>
          <p:spPr>
            <a:xfrm>
              <a:off x="214282" y="3071810"/>
              <a:ext cx="270124" cy="2857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4406" y="3071810"/>
              <a:ext cx="270124" cy="2857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24654" y="3071810"/>
              <a:ext cx="270124" cy="2857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4530" y="3071810"/>
              <a:ext cx="270124" cy="2857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64902" y="3071810"/>
              <a:ext cx="270124" cy="2857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4778" y="3071810"/>
              <a:ext cx="270124" cy="2857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35026" y="3071810"/>
              <a:ext cx="270124" cy="2857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05150" y="3071810"/>
              <a:ext cx="270124" cy="2857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75274" y="3071810"/>
              <a:ext cx="270124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45397" y="3071810"/>
              <a:ext cx="270124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85645" y="3071810"/>
              <a:ext cx="270124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15521" y="3071810"/>
              <a:ext cx="270124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25893" y="3071810"/>
              <a:ext cx="270124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5769" y="3071810"/>
              <a:ext cx="270124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96017" y="3071810"/>
              <a:ext cx="270124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66141" y="3071810"/>
              <a:ext cx="270124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36265" y="3071810"/>
              <a:ext cx="270124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6389" y="3071810"/>
              <a:ext cx="270124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46637" y="3071810"/>
              <a:ext cx="270124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76513" y="3071810"/>
              <a:ext cx="270124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86885" y="3071810"/>
              <a:ext cx="270124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16761" y="3071810"/>
              <a:ext cx="270124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57009" y="3071810"/>
              <a:ext cx="270124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27133" y="3071810"/>
              <a:ext cx="270124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97257" y="3071810"/>
              <a:ext cx="270124" cy="28575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67380" y="3071810"/>
              <a:ext cx="270124" cy="28575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07628" y="3071810"/>
              <a:ext cx="270124" cy="28575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37504" y="3071810"/>
              <a:ext cx="270124" cy="28575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47876" y="3071810"/>
              <a:ext cx="270124" cy="28575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77752" y="3071810"/>
              <a:ext cx="270124" cy="28575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18000" y="3071810"/>
              <a:ext cx="270124" cy="28575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88124" y="3071810"/>
              <a:ext cx="270124" cy="28575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214282" y="2786058"/>
            <a:ext cx="8643998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00892" y="2285992"/>
            <a:ext cx="130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32 bit </a:t>
            </a:r>
            <a:r>
              <a:rPr lang="en-GB" sz="2400" dirty="0" err="1" smtClean="0"/>
              <a:t>int</a:t>
            </a:r>
            <a:endParaRPr lang="en-GB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14282" y="3714752"/>
            <a:ext cx="214314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357422" y="3714752"/>
            <a:ext cx="2214578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500562" y="3714752"/>
            <a:ext cx="2214578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715140" y="3714752"/>
            <a:ext cx="2143140" cy="952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2910" y="3786190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Alpha</a:t>
            </a:r>
            <a:endParaRPr lang="en-GB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2786050" y="3857628"/>
            <a:ext cx="66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Red</a:t>
            </a:r>
            <a:endParaRPr lang="en-GB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4929190" y="3857628"/>
            <a:ext cx="95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Green</a:t>
            </a:r>
            <a:endParaRPr lang="en-GB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7215206" y="3857628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Blue</a:t>
            </a:r>
            <a:endParaRPr lang="en-GB" sz="2400" dirty="0"/>
          </a:p>
        </p:txBody>
      </p:sp>
      <p:sp>
        <p:nvSpPr>
          <p:cNvPr id="59" name="Rectangle 58"/>
          <p:cNvSpPr/>
          <p:nvPr/>
        </p:nvSpPr>
        <p:spPr>
          <a:xfrm>
            <a:off x="1714480" y="4643446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rgbClr val="7030A0"/>
                </a:solidFill>
              </a:rPr>
              <a:t>int colour=...</a:t>
            </a:r>
          </a:p>
          <a:p>
            <a:r>
              <a:rPr lang="de-DE" sz="2400" b="1" dirty="0" smtClean="0">
                <a:solidFill>
                  <a:srgbClr val="7030A0"/>
                </a:solidFill>
              </a:rPr>
              <a:t>int r = ((colour&gt;&gt;16) &amp; 0x000000FF);</a:t>
            </a:r>
          </a:p>
          <a:p>
            <a:r>
              <a:rPr lang="de-DE" sz="2400" b="1" dirty="0" smtClean="0">
                <a:solidFill>
                  <a:srgbClr val="7030A0"/>
                </a:solidFill>
              </a:rPr>
              <a:t>int g = ((colour&gt;&gt;8) &amp; 0x000000FF);</a:t>
            </a:r>
          </a:p>
          <a:p>
            <a:r>
              <a:rPr lang="en-GB" sz="2400" b="1" dirty="0" err="1" smtClean="0">
                <a:solidFill>
                  <a:srgbClr val="7030A0"/>
                </a:solidFill>
              </a:rPr>
              <a:t>int</a:t>
            </a:r>
            <a:r>
              <a:rPr lang="en-GB" sz="2400" b="1" dirty="0" smtClean="0">
                <a:solidFill>
                  <a:srgbClr val="7030A0"/>
                </a:solidFill>
              </a:rPr>
              <a:t> b = ((colour) &amp; 0x000000FF);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So Far</a:t>
            </a:r>
            <a:endParaRPr lang="en-GB" dirty="0"/>
          </a:p>
        </p:txBody>
      </p:sp>
      <p:sp>
        <p:nvSpPr>
          <p:cNvPr id="4" name="Flowchart: Process 3"/>
          <p:cNvSpPr/>
          <p:nvPr/>
        </p:nvSpPr>
        <p:spPr>
          <a:xfrm>
            <a:off x="7072330" y="5214950"/>
            <a:ext cx="1857388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072330" y="5214950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JMFFrameSource</a:t>
            </a:r>
            <a:endParaRPr lang="en-GB" dirty="0"/>
          </a:p>
        </p:txBody>
      </p:sp>
      <p:sp>
        <p:nvSpPr>
          <p:cNvPr id="6" name="Flowchart: Process 5"/>
          <p:cNvSpPr/>
          <p:nvPr/>
        </p:nvSpPr>
        <p:spPr>
          <a:xfrm>
            <a:off x="7072330" y="3214686"/>
            <a:ext cx="1857388" cy="114300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72330" y="3214686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&lt;&lt;Interface&gt;&gt;</a:t>
            </a:r>
          </a:p>
          <a:p>
            <a:pPr algn="ctr"/>
            <a:r>
              <a:rPr lang="en-GB" i="1" dirty="0" err="1" smtClean="0"/>
              <a:t>FrameInterface</a:t>
            </a:r>
            <a:endParaRPr lang="en-GB" i="1" dirty="0"/>
          </a:p>
        </p:txBody>
      </p:sp>
      <p:sp>
        <p:nvSpPr>
          <p:cNvPr id="8" name="Flowchart: Extract 7"/>
          <p:cNvSpPr/>
          <p:nvPr/>
        </p:nvSpPr>
        <p:spPr>
          <a:xfrm>
            <a:off x="7858148" y="4357694"/>
            <a:ext cx="285752" cy="285752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Elbow Connector 8"/>
          <p:cNvCxnSpPr>
            <a:stCxn id="8" idx="2"/>
            <a:endCxn id="5" idx="0"/>
          </p:cNvCxnSpPr>
          <p:nvPr/>
        </p:nvCxnSpPr>
        <p:spPr>
          <a:xfrm rot="5400000">
            <a:off x="7715272" y="4929198"/>
            <a:ext cx="571504" cy="1588"/>
          </a:xfrm>
          <a:prstGeom prst="bentConnector3">
            <a:avLst>
              <a:gd name="adj1" fmla="val 55246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3214678" y="3214686"/>
            <a:ext cx="1857388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14678" y="3214686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BlobTracker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5072066" y="3357562"/>
            <a:ext cx="2000264" cy="35719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43702" y="3000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6" name="Straight Arrow Connector 15"/>
          <p:cNvCxnSpPr>
            <a:stCxn id="11" idx="1"/>
            <a:endCxn id="20" idx="3"/>
          </p:cNvCxnSpPr>
          <p:nvPr/>
        </p:nvCxnSpPr>
        <p:spPr>
          <a:xfrm rot="10800000">
            <a:off x="2285984" y="3393281"/>
            <a:ext cx="928694" cy="158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428596" y="3214686"/>
            <a:ext cx="1857388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28596" y="3214686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DisplayPanel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285984" y="2928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7" name="Flowchart: Extract 26"/>
          <p:cNvSpPr/>
          <p:nvPr/>
        </p:nvSpPr>
        <p:spPr>
          <a:xfrm>
            <a:off x="4000496" y="2000240"/>
            <a:ext cx="285752" cy="285752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Process 28"/>
          <p:cNvSpPr/>
          <p:nvPr/>
        </p:nvSpPr>
        <p:spPr>
          <a:xfrm>
            <a:off x="428596" y="1071546"/>
            <a:ext cx="1857388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28596" y="1071546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JPanel</a:t>
            </a:r>
            <a:endParaRPr lang="en-GB" dirty="0"/>
          </a:p>
        </p:txBody>
      </p:sp>
      <p:sp>
        <p:nvSpPr>
          <p:cNvPr id="31" name="Flowchart: Process 30"/>
          <p:cNvSpPr/>
          <p:nvPr/>
        </p:nvSpPr>
        <p:spPr>
          <a:xfrm>
            <a:off x="3214678" y="1071546"/>
            <a:ext cx="1857388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214678" y="1071546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JFrame</a:t>
            </a:r>
            <a:endParaRPr lang="en-GB" dirty="0"/>
          </a:p>
        </p:txBody>
      </p:sp>
      <p:sp>
        <p:nvSpPr>
          <p:cNvPr id="33" name="Flowchart: Extract 32"/>
          <p:cNvSpPr/>
          <p:nvPr/>
        </p:nvSpPr>
        <p:spPr>
          <a:xfrm>
            <a:off x="1214414" y="2000240"/>
            <a:ext cx="285752" cy="285752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>
            <a:stCxn id="33" idx="2"/>
            <a:endCxn id="20" idx="0"/>
          </p:cNvCxnSpPr>
          <p:nvPr/>
        </p:nvCxnSpPr>
        <p:spPr>
          <a:xfrm rot="5400000">
            <a:off x="892943" y="2750339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" idx="0"/>
            <a:endCxn id="27" idx="2"/>
          </p:cNvCxnSpPr>
          <p:nvPr/>
        </p:nvCxnSpPr>
        <p:spPr>
          <a:xfrm rot="5400000" flipH="1" flipV="1">
            <a:off x="3679025" y="2750339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7158" y="4429132"/>
            <a:ext cx="200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A </a:t>
            </a:r>
            <a:r>
              <a:rPr lang="en-GB" i="1" dirty="0" err="1" smtClean="0"/>
              <a:t>DisplayPanel</a:t>
            </a:r>
            <a:r>
              <a:rPr lang="en-GB" i="1" dirty="0" smtClean="0"/>
              <a:t> is derived from </a:t>
            </a:r>
            <a:r>
              <a:rPr lang="en-GB" i="1" dirty="0" err="1" smtClean="0"/>
              <a:t>JPanel</a:t>
            </a:r>
            <a:r>
              <a:rPr lang="en-GB" i="1" dirty="0" smtClean="0"/>
              <a:t> and allows us to display the output image on the screen</a:t>
            </a:r>
            <a:endParaRPr lang="en-GB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071802" y="4429132"/>
            <a:ext cx="200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BlobTracker</a:t>
            </a:r>
            <a:r>
              <a:rPr lang="en-GB" i="1" dirty="0" smtClean="0"/>
              <a:t> extends </a:t>
            </a:r>
            <a:r>
              <a:rPr lang="en-GB" i="1" dirty="0" err="1" smtClean="0"/>
              <a:t>JFrame</a:t>
            </a:r>
            <a:r>
              <a:rPr lang="en-GB" i="1" dirty="0" smtClean="0"/>
              <a:t> to make a window on the screen holding a </a:t>
            </a:r>
            <a:r>
              <a:rPr lang="en-GB" i="1" dirty="0" err="1" smtClean="0"/>
              <a:t>DisplayPanel</a:t>
            </a:r>
            <a:r>
              <a:rPr lang="en-GB" i="1" dirty="0" smtClean="0"/>
              <a:t>. It contains the main() method</a:t>
            </a:r>
            <a:endParaRPr lang="en-GB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PhotoTile</a:t>
            </a:r>
            <a:r>
              <a:rPr lang="en-GB" dirty="0" smtClean="0"/>
              <a:t>: A Custom Component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isn’t a handy component that displays images</a:t>
            </a:r>
          </a:p>
          <a:p>
            <a:r>
              <a:rPr lang="en-GB" dirty="0" smtClean="0"/>
              <a:t>So we must make our own: PhotoTile.java</a:t>
            </a:r>
          </a:p>
          <a:p>
            <a:r>
              <a:rPr lang="en-GB" dirty="0" smtClean="0"/>
              <a:t>The closest thing to what we want is a simple </a:t>
            </a:r>
            <a:r>
              <a:rPr lang="en-GB" dirty="0" err="1" smtClean="0"/>
              <a:t>JPanel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Inheritance</a:t>
            </a:r>
            <a:r>
              <a:rPr lang="en-GB" dirty="0" smtClean="0"/>
              <a:t> saves us rewriting the </a:t>
            </a:r>
            <a:r>
              <a:rPr lang="en-GB" dirty="0" err="1" smtClean="0"/>
              <a:t>JPanel</a:t>
            </a:r>
            <a:r>
              <a:rPr lang="en-GB" dirty="0" smtClean="0"/>
              <a:t> stuff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And we override the </a:t>
            </a:r>
            <a:r>
              <a:rPr lang="en-GB" dirty="0" err="1" smtClean="0"/>
              <a:t>paintComponent</a:t>
            </a:r>
            <a:r>
              <a:rPr lang="en-GB" dirty="0" smtClean="0"/>
              <a:t>()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3214686"/>
            <a:ext cx="504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public class </a:t>
            </a:r>
            <a:r>
              <a:rPr lang="en-GB" sz="2400" b="1" dirty="0" err="1" smtClean="0">
                <a:solidFill>
                  <a:srgbClr val="7030A0"/>
                </a:solidFill>
              </a:rPr>
              <a:t>PhotoTile</a:t>
            </a:r>
            <a:r>
              <a:rPr lang="en-GB" sz="2400" b="1" dirty="0" smtClean="0">
                <a:solidFill>
                  <a:srgbClr val="7030A0"/>
                </a:solidFill>
              </a:rPr>
              <a:t> extends </a:t>
            </a:r>
            <a:r>
              <a:rPr lang="en-GB" sz="2400" b="1" dirty="0" err="1" smtClean="0">
                <a:solidFill>
                  <a:srgbClr val="7030A0"/>
                </a:solidFill>
              </a:rPr>
              <a:t>JPanel</a:t>
            </a:r>
            <a:r>
              <a:rPr lang="en-GB" sz="2400" b="1" dirty="0" smtClean="0">
                <a:solidFill>
                  <a:srgbClr val="7030A0"/>
                </a:solidFill>
              </a:rPr>
              <a:t> {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286256"/>
            <a:ext cx="92454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</a:rPr>
              <a:t>@Override</a:t>
            </a:r>
          </a:p>
          <a:p>
            <a:r>
              <a:rPr lang="en-GB" sz="2000" b="1" dirty="0" smtClean="0">
                <a:solidFill>
                  <a:srgbClr val="7030A0"/>
                </a:solidFill>
              </a:rPr>
              <a:t>public void </a:t>
            </a:r>
            <a:r>
              <a:rPr lang="en-GB" sz="2000" b="1" dirty="0" err="1" smtClean="0">
                <a:solidFill>
                  <a:srgbClr val="7030A0"/>
                </a:solidFill>
              </a:rPr>
              <a:t>paintComponent</a:t>
            </a:r>
            <a:r>
              <a:rPr lang="en-GB" sz="2000" b="1" dirty="0" smtClean="0">
                <a:solidFill>
                  <a:srgbClr val="7030A0"/>
                </a:solidFill>
              </a:rPr>
              <a:t>(Graphics g) {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    </a:t>
            </a:r>
            <a:r>
              <a:rPr lang="en-GB" sz="2000" b="1" dirty="0" err="1" smtClean="0">
                <a:solidFill>
                  <a:srgbClr val="7030A0"/>
                </a:solidFill>
              </a:rPr>
              <a:t>super.paintComponent</a:t>
            </a:r>
            <a:r>
              <a:rPr lang="en-GB" sz="2000" b="1" dirty="0" smtClean="0">
                <a:solidFill>
                  <a:srgbClr val="7030A0"/>
                </a:solidFill>
              </a:rPr>
              <a:t>(g);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    </a:t>
            </a:r>
            <a:r>
              <a:rPr lang="en-GB" sz="2000" b="1" dirty="0" smtClean="0">
                <a:solidFill>
                  <a:srgbClr val="7030A0"/>
                </a:solidFill>
              </a:rPr>
              <a:t>if (</a:t>
            </a:r>
            <a:r>
              <a:rPr lang="en-GB" sz="2000" b="1" dirty="0" err="1" smtClean="0">
                <a:solidFill>
                  <a:srgbClr val="7030A0"/>
                </a:solidFill>
              </a:rPr>
              <a:t>mPhoto</a:t>
            </a:r>
            <a:r>
              <a:rPr lang="en-GB" sz="2000" b="1" dirty="0" smtClean="0">
                <a:solidFill>
                  <a:srgbClr val="7030A0"/>
                </a:solidFill>
              </a:rPr>
              <a:t>!=null) </a:t>
            </a:r>
            <a:r>
              <a:rPr lang="en-GB" sz="2000" b="1" dirty="0" err="1" smtClean="0">
                <a:solidFill>
                  <a:srgbClr val="7030A0"/>
                </a:solidFill>
              </a:rPr>
              <a:t>mPhoto.drawImage</a:t>
            </a:r>
            <a:r>
              <a:rPr lang="en-GB" sz="2000" b="1" dirty="0" smtClean="0">
                <a:solidFill>
                  <a:srgbClr val="7030A0"/>
                </a:solidFill>
              </a:rPr>
              <a:t>(g, 0, 0, </a:t>
            </a:r>
            <a:r>
              <a:rPr lang="en-GB" sz="2000" b="1" dirty="0" err="1" smtClean="0">
                <a:solidFill>
                  <a:srgbClr val="7030A0"/>
                </a:solidFill>
              </a:rPr>
              <a:t>this.getWidth</a:t>
            </a:r>
            <a:r>
              <a:rPr lang="en-GB" sz="2000" b="1" dirty="0" smtClean="0">
                <a:solidFill>
                  <a:srgbClr val="7030A0"/>
                </a:solidFill>
              </a:rPr>
              <a:t>(), </a:t>
            </a:r>
            <a:r>
              <a:rPr lang="en-GB" sz="2000" b="1" dirty="0" err="1" smtClean="0">
                <a:solidFill>
                  <a:srgbClr val="7030A0"/>
                </a:solidFill>
              </a:rPr>
              <a:t>this.getHeight</a:t>
            </a:r>
            <a:r>
              <a:rPr lang="en-GB" sz="2000" b="1" dirty="0" smtClean="0">
                <a:solidFill>
                  <a:srgbClr val="7030A0"/>
                </a:solidFill>
              </a:rPr>
              <a:t>());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    </a:t>
            </a:r>
            <a:r>
              <a:rPr lang="en-GB" sz="2000" dirty="0" err="1" smtClean="0">
                <a:solidFill>
                  <a:srgbClr val="7030A0"/>
                </a:solidFill>
              </a:rPr>
              <a:t>g.setColor</a:t>
            </a:r>
            <a:r>
              <a:rPr lang="en-GB" sz="2000" dirty="0" smtClean="0">
                <a:solidFill>
                  <a:srgbClr val="7030A0"/>
                </a:solidFill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</a:rPr>
              <a:t>Color.</a:t>
            </a:r>
            <a:r>
              <a:rPr lang="en-GB" sz="2000" i="1" dirty="0" err="1" smtClean="0">
                <a:solidFill>
                  <a:srgbClr val="7030A0"/>
                </a:solidFill>
              </a:rPr>
              <a:t>black</a:t>
            </a:r>
            <a:r>
              <a:rPr lang="en-GB" sz="2000" i="1" dirty="0" smtClean="0">
                <a:solidFill>
                  <a:srgbClr val="7030A0"/>
                </a:solidFill>
              </a:rPr>
              <a:t>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    </a:t>
            </a:r>
            <a:r>
              <a:rPr lang="en-GB" sz="2000" dirty="0" err="1" smtClean="0">
                <a:solidFill>
                  <a:srgbClr val="7030A0"/>
                </a:solidFill>
              </a:rPr>
              <a:t>g.drawRect</a:t>
            </a:r>
            <a:r>
              <a:rPr lang="en-GB" sz="2000" dirty="0" smtClean="0">
                <a:solidFill>
                  <a:srgbClr val="7030A0"/>
                </a:solidFill>
              </a:rPr>
              <a:t>(0, 0, </a:t>
            </a:r>
            <a:r>
              <a:rPr lang="en-GB" sz="2000" dirty="0" err="1" smtClean="0">
                <a:solidFill>
                  <a:srgbClr val="7030A0"/>
                </a:solidFill>
              </a:rPr>
              <a:t>getWidth</a:t>
            </a:r>
            <a:r>
              <a:rPr lang="en-GB" sz="2000" dirty="0" smtClean="0">
                <a:solidFill>
                  <a:srgbClr val="7030A0"/>
                </a:solidFill>
              </a:rPr>
              <a:t>()-1, </a:t>
            </a:r>
            <a:r>
              <a:rPr lang="en-GB" sz="2000" dirty="0" err="1" smtClean="0">
                <a:solidFill>
                  <a:srgbClr val="7030A0"/>
                </a:solidFill>
              </a:rPr>
              <a:t>getHeight</a:t>
            </a:r>
            <a:r>
              <a:rPr lang="en-GB" sz="2000" dirty="0" smtClean="0">
                <a:solidFill>
                  <a:srgbClr val="7030A0"/>
                </a:solidFill>
              </a:rPr>
              <a:t>()-1);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}</a:t>
            </a:r>
            <a:endParaRPr lang="en-GB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DisplayPanel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4348" y="1214422"/>
            <a:ext cx="7715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public </a:t>
            </a:r>
            <a:r>
              <a:rPr lang="en-GB" b="1" dirty="0" smtClean="0">
                <a:solidFill>
                  <a:srgbClr val="7030A0"/>
                </a:solidFill>
              </a:rPr>
              <a:t>void </a:t>
            </a:r>
            <a:r>
              <a:rPr lang="en-GB" b="1" dirty="0" err="1" smtClean="0">
                <a:solidFill>
                  <a:srgbClr val="7030A0"/>
                </a:solidFill>
              </a:rPr>
              <a:t>paintComponent</a:t>
            </a:r>
            <a:r>
              <a:rPr lang="en-GB" b="1" dirty="0" smtClean="0">
                <a:solidFill>
                  <a:srgbClr val="7030A0"/>
                </a:solidFill>
              </a:rPr>
              <a:t>(Graphics g)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Graphics2D </a:t>
            </a:r>
            <a:r>
              <a:rPr lang="en-GB" dirty="0" smtClean="0">
                <a:solidFill>
                  <a:srgbClr val="7030A0"/>
                </a:solidFill>
              </a:rPr>
              <a:t>g2 = (Graphics2D)g;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g2.setColor(</a:t>
            </a:r>
            <a:r>
              <a:rPr lang="en-GB" dirty="0" err="1" smtClean="0">
                <a:solidFill>
                  <a:srgbClr val="7030A0"/>
                </a:solidFill>
              </a:rPr>
              <a:t>Color.</a:t>
            </a:r>
            <a:r>
              <a:rPr lang="en-GB" i="1" dirty="0" err="1" smtClean="0">
                <a:solidFill>
                  <a:srgbClr val="7030A0"/>
                </a:solidFill>
              </a:rPr>
              <a:t>white</a:t>
            </a:r>
            <a:r>
              <a:rPr lang="en-GB" i="1" dirty="0" smtClean="0">
                <a:solidFill>
                  <a:srgbClr val="7030A0"/>
                </a:solidFill>
              </a:rPr>
              <a:t>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g2.fill(</a:t>
            </a:r>
            <a:r>
              <a:rPr lang="en-GB" dirty="0" err="1" smtClean="0">
                <a:solidFill>
                  <a:srgbClr val="7030A0"/>
                </a:solidFill>
              </a:rPr>
              <a:t>getVisibleRect</a:t>
            </a:r>
            <a:r>
              <a:rPr lang="en-GB" dirty="0" smtClean="0">
                <a:solidFill>
                  <a:srgbClr val="7030A0"/>
                </a:solidFill>
              </a:rPr>
              <a:t>());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if </a:t>
            </a:r>
            <a:r>
              <a:rPr lang="en-GB" dirty="0" smtClean="0">
                <a:solidFill>
                  <a:srgbClr val="7030A0"/>
                </a:solidFill>
              </a:rPr>
              <a:t>(</a:t>
            </a:r>
            <a:r>
              <a:rPr lang="en-GB" dirty="0" err="1" smtClean="0">
                <a:solidFill>
                  <a:srgbClr val="7030A0"/>
                </a:solidFill>
              </a:rPr>
              <a:t>mImage</a:t>
            </a:r>
            <a:r>
              <a:rPr lang="en-GB" dirty="0" smtClean="0">
                <a:solidFill>
                  <a:srgbClr val="7030A0"/>
                </a:solidFill>
              </a:rPr>
              <a:t>!=null) g2.drawImage(mImage,0,0,null</a:t>
            </a:r>
            <a:r>
              <a:rPr lang="en-GB" dirty="0" smtClean="0">
                <a:solidFill>
                  <a:srgbClr val="7030A0"/>
                </a:solidFill>
              </a:rPr>
              <a:t>);</a:t>
            </a:r>
            <a:endParaRPr lang="en-GB" dirty="0" smtClean="0">
              <a:solidFill>
                <a:srgbClr val="7030A0"/>
              </a:solidFill>
            </a:endParaRP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	if </a:t>
            </a:r>
            <a:r>
              <a:rPr lang="en-GB" dirty="0" smtClean="0">
                <a:solidFill>
                  <a:srgbClr val="7030A0"/>
                </a:solidFill>
              </a:rPr>
              <a:t>(</a:t>
            </a:r>
            <a:r>
              <a:rPr lang="en-GB" dirty="0" err="1" smtClean="0">
                <a:solidFill>
                  <a:srgbClr val="7030A0"/>
                </a:solidFill>
              </a:rPr>
              <a:t>mHighlightPixels</a:t>
            </a:r>
            <a:r>
              <a:rPr lang="en-GB" dirty="0" smtClean="0">
                <a:solidFill>
                  <a:srgbClr val="7030A0"/>
                </a:solidFill>
              </a:rPr>
              <a:t>!=null)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	for </a:t>
            </a:r>
            <a:r>
              <a:rPr lang="en-GB" dirty="0" smtClean="0">
                <a:solidFill>
                  <a:srgbClr val="7030A0"/>
                </a:solidFill>
              </a:rPr>
              <a:t>(Pixel p : </a:t>
            </a:r>
            <a:r>
              <a:rPr lang="en-GB" dirty="0" err="1" smtClean="0">
                <a:solidFill>
                  <a:srgbClr val="7030A0"/>
                </a:solidFill>
              </a:rPr>
              <a:t>mHighlightPixels</a:t>
            </a:r>
            <a:r>
              <a:rPr lang="en-GB" dirty="0" smtClean="0">
                <a:solidFill>
                  <a:srgbClr val="7030A0"/>
                </a:solidFill>
              </a:rPr>
              <a:t>)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		// </a:t>
            </a:r>
            <a:r>
              <a:rPr lang="en-GB" dirty="0" smtClean="0">
                <a:solidFill>
                  <a:srgbClr val="7030A0"/>
                </a:solidFill>
              </a:rPr>
              <a:t>Select a different colour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		g2.setColor(</a:t>
            </a:r>
            <a:r>
              <a:rPr lang="en-GB" dirty="0" err="1" smtClean="0">
                <a:solidFill>
                  <a:srgbClr val="7030A0"/>
                </a:solidFill>
              </a:rPr>
              <a:t>Color.</a:t>
            </a:r>
            <a:r>
              <a:rPr lang="en-GB" i="1" dirty="0" err="1" smtClean="0">
                <a:solidFill>
                  <a:srgbClr val="7030A0"/>
                </a:solidFill>
              </a:rPr>
              <a:t>red</a:t>
            </a:r>
            <a:r>
              <a:rPr lang="en-GB" i="1" dirty="0" smtClean="0">
                <a:solidFill>
                  <a:srgbClr val="7030A0"/>
                </a:solidFill>
              </a:rPr>
              <a:t>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		g2.drawLine(</a:t>
            </a:r>
            <a:r>
              <a:rPr lang="en-GB" dirty="0" err="1" smtClean="0">
                <a:solidFill>
                  <a:srgbClr val="7030A0"/>
                </a:solidFill>
              </a:rPr>
              <a:t>p.getX</a:t>
            </a:r>
            <a:r>
              <a:rPr lang="en-GB" dirty="0" smtClean="0">
                <a:solidFill>
                  <a:srgbClr val="7030A0"/>
                </a:solidFill>
              </a:rPr>
              <a:t>(), </a:t>
            </a:r>
            <a:r>
              <a:rPr lang="en-GB" dirty="0" err="1" smtClean="0">
                <a:solidFill>
                  <a:srgbClr val="7030A0"/>
                </a:solidFill>
              </a:rPr>
              <a:t>p.getY</a:t>
            </a:r>
            <a:r>
              <a:rPr lang="en-GB" dirty="0" smtClean="0">
                <a:solidFill>
                  <a:srgbClr val="7030A0"/>
                </a:solidFill>
              </a:rPr>
              <a:t>(), </a:t>
            </a:r>
            <a:r>
              <a:rPr lang="en-GB" dirty="0" err="1" smtClean="0">
                <a:solidFill>
                  <a:srgbClr val="7030A0"/>
                </a:solidFill>
              </a:rPr>
              <a:t>p.getX</a:t>
            </a:r>
            <a:r>
              <a:rPr lang="en-GB" dirty="0" smtClean="0">
                <a:solidFill>
                  <a:srgbClr val="7030A0"/>
                </a:solidFill>
              </a:rPr>
              <a:t>(), </a:t>
            </a:r>
            <a:r>
              <a:rPr lang="en-GB" dirty="0" err="1" smtClean="0">
                <a:solidFill>
                  <a:srgbClr val="7030A0"/>
                </a:solidFill>
              </a:rPr>
              <a:t>p.getY</a:t>
            </a:r>
            <a:r>
              <a:rPr lang="en-GB" dirty="0" smtClean="0">
                <a:solidFill>
                  <a:srgbClr val="7030A0"/>
                </a:solidFill>
              </a:rPr>
              <a:t>());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	}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	}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	if </a:t>
            </a:r>
            <a:r>
              <a:rPr lang="en-GB" dirty="0" smtClean="0">
                <a:solidFill>
                  <a:srgbClr val="7030A0"/>
                </a:solidFill>
              </a:rPr>
              <a:t>(</a:t>
            </a:r>
            <a:r>
              <a:rPr lang="en-GB" dirty="0" err="1" smtClean="0">
                <a:solidFill>
                  <a:srgbClr val="7030A0"/>
                </a:solidFill>
              </a:rPr>
              <a:t>mHighlightRegions</a:t>
            </a:r>
            <a:r>
              <a:rPr lang="en-GB" dirty="0" smtClean="0">
                <a:solidFill>
                  <a:srgbClr val="7030A0"/>
                </a:solidFill>
              </a:rPr>
              <a:t>!=null)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	...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</a:t>
            </a:r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Subtracting the Background</a:t>
            </a:r>
            <a:endParaRPr lang="en-GB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Pattern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are lots of algorithms for background subtraction</a:t>
            </a:r>
          </a:p>
          <a:p>
            <a:r>
              <a:rPr lang="en-GB" dirty="0" smtClean="0"/>
              <a:t>We should structure our software to make it easy to select between multiple algorithms</a:t>
            </a:r>
          </a:p>
          <a:p>
            <a:r>
              <a:rPr lang="en-GB" dirty="0" smtClean="0"/>
              <a:t>This of course means using the </a:t>
            </a:r>
            <a:r>
              <a:rPr lang="en-GB" b="1" dirty="0" smtClean="0"/>
              <a:t>Strategy</a:t>
            </a:r>
            <a:r>
              <a:rPr lang="en-GB" dirty="0" smtClean="0"/>
              <a:t> pattern</a:t>
            </a:r>
            <a:endParaRPr lang="en-GB" dirty="0"/>
          </a:p>
        </p:txBody>
      </p:sp>
      <p:sp>
        <p:nvSpPr>
          <p:cNvPr id="6" name="Flowchart: Process 5"/>
          <p:cNvSpPr/>
          <p:nvPr/>
        </p:nvSpPr>
        <p:spPr>
          <a:xfrm>
            <a:off x="785786" y="3714752"/>
            <a:ext cx="1857388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85786" y="3714752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BlobTracker</a:t>
            </a:r>
            <a:endParaRPr lang="en-GB" dirty="0"/>
          </a:p>
        </p:txBody>
      </p:sp>
      <p:sp>
        <p:nvSpPr>
          <p:cNvPr id="8" name="Flowchart: Process 7"/>
          <p:cNvSpPr/>
          <p:nvPr/>
        </p:nvSpPr>
        <p:spPr>
          <a:xfrm>
            <a:off x="4286248" y="3714752"/>
            <a:ext cx="3071834" cy="121444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86248" y="3714752"/>
            <a:ext cx="307183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&lt;&lt;interface&gt;&gt;</a:t>
            </a:r>
          </a:p>
          <a:p>
            <a:pPr algn="ctr"/>
            <a:r>
              <a:rPr lang="en-GB" i="1" dirty="0" err="1" smtClean="0"/>
              <a:t>BackgroundSubtractor</a:t>
            </a:r>
            <a:endParaRPr lang="en-GB" i="1" dirty="0"/>
          </a:p>
        </p:txBody>
      </p:sp>
      <p:sp>
        <p:nvSpPr>
          <p:cNvPr id="10" name="Flowchart: Process 9"/>
          <p:cNvSpPr/>
          <p:nvPr/>
        </p:nvSpPr>
        <p:spPr>
          <a:xfrm>
            <a:off x="4286248" y="5429264"/>
            <a:ext cx="3071834" cy="10715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86248" y="5429264"/>
            <a:ext cx="307183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SimpleBackgroundSubtractor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43174" y="4214818"/>
            <a:ext cx="1643074" cy="23579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9058" y="371475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Flowchart: Extract 16"/>
          <p:cNvSpPr/>
          <p:nvPr/>
        </p:nvSpPr>
        <p:spPr>
          <a:xfrm>
            <a:off x="5643570" y="4929198"/>
            <a:ext cx="357190" cy="285752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7" idx="2"/>
            <a:endCxn id="11" idx="0"/>
          </p:cNvCxnSpPr>
          <p:nvPr/>
        </p:nvCxnSpPr>
        <p:spPr>
          <a:xfrm rot="5400000">
            <a:off x="5715008" y="532210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ecision 26"/>
          <p:cNvSpPr/>
          <p:nvPr/>
        </p:nvSpPr>
        <p:spPr>
          <a:xfrm>
            <a:off x="2643174" y="4143380"/>
            <a:ext cx="285752" cy="14287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357686" y="4500570"/>
            <a:ext cx="12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Subtract(...)</a:t>
            </a:r>
            <a:endParaRPr lang="en-GB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6072206"/>
            <a:ext cx="12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Subtract(...)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BackgroundSubtractor</a:t>
            </a:r>
            <a:r>
              <a:rPr lang="en-GB" dirty="0" smtClean="0"/>
              <a:t>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307183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 provide an array of pixels (in ARGB as discussed)</a:t>
            </a:r>
          </a:p>
          <a:p>
            <a:r>
              <a:rPr lang="en-GB" sz="2800" dirty="0" smtClean="0"/>
              <a:t>We get back a List of Pixels representing the foreground pixels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Class </a:t>
            </a:r>
            <a:r>
              <a:rPr lang="en-GB" sz="2800" b="1" dirty="0" smtClean="0"/>
              <a:t>Pixel</a:t>
            </a:r>
            <a:r>
              <a:rPr lang="en-GB" sz="2800" dirty="0" smtClean="0"/>
              <a:t> just stores an (</a:t>
            </a:r>
            <a:r>
              <a:rPr lang="en-GB" sz="2800" dirty="0" err="1" smtClean="0"/>
              <a:t>x,y</a:t>
            </a:r>
            <a:r>
              <a:rPr lang="en-GB" sz="2800" dirty="0" smtClean="0"/>
              <a:t>) </a:t>
            </a:r>
            <a:r>
              <a:rPr lang="en-GB" sz="2800" dirty="0" smtClean="0"/>
              <a:t>pair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785918" y="1000108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import </a:t>
            </a:r>
            <a:r>
              <a:rPr lang="en-GB" sz="2400" b="1" dirty="0" err="1" smtClean="0">
                <a:solidFill>
                  <a:srgbClr val="7030A0"/>
                </a:solidFill>
              </a:rPr>
              <a:t>java.util.List</a:t>
            </a:r>
            <a:r>
              <a:rPr lang="en-GB" sz="2400" b="1" dirty="0" smtClean="0">
                <a:solidFill>
                  <a:srgbClr val="7030A0"/>
                </a:solidFill>
              </a:rPr>
              <a:t>;</a:t>
            </a:r>
          </a:p>
          <a:p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</a:rPr>
              <a:t>public interface </a:t>
            </a:r>
            <a:r>
              <a:rPr lang="en-GB" sz="2400" b="1" dirty="0" err="1" smtClean="0">
                <a:solidFill>
                  <a:srgbClr val="7030A0"/>
                </a:solidFill>
              </a:rPr>
              <a:t>BackgroundSubtractor</a:t>
            </a:r>
            <a:r>
              <a:rPr lang="en-GB" sz="2400" b="1" dirty="0" smtClean="0">
                <a:solidFill>
                  <a:srgbClr val="7030A0"/>
                </a:solidFill>
              </a:rPr>
              <a:t> {</a:t>
            </a:r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</a:rPr>
              <a:t>    public List&lt;Pixel&gt; Subtract(</a:t>
            </a:r>
            <a:r>
              <a:rPr lang="en-GB" sz="2400" b="1" dirty="0" err="1" smtClean="0">
                <a:solidFill>
                  <a:srgbClr val="7030A0"/>
                </a:solidFill>
              </a:rPr>
              <a:t>int</a:t>
            </a:r>
            <a:r>
              <a:rPr lang="en-GB" sz="2400" b="1" dirty="0" smtClean="0">
                <a:solidFill>
                  <a:srgbClr val="7030A0"/>
                </a:solidFill>
              </a:rPr>
              <a:t>[] pixels);</a:t>
            </a:r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dirty="0" smtClean="0">
                <a:solidFill>
                  <a:srgbClr val="7030A0"/>
                </a:solidFill>
              </a:rPr>
              <a:t>}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SimpleBackgroundSubtractor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Remember the notion of RGB as a </a:t>
            </a:r>
            <a:r>
              <a:rPr lang="en-GB" sz="2800" i="1" dirty="0" smtClean="0"/>
              <a:t>space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We have two readings for each pixel – the saved background reading and the latest webcam reading</a:t>
            </a:r>
          </a:p>
          <a:p>
            <a:r>
              <a:rPr lang="en-GB" sz="2800" dirty="0" smtClean="0"/>
              <a:t>We treat them as two vectors (</a:t>
            </a:r>
            <a:r>
              <a:rPr lang="en-GB" sz="2800" dirty="0" err="1" smtClean="0"/>
              <a:t>rb</a:t>
            </a:r>
            <a:r>
              <a:rPr lang="en-GB" sz="2800" dirty="0" smtClean="0"/>
              <a:t>, </a:t>
            </a:r>
            <a:r>
              <a:rPr lang="en-GB" sz="2800" dirty="0" err="1" smtClean="0"/>
              <a:t>gb</a:t>
            </a:r>
            <a:r>
              <a:rPr lang="en-GB" sz="2800" dirty="0" smtClean="0"/>
              <a:t>, bb) and (</a:t>
            </a:r>
            <a:r>
              <a:rPr lang="en-GB" sz="2800" dirty="0" err="1" smtClean="0"/>
              <a:t>rw</a:t>
            </a:r>
            <a:r>
              <a:rPr lang="en-GB" sz="2800" dirty="0" smtClean="0"/>
              <a:t>, </a:t>
            </a:r>
            <a:r>
              <a:rPr lang="en-GB" sz="2800" dirty="0" err="1" smtClean="0"/>
              <a:t>gw</a:t>
            </a:r>
            <a:r>
              <a:rPr lang="en-GB" sz="2800" dirty="0" smtClean="0"/>
              <a:t>, </a:t>
            </a:r>
            <a:r>
              <a:rPr lang="en-GB" sz="2800" dirty="0" err="1" smtClean="0"/>
              <a:t>gb</a:t>
            </a:r>
            <a:r>
              <a:rPr lang="en-GB" sz="2800" dirty="0" smtClean="0"/>
              <a:t>)</a:t>
            </a:r>
          </a:p>
          <a:p>
            <a:pPr lvl="1"/>
            <a:r>
              <a:rPr lang="en-GB" sz="2400" dirty="0" smtClean="0"/>
              <a:t>Then we compute the Euclidian distance apart in </a:t>
            </a:r>
            <a:r>
              <a:rPr lang="en-GB" sz="2400" dirty="0" err="1" smtClean="0"/>
              <a:t>rgb</a:t>
            </a:r>
            <a:r>
              <a:rPr lang="en-GB" sz="2400" dirty="0" smtClean="0"/>
              <a:t> space</a:t>
            </a:r>
          </a:p>
          <a:p>
            <a:pPr lvl="1"/>
            <a:r>
              <a:rPr lang="en-GB" sz="2400" dirty="0" smtClean="0"/>
              <a:t>If it’s greater than some threshold, we take it as different to the background</a:t>
            </a:r>
          </a:p>
          <a:p>
            <a:pPr lvl="1"/>
            <a:r>
              <a:rPr lang="en-GB" sz="2400" dirty="0" smtClean="0"/>
              <a:t>The threshold allows us to account for noise which is there even for a static background</a:t>
            </a:r>
            <a:endParaRPr lang="en-GB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Things to 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background image is ‘saved’ using clone() the first time we get a picture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Arrays have clone() implemented by default (shallow)</a:t>
            </a:r>
          </a:p>
          <a:p>
            <a:pPr lvl="1"/>
            <a:r>
              <a:rPr lang="en-GB" sz="2400" dirty="0" smtClean="0"/>
              <a:t>This is an array of primitive </a:t>
            </a:r>
            <a:r>
              <a:rPr lang="en-GB" sz="2400" dirty="0" err="1" smtClean="0"/>
              <a:t>ints</a:t>
            </a:r>
            <a:r>
              <a:rPr lang="en-GB" sz="2400" dirty="0" smtClean="0"/>
              <a:t> so that’s all we need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57356" y="20002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if (</a:t>
            </a:r>
            <a:r>
              <a:rPr lang="en-GB" sz="2000" b="1" dirty="0" err="1" smtClean="0">
                <a:solidFill>
                  <a:srgbClr val="7030A0"/>
                </a:solidFill>
              </a:rPr>
              <a:t>mBackground</a:t>
            </a:r>
            <a:r>
              <a:rPr lang="en-GB" sz="2000" b="1" dirty="0" smtClean="0">
                <a:solidFill>
                  <a:srgbClr val="7030A0"/>
                </a:solidFill>
              </a:rPr>
              <a:t>==null) {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</a:t>
            </a:r>
            <a:r>
              <a:rPr lang="en-GB" sz="2000" dirty="0" err="1" smtClean="0">
                <a:solidFill>
                  <a:srgbClr val="7030A0"/>
                </a:solidFill>
              </a:rPr>
              <a:t>mBackground</a:t>
            </a:r>
            <a:r>
              <a:rPr lang="en-GB" sz="2000" dirty="0" smtClean="0">
                <a:solidFill>
                  <a:srgbClr val="7030A0"/>
                </a:solidFill>
              </a:rPr>
              <a:t> = </a:t>
            </a:r>
            <a:r>
              <a:rPr lang="en-GB" sz="2000" dirty="0" err="1" smtClean="0">
                <a:solidFill>
                  <a:srgbClr val="7030A0"/>
                </a:solidFill>
              </a:rPr>
              <a:t>pixels.clone</a:t>
            </a:r>
            <a:r>
              <a:rPr lang="en-GB" sz="2000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sz="2000" b="1" dirty="0" smtClean="0">
                <a:solidFill>
                  <a:srgbClr val="7030A0"/>
                </a:solidFill>
              </a:rPr>
              <a:t>    return new </a:t>
            </a:r>
            <a:r>
              <a:rPr lang="en-GB" sz="2000" b="1" dirty="0" err="1" smtClean="0">
                <a:solidFill>
                  <a:srgbClr val="7030A0"/>
                </a:solidFill>
              </a:rPr>
              <a:t>LinkedList</a:t>
            </a:r>
            <a:r>
              <a:rPr lang="en-GB" sz="2000" b="1" dirty="0" smtClean="0">
                <a:solidFill>
                  <a:srgbClr val="7030A0"/>
                </a:solidFill>
              </a:rPr>
              <a:t>&lt;Pixel&gt;();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}</a:t>
            </a:r>
            <a:endParaRPr lang="en-GB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Things to 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Always think about efficiency – avoid expensive calls if you can (e.g. </a:t>
            </a:r>
            <a:r>
              <a:rPr lang="en-GB" sz="2800" dirty="0" err="1" smtClean="0"/>
              <a:t>sqrt</a:t>
            </a:r>
            <a:r>
              <a:rPr lang="en-GB" sz="2800" dirty="0" smtClean="0"/>
              <a:t>):</a:t>
            </a:r>
          </a:p>
        </p:txBody>
      </p:sp>
      <p:sp>
        <p:nvSpPr>
          <p:cNvPr id="5" name="Rectangle 4"/>
          <p:cNvSpPr/>
          <p:nvPr/>
        </p:nvSpPr>
        <p:spPr>
          <a:xfrm>
            <a:off x="928662" y="2214554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</a:rPr>
              <a:t>LinkedList</a:t>
            </a:r>
            <a:r>
              <a:rPr lang="en-GB" sz="2400" dirty="0" smtClean="0">
                <a:solidFill>
                  <a:srgbClr val="7030A0"/>
                </a:solidFill>
              </a:rPr>
              <a:t>&lt;Pixel&gt; </a:t>
            </a:r>
            <a:r>
              <a:rPr lang="en-GB" sz="2400" dirty="0" err="1" smtClean="0">
                <a:solidFill>
                  <a:srgbClr val="7030A0"/>
                </a:solidFill>
              </a:rPr>
              <a:t>foregroundlist</a:t>
            </a:r>
            <a:r>
              <a:rPr lang="en-GB" sz="2400" dirty="0" smtClean="0">
                <a:solidFill>
                  <a:srgbClr val="7030A0"/>
                </a:solidFill>
              </a:rPr>
              <a:t> = new </a:t>
            </a:r>
            <a:r>
              <a:rPr lang="en-GB" sz="2400" dirty="0" err="1" smtClean="0">
                <a:solidFill>
                  <a:srgbClr val="7030A0"/>
                </a:solidFill>
              </a:rPr>
              <a:t>LinkedList</a:t>
            </a:r>
            <a:r>
              <a:rPr lang="en-GB" sz="2400" dirty="0" smtClean="0">
                <a:solidFill>
                  <a:srgbClr val="7030A0"/>
                </a:solidFill>
              </a:rPr>
              <a:t>&lt;Pixel&gt;();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for (</a:t>
            </a:r>
            <a:r>
              <a:rPr lang="en-GB" sz="2400" dirty="0" err="1" smtClean="0">
                <a:solidFill>
                  <a:srgbClr val="7030A0"/>
                </a:solidFill>
              </a:rPr>
              <a:t>int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i</a:t>
            </a:r>
            <a:r>
              <a:rPr lang="en-GB" sz="2400" dirty="0" smtClean="0">
                <a:solidFill>
                  <a:srgbClr val="7030A0"/>
                </a:solidFill>
              </a:rPr>
              <a:t>=0; </a:t>
            </a:r>
            <a:r>
              <a:rPr lang="en-GB" sz="2400" dirty="0" err="1" smtClean="0">
                <a:solidFill>
                  <a:srgbClr val="7030A0"/>
                </a:solidFill>
              </a:rPr>
              <a:t>i</a:t>
            </a:r>
            <a:r>
              <a:rPr lang="en-GB" sz="2400" dirty="0" smtClean="0">
                <a:solidFill>
                  <a:srgbClr val="7030A0"/>
                </a:solidFill>
              </a:rPr>
              <a:t>&lt;</a:t>
            </a:r>
            <a:r>
              <a:rPr lang="en-GB" sz="2400" dirty="0" err="1" smtClean="0">
                <a:solidFill>
                  <a:srgbClr val="7030A0"/>
                </a:solidFill>
              </a:rPr>
              <a:t>pixels.length</a:t>
            </a:r>
            <a:r>
              <a:rPr lang="en-GB" sz="2400" dirty="0" smtClean="0">
                <a:solidFill>
                  <a:srgbClr val="7030A0"/>
                </a:solidFill>
              </a:rPr>
              <a:t>; </a:t>
            </a:r>
            <a:r>
              <a:rPr lang="en-GB" sz="2400" dirty="0" err="1" smtClean="0">
                <a:solidFill>
                  <a:srgbClr val="7030A0"/>
                </a:solidFill>
              </a:rPr>
              <a:t>i</a:t>
            </a:r>
            <a:r>
              <a:rPr lang="en-GB" sz="2400" dirty="0" smtClean="0">
                <a:solidFill>
                  <a:srgbClr val="7030A0"/>
                </a:solidFill>
              </a:rPr>
              <a:t>++) {</a:t>
            </a:r>
          </a:p>
          <a:p>
            <a:r>
              <a:rPr lang="de-DE" sz="2400" dirty="0" smtClean="0">
                <a:solidFill>
                  <a:srgbClr val="7030A0"/>
                </a:solidFill>
              </a:rPr>
              <a:t>    int r = ((pixels[i]&gt;&gt;16) &amp; 0x000000FF);</a:t>
            </a:r>
          </a:p>
          <a:p>
            <a:r>
              <a:rPr lang="de-DE" sz="2400" dirty="0" smtClean="0">
                <a:solidFill>
                  <a:srgbClr val="7030A0"/>
                </a:solidFill>
              </a:rPr>
              <a:t>    ...</a:t>
            </a:r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</a:rPr>
              <a:t>    </a:t>
            </a:r>
            <a:r>
              <a:rPr lang="en-GB" sz="2400" b="1" dirty="0" err="1" smtClean="0">
                <a:solidFill>
                  <a:srgbClr val="7030A0"/>
                </a:solidFill>
              </a:rPr>
              <a:t>int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distsq</a:t>
            </a:r>
            <a:r>
              <a:rPr lang="en-GB" sz="2400" b="1" dirty="0" smtClean="0">
                <a:solidFill>
                  <a:srgbClr val="7030A0"/>
                </a:solidFill>
              </a:rPr>
              <a:t> = (r-</a:t>
            </a:r>
            <a:r>
              <a:rPr lang="en-GB" sz="2400" b="1" dirty="0" err="1" smtClean="0">
                <a:solidFill>
                  <a:srgbClr val="7030A0"/>
                </a:solidFill>
              </a:rPr>
              <a:t>br</a:t>
            </a:r>
            <a:r>
              <a:rPr lang="en-GB" sz="2400" b="1" dirty="0" smtClean="0">
                <a:solidFill>
                  <a:srgbClr val="7030A0"/>
                </a:solidFill>
              </a:rPr>
              <a:t>)*(r-</a:t>
            </a:r>
            <a:r>
              <a:rPr lang="en-GB" sz="2400" b="1" dirty="0" err="1" smtClean="0">
                <a:solidFill>
                  <a:srgbClr val="7030A0"/>
                </a:solidFill>
              </a:rPr>
              <a:t>br</a:t>
            </a:r>
            <a:r>
              <a:rPr lang="en-GB" sz="2400" b="1" dirty="0" smtClean="0">
                <a:solidFill>
                  <a:srgbClr val="7030A0"/>
                </a:solidFill>
              </a:rPr>
              <a:t>) + (b-bb)*(b-bb) + (g-</a:t>
            </a:r>
            <a:r>
              <a:rPr lang="en-GB" sz="2400" b="1" dirty="0" err="1" smtClean="0">
                <a:solidFill>
                  <a:srgbClr val="7030A0"/>
                </a:solidFill>
              </a:rPr>
              <a:t>bg</a:t>
            </a:r>
            <a:r>
              <a:rPr lang="en-GB" sz="2400" b="1" dirty="0" smtClean="0">
                <a:solidFill>
                  <a:srgbClr val="7030A0"/>
                </a:solidFill>
              </a:rPr>
              <a:t>)*(g-</a:t>
            </a:r>
            <a:r>
              <a:rPr lang="en-GB" sz="2400" b="1" dirty="0" err="1" smtClean="0">
                <a:solidFill>
                  <a:srgbClr val="7030A0"/>
                </a:solidFill>
              </a:rPr>
              <a:t>bg</a:t>
            </a:r>
            <a:r>
              <a:rPr lang="en-GB" sz="2400" b="1" dirty="0" smtClean="0">
                <a:solidFill>
                  <a:srgbClr val="7030A0"/>
                </a:solidFill>
              </a:rPr>
              <a:t>);</a:t>
            </a:r>
          </a:p>
          <a:p>
            <a:endParaRPr lang="en-GB" sz="2400" b="1" dirty="0" smtClean="0">
              <a:solidFill>
                <a:srgbClr val="7030A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</a:rPr>
              <a:t>    if (</a:t>
            </a:r>
            <a:r>
              <a:rPr lang="en-GB" sz="2400" b="1" dirty="0" err="1" smtClean="0">
                <a:solidFill>
                  <a:srgbClr val="7030A0"/>
                </a:solidFill>
              </a:rPr>
              <a:t>distsq</a:t>
            </a:r>
            <a:r>
              <a:rPr lang="en-GB" sz="2400" b="1" dirty="0" smtClean="0">
                <a:solidFill>
                  <a:srgbClr val="7030A0"/>
                </a:solidFill>
              </a:rPr>
              <a:t> &gt; </a:t>
            </a:r>
            <a:r>
              <a:rPr lang="en-GB" sz="2400" b="1" dirty="0" err="1" smtClean="0">
                <a:solidFill>
                  <a:srgbClr val="7030A0"/>
                </a:solidFill>
              </a:rPr>
              <a:t>mThreshold</a:t>
            </a:r>
            <a:r>
              <a:rPr lang="en-GB" sz="2400" b="1" dirty="0" smtClean="0">
                <a:solidFill>
                  <a:srgbClr val="7030A0"/>
                </a:solidFill>
              </a:rPr>
              <a:t>*</a:t>
            </a:r>
            <a:r>
              <a:rPr lang="en-GB" sz="2400" b="1" dirty="0" err="1" smtClean="0">
                <a:solidFill>
                  <a:srgbClr val="7030A0"/>
                </a:solidFill>
              </a:rPr>
              <a:t>mThreshold</a:t>
            </a:r>
            <a:r>
              <a:rPr lang="en-GB" sz="2400" b="1" dirty="0" smtClean="0">
                <a:solidFill>
                  <a:srgbClr val="7030A0"/>
                </a:solidFill>
              </a:rPr>
              <a:t>) {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        </a:t>
            </a:r>
            <a:r>
              <a:rPr lang="en-GB" sz="2400" b="1" dirty="0" err="1" smtClean="0">
                <a:solidFill>
                  <a:srgbClr val="7030A0"/>
                </a:solidFill>
              </a:rPr>
              <a:t>foregroundlist.add</a:t>
            </a:r>
            <a:r>
              <a:rPr lang="en-GB" sz="2400" b="1" dirty="0" smtClean="0">
                <a:solidFill>
                  <a:srgbClr val="7030A0"/>
                </a:solidFill>
              </a:rPr>
              <a:t>(new Pixel(</a:t>
            </a:r>
            <a:r>
              <a:rPr lang="en-GB" sz="2400" b="1" dirty="0" err="1" smtClean="0">
                <a:solidFill>
                  <a:srgbClr val="7030A0"/>
                </a:solidFill>
              </a:rPr>
              <a:t>i</a:t>
            </a:r>
            <a:r>
              <a:rPr lang="en-GB" sz="2400" b="1" dirty="0" smtClean="0">
                <a:solidFill>
                  <a:srgbClr val="7030A0"/>
                </a:solidFill>
              </a:rPr>
              <a:t>, </a:t>
            </a:r>
            <a:r>
              <a:rPr lang="en-GB" sz="2400" b="1" dirty="0" err="1" smtClean="0">
                <a:solidFill>
                  <a:srgbClr val="7030A0"/>
                </a:solidFill>
              </a:rPr>
              <a:t>mImageWidth</a:t>
            </a:r>
            <a:r>
              <a:rPr lang="en-GB" sz="2400" b="1" dirty="0" smtClean="0">
                <a:solidFill>
                  <a:srgbClr val="7030A0"/>
                </a:solidFill>
              </a:rPr>
              <a:t>));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    }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}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Blob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goal is to build an app that detects when something enters the visual range of a webcam</a:t>
            </a:r>
          </a:p>
          <a:p>
            <a:r>
              <a:rPr lang="en-GB" dirty="0" smtClean="0"/>
              <a:t>Example use: Detect when someone enters your room.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78172" b="74719"/>
          <a:stretch>
            <a:fillRect/>
          </a:stretch>
        </p:blipFill>
        <p:spPr bwMode="auto">
          <a:xfrm>
            <a:off x="2143108" y="2714620"/>
            <a:ext cx="412142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Region Growing</a:t>
            </a:r>
            <a:endParaRPr lang="en-GB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Bother?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always so much noise that it isn’t enough to just count the foreground pixels and take that as an indicator of the size of object in  view</a:t>
            </a:r>
          </a:p>
          <a:p>
            <a:r>
              <a:rPr lang="en-GB" dirty="0" smtClean="0"/>
              <a:t>We need to find </a:t>
            </a:r>
            <a:r>
              <a:rPr lang="en-GB" i="1" dirty="0" smtClean="0"/>
              <a:t>regions</a:t>
            </a:r>
            <a:r>
              <a:rPr lang="en-GB" dirty="0" smtClean="0"/>
              <a:t> in the image where all the adjacent pixels are marked as foreground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So how to we go from a list of foreground pixels to lists of neighbouring, connected pixels?</a:t>
            </a:r>
          </a:p>
          <a:p>
            <a:r>
              <a:rPr lang="en-GB" dirty="0" smtClean="0"/>
              <a:t>Unsurprisingly, there are lots of algorithms...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47923" y="3107890"/>
            <a:ext cx="381003" cy="392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8926" y="3107890"/>
            <a:ext cx="381003" cy="392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9928" y="3107890"/>
            <a:ext cx="381003" cy="392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7923" y="3500438"/>
            <a:ext cx="381003" cy="392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926" y="3500438"/>
            <a:ext cx="381003" cy="3925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9928" y="3500438"/>
            <a:ext cx="381003" cy="392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7923" y="3892987"/>
            <a:ext cx="381003" cy="3925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8926" y="3892987"/>
            <a:ext cx="381003" cy="3925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9928" y="3892987"/>
            <a:ext cx="381003" cy="392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72132" y="3500438"/>
            <a:ext cx="381003" cy="3925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91129" y="3892987"/>
            <a:ext cx="381003" cy="3925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72132" y="3892987"/>
            <a:ext cx="381003" cy="3925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071934" y="3429000"/>
            <a:ext cx="85725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Pattern Again</a:t>
            </a:r>
            <a:endParaRPr lang="en-GB" dirty="0"/>
          </a:p>
        </p:txBody>
      </p:sp>
      <p:sp>
        <p:nvSpPr>
          <p:cNvPr id="4" name="Flowchart: Process 3"/>
          <p:cNvSpPr/>
          <p:nvPr/>
        </p:nvSpPr>
        <p:spPr>
          <a:xfrm>
            <a:off x="6500826" y="3071810"/>
            <a:ext cx="1857388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500826" y="3071810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JMFFrameSource</a:t>
            </a:r>
            <a:endParaRPr lang="en-GB" dirty="0"/>
          </a:p>
        </p:txBody>
      </p:sp>
      <p:sp>
        <p:nvSpPr>
          <p:cNvPr id="6" name="Flowchart: Process 5"/>
          <p:cNvSpPr/>
          <p:nvPr/>
        </p:nvSpPr>
        <p:spPr>
          <a:xfrm>
            <a:off x="6500826" y="1071546"/>
            <a:ext cx="1857388" cy="114300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500826" y="1071546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&lt;&lt;Interface&gt;&gt;</a:t>
            </a:r>
          </a:p>
          <a:p>
            <a:pPr algn="ctr"/>
            <a:r>
              <a:rPr lang="en-GB" i="1" dirty="0" err="1" smtClean="0"/>
              <a:t>FrameInterface</a:t>
            </a:r>
            <a:endParaRPr lang="en-GB" i="1" dirty="0"/>
          </a:p>
        </p:txBody>
      </p:sp>
      <p:sp>
        <p:nvSpPr>
          <p:cNvPr id="8" name="Flowchart: Extract 7"/>
          <p:cNvSpPr/>
          <p:nvPr/>
        </p:nvSpPr>
        <p:spPr>
          <a:xfrm>
            <a:off x="7286644" y="2214554"/>
            <a:ext cx="285752" cy="285752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Elbow Connector 8"/>
          <p:cNvCxnSpPr>
            <a:stCxn id="8" idx="2"/>
            <a:endCxn id="5" idx="0"/>
          </p:cNvCxnSpPr>
          <p:nvPr/>
        </p:nvCxnSpPr>
        <p:spPr>
          <a:xfrm rot="5400000">
            <a:off x="7143768" y="2786058"/>
            <a:ext cx="571504" cy="1588"/>
          </a:xfrm>
          <a:prstGeom prst="bentConnector3">
            <a:avLst>
              <a:gd name="adj1" fmla="val 55246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2571736" y="1071546"/>
            <a:ext cx="1857388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571736" y="1071546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BlobTracker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4429124" y="1250141"/>
            <a:ext cx="2071702" cy="35719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00760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8" name="Flowchart: Process 27"/>
          <p:cNvSpPr/>
          <p:nvPr/>
        </p:nvSpPr>
        <p:spPr>
          <a:xfrm>
            <a:off x="642910" y="5643578"/>
            <a:ext cx="2714644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42910" y="5643578"/>
            <a:ext cx="27146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RecursiveRegionExtractor</a:t>
            </a:r>
            <a:endParaRPr lang="en-GB" dirty="0"/>
          </a:p>
        </p:txBody>
      </p:sp>
      <p:sp>
        <p:nvSpPr>
          <p:cNvPr id="36" name="Flowchart: Process 35"/>
          <p:cNvSpPr/>
          <p:nvPr/>
        </p:nvSpPr>
        <p:spPr>
          <a:xfrm>
            <a:off x="2571736" y="3429000"/>
            <a:ext cx="1857388" cy="114300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571736" y="3429000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&lt;&lt;Interface&gt;&gt;</a:t>
            </a:r>
          </a:p>
          <a:p>
            <a:pPr algn="ctr"/>
            <a:r>
              <a:rPr lang="en-GB" i="1" dirty="0" err="1" smtClean="0"/>
              <a:t>RegionExtractor</a:t>
            </a:r>
            <a:endParaRPr lang="en-GB" i="1" dirty="0"/>
          </a:p>
        </p:txBody>
      </p:sp>
      <p:cxnSp>
        <p:nvCxnSpPr>
          <p:cNvPr id="42" name="Elbow Connector 41"/>
          <p:cNvCxnSpPr>
            <a:stCxn id="38" idx="2"/>
            <a:endCxn id="34" idx="0"/>
          </p:cNvCxnSpPr>
          <p:nvPr/>
        </p:nvCxnSpPr>
        <p:spPr>
          <a:xfrm rot="5400000">
            <a:off x="2357422" y="4500570"/>
            <a:ext cx="785818" cy="1500198"/>
          </a:xfrm>
          <a:prstGeom prst="bentConnector3">
            <a:avLst>
              <a:gd name="adj1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37" idx="0"/>
          </p:cNvCxnSpPr>
          <p:nvPr/>
        </p:nvCxnSpPr>
        <p:spPr>
          <a:xfrm rot="5400000">
            <a:off x="2786050" y="2714620"/>
            <a:ext cx="1428760" cy="158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71868" y="3000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7" name="Flowchart: Process 46"/>
          <p:cNvSpPr/>
          <p:nvPr/>
        </p:nvSpPr>
        <p:spPr>
          <a:xfrm>
            <a:off x="3714744" y="5643578"/>
            <a:ext cx="2714644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714744" y="5643578"/>
            <a:ext cx="27146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ScanningRegionExtractor</a:t>
            </a:r>
            <a:endParaRPr lang="en-GB" dirty="0"/>
          </a:p>
        </p:txBody>
      </p:sp>
      <p:cxnSp>
        <p:nvCxnSpPr>
          <p:cNvPr id="49" name="Elbow Connector 48"/>
          <p:cNvCxnSpPr>
            <a:stCxn id="38" idx="2"/>
            <a:endCxn id="48" idx="0"/>
          </p:cNvCxnSpPr>
          <p:nvPr/>
        </p:nvCxnSpPr>
        <p:spPr>
          <a:xfrm rot="16200000" flipH="1">
            <a:off x="3893339" y="4464851"/>
            <a:ext cx="785818" cy="1571636"/>
          </a:xfrm>
          <a:prstGeom prst="bentConnector3">
            <a:avLst>
              <a:gd name="adj1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Extract 37"/>
          <p:cNvSpPr/>
          <p:nvPr/>
        </p:nvSpPr>
        <p:spPr>
          <a:xfrm>
            <a:off x="3357554" y="4572008"/>
            <a:ext cx="285752" cy="285752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643174" y="4143380"/>
            <a:ext cx="17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extractRegions</a:t>
            </a:r>
            <a:r>
              <a:rPr lang="en-GB" i="1" dirty="0" smtClean="0"/>
              <a:t>()</a:t>
            </a:r>
            <a:endParaRPr lang="en-GB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785786" y="6072206"/>
            <a:ext cx="17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extractRegions</a:t>
            </a:r>
            <a:r>
              <a:rPr lang="en-GB" dirty="0" smtClean="0"/>
              <a:t>()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857620" y="6072206"/>
            <a:ext cx="17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extractRegions</a:t>
            </a:r>
            <a:r>
              <a:rPr lang="en-GB" dirty="0" smtClean="0"/>
              <a:t>()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RegionExtractor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43404"/>
          </a:xfrm>
        </p:spPr>
        <p:txBody>
          <a:bodyPr/>
          <a:lstStyle/>
          <a:p>
            <a:r>
              <a:rPr lang="en-GB" sz="2400" dirty="0" smtClean="0"/>
              <a:t>We get back a List of </a:t>
            </a:r>
            <a:r>
              <a:rPr lang="en-GB" sz="2400" b="1" dirty="0" smtClean="0"/>
              <a:t>Region</a:t>
            </a:r>
            <a:r>
              <a:rPr lang="en-GB" sz="2400" dirty="0" smtClean="0"/>
              <a:t>s</a:t>
            </a:r>
          </a:p>
          <a:p>
            <a:r>
              <a:rPr lang="en-GB" sz="2400" dirty="0" smtClean="0"/>
              <a:t>Choose a </a:t>
            </a:r>
            <a:r>
              <a:rPr lang="en-GB" sz="2400" b="1" dirty="0" smtClean="0"/>
              <a:t>List</a:t>
            </a:r>
            <a:r>
              <a:rPr lang="en-GB" sz="2400" dirty="0" smtClean="0"/>
              <a:t> because we will want ordering</a:t>
            </a:r>
          </a:p>
          <a:p>
            <a:pPr lvl="1"/>
            <a:r>
              <a:rPr lang="en-GB" sz="2400" dirty="0" smtClean="0"/>
              <a:t>Sort by size</a:t>
            </a:r>
          </a:p>
          <a:p>
            <a:pPr lvl="1"/>
            <a:r>
              <a:rPr lang="en-GB" sz="2400" dirty="0" smtClean="0"/>
              <a:t>Remove small regions (noise)</a:t>
            </a:r>
          </a:p>
          <a:p>
            <a:r>
              <a:rPr lang="en-GB" sz="2800" dirty="0" smtClean="0"/>
              <a:t>How will the program know to sort the Regions by size?</a:t>
            </a:r>
          </a:p>
          <a:p>
            <a:pPr lvl="1"/>
            <a:r>
              <a:rPr lang="en-GB" sz="2400" dirty="0" smtClean="0"/>
              <a:t>We have to tell it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348" y="92867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public interface </a:t>
            </a:r>
            <a:r>
              <a:rPr lang="en-GB" sz="2400" dirty="0" err="1" smtClean="0">
                <a:solidFill>
                  <a:srgbClr val="7030A0"/>
                </a:solidFill>
              </a:rPr>
              <a:t>RegionExtractor</a:t>
            </a:r>
            <a:r>
              <a:rPr lang="en-GB" sz="2400" dirty="0" smtClean="0">
                <a:solidFill>
                  <a:srgbClr val="7030A0"/>
                </a:solidFill>
              </a:rPr>
              <a:t> {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   public List&lt; Region &gt; </a:t>
            </a:r>
            <a:r>
              <a:rPr lang="en-GB" sz="2400" dirty="0" err="1" smtClean="0">
                <a:solidFill>
                  <a:srgbClr val="7030A0"/>
                </a:solidFill>
              </a:rPr>
              <a:t>extractRegions</a:t>
            </a:r>
            <a:r>
              <a:rPr lang="en-GB" sz="2400" dirty="0" smtClean="0">
                <a:solidFill>
                  <a:srgbClr val="7030A0"/>
                </a:solidFill>
              </a:rPr>
              <a:t>(List&lt;Pixel&gt; pixels);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}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sort objects, there must be a way to compare them</a:t>
            </a:r>
          </a:p>
          <a:p>
            <a:r>
              <a:rPr lang="en-GB" dirty="0" smtClean="0"/>
              <a:t>Java offers us the </a:t>
            </a:r>
            <a:r>
              <a:rPr lang="en-GB" b="1" dirty="0" smtClean="0"/>
              <a:t>Comparable</a:t>
            </a:r>
            <a:r>
              <a:rPr lang="en-GB" dirty="0" smtClean="0"/>
              <a:t> interface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4282" y="2143116"/>
            <a:ext cx="878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public class Region extends </a:t>
            </a:r>
            <a:r>
              <a:rPr lang="en-GB" sz="2400" dirty="0" err="1" smtClean="0">
                <a:solidFill>
                  <a:srgbClr val="7030A0"/>
                </a:solidFill>
              </a:rPr>
              <a:t>LinkedList</a:t>
            </a:r>
            <a:r>
              <a:rPr lang="en-GB" sz="2400" dirty="0" smtClean="0">
                <a:solidFill>
                  <a:srgbClr val="7030A0"/>
                </a:solidFill>
              </a:rPr>
              <a:t>&lt;Pixel&gt; implements Comparable&lt;Region&gt;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{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public </a:t>
            </a:r>
            <a:r>
              <a:rPr lang="en-GB" sz="2400" dirty="0" err="1" smtClean="0">
                <a:solidFill>
                  <a:srgbClr val="7030A0"/>
                </a:solidFill>
              </a:rPr>
              <a:t>int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compareTo</a:t>
            </a:r>
            <a:r>
              <a:rPr lang="en-GB" sz="2400" dirty="0" smtClean="0">
                <a:solidFill>
                  <a:srgbClr val="7030A0"/>
                </a:solidFill>
              </a:rPr>
              <a:t>(Region r) {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    if (</a:t>
            </a:r>
            <a:r>
              <a:rPr lang="en-GB" sz="2400" dirty="0" err="1" smtClean="0">
                <a:solidFill>
                  <a:srgbClr val="7030A0"/>
                </a:solidFill>
              </a:rPr>
              <a:t>this.size</a:t>
            </a:r>
            <a:r>
              <a:rPr lang="en-GB" sz="2400" dirty="0" smtClean="0">
                <a:solidFill>
                  <a:srgbClr val="7030A0"/>
                </a:solidFill>
              </a:rPr>
              <a:t>()&gt;</a:t>
            </a:r>
            <a:r>
              <a:rPr lang="en-GB" sz="2400" dirty="0" err="1" smtClean="0">
                <a:solidFill>
                  <a:srgbClr val="7030A0"/>
                </a:solidFill>
              </a:rPr>
              <a:t>r.size</a:t>
            </a:r>
            <a:r>
              <a:rPr lang="en-GB" sz="2400" dirty="0" smtClean="0">
                <a:solidFill>
                  <a:srgbClr val="7030A0"/>
                </a:solidFill>
              </a:rPr>
              <a:t>()) return -1;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    if (</a:t>
            </a:r>
            <a:r>
              <a:rPr lang="en-GB" sz="2400" dirty="0" err="1" smtClean="0">
                <a:solidFill>
                  <a:srgbClr val="7030A0"/>
                </a:solidFill>
              </a:rPr>
              <a:t>this.size</a:t>
            </a:r>
            <a:r>
              <a:rPr lang="en-GB" sz="2400" dirty="0" smtClean="0">
                <a:solidFill>
                  <a:srgbClr val="7030A0"/>
                </a:solidFill>
              </a:rPr>
              <a:t>()&lt;</a:t>
            </a:r>
            <a:r>
              <a:rPr lang="en-GB" sz="2400" dirty="0" err="1" smtClean="0">
                <a:solidFill>
                  <a:srgbClr val="7030A0"/>
                </a:solidFill>
              </a:rPr>
              <a:t>r.size</a:t>
            </a:r>
            <a:r>
              <a:rPr lang="en-GB" sz="2400" dirty="0" smtClean="0">
                <a:solidFill>
                  <a:srgbClr val="7030A0"/>
                </a:solidFill>
              </a:rPr>
              <a:t>()) return 1;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    return 0;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 }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}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Now we can use </a:t>
            </a:r>
            <a:r>
              <a:rPr lang="en-GB" sz="2800" b="1" dirty="0" smtClean="0"/>
              <a:t>Region</a:t>
            </a:r>
            <a:r>
              <a:rPr lang="en-GB" sz="2800" dirty="0" smtClean="0"/>
              <a:t> in structures that sort</a:t>
            </a:r>
          </a:p>
          <a:p>
            <a:r>
              <a:rPr lang="en-GB" sz="2800" dirty="0" smtClean="0"/>
              <a:t>Either we use a structure that is always sorted (</a:t>
            </a:r>
            <a:r>
              <a:rPr lang="en-GB" sz="2800" dirty="0" err="1" smtClean="0"/>
              <a:t>TreeSet</a:t>
            </a:r>
            <a:r>
              <a:rPr lang="en-GB" sz="2800" dirty="0" smtClean="0"/>
              <a:t>, keys in a </a:t>
            </a:r>
            <a:r>
              <a:rPr lang="en-GB" sz="2800" dirty="0" err="1" smtClean="0"/>
              <a:t>TreeMap</a:t>
            </a:r>
            <a:r>
              <a:rPr lang="en-GB" sz="2800" dirty="0" smtClean="0"/>
              <a:t>, etc.)</a:t>
            </a:r>
          </a:p>
          <a:p>
            <a:r>
              <a:rPr lang="en-GB" sz="2800" dirty="0" smtClean="0"/>
              <a:t>Or we use the static sort() method in </a:t>
            </a:r>
            <a:r>
              <a:rPr lang="en-GB" sz="2800" b="1" dirty="0" smtClean="0"/>
              <a:t>Collections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14282" y="307234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List&lt; Region &gt; </a:t>
            </a:r>
            <a:r>
              <a:rPr lang="en-GB" sz="2400" dirty="0" err="1" smtClean="0">
                <a:solidFill>
                  <a:srgbClr val="7030A0"/>
                </a:solidFill>
              </a:rPr>
              <a:t>regionlist</a:t>
            </a:r>
            <a:r>
              <a:rPr lang="en-GB" sz="2400" dirty="0" smtClean="0">
                <a:solidFill>
                  <a:srgbClr val="7030A0"/>
                </a:solidFill>
              </a:rPr>
              <a:t> = </a:t>
            </a:r>
            <a:r>
              <a:rPr lang="en-GB" sz="2400" dirty="0" err="1" smtClean="0">
                <a:solidFill>
                  <a:srgbClr val="7030A0"/>
                </a:solidFill>
              </a:rPr>
              <a:t>mRegionExtractor.extractRegions</a:t>
            </a:r>
            <a:r>
              <a:rPr lang="en-GB" sz="2400" dirty="0" smtClean="0">
                <a:solidFill>
                  <a:srgbClr val="7030A0"/>
                </a:solidFill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</a:rPr>
              <a:t>fgpixels</a:t>
            </a:r>
            <a:r>
              <a:rPr lang="en-GB" sz="2400" dirty="0" smtClean="0">
                <a:solidFill>
                  <a:srgbClr val="7030A0"/>
                </a:solidFill>
              </a:rPr>
              <a:t>);</a:t>
            </a:r>
          </a:p>
          <a:p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dirty="0" err="1" smtClean="0">
                <a:solidFill>
                  <a:srgbClr val="7030A0"/>
                </a:solidFill>
              </a:rPr>
              <a:t>Iterator</a:t>
            </a:r>
            <a:r>
              <a:rPr lang="en-GB" sz="2400" dirty="0" smtClean="0">
                <a:solidFill>
                  <a:srgbClr val="7030A0"/>
                </a:solidFill>
              </a:rPr>
              <a:t>&lt; Region &gt; it = </a:t>
            </a:r>
            <a:r>
              <a:rPr lang="en-GB" sz="2400" dirty="0" err="1" smtClean="0">
                <a:solidFill>
                  <a:srgbClr val="7030A0"/>
                </a:solidFill>
              </a:rPr>
              <a:t>regionlist.iterator</a:t>
            </a:r>
            <a:r>
              <a:rPr lang="en-GB" sz="2400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while (</a:t>
            </a:r>
            <a:r>
              <a:rPr lang="en-GB" sz="2400" dirty="0" err="1" smtClean="0">
                <a:solidFill>
                  <a:srgbClr val="7030A0"/>
                </a:solidFill>
              </a:rPr>
              <a:t>it.hasNext</a:t>
            </a:r>
            <a:r>
              <a:rPr lang="en-GB" sz="2400" dirty="0" smtClean="0">
                <a:solidFill>
                  <a:srgbClr val="7030A0"/>
                </a:solidFill>
              </a:rPr>
              <a:t>()) {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 Region r = </a:t>
            </a:r>
            <a:r>
              <a:rPr lang="en-GB" sz="2400" dirty="0" err="1" smtClean="0">
                <a:solidFill>
                  <a:srgbClr val="7030A0"/>
                </a:solidFill>
              </a:rPr>
              <a:t>it.next</a:t>
            </a:r>
            <a:r>
              <a:rPr lang="en-GB" sz="2400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 if (</a:t>
            </a:r>
            <a:r>
              <a:rPr lang="en-GB" sz="2400" dirty="0" err="1" smtClean="0">
                <a:solidFill>
                  <a:srgbClr val="7030A0"/>
                </a:solidFill>
              </a:rPr>
              <a:t>r.size</a:t>
            </a:r>
            <a:r>
              <a:rPr lang="en-GB" sz="2400" dirty="0" smtClean="0">
                <a:solidFill>
                  <a:srgbClr val="7030A0"/>
                </a:solidFill>
              </a:rPr>
              <a:t>()&lt;10) </a:t>
            </a:r>
            <a:r>
              <a:rPr lang="en-GB" sz="2400" dirty="0" err="1" smtClean="0">
                <a:solidFill>
                  <a:srgbClr val="7030A0"/>
                </a:solidFill>
              </a:rPr>
              <a:t>it.remove</a:t>
            </a:r>
            <a:r>
              <a:rPr lang="en-GB" sz="2400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}</a:t>
            </a:r>
          </a:p>
          <a:p>
            <a:r>
              <a:rPr lang="en-GB" sz="2400" b="1" dirty="0" err="1" smtClean="0">
                <a:solidFill>
                  <a:srgbClr val="7030A0"/>
                </a:solidFill>
              </a:rPr>
              <a:t>Collections.sort</a:t>
            </a:r>
            <a:r>
              <a:rPr lang="en-GB" sz="2400" b="1" dirty="0" smtClean="0">
                <a:solidFill>
                  <a:srgbClr val="7030A0"/>
                </a:solidFill>
              </a:rPr>
              <a:t>(</a:t>
            </a:r>
            <a:r>
              <a:rPr lang="en-GB" sz="2400" b="1" dirty="0" err="1" smtClean="0">
                <a:solidFill>
                  <a:srgbClr val="7030A0"/>
                </a:solidFill>
              </a:rPr>
              <a:t>regionlist</a:t>
            </a:r>
            <a:r>
              <a:rPr lang="en-GB" sz="2400" b="1" dirty="0" smtClean="0">
                <a:solidFill>
                  <a:srgbClr val="7030A0"/>
                </a:solidFill>
              </a:rPr>
              <a:t>);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RecursiveRegionExtractor</a:t>
            </a:r>
            <a:endParaRPr lang="en-GB" dirty="0"/>
          </a:p>
        </p:txBody>
      </p:sp>
      <p:sp>
        <p:nvSpPr>
          <p:cNvPr id="111" name="Content Placeholder 1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So how do we get </a:t>
            </a:r>
            <a:r>
              <a:rPr lang="en-GB" sz="2800" b="1" dirty="0" smtClean="0"/>
              <a:t>Regions</a:t>
            </a:r>
            <a:r>
              <a:rPr lang="en-GB" sz="2800" dirty="0" smtClean="0"/>
              <a:t> anyhow?</a:t>
            </a:r>
          </a:p>
          <a:p>
            <a:r>
              <a:rPr lang="en-GB" sz="2800" dirty="0" smtClean="0"/>
              <a:t>Start by translating the list of foreground pixels to an array of </a:t>
            </a:r>
            <a:r>
              <a:rPr lang="en-GB" sz="2800" dirty="0" err="1" smtClean="0"/>
              <a:t>ints</a:t>
            </a:r>
            <a:r>
              <a:rPr lang="en-GB" sz="2800" dirty="0" smtClean="0"/>
              <a:t> because it’s easier to search through</a:t>
            </a:r>
          </a:p>
          <a:p>
            <a:pPr lvl="1"/>
            <a:r>
              <a:rPr lang="en-GB" sz="2400" dirty="0" smtClean="0"/>
              <a:t>-1 means the cell is background</a:t>
            </a:r>
          </a:p>
          <a:p>
            <a:pPr lvl="1"/>
            <a:r>
              <a:rPr lang="en-GB" sz="2400" dirty="0" smtClean="0"/>
              <a:t>0 means the cell is believed to be foreground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85786" y="3786190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57290" y="3786190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28794" y="378619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85786" y="4357694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57290" y="4357694"/>
            <a:ext cx="571504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928794" y="435769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85786" y="4929198"/>
            <a:ext cx="571504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357290" y="4929198"/>
            <a:ext cx="571504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928794" y="4929198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857884" y="3786190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9388" y="3786190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00892" y="3786190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7884" y="435769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9388" y="435769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00892" y="435769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57884" y="4929198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29388" y="4929198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00892" y="4929198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8992" y="4429132"/>
            <a:ext cx="149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List&lt;Pixel&gt;</a:t>
            </a:r>
            <a:endParaRPr lang="en-GB" sz="2400" dirty="0"/>
          </a:p>
        </p:txBody>
      </p:sp>
      <p:sp>
        <p:nvSpPr>
          <p:cNvPr id="37" name="Right Arrow 36"/>
          <p:cNvSpPr/>
          <p:nvPr/>
        </p:nvSpPr>
        <p:spPr>
          <a:xfrm>
            <a:off x="2714612" y="4429132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5000628" y="4429132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RecursiveRegionExtractor</a:t>
            </a:r>
            <a:endParaRPr lang="en-GB" dirty="0"/>
          </a:p>
        </p:txBody>
      </p:sp>
      <p:sp>
        <p:nvSpPr>
          <p:cNvPr id="134" name="Content Placeholder 13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First we write a function that, given a pixel that is foreground:</a:t>
            </a:r>
          </a:p>
          <a:p>
            <a:pPr lvl="1"/>
            <a:r>
              <a:rPr lang="en-GB" sz="2400" dirty="0" smtClean="0"/>
              <a:t>Labels it with a region number</a:t>
            </a:r>
          </a:p>
          <a:p>
            <a:pPr lvl="1"/>
            <a:r>
              <a:rPr lang="en-GB" sz="2400" dirty="0" smtClean="0"/>
              <a:t>Runs </a:t>
            </a:r>
            <a:r>
              <a:rPr lang="en-GB" sz="2400" i="1" dirty="0" smtClean="0"/>
              <a:t>itself </a:t>
            </a:r>
            <a:r>
              <a:rPr lang="en-GB" sz="2400" dirty="0" smtClean="0"/>
              <a:t>on any neighbouring pixels that are </a:t>
            </a:r>
            <a:r>
              <a:rPr lang="en-GB" sz="2400" dirty="0" err="1" smtClean="0"/>
              <a:t>foregound</a:t>
            </a:r>
            <a:endParaRPr lang="en-GB" sz="2400" dirty="0" smtClean="0"/>
          </a:p>
          <a:p>
            <a:pPr lvl="1"/>
            <a:r>
              <a:rPr lang="en-GB" sz="2400" dirty="0" smtClean="0"/>
              <a:t>See </a:t>
            </a:r>
            <a:r>
              <a:rPr lang="en-GB" sz="2400" b="1" dirty="0" err="1" smtClean="0"/>
              <a:t>extractRegion</a:t>
            </a:r>
            <a:r>
              <a:rPr lang="en-GB" sz="2400" b="1" dirty="0" smtClean="0"/>
              <a:t>(...) </a:t>
            </a:r>
            <a:endParaRPr lang="en-GB" sz="2400" b="1" dirty="0"/>
          </a:p>
        </p:txBody>
      </p:sp>
      <p:sp>
        <p:nvSpPr>
          <p:cNvPr id="135" name="Rectangle 134"/>
          <p:cNvSpPr/>
          <p:nvPr/>
        </p:nvSpPr>
        <p:spPr>
          <a:xfrm>
            <a:off x="357158" y="292893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28662" y="292893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500166" y="292893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7158" y="3500438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28662" y="350043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500166" y="3500438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57158" y="407194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928662" y="407194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500166" y="407194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714744" y="292893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286248" y="2928934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4857752" y="292893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714744" y="350043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286248" y="3500438"/>
            <a:ext cx="57150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857752" y="350043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714744" y="407194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286248" y="4071942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857752" y="407194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7072330" y="292893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643834" y="292893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215338" y="292893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072330" y="3500438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643834" y="350043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8215338" y="3500438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072330" y="4071942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643834" y="4071942"/>
            <a:ext cx="57150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215338" y="4071942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-1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00034" y="5072074"/>
            <a:ext cx="1552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Start on (1,1)</a:t>
            </a:r>
            <a:endParaRPr lang="en-GB" sz="2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2643174" y="5072074"/>
            <a:ext cx="4000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000" dirty="0" smtClean="0"/>
              <a:t>Mark (1,1) with  a unique region ID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Look at the neighbours to see whether (1,1)  has any foreground neighbours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715140" y="5072074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000" dirty="0" smtClean="0"/>
              <a:t>Run function on (1,2)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RecursiveRegionExtractor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 these three pixels need a series of recursive calls  to </a:t>
            </a:r>
            <a:r>
              <a:rPr lang="en-GB" dirty="0" err="1" smtClean="0"/>
              <a:t>extractRegion</a:t>
            </a:r>
            <a:r>
              <a:rPr lang="en-GB" dirty="0" smtClean="0"/>
              <a:t> (recursive = calls itself)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So, the bigger the region, the more function calls Java has to keep track of simultaneously</a:t>
            </a:r>
          </a:p>
          <a:p>
            <a:r>
              <a:rPr lang="en-GB" dirty="0" smtClean="0"/>
              <a:t>Things can go wrong...</a:t>
            </a:r>
          </a:p>
          <a:p>
            <a:pPr lvl="1"/>
            <a:r>
              <a:rPr lang="en-GB" sz="2400" dirty="0" smtClean="0"/>
              <a:t>We see a </a:t>
            </a:r>
            <a:r>
              <a:rPr lang="en-GB" sz="2400" dirty="0" err="1" smtClean="0"/>
              <a:t>StackOverflowException</a:t>
            </a:r>
            <a:endParaRPr lang="en-GB" sz="2400" dirty="0" smtClean="0"/>
          </a:p>
          <a:p>
            <a:pPr lvl="1"/>
            <a:r>
              <a:rPr lang="en-GB" sz="2400" dirty="0" smtClean="0"/>
              <a:t>Always a potential problem with recursive functions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1857364"/>
            <a:ext cx="372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7030A0"/>
                </a:solidFill>
              </a:rPr>
              <a:t>extractRegion</a:t>
            </a:r>
            <a:r>
              <a:rPr lang="en-GB" sz="2000" dirty="0" smtClean="0">
                <a:solidFill>
                  <a:srgbClr val="7030A0"/>
                </a:solidFill>
              </a:rPr>
              <a:t> ( Pixel: 1 1   Label 1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2357430"/>
            <a:ext cx="372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7030A0"/>
                </a:solidFill>
              </a:rPr>
              <a:t>extractRegion</a:t>
            </a:r>
            <a:r>
              <a:rPr lang="en-GB" sz="2000" dirty="0" smtClean="0">
                <a:solidFill>
                  <a:srgbClr val="7030A0"/>
                </a:solidFill>
              </a:rPr>
              <a:t> ( Pixel: 1 2   Label 1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857496"/>
            <a:ext cx="372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7030A0"/>
                </a:solidFill>
              </a:rPr>
              <a:t>extractRegion</a:t>
            </a:r>
            <a:r>
              <a:rPr lang="en-GB" sz="2000" dirty="0" smtClean="0">
                <a:solidFill>
                  <a:srgbClr val="7030A0"/>
                </a:solidFill>
              </a:rPr>
              <a:t> ( Pixel: 0 2   Label 1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71604" y="2143116"/>
            <a:ext cx="285752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1928794" y="2643182"/>
            <a:ext cx="285752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ScanningRegionExtractor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 reality we want a non-recursive algorithm</a:t>
            </a:r>
          </a:p>
          <a:p>
            <a:pPr lvl="1"/>
            <a:r>
              <a:rPr lang="en-GB" sz="2400" dirty="0" smtClean="0"/>
              <a:t>No </a:t>
            </a:r>
            <a:r>
              <a:rPr lang="en-GB" sz="2400" dirty="0" err="1" smtClean="0"/>
              <a:t>StackOverflow</a:t>
            </a:r>
            <a:endParaRPr lang="en-GB" sz="2400" dirty="0" smtClean="0"/>
          </a:p>
          <a:p>
            <a:pPr lvl="1"/>
            <a:r>
              <a:rPr lang="en-GB" sz="2400" dirty="0" smtClean="0"/>
              <a:t>Better performance anyway</a:t>
            </a:r>
          </a:p>
          <a:p>
            <a:pPr lvl="1"/>
            <a:r>
              <a:rPr lang="en-GB" sz="2400" dirty="0" smtClean="0"/>
              <a:t>Much easier to debug!!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800" dirty="0" smtClean="0"/>
              <a:t>I have implemented such an algorithm for you in ScanningRegionExtractor.java</a:t>
            </a:r>
          </a:p>
          <a:p>
            <a:pPr lvl="1"/>
            <a:r>
              <a:rPr lang="en-GB" sz="2400" dirty="0" smtClean="0"/>
              <a:t>It’s a neat algorithm but I don’t intend to go through it here</a:t>
            </a:r>
          </a:p>
          <a:p>
            <a:pPr lvl="1"/>
            <a:r>
              <a:rPr lang="en-GB" sz="2400" dirty="0" smtClean="0"/>
              <a:t>Can you work it out and describe it in &lt; 150 words?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Basic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 an image from the webcam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Subtract some notion of ‘background’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‘Grow’ regions of pixels to reduce noise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833435" cy="116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5214942" y="1571612"/>
            <a:ext cx="1596297" cy="1211830"/>
            <a:chOff x="1928794" y="2214554"/>
            <a:chExt cx="5363843" cy="4071966"/>
          </a:xfrm>
        </p:grpSpPr>
        <p:sp>
          <p:nvSpPr>
            <p:cNvPr id="5" name="Rectangle 4"/>
            <p:cNvSpPr/>
            <p:nvPr/>
          </p:nvSpPr>
          <p:spPr>
            <a:xfrm>
              <a:off x="1928794" y="2214554"/>
              <a:ext cx="5357850" cy="40005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28795" y="4676586"/>
              <a:ext cx="5363842" cy="1607752"/>
            </a:xfrm>
            <a:custGeom>
              <a:avLst/>
              <a:gdLst>
                <a:gd name="connsiteX0" fmla="*/ 27709 w 5361709"/>
                <a:gd name="connsiteY0" fmla="*/ 886691 h 2355272"/>
                <a:gd name="connsiteX1" fmla="*/ 1676400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961988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961988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961988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2676468 w 5361709"/>
                <a:gd name="connsiteY1" fmla="*/ 327291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559400 h 2027981"/>
                <a:gd name="connsiteX1" fmla="*/ 2676468 w 5361709"/>
                <a:gd name="connsiteY1" fmla="*/ 0 h 2027981"/>
                <a:gd name="connsiteX2" fmla="*/ 5334000 w 5361709"/>
                <a:gd name="connsiteY2" fmla="*/ 559400 h 2027981"/>
                <a:gd name="connsiteX3" fmla="*/ 5361709 w 5361709"/>
                <a:gd name="connsiteY3" fmla="*/ 2027981 h 2027981"/>
                <a:gd name="connsiteX4" fmla="*/ 0 w 5361709"/>
                <a:gd name="connsiteY4" fmla="*/ 2014127 h 2027981"/>
                <a:gd name="connsiteX5" fmla="*/ 27709 w 5361709"/>
                <a:gd name="connsiteY5" fmla="*/ 559400 h 2027981"/>
                <a:gd name="connsiteX0" fmla="*/ 27709 w 5361709"/>
                <a:gd name="connsiteY0" fmla="*/ 562574 h 2031155"/>
                <a:gd name="connsiteX1" fmla="*/ 2676468 w 5361709"/>
                <a:gd name="connsiteY1" fmla="*/ 3174 h 2031155"/>
                <a:gd name="connsiteX2" fmla="*/ 5334000 w 5361709"/>
                <a:gd name="connsiteY2" fmla="*/ 562574 h 2031155"/>
                <a:gd name="connsiteX3" fmla="*/ 5361709 w 5361709"/>
                <a:gd name="connsiteY3" fmla="*/ 2031155 h 2031155"/>
                <a:gd name="connsiteX4" fmla="*/ 0 w 5361709"/>
                <a:gd name="connsiteY4" fmla="*/ 2017301 h 2031155"/>
                <a:gd name="connsiteX5" fmla="*/ 27709 w 5361709"/>
                <a:gd name="connsiteY5" fmla="*/ 562574 h 2031155"/>
                <a:gd name="connsiteX0" fmla="*/ 27709 w 5361709"/>
                <a:gd name="connsiteY0" fmla="*/ 562574 h 2031155"/>
                <a:gd name="connsiteX1" fmla="*/ 2676468 w 5361709"/>
                <a:gd name="connsiteY1" fmla="*/ 3174 h 2031155"/>
                <a:gd name="connsiteX2" fmla="*/ 5334000 w 5361709"/>
                <a:gd name="connsiteY2" fmla="*/ 562574 h 2031155"/>
                <a:gd name="connsiteX3" fmla="*/ 5361709 w 5361709"/>
                <a:gd name="connsiteY3" fmla="*/ 2031155 h 2031155"/>
                <a:gd name="connsiteX4" fmla="*/ 0 w 5361709"/>
                <a:gd name="connsiteY4" fmla="*/ 2017301 h 2031155"/>
                <a:gd name="connsiteX5" fmla="*/ 27709 w 5361709"/>
                <a:gd name="connsiteY5" fmla="*/ 562574 h 2031155"/>
                <a:gd name="connsiteX0" fmla="*/ 27709 w 5363842"/>
                <a:gd name="connsiteY0" fmla="*/ 562574 h 2031155"/>
                <a:gd name="connsiteX1" fmla="*/ 2676468 w 5363842"/>
                <a:gd name="connsiteY1" fmla="*/ 3174 h 2031155"/>
                <a:gd name="connsiteX2" fmla="*/ 5334000 w 5363842"/>
                <a:gd name="connsiteY2" fmla="*/ 562574 h 2031155"/>
                <a:gd name="connsiteX3" fmla="*/ 5361709 w 5363842"/>
                <a:gd name="connsiteY3" fmla="*/ 2031155 h 2031155"/>
                <a:gd name="connsiteX4" fmla="*/ 0 w 5363842"/>
                <a:gd name="connsiteY4" fmla="*/ 2017301 h 2031155"/>
                <a:gd name="connsiteX5" fmla="*/ 27709 w 5363842"/>
                <a:gd name="connsiteY5" fmla="*/ 562574 h 2031155"/>
                <a:gd name="connsiteX0" fmla="*/ 34922 w 5371055"/>
                <a:gd name="connsiteY0" fmla="*/ 562574 h 2031155"/>
                <a:gd name="connsiteX1" fmla="*/ 2683681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2574 h 2031155"/>
                <a:gd name="connsiteX1" fmla="*/ 2397897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2574 h 2031155"/>
                <a:gd name="connsiteX1" fmla="*/ 2397897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2574 h 2031155"/>
                <a:gd name="connsiteX1" fmla="*/ 2397897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7775 h 2036356"/>
                <a:gd name="connsiteX1" fmla="*/ 2397897 w 5371055"/>
                <a:gd name="connsiteY1" fmla="*/ 8375 h 2036356"/>
                <a:gd name="connsiteX2" fmla="*/ 5341213 w 5371055"/>
                <a:gd name="connsiteY2" fmla="*/ 567775 h 2036356"/>
                <a:gd name="connsiteX3" fmla="*/ 5368922 w 5371055"/>
                <a:gd name="connsiteY3" fmla="*/ 2036356 h 2036356"/>
                <a:gd name="connsiteX4" fmla="*/ 7213 w 5371055"/>
                <a:gd name="connsiteY4" fmla="*/ 2022502 h 2036356"/>
                <a:gd name="connsiteX5" fmla="*/ 34922 w 5371055"/>
                <a:gd name="connsiteY5" fmla="*/ 567775 h 2036356"/>
                <a:gd name="connsiteX0" fmla="*/ 34922 w 5371055"/>
                <a:gd name="connsiteY0" fmla="*/ 567775 h 2036356"/>
                <a:gd name="connsiteX1" fmla="*/ 2397897 w 5371055"/>
                <a:gd name="connsiteY1" fmla="*/ 8375 h 2036356"/>
                <a:gd name="connsiteX2" fmla="*/ 5341213 w 5371055"/>
                <a:gd name="connsiteY2" fmla="*/ 567775 h 2036356"/>
                <a:gd name="connsiteX3" fmla="*/ 5368922 w 5371055"/>
                <a:gd name="connsiteY3" fmla="*/ 2036356 h 2036356"/>
                <a:gd name="connsiteX4" fmla="*/ 7213 w 5371055"/>
                <a:gd name="connsiteY4" fmla="*/ 2022502 h 2036356"/>
                <a:gd name="connsiteX5" fmla="*/ 34922 w 5371055"/>
                <a:gd name="connsiteY5" fmla="*/ 567775 h 2036356"/>
                <a:gd name="connsiteX0" fmla="*/ 27709 w 5363842"/>
                <a:gd name="connsiteY0" fmla="*/ 56777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709 w 5363842"/>
                <a:gd name="connsiteY5" fmla="*/ 567775 h 2036356"/>
                <a:gd name="connsiteX0" fmla="*/ 27709 w 5363842"/>
                <a:gd name="connsiteY0" fmla="*/ 56777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709 w 5363842"/>
                <a:gd name="connsiteY5" fmla="*/ 567775 h 2036356"/>
                <a:gd name="connsiteX0" fmla="*/ 27709 w 5363842"/>
                <a:gd name="connsiteY0" fmla="*/ 56777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709 w 5363842"/>
                <a:gd name="connsiteY5" fmla="*/ 567775 h 2036356"/>
                <a:gd name="connsiteX0" fmla="*/ 456305 w 5363842"/>
                <a:gd name="connsiteY0" fmla="*/ 78206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456305 w 5363842"/>
                <a:gd name="connsiteY5" fmla="*/ 782065 h 2036356"/>
                <a:gd name="connsiteX0" fmla="*/ 27645 w 5363842"/>
                <a:gd name="connsiteY0" fmla="*/ 78206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645 w 5363842"/>
                <a:gd name="connsiteY5" fmla="*/ 782065 h 2036356"/>
                <a:gd name="connsiteX0" fmla="*/ 27645 w 5363842"/>
                <a:gd name="connsiteY0" fmla="*/ 78206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645 w 5363842"/>
                <a:gd name="connsiteY5" fmla="*/ 782065 h 2036356"/>
                <a:gd name="connsiteX0" fmla="*/ 27645 w 5363842"/>
                <a:gd name="connsiteY0" fmla="*/ 353461 h 1607752"/>
                <a:gd name="connsiteX1" fmla="*/ 2604966 w 5363842"/>
                <a:gd name="connsiteY1" fmla="*/ 8375 h 1607752"/>
                <a:gd name="connsiteX2" fmla="*/ 5334000 w 5363842"/>
                <a:gd name="connsiteY2" fmla="*/ 139171 h 1607752"/>
                <a:gd name="connsiteX3" fmla="*/ 5361709 w 5363842"/>
                <a:gd name="connsiteY3" fmla="*/ 1607752 h 1607752"/>
                <a:gd name="connsiteX4" fmla="*/ 0 w 5363842"/>
                <a:gd name="connsiteY4" fmla="*/ 1593898 h 1607752"/>
                <a:gd name="connsiteX5" fmla="*/ 27645 w 5363842"/>
                <a:gd name="connsiteY5" fmla="*/ 353461 h 160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3842" h="1607752">
                  <a:moveTo>
                    <a:pt x="27645" y="353461"/>
                  </a:moveTo>
                  <a:cubicBezTo>
                    <a:pt x="72854" y="294264"/>
                    <a:pt x="1187390" y="57129"/>
                    <a:pt x="2604966" y="8375"/>
                  </a:cubicBezTo>
                  <a:cubicBezTo>
                    <a:pt x="4128966" y="0"/>
                    <a:pt x="5363842" y="130640"/>
                    <a:pt x="5334000" y="139171"/>
                  </a:cubicBezTo>
                  <a:lnTo>
                    <a:pt x="5361709" y="1607752"/>
                  </a:lnTo>
                  <a:lnTo>
                    <a:pt x="0" y="1593898"/>
                  </a:lnTo>
                  <a:lnTo>
                    <a:pt x="27645" y="35346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28794" y="2214554"/>
              <a:ext cx="5357850" cy="4071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57620" y="3429000"/>
            <a:ext cx="1596297" cy="1211830"/>
            <a:chOff x="1928794" y="2214554"/>
            <a:chExt cx="5363843" cy="4071966"/>
          </a:xfrm>
        </p:grpSpPr>
        <p:sp>
          <p:nvSpPr>
            <p:cNvPr id="14" name="Rectangle 13"/>
            <p:cNvSpPr/>
            <p:nvPr/>
          </p:nvSpPr>
          <p:spPr>
            <a:xfrm>
              <a:off x="1928794" y="2214554"/>
              <a:ext cx="5357850" cy="40005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28795" y="4676586"/>
              <a:ext cx="5363842" cy="1607752"/>
            </a:xfrm>
            <a:custGeom>
              <a:avLst/>
              <a:gdLst>
                <a:gd name="connsiteX0" fmla="*/ 27709 w 5361709"/>
                <a:gd name="connsiteY0" fmla="*/ 886691 h 2355272"/>
                <a:gd name="connsiteX1" fmla="*/ 1676400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961988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961988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961988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2676468 w 5361709"/>
                <a:gd name="connsiteY1" fmla="*/ 327291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559400 h 2027981"/>
                <a:gd name="connsiteX1" fmla="*/ 2676468 w 5361709"/>
                <a:gd name="connsiteY1" fmla="*/ 0 h 2027981"/>
                <a:gd name="connsiteX2" fmla="*/ 5334000 w 5361709"/>
                <a:gd name="connsiteY2" fmla="*/ 559400 h 2027981"/>
                <a:gd name="connsiteX3" fmla="*/ 5361709 w 5361709"/>
                <a:gd name="connsiteY3" fmla="*/ 2027981 h 2027981"/>
                <a:gd name="connsiteX4" fmla="*/ 0 w 5361709"/>
                <a:gd name="connsiteY4" fmla="*/ 2014127 h 2027981"/>
                <a:gd name="connsiteX5" fmla="*/ 27709 w 5361709"/>
                <a:gd name="connsiteY5" fmla="*/ 559400 h 2027981"/>
                <a:gd name="connsiteX0" fmla="*/ 27709 w 5361709"/>
                <a:gd name="connsiteY0" fmla="*/ 562574 h 2031155"/>
                <a:gd name="connsiteX1" fmla="*/ 2676468 w 5361709"/>
                <a:gd name="connsiteY1" fmla="*/ 3174 h 2031155"/>
                <a:gd name="connsiteX2" fmla="*/ 5334000 w 5361709"/>
                <a:gd name="connsiteY2" fmla="*/ 562574 h 2031155"/>
                <a:gd name="connsiteX3" fmla="*/ 5361709 w 5361709"/>
                <a:gd name="connsiteY3" fmla="*/ 2031155 h 2031155"/>
                <a:gd name="connsiteX4" fmla="*/ 0 w 5361709"/>
                <a:gd name="connsiteY4" fmla="*/ 2017301 h 2031155"/>
                <a:gd name="connsiteX5" fmla="*/ 27709 w 5361709"/>
                <a:gd name="connsiteY5" fmla="*/ 562574 h 2031155"/>
                <a:gd name="connsiteX0" fmla="*/ 27709 w 5361709"/>
                <a:gd name="connsiteY0" fmla="*/ 562574 h 2031155"/>
                <a:gd name="connsiteX1" fmla="*/ 2676468 w 5361709"/>
                <a:gd name="connsiteY1" fmla="*/ 3174 h 2031155"/>
                <a:gd name="connsiteX2" fmla="*/ 5334000 w 5361709"/>
                <a:gd name="connsiteY2" fmla="*/ 562574 h 2031155"/>
                <a:gd name="connsiteX3" fmla="*/ 5361709 w 5361709"/>
                <a:gd name="connsiteY3" fmla="*/ 2031155 h 2031155"/>
                <a:gd name="connsiteX4" fmla="*/ 0 w 5361709"/>
                <a:gd name="connsiteY4" fmla="*/ 2017301 h 2031155"/>
                <a:gd name="connsiteX5" fmla="*/ 27709 w 5361709"/>
                <a:gd name="connsiteY5" fmla="*/ 562574 h 2031155"/>
                <a:gd name="connsiteX0" fmla="*/ 27709 w 5363842"/>
                <a:gd name="connsiteY0" fmla="*/ 562574 h 2031155"/>
                <a:gd name="connsiteX1" fmla="*/ 2676468 w 5363842"/>
                <a:gd name="connsiteY1" fmla="*/ 3174 h 2031155"/>
                <a:gd name="connsiteX2" fmla="*/ 5334000 w 5363842"/>
                <a:gd name="connsiteY2" fmla="*/ 562574 h 2031155"/>
                <a:gd name="connsiteX3" fmla="*/ 5361709 w 5363842"/>
                <a:gd name="connsiteY3" fmla="*/ 2031155 h 2031155"/>
                <a:gd name="connsiteX4" fmla="*/ 0 w 5363842"/>
                <a:gd name="connsiteY4" fmla="*/ 2017301 h 2031155"/>
                <a:gd name="connsiteX5" fmla="*/ 27709 w 5363842"/>
                <a:gd name="connsiteY5" fmla="*/ 562574 h 2031155"/>
                <a:gd name="connsiteX0" fmla="*/ 34922 w 5371055"/>
                <a:gd name="connsiteY0" fmla="*/ 562574 h 2031155"/>
                <a:gd name="connsiteX1" fmla="*/ 2683681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2574 h 2031155"/>
                <a:gd name="connsiteX1" fmla="*/ 2397897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2574 h 2031155"/>
                <a:gd name="connsiteX1" fmla="*/ 2397897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2574 h 2031155"/>
                <a:gd name="connsiteX1" fmla="*/ 2397897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7775 h 2036356"/>
                <a:gd name="connsiteX1" fmla="*/ 2397897 w 5371055"/>
                <a:gd name="connsiteY1" fmla="*/ 8375 h 2036356"/>
                <a:gd name="connsiteX2" fmla="*/ 5341213 w 5371055"/>
                <a:gd name="connsiteY2" fmla="*/ 567775 h 2036356"/>
                <a:gd name="connsiteX3" fmla="*/ 5368922 w 5371055"/>
                <a:gd name="connsiteY3" fmla="*/ 2036356 h 2036356"/>
                <a:gd name="connsiteX4" fmla="*/ 7213 w 5371055"/>
                <a:gd name="connsiteY4" fmla="*/ 2022502 h 2036356"/>
                <a:gd name="connsiteX5" fmla="*/ 34922 w 5371055"/>
                <a:gd name="connsiteY5" fmla="*/ 567775 h 2036356"/>
                <a:gd name="connsiteX0" fmla="*/ 34922 w 5371055"/>
                <a:gd name="connsiteY0" fmla="*/ 567775 h 2036356"/>
                <a:gd name="connsiteX1" fmla="*/ 2397897 w 5371055"/>
                <a:gd name="connsiteY1" fmla="*/ 8375 h 2036356"/>
                <a:gd name="connsiteX2" fmla="*/ 5341213 w 5371055"/>
                <a:gd name="connsiteY2" fmla="*/ 567775 h 2036356"/>
                <a:gd name="connsiteX3" fmla="*/ 5368922 w 5371055"/>
                <a:gd name="connsiteY3" fmla="*/ 2036356 h 2036356"/>
                <a:gd name="connsiteX4" fmla="*/ 7213 w 5371055"/>
                <a:gd name="connsiteY4" fmla="*/ 2022502 h 2036356"/>
                <a:gd name="connsiteX5" fmla="*/ 34922 w 5371055"/>
                <a:gd name="connsiteY5" fmla="*/ 567775 h 2036356"/>
                <a:gd name="connsiteX0" fmla="*/ 27709 w 5363842"/>
                <a:gd name="connsiteY0" fmla="*/ 56777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709 w 5363842"/>
                <a:gd name="connsiteY5" fmla="*/ 567775 h 2036356"/>
                <a:gd name="connsiteX0" fmla="*/ 27709 w 5363842"/>
                <a:gd name="connsiteY0" fmla="*/ 56777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709 w 5363842"/>
                <a:gd name="connsiteY5" fmla="*/ 567775 h 2036356"/>
                <a:gd name="connsiteX0" fmla="*/ 27709 w 5363842"/>
                <a:gd name="connsiteY0" fmla="*/ 56777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709 w 5363842"/>
                <a:gd name="connsiteY5" fmla="*/ 567775 h 2036356"/>
                <a:gd name="connsiteX0" fmla="*/ 456305 w 5363842"/>
                <a:gd name="connsiteY0" fmla="*/ 78206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456305 w 5363842"/>
                <a:gd name="connsiteY5" fmla="*/ 782065 h 2036356"/>
                <a:gd name="connsiteX0" fmla="*/ 27645 w 5363842"/>
                <a:gd name="connsiteY0" fmla="*/ 78206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645 w 5363842"/>
                <a:gd name="connsiteY5" fmla="*/ 782065 h 2036356"/>
                <a:gd name="connsiteX0" fmla="*/ 27645 w 5363842"/>
                <a:gd name="connsiteY0" fmla="*/ 78206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645 w 5363842"/>
                <a:gd name="connsiteY5" fmla="*/ 782065 h 2036356"/>
                <a:gd name="connsiteX0" fmla="*/ 27645 w 5363842"/>
                <a:gd name="connsiteY0" fmla="*/ 353461 h 1607752"/>
                <a:gd name="connsiteX1" fmla="*/ 2604966 w 5363842"/>
                <a:gd name="connsiteY1" fmla="*/ 8375 h 1607752"/>
                <a:gd name="connsiteX2" fmla="*/ 5334000 w 5363842"/>
                <a:gd name="connsiteY2" fmla="*/ 139171 h 1607752"/>
                <a:gd name="connsiteX3" fmla="*/ 5361709 w 5363842"/>
                <a:gd name="connsiteY3" fmla="*/ 1607752 h 1607752"/>
                <a:gd name="connsiteX4" fmla="*/ 0 w 5363842"/>
                <a:gd name="connsiteY4" fmla="*/ 1593898 h 1607752"/>
                <a:gd name="connsiteX5" fmla="*/ 27645 w 5363842"/>
                <a:gd name="connsiteY5" fmla="*/ 353461 h 160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3842" h="1607752">
                  <a:moveTo>
                    <a:pt x="27645" y="353461"/>
                  </a:moveTo>
                  <a:cubicBezTo>
                    <a:pt x="72854" y="294264"/>
                    <a:pt x="1187390" y="57129"/>
                    <a:pt x="2604966" y="8375"/>
                  </a:cubicBezTo>
                  <a:cubicBezTo>
                    <a:pt x="4128966" y="0"/>
                    <a:pt x="5363842" y="130640"/>
                    <a:pt x="5334000" y="139171"/>
                  </a:cubicBezTo>
                  <a:lnTo>
                    <a:pt x="5361709" y="1607752"/>
                  </a:lnTo>
                  <a:lnTo>
                    <a:pt x="0" y="1593898"/>
                  </a:lnTo>
                  <a:lnTo>
                    <a:pt x="27645" y="35346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28794" y="2214554"/>
              <a:ext cx="5357850" cy="4071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4414" y="3429000"/>
            <a:ext cx="1596297" cy="1211830"/>
            <a:chOff x="1928794" y="2214554"/>
            <a:chExt cx="5363843" cy="4071966"/>
          </a:xfrm>
        </p:grpSpPr>
        <p:sp>
          <p:nvSpPr>
            <p:cNvPr id="18" name="Rectangle 17"/>
            <p:cNvSpPr/>
            <p:nvPr/>
          </p:nvSpPr>
          <p:spPr>
            <a:xfrm>
              <a:off x="1928794" y="2214554"/>
              <a:ext cx="5357850" cy="40005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28795" y="4676586"/>
              <a:ext cx="5363842" cy="1607752"/>
            </a:xfrm>
            <a:custGeom>
              <a:avLst/>
              <a:gdLst>
                <a:gd name="connsiteX0" fmla="*/ 27709 w 5361709"/>
                <a:gd name="connsiteY0" fmla="*/ 886691 h 2355272"/>
                <a:gd name="connsiteX1" fmla="*/ 1676400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961988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961988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961988 w 5361709"/>
                <a:gd name="connsiteY1" fmla="*/ 41563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886691 h 2355272"/>
                <a:gd name="connsiteX1" fmla="*/ 2676468 w 5361709"/>
                <a:gd name="connsiteY1" fmla="*/ 327291 h 2355272"/>
                <a:gd name="connsiteX2" fmla="*/ 4128654 w 5361709"/>
                <a:gd name="connsiteY2" fmla="*/ 0 h 2355272"/>
                <a:gd name="connsiteX3" fmla="*/ 5334000 w 5361709"/>
                <a:gd name="connsiteY3" fmla="*/ 886691 h 2355272"/>
                <a:gd name="connsiteX4" fmla="*/ 5361709 w 5361709"/>
                <a:gd name="connsiteY4" fmla="*/ 2355272 h 2355272"/>
                <a:gd name="connsiteX5" fmla="*/ 0 w 5361709"/>
                <a:gd name="connsiteY5" fmla="*/ 2341418 h 2355272"/>
                <a:gd name="connsiteX6" fmla="*/ 27709 w 5361709"/>
                <a:gd name="connsiteY6" fmla="*/ 886691 h 2355272"/>
                <a:gd name="connsiteX0" fmla="*/ 27709 w 5361709"/>
                <a:gd name="connsiteY0" fmla="*/ 559400 h 2027981"/>
                <a:gd name="connsiteX1" fmla="*/ 2676468 w 5361709"/>
                <a:gd name="connsiteY1" fmla="*/ 0 h 2027981"/>
                <a:gd name="connsiteX2" fmla="*/ 5334000 w 5361709"/>
                <a:gd name="connsiteY2" fmla="*/ 559400 h 2027981"/>
                <a:gd name="connsiteX3" fmla="*/ 5361709 w 5361709"/>
                <a:gd name="connsiteY3" fmla="*/ 2027981 h 2027981"/>
                <a:gd name="connsiteX4" fmla="*/ 0 w 5361709"/>
                <a:gd name="connsiteY4" fmla="*/ 2014127 h 2027981"/>
                <a:gd name="connsiteX5" fmla="*/ 27709 w 5361709"/>
                <a:gd name="connsiteY5" fmla="*/ 559400 h 2027981"/>
                <a:gd name="connsiteX0" fmla="*/ 27709 w 5361709"/>
                <a:gd name="connsiteY0" fmla="*/ 562574 h 2031155"/>
                <a:gd name="connsiteX1" fmla="*/ 2676468 w 5361709"/>
                <a:gd name="connsiteY1" fmla="*/ 3174 h 2031155"/>
                <a:gd name="connsiteX2" fmla="*/ 5334000 w 5361709"/>
                <a:gd name="connsiteY2" fmla="*/ 562574 h 2031155"/>
                <a:gd name="connsiteX3" fmla="*/ 5361709 w 5361709"/>
                <a:gd name="connsiteY3" fmla="*/ 2031155 h 2031155"/>
                <a:gd name="connsiteX4" fmla="*/ 0 w 5361709"/>
                <a:gd name="connsiteY4" fmla="*/ 2017301 h 2031155"/>
                <a:gd name="connsiteX5" fmla="*/ 27709 w 5361709"/>
                <a:gd name="connsiteY5" fmla="*/ 562574 h 2031155"/>
                <a:gd name="connsiteX0" fmla="*/ 27709 w 5361709"/>
                <a:gd name="connsiteY0" fmla="*/ 562574 h 2031155"/>
                <a:gd name="connsiteX1" fmla="*/ 2676468 w 5361709"/>
                <a:gd name="connsiteY1" fmla="*/ 3174 h 2031155"/>
                <a:gd name="connsiteX2" fmla="*/ 5334000 w 5361709"/>
                <a:gd name="connsiteY2" fmla="*/ 562574 h 2031155"/>
                <a:gd name="connsiteX3" fmla="*/ 5361709 w 5361709"/>
                <a:gd name="connsiteY3" fmla="*/ 2031155 h 2031155"/>
                <a:gd name="connsiteX4" fmla="*/ 0 w 5361709"/>
                <a:gd name="connsiteY4" fmla="*/ 2017301 h 2031155"/>
                <a:gd name="connsiteX5" fmla="*/ 27709 w 5361709"/>
                <a:gd name="connsiteY5" fmla="*/ 562574 h 2031155"/>
                <a:gd name="connsiteX0" fmla="*/ 27709 w 5363842"/>
                <a:gd name="connsiteY0" fmla="*/ 562574 h 2031155"/>
                <a:gd name="connsiteX1" fmla="*/ 2676468 w 5363842"/>
                <a:gd name="connsiteY1" fmla="*/ 3174 h 2031155"/>
                <a:gd name="connsiteX2" fmla="*/ 5334000 w 5363842"/>
                <a:gd name="connsiteY2" fmla="*/ 562574 h 2031155"/>
                <a:gd name="connsiteX3" fmla="*/ 5361709 w 5363842"/>
                <a:gd name="connsiteY3" fmla="*/ 2031155 h 2031155"/>
                <a:gd name="connsiteX4" fmla="*/ 0 w 5363842"/>
                <a:gd name="connsiteY4" fmla="*/ 2017301 h 2031155"/>
                <a:gd name="connsiteX5" fmla="*/ 27709 w 5363842"/>
                <a:gd name="connsiteY5" fmla="*/ 562574 h 2031155"/>
                <a:gd name="connsiteX0" fmla="*/ 34922 w 5371055"/>
                <a:gd name="connsiteY0" fmla="*/ 562574 h 2031155"/>
                <a:gd name="connsiteX1" fmla="*/ 2683681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2574 h 2031155"/>
                <a:gd name="connsiteX1" fmla="*/ 2397897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2574 h 2031155"/>
                <a:gd name="connsiteX1" fmla="*/ 2397897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2574 h 2031155"/>
                <a:gd name="connsiteX1" fmla="*/ 2397897 w 5371055"/>
                <a:gd name="connsiteY1" fmla="*/ 3174 h 2031155"/>
                <a:gd name="connsiteX2" fmla="*/ 5341213 w 5371055"/>
                <a:gd name="connsiteY2" fmla="*/ 562574 h 2031155"/>
                <a:gd name="connsiteX3" fmla="*/ 5368922 w 5371055"/>
                <a:gd name="connsiteY3" fmla="*/ 2031155 h 2031155"/>
                <a:gd name="connsiteX4" fmla="*/ 7213 w 5371055"/>
                <a:gd name="connsiteY4" fmla="*/ 2017301 h 2031155"/>
                <a:gd name="connsiteX5" fmla="*/ 34922 w 5371055"/>
                <a:gd name="connsiteY5" fmla="*/ 562574 h 2031155"/>
                <a:gd name="connsiteX0" fmla="*/ 34922 w 5371055"/>
                <a:gd name="connsiteY0" fmla="*/ 567775 h 2036356"/>
                <a:gd name="connsiteX1" fmla="*/ 2397897 w 5371055"/>
                <a:gd name="connsiteY1" fmla="*/ 8375 h 2036356"/>
                <a:gd name="connsiteX2" fmla="*/ 5341213 w 5371055"/>
                <a:gd name="connsiteY2" fmla="*/ 567775 h 2036356"/>
                <a:gd name="connsiteX3" fmla="*/ 5368922 w 5371055"/>
                <a:gd name="connsiteY3" fmla="*/ 2036356 h 2036356"/>
                <a:gd name="connsiteX4" fmla="*/ 7213 w 5371055"/>
                <a:gd name="connsiteY4" fmla="*/ 2022502 h 2036356"/>
                <a:gd name="connsiteX5" fmla="*/ 34922 w 5371055"/>
                <a:gd name="connsiteY5" fmla="*/ 567775 h 2036356"/>
                <a:gd name="connsiteX0" fmla="*/ 34922 w 5371055"/>
                <a:gd name="connsiteY0" fmla="*/ 567775 h 2036356"/>
                <a:gd name="connsiteX1" fmla="*/ 2397897 w 5371055"/>
                <a:gd name="connsiteY1" fmla="*/ 8375 h 2036356"/>
                <a:gd name="connsiteX2" fmla="*/ 5341213 w 5371055"/>
                <a:gd name="connsiteY2" fmla="*/ 567775 h 2036356"/>
                <a:gd name="connsiteX3" fmla="*/ 5368922 w 5371055"/>
                <a:gd name="connsiteY3" fmla="*/ 2036356 h 2036356"/>
                <a:gd name="connsiteX4" fmla="*/ 7213 w 5371055"/>
                <a:gd name="connsiteY4" fmla="*/ 2022502 h 2036356"/>
                <a:gd name="connsiteX5" fmla="*/ 34922 w 5371055"/>
                <a:gd name="connsiteY5" fmla="*/ 567775 h 2036356"/>
                <a:gd name="connsiteX0" fmla="*/ 27709 w 5363842"/>
                <a:gd name="connsiteY0" fmla="*/ 56777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709 w 5363842"/>
                <a:gd name="connsiteY5" fmla="*/ 567775 h 2036356"/>
                <a:gd name="connsiteX0" fmla="*/ 27709 w 5363842"/>
                <a:gd name="connsiteY0" fmla="*/ 56777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709 w 5363842"/>
                <a:gd name="connsiteY5" fmla="*/ 567775 h 2036356"/>
                <a:gd name="connsiteX0" fmla="*/ 27709 w 5363842"/>
                <a:gd name="connsiteY0" fmla="*/ 56777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709 w 5363842"/>
                <a:gd name="connsiteY5" fmla="*/ 567775 h 2036356"/>
                <a:gd name="connsiteX0" fmla="*/ 456305 w 5363842"/>
                <a:gd name="connsiteY0" fmla="*/ 78206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456305 w 5363842"/>
                <a:gd name="connsiteY5" fmla="*/ 782065 h 2036356"/>
                <a:gd name="connsiteX0" fmla="*/ 27645 w 5363842"/>
                <a:gd name="connsiteY0" fmla="*/ 78206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645 w 5363842"/>
                <a:gd name="connsiteY5" fmla="*/ 782065 h 2036356"/>
                <a:gd name="connsiteX0" fmla="*/ 27645 w 5363842"/>
                <a:gd name="connsiteY0" fmla="*/ 782065 h 2036356"/>
                <a:gd name="connsiteX1" fmla="*/ 2390684 w 5363842"/>
                <a:gd name="connsiteY1" fmla="*/ 8375 h 2036356"/>
                <a:gd name="connsiteX2" fmla="*/ 5334000 w 5363842"/>
                <a:gd name="connsiteY2" fmla="*/ 567775 h 2036356"/>
                <a:gd name="connsiteX3" fmla="*/ 5361709 w 5363842"/>
                <a:gd name="connsiteY3" fmla="*/ 2036356 h 2036356"/>
                <a:gd name="connsiteX4" fmla="*/ 0 w 5363842"/>
                <a:gd name="connsiteY4" fmla="*/ 2022502 h 2036356"/>
                <a:gd name="connsiteX5" fmla="*/ 27645 w 5363842"/>
                <a:gd name="connsiteY5" fmla="*/ 782065 h 2036356"/>
                <a:gd name="connsiteX0" fmla="*/ 27645 w 5363842"/>
                <a:gd name="connsiteY0" fmla="*/ 353461 h 1607752"/>
                <a:gd name="connsiteX1" fmla="*/ 2604966 w 5363842"/>
                <a:gd name="connsiteY1" fmla="*/ 8375 h 1607752"/>
                <a:gd name="connsiteX2" fmla="*/ 5334000 w 5363842"/>
                <a:gd name="connsiteY2" fmla="*/ 139171 h 1607752"/>
                <a:gd name="connsiteX3" fmla="*/ 5361709 w 5363842"/>
                <a:gd name="connsiteY3" fmla="*/ 1607752 h 1607752"/>
                <a:gd name="connsiteX4" fmla="*/ 0 w 5363842"/>
                <a:gd name="connsiteY4" fmla="*/ 1593898 h 1607752"/>
                <a:gd name="connsiteX5" fmla="*/ 27645 w 5363842"/>
                <a:gd name="connsiteY5" fmla="*/ 353461 h 160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3842" h="1607752">
                  <a:moveTo>
                    <a:pt x="27645" y="353461"/>
                  </a:moveTo>
                  <a:cubicBezTo>
                    <a:pt x="72854" y="294264"/>
                    <a:pt x="1187390" y="57129"/>
                    <a:pt x="2604966" y="8375"/>
                  </a:cubicBezTo>
                  <a:cubicBezTo>
                    <a:pt x="4128966" y="0"/>
                    <a:pt x="5363842" y="130640"/>
                    <a:pt x="5334000" y="139171"/>
                  </a:cubicBezTo>
                  <a:lnTo>
                    <a:pt x="5361709" y="1607752"/>
                  </a:lnTo>
                  <a:lnTo>
                    <a:pt x="0" y="1593898"/>
                  </a:lnTo>
                  <a:lnTo>
                    <a:pt x="27645" y="35346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28794" y="2214554"/>
              <a:ext cx="5357850" cy="4071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429388" y="3429000"/>
            <a:ext cx="1594513" cy="1190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6429388" y="4161709"/>
            <a:ext cx="1596297" cy="478472"/>
          </a:xfrm>
          <a:custGeom>
            <a:avLst/>
            <a:gdLst>
              <a:gd name="connsiteX0" fmla="*/ 27709 w 5361709"/>
              <a:gd name="connsiteY0" fmla="*/ 886691 h 2355272"/>
              <a:gd name="connsiteX1" fmla="*/ 1676400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961988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961988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961988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2676468 w 5361709"/>
              <a:gd name="connsiteY1" fmla="*/ 327291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559400 h 2027981"/>
              <a:gd name="connsiteX1" fmla="*/ 2676468 w 5361709"/>
              <a:gd name="connsiteY1" fmla="*/ 0 h 2027981"/>
              <a:gd name="connsiteX2" fmla="*/ 5334000 w 5361709"/>
              <a:gd name="connsiteY2" fmla="*/ 559400 h 2027981"/>
              <a:gd name="connsiteX3" fmla="*/ 5361709 w 5361709"/>
              <a:gd name="connsiteY3" fmla="*/ 2027981 h 2027981"/>
              <a:gd name="connsiteX4" fmla="*/ 0 w 5361709"/>
              <a:gd name="connsiteY4" fmla="*/ 2014127 h 2027981"/>
              <a:gd name="connsiteX5" fmla="*/ 27709 w 5361709"/>
              <a:gd name="connsiteY5" fmla="*/ 559400 h 2027981"/>
              <a:gd name="connsiteX0" fmla="*/ 27709 w 5361709"/>
              <a:gd name="connsiteY0" fmla="*/ 562574 h 2031155"/>
              <a:gd name="connsiteX1" fmla="*/ 2676468 w 5361709"/>
              <a:gd name="connsiteY1" fmla="*/ 3174 h 2031155"/>
              <a:gd name="connsiteX2" fmla="*/ 5334000 w 5361709"/>
              <a:gd name="connsiteY2" fmla="*/ 562574 h 2031155"/>
              <a:gd name="connsiteX3" fmla="*/ 5361709 w 5361709"/>
              <a:gd name="connsiteY3" fmla="*/ 2031155 h 2031155"/>
              <a:gd name="connsiteX4" fmla="*/ 0 w 5361709"/>
              <a:gd name="connsiteY4" fmla="*/ 2017301 h 2031155"/>
              <a:gd name="connsiteX5" fmla="*/ 27709 w 5361709"/>
              <a:gd name="connsiteY5" fmla="*/ 562574 h 2031155"/>
              <a:gd name="connsiteX0" fmla="*/ 27709 w 5361709"/>
              <a:gd name="connsiteY0" fmla="*/ 562574 h 2031155"/>
              <a:gd name="connsiteX1" fmla="*/ 2676468 w 5361709"/>
              <a:gd name="connsiteY1" fmla="*/ 3174 h 2031155"/>
              <a:gd name="connsiteX2" fmla="*/ 5334000 w 5361709"/>
              <a:gd name="connsiteY2" fmla="*/ 562574 h 2031155"/>
              <a:gd name="connsiteX3" fmla="*/ 5361709 w 5361709"/>
              <a:gd name="connsiteY3" fmla="*/ 2031155 h 2031155"/>
              <a:gd name="connsiteX4" fmla="*/ 0 w 5361709"/>
              <a:gd name="connsiteY4" fmla="*/ 2017301 h 2031155"/>
              <a:gd name="connsiteX5" fmla="*/ 27709 w 5361709"/>
              <a:gd name="connsiteY5" fmla="*/ 562574 h 2031155"/>
              <a:gd name="connsiteX0" fmla="*/ 27709 w 5363842"/>
              <a:gd name="connsiteY0" fmla="*/ 562574 h 2031155"/>
              <a:gd name="connsiteX1" fmla="*/ 2676468 w 5363842"/>
              <a:gd name="connsiteY1" fmla="*/ 3174 h 2031155"/>
              <a:gd name="connsiteX2" fmla="*/ 5334000 w 5363842"/>
              <a:gd name="connsiteY2" fmla="*/ 562574 h 2031155"/>
              <a:gd name="connsiteX3" fmla="*/ 5361709 w 5363842"/>
              <a:gd name="connsiteY3" fmla="*/ 2031155 h 2031155"/>
              <a:gd name="connsiteX4" fmla="*/ 0 w 5363842"/>
              <a:gd name="connsiteY4" fmla="*/ 2017301 h 2031155"/>
              <a:gd name="connsiteX5" fmla="*/ 27709 w 5363842"/>
              <a:gd name="connsiteY5" fmla="*/ 562574 h 2031155"/>
              <a:gd name="connsiteX0" fmla="*/ 34922 w 5371055"/>
              <a:gd name="connsiteY0" fmla="*/ 562574 h 2031155"/>
              <a:gd name="connsiteX1" fmla="*/ 2683681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2574 h 2031155"/>
              <a:gd name="connsiteX1" fmla="*/ 2397897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2574 h 2031155"/>
              <a:gd name="connsiteX1" fmla="*/ 2397897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2574 h 2031155"/>
              <a:gd name="connsiteX1" fmla="*/ 2397897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7775 h 2036356"/>
              <a:gd name="connsiteX1" fmla="*/ 2397897 w 5371055"/>
              <a:gd name="connsiteY1" fmla="*/ 8375 h 2036356"/>
              <a:gd name="connsiteX2" fmla="*/ 5341213 w 5371055"/>
              <a:gd name="connsiteY2" fmla="*/ 567775 h 2036356"/>
              <a:gd name="connsiteX3" fmla="*/ 5368922 w 5371055"/>
              <a:gd name="connsiteY3" fmla="*/ 2036356 h 2036356"/>
              <a:gd name="connsiteX4" fmla="*/ 7213 w 5371055"/>
              <a:gd name="connsiteY4" fmla="*/ 2022502 h 2036356"/>
              <a:gd name="connsiteX5" fmla="*/ 34922 w 5371055"/>
              <a:gd name="connsiteY5" fmla="*/ 567775 h 2036356"/>
              <a:gd name="connsiteX0" fmla="*/ 34922 w 5371055"/>
              <a:gd name="connsiteY0" fmla="*/ 567775 h 2036356"/>
              <a:gd name="connsiteX1" fmla="*/ 2397897 w 5371055"/>
              <a:gd name="connsiteY1" fmla="*/ 8375 h 2036356"/>
              <a:gd name="connsiteX2" fmla="*/ 5341213 w 5371055"/>
              <a:gd name="connsiteY2" fmla="*/ 567775 h 2036356"/>
              <a:gd name="connsiteX3" fmla="*/ 5368922 w 5371055"/>
              <a:gd name="connsiteY3" fmla="*/ 2036356 h 2036356"/>
              <a:gd name="connsiteX4" fmla="*/ 7213 w 5371055"/>
              <a:gd name="connsiteY4" fmla="*/ 2022502 h 2036356"/>
              <a:gd name="connsiteX5" fmla="*/ 34922 w 5371055"/>
              <a:gd name="connsiteY5" fmla="*/ 567775 h 2036356"/>
              <a:gd name="connsiteX0" fmla="*/ 27709 w 5363842"/>
              <a:gd name="connsiteY0" fmla="*/ 56777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709 w 5363842"/>
              <a:gd name="connsiteY5" fmla="*/ 567775 h 2036356"/>
              <a:gd name="connsiteX0" fmla="*/ 27709 w 5363842"/>
              <a:gd name="connsiteY0" fmla="*/ 56777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709 w 5363842"/>
              <a:gd name="connsiteY5" fmla="*/ 567775 h 2036356"/>
              <a:gd name="connsiteX0" fmla="*/ 27709 w 5363842"/>
              <a:gd name="connsiteY0" fmla="*/ 56777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709 w 5363842"/>
              <a:gd name="connsiteY5" fmla="*/ 567775 h 2036356"/>
              <a:gd name="connsiteX0" fmla="*/ 456305 w 5363842"/>
              <a:gd name="connsiteY0" fmla="*/ 78206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456305 w 5363842"/>
              <a:gd name="connsiteY5" fmla="*/ 782065 h 2036356"/>
              <a:gd name="connsiteX0" fmla="*/ 27645 w 5363842"/>
              <a:gd name="connsiteY0" fmla="*/ 78206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645 w 5363842"/>
              <a:gd name="connsiteY5" fmla="*/ 782065 h 2036356"/>
              <a:gd name="connsiteX0" fmla="*/ 27645 w 5363842"/>
              <a:gd name="connsiteY0" fmla="*/ 78206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645 w 5363842"/>
              <a:gd name="connsiteY5" fmla="*/ 782065 h 2036356"/>
              <a:gd name="connsiteX0" fmla="*/ 27645 w 5363842"/>
              <a:gd name="connsiteY0" fmla="*/ 353461 h 1607752"/>
              <a:gd name="connsiteX1" fmla="*/ 2604966 w 5363842"/>
              <a:gd name="connsiteY1" fmla="*/ 8375 h 1607752"/>
              <a:gd name="connsiteX2" fmla="*/ 5334000 w 5363842"/>
              <a:gd name="connsiteY2" fmla="*/ 139171 h 1607752"/>
              <a:gd name="connsiteX3" fmla="*/ 5361709 w 5363842"/>
              <a:gd name="connsiteY3" fmla="*/ 1607752 h 1607752"/>
              <a:gd name="connsiteX4" fmla="*/ 0 w 5363842"/>
              <a:gd name="connsiteY4" fmla="*/ 1593898 h 1607752"/>
              <a:gd name="connsiteX5" fmla="*/ 27645 w 5363842"/>
              <a:gd name="connsiteY5" fmla="*/ 353461 h 160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3842" h="1607752">
                <a:moveTo>
                  <a:pt x="27645" y="353461"/>
                </a:moveTo>
                <a:cubicBezTo>
                  <a:pt x="72854" y="294264"/>
                  <a:pt x="1187390" y="57129"/>
                  <a:pt x="2604966" y="8375"/>
                </a:cubicBezTo>
                <a:cubicBezTo>
                  <a:pt x="4128966" y="0"/>
                  <a:pt x="5363842" y="130640"/>
                  <a:pt x="5334000" y="139171"/>
                </a:cubicBezTo>
                <a:lnTo>
                  <a:pt x="5361709" y="1607752"/>
                </a:lnTo>
                <a:lnTo>
                  <a:pt x="0" y="1593898"/>
                </a:lnTo>
                <a:lnTo>
                  <a:pt x="27645" y="35346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Robert\AppData\Local\Microsoft\Windows\Temporary Internet Files\Content.IE5\33OD98FE\MCj04125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71678"/>
            <a:ext cx="492426" cy="500066"/>
          </a:xfrm>
          <a:prstGeom prst="rect">
            <a:avLst/>
          </a:prstGeom>
          <a:noFill/>
        </p:spPr>
      </p:pic>
      <p:pic>
        <p:nvPicPr>
          <p:cNvPr id="26" name="Picture 3" descr="C:\Users\Robert\AppData\Local\Microsoft\Windows\Temporary Internet Files\Content.IE5\33OD98FE\MCj04125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929066"/>
            <a:ext cx="492426" cy="500066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3071802" y="4000504"/>
            <a:ext cx="50006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715008" y="3857628"/>
            <a:ext cx="50006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715008" y="4143380"/>
            <a:ext cx="50006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857620" y="5429264"/>
            <a:ext cx="1594513" cy="1190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3857620" y="6161973"/>
            <a:ext cx="1596297" cy="478472"/>
          </a:xfrm>
          <a:custGeom>
            <a:avLst/>
            <a:gdLst>
              <a:gd name="connsiteX0" fmla="*/ 27709 w 5361709"/>
              <a:gd name="connsiteY0" fmla="*/ 886691 h 2355272"/>
              <a:gd name="connsiteX1" fmla="*/ 1676400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961988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961988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961988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2676468 w 5361709"/>
              <a:gd name="connsiteY1" fmla="*/ 327291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559400 h 2027981"/>
              <a:gd name="connsiteX1" fmla="*/ 2676468 w 5361709"/>
              <a:gd name="connsiteY1" fmla="*/ 0 h 2027981"/>
              <a:gd name="connsiteX2" fmla="*/ 5334000 w 5361709"/>
              <a:gd name="connsiteY2" fmla="*/ 559400 h 2027981"/>
              <a:gd name="connsiteX3" fmla="*/ 5361709 w 5361709"/>
              <a:gd name="connsiteY3" fmla="*/ 2027981 h 2027981"/>
              <a:gd name="connsiteX4" fmla="*/ 0 w 5361709"/>
              <a:gd name="connsiteY4" fmla="*/ 2014127 h 2027981"/>
              <a:gd name="connsiteX5" fmla="*/ 27709 w 5361709"/>
              <a:gd name="connsiteY5" fmla="*/ 559400 h 2027981"/>
              <a:gd name="connsiteX0" fmla="*/ 27709 w 5361709"/>
              <a:gd name="connsiteY0" fmla="*/ 562574 h 2031155"/>
              <a:gd name="connsiteX1" fmla="*/ 2676468 w 5361709"/>
              <a:gd name="connsiteY1" fmla="*/ 3174 h 2031155"/>
              <a:gd name="connsiteX2" fmla="*/ 5334000 w 5361709"/>
              <a:gd name="connsiteY2" fmla="*/ 562574 h 2031155"/>
              <a:gd name="connsiteX3" fmla="*/ 5361709 w 5361709"/>
              <a:gd name="connsiteY3" fmla="*/ 2031155 h 2031155"/>
              <a:gd name="connsiteX4" fmla="*/ 0 w 5361709"/>
              <a:gd name="connsiteY4" fmla="*/ 2017301 h 2031155"/>
              <a:gd name="connsiteX5" fmla="*/ 27709 w 5361709"/>
              <a:gd name="connsiteY5" fmla="*/ 562574 h 2031155"/>
              <a:gd name="connsiteX0" fmla="*/ 27709 w 5361709"/>
              <a:gd name="connsiteY0" fmla="*/ 562574 h 2031155"/>
              <a:gd name="connsiteX1" fmla="*/ 2676468 w 5361709"/>
              <a:gd name="connsiteY1" fmla="*/ 3174 h 2031155"/>
              <a:gd name="connsiteX2" fmla="*/ 5334000 w 5361709"/>
              <a:gd name="connsiteY2" fmla="*/ 562574 h 2031155"/>
              <a:gd name="connsiteX3" fmla="*/ 5361709 w 5361709"/>
              <a:gd name="connsiteY3" fmla="*/ 2031155 h 2031155"/>
              <a:gd name="connsiteX4" fmla="*/ 0 w 5361709"/>
              <a:gd name="connsiteY4" fmla="*/ 2017301 h 2031155"/>
              <a:gd name="connsiteX5" fmla="*/ 27709 w 5361709"/>
              <a:gd name="connsiteY5" fmla="*/ 562574 h 2031155"/>
              <a:gd name="connsiteX0" fmla="*/ 27709 w 5363842"/>
              <a:gd name="connsiteY0" fmla="*/ 562574 h 2031155"/>
              <a:gd name="connsiteX1" fmla="*/ 2676468 w 5363842"/>
              <a:gd name="connsiteY1" fmla="*/ 3174 h 2031155"/>
              <a:gd name="connsiteX2" fmla="*/ 5334000 w 5363842"/>
              <a:gd name="connsiteY2" fmla="*/ 562574 h 2031155"/>
              <a:gd name="connsiteX3" fmla="*/ 5361709 w 5363842"/>
              <a:gd name="connsiteY3" fmla="*/ 2031155 h 2031155"/>
              <a:gd name="connsiteX4" fmla="*/ 0 w 5363842"/>
              <a:gd name="connsiteY4" fmla="*/ 2017301 h 2031155"/>
              <a:gd name="connsiteX5" fmla="*/ 27709 w 5363842"/>
              <a:gd name="connsiteY5" fmla="*/ 562574 h 2031155"/>
              <a:gd name="connsiteX0" fmla="*/ 34922 w 5371055"/>
              <a:gd name="connsiteY0" fmla="*/ 562574 h 2031155"/>
              <a:gd name="connsiteX1" fmla="*/ 2683681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2574 h 2031155"/>
              <a:gd name="connsiteX1" fmla="*/ 2397897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2574 h 2031155"/>
              <a:gd name="connsiteX1" fmla="*/ 2397897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2574 h 2031155"/>
              <a:gd name="connsiteX1" fmla="*/ 2397897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7775 h 2036356"/>
              <a:gd name="connsiteX1" fmla="*/ 2397897 w 5371055"/>
              <a:gd name="connsiteY1" fmla="*/ 8375 h 2036356"/>
              <a:gd name="connsiteX2" fmla="*/ 5341213 w 5371055"/>
              <a:gd name="connsiteY2" fmla="*/ 567775 h 2036356"/>
              <a:gd name="connsiteX3" fmla="*/ 5368922 w 5371055"/>
              <a:gd name="connsiteY3" fmla="*/ 2036356 h 2036356"/>
              <a:gd name="connsiteX4" fmla="*/ 7213 w 5371055"/>
              <a:gd name="connsiteY4" fmla="*/ 2022502 h 2036356"/>
              <a:gd name="connsiteX5" fmla="*/ 34922 w 5371055"/>
              <a:gd name="connsiteY5" fmla="*/ 567775 h 2036356"/>
              <a:gd name="connsiteX0" fmla="*/ 34922 w 5371055"/>
              <a:gd name="connsiteY0" fmla="*/ 567775 h 2036356"/>
              <a:gd name="connsiteX1" fmla="*/ 2397897 w 5371055"/>
              <a:gd name="connsiteY1" fmla="*/ 8375 h 2036356"/>
              <a:gd name="connsiteX2" fmla="*/ 5341213 w 5371055"/>
              <a:gd name="connsiteY2" fmla="*/ 567775 h 2036356"/>
              <a:gd name="connsiteX3" fmla="*/ 5368922 w 5371055"/>
              <a:gd name="connsiteY3" fmla="*/ 2036356 h 2036356"/>
              <a:gd name="connsiteX4" fmla="*/ 7213 w 5371055"/>
              <a:gd name="connsiteY4" fmla="*/ 2022502 h 2036356"/>
              <a:gd name="connsiteX5" fmla="*/ 34922 w 5371055"/>
              <a:gd name="connsiteY5" fmla="*/ 567775 h 2036356"/>
              <a:gd name="connsiteX0" fmla="*/ 27709 w 5363842"/>
              <a:gd name="connsiteY0" fmla="*/ 56777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709 w 5363842"/>
              <a:gd name="connsiteY5" fmla="*/ 567775 h 2036356"/>
              <a:gd name="connsiteX0" fmla="*/ 27709 w 5363842"/>
              <a:gd name="connsiteY0" fmla="*/ 56777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709 w 5363842"/>
              <a:gd name="connsiteY5" fmla="*/ 567775 h 2036356"/>
              <a:gd name="connsiteX0" fmla="*/ 27709 w 5363842"/>
              <a:gd name="connsiteY0" fmla="*/ 56777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709 w 5363842"/>
              <a:gd name="connsiteY5" fmla="*/ 567775 h 2036356"/>
              <a:gd name="connsiteX0" fmla="*/ 456305 w 5363842"/>
              <a:gd name="connsiteY0" fmla="*/ 78206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456305 w 5363842"/>
              <a:gd name="connsiteY5" fmla="*/ 782065 h 2036356"/>
              <a:gd name="connsiteX0" fmla="*/ 27645 w 5363842"/>
              <a:gd name="connsiteY0" fmla="*/ 78206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645 w 5363842"/>
              <a:gd name="connsiteY5" fmla="*/ 782065 h 2036356"/>
              <a:gd name="connsiteX0" fmla="*/ 27645 w 5363842"/>
              <a:gd name="connsiteY0" fmla="*/ 78206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645 w 5363842"/>
              <a:gd name="connsiteY5" fmla="*/ 782065 h 2036356"/>
              <a:gd name="connsiteX0" fmla="*/ 27645 w 5363842"/>
              <a:gd name="connsiteY0" fmla="*/ 353461 h 1607752"/>
              <a:gd name="connsiteX1" fmla="*/ 2604966 w 5363842"/>
              <a:gd name="connsiteY1" fmla="*/ 8375 h 1607752"/>
              <a:gd name="connsiteX2" fmla="*/ 5334000 w 5363842"/>
              <a:gd name="connsiteY2" fmla="*/ 139171 h 1607752"/>
              <a:gd name="connsiteX3" fmla="*/ 5361709 w 5363842"/>
              <a:gd name="connsiteY3" fmla="*/ 1607752 h 1607752"/>
              <a:gd name="connsiteX4" fmla="*/ 0 w 5363842"/>
              <a:gd name="connsiteY4" fmla="*/ 1593898 h 1607752"/>
              <a:gd name="connsiteX5" fmla="*/ 27645 w 5363842"/>
              <a:gd name="connsiteY5" fmla="*/ 353461 h 160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3842" h="1607752">
                <a:moveTo>
                  <a:pt x="27645" y="353461"/>
                </a:moveTo>
                <a:cubicBezTo>
                  <a:pt x="72854" y="294264"/>
                  <a:pt x="1187390" y="57129"/>
                  <a:pt x="2604966" y="8375"/>
                </a:cubicBezTo>
                <a:cubicBezTo>
                  <a:pt x="4128966" y="0"/>
                  <a:pt x="5363842" y="130640"/>
                  <a:pt x="5334000" y="139171"/>
                </a:cubicBezTo>
                <a:lnTo>
                  <a:pt x="5361709" y="1607752"/>
                </a:lnTo>
                <a:lnTo>
                  <a:pt x="0" y="1593898"/>
                </a:lnTo>
                <a:lnTo>
                  <a:pt x="27645" y="35346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857620" y="5429264"/>
            <a:ext cx="1594513" cy="1211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noise.gif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429000"/>
            <a:ext cx="1571636" cy="1214446"/>
          </a:xfrm>
          <a:prstGeom prst="rect">
            <a:avLst/>
          </a:prstGeom>
        </p:spPr>
      </p:pic>
      <p:pic>
        <p:nvPicPr>
          <p:cNvPr id="39" name="Picture 3" descr="C:\Users\Robert\AppData\Local\Microsoft\Windows\Temporary Internet Files\Content.IE5\33OD98FE\MCj04125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929330"/>
            <a:ext cx="492426" cy="500066"/>
          </a:xfrm>
          <a:prstGeom prst="rect">
            <a:avLst/>
          </a:prstGeom>
          <a:noFill/>
        </p:spPr>
      </p:pic>
      <p:sp>
        <p:nvSpPr>
          <p:cNvPr id="40" name="Oval 39"/>
          <p:cNvSpPr/>
          <p:nvPr/>
        </p:nvSpPr>
        <p:spPr>
          <a:xfrm>
            <a:off x="4714876" y="5929330"/>
            <a:ext cx="500066" cy="5000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3" descr="C:\Users\Robert\AppData\Local\Microsoft\Windows\Temporary Internet Files\Content.IE5\33OD98FE\MCj04125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929066"/>
            <a:ext cx="492426" cy="500066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429388" y="3429000"/>
            <a:ext cx="1594513" cy="1211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214414" y="5429264"/>
            <a:ext cx="1594513" cy="1190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1214414" y="6161973"/>
            <a:ext cx="1596297" cy="478472"/>
          </a:xfrm>
          <a:custGeom>
            <a:avLst/>
            <a:gdLst>
              <a:gd name="connsiteX0" fmla="*/ 27709 w 5361709"/>
              <a:gd name="connsiteY0" fmla="*/ 886691 h 2355272"/>
              <a:gd name="connsiteX1" fmla="*/ 1676400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961988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961988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961988 w 5361709"/>
              <a:gd name="connsiteY1" fmla="*/ 41563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886691 h 2355272"/>
              <a:gd name="connsiteX1" fmla="*/ 2676468 w 5361709"/>
              <a:gd name="connsiteY1" fmla="*/ 327291 h 2355272"/>
              <a:gd name="connsiteX2" fmla="*/ 4128654 w 5361709"/>
              <a:gd name="connsiteY2" fmla="*/ 0 h 2355272"/>
              <a:gd name="connsiteX3" fmla="*/ 5334000 w 5361709"/>
              <a:gd name="connsiteY3" fmla="*/ 886691 h 2355272"/>
              <a:gd name="connsiteX4" fmla="*/ 5361709 w 5361709"/>
              <a:gd name="connsiteY4" fmla="*/ 2355272 h 2355272"/>
              <a:gd name="connsiteX5" fmla="*/ 0 w 5361709"/>
              <a:gd name="connsiteY5" fmla="*/ 2341418 h 2355272"/>
              <a:gd name="connsiteX6" fmla="*/ 27709 w 5361709"/>
              <a:gd name="connsiteY6" fmla="*/ 886691 h 2355272"/>
              <a:gd name="connsiteX0" fmla="*/ 27709 w 5361709"/>
              <a:gd name="connsiteY0" fmla="*/ 559400 h 2027981"/>
              <a:gd name="connsiteX1" fmla="*/ 2676468 w 5361709"/>
              <a:gd name="connsiteY1" fmla="*/ 0 h 2027981"/>
              <a:gd name="connsiteX2" fmla="*/ 5334000 w 5361709"/>
              <a:gd name="connsiteY2" fmla="*/ 559400 h 2027981"/>
              <a:gd name="connsiteX3" fmla="*/ 5361709 w 5361709"/>
              <a:gd name="connsiteY3" fmla="*/ 2027981 h 2027981"/>
              <a:gd name="connsiteX4" fmla="*/ 0 w 5361709"/>
              <a:gd name="connsiteY4" fmla="*/ 2014127 h 2027981"/>
              <a:gd name="connsiteX5" fmla="*/ 27709 w 5361709"/>
              <a:gd name="connsiteY5" fmla="*/ 559400 h 2027981"/>
              <a:gd name="connsiteX0" fmla="*/ 27709 w 5361709"/>
              <a:gd name="connsiteY0" fmla="*/ 562574 h 2031155"/>
              <a:gd name="connsiteX1" fmla="*/ 2676468 w 5361709"/>
              <a:gd name="connsiteY1" fmla="*/ 3174 h 2031155"/>
              <a:gd name="connsiteX2" fmla="*/ 5334000 w 5361709"/>
              <a:gd name="connsiteY2" fmla="*/ 562574 h 2031155"/>
              <a:gd name="connsiteX3" fmla="*/ 5361709 w 5361709"/>
              <a:gd name="connsiteY3" fmla="*/ 2031155 h 2031155"/>
              <a:gd name="connsiteX4" fmla="*/ 0 w 5361709"/>
              <a:gd name="connsiteY4" fmla="*/ 2017301 h 2031155"/>
              <a:gd name="connsiteX5" fmla="*/ 27709 w 5361709"/>
              <a:gd name="connsiteY5" fmla="*/ 562574 h 2031155"/>
              <a:gd name="connsiteX0" fmla="*/ 27709 w 5361709"/>
              <a:gd name="connsiteY0" fmla="*/ 562574 h 2031155"/>
              <a:gd name="connsiteX1" fmla="*/ 2676468 w 5361709"/>
              <a:gd name="connsiteY1" fmla="*/ 3174 h 2031155"/>
              <a:gd name="connsiteX2" fmla="*/ 5334000 w 5361709"/>
              <a:gd name="connsiteY2" fmla="*/ 562574 h 2031155"/>
              <a:gd name="connsiteX3" fmla="*/ 5361709 w 5361709"/>
              <a:gd name="connsiteY3" fmla="*/ 2031155 h 2031155"/>
              <a:gd name="connsiteX4" fmla="*/ 0 w 5361709"/>
              <a:gd name="connsiteY4" fmla="*/ 2017301 h 2031155"/>
              <a:gd name="connsiteX5" fmla="*/ 27709 w 5361709"/>
              <a:gd name="connsiteY5" fmla="*/ 562574 h 2031155"/>
              <a:gd name="connsiteX0" fmla="*/ 27709 w 5363842"/>
              <a:gd name="connsiteY0" fmla="*/ 562574 h 2031155"/>
              <a:gd name="connsiteX1" fmla="*/ 2676468 w 5363842"/>
              <a:gd name="connsiteY1" fmla="*/ 3174 h 2031155"/>
              <a:gd name="connsiteX2" fmla="*/ 5334000 w 5363842"/>
              <a:gd name="connsiteY2" fmla="*/ 562574 h 2031155"/>
              <a:gd name="connsiteX3" fmla="*/ 5361709 w 5363842"/>
              <a:gd name="connsiteY3" fmla="*/ 2031155 h 2031155"/>
              <a:gd name="connsiteX4" fmla="*/ 0 w 5363842"/>
              <a:gd name="connsiteY4" fmla="*/ 2017301 h 2031155"/>
              <a:gd name="connsiteX5" fmla="*/ 27709 w 5363842"/>
              <a:gd name="connsiteY5" fmla="*/ 562574 h 2031155"/>
              <a:gd name="connsiteX0" fmla="*/ 34922 w 5371055"/>
              <a:gd name="connsiteY0" fmla="*/ 562574 h 2031155"/>
              <a:gd name="connsiteX1" fmla="*/ 2683681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2574 h 2031155"/>
              <a:gd name="connsiteX1" fmla="*/ 2397897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2574 h 2031155"/>
              <a:gd name="connsiteX1" fmla="*/ 2397897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2574 h 2031155"/>
              <a:gd name="connsiteX1" fmla="*/ 2397897 w 5371055"/>
              <a:gd name="connsiteY1" fmla="*/ 3174 h 2031155"/>
              <a:gd name="connsiteX2" fmla="*/ 5341213 w 5371055"/>
              <a:gd name="connsiteY2" fmla="*/ 562574 h 2031155"/>
              <a:gd name="connsiteX3" fmla="*/ 5368922 w 5371055"/>
              <a:gd name="connsiteY3" fmla="*/ 2031155 h 2031155"/>
              <a:gd name="connsiteX4" fmla="*/ 7213 w 5371055"/>
              <a:gd name="connsiteY4" fmla="*/ 2017301 h 2031155"/>
              <a:gd name="connsiteX5" fmla="*/ 34922 w 5371055"/>
              <a:gd name="connsiteY5" fmla="*/ 562574 h 2031155"/>
              <a:gd name="connsiteX0" fmla="*/ 34922 w 5371055"/>
              <a:gd name="connsiteY0" fmla="*/ 567775 h 2036356"/>
              <a:gd name="connsiteX1" fmla="*/ 2397897 w 5371055"/>
              <a:gd name="connsiteY1" fmla="*/ 8375 h 2036356"/>
              <a:gd name="connsiteX2" fmla="*/ 5341213 w 5371055"/>
              <a:gd name="connsiteY2" fmla="*/ 567775 h 2036356"/>
              <a:gd name="connsiteX3" fmla="*/ 5368922 w 5371055"/>
              <a:gd name="connsiteY3" fmla="*/ 2036356 h 2036356"/>
              <a:gd name="connsiteX4" fmla="*/ 7213 w 5371055"/>
              <a:gd name="connsiteY4" fmla="*/ 2022502 h 2036356"/>
              <a:gd name="connsiteX5" fmla="*/ 34922 w 5371055"/>
              <a:gd name="connsiteY5" fmla="*/ 567775 h 2036356"/>
              <a:gd name="connsiteX0" fmla="*/ 34922 w 5371055"/>
              <a:gd name="connsiteY0" fmla="*/ 567775 h 2036356"/>
              <a:gd name="connsiteX1" fmla="*/ 2397897 w 5371055"/>
              <a:gd name="connsiteY1" fmla="*/ 8375 h 2036356"/>
              <a:gd name="connsiteX2" fmla="*/ 5341213 w 5371055"/>
              <a:gd name="connsiteY2" fmla="*/ 567775 h 2036356"/>
              <a:gd name="connsiteX3" fmla="*/ 5368922 w 5371055"/>
              <a:gd name="connsiteY3" fmla="*/ 2036356 h 2036356"/>
              <a:gd name="connsiteX4" fmla="*/ 7213 w 5371055"/>
              <a:gd name="connsiteY4" fmla="*/ 2022502 h 2036356"/>
              <a:gd name="connsiteX5" fmla="*/ 34922 w 5371055"/>
              <a:gd name="connsiteY5" fmla="*/ 567775 h 2036356"/>
              <a:gd name="connsiteX0" fmla="*/ 27709 w 5363842"/>
              <a:gd name="connsiteY0" fmla="*/ 56777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709 w 5363842"/>
              <a:gd name="connsiteY5" fmla="*/ 567775 h 2036356"/>
              <a:gd name="connsiteX0" fmla="*/ 27709 w 5363842"/>
              <a:gd name="connsiteY0" fmla="*/ 56777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709 w 5363842"/>
              <a:gd name="connsiteY5" fmla="*/ 567775 h 2036356"/>
              <a:gd name="connsiteX0" fmla="*/ 27709 w 5363842"/>
              <a:gd name="connsiteY0" fmla="*/ 56777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709 w 5363842"/>
              <a:gd name="connsiteY5" fmla="*/ 567775 h 2036356"/>
              <a:gd name="connsiteX0" fmla="*/ 456305 w 5363842"/>
              <a:gd name="connsiteY0" fmla="*/ 78206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456305 w 5363842"/>
              <a:gd name="connsiteY5" fmla="*/ 782065 h 2036356"/>
              <a:gd name="connsiteX0" fmla="*/ 27645 w 5363842"/>
              <a:gd name="connsiteY0" fmla="*/ 78206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645 w 5363842"/>
              <a:gd name="connsiteY5" fmla="*/ 782065 h 2036356"/>
              <a:gd name="connsiteX0" fmla="*/ 27645 w 5363842"/>
              <a:gd name="connsiteY0" fmla="*/ 782065 h 2036356"/>
              <a:gd name="connsiteX1" fmla="*/ 2390684 w 5363842"/>
              <a:gd name="connsiteY1" fmla="*/ 8375 h 2036356"/>
              <a:gd name="connsiteX2" fmla="*/ 5334000 w 5363842"/>
              <a:gd name="connsiteY2" fmla="*/ 567775 h 2036356"/>
              <a:gd name="connsiteX3" fmla="*/ 5361709 w 5363842"/>
              <a:gd name="connsiteY3" fmla="*/ 2036356 h 2036356"/>
              <a:gd name="connsiteX4" fmla="*/ 0 w 5363842"/>
              <a:gd name="connsiteY4" fmla="*/ 2022502 h 2036356"/>
              <a:gd name="connsiteX5" fmla="*/ 27645 w 5363842"/>
              <a:gd name="connsiteY5" fmla="*/ 782065 h 2036356"/>
              <a:gd name="connsiteX0" fmla="*/ 27645 w 5363842"/>
              <a:gd name="connsiteY0" fmla="*/ 353461 h 1607752"/>
              <a:gd name="connsiteX1" fmla="*/ 2604966 w 5363842"/>
              <a:gd name="connsiteY1" fmla="*/ 8375 h 1607752"/>
              <a:gd name="connsiteX2" fmla="*/ 5334000 w 5363842"/>
              <a:gd name="connsiteY2" fmla="*/ 139171 h 1607752"/>
              <a:gd name="connsiteX3" fmla="*/ 5361709 w 5363842"/>
              <a:gd name="connsiteY3" fmla="*/ 1607752 h 1607752"/>
              <a:gd name="connsiteX4" fmla="*/ 0 w 5363842"/>
              <a:gd name="connsiteY4" fmla="*/ 1593898 h 1607752"/>
              <a:gd name="connsiteX5" fmla="*/ 27645 w 5363842"/>
              <a:gd name="connsiteY5" fmla="*/ 353461 h 160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3842" h="1607752">
                <a:moveTo>
                  <a:pt x="27645" y="353461"/>
                </a:moveTo>
                <a:cubicBezTo>
                  <a:pt x="72854" y="294264"/>
                  <a:pt x="1187390" y="57129"/>
                  <a:pt x="2604966" y="8375"/>
                </a:cubicBezTo>
                <a:cubicBezTo>
                  <a:pt x="4128966" y="0"/>
                  <a:pt x="5363842" y="130640"/>
                  <a:pt x="5334000" y="139171"/>
                </a:cubicBezTo>
                <a:lnTo>
                  <a:pt x="5361709" y="1607752"/>
                </a:lnTo>
                <a:lnTo>
                  <a:pt x="0" y="1593898"/>
                </a:lnTo>
                <a:lnTo>
                  <a:pt x="27645" y="35346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 descr="noise.gif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5429264"/>
            <a:ext cx="1571636" cy="1214446"/>
          </a:xfrm>
          <a:prstGeom prst="rect">
            <a:avLst/>
          </a:prstGeom>
        </p:spPr>
      </p:pic>
      <p:pic>
        <p:nvPicPr>
          <p:cNvPr id="45" name="Picture 3" descr="C:\Users\Robert\AppData\Local\Microsoft\Windows\Temporary Internet Files\Content.IE5\33OD98FE\MCj04125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929330"/>
            <a:ext cx="492426" cy="500066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1214414" y="5429264"/>
            <a:ext cx="1594513" cy="1211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3071802" y="585789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>
            <a:off x="3714744" y="2000240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it all Fly...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78172" b="74719"/>
          <a:stretch>
            <a:fillRect/>
          </a:stretch>
        </p:blipFill>
        <p:spPr bwMode="auto">
          <a:xfrm>
            <a:off x="2214546" y="1928802"/>
            <a:ext cx="412142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Getting the Image</a:t>
            </a:r>
            <a:endParaRPr lang="en-GB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Java Media Framework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Java itself doesn’t ship with much support for video and audio media.</a:t>
            </a:r>
          </a:p>
          <a:p>
            <a:r>
              <a:rPr lang="en-GB" sz="2800" dirty="0" smtClean="0"/>
              <a:t>There are software libraries to get access however</a:t>
            </a:r>
          </a:p>
          <a:p>
            <a:r>
              <a:rPr lang="en-GB" sz="2800" dirty="0" smtClean="0"/>
              <a:t>We will be using the Java Media Framework (JMF)</a:t>
            </a:r>
          </a:p>
          <a:p>
            <a:pPr lvl="1"/>
            <a:r>
              <a:rPr lang="en-GB" sz="2400" dirty="0" smtClean="0"/>
              <a:t>It is an ‘official’ Sun library</a:t>
            </a:r>
          </a:p>
          <a:p>
            <a:pPr lvl="1"/>
            <a:r>
              <a:rPr lang="en-GB" sz="2400" dirty="0" smtClean="0"/>
              <a:t>Gives us access to our webcam reasonably simply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0508" r="-342" b="25781"/>
          <a:stretch>
            <a:fillRect/>
          </a:stretch>
        </p:blipFill>
        <p:spPr bwMode="auto">
          <a:xfrm>
            <a:off x="1000100" y="4018731"/>
            <a:ext cx="7072362" cy="28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Abstraction, abstraction, abstraction...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We don’t want to be stuck with the JMF though</a:t>
            </a:r>
          </a:p>
          <a:p>
            <a:pPr lvl="1"/>
            <a:r>
              <a:rPr lang="en-GB" sz="2400" dirty="0" smtClean="0"/>
              <a:t>Might need a different library for a different webcam</a:t>
            </a:r>
          </a:p>
          <a:p>
            <a:pPr lvl="1"/>
            <a:r>
              <a:rPr lang="en-GB" sz="2400" dirty="0" smtClean="0"/>
              <a:t>Might even want to input from a video file</a:t>
            </a:r>
          </a:p>
          <a:p>
            <a:r>
              <a:rPr lang="en-GB" sz="2800" dirty="0" smtClean="0"/>
              <a:t>Try to identify the fundamental components of something that supplies us with images (=“frames”)</a:t>
            </a:r>
          </a:p>
          <a:p>
            <a:r>
              <a:rPr lang="en-GB" sz="2800" dirty="0" smtClean="0"/>
              <a:t>Abstract into an interface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643042" y="4643446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public interface </a:t>
            </a:r>
            <a:r>
              <a:rPr lang="en-GB" sz="2400" dirty="0" err="1" smtClean="0">
                <a:solidFill>
                  <a:srgbClr val="7030A0"/>
                </a:solidFill>
              </a:rPr>
              <a:t>FrameInterface</a:t>
            </a:r>
            <a:r>
              <a:rPr lang="en-GB" sz="2400" dirty="0" smtClean="0">
                <a:solidFill>
                  <a:srgbClr val="7030A0"/>
                </a:solidFill>
              </a:rPr>
              <a:t> {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public void open(String descriptor);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public </a:t>
            </a:r>
            <a:r>
              <a:rPr lang="en-GB" sz="2400" dirty="0" err="1" smtClean="0">
                <a:solidFill>
                  <a:srgbClr val="7030A0"/>
                </a:solidFill>
              </a:rPr>
              <a:t>BufferedImage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getNextFrame</a:t>
            </a:r>
            <a:r>
              <a:rPr lang="en-GB" sz="2400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public void close();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}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Concrete Instantiation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928670"/>
            <a:ext cx="6115064" cy="5500726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The code in </a:t>
            </a:r>
            <a:r>
              <a:rPr lang="en-GB" sz="2800" dirty="0" err="1" smtClean="0"/>
              <a:t>JMFFrameSource</a:t>
            </a:r>
            <a:r>
              <a:rPr lang="en-GB" sz="2800" dirty="0" smtClean="0"/>
              <a:t> is not pretty because frankly the JMF is pretty awful to work with.</a:t>
            </a:r>
          </a:p>
          <a:p>
            <a:r>
              <a:rPr lang="en-GB" sz="2800" dirty="0" smtClean="0"/>
              <a:t>You can ignore JMFFrameSource.java for this course – I refuse to teach JMF!!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This design </a:t>
            </a:r>
            <a:r>
              <a:rPr lang="en-GB" sz="2800" i="1" dirty="0" smtClean="0"/>
              <a:t>encapsulates</a:t>
            </a:r>
            <a:r>
              <a:rPr lang="en-GB" sz="2800" dirty="0" smtClean="0"/>
              <a:t> everything about getting images from a webcam in a single class.</a:t>
            </a:r>
          </a:p>
          <a:p>
            <a:r>
              <a:rPr lang="en-GB" sz="2800" dirty="0" smtClean="0"/>
              <a:t>The interface </a:t>
            </a:r>
            <a:r>
              <a:rPr lang="en-GB" sz="2800" i="1" dirty="0" smtClean="0"/>
              <a:t>decouples</a:t>
            </a:r>
            <a:r>
              <a:rPr lang="en-GB" sz="2800" dirty="0" smtClean="0"/>
              <a:t> the program from the JMF so you can easily substitute a better library</a:t>
            </a:r>
            <a:endParaRPr lang="en-GB" sz="2800" i="1" dirty="0"/>
          </a:p>
        </p:txBody>
      </p:sp>
      <p:sp>
        <p:nvSpPr>
          <p:cNvPr id="4" name="Flowchart: Process 3"/>
          <p:cNvSpPr/>
          <p:nvPr/>
        </p:nvSpPr>
        <p:spPr>
          <a:xfrm>
            <a:off x="214282" y="3286124"/>
            <a:ext cx="1857388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4282" y="3286124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JMFFrameSource</a:t>
            </a:r>
            <a:endParaRPr lang="en-GB" dirty="0"/>
          </a:p>
        </p:txBody>
      </p:sp>
      <p:sp>
        <p:nvSpPr>
          <p:cNvPr id="8" name="Flowchart: Process 7"/>
          <p:cNvSpPr/>
          <p:nvPr/>
        </p:nvSpPr>
        <p:spPr>
          <a:xfrm>
            <a:off x="214282" y="1285860"/>
            <a:ext cx="1857388" cy="114300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14282" y="1285860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&lt;&lt;Interface&gt;&gt;</a:t>
            </a:r>
          </a:p>
          <a:p>
            <a:pPr algn="ctr"/>
            <a:r>
              <a:rPr lang="en-GB" i="1" dirty="0" err="1" smtClean="0"/>
              <a:t>FrameInterface</a:t>
            </a:r>
            <a:endParaRPr lang="en-GB" i="1" dirty="0"/>
          </a:p>
        </p:txBody>
      </p:sp>
      <p:sp>
        <p:nvSpPr>
          <p:cNvPr id="11" name="Flowchart: Extract 10"/>
          <p:cNvSpPr/>
          <p:nvPr/>
        </p:nvSpPr>
        <p:spPr>
          <a:xfrm>
            <a:off x="1000100" y="2428868"/>
            <a:ext cx="285752" cy="285752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stCxn id="11" idx="2"/>
            <a:endCxn id="5" idx="0"/>
          </p:cNvCxnSpPr>
          <p:nvPr/>
        </p:nvCxnSpPr>
        <p:spPr>
          <a:xfrm rot="5400000">
            <a:off x="857224" y="3000372"/>
            <a:ext cx="571504" cy="1588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Aside: </a:t>
            </a:r>
            <a:r>
              <a:rPr lang="en-GB" dirty="0" err="1" smtClean="0"/>
              <a:t>BufferedImage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</a:t>
            </a:r>
            <a:r>
              <a:rPr lang="en-GB" sz="2800" dirty="0" err="1" smtClean="0"/>
              <a:t>FrameInterface</a:t>
            </a:r>
            <a:r>
              <a:rPr lang="en-GB" sz="2800" dirty="0" smtClean="0"/>
              <a:t> returns objects of type </a:t>
            </a:r>
            <a:r>
              <a:rPr lang="en-GB" sz="2800" dirty="0" err="1" smtClean="0"/>
              <a:t>BufferedImage</a:t>
            </a:r>
            <a:endParaRPr lang="en-GB" sz="2800" dirty="0" smtClean="0"/>
          </a:p>
          <a:p>
            <a:pPr lvl="1"/>
            <a:r>
              <a:rPr lang="en-GB" sz="2400" dirty="0" smtClean="0"/>
              <a:t>This is a standard class in the class library to handle images</a:t>
            </a:r>
          </a:p>
          <a:p>
            <a:pPr lvl="1"/>
            <a:r>
              <a:rPr lang="en-GB" sz="2400" dirty="0" smtClean="0"/>
              <a:t>The “Buffered” bit means that the image is represented by an accessible buffer – a grid of pixels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148109"/>
            <a:ext cx="3500462" cy="370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929322" y="3571876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500826" y="3571876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643834" y="3571876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072330" y="3571876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929322" y="414338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00826" y="414338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643834" y="4143380"/>
            <a:ext cx="571504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72330" y="414338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929322" y="4714884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500826" y="4714884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643834" y="4714884"/>
            <a:ext cx="57150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072330" y="4714884"/>
            <a:ext cx="571504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929322" y="5286388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500826" y="5286388"/>
            <a:ext cx="571504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643834" y="5286388"/>
            <a:ext cx="57150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072330" y="5286388"/>
            <a:ext cx="57150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786182" y="6286520"/>
            <a:ext cx="21431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3493104" y="3850304"/>
            <a:ext cx="2714642" cy="2157791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2"/>
          </p:cNvCxnSpPr>
          <p:nvPr/>
        </p:nvCxnSpPr>
        <p:spPr>
          <a:xfrm rot="5400000" flipH="1" flipV="1">
            <a:off x="5732867" y="4018363"/>
            <a:ext cx="642942" cy="4321999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Aside: RGB Pixels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How do you represent the colour of a single pixel?</a:t>
            </a:r>
          </a:p>
          <a:p>
            <a:r>
              <a:rPr lang="en-GB" sz="2800" dirty="0" smtClean="0"/>
              <a:t>Actually many ways, but commonly we use RGB</a:t>
            </a:r>
          </a:p>
          <a:p>
            <a:pPr lvl="1"/>
            <a:r>
              <a:rPr lang="en-GB" sz="2400" dirty="0" smtClean="0"/>
              <a:t>The colour is made up from only </a:t>
            </a:r>
            <a:r>
              <a:rPr lang="en-GB" sz="2400" dirty="0" smtClean="0">
                <a:solidFill>
                  <a:srgbClr val="FF0000"/>
                </a:solidFill>
              </a:rPr>
              <a:t>Red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00B050"/>
                </a:solidFill>
              </a:rPr>
              <a:t>Green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0070C0"/>
                </a:solidFill>
              </a:rPr>
              <a:t>Blue</a:t>
            </a:r>
            <a:r>
              <a:rPr lang="en-GB" sz="2400" dirty="0" smtClean="0"/>
              <a:t>.</a:t>
            </a:r>
          </a:p>
          <a:p>
            <a:pPr lvl="1"/>
            <a:r>
              <a:rPr lang="en-GB" sz="2400" dirty="0" smtClean="0"/>
              <a:t>We use 24 bits to represent the colour</a:t>
            </a:r>
          </a:p>
          <a:p>
            <a:pPr lvl="2"/>
            <a:r>
              <a:rPr lang="en-GB" sz="2200" dirty="0" smtClean="0"/>
              <a:t>8 bits red (0-255)</a:t>
            </a:r>
          </a:p>
          <a:p>
            <a:pPr lvl="2"/>
            <a:r>
              <a:rPr lang="en-GB" sz="2200" dirty="0" smtClean="0"/>
              <a:t>8 bits green (0-255)</a:t>
            </a:r>
          </a:p>
          <a:p>
            <a:pPr lvl="2"/>
            <a:r>
              <a:rPr lang="en-GB" sz="2200" dirty="0" smtClean="0"/>
              <a:t>8 bits blue (0-255)</a:t>
            </a:r>
          </a:p>
          <a:p>
            <a:pPr lvl="1"/>
            <a:r>
              <a:rPr lang="en-GB" sz="2400" dirty="0" smtClean="0"/>
              <a:t>E.g.  </a:t>
            </a:r>
            <a:r>
              <a:rPr lang="en-GB" sz="2400" dirty="0" smtClean="0">
                <a:solidFill>
                  <a:srgbClr val="7030A0"/>
                </a:solidFill>
              </a:rPr>
              <a:t>Purple</a:t>
            </a:r>
            <a:r>
              <a:rPr lang="en-GB" sz="2400" dirty="0" smtClean="0"/>
              <a:t> = 160-32-240 (R-G-B)</a:t>
            </a:r>
          </a:p>
          <a:p>
            <a:pPr lvl="1"/>
            <a:r>
              <a:rPr lang="en-GB" sz="2400" dirty="0" smtClean="0"/>
              <a:t>We can think of this as a colour space</a:t>
            </a:r>
          </a:p>
          <a:p>
            <a:pPr lvl="2"/>
            <a:r>
              <a:rPr lang="en-GB" sz="2200" dirty="0" smtClean="0"/>
              <a:t>Like 3D space but xyz becomes </a:t>
            </a:r>
            <a:r>
              <a:rPr lang="en-GB" sz="2200" dirty="0" err="1" smtClean="0"/>
              <a:t>rgb</a:t>
            </a:r>
            <a:endParaRPr lang="en-GB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071810"/>
            <a:ext cx="24669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40667</TotalTime>
  <Words>1378</Words>
  <Application>Microsoft Office PowerPoint</Application>
  <PresentationFormat>On-screen Show (4:3)</PresentationFormat>
  <Paragraphs>281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Wingdings</vt:lpstr>
      <vt:lpstr>Calibri</vt:lpstr>
      <vt:lpstr>Office Theme</vt:lpstr>
      <vt:lpstr>Programming Methods Dr Robert Harle</vt:lpstr>
      <vt:lpstr>Blob Tracking</vt:lpstr>
      <vt:lpstr>The Basic Process</vt:lpstr>
      <vt:lpstr>Slide 4</vt:lpstr>
      <vt:lpstr>Java Media Framework</vt:lpstr>
      <vt:lpstr>Abstraction, abstraction, abstraction...</vt:lpstr>
      <vt:lpstr>Concrete Instantiation</vt:lpstr>
      <vt:lpstr>Aside: BufferedImage</vt:lpstr>
      <vt:lpstr>Aside: RGB Pixels</vt:lpstr>
      <vt:lpstr>Aside: RGB Pixels</vt:lpstr>
      <vt:lpstr>Software So Far</vt:lpstr>
      <vt:lpstr>PhotoTile: A Custom Component</vt:lpstr>
      <vt:lpstr>DisplayPanel </vt:lpstr>
      <vt:lpstr>Slide 14</vt:lpstr>
      <vt:lpstr>Strategy Pattern</vt:lpstr>
      <vt:lpstr>BackgroundSubtractor Interface</vt:lpstr>
      <vt:lpstr>SimpleBackgroundSubtractor</vt:lpstr>
      <vt:lpstr>Things to Note</vt:lpstr>
      <vt:lpstr>Things to Note</vt:lpstr>
      <vt:lpstr>Slide 20</vt:lpstr>
      <vt:lpstr>Why Bother?</vt:lpstr>
      <vt:lpstr>Strategy Pattern Again</vt:lpstr>
      <vt:lpstr>RegionExtractor</vt:lpstr>
      <vt:lpstr>Region</vt:lpstr>
      <vt:lpstr>Region</vt:lpstr>
      <vt:lpstr>RecursiveRegionExtractor</vt:lpstr>
      <vt:lpstr>RecursiveRegionExtractor</vt:lpstr>
      <vt:lpstr>RecursiveRegionExtractor</vt:lpstr>
      <vt:lpstr>ScanningRegionExtractor</vt:lpstr>
      <vt:lpstr>Making it all Fly...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Robert</dc:creator>
  <cp:lastModifiedBy>Robert</cp:lastModifiedBy>
  <cp:revision>4384</cp:revision>
  <dcterms:created xsi:type="dcterms:W3CDTF">2008-11-11T13:59:20Z</dcterms:created>
  <dcterms:modified xsi:type="dcterms:W3CDTF">2009-03-09T09:26:08Z</dcterms:modified>
</cp:coreProperties>
</file>