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08" r:id="rId2"/>
    <p:sldId id="296" r:id="rId3"/>
    <p:sldId id="257" r:id="rId4"/>
    <p:sldId id="266" r:id="rId5"/>
    <p:sldId id="267" r:id="rId6"/>
    <p:sldId id="259" r:id="rId7"/>
    <p:sldId id="264" r:id="rId8"/>
    <p:sldId id="260" r:id="rId9"/>
    <p:sldId id="261" r:id="rId10"/>
    <p:sldId id="281" r:id="rId11"/>
    <p:sldId id="269" r:id="rId12"/>
    <p:sldId id="272" r:id="rId13"/>
    <p:sldId id="271" r:id="rId14"/>
    <p:sldId id="270" r:id="rId15"/>
    <p:sldId id="273" r:id="rId16"/>
    <p:sldId id="268" r:id="rId17"/>
    <p:sldId id="305" r:id="rId18"/>
    <p:sldId id="303" r:id="rId19"/>
    <p:sldId id="280" r:id="rId20"/>
    <p:sldId id="262" r:id="rId21"/>
    <p:sldId id="288" r:id="rId22"/>
    <p:sldId id="289" r:id="rId23"/>
    <p:sldId id="294" r:id="rId24"/>
    <p:sldId id="307" r:id="rId25"/>
    <p:sldId id="263" r:id="rId26"/>
    <p:sldId id="290" r:id="rId27"/>
    <p:sldId id="291" r:id="rId28"/>
    <p:sldId id="292" r:id="rId29"/>
    <p:sldId id="304" r:id="rId30"/>
    <p:sldId id="306" r:id="rId31"/>
    <p:sldId id="297" r:id="rId32"/>
    <p:sldId id="302" r:id="rId33"/>
    <p:sldId id="301" r:id="rId34"/>
    <p:sldId id="293" r:id="rId35"/>
    <p:sldId id="295" r:id="rId36"/>
  </p:sldIdLst>
  <p:sldSz cx="9144000" cy="6858000" type="screen4x3"/>
  <p:notesSz cx="9906000" cy="6794500"/>
  <p:embeddedFontLst>
    <p:embeddedFont>
      <p:font typeface="Century Gothic" pitchFamily="34" charset="0"/>
      <p:regular r:id="rId39"/>
      <p:bold r:id="rId40"/>
      <p:italic r:id="rId41"/>
      <p:boldItalic r:id="rId42"/>
    </p:embeddedFont>
    <p:embeddedFont>
      <p:font typeface="Calibri" pitchFamily="3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271" autoAdjust="0"/>
    <p:restoredTop sz="94660"/>
  </p:normalViewPr>
  <p:slideViewPr>
    <p:cSldViewPr>
      <p:cViewPr varScale="1">
        <p:scale>
          <a:sx n="61" d="100"/>
          <a:sy n="61" d="100"/>
        </p:scale>
        <p:origin x="-7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-2232" y="-108"/>
      </p:cViewPr>
      <p:guideLst>
        <p:guide orient="horz" pos="2140"/>
        <p:guide pos="312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1316B8-D0C2-40ED-ABB8-234CE163A26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GB"/>
        </a:p>
      </dgm:t>
    </dgm:pt>
    <dgm:pt modelId="{6F27C42A-20A5-4590-9D89-8EB3411E3DF6}">
      <dgm:prSet/>
      <dgm:spPr/>
      <dgm:t>
        <a:bodyPr/>
        <a:lstStyle/>
        <a:p>
          <a:pPr rtl="0"/>
          <a:r>
            <a:rPr lang="en-GB" dirty="0" smtClean="0"/>
            <a:t>An architectural/design pattern that goes one step further</a:t>
          </a:r>
          <a:endParaRPr lang="en-GB" dirty="0"/>
        </a:p>
      </dgm:t>
    </dgm:pt>
    <dgm:pt modelId="{EAD0FE10-22C5-4BC6-BD9E-D742699144C6}" type="parTrans" cxnId="{9AFD8E0A-0502-4659-9B08-C0E2E746C678}">
      <dgm:prSet/>
      <dgm:spPr/>
      <dgm:t>
        <a:bodyPr/>
        <a:lstStyle/>
        <a:p>
          <a:endParaRPr lang="en-GB"/>
        </a:p>
      </dgm:t>
    </dgm:pt>
    <dgm:pt modelId="{70C58AD9-F938-47BB-9524-C03B4D6047AE}" type="sibTrans" cxnId="{9AFD8E0A-0502-4659-9B08-C0E2E746C678}">
      <dgm:prSet/>
      <dgm:spPr/>
      <dgm:t>
        <a:bodyPr/>
        <a:lstStyle/>
        <a:p>
          <a:endParaRPr lang="en-GB"/>
        </a:p>
      </dgm:t>
    </dgm:pt>
    <dgm:pt modelId="{34EC82E8-A181-4552-A004-04633D53BDEB}">
      <dgm:prSet/>
      <dgm:spPr/>
      <dgm:t>
        <a:bodyPr/>
        <a:lstStyle/>
        <a:p>
          <a:pPr rtl="0"/>
          <a:r>
            <a:rPr lang="en-GB" dirty="0" smtClean="0"/>
            <a:t>Model</a:t>
          </a:r>
          <a:endParaRPr lang="en-GB" dirty="0"/>
        </a:p>
      </dgm:t>
    </dgm:pt>
    <dgm:pt modelId="{6C717B9A-C61A-45AF-9304-6756FBA1E504}" type="parTrans" cxnId="{0FAC9652-1B4F-40DE-839B-04A40123CCCD}">
      <dgm:prSet/>
      <dgm:spPr/>
      <dgm:t>
        <a:bodyPr/>
        <a:lstStyle/>
        <a:p>
          <a:endParaRPr lang="en-GB"/>
        </a:p>
      </dgm:t>
    </dgm:pt>
    <dgm:pt modelId="{580AB517-AD97-44D4-B978-D4E5C9A9C74C}" type="sibTrans" cxnId="{0FAC9652-1B4F-40DE-839B-04A40123CCCD}">
      <dgm:prSet/>
      <dgm:spPr/>
      <dgm:t>
        <a:bodyPr/>
        <a:lstStyle/>
        <a:p>
          <a:endParaRPr lang="en-GB"/>
        </a:p>
      </dgm:t>
    </dgm:pt>
    <dgm:pt modelId="{A7C63744-68B8-4AE1-8A84-02EF7016E62A}">
      <dgm:prSet/>
      <dgm:spPr/>
      <dgm:t>
        <a:bodyPr/>
        <a:lstStyle/>
        <a:p>
          <a:pPr rtl="0"/>
          <a:r>
            <a:rPr lang="en-GB" dirty="0" smtClean="0"/>
            <a:t>A domain-specific representation of the underlying information that the application is presenting (i.e. the backend)</a:t>
          </a:r>
          <a:endParaRPr lang="en-GB" dirty="0"/>
        </a:p>
      </dgm:t>
    </dgm:pt>
    <dgm:pt modelId="{CB4B14EA-F580-40A9-BB34-F07944E7606E}" type="parTrans" cxnId="{D037C1DB-53B0-4F08-9928-026C49E8A086}">
      <dgm:prSet/>
      <dgm:spPr/>
      <dgm:t>
        <a:bodyPr/>
        <a:lstStyle/>
        <a:p>
          <a:endParaRPr lang="en-GB"/>
        </a:p>
      </dgm:t>
    </dgm:pt>
    <dgm:pt modelId="{C4D5A75C-47FB-40C7-A6ED-D3C784D876A6}" type="sibTrans" cxnId="{D037C1DB-53B0-4F08-9928-026C49E8A086}">
      <dgm:prSet/>
      <dgm:spPr/>
      <dgm:t>
        <a:bodyPr/>
        <a:lstStyle/>
        <a:p>
          <a:endParaRPr lang="en-GB"/>
        </a:p>
      </dgm:t>
    </dgm:pt>
    <dgm:pt modelId="{AB5DC1A2-8C7A-4B5B-B821-D74F76A9B101}">
      <dgm:prSet/>
      <dgm:spPr/>
      <dgm:t>
        <a:bodyPr/>
        <a:lstStyle/>
        <a:p>
          <a:pPr rtl="0"/>
          <a:r>
            <a:rPr lang="en-GB" dirty="0" smtClean="0"/>
            <a:t>E.g. The picture data and metadata, a database in a web application, or the data in a spreadsheet</a:t>
          </a:r>
          <a:endParaRPr lang="en-GB" dirty="0"/>
        </a:p>
      </dgm:t>
    </dgm:pt>
    <dgm:pt modelId="{E37E8014-B093-460F-B58D-8F40B21C076F}" type="parTrans" cxnId="{7596FD62-1169-4A84-B2F4-CC36CB7D29F9}">
      <dgm:prSet/>
      <dgm:spPr/>
      <dgm:t>
        <a:bodyPr/>
        <a:lstStyle/>
        <a:p>
          <a:endParaRPr lang="en-GB"/>
        </a:p>
      </dgm:t>
    </dgm:pt>
    <dgm:pt modelId="{4E64BE69-5474-4CDB-8EEA-53DFD91F93AC}" type="sibTrans" cxnId="{7596FD62-1169-4A84-B2F4-CC36CB7D29F9}">
      <dgm:prSet/>
      <dgm:spPr/>
      <dgm:t>
        <a:bodyPr/>
        <a:lstStyle/>
        <a:p>
          <a:endParaRPr lang="en-GB"/>
        </a:p>
      </dgm:t>
    </dgm:pt>
    <dgm:pt modelId="{D341A73D-E362-4FD5-956C-81DB5FE66C2B}">
      <dgm:prSet/>
      <dgm:spPr/>
      <dgm:t>
        <a:bodyPr/>
        <a:lstStyle/>
        <a:p>
          <a:pPr rtl="0"/>
          <a:r>
            <a:rPr lang="en-GB" dirty="0" smtClean="0"/>
            <a:t>View</a:t>
          </a:r>
          <a:endParaRPr lang="en-GB" dirty="0"/>
        </a:p>
      </dgm:t>
    </dgm:pt>
    <dgm:pt modelId="{3B38FF4B-02DE-4A07-A2F6-D5732EC641FA}" type="parTrans" cxnId="{B1699B7D-8A29-4324-89F1-2C54D99EABAB}">
      <dgm:prSet/>
      <dgm:spPr/>
      <dgm:t>
        <a:bodyPr/>
        <a:lstStyle/>
        <a:p>
          <a:endParaRPr lang="en-GB"/>
        </a:p>
      </dgm:t>
    </dgm:pt>
    <dgm:pt modelId="{A94D2C5D-885F-4A74-81C7-9CEDE5609D14}" type="sibTrans" cxnId="{B1699B7D-8A29-4324-89F1-2C54D99EABAB}">
      <dgm:prSet/>
      <dgm:spPr/>
      <dgm:t>
        <a:bodyPr/>
        <a:lstStyle/>
        <a:p>
          <a:endParaRPr lang="en-GB"/>
        </a:p>
      </dgm:t>
    </dgm:pt>
    <dgm:pt modelId="{0DFCB87D-1A32-4C17-B03D-B2B17A995468}">
      <dgm:prSet/>
      <dgm:spPr/>
      <dgm:t>
        <a:bodyPr/>
        <a:lstStyle/>
        <a:p>
          <a:pPr rtl="0"/>
          <a:r>
            <a:rPr lang="en-GB" dirty="0" smtClean="0"/>
            <a:t>Renders the model into something visible</a:t>
          </a:r>
          <a:endParaRPr lang="en-GB" dirty="0"/>
        </a:p>
      </dgm:t>
    </dgm:pt>
    <dgm:pt modelId="{335DFB50-2072-4918-A21F-A50843020B1B}" type="parTrans" cxnId="{A18CBC33-DEAB-4398-BD88-A738428ADBCE}">
      <dgm:prSet/>
      <dgm:spPr/>
      <dgm:t>
        <a:bodyPr/>
        <a:lstStyle/>
        <a:p>
          <a:endParaRPr lang="en-GB"/>
        </a:p>
      </dgm:t>
    </dgm:pt>
    <dgm:pt modelId="{DBD59EA2-4E18-4E74-856C-FD4B1DAE64E4}" type="sibTrans" cxnId="{A18CBC33-DEAB-4398-BD88-A738428ADBCE}">
      <dgm:prSet/>
      <dgm:spPr/>
      <dgm:t>
        <a:bodyPr/>
        <a:lstStyle/>
        <a:p>
          <a:endParaRPr lang="en-GB"/>
        </a:p>
      </dgm:t>
    </dgm:pt>
    <dgm:pt modelId="{35B293BF-1DC5-4DE0-B763-2D0C478D4225}">
      <dgm:prSet/>
      <dgm:spPr/>
      <dgm:t>
        <a:bodyPr/>
        <a:lstStyle/>
        <a:p>
          <a:pPr rtl="0"/>
          <a:r>
            <a:rPr lang="en-GB" dirty="0" smtClean="0"/>
            <a:t>E.g. The GUI of our picture elements, a page of a web app, or the cells and graphs of a spreadsheet</a:t>
          </a:r>
          <a:endParaRPr lang="en-GB" dirty="0"/>
        </a:p>
      </dgm:t>
    </dgm:pt>
    <dgm:pt modelId="{6396945A-E3D5-4090-BFA5-3C968E5661E2}" type="parTrans" cxnId="{B1732568-D402-49E4-84CD-A2B2F17F30FE}">
      <dgm:prSet/>
      <dgm:spPr/>
      <dgm:t>
        <a:bodyPr/>
        <a:lstStyle/>
        <a:p>
          <a:endParaRPr lang="en-GB"/>
        </a:p>
      </dgm:t>
    </dgm:pt>
    <dgm:pt modelId="{00E0E280-BD79-4849-847A-1EE83BFB0E8F}" type="sibTrans" cxnId="{B1732568-D402-49E4-84CD-A2B2F17F30FE}">
      <dgm:prSet/>
      <dgm:spPr/>
      <dgm:t>
        <a:bodyPr/>
        <a:lstStyle/>
        <a:p>
          <a:endParaRPr lang="en-GB"/>
        </a:p>
      </dgm:t>
    </dgm:pt>
    <dgm:pt modelId="{5465A288-C198-4813-8BF3-DD16140B1B0F}">
      <dgm:prSet/>
      <dgm:spPr/>
      <dgm:t>
        <a:bodyPr/>
        <a:lstStyle/>
        <a:p>
          <a:pPr rtl="0"/>
          <a:r>
            <a:rPr lang="en-GB" dirty="0" smtClean="0"/>
            <a:t>Note that multiple simultaneous views of the model can exist – E.g. Multiple spreadsheet graphs of the same data</a:t>
          </a:r>
          <a:endParaRPr lang="en-GB" dirty="0"/>
        </a:p>
      </dgm:t>
    </dgm:pt>
    <dgm:pt modelId="{E33C5787-89A8-4068-BF03-369F28BE153E}" type="parTrans" cxnId="{A2515987-8765-480F-B7D6-18856E8EA0D7}">
      <dgm:prSet/>
      <dgm:spPr/>
      <dgm:t>
        <a:bodyPr/>
        <a:lstStyle/>
        <a:p>
          <a:endParaRPr lang="en-GB"/>
        </a:p>
      </dgm:t>
    </dgm:pt>
    <dgm:pt modelId="{2E7AE3F3-3140-4CA1-9537-ADB80BB5B53C}" type="sibTrans" cxnId="{A2515987-8765-480F-B7D6-18856E8EA0D7}">
      <dgm:prSet/>
      <dgm:spPr/>
      <dgm:t>
        <a:bodyPr/>
        <a:lstStyle/>
        <a:p>
          <a:endParaRPr lang="en-GB"/>
        </a:p>
      </dgm:t>
    </dgm:pt>
    <dgm:pt modelId="{66434353-E6D1-449C-9619-8AD0A0520B01}">
      <dgm:prSet/>
      <dgm:spPr/>
      <dgm:t>
        <a:bodyPr/>
        <a:lstStyle/>
        <a:p>
          <a:pPr rtl="0"/>
          <a:r>
            <a:rPr lang="en-GB" dirty="0" smtClean="0"/>
            <a:t>Controller</a:t>
          </a:r>
          <a:endParaRPr lang="en-GB" dirty="0"/>
        </a:p>
      </dgm:t>
    </dgm:pt>
    <dgm:pt modelId="{406C04FB-5C17-4F29-BC53-06DF83A53A41}" type="parTrans" cxnId="{02C12B92-CE43-4639-88E5-68448EEC4DC6}">
      <dgm:prSet/>
      <dgm:spPr/>
      <dgm:t>
        <a:bodyPr/>
        <a:lstStyle/>
        <a:p>
          <a:endParaRPr lang="en-GB"/>
        </a:p>
      </dgm:t>
    </dgm:pt>
    <dgm:pt modelId="{DBC3938F-1799-4F95-A1A9-C8A8AD0A91F4}" type="sibTrans" cxnId="{02C12B92-CE43-4639-88E5-68448EEC4DC6}">
      <dgm:prSet/>
      <dgm:spPr/>
      <dgm:t>
        <a:bodyPr/>
        <a:lstStyle/>
        <a:p>
          <a:endParaRPr lang="en-GB"/>
        </a:p>
      </dgm:t>
    </dgm:pt>
    <dgm:pt modelId="{756DAF13-33BC-4510-ACEF-EDC586A2BBB8}">
      <dgm:prSet/>
      <dgm:spPr/>
      <dgm:t>
        <a:bodyPr/>
        <a:lstStyle/>
        <a:p>
          <a:pPr rtl="0"/>
          <a:r>
            <a:rPr lang="en-GB" dirty="0" smtClean="0"/>
            <a:t>Handles all input from the user, potentially modifying the model and the view(s)</a:t>
          </a:r>
          <a:endParaRPr lang="en-GB" dirty="0"/>
        </a:p>
      </dgm:t>
    </dgm:pt>
    <dgm:pt modelId="{579C2A51-890F-4BFE-96DA-EE8F3BCB13EB}" type="parTrans" cxnId="{88EFAF97-CA18-4443-8637-4B80D0EF39F7}">
      <dgm:prSet/>
      <dgm:spPr/>
      <dgm:t>
        <a:bodyPr/>
        <a:lstStyle/>
        <a:p>
          <a:endParaRPr lang="en-GB"/>
        </a:p>
      </dgm:t>
    </dgm:pt>
    <dgm:pt modelId="{25D1B97F-8122-42D9-8CE3-864FD5B0CB2F}" type="sibTrans" cxnId="{88EFAF97-CA18-4443-8637-4B80D0EF39F7}">
      <dgm:prSet/>
      <dgm:spPr/>
      <dgm:t>
        <a:bodyPr/>
        <a:lstStyle/>
        <a:p>
          <a:endParaRPr lang="en-GB"/>
        </a:p>
      </dgm:t>
    </dgm:pt>
    <dgm:pt modelId="{694D4F25-D78B-446B-B810-12D4D735B967}" type="pres">
      <dgm:prSet presAssocID="{ED1316B8-D0C2-40ED-ABB8-234CE163A2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9C84018-442C-4894-808F-0D3BB9FB854A}" type="pres">
      <dgm:prSet presAssocID="{6F27C42A-20A5-4590-9D89-8EB3411E3DF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3DC5DC-BEB1-4370-A70A-00E8A2442B20}" type="pres">
      <dgm:prSet presAssocID="{70C58AD9-F938-47BB-9524-C03B4D6047AE}" presName="spacer" presStyleCnt="0"/>
      <dgm:spPr/>
    </dgm:pt>
    <dgm:pt modelId="{02B5191A-513A-4779-9C77-3A5AB082CCC5}" type="pres">
      <dgm:prSet presAssocID="{34EC82E8-A181-4552-A004-04633D53BDE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CA7497-0598-40A2-834D-C324A319AF40}" type="pres">
      <dgm:prSet presAssocID="{34EC82E8-A181-4552-A004-04633D53BDEB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36E227-11CC-464A-818D-45B659060A00}" type="pres">
      <dgm:prSet presAssocID="{D341A73D-E362-4FD5-956C-81DB5FE66C2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B2E83A-2C24-4313-9A03-9ADBC9E0529A}" type="pres">
      <dgm:prSet presAssocID="{D341A73D-E362-4FD5-956C-81DB5FE66C2B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0095E4-4D4F-44BC-9D04-12D6FF097D8A}" type="pres">
      <dgm:prSet presAssocID="{66434353-E6D1-449C-9619-8AD0A0520B0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0327E7-92C3-4BC4-9AC9-4874012EB4F3}" type="pres">
      <dgm:prSet presAssocID="{66434353-E6D1-449C-9619-8AD0A0520B01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1699B7D-8A29-4324-89F1-2C54D99EABAB}" srcId="{ED1316B8-D0C2-40ED-ABB8-234CE163A266}" destId="{D341A73D-E362-4FD5-956C-81DB5FE66C2B}" srcOrd="2" destOrd="0" parTransId="{3B38FF4B-02DE-4A07-A2F6-D5732EC641FA}" sibTransId="{A94D2C5D-885F-4A74-81C7-9CEDE5609D14}"/>
    <dgm:cxn modelId="{9AFD8E0A-0502-4659-9B08-C0E2E746C678}" srcId="{ED1316B8-D0C2-40ED-ABB8-234CE163A266}" destId="{6F27C42A-20A5-4590-9D89-8EB3411E3DF6}" srcOrd="0" destOrd="0" parTransId="{EAD0FE10-22C5-4BC6-BD9E-D742699144C6}" sibTransId="{70C58AD9-F938-47BB-9524-C03B4D6047AE}"/>
    <dgm:cxn modelId="{B1732568-D402-49E4-84CD-A2B2F17F30FE}" srcId="{D341A73D-E362-4FD5-956C-81DB5FE66C2B}" destId="{35B293BF-1DC5-4DE0-B763-2D0C478D4225}" srcOrd="1" destOrd="0" parTransId="{6396945A-E3D5-4090-BFA5-3C968E5661E2}" sibTransId="{00E0E280-BD79-4849-847A-1EE83BFB0E8F}"/>
    <dgm:cxn modelId="{A7A23E72-61A0-432F-9642-5880DDCE208B}" type="presOf" srcId="{35B293BF-1DC5-4DE0-B763-2D0C478D4225}" destId="{A9B2E83A-2C24-4313-9A03-9ADBC9E0529A}" srcOrd="0" destOrd="1" presId="urn:microsoft.com/office/officeart/2005/8/layout/vList2"/>
    <dgm:cxn modelId="{8743A82E-3561-4CD9-A9F5-B314035E6613}" type="presOf" srcId="{AB5DC1A2-8C7A-4B5B-B821-D74F76A9B101}" destId="{5ECA7497-0598-40A2-834D-C324A319AF40}" srcOrd="0" destOrd="1" presId="urn:microsoft.com/office/officeart/2005/8/layout/vList2"/>
    <dgm:cxn modelId="{090B79DF-D423-4918-A275-E13433388147}" type="presOf" srcId="{5465A288-C198-4813-8BF3-DD16140B1B0F}" destId="{A9B2E83A-2C24-4313-9A03-9ADBC9E0529A}" srcOrd="0" destOrd="2" presId="urn:microsoft.com/office/officeart/2005/8/layout/vList2"/>
    <dgm:cxn modelId="{46177F25-437A-425C-A0BA-1FDE308585CF}" type="presOf" srcId="{ED1316B8-D0C2-40ED-ABB8-234CE163A266}" destId="{694D4F25-D78B-446B-B810-12D4D735B967}" srcOrd="0" destOrd="0" presId="urn:microsoft.com/office/officeart/2005/8/layout/vList2"/>
    <dgm:cxn modelId="{56BF9F2E-7323-4A16-9782-DCDCC6777E75}" type="presOf" srcId="{A7C63744-68B8-4AE1-8A84-02EF7016E62A}" destId="{5ECA7497-0598-40A2-834D-C324A319AF40}" srcOrd="0" destOrd="0" presId="urn:microsoft.com/office/officeart/2005/8/layout/vList2"/>
    <dgm:cxn modelId="{88EFAF97-CA18-4443-8637-4B80D0EF39F7}" srcId="{66434353-E6D1-449C-9619-8AD0A0520B01}" destId="{756DAF13-33BC-4510-ACEF-EDC586A2BBB8}" srcOrd="0" destOrd="0" parTransId="{579C2A51-890F-4BFE-96DA-EE8F3BCB13EB}" sibTransId="{25D1B97F-8122-42D9-8CE3-864FD5B0CB2F}"/>
    <dgm:cxn modelId="{A18CBC33-DEAB-4398-BD88-A738428ADBCE}" srcId="{D341A73D-E362-4FD5-956C-81DB5FE66C2B}" destId="{0DFCB87D-1A32-4C17-B03D-B2B17A995468}" srcOrd="0" destOrd="0" parTransId="{335DFB50-2072-4918-A21F-A50843020B1B}" sibTransId="{DBD59EA2-4E18-4E74-856C-FD4B1DAE64E4}"/>
    <dgm:cxn modelId="{1D88CA58-6232-4D44-A921-36B40D29E68A}" type="presOf" srcId="{6F27C42A-20A5-4590-9D89-8EB3411E3DF6}" destId="{49C84018-442C-4894-808F-0D3BB9FB854A}" srcOrd="0" destOrd="0" presId="urn:microsoft.com/office/officeart/2005/8/layout/vList2"/>
    <dgm:cxn modelId="{71D6ED93-FFE7-40F3-BEE3-B856645E4EED}" type="presOf" srcId="{D341A73D-E362-4FD5-956C-81DB5FE66C2B}" destId="{BA36E227-11CC-464A-818D-45B659060A00}" srcOrd="0" destOrd="0" presId="urn:microsoft.com/office/officeart/2005/8/layout/vList2"/>
    <dgm:cxn modelId="{02C12B92-CE43-4639-88E5-68448EEC4DC6}" srcId="{ED1316B8-D0C2-40ED-ABB8-234CE163A266}" destId="{66434353-E6D1-449C-9619-8AD0A0520B01}" srcOrd="3" destOrd="0" parTransId="{406C04FB-5C17-4F29-BC53-06DF83A53A41}" sibTransId="{DBC3938F-1799-4F95-A1A9-C8A8AD0A91F4}"/>
    <dgm:cxn modelId="{7596FD62-1169-4A84-B2F4-CC36CB7D29F9}" srcId="{34EC82E8-A181-4552-A004-04633D53BDEB}" destId="{AB5DC1A2-8C7A-4B5B-B821-D74F76A9B101}" srcOrd="1" destOrd="0" parTransId="{E37E8014-B093-460F-B58D-8F40B21C076F}" sibTransId="{4E64BE69-5474-4CDB-8EEA-53DFD91F93AC}"/>
    <dgm:cxn modelId="{75AE0C46-B7E4-4491-AD5E-1F039359C01A}" type="presOf" srcId="{0DFCB87D-1A32-4C17-B03D-B2B17A995468}" destId="{A9B2E83A-2C24-4313-9A03-9ADBC9E0529A}" srcOrd="0" destOrd="0" presId="urn:microsoft.com/office/officeart/2005/8/layout/vList2"/>
    <dgm:cxn modelId="{D037C1DB-53B0-4F08-9928-026C49E8A086}" srcId="{34EC82E8-A181-4552-A004-04633D53BDEB}" destId="{A7C63744-68B8-4AE1-8A84-02EF7016E62A}" srcOrd="0" destOrd="0" parTransId="{CB4B14EA-F580-40A9-BB34-F07944E7606E}" sibTransId="{C4D5A75C-47FB-40C7-A6ED-D3C784D876A6}"/>
    <dgm:cxn modelId="{3CC1DA8D-16F3-4C1A-9565-88F7CD5F626A}" type="presOf" srcId="{756DAF13-33BC-4510-ACEF-EDC586A2BBB8}" destId="{470327E7-92C3-4BC4-9AC9-4874012EB4F3}" srcOrd="0" destOrd="0" presId="urn:microsoft.com/office/officeart/2005/8/layout/vList2"/>
    <dgm:cxn modelId="{FB3639D6-0D83-45E4-91E9-5C32AED64444}" type="presOf" srcId="{66434353-E6D1-449C-9619-8AD0A0520B01}" destId="{D30095E4-4D4F-44BC-9D04-12D6FF097D8A}" srcOrd="0" destOrd="0" presId="urn:microsoft.com/office/officeart/2005/8/layout/vList2"/>
    <dgm:cxn modelId="{A2515987-8765-480F-B7D6-18856E8EA0D7}" srcId="{D341A73D-E362-4FD5-956C-81DB5FE66C2B}" destId="{5465A288-C198-4813-8BF3-DD16140B1B0F}" srcOrd="2" destOrd="0" parTransId="{E33C5787-89A8-4068-BF03-369F28BE153E}" sibTransId="{2E7AE3F3-3140-4CA1-9537-ADB80BB5B53C}"/>
    <dgm:cxn modelId="{0FAC9652-1B4F-40DE-839B-04A40123CCCD}" srcId="{ED1316B8-D0C2-40ED-ABB8-234CE163A266}" destId="{34EC82E8-A181-4552-A004-04633D53BDEB}" srcOrd="1" destOrd="0" parTransId="{6C717B9A-C61A-45AF-9304-6756FBA1E504}" sibTransId="{580AB517-AD97-44D4-B978-D4E5C9A9C74C}"/>
    <dgm:cxn modelId="{04FC3BB3-6E94-4093-92B2-1ED51454FF8C}" type="presOf" srcId="{34EC82E8-A181-4552-A004-04633D53BDEB}" destId="{02B5191A-513A-4779-9C77-3A5AB082CCC5}" srcOrd="0" destOrd="0" presId="urn:microsoft.com/office/officeart/2005/8/layout/vList2"/>
    <dgm:cxn modelId="{081B7F37-1614-4AA5-9F53-A93482C5462D}" type="presParOf" srcId="{694D4F25-D78B-446B-B810-12D4D735B967}" destId="{49C84018-442C-4894-808F-0D3BB9FB854A}" srcOrd="0" destOrd="0" presId="urn:microsoft.com/office/officeart/2005/8/layout/vList2"/>
    <dgm:cxn modelId="{1DAF93E4-27F9-4B96-A9F6-F4360AAFC77A}" type="presParOf" srcId="{694D4F25-D78B-446B-B810-12D4D735B967}" destId="{A03DC5DC-BEB1-4370-A70A-00E8A2442B20}" srcOrd="1" destOrd="0" presId="urn:microsoft.com/office/officeart/2005/8/layout/vList2"/>
    <dgm:cxn modelId="{3FCA34A7-C0EA-489F-B6BF-8D819F96604D}" type="presParOf" srcId="{694D4F25-D78B-446B-B810-12D4D735B967}" destId="{02B5191A-513A-4779-9C77-3A5AB082CCC5}" srcOrd="2" destOrd="0" presId="urn:microsoft.com/office/officeart/2005/8/layout/vList2"/>
    <dgm:cxn modelId="{C63ACFBB-AC92-4803-9418-EDE6E73FBF7C}" type="presParOf" srcId="{694D4F25-D78B-446B-B810-12D4D735B967}" destId="{5ECA7497-0598-40A2-834D-C324A319AF40}" srcOrd="3" destOrd="0" presId="urn:microsoft.com/office/officeart/2005/8/layout/vList2"/>
    <dgm:cxn modelId="{5EE7D338-C446-4D56-B984-51B0E77EE1A6}" type="presParOf" srcId="{694D4F25-D78B-446B-B810-12D4D735B967}" destId="{BA36E227-11CC-464A-818D-45B659060A00}" srcOrd="4" destOrd="0" presId="urn:microsoft.com/office/officeart/2005/8/layout/vList2"/>
    <dgm:cxn modelId="{C7EB7D23-D52C-4AE4-993C-AA965AE56FEA}" type="presParOf" srcId="{694D4F25-D78B-446B-B810-12D4D735B967}" destId="{A9B2E83A-2C24-4313-9A03-9ADBC9E0529A}" srcOrd="5" destOrd="0" presId="urn:microsoft.com/office/officeart/2005/8/layout/vList2"/>
    <dgm:cxn modelId="{C93699C9-D47E-4D7C-ACC6-1A9CE6DD4383}" type="presParOf" srcId="{694D4F25-D78B-446B-B810-12D4D735B967}" destId="{D30095E4-4D4F-44BC-9D04-12D6FF097D8A}" srcOrd="6" destOrd="0" presId="urn:microsoft.com/office/officeart/2005/8/layout/vList2"/>
    <dgm:cxn modelId="{7A6E677A-A9E0-4801-8477-43EED37BDB9F}" type="presParOf" srcId="{694D4F25-D78B-446B-B810-12D4D735B967}" destId="{470327E7-92C3-4BC4-9AC9-4874012EB4F3}" srcOrd="7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11110" y="1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DA173-8390-4543-BB65-6D1E179FE558}" type="datetimeFigureOut">
              <a:rPr lang="en-US" smtClean="0"/>
              <a:pPr/>
              <a:t>3/4/2009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3597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11110" y="6453597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2002B-27B8-4B9E-999F-45106BEC976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11110" y="1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15825-8A68-4609-8CA0-8C8470D301C3}" type="datetimeFigureOut">
              <a:rPr lang="en-US" smtClean="0"/>
              <a:pPr/>
              <a:t>3/4/2009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0600" y="3227389"/>
            <a:ext cx="7924800" cy="3057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3597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11110" y="6453597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A46F4-269F-4BFF-80A4-824AB35B7EC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A46F4-269F-4BFF-80A4-824AB35B7EC5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92A4E3-B0C8-4FF5-8421-675D4DA95325}" type="datetimeFigureOut">
              <a:rPr lang="en-US" smtClean="0"/>
              <a:pPr/>
              <a:t>3/4/2009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610DF3-A5E4-43B2-A7EB-BA6043B2DC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92A4E3-B0C8-4FF5-8421-675D4DA95325}" type="datetimeFigureOut">
              <a:rPr lang="en-US" smtClean="0"/>
              <a:pPr/>
              <a:t>3/4/2009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610DF3-A5E4-43B2-A7EB-BA6043B2DC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92A4E3-B0C8-4FF5-8421-675D4DA95325}" type="datetimeFigureOut">
              <a:rPr lang="en-US" smtClean="0"/>
              <a:pPr/>
              <a:t>3/4/2009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610DF3-A5E4-43B2-A7EB-BA6043B2DC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j-lt"/>
              </a:defRPr>
            </a:lvl1pPr>
            <a:lvl2pPr>
              <a:defRPr sz="2000">
                <a:solidFill>
                  <a:schemeClr val="tx1"/>
                </a:solidFill>
                <a:latin typeface="+mj-lt"/>
              </a:defRPr>
            </a:lvl2pPr>
            <a:lvl3pPr>
              <a:defRPr sz="1800">
                <a:solidFill>
                  <a:schemeClr val="tx1"/>
                </a:solidFill>
                <a:latin typeface="+mj-lt"/>
              </a:defRPr>
            </a:lvl3pPr>
            <a:lvl4pPr>
              <a:defRPr sz="1600">
                <a:solidFill>
                  <a:schemeClr val="tx1"/>
                </a:solidFill>
                <a:latin typeface="+mj-lt"/>
              </a:defRPr>
            </a:lvl4pPr>
            <a:lvl5pP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92A4E3-B0C8-4FF5-8421-675D4DA95325}" type="datetimeFigureOut">
              <a:rPr lang="en-US" smtClean="0"/>
              <a:pPr/>
              <a:t>3/4/2009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610DF3-A5E4-43B2-A7EB-BA6043B2DC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92A4E3-B0C8-4FF5-8421-675D4DA95325}" type="datetimeFigureOut">
              <a:rPr lang="en-US" smtClean="0"/>
              <a:pPr/>
              <a:t>3/4/2009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610DF3-A5E4-43B2-A7EB-BA6043B2DC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92A4E3-B0C8-4FF5-8421-675D4DA95325}" type="datetimeFigureOut">
              <a:rPr lang="en-US" smtClean="0"/>
              <a:pPr/>
              <a:t>3/4/2009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610DF3-A5E4-43B2-A7EB-BA6043B2DC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92A4E3-B0C8-4FF5-8421-675D4DA95325}" type="datetimeFigureOut">
              <a:rPr lang="en-US" smtClean="0"/>
              <a:pPr/>
              <a:t>3/4/2009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610DF3-A5E4-43B2-A7EB-BA6043B2DC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92A4E3-B0C8-4FF5-8421-675D4DA95325}" type="datetimeFigureOut">
              <a:rPr lang="en-US" smtClean="0"/>
              <a:pPr/>
              <a:t>3/4/2009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610DF3-A5E4-43B2-A7EB-BA6043B2DC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28670"/>
            <a:ext cx="8229600" cy="5500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844" y="0"/>
            <a:ext cx="8715436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Real Software Development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71472" y="857232"/>
            <a:ext cx="80724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 smtClean="0"/>
              <a:t>Programmer produces code he believes is bug-free.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Product is tested. 20 bugs are found.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Programmer fixes 10 of the bugs and explains to the testing department that the other 10 aren’t really bugs.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Testing department finds that five of the fixes didn’t work and discovers 15 new bugs.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Repeat three times steps 3 and 4.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Due to marketing pressure and an extremely premature product announcement based on overly-optimistic programming schedule, the product is released.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Users find 137 new bugs.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Original programmer, having cashed his royalty check, is nowhere to be found.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Newly-assembled programming team fixes almost all of the 137 bugs, but introduce 456 new ones.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Original programmer sends underpaid testing department a postcard from Fiji. Entire testing department quits.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Company is bought in a hostile takeover by competitor using profits from their latest release, which had 783 bugs.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New CEO is brought in by board of directors. He hires a programmer to redo program from scratch.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Programmer produces code he believes is bug-free…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Aside: GUI Toolkits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A </a:t>
            </a:r>
            <a:r>
              <a:rPr lang="en-GB" sz="2800" b="1" dirty="0" smtClean="0"/>
              <a:t>GUI toolkit </a:t>
            </a:r>
            <a:r>
              <a:rPr lang="en-GB" sz="2800" dirty="0" smtClean="0"/>
              <a:t>is just a set of tools (classes, algorithms, ‘glue’) that makes it easy to draw graphical things like buttons and handle mouse clicks etc.</a:t>
            </a:r>
            <a:br>
              <a:rPr lang="en-GB" sz="2800" dirty="0" smtClean="0"/>
            </a:br>
            <a:endParaRPr lang="en-GB" sz="2800" dirty="0" smtClean="0"/>
          </a:p>
          <a:p>
            <a:r>
              <a:rPr lang="en-GB" sz="2800" dirty="0" smtClean="0"/>
              <a:t>Most languages </a:t>
            </a:r>
            <a:r>
              <a:rPr lang="en-GB" sz="2800" i="1" dirty="0" smtClean="0"/>
              <a:t>don’t</a:t>
            </a:r>
            <a:r>
              <a:rPr lang="en-GB" sz="2800" dirty="0" smtClean="0"/>
              <a:t> have a toolkit</a:t>
            </a:r>
          </a:p>
          <a:p>
            <a:pPr lvl="1"/>
            <a:r>
              <a:rPr lang="en-GB" sz="2400" dirty="0" smtClean="0"/>
              <a:t>Instead you have a choice and you can download from lots (or make your own – usually a bad idea!)</a:t>
            </a:r>
          </a:p>
          <a:p>
            <a:pPr lvl="1">
              <a:buNone/>
            </a:pPr>
            <a:endParaRPr lang="en-GB" sz="2400" dirty="0" smtClean="0"/>
          </a:p>
          <a:p>
            <a:r>
              <a:rPr lang="en-GB" sz="2800" dirty="0" smtClean="0"/>
              <a:t>Java has </a:t>
            </a:r>
            <a:r>
              <a:rPr lang="en-GB" sz="2800" b="1" dirty="0" smtClean="0"/>
              <a:t>AWT</a:t>
            </a:r>
            <a:r>
              <a:rPr lang="en-GB" sz="2800" dirty="0" smtClean="0"/>
              <a:t> and </a:t>
            </a:r>
            <a:r>
              <a:rPr lang="en-GB" sz="2800" b="1" dirty="0" smtClean="0"/>
              <a:t>Swing</a:t>
            </a:r>
            <a:r>
              <a:rPr lang="en-GB" sz="2800" dirty="0" smtClean="0"/>
              <a:t> as part of the language!</a:t>
            </a:r>
          </a:p>
          <a:p>
            <a:pPr lvl="1"/>
            <a:r>
              <a:rPr lang="en-GB" sz="2400" dirty="0" smtClean="0"/>
              <a:t>We will use Swing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Model-View Controller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MVC design is used in </a:t>
            </a:r>
            <a:r>
              <a:rPr lang="en-GB" i="1" dirty="0" smtClean="0"/>
              <a:t>almost every</a:t>
            </a:r>
            <a:r>
              <a:rPr lang="en-GB" dirty="0" smtClean="0"/>
              <a:t> GUI toolkit </a:t>
            </a:r>
          </a:p>
          <a:p>
            <a:pPr lvl="1"/>
            <a:r>
              <a:rPr lang="en-GB" dirty="0" smtClean="0"/>
              <a:t>Including Java</a:t>
            </a:r>
          </a:p>
          <a:p>
            <a:r>
              <a:rPr lang="en-GB" dirty="0" smtClean="0"/>
              <a:t>In most implementations, we find that it is </a:t>
            </a:r>
            <a:r>
              <a:rPr lang="en-GB" u="sng" dirty="0" smtClean="0"/>
              <a:t>not</a:t>
            </a:r>
            <a:r>
              <a:rPr lang="en-GB" dirty="0" smtClean="0"/>
              <a:t> useful to decouple the controller and the view</a:t>
            </a:r>
          </a:p>
          <a:p>
            <a:pPr lvl="1"/>
            <a:r>
              <a:rPr lang="en-GB" dirty="0" smtClean="0"/>
              <a:t>If the controller handles a “new photo button event”, it’s coupled automatically since it assumes there IS a “new photo button”!</a:t>
            </a:r>
          </a:p>
          <a:p>
            <a:pPr lvl="1"/>
            <a:r>
              <a:rPr lang="en-GB" dirty="0" smtClean="0"/>
              <a:t>In fact, you will often find that the controller and the view are combined in the same file.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285852" y="4643446"/>
            <a:ext cx="2428892" cy="135732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Model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5072066" y="4357694"/>
            <a:ext cx="2357454" cy="85725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View</a:t>
            </a:r>
          </a:p>
          <a:p>
            <a:pPr algn="ctr"/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5072066" y="5572140"/>
            <a:ext cx="2428892" cy="7858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Controller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4786314" y="4071942"/>
            <a:ext cx="3000396" cy="257176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Photo Organiser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Back to our example</a:t>
            </a:r>
          </a:p>
          <a:p>
            <a:r>
              <a:rPr lang="en-GB" sz="3200" dirty="0" smtClean="0"/>
              <a:t>We want our model and view to link together</a:t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3200" dirty="0" smtClean="0"/>
          </a:p>
          <a:p>
            <a:r>
              <a:rPr lang="en-GB" sz="3200" dirty="0" smtClean="0"/>
              <a:t>These are horribly coupled</a:t>
            </a:r>
          </a:p>
          <a:p>
            <a:pPr lvl="1"/>
            <a:r>
              <a:rPr lang="en-GB" sz="2400" dirty="0" smtClean="0"/>
              <a:t>One won’t compile without the other</a:t>
            </a:r>
          </a:p>
          <a:p>
            <a:pPr lvl="1"/>
            <a:r>
              <a:rPr lang="en-GB" sz="2400" dirty="0" smtClean="0"/>
              <a:t>But we want to swap out different views </a:t>
            </a:r>
            <a:r>
              <a:rPr lang="en-GB" sz="2400" dirty="0" smtClean="0">
                <a:sym typeface="Wingdings" pitchFamily="2" charset="2"/>
              </a:rPr>
              <a:t></a:t>
            </a:r>
            <a:endParaRPr lang="en-GB" sz="2400" dirty="0" smtClean="0"/>
          </a:p>
        </p:txBody>
      </p:sp>
      <p:sp>
        <p:nvSpPr>
          <p:cNvPr id="7" name="Flowchart: Process 6"/>
          <p:cNvSpPr/>
          <p:nvPr/>
        </p:nvSpPr>
        <p:spPr>
          <a:xfrm>
            <a:off x="1214414" y="2357430"/>
            <a:ext cx="2286016" cy="92869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214414" y="2357430"/>
            <a:ext cx="2286016" cy="3571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PhotoOrganiserModel</a:t>
            </a:r>
            <a:endParaRPr lang="en-GB" dirty="0"/>
          </a:p>
        </p:txBody>
      </p:sp>
      <p:sp>
        <p:nvSpPr>
          <p:cNvPr id="9" name="Flowchart: Process 8"/>
          <p:cNvSpPr/>
          <p:nvPr/>
        </p:nvSpPr>
        <p:spPr>
          <a:xfrm>
            <a:off x="5572132" y="2357430"/>
            <a:ext cx="2286016" cy="92869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572132" y="2357430"/>
            <a:ext cx="2286016" cy="35719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PhotoOrganiserView</a:t>
            </a:r>
            <a:endParaRPr lang="en-GB" dirty="0"/>
          </a:p>
        </p:txBody>
      </p:sp>
      <p:cxnSp>
        <p:nvCxnSpPr>
          <p:cNvPr id="12" name="Straight Arrow Connector 11"/>
          <p:cNvCxnSpPr>
            <a:stCxn id="7" idx="3"/>
            <a:endCxn id="9" idx="1"/>
          </p:cNvCxnSpPr>
          <p:nvPr/>
        </p:nvCxnSpPr>
        <p:spPr>
          <a:xfrm>
            <a:off x="3500430" y="2821777"/>
            <a:ext cx="2071702" cy="1588"/>
          </a:xfrm>
          <a:prstGeom prst="straightConnector1">
            <a:avLst/>
          </a:prstGeom>
          <a:ln w="22225"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Photo Organiser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 get the required </a:t>
            </a:r>
            <a:r>
              <a:rPr lang="en-GB" u="sng" dirty="0" smtClean="0"/>
              <a:t>decoupling</a:t>
            </a:r>
            <a:r>
              <a:rPr lang="en-GB" dirty="0" smtClean="0"/>
              <a:t> by specifying interfaces: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Now the Model can be used with anything that implements the </a:t>
            </a:r>
            <a:r>
              <a:rPr lang="en-GB" b="1" i="1" dirty="0" err="1" smtClean="0"/>
              <a:t>ViewInterface</a:t>
            </a:r>
            <a:r>
              <a:rPr lang="en-GB" i="1" dirty="0" smtClean="0"/>
              <a:t> </a:t>
            </a:r>
            <a:r>
              <a:rPr lang="en-GB" dirty="0" smtClean="0"/>
              <a:t>and vice-versa.  It neither knows nor cares which View it’s talking to.</a:t>
            </a:r>
          </a:p>
          <a:p>
            <a:r>
              <a:rPr lang="en-GB" dirty="0" smtClean="0"/>
              <a:t>How can we have multiple Views at once?</a:t>
            </a:r>
          </a:p>
          <a:p>
            <a:pPr lvl="1"/>
            <a:r>
              <a:rPr lang="en-GB" sz="2400" b="1" dirty="0" smtClean="0"/>
              <a:t>Observer</a:t>
            </a:r>
            <a:r>
              <a:rPr lang="en-GB" sz="2400" dirty="0" smtClean="0"/>
              <a:t> pattern!</a:t>
            </a:r>
            <a:endParaRPr lang="en-GB" sz="2400" dirty="0"/>
          </a:p>
        </p:txBody>
      </p:sp>
      <p:sp>
        <p:nvSpPr>
          <p:cNvPr id="17" name="Up Arrow 16"/>
          <p:cNvSpPr/>
          <p:nvPr/>
        </p:nvSpPr>
        <p:spPr>
          <a:xfrm>
            <a:off x="3214678" y="1857364"/>
            <a:ext cx="214314" cy="357190"/>
          </a:xfrm>
          <a:prstGeom prst="upArrow">
            <a:avLst>
              <a:gd name="adj1" fmla="val 0"/>
              <a:gd name="adj2" fmla="val 7935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4786314" y="164305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*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3714744" y="16430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cxnSp>
        <p:nvCxnSpPr>
          <p:cNvPr id="26" name="Elbow Connector 25"/>
          <p:cNvCxnSpPr/>
          <p:nvPr/>
        </p:nvCxnSpPr>
        <p:spPr>
          <a:xfrm>
            <a:off x="3500430" y="2000240"/>
            <a:ext cx="1857388" cy="1357322"/>
          </a:xfrm>
          <a:prstGeom prst="bentConnector3">
            <a:avLst>
              <a:gd name="adj1" fmla="val 50000"/>
            </a:avLst>
          </a:prstGeom>
          <a:ln w="25400">
            <a:solidFill>
              <a:schemeClr val="tx2">
                <a:lumMod val="60000"/>
                <a:lumOff val="40000"/>
              </a:schemeClr>
            </a:solidFill>
            <a:head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endCxn id="29" idx="3"/>
          </p:cNvCxnSpPr>
          <p:nvPr/>
        </p:nvCxnSpPr>
        <p:spPr>
          <a:xfrm rot="10800000" flipV="1">
            <a:off x="3500430" y="2000239"/>
            <a:ext cx="1785950" cy="1107289"/>
          </a:xfrm>
          <a:prstGeom prst="bentConnector3">
            <a:avLst>
              <a:gd name="adj1" fmla="val 34499"/>
            </a:avLst>
          </a:prstGeom>
          <a:ln w="25400">
            <a:solidFill>
              <a:schemeClr val="tx2">
                <a:lumMod val="75000"/>
              </a:schemeClr>
            </a:solidFill>
            <a:headEnd type="arrow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owchart: Process 26"/>
          <p:cNvSpPr/>
          <p:nvPr/>
        </p:nvSpPr>
        <p:spPr>
          <a:xfrm>
            <a:off x="1214414" y="2928934"/>
            <a:ext cx="2286016" cy="57150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1214414" y="2928934"/>
            <a:ext cx="2286016" cy="3571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PhotoOrganiserModel</a:t>
            </a:r>
            <a:endParaRPr lang="en-GB" dirty="0"/>
          </a:p>
        </p:txBody>
      </p:sp>
      <p:sp>
        <p:nvSpPr>
          <p:cNvPr id="37" name="Flowchart: Process 36"/>
          <p:cNvSpPr/>
          <p:nvPr/>
        </p:nvSpPr>
        <p:spPr>
          <a:xfrm>
            <a:off x="1214414" y="1643050"/>
            <a:ext cx="2286016" cy="71438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1214414" y="1643050"/>
            <a:ext cx="2286016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&lt;&lt;interface&gt;&gt;</a:t>
            </a:r>
          </a:p>
          <a:p>
            <a:pPr algn="ctr"/>
            <a:r>
              <a:rPr lang="en-GB" i="1" dirty="0" err="1" smtClean="0"/>
              <a:t>ModelViewInterface</a:t>
            </a:r>
            <a:endParaRPr lang="en-GB" i="1" dirty="0"/>
          </a:p>
        </p:txBody>
      </p:sp>
      <p:sp>
        <p:nvSpPr>
          <p:cNvPr id="39" name="Up Arrow 38"/>
          <p:cNvSpPr/>
          <p:nvPr/>
        </p:nvSpPr>
        <p:spPr>
          <a:xfrm>
            <a:off x="2214546" y="2357430"/>
            <a:ext cx="285752" cy="571504"/>
          </a:xfrm>
          <a:prstGeom prst="upArrow">
            <a:avLst>
              <a:gd name="adj1" fmla="val 0"/>
              <a:gd name="adj2" fmla="val 7935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Up Arrow 41"/>
          <p:cNvSpPr/>
          <p:nvPr/>
        </p:nvSpPr>
        <p:spPr>
          <a:xfrm>
            <a:off x="7358082" y="1857364"/>
            <a:ext cx="214314" cy="357190"/>
          </a:xfrm>
          <a:prstGeom prst="upArrow">
            <a:avLst>
              <a:gd name="adj1" fmla="val 0"/>
              <a:gd name="adj2" fmla="val 7935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lowchart: Process 42"/>
          <p:cNvSpPr/>
          <p:nvPr/>
        </p:nvSpPr>
        <p:spPr>
          <a:xfrm>
            <a:off x="5357818" y="2928934"/>
            <a:ext cx="2286016" cy="57150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5357818" y="2928934"/>
            <a:ext cx="2286016" cy="35719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PhotoOrganiserView</a:t>
            </a:r>
            <a:endParaRPr lang="en-GB" dirty="0"/>
          </a:p>
        </p:txBody>
      </p:sp>
      <p:sp>
        <p:nvSpPr>
          <p:cNvPr id="45" name="Flowchart: Process 44"/>
          <p:cNvSpPr/>
          <p:nvPr/>
        </p:nvSpPr>
        <p:spPr>
          <a:xfrm>
            <a:off x="5357818" y="1643050"/>
            <a:ext cx="2286016" cy="71438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5357818" y="1643050"/>
            <a:ext cx="2286016" cy="57150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&lt;&lt;interface&gt;&gt;</a:t>
            </a:r>
          </a:p>
          <a:p>
            <a:pPr algn="ctr"/>
            <a:r>
              <a:rPr lang="en-GB" i="1" dirty="0" err="1" smtClean="0"/>
              <a:t>ViewInterface</a:t>
            </a:r>
            <a:endParaRPr lang="en-GB" i="1" dirty="0"/>
          </a:p>
        </p:txBody>
      </p:sp>
      <p:sp>
        <p:nvSpPr>
          <p:cNvPr id="47" name="Up Arrow 46"/>
          <p:cNvSpPr/>
          <p:nvPr/>
        </p:nvSpPr>
        <p:spPr>
          <a:xfrm>
            <a:off x="6357950" y="2357430"/>
            <a:ext cx="285752" cy="571504"/>
          </a:xfrm>
          <a:prstGeom prst="upArrow">
            <a:avLst>
              <a:gd name="adj1" fmla="val 0"/>
              <a:gd name="adj2" fmla="val 7935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ModelViewInterface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is everything the photo organiser model must support for the view to do its job</a:t>
            </a:r>
          </a:p>
          <a:p>
            <a:pPr lvl="1"/>
            <a:r>
              <a:rPr lang="en-GB" dirty="0" smtClean="0"/>
              <a:t>register(</a:t>
            </a:r>
            <a:r>
              <a:rPr lang="en-GB" dirty="0" err="1" smtClean="0"/>
              <a:t>ViewInterface</a:t>
            </a:r>
            <a:r>
              <a:rPr lang="en-GB" dirty="0" smtClean="0"/>
              <a:t> vi) – register a new View (observer pattern)</a:t>
            </a:r>
          </a:p>
          <a:p>
            <a:pPr lvl="1"/>
            <a:r>
              <a:rPr lang="en-GB" dirty="0" smtClean="0"/>
              <a:t>deregister(</a:t>
            </a:r>
            <a:r>
              <a:rPr lang="en-GB" dirty="0" err="1" smtClean="0"/>
              <a:t>ViewInterface</a:t>
            </a:r>
            <a:r>
              <a:rPr lang="en-GB" dirty="0" smtClean="0"/>
              <a:t> vi) – deregister a View (observer pattern)</a:t>
            </a:r>
          </a:p>
          <a:p>
            <a:pPr lvl="1"/>
            <a:r>
              <a:rPr lang="en-GB" dirty="0" smtClean="0"/>
              <a:t>Plus queries such as </a:t>
            </a:r>
            <a:r>
              <a:rPr lang="en-GB" dirty="0" err="1" smtClean="0"/>
              <a:t>getPhoto</a:t>
            </a:r>
            <a:r>
              <a:rPr lang="en-GB" dirty="0" smtClean="0"/>
              <a:t>() etc.</a:t>
            </a:r>
          </a:p>
        </p:txBody>
      </p:sp>
      <p:sp>
        <p:nvSpPr>
          <p:cNvPr id="4" name="Rectangle 3"/>
          <p:cNvSpPr/>
          <p:nvPr/>
        </p:nvSpPr>
        <p:spPr>
          <a:xfrm>
            <a:off x="500034" y="3429000"/>
            <a:ext cx="62865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7030A0"/>
                </a:solidFill>
              </a:rPr>
              <a:t>public interface </a:t>
            </a:r>
            <a:r>
              <a:rPr lang="en-GB" sz="2000" b="1" dirty="0" err="1" smtClean="0">
                <a:solidFill>
                  <a:srgbClr val="7030A0"/>
                </a:solidFill>
              </a:rPr>
              <a:t>ModelViewInterface</a:t>
            </a:r>
            <a:r>
              <a:rPr lang="en-GB" sz="2000" dirty="0" smtClean="0">
                <a:solidFill>
                  <a:srgbClr val="7030A0"/>
                </a:solidFill>
              </a:rPr>
              <a:t> {</a:t>
            </a:r>
          </a:p>
          <a:p>
            <a:r>
              <a:rPr lang="en-GB" sz="2000" dirty="0" smtClean="0">
                <a:solidFill>
                  <a:srgbClr val="7030A0"/>
                </a:solidFill>
              </a:rPr>
              <a:t>    public void register(</a:t>
            </a:r>
            <a:r>
              <a:rPr lang="en-GB" sz="2000" dirty="0" err="1" smtClean="0">
                <a:solidFill>
                  <a:srgbClr val="7030A0"/>
                </a:solidFill>
              </a:rPr>
              <a:t>ViewInterface</a:t>
            </a:r>
            <a:r>
              <a:rPr lang="en-GB" sz="2000" dirty="0" smtClean="0">
                <a:solidFill>
                  <a:srgbClr val="7030A0"/>
                </a:solidFill>
              </a:rPr>
              <a:t> vi);</a:t>
            </a:r>
          </a:p>
          <a:p>
            <a:r>
              <a:rPr lang="en-GB" sz="2000" dirty="0" smtClean="0">
                <a:solidFill>
                  <a:srgbClr val="7030A0"/>
                </a:solidFill>
              </a:rPr>
              <a:t>    public void deregister(</a:t>
            </a:r>
            <a:r>
              <a:rPr lang="en-GB" sz="2000" dirty="0" err="1" smtClean="0">
                <a:solidFill>
                  <a:srgbClr val="7030A0"/>
                </a:solidFill>
              </a:rPr>
              <a:t>ViewInterface</a:t>
            </a:r>
            <a:r>
              <a:rPr lang="en-GB" sz="2000" dirty="0" smtClean="0">
                <a:solidFill>
                  <a:srgbClr val="7030A0"/>
                </a:solidFill>
              </a:rPr>
              <a:t> vi);</a:t>
            </a:r>
          </a:p>
          <a:p>
            <a:endParaRPr lang="en-GB" sz="2000" dirty="0" smtClean="0">
              <a:solidFill>
                <a:srgbClr val="7030A0"/>
              </a:solidFill>
            </a:endParaRPr>
          </a:p>
          <a:p>
            <a:r>
              <a:rPr lang="en-GB" sz="2000" dirty="0" smtClean="0">
                <a:solidFill>
                  <a:srgbClr val="7030A0"/>
                </a:solidFill>
              </a:rPr>
              <a:t>    public Set&lt;Photo&gt; </a:t>
            </a:r>
            <a:r>
              <a:rPr lang="en-GB" sz="2000" dirty="0" err="1" smtClean="0">
                <a:solidFill>
                  <a:srgbClr val="7030A0"/>
                </a:solidFill>
              </a:rPr>
              <a:t>getAlbumPhotos</a:t>
            </a:r>
            <a:r>
              <a:rPr lang="en-GB" sz="2000" dirty="0" smtClean="0">
                <a:solidFill>
                  <a:srgbClr val="7030A0"/>
                </a:solidFill>
              </a:rPr>
              <a:t>(String album);</a:t>
            </a:r>
          </a:p>
          <a:p>
            <a:r>
              <a:rPr lang="en-GB" sz="2000" dirty="0" smtClean="0">
                <a:solidFill>
                  <a:srgbClr val="7030A0"/>
                </a:solidFill>
              </a:rPr>
              <a:t>    public Set&lt;String&gt; </a:t>
            </a:r>
            <a:r>
              <a:rPr lang="en-GB" sz="2000" dirty="0" err="1" smtClean="0">
                <a:solidFill>
                  <a:srgbClr val="7030A0"/>
                </a:solidFill>
              </a:rPr>
              <a:t>getAlbums</a:t>
            </a:r>
            <a:r>
              <a:rPr lang="en-GB" sz="2000" dirty="0" smtClean="0">
                <a:solidFill>
                  <a:srgbClr val="7030A0"/>
                </a:solidFill>
              </a:rPr>
              <a:t>();</a:t>
            </a:r>
          </a:p>
          <a:p>
            <a:r>
              <a:rPr lang="en-GB" sz="2000" dirty="0" smtClean="0">
                <a:solidFill>
                  <a:srgbClr val="7030A0"/>
                </a:solidFill>
              </a:rPr>
              <a:t>}</a:t>
            </a:r>
            <a:endParaRPr lang="en-GB" sz="20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6578" y="3643314"/>
            <a:ext cx="192882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Observer</a:t>
            </a:r>
            <a:endParaRPr lang="en-GB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rot="10800000" flipV="1">
            <a:off x="4929190" y="4036222"/>
            <a:ext cx="1857388" cy="3571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58016" y="5214950"/>
            <a:ext cx="192882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Data Access</a:t>
            </a:r>
            <a:endParaRPr lang="en-GB" dirty="0"/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rot="10800000">
            <a:off x="4643438" y="5143513"/>
            <a:ext cx="2214578" cy="46434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ViewInterface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Everything that a View needs to support for a Model</a:t>
            </a:r>
          </a:p>
          <a:p>
            <a:pPr lvl="1"/>
            <a:r>
              <a:rPr lang="en-GB" sz="2400" dirty="0" smtClean="0"/>
              <a:t>This is just what the observer pattern needs</a:t>
            </a:r>
          </a:p>
          <a:p>
            <a:pPr lvl="1"/>
            <a:r>
              <a:rPr lang="en-GB" sz="2400" dirty="0" smtClean="0"/>
              <a:t>i.e. Some way for the model to tell the view that it should change</a:t>
            </a:r>
          </a:p>
          <a:p>
            <a:pPr lvl="1"/>
            <a:r>
              <a:rPr lang="en-GB" sz="2400" dirty="0" smtClean="0"/>
              <a:t>We add an update() method</a:t>
            </a:r>
          </a:p>
          <a:p>
            <a:pPr>
              <a:buNone/>
            </a:pPr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1500166" y="3500438"/>
            <a:ext cx="6286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7030A0"/>
                </a:solidFill>
              </a:rPr>
              <a:t>public interface </a:t>
            </a:r>
            <a:r>
              <a:rPr lang="en-GB" sz="2000" b="1" dirty="0" err="1" smtClean="0">
                <a:solidFill>
                  <a:srgbClr val="7030A0"/>
                </a:solidFill>
              </a:rPr>
              <a:t>ViewInterface</a:t>
            </a:r>
            <a:r>
              <a:rPr lang="en-GB" sz="2000" b="1" dirty="0" smtClean="0">
                <a:solidFill>
                  <a:srgbClr val="7030A0"/>
                </a:solidFill>
              </a:rPr>
              <a:t> {</a:t>
            </a:r>
          </a:p>
          <a:p>
            <a:r>
              <a:rPr lang="en-GB" sz="2000" b="1" dirty="0" smtClean="0">
                <a:solidFill>
                  <a:srgbClr val="7030A0"/>
                </a:solidFill>
              </a:rPr>
              <a:t>    </a:t>
            </a:r>
            <a:r>
              <a:rPr lang="en-GB" sz="2000" dirty="0" smtClean="0">
                <a:solidFill>
                  <a:srgbClr val="7030A0"/>
                </a:solidFill>
              </a:rPr>
              <a:t>public void update();</a:t>
            </a:r>
          </a:p>
          <a:p>
            <a:r>
              <a:rPr lang="en-GB" sz="2000" dirty="0" smtClean="0">
                <a:solidFill>
                  <a:srgbClr val="7030A0"/>
                </a:solidFill>
              </a:rPr>
              <a:t>}</a:t>
            </a:r>
            <a:endParaRPr lang="en-GB" sz="20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86446" y="4143380"/>
            <a:ext cx="192882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Observer</a:t>
            </a:r>
            <a:endParaRPr lang="en-GB" dirty="0"/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rot="10800000">
            <a:off x="3929058" y="4214819"/>
            <a:ext cx="1857388" cy="32147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Controller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accept the View and Controller need to be coupled</a:t>
            </a:r>
          </a:p>
          <a:p>
            <a:r>
              <a:rPr lang="en-GB" dirty="0" smtClean="0"/>
              <a:t>The controller needs to be able to tell the Model that something has changed</a:t>
            </a:r>
          </a:p>
          <a:p>
            <a:r>
              <a:rPr lang="en-GB" dirty="0" smtClean="0"/>
              <a:t>BUT there is </a:t>
            </a:r>
            <a:r>
              <a:rPr lang="en-GB" u="sng" dirty="0" smtClean="0"/>
              <a:t>no</a:t>
            </a:r>
            <a:r>
              <a:rPr lang="en-GB" dirty="0" smtClean="0"/>
              <a:t> need to use the </a:t>
            </a:r>
            <a:r>
              <a:rPr lang="en-GB" b="1" dirty="0" smtClean="0"/>
              <a:t>observer</a:t>
            </a:r>
            <a:r>
              <a:rPr lang="en-GB" dirty="0" smtClean="0"/>
              <a:t> pattern because the controller doesn’t care if the model changes (only the View does)</a:t>
            </a:r>
          </a:p>
          <a:p>
            <a:r>
              <a:rPr lang="en-GB" dirty="0" smtClean="0"/>
              <a:t>So we just specify an interface to the model</a:t>
            </a:r>
          </a:p>
          <a:p>
            <a:pPr lvl="1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143372" y="38576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cxnSp>
        <p:nvCxnSpPr>
          <p:cNvPr id="16" name="Straight Arrow Connector 15"/>
          <p:cNvCxnSpPr>
            <a:stCxn id="27" idx="1"/>
            <a:endCxn id="23" idx="3"/>
          </p:cNvCxnSpPr>
          <p:nvPr/>
        </p:nvCxnSpPr>
        <p:spPr>
          <a:xfrm rot="10800000" flipV="1">
            <a:off x="3857620" y="4321974"/>
            <a:ext cx="1285884" cy="35719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Up Arrow 17"/>
          <p:cNvSpPr/>
          <p:nvPr/>
        </p:nvSpPr>
        <p:spPr>
          <a:xfrm>
            <a:off x="3143240" y="4286256"/>
            <a:ext cx="254498" cy="357190"/>
          </a:xfrm>
          <a:prstGeom prst="upArrow">
            <a:avLst>
              <a:gd name="adj1" fmla="val 0"/>
              <a:gd name="adj2" fmla="val 7935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owchart: Process 19"/>
          <p:cNvSpPr/>
          <p:nvPr/>
        </p:nvSpPr>
        <p:spPr>
          <a:xfrm>
            <a:off x="1142976" y="5357826"/>
            <a:ext cx="2714644" cy="57150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142976" y="5357826"/>
            <a:ext cx="2714644" cy="3571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PhotoOrganiserModel</a:t>
            </a:r>
            <a:endParaRPr lang="en-GB" dirty="0"/>
          </a:p>
        </p:txBody>
      </p:sp>
      <p:sp>
        <p:nvSpPr>
          <p:cNvPr id="22" name="Flowchart: Process 21"/>
          <p:cNvSpPr/>
          <p:nvPr/>
        </p:nvSpPr>
        <p:spPr>
          <a:xfrm>
            <a:off x="1142976" y="4071942"/>
            <a:ext cx="2714644" cy="71438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1142976" y="4071942"/>
            <a:ext cx="271464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&lt;&lt;interface&gt;&gt;</a:t>
            </a:r>
          </a:p>
          <a:p>
            <a:pPr algn="ctr"/>
            <a:r>
              <a:rPr lang="en-GB" i="1" dirty="0" err="1" smtClean="0"/>
              <a:t>ModelControllerInterface</a:t>
            </a:r>
            <a:endParaRPr lang="en-GB" i="1" dirty="0"/>
          </a:p>
        </p:txBody>
      </p:sp>
      <p:sp>
        <p:nvSpPr>
          <p:cNvPr id="24" name="Up Arrow 23"/>
          <p:cNvSpPr/>
          <p:nvPr/>
        </p:nvSpPr>
        <p:spPr>
          <a:xfrm>
            <a:off x="2357422" y="4786322"/>
            <a:ext cx="285752" cy="571504"/>
          </a:xfrm>
          <a:prstGeom prst="upArrow">
            <a:avLst>
              <a:gd name="adj1" fmla="val 0"/>
              <a:gd name="adj2" fmla="val 7935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lowchart: Process 25"/>
          <p:cNvSpPr/>
          <p:nvPr/>
        </p:nvSpPr>
        <p:spPr>
          <a:xfrm>
            <a:off x="5143504" y="4143380"/>
            <a:ext cx="2714644" cy="57150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5143504" y="4143380"/>
            <a:ext cx="2714644" cy="3571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PhotoOrganiserController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ModelControllerInterface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Controller just needs to be able to manipulate the Model: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1785918" y="1500174"/>
            <a:ext cx="55007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7030A0"/>
                </a:solidFill>
              </a:rPr>
              <a:t>public interface </a:t>
            </a:r>
            <a:r>
              <a:rPr lang="en-GB" sz="2000" b="1" dirty="0" err="1" smtClean="0">
                <a:solidFill>
                  <a:srgbClr val="7030A0"/>
                </a:solidFill>
              </a:rPr>
              <a:t>ModelControllerInterface</a:t>
            </a:r>
            <a:r>
              <a:rPr lang="en-GB" sz="2000" b="1" dirty="0" smtClean="0">
                <a:solidFill>
                  <a:srgbClr val="7030A0"/>
                </a:solidFill>
              </a:rPr>
              <a:t> </a:t>
            </a:r>
            <a:r>
              <a:rPr lang="en-GB" sz="2000" dirty="0" smtClean="0">
                <a:solidFill>
                  <a:srgbClr val="7030A0"/>
                </a:solidFill>
              </a:rPr>
              <a:t>{</a:t>
            </a:r>
          </a:p>
          <a:p>
            <a:r>
              <a:rPr lang="en-GB" sz="2000" dirty="0" smtClean="0">
                <a:solidFill>
                  <a:srgbClr val="7030A0"/>
                </a:solidFill>
              </a:rPr>
              <a:t>    public void </a:t>
            </a:r>
            <a:r>
              <a:rPr lang="en-GB" sz="2000" dirty="0" err="1" smtClean="0">
                <a:solidFill>
                  <a:srgbClr val="7030A0"/>
                </a:solidFill>
              </a:rPr>
              <a:t>createAlbum</a:t>
            </a:r>
            <a:r>
              <a:rPr lang="en-GB" sz="2000" dirty="0" smtClean="0">
                <a:solidFill>
                  <a:srgbClr val="7030A0"/>
                </a:solidFill>
              </a:rPr>
              <a:t>(String name);</a:t>
            </a:r>
          </a:p>
          <a:p>
            <a:r>
              <a:rPr lang="en-GB" sz="2000" dirty="0" smtClean="0">
                <a:solidFill>
                  <a:srgbClr val="7030A0"/>
                </a:solidFill>
              </a:rPr>
              <a:t>    public void </a:t>
            </a:r>
            <a:r>
              <a:rPr lang="en-GB" sz="2000" dirty="0" err="1" smtClean="0">
                <a:solidFill>
                  <a:srgbClr val="7030A0"/>
                </a:solidFill>
              </a:rPr>
              <a:t>deleteAlbum</a:t>
            </a:r>
            <a:r>
              <a:rPr lang="en-GB" sz="2000" dirty="0" smtClean="0">
                <a:solidFill>
                  <a:srgbClr val="7030A0"/>
                </a:solidFill>
              </a:rPr>
              <a:t>(String a);</a:t>
            </a:r>
          </a:p>
          <a:p>
            <a:r>
              <a:rPr lang="en-GB" sz="2000" dirty="0" smtClean="0">
                <a:solidFill>
                  <a:srgbClr val="7030A0"/>
                </a:solidFill>
              </a:rPr>
              <a:t>    public void </a:t>
            </a:r>
            <a:r>
              <a:rPr lang="en-GB" sz="2000" dirty="0" err="1" smtClean="0">
                <a:solidFill>
                  <a:srgbClr val="7030A0"/>
                </a:solidFill>
              </a:rPr>
              <a:t>addPhoto</a:t>
            </a:r>
            <a:r>
              <a:rPr lang="en-GB" sz="2000" dirty="0" smtClean="0">
                <a:solidFill>
                  <a:srgbClr val="7030A0"/>
                </a:solidFill>
              </a:rPr>
              <a:t>(String path, String album);</a:t>
            </a:r>
          </a:p>
          <a:p>
            <a:r>
              <a:rPr lang="en-GB" sz="2000" dirty="0" smtClean="0">
                <a:solidFill>
                  <a:srgbClr val="7030A0"/>
                </a:solidFill>
              </a:rPr>
              <a:t>    public void </a:t>
            </a:r>
            <a:r>
              <a:rPr lang="en-GB" sz="2000" dirty="0" err="1" smtClean="0">
                <a:solidFill>
                  <a:srgbClr val="7030A0"/>
                </a:solidFill>
              </a:rPr>
              <a:t>deletePhoto</a:t>
            </a:r>
            <a:r>
              <a:rPr lang="en-GB" sz="2000" dirty="0" smtClean="0">
                <a:solidFill>
                  <a:srgbClr val="7030A0"/>
                </a:solidFill>
              </a:rPr>
              <a:t>(Photo p, String album);</a:t>
            </a:r>
            <a:endParaRPr lang="en-GB" sz="2000" dirty="0" smtClean="0"/>
          </a:p>
          <a:p>
            <a:r>
              <a:rPr lang="en-GB" sz="2000" dirty="0" smtClean="0"/>
              <a:t>}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The View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7043758" cy="5500726"/>
          </a:xfrm>
        </p:spPr>
        <p:txBody>
          <a:bodyPr/>
          <a:lstStyle/>
          <a:p>
            <a:r>
              <a:rPr lang="en-GB" dirty="0" smtClean="0"/>
              <a:t>We use Java Swing for the GUI</a:t>
            </a:r>
          </a:p>
          <a:p>
            <a:pPr lvl="1"/>
            <a:r>
              <a:rPr lang="en-GB" dirty="0" smtClean="0"/>
              <a:t>There are plenty of graphical toolkits out there, but Swing does what we need and is standard</a:t>
            </a:r>
          </a:p>
          <a:p>
            <a:r>
              <a:rPr lang="en-GB" dirty="0" smtClean="0"/>
              <a:t>The toolkit is a set of graphical components (buttons, windows, etc)</a:t>
            </a:r>
          </a:p>
          <a:p>
            <a:pPr lvl="1"/>
            <a:r>
              <a:rPr lang="en-GB" dirty="0" smtClean="0"/>
              <a:t>Each component follows the MVC model!</a:t>
            </a:r>
          </a:p>
          <a:p>
            <a:pPr lvl="1"/>
            <a:r>
              <a:rPr lang="en-GB" dirty="0" err="1" smtClean="0"/>
              <a:t>E.g</a:t>
            </a:r>
            <a:r>
              <a:rPr lang="en-GB" dirty="0" smtClean="0"/>
              <a:t> a </a:t>
            </a:r>
            <a:r>
              <a:rPr lang="en-GB" dirty="0" err="1" smtClean="0"/>
              <a:t>JTree</a:t>
            </a:r>
            <a:r>
              <a:rPr lang="en-GB" dirty="0" smtClean="0"/>
              <a:t> has an explicit </a:t>
            </a:r>
            <a:r>
              <a:rPr lang="en-GB" dirty="0" err="1" smtClean="0"/>
              <a:t>TreeModel</a:t>
            </a:r>
            <a:r>
              <a:rPr lang="en-GB" dirty="0" smtClean="0"/>
              <a:t> where it stores data</a:t>
            </a:r>
          </a:p>
          <a:p>
            <a:pPr lvl="1"/>
            <a:r>
              <a:rPr lang="en-GB" dirty="0" smtClean="0"/>
              <a:t>The Controller and the View get lumped together again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The components are put together using the </a:t>
            </a:r>
            <a:r>
              <a:rPr lang="en-GB" b="1" dirty="0" smtClean="0"/>
              <a:t>Composite</a:t>
            </a:r>
            <a:r>
              <a:rPr lang="en-GB" dirty="0" smtClean="0"/>
              <a:t> pattern and communicate via the </a:t>
            </a:r>
            <a:r>
              <a:rPr lang="en-GB" b="1" dirty="0" smtClean="0"/>
              <a:t>Observer</a:t>
            </a:r>
            <a:r>
              <a:rPr lang="en-GB" dirty="0" smtClean="0"/>
              <a:t> pattern (using </a:t>
            </a:r>
            <a:r>
              <a:rPr lang="en-GB" b="1" dirty="0" smtClean="0"/>
              <a:t>events</a:t>
            </a:r>
            <a:r>
              <a:rPr lang="en-GB" dirty="0" smtClean="0"/>
              <a:t>)</a:t>
            </a:r>
            <a:endParaRPr lang="en-GB" b="1" dirty="0" smtClean="0"/>
          </a:p>
          <a:p>
            <a:r>
              <a:rPr lang="en-GB" dirty="0" smtClean="0"/>
              <a:t>Let’s look in more detail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2500306"/>
            <a:ext cx="1770144" cy="235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Programming Methods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Dr Robert </a:t>
            </a:r>
            <a:r>
              <a:rPr lang="en-GB" dirty="0" err="1" smtClean="0">
                <a:solidFill>
                  <a:schemeClr val="tx1"/>
                </a:solidFill>
              </a:rPr>
              <a:t>Harle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 NST CS and CST</a:t>
            </a:r>
          </a:p>
          <a:p>
            <a:r>
              <a:rPr lang="en-GB" dirty="0" smtClean="0"/>
              <a:t>Lent 2008/09</a:t>
            </a:r>
          </a:p>
          <a:p>
            <a:r>
              <a:rPr lang="en-GB" smtClean="0"/>
              <a:t>Handout 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Swing 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Every GUI component extends (“is-a”) </a:t>
            </a:r>
            <a:r>
              <a:rPr lang="en-GB" dirty="0" err="1" smtClean="0"/>
              <a:t>JComponent</a:t>
            </a:r>
            <a:endParaRPr lang="en-GB" dirty="0" smtClean="0"/>
          </a:p>
          <a:p>
            <a:r>
              <a:rPr lang="en-GB" dirty="0" smtClean="0"/>
              <a:t>Each component can potentially contain other components</a:t>
            </a:r>
          </a:p>
          <a:p>
            <a:endParaRPr lang="en-GB" dirty="0"/>
          </a:p>
        </p:txBody>
      </p:sp>
      <p:pic>
        <p:nvPicPr>
          <p:cNvPr id="4" name="Picture 3" descr="screenshot.jpg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57158" y="2428868"/>
            <a:ext cx="3740554" cy="31432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43570" y="2357430"/>
            <a:ext cx="121444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JFrame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57158" y="2428868"/>
            <a:ext cx="3714776" cy="3143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28596" y="2643182"/>
            <a:ext cx="928694" cy="2000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428728" y="2643182"/>
            <a:ext cx="2571768" cy="2000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28596" y="4714884"/>
            <a:ext cx="3571900" cy="7858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429124" y="3214686"/>
            <a:ext cx="85725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JPanel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5715008" y="3214686"/>
            <a:ext cx="107157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PhotoTile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7429520" y="3214686"/>
            <a:ext cx="141923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JScrollPane</a:t>
            </a:r>
            <a:endParaRPr lang="en-GB" dirty="0"/>
          </a:p>
        </p:txBody>
      </p:sp>
      <p:cxnSp>
        <p:nvCxnSpPr>
          <p:cNvPr id="16" name="Straight Arrow Connector 15"/>
          <p:cNvCxnSpPr>
            <a:stCxn id="5" idx="2"/>
            <a:endCxn id="12" idx="0"/>
          </p:cNvCxnSpPr>
          <p:nvPr/>
        </p:nvCxnSpPr>
        <p:spPr>
          <a:xfrm rot="5400000">
            <a:off x="5304240" y="2268133"/>
            <a:ext cx="500066" cy="1393041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2"/>
            <a:endCxn id="13" idx="0"/>
          </p:cNvCxnSpPr>
          <p:nvPr/>
        </p:nvCxnSpPr>
        <p:spPr>
          <a:xfrm rot="5400000">
            <a:off x="6000760" y="2964653"/>
            <a:ext cx="500066" cy="1588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2"/>
            <a:endCxn id="14" idx="0"/>
          </p:cNvCxnSpPr>
          <p:nvPr/>
        </p:nvCxnSpPr>
        <p:spPr>
          <a:xfrm rot="16200000" flipH="1">
            <a:off x="6944932" y="2020480"/>
            <a:ext cx="500066" cy="188834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Swing 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Every GUI component extends (“is-a”) </a:t>
            </a:r>
            <a:r>
              <a:rPr lang="en-GB" dirty="0" err="1" smtClean="0"/>
              <a:t>JComponent</a:t>
            </a:r>
            <a:endParaRPr lang="en-GB" dirty="0" smtClean="0"/>
          </a:p>
          <a:p>
            <a:r>
              <a:rPr lang="en-GB" dirty="0" smtClean="0"/>
              <a:t>Each component can potentially contain other components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End up with a tree of </a:t>
            </a:r>
            <a:r>
              <a:rPr lang="en-GB" dirty="0" err="1" smtClean="0"/>
              <a:t>JComponents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Picture 3" descr="screenshot.jpg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57158" y="2428868"/>
            <a:ext cx="3740554" cy="31432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43570" y="2357430"/>
            <a:ext cx="121444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JFrame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28596" y="2643182"/>
            <a:ext cx="928694" cy="142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285852" y="4714884"/>
            <a:ext cx="571504" cy="571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429124" y="3214686"/>
            <a:ext cx="85725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JPanel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5715008" y="3214686"/>
            <a:ext cx="107157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PhotoTile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7429520" y="3214686"/>
            <a:ext cx="141923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JScrollPane</a:t>
            </a:r>
            <a:endParaRPr lang="en-GB" dirty="0"/>
          </a:p>
        </p:txBody>
      </p:sp>
      <p:cxnSp>
        <p:nvCxnSpPr>
          <p:cNvPr id="16" name="Straight Arrow Connector 15"/>
          <p:cNvCxnSpPr>
            <a:stCxn id="5" idx="2"/>
            <a:endCxn id="12" idx="0"/>
          </p:cNvCxnSpPr>
          <p:nvPr/>
        </p:nvCxnSpPr>
        <p:spPr>
          <a:xfrm rot="5400000">
            <a:off x="5304240" y="2268133"/>
            <a:ext cx="500066" cy="1393041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2"/>
            <a:endCxn id="13" idx="0"/>
          </p:cNvCxnSpPr>
          <p:nvPr/>
        </p:nvCxnSpPr>
        <p:spPr>
          <a:xfrm rot="5400000">
            <a:off x="6000760" y="2964653"/>
            <a:ext cx="500066" cy="1588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2"/>
            <a:endCxn id="14" idx="0"/>
          </p:cNvCxnSpPr>
          <p:nvPr/>
        </p:nvCxnSpPr>
        <p:spPr>
          <a:xfrm rot="16200000" flipH="1">
            <a:off x="6944932" y="2020480"/>
            <a:ext cx="500066" cy="188834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28596" y="2786058"/>
            <a:ext cx="928694" cy="142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28596" y="3000372"/>
            <a:ext cx="928694" cy="142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28596" y="3143248"/>
            <a:ext cx="928694" cy="142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28596" y="3286124"/>
            <a:ext cx="928694" cy="1357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1928794" y="4714884"/>
            <a:ext cx="571504" cy="571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2571736" y="4714884"/>
            <a:ext cx="571504" cy="571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7000892" y="4214818"/>
            <a:ext cx="78581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 smtClean="0"/>
              <a:t>PhotoTile</a:t>
            </a:r>
            <a:endParaRPr lang="en-GB" sz="1200" dirty="0"/>
          </a:p>
        </p:txBody>
      </p:sp>
      <p:sp>
        <p:nvSpPr>
          <p:cNvPr id="26" name="Rectangle 25"/>
          <p:cNvSpPr/>
          <p:nvPr/>
        </p:nvSpPr>
        <p:spPr>
          <a:xfrm>
            <a:off x="7572396" y="4643446"/>
            <a:ext cx="78581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 smtClean="0"/>
              <a:t>PhotoTile</a:t>
            </a:r>
            <a:endParaRPr lang="en-GB" sz="1200" dirty="0"/>
          </a:p>
        </p:txBody>
      </p:sp>
      <p:sp>
        <p:nvSpPr>
          <p:cNvPr id="27" name="Rectangle 26"/>
          <p:cNvSpPr/>
          <p:nvPr/>
        </p:nvSpPr>
        <p:spPr>
          <a:xfrm>
            <a:off x="8215338" y="4214818"/>
            <a:ext cx="78581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 smtClean="0"/>
              <a:t>PhotoTile</a:t>
            </a:r>
            <a:endParaRPr lang="en-GB" sz="1200" dirty="0"/>
          </a:p>
        </p:txBody>
      </p:sp>
      <p:cxnSp>
        <p:nvCxnSpPr>
          <p:cNvPr id="28" name="Straight Arrow Connector 27"/>
          <p:cNvCxnSpPr>
            <a:stCxn id="14" idx="2"/>
            <a:endCxn id="26" idx="0"/>
          </p:cNvCxnSpPr>
          <p:nvPr/>
        </p:nvCxnSpPr>
        <p:spPr>
          <a:xfrm rot="5400000">
            <a:off x="7516437" y="4020745"/>
            <a:ext cx="1071570" cy="173833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2"/>
            <a:endCxn id="25" idx="0"/>
          </p:cNvCxnSpPr>
          <p:nvPr/>
        </p:nvCxnSpPr>
        <p:spPr>
          <a:xfrm rot="5400000">
            <a:off x="7444999" y="3520679"/>
            <a:ext cx="642942" cy="745337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4" idx="2"/>
            <a:endCxn id="27" idx="0"/>
          </p:cNvCxnSpPr>
          <p:nvPr/>
        </p:nvCxnSpPr>
        <p:spPr>
          <a:xfrm rot="16200000" flipH="1">
            <a:off x="8052221" y="3658792"/>
            <a:ext cx="642942" cy="469109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929190" y="4143380"/>
            <a:ext cx="70485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 smtClean="0"/>
              <a:t>JButton</a:t>
            </a:r>
            <a:endParaRPr lang="en-GB" sz="1200" dirty="0"/>
          </a:p>
        </p:txBody>
      </p:sp>
      <p:sp>
        <p:nvSpPr>
          <p:cNvPr id="38" name="Rectangle 37"/>
          <p:cNvSpPr/>
          <p:nvPr/>
        </p:nvSpPr>
        <p:spPr>
          <a:xfrm>
            <a:off x="4071934" y="4143380"/>
            <a:ext cx="71438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 smtClean="0"/>
              <a:t>JButton</a:t>
            </a:r>
            <a:endParaRPr lang="en-GB" sz="1200" dirty="0"/>
          </a:p>
        </p:txBody>
      </p:sp>
      <p:sp>
        <p:nvSpPr>
          <p:cNvPr id="39" name="Rectangle 38"/>
          <p:cNvSpPr/>
          <p:nvPr/>
        </p:nvSpPr>
        <p:spPr>
          <a:xfrm>
            <a:off x="4500562" y="4572008"/>
            <a:ext cx="71438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 smtClean="0"/>
              <a:t>JButton</a:t>
            </a:r>
            <a:endParaRPr lang="en-GB" sz="1200" dirty="0"/>
          </a:p>
        </p:txBody>
      </p:sp>
      <p:sp>
        <p:nvSpPr>
          <p:cNvPr id="40" name="Rectangle 39"/>
          <p:cNvSpPr/>
          <p:nvPr/>
        </p:nvSpPr>
        <p:spPr>
          <a:xfrm>
            <a:off x="5429256" y="4572008"/>
            <a:ext cx="71438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 smtClean="0"/>
              <a:t>JButton</a:t>
            </a:r>
            <a:endParaRPr lang="en-GB" sz="1200" dirty="0"/>
          </a:p>
        </p:txBody>
      </p:sp>
      <p:sp>
        <p:nvSpPr>
          <p:cNvPr id="45" name="Rectangle 44"/>
          <p:cNvSpPr/>
          <p:nvPr/>
        </p:nvSpPr>
        <p:spPr>
          <a:xfrm>
            <a:off x="5857884" y="4143380"/>
            <a:ext cx="50006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 smtClean="0"/>
              <a:t>JList</a:t>
            </a:r>
            <a:endParaRPr lang="en-GB" sz="1200" dirty="0"/>
          </a:p>
        </p:txBody>
      </p:sp>
      <p:cxnSp>
        <p:nvCxnSpPr>
          <p:cNvPr id="46" name="Straight Arrow Connector 45"/>
          <p:cNvCxnSpPr>
            <a:stCxn id="12" idx="2"/>
            <a:endCxn id="38" idx="0"/>
          </p:cNvCxnSpPr>
          <p:nvPr/>
        </p:nvCxnSpPr>
        <p:spPr>
          <a:xfrm rot="5400000">
            <a:off x="4357686" y="3643314"/>
            <a:ext cx="571504" cy="428628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2" idx="2"/>
            <a:endCxn id="45" idx="0"/>
          </p:cNvCxnSpPr>
          <p:nvPr/>
        </p:nvCxnSpPr>
        <p:spPr>
          <a:xfrm rot="16200000" flipH="1">
            <a:off x="5197082" y="3232545"/>
            <a:ext cx="571504" cy="125016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2" idx="2"/>
            <a:endCxn id="37" idx="0"/>
          </p:cNvCxnSpPr>
          <p:nvPr/>
        </p:nvCxnSpPr>
        <p:spPr>
          <a:xfrm rot="16200000" flipH="1">
            <a:off x="4783933" y="3645695"/>
            <a:ext cx="571504" cy="423866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2"/>
            <a:endCxn id="39" idx="0"/>
          </p:cNvCxnSpPr>
          <p:nvPr/>
        </p:nvCxnSpPr>
        <p:spPr>
          <a:xfrm rot="5400000">
            <a:off x="4357686" y="4071942"/>
            <a:ext cx="1000132" cy="1588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2" idx="2"/>
            <a:endCxn id="40" idx="0"/>
          </p:cNvCxnSpPr>
          <p:nvPr/>
        </p:nvCxnSpPr>
        <p:spPr>
          <a:xfrm rot="16200000" flipH="1">
            <a:off x="4822033" y="3607595"/>
            <a:ext cx="1000132" cy="928694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Swing 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Any node has a set of child nodes that obey the </a:t>
            </a:r>
            <a:r>
              <a:rPr lang="en-GB" sz="2800" dirty="0" err="1" smtClean="0"/>
              <a:t>JComponent</a:t>
            </a:r>
            <a:r>
              <a:rPr lang="en-GB" sz="2800" dirty="0" smtClean="0"/>
              <a:t> interface</a:t>
            </a:r>
          </a:p>
          <a:p>
            <a:pPr lvl="1"/>
            <a:r>
              <a:rPr lang="en-GB" sz="2400" dirty="0" smtClean="0"/>
              <a:t>This is the </a:t>
            </a:r>
            <a:r>
              <a:rPr lang="en-GB" sz="2400" b="1" dirty="0" smtClean="0"/>
              <a:t>composite</a:t>
            </a:r>
            <a:r>
              <a:rPr lang="en-GB" sz="2400" dirty="0" smtClean="0"/>
              <a:t> model!</a:t>
            </a:r>
          </a:p>
          <a:p>
            <a:r>
              <a:rPr lang="en-GB" sz="2800" dirty="0" err="1" smtClean="0">
                <a:solidFill>
                  <a:srgbClr val="7030A0"/>
                </a:solidFill>
              </a:rPr>
              <a:t>leftpanel.add</a:t>
            </a:r>
            <a:r>
              <a:rPr lang="en-GB" sz="2800" dirty="0" smtClean="0">
                <a:solidFill>
                  <a:srgbClr val="7030A0"/>
                </a:solidFill>
              </a:rPr>
              <a:t>(</a:t>
            </a:r>
            <a:r>
              <a:rPr lang="en-GB" sz="2800" dirty="0" err="1" smtClean="0">
                <a:solidFill>
                  <a:srgbClr val="7030A0"/>
                </a:solidFill>
              </a:rPr>
              <a:t>mAlbumList</a:t>
            </a:r>
            <a:r>
              <a:rPr lang="en-GB" sz="2800" dirty="0" smtClean="0">
                <a:solidFill>
                  <a:srgbClr val="7030A0"/>
                </a:solidFill>
              </a:rPr>
              <a:t>, </a:t>
            </a:r>
            <a:r>
              <a:rPr lang="en-GB" sz="2800" dirty="0" err="1" smtClean="0">
                <a:solidFill>
                  <a:srgbClr val="7030A0"/>
                </a:solidFill>
              </a:rPr>
              <a:t>BorderLayout.CENTER</a:t>
            </a:r>
            <a:r>
              <a:rPr lang="en-GB" sz="2800" dirty="0" smtClean="0">
                <a:solidFill>
                  <a:srgbClr val="7030A0"/>
                </a:solidFill>
              </a:rPr>
              <a:t>);</a:t>
            </a:r>
          </a:p>
          <a:p>
            <a:pPr lvl="1"/>
            <a:r>
              <a:rPr lang="en-GB" sz="2400" dirty="0" smtClean="0"/>
              <a:t>Code like this adds a child </a:t>
            </a:r>
            <a:r>
              <a:rPr lang="en-GB" sz="2400" dirty="0" err="1" smtClean="0"/>
              <a:t>JComponent</a:t>
            </a:r>
            <a:r>
              <a:rPr lang="en-GB" sz="2400" dirty="0" smtClean="0"/>
              <a:t> to a parent, and optionally tells it where to display it</a:t>
            </a:r>
          </a:p>
          <a:p>
            <a:pPr lvl="1"/>
            <a:r>
              <a:rPr lang="en-GB" sz="2400" dirty="0" smtClean="0"/>
              <a:t>Once the tree is set up, Java knows how to draw it to the screen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PhotoTile</a:t>
            </a:r>
            <a:r>
              <a:rPr lang="en-GB" dirty="0" smtClean="0"/>
              <a:t>: A Custom Component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isn’t a handy component that displays images</a:t>
            </a:r>
          </a:p>
          <a:p>
            <a:r>
              <a:rPr lang="en-GB" dirty="0" smtClean="0"/>
              <a:t>So we must make our own: PhotoTile.java</a:t>
            </a:r>
          </a:p>
          <a:p>
            <a:r>
              <a:rPr lang="en-GB" dirty="0" smtClean="0"/>
              <a:t>The closest thing to what we want is a simple </a:t>
            </a:r>
            <a:r>
              <a:rPr lang="en-GB" dirty="0" err="1" smtClean="0"/>
              <a:t>JPanel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b="1" dirty="0" smtClean="0"/>
              <a:t>Inheritance</a:t>
            </a:r>
            <a:r>
              <a:rPr lang="en-GB" dirty="0" smtClean="0"/>
              <a:t> saves us rewriting the </a:t>
            </a:r>
            <a:r>
              <a:rPr lang="en-GB" dirty="0" err="1" smtClean="0"/>
              <a:t>JPanel</a:t>
            </a:r>
            <a:r>
              <a:rPr lang="en-GB" dirty="0" smtClean="0"/>
              <a:t> stuff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And we override the </a:t>
            </a:r>
            <a:r>
              <a:rPr lang="en-GB" dirty="0" err="1" smtClean="0"/>
              <a:t>paintComponent</a:t>
            </a:r>
            <a:r>
              <a:rPr lang="en-GB" dirty="0" smtClean="0"/>
              <a:t>() method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3042" y="3214686"/>
            <a:ext cx="5046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</a:rPr>
              <a:t>public class </a:t>
            </a:r>
            <a:r>
              <a:rPr lang="en-GB" sz="2400" b="1" dirty="0" err="1" smtClean="0">
                <a:solidFill>
                  <a:srgbClr val="7030A0"/>
                </a:solidFill>
              </a:rPr>
              <a:t>PhotoTile</a:t>
            </a:r>
            <a:r>
              <a:rPr lang="en-GB" sz="2400" b="1" dirty="0" smtClean="0">
                <a:solidFill>
                  <a:srgbClr val="7030A0"/>
                </a:solidFill>
              </a:rPr>
              <a:t> extends </a:t>
            </a:r>
            <a:r>
              <a:rPr lang="en-GB" sz="2400" b="1" dirty="0" err="1" smtClean="0">
                <a:solidFill>
                  <a:srgbClr val="7030A0"/>
                </a:solidFill>
              </a:rPr>
              <a:t>JPanel</a:t>
            </a:r>
            <a:r>
              <a:rPr lang="en-GB" sz="2400" b="1" dirty="0" smtClean="0">
                <a:solidFill>
                  <a:srgbClr val="7030A0"/>
                </a:solidFill>
              </a:rPr>
              <a:t> {</a:t>
            </a:r>
            <a:endParaRPr lang="en-GB" sz="24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4286256"/>
            <a:ext cx="924548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7030A0"/>
                </a:solidFill>
              </a:rPr>
              <a:t>@Override</a:t>
            </a:r>
          </a:p>
          <a:p>
            <a:r>
              <a:rPr lang="en-GB" sz="2000" b="1" dirty="0" smtClean="0">
                <a:solidFill>
                  <a:srgbClr val="7030A0"/>
                </a:solidFill>
              </a:rPr>
              <a:t>public void </a:t>
            </a:r>
            <a:r>
              <a:rPr lang="en-GB" sz="2000" b="1" dirty="0" err="1" smtClean="0">
                <a:solidFill>
                  <a:srgbClr val="7030A0"/>
                </a:solidFill>
              </a:rPr>
              <a:t>paintComponent</a:t>
            </a:r>
            <a:r>
              <a:rPr lang="en-GB" sz="2000" b="1" dirty="0" smtClean="0">
                <a:solidFill>
                  <a:srgbClr val="7030A0"/>
                </a:solidFill>
              </a:rPr>
              <a:t>(Graphics g) {</a:t>
            </a:r>
          </a:p>
          <a:p>
            <a:r>
              <a:rPr lang="en-GB" sz="2000" dirty="0" smtClean="0">
                <a:solidFill>
                  <a:srgbClr val="7030A0"/>
                </a:solidFill>
              </a:rPr>
              <a:t>        </a:t>
            </a:r>
            <a:r>
              <a:rPr lang="en-GB" sz="2000" b="1" dirty="0" err="1" smtClean="0">
                <a:solidFill>
                  <a:srgbClr val="7030A0"/>
                </a:solidFill>
              </a:rPr>
              <a:t>super.paintComponent</a:t>
            </a:r>
            <a:r>
              <a:rPr lang="en-GB" sz="2000" b="1" dirty="0" smtClean="0">
                <a:solidFill>
                  <a:srgbClr val="7030A0"/>
                </a:solidFill>
              </a:rPr>
              <a:t>(g);</a:t>
            </a:r>
          </a:p>
          <a:p>
            <a:r>
              <a:rPr lang="en-GB" sz="2000" dirty="0" smtClean="0">
                <a:solidFill>
                  <a:srgbClr val="7030A0"/>
                </a:solidFill>
              </a:rPr>
              <a:t>        </a:t>
            </a:r>
            <a:r>
              <a:rPr lang="en-GB" sz="2000" b="1" dirty="0" smtClean="0">
                <a:solidFill>
                  <a:srgbClr val="7030A0"/>
                </a:solidFill>
              </a:rPr>
              <a:t>if (</a:t>
            </a:r>
            <a:r>
              <a:rPr lang="en-GB" sz="2000" b="1" dirty="0" err="1" smtClean="0">
                <a:solidFill>
                  <a:srgbClr val="7030A0"/>
                </a:solidFill>
              </a:rPr>
              <a:t>mPhoto</a:t>
            </a:r>
            <a:r>
              <a:rPr lang="en-GB" sz="2000" b="1" dirty="0" smtClean="0">
                <a:solidFill>
                  <a:srgbClr val="7030A0"/>
                </a:solidFill>
              </a:rPr>
              <a:t>!=null) </a:t>
            </a:r>
            <a:r>
              <a:rPr lang="en-GB" sz="2000" b="1" dirty="0" err="1" smtClean="0">
                <a:solidFill>
                  <a:srgbClr val="7030A0"/>
                </a:solidFill>
              </a:rPr>
              <a:t>mPhoto.drawImage</a:t>
            </a:r>
            <a:r>
              <a:rPr lang="en-GB" sz="2000" b="1" dirty="0" smtClean="0">
                <a:solidFill>
                  <a:srgbClr val="7030A0"/>
                </a:solidFill>
              </a:rPr>
              <a:t>(g, 0, 0, </a:t>
            </a:r>
            <a:r>
              <a:rPr lang="en-GB" sz="2000" b="1" dirty="0" err="1" smtClean="0">
                <a:solidFill>
                  <a:srgbClr val="7030A0"/>
                </a:solidFill>
              </a:rPr>
              <a:t>this.getWidth</a:t>
            </a:r>
            <a:r>
              <a:rPr lang="en-GB" sz="2000" b="1" dirty="0" smtClean="0">
                <a:solidFill>
                  <a:srgbClr val="7030A0"/>
                </a:solidFill>
              </a:rPr>
              <a:t>(), </a:t>
            </a:r>
            <a:r>
              <a:rPr lang="en-GB" sz="2000" b="1" dirty="0" err="1" smtClean="0">
                <a:solidFill>
                  <a:srgbClr val="7030A0"/>
                </a:solidFill>
              </a:rPr>
              <a:t>this.getHeight</a:t>
            </a:r>
            <a:r>
              <a:rPr lang="en-GB" sz="2000" b="1" dirty="0" smtClean="0">
                <a:solidFill>
                  <a:srgbClr val="7030A0"/>
                </a:solidFill>
              </a:rPr>
              <a:t>());</a:t>
            </a:r>
          </a:p>
          <a:p>
            <a:r>
              <a:rPr lang="en-GB" sz="2000" dirty="0" smtClean="0">
                <a:solidFill>
                  <a:srgbClr val="7030A0"/>
                </a:solidFill>
              </a:rPr>
              <a:t>        </a:t>
            </a:r>
            <a:r>
              <a:rPr lang="en-GB" sz="2000" dirty="0" err="1" smtClean="0">
                <a:solidFill>
                  <a:srgbClr val="7030A0"/>
                </a:solidFill>
              </a:rPr>
              <a:t>g.setColor</a:t>
            </a:r>
            <a:r>
              <a:rPr lang="en-GB" sz="2000" dirty="0" smtClean="0">
                <a:solidFill>
                  <a:srgbClr val="7030A0"/>
                </a:solidFill>
              </a:rPr>
              <a:t>(</a:t>
            </a:r>
            <a:r>
              <a:rPr lang="en-GB" sz="2000" dirty="0" err="1" smtClean="0">
                <a:solidFill>
                  <a:srgbClr val="7030A0"/>
                </a:solidFill>
              </a:rPr>
              <a:t>Color.</a:t>
            </a:r>
            <a:r>
              <a:rPr lang="en-GB" sz="2000" i="1" dirty="0" err="1" smtClean="0">
                <a:solidFill>
                  <a:srgbClr val="7030A0"/>
                </a:solidFill>
              </a:rPr>
              <a:t>black</a:t>
            </a:r>
            <a:r>
              <a:rPr lang="en-GB" sz="2000" i="1" dirty="0" smtClean="0">
                <a:solidFill>
                  <a:srgbClr val="7030A0"/>
                </a:solidFill>
              </a:rPr>
              <a:t>);</a:t>
            </a:r>
          </a:p>
          <a:p>
            <a:r>
              <a:rPr lang="en-GB" sz="2000" dirty="0" smtClean="0">
                <a:solidFill>
                  <a:srgbClr val="7030A0"/>
                </a:solidFill>
              </a:rPr>
              <a:t>        </a:t>
            </a:r>
            <a:r>
              <a:rPr lang="en-GB" sz="2000" dirty="0" err="1" smtClean="0">
                <a:solidFill>
                  <a:srgbClr val="7030A0"/>
                </a:solidFill>
              </a:rPr>
              <a:t>g.drawRect</a:t>
            </a:r>
            <a:r>
              <a:rPr lang="en-GB" sz="2000" dirty="0" smtClean="0">
                <a:solidFill>
                  <a:srgbClr val="7030A0"/>
                </a:solidFill>
              </a:rPr>
              <a:t>(0, 0, </a:t>
            </a:r>
            <a:r>
              <a:rPr lang="en-GB" sz="2000" dirty="0" err="1" smtClean="0">
                <a:solidFill>
                  <a:srgbClr val="7030A0"/>
                </a:solidFill>
              </a:rPr>
              <a:t>getWidth</a:t>
            </a:r>
            <a:r>
              <a:rPr lang="en-GB" sz="2000" dirty="0" smtClean="0">
                <a:solidFill>
                  <a:srgbClr val="7030A0"/>
                </a:solidFill>
              </a:rPr>
              <a:t>()-1, </a:t>
            </a:r>
            <a:r>
              <a:rPr lang="en-GB" sz="2000" dirty="0" err="1" smtClean="0">
                <a:solidFill>
                  <a:srgbClr val="7030A0"/>
                </a:solidFill>
              </a:rPr>
              <a:t>getHeight</a:t>
            </a:r>
            <a:r>
              <a:rPr lang="en-GB" sz="2000" dirty="0" smtClean="0">
                <a:solidFill>
                  <a:srgbClr val="7030A0"/>
                </a:solidFill>
              </a:rPr>
              <a:t>()-1);</a:t>
            </a:r>
          </a:p>
          <a:p>
            <a:r>
              <a:rPr lang="en-GB" sz="2000" dirty="0" smtClean="0">
                <a:solidFill>
                  <a:srgbClr val="7030A0"/>
                </a:solidFill>
              </a:rPr>
              <a:t>   }</a:t>
            </a:r>
            <a:endParaRPr lang="en-GB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The Controller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Events:</a:t>
            </a:r>
          </a:p>
          <a:p>
            <a:pPr lvl="1"/>
            <a:r>
              <a:rPr lang="en-GB" sz="2400" dirty="0" smtClean="0"/>
              <a:t>The composite pattern is all very nice for display, but what about interaction?  How does the GUI </a:t>
            </a:r>
            <a:r>
              <a:rPr lang="en-GB" sz="2400" i="1" dirty="0" smtClean="0"/>
              <a:t>do</a:t>
            </a:r>
            <a:r>
              <a:rPr lang="en-GB" sz="2400" dirty="0" smtClean="0"/>
              <a:t> stuff?</a:t>
            </a:r>
          </a:p>
          <a:p>
            <a:pPr lvl="1"/>
            <a:r>
              <a:rPr lang="en-GB" sz="2400" dirty="0" smtClean="0"/>
              <a:t>Components generate ‘events’ to indicate something is happening to them (e.g. Button being pressed)</a:t>
            </a:r>
          </a:p>
          <a:p>
            <a:pPr lvl="1"/>
            <a:r>
              <a:rPr lang="en-GB" sz="2400" dirty="0" smtClean="0"/>
              <a:t>They send these events off to anyone who has registered an interest in receiving them</a:t>
            </a:r>
          </a:p>
          <a:p>
            <a:pPr lvl="2"/>
            <a:r>
              <a:rPr lang="en-GB" sz="2400" dirty="0" smtClean="0"/>
              <a:t>Receivers must implement a predetermined interface so that we know how to talk to them to tell them that an event occurred</a:t>
            </a:r>
          </a:p>
          <a:p>
            <a:pPr lvl="2"/>
            <a:r>
              <a:rPr lang="en-GB" sz="2400" dirty="0" smtClean="0"/>
              <a:t>Ah - this is the </a:t>
            </a:r>
            <a:r>
              <a:rPr lang="en-GB" sz="2400" b="1" dirty="0" smtClean="0"/>
              <a:t>Observer </a:t>
            </a:r>
            <a:r>
              <a:rPr lang="en-GB" sz="2400" dirty="0" smtClean="0"/>
              <a:t>pattern yet again</a:t>
            </a:r>
          </a:p>
          <a:p>
            <a:pPr>
              <a:buNone/>
            </a:pPr>
            <a:r>
              <a:rPr lang="en-GB" sz="2800" dirty="0" smtClean="0"/>
              <a:t/>
            </a:r>
            <a:br>
              <a:rPr lang="en-GB" sz="2800" dirty="0" smtClean="0"/>
            </a:b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Controller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 the view registers all the components that have to do something (buttons etc) with a handler – our Controller</a:t>
            </a:r>
          </a:p>
          <a:p>
            <a:pPr lvl="1"/>
            <a:r>
              <a:rPr lang="en-GB" dirty="0" smtClean="0"/>
              <a:t>PhotoOrganiserController.java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First, we need our controller to implement the interfaces that </a:t>
            </a:r>
            <a:r>
              <a:rPr lang="en-GB" dirty="0" err="1" smtClean="0"/>
              <a:t>JButtons</a:t>
            </a:r>
            <a:r>
              <a:rPr lang="en-GB" dirty="0" smtClean="0"/>
              <a:t> and components use to tell us events have happened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357562"/>
            <a:ext cx="9144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7030A0"/>
                </a:solidFill>
              </a:rPr>
              <a:t>public class </a:t>
            </a:r>
            <a:r>
              <a:rPr lang="en-GB" sz="1600" b="1" dirty="0" err="1" smtClean="0">
                <a:solidFill>
                  <a:srgbClr val="7030A0"/>
                </a:solidFill>
              </a:rPr>
              <a:t>PhotoOrganiserController</a:t>
            </a:r>
            <a:r>
              <a:rPr lang="en-GB" sz="1600" b="1" dirty="0" smtClean="0">
                <a:solidFill>
                  <a:srgbClr val="7030A0"/>
                </a:solidFill>
              </a:rPr>
              <a:t> implements </a:t>
            </a:r>
            <a:r>
              <a:rPr lang="en-GB" sz="1600" b="1" dirty="0" err="1" smtClean="0">
                <a:solidFill>
                  <a:srgbClr val="7030A0"/>
                </a:solidFill>
              </a:rPr>
              <a:t>ActionListener</a:t>
            </a:r>
            <a:r>
              <a:rPr lang="en-GB" sz="1600" b="1" dirty="0" smtClean="0">
                <a:solidFill>
                  <a:srgbClr val="7030A0"/>
                </a:solidFill>
              </a:rPr>
              <a:t>, </a:t>
            </a:r>
            <a:r>
              <a:rPr lang="en-GB" sz="1600" b="1" dirty="0" err="1" smtClean="0">
                <a:solidFill>
                  <a:srgbClr val="7030A0"/>
                </a:solidFill>
              </a:rPr>
              <a:t>ListSelectionListener</a:t>
            </a:r>
            <a:r>
              <a:rPr lang="en-GB" sz="1600" b="1" dirty="0" smtClean="0">
                <a:solidFill>
                  <a:srgbClr val="7030A0"/>
                </a:solidFill>
              </a:rPr>
              <a:t>, </a:t>
            </a:r>
            <a:r>
              <a:rPr lang="en-GB" sz="1600" b="1" dirty="0" err="1" smtClean="0">
                <a:solidFill>
                  <a:srgbClr val="7030A0"/>
                </a:solidFill>
              </a:rPr>
              <a:t>MouseListener</a:t>
            </a:r>
            <a:r>
              <a:rPr lang="en-GB" sz="1600" b="1" dirty="0" smtClean="0">
                <a:solidFill>
                  <a:srgbClr val="7030A0"/>
                </a:solidFill>
              </a:rPr>
              <a:t> {</a:t>
            </a:r>
            <a:endParaRPr lang="en-GB" sz="16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4857760"/>
            <a:ext cx="1928826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Buttons use this interface to tell us about presses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678" y="4500570"/>
            <a:ext cx="2286016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</a:t>
            </a:r>
            <a:r>
              <a:rPr lang="en-GB" dirty="0" err="1" smtClean="0"/>
              <a:t>JList</a:t>
            </a:r>
            <a:r>
              <a:rPr lang="en-GB" dirty="0" smtClean="0"/>
              <a:t> uses this interface to tell us when a new selection has been made</a:t>
            </a:r>
          </a:p>
        </p:txBody>
      </p:sp>
      <p:sp>
        <p:nvSpPr>
          <p:cNvPr id="7" name="Rectangle 6"/>
          <p:cNvSpPr/>
          <p:nvPr/>
        </p:nvSpPr>
        <p:spPr>
          <a:xfrm>
            <a:off x="6572264" y="5000636"/>
            <a:ext cx="1928826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</a:t>
            </a:r>
            <a:r>
              <a:rPr lang="en-GB" dirty="0" err="1" smtClean="0"/>
              <a:t>PhotoTile</a:t>
            </a:r>
            <a:r>
              <a:rPr lang="en-GB" dirty="0" smtClean="0"/>
              <a:t> uses this interface to tell us when it’s been clicked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2482439" y="2875355"/>
            <a:ext cx="1143008" cy="2821801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4929190" y="3500438"/>
            <a:ext cx="785818" cy="1214446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0"/>
          </p:cNvCxnSpPr>
          <p:nvPr/>
        </p:nvCxnSpPr>
        <p:spPr>
          <a:xfrm rot="5400000" flipH="1" flipV="1">
            <a:off x="7018751" y="4232678"/>
            <a:ext cx="1285884" cy="250033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actionPerformed</a:t>
            </a:r>
            <a:r>
              <a:rPr lang="en-GB" dirty="0" smtClean="0"/>
              <a:t>(</a:t>
            </a:r>
            <a:r>
              <a:rPr lang="en-GB" dirty="0" err="1" smtClean="0"/>
              <a:t>ActionEvent</a:t>
            </a:r>
            <a:r>
              <a:rPr lang="en-GB" dirty="0" smtClean="0"/>
              <a:t> 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is the ‘</a:t>
            </a:r>
            <a:r>
              <a:rPr lang="en-GB" dirty="0" err="1" smtClean="0"/>
              <a:t>callback</a:t>
            </a:r>
            <a:r>
              <a:rPr lang="en-GB" dirty="0" smtClean="0"/>
              <a:t>’ function for a button</a:t>
            </a:r>
          </a:p>
          <a:p>
            <a:pPr lvl="1"/>
            <a:r>
              <a:rPr lang="en-GB" dirty="0" smtClean="0"/>
              <a:t>First we register the controller with a button – the observer pattern’s register() method is </a:t>
            </a:r>
            <a:r>
              <a:rPr lang="en-GB" dirty="0" err="1" smtClean="0"/>
              <a:t>addActionListener</a:t>
            </a:r>
            <a:r>
              <a:rPr lang="en-GB" dirty="0" smtClean="0"/>
              <a:t>() in Swing</a:t>
            </a:r>
          </a:p>
          <a:p>
            <a:pPr lvl="1"/>
            <a:r>
              <a:rPr lang="en-GB" dirty="0" smtClean="0"/>
              <a:t>See PhotoOrganiserView.java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00034" y="3214686"/>
            <a:ext cx="5143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7030A0"/>
                </a:solidFill>
              </a:rPr>
              <a:t>mAddPicButton</a:t>
            </a:r>
            <a:r>
              <a:rPr lang="en-GB" dirty="0" smtClean="0">
                <a:solidFill>
                  <a:srgbClr val="7030A0"/>
                </a:solidFill>
              </a:rPr>
              <a:t> = new </a:t>
            </a:r>
            <a:r>
              <a:rPr lang="en-GB" dirty="0" err="1" smtClean="0">
                <a:solidFill>
                  <a:srgbClr val="7030A0"/>
                </a:solidFill>
              </a:rPr>
              <a:t>JButton</a:t>
            </a:r>
            <a:r>
              <a:rPr lang="en-GB" dirty="0" smtClean="0">
                <a:solidFill>
                  <a:srgbClr val="7030A0"/>
                </a:solidFill>
              </a:rPr>
              <a:t>("Add a Photo");</a:t>
            </a:r>
          </a:p>
          <a:p>
            <a:r>
              <a:rPr lang="en-GB" b="1" dirty="0" smtClean="0">
                <a:solidFill>
                  <a:srgbClr val="7030A0"/>
                </a:solidFill>
              </a:rPr>
              <a:t>...</a:t>
            </a:r>
          </a:p>
          <a:p>
            <a:r>
              <a:rPr lang="en-GB" dirty="0" err="1" smtClean="0">
                <a:solidFill>
                  <a:srgbClr val="7030A0"/>
                </a:solidFill>
              </a:rPr>
              <a:t>mAddPicButton.</a:t>
            </a:r>
            <a:r>
              <a:rPr lang="en-GB" b="1" dirty="0" err="1" smtClean="0">
                <a:solidFill>
                  <a:srgbClr val="7030A0"/>
                </a:solidFill>
              </a:rPr>
              <a:t>addActionListener</a:t>
            </a:r>
            <a:r>
              <a:rPr lang="en-GB" dirty="0" smtClean="0">
                <a:solidFill>
                  <a:srgbClr val="7030A0"/>
                </a:solidFill>
              </a:rPr>
              <a:t>(</a:t>
            </a:r>
            <a:r>
              <a:rPr lang="en-GB" dirty="0" err="1" smtClean="0">
                <a:solidFill>
                  <a:srgbClr val="7030A0"/>
                </a:solidFill>
              </a:rPr>
              <a:t>mController</a:t>
            </a:r>
            <a:r>
              <a:rPr lang="en-GB" dirty="0" smtClean="0">
                <a:solidFill>
                  <a:srgbClr val="7030A0"/>
                </a:solidFill>
              </a:rPr>
              <a:t>);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...</a:t>
            </a:r>
          </a:p>
          <a:p>
            <a:r>
              <a:rPr lang="en-GB" dirty="0" err="1" smtClean="0">
                <a:solidFill>
                  <a:srgbClr val="7030A0"/>
                </a:solidFill>
              </a:rPr>
              <a:t>mAddPicButton.setActionCommand</a:t>
            </a:r>
            <a:r>
              <a:rPr lang="en-GB" dirty="0" smtClean="0">
                <a:solidFill>
                  <a:srgbClr val="7030A0"/>
                </a:solidFill>
              </a:rPr>
              <a:t>("ADDPHOTO");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0760" y="3000372"/>
            <a:ext cx="142876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Create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000760" y="3857628"/>
            <a:ext cx="142876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Register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072066" y="4929198"/>
            <a:ext cx="2428892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a string that makes it easy to identify which button has been pressed</a:t>
            </a:r>
            <a:endParaRPr lang="en-GB" dirty="0"/>
          </a:p>
        </p:txBody>
      </p:sp>
      <p:cxnSp>
        <p:nvCxnSpPr>
          <p:cNvPr id="9" name="Straight Arrow Connector 8"/>
          <p:cNvCxnSpPr>
            <a:stCxn id="5" idx="1"/>
          </p:cNvCxnSpPr>
          <p:nvPr/>
        </p:nvCxnSpPr>
        <p:spPr>
          <a:xfrm rot="10800000" flipV="1">
            <a:off x="5143504" y="3250404"/>
            <a:ext cx="857256" cy="107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5286380" y="4000504"/>
            <a:ext cx="714380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4250529" y="4750603"/>
            <a:ext cx="78581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actionPerformed</a:t>
            </a:r>
            <a:r>
              <a:rPr lang="en-GB" dirty="0" smtClean="0"/>
              <a:t>(</a:t>
            </a:r>
            <a:r>
              <a:rPr lang="en-GB" dirty="0" err="1" smtClean="0"/>
              <a:t>ActionEvent</a:t>
            </a:r>
            <a:r>
              <a:rPr lang="en-GB" dirty="0" smtClean="0"/>
              <a:t> 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Now we write the event handler in PhotoOrganiserController.java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428828" y="1928802"/>
            <a:ext cx="671517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7030A0"/>
                </a:solidFill>
              </a:rPr>
              <a:t>public void </a:t>
            </a:r>
            <a:r>
              <a:rPr lang="en-GB" sz="1400" b="1" dirty="0" err="1" smtClean="0">
                <a:solidFill>
                  <a:srgbClr val="7030A0"/>
                </a:solidFill>
              </a:rPr>
              <a:t>actionPerformed</a:t>
            </a:r>
            <a:r>
              <a:rPr lang="en-GB" sz="1400" b="1" dirty="0" smtClean="0">
                <a:solidFill>
                  <a:srgbClr val="7030A0"/>
                </a:solidFill>
              </a:rPr>
              <a:t>(</a:t>
            </a:r>
            <a:r>
              <a:rPr lang="en-GB" sz="1400" b="1" dirty="0" err="1" smtClean="0">
                <a:solidFill>
                  <a:srgbClr val="7030A0"/>
                </a:solidFill>
              </a:rPr>
              <a:t>ActionEvent</a:t>
            </a:r>
            <a:r>
              <a:rPr lang="en-GB" sz="1400" b="1" dirty="0" smtClean="0">
                <a:solidFill>
                  <a:srgbClr val="7030A0"/>
                </a:solidFill>
              </a:rPr>
              <a:t> e) {</a:t>
            </a:r>
          </a:p>
          <a:p>
            <a:endParaRPr lang="en-GB" sz="1400" dirty="0" smtClean="0">
              <a:solidFill>
                <a:srgbClr val="7030A0"/>
              </a:solidFill>
            </a:endParaRPr>
          </a:p>
          <a:p>
            <a:r>
              <a:rPr lang="en-GB" sz="1400" dirty="0" smtClean="0">
                <a:solidFill>
                  <a:srgbClr val="7030A0"/>
                </a:solidFill>
              </a:rPr>
              <a:t>    String </a:t>
            </a:r>
            <a:r>
              <a:rPr lang="en-GB" sz="1400" dirty="0" err="1" smtClean="0">
                <a:solidFill>
                  <a:srgbClr val="7030A0"/>
                </a:solidFill>
              </a:rPr>
              <a:t>cmd</a:t>
            </a:r>
            <a:r>
              <a:rPr lang="en-GB" sz="1400" dirty="0" smtClean="0">
                <a:solidFill>
                  <a:srgbClr val="7030A0"/>
                </a:solidFill>
              </a:rPr>
              <a:t> = </a:t>
            </a:r>
            <a:r>
              <a:rPr lang="en-GB" sz="1400" dirty="0" err="1" smtClean="0">
                <a:solidFill>
                  <a:srgbClr val="7030A0"/>
                </a:solidFill>
              </a:rPr>
              <a:t>e.getActionCommand</a:t>
            </a:r>
            <a:r>
              <a:rPr lang="en-GB" sz="1400" dirty="0" smtClean="0">
                <a:solidFill>
                  <a:srgbClr val="7030A0"/>
                </a:solidFill>
              </a:rPr>
              <a:t>();</a:t>
            </a:r>
          </a:p>
          <a:p>
            <a:endParaRPr lang="en-GB" sz="1400" dirty="0" smtClean="0">
              <a:solidFill>
                <a:srgbClr val="7030A0"/>
              </a:solidFill>
            </a:endParaRPr>
          </a:p>
          <a:p>
            <a:r>
              <a:rPr lang="en-GB" sz="1400" dirty="0" smtClean="0">
                <a:solidFill>
                  <a:srgbClr val="7030A0"/>
                </a:solidFill>
              </a:rPr>
              <a:t>    </a:t>
            </a:r>
            <a:r>
              <a:rPr lang="en-GB" sz="1400" dirty="0" err="1" smtClean="0">
                <a:solidFill>
                  <a:srgbClr val="7030A0"/>
                </a:solidFill>
              </a:rPr>
              <a:t>ModelControllerInterface</a:t>
            </a:r>
            <a:r>
              <a:rPr lang="en-GB" sz="1400" dirty="0" smtClean="0">
                <a:solidFill>
                  <a:srgbClr val="7030A0"/>
                </a:solidFill>
              </a:rPr>
              <a:t> model = </a:t>
            </a:r>
            <a:r>
              <a:rPr lang="en-GB" sz="1400" dirty="0" err="1" smtClean="0">
                <a:solidFill>
                  <a:srgbClr val="7030A0"/>
                </a:solidFill>
              </a:rPr>
              <a:t>mView.getModel</a:t>
            </a:r>
            <a:r>
              <a:rPr lang="en-GB" sz="1400" dirty="0" smtClean="0">
                <a:solidFill>
                  <a:srgbClr val="7030A0"/>
                </a:solidFill>
              </a:rPr>
              <a:t>();</a:t>
            </a:r>
          </a:p>
          <a:p>
            <a:endParaRPr lang="en-GB" sz="1400" dirty="0" smtClean="0">
              <a:solidFill>
                <a:srgbClr val="7030A0"/>
              </a:solidFill>
            </a:endParaRPr>
          </a:p>
          <a:p>
            <a:r>
              <a:rPr lang="en-GB" sz="1400" b="1" dirty="0" smtClean="0">
                <a:solidFill>
                  <a:srgbClr val="7030A0"/>
                </a:solidFill>
              </a:rPr>
              <a:t>    if (</a:t>
            </a:r>
            <a:r>
              <a:rPr lang="en-GB" sz="1400" b="1" dirty="0" err="1" smtClean="0">
                <a:solidFill>
                  <a:srgbClr val="7030A0"/>
                </a:solidFill>
              </a:rPr>
              <a:t>cmd.equals</a:t>
            </a:r>
            <a:r>
              <a:rPr lang="en-GB" sz="1400" b="1" dirty="0" smtClean="0">
                <a:solidFill>
                  <a:srgbClr val="7030A0"/>
                </a:solidFill>
              </a:rPr>
              <a:t>("ADDPHOTO")) {</a:t>
            </a:r>
          </a:p>
          <a:p>
            <a:r>
              <a:rPr lang="en-GB" sz="1400" dirty="0" smtClean="0">
                <a:solidFill>
                  <a:srgbClr val="7030A0"/>
                </a:solidFill>
              </a:rPr>
              <a:t>       // Use a standard dialog to select the file</a:t>
            </a:r>
          </a:p>
          <a:p>
            <a:r>
              <a:rPr lang="en-GB" sz="1400" b="1" dirty="0" smtClean="0">
                <a:solidFill>
                  <a:srgbClr val="7030A0"/>
                </a:solidFill>
              </a:rPr>
              <a:t>       final </a:t>
            </a:r>
            <a:r>
              <a:rPr lang="en-GB" sz="1400" b="1" dirty="0" err="1" smtClean="0">
                <a:solidFill>
                  <a:srgbClr val="7030A0"/>
                </a:solidFill>
              </a:rPr>
              <a:t>JFileChooser</a:t>
            </a:r>
            <a:r>
              <a:rPr lang="en-GB" sz="1400" b="1" dirty="0" smtClean="0">
                <a:solidFill>
                  <a:srgbClr val="7030A0"/>
                </a:solidFill>
              </a:rPr>
              <a:t> </a:t>
            </a:r>
            <a:r>
              <a:rPr lang="en-GB" sz="1400" b="1" dirty="0" err="1" smtClean="0">
                <a:solidFill>
                  <a:srgbClr val="7030A0"/>
                </a:solidFill>
              </a:rPr>
              <a:t>fc</a:t>
            </a:r>
            <a:r>
              <a:rPr lang="en-GB" sz="1400" b="1" dirty="0" smtClean="0">
                <a:solidFill>
                  <a:srgbClr val="7030A0"/>
                </a:solidFill>
              </a:rPr>
              <a:t> = new </a:t>
            </a:r>
            <a:r>
              <a:rPr lang="en-GB" sz="1400" b="1" dirty="0" err="1" smtClean="0">
                <a:solidFill>
                  <a:srgbClr val="7030A0"/>
                </a:solidFill>
              </a:rPr>
              <a:t>JFileChooser</a:t>
            </a:r>
            <a:r>
              <a:rPr lang="en-GB" sz="1400" b="1" dirty="0" smtClean="0">
                <a:solidFill>
                  <a:srgbClr val="7030A0"/>
                </a:solidFill>
              </a:rPr>
              <a:t>();</a:t>
            </a:r>
          </a:p>
          <a:p>
            <a:r>
              <a:rPr lang="en-GB" sz="1400" b="1" dirty="0" smtClean="0">
                <a:solidFill>
                  <a:srgbClr val="7030A0"/>
                </a:solidFill>
              </a:rPr>
              <a:t>       </a:t>
            </a:r>
            <a:r>
              <a:rPr lang="en-GB" sz="1400" b="1" dirty="0" err="1" smtClean="0">
                <a:solidFill>
                  <a:srgbClr val="7030A0"/>
                </a:solidFill>
              </a:rPr>
              <a:t>int</a:t>
            </a:r>
            <a:r>
              <a:rPr lang="en-GB" sz="1400" b="1" dirty="0" smtClean="0">
                <a:solidFill>
                  <a:srgbClr val="7030A0"/>
                </a:solidFill>
              </a:rPr>
              <a:t> </a:t>
            </a:r>
            <a:r>
              <a:rPr lang="en-GB" sz="1400" b="1" dirty="0" err="1" smtClean="0">
                <a:solidFill>
                  <a:srgbClr val="7030A0"/>
                </a:solidFill>
              </a:rPr>
              <a:t>returnval</a:t>
            </a:r>
            <a:r>
              <a:rPr lang="en-GB" sz="1400" b="1" dirty="0" smtClean="0">
                <a:solidFill>
                  <a:srgbClr val="7030A0"/>
                </a:solidFill>
              </a:rPr>
              <a:t> = </a:t>
            </a:r>
            <a:r>
              <a:rPr lang="en-GB" sz="1400" b="1" dirty="0" err="1" smtClean="0">
                <a:solidFill>
                  <a:srgbClr val="7030A0"/>
                </a:solidFill>
              </a:rPr>
              <a:t>fc.showDialog</a:t>
            </a:r>
            <a:r>
              <a:rPr lang="en-GB" sz="1400" b="1" dirty="0" smtClean="0">
                <a:solidFill>
                  <a:srgbClr val="7030A0"/>
                </a:solidFill>
              </a:rPr>
              <a:t>(</a:t>
            </a:r>
            <a:r>
              <a:rPr lang="en-GB" sz="1400" b="1" dirty="0" err="1" smtClean="0">
                <a:solidFill>
                  <a:srgbClr val="7030A0"/>
                </a:solidFill>
              </a:rPr>
              <a:t>mView,"Select</a:t>
            </a:r>
            <a:r>
              <a:rPr lang="en-GB" sz="1400" b="1" dirty="0" smtClean="0">
                <a:solidFill>
                  <a:srgbClr val="7030A0"/>
                </a:solidFill>
              </a:rPr>
              <a:t>");</a:t>
            </a:r>
          </a:p>
          <a:p>
            <a:r>
              <a:rPr lang="en-GB" sz="1400" b="1" dirty="0" smtClean="0">
                <a:solidFill>
                  <a:srgbClr val="7030A0"/>
                </a:solidFill>
              </a:rPr>
              <a:t>       if (</a:t>
            </a:r>
            <a:r>
              <a:rPr lang="en-GB" sz="1400" b="1" dirty="0" err="1" smtClean="0">
                <a:solidFill>
                  <a:srgbClr val="7030A0"/>
                </a:solidFill>
              </a:rPr>
              <a:t>returnval</a:t>
            </a:r>
            <a:r>
              <a:rPr lang="en-GB" sz="1400" b="1" dirty="0" smtClean="0">
                <a:solidFill>
                  <a:srgbClr val="7030A0"/>
                </a:solidFill>
              </a:rPr>
              <a:t>==</a:t>
            </a:r>
            <a:r>
              <a:rPr lang="en-GB" sz="1400" b="1" dirty="0" err="1" smtClean="0">
                <a:solidFill>
                  <a:srgbClr val="7030A0"/>
                </a:solidFill>
              </a:rPr>
              <a:t>JFileChooser.</a:t>
            </a:r>
            <a:r>
              <a:rPr lang="en-GB" sz="1400" b="1" i="1" dirty="0" err="1" smtClean="0">
                <a:solidFill>
                  <a:srgbClr val="7030A0"/>
                </a:solidFill>
              </a:rPr>
              <a:t>APPROVE_OPTION</a:t>
            </a:r>
            <a:r>
              <a:rPr lang="en-GB" sz="1400" b="1" i="1" dirty="0" smtClean="0">
                <a:solidFill>
                  <a:srgbClr val="7030A0"/>
                </a:solidFill>
              </a:rPr>
              <a:t>) {</a:t>
            </a:r>
          </a:p>
          <a:p>
            <a:r>
              <a:rPr lang="en-GB" sz="1400" dirty="0" smtClean="0">
                <a:solidFill>
                  <a:srgbClr val="7030A0"/>
                </a:solidFill>
              </a:rPr>
              <a:t>           </a:t>
            </a:r>
            <a:r>
              <a:rPr lang="en-GB" sz="1400" dirty="0" err="1" smtClean="0">
                <a:solidFill>
                  <a:srgbClr val="7030A0"/>
                </a:solidFill>
              </a:rPr>
              <a:t>model.addPhoto</a:t>
            </a:r>
            <a:r>
              <a:rPr lang="en-GB" sz="1400" dirty="0" smtClean="0">
                <a:solidFill>
                  <a:srgbClr val="7030A0"/>
                </a:solidFill>
              </a:rPr>
              <a:t>(</a:t>
            </a:r>
          </a:p>
          <a:p>
            <a:r>
              <a:rPr lang="en-GB" sz="1400" dirty="0" smtClean="0">
                <a:solidFill>
                  <a:srgbClr val="7030A0"/>
                </a:solidFill>
              </a:rPr>
              <a:t>                       </a:t>
            </a:r>
            <a:r>
              <a:rPr lang="en-GB" sz="1400" dirty="0" err="1" smtClean="0">
                <a:solidFill>
                  <a:srgbClr val="7030A0"/>
                </a:solidFill>
              </a:rPr>
              <a:t>fc.getSelectedFile</a:t>
            </a:r>
            <a:r>
              <a:rPr lang="en-GB" sz="1400" dirty="0" smtClean="0">
                <a:solidFill>
                  <a:srgbClr val="7030A0"/>
                </a:solidFill>
              </a:rPr>
              <a:t>().</a:t>
            </a:r>
            <a:r>
              <a:rPr lang="en-GB" sz="1400" dirty="0" err="1" smtClean="0">
                <a:solidFill>
                  <a:srgbClr val="7030A0"/>
                </a:solidFill>
              </a:rPr>
              <a:t>getAbsolutePath</a:t>
            </a:r>
            <a:r>
              <a:rPr lang="en-GB" sz="1400" dirty="0" smtClean="0">
                <a:solidFill>
                  <a:srgbClr val="7030A0"/>
                </a:solidFill>
              </a:rPr>
              <a:t>(),</a:t>
            </a:r>
          </a:p>
          <a:p>
            <a:r>
              <a:rPr lang="en-GB" sz="1400" dirty="0" smtClean="0">
                <a:solidFill>
                  <a:srgbClr val="7030A0"/>
                </a:solidFill>
              </a:rPr>
              <a:t>                      </a:t>
            </a:r>
            <a:r>
              <a:rPr lang="en-GB" sz="1400" dirty="0" err="1" smtClean="0">
                <a:solidFill>
                  <a:srgbClr val="7030A0"/>
                </a:solidFill>
              </a:rPr>
              <a:t>mView.getCurrentAlbum</a:t>
            </a:r>
            <a:r>
              <a:rPr lang="en-GB" sz="1400" dirty="0" smtClean="0">
                <a:solidFill>
                  <a:srgbClr val="7030A0"/>
                </a:solidFill>
              </a:rPr>
              <a:t>()</a:t>
            </a:r>
          </a:p>
          <a:p>
            <a:r>
              <a:rPr lang="en-GB" sz="1400" dirty="0" smtClean="0">
                <a:solidFill>
                  <a:srgbClr val="7030A0"/>
                </a:solidFill>
              </a:rPr>
              <a:t>              );</a:t>
            </a:r>
          </a:p>
          <a:p>
            <a:r>
              <a:rPr lang="en-GB" sz="1400" dirty="0" smtClean="0">
                <a:solidFill>
                  <a:srgbClr val="7030A0"/>
                </a:solidFill>
              </a:rPr>
              <a:t>       }</a:t>
            </a:r>
          </a:p>
          <a:p>
            <a:r>
              <a:rPr lang="en-GB" sz="1400" dirty="0" smtClean="0">
                <a:solidFill>
                  <a:srgbClr val="7030A0"/>
                </a:solidFill>
              </a:rPr>
              <a:t>   }</a:t>
            </a:r>
          </a:p>
          <a:p>
            <a:endParaRPr lang="en-GB" sz="1400" dirty="0" smtClean="0">
              <a:solidFill>
                <a:srgbClr val="7030A0"/>
              </a:solidFill>
            </a:endParaRPr>
          </a:p>
          <a:p>
            <a:r>
              <a:rPr lang="en-GB" sz="1400" dirty="0" smtClean="0">
                <a:solidFill>
                  <a:srgbClr val="7030A0"/>
                </a:solidFill>
              </a:rPr>
              <a:t>// Deleting a photo</a:t>
            </a:r>
          </a:p>
          <a:p>
            <a:r>
              <a:rPr lang="en-GB" sz="1400" b="1" dirty="0" smtClean="0">
                <a:solidFill>
                  <a:srgbClr val="7030A0"/>
                </a:solidFill>
              </a:rPr>
              <a:t>else if (</a:t>
            </a:r>
            <a:r>
              <a:rPr lang="en-GB" sz="1400" b="1" dirty="0" err="1" smtClean="0">
                <a:solidFill>
                  <a:srgbClr val="7030A0"/>
                </a:solidFill>
              </a:rPr>
              <a:t>cmd.equals</a:t>
            </a:r>
            <a:r>
              <a:rPr lang="en-GB" sz="1400" b="1" dirty="0" smtClean="0">
                <a:solidFill>
                  <a:srgbClr val="7030A0"/>
                </a:solidFill>
              </a:rPr>
              <a:t>("DELPHOTO")) {</a:t>
            </a:r>
          </a:p>
          <a:p>
            <a:r>
              <a:rPr lang="en-GB" sz="1400" b="1" dirty="0" smtClean="0">
                <a:solidFill>
                  <a:srgbClr val="7030A0"/>
                </a:solidFill>
              </a:rPr>
              <a:t>...</a:t>
            </a:r>
            <a:endParaRPr lang="en-GB" sz="1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The Model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Motivating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simple photo organiser</a:t>
            </a:r>
          </a:p>
          <a:p>
            <a:pPr lvl="1"/>
            <a:r>
              <a:rPr lang="en-GB" dirty="0" smtClean="0"/>
              <a:t>Add, remove photos from collections</a:t>
            </a:r>
          </a:p>
          <a:p>
            <a:pPr lvl="1"/>
            <a:r>
              <a:rPr lang="en-GB" dirty="0" smtClean="0"/>
              <a:t>Thumbnail selection</a:t>
            </a:r>
          </a:p>
        </p:txBody>
      </p:sp>
      <p:pic>
        <p:nvPicPr>
          <p:cNvPr id="4" name="Picture 3" descr="screensh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2285992"/>
            <a:ext cx="4794256" cy="4028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Model Data Structure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The </a:t>
            </a:r>
            <a:r>
              <a:rPr lang="en-GB" sz="2800" b="1" dirty="0" smtClean="0"/>
              <a:t>Observer</a:t>
            </a:r>
            <a:r>
              <a:rPr lang="en-GB" sz="2800" dirty="0" smtClean="0"/>
              <a:t> part needs us to keep track of every registered View</a:t>
            </a:r>
          </a:p>
          <a:p>
            <a:r>
              <a:rPr lang="en-GB" sz="2800" dirty="0" smtClean="0"/>
              <a:t>Java offers us </a:t>
            </a:r>
            <a:r>
              <a:rPr lang="en-GB" sz="2800" b="1" dirty="0" smtClean="0"/>
              <a:t>List</a:t>
            </a:r>
            <a:r>
              <a:rPr lang="en-GB" sz="2800" dirty="0" smtClean="0"/>
              <a:t>s and </a:t>
            </a:r>
            <a:r>
              <a:rPr lang="en-GB" sz="2800" b="1" dirty="0" smtClean="0"/>
              <a:t>Set</a:t>
            </a:r>
            <a:r>
              <a:rPr lang="en-GB" sz="2800" dirty="0" smtClean="0"/>
              <a:t>s</a:t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 smtClean="0"/>
          </a:p>
          <a:p>
            <a:r>
              <a:rPr lang="en-GB" sz="2800" dirty="0" smtClean="0"/>
              <a:t>We update each View once -&gt; Use a </a:t>
            </a:r>
            <a:r>
              <a:rPr lang="en-GB" sz="2800" b="1" dirty="0" err="1" smtClean="0"/>
              <a:t>HashSet</a:t>
            </a:r>
            <a:endParaRPr lang="en-GB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928794" y="3500438"/>
            <a:ext cx="85725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K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928794" y="3071810"/>
            <a:ext cx="85725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928794" y="2643182"/>
            <a:ext cx="85725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928794" y="3929066"/>
            <a:ext cx="85725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8" name="Freeform 7"/>
          <p:cNvSpPr/>
          <p:nvPr/>
        </p:nvSpPr>
        <p:spPr>
          <a:xfrm>
            <a:off x="4857752" y="2500306"/>
            <a:ext cx="2225605" cy="1859229"/>
          </a:xfrm>
          <a:custGeom>
            <a:avLst/>
            <a:gdLst>
              <a:gd name="connsiteX0" fmla="*/ 588971 w 2225605"/>
              <a:gd name="connsiteY0" fmla="*/ 249382 h 1859229"/>
              <a:gd name="connsiteX1" fmla="*/ 478134 w 2225605"/>
              <a:gd name="connsiteY1" fmla="*/ 290946 h 1859229"/>
              <a:gd name="connsiteX2" fmla="*/ 367298 w 2225605"/>
              <a:gd name="connsiteY2" fmla="*/ 332509 h 1859229"/>
              <a:gd name="connsiteX3" fmla="*/ 325734 w 2225605"/>
              <a:gd name="connsiteY3" fmla="*/ 346364 h 1859229"/>
              <a:gd name="connsiteX4" fmla="*/ 256461 w 2225605"/>
              <a:gd name="connsiteY4" fmla="*/ 387928 h 1859229"/>
              <a:gd name="connsiteX5" fmla="*/ 173334 w 2225605"/>
              <a:gd name="connsiteY5" fmla="*/ 429491 h 1859229"/>
              <a:gd name="connsiteX6" fmla="*/ 90207 w 2225605"/>
              <a:gd name="connsiteY6" fmla="*/ 540328 h 1859229"/>
              <a:gd name="connsiteX7" fmla="*/ 62498 w 2225605"/>
              <a:gd name="connsiteY7" fmla="*/ 623455 h 1859229"/>
              <a:gd name="connsiteX8" fmla="*/ 20934 w 2225605"/>
              <a:gd name="connsiteY8" fmla="*/ 775855 h 1859229"/>
              <a:gd name="connsiteX9" fmla="*/ 62498 w 2225605"/>
              <a:gd name="connsiteY9" fmla="*/ 1039091 h 1859229"/>
              <a:gd name="connsiteX10" fmla="*/ 76352 w 2225605"/>
              <a:gd name="connsiteY10" fmla="*/ 1094509 h 1859229"/>
              <a:gd name="connsiteX11" fmla="*/ 104061 w 2225605"/>
              <a:gd name="connsiteY11" fmla="*/ 1136073 h 1859229"/>
              <a:gd name="connsiteX12" fmla="*/ 117916 w 2225605"/>
              <a:gd name="connsiteY12" fmla="*/ 1205346 h 1859229"/>
              <a:gd name="connsiteX13" fmla="*/ 131771 w 2225605"/>
              <a:gd name="connsiteY13" fmla="*/ 1246909 h 1859229"/>
              <a:gd name="connsiteX14" fmla="*/ 201043 w 2225605"/>
              <a:gd name="connsiteY14" fmla="*/ 1427018 h 1859229"/>
              <a:gd name="connsiteX15" fmla="*/ 228752 w 2225605"/>
              <a:gd name="connsiteY15" fmla="*/ 1510146 h 1859229"/>
              <a:gd name="connsiteX16" fmla="*/ 256461 w 2225605"/>
              <a:gd name="connsiteY16" fmla="*/ 1565564 h 1859229"/>
              <a:gd name="connsiteX17" fmla="*/ 298025 w 2225605"/>
              <a:gd name="connsiteY17" fmla="*/ 1690255 h 1859229"/>
              <a:gd name="connsiteX18" fmla="*/ 422716 w 2225605"/>
              <a:gd name="connsiteY18" fmla="*/ 1773382 h 1859229"/>
              <a:gd name="connsiteX19" fmla="*/ 519698 w 2225605"/>
              <a:gd name="connsiteY19" fmla="*/ 1801091 h 1859229"/>
              <a:gd name="connsiteX20" fmla="*/ 699807 w 2225605"/>
              <a:gd name="connsiteY20" fmla="*/ 1856509 h 1859229"/>
              <a:gd name="connsiteX21" fmla="*/ 907625 w 2225605"/>
              <a:gd name="connsiteY21" fmla="*/ 1828800 h 1859229"/>
              <a:gd name="connsiteX22" fmla="*/ 1046171 w 2225605"/>
              <a:gd name="connsiteY22" fmla="*/ 1745673 h 1859229"/>
              <a:gd name="connsiteX23" fmla="*/ 1184716 w 2225605"/>
              <a:gd name="connsiteY23" fmla="*/ 1648691 h 1859229"/>
              <a:gd name="connsiteX24" fmla="*/ 1226280 w 2225605"/>
              <a:gd name="connsiteY24" fmla="*/ 1634837 h 1859229"/>
              <a:gd name="connsiteX25" fmla="*/ 1392534 w 2225605"/>
              <a:gd name="connsiteY25" fmla="*/ 1496291 h 1859229"/>
              <a:gd name="connsiteX26" fmla="*/ 1461807 w 2225605"/>
              <a:gd name="connsiteY26" fmla="*/ 1440873 h 1859229"/>
              <a:gd name="connsiteX27" fmla="*/ 1572643 w 2225605"/>
              <a:gd name="connsiteY27" fmla="*/ 1343891 h 1859229"/>
              <a:gd name="connsiteX28" fmla="*/ 1655771 w 2225605"/>
              <a:gd name="connsiteY28" fmla="*/ 1274618 h 1859229"/>
              <a:gd name="connsiteX29" fmla="*/ 1711189 w 2225605"/>
              <a:gd name="connsiteY29" fmla="*/ 1246909 h 1859229"/>
              <a:gd name="connsiteX30" fmla="*/ 1822025 w 2225605"/>
              <a:gd name="connsiteY30" fmla="*/ 1205346 h 1859229"/>
              <a:gd name="connsiteX31" fmla="*/ 1891298 w 2225605"/>
              <a:gd name="connsiteY31" fmla="*/ 1177637 h 1859229"/>
              <a:gd name="connsiteX32" fmla="*/ 1932861 w 2225605"/>
              <a:gd name="connsiteY32" fmla="*/ 1122218 h 1859229"/>
              <a:gd name="connsiteX33" fmla="*/ 1960571 w 2225605"/>
              <a:gd name="connsiteY33" fmla="*/ 1094509 h 1859229"/>
              <a:gd name="connsiteX34" fmla="*/ 1988280 w 2225605"/>
              <a:gd name="connsiteY34" fmla="*/ 1052946 h 1859229"/>
              <a:gd name="connsiteX35" fmla="*/ 2043698 w 2225605"/>
              <a:gd name="connsiteY35" fmla="*/ 969818 h 1859229"/>
              <a:gd name="connsiteX36" fmla="*/ 2071407 w 2225605"/>
              <a:gd name="connsiteY36" fmla="*/ 872837 h 1859229"/>
              <a:gd name="connsiteX37" fmla="*/ 2112971 w 2225605"/>
              <a:gd name="connsiteY37" fmla="*/ 762000 h 1859229"/>
              <a:gd name="connsiteX38" fmla="*/ 2126825 w 2225605"/>
              <a:gd name="connsiteY38" fmla="*/ 651164 h 1859229"/>
              <a:gd name="connsiteX39" fmla="*/ 2182243 w 2225605"/>
              <a:gd name="connsiteY39" fmla="*/ 540328 h 1859229"/>
              <a:gd name="connsiteX40" fmla="*/ 2112971 w 2225605"/>
              <a:gd name="connsiteY40" fmla="*/ 96982 h 1859229"/>
              <a:gd name="connsiteX41" fmla="*/ 2029843 w 2225605"/>
              <a:gd name="connsiteY41" fmla="*/ 27709 h 1859229"/>
              <a:gd name="connsiteX42" fmla="*/ 1974425 w 2225605"/>
              <a:gd name="connsiteY42" fmla="*/ 0 h 1859229"/>
              <a:gd name="connsiteX43" fmla="*/ 1143152 w 2225605"/>
              <a:gd name="connsiteY43" fmla="*/ 13855 h 1859229"/>
              <a:gd name="connsiteX44" fmla="*/ 949189 w 2225605"/>
              <a:gd name="connsiteY44" fmla="*/ 41564 h 1859229"/>
              <a:gd name="connsiteX45" fmla="*/ 852207 w 2225605"/>
              <a:gd name="connsiteY45" fmla="*/ 69273 h 1859229"/>
              <a:gd name="connsiteX46" fmla="*/ 769080 w 2225605"/>
              <a:gd name="connsiteY46" fmla="*/ 124691 h 1859229"/>
              <a:gd name="connsiteX47" fmla="*/ 727516 w 2225605"/>
              <a:gd name="connsiteY47" fmla="*/ 152400 h 1859229"/>
              <a:gd name="connsiteX48" fmla="*/ 699807 w 2225605"/>
              <a:gd name="connsiteY48" fmla="*/ 193964 h 1859229"/>
              <a:gd name="connsiteX49" fmla="*/ 588971 w 2225605"/>
              <a:gd name="connsiteY49" fmla="*/ 249382 h 1859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225605" h="1859229">
                <a:moveTo>
                  <a:pt x="588971" y="249382"/>
                </a:moveTo>
                <a:cubicBezTo>
                  <a:pt x="475602" y="306066"/>
                  <a:pt x="591314" y="253219"/>
                  <a:pt x="478134" y="290946"/>
                </a:cubicBezTo>
                <a:cubicBezTo>
                  <a:pt x="440701" y="303424"/>
                  <a:pt x="404380" y="319025"/>
                  <a:pt x="367298" y="332509"/>
                </a:cubicBezTo>
                <a:cubicBezTo>
                  <a:pt x="353573" y="337500"/>
                  <a:pt x="338796" y="339833"/>
                  <a:pt x="325734" y="346364"/>
                </a:cubicBezTo>
                <a:cubicBezTo>
                  <a:pt x="301648" y="358407"/>
                  <a:pt x="280101" y="375033"/>
                  <a:pt x="256461" y="387928"/>
                </a:cubicBezTo>
                <a:cubicBezTo>
                  <a:pt x="229264" y="402763"/>
                  <a:pt x="201043" y="415637"/>
                  <a:pt x="173334" y="429491"/>
                </a:cubicBezTo>
                <a:cubicBezTo>
                  <a:pt x="145625" y="466437"/>
                  <a:pt x="104811" y="496516"/>
                  <a:pt x="90207" y="540328"/>
                </a:cubicBezTo>
                <a:cubicBezTo>
                  <a:pt x="80971" y="568037"/>
                  <a:pt x="70522" y="595371"/>
                  <a:pt x="62498" y="623455"/>
                </a:cubicBezTo>
                <a:cubicBezTo>
                  <a:pt x="0" y="842196"/>
                  <a:pt x="58815" y="662216"/>
                  <a:pt x="20934" y="775855"/>
                </a:cubicBezTo>
                <a:cubicBezTo>
                  <a:pt x="38237" y="966185"/>
                  <a:pt x="22417" y="878765"/>
                  <a:pt x="62498" y="1039091"/>
                </a:cubicBezTo>
                <a:cubicBezTo>
                  <a:pt x="67116" y="1057564"/>
                  <a:pt x="65790" y="1078666"/>
                  <a:pt x="76352" y="1094509"/>
                </a:cubicBezTo>
                <a:lnTo>
                  <a:pt x="104061" y="1136073"/>
                </a:lnTo>
                <a:cubicBezTo>
                  <a:pt x="108679" y="1159164"/>
                  <a:pt x="112204" y="1182501"/>
                  <a:pt x="117916" y="1205346"/>
                </a:cubicBezTo>
                <a:cubicBezTo>
                  <a:pt x="121458" y="1219514"/>
                  <a:pt x="126643" y="1233235"/>
                  <a:pt x="131771" y="1246909"/>
                </a:cubicBezTo>
                <a:cubicBezTo>
                  <a:pt x="154357" y="1307137"/>
                  <a:pt x="180702" y="1365995"/>
                  <a:pt x="201043" y="1427018"/>
                </a:cubicBezTo>
                <a:cubicBezTo>
                  <a:pt x="210279" y="1454727"/>
                  <a:pt x="215690" y="1484021"/>
                  <a:pt x="228752" y="1510146"/>
                </a:cubicBezTo>
                <a:cubicBezTo>
                  <a:pt x="237988" y="1528619"/>
                  <a:pt x="249047" y="1546288"/>
                  <a:pt x="256461" y="1565564"/>
                </a:cubicBezTo>
                <a:cubicBezTo>
                  <a:pt x="272189" y="1606456"/>
                  <a:pt x="262975" y="1663968"/>
                  <a:pt x="298025" y="1690255"/>
                </a:cubicBezTo>
                <a:cubicBezTo>
                  <a:pt x="344433" y="1725061"/>
                  <a:pt x="369273" y="1746660"/>
                  <a:pt x="422716" y="1773382"/>
                </a:cubicBezTo>
                <a:cubicBezTo>
                  <a:pt x="449407" y="1786727"/>
                  <a:pt x="493056" y="1792210"/>
                  <a:pt x="519698" y="1801091"/>
                </a:cubicBezTo>
                <a:cubicBezTo>
                  <a:pt x="694111" y="1859229"/>
                  <a:pt x="567058" y="1829960"/>
                  <a:pt x="699807" y="1856509"/>
                </a:cubicBezTo>
                <a:cubicBezTo>
                  <a:pt x="769080" y="1847273"/>
                  <a:pt x="839238" y="1843197"/>
                  <a:pt x="907625" y="1828800"/>
                </a:cubicBezTo>
                <a:cubicBezTo>
                  <a:pt x="938202" y="1822363"/>
                  <a:pt x="1033943" y="1754232"/>
                  <a:pt x="1046171" y="1745673"/>
                </a:cubicBezTo>
                <a:cubicBezTo>
                  <a:pt x="1102055" y="1706554"/>
                  <a:pt x="1120127" y="1684573"/>
                  <a:pt x="1184716" y="1648691"/>
                </a:cubicBezTo>
                <a:cubicBezTo>
                  <a:pt x="1197482" y="1641599"/>
                  <a:pt x="1212425" y="1639455"/>
                  <a:pt x="1226280" y="1634837"/>
                </a:cubicBezTo>
                <a:lnTo>
                  <a:pt x="1392534" y="1496291"/>
                </a:lnTo>
                <a:cubicBezTo>
                  <a:pt x="1415361" y="1477493"/>
                  <a:pt x="1440897" y="1461783"/>
                  <a:pt x="1461807" y="1440873"/>
                </a:cubicBezTo>
                <a:cubicBezTo>
                  <a:pt x="1555135" y="1347545"/>
                  <a:pt x="1477249" y="1420206"/>
                  <a:pt x="1572643" y="1343891"/>
                </a:cubicBezTo>
                <a:cubicBezTo>
                  <a:pt x="1600808" y="1321359"/>
                  <a:pt x="1626222" y="1295302"/>
                  <a:pt x="1655771" y="1274618"/>
                </a:cubicBezTo>
                <a:cubicBezTo>
                  <a:pt x="1672691" y="1262774"/>
                  <a:pt x="1692316" y="1255297"/>
                  <a:pt x="1711189" y="1246909"/>
                </a:cubicBezTo>
                <a:cubicBezTo>
                  <a:pt x="1807595" y="1204062"/>
                  <a:pt x="1748896" y="1232769"/>
                  <a:pt x="1822025" y="1205346"/>
                </a:cubicBezTo>
                <a:cubicBezTo>
                  <a:pt x="1845311" y="1196614"/>
                  <a:pt x="1868207" y="1186873"/>
                  <a:pt x="1891298" y="1177637"/>
                </a:cubicBezTo>
                <a:cubicBezTo>
                  <a:pt x="1905152" y="1159164"/>
                  <a:pt x="1918079" y="1139957"/>
                  <a:pt x="1932861" y="1122218"/>
                </a:cubicBezTo>
                <a:cubicBezTo>
                  <a:pt x="1941223" y="1112183"/>
                  <a:pt x="1952411" y="1104709"/>
                  <a:pt x="1960571" y="1094509"/>
                </a:cubicBezTo>
                <a:cubicBezTo>
                  <a:pt x="1970973" y="1081507"/>
                  <a:pt x="1979044" y="1066800"/>
                  <a:pt x="1988280" y="1052946"/>
                </a:cubicBezTo>
                <a:cubicBezTo>
                  <a:pt x="2047000" y="876778"/>
                  <a:pt x="1939926" y="1177361"/>
                  <a:pt x="2043698" y="969818"/>
                </a:cubicBezTo>
                <a:cubicBezTo>
                  <a:pt x="2058734" y="939747"/>
                  <a:pt x="2060775" y="904732"/>
                  <a:pt x="2071407" y="872837"/>
                </a:cubicBezTo>
                <a:cubicBezTo>
                  <a:pt x="2083885" y="835404"/>
                  <a:pt x="2099116" y="798946"/>
                  <a:pt x="2112971" y="762000"/>
                </a:cubicBezTo>
                <a:cubicBezTo>
                  <a:pt x="2117589" y="725055"/>
                  <a:pt x="2115719" y="686702"/>
                  <a:pt x="2126825" y="651164"/>
                </a:cubicBezTo>
                <a:cubicBezTo>
                  <a:pt x="2139146" y="611738"/>
                  <a:pt x="2179952" y="581571"/>
                  <a:pt x="2182243" y="540328"/>
                </a:cubicBezTo>
                <a:cubicBezTo>
                  <a:pt x="2190572" y="390410"/>
                  <a:pt x="2225605" y="209616"/>
                  <a:pt x="2112971" y="96982"/>
                </a:cubicBezTo>
                <a:cubicBezTo>
                  <a:pt x="2087466" y="71477"/>
                  <a:pt x="2059392" y="48393"/>
                  <a:pt x="2029843" y="27709"/>
                </a:cubicBezTo>
                <a:cubicBezTo>
                  <a:pt x="2012923" y="15865"/>
                  <a:pt x="1992898" y="9236"/>
                  <a:pt x="1974425" y="0"/>
                </a:cubicBezTo>
                <a:lnTo>
                  <a:pt x="1143152" y="13855"/>
                </a:lnTo>
                <a:cubicBezTo>
                  <a:pt x="1080508" y="15671"/>
                  <a:pt x="1011352" y="27750"/>
                  <a:pt x="949189" y="41564"/>
                </a:cubicBezTo>
                <a:cubicBezTo>
                  <a:pt x="937227" y="44222"/>
                  <a:pt x="867638" y="60700"/>
                  <a:pt x="852207" y="69273"/>
                </a:cubicBezTo>
                <a:cubicBezTo>
                  <a:pt x="823096" y="85446"/>
                  <a:pt x="796789" y="106218"/>
                  <a:pt x="769080" y="124691"/>
                </a:cubicBezTo>
                <a:lnTo>
                  <a:pt x="727516" y="152400"/>
                </a:lnTo>
                <a:lnTo>
                  <a:pt x="699807" y="193964"/>
                </a:lnTo>
                <a:lnTo>
                  <a:pt x="588971" y="249382"/>
                </a:lnTo>
                <a:close/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286380" y="3643314"/>
            <a:ext cx="85725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K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072198" y="2643182"/>
            <a:ext cx="85725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286380" y="3000372"/>
            <a:ext cx="85725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</a:t>
            </a:r>
            <a:endParaRPr lang="en-GB" dirty="0"/>
          </a:p>
        </p:txBody>
      </p:sp>
      <p:sp>
        <p:nvSpPr>
          <p:cNvPr id="13" name="Curved Right Arrow 12"/>
          <p:cNvSpPr/>
          <p:nvPr/>
        </p:nvSpPr>
        <p:spPr>
          <a:xfrm>
            <a:off x="1643042" y="2857496"/>
            <a:ext cx="214314" cy="4286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Curved Right Arrow 13"/>
          <p:cNvSpPr/>
          <p:nvPr/>
        </p:nvSpPr>
        <p:spPr>
          <a:xfrm>
            <a:off x="1643042" y="3643314"/>
            <a:ext cx="214314" cy="4286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Curved Left Arrow 15"/>
          <p:cNvSpPr/>
          <p:nvPr/>
        </p:nvSpPr>
        <p:spPr>
          <a:xfrm>
            <a:off x="2857488" y="3214686"/>
            <a:ext cx="214314" cy="50006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4414" y="4429132"/>
            <a:ext cx="26461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/>
              <a:t> Sequence of elements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Order important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Duplicates allowed</a:t>
            </a:r>
            <a:endParaRPr lang="en-GB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5000628" y="4500570"/>
            <a:ext cx="32124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/>
              <a:t> Like </a:t>
            </a:r>
            <a:r>
              <a:rPr lang="en-GB" sz="2000" i="1" dirty="0" smtClean="0"/>
              <a:t>sets </a:t>
            </a:r>
            <a:r>
              <a:rPr lang="en-GB" sz="2000" dirty="0" smtClean="0"/>
              <a:t>in Discrete Maths I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Order usually unimportant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No duplicates allowed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Model Data Structure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500726"/>
          </a:xfrm>
        </p:spPr>
        <p:txBody>
          <a:bodyPr>
            <a:normAutofit/>
          </a:bodyPr>
          <a:lstStyle/>
          <a:p>
            <a:r>
              <a:rPr lang="en-GB" sz="2800" dirty="0" smtClean="0"/>
              <a:t>We need to </a:t>
            </a:r>
            <a:r>
              <a:rPr lang="en-GB" sz="2800" u="sng" dirty="0" smtClean="0"/>
              <a:t>map</a:t>
            </a:r>
            <a:r>
              <a:rPr lang="en-GB" sz="2800" dirty="0" smtClean="0"/>
              <a:t> albums to their photos</a:t>
            </a:r>
            <a:endParaRPr lang="en-GB" sz="2800" u="sng" dirty="0" smtClean="0"/>
          </a:p>
          <a:p>
            <a:r>
              <a:rPr lang="en-GB" sz="2800" dirty="0" smtClean="0"/>
              <a:t>Java offers us </a:t>
            </a:r>
            <a:r>
              <a:rPr lang="en-GB" sz="2800" b="1" dirty="0" smtClean="0"/>
              <a:t>Map</a:t>
            </a:r>
            <a:r>
              <a:rPr lang="en-GB" sz="2800" dirty="0" smtClean="0"/>
              <a:t>s that link </a:t>
            </a:r>
            <a:r>
              <a:rPr lang="en-GB" sz="2800" u="sng" dirty="0" smtClean="0"/>
              <a:t>keys</a:t>
            </a:r>
            <a:r>
              <a:rPr lang="en-GB" sz="2800" dirty="0" smtClean="0"/>
              <a:t> to </a:t>
            </a:r>
            <a:r>
              <a:rPr lang="en-GB" sz="2800" u="sng" dirty="0" smtClean="0"/>
              <a:t>values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 smtClean="0"/>
          </a:p>
          <a:p>
            <a:r>
              <a:rPr lang="en-GB" sz="2800" dirty="0" smtClean="0"/>
              <a:t>Like </a:t>
            </a:r>
            <a:r>
              <a:rPr lang="en-GB" sz="2800" i="1" dirty="0" smtClean="0"/>
              <a:t>relations</a:t>
            </a:r>
            <a:r>
              <a:rPr lang="en-GB" sz="2800" dirty="0" smtClean="0"/>
              <a:t> in Discrete Maths I</a:t>
            </a:r>
          </a:p>
          <a:p>
            <a:r>
              <a:rPr lang="en-GB" sz="2800" dirty="0" smtClean="0"/>
              <a:t>We use a </a:t>
            </a:r>
            <a:r>
              <a:rPr lang="en-GB" sz="2800" b="1" dirty="0" err="1" smtClean="0"/>
              <a:t>TreeMap</a:t>
            </a:r>
            <a:r>
              <a:rPr lang="en-GB" sz="2800" b="1" dirty="0" smtClean="0"/>
              <a:t>&lt; String, Set&lt;Photo&gt; &gt;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2976" y="2500306"/>
            <a:ext cx="178595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“Animals”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1142976" y="3071810"/>
            <a:ext cx="178595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“Vehicles”</a:t>
            </a:r>
            <a:endParaRPr lang="en-GB" dirty="0"/>
          </a:p>
        </p:txBody>
      </p:sp>
      <p:sp>
        <p:nvSpPr>
          <p:cNvPr id="26" name="Freeform 25"/>
          <p:cNvSpPr/>
          <p:nvPr/>
        </p:nvSpPr>
        <p:spPr>
          <a:xfrm>
            <a:off x="5357818" y="2071679"/>
            <a:ext cx="2011291" cy="1285884"/>
          </a:xfrm>
          <a:custGeom>
            <a:avLst/>
            <a:gdLst>
              <a:gd name="connsiteX0" fmla="*/ 588971 w 2225605"/>
              <a:gd name="connsiteY0" fmla="*/ 249382 h 1859229"/>
              <a:gd name="connsiteX1" fmla="*/ 478134 w 2225605"/>
              <a:gd name="connsiteY1" fmla="*/ 290946 h 1859229"/>
              <a:gd name="connsiteX2" fmla="*/ 367298 w 2225605"/>
              <a:gd name="connsiteY2" fmla="*/ 332509 h 1859229"/>
              <a:gd name="connsiteX3" fmla="*/ 325734 w 2225605"/>
              <a:gd name="connsiteY3" fmla="*/ 346364 h 1859229"/>
              <a:gd name="connsiteX4" fmla="*/ 256461 w 2225605"/>
              <a:gd name="connsiteY4" fmla="*/ 387928 h 1859229"/>
              <a:gd name="connsiteX5" fmla="*/ 173334 w 2225605"/>
              <a:gd name="connsiteY5" fmla="*/ 429491 h 1859229"/>
              <a:gd name="connsiteX6" fmla="*/ 90207 w 2225605"/>
              <a:gd name="connsiteY6" fmla="*/ 540328 h 1859229"/>
              <a:gd name="connsiteX7" fmla="*/ 62498 w 2225605"/>
              <a:gd name="connsiteY7" fmla="*/ 623455 h 1859229"/>
              <a:gd name="connsiteX8" fmla="*/ 20934 w 2225605"/>
              <a:gd name="connsiteY8" fmla="*/ 775855 h 1859229"/>
              <a:gd name="connsiteX9" fmla="*/ 62498 w 2225605"/>
              <a:gd name="connsiteY9" fmla="*/ 1039091 h 1859229"/>
              <a:gd name="connsiteX10" fmla="*/ 76352 w 2225605"/>
              <a:gd name="connsiteY10" fmla="*/ 1094509 h 1859229"/>
              <a:gd name="connsiteX11" fmla="*/ 104061 w 2225605"/>
              <a:gd name="connsiteY11" fmla="*/ 1136073 h 1859229"/>
              <a:gd name="connsiteX12" fmla="*/ 117916 w 2225605"/>
              <a:gd name="connsiteY12" fmla="*/ 1205346 h 1859229"/>
              <a:gd name="connsiteX13" fmla="*/ 131771 w 2225605"/>
              <a:gd name="connsiteY13" fmla="*/ 1246909 h 1859229"/>
              <a:gd name="connsiteX14" fmla="*/ 201043 w 2225605"/>
              <a:gd name="connsiteY14" fmla="*/ 1427018 h 1859229"/>
              <a:gd name="connsiteX15" fmla="*/ 228752 w 2225605"/>
              <a:gd name="connsiteY15" fmla="*/ 1510146 h 1859229"/>
              <a:gd name="connsiteX16" fmla="*/ 256461 w 2225605"/>
              <a:gd name="connsiteY16" fmla="*/ 1565564 h 1859229"/>
              <a:gd name="connsiteX17" fmla="*/ 298025 w 2225605"/>
              <a:gd name="connsiteY17" fmla="*/ 1690255 h 1859229"/>
              <a:gd name="connsiteX18" fmla="*/ 422716 w 2225605"/>
              <a:gd name="connsiteY18" fmla="*/ 1773382 h 1859229"/>
              <a:gd name="connsiteX19" fmla="*/ 519698 w 2225605"/>
              <a:gd name="connsiteY19" fmla="*/ 1801091 h 1859229"/>
              <a:gd name="connsiteX20" fmla="*/ 699807 w 2225605"/>
              <a:gd name="connsiteY20" fmla="*/ 1856509 h 1859229"/>
              <a:gd name="connsiteX21" fmla="*/ 907625 w 2225605"/>
              <a:gd name="connsiteY21" fmla="*/ 1828800 h 1859229"/>
              <a:gd name="connsiteX22" fmla="*/ 1046171 w 2225605"/>
              <a:gd name="connsiteY22" fmla="*/ 1745673 h 1859229"/>
              <a:gd name="connsiteX23" fmla="*/ 1184716 w 2225605"/>
              <a:gd name="connsiteY23" fmla="*/ 1648691 h 1859229"/>
              <a:gd name="connsiteX24" fmla="*/ 1226280 w 2225605"/>
              <a:gd name="connsiteY24" fmla="*/ 1634837 h 1859229"/>
              <a:gd name="connsiteX25" fmla="*/ 1392534 w 2225605"/>
              <a:gd name="connsiteY25" fmla="*/ 1496291 h 1859229"/>
              <a:gd name="connsiteX26" fmla="*/ 1461807 w 2225605"/>
              <a:gd name="connsiteY26" fmla="*/ 1440873 h 1859229"/>
              <a:gd name="connsiteX27" fmla="*/ 1572643 w 2225605"/>
              <a:gd name="connsiteY27" fmla="*/ 1343891 h 1859229"/>
              <a:gd name="connsiteX28" fmla="*/ 1655771 w 2225605"/>
              <a:gd name="connsiteY28" fmla="*/ 1274618 h 1859229"/>
              <a:gd name="connsiteX29" fmla="*/ 1711189 w 2225605"/>
              <a:gd name="connsiteY29" fmla="*/ 1246909 h 1859229"/>
              <a:gd name="connsiteX30" fmla="*/ 1822025 w 2225605"/>
              <a:gd name="connsiteY30" fmla="*/ 1205346 h 1859229"/>
              <a:gd name="connsiteX31" fmla="*/ 1891298 w 2225605"/>
              <a:gd name="connsiteY31" fmla="*/ 1177637 h 1859229"/>
              <a:gd name="connsiteX32" fmla="*/ 1932861 w 2225605"/>
              <a:gd name="connsiteY32" fmla="*/ 1122218 h 1859229"/>
              <a:gd name="connsiteX33" fmla="*/ 1960571 w 2225605"/>
              <a:gd name="connsiteY33" fmla="*/ 1094509 h 1859229"/>
              <a:gd name="connsiteX34" fmla="*/ 1988280 w 2225605"/>
              <a:gd name="connsiteY34" fmla="*/ 1052946 h 1859229"/>
              <a:gd name="connsiteX35" fmla="*/ 2043698 w 2225605"/>
              <a:gd name="connsiteY35" fmla="*/ 969818 h 1859229"/>
              <a:gd name="connsiteX36" fmla="*/ 2071407 w 2225605"/>
              <a:gd name="connsiteY36" fmla="*/ 872837 h 1859229"/>
              <a:gd name="connsiteX37" fmla="*/ 2112971 w 2225605"/>
              <a:gd name="connsiteY37" fmla="*/ 762000 h 1859229"/>
              <a:gd name="connsiteX38" fmla="*/ 2126825 w 2225605"/>
              <a:gd name="connsiteY38" fmla="*/ 651164 h 1859229"/>
              <a:gd name="connsiteX39" fmla="*/ 2182243 w 2225605"/>
              <a:gd name="connsiteY39" fmla="*/ 540328 h 1859229"/>
              <a:gd name="connsiteX40" fmla="*/ 2112971 w 2225605"/>
              <a:gd name="connsiteY40" fmla="*/ 96982 h 1859229"/>
              <a:gd name="connsiteX41" fmla="*/ 2029843 w 2225605"/>
              <a:gd name="connsiteY41" fmla="*/ 27709 h 1859229"/>
              <a:gd name="connsiteX42" fmla="*/ 1974425 w 2225605"/>
              <a:gd name="connsiteY42" fmla="*/ 0 h 1859229"/>
              <a:gd name="connsiteX43" fmla="*/ 1143152 w 2225605"/>
              <a:gd name="connsiteY43" fmla="*/ 13855 h 1859229"/>
              <a:gd name="connsiteX44" fmla="*/ 949189 w 2225605"/>
              <a:gd name="connsiteY44" fmla="*/ 41564 h 1859229"/>
              <a:gd name="connsiteX45" fmla="*/ 852207 w 2225605"/>
              <a:gd name="connsiteY45" fmla="*/ 69273 h 1859229"/>
              <a:gd name="connsiteX46" fmla="*/ 769080 w 2225605"/>
              <a:gd name="connsiteY46" fmla="*/ 124691 h 1859229"/>
              <a:gd name="connsiteX47" fmla="*/ 727516 w 2225605"/>
              <a:gd name="connsiteY47" fmla="*/ 152400 h 1859229"/>
              <a:gd name="connsiteX48" fmla="*/ 699807 w 2225605"/>
              <a:gd name="connsiteY48" fmla="*/ 193964 h 1859229"/>
              <a:gd name="connsiteX49" fmla="*/ 588971 w 2225605"/>
              <a:gd name="connsiteY49" fmla="*/ 249382 h 1859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225605" h="1859229">
                <a:moveTo>
                  <a:pt x="588971" y="249382"/>
                </a:moveTo>
                <a:cubicBezTo>
                  <a:pt x="475602" y="306066"/>
                  <a:pt x="591314" y="253219"/>
                  <a:pt x="478134" y="290946"/>
                </a:cubicBezTo>
                <a:cubicBezTo>
                  <a:pt x="440701" y="303424"/>
                  <a:pt x="404380" y="319025"/>
                  <a:pt x="367298" y="332509"/>
                </a:cubicBezTo>
                <a:cubicBezTo>
                  <a:pt x="353573" y="337500"/>
                  <a:pt x="338796" y="339833"/>
                  <a:pt x="325734" y="346364"/>
                </a:cubicBezTo>
                <a:cubicBezTo>
                  <a:pt x="301648" y="358407"/>
                  <a:pt x="280101" y="375033"/>
                  <a:pt x="256461" y="387928"/>
                </a:cubicBezTo>
                <a:cubicBezTo>
                  <a:pt x="229264" y="402763"/>
                  <a:pt x="201043" y="415637"/>
                  <a:pt x="173334" y="429491"/>
                </a:cubicBezTo>
                <a:cubicBezTo>
                  <a:pt x="145625" y="466437"/>
                  <a:pt x="104811" y="496516"/>
                  <a:pt x="90207" y="540328"/>
                </a:cubicBezTo>
                <a:cubicBezTo>
                  <a:pt x="80971" y="568037"/>
                  <a:pt x="70522" y="595371"/>
                  <a:pt x="62498" y="623455"/>
                </a:cubicBezTo>
                <a:cubicBezTo>
                  <a:pt x="0" y="842196"/>
                  <a:pt x="58815" y="662216"/>
                  <a:pt x="20934" y="775855"/>
                </a:cubicBezTo>
                <a:cubicBezTo>
                  <a:pt x="38237" y="966185"/>
                  <a:pt x="22417" y="878765"/>
                  <a:pt x="62498" y="1039091"/>
                </a:cubicBezTo>
                <a:cubicBezTo>
                  <a:pt x="67116" y="1057564"/>
                  <a:pt x="65790" y="1078666"/>
                  <a:pt x="76352" y="1094509"/>
                </a:cubicBezTo>
                <a:lnTo>
                  <a:pt x="104061" y="1136073"/>
                </a:lnTo>
                <a:cubicBezTo>
                  <a:pt x="108679" y="1159164"/>
                  <a:pt x="112204" y="1182501"/>
                  <a:pt x="117916" y="1205346"/>
                </a:cubicBezTo>
                <a:cubicBezTo>
                  <a:pt x="121458" y="1219514"/>
                  <a:pt x="126643" y="1233235"/>
                  <a:pt x="131771" y="1246909"/>
                </a:cubicBezTo>
                <a:cubicBezTo>
                  <a:pt x="154357" y="1307137"/>
                  <a:pt x="180702" y="1365995"/>
                  <a:pt x="201043" y="1427018"/>
                </a:cubicBezTo>
                <a:cubicBezTo>
                  <a:pt x="210279" y="1454727"/>
                  <a:pt x="215690" y="1484021"/>
                  <a:pt x="228752" y="1510146"/>
                </a:cubicBezTo>
                <a:cubicBezTo>
                  <a:pt x="237988" y="1528619"/>
                  <a:pt x="249047" y="1546288"/>
                  <a:pt x="256461" y="1565564"/>
                </a:cubicBezTo>
                <a:cubicBezTo>
                  <a:pt x="272189" y="1606456"/>
                  <a:pt x="262975" y="1663968"/>
                  <a:pt x="298025" y="1690255"/>
                </a:cubicBezTo>
                <a:cubicBezTo>
                  <a:pt x="344433" y="1725061"/>
                  <a:pt x="369273" y="1746660"/>
                  <a:pt x="422716" y="1773382"/>
                </a:cubicBezTo>
                <a:cubicBezTo>
                  <a:pt x="449407" y="1786727"/>
                  <a:pt x="493056" y="1792210"/>
                  <a:pt x="519698" y="1801091"/>
                </a:cubicBezTo>
                <a:cubicBezTo>
                  <a:pt x="694111" y="1859229"/>
                  <a:pt x="567058" y="1829960"/>
                  <a:pt x="699807" y="1856509"/>
                </a:cubicBezTo>
                <a:cubicBezTo>
                  <a:pt x="769080" y="1847273"/>
                  <a:pt x="839238" y="1843197"/>
                  <a:pt x="907625" y="1828800"/>
                </a:cubicBezTo>
                <a:cubicBezTo>
                  <a:pt x="938202" y="1822363"/>
                  <a:pt x="1033943" y="1754232"/>
                  <a:pt x="1046171" y="1745673"/>
                </a:cubicBezTo>
                <a:cubicBezTo>
                  <a:pt x="1102055" y="1706554"/>
                  <a:pt x="1120127" y="1684573"/>
                  <a:pt x="1184716" y="1648691"/>
                </a:cubicBezTo>
                <a:cubicBezTo>
                  <a:pt x="1197482" y="1641599"/>
                  <a:pt x="1212425" y="1639455"/>
                  <a:pt x="1226280" y="1634837"/>
                </a:cubicBezTo>
                <a:lnTo>
                  <a:pt x="1392534" y="1496291"/>
                </a:lnTo>
                <a:cubicBezTo>
                  <a:pt x="1415361" y="1477493"/>
                  <a:pt x="1440897" y="1461783"/>
                  <a:pt x="1461807" y="1440873"/>
                </a:cubicBezTo>
                <a:cubicBezTo>
                  <a:pt x="1555135" y="1347545"/>
                  <a:pt x="1477249" y="1420206"/>
                  <a:pt x="1572643" y="1343891"/>
                </a:cubicBezTo>
                <a:cubicBezTo>
                  <a:pt x="1600808" y="1321359"/>
                  <a:pt x="1626222" y="1295302"/>
                  <a:pt x="1655771" y="1274618"/>
                </a:cubicBezTo>
                <a:cubicBezTo>
                  <a:pt x="1672691" y="1262774"/>
                  <a:pt x="1692316" y="1255297"/>
                  <a:pt x="1711189" y="1246909"/>
                </a:cubicBezTo>
                <a:cubicBezTo>
                  <a:pt x="1807595" y="1204062"/>
                  <a:pt x="1748896" y="1232769"/>
                  <a:pt x="1822025" y="1205346"/>
                </a:cubicBezTo>
                <a:cubicBezTo>
                  <a:pt x="1845311" y="1196614"/>
                  <a:pt x="1868207" y="1186873"/>
                  <a:pt x="1891298" y="1177637"/>
                </a:cubicBezTo>
                <a:cubicBezTo>
                  <a:pt x="1905152" y="1159164"/>
                  <a:pt x="1918079" y="1139957"/>
                  <a:pt x="1932861" y="1122218"/>
                </a:cubicBezTo>
                <a:cubicBezTo>
                  <a:pt x="1941223" y="1112183"/>
                  <a:pt x="1952411" y="1104709"/>
                  <a:pt x="1960571" y="1094509"/>
                </a:cubicBezTo>
                <a:cubicBezTo>
                  <a:pt x="1970973" y="1081507"/>
                  <a:pt x="1979044" y="1066800"/>
                  <a:pt x="1988280" y="1052946"/>
                </a:cubicBezTo>
                <a:cubicBezTo>
                  <a:pt x="2047000" y="876778"/>
                  <a:pt x="1939926" y="1177361"/>
                  <a:pt x="2043698" y="969818"/>
                </a:cubicBezTo>
                <a:cubicBezTo>
                  <a:pt x="2058734" y="939747"/>
                  <a:pt x="2060775" y="904732"/>
                  <a:pt x="2071407" y="872837"/>
                </a:cubicBezTo>
                <a:cubicBezTo>
                  <a:pt x="2083885" y="835404"/>
                  <a:pt x="2099116" y="798946"/>
                  <a:pt x="2112971" y="762000"/>
                </a:cubicBezTo>
                <a:cubicBezTo>
                  <a:pt x="2117589" y="725055"/>
                  <a:pt x="2115719" y="686702"/>
                  <a:pt x="2126825" y="651164"/>
                </a:cubicBezTo>
                <a:cubicBezTo>
                  <a:pt x="2139146" y="611738"/>
                  <a:pt x="2179952" y="581571"/>
                  <a:pt x="2182243" y="540328"/>
                </a:cubicBezTo>
                <a:cubicBezTo>
                  <a:pt x="2190572" y="390410"/>
                  <a:pt x="2225605" y="209616"/>
                  <a:pt x="2112971" y="96982"/>
                </a:cubicBezTo>
                <a:cubicBezTo>
                  <a:pt x="2087466" y="71477"/>
                  <a:pt x="2059392" y="48393"/>
                  <a:pt x="2029843" y="27709"/>
                </a:cubicBezTo>
                <a:cubicBezTo>
                  <a:pt x="2012923" y="15865"/>
                  <a:pt x="1992898" y="9236"/>
                  <a:pt x="1974425" y="0"/>
                </a:cubicBezTo>
                <a:lnTo>
                  <a:pt x="1143152" y="13855"/>
                </a:lnTo>
                <a:cubicBezTo>
                  <a:pt x="1080508" y="15671"/>
                  <a:pt x="1011352" y="27750"/>
                  <a:pt x="949189" y="41564"/>
                </a:cubicBezTo>
                <a:cubicBezTo>
                  <a:pt x="937227" y="44222"/>
                  <a:pt x="867638" y="60700"/>
                  <a:pt x="852207" y="69273"/>
                </a:cubicBezTo>
                <a:cubicBezTo>
                  <a:pt x="823096" y="85446"/>
                  <a:pt x="796789" y="106218"/>
                  <a:pt x="769080" y="124691"/>
                </a:cubicBezTo>
                <a:lnTo>
                  <a:pt x="727516" y="152400"/>
                </a:lnTo>
                <a:lnTo>
                  <a:pt x="699807" y="193964"/>
                </a:lnTo>
                <a:lnTo>
                  <a:pt x="588971" y="249382"/>
                </a:lnTo>
                <a:close/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6357950" y="2214554"/>
            <a:ext cx="85725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Cat.jpg</a:t>
            </a:r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5572132" y="2643182"/>
            <a:ext cx="100013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Dog.jpg</a:t>
            </a:r>
            <a:endParaRPr lang="en-GB" dirty="0"/>
          </a:p>
        </p:txBody>
      </p:sp>
      <p:sp>
        <p:nvSpPr>
          <p:cNvPr id="30" name="Freeform 29"/>
          <p:cNvSpPr/>
          <p:nvPr/>
        </p:nvSpPr>
        <p:spPr>
          <a:xfrm>
            <a:off x="6286512" y="3071810"/>
            <a:ext cx="2011291" cy="1285884"/>
          </a:xfrm>
          <a:custGeom>
            <a:avLst/>
            <a:gdLst>
              <a:gd name="connsiteX0" fmla="*/ 588971 w 2225605"/>
              <a:gd name="connsiteY0" fmla="*/ 249382 h 1859229"/>
              <a:gd name="connsiteX1" fmla="*/ 478134 w 2225605"/>
              <a:gd name="connsiteY1" fmla="*/ 290946 h 1859229"/>
              <a:gd name="connsiteX2" fmla="*/ 367298 w 2225605"/>
              <a:gd name="connsiteY2" fmla="*/ 332509 h 1859229"/>
              <a:gd name="connsiteX3" fmla="*/ 325734 w 2225605"/>
              <a:gd name="connsiteY3" fmla="*/ 346364 h 1859229"/>
              <a:gd name="connsiteX4" fmla="*/ 256461 w 2225605"/>
              <a:gd name="connsiteY4" fmla="*/ 387928 h 1859229"/>
              <a:gd name="connsiteX5" fmla="*/ 173334 w 2225605"/>
              <a:gd name="connsiteY5" fmla="*/ 429491 h 1859229"/>
              <a:gd name="connsiteX6" fmla="*/ 90207 w 2225605"/>
              <a:gd name="connsiteY6" fmla="*/ 540328 h 1859229"/>
              <a:gd name="connsiteX7" fmla="*/ 62498 w 2225605"/>
              <a:gd name="connsiteY7" fmla="*/ 623455 h 1859229"/>
              <a:gd name="connsiteX8" fmla="*/ 20934 w 2225605"/>
              <a:gd name="connsiteY8" fmla="*/ 775855 h 1859229"/>
              <a:gd name="connsiteX9" fmla="*/ 62498 w 2225605"/>
              <a:gd name="connsiteY9" fmla="*/ 1039091 h 1859229"/>
              <a:gd name="connsiteX10" fmla="*/ 76352 w 2225605"/>
              <a:gd name="connsiteY10" fmla="*/ 1094509 h 1859229"/>
              <a:gd name="connsiteX11" fmla="*/ 104061 w 2225605"/>
              <a:gd name="connsiteY11" fmla="*/ 1136073 h 1859229"/>
              <a:gd name="connsiteX12" fmla="*/ 117916 w 2225605"/>
              <a:gd name="connsiteY12" fmla="*/ 1205346 h 1859229"/>
              <a:gd name="connsiteX13" fmla="*/ 131771 w 2225605"/>
              <a:gd name="connsiteY13" fmla="*/ 1246909 h 1859229"/>
              <a:gd name="connsiteX14" fmla="*/ 201043 w 2225605"/>
              <a:gd name="connsiteY14" fmla="*/ 1427018 h 1859229"/>
              <a:gd name="connsiteX15" fmla="*/ 228752 w 2225605"/>
              <a:gd name="connsiteY15" fmla="*/ 1510146 h 1859229"/>
              <a:gd name="connsiteX16" fmla="*/ 256461 w 2225605"/>
              <a:gd name="connsiteY16" fmla="*/ 1565564 h 1859229"/>
              <a:gd name="connsiteX17" fmla="*/ 298025 w 2225605"/>
              <a:gd name="connsiteY17" fmla="*/ 1690255 h 1859229"/>
              <a:gd name="connsiteX18" fmla="*/ 422716 w 2225605"/>
              <a:gd name="connsiteY18" fmla="*/ 1773382 h 1859229"/>
              <a:gd name="connsiteX19" fmla="*/ 519698 w 2225605"/>
              <a:gd name="connsiteY19" fmla="*/ 1801091 h 1859229"/>
              <a:gd name="connsiteX20" fmla="*/ 699807 w 2225605"/>
              <a:gd name="connsiteY20" fmla="*/ 1856509 h 1859229"/>
              <a:gd name="connsiteX21" fmla="*/ 907625 w 2225605"/>
              <a:gd name="connsiteY21" fmla="*/ 1828800 h 1859229"/>
              <a:gd name="connsiteX22" fmla="*/ 1046171 w 2225605"/>
              <a:gd name="connsiteY22" fmla="*/ 1745673 h 1859229"/>
              <a:gd name="connsiteX23" fmla="*/ 1184716 w 2225605"/>
              <a:gd name="connsiteY23" fmla="*/ 1648691 h 1859229"/>
              <a:gd name="connsiteX24" fmla="*/ 1226280 w 2225605"/>
              <a:gd name="connsiteY24" fmla="*/ 1634837 h 1859229"/>
              <a:gd name="connsiteX25" fmla="*/ 1392534 w 2225605"/>
              <a:gd name="connsiteY25" fmla="*/ 1496291 h 1859229"/>
              <a:gd name="connsiteX26" fmla="*/ 1461807 w 2225605"/>
              <a:gd name="connsiteY26" fmla="*/ 1440873 h 1859229"/>
              <a:gd name="connsiteX27" fmla="*/ 1572643 w 2225605"/>
              <a:gd name="connsiteY27" fmla="*/ 1343891 h 1859229"/>
              <a:gd name="connsiteX28" fmla="*/ 1655771 w 2225605"/>
              <a:gd name="connsiteY28" fmla="*/ 1274618 h 1859229"/>
              <a:gd name="connsiteX29" fmla="*/ 1711189 w 2225605"/>
              <a:gd name="connsiteY29" fmla="*/ 1246909 h 1859229"/>
              <a:gd name="connsiteX30" fmla="*/ 1822025 w 2225605"/>
              <a:gd name="connsiteY30" fmla="*/ 1205346 h 1859229"/>
              <a:gd name="connsiteX31" fmla="*/ 1891298 w 2225605"/>
              <a:gd name="connsiteY31" fmla="*/ 1177637 h 1859229"/>
              <a:gd name="connsiteX32" fmla="*/ 1932861 w 2225605"/>
              <a:gd name="connsiteY32" fmla="*/ 1122218 h 1859229"/>
              <a:gd name="connsiteX33" fmla="*/ 1960571 w 2225605"/>
              <a:gd name="connsiteY33" fmla="*/ 1094509 h 1859229"/>
              <a:gd name="connsiteX34" fmla="*/ 1988280 w 2225605"/>
              <a:gd name="connsiteY34" fmla="*/ 1052946 h 1859229"/>
              <a:gd name="connsiteX35" fmla="*/ 2043698 w 2225605"/>
              <a:gd name="connsiteY35" fmla="*/ 969818 h 1859229"/>
              <a:gd name="connsiteX36" fmla="*/ 2071407 w 2225605"/>
              <a:gd name="connsiteY36" fmla="*/ 872837 h 1859229"/>
              <a:gd name="connsiteX37" fmla="*/ 2112971 w 2225605"/>
              <a:gd name="connsiteY37" fmla="*/ 762000 h 1859229"/>
              <a:gd name="connsiteX38" fmla="*/ 2126825 w 2225605"/>
              <a:gd name="connsiteY38" fmla="*/ 651164 h 1859229"/>
              <a:gd name="connsiteX39" fmla="*/ 2182243 w 2225605"/>
              <a:gd name="connsiteY39" fmla="*/ 540328 h 1859229"/>
              <a:gd name="connsiteX40" fmla="*/ 2112971 w 2225605"/>
              <a:gd name="connsiteY40" fmla="*/ 96982 h 1859229"/>
              <a:gd name="connsiteX41" fmla="*/ 2029843 w 2225605"/>
              <a:gd name="connsiteY41" fmla="*/ 27709 h 1859229"/>
              <a:gd name="connsiteX42" fmla="*/ 1974425 w 2225605"/>
              <a:gd name="connsiteY42" fmla="*/ 0 h 1859229"/>
              <a:gd name="connsiteX43" fmla="*/ 1143152 w 2225605"/>
              <a:gd name="connsiteY43" fmla="*/ 13855 h 1859229"/>
              <a:gd name="connsiteX44" fmla="*/ 949189 w 2225605"/>
              <a:gd name="connsiteY44" fmla="*/ 41564 h 1859229"/>
              <a:gd name="connsiteX45" fmla="*/ 852207 w 2225605"/>
              <a:gd name="connsiteY45" fmla="*/ 69273 h 1859229"/>
              <a:gd name="connsiteX46" fmla="*/ 769080 w 2225605"/>
              <a:gd name="connsiteY46" fmla="*/ 124691 h 1859229"/>
              <a:gd name="connsiteX47" fmla="*/ 727516 w 2225605"/>
              <a:gd name="connsiteY47" fmla="*/ 152400 h 1859229"/>
              <a:gd name="connsiteX48" fmla="*/ 699807 w 2225605"/>
              <a:gd name="connsiteY48" fmla="*/ 193964 h 1859229"/>
              <a:gd name="connsiteX49" fmla="*/ 588971 w 2225605"/>
              <a:gd name="connsiteY49" fmla="*/ 249382 h 1859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225605" h="1859229">
                <a:moveTo>
                  <a:pt x="588971" y="249382"/>
                </a:moveTo>
                <a:cubicBezTo>
                  <a:pt x="475602" y="306066"/>
                  <a:pt x="591314" y="253219"/>
                  <a:pt x="478134" y="290946"/>
                </a:cubicBezTo>
                <a:cubicBezTo>
                  <a:pt x="440701" y="303424"/>
                  <a:pt x="404380" y="319025"/>
                  <a:pt x="367298" y="332509"/>
                </a:cubicBezTo>
                <a:cubicBezTo>
                  <a:pt x="353573" y="337500"/>
                  <a:pt x="338796" y="339833"/>
                  <a:pt x="325734" y="346364"/>
                </a:cubicBezTo>
                <a:cubicBezTo>
                  <a:pt x="301648" y="358407"/>
                  <a:pt x="280101" y="375033"/>
                  <a:pt x="256461" y="387928"/>
                </a:cubicBezTo>
                <a:cubicBezTo>
                  <a:pt x="229264" y="402763"/>
                  <a:pt x="201043" y="415637"/>
                  <a:pt x="173334" y="429491"/>
                </a:cubicBezTo>
                <a:cubicBezTo>
                  <a:pt x="145625" y="466437"/>
                  <a:pt x="104811" y="496516"/>
                  <a:pt x="90207" y="540328"/>
                </a:cubicBezTo>
                <a:cubicBezTo>
                  <a:pt x="80971" y="568037"/>
                  <a:pt x="70522" y="595371"/>
                  <a:pt x="62498" y="623455"/>
                </a:cubicBezTo>
                <a:cubicBezTo>
                  <a:pt x="0" y="842196"/>
                  <a:pt x="58815" y="662216"/>
                  <a:pt x="20934" y="775855"/>
                </a:cubicBezTo>
                <a:cubicBezTo>
                  <a:pt x="38237" y="966185"/>
                  <a:pt x="22417" y="878765"/>
                  <a:pt x="62498" y="1039091"/>
                </a:cubicBezTo>
                <a:cubicBezTo>
                  <a:pt x="67116" y="1057564"/>
                  <a:pt x="65790" y="1078666"/>
                  <a:pt x="76352" y="1094509"/>
                </a:cubicBezTo>
                <a:lnTo>
                  <a:pt x="104061" y="1136073"/>
                </a:lnTo>
                <a:cubicBezTo>
                  <a:pt x="108679" y="1159164"/>
                  <a:pt x="112204" y="1182501"/>
                  <a:pt x="117916" y="1205346"/>
                </a:cubicBezTo>
                <a:cubicBezTo>
                  <a:pt x="121458" y="1219514"/>
                  <a:pt x="126643" y="1233235"/>
                  <a:pt x="131771" y="1246909"/>
                </a:cubicBezTo>
                <a:cubicBezTo>
                  <a:pt x="154357" y="1307137"/>
                  <a:pt x="180702" y="1365995"/>
                  <a:pt x="201043" y="1427018"/>
                </a:cubicBezTo>
                <a:cubicBezTo>
                  <a:pt x="210279" y="1454727"/>
                  <a:pt x="215690" y="1484021"/>
                  <a:pt x="228752" y="1510146"/>
                </a:cubicBezTo>
                <a:cubicBezTo>
                  <a:pt x="237988" y="1528619"/>
                  <a:pt x="249047" y="1546288"/>
                  <a:pt x="256461" y="1565564"/>
                </a:cubicBezTo>
                <a:cubicBezTo>
                  <a:pt x="272189" y="1606456"/>
                  <a:pt x="262975" y="1663968"/>
                  <a:pt x="298025" y="1690255"/>
                </a:cubicBezTo>
                <a:cubicBezTo>
                  <a:pt x="344433" y="1725061"/>
                  <a:pt x="369273" y="1746660"/>
                  <a:pt x="422716" y="1773382"/>
                </a:cubicBezTo>
                <a:cubicBezTo>
                  <a:pt x="449407" y="1786727"/>
                  <a:pt x="493056" y="1792210"/>
                  <a:pt x="519698" y="1801091"/>
                </a:cubicBezTo>
                <a:cubicBezTo>
                  <a:pt x="694111" y="1859229"/>
                  <a:pt x="567058" y="1829960"/>
                  <a:pt x="699807" y="1856509"/>
                </a:cubicBezTo>
                <a:cubicBezTo>
                  <a:pt x="769080" y="1847273"/>
                  <a:pt x="839238" y="1843197"/>
                  <a:pt x="907625" y="1828800"/>
                </a:cubicBezTo>
                <a:cubicBezTo>
                  <a:pt x="938202" y="1822363"/>
                  <a:pt x="1033943" y="1754232"/>
                  <a:pt x="1046171" y="1745673"/>
                </a:cubicBezTo>
                <a:cubicBezTo>
                  <a:pt x="1102055" y="1706554"/>
                  <a:pt x="1120127" y="1684573"/>
                  <a:pt x="1184716" y="1648691"/>
                </a:cubicBezTo>
                <a:cubicBezTo>
                  <a:pt x="1197482" y="1641599"/>
                  <a:pt x="1212425" y="1639455"/>
                  <a:pt x="1226280" y="1634837"/>
                </a:cubicBezTo>
                <a:lnTo>
                  <a:pt x="1392534" y="1496291"/>
                </a:lnTo>
                <a:cubicBezTo>
                  <a:pt x="1415361" y="1477493"/>
                  <a:pt x="1440897" y="1461783"/>
                  <a:pt x="1461807" y="1440873"/>
                </a:cubicBezTo>
                <a:cubicBezTo>
                  <a:pt x="1555135" y="1347545"/>
                  <a:pt x="1477249" y="1420206"/>
                  <a:pt x="1572643" y="1343891"/>
                </a:cubicBezTo>
                <a:cubicBezTo>
                  <a:pt x="1600808" y="1321359"/>
                  <a:pt x="1626222" y="1295302"/>
                  <a:pt x="1655771" y="1274618"/>
                </a:cubicBezTo>
                <a:cubicBezTo>
                  <a:pt x="1672691" y="1262774"/>
                  <a:pt x="1692316" y="1255297"/>
                  <a:pt x="1711189" y="1246909"/>
                </a:cubicBezTo>
                <a:cubicBezTo>
                  <a:pt x="1807595" y="1204062"/>
                  <a:pt x="1748896" y="1232769"/>
                  <a:pt x="1822025" y="1205346"/>
                </a:cubicBezTo>
                <a:cubicBezTo>
                  <a:pt x="1845311" y="1196614"/>
                  <a:pt x="1868207" y="1186873"/>
                  <a:pt x="1891298" y="1177637"/>
                </a:cubicBezTo>
                <a:cubicBezTo>
                  <a:pt x="1905152" y="1159164"/>
                  <a:pt x="1918079" y="1139957"/>
                  <a:pt x="1932861" y="1122218"/>
                </a:cubicBezTo>
                <a:cubicBezTo>
                  <a:pt x="1941223" y="1112183"/>
                  <a:pt x="1952411" y="1104709"/>
                  <a:pt x="1960571" y="1094509"/>
                </a:cubicBezTo>
                <a:cubicBezTo>
                  <a:pt x="1970973" y="1081507"/>
                  <a:pt x="1979044" y="1066800"/>
                  <a:pt x="1988280" y="1052946"/>
                </a:cubicBezTo>
                <a:cubicBezTo>
                  <a:pt x="2047000" y="876778"/>
                  <a:pt x="1939926" y="1177361"/>
                  <a:pt x="2043698" y="969818"/>
                </a:cubicBezTo>
                <a:cubicBezTo>
                  <a:pt x="2058734" y="939747"/>
                  <a:pt x="2060775" y="904732"/>
                  <a:pt x="2071407" y="872837"/>
                </a:cubicBezTo>
                <a:cubicBezTo>
                  <a:pt x="2083885" y="835404"/>
                  <a:pt x="2099116" y="798946"/>
                  <a:pt x="2112971" y="762000"/>
                </a:cubicBezTo>
                <a:cubicBezTo>
                  <a:pt x="2117589" y="725055"/>
                  <a:pt x="2115719" y="686702"/>
                  <a:pt x="2126825" y="651164"/>
                </a:cubicBezTo>
                <a:cubicBezTo>
                  <a:pt x="2139146" y="611738"/>
                  <a:pt x="2179952" y="581571"/>
                  <a:pt x="2182243" y="540328"/>
                </a:cubicBezTo>
                <a:cubicBezTo>
                  <a:pt x="2190572" y="390410"/>
                  <a:pt x="2225605" y="209616"/>
                  <a:pt x="2112971" y="96982"/>
                </a:cubicBezTo>
                <a:cubicBezTo>
                  <a:pt x="2087466" y="71477"/>
                  <a:pt x="2059392" y="48393"/>
                  <a:pt x="2029843" y="27709"/>
                </a:cubicBezTo>
                <a:cubicBezTo>
                  <a:pt x="2012923" y="15865"/>
                  <a:pt x="1992898" y="9236"/>
                  <a:pt x="1974425" y="0"/>
                </a:cubicBezTo>
                <a:lnTo>
                  <a:pt x="1143152" y="13855"/>
                </a:lnTo>
                <a:cubicBezTo>
                  <a:pt x="1080508" y="15671"/>
                  <a:pt x="1011352" y="27750"/>
                  <a:pt x="949189" y="41564"/>
                </a:cubicBezTo>
                <a:cubicBezTo>
                  <a:pt x="937227" y="44222"/>
                  <a:pt x="867638" y="60700"/>
                  <a:pt x="852207" y="69273"/>
                </a:cubicBezTo>
                <a:cubicBezTo>
                  <a:pt x="823096" y="85446"/>
                  <a:pt x="796789" y="106218"/>
                  <a:pt x="769080" y="124691"/>
                </a:cubicBezTo>
                <a:lnTo>
                  <a:pt x="727516" y="152400"/>
                </a:lnTo>
                <a:lnTo>
                  <a:pt x="699807" y="193964"/>
                </a:lnTo>
                <a:lnTo>
                  <a:pt x="588971" y="249382"/>
                </a:lnTo>
                <a:close/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7286644" y="3214685"/>
            <a:ext cx="85725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Car.jpg</a:t>
            </a:r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6500826" y="3643313"/>
            <a:ext cx="100013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Bike.jpg</a:t>
            </a:r>
            <a:endParaRPr lang="en-GB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3143240" y="2643182"/>
            <a:ext cx="2071702" cy="71438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071802" y="3214686"/>
            <a:ext cx="3071834" cy="642942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Line Callout 1 36"/>
          <p:cNvSpPr/>
          <p:nvPr/>
        </p:nvSpPr>
        <p:spPr>
          <a:xfrm>
            <a:off x="142844" y="5929330"/>
            <a:ext cx="2857488" cy="714356"/>
          </a:xfrm>
          <a:prstGeom prst="borderCallout1">
            <a:avLst>
              <a:gd name="adj1" fmla="val 1472"/>
              <a:gd name="adj2" fmla="val 83060"/>
              <a:gd name="adj3" fmla="val -67068"/>
              <a:gd name="adj4" fmla="val 925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Tree bit guarantees the keys will be stored in order</a:t>
            </a:r>
            <a:endParaRPr lang="en-GB" dirty="0"/>
          </a:p>
        </p:txBody>
      </p:sp>
      <p:sp>
        <p:nvSpPr>
          <p:cNvPr id="38" name="Line Callout 1 37"/>
          <p:cNvSpPr/>
          <p:nvPr/>
        </p:nvSpPr>
        <p:spPr>
          <a:xfrm>
            <a:off x="3286116" y="5929330"/>
            <a:ext cx="1285884" cy="714380"/>
          </a:xfrm>
          <a:prstGeom prst="borderCallout1">
            <a:avLst>
              <a:gd name="adj1" fmla="val 13108"/>
              <a:gd name="adj2" fmla="val 47505"/>
              <a:gd name="adj3" fmla="val -78704"/>
              <a:gd name="adj4" fmla="val 721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keys are Strings</a:t>
            </a:r>
            <a:endParaRPr lang="en-GB" dirty="0"/>
          </a:p>
        </p:txBody>
      </p:sp>
      <p:sp>
        <p:nvSpPr>
          <p:cNvPr id="39" name="Line Callout 1 38"/>
          <p:cNvSpPr/>
          <p:nvPr/>
        </p:nvSpPr>
        <p:spPr>
          <a:xfrm>
            <a:off x="5000628" y="5929330"/>
            <a:ext cx="2857488" cy="714380"/>
          </a:xfrm>
          <a:prstGeom prst="borderCallout1">
            <a:avLst>
              <a:gd name="adj1" fmla="val 3235"/>
              <a:gd name="adj2" fmla="val 42817"/>
              <a:gd name="adj3" fmla="val -73767"/>
              <a:gd name="adj4" fmla="val 222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values are Sets of Photo objects</a:t>
            </a:r>
            <a:endParaRPr lang="en-GB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If you look in </a:t>
            </a:r>
            <a:r>
              <a:rPr lang="en-GB" sz="2800" dirty="0" err="1" smtClean="0"/>
              <a:t>PhotoOrganiserModel</a:t>
            </a:r>
            <a:r>
              <a:rPr lang="en-GB" sz="2800" dirty="0" smtClean="0"/>
              <a:t> you will see:</a:t>
            </a:r>
          </a:p>
          <a:p>
            <a:pPr lvl="1"/>
            <a:r>
              <a:rPr lang="en-GB" sz="2400" dirty="0" smtClean="0"/>
              <a:t>We keep track of the registered views using variable </a:t>
            </a:r>
            <a:r>
              <a:rPr lang="en-GB" sz="2400" b="1" dirty="0" err="1" smtClean="0"/>
              <a:t>mViews</a:t>
            </a:r>
            <a:endParaRPr lang="en-GB" sz="2400" b="1" dirty="0" smtClean="0"/>
          </a:p>
          <a:p>
            <a:pPr lvl="1"/>
            <a:r>
              <a:rPr lang="en-GB" sz="2400" dirty="0" smtClean="0"/>
              <a:t>We keep track of the Album-Photo mapping in </a:t>
            </a:r>
            <a:r>
              <a:rPr lang="en-GB" sz="2400" b="1" dirty="0" err="1" smtClean="0"/>
              <a:t>mPhotos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 smtClean="0"/>
          </a:p>
          <a:p>
            <a:pPr lvl="1"/>
            <a:r>
              <a:rPr lang="en-GB" sz="2400" dirty="0" smtClean="0"/>
              <a:t>Then the model implements all the functions required from </a:t>
            </a:r>
            <a:r>
              <a:rPr lang="en-GB" sz="2400" b="1" dirty="0" err="1" smtClean="0"/>
              <a:t>ModelViewInterface</a:t>
            </a:r>
            <a:r>
              <a:rPr lang="en-GB" sz="2400" dirty="0" smtClean="0"/>
              <a:t> and </a:t>
            </a:r>
            <a:r>
              <a:rPr lang="en-GB" sz="2400" b="1" dirty="0" err="1" smtClean="0"/>
              <a:t>ModelControllerInterface</a:t>
            </a:r>
            <a:endParaRPr lang="en-GB" sz="2400" b="1" dirty="0" smtClean="0"/>
          </a:p>
          <a:p>
            <a:pPr lvl="2"/>
            <a:r>
              <a:rPr lang="en-GB" sz="2200" dirty="0" smtClean="0"/>
              <a:t>These functions are really just manipulating </a:t>
            </a:r>
            <a:r>
              <a:rPr lang="en-GB" sz="2200" b="1" dirty="0" err="1" smtClean="0"/>
              <a:t>mViews</a:t>
            </a:r>
            <a:r>
              <a:rPr lang="en-GB" sz="2200" dirty="0" smtClean="0"/>
              <a:t> and </a:t>
            </a:r>
            <a:r>
              <a:rPr lang="en-GB" sz="2200" b="1" dirty="0" err="1" smtClean="0"/>
              <a:t>mPhotos</a:t>
            </a:r>
            <a:r>
              <a:rPr lang="en-GB" sz="2200" dirty="0" smtClean="0"/>
              <a:t> in sensible ways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500726"/>
          </a:xfrm>
        </p:spPr>
        <p:txBody>
          <a:bodyPr/>
          <a:lstStyle/>
          <a:p>
            <a:r>
              <a:rPr lang="en-GB" dirty="0" smtClean="0"/>
              <a:t>To (de)register  Views we simply (remove) add to our </a:t>
            </a:r>
            <a:r>
              <a:rPr lang="en-GB" dirty="0" err="1" smtClean="0"/>
              <a:t>HashSet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Then to tell the Views an update has occurred we cycle over all of them and update() them in turn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i="1" dirty="0" smtClean="0"/>
              <a:t>[ Why is this method private? 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0100" y="1571612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public void register(</a:t>
            </a:r>
            <a:r>
              <a:rPr lang="en-GB" b="1" dirty="0" err="1" smtClean="0">
                <a:solidFill>
                  <a:srgbClr val="7030A0"/>
                </a:solidFill>
              </a:rPr>
              <a:t>ViewInterface</a:t>
            </a:r>
            <a:r>
              <a:rPr lang="en-GB" b="1" dirty="0" smtClean="0">
                <a:solidFill>
                  <a:srgbClr val="7030A0"/>
                </a:solidFill>
              </a:rPr>
              <a:t> vi) </a:t>
            </a:r>
            <a:r>
              <a:rPr lang="en-GB" dirty="0" smtClean="0">
                <a:solidFill>
                  <a:srgbClr val="7030A0"/>
                </a:solidFill>
              </a:rPr>
              <a:t>{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       </a:t>
            </a:r>
            <a:r>
              <a:rPr lang="en-GB" dirty="0" err="1" smtClean="0">
                <a:solidFill>
                  <a:srgbClr val="7030A0"/>
                </a:solidFill>
              </a:rPr>
              <a:t>mViews.add</a:t>
            </a:r>
            <a:r>
              <a:rPr lang="en-GB" dirty="0" smtClean="0">
                <a:solidFill>
                  <a:srgbClr val="7030A0"/>
                </a:solidFill>
              </a:rPr>
              <a:t>(vi);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}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876" y="1500174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public void deregister(</a:t>
            </a:r>
            <a:r>
              <a:rPr lang="en-GB" b="1" dirty="0" err="1" smtClean="0">
                <a:solidFill>
                  <a:srgbClr val="7030A0"/>
                </a:solidFill>
              </a:rPr>
              <a:t>ViewInterface</a:t>
            </a:r>
            <a:r>
              <a:rPr lang="en-GB" b="1" dirty="0" smtClean="0">
                <a:solidFill>
                  <a:srgbClr val="7030A0"/>
                </a:solidFill>
              </a:rPr>
              <a:t> vi) </a:t>
            </a:r>
            <a:r>
              <a:rPr lang="en-GB" dirty="0" smtClean="0">
                <a:solidFill>
                  <a:srgbClr val="7030A0"/>
                </a:solidFill>
              </a:rPr>
              <a:t>{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       </a:t>
            </a:r>
            <a:r>
              <a:rPr lang="en-GB" dirty="0" err="1" smtClean="0">
                <a:solidFill>
                  <a:srgbClr val="7030A0"/>
                </a:solidFill>
              </a:rPr>
              <a:t>mViews.remove</a:t>
            </a:r>
            <a:r>
              <a:rPr lang="en-GB" dirty="0" smtClean="0">
                <a:solidFill>
                  <a:srgbClr val="7030A0"/>
                </a:solidFill>
              </a:rPr>
              <a:t>(vi);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}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736" y="4286256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private void </a:t>
            </a:r>
            <a:r>
              <a:rPr lang="en-GB" b="1" dirty="0" err="1" smtClean="0">
                <a:solidFill>
                  <a:srgbClr val="7030A0"/>
                </a:solidFill>
              </a:rPr>
              <a:t>alertViews</a:t>
            </a:r>
            <a:r>
              <a:rPr lang="en-GB" b="1" dirty="0" smtClean="0">
                <a:solidFill>
                  <a:srgbClr val="7030A0"/>
                </a:solidFill>
              </a:rPr>
              <a:t>() </a:t>
            </a:r>
            <a:r>
              <a:rPr lang="en-GB" dirty="0" smtClean="0">
                <a:solidFill>
                  <a:srgbClr val="7030A0"/>
                </a:solidFill>
              </a:rPr>
              <a:t>{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      for (ViewInterface vi : </a:t>
            </a:r>
            <a:r>
              <a:rPr lang="en-GB" dirty="0" err="1" smtClean="0">
                <a:solidFill>
                  <a:srgbClr val="7030A0"/>
                </a:solidFill>
              </a:rPr>
              <a:t>mViews</a:t>
            </a:r>
            <a:r>
              <a:rPr lang="en-GB" dirty="0" smtClean="0">
                <a:solidFill>
                  <a:srgbClr val="7030A0"/>
                </a:solidFill>
              </a:rPr>
              <a:t>) 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          </a:t>
            </a:r>
            <a:r>
              <a:rPr lang="en-GB" dirty="0" err="1" smtClean="0">
                <a:solidFill>
                  <a:srgbClr val="7030A0"/>
                </a:solidFill>
              </a:rPr>
              <a:t>vi.update</a:t>
            </a:r>
            <a:r>
              <a:rPr lang="en-GB" dirty="0" smtClean="0">
                <a:solidFill>
                  <a:srgbClr val="7030A0"/>
                </a:solidFill>
              </a:rPr>
              <a:t>();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}</a:t>
            </a:r>
            <a:endParaRPr lang="en-GB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Done!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do something similar for the </a:t>
            </a:r>
            <a:r>
              <a:rPr lang="en-GB" dirty="0" err="1" smtClean="0"/>
              <a:t>JList</a:t>
            </a:r>
            <a:r>
              <a:rPr lang="en-GB" dirty="0" smtClean="0"/>
              <a:t> (</a:t>
            </a:r>
            <a:r>
              <a:rPr lang="en-GB" dirty="0" err="1" smtClean="0"/>
              <a:t>ListSelectionListener</a:t>
            </a:r>
            <a:r>
              <a:rPr lang="en-GB" dirty="0" smtClean="0"/>
              <a:t> interface) and the </a:t>
            </a:r>
            <a:r>
              <a:rPr lang="en-GB" dirty="0" err="1" smtClean="0"/>
              <a:t>PhotoTile</a:t>
            </a:r>
            <a:r>
              <a:rPr lang="en-GB" dirty="0" smtClean="0"/>
              <a:t> (</a:t>
            </a:r>
            <a:r>
              <a:rPr lang="en-GB" dirty="0" err="1" smtClean="0"/>
              <a:t>MouseListener</a:t>
            </a:r>
            <a:r>
              <a:rPr lang="en-GB" dirty="0" smtClean="0"/>
              <a:t> interface)</a:t>
            </a:r>
          </a:p>
          <a:p>
            <a:pPr lvl="1"/>
            <a:r>
              <a:rPr lang="en-GB" dirty="0" smtClean="0"/>
              <a:t>All the code is in PhotoOrganiserController.java</a:t>
            </a:r>
          </a:p>
          <a:p>
            <a:r>
              <a:rPr lang="en-GB" dirty="0" smtClean="0"/>
              <a:t>Now we just write a start point for the program</a:t>
            </a:r>
          </a:p>
          <a:p>
            <a:pPr lvl="1"/>
            <a:r>
              <a:rPr lang="en-GB" dirty="0" smtClean="0"/>
              <a:t>See PhotoOrganiser.java</a:t>
            </a:r>
          </a:p>
          <a:p>
            <a:r>
              <a:rPr lang="en-GB" dirty="0" smtClean="0"/>
              <a:t>The result is a working (but rather simple) photo organiser!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Beware!  I’ve deliberately tried to keep the code short and simple</a:t>
            </a:r>
          </a:p>
          <a:p>
            <a:pPr lvl="1"/>
            <a:r>
              <a:rPr lang="en-GB" dirty="0" smtClean="0"/>
              <a:t>I didn’t put in any error checking</a:t>
            </a:r>
          </a:p>
          <a:p>
            <a:pPr lvl="1"/>
            <a:r>
              <a:rPr lang="en-GB" dirty="0" smtClean="0"/>
              <a:t>I didn’t use any unit testing etc</a:t>
            </a:r>
          </a:p>
          <a:p>
            <a:pPr lvl="1"/>
            <a:r>
              <a:rPr lang="en-GB" dirty="0" smtClean="0"/>
              <a:t>The performance of this program is hardly stellar</a:t>
            </a:r>
          </a:p>
          <a:p>
            <a:pPr lvl="1">
              <a:buNone/>
            </a:pPr>
            <a:endParaRPr lang="en-GB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Some Fun</a:t>
            </a:r>
            <a:r>
              <a:rPr lang="en-GB" dirty="0" smtClean="0"/>
              <a:t>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Just to emphasise the flexibility of our design</a:t>
            </a:r>
          </a:p>
          <a:p>
            <a:pPr lvl="1"/>
            <a:r>
              <a:rPr lang="en-GB" sz="2400" dirty="0" smtClean="0"/>
              <a:t>We can throw together a different view</a:t>
            </a:r>
          </a:p>
          <a:p>
            <a:pPr lvl="1"/>
            <a:r>
              <a:rPr lang="en-GB" sz="2400" dirty="0" smtClean="0"/>
              <a:t>See ThumbnailWindow.java</a:t>
            </a:r>
          </a:p>
          <a:p>
            <a:pPr lvl="1"/>
            <a:r>
              <a:rPr lang="en-GB" sz="2400" dirty="0" smtClean="0"/>
              <a:t>Just register that with the model and away we go!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800" dirty="0" smtClean="0"/>
              <a:t>We can run multiple views simultaneously</a:t>
            </a:r>
          </a:p>
          <a:p>
            <a:pPr lvl="1"/>
            <a:r>
              <a:rPr lang="en-GB" sz="2400" dirty="0" smtClean="0"/>
              <a:t>They update automatically!!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do we start?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basic concept embodied by a photo organiser is the organisation of photos i.e. Mapping photos to groups.</a:t>
            </a:r>
          </a:p>
          <a:p>
            <a:r>
              <a:rPr lang="en-GB" dirty="0" smtClean="0"/>
              <a:t>First leap: the graphics stuff (windows, buttons) is independent of this underlying concept</a:t>
            </a:r>
          </a:p>
          <a:p>
            <a:pPr lvl="1"/>
            <a:r>
              <a:rPr lang="en-GB" dirty="0" smtClean="0"/>
              <a:t>It’s just a convenient way to provide input/output</a:t>
            </a:r>
          </a:p>
          <a:p>
            <a:pPr lvl="1"/>
            <a:r>
              <a:rPr lang="en-GB" dirty="0" smtClean="0"/>
              <a:t>We might want to change that way, or even have multiple simultaneous ways (we’ll come back to that)</a:t>
            </a:r>
          </a:p>
          <a:p>
            <a:r>
              <a:rPr lang="en-GB" dirty="0" smtClean="0"/>
              <a:t>So let’s separate out the concept from the interface</a:t>
            </a:r>
          </a:p>
        </p:txBody>
      </p:sp>
      <p:sp>
        <p:nvSpPr>
          <p:cNvPr id="5" name="Rectangle 4"/>
          <p:cNvSpPr/>
          <p:nvPr/>
        </p:nvSpPr>
        <p:spPr>
          <a:xfrm>
            <a:off x="857224" y="4429132"/>
            <a:ext cx="2643206" cy="18573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The “Model”</a:t>
            </a:r>
          </a:p>
          <a:p>
            <a:pPr algn="ctr"/>
            <a:r>
              <a:rPr lang="en-GB" dirty="0" smtClean="0"/>
              <a:t>Embodies the core data structures and algorithms for a photo organiser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643570" y="4429132"/>
            <a:ext cx="2643206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The “View”</a:t>
            </a:r>
          </a:p>
          <a:p>
            <a:pPr algn="ctr"/>
            <a:r>
              <a:rPr lang="en-GB" dirty="0" smtClean="0"/>
              <a:t>The graphical aspects. i.e. The presentation of the  model’s current data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do we start?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is sensible because:</a:t>
            </a:r>
          </a:p>
          <a:p>
            <a:pPr lvl="1"/>
            <a:r>
              <a:rPr lang="en-GB" dirty="0" smtClean="0"/>
              <a:t>The code is easier to navigate around</a:t>
            </a:r>
          </a:p>
          <a:p>
            <a:pPr lvl="1"/>
            <a:r>
              <a:rPr lang="en-GB" dirty="0" smtClean="0"/>
              <a:t>We can have software reuse so long as we loosely couple the model and the view(s) [see later]</a:t>
            </a:r>
          </a:p>
          <a:p>
            <a:pPr lvl="1"/>
            <a:r>
              <a:rPr lang="en-GB" dirty="0" smtClean="0"/>
              <a:t>E.g. We can reuse the model with multiple views: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57224" y="3714752"/>
            <a:ext cx="2643206" cy="18573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The “Model”</a:t>
            </a:r>
          </a:p>
          <a:p>
            <a:pPr algn="ctr"/>
            <a:r>
              <a:rPr lang="en-GB" dirty="0" smtClean="0"/>
              <a:t>Embodies the core data structures and algorithms for a photo organiser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500562" y="3429000"/>
            <a:ext cx="292895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View 1</a:t>
            </a:r>
          </a:p>
          <a:p>
            <a:pPr algn="ctr"/>
            <a:r>
              <a:rPr lang="en-GB" dirty="0" smtClean="0"/>
              <a:t>Graphical user interface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500562" y="4429132"/>
            <a:ext cx="292895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View 2</a:t>
            </a:r>
          </a:p>
          <a:p>
            <a:pPr algn="ctr"/>
            <a:r>
              <a:rPr lang="en-GB" dirty="0" smtClean="0"/>
              <a:t>Console user interface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500562" y="5357826"/>
            <a:ext cx="292895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View 3</a:t>
            </a:r>
          </a:p>
          <a:p>
            <a:pPr algn="ctr"/>
            <a:r>
              <a:rPr lang="en-GB" dirty="0" smtClean="0"/>
              <a:t>Phone interface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 Model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571472" y="1714488"/>
            <a:ext cx="2786082" cy="3714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The View</a:t>
            </a:r>
          </a:p>
          <a:p>
            <a:pPr algn="ctr"/>
            <a:r>
              <a:rPr lang="en-GB" b="1" dirty="0" smtClean="0"/>
              <a:t>(aka ‘frontend’)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Windows</a:t>
            </a:r>
          </a:p>
          <a:p>
            <a:pPr algn="ctr"/>
            <a:r>
              <a:rPr lang="en-GB" dirty="0" smtClean="0"/>
              <a:t>Scrolling panels</a:t>
            </a:r>
            <a:endParaRPr lang="en-GB" dirty="0"/>
          </a:p>
          <a:p>
            <a:pPr algn="ctr"/>
            <a:r>
              <a:rPr lang="en-GB" dirty="0" smtClean="0"/>
              <a:t>Buttons</a:t>
            </a:r>
          </a:p>
          <a:p>
            <a:pPr algn="ctr"/>
            <a:r>
              <a:rPr lang="en-GB" dirty="0" smtClean="0"/>
              <a:t>Images</a:t>
            </a:r>
          </a:p>
          <a:p>
            <a:pPr algn="ctr"/>
            <a:endParaRPr lang="en-GB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5643570" y="1571612"/>
            <a:ext cx="2786082" cy="371477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The Model</a:t>
            </a:r>
          </a:p>
          <a:p>
            <a:pPr algn="ctr"/>
            <a:r>
              <a:rPr lang="en-GB" b="1" dirty="0" smtClean="0"/>
              <a:t>(aka ‘backend’)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Lists of image collections</a:t>
            </a:r>
          </a:p>
          <a:p>
            <a:pPr algn="ctr"/>
            <a:r>
              <a:rPr lang="en-GB" dirty="0" smtClean="0"/>
              <a:t>Lists of images</a:t>
            </a:r>
          </a:p>
          <a:p>
            <a:pPr algn="ctr"/>
            <a:r>
              <a:rPr lang="en-GB" dirty="0" smtClean="0"/>
              <a:t>Lists of thumbnails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500430" y="2214554"/>
            <a:ext cx="1928826" cy="64294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 rot="10800000">
            <a:off x="3500430" y="3929066"/>
            <a:ext cx="1928826" cy="64294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571868" y="1357298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Data Requests</a:t>
            </a:r>
          </a:p>
          <a:p>
            <a:pPr algn="ctr"/>
            <a:r>
              <a:rPr lang="en-GB" dirty="0" smtClean="0"/>
              <a:t>...</a:t>
            </a: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714744" y="4714884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Data changes</a:t>
            </a:r>
          </a:p>
          <a:p>
            <a:pPr algn="ctr"/>
            <a:r>
              <a:rPr lang="en-GB" dirty="0" smtClean="0"/>
              <a:t>...</a:t>
            </a:r>
          </a:p>
          <a:p>
            <a:endParaRPr lang="en-GB" dirty="0"/>
          </a:p>
        </p:txBody>
      </p:sp>
      <p:sp>
        <p:nvSpPr>
          <p:cNvPr id="11" name="Striped Right Arrow 10"/>
          <p:cNvSpPr/>
          <p:nvPr/>
        </p:nvSpPr>
        <p:spPr>
          <a:xfrm rot="16200000">
            <a:off x="1535885" y="5536421"/>
            <a:ext cx="785818" cy="714380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142976" y="628652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User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 Model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571472" y="1714488"/>
            <a:ext cx="2786082" cy="3714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The View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Windows</a:t>
            </a:r>
          </a:p>
          <a:p>
            <a:pPr algn="ctr"/>
            <a:r>
              <a:rPr lang="en-GB" dirty="0" smtClean="0"/>
              <a:t>Scrolling panels</a:t>
            </a:r>
            <a:endParaRPr lang="en-GB" dirty="0"/>
          </a:p>
          <a:p>
            <a:pPr algn="ctr"/>
            <a:r>
              <a:rPr lang="en-GB" dirty="0" smtClean="0"/>
              <a:t>Buttons</a:t>
            </a:r>
          </a:p>
          <a:p>
            <a:pPr algn="ctr"/>
            <a:r>
              <a:rPr lang="en-GB" dirty="0" smtClean="0"/>
              <a:t>Images</a:t>
            </a:r>
          </a:p>
          <a:p>
            <a:pPr algn="ctr"/>
            <a:endParaRPr lang="en-GB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5715008" y="1571612"/>
            <a:ext cx="2786082" cy="371477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The Model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Lists of image collections</a:t>
            </a:r>
          </a:p>
          <a:p>
            <a:pPr algn="ctr"/>
            <a:r>
              <a:rPr lang="en-GB" dirty="0" smtClean="0"/>
              <a:t>Lists of images</a:t>
            </a:r>
          </a:p>
          <a:p>
            <a:pPr algn="ctr"/>
            <a:r>
              <a:rPr lang="en-GB" dirty="0" smtClean="0"/>
              <a:t>Lists of thumbnails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929190" y="2214554"/>
            <a:ext cx="714380" cy="64294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 rot="10800000">
            <a:off x="4929190" y="3929066"/>
            <a:ext cx="714380" cy="64294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triped Right Arrow 10"/>
          <p:cNvSpPr/>
          <p:nvPr/>
        </p:nvSpPr>
        <p:spPr>
          <a:xfrm rot="16200000">
            <a:off x="1535885" y="5536421"/>
            <a:ext cx="785818" cy="714380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142976" y="628652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User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4214810" y="1142984"/>
            <a:ext cx="642942" cy="5429288"/>
          </a:xfrm>
          <a:prstGeom prst="rect">
            <a:avLst/>
          </a:prstGeom>
          <a:solidFill>
            <a:schemeClr val="accent2">
              <a:lumMod val="40000"/>
              <a:lumOff val="60000"/>
              <a:alpha val="6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800" dirty="0" smtClean="0">
                <a:solidFill>
                  <a:schemeClr val="tx1"/>
                </a:solidFill>
              </a:rPr>
              <a:t>INTERFACE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428992" y="2285992"/>
            <a:ext cx="714380" cy="64294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 rot="10800000">
            <a:off x="3428992" y="4000504"/>
            <a:ext cx="714380" cy="64294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Model-View-Controller (MVC)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142984"/>
          <a:ext cx="822960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 –View-Controller (MVC)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85720" y="1142984"/>
            <a:ext cx="2428892" cy="135732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Model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6429388" y="1071546"/>
            <a:ext cx="2357454" cy="150019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View</a:t>
            </a:r>
          </a:p>
          <a:p>
            <a:pPr algn="ctr"/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3214678" y="3929066"/>
            <a:ext cx="2428892" cy="164307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Controller</a:t>
            </a:r>
            <a:endParaRPr lang="en-GB" dirty="0"/>
          </a:p>
        </p:txBody>
      </p:sp>
      <p:cxnSp>
        <p:nvCxnSpPr>
          <p:cNvPr id="8" name="Curved Connector 7"/>
          <p:cNvCxnSpPr>
            <a:stCxn id="5" idx="2"/>
            <a:endCxn id="6" idx="3"/>
          </p:cNvCxnSpPr>
          <p:nvPr/>
        </p:nvCxnSpPr>
        <p:spPr>
          <a:xfrm rot="5400000">
            <a:off x="5536414" y="2678901"/>
            <a:ext cx="2178859" cy="1964545"/>
          </a:xfrm>
          <a:prstGeom prst="curvedConnector2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7"/>
          <p:cNvCxnSpPr>
            <a:stCxn id="6" idx="1"/>
            <a:endCxn id="4" idx="2"/>
          </p:cNvCxnSpPr>
          <p:nvPr/>
        </p:nvCxnSpPr>
        <p:spPr>
          <a:xfrm rot="10800000">
            <a:off x="1500166" y="2500307"/>
            <a:ext cx="1714512" cy="2250297"/>
          </a:xfrm>
          <a:prstGeom prst="curvedConnector2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2714612" y="999816"/>
            <a:ext cx="3701775" cy="344372"/>
          </a:xfrm>
          <a:custGeom>
            <a:avLst/>
            <a:gdLst>
              <a:gd name="connsiteX0" fmla="*/ 0 w 3481431"/>
              <a:gd name="connsiteY0" fmla="*/ 272642 h 700480"/>
              <a:gd name="connsiteX1" fmla="*/ 2491530 w 3481431"/>
              <a:gd name="connsiteY1" fmla="*/ 71306 h 700480"/>
              <a:gd name="connsiteX2" fmla="*/ 3481431 w 3481431"/>
              <a:gd name="connsiteY2" fmla="*/ 700480 h 700480"/>
              <a:gd name="connsiteX0" fmla="*/ 0 w 3695713"/>
              <a:gd name="connsiteY0" fmla="*/ 279748 h 279748"/>
              <a:gd name="connsiteX1" fmla="*/ 2491530 w 3695713"/>
              <a:gd name="connsiteY1" fmla="*/ 78412 h 279748"/>
              <a:gd name="connsiteX2" fmla="*/ 3695713 w 3695713"/>
              <a:gd name="connsiteY2" fmla="*/ 278934 h 279748"/>
              <a:gd name="connsiteX0" fmla="*/ 0 w 3695713"/>
              <a:gd name="connsiteY0" fmla="*/ 344372 h 344372"/>
              <a:gd name="connsiteX1" fmla="*/ 1777118 w 3695713"/>
              <a:gd name="connsiteY1" fmla="*/ 136 h 344372"/>
              <a:gd name="connsiteX2" fmla="*/ 3695713 w 3695713"/>
              <a:gd name="connsiteY2" fmla="*/ 343558 h 344372"/>
              <a:gd name="connsiteX0" fmla="*/ 0 w 3695713"/>
              <a:gd name="connsiteY0" fmla="*/ 344372 h 344372"/>
              <a:gd name="connsiteX1" fmla="*/ 1777118 w 3695713"/>
              <a:gd name="connsiteY1" fmla="*/ 136 h 344372"/>
              <a:gd name="connsiteX2" fmla="*/ 3695713 w 3695713"/>
              <a:gd name="connsiteY2" fmla="*/ 343558 h 344372"/>
              <a:gd name="connsiteX0" fmla="*/ 0 w 3701775"/>
              <a:gd name="connsiteY0" fmla="*/ 344372 h 344372"/>
              <a:gd name="connsiteX1" fmla="*/ 1777118 w 3701775"/>
              <a:gd name="connsiteY1" fmla="*/ 136 h 344372"/>
              <a:gd name="connsiteX2" fmla="*/ 3695713 w 3701775"/>
              <a:gd name="connsiteY2" fmla="*/ 343558 h 344372"/>
              <a:gd name="connsiteX0" fmla="*/ 0 w 3701775"/>
              <a:gd name="connsiteY0" fmla="*/ 344372 h 344372"/>
              <a:gd name="connsiteX1" fmla="*/ 1777118 w 3701775"/>
              <a:gd name="connsiteY1" fmla="*/ 136 h 344372"/>
              <a:gd name="connsiteX2" fmla="*/ 3695713 w 3701775"/>
              <a:gd name="connsiteY2" fmla="*/ 343558 h 34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01775" h="344372">
                <a:moveTo>
                  <a:pt x="0" y="344372"/>
                </a:moveTo>
                <a:cubicBezTo>
                  <a:pt x="21983" y="344257"/>
                  <a:pt x="1161166" y="272"/>
                  <a:pt x="1777118" y="136"/>
                </a:cubicBezTo>
                <a:cubicBezTo>
                  <a:pt x="2393070" y="0"/>
                  <a:pt x="3701775" y="326928"/>
                  <a:pt x="3695713" y="343558"/>
                </a:cubicBezTo>
              </a:path>
            </a:pathLst>
          </a:cu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2"/>
          <p:cNvSpPr/>
          <p:nvPr/>
        </p:nvSpPr>
        <p:spPr>
          <a:xfrm rot="10800000">
            <a:off x="2721721" y="2185941"/>
            <a:ext cx="3701775" cy="344372"/>
          </a:xfrm>
          <a:custGeom>
            <a:avLst/>
            <a:gdLst>
              <a:gd name="connsiteX0" fmla="*/ 0 w 3481431"/>
              <a:gd name="connsiteY0" fmla="*/ 272642 h 700480"/>
              <a:gd name="connsiteX1" fmla="*/ 2491530 w 3481431"/>
              <a:gd name="connsiteY1" fmla="*/ 71306 h 700480"/>
              <a:gd name="connsiteX2" fmla="*/ 3481431 w 3481431"/>
              <a:gd name="connsiteY2" fmla="*/ 700480 h 700480"/>
              <a:gd name="connsiteX0" fmla="*/ 0 w 3695713"/>
              <a:gd name="connsiteY0" fmla="*/ 279748 h 279748"/>
              <a:gd name="connsiteX1" fmla="*/ 2491530 w 3695713"/>
              <a:gd name="connsiteY1" fmla="*/ 78412 h 279748"/>
              <a:gd name="connsiteX2" fmla="*/ 3695713 w 3695713"/>
              <a:gd name="connsiteY2" fmla="*/ 278934 h 279748"/>
              <a:gd name="connsiteX0" fmla="*/ 0 w 3695713"/>
              <a:gd name="connsiteY0" fmla="*/ 344372 h 344372"/>
              <a:gd name="connsiteX1" fmla="*/ 1777118 w 3695713"/>
              <a:gd name="connsiteY1" fmla="*/ 136 h 344372"/>
              <a:gd name="connsiteX2" fmla="*/ 3695713 w 3695713"/>
              <a:gd name="connsiteY2" fmla="*/ 343558 h 344372"/>
              <a:gd name="connsiteX0" fmla="*/ 0 w 3695713"/>
              <a:gd name="connsiteY0" fmla="*/ 344372 h 344372"/>
              <a:gd name="connsiteX1" fmla="*/ 1777118 w 3695713"/>
              <a:gd name="connsiteY1" fmla="*/ 136 h 344372"/>
              <a:gd name="connsiteX2" fmla="*/ 3695713 w 3695713"/>
              <a:gd name="connsiteY2" fmla="*/ 343558 h 344372"/>
              <a:gd name="connsiteX0" fmla="*/ 0 w 3701775"/>
              <a:gd name="connsiteY0" fmla="*/ 344372 h 344372"/>
              <a:gd name="connsiteX1" fmla="*/ 1777118 w 3701775"/>
              <a:gd name="connsiteY1" fmla="*/ 136 h 344372"/>
              <a:gd name="connsiteX2" fmla="*/ 3695713 w 3701775"/>
              <a:gd name="connsiteY2" fmla="*/ 343558 h 344372"/>
              <a:gd name="connsiteX0" fmla="*/ 0 w 3701775"/>
              <a:gd name="connsiteY0" fmla="*/ 344372 h 344372"/>
              <a:gd name="connsiteX1" fmla="*/ 1777118 w 3701775"/>
              <a:gd name="connsiteY1" fmla="*/ 136 h 344372"/>
              <a:gd name="connsiteX2" fmla="*/ 3695713 w 3701775"/>
              <a:gd name="connsiteY2" fmla="*/ 343558 h 34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01775" h="344372">
                <a:moveTo>
                  <a:pt x="0" y="344372"/>
                </a:moveTo>
                <a:cubicBezTo>
                  <a:pt x="21983" y="344257"/>
                  <a:pt x="1161166" y="272"/>
                  <a:pt x="1777118" y="136"/>
                </a:cubicBezTo>
                <a:cubicBezTo>
                  <a:pt x="2393070" y="0"/>
                  <a:pt x="3701775" y="326928"/>
                  <a:pt x="3695713" y="343558"/>
                </a:cubicBezTo>
              </a:path>
            </a:pathLst>
          </a:custGeom>
          <a:ln w="25400"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 rot="18359060">
            <a:off x="6651770" y="3981930"/>
            <a:ext cx="1378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Input events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3333961">
            <a:off x="1225664" y="3966396"/>
            <a:ext cx="978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Updates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43372" y="2571744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Queries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52896" y="1223946"/>
            <a:ext cx="978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Updates</a:t>
            </a:r>
            <a:endParaRPr lang="en-GB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25210</TotalTime>
  <Words>1879</Words>
  <Application>Microsoft Office PowerPoint</Application>
  <PresentationFormat>On-screen Show (4:3)</PresentationFormat>
  <Paragraphs>350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Century Gothic</vt:lpstr>
      <vt:lpstr>Calibri</vt:lpstr>
      <vt:lpstr>Wingdings</vt:lpstr>
      <vt:lpstr>Office Theme</vt:lpstr>
      <vt:lpstr>Real Software Development</vt:lpstr>
      <vt:lpstr>Programming Methods Dr Robert Harle</vt:lpstr>
      <vt:lpstr>Our Motivating Example</vt:lpstr>
      <vt:lpstr>Where do we start?</vt:lpstr>
      <vt:lpstr>Where do we start?</vt:lpstr>
      <vt:lpstr>General Model</vt:lpstr>
      <vt:lpstr>General Model</vt:lpstr>
      <vt:lpstr>Model-View-Controller (MVC)</vt:lpstr>
      <vt:lpstr>Model –View-Controller (MVC)</vt:lpstr>
      <vt:lpstr>Aside: GUI Toolkits</vt:lpstr>
      <vt:lpstr>Model-View Controller</vt:lpstr>
      <vt:lpstr>The Photo Organiser</vt:lpstr>
      <vt:lpstr>The Photo Organiser</vt:lpstr>
      <vt:lpstr>ModelViewInterface</vt:lpstr>
      <vt:lpstr>ViewInterface</vt:lpstr>
      <vt:lpstr>The Controller</vt:lpstr>
      <vt:lpstr>ModelControllerInterface</vt:lpstr>
      <vt:lpstr>Slide 18</vt:lpstr>
      <vt:lpstr>The View</vt:lpstr>
      <vt:lpstr>How Swing Works</vt:lpstr>
      <vt:lpstr>How Swing Works</vt:lpstr>
      <vt:lpstr>How Swing Works</vt:lpstr>
      <vt:lpstr>PhotoTile: A Custom Component</vt:lpstr>
      <vt:lpstr>Slide 24</vt:lpstr>
      <vt:lpstr>Events</vt:lpstr>
      <vt:lpstr>The Controller</vt:lpstr>
      <vt:lpstr>actionPerformed(ActionEvent e)</vt:lpstr>
      <vt:lpstr>actionPerformed(ActionEvent e)</vt:lpstr>
      <vt:lpstr>Slide 29</vt:lpstr>
      <vt:lpstr>The Model Data Structure 1</vt:lpstr>
      <vt:lpstr>The Model Data Structure 2</vt:lpstr>
      <vt:lpstr>The Model</vt:lpstr>
      <vt:lpstr>Example</vt:lpstr>
      <vt:lpstr>Done!</vt:lpstr>
      <vt:lpstr>Some Fun...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</dc:title>
  <dc:creator>Robert</dc:creator>
  <cp:lastModifiedBy>Robert</cp:lastModifiedBy>
  <cp:revision>2525</cp:revision>
  <dcterms:created xsi:type="dcterms:W3CDTF">2008-11-11T13:59:20Z</dcterms:created>
  <dcterms:modified xsi:type="dcterms:W3CDTF">2009-03-04T10:55:41Z</dcterms:modified>
</cp:coreProperties>
</file>