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</p:sldIdLst>
  <p:sldSz cx="15122525" cy="21386800"/>
  <p:notesSz cx="6858000" cy="9144000"/>
  <p:defaultTextStyle>
    <a:defPPr>
      <a:defRPr lang="en-US"/>
    </a:defPPr>
    <a:lvl1pPr marL="0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3074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86149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29223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72297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15372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58446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01521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44595" algn="l" defTabSz="2086149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2"/>
    <a:srgbClr val="DA0000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392" y="-72"/>
      </p:cViewPr>
      <p:guideLst>
        <p:guide orient="horz" pos="6736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6643772"/>
            <a:ext cx="12854146" cy="45843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12119186"/>
            <a:ext cx="10585768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3831" y="856465"/>
            <a:ext cx="3402568" cy="182480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126" y="856465"/>
            <a:ext cx="9955662" cy="18248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6643771"/>
            <a:ext cx="12854146" cy="45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12119186"/>
            <a:ext cx="10585768" cy="5465516"/>
          </a:xfrm>
        </p:spPr>
        <p:txBody>
          <a:bodyPr/>
          <a:lstStyle>
            <a:lvl1pPr marL="0" indent="0" algn="ctr">
              <a:buNone/>
              <a:defRPr/>
            </a:lvl1pPr>
            <a:lvl2pPr marL="1042844" indent="0" algn="ctr">
              <a:buNone/>
              <a:defRPr/>
            </a:lvl2pPr>
            <a:lvl3pPr marL="2085690" indent="0" algn="ctr">
              <a:buNone/>
              <a:defRPr/>
            </a:lvl3pPr>
            <a:lvl4pPr marL="3128532" indent="0" algn="ctr">
              <a:buNone/>
              <a:defRPr/>
            </a:lvl4pPr>
            <a:lvl5pPr marL="4171378" indent="0" algn="ctr">
              <a:buNone/>
              <a:defRPr/>
            </a:lvl5pPr>
            <a:lvl6pPr marL="5214222" indent="0" algn="ctr">
              <a:buNone/>
              <a:defRPr/>
            </a:lvl6pPr>
            <a:lvl7pPr marL="6257066" indent="0" algn="ctr">
              <a:buNone/>
              <a:defRPr/>
            </a:lvl7pPr>
            <a:lvl8pPr marL="7299912" indent="0" algn="ctr">
              <a:buNone/>
              <a:defRPr/>
            </a:lvl8pPr>
            <a:lvl9pPr marL="83427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13743004"/>
            <a:ext cx="12854146" cy="4247656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9064643"/>
            <a:ext cx="12854146" cy="4678361"/>
          </a:xfrm>
        </p:spPr>
        <p:txBody>
          <a:bodyPr anchor="b"/>
          <a:lstStyle>
            <a:lvl1pPr marL="0" indent="0">
              <a:buNone/>
              <a:defRPr sz="4600"/>
            </a:lvl1pPr>
            <a:lvl2pPr marL="1042844" indent="0">
              <a:buNone/>
              <a:defRPr sz="4100"/>
            </a:lvl2pPr>
            <a:lvl3pPr marL="2085690" indent="0">
              <a:buNone/>
              <a:defRPr sz="3700"/>
            </a:lvl3pPr>
            <a:lvl4pPr marL="3128532" indent="0">
              <a:buNone/>
              <a:defRPr sz="3200"/>
            </a:lvl4pPr>
            <a:lvl5pPr marL="4171378" indent="0">
              <a:buNone/>
              <a:defRPr sz="3200"/>
            </a:lvl5pPr>
            <a:lvl6pPr marL="5214222" indent="0">
              <a:buNone/>
              <a:defRPr sz="3200"/>
            </a:lvl6pPr>
            <a:lvl7pPr marL="6257066" indent="0">
              <a:buNone/>
              <a:defRPr sz="3200"/>
            </a:lvl7pPr>
            <a:lvl8pPr marL="7299912" indent="0">
              <a:buNone/>
              <a:defRPr sz="3200"/>
            </a:lvl8pPr>
            <a:lvl9pPr marL="8342754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84" y="3089205"/>
            <a:ext cx="6868147" cy="15921284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4273" y="3089205"/>
            <a:ext cx="6868147" cy="15921284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4787278"/>
            <a:ext cx="6681741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2844" indent="0">
              <a:buNone/>
              <a:defRPr sz="4600" b="1"/>
            </a:lvl2pPr>
            <a:lvl3pPr marL="2085690" indent="0">
              <a:buNone/>
              <a:defRPr sz="4100" b="1"/>
            </a:lvl3pPr>
            <a:lvl4pPr marL="3128532" indent="0">
              <a:buNone/>
              <a:defRPr sz="3700" b="1"/>
            </a:lvl4pPr>
            <a:lvl5pPr marL="4171378" indent="0">
              <a:buNone/>
              <a:defRPr sz="3700" b="1"/>
            </a:lvl5pPr>
            <a:lvl6pPr marL="5214222" indent="0">
              <a:buNone/>
              <a:defRPr sz="3700" b="1"/>
            </a:lvl6pPr>
            <a:lvl7pPr marL="6257066" indent="0">
              <a:buNone/>
              <a:defRPr sz="3700" b="1"/>
            </a:lvl7pPr>
            <a:lvl8pPr marL="7299912" indent="0">
              <a:buNone/>
              <a:defRPr sz="3700" b="1"/>
            </a:lvl8pPr>
            <a:lvl9pPr marL="8342754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6" y="6782388"/>
            <a:ext cx="6681741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5" y="4787278"/>
            <a:ext cx="6684366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2844" indent="0">
              <a:buNone/>
              <a:defRPr sz="4600" b="1"/>
            </a:lvl2pPr>
            <a:lvl3pPr marL="2085690" indent="0">
              <a:buNone/>
              <a:defRPr sz="4100" b="1"/>
            </a:lvl3pPr>
            <a:lvl4pPr marL="3128532" indent="0">
              <a:buNone/>
              <a:defRPr sz="3700" b="1"/>
            </a:lvl4pPr>
            <a:lvl5pPr marL="4171378" indent="0">
              <a:buNone/>
              <a:defRPr sz="3700" b="1"/>
            </a:lvl5pPr>
            <a:lvl6pPr marL="5214222" indent="0">
              <a:buNone/>
              <a:defRPr sz="3700" b="1"/>
            </a:lvl6pPr>
            <a:lvl7pPr marL="6257066" indent="0">
              <a:buNone/>
              <a:defRPr sz="3700" b="1"/>
            </a:lvl7pPr>
            <a:lvl8pPr marL="7299912" indent="0">
              <a:buNone/>
              <a:defRPr sz="3700" b="1"/>
            </a:lvl8pPr>
            <a:lvl9pPr marL="8342754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5" y="6782388"/>
            <a:ext cx="6684366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8" y="851512"/>
            <a:ext cx="4975207" cy="362387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851516"/>
            <a:ext cx="8453912" cy="18253041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8" y="4475391"/>
            <a:ext cx="4975207" cy="14629167"/>
          </a:xfrm>
        </p:spPr>
        <p:txBody>
          <a:bodyPr/>
          <a:lstStyle>
            <a:lvl1pPr marL="0" indent="0">
              <a:buNone/>
              <a:defRPr sz="3200"/>
            </a:lvl1pPr>
            <a:lvl2pPr marL="1042844" indent="0">
              <a:buNone/>
              <a:defRPr sz="2700"/>
            </a:lvl2pPr>
            <a:lvl3pPr marL="2085690" indent="0">
              <a:buNone/>
              <a:defRPr sz="2300"/>
            </a:lvl3pPr>
            <a:lvl4pPr marL="3128532" indent="0">
              <a:buNone/>
              <a:defRPr sz="2100"/>
            </a:lvl4pPr>
            <a:lvl5pPr marL="4171378" indent="0">
              <a:buNone/>
              <a:defRPr sz="2100"/>
            </a:lvl5pPr>
            <a:lvl6pPr marL="5214222" indent="0">
              <a:buNone/>
              <a:defRPr sz="2100"/>
            </a:lvl6pPr>
            <a:lvl7pPr marL="6257066" indent="0">
              <a:buNone/>
              <a:defRPr sz="2100"/>
            </a:lvl7pPr>
            <a:lvl8pPr marL="7299912" indent="0">
              <a:buNone/>
              <a:defRPr sz="2100"/>
            </a:lvl8pPr>
            <a:lvl9pPr marL="8342754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14970760"/>
            <a:ext cx="9073515" cy="176738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1910950"/>
            <a:ext cx="9073515" cy="12832080"/>
          </a:xfrm>
        </p:spPr>
        <p:txBody>
          <a:bodyPr/>
          <a:lstStyle>
            <a:lvl1pPr marL="0" indent="0">
              <a:buNone/>
              <a:defRPr sz="7300"/>
            </a:lvl1pPr>
            <a:lvl2pPr marL="1042844" indent="0">
              <a:buNone/>
              <a:defRPr sz="6400"/>
            </a:lvl2pPr>
            <a:lvl3pPr marL="2085690" indent="0">
              <a:buNone/>
              <a:defRPr sz="5500"/>
            </a:lvl3pPr>
            <a:lvl4pPr marL="3128532" indent="0">
              <a:buNone/>
              <a:defRPr sz="4600"/>
            </a:lvl4pPr>
            <a:lvl5pPr marL="4171378" indent="0">
              <a:buNone/>
              <a:defRPr sz="4600"/>
            </a:lvl5pPr>
            <a:lvl6pPr marL="5214222" indent="0">
              <a:buNone/>
              <a:defRPr sz="4600"/>
            </a:lvl6pPr>
            <a:lvl7pPr marL="6257066" indent="0">
              <a:buNone/>
              <a:defRPr sz="4600"/>
            </a:lvl7pPr>
            <a:lvl8pPr marL="7299912" indent="0">
              <a:buNone/>
              <a:defRPr sz="4600"/>
            </a:lvl8pPr>
            <a:lvl9pPr marL="8342754" indent="0">
              <a:buNone/>
              <a:defRPr sz="4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16738143"/>
            <a:ext cx="9073515" cy="2509977"/>
          </a:xfrm>
        </p:spPr>
        <p:txBody>
          <a:bodyPr/>
          <a:lstStyle>
            <a:lvl1pPr marL="0" indent="0">
              <a:buNone/>
              <a:defRPr sz="3200"/>
            </a:lvl1pPr>
            <a:lvl2pPr marL="1042844" indent="0">
              <a:buNone/>
              <a:defRPr sz="2700"/>
            </a:lvl2pPr>
            <a:lvl3pPr marL="2085690" indent="0">
              <a:buNone/>
              <a:defRPr sz="2300"/>
            </a:lvl3pPr>
            <a:lvl4pPr marL="3128532" indent="0">
              <a:buNone/>
              <a:defRPr sz="2100"/>
            </a:lvl4pPr>
            <a:lvl5pPr marL="4171378" indent="0">
              <a:buNone/>
              <a:defRPr sz="2100"/>
            </a:lvl5pPr>
            <a:lvl6pPr marL="5214222" indent="0">
              <a:buNone/>
              <a:defRPr sz="2100"/>
            </a:lvl6pPr>
            <a:lvl7pPr marL="6257066" indent="0">
              <a:buNone/>
              <a:defRPr sz="2100"/>
            </a:lvl7pPr>
            <a:lvl8pPr marL="7299912" indent="0">
              <a:buNone/>
              <a:defRPr sz="2100"/>
            </a:lvl8pPr>
            <a:lvl9pPr marL="8342754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122525" cy="2613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84" y="3089205"/>
            <a:ext cx="6868147" cy="1592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4273" y="3089205"/>
            <a:ext cx="6868147" cy="1592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6" y="13743000"/>
            <a:ext cx="12854146" cy="4247656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6" y="9064640"/>
            <a:ext cx="12854146" cy="4678361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3074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61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1292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17229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2153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25844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3015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3445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26" y="4990255"/>
            <a:ext cx="6679115" cy="14114299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284" y="4990255"/>
            <a:ext cx="6679115" cy="14114299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7" y="4787278"/>
            <a:ext cx="6681741" cy="1995109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074" indent="0">
              <a:buNone/>
              <a:defRPr sz="4600" b="1"/>
            </a:lvl2pPr>
            <a:lvl3pPr marL="2086149" indent="0">
              <a:buNone/>
              <a:defRPr sz="4100" b="1"/>
            </a:lvl3pPr>
            <a:lvl4pPr marL="3129223" indent="0">
              <a:buNone/>
              <a:defRPr sz="3600" b="1"/>
            </a:lvl4pPr>
            <a:lvl5pPr marL="4172297" indent="0">
              <a:buNone/>
              <a:defRPr sz="3600" b="1"/>
            </a:lvl5pPr>
            <a:lvl6pPr marL="5215372" indent="0">
              <a:buNone/>
              <a:defRPr sz="3600" b="1"/>
            </a:lvl6pPr>
            <a:lvl7pPr marL="6258446" indent="0">
              <a:buNone/>
              <a:defRPr sz="3600" b="1"/>
            </a:lvl7pPr>
            <a:lvl8pPr marL="7301521" indent="0">
              <a:buNone/>
              <a:defRPr sz="3600" b="1"/>
            </a:lvl8pPr>
            <a:lvl9pPr marL="8344595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7" y="6782387"/>
            <a:ext cx="6681741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4787278"/>
            <a:ext cx="6684366" cy="1995109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074" indent="0">
              <a:buNone/>
              <a:defRPr sz="4600" b="1"/>
            </a:lvl2pPr>
            <a:lvl3pPr marL="2086149" indent="0">
              <a:buNone/>
              <a:defRPr sz="4100" b="1"/>
            </a:lvl3pPr>
            <a:lvl4pPr marL="3129223" indent="0">
              <a:buNone/>
              <a:defRPr sz="3600" b="1"/>
            </a:lvl4pPr>
            <a:lvl5pPr marL="4172297" indent="0">
              <a:buNone/>
              <a:defRPr sz="3600" b="1"/>
            </a:lvl5pPr>
            <a:lvl6pPr marL="5215372" indent="0">
              <a:buNone/>
              <a:defRPr sz="3600" b="1"/>
            </a:lvl6pPr>
            <a:lvl7pPr marL="6258446" indent="0">
              <a:buNone/>
              <a:defRPr sz="3600" b="1"/>
            </a:lvl7pPr>
            <a:lvl8pPr marL="7301521" indent="0">
              <a:buNone/>
              <a:defRPr sz="3600" b="1"/>
            </a:lvl8pPr>
            <a:lvl9pPr marL="8344595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6782387"/>
            <a:ext cx="6684366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7" y="851511"/>
            <a:ext cx="4975207" cy="362387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851514"/>
            <a:ext cx="8453912" cy="18253041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7" y="4475388"/>
            <a:ext cx="4975207" cy="14629167"/>
          </a:xfrm>
        </p:spPr>
        <p:txBody>
          <a:bodyPr/>
          <a:lstStyle>
            <a:lvl1pPr marL="0" indent="0">
              <a:buNone/>
              <a:defRPr sz="3300"/>
            </a:lvl1pPr>
            <a:lvl2pPr marL="1043074" indent="0">
              <a:buNone/>
              <a:defRPr sz="2800"/>
            </a:lvl2pPr>
            <a:lvl3pPr marL="2086149" indent="0">
              <a:buNone/>
              <a:defRPr sz="2300"/>
            </a:lvl3pPr>
            <a:lvl4pPr marL="3129223" indent="0">
              <a:buNone/>
              <a:defRPr sz="2100"/>
            </a:lvl4pPr>
            <a:lvl5pPr marL="4172297" indent="0">
              <a:buNone/>
              <a:defRPr sz="2100"/>
            </a:lvl5pPr>
            <a:lvl6pPr marL="5215372" indent="0">
              <a:buNone/>
              <a:defRPr sz="2100"/>
            </a:lvl6pPr>
            <a:lvl7pPr marL="6258446" indent="0">
              <a:buNone/>
              <a:defRPr sz="2100"/>
            </a:lvl7pPr>
            <a:lvl8pPr marL="7301521" indent="0">
              <a:buNone/>
              <a:defRPr sz="2100"/>
            </a:lvl8pPr>
            <a:lvl9pPr marL="834459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0" y="14970761"/>
            <a:ext cx="9073515" cy="176738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0" y="1910951"/>
            <a:ext cx="9073515" cy="12832080"/>
          </a:xfrm>
        </p:spPr>
        <p:txBody>
          <a:bodyPr/>
          <a:lstStyle>
            <a:lvl1pPr marL="0" indent="0">
              <a:buNone/>
              <a:defRPr sz="7300"/>
            </a:lvl1pPr>
            <a:lvl2pPr marL="1043074" indent="0">
              <a:buNone/>
              <a:defRPr sz="6400"/>
            </a:lvl2pPr>
            <a:lvl3pPr marL="2086149" indent="0">
              <a:buNone/>
              <a:defRPr sz="5500"/>
            </a:lvl3pPr>
            <a:lvl4pPr marL="3129223" indent="0">
              <a:buNone/>
              <a:defRPr sz="4600"/>
            </a:lvl4pPr>
            <a:lvl5pPr marL="4172297" indent="0">
              <a:buNone/>
              <a:defRPr sz="4600"/>
            </a:lvl5pPr>
            <a:lvl6pPr marL="5215372" indent="0">
              <a:buNone/>
              <a:defRPr sz="4600"/>
            </a:lvl6pPr>
            <a:lvl7pPr marL="6258446" indent="0">
              <a:buNone/>
              <a:defRPr sz="4600"/>
            </a:lvl7pPr>
            <a:lvl8pPr marL="7301521" indent="0">
              <a:buNone/>
              <a:defRPr sz="4600"/>
            </a:lvl8pPr>
            <a:lvl9pPr marL="8344595" indent="0">
              <a:buNone/>
              <a:defRPr sz="46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0" y="16738144"/>
            <a:ext cx="9073515" cy="2509977"/>
          </a:xfrm>
        </p:spPr>
        <p:txBody>
          <a:bodyPr/>
          <a:lstStyle>
            <a:lvl1pPr marL="0" indent="0">
              <a:buNone/>
              <a:defRPr sz="3300"/>
            </a:lvl1pPr>
            <a:lvl2pPr marL="1043074" indent="0">
              <a:buNone/>
              <a:defRPr sz="2800"/>
            </a:lvl2pPr>
            <a:lvl3pPr marL="2086149" indent="0">
              <a:buNone/>
              <a:defRPr sz="2300"/>
            </a:lvl3pPr>
            <a:lvl4pPr marL="3129223" indent="0">
              <a:buNone/>
              <a:defRPr sz="2100"/>
            </a:lvl4pPr>
            <a:lvl5pPr marL="4172297" indent="0">
              <a:buNone/>
              <a:defRPr sz="2100"/>
            </a:lvl5pPr>
            <a:lvl6pPr marL="5215372" indent="0">
              <a:buNone/>
              <a:defRPr sz="2100"/>
            </a:lvl6pPr>
            <a:lvl7pPr marL="6258446" indent="0">
              <a:buNone/>
              <a:defRPr sz="2100"/>
            </a:lvl7pPr>
            <a:lvl8pPr marL="7301521" indent="0">
              <a:buNone/>
              <a:defRPr sz="2100"/>
            </a:lvl8pPr>
            <a:lvl9pPr marL="834459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  <a:prstGeom prst="rect">
            <a:avLst/>
          </a:prstGeom>
        </p:spPr>
        <p:txBody>
          <a:bodyPr vert="horz" lIns="208615" tIns="104307" rIns="208615" bIns="1043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4990255"/>
            <a:ext cx="13610273" cy="14114299"/>
          </a:xfrm>
          <a:prstGeom prst="rect">
            <a:avLst/>
          </a:prstGeom>
        </p:spPr>
        <p:txBody>
          <a:bodyPr vert="horz" lIns="208615" tIns="104307" rIns="208615" bIns="1043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126" y="19822396"/>
            <a:ext cx="3528589" cy="1138650"/>
          </a:xfrm>
          <a:prstGeom prst="rect">
            <a:avLst/>
          </a:prstGeom>
        </p:spPr>
        <p:txBody>
          <a:bodyPr vert="horz" lIns="208615" tIns="104307" rIns="208615" bIns="104307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DFA39-22CF-4546-B7C4-A39D5119295E}" type="datetimeFigureOut">
              <a:rPr lang="en-US" smtClean="0"/>
              <a:pPr/>
              <a:t>9/25/2008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6863" y="19822396"/>
            <a:ext cx="4788800" cy="1138650"/>
          </a:xfrm>
          <a:prstGeom prst="rect">
            <a:avLst/>
          </a:prstGeom>
        </p:spPr>
        <p:txBody>
          <a:bodyPr vert="horz" lIns="208615" tIns="104307" rIns="208615" bIns="104307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10" y="19822396"/>
            <a:ext cx="3528589" cy="1138650"/>
          </a:xfrm>
          <a:prstGeom prst="rect">
            <a:avLst/>
          </a:prstGeom>
        </p:spPr>
        <p:txBody>
          <a:bodyPr vert="horz" lIns="208615" tIns="104307" rIns="208615" bIns="104307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3CA3-CA25-46A3-BAF4-2DF94983C25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149" rtl="0" eaLnBrk="1" latinLnBrk="0" hangingPunct="1">
        <a:spcBef>
          <a:spcPct val="0"/>
        </a:spcBef>
        <a:buNone/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06" indent="-782306" algn="l" defTabSz="2086149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4996" indent="-651921" algn="l" defTabSz="2086149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7686" indent="-521537" algn="l" defTabSz="2086149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50760" indent="-521537" algn="l" defTabSz="2086149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3835" indent="-521537" algn="l" defTabSz="2086149" rtl="0" eaLnBrk="1" latinLnBrk="0" hangingPunct="1">
        <a:spcBef>
          <a:spcPct val="20000"/>
        </a:spcBef>
        <a:buFont typeface="Arial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6909" indent="-521537" algn="l" defTabSz="20861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79983" indent="-521537" algn="l" defTabSz="20861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058" indent="-521537" algn="l" defTabSz="20861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6132" indent="-521537" algn="l" defTabSz="20861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074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149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223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297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372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8446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1521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4595" algn="l" defTabSz="2086149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E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5122525" cy="26139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625861" tIns="104310" rIns="625861" bIns="104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84" y="3089205"/>
            <a:ext cx="13988336" cy="1592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8620" tIns="104310" rIns="208620" bIns="104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1028"/>
          <p:cNvSpPr>
            <a:spLocks noChangeArrowheads="1"/>
          </p:cNvSpPr>
          <p:nvPr/>
        </p:nvSpPr>
        <p:spPr bwMode="auto">
          <a:xfrm>
            <a:off x="939908" y="19233271"/>
            <a:ext cx="1160444" cy="123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208620" tIns="104310" rIns="208620" bIns="104310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2665" name="Rectangle 1049"/>
          <p:cNvSpPr>
            <a:spLocks noChangeArrowheads="1"/>
          </p:cNvSpPr>
          <p:nvPr/>
        </p:nvSpPr>
        <p:spPr bwMode="auto">
          <a:xfrm>
            <a:off x="2520421" y="20673907"/>
            <a:ext cx="10459746" cy="712893"/>
          </a:xfrm>
          <a:prstGeom prst="rect">
            <a:avLst/>
          </a:prstGeom>
          <a:solidFill>
            <a:srgbClr val="003E7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1058"/>
          <p:cNvGrpSpPr>
            <a:grpSpLocks/>
          </p:cNvGrpSpPr>
          <p:nvPr/>
        </p:nvGrpSpPr>
        <p:grpSpPr bwMode="auto">
          <a:xfrm>
            <a:off x="0" y="2475324"/>
            <a:ext cx="15122525" cy="277236"/>
            <a:chOff x="0" y="512"/>
            <a:chExt cx="5760" cy="56"/>
          </a:xfrm>
        </p:grpSpPr>
        <p:sp>
          <p:nvSpPr>
            <p:cNvPr id="112675" name="Line 1059"/>
            <p:cNvSpPr>
              <a:spLocks noChangeShapeType="1"/>
            </p:cNvSpPr>
            <p:nvPr userDrawn="1"/>
          </p:nvSpPr>
          <p:spPr bwMode="auto">
            <a:xfrm flipV="1">
              <a:off x="0" y="512"/>
              <a:ext cx="5760" cy="0"/>
            </a:xfrm>
            <a:prstGeom prst="line">
              <a:avLst/>
            </a:prstGeom>
            <a:noFill/>
            <a:ln w="38100">
              <a:solidFill>
                <a:srgbClr val="003E7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2676" name="Line 1060"/>
            <p:cNvSpPr>
              <a:spLocks noChangeShapeType="1"/>
            </p:cNvSpPr>
            <p:nvPr userDrawn="1"/>
          </p:nvSpPr>
          <p:spPr bwMode="auto">
            <a:xfrm flipV="1">
              <a:off x="2100" y="546"/>
              <a:ext cx="3660" cy="0"/>
            </a:xfrm>
            <a:prstGeom prst="line">
              <a:avLst/>
            </a:prstGeom>
            <a:noFill/>
            <a:ln w="9525">
              <a:solidFill>
                <a:srgbClr val="003E7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2677" name="Line 1061"/>
            <p:cNvSpPr>
              <a:spLocks noChangeShapeType="1"/>
            </p:cNvSpPr>
            <p:nvPr userDrawn="1"/>
          </p:nvSpPr>
          <p:spPr bwMode="auto">
            <a:xfrm flipV="1">
              <a:off x="4104" y="568"/>
              <a:ext cx="1656" cy="0"/>
            </a:xfrm>
            <a:prstGeom prst="line">
              <a:avLst/>
            </a:prstGeom>
            <a:noFill/>
            <a:ln w="6350">
              <a:solidFill>
                <a:srgbClr val="003E7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12659" name="Rectangle 1043"/>
          <p:cNvSpPr>
            <a:spLocks noChangeArrowheads="1"/>
          </p:cNvSpPr>
          <p:nvPr/>
        </p:nvSpPr>
        <p:spPr bwMode="auto">
          <a:xfrm>
            <a:off x="8606187" y="20436276"/>
            <a:ext cx="72936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1141"/>
              </a:spcBef>
              <a:spcAft>
                <a:spcPts val="1141"/>
              </a:spcAft>
              <a:defRPr/>
            </a:pPr>
            <a:fld id="{F491A4D0-0F49-4FAF-A04B-D6180F5A6559}" type="slidenum">
              <a:rPr lang="en-US" sz="3700" b="0">
                <a:solidFill>
                  <a:schemeClr val="bg1"/>
                </a:solidFill>
              </a:rPr>
              <a:pPr algn="ctr" eaLnBrk="0" hangingPunct="0">
                <a:spcBef>
                  <a:spcPts val="1141"/>
                </a:spcBef>
                <a:spcAft>
                  <a:spcPts val="1141"/>
                </a:spcAft>
                <a:defRPr/>
              </a:pPr>
              <a:t>‹#›</a:t>
            </a:fld>
            <a:r>
              <a:rPr lang="en-US" sz="4600" b="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5128" name="Picture 6" descr="NetFPGA_Logo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6021" y="20173894"/>
            <a:ext cx="2268379" cy="121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C:\Documents and Settings\Andrew Moore\My Documents\uoc-800-logo.PNG"/>
          <p:cNvPicPr>
            <a:picLocks noChangeAspect="1" noChangeArrowheads="1"/>
          </p:cNvPicPr>
          <p:nvPr/>
        </p:nvPicPr>
        <p:blipFill>
          <a:blip r:embed="rId14"/>
          <a:srcRect l="2573" t="6349" r="5682" b="66667"/>
          <a:stretch>
            <a:fillRect/>
          </a:stretch>
        </p:blipFill>
        <p:spPr bwMode="auto">
          <a:xfrm>
            <a:off x="12609982" y="20673907"/>
            <a:ext cx="2512544" cy="71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003E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003E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003E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003E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003E72"/>
          </a:solidFill>
          <a:latin typeface="Arial" charset="0"/>
        </a:defRPr>
      </a:lvl5pPr>
      <a:lvl6pPr marL="1043102"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CC0000"/>
          </a:solidFill>
          <a:latin typeface="Arial" charset="0"/>
        </a:defRPr>
      </a:lvl6pPr>
      <a:lvl7pPr marL="2086204"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CC0000"/>
          </a:solidFill>
          <a:latin typeface="Arial" charset="0"/>
        </a:defRPr>
      </a:lvl7pPr>
      <a:lvl8pPr marL="3129305"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CC0000"/>
          </a:solidFill>
          <a:latin typeface="Arial" charset="0"/>
        </a:defRPr>
      </a:lvl8pPr>
      <a:lvl9pPr marL="4172407" algn="ctr" rtl="0" eaLnBrk="0" fontAlgn="base" hangingPunct="0">
        <a:spcBef>
          <a:spcPct val="0"/>
        </a:spcBef>
        <a:spcAft>
          <a:spcPct val="0"/>
        </a:spcAft>
        <a:defRPr sz="8200" b="1">
          <a:solidFill>
            <a:srgbClr val="CC0000"/>
          </a:solidFill>
          <a:latin typeface="Arial" charset="0"/>
        </a:defRPr>
      </a:lvl9pPr>
    </p:titleStyle>
    <p:bodyStyle>
      <a:lvl1pPr marL="782326" indent="-782326" algn="l" rtl="0" eaLnBrk="0" fontAlgn="base" hangingPunct="0">
        <a:spcBef>
          <a:spcPct val="10000"/>
        </a:spcBef>
        <a:spcAft>
          <a:spcPct val="0"/>
        </a:spcAft>
        <a:buChar char="•"/>
        <a:defRPr sz="6800" b="1">
          <a:solidFill>
            <a:srgbClr val="003E72"/>
          </a:solidFill>
          <a:latin typeface="+mn-lt"/>
          <a:ea typeface="+mn-ea"/>
          <a:cs typeface="+mn-cs"/>
        </a:defRPr>
      </a:lvl1pPr>
      <a:lvl2pPr marL="1695040" indent="-651939" algn="l" rtl="0" eaLnBrk="0" fontAlgn="base" hangingPunct="0">
        <a:spcBef>
          <a:spcPct val="1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2pPr>
      <a:lvl3pPr marL="2607755" indent="-521551" algn="l" rtl="0" eaLnBrk="0" fontAlgn="base" hangingPunct="0">
        <a:spcBef>
          <a:spcPct val="10000"/>
        </a:spcBef>
        <a:spcAft>
          <a:spcPct val="0"/>
        </a:spcAft>
        <a:buChar char="•"/>
        <a:defRPr sz="5500">
          <a:solidFill>
            <a:srgbClr val="008000"/>
          </a:solidFill>
          <a:latin typeface="+mn-lt"/>
        </a:defRPr>
      </a:lvl3pPr>
      <a:lvl4pPr marL="3650856" indent="-521551" algn="l" rtl="0" eaLnBrk="0" fontAlgn="base" hangingPunct="0">
        <a:spcBef>
          <a:spcPct val="1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</a:defRPr>
      </a:lvl4pPr>
      <a:lvl5pPr marL="4693958" indent="-521551" algn="l" rtl="0" eaLnBrk="0" fontAlgn="base" hangingPunct="0">
        <a:spcBef>
          <a:spcPct val="10000"/>
        </a:spcBef>
        <a:spcAft>
          <a:spcPct val="0"/>
        </a:spcAft>
        <a:buChar char="»"/>
        <a:defRPr sz="4600">
          <a:solidFill>
            <a:srgbClr val="990000"/>
          </a:solidFill>
          <a:latin typeface="+mn-lt"/>
        </a:defRPr>
      </a:lvl5pPr>
      <a:lvl6pPr marL="5737060" indent="-521551" algn="l" rtl="0" eaLnBrk="0" fontAlgn="base" hangingPunct="0">
        <a:spcBef>
          <a:spcPct val="10000"/>
        </a:spcBef>
        <a:spcAft>
          <a:spcPct val="0"/>
        </a:spcAft>
        <a:buChar char="»"/>
        <a:defRPr sz="4600">
          <a:solidFill>
            <a:srgbClr val="990000"/>
          </a:solidFill>
          <a:latin typeface="+mn-lt"/>
        </a:defRPr>
      </a:lvl6pPr>
      <a:lvl7pPr marL="6780162" indent="-521551" algn="l" rtl="0" eaLnBrk="0" fontAlgn="base" hangingPunct="0">
        <a:spcBef>
          <a:spcPct val="10000"/>
        </a:spcBef>
        <a:spcAft>
          <a:spcPct val="0"/>
        </a:spcAft>
        <a:buChar char="»"/>
        <a:defRPr sz="4600">
          <a:solidFill>
            <a:srgbClr val="990000"/>
          </a:solidFill>
          <a:latin typeface="+mn-lt"/>
        </a:defRPr>
      </a:lvl7pPr>
      <a:lvl8pPr marL="7823264" indent="-521551" algn="l" rtl="0" eaLnBrk="0" fontAlgn="base" hangingPunct="0">
        <a:spcBef>
          <a:spcPct val="10000"/>
        </a:spcBef>
        <a:spcAft>
          <a:spcPct val="0"/>
        </a:spcAft>
        <a:buChar char="»"/>
        <a:defRPr sz="4600">
          <a:solidFill>
            <a:srgbClr val="990000"/>
          </a:solidFill>
          <a:latin typeface="+mn-lt"/>
        </a:defRPr>
      </a:lvl8pPr>
      <a:lvl9pPr marL="8866365" indent="-521551" algn="l" rtl="0" eaLnBrk="0" fontAlgn="base" hangingPunct="0">
        <a:spcBef>
          <a:spcPct val="10000"/>
        </a:spcBef>
        <a:spcAft>
          <a:spcPct val="0"/>
        </a:spcAft>
        <a:buChar char="»"/>
        <a:defRPr sz="4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02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204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305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407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509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8611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1713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4814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9"/>
          <p:cNvSpPr>
            <a:spLocks noChangeArrowheads="1"/>
          </p:cNvSpPr>
          <p:nvPr/>
        </p:nvSpPr>
        <p:spPr bwMode="auto">
          <a:xfrm>
            <a:off x="0" y="20266093"/>
            <a:ext cx="15122524" cy="1120708"/>
          </a:xfrm>
          <a:prstGeom prst="rect">
            <a:avLst/>
          </a:prstGeom>
          <a:solidFill>
            <a:srgbClr val="003E7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" name="Picture 15" descr="C:\Documents and Settings\Andrew Moore\My Documents\uoc-800-logo.PNG"/>
          <p:cNvPicPr>
            <a:picLocks noChangeAspect="1" noChangeArrowheads="1"/>
          </p:cNvPicPr>
          <p:nvPr/>
        </p:nvPicPr>
        <p:blipFill>
          <a:blip r:embed="rId2"/>
          <a:srcRect l="2573" t="6349" r="5682" b="66667"/>
          <a:stretch>
            <a:fillRect/>
          </a:stretch>
        </p:blipFill>
        <p:spPr bwMode="auto">
          <a:xfrm>
            <a:off x="7561261" y="20271355"/>
            <a:ext cx="7561263" cy="11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\\.PSF\.Home\Documents\My Downloads\uc-800-panton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3096" y="334890"/>
            <a:ext cx="4178300" cy="18923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 bwMode="auto">
          <a:xfrm>
            <a:off x="274586" y="3621038"/>
            <a:ext cx="871004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852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Put a </a:t>
            </a:r>
            <a:r>
              <a:rPr lang="en-US" sz="2800" dirty="0" err="1">
                <a:latin typeface="+mj-lt"/>
                <a:cs typeface="Times New Roman" pitchFamily="18" charset="0"/>
              </a:rPr>
              <a:t>NetFPGA</a:t>
            </a:r>
            <a:r>
              <a:rPr lang="en-US" sz="2800" dirty="0">
                <a:latin typeface="+mj-lt"/>
                <a:cs typeface="Times New Roman" pitchFamily="18" charset="0"/>
              </a:rPr>
              <a:t> into a PC to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build hardware-accelerated</a:t>
            </a:r>
            <a:r>
              <a:rPr lang="en-US" sz="2800" dirty="0">
                <a:latin typeface="+mj-lt"/>
                <a:cs typeface="Times New Roman" pitchFamily="18" charset="0"/>
              </a:rPr>
              <a:t>, gigabit-speed network  appliance. 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defTabSz="36852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Features:</a:t>
            </a:r>
            <a:endParaRPr lang="en-US" sz="1050" dirty="0">
              <a:latin typeface="+mj-lt"/>
              <a:cs typeface="Times New Roman" pitchFamily="18" charset="0"/>
            </a:endParaRPr>
          </a:p>
          <a:p>
            <a:pPr marL="47625" indent="-47625" defTabSz="3685215" fontAlgn="auto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Wire-speed packet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processing</a:t>
            </a:r>
          </a:p>
          <a:p>
            <a:pPr marL="47625" indent="-47625" defTabSz="3685215" fontAlgn="auto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 Cost-Effective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47625" indent="-47625" defTabSz="3685215" fontAlgn="auto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Can be programmed as:</a:t>
            </a:r>
          </a:p>
          <a:p>
            <a:pPr marL="47625" lvl="1" indent="-47625" defTabSz="3685215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b="1" dirty="0">
                <a:latin typeface="+mj-lt"/>
                <a:cs typeface="Times New Roman" pitchFamily="18" charset="0"/>
              </a:rPr>
              <a:t>    Any-protocol Router, Ethernet Switch, NIC,</a:t>
            </a:r>
            <a:r>
              <a:rPr lang="en-US" sz="2800" dirty="0">
                <a:latin typeface="+mj-lt"/>
                <a:cs typeface="Times New Roman" pitchFamily="18" charset="0"/>
              </a:rPr>
              <a:t>…</a:t>
            </a:r>
          </a:p>
          <a:p>
            <a:pPr marL="47625" indent="-47625" defTabSz="3685215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Interfaces</a:t>
            </a:r>
            <a:r>
              <a:rPr lang="en-US" sz="2800" dirty="0">
                <a:latin typeface="+mj-lt"/>
                <a:cs typeface="Times New Roman" pitchFamily="18" charset="0"/>
              </a:rPr>
              <a:t>:</a:t>
            </a:r>
          </a:p>
          <a:p>
            <a:pPr marL="47625" lvl="1" indent="-47625" defTabSz="3685215" fontAlgn="auto">
              <a:spcBef>
                <a:spcPts val="0"/>
              </a:spcBef>
              <a:spcAft>
                <a:spcPts val="0"/>
              </a:spcAft>
              <a:buSzPct val="60000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Four </a:t>
            </a:r>
            <a:r>
              <a:rPr lang="en-US" sz="2800" dirty="0">
                <a:latin typeface="+mj-lt"/>
                <a:cs typeface="Times New Roman" pitchFamily="18" charset="0"/>
              </a:rPr>
              <a:t>Gigabit Ethernet ports</a:t>
            </a:r>
          </a:p>
          <a:p>
            <a:pPr marL="47625" lvl="1" indent="-47625" defTabSz="3685215" fontAlgn="auto">
              <a:spcBef>
                <a:spcPts val="0"/>
              </a:spcBef>
              <a:spcAft>
                <a:spcPts val="0"/>
              </a:spcAft>
              <a:buSzPct val="60000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Standard </a:t>
            </a:r>
            <a:r>
              <a:rPr lang="en-US" sz="2800" dirty="0">
                <a:latin typeface="+mj-lt"/>
                <a:cs typeface="Times New Roman" pitchFamily="18" charset="0"/>
              </a:rPr>
              <a:t>PCI host interface</a:t>
            </a:r>
          </a:p>
          <a:p>
            <a:pPr marL="47625" lvl="1" indent="-47625" defTabSz="3685215" fontAlgn="auto">
              <a:spcBef>
                <a:spcPts val="0"/>
              </a:spcBef>
              <a:spcAft>
                <a:spcPts val="0"/>
              </a:spcAft>
              <a:buSzPct val="60000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Gigabit </a:t>
            </a:r>
            <a:r>
              <a:rPr lang="en-US" sz="2800" dirty="0">
                <a:latin typeface="+mj-lt"/>
                <a:cs typeface="Times New Roman" pitchFamily="18" charset="0"/>
              </a:rPr>
              <a:t>serial I/O  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488900" y="2478030"/>
            <a:ext cx="1421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The </a:t>
            </a:r>
            <a:r>
              <a:rPr lang="en-US" sz="2800" i="1" dirty="0" err="1" smtClean="0"/>
              <a:t>NetFPGA</a:t>
            </a:r>
            <a:r>
              <a:rPr lang="en-US" sz="2800" i="1" dirty="0" smtClean="0"/>
              <a:t> platform provides a flexible teaching and research tool – permitting instrumentation and prototyping of real router functionality at real network speeds.</a:t>
            </a:r>
            <a:endParaRPr lang="en-GB" sz="2800" i="1" dirty="0"/>
          </a:p>
        </p:txBody>
      </p:sp>
      <p:sp>
        <p:nvSpPr>
          <p:cNvPr id="253" name="TextBox 252"/>
          <p:cNvSpPr txBox="1"/>
          <p:nvPr/>
        </p:nvSpPr>
        <p:spPr>
          <a:xfrm>
            <a:off x="346024" y="673182"/>
            <a:ext cx="1021563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NetFPGA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sz="3200" b="1" dirty="0" smtClean="0"/>
              <a:t>Programmable Hardware for high-speed network prototypes</a:t>
            </a:r>
            <a:endParaRPr lang="en-US" sz="1050" b="1" dirty="0" smtClean="0"/>
          </a:p>
        </p:txBody>
      </p:sp>
      <p:grpSp>
        <p:nvGrpSpPr>
          <p:cNvPr id="254" name="Group 253"/>
          <p:cNvGrpSpPr/>
          <p:nvPr/>
        </p:nvGrpSpPr>
        <p:grpSpPr>
          <a:xfrm>
            <a:off x="7989890" y="14905947"/>
            <a:ext cx="6999140" cy="1859683"/>
            <a:chOff x="2560602" y="9907582"/>
            <a:chExt cx="6999140" cy="1859683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2894943" y="9951383"/>
              <a:ext cx="6483924" cy="1815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800" dirty="0">
                  <a:latin typeface="+mn-lt"/>
                  <a:cs typeface="Times New Roman" pitchFamily="18" charset="0"/>
                </a:rPr>
                <a:t>An open network hardware platform implemented with Field Programmable Gate Array (FPGA) logic.  </a:t>
              </a:r>
            </a:p>
            <a:p>
              <a:pPr>
                <a:defRPr/>
              </a:pPr>
              <a:endParaRPr lang="en-US" sz="2800" dirty="0">
                <a:latin typeface="Arial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2560602" y="9907582"/>
              <a:ext cx="6999140" cy="1503519"/>
            </a:xfrm>
            <a:prstGeom prst="roundRect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462" y="8407384"/>
            <a:ext cx="7286676" cy="30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" name="TextBox 258"/>
          <p:cNvSpPr txBox="1"/>
          <p:nvPr/>
        </p:nvSpPr>
        <p:spPr>
          <a:xfrm>
            <a:off x="8847146" y="7550128"/>
            <a:ext cx="54292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Using the </a:t>
            </a:r>
            <a:r>
              <a:rPr lang="en-US" sz="2800" dirty="0" err="1" smtClean="0"/>
              <a:t>NetFPGA</a:t>
            </a:r>
            <a:r>
              <a:rPr lang="en-US" sz="2800" dirty="0" smtClean="0"/>
              <a:t> follows Cambridge Computer Laboratory tradition of working with both hardware and software.</a:t>
            </a:r>
          </a:p>
          <a:p>
            <a:endParaRPr lang="en-US" sz="2800" dirty="0"/>
          </a:p>
          <a:p>
            <a:r>
              <a:rPr lang="en-US" sz="2800" dirty="0" smtClean="0"/>
              <a:t>Past networking projects have included the original Cambridge Ring, the Cambridge Fast Ring, the </a:t>
            </a:r>
            <a:r>
              <a:rPr lang="en-US" sz="2800" dirty="0" err="1" smtClean="0"/>
              <a:t>Fairisle</a:t>
            </a:r>
            <a:r>
              <a:rPr lang="en-US" sz="2800" dirty="0" smtClean="0"/>
              <a:t> ATM switch, the Desk Area Network and the Home Area Network.</a:t>
            </a:r>
          </a:p>
          <a:p>
            <a:endParaRPr lang="en-US" sz="2800" dirty="0"/>
          </a:p>
          <a:p>
            <a:r>
              <a:rPr lang="en-US" sz="2800" dirty="0" smtClean="0"/>
              <a:t>Programmable network hardware allows students and researchers to do practical prototyping at real-world line-speeds.</a:t>
            </a:r>
            <a:endParaRPr lang="en-GB" sz="2800" dirty="0"/>
          </a:p>
        </p:txBody>
      </p:sp>
      <p:grpSp>
        <p:nvGrpSpPr>
          <p:cNvPr id="260" name="Group 54"/>
          <p:cNvGrpSpPr>
            <a:grpSpLocks/>
          </p:cNvGrpSpPr>
          <p:nvPr/>
        </p:nvGrpSpPr>
        <p:grpSpPr bwMode="auto">
          <a:xfrm>
            <a:off x="8853464" y="17257196"/>
            <a:ext cx="6065912" cy="2245621"/>
            <a:chOff x="13729494" y="18745200"/>
            <a:chExt cx="12038806" cy="4456512"/>
          </a:xfrm>
        </p:grpSpPr>
        <p:pic>
          <p:nvPicPr>
            <p:cNvPr id="261" name="Picture 51" descr="S_4x1in300dpi.t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20094" y="18745200"/>
              <a:ext cx="10483592" cy="345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" name="TextBox 56"/>
            <p:cNvSpPr txBox="1">
              <a:spLocks noChangeArrowheads="1"/>
            </p:cNvSpPr>
            <p:nvPr/>
          </p:nvSpPr>
          <p:spPr bwMode="auto">
            <a:xfrm>
              <a:off x="13729494" y="21919046"/>
              <a:ext cx="12038806" cy="1282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dirty="0">
                  <a:latin typeface="Calibri" pitchFamily="34" charset="0"/>
                  <a:cs typeface="Times New Roman" pitchFamily="18" charset="0"/>
                </a:rPr>
                <a:t>http://www.netfpga.org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346024" y="16435306"/>
            <a:ext cx="7500990" cy="4487771"/>
            <a:chOff x="0" y="990600"/>
            <a:chExt cx="8915400" cy="5334000"/>
          </a:xfrm>
        </p:grpSpPr>
        <p:sp>
          <p:nvSpPr>
            <p:cNvPr id="255" name="Rectangle 3"/>
            <p:cNvSpPr txBox="1">
              <a:spLocks noChangeArrowheads="1"/>
            </p:cNvSpPr>
            <p:nvPr/>
          </p:nvSpPr>
          <p:spPr>
            <a:xfrm>
              <a:off x="0" y="990600"/>
              <a:ext cx="8458200" cy="5334000"/>
            </a:xfrm>
            <a:prstGeom prst="rect">
              <a:avLst/>
            </a:prstGeom>
          </p:spPr>
          <p:txBody>
            <a:bodyPr vert="horz" lIns="208615" tIns="104307" rIns="208615" bIns="104307" rtlCol="0">
              <a:normAutofit/>
            </a:bodyPr>
            <a:lstStyle/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Support for the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NetFPGA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project has been provided by the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following companies and institutions </a:t>
              </a: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82306" marR="0" lvl="0" indent="-782306" algn="l" defTabSz="2086149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" name="Picture 6" descr="Logos_NetFPGA_2007_1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798638"/>
              <a:ext cx="6934200" cy="353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" name="Picture 4" descr="juniper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00800" y="4038600"/>
              <a:ext cx="230981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4" name="Picture 5" descr="Google-mid_size_Logo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29400" y="2133600"/>
              <a:ext cx="2286000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5" name="Picture 7" descr="\\.PSF\.Home\Desktop\My Downloads\uc-pantone.ep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629400" y="3276600"/>
              <a:ext cx="2057400" cy="431491"/>
            </a:xfrm>
            <a:prstGeom prst="rect">
              <a:avLst/>
            </a:prstGeom>
            <a:noFill/>
          </p:spPr>
        </p:pic>
      </p:grpSp>
      <p:grpSp>
        <p:nvGrpSpPr>
          <p:cNvPr id="267" name="Group 6"/>
          <p:cNvGrpSpPr>
            <a:grpSpLocks noChangeAspect="1"/>
          </p:cNvGrpSpPr>
          <p:nvPr/>
        </p:nvGrpSpPr>
        <p:grpSpPr bwMode="auto">
          <a:xfrm>
            <a:off x="8704270" y="3621038"/>
            <a:ext cx="5845650" cy="3786214"/>
            <a:chOff x="335" y="619"/>
            <a:chExt cx="4973" cy="3221"/>
          </a:xfrm>
        </p:grpSpPr>
        <p:sp>
          <p:nvSpPr>
            <p:cNvPr id="268" name="AutoShape 5"/>
            <p:cNvSpPr>
              <a:spLocks noChangeAspect="1" noChangeArrowheads="1" noTextEdit="1"/>
            </p:cNvSpPr>
            <p:nvPr/>
          </p:nvSpPr>
          <p:spPr bwMode="auto">
            <a:xfrm>
              <a:off x="336" y="619"/>
              <a:ext cx="4972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grpSp>
          <p:nvGrpSpPr>
            <p:cNvPr id="269" name="Group 9"/>
            <p:cNvGrpSpPr>
              <a:grpSpLocks/>
            </p:cNvGrpSpPr>
            <p:nvPr/>
          </p:nvGrpSpPr>
          <p:grpSpPr bwMode="auto">
            <a:xfrm>
              <a:off x="903" y="625"/>
              <a:ext cx="4103" cy="2503"/>
              <a:chOff x="903" y="625"/>
              <a:chExt cx="4103" cy="2503"/>
            </a:xfrm>
          </p:grpSpPr>
          <p:sp>
            <p:nvSpPr>
              <p:cNvPr id="500" name="Rectangle 7"/>
              <p:cNvSpPr>
                <a:spLocks noChangeArrowheads="1"/>
              </p:cNvSpPr>
              <p:nvPr/>
            </p:nvSpPr>
            <p:spPr bwMode="auto">
              <a:xfrm>
                <a:off x="903" y="625"/>
                <a:ext cx="4103" cy="2503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501" name="Rectangle 8"/>
              <p:cNvSpPr>
                <a:spLocks noChangeArrowheads="1"/>
              </p:cNvSpPr>
              <p:nvPr/>
            </p:nvSpPr>
            <p:spPr bwMode="auto">
              <a:xfrm>
                <a:off x="903" y="625"/>
                <a:ext cx="4103" cy="2503"/>
              </a:xfrm>
              <a:prstGeom prst="rect">
                <a:avLst/>
              </a:prstGeom>
              <a:noFill/>
              <a:ln w="14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grpSp>
          <p:nvGrpSpPr>
            <p:cNvPr id="270" name="Group 12"/>
            <p:cNvGrpSpPr>
              <a:grpSpLocks/>
            </p:cNvGrpSpPr>
            <p:nvPr/>
          </p:nvGrpSpPr>
          <p:grpSpPr bwMode="auto">
            <a:xfrm>
              <a:off x="738" y="3333"/>
              <a:ext cx="4104" cy="493"/>
              <a:chOff x="738" y="3333"/>
              <a:chExt cx="4104" cy="493"/>
            </a:xfrm>
          </p:grpSpPr>
          <p:sp>
            <p:nvSpPr>
              <p:cNvPr id="498" name="Rectangle 10"/>
              <p:cNvSpPr>
                <a:spLocks noChangeArrowheads="1"/>
              </p:cNvSpPr>
              <p:nvPr/>
            </p:nvSpPr>
            <p:spPr bwMode="auto">
              <a:xfrm>
                <a:off x="738" y="3333"/>
                <a:ext cx="4104" cy="49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99" name="Rectangle 11"/>
              <p:cNvSpPr>
                <a:spLocks noChangeArrowheads="1"/>
              </p:cNvSpPr>
              <p:nvPr/>
            </p:nvSpPr>
            <p:spPr bwMode="auto">
              <a:xfrm>
                <a:off x="738" y="3333"/>
                <a:ext cx="4104" cy="493"/>
              </a:xfrm>
              <a:prstGeom prst="rect">
                <a:avLst/>
              </a:prstGeom>
              <a:noFill/>
              <a:ln w="14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grpSp>
          <p:nvGrpSpPr>
            <p:cNvPr id="271" name="Group 15"/>
            <p:cNvGrpSpPr>
              <a:grpSpLocks/>
            </p:cNvGrpSpPr>
            <p:nvPr/>
          </p:nvGrpSpPr>
          <p:grpSpPr bwMode="auto">
            <a:xfrm>
              <a:off x="738" y="748"/>
              <a:ext cx="4104" cy="2503"/>
              <a:chOff x="738" y="748"/>
              <a:chExt cx="4104" cy="2503"/>
            </a:xfrm>
          </p:grpSpPr>
          <p:sp>
            <p:nvSpPr>
              <p:cNvPr id="496" name="Rectangle 13"/>
              <p:cNvSpPr>
                <a:spLocks noChangeArrowheads="1"/>
              </p:cNvSpPr>
              <p:nvPr/>
            </p:nvSpPr>
            <p:spPr bwMode="auto">
              <a:xfrm>
                <a:off x="738" y="748"/>
                <a:ext cx="4104" cy="2503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97" name="Rectangle 14"/>
              <p:cNvSpPr>
                <a:spLocks noChangeArrowheads="1"/>
              </p:cNvSpPr>
              <p:nvPr/>
            </p:nvSpPr>
            <p:spPr bwMode="auto">
              <a:xfrm>
                <a:off x="738" y="748"/>
                <a:ext cx="4104" cy="2503"/>
              </a:xfrm>
              <a:prstGeom prst="rect">
                <a:avLst/>
              </a:prstGeom>
              <a:noFill/>
              <a:ln w="14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272" name="Rectangle 16"/>
            <p:cNvSpPr>
              <a:spLocks noChangeArrowheads="1"/>
            </p:cNvSpPr>
            <p:nvPr/>
          </p:nvSpPr>
          <p:spPr bwMode="auto">
            <a:xfrm>
              <a:off x="830" y="793"/>
              <a:ext cx="117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NetFPGA platform</a:t>
              </a:r>
              <a:endParaRPr lang="en-US" sz="1100"/>
            </a:p>
          </p:txBody>
        </p:sp>
        <p:grpSp>
          <p:nvGrpSpPr>
            <p:cNvPr id="273" name="Group 19"/>
            <p:cNvGrpSpPr>
              <a:grpSpLocks/>
            </p:cNvGrpSpPr>
            <p:nvPr/>
          </p:nvGrpSpPr>
          <p:grpSpPr bwMode="auto">
            <a:xfrm>
              <a:off x="1436" y="953"/>
              <a:ext cx="2708" cy="2257"/>
              <a:chOff x="1436" y="953"/>
              <a:chExt cx="2708" cy="2257"/>
            </a:xfrm>
          </p:grpSpPr>
          <p:sp>
            <p:nvSpPr>
              <p:cNvPr id="494" name="Rectangle 17"/>
              <p:cNvSpPr>
                <a:spLocks noChangeArrowheads="1"/>
              </p:cNvSpPr>
              <p:nvPr/>
            </p:nvSpPr>
            <p:spPr bwMode="auto">
              <a:xfrm>
                <a:off x="1436" y="953"/>
                <a:ext cx="2708" cy="2257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95" name="Rectangle 18"/>
              <p:cNvSpPr>
                <a:spLocks noChangeArrowheads="1"/>
              </p:cNvSpPr>
              <p:nvPr/>
            </p:nvSpPr>
            <p:spPr bwMode="auto">
              <a:xfrm>
                <a:off x="1436" y="953"/>
                <a:ext cx="2708" cy="2257"/>
              </a:xfrm>
              <a:prstGeom prst="rect">
                <a:avLst/>
              </a:prstGeom>
              <a:noFill/>
              <a:ln w="5" cap="rnd">
                <a:solidFill>
                  <a:srgbClr val="00CC99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grpSp>
          <p:nvGrpSpPr>
            <p:cNvPr id="274" name="Group 22"/>
            <p:cNvGrpSpPr>
              <a:grpSpLocks/>
            </p:cNvGrpSpPr>
            <p:nvPr/>
          </p:nvGrpSpPr>
          <p:grpSpPr bwMode="auto">
            <a:xfrm>
              <a:off x="1518" y="1159"/>
              <a:ext cx="328" cy="369"/>
              <a:chOff x="1518" y="1159"/>
              <a:chExt cx="328" cy="369"/>
            </a:xfrm>
          </p:grpSpPr>
          <p:sp>
            <p:nvSpPr>
              <p:cNvPr id="492" name="Rectangle 20"/>
              <p:cNvSpPr>
                <a:spLocks noChangeArrowheads="1"/>
              </p:cNvSpPr>
              <p:nvPr/>
            </p:nvSpPr>
            <p:spPr bwMode="auto">
              <a:xfrm>
                <a:off x="1518" y="1159"/>
                <a:ext cx="328" cy="36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93" name="Rectangle 21"/>
              <p:cNvSpPr>
                <a:spLocks noChangeArrowheads="1"/>
              </p:cNvSpPr>
              <p:nvPr/>
            </p:nvSpPr>
            <p:spPr bwMode="auto">
              <a:xfrm>
                <a:off x="1518" y="1159"/>
                <a:ext cx="328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275" name="Rectangle 23"/>
            <p:cNvSpPr>
              <a:spLocks noChangeArrowheads="1"/>
            </p:cNvSpPr>
            <p:nvPr/>
          </p:nvSpPr>
          <p:spPr bwMode="auto">
            <a:xfrm rot="5400000">
              <a:off x="1565" y="1291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1GE </a:t>
              </a:r>
              <a:endParaRPr lang="en-US" sz="1100"/>
            </a:p>
          </p:txBody>
        </p:sp>
        <p:sp>
          <p:nvSpPr>
            <p:cNvPr id="276" name="Rectangle 24"/>
            <p:cNvSpPr>
              <a:spLocks noChangeArrowheads="1"/>
            </p:cNvSpPr>
            <p:nvPr/>
          </p:nvSpPr>
          <p:spPr bwMode="auto">
            <a:xfrm rot="5400000">
              <a:off x="1421" y="1291"/>
              <a:ext cx="34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MAC</a:t>
              </a:r>
              <a:endParaRPr lang="en-US" sz="1100"/>
            </a:p>
          </p:txBody>
        </p:sp>
        <p:grpSp>
          <p:nvGrpSpPr>
            <p:cNvPr id="277" name="Group 27"/>
            <p:cNvGrpSpPr>
              <a:grpSpLocks/>
            </p:cNvGrpSpPr>
            <p:nvPr/>
          </p:nvGrpSpPr>
          <p:grpSpPr bwMode="auto">
            <a:xfrm>
              <a:off x="1518" y="1569"/>
              <a:ext cx="328" cy="369"/>
              <a:chOff x="1518" y="1569"/>
              <a:chExt cx="328" cy="369"/>
            </a:xfrm>
          </p:grpSpPr>
          <p:sp>
            <p:nvSpPr>
              <p:cNvPr id="490" name="Rectangle 25"/>
              <p:cNvSpPr>
                <a:spLocks noChangeArrowheads="1"/>
              </p:cNvSpPr>
              <p:nvPr/>
            </p:nvSpPr>
            <p:spPr bwMode="auto">
              <a:xfrm>
                <a:off x="1518" y="1569"/>
                <a:ext cx="328" cy="36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91" name="Rectangle 26"/>
              <p:cNvSpPr>
                <a:spLocks noChangeArrowheads="1"/>
              </p:cNvSpPr>
              <p:nvPr/>
            </p:nvSpPr>
            <p:spPr bwMode="auto">
              <a:xfrm>
                <a:off x="1518" y="1569"/>
                <a:ext cx="328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278" name="Rectangle 28"/>
            <p:cNvSpPr>
              <a:spLocks noChangeArrowheads="1"/>
            </p:cNvSpPr>
            <p:nvPr/>
          </p:nvSpPr>
          <p:spPr bwMode="auto">
            <a:xfrm rot="5400000">
              <a:off x="1565" y="1702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</a:rPr>
                <a:t>1GE </a:t>
              </a:r>
              <a:endParaRPr lang="en-US" sz="1100" dirty="0"/>
            </a:p>
          </p:txBody>
        </p:sp>
        <p:sp>
          <p:nvSpPr>
            <p:cNvPr id="279" name="Rectangle 29"/>
            <p:cNvSpPr>
              <a:spLocks noChangeArrowheads="1"/>
            </p:cNvSpPr>
            <p:nvPr/>
          </p:nvSpPr>
          <p:spPr bwMode="auto">
            <a:xfrm rot="5400000">
              <a:off x="1421" y="1701"/>
              <a:ext cx="34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MAC</a:t>
              </a:r>
              <a:endParaRPr lang="en-US" sz="1100"/>
            </a:p>
          </p:txBody>
        </p:sp>
        <p:grpSp>
          <p:nvGrpSpPr>
            <p:cNvPr id="280" name="Group 32"/>
            <p:cNvGrpSpPr>
              <a:grpSpLocks/>
            </p:cNvGrpSpPr>
            <p:nvPr/>
          </p:nvGrpSpPr>
          <p:grpSpPr bwMode="auto">
            <a:xfrm>
              <a:off x="1518" y="1979"/>
              <a:ext cx="328" cy="369"/>
              <a:chOff x="1518" y="1979"/>
              <a:chExt cx="328" cy="369"/>
            </a:xfrm>
          </p:grpSpPr>
          <p:sp>
            <p:nvSpPr>
              <p:cNvPr id="488" name="Rectangle 30"/>
              <p:cNvSpPr>
                <a:spLocks noChangeArrowheads="1"/>
              </p:cNvSpPr>
              <p:nvPr/>
            </p:nvSpPr>
            <p:spPr bwMode="auto">
              <a:xfrm>
                <a:off x="1518" y="1979"/>
                <a:ext cx="328" cy="36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89" name="Rectangle 31"/>
              <p:cNvSpPr>
                <a:spLocks noChangeArrowheads="1"/>
              </p:cNvSpPr>
              <p:nvPr/>
            </p:nvSpPr>
            <p:spPr bwMode="auto">
              <a:xfrm>
                <a:off x="1518" y="1979"/>
                <a:ext cx="328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281" name="Rectangle 33"/>
            <p:cNvSpPr>
              <a:spLocks noChangeArrowheads="1"/>
            </p:cNvSpPr>
            <p:nvPr/>
          </p:nvSpPr>
          <p:spPr bwMode="auto">
            <a:xfrm rot="5400000">
              <a:off x="1565" y="2113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1GE </a:t>
              </a:r>
              <a:endParaRPr lang="en-US" sz="1100"/>
            </a:p>
          </p:txBody>
        </p:sp>
        <p:sp>
          <p:nvSpPr>
            <p:cNvPr id="282" name="Rectangle 34"/>
            <p:cNvSpPr>
              <a:spLocks noChangeArrowheads="1"/>
            </p:cNvSpPr>
            <p:nvPr/>
          </p:nvSpPr>
          <p:spPr bwMode="auto">
            <a:xfrm rot="5400000">
              <a:off x="1421" y="2112"/>
              <a:ext cx="34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MAC</a:t>
              </a:r>
              <a:endParaRPr lang="en-US" sz="1100"/>
            </a:p>
          </p:txBody>
        </p:sp>
        <p:grpSp>
          <p:nvGrpSpPr>
            <p:cNvPr id="283" name="Group 37"/>
            <p:cNvGrpSpPr>
              <a:grpSpLocks/>
            </p:cNvGrpSpPr>
            <p:nvPr/>
          </p:nvGrpSpPr>
          <p:grpSpPr bwMode="auto">
            <a:xfrm>
              <a:off x="1518" y="2390"/>
              <a:ext cx="328" cy="369"/>
              <a:chOff x="1518" y="2390"/>
              <a:chExt cx="328" cy="369"/>
            </a:xfrm>
          </p:grpSpPr>
          <p:sp>
            <p:nvSpPr>
              <p:cNvPr id="486" name="Rectangle 35"/>
              <p:cNvSpPr>
                <a:spLocks noChangeArrowheads="1"/>
              </p:cNvSpPr>
              <p:nvPr/>
            </p:nvSpPr>
            <p:spPr bwMode="auto">
              <a:xfrm>
                <a:off x="1518" y="2390"/>
                <a:ext cx="328" cy="36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87" name="Rectangle 36"/>
              <p:cNvSpPr>
                <a:spLocks noChangeArrowheads="1"/>
              </p:cNvSpPr>
              <p:nvPr/>
            </p:nvSpPr>
            <p:spPr bwMode="auto">
              <a:xfrm>
                <a:off x="1518" y="2390"/>
                <a:ext cx="328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284" name="Rectangle 38"/>
            <p:cNvSpPr>
              <a:spLocks noChangeArrowheads="1"/>
            </p:cNvSpPr>
            <p:nvPr/>
          </p:nvSpPr>
          <p:spPr bwMode="auto">
            <a:xfrm rot="5400000">
              <a:off x="1564" y="2523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1GE </a:t>
              </a:r>
              <a:endParaRPr lang="en-US" sz="1100"/>
            </a:p>
          </p:txBody>
        </p:sp>
        <p:sp>
          <p:nvSpPr>
            <p:cNvPr id="285" name="Rectangle 39"/>
            <p:cNvSpPr>
              <a:spLocks noChangeArrowheads="1"/>
            </p:cNvSpPr>
            <p:nvPr/>
          </p:nvSpPr>
          <p:spPr bwMode="auto">
            <a:xfrm rot="5400000">
              <a:off x="1420" y="2523"/>
              <a:ext cx="34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MAC</a:t>
              </a:r>
              <a:endParaRPr lang="en-US" sz="1100"/>
            </a:p>
          </p:txBody>
        </p:sp>
        <p:grpSp>
          <p:nvGrpSpPr>
            <p:cNvPr id="286" name="Group 42"/>
            <p:cNvGrpSpPr>
              <a:grpSpLocks/>
            </p:cNvGrpSpPr>
            <p:nvPr/>
          </p:nvGrpSpPr>
          <p:grpSpPr bwMode="auto">
            <a:xfrm>
              <a:off x="1969" y="1200"/>
              <a:ext cx="247" cy="123"/>
              <a:chOff x="1969" y="1200"/>
              <a:chExt cx="247" cy="123"/>
            </a:xfrm>
          </p:grpSpPr>
          <p:sp>
            <p:nvSpPr>
              <p:cNvPr id="484" name="Freeform 40"/>
              <p:cNvSpPr>
                <a:spLocks/>
              </p:cNvSpPr>
              <p:nvPr/>
            </p:nvSpPr>
            <p:spPr bwMode="auto">
              <a:xfrm>
                <a:off x="1969" y="1200"/>
                <a:ext cx="247" cy="123"/>
              </a:xfrm>
              <a:custGeom>
                <a:avLst/>
                <a:gdLst>
                  <a:gd name="T0" fmla="*/ 0 w 247"/>
                  <a:gd name="T1" fmla="*/ 0 h 123"/>
                  <a:gd name="T2" fmla="*/ 247 w 247"/>
                  <a:gd name="T3" fmla="*/ 0 h 123"/>
                  <a:gd name="T4" fmla="*/ 247 w 247"/>
                  <a:gd name="T5" fmla="*/ 123 h 123"/>
                  <a:gd name="T6" fmla="*/ 0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0" y="0"/>
                    </a:moveTo>
                    <a:lnTo>
                      <a:pt x="247" y="0"/>
                    </a:lnTo>
                    <a:lnTo>
                      <a:pt x="247" y="123"/>
                    </a:lnTo>
                    <a:lnTo>
                      <a:pt x="0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85" name="Line 41"/>
              <p:cNvSpPr>
                <a:spLocks noChangeShapeType="1"/>
              </p:cNvSpPr>
              <p:nvPr/>
            </p:nvSpPr>
            <p:spPr bwMode="auto">
              <a:xfrm>
                <a:off x="2126" y="1218"/>
                <a:ext cx="1" cy="87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grpSp>
          <p:nvGrpSpPr>
            <p:cNvPr id="287" name="Group 45"/>
            <p:cNvGrpSpPr>
              <a:grpSpLocks/>
            </p:cNvGrpSpPr>
            <p:nvPr/>
          </p:nvGrpSpPr>
          <p:grpSpPr bwMode="auto">
            <a:xfrm>
              <a:off x="1969" y="1364"/>
              <a:ext cx="247" cy="123"/>
              <a:chOff x="1969" y="1364"/>
              <a:chExt cx="247" cy="123"/>
            </a:xfrm>
          </p:grpSpPr>
          <p:sp>
            <p:nvSpPr>
              <p:cNvPr id="482" name="Freeform 43"/>
              <p:cNvSpPr>
                <a:spLocks/>
              </p:cNvSpPr>
              <p:nvPr/>
            </p:nvSpPr>
            <p:spPr bwMode="auto">
              <a:xfrm>
                <a:off x="1969" y="1364"/>
                <a:ext cx="247" cy="123"/>
              </a:xfrm>
              <a:custGeom>
                <a:avLst/>
                <a:gdLst>
                  <a:gd name="T0" fmla="*/ 247 w 247"/>
                  <a:gd name="T1" fmla="*/ 0 h 123"/>
                  <a:gd name="T2" fmla="*/ 0 w 247"/>
                  <a:gd name="T3" fmla="*/ 0 h 123"/>
                  <a:gd name="T4" fmla="*/ 0 w 247"/>
                  <a:gd name="T5" fmla="*/ 123 h 123"/>
                  <a:gd name="T6" fmla="*/ 247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247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247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83" name="Line 44"/>
              <p:cNvSpPr>
                <a:spLocks noChangeShapeType="1"/>
              </p:cNvSpPr>
              <p:nvPr/>
            </p:nvSpPr>
            <p:spPr bwMode="auto">
              <a:xfrm>
                <a:off x="2059" y="1382"/>
                <a:ext cx="1" cy="87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sp>
          <p:nvSpPr>
            <p:cNvPr id="288" name="Freeform 46"/>
            <p:cNvSpPr>
              <a:spLocks noEditPoints="1"/>
            </p:cNvSpPr>
            <p:nvPr/>
          </p:nvSpPr>
          <p:spPr bwMode="auto">
            <a:xfrm>
              <a:off x="2212" y="1220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89" name="Freeform 47"/>
            <p:cNvSpPr>
              <a:spLocks noEditPoints="1"/>
            </p:cNvSpPr>
            <p:nvPr/>
          </p:nvSpPr>
          <p:spPr bwMode="auto">
            <a:xfrm>
              <a:off x="2216" y="1425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90" name="Freeform 48"/>
            <p:cNvSpPr>
              <a:spLocks noEditPoints="1"/>
            </p:cNvSpPr>
            <p:nvPr/>
          </p:nvSpPr>
          <p:spPr bwMode="auto">
            <a:xfrm>
              <a:off x="1846" y="1425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91" name="Freeform 49"/>
            <p:cNvSpPr>
              <a:spLocks noEditPoints="1"/>
            </p:cNvSpPr>
            <p:nvPr/>
          </p:nvSpPr>
          <p:spPr bwMode="auto">
            <a:xfrm>
              <a:off x="1843" y="1220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92" name="Freeform 50"/>
            <p:cNvSpPr>
              <a:spLocks/>
            </p:cNvSpPr>
            <p:nvPr/>
          </p:nvSpPr>
          <p:spPr bwMode="auto">
            <a:xfrm>
              <a:off x="1969" y="1200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93" name="Line 51"/>
            <p:cNvSpPr>
              <a:spLocks noChangeShapeType="1"/>
            </p:cNvSpPr>
            <p:nvPr/>
          </p:nvSpPr>
          <p:spPr bwMode="auto">
            <a:xfrm>
              <a:off x="2126" y="1218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294" name="Freeform 52"/>
            <p:cNvSpPr>
              <a:spLocks/>
            </p:cNvSpPr>
            <p:nvPr/>
          </p:nvSpPr>
          <p:spPr bwMode="auto">
            <a:xfrm>
              <a:off x="1969" y="1200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95" name="Line 53"/>
            <p:cNvSpPr>
              <a:spLocks noChangeShapeType="1"/>
            </p:cNvSpPr>
            <p:nvPr/>
          </p:nvSpPr>
          <p:spPr bwMode="auto">
            <a:xfrm>
              <a:off x="2126" y="1218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296" name="Freeform 54"/>
            <p:cNvSpPr>
              <a:spLocks/>
            </p:cNvSpPr>
            <p:nvPr/>
          </p:nvSpPr>
          <p:spPr bwMode="auto">
            <a:xfrm>
              <a:off x="1969" y="1364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97" name="Line 55"/>
            <p:cNvSpPr>
              <a:spLocks noChangeShapeType="1"/>
            </p:cNvSpPr>
            <p:nvPr/>
          </p:nvSpPr>
          <p:spPr bwMode="auto">
            <a:xfrm>
              <a:off x="2059" y="1382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298" name="Freeform 56"/>
            <p:cNvSpPr>
              <a:spLocks/>
            </p:cNvSpPr>
            <p:nvPr/>
          </p:nvSpPr>
          <p:spPr bwMode="auto">
            <a:xfrm>
              <a:off x="1969" y="1364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299" name="Line 57"/>
            <p:cNvSpPr>
              <a:spLocks noChangeShapeType="1"/>
            </p:cNvSpPr>
            <p:nvPr/>
          </p:nvSpPr>
          <p:spPr bwMode="auto">
            <a:xfrm>
              <a:off x="2059" y="1382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00" name="Freeform 58"/>
            <p:cNvSpPr>
              <a:spLocks noEditPoints="1"/>
            </p:cNvSpPr>
            <p:nvPr/>
          </p:nvSpPr>
          <p:spPr bwMode="auto">
            <a:xfrm>
              <a:off x="2212" y="1220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01" name="Freeform 59"/>
            <p:cNvSpPr>
              <a:spLocks noEditPoints="1"/>
            </p:cNvSpPr>
            <p:nvPr/>
          </p:nvSpPr>
          <p:spPr bwMode="auto">
            <a:xfrm>
              <a:off x="2216" y="1425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02" name="Freeform 60"/>
            <p:cNvSpPr>
              <a:spLocks noEditPoints="1"/>
            </p:cNvSpPr>
            <p:nvPr/>
          </p:nvSpPr>
          <p:spPr bwMode="auto">
            <a:xfrm>
              <a:off x="1846" y="1425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03" name="Freeform 61"/>
            <p:cNvSpPr>
              <a:spLocks noEditPoints="1"/>
            </p:cNvSpPr>
            <p:nvPr/>
          </p:nvSpPr>
          <p:spPr bwMode="auto">
            <a:xfrm>
              <a:off x="1843" y="1220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grpSp>
          <p:nvGrpSpPr>
            <p:cNvPr id="304" name="Group 64"/>
            <p:cNvGrpSpPr>
              <a:grpSpLocks/>
            </p:cNvGrpSpPr>
            <p:nvPr/>
          </p:nvGrpSpPr>
          <p:grpSpPr bwMode="auto">
            <a:xfrm>
              <a:off x="1969" y="1610"/>
              <a:ext cx="247" cy="123"/>
              <a:chOff x="1969" y="1610"/>
              <a:chExt cx="247" cy="123"/>
            </a:xfrm>
          </p:grpSpPr>
          <p:sp>
            <p:nvSpPr>
              <p:cNvPr id="480" name="Freeform 62"/>
              <p:cNvSpPr>
                <a:spLocks/>
              </p:cNvSpPr>
              <p:nvPr/>
            </p:nvSpPr>
            <p:spPr bwMode="auto">
              <a:xfrm>
                <a:off x="1969" y="1610"/>
                <a:ext cx="247" cy="123"/>
              </a:xfrm>
              <a:custGeom>
                <a:avLst/>
                <a:gdLst>
                  <a:gd name="T0" fmla="*/ 0 w 247"/>
                  <a:gd name="T1" fmla="*/ 0 h 123"/>
                  <a:gd name="T2" fmla="*/ 247 w 247"/>
                  <a:gd name="T3" fmla="*/ 0 h 123"/>
                  <a:gd name="T4" fmla="*/ 247 w 247"/>
                  <a:gd name="T5" fmla="*/ 123 h 123"/>
                  <a:gd name="T6" fmla="*/ 0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0" y="0"/>
                    </a:moveTo>
                    <a:lnTo>
                      <a:pt x="247" y="0"/>
                    </a:lnTo>
                    <a:lnTo>
                      <a:pt x="247" y="123"/>
                    </a:lnTo>
                    <a:lnTo>
                      <a:pt x="0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81" name="Line 63"/>
              <p:cNvSpPr>
                <a:spLocks noChangeShapeType="1"/>
              </p:cNvSpPr>
              <p:nvPr/>
            </p:nvSpPr>
            <p:spPr bwMode="auto">
              <a:xfrm>
                <a:off x="2126" y="1628"/>
                <a:ext cx="1" cy="87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grpSp>
          <p:nvGrpSpPr>
            <p:cNvPr id="305" name="Group 67"/>
            <p:cNvGrpSpPr>
              <a:grpSpLocks/>
            </p:cNvGrpSpPr>
            <p:nvPr/>
          </p:nvGrpSpPr>
          <p:grpSpPr bwMode="auto">
            <a:xfrm>
              <a:off x="1969" y="1774"/>
              <a:ext cx="247" cy="123"/>
              <a:chOff x="1969" y="1774"/>
              <a:chExt cx="247" cy="123"/>
            </a:xfrm>
          </p:grpSpPr>
          <p:sp>
            <p:nvSpPr>
              <p:cNvPr id="478" name="Freeform 65"/>
              <p:cNvSpPr>
                <a:spLocks/>
              </p:cNvSpPr>
              <p:nvPr/>
            </p:nvSpPr>
            <p:spPr bwMode="auto">
              <a:xfrm>
                <a:off x="1969" y="1774"/>
                <a:ext cx="247" cy="123"/>
              </a:xfrm>
              <a:custGeom>
                <a:avLst/>
                <a:gdLst>
                  <a:gd name="T0" fmla="*/ 247 w 247"/>
                  <a:gd name="T1" fmla="*/ 0 h 123"/>
                  <a:gd name="T2" fmla="*/ 0 w 247"/>
                  <a:gd name="T3" fmla="*/ 0 h 123"/>
                  <a:gd name="T4" fmla="*/ 0 w 247"/>
                  <a:gd name="T5" fmla="*/ 123 h 123"/>
                  <a:gd name="T6" fmla="*/ 247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247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247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79" name="Line 66"/>
              <p:cNvSpPr>
                <a:spLocks noChangeShapeType="1"/>
              </p:cNvSpPr>
              <p:nvPr/>
            </p:nvSpPr>
            <p:spPr bwMode="auto">
              <a:xfrm>
                <a:off x="2059" y="1792"/>
                <a:ext cx="1" cy="87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sp>
          <p:nvSpPr>
            <p:cNvPr id="306" name="Freeform 68"/>
            <p:cNvSpPr>
              <a:spLocks noEditPoints="1"/>
            </p:cNvSpPr>
            <p:nvPr/>
          </p:nvSpPr>
          <p:spPr bwMode="auto">
            <a:xfrm>
              <a:off x="2212" y="1630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07" name="Freeform 69"/>
            <p:cNvSpPr>
              <a:spLocks noEditPoints="1"/>
            </p:cNvSpPr>
            <p:nvPr/>
          </p:nvSpPr>
          <p:spPr bwMode="auto">
            <a:xfrm>
              <a:off x="2216" y="1836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08" name="Freeform 70"/>
            <p:cNvSpPr>
              <a:spLocks noEditPoints="1"/>
            </p:cNvSpPr>
            <p:nvPr/>
          </p:nvSpPr>
          <p:spPr bwMode="auto">
            <a:xfrm>
              <a:off x="1846" y="1836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09" name="Freeform 71"/>
            <p:cNvSpPr>
              <a:spLocks noEditPoints="1"/>
            </p:cNvSpPr>
            <p:nvPr/>
          </p:nvSpPr>
          <p:spPr bwMode="auto">
            <a:xfrm>
              <a:off x="1843" y="1630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10" name="Freeform 72"/>
            <p:cNvSpPr>
              <a:spLocks/>
            </p:cNvSpPr>
            <p:nvPr/>
          </p:nvSpPr>
          <p:spPr bwMode="auto">
            <a:xfrm>
              <a:off x="1969" y="1610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11" name="Line 73"/>
            <p:cNvSpPr>
              <a:spLocks noChangeShapeType="1"/>
            </p:cNvSpPr>
            <p:nvPr/>
          </p:nvSpPr>
          <p:spPr bwMode="auto">
            <a:xfrm>
              <a:off x="2126" y="1628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12" name="Freeform 74"/>
            <p:cNvSpPr>
              <a:spLocks/>
            </p:cNvSpPr>
            <p:nvPr/>
          </p:nvSpPr>
          <p:spPr bwMode="auto">
            <a:xfrm>
              <a:off x="1969" y="1610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13" name="Line 75"/>
            <p:cNvSpPr>
              <a:spLocks noChangeShapeType="1"/>
            </p:cNvSpPr>
            <p:nvPr/>
          </p:nvSpPr>
          <p:spPr bwMode="auto">
            <a:xfrm>
              <a:off x="2126" y="1628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14" name="Freeform 76"/>
            <p:cNvSpPr>
              <a:spLocks/>
            </p:cNvSpPr>
            <p:nvPr/>
          </p:nvSpPr>
          <p:spPr bwMode="auto">
            <a:xfrm>
              <a:off x="1969" y="1774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15" name="Line 77"/>
            <p:cNvSpPr>
              <a:spLocks noChangeShapeType="1"/>
            </p:cNvSpPr>
            <p:nvPr/>
          </p:nvSpPr>
          <p:spPr bwMode="auto">
            <a:xfrm>
              <a:off x="2059" y="1792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16" name="Freeform 78"/>
            <p:cNvSpPr>
              <a:spLocks/>
            </p:cNvSpPr>
            <p:nvPr/>
          </p:nvSpPr>
          <p:spPr bwMode="auto">
            <a:xfrm>
              <a:off x="1969" y="1774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17" name="Line 79"/>
            <p:cNvSpPr>
              <a:spLocks noChangeShapeType="1"/>
            </p:cNvSpPr>
            <p:nvPr/>
          </p:nvSpPr>
          <p:spPr bwMode="auto">
            <a:xfrm>
              <a:off x="2059" y="1792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18" name="Freeform 80"/>
            <p:cNvSpPr>
              <a:spLocks noEditPoints="1"/>
            </p:cNvSpPr>
            <p:nvPr/>
          </p:nvSpPr>
          <p:spPr bwMode="auto">
            <a:xfrm>
              <a:off x="2212" y="1630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19" name="Freeform 81"/>
            <p:cNvSpPr>
              <a:spLocks noEditPoints="1"/>
            </p:cNvSpPr>
            <p:nvPr/>
          </p:nvSpPr>
          <p:spPr bwMode="auto">
            <a:xfrm>
              <a:off x="2216" y="1836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20" name="Freeform 82"/>
            <p:cNvSpPr>
              <a:spLocks noEditPoints="1"/>
            </p:cNvSpPr>
            <p:nvPr/>
          </p:nvSpPr>
          <p:spPr bwMode="auto">
            <a:xfrm>
              <a:off x="1846" y="1836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21" name="Freeform 83"/>
            <p:cNvSpPr>
              <a:spLocks noEditPoints="1"/>
            </p:cNvSpPr>
            <p:nvPr/>
          </p:nvSpPr>
          <p:spPr bwMode="auto">
            <a:xfrm>
              <a:off x="1843" y="1630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grpSp>
          <p:nvGrpSpPr>
            <p:cNvPr id="322" name="Group 86"/>
            <p:cNvGrpSpPr>
              <a:grpSpLocks/>
            </p:cNvGrpSpPr>
            <p:nvPr/>
          </p:nvGrpSpPr>
          <p:grpSpPr bwMode="auto">
            <a:xfrm>
              <a:off x="1969" y="2020"/>
              <a:ext cx="247" cy="123"/>
              <a:chOff x="1969" y="2020"/>
              <a:chExt cx="247" cy="123"/>
            </a:xfrm>
          </p:grpSpPr>
          <p:sp>
            <p:nvSpPr>
              <p:cNvPr id="476" name="Freeform 84"/>
              <p:cNvSpPr>
                <a:spLocks/>
              </p:cNvSpPr>
              <p:nvPr/>
            </p:nvSpPr>
            <p:spPr bwMode="auto">
              <a:xfrm>
                <a:off x="1969" y="2020"/>
                <a:ext cx="247" cy="123"/>
              </a:xfrm>
              <a:custGeom>
                <a:avLst/>
                <a:gdLst>
                  <a:gd name="T0" fmla="*/ 0 w 247"/>
                  <a:gd name="T1" fmla="*/ 0 h 123"/>
                  <a:gd name="T2" fmla="*/ 247 w 247"/>
                  <a:gd name="T3" fmla="*/ 0 h 123"/>
                  <a:gd name="T4" fmla="*/ 247 w 247"/>
                  <a:gd name="T5" fmla="*/ 123 h 123"/>
                  <a:gd name="T6" fmla="*/ 0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0" y="0"/>
                    </a:moveTo>
                    <a:lnTo>
                      <a:pt x="247" y="0"/>
                    </a:lnTo>
                    <a:lnTo>
                      <a:pt x="247" y="123"/>
                    </a:lnTo>
                    <a:lnTo>
                      <a:pt x="0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77" name="Line 85"/>
              <p:cNvSpPr>
                <a:spLocks noChangeShapeType="1"/>
              </p:cNvSpPr>
              <p:nvPr/>
            </p:nvSpPr>
            <p:spPr bwMode="auto">
              <a:xfrm>
                <a:off x="2126" y="2038"/>
                <a:ext cx="1" cy="87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grpSp>
          <p:nvGrpSpPr>
            <p:cNvPr id="323" name="Group 89"/>
            <p:cNvGrpSpPr>
              <a:grpSpLocks/>
            </p:cNvGrpSpPr>
            <p:nvPr/>
          </p:nvGrpSpPr>
          <p:grpSpPr bwMode="auto">
            <a:xfrm>
              <a:off x="1969" y="2184"/>
              <a:ext cx="247" cy="123"/>
              <a:chOff x="1969" y="2184"/>
              <a:chExt cx="247" cy="123"/>
            </a:xfrm>
          </p:grpSpPr>
          <p:sp>
            <p:nvSpPr>
              <p:cNvPr id="474" name="Freeform 87"/>
              <p:cNvSpPr>
                <a:spLocks/>
              </p:cNvSpPr>
              <p:nvPr/>
            </p:nvSpPr>
            <p:spPr bwMode="auto">
              <a:xfrm>
                <a:off x="1969" y="2184"/>
                <a:ext cx="247" cy="123"/>
              </a:xfrm>
              <a:custGeom>
                <a:avLst/>
                <a:gdLst>
                  <a:gd name="T0" fmla="*/ 247 w 247"/>
                  <a:gd name="T1" fmla="*/ 0 h 123"/>
                  <a:gd name="T2" fmla="*/ 0 w 247"/>
                  <a:gd name="T3" fmla="*/ 0 h 123"/>
                  <a:gd name="T4" fmla="*/ 0 w 247"/>
                  <a:gd name="T5" fmla="*/ 123 h 123"/>
                  <a:gd name="T6" fmla="*/ 247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247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247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75" name="Line 88"/>
              <p:cNvSpPr>
                <a:spLocks noChangeShapeType="1"/>
              </p:cNvSpPr>
              <p:nvPr/>
            </p:nvSpPr>
            <p:spPr bwMode="auto">
              <a:xfrm>
                <a:off x="2059" y="2202"/>
                <a:ext cx="1" cy="88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sp>
          <p:nvSpPr>
            <p:cNvPr id="324" name="Freeform 90"/>
            <p:cNvSpPr>
              <a:spLocks noEditPoints="1"/>
            </p:cNvSpPr>
            <p:nvPr/>
          </p:nvSpPr>
          <p:spPr bwMode="auto">
            <a:xfrm>
              <a:off x="2212" y="2041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25" name="Freeform 91"/>
            <p:cNvSpPr>
              <a:spLocks noEditPoints="1"/>
            </p:cNvSpPr>
            <p:nvPr/>
          </p:nvSpPr>
          <p:spPr bwMode="auto">
            <a:xfrm>
              <a:off x="2216" y="2246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26" name="Freeform 92"/>
            <p:cNvSpPr>
              <a:spLocks noEditPoints="1"/>
            </p:cNvSpPr>
            <p:nvPr/>
          </p:nvSpPr>
          <p:spPr bwMode="auto">
            <a:xfrm>
              <a:off x="1846" y="2246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27" name="Freeform 93"/>
            <p:cNvSpPr>
              <a:spLocks noEditPoints="1"/>
            </p:cNvSpPr>
            <p:nvPr/>
          </p:nvSpPr>
          <p:spPr bwMode="auto">
            <a:xfrm>
              <a:off x="1843" y="2041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28" name="Freeform 94"/>
            <p:cNvSpPr>
              <a:spLocks/>
            </p:cNvSpPr>
            <p:nvPr/>
          </p:nvSpPr>
          <p:spPr bwMode="auto">
            <a:xfrm>
              <a:off x="1969" y="2020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29" name="Line 95"/>
            <p:cNvSpPr>
              <a:spLocks noChangeShapeType="1"/>
            </p:cNvSpPr>
            <p:nvPr/>
          </p:nvSpPr>
          <p:spPr bwMode="auto">
            <a:xfrm>
              <a:off x="2126" y="2038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30" name="Freeform 96"/>
            <p:cNvSpPr>
              <a:spLocks/>
            </p:cNvSpPr>
            <p:nvPr/>
          </p:nvSpPr>
          <p:spPr bwMode="auto">
            <a:xfrm>
              <a:off x="1969" y="2020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31" name="Line 97"/>
            <p:cNvSpPr>
              <a:spLocks noChangeShapeType="1"/>
            </p:cNvSpPr>
            <p:nvPr/>
          </p:nvSpPr>
          <p:spPr bwMode="auto">
            <a:xfrm>
              <a:off x="2126" y="2038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32" name="Freeform 98"/>
            <p:cNvSpPr>
              <a:spLocks/>
            </p:cNvSpPr>
            <p:nvPr/>
          </p:nvSpPr>
          <p:spPr bwMode="auto">
            <a:xfrm>
              <a:off x="1969" y="2184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33" name="Line 99"/>
            <p:cNvSpPr>
              <a:spLocks noChangeShapeType="1"/>
            </p:cNvSpPr>
            <p:nvPr/>
          </p:nvSpPr>
          <p:spPr bwMode="auto">
            <a:xfrm>
              <a:off x="2059" y="2202"/>
              <a:ext cx="1" cy="8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34" name="Freeform 100"/>
            <p:cNvSpPr>
              <a:spLocks/>
            </p:cNvSpPr>
            <p:nvPr/>
          </p:nvSpPr>
          <p:spPr bwMode="auto">
            <a:xfrm>
              <a:off x="1969" y="2184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35" name="Line 101"/>
            <p:cNvSpPr>
              <a:spLocks noChangeShapeType="1"/>
            </p:cNvSpPr>
            <p:nvPr/>
          </p:nvSpPr>
          <p:spPr bwMode="auto">
            <a:xfrm>
              <a:off x="2059" y="2202"/>
              <a:ext cx="1" cy="8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36" name="Freeform 102"/>
            <p:cNvSpPr>
              <a:spLocks noEditPoints="1"/>
            </p:cNvSpPr>
            <p:nvPr/>
          </p:nvSpPr>
          <p:spPr bwMode="auto">
            <a:xfrm>
              <a:off x="2212" y="2041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37" name="Freeform 103"/>
            <p:cNvSpPr>
              <a:spLocks noEditPoints="1"/>
            </p:cNvSpPr>
            <p:nvPr/>
          </p:nvSpPr>
          <p:spPr bwMode="auto">
            <a:xfrm>
              <a:off x="2216" y="2246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38" name="Freeform 104"/>
            <p:cNvSpPr>
              <a:spLocks noEditPoints="1"/>
            </p:cNvSpPr>
            <p:nvPr/>
          </p:nvSpPr>
          <p:spPr bwMode="auto">
            <a:xfrm>
              <a:off x="1846" y="2246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39" name="Freeform 105"/>
            <p:cNvSpPr>
              <a:spLocks noEditPoints="1"/>
            </p:cNvSpPr>
            <p:nvPr/>
          </p:nvSpPr>
          <p:spPr bwMode="auto">
            <a:xfrm>
              <a:off x="1843" y="2041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grpSp>
          <p:nvGrpSpPr>
            <p:cNvPr id="340" name="Group 108"/>
            <p:cNvGrpSpPr>
              <a:grpSpLocks/>
            </p:cNvGrpSpPr>
            <p:nvPr/>
          </p:nvGrpSpPr>
          <p:grpSpPr bwMode="auto">
            <a:xfrm>
              <a:off x="1969" y="2431"/>
              <a:ext cx="247" cy="123"/>
              <a:chOff x="1969" y="2431"/>
              <a:chExt cx="247" cy="123"/>
            </a:xfrm>
          </p:grpSpPr>
          <p:sp>
            <p:nvSpPr>
              <p:cNvPr id="472" name="Freeform 106"/>
              <p:cNvSpPr>
                <a:spLocks/>
              </p:cNvSpPr>
              <p:nvPr/>
            </p:nvSpPr>
            <p:spPr bwMode="auto">
              <a:xfrm>
                <a:off x="1969" y="2431"/>
                <a:ext cx="247" cy="123"/>
              </a:xfrm>
              <a:custGeom>
                <a:avLst/>
                <a:gdLst>
                  <a:gd name="T0" fmla="*/ 0 w 247"/>
                  <a:gd name="T1" fmla="*/ 0 h 123"/>
                  <a:gd name="T2" fmla="*/ 247 w 247"/>
                  <a:gd name="T3" fmla="*/ 0 h 123"/>
                  <a:gd name="T4" fmla="*/ 247 w 247"/>
                  <a:gd name="T5" fmla="*/ 123 h 123"/>
                  <a:gd name="T6" fmla="*/ 0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0" y="0"/>
                    </a:moveTo>
                    <a:lnTo>
                      <a:pt x="247" y="0"/>
                    </a:lnTo>
                    <a:lnTo>
                      <a:pt x="247" y="123"/>
                    </a:lnTo>
                    <a:lnTo>
                      <a:pt x="0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73" name="Line 107"/>
              <p:cNvSpPr>
                <a:spLocks noChangeShapeType="1"/>
              </p:cNvSpPr>
              <p:nvPr/>
            </p:nvSpPr>
            <p:spPr bwMode="auto">
              <a:xfrm>
                <a:off x="2126" y="2448"/>
                <a:ext cx="1" cy="88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grpSp>
          <p:nvGrpSpPr>
            <p:cNvPr id="341" name="Group 111"/>
            <p:cNvGrpSpPr>
              <a:grpSpLocks/>
            </p:cNvGrpSpPr>
            <p:nvPr/>
          </p:nvGrpSpPr>
          <p:grpSpPr bwMode="auto">
            <a:xfrm>
              <a:off x="1969" y="2595"/>
              <a:ext cx="247" cy="123"/>
              <a:chOff x="1969" y="2595"/>
              <a:chExt cx="247" cy="123"/>
            </a:xfrm>
          </p:grpSpPr>
          <p:sp>
            <p:nvSpPr>
              <p:cNvPr id="470" name="Freeform 109"/>
              <p:cNvSpPr>
                <a:spLocks/>
              </p:cNvSpPr>
              <p:nvPr/>
            </p:nvSpPr>
            <p:spPr bwMode="auto">
              <a:xfrm>
                <a:off x="1969" y="2595"/>
                <a:ext cx="247" cy="123"/>
              </a:xfrm>
              <a:custGeom>
                <a:avLst/>
                <a:gdLst>
                  <a:gd name="T0" fmla="*/ 247 w 247"/>
                  <a:gd name="T1" fmla="*/ 0 h 123"/>
                  <a:gd name="T2" fmla="*/ 0 w 247"/>
                  <a:gd name="T3" fmla="*/ 0 h 123"/>
                  <a:gd name="T4" fmla="*/ 0 w 247"/>
                  <a:gd name="T5" fmla="*/ 123 h 123"/>
                  <a:gd name="T6" fmla="*/ 247 w 247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"/>
                  <a:gd name="T13" fmla="*/ 0 h 123"/>
                  <a:gd name="T14" fmla="*/ 247 w 247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" h="123">
                    <a:moveTo>
                      <a:pt x="247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247" y="123"/>
                    </a:lnTo>
                  </a:path>
                </a:pathLst>
              </a:cu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71" name="Line 110"/>
              <p:cNvSpPr>
                <a:spLocks noChangeShapeType="1"/>
              </p:cNvSpPr>
              <p:nvPr/>
            </p:nvSpPr>
            <p:spPr bwMode="auto">
              <a:xfrm>
                <a:off x="2059" y="2613"/>
                <a:ext cx="1" cy="87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GB" sz="1100"/>
              </a:p>
            </p:txBody>
          </p:sp>
        </p:grpSp>
        <p:sp>
          <p:nvSpPr>
            <p:cNvPr id="342" name="Freeform 112"/>
            <p:cNvSpPr>
              <a:spLocks noEditPoints="1"/>
            </p:cNvSpPr>
            <p:nvPr/>
          </p:nvSpPr>
          <p:spPr bwMode="auto">
            <a:xfrm>
              <a:off x="2212" y="2451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43" name="Freeform 113"/>
            <p:cNvSpPr>
              <a:spLocks noEditPoints="1"/>
            </p:cNvSpPr>
            <p:nvPr/>
          </p:nvSpPr>
          <p:spPr bwMode="auto">
            <a:xfrm>
              <a:off x="2216" y="2656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44" name="Freeform 114"/>
            <p:cNvSpPr>
              <a:spLocks noEditPoints="1"/>
            </p:cNvSpPr>
            <p:nvPr/>
          </p:nvSpPr>
          <p:spPr bwMode="auto">
            <a:xfrm>
              <a:off x="1846" y="2656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45" name="Freeform 115"/>
            <p:cNvSpPr>
              <a:spLocks noEditPoints="1"/>
            </p:cNvSpPr>
            <p:nvPr/>
          </p:nvSpPr>
          <p:spPr bwMode="auto">
            <a:xfrm>
              <a:off x="1843" y="2451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46" name="Freeform 116"/>
            <p:cNvSpPr>
              <a:spLocks/>
            </p:cNvSpPr>
            <p:nvPr/>
          </p:nvSpPr>
          <p:spPr bwMode="auto">
            <a:xfrm>
              <a:off x="1969" y="2431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47" name="Line 117"/>
            <p:cNvSpPr>
              <a:spLocks noChangeShapeType="1"/>
            </p:cNvSpPr>
            <p:nvPr/>
          </p:nvSpPr>
          <p:spPr bwMode="auto">
            <a:xfrm>
              <a:off x="2126" y="2448"/>
              <a:ext cx="1" cy="8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48" name="Freeform 118"/>
            <p:cNvSpPr>
              <a:spLocks/>
            </p:cNvSpPr>
            <p:nvPr/>
          </p:nvSpPr>
          <p:spPr bwMode="auto">
            <a:xfrm>
              <a:off x="1969" y="2431"/>
              <a:ext cx="247" cy="123"/>
            </a:xfrm>
            <a:custGeom>
              <a:avLst/>
              <a:gdLst>
                <a:gd name="T0" fmla="*/ 0 w 247"/>
                <a:gd name="T1" fmla="*/ 0 h 123"/>
                <a:gd name="T2" fmla="*/ 247 w 247"/>
                <a:gd name="T3" fmla="*/ 0 h 123"/>
                <a:gd name="T4" fmla="*/ 247 w 247"/>
                <a:gd name="T5" fmla="*/ 123 h 123"/>
                <a:gd name="T6" fmla="*/ 0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0" y="0"/>
                  </a:moveTo>
                  <a:lnTo>
                    <a:pt x="247" y="0"/>
                  </a:lnTo>
                  <a:lnTo>
                    <a:pt x="247" y="123"/>
                  </a:lnTo>
                  <a:lnTo>
                    <a:pt x="0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49" name="Line 119"/>
            <p:cNvSpPr>
              <a:spLocks noChangeShapeType="1"/>
            </p:cNvSpPr>
            <p:nvPr/>
          </p:nvSpPr>
          <p:spPr bwMode="auto">
            <a:xfrm>
              <a:off x="2126" y="2448"/>
              <a:ext cx="1" cy="8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50" name="Freeform 120"/>
            <p:cNvSpPr>
              <a:spLocks/>
            </p:cNvSpPr>
            <p:nvPr/>
          </p:nvSpPr>
          <p:spPr bwMode="auto">
            <a:xfrm>
              <a:off x="1969" y="2595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51" name="Line 121"/>
            <p:cNvSpPr>
              <a:spLocks noChangeShapeType="1"/>
            </p:cNvSpPr>
            <p:nvPr/>
          </p:nvSpPr>
          <p:spPr bwMode="auto">
            <a:xfrm>
              <a:off x="2059" y="2613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52" name="Freeform 122"/>
            <p:cNvSpPr>
              <a:spLocks/>
            </p:cNvSpPr>
            <p:nvPr/>
          </p:nvSpPr>
          <p:spPr bwMode="auto">
            <a:xfrm>
              <a:off x="1969" y="2595"/>
              <a:ext cx="247" cy="123"/>
            </a:xfrm>
            <a:custGeom>
              <a:avLst/>
              <a:gdLst>
                <a:gd name="T0" fmla="*/ 247 w 247"/>
                <a:gd name="T1" fmla="*/ 0 h 123"/>
                <a:gd name="T2" fmla="*/ 0 w 247"/>
                <a:gd name="T3" fmla="*/ 0 h 123"/>
                <a:gd name="T4" fmla="*/ 0 w 247"/>
                <a:gd name="T5" fmla="*/ 123 h 123"/>
                <a:gd name="T6" fmla="*/ 247 w 24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3"/>
                <a:gd name="T14" fmla="*/ 247 w 24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3">
                  <a:moveTo>
                    <a:pt x="247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247" y="123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53" name="Line 123"/>
            <p:cNvSpPr>
              <a:spLocks noChangeShapeType="1"/>
            </p:cNvSpPr>
            <p:nvPr/>
          </p:nvSpPr>
          <p:spPr bwMode="auto">
            <a:xfrm>
              <a:off x="2059" y="2613"/>
              <a:ext cx="1" cy="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54" name="Freeform 124"/>
            <p:cNvSpPr>
              <a:spLocks noEditPoints="1"/>
            </p:cNvSpPr>
            <p:nvPr/>
          </p:nvSpPr>
          <p:spPr bwMode="auto">
            <a:xfrm>
              <a:off x="2212" y="2451"/>
              <a:ext cx="127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55" name="Freeform 125"/>
            <p:cNvSpPr>
              <a:spLocks noEditPoints="1"/>
            </p:cNvSpPr>
            <p:nvPr/>
          </p:nvSpPr>
          <p:spPr bwMode="auto">
            <a:xfrm>
              <a:off x="2216" y="2656"/>
              <a:ext cx="126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56" name="Freeform 126"/>
            <p:cNvSpPr>
              <a:spLocks noEditPoints="1"/>
            </p:cNvSpPr>
            <p:nvPr/>
          </p:nvSpPr>
          <p:spPr bwMode="auto">
            <a:xfrm>
              <a:off x="1846" y="2656"/>
              <a:ext cx="127" cy="41"/>
            </a:xfrm>
            <a:custGeom>
              <a:avLst/>
              <a:gdLst>
                <a:gd name="T0" fmla="*/ 0 w 1234"/>
                <a:gd name="T1" fmla="*/ 0 h 400"/>
                <a:gd name="T2" fmla="*/ 0 w 1234"/>
                <a:gd name="T3" fmla="*/ 0 h 400"/>
                <a:gd name="T4" fmla="*/ 0 w 1234"/>
                <a:gd name="T5" fmla="*/ 0 h 400"/>
                <a:gd name="T6" fmla="*/ 0 w 1234"/>
                <a:gd name="T7" fmla="*/ 0 h 400"/>
                <a:gd name="T8" fmla="*/ 0 w 1234"/>
                <a:gd name="T9" fmla="*/ 0 h 400"/>
                <a:gd name="T10" fmla="*/ 0 w 1234"/>
                <a:gd name="T11" fmla="*/ 0 h 400"/>
                <a:gd name="T12" fmla="*/ 0 w 1234"/>
                <a:gd name="T13" fmla="*/ 0 h 400"/>
                <a:gd name="T14" fmla="*/ 0 w 1234"/>
                <a:gd name="T15" fmla="*/ 0 h 400"/>
                <a:gd name="T16" fmla="*/ 0 w 1234"/>
                <a:gd name="T17" fmla="*/ 0 h 400"/>
                <a:gd name="T18" fmla="*/ 0 w 1234"/>
                <a:gd name="T19" fmla="*/ 0 h 400"/>
                <a:gd name="T20" fmla="*/ 0 w 12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4"/>
                <a:gd name="T34" fmla="*/ 0 h 400"/>
                <a:gd name="T35" fmla="*/ 1234 w 12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4" h="400">
                  <a:moveTo>
                    <a:pt x="1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1200" y="167"/>
                  </a:lnTo>
                  <a:cubicBezTo>
                    <a:pt x="1219" y="167"/>
                    <a:pt x="1234" y="182"/>
                    <a:pt x="1234" y="200"/>
                  </a:cubicBezTo>
                  <a:cubicBezTo>
                    <a:pt x="1234" y="219"/>
                    <a:pt x="1219" y="234"/>
                    <a:pt x="1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57" name="Freeform 127"/>
            <p:cNvSpPr>
              <a:spLocks noEditPoints="1"/>
            </p:cNvSpPr>
            <p:nvPr/>
          </p:nvSpPr>
          <p:spPr bwMode="auto">
            <a:xfrm>
              <a:off x="1843" y="2451"/>
              <a:ext cx="126" cy="41"/>
            </a:xfrm>
            <a:custGeom>
              <a:avLst/>
              <a:gdLst>
                <a:gd name="T0" fmla="*/ 0 w 1233"/>
                <a:gd name="T1" fmla="*/ 0 h 400"/>
                <a:gd name="T2" fmla="*/ 0 w 1233"/>
                <a:gd name="T3" fmla="*/ 0 h 400"/>
                <a:gd name="T4" fmla="*/ 0 w 1233"/>
                <a:gd name="T5" fmla="*/ 0 h 400"/>
                <a:gd name="T6" fmla="*/ 0 w 1233"/>
                <a:gd name="T7" fmla="*/ 0 h 400"/>
                <a:gd name="T8" fmla="*/ 0 w 1233"/>
                <a:gd name="T9" fmla="*/ 0 h 400"/>
                <a:gd name="T10" fmla="*/ 0 w 1233"/>
                <a:gd name="T11" fmla="*/ 0 h 400"/>
                <a:gd name="T12" fmla="*/ 0 w 1233"/>
                <a:gd name="T13" fmla="*/ 0 h 400"/>
                <a:gd name="T14" fmla="*/ 0 w 1233"/>
                <a:gd name="T15" fmla="*/ 0 h 400"/>
                <a:gd name="T16" fmla="*/ 0 w 1233"/>
                <a:gd name="T17" fmla="*/ 0 h 400"/>
                <a:gd name="T18" fmla="*/ 0 w 1233"/>
                <a:gd name="T19" fmla="*/ 0 h 400"/>
                <a:gd name="T20" fmla="*/ 0 w 12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3"/>
                <a:gd name="T34" fmla="*/ 0 h 400"/>
                <a:gd name="T35" fmla="*/ 1233 w 12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9" y="167"/>
                    <a:pt x="933" y="182"/>
                    <a:pt x="933" y="200"/>
                  </a:cubicBezTo>
                  <a:cubicBezTo>
                    <a:pt x="933" y="219"/>
                    <a:pt x="919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grpSp>
          <p:nvGrpSpPr>
            <p:cNvPr id="358" name="Group 133"/>
            <p:cNvGrpSpPr>
              <a:grpSpLocks/>
            </p:cNvGrpSpPr>
            <p:nvPr/>
          </p:nvGrpSpPr>
          <p:grpSpPr bwMode="auto">
            <a:xfrm>
              <a:off x="2339" y="1200"/>
              <a:ext cx="1682" cy="1559"/>
              <a:chOff x="2339" y="1200"/>
              <a:chExt cx="1682" cy="1559"/>
            </a:xfrm>
          </p:grpSpPr>
          <p:sp>
            <p:nvSpPr>
              <p:cNvPr id="465" name="Rectangle 128"/>
              <p:cNvSpPr>
                <a:spLocks noChangeArrowheads="1"/>
              </p:cNvSpPr>
              <p:nvPr/>
            </p:nvSpPr>
            <p:spPr bwMode="auto">
              <a:xfrm>
                <a:off x="2380" y="1240"/>
                <a:ext cx="1641" cy="151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pic>
            <p:nvPicPr>
              <p:cNvPr id="466" name="Picture 12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80" y="1241"/>
                <a:ext cx="1641" cy="1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7" name="Rectangle 130"/>
              <p:cNvSpPr>
                <a:spLocks noChangeArrowheads="1"/>
              </p:cNvSpPr>
              <p:nvPr/>
            </p:nvSpPr>
            <p:spPr bwMode="auto">
              <a:xfrm>
                <a:off x="2380" y="1240"/>
                <a:ext cx="1641" cy="151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68" name="Rectangle 131"/>
              <p:cNvSpPr>
                <a:spLocks noChangeArrowheads="1"/>
              </p:cNvSpPr>
              <p:nvPr/>
            </p:nvSpPr>
            <p:spPr bwMode="auto">
              <a:xfrm>
                <a:off x="2339" y="1200"/>
                <a:ext cx="1641" cy="15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69" name="Rectangle 132"/>
              <p:cNvSpPr>
                <a:spLocks noChangeArrowheads="1"/>
              </p:cNvSpPr>
              <p:nvPr/>
            </p:nvSpPr>
            <p:spPr bwMode="auto">
              <a:xfrm>
                <a:off x="2339" y="1200"/>
                <a:ext cx="1641" cy="1518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59" name="Rectangle 141"/>
            <p:cNvSpPr>
              <a:spLocks noChangeArrowheads="1"/>
            </p:cNvSpPr>
            <p:nvPr/>
          </p:nvSpPr>
          <p:spPr bwMode="auto">
            <a:xfrm>
              <a:off x="2352" y="1584"/>
              <a:ext cx="1589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</a:rPr>
                <a:t>  Your hardware specified</a:t>
              </a:r>
            </a:p>
            <a:p>
              <a:r>
                <a:rPr lang="en-US" sz="1100" b="0" dirty="0">
                  <a:solidFill>
                    <a:srgbClr val="000000"/>
                  </a:solidFill>
                </a:rPr>
                <a:t>   in </a:t>
              </a:r>
              <a:r>
                <a:rPr lang="en-US" sz="1100" b="0" dirty="0" err="1">
                  <a:solidFill>
                    <a:srgbClr val="000000"/>
                  </a:solidFill>
                </a:rPr>
                <a:t>Verilog</a:t>
              </a:r>
              <a:r>
                <a:rPr lang="en-US" sz="1100" b="0" dirty="0">
                  <a:solidFill>
                    <a:srgbClr val="000000"/>
                  </a:solidFill>
                </a:rPr>
                <a:t> source code</a:t>
              </a:r>
            </a:p>
            <a:p>
              <a:r>
                <a:rPr lang="en-US" sz="1100" b="0" dirty="0">
                  <a:solidFill>
                    <a:srgbClr val="000000"/>
                  </a:solidFill>
                </a:rPr>
                <a:t>   connected to components</a:t>
              </a:r>
            </a:p>
            <a:p>
              <a:r>
                <a:rPr lang="en-US" sz="1100" b="0" dirty="0">
                  <a:solidFill>
                    <a:srgbClr val="000000"/>
                  </a:solidFill>
                </a:rPr>
                <a:t>   of the Reference Router</a:t>
              </a:r>
            </a:p>
            <a:p>
              <a:r>
                <a:rPr lang="en-US" sz="1100" b="0" dirty="0">
                  <a:solidFill>
                    <a:srgbClr val="000000"/>
                  </a:solidFill>
                </a:rPr>
                <a:t>   circuits and cores. </a:t>
              </a:r>
              <a:endParaRPr lang="en-US" sz="1100" dirty="0"/>
            </a:p>
          </p:txBody>
        </p:sp>
        <p:sp>
          <p:nvSpPr>
            <p:cNvPr id="360" name="Rectangle 147"/>
            <p:cNvSpPr>
              <a:spLocks noChangeArrowheads="1"/>
            </p:cNvSpPr>
            <p:nvPr/>
          </p:nvSpPr>
          <p:spPr bwMode="auto">
            <a:xfrm>
              <a:off x="2754" y="1886"/>
              <a:ext cx="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-</a:t>
              </a:r>
              <a:endParaRPr lang="en-US" sz="1100"/>
            </a:p>
          </p:txBody>
        </p:sp>
        <p:grpSp>
          <p:nvGrpSpPr>
            <p:cNvPr id="361" name="Group 159"/>
            <p:cNvGrpSpPr>
              <a:grpSpLocks/>
            </p:cNvGrpSpPr>
            <p:nvPr/>
          </p:nvGrpSpPr>
          <p:grpSpPr bwMode="auto">
            <a:xfrm>
              <a:off x="4268" y="1020"/>
              <a:ext cx="369" cy="426"/>
              <a:chOff x="4268" y="1020"/>
              <a:chExt cx="369" cy="426"/>
            </a:xfrm>
          </p:grpSpPr>
          <p:sp>
            <p:nvSpPr>
              <p:cNvPr id="463" name="Rectangle 157"/>
              <p:cNvSpPr>
                <a:spLocks noChangeArrowheads="1"/>
              </p:cNvSpPr>
              <p:nvPr/>
            </p:nvSpPr>
            <p:spPr bwMode="auto">
              <a:xfrm>
                <a:off x="4268" y="1020"/>
                <a:ext cx="369" cy="426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64" name="Rectangle 158"/>
              <p:cNvSpPr>
                <a:spLocks noChangeArrowheads="1"/>
              </p:cNvSpPr>
              <p:nvPr/>
            </p:nvSpPr>
            <p:spPr bwMode="auto">
              <a:xfrm>
                <a:off x="4268" y="1020"/>
                <a:ext cx="369" cy="426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62" name="Rectangle 160"/>
            <p:cNvSpPr>
              <a:spLocks noChangeArrowheads="1"/>
            </p:cNvSpPr>
            <p:nvPr/>
          </p:nvSpPr>
          <p:spPr bwMode="auto">
            <a:xfrm rot="5400000">
              <a:off x="4303" y="1183"/>
              <a:ext cx="41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18Mb </a:t>
              </a:r>
              <a:endParaRPr lang="en-US" sz="1100"/>
            </a:p>
          </p:txBody>
        </p:sp>
        <p:sp>
          <p:nvSpPr>
            <p:cNvPr id="363" name="Rectangle 161"/>
            <p:cNvSpPr>
              <a:spLocks noChangeArrowheads="1"/>
            </p:cNvSpPr>
            <p:nvPr/>
          </p:nvSpPr>
          <p:spPr bwMode="auto">
            <a:xfrm rot="5400000">
              <a:off x="4141" y="1181"/>
              <a:ext cx="43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SRAM</a:t>
              </a:r>
              <a:endParaRPr lang="en-US" sz="1100"/>
            </a:p>
          </p:txBody>
        </p:sp>
        <p:sp>
          <p:nvSpPr>
            <p:cNvPr id="364" name="Freeform 162"/>
            <p:cNvSpPr>
              <a:spLocks noEditPoints="1"/>
            </p:cNvSpPr>
            <p:nvPr/>
          </p:nvSpPr>
          <p:spPr bwMode="auto">
            <a:xfrm>
              <a:off x="3980" y="1235"/>
              <a:ext cx="288" cy="62"/>
            </a:xfrm>
            <a:custGeom>
              <a:avLst/>
              <a:gdLst>
                <a:gd name="T0" fmla="*/ 52 w 288"/>
                <a:gd name="T1" fmla="*/ 20 h 62"/>
                <a:gd name="T2" fmla="*/ 236 w 288"/>
                <a:gd name="T3" fmla="*/ 21 h 62"/>
                <a:gd name="T4" fmla="*/ 236 w 288"/>
                <a:gd name="T5" fmla="*/ 42 h 62"/>
                <a:gd name="T6" fmla="*/ 52 w 288"/>
                <a:gd name="T7" fmla="*/ 41 h 62"/>
                <a:gd name="T8" fmla="*/ 52 w 288"/>
                <a:gd name="T9" fmla="*/ 20 h 62"/>
                <a:gd name="T10" fmla="*/ 62 w 288"/>
                <a:gd name="T11" fmla="*/ 61 h 62"/>
                <a:gd name="T12" fmla="*/ 0 w 288"/>
                <a:gd name="T13" fmla="*/ 30 h 62"/>
                <a:gd name="T14" fmla="*/ 62 w 288"/>
                <a:gd name="T15" fmla="*/ 0 h 62"/>
                <a:gd name="T16" fmla="*/ 62 w 288"/>
                <a:gd name="T17" fmla="*/ 61 h 62"/>
                <a:gd name="T18" fmla="*/ 226 w 288"/>
                <a:gd name="T19" fmla="*/ 0 h 62"/>
                <a:gd name="T20" fmla="*/ 288 w 288"/>
                <a:gd name="T21" fmla="*/ 31 h 62"/>
                <a:gd name="T22" fmla="*/ 226 w 288"/>
                <a:gd name="T23" fmla="*/ 62 h 62"/>
                <a:gd name="T24" fmla="*/ 226 w 28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62"/>
                <a:gd name="T41" fmla="*/ 288 w 28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62">
                  <a:moveTo>
                    <a:pt x="52" y="20"/>
                  </a:moveTo>
                  <a:lnTo>
                    <a:pt x="236" y="21"/>
                  </a:lnTo>
                  <a:lnTo>
                    <a:pt x="236" y="42"/>
                  </a:lnTo>
                  <a:lnTo>
                    <a:pt x="52" y="41"/>
                  </a:lnTo>
                  <a:lnTo>
                    <a:pt x="52" y="20"/>
                  </a:lnTo>
                  <a:close/>
                  <a:moveTo>
                    <a:pt x="62" y="61"/>
                  </a:moveTo>
                  <a:lnTo>
                    <a:pt x="0" y="30"/>
                  </a:lnTo>
                  <a:lnTo>
                    <a:pt x="62" y="0"/>
                  </a:lnTo>
                  <a:lnTo>
                    <a:pt x="62" y="61"/>
                  </a:lnTo>
                  <a:close/>
                  <a:moveTo>
                    <a:pt x="226" y="0"/>
                  </a:moveTo>
                  <a:lnTo>
                    <a:pt x="288" y="31"/>
                  </a:lnTo>
                  <a:lnTo>
                    <a:pt x="226" y="6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grpSp>
          <p:nvGrpSpPr>
            <p:cNvPr id="365" name="Group 165"/>
            <p:cNvGrpSpPr>
              <a:grpSpLocks/>
            </p:cNvGrpSpPr>
            <p:nvPr/>
          </p:nvGrpSpPr>
          <p:grpSpPr bwMode="auto">
            <a:xfrm>
              <a:off x="1026" y="1159"/>
              <a:ext cx="287" cy="369"/>
              <a:chOff x="1026" y="1159"/>
              <a:chExt cx="287" cy="369"/>
            </a:xfrm>
          </p:grpSpPr>
          <p:sp>
            <p:nvSpPr>
              <p:cNvPr id="461" name="Rectangle 163"/>
              <p:cNvSpPr>
                <a:spLocks noChangeArrowheads="1"/>
              </p:cNvSpPr>
              <p:nvPr/>
            </p:nvSpPr>
            <p:spPr bwMode="auto">
              <a:xfrm>
                <a:off x="1026" y="1159"/>
                <a:ext cx="287" cy="36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62" name="Rectangle 164"/>
              <p:cNvSpPr>
                <a:spLocks noChangeArrowheads="1"/>
              </p:cNvSpPr>
              <p:nvPr/>
            </p:nvSpPr>
            <p:spPr bwMode="auto">
              <a:xfrm>
                <a:off x="1026" y="1159"/>
                <a:ext cx="287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66" name="Rectangle 166"/>
            <p:cNvSpPr>
              <a:spLocks noChangeArrowheads="1"/>
            </p:cNvSpPr>
            <p:nvPr/>
          </p:nvSpPr>
          <p:spPr bwMode="auto">
            <a:xfrm rot="5400000">
              <a:off x="1052" y="1292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1GE </a:t>
              </a:r>
              <a:endParaRPr lang="en-US" sz="1100"/>
            </a:p>
          </p:txBody>
        </p:sp>
        <p:sp>
          <p:nvSpPr>
            <p:cNvPr id="367" name="Rectangle 167"/>
            <p:cNvSpPr>
              <a:spLocks noChangeArrowheads="1"/>
            </p:cNvSpPr>
            <p:nvPr/>
          </p:nvSpPr>
          <p:spPr bwMode="auto">
            <a:xfrm rot="5400000">
              <a:off x="914" y="1289"/>
              <a:ext cx="32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PHY</a:t>
              </a:r>
              <a:endParaRPr lang="en-US" sz="1100"/>
            </a:p>
          </p:txBody>
        </p:sp>
        <p:grpSp>
          <p:nvGrpSpPr>
            <p:cNvPr id="368" name="Group 170"/>
            <p:cNvGrpSpPr>
              <a:grpSpLocks/>
            </p:cNvGrpSpPr>
            <p:nvPr/>
          </p:nvGrpSpPr>
          <p:grpSpPr bwMode="auto">
            <a:xfrm>
              <a:off x="1026" y="1569"/>
              <a:ext cx="287" cy="369"/>
              <a:chOff x="1026" y="1569"/>
              <a:chExt cx="287" cy="369"/>
            </a:xfrm>
          </p:grpSpPr>
          <p:sp>
            <p:nvSpPr>
              <p:cNvPr id="459" name="Rectangle 168"/>
              <p:cNvSpPr>
                <a:spLocks noChangeArrowheads="1"/>
              </p:cNvSpPr>
              <p:nvPr/>
            </p:nvSpPr>
            <p:spPr bwMode="auto">
              <a:xfrm>
                <a:off x="1026" y="1569"/>
                <a:ext cx="287" cy="36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60" name="Rectangle 169"/>
              <p:cNvSpPr>
                <a:spLocks noChangeArrowheads="1"/>
              </p:cNvSpPr>
              <p:nvPr/>
            </p:nvSpPr>
            <p:spPr bwMode="auto">
              <a:xfrm>
                <a:off x="1026" y="1569"/>
                <a:ext cx="287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69" name="Rectangle 171"/>
            <p:cNvSpPr>
              <a:spLocks noChangeArrowheads="1"/>
            </p:cNvSpPr>
            <p:nvPr/>
          </p:nvSpPr>
          <p:spPr bwMode="auto">
            <a:xfrm rot="5400000">
              <a:off x="1052" y="1702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1GE </a:t>
              </a:r>
              <a:endParaRPr lang="en-US" sz="1100"/>
            </a:p>
          </p:txBody>
        </p:sp>
        <p:sp>
          <p:nvSpPr>
            <p:cNvPr id="370" name="Rectangle 172"/>
            <p:cNvSpPr>
              <a:spLocks noChangeArrowheads="1"/>
            </p:cNvSpPr>
            <p:nvPr/>
          </p:nvSpPr>
          <p:spPr bwMode="auto">
            <a:xfrm rot="5400000">
              <a:off x="914" y="1699"/>
              <a:ext cx="32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PHY</a:t>
              </a:r>
              <a:endParaRPr lang="en-US" sz="1100" dirty="0"/>
            </a:p>
          </p:txBody>
        </p:sp>
        <p:grpSp>
          <p:nvGrpSpPr>
            <p:cNvPr id="371" name="Group 175"/>
            <p:cNvGrpSpPr>
              <a:grpSpLocks/>
            </p:cNvGrpSpPr>
            <p:nvPr/>
          </p:nvGrpSpPr>
          <p:grpSpPr bwMode="auto">
            <a:xfrm>
              <a:off x="1026" y="1979"/>
              <a:ext cx="287" cy="369"/>
              <a:chOff x="1026" y="1979"/>
              <a:chExt cx="287" cy="369"/>
            </a:xfrm>
          </p:grpSpPr>
          <p:sp>
            <p:nvSpPr>
              <p:cNvPr id="457" name="Rectangle 173"/>
              <p:cNvSpPr>
                <a:spLocks noChangeArrowheads="1"/>
              </p:cNvSpPr>
              <p:nvPr/>
            </p:nvSpPr>
            <p:spPr bwMode="auto">
              <a:xfrm>
                <a:off x="1026" y="1979"/>
                <a:ext cx="287" cy="36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58" name="Rectangle 174"/>
              <p:cNvSpPr>
                <a:spLocks noChangeArrowheads="1"/>
              </p:cNvSpPr>
              <p:nvPr/>
            </p:nvSpPr>
            <p:spPr bwMode="auto">
              <a:xfrm>
                <a:off x="1026" y="1979"/>
                <a:ext cx="287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72" name="Rectangle 176"/>
            <p:cNvSpPr>
              <a:spLocks noChangeArrowheads="1"/>
            </p:cNvSpPr>
            <p:nvPr/>
          </p:nvSpPr>
          <p:spPr bwMode="auto">
            <a:xfrm rot="5400000">
              <a:off x="1052" y="2113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1GE </a:t>
              </a:r>
              <a:endParaRPr lang="en-US" sz="1100"/>
            </a:p>
          </p:txBody>
        </p:sp>
        <p:sp>
          <p:nvSpPr>
            <p:cNvPr id="373" name="Rectangle 177"/>
            <p:cNvSpPr>
              <a:spLocks noChangeArrowheads="1"/>
            </p:cNvSpPr>
            <p:nvPr/>
          </p:nvSpPr>
          <p:spPr bwMode="auto">
            <a:xfrm rot="5400000">
              <a:off x="914" y="2110"/>
              <a:ext cx="32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PHY</a:t>
              </a:r>
              <a:endParaRPr lang="en-US" sz="1100"/>
            </a:p>
          </p:txBody>
        </p:sp>
        <p:grpSp>
          <p:nvGrpSpPr>
            <p:cNvPr id="374" name="Group 180"/>
            <p:cNvGrpSpPr>
              <a:grpSpLocks/>
            </p:cNvGrpSpPr>
            <p:nvPr/>
          </p:nvGrpSpPr>
          <p:grpSpPr bwMode="auto">
            <a:xfrm>
              <a:off x="1026" y="2390"/>
              <a:ext cx="287" cy="369"/>
              <a:chOff x="1026" y="2390"/>
              <a:chExt cx="287" cy="369"/>
            </a:xfrm>
          </p:grpSpPr>
          <p:sp>
            <p:nvSpPr>
              <p:cNvPr id="455" name="Rectangle 178"/>
              <p:cNvSpPr>
                <a:spLocks noChangeArrowheads="1"/>
              </p:cNvSpPr>
              <p:nvPr/>
            </p:nvSpPr>
            <p:spPr bwMode="auto">
              <a:xfrm>
                <a:off x="1026" y="2390"/>
                <a:ext cx="287" cy="36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56" name="Rectangle 179"/>
              <p:cNvSpPr>
                <a:spLocks noChangeArrowheads="1"/>
              </p:cNvSpPr>
              <p:nvPr/>
            </p:nvSpPr>
            <p:spPr bwMode="auto">
              <a:xfrm>
                <a:off x="1026" y="2390"/>
                <a:ext cx="287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75" name="Rectangle 181"/>
            <p:cNvSpPr>
              <a:spLocks noChangeArrowheads="1"/>
            </p:cNvSpPr>
            <p:nvPr/>
          </p:nvSpPr>
          <p:spPr bwMode="auto">
            <a:xfrm rot="5400000">
              <a:off x="1052" y="2523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1GE </a:t>
              </a:r>
              <a:endParaRPr lang="en-US" sz="1100"/>
            </a:p>
          </p:txBody>
        </p:sp>
        <p:sp>
          <p:nvSpPr>
            <p:cNvPr id="376" name="Rectangle 182"/>
            <p:cNvSpPr>
              <a:spLocks noChangeArrowheads="1"/>
            </p:cNvSpPr>
            <p:nvPr/>
          </p:nvSpPr>
          <p:spPr bwMode="auto">
            <a:xfrm rot="5400000">
              <a:off x="914" y="2520"/>
              <a:ext cx="32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PHY</a:t>
              </a:r>
              <a:endParaRPr lang="en-US" sz="1100"/>
            </a:p>
          </p:txBody>
        </p:sp>
        <p:sp>
          <p:nvSpPr>
            <p:cNvPr id="377" name="Freeform 183"/>
            <p:cNvSpPr>
              <a:spLocks noEditPoints="1"/>
            </p:cNvSpPr>
            <p:nvPr/>
          </p:nvSpPr>
          <p:spPr bwMode="auto">
            <a:xfrm>
              <a:off x="533" y="1333"/>
              <a:ext cx="493" cy="62"/>
            </a:xfrm>
            <a:custGeom>
              <a:avLst/>
              <a:gdLst>
                <a:gd name="T0" fmla="*/ 51 w 493"/>
                <a:gd name="T1" fmla="*/ 21 h 62"/>
                <a:gd name="T2" fmla="*/ 441 w 493"/>
                <a:gd name="T3" fmla="*/ 21 h 62"/>
                <a:gd name="T4" fmla="*/ 441 w 493"/>
                <a:gd name="T5" fmla="*/ 42 h 62"/>
                <a:gd name="T6" fmla="*/ 51 w 493"/>
                <a:gd name="T7" fmla="*/ 41 h 62"/>
                <a:gd name="T8" fmla="*/ 51 w 493"/>
                <a:gd name="T9" fmla="*/ 21 h 62"/>
                <a:gd name="T10" fmla="*/ 62 w 493"/>
                <a:gd name="T11" fmla="*/ 62 h 62"/>
                <a:gd name="T12" fmla="*/ 0 w 493"/>
                <a:gd name="T13" fmla="*/ 31 h 62"/>
                <a:gd name="T14" fmla="*/ 62 w 493"/>
                <a:gd name="T15" fmla="*/ 0 h 62"/>
                <a:gd name="T16" fmla="*/ 62 w 493"/>
                <a:gd name="T17" fmla="*/ 62 h 62"/>
                <a:gd name="T18" fmla="*/ 431 w 493"/>
                <a:gd name="T19" fmla="*/ 1 h 62"/>
                <a:gd name="T20" fmla="*/ 493 w 493"/>
                <a:gd name="T21" fmla="*/ 32 h 62"/>
                <a:gd name="T22" fmla="*/ 431 w 493"/>
                <a:gd name="T23" fmla="*/ 62 h 62"/>
                <a:gd name="T24" fmla="*/ 431 w 493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3"/>
                <a:gd name="T40" fmla="*/ 0 h 62"/>
                <a:gd name="T41" fmla="*/ 493 w 49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3" h="62">
                  <a:moveTo>
                    <a:pt x="51" y="21"/>
                  </a:moveTo>
                  <a:lnTo>
                    <a:pt x="441" y="21"/>
                  </a:lnTo>
                  <a:lnTo>
                    <a:pt x="441" y="42"/>
                  </a:lnTo>
                  <a:lnTo>
                    <a:pt x="51" y="41"/>
                  </a:lnTo>
                  <a:lnTo>
                    <a:pt x="51" y="21"/>
                  </a:lnTo>
                  <a:close/>
                  <a:moveTo>
                    <a:pt x="62" y="62"/>
                  </a:moveTo>
                  <a:lnTo>
                    <a:pt x="0" y="31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431" y="1"/>
                  </a:moveTo>
                  <a:lnTo>
                    <a:pt x="493" y="32"/>
                  </a:lnTo>
                  <a:lnTo>
                    <a:pt x="431" y="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78" name="Freeform 184"/>
            <p:cNvSpPr>
              <a:spLocks noEditPoints="1"/>
            </p:cNvSpPr>
            <p:nvPr/>
          </p:nvSpPr>
          <p:spPr bwMode="auto">
            <a:xfrm>
              <a:off x="533" y="1702"/>
              <a:ext cx="493" cy="63"/>
            </a:xfrm>
            <a:custGeom>
              <a:avLst/>
              <a:gdLst>
                <a:gd name="T0" fmla="*/ 51 w 493"/>
                <a:gd name="T1" fmla="*/ 21 h 63"/>
                <a:gd name="T2" fmla="*/ 441 w 493"/>
                <a:gd name="T3" fmla="*/ 22 h 63"/>
                <a:gd name="T4" fmla="*/ 441 w 493"/>
                <a:gd name="T5" fmla="*/ 42 h 63"/>
                <a:gd name="T6" fmla="*/ 51 w 493"/>
                <a:gd name="T7" fmla="*/ 41 h 63"/>
                <a:gd name="T8" fmla="*/ 51 w 493"/>
                <a:gd name="T9" fmla="*/ 21 h 63"/>
                <a:gd name="T10" fmla="*/ 62 w 493"/>
                <a:gd name="T11" fmla="*/ 62 h 63"/>
                <a:gd name="T12" fmla="*/ 0 w 493"/>
                <a:gd name="T13" fmla="*/ 31 h 63"/>
                <a:gd name="T14" fmla="*/ 62 w 493"/>
                <a:gd name="T15" fmla="*/ 0 h 63"/>
                <a:gd name="T16" fmla="*/ 62 w 493"/>
                <a:gd name="T17" fmla="*/ 62 h 63"/>
                <a:gd name="T18" fmla="*/ 431 w 493"/>
                <a:gd name="T19" fmla="*/ 1 h 63"/>
                <a:gd name="T20" fmla="*/ 493 w 493"/>
                <a:gd name="T21" fmla="*/ 32 h 63"/>
                <a:gd name="T22" fmla="*/ 431 w 493"/>
                <a:gd name="T23" fmla="*/ 63 h 63"/>
                <a:gd name="T24" fmla="*/ 431 w 493"/>
                <a:gd name="T25" fmla="*/ 1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3"/>
                <a:gd name="T40" fmla="*/ 0 h 63"/>
                <a:gd name="T41" fmla="*/ 493 w 493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3" h="63">
                  <a:moveTo>
                    <a:pt x="51" y="21"/>
                  </a:moveTo>
                  <a:lnTo>
                    <a:pt x="441" y="22"/>
                  </a:lnTo>
                  <a:lnTo>
                    <a:pt x="441" y="42"/>
                  </a:lnTo>
                  <a:lnTo>
                    <a:pt x="51" y="41"/>
                  </a:lnTo>
                  <a:lnTo>
                    <a:pt x="51" y="21"/>
                  </a:lnTo>
                  <a:close/>
                  <a:moveTo>
                    <a:pt x="62" y="62"/>
                  </a:moveTo>
                  <a:lnTo>
                    <a:pt x="0" y="31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431" y="1"/>
                  </a:moveTo>
                  <a:lnTo>
                    <a:pt x="493" y="32"/>
                  </a:lnTo>
                  <a:lnTo>
                    <a:pt x="431" y="63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79" name="Freeform 185"/>
            <p:cNvSpPr>
              <a:spLocks noEditPoints="1"/>
            </p:cNvSpPr>
            <p:nvPr/>
          </p:nvSpPr>
          <p:spPr bwMode="auto">
            <a:xfrm>
              <a:off x="533" y="2113"/>
              <a:ext cx="493" cy="62"/>
            </a:xfrm>
            <a:custGeom>
              <a:avLst/>
              <a:gdLst>
                <a:gd name="T0" fmla="*/ 51 w 493"/>
                <a:gd name="T1" fmla="*/ 20 h 62"/>
                <a:gd name="T2" fmla="*/ 441 w 493"/>
                <a:gd name="T3" fmla="*/ 21 h 62"/>
                <a:gd name="T4" fmla="*/ 441 w 493"/>
                <a:gd name="T5" fmla="*/ 41 h 62"/>
                <a:gd name="T6" fmla="*/ 51 w 493"/>
                <a:gd name="T7" fmla="*/ 41 h 62"/>
                <a:gd name="T8" fmla="*/ 51 w 493"/>
                <a:gd name="T9" fmla="*/ 20 h 62"/>
                <a:gd name="T10" fmla="*/ 62 w 493"/>
                <a:gd name="T11" fmla="*/ 61 h 62"/>
                <a:gd name="T12" fmla="*/ 0 w 493"/>
                <a:gd name="T13" fmla="*/ 30 h 62"/>
                <a:gd name="T14" fmla="*/ 62 w 493"/>
                <a:gd name="T15" fmla="*/ 0 h 62"/>
                <a:gd name="T16" fmla="*/ 62 w 493"/>
                <a:gd name="T17" fmla="*/ 61 h 62"/>
                <a:gd name="T18" fmla="*/ 431 w 493"/>
                <a:gd name="T19" fmla="*/ 0 h 62"/>
                <a:gd name="T20" fmla="*/ 493 w 493"/>
                <a:gd name="T21" fmla="*/ 31 h 62"/>
                <a:gd name="T22" fmla="*/ 431 w 493"/>
                <a:gd name="T23" fmla="*/ 62 h 62"/>
                <a:gd name="T24" fmla="*/ 431 w 493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3"/>
                <a:gd name="T40" fmla="*/ 0 h 62"/>
                <a:gd name="T41" fmla="*/ 493 w 49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3" h="62">
                  <a:moveTo>
                    <a:pt x="51" y="20"/>
                  </a:moveTo>
                  <a:lnTo>
                    <a:pt x="441" y="21"/>
                  </a:lnTo>
                  <a:lnTo>
                    <a:pt x="441" y="41"/>
                  </a:lnTo>
                  <a:lnTo>
                    <a:pt x="51" y="41"/>
                  </a:lnTo>
                  <a:lnTo>
                    <a:pt x="51" y="20"/>
                  </a:lnTo>
                  <a:close/>
                  <a:moveTo>
                    <a:pt x="62" y="61"/>
                  </a:moveTo>
                  <a:lnTo>
                    <a:pt x="0" y="30"/>
                  </a:lnTo>
                  <a:lnTo>
                    <a:pt x="62" y="0"/>
                  </a:lnTo>
                  <a:lnTo>
                    <a:pt x="62" y="61"/>
                  </a:lnTo>
                  <a:close/>
                  <a:moveTo>
                    <a:pt x="431" y="0"/>
                  </a:moveTo>
                  <a:lnTo>
                    <a:pt x="493" y="31"/>
                  </a:lnTo>
                  <a:lnTo>
                    <a:pt x="431" y="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80" name="Freeform 186"/>
            <p:cNvSpPr>
              <a:spLocks noEditPoints="1"/>
            </p:cNvSpPr>
            <p:nvPr/>
          </p:nvSpPr>
          <p:spPr bwMode="auto">
            <a:xfrm>
              <a:off x="533" y="2523"/>
              <a:ext cx="493" cy="62"/>
            </a:xfrm>
            <a:custGeom>
              <a:avLst/>
              <a:gdLst>
                <a:gd name="T0" fmla="*/ 51 w 493"/>
                <a:gd name="T1" fmla="*/ 20 h 62"/>
                <a:gd name="T2" fmla="*/ 441 w 493"/>
                <a:gd name="T3" fmla="*/ 21 h 62"/>
                <a:gd name="T4" fmla="*/ 441 w 493"/>
                <a:gd name="T5" fmla="*/ 42 h 62"/>
                <a:gd name="T6" fmla="*/ 51 w 493"/>
                <a:gd name="T7" fmla="*/ 41 h 62"/>
                <a:gd name="T8" fmla="*/ 51 w 493"/>
                <a:gd name="T9" fmla="*/ 20 h 62"/>
                <a:gd name="T10" fmla="*/ 62 w 493"/>
                <a:gd name="T11" fmla="*/ 62 h 62"/>
                <a:gd name="T12" fmla="*/ 0 w 493"/>
                <a:gd name="T13" fmla="*/ 31 h 62"/>
                <a:gd name="T14" fmla="*/ 62 w 493"/>
                <a:gd name="T15" fmla="*/ 0 h 62"/>
                <a:gd name="T16" fmla="*/ 62 w 493"/>
                <a:gd name="T17" fmla="*/ 62 h 62"/>
                <a:gd name="T18" fmla="*/ 431 w 493"/>
                <a:gd name="T19" fmla="*/ 1 h 62"/>
                <a:gd name="T20" fmla="*/ 493 w 493"/>
                <a:gd name="T21" fmla="*/ 32 h 62"/>
                <a:gd name="T22" fmla="*/ 431 w 493"/>
                <a:gd name="T23" fmla="*/ 62 h 62"/>
                <a:gd name="T24" fmla="*/ 431 w 493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3"/>
                <a:gd name="T40" fmla="*/ 0 h 62"/>
                <a:gd name="T41" fmla="*/ 493 w 49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3" h="62">
                  <a:moveTo>
                    <a:pt x="51" y="20"/>
                  </a:moveTo>
                  <a:lnTo>
                    <a:pt x="441" y="21"/>
                  </a:lnTo>
                  <a:lnTo>
                    <a:pt x="441" y="42"/>
                  </a:lnTo>
                  <a:lnTo>
                    <a:pt x="51" y="41"/>
                  </a:lnTo>
                  <a:lnTo>
                    <a:pt x="51" y="20"/>
                  </a:lnTo>
                  <a:close/>
                  <a:moveTo>
                    <a:pt x="62" y="62"/>
                  </a:moveTo>
                  <a:lnTo>
                    <a:pt x="0" y="31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431" y="1"/>
                  </a:moveTo>
                  <a:lnTo>
                    <a:pt x="493" y="32"/>
                  </a:lnTo>
                  <a:lnTo>
                    <a:pt x="431" y="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381" name="Line 187"/>
            <p:cNvSpPr>
              <a:spLocks noChangeShapeType="1"/>
            </p:cNvSpPr>
            <p:nvPr/>
          </p:nvSpPr>
          <p:spPr bwMode="auto">
            <a:xfrm>
              <a:off x="1313" y="1364"/>
              <a:ext cx="205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82" name="Line 188"/>
            <p:cNvSpPr>
              <a:spLocks noChangeShapeType="1"/>
            </p:cNvSpPr>
            <p:nvPr/>
          </p:nvSpPr>
          <p:spPr bwMode="auto">
            <a:xfrm>
              <a:off x="1313" y="1733"/>
              <a:ext cx="205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83" name="Line 189"/>
            <p:cNvSpPr>
              <a:spLocks noChangeShapeType="1"/>
            </p:cNvSpPr>
            <p:nvPr/>
          </p:nvSpPr>
          <p:spPr bwMode="auto">
            <a:xfrm>
              <a:off x="1313" y="2143"/>
              <a:ext cx="205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84" name="Line 190"/>
            <p:cNvSpPr>
              <a:spLocks noChangeShapeType="1"/>
            </p:cNvSpPr>
            <p:nvPr/>
          </p:nvSpPr>
          <p:spPr bwMode="auto">
            <a:xfrm>
              <a:off x="1313" y="2554"/>
              <a:ext cx="205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sp>
          <p:nvSpPr>
            <p:cNvPr id="385" name="Rectangle 191"/>
            <p:cNvSpPr>
              <a:spLocks noChangeArrowheads="1"/>
            </p:cNvSpPr>
            <p:nvPr/>
          </p:nvSpPr>
          <p:spPr bwMode="auto">
            <a:xfrm>
              <a:off x="1772" y="987"/>
              <a:ext cx="212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V2-Pro50 FPGA w/ infrastructure</a:t>
              </a:r>
              <a:endParaRPr lang="en-US" sz="1100"/>
            </a:p>
          </p:txBody>
        </p:sp>
        <p:grpSp>
          <p:nvGrpSpPr>
            <p:cNvPr id="386" name="Group 194"/>
            <p:cNvGrpSpPr>
              <a:grpSpLocks/>
            </p:cNvGrpSpPr>
            <p:nvPr/>
          </p:nvGrpSpPr>
          <p:grpSpPr bwMode="auto">
            <a:xfrm>
              <a:off x="4268" y="1528"/>
              <a:ext cx="492" cy="491"/>
              <a:chOff x="4268" y="1528"/>
              <a:chExt cx="492" cy="491"/>
            </a:xfrm>
          </p:grpSpPr>
          <p:sp>
            <p:nvSpPr>
              <p:cNvPr id="453" name="Rectangle 192"/>
              <p:cNvSpPr>
                <a:spLocks noChangeArrowheads="1"/>
              </p:cNvSpPr>
              <p:nvPr/>
            </p:nvSpPr>
            <p:spPr bwMode="auto">
              <a:xfrm>
                <a:off x="4268" y="1528"/>
                <a:ext cx="492" cy="491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54" name="Rectangle 193"/>
              <p:cNvSpPr>
                <a:spLocks noChangeArrowheads="1"/>
              </p:cNvSpPr>
              <p:nvPr/>
            </p:nvSpPr>
            <p:spPr bwMode="auto">
              <a:xfrm>
                <a:off x="4268" y="1528"/>
                <a:ext cx="492" cy="491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87" name="Rectangle 195"/>
            <p:cNvSpPr>
              <a:spLocks noChangeArrowheads="1"/>
            </p:cNvSpPr>
            <p:nvPr/>
          </p:nvSpPr>
          <p:spPr bwMode="auto">
            <a:xfrm rot="5400000">
              <a:off x="4449" y="1723"/>
              <a:ext cx="39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64MB</a:t>
              </a:r>
              <a:endParaRPr lang="en-US" sz="1100"/>
            </a:p>
          </p:txBody>
        </p:sp>
        <p:sp>
          <p:nvSpPr>
            <p:cNvPr id="388" name="Rectangle 196"/>
            <p:cNvSpPr>
              <a:spLocks noChangeArrowheads="1"/>
            </p:cNvSpPr>
            <p:nvPr/>
          </p:nvSpPr>
          <p:spPr bwMode="auto">
            <a:xfrm rot="5400000">
              <a:off x="4289" y="1721"/>
              <a:ext cx="40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DDR2</a:t>
              </a:r>
              <a:endParaRPr lang="en-US" sz="1100"/>
            </a:p>
          </p:txBody>
        </p:sp>
        <p:sp>
          <p:nvSpPr>
            <p:cNvPr id="389" name="Rectangle 197"/>
            <p:cNvSpPr>
              <a:spLocks noChangeArrowheads="1"/>
            </p:cNvSpPr>
            <p:nvPr/>
          </p:nvSpPr>
          <p:spPr bwMode="auto">
            <a:xfrm rot="5400000">
              <a:off x="4082" y="1724"/>
              <a:ext cx="52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SDRAM</a:t>
              </a:r>
              <a:endParaRPr lang="en-US" sz="1100"/>
            </a:p>
          </p:txBody>
        </p:sp>
        <p:grpSp>
          <p:nvGrpSpPr>
            <p:cNvPr id="390" name="Group 200"/>
            <p:cNvGrpSpPr>
              <a:grpSpLocks/>
            </p:cNvGrpSpPr>
            <p:nvPr/>
          </p:nvGrpSpPr>
          <p:grpSpPr bwMode="auto">
            <a:xfrm>
              <a:off x="1518" y="3415"/>
              <a:ext cx="3078" cy="157"/>
              <a:chOff x="1518" y="3415"/>
              <a:chExt cx="3078" cy="157"/>
            </a:xfrm>
          </p:grpSpPr>
          <p:sp>
            <p:nvSpPr>
              <p:cNvPr id="451" name="Rectangle 198"/>
              <p:cNvSpPr>
                <a:spLocks noChangeArrowheads="1"/>
              </p:cNvSpPr>
              <p:nvPr/>
            </p:nvSpPr>
            <p:spPr bwMode="auto">
              <a:xfrm>
                <a:off x="1518" y="3415"/>
                <a:ext cx="3078" cy="157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52" name="Rectangle 199"/>
              <p:cNvSpPr>
                <a:spLocks noChangeArrowheads="1"/>
              </p:cNvSpPr>
              <p:nvPr/>
            </p:nvSpPr>
            <p:spPr bwMode="auto">
              <a:xfrm>
                <a:off x="1518" y="3415"/>
                <a:ext cx="3078" cy="157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91" name="Rectangle 201"/>
            <p:cNvSpPr>
              <a:spLocks noChangeArrowheads="1"/>
            </p:cNvSpPr>
            <p:nvPr/>
          </p:nvSpPr>
          <p:spPr bwMode="auto">
            <a:xfrm>
              <a:off x="2065" y="3425"/>
              <a:ext cx="66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Linux OS </a:t>
              </a:r>
              <a:endParaRPr lang="en-US" sz="1100"/>
            </a:p>
          </p:txBody>
        </p:sp>
        <p:sp>
          <p:nvSpPr>
            <p:cNvPr id="392" name="Rectangle 202"/>
            <p:cNvSpPr>
              <a:spLocks noChangeArrowheads="1"/>
            </p:cNvSpPr>
            <p:nvPr/>
          </p:nvSpPr>
          <p:spPr bwMode="auto">
            <a:xfrm>
              <a:off x="2641" y="3425"/>
              <a:ext cx="10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-</a:t>
              </a:r>
              <a:endParaRPr lang="en-US" sz="1100"/>
            </a:p>
          </p:txBody>
        </p:sp>
        <p:sp>
          <p:nvSpPr>
            <p:cNvPr id="393" name="Rectangle 203"/>
            <p:cNvSpPr>
              <a:spLocks noChangeArrowheads="1"/>
            </p:cNvSpPr>
            <p:nvPr/>
          </p:nvSpPr>
          <p:spPr bwMode="auto">
            <a:xfrm>
              <a:off x="2716" y="3425"/>
              <a:ext cx="144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NetFPGA Kernel driver</a:t>
              </a:r>
              <a:endParaRPr lang="en-US" sz="1100"/>
            </a:p>
          </p:txBody>
        </p:sp>
        <p:sp>
          <p:nvSpPr>
            <p:cNvPr id="394" name="Rectangle 204"/>
            <p:cNvSpPr>
              <a:spLocks noChangeArrowheads="1"/>
            </p:cNvSpPr>
            <p:nvPr/>
          </p:nvSpPr>
          <p:spPr bwMode="auto">
            <a:xfrm>
              <a:off x="775" y="3375"/>
              <a:ext cx="34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Host</a:t>
              </a:r>
              <a:endParaRPr lang="en-US" sz="1100"/>
            </a:p>
          </p:txBody>
        </p:sp>
        <p:sp>
          <p:nvSpPr>
            <p:cNvPr id="395" name="Rectangle 205"/>
            <p:cNvSpPr>
              <a:spLocks noChangeArrowheads="1"/>
            </p:cNvSpPr>
            <p:nvPr/>
          </p:nvSpPr>
          <p:spPr bwMode="auto">
            <a:xfrm>
              <a:off x="775" y="3523"/>
              <a:ext cx="64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computer</a:t>
              </a:r>
              <a:endParaRPr lang="en-US" sz="1100" dirty="0"/>
            </a:p>
          </p:txBody>
        </p:sp>
        <p:grpSp>
          <p:nvGrpSpPr>
            <p:cNvPr id="396" name="Group 208"/>
            <p:cNvGrpSpPr>
              <a:grpSpLocks/>
            </p:cNvGrpSpPr>
            <p:nvPr/>
          </p:nvGrpSpPr>
          <p:grpSpPr bwMode="auto">
            <a:xfrm>
              <a:off x="1518" y="3620"/>
              <a:ext cx="3078" cy="157"/>
              <a:chOff x="1518" y="3620"/>
              <a:chExt cx="3078" cy="157"/>
            </a:xfrm>
          </p:grpSpPr>
          <p:sp>
            <p:nvSpPr>
              <p:cNvPr id="449" name="Rectangle 206"/>
              <p:cNvSpPr>
                <a:spLocks noChangeArrowheads="1"/>
              </p:cNvSpPr>
              <p:nvPr/>
            </p:nvSpPr>
            <p:spPr bwMode="auto">
              <a:xfrm>
                <a:off x="1518" y="3620"/>
                <a:ext cx="3078" cy="1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50" name="Rectangle 207"/>
              <p:cNvSpPr>
                <a:spLocks noChangeArrowheads="1"/>
              </p:cNvSpPr>
              <p:nvPr/>
            </p:nvSpPr>
            <p:spPr bwMode="auto">
              <a:xfrm>
                <a:off x="1518" y="3620"/>
                <a:ext cx="3078" cy="157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397" name="Rectangle 209"/>
            <p:cNvSpPr>
              <a:spLocks noChangeArrowheads="1"/>
            </p:cNvSpPr>
            <p:nvPr/>
          </p:nvSpPr>
          <p:spPr bwMode="auto">
            <a:xfrm>
              <a:off x="1689" y="3630"/>
              <a:ext cx="34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User</a:t>
              </a:r>
              <a:endParaRPr lang="en-US" sz="1100"/>
            </a:p>
          </p:txBody>
        </p:sp>
        <p:sp>
          <p:nvSpPr>
            <p:cNvPr id="398" name="Rectangle 210"/>
            <p:cNvSpPr>
              <a:spLocks noChangeArrowheads="1"/>
            </p:cNvSpPr>
            <p:nvPr/>
          </p:nvSpPr>
          <p:spPr bwMode="auto">
            <a:xfrm>
              <a:off x="1962" y="3630"/>
              <a:ext cx="10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-</a:t>
              </a:r>
              <a:endParaRPr lang="en-US" sz="1100"/>
            </a:p>
          </p:txBody>
        </p:sp>
        <p:sp>
          <p:nvSpPr>
            <p:cNvPr id="399" name="Rectangle 211"/>
            <p:cNvSpPr>
              <a:spLocks noChangeArrowheads="1"/>
            </p:cNvSpPr>
            <p:nvPr/>
          </p:nvSpPr>
          <p:spPr bwMode="auto">
            <a:xfrm>
              <a:off x="2003" y="3630"/>
              <a:ext cx="25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defined software networking applications</a:t>
              </a:r>
              <a:endParaRPr lang="en-US" sz="1100"/>
            </a:p>
          </p:txBody>
        </p:sp>
        <p:sp>
          <p:nvSpPr>
            <p:cNvPr id="400" name="Rectangle 212"/>
            <p:cNvSpPr>
              <a:spLocks noChangeArrowheads="1"/>
            </p:cNvSpPr>
            <p:nvPr/>
          </p:nvSpPr>
          <p:spPr bwMode="auto">
            <a:xfrm rot="5400000">
              <a:off x="-519" y="1938"/>
              <a:ext cx="187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</a:rPr>
                <a:t>Four Gigabit Ethernet Interfaces</a:t>
              </a:r>
              <a:endParaRPr lang="en-US" sz="1100" dirty="0"/>
            </a:p>
          </p:txBody>
        </p:sp>
        <p:sp>
          <p:nvSpPr>
            <p:cNvPr id="401" name="Freeform 213"/>
            <p:cNvSpPr>
              <a:spLocks noEditPoints="1"/>
            </p:cNvSpPr>
            <p:nvPr/>
          </p:nvSpPr>
          <p:spPr bwMode="auto">
            <a:xfrm>
              <a:off x="3980" y="1767"/>
              <a:ext cx="288" cy="62"/>
            </a:xfrm>
            <a:custGeom>
              <a:avLst/>
              <a:gdLst>
                <a:gd name="T0" fmla="*/ 52 w 288"/>
                <a:gd name="T1" fmla="*/ 20 h 62"/>
                <a:gd name="T2" fmla="*/ 236 w 288"/>
                <a:gd name="T3" fmla="*/ 21 h 62"/>
                <a:gd name="T4" fmla="*/ 236 w 288"/>
                <a:gd name="T5" fmla="*/ 41 h 62"/>
                <a:gd name="T6" fmla="*/ 52 w 288"/>
                <a:gd name="T7" fmla="*/ 41 h 62"/>
                <a:gd name="T8" fmla="*/ 52 w 288"/>
                <a:gd name="T9" fmla="*/ 20 h 62"/>
                <a:gd name="T10" fmla="*/ 62 w 288"/>
                <a:gd name="T11" fmla="*/ 61 h 62"/>
                <a:gd name="T12" fmla="*/ 0 w 288"/>
                <a:gd name="T13" fmla="*/ 30 h 62"/>
                <a:gd name="T14" fmla="*/ 62 w 288"/>
                <a:gd name="T15" fmla="*/ 0 h 62"/>
                <a:gd name="T16" fmla="*/ 62 w 288"/>
                <a:gd name="T17" fmla="*/ 61 h 62"/>
                <a:gd name="T18" fmla="*/ 226 w 288"/>
                <a:gd name="T19" fmla="*/ 0 h 62"/>
                <a:gd name="T20" fmla="*/ 288 w 288"/>
                <a:gd name="T21" fmla="*/ 31 h 62"/>
                <a:gd name="T22" fmla="*/ 226 w 288"/>
                <a:gd name="T23" fmla="*/ 62 h 62"/>
                <a:gd name="T24" fmla="*/ 226 w 28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62"/>
                <a:gd name="T41" fmla="*/ 288 w 28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62">
                  <a:moveTo>
                    <a:pt x="52" y="20"/>
                  </a:moveTo>
                  <a:lnTo>
                    <a:pt x="236" y="21"/>
                  </a:lnTo>
                  <a:lnTo>
                    <a:pt x="236" y="41"/>
                  </a:lnTo>
                  <a:lnTo>
                    <a:pt x="52" y="41"/>
                  </a:lnTo>
                  <a:lnTo>
                    <a:pt x="52" y="20"/>
                  </a:lnTo>
                  <a:close/>
                  <a:moveTo>
                    <a:pt x="62" y="61"/>
                  </a:moveTo>
                  <a:lnTo>
                    <a:pt x="0" y="30"/>
                  </a:lnTo>
                  <a:lnTo>
                    <a:pt x="62" y="0"/>
                  </a:lnTo>
                  <a:lnTo>
                    <a:pt x="62" y="61"/>
                  </a:lnTo>
                  <a:close/>
                  <a:moveTo>
                    <a:pt x="226" y="0"/>
                  </a:moveTo>
                  <a:lnTo>
                    <a:pt x="288" y="31"/>
                  </a:lnTo>
                  <a:lnTo>
                    <a:pt x="226" y="6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grpSp>
          <p:nvGrpSpPr>
            <p:cNvPr id="402" name="Group 216"/>
            <p:cNvGrpSpPr>
              <a:grpSpLocks/>
            </p:cNvGrpSpPr>
            <p:nvPr/>
          </p:nvGrpSpPr>
          <p:grpSpPr bwMode="auto">
            <a:xfrm>
              <a:off x="4268" y="2102"/>
              <a:ext cx="369" cy="426"/>
              <a:chOff x="4268" y="2102"/>
              <a:chExt cx="369" cy="426"/>
            </a:xfrm>
          </p:grpSpPr>
          <p:sp>
            <p:nvSpPr>
              <p:cNvPr id="447" name="Rectangle 214"/>
              <p:cNvSpPr>
                <a:spLocks noChangeArrowheads="1"/>
              </p:cNvSpPr>
              <p:nvPr/>
            </p:nvSpPr>
            <p:spPr bwMode="auto">
              <a:xfrm>
                <a:off x="4268" y="2102"/>
                <a:ext cx="369" cy="426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48" name="Rectangle 215"/>
              <p:cNvSpPr>
                <a:spLocks noChangeArrowheads="1"/>
              </p:cNvSpPr>
              <p:nvPr/>
            </p:nvSpPr>
            <p:spPr bwMode="auto">
              <a:xfrm>
                <a:off x="4268" y="2102"/>
                <a:ext cx="369" cy="426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403" name="Rectangle 217"/>
            <p:cNvSpPr>
              <a:spLocks noChangeArrowheads="1"/>
            </p:cNvSpPr>
            <p:nvPr/>
          </p:nvSpPr>
          <p:spPr bwMode="auto">
            <a:xfrm rot="5400000">
              <a:off x="4303" y="2265"/>
              <a:ext cx="41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18Mb </a:t>
              </a:r>
              <a:endParaRPr lang="en-US" sz="1100"/>
            </a:p>
          </p:txBody>
        </p:sp>
        <p:sp>
          <p:nvSpPr>
            <p:cNvPr id="404" name="Rectangle 218"/>
            <p:cNvSpPr>
              <a:spLocks noChangeArrowheads="1"/>
            </p:cNvSpPr>
            <p:nvPr/>
          </p:nvSpPr>
          <p:spPr bwMode="auto">
            <a:xfrm rot="5400000">
              <a:off x="4140" y="2263"/>
              <a:ext cx="43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SRAM</a:t>
              </a:r>
              <a:endParaRPr lang="en-US" sz="1100"/>
            </a:p>
          </p:txBody>
        </p:sp>
        <p:sp>
          <p:nvSpPr>
            <p:cNvPr id="405" name="Freeform 219"/>
            <p:cNvSpPr>
              <a:spLocks noEditPoints="1"/>
            </p:cNvSpPr>
            <p:nvPr/>
          </p:nvSpPr>
          <p:spPr bwMode="auto">
            <a:xfrm>
              <a:off x="3980" y="2305"/>
              <a:ext cx="288" cy="62"/>
            </a:xfrm>
            <a:custGeom>
              <a:avLst/>
              <a:gdLst>
                <a:gd name="T0" fmla="*/ 52 w 288"/>
                <a:gd name="T1" fmla="*/ 21 h 62"/>
                <a:gd name="T2" fmla="*/ 236 w 288"/>
                <a:gd name="T3" fmla="*/ 21 h 62"/>
                <a:gd name="T4" fmla="*/ 236 w 288"/>
                <a:gd name="T5" fmla="*/ 42 h 62"/>
                <a:gd name="T6" fmla="*/ 52 w 288"/>
                <a:gd name="T7" fmla="*/ 41 h 62"/>
                <a:gd name="T8" fmla="*/ 52 w 288"/>
                <a:gd name="T9" fmla="*/ 21 h 62"/>
                <a:gd name="T10" fmla="*/ 62 w 288"/>
                <a:gd name="T11" fmla="*/ 62 h 62"/>
                <a:gd name="T12" fmla="*/ 0 w 288"/>
                <a:gd name="T13" fmla="*/ 31 h 62"/>
                <a:gd name="T14" fmla="*/ 62 w 288"/>
                <a:gd name="T15" fmla="*/ 0 h 62"/>
                <a:gd name="T16" fmla="*/ 62 w 288"/>
                <a:gd name="T17" fmla="*/ 62 h 62"/>
                <a:gd name="T18" fmla="*/ 226 w 288"/>
                <a:gd name="T19" fmla="*/ 1 h 62"/>
                <a:gd name="T20" fmla="*/ 288 w 288"/>
                <a:gd name="T21" fmla="*/ 32 h 62"/>
                <a:gd name="T22" fmla="*/ 226 w 288"/>
                <a:gd name="T23" fmla="*/ 62 h 62"/>
                <a:gd name="T24" fmla="*/ 226 w 288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62"/>
                <a:gd name="T41" fmla="*/ 288 w 28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62">
                  <a:moveTo>
                    <a:pt x="52" y="21"/>
                  </a:moveTo>
                  <a:lnTo>
                    <a:pt x="236" y="21"/>
                  </a:lnTo>
                  <a:lnTo>
                    <a:pt x="236" y="42"/>
                  </a:lnTo>
                  <a:lnTo>
                    <a:pt x="52" y="41"/>
                  </a:lnTo>
                  <a:lnTo>
                    <a:pt x="52" y="21"/>
                  </a:lnTo>
                  <a:close/>
                  <a:moveTo>
                    <a:pt x="62" y="62"/>
                  </a:moveTo>
                  <a:lnTo>
                    <a:pt x="0" y="31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226" y="1"/>
                  </a:moveTo>
                  <a:lnTo>
                    <a:pt x="288" y="32"/>
                  </a:lnTo>
                  <a:lnTo>
                    <a:pt x="226" y="62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06" name="Rectangle 220"/>
            <p:cNvSpPr>
              <a:spLocks noChangeArrowheads="1"/>
            </p:cNvSpPr>
            <p:nvPr/>
          </p:nvSpPr>
          <p:spPr bwMode="auto">
            <a:xfrm>
              <a:off x="1952" y="2793"/>
              <a:ext cx="3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FIFO</a:t>
              </a:r>
              <a:endParaRPr lang="en-US" sz="1100"/>
            </a:p>
          </p:txBody>
        </p:sp>
        <p:sp>
          <p:nvSpPr>
            <p:cNvPr id="407" name="Rectangle 221"/>
            <p:cNvSpPr>
              <a:spLocks noChangeArrowheads="1"/>
            </p:cNvSpPr>
            <p:nvPr/>
          </p:nvSpPr>
          <p:spPr bwMode="auto">
            <a:xfrm>
              <a:off x="1912" y="2941"/>
              <a:ext cx="43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packet</a:t>
              </a:r>
              <a:endParaRPr lang="en-US" sz="1100"/>
            </a:p>
          </p:txBody>
        </p:sp>
        <p:sp>
          <p:nvSpPr>
            <p:cNvPr id="408" name="Rectangle 222"/>
            <p:cNvSpPr>
              <a:spLocks noChangeArrowheads="1"/>
            </p:cNvSpPr>
            <p:nvPr/>
          </p:nvSpPr>
          <p:spPr bwMode="auto">
            <a:xfrm>
              <a:off x="1904" y="3089"/>
              <a:ext cx="4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buffers</a:t>
              </a:r>
              <a:endParaRPr lang="en-US" sz="1100"/>
            </a:p>
          </p:txBody>
        </p:sp>
        <p:grpSp>
          <p:nvGrpSpPr>
            <p:cNvPr id="409" name="Group 225"/>
            <p:cNvGrpSpPr>
              <a:grpSpLocks/>
            </p:cNvGrpSpPr>
            <p:nvPr/>
          </p:nvGrpSpPr>
          <p:grpSpPr bwMode="auto">
            <a:xfrm>
              <a:off x="2564" y="2800"/>
              <a:ext cx="1219" cy="451"/>
              <a:chOff x="2564" y="2800"/>
              <a:chExt cx="1219" cy="451"/>
            </a:xfrm>
          </p:grpSpPr>
          <p:sp>
            <p:nvSpPr>
              <p:cNvPr id="445" name="Rectangle 223"/>
              <p:cNvSpPr>
                <a:spLocks noChangeArrowheads="1"/>
              </p:cNvSpPr>
              <p:nvPr/>
            </p:nvSpPr>
            <p:spPr bwMode="auto">
              <a:xfrm>
                <a:off x="2564" y="2800"/>
                <a:ext cx="1219" cy="451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46" name="Rectangle 224"/>
              <p:cNvSpPr>
                <a:spLocks noChangeArrowheads="1"/>
              </p:cNvSpPr>
              <p:nvPr/>
            </p:nvSpPr>
            <p:spPr bwMode="auto">
              <a:xfrm>
                <a:off x="2564" y="2800"/>
                <a:ext cx="1219" cy="451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410" name="Freeform 226"/>
            <p:cNvSpPr>
              <a:spLocks noEditPoints="1"/>
            </p:cNvSpPr>
            <p:nvPr/>
          </p:nvSpPr>
          <p:spPr bwMode="auto">
            <a:xfrm>
              <a:off x="3129" y="2718"/>
              <a:ext cx="62" cy="697"/>
            </a:xfrm>
            <a:custGeom>
              <a:avLst/>
              <a:gdLst>
                <a:gd name="T0" fmla="*/ 41 w 62"/>
                <a:gd name="T1" fmla="*/ 51 h 697"/>
                <a:gd name="T2" fmla="*/ 41 w 62"/>
                <a:gd name="T3" fmla="*/ 646 h 697"/>
                <a:gd name="T4" fmla="*/ 21 w 62"/>
                <a:gd name="T5" fmla="*/ 646 h 697"/>
                <a:gd name="T6" fmla="*/ 20 w 62"/>
                <a:gd name="T7" fmla="*/ 51 h 697"/>
                <a:gd name="T8" fmla="*/ 41 w 62"/>
                <a:gd name="T9" fmla="*/ 51 h 697"/>
                <a:gd name="T10" fmla="*/ 0 w 62"/>
                <a:gd name="T11" fmla="*/ 61 h 697"/>
                <a:gd name="T12" fmla="*/ 30 w 62"/>
                <a:gd name="T13" fmla="*/ 0 h 697"/>
                <a:gd name="T14" fmla="*/ 61 w 62"/>
                <a:gd name="T15" fmla="*/ 61 h 697"/>
                <a:gd name="T16" fmla="*/ 0 w 62"/>
                <a:gd name="T17" fmla="*/ 61 h 697"/>
                <a:gd name="T18" fmla="*/ 62 w 62"/>
                <a:gd name="T19" fmla="*/ 636 h 697"/>
                <a:gd name="T20" fmla="*/ 31 w 62"/>
                <a:gd name="T21" fmla="*/ 697 h 697"/>
                <a:gd name="T22" fmla="*/ 0 w 62"/>
                <a:gd name="T23" fmla="*/ 636 h 697"/>
                <a:gd name="T24" fmla="*/ 62 w 62"/>
                <a:gd name="T25" fmla="*/ 636 h 6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697"/>
                <a:gd name="T41" fmla="*/ 62 w 62"/>
                <a:gd name="T42" fmla="*/ 697 h 6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697">
                  <a:moveTo>
                    <a:pt x="41" y="51"/>
                  </a:moveTo>
                  <a:lnTo>
                    <a:pt x="41" y="646"/>
                  </a:lnTo>
                  <a:lnTo>
                    <a:pt x="21" y="646"/>
                  </a:lnTo>
                  <a:lnTo>
                    <a:pt x="20" y="51"/>
                  </a:lnTo>
                  <a:lnTo>
                    <a:pt x="41" y="51"/>
                  </a:lnTo>
                  <a:close/>
                  <a:moveTo>
                    <a:pt x="0" y="61"/>
                  </a:moveTo>
                  <a:lnTo>
                    <a:pt x="30" y="0"/>
                  </a:lnTo>
                  <a:lnTo>
                    <a:pt x="61" y="61"/>
                  </a:lnTo>
                  <a:lnTo>
                    <a:pt x="0" y="61"/>
                  </a:lnTo>
                  <a:close/>
                  <a:moveTo>
                    <a:pt x="62" y="636"/>
                  </a:moveTo>
                  <a:lnTo>
                    <a:pt x="31" y="697"/>
                  </a:lnTo>
                  <a:lnTo>
                    <a:pt x="0" y="636"/>
                  </a:lnTo>
                  <a:lnTo>
                    <a:pt x="62" y="63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grpSp>
          <p:nvGrpSpPr>
            <p:cNvPr id="411" name="Group 232"/>
            <p:cNvGrpSpPr>
              <a:grpSpLocks/>
            </p:cNvGrpSpPr>
            <p:nvPr/>
          </p:nvGrpSpPr>
          <p:grpSpPr bwMode="auto">
            <a:xfrm>
              <a:off x="2790" y="2856"/>
              <a:ext cx="903" cy="370"/>
              <a:chOff x="2790" y="2856"/>
              <a:chExt cx="903" cy="370"/>
            </a:xfrm>
          </p:grpSpPr>
          <p:sp>
            <p:nvSpPr>
              <p:cNvPr id="440" name="Rectangle 227"/>
              <p:cNvSpPr>
                <a:spLocks noChangeArrowheads="1"/>
              </p:cNvSpPr>
              <p:nvPr/>
            </p:nvSpPr>
            <p:spPr bwMode="auto">
              <a:xfrm>
                <a:off x="2831" y="2897"/>
                <a:ext cx="862" cy="32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pic>
            <p:nvPicPr>
              <p:cNvPr id="441" name="Picture 228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31" y="2897"/>
                <a:ext cx="86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2" name="Rectangle 229"/>
              <p:cNvSpPr>
                <a:spLocks noChangeArrowheads="1"/>
              </p:cNvSpPr>
              <p:nvPr/>
            </p:nvSpPr>
            <p:spPr bwMode="auto">
              <a:xfrm>
                <a:off x="2831" y="2897"/>
                <a:ext cx="862" cy="32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43" name="Rectangle 230"/>
              <p:cNvSpPr>
                <a:spLocks noChangeArrowheads="1"/>
              </p:cNvSpPr>
              <p:nvPr/>
            </p:nvSpPr>
            <p:spPr bwMode="auto">
              <a:xfrm>
                <a:off x="2790" y="2856"/>
                <a:ext cx="862" cy="32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44" name="Rectangle 231"/>
              <p:cNvSpPr>
                <a:spLocks noChangeArrowheads="1"/>
              </p:cNvSpPr>
              <p:nvPr/>
            </p:nvSpPr>
            <p:spPr bwMode="auto">
              <a:xfrm>
                <a:off x="2790" y="2856"/>
                <a:ext cx="862" cy="32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412" name="Rectangle 233"/>
            <p:cNvSpPr>
              <a:spLocks noChangeArrowheads="1"/>
            </p:cNvSpPr>
            <p:nvPr/>
          </p:nvSpPr>
          <p:spPr bwMode="auto">
            <a:xfrm>
              <a:off x="2881" y="2879"/>
              <a:ext cx="75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Control, PCI</a:t>
              </a:r>
              <a:endParaRPr lang="en-US" sz="1100"/>
            </a:p>
          </p:txBody>
        </p:sp>
        <p:sp>
          <p:nvSpPr>
            <p:cNvPr id="413" name="Rectangle 234"/>
            <p:cNvSpPr>
              <a:spLocks noChangeArrowheads="1"/>
            </p:cNvSpPr>
            <p:nvPr/>
          </p:nvSpPr>
          <p:spPr bwMode="auto">
            <a:xfrm>
              <a:off x="2916" y="3027"/>
              <a:ext cx="5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Interface</a:t>
              </a:r>
              <a:endParaRPr lang="en-US" sz="1100"/>
            </a:p>
          </p:txBody>
        </p:sp>
        <p:sp>
          <p:nvSpPr>
            <p:cNvPr id="414" name="Oval 235"/>
            <p:cNvSpPr>
              <a:spLocks noChangeArrowheads="1"/>
            </p:cNvSpPr>
            <p:nvPr/>
          </p:nvSpPr>
          <p:spPr bwMode="auto">
            <a:xfrm>
              <a:off x="826" y="641"/>
              <a:ext cx="28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15" name="Oval 236"/>
            <p:cNvSpPr>
              <a:spLocks noChangeArrowheads="1"/>
            </p:cNvSpPr>
            <p:nvPr/>
          </p:nvSpPr>
          <p:spPr bwMode="auto">
            <a:xfrm>
              <a:off x="799" y="668"/>
              <a:ext cx="27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16" name="Oval 237"/>
            <p:cNvSpPr>
              <a:spLocks noChangeArrowheads="1"/>
            </p:cNvSpPr>
            <p:nvPr/>
          </p:nvSpPr>
          <p:spPr bwMode="auto">
            <a:xfrm>
              <a:off x="772" y="695"/>
              <a:ext cx="27" cy="2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17" name="Oval 238"/>
            <p:cNvSpPr>
              <a:spLocks noChangeArrowheads="1"/>
            </p:cNvSpPr>
            <p:nvPr/>
          </p:nvSpPr>
          <p:spPr bwMode="auto">
            <a:xfrm>
              <a:off x="826" y="641"/>
              <a:ext cx="28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18" name="Oval 239"/>
            <p:cNvSpPr>
              <a:spLocks noChangeArrowheads="1"/>
            </p:cNvSpPr>
            <p:nvPr/>
          </p:nvSpPr>
          <p:spPr bwMode="auto">
            <a:xfrm>
              <a:off x="799" y="668"/>
              <a:ext cx="27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19" name="Oval 240"/>
            <p:cNvSpPr>
              <a:spLocks noChangeArrowheads="1"/>
            </p:cNvSpPr>
            <p:nvPr/>
          </p:nvSpPr>
          <p:spPr bwMode="auto">
            <a:xfrm>
              <a:off x="772" y="695"/>
              <a:ext cx="27" cy="2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0" name="Oval 241"/>
            <p:cNvSpPr>
              <a:spLocks noChangeArrowheads="1"/>
            </p:cNvSpPr>
            <p:nvPr/>
          </p:nvSpPr>
          <p:spPr bwMode="auto">
            <a:xfrm>
              <a:off x="4928" y="3151"/>
              <a:ext cx="27" cy="2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1" name="Oval 242"/>
            <p:cNvSpPr>
              <a:spLocks noChangeArrowheads="1"/>
            </p:cNvSpPr>
            <p:nvPr/>
          </p:nvSpPr>
          <p:spPr bwMode="auto">
            <a:xfrm>
              <a:off x="4900" y="3179"/>
              <a:ext cx="28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2" name="Oval 243"/>
            <p:cNvSpPr>
              <a:spLocks noChangeArrowheads="1"/>
            </p:cNvSpPr>
            <p:nvPr/>
          </p:nvSpPr>
          <p:spPr bwMode="auto">
            <a:xfrm>
              <a:off x="4873" y="3206"/>
              <a:ext cx="27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3" name="Oval 244"/>
            <p:cNvSpPr>
              <a:spLocks noChangeArrowheads="1"/>
            </p:cNvSpPr>
            <p:nvPr/>
          </p:nvSpPr>
          <p:spPr bwMode="auto">
            <a:xfrm>
              <a:off x="4928" y="3151"/>
              <a:ext cx="27" cy="2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4" name="Oval 245"/>
            <p:cNvSpPr>
              <a:spLocks noChangeArrowheads="1"/>
            </p:cNvSpPr>
            <p:nvPr/>
          </p:nvSpPr>
          <p:spPr bwMode="auto">
            <a:xfrm>
              <a:off x="4900" y="3179"/>
              <a:ext cx="28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5" name="Oval 246"/>
            <p:cNvSpPr>
              <a:spLocks noChangeArrowheads="1"/>
            </p:cNvSpPr>
            <p:nvPr/>
          </p:nvSpPr>
          <p:spPr bwMode="auto">
            <a:xfrm>
              <a:off x="4873" y="3206"/>
              <a:ext cx="27" cy="2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6" name="Rectangle 247"/>
            <p:cNvSpPr>
              <a:spLocks noChangeArrowheads="1"/>
            </p:cNvSpPr>
            <p:nvPr/>
          </p:nvSpPr>
          <p:spPr bwMode="auto">
            <a:xfrm>
              <a:off x="2549" y="3218"/>
              <a:ext cx="133" cy="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7" name="Rectangle 248"/>
            <p:cNvSpPr>
              <a:spLocks noChangeArrowheads="1"/>
            </p:cNvSpPr>
            <p:nvPr/>
          </p:nvSpPr>
          <p:spPr bwMode="auto">
            <a:xfrm>
              <a:off x="3731" y="3218"/>
              <a:ext cx="134" cy="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28" name="Line 249"/>
            <p:cNvSpPr>
              <a:spLocks noChangeShapeType="1"/>
            </p:cNvSpPr>
            <p:nvPr/>
          </p:nvSpPr>
          <p:spPr bwMode="auto">
            <a:xfrm>
              <a:off x="738" y="3251"/>
              <a:ext cx="4104" cy="1"/>
            </a:xfrm>
            <a:prstGeom prst="line">
              <a:avLst/>
            </a:prstGeom>
            <a:noFill/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GB" sz="1100"/>
            </a:p>
          </p:txBody>
        </p:sp>
        <p:grpSp>
          <p:nvGrpSpPr>
            <p:cNvPr id="429" name="Group 252"/>
            <p:cNvGrpSpPr>
              <a:grpSpLocks/>
            </p:cNvGrpSpPr>
            <p:nvPr/>
          </p:nvGrpSpPr>
          <p:grpSpPr bwMode="auto">
            <a:xfrm>
              <a:off x="4309" y="2718"/>
              <a:ext cx="287" cy="369"/>
              <a:chOff x="4309" y="2718"/>
              <a:chExt cx="287" cy="369"/>
            </a:xfrm>
          </p:grpSpPr>
          <p:sp>
            <p:nvSpPr>
              <p:cNvPr id="438" name="Rectangle 250"/>
              <p:cNvSpPr>
                <a:spLocks noChangeArrowheads="1"/>
              </p:cNvSpPr>
              <p:nvPr/>
            </p:nvSpPr>
            <p:spPr bwMode="auto">
              <a:xfrm>
                <a:off x="4309" y="2718"/>
                <a:ext cx="287" cy="36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  <p:sp>
            <p:nvSpPr>
              <p:cNvPr id="439" name="Rectangle 251"/>
              <p:cNvSpPr>
                <a:spLocks noChangeArrowheads="1"/>
              </p:cNvSpPr>
              <p:nvPr/>
            </p:nvSpPr>
            <p:spPr bwMode="auto">
              <a:xfrm>
                <a:off x="4309" y="2718"/>
                <a:ext cx="287" cy="369"/>
              </a:xfrm>
              <a:prstGeom prst="rect">
                <a:avLst/>
              </a:prstGeom>
              <a:noFill/>
              <a:ln w="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sz="1100"/>
              </a:p>
            </p:txBody>
          </p:sp>
        </p:grpSp>
        <p:sp>
          <p:nvSpPr>
            <p:cNvPr id="430" name="Rectangle 253"/>
            <p:cNvSpPr>
              <a:spLocks noChangeArrowheads="1"/>
            </p:cNvSpPr>
            <p:nvPr/>
          </p:nvSpPr>
          <p:spPr bwMode="auto">
            <a:xfrm rot="5400000">
              <a:off x="4419" y="2765"/>
              <a:ext cx="16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3 </a:t>
              </a:r>
              <a:endParaRPr lang="en-US" sz="1100"/>
            </a:p>
          </p:txBody>
        </p:sp>
        <p:sp>
          <p:nvSpPr>
            <p:cNvPr id="431" name="Rectangle 254"/>
            <p:cNvSpPr>
              <a:spLocks noChangeArrowheads="1"/>
            </p:cNvSpPr>
            <p:nvPr/>
          </p:nvSpPr>
          <p:spPr bwMode="auto">
            <a:xfrm rot="5400000">
              <a:off x="4387" y="2900"/>
              <a:ext cx="22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Gb</a:t>
              </a:r>
              <a:endParaRPr lang="en-US" sz="1100"/>
            </a:p>
          </p:txBody>
        </p:sp>
        <p:sp>
          <p:nvSpPr>
            <p:cNvPr id="432" name="Rectangle 255"/>
            <p:cNvSpPr>
              <a:spLocks noChangeArrowheads="1"/>
            </p:cNvSpPr>
            <p:nvPr/>
          </p:nvSpPr>
          <p:spPr bwMode="auto">
            <a:xfrm rot="5400000">
              <a:off x="4185" y="2853"/>
              <a:ext cx="3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SATA</a:t>
              </a:r>
              <a:endParaRPr lang="en-US" sz="1100"/>
            </a:p>
          </p:txBody>
        </p:sp>
        <p:sp>
          <p:nvSpPr>
            <p:cNvPr id="433" name="Freeform 256"/>
            <p:cNvSpPr>
              <a:spLocks noEditPoints="1"/>
            </p:cNvSpPr>
            <p:nvPr/>
          </p:nvSpPr>
          <p:spPr bwMode="auto">
            <a:xfrm>
              <a:off x="4596" y="2851"/>
              <a:ext cx="492" cy="62"/>
            </a:xfrm>
            <a:custGeom>
              <a:avLst/>
              <a:gdLst>
                <a:gd name="T0" fmla="*/ 51 w 492"/>
                <a:gd name="T1" fmla="*/ 21 h 62"/>
                <a:gd name="T2" fmla="*/ 441 w 492"/>
                <a:gd name="T3" fmla="*/ 21 h 62"/>
                <a:gd name="T4" fmla="*/ 441 w 492"/>
                <a:gd name="T5" fmla="*/ 42 h 62"/>
                <a:gd name="T6" fmla="*/ 51 w 492"/>
                <a:gd name="T7" fmla="*/ 41 h 62"/>
                <a:gd name="T8" fmla="*/ 51 w 492"/>
                <a:gd name="T9" fmla="*/ 21 h 62"/>
                <a:gd name="T10" fmla="*/ 61 w 492"/>
                <a:gd name="T11" fmla="*/ 62 h 62"/>
                <a:gd name="T12" fmla="*/ 0 w 492"/>
                <a:gd name="T13" fmla="*/ 31 h 62"/>
                <a:gd name="T14" fmla="*/ 61 w 492"/>
                <a:gd name="T15" fmla="*/ 0 h 62"/>
                <a:gd name="T16" fmla="*/ 61 w 492"/>
                <a:gd name="T17" fmla="*/ 62 h 62"/>
                <a:gd name="T18" fmla="*/ 431 w 492"/>
                <a:gd name="T19" fmla="*/ 1 h 62"/>
                <a:gd name="T20" fmla="*/ 492 w 492"/>
                <a:gd name="T21" fmla="*/ 32 h 62"/>
                <a:gd name="T22" fmla="*/ 431 w 492"/>
                <a:gd name="T23" fmla="*/ 62 h 62"/>
                <a:gd name="T24" fmla="*/ 431 w 492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2"/>
                <a:gd name="T40" fmla="*/ 0 h 62"/>
                <a:gd name="T41" fmla="*/ 492 w 492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2" h="62">
                  <a:moveTo>
                    <a:pt x="51" y="21"/>
                  </a:moveTo>
                  <a:lnTo>
                    <a:pt x="441" y="21"/>
                  </a:lnTo>
                  <a:lnTo>
                    <a:pt x="441" y="42"/>
                  </a:lnTo>
                  <a:lnTo>
                    <a:pt x="51" y="41"/>
                  </a:lnTo>
                  <a:lnTo>
                    <a:pt x="51" y="21"/>
                  </a:lnTo>
                  <a:close/>
                  <a:moveTo>
                    <a:pt x="61" y="62"/>
                  </a:moveTo>
                  <a:lnTo>
                    <a:pt x="0" y="31"/>
                  </a:lnTo>
                  <a:lnTo>
                    <a:pt x="61" y="0"/>
                  </a:lnTo>
                  <a:lnTo>
                    <a:pt x="61" y="62"/>
                  </a:lnTo>
                  <a:close/>
                  <a:moveTo>
                    <a:pt x="431" y="1"/>
                  </a:moveTo>
                  <a:lnTo>
                    <a:pt x="492" y="32"/>
                  </a:lnTo>
                  <a:lnTo>
                    <a:pt x="431" y="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  <p:sp>
          <p:nvSpPr>
            <p:cNvPr id="434" name="Rectangle 257"/>
            <p:cNvSpPr>
              <a:spLocks noChangeArrowheads="1"/>
            </p:cNvSpPr>
            <p:nvPr/>
          </p:nvSpPr>
          <p:spPr bwMode="auto">
            <a:xfrm rot="5400000">
              <a:off x="4962" y="2183"/>
              <a:ext cx="39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Board</a:t>
              </a:r>
              <a:endParaRPr lang="en-US" sz="1100"/>
            </a:p>
          </p:txBody>
        </p:sp>
        <p:sp>
          <p:nvSpPr>
            <p:cNvPr id="435" name="Rectangle 258"/>
            <p:cNvSpPr>
              <a:spLocks noChangeArrowheads="1"/>
            </p:cNvSpPr>
            <p:nvPr/>
          </p:nvSpPr>
          <p:spPr bwMode="auto">
            <a:xfrm rot="5400000">
              <a:off x="5111" y="2361"/>
              <a:ext cx="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-</a:t>
              </a:r>
              <a:endParaRPr lang="en-US" sz="1100"/>
            </a:p>
          </p:txBody>
        </p:sp>
        <p:sp>
          <p:nvSpPr>
            <p:cNvPr id="436" name="Rectangle 259"/>
            <p:cNvSpPr>
              <a:spLocks noChangeArrowheads="1"/>
            </p:cNvSpPr>
            <p:nvPr/>
          </p:nvSpPr>
          <p:spPr bwMode="auto">
            <a:xfrm rot="5400000">
              <a:off x="4592" y="2921"/>
              <a:ext cx="113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Board Interconnect</a:t>
              </a:r>
              <a:endParaRPr lang="en-US" sz="1100"/>
            </a:p>
          </p:txBody>
        </p:sp>
        <p:sp>
          <p:nvSpPr>
            <p:cNvPr id="437" name="Freeform 260"/>
            <p:cNvSpPr>
              <a:spLocks noEditPoints="1"/>
            </p:cNvSpPr>
            <p:nvPr/>
          </p:nvSpPr>
          <p:spPr bwMode="auto">
            <a:xfrm>
              <a:off x="3853" y="2727"/>
              <a:ext cx="463" cy="187"/>
            </a:xfrm>
            <a:custGeom>
              <a:avLst/>
              <a:gdLst>
                <a:gd name="T0" fmla="*/ 0 w 2258"/>
                <a:gd name="T1" fmla="*/ 0 h 909"/>
                <a:gd name="T2" fmla="*/ 0 w 2258"/>
                <a:gd name="T3" fmla="*/ 0 h 909"/>
                <a:gd name="T4" fmla="*/ 0 w 2258"/>
                <a:gd name="T5" fmla="*/ 0 h 909"/>
                <a:gd name="T6" fmla="*/ 0 w 2258"/>
                <a:gd name="T7" fmla="*/ 0 h 909"/>
                <a:gd name="T8" fmla="*/ 0 w 2258"/>
                <a:gd name="T9" fmla="*/ 0 h 909"/>
                <a:gd name="T10" fmla="*/ 0 w 2258"/>
                <a:gd name="T11" fmla="*/ 0 h 909"/>
                <a:gd name="T12" fmla="*/ 0 w 2258"/>
                <a:gd name="T13" fmla="*/ 0 h 909"/>
                <a:gd name="T14" fmla="*/ 0 w 2258"/>
                <a:gd name="T15" fmla="*/ 0 h 909"/>
                <a:gd name="T16" fmla="*/ 0 w 2258"/>
                <a:gd name="T17" fmla="*/ 0 h 909"/>
                <a:gd name="T18" fmla="*/ 0 w 2258"/>
                <a:gd name="T19" fmla="*/ 0 h 909"/>
                <a:gd name="T20" fmla="*/ 0 w 2258"/>
                <a:gd name="T21" fmla="*/ 0 h 909"/>
                <a:gd name="T22" fmla="*/ 0 w 2258"/>
                <a:gd name="T23" fmla="*/ 0 h 909"/>
                <a:gd name="T24" fmla="*/ 0 w 2258"/>
                <a:gd name="T25" fmla="*/ 0 h 909"/>
                <a:gd name="T26" fmla="*/ 0 w 2258"/>
                <a:gd name="T27" fmla="*/ 0 h 909"/>
                <a:gd name="T28" fmla="*/ 0 w 2258"/>
                <a:gd name="T29" fmla="*/ 0 h 909"/>
                <a:gd name="T30" fmla="*/ 0 w 2258"/>
                <a:gd name="T31" fmla="*/ 0 h 909"/>
                <a:gd name="T32" fmla="*/ 0 w 2258"/>
                <a:gd name="T33" fmla="*/ 0 h 9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8"/>
                <a:gd name="T52" fmla="*/ 0 h 909"/>
                <a:gd name="T53" fmla="*/ 2258 w 2258"/>
                <a:gd name="T54" fmla="*/ 909 h 9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8" h="909">
                  <a:moveTo>
                    <a:pt x="200" y="158"/>
                  </a:moveTo>
                  <a:lnTo>
                    <a:pt x="688" y="730"/>
                  </a:lnTo>
                  <a:lnTo>
                    <a:pt x="650" y="713"/>
                  </a:lnTo>
                  <a:lnTo>
                    <a:pt x="2008" y="709"/>
                  </a:lnTo>
                  <a:lnTo>
                    <a:pt x="2009" y="809"/>
                  </a:lnTo>
                  <a:lnTo>
                    <a:pt x="650" y="813"/>
                  </a:lnTo>
                  <a:cubicBezTo>
                    <a:pt x="636" y="813"/>
                    <a:pt x="622" y="806"/>
                    <a:pt x="612" y="795"/>
                  </a:cubicBezTo>
                  <a:lnTo>
                    <a:pt x="124" y="223"/>
                  </a:lnTo>
                  <a:lnTo>
                    <a:pt x="200" y="158"/>
                  </a:lnTo>
                  <a:close/>
                  <a:moveTo>
                    <a:pt x="81" y="326"/>
                  </a:moveTo>
                  <a:lnTo>
                    <a:pt x="0" y="0"/>
                  </a:lnTo>
                  <a:lnTo>
                    <a:pt x="309" y="131"/>
                  </a:lnTo>
                  <a:lnTo>
                    <a:pt x="81" y="326"/>
                  </a:lnTo>
                  <a:close/>
                  <a:moveTo>
                    <a:pt x="1958" y="609"/>
                  </a:moveTo>
                  <a:lnTo>
                    <a:pt x="2258" y="759"/>
                  </a:lnTo>
                  <a:lnTo>
                    <a:pt x="1959" y="909"/>
                  </a:lnTo>
                  <a:lnTo>
                    <a:pt x="1958" y="609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1100"/>
            </a:p>
          </p:txBody>
        </p:sp>
      </p:grpSp>
      <p:sp>
        <p:nvSpPr>
          <p:cNvPr id="502" name="TextBox 501"/>
          <p:cNvSpPr txBox="1"/>
          <p:nvPr/>
        </p:nvSpPr>
        <p:spPr>
          <a:xfrm>
            <a:off x="488900" y="11622094"/>
            <a:ext cx="81327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Projects and Plans: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GB" sz="2800" dirty="0" smtClean="0"/>
              <a:t>Test novel ideas for control mechanisms (buffer management, scheduling) in Optical  PCI Networks</a:t>
            </a:r>
          </a:p>
          <a:p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GB" sz="2800" dirty="0" smtClean="0"/>
              <a:t>Build an accurate, fast, network emulation</a:t>
            </a:r>
            <a:endParaRPr lang="en-GB" sz="800" dirty="0" smtClean="0"/>
          </a:p>
          <a:p>
            <a:pPr>
              <a:buFont typeface="Arial" pitchFamily="34" charset="0"/>
              <a:buChar char="•"/>
            </a:pPr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Hardware implementations of behavioural classifier</a:t>
            </a:r>
          </a:p>
          <a:p>
            <a:pPr>
              <a:buFont typeface="Arial" pitchFamily="34" charset="0"/>
              <a:buChar char="•"/>
            </a:pPr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Hardware supporting virtual routers/hosts</a:t>
            </a:r>
          </a:p>
          <a:p>
            <a:pPr>
              <a:buFont typeface="Arial" pitchFamily="34" charset="0"/>
              <a:buChar char="•"/>
            </a:pPr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Provable routers as an F#/Kiwi target</a:t>
            </a:r>
          </a:p>
          <a:p>
            <a:pPr>
              <a:buFont typeface="Arial" pitchFamily="34" charset="0"/>
              <a:buChar char="•"/>
            </a:pPr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Provable routing through </a:t>
            </a:r>
            <a:r>
              <a:rPr lang="en-GB" sz="2800" dirty="0" err="1" smtClean="0"/>
              <a:t>Metarouting</a:t>
            </a:r>
            <a:endParaRPr lang="en-GB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cl">
  <a:themeElements>
    <a:clrScheme name="ipoint-vide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oint-vid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point-vide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int-vide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oint-vide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int-vide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int-vide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int-vide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int-vide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322</Words>
  <Application>Microsoft Office PowerPoint</Application>
  <PresentationFormat>Custom</PresentationFormat>
  <Paragraphs>97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cucl</vt:lpstr>
      <vt:lpstr>Slide 1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Moore</dc:creator>
  <cp:lastModifiedBy>Andrew Moore</cp:lastModifiedBy>
  <cp:revision>205</cp:revision>
  <dcterms:created xsi:type="dcterms:W3CDTF">2008-09-22T16:35:09Z</dcterms:created>
  <dcterms:modified xsi:type="dcterms:W3CDTF">2008-09-25T10:32:09Z</dcterms:modified>
</cp:coreProperties>
</file>