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7" r:id="rId5"/>
    <p:sldId id="273" r:id="rId6"/>
    <p:sldId id="267" r:id="rId7"/>
    <p:sldId id="270" r:id="rId8"/>
    <p:sldId id="271" r:id="rId9"/>
    <p:sldId id="258" r:id="rId10"/>
    <p:sldId id="272" r:id="rId11"/>
    <p:sldId id="274" r:id="rId12"/>
    <p:sldId id="259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7030A0"/>
    <a:srgbClr val="77933C"/>
    <a:srgbClr val="F3F3F7"/>
    <a:srgbClr val="D1D0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83D3-5CE7-4817-AF52-58572F3C3547}" type="datetimeFigureOut">
              <a:rPr lang="sv-SE" smtClean="0"/>
              <a:pPr/>
              <a:t>2011-03-17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C70D-07CA-407A-9C96-F109A87E1E6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83D3-5CE7-4817-AF52-58572F3C3547}" type="datetimeFigureOut">
              <a:rPr lang="sv-SE" smtClean="0"/>
              <a:pPr/>
              <a:t>2011-03-17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C70D-07CA-407A-9C96-F109A87E1E6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83D3-5CE7-4817-AF52-58572F3C3547}" type="datetimeFigureOut">
              <a:rPr lang="sv-SE" smtClean="0"/>
              <a:pPr/>
              <a:t>2011-03-17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C70D-07CA-407A-9C96-F109A87E1E6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83D3-5CE7-4817-AF52-58572F3C3547}" type="datetimeFigureOut">
              <a:rPr lang="sv-SE" smtClean="0"/>
              <a:pPr/>
              <a:t>2011-03-17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C70D-07CA-407A-9C96-F109A87E1E6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83D3-5CE7-4817-AF52-58572F3C3547}" type="datetimeFigureOut">
              <a:rPr lang="sv-SE" smtClean="0"/>
              <a:pPr/>
              <a:t>2011-03-17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C70D-07CA-407A-9C96-F109A87E1E6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83D3-5CE7-4817-AF52-58572F3C3547}" type="datetimeFigureOut">
              <a:rPr lang="sv-SE" smtClean="0"/>
              <a:pPr/>
              <a:t>2011-03-17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C70D-07CA-407A-9C96-F109A87E1E6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83D3-5CE7-4817-AF52-58572F3C3547}" type="datetimeFigureOut">
              <a:rPr lang="sv-SE" smtClean="0"/>
              <a:pPr/>
              <a:t>2011-03-17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C70D-07CA-407A-9C96-F109A87E1E6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83D3-5CE7-4817-AF52-58572F3C3547}" type="datetimeFigureOut">
              <a:rPr lang="sv-SE" smtClean="0"/>
              <a:pPr/>
              <a:t>2011-03-17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C70D-07CA-407A-9C96-F109A87E1E6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83D3-5CE7-4817-AF52-58572F3C3547}" type="datetimeFigureOut">
              <a:rPr lang="sv-SE" smtClean="0"/>
              <a:pPr/>
              <a:t>2011-03-17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C70D-07CA-407A-9C96-F109A87E1E6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83D3-5CE7-4817-AF52-58572F3C3547}" type="datetimeFigureOut">
              <a:rPr lang="sv-SE" smtClean="0"/>
              <a:pPr/>
              <a:t>2011-03-17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C70D-07CA-407A-9C96-F109A87E1E6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83D3-5CE7-4817-AF52-58572F3C3547}" type="datetimeFigureOut">
              <a:rPr lang="sv-SE" smtClean="0"/>
              <a:pPr/>
              <a:t>2011-03-17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C70D-07CA-407A-9C96-F109A87E1E6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C83D3-5CE7-4817-AF52-58572F3C3547}" type="datetimeFigureOut">
              <a:rPr lang="sv-SE" smtClean="0"/>
              <a:pPr/>
              <a:t>2011-03-17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7C70D-07CA-407A-9C96-F109A87E1E67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Spatial distribution of </a:t>
            </a:r>
            <a:r>
              <a:rPr lang="sv-SE" dirty="0" err="1" smtClean="0">
                <a:solidFill>
                  <a:schemeClr val="bg1"/>
                </a:solidFill>
              </a:rPr>
              <a:t>personality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types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91680" y="5373216"/>
            <a:ext cx="6192688" cy="1368152"/>
          </a:xfrm>
        </p:spPr>
        <p:txBody>
          <a:bodyPr>
            <a:normAutofit/>
          </a:bodyPr>
          <a:lstStyle/>
          <a:p>
            <a:r>
              <a:rPr lang="sv-SE" sz="2400" dirty="0" smtClean="0"/>
              <a:t>Ulrika Alm Bergvall</a:t>
            </a:r>
          </a:p>
          <a:p>
            <a:r>
              <a:rPr lang="sv-SE" sz="2000" dirty="0" err="1" smtClean="0"/>
              <a:t>Grimsö</a:t>
            </a:r>
            <a:r>
              <a:rPr lang="sv-SE" sz="2000" dirty="0" smtClean="0"/>
              <a:t> </a:t>
            </a:r>
            <a:r>
              <a:rPr lang="sv-SE" sz="2000" dirty="0" err="1" smtClean="0"/>
              <a:t>Wildlife</a:t>
            </a:r>
            <a:r>
              <a:rPr lang="sv-SE" sz="2000" dirty="0" smtClean="0"/>
              <a:t> Research Station, Dept. of </a:t>
            </a:r>
            <a:r>
              <a:rPr lang="sv-SE" sz="2000" dirty="0" err="1" smtClean="0"/>
              <a:t>Ecology</a:t>
            </a:r>
            <a:r>
              <a:rPr lang="sv-SE" sz="2000" dirty="0" smtClean="0"/>
              <a:t>, Swedish University of Agricultural Sciences</a:t>
            </a:r>
            <a:endParaRPr lang="sv-SE" sz="20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2908" y="5445224"/>
            <a:ext cx="1051261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objekt 5" descr="hjor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132856"/>
            <a:ext cx="4176464" cy="313050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2555776" y="4859868"/>
            <a:ext cx="288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 smtClean="0"/>
              <a:t>Fallow</a:t>
            </a:r>
            <a:r>
              <a:rPr lang="sv-SE" sz="2000" dirty="0" smtClean="0"/>
              <a:t> </a:t>
            </a:r>
            <a:r>
              <a:rPr lang="sv-SE" sz="2000" dirty="0" err="1" smtClean="0"/>
              <a:t>deer</a:t>
            </a:r>
            <a:r>
              <a:rPr lang="sv-SE" sz="2000" dirty="0" smtClean="0"/>
              <a:t> (</a:t>
            </a:r>
            <a:r>
              <a:rPr lang="sv-SE" sz="2000" i="1" dirty="0" smtClean="0"/>
              <a:t>Dama </a:t>
            </a:r>
            <a:r>
              <a:rPr lang="sv-SE" sz="2000" i="1" dirty="0" err="1" smtClean="0"/>
              <a:t>dama</a:t>
            </a:r>
            <a:r>
              <a:rPr lang="sv-SE" sz="2000" dirty="0" smtClean="0"/>
              <a:t>)</a:t>
            </a:r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Results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99792" y="1556792"/>
            <a:ext cx="6131024" cy="44930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dirty="0" err="1" smtClean="0">
                <a:solidFill>
                  <a:schemeClr val="bg1">
                    <a:lumMod val="85000"/>
                  </a:schemeClr>
                </a:solidFill>
              </a:rPr>
              <a:t>Shyer</a:t>
            </a:r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bg1">
                    <a:lumMod val="85000"/>
                  </a:schemeClr>
                </a:solidFill>
              </a:rPr>
              <a:t>individuals</a:t>
            </a:r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bg1">
                    <a:lumMod val="85000"/>
                  </a:schemeClr>
                </a:solidFill>
              </a:rPr>
              <a:t>more</a:t>
            </a:r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bg1">
                    <a:lumMod val="85000"/>
                  </a:schemeClr>
                </a:solidFill>
              </a:rPr>
              <a:t>often</a:t>
            </a:r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sv-SE" dirty="0" err="1" smtClean="0">
                <a:solidFill>
                  <a:schemeClr val="bg1">
                    <a:lumMod val="85000"/>
                  </a:schemeClr>
                </a:solidFill>
              </a:rPr>
              <a:t>pastures</a:t>
            </a:r>
            <a:endParaRPr lang="sv-SE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None/>
            </a:pPr>
            <a:r>
              <a:rPr lang="sv-SE" dirty="0" err="1" smtClean="0">
                <a:solidFill>
                  <a:schemeClr val="bg1">
                    <a:lumMod val="85000"/>
                  </a:schemeClr>
                </a:solidFill>
              </a:rPr>
              <a:t>Bold</a:t>
            </a:r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bg1">
                    <a:lumMod val="85000"/>
                  </a:schemeClr>
                </a:solidFill>
              </a:rPr>
              <a:t>individuals</a:t>
            </a:r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bg1">
                    <a:lumMod val="85000"/>
                  </a:schemeClr>
                </a:solidFill>
              </a:rPr>
              <a:t>more</a:t>
            </a:r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bg1">
                    <a:lumMod val="85000"/>
                  </a:schemeClr>
                </a:solidFill>
              </a:rPr>
              <a:t>often</a:t>
            </a:r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sv-SE" dirty="0" err="1" smtClean="0">
                <a:solidFill>
                  <a:schemeClr val="bg1">
                    <a:lumMod val="85000"/>
                  </a:schemeClr>
                </a:solidFill>
              </a:rPr>
              <a:t>young</a:t>
            </a:r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bg1">
                    <a:lumMod val="85000"/>
                  </a:schemeClr>
                </a:solidFill>
              </a:rPr>
              <a:t>forest</a:t>
            </a:r>
            <a:endParaRPr lang="sv-SE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None/>
            </a:pPr>
            <a:endParaRPr lang="sv-SE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None/>
            </a:pPr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High in </a:t>
            </a:r>
            <a:r>
              <a:rPr lang="sv-SE" dirty="0" err="1" smtClean="0">
                <a:solidFill>
                  <a:schemeClr val="bg1">
                    <a:lumMod val="85000"/>
                  </a:schemeClr>
                </a:solidFill>
              </a:rPr>
              <a:t>Sociability</a:t>
            </a:r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 / </a:t>
            </a:r>
            <a:r>
              <a:rPr lang="sv-SE" dirty="0" err="1" smtClean="0">
                <a:solidFill>
                  <a:schemeClr val="bg1">
                    <a:lumMod val="85000"/>
                  </a:schemeClr>
                </a:solidFill>
              </a:rPr>
              <a:t>Dominance</a:t>
            </a:r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sv-SE" dirty="0" err="1" smtClean="0">
                <a:solidFill>
                  <a:schemeClr val="bg1">
                    <a:lumMod val="85000"/>
                  </a:schemeClr>
                </a:solidFill>
              </a:rPr>
              <a:t>more</a:t>
            </a:r>
            <a:r>
              <a:rPr lang="sv-SE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sv-SE" dirty="0" err="1" smtClean="0">
                <a:solidFill>
                  <a:schemeClr val="bg1">
                    <a:lumMod val="85000"/>
                  </a:schemeClr>
                </a:solidFill>
              </a:rPr>
              <a:t>pastures</a:t>
            </a:r>
            <a:endParaRPr lang="sv-SE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None/>
            </a:pPr>
            <a:endParaRPr lang="sv-SE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Picture 5" descr="C:\Documents and Settings\Ulrika\Mina dokument\Mina bilder\dov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16024"/>
            <a:ext cx="2631649" cy="59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Conclusions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Spatial variation </a:t>
            </a:r>
            <a:r>
              <a:rPr lang="sv-SE" dirty="0" err="1" smtClean="0">
                <a:solidFill>
                  <a:schemeClr val="bg1"/>
                </a:solidFill>
              </a:rPr>
              <a:t>together</a:t>
            </a:r>
            <a:r>
              <a:rPr lang="sv-SE" dirty="0" smtClean="0">
                <a:solidFill>
                  <a:schemeClr val="bg1"/>
                </a:solidFill>
              </a:rPr>
              <a:t> with </a:t>
            </a:r>
            <a:r>
              <a:rPr lang="sv-SE" dirty="0" err="1" smtClean="0">
                <a:solidFill>
                  <a:schemeClr val="bg1"/>
                </a:solidFill>
              </a:rPr>
              <a:t>limited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plasticity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can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explain</a:t>
            </a:r>
            <a:r>
              <a:rPr lang="sv-SE" dirty="0" smtClean="0">
                <a:solidFill>
                  <a:schemeClr val="bg1"/>
                </a:solidFill>
              </a:rPr>
              <a:t> evolution and </a:t>
            </a:r>
            <a:r>
              <a:rPr lang="sv-SE" dirty="0" err="1" smtClean="0">
                <a:solidFill>
                  <a:schemeClr val="bg1"/>
                </a:solidFill>
              </a:rPr>
              <a:t>maintenance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smtClean="0">
                <a:solidFill>
                  <a:schemeClr val="bg1"/>
                </a:solidFill>
              </a:rPr>
              <a:t>of </a:t>
            </a:r>
            <a:r>
              <a:rPr lang="sv-SE" dirty="0" err="1" smtClean="0">
                <a:solidFill>
                  <a:schemeClr val="bg1"/>
                </a:solidFill>
              </a:rPr>
              <a:t>personality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Studies on </a:t>
            </a:r>
            <a:r>
              <a:rPr lang="sv-SE" dirty="0" err="1" smtClean="0">
                <a:solidFill>
                  <a:schemeClr val="bg1"/>
                </a:solidFill>
              </a:rPr>
              <a:t>vigilance</a:t>
            </a:r>
            <a:endParaRPr lang="sv-SE" dirty="0" smtClean="0">
              <a:solidFill>
                <a:schemeClr val="bg1"/>
              </a:solidFill>
            </a:endParaRPr>
          </a:p>
          <a:p>
            <a:pPr lvl="1"/>
            <a:r>
              <a:rPr lang="sv-SE" dirty="0" err="1" smtClean="0">
                <a:solidFill>
                  <a:schemeClr val="bg1"/>
                </a:solidFill>
              </a:rPr>
              <a:t>Earlier</a:t>
            </a:r>
            <a:r>
              <a:rPr lang="sv-SE" dirty="0" smtClean="0">
                <a:solidFill>
                  <a:schemeClr val="bg1"/>
                </a:solidFill>
              </a:rPr>
              <a:t> studies: </a:t>
            </a:r>
            <a:r>
              <a:rPr lang="sv-SE" dirty="0" err="1" smtClean="0">
                <a:solidFill>
                  <a:schemeClr val="bg1"/>
                </a:solidFill>
              </a:rPr>
              <a:t>Adjust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vigilance</a:t>
            </a:r>
            <a:r>
              <a:rPr lang="sv-SE" dirty="0" smtClean="0">
                <a:solidFill>
                  <a:schemeClr val="bg1"/>
                </a:solidFill>
              </a:rPr>
              <a:t> to habitat and risk</a:t>
            </a:r>
          </a:p>
          <a:p>
            <a:pPr lvl="1"/>
            <a:r>
              <a:rPr lang="sv-SE" dirty="0" smtClean="0">
                <a:solidFill>
                  <a:schemeClr val="bg1"/>
                </a:solidFill>
              </a:rPr>
              <a:t> This </a:t>
            </a:r>
            <a:r>
              <a:rPr lang="sv-SE" dirty="0" err="1" smtClean="0">
                <a:solidFill>
                  <a:schemeClr val="bg1"/>
                </a:solidFill>
              </a:rPr>
              <a:t>study</a:t>
            </a:r>
            <a:r>
              <a:rPr lang="sv-SE" dirty="0" smtClean="0">
                <a:solidFill>
                  <a:schemeClr val="bg1"/>
                </a:solidFill>
              </a:rPr>
              <a:t>: Different </a:t>
            </a:r>
            <a:r>
              <a:rPr lang="sv-SE" dirty="0" err="1" smtClean="0">
                <a:solidFill>
                  <a:schemeClr val="bg1"/>
                </a:solidFill>
              </a:rPr>
              <a:t>types</a:t>
            </a:r>
            <a:r>
              <a:rPr lang="sv-SE" dirty="0" smtClean="0">
                <a:solidFill>
                  <a:schemeClr val="bg1"/>
                </a:solidFill>
              </a:rPr>
              <a:t> of </a:t>
            </a:r>
            <a:r>
              <a:rPr lang="sv-SE" dirty="0" err="1" smtClean="0">
                <a:solidFill>
                  <a:schemeClr val="bg1"/>
                </a:solidFill>
              </a:rPr>
              <a:t>vigilance</a:t>
            </a:r>
            <a:r>
              <a:rPr lang="sv-SE" dirty="0" smtClean="0">
                <a:solidFill>
                  <a:schemeClr val="bg1"/>
                </a:solidFill>
              </a:rPr>
              <a:t> in separate </a:t>
            </a:r>
            <a:r>
              <a:rPr lang="sv-SE" dirty="0" err="1" smtClean="0">
                <a:solidFill>
                  <a:schemeClr val="bg1"/>
                </a:solidFill>
              </a:rPr>
              <a:t>personality</a:t>
            </a:r>
            <a:r>
              <a:rPr lang="sv-SE" dirty="0" smtClean="0">
                <a:solidFill>
                  <a:schemeClr val="bg1"/>
                </a:solidFill>
              </a:rPr>
              <a:t> dimensions and </a:t>
            </a:r>
          </a:p>
          <a:p>
            <a:pPr lvl="1"/>
            <a:r>
              <a:rPr lang="sv-SE" dirty="0" err="1" smtClean="0">
                <a:solidFill>
                  <a:schemeClr val="bg1"/>
                </a:solidFill>
              </a:rPr>
              <a:t>more</a:t>
            </a:r>
            <a:r>
              <a:rPr lang="sv-SE" dirty="0" smtClean="0">
                <a:solidFill>
                  <a:schemeClr val="bg1"/>
                </a:solidFill>
              </a:rPr>
              <a:t> vigilant </a:t>
            </a:r>
            <a:r>
              <a:rPr lang="sv-SE" dirty="0" err="1" smtClean="0">
                <a:solidFill>
                  <a:schemeClr val="bg1"/>
                </a:solidFill>
              </a:rPr>
              <a:t>individuals</a:t>
            </a:r>
            <a:r>
              <a:rPr lang="sv-SE" dirty="0" smtClean="0">
                <a:solidFill>
                  <a:schemeClr val="bg1"/>
                </a:solidFill>
              </a:rPr>
              <a:t> in </a:t>
            </a:r>
            <a:r>
              <a:rPr lang="sv-SE" dirty="0" err="1" smtClean="0">
                <a:solidFill>
                  <a:schemeClr val="bg1"/>
                </a:solidFill>
              </a:rPr>
              <a:t>more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risky</a:t>
            </a:r>
            <a:r>
              <a:rPr lang="sv-SE" dirty="0" smtClean="0">
                <a:solidFill>
                  <a:schemeClr val="bg1"/>
                </a:solidFill>
              </a:rPr>
              <a:t> habitats and vice versa. </a:t>
            </a:r>
            <a:r>
              <a:rPr lang="sv-SE" dirty="0" err="1" smtClean="0">
                <a:solidFill>
                  <a:srgbClr val="FFFF00"/>
                </a:solidFill>
              </a:rPr>
              <a:t>Individuals</a:t>
            </a:r>
            <a:r>
              <a:rPr lang="sv-SE" dirty="0" smtClean="0">
                <a:solidFill>
                  <a:srgbClr val="FFFF00"/>
                </a:solidFill>
              </a:rPr>
              <a:t> </a:t>
            </a:r>
            <a:r>
              <a:rPr lang="sv-SE" dirty="0" err="1" smtClean="0">
                <a:solidFill>
                  <a:srgbClr val="FFFF00"/>
                </a:solidFill>
              </a:rPr>
              <a:t>select</a:t>
            </a:r>
            <a:r>
              <a:rPr lang="sv-SE" dirty="0" smtClean="0">
                <a:solidFill>
                  <a:srgbClr val="FFFF00"/>
                </a:solidFill>
              </a:rPr>
              <a:t> </a:t>
            </a:r>
            <a:r>
              <a:rPr lang="sv-SE" dirty="0" err="1" smtClean="0">
                <a:solidFill>
                  <a:srgbClr val="FFFF00"/>
                </a:solidFill>
              </a:rPr>
              <a:t>environment</a:t>
            </a:r>
            <a:r>
              <a:rPr lang="sv-SE" dirty="0" smtClean="0">
                <a:solidFill>
                  <a:srgbClr val="FFFF00"/>
                </a:solidFill>
              </a:rPr>
              <a:t> </a:t>
            </a:r>
            <a:endParaRPr lang="sv-SE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bilder\061018\DSC02527.JPG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Question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How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can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we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explain</a:t>
            </a:r>
            <a:r>
              <a:rPr lang="sv-SE" dirty="0" smtClean="0">
                <a:solidFill>
                  <a:schemeClr val="bg1"/>
                </a:solidFill>
              </a:rPr>
              <a:t> the </a:t>
            </a:r>
            <a:r>
              <a:rPr lang="sv-SE" dirty="0" err="1" smtClean="0">
                <a:solidFill>
                  <a:schemeClr val="bg1"/>
                </a:solidFill>
              </a:rPr>
              <a:t>maintenance</a:t>
            </a:r>
            <a:r>
              <a:rPr lang="sv-SE" dirty="0" smtClean="0">
                <a:solidFill>
                  <a:schemeClr val="bg1"/>
                </a:solidFill>
              </a:rPr>
              <a:t> of multiple </a:t>
            </a:r>
            <a:r>
              <a:rPr lang="sv-SE" dirty="0" err="1" smtClean="0">
                <a:solidFill>
                  <a:schemeClr val="bg1"/>
                </a:solidFill>
              </a:rPr>
              <a:t>personality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types</a:t>
            </a:r>
            <a:r>
              <a:rPr lang="sv-SE" dirty="0" smtClean="0">
                <a:solidFill>
                  <a:schemeClr val="bg1"/>
                </a:solidFill>
              </a:rPr>
              <a:t> in a population?</a:t>
            </a:r>
          </a:p>
          <a:p>
            <a:pPr>
              <a:buNone/>
            </a:pPr>
            <a:endParaRPr lang="sv-SE" dirty="0" smtClean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Platshållare för innehåll 7" descr="hjort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572000" y="1772816"/>
            <a:ext cx="4038600" cy="3027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Answer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762872" cy="2476872"/>
          </a:xfrm>
        </p:spPr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Equal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fitness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Spatial variation and </a:t>
            </a:r>
            <a:r>
              <a:rPr lang="sv-SE" dirty="0" err="1" smtClean="0">
                <a:solidFill>
                  <a:schemeClr val="bg1"/>
                </a:solidFill>
              </a:rPr>
              <a:t>limited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plasticity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Darwin 1859, </a:t>
            </a:r>
            <a:r>
              <a:rPr lang="en-US" sz="2000" dirty="0" err="1">
                <a:solidFill>
                  <a:schemeClr val="bg1"/>
                </a:solidFill>
              </a:rPr>
              <a:t>Dobzhansky</a:t>
            </a:r>
            <a:r>
              <a:rPr lang="en-US" sz="2000" dirty="0">
                <a:solidFill>
                  <a:schemeClr val="bg1"/>
                </a:solidFill>
              </a:rPr>
              <a:t> 1951, West-</a:t>
            </a:r>
            <a:r>
              <a:rPr lang="en-US" sz="2000" dirty="0" err="1">
                <a:solidFill>
                  <a:schemeClr val="bg1"/>
                </a:solidFill>
              </a:rPr>
              <a:t>Eberhard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2003)</a:t>
            </a:r>
          </a:p>
          <a:p>
            <a:pPr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Platshållare för innehåll 4" descr="hjo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152" y="1196752"/>
            <a:ext cx="2376602" cy="4463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ubrik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Method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7" name="Platshållare för innehåll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Identify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personality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trait</a:t>
            </a:r>
            <a:r>
              <a:rPr lang="sv-SE" dirty="0" smtClean="0">
                <a:solidFill>
                  <a:schemeClr val="bg1"/>
                </a:solidFill>
              </a:rPr>
              <a:t> dimensions in </a:t>
            </a:r>
            <a:r>
              <a:rPr lang="sv-SE" dirty="0" err="1" smtClean="0">
                <a:solidFill>
                  <a:schemeClr val="bg1"/>
                </a:solidFill>
              </a:rPr>
              <a:t>fallow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deer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sz="2400" i="1" dirty="0" smtClean="0">
                <a:solidFill>
                  <a:schemeClr val="bg1"/>
                </a:solidFill>
              </a:rPr>
              <a:t>(Dama </a:t>
            </a:r>
            <a:r>
              <a:rPr lang="sv-SE" sz="2400" i="1" dirty="0" err="1" smtClean="0">
                <a:solidFill>
                  <a:schemeClr val="bg1"/>
                </a:solidFill>
              </a:rPr>
              <a:t>dama</a:t>
            </a:r>
            <a:r>
              <a:rPr lang="sv-SE" sz="2400" i="1" dirty="0" smtClean="0">
                <a:solidFill>
                  <a:schemeClr val="bg1"/>
                </a:solidFill>
              </a:rPr>
              <a:t>)</a:t>
            </a:r>
          </a:p>
          <a:p>
            <a:endParaRPr lang="sv-SE" i="1" dirty="0" smtClean="0">
              <a:solidFill>
                <a:schemeClr val="bg1"/>
              </a:solidFill>
            </a:endParaRPr>
          </a:p>
          <a:p>
            <a:r>
              <a:rPr lang="sv-SE" dirty="0" err="1" smtClean="0">
                <a:solidFill>
                  <a:schemeClr val="bg1"/>
                </a:solidFill>
              </a:rPr>
              <a:t>Relate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personality</a:t>
            </a:r>
            <a:r>
              <a:rPr lang="sv-SE" dirty="0" smtClean="0">
                <a:solidFill>
                  <a:schemeClr val="bg1"/>
                </a:solidFill>
              </a:rPr>
              <a:t> to spatial distribution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11" name="Bildobjekt 10" descr="deer copy.jpg"/>
          <p:cNvPicPr>
            <a:picLocks noChangeAspect="1"/>
          </p:cNvPicPr>
          <p:nvPr/>
        </p:nvPicPr>
        <p:blipFill>
          <a:blip r:embed="rId2" cstate="print"/>
          <a:srcRect l="12500" t="9524"/>
          <a:stretch>
            <a:fillRect/>
          </a:stretch>
        </p:blipFill>
        <p:spPr>
          <a:xfrm>
            <a:off x="5076056" y="1844824"/>
            <a:ext cx="352839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7544" y="1484785"/>
            <a:ext cx="4752528" cy="3096344"/>
          </a:xfrm>
        </p:spPr>
        <p:txBody>
          <a:bodyPr/>
          <a:lstStyle/>
          <a:p>
            <a:r>
              <a:rPr lang="sv-SE" sz="3600" dirty="0" smtClean="0">
                <a:solidFill>
                  <a:schemeClr val="bg1"/>
                </a:solidFill>
              </a:rPr>
              <a:t>Tame </a:t>
            </a:r>
            <a:r>
              <a:rPr lang="sv-SE" sz="3600" dirty="0" err="1" smtClean="0">
                <a:solidFill>
                  <a:schemeClr val="bg1"/>
                </a:solidFill>
              </a:rPr>
              <a:t>fallow</a:t>
            </a:r>
            <a:r>
              <a:rPr lang="sv-SE" sz="3600" dirty="0" smtClean="0">
                <a:solidFill>
                  <a:schemeClr val="bg1"/>
                </a:solidFill>
              </a:rPr>
              <a:t> </a:t>
            </a:r>
            <a:r>
              <a:rPr lang="sv-SE" sz="3600" dirty="0" err="1" smtClean="0">
                <a:solidFill>
                  <a:schemeClr val="bg1"/>
                </a:solidFill>
              </a:rPr>
              <a:t>deer</a:t>
            </a:r>
            <a:endParaRPr lang="sv-SE" sz="3600" dirty="0" smtClean="0">
              <a:solidFill>
                <a:schemeClr val="bg1"/>
              </a:solidFill>
            </a:endParaRPr>
          </a:p>
          <a:p>
            <a:pPr lvl="1"/>
            <a:r>
              <a:rPr lang="sv-SE" sz="2800" dirty="0" smtClean="0">
                <a:solidFill>
                  <a:schemeClr val="bg1"/>
                </a:solidFill>
              </a:rPr>
              <a:t>Experimental studies</a:t>
            </a:r>
          </a:p>
          <a:p>
            <a:pPr lvl="1"/>
            <a:r>
              <a:rPr lang="sv-SE" sz="2800" dirty="0" err="1" smtClean="0">
                <a:solidFill>
                  <a:schemeClr val="bg1"/>
                </a:solidFill>
              </a:rPr>
              <a:t>Behavioural</a:t>
            </a:r>
            <a:r>
              <a:rPr lang="sv-SE" sz="2800" dirty="0" smtClean="0">
                <a:solidFill>
                  <a:schemeClr val="bg1"/>
                </a:solidFill>
              </a:rPr>
              <a:t> observations</a:t>
            </a:r>
          </a:p>
          <a:p>
            <a:pPr lvl="1"/>
            <a:r>
              <a:rPr lang="sv-SE" sz="2800" dirty="0" err="1" smtClean="0">
                <a:solidFill>
                  <a:schemeClr val="bg1"/>
                </a:solidFill>
              </a:rPr>
              <a:t>Personality</a:t>
            </a:r>
            <a:r>
              <a:rPr lang="sv-SE" sz="2800" dirty="0" smtClean="0">
                <a:solidFill>
                  <a:schemeClr val="bg1"/>
                </a:solidFill>
              </a:rPr>
              <a:t> ratings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971600" y="6237312"/>
            <a:ext cx="723629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1900" dirty="0" smtClean="0">
                <a:solidFill>
                  <a:schemeClr val="bg1"/>
                </a:solidFill>
              </a:rPr>
              <a:t>Bergvall UA, </a:t>
            </a:r>
            <a:r>
              <a:rPr lang="sv-SE" sz="1900" dirty="0" err="1" smtClean="0">
                <a:solidFill>
                  <a:schemeClr val="bg1"/>
                </a:solidFill>
              </a:rPr>
              <a:t>Schäpers</a:t>
            </a:r>
            <a:r>
              <a:rPr lang="sv-SE" sz="1900" dirty="0" smtClean="0">
                <a:solidFill>
                  <a:schemeClr val="bg1"/>
                </a:solidFill>
              </a:rPr>
              <a:t> A, Kjellander P &amp; Weiss A. 2011 Animal </a:t>
            </a:r>
            <a:r>
              <a:rPr lang="sv-SE" sz="1900" dirty="0" err="1" smtClean="0">
                <a:solidFill>
                  <a:schemeClr val="bg1"/>
                </a:solidFill>
              </a:rPr>
              <a:t>Behaviour</a:t>
            </a:r>
            <a:endParaRPr lang="sv-SE" sz="19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r="2478"/>
          <a:stretch>
            <a:fillRect/>
          </a:stretch>
        </p:blipFill>
        <p:spPr bwMode="auto">
          <a:xfrm>
            <a:off x="5143500" y="533400"/>
            <a:ext cx="3564945" cy="57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36 wild </a:t>
            </a:r>
            <a:r>
              <a:rPr lang="sv-SE" dirty="0" err="1" smtClean="0">
                <a:solidFill>
                  <a:schemeClr val="bg1"/>
                </a:solidFill>
              </a:rPr>
              <a:t>fallow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deer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251520" y="5661248"/>
            <a:ext cx="3096344" cy="639762"/>
          </a:xfrm>
        </p:spPr>
        <p:txBody>
          <a:bodyPr>
            <a:normAutofit/>
          </a:bodyPr>
          <a:lstStyle/>
          <a:p>
            <a:r>
              <a:rPr lang="sv-SE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GPS-GSM </a:t>
            </a:r>
            <a:r>
              <a:rPr lang="sv-SE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collar</a:t>
            </a:r>
            <a:endParaRPr lang="sv-SE" sz="2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C:\Documents and Settings\Ulrika\Mina dokument\Mina bilder\Nikon Transfer\035\DSCN26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001604" cy="4032448"/>
          </a:xfrm>
          <a:prstGeom prst="rect">
            <a:avLst/>
          </a:prstGeom>
          <a:noFill/>
        </p:spPr>
      </p:pic>
      <p:pic>
        <p:nvPicPr>
          <p:cNvPr id="14" name="Picture 8" descr="C:\Documents and Settings\Ulrika\Mina dokument\Mina bilder\2008-04-22\DSC03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77072"/>
            <a:ext cx="2736304" cy="2404039"/>
          </a:xfrm>
          <a:prstGeom prst="rect">
            <a:avLst/>
          </a:prstGeom>
          <a:noFill/>
        </p:spPr>
      </p:pic>
      <p:pic>
        <p:nvPicPr>
          <p:cNvPr id="15" name="Picture 9" descr="C:\Documents and Settings\Ulrika\Mina dokument\Mina bilder\personlihget\5anmjuver.jpg"/>
          <p:cNvPicPr>
            <a:picLocks noChangeAspect="1" noChangeArrowheads="1"/>
          </p:cNvPicPr>
          <p:nvPr/>
        </p:nvPicPr>
        <p:blipFill>
          <a:blip r:embed="rId4" cstate="print">
            <a:lum bright="-18000" contrast="-6000"/>
          </a:blip>
          <a:srcRect/>
          <a:stretch>
            <a:fillRect/>
          </a:stretch>
        </p:blipFill>
        <p:spPr bwMode="auto">
          <a:xfrm>
            <a:off x="3347864" y="1052736"/>
            <a:ext cx="2736304" cy="2878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ildobjekt 7" descr="DSCN003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156176" y="3645024"/>
            <a:ext cx="286006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Documents and Settings\Ulrika\Mina dokument\Mina bilder\Jaktmiddag\DSCN087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9512" y="4581128"/>
            <a:ext cx="2304256" cy="213357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5876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8845">
            <a:off x="1565939" y="650765"/>
            <a:ext cx="1294528" cy="88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88640"/>
            <a:ext cx="109917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52221">
            <a:off x="243563" y="1557545"/>
            <a:ext cx="1080120" cy="64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Rak 12"/>
          <p:cNvCxnSpPr/>
          <p:nvPr/>
        </p:nvCxnSpPr>
        <p:spPr>
          <a:xfrm rot="5400000" flipH="1" flipV="1">
            <a:off x="-324544" y="3717032"/>
            <a:ext cx="2808312" cy="72008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 rot="5400000" flipH="1" flipV="1">
            <a:off x="-684584" y="2996952"/>
            <a:ext cx="3816424" cy="216024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 flipH="1" flipV="1">
            <a:off x="-144524" y="2744924"/>
            <a:ext cx="3528392" cy="1008112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 flipH="1" flipV="1">
            <a:off x="89756" y="1934580"/>
            <a:ext cx="3960440" cy="1764704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flipV="1">
            <a:off x="1475656" y="1268760"/>
            <a:ext cx="3888432" cy="3761184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76672"/>
            <a:ext cx="12961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4887" y="4696976"/>
            <a:ext cx="3459113" cy="216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Rak 42"/>
          <p:cNvCxnSpPr/>
          <p:nvPr/>
        </p:nvCxnSpPr>
        <p:spPr>
          <a:xfrm rot="5400000" flipH="1" flipV="1">
            <a:off x="5760132" y="3753036"/>
            <a:ext cx="1656184" cy="144016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ruta 47"/>
          <p:cNvSpPr txBox="1"/>
          <p:nvPr/>
        </p:nvSpPr>
        <p:spPr>
          <a:xfrm>
            <a:off x="7541278" y="4869160"/>
            <a:ext cx="1423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err="1" smtClean="0">
                <a:solidFill>
                  <a:schemeClr val="bg1"/>
                </a:solidFill>
              </a:rPr>
              <a:t>Arc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view</a:t>
            </a:r>
            <a:endParaRPr lang="sv-S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bg1">
                    <a:lumMod val="95000"/>
                  </a:schemeClr>
                </a:solidFill>
              </a:rPr>
              <a:t>Personality</a:t>
            </a:r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bg1">
                    <a:lumMod val="95000"/>
                  </a:schemeClr>
                </a:solidFill>
              </a:rPr>
              <a:t>trait</a:t>
            </a:r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 dimensions</a:t>
            </a:r>
            <a:endParaRPr lang="sv-S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Platshållare för innehåll 8"/>
          <p:cNvSpPr>
            <a:spLocks noGrp="1"/>
          </p:cNvSpPr>
          <p:nvPr>
            <p:ph sz="half" idx="2"/>
          </p:nvPr>
        </p:nvSpPr>
        <p:spPr>
          <a:xfrm>
            <a:off x="683568" y="1700809"/>
            <a:ext cx="8280920" cy="576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dirty="0" err="1" smtClean="0">
                <a:solidFill>
                  <a:schemeClr val="bg1">
                    <a:lumMod val="95000"/>
                  </a:schemeClr>
                </a:solidFill>
              </a:rPr>
              <a:t>Boldness</a:t>
            </a:r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      </a:t>
            </a:r>
            <a:r>
              <a:rPr lang="sv-SE" dirty="0" err="1" smtClean="0">
                <a:solidFill>
                  <a:schemeClr val="bg1">
                    <a:lumMod val="95000"/>
                  </a:schemeClr>
                </a:solidFill>
              </a:rPr>
              <a:t>Dominance</a:t>
            </a:r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  <a:r>
              <a:rPr lang="sv-SE" dirty="0" err="1" smtClean="0">
                <a:solidFill>
                  <a:schemeClr val="bg1">
                    <a:lumMod val="95000"/>
                  </a:schemeClr>
                </a:solidFill>
              </a:rPr>
              <a:t>Flexibility</a:t>
            </a:r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        </a:t>
            </a:r>
            <a:r>
              <a:rPr lang="sv-SE" dirty="0" err="1" smtClean="0">
                <a:solidFill>
                  <a:schemeClr val="bg1">
                    <a:lumMod val="95000"/>
                  </a:schemeClr>
                </a:solidFill>
              </a:rPr>
              <a:t>Sociability</a:t>
            </a:r>
            <a:endParaRPr lang="sv-SE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4" descr="C:\Documents and Settings\Ulrika\Mina dokument\Mina bilder\060924\DSC0237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7179" y="3068960"/>
            <a:ext cx="9116822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KobergochLivered.emf"/>
          <p:cNvPicPr/>
          <p:nvPr/>
        </p:nvPicPr>
        <p:blipFill>
          <a:blip r:embed="rId2" cstate="print"/>
          <a:srcRect l="65310" t="52390" r="7844" b="10500"/>
          <a:stretch>
            <a:fillRect/>
          </a:stretch>
        </p:blipFill>
        <p:spPr>
          <a:xfrm>
            <a:off x="323528" y="476672"/>
            <a:ext cx="3312368" cy="2448272"/>
          </a:xfrm>
          <a:prstGeom prst="rect">
            <a:avLst/>
          </a:prstGeom>
        </p:spPr>
      </p:pic>
      <p:grpSp>
        <p:nvGrpSpPr>
          <p:cNvPr id="4" name="Grupp 3"/>
          <p:cNvGrpSpPr/>
          <p:nvPr/>
        </p:nvGrpSpPr>
        <p:grpSpPr>
          <a:xfrm>
            <a:off x="323528" y="3212976"/>
            <a:ext cx="3312368" cy="3384376"/>
            <a:chOff x="3203848" y="2348880"/>
            <a:chExt cx="2808312" cy="277230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3573016"/>
              <a:ext cx="1584176" cy="154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2348880"/>
              <a:ext cx="20162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ruta 7"/>
          <p:cNvSpPr txBox="1"/>
          <p:nvPr/>
        </p:nvSpPr>
        <p:spPr>
          <a:xfrm>
            <a:off x="3923928" y="476672"/>
            <a:ext cx="20669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Habitat map 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(satellite)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3851920" y="3212976"/>
            <a:ext cx="46183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GPS positions from 17 females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Summer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2008 – 2010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258872" y="6021288"/>
            <a:ext cx="6849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solidFill>
                  <a:schemeClr val="bg1"/>
                </a:solidFill>
              </a:rPr>
              <a:t>Proportion positions in different habitat </a:t>
            </a:r>
            <a:r>
              <a:rPr lang="sv-SE" sz="2800" dirty="0" err="1" smtClean="0">
                <a:solidFill>
                  <a:schemeClr val="bg1"/>
                </a:solidFill>
              </a:rPr>
              <a:t>types</a:t>
            </a:r>
            <a:endParaRPr lang="sv-S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214</Words>
  <Application>Microsoft Office PowerPoint</Application>
  <PresentationFormat>Bildspel på skärmen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Spatial distribution of personality types</vt:lpstr>
      <vt:lpstr>Question</vt:lpstr>
      <vt:lpstr>Answer</vt:lpstr>
      <vt:lpstr>Method</vt:lpstr>
      <vt:lpstr>Bild 5</vt:lpstr>
      <vt:lpstr>36 wild fallow deer</vt:lpstr>
      <vt:lpstr>Bild 7</vt:lpstr>
      <vt:lpstr>Personality trait dimensions</vt:lpstr>
      <vt:lpstr>Bild 9</vt:lpstr>
      <vt:lpstr>Results</vt:lpstr>
      <vt:lpstr>Conclusions</vt:lpstr>
      <vt:lpstr>Bild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distribution of personality types</dc:title>
  <dc:creator>Ulrika</dc:creator>
  <cp:lastModifiedBy>Ulrika</cp:lastModifiedBy>
  <cp:revision>128</cp:revision>
  <dcterms:created xsi:type="dcterms:W3CDTF">2011-02-17T15:35:49Z</dcterms:created>
  <dcterms:modified xsi:type="dcterms:W3CDTF">2011-03-17T08:29:46Z</dcterms:modified>
</cp:coreProperties>
</file>