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63" r:id="rId3"/>
    <p:sldId id="583" r:id="rId4"/>
    <p:sldId id="582" r:id="rId5"/>
    <p:sldId id="262" r:id="rId6"/>
    <p:sldId id="648" r:id="rId7"/>
    <p:sldId id="654" r:id="rId8"/>
    <p:sldId id="259" r:id="rId9"/>
    <p:sldId id="655" r:id="rId10"/>
    <p:sldId id="447" r:id="rId11"/>
    <p:sldId id="644" r:id="rId12"/>
    <p:sldId id="342" r:id="rId13"/>
    <p:sldId id="343" r:id="rId14"/>
    <p:sldId id="274" r:id="rId15"/>
    <p:sldId id="656" r:id="rId16"/>
    <p:sldId id="261" r:id="rId17"/>
    <p:sldId id="338" r:id="rId18"/>
    <p:sldId id="340" r:id="rId19"/>
    <p:sldId id="327" r:id="rId20"/>
    <p:sldId id="328" r:id="rId21"/>
    <p:sldId id="659" r:id="rId22"/>
    <p:sldId id="335" r:id="rId23"/>
    <p:sldId id="647" r:id="rId24"/>
    <p:sldId id="336" r:id="rId25"/>
    <p:sldId id="645" r:id="rId26"/>
    <p:sldId id="646" r:id="rId27"/>
    <p:sldId id="337" r:id="rId28"/>
    <p:sldId id="308" r:id="rId29"/>
    <p:sldId id="310" r:id="rId30"/>
    <p:sldId id="649" r:id="rId31"/>
    <p:sldId id="639" r:id="rId32"/>
    <p:sldId id="640" r:id="rId33"/>
    <p:sldId id="634" r:id="rId34"/>
    <p:sldId id="356" r:id="rId35"/>
    <p:sldId id="257" r:id="rId36"/>
    <p:sldId id="660" r:id="rId37"/>
    <p:sldId id="661" r:id="rId38"/>
    <p:sldId id="657" r:id="rId39"/>
    <p:sldId id="658" r:id="rId40"/>
    <p:sldId id="635" r:id="rId41"/>
    <p:sldId id="651" r:id="rId42"/>
    <p:sldId id="65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Wisniewski" initials="PW" lastIdx="3" clrIdx="0">
    <p:extLst>
      <p:ext uri="{19B8F6BF-5375-455C-9EA6-DF929625EA0E}">
        <p15:presenceInfo xmlns:p15="http://schemas.microsoft.com/office/powerpoint/2012/main" userId="Pamela Wisnie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C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75092" autoAdjust="0"/>
  </p:normalViewPr>
  <p:slideViewPr>
    <p:cSldViewPr snapToGrid="0">
      <p:cViewPr varScale="1">
        <p:scale>
          <a:sx n="82" d="100"/>
          <a:sy n="82" d="100"/>
        </p:scale>
        <p:origin x="2880"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9T14:38:18.874"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D40F8-C304-4812-87D8-6F565EE20F40}" type="doc">
      <dgm:prSet loTypeId="urn:microsoft.com/office/officeart/2005/8/layout/venn1" loCatId="relationship" qsTypeId="urn:microsoft.com/office/officeart/2005/8/quickstyle/simple1" qsCatId="simple" csTypeId="urn:microsoft.com/office/officeart/2005/8/colors/accent1_1" csCatId="accent1" phldr="1"/>
      <dgm:spPr/>
      <dgm:t>
        <a:bodyPr/>
        <a:lstStyle/>
        <a:p>
          <a:endParaRPr lang="en-US"/>
        </a:p>
      </dgm:t>
    </dgm:pt>
    <dgm:pt modelId="{7F6F3D41-2C24-4B6F-BD95-0E8C45DDF055}">
      <dgm:prSet phldrT="[Text]"/>
      <dgm:spPr/>
      <dgm:t>
        <a:bodyPr/>
        <a:lstStyle/>
        <a:p>
          <a:pPr algn="ctr"/>
          <a:r>
            <a:rPr lang="en-US" b="1" dirty="0"/>
            <a:t>HCI - Social Computing</a:t>
          </a:r>
        </a:p>
      </dgm:t>
    </dgm:pt>
    <dgm:pt modelId="{D0563922-FF3B-45A7-922F-8EACFB6301CD}" type="parTrans" cxnId="{2CB798CE-8F32-404F-9A45-C06E23F21930}">
      <dgm:prSet/>
      <dgm:spPr/>
      <dgm:t>
        <a:bodyPr/>
        <a:lstStyle/>
        <a:p>
          <a:endParaRPr lang="en-US"/>
        </a:p>
      </dgm:t>
    </dgm:pt>
    <dgm:pt modelId="{4B1D7F2F-98B2-47A2-B4B7-C9E3391549A9}" type="sibTrans" cxnId="{2CB798CE-8F32-404F-9A45-C06E23F21930}">
      <dgm:prSet/>
      <dgm:spPr/>
      <dgm:t>
        <a:bodyPr/>
        <a:lstStyle/>
        <a:p>
          <a:endParaRPr lang="en-US"/>
        </a:p>
      </dgm:t>
    </dgm:pt>
    <dgm:pt modelId="{42514C3B-61A1-49E4-BD0C-A37FDE18851B}">
      <dgm:prSet phldrT="[Text]"/>
      <dgm:spPr>
        <a:solidFill>
          <a:schemeClr val="accent1">
            <a:lumMod val="40000"/>
            <a:lumOff val="60000"/>
            <a:alpha val="50000"/>
          </a:schemeClr>
        </a:solidFill>
      </dgm:spPr>
      <dgm:t>
        <a:bodyPr/>
        <a:lstStyle/>
        <a:p>
          <a:pPr algn="ctr"/>
          <a:r>
            <a:rPr lang="en-US" b="1" dirty="0"/>
            <a:t>Adolescent Online Safety</a:t>
          </a:r>
        </a:p>
      </dgm:t>
    </dgm:pt>
    <dgm:pt modelId="{09279659-DD34-44DD-B16D-D2CEF8521C1E}" type="parTrans" cxnId="{B5ABEA9B-89A7-4B50-BD12-60569243212C}">
      <dgm:prSet/>
      <dgm:spPr/>
      <dgm:t>
        <a:bodyPr/>
        <a:lstStyle/>
        <a:p>
          <a:endParaRPr lang="en-US"/>
        </a:p>
      </dgm:t>
    </dgm:pt>
    <dgm:pt modelId="{5E2DA1C9-F910-4EDE-8963-B578D9F203B3}" type="sibTrans" cxnId="{B5ABEA9B-89A7-4B50-BD12-60569243212C}">
      <dgm:prSet/>
      <dgm:spPr/>
      <dgm:t>
        <a:bodyPr/>
        <a:lstStyle/>
        <a:p>
          <a:endParaRPr lang="en-US"/>
        </a:p>
      </dgm:t>
    </dgm:pt>
    <dgm:pt modelId="{3D677AD1-F067-4F5D-977A-8D192B21DECD}">
      <dgm:prSet phldrT="[Text]"/>
      <dgm:spPr>
        <a:solidFill>
          <a:schemeClr val="accent1">
            <a:lumMod val="20000"/>
            <a:lumOff val="80000"/>
            <a:alpha val="50000"/>
          </a:schemeClr>
        </a:solidFill>
      </dgm:spPr>
      <dgm:t>
        <a:bodyPr/>
        <a:lstStyle/>
        <a:p>
          <a:pPr algn="ctr"/>
          <a:r>
            <a:rPr lang="en-US" b="1" dirty="0"/>
            <a:t>Networked Privacy</a:t>
          </a:r>
        </a:p>
      </dgm:t>
    </dgm:pt>
    <dgm:pt modelId="{37141DDF-EF69-411A-AE7B-2FE62DBC368D}" type="parTrans" cxnId="{81FD37C2-608E-4B82-A17A-2EED3FC413A1}">
      <dgm:prSet/>
      <dgm:spPr/>
      <dgm:t>
        <a:bodyPr/>
        <a:lstStyle/>
        <a:p>
          <a:endParaRPr lang="en-US"/>
        </a:p>
      </dgm:t>
    </dgm:pt>
    <dgm:pt modelId="{F2171BB5-1115-45C0-AE74-8229E981B4CA}" type="sibTrans" cxnId="{81FD37C2-608E-4B82-A17A-2EED3FC413A1}">
      <dgm:prSet/>
      <dgm:spPr/>
      <dgm:t>
        <a:bodyPr/>
        <a:lstStyle/>
        <a:p>
          <a:endParaRPr lang="en-US"/>
        </a:p>
      </dgm:t>
    </dgm:pt>
    <dgm:pt modelId="{E7313FA6-CD46-479B-ACC9-AA8A73446014}" type="pres">
      <dgm:prSet presAssocID="{3A6D40F8-C304-4812-87D8-6F565EE20F40}" presName="compositeShape" presStyleCnt="0">
        <dgm:presLayoutVars>
          <dgm:chMax val="7"/>
          <dgm:dir/>
          <dgm:resizeHandles val="exact"/>
        </dgm:presLayoutVars>
      </dgm:prSet>
      <dgm:spPr/>
    </dgm:pt>
    <dgm:pt modelId="{127DE6C0-A933-48B2-A4D8-25C3263E5065}" type="pres">
      <dgm:prSet presAssocID="{7F6F3D41-2C24-4B6F-BD95-0E8C45DDF055}" presName="circ1" presStyleLbl="vennNode1" presStyleIdx="0" presStyleCnt="3"/>
      <dgm:spPr/>
    </dgm:pt>
    <dgm:pt modelId="{127DCE17-9947-4830-B463-E1CF3BB39708}" type="pres">
      <dgm:prSet presAssocID="{7F6F3D41-2C24-4B6F-BD95-0E8C45DDF055}" presName="circ1Tx" presStyleLbl="revTx" presStyleIdx="0" presStyleCnt="0">
        <dgm:presLayoutVars>
          <dgm:chMax val="0"/>
          <dgm:chPref val="0"/>
          <dgm:bulletEnabled val="1"/>
        </dgm:presLayoutVars>
      </dgm:prSet>
      <dgm:spPr/>
    </dgm:pt>
    <dgm:pt modelId="{9E6FD5D8-47D4-40B9-886E-E6DC85964158}" type="pres">
      <dgm:prSet presAssocID="{42514C3B-61A1-49E4-BD0C-A37FDE18851B}" presName="circ2" presStyleLbl="vennNode1" presStyleIdx="1" presStyleCnt="3"/>
      <dgm:spPr/>
    </dgm:pt>
    <dgm:pt modelId="{9EC67EC6-9206-45CB-8BA8-53FFC5FC8A23}" type="pres">
      <dgm:prSet presAssocID="{42514C3B-61A1-49E4-BD0C-A37FDE18851B}" presName="circ2Tx" presStyleLbl="revTx" presStyleIdx="0" presStyleCnt="0">
        <dgm:presLayoutVars>
          <dgm:chMax val="0"/>
          <dgm:chPref val="0"/>
          <dgm:bulletEnabled val="1"/>
        </dgm:presLayoutVars>
      </dgm:prSet>
      <dgm:spPr/>
    </dgm:pt>
    <dgm:pt modelId="{E3F9D6FB-AA1E-4448-B523-2593F26C7171}" type="pres">
      <dgm:prSet presAssocID="{3D677AD1-F067-4F5D-977A-8D192B21DECD}" presName="circ3" presStyleLbl="vennNode1" presStyleIdx="2" presStyleCnt="3"/>
      <dgm:spPr/>
    </dgm:pt>
    <dgm:pt modelId="{C3835E16-069D-40AE-BA6A-CB3630034FAC}" type="pres">
      <dgm:prSet presAssocID="{3D677AD1-F067-4F5D-977A-8D192B21DECD}" presName="circ3Tx" presStyleLbl="revTx" presStyleIdx="0" presStyleCnt="0">
        <dgm:presLayoutVars>
          <dgm:chMax val="0"/>
          <dgm:chPref val="0"/>
          <dgm:bulletEnabled val="1"/>
        </dgm:presLayoutVars>
      </dgm:prSet>
      <dgm:spPr/>
    </dgm:pt>
  </dgm:ptLst>
  <dgm:cxnLst>
    <dgm:cxn modelId="{FBDB3204-F3BA-41AC-AF18-5C28EFB6B325}" type="presOf" srcId="{3D677AD1-F067-4F5D-977A-8D192B21DECD}" destId="{E3F9D6FB-AA1E-4448-B523-2593F26C7171}" srcOrd="0" destOrd="0" presId="urn:microsoft.com/office/officeart/2005/8/layout/venn1"/>
    <dgm:cxn modelId="{A9034C21-C269-4B74-A3AC-225B1843C0F9}" type="presOf" srcId="{3A6D40F8-C304-4812-87D8-6F565EE20F40}" destId="{E7313FA6-CD46-479B-ACC9-AA8A73446014}" srcOrd="0" destOrd="0" presId="urn:microsoft.com/office/officeart/2005/8/layout/venn1"/>
    <dgm:cxn modelId="{BFEC6D3E-76D0-4709-B2D9-839D6C369E4A}" type="presOf" srcId="{7F6F3D41-2C24-4B6F-BD95-0E8C45DDF055}" destId="{127DCE17-9947-4830-B463-E1CF3BB39708}" srcOrd="1" destOrd="0" presId="urn:microsoft.com/office/officeart/2005/8/layout/venn1"/>
    <dgm:cxn modelId="{BADAD662-7962-4AA9-A184-C8CF055CB368}" type="presOf" srcId="{3D677AD1-F067-4F5D-977A-8D192B21DECD}" destId="{C3835E16-069D-40AE-BA6A-CB3630034FAC}" srcOrd="1" destOrd="0" presId="urn:microsoft.com/office/officeart/2005/8/layout/venn1"/>
    <dgm:cxn modelId="{72F92148-3D52-4AED-8800-BA8A3DBA7EC9}" type="presOf" srcId="{42514C3B-61A1-49E4-BD0C-A37FDE18851B}" destId="{9EC67EC6-9206-45CB-8BA8-53FFC5FC8A23}" srcOrd="1" destOrd="0" presId="urn:microsoft.com/office/officeart/2005/8/layout/venn1"/>
    <dgm:cxn modelId="{B5ABEA9B-89A7-4B50-BD12-60569243212C}" srcId="{3A6D40F8-C304-4812-87D8-6F565EE20F40}" destId="{42514C3B-61A1-49E4-BD0C-A37FDE18851B}" srcOrd="1" destOrd="0" parTransId="{09279659-DD34-44DD-B16D-D2CEF8521C1E}" sibTransId="{5E2DA1C9-F910-4EDE-8963-B578D9F203B3}"/>
    <dgm:cxn modelId="{BCCE54A2-FE02-4D85-B01D-00F0173196D4}" type="presOf" srcId="{42514C3B-61A1-49E4-BD0C-A37FDE18851B}" destId="{9E6FD5D8-47D4-40B9-886E-E6DC85964158}" srcOrd="0" destOrd="0" presId="urn:microsoft.com/office/officeart/2005/8/layout/venn1"/>
    <dgm:cxn modelId="{81FD37C2-608E-4B82-A17A-2EED3FC413A1}" srcId="{3A6D40F8-C304-4812-87D8-6F565EE20F40}" destId="{3D677AD1-F067-4F5D-977A-8D192B21DECD}" srcOrd="2" destOrd="0" parTransId="{37141DDF-EF69-411A-AE7B-2FE62DBC368D}" sibTransId="{F2171BB5-1115-45C0-AE74-8229E981B4CA}"/>
    <dgm:cxn modelId="{CAEA3ECA-A278-4C1D-BAAC-6CB77C071DF3}" type="presOf" srcId="{7F6F3D41-2C24-4B6F-BD95-0E8C45DDF055}" destId="{127DE6C0-A933-48B2-A4D8-25C3263E5065}" srcOrd="0" destOrd="0" presId="urn:microsoft.com/office/officeart/2005/8/layout/venn1"/>
    <dgm:cxn modelId="{2CB798CE-8F32-404F-9A45-C06E23F21930}" srcId="{3A6D40F8-C304-4812-87D8-6F565EE20F40}" destId="{7F6F3D41-2C24-4B6F-BD95-0E8C45DDF055}" srcOrd="0" destOrd="0" parTransId="{D0563922-FF3B-45A7-922F-8EACFB6301CD}" sibTransId="{4B1D7F2F-98B2-47A2-B4B7-C9E3391549A9}"/>
    <dgm:cxn modelId="{3AD2619C-F716-4E49-94B9-713F5C92FF6B}" type="presParOf" srcId="{E7313FA6-CD46-479B-ACC9-AA8A73446014}" destId="{127DE6C0-A933-48B2-A4D8-25C3263E5065}" srcOrd="0" destOrd="0" presId="urn:microsoft.com/office/officeart/2005/8/layout/venn1"/>
    <dgm:cxn modelId="{8B9ABB5B-BB75-4129-BC75-E5906FDB97EE}" type="presParOf" srcId="{E7313FA6-CD46-479B-ACC9-AA8A73446014}" destId="{127DCE17-9947-4830-B463-E1CF3BB39708}" srcOrd="1" destOrd="0" presId="urn:microsoft.com/office/officeart/2005/8/layout/venn1"/>
    <dgm:cxn modelId="{028D0A4C-8C2F-463E-8E16-97AC3BA1C618}" type="presParOf" srcId="{E7313FA6-CD46-479B-ACC9-AA8A73446014}" destId="{9E6FD5D8-47D4-40B9-886E-E6DC85964158}" srcOrd="2" destOrd="0" presId="urn:microsoft.com/office/officeart/2005/8/layout/venn1"/>
    <dgm:cxn modelId="{AF4DBAB9-8734-4804-A267-BC373312EEA8}" type="presParOf" srcId="{E7313FA6-CD46-479B-ACC9-AA8A73446014}" destId="{9EC67EC6-9206-45CB-8BA8-53FFC5FC8A23}" srcOrd="3" destOrd="0" presId="urn:microsoft.com/office/officeart/2005/8/layout/venn1"/>
    <dgm:cxn modelId="{A6962166-4608-4FF0-9CF2-BE7FAB6CC9F5}" type="presParOf" srcId="{E7313FA6-CD46-479B-ACC9-AA8A73446014}" destId="{E3F9D6FB-AA1E-4448-B523-2593F26C7171}" srcOrd="4" destOrd="0" presId="urn:microsoft.com/office/officeart/2005/8/layout/venn1"/>
    <dgm:cxn modelId="{5FBD5542-325D-4282-A61A-CA79BDFCC591}" type="presParOf" srcId="{E7313FA6-CD46-479B-ACC9-AA8A73446014}" destId="{C3835E16-069D-40AE-BA6A-CB3630034FAC}"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5DD66-DBD2-4D36-9290-6DF02F8411C3}"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EF5AF1F6-23D2-457B-9D05-C0BCEB2AFAEB}">
      <dgm:prSet phldrT="[Text]"/>
      <dgm:spPr/>
      <dgm:t>
        <a:bodyPr/>
        <a:lstStyle/>
        <a:p>
          <a:r>
            <a:rPr lang="en-US" dirty="0"/>
            <a:t>31%</a:t>
          </a:r>
        </a:p>
      </dgm:t>
    </dgm:pt>
    <dgm:pt modelId="{550A79ED-1738-4064-8783-C38930AF701B}" type="parTrans" cxnId="{126219E9-24CC-421D-B2E9-DC5B7F4832B6}">
      <dgm:prSet/>
      <dgm:spPr/>
      <dgm:t>
        <a:bodyPr/>
        <a:lstStyle/>
        <a:p>
          <a:endParaRPr lang="en-US"/>
        </a:p>
      </dgm:t>
    </dgm:pt>
    <dgm:pt modelId="{A2C145BC-C25E-4D1C-93A7-251763A2B654}" type="sibTrans" cxnId="{126219E9-24CC-421D-B2E9-DC5B7F4832B6}">
      <dgm:prSet/>
      <dgm:spPr/>
      <dgm:t>
        <a:bodyPr/>
        <a:lstStyle/>
        <a:p>
          <a:endParaRPr lang="en-US"/>
        </a:p>
      </dgm:t>
    </dgm:pt>
    <dgm:pt modelId="{97F5FB49-D83C-4AE1-A7FF-700AA1244A5D}">
      <dgm:prSet phldrT="[Text]"/>
      <dgm:spPr/>
      <dgm:t>
        <a:bodyPr/>
        <a:lstStyle/>
        <a:p>
          <a:r>
            <a:rPr lang="en-US" dirty="0"/>
            <a:t>45%</a:t>
          </a:r>
        </a:p>
      </dgm:t>
    </dgm:pt>
    <dgm:pt modelId="{B0859B3E-8015-49E2-AB9E-222772D2C536}" type="parTrans" cxnId="{C352B298-E051-4248-830B-CF4B3EDCC0C3}">
      <dgm:prSet/>
      <dgm:spPr/>
      <dgm:t>
        <a:bodyPr/>
        <a:lstStyle/>
        <a:p>
          <a:endParaRPr lang="en-US"/>
        </a:p>
      </dgm:t>
    </dgm:pt>
    <dgm:pt modelId="{93255394-69AB-4746-BF2E-C6BF8E4DAD50}" type="sibTrans" cxnId="{C352B298-E051-4248-830B-CF4B3EDCC0C3}">
      <dgm:prSet/>
      <dgm:spPr/>
      <dgm:t>
        <a:bodyPr/>
        <a:lstStyle/>
        <a:p>
          <a:endParaRPr lang="en-US"/>
        </a:p>
      </dgm:t>
    </dgm:pt>
    <dgm:pt modelId="{817B27E2-DDCD-469B-9F97-6E88FF4EFC14}">
      <dgm:prSet phldrT="[Text]"/>
      <dgm:spPr>
        <a:solidFill>
          <a:schemeClr val="accent1"/>
        </a:solidFill>
      </dgm:spPr>
      <dgm:t>
        <a:bodyPr/>
        <a:lstStyle/>
        <a:p>
          <a:r>
            <a:rPr lang="en-US" dirty="0"/>
            <a:t>24%</a:t>
          </a:r>
        </a:p>
      </dgm:t>
    </dgm:pt>
    <dgm:pt modelId="{773A65A5-FA9B-44B3-AC8F-250D2729D9E9}" type="parTrans" cxnId="{86C9BA5F-FA1B-4ADC-A85D-39D1733AF2C5}">
      <dgm:prSet/>
      <dgm:spPr/>
      <dgm:t>
        <a:bodyPr/>
        <a:lstStyle/>
        <a:p>
          <a:endParaRPr lang="en-US"/>
        </a:p>
      </dgm:t>
    </dgm:pt>
    <dgm:pt modelId="{0932E003-5598-4713-96DA-1D50A45D721F}" type="sibTrans" cxnId="{86C9BA5F-FA1B-4ADC-A85D-39D1733AF2C5}">
      <dgm:prSet/>
      <dgm:spPr/>
      <dgm:t>
        <a:bodyPr/>
        <a:lstStyle/>
        <a:p>
          <a:endParaRPr lang="en-US"/>
        </a:p>
      </dgm:t>
    </dgm:pt>
    <dgm:pt modelId="{95B40DC1-7407-4FAC-B6A6-6026D7F1E3FA}" type="pres">
      <dgm:prSet presAssocID="{FFD5DD66-DBD2-4D36-9290-6DF02F8411C3}" presName="Name0" presStyleCnt="0">
        <dgm:presLayoutVars>
          <dgm:dir/>
          <dgm:animOne val="branch"/>
          <dgm:animLvl val="lvl"/>
        </dgm:presLayoutVars>
      </dgm:prSet>
      <dgm:spPr/>
    </dgm:pt>
    <dgm:pt modelId="{CF35E031-192C-49D3-AF2D-168004EC0BA7}" type="pres">
      <dgm:prSet presAssocID="{EF5AF1F6-23D2-457B-9D05-C0BCEB2AFAEB}" presName="chaos" presStyleCnt="0"/>
      <dgm:spPr/>
    </dgm:pt>
    <dgm:pt modelId="{A92EA23A-4E74-4AC1-9312-5A0976E4A95C}" type="pres">
      <dgm:prSet presAssocID="{EF5AF1F6-23D2-457B-9D05-C0BCEB2AFAEB}" presName="parTx1" presStyleLbl="revTx" presStyleIdx="0" presStyleCnt="2"/>
      <dgm:spPr/>
    </dgm:pt>
    <dgm:pt modelId="{7C0CB9D8-52F2-45A5-9FF9-2AE253ABE256}" type="pres">
      <dgm:prSet presAssocID="{EF5AF1F6-23D2-457B-9D05-C0BCEB2AFAEB}" presName="c1" presStyleLbl="node1" presStyleIdx="0" presStyleCnt="19"/>
      <dgm:spPr/>
    </dgm:pt>
    <dgm:pt modelId="{DF7B3522-3727-4B4C-974C-5CFED834C4AE}" type="pres">
      <dgm:prSet presAssocID="{EF5AF1F6-23D2-457B-9D05-C0BCEB2AFAEB}" presName="c2" presStyleLbl="node1" presStyleIdx="1" presStyleCnt="19"/>
      <dgm:spPr/>
    </dgm:pt>
    <dgm:pt modelId="{04DDA36C-2197-4613-B054-CD05E5156159}" type="pres">
      <dgm:prSet presAssocID="{EF5AF1F6-23D2-457B-9D05-C0BCEB2AFAEB}" presName="c3" presStyleLbl="node1" presStyleIdx="2" presStyleCnt="19"/>
      <dgm:spPr/>
    </dgm:pt>
    <dgm:pt modelId="{1A2188A1-1A5D-456E-A8E2-D6DD25049814}" type="pres">
      <dgm:prSet presAssocID="{EF5AF1F6-23D2-457B-9D05-C0BCEB2AFAEB}" presName="c4" presStyleLbl="node1" presStyleIdx="3" presStyleCnt="19"/>
      <dgm:spPr/>
    </dgm:pt>
    <dgm:pt modelId="{9CE51FCA-E284-4FE6-85DA-254A2566D621}" type="pres">
      <dgm:prSet presAssocID="{EF5AF1F6-23D2-457B-9D05-C0BCEB2AFAEB}" presName="c5" presStyleLbl="node1" presStyleIdx="4" presStyleCnt="19"/>
      <dgm:spPr/>
    </dgm:pt>
    <dgm:pt modelId="{F677AE61-7229-4E6F-8702-5641F36DB080}" type="pres">
      <dgm:prSet presAssocID="{EF5AF1F6-23D2-457B-9D05-C0BCEB2AFAEB}" presName="c6" presStyleLbl="node1" presStyleIdx="5" presStyleCnt="19"/>
      <dgm:spPr/>
    </dgm:pt>
    <dgm:pt modelId="{2AA5F75B-98C7-4143-93F9-79BB588BBD1A}" type="pres">
      <dgm:prSet presAssocID="{EF5AF1F6-23D2-457B-9D05-C0BCEB2AFAEB}" presName="c7" presStyleLbl="node1" presStyleIdx="6" presStyleCnt="19"/>
      <dgm:spPr/>
    </dgm:pt>
    <dgm:pt modelId="{C36F1669-E79C-417B-A419-3A4638AE00A6}" type="pres">
      <dgm:prSet presAssocID="{EF5AF1F6-23D2-457B-9D05-C0BCEB2AFAEB}" presName="c8" presStyleLbl="node1" presStyleIdx="7" presStyleCnt="19"/>
      <dgm:spPr/>
    </dgm:pt>
    <dgm:pt modelId="{4E5BA8FD-0759-4588-B94F-D5F1B29F93F9}" type="pres">
      <dgm:prSet presAssocID="{EF5AF1F6-23D2-457B-9D05-C0BCEB2AFAEB}" presName="c9" presStyleLbl="node1" presStyleIdx="8" presStyleCnt="19"/>
      <dgm:spPr/>
    </dgm:pt>
    <dgm:pt modelId="{F2699672-5C97-4103-AF59-0529D7775BE2}" type="pres">
      <dgm:prSet presAssocID="{EF5AF1F6-23D2-457B-9D05-C0BCEB2AFAEB}" presName="c10" presStyleLbl="node1" presStyleIdx="9" presStyleCnt="19"/>
      <dgm:spPr/>
    </dgm:pt>
    <dgm:pt modelId="{BAD16E51-33A0-4789-BEFE-228CF58A7139}" type="pres">
      <dgm:prSet presAssocID="{EF5AF1F6-23D2-457B-9D05-C0BCEB2AFAEB}" presName="c11" presStyleLbl="node1" presStyleIdx="10" presStyleCnt="19"/>
      <dgm:spPr/>
    </dgm:pt>
    <dgm:pt modelId="{359D42C4-3E9F-4A84-9639-0CC74C2C28B4}" type="pres">
      <dgm:prSet presAssocID="{EF5AF1F6-23D2-457B-9D05-C0BCEB2AFAEB}" presName="c12" presStyleLbl="node1" presStyleIdx="11" presStyleCnt="19"/>
      <dgm:spPr/>
    </dgm:pt>
    <dgm:pt modelId="{BAC9C08C-4382-4DAA-BDEB-15663C5A204C}" type="pres">
      <dgm:prSet presAssocID="{EF5AF1F6-23D2-457B-9D05-C0BCEB2AFAEB}" presName="c13" presStyleLbl="node1" presStyleIdx="12" presStyleCnt="19"/>
      <dgm:spPr/>
    </dgm:pt>
    <dgm:pt modelId="{4E2BDAC9-A96E-4D66-868B-8382C8A6BFC7}" type="pres">
      <dgm:prSet presAssocID="{EF5AF1F6-23D2-457B-9D05-C0BCEB2AFAEB}" presName="c14" presStyleLbl="node1" presStyleIdx="13" presStyleCnt="19"/>
      <dgm:spPr/>
    </dgm:pt>
    <dgm:pt modelId="{A1AA739E-45E5-42C7-A18D-E0277F398EDA}" type="pres">
      <dgm:prSet presAssocID="{EF5AF1F6-23D2-457B-9D05-C0BCEB2AFAEB}" presName="c15" presStyleLbl="node1" presStyleIdx="14" presStyleCnt="19"/>
      <dgm:spPr/>
    </dgm:pt>
    <dgm:pt modelId="{DC6BF4BA-1F4C-4532-BA16-4EF08330B4B0}" type="pres">
      <dgm:prSet presAssocID="{EF5AF1F6-23D2-457B-9D05-C0BCEB2AFAEB}" presName="c16" presStyleLbl="node1" presStyleIdx="15" presStyleCnt="19"/>
      <dgm:spPr/>
    </dgm:pt>
    <dgm:pt modelId="{27BED74B-8015-4773-A4C3-FEA0538700F2}" type="pres">
      <dgm:prSet presAssocID="{EF5AF1F6-23D2-457B-9D05-C0BCEB2AFAEB}" presName="c17" presStyleLbl="node1" presStyleIdx="16" presStyleCnt="19"/>
      <dgm:spPr/>
    </dgm:pt>
    <dgm:pt modelId="{CAF1A691-C53C-4228-A4DE-96FA46D74FE1}" type="pres">
      <dgm:prSet presAssocID="{EF5AF1F6-23D2-457B-9D05-C0BCEB2AFAEB}" presName="c18" presStyleLbl="node1" presStyleIdx="17" presStyleCnt="19"/>
      <dgm:spPr/>
    </dgm:pt>
    <dgm:pt modelId="{F8E9425D-8BAC-4D7E-B868-CADFEAD0BC33}" type="pres">
      <dgm:prSet presAssocID="{A2C145BC-C25E-4D1C-93A7-251763A2B654}" presName="chevronComposite1" presStyleCnt="0"/>
      <dgm:spPr/>
    </dgm:pt>
    <dgm:pt modelId="{574A6002-223C-48BA-9E69-35ED78C9D007}" type="pres">
      <dgm:prSet presAssocID="{A2C145BC-C25E-4D1C-93A7-251763A2B654}" presName="chevron1" presStyleLbl="sibTrans2D1" presStyleIdx="0" presStyleCnt="2"/>
      <dgm:spPr/>
    </dgm:pt>
    <dgm:pt modelId="{038C0469-3DD9-45BF-B24B-55D12AF5CB94}" type="pres">
      <dgm:prSet presAssocID="{A2C145BC-C25E-4D1C-93A7-251763A2B654}" presName="spChevron1" presStyleCnt="0"/>
      <dgm:spPr/>
    </dgm:pt>
    <dgm:pt modelId="{2ED60273-255A-4AFB-A24F-28118804ACD7}" type="pres">
      <dgm:prSet presAssocID="{97F5FB49-D83C-4AE1-A7FF-700AA1244A5D}" presName="middle" presStyleCnt="0"/>
      <dgm:spPr/>
    </dgm:pt>
    <dgm:pt modelId="{8D1D94A3-7FE4-43E6-B6E0-87808E41759A}" type="pres">
      <dgm:prSet presAssocID="{97F5FB49-D83C-4AE1-A7FF-700AA1244A5D}" presName="parTxMid" presStyleLbl="revTx" presStyleIdx="1" presStyleCnt="2"/>
      <dgm:spPr/>
    </dgm:pt>
    <dgm:pt modelId="{0509C31B-6CB4-45D9-84E4-6BDBF483DA4F}" type="pres">
      <dgm:prSet presAssocID="{97F5FB49-D83C-4AE1-A7FF-700AA1244A5D}" presName="spMid" presStyleCnt="0"/>
      <dgm:spPr/>
    </dgm:pt>
    <dgm:pt modelId="{ED2DB5B7-38B6-4FA2-900F-7A259A0A8F0D}" type="pres">
      <dgm:prSet presAssocID="{93255394-69AB-4746-BF2E-C6BF8E4DAD50}" presName="chevronComposite1" presStyleCnt="0"/>
      <dgm:spPr/>
    </dgm:pt>
    <dgm:pt modelId="{15929A68-183A-4F4D-9BDA-4E1ECD87F8E0}" type="pres">
      <dgm:prSet presAssocID="{93255394-69AB-4746-BF2E-C6BF8E4DAD50}" presName="chevron1" presStyleLbl="sibTrans2D1" presStyleIdx="1" presStyleCnt="2"/>
      <dgm:spPr/>
    </dgm:pt>
    <dgm:pt modelId="{743506CF-BFB0-4706-82DF-E1E9EF3FA203}" type="pres">
      <dgm:prSet presAssocID="{93255394-69AB-4746-BF2E-C6BF8E4DAD50}" presName="spChevron1" presStyleCnt="0"/>
      <dgm:spPr/>
    </dgm:pt>
    <dgm:pt modelId="{60DA643C-95C6-4A4F-8587-8046412A977C}" type="pres">
      <dgm:prSet presAssocID="{817B27E2-DDCD-469B-9F97-6E88FF4EFC14}" presName="last" presStyleCnt="0"/>
      <dgm:spPr/>
    </dgm:pt>
    <dgm:pt modelId="{802E7CBA-1E93-4377-80C1-9D64C5484A4D}" type="pres">
      <dgm:prSet presAssocID="{817B27E2-DDCD-469B-9F97-6E88FF4EFC14}" presName="circleTx" presStyleLbl="node1" presStyleIdx="18" presStyleCnt="19"/>
      <dgm:spPr/>
    </dgm:pt>
    <dgm:pt modelId="{008D0215-90A5-4E4B-B50E-AAAF0F07AF29}" type="pres">
      <dgm:prSet presAssocID="{817B27E2-DDCD-469B-9F97-6E88FF4EFC14}" presName="spN" presStyleCnt="0"/>
      <dgm:spPr/>
    </dgm:pt>
  </dgm:ptLst>
  <dgm:cxnLst>
    <dgm:cxn modelId="{AD5CE700-BB3D-486F-BB0C-D1AF28C897A7}" type="presOf" srcId="{EF5AF1F6-23D2-457B-9D05-C0BCEB2AFAEB}" destId="{A92EA23A-4E74-4AC1-9312-5A0976E4A95C}" srcOrd="0" destOrd="0" presId="urn:microsoft.com/office/officeart/2009/3/layout/RandomtoResultProcess"/>
    <dgm:cxn modelId="{6601A62A-83E1-4A60-9367-B3733A921FE9}" type="presOf" srcId="{817B27E2-DDCD-469B-9F97-6E88FF4EFC14}" destId="{802E7CBA-1E93-4377-80C1-9D64C5484A4D}" srcOrd="0" destOrd="0" presId="urn:microsoft.com/office/officeart/2009/3/layout/RandomtoResultProcess"/>
    <dgm:cxn modelId="{86C9BA5F-FA1B-4ADC-A85D-39D1733AF2C5}" srcId="{FFD5DD66-DBD2-4D36-9290-6DF02F8411C3}" destId="{817B27E2-DDCD-469B-9F97-6E88FF4EFC14}" srcOrd="2" destOrd="0" parTransId="{773A65A5-FA9B-44B3-AC8F-250D2729D9E9}" sibTransId="{0932E003-5598-4713-96DA-1D50A45D721F}"/>
    <dgm:cxn modelId="{5978634D-DEF6-4C27-818F-A7E3B50E53AA}" type="presOf" srcId="{97F5FB49-D83C-4AE1-A7FF-700AA1244A5D}" destId="{8D1D94A3-7FE4-43E6-B6E0-87808E41759A}" srcOrd="0" destOrd="0" presId="urn:microsoft.com/office/officeart/2009/3/layout/RandomtoResultProcess"/>
    <dgm:cxn modelId="{754CF493-0F13-4903-B992-0DD30679ECF6}" type="presOf" srcId="{FFD5DD66-DBD2-4D36-9290-6DF02F8411C3}" destId="{95B40DC1-7407-4FAC-B6A6-6026D7F1E3FA}" srcOrd="0" destOrd="0" presId="urn:microsoft.com/office/officeart/2009/3/layout/RandomtoResultProcess"/>
    <dgm:cxn modelId="{C352B298-E051-4248-830B-CF4B3EDCC0C3}" srcId="{FFD5DD66-DBD2-4D36-9290-6DF02F8411C3}" destId="{97F5FB49-D83C-4AE1-A7FF-700AA1244A5D}" srcOrd="1" destOrd="0" parTransId="{B0859B3E-8015-49E2-AB9E-222772D2C536}" sibTransId="{93255394-69AB-4746-BF2E-C6BF8E4DAD50}"/>
    <dgm:cxn modelId="{126219E9-24CC-421D-B2E9-DC5B7F4832B6}" srcId="{FFD5DD66-DBD2-4D36-9290-6DF02F8411C3}" destId="{EF5AF1F6-23D2-457B-9D05-C0BCEB2AFAEB}" srcOrd="0" destOrd="0" parTransId="{550A79ED-1738-4064-8783-C38930AF701B}" sibTransId="{A2C145BC-C25E-4D1C-93A7-251763A2B654}"/>
    <dgm:cxn modelId="{70152BE1-9F27-443D-82D2-CF0773E6369D}" type="presParOf" srcId="{95B40DC1-7407-4FAC-B6A6-6026D7F1E3FA}" destId="{CF35E031-192C-49D3-AF2D-168004EC0BA7}" srcOrd="0" destOrd="0" presId="urn:microsoft.com/office/officeart/2009/3/layout/RandomtoResultProcess"/>
    <dgm:cxn modelId="{D9E8041C-BB0E-4704-AA6A-D1F0C8CE7DFA}" type="presParOf" srcId="{CF35E031-192C-49D3-AF2D-168004EC0BA7}" destId="{A92EA23A-4E74-4AC1-9312-5A0976E4A95C}" srcOrd="0" destOrd="0" presId="urn:microsoft.com/office/officeart/2009/3/layout/RandomtoResultProcess"/>
    <dgm:cxn modelId="{ED9A85D7-929C-4E5F-92A6-6D71EDC6524B}" type="presParOf" srcId="{CF35E031-192C-49D3-AF2D-168004EC0BA7}" destId="{7C0CB9D8-52F2-45A5-9FF9-2AE253ABE256}" srcOrd="1" destOrd="0" presId="urn:microsoft.com/office/officeart/2009/3/layout/RandomtoResultProcess"/>
    <dgm:cxn modelId="{11D65878-8B03-4A37-A6CF-81DEF69C46CA}" type="presParOf" srcId="{CF35E031-192C-49D3-AF2D-168004EC0BA7}" destId="{DF7B3522-3727-4B4C-974C-5CFED834C4AE}" srcOrd="2" destOrd="0" presId="urn:microsoft.com/office/officeart/2009/3/layout/RandomtoResultProcess"/>
    <dgm:cxn modelId="{772FD86D-1826-44BC-8589-BFF427C79CDF}" type="presParOf" srcId="{CF35E031-192C-49D3-AF2D-168004EC0BA7}" destId="{04DDA36C-2197-4613-B054-CD05E5156159}" srcOrd="3" destOrd="0" presId="urn:microsoft.com/office/officeart/2009/3/layout/RandomtoResultProcess"/>
    <dgm:cxn modelId="{792C7BC8-34CB-4A62-9327-81BA3CA4246A}" type="presParOf" srcId="{CF35E031-192C-49D3-AF2D-168004EC0BA7}" destId="{1A2188A1-1A5D-456E-A8E2-D6DD25049814}" srcOrd="4" destOrd="0" presId="urn:microsoft.com/office/officeart/2009/3/layout/RandomtoResultProcess"/>
    <dgm:cxn modelId="{57ED0539-4D40-46F0-9A0C-27C1A7122C94}" type="presParOf" srcId="{CF35E031-192C-49D3-AF2D-168004EC0BA7}" destId="{9CE51FCA-E284-4FE6-85DA-254A2566D621}" srcOrd="5" destOrd="0" presId="urn:microsoft.com/office/officeart/2009/3/layout/RandomtoResultProcess"/>
    <dgm:cxn modelId="{BDD5EC31-73CB-487E-B193-B4C69BD31F0C}" type="presParOf" srcId="{CF35E031-192C-49D3-AF2D-168004EC0BA7}" destId="{F677AE61-7229-4E6F-8702-5641F36DB080}" srcOrd="6" destOrd="0" presId="urn:microsoft.com/office/officeart/2009/3/layout/RandomtoResultProcess"/>
    <dgm:cxn modelId="{8A3756DC-8523-4EA1-B82F-63B1A89B3E96}" type="presParOf" srcId="{CF35E031-192C-49D3-AF2D-168004EC0BA7}" destId="{2AA5F75B-98C7-4143-93F9-79BB588BBD1A}" srcOrd="7" destOrd="0" presId="urn:microsoft.com/office/officeart/2009/3/layout/RandomtoResultProcess"/>
    <dgm:cxn modelId="{4EAE6928-77E0-4848-AF69-EB7370A4B999}" type="presParOf" srcId="{CF35E031-192C-49D3-AF2D-168004EC0BA7}" destId="{C36F1669-E79C-417B-A419-3A4638AE00A6}" srcOrd="8" destOrd="0" presId="urn:microsoft.com/office/officeart/2009/3/layout/RandomtoResultProcess"/>
    <dgm:cxn modelId="{E197B155-3D3F-415D-A4A3-9B42F254B609}" type="presParOf" srcId="{CF35E031-192C-49D3-AF2D-168004EC0BA7}" destId="{4E5BA8FD-0759-4588-B94F-D5F1B29F93F9}" srcOrd="9" destOrd="0" presId="urn:microsoft.com/office/officeart/2009/3/layout/RandomtoResultProcess"/>
    <dgm:cxn modelId="{1EDC946A-BA5D-4B6E-9098-6042B0580C1B}" type="presParOf" srcId="{CF35E031-192C-49D3-AF2D-168004EC0BA7}" destId="{F2699672-5C97-4103-AF59-0529D7775BE2}" srcOrd="10" destOrd="0" presId="urn:microsoft.com/office/officeart/2009/3/layout/RandomtoResultProcess"/>
    <dgm:cxn modelId="{827D38A1-644B-4F4B-BD99-E2B0A6B7A6AE}" type="presParOf" srcId="{CF35E031-192C-49D3-AF2D-168004EC0BA7}" destId="{BAD16E51-33A0-4789-BEFE-228CF58A7139}" srcOrd="11" destOrd="0" presId="urn:microsoft.com/office/officeart/2009/3/layout/RandomtoResultProcess"/>
    <dgm:cxn modelId="{6A376DFC-BC3C-4E07-9096-B70F87407876}" type="presParOf" srcId="{CF35E031-192C-49D3-AF2D-168004EC0BA7}" destId="{359D42C4-3E9F-4A84-9639-0CC74C2C28B4}" srcOrd="12" destOrd="0" presId="urn:microsoft.com/office/officeart/2009/3/layout/RandomtoResultProcess"/>
    <dgm:cxn modelId="{4BA35087-70BC-409E-83C2-AAD6D4DF3AAC}" type="presParOf" srcId="{CF35E031-192C-49D3-AF2D-168004EC0BA7}" destId="{BAC9C08C-4382-4DAA-BDEB-15663C5A204C}" srcOrd="13" destOrd="0" presId="urn:microsoft.com/office/officeart/2009/3/layout/RandomtoResultProcess"/>
    <dgm:cxn modelId="{C611EB94-7C5E-46E7-92F6-3F08BED272F3}" type="presParOf" srcId="{CF35E031-192C-49D3-AF2D-168004EC0BA7}" destId="{4E2BDAC9-A96E-4D66-868B-8382C8A6BFC7}" srcOrd="14" destOrd="0" presId="urn:microsoft.com/office/officeart/2009/3/layout/RandomtoResultProcess"/>
    <dgm:cxn modelId="{8D502C1D-31FF-4087-AA35-A809DF2306B6}" type="presParOf" srcId="{CF35E031-192C-49D3-AF2D-168004EC0BA7}" destId="{A1AA739E-45E5-42C7-A18D-E0277F398EDA}" srcOrd="15" destOrd="0" presId="urn:microsoft.com/office/officeart/2009/3/layout/RandomtoResultProcess"/>
    <dgm:cxn modelId="{0F9C0637-7EF7-4DCC-A2A8-4553ABBC954D}" type="presParOf" srcId="{CF35E031-192C-49D3-AF2D-168004EC0BA7}" destId="{DC6BF4BA-1F4C-4532-BA16-4EF08330B4B0}" srcOrd="16" destOrd="0" presId="urn:microsoft.com/office/officeart/2009/3/layout/RandomtoResultProcess"/>
    <dgm:cxn modelId="{FE0808F6-3005-4826-87EB-379009693440}" type="presParOf" srcId="{CF35E031-192C-49D3-AF2D-168004EC0BA7}" destId="{27BED74B-8015-4773-A4C3-FEA0538700F2}" srcOrd="17" destOrd="0" presId="urn:microsoft.com/office/officeart/2009/3/layout/RandomtoResultProcess"/>
    <dgm:cxn modelId="{DA6A6D81-3CD1-4A0E-AD57-47D4ACF9E0A9}" type="presParOf" srcId="{CF35E031-192C-49D3-AF2D-168004EC0BA7}" destId="{CAF1A691-C53C-4228-A4DE-96FA46D74FE1}" srcOrd="18" destOrd="0" presId="urn:microsoft.com/office/officeart/2009/3/layout/RandomtoResultProcess"/>
    <dgm:cxn modelId="{DD26EF7D-AEAC-4042-AD09-18315491F89E}" type="presParOf" srcId="{95B40DC1-7407-4FAC-B6A6-6026D7F1E3FA}" destId="{F8E9425D-8BAC-4D7E-B868-CADFEAD0BC33}" srcOrd="1" destOrd="0" presId="urn:microsoft.com/office/officeart/2009/3/layout/RandomtoResultProcess"/>
    <dgm:cxn modelId="{95ED3829-9712-42FD-A8C7-470639BD1337}" type="presParOf" srcId="{F8E9425D-8BAC-4D7E-B868-CADFEAD0BC33}" destId="{574A6002-223C-48BA-9E69-35ED78C9D007}" srcOrd="0" destOrd="0" presId="urn:microsoft.com/office/officeart/2009/3/layout/RandomtoResultProcess"/>
    <dgm:cxn modelId="{3B480730-B909-41D6-8C79-8D3F2722345B}" type="presParOf" srcId="{F8E9425D-8BAC-4D7E-B868-CADFEAD0BC33}" destId="{038C0469-3DD9-45BF-B24B-55D12AF5CB94}" srcOrd="1" destOrd="0" presId="urn:microsoft.com/office/officeart/2009/3/layout/RandomtoResultProcess"/>
    <dgm:cxn modelId="{0023925E-AA10-4EEB-A1CA-92DFA01E24A6}" type="presParOf" srcId="{95B40DC1-7407-4FAC-B6A6-6026D7F1E3FA}" destId="{2ED60273-255A-4AFB-A24F-28118804ACD7}" srcOrd="2" destOrd="0" presId="urn:microsoft.com/office/officeart/2009/3/layout/RandomtoResultProcess"/>
    <dgm:cxn modelId="{1B81D90C-DB0D-46C6-B7DF-B5CE8B444E94}" type="presParOf" srcId="{2ED60273-255A-4AFB-A24F-28118804ACD7}" destId="{8D1D94A3-7FE4-43E6-B6E0-87808E41759A}" srcOrd="0" destOrd="0" presId="urn:microsoft.com/office/officeart/2009/3/layout/RandomtoResultProcess"/>
    <dgm:cxn modelId="{9B4BE05C-D5A6-449C-B279-ED284D7317E1}" type="presParOf" srcId="{2ED60273-255A-4AFB-A24F-28118804ACD7}" destId="{0509C31B-6CB4-45D9-84E4-6BDBF483DA4F}" srcOrd="1" destOrd="0" presId="urn:microsoft.com/office/officeart/2009/3/layout/RandomtoResultProcess"/>
    <dgm:cxn modelId="{EAC9E639-1CD3-477C-90E6-478D5562FDB4}" type="presParOf" srcId="{95B40DC1-7407-4FAC-B6A6-6026D7F1E3FA}" destId="{ED2DB5B7-38B6-4FA2-900F-7A259A0A8F0D}" srcOrd="3" destOrd="0" presId="urn:microsoft.com/office/officeart/2009/3/layout/RandomtoResultProcess"/>
    <dgm:cxn modelId="{2CD61D16-A4E6-4F1B-B3A5-D7D98B81CF57}" type="presParOf" srcId="{ED2DB5B7-38B6-4FA2-900F-7A259A0A8F0D}" destId="{15929A68-183A-4F4D-9BDA-4E1ECD87F8E0}" srcOrd="0" destOrd="0" presId="urn:microsoft.com/office/officeart/2009/3/layout/RandomtoResultProcess"/>
    <dgm:cxn modelId="{933977E9-B97E-48EC-9435-F3CF71DC6AED}" type="presParOf" srcId="{ED2DB5B7-38B6-4FA2-900F-7A259A0A8F0D}" destId="{743506CF-BFB0-4706-82DF-E1E9EF3FA203}" srcOrd="1" destOrd="0" presId="urn:microsoft.com/office/officeart/2009/3/layout/RandomtoResultProcess"/>
    <dgm:cxn modelId="{0BAA5AEA-5A64-4273-93E9-12AA2611F79F}" type="presParOf" srcId="{95B40DC1-7407-4FAC-B6A6-6026D7F1E3FA}" destId="{60DA643C-95C6-4A4F-8587-8046412A977C}" srcOrd="4" destOrd="0" presId="urn:microsoft.com/office/officeart/2009/3/layout/RandomtoResultProcess"/>
    <dgm:cxn modelId="{A040A979-4E61-430F-9572-77566A8FCF70}" type="presParOf" srcId="{60DA643C-95C6-4A4F-8587-8046412A977C}" destId="{802E7CBA-1E93-4377-80C1-9D64C5484A4D}" srcOrd="0" destOrd="0" presId="urn:microsoft.com/office/officeart/2009/3/layout/RandomtoResultProcess"/>
    <dgm:cxn modelId="{1F710F2C-00D6-4E93-B71B-EB7382E921FA}" type="presParOf" srcId="{60DA643C-95C6-4A4F-8587-8046412A977C}" destId="{008D0215-90A5-4E4B-B50E-AAAF0F07AF29}" srcOrd="1"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DE6C0-A933-48B2-A4D8-25C3263E5065}">
      <dsp:nvSpPr>
        <dsp:cNvPr id="0" name=""/>
        <dsp:cNvSpPr/>
      </dsp:nvSpPr>
      <dsp:spPr>
        <a:xfrm>
          <a:off x="2295006" y="41290"/>
          <a:ext cx="1981945" cy="1981945"/>
        </a:xfrm>
        <a:prstGeom prst="ellipse">
          <a:avLst/>
        </a:prstGeom>
        <a:solidFill>
          <a:schemeClr val="lt1">
            <a:alpha val="5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HCI - Social Computing</a:t>
          </a:r>
        </a:p>
      </dsp:txBody>
      <dsp:txXfrm>
        <a:off x="2559265" y="388131"/>
        <a:ext cx="1453426" cy="891875"/>
      </dsp:txXfrm>
    </dsp:sp>
    <dsp:sp modelId="{9E6FD5D8-47D4-40B9-886E-E6DC85964158}">
      <dsp:nvSpPr>
        <dsp:cNvPr id="0" name=""/>
        <dsp:cNvSpPr/>
      </dsp:nvSpPr>
      <dsp:spPr>
        <a:xfrm>
          <a:off x="3010158" y="1280006"/>
          <a:ext cx="1981945" cy="1981945"/>
        </a:xfrm>
        <a:prstGeom prst="ellipse">
          <a:avLst/>
        </a:prstGeom>
        <a:solidFill>
          <a:schemeClr val="accent1">
            <a:lumMod val="40000"/>
            <a:lumOff val="60000"/>
            <a:alpha val="5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Adolescent Online Safety</a:t>
          </a:r>
        </a:p>
      </dsp:txBody>
      <dsp:txXfrm>
        <a:off x="3616303" y="1792009"/>
        <a:ext cx="1189167" cy="1090070"/>
      </dsp:txXfrm>
    </dsp:sp>
    <dsp:sp modelId="{E3F9D6FB-AA1E-4448-B523-2593F26C7171}">
      <dsp:nvSpPr>
        <dsp:cNvPr id="0" name=""/>
        <dsp:cNvSpPr/>
      </dsp:nvSpPr>
      <dsp:spPr>
        <a:xfrm>
          <a:off x="1579853" y="1280006"/>
          <a:ext cx="1981945" cy="1981945"/>
        </a:xfrm>
        <a:prstGeom prst="ellipse">
          <a:avLst/>
        </a:prstGeom>
        <a:solidFill>
          <a:schemeClr val="accent1">
            <a:lumMod val="20000"/>
            <a:lumOff val="80000"/>
            <a:alpha val="50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t>Networked Privacy</a:t>
          </a:r>
        </a:p>
      </dsp:txBody>
      <dsp:txXfrm>
        <a:off x="1766487" y="1792009"/>
        <a:ext cx="1189167" cy="1090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EA23A-4E74-4AC1-9312-5A0976E4A95C}">
      <dsp:nvSpPr>
        <dsp:cNvPr id="0" name=""/>
        <dsp:cNvSpPr/>
      </dsp:nvSpPr>
      <dsp:spPr>
        <a:xfrm>
          <a:off x="106623" y="1504501"/>
          <a:ext cx="1591073" cy="524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31%</a:t>
          </a:r>
        </a:p>
      </dsp:txBody>
      <dsp:txXfrm>
        <a:off x="106623" y="1504501"/>
        <a:ext cx="1591073" cy="524331"/>
      </dsp:txXfrm>
    </dsp:sp>
    <dsp:sp modelId="{7C0CB9D8-52F2-45A5-9FF9-2AE253ABE256}">
      <dsp:nvSpPr>
        <dsp:cNvPr id="0" name=""/>
        <dsp:cNvSpPr/>
      </dsp:nvSpPr>
      <dsp:spPr>
        <a:xfrm>
          <a:off x="104815" y="1345032"/>
          <a:ext cx="126562" cy="1265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B3522-3727-4B4C-974C-5CFED834C4AE}">
      <dsp:nvSpPr>
        <dsp:cNvPr id="0" name=""/>
        <dsp:cNvSpPr/>
      </dsp:nvSpPr>
      <dsp:spPr>
        <a:xfrm>
          <a:off x="193409" y="1167844"/>
          <a:ext cx="126562" cy="12656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DA36C-2197-4613-B054-CD05E5156159}">
      <dsp:nvSpPr>
        <dsp:cNvPr id="0" name=""/>
        <dsp:cNvSpPr/>
      </dsp:nvSpPr>
      <dsp:spPr>
        <a:xfrm>
          <a:off x="406035" y="1203282"/>
          <a:ext cx="198884" cy="19888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188A1-1A5D-456E-A8E2-D6DD25049814}">
      <dsp:nvSpPr>
        <dsp:cNvPr id="0" name=""/>
        <dsp:cNvSpPr/>
      </dsp:nvSpPr>
      <dsp:spPr>
        <a:xfrm>
          <a:off x="583222" y="1008376"/>
          <a:ext cx="126562" cy="12656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51FCA-E284-4FE6-85DA-254A2566D621}">
      <dsp:nvSpPr>
        <dsp:cNvPr id="0" name=""/>
        <dsp:cNvSpPr/>
      </dsp:nvSpPr>
      <dsp:spPr>
        <a:xfrm>
          <a:off x="813566" y="937500"/>
          <a:ext cx="126562" cy="126562"/>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7AE61-7229-4E6F-8702-5641F36DB080}">
      <dsp:nvSpPr>
        <dsp:cNvPr id="0" name=""/>
        <dsp:cNvSpPr/>
      </dsp:nvSpPr>
      <dsp:spPr>
        <a:xfrm>
          <a:off x="1097067" y="1061532"/>
          <a:ext cx="126562" cy="1265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5F75B-98C7-4143-93F9-79BB588BBD1A}">
      <dsp:nvSpPr>
        <dsp:cNvPr id="0" name=""/>
        <dsp:cNvSpPr/>
      </dsp:nvSpPr>
      <dsp:spPr>
        <a:xfrm>
          <a:off x="1274254" y="1150126"/>
          <a:ext cx="198884" cy="19888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F1669-E79C-417B-A419-3A4638AE00A6}">
      <dsp:nvSpPr>
        <dsp:cNvPr id="0" name=""/>
        <dsp:cNvSpPr/>
      </dsp:nvSpPr>
      <dsp:spPr>
        <a:xfrm>
          <a:off x="1522317" y="1345032"/>
          <a:ext cx="126562" cy="12656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BA8FD-0759-4588-B94F-D5F1B29F93F9}">
      <dsp:nvSpPr>
        <dsp:cNvPr id="0" name=""/>
        <dsp:cNvSpPr/>
      </dsp:nvSpPr>
      <dsp:spPr>
        <a:xfrm>
          <a:off x="1628630" y="1539939"/>
          <a:ext cx="126562" cy="12656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99672-5C97-4103-AF59-0529D7775BE2}">
      <dsp:nvSpPr>
        <dsp:cNvPr id="0" name=""/>
        <dsp:cNvSpPr/>
      </dsp:nvSpPr>
      <dsp:spPr>
        <a:xfrm>
          <a:off x="707254" y="1167844"/>
          <a:ext cx="325446" cy="325446"/>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16E51-33A0-4789-BEFE-228CF58A7139}">
      <dsp:nvSpPr>
        <dsp:cNvPr id="0" name=""/>
        <dsp:cNvSpPr/>
      </dsp:nvSpPr>
      <dsp:spPr>
        <a:xfrm>
          <a:off x="16222" y="1841158"/>
          <a:ext cx="126562" cy="1265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D42C4-3E9F-4A84-9639-0CC74C2C28B4}">
      <dsp:nvSpPr>
        <dsp:cNvPr id="0" name=""/>
        <dsp:cNvSpPr/>
      </dsp:nvSpPr>
      <dsp:spPr>
        <a:xfrm>
          <a:off x="122534" y="2000627"/>
          <a:ext cx="198884" cy="19888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9C08C-4382-4DAA-BDEB-15663C5A204C}">
      <dsp:nvSpPr>
        <dsp:cNvPr id="0" name=""/>
        <dsp:cNvSpPr/>
      </dsp:nvSpPr>
      <dsp:spPr>
        <a:xfrm>
          <a:off x="388316" y="2142377"/>
          <a:ext cx="289286" cy="28928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BDAC9-A96E-4D66-868B-8382C8A6BFC7}">
      <dsp:nvSpPr>
        <dsp:cNvPr id="0" name=""/>
        <dsp:cNvSpPr/>
      </dsp:nvSpPr>
      <dsp:spPr>
        <a:xfrm>
          <a:off x="760410" y="2372721"/>
          <a:ext cx="126562" cy="12656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AA739E-45E5-42C7-A18D-E0277F398EDA}">
      <dsp:nvSpPr>
        <dsp:cNvPr id="0" name=""/>
        <dsp:cNvSpPr/>
      </dsp:nvSpPr>
      <dsp:spPr>
        <a:xfrm>
          <a:off x="831285" y="2142377"/>
          <a:ext cx="198884" cy="19888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BF4BA-1F4C-4532-BA16-4EF08330B4B0}">
      <dsp:nvSpPr>
        <dsp:cNvPr id="0" name=""/>
        <dsp:cNvSpPr/>
      </dsp:nvSpPr>
      <dsp:spPr>
        <a:xfrm>
          <a:off x="1008473" y="2390440"/>
          <a:ext cx="126562" cy="12656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ED74B-8015-4773-A4C3-FEA0538700F2}">
      <dsp:nvSpPr>
        <dsp:cNvPr id="0" name=""/>
        <dsp:cNvSpPr/>
      </dsp:nvSpPr>
      <dsp:spPr>
        <a:xfrm>
          <a:off x="1167942" y="2106940"/>
          <a:ext cx="289286" cy="28928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1A691-C53C-4228-A4DE-96FA46D74FE1}">
      <dsp:nvSpPr>
        <dsp:cNvPr id="0" name=""/>
        <dsp:cNvSpPr/>
      </dsp:nvSpPr>
      <dsp:spPr>
        <a:xfrm>
          <a:off x="1557755" y="2036064"/>
          <a:ext cx="198884" cy="19888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A6002-223C-48BA-9E69-35ED78C9D007}">
      <dsp:nvSpPr>
        <dsp:cNvPr id="0" name=""/>
        <dsp:cNvSpPr/>
      </dsp:nvSpPr>
      <dsp:spPr>
        <a:xfrm>
          <a:off x="1756639" y="1202987"/>
          <a:ext cx="584094" cy="111510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D94A3-7FE4-43E6-B6E0-87808E41759A}">
      <dsp:nvSpPr>
        <dsp:cNvPr id="0" name=""/>
        <dsp:cNvSpPr/>
      </dsp:nvSpPr>
      <dsp:spPr>
        <a:xfrm>
          <a:off x="2340734" y="1203529"/>
          <a:ext cx="1592985" cy="1115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45%</a:t>
          </a:r>
        </a:p>
      </dsp:txBody>
      <dsp:txXfrm>
        <a:off x="2340734" y="1203529"/>
        <a:ext cx="1592985" cy="1115089"/>
      </dsp:txXfrm>
    </dsp:sp>
    <dsp:sp modelId="{15929A68-183A-4F4D-9BDA-4E1ECD87F8E0}">
      <dsp:nvSpPr>
        <dsp:cNvPr id="0" name=""/>
        <dsp:cNvSpPr/>
      </dsp:nvSpPr>
      <dsp:spPr>
        <a:xfrm>
          <a:off x="3933719" y="1202987"/>
          <a:ext cx="584094" cy="111510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2E7CBA-1E93-4377-80C1-9D64C5484A4D}">
      <dsp:nvSpPr>
        <dsp:cNvPr id="0" name=""/>
        <dsp:cNvSpPr/>
      </dsp:nvSpPr>
      <dsp:spPr>
        <a:xfrm>
          <a:off x="4581533" y="1110833"/>
          <a:ext cx="1354037" cy="1354037"/>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24%</a:t>
          </a:r>
        </a:p>
      </dsp:txBody>
      <dsp:txXfrm>
        <a:off x="4779827" y="1309127"/>
        <a:ext cx="957449" cy="9574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118AE-83D2-4682-8F0E-D742F7EA2A3D}"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0FE4F-631E-43B6-A024-A96F282ED99D}" type="slidenum">
              <a:rPr lang="en-US" smtClean="0"/>
              <a:t>‹#›</a:t>
            </a:fld>
            <a:endParaRPr lang="en-US"/>
          </a:p>
        </p:txBody>
      </p:sp>
    </p:spTree>
    <p:extLst>
      <p:ext uri="{BB962C8B-B14F-4D97-AF65-F5344CB8AC3E}">
        <p14:creationId xmlns:p14="http://schemas.microsoft.com/office/powerpoint/2010/main" val="1396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2D1A6-3658-4A1F-9D60-430719A84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47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C32A6-34DC-42FE-9675-3F031027EA21}" type="slidenum">
              <a:rPr lang="en-US" smtClean="0"/>
              <a:t>15</a:t>
            </a:fld>
            <a:endParaRPr lang="en-US"/>
          </a:p>
        </p:txBody>
      </p:sp>
    </p:spTree>
    <p:extLst>
      <p:ext uri="{BB962C8B-B14F-4D97-AF65-F5344CB8AC3E}">
        <p14:creationId xmlns:p14="http://schemas.microsoft.com/office/powerpoint/2010/main" val="267785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I am presenting today is a direct result of my post doctoral work here at Penn State, where we took a family systems based approach to studying adolescent online safety and risks by working with parents and teens. Instead of relying on cross-sectional survey data, we wanted to gain more naturalistic and situated insights from teens and parents about how teens experienced and responded to online risk exposure on a week-to-week basis. Therefore, we conducted a two month web-based diary study with parents and teens. </a:t>
            </a:r>
          </a:p>
        </p:txBody>
      </p:sp>
      <p:sp>
        <p:nvSpPr>
          <p:cNvPr id="4" name="Slide Number Placeholder 3"/>
          <p:cNvSpPr>
            <a:spLocks noGrp="1"/>
          </p:cNvSpPr>
          <p:nvPr>
            <p:ph type="sldNum" sz="quarter" idx="5"/>
          </p:nvPr>
        </p:nvSpPr>
        <p:spPr/>
        <p:txBody>
          <a:bodyPr/>
          <a:lstStyle/>
          <a:p>
            <a:fld id="{109C32A6-34DC-42FE-9675-3F031027EA21}" type="slidenum">
              <a:rPr lang="en-US" smtClean="0"/>
              <a:t>16</a:t>
            </a:fld>
            <a:endParaRPr lang="en-US"/>
          </a:p>
        </p:txBody>
      </p:sp>
    </p:spTree>
    <p:extLst>
      <p:ext uri="{BB962C8B-B14F-4D97-AF65-F5344CB8AC3E}">
        <p14:creationId xmlns:p14="http://schemas.microsoft.com/office/powerpoint/2010/main" val="122769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project was a significant undertaking, we did achieve considerable success. Our diary study alone produced five peer-reviewed full papers in journals and top HCI conferences, including two Best Paper Awards in subsequent years at CHI. To date, I have published over 20 peer-reviewed research articles on the topic of adolescent online safety.</a:t>
            </a:r>
          </a:p>
          <a:p>
            <a:endParaRPr lang="en-US" dirty="0"/>
          </a:p>
          <a:p>
            <a:r>
              <a:rPr lang="en-US" dirty="0"/>
              <a:t>To showcase some of this work, I will present our two Best Papers from CHI 2015 and 2016 based on the dyadic diary study.</a:t>
            </a:r>
          </a:p>
        </p:txBody>
      </p:sp>
      <p:sp>
        <p:nvSpPr>
          <p:cNvPr id="4" name="Slide Number Placeholder 3"/>
          <p:cNvSpPr>
            <a:spLocks noGrp="1"/>
          </p:cNvSpPr>
          <p:nvPr>
            <p:ph type="sldNum" sz="quarter" idx="5"/>
          </p:nvPr>
        </p:nvSpPr>
        <p:spPr/>
        <p:txBody>
          <a:bodyPr/>
          <a:lstStyle/>
          <a:p>
            <a:fld id="{109C32A6-34DC-42FE-9675-3F031027EA21}" type="slidenum">
              <a:rPr lang="en-US" smtClean="0"/>
              <a:t>17</a:t>
            </a:fld>
            <a:endParaRPr lang="en-US"/>
          </a:p>
        </p:txBody>
      </p:sp>
    </p:spTree>
    <p:extLst>
      <p:ext uri="{BB962C8B-B14F-4D97-AF65-F5344CB8AC3E}">
        <p14:creationId xmlns:p14="http://schemas.microsoft.com/office/powerpoint/2010/main" val="360956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a:t>
            </a:r>
            <a:r>
              <a:rPr lang="en-US" baseline="0" dirty="0"/>
              <a:t> first hypothesis was supported.  Internet addiction was significantly and positively correlated with online risk exposure. And online risk exposure partially mediated the relationship between Internet addiction and negative affect.  Teens who were addicted to the Internet were more likely to encounter online risks, which also helped explain the variance in why teens were negatively affected by internet addiction.</a:t>
            </a:r>
            <a:endParaRPr lang="en-US" dirty="0"/>
          </a:p>
        </p:txBody>
      </p:sp>
      <p:sp>
        <p:nvSpPr>
          <p:cNvPr id="4" name="Slide Number Placeholder 3"/>
          <p:cNvSpPr>
            <a:spLocks noGrp="1"/>
          </p:cNvSpPr>
          <p:nvPr>
            <p:ph type="sldNum" sz="quarter" idx="10"/>
          </p:nvPr>
        </p:nvSpPr>
        <p:spPr/>
        <p:txBody>
          <a:bodyPr/>
          <a:lstStyle/>
          <a:p>
            <a:pPr>
              <a:defRPr/>
            </a:pPr>
            <a:fld id="{A339728B-91EB-4F41-B870-06AC114189C0}" type="slidenum">
              <a:rPr lang="en-US" smtClean="0"/>
              <a:pPr>
                <a:defRPr/>
              </a:pPr>
              <a:t>18</a:t>
            </a:fld>
            <a:endParaRPr lang="en-US"/>
          </a:p>
        </p:txBody>
      </p:sp>
    </p:spTree>
    <p:extLst>
      <p:ext uri="{BB962C8B-B14F-4D97-AF65-F5344CB8AC3E}">
        <p14:creationId xmlns:p14="http://schemas.microsoft.com/office/powerpoint/2010/main" val="419908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Resilience</a:t>
            </a:r>
            <a:r>
              <a:rPr lang="en-US" baseline="0" dirty="0"/>
              <a:t> moderated the relationship between online risk exposure and negative affect but only at the 0.10 level, and significantly moderated the relationship between internet addiction and online risk exposure both in the directions that we hypothesized.  Most interesting, however, is the additive effect where the two moderation effects of resilience changed the previously significant paths between internet addiction and negative affect and online risk exposure and negative affect to be non-significant.</a:t>
            </a:r>
            <a:endParaRPr lang="en-US" dirty="0"/>
          </a:p>
        </p:txBody>
      </p:sp>
      <p:sp>
        <p:nvSpPr>
          <p:cNvPr id="4" name="Slide Number Placeholder 3"/>
          <p:cNvSpPr>
            <a:spLocks noGrp="1"/>
          </p:cNvSpPr>
          <p:nvPr>
            <p:ph type="sldNum" sz="quarter" idx="10"/>
          </p:nvPr>
        </p:nvSpPr>
        <p:spPr/>
        <p:txBody>
          <a:bodyPr/>
          <a:lstStyle/>
          <a:p>
            <a:pPr>
              <a:defRPr/>
            </a:pPr>
            <a:fld id="{A339728B-91EB-4F41-B870-06AC114189C0}" type="slidenum">
              <a:rPr lang="en-US" smtClean="0"/>
              <a:pPr>
                <a:defRPr/>
              </a:pPr>
              <a:t>19</a:t>
            </a:fld>
            <a:endParaRPr lang="en-US"/>
          </a:p>
        </p:txBody>
      </p:sp>
    </p:spTree>
    <p:extLst>
      <p:ext uri="{BB962C8B-B14F-4D97-AF65-F5344CB8AC3E}">
        <p14:creationId xmlns:p14="http://schemas.microsoft.com/office/powerpoint/2010/main" val="5846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interaction graphs further explain the</a:t>
            </a:r>
            <a:r>
              <a:rPr lang="en-US" baseline="0" dirty="0"/>
              <a:t> protective roles resilience plays in our model. This first graph shows how teens who are highly addicted to the internet but also reported high levels of resilience are less likely to be exposed to online risks than teens who reported low levels of resilience.</a:t>
            </a:r>
          </a:p>
          <a:p>
            <a:endParaRPr lang="en-US" baseline="0" dirty="0"/>
          </a:p>
          <a:p>
            <a:r>
              <a:rPr lang="en-US" baseline="0" dirty="0"/>
              <a:t>In the graph on the right, we see a strong main effect of resilience where high levels of resilience seem to neutralize the relationship between online risk exposure and negative affect.  </a:t>
            </a:r>
          </a:p>
          <a:p>
            <a:endParaRPr lang="en-US" baseline="0" dirty="0"/>
          </a:p>
          <a:p>
            <a:r>
              <a:rPr lang="en-US" baseline="0" dirty="0"/>
              <a:t>This study confirmed the importance of teen resilience when it comes to </a:t>
            </a:r>
            <a:r>
              <a:rPr lang="en-US" baseline="0" dirty="0" err="1"/>
              <a:t>deadling</a:t>
            </a:r>
            <a:r>
              <a:rPr lang="en-US" baseline="0" dirty="0"/>
              <a:t> with online risks, but what this study could not unpack was what online resilience actually looks like for teens.</a:t>
            </a:r>
          </a:p>
          <a:p>
            <a:endParaRPr lang="en-US" dirty="0"/>
          </a:p>
        </p:txBody>
      </p:sp>
      <p:sp>
        <p:nvSpPr>
          <p:cNvPr id="4" name="Slide Number Placeholder 3"/>
          <p:cNvSpPr>
            <a:spLocks noGrp="1"/>
          </p:cNvSpPr>
          <p:nvPr>
            <p:ph type="sldNum" sz="quarter" idx="10"/>
          </p:nvPr>
        </p:nvSpPr>
        <p:spPr/>
        <p:txBody>
          <a:bodyPr/>
          <a:lstStyle/>
          <a:p>
            <a:pPr>
              <a:defRPr/>
            </a:pPr>
            <a:fld id="{A339728B-91EB-4F41-B870-06AC114189C0}" type="slidenum">
              <a:rPr lang="en-US" smtClean="0"/>
              <a:pPr>
                <a:defRPr/>
              </a:pPr>
              <a:t>20</a:t>
            </a:fld>
            <a:endParaRPr lang="en-US"/>
          </a:p>
        </p:txBody>
      </p:sp>
    </p:spTree>
    <p:extLst>
      <p:ext uri="{BB962C8B-B14F-4D97-AF65-F5344CB8AC3E}">
        <p14:creationId xmlns:p14="http://schemas.microsoft.com/office/powerpoint/2010/main" val="52672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0FE4F-631E-43B6-A024-A96F282ED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82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E5BAE-EEE5-4B17-B540-8E0863011F0E}" type="slidenum">
              <a:rPr lang="en-US" smtClean="0"/>
              <a:t>2</a:t>
            </a:fld>
            <a:endParaRPr lang="en-US"/>
          </a:p>
        </p:txBody>
      </p:sp>
    </p:spTree>
    <p:extLst>
      <p:ext uri="{BB962C8B-B14F-4D97-AF65-F5344CB8AC3E}">
        <p14:creationId xmlns:p14="http://schemas.microsoft.com/office/powerpoint/2010/main" val="185560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BE5BAE-EEE5-4B17-B540-8E0863011F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8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2D1A6-3658-4A1F-9D60-430719A84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1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E2D1A6-3658-4A1F-9D60-430719A84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2343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C32A6-34DC-42FE-9675-3F031027E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578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C32A6-34DC-42FE-9675-3F031027E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14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39728B-91EB-4F41-B870-06AC114189C0}"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32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BE141-1B6F-4BC1-97FA-A7F82C9C5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7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B9F5-20FB-49E9-9A3D-5E17FEABB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BC9BC0-E3FE-464D-A518-E01166946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EDD1A2-A03E-4ABD-AA4F-2BAC60CF8363}"/>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4802EF65-B3E0-4626-AA51-8B13C51E5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F1005-971A-42C3-9FCF-C03927FCBEC8}"/>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68625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08C3-6732-4A04-ABAF-35DFDFD48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0C44D5-DE69-4892-90F3-9DEBDFF82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C4943-EA90-43AE-ABC7-A0335BE5BDC9}"/>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637BB80B-93C8-4702-AB70-C52E67D7A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A90B0-D50B-4A80-BB1B-E57B39B8F5EE}"/>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402067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96E661-1254-4279-9FE2-6C3898B0E1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35354-7BB2-49CF-8417-96393CB42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570A5-80CD-44B7-BDCB-E26C848FE215}"/>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13ACBEAF-167A-4878-895D-B99239E0A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2A3D1-C620-4A79-9E42-81793C074CB0}"/>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271798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3/21/2022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891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2521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20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874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457395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235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01182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689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C223-7A08-450C-A321-9D964DB98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DC6A0E-DAD7-44F2-A015-5913DE8F7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341F2-2586-4EBC-BE44-EEB8E2C3AE89}"/>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42A6F61E-B51A-4404-85CE-4E9AD1C31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A9293-F10C-457F-86DE-5825354C4DFF}"/>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337023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42B0DB6-F5C7-45FB-8CF3-31B45F9C2DAC}" type="datetimeFigureOut">
              <a:rPr lang="en-US" smtClean="0"/>
              <a:t>3/21/2022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2681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557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769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BDA4-4150-4E98-80E9-955228E84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5E772B-5B57-40B1-8109-A0D0BD7978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F903B-8BE0-4DEA-A878-036BF5C1E704}"/>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07B8FD2E-304B-412D-BF78-AD335FF42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E8A22-98B6-495C-92BD-38856FE1E29A}"/>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207955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6FC8-C94D-43FC-99FB-AFF9CAD5C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04E5D-C626-4A93-87FC-78558F237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E62C6C-8F66-4FC5-BA70-436A531A95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717599-AF39-419E-8AA9-C7FFE5D2930A}"/>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6" name="Footer Placeholder 5">
            <a:extLst>
              <a:ext uri="{FF2B5EF4-FFF2-40B4-BE49-F238E27FC236}">
                <a16:creationId xmlns:a16="http://schemas.microsoft.com/office/drawing/2014/main" id="{43B49FBE-33A8-4403-99BB-A335F7F85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8C699-9CB7-4D08-849E-A44B869005BD}"/>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29994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0CB0-00DE-4D9F-A770-52201A59A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D29716-A177-429E-A882-8EC017FB3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940631-983B-45D9-A815-823FE9CFA3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E90558-B0F3-4DAC-9F38-8B3FA82881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BD49F2-04E2-4C5E-89D1-96DC875C3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B341A-E71E-4391-8FDA-813763654DC0}"/>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8" name="Footer Placeholder 7">
            <a:extLst>
              <a:ext uri="{FF2B5EF4-FFF2-40B4-BE49-F238E27FC236}">
                <a16:creationId xmlns:a16="http://schemas.microsoft.com/office/drawing/2014/main" id="{6C6465A9-2C71-42EA-865B-ED9A34C76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118CF-AA52-4CE8-A464-7ADF3475EC6C}"/>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239844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7E20-52A1-4773-8BF6-8FB0425B27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84C1C-6777-44CA-A979-F9122F614CAE}"/>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4" name="Footer Placeholder 3">
            <a:extLst>
              <a:ext uri="{FF2B5EF4-FFF2-40B4-BE49-F238E27FC236}">
                <a16:creationId xmlns:a16="http://schemas.microsoft.com/office/drawing/2014/main" id="{D485A6E7-EC54-4F76-A032-5A460419F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8E456E-38DC-4486-B379-97999FAA62D0}"/>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226909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641A8-6803-4699-AFD1-5B83A2EDAE27}"/>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3" name="Footer Placeholder 2">
            <a:extLst>
              <a:ext uri="{FF2B5EF4-FFF2-40B4-BE49-F238E27FC236}">
                <a16:creationId xmlns:a16="http://schemas.microsoft.com/office/drawing/2014/main" id="{8739D32D-1FDB-4A7F-BD41-421400F218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3C6DE-92F9-4120-82B8-81CAD85377BC}"/>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10662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49C0-8B7D-435D-9849-0D86A42BF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49832-576E-49A6-A752-E3DFDC8FE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4B2D3-E273-47BF-B5D7-B906E66BD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FEBF8-2C7C-4AEC-B07B-EE871B383D5B}"/>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6" name="Footer Placeholder 5">
            <a:extLst>
              <a:ext uri="{FF2B5EF4-FFF2-40B4-BE49-F238E27FC236}">
                <a16:creationId xmlns:a16="http://schemas.microsoft.com/office/drawing/2014/main" id="{4454C299-51A0-4A85-A558-30643125C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6FA20-33E9-4F54-B455-CC0FA12D3D29}"/>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70450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7A3B-9A2E-4E73-9FB6-8389967ED2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9EB905-7F1B-44BA-9004-6C4C1104C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7C800-EC6D-466F-B168-DA9A4D19D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73E6F-352F-4FDF-BF46-29C00967C345}"/>
              </a:ext>
            </a:extLst>
          </p:cNvPr>
          <p:cNvSpPr>
            <a:spLocks noGrp="1"/>
          </p:cNvSpPr>
          <p:nvPr>
            <p:ph type="dt" sz="half" idx="10"/>
          </p:nvPr>
        </p:nvSpPr>
        <p:spPr/>
        <p:txBody>
          <a:bodyPr/>
          <a:lstStyle/>
          <a:p>
            <a:fld id="{18A65F8A-5ECE-45B9-A370-5BC70BE8056B}" type="datetimeFigureOut">
              <a:rPr lang="en-US" smtClean="0"/>
              <a:t>3/21/2022</a:t>
            </a:fld>
            <a:endParaRPr lang="en-US"/>
          </a:p>
        </p:txBody>
      </p:sp>
      <p:sp>
        <p:nvSpPr>
          <p:cNvPr id="6" name="Footer Placeholder 5">
            <a:extLst>
              <a:ext uri="{FF2B5EF4-FFF2-40B4-BE49-F238E27FC236}">
                <a16:creationId xmlns:a16="http://schemas.microsoft.com/office/drawing/2014/main" id="{BE6F1E5B-E77C-48F2-A603-0B0ABE98E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BB232-A142-4E88-9D5A-46CEA1B9688B}"/>
              </a:ext>
            </a:extLst>
          </p:cNvPr>
          <p:cNvSpPr>
            <a:spLocks noGrp="1"/>
          </p:cNvSpPr>
          <p:nvPr>
            <p:ph type="sldNum" sz="quarter" idx="12"/>
          </p:nvPr>
        </p:nvSpPr>
        <p:spPr/>
        <p:txBody>
          <a:bodyPr/>
          <a:lstStyle/>
          <a:p>
            <a:fld id="{70E6733F-576C-46E0-BE45-D636DB5262D8}" type="slidenum">
              <a:rPr lang="en-US" smtClean="0"/>
              <a:t>‹#›</a:t>
            </a:fld>
            <a:endParaRPr lang="en-US"/>
          </a:p>
        </p:txBody>
      </p:sp>
    </p:spTree>
    <p:extLst>
      <p:ext uri="{BB962C8B-B14F-4D97-AF65-F5344CB8AC3E}">
        <p14:creationId xmlns:p14="http://schemas.microsoft.com/office/powerpoint/2010/main" val="39549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8AC09-AF55-436C-A472-7F45DE25E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9FDCDA-C434-4A5C-8F7B-EF4AB72B9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E82A8-7C73-4C30-B4DF-3015739B1F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65F8A-5ECE-45B9-A370-5BC70BE8056B}" type="datetimeFigureOut">
              <a:rPr lang="en-US" smtClean="0"/>
              <a:t>3/21/2022</a:t>
            </a:fld>
            <a:endParaRPr lang="en-US"/>
          </a:p>
        </p:txBody>
      </p:sp>
      <p:sp>
        <p:nvSpPr>
          <p:cNvPr id="5" name="Footer Placeholder 4">
            <a:extLst>
              <a:ext uri="{FF2B5EF4-FFF2-40B4-BE49-F238E27FC236}">
                <a16:creationId xmlns:a16="http://schemas.microsoft.com/office/drawing/2014/main" id="{3E081C3C-0F14-4569-8948-AD604E934D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83EA7-75A9-4AB8-94B8-CD6820539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6733F-576C-46E0-BE45-D636DB5262D8}" type="slidenum">
              <a:rPr lang="en-US" smtClean="0"/>
              <a:t>‹#›</a:t>
            </a:fld>
            <a:endParaRPr lang="en-US"/>
          </a:p>
        </p:txBody>
      </p:sp>
    </p:spTree>
    <p:extLst>
      <p:ext uri="{BB962C8B-B14F-4D97-AF65-F5344CB8AC3E}">
        <p14:creationId xmlns:p14="http://schemas.microsoft.com/office/powerpoint/2010/main" val="269245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t>3/21/2022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A7A6979-0714-4377-B894-6BE4C2D6E202}"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0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www.nsf.gov/awardsearch/showAward?AWD_ID=1832904&amp;HistoricalAwards=fals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nsf.gov/awardsearch/showAward?AWD_ID=1827700&amp;HistoricalAwards=false" TargetMode="External"/><Relationship Id="rId5" Type="http://schemas.openxmlformats.org/officeDocument/2006/relationships/hyperlink" Target="https://www.nsf.gov/awardsearch/showAward?AWD_ID=1844881&amp;HistoricalAwards=false&amp;fbclid=IwAR0Ylsg456OJqbJTCU77Te1K68unsKO8VarnnQAzlflaoRIV8JsEZc6i2ZY"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1.webp"/><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teenovate.org/" TargetMode="External"/><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hyperlink" Target="https://www.mosafely.or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s://health.usnews.com/wellness/health-buzz/articles/2017-12-05/cyberbullying-doesnt-affect-most-teens-for-long-study-says" TargetMode="External"/><Relationship Id="rId3" Type="http://schemas.openxmlformats.org/officeDocument/2006/relationships/image" Target="../media/image59.png"/><Relationship Id="rId7" Type="http://schemas.openxmlformats.org/officeDocument/2006/relationships/hyperlink" Target="https://www.forbes.com/sites/tarahaelle/2017/02/28/online-risks-are-everyday-events-for-teens-but-they-rarely-tell-their-parents/#6902021b3861" TargetMode="External"/><Relationship Id="rId12" Type="http://schemas.openxmlformats.org/officeDocument/2006/relationships/image" Target="../media/image65.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hyperlink" Target="http://www.npr.org/sections/health-shots/2017/02/27/517491502/to-keep-teens-safe-online-they-need-to-learn-to-manage-risk" TargetMode="External"/><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hyperlink" Target="https://thejournal.com/articles/2016/05/16/researchers-forget-internet-abstinence-teens-need-to-face-some-amount-of-online-risk.aspx" TargetMode="External"/><Relationship Id="rId4" Type="http://schemas.openxmlformats.org/officeDocument/2006/relationships/image" Target="../media/image60.pn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hyperlink" Target="http://www.stirlab.org/" TargetMode="External"/><Relationship Id="rId2" Type="http://schemas.openxmlformats.org/officeDocument/2006/relationships/hyperlink" Target="mailto:pamwis@ucf.edu"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cs.ucf.edu/u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TB3a8yerdBc" TargetMode="External"/><Relationship Id="rId2" Type="http://schemas.openxmlformats.org/officeDocument/2006/relationships/hyperlink" Target="https://stirlab.org/teens-and-screens/" TargetMode="External"/><Relationship Id="rId1" Type="http://schemas.openxmlformats.org/officeDocument/2006/relationships/slideLayout" Target="../slideLayouts/slideLayout13.xml"/><Relationship Id="rId4" Type="http://schemas.openxmlformats.org/officeDocument/2006/relationships/hyperlink" Target="https://stirlab.org/rsa-confer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BE45F-404D-4C21-AF3D-2B5EE14EB2A0}"/>
              </a:ext>
            </a:extLst>
          </p:cNvPr>
          <p:cNvPicPr>
            <a:picLocks noChangeAspect="1"/>
          </p:cNvPicPr>
          <p:nvPr/>
        </p:nvPicPr>
        <p:blipFill rotWithShape="1">
          <a:blip r:embed="rId3"/>
          <a:srcRect r="30506" b="9090"/>
          <a:stretch/>
        </p:blipFill>
        <p:spPr>
          <a:xfrm>
            <a:off x="2" y="10"/>
            <a:ext cx="12191695" cy="6857990"/>
          </a:xfrm>
          <a:prstGeom prst="rect">
            <a:avLst/>
          </a:prstGeom>
        </p:spPr>
      </p:pic>
      <p:sp>
        <p:nvSpPr>
          <p:cNvPr id="41" name="Rectangle 36">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E685EDA-0597-493C-ABA8-012173FF9C01}"/>
              </a:ext>
            </a:extLst>
          </p:cNvPr>
          <p:cNvSpPr>
            <a:spLocks noGrp="1"/>
          </p:cNvSpPr>
          <p:nvPr>
            <p:ph type="ctrTitle"/>
          </p:nvPr>
        </p:nvSpPr>
        <p:spPr>
          <a:xfrm>
            <a:off x="1300526" y="3236470"/>
            <a:ext cx="6829044" cy="1252601"/>
          </a:xfrm>
        </p:spPr>
        <p:txBody>
          <a:bodyPr>
            <a:normAutofit/>
          </a:bodyPr>
          <a:lstStyle/>
          <a:p>
            <a:pPr algn="r"/>
            <a:r>
              <a:rPr lang="en-US" sz="2400" b="1" dirty="0">
                <a:solidFill>
                  <a:schemeClr val="bg1"/>
                </a:solidFill>
              </a:rPr>
              <a:t>Risk and Resilience: </a:t>
            </a:r>
            <a:br>
              <a:rPr lang="en-US" sz="2400" dirty="0">
                <a:solidFill>
                  <a:schemeClr val="bg1"/>
                </a:solidFill>
              </a:rPr>
            </a:br>
            <a:r>
              <a:rPr lang="en-US" sz="2400" dirty="0">
                <a:solidFill>
                  <a:schemeClr val="bg1"/>
                </a:solidFill>
              </a:rPr>
              <a:t>A Teen-centered Perspective on Teens and Technology Use</a:t>
            </a:r>
            <a:endParaRPr lang="en-US" sz="2100" b="1" dirty="0">
              <a:solidFill>
                <a:schemeClr val="bg1"/>
              </a:solidFill>
            </a:endParaRPr>
          </a:p>
        </p:txBody>
      </p:sp>
      <p:sp>
        <p:nvSpPr>
          <p:cNvPr id="3" name="Subtitle 2">
            <a:extLst>
              <a:ext uri="{FF2B5EF4-FFF2-40B4-BE49-F238E27FC236}">
                <a16:creationId xmlns:a16="http://schemas.microsoft.com/office/drawing/2014/main" id="{2906DEC5-9212-4172-895B-D919EBC3A8EA}"/>
              </a:ext>
            </a:extLst>
          </p:cNvPr>
          <p:cNvSpPr>
            <a:spLocks noGrp="1"/>
          </p:cNvSpPr>
          <p:nvPr>
            <p:ph type="subTitle" idx="1"/>
          </p:nvPr>
        </p:nvSpPr>
        <p:spPr>
          <a:xfrm>
            <a:off x="1300525" y="4669144"/>
            <a:ext cx="6829043" cy="716529"/>
          </a:xfrm>
        </p:spPr>
        <p:txBody>
          <a:bodyPr>
            <a:normAutofit fontScale="85000" lnSpcReduction="20000"/>
          </a:bodyPr>
          <a:lstStyle/>
          <a:p>
            <a:pPr algn="r">
              <a:lnSpc>
                <a:spcPct val="110000"/>
              </a:lnSpc>
            </a:pPr>
            <a:r>
              <a:rPr lang="en-US" sz="1600" dirty="0">
                <a:solidFill>
                  <a:srgbClr val="FFFFFE"/>
                </a:solidFill>
              </a:rPr>
              <a:t>Dr. Pamela Wisniewski</a:t>
            </a:r>
          </a:p>
          <a:p>
            <a:pPr algn="r">
              <a:lnSpc>
                <a:spcPct val="110000"/>
              </a:lnSpc>
            </a:pPr>
            <a:r>
              <a:rPr lang="en-US" sz="1600" dirty="0">
                <a:solidFill>
                  <a:srgbClr val="FFFFFE"/>
                </a:solidFill>
              </a:rPr>
              <a:t>University of Central Florida</a:t>
            </a:r>
          </a:p>
        </p:txBody>
      </p:sp>
      <p:cxnSp>
        <p:nvCxnSpPr>
          <p:cNvPr id="42" name="Straight Connector 38">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EDB458"/>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C8C8B78A-E9EF-494C-A304-E417A54A0271}"/>
              </a:ext>
            </a:extLst>
          </p:cNvPr>
          <p:cNvSpPr txBox="1"/>
          <p:nvPr/>
        </p:nvSpPr>
        <p:spPr>
          <a:xfrm>
            <a:off x="1300525" y="4669144"/>
            <a:ext cx="184731" cy="276999"/>
          </a:xfrm>
          <a:prstGeom prst="rect">
            <a:avLst/>
          </a:prstGeom>
          <a:noFill/>
        </p:spPr>
        <p:txBody>
          <a:bodyPr wrap="none" rtlCol="0">
            <a:spAutoFit/>
          </a:bodyPr>
          <a:lstStyle/>
          <a:p>
            <a:endParaRPr lang="en-US" sz="1200" dirty="0">
              <a:solidFill>
                <a:schemeClr val="bg1"/>
              </a:solidFill>
            </a:endParaRPr>
          </a:p>
        </p:txBody>
      </p:sp>
      <p:sp>
        <p:nvSpPr>
          <p:cNvPr id="5" name="TextBox 4">
            <a:extLst>
              <a:ext uri="{FF2B5EF4-FFF2-40B4-BE49-F238E27FC236}">
                <a16:creationId xmlns:a16="http://schemas.microsoft.com/office/drawing/2014/main" id="{44A011BE-69E9-4577-8EF7-A5AD854B5454}"/>
              </a:ext>
            </a:extLst>
          </p:cNvPr>
          <p:cNvSpPr txBox="1"/>
          <p:nvPr/>
        </p:nvSpPr>
        <p:spPr>
          <a:xfrm>
            <a:off x="1280188" y="5027408"/>
            <a:ext cx="1701941" cy="307777"/>
          </a:xfrm>
          <a:prstGeom prst="rect">
            <a:avLst/>
          </a:prstGeom>
          <a:noFill/>
        </p:spPr>
        <p:txBody>
          <a:bodyPr wrap="none" rtlCol="0">
            <a:spAutoFit/>
          </a:bodyPr>
          <a:lstStyle/>
          <a:p>
            <a:r>
              <a:rPr lang="en-US" sz="1400" dirty="0">
                <a:solidFill>
                  <a:schemeClr val="bg1"/>
                </a:solidFill>
              </a:rPr>
              <a:t>Invited Research Talk</a:t>
            </a:r>
          </a:p>
        </p:txBody>
      </p:sp>
    </p:spTree>
    <p:extLst>
      <p:ext uri="{BB962C8B-B14F-4D97-AF65-F5344CB8AC3E}">
        <p14:creationId xmlns:p14="http://schemas.microsoft.com/office/powerpoint/2010/main" val="1936312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Online Safety Strategies Framework</a:t>
            </a:r>
            <a:endParaRPr lang="en-US" b="1" dirty="0">
              <a:solidFill>
                <a:schemeClr val="accent1"/>
              </a:solidFill>
            </a:endParaRPr>
          </a:p>
        </p:txBody>
      </p:sp>
      <p:pic>
        <p:nvPicPr>
          <p:cNvPr id="6" name="Picture 5" descr="Teen Online Safety Strategies (TOSS) Conceptual Framework" title="Figure 1"/>
          <p:cNvPicPr/>
          <p:nvPr/>
        </p:nvPicPr>
        <p:blipFill>
          <a:blip r:embed="rId2">
            <a:extLst>
              <a:ext uri="{28A0092B-C50C-407E-A947-70E740481C1C}">
                <a14:useLocalDpi xmlns:a14="http://schemas.microsoft.com/office/drawing/2010/main" val="0"/>
              </a:ext>
            </a:extLst>
          </a:blip>
          <a:stretch>
            <a:fillRect/>
          </a:stretch>
        </p:blipFill>
        <p:spPr>
          <a:xfrm>
            <a:off x="2262316" y="1955577"/>
            <a:ext cx="8247658" cy="3511379"/>
          </a:xfrm>
          <a:prstGeom prst="rect">
            <a:avLst/>
          </a:prstGeom>
        </p:spPr>
      </p:pic>
      <p:sp>
        <p:nvSpPr>
          <p:cNvPr id="7" name="Rectangle 6"/>
          <p:cNvSpPr/>
          <p:nvPr/>
        </p:nvSpPr>
        <p:spPr>
          <a:xfrm>
            <a:off x="3224084" y="5568779"/>
            <a:ext cx="67056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Teen Online Safety Strategies (TOSS) Conceptual Framework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27BEFE6-2AA8-4FF4-877F-8F37B351BF51}"/>
              </a:ext>
            </a:extLst>
          </p:cNvPr>
          <p:cNvSpPr txBox="1"/>
          <p:nvPr/>
        </p:nvSpPr>
        <p:spPr>
          <a:xfrm>
            <a:off x="10088531" y="153443"/>
            <a:ext cx="19326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71E42"/>
                </a:solidFill>
                <a:effectLst/>
                <a:uLnTx/>
                <a:uFillTx/>
                <a:latin typeface="Gill Sans MT" panose="020B0502020104020203"/>
                <a:ea typeface="+mn-ea"/>
                <a:cs typeface="+mn-cs"/>
              </a:rPr>
              <a:t>CHI 2017 Paper </a:t>
            </a:r>
          </a:p>
        </p:txBody>
      </p:sp>
    </p:spTree>
    <p:extLst>
      <p:ext uri="{BB962C8B-B14F-4D97-AF65-F5344CB8AC3E}">
        <p14:creationId xmlns:p14="http://schemas.microsoft.com/office/powerpoint/2010/main" val="9533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07423"/>
            <a:ext cx="9603275" cy="646331"/>
          </a:xfrm>
        </p:spPr>
        <p:txBody>
          <a:bodyPr/>
          <a:lstStyle/>
          <a:p>
            <a:r>
              <a:rPr lang="en-US" dirty="0">
                <a:solidFill>
                  <a:schemeClr val="accent1"/>
                </a:solidFill>
              </a:rPr>
              <a:t>Mobile App </a:t>
            </a:r>
            <a:r>
              <a:rPr lang="en-US" dirty="0"/>
              <a:t>Feature Analysis</a:t>
            </a:r>
          </a:p>
        </p:txBody>
      </p:sp>
      <p:sp>
        <p:nvSpPr>
          <p:cNvPr id="4" name="Content Placeholder 3"/>
          <p:cNvSpPr>
            <a:spLocks noGrp="1"/>
          </p:cNvSpPr>
          <p:nvPr>
            <p:ph sz="quarter" idx="1"/>
          </p:nvPr>
        </p:nvSpPr>
        <p:spPr>
          <a:xfrm>
            <a:off x="1451579" y="2107096"/>
            <a:ext cx="4568221" cy="3988904"/>
          </a:xfrm>
        </p:spPr>
        <p:txBody>
          <a:bodyPr>
            <a:normAutofit/>
          </a:bodyPr>
          <a:lstStyle/>
          <a:p>
            <a:r>
              <a:rPr lang="en-US" dirty="0"/>
              <a:t>Identified </a:t>
            </a:r>
            <a:r>
              <a:rPr lang="en-US" dirty="0">
                <a:solidFill>
                  <a:schemeClr val="accent1"/>
                </a:solidFill>
              </a:rPr>
              <a:t>75</a:t>
            </a:r>
            <a:r>
              <a:rPr lang="en-US" dirty="0"/>
              <a:t> mobile apps on </a:t>
            </a:r>
            <a:r>
              <a:rPr lang="en-US" b="1" dirty="0"/>
              <a:t>Google Play </a:t>
            </a:r>
            <a:r>
              <a:rPr lang="en-US" dirty="0"/>
              <a:t>aimed at adolescent online safety</a:t>
            </a:r>
          </a:p>
          <a:p>
            <a:pPr lvl="1"/>
            <a:r>
              <a:rPr lang="en-US" dirty="0"/>
              <a:t>Grounded analysis, which identified </a:t>
            </a:r>
            <a:r>
              <a:rPr lang="en-US" dirty="0">
                <a:solidFill>
                  <a:schemeClr val="accent1"/>
                </a:solidFill>
              </a:rPr>
              <a:t>42</a:t>
            </a:r>
            <a:r>
              <a:rPr lang="en-US" dirty="0"/>
              <a:t> unique features</a:t>
            </a:r>
          </a:p>
          <a:p>
            <a:pPr lvl="1"/>
            <a:r>
              <a:rPr lang="en-US" dirty="0">
                <a:solidFill>
                  <a:schemeClr val="accent1"/>
                </a:solidFill>
              </a:rPr>
              <a:t>382</a:t>
            </a:r>
            <a:r>
              <a:rPr lang="en-US" dirty="0"/>
              <a:t> instances of the features found within the 75 apps</a:t>
            </a:r>
          </a:p>
          <a:p>
            <a:pPr lvl="1"/>
            <a:r>
              <a:rPr lang="en-US" dirty="0"/>
              <a:t>Mapped features to the </a:t>
            </a:r>
            <a:r>
              <a:rPr lang="en-US" dirty="0">
                <a:solidFill>
                  <a:schemeClr val="accent1"/>
                </a:solidFill>
              </a:rPr>
              <a:t>TOSS </a:t>
            </a:r>
            <a:r>
              <a:rPr lang="en-US" dirty="0"/>
              <a:t>framework</a:t>
            </a:r>
          </a:p>
          <a:p>
            <a:pPr lvl="1"/>
            <a:r>
              <a:rPr lang="en-US" dirty="0">
                <a:solidFill>
                  <a:schemeClr val="accent1"/>
                </a:solidFill>
              </a:rPr>
              <a:t>Education</a:t>
            </a:r>
            <a:r>
              <a:rPr lang="en-US" dirty="0"/>
              <a:t> emerged as a fourth strategy for both parents and teens</a:t>
            </a:r>
          </a:p>
        </p:txBody>
      </p:sp>
      <p:pic>
        <p:nvPicPr>
          <p:cNvPr id="5" name="Picture 4" descr="Supported Features (N=382) by TOSS Framework" title="Figure 2"/>
          <p:cNvPicPr/>
          <p:nvPr/>
        </p:nvPicPr>
        <p:blipFill>
          <a:blip r:embed="rId2">
            <a:extLst>
              <a:ext uri="{28A0092B-C50C-407E-A947-70E740481C1C}">
                <a14:useLocalDpi xmlns:a14="http://schemas.microsoft.com/office/drawing/2010/main" val="0"/>
              </a:ext>
            </a:extLst>
          </a:blip>
          <a:stretch>
            <a:fillRect/>
          </a:stretch>
        </p:blipFill>
        <p:spPr>
          <a:xfrm>
            <a:off x="6172201" y="2107096"/>
            <a:ext cx="4840355" cy="3157803"/>
          </a:xfrm>
          <a:prstGeom prst="rect">
            <a:avLst/>
          </a:prstGeom>
        </p:spPr>
      </p:pic>
      <p:sp>
        <p:nvSpPr>
          <p:cNvPr id="6" name="TextBox 5"/>
          <p:cNvSpPr txBox="1"/>
          <p:nvPr/>
        </p:nvSpPr>
        <p:spPr>
          <a:xfrm>
            <a:off x="6477000" y="5449669"/>
            <a:ext cx="468109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entury Gothic" panose="020B0502020202020204"/>
                <a:ea typeface="+mn-ea"/>
                <a:cs typeface="+mn-cs"/>
              </a:rPr>
              <a:t>89%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features supported parental control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entury Gothic" panose="020B0502020202020204"/>
                <a:ea typeface="+mn-ea"/>
                <a:cs typeface="+mn-cs"/>
              </a:rPr>
              <a:t>11% </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supported teen self-regulation</a:t>
            </a:r>
          </a:p>
        </p:txBody>
      </p:sp>
    </p:spTree>
    <p:extLst>
      <p:ext uri="{BB962C8B-B14F-4D97-AF65-F5344CB8AC3E}">
        <p14:creationId xmlns:p14="http://schemas.microsoft.com/office/powerpoint/2010/main" val="315428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22822"/>
            <a:ext cx="9603275" cy="630932"/>
          </a:xfrm>
        </p:spPr>
        <p:txBody>
          <a:bodyPr>
            <a:normAutofit/>
          </a:bodyPr>
          <a:lstStyle/>
          <a:p>
            <a:r>
              <a:rPr lang="en-US" dirty="0"/>
              <a:t>Mobile Activity </a:t>
            </a:r>
            <a:r>
              <a:rPr lang="en-US" dirty="0">
                <a:solidFill>
                  <a:schemeClr val="accent1"/>
                </a:solidFill>
              </a:rPr>
              <a:t>Restriction</a:t>
            </a:r>
            <a:r>
              <a:rPr lang="en-US" dirty="0"/>
              <a:t> &amp; </a:t>
            </a:r>
            <a:r>
              <a:rPr lang="en-US" dirty="0">
                <a:solidFill>
                  <a:schemeClr val="accent1"/>
                </a:solidFill>
              </a:rPr>
              <a:t>Monitoring</a:t>
            </a:r>
          </a:p>
        </p:txBody>
      </p:sp>
      <p:pic>
        <p:nvPicPr>
          <p:cNvPr id="4" name="Picture 3" descr="Parental Controls by Teen Mobile Activities" title="Figure 3"/>
          <p:cNvPicPr/>
          <p:nvPr/>
        </p:nvPicPr>
        <p:blipFill>
          <a:blip r:embed="rId3">
            <a:extLst>
              <a:ext uri="{28A0092B-C50C-407E-A947-70E740481C1C}">
                <a14:useLocalDpi xmlns:a14="http://schemas.microsoft.com/office/drawing/2010/main" val="0"/>
              </a:ext>
            </a:extLst>
          </a:blip>
          <a:stretch>
            <a:fillRect/>
          </a:stretch>
        </p:blipFill>
        <p:spPr>
          <a:xfrm>
            <a:off x="982555" y="2158897"/>
            <a:ext cx="5347554" cy="2845350"/>
          </a:xfrm>
          <a:prstGeom prst="rect">
            <a:avLst/>
          </a:prstGeom>
        </p:spPr>
      </p:pic>
      <p:pic>
        <p:nvPicPr>
          <p:cNvPr id="5" name="Picture 4" descr="Teen Self-Regulation by Mobile Activities" title="Figure 4"/>
          <p:cNvPicPr/>
          <p:nvPr/>
        </p:nvPicPr>
        <p:blipFill>
          <a:blip r:embed="rId4">
            <a:extLst>
              <a:ext uri="{28A0092B-C50C-407E-A947-70E740481C1C}">
                <a14:useLocalDpi xmlns:a14="http://schemas.microsoft.com/office/drawing/2010/main" val="0"/>
              </a:ext>
            </a:extLst>
          </a:blip>
          <a:stretch>
            <a:fillRect/>
          </a:stretch>
        </p:blipFill>
        <p:spPr>
          <a:xfrm>
            <a:off x="6722127" y="2158898"/>
            <a:ext cx="4648237" cy="2845349"/>
          </a:xfrm>
          <a:prstGeom prst="rect">
            <a:avLst/>
          </a:prstGeom>
        </p:spPr>
      </p:pic>
      <p:sp>
        <p:nvSpPr>
          <p:cNvPr id="7" name="TextBox 6"/>
          <p:cNvSpPr txBox="1"/>
          <p:nvPr/>
        </p:nvSpPr>
        <p:spPr>
          <a:xfrm>
            <a:off x="3191811" y="5120745"/>
            <a:ext cx="189827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Parent Features</a:t>
            </a:r>
          </a:p>
        </p:txBody>
      </p:sp>
      <p:sp>
        <p:nvSpPr>
          <p:cNvPr id="8" name="TextBox 7"/>
          <p:cNvSpPr txBox="1"/>
          <p:nvPr/>
        </p:nvSpPr>
        <p:spPr>
          <a:xfrm>
            <a:off x="7814989" y="5120745"/>
            <a:ext cx="171713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Teen Features</a:t>
            </a:r>
          </a:p>
        </p:txBody>
      </p:sp>
      <p:sp>
        <p:nvSpPr>
          <p:cNvPr id="6" name="Rectangular Callout 5"/>
          <p:cNvSpPr/>
          <p:nvPr/>
        </p:nvSpPr>
        <p:spPr>
          <a:xfrm>
            <a:off x="4360842" y="2515480"/>
            <a:ext cx="2807873" cy="630932"/>
          </a:xfrm>
          <a:prstGeom prst="wedgeRectCallout">
            <a:avLst>
              <a:gd name="adj1" fmla="val -11994"/>
              <a:gd name="adj2" fmla="val 18967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Where teens encounter the most risks</a:t>
            </a:r>
          </a:p>
        </p:txBody>
      </p:sp>
      <p:sp>
        <p:nvSpPr>
          <p:cNvPr id="9" name="Rectangular Callout 8"/>
          <p:cNvSpPr/>
          <p:nvPr/>
        </p:nvSpPr>
        <p:spPr>
          <a:xfrm>
            <a:off x="5612147" y="5503125"/>
            <a:ext cx="2136617" cy="860079"/>
          </a:xfrm>
          <a:prstGeom prst="wedgeRectCallout">
            <a:avLst>
              <a:gd name="adj1" fmla="val 41877"/>
              <a:gd name="adj2" fmla="val -12353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“SOS” Feature to get help from an adult</a:t>
            </a:r>
          </a:p>
        </p:txBody>
      </p:sp>
      <p:sp>
        <p:nvSpPr>
          <p:cNvPr id="10" name="Rectangle 9"/>
          <p:cNvSpPr/>
          <p:nvPr/>
        </p:nvSpPr>
        <p:spPr>
          <a:xfrm>
            <a:off x="291435" y="5509622"/>
            <a:ext cx="3455405" cy="47078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Highly Privacy-Invasive</a:t>
            </a:r>
          </a:p>
        </p:txBody>
      </p:sp>
      <p:sp>
        <p:nvSpPr>
          <p:cNvPr id="11" name="Rectangle 10"/>
          <p:cNvSpPr/>
          <p:nvPr/>
        </p:nvSpPr>
        <p:spPr>
          <a:xfrm>
            <a:off x="291435" y="6109653"/>
            <a:ext cx="3455405" cy="4707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All-or-Nothing Restrictions</a:t>
            </a:r>
          </a:p>
        </p:txBody>
      </p:sp>
    </p:spTree>
    <p:extLst>
      <p:ext uri="{BB962C8B-B14F-4D97-AF65-F5344CB8AC3E}">
        <p14:creationId xmlns:p14="http://schemas.microsoft.com/office/powerpoint/2010/main" val="270615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16">
            <a:extLst>
              <a:ext uri="{FF2B5EF4-FFF2-40B4-BE49-F238E27FC236}">
                <a16:creationId xmlns:a16="http://schemas.microsoft.com/office/drawing/2014/main" id="{ECF9E76A-BE1D-4850-B32D-718810A42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18">
            <a:extLst>
              <a:ext uri="{FF2B5EF4-FFF2-40B4-BE49-F238E27FC236}">
                <a16:creationId xmlns:a16="http://schemas.microsoft.com/office/drawing/2014/main" id="{926401C1-9077-49F4-BC8C-F2D7AAEDF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F259C9C-BEFE-43F6-9977-E9977225751D}"/>
              </a:ext>
            </a:extLst>
          </p:cNvPr>
          <p:cNvSpPr>
            <a:spLocks noGrp="1"/>
          </p:cNvSpPr>
          <p:nvPr>
            <p:ph type="title"/>
          </p:nvPr>
        </p:nvSpPr>
        <p:spPr>
          <a:xfrm>
            <a:off x="7221866" y="967167"/>
            <a:ext cx="3514639" cy="2374516"/>
          </a:xfrm>
        </p:spPr>
        <p:txBody>
          <a:bodyPr vert="horz" lIns="91440" tIns="45720" rIns="91440" bIns="0" rtlCol="0" anchor="b">
            <a:normAutofit/>
          </a:bodyPr>
          <a:lstStyle/>
          <a:p>
            <a:r>
              <a:rPr lang="en-US" sz="4100" dirty="0"/>
              <a:t>Overview of </a:t>
            </a:r>
            <a:r>
              <a:rPr lang="en-US" sz="4100" dirty="0">
                <a:solidFill>
                  <a:srgbClr val="C00000"/>
                </a:solidFill>
              </a:rPr>
              <a:t>Teen</a:t>
            </a:r>
            <a:r>
              <a:rPr lang="en-US" sz="4100" dirty="0"/>
              <a:t> Reviews</a:t>
            </a:r>
          </a:p>
        </p:txBody>
      </p:sp>
      <p:grpSp>
        <p:nvGrpSpPr>
          <p:cNvPr id="21" name="Group 20">
            <a:extLst>
              <a:ext uri="{FF2B5EF4-FFF2-40B4-BE49-F238E27FC236}">
                <a16:creationId xmlns:a16="http://schemas.microsoft.com/office/drawing/2014/main" id="{6F4DCDBC-53A5-4E64-9410-90FAC8F19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2" name="Rectangle 21">
              <a:extLst>
                <a:ext uri="{FF2B5EF4-FFF2-40B4-BE49-F238E27FC236}">
                  <a16:creationId xmlns:a16="http://schemas.microsoft.com/office/drawing/2014/main" id="{38AA2233-67A4-4405-A6A0-16532F2A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78FC11D8-17C9-427C-9008-CD14BB70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Picture 2">
            <a:extLst>
              <a:ext uri="{FF2B5EF4-FFF2-40B4-BE49-F238E27FC236}">
                <a16:creationId xmlns:a16="http://schemas.microsoft.com/office/drawing/2014/main" id="{81C8349B-E32B-4098-92B7-4DAB59696583}"/>
              </a:ext>
            </a:extLst>
          </p:cNvPr>
          <p:cNvPicPr>
            <a:picLocks noChangeAspect="1"/>
          </p:cNvPicPr>
          <p:nvPr/>
        </p:nvPicPr>
        <p:blipFill rotWithShape="1">
          <a:blip r:embed="rId4"/>
          <a:srcRect r="10" b="6171"/>
          <a:stretch/>
        </p:blipFill>
        <p:spPr>
          <a:xfrm>
            <a:off x="1271223" y="1116345"/>
            <a:ext cx="4825148" cy="3866172"/>
          </a:xfrm>
          <a:prstGeom prst="rect">
            <a:avLst/>
          </a:prstGeom>
        </p:spPr>
      </p:pic>
      <p:cxnSp>
        <p:nvCxnSpPr>
          <p:cNvPr id="25" name="Straight Connector 24">
            <a:extLst>
              <a:ext uri="{FF2B5EF4-FFF2-40B4-BE49-F238E27FC236}">
                <a16:creationId xmlns:a16="http://schemas.microsoft.com/office/drawing/2014/main" id="{10736E1A-F5DA-490E-93F3-6B41FD17D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30" y="3526496"/>
            <a:ext cx="35115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F03E1F11-377D-4B2D-857A-B5FC620E14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DF0BC6F4-2CDB-4CCF-BDC9-F976C39B88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DE2AD4-059C-4E30-B382-790A7D1E301C}"/>
              </a:ext>
            </a:extLst>
          </p:cNvPr>
          <p:cNvSpPr txBox="1"/>
          <p:nvPr/>
        </p:nvSpPr>
        <p:spPr>
          <a:xfrm>
            <a:off x="7334866" y="3599543"/>
            <a:ext cx="33947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 = 736 Google Play App Reviews</a:t>
            </a:r>
          </a:p>
        </p:txBody>
      </p:sp>
      <p:sp>
        <p:nvSpPr>
          <p:cNvPr id="17" name="TextBox 16">
            <a:extLst>
              <a:ext uri="{FF2B5EF4-FFF2-40B4-BE49-F238E27FC236}">
                <a16:creationId xmlns:a16="http://schemas.microsoft.com/office/drawing/2014/main" id="{A673E09B-A036-4AA5-8E95-CA6F1B5976A4}"/>
              </a:ext>
            </a:extLst>
          </p:cNvPr>
          <p:cNvSpPr txBox="1"/>
          <p:nvPr/>
        </p:nvSpPr>
        <p:spPr>
          <a:xfrm>
            <a:off x="10088531" y="153443"/>
            <a:ext cx="19326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71E42"/>
                </a:solidFill>
                <a:effectLst/>
                <a:uLnTx/>
                <a:uFillTx/>
                <a:latin typeface="Gill Sans MT" panose="020B0502020104020203"/>
                <a:ea typeface="+mn-ea"/>
                <a:cs typeface="+mn-cs"/>
              </a:rPr>
              <a:t>CHI 2018 Paper </a:t>
            </a:r>
          </a:p>
        </p:txBody>
      </p:sp>
    </p:spTree>
    <p:extLst>
      <p:ext uri="{BB962C8B-B14F-4D97-AF65-F5344CB8AC3E}">
        <p14:creationId xmlns:p14="http://schemas.microsoft.com/office/powerpoint/2010/main" val="415599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1">
            <a:extLst>
              <a:ext uri="{FF2B5EF4-FFF2-40B4-BE49-F238E27FC236}">
                <a16:creationId xmlns:a16="http://schemas.microsoft.com/office/drawing/2014/main" id="{E9F9B96F-1655-4494-AFCD-3B4F1B0C45F1}"/>
              </a:ext>
            </a:extLst>
          </p:cNvPr>
          <p:cNvSpPr/>
          <p:nvPr/>
        </p:nvSpPr>
        <p:spPr>
          <a:xfrm>
            <a:off x="383058" y="296562"/>
            <a:ext cx="11059297" cy="1804086"/>
          </a:xfrm>
          <a:prstGeom prst="wedgeRectCallout">
            <a:avLst>
              <a:gd name="adj1" fmla="val -50865"/>
              <a:gd name="adj2" fmla="val 8304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B71E42"/>
                </a:solidFill>
                <a:effectLst/>
                <a:uLnTx/>
                <a:uFillTx/>
                <a:latin typeface="Gill Sans MT" panose="020B0502020104020203"/>
                <a:ea typeface="+mn-ea"/>
                <a:cs typeface="+mn-cs"/>
                <a:sym typeface="Arial"/>
              </a:rPr>
              <a:t>Overly Restrictive (35%): </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“This app </a:t>
            </a:r>
            <a:r>
              <a:rPr kumimoji="0" lang="en-US" sz="2000" b="1"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sucks</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 Parents if you really want your kids to hide more things from you and be more </a:t>
            </a:r>
            <a:r>
              <a:rPr kumimoji="0" lang="en-US" sz="2000" b="1"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rebellious</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 then get them to down load this app. Because they will become more </a:t>
            </a:r>
            <a:r>
              <a:rPr kumimoji="0" lang="en-US" sz="2000" b="1"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defiant</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 the more you restrict them and they will </a:t>
            </a:r>
            <a:r>
              <a:rPr kumimoji="0" lang="en-US" sz="2000" b="1"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make your life a living hell </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because your </a:t>
            </a:r>
            <a:r>
              <a:rPr kumimoji="0" lang="en-US" sz="2000" b="1"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overprotective</a:t>
            </a:r>
            <a: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 </a:t>
            </a:r>
            <a:br>
              <a:rPr kumimoji="0" lang="en-US" sz="20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br>
            <a:r>
              <a:rPr kumimoji="0" lang="en-US" sz="1600" b="0" i="1" u="none" strike="noStrike" kern="0" cap="none" spc="0" normalizeH="0" baseline="0" noProof="0" dirty="0">
                <a:ln>
                  <a:noFill/>
                </a:ln>
                <a:solidFill>
                  <a:prstClr val="black"/>
                </a:solidFill>
                <a:effectLst/>
                <a:uLnTx/>
                <a:uFillTx/>
                <a:latin typeface="Gill Sans MT" panose="020B0502020104020203"/>
                <a:ea typeface="+mn-ea"/>
                <a:cs typeface="+mn-cs"/>
                <a:sym typeface="Arial"/>
              </a:rPr>
              <a:t>–One Star, Mobile Fence Parental Control, 2015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black"/>
              </a:solidFill>
              <a:effectLst/>
              <a:uLnTx/>
              <a:uFillTx/>
              <a:latin typeface="Gill Sans MT" panose="020B0502020104020203"/>
              <a:ea typeface="+mn-ea"/>
              <a:cs typeface="+mn-cs"/>
              <a:sym typeface="Arial"/>
            </a:endParaRPr>
          </a:p>
        </p:txBody>
      </p:sp>
      <p:sp>
        <p:nvSpPr>
          <p:cNvPr id="3" name="Speech Bubble: Rectangle 2">
            <a:extLst>
              <a:ext uri="{FF2B5EF4-FFF2-40B4-BE49-F238E27FC236}">
                <a16:creationId xmlns:a16="http://schemas.microsoft.com/office/drawing/2014/main" id="{47DC46A8-7FFA-4031-B5C0-238FDE5844F1}"/>
              </a:ext>
            </a:extLst>
          </p:cNvPr>
          <p:cNvSpPr/>
          <p:nvPr/>
        </p:nvSpPr>
        <p:spPr>
          <a:xfrm>
            <a:off x="4015945" y="2397211"/>
            <a:ext cx="6499654" cy="1519882"/>
          </a:xfrm>
          <a:prstGeom prst="wedgeRectCallout">
            <a:avLst>
              <a:gd name="adj1" fmla="val 75745"/>
              <a:gd name="adj2" fmla="val 950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solidFill>
                <a:effectLst/>
                <a:uLnTx/>
                <a:uFillTx/>
                <a:latin typeface="Gill Sans MT" panose="020B0502020104020203"/>
                <a:ea typeface="+mn-ea"/>
                <a:cs typeface="+mn-cs"/>
                <a:sym typeface="Arial"/>
              </a:rPr>
              <a:t>Privacy-Invasive (23%): </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“This </a:t>
            </a:r>
            <a:r>
              <a:rPr kumimoji="0" lang="en-US" sz="2000" b="1"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totally takes ALL my privacy away</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I can't even talk to my biological dad, or my boyfriend, or best friend with out being </a:t>
            </a:r>
            <a:r>
              <a:rPr kumimoji="0" lang="en-US" sz="2000" b="1"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stalked</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by my mom.” </a:t>
            </a:r>
            <a:r>
              <a:rPr kumimoji="0" lang="en-US" sz="16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–One Star, </a:t>
            </a:r>
            <a:r>
              <a:rPr kumimoji="0" lang="en-US" sz="1600" b="0" i="1" u="none" strike="noStrike" kern="0" cap="none" spc="0" normalizeH="0" baseline="0" noProof="0" dirty="0" err="1">
                <a:ln>
                  <a:noFill/>
                </a:ln>
                <a:solidFill>
                  <a:prstClr val="white"/>
                </a:solidFill>
                <a:effectLst/>
                <a:uLnTx/>
                <a:uFillTx/>
                <a:latin typeface="Gill Sans MT" panose="020B0502020104020203"/>
                <a:ea typeface="+mn-ea"/>
                <a:cs typeface="+mn-cs"/>
                <a:sym typeface="Arial"/>
              </a:rPr>
              <a:t>SecureTeen</a:t>
            </a:r>
            <a:r>
              <a:rPr kumimoji="0" lang="en-US" sz="16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Parental Control, 2015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Gill Sans MT" panose="020B0502020104020203"/>
              <a:ea typeface="+mn-ea"/>
              <a:cs typeface="+mn-cs"/>
              <a:sym typeface="Arial"/>
            </a:endParaRPr>
          </a:p>
        </p:txBody>
      </p:sp>
      <p:sp>
        <p:nvSpPr>
          <p:cNvPr id="4" name="Speech Bubble: Rectangle 3">
            <a:extLst>
              <a:ext uri="{FF2B5EF4-FFF2-40B4-BE49-F238E27FC236}">
                <a16:creationId xmlns:a16="http://schemas.microsoft.com/office/drawing/2014/main" id="{D90F77DF-A524-43DE-AA76-578BABEA2FC5}"/>
              </a:ext>
            </a:extLst>
          </p:cNvPr>
          <p:cNvSpPr/>
          <p:nvPr/>
        </p:nvSpPr>
        <p:spPr>
          <a:xfrm>
            <a:off x="383058" y="4213653"/>
            <a:ext cx="8402595" cy="1643449"/>
          </a:xfrm>
          <a:prstGeom prst="wedgeRectCallout">
            <a:avLst>
              <a:gd name="adj1" fmla="val -44804"/>
              <a:gd name="adj2" fmla="val 1008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B71E42"/>
                </a:solidFill>
                <a:effectLst/>
                <a:uLnTx/>
                <a:uFillTx/>
                <a:latin typeface="Gill Sans MT" panose="020B0502020104020203"/>
                <a:ea typeface="+mn-ea"/>
                <a:cs typeface="+mn-cs"/>
                <a:sym typeface="Arial"/>
              </a:rPr>
              <a:t>Harms Parental Relationships (14%): </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“This app will cause </a:t>
            </a:r>
            <a:r>
              <a:rPr kumimoji="0" lang="en-US" sz="2000" b="1"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trust issues </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with your kids. Ever since my dad installed this app, he and I have </a:t>
            </a:r>
            <a:r>
              <a:rPr kumimoji="0" lang="en-US" sz="2000" b="1"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grown farther apart</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If he doesn't trust me enough to use my phone, then </a:t>
            </a:r>
            <a:r>
              <a:rPr kumimoji="0" lang="en-US" sz="2000" b="1"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why should I trust him</a:t>
            </a:r>
            <a:r>
              <a:rPr kumimoji="0" lang="en-US" sz="20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a:t>
            </a:r>
            <a:r>
              <a:rPr kumimoji="0" lang="en-US" sz="16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–One Star, </a:t>
            </a:r>
            <a:r>
              <a:rPr kumimoji="0" lang="en-US" sz="1600" b="0" i="1" u="none" strike="noStrike" kern="0" cap="none" spc="0" normalizeH="0" baseline="0" noProof="0" dirty="0" err="1">
                <a:ln>
                  <a:noFill/>
                </a:ln>
                <a:solidFill>
                  <a:prstClr val="white"/>
                </a:solidFill>
                <a:effectLst/>
                <a:uLnTx/>
                <a:uFillTx/>
                <a:latin typeface="Gill Sans MT" panose="020B0502020104020203"/>
                <a:ea typeface="+mn-ea"/>
                <a:cs typeface="+mn-cs"/>
                <a:sym typeface="Arial"/>
              </a:rPr>
              <a:t>SecureTeen</a:t>
            </a:r>
            <a:r>
              <a:rPr kumimoji="0" lang="en-US" sz="1600" b="0" i="1" u="none" strike="noStrike" kern="0" cap="none" spc="0" normalizeH="0" baseline="0" noProof="0" dirty="0">
                <a:ln>
                  <a:noFill/>
                </a:ln>
                <a:solidFill>
                  <a:prstClr val="white"/>
                </a:solidFill>
                <a:effectLst/>
                <a:uLnTx/>
                <a:uFillTx/>
                <a:latin typeface="Gill Sans MT" panose="020B0502020104020203"/>
                <a:ea typeface="+mn-ea"/>
                <a:cs typeface="+mn-cs"/>
                <a:sym typeface="Arial"/>
              </a:rPr>
              <a:t> Parental Control, 2015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Gill Sans MT" panose="020B0502020104020203"/>
              <a:ea typeface="+mn-ea"/>
              <a:cs typeface="+mn-cs"/>
              <a:sym typeface="Arial"/>
            </a:endParaRPr>
          </a:p>
        </p:txBody>
      </p:sp>
      <p:sp>
        <p:nvSpPr>
          <p:cNvPr id="5" name="TextBox 4">
            <a:extLst>
              <a:ext uri="{FF2B5EF4-FFF2-40B4-BE49-F238E27FC236}">
                <a16:creationId xmlns:a16="http://schemas.microsoft.com/office/drawing/2014/main" id="{DEFE32F0-DCEF-4619-8E04-3B8E28BCF8E5}"/>
              </a:ext>
            </a:extLst>
          </p:cNvPr>
          <p:cNvSpPr txBox="1"/>
          <p:nvPr/>
        </p:nvSpPr>
        <p:spPr>
          <a:xfrm>
            <a:off x="143234" y="2935415"/>
            <a:ext cx="34444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N = 736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Google Play App Reviews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76%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of Reviews were negative</a:t>
            </a:r>
          </a:p>
        </p:txBody>
      </p:sp>
      <p:sp>
        <p:nvSpPr>
          <p:cNvPr id="6" name="Rectangle 5">
            <a:extLst>
              <a:ext uri="{FF2B5EF4-FFF2-40B4-BE49-F238E27FC236}">
                <a16:creationId xmlns:a16="http://schemas.microsoft.com/office/drawing/2014/main" id="{A8D2B3DE-280F-4C33-988C-E50EE895A7AC}"/>
              </a:ext>
            </a:extLst>
          </p:cNvPr>
          <p:cNvSpPr/>
          <p:nvPr/>
        </p:nvSpPr>
        <p:spPr>
          <a:xfrm>
            <a:off x="1352411" y="3527396"/>
            <a:ext cx="2235227" cy="338554"/>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(Ghosh et al. 2018)</a:t>
            </a:r>
          </a:p>
        </p:txBody>
      </p:sp>
    </p:spTree>
    <p:extLst>
      <p:ext uri="{BB962C8B-B14F-4D97-AF65-F5344CB8AC3E}">
        <p14:creationId xmlns:p14="http://schemas.microsoft.com/office/powerpoint/2010/main" val="184974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168" r="19194" b="3923"/>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4017" y="1367296"/>
            <a:ext cx="6815731" cy="486459"/>
          </a:xfrm>
        </p:spPr>
        <p:txBody>
          <a:bodyPr>
            <a:normAutofit fontScale="90000"/>
          </a:bodyPr>
          <a:lstStyle/>
          <a:p>
            <a:r>
              <a:rPr lang="en-US" sz="2500" b="1" dirty="0">
                <a:solidFill>
                  <a:srgbClr val="FFFFFE"/>
                </a:solidFill>
              </a:rPr>
              <a:t>Resilience</a:t>
            </a:r>
            <a:r>
              <a:rPr lang="en-US" sz="2500" dirty="0">
                <a:solidFill>
                  <a:srgbClr val="FFFFFE"/>
                </a:solidFill>
              </a:rPr>
              <a:t> as an Alternative</a:t>
            </a:r>
            <a:r>
              <a:rPr lang="en-US" sz="2500" b="1" dirty="0">
                <a:solidFill>
                  <a:srgbClr val="FFFFFE"/>
                </a:solidFill>
              </a:rPr>
              <a:t> </a:t>
            </a:r>
            <a:r>
              <a:rPr lang="en-US" sz="2500" dirty="0">
                <a:solidFill>
                  <a:srgbClr val="FFFFFE"/>
                </a:solidFill>
              </a:rPr>
              <a:t>Approach </a:t>
            </a:r>
            <a:br>
              <a:rPr lang="en-US" sz="2500" dirty="0">
                <a:solidFill>
                  <a:srgbClr val="FFFFFE"/>
                </a:solidFill>
              </a:rPr>
            </a:br>
            <a:endParaRPr lang="en-US" sz="2500" dirty="0">
              <a:solidFill>
                <a:srgbClr val="FFFFFE"/>
              </a:solidFill>
            </a:endParaRPr>
          </a:p>
        </p:txBody>
      </p:sp>
      <p:cxnSp>
        <p:nvCxnSpPr>
          <p:cNvPr id="14" name="Straight Connector 13">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ACAF59"/>
            </a:solidFill>
          </a:ln>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idx="1"/>
          </p:nvPr>
        </p:nvSpPr>
        <p:spPr>
          <a:xfrm>
            <a:off x="1304017" y="2015733"/>
            <a:ext cx="6815731" cy="4021267"/>
          </a:xfrm>
        </p:spPr>
        <p:txBody>
          <a:bodyPr>
            <a:normAutofit/>
          </a:bodyPr>
          <a:lstStyle/>
          <a:p>
            <a:pPr>
              <a:buClr>
                <a:srgbClr val="ACAF59"/>
              </a:buClr>
            </a:pPr>
            <a:endParaRPr lang="en-US" b="1" dirty="0">
              <a:solidFill>
                <a:srgbClr val="FFFFFE"/>
              </a:solidFill>
            </a:endParaRPr>
          </a:p>
          <a:p>
            <a:pPr>
              <a:buClr>
                <a:srgbClr val="ACAF59"/>
              </a:buClr>
            </a:pPr>
            <a:r>
              <a:rPr lang="en-US" b="1" dirty="0">
                <a:solidFill>
                  <a:srgbClr val="FFFFFE"/>
                </a:solidFill>
              </a:rPr>
              <a:t>Adolescent Resilience Framework </a:t>
            </a:r>
          </a:p>
          <a:p>
            <a:pPr lvl="1">
              <a:buClr>
                <a:srgbClr val="ACAF59"/>
              </a:buClr>
            </a:pPr>
            <a:r>
              <a:rPr lang="en-US" dirty="0">
                <a:solidFill>
                  <a:srgbClr val="FFFFFE"/>
                </a:solidFill>
              </a:rPr>
              <a:t>A </a:t>
            </a:r>
            <a:r>
              <a:rPr lang="en-US" b="1" dirty="0">
                <a:solidFill>
                  <a:srgbClr val="AEC65B"/>
                </a:solidFill>
              </a:rPr>
              <a:t>strength-based</a:t>
            </a:r>
            <a:r>
              <a:rPr lang="en-US" b="1" dirty="0">
                <a:solidFill>
                  <a:srgbClr val="FFFFFE"/>
                </a:solidFill>
              </a:rPr>
              <a:t> </a:t>
            </a:r>
            <a:r>
              <a:rPr lang="en-US" dirty="0">
                <a:solidFill>
                  <a:srgbClr val="FFFFFE"/>
                </a:solidFill>
              </a:rPr>
              <a:t>approach to adolescent development</a:t>
            </a:r>
          </a:p>
          <a:p>
            <a:pPr lvl="1">
              <a:buClr>
                <a:srgbClr val="ACAF59"/>
              </a:buClr>
            </a:pPr>
            <a:r>
              <a:rPr lang="en-US" dirty="0">
                <a:solidFill>
                  <a:srgbClr val="FFFFFE"/>
                </a:solidFill>
              </a:rPr>
              <a:t>Focus on the assets and resources that enable adolescents to </a:t>
            </a:r>
            <a:r>
              <a:rPr lang="en-US" b="1" dirty="0">
                <a:solidFill>
                  <a:srgbClr val="FFFFFE"/>
                </a:solidFill>
              </a:rPr>
              <a:t>overcome</a:t>
            </a:r>
            <a:r>
              <a:rPr lang="en-US" dirty="0">
                <a:solidFill>
                  <a:srgbClr val="FFFFFE"/>
                </a:solidFill>
              </a:rPr>
              <a:t> the negative effects of risk exposure, not prevent it</a:t>
            </a:r>
          </a:p>
          <a:p>
            <a:pPr lvl="1">
              <a:buClr>
                <a:srgbClr val="ACAF59"/>
              </a:buClr>
            </a:pPr>
            <a:r>
              <a:rPr lang="en-US" dirty="0">
                <a:solidFill>
                  <a:srgbClr val="FFFFFE"/>
                </a:solidFill>
              </a:rPr>
              <a:t>Resilience </a:t>
            </a:r>
            <a:r>
              <a:rPr lang="en-US" b="1" dirty="0">
                <a:solidFill>
                  <a:srgbClr val="AEC65B"/>
                </a:solidFill>
              </a:rPr>
              <a:t>cannot</a:t>
            </a:r>
            <a:r>
              <a:rPr lang="en-US" dirty="0">
                <a:solidFill>
                  <a:srgbClr val="AEC65B"/>
                </a:solidFill>
              </a:rPr>
              <a:t> </a:t>
            </a:r>
            <a:r>
              <a:rPr lang="en-US" dirty="0">
                <a:solidFill>
                  <a:srgbClr val="FFFFFE"/>
                </a:solidFill>
              </a:rPr>
              <a:t>occur in the </a:t>
            </a:r>
            <a:r>
              <a:rPr lang="en-US" b="1" dirty="0">
                <a:solidFill>
                  <a:srgbClr val="AEC65B"/>
                </a:solidFill>
              </a:rPr>
              <a:t>absence</a:t>
            </a:r>
            <a:r>
              <a:rPr lang="en-US" dirty="0">
                <a:solidFill>
                  <a:srgbClr val="FFFFFE"/>
                </a:solidFill>
              </a:rPr>
              <a:t> of risk</a:t>
            </a:r>
          </a:p>
          <a:p>
            <a:pPr lvl="1">
              <a:buClr>
                <a:srgbClr val="ACAF59"/>
              </a:buClr>
            </a:pPr>
            <a:endParaRPr lang="en-US" dirty="0">
              <a:solidFill>
                <a:srgbClr val="FFFFFE"/>
              </a:solidFill>
            </a:endParaRPr>
          </a:p>
          <a:p>
            <a:pPr marL="457200" lvl="1" indent="0">
              <a:buClr>
                <a:srgbClr val="ACAF59"/>
              </a:buClr>
              <a:buNone/>
            </a:pPr>
            <a:endParaRPr lang="en-US" dirty="0">
              <a:solidFill>
                <a:srgbClr val="FFFFFE"/>
              </a:solidFill>
            </a:endParaRPr>
          </a:p>
        </p:txBody>
      </p:sp>
      <p:sp>
        <p:nvSpPr>
          <p:cNvPr id="6" name="Rectangle 5">
            <a:extLst>
              <a:ext uri="{FF2B5EF4-FFF2-40B4-BE49-F238E27FC236}">
                <a16:creationId xmlns:a16="http://schemas.microsoft.com/office/drawing/2014/main" id="{9F5E7385-9123-4D24-A728-E9C8E823088A}"/>
              </a:ext>
            </a:extLst>
          </p:cNvPr>
          <p:cNvSpPr/>
          <p:nvPr/>
        </p:nvSpPr>
        <p:spPr>
          <a:xfrm>
            <a:off x="5129728" y="4771382"/>
            <a:ext cx="2920095" cy="369332"/>
          </a:xfrm>
          <a:prstGeom prst="rect">
            <a:avLst/>
          </a:prstGeom>
        </p:spPr>
        <p:txBody>
          <a:bodyPr wrap="none">
            <a:spAutoFit/>
          </a:bodyPr>
          <a:lstStyle/>
          <a:p>
            <a:pPr>
              <a:buClr>
                <a:srgbClr val="ACAF59"/>
              </a:buClr>
            </a:pPr>
            <a:r>
              <a:rPr lang="en-US" dirty="0">
                <a:solidFill>
                  <a:srgbClr val="FFFFFE"/>
                </a:solidFill>
              </a:rPr>
              <a:t>(Fergus &amp; Zimmerman, 2005)</a:t>
            </a:r>
          </a:p>
        </p:txBody>
      </p:sp>
    </p:spTree>
    <p:extLst>
      <p:ext uri="{BB962C8B-B14F-4D97-AF65-F5344CB8AC3E}">
        <p14:creationId xmlns:p14="http://schemas.microsoft.com/office/powerpoint/2010/main" val="123170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api.ning.com/files/yLBGfqJNowjHavygG7dPFXz1kh7T5Su-ytjDdr2i2fadvrz0C1pOhMdjIWVhJW48eHN6ftW9fT15nAHu-H8RPn3eGIkpghJz/diary.jpg"/>
          <p:cNvPicPr>
            <a:picLocks noChangeAspect="1" noChangeArrowheads="1"/>
          </p:cNvPicPr>
          <p:nvPr/>
        </p:nvPicPr>
        <p:blipFill>
          <a:blip r:embed="rId3" cstate="print"/>
          <a:srcRect/>
          <a:stretch>
            <a:fillRect/>
          </a:stretch>
        </p:blipFill>
        <p:spPr bwMode="auto">
          <a:xfrm>
            <a:off x="7221009" y="3976577"/>
            <a:ext cx="5268702" cy="2961494"/>
          </a:xfrm>
          <a:prstGeom prst="rect">
            <a:avLst/>
          </a:prstGeom>
          <a:noFill/>
          <a:effectLst>
            <a:softEdge rad="596900"/>
          </a:effectLst>
        </p:spPr>
      </p:pic>
      <p:sp>
        <p:nvSpPr>
          <p:cNvPr id="2" name="Title 1"/>
          <p:cNvSpPr>
            <a:spLocks noGrp="1"/>
          </p:cNvSpPr>
          <p:nvPr>
            <p:ph type="title"/>
          </p:nvPr>
        </p:nvSpPr>
        <p:spPr>
          <a:xfrm>
            <a:off x="1451579" y="1266441"/>
            <a:ext cx="9603275" cy="587313"/>
          </a:xfrm>
        </p:spPr>
        <p:txBody>
          <a:bodyPr/>
          <a:lstStyle/>
          <a:p>
            <a:r>
              <a:rPr lang="en-US" dirty="0"/>
              <a:t>A </a:t>
            </a:r>
            <a:r>
              <a:rPr lang="en-US" dirty="0">
                <a:solidFill>
                  <a:schemeClr val="accent1"/>
                </a:solidFill>
              </a:rPr>
              <a:t>Family Systems </a:t>
            </a:r>
            <a:r>
              <a:rPr lang="en-US" dirty="0"/>
              <a:t>Perspective</a:t>
            </a:r>
          </a:p>
        </p:txBody>
      </p:sp>
      <p:sp>
        <p:nvSpPr>
          <p:cNvPr id="3" name="Content Placeholder 2"/>
          <p:cNvSpPr>
            <a:spLocks noGrp="1"/>
          </p:cNvSpPr>
          <p:nvPr>
            <p:ph idx="1"/>
          </p:nvPr>
        </p:nvSpPr>
        <p:spPr/>
        <p:txBody>
          <a:bodyPr/>
          <a:lstStyle/>
          <a:p>
            <a:r>
              <a:rPr lang="en-US" dirty="0">
                <a:solidFill>
                  <a:schemeClr val="accent1"/>
                </a:solidFill>
              </a:rPr>
              <a:t>Family Systems Theory </a:t>
            </a:r>
            <a:r>
              <a:rPr lang="en-US" dirty="0"/>
              <a:t>(Cummings, et al., 2012)</a:t>
            </a:r>
          </a:p>
          <a:p>
            <a:pPr lvl="1"/>
            <a:r>
              <a:rPr lang="en-US" dirty="0"/>
              <a:t>A family system is a dynamic process where parents and children are iteratively and bidirectionally influencing one another over time</a:t>
            </a:r>
          </a:p>
          <a:p>
            <a:pPr lvl="1"/>
            <a:r>
              <a:rPr lang="en-US" dirty="0"/>
              <a:t>Diary-based methods are often employed to study this complex process</a:t>
            </a:r>
          </a:p>
          <a:p>
            <a:pPr lvl="2"/>
            <a:r>
              <a:rPr lang="en-US" dirty="0"/>
              <a:t>More naturalistic methods that afford more “situated” and “authentic” reporting (Davis, et al., 2014)</a:t>
            </a:r>
          </a:p>
          <a:p>
            <a:pPr lvl="1"/>
            <a:endParaRPr lang="en-US" dirty="0"/>
          </a:p>
          <a:p>
            <a:pPr lvl="1"/>
            <a:endParaRPr lang="en-US" dirty="0"/>
          </a:p>
          <a:p>
            <a:pPr lvl="1"/>
            <a:endParaRPr lang="en-US" dirty="0"/>
          </a:p>
        </p:txBody>
      </p:sp>
      <p:pic>
        <p:nvPicPr>
          <p:cNvPr id="7" name="Picture 4" descr="thumbnail of small NSF logo in col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287" y="4537107"/>
            <a:ext cx="1038228" cy="1054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mhealth.ist.psu.edu/wp-content/uploads/PSU_IST_RGB_2C.png"/>
          <p:cNvPicPr>
            <a:picLocks noChangeAspect="1" noChangeArrowheads="1"/>
          </p:cNvPicPr>
          <p:nvPr/>
        </p:nvPicPr>
        <p:blipFill>
          <a:blip r:embed="rId5" cstate="print"/>
          <a:srcRect/>
          <a:stretch>
            <a:fillRect/>
          </a:stretch>
        </p:blipFill>
        <p:spPr bwMode="auto">
          <a:xfrm>
            <a:off x="4534515" y="4566284"/>
            <a:ext cx="3581400" cy="996098"/>
          </a:xfrm>
          <a:prstGeom prst="rect">
            <a:avLst/>
          </a:prstGeom>
          <a:noFill/>
        </p:spPr>
      </p:pic>
      <p:sp>
        <p:nvSpPr>
          <p:cNvPr id="9" name="Subtitle 2"/>
          <p:cNvSpPr txBox="1">
            <a:spLocks/>
          </p:cNvSpPr>
          <p:nvPr/>
        </p:nvSpPr>
        <p:spPr>
          <a:xfrm>
            <a:off x="2610478" y="4068634"/>
            <a:ext cx="9759714" cy="4684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a:ln w="0"/>
                <a:solidFill>
                  <a:schemeClr val="accent1"/>
                </a:solidFill>
                <a:effectLst>
                  <a:outerShdw blurRad="50800" dist="38100" dir="2700000" algn="tl" rotWithShape="0">
                    <a:prstClr val="black">
                      <a:alpha val="40000"/>
                    </a:prstClr>
                  </a:outerShdw>
                </a:effectLst>
              </a:rPr>
              <a:t>Two Month Dyadic Diary Study of Parents and Teens</a:t>
            </a:r>
          </a:p>
        </p:txBody>
      </p:sp>
    </p:spTree>
    <p:extLst>
      <p:ext uri="{BB962C8B-B14F-4D97-AF65-F5344CB8AC3E}">
        <p14:creationId xmlns:p14="http://schemas.microsoft.com/office/powerpoint/2010/main" val="267886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CE3108-680A-4CA2-A8BE-AD2D58A2E4BB}"/>
              </a:ext>
            </a:extLst>
          </p:cNvPr>
          <p:cNvPicPr>
            <a:picLocks noChangeAspect="1"/>
          </p:cNvPicPr>
          <p:nvPr/>
        </p:nvPicPr>
        <p:blipFill rotWithShape="1">
          <a:blip r:embed="rId3"/>
          <a:srcRect l="5943" t="-64" r="10091"/>
          <a:stretch/>
        </p:blipFill>
        <p:spPr>
          <a:xfrm>
            <a:off x="-1" y="1520575"/>
            <a:ext cx="12192001" cy="5337425"/>
          </a:xfrm>
          <a:prstGeom prst="rect">
            <a:avLst/>
          </a:prstGeom>
        </p:spPr>
      </p:pic>
      <p:sp>
        <p:nvSpPr>
          <p:cNvPr id="2" name="Title 1">
            <a:extLst>
              <a:ext uri="{FF2B5EF4-FFF2-40B4-BE49-F238E27FC236}">
                <a16:creationId xmlns:a16="http://schemas.microsoft.com/office/drawing/2014/main" id="{E4D49787-A04D-4BE2-B210-F681AC588D2A}"/>
              </a:ext>
            </a:extLst>
          </p:cNvPr>
          <p:cNvSpPr>
            <a:spLocks noGrp="1"/>
          </p:cNvSpPr>
          <p:nvPr>
            <p:ph type="title"/>
          </p:nvPr>
        </p:nvSpPr>
        <p:spPr/>
        <p:txBody>
          <a:bodyPr/>
          <a:lstStyle/>
          <a:p>
            <a:r>
              <a:rPr lang="en-US" dirty="0">
                <a:solidFill>
                  <a:schemeClr val="accent1"/>
                </a:solidFill>
              </a:rPr>
              <a:t>Diary Study </a:t>
            </a:r>
            <a:r>
              <a:rPr lang="en-US" dirty="0"/>
              <a:t>Publications</a:t>
            </a:r>
          </a:p>
        </p:txBody>
      </p:sp>
      <p:sp>
        <p:nvSpPr>
          <p:cNvPr id="3" name="Content Placeholder 2">
            <a:extLst>
              <a:ext uri="{FF2B5EF4-FFF2-40B4-BE49-F238E27FC236}">
                <a16:creationId xmlns:a16="http://schemas.microsoft.com/office/drawing/2014/main" id="{120E9594-CCA2-44F1-8DD8-B8451661F817}"/>
              </a:ext>
            </a:extLst>
          </p:cNvPr>
          <p:cNvSpPr>
            <a:spLocks noGrp="1"/>
          </p:cNvSpPr>
          <p:nvPr>
            <p:ph idx="1"/>
          </p:nvPr>
        </p:nvSpPr>
        <p:spPr>
          <a:xfrm>
            <a:off x="1451579" y="2015732"/>
            <a:ext cx="9603275" cy="4842268"/>
          </a:xfrm>
          <a:solidFill>
            <a:schemeClr val="accent5">
              <a:lumMod val="20000"/>
              <a:lumOff val="80000"/>
              <a:alpha val="80000"/>
            </a:schemeClr>
          </a:solidFill>
        </p:spPr>
        <p:txBody>
          <a:bodyPr>
            <a:normAutofit fontScale="77500" lnSpcReduction="20000"/>
          </a:bodyPr>
          <a:lstStyle/>
          <a:p>
            <a:r>
              <a:rPr lang="en-US" b="1" dirty="0"/>
              <a:t>Wisniewski, P., </a:t>
            </a:r>
            <a:r>
              <a:rPr lang="en-US" dirty="0"/>
              <a:t>Jia, H., Wang, N., Zheng, S., Xu, H., Rosson, M.B., and Carroll, J.M. (2015) “Resilience Mitigates the Negative Effects of Adolescent Internet Addiction and Online Risk Exposure,” In the </a:t>
            </a:r>
            <a:r>
              <a:rPr lang="en-US" i="1" dirty="0"/>
              <a:t>Proceedings of the ACM Conference on Human Factors in Computing Systems (</a:t>
            </a:r>
            <a:r>
              <a:rPr lang="en-US" b="1" i="1" dirty="0"/>
              <a:t>CHI 2015</a:t>
            </a:r>
            <a:r>
              <a:rPr lang="en-US" i="1" dirty="0"/>
              <a:t>)</a:t>
            </a:r>
            <a:r>
              <a:rPr lang="en-US" dirty="0"/>
              <a:t>, Seoul, Korea. </a:t>
            </a:r>
            <a:r>
              <a:rPr lang="en-US" b="1" dirty="0">
                <a:solidFill>
                  <a:schemeClr val="accent1"/>
                </a:solidFill>
              </a:rPr>
              <a:t>CHI 2015 Best Paper Award</a:t>
            </a:r>
          </a:p>
          <a:p>
            <a:r>
              <a:rPr lang="en-US" b="1" dirty="0"/>
              <a:t>Wisniewski, P.</a:t>
            </a:r>
            <a:r>
              <a:rPr lang="en-US" dirty="0"/>
              <a:t>, Xu, H., Rosson, M.B., Perkins, D.F., and Carroll, J.M. (2016) “Dear Diary: Teens Reflect on Their Weekly Online Risk Experience” In the </a:t>
            </a:r>
            <a:r>
              <a:rPr lang="en-US" i="1" dirty="0"/>
              <a:t>Proceedings of the 2016 ACM Conference on Human Factors in Computing Systems (</a:t>
            </a:r>
            <a:r>
              <a:rPr lang="en-US" b="1" i="1" dirty="0"/>
              <a:t>CHI 2016</a:t>
            </a:r>
            <a:r>
              <a:rPr lang="en-US" i="1" dirty="0"/>
              <a:t>)</a:t>
            </a:r>
            <a:r>
              <a:rPr lang="en-US" dirty="0"/>
              <a:t>, San Jose, CA. </a:t>
            </a:r>
            <a:r>
              <a:rPr lang="en-US" b="1" dirty="0">
                <a:solidFill>
                  <a:schemeClr val="accent1"/>
                </a:solidFill>
              </a:rPr>
              <a:t>CHI 2016 Best Paper Award</a:t>
            </a:r>
          </a:p>
          <a:p>
            <a:r>
              <a:rPr lang="en-US" b="1" dirty="0"/>
              <a:t>Wisniewski, P.</a:t>
            </a:r>
            <a:r>
              <a:rPr lang="en-US" dirty="0"/>
              <a:t>, Xu, H., Rosson, M.B., and Carroll, J.M. (2017) “Parents Just Don’t Understand: Why Teens Don’t Talk to Parents about Their Online Risk Experiences,” In the </a:t>
            </a:r>
            <a:r>
              <a:rPr lang="en-US" i="1" dirty="0"/>
              <a:t>Proceedings of the 2017 ACM Conference on Computer Supported Cooperative Work (</a:t>
            </a:r>
            <a:r>
              <a:rPr lang="en-US" b="1" i="1" dirty="0"/>
              <a:t>CSCW 2017</a:t>
            </a:r>
            <a:r>
              <a:rPr lang="en-US" i="1" dirty="0"/>
              <a:t>)</a:t>
            </a:r>
            <a:r>
              <a:rPr lang="en-US" dirty="0"/>
              <a:t>, Portland, OR. </a:t>
            </a:r>
          </a:p>
          <a:p>
            <a:r>
              <a:rPr lang="en-US" dirty="0"/>
              <a:t>McHugh, B.C.*, </a:t>
            </a:r>
            <a:r>
              <a:rPr lang="en-US" b="1" dirty="0"/>
              <a:t>Wisniewski, P.</a:t>
            </a:r>
            <a:r>
              <a:rPr lang="en-US" dirty="0"/>
              <a:t>, Xu, H., Rosson, M.B., and Carroll, J.M. (2017) “Most Teens Bounce Back: A Longitudinal Analysis Demonstrating How Teens Recover Quickly from Episodic Online Risk Exposure,” </a:t>
            </a:r>
            <a:r>
              <a:rPr lang="en-US" i="1" dirty="0"/>
              <a:t>Proceedings on ACM Human-Computer Interaction</a:t>
            </a:r>
            <a:r>
              <a:rPr lang="en-US" dirty="0"/>
              <a:t>, 1(</a:t>
            </a:r>
            <a:r>
              <a:rPr lang="en-US" b="1" dirty="0"/>
              <a:t>CSCW</a:t>
            </a:r>
            <a:r>
              <a:rPr lang="en-US" dirty="0"/>
              <a:t>), Article 76. </a:t>
            </a:r>
          </a:p>
          <a:p>
            <a:r>
              <a:rPr lang="en-US" dirty="0"/>
              <a:t>McHugh, B.C.*, </a:t>
            </a:r>
            <a:r>
              <a:rPr lang="en-US" b="1" dirty="0"/>
              <a:t>Wisniewski, P.</a:t>
            </a:r>
            <a:r>
              <a:rPr lang="en-US" dirty="0"/>
              <a:t>, Rosson, M.B., and Carroll, J.M. (2018) “When Social Media Traumatizes Teens: The Roles of Online Risk Exposure, Coping, and Post-Traumatic Stress</a:t>
            </a:r>
            <a:r>
              <a:rPr lang="en-US" b="1" dirty="0"/>
              <a:t>,” </a:t>
            </a:r>
            <a:r>
              <a:rPr lang="en-US" b="1" i="1" dirty="0"/>
              <a:t>Internet Research</a:t>
            </a:r>
            <a:r>
              <a:rPr lang="en-US" dirty="0"/>
              <a:t>, 28(5), pp. 1169–88. </a:t>
            </a:r>
            <a:r>
              <a:rPr lang="en-US" dirty="0" err="1"/>
              <a:t>doi</a:t>
            </a:r>
            <a:r>
              <a:rPr lang="en-US" dirty="0"/>
              <a:t>: 10.1108/IntR-02-2017-0077 </a:t>
            </a:r>
          </a:p>
          <a:p>
            <a:r>
              <a:rPr lang="en-US" dirty="0"/>
              <a:t>*  </a:t>
            </a:r>
            <a:r>
              <a:rPr lang="en-US" i="1" dirty="0"/>
              <a:t>Graduate student advised</a:t>
            </a:r>
          </a:p>
        </p:txBody>
      </p:sp>
      <p:pic>
        <p:nvPicPr>
          <p:cNvPr id="9" name="Picture 8">
            <a:extLst>
              <a:ext uri="{FF2B5EF4-FFF2-40B4-BE49-F238E27FC236}">
                <a16:creationId xmlns:a16="http://schemas.microsoft.com/office/drawing/2014/main" id="{7D23268F-6726-46B9-9E88-871B6A848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55" y="2044867"/>
            <a:ext cx="583982" cy="583982"/>
          </a:xfrm>
          <a:prstGeom prst="rect">
            <a:avLst/>
          </a:prstGeom>
        </p:spPr>
      </p:pic>
      <p:pic>
        <p:nvPicPr>
          <p:cNvPr id="10" name="Picture 9">
            <a:extLst>
              <a:ext uri="{FF2B5EF4-FFF2-40B4-BE49-F238E27FC236}">
                <a16:creationId xmlns:a16="http://schemas.microsoft.com/office/drawing/2014/main" id="{6B5907DF-DD53-4D48-AB6B-BD00A2FC5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55" y="2845018"/>
            <a:ext cx="583982" cy="583982"/>
          </a:xfrm>
          <a:prstGeom prst="rect">
            <a:avLst/>
          </a:prstGeom>
        </p:spPr>
      </p:pic>
    </p:spTree>
    <p:extLst>
      <p:ext uri="{BB962C8B-B14F-4D97-AF65-F5344CB8AC3E}">
        <p14:creationId xmlns:p14="http://schemas.microsoft.com/office/powerpoint/2010/main" val="42301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ONLINE Risk </a:t>
            </a:r>
            <a:r>
              <a:rPr lang="en-US" dirty="0"/>
              <a:t>Model</a:t>
            </a:r>
          </a:p>
        </p:txBody>
      </p:sp>
      <p:grpSp>
        <p:nvGrpSpPr>
          <p:cNvPr id="4" name="Group 3">
            <a:extLst>
              <a:ext uri="{FF2B5EF4-FFF2-40B4-BE49-F238E27FC236}">
                <a16:creationId xmlns:a16="http://schemas.microsoft.com/office/drawing/2014/main" id="{916595C8-8125-452C-8831-5EE3EB2834AF}"/>
              </a:ext>
            </a:extLst>
          </p:cNvPr>
          <p:cNvGrpSpPr/>
          <p:nvPr/>
        </p:nvGrpSpPr>
        <p:grpSpPr>
          <a:xfrm>
            <a:off x="1860998" y="3472311"/>
            <a:ext cx="8006020" cy="2358781"/>
            <a:chOff x="2061737" y="3558490"/>
            <a:chExt cx="8006020" cy="2358781"/>
          </a:xfrm>
        </p:grpSpPr>
        <p:sp>
          <p:nvSpPr>
            <p:cNvPr id="5" name="Rectangle 4"/>
            <p:cNvSpPr/>
            <p:nvPr/>
          </p:nvSpPr>
          <p:spPr>
            <a:xfrm>
              <a:off x="2061737" y="4739014"/>
              <a:ext cx="1897039" cy="11737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mj-lt"/>
                  <a:cs typeface="Times New Roman" pitchFamily="18" charset="0"/>
                </a:rPr>
                <a:t>Internet Addiction</a:t>
              </a:r>
            </a:p>
          </p:txBody>
        </p:sp>
        <p:sp>
          <p:nvSpPr>
            <p:cNvPr id="6" name="Rectangle 5"/>
            <p:cNvSpPr/>
            <p:nvPr/>
          </p:nvSpPr>
          <p:spPr>
            <a:xfrm>
              <a:off x="5080167" y="3581231"/>
              <a:ext cx="1897039" cy="11737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mj-lt"/>
                  <a:cs typeface="Times New Roman" pitchFamily="18" charset="0"/>
                </a:rPr>
                <a:t>Online Risk Exposure</a:t>
              </a:r>
            </a:p>
          </p:txBody>
        </p:sp>
        <p:sp>
          <p:nvSpPr>
            <p:cNvPr id="7" name="Rectangle 6"/>
            <p:cNvSpPr/>
            <p:nvPr/>
          </p:nvSpPr>
          <p:spPr>
            <a:xfrm>
              <a:off x="8112235" y="4743563"/>
              <a:ext cx="1897039" cy="11737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mj-lt"/>
                  <a:cs typeface="Times New Roman" pitchFamily="18" charset="0"/>
                </a:rPr>
                <a:t>Negative Affect</a:t>
              </a:r>
            </a:p>
          </p:txBody>
        </p:sp>
        <p:cxnSp>
          <p:nvCxnSpPr>
            <p:cNvPr id="8" name="Straight Arrow Connector 7"/>
            <p:cNvCxnSpPr>
              <a:stCxn id="5" idx="3"/>
              <a:endCxn id="6" idx="1"/>
            </p:cNvCxnSpPr>
            <p:nvPr/>
          </p:nvCxnSpPr>
          <p:spPr>
            <a:xfrm flipV="1">
              <a:off x="3958776" y="4168086"/>
              <a:ext cx="1121391" cy="115778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5" idx="3"/>
              <a:endCxn id="7" idx="1"/>
            </p:cNvCxnSpPr>
            <p:nvPr/>
          </p:nvCxnSpPr>
          <p:spPr>
            <a:xfrm>
              <a:off x="3958776" y="5325869"/>
              <a:ext cx="4153459" cy="454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6977206" y="4168085"/>
              <a:ext cx="1135029" cy="116233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5569211" y="5394108"/>
              <a:ext cx="925253" cy="461665"/>
            </a:xfrm>
            <a:prstGeom prst="rect">
              <a:avLst/>
            </a:prstGeom>
            <a:noFill/>
          </p:spPr>
          <p:txBody>
            <a:bodyPr wrap="none" rtlCol="0">
              <a:spAutoFit/>
            </a:bodyPr>
            <a:lstStyle/>
            <a:p>
              <a:r>
                <a:rPr lang="en-US" sz="2400" b="1" dirty="0">
                  <a:latin typeface="+mj-lt"/>
                  <a:cs typeface="Times New Roman" pitchFamily="18" charset="0"/>
                </a:rPr>
                <a:t>0.25*</a:t>
              </a:r>
            </a:p>
          </p:txBody>
        </p:sp>
        <p:sp>
          <p:nvSpPr>
            <p:cNvPr id="12" name="TextBox 11"/>
            <p:cNvSpPr txBox="1"/>
            <p:nvPr/>
          </p:nvSpPr>
          <p:spPr>
            <a:xfrm>
              <a:off x="3633497" y="4156709"/>
              <a:ext cx="1184940" cy="461665"/>
            </a:xfrm>
            <a:prstGeom prst="rect">
              <a:avLst/>
            </a:prstGeom>
            <a:noFill/>
          </p:spPr>
          <p:txBody>
            <a:bodyPr wrap="none" rtlCol="0">
              <a:spAutoFit/>
            </a:bodyPr>
            <a:lstStyle/>
            <a:p>
              <a:r>
                <a:rPr lang="en-US" sz="2400" b="1" dirty="0">
                  <a:latin typeface="+mj-lt"/>
                  <a:cs typeface="Times New Roman" pitchFamily="18" charset="0"/>
                </a:rPr>
                <a:t>0.53***</a:t>
              </a:r>
            </a:p>
          </p:txBody>
        </p:sp>
        <p:sp>
          <p:nvSpPr>
            <p:cNvPr id="13" name="TextBox 12"/>
            <p:cNvSpPr txBox="1"/>
            <p:nvPr/>
          </p:nvSpPr>
          <p:spPr>
            <a:xfrm>
              <a:off x="7375264" y="4156709"/>
              <a:ext cx="1059906" cy="461665"/>
            </a:xfrm>
            <a:prstGeom prst="rect">
              <a:avLst/>
            </a:prstGeom>
            <a:noFill/>
          </p:spPr>
          <p:txBody>
            <a:bodyPr wrap="none" rtlCol="0">
              <a:spAutoFit/>
            </a:bodyPr>
            <a:lstStyle/>
            <a:p>
              <a:r>
                <a:rPr lang="en-US" sz="2400" b="1" dirty="0">
                  <a:latin typeface="+mj-lt"/>
                  <a:cs typeface="Times New Roman" pitchFamily="18" charset="0"/>
                </a:rPr>
                <a:t>0.35**</a:t>
              </a:r>
            </a:p>
          </p:txBody>
        </p:sp>
        <p:sp>
          <p:nvSpPr>
            <p:cNvPr id="14" name="TextBox 13"/>
            <p:cNvSpPr txBox="1"/>
            <p:nvPr/>
          </p:nvSpPr>
          <p:spPr>
            <a:xfrm>
              <a:off x="5846709" y="3558490"/>
              <a:ext cx="1175322" cy="369332"/>
            </a:xfrm>
            <a:prstGeom prst="rect">
              <a:avLst/>
            </a:prstGeom>
            <a:noFill/>
          </p:spPr>
          <p:txBody>
            <a:bodyPr wrap="none" rtlCol="0">
              <a:spAutoFit/>
            </a:bodyPr>
            <a:lstStyle/>
            <a:p>
              <a:r>
                <a:rPr lang="en-US" b="1" dirty="0">
                  <a:latin typeface="+mj-lt"/>
                  <a:cs typeface="Times New Roman" pitchFamily="18" charset="0"/>
                </a:rPr>
                <a:t>R</a:t>
              </a:r>
              <a:r>
                <a:rPr lang="en-US" b="1" baseline="30000" dirty="0">
                  <a:latin typeface="+mj-lt"/>
                  <a:cs typeface="Times New Roman" pitchFamily="18" charset="0"/>
                </a:rPr>
                <a:t>2</a:t>
              </a:r>
              <a:r>
                <a:rPr lang="en-US" b="1" dirty="0">
                  <a:latin typeface="+mj-lt"/>
                  <a:cs typeface="Times New Roman" pitchFamily="18" charset="0"/>
                </a:rPr>
                <a:t> = 28%</a:t>
              </a:r>
            </a:p>
          </p:txBody>
        </p:sp>
        <p:sp>
          <p:nvSpPr>
            <p:cNvPr id="15" name="TextBox 14"/>
            <p:cNvSpPr txBox="1"/>
            <p:nvPr/>
          </p:nvSpPr>
          <p:spPr>
            <a:xfrm>
              <a:off x="8892435" y="4720824"/>
              <a:ext cx="1175322" cy="369332"/>
            </a:xfrm>
            <a:prstGeom prst="rect">
              <a:avLst/>
            </a:prstGeom>
            <a:noFill/>
          </p:spPr>
          <p:txBody>
            <a:bodyPr wrap="none" rtlCol="0">
              <a:spAutoFit/>
            </a:bodyPr>
            <a:lstStyle/>
            <a:p>
              <a:r>
                <a:rPr lang="en-US" b="1" dirty="0">
                  <a:latin typeface="+mj-lt"/>
                  <a:cs typeface="Times New Roman" pitchFamily="18" charset="0"/>
                </a:rPr>
                <a:t>R</a:t>
              </a:r>
              <a:r>
                <a:rPr lang="en-US" b="1" baseline="30000" dirty="0">
                  <a:latin typeface="+mj-lt"/>
                  <a:cs typeface="Times New Roman" pitchFamily="18" charset="0"/>
                </a:rPr>
                <a:t>2</a:t>
              </a:r>
              <a:r>
                <a:rPr lang="en-US" b="1" dirty="0">
                  <a:latin typeface="+mj-lt"/>
                  <a:cs typeface="Times New Roman" pitchFamily="18" charset="0"/>
                </a:rPr>
                <a:t> = 28%</a:t>
              </a:r>
            </a:p>
          </p:txBody>
        </p:sp>
      </p:grpSp>
      <p:sp>
        <p:nvSpPr>
          <p:cNvPr id="16" name="Rectangle 1"/>
          <p:cNvSpPr>
            <a:spLocks noChangeArrowheads="1"/>
          </p:cNvSpPr>
          <p:nvPr/>
        </p:nvSpPr>
        <p:spPr bwMode="auto">
          <a:xfrm>
            <a:off x="4318732" y="6156169"/>
            <a:ext cx="324640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1400" i="1" dirty="0">
                <a:solidFill>
                  <a:schemeClr val="bg1"/>
                </a:solidFill>
                <a:latin typeface="Arial" pitchFamily="34" charset="0"/>
                <a:ea typeface="Times New Roman" pitchFamily="18" charset="0"/>
                <a:cs typeface="Arial" pitchFamily="34" charset="0"/>
              </a:rPr>
              <a:t>*  p-value &lt; 0.05, ** &lt; 0.01, *** &lt; 0.001</a:t>
            </a:r>
            <a:endParaRPr lang="en-US" sz="1400" dirty="0">
              <a:solidFill>
                <a:schemeClr val="bg1"/>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8CF3A43D-168C-4AE7-BF8E-84D7B4A8D53E}"/>
              </a:ext>
            </a:extLst>
          </p:cNvPr>
          <p:cNvSpPr txBox="1"/>
          <p:nvPr/>
        </p:nvSpPr>
        <p:spPr>
          <a:xfrm>
            <a:off x="8234431" y="2408144"/>
            <a:ext cx="3010761" cy="369332"/>
          </a:xfrm>
          <a:prstGeom prst="rect">
            <a:avLst/>
          </a:prstGeom>
          <a:noFill/>
        </p:spPr>
        <p:txBody>
          <a:bodyPr wrap="none" rtlCol="0">
            <a:spAutoFit/>
          </a:bodyPr>
          <a:lstStyle/>
          <a:p>
            <a:r>
              <a:rPr lang="en-US" b="1" dirty="0"/>
              <a:t>N = </a:t>
            </a:r>
            <a:r>
              <a:rPr lang="en-US" b="1" dirty="0">
                <a:solidFill>
                  <a:schemeClr val="accent1"/>
                </a:solidFill>
              </a:rPr>
              <a:t>75 Teens </a:t>
            </a:r>
            <a:r>
              <a:rPr lang="en-US" b="1" dirty="0"/>
              <a:t>(pre-survey)</a:t>
            </a:r>
          </a:p>
        </p:txBody>
      </p:sp>
      <p:pic>
        <p:nvPicPr>
          <p:cNvPr id="17" name="Picture 16">
            <a:extLst>
              <a:ext uri="{FF2B5EF4-FFF2-40B4-BE49-F238E27FC236}">
                <a16:creationId xmlns:a16="http://schemas.microsoft.com/office/drawing/2014/main" id="{C9D8304E-873C-4E4D-9004-62E060EF3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707" y="120359"/>
            <a:ext cx="583982" cy="583982"/>
          </a:xfrm>
          <a:prstGeom prst="rect">
            <a:avLst/>
          </a:prstGeom>
        </p:spPr>
      </p:pic>
      <p:sp>
        <p:nvSpPr>
          <p:cNvPr id="18" name="TextBox 17">
            <a:extLst>
              <a:ext uri="{FF2B5EF4-FFF2-40B4-BE49-F238E27FC236}">
                <a16:creationId xmlns:a16="http://schemas.microsoft.com/office/drawing/2014/main" id="{403BD5E0-6D20-44FD-B25A-D34EB9DC9A09}"/>
              </a:ext>
            </a:extLst>
          </p:cNvPr>
          <p:cNvSpPr txBox="1"/>
          <p:nvPr/>
        </p:nvSpPr>
        <p:spPr>
          <a:xfrm>
            <a:off x="9369689" y="234831"/>
            <a:ext cx="2822311" cy="369332"/>
          </a:xfrm>
          <a:prstGeom prst="rect">
            <a:avLst/>
          </a:prstGeom>
          <a:noFill/>
        </p:spPr>
        <p:txBody>
          <a:bodyPr wrap="none" rtlCol="0">
            <a:spAutoFit/>
          </a:bodyPr>
          <a:lstStyle/>
          <a:p>
            <a:r>
              <a:rPr lang="en-US" dirty="0">
                <a:solidFill>
                  <a:schemeClr val="accent1"/>
                </a:solidFill>
              </a:rPr>
              <a:t>CHI 2015 Best Paper Award</a:t>
            </a:r>
          </a:p>
        </p:txBody>
      </p:sp>
    </p:spTree>
    <p:extLst>
      <p:ext uri="{BB962C8B-B14F-4D97-AF65-F5344CB8AC3E}">
        <p14:creationId xmlns:p14="http://schemas.microsoft.com/office/powerpoint/2010/main" val="63498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Resilience</a:t>
            </a:r>
            <a:r>
              <a:rPr lang="en-US" dirty="0"/>
              <a:t> Model</a:t>
            </a:r>
          </a:p>
        </p:txBody>
      </p:sp>
      <p:sp>
        <p:nvSpPr>
          <p:cNvPr id="5" name="Rectangle 4"/>
          <p:cNvSpPr/>
          <p:nvPr/>
        </p:nvSpPr>
        <p:spPr>
          <a:xfrm>
            <a:off x="1682783" y="4833994"/>
            <a:ext cx="1897039" cy="11737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latin typeface="+mj-lt"/>
                <a:cs typeface="Times New Roman" pitchFamily="18" charset="0"/>
              </a:rPr>
              <a:t>Internet Addiction</a:t>
            </a:r>
          </a:p>
        </p:txBody>
      </p:sp>
      <p:sp>
        <p:nvSpPr>
          <p:cNvPr id="6" name="Rectangle 5"/>
          <p:cNvSpPr/>
          <p:nvPr/>
        </p:nvSpPr>
        <p:spPr>
          <a:xfrm>
            <a:off x="4905930" y="3444199"/>
            <a:ext cx="1897039" cy="11737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mj-lt"/>
                <a:cs typeface="Times New Roman" pitchFamily="18" charset="0"/>
              </a:rPr>
              <a:t>Online Risk Exposure</a:t>
            </a:r>
          </a:p>
        </p:txBody>
      </p:sp>
      <p:sp>
        <p:nvSpPr>
          <p:cNvPr id="7" name="Rectangle 6"/>
          <p:cNvSpPr/>
          <p:nvPr/>
        </p:nvSpPr>
        <p:spPr>
          <a:xfrm>
            <a:off x="8224601" y="4838543"/>
            <a:ext cx="1897039" cy="11737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mj-lt"/>
                <a:cs typeface="Times New Roman" pitchFamily="18" charset="0"/>
              </a:rPr>
              <a:t>Negative Affect</a:t>
            </a:r>
          </a:p>
        </p:txBody>
      </p:sp>
      <p:cxnSp>
        <p:nvCxnSpPr>
          <p:cNvPr id="8" name="Straight Arrow Connector 7"/>
          <p:cNvCxnSpPr>
            <a:stCxn id="5" idx="3"/>
            <a:endCxn id="6" idx="1"/>
          </p:cNvCxnSpPr>
          <p:nvPr/>
        </p:nvCxnSpPr>
        <p:spPr>
          <a:xfrm flipV="1">
            <a:off x="3579821" y="4031054"/>
            <a:ext cx="1326108" cy="138979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5" idx="3"/>
            <a:endCxn id="7" idx="1"/>
          </p:cNvCxnSpPr>
          <p:nvPr/>
        </p:nvCxnSpPr>
        <p:spPr>
          <a:xfrm>
            <a:off x="3579822" y="5420849"/>
            <a:ext cx="4644779" cy="4549"/>
          </a:xfrm>
          <a:prstGeom prst="straightConnector1">
            <a:avLst/>
          </a:prstGeom>
          <a:ln>
            <a:prstDash val="dash"/>
            <a:tailEnd type="triangle" w="lg" len="lg"/>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6802968" y="4031053"/>
            <a:ext cx="1421632" cy="1394344"/>
          </a:xfrm>
          <a:prstGeom prst="straightConnector1">
            <a:avLst/>
          </a:prstGeom>
          <a:ln>
            <a:prstDash val="dash"/>
            <a:tailEnd type="triangle" w="lg" len="lg"/>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4921876" y="1986160"/>
            <a:ext cx="1897039" cy="11737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latin typeface="+mj-lt"/>
                <a:cs typeface="Times New Roman" pitchFamily="18" charset="0"/>
              </a:rPr>
              <a:t>Resilience</a:t>
            </a:r>
          </a:p>
        </p:txBody>
      </p:sp>
      <p:sp>
        <p:nvSpPr>
          <p:cNvPr id="12" name="TextBox 11"/>
          <p:cNvSpPr txBox="1"/>
          <p:nvPr/>
        </p:nvSpPr>
        <p:spPr>
          <a:xfrm>
            <a:off x="5383600" y="5477716"/>
            <a:ext cx="790601" cy="461665"/>
          </a:xfrm>
          <a:prstGeom prst="rect">
            <a:avLst/>
          </a:prstGeom>
          <a:noFill/>
        </p:spPr>
        <p:txBody>
          <a:bodyPr wrap="none" rtlCol="0">
            <a:spAutoFit/>
          </a:bodyPr>
          <a:lstStyle/>
          <a:p>
            <a:r>
              <a:rPr lang="en-US" sz="2400" b="1" dirty="0">
                <a:latin typeface="+mj-lt"/>
                <a:cs typeface="Times New Roman" pitchFamily="18" charset="0"/>
              </a:rPr>
              <a:t>0.18</a:t>
            </a:r>
          </a:p>
        </p:txBody>
      </p:sp>
      <p:cxnSp>
        <p:nvCxnSpPr>
          <p:cNvPr id="13" name="Straight Arrow Connector 12"/>
          <p:cNvCxnSpPr>
            <a:stCxn id="11" idx="3"/>
          </p:cNvCxnSpPr>
          <p:nvPr/>
        </p:nvCxnSpPr>
        <p:spPr>
          <a:xfrm>
            <a:off x="6818914" y="2573015"/>
            <a:ext cx="554984" cy="198802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11" idx="1"/>
          </p:cNvCxnSpPr>
          <p:nvPr/>
        </p:nvCxnSpPr>
        <p:spPr>
          <a:xfrm flipH="1">
            <a:off x="4330447" y="2573015"/>
            <a:ext cx="591428" cy="202896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116632" y="4786228"/>
            <a:ext cx="1184940" cy="461665"/>
          </a:xfrm>
          <a:prstGeom prst="rect">
            <a:avLst/>
          </a:prstGeom>
          <a:noFill/>
        </p:spPr>
        <p:txBody>
          <a:bodyPr wrap="none" rtlCol="0">
            <a:spAutoFit/>
          </a:bodyPr>
          <a:lstStyle/>
          <a:p>
            <a:r>
              <a:rPr lang="en-US" sz="2400" b="1" dirty="0">
                <a:latin typeface="+mj-lt"/>
                <a:cs typeface="Times New Roman" pitchFamily="18" charset="0"/>
              </a:rPr>
              <a:t>0.40***</a:t>
            </a:r>
          </a:p>
        </p:txBody>
      </p:sp>
      <p:sp>
        <p:nvSpPr>
          <p:cNvPr id="16" name="TextBox 15"/>
          <p:cNvSpPr txBox="1"/>
          <p:nvPr/>
        </p:nvSpPr>
        <p:spPr>
          <a:xfrm>
            <a:off x="6984942" y="4786228"/>
            <a:ext cx="790601" cy="461665"/>
          </a:xfrm>
          <a:prstGeom prst="rect">
            <a:avLst/>
          </a:prstGeom>
          <a:noFill/>
        </p:spPr>
        <p:txBody>
          <a:bodyPr wrap="none" rtlCol="0">
            <a:spAutoFit/>
          </a:bodyPr>
          <a:lstStyle/>
          <a:p>
            <a:r>
              <a:rPr lang="en-US" sz="2400" b="1" dirty="0">
                <a:latin typeface="+mj-lt"/>
                <a:cs typeface="Times New Roman" pitchFamily="18" charset="0"/>
              </a:rPr>
              <a:t>0.16</a:t>
            </a:r>
          </a:p>
        </p:txBody>
      </p:sp>
      <p:sp>
        <p:nvSpPr>
          <p:cNvPr id="17" name="TextBox 16"/>
          <p:cNvSpPr txBox="1"/>
          <p:nvPr/>
        </p:nvSpPr>
        <p:spPr>
          <a:xfrm>
            <a:off x="3695825" y="3275876"/>
            <a:ext cx="1055097" cy="461665"/>
          </a:xfrm>
          <a:prstGeom prst="rect">
            <a:avLst/>
          </a:prstGeom>
          <a:noFill/>
        </p:spPr>
        <p:txBody>
          <a:bodyPr wrap="none" rtlCol="0">
            <a:spAutoFit/>
          </a:bodyPr>
          <a:lstStyle/>
          <a:p>
            <a:r>
              <a:rPr lang="en-US" sz="2400" b="1" dirty="0">
                <a:latin typeface="+mj-lt"/>
                <a:cs typeface="Times New Roman" pitchFamily="18" charset="0"/>
              </a:rPr>
              <a:t>-0.21*</a:t>
            </a:r>
          </a:p>
        </p:txBody>
      </p:sp>
      <p:sp>
        <p:nvSpPr>
          <p:cNvPr id="18" name="TextBox 17"/>
          <p:cNvSpPr txBox="1"/>
          <p:nvPr/>
        </p:nvSpPr>
        <p:spPr>
          <a:xfrm>
            <a:off x="7150983" y="3275876"/>
            <a:ext cx="1089561" cy="461665"/>
          </a:xfrm>
          <a:prstGeom prst="rect">
            <a:avLst/>
          </a:prstGeom>
          <a:noFill/>
        </p:spPr>
        <p:txBody>
          <a:bodyPr wrap="square" rtlCol="0">
            <a:spAutoFit/>
          </a:bodyPr>
          <a:lstStyle/>
          <a:p>
            <a:r>
              <a:rPr lang="en-US" sz="2400" b="1" dirty="0">
                <a:latin typeface="+mj-lt"/>
                <a:cs typeface="Times New Roman" pitchFamily="18" charset="0"/>
              </a:rPr>
              <a:t>-0.19</a:t>
            </a:r>
            <a:r>
              <a:rPr lang="en-US" sz="2400" b="1" baseline="30000" dirty="0">
                <a:latin typeface="+mj-lt"/>
                <a:cs typeface="Times New Roman" pitchFamily="18" charset="0"/>
              </a:rPr>
              <a:t>+</a:t>
            </a:r>
          </a:p>
        </p:txBody>
      </p:sp>
      <p:sp>
        <p:nvSpPr>
          <p:cNvPr id="19" name="TextBox 18"/>
          <p:cNvSpPr txBox="1"/>
          <p:nvPr/>
        </p:nvSpPr>
        <p:spPr>
          <a:xfrm>
            <a:off x="5686120" y="3421458"/>
            <a:ext cx="1136850" cy="369332"/>
          </a:xfrm>
          <a:prstGeom prst="rect">
            <a:avLst/>
          </a:prstGeom>
          <a:noFill/>
        </p:spPr>
        <p:txBody>
          <a:bodyPr wrap="none" rtlCol="0">
            <a:spAutoFit/>
          </a:bodyPr>
          <a:lstStyle/>
          <a:p>
            <a:r>
              <a:rPr lang="en-US" b="1" dirty="0">
                <a:latin typeface="+mj-lt"/>
                <a:cs typeface="Times New Roman" pitchFamily="18" charset="0"/>
              </a:rPr>
              <a:t>R</a:t>
            </a:r>
            <a:r>
              <a:rPr lang="en-US" b="1" baseline="30000" dirty="0">
                <a:latin typeface="+mj-lt"/>
                <a:cs typeface="Times New Roman" pitchFamily="18" charset="0"/>
              </a:rPr>
              <a:t>2</a:t>
            </a:r>
            <a:r>
              <a:rPr lang="en-US" b="1" dirty="0">
                <a:latin typeface="+mj-lt"/>
                <a:cs typeface="Times New Roman" pitchFamily="18" charset="0"/>
              </a:rPr>
              <a:t> = 41%</a:t>
            </a:r>
          </a:p>
        </p:txBody>
      </p:sp>
      <p:sp>
        <p:nvSpPr>
          <p:cNvPr id="20" name="TextBox 19"/>
          <p:cNvSpPr txBox="1"/>
          <p:nvPr/>
        </p:nvSpPr>
        <p:spPr>
          <a:xfrm>
            <a:off x="8991154" y="4802157"/>
            <a:ext cx="1136850" cy="369332"/>
          </a:xfrm>
          <a:prstGeom prst="rect">
            <a:avLst/>
          </a:prstGeom>
          <a:noFill/>
        </p:spPr>
        <p:txBody>
          <a:bodyPr wrap="none" rtlCol="0">
            <a:spAutoFit/>
          </a:bodyPr>
          <a:lstStyle/>
          <a:p>
            <a:r>
              <a:rPr lang="en-US" b="1" dirty="0">
                <a:latin typeface="+mj-lt"/>
                <a:cs typeface="Times New Roman" pitchFamily="18" charset="0"/>
              </a:rPr>
              <a:t>R</a:t>
            </a:r>
            <a:r>
              <a:rPr lang="en-US" b="1" baseline="30000" dirty="0">
                <a:latin typeface="+mj-lt"/>
                <a:cs typeface="Times New Roman" pitchFamily="18" charset="0"/>
              </a:rPr>
              <a:t>2</a:t>
            </a:r>
            <a:r>
              <a:rPr lang="en-US" b="1" dirty="0">
                <a:latin typeface="+mj-lt"/>
                <a:cs typeface="Times New Roman" pitchFamily="18" charset="0"/>
              </a:rPr>
              <a:t> = 40%</a:t>
            </a:r>
          </a:p>
        </p:txBody>
      </p:sp>
      <p:sp>
        <p:nvSpPr>
          <p:cNvPr id="21" name="Rectangle 1"/>
          <p:cNvSpPr>
            <a:spLocks noChangeArrowheads="1"/>
          </p:cNvSpPr>
          <p:nvPr/>
        </p:nvSpPr>
        <p:spPr bwMode="auto">
          <a:xfrm>
            <a:off x="4197382" y="6146383"/>
            <a:ext cx="41850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1400" i="1" dirty="0">
                <a:solidFill>
                  <a:schemeClr val="bg1"/>
                </a:solidFill>
                <a:latin typeface="Arial" pitchFamily="34" charset="0"/>
                <a:ea typeface="Times New Roman" pitchFamily="18" charset="0"/>
                <a:cs typeface="Arial" pitchFamily="34" charset="0"/>
              </a:rPr>
              <a:t>+ p-value &lt; 0.10, * &lt; 0.05, ** &lt; 0.01, *** &lt; 0.001</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413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72359"/>
            <a:ext cx="9603275" cy="981395"/>
          </a:xfrm>
        </p:spPr>
        <p:txBody>
          <a:bodyPr>
            <a:normAutofit fontScale="90000"/>
          </a:bodyPr>
          <a:lstStyle/>
          <a:p>
            <a:r>
              <a:rPr lang="en-US" dirty="0">
                <a:solidFill>
                  <a:schemeClr val="accent1"/>
                </a:solidFill>
              </a:rPr>
              <a:t>Dr. Pamela Wisniewski </a:t>
            </a:r>
            <a:br>
              <a:rPr lang="en-US" dirty="0">
                <a:solidFill>
                  <a:schemeClr val="accent1"/>
                </a:solidFill>
              </a:rPr>
            </a:br>
            <a:r>
              <a:rPr lang="en-US" dirty="0">
                <a:solidFill>
                  <a:schemeClr val="tx2"/>
                </a:solidFill>
              </a:rPr>
              <a:t>                   (Pronounced WIZ-NES-KEY) </a:t>
            </a:r>
            <a:br>
              <a:rPr lang="en-US" dirty="0">
                <a:solidFill>
                  <a:schemeClr val="accent1"/>
                </a:solidFill>
              </a:rPr>
            </a:br>
            <a:endParaRPr lang="en-US" dirty="0"/>
          </a:p>
        </p:txBody>
      </p:sp>
      <p:sp>
        <p:nvSpPr>
          <p:cNvPr id="3" name="Content Placeholder 2"/>
          <p:cNvSpPr>
            <a:spLocks noGrp="1"/>
          </p:cNvSpPr>
          <p:nvPr>
            <p:ph idx="1"/>
          </p:nvPr>
        </p:nvSpPr>
        <p:spPr>
          <a:xfrm>
            <a:off x="943897" y="2015732"/>
            <a:ext cx="7595419" cy="3450613"/>
          </a:xfrm>
        </p:spPr>
        <p:txBody>
          <a:bodyPr>
            <a:normAutofit lnSpcReduction="10000"/>
          </a:bodyPr>
          <a:lstStyle/>
          <a:p>
            <a:pPr lvl="1"/>
            <a:r>
              <a:rPr lang="en-US" b="1" dirty="0"/>
              <a:t>Assistant/Associate Professor: </a:t>
            </a:r>
            <a:r>
              <a:rPr lang="en-US" dirty="0"/>
              <a:t>University of Central Florida, Department of Computer Science </a:t>
            </a:r>
          </a:p>
          <a:p>
            <a:pPr lvl="1"/>
            <a:r>
              <a:rPr lang="en-US" b="1" dirty="0"/>
              <a:t>Post Doc: </a:t>
            </a:r>
            <a:r>
              <a:rPr lang="en-US" dirty="0"/>
              <a:t>Pennsylvania State University, College of Information Sciences &amp; Technology</a:t>
            </a:r>
          </a:p>
          <a:p>
            <a:pPr lvl="1"/>
            <a:r>
              <a:rPr lang="en-US" b="1" dirty="0"/>
              <a:t>PhD: </a:t>
            </a:r>
            <a:r>
              <a:rPr lang="en-US" dirty="0"/>
              <a:t>University of North Carolina at Charlotte, Computing &amp; Information Systems, Human-Computer Interaction, College of Computing and Informatics</a:t>
            </a:r>
          </a:p>
          <a:p>
            <a:pPr lvl="1"/>
            <a:r>
              <a:rPr lang="en-US" b="1" dirty="0"/>
              <a:t>Systems Developer: </a:t>
            </a:r>
            <a:r>
              <a:rPr lang="en-US" dirty="0"/>
              <a:t>Financial services and Medical Consulting industries</a:t>
            </a:r>
          </a:p>
          <a:p>
            <a:pPr lvl="1"/>
            <a:r>
              <a:rPr lang="en-US" b="1" dirty="0"/>
              <a:t>BS/MS: </a:t>
            </a:r>
            <a:r>
              <a:rPr lang="en-US" dirty="0"/>
              <a:t>University of Florida, Decision &amp; Information Sciences</a:t>
            </a:r>
          </a:p>
          <a:p>
            <a:endParaRPr lang="en-US" dirty="0"/>
          </a:p>
        </p:txBody>
      </p:sp>
      <p:pic>
        <p:nvPicPr>
          <p:cNvPr id="21" name="Picture 20">
            <a:extLst>
              <a:ext uri="{FF2B5EF4-FFF2-40B4-BE49-F238E27FC236}">
                <a16:creationId xmlns:a16="http://schemas.microsoft.com/office/drawing/2014/main" id="{57D04DCF-FA45-4B3D-B308-995C8AFCC48A}"/>
              </a:ext>
            </a:extLst>
          </p:cNvPr>
          <p:cNvPicPr>
            <a:picLocks noChangeAspect="1"/>
          </p:cNvPicPr>
          <p:nvPr/>
        </p:nvPicPr>
        <p:blipFill>
          <a:blip r:embed="rId3"/>
          <a:stretch>
            <a:fillRect/>
          </a:stretch>
        </p:blipFill>
        <p:spPr>
          <a:xfrm>
            <a:off x="5105472" y="5470103"/>
            <a:ext cx="1369397" cy="1054218"/>
          </a:xfrm>
          <a:prstGeom prst="rect">
            <a:avLst/>
          </a:prstGeom>
        </p:spPr>
      </p:pic>
      <p:pic>
        <p:nvPicPr>
          <p:cNvPr id="22" name="Picture 21">
            <a:extLst>
              <a:ext uri="{FF2B5EF4-FFF2-40B4-BE49-F238E27FC236}">
                <a16:creationId xmlns:a16="http://schemas.microsoft.com/office/drawing/2014/main" id="{1B6CE931-74FE-4ECE-9D0E-90E43768111D}"/>
              </a:ext>
            </a:extLst>
          </p:cNvPr>
          <p:cNvPicPr>
            <a:picLocks noChangeAspect="1"/>
          </p:cNvPicPr>
          <p:nvPr/>
        </p:nvPicPr>
        <p:blipFill>
          <a:blip r:embed="rId4"/>
          <a:stretch>
            <a:fillRect/>
          </a:stretch>
        </p:blipFill>
        <p:spPr>
          <a:xfrm>
            <a:off x="3721763" y="5466345"/>
            <a:ext cx="1007182" cy="1044301"/>
          </a:xfrm>
          <a:prstGeom prst="rect">
            <a:avLst/>
          </a:prstGeom>
        </p:spPr>
      </p:pic>
      <p:pic>
        <p:nvPicPr>
          <p:cNvPr id="24" name="Picture 23">
            <a:extLst>
              <a:ext uri="{FF2B5EF4-FFF2-40B4-BE49-F238E27FC236}">
                <a16:creationId xmlns:a16="http://schemas.microsoft.com/office/drawing/2014/main" id="{CA72F7DF-8DE3-4597-8A0E-5AAC507A2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454" y="5590040"/>
            <a:ext cx="1424711" cy="901975"/>
          </a:xfrm>
          <a:prstGeom prst="rect">
            <a:avLst/>
          </a:prstGeom>
        </p:spPr>
      </p:pic>
      <p:pic>
        <p:nvPicPr>
          <p:cNvPr id="8" name="Picture 7">
            <a:extLst>
              <a:ext uri="{FF2B5EF4-FFF2-40B4-BE49-F238E27FC236}">
                <a16:creationId xmlns:a16="http://schemas.microsoft.com/office/drawing/2014/main" id="{0FC20DA9-91CB-4912-A358-7B303EDFD8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4113" y="5453531"/>
            <a:ext cx="1174991" cy="1174991"/>
          </a:xfrm>
          <a:prstGeom prst="rect">
            <a:avLst/>
          </a:prstGeom>
        </p:spPr>
      </p:pic>
      <p:graphicFrame>
        <p:nvGraphicFramePr>
          <p:cNvPr id="11" name="Content Placeholder 3">
            <a:extLst>
              <a:ext uri="{FF2B5EF4-FFF2-40B4-BE49-F238E27FC236}">
                <a16:creationId xmlns:a16="http://schemas.microsoft.com/office/drawing/2014/main" id="{1A84180E-B9BF-47B5-9882-199E7ACACF87}"/>
              </a:ext>
            </a:extLst>
          </p:cNvPr>
          <p:cNvGraphicFramePr>
            <a:graphicFrameLocks/>
          </p:cNvGraphicFramePr>
          <p:nvPr>
            <p:extLst>
              <p:ext uri="{D42A27DB-BD31-4B8C-83A1-F6EECF244321}">
                <p14:modId xmlns:p14="http://schemas.microsoft.com/office/powerpoint/2010/main" val="1595761798"/>
              </p:ext>
            </p:extLst>
          </p:nvPr>
        </p:nvGraphicFramePr>
        <p:xfrm>
          <a:off x="6794113" y="2053873"/>
          <a:ext cx="6571958" cy="33032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Content Placeholder 3">
            <a:extLst>
              <a:ext uri="{FF2B5EF4-FFF2-40B4-BE49-F238E27FC236}">
                <a16:creationId xmlns:a16="http://schemas.microsoft.com/office/drawing/2014/main" id="{7EF72AFF-6162-44D6-9ACD-8F3CD9A6ED7F}"/>
              </a:ext>
            </a:extLst>
          </p:cNvPr>
          <p:cNvPicPr>
            <a:picLocks noChangeAspect="1"/>
          </p:cNvPicPr>
          <p:nvPr/>
        </p:nvPicPr>
        <p:blipFill>
          <a:blip r:embed="rId12"/>
          <a:stretch>
            <a:fillRect/>
          </a:stretch>
        </p:blipFill>
        <p:spPr>
          <a:xfrm>
            <a:off x="9171732" y="162942"/>
            <a:ext cx="1854686" cy="709417"/>
          </a:xfrm>
          <a:prstGeom prst="rect">
            <a:avLst/>
          </a:prstGeom>
        </p:spPr>
      </p:pic>
      <p:pic>
        <p:nvPicPr>
          <p:cNvPr id="15" name="Picture 14">
            <a:extLst>
              <a:ext uri="{FF2B5EF4-FFF2-40B4-BE49-F238E27FC236}">
                <a16:creationId xmlns:a16="http://schemas.microsoft.com/office/drawing/2014/main" id="{ACB0F1D5-4AC6-4E65-B0C6-C7C2C03A87FF}"/>
              </a:ext>
            </a:extLst>
          </p:cNvPr>
          <p:cNvPicPr>
            <a:picLocks noChangeAspect="1"/>
          </p:cNvPicPr>
          <p:nvPr/>
        </p:nvPicPr>
        <p:blipFill>
          <a:blip r:embed="rId13"/>
          <a:stretch>
            <a:fillRect/>
          </a:stretch>
        </p:blipFill>
        <p:spPr>
          <a:xfrm>
            <a:off x="9170425" y="986241"/>
            <a:ext cx="1854686" cy="743545"/>
          </a:xfrm>
          <a:prstGeom prst="rect">
            <a:avLst/>
          </a:prstGeom>
        </p:spPr>
      </p:pic>
    </p:spTree>
    <p:extLst>
      <p:ext uri="{BB962C8B-B14F-4D97-AF65-F5344CB8AC3E}">
        <p14:creationId xmlns:p14="http://schemas.microsoft.com/office/powerpoint/2010/main" val="226417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Role of </a:t>
            </a:r>
            <a:r>
              <a:rPr lang="en-US" b="1" dirty="0">
                <a:solidFill>
                  <a:schemeClr val="accent1"/>
                </a:solidFill>
              </a:rPr>
              <a:t>Resilience</a:t>
            </a:r>
          </a:p>
        </p:txBody>
      </p:sp>
      <p:pic>
        <p:nvPicPr>
          <p:cNvPr id="5" name="Picture 1" descr="exposure_x_resilience"/>
          <p:cNvPicPr>
            <a:picLocks noChangeAspect="1" noChangeArrowheads="1"/>
          </p:cNvPicPr>
          <p:nvPr/>
        </p:nvPicPr>
        <p:blipFill>
          <a:blip r:embed="rId3" cstate="print"/>
          <a:srcRect/>
          <a:stretch>
            <a:fillRect/>
          </a:stretch>
        </p:blipFill>
        <p:spPr bwMode="auto">
          <a:xfrm>
            <a:off x="6172723" y="2181468"/>
            <a:ext cx="4150468" cy="3048000"/>
          </a:xfrm>
          <a:prstGeom prst="rect">
            <a:avLst/>
          </a:prstGeom>
          <a:noFill/>
          <a:ln w="9525">
            <a:noFill/>
            <a:miter lim="800000"/>
            <a:headEnd/>
            <a:tailEnd/>
          </a:ln>
        </p:spPr>
      </p:pic>
      <p:pic>
        <p:nvPicPr>
          <p:cNvPr id="6" name="Picture 2" descr="addiction_x_resilience"/>
          <p:cNvPicPr>
            <a:picLocks noChangeAspect="1" noChangeArrowheads="1"/>
          </p:cNvPicPr>
          <p:nvPr/>
        </p:nvPicPr>
        <p:blipFill>
          <a:blip r:embed="rId4" cstate="print"/>
          <a:srcRect/>
          <a:stretch>
            <a:fillRect/>
          </a:stretch>
        </p:blipFill>
        <p:spPr bwMode="auto">
          <a:xfrm>
            <a:off x="1600723" y="2181468"/>
            <a:ext cx="4191000" cy="3084680"/>
          </a:xfrm>
          <a:prstGeom prst="rect">
            <a:avLst/>
          </a:prstGeom>
          <a:noFill/>
          <a:ln w="9525">
            <a:noFill/>
            <a:miter lim="800000"/>
            <a:headEnd/>
            <a:tailEnd/>
          </a:ln>
        </p:spPr>
      </p:pic>
      <p:sp>
        <p:nvSpPr>
          <p:cNvPr id="7" name="Rectangle 6"/>
          <p:cNvSpPr/>
          <p:nvPr/>
        </p:nvSpPr>
        <p:spPr>
          <a:xfrm>
            <a:off x="6266095" y="5305668"/>
            <a:ext cx="4660250" cy="369332"/>
          </a:xfrm>
          <a:prstGeom prst="rect">
            <a:avLst/>
          </a:prstGeom>
        </p:spPr>
        <p:txBody>
          <a:bodyPr wrap="none">
            <a:spAutoFit/>
          </a:bodyPr>
          <a:lstStyle/>
          <a:p>
            <a:r>
              <a:rPr lang="en-US" dirty="0">
                <a:solidFill>
                  <a:schemeClr val="accent1"/>
                </a:solidFill>
              </a:rPr>
              <a:t>Protective-Stabilizing</a:t>
            </a:r>
            <a:r>
              <a:rPr lang="en-US" dirty="0">
                <a:solidFill>
                  <a:schemeClr val="accent2"/>
                </a:solidFill>
              </a:rPr>
              <a:t> </a:t>
            </a:r>
            <a:r>
              <a:rPr lang="en-US" dirty="0">
                <a:solidFill>
                  <a:schemeClr val="tx2"/>
                </a:solidFill>
              </a:rPr>
              <a:t>Effect of Resilience</a:t>
            </a:r>
          </a:p>
        </p:txBody>
      </p:sp>
      <p:sp>
        <p:nvSpPr>
          <p:cNvPr id="8" name="Rectangle 7"/>
          <p:cNvSpPr/>
          <p:nvPr/>
        </p:nvSpPr>
        <p:spPr>
          <a:xfrm>
            <a:off x="1829324" y="5305668"/>
            <a:ext cx="4572085" cy="369332"/>
          </a:xfrm>
          <a:prstGeom prst="rect">
            <a:avLst/>
          </a:prstGeom>
        </p:spPr>
        <p:txBody>
          <a:bodyPr wrap="none">
            <a:spAutoFit/>
          </a:bodyPr>
          <a:lstStyle/>
          <a:p>
            <a:r>
              <a:rPr lang="en-US" dirty="0">
                <a:solidFill>
                  <a:schemeClr val="accent1"/>
                </a:solidFill>
              </a:rPr>
              <a:t>Protective-Reactive</a:t>
            </a:r>
            <a:r>
              <a:rPr lang="en-US" dirty="0">
                <a:solidFill>
                  <a:schemeClr val="accent2"/>
                </a:solidFill>
              </a:rPr>
              <a:t> </a:t>
            </a:r>
            <a:r>
              <a:rPr lang="en-US" dirty="0">
                <a:solidFill>
                  <a:schemeClr val="tx2"/>
                </a:solidFill>
              </a:rPr>
              <a:t>Effect of Resilience</a:t>
            </a:r>
          </a:p>
        </p:txBody>
      </p:sp>
    </p:spTree>
    <p:extLst>
      <p:ext uri="{BB962C8B-B14F-4D97-AF65-F5344CB8AC3E}">
        <p14:creationId xmlns:p14="http://schemas.microsoft.com/office/powerpoint/2010/main" val="299209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http://api.ning.com/files/yLBGfqJNowjHavygG7dPFXz1kh7T5Su-ytjDdr2i2fadvrz0C1pOhMdjIWVhJW48eHN6ftW9fT15nAHu-H8RPn3eGIkpghJz/diary.jpg">
            <a:extLst>
              <a:ext uri="{FF2B5EF4-FFF2-40B4-BE49-F238E27FC236}">
                <a16:creationId xmlns:a16="http://schemas.microsoft.com/office/drawing/2014/main" id="{FDCB7BC4-F10D-432B-AE22-2537974C7A5F}"/>
              </a:ext>
            </a:extLst>
          </p:cNvPr>
          <p:cNvPicPr>
            <a:picLocks noChangeAspect="1" noChangeArrowheads="1"/>
          </p:cNvPicPr>
          <p:nvPr/>
        </p:nvPicPr>
        <p:blipFill rotWithShape="1">
          <a:blip r:embed="rId2" cstate="print">
            <a:alphaModFix amt="50000"/>
          </a:blip>
          <a:srcRect t="20961" r="-1" b="4036"/>
          <a:stretch/>
        </p:blipFill>
        <p:spPr bwMode="auto">
          <a:xfrm>
            <a:off x="2" y="10"/>
            <a:ext cx="12191695" cy="6857990"/>
          </a:xfrm>
          <a:prstGeom prst="rect">
            <a:avLst/>
          </a:prstGeom>
          <a:noFill/>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7" name="Rectangle 2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dirty="0"/>
              <a:t>Results from </a:t>
            </a:r>
            <a:r>
              <a:rPr lang="en-US" dirty="0">
                <a:solidFill>
                  <a:srgbClr val="FFC000"/>
                </a:solidFill>
              </a:rPr>
              <a:t>Diary Study </a:t>
            </a:r>
            <a:r>
              <a:rPr lang="en-US" dirty="0"/>
              <a:t>of 68 </a:t>
            </a:r>
            <a:br>
              <a:rPr lang="en-US" dirty="0"/>
            </a:br>
            <a:r>
              <a:rPr lang="en-US" dirty="0"/>
              <a:t>teens and parents</a:t>
            </a:r>
            <a:endParaRPr lang="en-US" b="1" dirty="0"/>
          </a:p>
        </p:txBody>
      </p:sp>
      <p:cxnSp>
        <p:nvCxnSpPr>
          <p:cNvPr id="29" name="Straight Connector 2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fontScale="92500"/>
          </a:bodyPr>
          <a:lstStyle/>
          <a:p>
            <a:pPr>
              <a:lnSpc>
                <a:spcPct val="110000"/>
              </a:lnSpc>
              <a:buClr>
                <a:srgbClr val="EDE76D"/>
              </a:buClr>
            </a:pPr>
            <a:r>
              <a:rPr lang="en-US" sz="1800" b="1" dirty="0">
                <a:solidFill>
                  <a:srgbClr val="FFC000"/>
                </a:solidFill>
              </a:rPr>
              <a:t>87% </a:t>
            </a:r>
            <a:r>
              <a:rPr lang="en-US" sz="1800" dirty="0"/>
              <a:t>of the risks reported during the diary study were coded as </a:t>
            </a:r>
            <a:r>
              <a:rPr lang="en-US" sz="1800" b="1" dirty="0"/>
              <a:t>low</a:t>
            </a:r>
            <a:r>
              <a:rPr lang="en-US" sz="1800" dirty="0"/>
              <a:t> to </a:t>
            </a:r>
            <a:r>
              <a:rPr lang="en-US" sz="1800" b="1" dirty="0"/>
              <a:t>medium</a:t>
            </a:r>
            <a:r>
              <a:rPr lang="en-US" sz="1800" dirty="0"/>
              <a:t> risk severity</a:t>
            </a:r>
          </a:p>
          <a:p>
            <a:pPr>
              <a:lnSpc>
                <a:spcPct val="110000"/>
              </a:lnSpc>
              <a:buClr>
                <a:srgbClr val="EDE76D"/>
              </a:buClr>
            </a:pPr>
            <a:r>
              <a:rPr lang="en-US" sz="1800" b="1" dirty="0">
                <a:solidFill>
                  <a:srgbClr val="FFC000"/>
                </a:solidFill>
              </a:rPr>
              <a:t>84% </a:t>
            </a:r>
            <a:r>
              <a:rPr lang="en-US" sz="1800" dirty="0"/>
              <a:t>of the risk reports suggested that teens </a:t>
            </a:r>
            <a:r>
              <a:rPr lang="en-US" sz="1800" b="1" dirty="0"/>
              <a:t>did </a:t>
            </a:r>
            <a:r>
              <a:rPr lang="en-US" sz="1800" b="1" i="1" dirty="0"/>
              <a:t>not</a:t>
            </a:r>
            <a:r>
              <a:rPr lang="en-US" sz="1800" b="1" dirty="0"/>
              <a:t> intentionally seek out </a:t>
            </a:r>
            <a:r>
              <a:rPr lang="en-US" sz="1800" dirty="0"/>
              <a:t>online risk experiences</a:t>
            </a:r>
          </a:p>
          <a:p>
            <a:pPr>
              <a:lnSpc>
                <a:spcPct val="110000"/>
              </a:lnSpc>
              <a:buClr>
                <a:srgbClr val="EDE76D"/>
              </a:buClr>
            </a:pPr>
            <a:r>
              <a:rPr lang="en-US" sz="1800" b="1" dirty="0">
                <a:solidFill>
                  <a:srgbClr val="FFC000"/>
                </a:solidFill>
              </a:rPr>
              <a:t>47% </a:t>
            </a:r>
            <a:r>
              <a:rPr lang="en-US" sz="1800" dirty="0"/>
              <a:t>of reports showed that teens took </a:t>
            </a:r>
            <a:r>
              <a:rPr lang="en-US" sz="1800" b="1" dirty="0"/>
              <a:t>active measures to cope</a:t>
            </a:r>
          </a:p>
          <a:p>
            <a:pPr lvl="1">
              <a:lnSpc>
                <a:spcPct val="110000"/>
              </a:lnSpc>
              <a:buClr>
                <a:srgbClr val="EDE76D"/>
              </a:buClr>
            </a:pPr>
            <a:r>
              <a:rPr lang="en-US" dirty="0"/>
              <a:t>Said “no” to unwanted advances, confronted the person who caused the issue, removed themselves from unwanted situations, fixed it themselves, or actively sought help</a:t>
            </a:r>
          </a:p>
          <a:p>
            <a:pPr>
              <a:lnSpc>
                <a:spcPct val="110000"/>
              </a:lnSpc>
              <a:buClr>
                <a:srgbClr val="EDE76D"/>
              </a:buClr>
            </a:pPr>
            <a:r>
              <a:rPr lang="en-US" sz="1800" b="1" dirty="0">
                <a:solidFill>
                  <a:srgbClr val="FFC000"/>
                </a:solidFill>
              </a:rPr>
              <a:t>49% </a:t>
            </a:r>
            <a:r>
              <a:rPr lang="en-US" sz="1800" dirty="0"/>
              <a:t>of the reports were considered </a:t>
            </a:r>
            <a:r>
              <a:rPr lang="en-US" sz="1800" b="1" dirty="0"/>
              <a:t>resolved</a:t>
            </a:r>
            <a:endParaRPr lang="en-US" sz="1800" dirty="0"/>
          </a:p>
          <a:p>
            <a:pPr lvl="1">
              <a:lnSpc>
                <a:spcPct val="110000"/>
              </a:lnSpc>
              <a:buClr>
                <a:srgbClr val="EDE76D"/>
              </a:buClr>
            </a:pPr>
            <a:r>
              <a:rPr lang="en-US" b="1" dirty="0">
                <a:solidFill>
                  <a:srgbClr val="FFC000"/>
                </a:solidFill>
              </a:rPr>
              <a:t>17% </a:t>
            </a:r>
            <a:r>
              <a:rPr lang="en-US" dirty="0"/>
              <a:t>so </a:t>
            </a:r>
            <a:r>
              <a:rPr lang="en-US" b="1" dirty="0"/>
              <a:t>insignificant</a:t>
            </a:r>
            <a:r>
              <a:rPr lang="en-US" dirty="0"/>
              <a:t>, no resolution was necessary</a:t>
            </a:r>
          </a:p>
          <a:p>
            <a:pPr>
              <a:lnSpc>
                <a:spcPct val="110000"/>
              </a:lnSpc>
              <a:buClr>
                <a:srgbClr val="EDE76D"/>
              </a:buClr>
            </a:pPr>
            <a:r>
              <a:rPr lang="en-US" sz="1800" dirty="0"/>
              <a:t>Experiences often gave teens the </a:t>
            </a:r>
            <a:r>
              <a:rPr lang="en-US" sz="1800" dirty="0">
                <a:solidFill>
                  <a:srgbClr val="FFC000"/>
                </a:solidFill>
              </a:rPr>
              <a:t>opportunity to build important </a:t>
            </a:r>
            <a:r>
              <a:rPr lang="en-US" sz="1800" b="1" dirty="0">
                <a:solidFill>
                  <a:srgbClr val="FFC000"/>
                </a:solidFill>
              </a:rPr>
              <a:t>social skills</a:t>
            </a:r>
            <a:r>
              <a:rPr lang="en-US" sz="1800" b="1" dirty="0"/>
              <a:t>, </a:t>
            </a:r>
            <a:r>
              <a:rPr lang="en-US" sz="1800" dirty="0"/>
              <a:t>such as boundary setting, problem solving, and empathy</a:t>
            </a:r>
          </a:p>
        </p:txBody>
      </p:sp>
      <p:sp>
        <p:nvSpPr>
          <p:cNvPr id="3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 name="AutoShape 2" descr="data:image/jpeg;base64,/9j/4AAQSkZJRgABAQAAAQABAAD/2wCEAAkGBxMSEhUTEhMWFhUXGBoYGBgYGRgaIBoaHx4eGx8gGx0dHSgiHh0lHRoXITElJikrLi4uIB8zODMtNygtLisBCgoKDg0OGxAQGy8lICU3LTAwMjAtLS0tLSswLy0tLTAtLS0tLS0yLy0tLy8tLS8tLS0vLS0tLS0tLS0tLS0tLf/AABEIAJ8BPgMBIgACEQEDEQH/xAAbAAACAwEBAQAAAAAAAAAAAAAEBQIDBgEAB//EADsQAAIBAwMCAwYGAgEDAwUAAAECEQMSIQAEMUFRBSJhEzJxgZGhBhRCUrHRwfAjM2LxcoLhFRYkosL/xAAZAQACAwEAAAAAAAAAAAAAAAACAwABBAX/xAAsEQACAgICAQQBAwMFAAAAAAAAAQIRAyESMQQTIkFRcTJhkYHR8BShscHh/9oADAMBAAIRAxEAPwDAUtsckMBBwSYGM9ckj4altarFHSEi65mtF0SMA9Fnosc6NbYPYGcWrHluEFsk+XHY88RobbME9rMFQWwZIb0MRjAyNZW7NHFJoUK+T5m9I7/P56t8PrqjFqlP2qwRaWdRPTKkEa7vq/tHL2KkgAKogAAQIHy51QBjTe1sXe9BKV1asjKhFMMp9ncTABkrcckc5PfUNxXJqVGBCyzMB2ySFED19Bokt7CqGRg5WMxgyBKnoRkj11VXdgRKWHMxKgg5A9AJxniNAuw+ityxAZZ4yQesn7xHGu7VGfhSQsTE/fOjFNSlC2K5KwJW63uRyCYPWYmdMvC9gGJJECQVk+b54g8T050LnSD4bL/DVItOIaRJXrwcnBx20Zt6eZMHPlwMiY7R/vXRo28JaBCzNvOfpqxKIB5kYyNZZZWPWNBrUVtUWKTImVGB1+erW2aBThfQx/euUafMEyTMcx30e+3JBEkfSfuNKUm7GcUjJVfBWlmQg9QMf/0QAMeuqH8NqIpd1wTwIH3zrWVIWBUXkGG4aOno3HX0yNEbvaVAuV8sETmSDzg5Ig57acpe3sU17tIwW22HtBhlGBMMODPIA944+mi9t4KEKkiSpkyTkR2PBB65Gnq0EnzAKFOSoyB6kAznvrzNAM5uEqcjE9vX10cXyVFO4u0Z3ceDIv8AyGVRUm0tLF+IuKAWmZ4n46T2MsuFicZI904wvz5jqNbHcVza1sAwcnoYjHY86DUUUAIAqeUC4g4IGTkcTMwNVy4y4tk01aEaXOLmpRRFyEqOGtkTmcY9Prqe+34NFE/43CrdMMrAzgNaQCbTGbjxnTJqVN/+M3KgLXKmBgzx0JNurNr4WtNTYSGa23rBBw3MFgTHPBONCvuvwW9/9ivw6sAj0/ZhnMRTCXAKJa4MWkEAmIk9TPBBtAqpi9ZyqMQzSfdLRz0kD/4d7DYVaaNTCqFlr2Jt/aoBYrKgRwImToOrSqGmaRCPBhO6fqJDY8hE4Jicxq06k6CfujsXb+spZqaULTcIly7LBMqpEAgk9QTjnVDSABJYxDC33M9+/OdFjYBSjVC4RxlgowMhiBmQD9cxxpqyNXFFWemzNda1RXptjg3RDibRAuY8TnTHkUUhHFyk7Eaoo5L2qsZWfOckYYR6c/DVW225cEiRYJcyxxMSYEKM9dMaoRL7FZmlfZvIHmIN6lJ8wyRI7Ceuu/hvw723tEvKhhFoKAsy+ZcOyggeYnzCMemr51FyJJK6KX3gq+ypsiKiGC1JTcV4JJZiD1PAHOhmUAgAkk/3iOpxGralJRUtq2kqSrKDbDSfdZQVMAD0+ONGbna16FRFL5pyqgMfIVmQCD5WAIMiORqcknSJxtWV09pUNX2Qpn2i5K5mBH6WOe4HOcDUVtDMpFRVDAPhhbkwCCJnGJ7aKqeH0q1IOrudyTNQECMmAby2SfLAA6meNU7hLi2ZBgA2gE2iBIBiSCZOdCpcgmgvY7pKlVXLqlouIWmoMKD7oi1mxOveI0xt6ttcF2gOyBhEMJALLw2RMSM86pFNmBv8wE883H1OYxxo7Zo7lqjCm58qt7SDMiBknEAczjGgl7Xfx/nyWKasgK1im/gBpP0AkaINd0ZXpoiEyLBcxUjykMDxOSAZ0zoBmkYAGAP25JgGZjOqq22M8fX10EvISdM04/E5rldC4LuFhwii6cWrgfMEfQyNRbZ1j+tZnoB/WnO43LlirLbxIH+R3411qFQpNpCIYLEHBPAnRwytq9Cc2FQlQoqeHuVUFoIkyoMt8cxiDwNEUfCKTsoFwkAZeFnqZYMc9s+mjqFJmMA5g+kjXd1t7SDTLAYIJgmfl66GfkKLpugY4rVoAXZ019xSADyWLSe/AjHSNWNuLVAtVhOFIwPX46K8a3JAFhWHUMwWTDHFpHxAMAdeug9x4ZXCy/s1DNKksmQJEczIODjnnVwyKaTkypxUdIaVmqVUVxNpXOQCQvwA8kzgQMjWfOyL09yyjCm89IEnm4cx0BM41p/FNsr2JRBK2hQWPLFV78AmYHbWepeJVaVKpSZgwg0rDxBBBOIyDDAntoo8t0DLjWzPJSmcgQJzOfQY51OhticwInr1++r6FEE2mTMAW9/Tv8NO/EtutIwADEgAmPKv9/ck60ylQqMb2Bv4ea9NmRgAkIiM4LH9VqYEwCTPyydLtttgUYvdgraJ97OVAg9Jz07HV+8qe1N6URTCjPsw3HQk9/Xrrm92xBBmCIxIBE8YkmTyfXS1fTf/AINaXaVnqyg+zsvKZtRis5PQjmT1ica2nhiXMSyhCc2j9I7azWy2huRmCiEHTkHiY6wda7wXZAAmIJM+lvp3n/Gk5JJUHBBTUBBOIGD/AONVpTiCJ+nH+nRTUDEjVlCmSAOnb+f4Gs0qHxJUNvORyOeNW7asGDR5oMEn/HwiNabwzwR7AxgKVnnPp8NB7tEC2qc/qxHp2xqKDjV6K5Rd1szu5o+0a0AEnIIIkAcjOOo7D76tr74/8d//ABvaYJaQYMTPCzHoD89V3i5iVkLIAbORgHrHWBoSrtlaAv6uSe+QI7AGBqU330V07XZb4lvaajyAmQRKmM9bu/IGlZuAtIaBkDk+bHpPA6dNHHZv7NbckOV+IhRzER8e2q69F6dTBU4EeabT7sifiT1jnRQcI6RUrf6irbWFSLSGCnzz3jkRxIHOlVN/+Jr+QfLIm4ESQJPEiZGndPZXSSVVIuBJnHYL29fQ6jU28xwCMY83kP6lA4OZn4/DQeovnsLiukJ/DtvDNIKyJyOJyIn66bLa4iRMQZER2EwcznpoWspe+EzJg9THU9ZIPIHbGrqNE+cAkFliQJkGMA8wAwHMZGNMnJuNvsGKV0iF7m4WyQJZZPJzJ9J1D2VN28qMCoyRJEYEYBOW7iP41xGAY23E8yDMkGQCZjkDv27auSrdUupt5s8kIQJwBAGO/efjoZSf4/z5C46sWVqDKzIwIYDiOt0RjHXpryIJs9mQYwH8w74BwB9tMdwhJBqqxhCCSbc5II7LEYjuedVIi128xIUYV2bC9gDz3jifTTHk9uxai70hb+SqgmqoS5WLziQYKzJyF65nvzq1/Caj7ayilSqFcu96hYhcgsGhucR656AvxAJc9tRyqwtomWw2FLHAxx6gZ1PaOKdN6bGqHLJ5MA2+8ubSSA2SsgZHPRbyNq13r4CaMmdsX9mzItNEChmEAlSSQ1pMmc5GOOBpgWNav7Z2DXJm9fMCBA4wXJjMQdXvR3LOUIAkHz1AsLTGYkrgSfdA5iBq/aeJ2Et7Gn7SQglAKa0x6KLmciQWOY76dKTktd/t+4KqLM/uKZNwClRdcBMle4nqMdePrJX/ANIYNYQ4NQI1KWEQ4lSxiCSIECMn01OnSk1XcjqVWXGZBxapHErBjnRu68UJHsSKSBbVvBl/KCcGcpdMGCQIGSdFKctKP9RdLti3Z7b30LeZsAtdggzHz/09y/ElvUEU0pBsrYpGBKkAkkwWBJk9PTRb0Xrl3G4FapiB7Ny7kDPMAKFEycnAjUXSp7ViaLOqllCyqm4zb5RPlukwBHTVcrlZde0dbGhS9kxpuXDEe9bepgSGEZj9wwdRTZ3q4tYFBN4BIAzh+wOI0ip7h181ttQtFglcckkkWgT0n6aP3tZ/yxqNTZYqWNL4LgkYUcwIzj01jyePJTu+zdh8qKhxfwVFGVA9wKMQZ5KsJAEkcxkx0K+mo+3BkhSVGJnhiJ5jPfQzb9zTVFsuRrhCAmSM+bIK/Hrq/ZUpK05Ek4JIXPZicAc/PWuEOK2Zs+TnKx/4LswKZeWuMhpgRjgdhB+OdU+JHBCoFBM/E54xgfDtrmy8U/L1Hp1fMSZY4YK3U4m4ca5vNyrAWurDgDt9eM65WbFk9XlVp9MPFKNUCVq9IKLUIqC2GugAgg3QBlp/xpRuXYrJPkDWhskTkwMSJknjOdE+I12pkDyk8yCGAPxGCR2yNButT2IcqpUuRJGZjr9/956PjY3jjb+RWSSk6Nb4WHp5cjKLBhXwQACPp/Osb4jRAruCMX5BMdcyenUa2/hO0rfl1LBGBIVfNBAAkz3HGB3nS+ns6KVHq7ggwxYrmSTPlAkFuckwMafBpN0Kkrop8P8AAlo//kMFLEn2NGT294wZjm2Tnn01nPFqbmoxqQDAgTM/CJHrp/41uldaXs7bWkuslnENADmeoAOAB9BpS21R0ZrkRl/R55fPc4HIHPQ9tFGT7ZVI74XvRRpNYGJclatsiEIxJIiZmPiQdKqbgTyCuUM5BBEehxoxA6k0o5MEEdRovw3bST7NbrQATBB5jHpkDidTUW39h25VH6J7KvUroLnLOHOCIxGCCMESOP51r/CdsQsds6t/D/hYCTYBPGONM6lMoPKcMPqPX56y5JrpDIxfyDVAXjzMD2WAI+Efxq/ZUDdB68fD/wAg6HprmOTiI746aaUhCoRg/H/HTWdO3XwaOPFfuaH/AOokRSVCYSSeB2iT+o9vrGs/4oGFslpYfqi7nraI6/bUDv7CFYxEz/g9OeNU7/xM1cAeWJDHBj79daJZHLszxhXQGsAE9W6wCJ647Rq47NVCmZjINoAMdx1wevXRHhnh5aREnoQAc+nfTKp4ZZkjr1GktPsZa5UIE262EcANkziPT45HyGgK1IBZIBEnCxMHrcOuOP4083O0AEEfuI6ds6DCi4BxxgxPvHgjp8dRtxIlewBypRv+N5I94nKjoFJ6QT8Z0OKfszcDDdWkqTPfp04+2mG6Q1CrXEDgAiDaJ57aGq0sm0QJkSRm0nOcDMnOpGSouivcsyhCxCtOAoBMG6ZPJ6A566g5KTc0KIVVAGSIxPqCTnqDrld2WwscAggxOQRHy93pnONVrZ5mM8ZQrJnqRECJBwO8Y1K1bIlvQbuPZAAiHuFyrHJg+VgevlAOeM6z9HdLLlgyQGAswCvCoYHmjGCQCJknTNZHmJ8pJMKRh+1vwPSRE6oasz+zRmFMEWkrmF7E9QIBg5MeuqUUm66/ITk332EpSpilAuYsZlRAGMBxxkwO3XpoSrtQwUKSoWTEEksFAwRhcjiZH20Q+3sN4N3mNo/dBFohiByJnQtdFUnzMt0tAmGA5En3hM5+Gqj3pkSrsE8OVlZQUm8EkyhMEzALKbeszM+mmOz8HLNcZFoEgkyD6HrAxqg1KKwQeQbQ64mT7p9BPaDozw3xcUqgFUiKkC4g3A8AlicjocY+WpmlNp8OyRils9uqDWlQzQ3UEz3xOdZumrhlpWFrSFa0ZqLMk44MBQDznJ1s6vilOiTa4i1pi1jjkqRJx/nSTf7L2tQFTYSAy1UBa9s8kE8QvGc+h0rxJyV8lomSKe0BUNvWrwoChHBB8qqQi58oUgkTziJHWNLHspViNu10giSAZVgJieGBkDHXnXUr+0qU1MXYpkuxVRBtBMkEKAciR1+GqfEgqMVp1EYTN1O6DkgDzC5fhkHHOulCLumZpSVfuOBvhbYLlpw1ufmVIA8xJjJPTUPCtw9StS9pV9mb1CeWODjzd5jmeknQFKjWSnFVGWiXiT5bXErJwTCy2OJn1ntHcojmiFDI1VZdrSwUSCAQbQMnIP8A8W4qmolNvTej1eowmm4thjcCMk8EN19I16uqAIwZXJEnmVPZpGqd/UeQ5e8spBeGzypFx97HXtGobTas6kqJtiROYOJjqAee0jTYpUpMXJtuhlQ35pv5LEBCgmFqQOpzOeTA+GmS7qmrqlyVkYeV/ZrcHPlF4JkAZxPY6U+E7ZG9oXE2oSqAkG6YA46ZJ1d4itKVKTcVRjkEZUTkcNM8ccaVPjKXEtJpWXMGDE1CGKgKWkyqg2RAgseOZxqvZ+RwyA+95WgT2ItMg4PGomveXkA3d4kZnmJJ5Gi9tSAJxcPXB4/v+NGo6plykr10U7WkataLb2ckAQOoOZ6RM/LWh3n4XpUqIJ87XAEk44MwPl8dNPwlRyZRfKJVrROcHPUfHR34n/6S/wDrH8HXI8nyZryVijpDIpOLbBvDduRSXsVXpJ6ZHb6jWTaurAIxJUVLp/UVgg+gI/3jX03cbIJtA/X2Ij4lQB9yNfPn28Ajj0OOcZ766rgk9ioz+uhHRp4MwSfqOs85nI1Xu9jaqkOjyLmUH3DMQ3241pd5sUSlfTkt+o+UieAARJ/doSvVFZahSnNQhqlYMARiM0+oiSYPGc6pzkFFL5FFbw6mwSpegDMA1Nal7gcmQQLYAPJPTW0/CXg1M3BA0TILDMcrJGCfhjWO3iEOEqNeEhcduoB+o19J/Ce5vEhCotAAPYY0nLKSS3oOKpPWy19st0IQRMGCMH/QdBb0BeCfT/eg1qqtBYAwOwxpH4nQBiBmf99NY5OpJDoT5bF9PbtIJ8vxwfQ65vWggAqDA7dP8/zqzebi2cHJPOZ44x66XNu1rAAgA5lvvBESB/emR0HB2+ihtzeRbcSBBIEWkn1IkSemiVpw0A5kAqBgSASR15+/Go7lkSDMv5VIcAwMSQOx4E9tWDbAl6gIJE3Am0xEgAAf9v8AeiipJXeisiSaNb+HdwiLkQSf99dEeJeJLJW08SG6HWH2u8dTnPTBBx6xi7/M6Oo1yzeZmafMRBFqjED05z19NO9eShxexPoLlyCq1YnmAI+0nJ/3tpY1MjhoUznv6GOkxp5tPDmqObcWrBzIjpmOZ1TutvZM5b/fp10vi+60ycl0JhSJbBIHrmedVV6ECbLvemJUiSeJ/gz11fuG7ZEEjpHXP31U9GVuDArkk+aFGeR3GR2M6q1EOm9MWOhJZnlm4jPcdB0gdNcXbgsOhaJBbgEnBxicevl9cGU182JnIta4wOO0iPMYk6C3tBVDWiAYJAGSxOAJ93BHGTA9ZqWS3xLil2C7quTAcCVHVYKAAZIntbn6ajSVP+QAhiQX8jE2xwF9MGZnEajuBDtcQ3lzcCBIB6HJjiSPlkaIVXi7yKfKZ8ot+vI9Mde+rbSRdN7KGpgo1QPCgrPEgkeWOAAYPXAjXRRqvVBcBUMQxhiJEQxwYaTj1GdWV9mQzU2KosB55QQYLQCSSRMR6aEoubbakVEYGKYWJ7doJwf8aFO1pl/klvqKuFAqKzZnESMYiPL8IzIzqNRoe60kZC3FrSSQvmkzCqSSP61LdbaXBpjKqxZkgTUExBJGIgZE6n4t4nUNP2aoFR5C2hi1xhypMkyYEgYExmNRNtpItxdXQuNA1pJVQVuJanaoA4FoGWGMDPGqyAFdlDCiw8tsIVqhZUlbiwEzmc57aqo7ipffki4U2l1VszEE8EAGDMSM6tVCC5qQTbALtNxB5m4ybTwJA+c60VWmJq+ju3p0jRZZLM7kZUB7oBXzGYBYGQO5yM6Hq1S9SlRYUyVApF1CgmcC49SmFHWAep1dWb2aqwoLCm1ixJJb3pMkBRBUD/M6FRjW3QcRTLNcCFYi8QcBeSWE/E6NfL+Ngy6X2FbvctUEO0VE8xNQACchrZ5BIugj3pPOljinaipklVvdiQFYk4+AEAn4nTPxbc03eSS9MstswHACm6TEhZ/Sv8g6HG2uZADTUe8tqO3EkgwCzQMyemrxulvRU9sH29qkTBaAQCJVpmQwYdQRBGjKnhlamEqQQ7MQiBSSVAyw7iMaFq1GZrWYNaoVcDzAHA4nqR34GimFVWCOGhWBgm62RNuZAxJP340TbvsBJEtlRXJdmdpEUgHl+pJxxIjmcaI26U2ZAJMiCgFpuzgsTEdbu04Gh6K1Tdhj2ZZIB7gggARInV1Dbn2d9ylboIkXfcZHqJGqf3ZOtB3h+2VyuLYBByWvb4DIkY7eum9DYhLlNpaYiMr8+AehGdU+G7CvhqdIjNyEwGkDkSZP00RtUKtDAhpzOD89LT5N1It/g1HgPhzEG3mO/wDGlv4kqFKYVuQwk+sHTXwzxM0uOvf+dKvxdDi6fNcJg+h51h8yMPWhJdv+AsTfFp9Gu327FPa0gwkNTUfDyj76yz7JCA0gLPJIHoOfU6dUVqV6KAyFNNAI4xGT31LxnwRmpqtNL4tVoa2AJyPmex+Gutkjzm2jPBqMaZlvFdiKdppJLNOVF2O0RBye3TSynu2ANOoYu/W4uIHaG/SSBPoNN/xNu/Z1npJMIiU1MmQywxbHXLD56Rtuah/5XUVBdyxnzR1zPTrjGkuMo6Y1NSKN54OyPSUxdUCkoB7txwDHcQY6a+r7Hwmm1JV6L7pWRaetpHGdfNthuTWrBiqrGWK3C48y0kyRr6x4TWupKccZ0qKWTKoZP3CzRcMSkvlkH21qQxmFi48n4nWNeqzu1O8DzAjBORPHw6zpz+KfxRSpD2SxUYyHUH3V7kgGMkDWH225rGpUamsk1S5VfMoB6AxgdCT9tZs0ILK+HVf7l4Iy42xnXoB4MgNlgoPIJtwZ6AjH9a8aYK+6CVyQD7wMCbvmIEDp31clBg8kqrUxIg4t7SRnknPrqKbcIVYkyXAABAxIknuDIgdgdLjPk/8Ag11xSQG1VlcsQoIkgkDzATiDzIPHPGrdqJUFcREAdz69+PXVHtka0gKjGQ5ImQYhgOBy3w76YJQtRVzlbm4+ozwY+2tfj5HGdJdleXFOCbFzu1x83lweBwBJnuekcka7TqXlQoENAOCsSQDCz6DPGdW16OLaimJwwGQRyQYM6q2twF8B+YYgqbzjJOJljPqAZ0eZQjk0Z4OTgP8A8N/iC0tKyGk4gHvEdYzqG933tJOZPST8fr00q/LWCxcuMHzBgLgJOBPBjTKn4ZViTJkAScEj76ksnKK+ilFJgG4e4npyCCI+h7jGh6tZkBVSGx+pewnHwE550du9oEXM2yCZnp8jGgt5QDTBa35nE4OI9NJTi/wN3QKSGMFgDwpBORHWfiBzmNQ3ZcgvOBkA1A8kTEGMGGn1jHGqzRALAmbPcHUmR6EgQDg8ah7K8g0wPUZCkCRBnkxEfH4DVSW7Cg7QM+5R0byAkEk8SZHlJbkgAnPJx21dUNG5VprAOGcBgSAGxNwPQcTBB6ajSWYCyRBUyD7vZc8cEY+QzqjbUqdxBDgrl/MQFU4Hu88kxnrOqajV70Td7O7Cow/5AqKABMgTGcjrGD8Ourdn4d7asEkWsCTaDAzmRMKW7D1412i6P5PMGkQwUBjg8gzCjMkGI7674RXShXCtMWEEEDkwZCgTgrIiTEAaF3uuwukGbikqmAMZAxxHp0OopXWxgygrZaonrlgY7z1kRorfUEZQ1J0Jg3QwYc8hufqNI97uglwHvDyk8hW6jGZHpJ1ljFylo6UsuJ4tspema7DyrBL+UlyVnof0E9VtPU9gNXePbGpRZ6QiooJdp8pNyg3HjI7CcRoLa7Kz2ZOFaSSBMQeGUNJECD986K3hWoLgxE2iQAIEEcFv+2IBPTW+0nSOXSkKalE1GFO9PMwNwJVQsS2CAJABOeemY0JSrNTZTTcwtQ+ziYOeinqQ30IGdMfFtyrExTWSykAAkuYzJ5j0B+elVDaVKzLRUefzcm2ImbpwDj6WjWnG/bb0hE9Ma7ajUqo49nTRHNwJDErME2ZmOee+ONVPs6tGagYOcAEFz5INwORC2jI7Dka14dRTQqSoNODAE8DBHTI0ur79adJ/JexBEj9U9ODkawx8ifJpLX0dGXiw9K3dmZp7plY1RaHZoFqnE58pBgNPSD30ZtqawZrWVmJvJk4PKkWzdPr6aX+2dFYKW9m4GGWAxHYcEjvz8NHUqTtUNO4GyGDCAEbBMYzmRHHXW6a+ev7fwcyCbeuyzb7C+mbSPaKQI7qx5I55j5ETxpx4Zsglam1VYRclV82QMGDzmCdF/h3w4KajBpugMxHP6hEgRnnRW8EYgY6jM/AzGuXn8x8nGPQ/0uOn2aPbbpKguRruhnBHxHTSX8Tb0GrTJHmCw0dpxnvH8app06tIFlqBS1ObSRlR0ziQII+ekNfcSXuYkmCDgkkkc9RAnGOmr8LFxnZM36Rgm99dVeJeJsacEzDDgejevGh6VAuyKHBugA8wcCGgmMkDSzfbnHug5z2BzxnXTcIZGvkypSSZvtv4hUSmljkeRf4HQ/AaN2X4li41iwIE+RiLsxFvE5J6caUbpSwQKgSVVbbhzaDJzgGZ7aWuyssDDC4sxPlIAJ4jnpjnTbASI+I1x7eoyteCzEMcEz/BydQ3NJvZl1KpTVoRHIZzkmIjMXkyQBxqe8oUfZoaTuah95TBgQZPlGII4J413wna1GqXKZWSpbmQQZHGJHf5aTOSSsdji5aC9jtPY0FZ8FiTGOOv9a5v/wAStSlaLWqyg8yRIzPZvhrnj2+LNZTHQKAPp8pJ++kXi/hvtFdtsKgqDzCmwBIA96DMyM/EYI1nUIzdyOllmoQUaLtmbnZppWgZBqlZxh5ImLvpmYGnXg1YArTqB05MGFEkSpfEvPqeuvn228QNSxODFtTAF2ZHSe327a3/AIdSRwC1tNQPJTBmBj3mg2zyB6kwNV5OPgjLCXLYZWZRHJyQzDI9CJU45wQeNTqUSjlX8zKsqRAzE5ETJjj7aFFQBSabMMiOcE+scDI+XrorboXe5CkgC4mTbA73TzAwevOkQ0kG7sAp0aZRWLqxbASQCWkhs/pwDznBGidm4c1IkRAi4cgAdgPl/OsH4jUqrukJAX2jLFvnHVSQD1Fxx3PrrZbepSoYaoapZltVRLMcYKczEkxgDsNa4x4Ti77LyvnBp/Az3FEqoLN1PQlgT2PBx0nvoStQqFHIZVVmUez8hkgZwcg8ZEGfhqG58Qp3sDUVivNrEqrRwWIi7HB9NAVyy0zUYBmZlImBEjBtHoD8Z1WSVrff4FYsbvfQ48EoLdKiACMEc9T/AO0R/wCdfR6yiziccY18y8M3tNmWYLE9bh8iTk5jzf6NTsvxNeLIll5jjsDmMcaZ42VR5KQnycTbVFu+RSJM+uP5jjWY364YLnhSMRHOOxxpj4lvj+o+bIzjvMazu/3E3AG7OYg+mlVy60ErjpgNcooUnMxcP1AyZjiRAHI6xob2cXAGM3rfi0AzcRb0UA9J7am24YTgHFx4mAPXjVe3GCSTJkgnseevB7ZnVy0MgrdI7t6zKDlWvZlDMSARcBInERPEwYxgag1Rh5rX5NjExnyrKloyI7Yx21VWLAsFstR5UBbiSRaR7p6KTHHJzjXqNGSkEs4JuDCFUL7okmCDnmDjU4r9TLt9JENspKghJOckCJjqWMl582eIwIJg7bMUBZW8puJQ3AHEAntGRIM4GROh2po9xMqVhSAes56RE5EDqZnR20Um4VBYqmWug3SABLYmOT0+GqmrLiqAtojCQlxaFAYAwCSIjrHp16xB1HxHZhQWVLxdbIvWSBg++SxBGMAfHTPwndFS4aFYVBSYYlTBsaZgqTaBjqMmNXLtwQVuFjqRaWM3iTPAknjPfPTS3KpWE46ozm1Qipc6uJm3gckiSWPAMzjMk9tWVXUsKTraCxhgOk8n4/40w3e1dyKlkN7sExhcSSYkGcyNetFGhaSpNsz7/UnFy6NtOmuyo3TQFvNyGqLa4ZxIDFVQXDyzdJMRLZ50GdtWrCQDeyi39BZD72I8yTAknJI5mAxHh6VPZEoQWwbZSCLv3Ek8AdOh66t2HhVV5KsxZSQDcptYQRdJ4kd8YOheSMfn+SKD+Q/b7clLv0dD0MYx8ND+IbH8wgUvDoIp9h8YxGP860Ox/C1ant6jG24w1uOYyZHXPzjSOlVUXPwqqWknDYmAYiTxGsVuMuUP6HThmx5sb5VozhNb2TkBQihUZiFFsHI8xPVgDb/28au/DkKrzBY2/IZ/86DquzJVrFhBbKN1nqvALDt2nXtjuPy9RgbStnJFw8wEGAOx4x8ddWcHLG4rs5EMix5FL4Ndst+qXJm1wpBYAWkfAxB765uNxB8pPx4/jWap7xSrsSSFIBtW4Wnrkgx04+edVneVXLMtS1QMAtJI6TJkY+Wuc/BlJ30ac2XF3B2OvEEr7hSlIi8CCTzbHA+0/LSYU6qi4jIMHsGHQ9s99FfhWs35qmajML5QN3kRgkd41PxpDT3IUiaatPU4Y5LHqZ6n010cUZY/Z2Y5tZFf0RpeJstOqyhfaBVs8kdSSYUZINsHjGspu/EizWrhQBEdYgTrb1AtMCkpDsaFW5T0aCQfh5J+evmzf9QgDMa0+Nxk3oDOnCKVn1bwdGr4LEIlMFmPRRwB8+Bp1+cpUhTWgjFzBKXyKkwPPmAYLdMHS78PeEu1KQQlyoGXLdJnJwxBnGBjSz8ReJU6LGjRza0FpIJgZkg5kyPSMc6yyl6knGIz01CKc+wzf+M0zTWnTprSJBFQ0ywEBiQAJ84ImSdG+E7haNNytQlSREL1A5yfjrNbSqH9m9TCTaTHvQZtEASxn49emiX8ctcPT9mns2uVCec4ETPGdDljN+1DsKxx2E0NxXD+2ANgqxa2AzGZEHEwOvBjVuxrqlGq4xUX3XuEjkYGZORn10v2m5ompMO5YySxHlJNxKnGTxxq7wuuBRqF6qBaTEolygu3pySMDnvyNBJOui5NSdsz/iT0kro7IUimhcIILGTacnBYBZPrOtHQMqKqBEDAWpkm3uJH3nWM/EVW6tXIyAyqPgoCj+NNPBvEGenTBP8A0haJ6C4sP51o8jE3FMRjn7qNt4dScyoKqbjJJEgqJ47Sdd2Vb/kCspDWwIkeWwx6mTBnQeyNQ02ZSLiQSW/UDk84ggSflrO+JeOsu6p01JJBQEgxMqLRd0HmgnmBrLixcnRolKtsh4vvFNeiWMLSi4iDEktgd4t551Dw7wWpuRU3lRiAxKqgkG3AMG8R2jIOe+gPGN6HR3KIppvPkEFyxAa4mThYMYAOOmtZ+HPxCqUacqFp0lKsRlWBjkGSG4x99aMvKGO4rfQqMlObv8jLwfwuhRplV26qXHvVCGb0+Aj4Z76AqGGVKKrcw86MtxDKSFF2AC3F3qONEHxaluHLF4VTFUqZ7DiO/adQ33iW0pr/AMFS6qf+4qxA6YGTziNZmm0rTsYkrKKFQEAvU8+SQEJFOMWmOuDA4gROmO43MJ7VMC0xiATBYkCZaApJEzjnQ/h+7pV6KusWNJN1qm6YPM9Z+Osr+N/EgAlOgSGDBbhKi0qyiOAQQxz21McHPJx6GTjwhybskv4qYLQBh3bzEtMBSccci0T0nVe6/FBqVmVqaIMABREwYzOen+dIfxai0q4FIQqhQuZBAUKczkHPB6nQu3qhqoZohhfyBJjI+sj5a6ccMK5JdmB5ZKXF/Bv6aM0GmXHAkKYHEGQR1J++p0txG4qYkCEC84gWgfQZ76X+CeKGBJJpkFQJ4IORJxIn6GdBbDxz2m6FFUQF3tvZ4yJOW4AgAD1jidY1inKTTRpc4Rj+7HW33E1mVsEAGDghgSOP8aHobSpTrlgxKNdAOPdAw04zAz66z3j3j1RNy4DnHlnksATEzxzOg/8A7mrEi6pdBkSBz8YnTI+NkavWwJeTj6Z9AqUhTAVgoJBJjBAjiQJz6zHOoUlgQiMyhgzCQ4t4yOsxnGgNr+K6NakocBHUBQWjsBN3SCB8u+idl4qwp+1ZabjAMKQoPEhuG/UO/prM4TjpofGcHtGQ/ElSrQrDzShH/Gw4KzIAzItPCk+XpiNazwnxZNztzVJ/5qfKzyDNzAHpmdJqviCXwyMKYtzaCAPgcZHXSTxhfyzI9GVLrfbErB4A9YjWrh6qUZKn9mec/Tk5J2j6H4bvbyRTJJjAVsmTJx0EAYknGvbsEG0qpOYHac5EiRnXybw7xd6dQOSSQZwSv8a3+2/EVOrgke0KHOMEQR686Tm8OUJa6Dx+VGca+R/Ro7epRrgVilQNCqcT15ORj/GhabGkBBX2l1vtJEOAwKXCfKJ80mPdHrpNtKjCqgaTTYx5QCSZgknsDg86G/EO5amWZRYT5VEDIEy/cGcD/wBJ1HhuSgTl7eVm1o+JuVdWq1WFwyIDcZFpJBU9P41nd1UZ3sqf8dEB5arIW7IkdzwQo+vEYV/G6993tGnmZ++m9T8Q1t1RFM8Jl/8Au7MfUZ03/R8eq/sKj5CdpFVTxgIrIAWBmJxkiCY/08aUp40V8rKCJEx5T8JHT4zqrxVisjqMaTE66EMUaMeTLKzb0kV6ft6UWRBUsLgwgNj4mR3Gllbx8JVLU6Y9nOFaTIHBPOcd+p0D+HGcPUKLdFJ2M9MRdntMfPS2o2qjiVtPZJZNJo1nhn4qpLVR6tFoRrlCNAHUYOYmDrZfiXc0SBWbzU3kIROZAYHHTp89fHSdP/DfHCNu1BwGUGaZJyh/r00rL4ybUojcPkU2pfJtKP4jpUmo3BTAsqPEsKZkYtIBhTyQdYzd0orPBkZg8TORoJ9zicdvX/wdM91AKg+9YLvjA0WLEsb0VknzR9V3Xi70lWmjKrELlc4gTn92OmsV45HtJlr7oIJU4AxFvGIEahv926077weIAM4OCTHukcQc59NA+FbhUZ6zFRAa1WloLYBj0BMeueBrPhxKPuRozz3xaD/Caz+2AEKymVLGAD6zgHUqu3LtDWmeoMye8nXNx4s1e6otMuFUSYPlVQJMXGFA6k6Po2Vjci0lCC5gqurT2MyARGAD30OSbi7okePH7BEq/l0f2iXmQnlzzkxjrET0zpZvfFFZjTo01VKwUOHiqyvJEqxUMh4wNNfF/Ftu1K1ajJVxJ4ggcCydZzwVFarfUYeUO5JJxapafUyPuNNxRtOUkJyv3cUxvt6TWV61UEBrmBjnMiNZV96xaZgntrRbasW2rqjWpBXzMJOJiPp6c6X+LbmgdpQWiqI901AMtcBbJn9JyfppmOT5NNdv+AcqpJr6DKfjzVduaVZmLKBayqCxUEeW7lQB1GT10Ltt3FT25zaZUDq8Qo/9K4J9BHXQOxqk2iSLcA9gTJ/knV+9YDgyowvrnn4nk6NQUXSKTbVsjSqytWcxTH1NWmOe8E65R3ZSpbJsJWQDEjB/jQ2zq+St6hJ+VRf8nXjTLPIEwtxnGBj+tG4rpgKTbtDjeeJexqN+Xcsz5PJAmcQfeInk9p0L4Z43VpuQWaGkGMESIwRkYPTVFUuT7RSIAzIGB2iM6E3O6FSyEhgLWIJN+cEjvz8cdtAsaqmgnkadpm98O3op0vZ0qbOlhuk5ptkhgQQLZPx+Osx4wzIaSNkr5syYGIBE8TJ6c6v21ZqdOmSxAOYOCI5+RyI0t8crE1mnlQF+cSf/ANidKxY6m2OzTfFJjDx3xFdzTWxFQq3uiSApA4PaRxHXQzULadJltuSC5497zCZ56j6aU7WpDDsTpt4JtzUapSnBpsSexUiD9YHz05wUI66QiM+UrfbNDsfF6aoUY5cBhKqAjZzI5wbfpoRqiU6q1khgwZWI7gTjsTH+zpVvqTIFQkESAfrIIn/3D56rq7hlqrTgqBU8wMYkwZjGATxpUcS7Q6U2tMU7ytezOTEmc8mSToedFeK7U0qhQkG3Ej4aEjWuPRifYx2FWFJgH0OeQdOaO7YELWtZbSQQeIyMjr0+eufhjwd3FxVCCJQOxWTiCf8At/rTbxzwWjtVarUrGtWfEKAq/LkxgdeNZsk4uXE1Y4tRsX/nagNRzyZTIwqwBaJGMH48aTbtqlQqpcFUBCSQIBz/ADovxobkoKlYhRIhSwkk8taDpQtOoUNQKbAQC3QE8DRY4r9Wgck70VVKZzjI51d4fuLXXNo7kEx9M6g4lLpyPL/vy1VQS5gOJPOnva2IunaNP4Ru1BM1iIYEeW4G1gepGDGi/wAW74OwIyirAiP2A89cfz66zq7Ql0pkhebmJgAcz/Omf4q3dBko0tsSwpoFZoi4gRPrjWZ4l6ikaY5X6bQl3u3dSxglVNpYAxPx+M/TVvh7EKahIi4AicmQTgdRjn4aq3XiTugpzFMQQg4kDnuepzqpxAEcHr3OJ/nTqbVMzp07QX41Tf2jvHlY44jSrTauxFBbzBuOOpGI+WlOih0TJ3Y7/DOzZvbVFIC00lwTyrGOOsGPtpXvFhivYkaY+C70IlRJzUFp+GCI0L4lTBJYYJ5GqV8mW64JAGr0JEjrruyrWVFY5jRFVhLnytfm6T5TMmPjxomwUtWR8LVfaqamFGTPpkD66LbdX1m64P8AI0qLTo/w9YOe39aGt2XeqHNbeVayOZRUoqEyUUnJhVHLHk4BOOdLVps0KWVZky5gfXv8dU0yzuVBCi4gkwoHPLdNRfeMwtOcBR1tEgwvxIGhUK0g5T5O2WruIMDAnMMc/wC86Yb38R1qheX/AOoAH4lsRz3gDS3dbN6b+zqKUqYMEjAIBExwfjr35sojUrEknLx5ox5Qf2yJ1HGMt1YKk97Ld1t2pWFrfOocAMGwf3QcH0OdEVdwxpFhSRFsKXIIullJnJnAI+GlgiyczOcYAjv3OdMd0aZIsuFtE3rUYyHEiBPyMAdPjqP4IhfTrlZjqI1xUGCSM9Oo+Oqp14Nowb+wmi2fTUt1VnGobZQeTA+GqXaSdV8hOVI8jiDzkZ9cg/4GmKlQAc5kH7aVaI3LwixqNWVF0GPv0UwqzA7xqSbySIAVR5gIAh8eaQJ/Sv30lu1JDqemi/UZpEZqlgeqjKDLRmAMkz1x940m39a96j5hnJ+pJ0Wr2bcKFANQliepQHE+hMx6D10CHAZbuMn7GPvoYKrDyScqs8gsa1sEHPodMvCvFBRdgwkNAJngD07Tk/LSS7MnU18xPbqdG42qYuM3F2h341UDVRnAUcesnQLoiz5jMiJ6jrOcRjQtXdE9B8evbnQ5adDGFKgp5OTbDPEt37VywECfr6n6aHQ99VTrmjSoW3bs+m+DeMUzSpqhBsQC0xIgf7xpJ+KKtxDSTkkdgJ6fPWQpvBkGI7aPo+ImCG80xzpPpVK0PWVNUwTdVWdizEsT1Jz9dX73eEqtJWmmnGIknkkfGY9NDV2E4Gq506kJtklkwBmTgdzq3aVrGLRkAgT0PE/EZ13Ybw0iWUC4iASOPUeuuGiQgYzk6pkX2iVSsTydVmpqVi2XF/OTAQDp1JPT0Gh51aK2WHPHOpZgAnA4HbUFeMfXXCdWUdY6r1064TqEPasWqeDqrXhqEJMNWLgHVU6nT9euqZC+lSjJ1dsml/S0x9RrjtqXhlElyQCcZP01Qx6INuyLlhYuJyJzPTsfUZ1BGYQ4kQwgjo3Ij112rtHuY29T1Hf464Nq/wC37j+9XQFnnuPmafMZuM57mTzqE5gfLRH5dgv6ie0gAffP200pB1HsTUYCBaURCJbkGSGgTEjQydBRVndvuK22prikoDXrcksWGMEqVuE9eMaq3NAVVrbj2rkK0XOoLMzDAYg8kyJjpoMU2uJcM8TaLhE+uZjrA59NXpUZaHsQrEO175UCVwtp54mdBwa2uw3JPXx+4tqKVMMCDqN2rm278RjoJGPvqI2b9vhx/emoSQVzxONX0atMIwamWckQ1xFo64HJ+Oqxtan7fuP71ZW2zE4SBAHIOYyfmdRotMqVPKWjqOuR8terbgkR01dXp1HM2KOcKFUD4Rqg7R/2/cf3qIjf0U6kjQQdWflH/b9x/evflH/b9x/erKD9/vjWY1Dyxz9Ix2GNA01DVFBIALAE9h11YKFQCLfuP71V+Sqft+4/vQqNItuyFstavUwPrAz9NX+I7b2LmncGIi4ji6Mgd44nVf5N/wBv3H96820f9v3H96utkBzr2rvyb/t+4/vXvyVT9v3H96soo13V35Op+37j+9e/Jv8At+4/vUIUDXQdXfk6n7fuP714bOp+37j+9QhVOo6vGzf9v3H969+Tqft+4/vUIUjTOs4O3Xi5WtI54GP5Ggjs6n7fuP71IbapEW455H96pqwougcjVr15ULYgI/UAZPxM6sbZv+37j+9Q/J1P2/cf3qyrKJ1wnV/5Kp+37j+9e/JVP2/cf3qFFGvav/JVP2/cf3r35Kp+37j+9QhRr2r/AMlU/b9x/evfkqn7fuP71CA51InjV35Op+37j+9dbY1P2/cf3qEJUnn461ex2ypRSOTBJ9TnWRGzqD9P3H96eeH7h7QriLRjIz9NLnFvobCS+T//2Q=="/>
          <p:cNvSpPr>
            <a:spLocks noChangeAspect="1" noChangeArrowheads="1"/>
          </p:cNvSpPr>
          <p:nvPr/>
        </p:nvSpPr>
        <p:spPr bwMode="auto">
          <a:xfrm>
            <a:off x="155575" y="-1462088"/>
            <a:ext cx="10929714" cy="5464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EA47821-DBEF-4000-B332-AF0908B311C6}"/>
              </a:ext>
            </a:extLst>
          </p:cNvPr>
          <p:cNvSpPr txBox="1"/>
          <p:nvPr/>
        </p:nvSpPr>
        <p:spPr>
          <a:xfrm>
            <a:off x="911100" y="5017869"/>
            <a:ext cx="2710357" cy="646331"/>
          </a:xfrm>
          <a:prstGeom prst="rect">
            <a:avLst/>
          </a:prstGeom>
          <a:noFill/>
        </p:spPr>
        <p:txBody>
          <a:bodyPr wrap="none" rtlCol="0">
            <a:spAutoFit/>
          </a:bodyPr>
          <a:lstStyle/>
          <a:p>
            <a:r>
              <a:rPr lang="en-US" dirty="0"/>
              <a:t>N = 209 Reports by Teens</a:t>
            </a:r>
          </a:p>
          <a:p>
            <a:r>
              <a:rPr lang="en-US" dirty="0"/>
              <a:t>N = 80 Reports by Parents</a:t>
            </a:r>
          </a:p>
        </p:txBody>
      </p:sp>
    </p:spTree>
    <p:extLst>
      <p:ext uri="{BB962C8B-B14F-4D97-AF65-F5344CB8AC3E}">
        <p14:creationId xmlns:p14="http://schemas.microsoft.com/office/powerpoint/2010/main" val="378687870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20C7-E5DD-4B47-9CDF-0784AEFB9733}"/>
              </a:ext>
            </a:extLst>
          </p:cNvPr>
          <p:cNvSpPr>
            <a:spLocks noGrp="1"/>
          </p:cNvSpPr>
          <p:nvPr>
            <p:ph type="title"/>
          </p:nvPr>
        </p:nvSpPr>
        <p:spPr>
          <a:xfrm>
            <a:off x="1451579" y="1185992"/>
            <a:ext cx="9603275" cy="667762"/>
          </a:xfrm>
        </p:spPr>
        <p:txBody>
          <a:bodyPr/>
          <a:lstStyle/>
          <a:p>
            <a:r>
              <a:rPr lang="en-US" dirty="0">
                <a:solidFill>
                  <a:schemeClr val="accent1"/>
                </a:solidFill>
              </a:rPr>
              <a:t>Teens </a:t>
            </a:r>
            <a:r>
              <a:rPr lang="en-US" dirty="0"/>
              <a:t>see </a:t>
            </a:r>
            <a:r>
              <a:rPr lang="en-US" dirty="0">
                <a:solidFill>
                  <a:srgbClr val="C00000"/>
                </a:solidFill>
              </a:rPr>
              <a:t>more online</a:t>
            </a:r>
            <a:r>
              <a:rPr lang="en-US" dirty="0"/>
              <a:t> than you think</a:t>
            </a:r>
          </a:p>
        </p:txBody>
      </p:sp>
      <p:sp>
        <p:nvSpPr>
          <p:cNvPr id="3" name="Content Placeholder 2">
            <a:extLst>
              <a:ext uri="{FF2B5EF4-FFF2-40B4-BE49-F238E27FC236}">
                <a16:creationId xmlns:a16="http://schemas.microsoft.com/office/drawing/2014/main" id="{93D8DCF8-CCE9-428E-800B-5A1CFD0F3A45}"/>
              </a:ext>
            </a:extLst>
          </p:cNvPr>
          <p:cNvSpPr>
            <a:spLocks noGrp="1"/>
          </p:cNvSpPr>
          <p:nvPr>
            <p:ph idx="1"/>
          </p:nvPr>
        </p:nvSpPr>
        <p:spPr>
          <a:xfrm>
            <a:off x="1451579" y="2015732"/>
            <a:ext cx="9117809" cy="3450613"/>
          </a:xfrm>
        </p:spPr>
        <p:txBody>
          <a:bodyPr/>
          <a:lstStyle/>
          <a:p>
            <a:pPr marL="0" lvl="0" indent="0" algn="ctr" defTabSz="457200">
              <a:lnSpc>
                <a:spcPct val="100000"/>
              </a:lnSpc>
              <a:spcBef>
                <a:spcPts val="0"/>
              </a:spcBef>
              <a:buClrTx/>
              <a:buSzTx/>
              <a:buNone/>
              <a:defRPr/>
            </a:pPr>
            <a:r>
              <a:rPr lang="en-US" i="1" dirty="0">
                <a:solidFill>
                  <a:prstClr val="black"/>
                </a:solidFill>
                <a:latin typeface="Century Gothic" panose="020B0502020202020204"/>
              </a:rPr>
              <a:t>“Oh, hon. Its the *</a:t>
            </a:r>
            <a:r>
              <a:rPr lang="en-US" b="1" i="1" dirty="0">
                <a:solidFill>
                  <a:srgbClr val="C00000"/>
                </a:solidFill>
                <a:latin typeface="Century Gothic" panose="020B0502020202020204"/>
              </a:rPr>
              <a:t>internet</a:t>
            </a:r>
            <a:r>
              <a:rPr lang="en-US" i="1" dirty="0">
                <a:solidFill>
                  <a:prstClr val="black"/>
                </a:solidFill>
                <a:latin typeface="Century Gothic" panose="020B0502020202020204"/>
              </a:rPr>
              <a:t>*. Half of it is </a:t>
            </a:r>
            <a:r>
              <a:rPr lang="en-US" b="1" i="1" dirty="0">
                <a:solidFill>
                  <a:srgbClr val="C00000"/>
                </a:solidFill>
                <a:latin typeface="Century Gothic" panose="020B0502020202020204"/>
              </a:rPr>
              <a:t>porn</a:t>
            </a:r>
            <a:r>
              <a:rPr lang="en-US" i="1" dirty="0">
                <a:solidFill>
                  <a:prstClr val="black"/>
                </a:solidFill>
                <a:latin typeface="Century Gothic" panose="020B0502020202020204"/>
              </a:rPr>
              <a:t> to start with. The other half is contaminated by </a:t>
            </a:r>
            <a:r>
              <a:rPr lang="en-US" b="1" i="1" dirty="0">
                <a:solidFill>
                  <a:srgbClr val="C00000"/>
                </a:solidFill>
                <a:latin typeface="Century Gothic" panose="020B0502020202020204"/>
              </a:rPr>
              <a:t>violent</a:t>
            </a:r>
            <a:r>
              <a:rPr lang="en-US" i="1" dirty="0">
                <a:solidFill>
                  <a:prstClr val="black"/>
                </a:solidFill>
                <a:latin typeface="Century Gothic" panose="020B0502020202020204"/>
              </a:rPr>
              <a:t> material, </a:t>
            </a:r>
            <a:r>
              <a:rPr lang="en-US" b="1" i="1" dirty="0">
                <a:solidFill>
                  <a:srgbClr val="C00000"/>
                </a:solidFill>
                <a:latin typeface="Century Gothic" panose="020B0502020202020204"/>
              </a:rPr>
              <a:t>illegal</a:t>
            </a:r>
            <a:r>
              <a:rPr lang="en-US" i="1" dirty="0">
                <a:solidFill>
                  <a:prstClr val="black"/>
                </a:solidFill>
                <a:latin typeface="Century Gothic" panose="020B0502020202020204"/>
              </a:rPr>
              <a:t> material, </a:t>
            </a:r>
            <a:r>
              <a:rPr lang="en-US" b="1" i="1" dirty="0">
                <a:solidFill>
                  <a:srgbClr val="C00000"/>
                </a:solidFill>
                <a:latin typeface="Century Gothic" panose="020B0502020202020204"/>
              </a:rPr>
              <a:t>depression</a:t>
            </a:r>
            <a:r>
              <a:rPr lang="en-US" i="1" dirty="0">
                <a:solidFill>
                  <a:prstClr val="black"/>
                </a:solidFill>
                <a:latin typeface="Century Gothic" panose="020B0502020202020204"/>
              </a:rPr>
              <a:t>, </a:t>
            </a:r>
            <a:r>
              <a:rPr lang="en-US" b="1" i="1" dirty="0">
                <a:solidFill>
                  <a:srgbClr val="C00000"/>
                </a:solidFill>
                <a:latin typeface="Century Gothic" panose="020B0502020202020204"/>
              </a:rPr>
              <a:t>anxiety</a:t>
            </a:r>
            <a:r>
              <a:rPr lang="en-US" i="1" dirty="0">
                <a:solidFill>
                  <a:prstClr val="black"/>
                </a:solidFill>
                <a:latin typeface="Century Gothic" panose="020B0502020202020204"/>
              </a:rPr>
              <a:t>, and </a:t>
            </a:r>
            <a:r>
              <a:rPr lang="en-US" b="1" i="1" dirty="0">
                <a:solidFill>
                  <a:srgbClr val="C00000"/>
                </a:solidFill>
                <a:latin typeface="Century Gothic" panose="020B0502020202020204"/>
              </a:rPr>
              <a:t>morally dubious </a:t>
            </a:r>
            <a:r>
              <a:rPr lang="en-US" i="1" dirty="0">
                <a:solidFill>
                  <a:prstClr val="black"/>
                </a:solidFill>
                <a:latin typeface="Century Gothic" panose="020B0502020202020204"/>
              </a:rPr>
              <a:t>events by nature… It would really be a </a:t>
            </a:r>
            <a:r>
              <a:rPr lang="en-US" b="1" i="1" dirty="0">
                <a:solidFill>
                  <a:srgbClr val="C00000"/>
                </a:solidFill>
                <a:latin typeface="Century Gothic" panose="020B0502020202020204"/>
              </a:rPr>
              <a:t>miracle</a:t>
            </a:r>
            <a:r>
              <a:rPr lang="en-US" i="1" dirty="0">
                <a:solidFill>
                  <a:prstClr val="black"/>
                </a:solidFill>
                <a:latin typeface="Century Gothic" panose="020B0502020202020204"/>
              </a:rPr>
              <a:t> if you managed to be on the internet without any exposure to it.”</a:t>
            </a:r>
            <a:r>
              <a:rPr lang="en-US" dirty="0">
                <a:solidFill>
                  <a:prstClr val="black"/>
                </a:solidFill>
                <a:latin typeface="Century Gothic" panose="020B0502020202020204"/>
              </a:rPr>
              <a:t> </a:t>
            </a:r>
          </a:p>
          <a:p>
            <a:pPr marL="0" lvl="0" indent="0" algn="ctr" defTabSz="457200">
              <a:lnSpc>
                <a:spcPct val="100000"/>
              </a:lnSpc>
              <a:spcBef>
                <a:spcPts val="0"/>
              </a:spcBef>
              <a:buClrTx/>
              <a:buSzTx/>
              <a:buNone/>
              <a:defRPr/>
            </a:pPr>
            <a:r>
              <a:rPr lang="en-US" b="1" dirty="0">
                <a:latin typeface="Century Gothic" panose="020B0502020202020204"/>
              </a:rPr>
              <a:t>-15-year-old female</a:t>
            </a:r>
          </a:p>
          <a:p>
            <a:pPr marL="0" lvl="0" indent="0" algn="ctr" defTabSz="457200">
              <a:lnSpc>
                <a:spcPct val="100000"/>
              </a:lnSpc>
              <a:spcBef>
                <a:spcPts val="0"/>
              </a:spcBef>
              <a:buClrTx/>
              <a:buSzTx/>
              <a:buNone/>
              <a:defRPr/>
            </a:pPr>
            <a:endParaRPr lang="en-US" b="1" dirty="0">
              <a:solidFill>
                <a:srgbClr val="647252"/>
              </a:solidFill>
              <a:latin typeface="Century Gothic" panose="020B0502020202020204"/>
            </a:endParaRPr>
          </a:p>
          <a:p>
            <a:pPr marL="0" lvl="0" indent="0" algn="ctr" defTabSz="457200">
              <a:lnSpc>
                <a:spcPct val="100000"/>
              </a:lnSpc>
              <a:spcBef>
                <a:spcPts val="0"/>
              </a:spcBef>
              <a:buClrTx/>
              <a:buSzTx/>
              <a:buNone/>
              <a:defRPr/>
            </a:pPr>
            <a:endParaRPr lang="en-US" b="1" dirty="0">
              <a:solidFill>
                <a:srgbClr val="647252"/>
              </a:solidFill>
              <a:latin typeface="Century Gothic" panose="020B0502020202020204"/>
            </a:endParaRPr>
          </a:p>
          <a:p>
            <a:pPr marL="0" lvl="0" indent="0" algn="ctr" defTabSz="457200">
              <a:lnSpc>
                <a:spcPct val="100000"/>
              </a:lnSpc>
              <a:spcBef>
                <a:spcPts val="0"/>
              </a:spcBef>
              <a:buClrTx/>
              <a:buSzTx/>
              <a:buNone/>
              <a:defRPr/>
            </a:pPr>
            <a:r>
              <a:rPr lang="en-US" i="1" dirty="0">
                <a:solidFill>
                  <a:prstClr val="black"/>
                </a:solidFill>
                <a:latin typeface="Century Gothic" panose="020B0502020202020204"/>
              </a:rPr>
              <a:t>“someone posted an </a:t>
            </a:r>
            <a:r>
              <a:rPr lang="en-US" i="1" dirty="0" err="1">
                <a:solidFill>
                  <a:prstClr val="black"/>
                </a:solidFill>
                <a:latin typeface="Century Gothic" panose="020B0502020202020204"/>
              </a:rPr>
              <a:t>instagram</a:t>
            </a:r>
            <a:r>
              <a:rPr lang="en-US" i="1" dirty="0">
                <a:solidFill>
                  <a:prstClr val="black"/>
                </a:solidFill>
                <a:latin typeface="Century Gothic" panose="020B0502020202020204"/>
              </a:rPr>
              <a:t> picture of </a:t>
            </a:r>
            <a:r>
              <a:rPr lang="en-US" b="1" i="1" dirty="0">
                <a:solidFill>
                  <a:srgbClr val="C00000"/>
                </a:solidFill>
                <a:latin typeface="Century Gothic" panose="020B0502020202020204"/>
              </a:rPr>
              <a:t>their scars</a:t>
            </a:r>
            <a:r>
              <a:rPr lang="en-US" i="1" dirty="0">
                <a:solidFill>
                  <a:prstClr val="black"/>
                </a:solidFill>
                <a:latin typeface="Century Gothic" panose="020B0502020202020204"/>
              </a:rPr>
              <a:t>… I commented ‘</a:t>
            </a:r>
            <a:r>
              <a:rPr lang="en-US" b="1" i="1" dirty="0">
                <a:solidFill>
                  <a:prstClr val="black"/>
                </a:solidFill>
                <a:latin typeface="Century Gothic" panose="020B0502020202020204"/>
              </a:rPr>
              <a:t>stay </a:t>
            </a:r>
            <a:r>
              <a:rPr lang="en-US" b="1" i="1" dirty="0" err="1">
                <a:solidFill>
                  <a:prstClr val="black"/>
                </a:solidFill>
                <a:latin typeface="Century Gothic" panose="020B0502020202020204"/>
              </a:rPr>
              <a:t>strong,</a:t>
            </a:r>
            <a:r>
              <a:rPr lang="en-US" i="1" dirty="0" err="1">
                <a:solidFill>
                  <a:prstClr val="black"/>
                </a:solidFill>
                <a:latin typeface="Century Gothic" panose="020B0502020202020204"/>
              </a:rPr>
              <a:t>’but</a:t>
            </a:r>
            <a:r>
              <a:rPr lang="en-US" i="1" dirty="0">
                <a:solidFill>
                  <a:prstClr val="black"/>
                </a:solidFill>
                <a:latin typeface="Century Gothic" panose="020B0502020202020204"/>
              </a:rPr>
              <a:t> </a:t>
            </a:r>
            <a:r>
              <a:rPr lang="en-US" b="1" i="1" dirty="0">
                <a:solidFill>
                  <a:srgbClr val="C00000"/>
                </a:solidFill>
                <a:latin typeface="Century Gothic" panose="020B0502020202020204"/>
              </a:rPr>
              <a:t>one comment will not save her life</a:t>
            </a:r>
            <a:r>
              <a:rPr lang="en-US" i="1" dirty="0">
                <a:solidFill>
                  <a:prstClr val="black"/>
                </a:solidFill>
                <a:latin typeface="Century Gothic" panose="020B0502020202020204"/>
              </a:rPr>
              <a:t>.”</a:t>
            </a:r>
            <a:r>
              <a:rPr lang="en-US" dirty="0">
                <a:solidFill>
                  <a:prstClr val="black"/>
                </a:solidFill>
                <a:latin typeface="Century Gothic" panose="020B0502020202020204"/>
              </a:rPr>
              <a:t> </a:t>
            </a:r>
          </a:p>
          <a:p>
            <a:pPr marL="0" lvl="0" indent="0" algn="ctr" defTabSz="457200">
              <a:lnSpc>
                <a:spcPct val="100000"/>
              </a:lnSpc>
              <a:spcBef>
                <a:spcPts val="0"/>
              </a:spcBef>
              <a:buClrTx/>
              <a:buSzTx/>
              <a:buNone/>
              <a:defRPr/>
            </a:pPr>
            <a:r>
              <a:rPr lang="en-US" b="1" dirty="0">
                <a:latin typeface="Century Gothic" panose="020B0502020202020204"/>
              </a:rPr>
              <a:t>-13-year-old female</a:t>
            </a:r>
          </a:p>
          <a:p>
            <a:pPr marL="0" lvl="0" indent="0" algn="ctr" defTabSz="457200">
              <a:lnSpc>
                <a:spcPct val="100000"/>
              </a:lnSpc>
              <a:spcBef>
                <a:spcPts val="0"/>
              </a:spcBef>
              <a:buClrTx/>
              <a:buSzTx/>
              <a:buNone/>
              <a:defRPr/>
            </a:pPr>
            <a:endParaRPr lang="en-US" b="1" dirty="0">
              <a:solidFill>
                <a:srgbClr val="647252"/>
              </a:solidFill>
              <a:latin typeface="Century Gothic" panose="020B0502020202020204"/>
            </a:endParaRPr>
          </a:p>
          <a:p>
            <a:endParaRPr lang="en-US" dirty="0"/>
          </a:p>
        </p:txBody>
      </p:sp>
      <p:pic>
        <p:nvPicPr>
          <p:cNvPr id="7" name="Picture 6">
            <a:extLst>
              <a:ext uri="{FF2B5EF4-FFF2-40B4-BE49-F238E27FC236}">
                <a16:creationId xmlns:a16="http://schemas.microsoft.com/office/drawing/2014/main" id="{BF034EA5-8BEE-4B49-8702-3267E264E1FC}"/>
              </a:ext>
            </a:extLst>
          </p:cNvPr>
          <p:cNvPicPr>
            <a:picLocks noChangeAspect="1"/>
          </p:cNvPicPr>
          <p:nvPr/>
        </p:nvPicPr>
        <p:blipFill>
          <a:blip r:embed="rId2"/>
          <a:stretch>
            <a:fillRect/>
          </a:stretch>
        </p:blipFill>
        <p:spPr>
          <a:xfrm>
            <a:off x="299012" y="4855179"/>
            <a:ext cx="1804516" cy="1785319"/>
          </a:xfrm>
          <a:prstGeom prst="rect">
            <a:avLst/>
          </a:prstGeom>
          <a:effectLst>
            <a:softEdge rad="101600"/>
          </a:effectLst>
        </p:spPr>
      </p:pic>
      <p:grpSp>
        <p:nvGrpSpPr>
          <p:cNvPr id="8" name="Group 7">
            <a:extLst>
              <a:ext uri="{FF2B5EF4-FFF2-40B4-BE49-F238E27FC236}">
                <a16:creationId xmlns:a16="http://schemas.microsoft.com/office/drawing/2014/main" id="{470DB7CB-3654-4943-9EF7-457C69A1685B}"/>
              </a:ext>
            </a:extLst>
          </p:cNvPr>
          <p:cNvGrpSpPr/>
          <p:nvPr/>
        </p:nvGrpSpPr>
        <p:grpSpPr>
          <a:xfrm>
            <a:off x="10397296" y="4001693"/>
            <a:ext cx="1543490" cy="2565918"/>
            <a:chOff x="333129" y="2844581"/>
            <a:chExt cx="1983496" cy="3745766"/>
          </a:xfrm>
        </p:grpSpPr>
        <p:pic>
          <p:nvPicPr>
            <p:cNvPr id="9" name="Picture 8">
              <a:extLst>
                <a:ext uri="{FF2B5EF4-FFF2-40B4-BE49-F238E27FC236}">
                  <a16:creationId xmlns:a16="http://schemas.microsoft.com/office/drawing/2014/main" id="{A70654BD-F8DD-4002-AF12-12C9184EF4E5}"/>
                </a:ext>
              </a:extLst>
            </p:cNvPr>
            <p:cNvPicPr>
              <a:picLocks noChangeAspect="1"/>
            </p:cNvPicPr>
            <p:nvPr/>
          </p:nvPicPr>
          <p:blipFill>
            <a:blip r:embed="rId3"/>
            <a:stretch>
              <a:fillRect/>
            </a:stretch>
          </p:blipFill>
          <p:spPr>
            <a:xfrm>
              <a:off x="333129" y="4672064"/>
              <a:ext cx="1898379" cy="1918283"/>
            </a:xfrm>
            <a:prstGeom prst="rect">
              <a:avLst/>
            </a:prstGeom>
          </p:spPr>
        </p:pic>
        <p:pic>
          <p:nvPicPr>
            <p:cNvPr id="10" name="Picture 9">
              <a:extLst>
                <a:ext uri="{FF2B5EF4-FFF2-40B4-BE49-F238E27FC236}">
                  <a16:creationId xmlns:a16="http://schemas.microsoft.com/office/drawing/2014/main" id="{878732CE-88FE-4365-9F49-33053267313D}"/>
                </a:ext>
              </a:extLst>
            </p:cNvPr>
            <p:cNvPicPr>
              <a:picLocks noChangeAspect="1"/>
            </p:cNvPicPr>
            <p:nvPr/>
          </p:nvPicPr>
          <p:blipFill>
            <a:blip r:embed="rId4"/>
            <a:stretch>
              <a:fillRect/>
            </a:stretch>
          </p:blipFill>
          <p:spPr>
            <a:xfrm>
              <a:off x="333129" y="2844581"/>
              <a:ext cx="1962972" cy="713808"/>
            </a:xfrm>
            <a:prstGeom prst="rect">
              <a:avLst/>
            </a:prstGeom>
          </p:spPr>
        </p:pic>
        <p:pic>
          <p:nvPicPr>
            <p:cNvPr id="11" name="Picture 10">
              <a:extLst>
                <a:ext uri="{FF2B5EF4-FFF2-40B4-BE49-F238E27FC236}">
                  <a16:creationId xmlns:a16="http://schemas.microsoft.com/office/drawing/2014/main" id="{87B0C25B-E7CD-43BB-9C0E-A96F64BDB24C}"/>
                </a:ext>
              </a:extLst>
            </p:cNvPr>
            <p:cNvPicPr>
              <a:picLocks noChangeAspect="1"/>
            </p:cNvPicPr>
            <p:nvPr/>
          </p:nvPicPr>
          <p:blipFill>
            <a:blip r:embed="rId5"/>
            <a:stretch>
              <a:fillRect/>
            </a:stretch>
          </p:blipFill>
          <p:spPr>
            <a:xfrm>
              <a:off x="333129" y="3555382"/>
              <a:ext cx="1983496" cy="1214273"/>
            </a:xfrm>
            <a:prstGeom prst="rect">
              <a:avLst/>
            </a:prstGeom>
          </p:spPr>
        </p:pic>
      </p:grpSp>
      <p:pic>
        <p:nvPicPr>
          <p:cNvPr id="12" name="Picture 11">
            <a:extLst>
              <a:ext uri="{FF2B5EF4-FFF2-40B4-BE49-F238E27FC236}">
                <a16:creationId xmlns:a16="http://schemas.microsoft.com/office/drawing/2014/main" id="{44A8E4DF-7E89-4B4A-83A0-A219686CF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5707" y="120359"/>
            <a:ext cx="583982" cy="583982"/>
          </a:xfrm>
          <a:prstGeom prst="rect">
            <a:avLst/>
          </a:prstGeom>
        </p:spPr>
      </p:pic>
      <p:sp>
        <p:nvSpPr>
          <p:cNvPr id="13" name="TextBox 12">
            <a:extLst>
              <a:ext uri="{FF2B5EF4-FFF2-40B4-BE49-F238E27FC236}">
                <a16:creationId xmlns:a16="http://schemas.microsoft.com/office/drawing/2014/main" id="{52B6A519-0587-479A-A104-6870FD95D8A4}"/>
              </a:ext>
            </a:extLst>
          </p:cNvPr>
          <p:cNvSpPr txBox="1"/>
          <p:nvPr/>
        </p:nvSpPr>
        <p:spPr>
          <a:xfrm>
            <a:off x="9369689" y="234831"/>
            <a:ext cx="2822311" cy="369332"/>
          </a:xfrm>
          <a:prstGeom prst="rect">
            <a:avLst/>
          </a:prstGeom>
          <a:noFill/>
        </p:spPr>
        <p:txBody>
          <a:bodyPr wrap="none" rtlCol="0">
            <a:spAutoFit/>
          </a:bodyPr>
          <a:lstStyle/>
          <a:p>
            <a:r>
              <a:rPr lang="en-US" dirty="0">
                <a:solidFill>
                  <a:schemeClr val="accent1"/>
                </a:solidFill>
              </a:rPr>
              <a:t>CHI 2016 Best Paper Award</a:t>
            </a:r>
          </a:p>
        </p:txBody>
      </p:sp>
    </p:spTree>
    <p:extLst>
      <p:ext uri="{BB962C8B-B14F-4D97-AF65-F5344CB8AC3E}">
        <p14:creationId xmlns:p14="http://schemas.microsoft.com/office/powerpoint/2010/main" val="360202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5E99-C1C9-40E7-907C-848298F01720}"/>
              </a:ext>
            </a:extLst>
          </p:cNvPr>
          <p:cNvSpPr>
            <a:spLocks noGrp="1"/>
          </p:cNvSpPr>
          <p:nvPr>
            <p:ph type="title"/>
          </p:nvPr>
        </p:nvSpPr>
        <p:spPr>
          <a:xfrm>
            <a:off x="1451579" y="1223493"/>
            <a:ext cx="9603275" cy="630261"/>
          </a:xfrm>
        </p:spPr>
        <p:txBody>
          <a:bodyPr/>
          <a:lstStyle/>
          <a:p>
            <a:r>
              <a:rPr lang="en-US" dirty="0">
                <a:solidFill>
                  <a:schemeClr val="accent1"/>
                </a:solidFill>
              </a:rPr>
              <a:t>Teens</a:t>
            </a:r>
            <a:r>
              <a:rPr lang="en-US" dirty="0"/>
              <a:t> often Said </a:t>
            </a:r>
            <a:r>
              <a:rPr lang="en-US" dirty="0">
                <a:solidFill>
                  <a:schemeClr val="accent1"/>
                </a:solidFill>
              </a:rPr>
              <a:t>No</a:t>
            </a:r>
          </a:p>
        </p:txBody>
      </p:sp>
      <p:sp>
        <p:nvSpPr>
          <p:cNvPr id="5" name="Rectangle 4">
            <a:extLst>
              <a:ext uri="{FF2B5EF4-FFF2-40B4-BE49-F238E27FC236}">
                <a16:creationId xmlns:a16="http://schemas.microsoft.com/office/drawing/2014/main" id="{4AF0A377-0077-4BCB-AF72-C77F74FFBC96}"/>
              </a:ext>
            </a:extLst>
          </p:cNvPr>
          <p:cNvSpPr/>
          <p:nvPr/>
        </p:nvSpPr>
        <p:spPr>
          <a:xfrm>
            <a:off x="1451579" y="2195894"/>
            <a:ext cx="9571933" cy="1384995"/>
          </a:xfrm>
          <a:prstGeom prst="rect">
            <a:avLst/>
          </a:prstGeom>
        </p:spPr>
        <p:txBody>
          <a:bodyPr wrap="square">
            <a:spAutoFit/>
          </a:bodyPr>
          <a:lstStyle/>
          <a:p>
            <a:pPr algn="ctr"/>
            <a:r>
              <a:rPr lang="en-US" sz="2800" i="1" dirty="0"/>
              <a:t>“One of my old friends </a:t>
            </a:r>
            <a:r>
              <a:rPr lang="en-US" sz="2800" b="1" i="1" dirty="0">
                <a:solidFill>
                  <a:schemeClr val="accent1"/>
                </a:solidFill>
              </a:rPr>
              <a:t>asked for pictures </a:t>
            </a:r>
            <a:r>
              <a:rPr lang="en-US" sz="2800" i="1" dirty="0"/>
              <a:t>and </a:t>
            </a:r>
            <a:r>
              <a:rPr lang="en-US" sz="2800" b="1" i="1" dirty="0">
                <a:solidFill>
                  <a:schemeClr val="accent1"/>
                </a:solidFill>
              </a:rPr>
              <a:t>I said no</a:t>
            </a:r>
            <a:r>
              <a:rPr lang="en-US" sz="2800" i="1" dirty="0"/>
              <a:t>… I didn't want to send them, and I didn't give him any idea that I was going to. It was </a:t>
            </a:r>
            <a:r>
              <a:rPr lang="en-US" sz="2800" b="1" i="1" dirty="0">
                <a:solidFill>
                  <a:schemeClr val="accent1"/>
                </a:solidFill>
              </a:rPr>
              <a:t>random</a:t>
            </a:r>
            <a:r>
              <a:rPr lang="en-US" sz="2800" i="1" dirty="0"/>
              <a:t>.”</a:t>
            </a:r>
            <a:r>
              <a:rPr lang="en-US" sz="2800" dirty="0"/>
              <a:t> </a:t>
            </a:r>
            <a:r>
              <a:rPr lang="en-US" sz="2800" b="1" dirty="0">
                <a:solidFill>
                  <a:schemeClr val="tx2"/>
                </a:solidFill>
              </a:rPr>
              <a:t>-14-year-old female</a:t>
            </a:r>
          </a:p>
        </p:txBody>
      </p:sp>
      <p:pic>
        <p:nvPicPr>
          <p:cNvPr id="6" name="Picture 2" descr="Image result for teen confused">
            <a:extLst>
              <a:ext uri="{FF2B5EF4-FFF2-40B4-BE49-F238E27FC236}">
                <a16:creationId xmlns:a16="http://schemas.microsoft.com/office/drawing/2014/main" id="{AE8F62A2-8E32-4910-B124-72413ED2DD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04" t="5055" b="13437"/>
          <a:stretch/>
        </p:blipFill>
        <p:spPr bwMode="auto">
          <a:xfrm>
            <a:off x="4906851" y="4088585"/>
            <a:ext cx="3052292" cy="2530894"/>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8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C725-6EA4-43F8-AB10-CDB5BA6811EE}"/>
              </a:ext>
            </a:extLst>
          </p:cNvPr>
          <p:cNvSpPr>
            <a:spLocks noGrp="1"/>
          </p:cNvSpPr>
          <p:nvPr>
            <p:ph type="title"/>
          </p:nvPr>
        </p:nvSpPr>
        <p:spPr>
          <a:xfrm>
            <a:off x="1451579" y="1275008"/>
            <a:ext cx="9603275" cy="578746"/>
          </a:xfrm>
        </p:spPr>
        <p:txBody>
          <a:bodyPr/>
          <a:lstStyle/>
          <a:p>
            <a:r>
              <a:rPr lang="en-US" dirty="0">
                <a:solidFill>
                  <a:schemeClr val="accent1"/>
                </a:solidFill>
              </a:rPr>
              <a:t>Sometimes</a:t>
            </a:r>
            <a:r>
              <a:rPr lang="en-US" dirty="0"/>
              <a:t>, teens said </a:t>
            </a:r>
            <a:r>
              <a:rPr lang="en-US" dirty="0">
                <a:solidFill>
                  <a:schemeClr val="accent1"/>
                </a:solidFill>
              </a:rPr>
              <a:t>yes</a:t>
            </a:r>
          </a:p>
        </p:txBody>
      </p:sp>
      <p:sp>
        <p:nvSpPr>
          <p:cNvPr id="3" name="Content Placeholder 2">
            <a:extLst>
              <a:ext uri="{FF2B5EF4-FFF2-40B4-BE49-F238E27FC236}">
                <a16:creationId xmlns:a16="http://schemas.microsoft.com/office/drawing/2014/main" id="{9D8F0FB9-2CD5-446B-B682-0E8D12ABDFA7}"/>
              </a:ext>
            </a:extLst>
          </p:cNvPr>
          <p:cNvSpPr>
            <a:spLocks noGrp="1"/>
          </p:cNvSpPr>
          <p:nvPr>
            <p:ph idx="1"/>
          </p:nvPr>
        </p:nvSpPr>
        <p:spPr/>
        <p:txBody>
          <a:bodyPr>
            <a:normAutofit/>
          </a:bodyPr>
          <a:lstStyle/>
          <a:p>
            <a:pPr algn="ctr"/>
            <a:r>
              <a:rPr lang="en-US" sz="2800" i="1" dirty="0"/>
              <a:t>“A </a:t>
            </a:r>
            <a:r>
              <a:rPr lang="en-US" sz="2800" b="1" i="1" dirty="0">
                <a:solidFill>
                  <a:schemeClr val="accent1"/>
                </a:solidFill>
              </a:rPr>
              <a:t>friend</a:t>
            </a:r>
            <a:r>
              <a:rPr lang="en-US" sz="2800" i="1" dirty="0"/>
              <a:t> of mine was feeling particularly </a:t>
            </a:r>
            <a:r>
              <a:rPr lang="en-US" sz="2800" b="1" i="1" dirty="0">
                <a:solidFill>
                  <a:schemeClr val="accent1"/>
                </a:solidFill>
              </a:rPr>
              <a:t>sexual</a:t>
            </a:r>
            <a:r>
              <a:rPr lang="en-US" sz="2800" i="1" dirty="0"/>
              <a:t>, and it showed in her </a:t>
            </a:r>
            <a:r>
              <a:rPr lang="en-US" sz="2800" b="1" i="1" dirty="0">
                <a:solidFill>
                  <a:schemeClr val="accent1"/>
                </a:solidFill>
              </a:rPr>
              <a:t>texts</a:t>
            </a:r>
            <a:r>
              <a:rPr lang="en-US" sz="2800" i="1" dirty="0"/>
              <a:t>. It's </a:t>
            </a:r>
            <a:r>
              <a:rPr lang="en-US" sz="2800" b="1" i="1" dirty="0">
                <a:solidFill>
                  <a:schemeClr val="accent1"/>
                </a:solidFill>
              </a:rPr>
              <a:t>not like I planned it</a:t>
            </a:r>
            <a:r>
              <a:rPr lang="en-US" sz="2800" i="1" dirty="0"/>
              <a:t>, but I certainly </a:t>
            </a:r>
            <a:r>
              <a:rPr lang="en-US" sz="2800" b="1" i="1" dirty="0">
                <a:solidFill>
                  <a:schemeClr val="accent1"/>
                </a:solidFill>
              </a:rPr>
              <a:t>wasn't opposed to it</a:t>
            </a:r>
            <a:r>
              <a:rPr lang="en-US" sz="2800" i="1" dirty="0"/>
              <a:t>.”</a:t>
            </a:r>
            <a:r>
              <a:rPr lang="en-US" sz="2800" dirty="0"/>
              <a:t> -</a:t>
            </a:r>
            <a:r>
              <a:rPr lang="en-US" sz="2800" b="1" dirty="0">
                <a:solidFill>
                  <a:schemeClr val="tx2"/>
                </a:solidFill>
              </a:rPr>
              <a:t>16-year-old male</a:t>
            </a:r>
          </a:p>
          <a:p>
            <a:endParaRPr lang="en-US" sz="2800" dirty="0"/>
          </a:p>
        </p:txBody>
      </p:sp>
      <p:pic>
        <p:nvPicPr>
          <p:cNvPr id="4" name="Picture 2" descr="https://encrypted-tbn2.gstatic.com/images?q=tbn:ANd9GcSVI_yDSvLASTbEeRT4qMcLJik87IA7KhsqKR-pVTT7sdeDwjKw">
            <a:extLst>
              <a:ext uri="{FF2B5EF4-FFF2-40B4-BE49-F238E27FC236}">
                <a16:creationId xmlns:a16="http://schemas.microsoft.com/office/drawing/2014/main" id="{646B7C97-3C3F-4B65-B770-4A660A45D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07" y="4017817"/>
            <a:ext cx="2232775" cy="2437445"/>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7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3525-8026-42FF-8A1D-D52633C99D94}"/>
              </a:ext>
            </a:extLst>
          </p:cNvPr>
          <p:cNvSpPr>
            <a:spLocks noGrp="1"/>
          </p:cNvSpPr>
          <p:nvPr>
            <p:ph type="title"/>
          </p:nvPr>
        </p:nvSpPr>
        <p:spPr>
          <a:xfrm>
            <a:off x="1451579" y="1282930"/>
            <a:ext cx="9603275" cy="570824"/>
          </a:xfrm>
        </p:spPr>
        <p:txBody>
          <a:bodyPr/>
          <a:lstStyle/>
          <a:p>
            <a:r>
              <a:rPr lang="en-US" dirty="0">
                <a:solidFill>
                  <a:schemeClr val="accent1"/>
                </a:solidFill>
              </a:rPr>
              <a:t>Less often</a:t>
            </a:r>
            <a:r>
              <a:rPr lang="en-US" dirty="0"/>
              <a:t>, it got </a:t>
            </a:r>
            <a:r>
              <a:rPr lang="en-US" dirty="0">
                <a:solidFill>
                  <a:schemeClr val="accent1"/>
                </a:solidFill>
              </a:rPr>
              <a:t>Serious</a:t>
            </a:r>
          </a:p>
        </p:txBody>
      </p:sp>
      <p:sp>
        <p:nvSpPr>
          <p:cNvPr id="3" name="Content Placeholder 2">
            <a:extLst>
              <a:ext uri="{FF2B5EF4-FFF2-40B4-BE49-F238E27FC236}">
                <a16:creationId xmlns:a16="http://schemas.microsoft.com/office/drawing/2014/main" id="{390356AB-20B7-4B66-A546-CF07172166BD}"/>
              </a:ext>
            </a:extLst>
          </p:cNvPr>
          <p:cNvSpPr>
            <a:spLocks noGrp="1"/>
          </p:cNvSpPr>
          <p:nvPr>
            <p:ph idx="1"/>
          </p:nvPr>
        </p:nvSpPr>
        <p:spPr>
          <a:xfrm>
            <a:off x="1451579" y="2015733"/>
            <a:ext cx="9603275" cy="1413268"/>
          </a:xfrm>
        </p:spPr>
        <p:txBody>
          <a:bodyPr/>
          <a:lstStyle/>
          <a:p>
            <a:pPr marL="0" lvl="0" indent="0" algn="ctr" defTabSz="457200">
              <a:lnSpc>
                <a:spcPct val="100000"/>
              </a:lnSpc>
              <a:spcBef>
                <a:spcPts val="0"/>
              </a:spcBef>
              <a:buClrTx/>
              <a:buSzTx/>
              <a:buNone/>
              <a:defRPr/>
            </a:pPr>
            <a:r>
              <a:rPr lang="en-US" i="1" dirty="0">
                <a:solidFill>
                  <a:prstClr val="black"/>
                </a:solidFill>
                <a:latin typeface="Century Gothic" panose="020B0502020202020204"/>
              </a:rPr>
              <a:t>“People [on] path and </a:t>
            </a:r>
            <a:r>
              <a:rPr lang="en-US" i="1" dirty="0" err="1">
                <a:solidFill>
                  <a:prstClr val="black"/>
                </a:solidFill>
                <a:latin typeface="Century Gothic" panose="020B0502020202020204"/>
              </a:rPr>
              <a:t>kik</a:t>
            </a:r>
            <a:r>
              <a:rPr lang="en-US" i="1" dirty="0">
                <a:solidFill>
                  <a:prstClr val="black"/>
                </a:solidFill>
                <a:latin typeface="Century Gothic" panose="020B0502020202020204"/>
              </a:rPr>
              <a:t> kept calling me a </a:t>
            </a:r>
            <a:r>
              <a:rPr lang="en-US" i="1" dirty="0" err="1">
                <a:latin typeface="Century Gothic" panose="020B0502020202020204"/>
              </a:rPr>
              <a:t>th</a:t>
            </a:r>
            <a:r>
              <a:rPr lang="en-US" i="1" dirty="0">
                <a:latin typeface="Century Gothic" panose="020B0502020202020204"/>
              </a:rPr>
              <a:t>**</a:t>
            </a:r>
            <a:r>
              <a:rPr lang="en-US" i="1" dirty="0">
                <a:solidFill>
                  <a:schemeClr val="accent1"/>
                </a:solidFill>
                <a:latin typeface="Century Gothic" panose="020B0502020202020204"/>
              </a:rPr>
              <a:t> </a:t>
            </a:r>
            <a:r>
              <a:rPr lang="en-US" i="1" dirty="0">
                <a:solidFill>
                  <a:prstClr val="black"/>
                </a:solidFill>
                <a:latin typeface="Century Gothic" panose="020B0502020202020204"/>
              </a:rPr>
              <a:t>and a </a:t>
            </a:r>
            <a:r>
              <a:rPr lang="en-US" b="1" i="1" dirty="0">
                <a:solidFill>
                  <a:schemeClr val="accent1"/>
                </a:solidFill>
                <a:latin typeface="Century Gothic" panose="020B0502020202020204"/>
              </a:rPr>
              <a:t>liar</a:t>
            </a:r>
            <a:r>
              <a:rPr lang="en-US" i="1" dirty="0">
                <a:solidFill>
                  <a:prstClr val="black"/>
                </a:solidFill>
                <a:latin typeface="Century Gothic" panose="020B0502020202020204"/>
              </a:rPr>
              <a:t>… It made me </a:t>
            </a:r>
            <a:r>
              <a:rPr lang="en-US" b="1" i="1" dirty="0">
                <a:solidFill>
                  <a:schemeClr val="accent1"/>
                </a:solidFill>
                <a:latin typeface="Century Gothic" panose="020B0502020202020204"/>
              </a:rPr>
              <a:t>want to kill myself</a:t>
            </a:r>
            <a:r>
              <a:rPr lang="en-US" i="1" dirty="0">
                <a:solidFill>
                  <a:prstClr val="black"/>
                </a:solidFill>
                <a:latin typeface="Century Gothic" panose="020B0502020202020204"/>
              </a:rPr>
              <a:t>✂?”</a:t>
            </a:r>
            <a:r>
              <a:rPr lang="en-US" dirty="0">
                <a:solidFill>
                  <a:prstClr val="black"/>
                </a:solidFill>
                <a:latin typeface="Century Gothic" panose="020B0502020202020204"/>
              </a:rPr>
              <a:t> </a:t>
            </a:r>
          </a:p>
          <a:p>
            <a:pPr marL="0" lvl="0" indent="0" algn="ctr" defTabSz="457200">
              <a:lnSpc>
                <a:spcPct val="100000"/>
              </a:lnSpc>
              <a:spcBef>
                <a:spcPts val="0"/>
              </a:spcBef>
              <a:buClrTx/>
              <a:buSzTx/>
              <a:buNone/>
              <a:defRPr/>
            </a:pPr>
            <a:r>
              <a:rPr lang="en-US" b="1" dirty="0">
                <a:latin typeface="Century Gothic" panose="020B0502020202020204"/>
              </a:rPr>
              <a:t>-14-year-old female</a:t>
            </a:r>
          </a:p>
          <a:p>
            <a:pPr marL="0" lvl="0" indent="0" algn="ctr" defTabSz="457200">
              <a:lnSpc>
                <a:spcPct val="100000"/>
              </a:lnSpc>
              <a:spcBef>
                <a:spcPts val="0"/>
              </a:spcBef>
              <a:buClrTx/>
              <a:buSzTx/>
              <a:buNone/>
              <a:defRPr/>
            </a:pPr>
            <a:endParaRPr lang="en-US" dirty="0">
              <a:solidFill>
                <a:prstClr val="black"/>
              </a:solidFill>
              <a:latin typeface="Century Gothic" panose="020B0502020202020204"/>
            </a:endParaRPr>
          </a:p>
          <a:p>
            <a:endParaRPr lang="en-US" dirty="0"/>
          </a:p>
        </p:txBody>
      </p:sp>
      <p:pic>
        <p:nvPicPr>
          <p:cNvPr id="4" name="Picture 2" descr="http://umatter.us/wp-content/uploads/2016/03/depressed-teen.jpg">
            <a:extLst>
              <a:ext uri="{FF2B5EF4-FFF2-40B4-BE49-F238E27FC236}">
                <a16:creationId xmlns:a16="http://schemas.microsoft.com/office/drawing/2014/main" id="{B9060C82-1F58-4DDD-B73C-68F4D20DDA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68" t="1220" r="27012" b="-286"/>
          <a:stretch/>
        </p:blipFill>
        <p:spPr bwMode="auto">
          <a:xfrm>
            <a:off x="4906164" y="3472031"/>
            <a:ext cx="2572373" cy="2823806"/>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7FF6AF-CA70-4781-BD2D-5F7A6CAD6F8F}"/>
              </a:ext>
            </a:extLst>
          </p:cNvPr>
          <p:cNvPicPr>
            <a:picLocks noChangeAspect="1"/>
          </p:cNvPicPr>
          <p:nvPr/>
        </p:nvPicPr>
        <p:blipFill>
          <a:blip r:embed="rId3"/>
          <a:stretch>
            <a:fillRect/>
          </a:stretch>
        </p:blipFill>
        <p:spPr>
          <a:xfrm>
            <a:off x="4481934" y="3579314"/>
            <a:ext cx="848461" cy="527422"/>
          </a:xfrm>
          <a:prstGeom prst="rect">
            <a:avLst/>
          </a:prstGeom>
        </p:spPr>
      </p:pic>
      <p:pic>
        <p:nvPicPr>
          <p:cNvPr id="6" name="Picture 5">
            <a:extLst>
              <a:ext uri="{FF2B5EF4-FFF2-40B4-BE49-F238E27FC236}">
                <a16:creationId xmlns:a16="http://schemas.microsoft.com/office/drawing/2014/main" id="{25BD2DE5-7264-42BE-B87D-09EF866B57A4}"/>
              </a:ext>
            </a:extLst>
          </p:cNvPr>
          <p:cNvPicPr>
            <a:picLocks noChangeAspect="1"/>
          </p:cNvPicPr>
          <p:nvPr/>
        </p:nvPicPr>
        <p:blipFill>
          <a:blip r:embed="rId4"/>
          <a:stretch>
            <a:fillRect/>
          </a:stretch>
        </p:blipFill>
        <p:spPr>
          <a:xfrm>
            <a:off x="4481934" y="4299722"/>
            <a:ext cx="670375" cy="627532"/>
          </a:xfrm>
          <a:prstGeom prst="rect">
            <a:avLst/>
          </a:prstGeom>
        </p:spPr>
      </p:pic>
    </p:spTree>
    <p:extLst>
      <p:ext uri="{BB962C8B-B14F-4D97-AF65-F5344CB8AC3E}">
        <p14:creationId xmlns:p14="http://schemas.microsoft.com/office/powerpoint/2010/main" val="474646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Picture 8" descr="http://api.ning.com/files/yLBGfqJNowjHavygG7dPFXz1kh7T5Su-ytjDdr2i2fadvrz0C1pOhMdjIWVhJW48eHN6ftW9fT15nAHu-H8RPn3eGIkpghJz/diary.jpg">
            <a:extLst>
              <a:ext uri="{FF2B5EF4-FFF2-40B4-BE49-F238E27FC236}">
                <a16:creationId xmlns:a16="http://schemas.microsoft.com/office/drawing/2014/main" id="{FDCB7BC4-F10D-432B-AE22-2537974C7A5F}"/>
              </a:ext>
            </a:extLst>
          </p:cNvPr>
          <p:cNvPicPr>
            <a:picLocks noChangeAspect="1" noChangeArrowheads="1"/>
          </p:cNvPicPr>
          <p:nvPr/>
        </p:nvPicPr>
        <p:blipFill rotWithShape="1">
          <a:blip r:embed="rId2" cstate="print">
            <a:alphaModFix amt="50000"/>
          </a:blip>
          <a:srcRect t="20961" r="-1" b="4036"/>
          <a:stretch/>
        </p:blipFill>
        <p:spPr bwMode="auto">
          <a:xfrm>
            <a:off x="2" y="10"/>
            <a:ext cx="12191695" cy="6857990"/>
          </a:xfrm>
          <a:prstGeom prst="rect">
            <a:avLst/>
          </a:prstGeom>
          <a:noFill/>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B71E42"/>
              </a:solidFill>
              <a:effectLst/>
              <a:uLnTx/>
              <a:uFillTx/>
              <a:latin typeface="Gill Sans MT" panose="020B0502020104020203"/>
              <a:ea typeface="+mn-ea"/>
              <a:cs typeface="+mn-cs"/>
            </a:endParaRPr>
          </a:p>
        </p:txBody>
      </p:sp>
      <p:sp>
        <p:nvSpPr>
          <p:cNvPr id="2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1130271" y="1193800"/>
            <a:ext cx="3193050" cy="4699000"/>
          </a:xfrm>
        </p:spPr>
        <p:txBody>
          <a:bodyPr anchor="ctr">
            <a:normAutofit/>
          </a:bodyPr>
          <a:lstStyle/>
          <a:p>
            <a:br>
              <a:rPr lang="en-US" dirty="0"/>
            </a:br>
            <a:r>
              <a:rPr lang="en-US" dirty="0">
                <a:solidFill>
                  <a:srgbClr val="FFC000"/>
                </a:solidFill>
              </a:rPr>
              <a:t>parents </a:t>
            </a:r>
            <a:r>
              <a:rPr lang="en-US" dirty="0"/>
              <a:t>were mostly</a:t>
            </a:r>
            <a:r>
              <a:rPr lang="en-US" dirty="0">
                <a:solidFill>
                  <a:srgbClr val="FFC000"/>
                </a:solidFill>
              </a:rPr>
              <a:t> </a:t>
            </a:r>
            <a:r>
              <a:rPr lang="en-US" dirty="0"/>
              <a:t>in the dark</a:t>
            </a:r>
            <a:endParaRPr lang="en-US" b="1" dirty="0"/>
          </a:p>
        </p:txBody>
      </p:sp>
      <p:cxnSp>
        <p:nvCxnSpPr>
          <p:cNvPr id="29" name="Straight Connector 2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en-US" b="1" dirty="0">
                <a:solidFill>
                  <a:srgbClr val="FFC000"/>
                </a:solidFill>
              </a:rPr>
              <a:t>Family Communication </a:t>
            </a:r>
            <a:r>
              <a:rPr lang="en-US" dirty="0"/>
              <a:t>regarding teens’ online risks experiences was poor and created significant differences in perception between parents and teens.</a:t>
            </a:r>
          </a:p>
          <a:p>
            <a:pPr lvl="1"/>
            <a:r>
              <a:rPr lang="en-US" b="1" dirty="0">
                <a:solidFill>
                  <a:srgbClr val="FFC000"/>
                </a:solidFill>
              </a:rPr>
              <a:t>Less than 7% </a:t>
            </a:r>
            <a:r>
              <a:rPr lang="en-US" dirty="0"/>
              <a:t>of the risk reports matched between teens and parents</a:t>
            </a:r>
          </a:p>
          <a:p>
            <a:pPr lvl="1"/>
            <a:r>
              <a:rPr lang="en-US" b="1" dirty="0">
                <a:solidFill>
                  <a:srgbClr val="FFC000"/>
                </a:solidFill>
              </a:rPr>
              <a:t>38% </a:t>
            </a:r>
            <a:r>
              <a:rPr lang="en-US" dirty="0"/>
              <a:t>parent-teen pairs had no communication regarding online risks</a:t>
            </a:r>
          </a:p>
          <a:p>
            <a:pPr lvl="1"/>
            <a:r>
              <a:rPr lang="en-US" b="1" dirty="0">
                <a:solidFill>
                  <a:srgbClr val="FFC000"/>
                </a:solidFill>
              </a:rPr>
              <a:t>Parental Misperceptions</a:t>
            </a:r>
            <a:r>
              <a:rPr lang="en-US" dirty="0"/>
              <a:t>, as well as their actual responses, exacerbated the lack of communication, encouraging teens</a:t>
            </a:r>
            <a:r>
              <a:rPr lang="en-US" dirty="0">
                <a:solidFill>
                  <a:srgbClr val="FFC000"/>
                </a:solidFill>
              </a:rPr>
              <a:t> </a:t>
            </a:r>
            <a:r>
              <a:rPr lang="en-US" b="1" dirty="0">
                <a:solidFill>
                  <a:srgbClr val="FFC000"/>
                </a:solidFill>
              </a:rPr>
              <a:t>not</a:t>
            </a:r>
            <a:r>
              <a:rPr lang="en-US" dirty="0">
                <a:solidFill>
                  <a:srgbClr val="FFC000"/>
                </a:solidFill>
              </a:rPr>
              <a:t> </a:t>
            </a:r>
            <a:r>
              <a:rPr lang="en-US" dirty="0"/>
              <a:t>to go to their parents when they experience online risks.</a:t>
            </a:r>
          </a:p>
        </p:txBody>
      </p:sp>
      <p:sp>
        <p:nvSpPr>
          <p:cNvPr id="3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4" name="AutoShape 2" descr="data:image/jpeg;base64,/9j/4AAQSkZJRgABAQAAAQABAAD/2wCEAAkGBxMSEhUTEhMWFhUXGBoYGBgYGRgaIBoaHx4eGx8gGx0dHSgiHh0lHRoXITElJikrLi4uIB8zODMtNygtLisBCgoKDg0OGxAQGy8lICU3LTAwMjAtLS0tLSswLy0tLTAtLS0tLS0yLy0tLy8tLS8tLS0vLS0tLS0tLS0tLS0tLf/AABEIAJ8BPgMBIgACEQEDEQH/xAAbAAACAwEBAQAAAAAAAAAAAAAEBQIDBgEAB//EADsQAAIBAwMCAwYGAgEDAwUAAAECEQMSIQAEMUFRBSJhEzJxgZGhBhRCUrHRwfAjM2LxcoLhFRYkosL/xAAZAQACAwEAAAAAAAAAAAAAAAACAwABBAX/xAAsEQACAgICAQQBAwMFAAAAAAAAAQIRAyESMQQTIkFRcTJhkYHR8BShscHh/9oADAMBAAIRAxEAPwDAUtsckMBBwSYGM9ckj4altarFHSEi65mtF0SMA9Fnosc6NbYPYGcWrHluEFsk+XHY88RobbME9rMFQWwZIb0MRjAyNZW7NHFJoUK+T5m9I7/P56t8PrqjFqlP2qwRaWdRPTKkEa7vq/tHL2KkgAKogAAQIHy51QBjTe1sXe9BKV1asjKhFMMp9ncTABkrcckc5PfUNxXJqVGBCyzMB2ySFED19Bokt7CqGRg5WMxgyBKnoRkj11VXdgRKWHMxKgg5A9AJxniNAuw+ityxAZZ4yQesn7xHGu7VGfhSQsTE/fOjFNSlC2K5KwJW63uRyCYPWYmdMvC9gGJJECQVk+b54g8T050LnSD4bL/DVItOIaRJXrwcnBx20Zt6eZMHPlwMiY7R/vXRo28JaBCzNvOfpqxKIB5kYyNZZZWPWNBrUVtUWKTImVGB1+erW2aBThfQx/euUafMEyTMcx30e+3JBEkfSfuNKUm7GcUjJVfBWlmQg9QMf/0QAMeuqH8NqIpd1wTwIH3zrWVIWBUXkGG4aOno3HX0yNEbvaVAuV8sETmSDzg5Ig57acpe3sU17tIwW22HtBhlGBMMODPIA944+mi9t4KEKkiSpkyTkR2PBB65Gnq0EnzAKFOSoyB6kAznvrzNAM5uEqcjE9vX10cXyVFO4u0Z3ceDIv8AyGVRUm0tLF+IuKAWmZ4n46T2MsuFicZI904wvz5jqNbHcVza1sAwcnoYjHY86DUUUAIAqeUC4g4IGTkcTMwNVy4y4tk01aEaXOLmpRRFyEqOGtkTmcY9Prqe+34NFE/43CrdMMrAzgNaQCbTGbjxnTJqVN/+M3KgLXKmBgzx0JNurNr4WtNTYSGa23rBBw3MFgTHPBONCvuvwW9/9ivw6sAj0/ZhnMRTCXAKJa4MWkEAmIk9TPBBtAqpi9ZyqMQzSfdLRz0kD/4d7DYVaaNTCqFlr2Jt/aoBYrKgRwImToOrSqGmaRCPBhO6fqJDY8hE4Jicxq06k6CfujsXb+spZqaULTcIly7LBMqpEAgk9QTjnVDSABJYxDC33M9+/OdFjYBSjVC4RxlgowMhiBmQD9cxxpqyNXFFWemzNda1RXptjg3RDibRAuY8TnTHkUUhHFyk7Eaoo5L2qsZWfOckYYR6c/DVW225cEiRYJcyxxMSYEKM9dMaoRL7FZmlfZvIHmIN6lJ8wyRI7Ceuu/hvw723tEvKhhFoKAsy+ZcOyggeYnzCMemr51FyJJK6KX3gq+ypsiKiGC1JTcV4JJZiD1PAHOhmUAgAkk/3iOpxGralJRUtq2kqSrKDbDSfdZQVMAD0+ONGbna16FRFL5pyqgMfIVmQCD5WAIMiORqcknSJxtWV09pUNX2Qpn2i5K5mBH6WOe4HOcDUVtDMpFRVDAPhhbkwCCJnGJ7aKqeH0q1IOrudyTNQECMmAby2SfLAA6meNU7hLi2ZBgA2gE2iBIBiSCZOdCpcgmgvY7pKlVXLqlouIWmoMKD7oi1mxOveI0xt6ttcF2gOyBhEMJALLw2RMSM86pFNmBv8wE883H1OYxxo7Zo7lqjCm58qt7SDMiBknEAczjGgl7Xfx/nyWKasgK1im/gBpP0AkaINd0ZXpoiEyLBcxUjykMDxOSAZ0zoBmkYAGAP25JgGZjOqq22M8fX10EvISdM04/E5rldC4LuFhwii6cWrgfMEfQyNRbZ1j+tZnoB/WnO43LlirLbxIH+R3411qFQpNpCIYLEHBPAnRwytq9Cc2FQlQoqeHuVUFoIkyoMt8cxiDwNEUfCKTsoFwkAZeFnqZYMc9s+mjqFJmMA5g+kjXd1t7SDTLAYIJgmfl66GfkKLpugY4rVoAXZ019xSADyWLSe/AjHSNWNuLVAtVhOFIwPX46K8a3JAFhWHUMwWTDHFpHxAMAdeug9x4ZXCy/s1DNKksmQJEczIODjnnVwyKaTkypxUdIaVmqVUVxNpXOQCQvwA8kzgQMjWfOyL09yyjCm89IEnm4cx0BM41p/FNsr2JRBK2hQWPLFV78AmYHbWepeJVaVKpSZgwg0rDxBBBOIyDDAntoo8t0DLjWzPJSmcgQJzOfQY51OhticwInr1++r6FEE2mTMAW9/Tv8NO/EtutIwADEgAmPKv9/ck60ylQqMb2Bv4ea9NmRgAkIiM4LH9VqYEwCTPyydLtttgUYvdgraJ97OVAg9Jz07HV+8qe1N6URTCjPsw3HQk9/Xrrm92xBBmCIxIBE8YkmTyfXS1fTf/AINaXaVnqyg+zsvKZtRis5PQjmT1ica2nhiXMSyhCc2j9I7azWy2huRmCiEHTkHiY6wda7wXZAAmIJM+lvp3n/Gk5JJUHBBTUBBOIGD/AONVpTiCJ+nH+nRTUDEjVlCmSAOnb+f4Gs0qHxJUNvORyOeNW7asGDR5oMEn/HwiNabwzwR7AxgKVnnPp8NB7tEC2qc/qxHp2xqKDjV6K5Rd1szu5o+0a0AEnIIIkAcjOOo7D76tr74/8d//ABvaYJaQYMTPCzHoD89V3i5iVkLIAbORgHrHWBoSrtlaAv6uSe+QI7AGBqU330V07XZb4lvaajyAmQRKmM9bu/IGlZuAtIaBkDk+bHpPA6dNHHZv7NbckOV+IhRzER8e2q69F6dTBU4EeabT7sifiT1jnRQcI6RUrf6irbWFSLSGCnzz3jkRxIHOlVN/+Jr+QfLIm4ESQJPEiZGndPZXSSVVIuBJnHYL29fQ6jU28xwCMY83kP6lA4OZn4/DQeovnsLiukJ/DtvDNIKyJyOJyIn66bLa4iRMQZER2EwcznpoWspe+EzJg9THU9ZIPIHbGrqNE+cAkFliQJkGMA8wAwHMZGNMnJuNvsGKV0iF7m4WyQJZZPJzJ9J1D2VN28qMCoyRJEYEYBOW7iP41xGAY23E8yDMkGQCZjkDv27auSrdUupt5s8kIQJwBAGO/efjoZSf4/z5C46sWVqDKzIwIYDiOt0RjHXpryIJs9mQYwH8w74BwB9tMdwhJBqqxhCCSbc5II7LEYjuedVIi128xIUYV2bC9gDz3jifTTHk9uxai70hb+SqgmqoS5WLziQYKzJyF65nvzq1/Caj7ayilSqFcu96hYhcgsGhucR656AvxAJc9tRyqwtomWw2FLHAxx6gZ1PaOKdN6bGqHLJ5MA2+8ubSSA2SsgZHPRbyNq13r4CaMmdsX9mzItNEChmEAlSSQ1pMmc5GOOBpgWNav7Z2DXJm9fMCBA4wXJjMQdXvR3LOUIAkHz1AsLTGYkrgSfdA5iBq/aeJ2Et7Gn7SQglAKa0x6KLmciQWOY76dKTktd/t+4KqLM/uKZNwClRdcBMle4nqMdePrJX/ANIYNYQ4NQI1KWEQ4lSxiCSIECMn01OnSk1XcjqVWXGZBxapHErBjnRu68UJHsSKSBbVvBl/KCcGcpdMGCQIGSdFKctKP9RdLti3Z7b30LeZsAtdggzHz/09y/ElvUEU0pBsrYpGBKkAkkwWBJk9PTRb0Xrl3G4FapiB7Ny7kDPMAKFEycnAjUXSp7ViaLOqllCyqm4zb5RPlukwBHTVcrlZde0dbGhS9kxpuXDEe9bepgSGEZj9wwdRTZ3q4tYFBN4BIAzh+wOI0ip7h181ttQtFglcckkkWgT0n6aP3tZ/yxqNTZYqWNL4LgkYUcwIzj01jyePJTu+zdh8qKhxfwVFGVA9wKMQZ5KsJAEkcxkx0K+mo+3BkhSVGJnhiJ5jPfQzb9zTVFsuRrhCAmSM+bIK/Hrq/ZUpK05Ek4JIXPZicAc/PWuEOK2Zs+TnKx/4LswKZeWuMhpgRjgdhB+OdU+JHBCoFBM/E54xgfDtrmy8U/L1Hp1fMSZY4YK3U4m4ca5vNyrAWurDgDt9eM65WbFk9XlVp9MPFKNUCVq9IKLUIqC2GugAgg3QBlp/xpRuXYrJPkDWhskTkwMSJknjOdE+I12pkDyk8yCGAPxGCR2yNButT2IcqpUuRJGZjr9/956PjY3jjb+RWSSk6Nb4WHp5cjKLBhXwQACPp/Osb4jRAruCMX5BMdcyenUa2/hO0rfl1LBGBIVfNBAAkz3HGB3nS+ns6KVHq7ggwxYrmSTPlAkFuckwMafBpN0Kkrop8P8AAlo//kMFLEn2NGT294wZjm2Tnn01nPFqbmoxqQDAgTM/CJHrp/41uldaXs7bWkuslnENADmeoAOAB9BpS21R0ZrkRl/R55fPc4HIHPQ9tFGT7ZVI74XvRRpNYGJclatsiEIxJIiZmPiQdKqbgTyCuUM5BBEehxoxA6k0o5MEEdRovw3bST7NbrQATBB5jHpkDidTUW39h25VH6J7KvUroLnLOHOCIxGCCMESOP51r/CdsQsds6t/D/hYCTYBPGONM6lMoPKcMPqPX56y5JrpDIxfyDVAXjzMD2WAI+Efxq/ZUDdB68fD/wAg6HprmOTiI746aaUhCoRg/H/HTWdO3XwaOPFfuaH/AOokRSVCYSSeB2iT+o9vrGs/4oGFslpYfqi7nraI6/bUDv7CFYxEz/g9OeNU7/xM1cAeWJDHBj79daJZHLszxhXQGsAE9W6wCJ647Rq47NVCmZjINoAMdx1wevXRHhnh5aREnoQAc+nfTKp4ZZkjr1GktPsZa5UIE262EcANkziPT45HyGgK1IBZIBEnCxMHrcOuOP4083O0AEEfuI6ds6DCi4BxxgxPvHgjp8dRtxIlewBypRv+N5I94nKjoFJ6QT8Z0OKfszcDDdWkqTPfp04+2mG6Q1CrXEDgAiDaJ57aGq0sm0QJkSRm0nOcDMnOpGSouivcsyhCxCtOAoBMG6ZPJ6A566g5KTc0KIVVAGSIxPqCTnqDrld2WwscAggxOQRHy93pnONVrZ5mM8ZQrJnqRECJBwO8Y1K1bIlvQbuPZAAiHuFyrHJg+VgevlAOeM6z9HdLLlgyQGAswCvCoYHmjGCQCJknTNZHmJ8pJMKRh+1vwPSRE6oasz+zRmFMEWkrmF7E9QIBg5MeuqUUm66/ITk332EpSpilAuYsZlRAGMBxxkwO3XpoSrtQwUKSoWTEEksFAwRhcjiZH20Q+3sN4N3mNo/dBFohiByJnQtdFUnzMt0tAmGA5En3hM5+Gqj3pkSrsE8OVlZQUm8EkyhMEzALKbeszM+mmOz8HLNcZFoEgkyD6HrAxqg1KKwQeQbQ64mT7p9BPaDozw3xcUqgFUiKkC4g3A8AlicjocY+WpmlNp8OyRils9uqDWlQzQ3UEz3xOdZumrhlpWFrSFa0ZqLMk44MBQDznJ1s6vilOiTa4i1pi1jjkqRJx/nSTf7L2tQFTYSAy1UBa9s8kE8QvGc+h0rxJyV8lomSKe0BUNvWrwoChHBB8qqQi58oUgkTziJHWNLHspViNu10giSAZVgJieGBkDHXnXUr+0qU1MXYpkuxVRBtBMkEKAciR1+GqfEgqMVp1EYTN1O6DkgDzC5fhkHHOulCLumZpSVfuOBvhbYLlpw1ufmVIA8xJjJPTUPCtw9StS9pV9mb1CeWODjzd5jmeknQFKjWSnFVGWiXiT5bXErJwTCy2OJn1ntHcojmiFDI1VZdrSwUSCAQbQMnIP8A8W4qmolNvTej1eowmm4thjcCMk8EN19I16uqAIwZXJEnmVPZpGqd/UeQ5e8spBeGzypFx97HXtGobTas6kqJtiROYOJjqAee0jTYpUpMXJtuhlQ35pv5LEBCgmFqQOpzOeTA+GmS7qmrqlyVkYeV/ZrcHPlF4JkAZxPY6U+E7ZG9oXE2oSqAkG6YA46ZJ1d4itKVKTcVRjkEZUTkcNM8ccaVPjKXEtJpWXMGDE1CGKgKWkyqg2RAgseOZxqvZ+RwyA+95WgT2ItMg4PGomveXkA3d4kZnmJJ5Gi9tSAJxcPXB4/v+NGo6plykr10U7WkataLb2ckAQOoOZ6RM/LWh3n4XpUqIJ87XAEk44MwPl8dNPwlRyZRfKJVrROcHPUfHR34n/6S/wDrH8HXI8nyZryVijpDIpOLbBvDduRSXsVXpJ6ZHb6jWTaurAIxJUVLp/UVgg+gI/3jX03cbIJtA/X2Ij4lQB9yNfPn28Ajj0OOcZ766rgk9ioz+uhHRp4MwSfqOs85nI1Xu9jaqkOjyLmUH3DMQ3241pd5sUSlfTkt+o+UieAARJ/doSvVFZahSnNQhqlYMARiM0+oiSYPGc6pzkFFL5FFbw6mwSpegDMA1Nal7gcmQQLYAPJPTW0/CXg1M3BA0TILDMcrJGCfhjWO3iEOEqNeEhcduoB+o19J/Ce5vEhCotAAPYY0nLKSS3oOKpPWy19st0IQRMGCMH/QdBb0BeCfT/eg1qqtBYAwOwxpH4nQBiBmf99NY5OpJDoT5bF9PbtIJ8vxwfQ65vWggAqDA7dP8/zqzebi2cHJPOZ44x66XNu1rAAgA5lvvBESB/emR0HB2+ihtzeRbcSBBIEWkn1IkSemiVpw0A5kAqBgSASR15+/Go7lkSDMv5VIcAwMSQOx4E9tWDbAl6gIJE3Am0xEgAAf9v8AeiipJXeisiSaNb+HdwiLkQSf99dEeJeJLJW08SG6HWH2u8dTnPTBBx6xi7/M6Oo1yzeZmafMRBFqjED05z19NO9eShxexPoLlyCq1YnmAI+0nJ/3tpY1MjhoUznv6GOkxp5tPDmqObcWrBzIjpmOZ1TutvZM5b/fp10vi+60ycl0JhSJbBIHrmedVV6ECbLvemJUiSeJ/gz11fuG7ZEEjpHXP31U9GVuDArkk+aFGeR3GR2M6q1EOm9MWOhJZnlm4jPcdB0gdNcXbgsOhaJBbgEnBxicevl9cGU182JnIta4wOO0iPMYk6C3tBVDWiAYJAGSxOAJ93BHGTA9ZqWS3xLil2C7quTAcCVHVYKAAZIntbn6ajSVP+QAhiQX8jE2xwF9MGZnEajuBDtcQ3lzcCBIB6HJjiSPlkaIVXi7yKfKZ8ot+vI9Mde+rbSRdN7KGpgo1QPCgrPEgkeWOAAYPXAjXRRqvVBcBUMQxhiJEQxwYaTj1GdWV9mQzU2KosB55QQYLQCSSRMR6aEoubbakVEYGKYWJ7doJwf8aFO1pl/klvqKuFAqKzZnESMYiPL8IzIzqNRoe60kZC3FrSSQvmkzCqSSP61LdbaXBpjKqxZkgTUExBJGIgZE6n4t4nUNP2aoFR5C2hi1xhypMkyYEgYExmNRNtpItxdXQuNA1pJVQVuJanaoA4FoGWGMDPGqyAFdlDCiw8tsIVqhZUlbiwEzmc57aqo7ipffki4U2l1VszEE8EAGDMSM6tVCC5qQTbALtNxB5m4ybTwJA+c60VWmJq+ju3p0jRZZLM7kZUB7oBXzGYBYGQO5yM6Hq1S9SlRYUyVApF1CgmcC49SmFHWAep1dWb2aqwoLCm1ixJJb3pMkBRBUD/M6FRjW3QcRTLNcCFYi8QcBeSWE/E6NfL+Ngy6X2FbvctUEO0VE8xNQACchrZ5BIugj3pPOljinaipklVvdiQFYk4+AEAn4nTPxbc03eSS9MstswHACm6TEhZ/Sv8g6HG2uZADTUe8tqO3EkgwCzQMyemrxulvRU9sH29qkTBaAQCJVpmQwYdQRBGjKnhlamEqQQ7MQiBSSVAyw7iMaFq1GZrWYNaoVcDzAHA4nqR34GimFVWCOGhWBgm62RNuZAxJP340TbvsBJEtlRXJdmdpEUgHl+pJxxIjmcaI26U2ZAJMiCgFpuzgsTEdbu04Gh6K1Tdhj2ZZIB7gggARInV1Dbn2d9ylboIkXfcZHqJGqf3ZOtB3h+2VyuLYBByWvb4DIkY7eum9DYhLlNpaYiMr8+AehGdU+G7CvhqdIjNyEwGkDkSZP00RtUKtDAhpzOD89LT5N1It/g1HgPhzEG3mO/wDGlv4kqFKYVuQwk+sHTXwzxM0uOvf+dKvxdDi6fNcJg+h51h8yMPWhJdv+AsTfFp9Gu327FPa0gwkNTUfDyj76yz7JCA0gLPJIHoOfU6dUVqV6KAyFNNAI4xGT31LxnwRmpqtNL4tVoa2AJyPmex+Gutkjzm2jPBqMaZlvFdiKdppJLNOVF2O0RBye3TSynu2ANOoYu/W4uIHaG/SSBPoNN/xNu/Z1npJMIiU1MmQywxbHXLD56Rtuah/5XUVBdyxnzR1zPTrjGkuMo6Y1NSKN54OyPSUxdUCkoB7txwDHcQY6a+r7Hwmm1JV6L7pWRaetpHGdfNthuTWrBiqrGWK3C48y0kyRr6x4TWupKccZ0qKWTKoZP3CzRcMSkvlkH21qQxmFi48n4nWNeqzu1O8DzAjBORPHw6zpz+KfxRSpD2SxUYyHUH3V7kgGMkDWH225rGpUamsk1S5VfMoB6AxgdCT9tZs0ILK+HVf7l4Iy42xnXoB4MgNlgoPIJtwZ6AjH9a8aYK+6CVyQD7wMCbvmIEDp31clBg8kqrUxIg4t7SRnknPrqKbcIVYkyXAABAxIknuDIgdgdLjPk/8Ag11xSQG1VlcsQoIkgkDzATiDzIPHPGrdqJUFcREAdz69+PXVHtka0gKjGQ5ImQYhgOBy3w76YJQtRVzlbm4+ozwY+2tfj5HGdJdleXFOCbFzu1x83lweBwBJnuekcka7TqXlQoENAOCsSQDCz6DPGdW16OLaimJwwGQRyQYM6q2twF8B+YYgqbzjJOJljPqAZ0eZQjk0Z4OTgP8A8N/iC0tKyGk4gHvEdYzqG933tJOZPST8fr00q/LWCxcuMHzBgLgJOBPBjTKn4ZViTJkAScEj76ksnKK+ilFJgG4e4npyCCI+h7jGh6tZkBVSGx+pewnHwE550du9oEXM2yCZnp8jGgt5QDTBa35nE4OI9NJTi/wN3QKSGMFgDwpBORHWfiBzmNQ3ZcgvOBkA1A8kTEGMGGn1jHGqzRALAmbPcHUmR6EgQDg8ah7K8g0wPUZCkCRBnkxEfH4DVSW7Cg7QM+5R0byAkEk8SZHlJbkgAnPJx21dUNG5VprAOGcBgSAGxNwPQcTBB6ajSWYCyRBUyD7vZc8cEY+QzqjbUqdxBDgrl/MQFU4Hu88kxnrOqajV70Td7O7Cow/5AqKABMgTGcjrGD8Ourdn4d7asEkWsCTaDAzmRMKW7D1412i6P5PMGkQwUBjg8gzCjMkGI7674RXShXCtMWEEEDkwZCgTgrIiTEAaF3uuwukGbikqmAMZAxxHp0OopXWxgygrZaonrlgY7z1kRorfUEZQ1J0Jg3QwYc8hufqNI97uglwHvDyk8hW6jGZHpJ1ljFylo6UsuJ4tspema7DyrBL+UlyVnof0E9VtPU9gNXePbGpRZ6QiooJdp8pNyg3HjI7CcRoLa7Kz2ZOFaSSBMQeGUNJECD986K3hWoLgxE2iQAIEEcFv+2IBPTW+0nSOXSkKalE1GFO9PMwNwJVQsS2CAJABOeemY0JSrNTZTTcwtQ+ziYOeinqQ30IGdMfFtyrExTWSykAAkuYzJ5j0B+elVDaVKzLRUefzcm2ImbpwDj6WjWnG/bb0hE9Ma7ajUqo49nTRHNwJDErME2ZmOee+ONVPs6tGagYOcAEFz5INwORC2jI7Dka14dRTQqSoNODAE8DBHTI0ur79adJ/JexBEj9U9ODkawx8ifJpLX0dGXiw9K3dmZp7plY1RaHZoFqnE58pBgNPSD30ZtqawZrWVmJvJk4PKkWzdPr6aX+2dFYKW9m4GGWAxHYcEjvz8NHUqTtUNO4GyGDCAEbBMYzmRHHXW6a+ev7fwcyCbeuyzb7C+mbSPaKQI7qx5I55j5ETxpx4Zsglam1VYRclV82QMGDzmCdF/h3w4KajBpugMxHP6hEgRnnRW8EYgY6jM/AzGuXn8x8nGPQ/0uOn2aPbbpKguRruhnBHxHTSX8Tb0GrTJHmCw0dpxnvH8app06tIFlqBS1ObSRlR0ziQII+ekNfcSXuYkmCDgkkkc9RAnGOmr8LFxnZM36Rgm99dVeJeJsacEzDDgejevGh6VAuyKHBugA8wcCGgmMkDSzfbnHug5z2BzxnXTcIZGvkypSSZvtv4hUSmljkeRf4HQ/AaN2X4li41iwIE+RiLsxFvE5J6caUbpSwQKgSVVbbhzaDJzgGZ7aWuyssDDC4sxPlIAJ4jnpjnTbASI+I1x7eoyteCzEMcEz/BydQ3NJvZl1KpTVoRHIZzkmIjMXkyQBxqe8oUfZoaTuah95TBgQZPlGII4J413wna1GqXKZWSpbmQQZHGJHf5aTOSSsdji5aC9jtPY0FZ8FiTGOOv9a5v/wAStSlaLWqyg8yRIzPZvhrnj2+LNZTHQKAPp8pJ++kXi/hvtFdtsKgqDzCmwBIA96DMyM/EYI1nUIzdyOllmoQUaLtmbnZppWgZBqlZxh5ImLvpmYGnXg1YArTqB05MGFEkSpfEvPqeuvn228QNSxODFtTAF2ZHSe327a3/AIdSRwC1tNQPJTBmBj3mg2zyB6kwNV5OPgjLCXLYZWZRHJyQzDI9CJU45wQeNTqUSjlX8zKsqRAzE5ETJjj7aFFQBSabMMiOcE+scDI+XrorboXe5CkgC4mTbA73TzAwevOkQ0kG7sAp0aZRWLqxbASQCWkhs/pwDznBGidm4c1IkRAi4cgAdgPl/OsH4jUqrukJAX2jLFvnHVSQD1Fxx3PrrZbepSoYaoapZltVRLMcYKczEkxgDsNa4x4Ti77LyvnBp/Az3FEqoLN1PQlgT2PBx0nvoStQqFHIZVVmUez8hkgZwcg8ZEGfhqG58Qp3sDUVivNrEqrRwWIi7HB9NAVyy0zUYBmZlImBEjBtHoD8Z1WSVrff4FYsbvfQ48EoLdKiACMEc9T/AO0R/wCdfR6yiziccY18y8M3tNmWYLE9bh8iTk5jzf6NTsvxNeLIll5jjsDmMcaZ42VR5KQnycTbVFu+RSJM+uP5jjWY364YLnhSMRHOOxxpj4lvj+o+bIzjvMazu/3E3AG7OYg+mlVy60ErjpgNcooUnMxcP1AyZjiRAHI6xob2cXAGM3rfi0AzcRb0UA9J7am24YTgHFx4mAPXjVe3GCSTJkgnseevB7ZnVy0MgrdI7t6zKDlWvZlDMSARcBInERPEwYxgag1Rh5rX5NjExnyrKloyI7Yx21VWLAsFstR5UBbiSRaR7p6KTHHJzjXqNGSkEs4JuDCFUL7okmCDnmDjU4r9TLt9JENspKghJOckCJjqWMl582eIwIJg7bMUBZW8puJQ3AHEAntGRIM4GROh2po9xMqVhSAes56RE5EDqZnR20Um4VBYqmWug3SABLYmOT0+GqmrLiqAtojCQlxaFAYAwCSIjrHp16xB1HxHZhQWVLxdbIvWSBg++SxBGMAfHTPwndFS4aFYVBSYYlTBsaZgqTaBjqMmNXLtwQVuFjqRaWM3iTPAknjPfPTS3KpWE46ozm1Qipc6uJm3gckiSWPAMzjMk9tWVXUsKTraCxhgOk8n4/40w3e1dyKlkN7sExhcSSYkGcyNetFGhaSpNsz7/UnFy6NtOmuyo3TQFvNyGqLa4ZxIDFVQXDyzdJMRLZ50GdtWrCQDeyi39BZD72I8yTAknJI5mAxHh6VPZEoQWwbZSCLv3Ek8AdOh66t2HhVV5KsxZSQDcptYQRdJ4kd8YOheSMfn+SKD+Q/b7clLv0dD0MYx8ND+IbH8wgUvDoIp9h8YxGP860Ox/C1ant6jG24w1uOYyZHXPzjSOlVUXPwqqWknDYmAYiTxGsVuMuUP6HThmx5sb5VozhNb2TkBQihUZiFFsHI8xPVgDb/28au/DkKrzBY2/IZ/86DquzJVrFhBbKN1nqvALDt2nXtjuPy9RgbStnJFw8wEGAOx4x8ddWcHLG4rs5EMix5FL4Ndst+qXJm1wpBYAWkfAxB765uNxB8pPx4/jWap7xSrsSSFIBtW4Wnrkgx04+edVneVXLMtS1QMAtJI6TJkY+Wuc/BlJ30ac2XF3B2OvEEr7hSlIi8CCTzbHA+0/LSYU6qi4jIMHsGHQ9s99FfhWs35qmajML5QN3kRgkd41PxpDT3IUiaatPU4Y5LHqZ6n010cUZY/Z2Y5tZFf0RpeJstOqyhfaBVs8kdSSYUZINsHjGspu/EizWrhQBEdYgTrb1AtMCkpDsaFW5T0aCQfh5J+evmzf9QgDMa0+Nxk3oDOnCKVn1bwdGr4LEIlMFmPRRwB8+Bp1+cpUhTWgjFzBKXyKkwPPmAYLdMHS78PeEu1KQQlyoGXLdJnJwxBnGBjSz8ReJU6LGjRza0FpIJgZkg5kyPSMc6yyl6knGIz01CKc+wzf+M0zTWnTprSJBFQ0ywEBiQAJ84ImSdG+E7haNNytQlSREL1A5yfjrNbSqH9m9TCTaTHvQZtEASxn49emiX8ctcPT9mns2uVCec4ETPGdDljN+1DsKxx2E0NxXD+2ANgqxa2AzGZEHEwOvBjVuxrqlGq4xUX3XuEjkYGZORn10v2m5ompMO5YySxHlJNxKnGTxxq7wuuBRqF6qBaTEolygu3pySMDnvyNBJOui5NSdsz/iT0kro7IUimhcIILGTacnBYBZPrOtHQMqKqBEDAWpkm3uJH3nWM/EVW6tXIyAyqPgoCj+NNPBvEGenTBP8A0haJ6C4sP51o8jE3FMRjn7qNt4dScyoKqbjJJEgqJ47Sdd2Vb/kCspDWwIkeWwx6mTBnQeyNQ02ZSLiQSW/UDk84ggSflrO+JeOsu6p01JJBQEgxMqLRd0HmgnmBrLixcnRolKtsh4vvFNeiWMLSi4iDEktgd4t551Dw7wWpuRU3lRiAxKqgkG3AMG8R2jIOe+gPGN6HR3KIppvPkEFyxAa4mThYMYAOOmtZ+HPxCqUacqFp0lKsRlWBjkGSG4x99aMvKGO4rfQqMlObv8jLwfwuhRplV26qXHvVCGb0+Aj4Z76AqGGVKKrcw86MtxDKSFF2AC3F3qONEHxaluHLF4VTFUqZ7DiO/adQ33iW0pr/AMFS6qf+4qxA6YGTziNZmm0rTsYkrKKFQEAvU8+SQEJFOMWmOuDA4gROmO43MJ7VMC0xiATBYkCZaApJEzjnQ/h+7pV6KusWNJN1qm6YPM9Z+Osr+N/EgAlOgSGDBbhKi0qyiOAQQxz21McHPJx6GTjwhybskv4qYLQBh3bzEtMBSccci0T0nVe6/FBqVmVqaIMABREwYzOen+dIfxai0q4FIQqhQuZBAUKczkHPB6nQu3qhqoZohhfyBJjI+sj5a6ccMK5JdmB5ZKXF/Bv6aM0GmXHAkKYHEGQR1J++p0txG4qYkCEC84gWgfQZ76X+CeKGBJJpkFQJ4IORJxIn6GdBbDxz2m6FFUQF3tvZ4yJOW4AgAD1jidY1inKTTRpc4Rj+7HW33E1mVsEAGDghgSOP8aHobSpTrlgxKNdAOPdAw04zAz66z3j3j1RNy4DnHlnksATEzxzOg/8A7mrEi6pdBkSBz8YnTI+NkavWwJeTj6Z9AqUhTAVgoJBJjBAjiQJz6zHOoUlgQiMyhgzCQ4t4yOsxnGgNr+K6NakocBHUBQWjsBN3SCB8u+idl4qwp+1ZabjAMKQoPEhuG/UO/prM4TjpofGcHtGQ/ElSrQrDzShH/Gw4KzIAzItPCk+XpiNazwnxZNztzVJ/5qfKzyDNzAHpmdJqviCXwyMKYtzaCAPgcZHXSTxhfyzI9GVLrfbErB4A9YjWrh6qUZKn9mec/Tk5J2j6H4bvbyRTJJjAVsmTJx0EAYknGvbsEG0qpOYHac5EiRnXybw7xd6dQOSSQZwSv8a3+2/EVOrgke0KHOMEQR686Tm8OUJa6Dx+VGca+R/Ro7epRrgVilQNCqcT15ORj/GhabGkBBX2l1vtJEOAwKXCfKJ80mPdHrpNtKjCqgaTTYx5QCSZgknsDg86G/EO5amWZRYT5VEDIEy/cGcD/wBJ1HhuSgTl7eVm1o+JuVdWq1WFwyIDcZFpJBU9P41nd1UZ3sqf8dEB5arIW7IkdzwQo+vEYV/G6993tGnmZ++m9T8Q1t1RFM8Jl/8Au7MfUZ03/R8eq/sKj5CdpFVTxgIrIAWBmJxkiCY/08aUp40V8rKCJEx5T8JHT4zqrxVisjqMaTE66EMUaMeTLKzb0kV6ft6UWRBUsLgwgNj4mR3Gllbx8JVLU6Y9nOFaTIHBPOcd+p0D+HGcPUKLdFJ2M9MRdntMfPS2o2qjiVtPZJZNJo1nhn4qpLVR6tFoRrlCNAHUYOYmDrZfiXc0SBWbzU3kIROZAYHHTp89fHSdP/DfHCNu1BwGUGaZJyh/r00rL4ybUojcPkU2pfJtKP4jpUmo3BTAsqPEsKZkYtIBhTyQdYzd0orPBkZg8TORoJ9zicdvX/wdM91AKg+9YLvjA0WLEsb0VknzR9V3Xi70lWmjKrELlc4gTn92OmsV45HtJlr7oIJU4AxFvGIEahv926077weIAM4OCTHukcQc59NA+FbhUZ6zFRAa1WloLYBj0BMeueBrPhxKPuRozz3xaD/Caz+2AEKymVLGAD6zgHUqu3LtDWmeoMye8nXNx4s1e6otMuFUSYPlVQJMXGFA6k6Po2Vjci0lCC5gqurT2MyARGAD30OSbi7okePH7BEq/l0f2iXmQnlzzkxjrET0zpZvfFFZjTo01VKwUOHiqyvJEqxUMh4wNNfF/Ftu1K1ajJVxJ4ggcCydZzwVFarfUYeUO5JJxapafUyPuNNxRtOUkJyv3cUxvt6TWV61UEBrmBjnMiNZV96xaZgntrRbasW2rqjWpBXzMJOJiPp6c6X+LbmgdpQWiqI901AMtcBbJn9JyfppmOT5NNdv+AcqpJr6DKfjzVduaVZmLKBayqCxUEeW7lQB1GT10Ltt3FT25zaZUDq8Qo/9K4J9BHXQOxqk2iSLcA9gTJ/knV+9YDgyowvrnn4nk6NQUXSKTbVsjSqytWcxTH1NWmOe8E65R3ZSpbJsJWQDEjB/jQ2zq+St6hJ+VRf8nXjTLPIEwtxnGBj+tG4rpgKTbtDjeeJexqN+Xcsz5PJAmcQfeInk9p0L4Z43VpuQWaGkGMESIwRkYPTVFUuT7RSIAzIGB2iM6E3O6FSyEhgLWIJN+cEjvz8cdtAsaqmgnkadpm98O3op0vZ0qbOlhuk5ptkhgQQLZPx+Osx4wzIaSNkr5syYGIBE8TJ6c6v21ZqdOmSxAOYOCI5+RyI0t8crE1mnlQF+cSf/ANidKxY6m2OzTfFJjDx3xFdzTWxFQq3uiSApA4PaRxHXQzULadJltuSC5497zCZ56j6aU7WpDDsTpt4JtzUapSnBpsSexUiD9YHz05wUI66QiM+UrfbNDsfF6aoUY5cBhKqAjZzI5wbfpoRqiU6q1khgwZWI7gTjsTH+zpVvqTIFQkESAfrIIn/3D56rq7hlqrTgqBU8wMYkwZjGATxpUcS7Q6U2tMU7ytezOTEmc8mSToedFeK7U0qhQkG3Ej4aEjWuPRifYx2FWFJgH0OeQdOaO7YELWtZbSQQeIyMjr0+eufhjwd3FxVCCJQOxWTiCf8At/rTbxzwWjtVarUrGtWfEKAq/LkxgdeNZsk4uXE1Y4tRsX/nagNRzyZTIwqwBaJGMH48aTbtqlQqpcFUBCSQIBz/ADovxobkoKlYhRIhSwkk8taDpQtOoUNQKbAQC3QE8DRY4r9Wgck70VVKZzjI51d4fuLXXNo7kEx9M6g4lLpyPL/vy1VQS5gOJPOnva2IunaNP4Ru1BM1iIYEeW4G1gepGDGi/wAW74OwIyirAiP2A89cfz66zq7Ql0pkhebmJgAcz/Omf4q3dBko0tsSwpoFZoi4gRPrjWZ4l6ikaY5X6bQl3u3dSxglVNpYAxPx+M/TVvh7EKahIi4AicmQTgdRjn4aq3XiTugpzFMQQg4kDnuepzqpxAEcHr3OJ/nTqbVMzp07QX41Tf2jvHlY44jSrTauxFBbzBuOOpGI+WlOih0TJ3Y7/DOzZvbVFIC00lwTyrGOOsGPtpXvFhivYkaY+C70IlRJzUFp+GCI0L4lTBJYYJ5GqV8mW64JAGr0JEjrruyrWVFY5jRFVhLnytfm6T5TMmPjxomwUtWR8LVfaqamFGTPpkD66LbdX1m64P8AI0qLTo/w9YOe39aGt2XeqHNbeVayOZRUoqEyUUnJhVHLHk4BOOdLVps0KWVZky5gfXv8dU0yzuVBCi4gkwoHPLdNRfeMwtOcBR1tEgwvxIGhUK0g5T5O2WruIMDAnMMc/wC86Yb38R1qheX/AOoAH4lsRz3gDS3dbN6b+zqKUqYMEjAIBExwfjr35sojUrEknLx5ox5Qf2yJ1HGMt1YKk97Ld1t2pWFrfOocAMGwf3QcH0OdEVdwxpFhSRFsKXIIullJnJnAI+GlgiyczOcYAjv3OdMd0aZIsuFtE3rUYyHEiBPyMAdPjqP4IhfTrlZjqI1xUGCSM9Oo+Oqp14Nowb+wmi2fTUt1VnGobZQeTA+GqXaSdV8hOVI8jiDzkZ9cg/4GmKlQAc5kH7aVaI3LwixqNWVF0GPv0UwqzA7xqSbySIAVR5gIAh8eaQJ/Sv30lu1JDqemi/UZpEZqlgeqjKDLRmAMkz1x940m39a96j5hnJ+pJ0Wr2bcKFANQliepQHE+hMx6D10CHAZbuMn7GPvoYKrDyScqs8gsa1sEHPodMvCvFBRdgwkNAJngD07Tk/LSS7MnU18xPbqdG42qYuM3F2h341UDVRnAUcesnQLoiz5jMiJ6jrOcRjQtXdE9B8evbnQ5adDGFKgp5OTbDPEt37VywECfr6n6aHQ99VTrmjSoW3bs+m+DeMUzSpqhBsQC0xIgf7xpJ+KKtxDSTkkdgJ6fPWQpvBkGI7aPo+ImCG80xzpPpVK0PWVNUwTdVWdizEsT1Jz9dX73eEqtJWmmnGIknkkfGY9NDV2E4Gq506kJtklkwBmTgdzq3aVrGLRkAgT0PE/EZ13Ybw0iWUC4iASOPUeuuGiQgYzk6pkX2iVSsTydVmpqVi2XF/OTAQDp1JPT0Gh51aK2WHPHOpZgAnA4HbUFeMfXXCdWUdY6r1064TqEPasWqeDqrXhqEJMNWLgHVU6nT9euqZC+lSjJ1dsml/S0x9RrjtqXhlElyQCcZP01Qx6INuyLlhYuJyJzPTsfUZ1BGYQ4kQwgjo3Ij112rtHuY29T1Hf464Nq/wC37j+9XQFnnuPmafMZuM57mTzqE5gfLRH5dgv6ie0gAffP200pB1HsTUYCBaURCJbkGSGgTEjQydBRVndvuK22prikoDXrcksWGMEqVuE9eMaq3NAVVrbj2rkK0XOoLMzDAYg8kyJjpoMU2uJcM8TaLhE+uZjrA59NXpUZaHsQrEO175UCVwtp54mdBwa2uw3JPXx+4tqKVMMCDqN2rm278RjoJGPvqI2b9vhx/emoSQVzxONX0atMIwamWckQ1xFo64HJ+Oqxtan7fuP71ZW2zE4SBAHIOYyfmdRotMqVPKWjqOuR8terbgkR01dXp1HM2KOcKFUD4Rqg7R/2/cf3qIjf0U6kjQQdWflH/b9x/evflH/b9x/erKD9/vjWY1Dyxz9Ix2GNA01DVFBIALAE9h11YKFQCLfuP71V+Sqft+4/vQqNItuyFstavUwPrAz9NX+I7b2LmncGIi4ji6Mgd44nVf5N/wBv3H96820f9v3H96utkBzr2rvyb/t+4/vXvyVT9v3H96soo13V35Op+37j+9e/Jv8At+4/vUIUDXQdXfk6n7fuP714bOp+37j+9QhVOo6vGzf9v3H969+Tqft+4/vUIUjTOs4O3Xi5WtI54GP5Ggjs6n7fuP71IbapEW455H96pqwougcjVr15ULYgI/UAZPxM6sbZv+37j+9Q/J1P2/cf3qyrKJ1wnV/5Kp+37j+9e/JVP2/cf3qFFGvav/JVP2/cf3r35Kp+37j+9QhRr2r/AMlU/b9x/evfkqn7fuP71CA51InjV35Op+37j+9dbY1P2/cf3qEJUnn461ex2ypRSOTBJ9TnWRGzqD9P3H96eeH7h7QriLRjIz9NLnFvobCS+T//2Q=="/>
          <p:cNvSpPr>
            <a:spLocks noChangeAspect="1" noChangeArrowheads="1"/>
          </p:cNvSpPr>
          <p:nvPr/>
        </p:nvSpPr>
        <p:spPr bwMode="auto">
          <a:xfrm>
            <a:off x="155575" y="-1462088"/>
            <a:ext cx="10929714" cy="5464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9995391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236372"/>
            <a:ext cx="9603275" cy="617382"/>
          </a:xfrm>
        </p:spPr>
        <p:txBody>
          <a:bodyPr/>
          <a:lstStyle/>
          <a:p>
            <a:r>
              <a:rPr lang="en-US" dirty="0"/>
              <a:t>When Parents Were (Rarely) </a:t>
            </a:r>
            <a:r>
              <a:rPr lang="en-US" dirty="0">
                <a:solidFill>
                  <a:schemeClr val="accent1"/>
                </a:solidFill>
              </a:rPr>
              <a:t>Involved</a:t>
            </a:r>
          </a:p>
        </p:txBody>
      </p:sp>
      <p:sp>
        <p:nvSpPr>
          <p:cNvPr id="3" name="Content Placeholder 2"/>
          <p:cNvSpPr>
            <a:spLocks noGrp="1"/>
          </p:cNvSpPr>
          <p:nvPr>
            <p:ph idx="1"/>
          </p:nvPr>
        </p:nvSpPr>
        <p:spPr>
          <a:xfrm>
            <a:off x="1451579" y="1966709"/>
            <a:ext cx="10053033" cy="3944513"/>
          </a:xfrm>
        </p:spPr>
        <p:txBody>
          <a:bodyPr/>
          <a:lstStyle/>
          <a:p>
            <a:r>
              <a:rPr lang="en-US" b="1" dirty="0"/>
              <a:t>Parents used </a:t>
            </a:r>
            <a:r>
              <a:rPr lang="en-US" b="1" dirty="0">
                <a:solidFill>
                  <a:schemeClr val="accent1"/>
                </a:solidFill>
              </a:rPr>
              <a:t>active mediation </a:t>
            </a:r>
            <a:r>
              <a:rPr lang="en-US" b="1" dirty="0"/>
              <a:t>to talk about the situation with their teens</a:t>
            </a:r>
          </a:p>
          <a:p>
            <a:pPr lvl="1"/>
            <a:r>
              <a:rPr lang="en-US" b="1" dirty="0"/>
              <a:t>But, it often sounded a lot like a </a:t>
            </a:r>
            <a:r>
              <a:rPr lang="en-US" b="1" dirty="0">
                <a:solidFill>
                  <a:schemeClr val="accent1"/>
                </a:solidFill>
              </a:rPr>
              <a:t>lecture</a:t>
            </a:r>
            <a:r>
              <a:rPr lang="en-US" b="1" dirty="0"/>
              <a:t> instead . . . or punishment.</a:t>
            </a:r>
          </a:p>
        </p:txBody>
      </p:sp>
      <p:sp>
        <p:nvSpPr>
          <p:cNvPr id="7" name="TextBox 6"/>
          <p:cNvSpPr txBox="1"/>
          <p:nvPr/>
        </p:nvSpPr>
        <p:spPr>
          <a:xfrm>
            <a:off x="347686" y="3034320"/>
            <a:ext cx="833373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entury Gothic" panose="020B0502020202020204"/>
                <a:ea typeface="+mn-ea"/>
                <a:cs typeface="+mn-cs"/>
              </a:rPr>
              <a:t>“I think it is </a:t>
            </a:r>
            <a:r>
              <a:rPr kumimoji="0" lang="en-US" sz="2400" b="1" i="1" u="none" strike="noStrike" kern="1200" cap="none" spc="0" normalizeH="0" baseline="0" noProof="0" dirty="0">
                <a:ln>
                  <a:noFill/>
                </a:ln>
                <a:solidFill>
                  <a:schemeClr val="accent1"/>
                </a:solidFill>
                <a:effectLst/>
                <a:uLnTx/>
                <a:uFillTx/>
                <a:latin typeface="Century Gothic" panose="020B0502020202020204"/>
                <a:ea typeface="+mn-ea"/>
                <a:cs typeface="+mn-cs"/>
              </a:rPr>
              <a:t>childish</a:t>
            </a:r>
            <a:r>
              <a:rPr kumimoji="0" lang="en-US" sz="2400" b="0" i="1" u="none" strike="noStrike" kern="1200" cap="none" spc="0" normalizeH="0" baseline="0" noProof="0" dirty="0">
                <a:ln>
                  <a:noFill/>
                </a:ln>
                <a:solidFill>
                  <a:prstClr val="black"/>
                </a:solidFill>
                <a:effectLst/>
                <a:uLnTx/>
                <a:uFillTx/>
                <a:latin typeface="Century Gothic" panose="020B0502020202020204"/>
                <a:ea typeface="+mn-ea"/>
                <a:cs typeface="+mn-cs"/>
              </a:rPr>
              <a:t> and </a:t>
            </a:r>
            <a:r>
              <a:rPr kumimoji="0" lang="en-US" sz="2400" b="1" i="1" u="none" strike="noStrike" kern="1200" cap="none" spc="0" normalizeH="0" baseline="0" noProof="0" dirty="0">
                <a:ln>
                  <a:noFill/>
                </a:ln>
                <a:solidFill>
                  <a:schemeClr val="accent1"/>
                </a:solidFill>
                <a:effectLst/>
                <a:uLnTx/>
                <a:uFillTx/>
                <a:latin typeface="Century Gothic" panose="020B0502020202020204"/>
                <a:ea typeface="+mn-ea"/>
                <a:cs typeface="+mn-cs"/>
              </a:rPr>
              <a:t>ridiculous</a:t>
            </a:r>
            <a:r>
              <a:rPr kumimoji="0" lang="en-US" sz="2400" b="0" i="1" u="none" strike="noStrike" kern="1200" cap="none" spc="0" normalizeH="0" baseline="0" noProof="0" dirty="0">
                <a:ln>
                  <a:noFill/>
                </a:ln>
                <a:solidFill>
                  <a:prstClr val="black"/>
                </a:solidFill>
                <a:effectLst/>
                <a:uLnTx/>
                <a:uFillTx/>
                <a:latin typeface="Century Gothic" panose="020B0502020202020204"/>
                <a:ea typeface="+mn-ea"/>
                <a:cs typeface="+mn-cs"/>
              </a:rPr>
              <a:t>. A waste of time. He is actually watching me type this, so </a:t>
            </a:r>
            <a:r>
              <a:rPr kumimoji="0" lang="en-US" sz="2400" b="1" i="1" u="none" strike="noStrike" kern="1200" cap="none" spc="0" normalizeH="0" baseline="0" noProof="0" dirty="0">
                <a:ln>
                  <a:noFill/>
                </a:ln>
                <a:solidFill>
                  <a:schemeClr val="accent1"/>
                </a:solidFill>
                <a:effectLst/>
                <a:uLnTx/>
                <a:uFillTx/>
                <a:latin typeface="Century Gothic" panose="020B0502020202020204"/>
                <a:ea typeface="+mn-ea"/>
                <a:cs typeface="+mn-cs"/>
              </a:rPr>
              <a:t>he knows </a:t>
            </a:r>
            <a:r>
              <a:rPr kumimoji="0" lang="en-US" sz="2400" b="0" i="1" u="none" strike="noStrike" kern="1200" cap="none" spc="0" normalizeH="0" baseline="0" noProof="0" dirty="0">
                <a:ln>
                  <a:noFill/>
                </a:ln>
                <a:solidFill>
                  <a:prstClr val="black"/>
                </a:solidFill>
                <a:effectLst/>
                <a:uLnTx/>
                <a:uFillTx/>
                <a:latin typeface="Century Gothic" panose="020B0502020202020204"/>
                <a:ea typeface="+mn-ea"/>
                <a:cs typeface="+mn-cs"/>
              </a:rPr>
              <a:t>how I feel about it.” -</a:t>
            </a:r>
            <a:r>
              <a:rPr kumimoji="0" lang="en-US" sz="2400" b="1" i="1" u="none" strike="noStrike" kern="1200" cap="none" spc="0" normalizeH="0" baseline="0" noProof="0" dirty="0">
                <a:ln>
                  <a:noFill/>
                </a:ln>
                <a:solidFill>
                  <a:prstClr val="black"/>
                </a:solidFill>
                <a:effectLst/>
                <a:uLnTx/>
                <a:uFillTx/>
                <a:latin typeface="Century Gothic" panose="020B0502020202020204"/>
                <a:ea typeface="+mn-ea"/>
                <a:cs typeface="+mn-cs"/>
              </a:rPr>
              <a:t>Mother of 15-year-old male</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8" name="Picture 7" descr="All &lt;strong&gt;anger&lt;/strong&gt; is righteous &lt;strong&gt;anger&lt;/strong&gt; | Christ the Tru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519" y="2626806"/>
            <a:ext cx="2529382" cy="1894272"/>
          </a:xfrm>
          <a:prstGeom prst="rect">
            <a:avLst/>
          </a:prstGeom>
          <a:effectLst>
            <a:softEdge rad="203200"/>
          </a:effectLst>
        </p:spPr>
      </p:pic>
      <p:sp>
        <p:nvSpPr>
          <p:cNvPr id="10" name="Rectangle 9">
            <a:extLst>
              <a:ext uri="{FF2B5EF4-FFF2-40B4-BE49-F238E27FC236}">
                <a16:creationId xmlns:a16="http://schemas.microsoft.com/office/drawing/2014/main" id="{B3D3F654-EDEF-46C8-BDFC-E94C313E021B}"/>
              </a:ext>
            </a:extLst>
          </p:cNvPr>
          <p:cNvSpPr/>
          <p:nvPr/>
        </p:nvSpPr>
        <p:spPr>
          <a:xfrm>
            <a:off x="279699" y="4746905"/>
            <a:ext cx="11224913" cy="15799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400"/>
              </a:spcAft>
            </a:pPr>
            <a:r>
              <a:rPr lang="en-US" i="1" dirty="0">
                <a:latin typeface="Century Gothic" panose="020B0502020202020204" pitchFamily="34" charset="0"/>
                <a:ea typeface="Times New Roman" panose="02020603050405020304" pitchFamily="18" charset="0"/>
              </a:rPr>
              <a:t>“The picture was not at all sexually suggestive. However, it </a:t>
            </a:r>
            <a:r>
              <a:rPr lang="en-US" b="1" i="1" dirty="0">
                <a:solidFill>
                  <a:schemeClr val="accent1"/>
                </a:solidFill>
                <a:latin typeface="Century Gothic" panose="020B0502020202020204" pitchFamily="34" charset="0"/>
                <a:ea typeface="Times New Roman" panose="02020603050405020304" pitchFamily="18" charset="0"/>
              </a:rPr>
              <a:t>violated the rule </a:t>
            </a:r>
            <a:r>
              <a:rPr lang="en-US" i="1" dirty="0">
                <a:latin typeface="Century Gothic" panose="020B0502020202020204" pitchFamily="34" charset="0"/>
                <a:ea typeface="Times New Roman" panose="02020603050405020304" pitchFamily="18" charset="0"/>
              </a:rPr>
              <a:t>of NOT sending him any pictures.” -</a:t>
            </a:r>
            <a:r>
              <a:rPr lang="en-US" b="1" i="1" dirty="0">
                <a:latin typeface="Century Gothic" panose="020B0502020202020204" pitchFamily="34" charset="0"/>
                <a:ea typeface="Times New Roman" panose="02020603050405020304" pitchFamily="18" charset="0"/>
              </a:rPr>
              <a:t>Mother of a 13-year-old female </a:t>
            </a:r>
            <a:r>
              <a:rPr lang="en-US" i="1" dirty="0">
                <a:latin typeface="Century Gothic" panose="020B0502020202020204" pitchFamily="34" charset="0"/>
                <a:ea typeface="Times New Roman" panose="02020603050405020304" pitchFamily="18" charset="0"/>
              </a:rPr>
              <a:t>(Matched Reports) </a:t>
            </a:r>
          </a:p>
          <a:p>
            <a:pPr algn="just">
              <a:spcAft>
                <a:spcPts val="400"/>
              </a:spcAft>
            </a:pPr>
            <a:endParaRPr lang="en-US" dirty="0">
              <a:latin typeface="Century Gothic" panose="020B0502020202020204" pitchFamily="34" charset="0"/>
              <a:ea typeface="Times New Roman" panose="02020603050405020304" pitchFamily="18" charset="0"/>
            </a:endParaRPr>
          </a:p>
          <a:p>
            <a:pPr algn="just">
              <a:spcAft>
                <a:spcPts val="400"/>
              </a:spcAft>
            </a:pPr>
            <a:r>
              <a:rPr lang="en-US" i="1" dirty="0">
                <a:latin typeface="Century Gothic" panose="020B0502020202020204" pitchFamily="34" charset="0"/>
                <a:ea typeface="Times New Roman" panose="02020603050405020304" pitchFamily="18" charset="0"/>
              </a:rPr>
              <a:t>“I had to confess when she saw the KIK message… it was just a picture of </a:t>
            </a:r>
            <a:r>
              <a:rPr lang="en-US" b="1" i="1" dirty="0">
                <a:solidFill>
                  <a:schemeClr val="accent1"/>
                </a:solidFill>
                <a:latin typeface="Century Gothic" panose="020B0502020202020204" pitchFamily="34" charset="0"/>
                <a:ea typeface="Times New Roman" panose="02020603050405020304" pitchFamily="18" charset="0"/>
              </a:rPr>
              <a:t>me smiling</a:t>
            </a:r>
            <a:r>
              <a:rPr lang="en-US" i="1" dirty="0">
                <a:latin typeface="Century Gothic" panose="020B0502020202020204" pitchFamily="34" charset="0"/>
                <a:ea typeface="Times New Roman" panose="02020603050405020304" pitchFamily="18" charset="0"/>
              </a:rPr>
              <a:t>… I am under </a:t>
            </a:r>
            <a:r>
              <a:rPr lang="en-US" b="1" i="1" dirty="0">
                <a:solidFill>
                  <a:schemeClr val="accent1"/>
                </a:solidFill>
                <a:latin typeface="Century Gothic" panose="020B0502020202020204" pitchFamily="34" charset="0"/>
                <a:ea typeface="Times New Roman" panose="02020603050405020304" pitchFamily="18" charset="0"/>
              </a:rPr>
              <a:t>punishment</a:t>
            </a:r>
            <a:r>
              <a:rPr lang="en-US" i="1" dirty="0">
                <a:latin typeface="Century Gothic" panose="020B0502020202020204" pitchFamily="34" charset="0"/>
                <a:ea typeface="Times New Roman" panose="02020603050405020304" pitchFamily="18" charset="0"/>
              </a:rPr>
              <a:t> for 2 weeks - which i think is </a:t>
            </a:r>
            <a:r>
              <a:rPr lang="en-US" b="1" i="1" dirty="0">
                <a:solidFill>
                  <a:schemeClr val="accent1"/>
                </a:solidFill>
                <a:latin typeface="Century Gothic" panose="020B0502020202020204" pitchFamily="34" charset="0"/>
                <a:ea typeface="Times New Roman" panose="02020603050405020304" pitchFamily="18" charset="0"/>
              </a:rPr>
              <a:t>excessive</a:t>
            </a:r>
            <a:r>
              <a:rPr lang="en-US" i="1" dirty="0">
                <a:latin typeface="Century Gothic" panose="020B0502020202020204" pitchFamily="34" charset="0"/>
                <a:ea typeface="Times New Roman" panose="02020603050405020304" pitchFamily="18" charset="0"/>
              </a:rPr>
              <a:t>” -</a:t>
            </a:r>
            <a:r>
              <a:rPr lang="en-US" b="1" i="1" dirty="0">
                <a:latin typeface="Century Gothic" panose="020B0502020202020204" pitchFamily="34" charset="0"/>
                <a:ea typeface="Times New Roman" panose="02020603050405020304" pitchFamily="18" charset="0"/>
              </a:rPr>
              <a:t>13-year-old female</a:t>
            </a:r>
            <a:endParaRPr lang="en-US" b="1"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66840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469" y="1223579"/>
            <a:ext cx="8911687" cy="525866"/>
          </a:xfrm>
        </p:spPr>
        <p:txBody>
          <a:bodyPr>
            <a:normAutofit fontScale="90000"/>
          </a:bodyPr>
          <a:lstStyle/>
          <a:p>
            <a:r>
              <a:rPr lang="en-US" dirty="0"/>
              <a:t>At the End of </a:t>
            </a:r>
            <a:r>
              <a:rPr lang="en-US" dirty="0">
                <a:solidFill>
                  <a:schemeClr val="accent1"/>
                </a:solidFill>
              </a:rPr>
              <a:t>Two Months</a:t>
            </a:r>
          </a:p>
        </p:txBody>
      </p:sp>
      <p:sp>
        <p:nvSpPr>
          <p:cNvPr id="3" name="Content Placeholder 2"/>
          <p:cNvSpPr>
            <a:spLocks noGrp="1"/>
          </p:cNvSpPr>
          <p:nvPr>
            <p:ph idx="1"/>
          </p:nvPr>
        </p:nvSpPr>
        <p:spPr>
          <a:xfrm>
            <a:off x="2589212" y="1846907"/>
            <a:ext cx="8915400" cy="4118635"/>
          </a:xfrm>
        </p:spPr>
        <p:txBody>
          <a:bodyPr/>
          <a:lstStyle/>
          <a:p>
            <a:r>
              <a:rPr lang="en-US" b="1" dirty="0"/>
              <a:t>Parents</a:t>
            </a:r>
            <a:r>
              <a:rPr lang="en-US" dirty="0"/>
              <a:t> reported significantly lower levels of </a:t>
            </a:r>
            <a:r>
              <a:rPr lang="en-US" b="1" dirty="0">
                <a:solidFill>
                  <a:schemeClr val="accent1"/>
                </a:solidFill>
              </a:rPr>
              <a:t>family communication </a:t>
            </a:r>
            <a:r>
              <a:rPr lang="en-US" dirty="0"/>
              <a:t>than in their </a:t>
            </a:r>
            <a:r>
              <a:rPr lang="en-US" b="1" dirty="0"/>
              <a:t>pre-surveys</a:t>
            </a:r>
          </a:p>
          <a:p>
            <a:pPr lvl="1"/>
            <a:r>
              <a:rPr lang="en-US" dirty="0"/>
              <a:t>Though still significantly higher than their </a:t>
            </a:r>
            <a:r>
              <a:rPr lang="en-US" b="1" dirty="0"/>
              <a:t>teens</a:t>
            </a:r>
            <a:r>
              <a:rPr lang="en-US" dirty="0"/>
              <a:t>’</a:t>
            </a:r>
          </a:p>
        </p:txBody>
      </p:sp>
      <p:sp>
        <p:nvSpPr>
          <p:cNvPr id="5" name="Rectangle 4"/>
          <p:cNvSpPr/>
          <p:nvPr/>
        </p:nvSpPr>
        <p:spPr>
          <a:xfrm>
            <a:off x="2589212" y="3303275"/>
            <a:ext cx="7707516" cy="25648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457200" rtl="0" eaLnBrk="1" fontAlgn="auto" latinLnBrk="0" hangingPunct="1">
              <a:lnSpc>
                <a:spcPct val="100000"/>
              </a:lnSpc>
              <a:spcBef>
                <a:spcPts val="0"/>
              </a:spcBef>
              <a:spcAft>
                <a:spcPts val="4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(Matched Reports) </a:t>
            </a:r>
          </a:p>
          <a:p>
            <a:pPr marL="0" marR="0" lvl="0" indent="0" algn="just" defTabSz="457200" rtl="0" eaLnBrk="1" fontAlgn="auto" latinLnBrk="0" hangingPunct="1">
              <a:lnSpc>
                <a:spcPct val="100000"/>
              </a:lnSpc>
              <a:spcBef>
                <a:spcPts val="0"/>
              </a:spcBef>
              <a:spcAft>
                <a:spcPts val="40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4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“I realized that I have given my daughter </a:t>
            </a:r>
            <a:r>
              <a:rPr kumimoji="0" lang="en-US" sz="1800" b="1" i="1" u="none" strike="noStrike" kern="1200" cap="none" spc="0" normalizeH="0" baseline="0" noProof="0" dirty="0">
                <a:ln>
                  <a:noFill/>
                </a:ln>
                <a:solidFill>
                  <a:schemeClr val="accent1"/>
                </a:solidFill>
                <a:effectLst/>
                <a:uLnTx/>
                <a:uFillTx/>
                <a:latin typeface="Century Gothic" panose="020B0502020202020204"/>
                <a:ea typeface="Times New Roman" panose="02020603050405020304" pitchFamily="18" charset="0"/>
                <a:cs typeface="Times New Roman" panose="02020603050405020304" pitchFamily="18" charset="0"/>
              </a:rPr>
              <a:t>a lot of trust </a:t>
            </a: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online.” </a:t>
            </a:r>
          </a:p>
          <a:p>
            <a:pPr marL="0" marR="0" lvl="0" indent="0" algn="just" defTabSz="457200" rtl="0" eaLnBrk="1" fontAlgn="auto" latinLnBrk="0" hangingPunct="1">
              <a:lnSpc>
                <a:spcPct val="100000"/>
              </a:lnSpc>
              <a:spcBef>
                <a:spcPts val="0"/>
              </a:spcBef>
              <a:spcAft>
                <a:spcPts val="4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a:t>
            </a:r>
            <a:r>
              <a:rPr kumimoji="0" lang="en-US" sz="1800" b="1"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Mother of 14-year-old female</a:t>
            </a:r>
          </a:p>
          <a:p>
            <a:pPr marL="0" marR="0" lvl="0" indent="0" algn="just" defTabSz="4572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40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“That my </a:t>
            </a:r>
            <a:r>
              <a:rPr kumimoji="0" lang="en-US" sz="1800" b="1" i="1" u="none" strike="noStrike" kern="1200" cap="none" spc="0" normalizeH="0" baseline="0" noProof="0" dirty="0">
                <a:ln>
                  <a:noFill/>
                </a:ln>
                <a:solidFill>
                  <a:schemeClr val="accent1"/>
                </a:solidFill>
                <a:effectLst/>
                <a:uLnTx/>
                <a:uFillTx/>
                <a:latin typeface="Century Gothic" panose="020B0502020202020204"/>
                <a:ea typeface="Times New Roman" panose="02020603050405020304" pitchFamily="18" charset="0"/>
                <a:cs typeface="Times New Roman" panose="02020603050405020304" pitchFamily="18" charset="0"/>
              </a:rPr>
              <a:t>parents don't really know </a:t>
            </a:r>
            <a:r>
              <a:rPr kumimoji="0" lang="en-US" sz="1800" b="0"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what I do online, no matter how much they really think that they do know.” -</a:t>
            </a:r>
            <a:r>
              <a:rPr kumimoji="0" lang="en-US" sz="1800" b="1" i="1"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14-year-old female (matched)</a:t>
            </a:r>
            <a:endParaRPr kumimoji="0" lang="en-US" sz="1800" b="1" i="0" u="none" strike="noStrike" kern="120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241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1287887"/>
            <a:ext cx="9603275" cy="565867"/>
          </a:xfrm>
        </p:spPr>
        <p:txBody>
          <a:bodyPr>
            <a:normAutofit fontScale="90000"/>
          </a:bodyPr>
          <a:lstStyle/>
          <a:p>
            <a:r>
              <a:rPr lang="en-US" dirty="0"/>
              <a:t>Implications for </a:t>
            </a:r>
            <a:r>
              <a:rPr lang="en-US" b="1" dirty="0">
                <a:solidFill>
                  <a:schemeClr val="accent1"/>
                </a:solidFill>
              </a:rPr>
              <a:t>Design</a:t>
            </a:r>
            <a:br>
              <a:rPr lang="en-US" dirty="0"/>
            </a:br>
            <a:endParaRPr lang="en-US" i="1" dirty="0"/>
          </a:p>
        </p:txBody>
      </p:sp>
      <p:sp>
        <p:nvSpPr>
          <p:cNvPr id="3" name="Content Placeholder 2"/>
          <p:cNvSpPr>
            <a:spLocks noGrp="1"/>
          </p:cNvSpPr>
          <p:nvPr>
            <p:ph idx="1"/>
          </p:nvPr>
        </p:nvSpPr>
        <p:spPr>
          <a:xfrm>
            <a:off x="1451581" y="2015734"/>
            <a:ext cx="4490007" cy="4282035"/>
          </a:xfrm>
        </p:spPr>
        <p:txBody>
          <a:bodyPr>
            <a:normAutofit/>
          </a:bodyPr>
          <a:lstStyle/>
          <a:p>
            <a:pPr>
              <a:lnSpc>
                <a:spcPct val="110000"/>
              </a:lnSpc>
            </a:pPr>
            <a:r>
              <a:rPr lang="en-US" sz="1800" dirty="0"/>
              <a:t>Forget </a:t>
            </a:r>
            <a:r>
              <a:rPr lang="en-US" sz="1800" b="1" dirty="0"/>
              <a:t>“abstinence-only” </a:t>
            </a:r>
            <a:r>
              <a:rPr lang="en-US" sz="1800" dirty="0"/>
              <a:t>approaches </a:t>
            </a:r>
          </a:p>
          <a:p>
            <a:pPr lvl="1">
              <a:lnSpc>
                <a:spcPct val="110000"/>
              </a:lnSpc>
            </a:pPr>
            <a:r>
              <a:rPr lang="en-US" dirty="0"/>
              <a:t>We cannot shield teens from any and all online risks, nor should we</a:t>
            </a:r>
          </a:p>
          <a:p>
            <a:pPr>
              <a:lnSpc>
                <a:spcPct val="110000"/>
              </a:lnSpc>
            </a:pPr>
            <a:r>
              <a:rPr lang="en-US" sz="1800" b="1" dirty="0"/>
              <a:t>Empower</a:t>
            </a:r>
            <a:r>
              <a:rPr lang="en-US" sz="1800" dirty="0"/>
              <a:t> teens to be </a:t>
            </a:r>
            <a:r>
              <a:rPr lang="en-US" sz="1800" b="1" dirty="0"/>
              <a:t>resilient</a:t>
            </a:r>
            <a:r>
              <a:rPr lang="en-US" sz="1800" dirty="0"/>
              <a:t> </a:t>
            </a:r>
          </a:p>
          <a:p>
            <a:pPr lvl="1">
              <a:lnSpc>
                <a:spcPct val="110000"/>
              </a:lnSpc>
            </a:pPr>
            <a:r>
              <a:rPr lang="en-US" dirty="0"/>
              <a:t>Facilitate </a:t>
            </a:r>
            <a:r>
              <a:rPr lang="en-US" b="1" dirty="0"/>
              <a:t>teen self-regulation </a:t>
            </a:r>
          </a:p>
          <a:p>
            <a:pPr lvl="2">
              <a:lnSpc>
                <a:spcPct val="110000"/>
              </a:lnSpc>
            </a:pPr>
            <a:r>
              <a:rPr lang="en-US" sz="1800" dirty="0"/>
              <a:t>Socio-technical </a:t>
            </a:r>
            <a:r>
              <a:rPr lang="en-US" sz="1800" b="1" dirty="0"/>
              <a:t>interventions</a:t>
            </a:r>
            <a:r>
              <a:rPr lang="en-US" sz="1800" dirty="0"/>
              <a:t> for teens (not parents)</a:t>
            </a:r>
          </a:p>
          <a:p>
            <a:pPr lvl="2">
              <a:lnSpc>
                <a:spcPct val="110000"/>
              </a:lnSpc>
            </a:pPr>
            <a:r>
              <a:rPr lang="en-US" sz="1800" dirty="0"/>
              <a:t>Soft “paternalistic” </a:t>
            </a:r>
            <a:r>
              <a:rPr lang="en-US" sz="1800" b="1" dirty="0"/>
              <a:t>nudges </a:t>
            </a:r>
          </a:p>
          <a:p>
            <a:pPr lvl="1">
              <a:lnSpc>
                <a:spcPct val="110000"/>
              </a:lnSpc>
            </a:pPr>
            <a:r>
              <a:rPr lang="en-US" dirty="0"/>
              <a:t>Design systems to promote</a:t>
            </a:r>
            <a:r>
              <a:rPr lang="en-US" b="1" dirty="0"/>
              <a:t> positive values</a:t>
            </a:r>
            <a:r>
              <a:rPr lang="en-US" dirty="0"/>
              <a:t> and </a:t>
            </a:r>
            <a:r>
              <a:rPr lang="en-US" b="1" dirty="0"/>
              <a:t>behaviors</a:t>
            </a:r>
          </a:p>
          <a:p>
            <a:pPr>
              <a:lnSpc>
                <a:spcPct val="110000"/>
              </a:lnSpc>
            </a:pPr>
            <a:endParaRPr lang="en-US" sz="1000" dirty="0"/>
          </a:p>
        </p:txBody>
      </p:sp>
      <p:grpSp>
        <p:nvGrpSpPr>
          <p:cNvPr id="14" name="Group 9">
            <a:extLst>
              <a:ext uri="{FF2B5EF4-FFF2-40B4-BE49-F238E27FC236}">
                <a16:creationId xmlns:a16="http://schemas.microsoft.com/office/drawing/2014/main" id="{12869F7D-F0A8-40D8-BD44-336C3E7402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4411" y="2012810"/>
            <a:ext cx="4964072" cy="3459865"/>
            <a:chOff x="6080282" y="2123762"/>
            <a:chExt cx="4964072" cy="3481923"/>
          </a:xfrm>
        </p:grpSpPr>
        <p:sp>
          <p:nvSpPr>
            <p:cNvPr id="11" name="Rectangle 10">
              <a:extLst>
                <a:ext uri="{FF2B5EF4-FFF2-40B4-BE49-F238E27FC236}">
                  <a16:creationId xmlns:a16="http://schemas.microsoft.com/office/drawing/2014/main" id="{C0A1339A-BB63-4BB1-94A3-4150BCF71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282" y="2123762"/>
              <a:ext cx="4964072"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1563FF31-1471-457C-949E-DF8FB04DA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49189" y="2294169"/>
              <a:ext cx="46314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close up of text on a white background&#10;&#10;Description automatically generated">
            <a:extLst>
              <a:ext uri="{FF2B5EF4-FFF2-40B4-BE49-F238E27FC236}">
                <a16:creationId xmlns:a16="http://schemas.microsoft.com/office/drawing/2014/main" id="{52B4472B-9EC5-4BE7-874C-96FB2C92F06E}"/>
              </a:ext>
            </a:extLst>
          </p:cNvPr>
          <p:cNvPicPr>
            <a:picLocks noChangeAspect="1"/>
          </p:cNvPicPr>
          <p:nvPr/>
        </p:nvPicPr>
        <p:blipFill rotWithShape="1">
          <a:blip r:embed="rId2"/>
          <a:srcRect r="2205"/>
          <a:stretch/>
        </p:blipFill>
        <p:spPr>
          <a:xfrm>
            <a:off x="6579869" y="2491733"/>
            <a:ext cx="3993156" cy="2500948"/>
          </a:xfrm>
          <a:prstGeom prst="rect">
            <a:avLst/>
          </a:prstGeom>
        </p:spPr>
      </p:pic>
    </p:spTree>
    <p:extLst>
      <p:ext uri="{BB962C8B-B14F-4D97-AF65-F5344CB8AC3E}">
        <p14:creationId xmlns:p14="http://schemas.microsoft.com/office/powerpoint/2010/main" val="314906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CC5F-E343-4748-849F-D67CFF40B104}"/>
              </a:ext>
            </a:extLst>
          </p:cNvPr>
          <p:cNvSpPr>
            <a:spLocks noGrp="1"/>
          </p:cNvSpPr>
          <p:nvPr>
            <p:ph type="title"/>
          </p:nvPr>
        </p:nvSpPr>
        <p:spPr>
          <a:xfrm>
            <a:off x="1451579" y="1268979"/>
            <a:ext cx="9603275" cy="584775"/>
          </a:xfrm>
        </p:spPr>
        <p:txBody>
          <a:bodyPr/>
          <a:lstStyle/>
          <a:p>
            <a:r>
              <a:rPr lang="en-US" dirty="0">
                <a:solidFill>
                  <a:schemeClr val="accent1"/>
                </a:solidFill>
              </a:rPr>
              <a:t>Adolescent Online Safety </a:t>
            </a:r>
            <a:r>
              <a:rPr lang="en-US" dirty="0"/>
              <a:t>Research</a:t>
            </a:r>
          </a:p>
        </p:txBody>
      </p:sp>
      <p:pic>
        <p:nvPicPr>
          <p:cNvPr id="15" name="Picture 14">
            <a:extLst>
              <a:ext uri="{FF2B5EF4-FFF2-40B4-BE49-F238E27FC236}">
                <a16:creationId xmlns:a16="http://schemas.microsoft.com/office/drawing/2014/main" id="{565B1B81-6401-479B-B2D6-D1A081EE8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0" y="2348858"/>
            <a:ext cx="1660006" cy="1495272"/>
          </a:xfrm>
          <a:prstGeom prst="rect">
            <a:avLst/>
          </a:prstGeom>
        </p:spPr>
      </p:pic>
      <p:pic>
        <p:nvPicPr>
          <p:cNvPr id="17" name="Picture 16">
            <a:extLst>
              <a:ext uri="{FF2B5EF4-FFF2-40B4-BE49-F238E27FC236}">
                <a16:creationId xmlns:a16="http://schemas.microsoft.com/office/drawing/2014/main" id="{246B2EA3-592C-4B6B-989F-535C0512A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330971"/>
            <a:ext cx="1660006" cy="1513159"/>
          </a:xfrm>
          <a:prstGeom prst="rect">
            <a:avLst/>
          </a:prstGeom>
        </p:spPr>
      </p:pic>
      <p:sp>
        <p:nvSpPr>
          <p:cNvPr id="11" name="Rectangle 10">
            <a:extLst>
              <a:ext uri="{FF2B5EF4-FFF2-40B4-BE49-F238E27FC236}">
                <a16:creationId xmlns:a16="http://schemas.microsoft.com/office/drawing/2014/main" id="{1CA0903B-0256-4A6F-AC90-844566C200C8}"/>
              </a:ext>
            </a:extLst>
          </p:cNvPr>
          <p:cNvSpPr/>
          <p:nvPr/>
        </p:nvSpPr>
        <p:spPr>
          <a:xfrm>
            <a:off x="7893874" y="2303425"/>
            <a:ext cx="3910635"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Early Career Scholars Grant: </a:t>
            </a:r>
            <a:r>
              <a:rPr kumimoji="0" lang="en-US" sz="1400" b="0" i="1"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Reducing Digital Inequality by Empowering At-Risk Youth to be Resilient against Online Sexual Predation Risks</a:t>
            </a:r>
            <a:r>
              <a:rPr kumimoji="0" lang="en-US" sz="14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(7/2018-6/2023,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$350,000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13" name="Rectangle 12">
            <a:extLst>
              <a:ext uri="{FF2B5EF4-FFF2-40B4-BE49-F238E27FC236}">
                <a16:creationId xmlns:a16="http://schemas.microsoft.com/office/drawing/2014/main" id="{3B3F255F-4E40-4F27-A633-0F82022ACF65}"/>
              </a:ext>
            </a:extLst>
          </p:cNvPr>
          <p:cNvSpPr/>
          <p:nvPr/>
        </p:nvSpPr>
        <p:spPr>
          <a:xfrm>
            <a:off x="1931226" y="2260525"/>
            <a:ext cx="4164774" cy="3108543"/>
          </a:xfrm>
          <a:prstGeom prst="rect">
            <a:avLst/>
          </a:prstGeom>
        </p:spPr>
        <p:txBody>
          <a:bodyPr wrap="square">
            <a:spAutoFit/>
          </a:bodyPr>
          <a:lstStyle/>
          <a:p>
            <a:pPr defTabSz="457200">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CAREER: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Safety by Design: Protecting Adolescents from Online Risks” </a:t>
            </a:r>
            <a:r>
              <a:rPr kumimoji="0" lang="en-US" sz="1400" b="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400" b="0" u="none" strike="noStrike" kern="1200" cap="none" spc="0" normalizeH="0" baseline="0" noProof="0" dirty="0">
                <a:ln>
                  <a:noFill/>
                </a:ln>
                <a:solidFill>
                  <a:prstClr val="black"/>
                </a:solidFill>
                <a:effectLst/>
                <a:uLnTx/>
                <a:uFillTx/>
                <a:latin typeface="Century Gothic" panose="020B0502020202020204"/>
                <a:ea typeface="+mn-ea"/>
                <a:cs typeface="+mn-cs"/>
                <a:hlinkClick r:id="rId5"/>
              </a:rPr>
              <a:t>#1844881</a:t>
            </a:r>
            <a:r>
              <a:rPr kumimoji="0" lang="en-US" sz="1400" b="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4/2019-3/2024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$550,000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IIP:PFI-RP: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Using a Human-Centered Approach to Improve Algorithms for Detecting Online Risks”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6"/>
              </a:rPr>
              <a:t>#1827700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9/2018-9/2022,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lang="en-US" sz="1400" b="1" dirty="0">
                <a:solidFill>
                  <a:prstClr val="black"/>
                </a:solidFill>
                <a:latin typeface="Century Gothic" panose="020B0502020202020204"/>
              </a:rPr>
              <a:t>821</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,000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EAGER:CHS: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Examining Self-Harm and Suicide Contagion Risks of Viral Social Media Challenges on Youth and Young Adults”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7"/>
              </a:rPr>
              <a:t>#1832904</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 4/2018 – 4/2019,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$58,053</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97045C76-7897-4E70-A802-9A5B87CB6CC2}"/>
              </a:ext>
            </a:extLst>
          </p:cNvPr>
          <p:cNvPicPr>
            <a:picLocks noChangeAspect="1"/>
          </p:cNvPicPr>
          <p:nvPr/>
        </p:nvPicPr>
        <p:blipFill>
          <a:blip r:embed="rId8"/>
          <a:stretch>
            <a:fillRect/>
          </a:stretch>
        </p:blipFill>
        <p:spPr>
          <a:xfrm>
            <a:off x="6034586" y="3914576"/>
            <a:ext cx="1721420" cy="576513"/>
          </a:xfrm>
          <a:prstGeom prst="rect">
            <a:avLst/>
          </a:prstGeom>
        </p:spPr>
      </p:pic>
      <p:sp>
        <p:nvSpPr>
          <p:cNvPr id="6" name="TextBox 5">
            <a:extLst>
              <a:ext uri="{FF2B5EF4-FFF2-40B4-BE49-F238E27FC236}">
                <a16:creationId xmlns:a16="http://schemas.microsoft.com/office/drawing/2014/main" id="{C283A32F-8E6D-4BFE-8097-E43B63B663B9}"/>
              </a:ext>
            </a:extLst>
          </p:cNvPr>
          <p:cNvSpPr txBox="1"/>
          <p:nvPr/>
        </p:nvSpPr>
        <p:spPr>
          <a:xfrm>
            <a:off x="7893874" y="3464168"/>
            <a:ext cx="3357081"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Seed Grant: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“Online Social Support for Young People with Mental Health Problems: Discovering What Works” (2018-2020,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$15,000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Seed Grant: </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“Robustly Quantifying Parental Monitoring and Support in the Digital Age” (2018-2020, </a:t>
            </a: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$15,000</a:t>
            </a:r>
            <a:r>
              <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3" name="Rectangle 2">
            <a:extLst>
              <a:ext uri="{FF2B5EF4-FFF2-40B4-BE49-F238E27FC236}">
                <a16:creationId xmlns:a16="http://schemas.microsoft.com/office/drawing/2014/main" id="{2FE512A5-4EA6-41F5-A327-ADD74DC6C93E}"/>
              </a:ext>
            </a:extLst>
          </p:cNvPr>
          <p:cNvSpPr/>
          <p:nvPr/>
        </p:nvSpPr>
        <p:spPr>
          <a:xfrm>
            <a:off x="906639" y="5407150"/>
            <a:ext cx="10693153" cy="584775"/>
          </a:xfrm>
          <a:prstGeom prst="rect">
            <a:avLst/>
          </a:prstGeom>
        </p:spPr>
        <p:txBody>
          <a:bodyPr wrap="square">
            <a:spAutoFit/>
          </a:bodyPr>
          <a:lstStyle/>
          <a:p>
            <a:pPr algn="ctr"/>
            <a:r>
              <a:rPr lang="en-US" sz="1600" b="1" i="1" dirty="0">
                <a:solidFill>
                  <a:schemeClr val="accent1"/>
                </a:solidFill>
                <a:latin typeface="Century Gothic" panose="020B0502020202020204" pitchFamily="34" charset="0"/>
                <a:ea typeface="Times New Roman" panose="02020603050405020304" pitchFamily="18" charset="0"/>
              </a:rPr>
              <a:t>Any opinion, findings, and conclusions or recommendations expressed in this material are those of the authors and do not necessarily reflect the views of our sponsors.</a:t>
            </a:r>
            <a:endParaRPr lang="en-US" sz="1600" b="1" i="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75626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6ED5EAB-6F3A-4092-A416-E2977B946A2A}"/>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3600" dirty="0"/>
              <a:t>A Word of caution</a:t>
            </a:r>
          </a:p>
        </p:txBody>
      </p:sp>
      <p:sp>
        <p:nvSpPr>
          <p:cNvPr id="16" name="Content Placeholder 15">
            <a:extLst>
              <a:ext uri="{FF2B5EF4-FFF2-40B4-BE49-F238E27FC236}">
                <a16:creationId xmlns:a16="http://schemas.microsoft.com/office/drawing/2014/main" id="{DAC4254A-A601-4508-A164-E3A4B6F2C4C1}"/>
              </a:ext>
            </a:extLst>
          </p:cNvPr>
          <p:cNvSpPr>
            <a:spLocks noGrp="1"/>
          </p:cNvSpPr>
          <p:nvPr>
            <p:ph idx="1"/>
          </p:nvPr>
        </p:nvSpPr>
        <p:spPr>
          <a:xfrm>
            <a:off x="1776425" y="5029495"/>
            <a:ext cx="8637072" cy="429072"/>
          </a:xfrm>
        </p:spPr>
        <p:txBody>
          <a:bodyPr vert="horz" lIns="91440" tIns="91440" rIns="91440" bIns="91440" rtlCol="0">
            <a:normAutofit/>
          </a:bodyPr>
          <a:lstStyle/>
          <a:p>
            <a:pPr marL="0" indent="0">
              <a:lnSpc>
                <a:spcPct val="110000"/>
              </a:lnSpc>
              <a:buNone/>
            </a:pPr>
            <a:r>
              <a:rPr lang="en-US" sz="1500" cap="all" dirty="0"/>
              <a:t>Survivor Bias vs. Victim Bias</a:t>
            </a:r>
          </a:p>
        </p:txBody>
      </p:sp>
      <p:pic>
        <p:nvPicPr>
          <p:cNvPr id="9" name="Content Placeholder 8" descr="A picture containing text, sky&#10;&#10;Description automatically generated">
            <a:extLst>
              <a:ext uri="{FF2B5EF4-FFF2-40B4-BE49-F238E27FC236}">
                <a16:creationId xmlns:a16="http://schemas.microsoft.com/office/drawing/2014/main" id="{47E1E7AC-F8E4-4781-9DF7-270ADE806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137" y="763477"/>
            <a:ext cx="4242437" cy="3256070"/>
          </a:xfrm>
          <a:prstGeom prst="rect">
            <a:avLst/>
          </a:prstGeom>
        </p:spPr>
      </p:pic>
      <p:cxnSp>
        <p:nvCxnSpPr>
          <p:cNvPr id="31" name="Straight Connector 30">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 name="Picture 32">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0B46873-36A5-4C5A-9FC8-121CFF77F405}"/>
              </a:ext>
            </a:extLst>
          </p:cNvPr>
          <p:cNvSpPr txBox="1"/>
          <p:nvPr/>
        </p:nvSpPr>
        <p:spPr>
          <a:xfrm>
            <a:off x="6417733" y="729586"/>
            <a:ext cx="514773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Treating </a:t>
            </a:r>
            <a:r>
              <a:rPr lang="en-US" sz="2400" b="1" dirty="0">
                <a:solidFill>
                  <a:schemeClr val="accent1"/>
                </a:solidFill>
              </a:rPr>
              <a:t>all teens </a:t>
            </a:r>
            <a:r>
              <a:rPr lang="en-US" sz="2400" dirty="0"/>
              <a:t>like they are </a:t>
            </a:r>
            <a:r>
              <a:rPr lang="en-US" sz="2400" b="1" dirty="0">
                <a:solidFill>
                  <a:schemeClr val="accent1"/>
                </a:solidFill>
              </a:rPr>
              <a:t>victims</a:t>
            </a:r>
            <a:r>
              <a:rPr lang="en-US" sz="2400" dirty="0"/>
              <a:t> online, causes a sense of panic, fear, hopelessness, and fatigue</a:t>
            </a:r>
          </a:p>
          <a:p>
            <a:endParaRPr lang="en-US" sz="2400" dirty="0"/>
          </a:p>
          <a:p>
            <a:pPr marL="285750" indent="-285750">
              <a:buFont typeface="Arial" panose="020B0604020202020204" pitchFamily="34" charset="0"/>
              <a:buChar char="•"/>
            </a:pPr>
            <a:r>
              <a:rPr lang="en-US" sz="2400" dirty="0"/>
              <a:t>It also </a:t>
            </a:r>
            <a:r>
              <a:rPr lang="en-US" sz="2400" b="1" dirty="0">
                <a:solidFill>
                  <a:schemeClr val="accent1"/>
                </a:solidFill>
              </a:rPr>
              <a:t>disadvantages</a:t>
            </a:r>
            <a:r>
              <a:rPr lang="en-US" sz="2400" dirty="0"/>
              <a:t> youth that are </a:t>
            </a:r>
            <a:r>
              <a:rPr lang="en-US" sz="2400" b="1" dirty="0">
                <a:solidFill>
                  <a:schemeClr val="accent1"/>
                </a:solidFill>
              </a:rPr>
              <a:t>at higher risk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Teens who struggle </a:t>
            </a:r>
            <a:r>
              <a:rPr lang="en-US" sz="2400" b="1" dirty="0">
                <a:solidFill>
                  <a:schemeClr val="accent1"/>
                </a:solidFill>
              </a:rPr>
              <a:t>offline</a:t>
            </a:r>
            <a:r>
              <a:rPr lang="en-US" sz="2400" dirty="0"/>
              <a:t> are often the teens who struggle </a:t>
            </a:r>
            <a:r>
              <a:rPr lang="en-US" sz="2400" b="1" dirty="0">
                <a:solidFill>
                  <a:schemeClr val="accent1"/>
                </a:solidFill>
              </a:rPr>
              <a:t>online</a:t>
            </a:r>
          </a:p>
        </p:txBody>
      </p:sp>
    </p:spTree>
    <p:extLst>
      <p:ext uri="{BB962C8B-B14F-4D97-AF65-F5344CB8AC3E}">
        <p14:creationId xmlns:p14="http://schemas.microsoft.com/office/powerpoint/2010/main" val="3989947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82F1-5098-4526-AE15-13B845674649}"/>
              </a:ext>
            </a:extLst>
          </p:cNvPr>
          <p:cNvSpPr>
            <a:spLocks noGrp="1"/>
          </p:cNvSpPr>
          <p:nvPr>
            <p:ph type="title"/>
          </p:nvPr>
        </p:nvSpPr>
        <p:spPr/>
        <p:txBody>
          <a:bodyPr vert="horz" lIns="91440" tIns="45720" rIns="91440" bIns="0" rtlCol="0" anchor="b">
            <a:normAutofit fontScale="90000"/>
          </a:bodyPr>
          <a:lstStyle/>
          <a:p>
            <a:r>
              <a:rPr lang="en-US" sz="4800" dirty="0">
                <a:solidFill>
                  <a:schemeClr val="accent1"/>
                </a:solidFill>
              </a:rPr>
              <a:t>Foster Youth </a:t>
            </a:r>
            <a:r>
              <a:rPr lang="en-US" sz="4800" dirty="0"/>
              <a:t>and Online Risks</a:t>
            </a:r>
          </a:p>
        </p:txBody>
      </p:sp>
      <p:sp>
        <p:nvSpPr>
          <p:cNvPr id="45" name="Speech Bubble: Rectangle with Corners Rounded 44">
            <a:extLst>
              <a:ext uri="{FF2B5EF4-FFF2-40B4-BE49-F238E27FC236}">
                <a16:creationId xmlns:a16="http://schemas.microsoft.com/office/drawing/2014/main" id="{A54B9268-3BD8-4E06-A893-85E185E0A242}"/>
              </a:ext>
            </a:extLst>
          </p:cNvPr>
          <p:cNvSpPr/>
          <p:nvPr/>
        </p:nvSpPr>
        <p:spPr>
          <a:xfrm>
            <a:off x="185793" y="2054111"/>
            <a:ext cx="4019225" cy="2509457"/>
          </a:xfrm>
          <a:prstGeom prst="wedgeRoundRectCallout">
            <a:avLst>
              <a:gd name="adj1" fmla="val 60136"/>
              <a:gd name="adj2" fmla="val -4025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i="1" dirty="0">
                <a:solidFill>
                  <a:schemeClr val="accent1"/>
                </a:solidFill>
              </a:rPr>
              <a:t>High Risk: </a:t>
            </a:r>
            <a:r>
              <a:rPr lang="en-US" i="1" dirty="0"/>
              <a:t>“One of the persons she was talking to asked her what turned her on and </a:t>
            </a:r>
            <a:r>
              <a:rPr lang="en-US" b="1" i="1" dirty="0"/>
              <a:t>she sent him </a:t>
            </a:r>
            <a:r>
              <a:rPr lang="en-US" b="1" i="1" dirty="0">
                <a:solidFill>
                  <a:schemeClr val="accent1"/>
                </a:solidFill>
              </a:rPr>
              <a:t>naked pictures</a:t>
            </a:r>
            <a:r>
              <a:rPr lang="en-US" b="1" i="1" dirty="0"/>
              <a:t> </a:t>
            </a:r>
            <a:r>
              <a:rPr lang="en-US" i="1" dirty="0"/>
              <a:t>of a 10-year-old girl, she said that this is what turns me on.”</a:t>
            </a:r>
          </a:p>
          <a:p>
            <a:pPr algn="ctr"/>
            <a:r>
              <a:rPr lang="en-US" b="1" i="1" dirty="0"/>
              <a:t>-</a:t>
            </a:r>
            <a:r>
              <a:rPr lang="en-US" b="1" dirty="0"/>
              <a:t>Foster Mother from Indiana </a:t>
            </a:r>
          </a:p>
        </p:txBody>
      </p:sp>
      <p:sp>
        <p:nvSpPr>
          <p:cNvPr id="54" name="Speech Bubble: Rectangle with Corners Rounded 53">
            <a:extLst>
              <a:ext uri="{FF2B5EF4-FFF2-40B4-BE49-F238E27FC236}">
                <a16:creationId xmlns:a16="http://schemas.microsoft.com/office/drawing/2014/main" id="{AC14C61A-07C8-4BA9-B552-1C224E668AAD}"/>
              </a:ext>
            </a:extLst>
          </p:cNvPr>
          <p:cNvSpPr/>
          <p:nvPr/>
        </p:nvSpPr>
        <p:spPr>
          <a:xfrm>
            <a:off x="1168244" y="4840295"/>
            <a:ext cx="3934326" cy="1816769"/>
          </a:xfrm>
          <a:prstGeom prst="wedgeRoundRectCallout">
            <a:avLst>
              <a:gd name="adj1" fmla="val 37344"/>
              <a:gd name="adj2" fmla="val -8114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a:solidFill>
                  <a:schemeClr val="accent1"/>
                </a:solidFill>
              </a:rPr>
              <a:t>Restriction: </a:t>
            </a:r>
            <a:r>
              <a:rPr lang="en-US" i="1" dirty="0"/>
              <a:t>“So, from that [elopement] </a:t>
            </a:r>
            <a:r>
              <a:rPr lang="en-US" b="1" i="1" dirty="0"/>
              <a:t>I took my tablet away from her</a:t>
            </a:r>
            <a:r>
              <a:rPr lang="en-US" i="1" dirty="0"/>
              <a:t>, and </a:t>
            </a:r>
            <a:r>
              <a:rPr lang="en-US" i="1" dirty="0">
                <a:solidFill>
                  <a:schemeClr val="accent1"/>
                </a:solidFill>
              </a:rPr>
              <a:t>she never got to use it again</a:t>
            </a:r>
            <a:r>
              <a:rPr lang="en-US" i="1" dirty="0"/>
              <a:t>.”</a:t>
            </a:r>
          </a:p>
          <a:p>
            <a:pPr algn="ctr"/>
            <a:r>
              <a:rPr lang="en-US" b="1" dirty="0"/>
              <a:t>-Respite Foster Mother</a:t>
            </a:r>
            <a:endParaRPr lang="en-US" dirty="0"/>
          </a:p>
        </p:txBody>
      </p:sp>
      <p:sp>
        <p:nvSpPr>
          <p:cNvPr id="58" name="Speech Bubble: Rectangle 57">
            <a:extLst>
              <a:ext uri="{FF2B5EF4-FFF2-40B4-BE49-F238E27FC236}">
                <a16:creationId xmlns:a16="http://schemas.microsoft.com/office/drawing/2014/main" id="{04706795-E795-4CB5-B706-B87A0C7236C6}"/>
              </a:ext>
            </a:extLst>
          </p:cNvPr>
          <p:cNvSpPr/>
          <p:nvPr/>
        </p:nvSpPr>
        <p:spPr>
          <a:xfrm>
            <a:off x="4667081" y="2054111"/>
            <a:ext cx="7339126" cy="2093496"/>
          </a:xfrm>
          <a:prstGeom prst="wedgeRectCallout">
            <a:avLst>
              <a:gd name="adj1" fmla="val -48167"/>
              <a:gd name="adj2" fmla="val 6347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a:solidFill>
                  <a:schemeClr val="accent1"/>
                </a:solidFill>
              </a:rPr>
              <a:t>Trauma: </a:t>
            </a:r>
            <a:r>
              <a:rPr lang="en-US" i="1" dirty="0"/>
              <a:t>“The agency likes to say that it is </a:t>
            </a:r>
            <a:r>
              <a:rPr lang="en-US" b="1" i="1" dirty="0"/>
              <a:t>‘</a:t>
            </a:r>
            <a:r>
              <a:rPr lang="en-US" b="1" i="1" dirty="0">
                <a:solidFill>
                  <a:schemeClr val="accent1"/>
                </a:solidFill>
              </a:rPr>
              <a:t>normalcy</a:t>
            </a:r>
            <a:r>
              <a:rPr lang="en-US" b="1" i="1" dirty="0"/>
              <a:t>,’ </a:t>
            </a:r>
            <a:r>
              <a:rPr lang="en-US" i="1" dirty="0"/>
              <a:t>to have the child have all of these electronics and have access like a normal child. However, </a:t>
            </a:r>
            <a:r>
              <a:rPr lang="en-US" b="1" i="1" dirty="0"/>
              <a:t>the children that we get in care, more often than most, </a:t>
            </a:r>
            <a:r>
              <a:rPr lang="en-US" b="1" i="1" dirty="0">
                <a:solidFill>
                  <a:schemeClr val="accent1"/>
                </a:solidFill>
              </a:rPr>
              <a:t>did not have a normal upbringing </a:t>
            </a:r>
            <a:r>
              <a:rPr lang="en-US" i="1" dirty="0"/>
              <a:t>like your child or your siblings or yourself would have had.”</a:t>
            </a:r>
          </a:p>
          <a:p>
            <a:pPr algn="ctr"/>
            <a:r>
              <a:rPr lang="en-US" b="1" dirty="0"/>
              <a:t>-Foster Mother from Florida</a:t>
            </a:r>
            <a:endParaRPr lang="en-US" dirty="0"/>
          </a:p>
        </p:txBody>
      </p:sp>
      <p:sp>
        <p:nvSpPr>
          <p:cNvPr id="59" name="Speech Bubble: Rectangle 58">
            <a:extLst>
              <a:ext uri="{FF2B5EF4-FFF2-40B4-BE49-F238E27FC236}">
                <a16:creationId xmlns:a16="http://schemas.microsoft.com/office/drawing/2014/main" id="{22A8FC76-6C1C-48E3-897D-A21ECCEE1FA4}"/>
              </a:ext>
            </a:extLst>
          </p:cNvPr>
          <p:cNvSpPr/>
          <p:nvPr/>
        </p:nvSpPr>
        <p:spPr>
          <a:xfrm>
            <a:off x="8105216" y="4563568"/>
            <a:ext cx="3709737" cy="2093496"/>
          </a:xfrm>
          <a:prstGeom prst="wedgeRectCallout">
            <a:avLst>
              <a:gd name="adj1" fmla="val -117834"/>
              <a:gd name="adj2" fmla="val -5135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a:solidFill>
                  <a:schemeClr val="accent1"/>
                </a:solidFill>
              </a:rPr>
              <a:t>Desperation: </a:t>
            </a:r>
            <a:r>
              <a:rPr lang="en-US" b="1" i="1" dirty="0"/>
              <a:t>They’ve already seen everything and done everything</a:t>
            </a:r>
            <a:r>
              <a:rPr lang="en-US" i="1" dirty="0"/>
              <a:t>, so </a:t>
            </a:r>
            <a:r>
              <a:rPr lang="en-US" b="1" i="1" dirty="0">
                <a:solidFill>
                  <a:schemeClr val="accent1"/>
                </a:solidFill>
              </a:rPr>
              <a:t>what am I supposed to do?”</a:t>
            </a:r>
            <a:endParaRPr lang="en-US" b="1" i="1" dirty="0"/>
          </a:p>
          <a:p>
            <a:pPr algn="ctr"/>
            <a:r>
              <a:rPr lang="en-US" b="1" dirty="0"/>
              <a:t>-Respite Foster Mother from Florida</a:t>
            </a:r>
          </a:p>
        </p:txBody>
      </p:sp>
      <p:pic>
        <p:nvPicPr>
          <p:cNvPr id="7" name="Picture 6">
            <a:extLst>
              <a:ext uri="{FF2B5EF4-FFF2-40B4-BE49-F238E27FC236}">
                <a16:creationId xmlns:a16="http://schemas.microsoft.com/office/drawing/2014/main" id="{37EE62CF-BAEA-45BB-990A-9754FCB47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5707" y="120359"/>
            <a:ext cx="583982" cy="583982"/>
          </a:xfrm>
          <a:prstGeom prst="rect">
            <a:avLst/>
          </a:prstGeom>
        </p:spPr>
      </p:pic>
      <p:sp>
        <p:nvSpPr>
          <p:cNvPr id="3" name="TextBox 2">
            <a:extLst>
              <a:ext uri="{FF2B5EF4-FFF2-40B4-BE49-F238E27FC236}">
                <a16:creationId xmlns:a16="http://schemas.microsoft.com/office/drawing/2014/main" id="{7D95754B-A465-4CB8-BE7C-80463A32DE4D}"/>
              </a:ext>
            </a:extLst>
          </p:cNvPr>
          <p:cNvSpPr txBox="1"/>
          <p:nvPr/>
        </p:nvSpPr>
        <p:spPr>
          <a:xfrm>
            <a:off x="9369689" y="234831"/>
            <a:ext cx="2822311" cy="369332"/>
          </a:xfrm>
          <a:prstGeom prst="rect">
            <a:avLst/>
          </a:prstGeom>
          <a:noFill/>
        </p:spPr>
        <p:txBody>
          <a:bodyPr wrap="none" rtlCol="0">
            <a:spAutoFit/>
          </a:bodyPr>
          <a:lstStyle/>
          <a:p>
            <a:r>
              <a:rPr lang="en-US" dirty="0">
                <a:solidFill>
                  <a:schemeClr val="accent1"/>
                </a:solidFill>
              </a:rPr>
              <a:t>CHI 2019 Best Paper Award</a:t>
            </a:r>
          </a:p>
        </p:txBody>
      </p:sp>
    </p:spTree>
    <p:extLst>
      <p:ext uri="{BB962C8B-B14F-4D97-AF65-F5344CB8AC3E}">
        <p14:creationId xmlns:p14="http://schemas.microsoft.com/office/powerpoint/2010/main" val="13921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A picture containing wall, person, indoor, clothing&#10;&#10;Description automatically generated">
            <a:extLst>
              <a:ext uri="{FF2B5EF4-FFF2-40B4-BE49-F238E27FC236}">
                <a16:creationId xmlns:a16="http://schemas.microsoft.com/office/drawing/2014/main" id="{D84922CE-AF48-4673-8BA9-4B2886E3486F}"/>
              </a:ext>
            </a:extLst>
          </p:cNvPr>
          <p:cNvPicPr>
            <a:picLocks noChangeAspect="1"/>
          </p:cNvPicPr>
          <p:nvPr/>
        </p:nvPicPr>
        <p:blipFill rotWithShape="1">
          <a:blip r:embed="rId3">
            <a:extLst>
              <a:ext uri="{28A0092B-C50C-407E-A947-70E740481C1C}">
                <a14:useLocalDpi xmlns:a14="http://schemas.microsoft.com/office/drawing/2010/main" val="0"/>
              </a:ext>
            </a:extLst>
          </a:blip>
          <a:srcRect t="16056" r="9090" b="15760"/>
          <a:stretch/>
        </p:blipFill>
        <p:spPr>
          <a:xfrm>
            <a:off x="2" y="10"/>
            <a:ext cx="12191695" cy="6857990"/>
          </a:xfrm>
          <a:prstGeom prst="rect">
            <a:avLst/>
          </a:prstGeom>
        </p:spPr>
      </p:pic>
      <p:sp>
        <p:nvSpPr>
          <p:cNvPr id="20" name="Rectangle 19">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38CB51-4515-4F2B-9C18-5FED3D881D2F}"/>
              </a:ext>
            </a:extLst>
          </p:cNvPr>
          <p:cNvSpPr>
            <a:spLocks noGrp="1"/>
          </p:cNvSpPr>
          <p:nvPr>
            <p:ph type="title"/>
          </p:nvPr>
        </p:nvSpPr>
        <p:spPr>
          <a:xfrm>
            <a:off x="1300526" y="3236470"/>
            <a:ext cx="6829044" cy="1252601"/>
          </a:xfrm>
        </p:spPr>
        <p:txBody>
          <a:bodyPr vert="horz" lIns="91440" tIns="45720" rIns="91440" bIns="0" rtlCol="0" anchor="b">
            <a:normAutofit/>
          </a:bodyPr>
          <a:lstStyle/>
          <a:p>
            <a:pPr algn="r"/>
            <a:r>
              <a:rPr lang="en-US" sz="4400" dirty="0">
                <a:solidFill>
                  <a:srgbClr val="FFFFFE"/>
                </a:solidFill>
              </a:rPr>
              <a:t>So, What Can we do?</a:t>
            </a:r>
          </a:p>
        </p:txBody>
      </p:sp>
      <p:cxnSp>
        <p:nvCxnSpPr>
          <p:cNvPr id="22" name="Straight Connector 21">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a:solidFill>
              <a:srgbClr val="D4AC7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7310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 name="Picture 19" descr="A silhouette of a person&#10;&#10;Description automatically generated">
            <a:extLst>
              <a:ext uri="{FF2B5EF4-FFF2-40B4-BE49-F238E27FC236}">
                <a16:creationId xmlns:a16="http://schemas.microsoft.com/office/drawing/2014/main" id="{47A937F2-CD53-421B-86DD-7697F20D47B5}"/>
              </a:ext>
            </a:extLst>
          </p:cNvPr>
          <p:cNvPicPr>
            <a:picLocks noChangeAspect="1"/>
          </p:cNvPicPr>
          <p:nvPr/>
        </p:nvPicPr>
        <p:blipFill rotWithShape="1">
          <a:blip r:embed="rId3">
            <a:extLst>
              <a:ext uri="{28A0092B-C50C-407E-A947-70E740481C1C}">
                <a14:useLocalDpi xmlns:a14="http://schemas.microsoft.com/office/drawing/2010/main" val="0"/>
              </a:ext>
            </a:extLst>
          </a:blip>
          <a:srcRect l="9497" r="41596" b="9092"/>
          <a:stretch/>
        </p:blipFill>
        <p:spPr>
          <a:xfrm>
            <a:off x="7665048" y="2015732"/>
            <a:ext cx="3389806" cy="3528531"/>
          </a:xfrm>
          <a:prstGeom prst="rect">
            <a:avLst/>
          </a:prstGeom>
        </p:spPr>
      </p:pic>
      <p:sp>
        <p:nvSpPr>
          <p:cNvPr id="6" name="Title 5"/>
          <p:cNvSpPr>
            <a:spLocks noGrp="1"/>
          </p:cNvSpPr>
          <p:nvPr>
            <p:ph type="title"/>
          </p:nvPr>
        </p:nvSpPr>
        <p:spPr>
          <a:xfrm>
            <a:off x="1451579" y="804519"/>
            <a:ext cx="9603275" cy="1049235"/>
          </a:xfrm>
        </p:spPr>
        <p:txBody>
          <a:bodyPr vert="horz" lIns="91440" tIns="45720" rIns="91440" bIns="0" rtlCol="0" anchor="b">
            <a:normAutofit/>
          </a:bodyPr>
          <a:lstStyle/>
          <a:p>
            <a:r>
              <a:rPr lang="en-US" sz="3400"/>
              <a:t>Online Safety as a </a:t>
            </a:r>
            <a:r>
              <a:rPr lang="en-US" sz="3400">
                <a:solidFill>
                  <a:schemeClr val="accent1"/>
                </a:solidFill>
              </a:rPr>
              <a:t>Developmental Process</a:t>
            </a:r>
            <a:endParaRPr lang="en-US" sz="3400" dirty="0">
              <a:solidFill>
                <a:schemeClr val="accent1"/>
              </a:solidFill>
            </a:endParaRPr>
          </a:p>
        </p:txBody>
      </p:sp>
      <p:sp>
        <p:nvSpPr>
          <p:cNvPr id="2" name="Content Placeholder 1">
            <a:extLst>
              <a:ext uri="{FF2B5EF4-FFF2-40B4-BE49-F238E27FC236}">
                <a16:creationId xmlns:a16="http://schemas.microsoft.com/office/drawing/2014/main" id="{48F6D2C0-5D00-4705-A926-4A240EEBA049}"/>
              </a:ext>
            </a:extLst>
          </p:cNvPr>
          <p:cNvSpPr>
            <a:spLocks noGrp="1"/>
          </p:cNvSpPr>
          <p:nvPr>
            <p:ph idx="1"/>
          </p:nvPr>
        </p:nvSpPr>
        <p:spPr>
          <a:xfrm>
            <a:off x="1451579" y="2015732"/>
            <a:ext cx="5711221" cy="3450613"/>
          </a:xfrm>
        </p:spPr>
        <p:txBody>
          <a:bodyPr>
            <a:normAutofit lnSpcReduction="10000"/>
          </a:bodyPr>
          <a:lstStyle/>
          <a:p>
            <a:r>
              <a:rPr lang="en-US" dirty="0"/>
              <a:t>Set up </a:t>
            </a:r>
            <a:r>
              <a:rPr lang="en-US" dirty="0">
                <a:solidFill>
                  <a:schemeClr val="accent1"/>
                </a:solidFill>
              </a:rPr>
              <a:t>parental controls </a:t>
            </a:r>
            <a:r>
              <a:rPr lang="en-US" dirty="0"/>
              <a:t>when you first give your child access to technology (~Ages 8-12)</a:t>
            </a:r>
          </a:p>
          <a:p>
            <a:r>
              <a:rPr lang="en-US" dirty="0">
                <a:solidFill>
                  <a:schemeClr val="accent1"/>
                </a:solidFill>
              </a:rPr>
              <a:t>Teach</a:t>
            </a:r>
            <a:r>
              <a:rPr lang="en-US" dirty="0"/>
              <a:t> them how to navigate potentially risky situations. Focus on risk </a:t>
            </a:r>
            <a:r>
              <a:rPr lang="en-US" dirty="0">
                <a:solidFill>
                  <a:schemeClr val="accent1"/>
                </a:solidFill>
              </a:rPr>
              <a:t>coping skills </a:t>
            </a:r>
            <a:r>
              <a:rPr lang="en-US" dirty="0"/>
              <a:t>for managing risks. Give them </a:t>
            </a:r>
            <a:r>
              <a:rPr lang="en-US" dirty="0">
                <a:solidFill>
                  <a:schemeClr val="accent1"/>
                </a:solidFill>
              </a:rPr>
              <a:t>exit strategies</a:t>
            </a:r>
            <a:r>
              <a:rPr lang="en-US" dirty="0"/>
              <a:t>. (~Ages 8-14)</a:t>
            </a:r>
          </a:p>
          <a:p>
            <a:r>
              <a:rPr lang="en-US" dirty="0">
                <a:solidFill>
                  <a:schemeClr val="accent1"/>
                </a:solidFill>
              </a:rPr>
              <a:t>Trust</a:t>
            </a:r>
            <a:r>
              <a:rPr lang="en-US" dirty="0"/>
              <a:t> your teen to make </a:t>
            </a:r>
            <a:r>
              <a:rPr lang="en-US" dirty="0">
                <a:solidFill>
                  <a:schemeClr val="accent1"/>
                </a:solidFill>
              </a:rPr>
              <a:t>good decisions </a:t>
            </a:r>
            <a:r>
              <a:rPr lang="en-US" dirty="0"/>
              <a:t>on their own. Set clear </a:t>
            </a:r>
            <a:r>
              <a:rPr lang="en-US" dirty="0">
                <a:solidFill>
                  <a:schemeClr val="accent1"/>
                </a:solidFill>
              </a:rPr>
              <a:t>boundaries</a:t>
            </a:r>
            <a:r>
              <a:rPr lang="en-US" dirty="0"/>
              <a:t>. Let them know </a:t>
            </a:r>
            <a:r>
              <a:rPr lang="en-US" dirty="0">
                <a:solidFill>
                  <a:schemeClr val="accent1"/>
                </a:solidFill>
              </a:rPr>
              <a:t>you are there to help </a:t>
            </a:r>
            <a:r>
              <a:rPr lang="en-US" dirty="0"/>
              <a:t>if they need you. (~Ages 15-18)</a:t>
            </a:r>
          </a:p>
          <a:p>
            <a:pPr lvl="1"/>
            <a:r>
              <a:rPr lang="en-US" dirty="0"/>
              <a:t>Deep breaths…  </a:t>
            </a:r>
            <a:r>
              <a:rPr lang="en-US" dirty="0">
                <a:solidFill>
                  <a:schemeClr val="accent1"/>
                </a:solidFill>
              </a:rPr>
              <a:t>Withhold judgment</a:t>
            </a:r>
            <a:r>
              <a:rPr lang="en-US" dirty="0"/>
              <a:t>.</a:t>
            </a:r>
          </a:p>
        </p:txBody>
      </p:sp>
    </p:spTree>
    <p:extLst>
      <p:ext uri="{BB962C8B-B14F-4D97-AF65-F5344CB8AC3E}">
        <p14:creationId xmlns:p14="http://schemas.microsoft.com/office/powerpoint/2010/main" val="379831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 driving a car&#10;&#10;Description automatically generated">
            <a:extLst>
              <a:ext uri="{FF2B5EF4-FFF2-40B4-BE49-F238E27FC236}">
                <a16:creationId xmlns:a16="http://schemas.microsoft.com/office/drawing/2014/main" id="{6435F5BC-6BDF-4EFC-9302-1C08B6E2686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156" b="7575"/>
          <a:stretch/>
        </p:blipFill>
        <p:spPr>
          <a:xfrm>
            <a:off x="-1" y="10"/>
            <a:ext cx="12192000" cy="6857990"/>
          </a:xfrm>
          <a:prstGeom prst="rect">
            <a:avLst/>
          </a:prstGeom>
        </p:spPr>
      </p:pic>
      <p:sp>
        <p:nvSpPr>
          <p:cNvPr id="2" name="Title 1">
            <a:extLst>
              <a:ext uri="{FF2B5EF4-FFF2-40B4-BE49-F238E27FC236}">
                <a16:creationId xmlns:a16="http://schemas.microsoft.com/office/drawing/2014/main" id="{89BA95D1-E692-434A-8590-B8ABD788B796}"/>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8000" b="1" dirty="0">
                <a:solidFill>
                  <a:srgbClr val="FFFFFF"/>
                </a:solidFill>
              </a:rPr>
              <a:t>Teach</a:t>
            </a:r>
          </a:p>
        </p:txBody>
      </p:sp>
      <p:sp>
        <p:nvSpPr>
          <p:cNvPr id="9" name="Content Placeholder 8">
            <a:extLst>
              <a:ext uri="{FF2B5EF4-FFF2-40B4-BE49-F238E27FC236}">
                <a16:creationId xmlns:a16="http://schemas.microsoft.com/office/drawing/2014/main" id="{96E2D9DE-E8B0-4D62-BE52-07618B926A19}"/>
              </a:ext>
            </a:extLst>
          </p:cNvPr>
          <p:cNvSpPr>
            <a:spLocks noGrp="1"/>
          </p:cNvSpPr>
          <p:nvPr>
            <p:ph idx="1"/>
          </p:nvPr>
        </p:nvSpPr>
        <p:spPr>
          <a:xfrm>
            <a:off x="849963" y="1200152"/>
            <a:ext cx="2816535" cy="4457696"/>
          </a:xfrm>
          <a:solidFill>
            <a:schemeClr val="bg1">
              <a:alpha val="44000"/>
            </a:schemeClr>
          </a:solidFill>
        </p:spPr>
        <p:txBody>
          <a:bodyPr vert="horz" lIns="91440" tIns="45720" rIns="91440" bIns="45720" rtlCol="0" anchor="ctr">
            <a:normAutofit fontScale="92500" lnSpcReduction="10000"/>
          </a:bodyPr>
          <a:lstStyle/>
          <a:p>
            <a:pPr marL="0" indent="0" algn="r">
              <a:buNone/>
            </a:pPr>
            <a:r>
              <a:rPr lang="en-US" dirty="0">
                <a:solidFill>
                  <a:srgbClr val="FFFFFF"/>
                </a:solidFill>
              </a:rPr>
              <a:t>It’s not  a matter of trusting a child until they prove to be untrustworthy…</a:t>
            </a:r>
          </a:p>
          <a:p>
            <a:pPr marL="0" indent="0" algn="r">
              <a:buNone/>
            </a:pPr>
            <a:endParaRPr lang="en-US" dirty="0">
              <a:solidFill>
                <a:srgbClr val="FFFFFF"/>
              </a:solidFill>
            </a:endParaRPr>
          </a:p>
          <a:p>
            <a:pPr marL="0" indent="0" algn="r">
              <a:buNone/>
            </a:pPr>
            <a:r>
              <a:rPr lang="en-US" dirty="0">
                <a:solidFill>
                  <a:srgbClr val="FFFFFF"/>
                </a:solidFill>
              </a:rPr>
              <a:t>It is our job to teach them how to engage with technology safely.</a:t>
            </a:r>
          </a:p>
          <a:p>
            <a:pPr marL="0" indent="0" algn="r">
              <a:buNone/>
            </a:pPr>
            <a:endParaRPr lang="en-US" dirty="0">
              <a:solidFill>
                <a:srgbClr val="FFFFFF"/>
              </a:solidFill>
            </a:endParaRPr>
          </a:p>
          <a:p>
            <a:pPr marL="0" indent="0" algn="r">
              <a:buNone/>
            </a:pPr>
            <a:r>
              <a:rPr lang="en-US" dirty="0">
                <a:solidFill>
                  <a:srgbClr val="FFFFFF"/>
                </a:solidFill>
              </a:rPr>
              <a:t>It is a </a:t>
            </a:r>
            <a:r>
              <a:rPr lang="en-US" b="1" dirty="0">
                <a:solidFill>
                  <a:schemeClr val="accent4"/>
                </a:solidFill>
              </a:rPr>
              <a:t>learned</a:t>
            </a:r>
            <a:r>
              <a:rPr lang="en-US" dirty="0">
                <a:solidFill>
                  <a:srgbClr val="FFFFFF"/>
                </a:solidFill>
              </a:rPr>
              <a:t> skill.</a:t>
            </a:r>
          </a:p>
        </p:txBody>
      </p:sp>
      <p:cxnSp>
        <p:nvCxnSpPr>
          <p:cNvPr id="21" name="Straight Connector 20">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FB70CF-295D-4AFD-8B6F-FABC5995FAC2}"/>
              </a:ext>
            </a:extLst>
          </p:cNvPr>
          <p:cNvSpPr txBox="1"/>
          <p:nvPr/>
        </p:nvSpPr>
        <p:spPr>
          <a:xfrm>
            <a:off x="4387349" y="406400"/>
            <a:ext cx="7398251" cy="1200329"/>
          </a:xfrm>
          <a:prstGeom prst="rect">
            <a:avLst/>
          </a:prstGeom>
          <a:solidFill>
            <a:schemeClr val="tx1">
              <a:alpha val="90000"/>
            </a:schemeClr>
          </a:solidFill>
        </p:spPr>
        <p:txBody>
          <a:bodyPr wrap="square" rtlCol="0">
            <a:spAutoFit/>
          </a:bodyPr>
          <a:lstStyle/>
          <a:p>
            <a:r>
              <a:rPr lang="en-US" sz="2400" i="1" dirty="0">
                <a:solidFill>
                  <a:schemeClr val="bg1"/>
                </a:solidFill>
              </a:rPr>
              <a:t>“My </a:t>
            </a:r>
            <a:r>
              <a:rPr lang="en-US" sz="2400" b="1" i="1" dirty="0">
                <a:solidFill>
                  <a:srgbClr val="C00000"/>
                </a:solidFill>
              </a:rPr>
              <a:t>heart</a:t>
            </a:r>
            <a:r>
              <a:rPr lang="en-US" sz="2400" i="1" dirty="0">
                <a:solidFill>
                  <a:srgbClr val="C00000"/>
                </a:solidFill>
              </a:rPr>
              <a:t> </a:t>
            </a:r>
            <a:r>
              <a:rPr lang="en-US" sz="2400" i="1" dirty="0">
                <a:solidFill>
                  <a:schemeClr val="bg1"/>
                </a:solidFill>
              </a:rPr>
              <a:t>is officially </a:t>
            </a:r>
            <a:r>
              <a:rPr lang="en-US" sz="2400" b="1" i="1" dirty="0">
                <a:solidFill>
                  <a:srgbClr val="C00000"/>
                </a:solidFill>
              </a:rPr>
              <a:t>broken</a:t>
            </a:r>
            <a:r>
              <a:rPr lang="en-US" sz="2400" i="1" dirty="0">
                <a:solidFill>
                  <a:schemeClr val="bg1"/>
                </a:solidFill>
              </a:rPr>
              <a:t>. Just caught my </a:t>
            </a:r>
            <a:r>
              <a:rPr lang="en-US" sz="2400" b="1" i="1" dirty="0">
                <a:solidFill>
                  <a:srgbClr val="C00000"/>
                </a:solidFill>
              </a:rPr>
              <a:t>11-year-old</a:t>
            </a:r>
            <a:r>
              <a:rPr lang="en-US" sz="2400" i="1" dirty="0">
                <a:solidFill>
                  <a:srgbClr val="C00000"/>
                </a:solidFill>
              </a:rPr>
              <a:t> </a:t>
            </a:r>
            <a:r>
              <a:rPr lang="en-US" sz="2400" i="1" dirty="0">
                <a:solidFill>
                  <a:schemeClr val="bg1"/>
                </a:solidFill>
              </a:rPr>
              <a:t>watching </a:t>
            </a:r>
            <a:r>
              <a:rPr lang="en-US" sz="2400" b="1" i="1" dirty="0">
                <a:solidFill>
                  <a:srgbClr val="C00000"/>
                </a:solidFill>
              </a:rPr>
              <a:t>inappropriate videos </a:t>
            </a:r>
            <a:r>
              <a:rPr lang="en-US" sz="2400" i="1" dirty="0">
                <a:solidFill>
                  <a:schemeClr val="bg1"/>
                </a:solidFill>
              </a:rPr>
              <a:t>on YouTube. . . I was </a:t>
            </a:r>
            <a:r>
              <a:rPr lang="en-US" sz="2400" b="1" i="1" dirty="0">
                <a:solidFill>
                  <a:schemeClr val="bg1"/>
                </a:solidFill>
              </a:rPr>
              <a:t>blind</a:t>
            </a:r>
            <a:r>
              <a:rPr lang="en-US" sz="2400" i="1" dirty="0">
                <a:solidFill>
                  <a:schemeClr val="bg1"/>
                </a:solidFill>
              </a:rPr>
              <a:t> enough to believe I could </a:t>
            </a:r>
            <a:r>
              <a:rPr lang="en-US" sz="2400" b="1" i="1" dirty="0">
                <a:solidFill>
                  <a:srgbClr val="C00000"/>
                </a:solidFill>
              </a:rPr>
              <a:t>trust</a:t>
            </a:r>
            <a:r>
              <a:rPr lang="en-US" sz="2400" i="1" dirty="0">
                <a:solidFill>
                  <a:srgbClr val="C00000"/>
                </a:solidFill>
              </a:rPr>
              <a:t> </a:t>
            </a:r>
            <a:r>
              <a:rPr lang="en-US" sz="2400" b="1" i="1" dirty="0">
                <a:solidFill>
                  <a:srgbClr val="C00000"/>
                </a:solidFill>
              </a:rPr>
              <a:t>him</a:t>
            </a:r>
            <a:r>
              <a:rPr lang="en-US" sz="2400" i="1" dirty="0">
                <a:solidFill>
                  <a:srgbClr val="C00000"/>
                </a:solidFill>
              </a:rPr>
              <a:t> </a:t>
            </a:r>
            <a:r>
              <a:rPr lang="en-US" sz="2400" i="1" dirty="0">
                <a:solidFill>
                  <a:schemeClr val="bg1"/>
                </a:solidFill>
              </a:rPr>
              <a:t>. . .”</a:t>
            </a:r>
          </a:p>
        </p:txBody>
      </p:sp>
    </p:spTree>
    <p:extLst>
      <p:ext uri="{BB962C8B-B14F-4D97-AF65-F5344CB8AC3E}">
        <p14:creationId xmlns:p14="http://schemas.microsoft.com/office/powerpoint/2010/main" val="57411129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woman, indoor, cellphone&#10;&#10;Description automatically generated">
            <a:extLst>
              <a:ext uri="{FF2B5EF4-FFF2-40B4-BE49-F238E27FC236}">
                <a16:creationId xmlns:a16="http://schemas.microsoft.com/office/drawing/2014/main" id="{4A49FAAC-60C2-4B49-A051-127BDD4C3247}"/>
              </a:ext>
            </a:extLst>
          </p:cNvPr>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34151" y="1"/>
            <a:ext cx="12190051" cy="6858000"/>
          </a:xfrm>
          <a:prstGeom prst="rect">
            <a:avLst/>
          </a:prstGeom>
        </p:spPr>
      </p:pic>
      <p:sp>
        <p:nvSpPr>
          <p:cNvPr id="2" name="Title 1">
            <a:extLst>
              <a:ext uri="{FF2B5EF4-FFF2-40B4-BE49-F238E27FC236}">
                <a16:creationId xmlns:a16="http://schemas.microsoft.com/office/drawing/2014/main" id="{A6DEA522-7483-482E-946C-D5DBC9E91C1F}"/>
              </a:ext>
            </a:extLst>
          </p:cNvPr>
          <p:cNvSpPr>
            <a:spLocks noGrp="1"/>
          </p:cNvSpPr>
          <p:nvPr>
            <p:ph type="title"/>
          </p:nvPr>
        </p:nvSpPr>
        <p:spPr>
          <a:xfrm>
            <a:off x="1451579" y="1230923"/>
            <a:ext cx="9603275" cy="622831"/>
          </a:xfrm>
        </p:spPr>
        <p:txBody>
          <a:bodyPr/>
          <a:lstStyle/>
          <a:p>
            <a:r>
              <a:rPr lang="en-US" b="1" dirty="0"/>
              <a:t>Support . . . LISTEN</a:t>
            </a:r>
          </a:p>
        </p:txBody>
      </p:sp>
      <p:sp>
        <p:nvSpPr>
          <p:cNvPr id="6" name="Content Placeholder 5">
            <a:extLst>
              <a:ext uri="{FF2B5EF4-FFF2-40B4-BE49-F238E27FC236}">
                <a16:creationId xmlns:a16="http://schemas.microsoft.com/office/drawing/2014/main" id="{778E320B-AF1F-4525-8531-34763C42EBB6}"/>
              </a:ext>
            </a:extLst>
          </p:cNvPr>
          <p:cNvSpPr>
            <a:spLocks noGrp="1"/>
          </p:cNvSpPr>
          <p:nvPr>
            <p:ph idx="1"/>
          </p:nvPr>
        </p:nvSpPr>
        <p:spPr>
          <a:xfrm>
            <a:off x="1451579" y="2015733"/>
            <a:ext cx="9603275" cy="2601988"/>
          </a:xfrm>
        </p:spPr>
        <p:txBody>
          <a:bodyPr>
            <a:normAutofit lnSpcReduction="10000"/>
          </a:bodyPr>
          <a:lstStyle/>
          <a:p>
            <a:r>
              <a:rPr lang="en-US" dirty="0">
                <a:solidFill>
                  <a:srgbClr val="C00000"/>
                </a:solidFill>
              </a:rPr>
              <a:t>Online safety </a:t>
            </a:r>
            <a:r>
              <a:rPr lang="en-US" dirty="0"/>
              <a:t>should become a part of the everyday discussion for. . . </a:t>
            </a:r>
          </a:p>
          <a:p>
            <a:pPr lvl="1"/>
            <a:r>
              <a:rPr lang="en-US" dirty="0"/>
              <a:t>Developing </a:t>
            </a:r>
            <a:r>
              <a:rPr lang="en-US" b="1" dirty="0"/>
              <a:t>socio-emotional skills </a:t>
            </a:r>
            <a:r>
              <a:rPr lang="en-US" dirty="0"/>
              <a:t>(e.g., bullying)</a:t>
            </a:r>
          </a:p>
          <a:p>
            <a:pPr lvl="1"/>
            <a:r>
              <a:rPr lang="en-US" b="1" dirty="0"/>
              <a:t>Mental health </a:t>
            </a:r>
            <a:r>
              <a:rPr lang="en-US" dirty="0"/>
              <a:t>education (e.g., self-harming behaviors, Depression)</a:t>
            </a:r>
          </a:p>
          <a:p>
            <a:pPr lvl="1"/>
            <a:r>
              <a:rPr lang="en-US" b="1" dirty="0"/>
              <a:t>Sex education </a:t>
            </a:r>
            <a:r>
              <a:rPr lang="en-US" dirty="0"/>
              <a:t>(e.g., forming healthy relationships) </a:t>
            </a:r>
          </a:p>
          <a:p>
            <a:r>
              <a:rPr lang="en-US" dirty="0"/>
              <a:t>Don’t treat online risks as more deviant than typical </a:t>
            </a:r>
            <a:r>
              <a:rPr lang="en-US" dirty="0">
                <a:solidFill>
                  <a:srgbClr val="C00000"/>
                </a:solidFill>
              </a:rPr>
              <a:t>risks teens encounter offline</a:t>
            </a:r>
            <a:r>
              <a:rPr lang="en-US" dirty="0"/>
              <a:t>.</a:t>
            </a:r>
          </a:p>
          <a:p>
            <a:r>
              <a:rPr lang="en-US" dirty="0"/>
              <a:t>Teens want to share . . . Make sure they feel </a:t>
            </a:r>
            <a:r>
              <a:rPr lang="en-US" dirty="0">
                <a:solidFill>
                  <a:srgbClr val="C00000"/>
                </a:solidFill>
              </a:rPr>
              <a:t>comfortable sharing with us</a:t>
            </a:r>
            <a:r>
              <a:rPr lang="en-US" dirty="0"/>
              <a:t>.</a:t>
            </a:r>
          </a:p>
          <a:p>
            <a:pPr marL="0" indent="0">
              <a:buNone/>
            </a:pPr>
            <a:endParaRPr lang="en-US" dirty="0"/>
          </a:p>
          <a:p>
            <a:pPr lvl="1"/>
            <a:endParaRPr lang="en-US" dirty="0"/>
          </a:p>
        </p:txBody>
      </p:sp>
      <p:sp>
        <p:nvSpPr>
          <p:cNvPr id="4" name="Rectangle 3">
            <a:extLst>
              <a:ext uri="{FF2B5EF4-FFF2-40B4-BE49-F238E27FC236}">
                <a16:creationId xmlns:a16="http://schemas.microsoft.com/office/drawing/2014/main" id="{6076C48A-9263-47A6-B3C6-0ADB2246ABE7}"/>
              </a:ext>
            </a:extLst>
          </p:cNvPr>
          <p:cNvSpPr/>
          <p:nvPr/>
        </p:nvSpPr>
        <p:spPr>
          <a:xfrm>
            <a:off x="1259236" y="4879879"/>
            <a:ext cx="9603275" cy="1569660"/>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 just </a:t>
            </a:r>
            <a:r>
              <a:rPr kumimoji="0" lang="en-US" sz="2400" b="1" i="1"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sexted with my boyfriend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for the first time and he's 14 and I'm 15 but omg. idk. it was actually </a:t>
            </a:r>
            <a:r>
              <a:rPr kumimoji="0" lang="en-US" sz="2400" b="0"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kinda</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fun... and like I </a:t>
            </a:r>
            <a:r>
              <a:rPr kumimoji="0" lang="en-US" sz="2400" b="1" i="1"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haven't sent any nudes. so I'm safe</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but yea. just. </a:t>
            </a:r>
            <a:r>
              <a:rPr kumimoji="0" lang="en-US" sz="2400" b="0"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agh</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idk. </a:t>
            </a:r>
            <a:r>
              <a:rPr kumimoji="0" lang="en-US" sz="2400" b="1" i="1"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can't tell anyone </a:t>
            </a:r>
            <a:r>
              <a:rPr kumimoji="0" lang="en-US" sz="2400" b="0" i="1"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cuz</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then </a:t>
            </a:r>
            <a:r>
              <a:rPr kumimoji="0" lang="en-US" sz="2400" b="1" i="1"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they'd judge me</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but oh well. Idk</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-15yr old Female</a:t>
            </a:r>
          </a:p>
        </p:txBody>
      </p:sp>
      <p:sp>
        <p:nvSpPr>
          <p:cNvPr id="7" name="TextBox 6">
            <a:extLst>
              <a:ext uri="{FF2B5EF4-FFF2-40B4-BE49-F238E27FC236}">
                <a16:creationId xmlns:a16="http://schemas.microsoft.com/office/drawing/2014/main" id="{D7D71EBC-A8B4-4A68-A3A9-32D895FFFE2D}"/>
              </a:ext>
            </a:extLst>
          </p:cNvPr>
          <p:cNvSpPr txBox="1"/>
          <p:nvPr/>
        </p:nvSpPr>
        <p:spPr>
          <a:xfrm>
            <a:off x="7881819" y="302616"/>
            <a:ext cx="4078424"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71E42"/>
                </a:solidFill>
                <a:effectLst/>
                <a:uLnTx/>
                <a:uFillTx/>
                <a:latin typeface="Gill Sans MT" panose="020B0502020104020203"/>
                <a:ea typeface="+mn-ea"/>
                <a:cs typeface="+mn-cs"/>
              </a:rPr>
              <a:t>CHI 2020 Paper: Let’s Talk about Sext</a:t>
            </a:r>
          </a:p>
        </p:txBody>
      </p:sp>
    </p:spTree>
    <p:extLst>
      <p:ext uri="{BB962C8B-B14F-4D97-AF65-F5344CB8AC3E}">
        <p14:creationId xmlns:p14="http://schemas.microsoft.com/office/powerpoint/2010/main" val="224687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E008-0756-4BB5-BA83-14A10869D64A}"/>
              </a:ext>
            </a:extLst>
          </p:cNvPr>
          <p:cNvSpPr>
            <a:spLocks noGrp="1"/>
          </p:cNvSpPr>
          <p:nvPr>
            <p:ph type="title"/>
          </p:nvPr>
        </p:nvSpPr>
        <p:spPr/>
        <p:txBody>
          <a:bodyPr>
            <a:normAutofit fontScale="90000"/>
          </a:bodyPr>
          <a:lstStyle/>
          <a:p>
            <a:r>
              <a:rPr lang="en-US" dirty="0"/>
              <a:t>USE </a:t>
            </a:r>
            <a:r>
              <a:rPr lang="en-US" b="1" dirty="0">
                <a:solidFill>
                  <a:schemeClr val="accent1"/>
                </a:solidFill>
              </a:rPr>
              <a:t>Human-Centered Design </a:t>
            </a:r>
            <a:r>
              <a:rPr lang="en-US" dirty="0"/>
              <a:t>to Reconceptualize </a:t>
            </a:r>
            <a:r>
              <a:rPr lang="en-US" b="1" dirty="0"/>
              <a:t>Keeping Teens Safe Online</a:t>
            </a:r>
          </a:p>
        </p:txBody>
      </p:sp>
      <p:pic>
        <p:nvPicPr>
          <p:cNvPr id="6" name="Picture 5">
            <a:extLst>
              <a:ext uri="{FF2B5EF4-FFF2-40B4-BE49-F238E27FC236}">
                <a16:creationId xmlns:a16="http://schemas.microsoft.com/office/drawing/2014/main" id="{CD06291C-5160-40A7-914A-BD38B5BDDF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53229" y="2011572"/>
            <a:ext cx="8673517" cy="4041909"/>
          </a:xfrm>
          <a:prstGeom prst="rect">
            <a:avLst/>
          </a:prstGeom>
          <a:noFill/>
          <a:ln>
            <a:noFill/>
          </a:ln>
        </p:spPr>
      </p:pic>
      <p:sp>
        <p:nvSpPr>
          <p:cNvPr id="5" name="TextBox 4">
            <a:extLst>
              <a:ext uri="{FF2B5EF4-FFF2-40B4-BE49-F238E27FC236}">
                <a16:creationId xmlns:a16="http://schemas.microsoft.com/office/drawing/2014/main" id="{35044B86-E702-432B-BDFA-D503F30323CE}"/>
              </a:ext>
            </a:extLst>
          </p:cNvPr>
          <p:cNvSpPr txBox="1"/>
          <p:nvPr/>
        </p:nvSpPr>
        <p:spPr>
          <a:xfrm>
            <a:off x="8581076" y="246591"/>
            <a:ext cx="3448123"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71E42"/>
                </a:solidFill>
                <a:effectLst/>
                <a:uLnTx/>
                <a:uFillTx/>
                <a:latin typeface="Gill Sans MT" panose="020B0502020104020203"/>
                <a:ea typeface="+mn-ea"/>
                <a:cs typeface="+mn-cs"/>
              </a:rPr>
              <a:t>CHI 2020 Paper: Circle of Trust</a:t>
            </a:r>
          </a:p>
        </p:txBody>
      </p:sp>
    </p:spTree>
    <p:extLst>
      <p:ext uri="{BB962C8B-B14F-4D97-AF65-F5344CB8AC3E}">
        <p14:creationId xmlns:p14="http://schemas.microsoft.com/office/powerpoint/2010/main" val="822256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4A61-EFA7-4153-ACA5-B5B5BA546A27}"/>
              </a:ext>
            </a:extLst>
          </p:cNvPr>
          <p:cNvSpPr>
            <a:spLocks noGrp="1"/>
          </p:cNvSpPr>
          <p:nvPr>
            <p:ph type="title"/>
          </p:nvPr>
        </p:nvSpPr>
        <p:spPr/>
        <p:txBody>
          <a:bodyPr/>
          <a:lstStyle/>
          <a:p>
            <a:r>
              <a:rPr lang="en-US" b="1" dirty="0">
                <a:solidFill>
                  <a:schemeClr val="accent1"/>
                </a:solidFill>
              </a:rPr>
              <a:t>Teenovate</a:t>
            </a:r>
            <a:r>
              <a:rPr lang="en-US" dirty="0"/>
              <a:t>: Participatory Action and Design Research</a:t>
            </a:r>
          </a:p>
        </p:txBody>
      </p:sp>
      <p:pic>
        <p:nvPicPr>
          <p:cNvPr id="5" name="Content Placeholder 4" descr="A picture containing text, clipart&#10;&#10;Description automatically generated">
            <a:extLst>
              <a:ext uri="{FF2B5EF4-FFF2-40B4-BE49-F238E27FC236}">
                <a16:creationId xmlns:a16="http://schemas.microsoft.com/office/drawing/2014/main" id="{7C4E6079-FAC2-45B7-A97E-CAA7BA37CA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66" y="1997936"/>
            <a:ext cx="4148591" cy="912690"/>
          </a:xfrm>
        </p:spPr>
      </p:pic>
      <p:sp>
        <p:nvSpPr>
          <p:cNvPr id="7" name="TextBox 6">
            <a:extLst>
              <a:ext uri="{FF2B5EF4-FFF2-40B4-BE49-F238E27FC236}">
                <a16:creationId xmlns:a16="http://schemas.microsoft.com/office/drawing/2014/main" id="{9D0C03D6-332F-40C6-B278-130AC3B159EA}"/>
              </a:ext>
            </a:extLst>
          </p:cNvPr>
          <p:cNvSpPr txBox="1"/>
          <p:nvPr/>
        </p:nvSpPr>
        <p:spPr>
          <a:xfrm>
            <a:off x="4115515" y="2800481"/>
            <a:ext cx="6104586" cy="369332"/>
          </a:xfrm>
          <a:prstGeom prst="rect">
            <a:avLst/>
          </a:prstGeom>
          <a:noFill/>
        </p:spPr>
        <p:txBody>
          <a:bodyPr wrap="square">
            <a:spAutoFit/>
          </a:bodyPr>
          <a:lstStyle/>
          <a:p>
            <a:r>
              <a:rPr lang="en-US" dirty="0">
                <a:hlinkClick r:id="rId3"/>
              </a:rPr>
              <a:t>https://www.teenovate.org/</a:t>
            </a:r>
            <a:r>
              <a:rPr lang="en-US" dirty="0"/>
              <a:t> </a:t>
            </a:r>
          </a:p>
        </p:txBody>
      </p:sp>
      <p:pic>
        <p:nvPicPr>
          <p:cNvPr id="8" name="Picture 7">
            <a:extLst>
              <a:ext uri="{FF2B5EF4-FFF2-40B4-BE49-F238E27FC236}">
                <a16:creationId xmlns:a16="http://schemas.microsoft.com/office/drawing/2014/main" id="{60666C29-0759-4A7D-89DC-4A28D51596D7}"/>
              </a:ext>
            </a:extLst>
          </p:cNvPr>
          <p:cNvPicPr>
            <a:picLocks noChangeAspect="1"/>
          </p:cNvPicPr>
          <p:nvPr/>
        </p:nvPicPr>
        <p:blipFill rotWithShape="1">
          <a:blip r:embed="rId4"/>
          <a:srcRect b="10116"/>
          <a:stretch/>
        </p:blipFill>
        <p:spPr>
          <a:xfrm>
            <a:off x="1893606" y="3429000"/>
            <a:ext cx="3483064" cy="3135980"/>
          </a:xfrm>
          <a:prstGeom prst="rect">
            <a:avLst/>
          </a:prstGeom>
        </p:spPr>
      </p:pic>
      <p:pic>
        <p:nvPicPr>
          <p:cNvPr id="9" name="Picture 8">
            <a:extLst>
              <a:ext uri="{FF2B5EF4-FFF2-40B4-BE49-F238E27FC236}">
                <a16:creationId xmlns:a16="http://schemas.microsoft.com/office/drawing/2014/main" id="{02AA0CA8-64D4-4507-897D-296B90170C9F}"/>
              </a:ext>
            </a:extLst>
          </p:cNvPr>
          <p:cNvPicPr>
            <a:picLocks noChangeAspect="1"/>
          </p:cNvPicPr>
          <p:nvPr/>
        </p:nvPicPr>
        <p:blipFill rotWithShape="1">
          <a:blip r:embed="rId5"/>
          <a:srcRect b="13765"/>
          <a:stretch/>
        </p:blipFill>
        <p:spPr>
          <a:xfrm>
            <a:off x="5847008" y="3429000"/>
            <a:ext cx="3872877" cy="3135980"/>
          </a:xfrm>
          <a:prstGeom prst="rect">
            <a:avLst/>
          </a:prstGeom>
        </p:spPr>
      </p:pic>
    </p:spTree>
    <p:extLst>
      <p:ext uri="{BB962C8B-B14F-4D97-AF65-F5344CB8AC3E}">
        <p14:creationId xmlns:p14="http://schemas.microsoft.com/office/powerpoint/2010/main" val="77002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8AF6-88B0-45EA-9FBB-2FDF6EB17710}"/>
              </a:ext>
            </a:extLst>
          </p:cNvPr>
          <p:cNvSpPr>
            <a:spLocks noGrp="1"/>
          </p:cNvSpPr>
          <p:nvPr>
            <p:ph type="title"/>
          </p:nvPr>
        </p:nvSpPr>
        <p:spPr/>
        <p:txBody>
          <a:bodyPr/>
          <a:lstStyle/>
          <a:p>
            <a:r>
              <a:rPr lang="en-US" b="1" dirty="0">
                <a:solidFill>
                  <a:schemeClr val="accent1"/>
                </a:solidFill>
              </a:rPr>
              <a:t>MOSafely: </a:t>
            </a:r>
            <a:r>
              <a:rPr lang="en-US" dirty="0"/>
              <a:t>An open-source consortium for youth online safety</a:t>
            </a:r>
          </a:p>
        </p:txBody>
      </p:sp>
      <p:pic>
        <p:nvPicPr>
          <p:cNvPr id="4" name="Google Shape;280;p13">
            <a:extLst>
              <a:ext uri="{FF2B5EF4-FFF2-40B4-BE49-F238E27FC236}">
                <a16:creationId xmlns:a16="http://schemas.microsoft.com/office/drawing/2014/main" id="{BD5F23E4-A037-417B-AABF-DB861C9391B4}"/>
              </a:ext>
            </a:extLst>
          </p:cNvPr>
          <p:cNvPicPr preferRelativeResize="0"/>
          <p:nvPr/>
        </p:nvPicPr>
        <p:blipFill>
          <a:blip r:embed="rId2">
            <a:alphaModFix/>
          </a:blip>
          <a:stretch>
            <a:fillRect/>
          </a:stretch>
        </p:blipFill>
        <p:spPr>
          <a:xfrm>
            <a:off x="545332" y="2479412"/>
            <a:ext cx="4558050" cy="1899175"/>
          </a:xfrm>
          <a:prstGeom prst="rect">
            <a:avLst/>
          </a:prstGeom>
          <a:noFill/>
          <a:ln>
            <a:noFill/>
          </a:ln>
        </p:spPr>
      </p:pic>
      <p:pic>
        <p:nvPicPr>
          <p:cNvPr id="6" name="Picture 5" descr="A picture containing text, person&#10;&#10;Description automatically generated">
            <a:extLst>
              <a:ext uri="{FF2B5EF4-FFF2-40B4-BE49-F238E27FC236}">
                <a16:creationId xmlns:a16="http://schemas.microsoft.com/office/drawing/2014/main" id="{E1D01712-FDB0-4E8B-B460-C5F1AC29F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986" y="2134315"/>
            <a:ext cx="4510954" cy="4510954"/>
          </a:xfrm>
          <a:prstGeom prst="rect">
            <a:avLst/>
          </a:prstGeom>
        </p:spPr>
      </p:pic>
      <p:sp>
        <p:nvSpPr>
          <p:cNvPr id="8" name="TextBox 7">
            <a:extLst>
              <a:ext uri="{FF2B5EF4-FFF2-40B4-BE49-F238E27FC236}">
                <a16:creationId xmlns:a16="http://schemas.microsoft.com/office/drawing/2014/main" id="{161B4F57-A645-46C1-9651-C9353781A599}"/>
              </a:ext>
            </a:extLst>
          </p:cNvPr>
          <p:cNvSpPr txBox="1"/>
          <p:nvPr/>
        </p:nvSpPr>
        <p:spPr>
          <a:xfrm>
            <a:off x="2174274" y="3869992"/>
            <a:ext cx="6104466" cy="369332"/>
          </a:xfrm>
          <a:prstGeom prst="rect">
            <a:avLst/>
          </a:prstGeom>
          <a:noFill/>
        </p:spPr>
        <p:txBody>
          <a:bodyPr wrap="square">
            <a:spAutoFit/>
          </a:bodyPr>
          <a:lstStyle/>
          <a:p>
            <a:r>
              <a:rPr lang="en-US" dirty="0">
                <a:hlinkClick r:id="rId4"/>
              </a:rPr>
              <a:t>https://www.mosafely.org/</a:t>
            </a:r>
            <a:r>
              <a:rPr lang="en-US" dirty="0"/>
              <a:t> </a:t>
            </a:r>
          </a:p>
        </p:txBody>
      </p:sp>
    </p:spTree>
    <p:extLst>
      <p:ext uri="{BB962C8B-B14F-4D97-AF65-F5344CB8AC3E}">
        <p14:creationId xmlns:p14="http://schemas.microsoft.com/office/powerpoint/2010/main" val="101786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882A-F203-4483-AA51-AC8B1419FEF1}"/>
              </a:ext>
            </a:extLst>
          </p:cNvPr>
          <p:cNvSpPr>
            <a:spLocks noGrp="1"/>
          </p:cNvSpPr>
          <p:nvPr>
            <p:ph type="title"/>
          </p:nvPr>
        </p:nvSpPr>
        <p:spPr/>
        <p:txBody>
          <a:bodyPr/>
          <a:lstStyle/>
          <a:p>
            <a:r>
              <a:rPr lang="en-US" dirty="0"/>
              <a:t>Create new narratives for </a:t>
            </a:r>
            <a:r>
              <a:rPr lang="en-US" dirty="0">
                <a:solidFill>
                  <a:schemeClr val="accent1"/>
                </a:solidFill>
              </a:rPr>
              <a:t>online safety</a:t>
            </a:r>
          </a:p>
        </p:txBody>
      </p:sp>
      <p:pic>
        <p:nvPicPr>
          <p:cNvPr id="15" name="Picture 14">
            <a:extLst>
              <a:ext uri="{FF2B5EF4-FFF2-40B4-BE49-F238E27FC236}">
                <a16:creationId xmlns:a16="http://schemas.microsoft.com/office/drawing/2014/main" id="{9666C884-81AB-483E-B1B9-4A5BA6298757}"/>
              </a:ext>
            </a:extLst>
          </p:cNvPr>
          <p:cNvPicPr>
            <a:picLocks noChangeAspect="1"/>
          </p:cNvPicPr>
          <p:nvPr/>
        </p:nvPicPr>
        <p:blipFill>
          <a:blip r:embed="rId2"/>
          <a:stretch>
            <a:fillRect/>
          </a:stretch>
        </p:blipFill>
        <p:spPr>
          <a:xfrm>
            <a:off x="1094050" y="4570612"/>
            <a:ext cx="6513337" cy="868894"/>
          </a:xfrm>
          <a:prstGeom prst="rect">
            <a:avLst/>
          </a:prstGeom>
          <a:effectLst>
            <a:outerShdw blurRad="50800" dist="38100" dir="5400000" algn="t" rotWithShape="0">
              <a:prstClr val="black">
                <a:alpha val="40000"/>
              </a:prstClr>
            </a:outerShdw>
          </a:effectLst>
        </p:spPr>
      </p:pic>
      <p:pic>
        <p:nvPicPr>
          <p:cNvPr id="16" name="Picture 15">
            <a:extLst>
              <a:ext uri="{FF2B5EF4-FFF2-40B4-BE49-F238E27FC236}">
                <a16:creationId xmlns:a16="http://schemas.microsoft.com/office/drawing/2014/main" id="{8D0F81A7-B47E-438F-9F05-5B9D824E6F9D}"/>
              </a:ext>
            </a:extLst>
          </p:cNvPr>
          <p:cNvPicPr>
            <a:picLocks noChangeAspect="1"/>
          </p:cNvPicPr>
          <p:nvPr/>
        </p:nvPicPr>
        <p:blipFill>
          <a:blip r:embed="rId3"/>
          <a:stretch>
            <a:fillRect/>
          </a:stretch>
        </p:blipFill>
        <p:spPr>
          <a:xfrm>
            <a:off x="1094051" y="4050263"/>
            <a:ext cx="6513336" cy="520349"/>
          </a:xfrm>
          <a:prstGeom prst="rect">
            <a:avLst/>
          </a:prstGeom>
        </p:spPr>
      </p:pic>
      <p:pic>
        <p:nvPicPr>
          <p:cNvPr id="17" name="Picture 16">
            <a:extLst>
              <a:ext uri="{FF2B5EF4-FFF2-40B4-BE49-F238E27FC236}">
                <a16:creationId xmlns:a16="http://schemas.microsoft.com/office/drawing/2014/main" id="{FB0D2BED-CCBD-448D-9E37-6D42FE3250A8}"/>
              </a:ext>
            </a:extLst>
          </p:cNvPr>
          <p:cNvPicPr>
            <a:picLocks noChangeAspect="1"/>
          </p:cNvPicPr>
          <p:nvPr/>
        </p:nvPicPr>
        <p:blipFill rotWithShape="1">
          <a:blip r:embed="rId4"/>
          <a:srcRect b="18265"/>
          <a:stretch/>
        </p:blipFill>
        <p:spPr>
          <a:xfrm>
            <a:off x="2981680" y="1713916"/>
            <a:ext cx="4625707" cy="1098664"/>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89D0EFEE-0A32-456E-A244-D1B77F58D5E7}"/>
              </a:ext>
            </a:extLst>
          </p:cNvPr>
          <p:cNvPicPr>
            <a:picLocks noChangeAspect="1"/>
          </p:cNvPicPr>
          <p:nvPr/>
        </p:nvPicPr>
        <p:blipFill>
          <a:blip r:embed="rId5"/>
          <a:stretch>
            <a:fillRect/>
          </a:stretch>
        </p:blipFill>
        <p:spPr>
          <a:xfrm>
            <a:off x="1422845" y="1769376"/>
            <a:ext cx="1458115" cy="739045"/>
          </a:xfrm>
          <a:prstGeom prst="rect">
            <a:avLst/>
          </a:prstGeom>
        </p:spPr>
      </p:pic>
      <p:sp>
        <p:nvSpPr>
          <p:cNvPr id="19" name="Rectangle 18">
            <a:extLst>
              <a:ext uri="{FF2B5EF4-FFF2-40B4-BE49-F238E27FC236}">
                <a16:creationId xmlns:a16="http://schemas.microsoft.com/office/drawing/2014/main" id="{D676129F-752E-4B34-AABE-A92999EF1A6A}"/>
              </a:ext>
            </a:extLst>
          </p:cNvPr>
          <p:cNvSpPr/>
          <p:nvPr/>
        </p:nvSpPr>
        <p:spPr>
          <a:xfrm>
            <a:off x="1422845" y="2898242"/>
            <a:ext cx="4572000" cy="430887"/>
          </a:xfrm>
          <a:prstGeom prst="rect">
            <a:avLst/>
          </a:prstGeom>
        </p:spPr>
        <p:txBody>
          <a:bodyPr>
            <a:spAutoFit/>
          </a:bodyPr>
          <a:lstStyle/>
          <a:p>
            <a:r>
              <a:rPr lang="en-US" sz="1050" dirty="0">
                <a:solidFill>
                  <a:schemeClr val="accent1"/>
                </a:solidFill>
                <a:hlinkClick r:id="rId6">
                  <a:extLst>
                    <a:ext uri="{A12FA001-AC4F-418D-AE19-62706E023703}">
                      <ahyp:hlinkClr xmlns:ahyp="http://schemas.microsoft.com/office/drawing/2018/hyperlinkcolor" val="tx"/>
                    </a:ext>
                  </a:extLst>
                </a:hlinkClick>
              </a:rPr>
              <a:t>http://www.npr.org/sections/health-shots/2017/02/27/517491502/to-keep-teens-safe-online-they-need-to-learn-to-manage-risk</a:t>
            </a:r>
            <a:r>
              <a:rPr lang="en-US" sz="1050" dirty="0">
                <a:solidFill>
                  <a:schemeClr val="accent1"/>
                </a:solidFill>
              </a:rPr>
              <a:t> </a:t>
            </a:r>
          </a:p>
        </p:txBody>
      </p:sp>
      <p:sp>
        <p:nvSpPr>
          <p:cNvPr id="20" name="Rectangle 19">
            <a:extLst>
              <a:ext uri="{FF2B5EF4-FFF2-40B4-BE49-F238E27FC236}">
                <a16:creationId xmlns:a16="http://schemas.microsoft.com/office/drawing/2014/main" id="{AA3E8FE8-FB31-497A-9D86-70603E020A74}"/>
              </a:ext>
            </a:extLst>
          </p:cNvPr>
          <p:cNvSpPr/>
          <p:nvPr/>
        </p:nvSpPr>
        <p:spPr>
          <a:xfrm>
            <a:off x="2632603" y="5544357"/>
            <a:ext cx="4572000" cy="415498"/>
          </a:xfrm>
          <a:prstGeom prst="rect">
            <a:avLst/>
          </a:prstGeom>
        </p:spPr>
        <p:txBody>
          <a:bodyPr>
            <a:spAutoFit/>
          </a:bodyPr>
          <a:lstStyle/>
          <a:p>
            <a:r>
              <a:rPr lang="en-US" sz="1000" dirty="0">
                <a:solidFill>
                  <a:schemeClr val="accent1"/>
                </a:solidFill>
                <a:hlinkClick r:id="rId7">
                  <a:extLst>
                    <a:ext uri="{A12FA001-AC4F-418D-AE19-62706E023703}">
                      <ahyp:hlinkClr xmlns:ahyp="http://schemas.microsoft.com/office/drawing/2018/hyperlinkcolor" val="tx"/>
                    </a:ext>
                  </a:extLst>
                </a:hlinkClick>
              </a:rPr>
              <a:t>https://www.forbes.com/sites/tarahaelle/2017/02/28/online-risks-are-everyday-events-for-teens-but-they-rarely-tell-their-parents/#6902021b3861</a:t>
            </a:r>
            <a:r>
              <a:rPr lang="en-US" sz="1000" dirty="0">
                <a:solidFill>
                  <a:schemeClr val="accent1"/>
                </a:solidFill>
              </a:rPr>
              <a:t> </a:t>
            </a:r>
          </a:p>
        </p:txBody>
      </p:sp>
      <p:pic>
        <p:nvPicPr>
          <p:cNvPr id="21" name="Picture 20">
            <a:extLst>
              <a:ext uri="{FF2B5EF4-FFF2-40B4-BE49-F238E27FC236}">
                <a16:creationId xmlns:a16="http://schemas.microsoft.com/office/drawing/2014/main" id="{2824B31D-763C-4AB4-BD85-11E1E26E586D}"/>
              </a:ext>
            </a:extLst>
          </p:cNvPr>
          <p:cNvPicPr>
            <a:picLocks noChangeAspect="1"/>
          </p:cNvPicPr>
          <p:nvPr/>
        </p:nvPicPr>
        <p:blipFill>
          <a:blip r:embed="rId8"/>
          <a:stretch>
            <a:fillRect/>
          </a:stretch>
        </p:blipFill>
        <p:spPr>
          <a:xfrm>
            <a:off x="10209653" y="1306502"/>
            <a:ext cx="1598918" cy="669547"/>
          </a:xfrm>
          <a:prstGeom prst="rect">
            <a:avLst/>
          </a:prstGeom>
        </p:spPr>
      </p:pic>
      <p:pic>
        <p:nvPicPr>
          <p:cNvPr id="22" name="Picture 21">
            <a:extLst>
              <a:ext uri="{FF2B5EF4-FFF2-40B4-BE49-F238E27FC236}">
                <a16:creationId xmlns:a16="http://schemas.microsoft.com/office/drawing/2014/main" id="{D444C21E-6BDA-4F9F-B053-86E79F4607B3}"/>
              </a:ext>
            </a:extLst>
          </p:cNvPr>
          <p:cNvPicPr>
            <a:picLocks noChangeAspect="1"/>
          </p:cNvPicPr>
          <p:nvPr/>
        </p:nvPicPr>
        <p:blipFill>
          <a:blip r:embed="rId9"/>
          <a:stretch>
            <a:fillRect/>
          </a:stretch>
        </p:blipFill>
        <p:spPr>
          <a:xfrm>
            <a:off x="7996142" y="2177107"/>
            <a:ext cx="3837159" cy="1270945"/>
          </a:xfrm>
          <a:prstGeom prst="rect">
            <a:avLst/>
          </a:prstGeom>
        </p:spPr>
      </p:pic>
      <p:sp>
        <p:nvSpPr>
          <p:cNvPr id="23" name="Rectangle 22">
            <a:extLst>
              <a:ext uri="{FF2B5EF4-FFF2-40B4-BE49-F238E27FC236}">
                <a16:creationId xmlns:a16="http://schemas.microsoft.com/office/drawing/2014/main" id="{93EAE5FB-9EF4-4AF7-803F-5068E4242D91}"/>
              </a:ext>
            </a:extLst>
          </p:cNvPr>
          <p:cNvSpPr/>
          <p:nvPr/>
        </p:nvSpPr>
        <p:spPr>
          <a:xfrm>
            <a:off x="8227307" y="3473182"/>
            <a:ext cx="3964693" cy="577081"/>
          </a:xfrm>
          <a:prstGeom prst="rect">
            <a:avLst/>
          </a:prstGeom>
        </p:spPr>
        <p:txBody>
          <a:bodyPr wrap="square">
            <a:spAutoFit/>
          </a:bodyPr>
          <a:lstStyle/>
          <a:p>
            <a:r>
              <a:rPr lang="en-US" sz="1050" dirty="0">
                <a:solidFill>
                  <a:schemeClr val="accent1"/>
                </a:solidFill>
                <a:hlinkClick r:id="rId10">
                  <a:extLst>
                    <a:ext uri="{A12FA001-AC4F-418D-AE19-62706E023703}">
                      <ahyp:hlinkClr xmlns:ahyp="http://schemas.microsoft.com/office/drawing/2018/hyperlinkcolor" val="tx"/>
                    </a:ext>
                  </a:extLst>
                </a:hlinkClick>
              </a:rPr>
              <a:t>https://thejournal.com/articles/2016/05/16/researchers-forget-internet-abstinence-teens-need-to-face-some-amount-of-online-risk.aspx</a:t>
            </a:r>
            <a:r>
              <a:rPr lang="en-US" sz="1050" dirty="0">
                <a:solidFill>
                  <a:schemeClr val="accent1"/>
                </a:solidFill>
              </a:rPr>
              <a:t> </a:t>
            </a:r>
          </a:p>
        </p:txBody>
      </p:sp>
      <p:pic>
        <p:nvPicPr>
          <p:cNvPr id="24" name="Picture 23">
            <a:extLst>
              <a:ext uri="{FF2B5EF4-FFF2-40B4-BE49-F238E27FC236}">
                <a16:creationId xmlns:a16="http://schemas.microsoft.com/office/drawing/2014/main" id="{1BACEA80-C78F-4610-B9BD-251CE5F29E97}"/>
              </a:ext>
            </a:extLst>
          </p:cNvPr>
          <p:cNvPicPr>
            <a:picLocks noChangeAspect="1"/>
          </p:cNvPicPr>
          <p:nvPr/>
        </p:nvPicPr>
        <p:blipFill>
          <a:blip r:embed="rId11"/>
          <a:stretch>
            <a:fillRect/>
          </a:stretch>
        </p:blipFill>
        <p:spPr>
          <a:xfrm>
            <a:off x="7996142" y="4285079"/>
            <a:ext cx="1464480" cy="634608"/>
          </a:xfrm>
          <a:prstGeom prst="rect">
            <a:avLst/>
          </a:prstGeom>
        </p:spPr>
      </p:pic>
      <p:pic>
        <p:nvPicPr>
          <p:cNvPr id="25" name="Picture 24">
            <a:extLst>
              <a:ext uri="{FF2B5EF4-FFF2-40B4-BE49-F238E27FC236}">
                <a16:creationId xmlns:a16="http://schemas.microsoft.com/office/drawing/2014/main" id="{88F0D001-CB87-4238-A2CB-B98772126613}"/>
              </a:ext>
            </a:extLst>
          </p:cNvPr>
          <p:cNvPicPr>
            <a:picLocks noChangeAspect="1"/>
          </p:cNvPicPr>
          <p:nvPr/>
        </p:nvPicPr>
        <p:blipFill>
          <a:blip r:embed="rId12"/>
          <a:stretch>
            <a:fillRect/>
          </a:stretch>
        </p:blipFill>
        <p:spPr>
          <a:xfrm>
            <a:off x="8447044" y="5005059"/>
            <a:ext cx="3361527" cy="1041600"/>
          </a:xfrm>
          <a:prstGeom prst="rect">
            <a:avLst/>
          </a:prstGeom>
        </p:spPr>
      </p:pic>
      <p:sp>
        <p:nvSpPr>
          <p:cNvPr id="26" name="Rectangle 25">
            <a:extLst>
              <a:ext uri="{FF2B5EF4-FFF2-40B4-BE49-F238E27FC236}">
                <a16:creationId xmlns:a16="http://schemas.microsoft.com/office/drawing/2014/main" id="{4B7B1860-FEB0-4D7D-9891-ABB534D9A87F}"/>
              </a:ext>
            </a:extLst>
          </p:cNvPr>
          <p:cNvSpPr/>
          <p:nvPr/>
        </p:nvSpPr>
        <p:spPr>
          <a:xfrm>
            <a:off x="9338610" y="6119336"/>
            <a:ext cx="2674996" cy="577081"/>
          </a:xfrm>
          <a:prstGeom prst="rect">
            <a:avLst/>
          </a:prstGeom>
        </p:spPr>
        <p:txBody>
          <a:bodyPr wrap="square">
            <a:spAutoFit/>
          </a:bodyPr>
          <a:lstStyle/>
          <a:p>
            <a:r>
              <a:rPr lang="en-US" sz="1050" dirty="0">
                <a:solidFill>
                  <a:schemeClr val="accent1"/>
                </a:solidFill>
                <a:hlinkClick r:id="rId13">
                  <a:extLst>
                    <a:ext uri="{A12FA001-AC4F-418D-AE19-62706E023703}">
                      <ahyp:hlinkClr xmlns:ahyp="http://schemas.microsoft.com/office/drawing/2018/hyperlinkcolor" val="tx"/>
                    </a:ext>
                  </a:extLst>
                </a:hlinkClick>
              </a:rPr>
              <a:t>https://health.usnews.com/wellness/health-buzz/articles/2017-12-05/cyberbullying-doesnt-affect-most-teens-for-long-study-says</a:t>
            </a:r>
            <a:r>
              <a:rPr lang="en-US" sz="1050" dirty="0">
                <a:solidFill>
                  <a:schemeClr val="accent1"/>
                </a:solidFill>
              </a:rPr>
              <a:t> </a:t>
            </a:r>
          </a:p>
        </p:txBody>
      </p:sp>
    </p:spTree>
    <p:extLst>
      <p:ext uri="{BB962C8B-B14F-4D97-AF65-F5344CB8AC3E}">
        <p14:creationId xmlns:p14="http://schemas.microsoft.com/office/powerpoint/2010/main" val="262006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EF5E787A-7965-4D02-8A01-9A51DD4A255A}"/>
              </a:ext>
            </a:extLst>
          </p:cNvPr>
          <p:cNvPicPr>
            <a:picLocks noChangeAspect="1"/>
          </p:cNvPicPr>
          <p:nvPr/>
        </p:nvPicPr>
        <p:blipFill rotWithShape="1">
          <a:blip r:embed="rId4">
            <a:alphaModFix amt="50000"/>
          </a:blip>
          <a:srcRect l="474" r="10639"/>
          <a:stretch/>
        </p:blipFill>
        <p:spPr>
          <a:xfrm>
            <a:off x="20" y="10"/>
            <a:ext cx="12191675" cy="6857990"/>
          </a:xfrm>
          <a:prstGeom prst="rect">
            <a:avLst/>
          </a:prstGeom>
        </p:spPr>
      </p:pic>
      <p:sp>
        <p:nvSpPr>
          <p:cNvPr id="2" name="Title 1">
            <a:extLst>
              <a:ext uri="{FF2B5EF4-FFF2-40B4-BE49-F238E27FC236}">
                <a16:creationId xmlns:a16="http://schemas.microsoft.com/office/drawing/2014/main" id="{A5F1A261-18FF-42A6-9AE3-BD9DB3BEA4A3}"/>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Teens, Social Media, and Technology</a:t>
            </a:r>
            <a:br>
              <a:rPr lang="en-US" sz="4800" dirty="0"/>
            </a:br>
            <a:endParaRPr lang="en-US" sz="4800" dirty="0"/>
          </a:p>
        </p:txBody>
      </p:sp>
      <p:sp>
        <p:nvSpPr>
          <p:cNvPr id="3" name="Content Placeholder 2">
            <a:extLst>
              <a:ext uri="{FF2B5EF4-FFF2-40B4-BE49-F238E27FC236}">
                <a16:creationId xmlns:a16="http://schemas.microsoft.com/office/drawing/2014/main" id="{E7DC05B0-5AE7-4908-83DF-A6F118879FEA}"/>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b="1" cap="all" dirty="0"/>
              <a:t>95% </a:t>
            </a:r>
            <a:r>
              <a:rPr lang="en-US" cap="all" dirty="0"/>
              <a:t>of teens have access to a smartphone</a:t>
            </a:r>
          </a:p>
          <a:p>
            <a:pPr marL="0" indent="0" algn="r">
              <a:buNone/>
            </a:pPr>
            <a:endParaRPr lang="en-US" cap="all" dirty="0"/>
          </a:p>
          <a:p>
            <a:pPr marL="0" indent="0" algn="r">
              <a:buNone/>
            </a:pPr>
            <a:r>
              <a:rPr lang="en-US" b="1" cap="all" dirty="0"/>
              <a:t>45% </a:t>
            </a:r>
            <a:r>
              <a:rPr lang="en-US" cap="all" dirty="0"/>
              <a:t>say they are online almost constantly</a:t>
            </a:r>
          </a:p>
          <a:p>
            <a:pPr marL="0" indent="0" algn="r">
              <a:buNone/>
            </a:pPr>
            <a:endParaRPr lang="en-US" cap="all" dirty="0"/>
          </a:p>
          <a:p>
            <a:pPr marL="0" indent="0" algn="r">
              <a:buNone/>
            </a:pPr>
            <a:r>
              <a:rPr lang="en-US" cap="all" dirty="0"/>
              <a:t>Teens have mixed feelings regarding the impact of Technology and social media on their lives . . . </a:t>
            </a:r>
          </a:p>
        </p:txBody>
      </p:sp>
      <p:cxnSp>
        <p:nvCxnSpPr>
          <p:cNvPr id="20" name="Straight Connector 1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311374F0-2982-4E6B-B79B-D4E44832C9DD}"/>
              </a:ext>
            </a:extLst>
          </p:cNvPr>
          <p:cNvGraphicFramePr/>
          <p:nvPr/>
        </p:nvGraphicFramePr>
        <p:xfrm>
          <a:off x="5298976" y="3709712"/>
          <a:ext cx="6015512" cy="3454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B8E7C043-C737-4C6A-84B2-E464741AF248}"/>
              </a:ext>
            </a:extLst>
          </p:cNvPr>
          <p:cNvSpPr txBox="1"/>
          <p:nvPr/>
        </p:nvSpPr>
        <p:spPr>
          <a:xfrm>
            <a:off x="9064955" y="1001951"/>
            <a:ext cx="215898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(Pew Research 2018)</a:t>
            </a:r>
          </a:p>
        </p:txBody>
      </p:sp>
      <p:sp>
        <p:nvSpPr>
          <p:cNvPr id="8" name="TextBox 7">
            <a:extLst>
              <a:ext uri="{FF2B5EF4-FFF2-40B4-BE49-F238E27FC236}">
                <a16:creationId xmlns:a16="http://schemas.microsoft.com/office/drawing/2014/main" id="{E827A718-FCE8-400B-A353-285A05494E70}"/>
              </a:ext>
            </a:extLst>
          </p:cNvPr>
          <p:cNvSpPr txBox="1"/>
          <p:nvPr/>
        </p:nvSpPr>
        <p:spPr>
          <a:xfrm>
            <a:off x="5715000" y="6279796"/>
            <a:ext cx="8972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Positive</a:t>
            </a:r>
          </a:p>
        </p:txBody>
      </p:sp>
      <p:sp>
        <p:nvSpPr>
          <p:cNvPr id="15" name="TextBox 14">
            <a:extLst>
              <a:ext uri="{FF2B5EF4-FFF2-40B4-BE49-F238E27FC236}">
                <a16:creationId xmlns:a16="http://schemas.microsoft.com/office/drawing/2014/main" id="{430A6D4A-2601-4038-A600-8CD68DBD2DD0}"/>
              </a:ext>
            </a:extLst>
          </p:cNvPr>
          <p:cNvSpPr txBox="1"/>
          <p:nvPr/>
        </p:nvSpPr>
        <p:spPr>
          <a:xfrm>
            <a:off x="7951177" y="6279796"/>
            <a:ext cx="59022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Meh</a:t>
            </a:r>
          </a:p>
        </p:txBody>
      </p:sp>
      <p:sp>
        <p:nvSpPr>
          <p:cNvPr id="17" name="TextBox 16">
            <a:extLst>
              <a:ext uri="{FF2B5EF4-FFF2-40B4-BE49-F238E27FC236}">
                <a16:creationId xmlns:a16="http://schemas.microsoft.com/office/drawing/2014/main" id="{DF12C200-9966-47F3-9150-62DAFA35B420}"/>
              </a:ext>
            </a:extLst>
          </p:cNvPr>
          <p:cNvSpPr txBox="1"/>
          <p:nvPr/>
        </p:nvSpPr>
        <p:spPr>
          <a:xfrm>
            <a:off x="10161231" y="6274537"/>
            <a:ext cx="100559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Negative</a:t>
            </a:r>
          </a:p>
        </p:txBody>
      </p:sp>
    </p:spTree>
    <p:extLst>
      <p:ext uri="{BB962C8B-B14F-4D97-AF65-F5344CB8AC3E}">
        <p14:creationId xmlns:p14="http://schemas.microsoft.com/office/powerpoint/2010/main" val="262497878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Questions?</a:t>
            </a:r>
          </a:p>
        </p:txBody>
      </p:sp>
      <p:sp>
        <p:nvSpPr>
          <p:cNvPr id="3" name="Content Placeholder 2"/>
          <p:cNvSpPr>
            <a:spLocks noGrp="1"/>
          </p:cNvSpPr>
          <p:nvPr>
            <p:ph idx="1"/>
          </p:nvPr>
        </p:nvSpPr>
        <p:spPr>
          <a:xfrm>
            <a:off x="1451579" y="2015732"/>
            <a:ext cx="9603275" cy="2988515"/>
          </a:xfrm>
        </p:spPr>
        <p:txBody>
          <a:bodyPr>
            <a:normAutofit/>
          </a:bodyPr>
          <a:lstStyle/>
          <a:p>
            <a:r>
              <a:rPr lang="en-US" b="1" dirty="0"/>
              <a:t>Pamela Wisniewski, Ph.D.</a:t>
            </a:r>
          </a:p>
          <a:p>
            <a:pPr marL="0" indent="0">
              <a:buNone/>
            </a:pPr>
            <a:r>
              <a:rPr lang="en-US" dirty="0"/>
              <a:t>	University of Central Florida</a:t>
            </a:r>
          </a:p>
          <a:p>
            <a:pPr marL="0" indent="0">
              <a:buNone/>
            </a:pPr>
            <a:r>
              <a:rPr lang="en-US" dirty="0"/>
              <a:t>	</a:t>
            </a:r>
            <a:r>
              <a:rPr lang="en-US" dirty="0">
                <a:solidFill>
                  <a:schemeClr val="accent1"/>
                </a:solidFill>
                <a:hlinkClick r:id="rId2">
                  <a:extLst>
                    <a:ext uri="{A12FA001-AC4F-418D-AE19-62706E023703}">
                      <ahyp:hlinkClr xmlns:ahyp="http://schemas.microsoft.com/office/drawing/2018/hyperlinkcolor" val="tx"/>
                    </a:ext>
                  </a:extLst>
                </a:hlinkClick>
              </a:rPr>
              <a:t>pamwis@ucf.edu</a:t>
            </a:r>
            <a:endParaRPr lang="en-US" dirty="0">
              <a:solidFill>
                <a:schemeClr val="accent1"/>
              </a:solidFill>
            </a:endParaRPr>
          </a:p>
          <a:p>
            <a:pPr marL="0" indent="0">
              <a:buNone/>
            </a:pPr>
            <a:r>
              <a:rPr lang="en-US" dirty="0">
                <a:solidFill>
                  <a:schemeClr val="accent1"/>
                </a:solidFill>
              </a:rPr>
              <a:t>	</a:t>
            </a:r>
            <a:endParaRPr lang="en-US" dirty="0"/>
          </a:p>
          <a:p>
            <a:pPr marL="0" indent="0">
              <a:buNone/>
            </a:pPr>
            <a:r>
              <a:rPr lang="en-US" dirty="0"/>
              <a:t> </a:t>
            </a:r>
            <a:r>
              <a:rPr lang="en-US" b="1" dirty="0"/>
              <a:t>Socio-Technical Interaction Research (STIR) Lab: </a:t>
            </a:r>
            <a:r>
              <a:rPr lang="en-US" dirty="0">
                <a:solidFill>
                  <a:schemeClr val="accent1"/>
                </a:solidFill>
                <a:hlinkClick r:id="rId3">
                  <a:extLst>
                    <a:ext uri="{A12FA001-AC4F-418D-AE19-62706E023703}">
                      <ahyp:hlinkClr xmlns:ahyp="http://schemas.microsoft.com/office/drawing/2018/hyperlinkcolor" val="tx"/>
                    </a:ext>
                  </a:extLst>
                </a:hlinkClick>
              </a:rPr>
              <a:t>http://www.stirlab.org</a:t>
            </a:r>
            <a:r>
              <a:rPr lang="en-US" dirty="0">
                <a:solidFill>
                  <a:schemeClr val="accent1"/>
                </a:solidFill>
              </a:rPr>
              <a:t>  </a:t>
            </a:r>
          </a:p>
          <a:p>
            <a:pPr marL="0" indent="0">
              <a:buNone/>
            </a:pPr>
            <a:r>
              <a:rPr lang="en-US" dirty="0"/>
              <a:t> </a:t>
            </a:r>
            <a:r>
              <a:rPr lang="en-US" b="1" dirty="0"/>
              <a:t>Industry-focused User Experience (iUX) Academy:  </a:t>
            </a:r>
            <a:r>
              <a:rPr lang="en-US" dirty="0">
                <a:solidFill>
                  <a:schemeClr val="accent1"/>
                </a:solidFill>
                <a:hlinkClick r:id="rId4">
                  <a:extLst>
                    <a:ext uri="{A12FA001-AC4F-418D-AE19-62706E023703}">
                      <ahyp:hlinkClr xmlns:ahyp="http://schemas.microsoft.com/office/drawing/2018/hyperlinkcolor" val="tx"/>
                    </a:ext>
                  </a:extLst>
                </a:hlinkClick>
              </a:rPr>
              <a:t>http://www.cs.ucf.edu/ux/</a:t>
            </a:r>
            <a:r>
              <a:rPr lang="en-US" dirty="0">
                <a:solidFill>
                  <a:schemeClr val="accent1"/>
                </a:solidFill>
              </a:rPr>
              <a:t> </a:t>
            </a:r>
          </a:p>
          <a:p>
            <a:pPr marL="0" indent="0">
              <a:buNone/>
            </a:pPr>
            <a:endParaRPr lang="en-US" dirty="0"/>
          </a:p>
        </p:txBody>
      </p:sp>
      <p:sp>
        <p:nvSpPr>
          <p:cNvPr id="5" name="AutoShape 2" descr="Image result for nsf logo"/>
          <p:cNvSpPr>
            <a:spLocks noChangeAspect="1" noChangeArrowheads="1"/>
          </p:cNvSpPr>
          <p:nvPr/>
        </p:nvSpPr>
        <p:spPr bwMode="auto">
          <a:xfrm>
            <a:off x="155575" y="-571500"/>
            <a:ext cx="120015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3">
            <a:extLst>
              <a:ext uri="{FF2B5EF4-FFF2-40B4-BE49-F238E27FC236}">
                <a16:creationId xmlns:a16="http://schemas.microsoft.com/office/drawing/2014/main" id="{AC1DDD2D-E7A5-41DE-BC77-05EB0F0BB080}"/>
              </a:ext>
            </a:extLst>
          </p:cNvPr>
          <p:cNvPicPr>
            <a:picLocks noChangeAspect="1"/>
          </p:cNvPicPr>
          <p:nvPr/>
        </p:nvPicPr>
        <p:blipFill>
          <a:blip r:embed="rId5"/>
          <a:stretch>
            <a:fillRect/>
          </a:stretch>
        </p:blipFill>
        <p:spPr>
          <a:xfrm>
            <a:off x="6722778" y="2035741"/>
            <a:ext cx="3642508" cy="1393259"/>
          </a:xfrm>
          <a:prstGeom prst="rect">
            <a:avLst/>
          </a:prstGeom>
        </p:spPr>
      </p:pic>
      <p:pic>
        <p:nvPicPr>
          <p:cNvPr id="12" name="Picture 11">
            <a:extLst>
              <a:ext uri="{FF2B5EF4-FFF2-40B4-BE49-F238E27FC236}">
                <a16:creationId xmlns:a16="http://schemas.microsoft.com/office/drawing/2014/main" id="{EF6AA73C-7761-42F0-B5CF-3772C2A94A33}"/>
              </a:ext>
            </a:extLst>
          </p:cNvPr>
          <p:cNvPicPr>
            <a:picLocks noChangeAspect="1"/>
          </p:cNvPicPr>
          <p:nvPr/>
        </p:nvPicPr>
        <p:blipFill>
          <a:blip r:embed="rId6"/>
          <a:stretch>
            <a:fillRect/>
          </a:stretch>
        </p:blipFill>
        <p:spPr>
          <a:xfrm>
            <a:off x="6722778" y="5004247"/>
            <a:ext cx="3642508" cy="1460285"/>
          </a:xfrm>
          <a:prstGeom prst="rect">
            <a:avLst/>
          </a:prstGeom>
        </p:spPr>
      </p:pic>
    </p:spTree>
    <p:extLst>
      <p:ext uri="{BB962C8B-B14F-4D97-AF65-F5344CB8AC3E}">
        <p14:creationId xmlns:p14="http://schemas.microsoft.com/office/powerpoint/2010/main" val="2499122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14BA-DAA9-46D9-B50A-9963F0A8342B}"/>
              </a:ext>
            </a:extLst>
          </p:cNvPr>
          <p:cNvSpPr>
            <a:spLocks noGrp="1"/>
          </p:cNvSpPr>
          <p:nvPr>
            <p:ph type="title"/>
          </p:nvPr>
        </p:nvSpPr>
        <p:spPr/>
        <p:txBody>
          <a:bodyPr/>
          <a:lstStyle/>
          <a:p>
            <a:r>
              <a:rPr lang="en-US" dirty="0"/>
              <a:t>Recorded Presentations</a:t>
            </a:r>
          </a:p>
        </p:txBody>
      </p:sp>
      <p:sp>
        <p:nvSpPr>
          <p:cNvPr id="3" name="Content Placeholder 2">
            <a:extLst>
              <a:ext uri="{FF2B5EF4-FFF2-40B4-BE49-F238E27FC236}">
                <a16:creationId xmlns:a16="http://schemas.microsoft.com/office/drawing/2014/main" id="{31BD2417-B846-46F2-B186-10407F12D69A}"/>
              </a:ext>
            </a:extLst>
          </p:cNvPr>
          <p:cNvSpPr>
            <a:spLocks noGrp="1"/>
          </p:cNvSpPr>
          <p:nvPr>
            <p:ph idx="1"/>
          </p:nvPr>
        </p:nvSpPr>
        <p:spPr/>
        <p:txBody>
          <a:bodyPr/>
          <a:lstStyle/>
          <a:p>
            <a:r>
              <a:rPr lang="en-US" b="1" dirty="0"/>
              <a:t>Teens and Screens: </a:t>
            </a:r>
            <a:r>
              <a:rPr lang="en-US" dirty="0">
                <a:solidFill>
                  <a:srgbClr val="C00000"/>
                </a:solidFill>
                <a:hlinkClick r:id="rId2">
                  <a:extLst>
                    <a:ext uri="{A12FA001-AC4F-418D-AE19-62706E023703}">
                      <ahyp:hlinkClr xmlns:ahyp="http://schemas.microsoft.com/office/drawing/2018/hyperlinkcolor" val="tx"/>
                    </a:ext>
                  </a:extLst>
                </a:hlinkClick>
              </a:rPr>
              <a:t>https://stirlab.org/teens-and-screens/</a:t>
            </a:r>
            <a:endParaRPr lang="en-US" dirty="0">
              <a:solidFill>
                <a:srgbClr val="C00000"/>
              </a:solidFill>
            </a:endParaRPr>
          </a:p>
          <a:p>
            <a:r>
              <a:rPr lang="en-US" b="1" dirty="0"/>
              <a:t>CHI 2020 </a:t>
            </a:r>
            <a:r>
              <a:rPr lang="en-US" dirty="0"/>
              <a:t>“Let’s Talk about Sext:” </a:t>
            </a:r>
            <a:r>
              <a:rPr lang="en-US" dirty="0">
                <a:solidFill>
                  <a:srgbClr val="C00000"/>
                </a:solidFill>
                <a:hlinkClick r:id="rId3">
                  <a:extLst>
                    <a:ext uri="{A12FA001-AC4F-418D-AE19-62706E023703}">
                      <ahyp:hlinkClr xmlns:ahyp="http://schemas.microsoft.com/office/drawing/2018/hyperlinkcolor" val="tx"/>
                    </a:ext>
                  </a:extLst>
                </a:hlinkClick>
              </a:rPr>
              <a:t>https://youtu.be/TB3a8yerdBc</a:t>
            </a:r>
            <a:r>
              <a:rPr lang="en-US" dirty="0">
                <a:solidFill>
                  <a:srgbClr val="C00000"/>
                </a:solidFill>
              </a:rPr>
              <a:t> </a:t>
            </a:r>
          </a:p>
          <a:p>
            <a:r>
              <a:rPr lang="en-US" b="1" dirty="0"/>
              <a:t>RSA 2019 </a:t>
            </a:r>
            <a:r>
              <a:rPr lang="en-US" dirty="0"/>
              <a:t>Panel on “Security, Privacy, and Human Behavior:” </a:t>
            </a:r>
            <a:r>
              <a:rPr lang="en-US" dirty="0">
                <a:solidFill>
                  <a:srgbClr val="C00000"/>
                </a:solidFill>
                <a:hlinkClick r:id="rId4">
                  <a:extLst>
                    <a:ext uri="{A12FA001-AC4F-418D-AE19-62706E023703}">
                      <ahyp:hlinkClr xmlns:ahyp="http://schemas.microsoft.com/office/drawing/2018/hyperlinkcolor" val="tx"/>
                    </a:ext>
                  </a:extLst>
                </a:hlinkClick>
              </a:rPr>
              <a:t>https://stirlab.org/rsa-conference/</a:t>
            </a:r>
            <a:r>
              <a:rPr lang="en-US" dirty="0">
                <a:solidFill>
                  <a:srgbClr val="C00000"/>
                </a:solidFill>
              </a:rPr>
              <a:t> </a:t>
            </a:r>
          </a:p>
        </p:txBody>
      </p:sp>
    </p:spTree>
    <p:extLst>
      <p:ext uri="{BB962C8B-B14F-4D97-AF65-F5344CB8AC3E}">
        <p14:creationId xmlns:p14="http://schemas.microsoft.com/office/powerpoint/2010/main" val="230143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905CFAD9-EABE-4F83-B098-604752164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69">
            <a:extLst>
              <a:ext uri="{FF2B5EF4-FFF2-40B4-BE49-F238E27FC236}">
                <a16:creationId xmlns:a16="http://schemas.microsoft.com/office/drawing/2014/main" id="{C99610E4-6194-4817-B152-498995E771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D885E9F4-7DB6-4B77-B1FF-80BFCE8127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639A2B-C30C-4F6F-B847-6960F3CF8A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6" name="Rectangle 75">
            <a:extLst>
              <a:ext uri="{FF2B5EF4-FFF2-40B4-BE49-F238E27FC236}">
                <a16:creationId xmlns:a16="http://schemas.microsoft.com/office/drawing/2014/main" id="{C92F0448-E3EB-43E2-A7BE-0767BBFAC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78" name="Rectangle 77">
            <a:extLst>
              <a:ext uri="{FF2B5EF4-FFF2-40B4-BE49-F238E27FC236}">
                <a16:creationId xmlns:a16="http://schemas.microsoft.com/office/drawing/2014/main" id="{BC450B77-9635-4D12-A13F-BD687A078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10" name="Title 9">
            <a:extLst>
              <a:ext uri="{FF2B5EF4-FFF2-40B4-BE49-F238E27FC236}">
                <a16:creationId xmlns:a16="http://schemas.microsoft.com/office/drawing/2014/main" id="{F29F9459-EA26-47AB-8B22-9B6133533948}"/>
              </a:ext>
            </a:extLst>
          </p:cNvPr>
          <p:cNvSpPr>
            <a:spLocks noGrp="1"/>
          </p:cNvSpPr>
          <p:nvPr>
            <p:ph type="title"/>
          </p:nvPr>
        </p:nvSpPr>
        <p:spPr>
          <a:xfrm>
            <a:off x="8673476" y="1468464"/>
            <a:ext cx="3012556" cy="1873219"/>
          </a:xfrm>
        </p:spPr>
        <p:txBody>
          <a:bodyPr vert="horz" lIns="91440" tIns="45720" rIns="91440" bIns="0" rtlCol="0" anchor="b">
            <a:normAutofit/>
          </a:bodyPr>
          <a:lstStyle/>
          <a:p>
            <a:r>
              <a:rPr lang="en-US" sz="3600" dirty="0"/>
              <a:t>Headlines in the news</a:t>
            </a:r>
          </a:p>
        </p:txBody>
      </p:sp>
      <p:grpSp>
        <p:nvGrpSpPr>
          <p:cNvPr id="80" name="Group 79">
            <a:extLst>
              <a:ext uri="{FF2B5EF4-FFF2-40B4-BE49-F238E27FC236}">
                <a16:creationId xmlns:a16="http://schemas.microsoft.com/office/drawing/2014/main" id="{3AAEC439-0F1D-4A17-BFD6-D1B5C0D0BC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81" name="Rectangle 80">
              <a:extLst>
                <a:ext uri="{FF2B5EF4-FFF2-40B4-BE49-F238E27FC236}">
                  <a16:creationId xmlns:a16="http://schemas.microsoft.com/office/drawing/2014/main" id="{1E6FCC67-2214-4BE2-9F21-F49F4C236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82" name="Rectangle 81">
              <a:extLst>
                <a:ext uri="{FF2B5EF4-FFF2-40B4-BE49-F238E27FC236}">
                  <a16:creationId xmlns:a16="http://schemas.microsoft.com/office/drawing/2014/main" id="{06CE4255-9F6B-41BF-9501-B899244CB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grpSp>
      <p:pic>
        <p:nvPicPr>
          <p:cNvPr id="6" name="Picture 5">
            <a:extLst>
              <a:ext uri="{FF2B5EF4-FFF2-40B4-BE49-F238E27FC236}">
                <a16:creationId xmlns:a16="http://schemas.microsoft.com/office/drawing/2014/main" id="{64F9147F-6BB3-4333-A30E-8564EE549DF1}"/>
              </a:ext>
            </a:extLst>
          </p:cNvPr>
          <p:cNvPicPr>
            <a:picLocks noChangeAspect="1"/>
          </p:cNvPicPr>
          <p:nvPr/>
        </p:nvPicPr>
        <p:blipFill>
          <a:blip r:embed="rId4"/>
          <a:stretch>
            <a:fillRect/>
          </a:stretch>
        </p:blipFill>
        <p:spPr>
          <a:xfrm>
            <a:off x="808859" y="716853"/>
            <a:ext cx="3360091" cy="1419638"/>
          </a:xfrm>
          <a:prstGeom prst="rect">
            <a:avLst/>
          </a:prstGeom>
        </p:spPr>
      </p:pic>
      <p:cxnSp>
        <p:nvCxnSpPr>
          <p:cNvPr id="84" name="Straight Connector 83">
            <a:extLst>
              <a:ext uri="{FF2B5EF4-FFF2-40B4-BE49-F238E27FC236}">
                <a16:creationId xmlns:a16="http://schemas.microsoft.com/office/drawing/2014/main" id="{F113F62F-D278-402A-8D44-9436FBDDEF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6" name="Rectangle 85">
            <a:extLst>
              <a:ext uri="{FF2B5EF4-FFF2-40B4-BE49-F238E27FC236}">
                <a16:creationId xmlns:a16="http://schemas.microsoft.com/office/drawing/2014/main" id="{2D14D26D-FA2C-4871-965F-AF84BF27D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grpSp>
        <p:nvGrpSpPr>
          <p:cNvPr id="88" name="Group 87">
            <a:extLst>
              <a:ext uri="{FF2B5EF4-FFF2-40B4-BE49-F238E27FC236}">
                <a16:creationId xmlns:a16="http://schemas.microsoft.com/office/drawing/2014/main" id="{B87C1468-C83E-4DF0-AFC4-12F245CDE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89" name="Rectangle 88">
              <a:extLst>
                <a:ext uri="{FF2B5EF4-FFF2-40B4-BE49-F238E27FC236}">
                  <a16:creationId xmlns:a16="http://schemas.microsoft.com/office/drawing/2014/main" id="{FBE08E73-922F-4869-89A7-AC072C1D1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90" name="Rectangle 89">
              <a:extLst>
                <a:ext uri="{FF2B5EF4-FFF2-40B4-BE49-F238E27FC236}">
                  <a16:creationId xmlns:a16="http://schemas.microsoft.com/office/drawing/2014/main" id="{826C6EE4-1C42-4228-BF45-D59469A7B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grpSp>
      <p:pic>
        <p:nvPicPr>
          <p:cNvPr id="5" name="Picture 4">
            <a:extLst>
              <a:ext uri="{FF2B5EF4-FFF2-40B4-BE49-F238E27FC236}">
                <a16:creationId xmlns:a16="http://schemas.microsoft.com/office/drawing/2014/main" id="{6F8C963A-1F35-4FC7-9603-F8C548D615A8}"/>
              </a:ext>
            </a:extLst>
          </p:cNvPr>
          <p:cNvPicPr>
            <a:picLocks noChangeAspect="1"/>
          </p:cNvPicPr>
          <p:nvPr/>
        </p:nvPicPr>
        <p:blipFill>
          <a:blip r:embed="rId5"/>
          <a:stretch>
            <a:fillRect/>
          </a:stretch>
        </p:blipFill>
        <p:spPr>
          <a:xfrm>
            <a:off x="808859" y="3053116"/>
            <a:ext cx="3357848" cy="2048287"/>
          </a:xfrm>
          <a:prstGeom prst="rect">
            <a:avLst/>
          </a:prstGeom>
        </p:spPr>
      </p:pic>
      <p:grpSp>
        <p:nvGrpSpPr>
          <p:cNvPr id="92" name="Group 91">
            <a:extLst>
              <a:ext uri="{FF2B5EF4-FFF2-40B4-BE49-F238E27FC236}">
                <a16:creationId xmlns:a16="http://schemas.microsoft.com/office/drawing/2014/main" id="{3D4A2946-485C-49BF-94BB-D9D9FBC484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93" name="Rectangle 92">
              <a:extLst>
                <a:ext uri="{FF2B5EF4-FFF2-40B4-BE49-F238E27FC236}">
                  <a16:creationId xmlns:a16="http://schemas.microsoft.com/office/drawing/2014/main" id="{EB6FEC13-B4A8-4F3B-A04B-D374B62F9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94" name="Rectangle 93">
              <a:extLst>
                <a:ext uri="{FF2B5EF4-FFF2-40B4-BE49-F238E27FC236}">
                  <a16:creationId xmlns:a16="http://schemas.microsoft.com/office/drawing/2014/main" id="{697E0C27-BECF-43D8-97F1-F118ED901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grpSp>
      <p:pic>
        <p:nvPicPr>
          <p:cNvPr id="4" name="Picture 3">
            <a:extLst>
              <a:ext uri="{FF2B5EF4-FFF2-40B4-BE49-F238E27FC236}">
                <a16:creationId xmlns:a16="http://schemas.microsoft.com/office/drawing/2014/main" id="{3AF5E0B7-00DE-4876-A990-F3344A61472E}"/>
              </a:ext>
            </a:extLst>
          </p:cNvPr>
          <p:cNvPicPr>
            <a:picLocks noChangeAspect="1"/>
          </p:cNvPicPr>
          <p:nvPr/>
        </p:nvPicPr>
        <p:blipFill>
          <a:blip r:embed="rId6"/>
          <a:stretch>
            <a:fillRect/>
          </a:stretch>
        </p:blipFill>
        <p:spPr>
          <a:xfrm>
            <a:off x="4670779" y="1222977"/>
            <a:ext cx="3357848" cy="1569794"/>
          </a:xfrm>
          <a:prstGeom prst="rect">
            <a:avLst/>
          </a:prstGeom>
        </p:spPr>
      </p:pic>
      <p:grpSp>
        <p:nvGrpSpPr>
          <p:cNvPr id="96" name="Group 95">
            <a:extLst>
              <a:ext uri="{FF2B5EF4-FFF2-40B4-BE49-F238E27FC236}">
                <a16:creationId xmlns:a16="http://schemas.microsoft.com/office/drawing/2014/main" id="{D0B9AD04-3903-4A8C-8ADF-1C5565AD92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97" name="Rectangle 96">
              <a:extLst>
                <a:ext uri="{FF2B5EF4-FFF2-40B4-BE49-F238E27FC236}">
                  <a16:creationId xmlns:a16="http://schemas.microsoft.com/office/drawing/2014/main" id="{FE2944F0-51D4-4652-A3C2-49992A6B3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sp>
          <p:nvSpPr>
            <p:cNvPr id="98" name="Rectangle 97">
              <a:extLst>
                <a:ext uri="{FF2B5EF4-FFF2-40B4-BE49-F238E27FC236}">
                  <a16:creationId xmlns:a16="http://schemas.microsoft.com/office/drawing/2014/main" id="{63F763EE-62BD-49BF-B944-5AC2E130E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rgbClr val="FFFFFE"/>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sym typeface="Arial"/>
              </a:endParaRPr>
            </a:p>
          </p:txBody>
        </p:sp>
      </p:grpSp>
      <p:pic>
        <p:nvPicPr>
          <p:cNvPr id="7" name="Picture 6">
            <a:extLst>
              <a:ext uri="{FF2B5EF4-FFF2-40B4-BE49-F238E27FC236}">
                <a16:creationId xmlns:a16="http://schemas.microsoft.com/office/drawing/2014/main" id="{48DDF5C3-51B3-4CBA-8B3C-413CC8E7FBC1}"/>
              </a:ext>
            </a:extLst>
          </p:cNvPr>
          <p:cNvPicPr>
            <a:picLocks noChangeAspect="1"/>
          </p:cNvPicPr>
          <p:nvPr/>
        </p:nvPicPr>
        <p:blipFill>
          <a:blip r:embed="rId7"/>
          <a:stretch>
            <a:fillRect/>
          </a:stretch>
        </p:blipFill>
        <p:spPr>
          <a:xfrm>
            <a:off x="4655458" y="4125048"/>
            <a:ext cx="3360091" cy="1066828"/>
          </a:xfrm>
          <a:prstGeom prst="rect">
            <a:avLst/>
          </a:prstGeom>
        </p:spPr>
      </p:pic>
      <p:pic>
        <p:nvPicPr>
          <p:cNvPr id="100" name="Picture 99">
            <a:extLst>
              <a:ext uri="{FF2B5EF4-FFF2-40B4-BE49-F238E27FC236}">
                <a16:creationId xmlns:a16="http://schemas.microsoft.com/office/drawing/2014/main" id="{97D4C8B4-0BAB-48B7-9D89-C26EAAAEF0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2" name="Straight Connector 101">
            <a:extLst>
              <a:ext uri="{FF2B5EF4-FFF2-40B4-BE49-F238E27FC236}">
                <a16:creationId xmlns:a16="http://schemas.microsoft.com/office/drawing/2014/main" id="{747D456C-D333-4F88-931F-EC1EB7648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045CFB9-9C27-4AEE-83F9-EE85A6E312EB}"/>
              </a:ext>
            </a:extLst>
          </p:cNvPr>
          <p:cNvSpPr txBox="1"/>
          <p:nvPr/>
        </p:nvSpPr>
        <p:spPr>
          <a:xfrm>
            <a:off x="8657692" y="3618414"/>
            <a:ext cx="325614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Online Risk Exposure among Youth in the United States: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in 4: </a:t>
            </a:r>
            <a:r>
              <a:rPr kumimoji="0" lang="en-US" sz="1400" b="0" i="0" u="none" strike="noStrike" kern="0" cap="none" spc="0" normalizeH="0" baseline="0" noProof="0" dirty="0">
                <a:ln>
                  <a:noFill/>
                </a:ln>
                <a:solidFill>
                  <a:srgbClr val="B71E42"/>
                </a:solidFill>
                <a:effectLst/>
                <a:uLnTx/>
                <a:uFillTx/>
                <a:latin typeface="Arial"/>
                <a:ea typeface="+mn-ea"/>
                <a:cs typeface="Arial"/>
                <a:sym typeface="Arial"/>
              </a:rPr>
              <a:t>unwanted explicit content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in 9: </a:t>
            </a:r>
            <a:r>
              <a:rPr kumimoji="0" lang="en-US" sz="1400" b="0" i="0" u="none" strike="noStrike" kern="0" cap="none" spc="0" normalizeH="0" baseline="0" noProof="0" dirty="0">
                <a:ln>
                  <a:noFill/>
                </a:ln>
                <a:solidFill>
                  <a:srgbClr val="B71E42"/>
                </a:solidFill>
                <a:effectLst/>
                <a:uLnTx/>
                <a:uFillTx/>
                <a:latin typeface="Arial"/>
                <a:ea typeface="+mn-ea"/>
                <a:cs typeface="Arial"/>
                <a:sym typeface="Arial"/>
              </a:rPr>
              <a:t>victims of cyberbullying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in 11:  </a:t>
            </a:r>
            <a:r>
              <a:rPr kumimoji="0" lang="en-US" sz="1400" b="0" i="0" u="none" strike="noStrike" kern="0" cap="none" spc="0" normalizeH="0" baseline="0" noProof="0" dirty="0">
                <a:ln>
                  <a:noFill/>
                </a:ln>
                <a:solidFill>
                  <a:srgbClr val="B71E42"/>
                </a:solidFill>
                <a:effectLst/>
                <a:uLnTx/>
                <a:uFillTx/>
                <a:latin typeface="Arial"/>
                <a:ea typeface="+mn-ea"/>
                <a:cs typeface="Arial"/>
                <a:sym typeface="Arial"/>
              </a:rPr>
              <a:t>unwanted sexual solicitations</a:t>
            </a:r>
          </a:p>
        </p:txBody>
      </p:sp>
      <p:sp>
        <p:nvSpPr>
          <p:cNvPr id="31" name="TextBox 30">
            <a:extLst>
              <a:ext uri="{FF2B5EF4-FFF2-40B4-BE49-F238E27FC236}">
                <a16:creationId xmlns:a16="http://schemas.microsoft.com/office/drawing/2014/main" id="{2ED62ABC-C09D-4C01-9AD4-B76C627E298A}"/>
              </a:ext>
            </a:extLst>
          </p:cNvPr>
          <p:cNvSpPr txBox="1"/>
          <p:nvPr/>
        </p:nvSpPr>
        <p:spPr>
          <a:xfrm>
            <a:off x="8561245" y="5029845"/>
            <a:ext cx="325614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(Crimes Against Children Research Center 2012)</a:t>
            </a:r>
          </a:p>
        </p:txBody>
      </p:sp>
    </p:spTree>
    <p:extLst>
      <p:ext uri="{BB962C8B-B14F-4D97-AF65-F5344CB8AC3E}">
        <p14:creationId xmlns:p14="http://schemas.microsoft.com/office/powerpoint/2010/main" val="165293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A Privacy Paradox: </a:t>
            </a:r>
            <a:r>
              <a:rPr lang="en-US" dirty="0"/>
              <a:t>Social Networking in the United States</a:t>
            </a:r>
          </a:p>
        </p:txBody>
      </p:sp>
      <p:sp>
        <p:nvSpPr>
          <p:cNvPr id="3" name="Content Placeholder 2"/>
          <p:cNvSpPr>
            <a:spLocks noGrp="1"/>
          </p:cNvSpPr>
          <p:nvPr>
            <p:ph idx="1"/>
          </p:nvPr>
        </p:nvSpPr>
        <p:spPr/>
        <p:txBody>
          <a:bodyPr>
            <a:normAutofit/>
          </a:bodyPr>
          <a:lstStyle/>
          <a:p>
            <a:r>
              <a:rPr lang="en-US" sz="2400" i="1" dirty="0"/>
              <a:t>“In America, we live in a </a:t>
            </a:r>
            <a:r>
              <a:rPr lang="en-US" sz="2400" b="1" i="1" dirty="0">
                <a:solidFill>
                  <a:schemeClr val="accent1"/>
                </a:solidFill>
              </a:rPr>
              <a:t>paradoxical</a:t>
            </a:r>
            <a:r>
              <a:rPr lang="en-US" sz="2400" i="1" dirty="0"/>
              <a:t> world of privacy. On one hand, </a:t>
            </a:r>
            <a:r>
              <a:rPr lang="en-US" sz="2400" b="1" i="1" dirty="0"/>
              <a:t>teenagers reveal their intimate thoughts and behaviors online </a:t>
            </a:r>
            <a:r>
              <a:rPr lang="en-US" sz="2400" i="1" dirty="0"/>
              <a:t>and, on the other hand, government agencies and marketers are collecting personal data about us.”</a:t>
            </a:r>
          </a:p>
          <a:p>
            <a:endParaRPr lang="en-US" sz="2400" i="1" dirty="0"/>
          </a:p>
          <a:p>
            <a:r>
              <a:rPr lang="en-US" sz="2400" i="1" dirty="0"/>
              <a:t>“The </a:t>
            </a:r>
            <a:r>
              <a:rPr lang="en-US" sz="2400" b="1" i="1" dirty="0"/>
              <a:t>personal information </a:t>
            </a:r>
            <a:r>
              <a:rPr lang="en-US" sz="2400" i="1" dirty="0"/>
              <a:t>revealed by </a:t>
            </a:r>
            <a:r>
              <a:rPr lang="en-US" sz="2400" b="1" i="1" dirty="0">
                <a:solidFill>
                  <a:schemeClr val="accent1"/>
                </a:solidFill>
              </a:rPr>
              <a:t>teenagers</a:t>
            </a:r>
            <a:r>
              <a:rPr lang="en-US" sz="2400" i="1" dirty="0"/>
              <a:t> on these sites also attracts </a:t>
            </a:r>
            <a:r>
              <a:rPr lang="en-US" sz="2400" b="1" i="1" dirty="0"/>
              <a:t>sexual predators</a:t>
            </a:r>
            <a:r>
              <a:rPr lang="en-US" sz="2400" i="1" dirty="0"/>
              <a:t>.”</a:t>
            </a:r>
          </a:p>
        </p:txBody>
      </p:sp>
      <p:sp>
        <p:nvSpPr>
          <p:cNvPr id="5" name="Rectangle 4"/>
          <p:cNvSpPr/>
          <p:nvPr/>
        </p:nvSpPr>
        <p:spPr>
          <a:xfrm>
            <a:off x="8957840" y="5550943"/>
            <a:ext cx="2249334" cy="461665"/>
          </a:xfrm>
          <a:prstGeom prst="rect">
            <a:avLst/>
          </a:prstGeom>
        </p:spPr>
        <p:txBody>
          <a:bodyPr wrap="none">
            <a:spAutoFit/>
          </a:bodyPr>
          <a:lstStyle/>
          <a:p>
            <a:r>
              <a:rPr lang="en-US" sz="2400" dirty="0"/>
              <a:t>(Barnes, 2006)</a:t>
            </a:r>
          </a:p>
        </p:txBody>
      </p:sp>
    </p:spTree>
    <p:extLst>
      <p:ext uri="{BB962C8B-B14F-4D97-AF65-F5344CB8AC3E}">
        <p14:creationId xmlns:p14="http://schemas.microsoft.com/office/powerpoint/2010/main" val="164584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0838-D42C-4B97-8DE1-31826B278059}"/>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4800" kern="1200">
                <a:solidFill>
                  <a:schemeClr val="tx1"/>
                </a:solidFill>
                <a:latin typeface="+mj-lt"/>
                <a:ea typeface="+mj-ea"/>
                <a:cs typeface="+mj-cs"/>
              </a:rPr>
              <a:t>The Psychology of </a:t>
            </a:r>
            <a:r>
              <a:rPr lang="en-US" sz="4800" kern="1200">
                <a:solidFill>
                  <a:schemeClr val="accent2"/>
                </a:solidFill>
                <a:latin typeface="+mj-lt"/>
                <a:ea typeface="+mj-ea"/>
                <a:cs typeface="+mj-cs"/>
              </a:rPr>
              <a:t>Fear</a:t>
            </a:r>
            <a:endParaRPr lang="en-US" sz="4800" kern="1200" dirty="0">
              <a:solidFill>
                <a:schemeClr val="accent2"/>
              </a:solidFill>
              <a:latin typeface="+mj-lt"/>
              <a:ea typeface="+mj-ea"/>
              <a:cs typeface="+mj-cs"/>
            </a:endParaRPr>
          </a:p>
        </p:txBody>
      </p:sp>
      <p:sp>
        <p:nvSpPr>
          <p:cNvPr id="10" name="Freeform: Shape 9">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https://parentsuniversalresourceexperts.files.wordpress.com/2011/02/internetpredators.jpg?w=640">
            <a:extLst>
              <a:ext uri="{FF2B5EF4-FFF2-40B4-BE49-F238E27FC236}">
                <a16:creationId xmlns:a16="http://schemas.microsoft.com/office/drawing/2014/main" id="{075E89B2-2DFD-4FAD-83CC-5E281AB75E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90" r="1" b="10192"/>
          <a:stretch/>
        </p:blipFill>
        <p:spPr bwMode="auto">
          <a:xfrm>
            <a:off x="3639395" y="10"/>
            <a:ext cx="4023360" cy="298023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descr="http://www.worldchristians.info/wp-content/uploads/2013/08/worried.jpg">
            <a:extLst>
              <a:ext uri="{FF2B5EF4-FFF2-40B4-BE49-F238E27FC236}">
                <a16:creationId xmlns:a16="http://schemas.microsoft.com/office/drawing/2014/main" id="{E4EF098E-CC31-45E2-A7BF-FD60FD3FA050}"/>
              </a:ext>
            </a:extLst>
          </p:cNvPr>
          <p:cNvPicPr>
            <a:picLocks noChangeAspect="1" noChangeArrowheads="1"/>
          </p:cNvPicPr>
          <p:nvPr/>
        </p:nvPicPr>
        <p:blipFill rotWithShape="1">
          <a:blip r:embed="rId3"/>
          <a:srcRect r="-1" b="8996"/>
          <a:stretch/>
        </p:blipFill>
        <p:spPr bwMode="auto">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p:spPr>
      </p:pic>
      <p:sp>
        <p:nvSpPr>
          <p:cNvPr id="6" name="TextBox 5">
            <a:extLst>
              <a:ext uri="{FF2B5EF4-FFF2-40B4-BE49-F238E27FC236}">
                <a16:creationId xmlns:a16="http://schemas.microsoft.com/office/drawing/2014/main" id="{92869524-579C-41B3-8FB7-DE01FE7C7F58}"/>
              </a:ext>
            </a:extLst>
          </p:cNvPr>
          <p:cNvSpPr txBox="1"/>
          <p:nvPr/>
        </p:nvSpPr>
        <p:spPr>
          <a:xfrm>
            <a:off x="1777496" y="4891903"/>
            <a:ext cx="5863849"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Shield Them from Risks . . .Protect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Get the Situation under Control. . . Fix the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		Their Future is at Stake!</a:t>
            </a:r>
          </a:p>
        </p:txBody>
      </p:sp>
    </p:spTree>
    <p:extLst>
      <p:ext uri="{BB962C8B-B14F-4D97-AF65-F5344CB8AC3E}">
        <p14:creationId xmlns:p14="http://schemas.microsoft.com/office/powerpoint/2010/main" val="41110160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http://www.incrediblethings.com/wp-content/uploads/2012/12/bubble-wrap-suit.jpg"/>
          <p:cNvPicPr>
            <a:picLocks noChangeAspect="1" noChangeArrowheads="1"/>
          </p:cNvPicPr>
          <p:nvPr/>
        </p:nvPicPr>
        <p:blipFill rotWithShape="1">
          <a:blip r:embed="rId3"/>
          <a:srcRect r="16688"/>
          <a:stretch/>
        </p:blipFill>
        <p:spPr bwMode="auto">
          <a:xfrm>
            <a:off x="2" y="10"/>
            <a:ext cx="6094409" cy="6857990"/>
          </a:xfrm>
          <a:prstGeom prst="rect">
            <a:avLst/>
          </a:prstGeom>
          <a:noFill/>
        </p:spPr>
      </p:pic>
      <p:pic>
        <p:nvPicPr>
          <p:cNvPr id="6" name="Picture 5">
            <a:extLst>
              <a:ext uri="{FF2B5EF4-FFF2-40B4-BE49-F238E27FC236}">
                <a16:creationId xmlns:a16="http://schemas.microsoft.com/office/drawing/2014/main" id="{68A452BA-AFD0-490A-B04B-D84FDB94189C}"/>
              </a:ext>
            </a:extLst>
          </p:cNvPr>
          <p:cNvPicPr>
            <a:picLocks noChangeAspect="1"/>
          </p:cNvPicPr>
          <p:nvPr/>
        </p:nvPicPr>
        <p:blipFill rotWithShape="1">
          <a:blip r:embed="rId4">
            <a:extLst>
              <a:ext uri="{28A0092B-C50C-407E-A947-70E740481C1C}">
                <a14:useLocalDpi xmlns:a14="http://schemas.microsoft.com/office/drawing/2010/main" val="0"/>
              </a:ext>
            </a:extLst>
          </a:blip>
          <a:srcRect r="2" b="24888"/>
          <a:stretch/>
        </p:blipFill>
        <p:spPr>
          <a:xfrm>
            <a:off x="6096051" y="10"/>
            <a:ext cx="6094409" cy="6857990"/>
          </a:xfrm>
          <a:prstGeom prst="rect">
            <a:avLst/>
          </a:prstGeom>
        </p:spPr>
      </p:pic>
      <p:sp>
        <p:nvSpPr>
          <p:cNvPr id="12" name="Rectangle 11">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Gill Sans MT" panose="020B0502020104020203"/>
              <a:ea typeface="+mn-ea"/>
              <a:cs typeface="+mn-cs"/>
              <a:sym typeface="Arial"/>
            </a:endParaRPr>
          </a:p>
        </p:txBody>
      </p:sp>
      <p:cxnSp>
        <p:nvCxnSpPr>
          <p:cNvPr id="14" name="Straight Connector 13">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C87C63"/>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053128" y="1530700"/>
            <a:ext cx="4070578" cy="1049235"/>
          </a:xfrm>
        </p:spPr>
        <p:txBody>
          <a:bodyPr anchor="ctr">
            <a:normAutofit/>
          </a:bodyPr>
          <a:lstStyle/>
          <a:p>
            <a:pPr algn="ctr"/>
            <a:r>
              <a:rPr lang="en-US" sz="2200" b="1" i="1" dirty="0">
                <a:solidFill>
                  <a:srgbClr val="FFFFFE"/>
                </a:solidFill>
              </a:rPr>
              <a:t>We Must Protect Teens from </a:t>
            </a:r>
            <a:br>
              <a:rPr lang="en-US" sz="2200" b="1" i="1" dirty="0">
                <a:solidFill>
                  <a:srgbClr val="FFFFFE"/>
                </a:solidFill>
              </a:rPr>
            </a:br>
            <a:r>
              <a:rPr lang="en-US" sz="2200" b="1" i="1" dirty="0">
                <a:solidFill>
                  <a:srgbClr val="FFFFFE"/>
                </a:solidFill>
              </a:rPr>
              <a:t>Online Dangers!</a:t>
            </a:r>
          </a:p>
        </p:txBody>
      </p:sp>
      <p:sp>
        <p:nvSpPr>
          <p:cNvPr id="3" name="Content Placeholder 2"/>
          <p:cNvSpPr>
            <a:spLocks noGrp="1"/>
          </p:cNvSpPr>
          <p:nvPr>
            <p:ph idx="1"/>
          </p:nvPr>
        </p:nvSpPr>
        <p:spPr>
          <a:xfrm>
            <a:off x="4053128" y="2723314"/>
            <a:ext cx="4070578" cy="2613612"/>
          </a:xfrm>
        </p:spPr>
        <p:txBody>
          <a:bodyPr anchor="t">
            <a:normAutofit/>
          </a:bodyPr>
          <a:lstStyle/>
          <a:p>
            <a:pPr>
              <a:lnSpc>
                <a:spcPct val="110000"/>
              </a:lnSpc>
              <a:buClr>
                <a:srgbClr val="C87C63"/>
              </a:buClr>
            </a:pPr>
            <a:r>
              <a:rPr lang="en-US" sz="1400" b="1" dirty="0">
                <a:solidFill>
                  <a:srgbClr val="FFFFFE"/>
                </a:solidFill>
              </a:rPr>
              <a:t>Emphasizes</a:t>
            </a:r>
            <a:r>
              <a:rPr lang="en-US" sz="1400" dirty="0">
                <a:solidFill>
                  <a:srgbClr val="FFFFFE"/>
                </a:solidFill>
              </a:rPr>
              <a:t> </a:t>
            </a:r>
            <a:r>
              <a:rPr lang="en-US" sz="1400" b="1" dirty="0">
                <a:solidFill>
                  <a:srgbClr val="FFFFFE"/>
                </a:solidFill>
              </a:rPr>
              <a:t>high-risk narratives instead of the everyday experiences of</a:t>
            </a:r>
            <a:r>
              <a:rPr lang="en-US" sz="1400" dirty="0">
                <a:solidFill>
                  <a:srgbClr val="FFFFFE"/>
                </a:solidFill>
              </a:rPr>
              <a:t> </a:t>
            </a:r>
            <a:r>
              <a:rPr lang="en-US" sz="1400" b="1" dirty="0">
                <a:solidFill>
                  <a:srgbClr val="FFFFFE"/>
                </a:solidFill>
              </a:rPr>
              <a:t>teens</a:t>
            </a:r>
          </a:p>
          <a:p>
            <a:pPr lvl="1">
              <a:lnSpc>
                <a:spcPct val="110000"/>
              </a:lnSpc>
              <a:buClr>
                <a:srgbClr val="C87C63"/>
              </a:buClr>
            </a:pPr>
            <a:r>
              <a:rPr lang="en-US" sz="1400" dirty="0">
                <a:solidFill>
                  <a:srgbClr val="FFFFFE"/>
                </a:solidFill>
              </a:rPr>
              <a:t>A </a:t>
            </a:r>
            <a:r>
              <a:rPr lang="en-US" sz="1400" dirty="0">
                <a:solidFill>
                  <a:srgbClr val="FFC000"/>
                </a:solidFill>
              </a:rPr>
              <a:t>dangerous epidemic </a:t>
            </a:r>
            <a:r>
              <a:rPr lang="en-US" sz="1400" dirty="0">
                <a:solidFill>
                  <a:srgbClr val="FFFFFE"/>
                </a:solidFill>
              </a:rPr>
              <a:t>among our youth?</a:t>
            </a:r>
          </a:p>
          <a:p>
            <a:pPr>
              <a:lnSpc>
                <a:spcPct val="110000"/>
              </a:lnSpc>
              <a:buClr>
                <a:srgbClr val="C87C63"/>
              </a:buClr>
            </a:pPr>
            <a:r>
              <a:rPr lang="en-US" sz="1400" b="1" dirty="0">
                <a:solidFill>
                  <a:srgbClr val="FFFFFE"/>
                </a:solidFill>
              </a:rPr>
              <a:t>A risk-adverse</a:t>
            </a:r>
            <a:r>
              <a:rPr lang="en-US" sz="1400" dirty="0">
                <a:solidFill>
                  <a:srgbClr val="FFFFFE"/>
                </a:solidFill>
              </a:rPr>
              <a:t> </a:t>
            </a:r>
            <a:r>
              <a:rPr lang="en-US" sz="1400" b="1" dirty="0">
                <a:solidFill>
                  <a:srgbClr val="FFFFFE"/>
                </a:solidFill>
              </a:rPr>
              <a:t>approach to online safety</a:t>
            </a:r>
          </a:p>
          <a:p>
            <a:pPr lvl="1">
              <a:lnSpc>
                <a:spcPct val="110000"/>
              </a:lnSpc>
              <a:buClr>
                <a:srgbClr val="C87C63"/>
              </a:buClr>
            </a:pPr>
            <a:r>
              <a:rPr lang="en-US" sz="1400" dirty="0">
                <a:solidFill>
                  <a:srgbClr val="FFFFFE"/>
                </a:solidFill>
              </a:rPr>
              <a:t>Emphasizes an </a:t>
            </a:r>
            <a:r>
              <a:rPr lang="en-US" sz="1400" dirty="0">
                <a:solidFill>
                  <a:srgbClr val="FFC000"/>
                </a:solidFill>
              </a:rPr>
              <a:t>abstinence-only</a:t>
            </a:r>
            <a:r>
              <a:rPr lang="en-US" sz="1400" dirty="0">
                <a:solidFill>
                  <a:srgbClr val="FFFFFE"/>
                </a:solidFill>
              </a:rPr>
              <a:t> prevention</a:t>
            </a:r>
          </a:p>
          <a:p>
            <a:pPr lvl="1">
              <a:lnSpc>
                <a:spcPct val="110000"/>
              </a:lnSpc>
              <a:buClr>
                <a:srgbClr val="C87C63"/>
              </a:buClr>
            </a:pPr>
            <a:r>
              <a:rPr lang="en-US" sz="1400" dirty="0">
                <a:solidFill>
                  <a:srgbClr val="FFFFFE"/>
                </a:solidFill>
              </a:rPr>
              <a:t>Equates all </a:t>
            </a:r>
            <a:r>
              <a:rPr lang="en-US" sz="1400" dirty="0">
                <a:solidFill>
                  <a:srgbClr val="FFC000"/>
                </a:solidFill>
              </a:rPr>
              <a:t>risk exposure </a:t>
            </a:r>
            <a:r>
              <a:rPr lang="en-US" sz="1400" dirty="0">
                <a:solidFill>
                  <a:srgbClr val="FFFFFE"/>
                </a:solidFill>
              </a:rPr>
              <a:t>to harm</a:t>
            </a:r>
          </a:p>
          <a:p>
            <a:pPr lvl="1">
              <a:lnSpc>
                <a:spcPct val="110000"/>
              </a:lnSpc>
              <a:buClr>
                <a:srgbClr val="C87C63"/>
              </a:buClr>
            </a:pPr>
            <a:r>
              <a:rPr lang="en-US" sz="1400" dirty="0">
                <a:solidFill>
                  <a:srgbClr val="FFFFFE"/>
                </a:solidFill>
              </a:rPr>
              <a:t>Doesn’t </a:t>
            </a:r>
            <a:r>
              <a:rPr lang="en-US" sz="1400" dirty="0">
                <a:solidFill>
                  <a:srgbClr val="FFC000"/>
                </a:solidFill>
              </a:rPr>
              <a:t>empower youth </a:t>
            </a:r>
            <a:r>
              <a:rPr lang="en-US" sz="1400" dirty="0">
                <a:solidFill>
                  <a:srgbClr val="FFFFFE"/>
                </a:solidFill>
              </a:rPr>
              <a:t>and teach teens how to protect themselves online</a:t>
            </a:r>
          </a:p>
          <a:p>
            <a:pPr marL="457200" lvl="1" indent="0">
              <a:lnSpc>
                <a:spcPct val="110000"/>
              </a:lnSpc>
              <a:buClr>
                <a:srgbClr val="C87C63"/>
              </a:buClr>
              <a:buNone/>
            </a:pPr>
            <a:endParaRPr lang="en-US" sz="1000" dirty="0">
              <a:solidFill>
                <a:srgbClr val="FFFFFE"/>
              </a:solidFill>
            </a:endParaRPr>
          </a:p>
          <a:p>
            <a:pPr>
              <a:lnSpc>
                <a:spcPct val="110000"/>
              </a:lnSpc>
              <a:buClr>
                <a:srgbClr val="C87C63"/>
              </a:buClr>
            </a:pPr>
            <a:endParaRPr lang="en-US" sz="1000" dirty="0">
              <a:solidFill>
                <a:srgbClr val="FFFFFE"/>
              </a:solidFill>
            </a:endParaRPr>
          </a:p>
          <a:p>
            <a:pPr marL="457200" lvl="1" indent="0">
              <a:lnSpc>
                <a:spcPct val="110000"/>
              </a:lnSpc>
              <a:buClr>
                <a:srgbClr val="C87C63"/>
              </a:buClr>
              <a:buNone/>
            </a:pPr>
            <a:endParaRPr lang="en-US" sz="1000" dirty="0">
              <a:solidFill>
                <a:srgbClr val="FFFFFE"/>
              </a:solidFill>
            </a:endParaRPr>
          </a:p>
        </p:txBody>
      </p:sp>
      <p:sp>
        <p:nvSpPr>
          <p:cNvPr id="7" name="TextBox 6"/>
          <p:cNvSpPr txBox="1"/>
          <p:nvPr/>
        </p:nvSpPr>
        <p:spPr>
          <a:xfrm>
            <a:off x="7563923" y="5794665"/>
            <a:ext cx="19168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Arial"/>
                <a:sym typeface="Arial"/>
              </a:rPr>
              <a:t>(Pinter et al. 2017)</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Arial"/>
              <a:sym typeface="Arial"/>
            </a:endParaRPr>
          </a:p>
        </p:txBody>
      </p:sp>
      <p:sp>
        <p:nvSpPr>
          <p:cNvPr id="9" name="Rectangle 8">
            <a:extLst>
              <a:ext uri="{FF2B5EF4-FFF2-40B4-BE49-F238E27FC236}">
                <a16:creationId xmlns:a16="http://schemas.microsoft.com/office/drawing/2014/main" id="{9EE0D6DE-9EFD-4660-A262-B7931903CD16}"/>
              </a:ext>
            </a:extLst>
          </p:cNvPr>
          <p:cNvSpPr/>
          <p:nvPr/>
        </p:nvSpPr>
        <p:spPr>
          <a:xfrm>
            <a:off x="1075049" y="5740115"/>
            <a:ext cx="1004180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sym typeface="Arial"/>
              </a:rPr>
              <a:t>“As a society, we often spend so much time worrying about young people that we fail to account for how our paternalism and protectionism hinders teens’ ability to become informed, thoughtful, and engaged adults.” </a:t>
            </a:r>
            <a:r>
              <a:rPr kumimoji="0" lang="en-US" sz="1800" b="0" i="1" u="none" strike="noStrike" kern="1200" cap="none" spc="0" normalizeH="0" baseline="0" noProof="0" dirty="0">
                <a:ln>
                  <a:noFill/>
                </a:ln>
                <a:solidFill>
                  <a:prstClr val="black"/>
                </a:solidFill>
                <a:effectLst/>
                <a:uLnTx/>
                <a:uFillTx/>
                <a:latin typeface="Gill Sans MT" panose="020B0502020104020203"/>
                <a:ea typeface="+mn-ea"/>
                <a:cs typeface="+mn-cs"/>
                <a:sym typeface="Arial"/>
              </a:rPr>
              <a:t>(</a:t>
            </a:r>
            <a:r>
              <a:rPr kumimoji="0" lang="en-US" sz="1800" b="0" i="1" u="none" strike="noStrike" kern="1200" cap="none" spc="0" normalizeH="0" baseline="0" noProof="0" dirty="0" err="1">
                <a:ln>
                  <a:noFill/>
                </a:ln>
                <a:solidFill>
                  <a:prstClr val="black"/>
                </a:solidFill>
                <a:effectLst/>
                <a:uLnTx/>
                <a:uFillTx/>
                <a:latin typeface="Gill Sans MT" panose="020B0502020104020203"/>
                <a:ea typeface="+mn-ea"/>
                <a:cs typeface="+mn-cs"/>
                <a:sym typeface="Arial"/>
              </a:rPr>
              <a:t>boyd</a:t>
            </a:r>
            <a:r>
              <a:rPr kumimoji="0" lang="en-US" sz="1800" b="0" i="1" u="none" strike="noStrike" kern="1200" cap="none" spc="0" normalizeH="0" baseline="0" noProof="0" dirty="0">
                <a:ln>
                  <a:noFill/>
                </a:ln>
                <a:solidFill>
                  <a:prstClr val="black"/>
                </a:solidFill>
                <a:effectLst/>
                <a:uLnTx/>
                <a:uFillTx/>
                <a:latin typeface="Gill Sans MT" panose="020B0502020104020203"/>
                <a:ea typeface="+mn-ea"/>
                <a:cs typeface="+mn-cs"/>
                <a:sym typeface="Arial"/>
              </a:rPr>
              <a:t>, It’s Complicated: the Social Lives of Networked Teens)</a:t>
            </a:r>
          </a:p>
        </p:txBody>
      </p:sp>
    </p:spTree>
    <p:extLst>
      <p:ext uri="{BB962C8B-B14F-4D97-AF65-F5344CB8AC3E}">
        <p14:creationId xmlns:p14="http://schemas.microsoft.com/office/powerpoint/2010/main" val="344998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Technical Monitoring </a:t>
            </a:r>
            <a:r>
              <a:rPr lang="en-US" dirty="0"/>
              <a:t>of Mobile Devices</a:t>
            </a:r>
          </a:p>
        </p:txBody>
      </p:sp>
      <p:sp>
        <p:nvSpPr>
          <p:cNvPr id="3" name="Content Placeholder 2"/>
          <p:cNvSpPr>
            <a:spLocks noGrp="1"/>
          </p:cNvSpPr>
          <p:nvPr>
            <p:ph idx="1"/>
          </p:nvPr>
        </p:nvSpPr>
        <p:spPr>
          <a:xfrm>
            <a:off x="1451579" y="2133600"/>
            <a:ext cx="6709928" cy="4100290"/>
          </a:xfrm>
        </p:spPr>
        <p:txBody>
          <a:bodyPr>
            <a:normAutofit/>
          </a:bodyPr>
          <a:lstStyle/>
          <a:p>
            <a:r>
              <a:rPr lang="en-US" sz="2800" dirty="0"/>
              <a:t>An increasing number of mobile safety applications are being offered to help parents monitor teens </a:t>
            </a:r>
            <a:r>
              <a:rPr lang="en-US" sz="1600" dirty="0"/>
              <a:t>(</a:t>
            </a:r>
            <a:r>
              <a:rPr lang="en-US" sz="1600" dirty="0" err="1"/>
              <a:t>Czeskis</a:t>
            </a:r>
            <a:r>
              <a:rPr lang="en-US" sz="1600" dirty="0"/>
              <a:t> et al. 2010)</a:t>
            </a:r>
          </a:p>
          <a:p>
            <a:endParaRPr lang="en-US" sz="2800" dirty="0"/>
          </a:p>
          <a:p>
            <a:r>
              <a:rPr lang="en-US" sz="2800" dirty="0"/>
              <a:t>About </a:t>
            </a:r>
            <a:r>
              <a:rPr lang="en-US" sz="2800" b="1" dirty="0">
                <a:solidFill>
                  <a:schemeClr val="accent1"/>
                </a:solidFill>
              </a:rPr>
              <a:t>16% </a:t>
            </a:r>
            <a:r>
              <a:rPr lang="en-US" sz="2800" dirty="0"/>
              <a:t>of parents use </a:t>
            </a:r>
            <a:r>
              <a:rPr lang="en-US" sz="2800" dirty="0">
                <a:solidFill>
                  <a:schemeClr val="accent1"/>
                </a:solidFill>
              </a:rPr>
              <a:t>parental control </a:t>
            </a:r>
            <a:r>
              <a:rPr lang="en-US" sz="2800" dirty="0"/>
              <a:t>apps on their teen’s phone</a:t>
            </a:r>
          </a:p>
          <a:p>
            <a:endParaRPr lang="en-US" sz="2800" dirty="0"/>
          </a:p>
          <a:p>
            <a:endParaRPr lang="en-US" sz="2800" dirty="0"/>
          </a:p>
        </p:txBody>
      </p:sp>
      <p:pic>
        <p:nvPicPr>
          <p:cNvPr id="7" name="Picture 6"/>
          <p:cNvPicPr>
            <a:picLocks noChangeAspect="1"/>
          </p:cNvPicPr>
          <p:nvPr/>
        </p:nvPicPr>
        <p:blipFill>
          <a:blip r:embed="rId3"/>
          <a:stretch>
            <a:fillRect/>
          </a:stretch>
        </p:blipFill>
        <p:spPr>
          <a:xfrm>
            <a:off x="2939750" y="1571625"/>
            <a:ext cx="7820025" cy="447675"/>
          </a:xfrm>
          <a:prstGeom prst="rect">
            <a:avLst/>
          </a:prstGeom>
        </p:spPr>
      </p:pic>
      <p:pic>
        <p:nvPicPr>
          <p:cNvPr id="8" name="Picture 7"/>
          <p:cNvPicPr>
            <a:picLocks noChangeAspect="1"/>
          </p:cNvPicPr>
          <p:nvPr/>
        </p:nvPicPr>
        <p:blipFill>
          <a:blip r:embed="rId4"/>
          <a:stretch>
            <a:fillRect/>
          </a:stretch>
        </p:blipFill>
        <p:spPr>
          <a:xfrm>
            <a:off x="8355270" y="2226464"/>
            <a:ext cx="2968629" cy="3202330"/>
          </a:xfrm>
          <a:prstGeom prst="rect">
            <a:avLst/>
          </a:prstGeom>
        </p:spPr>
      </p:pic>
      <p:sp>
        <p:nvSpPr>
          <p:cNvPr id="10" name="Rectangle 9">
            <a:extLst>
              <a:ext uri="{FF2B5EF4-FFF2-40B4-BE49-F238E27FC236}">
                <a16:creationId xmlns:a16="http://schemas.microsoft.com/office/drawing/2014/main" id="{6A4CF356-09DD-4E9C-9129-F83E1BD84E3E}"/>
              </a:ext>
            </a:extLst>
          </p:cNvPr>
          <p:cNvSpPr/>
          <p:nvPr/>
        </p:nvSpPr>
        <p:spPr>
          <a:xfrm>
            <a:off x="5177998" y="5090240"/>
            <a:ext cx="2399503" cy="338554"/>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(Pew Research 2016)</a:t>
            </a:r>
          </a:p>
        </p:txBody>
      </p:sp>
    </p:spTree>
    <p:extLst>
      <p:ext uri="{BB962C8B-B14F-4D97-AF65-F5344CB8AC3E}">
        <p14:creationId xmlns:p14="http://schemas.microsoft.com/office/powerpoint/2010/main" val="207213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3508</Words>
  <Application>Microsoft Office PowerPoint</Application>
  <PresentationFormat>Widescreen</PresentationFormat>
  <Paragraphs>288</Paragraphs>
  <Slides>41</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Calibri Light</vt:lpstr>
      <vt:lpstr>Century Gothic</vt:lpstr>
      <vt:lpstr>Gill Sans MT</vt:lpstr>
      <vt:lpstr>Wingdings 3</vt:lpstr>
      <vt:lpstr>Office Theme</vt:lpstr>
      <vt:lpstr>Gallery</vt:lpstr>
      <vt:lpstr>Risk and Resilience:  A Teen-centered Perspective on Teens and Technology Use</vt:lpstr>
      <vt:lpstr>Dr. Pamela Wisniewski                     (Pronounced WIZ-NES-KEY)  </vt:lpstr>
      <vt:lpstr>Adolescent Online Safety Research</vt:lpstr>
      <vt:lpstr>Teens, Social Media, and Technology </vt:lpstr>
      <vt:lpstr>Headlines in the news</vt:lpstr>
      <vt:lpstr>A Privacy Paradox: Social Networking in the United States</vt:lpstr>
      <vt:lpstr>The Psychology of Fear</vt:lpstr>
      <vt:lpstr>We Must Protect Teens from  Online Dangers!</vt:lpstr>
      <vt:lpstr>Technical Monitoring of Mobile Devices</vt:lpstr>
      <vt:lpstr>Teen Online Safety Strategies Framework</vt:lpstr>
      <vt:lpstr>Mobile App Feature Analysis</vt:lpstr>
      <vt:lpstr>Mobile Activity Restriction &amp; Monitoring</vt:lpstr>
      <vt:lpstr>Overview of Teen Reviews</vt:lpstr>
      <vt:lpstr>PowerPoint Presentation</vt:lpstr>
      <vt:lpstr>Resilience as an Alternative Approach  </vt:lpstr>
      <vt:lpstr>A Family Systems Perspective</vt:lpstr>
      <vt:lpstr>Diary Study Publications</vt:lpstr>
      <vt:lpstr>ONLINE Risk Model</vt:lpstr>
      <vt:lpstr>Resilience Model</vt:lpstr>
      <vt:lpstr>Protective Role of Resilience</vt:lpstr>
      <vt:lpstr>Results from Diary Study of 68  teens and parents</vt:lpstr>
      <vt:lpstr>Teens see more online than you think</vt:lpstr>
      <vt:lpstr>Teens often Said No</vt:lpstr>
      <vt:lpstr>Sometimes, teens said yes</vt:lpstr>
      <vt:lpstr>Less often, it got Serious</vt:lpstr>
      <vt:lpstr> parents were mostly in the dark</vt:lpstr>
      <vt:lpstr>When Parents Were (Rarely) Involved</vt:lpstr>
      <vt:lpstr>At the End of Two Months</vt:lpstr>
      <vt:lpstr>Implications for Design </vt:lpstr>
      <vt:lpstr>A Word of caution</vt:lpstr>
      <vt:lpstr>Foster Youth and Online Risks</vt:lpstr>
      <vt:lpstr>So, What Can we do?</vt:lpstr>
      <vt:lpstr>Online Safety as a Developmental Process</vt:lpstr>
      <vt:lpstr>Teach</vt:lpstr>
      <vt:lpstr>Support . . . LISTEN</vt:lpstr>
      <vt:lpstr>USE Human-Centered Design to Reconceptualize Keeping Teens Safe Online</vt:lpstr>
      <vt:lpstr>Teenovate: Participatory Action and Design Research</vt:lpstr>
      <vt:lpstr>MOSafely: An open-source consortium for youth online safety</vt:lpstr>
      <vt:lpstr>Create new narratives for online safety</vt:lpstr>
      <vt:lpstr>Thank you! Questions?</vt:lpstr>
      <vt:lpstr>Recorded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and Resilience:  A Teen-centered Perspective on Teens and Technology Use</dc:title>
  <dc:creator>Pamela Wisniewski</dc:creator>
  <cp:lastModifiedBy>Pamela Wisniewski</cp:lastModifiedBy>
  <cp:revision>8</cp:revision>
  <dcterms:created xsi:type="dcterms:W3CDTF">2020-07-05T16:53:51Z</dcterms:created>
  <dcterms:modified xsi:type="dcterms:W3CDTF">2022-03-22T00:58:29Z</dcterms:modified>
</cp:coreProperties>
</file>