
<file path=[Content_Types].xml><?xml version="1.0" encoding="utf-8"?>
<Types xmlns="http://schemas.openxmlformats.org/package/2006/content-types">
  <Default Extension="xml" ContentType="application/xml"/>
  <Default Extension="svg" ContentType="image/svg+xml"/>
  <Default Extension="jpeg" ContentType="image/jpeg"/>
  <Default Extension="tiff" ContentType="image/tiff"/>
  <Default Extension="emf" ContentType="image/x-emf"/>
  <Default Extension="mp4" ContentType="video/mp4"/>
  <Default Extension="tmp" ContentType="image/png"/>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0"/>
  </p:notesMasterIdLst>
  <p:sldIdLst>
    <p:sldId id="481" r:id="rId2"/>
    <p:sldId id="504" r:id="rId3"/>
    <p:sldId id="536" r:id="rId4"/>
    <p:sldId id="510" r:id="rId5"/>
    <p:sldId id="432" r:id="rId6"/>
    <p:sldId id="470" r:id="rId7"/>
    <p:sldId id="438" r:id="rId8"/>
    <p:sldId id="440" r:id="rId9"/>
    <p:sldId id="442" r:id="rId10"/>
    <p:sldId id="451" r:id="rId11"/>
    <p:sldId id="476" r:id="rId12"/>
    <p:sldId id="446" r:id="rId13"/>
    <p:sldId id="436" r:id="rId14"/>
    <p:sldId id="477" r:id="rId15"/>
    <p:sldId id="459" r:id="rId16"/>
    <p:sldId id="462" r:id="rId17"/>
    <p:sldId id="478" r:id="rId18"/>
    <p:sldId id="480" r:id="rId19"/>
    <p:sldId id="466" r:id="rId20"/>
    <p:sldId id="512" r:id="rId21"/>
    <p:sldId id="513" r:id="rId22"/>
    <p:sldId id="514" r:id="rId23"/>
    <p:sldId id="515" r:id="rId24"/>
    <p:sldId id="520" r:id="rId25"/>
    <p:sldId id="521" r:id="rId26"/>
    <p:sldId id="523" r:id="rId27"/>
    <p:sldId id="524" r:id="rId28"/>
    <p:sldId id="525" r:id="rId29"/>
    <p:sldId id="527" r:id="rId30"/>
    <p:sldId id="528" r:id="rId31"/>
    <p:sldId id="550" r:id="rId32"/>
    <p:sldId id="532" r:id="rId33"/>
    <p:sldId id="535" r:id="rId34"/>
    <p:sldId id="549" r:id="rId35"/>
    <p:sldId id="537" r:id="rId36"/>
    <p:sldId id="538" r:id="rId37"/>
    <p:sldId id="539" r:id="rId38"/>
    <p:sldId id="540" r:id="rId39"/>
    <p:sldId id="541" r:id="rId40"/>
    <p:sldId id="542" r:id="rId41"/>
    <p:sldId id="543" r:id="rId42"/>
    <p:sldId id="544" r:id="rId43"/>
    <p:sldId id="545" r:id="rId44"/>
    <p:sldId id="546" r:id="rId45"/>
    <p:sldId id="547" r:id="rId46"/>
    <p:sldId id="548" r:id="rId47"/>
    <p:sldId id="503" r:id="rId48"/>
    <p:sldId id="509" r:id="rId49"/>
  </p:sldIdLst>
  <p:sldSz cx="9144000" cy="5143500" type="screen16x9"/>
  <p:notesSz cx="6858000" cy="9144000"/>
  <p:defaultTextStyle>
    <a:lvl1pPr marL="0" marR="0" indent="0" algn="l" defTabSz="457200">
      <a:lnSpc>
        <a:spcPct val="100000"/>
      </a:lnSpc>
      <a:spcBef>
        <a:spcPts val="0"/>
      </a:spcBef>
      <a:spcAft>
        <a:spcPts val="0"/>
      </a:spcAft>
      <a:buNone/>
      <a:tabLst/>
      <a:defRPr sz="1800" b="0" i="0" u="none" strike="noStrike" kern="1" spc="0" baseline="0">
        <a:solidFill>
          <a:schemeClr val="tx1"/>
        </a:solidFill>
        <a:effectLst/>
        <a:latin typeface="Basic Sans" pitchFamily="1" charset="0"/>
        <a:ea typeface="Basic Roman" pitchFamily="1" charset="0"/>
        <a:cs typeface="Basic Roman" pitchFamily="1" charset="0"/>
      </a:defRPr>
    </a:lvl1pPr>
    <a:lvl2pPr marL="457200" marR="0" indent="0" algn="l" defTabSz="457200">
      <a:lnSpc>
        <a:spcPct val="100000"/>
      </a:lnSpc>
      <a:spcBef>
        <a:spcPts val="0"/>
      </a:spcBef>
      <a:spcAft>
        <a:spcPts val="0"/>
      </a:spcAft>
      <a:buNone/>
      <a:tabLst/>
      <a:defRPr sz="1800" b="0" i="0" u="none" strike="noStrike" kern="1" spc="0" baseline="0">
        <a:solidFill>
          <a:schemeClr val="tx1"/>
        </a:solidFill>
        <a:effectLst/>
        <a:latin typeface="Basic Sans" pitchFamily="1" charset="0"/>
        <a:ea typeface="Basic Roman" pitchFamily="1" charset="0"/>
        <a:cs typeface="Basic Roman" pitchFamily="1" charset="0"/>
      </a:defRPr>
    </a:lvl2pPr>
    <a:lvl3pPr marL="914400" marR="0" indent="0" algn="l" defTabSz="457200">
      <a:lnSpc>
        <a:spcPct val="100000"/>
      </a:lnSpc>
      <a:spcBef>
        <a:spcPts val="0"/>
      </a:spcBef>
      <a:spcAft>
        <a:spcPts val="0"/>
      </a:spcAft>
      <a:buNone/>
      <a:tabLst/>
      <a:defRPr sz="1800" b="0" i="0" u="none" strike="noStrike" kern="1" spc="0" baseline="0">
        <a:solidFill>
          <a:schemeClr val="tx1"/>
        </a:solidFill>
        <a:effectLst/>
        <a:latin typeface="Basic Sans" pitchFamily="1" charset="0"/>
        <a:ea typeface="Basic Roman" pitchFamily="1" charset="0"/>
        <a:cs typeface="Basic Roman" pitchFamily="1" charset="0"/>
      </a:defRPr>
    </a:lvl3pPr>
    <a:lvl4pPr marL="1371600" marR="0" indent="0" algn="l" defTabSz="457200">
      <a:lnSpc>
        <a:spcPct val="100000"/>
      </a:lnSpc>
      <a:spcBef>
        <a:spcPts val="0"/>
      </a:spcBef>
      <a:spcAft>
        <a:spcPts val="0"/>
      </a:spcAft>
      <a:buNone/>
      <a:tabLst/>
      <a:defRPr sz="1800" b="0" i="0" u="none" strike="noStrike" kern="1" spc="0" baseline="0">
        <a:solidFill>
          <a:schemeClr val="tx1"/>
        </a:solidFill>
        <a:effectLst/>
        <a:latin typeface="Basic Sans" pitchFamily="1" charset="0"/>
        <a:ea typeface="Basic Roman" pitchFamily="1" charset="0"/>
        <a:cs typeface="Basic Roman" pitchFamily="1" charset="0"/>
      </a:defRPr>
    </a:lvl4pPr>
    <a:lvl5pPr marL="1828800" marR="0" indent="0" algn="l" defTabSz="457200">
      <a:lnSpc>
        <a:spcPct val="100000"/>
      </a:lnSpc>
      <a:spcBef>
        <a:spcPts val="0"/>
      </a:spcBef>
      <a:spcAft>
        <a:spcPts val="0"/>
      </a:spcAft>
      <a:buNone/>
      <a:tabLst/>
      <a:defRPr sz="1800" b="0" i="0" u="none" strike="noStrike" kern="1" spc="0" baseline="0">
        <a:solidFill>
          <a:schemeClr val="tx1"/>
        </a:solidFill>
        <a:effectLst/>
        <a:latin typeface="Basic Sans" pitchFamily="1" charset="0"/>
        <a:ea typeface="Basic Roman" pitchFamily="1" charset="0"/>
        <a:cs typeface="Basic Roman" pitchFamily="1" charset="0"/>
      </a:defRPr>
    </a:lvl5pPr>
    <a:lvl6pPr marL="2286000" marR="0" indent="0" algn="l" defTabSz="457200">
      <a:lnSpc>
        <a:spcPct val="100000"/>
      </a:lnSpc>
      <a:spcBef>
        <a:spcPts val="0"/>
      </a:spcBef>
      <a:spcAft>
        <a:spcPts val="0"/>
      </a:spcAft>
      <a:buNone/>
      <a:tabLst/>
      <a:defRPr sz="1800" b="0" i="0" u="none" strike="noStrike" kern="1" spc="0" baseline="0">
        <a:solidFill>
          <a:schemeClr val="tx1"/>
        </a:solidFill>
        <a:effectLst/>
        <a:latin typeface="Basic Sans" pitchFamily="1" charset="0"/>
        <a:ea typeface="Basic Roman" pitchFamily="1" charset="0"/>
        <a:cs typeface="Basic Roman" pitchFamily="1" charset="0"/>
      </a:defRPr>
    </a:lvl6pPr>
    <a:lvl7pPr marL="2743200" marR="0" indent="0" algn="l" defTabSz="457200">
      <a:lnSpc>
        <a:spcPct val="100000"/>
      </a:lnSpc>
      <a:spcBef>
        <a:spcPts val="0"/>
      </a:spcBef>
      <a:spcAft>
        <a:spcPts val="0"/>
      </a:spcAft>
      <a:buNone/>
      <a:tabLst/>
      <a:defRPr sz="1800" b="0" i="0" u="none" strike="noStrike" kern="1" spc="0" baseline="0">
        <a:solidFill>
          <a:schemeClr val="tx1"/>
        </a:solidFill>
        <a:effectLst/>
        <a:latin typeface="Basic Sans" pitchFamily="1" charset="0"/>
        <a:ea typeface="Basic Roman" pitchFamily="1" charset="0"/>
        <a:cs typeface="Basic Roman" pitchFamily="1" charset="0"/>
      </a:defRPr>
    </a:lvl7pPr>
    <a:lvl8pPr marL="3200400" marR="0" indent="0" algn="l" defTabSz="457200">
      <a:lnSpc>
        <a:spcPct val="100000"/>
      </a:lnSpc>
      <a:spcBef>
        <a:spcPts val="0"/>
      </a:spcBef>
      <a:spcAft>
        <a:spcPts val="0"/>
      </a:spcAft>
      <a:buNone/>
      <a:tabLst/>
      <a:defRPr sz="1800" b="0" i="0" u="none" strike="noStrike" kern="1" spc="0" baseline="0">
        <a:solidFill>
          <a:schemeClr val="tx1"/>
        </a:solidFill>
        <a:effectLst/>
        <a:latin typeface="Basic Sans" pitchFamily="1" charset="0"/>
        <a:ea typeface="Basic Roman" pitchFamily="1" charset="0"/>
        <a:cs typeface="Basic Roman" pitchFamily="1" charset="0"/>
      </a:defRPr>
    </a:lvl8pPr>
    <a:lvl9pPr marL="3657600" marR="0" indent="0" algn="l" defTabSz="457200">
      <a:lnSpc>
        <a:spcPct val="100000"/>
      </a:lnSpc>
      <a:spcBef>
        <a:spcPts val="0"/>
      </a:spcBef>
      <a:spcAft>
        <a:spcPts val="0"/>
      </a:spcAft>
      <a:buNone/>
      <a:tabLst/>
      <a:defRPr sz="1800" b="0" i="0" u="none" strike="noStrike" kern="1" spc="0" baseline="0">
        <a:solidFill>
          <a:schemeClr val="tx1"/>
        </a:solidFill>
        <a:effectLst/>
        <a:latin typeface="Basic Sans" pitchFamily="1" charset="0"/>
        <a:ea typeface="Basic Roman" pitchFamily="1" charset="0"/>
        <a:cs typeface="Basic Roman" pitchFamily="1"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0000FF"/>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8C4"/>
    <a:srgbClr val="FCC6F3"/>
    <a:srgbClr val="FF5D5D"/>
    <a:srgbClr val="5A2781"/>
    <a:srgbClr val="F3CFF4"/>
    <a:srgbClr val="ED9DE7"/>
    <a:srgbClr val="990F72"/>
    <a:srgbClr val="8238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smNativeData">
      <pr:smAppRevision xmlns:pr="smNativeData" xmlns:p14="http://schemas.microsoft.com/office/powerpoint/2010/main" xmlns="" dt="1526072931" val="928" rev64="64" revOS="3"/>
      <pr:smFileRevision xmlns:pr="smNativeData" xmlns:p14="http://schemas.microsoft.com/office/powerpoint/2010/main" xmlns="" dt="1526072931" val="101"/>
      <pr:trialVersion xmlns:pr="smNativeData" xmlns:p14="http://schemas.microsoft.com/office/powerpoint/2010/main" xmlns="" id="1526072931" val="193058768"/>
      <pr:guideOptions xmlns:pr="smNativeData" xmlns:p14="http://schemas.microsoft.com/office/powerpoint/2010/main" xmlns="" dt="1526072931" snapToGrid="1" snapToBorders="1" snapToGuides="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31" autoAdjust="0"/>
    <p:restoredTop sz="71371" autoAdjust="0"/>
  </p:normalViewPr>
  <p:slideViewPr>
    <p:cSldViewPr snapToObjects="1" showGuides="1">
      <p:cViewPr varScale="1">
        <p:scale>
          <a:sx n="69" d="100"/>
          <a:sy n="69" d="100"/>
        </p:scale>
        <p:origin x="184" y="31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notesViewPr>
    <p:cSldViewPr snapToObjects="1" showGuides="1">
      <p:cViewPr>
        <p:scale>
          <a:sx n="74" d="100"/>
          <a:sy n="74" d="100"/>
        </p:scale>
        <p:origin x="283" y="3110"/>
      </p:cViewPr>
      <p:guideLst/>
    </p:cSldViewPr>
  </p:notesViewPr>
  <p:gridSpacing cx="71755" cy="7175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A41260-A743-46F8-987F-B422B951CC53}" type="datetimeFigureOut">
              <a:rPr lang="en-US" smtClean="0"/>
              <a:t>5/3/20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4431EF-124F-4066-8506-210B8D149E14}" type="slidenum">
              <a:rPr lang="en-US" smtClean="0"/>
              <a:t>‹#›</a:t>
            </a:fld>
            <a:endParaRPr lang="en-US"/>
          </a:p>
        </p:txBody>
      </p:sp>
    </p:spTree>
    <p:extLst>
      <p:ext uri="{BB962C8B-B14F-4D97-AF65-F5344CB8AC3E}">
        <p14:creationId xmlns:p14="http://schemas.microsoft.com/office/powerpoint/2010/main" val="1928909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dirty="0" smtClean="0"/>
          </a:p>
          <a:p>
            <a:r>
              <a:rPr lang="en-US" dirty="0" smtClean="0"/>
              <a:t>My purpose today is two fold.</a:t>
            </a:r>
            <a:r>
              <a:rPr lang="en-US" baseline="0" dirty="0" smtClean="0"/>
              <a:t> </a:t>
            </a:r>
            <a:r>
              <a:rPr lang="en-US" dirty="0" smtClean="0"/>
              <a:t>One build awareness of our program at NYU and engage you in what we are trying to build</a:t>
            </a:r>
            <a:r>
              <a:rPr lang="en-US" baseline="0" dirty="0" smtClean="0"/>
              <a:t>.</a:t>
            </a:r>
          </a:p>
          <a:p>
            <a:r>
              <a:rPr lang="en-US" baseline="0" dirty="0" smtClean="0"/>
              <a:t> </a:t>
            </a:r>
          </a:p>
          <a:p>
            <a:r>
              <a:rPr lang="en-US" baseline="0" dirty="0" smtClean="0"/>
              <a:t>Two discuss our research in cyber security.</a:t>
            </a:r>
          </a:p>
        </p:txBody>
      </p:sp>
      <p:sp>
        <p:nvSpPr>
          <p:cNvPr id="4" name="Slide Number Placeholder 3"/>
          <p:cNvSpPr>
            <a:spLocks noGrp="1"/>
          </p:cNvSpPr>
          <p:nvPr>
            <p:ph type="sldNum" sz="quarter" idx="10"/>
          </p:nvPr>
        </p:nvSpPr>
        <p:spPr/>
        <p:txBody>
          <a:bodyPr/>
          <a:lstStyle/>
          <a:p>
            <a:pPr>
              <a:defRPr/>
            </a:pPr>
            <a:fld id="{42E2F09C-C751-4449-A2BD-1556CBA56427}" type="slidenum">
              <a:rPr lang="en-US" smtClean="0"/>
              <a:pPr>
                <a:defRPr/>
              </a:pPr>
              <a:t>2</a:t>
            </a:fld>
            <a:endParaRPr lang="en-US"/>
          </a:p>
        </p:txBody>
      </p:sp>
    </p:spTree>
    <p:extLst>
      <p:ext uri="{BB962C8B-B14F-4D97-AF65-F5344CB8AC3E}">
        <p14:creationId xmlns:p14="http://schemas.microsoft.com/office/powerpoint/2010/main" val="48654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spyware mentioned in prior work are not traditional spyware that are considered in security community like nation state spyware or adware. These are unwanted applications intentionally installed on victim’s device by their abuser to track or spy on the victim. Installation might require physical access to the device, but that is very much a possible for an abuser because of intimate partner scenario. </a:t>
            </a:r>
          </a:p>
          <a:p>
            <a:endParaRPr lang="en-US" dirty="0"/>
          </a:p>
          <a:p>
            <a:r>
              <a:rPr lang="en-US" dirty="0"/>
              <a:t>These spyware apps includes overt spyware apps that advertise themselves to be surreptitious and useful for spying on someone. </a:t>
            </a:r>
          </a:p>
          <a:p>
            <a:endParaRPr lang="en-US" dirty="0"/>
          </a:p>
          <a:p>
            <a:r>
              <a:rPr lang="en-US" dirty="0"/>
              <a:t>Also another kind of apps came up in prior work, which are not built for spying on someone, but their functionalities are repurposed to spy on someone, especially an intimate partner.  We call these apps “dual-use” apps. Example includes find-my-phone, find-my-friends, types apps, which came up in prior studies.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of these apps are relevant and capable of intimate partner surveillance, and we use the term IPS-relevant apps or in short IPS apps to denote all such apps.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prior work have provided anecdotal evidence of use of spyware in IPV,…</a:t>
            </a:r>
          </a:p>
          <a:p>
            <a:endParaRPr lang="en-US" dirty="0"/>
          </a:p>
        </p:txBody>
      </p:sp>
      <p:sp>
        <p:nvSpPr>
          <p:cNvPr id="4" name="Slide Number Placeholder 3"/>
          <p:cNvSpPr>
            <a:spLocks noGrp="1"/>
          </p:cNvSpPr>
          <p:nvPr>
            <p:ph type="sldNum" sz="quarter" idx="10"/>
          </p:nvPr>
        </p:nvSpPr>
        <p:spPr/>
        <p:txBody>
          <a:bodyPr/>
          <a:lstStyle/>
          <a:p>
            <a:fld id="{074431EF-124F-4066-8506-210B8D149E14}" type="slidenum">
              <a:rPr lang="en-US" smtClean="0"/>
              <a:t>13</a:t>
            </a:fld>
            <a:endParaRPr lang="en-US"/>
          </a:p>
        </p:txBody>
      </p:sp>
    </p:spTree>
    <p:extLst>
      <p:ext uri="{BB962C8B-B14F-4D97-AF65-F5344CB8AC3E}">
        <p14:creationId xmlns:p14="http://schemas.microsoft.com/office/powerpoint/2010/main" val="2809739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begs the question are the developers of these spyware and dual-use apps are tacitly complicit in IPS.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some developers definitely market their app for users who want to conduct IPS, they host explicit IPS content on their app websites. </a:t>
            </a:r>
          </a:p>
          <a:p>
            <a:endParaRPr lang="en-US" dirty="0"/>
          </a:p>
        </p:txBody>
      </p:sp>
      <p:sp>
        <p:nvSpPr>
          <p:cNvPr id="4" name="Slide Number Placeholder 3"/>
          <p:cNvSpPr>
            <a:spLocks noGrp="1"/>
          </p:cNvSpPr>
          <p:nvPr>
            <p:ph type="sldNum" sz="quarter" idx="10"/>
          </p:nvPr>
        </p:nvSpPr>
        <p:spPr/>
        <p:txBody>
          <a:bodyPr/>
          <a:lstStyle/>
          <a:p>
            <a:fld id="{074431EF-124F-4066-8506-210B8D149E14}" type="slidenum">
              <a:rPr lang="en-US" smtClean="0"/>
              <a:t>15</a:t>
            </a:fld>
            <a:endParaRPr lang="en-US"/>
          </a:p>
        </p:txBody>
      </p:sp>
    </p:spTree>
    <p:extLst>
      <p:ext uri="{BB962C8B-B14F-4D97-AF65-F5344CB8AC3E}">
        <p14:creationId xmlns:p14="http://schemas.microsoft.com/office/powerpoint/2010/main" val="4071053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contacted 11 app customer support posing as an abuser who wants to track her husband surreptitiously. 9 responded to that query, and 8 of them condoned IPS. Only one app admonished against IPS use of their software and gave legal warning.</a:t>
            </a:r>
          </a:p>
        </p:txBody>
      </p:sp>
      <p:sp>
        <p:nvSpPr>
          <p:cNvPr id="4" name="Slide Number Placeholder 3"/>
          <p:cNvSpPr>
            <a:spLocks noGrp="1"/>
          </p:cNvSpPr>
          <p:nvPr>
            <p:ph type="sldNum" sz="quarter" idx="10"/>
          </p:nvPr>
        </p:nvSpPr>
        <p:spPr/>
        <p:txBody>
          <a:bodyPr/>
          <a:lstStyle/>
          <a:p>
            <a:fld id="{074431EF-124F-4066-8506-210B8D149E14}" type="slidenum">
              <a:rPr lang="en-US" smtClean="0"/>
              <a:t>16</a:t>
            </a:fld>
            <a:endParaRPr lang="en-US"/>
          </a:p>
        </p:txBody>
      </p:sp>
    </p:spTree>
    <p:extLst>
      <p:ext uri="{BB962C8B-B14F-4D97-AF65-F5344CB8AC3E}">
        <p14:creationId xmlns:p14="http://schemas.microsoft.com/office/powerpoint/2010/main" val="1045397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study, we have worked closely with Google. We disclosed our findings to Google, and they have taken action against apps and videos that violate their policies. They have tightened policy enforcement on Play Store to prevent all apps for tracking intimate partners.  They have also extended restriction to ad-serving and Play Store search on IPS terms.</a:t>
            </a:r>
          </a:p>
        </p:txBody>
      </p:sp>
      <p:sp>
        <p:nvSpPr>
          <p:cNvPr id="4" name="Slide Number Placeholder 3"/>
          <p:cNvSpPr>
            <a:spLocks noGrp="1"/>
          </p:cNvSpPr>
          <p:nvPr>
            <p:ph type="sldNum" sz="quarter" idx="10"/>
          </p:nvPr>
        </p:nvSpPr>
        <p:spPr/>
        <p:txBody>
          <a:bodyPr/>
          <a:lstStyle/>
          <a:p>
            <a:fld id="{074431EF-124F-4066-8506-210B8D149E14}" type="slidenum">
              <a:rPr lang="en-US" smtClean="0"/>
              <a:t>17</a:t>
            </a:fld>
            <a:endParaRPr lang="en-US"/>
          </a:p>
        </p:txBody>
      </p:sp>
    </p:spTree>
    <p:extLst>
      <p:ext uri="{BB962C8B-B14F-4D97-AF65-F5344CB8AC3E}">
        <p14:creationId xmlns:p14="http://schemas.microsoft.com/office/powerpoint/2010/main" val="2622046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measure the efficacy of existing anti-spyware tools, we searched play store, now with the view pointe of an IPV victim. We found 40 apps that claim to have anti-spyware capabilities, this include several brand name anti-spyware tools, like Avast,  Norton, </a:t>
            </a:r>
            <a:r>
              <a:rPr lang="en-US" dirty="0" err="1"/>
              <a:t>mccafee</a:t>
            </a:r>
            <a:r>
              <a:rPr lang="en-US" dirty="0"/>
              <a:t>, and some apps from unpopular developers but with very high download counts and ratings in Play Store. </a:t>
            </a:r>
          </a:p>
          <a:p>
            <a:r>
              <a:rPr lang="en-US" dirty="0"/>
              <a:t>We installed a subset of IPS-relevant apps in a phone, along with these anti-spyware apps one at a time. We </a:t>
            </a:r>
            <a:r>
              <a:rPr lang="en-US" dirty="0" err="1"/>
              <a:t>recored</a:t>
            </a:r>
            <a:r>
              <a:rPr lang="en-US" dirty="0"/>
              <a:t> the apps flagged the anti-spyware. </a:t>
            </a:r>
          </a:p>
        </p:txBody>
      </p:sp>
      <p:sp>
        <p:nvSpPr>
          <p:cNvPr id="4" name="Slide Number Placeholder 3"/>
          <p:cNvSpPr>
            <a:spLocks noGrp="1"/>
          </p:cNvSpPr>
          <p:nvPr>
            <p:ph type="sldNum" sz="quarter" idx="10"/>
          </p:nvPr>
        </p:nvSpPr>
        <p:spPr/>
        <p:txBody>
          <a:bodyPr/>
          <a:lstStyle/>
          <a:p>
            <a:fld id="{074431EF-124F-4066-8506-210B8D149E14}" type="slidenum">
              <a:rPr lang="en-US" smtClean="0"/>
              <a:t>18</a:t>
            </a:fld>
            <a:endParaRPr lang="en-US"/>
          </a:p>
        </p:txBody>
      </p:sp>
    </p:spTree>
    <p:extLst>
      <p:ext uri="{BB962C8B-B14F-4D97-AF65-F5344CB8AC3E}">
        <p14:creationId xmlns:p14="http://schemas.microsoft.com/office/powerpoint/2010/main" val="2418675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the best spyware detection method remains these heuristics as suggested b advocates and police: If you feel that your phone battery is draining fast, or it is getting too hot, then probably you have spyware in them and you should throw away the phone. This is very unsatisfactory for us as a security community and puts forth and call to action. </a:t>
            </a:r>
          </a:p>
        </p:txBody>
      </p:sp>
      <p:sp>
        <p:nvSpPr>
          <p:cNvPr id="4" name="Slide Number Placeholder 3"/>
          <p:cNvSpPr>
            <a:spLocks noGrp="1"/>
          </p:cNvSpPr>
          <p:nvPr>
            <p:ph type="sldNum" sz="quarter" idx="10"/>
          </p:nvPr>
        </p:nvSpPr>
        <p:spPr/>
        <p:txBody>
          <a:bodyPr/>
          <a:lstStyle/>
          <a:p>
            <a:fld id="{074431EF-124F-4066-8506-210B8D149E14}" type="slidenum">
              <a:rPr lang="en-US" smtClean="0"/>
              <a:t>19</a:t>
            </a:fld>
            <a:endParaRPr lang="en-US"/>
          </a:p>
        </p:txBody>
      </p:sp>
    </p:spTree>
    <p:extLst>
      <p:ext uri="{BB962C8B-B14F-4D97-AF65-F5344CB8AC3E}">
        <p14:creationId xmlns:p14="http://schemas.microsoft.com/office/powerpoint/2010/main" val="1746807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a:t>
            </a:r>
            <a:r>
              <a:rPr lang="en-US" dirty="0" err="1"/>
              <a:t>Creepware</a:t>
            </a:r>
            <a:r>
              <a:rPr lang="en-US" dirty="0"/>
              <a:t>, that is, apps that enable users to behave like creeps.</a:t>
            </a:r>
          </a:p>
        </p:txBody>
      </p:sp>
      <p:sp>
        <p:nvSpPr>
          <p:cNvPr id="4" name="Slide Number Placeholder 3"/>
          <p:cNvSpPr>
            <a:spLocks noGrp="1"/>
          </p:cNvSpPr>
          <p:nvPr>
            <p:ph type="sldNum" sz="quarter" idx="5"/>
          </p:nvPr>
        </p:nvSpPr>
        <p:spPr/>
        <p:txBody>
          <a:bodyPr/>
          <a:lstStyle/>
          <a:p>
            <a:pPr>
              <a:defRPr/>
            </a:pPr>
            <a:fld id="{C4A0BB3D-880C-2049-91C1-DC20869C9EF5}" type="slidenum">
              <a:rPr lang="en-US" smtClean="0"/>
              <a:pPr>
                <a:defRPr/>
              </a:pPr>
              <a:t>20</a:t>
            </a:fld>
            <a:endParaRPr lang="en-US" dirty="0"/>
          </a:p>
        </p:txBody>
      </p:sp>
    </p:spTree>
    <p:extLst>
      <p:ext uri="{BB962C8B-B14F-4D97-AF65-F5344CB8AC3E}">
        <p14:creationId xmlns:p14="http://schemas.microsoft.com/office/powerpoint/2010/main" val="2089077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Stalking apps are the best known variant of </a:t>
            </a:r>
            <a:r>
              <a:rPr lang="en-US" dirty="0" err="1"/>
              <a:t>creepware</a:t>
            </a:r>
            <a:endParaRPr lang="en-US" dirty="0"/>
          </a:p>
        </p:txBody>
      </p:sp>
      <p:sp>
        <p:nvSpPr>
          <p:cNvPr id="4" name="Slide Number Placeholder 3"/>
          <p:cNvSpPr>
            <a:spLocks noGrp="1"/>
          </p:cNvSpPr>
          <p:nvPr>
            <p:ph type="sldNum" sz="quarter" idx="5"/>
          </p:nvPr>
        </p:nvSpPr>
        <p:spPr/>
        <p:txBody>
          <a:bodyPr/>
          <a:lstStyle/>
          <a:p>
            <a:pPr>
              <a:defRPr/>
            </a:pPr>
            <a:fld id="{C4A0BB3D-880C-2049-91C1-DC20869C9EF5}" type="slidenum">
              <a:rPr lang="en-US" smtClean="0"/>
              <a:pPr>
                <a:defRPr/>
              </a:pPr>
              <a:t>22</a:t>
            </a:fld>
            <a:endParaRPr lang="en-US" dirty="0"/>
          </a:p>
        </p:txBody>
      </p:sp>
    </p:spTree>
    <p:extLst>
      <p:ext uri="{BB962C8B-B14F-4D97-AF65-F5344CB8AC3E}">
        <p14:creationId xmlns:p14="http://schemas.microsoft.com/office/powerpoint/2010/main" val="4858829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algorithm discovers a broad variety of </a:t>
            </a:r>
            <a:r>
              <a:rPr lang="en-US" dirty="0" err="1"/>
              <a:t>creepware</a:t>
            </a:r>
            <a:r>
              <a:rPr lang="en-US" dirty="0"/>
              <a:t> by identifying users of known stalking apps and looking at | the other apps they install.</a:t>
            </a:r>
          </a:p>
        </p:txBody>
      </p:sp>
      <p:sp>
        <p:nvSpPr>
          <p:cNvPr id="4" name="Slide Number Placeholder 3"/>
          <p:cNvSpPr>
            <a:spLocks noGrp="1"/>
          </p:cNvSpPr>
          <p:nvPr>
            <p:ph type="sldNum" sz="quarter" idx="5"/>
          </p:nvPr>
        </p:nvSpPr>
        <p:spPr/>
        <p:txBody>
          <a:bodyPr/>
          <a:lstStyle/>
          <a:p>
            <a:pPr>
              <a:defRPr/>
            </a:pPr>
            <a:fld id="{C4A0BB3D-880C-2049-91C1-DC20869C9EF5}" type="slidenum">
              <a:rPr lang="en-US" smtClean="0"/>
              <a:pPr>
                <a:defRPr/>
              </a:pPr>
              <a:t>23</a:t>
            </a:fld>
            <a:endParaRPr lang="en-US" dirty="0"/>
          </a:p>
        </p:txBody>
      </p:sp>
    </p:spTree>
    <p:extLst>
      <p:ext uri="{BB962C8B-B14F-4D97-AF65-F5344CB8AC3E}">
        <p14:creationId xmlns:p14="http://schemas.microsoft.com/office/powerpoint/2010/main" val="996277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algorithm discovers a broad variety of </a:t>
            </a:r>
            <a:r>
              <a:rPr lang="en-US" dirty="0" err="1"/>
              <a:t>creepware</a:t>
            </a:r>
            <a:r>
              <a:rPr lang="en-US" dirty="0"/>
              <a:t> by identifying users of known stalking apps and looking at | the other apps they install.</a:t>
            </a:r>
          </a:p>
        </p:txBody>
      </p:sp>
      <p:sp>
        <p:nvSpPr>
          <p:cNvPr id="4" name="Slide Number Placeholder 3"/>
          <p:cNvSpPr>
            <a:spLocks noGrp="1"/>
          </p:cNvSpPr>
          <p:nvPr>
            <p:ph type="sldNum" sz="quarter" idx="5"/>
          </p:nvPr>
        </p:nvSpPr>
        <p:spPr/>
        <p:txBody>
          <a:bodyPr/>
          <a:lstStyle/>
          <a:p>
            <a:pPr>
              <a:defRPr/>
            </a:pPr>
            <a:fld id="{C4A0BB3D-880C-2049-91C1-DC20869C9EF5}" type="slidenum">
              <a:rPr lang="en-US" smtClean="0"/>
              <a:pPr>
                <a:defRPr/>
              </a:pPr>
              <a:t>24</a:t>
            </a:fld>
            <a:endParaRPr lang="en-US" dirty="0"/>
          </a:p>
        </p:txBody>
      </p:sp>
    </p:spTree>
    <p:extLst>
      <p:ext uri="{BB962C8B-B14F-4D97-AF65-F5344CB8AC3E}">
        <p14:creationId xmlns:p14="http://schemas.microsoft.com/office/powerpoint/2010/main" val="695769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522a18da5d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522a18da5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3885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t>
            </a:r>
            <a:r>
              <a:rPr lang="en-US" dirty="0" err="1"/>
              <a:t>creepware</a:t>
            </a:r>
            <a:r>
              <a:rPr lang="en-US" dirty="0"/>
              <a:t> apps include many surveillance apps | but also, a large ecosystem of under-reported inter-personal attack and defense apps. </a:t>
            </a:r>
          </a:p>
        </p:txBody>
      </p:sp>
      <p:sp>
        <p:nvSpPr>
          <p:cNvPr id="4" name="Slide Number Placeholder 3"/>
          <p:cNvSpPr>
            <a:spLocks noGrp="1"/>
          </p:cNvSpPr>
          <p:nvPr>
            <p:ph type="sldNum" sz="quarter" idx="5"/>
          </p:nvPr>
        </p:nvSpPr>
        <p:spPr/>
        <p:txBody>
          <a:bodyPr/>
          <a:lstStyle/>
          <a:p>
            <a:pPr>
              <a:defRPr/>
            </a:pPr>
            <a:fld id="{C4A0BB3D-880C-2049-91C1-DC20869C9EF5}" type="slidenum">
              <a:rPr lang="en-US" smtClean="0"/>
              <a:pPr>
                <a:defRPr/>
              </a:pPr>
              <a:t>25</a:t>
            </a:fld>
            <a:endParaRPr lang="en-US" dirty="0"/>
          </a:p>
        </p:txBody>
      </p:sp>
    </p:spTree>
    <p:extLst>
      <p:ext uri="{BB962C8B-B14F-4D97-AF65-F5344CB8AC3E}">
        <p14:creationId xmlns:p14="http://schemas.microsoft.com/office/powerpoint/2010/main" val="989904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For instance, impersonation apps allow attackers to isolate victims from their support network by sending hurtful messages, either to the victim or to the victim’s loved ones. </a:t>
            </a:r>
          </a:p>
        </p:txBody>
      </p:sp>
      <p:sp>
        <p:nvSpPr>
          <p:cNvPr id="4" name="Slide Number Placeholder 3"/>
          <p:cNvSpPr>
            <a:spLocks noGrp="1"/>
          </p:cNvSpPr>
          <p:nvPr>
            <p:ph type="sldNum" sz="quarter" idx="5"/>
          </p:nvPr>
        </p:nvSpPr>
        <p:spPr/>
        <p:txBody>
          <a:bodyPr/>
          <a:lstStyle/>
          <a:p>
            <a:pPr>
              <a:defRPr/>
            </a:pPr>
            <a:fld id="{C4A0BB3D-880C-2049-91C1-DC20869C9EF5}" type="slidenum">
              <a:rPr lang="en-US" smtClean="0"/>
              <a:pPr>
                <a:defRPr/>
              </a:pPr>
              <a:t>28</a:t>
            </a:fld>
            <a:endParaRPr lang="en-US" dirty="0"/>
          </a:p>
        </p:txBody>
      </p:sp>
    </p:spTree>
    <p:extLst>
      <p:ext uri="{BB962C8B-B14F-4D97-AF65-F5344CB8AC3E}">
        <p14:creationId xmlns:p14="http://schemas.microsoft.com/office/powerpoint/2010/main" val="554785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SMS and call bombing apps harass victims by causing their phones to ring continually</a:t>
            </a:r>
          </a:p>
        </p:txBody>
      </p:sp>
      <p:sp>
        <p:nvSpPr>
          <p:cNvPr id="4" name="Slide Number Placeholder 3"/>
          <p:cNvSpPr>
            <a:spLocks noGrp="1"/>
          </p:cNvSpPr>
          <p:nvPr>
            <p:ph type="sldNum" sz="quarter" idx="5"/>
          </p:nvPr>
        </p:nvSpPr>
        <p:spPr/>
        <p:txBody>
          <a:bodyPr/>
          <a:lstStyle/>
          <a:p>
            <a:pPr>
              <a:defRPr/>
            </a:pPr>
            <a:fld id="{C4A0BB3D-880C-2049-91C1-DC20869C9EF5}" type="slidenum">
              <a:rPr lang="en-US" smtClean="0"/>
              <a:pPr>
                <a:defRPr/>
              </a:pPr>
              <a:t>31</a:t>
            </a:fld>
            <a:endParaRPr lang="en-US" dirty="0"/>
          </a:p>
        </p:txBody>
      </p:sp>
    </p:spTree>
    <p:extLst>
      <p:ext uri="{BB962C8B-B14F-4D97-AF65-F5344CB8AC3E}">
        <p14:creationId xmlns:p14="http://schemas.microsoft.com/office/powerpoint/2010/main" val="290163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detailed study of </a:t>
            </a:r>
            <a:r>
              <a:rPr lang="en-US" dirty="0" err="1"/>
              <a:t>creepware</a:t>
            </a:r>
            <a:r>
              <a:rPr lang="en-US" dirty="0"/>
              <a:t> please read our IEEE S&amp;P paper</a:t>
            </a:r>
          </a:p>
        </p:txBody>
      </p:sp>
      <p:sp>
        <p:nvSpPr>
          <p:cNvPr id="4" name="Slide Number Placeholder 3"/>
          <p:cNvSpPr>
            <a:spLocks noGrp="1"/>
          </p:cNvSpPr>
          <p:nvPr>
            <p:ph type="sldNum" sz="quarter" idx="5"/>
          </p:nvPr>
        </p:nvSpPr>
        <p:spPr/>
        <p:txBody>
          <a:bodyPr/>
          <a:lstStyle/>
          <a:p>
            <a:pPr>
              <a:defRPr/>
            </a:pPr>
            <a:fld id="{C4A0BB3D-880C-2049-91C1-DC20869C9EF5}" type="slidenum">
              <a:rPr lang="en-US" smtClean="0"/>
              <a:pPr>
                <a:defRPr/>
              </a:pPr>
              <a:t>33</a:t>
            </a:fld>
            <a:endParaRPr lang="en-US" dirty="0"/>
          </a:p>
        </p:txBody>
      </p:sp>
    </p:spTree>
    <p:extLst>
      <p:ext uri="{BB962C8B-B14F-4D97-AF65-F5344CB8AC3E}">
        <p14:creationId xmlns:p14="http://schemas.microsoft.com/office/powerpoint/2010/main" val="119384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522a18da5d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522a18da5d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1727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522a18da5d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522a18da5d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Clinical computer security: The goal is to develop, in a rigorous, evidence-based way, a set of best practices for how a technology consultant can assist a victim</a:t>
            </a:r>
            <a:endParaRPr/>
          </a:p>
        </p:txBody>
      </p:sp>
    </p:spTree>
    <p:extLst>
      <p:ext uri="{BB962C8B-B14F-4D97-AF65-F5344CB8AC3E}">
        <p14:creationId xmlns:p14="http://schemas.microsoft.com/office/powerpoint/2010/main" val="299148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522a18da5d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522a18da5d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6379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22a18da5d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522a18da5d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6227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54d9181deb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54d9181de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395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522a18da5d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522a18da5d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Loosely inspired by genograms</a:t>
            </a:r>
            <a:endParaRPr/>
          </a:p>
          <a:p>
            <a:pPr marL="0" lvl="0" indent="0" algn="l" rtl="0">
              <a:spcBef>
                <a:spcPts val="0"/>
              </a:spcBef>
              <a:spcAft>
                <a:spcPts val="0"/>
              </a:spcAft>
              <a:buClr>
                <a:schemeClr val="dk1"/>
              </a:buClr>
              <a:buSzPts val="1100"/>
              <a:buFont typeface="Arial"/>
              <a:buNone/>
            </a:pPr>
            <a:r>
              <a:rPr lang="en"/>
              <a:t>Map family relationships and histories</a:t>
            </a:r>
            <a:endParaRPr/>
          </a:p>
          <a:p>
            <a:pPr marL="0" lvl="0" indent="0" algn="l" rtl="0">
              <a:spcBef>
                <a:spcPts val="0"/>
              </a:spcBef>
              <a:spcAft>
                <a:spcPts val="0"/>
              </a:spcAft>
              <a:buNone/>
            </a:pPr>
            <a:r>
              <a:rPr lang="en"/>
              <a:t>Aid visualization of potential sources of compromise</a:t>
            </a:r>
            <a:endParaRPr/>
          </a:p>
        </p:txBody>
      </p:sp>
    </p:spTree>
    <p:extLst>
      <p:ext uri="{BB962C8B-B14F-4D97-AF65-F5344CB8AC3E}">
        <p14:creationId xmlns:p14="http://schemas.microsoft.com/office/powerpoint/2010/main" val="296238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431EF-124F-4066-8506-210B8D149E14}" type="slidenum">
              <a:rPr lang="en-US" smtClean="0"/>
              <a:t>5</a:t>
            </a:fld>
            <a:endParaRPr lang="en-US"/>
          </a:p>
        </p:txBody>
      </p:sp>
    </p:spTree>
    <p:extLst>
      <p:ext uri="{BB962C8B-B14F-4D97-AF65-F5344CB8AC3E}">
        <p14:creationId xmlns:p14="http://schemas.microsoft.com/office/powerpoint/2010/main" val="27074461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54d9181de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54d9181de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1676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522a18da5d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522a18da5d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52888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54d9181deb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54d9181de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1214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54d9181deb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54d9181deb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87483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54d9181deb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54d9181deb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36967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22a18da5d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22a18da5d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82216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endParaRPr lang="en-US" sz="1200" kern="1200" dirty="0" smtClean="0">
              <a:solidFill>
                <a:schemeClr val="tx1"/>
              </a:solidFill>
              <a:effectLst/>
              <a:latin typeface="Arial" pitchFamily="-65" charset="0"/>
              <a:ea typeface="ヒラギノ角ゴ Pro W3" pitchFamily="-65" charset="-128"/>
              <a:cs typeface="ヒラギノ角ゴ Pro W3" pitchFamily="-65" charset="-128"/>
            </a:endParaRPr>
          </a:p>
          <a:p>
            <a:r>
              <a:rPr lang="en-US" sz="1200" kern="1200" dirty="0" smtClean="0">
                <a:solidFill>
                  <a:schemeClr val="tx1"/>
                </a:solidFill>
                <a:effectLst/>
                <a:latin typeface="Arial" pitchFamily="-65" charset="0"/>
                <a:ea typeface="ヒラギノ角ゴ Pro W3" pitchFamily="-65" charset="-128"/>
                <a:cs typeface="ヒラギノ角ゴ Pro W3" pitchFamily="-65" charset="-128"/>
              </a:rPr>
              <a:t>NYU CCS continues to impact the emerging world of internet of everything wherein “basic trust in society” is at stake, in three ways:</a:t>
            </a:r>
          </a:p>
          <a:p>
            <a:pPr lvl="0"/>
            <a:endParaRPr lang="en-US" sz="1200" kern="1200" dirty="0" smtClean="0">
              <a:solidFill>
                <a:schemeClr val="tx1"/>
              </a:solidFill>
              <a:effectLst/>
              <a:latin typeface="Arial" pitchFamily="-65" charset="0"/>
              <a:ea typeface="ヒラギノ角ゴ Pro W3" pitchFamily="-65" charset="-128"/>
              <a:cs typeface="ヒラギノ角ゴ Pro W3" pitchFamily="-65" charset="-128"/>
            </a:endParaRPr>
          </a:p>
          <a:p>
            <a:pPr lvl="0"/>
            <a:r>
              <a:rPr lang="en-US" sz="1200" kern="1200" dirty="0" smtClean="0">
                <a:solidFill>
                  <a:schemeClr val="tx1"/>
                </a:solidFill>
                <a:effectLst/>
                <a:latin typeface="Arial" pitchFamily="-65" charset="0"/>
                <a:ea typeface="ヒラギノ角ゴ Pro W3" pitchFamily="-65" charset="-128"/>
                <a:cs typeface="ヒラギノ角ゴ Pro W3" pitchFamily="-65" charset="-128"/>
              </a:rPr>
              <a:t>By building secure systems </a:t>
            </a:r>
            <a:r>
              <a:rPr lang="en-US" sz="1200" kern="1200" dirty="0" smtClean="0">
                <a:solidFill>
                  <a:schemeClr val="tx1"/>
                </a:solidFill>
                <a:effectLst/>
                <a:latin typeface="Arial" pitchFamily="-65" charset="0"/>
                <a:ea typeface="ヒラギノ角ゴ Pro W3" pitchFamily="-65" charset="-128"/>
                <a:cs typeface="ヒラギノ角ゴ Pro W3" pitchFamily="-65" charset="-128"/>
              </a:rPr>
              <a:t>at</a:t>
            </a:r>
            <a:r>
              <a:rPr lang="en-US" sz="1200" kern="1200" baseline="0" dirty="0" smtClean="0">
                <a:solidFill>
                  <a:schemeClr val="tx1"/>
                </a:solidFill>
                <a:effectLst/>
                <a:latin typeface="Arial" pitchFamily="-65" charset="0"/>
                <a:ea typeface="ヒラギノ角ゴ Pro W3" pitchFamily="-65" charset="-128"/>
                <a:cs typeface="ヒラギノ角ゴ Pro W3" pitchFamily="-65" charset="-128"/>
              </a:rPr>
              <a:t> scale</a:t>
            </a:r>
            <a:r>
              <a:rPr lang="en-US" sz="1200" kern="1200" dirty="0" smtClean="0">
                <a:solidFill>
                  <a:schemeClr val="tx1"/>
                </a:solidFill>
                <a:effectLst/>
                <a:latin typeface="Arial" pitchFamily="-65" charset="0"/>
                <a:ea typeface="ヒラギノ角ゴ Pro W3" pitchFamily="-65" charset="-128"/>
                <a:cs typeface="ヒラギノ角ゴ Pro W3" pitchFamily="-65" charset="-128"/>
              </a:rPr>
              <a:t>. </a:t>
            </a:r>
            <a:r>
              <a:rPr lang="en-US" sz="1200" kern="1200" dirty="0" smtClean="0">
                <a:solidFill>
                  <a:schemeClr val="tx1"/>
                </a:solidFill>
                <a:effectLst/>
                <a:latin typeface="Arial" pitchFamily="-65" charset="0"/>
                <a:ea typeface="ヒラギノ角ゴ Pro W3" pitchFamily="-65" charset="-128"/>
                <a:cs typeface="ヒラギノ角ゴ Pro W3" pitchFamily="-65" charset="-128"/>
              </a:rPr>
              <a:t>We consider systems at the hardware, software and embedded systems level holistically and deploy them at neighborhood, city, and global scale. </a:t>
            </a:r>
          </a:p>
          <a:p>
            <a:pPr lvl="0"/>
            <a:endParaRPr lang="en-US" sz="1200" kern="1200" dirty="0" smtClean="0">
              <a:solidFill>
                <a:schemeClr val="tx1"/>
              </a:solidFill>
              <a:effectLst/>
              <a:latin typeface="Arial" pitchFamily="-65" charset="0"/>
              <a:ea typeface="ヒラギノ角ゴ Pro W3" pitchFamily="-65" charset="-128"/>
              <a:cs typeface="ヒラギノ角ゴ Pro W3" pitchFamily="-65" charset="-128"/>
            </a:endParaRPr>
          </a:p>
          <a:p>
            <a:pPr lvl="0"/>
            <a:r>
              <a:rPr lang="en-US" sz="1200" kern="1200" dirty="0" smtClean="0">
                <a:solidFill>
                  <a:schemeClr val="tx1"/>
                </a:solidFill>
                <a:effectLst/>
                <a:latin typeface="Arial" pitchFamily="-65" charset="0"/>
                <a:ea typeface="ヒラギノ角ゴ Pro W3" pitchFamily="-65" charset="-128"/>
                <a:cs typeface="ヒラギノ角ゴ Pro W3" pitchFamily="-65" charset="-128"/>
              </a:rPr>
              <a:t>By securing important supply chains such as electronics, software, control systems, and manufacturing..</a:t>
            </a:r>
          </a:p>
          <a:p>
            <a:pPr lvl="0"/>
            <a:endParaRPr lang="en-US" sz="1200" kern="1200" dirty="0" smtClean="0">
              <a:solidFill>
                <a:schemeClr val="tx1"/>
              </a:solidFill>
              <a:effectLst/>
              <a:latin typeface="Arial" pitchFamily="-65" charset="0"/>
              <a:ea typeface="ヒラギノ角ゴ Pro W3" pitchFamily="-65" charset="-128"/>
              <a:cs typeface="ヒラギノ角ゴ Pro W3" pitchFamily="-65" charset="-128"/>
            </a:endParaRPr>
          </a:p>
          <a:p>
            <a:pPr lvl="0"/>
            <a:r>
              <a:rPr lang="en-US" sz="1200" kern="1200" dirty="0" smtClean="0">
                <a:solidFill>
                  <a:schemeClr val="tx1"/>
                </a:solidFill>
                <a:effectLst/>
                <a:latin typeface="Arial" pitchFamily="-65" charset="0"/>
                <a:ea typeface="ヒラギノ角ゴ Pro W3" pitchFamily="-65" charset="-128"/>
                <a:cs typeface="ヒラギノ角ゴ Pro W3" pitchFamily="-65" charset="-128"/>
              </a:rPr>
              <a:t>By fighting cybercrime at global scale including financial cybercrimes and cybercrimes against children.</a:t>
            </a:r>
          </a:p>
          <a:p>
            <a:pPr lvl="0"/>
            <a:endParaRPr lang="en-US" sz="1200" kern="1200" dirty="0" smtClean="0">
              <a:solidFill>
                <a:schemeClr val="tx1"/>
              </a:solidFill>
              <a:effectLst/>
              <a:latin typeface="Arial" pitchFamily="-65" charset="0"/>
              <a:ea typeface="ヒラギノ角ゴ Pro W3" pitchFamily="-65" charset="-128"/>
              <a:cs typeface="ヒラギノ角ゴ Pro W3" pitchFamily="-65" charset="-128"/>
            </a:endParaRPr>
          </a:p>
          <a:p>
            <a:endParaRPr lang="en-US" dirty="0">
              <a:latin typeface="Arial" pitchFamily="1" charset="0"/>
              <a:ea typeface="ヒラギノ角ゴ Pro W3" pitchFamily="1" charset="-128"/>
              <a:cs typeface="ヒラギノ角ゴ Pro W3" pitchFamily="1" charset="-128"/>
            </a:endParaRPr>
          </a:p>
        </p:txBody>
      </p:sp>
      <p:sp>
        <p:nvSpPr>
          <p:cNvPr id="125956" name="Slide Number Placeholder 3"/>
          <p:cNvSpPr>
            <a:spLocks noGrp="1"/>
          </p:cNvSpPr>
          <p:nvPr>
            <p:ph type="sldNum" sz="quarter" idx="5"/>
          </p:nvPr>
        </p:nvSpPr>
        <p:spPr>
          <a:noFill/>
        </p:spPr>
        <p:txBody>
          <a:bodyPr/>
          <a:lstStyle/>
          <a:p>
            <a:fld id="{3D023402-C3C5-C740-916A-0D01DECC2306}" type="slidenum">
              <a:rPr lang="en-US" altLang="zh-CN">
                <a:ea typeface="SimSun" pitchFamily="2" charset="-122"/>
                <a:cs typeface="SimSun" pitchFamily="2" charset="-122"/>
              </a:rPr>
              <a:pPr/>
              <a:t>48</a:t>
            </a:fld>
            <a:endParaRPr lang="en-US" altLang="zh-CN">
              <a:ea typeface="SimSun" pitchFamily="2" charset="-122"/>
              <a:cs typeface="SimSun" pitchFamily="2" charset="-122"/>
            </a:endParaRPr>
          </a:p>
        </p:txBody>
      </p:sp>
    </p:spTree>
    <p:extLst>
      <p:ext uri="{BB962C8B-B14F-4D97-AF65-F5344CB8AC3E}">
        <p14:creationId xmlns:p14="http://schemas.microsoft.com/office/powerpoint/2010/main" val="1623113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 did not know what spyware tools are available to abusers, how easy it is to find and abuse these tools, and are the developers of these tools aware that their software is being used for IPS. Are current anti-spyware useful for IPV victims to detect such IPS-relevant apps.</a:t>
            </a:r>
          </a:p>
        </p:txBody>
      </p:sp>
      <p:sp>
        <p:nvSpPr>
          <p:cNvPr id="4" name="Slide Number Placeholder 3"/>
          <p:cNvSpPr>
            <a:spLocks noGrp="1"/>
          </p:cNvSpPr>
          <p:nvPr>
            <p:ph type="sldNum" sz="quarter" idx="10"/>
          </p:nvPr>
        </p:nvSpPr>
        <p:spPr/>
        <p:txBody>
          <a:bodyPr/>
          <a:lstStyle/>
          <a:p>
            <a:fld id="{074431EF-124F-4066-8506-210B8D149E14}" type="slidenum">
              <a:rPr lang="en-US" smtClean="0"/>
              <a:t>7</a:t>
            </a:fld>
            <a:endParaRPr lang="en-US"/>
          </a:p>
        </p:txBody>
      </p:sp>
    </p:spTree>
    <p:extLst>
      <p:ext uri="{BB962C8B-B14F-4D97-AF65-F5344CB8AC3E}">
        <p14:creationId xmlns:p14="http://schemas.microsoft.com/office/powerpoint/2010/main" val="1228828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did first in depth study of the ecosystem of spyware apps available to abusers for conducting IPS.  </a:t>
            </a:r>
          </a:p>
          <a:p>
            <a:r>
              <a:rPr lang="en-US" dirty="0"/>
              <a:t>We build a pipeline to discover apps and resources available on the web and in application stores, then created a semi-manual filtering procedure to distil out the apps that can be used for IPS. We found about 4000 apps that can be used for IPS, and a large fraction of them are dual-use, that is built for a legitimate cause, but can be repurposed to spy on intimate partner. </a:t>
            </a:r>
          </a:p>
          <a:p>
            <a:endParaRPr lang="en-US" dirty="0"/>
          </a:p>
          <a:p>
            <a:r>
              <a:rPr lang="en-US" dirty="0"/>
              <a:t>We show, the ecosystem of spyware empowers abusers and fails the victims.  Some developers promote IPS, others condone it, and current anti-spyware apps do not flag IPS-relevant apps as a threat. </a:t>
            </a:r>
          </a:p>
          <a:p>
            <a:endParaRPr lang="en-US" dirty="0"/>
          </a:p>
          <a:p>
            <a:endParaRPr lang="en-US" dirty="0"/>
          </a:p>
        </p:txBody>
      </p:sp>
      <p:sp>
        <p:nvSpPr>
          <p:cNvPr id="4" name="Slide Number Placeholder 3"/>
          <p:cNvSpPr>
            <a:spLocks noGrp="1"/>
          </p:cNvSpPr>
          <p:nvPr>
            <p:ph type="sldNum" sz="quarter" idx="10"/>
          </p:nvPr>
        </p:nvSpPr>
        <p:spPr/>
        <p:txBody>
          <a:bodyPr/>
          <a:lstStyle/>
          <a:p>
            <a:fld id="{074431EF-124F-4066-8506-210B8D149E14}" type="slidenum">
              <a:rPr lang="en-US" smtClean="0"/>
              <a:t>8</a:t>
            </a:fld>
            <a:endParaRPr lang="en-US"/>
          </a:p>
        </p:txBody>
      </p:sp>
    </p:spTree>
    <p:extLst>
      <p:ext uri="{BB962C8B-B14F-4D97-AF65-F5344CB8AC3E}">
        <p14:creationId xmlns:p14="http://schemas.microsoft.com/office/powerpoint/2010/main" val="2396259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begin our investigation with the question how do abuser find IPS apps. We hypothesize that an would-be abuser will probably start with searching on the Web via some search engine. For our study we used Google.  Searching for terms like “how to spy on my husband” or “how to track my girlfriend” returns several million hits that includes, </a:t>
            </a:r>
          </a:p>
          <a:p>
            <a:r>
              <a:rPr lang="en-US" dirty="0"/>
              <a:t>Blogposts comparing spyware tools, video how-to guides, ad funnels that discuss about IPS and redirect traffic to some spyware app website, and spyware app websites. In addition to the search results we also observed, most modern search engines provide query recommendation educated from prior searches to help user search better.  Based on this observation… </a:t>
            </a:r>
          </a:p>
        </p:txBody>
      </p:sp>
      <p:sp>
        <p:nvSpPr>
          <p:cNvPr id="4" name="Slide Number Placeholder 3"/>
          <p:cNvSpPr>
            <a:spLocks noGrp="1"/>
          </p:cNvSpPr>
          <p:nvPr>
            <p:ph type="sldNum" sz="quarter" idx="10"/>
          </p:nvPr>
        </p:nvSpPr>
        <p:spPr/>
        <p:txBody>
          <a:bodyPr/>
          <a:lstStyle/>
          <a:p>
            <a:fld id="{074431EF-124F-4066-8506-210B8D149E14}" type="slidenum">
              <a:rPr lang="en-US" smtClean="0"/>
              <a:t>9</a:t>
            </a:fld>
            <a:endParaRPr lang="en-US"/>
          </a:p>
        </p:txBody>
      </p:sp>
    </p:spTree>
    <p:extLst>
      <p:ext uri="{BB962C8B-B14F-4D97-AF65-F5344CB8AC3E}">
        <p14:creationId xmlns:p14="http://schemas.microsoft.com/office/powerpoint/2010/main" val="2801716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discovering on-store IPS-relevant aps in the Play Store, we build a pipeline which first snowball searches in the play store. In three months we collected more than 15000 apps via snowball searching. Not all of them are relevant for conducting IPS. So we filter the list using a supervised machine learning classifier that looks at the app title, description, and permissions as listed in the Play Store.  We bias the classifier towards low false negative rate at the cost of slightly higher false positive rate, as failing to detect an IPS app can be dangerous in the IPV situation. To remove the false positives we went over the list and found 3500 apps that can be used by an abuser to spy on a victim.</a:t>
            </a:r>
          </a:p>
          <a:p>
            <a:endParaRPr lang="en-US" dirty="0"/>
          </a:p>
          <a:p>
            <a:r>
              <a:rPr lang="en-US" dirty="0"/>
              <a:t>We also apply this process to iTunes but for only couple of weeks, and obtained 451 apps that are relevant for IPS.</a:t>
            </a:r>
          </a:p>
        </p:txBody>
      </p:sp>
      <p:sp>
        <p:nvSpPr>
          <p:cNvPr id="4" name="Slide Number Placeholder 3"/>
          <p:cNvSpPr>
            <a:spLocks noGrp="1"/>
          </p:cNvSpPr>
          <p:nvPr>
            <p:ph type="sldNum" sz="quarter" idx="10"/>
          </p:nvPr>
        </p:nvSpPr>
        <p:spPr/>
        <p:txBody>
          <a:bodyPr/>
          <a:lstStyle/>
          <a:p>
            <a:fld id="{074431EF-124F-4066-8506-210B8D149E14}" type="slidenum">
              <a:rPr lang="en-US" smtClean="0"/>
              <a:t>10</a:t>
            </a:fld>
            <a:endParaRPr lang="en-US"/>
          </a:p>
        </p:txBody>
      </p:sp>
    </p:spTree>
    <p:extLst>
      <p:ext uri="{BB962C8B-B14F-4D97-AF65-F5344CB8AC3E}">
        <p14:creationId xmlns:p14="http://schemas.microsoft.com/office/powerpoint/2010/main" val="1733228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example, in one forum, an would-be abuser seek advice for an app that he can use to surreptitiously track his wife’s location. In response, another (ab)user recommends Cerberus which is available in the Play Store, which can be configured to be hidden in app drawer, and remotely record audio, video, and take picture. Cerberus is an antitheft app, which is being repurposed for IPS!</a:t>
            </a:r>
          </a:p>
          <a:p>
            <a:endParaRPr lang="en-US" dirty="0"/>
          </a:p>
          <a:p>
            <a:r>
              <a:rPr lang="en-US" dirty="0"/>
              <a:t>[[TODO: More animation]]</a:t>
            </a:r>
          </a:p>
        </p:txBody>
      </p:sp>
      <p:sp>
        <p:nvSpPr>
          <p:cNvPr id="4" name="Slide Number Placeholder 3"/>
          <p:cNvSpPr>
            <a:spLocks noGrp="1"/>
          </p:cNvSpPr>
          <p:nvPr>
            <p:ph type="sldNum" sz="quarter" idx="10"/>
          </p:nvPr>
        </p:nvSpPr>
        <p:spPr/>
        <p:txBody>
          <a:bodyPr/>
          <a:lstStyle/>
          <a:p>
            <a:fld id="{074431EF-124F-4066-8506-210B8D149E14}" type="slidenum">
              <a:rPr lang="en-US" smtClean="0"/>
              <a:t>11</a:t>
            </a:fld>
            <a:endParaRPr lang="en-US"/>
          </a:p>
        </p:txBody>
      </p:sp>
    </p:spTree>
    <p:extLst>
      <p:ext uri="{BB962C8B-B14F-4D97-AF65-F5344CB8AC3E}">
        <p14:creationId xmlns:p14="http://schemas.microsoft.com/office/powerpoint/2010/main" val="3607236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shockingly powerful [[and violates one or more developer policies]] in most official app market places. As one app, </a:t>
            </a:r>
            <a:r>
              <a:rPr lang="en-US" dirty="0" err="1"/>
              <a:t>spyzie</a:t>
            </a:r>
            <a:r>
              <a:rPr lang="en-US" dirty="0"/>
              <a:t>, succinctly describes their capabilities as following.  The app can track in real time as well as preserve history of victim’s location, all app chats, all calls and </a:t>
            </a:r>
            <a:r>
              <a:rPr lang="en-US" dirty="0" err="1"/>
              <a:t>SMSes</a:t>
            </a:r>
            <a:r>
              <a:rPr lang="en-US" dirty="0"/>
              <a:t>.  The app can even remotely record audio, video, or alter settings. </a:t>
            </a:r>
          </a:p>
          <a:p>
            <a:endParaRPr lang="en-US" dirty="0"/>
          </a:p>
          <a:p>
            <a:r>
              <a:rPr lang="en-US" dirty="0"/>
              <a:t>[[TODO: Change the pic]]</a:t>
            </a:r>
          </a:p>
        </p:txBody>
      </p:sp>
      <p:sp>
        <p:nvSpPr>
          <p:cNvPr id="4" name="Slide Number Placeholder 3"/>
          <p:cNvSpPr>
            <a:spLocks noGrp="1"/>
          </p:cNvSpPr>
          <p:nvPr>
            <p:ph type="sldNum" sz="quarter" idx="10"/>
          </p:nvPr>
        </p:nvSpPr>
        <p:spPr/>
        <p:txBody>
          <a:bodyPr/>
          <a:lstStyle/>
          <a:p>
            <a:fld id="{074431EF-124F-4066-8506-210B8D149E14}" type="slidenum">
              <a:rPr lang="en-US" smtClean="0"/>
              <a:t>12</a:t>
            </a:fld>
            <a:endParaRPr lang="en-US"/>
          </a:p>
        </p:txBody>
      </p:sp>
    </p:spTree>
    <p:extLst>
      <p:ext uri="{BB962C8B-B14F-4D97-AF65-F5344CB8AC3E}">
        <p14:creationId xmlns:p14="http://schemas.microsoft.com/office/powerpoint/2010/main" val="2938960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f"/></Relationships>
</file>

<file path=ppt/slideLayouts/_rels/slideLayout12.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BuEJTI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A4BAAA0wkAAAg0AACcEAAAAAAAACYAAAAIAAAAAYAAAAAAAAA="/>
              </a:ext>
            </a:extLst>
          </p:cNvSpPr>
          <p:nvPr>
            <p:ph type="ctrTitle"/>
          </p:nvPr>
        </p:nvSpPr>
        <p:spPr>
          <a:xfrm>
            <a:off x="685800" y="1597025"/>
            <a:ext cx="7772400" cy="1102995"/>
          </a:xfrm>
        </p:spPr>
        <p:txBody>
          <a:bodyPr/>
          <a:lstStyle>
            <a:lvl1pPr>
              <a:defRPr>
                <a:latin typeface="Century Schoolbook L" pitchFamily="1" charset="0"/>
                <a:ea typeface="Century Schoolbook L" pitchFamily="1" charset="0"/>
                <a:cs typeface="Century Schoolbook L" pitchFamily="1" charset="0"/>
              </a:defRPr>
            </a:lvl1pPr>
          </a:lstStyle>
          <a:p>
            <a:r>
              <a:t>Click to edit Master title style</a:t>
            </a:r>
          </a:p>
        </p:txBody>
      </p:sp>
      <p:sp>
        <p:nvSpPr>
          <p:cNvPr id="3" name="SlideSubtitle1"/>
          <p:cNvSpPr>
            <a:spLocks noGrp="1" noChangeArrowheads="1"/>
            <a:extLst>
              <a:ext uri="smNativeData">
                <pr:smNativeData xmlns:pr="smNativeData" xmlns:p14="http://schemas.microsoft.com/office/powerpoint/2010/main" xmlns="" val="SMDATA_13_Ywb2Wh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Do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BwCAAA7hEAANAvAAAEGgAAAAAAACYAAAAIAAAAAYAAAAAAAAA="/>
              </a:ext>
            </a:extLst>
          </p:cNvSpPr>
          <p:nvPr>
            <p:ph type="subTitle" idx="1"/>
          </p:nvPr>
        </p:nvSpPr>
        <p:spPr>
          <a:xfrm>
            <a:off x="1371600" y="2914650"/>
            <a:ext cx="6400800" cy="1314450"/>
          </a:xfrm>
        </p:spPr>
        <p:txBody>
          <a:bodyPr/>
          <a:lstStyle>
            <a:lvl1pPr marL="0" indent="0" algn="ctr">
              <a:buNone/>
              <a:defRPr>
                <a:latin typeface="EB Garamond 12" pitchFamily="1" charset="0"/>
                <a:ea typeface="EB Garamond 12" pitchFamily="1" charset="0"/>
                <a:cs typeface="EB Garamond 12" pitchFamily="1"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t>Click to edit Master subtitle style</a:t>
            </a:r>
          </a:p>
        </p:txBody>
      </p:sp>
      <p:sp>
        <p:nvSpPr>
          <p:cNvPr id="4" name="DateTime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Bk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QAgAAVB0AAPAPAAACHwAAAAAAACYAAAAIAAAAAAAAAAAAAAA="/>
              </a:ext>
            </a:extLst>
          </p:cNvSpPr>
          <p:nvPr>
            <p:ph type="dt" sz="quarter" idx="10"/>
          </p:nvPr>
        </p:nvSpPr>
        <p:spPr/>
        <p:txBody>
          <a:bodyPr/>
          <a:lstStyle/>
          <a:p>
            <a:fld id="{567A06D1-ED0D-44AD-AFC6-02470345D070}" type="datetime1">
              <a:rPr lang="en-US" smtClean="0"/>
              <a:t>5/3/20</a:t>
            </a:fld>
            <a:endParaRPr/>
          </a:p>
        </p:txBody>
      </p:sp>
      <p:sp>
        <p:nvSpPr>
          <p:cNvPr id="5" name="Footer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GEAc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A4EwAAVB0AAAglAAACHwAAAAAAACYAAAAIAAAAAAAAAAAAAAA="/>
              </a:ext>
            </a:extLst>
          </p:cNvSpPr>
          <p:nvPr>
            <p:ph type="ftr" sz="quarter" idx="11"/>
          </p:nvPr>
        </p:nvSpPr>
        <p:spPr/>
        <p:txBody>
          <a:bodyPr/>
          <a:lstStyle/>
          <a:p>
            <a:r>
              <a:t>{Footer}</a:t>
            </a:r>
          </a:p>
        </p:txBody>
      </p:sp>
      <p:sp>
        <p:nvSpPr>
          <p:cNvPr id="6" name="SlideNumber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D4C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BQKAAAVB0AAHA1AAACHwAAAAAAACYAAAAIAAAAAAAAAAAAAAA="/>
              </a:ext>
            </a:extLst>
          </p:cNvSpPr>
          <p:nvPr>
            <p:ph type="sldNum" sz="quarter" idx="12"/>
          </p:nvPr>
        </p:nvSpPr>
        <p:spPr/>
        <p:txBody>
          <a:bodyPr/>
          <a:lstStyle/>
          <a:p>
            <a:fld id="{12A11AC8-86FF-F4EC-B119-70B954574725}" type="slidenum">
              <a:t>‹#›</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xmlns:p14="http://schemas.microsoft.com/office/powerpoint/2010/main" xmlns="" val="SMDATA_13_Ywb2WhMAAAAlAAAAZAAAAA8BAAAAkAAAAEgAAACQAAAASAAAAAAAAAACAAAAAQ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GQAI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IKAAARAEAAHA1AABEHAAAAAAAACYAAAAIAAAAgwAAAAAAAAA="/>
              </a:ext>
            </a:extLst>
          </p:cNvSpPr>
          <p:nvPr>
            <p:ph type="title"/>
          </p:nvPr>
        </p:nvSpPr>
        <p:spPr>
          <a:xfrm>
            <a:off x="6629400" y="205740"/>
            <a:ext cx="2057400" cy="4389120"/>
          </a:xfrm>
        </p:spPr>
        <p:txBody>
          <a:bodyPr vert="vert" wrap="square" numCol="1" anchor="b">
            <a:prstTxWarp prst="textNoShape">
              <a:avLst/>
            </a:prstTxWarp>
          </a:bodyPr>
          <a:lstStyle/>
          <a:p>
            <a:r>
              <a:t>Click to edit Master title style</a:t>
            </a:r>
          </a:p>
        </p:txBody>
      </p:sp>
      <p:sp>
        <p:nvSpPr>
          <p:cNvPr id="3" name="SlideText1"/>
          <p:cNvSpPr>
            <a:spLocks noGrp="1" noChangeArrowheads="1"/>
            <a:extLst>
              <a:ext uri="smNativeData">
                <pr:smNativeData xmlns:pr="smNativeData" xmlns:p14="http://schemas.microsoft.com/office/powerpoint/2010/main" xmlns="" val="SMDATA_13_Ywb2WhMAAAAlAAAAZAAAAA8BAAAAkAAAAEgAAACQAAAASAAAAAAAAAAAAAAAAQ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QAgAARAEAANgnAABEHAAAAAAAACYAAAAIAAAAAwAAAAAAAAA="/>
              </a:ext>
            </a:extLst>
          </p:cNvSpPr>
          <p:nvPr>
            <p:ph idx="1"/>
          </p:nvPr>
        </p:nvSpPr>
        <p:spPr>
          <a:xfrm>
            <a:off x="457200" y="205740"/>
            <a:ext cx="6019800" cy="4389120"/>
          </a:xfrm>
        </p:spPr>
        <p:txBody>
          <a:bodyPr vert="vert" wrap="square" numCol="1" anchor="t">
            <a:prstTxWarp prst="textNoShape">
              <a:avLst/>
            </a:prstTxWarp>
          </a:bodyPr>
          <a:lstStyle/>
          <a:p>
            <a:r>
              <a:t>Click to edit Master text styles</a:t>
            </a:r>
          </a:p>
          <a:p>
            <a:pPr lvl="1"/>
            <a:r>
              <a:t>Second level</a:t>
            </a:r>
          </a:p>
          <a:p>
            <a:pPr lvl="2"/>
            <a:r>
              <a:t>Third level</a:t>
            </a:r>
          </a:p>
          <a:p>
            <a:pPr lvl="3"/>
            <a:r>
              <a:t>Fourth level</a:t>
            </a:r>
          </a:p>
          <a:p>
            <a:pPr lvl="4"/>
            <a:r>
              <a:t>Fifth level</a:t>
            </a:r>
          </a:p>
        </p:txBody>
      </p:sp>
      <p:sp>
        <p:nvSpPr>
          <p:cNvPr id="4" name="DateTime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QAgAAVB0AAPAPAAACHwAAAAAAACYAAAAIAAAAAAAAAAAAAAA="/>
              </a:ext>
            </a:extLst>
          </p:cNvSpPr>
          <p:nvPr>
            <p:ph type="dt" sz="quarter" idx="10"/>
          </p:nvPr>
        </p:nvSpPr>
        <p:spPr/>
        <p:txBody>
          <a:bodyPr/>
          <a:lstStyle/>
          <a:p>
            <a:fld id="{193E79A8-3F7B-4519-856D-4E67144F8E42}" type="datetime1">
              <a:rPr lang="en-US" smtClean="0"/>
              <a:t>5/3/20</a:t>
            </a:fld>
            <a:endParaRPr/>
          </a:p>
        </p:txBody>
      </p:sp>
      <p:sp>
        <p:nvSpPr>
          <p:cNvPr id="5" name="Footer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A4EwAAVB0AAAglAAACHwAAAAAAACYAAAAIAAAAAAAAAAAAAAA="/>
              </a:ext>
            </a:extLst>
          </p:cNvSpPr>
          <p:nvPr>
            <p:ph type="ftr" sz="quarter" idx="11"/>
          </p:nvPr>
        </p:nvSpPr>
        <p:spPr/>
        <p:txBody>
          <a:bodyPr/>
          <a:lstStyle/>
          <a:p>
            <a:r>
              <a:rPr lang="en-US"/>
              <a:t>{Footer}</a:t>
            </a:r>
            <a:endParaRPr/>
          </a:p>
        </p:txBody>
      </p:sp>
      <p:sp>
        <p:nvSpPr>
          <p:cNvPr id="6" name="SlideNumber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BQKAAAVB0AAHA1AAACHwAAAAAAACYAAAAIAAAAAAAAAAAAAAA="/>
              </a:ext>
            </a:extLst>
          </p:cNvSpPr>
          <p:nvPr>
            <p:ph type="sldNum" sz="quarter" idx="12"/>
          </p:nvPr>
        </p:nvSpPr>
        <p:spPr/>
        <p:txBody>
          <a:bodyPr/>
          <a:lstStyle/>
          <a:p>
            <a:fld id="{39CE338C-C2D4-9BC5-9A76-34907D386C61}" type="slidenum">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 Content">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lvl1pPr>
              <a:defRPr lang="en-US" b="0" i="0" u="none" strike="noStrike" smtClean="0">
                <a:effectLst/>
              </a:defRPr>
            </a:lvl1pPr>
          </a:lstStyle>
          <a:p>
            <a:pPr>
              <a:defRPr/>
            </a:pPr>
            <a:endParaRPr lang="en-US"/>
          </a:p>
        </p:txBody>
      </p:sp>
      <p:sp>
        <p:nvSpPr>
          <p:cNvPr id="8" name="Slide Number Placeholder 7"/>
          <p:cNvSpPr>
            <a:spLocks noGrp="1"/>
          </p:cNvSpPr>
          <p:nvPr>
            <p:ph type="sldNum" sz="quarter" idx="11"/>
          </p:nvPr>
        </p:nvSpPr>
        <p:spPr/>
        <p:txBody>
          <a:bodyPr/>
          <a:lstStyle/>
          <a:p>
            <a:pPr>
              <a:defRPr/>
            </a:pPr>
            <a:fld id="{56DA8CCF-A9BE-2E40-9C49-0F99CD5945D6}" type="slidenum">
              <a:rPr lang="en-US" smtClean="0"/>
              <a:pPr>
                <a:defRPr/>
              </a:pPr>
              <a:t>‹#›</a:t>
            </a:fld>
            <a:endParaRPr lang="en-US" dirty="0"/>
          </a:p>
        </p:txBody>
      </p:sp>
      <p:sp>
        <p:nvSpPr>
          <p:cNvPr id="9" name="Title 8"/>
          <p:cNvSpPr>
            <a:spLocks noGrp="1"/>
          </p:cNvSpPr>
          <p:nvPr>
            <p:ph type="title" hasCustomPrompt="1"/>
          </p:nvPr>
        </p:nvSpPr>
        <p:spPr/>
        <p:txBody>
          <a:bodyPr/>
          <a:lstStyle>
            <a:lvl1pPr>
              <a:defRPr/>
            </a:lvl1pPr>
          </a:lstStyle>
          <a:p>
            <a:r>
              <a:rPr lang="en-US" dirty="0"/>
              <a:t>Title Arial 28pt Title Caps</a:t>
            </a:r>
          </a:p>
        </p:txBody>
      </p:sp>
      <p:sp>
        <p:nvSpPr>
          <p:cNvPr id="11" name="Text Placeholder 10"/>
          <p:cNvSpPr>
            <a:spLocks noGrp="1"/>
          </p:cNvSpPr>
          <p:nvPr>
            <p:ph type="body" sz="quarter" idx="12"/>
          </p:nvPr>
        </p:nvSpPr>
        <p:spPr>
          <a:xfrm>
            <a:off x="485775" y="971550"/>
            <a:ext cx="8172450" cy="348615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2" name="Picture 1">
            <a:extLst>
              <a:ext uri="{FF2B5EF4-FFF2-40B4-BE49-F238E27FC236}">
                <a16:creationId xmlns:a16="http://schemas.microsoft.com/office/drawing/2014/main" xmlns="" id="{4D348489-F8C5-AA4D-A894-FB045FB6344B}"/>
              </a:ext>
            </a:extLst>
          </p:cNvPr>
          <p:cNvPicPr>
            <a:picLocks noChangeAspect="1"/>
          </p:cNvPicPr>
          <p:nvPr userDrawn="1"/>
        </p:nvPicPr>
        <p:blipFill>
          <a:blip r:embed="rId2">
            <a:lum bright="70000" contrast="-70000"/>
          </a:blip>
          <a:stretch>
            <a:fillRect/>
          </a:stretch>
        </p:blipFill>
        <p:spPr>
          <a:xfrm>
            <a:off x="1460221" y="4878880"/>
            <a:ext cx="984785" cy="216653"/>
          </a:xfrm>
          <a:prstGeom prst="rect">
            <a:avLst/>
          </a:prstGeom>
        </p:spPr>
      </p:pic>
    </p:spTree>
    <p:extLst>
      <p:ext uri="{BB962C8B-B14F-4D97-AF65-F5344CB8AC3E}">
        <p14:creationId xmlns:p14="http://schemas.microsoft.com/office/powerpoint/2010/main" val="1123764838"/>
      </p:ext>
    </p:extLst>
  </p:cSld>
  <p:clrMapOvr>
    <a:masterClrMapping/>
  </p:clrMapOvr>
  <p:transition>
    <p:fade/>
  </p:transition>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YMC17 - Title, Subtitle, Content">
    <p:spTree>
      <p:nvGrpSpPr>
        <p:cNvPr id="1" name=""/>
        <p:cNvGrpSpPr/>
        <p:nvPr/>
      </p:nvGrpSpPr>
      <p:grpSpPr>
        <a:xfrm>
          <a:off x="0" y="0"/>
          <a:ext cx="0" cy="0"/>
          <a:chOff x="0" y="0"/>
          <a:chExt cx="0" cy="0"/>
        </a:xfrm>
      </p:grpSpPr>
      <p:grpSp>
        <p:nvGrpSpPr>
          <p:cNvPr id="5" name="Group 72" hidden="1"/>
          <p:cNvGrpSpPr>
            <a:grpSpLocks/>
          </p:cNvGrpSpPr>
          <p:nvPr userDrawn="1">
            <p:custDataLst>
              <p:tags r:id="rId1"/>
            </p:custDataLst>
          </p:nvPr>
        </p:nvGrpSpPr>
        <p:grpSpPr bwMode="auto">
          <a:xfrm>
            <a:off x="-211931" y="-535782"/>
            <a:ext cx="9555956" cy="6215063"/>
            <a:chOff x="-282027" y="-714736"/>
            <a:chExt cx="12740305" cy="8287473"/>
          </a:xfrm>
        </p:grpSpPr>
        <p:cxnSp>
          <p:nvCxnSpPr>
            <p:cNvPr id="7" name="Straight Connector 6" hidden="1"/>
            <p:cNvCxnSpPr/>
            <p:nvPr/>
          </p:nvCxnSpPr>
          <p:spPr>
            <a:xfrm>
              <a:off x="3311799"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hidden="1"/>
            <p:cNvCxnSpPr/>
            <p:nvPr/>
          </p:nvCxnSpPr>
          <p:spPr>
            <a:xfrm>
              <a:off x="6088126"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hidden="1"/>
            <p:cNvCxnSpPr/>
            <p:nvPr/>
          </p:nvCxnSpPr>
          <p:spPr>
            <a:xfrm>
              <a:off x="8864452"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0" name="Group 84" hidden="1"/>
            <p:cNvGrpSpPr>
              <a:grpSpLocks/>
            </p:cNvGrpSpPr>
            <p:nvPr userDrawn="1"/>
          </p:nvGrpSpPr>
          <p:grpSpPr bwMode="auto">
            <a:xfrm>
              <a:off x="11640116" y="-714736"/>
              <a:ext cx="551884" cy="8287473"/>
              <a:chOff x="11640116" y="-714736"/>
              <a:chExt cx="551884" cy="8287473"/>
            </a:xfrm>
          </p:grpSpPr>
          <p:cxnSp>
            <p:nvCxnSpPr>
              <p:cNvPr id="24" name="Straight Connector 23" hidden="1"/>
              <p:cNvCxnSpPr/>
              <p:nvPr/>
            </p:nvCxnSpPr>
            <p:spPr>
              <a:xfrm>
                <a:off x="1164077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hidden="1"/>
              <p:cNvCxnSpPr/>
              <p:nvPr userDrawn="1"/>
            </p:nvCxnSpPr>
            <p:spPr>
              <a:xfrm>
                <a:off x="12191598"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85" hidden="1"/>
            <p:cNvGrpSpPr>
              <a:grpSpLocks/>
            </p:cNvGrpSpPr>
            <p:nvPr userDrawn="1"/>
          </p:nvGrpSpPr>
          <p:grpSpPr bwMode="auto">
            <a:xfrm>
              <a:off x="-282027" y="-714736"/>
              <a:ext cx="12740305" cy="8287473"/>
              <a:chOff x="-282026" y="-714736"/>
              <a:chExt cx="12740305" cy="8287473"/>
            </a:xfrm>
          </p:grpSpPr>
          <p:grpSp>
            <p:nvGrpSpPr>
              <p:cNvPr id="12" name="Group 86" hidden="1"/>
              <p:cNvGrpSpPr>
                <a:grpSpLocks/>
              </p:cNvGrpSpPr>
              <p:nvPr userDrawn="1"/>
            </p:nvGrpSpPr>
            <p:grpSpPr bwMode="auto">
              <a:xfrm>
                <a:off x="-282026" y="0"/>
                <a:ext cx="12740305" cy="246887"/>
                <a:chOff x="-282026" y="0"/>
                <a:chExt cx="12740305" cy="246887"/>
              </a:xfrm>
            </p:grpSpPr>
            <p:cxnSp>
              <p:nvCxnSpPr>
                <p:cNvPr id="22" name="Straight Connector 21" hidden="1"/>
                <p:cNvCxnSpPr/>
                <p:nvPr/>
              </p:nvCxnSpPr>
              <p:spPr>
                <a:xfrm flipH="1">
                  <a:off x="-282026" y="-299"/>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hidden="1"/>
                <p:cNvCxnSpPr/>
                <p:nvPr/>
              </p:nvCxnSpPr>
              <p:spPr>
                <a:xfrm flipH="1">
                  <a:off x="-282026" y="247373"/>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87" hidden="1"/>
              <p:cNvGrpSpPr>
                <a:grpSpLocks/>
              </p:cNvGrpSpPr>
              <p:nvPr userDrawn="1"/>
            </p:nvGrpSpPr>
            <p:grpSpPr bwMode="auto">
              <a:xfrm>
                <a:off x="-282026" y="1280053"/>
                <a:ext cx="12740305" cy="442593"/>
                <a:chOff x="-282026" y="1280053"/>
                <a:chExt cx="12740305" cy="442593"/>
              </a:xfrm>
            </p:grpSpPr>
            <p:cxnSp>
              <p:nvCxnSpPr>
                <p:cNvPr id="20" name="Straight Connector 19" hidden="1"/>
                <p:cNvCxnSpPr/>
                <p:nvPr/>
              </p:nvCxnSpPr>
              <p:spPr>
                <a:xfrm flipH="1">
                  <a:off x="-282026" y="1279338"/>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hidden="1"/>
                <p:cNvCxnSpPr/>
                <p:nvPr/>
              </p:nvCxnSpPr>
              <p:spPr>
                <a:xfrm flipH="1">
                  <a:off x="-282026" y="1722290"/>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88" hidden="1"/>
              <p:cNvGrpSpPr>
                <a:grpSpLocks/>
              </p:cNvGrpSpPr>
              <p:nvPr userDrawn="1"/>
            </p:nvGrpSpPr>
            <p:grpSpPr bwMode="auto">
              <a:xfrm>
                <a:off x="0" y="-714736"/>
                <a:ext cx="551884" cy="8287473"/>
                <a:chOff x="11640116" y="-714736"/>
                <a:chExt cx="551884" cy="8287473"/>
              </a:xfrm>
            </p:grpSpPr>
            <p:cxnSp>
              <p:nvCxnSpPr>
                <p:cNvPr id="18" name="Straight Connector 17" hidden="1"/>
                <p:cNvCxnSpPr/>
                <p:nvPr/>
              </p:nvCxnSpPr>
              <p:spPr>
                <a:xfrm>
                  <a:off x="11640644"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hidden="1"/>
                <p:cNvCxnSpPr/>
                <p:nvPr userDrawn="1"/>
              </p:nvCxnSpPr>
              <p:spPr>
                <a:xfrm>
                  <a:off x="12191465" y="-714736"/>
                  <a:ext cx="0" cy="8287473"/>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89" hidden="1"/>
              <p:cNvGrpSpPr>
                <a:grpSpLocks/>
              </p:cNvGrpSpPr>
              <p:nvPr userDrawn="1"/>
            </p:nvGrpSpPr>
            <p:grpSpPr bwMode="auto">
              <a:xfrm>
                <a:off x="-282026" y="6584314"/>
                <a:ext cx="12740305" cy="273686"/>
                <a:chOff x="-282026" y="0"/>
                <a:chExt cx="12740305" cy="273686"/>
              </a:xfrm>
            </p:grpSpPr>
            <p:cxnSp>
              <p:nvCxnSpPr>
                <p:cNvPr id="16" name="Straight Connector 15" hidden="1"/>
                <p:cNvCxnSpPr/>
                <p:nvPr/>
              </p:nvCxnSpPr>
              <p:spPr>
                <a:xfrm flipH="1">
                  <a:off x="-282026" y="-675"/>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hidden="1"/>
                <p:cNvCxnSpPr/>
                <p:nvPr/>
              </p:nvCxnSpPr>
              <p:spPr>
                <a:xfrm flipH="1">
                  <a:off x="-282026" y="273986"/>
                  <a:ext cx="12740305"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48" name="Subtitle 2"/>
          <p:cNvSpPr>
            <a:spLocks noGrp="1"/>
          </p:cNvSpPr>
          <p:nvPr>
            <p:ph type="subTitle" idx="1"/>
          </p:nvPr>
        </p:nvSpPr>
        <p:spPr>
          <a:xfrm>
            <a:off x="371475" y="714375"/>
            <a:ext cx="7264600" cy="342900"/>
          </a:xfrm>
          <a:prstGeom prst="rect">
            <a:avLst/>
          </a:prstGeom>
        </p:spPr>
        <p:txBody>
          <a:bodyPr anchor="t"/>
          <a:lstStyle>
            <a:lvl1pPr marL="0" indent="0" algn="l" defTabSz="685800" rtl="0" eaLnBrk="1" latinLnBrk="0" hangingPunct="1">
              <a:lnSpc>
                <a:spcPct val="90000"/>
              </a:lnSpc>
              <a:spcBef>
                <a:spcPts val="0"/>
              </a:spcBef>
              <a:buFont typeface="Arial" panose="020B0604020202020204" pitchFamily="34" charset="0"/>
              <a:buNone/>
              <a:defRPr lang="en-US" sz="2100" b="1" i="0" kern="1200" dirty="0">
                <a:solidFill>
                  <a:schemeClr val="tx1">
                    <a:lumMod val="65000"/>
                    <a:lumOff val="35000"/>
                  </a:schemeClr>
                </a:solidFill>
                <a:latin typeface="+mn-lt"/>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US"/>
              <a:t>Click to edit Master subtitle style</a:t>
            </a:r>
            <a:endParaRPr lang="en-US" dirty="0"/>
          </a:p>
        </p:txBody>
      </p:sp>
      <p:sp>
        <p:nvSpPr>
          <p:cNvPr id="6" name="Title 5"/>
          <p:cNvSpPr>
            <a:spLocks noGrp="1"/>
          </p:cNvSpPr>
          <p:nvPr>
            <p:ph type="title"/>
          </p:nvPr>
        </p:nvSpPr>
        <p:spPr>
          <a:xfrm>
            <a:off x="371475" y="440055"/>
            <a:ext cx="8172450" cy="274320"/>
          </a:xfrm>
        </p:spPr>
        <p:txBody>
          <a:bodyPr/>
          <a:lstStyle>
            <a:lvl1pPr>
              <a:defRPr/>
            </a:lvl1pPr>
          </a:lstStyle>
          <a:p>
            <a:r>
              <a:rPr lang="en-US" dirty="0"/>
              <a:t>Click to edit Master title style</a:t>
            </a:r>
          </a:p>
        </p:txBody>
      </p:sp>
      <p:sp>
        <p:nvSpPr>
          <p:cNvPr id="46" name="Content Placeholder 3"/>
          <p:cNvSpPr>
            <a:spLocks noGrp="1"/>
          </p:cNvSpPr>
          <p:nvPr>
            <p:ph sz="quarter" idx="12"/>
          </p:nvPr>
        </p:nvSpPr>
        <p:spPr>
          <a:xfrm>
            <a:off x="371475" y="1371600"/>
            <a:ext cx="8401050" cy="3171825"/>
          </a:xfrm>
          <a:prstGeom prst="rect">
            <a:avLst/>
          </a:prstGeom>
        </p:spPr>
        <p:txBody>
          <a:bodyPr/>
          <a:lstStyle>
            <a:lvl1pPr>
              <a:defRPr>
                <a:solidFill>
                  <a:schemeClr val="tx1">
                    <a:lumMod val="65000"/>
                    <a:lumOff val="35000"/>
                  </a:schemeClr>
                </a:solidFill>
              </a:defRPr>
            </a:lvl1pPr>
            <a:lvl2pPr marL="556022" indent="-213122">
              <a:buFont typeface="Arial" panose="020B0604020202020204" pitchFamily="34" charset="0"/>
              <a:buChar char="•"/>
              <a:defRPr>
                <a:solidFill>
                  <a:schemeClr val="tx1">
                    <a:lumMod val="65000"/>
                    <a:lumOff val="35000"/>
                  </a:schemeClr>
                </a:solidFill>
              </a:defRPr>
            </a:lvl2pPr>
            <a:lvl3pPr marL="904875" indent="-219075">
              <a:buFont typeface="Arial" panose="020B0604020202020204" pitchFamily="34" charset="0"/>
              <a:buChar char="•"/>
              <a:defRPr>
                <a:solidFill>
                  <a:schemeClr val="tx1">
                    <a:lumMod val="65000"/>
                    <a:lumOff val="35000"/>
                  </a:schemeClr>
                </a:solidFill>
              </a:defRPr>
            </a:lvl3pPr>
            <a:lvl4pPr marL="1241822" indent="-213122">
              <a:buFont typeface="Arial" panose="020B0604020202020204" pitchFamily="34" charset="0"/>
              <a:buChar char="•"/>
              <a:defRPr>
                <a:solidFill>
                  <a:schemeClr val="tx1">
                    <a:lumMod val="65000"/>
                    <a:lumOff val="35000"/>
                  </a:schemeClr>
                </a:solidFill>
              </a:defRPr>
            </a:lvl4pPr>
            <a:lvl5pPr marL="1543050" indent="-171450">
              <a:buFont typeface="Arial" panose="020B0604020202020204" pitchFamily="34" charset="0"/>
              <a:buChar char="•"/>
              <a:defRPr>
                <a:solidFill>
                  <a:schemeClr val="tx1">
                    <a:lumMod val="65000"/>
                    <a:lumOff val="35000"/>
                  </a:schemeClr>
                </a:solidFill>
              </a:defRPr>
            </a:lvl5pPr>
            <a:lvl6pPr marL="1885950" indent="-171450">
              <a:buFont typeface="Arial" panose="020B0604020202020204" pitchFamily="34" charset="0"/>
              <a:buChar char="•"/>
              <a:defRPr sz="975">
                <a:solidFill>
                  <a:schemeClr val="tx1">
                    <a:lumMod val="65000"/>
                    <a:lumOff val="35000"/>
                  </a:schemeClr>
                </a:solidFill>
              </a:defRPr>
            </a:lvl6pPr>
            <a:lvl7pPr marL="2187179" indent="-129779">
              <a:buFont typeface="Arial" panose="020B0604020202020204" pitchFamily="34" charset="0"/>
              <a:buChar char="•"/>
              <a:defRPr sz="900">
                <a:solidFill>
                  <a:schemeClr val="tx1">
                    <a:lumMod val="65000"/>
                    <a:lumOff val="35000"/>
                  </a:schemeClr>
                </a:solidFill>
              </a:defRPr>
            </a:lvl7pPr>
            <a:lvl8pPr marL="2530079" indent="-129779">
              <a:buFont typeface="Arial" panose="020B0604020202020204" pitchFamily="34" charset="0"/>
              <a:buChar char="•"/>
              <a:defRPr sz="825">
                <a:solidFill>
                  <a:schemeClr val="tx1">
                    <a:lumMod val="65000"/>
                    <a:lumOff val="35000"/>
                  </a:schemeClr>
                </a:solidFill>
              </a:defRPr>
            </a:lvl8pPr>
            <a:lvl9pPr marL="2872979" indent="-129779">
              <a:buFont typeface="Arial" panose="020B0604020202020204" pitchFamily="34" charset="0"/>
              <a:buChar char="•"/>
              <a:defRPr sz="750">
                <a:solidFill>
                  <a:schemeClr val="tx1">
                    <a:lumMod val="65000"/>
                    <a:lumOff val="35000"/>
                  </a:schemeClr>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Footer Placeholder 4"/>
          <p:cNvSpPr>
            <a:spLocks noGrp="1"/>
          </p:cNvSpPr>
          <p:nvPr>
            <p:ph type="ftr" sz="quarter" idx="13"/>
          </p:nvPr>
        </p:nvSpPr>
        <p:spPr/>
        <p:txBody>
          <a:bodyPr/>
          <a:lstStyle>
            <a:lvl1pPr>
              <a:lnSpc>
                <a:spcPct val="90000"/>
              </a:lnSpc>
              <a:defRPr/>
            </a:lvl1pPr>
          </a:lstStyle>
          <a:p>
            <a:pPr>
              <a:defRPr/>
            </a:pPr>
            <a:endParaRPr/>
          </a:p>
        </p:txBody>
      </p:sp>
      <p:sp>
        <p:nvSpPr>
          <p:cNvPr id="27" name="Slide Number Placeholder 7"/>
          <p:cNvSpPr>
            <a:spLocks noGrp="1"/>
          </p:cNvSpPr>
          <p:nvPr>
            <p:ph type="sldNum" sz="quarter" idx="14"/>
          </p:nvPr>
        </p:nvSpPr>
        <p:spPr/>
        <p:txBody>
          <a:bodyPr/>
          <a:lstStyle>
            <a:lvl1pPr algn="ctr">
              <a:defRPr sz="900" b="1">
                <a:solidFill>
                  <a:schemeClr val="tx1">
                    <a:tint val="75000"/>
                  </a:schemeClr>
                </a:solidFill>
              </a:defRPr>
            </a:lvl1pPr>
          </a:lstStyle>
          <a:p>
            <a:pPr>
              <a:defRPr/>
            </a:pPr>
            <a:fld id="{9575F9CE-059C-7544-A8CC-54960E497FF2}" type="slidenum">
              <a:rPr lang="en-US"/>
              <a:pPr>
                <a:defRPr/>
              </a:pPr>
              <a:t>‹#›</a:t>
            </a:fld>
            <a:endParaRPr lang="en-US" dirty="0"/>
          </a:p>
        </p:txBody>
      </p:sp>
    </p:spTree>
    <p:extLst>
      <p:ext uri="{BB962C8B-B14F-4D97-AF65-F5344CB8AC3E}">
        <p14:creationId xmlns:p14="http://schemas.microsoft.com/office/powerpoint/2010/main" val="977831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D4C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QAgAARAEAAHA1AACKBgAAAAAAACYAAAAIAAAAAIAAAAAAAAA="/>
              </a:ext>
            </a:extLst>
          </p:cNvSpPr>
          <p:nvPr>
            <p:ph type="title"/>
          </p:nvPr>
        </p:nvSpPr>
        <p:spPr/>
        <p:txBody>
          <a:bodyPr/>
          <a:lstStyle>
            <a:lvl1pPr>
              <a:defRPr sz="3600">
                <a:latin typeface="Century Schoolbook" panose="02040604050505020304" pitchFamily="18" charset="0"/>
                <a:ea typeface="Century Schoolbook" panose="02040604050505020304" pitchFamily="18" charset="0"/>
                <a:cs typeface="Century Schoolbook" panose="02040604050505020304" pitchFamily="18" charset="0"/>
              </a:defRPr>
            </a:lvl1pPr>
          </a:lstStyle>
          <a:p>
            <a:r>
              <a:rPr dirty="0"/>
              <a:t>Click to edit Master title style</a:t>
            </a:r>
          </a:p>
        </p:txBody>
      </p:sp>
      <p:sp>
        <p:nvSpPr>
          <p:cNvPr id="3" name="SlideText1"/>
          <p:cNvSpPr>
            <a:spLocks noGrp="1" noChangeArrowheads="1"/>
            <a:extLst>
              <a:ext uri="smNativeData">
                <pr:smNativeData xmlns:pr="smNativeData" xmlns:p14="http://schemas.microsoft.com/office/powerpoint/2010/main" xmlns="" val="SMDATA_13_Ywb2Wh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DEB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QAgAAYgcAAHA1AABEHAAAAAAAACYAAAAIAAAAAIAAAAAAAAA="/>
              </a:ext>
            </a:extLst>
          </p:cNvSpPr>
          <p:nvPr>
            <p:ph idx="1"/>
          </p:nvPr>
        </p:nvSpPr>
        <p:spPr/>
        <p:txBody>
          <a:bodyPr/>
          <a:lstStyle>
            <a:lvl1pPr>
              <a:defRPr sz="2400">
                <a:latin typeface="Abadi Extra Light" panose="020B0204020104020204" pitchFamily="34" charset="0"/>
                <a:ea typeface="Abadi Extra Light" panose="020B0204020104020204" pitchFamily="34" charset="0"/>
                <a:cs typeface="Abadi Extra Light" panose="020B0204020104020204" pitchFamily="34" charset="0"/>
              </a:defRPr>
            </a:lvl1pPr>
            <a:lvl2pPr>
              <a:defRPr sz="2000">
                <a:latin typeface="Abadi Extra Light" panose="020B0204020104020204" pitchFamily="34" charset="0"/>
                <a:ea typeface="Abadi Extra Light" panose="020B0204020104020204" pitchFamily="34" charset="0"/>
                <a:cs typeface="Abadi Extra Light" panose="020B0204020104020204" pitchFamily="34" charset="0"/>
              </a:defRPr>
            </a:lvl2pPr>
            <a:lvl3pPr>
              <a:defRPr sz="1800">
                <a:latin typeface="Abadi Extra Light" panose="020B0204020104020204" pitchFamily="34" charset="0"/>
                <a:ea typeface="Abadi Extra Light" panose="020B0204020104020204" pitchFamily="34" charset="0"/>
                <a:cs typeface="Abadi Extra Light" panose="020B0204020104020204" pitchFamily="34" charset="0"/>
              </a:defRPr>
            </a:lvl3pPr>
            <a:lvl4pPr>
              <a:defRPr sz="1600">
                <a:latin typeface="Abadi Extra Light" panose="020B0204020104020204" pitchFamily="34" charset="0"/>
                <a:ea typeface="Abadi Extra Light" panose="020B0204020104020204" pitchFamily="34" charset="0"/>
                <a:cs typeface="Abadi Extra Light" panose="020B0204020104020204" pitchFamily="34" charset="0"/>
              </a:defRPr>
            </a:lvl4pPr>
            <a:lvl5pPr>
              <a:defRPr sz="1600">
                <a:latin typeface="Abadi Extra Light" panose="020B0204020104020204" pitchFamily="34" charset="0"/>
                <a:ea typeface="Abadi Extra Light" panose="020B0204020104020204" pitchFamily="34" charset="0"/>
                <a:cs typeface="Abadi Extra Light" panose="020B0204020104020204" pitchFamily="34" charset="0"/>
              </a:defRPr>
            </a:lvl5pPr>
          </a:lstStyle>
          <a:p>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4" name="DateTime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QAgAAVB0AAPAPAAACHwAAAAAAACYAAAAIAAAAAAAAAAAAAAA="/>
              </a:ext>
            </a:extLst>
          </p:cNvSpPr>
          <p:nvPr>
            <p:ph type="dt" sz="quarter" idx="10"/>
          </p:nvPr>
        </p:nvSpPr>
        <p:spPr/>
        <p:txBody>
          <a:bodyPr/>
          <a:lstStyle/>
          <a:p>
            <a:fld id="{BA0B7C94-33BB-407D-B111-86C350330FF3}" type="datetime1">
              <a:rPr lang="en-US" smtClean="0"/>
              <a:t>5/3/20</a:t>
            </a:fld>
            <a:endParaRPr/>
          </a:p>
        </p:txBody>
      </p:sp>
      <p:sp>
        <p:nvSpPr>
          <p:cNvPr id="5" name="Footer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MIB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A4EwAAVB0AAAglAAACHwAAAAAAACYAAAAIAAAAAAAAAAAAAAA="/>
              </a:ext>
            </a:extLst>
          </p:cNvSpPr>
          <p:nvPr>
            <p:ph type="ftr" sz="quarter" idx="11"/>
          </p:nvPr>
        </p:nvSpPr>
        <p:spPr/>
        <p:txBody>
          <a:bodyPr/>
          <a:lstStyle/>
          <a:p>
            <a:r>
              <a:t>{Footer}</a:t>
            </a:r>
          </a:p>
        </p:txBody>
      </p:sp>
      <p:sp>
        <p:nvSpPr>
          <p:cNvPr id="6" name="SlideNumber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Bg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BQKAAAVB0AAHA1AAACHwAAAAAAACYAAAAIAAAAAAAAAAAAAAA="/>
              </a:ext>
            </a:extLst>
          </p:cNvSpPr>
          <p:nvPr>
            <p:ph type="sldNum" sz="quarter" idx="12"/>
          </p:nvPr>
        </p:nvSpPr>
        <p:spPr/>
        <p:txBody>
          <a:bodyPr/>
          <a:lstStyle/>
          <a:p>
            <a:fld id="{0171B764-2AEC-2441-A2C9-DC14F9875489}" type="slidenum">
              <a:t>‹#›</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xmlns:p14="http://schemas.microsoft.com/office/powerpoint/2010/main" xmlns="" val="SMDATA_13_Ywb2Wh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ByBAAAVRQAAEI0AACdGgAAAAAAACYAAAAIAAAAgYAAAAAAAAA="/>
              </a:ext>
            </a:extLst>
          </p:cNvSpPr>
          <p:nvPr>
            <p:ph type="title"/>
          </p:nvPr>
        </p:nvSpPr>
        <p:spPr>
          <a:xfrm>
            <a:off x="722630" y="3305175"/>
            <a:ext cx="7772400" cy="1021080"/>
          </a:xfrm>
        </p:spPr>
        <p:txBody>
          <a:bodyPr vert="horz" wrap="square" numCol="1" anchor="t">
            <a:prstTxWarp prst="textNoShape">
              <a:avLst/>
            </a:prstTxWarp>
          </a:bodyPr>
          <a:lstStyle>
            <a:lvl1pPr algn="l">
              <a:defRPr sz="4000" b="1" cap="all">
                <a:latin typeface="EB Garamond 12" pitchFamily="1" charset="0"/>
                <a:ea typeface="EB Garamond 12" pitchFamily="1" charset="0"/>
                <a:cs typeface="EB Garamond 12" pitchFamily="1" charset="0"/>
              </a:defRPr>
            </a:lvl1pPr>
          </a:lstStyle>
          <a:p>
            <a:pPr>
              <a:defRPr cap="all"/>
            </a:pPr>
            <a:r>
              <a:t>Click to edit Master title style</a:t>
            </a:r>
          </a:p>
        </p:txBody>
      </p:sp>
      <p:sp>
        <p:nvSpPr>
          <p:cNvPr id="3" name="SlideText1"/>
          <p:cNvSpPr>
            <a:spLocks noGrp="1" noChangeArrowheads="1"/>
            <a:extLst>
              <a:ext uri="smNativeData">
                <pr:smNativeData xmlns:pr="smNativeData" xmlns:p14="http://schemas.microsoft.com/office/powerpoint/2010/main" xmlns="" val="SMDATA_13_Ywb2WhMAAAAlAAAAZAAAAA8BAAAAkAAAAEgAAACQAAAASAAAAAAAAAAC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ByBAAAaA0AAEI0AABVFAAAAAAAACYAAAAIAAAAgYAAAAAAAAA="/>
              </a:ext>
            </a:extLst>
          </p:cNvSpPr>
          <p:nvPr>
            <p:ph idx="1"/>
          </p:nvPr>
        </p:nvSpPr>
        <p:spPr>
          <a:xfrm>
            <a:off x="722630" y="2179320"/>
            <a:ext cx="7772400" cy="1125855"/>
          </a:xfrm>
        </p:spPr>
        <p:txBody>
          <a:bodyPr vert="horz" wrap="square" numCol="1" anchor="b">
            <a:prstTxWarp prst="textNoShape">
              <a:avLst/>
            </a:prstTxWarp>
          </a:bodyPr>
          <a:lstStyle>
            <a:lvl1pPr marL="0" indent="0">
              <a:buNone/>
              <a:defRPr sz="2000">
                <a:latin typeface="EB Garamond 12" pitchFamily="1" charset="0"/>
                <a:ea typeface="EB Garamond 12" pitchFamily="1" charset="0"/>
                <a:cs typeface="EB Garamond 12" pitchFamily="1"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r>
              <a:t>Click to edit Master text styles</a:t>
            </a:r>
          </a:p>
        </p:txBody>
      </p:sp>
      <p:sp>
        <p:nvSpPr>
          <p:cNvPr id="4" name="DateTime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C8E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QAgAAVB0AAPAPAAACHwAAAAAAACYAAAAIAAAAAAAAAAAAAAA="/>
              </a:ext>
            </a:extLst>
          </p:cNvSpPr>
          <p:nvPr>
            <p:ph type="dt" sz="quarter" idx="10"/>
          </p:nvPr>
        </p:nvSpPr>
        <p:spPr/>
        <p:txBody>
          <a:bodyPr/>
          <a:lstStyle/>
          <a:p>
            <a:fld id="{F591CC97-7EB7-405B-9D0C-B05676FEB1C9}" type="datetime1">
              <a:rPr lang="en-US" smtClean="0"/>
              <a:t>5/3/20</a:t>
            </a:fld>
            <a:endParaRPr/>
          </a:p>
        </p:txBody>
      </p:sp>
      <p:sp>
        <p:nvSpPr>
          <p:cNvPr id="5" name="Footer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A4EwAAVB0AAAglAAACHwAAAAAAACYAAAAIAAAAAAAAAAAAAAA="/>
              </a:ext>
            </a:extLst>
          </p:cNvSpPr>
          <p:nvPr>
            <p:ph type="ftr" sz="quarter" idx="11"/>
          </p:nvPr>
        </p:nvSpPr>
        <p:spPr/>
        <p:txBody>
          <a:bodyPr/>
          <a:lstStyle/>
          <a:p>
            <a:r>
              <a:t>{Footer}</a:t>
            </a:r>
          </a:p>
        </p:txBody>
      </p:sp>
      <p:sp>
        <p:nvSpPr>
          <p:cNvPr id="6" name="SlideNumber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GEAc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BQKAAAVB0AAHA1AAACHwAAAAAAACYAAAAIAAAAAAAAAAAAAAA="/>
              </a:ext>
            </a:extLst>
          </p:cNvSpPr>
          <p:nvPr>
            <p:ph type="sldNum" sz="quarter" idx="12"/>
          </p:nvPr>
        </p:nvSpPr>
        <p:spPr/>
        <p:txBody>
          <a:bodyPr/>
          <a:lstStyle/>
          <a:p>
            <a:fld id="{16F348E1-AFFB-A6BE-B54B-59EB0605430C}"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ntents">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GhSgws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QAgAARAEAAHA1AACKBgAAAAAAACYAAAAIAAAAAIAAAAAAAAA="/>
              </a:ext>
            </a:extLst>
          </p:cNvSpPr>
          <p:nvPr>
            <p:ph type="title"/>
          </p:nvPr>
        </p:nvSpPr>
        <p:spPr/>
        <p:txBody>
          <a:bodyPr/>
          <a:lstStyle>
            <a:lvl1pPr>
              <a:defRPr>
                <a:latin typeface="EB Garamond 08 Regular" pitchFamily="1" charset="0"/>
                <a:ea typeface="EB Garamond 08 Regular" pitchFamily="1" charset="0"/>
                <a:cs typeface="EB Garamond 08 Regular" pitchFamily="1" charset="0"/>
              </a:defRPr>
            </a:lvl1pPr>
          </a:lstStyle>
          <a:p>
            <a:r>
              <a:t>Click to edit Master title style</a:t>
            </a:r>
          </a:p>
        </p:txBody>
      </p:sp>
      <p:sp>
        <p:nvSpPr>
          <p:cNvPr id="3" name="SlideText2"/>
          <p:cNvSpPr>
            <a:spLocks noGrp="1" noChangeArrowheads="1"/>
            <a:extLst>
              <a:ext uri="smNativeData">
                <pr:smNativeData xmlns:pr="smNativeData" xmlns:p14="http://schemas.microsoft.com/office/powerpoint/2010/main" xmlns="" val="SMDATA_13_Ywb2Wh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QAgAAYgcAAKgbAABEHAAAAAAAACYAAAAIAAAAAYAAAAAAAAA="/>
              </a:ext>
            </a:extLst>
          </p:cNvSpPr>
          <p:nvPr>
            <p:ph sz="half" idx="1"/>
          </p:nvPr>
        </p:nvSpPr>
        <p:spPr>
          <a:xfrm>
            <a:off x="457200" y="1200150"/>
            <a:ext cx="4038600" cy="3394710"/>
          </a:xfrm>
        </p:spPr>
        <p:txBody>
          <a:bodyPr/>
          <a:lstStyle>
            <a:lvl1pPr>
              <a:defRPr sz="2800">
                <a:latin typeface="EB Garamond 12" pitchFamily="1" charset="0"/>
                <a:ea typeface="EB Garamond 12" pitchFamily="1" charset="0"/>
                <a:cs typeface="EB Garamond 12" pitchFamily="1" charset="0"/>
              </a:defRPr>
            </a:lvl1pPr>
            <a:lvl2pPr>
              <a:defRPr sz="2400">
                <a:latin typeface="EB Garamond 12" pitchFamily="1" charset="0"/>
                <a:ea typeface="EB Garamond 12" pitchFamily="1" charset="0"/>
                <a:cs typeface="EB Garamond 12" pitchFamily="1" charset="0"/>
              </a:defRPr>
            </a:lvl2pPr>
            <a:lvl3pPr>
              <a:defRPr sz="2000">
                <a:latin typeface="EB Garamond 12" pitchFamily="1" charset="0"/>
                <a:ea typeface="EB Garamond 12" pitchFamily="1" charset="0"/>
                <a:cs typeface="EB Garamond 12" pitchFamily="1" charset="0"/>
              </a:defRPr>
            </a:lvl3pPr>
            <a:lvl4pPr>
              <a:defRPr sz="1800">
                <a:latin typeface="EB Garamond 12" pitchFamily="1" charset="0"/>
                <a:ea typeface="EB Garamond 12" pitchFamily="1" charset="0"/>
                <a:cs typeface="EB Garamond 12" pitchFamily="1" charset="0"/>
              </a:defRPr>
            </a:lvl4pPr>
            <a:lvl5pPr>
              <a:defRPr sz="1800">
                <a:latin typeface="EB Garamond 12" pitchFamily="1" charset="0"/>
                <a:ea typeface="EB Garamond 12" pitchFamily="1" charset="0"/>
                <a:cs typeface="EB Garamond 12" pitchFamily="1" charset="0"/>
              </a:defRPr>
            </a:lvl5pPr>
            <a:lvl6pPr>
              <a:defRPr sz="1800"/>
            </a:lvl6pPr>
            <a:lvl7pPr>
              <a:defRPr sz="1800"/>
            </a:lvl7pPr>
            <a:lvl8pPr>
              <a:defRPr sz="1800"/>
            </a:lvl8pPr>
            <a:lvl9pPr>
              <a:defRPr sz="1800"/>
            </a:lvl9pPr>
          </a:lstStyle>
          <a:p>
            <a:r>
              <a:t>Click to edit Master text styles</a:t>
            </a:r>
          </a:p>
          <a:p>
            <a:pPr lvl="1"/>
            <a:r>
              <a:t>Second level</a:t>
            </a:r>
          </a:p>
          <a:p>
            <a:pPr lvl="2"/>
            <a:r>
              <a:t>Third level</a:t>
            </a:r>
          </a:p>
          <a:p>
            <a:pPr lvl="3"/>
            <a:r>
              <a:t>Fourth level</a:t>
            </a:r>
          </a:p>
          <a:p>
            <a:pPr lvl="4"/>
            <a:r>
              <a:t>Fifth level</a:t>
            </a:r>
          </a:p>
        </p:txBody>
      </p:sp>
      <p:sp>
        <p:nvSpPr>
          <p:cNvPr id="4" name="SlideText1"/>
          <p:cNvSpPr>
            <a:spLocks noGrp="1" noChangeArrowheads="1"/>
            <a:extLst>
              <a:ext uri="smNativeData">
                <pr:smNativeData xmlns:pr="smNativeData" xmlns:p14="http://schemas.microsoft.com/office/powerpoint/2010/main" xmlns="" val="SMDATA_13_Ywb2Wh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FC2fQg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CYHAAAYgcAAHA1AABEHAAAAAAAACYAAAAIAAAAAYAAAAAAAAA="/>
              </a:ext>
            </a:extLst>
          </p:cNvSpPr>
          <p:nvPr>
            <p:ph sz="half" idx="2"/>
          </p:nvPr>
        </p:nvSpPr>
        <p:spPr>
          <a:xfrm>
            <a:off x="4648200" y="1200150"/>
            <a:ext cx="4038600" cy="3394710"/>
          </a:xfrm>
        </p:spPr>
        <p:txBody>
          <a:bodyPr/>
          <a:lstStyle>
            <a:lvl1pPr>
              <a:defRPr sz="2800">
                <a:latin typeface="EB Garamond 08 Regular" pitchFamily="1" charset="0"/>
                <a:ea typeface="EB Garamond 08 Regular" pitchFamily="1" charset="0"/>
                <a:cs typeface="EB Garamond 08 Regular" pitchFamily="1" charset="0"/>
              </a:defRPr>
            </a:lvl1pPr>
            <a:lvl2pPr>
              <a:defRPr sz="2400">
                <a:latin typeface="EB Garamond 08 Regular" pitchFamily="1" charset="0"/>
                <a:ea typeface="EB Garamond 08 Regular" pitchFamily="1" charset="0"/>
                <a:cs typeface="EB Garamond 08 Regular" pitchFamily="1" charset="0"/>
              </a:defRPr>
            </a:lvl2pPr>
            <a:lvl3pPr>
              <a:defRPr sz="2000">
                <a:latin typeface="EB Garamond 08 Regular" pitchFamily="1" charset="0"/>
                <a:ea typeface="EB Garamond 08 Regular" pitchFamily="1" charset="0"/>
                <a:cs typeface="EB Garamond 08 Regular" pitchFamily="1" charset="0"/>
              </a:defRPr>
            </a:lvl3pPr>
            <a:lvl4pPr>
              <a:defRPr sz="1800">
                <a:latin typeface="EB Garamond 08 Regular" pitchFamily="1" charset="0"/>
                <a:ea typeface="EB Garamond 08 Regular" pitchFamily="1" charset="0"/>
                <a:cs typeface="EB Garamond 08 Regular" pitchFamily="1" charset="0"/>
              </a:defRPr>
            </a:lvl4pPr>
            <a:lvl5pPr>
              <a:defRPr sz="1800">
                <a:latin typeface="EB Garamond 08 Regular" pitchFamily="1" charset="0"/>
                <a:ea typeface="EB Garamond 08 Regular" pitchFamily="1" charset="0"/>
                <a:cs typeface="EB Garamond 08 Regular" pitchFamily="1" charset="0"/>
              </a:defRPr>
            </a:lvl5pPr>
            <a:lvl6pPr>
              <a:defRPr sz="1800"/>
            </a:lvl6pPr>
            <a:lvl7pPr>
              <a:defRPr sz="1800"/>
            </a:lvl7pPr>
            <a:lvl8pPr>
              <a:defRPr sz="1800"/>
            </a:lvl8pPr>
            <a:lvl9pPr>
              <a:defRPr sz="1800"/>
            </a:lvl9pPr>
          </a:lstStyle>
          <a:p>
            <a:r>
              <a:t>Click to edit Master text styles</a:t>
            </a:r>
          </a:p>
          <a:p>
            <a:pPr lvl="1"/>
            <a:r>
              <a:t>Second level</a:t>
            </a:r>
          </a:p>
          <a:p>
            <a:pPr lvl="2"/>
            <a:r>
              <a:t>Third level</a:t>
            </a:r>
          </a:p>
          <a:p>
            <a:pPr lvl="3"/>
            <a:r>
              <a:t>Fourth level</a:t>
            </a:r>
          </a:p>
          <a:p>
            <a:pPr lvl="4"/>
            <a:r>
              <a:t>Fifth level</a:t>
            </a:r>
          </a:p>
        </p:txBody>
      </p:sp>
      <p:sp>
        <p:nvSpPr>
          <p:cNvPr id="5" name="DateTime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JAJ3hU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QAgAAVB0AAPAPAAACHwAAAAAAACYAAAAIAAAAAAAAAAAAAAA="/>
              </a:ext>
            </a:extLst>
          </p:cNvSpPr>
          <p:nvPr>
            <p:ph type="dt" sz="quarter" idx="10"/>
          </p:nvPr>
        </p:nvSpPr>
        <p:spPr/>
        <p:txBody>
          <a:bodyPr/>
          <a:lstStyle/>
          <a:p>
            <a:fld id="{B74069B2-6FD4-490E-87BA-5BEF28164987}" type="datetime1">
              <a:rPr lang="en-US" smtClean="0"/>
              <a:t>5/3/20</a:t>
            </a:fld>
            <a:endParaRPr/>
          </a:p>
        </p:txBody>
      </p:sp>
      <p:sp>
        <p:nvSpPr>
          <p:cNvPr id="6" name="Footer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JAJ3hU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A4EwAAVB0AAAglAAACHwAAAAAAACYAAAAIAAAAAAAAAAAAAAA="/>
              </a:ext>
            </a:extLst>
          </p:cNvSpPr>
          <p:nvPr>
            <p:ph type="ftr" sz="quarter" idx="11"/>
          </p:nvPr>
        </p:nvSpPr>
        <p:spPr/>
        <p:txBody>
          <a:bodyPr/>
          <a:lstStyle/>
          <a:p>
            <a:r>
              <a:t>{Footer}</a:t>
            </a:r>
          </a:p>
        </p:txBody>
      </p:sp>
      <p:sp>
        <p:nvSpPr>
          <p:cNvPr id="7" name="SlideNumber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M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BQKAAAVB0AAHA1AAACHwAAAAAAACYAAAAIAAAAAAAAAAAAAAA="/>
              </a:ext>
            </a:extLst>
          </p:cNvSpPr>
          <p:nvPr>
            <p:ph type="sldNum" sz="quarter" idx="12"/>
          </p:nvPr>
        </p:nvSpPr>
        <p:spPr/>
        <p:txBody>
          <a:bodyPr/>
          <a:lstStyle/>
          <a:p>
            <a:fld id="{36E630A1-EFDB-B3C6-955E-19937E10634C}"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QAgAARAEAAHA1AACKBgAAAAAAACYAAAAIAAAAAAAAAAAAAAA="/>
              </a:ext>
            </a:extLst>
          </p:cNvSpPr>
          <p:nvPr>
            <p:ph type="title"/>
          </p:nvPr>
        </p:nvSpPr>
        <p:spPr/>
        <p:txBody>
          <a:bodyPr/>
          <a:lstStyle/>
          <a:p>
            <a:r>
              <a:t>Click to edit Master title style</a:t>
            </a:r>
          </a:p>
        </p:txBody>
      </p:sp>
      <p:sp>
        <p:nvSpPr>
          <p:cNvPr id="3" name="SlideText3"/>
          <p:cNvSpPr>
            <a:spLocks noGrp="1" noChangeArrowheads="1"/>
            <a:extLst>
              <a:ext uri="smNativeData">
                <pr:smNativeData xmlns:pr="smNativeData" xmlns:p14="http://schemas.microsoft.com/office/powerpoint/2010/main" xmlns="" val="SMDATA_13_Ywb2WhMAAAAlAAAAZAAAAA8BAAAAkAAAAEgAAACQAAAASAAAAAAAAAAC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KkB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QAgAAFAcAAKobAAAICgAAAAAAACYAAAAIAAAAgYAAAAAAAAA="/>
              </a:ext>
            </a:extLst>
          </p:cNvSpPr>
          <p:nvPr>
            <p:ph idx="1"/>
          </p:nvPr>
        </p:nvSpPr>
        <p:spPr>
          <a:xfrm>
            <a:off x="457200" y="1150620"/>
            <a:ext cx="4039870" cy="480060"/>
          </a:xfrm>
        </p:spPr>
        <p:txBody>
          <a:bodyPr vert="horz" wrap="square" numCol="1" anchor="b">
            <a:prstTxWarp prst="textNoShape">
              <a:avLst/>
            </a:prstTxWarp>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t>Click to edit Master text styles</a:t>
            </a:r>
          </a:p>
        </p:txBody>
      </p:sp>
      <p:sp>
        <p:nvSpPr>
          <p:cNvPr id="4" name="SlideText1"/>
          <p:cNvSpPr>
            <a:spLocks noGrp="1" noChangeArrowheads="1"/>
            <a:extLst>
              <a:ext uri="smNativeData">
                <pr:smNativeData xmlns:pr="smNativeData" xmlns:p14="http://schemas.microsoft.com/office/powerpoint/2010/main" xmlns="" val="SMDATA_13_Ywb2Wh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sD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QAgAACAoAAKobAABEHAAAAAAAACYAAAAIAAAAAYAAAAAAAAA="/>
              </a:ext>
            </a:extLst>
          </p:cNvSpPr>
          <p:nvPr>
            <p:ph sz="half" idx="2"/>
          </p:nvPr>
        </p:nvSpPr>
        <p:spPr>
          <a:xfrm>
            <a:off x="457200" y="1630680"/>
            <a:ext cx="4039870" cy="29641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t>Click to edit Master text styles</a:t>
            </a:r>
          </a:p>
          <a:p>
            <a:pPr lvl="1"/>
            <a:r>
              <a:t>Second level</a:t>
            </a:r>
          </a:p>
          <a:p>
            <a:pPr lvl="2"/>
            <a:r>
              <a:t>Third level</a:t>
            </a:r>
          </a:p>
          <a:p>
            <a:pPr lvl="3"/>
            <a:r>
              <a:t>Fourth level</a:t>
            </a:r>
          </a:p>
          <a:p>
            <a:pPr lvl="4"/>
            <a:r>
              <a:t>Fifth level</a:t>
            </a:r>
          </a:p>
        </p:txBody>
      </p:sp>
      <p:sp>
        <p:nvSpPr>
          <p:cNvPr id="5" name="SlideText2"/>
          <p:cNvSpPr>
            <a:spLocks noGrp="1" noChangeArrowheads="1"/>
            <a:extLst>
              <a:ext uri="smNativeData">
                <pr:smNativeData xmlns:pr="smNativeData" xmlns:p14="http://schemas.microsoft.com/office/powerpoint/2010/main" xmlns="" val="SMDATA_13_Ywb2WhMAAAAlAAAAZAAAAA8BAAAAkAAAAEgAAACQAAAASAAAAAAAAAAC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JAJ3hU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CWHAAAFAcAAHA1AAAICgAAAAAAACYAAAAIAAAAgYAAAAAAAAA="/>
              </a:ext>
            </a:extLst>
          </p:cNvSpPr>
          <p:nvPr>
            <p:ph idx="3"/>
          </p:nvPr>
        </p:nvSpPr>
        <p:spPr>
          <a:xfrm>
            <a:off x="4646930" y="1150620"/>
            <a:ext cx="4039870" cy="480060"/>
          </a:xfrm>
        </p:spPr>
        <p:txBody>
          <a:bodyPr vert="horz" wrap="square" numCol="1" anchor="b">
            <a:prstTxWarp prst="textNoShape">
              <a:avLst/>
            </a:prstTxWarp>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t>Click to edit Master text styles</a:t>
            </a:r>
          </a:p>
        </p:txBody>
      </p:sp>
      <p:sp>
        <p:nvSpPr>
          <p:cNvPr id="6" name="SlideText4"/>
          <p:cNvSpPr>
            <a:spLocks noGrp="1" noChangeArrowheads="1"/>
            <a:extLst>
              <a:ext uri="smNativeData">
                <pr:smNativeData xmlns:pr="smNativeData" xmlns:p14="http://schemas.microsoft.com/office/powerpoint/2010/main" xmlns="" val="SMDATA_13_Ywb2Wh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CWHAAACAoAAHA1AABEHAAAAAAAACYAAAAIAAAAAYAAAAAAAAA="/>
              </a:ext>
            </a:extLst>
          </p:cNvSpPr>
          <p:nvPr>
            <p:ph sz="half" idx="4"/>
          </p:nvPr>
        </p:nvSpPr>
        <p:spPr>
          <a:xfrm>
            <a:off x="4646930" y="1630680"/>
            <a:ext cx="4039870" cy="29641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t>Click to edit Master text styles</a:t>
            </a:r>
          </a:p>
          <a:p>
            <a:pPr lvl="1"/>
            <a:r>
              <a:t>Second level</a:t>
            </a:r>
          </a:p>
          <a:p>
            <a:pPr lvl="2"/>
            <a:r>
              <a:t>Third level</a:t>
            </a:r>
          </a:p>
          <a:p>
            <a:pPr lvl="3"/>
            <a:r>
              <a:t>Fourth level</a:t>
            </a:r>
          </a:p>
          <a:p>
            <a:pPr lvl="4"/>
            <a:r>
              <a:t>Fifth level</a:t>
            </a:r>
          </a:p>
        </p:txBody>
      </p:sp>
      <p:sp>
        <p:nvSpPr>
          <p:cNvPr id="7" name="DateTime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QAgAAVB0AAPAPAAACHwAAAAAAACYAAAAIAAAAAAAAAAAAAAA="/>
              </a:ext>
            </a:extLst>
          </p:cNvSpPr>
          <p:nvPr>
            <p:ph type="dt" sz="quarter" idx="10"/>
          </p:nvPr>
        </p:nvSpPr>
        <p:spPr/>
        <p:txBody>
          <a:bodyPr/>
          <a:lstStyle/>
          <a:p>
            <a:fld id="{015ECAD6-6A86-4134-8643-E3A8D4C39687}" type="datetime1">
              <a:rPr lang="en-US" smtClean="0"/>
              <a:t>5/3/20</a:t>
            </a:fld>
            <a:endParaRPr/>
          </a:p>
        </p:txBody>
      </p:sp>
      <p:sp>
        <p:nvSpPr>
          <p:cNvPr id="8" name="Footer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oR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A4EwAAVB0AAAglAAACHwAAAAAAACYAAAAIAAAAAAAAAAAAAAA="/>
              </a:ext>
            </a:extLst>
          </p:cNvSpPr>
          <p:nvPr>
            <p:ph type="ftr" sz="quarter" idx="11"/>
          </p:nvPr>
        </p:nvSpPr>
        <p:spPr/>
        <p:txBody>
          <a:bodyPr/>
          <a:lstStyle/>
          <a:p>
            <a:r>
              <a:t>{Footer}</a:t>
            </a:r>
          </a:p>
        </p:txBody>
      </p:sp>
      <p:sp>
        <p:nvSpPr>
          <p:cNvPr id="9" name="SlideNumber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I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BQKAAAVB0AAHA1AAACHwAAAAAAACYAAAAIAAAAAAAAAAAAAAA="/>
              </a:ext>
            </a:extLst>
          </p:cNvSpPr>
          <p:nvPr>
            <p:ph type="sldNum" sz="quarter" idx="12"/>
          </p:nvPr>
        </p:nvSpPr>
        <p:spPr/>
        <p:txBody>
          <a:bodyPr/>
          <a:lstStyle/>
          <a:p>
            <a:fld id="{2CEE8D28-66C1-BB7B-8F56-902EC31879C5}"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Time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Dg1XwQ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QAgAAVB0AAPAPAAACHwAAAAAAACYAAAAIAAAAAAAAAAAAAAA="/>
              </a:ext>
            </a:extLst>
          </p:cNvSpPr>
          <p:nvPr>
            <p:ph type="dt" sz="quarter" idx="10"/>
          </p:nvPr>
        </p:nvSpPr>
        <p:spPr/>
        <p:txBody>
          <a:bodyPr/>
          <a:lstStyle/>
          <a:p>
            <a:fld id="{4A3F49E7-BCD6-4ACA-BBFB-9023CB61CE03}" type="datetime1">
              <a:rPr lang="en-US" smtClean="0"/>
              <a:t>5/3/20</a:t>
            </a:fld>
            <a:endParaRPr/>
          </a:p>
        </p:txBody>
      </p:sp>
      <p:sp>
        <p:nvSpPr>
          <p:cNvPr id="3" name="Footer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A4EwAAVB0AAAglAAACHwAAAAAAACYAAAAIAAAAAAAAAAAAAAA="/>
              </a:ext>
            </a:extLst>
          </p:cNvSpPr>
          <p:nvPr>
            <p:ph type="ftr" sz="quarter" idx="11"/>
          </p:nvPr>
        </p:nvSpPr>
        <p:spPr/>
        <p:txBody>
          <a:bodyPr/>
          <a:lstStyle/>
          <a:p>
            <a:r>
              <a:t>{Footer}</a:t>
            </a:r>
          </a:p>
        </p:txBody>
      </p:sp>
      <p:sp>
        <p:nvSpPr>
          <p:cNvPr id="4" name="SlideNumber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BQKAAAVB0AAHA1AAACHwAAAAAAACYAAAAIAAAAAAAAAAAAAAA="/>
              </a:ext>
            </a:extLst>
          </p:cNvSpPr>
          <p:nvPr>
            <p:ph type="sldNum" sz="quarter" idx="12"/>
          </p:nvPr>
        </p:nvSpPr>
        <p:spPr/>
        <p:txBody>
          <a:bodyPr/>
          <a:lstStyle/>
          <a:p>
            <a:fld id="{07479564-2AEA-1263-A4FF-DC36DBB15289}" type="slidenum">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xmlns:p14="http://schemas.microsoft.com/office/powerpoint/2010/main" xmlns="" val="SMDATA_13_Ywb2WhMAAAAlAAAAZAAAAA8BAAAAkAAAAEgAAACQAAAASAAAAAAAAAAC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QAgAAQgEAAFIVAACfBgAAAAAAACYAAAAIAAAAgYAAAAAAAAA="/>
              </a:ext>
            </a:extLst>
          </p:cNvSpPr>
          <p:nvPr>
            <p:ph type="title"/>
          </p:nvPr>
        </p:nvSpPr>
        <p:spPr>
          <a:xfrm>
            <a:off x="457200" y="204470"/>
            <a:ext cx="3008630" cy="871855"/>
          </a:xfrm>
        </p:spPr>
        <p:txBody>
          <a:bodyPr vert="horz" wrap="square" numCol="1" anchor="b">
            <a:prstTxWarp prst="textNoShape">
              <a:avLst/>
            </a:prstTxWarp>
          </a:bodyPr>
          <a:lstStyle>
            <a:lvl1pPr algn="l">
              <a:defRPr sz="2000" b="1"/>
            </a:lvl1pPr>
          </a:lstStyle>
          <a:p>
            <a:r>
              <a:t>Click to edit Master title style</a:t>
            </a:r>
          </a:p>
        </p:txBody>
      </p:sp>
      <p:sp>
        <p:nvSpPr>
          <p:cNvPr id="3" name="SlideText2"/>
          <p:cNvSpPr>
            <a:spLocks noGrp="1" noChangeArrowheads="1"/>
            <a:extLst>
              <a:ext uri="smNativeData">
                <pr:smNativeData xmlns:pr="smNativeData" xmlns:p14="http://schemas.microsoft.com/office/powerpoint/2010/main" xmlns="" val="SMDATA_13_Ywb2Wh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CY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FQAAQgEAAHA1AABEHAAAAAAAACYAAAAIAAAAAYAAAAAAAAA="/>
              </a:ext>
            </a:extLst>
          </p:cNvSpPr>
          <p:nvPr>
            <p:ph idx="1"/>
          </p:nvPr>
        </p:nvSpPr>
        <p:spPr>
          <a:xfrm>
            <a:off x="3575050" y="204470"/>
            <a:ext cx="5111750" cy="43903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t>Click to edit Master text styles</a:t>
            </a:r>
          </a:p>
          <a:p>
            <a:pPr lvl="1"/>
            <a:r>
              <a:t>Second level</a:t>
            </a:r>
          </a:p>
          <a:p>
            <a:pPr lvl="2"/>
            <a:r>
              <a:t>Third level</a:t>
            </a:r>
          </a:p>
          <a:p>
            <a:pPr lvl="3"/>
            <a:r>
              <a:t>Fourth level</a:t>
            </a:r>
          </a:p>
          <a:p>
            <a:pPr lvl="4"/>
            <a:r>
              <a:t>Fifth level</a:t>
            </a:r>
          </a:p>
        </p:txBody>
      </p:sp>
      <p:sp>
        <p:nvSpPr>
          <p:cNvPr id="4" name="SlideText1"/>
          <p:cNvSpPr>
            <a:spLocks noGrp="1" noChangeArrowheads="1"/>
            <a:extLst>
              <a:ext uri="smNativeData">
                <pr:smNativeData xmlns:pr="smNativeData" xmlns:p14="http://schemas.microsoft.com/office/powerpoint/2010/main" xmlns="" val="SMDATA_13_Ywb2Wh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JAJ3hU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QAgAAnwYAAFIVAABEHAAAAAAAACYAAAAIAAAAAYAAAAAAAAA="/>
              </a:ext>
            </a:extLst>
          </p:cNvSpPr>
          <p:nvPr>
            <p:ph sz="half" idx="2"/>
          </p:nvPr>
        </p:nvSpPr>
        <p:spPr>
          <a:xfrm>
            <a:off x="457200" y="1076325"/>
            <a:ext cx="3008630" cy="351853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t>Click to edit Master text styles</a:t>
            </a:r>
          </a:p>
        </p:txBody>
      </p:sp>
      <p:sp>
        <p:nvSpPr>
          <p:cNvPr id="5" name="DateTime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EQB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QAgAAVB0AAPAPAAACHwAAAAAAACYAAAAIAAAAAAAAAAAAAAA="/>
              </a:ext>
            </a:extLst>
          </p:cNvSpPr>
          <p:nvPr>
            <p:ph type="dt" sz="quarter" idx="10"/>
          </p:nvPr>
        </p:nvSpPr>
        <p:spPr/>
        <p:txBody>
          <a:bodyPr/>
          <a:lstStyle/>
          <a:p>
            <a:fld id="{29CD9229-0A9D-4D7A-A88D-ABEF0EFF24A7}" type="datetime1">
              <a:rPr lang="en-US" smtClean="0"/>
              <a:t>5/3/20</a:t>
            </a:fld>
            <a:endParaRPr/>
          </a:p>
        </p:txBody>
      </p:sp>
      <p:sp>
        <p:nvSpPr>
          <p:cNvPr id="6" name="Footer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BB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A4EwAAVB0AAAglAAACHwAAAAAAACYAAAAIAAAAAAAAAAAAAAA="/>
              </a:ext>
            </a:extLst>
          </p:cNvSpPr>
          <p:nvPr>
            <p:ph type="ftr" sz="quarter" idx="11"/>
          </p:nvPr>
        </p:nvSpPr>
        <p:spPr/>
        <p:txBody>
          <a:bodyPr/>
          <a:lstStyle/>
          <a:p>
            <a:r>
              <a:t>{Footer}</a:t>
            </a:r>
          </a:p>
        </p:txBody>
      </p:sp>
      <p:sp>
        <p:nvSpPr>
          <p:cNvPr id="7" name="SlideNumber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BB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BQKAAAVB0AAHA1AAACHwAAAAAAACYAAAAIAAAAAAAAAAAAAAA="/>
              </a:ext>
            </a:extLst>
          </p:cNvSpPr>
          <p:nvPr>
            <p:ph type="sldNum" sz="quarter" idx="12"/>
          </p:nvPr>
        </p:nvSpPr>
        <p:spPr/>
        <p:txBody>
          <a:bodyPr/>
          <a:lstStyle/>
          <a:p>
            <a:fld id="{29E812A9-E7C4-BDE4-8A50-11B15C1E7C44}" type="slidenum">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xmlns:p14="http://schemas.microsoft.com/office/powerpoint/2010/main" xmlns="" val="SMDATA_13_Ywb2WhMAAAAlAAAAZAAAAA8BAAAAkAAAAEgAAACQAAAASAAAAAAAAAAC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F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AGCwAAJhYAAMYsAADDGAAAAAAAACYAAAAIAAAAgYAAAAAAAAA="/>
              </a:ext>
            </a:extLst>
          </p:cNvSpPr>
          <p:nvPr>
            <p:ph type="title"/>
          </p:nvPr>
        </p:nvSpPr>
        <p:spPr>
          <a:xfrm>
            <a:off x="1791970" y="3600450"/>
            <a:ext cx="5486400" cy="424815"/>
          </a:xfrm>
        </p:spPr>
        <p:txBody>
          <a:bodyPr vert="horz" wrap="square" numCol="1" anchor="b">
            <a:prstTxWarp prst="textNoShape">
              <a:avLst/>
            </a:prstTxWarp>
          </a:bodyPr>
          <a:lstStyle>
            <a:lvl1pPr algn="l">
              <a:defRPr sz="2000" b="1"/>
            </a:lvl1pPr>
          </a:lstStyle>
          <a:p>
            <a:r>
              <a:t>Click to edit Master title style</a:t>
            </a:r>
          </a:p>
        </p:txBody>
      </p:sp>
      <p:sp>
        <p:nvSpPr>
          <p:cNvPr id="3" name="SlideText2"/>
          <p:cNvSpPr>
            <a:spLocks noGrp="1" noChangeArrowheads="1"/>
            <a:extLst>
              <a:ext uri="smNativeData">
                <pr:smNativeData xmlns:pr="smNativeData" xmlns:p14="http://schemas.microsoft.com/office/powerpoint/2010/main" xmlns="" val="SMDATA_13_Ywb2Wh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E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AGCwAA1AIAAMYsAADQFQAAAAAAACYAAAAIAAAAAYAAAAAAAAA="/>
              </a:ext>
            </a:extLst>
          </p:cNvSpPr>
          <p:nvPr>
            <p:ph idx="1"/>
          </p:nvPr>
        </p:nvSpPr>
        <p:spPr>
          <a:xfrm>
            <a:off x="1791970" y="459740"/>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t>Click to edit Master text styles</a:t>
            </a:r>
          </a:p>
        </p:txBody>
      </p:sp>
      <p:sp>
        <p:nvSpPr>
          <p:cNvPr id="4" name="SlideText1"/>
          <p:cNvSpPr>
            <a:spLocks noGrp="1" noChangeArrowheads="1"/>
            <a:extLst>
              <a:ext uri="smNativeData">
                <pr:smNativeData xmlns:pr="smNativeData" xmlns:p14="http://schemas.microsoft.com/office/powerpoint/2010/main" xmlns="" val="SMDATA_13_Ywb2Wh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AGCwAAwxgAAMYsAAB6HAAAAAAAACYAAAAIAAAAAYAAAAAAAAA="/>
              </a:ext>
            </a:extLst>
          </p:cNvSpPr>
          <p:nvPr>
            <p:ph sz="half" idx="2"/>
          </p:nvPr>
        </p:nvSpPr>
        <p:spPr>
          <a:xfrm>
            <a:off x="1791970" y="4025265"/>
            <a:ext cx="5486400" cy="60388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t>Click to edit Master text styles</a:t>
            </a:r>
          </a:p>
        </p:txBody>
      </p:sp>
      <p:sp>
        <p:nvSpPr>
          <p:cNvPr id="5" name="DateTime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QAgAAVB0AAPAPAAACHwAAAAAAACYAAAAIAAAAAAAAAAAAAAA="/>
              </a:ext>
            </a:extLst>
          </p:cNvSpPr>
          <p:nvPr>
            <p:ph type="dt" sz="quarter" idx="10"/>
          </p:nvPr>
        </p:nvSpPr>
        <p:spPr/>
        <p:txBody>
          <a:bodyPr/>
          <a:lstStyle/>
          <a:p>
            <a:fld id="{8E2C05DB-C513-4FD4-A144-A212CD1F0A61}" type="datetime1">
              <a:rPr lang="en-US" smtClean="0"/>
              <a:t>5/3/20</a:t>
            </a:fld>
            <a:endParaRPr/>
          </a:p>
        </p:txBody>
      </p:sp>
      <p:sp>
        <p:nvSpPr>
          <p:cNvPr id="6" name="Footer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B8C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A4EwAAVB0AAAglAAACHwAAAAAAACYAAAAIAAAAAAAAAAAAAAA="/>
              </a:ext>
            </a:extLst>
          </p:cNvSpPr>
          <p:nvPr>
            <p:ph type="ftr" sz="quarter" idx="11"/>
          </p:nvPr>
        </p:nvSpPr>
        <p:spPr/>
        <p:txBody>
          <a:bodyPr/>
          <a:lstStyle/>
          <a:p>
            <a:r>
              <a:t>{Footer}</a:t>
            </a:r>
          </a:p>
        </p:txBody>
      </p:sp>
      <p:sp>
        <p:nvSpPr>
          <p:cNvPr id="7" name="SlideNumber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Pjbnwg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BQKAAAVB0AAHA1AAACHwAAAAAAACYAAAAIAAAAAAAAAAAAAAA="/>
              </a:ext>
            </a:extLst>
          </p:cNvSpPr>
          <p:nvPr>
            <p:ph type="sldNum" sz="quarter" idx="12"/>
          </p:nvPr>
        </p:nvSpPr>
        <p:spPr/>
        <p:txBody>
          <a:bodyPr/>
          <a:lstStyle/>
          <a:p>
            <a:fld id="{04CDF541-0FE9-9803-A775-F956BB3B51AC}" type="slidenum">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GQAI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QAgAARAEAAHA1AACKBgAAAAAAACYAAAAIAAAAAAAAAAAAAAA="/>
              </a:ext>
            </a:extLst>
          </p:cNvSpPr>
          <p:nvPr>
            <p:ph type="title"/>
          </p:nvPr>
        </p:nvSpPr>
        <p:spPr/>
        <p:txBody>
          <a:bodyPr/>
          <a:lstStyle/>
          <a:p>
            <a:r>
              <a:t>Click to edit Master title style</a:t>
            </a:r>
          </a:p>
        </p:txBody>
      </p:sp>
      <p:sp>
        <p:nvSpPr>
          <p:cNvPr id="3" name="SlideText1"/>
          <p:cNvSpPr>
            <a:spLocks noGrp="1" noChangeArrowheads="1"/>
            <a:extLst>
              <a:ext uri="smNativeData">
                <pr:smNativeData xmlns:pr="smNativeData" xmlns:p14="http://schemas.microsoft.com/office/powerpoint/2010/main" xmlns="" val="SMDATA_13_Ywb2WhMAAAAlAAAAZAAAAA8BAAAAkAAAAEgAAACQAAAASAAAAAAAAAAAAAAAAQ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QAgAAYgcAAHA1AABEHAAAAAAAACYAAAAIAAAAAgAAAAAAAAA="/>
              </a:ext>
            </a:extLst>
          </p:cNvSpPr>
          <p:nvPr>
            <p:ph idx="1"/>
          </p:nvPr>
        </p:nvSpPr>
        <p:spPr/>
        <p:txBody>
          <a:bodyPr vert="vert" wrap="square" numCol="1" anchor="t">
            <a:prstTxWarp prst="textNoShape">
              <a:avLst/>
            </a:prstTxWarp>
          </a:bodyPr>
          <a:lstStyle/>
          <a:p>
            <a:r>
              <a:t>Click to edit Master text styles</a:t>
            </a:r>
          </a:p>
          <a:p>
            <a:pPr lvl="1"/>
            <a:r>
              <a:t>Second level</a:t>
            </a:r>
          </a:p>
          <a:p>
            <a:pPr lvl="2"/>
            <a:r>
              <a:t>Third level</a:t>
            </a:r>
          </a:p>
          <a:p>
            <a:pPr lvl="3"/>
            <a:r>
              <a:t>Fourth level</a:t>
            </a:r>
          </a:p>
          <a:p>
            <a:pPr lvl="4"/>
            <a:r>
              <a:t>Fifth level</a:t>
            </a:r>
          </a:p>
        </p:txBody>
      </p:sp>
      <p:sp>
        <p:nvSpPr>
          <p:cNvPr id="4" name="DateTime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QAgAAVB0AAPAPAAACHwAAAAAAACYAAAAIAAAAAAAAAAAAAAA="/>
              </a:ext>
            </a:extLst>
          </p:cNvSpPr>
          <p:nvPr>
            <p:ph type="dt" sz="quarter" idx="10"/>
          </p:nvPr>
        </p:nvSpPr>
        <p:spPr/>
        <p:txBody>
          <a:bodyPr/>
          <a:lstStyle/>
          <a:p>
            <a:fld id="{C48901C7-1973-475D-BE28-22812A79246C}" type="datetime1">
              <a:rPr lang="en-US" smtClean="0"/>
              <a:t>5/3/20</a:t>
            </a:fld>
            <a:endParaRPr/>
          </a:p>
        </p:txBody>
      </p:sp>
      <p:sp>
        <p:nvSpPr>
          <p:cNvPr id="5" name="Footer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A4EwAAVB0AAAglAAACHwAAAAAAACYAAAAIAAAAAAAAAAAAAAA="/>
              </a:ext>
            </a:extLst>
          </p:cNvSpPr>
          <p:nvPr>
            <p:ph type="ftr" sz="quarter" idx="11"/>
          </p:nvPr>
        </p:nvSpPr>
        <p:spPr/>
        <p:txBody>
          <a:bodyPr/>
          <a:lstStyle/>
          <a:p>
            <a:r>
              <a:t>{Footer}</a:t>
            </a:r>
          </a:p>
        </p:txBody>
      </p:sp>
      <p:sp>
        <p:nvSpPr>
          <p:cNvPr id="6" name="SlideNumber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O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BQKAAAVB0AAHA1AAACHwAAAAAAACYAAAAIAAAAAAAAAAAAAAA="/>
              </a:ext>
            </a:extLst>
          </p:cNvSpPr>
          <p:nvPr>
            <p:ph type="sldNum" sz="quarter" idx="12"/>
          </p:nvPr>
        </p:nvSpPr>
        <p:spPr/>
        <p:txBody>
          <a:bodyPr/>
          <a:lstStyle/>
          <a:p>
            <a:fld id="{2960CBA8-E6C4-353D-8AD8-106885967C45}"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Default design">
    <p:bg>
      <p:bgPr>
        <a:solidFill>
          <a:schemeClr val="bg1"/>
        </a:solidFill>
        <a:effectLst/>
      </p:bgPr>
    </p:bg>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PQI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QAgAARAEAAHA1AACKBgAAAAAAACYAAAAIAAAA//////////8="/>
              </a:ext>
            </a:extLst>
          </p:cNvSpPr>
          <p:nvPr>
            <p:ph type="title"/>
          </p:nvPr>
        </p:nvSpPr>
        <p:spPr>
          <a:xfrm>
            <a:off x="457200" y="205740"/>
            <a:ext cx="8229600" cy="857250"/>
          </a:xfrm>
          <a:prstGeom prst="rect">
            <a:avLst/>
          </a:prstGeom>
          <a:noFill/>
          <a:ln>
            <a:noFill/>
          </a:ln>
          <a:effectLst/>
        </p:spPr>
        <p:txBody>
          <a:bodyPr vert="horz" wrap="square" numCol="1" anchor="ctr">
            <a:prstTxWarp prst="textNoShape">
              <a:avLst/>
            </a:prstTxWarp>
          </a:bodyPr>
          <a:lstStyle/>
          <a:p>
            <a:r>
              <a:t>Click to edit Master title style</a:t>
            </a:r>
          </a:p>
        </p:txBody>
      </p:sp>
      <p:sp>
        <p:nvSpPr>
          <p:cNvPr id="3" name="SlideText1"/>
          <p:cNvSpPr>
            <a:spLocks noGrp="1" noChangeArrowheads="1"/>
            <a:extLst>
              <a:ext uri="smNativeData">
                <pr:smNativeData xmlns:pr="smNativeData" xmlns:p14="http://schemas.microsoft.com/office/powerpoint/2010/main" xmlns="" val="SMDATA_13_Ywb2Wh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O4L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QAgAAYgcAAHA1AABEHAAAAAAAACYAAAAIAAAA//////////8="/>
              </a:ext>
            </a:extLst>
          </p:cNvSpPr>
          <p:nvPr>
            <p:ph type="body" idx="1"/>
          </p:nvPr>
        </p:nvSpPr>
        <p:spPr>
          <a:xfrm>
            <a:off x="457200" y="1200150"/>
            <a:ext cx="8229600" cy="3394710"/>
          </a:xfrm>
          <a:prstGeom prst="rect">
            <a:avLst/>
          </a:prstGeom>
          <a:noFill/>
          <a:ln>
            <a:noFill/>
          </a:ln>
          <a:effectLst/>
        </p:spPr>
        <p:txBody>
          <a:bodyPr vert="horz" wrap="square" numCol="1" anchor="t">
            <a:prstTxWarp prst="textNoShape">
              <a:avLst/>
            </a:prstTxWarp>
          </a:bodyPr>
          <a:lstStyle/>
          <a:p>
            <a:r>
              <a:t>Click to edit Master text styles</a:t>
            </a:r>
          </a:p>
          <a:p>
            <a:pPr lvl="1"/>
            <a:r>
              <a:t>Second level</a:t>
            </a:r>
          </a:p>
          <a:p>
            <a:pPr lvl="2"/>
            <a:r>
              <a:t>Third level</a:t>
            </a:r>
          </a:p>
          <a:p>
            <a:pPr lvl="3"/>
            <a:r>
              <a:t>Fourth level</a:t>
            </a:r>
          </a:p>
          <a:p>
            <a:pPr lvl="4"/>
            <a:r>
              <a:t>Fifth level</a:t>
            </a:r>
          </a:p>
        </p:txBody>
      </p:sp>
      <p:sp>
        <p:nvSpPr>
          <p:cNvPr id="4" name="DateTime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IAH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DQAgAAVB0AAPAPAAACHwAAAAAAACYAAAAIAAAA//////////8="/>
              </a:ext>
            </a:extLst>
          </p:cNvSpPr>
          <p:nvPr>
            <p:ph type="dt" sz="quarter" idx="2"/>
          </p:nvPr>
        </p:nvSpPr>
        <p:spPr>
          <a:xfrm>
            <a:off x="457200" y="4767580"/>
            <a:ext cx="2133600" cy="273050"/>
          </a:xfrm>
          <a:prstGeom prst="rect">
            <a:avLst/>
          </a:prstGeom>
          <a:noFill/>
          <a:ln>
            <a:noFill/>
          </a:ln>
          <a:effectLst/>
        </p:spPr>
        <p:txBody>
          <a:bodyPr vert="horz" wrap="square" numCol="1" anchor="ctr">
            <a:prstTxWarp prst="textNoShape">
              <a:avLst/>
            </a:prstTxWarp>
          </a:bodyPr>
          <a:lstStyle>
            <a:lvl1pPr algn="l">
              <a:defRPr sz="1200"/>
            </a:lvl1pPr>
          </a:lstStyle>
          <a:p>
            <a:fld id="{98BF7900-7E18-4D64-9AB7-73D24B998A22}" type="datetime1">
              <a:rPr lang="en-US" smtClean="0"/>
              <a:t>5/3/20</a:t>
            </a:fld>
            <a:endParaRPr/>
          </a:p>
        </p:txBody>
      </p:sp>
      <p:sp>
        <p:nvSpPr>
          <p:cNvPr id="5" name="Footer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QV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A4EwAAVB0AAAglAAACHwAAAAAAACYAAAAIAAAA//////////8="/>
              </a:ext>
            </a:extLst>
          </p:cNvSpPr>
          <p:nvPr>
            <p:ph type="ftr" sz="quarter" idx="3"/>
          </p:nvPr>
        </p:nvSpPr>
        <p:spPr>
          <a:xfrm>
            <a:off x="3124200" y="4767580"/>
            <a:ext cx="2895600" cy="273050"/>
          </a:xfrm>
          <a:prstGeom prst="rect">
            <a:avLst/>
          </a:prstGeom>
          <a:noFill/>
          <a:ln>
            <a:noFill/>
          </a:ln>
          <a:effectLst/>
        </p:spPr>
        <p:txBody>
          <a:bodyPr vert="horz" wrap="square" numCol="1" anchor="ctr">
            <a:prstTxWarp prst="textNoShape">
              <a:avLst/>
            </a:prstTxWarp>
          </a:bodyPr>
          <a:lstStyle>
            <a:lvl1pPr algn="ctr">
              <a:defRPr sz="1200"/>
            </a:lvl1pPr>
          </a:lstStyle>
          <a:p>
            <a:r>
              <a:rPr lang="en-US"/>
              <a:t>{Footer}</a:t>
            </a:r>
            <a:endParaRPr/>
          </a:p>
        </p:txBody>
      </p:sp>
      <p:sp>
        <p:nvSpPr>
          <p:cNvPr id="6" name="SlideNumberArea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AAA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BQKAAAVB0AAHA1AAACHwAAAAAAACYAAAAIAAAA//////////8="/>
              </a:ext>
            </a:extLst>
          </p:cNvSpPr>
          <p:nvPr>
            <p:ph type="sldNum" sz="quarter" idx="4"/>
          </p:nvPr>
        </p:nvSpPr>
        <p:spPr>
          <a:xfrm>
            <a:off x="6553200" y="4767580"/>
            <a:ext cx="2133600" cy="273050"/>
          </a:xfrm>
          <a:prstGeom prst="rect">
            <a:avLst/>
          </a:prstGeom>
          <a:noFill/>
          <a:ln>
            <a:noFill/>
          </a:ln>
          <a:effectLst/>
        </p:spPr>
        <p:txBody>
          <a:bodyPr vert="horz" wrap="square" numCol="1" anchor="ctr">
            <a:prstTxWarp prst="textNoShape">
              <a:avLst/>
            </a:prstTxWarp>
          </a:bodyPr>
          <a:lstStyle>
            <a:lvl1pPr algn="r">
              <a:defRPr sz="1200"/>
            </a:lvl1pPr>
          </a:lstStyle>
          <a:p>
            <a:fld id="{031865EC-A2EE-4D93-A0A0-54C62BEE5601}"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2" r:id="rId12"/>
  </p:sldLayoutIdLst>
  <p:hf hdr="0" ftr="0" dt="0"/>
  <p:txStyles>
    <p:titleStyle>
      <a:lvl1pPr marL="0" marR="0" indent="0" algn="ctr" defTabSz="457200">
        <a:lnSpc>
          <a:spcPct val="100000"/>
        </a:lnSpc>
        <a:spcBef>
          <a:spcPts val="0"/>
        </a:spcBef>
        <a:spcAft>
          <a:spcPts val="0"/>
        </a:spcAft>
        <a:buNone/>
        <a:tabLst/>
        <a:defRPr sz="4400" b="0" i="0" u="none" strike="noStrike" kern="1" spc="0" baseline="0">
          <a:solidFill>
            <a:schemeClr val="tx2"/>
          </a:solidFill>
          <a:effectLst/>
          <a:latin typeface="Basic Sans" pitchFamily="1" charset="0"/>
          <a:ea typeface="Basic Roman" pitchFamily="1" charset="0"/>
          <a:cs typeface="Basic Roman" pitchFamily="1" charset="0"/>
        </a:defRPr>
      </a:lvl1pPr>
    </p:titleStyle>
    <p:bodyStyle>
      <a:lvl1pPr marL="342900" marR="0" indent="-342900" algn="l" defTabSz="457200">
        <a:lnSpc>
          <a:spcPct val="100000"/>
        </a:lnSpc>
        <a:spcBef>
          <a:spcPts val="0"/>
        </a:spcBef>
        <a:spcAft>
          <a:spcPts val="0"/>
        </a:spcAft>
        <a:buClrTx/>
        <a:buSzTx/>
        <a:buFontTx/>
        <a:buChar char="•"/>
        <a:tabLst/>
        <a:defRPr sz="3200" b="0" i="0" u="none" strike="noStrike" kern="1" spc="0" baseline="0">
          <a:solidFill>
            <a:schemeClr val="tx1"/>
          </a:solidFill>
          <a:effectLst/>
          <a:latin typeface="Basic Sans" pitchFamily="1" charset="0"/>
          <a:ea typeface="Basic Roman" pitchFamily="1" charset="0"/>
          <a:cs typeface="Basic Roman" pitchFamily="1" charset="0"/>
        </a:defRPr>
      </a:lvl1pPr>
      <a:lvl2pPr marL="742950" marR="0" indent="-285750" algn="l" defTabSz="457200">
        <a:lnSpc>
          <a:spcPct val="100000"/>
        </a:lnSpc>
        <a:spcBef>
          <a:spcPts val="0"/>
        </a:spcBef>
        <a:spcAft>
          <a:spcPts val="0"/>
        </a:spcAft>
        <a:buClrTx/>
        <a:buSzTx/>
        <a:buFontTx/>
        <a:buChar char="–"/>
        <a:tabLst/>
        <a:defRPr sz="2800" b="0" i="0" u="none" strike="noStrike" kern="1" spc="0" baseline="0">
          <a:solidFill>
            <a:schemeClr val="tx1"/>
          </a:solidFill>
          <a:effectLst/>
          <a:latin typeface="Basic Sans" pitchFamily="1" charset="0"/>
          <a:ea typeface="Basic Roman" pitchFamily="1" charset="0"/>
          <a:cs typeface="Basic Roman" pitchFamily="1" charset="0"/>
        </a:defRPr>
      </a:lvl2pPr>
      <a:lvl3pPr marL="1143000" marR="0" indent="-228600" algn="l" defTabSz="457200">
        <a:lnSpc>
          <a:spcPct val="100000"/>
        </a:lnSpc>
        <a:spcBef>
          <a:spcPts val="0"/>
        </a:spcBef>
        <a:spcAft>
          <a:spcPts val="0"/>
        </a:spcAft>
        <a:buClrTx/>
        <a:buSzTx/>
        <a:buFontTx/>
        <a:buChar char="•"/>
        <a:tabLst/>
        <a:defRPr sz="2400" b="0" i="0" u="none" strike="noStrike" kern="1" spc="0" baseline="0">
          <a:solidFill>
            <a:schemeClr val="tx1"/>
          </a:solidFill>
          <a:effectLst/>
          <a:latin typeface="Basic Sans" pitchFamily="1" charset="0"/>
          <a:ea typeface="Basic Roman" pitchFamily="1" charset="0"/>
          <a:cs typeface="Basic Roman" pitchFamily="1" charset="0"/>
        </a:defRPr>
      </a:lvl3pPr>
      <a:lvl4pPr marL="1600200" marR="0" indent="-228600" algn="l" defTabSz="457200">
        <a:lnSpc>
          <a:spcPct val="100000"/>
        </a:lnSpc>
        <a:spcBef>
          <a:spcPts val="0"/>
        </a:spcBef>
        <a:spcAft>
          <a:spcPts val="0"/>
        </a:spcAft>
        <a:buClrTx/>
        <a:buSzTx/>
        <a:buFontTx/>
        <a:buChar char="–"/>
        <a:tabLst/>
        <a:defRPr sz="2000" b="0" i="0" u="none" strike="noStrike" kern="1" spc="0" baseline="0">
          <a:solidFill>
            <a:schemeClr val="tx1"/>
          </a:solidFill>
          <a:effectLst/>
          <a:latin typeface="Basic Sans" pitchFamily="1" charset="0"/>
          <a:ea typeface="Basic Roman" pitchFamily="1" charset="0"/>
          <a:cs typeface="Basic Roman" pitchFamily="1" charset="0"/>
        </a:defRPr>
      </a:lvl4pPr>
      <a:lvl5pPr marL="2057400" marR="0" indent="-228600" algn="l" defTabSz="457200">
        <a:lnSpc>
          <a:spcPct val="100000"/>
        </a:lnSpc>
        <a:spcBef>
          <a:spcPts val="0"/>
        </a:spcBef>
        <a:spcAft>
          <a:spcPts val="0"/>
        </a:spcAft>
        <a:buClrTx/>
        <a:buSzTx/>
        <a:buFontTx/>
        <a:buChar char="»"/>
        <a:tabLst/>
        <a:defRPr sz="2000" b="0" i="0" u="none" strike="noStrike" kern="1" spc="0" baseline="0">
          <a:solidFill>
            <a:schemeClr val="tx1"/>
          </a:solidFill>
          <a:effectLst/>
          <a:latin typeface="Basic Sans" pitchFamily="1" charset="0"/>
          <a:ea typeface="Basic Roman" pitchFamily="1" charset="0"/>
          <a:cs typeface="Basic Roman" pitchFamily="1" charset="0"/>
        </a:defRPr>
      </a:lvl5pPr>
      <a:lvl6pPr marL="2514600" marR="0" indent="-228600" algn="l" defTabSz="457200">
        <a:lnSpc>
          <a:spcPct val="100000"/>
        </a:lnSpc>
        <a:spcBef>
          <a:spcPts val="0"/>
        </a:spcBef>
        <a:spcAft>
          <a:spcPts val="0"/>
        </a:spcAft>
        <a:buClrTx/>
        <a:buSzTx/>
        <a:buFontTx/>
        <a:buChar char="•"/>
        <a:tabLst/>
        <a:defRPr sz="2000" b="0" i="0" u="none" strike="noStrike" kern="1" spc="0" baseline="0">
          <a:solidFill>
            <a:schemeClr val="tx1"/>
          </a:solidFill>
          <a:effectLst/>
          <a:latin typeface="Basic Sans" pitchFamily="1" charset="0"/>
          <a:ea typeface="Basic Roman" pitchFamily="1" charset="0"/>
          <a:cs typeface="Basic Roman" pitchFamily="1" charset="0"/>
        </a:defRPr>
      </a:lvl6pPr>
      <a:lvl7pPr marL="2971800" marR="0" indent="-228600" algn="l" defTabSz="457200">
        <a:lnSpc>
          <a:spcPct val="100000"/>
        </a:lnSpc>
        <a:spcBef>
          <a:spcPts val="0"/>
        </a:spcBef>
        <a:spcAft>
          <a:spcPts val="0"/>
        </a:spcAft>
        <a:buClrTx/>
        <a:buSzTx/>
        <a:buFontTx/>
        <a:buChar char="•"/>
        <a:tabLst/>
        <a:defRPr sz="2000" b="0" i="0" u="none" strike="noStrike" kern="1" spc="0" baseline="0">
          <a:solidFill>
            <a:schemeClr val="tx1"/>
          </a:solidFill>
          <a:effectLst/>
          <a:latin typeface="Basic Sans" pitchFamily="1" charset="0"/>
          <a:ea typeface="Basic Roman" pitchFamily="1" charset="0"/>
          <a:cs typeface="Basic Roman" pitchFamily="1" charset="0"/>
        </a:defRPr>
      </a:lvl7pPr>
      <a:lvl8pPr marL="3429000" marR="0" indent="-228600" algn="l" defTabSz="457200">
        <a:lnSpc>
          <a:spcPct val="100000"/>
        </a:lnSpc>
        <a:spcBef>
          <a:spcPts val="0"/>
        </a:spcBef>
        <a:spcAft>
          <a:spcPts val="0"/>
        </a:spcAft>
        <a:buClrTx/>
        <a:buSzTx/>
        <a:buFontTx/>
        <a:buChar char="•"/>
        <a:tabLst/>
        <a:defRPr sz="2000" b="0" i="0" u="none" strike="noStrike" kern="1" spc="0" baseline="0">
          <a:solidFill>
            <a:schemeClr val="tx1"/>
          </a:solidFill>
          <a:effectLst/>
          <a:latin typeface="Basic Sans" pitchFamily="1" charset="0"/>
          <a:ea typeface="Basic Roman" pitchFamily="1" charset="0"/>
          <a:cs typeface="Basic Roman" pitchFamily="1" charset="0"/>
        </a:defRPr>
      </a:lvl8pPr>
      <a:lvl9pPr marL="3886200" marR="0" indent="-228600" algn="l" defTabSz="457200">
        <a:lnSpc>
          <a:spcPct val="100000"/>
        </a:lnSpc>
        <a:spcBef>
          <a:spcPts val="0"/>
        </a:spcBef>
        <a:spcAft>
          <a:spcPts val="0"/>
        </a:spcAft>
        <a:buClrTx/>
        <a:buSzTx/>
        <a:buFontTx/>
        <a:buChar char="•"/>
        <a:tabLst/>
        <a:defRPr sz="2000" b="0" i="0" u="none" strike="noStrike" kern="1" spc="0" baseline="0">
          <a:solidFill>
            <a:schemeClr val="tx1"/>
          </a:solidFill>
          <a:effectLst/>
          <a:latin typeface="Basic Sans" pitchFamily="1" charset="0"/>
          <a:ea typeface="Basic Roman" pitchFamily="1" charset="0"/>
          <a:cs typeface="Basic Roman" pitchFamily="1" charset="0"/>
        </a:defRPr>
      </a:lvl9pPr>
    </p:bodyStyle>
    <p:otherStyle>
      <a:lvl1pPr marL="0" marR="0" indent="0" algn="l" defTabSz="457200">
        <a:lnSpc>
          <a:spcPct val="100000"/>
        </a:lnSpc>
        <a:spcBef>
          <a:spcPts val="0"/>
        </a:spcBef>
        <a:spcAft>
          <a:spcPts val="0"/>
        </a:spcAft>
        <a:buNone/>
        <a:tabLst/>
        <a:defRPr sz="1800" b="0" i="0" u="none" strike="noStrike" kern="1" spc="0" baseline="0">
          <a:solidFill>
            <a:schemeClr val="tx1"/>
          </a:solidFill>
          <a:effectLst/>
          <a:latin typeface="Basic Sans" pitchFamily="1" charset="0"/>
          <a:ea typeface="Basic Roman" pitchFamily="1" charset="0"/>
          <a:cs typeface="Basic Roman" pitchFamily="1" charset="0"/>
        </a:defRPr>
      </a:lvl1pPr>
      <a:lvl2pPr marL="457200" marR="0" indent="0" algn="l" defTabSz="457200">
        <a:lnSpc>
          <a:spcPct val="100000"/>
        </a:lnSpc>
        <a:spcBef>
          <a:spcPts val="0"/>
        </a:spcBef>
        <a:spcAft>
          <a:spcPts val="0"/>
        </a:spcAft>
        <a:buNone/>
        <a:tabLst/>
        <a:defRPr sz="1800" b="0" i="0" u="none" strike="noStrike" kern="1" spc="0" baseline="0">
          <a:solidFill>
            <a:schemeClr val="tx1"/>
          </a:solidFill>
          <a:effectLst/>
          <a:latin typeface="Basic Sans" pitchFamily="1" charset="0"/>
          <a:ea typeface="Basic Roman" pitchFamily="1" charset="0"/>
          <a:cs typeface="Basic Roman" pitchFamily="1" charset="0"/>
        </a:defRPr>
      </a:lvl2pPr>
      <a:lvl3pPr marL="914400" marR="0" indent="0" algn="l" defTabSz="457200">
        <a:lnSpc>
          <a:spcPct val="100000"/>
        </a:lnSpc>
        <a:spcBef>
          <a:spcPts val="0"/>
        </a:spcBef>
        <a:spcAft>
          <a:spcPts val="0"/>
        </a:spcAft>
        <a:buNone/>
        <a:tabLst/>
        <a:defRPr sz="1800" b="0" i="0" u="none" strike="noStrike" kern="1" spc="0" baseline="0">
          <a:solidFill>
            <a:schemeClr val="tx1"/>
          </a:solidFill>
          <a:effectLst/>
          <a:latin typeface="Basic Sans" pitchFamily="1" charset="0"/>
          <a:ea typeface="Basic Roman" pitchFamily="1" charset="0"/>
          <a:cs typeface="Basic Roman" pitchFamily="1" charset="0"/>
        </a:defRPr>
      </a:lvl3pPr>
      <a:lvl4pPr marL="1371600" marR="0" indent="0" algn="l" defTabSz="457200">
        <a:lnSpc>
          <a:spcPct val="100000"/>
        </a:lnSpc>
        <a:spcBef>
          <a:spcPts val="0"/>
        </a:spcBef>
        <a:spcAft>
          <a:spcPts val="0"/>
        </a:spcAft>
        <a:buNone/>
        <a:tabLst/>
        <a:defRPr sz="1800" b="0" i="0" u="none" strike="noStrike" kern="1" spc="0" baseline="0">
          <a:solidFill>
            <a:schemeClr val="tx1"/>
          </a:solidFill>
          <a:effectLst/>
          <a:latin typeface="Basic Sans" pitchFamily="1" charset="0"/>
          <a:ea typeface="Basic Roman" pitchFamily="1" charset="0"/>
          <a:cs typeface="Basic Roman" pitchFamily="1" charset="0"/>
        </a:defRPr>
      </a:lvl4pPr>
      <a:lvl5pPr marL="1828800" marR="0" indent="0" algn="l" defTabSz="457200">
        <a:lnSpc>
          <a:spcPct val="100000"/>
        </a:lnSpc>
        <a:spcBef>
          <a:spcPts val="0"/>
        </a:spcBef>
        <a:spcAft>
          <a:spcPts val="0"/>
        </a:spcAft>
        <a:buNone/>
        <a:tabLst/>
        <a:defRPr sz="1800" b="0" i="0" u="none" strike="noStrike" kern="1" spc="0" baseline="0">
          <a:solidFill>
            <a:schemeClr val="tx1"/>
          </a:solidFill>
          <a:effectLst/>
          <a:latin typeface="Basic Sans" pitchFamily="1" charset="0"/>
          <a:ea typeface="Basic Roman" pitchFamily="1" charset="0"/>
          <a:cs typeface="Basic Roman" pitchFamily="1" charset="0"/>
        </a:defRPr>
      </a:lvl5pPr>
      <a:lvl6pPr marL="2286000" marR="0" indent="0" algn="l" defTabSz="457200">
        <a:lnSpc>
          <a:spcPct val="100000"/>
        </a:lnSpc>
        <a:spcBef>
          <a:spcPts val="0"/>
        </a:spcBef>
        <a:spcAft>
          <a:spcPts val="0"/>
        </a:spcAft>
        <a:buNone/>
        <a:tabLst/>
        <a:defRPr sz="1800" b="0" i="0" u="none" strike="noStrike" kern="1" spc="0" baseline="0">
          <a:solidFill>
            <a:schemeClr val="tx1"/>
          </a:solidFill>
          <a:effectLst/>
          <a:latin typeface="Basic Sans" pitchFamily="1" charset="0"/>
          <a:ea typeface="Basic Roman" pitchFamily="1" charset="0"/>
          <a:cs typeface="Basic Roman" pitchFamily="1" charset="0"/>
        </a:defRPr>
      </a:lvl6pPr>
      <a:lvl7pPr marL="2743200" marR="0" indent="0" algn="l" defTabSz="457200">
        <a:lnSpc>
          <a:spcPct val="100000"/>
        </a:lnSpc>
        <a:spcBef>
          <a:spcPts val="0"/>
        </a:spcBef>
        <a:spcAft>
          <a:spcPts val="0"/>
        </a:spcAft>
        <a:buNone/>
        <a:tabLst/>
        <a:defRPr sz="1800" b="0" i="0" u="none" strike="noStrike" kern="1" spc="0" baseline="0">
          <a:solidFill>
            <a:schemeClr val="tx1"/>
          </a:solidFill>
          <a:effectLst/>
          <a:latin typeface="Basic Sans" pitchFamily="1" charset="0"/>
          <a:ea typeface="Basic Roman" pitchFamily="1" charset="0"/>
          <a:cs typeface="Basic Roman" pitchFamily="1" charset="0"/>
        </a:defRPr>
      </a:lvl7pPr>
      <a:lvl8pPr marL="3200400" marR="0" indent="0" algn="l" defTabSz="457200">
        <a:lnSpc>
          <a:spcPct val="100000"/>
        </a:lnSpc>
        <a:spcBef>
          <a:spcPts val="0"/>
        </a:spcBef>
        <a:spcAft>
          <a:spcPts val="0"/>
        </a:spcAft>
        <a:buNone/>
        <a:tabLst/>
        <a:defRPr sz="1800" b="0" i="0" u="none" strike="noStrike" kern="1" spc="0" baseline="0">
          <a:solidFill>
            <a:schemeClr val="tx1"/>
          </a:solidFill>
          <a:effectLst/>
          <a:latin typeface="Basic Sans" pitchFamily="1" charset="0"/>
          <a:ea typeface="Basic Roman" pitchFamily="1" charset="0"/>
          <a:cs typeface="Basic Roman" pitchFamily="1" charset="0"/>
        </a:defRPr>
      </a:lvl8pPr>
      <a:lvl9pPr marL="3657600" marR="0" indent="0" algn="l" defTabSz="457200">
        <a:lnSpc>
          <a:spcPct val="100000"/>
        </a:lnSpc>
        <a:spcBef>
          <a:spcPts val="0"/>
        </a:spcBef>
        <a:spcAft>
          <a:spcPts val="0"/>
        </a:spcAft>
        <a:buNone/>
        <a:tabLst/>
        <a:defRPr sz="1800" b="0" i="0" u="none" strike="noStrike" kern="1" spc="0" baseline="0">
          <a:solidFill>
            <a:schemeClr val="tx1"/>
          </a:solidFill>
          <a:effectLst/>
          <a:latin typeface="Basic Sans" pitchFamily="1" charset="0"/>
          <a:ea typeface="Basic Roman" pitchFamily="1" charset="0"/>
          <a:cs typeface="Basic Roman" pitchFamily="1" charset="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3.tiff"/><Relationship Id="rId5" Type="http://schemas.openxmlformats.org/officeDocument/2006/relationships/image" Target="../media/image14.tiff"/><Relationship Id="rId6" Type="http://schemas.openxmlformats.org/officeDocument/2006/relationships/image" Target="../media/image15.tiff"/><Relationship Id="rId7" Type="http://schemas.openxmlformats.org/officeDocument/2006/relationships/image" Target="../media/image16.tiff"/><Relationship Id="rId8" Type="http://schemas.openxmlformats.org/officeDocument/2006/relationships/image" Target="../media/image17.tiff"/><Relationship Id="rId9" Type="http://schemas.openxmlformats.org/officeDocument/2006/relationships/image" Target="../media/image18.png"/><Relationship Id="rId10" Type="http://schemas.openxmlformats.org/officeDocument/2006/relationships/image" Target="../media/image44.sv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tags" Target="../tags/tag7.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1" Type="http://schemas.openxmlformats.org/officeDocument/2006/relationships/image" Target="../media/image30.png"/><Relationship Id="rId12" Type="http://schemas.openxmlformats.org/officeDocument/2006/relationships/image" Target="../media/image31.png"/><Relationship Id="rId13" Type="http://schemas.openxmlformats.org/officeDocument/2006/relationships/image" Target="../media/image22.png"/><Relationship Id="rId14" Type="http://schemas.openxmlformats.org/officeDocument/2006/relationships/image" Target="../media/image32.jpeg"/><Relationship Id="rId15" Type="http://schemas.openxmlformats.org/officeDocument/2006/relationships/image" Target="../media/image33.png"/><Relationship Id="rId1" Type="http://schemas.openxmlformats.org/officeDocument/2006/relationships/tags" Target="../tags/tag8.xml"/><Relationship Id="rId2" Type="http://schemas.openxmlformats.org/officeDocument/2006/relationships/slideLayout" Target="../slideLayouts/slideLayout2.xml"/><Relationship Id="rId3" Type="http://schemas.openxmlformats.org/officeDocument/2006/relationships/notesSlide" Target="../notesSlides/notesSlide10.xml"/><Relationship Id="rId4" Type="http://schemas.openxmlformats.org/officeDocument/2006/relationships/image" Target="../media/image23.pn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4.tmp"/><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Layout" Target="../slideLayouts/slideLayout2.xml"/><Relationship Id="rId3"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37.png"/><Relationship Id="rId5" Type="http://schemas.openxmlformats.org/officeDocument/2006/relationships/image" Target="../media/image38.gif"/><Relationship Id="rId6" Type="http://schemas.openxmlformats.org/officeDocument/2006/relationships/image" Target="../media/image39.png"/><Relationship Id="rId1" Type="http://schemas.openxmlformats.org/officeDocument/2006/relationships/tags" Target="../tags/tag10.x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40.tiff"/><Relationship Id="rId5" Type="http://schemas.openxmlformats.org/officeDocument/2006/relationships/image" Target="../media/image41.tiff"/><Relationship Id="rId6" Type="http://schemas.openxmlformats.org/officeDocument/2006/relationships/image" Target="../media/image42.tiff"/><Relationship Id="rId7" Type="http://schemas.openxmlformats.org/officeDocument/2006/relationships/image" Target="../media/image43.png"/><Relationship Id="rId8" Type="http://schemas.openxmlformats.org/officeDocument/2006/relationships/image" Target="../media/image44.tiff"/><Relationship Id="rId9" Type="http://schemas.openxmlformats.org/officeDocument/2006/relationships/image" Target="../media/image45.png"/><Relationship Id="rId10" Type="http://schemas.openxmlformats.org/officeDocument/2006/relationships/image" Target="../media/image46.png"/><Relationship Id="rId1" Type="http://schemas.openxmlformats.org/officeDocument/2006/relationships/tags" Target="../tags/tag11.x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png"/><Relationship Id="rId7" Type="http://schemas.openxmlformats.org/officeDocument/2006/relationships/image" Target="../media/image50.jpeg"/><Relationship Id="rId1" Type="http://schemas.openxmlformats.org/officeDocument/2006/relationships/tags" Target="../tags/tag12.x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tiff"/><Relationship Id="rId1" Type="http://schemas.openxmlformats.org/officeDocument/2006/relationships/slideLayout" Target="../slideLayouts/slideLayout12.xml"/><Relationship Id="rId2" Type="http://schemas.openxmlformats.org/officeDocument/2006/relationships/image" Target="../media/image51.jpeg"/></Relationships>
</file>

<file path=ppt/slides/_rels/slide22.xml.rels><?xml version="1.0" encoding="UTF-8" standalone="yes"?>
<Relationships xmlns="http://schemas.openxmlformats.org/package/2006/relationships"><Relationship Id="rId11" Type="http://schemas.openxmlformats.org/officeDocument/2006/relationships/image" Target="../media/image60.png"/><Relationship Id="rId12" Type="http://schemas.openxmlformats.org/officeDocument/2006/relationships/image" Target="../media/image61.tiff"/><Relationship Id="rId13" Type="http://schemas.openxmlformats.org/officeDocument/2006/relationships/image" Target="../media/image62.png"/><Relationship Id="rId14" Type="http://schemas.openxmlformats.org/officeDocument/2006/relationships/image" Target="../media/image63.png"/><Relationship Id="rId15" Type="http://schemas.openxmlformats.org/officeDocument/2006/relationships/image" Target="../media/image64.tiff"/><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tiff"/><Relationship Id="rId7" Type="http://schemas.openxmlformats.org/officeDocument/2006/relationships/image" Target="../media/image51.jpeg"/><Relationship Id="rId8" Type="http://schemas.openxmlformats.org/officeDocument/2006/relationships/image" Target="../media/image57.tiff"/><Relationship Id="rId9" Type="http://schemas.openxmlformats.org/officeDocument/2006/relationships/image" Target="../media/image58.png"/><Relationship Id="rId10" Type="http://schemas.openxmlformats.org/officeDocument/2006/relationships/image" Target="../media/image59.tiff"/></Relationships>
</file>

<file path=ppt/slides/_rels/slide23.xml.rels><?xml version="1.0" encoding="UTF-8" standalone="yes"?>
<Relationships xmlns="http://schemas.openxmlformats.org/package/2006/relationships"><Relationship Id="rId11" Type="http://schemas.openxmlformats.org/officeDocument/2006/relationships/image" Target="../media/image69.png"/><Relationship Id="rId12" Type="http://schemas.openxmlformats.org/officeDocument/2006/relationships/image" Target="../media/image70.png"/><Relationship Id="rId13" Type="http://schemas.openxmlformats.org/officeDocument/2006/relationships/image" Target="../media/image71.png"/><Relationship Id="rId14" Type="http://schemas.openxmlformats.org/officeDocument/2006/relationships/image" Target="../media/image72.png"/><Relationship Id="rId15" Type="http://schemas.openxmlformats.org/officeDocument/2006/relationships/image" Target="../media/image73.png"/><Relationship Id="rId16" Type="http://schemas.openxmlformats.org/officeDocument/2006/relationships/image" Target="../media/image74.png"/><Relationship Id="rId17" Type="http://schemas.openxmlformats.org/officeDocument/2006/relationships/image" Target="../media/image75.png"/><Relationship Id="rId1" Type="http://schemas.openxmlformats.org/officeDocument/2006/relationships/tags" Target="../tags/tag13.xml"/><Relationship Id="rId2" Type="http://schemas.openxmlformats.org/officeDocument/2006/relationships/slideLayout" Target="../slideLayouts/slideLayout6.xml"/><Relationship Id="rId3" Type="http://schemas.openxmlformats.org/officeDocument/2006/relationships/notesSlide" Target="../notesSlides/notesSlide18.xml"/><Relationship Id="rId4" Type="http://schemas.openxmlformats.org/officeDocument/2006/relationships/image" Target="../media/image56.tiff"/><Relationship Id="rId5" Type="http://schemas.openxmlformats.org/officeDocument/2006/relationships/image" Target="../media/image62.png"/><Relationship Id="rId6" Type="http://schemas.openxmlformats.org/officeDocument/2006/relationships/image" Target="../media/image59.tiff"/><Relationship Id="rId7" Type="http://schemas.openxmlformats.org/officeDocument/2006/relationships/image" Target="../media/image65.png"/><Relationship Id="rId8" Type="http://schemas.openxmlformats.org/officeDocument/2006/relationships/image" Target="../media/image66.png"/><Relationship Id="rId9" Type="http://schemas.openxmlformats.org/officeDocument/2006/relationships/image" Target="../media/image67.png"/><Relationship Id="rId10" Type="http://schemas.openxmlformats.org/officeDocument/2006/relationships/image" Target="../media/image68.png"/></Relationships>
</file>

<file path=ppt/slides/_rels/slide24.xml.rels><?xml version="1.0" encoding="UTF-8" standalone="yes"?>
<Relationships xmlns="http://schemas.openxmlformats.org/package/2006/relationships"><Relationship Id="rId11" Type="http://schemas.openxmlformats.org/officeDocument/2006/relationships/image" Target="../media/image69.png"/><Relationship Id="rId12" Type="http://schemas.openxmlformats.org/officeDocument/2006/relationships/image" Target="../media/image70.png"/><Relationship Id="rId13" Type="http://schemas.openxmlformats.org/officeDocument/2006/relationships/image" Target="../media/image71.png"/><Relationship Id="rId14" Type="http://schemas.openxmlformats.org/officeDocument/2006/relationships/image" Target="../media/image74.png"/><Relationship Id="rId15" Type="http://schemas.openxmlformats.org/officeDocument/2006/relationships/image" Target="../media/image75.png"/><Relationship Id="rId1" Type="http://schemas.openxmlformats.org/officeDocument/2006/relationships/tags" Target="../tags/tag14.xml"/><Relationship Id="rId2" Type="http://schemas.openxmlformats.org/officeDocument/2006/relationships/slideLayout" Target="../slideLayouts/slideLayout6.xml"/><Relationship Id="rId3" Type="http://schemas.openxmlformats.org/officeDocument/2006/relationships/notesSlide" Target="../notesSlides/notesSlide19.xml"/><Relationship Id="rId4" Type="http://schemas.openxmlformats.org/officeDocument/2006/relationships/image" Target="../media/image72.png"/><Relationship Id="rId5" Type="http://schemas.openxmlformats.org/officeDocument/2006/relationships/image" Target="../media/image56.tiff"/><Relationship Id="rId6" Type="http://schemas.openxmlformats.org/officeDocument/2006/relationships/image" Target="../media/image62.png"/><Relationship Id="rId7" Type="http://schemas.openxmlformats.org/officeDocument/2006/relationships/image" Target="../media/image59.tiff"/><Relationship Id="rId8" Type="http://schemas.openxmlformats.org/officeDocument/2006/relationships/image" Target="../media/image65.png"/><Relationship Id="rId9" Type="http://schemas.openxmlformats.org/officeDocument/2006/relationships/image" Target="../media/image67.png"/><Relationship Id="rId10"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1" Type="http://schemas.openxmlformats.org/officeDocument/2006/relationships/tags" Target="../tags/tag15.xml"/><Relationship Id="rId2"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tiff"/><Relationship Id="rId6" Type="http://schemas.openxmlformats.org/officeDocument/2006/relationships/image" Target="../media/image83.png"/><Relationship Id="rId1" Type="http://schemas.openxmlformats.org/officeDocument/2006/relationships/slideLayout" Target="../slideLayouts/slideLayout11.xml"/><Relationship Id="rId2" Type="http://schemas.openxmlformats.org/officeDocument/2006/relationships/image" Target="../media/image7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microsoft.com/office/2007/relationships/media" Target="../media/media1.mp4"/><Relationship Id="rId4" Type="http://schemas.openxmlformats.org/officeDocument/2006/relationships/slideLayout" Target="../slideLayouts/slideLayout6.xml"/><Relationship Id="rId5" Type="http://schemas.openxmlformats.org/officeDocument/2006/relationships/notesSlide" Target="../notesSlides/notesSlide21.xml"/><Relationship Id="rId6" Type="http://schemas.openxmlformats.org/officeDocument/2006/relationships/image" Target="../media/image85.png"/><Relationship Id="rId1" Type="http://schemas.openxmlformats.org/officeDocument/2006/relationships/tags" Target="../tags/tag16.xml"/><Relationship Id="rId2" Type="http://schemas.openxmlformats.org/officeDocument/2006/relationships/video" Target="NUL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1" Type="http://schemas.openxmlformats.org/officeDocument/2006/relationships/slideLayout" Target="../slideLayouts/slideLayout11.xml"/><Relationship Id="rId2" Type="http://schemas.openxmlformats.org/officeDocument/2006/relationships/image" Target="../media/image8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1.png"/><Relationship Id="rId3" Type="http://schemas.openxmlformats.org/officeDocument/2006/relationships/image" Target="../media/image92.png"/></Relationships>
</file>

<file path=ppt/slides/_rels/slide31.xml.rels><?xml version="1.0" encoding="UTF-8" standalone="yes"?>
<Relationships xmlns="http://schemas.openxmlformats.org/package/2006/relationships"><Relationship Id="rId3" Type="http://schemas.microsoft.com/office/2007/relationships/media" Target="../media/media2.mp4"/><Relationship Id="rId4" Type="http://schemas.openxmlformats.org/officeDocument/2006/relationships/slideLayout" Target="../slideLayouts/slideLayout6.xml"/><Relationship Id="rId5" Type="http://schemas.openxmlformats.org/officeDocument/2006/relationships/notesSlide" Target="../notesSlides/notesSlide22.xml"/><Relationship Id="rId6" Type="http://schemas.openxmlformats.org/officeDocument/2006/relationships/image" Target="../media/image93.png"/><Relationship Id="rId1" Type="http://schemas.openxmlformats.org/officeDocument/2006/relationships/tags" Target="../tags/tag17.xml"/><Relationship Id="rId2" Type="http://schemas.openxmlformats.org/officeDocument/2006/relationships/video" Target="NULL"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94.png"/><Relationship Id="rId3" Type="http://schemas.openxmlformats.org/officeDocument/2006/relationships/image" Target="../media/image95.png"/></Relationships>
</file>

<file path=ppt/slides/_rels/slide33.xml.rels><?xml version="1.0" encoding="UTF-8" standalone="yes"?>
<Relationships xmlns="http://schemas.openxmlformats.org/package/2006/relationships"><Relationship Id="rId1" Type="http://schemas.openxmlformats.org/officeDocument/2006/relationships/tags" Target="../tags/tag18.xml"/><Relationship Id="rId2" Type="http://schemas.openxmlformats.org/officeDocument/2006/relationships/slideLayout" Target="../slideLayouts/slideLayout6.xml"/><Relationship Id="rId3"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image" Target="../media/image9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github.com/cornelltech/CS5439-Fall2018"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9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9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9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9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9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0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9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0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jpeg"/><Relationship Id="rId6" Type="http://schemas.openxmlformats.org/officeDocument/2006/relationships/hyperlink" Target="http://flickr.com/photos/ctankcycles/3129418711" TargetMode="External"/><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4.xml"/><Relationship Id="rId3"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2.tmp"/><Relationship Id="rId1" Type="http://schemas.openxmlformats.org/officeDocument/2006/relationships/tags" Target="../tags/tag4.x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97025"/>
            <a:ext cx="8949055" cy="1102995"/>
          </a:xfrm>
        </p:spPr>
        <p:txBody>
          <a:bodyPr/>
          <a:lstStyle/>
          <a:p>
            <a:r>
              <a:rPr lang="en-US" sz="4000" dirty="0"/>
              <a:t>Tech Abuse in the Intimate Partner Violence Setting: Issues, Challenges, and Mitigations</a:t>
            </a:r>
            <a:r>
              <a:rPr lang="en-US" sz="4000" dirty="0"/>
              <a:t/>
            </a:r>
            <a:br>
              <a:rPr lang="en-US" sz="4000" dirty="0"/>
            </a:br>
            <a:endParaRPr lang="en-US" sz="4000" dirty="0"/>
          </a:p>
        </p:txBody>
      </p:sp>
      <p:sp>
        <p:nvSpPr>
          <p:cNvPr id="3" name="Subtitle 2"/>
          <p:cNvSpPr>
            <a:spLocks noGrp="1"/>
          </p:cNvSpPr>
          <p:nvPr>
            <p:ph type="subTitle" idx="1"/>
          </p:nvPr>
        </p:nvSpPr>
        <p:spPr/>
        <p:txBody>
          <a:bodyPr/>
          <a:lstStyle/>
          <a:p>
            <a:r>
              <a:rPr lang="en-US" dirty="0" smtClean="0"/>
              <a:t>Damon McCoy</a:t>
            </a:r>
          </a:p>
          <a:p>
            <a:r>
              <a:rPr lang="en-US" dirty="0" smtClean="0">
                <a:solidFill>
                  <a:srgbClr val="7030A0"/>
                </a:solidFill>
              </a:rPr>
              <a:t>NYU</a:t>
            </a:r>
            <a:endParaRPr lang="en-US" dirty="0">
              <a:solidFill>
                <a:srgbClr val="7030A0"/>
              </a:solidFill>
            </a:endParaRPr>
          </a:p>
        </p:txBody>
      </p:sp>
      <p:sp>
        <p:nvSpPr>
          <p:cNvPr id="4" name="Slide Number Placeholder 3"/>
          <p:cNvSpPr>
            <a:spLocks noGrp="1"/>
          </p:cNvSpPr>
          <p:nvPr>
            <p:ph type="sldNum" sz="quarter" idx="12"/>
          </p:nvPr>
        </p:nvSpPr>
        <p:spPr/>
        <p:txBody>
          <a:bodyPr/>
          <a:lstStyle/>
          <a:p>
            <a:fld id="{12A11AC8-86FF-F4EC-B119-70B954574725}" type="slidenum">
              <a:rPr lang="uk-UA" smtClean="0"/>
              <a:t>1</a:t>
            </a:fld>
            <a:endParaRPr lang="uk-UA"/>
          </a:p>
        </p:txBody>
      </p:sp>
      <p:grpSp>
        <p:nvGrpSpPr>
          <p:cNvPr id="7" name="Group 6"/>
          <p:cNvGrpSpPr/>
          <p:nvPr/>
        </p:nvGrpSpPr>
        <p:grpSpPr>
          <a:xfrm>
            <a:off x="3953083" y="3944783"/>
            <a:ext cx="1237833" cy="1162372"/>
            <a:chOff x="3616192" y="2679230"/>
            <a:chExt cx="1848441" cy="1808914"/>
          </a:xfrm>
        </p:grpSpPr>
        <p:sp>
          <p:nvSpPr>
            <p:cNvPr id="8" name="Rectangle 7"/>
            <p:cNvSpPr/>
            <p:nvPr/>
          </p:nvSpPr>
          <p:spPr>
            <a:xfrm>
              <a:off x="3636675" y="2679230"/>
              <a:ext cx="1827958" cy="1808914"/>
            </a:xfrm>
            <a:prstGeom prst="rect">
              <a:avLst/>
            </a:prstGeom>
            <a:solidFill>
              <a:srgbClr val="34074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yberSecurity-horiz-white-DIGITAL.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6192" y="2700785"/>
              <a:ext cx="1789474" cy="1704602"/>
            </a:xfrm>
            <a:prstGeom prst="rect">
              <a:avLst/>
            </a:prstGeom>
          </p:spPr>
        </p:pic>
      </p:grpSp>
    </p:spTree>
    <p:extLst>
      <p:ext uri="{BB962C8B-B14F-4D97-AF65-F5344CB8AC3E}">
        <p14:creationId xmlns:p14="http://schemas.microsoft.com/office/powerpoint/2010/main" val="4151563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4D87E6-CD1B-4DC1-A700-3B697D056D73}"/>
              </a:ext>
            </a:extLst>
          </p:cNvPr>
          <p:cNvSpPr>
            <a:spLocks noGrp="1"/>
          </p:cNvSpPr>
          <p:nvPr>
            <p:ph type="title"/>
          </p:nvPr>
        </p:nvSpPr>
        <p:spPr>
          <a:xfrm>
            <a:off x="318089" y="203835"/>
            <a:ext cx="8518525" cy="857250"/>
          </a:xfrm>
        </p:spPr>
        <p:txBody>
          <a:bodyPr/>
          <a:lstStyle/>
          <a:p>
            <a:r>
              <a:rPr lang="en-US" dirty="0"/>
              <a:t>Finding on-store IPS-relevant apps</a:t>
            </a:r>
            <a:br>
              <a:rPr lang="en-US" dirty="0"/>
            </a:br>
            <a:r>
              <a:rPr lang="en-US" sz="2400" dirty="0">
                <a:latin typeface="Abadi Extra Light" panose="020B0204020104020204" pitchFamily="34" charset="0"/>
              </a:rPr>
              <a:t>Apps distributed in official application stores</a:t>
            </a:r>
            <a:endParaRPr lang="en-US" sz="2000" dirty="0">
              <a:latin typeface="Abadi Extra Light" panose="020B0204020104020204" pitchFamily="34" charset="0"/>
            </a:endParaRPr>
          </a:p>
        </p:txBody>
      </p:sp>
      <p:sp>
        <p:nvSpPr>
          <p:cNvPr id="4" name="Slide Number Placeholder 3">
            <a:extLst>
              <a:ext uri="{FF2B5EF4-FFF2-40B4-BE49-F238E27FC236}">
                <a16:creationId xmlns:a16="http://schemas.microsoft.com/office/drawing/2014/main" xmlns="" id="{BA09DF0B-9033-4501-B75B-E64CEB9C22D3}"/>
              </a:ext>
            </a:extLst>
          </p:cNvPr>
          <p:cNvSpPr>
            <a:spLocks noGrp="1"/>
          </p:cNvSpPr>
          <p:nvPr>
            <p:ph type="sldNum" sz="quarter" idx="12"/>
          </p:nvPr>
        </p:nvSpPr>
        <p:spPr/>
        <p:txBody>
          <a:bodyPr/>
          <a:lstStyle/>
          <a:p>
            <a:fld id="{0171B764-2AEC-2441-A2C9-DC14F9875489}" type="slidenum">
              <a:rPr lang="en-US" smtClean="0"/>
              <a:t>10</a:t>
            </a:fld>
            <a:endParaRPr lang="en-US" dirty="0"/>
          </a:p>
        </p:txBody>
      </p:sp>
      <p:sp>
        <p:nvSpPr>
          <p:cNvPr id="20" name="TextBox 19">
            <a:extLst>
              <a:ext uri="{FF2B5EF4-FFF2-40B4-BE49-F238E27FC236}">
                <a16:creationId xmlns:a16="http://schemas.microsoft.com/office/drawing/2014/main" xmlns="" id="{02AD72C2-B034-47C8-A5C8-34513D37385A}"/>
              </a:ext>
            </a:extLst>
          </p:cNvPr>
          <p:cNvSpPr txBox="1"/>
          <p:nvPr/>
        </p:nvSpPr>
        <p:spPr>
          <a:xfrm>
            <a:off x="7769674" y="2011020"/>
            <a:ext cx="1251136" cy="121983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dirty="0">
                <a:latin typeface="Abadi Extra Light" panose="020B0204020104020204" pitchFamily="34" charset="0"/>
              </a:rPr>
              <a:t>Found </a:t>
            </a:r>
            <a:r>
              <a:rPr lang="en-US" b="1" dirty="0">
                <a:latin typeface="LM Roman 12" panose="00000500000000000000" pitchFamily="50" charset="0"/>
              </a:rPr>
              <a:t>3,500+</a:t>
            </a:r>
            <a:r>
              <a:rPr lang="en-US" dirty="0">
                <a:latin typeface="Abadi Extra Light" panose="020B0204020104020204" pitchFamily="34" charset="0"/>
              </a:rPr>
              <a:t> apps usable for IPS</a:t>
            </a:r>
          </a:p>
        </p:txBody>
      </p:sp>
      <p:sp>
        <p:nvSpPr>
          <p:cNvPr id="16" name="Right Arrow 5">
            <a:extLst>
              <a:ext uri="{FF2B5EF4-FFF2-40B4-BE49-F238E27FC236}">
                <a16:creationId xmlns:a16="http://schemas.microsoft.com/office/drawing/2014/main" xmlns="" id="{B2B1166B-9301-48C7-BC28-7772F6F39CFE}"/>
              </a:ext>
            </a:extLst>
          </p:cNvPr>
          <p:cNvSpPr/>
          <p:nvPr/>
        </p:nvSpPr>
        <p:spPr>
          <a:xfrm>
            <a:off x="2612732" y="2607533"/>
            <a:ext cx="1159523" cy="185611"/>
          </a:xfrm>
          <a:prstGeom prst="rightArrow">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F597E77C-6F8B-43FA-9404-9393404C833A}"/>
              </a:ext>
            </a:extLst>
          </p:cNvPr>
          <p:cNvSpPr txBox="1"/>
          <p:nvPr/>
        </p:nvSpPr>
        <p:spPr>
          <a:xfrm>
            <a:off x="123190" y="1289824"/>
            <a:ext cx="2741916" cy="707886"/>
          </a:xfrm>
          <a:prstGeom prst="rect">
            <a:avLst/>
          </a:prstGeom>
          <a:noFill/>
        </p:spPr>
        <p:txBody>
          <a:bodyPr wrap="square" rtlCol="0">
            <a:spAutoFit/>
          </a:bodyPr>
          <a:lstStyle/>
          <a:p>
            <a:r>
              <a:rPr lang="en-US" sz="2000" dirty="0">
                <a:latin typeface="Abadi Extra Light" panose="020B0204020104020204" pitchFamily="34" charset="0"/>
              </a:rPr>
              <a:t>Snowball searching over 3 months on Play Store</a:t>
            </a:r>
          </a:p>
        </p:txBody>
      </p:sp>
      <p:sp>
        <p:nvSpPr>
          <p:cNvPr id="19" name="Right Arrow 25">
            <a:extLst>
              <a:ext uri="{FF2B5EF4-FFF2-40B4-BE49-F238E27FC236}">
                <a16:creationId xmlns:a16="http://schemas.microsoft.com/office/drawing/2014/main" xmlns="" id="{E6DE0EA8-F474-4B0F-9ED8-7C37DDE70888}"/>
              </a:ext>
            </a:extLst>
          </p:cNvPr>
          <p:cNvSpPr/>
          <p:nvPr/>
        </p:nvSpPr>
        <p:spPr>
          <a:xfrm>
            <a:off x="4935672" y="2584122"/>
            <a:ext cx="1214938" cy="232432"/>
          </a:xfrm>
          <a:prstGeom prst="rightArrow">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xmlns="" id="{EFF13D98-3FE9-4F6F-AED2-837E1AB0C8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5118" y="2185681"/>
            <a:ext cx="888278" cy="906395"/>
          </a:xfrm>
          <a:prstGeom prst="rect">
            <a:avLst/>
          </a:prstGeom>
        </p:spPr>
      </p:pic>
      <p:pic>
        <p:nvPicPr>
          <p:cNvPr id="23" name="Picture 22">
            <a:extLst>
              <a:ext uri="{FF2B5EF4-FFF2-40B4-BE49-F238E27FC236}">
                <a16:creationId xmlns:a16="http://schemas.microsoft.com/office/drawing/2014/main" xmlns="" id="{78D55903-E286-4C33-B393-31C9F2ACCF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841768" y="2180263"/>
            <a:ext cx="1006433" cy="1072500"/>
          </a:xfrm>
          <a:prstGeom prst="rect">
            <a:avLst/>
          </a:prstGeom>
          <a:ln>
            <a:solidFill>
              <a:schemeClr val="tx1"/>
            </a:solidFill>
          </a:ln>
        </p:spPr>
      </p:pic>
      <p:sp>
        <p:nvSpPr>
          <p:cNvPr id="24" name="TextBox 23">
            <a:extLst>
              <a:ext uri="{FF2B5EF4-FFF2-40B4-BE49-F238E27FC236}">
                <a16:creationId xmlns:a16="http://schemas.microsoft.com/office/drawing/2014/main" xmlns="" id="{A8C37EA4-94AD-49FB-868A-13DF46945C96}"/>
              </a:ext>
            </a:extLst>
          </p:cNvPr>
          <p:cNvSpPr txBox="1"/>
          <p:nvPr/>
        </p:nvSpPr>
        <p:spPr>
          <a:xfrm>
            <a:off x="3690046" y="1289824"/>
            <a:ext cx="1702200" cy="707886"/>
          </a:xfrm>
          <a:prstGeom prst="rect">
            <a:avLst/>
          </a:prstGeom>
          <a:noFill/>
        </p:spPr>
        <p:txBody>
          <a:bodyPr wrap="square" rtlCol="0">
            <a:spAutoFit/>
          </a:bodyPr>
          <a:lstStyle/>
          <a:p>
            <a:r>
              <a:rPr lang="en-US" sz="2000" dirty="0">
                <a:latin typeface="Abadi Extra Light" panose="020B0204020104020204" pitchFamily="34" charset="0"/>
              </a:rPr>
              <a:t>Prune using ML classifier</a:t>
            </a:r>
          </a:p>
        </p:txBody>
      </p:sp>
      <p:sp>
        <p:nvSpPr>
          <p:cNvPr id="7" name="TextBox 6">
            <a:extLst>
              <a:ext uri="{FF2B5EF4-FFF2-40B4-BE49-F238E27FC236}">
                <a16:creationId xmlns:a16="http://schemas.microsoft.com/office/drawing/2014/main" xmlns="" id="{752414D8-B665-4436-B15C-3E6DCF86A948}"/>
              </a:ext>
            </a:extLst>
          </p:cNvPr>
          <p:cNvSpPr txBox="1"/>
          <p:nvPr/>
        </p:nvSpPr>
        <p:spPr>
          <a:xfrm>
            <a:off x="2650330" y="1937791"/>
            <a:ext cx="1039716"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a:latin typeface="LM Roman 12" panose="00000500000000000000" pitchFamily="50" charset="0"/>
              </a:rPr>
              <a:t>15,000+ apps</a:t>
            </a:r>
          </a:p>
        </p:txBody>
      </p:sp>
      <p:sp>
        <p:nvSpPr>
          <p:cNvPr id="26" name="Right Arrow 25">
            <a:extLst>
              <a:ext uri="{FF2B5EF4-FFF2-40B4-BE49-F238E27FC236}">
                <a16:creationId xmlns:a16="http://schemas.microsoft.com/office/drawing/2014/main" xmlns="" id="{E7A14F04-8B6D-4B35-B3AD-C6B9CDEE3EFF}"/>
              </a:ext>
            </a:extLst>
          </p:cNvPr>
          <p:cNvSpPr/>
          <p:nvPr/>
        </p:nvSpPr>
        <p:spPr>
          <a:xfrm>
            <a:off x="7193597" y="2554205"/>
            <a:ext cx="392113" cy="278444"/>
          </a:xfrm>
          <a:prstGeom prst="rightArrow">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2297FD4B-1513-4D52-8B83-351E06372901}"/>
              </a:ext>
            </a:extLst>
          </p:cNvPr>
          <p:cNvSpPr txBox="1"/>
          <p:nvPr/>
        </p:nvSpPr>
        <p:spPr>
          <a:xfrm>
            <a:off x="6074608" y="1283991"/>
            <a:ext cx="1695066" cy="707886"/>
          </a:xfrm>
          <a:prstGeom prst="rect">
            <a:avLst/>
          </a:prstGeom>
          <a:noFill/>
        </p:spPr>
        <p:txBody>
          <a:bodyPr wrap="square" rtlCol="0">
            <a:spAutoFit/>
          </a:bodyPr>
          <a:lstStyle/>
          <a:p>
            <a:r>
              <a:rPr lang="en-US" sz="2000" dirty="0">
                <a:latin typeface="Abadi Extra Light" panose="020B0204020104020204" pitchFamily="34" charset="0"/>
              </a:rPr>
              <a:t>Filter using human verifier </a:t>
            </a:r>
          </a:p>
        </p:txBody>
      </p:sp>
      <p:sp>
        <p:nvSpPr>
          <p:cNvPr id="28" name="TextBox 27">
            <a:extLst>
              <a:ext uri="{FF2B5EF4-FFF2-40B4-BE49-F238E27FC236}">
                <a16:creationId xmlns:a16="http://schemas.microsoft.com/office/drawing/2014/main" xmlns="" id="{143FB26F-5077-429E-BC8D-5A9A194AA382}"/>
              </a:ext>
            </a:extLst>
          </p:cNvPr>
          <p:cNvSpPr txBox="1"/>
          <p:nvPr/>
        </p:nvSpPr>
        <p:spPr>
          <a:xfrm>
            <a:off x="5046870" y="1925955"/>
            <a:ext cx="859269" cy="63064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dirty="0">
                <a:latin typeface="LM Roman 12" panose="00000500000000000000" pitchFamily="50" charset="0"/>
              </a:rPr>
              <a:t>~4,500 apps</a:t>
            </a:r>
          </a:p>
        </p:txBody>
      </p:sp>
      <p:sp>
        <p:nvSpPr>
          <p:cNvPr id="8" name="TextBox 7">
            <a:extLst>
              <a:ext uri="{FF2B5EF4-FFF2-40B4-BE49-F238E27FC236}">
                <a16:creationId xmlns:a16="http://schemas.microsoft.com/office/drawing/2014/main" xmlns="" id="{8E7AC268-6453-4844-A7FE-BF2051F1076F}"/>
              </a:ext>
            </a:extLst>
          </p:cNvPr>
          <p:cNvSpPr txBox="1"/>
          <p:nvPr/>
        </p:nvSpPr>
        <p:spPr>
          <a:xfrm>
            <a:off x="6624955" y="3585805"/>
            <a:ext cx="2467610" cy="923330"/>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dirty="0">
                <a:latin typeface="Abadi Extra Light" panose="020B0204020104020204" pitchFamily="34" charset="0"/>
              </a:rPr>
              <a:t>Smaller study (2 weeks) on iTunes App Store: </a:t>
            </a:r>
          </a:p>
          <a:p>
            <a:r>
              <a:rPr lang="en-US" b="1" dirty="0">
                <a:latin typeface="LM Roman 12" panose="00000500000000000000" pitchFamily="50" charset="0"/>
              </a:rPr>
              <a:t>451 </a:t>
            </a:r>
            <a:r>
              <a:rPr lang="en-US" dirty="0">
                <a:latin typeface="Abadi Extra Light" panose="020B0204020104020204" pitchFamily="34" charset="0"/>
              </a:rPr>
              <a:t>IPS-relevant apps</a:t>
            </a:r>
          </a:p>
        </p:txBody>
      </p:sp>
      <p:sp>
        <p:nvSpPr>
          <p:cNvPr id="34" name="TextBox 33">
            <a:extLst>
              <a:ext uri="{FF2B5EF4-FFF2-40B4-BE49-F238E27FC236}">
                <a16:creationId xmlns:a16="http://schemas.microsoft.com/office/drawing/2014/main" xmlns="" id="{70FDC1D4-6846-45F4-AA3E-6F4867638E78}"/>
              </a:ext>
            </a:extLst>
          </p:cNvPr>
          <p:cNvSpPr txBox="1"/>
          <p:nvPr/>
        </p:nvSpPr>
        <p:spPr>
          <a:xfrm>
            <a:off x="2865106" y="3713007"/>
            <a:ext cx="3592302" cy="1015663"/>
          </a:xfrm>
          <a:prstGeom prst="rect">
            <a:avLst/>
          </a:prstGeom>
          <a:noFill/>
          <a:ln>
            <a:noFill/>
          </a:ln>
        </p:spPr>
        <p:txBody>
          <a:bodyPr wrap="square" rtlCol="0">
            <a:spAutoFit/>
          </a:bodyPr>
          <a:lstStyle/>
          <a:p>
            <a:r>
              <a:rPr lang="en-US" sz="2000" dirty="0">
                <a:solidFill>
                  <a:schemeClr val="accent2">
                    <a:lumMod val="75000"/>
                  </a:schemeClr>
                </a:solidFill>
                <a:latin typeface="LM Roman 12" panose="00000500000000000000" pitchFamily="50" charset="0"/>
              </a:rPr>
              <a:t>Looks at app title, description, permissions, and genre as reported in Play Store</a:t>
            </a:r>
            <a:endParaRPr lang="en-US" sz="2000" dirty="0">
              <a:solidFill>
                <a:schemeClr val="accent2">
                  <a:lumMod val="75000"/>
                </a:schemeClr>
              </a:solidFill>
              <a:latin typeface="Abadi Extra Light" panose="020B0204020104020204" pitchFamily="34" charset="0"/>
            </a:endParaRPr>
          </a:p>
        </p:txBody>
      </p:sp>
      <p:cxnSp>
        <p:nvCxnSpPr>
          <p:cNvPr id="36" name="Straight Arrow Connector 35">
            <a:extLst>
              <a:ext uri="{FF2B5EF4-FFF2-40B4-BE49-F238E27FC236}">
                <a16:creationId xmlns:a16="http://schemas.microsoft.com/office/drawing/2014/main" xmlns="" id="{9EEA3FBE-A0EA-4D9E-897D-F5C89C094E87}"/>
              </a:ext>
            </a:extLst>
          </p:cNvPr>
          <p:cNvCxnSpPr>
            <a:cxnSpLocks/>
            <a:endCxn id="23" idx="2"/>
          </p:cNvCxnSpPr>
          <p:nvPr/>
        </p:nvCxnSpPr>
        <p:spPr>
          <a:xfrm flipV="1">
            <a:off x="4344985" y="3252763"/>
            <a:ext cx="0" cy="4602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xmlns="" id="{386A57BD-FDA0-47E8-AF53-50F6DC2B1701}"/>
              </a:ext>
            </a:extLst>
          </p:cNvPr>
          <p:cNvGrpSpPr/>
          <p:nvPr/>
        </p:nvGrpSpPr>
        <p:grpSpPr>
          <a:xfrm>
            <a:off x="178997" y="2194124"/>
            <a:ext cx="2288325" cy="2602031"/>
            <a:chOff x="178997" y="2249591"/>
            <a:chExt cx="2288325" cy="2602031"/>
          </a:xfrm>
        </p:grpSpPr>
        <p:pic>
          <p:nvPicPr>
            <p:cNvPr id="11" name="Picture 10">
              <a:extLst>
                <a:ext uri="{FF2B5EF4-FFF2-40B4-BE49-F238E27FC236}">
                  <a16:creationId xmlns:a16="http://schemas.microsoft.com/office/drawing/2014/main" xmlns="" id="{0145DDB7-1E8F-4B77-8E53-7EAE33F950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997" y="2281603"/>
              <a:ext cx="1041109" cy="355103"/>
            </a:xfrm>
            <a:prstGeom prst="rect">
              <a:avLst/>
            </a:prstGeom>
            <a:ln w="38100">
              <a:solidFill>
                <a:schemeClr val="tx1"/>
              </a:solidFill>
            </a:ln>
          </p:spPr>
        </p:pic>
        <p:pic>
          <p:nvPicPr>
            <p:cNvPr id="14" name="Picture 13">
              <a:extLst>
                <a:ext uri="{FF2B5EF4-FFF2-40B4-BE49-F238E27FC236}">
                  <a16:creationId xmlns:a16="http://schemas.microsoft.com/office/drawing/2014/main" xmlns="" id="{F19B6082-3D1A-40BF-8C9D-92A81DEA31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5585" y="2249591"/>
              <a:ext cx="1041737" cy="368052"/>
            </a:xfrm>
            <a:prstGeom prst="rect">
              <a:avLst/>
            </a:prstGeom>
            <a:ln w="38100">
              <a:solidFill>
                <a:schemeClr val="tx1"/>
              </a:solidFill>
            </a:ln>
          </p:spPr>
        </p:pic>
        <p:pic>
          <p:nvPicPr>
            <p:cNvPr id="15" name="Picture 14">
              <a:extLst>
                <a:ext uri="{FF2B5EF4-FFF2-40B4-BE49-F238E27FC236}">
                  <a16:creationId xmlns:a16="http://schemas.microsoft.com/office/drawing/2014/main" xmlns="" id="{533E40B4-39A1-41CD-9C63-C81F1A41E6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7241" y="3482884"/>
              <a:ext cx="1760823" cy="1368738"/>
            </a:xfrm>
            <a:prstGeom prst="rect">
              <a:avLst/>
            </a:prstGeom>
            <a:ln w="38100">
              <a:solidFill>
                <a:schemeClr val="tx1"/>
              </a:solidFill>
            </a:ln>
          </p:spPr>
        </p:pic>
        <p:pic>
          <p:nvPicPr>
            <p:cNvPr id="5" name="Graphic 4" descr="Arrow: Slight curve">
              <a:extLst>
                <a:ext uri="{FF2B5EF4-FFF2-40B4-BE49-F238E27FC236}">
                  <a16:creationId xmlns:a16="http://schemas.microsoft.com/office/drawing/2014/main" xmlns="" id="{5001AF07-9E07-494F-AC73-412B172FB8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rot="4994011">
              <a:off x="459675" y="2756086"/>
              <a:ext cx="712079" cy="688497"/>
            </a:xfrm>
            <a:prstGeom prst="rect">
              <a:avLst/>
            </a:prstGeom>
          </p:spPr>
        </p:pic>
        <p:pic>
          <p:nvPicPr>
            <p:cNvPr id="29" name="Graphic 28" descr="Arrow: Slight curve">
              <a:extLst>
                <a:ext uri="{FF2B5EF4-FFF2-40B4-BE49-F238E27FC236}">
                  <a16:creationId xmlns:a16="http://schemas.microsoft.com/office/drawing/2014/main" xmlns="" id="{4001658D-23AF-455E-9E99-25864908FC7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rot="15870901">
              <a:off x="1221691" y="2781413"/>
              <a:ext cx="712079" cy="688497"/>
            </a:xfrm>
            <a:prstGeom prst="rect">
              <a:avLst/>
            </a:prstGeom>
          </p:spPr>
        </p:pic>
      </p:grpSp>
    </p:spTree>
    <p:custDataLst>
      <p:tags r:id="rId1"/>
    </p:custDataLst>
    <p:extLst>
      <p:ext uri="{BB962C8B-B14F-4D97-AF65-F5344CB8AC3E}">
        <p14:creationId xmlns:p14="http://schemas.microsoft.com/office/powerpoint/2010/main" val="14961333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9C192A-4E15-4A25-9F64-453FFFC55A05}"/>
              </a:ext>
            </a:extLst>
          </p:cNvPr>
          <p:cNvSpPr>
            <a:spLocks noGrp="1"/>
          </p:cNvSpPr>
          <p:nvPr>
            <p:ph type="title"/>
          </p:nvPr>
        </p:nvSpPr>
        <p:spPr>
          <a:xfrm>
            <a:off x="45720" y="-11430"/>
            <a:ext cx="9052560" cy="857250"/>
          </a:xfrm>
          <a:noFill/>
          <a:ln>
            <a:noFill/>
          </a:ln>
          <a:effectLst/>
        </p:spPr>
        <p:txBody>
          <a:bodyPr vert="horz" wrap="square" numCol="1" anchor="ctr">
            <a:prstTxWarp prst="textNoShape">
              <a:avLst/>
            </a:prstTxWarp>
          </a:bodyPr>
          <a:lstStyle/>
          <a:p>
            <a:r>
              <a:rPr lang="en-US" sz="3400" dirty="0"/>
              <a:t>Seemingly innocuous apps are used for IPS</a:t>
            </a:r>
          </a:p>
        </p:txBody>
      </p:sp>
      <p:sp>
        <p:nvSpPr>
          <p:cNvPr id="4" name="Slide Number Placeholder 3">
            <a:extLst>
              <a:ext uri="{FF2B5EF4-FFF2-40B4-BE49-F238E27FC236}">
                <a16:creationId xmlns:a16="http://schemas.microsoft.com/office/drawing/2014/main" xmlns="" id="{D5007352-4235-4881-BA5D-8CE57E04C67B}"/>
              </a:ext>
            </a:extLst>
          </p:cNvPr>
          <p:cNvSpPr>
            <a:spLocks noGrp="1"/>
          </p:cNvSpPr>
          <p:nvPr>
            <p:ph type="sldNum" sz="quarter" idx="12"/>
          </p:nvPr>
        </p:nvSpPr>
        <p:spPr>
          <a:xfrm>
            <a:off x="6553200" y="4697849"/>
            <a:ext cx="2133600" cy="273050"/>
          </a:xfrm>
        </p:spPr>
        <p:txBody>
          <a:bodyPr/>
          <a:lstStyle/>
          <a:p>
            <a:fld id="{0171B764-2AEC-2441-A2C9-DC14F9875489}" type="slidenum">
              <a:rPr lang="en-US" smtClean="0"/>
              <a:t>11</a:t>
            </a:fld>
            <a:endParaRPr lang="en-US"/>
          </a:p>
        </p:txBody>
      </p:sp>
      <p:sp>
        <p:nvSpPr>
          <p:cNvPr id="5" name="Rectangle 4">
            <a:extLst>
              <a:ext uri="{FF2B5EF4-FFF2-40B4-BE49-F238E27FC236}">
                <a16:creationId xmlns:a16="http://schemas.microsoft.com/office/drawing/2014/main" xmlns="" id="{FA41EB76-B442-4916-91E8-E4F28D1DB537}"/>
              </a:ext>
            </a:extLst>
          </p:cNvPr>
          <p:cNvSpPr/>
          <p:nvPr/>
        </p:nvSpPr>
        <p:spPr>
          <a:xfrm>
            <a:off x="267398" y="1138674"/>
            <a:ext cx="4950397" cy="132344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000" i="1" dirty="0">
                <a:latin typeface="Century Schoolbook" panose="02040604050505020304" pitchFamily="18" charset="0"/>
              </a:rPr>
              <a:t>“I’m looking for an app I can install on my wife’s phone that is </a:t>
            </a:r>
            <a:r>
              <a:rPr lang="en-US" sz="2000" b="1" i="1" dirty="0">
                <a:latin typeface="Century Schoolbook" panose="02040604050505020304" pitchFamily="18" charset="0"/>
              </a:rPr>
              <a:t>hidden</a:t>
            </a:r>
            <a:r>
              <a:rPr lang="en-US" sz="2000" i="1" dirty="0">
                <a:latin typeface="Century Schoolbook" panose="02040604050505020304" pitchFamily="18" charset="0"/>
              </a:rPr>
              <a:t> so that I can see </a:t>
            </a:r>
            <a:r>
              <a:rPr lang="en-US" sz="2000" b="1" i="1" dirty="0">
                <a:latin typeface="Century Schoolbook" panose="02040604050505020304" pitchFamily="18" charset="0"/>
              </a:rPr>
              <a:t>where she is or has been</a:t>
            </a:r>
            <a:r>
              <a:rPr lang="en-US" sz="2000" i="1" dirty="0">
                <a:latin typeface="Century Schoolbook" panose="02040604050505020304" pitchFamily="18" charset="0"/>
              </a:rPr>
              <a:t> via cell towers or </a:t>
            </a:r>
            <a:r>
              <a:rPr lang="en-US" sz="2000" i="1" dirty="0" err="1">
                <a:latin typeface="Century Schoolbook" panose="02040604050505020304" pitchFamily="18" charset="0"/>
              </a:rPr>
              <a:t>gps</a:t>
            </a:r>
            <a:r>
              <a:rPr lang="en-US" sz="2000" i="1" dirty="0">
                <a:latin typeface="Century Schoolbook" panose="02040604050505020304" pitchFamily="18" charset="0"/>
              </a:rPr>
              <a:t>.”</a:t>
            </a:r>
          </a:p>
        </p:txBody>
      </p:sp>
      <p:sp>
        <p:nvSpPr>
          <p:cNvPr id="8" name="Rectangle 7">
            <a:extLst>
              <a:ext uri="{FF2B5EF4-FFF2-40B4-BE49-F238E27FC236}">
                <a16:creationId xmlns:a16="http://schemas.microsoft.com/office/drawing/2014/main" xmlns="" id="{7479645D-2D40-4CCE-8293-592AD39E034D}"/>
              </a:ext>
            </a:extLst>
          </p:cNvPr>
          <p:cNvSpPr/>
          <p:nvPr/>
        </p:nvSpPr>
        <p:spPr>
          <a:xfrm>
            <a:off x="266700" y="2573774"/>
            <a:ext cx="4951095" cy="193899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endParaRPr lang="en-US" sz="2000" i="1" dirty="0">
              <a:latin typeface="Century Schoolbook" panose="02040604050505020304" pitchFamily="18" charset="0"/>
            </a:endParaRPr>
          </a:p>
          <a:p>
            <a:endParaRPr lang="en-US" sz="2000" i="1" dirty="0">
              <a:latin typeface="Century Schoolbook" panose="02040604050505020304" pitchFamily="18" charset="0"/>
            </a:endParaRPr>
          </a:p>
          <a:p>
            <a:endParaRPr lang="en-US" sz="2000" i="1" dirty="0">
              <a:latin typeface="Century Schoolbook" panose="02040604050505020304" pitchFamily="18" charset="0"/>
            </a:endParaRPr>
          </a:p>
          <a:p>
            <a:endParaRPr lang="en-US" sz="2000" i="1" dirty="0">
              <a:latin typeface="Century Schoolbook" panose="02040604050505020304" pitchFamily="18" charset="0"/>
            </a:endParaRPr>
          </a:p>
          <a:p>
            <a:endParaRPr lang="en-US" sz="2000" i="1" dirty="0">
              <a:latin typeface="Century Schoolbook" panose="02040604050505020304" pitchFamily="18" charset="0"/>
            </a:endParaRPr>
          </a:p>
          <a:p>
            <a:endParaRPr lang="en-US" sz="2000" i="1" dirty="0">
              <a:latin typeface="Century Schoolbook" panose="02040604050505020304" pitchFamily="18" charset="0"/>
            </a:endParaRPr>
          </a:p>
        </p:txBody>
      </p:sp>
      <p:pic>
        <p:nvPicPr>
          <p:cNvPr id="11" name="Picture 10">
            <a:extLst>
              <a:ext uri="{FF2B5EF4-FFF2-40B4-BE49-F238E27FC236}">
                <a16:creationId xmlns:a16="http://schemas.microsoft.com/office/drawing/2014/main" xmlns="" id="{6F4025C9-78CD-4DD2-B1DE-CBA14EB89E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2081" y="2425728"/>
            <a:ext cx="3525408" cy="10603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Image result for Play Store">
            <a:extLst>
              <a:ext uri="{FF2B5EF4-FFF2-40B4-BE49-F238E27FC236}">
                <a16:creationId xmlns:a16="http://schemas.microsoft.com/office/drawing/2014/main" xmlns="" id="{28DF7279-0625-4845-BA7D-7047005B57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4856" y="1881314"/>
            <a:ext cx="1620317" cy="627058"/>
          </a:xfrm>
          <a:prstGeom prst="rect">
            <a:avLst/>
          </a:prstGeom>
          <a:noFill/>
          <a:extLst>
            <a:ext uri="{909E8E84-426E-40DD-AFC4-6F175D3DCCD1}">
              <a14:hiddenFill xmlns:a14="http://schemas.microsoft.com/office/drawing/2010/main">
                <a:solidFill>
                  <a:srgbClr val="FFFFFF"/>
                </a:solidFill>
              </a14:hiddenFill>
            </a:ext>
          </a:extLst>
        </p:spPr>
      </p:pic>
      <p:sp>
        <p:nvSpPr>
          <p:cNvPr id="10" name="Speech Bubble: Rectangle 9">
            <a:extLst>
              <a:ext uri="{FF2B5EF4-FFF2-40B4-BE49-F238E27FC236}">
                <a16:creationId xmlns:a16="http://schemas.microsoft.com/office/drawing/2014/main" xmlns="" id="{552B22D9-81EC-424B-81C0-FAEADDD1F94B}"/>
              </a:ext>
            </a:extLst>
          </p:cNvPr>
          <p:cNvSpPr/>
          <p:nvPr/>
        </p:nvSpPr>
        <p:spPr>
          <a:xfrm>
            <a:off x="5756346" y="1280160"/>
            <a:ext cx="2080119" cy="431285"/>
          </a:xfrm>
          <a:prstGeom prst="wedgeRectCallout">
            <a:avLst>
              <a:gd name="adj1" fmla="val 30224"/>
              <a:gd name="adj2" fmla="val 220639"/>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i="1" dirty="0">
                <a:latin typeface="Century Schoolbook" panose="02040604050505020304" pitchFamily="18" charset="0"/>
              </a:rPr>
              <a:t>Dual-use </a:t>
            </a:r>
            <a:r>
              <a:rPr lang="en-US" sz="2400" dirty="0">
                <a:latin typeface="Century Schoolbook" panose="02040604050505020304" pitchFamily="18" charset="0"/>
              </a:rPr>
              <a:t>app</a:t>
            </a:r>
          </a:p>
        </p:txBody>
      </p:sp>
      <p:sp>
        <p:nvSpPr>
          <p:cNvPr id="3" name="TextBox 2">
            <a:extLst>
              <a:ext uri="{FF2B5EF4-FFF2-40B4-BE49-F238E27FC236}">
                <a16:creationId xmlns:a16="http://schemas.microsoft.com/office/drawing/2014/main" xmlns="" id="{6F5DB652-FBA3-4255-9456-B48DC4F1382C}"/>
              </a:ext>
            </a:extLst>
          </p:cNvPr>
          <p:cNvSpPr txBox="1"/>
          <p:nvPr/>
        </p:nvSpPr>
        <p:spPr>
          <a:xfrm>
            <a:off x="123190" y="4713843"/>
            <a:ext cx="6396495" cy="369332"/>
          </a:xfrm>
          <a:prstGeom prst="rect">
            <a:avLst/>
          </a:prstGeom>
          <a:noFill/>
        </p:spPr>
        <p:txBody>
          <a:bodyPr wrap="none" rtlCol="0">
            <a:spAutoFit/>
          </a:bodyPr>
          <a:lstStyle/>
          <a:p>
            <a:r>
              <a:rPr lang="en-US" dirty="0">
                <a:latin typeface="LM Roman 12" panose="00000500000000000000" pitchFamily="50" charset="0"/>
              </a:rPr>
              <a:t>Source: </a:t>
            </a:r>
            <a:r>
              <a:rPr lang="en-US" dirty="0">
                <a:solidFill>
                  <a:schemeClr val="accent1">
                    <a:lumMod val="50000"/>
                  </a:schemeClr>
                </a:solidFill>
                <a:latin typeface="LM Roman 12" panose="00000500000000000000" pitchFamily="50" charset="0"/>
              </a:rPr>
              <a:t>forum.xda-developers.com/</a:t>
            </a:r>
            <a:r>
              <a:rPr lang="en-US" dirty="0" err="1">
                <a:solidFill>
                  <a:schemeClr val="accent1">
                    <a:lumMod val="50000"/>
                  </a:schemeClr>
                </a:solidFill>
                <a:latin typeface="LM Roman 12" panose="00000500000000000000" pitchFamily="50" charset="0"/>
              </a:rPr>
              <a:t>showthread.php?t</a:t>
            </a:r>
            <a:r>
              <a:rPr lang="en-US" dirty="0">
                <a:solidFill>
                  <a:schemeClr val="accent1">
                    <a:lumMod val="50000"/>
                  </a:schemeClr>
                </a:solidFill>
                <a:latin typeface="LM Roman 12" panose="00000500000000000000" pitchFamily="50" charset="0"/>
              </a:rPr>
              <a:t>=1266874</a:t>
            </a:r>
          </a:p>
        </p:txBody>
      </p:sp>
      <p:sp>
        <p:nvSpPr>
          <p:cNvPr id="6" name="Rectangle 5">
            <a:extLst>
              <a:ext uri="{FF2B5EF4-FFF2-40B4-BE49-F238E27FC236}">
                <a16:creationId xmlns:a16="http://schemas.microsoft.com/office/drawing/2014/main" xmlns="" id="{E580B200-BD10-4D55-BD9F-E26A8B92FB88}"/>
              </a:ext>
            </a:extLst>
          </p:cNvPr>
          <p:cNvSpPr/>
          <p:nvPr/>
        </p:nvSpPr>
        <p:spPr>
          <a:xfrm>
            <a:off x="272625" y="2880036"/>
            <a:ext cx="4945867" cy="707886"/>
          </a:xfrm>
          <a:prstGeom prst="rect">
            <a:avLst/>
          </a:prstGeom>
        </p:spPr>
        <p:txBody>
          <a:bodyPr wrap="square">
            <a:spAutoFit/>
          </a:bodyPr>
          <a:lstStyle/>
          <a:p>
            <a:r>
              <a:rPr lang="en-US" sz="2000" i="1" dirty="0">
                <a:latin typeface="Century Schoolbook" panose="02040604050505020304" pitchFamily="18" charset="0"/>
              </a:rPr>
              <a:t>Once installed and configured, can be </a:t>
            </a:r>
            <a:r>
              <a:rPr lang="en-US" sz="2000" b="1" i="1" dirty="0">
                <a:latin typeface="Century Schoolbook" panose="02040604050505020304" pitchFamily="18" charset="0"/>
              </a:rPr>
              <a:t>set to be invisible in the app drawer</a:t>
            </a:r>
            <a:r>
              <a:rPr lang="en-US" sz="2000" i="1" dirty="0">
                <a:latin typeface="Century Schoolbook" panose="02040604050505020304" pitchFamily="18" charset="0"/>
              </a:rPr>
              <a:t>. </a:t>
            </a:r>
          </a:p>
        </p:txBody>
      </p:sp>
      <p:sp>
        <p:nvSpPr>
          <p:cNvPr id="9" name="Rectangle 8">
            <a:extLst>
              <a:ext uri="{FF2B5EF4-FFF2-40B4-BE49-F238E27FC236}">
                <a16:creationId xmlns:a16="http://schemas.microsoft.com/office/drawing/2014/main" xmlns="" id="{0CCDC1EF-B987-4BB9-8506-E2539C6E3246}"/>
              </a:ext>
            </a:extLst>
          </p:cNvPr>
          <p:cNvSpPr/>
          <p:nvPr/>
        </p:nvSpPr>
        <p:spPr>
          <a:xfrm>
            <a:off x="266002" y="3504565"/>
            <a:ext cx="4952489" cy="1015663"/>
          </a:xfrm>
          <a:prstGeom prst="rect">
            <a:avLst/>
          </a:prstGeom>
        </p:spPr>
        <p:txBody>
          <a:bodyPr wrap="square">
            <a:spAutoFit/>
          </a:bodyPr>
          <a:lstStyle/>
          <a:p>
            <a:r>
              <a:rPr lang="en-US" sz="2000" i="1" dirty="0">
                <a:latin typeface="Century Schoolbook" panose="02040604050505020304" pitchFamily="18" charset="0"/>
              </a:rPr>
              <a:t>You can also </a:t>
            </a:r>
            <a:r>
              <a:rPr lang="en-US" sz="2000" b="1" i="1" dirty="0">
                <a:latin typeface="Century Schoolbook" panose="02040604050505020304" pitchFamily="18" charset="0"/>
              </a:rPr>
              <a:t>record audio</a:t>
            </a:r>
            <a:r>
              <a:rPr lang="en-US" sz="2000" i="1" dirty="0">
                <a:latin typeface="Century Schoolbook" panose="02040604050505020304" pitchFamily="18" charset="0"/>
              </a:rPr>
              <a:t> and </a:t>
            </a:r>
            <a:r>
              <a:rPr lang="en-US" sz="2000" b="1" i="1" dirty="0">
                <a:latin typeface="Century Schoolbook" panose="02040604050505020304" pitchFamily="18" charset="0"/>
              </a:rPr>
              <a:t>take pictures remotely</a:t>
            </a:r>
            <a:r>
              <a:rPr lang="en-US" sz="2000" i="1" dirty="0">
                <a:latin typeface="Century Schoolbook" panose="02040604050505020304" pitchFamily="18" charset="0"/>
              </a:rPr>
              <a:t> with it! Be sure to </a:t>
            </a:r>
            <a:r>
              <a:rPr lang="en-US" sz="2000" b="1" i="1" dirty="0">
                <a:latin typeface="Century Schoolbook" panose="02040604050505020304" pitchFamily="18" charset="0"/>
              </a:rPr>
              <a:t>silence</a:t>
            </a:r>
            <a:r>
              <a:rPr lang="en-US" sz="2000" i="1" dirty="0">
                <a:latin typeface="Century Schoolbook" panose="02040604050505020304" pitchFamily="18" charset="0"/>
              </a:rPr>
              <a:t> the camera first though!”</a:t>
            </a:r>
          </a:p>
        </p:txBody>
      </p:sp>
      <p:sp>
        <p:nvSpPr>
          <p:cNvPr id="14" name="Rectangle 13">
            <a:extLst>
              <a:ext uri="{FF2B5EF4-FFF2-40B4-BE49-F238E27FC236}">
                <a16:creationId xmlns:a16="http://schemas.microsoft.com/office/drawing/2014/main" xmlns="" id="{F229F790-A7AD-4CE4-92C2-1A7B3E772FB0}"/>
              </a:ext>
            </a:extLst>
          </p:cNvPr>
          <p:cNvSpPr/>
          <p:nvPr/>
        </p:nvSpPr>
        <p:spPr>
          <a:xfrm>
            <a:off x="266700" y="2571750"/>
            <a:ext cx="4950396" cy="400110"/>
          </a:xfrm>
          <a:prstGeom prst="rect">
            <a:avLst/>
          </a:prstGeom>
        </p:spPr>
        <p:txBody>
          <a:bodyPr wrap="square">
            <a:spAutoFit/>
          </a:bodyPr>
          <a:lstStyle/>
          <a:p>
            <a:r>
              <a:rPr lang="en-US" sz="2000" i="1" dirty="0">
                <a:latin typeface="Century Schoolbook" panose="02040604050505020304" pitchFamily="18" charset="0"/>
              </a:rPr>
              <a:t>“[Install] </a:t>
            </a:r>
            <a:r>
              <a:rPr lang="en-US" sz="2000" b="1" i="1" u="sng" dirty="0">
                <a:latin typeface="Century Schoolbook" panose="02040604050505020304" pitchFamily="18" charset="0"/>
              </a:rPr>
              <a:t>Cerberus</a:t>
            </a:r>
            <a:r>
              <a:rPr lang="en-US" sz="2000" b="1" i="1" dirty="0">
                <a:latin typeface="Century Schoolbook" panose="02040604050505020304" pitchFamily="18" charset="0"/>
              </a:rPr>
              <a:t> </a:t>
            </a:r>
            <a:r>
              <a:rPr lang="en-US" sz="2000" i="1" dirty="0">
                <a:latin typeface="Century Schoolbook" panose="02040604050505020304" pitchFamily="18" charset="0"/>
              </a:rPr>
              <a:t>from the market. </a:t>
            </a:r>
          </a:p>
        </p:txBody>
      </p:sp>
    </p:spTree>
    <p:custDataLst>
      <p:tags r:id="rId1"/>
    </p:custDataLst>
    <p:extLst>
      <p:ext uri="{BB962C8B-B14F-4D97-AF65-F5344CB8AC3E}">
        <p14:creationId xmlns:p14="http://schemas.microsoft.com/office/powerpoint/2010/main" val="12856634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Spyzie 40% OFF">
            <a:extLst>
              <a:ext uri="{FF2B5EF4-FFF2-40B4-BE49-F238E27FC236}">
                <a16:creationId xmlns:a16="http://schemas.microsoft.com/office/drawing/2014/main" xmlns="" id="{958E0769-385A-45D3-84F4-2B0F933D46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1924" y="1733004"/>
            <a:ext cx="2086071" cy="23396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DAC21C65-4EC1-4675-A066-0958EF53428B}"/>
              </a:ext>
            </a:extLst>
          </p:cNvPr>
          <p:cNvSpPr>
            <a:spLocks noGrp="1"/>
          </p:cNvSpPr>
          <p:nvPr>
            <p:ph type="title"/>
          </p:nvPr>
        </p:nvSpPr>
        <p:spPr>
          <a:xfrm>
            <a:off x="266700" y="180803"/>
            <a:ext cx="8563610" cy="857250"/>
          </a:xfrm>
        </p:spPr>
        <p:txBody>
          <a:bodyPr/>
          <a:lstStyle/>
          <a:p>
            <a:r>
              <a:rPr lang="en-US" dirty="0"/>
              <a:t>A typical off-store spyware app</a:t>
            </a:r>
          </a:p>
        </p:txBody>
      </p:sp>
      <p:sp>
        <p:nvSpPr>
          <p:cNvPr id="4" name="Slide Number Placeholder 3">
            <a:extLst>
              <a:ext uri="{FF2B5EF4-FFF2-40B4-BE49-F238E27FC236}">
                <a16:creationId xmlns:a16="http://schemas.microsoft.com/office/drawing/2014/main" xmlns="" id="{6D5FB022-D406-4990-9F88-F3220229CF4D}"/>
              </a:ext>
            </a:extLst>
          </p:cNvPr>
          <p:cNvSpPr>
            <a:spLocks noGrp="1"/>
          </p:cNvSpPr>
          <p:nvPr>
            <p:ph type="sldNum" sz="quarter" idx="12"/>
          </p:nvPr>
        </p:nvSpPr>
        <p:spPr/>
        <p:txBody>
          <a:bodyPr/>
          <a:lstStyle/>
          <a:p>
            <a:fld id="{0171B764-2AEC-2441-A2C9-DC14F9875489}" type="slidenum">
              <a:rPr lang="en-US" smtClean="0"/>
              <a:t>12</a:t>
            </a:fld>
            <a:endParaRPr lang="en-US"/>
          </a:p>
        </p:txBody>
      </p:sp>
      <p:sp>
        <p:nvSpPr>
          <p:cNvPr id="13" name="Rectangle 12">
            <a:extLst>
              <a:ext uri="{FF2B5EF4-FFF2-40B4-BE49-F238E27FC236}">
                <a16:creationId xmlns:a16="http://schemas.microsoft.com/office/drawing/2014/main" xmlns="" id="{F4F0AF2B-2361-4273-9A59-F3430BE885C4}"/>
              </a:ext>
            </a:extLst>
          </p:cNvPr>
          <p:cNvSpPr/>
          <p:nvPr/>
        </p:nvSpPr>
        <p:spPr>
          <a:xfrm>
            <a:off x="266700" y="1678067"/>
            <a:ext cx="4951095" cy="2257028"/>
          </a:xfrm>
          <a:prstGeom prst="rect">
            <a:avLst/>
          </a:prstGeom>
          <a:ln>
            <a:solidFill>
              <a:schemeClr val="tx2">
                <a:lumMod val="50000"/>
                <a:lumOff val="50000"/>
              </a:schemeClr>
            </a:solidFill>
          </a:ln>
        </p:spPr>
        <p:txBody>
          <a:bodyPr wrap="square">
            <a:spAutoFit/>
          </a:bodyPr>
          <a:lstStyle/>
          <a:p>
            <a:pPr>
              <a:lnSpc>
                <a:spcPct val="150000"/>
              </a:lnSpc>
            </a:pPr>
            <a:r>
              <a:rPr lang="en-US" sz="2400" dirty="0">
                <a:solidFill>
                  <a:srgbClr val="FB4E57"/>
                </a:solidFill>
                <a:latin typeface="Roboto"/>
              </a:rPr>
              <a:t>All-Inclusive Mobile Phone Spy</a:t>
            </a:r>
          </a:p>
          <a:p>
            <a:pPr marL="285750" indent="-285750">
              <a:lnSpc>
                <a:spcPct val="150000"/>
              </a:lnSpc>
              <a:buFont typeface="Wingdings" panose="05000000000000000000" pitchFamily="2" charset="2"/>
              <a:buChar char="ü"/>
            </a:pPr>
            <a:r>
              <a:rPr lang="en-US" dirty="0">
                <a:solidFill>
                  <a:srgbClr val="5F5F5F"/>
                </a:solidFill>
                <a:latin typeface="Roboto"/>
              </a:rPr>
              <a:t>Spy on all iOS and Android devices</a:t>
            </a:r>
          </a:p>
          <a:p>
            <a:pPr marL="285750" indent="-285750">
              <a:lnSpc>
                <a:spcPct val="150000"/>
              </a:lnSpc>
              <a:buFont typeface="Wingdings" panose="05000000000000000000" pitchFamily="2" charset="2"/>
              <a:buChar char="ü"/>
            </a:pPr>
            <a:r>
              <a:rPr lang="en-US" dirty="0">
                <a:solidFill>
                  <a:srgbClr val="5F5F5F"/>
                </a:solidFill>
                <a:latin typeface="Roboto"/>
              </a:rPr>
              <a:t>Track SMS, Call logs, App chats, GPS etc.</a:t>
            </a:r>
          </a:p>
          <a:p>
            <a:pPr marL="285750" indent="-285750">
              <a:lnSpc>
                <a:spcPct val="150000"/>
              </a:lnSpc>
              <a:buFont typeface="Wingdings" panose="05000000000000000000" pitchFamily="2" charset="2"/>
              <a:buChar char="ü"/>
            </a:pPr>
            <a:r>
              <a:rPr lang="en-US" dirty="0">
                <a:solidFill>
                  <a:srgbClr val="5F5F5F"/>
                </a:solidFill>
                <a:latin typeface="Roboto"/>
              </a:rPr>
              <a:t>No Rooting or Jailbreaking required</a:t>
            </a:r>
          </a:p>
          <a:p>
            <a:pPr marL="285750" indent="-285750">
              <a:lnSpc>
                <a:spcPct val="150000"/>
              </a:lnSpc>
              <a:buFont typeface="Wingdings" panose="05000000000000000000" pitchFamily="2" charset="2"/>
              <a:buChar char="ü"/>
            </a:pPr>
            <a:r>
              <a:rPr lang="en-US" dirty="0">
                <a:solidFill>
                  <a:srgbClr val="5F5F5F"/>
                </a:solidFill>
                <a:latin typeface="Roboto"/>
              </a:rPr>
              <a:t>Invisible mode, monitor the activity remotely</a:t>
            </a:r>
          </a:p>
        </p:txBody>
      </p:sp>
      <p:pic>
        <p:nvPicPr>
          <p:cNvPr id="14" name="Picture 6" descr="Image result for spyzie logo">
            <a:extLst>
              <a:ext uri="{FF2B5EF4-FFF2-40B4-BE49-F238E27FC236}">
                <a16:creationId xmlns:a16="http://schemas.microsoft.com/office/drawing/2014/main" xmlns="" id="{94BD3187-6677-495E-81F0-A22FF97649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00" y="706120"/>
            <a:ext cx="940110" cy="940110"/>
          </a:xfrm>
          <a:prstGeom prst="rect">
            <a:avLst/>
          </a:prstGeom>
          <a:noFill/>
          <a:extLst>
            <a:ext uri="{909E8E84-426E-40DD-AFC4-6F175D3DCCD1}">
              <a14:hiddenFill xmlns:a14="http://schemas.microsoft.com/office/drawing/2010/main">
                <a:solidFill>
                  <a:srgbClr val="FFFFFF"/>
                </a:solidFill>
              </a14:hiddenFill>
            </a:ext>
          </a:extLst>
        </p:spPr>
      </p:pic>
      <p:sp>
        <p:nvSpPr>
          <p:cNvPr id="5" name="Callout: Line 4">
            <a:extLst>
              <a:ext uri="{FF2B5EF4-FFF2-40B4-BE49-F238E27FC236}">
                <a16:creationId xmlns:a16="http://schemas.microsoft.com/office/drawing/2014/main" xmlns="" id="{DB3BCF58-65D5-46C7-A0F6-8EC5235B81E1}"/>
              </a:ext>
            </a:extLst>
          </p:cNvPr>
          <p:cNvSpPr/>
          <p:nvPr/>
        </p:nvSpPr>
        <p:spPr>
          <a:xfrm>
            <a:off x="5720080" y="4072630"/>
            <a:ext cx="2641384" cy="747842"/>
          </a:xfrm>
          <a:prstGeom prst="borderCallout1">
            <a:avLst>
              <a:gd name="adj1" fmla="val 51788"/>
              <a:gd name="adj2" fmla="val 125"/>
              <a:gd name="adj3" fmla="val -26710"/>
              <a:gd name="adj4" fmla="val -22873"/>
            </a:avLst>
          </a:prstGeom>
          <a:ln>
            <a:headEnd type="none" w="med" len="med"/>
            <a:tailEnd type="arrow" w="med" len="med"/>
          </a:ln>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badi Extra Light" panose="020B0204020104020204" pitchFamily="34" charset="0"/>
              </a:rPr>
              <a:t>Remotely record audio, video, and alter settings</a:t>
            </a:r>
          </a:p>
        </p:txBody>
      </p:sp>
      <p:sp>
        <p:nvSpPr>
          <p:cNvPr id="18" name="Callout: Line 17">
            <a:extLst>
              <a:ext uri="{FF2B5EF4-FFF2-40B4-BE49-F238E27FC236}">
                <a16:creationId xmlns:a16="http://schemas.microsoft.com/office/drawing/2014/main" xmlns="" id="{475FA10A-20AB-4D58-A0CC-E9C9B84E9691}"/>
              </a:ext>
            </a:extLst>
          </p:cNvPr>
          <p:cNvSpPr/>
          <p:nvPr/>
        </p:nvSpPr>
        <p:spPr>
          <a:xfrm>
            <a:off x="5720080" y="2819602"/>
            <a:ext cx="1323260" cy="857250"/>
          </a:xfrm>
          <a:prstGeom prst="borderCallout1">
            <a:avLst>
              <a:gd name="adj1" fmla="val 51788"/>
              <a:gd name="adj2" fmla="val 125"/>
              <a:gd name="adj3" fmla="val 13397"/>
              <a:gd name="adj4" fmla="val -58415"/>
            </a:avLst>
          </a:prstGeom>
          <a:ln>
            <a:headEnd type="none" w="med" len="med"/>
            <a:tailEnd type="arrow" w="med" len="med"/>
          </a:ln>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a:latin typeface="Abadi Extra Light" panose="020B0204020104020204" pitchFamily="34" charset="0"/>
              </a:rPr>
              <a:t>Real-time + historical</a:t>
            </a:r>
          </a:p>
        </p:txBody>
      </p:sp>
      <p:sp>
        <p:nvSpPr>
          <p:cNvPr id="3" name="Rectangle 2">
            <a:extLst>
              <a:ext uri="{FF2B5EF4-FFF2-40B4-BE49-F238E27FC236}">
                <a16:creationId xmlns:a16="http://schemas.microsoft.com/office/drawing/2014/main" xmlns="" id="{B94AECB8-E91D-4011-8E66-0AE923D638CA}"/>
              </a:ext>
            </a:extLst>
          </p:cNvPr>
          <p:cNvSpPr/>
          <p:nvPr/>
        </p:nvSpPr>
        <p:spPr>
          <a:xfrm>
            <a:off x="71677" y="4037912"/>
            <a:ext cx="5349028" cy="369332"/>
          </a:xfrm>
          <a:prstGeom prst="rect">
            <a:avLst/>
          </a:prstGeom>
        </p:spPr>
        <p:txBody>
          <a:bodyPr wrap="none">
            <a:spAutoFit/>
          </a:bodyPr>
          <a:lstStyle/>
          <a:p>
            <a:r>
              <a:rPr lang="en-US" dirty="0">
                <a:solidFill>
                  <a:schemeClr val="accent2">
                    <a:lumMod val="75000"/>
                  </a:schemeClr>
                </a:solidFill>
                <a:latin typeface="LM Roman 12" panose="00000500000000000000" pitchFamily="50" charset="0"/>
              </a:rPr>
              <a:t>Source: https://www.spyzie.com/ad/phone-spy.html</a:t>
            </a:r>
          </a:p>
        </p:txBody>
      </p:sp>
      <p:cxnSp>
        <p:nvCxnSpPr>
          <p:cNvPr id="7" name="Straight Connector 6">
            <a:extLst>
              <a:ext uri="{FF2B5EF4-FFF2-40B4-BE49-F238E27FC236}">
                <a16:creationId xmlns:a16="http://schemas.microsoft.com/office/drawing/2014/main" xmlns="" id="{61B10F36-E41B-47B5-BD0B-1B7CC987D311}"/>
              </a:ext>
            </a:extLst>
          </p:cNvPr>
          <p:cNvCxnSpPr/>
          <p:nvPr/>
        </p:nvCxnSpPr>
        <p:spPr>
          <a:xfrm>
            <a:off x="625475" y="3504565"/>
            <a:ext cx="365950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178782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6DF764-7196-47CA-B046-D3019DAFB03E}"/>
              </a:ext>
            </a:extLst>
          </p:cNvPr>
          <p:cNvSpPr>
            <a:spLocks noGrp="1"/>
          </p:cNvSpPr>
          <p:nvPr>
            <p:ph type="title"/>
          </p:nvPr>
        </p:nvSpPr>
        <p:spPr/>
        <p:txBody>
          <a:bodyPr/>
          <a:lstStyle/>
          <a:p>
            <a:r>
              <a:rPr lang="en-US" dirty="0"/>
              <a:t>Types of IPS-relevant apps</a:t>
            </a:r>
          </a:p>
        </p:txBody>
      </p:sp>
      <p:sp>
        <p:nvSpPr>
          <p:cNvPr id="4" name="Slide Number Placeholder 3">
            <a:extLst>
              <a:ext uri="{FF2B5EF4-FFF2-40B4-BE49-F238E27FC236}">
                <a16:creationId xmlns:a16="http://schemas.microsoft.com/office/drawing/2014/main" xmlns="" id="{0A7EAF4C-BC25-4623-BE09-F4E24F0E0D40}"/>
              </a:ext>
            </a:extLst>
          </p:cNvPr>
          <p:cNvSpPr>
            <a:spLocks noGrp="1"/>
          </p:cNvSpPr>
          <p:nvPr>
            <p:ph type="sldNum" sz="quarter" idx="12"/>
          </p:nvPr>
        </p:nvSpPr>
        <p:spPr>
          <a:xfrm>
            <a:off x="6553200" y="4796155"/>
            <a:ext cx="2133600" cy="273050"/>
          </a:xfrm>
        </p:spPr>
        <p:txBody>
          <a:bodyPr/>
          <a:lstStyle/>
          <a:p>
            <a:fld id="{0171B764-2AEC-2441-A2C9-DC14F9875489}" type="slidenum">
              <a:rPr lang="en-US" smtClean="0"/>
              <a:t>13</a:t>
            </a:fld>
            <a:endParaRPr lang="en-US" dirty="0"/>
          </a:p>
        </p:txBody>
      </p:sp>
      <p:sp>
        <p:nvSpPr>
          <p:cNvPr id="6" name="Rectangle: Rounded Corners 5">
            <a:extLst>
              <a:ext uri="{FF2B5EF4-FFF2-40B4-BE49-F238E27FC236}">
                <a16:creationId xmlns:a16="http://schemas.microsoft.com/office/drawing/2014/main" xmlns="" id="{C16483B2-CD60-4D85-8994-A9FF032B91DE}"/>
              </a:ext>
            </a:extLst>
          </p:cNvPr>
          <p:cNvSpPr/>
          <p:nvPr/>
        </p:nvSpPr>
        <p:spPr>
          <a:xfrm>
            <a:off x="410210" y="1355591"/>
            <a:ext cx="3986471" cy="3212186"/>
          </a:xfrm>
          <a:prstGeom prst="roundRect">
            <a:avLst/>
          </a:prstGeom>
        </p:spPr>
        <p:style>
          <a:lnRef idx="2">
            <a:schemeClr val="dk1"/>
          </a:lnRef>
          <a:fillRef idx="1">
            <a:schemeClr val="lt1"/>
          </a:fillRef>
          <a:effectRef idx="0">
            <a:schemeClr val="dk1"/>
          </a:effectRef>
          <a:fontRef idx="minor">
            <a:schemeClr val="dk1"/>
          </a:fontRef>
        </p:style>
        <p:txBody>
          <a:bodyPr lIns="0" tIns="0" rIns="0" bIns="0" rtlCol="0" anchor="t"/>
          <a:lstStyle/>
          <a:p>
            <a:pPr algn="ctr"/>
            <a:r>
              <a:rPr lang="en-US" sz="2400" dirty="0">
                <a:latin typeface="LM Roman 12" panose="00000500000000000000" pitchFamily="50" charset="0"/>
              </a:rPr>
              <a:t>Overt spyware apps</a:t>
            </a:r>
          </a:p>
          <a:p>
            <a:pPr algn="ctr"/>
            <a:r>
              <a:rPr lang="en-US" sz="2400" dirty="0">
                <a:latin typeface="LM Roman 12" panose="00000500000000000000" pitchFamily="50" charset="0"/>
              </a:rPr>
              <a:t>(typically off-store)</a:t>
            </a:r>
          </a:p>
        </p:txBody>
      </p:sp>
      <p:pic>
        <p:nvPicPr>
          <p:cNvPr id="3076" name="Picture 4" descr="Image result for mspy logo">
            <a:extLst>
              <a:ext uri="{FF2B5EF4-FFF2-40B4-BE49-F238E27FC236}">
                <a16:creationId xmlns:a16="http://schemas.microsoft.com/office/drawing/2014/main" xmlns="" id="{EBE7C207-A51D-443A-BA16-3748D92030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045" y="2822497"/>
            <a:ext cx="1243750" cy="53066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result for flexispy logo">
            <a:extLst>
              <a:ext uri="{FF2B5EF4-FFF2-40B4-BE49-F238E27FC236}">
                <a16:creationId xmlns:a16="http://schemas.microsoft.com/office/drawing/2014/main" xmlns="" id="{581BCA91-96B5-44F5-A8CA-A5A12D7F787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163" y="3930415"/>
            <a:ext cx="1990001" cy="449823"/>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Image result for spytoapp logo">
            <a:extLst>
              <a:ext uri="{FF2B5EF4-FFF2-40B4-BE49-F238E27FC236}">
                <a16:creationId xmlns:a16="http://schemas.microsoft.com/office/drawing/2014/main" xmlns="" id="{5CFA892E-DE15-4906-A3EE-87A9683F644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08640" y="3424278"/>
            <a:ext cx="1472415" cy="41919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xmlns="" id="{A3F883AB-37C0-4F72-A023-C47EBE5DCF35}"/>
              </a:ext>
            </a:extLst>
          </p:cNvPr>
          <p:cNvSpPr/>
          <p:nvPr/>
        </p:nvSpPr>
        <p:spPr>
          <a:xfrm>
            <a:off x="4968021" y="1351915"/>
            <a:ext cx="3841497" cy="3215862"/>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US" sz="2400" dirty="0">
                <a:latin typeface="LM Roman 12" panose="00000500000000000000" pitchFamily="50" charset="0"/>
              </a:rPr>
              <a:t>Dual-use apps</a:t>
            </a:r>
          </a:p>
          <a:p>
            <a:pPr algn="ctr"/>
            <a:r>
              <a:rPr lang="en-US" sz="2400" dirty="0">
                <a:latin typeface="LM Roman 12" panose="00000500000000000000" pitchFamily="50" charset="0"/>
              </a:rPr>
              <a:t>(typically on-store)</a:t>
            </a:r>
          </a:p>
        </p:txBody>
      </p:sp>
      <p:pic>
        <p:nvPicPr>
          <p:cNvPr id="24" name="Picture 9" descr="https://lh6.googleusercontent.com/Sh8qDofj3GAIOs14bC8r4DG3kD1GCajYVX-kYaoOso8d88Grg21n5WJyTBmVfGq6vdXKOwDw8KtNDou0OEWY1Kt2SKpdaszr0magHiOak3-C6OIT_GhYgtEnehW2BLqu71ZBpHq4fxE">
            <a:extLst>
              <a:ext uri="{FF2B5EF4-FFF2-40B4-BE49-F238E27FC236}">
                <a16:creationId xmlns:a16="http://schemas.microsoft.com/office/drawing/2014/main" xmlns="" id="{C797F654-9576-4E7C-9306-E1E8E294B31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299" y="2915161"/>
            <a:ext cx="742911" cy="7038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https://lh4.googleusercontent.com/B-MLtjjcBXGvmJE6hQYWPckP8CwMi72f0Fm1hwcKcfc5errewUbZL7djhvauo1HBI4DRVOwBFoIptIK4kWAeyAALCP2DOs0XyxeCwa7zaa6ypuzrZeMgxdRVbY3vI4eRyYlRf-HhNwA">
            <a:extLst>
              <a:ext uri="{FF2B5EF4-FFF2-40B4-BE49-F238E27FC236}">
                <a16:creationId xmlns:a16="http://schemas.microsoft.com/office/drawing/2014/main" xmlns="" id="{2F861B9A-70ED-4AFA-B8D5-874183875D3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76235" y="3465310"/>
            <a:ext cx="1197050" cy="102937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3" descr="https://lh3.googleusercontent.com/nqLDHXpP_Boryv_ssO0sElbLjl9n_zzon6SRgRfx6KZOS5U5RkX71jcXn2vQqeazknKOpa8pYSGV8uNUKx5JVgDcQNuv_FB4Cdtc_uWqN4dur_lYwDUIj7sixIdzP2_NZp0qYlN-GUs">
            <a:extLst>
              <a:ext uri="{FF2B5EF4-FFF2-40B4-BE49-F238E27FC236}">
                <a16:creationId xmlns:a16="http://schemas.microsoft.com/office/drawing/2014/main" xmlns="" id="{81F6E26B-655F-4CA0-B6C3-164D525952BF}"/>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5077618" y="3685411"/>
            <a:ext cx="830931" cy="83093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find my phone iphone">
            <a:extLst>
              <a:ext uri="{FF2B5EF4-FFF2-40B4-BE49-F238E27FC236}">
                <a16:creationId xmlns:a16="http://schemas.microsoft.com/office/drawing/2014/main" xmlns="" id="{CFFA6512-4100-4573-A52B-9042B72C937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92035" y="2845657"/>
            <a:ext cx="910487" cy="9104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Image result for glympse logo">
            <a:extLst>
              <a:ext uri="{FF2B5EF4-FFF2-40B4-BE49-F238E27FC236}">
                <a16:creationId xmlns:a16="http://schemas.microsoft.com/office/drawing/2014/main" xmlns="" id="{26B1AC3F-CF11-477C-96D5-C3C6CB0FC81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48119" y="3669341"/>
            <a:ext cx="1495117" cy="338738"/>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Image result for webwatcher logo">
            <a:extLst>
              <a:ext uri="{FF2B5EF4-FFF2-40B4-BE49-F238E27FC236}">
                <a16:creationId xmlns:a16="http://schemas.microsoft.com/office/drawing/2014/main" xmlns="" id="{8DCB81BB-C150-465B-8258-9A543BE3A9E9}"/>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5002530" y="3004302"/>
            <a:ext cx="2095499" cy="54968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spyzie logo">
            <a:extLst>
              <a:ext uri="{FF2B5EF4-FFF2-40B4-BE49-F238E27FC236}">
                <a16:creationId xmlns:a16="http://schemas.microsoft.com/office/drawing/2014/main" xmlns="" id="{D2DB8B43-8214-46F0-A861-BEBB01D3467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65738" y="2702147"/>
            <a:ext cx="776950" cy="77695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Phonesheriff logo">
            <a:extLst>
              <a:ext uri="{FF2B5EF4-FFF2-40B4-BE49-F238E27FC236}">
                <a16:creationId xmlns:a16="http://schemas.microsoft.com/office/drawing/2014/main" xmlns="" id="{414AD433-2C30-4261-B04E-C540356180AF}"/>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a:stretch/>
        </p:blipFill>
        <p:spPr bwMode="auto">
          <a:xfrm>
            <a:off x="3031129" y="3218103"/>
            <a:ext cx="1110341" cy="11601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4" descr="Image result for cerberus app logo">
            <a:extLst>
              <a:ext uri="{FF2B5EF4-FFF2-40B4-BE49-F238E27FC236}">
                <a16:creationId xmlns:a16="http://schemas.microsoft.com/office/drawing/2014/main" xmlns="" id="{D2CDAA81-BBB9-4C9C-9477-A0F06982E92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32678" y="3993232"/>
            <a:ext cx="565341" cy="565341"/>
          </a:xfrm>
          <a:prstGeom prst="rect">
            <a:avLst/>
          </a:prstGeom>
          <a:solidFill>
            <a:schemeClr val="bg1"/>
          </a:solidFill>
          <a:extLst/>
        </p:spPr>
      </p:pic>
    </p:spTree>
    <p:custDataLst>
      <p:tags r:id="rId1"/>
    </p:custDataLst>
    <p:extLst>
      <p:ext uri="{BB962C8B-B14F-4D97-AF65-F5344CB8AC3E}">
        <p14:creationId xmlns:p14="http://schemas.microsoft.com/office/powerpoint/2010/main" val="23753284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CD17BC25-5629-4699-8A62-4F2DEB68C2B5}"/>
              </a:ext>
            </a:extLst>
          </p:cNvPr>
          <p:cNvSpPr>
            <a:spLocks noGrp="1"/>
          </p:cNvSpPr>
          <p:nvPr>
            <p:ph type="sldNum" sz="quarter" idx="12"/>
          </p:nvPr>
        </p:nvSpPr>
        <p:spPr/>
        <p:txBody>
          <a:bodyPr/>
          <a:lstStyle/>
          <a:p>
            <a:fld id="{0171B764-2AEC-2441-A2C9-DC14F9875489}" type="slidenum">
              <a:rPr lang="en-US" smtClean="0"/>
              <a:t>14</a:t>
            </a:fld>
            <a:endParaRPr lang="en-US"/>
          </a:p>
        </p:txBody>
      </p:sp>
      <p:sp>
        <p:nvSpPr>
          <p:cNvPr id="7" name="TextBox 6">
            <a:extLst>
              <a:ext uri="{FF2B5EF4-FFF2-40B4-BE49-F238E27FC236}">
                <a16:creationId xmlns:a16="http://schemas.microsoft.com/office/drawing/2014/main" xmlns="" id="{2142C833-BC0C-493B-A275-26D798E51B7F}"/>
              </a:ext>
            </a:extLst>
          </p:cNvPr>
          <p:cNvSpPr txBox="1"/>
          <p:nvPr/>
        </p:nvSpPr>
        <p:spPr>
          <a:xfrm>
            <a:off x="391238" y="1854200"/>
            <a:ext cx="8361522" cy="1200329"/>
          </a:xfrm>
          <a:prstGeom prst="rect">
            <a:avLst/>
          </a:prstGeom>
          <a:noFill/>
        </p:spPr>
        <p:txBody>
          <a:bodyPr wrap="square" rtlCol="0">
            <a:spAutoFit/>
          </a:bodyPr>
          <a:lstStyle/>
          <a:p>
            <a:pPr algn="ctr"/>
            <a:r>
              <a:rPr lang="en-US" sz="3600" dirty="0">
                <a:latin typeface="Century Schoolbook" panose="02040604050505020304" pitchFamily="18" charset="0"/>
              </a:rPr>
              <a:t>Are app developers complicit in IPS?</a:t>
            </a:r>
          </a:p>
        </p:txBody>
      </p:sp>
    </p:spTree>
    <p:extLst>
      <p:ext uri="{BB962C8B-B14F-4D97-AF65-F5344CB8AC3E}">
        <p14:creationId xmlns:p14="http://schemas.microsoft.com/office/powerpoint/2010/main" val="38745319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2DDF387D-E3CC-4686-8390-99229E32FD89}"/>
              </a:ext>
            </a:extLst>
          </p:cNvPr>
          <p:cNvSpPr txBox="1"/>
          <p:nvPr/>
        </p:nvSpPr>
        <p:spPr>
          <a:xfrm>
            <a:off x="717992" y="103809"/>
            <a:ext cx="7800533" cy="646331"/>
          </a:xfrm>
          <a:prstGeom prst="rect">
            <a:avLst/>
          </a:prstGeom>
          <a:noFill/>
        </p:spPr>
        <p:txBody>
          <a:bodyPr wrap="none" rtlCol="0">
            <a:spAutoFit/>
          </a:bodyPr>
          <a:lstStyle/>
          <a:p>
            <a:r>
              <a:rPr lang="en-US" sz="3600" dirty="0">
                <a:latin typeface="Century Schoolbook" panose="02040604050505020304" pitchFamily="18" charset="0"/>
              </a:rPr>
              <a:t>Some developers are promoting IPS</a:t>
            </a:r>
          </a:p>
        </p:txBody>
      </p:sp>
      <p:sp>
        <p:nvSpPr>
          <p:cNvPr id="4" name="Slide Number Placeholder 3">
            <a:extLst>
              <a:ext uri="{FF2B5EF4-FFF2-40B4-BE49-F238E27FC236}">
                <a16:creationId xmlns:a16="http://schemas.microsoft.com/office/drawing/2014/main" xmlns="" id="{9BC72C4E-17EA-46AF-96A8-235A6FAF657E}"/>
              </a:ext>
            </a:extLst>
          </p:cNvPr>
          <p:cNvSpPr>
            <a:spLocks noGrp="1"/>
          </p:cNvSpPr>
          <p:nvPr>
            <p:ph type="sldNum" sz="quarter" idx="12"/>
          </p:nvPr>
        </p:nvSpPr>
        <p:spPr/>
        <p:txBody>
          <a:bodyPr/>
          <a:lstStyle/>
          <a:p>
            <a:fld id="{0171B764-2AEC-2441-A2C9-DC14F9875489}" type="slidenum">
              <a:rPr lang="en-US" smtClean="0"/>
              <a:t>15</a:t>
            </a:fld>
            <a:endParaRPr lang="en-US"/>
          </a:p>
        </p:txBody>
      </p:sp>
      <p:sp>
        <p:nvSpPr>
          <p:cNvPr id="18" name="Content Placeholder 2">
            <a:extLst>
              <a:ext uri="{FF2B5EF4-FFF2-40B4-BE49-F238E27FC236}">
                <a16:creationId xmlns:a16="http://schemas.microsoft.com/office/drawing/2014/main" xmlns="" id="{C624C1C3-1B46-4C24-AD64-1ED845636697}"/>
              </a:ext>
            </a:extLst>
          </p:cNvPr>
          <p:cNvSpPr txBox="1">
            <a:spLocks/>
          </p:cNvSpPr>
          <p:nvPr/>
        </p:nvSpPr>
        <p:spPr>
          <a:xfrm>
            <a:off x="327978" y="1452857"/>
            <a:ext cx="5505949" cy="401343"/>
          </a:xfrm>
          <a:prstGeom prst="rect">
            <a:avLst/>
          </a:prstGeom>
          <a:noFill/>
          <a:ln>
            <a:noFill/>
          </a:ln>
          <a:effectLst/>
        </p:spPr>
        <p:txBody>
          <a:bodyPr vert="horz" wrap="square" numCol="1" anchor="t">
            <a:prstTxWarp prst="textNoShape">
              <a:avLst/>
            </a:prstTxWarp>
          </a:bodyPr>
          <a:lstStyle>
            <a:lvl1pPr marL="342900" marR="0" indent="-342900" algn="l" defTabSz="457200">
              <a:lnSpc>
                <a:spcPct val="100000"/>
              </a:lnSpc>
              <a:spcBef>
                <a:spcPts val="0"/>
              </a:spcBef>
              <a:spcAft>
                <a:spcPts val="0"/>
              </a:spcAft>
              <a:buClrTx/>
              <a:buSzTx/>
              <a:buFontTx/>
              <a:buChar char="•"/>
              <a:tabLst/>
              <a:defRPr sz="2400" b="0" i="0" u="none" strike="noStrike" kern="1" spc="0" baseline="0">
                <a:solidFill>
                  <a:schemeClr val="tx1"/>
                </a:solidFill>
                <a:effectLst/>
                <a:latin typeface="Abadi Extra Light" panose="020B0204020104020204" pitchFamily="34" charset="0"/>
                <a:ea typeface="Abadi Extra Light" panose="020B0204020104020204" pitchFamily="34" charset="0"/>
                <a:cs typeface="Abadi Extra Light" panose="020B0204020104020204" pitchFamily="34" charset="0"/>
              </a:defRPr>
            </a:lvl1pPr>
            <a:lvl2pPr marL="742950" marR="0" indent="-285750" algn="l" defTabSz="457200">
              <a:lnSpc>
                <a:spcPct val="100000"/>
              </a:lnSpc>
              <a:spcBef>
                <a:spcPts val="0"/>
              </a:spcBef>
              <a:spcAft>
                <a:spcPts val="0"/>
              </a:spcAft>
              <a:buClrTx/>
              <a:buSzTx/>
              <a:buFontTx/>
              <a:buChar char="–"/>
              <a:tabLst/>
              <a:defRPr sz="2000" b="0" i="0" u="none" strike="noStrike" kern="1" spc="0" baseline="0">
                <a:solidFill>
                  <a:schemeClr val="tx1"/>
                </a:solidFill>
                <a:effectLst/>
                <a:latin typeface="Abadi Extra Light" panose="020B0204020104020204" pitchFamily="34" charset="0"/>
                <a:ea typeface="Abadi Extra Light" panose="020B0204020104020204" pitchFamily="34" charset="0"/>
                <a:cs typeface="Abadi Extra Light" panose="020B0204020104020204" pitchFamily="34" charset="0"/>
              </a:defRPr>
            </a:lvl2pPr>
            <a:lvl3pPr marL="1143000" marR="0" indent="-228600" algn="l" defTabSz="457200">
              <a:lnSpc>
                <a:spcPct val="100000"/>
              </a:lnSpc>
              <a:spcBef>
                <a:spcPts val="0"/>
              </a:spcBef>
              <a:spcAft>
                <a:spcPts val="0"/>
              </a:spcAft>
              <a:buClrTx/>
              <a:buSzTx/>
              <a:buFontTx/>
              <a:buChar char="•"/>
              <a:tabLst/>
              <a:defRPr sz="1800" b="0" i="0" u="none" strike="noStrike" kern="1" spc="0" baseline="0">
                <a:solidFill>
                  <a:schemeClr val="tx1"/>
                </a:solidFill>
                <a:effectLst/>
                <a:latin typeface="Abadi Extra Light" panose="020B0204020104020204" pitchFamily="34" charset="0"/>
                <a:ea typeface="Abadi Extra Light" panose="020B0204020104020204" pitchFamily="34" charset="0"/>
                <a:cs typeface="Abadi Extra Light" panose="020B0204020104020204" pitchFamily="34" charset="0"/>
              </a:defRPr>
            </a:lvl3pPr>
            <a:lvl4pPr marL="1600200" marR="0" indent="-228600" algn="l" defTabSz="457200">
              <a:lnSpc>
                <a:spcPct val="100000"/>
              </a:lnSpc>
              <a:spcBef>
                <a:spcPts val="0"/>
              </a:spcBef>
              <a:spcAft>
                <a:spcPts val="0"/>
              </a:spcAft>
              <a:buClrTx/>
              <a:buSzTx/>
              <a:buFontTx/>
              <a:buChar char="–"/>
              <a:tabLst/>
              <a:defRPr sz="1600" b="0" i="0" u="none" strike="noStrike" kern="1" spc="0" baseline="0">
                <a:solidFill>
                  <a:schemeClr val="tx1"/>
                </a:solidFill>
                <a:effectLst/>
                <a:latin typeface="Abadi Extra Light" panose="020B0204020104020204" pitchFamily="34" charset="0"/>
                <a:ea typeface="Abadi Extra Light" panose="020B0204020104020204" pitchFamily="34" charset="0"/>
                <a:cs typeface="Abadi Extra Light" panose="020B0204020104020204" pitchFamily="34" charset="0"/>
              </a:defRPr>
            </a:lvl4pPr>
            <a:lvl5pPr marL="2057400" marR="0" indent="-228600" algn="l" defTabSz="457200">
              <a:lnSpc>
                <a:spcPct val="100000"/>
              </a:lnSpc>
              <a:spcBef>
                <a:spcPts val="0"/>
              </a:spcBef>
              <a:spcAft>
                <a:spcPts val="0"/>
              </a:spcAft>
              <a:buClrTx/>
              <a:buSzTx/>
              <a:buFontTx/>
              <a:buChar char="»"/>
              <a:tabLst/>
              <a:defRPr sz="1600" b="0" i="0" u="none" strike="noStrike" kern="1" spc="0" baseline="0">
                <a:solidFill>
                  <a:schemeClr val="tx1"/>
                </a:solidFill>
                <a:effectLst/>
                <a:latin typeface="Abadi Extra Light" panose="020B0204020104020204" pitchFamily="34" charset="0"/>
                <a:ea typeface="Abadi Extra Light" panose="020B0204020104020204" pitchFamily="34" charset="0"/>
                <a:cs typeface="Abadi Extra Light" panose="020B0204020104020204" pitchFamily="34" charset="0"/>
              </a:defRPr>
            </a:lvl5pPr>
            <a:lvl6pPr marL="2514600" marR="0" indent="-228600" algn="l" defTabSz="457200">
              <a:lnSpc>
                <a:spcPct val="100000"/>
              </a:lnSpc>
              <a:spcBef>
                <a:spcPts val="0"/>
              </a:spcBef>
              <a:spcAft>
                <a:spcPts val="0"/>
              </a:spcAft>
              <a:buClrTx/>
              <a:buSzTx/>
              <a:buFontTx/>
              <a:buChar char="•"/>
              <a:tabLst/>
              <a:defRPr sz="2000" b="0" i="0" u="none" strike="noStrike" kern="1" spc="0" baseline="0">
                <a:solidFill>
                  <a:schemeClr val="tx1"/>
                </a:solidFill>
                <a:effectLst/>
                <a:latin typeface="Basic Sans" pitchFamily="1" charset="0"/>
                <a:ea typeface="Basic Roman" pitchFamily="1" charset="0"/>
                <a:cs typeface="Basic Roman" pitchFamily="1" charset="0"/>
              </a:defRPr>
            </a:lvl6pPr>
            <a:lvl7pPr marL="2971800" marR="0" indent="-228600" algn="l" defTabSz="457200">
              <a:lnSpc>
                <a:spcPct val="100000"/>
              </a:lnSpc>
              <a:spcBef>
                <a:spcPts val="0"/>
              </a:spcBef>
              <a:spcAft>
                <a:spcPts val="0"/>
              </a:spcAft>
              <a:buClrTx/>
              <a:buSzTx/>
              <a:buFontTx/>
              <a:buChar char="•"/>
              <a:tabLst/>
              <a:defRPr sz="2000" b="0" i="0" u="none" strike="noStrike" kern="1" spc="0" baseline="0">
                <a:solidFill>
                  <a:schemeClr val="tx1"/>
                </a:solidFill>
                <a:effectLst/>
                <a:latin typeface="Basic Sans" pitchFamily="1" charset="0"/>
                <a:ea typeface="Basic Roman" pitchFamily="1" charset="0"/>
                <a:cs typeface="Basic Roman" pitchFamily="1" charset="0"/>
              </a:defRPr>
            </a:lvl7pPr>
            <a:lvl8pPr marL="3429000" marR="0" indent="-228600" algn="l" defTabSz="457200">
              <a:lnSpc>
                <a:spcPct val="100000"/>
              </a:lnSpc>
              <a:spcBef>
                <a:spcPts val="0"/>
              </a:spcBef>
              <a:spcAft>
                <a:spcPts val="0"/>
              </a:spcAft>
              <a:buClrTx/>
              <a:buSzTx/>
              <a:buFontTx/>
              <a:buChar char="•"/>
              <a:tabLst/>
              <a:defRPr sz="2000" b="0" i="0" u="none" strike="noStrike" kern="1" spc="0" baseline="0">
                <a:solidFill>
                  <a:schemeClr val="tx1"/>
                </a:solidFill>
                <a:effectLst/>
                <a:latin typeface="Basic Sans" pitchFamily="1" charset="0"/>
                <a:ea typeface="Basic Roman" pitchFamily="1" charset="0"/>
                <a:cs typeface="Basic Roman" pitchFamily="1" charset="0"/>
              </a:defRPr>
            </a:lvl8pPr>
            <a:lvl9pPr marL="3886200" marR="0" indent="-228600" algn="l" defTabSz="457200">
              <a:lnSpc>
                <a:spcPct val="100000"/>
              </a:lnSpc>
              <a:spcBef>
                <a:spcPts val="0"/>
              </a:spcBef>
              <a:spcAft>
                <a:spcPts val="0"/>
              </a:spcAft>
              <a:buClrTx/>
              <a:buSzTx/>
              <a:buFontTx/>
              <a:buChar char="•"/>
              <a:tabLst/>
              <a:defRPr sz="2000" b="0" i="0" u="none" strike="noStrike" kern="1" spc="0" baseline="0">
                <a:solidFill>
                  <a:schemeClr val="tx1"/>
                </a:solidFill>
                <a:effectLst/>
                <a:latin typeface="Basic Sans" pitchFamily="1" charset="0"/>
                <a:ea typeface="Basic Roman" pitchFamily="1" charset="0"/>
                <a:cs typeface="Basic Roman" pitchFamily="1" charset="0"/>
              </a:defRPr>
            </a:lvl9pPr>
          </a:lstStyle>
          <a:p>
            <a:pPr>
              <a:buFont typeface="Arial" panose="020B0604020202020204" pitchFamily="34" charset="0"/>
              <a:buChar char="•"/>
            </a:pPr>
            <a:endParaRPr lang="en-US" sz="2000" dirty="0"/>
          </a:p>
        </p:txBody>
      </p:sp>
      <p:pic>
        <p:nvPicPr>
          <p:cNvPr id="9" name="Picture 8" descr="A screenshot of a cell phone&#10;&#10;Description generated with very high confidence">
            <a:extLst>
              <a:ext uri="{FF2B5EF4-FFF2-40B4-BE49-F238E27FC236}">
                <a16:creationId xmlns:a16="http://schemas.microsoft.com/office/drawing/2014/main" xmlns="" id="{795CEF0A-4A12-4907-8309-A2DD4755D0A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788423" y="906155"/>
            <a:ext cx="6003945" cy="40007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xmlns="" id="{5527DC6A-07D7-4255-BF84-3BF5713B7EFA}"/>
              </a:ext>
            </a:extLst>
          </p:cNvPr>
          <p:cNvPicPr>
            <a:picLocks noChangeAspect="1"/>
          </p:cNvPicPr>
          <p:nvPr/>
        </p:nvPicPr>
        <p:blipFill>
          <a:blip r:embed="rId4"/>
          <a:stretch>
            <a:fillRect/>
          </a:stretch>
        </p:blipFill>
        <p:spPr>
          <a:xfrm>
            <a:off x="206420" y="3306612"/>
            <a:ext cx="3331059" cy="15772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xmlns="" id="{4AE8C924-99F5-43BD-83CE-3C0FEB93BE65}"/>
              </a:ext>
            </a:extLst>
          </p:cNvPr>
          <p:cNvPicPr>
            <a:picLocks noChangeAspect="1"/>
          </p:cNvPicPr>
          <p:nvPr/>
        </p:nvPicPr>
        <p:blipFill>
          <a:blip r:embed="rId5"/>
          <a:stretch>
            <a:fillRect/>
          </a:stretch>
        </p:blipFill>
        <p:spPr>
          <a:xfrm>
            <a:off x="171830" y="1567180"/>
            <a:ext cx="2407901" cy="1092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a:extLst>
              <a:ext uri="{FF2B5EF4-FFF2-40B4-BE49-F238E27FC236}">
                <a16:creationId xmlns:a16="http://schemas.microsoft.com/office/drawing/2014/main" xmlns="" id="{4F8EA968-0879-49C1-86AB-7BAE5F75C965}"/>
              </a:ext>
            </a:extLst>
          </p:cNvPr>
          <p:cNvSpPr/>
          <p:nvPr/>
        </p:nvSpPr>
        <p:spPr>
          <a:xfrm>
            <a:off x="2788423" y="1482080"/>
            <a:ext cx="5156062" cy="40134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3295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F50A38-9914-45E0-A397-765E93D0617B}"/>
              </a:ext>
            </a:extLst>
          </p:cNvPr>
          <p:cNvSpPr>
            <a:spLocks noGrp="1"/>
          </p:cNvSpPr>
          <p:nvPr>
            <p:ph type="title"/>
          </p:nvPr>
        </p:nvSpPr>
        <p:spPr>
          <a:xfrm>
            <a:off x="457200" y="-11430"/>
            <a:ext cx="8229600" cy="857250"/>
          </a:xfrm>
        </p:spPr>
        <p:txBody>
          <a:bodyPr/>
          <a:lstStyle/>
          <a:p>
            <a:r>
              <a:rPr lang="en-US" dirty="0"/>
              <a:t>Others are condoning IPS</a:t>
            </a:r>
          </a:p>
        </p:txBody>
      </p:sp>
      <p:sp>
        <p:nvSpPr>
          <p:cNvPr id="4" name="Slide Number Placeholder 3">
            <a:extLst>
              <a:ext uri="{FF2B5EF4-FFF2-40B4-BE49-F238E27FC236}">
                <a16:creationId xmlns:a16="http://schemas.microsoft.com/office/drawing/2014/main" xmlns="" id="{9BC72C4E-17EA-46AF-96A8-235A6FAF657E}"/>
              </a:ext>
            </a:extLst>
          </p:cNvPr>
          <p:cNvSpPr>
            <a:spLocks noGrp="1"/>
          </p:cNvSpPr>
          <p:nvPr>
            <p:ph type="sldNum" sz="quarter" idx="12"/>
          </p:nvPr>
        </p:nvSpPr>
        <p:spPr/>
        <p:txBody>
          <a:bodyPr/>
          <a:lstStyle/>
          <a:p>
            <a:fld id="{0171B764-2AEC-2441-A2C9-DC14F9875489}" type="slidenum">
              <a:rPr lang="en-US" smtClean="0"/>
              <a:t>16</a:t>
            </a:fld>
            <a:endParaRPr lang="en-US"/>
          </a:p>
        </p:txBody>
      </p:sp>
      <p:sp>
        <p:nvSpPr>
          <p:cNvPr id="10" name="TextBox 9">
            <a:extLst>
              <a:ext uri="{FF2B5EF4-FFF2-40B4-BE49-F238E27FC236}">
                <a16:creationId xmlns:a16="http://schemas.microsoft.com/office/drawing/2014/main" xmlns="" id="{BDDD8406-7875-48B9-B387-B0875460D134}"/>
              </a:ext>
            </a:extLst>
          </p:cNvPr>
          <p:cNvSpPr txBox="1"/>
          <p:nvPr/>
        </p:nvSpPr>
        <p:spPr>
          <a:xfrm>
            <a:off x="5871546" y="1237039"/>
            <a:ext cx="3272454" cy="1015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000" dirty="0">
                <a:solidFill>
                  <a:schemeClr val="tx1"/>
                </a:solidFill>
                <a:latin typeface="LM Roman 12" panose="00000500000000000000" pitchFamily="50" charset="0"/>
              </a:rPr>
              <a:t>Hi, If I use this app to track my husband, will he know that I am tracking him? </a:t>
            </a:r>
          </a:p>
        </p:txBody>
      </p:sp>
      <p:sp>
        <p:nvSpPr>
          <p:cNvPr id="11" name="TextBox 10">
            <a:extLst>
              <a:ext uri="{FF2B5EF4-FFF2-40B4-BE49-F238E27FC236}">
                <a16:creationId xmlns:a16="http://schemas.microsoft.com/office/drawing/2014/main" xmlns="" id="{ADE88D35-4342-4DEE-A183-96C9F14C5DD9}"/>
              </a:ext>
            </a:extLst>
          </p:cNvPr>
          <p:cNvSpPr txBox="1"/>
          <p:nvPr/>
        </p:nvSpPr>
        <p:spPr>
          <a:xfrm>
            <a:off x="615418" y="3148541"/>
            <a:ext cx="1579652" cy="399583"/>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en-US" sz="2000" dirty="0">
                <a:latin typeface="LM Roman 12" panose="00000500000000000000" pitchFamily="50" charset="0"/>
              </a:rPr>
              <a:t>9</a:t>
            </a:r>
            <a:r>
              <a:rPr lang="en-US" sz="2000" dirty="0">
                <a:latin typeface="Abadi Extra Light" panose="020B0204020104020204" pitchFamily="34" charset="0"/>
              </a:rPr>
              <a:t> responses:</a:t>
            </a:r>
          </a:p>
        </p:txBody>
      </p:sp>
      <p:sp>
        <p:nvSpPr>
          <p:cNvPr id="13" name="Rectangle 12">
            <a:extLst>
              <a:ext uri="{FF2B5EF4-FFF2-40B4-BE49-F238E27FC236}">
                <a16:creationId xmlns:a16="http://schemas.microsoft.com/office/drawing/2014/main" xmlns="" id="{7E363397-E7C4-4598-80E9-DC606EECD99B}"/>
              </a:ext>
            </a:extLst>
          </p:cNvPr>
          <p:cNvSpPr/>
          <p:nvPr/>
        </p:nvSpPr>
        <p:spPr>
          <a:xfrm>
            <a:off x="928712" y="3658112"/>
            <a:ext cx="2105063" cy="461665"/>
          </a:xfrm>
          <a:prstGeom prst="rect">
            <a:avLst/>
          </a:prstGeom>
          <a:ln w="19050">
            <a:solidFill>
              <a:srgbClr val="FF0000"/>
            </a:solidFill>
          </a:ln>
        </p:spPr>
        <p:txBody>
          <a:bodyPr wrap="none">
            <a:spAutoFit/>
          </a:bodyPr>
          <a:lstStyle/>
          <a:p>
            <a:r>
              <a:rPr lang="en-US" sz="2400" dirty="0">
                <a:latin typeface="LM Roman 12" panose="00000500000000000000" pitchFamily="50" charset="0"/>
              </a:rPr>
              <a:t>8</a:t>
            </a:r>
            <a:r>
              <a:rPr lang="en-US" sz="2400" dirty="0">
                <a:latin typeface="Abadi Extra Light" panose="020B0204020104020204" pitchFamily="34" charset="0"/>
              </a:rPr>
              <a:t> condoned IPS</a:t>
            </a:r>
          </a:p>
        </p:txBody>
      </p:sp>
      <p:sp>
        <p:nvSpPr>
          <p:cNvPr id="12" name="Rectangle 11">
            <a:extLst>
              <a:ext uri="{FF2B5EF4-FFF2-40B4-BE49-F238E27FC236}">
                <a16:creationId xmlns:a16="http://schemas.microsoft.com/office/drawing/2014/main" xmlns="" id="{20AFC501-01F3-433E-A944-8252B3C3381D}"/>
              </a:ext>
            </a:extLst>
          </p:cNvPr>
          <p:cNvSpPr/>
          <p:nvPr/>
        </p:nvSpPr>
        <p:spPr>
          <a:xfrm>
            <a:off x="3590584" y="3657739"/>
            <a:ext cx="1739722" cy="707886"/>
          </a:xfrm>
          <a:prstGeom prst="rect">
            <a:avLst/>
          </a:prstGeom>
          <a:solidFill>
            <a:schemeClr val="bg1"/>
          </a:solidFill>
          <a:ln w="28575">
            <a:solidFill>
              <a:schemeClr val="accent6"/>
            </a:solidFill>
          </a:ln>
        </p:spPr>
        <p:txBody>
          <a:bodyPr wrap="square">
            <a:spAutoFit/>
          </a:bodyPr>
          <a:lstStyle/>
          <a:p>
            <a:r>
              <a:rPr lang="en-US" sz="2000" dirty="0">
                <a:latin typeface="LM Roman 12" panose="00000500000000000000" pitchFamily="50" charset="0"/>
              </a:rPr>
              <a:t>1</a:t>
            </a:r>
            <a:r>
              <a:rPr lang="en-US" sz="2000" dirty="0">
                <a:latin typeface="Abadi Extra Light" panose="020B0204020104020204" pitchFamily="34" charset="0"/>
              </a:rPr>
              <a:t> admonished against IPS use</a:t>
            </a:r>
          </a:p>
        </p:txBody>
      </p:sp>
      <p:sp>
        <p:nvSpPr>
          <p:cNvPr id="16" name="Content Placeholder 2">
            <a:extLst>
              <a:ext uri="{FF2B5EF4-FFF2-40B4-BE49-F238E27FC236}">
                <a16:creationId xmlns:a16="http://schemas.microsoft.com/office/drawing/2014/main" xmlns="" id="{58E20AC4-E4B3-4488-858D-86FA99D72638}"/>
              </a:ext>
            </a:extLst>
          </p:cNvPr>
          <p:cNvSpPr txBox="1">
            <a:spLocks/>
          </p:cNvSpPr>
          <p:nvPr/>
        </p:nvSpPr>
        <p:spPr>
          <a:xfrm>
            <a:off x="327976" y="950615"/>
            <a:ext cx="5691824" cy="1979909"/>
          </a:xfrm>
          <a:prstGeom prst="rect">
            <a:avLst/>
          </a:prstGeom>
          <a:noFill/>
          <a:ln>
            <a:noFill/>
          </a:ln>
          <a:effectLst/>
        </p:spPr>
        <p:txBody>
          <a:bodyPr vert="horz" wrap="square" numCol="1" anchor="t">
            <a:prstTxWarp prst="textNoShape">
              <a:avLst/>
            </a:prstTxWarp>
          </a:bodyPr>
          <a:lstStyle>
            <a:lvl1pPr marL="342900" marR="0" indent="-342900" algn="l" defTabSz="457200">
              <a:lnSpc>
                <a:spcPct val="100000"/>
              </a:lnSpc>
              <a:spcBef>
                <a:spcPts val="0"/>
              </a:spcBef>
              <a:spcAft>
                <a:spcPts val="0"/>
              </a:spcAft>
              <a:buClrTx/>
              <a:buSzTx/>
              <a:buFontTx/>
              <a:buChar char="•"/>
              <a:tabLst/>
              <a:defRPr sz="2400" b="0" i="0" u="none" strike="noStrike" kern="1" spc="0" baseline="0">
                <a:solidFill>
                  <a:schemeClr val="tx1"/>
                </a:solidFill>
                <a:effectLst/>
                <a:latin typeface="Abadi Extra Light" panose="020B0204020104020204" pitchFamily="34" charset="0"/>
                <a:ea typeface="Abadi Extra Light" panose="020B0204020104020204" pitchFamily="34" charset="0"/>
                <a:cs typeface="Abadi Extra Light" panose="020B0204020104020204" pitchFamily="34" charset="0"/>
              </a:defRPr>
            </a:lvl1pPr>
            <a:lvl2pPr marL="742950" marR="0" indent="-285750" algn="l" defTabSz="457200">
              <a:lnSpc>
                <a:spcPct val="100000"/>
              </a:lnSpc>
              <a:spcBef>
                <a:spcPts val="0"/>
              </a:spcBef>
              <a:spcAft>
                <a:spcPts val="0"/>
              </a:spcAft>
              <a:buClrTx/>
              <a:buSzTx/>
              <a:buFontTx/>
              <a:buChar char="–"/>
              <a:tabLst/>
              <a:defRPr sz="2000" b="0" i="0" u="none" strike="noStrike" kern="1" spc="0" baseline="0">
                <a:solidFill>
                  <a:schemeClr val="tx1"/>
                </a:solidFill>
                <a:effectLst/>
                <a:latin typeface="Abadi Extra Light" panose="020B0204020104020204" pitchFamily="34" charset="0"/>
                <a:ea typeface="Abadi Extra Light" panose="020B0204020104020204" pitchFamily="34" charset="0"/>
                <a:cs typeface="Abadi Extra Light" panose="020B0204020104020204" pitchFamily="34" charset="0"/>
              </a:defRPr>
            </a:lvl2pPr>
            <a:lvl3pPr marL="1143000" marR="0" indent="-228600" algn="l" defTabSz="457200">
              <a:lnSpc>
                <a:spcPct val="100000"/>
              </a:lnSpc>
              <a:spcBef>
                <a:spcPts val="0"/>
              </a:spcBef>
              <a:spcAft>
                <a:spcPts val="0"/>
              </a:spcAft>
              <a:buClrTx/>
              <a:buSzTx/>
              <a:buFontTx/>
              <a:buChar char="•"/>
              <a:tabLst/>
              <a:defRPr sz="1800" b="0" i="0" u="none" strike="noStrike" kern="1" spc="0" baseline="0">
                <a:solidFill>
                  <a:schemeClr val="tx1"/>
                </a:solidFill>
                <a:effectLst/>
                <a:latin typeface="Abadi Extra Light" panose="020B0204020104020204" pitchFamily="34" charset="0"/>
                <a:ea typeface="Abadi Extra Light" panose="020B0204020104020204" pitchFamily="34" charset="0"/>
                <a:cs typeface="Abadi Extra Light" panose="020B0204020104020204" pitchFamily="34" charset="0"/>
              </a:defRPr>
            </a:lvl3pPr>
            <a:lvl4pPr marL="1600200" marR="0" indent="-228600" algn="l" defTabSz="457200">
              <a:lnSpc>
                <a:spcPct val="100000"/>
              </a:lnSpc>
              <a:spcBef>
                <a:spcPts val="0"/>
              </a:spcBef>
              <a:spcAft>
                <a:spcPts val="0"/>
              </a:spcAft>
              <a:buClrTx/>
              <a:buSzTx/>
              <a:buFontTx/>
              <a:buChar char="–"/>
              <a:tabLst/>
              <a:defRPr sz="1600" b="0" i="0" u="none" strike="noStrike" kern="1" spc="0" baseline="0">
                <a:solidFill>
                  <a:schemeClr val="tx1"/>
                </a:solidFill>
                <a:effectLst/>
                <a:latin typeface="Abadi Extra Light" panose="020B0204020104020204" pitchFamily="34" charset="0"/>
                <a:ea typeface="Abadi Extra Light" panose="020B0204020104020204" pitchFamily="34" charset="0"/>
                <a:cs typeface="Abadi Extra Light" panose="020B0204020104020204" pitchFamily="34" charset="0"/>
              </a:defRPr>
            </a:lvl4pPr>
            <a:lvl5pPr marL="2057400" marR="0" indent="-228600" algn="l" defTabSz="457200">
              <a:lnSpc>
                <a:spcPct val="100000"/>
              </a:lnSpc>
              <a:spcBef>
                <a:spcPts val="0"/>
              </a:spcBef>
              <a:spcAft>
                <a:spcPts val="0"/>
              </a:spcAft>
              <a:buClrTx/>
              <a:buSzTx/>
              <a:buFontTx/>
              <a:buChar char="»"/>
              <a:tabLst/>
              <a:defRPr sz="1600" b="0" i="0" u="none" strike="noStrike" kern="1" spc="0" baseline="0">
                <a:solidFill>
                  <a:schemeClr val="tx1"/>
                </a:solidFill>
                <a:effectLst/>
                <a:latin typeface="Abadi Extra Light" panose="020B0204020104020204" pitchFamily="34" charset="0"/>
                <a:ea typeface="Abadi Extra Light" panose="020B0204020104020204" pitchFamily="34" charset="0"/>
                <a:cs typeface="Abadi Extra Light" panose="020B0204020104020204" pitchFamily="34" charset="0"/>
              </a:defRPr>
            </a:lvl5pPr>
            <a:lvl6pPr marL="2514600" marR="0" indent="-228600" algn="l" defTabSz="457200">
              <a:lnSpc>
                <a:spcPct val="100000"/>
              </a:lnSpc>
              <a:spcBef>
                <a:spcPts val="0"/>
              </a:spcBef>
              <a:spcAft>
                <a:spcPts val="0"/>
              </a:spcAft>
              <a:buClrTx/>
              <a:buSzTx/>
              <a:buFontTx/>
              <a:buChar char="•"/>
              <a:tabLst/>
              <a:defRPr sz="2000" b="0" i="0" u="none" strike="noStrike" kern="1" spc="0" baseline="0">
                <a:solidFill>
                  <a:schemeClr val="tx1"/>
                </a:solidFill>
                <a:effectLst/>
                <a:latin typeface="Basic Sans" pitchFamily="1" charset="0"/>
                <a:ea typeface="Basic Roman" pitchFamily="1" charset="0"/>
                <a:cs typeface="Basic Roman" pitchFamily="1" charset="0"/>
              </a:defRPr>
            </a:lvl6pPr>
            <a:lvl7pPr marL="2971800" marR="0" indent="-228600" algn="l" defTabSz="457200">
              <a:lnSpc>
                <a:spcPct val="100000"/>
              </a:lnSpc>
              <a:spcBef>
                <a:spcPts val="0"/>
              </a:spcBef>
              <a:spcAft>
                <a:spcPts val="0"/>
              </a:spcAft>
              <a:buClrTx/>
              <a:buSzTx/>
              <a:buFontTx/>
              <a:buChar char="•"/>
              <a:tabLst/>
              <a:defRPr sz="2000" b="0" i="0" u="none" strike="noStrike" kern="1" spc="0" baseline="0">
                <a:solidFill>
                  <a:schemeClr val="tx1"/>
                </a:solidFill>
                <a:effectLst/>
                <a:latin typeface="Basic Sans" pitchFamily="1" charset="0"/>
                <a:ea typeface="Basic Roman" pitchFamily="1" charset="0"/>
                <a:cs typeface="Basic Roman" pitchFamily="1" charset="0"/>
              </a:defRPr>
            </a:lvl7pPr>
            <a:lvl8pPr marL="3429000" marR="0" indent="-228600" algn="l" defTabSz="457200">
              <a:lnSpc>
                <a:spcPct val="100000"/>
              </a:lnSpc>
              <a:spcBef>
                <a:spcPts val="0"/>
              </a:spcBef>
              <a:spcAft>
                <a:spcPts val="0"/>
              </a:spcAft>
              <a:buClrTx/>
              <a:buSzTx/>
              <a:buFontTx/>
              <a:buChar char="•"/>
              <a:tabLst/>
              <a:defRPr sz="2000" b="0" i="0" u="none" strike="noStrike" kern="1" spc="0" baseline="0">
                <a:solidFill>
                  <a:schemeClr val="tx1"/>
                </a:solidFill>
                <a:effectLst/>
                <a:latin typeface="Basic Sans" pitchFamily="1" charset="0"/>
                <a:ea typeface="Basic Roman" pitchFamily="1" charset="0"/>
                <a:cs typeface="Basic Roman" pitchFamily="1" charset="0"/>
              </a:defRPr>
            </a:lvl8pPr>
            <a:lvl9pPr marL="3886200" marR="0" indent="-228600" algn="l" defTabSz="457200">
              <a:lnSpc>
                <a:spcPct val="100000"/>
              </a:lnSpc>
              <a:spcBef>
                <a:spcPts val="0"/>
              </a:spcBef>
              <a:spcAft>
                <a:spcPts val="0"/>
              </a:spcAft>
              <a:buClrTx/>
              <a:buSzTx/>
              <a:buFontTx/>
              <a:buChar char="•"/>
              <a:tabLst/>
              <a:defRPr sz="2000" b="0" i="0" u="none" strike="noStrike" kern="1" spc="0" baseline="0">
                <a:solidFill>
                  <a:schemeClr val="tx1"/>
                </a:solidFill>
                <a:effectLst/>
                <a:latin typeface="Basic Sans" pitchFamily="1" charset="0"/>
                <a:ea typeface="Basic Roman" pitchFamily="1" charset="0"/>
                <a:cs typeface="Basic Roman" pitchFamily="1" charset="0"/>
              </a:defRPr>
            </a:lvl9pPr>
          </a:lstStyle>
          <a:p>
            <a:r>
              <a:rPr lang="en-US" sz="2000" dirty="0"/>
              <a:t>Suspicious redirect from IPS-content blogposts to app websites </a:t>
            </a:r>
          </a:p>
          <a:p>
            <a:r>
              <a:rPr lang="en-US" sz="2000" dirty="0"/>
              <a:t>Paid ads coming up on IPS-related search terms</a:t>
            </a:r>
          </a:p>
          <a:p>
            <a:r>
              <a:rPr lang="en-US" sz="2000" dirty="0"/>
              <a:t>Contacted customer support for </a:t>
            </a:r>
            <a:r>
              <a:rPr lang="en-US" sz="2000" dirty="0">
                <a:latin typeface="LM Roman 12" panose="00000500000000000000" pitchFamily="50" charset="0"/>
              </a:rPr>
              <a:t>11</a:t>
            </a:r>
            <a:r>
              <a:rPr lang="en-US" sz="2000" dirty="0"/>
              <a:t> apps</a:t>
            </a:r>
          </a:p>
          <a:p>
            <a:pPr lvl="1"/>
            <a:r>
              <a:rPr lang="en-US" dirty="0">
                <a:latin typeface="LM Roman 12" panose="00000500000000000000" pitchFamily="50" charset="0"/>
              </a:rPr>
              <a:t>6</a:t>
            </a:r>
            <a:r>
              <a:rPr lang="en-US" dirty="0"/>
              <a:t> on-store and </a:t>
            </a:r>
            <a:r>
              <a:rPr lang="en-US" dirty="0">
                <a:latin typeface="LM Roman 12" panose="00000500000000000000" pitchFamily="50" charset="0"/>
              </a:rPr>
              <a:t>5</a:t>
            </a:r>
            <a:r>
              <a:rPr lang="en-US" dirty="0"/>
              <a:t> off-store</a:t>
            </a:r>
          </a:p>
          <a:p>
            <a:pPr lvl="1"/>
            <a:r>
              <a:rPr lang="en-US" dirty="0"/>
              <a:t>posing as an abuser</a:t>
            </a:r>
          </a:p>
        </p:txBody>
      </p:sp>
      <p:sp>
        <p:nvSpPr>
          <p:cNvPr id="7" name="Rectangle 6">
            <a:extLst>
              <a:ext uri="{FF2B5EF4-FFF2-40B4-BE49-F238E27FC236}">
                <a16:creationId xmlns:a16="http://schemas.microsoft.com/office/drawing/2014/main" xmlns="" id="{1512D18E-8A0B-4AFA-90EF-766C7A9897CC}"/>
              </a:ext>
            </a:extLst>
          </p:cNvPr>
          <p:cNvSpPr/>
          <p:nvPr/>
        </p:nvSpPr>
        <p:spPr>
          <a:xfrm>
            <a:off x="5863590" y="849630"/>
            <a:ext cx="1005840" cy="3877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solidFill>
                  <a:schemeClr val="bg1"/>
                </a:solidFill>
                <a:latin typeface="LM Roman 12" panose="00000500000000000000" pitchFamily="50" charset="0"/>
              </a:rPr>
              <a:t>Jessie:</a:t>
            </a:r>
            <a:endParaRPr lang="en-US" sz="2400" dirty="0">
              <a:solidFill>
                <a:schemeClr val="bg1"/>
              </a:solidFill>
            </a:endParaRPr>
          </a:p>
        </p:txBody>
      </p:sp>
      <p:sp>
        <p:nvSpPr>
          <p:cNvPr id="8" name="Rectangle 7">
            <a:extLst>
              <a:ext uri="{FF2B5EF4-FFF2-40B4-BE49-F238E27FC236}">
                <a16:creationId xmlns:a16="http://schemas.microsoft.com/office/drawing/2014/main" xmlns="" id="{8BEB8BAA-308A-4901-8FA5-09D93108B453}"/>
              </a:ext>
            </a:extLst>
          </p:cNvPr>
          <p:cNvSpPr/>
          <p:nvPr/>
        </p:nvSpPr>
        <p:spPr>
          <a:xfrm>
            <a:off x="5863590" y="2796500"/>
            <a:ext cx="3284860"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000" dirty="0">
                <a:latin typeface="LM Roman 12" panose="00000500000000000000" pitchFamily="50" charset="0"/>
              </a:rPr>
              <a:t>For Android monitoring the app can be hidden from the home screen …</a:t>
            </a:r>
          </a:p>
        </p:txBody>
      </p:sp>
      <p:sp>
        <p:nvSpPr>
          <p:cNvPr id="19" name="Rectangle 18">
            <a:extLst>
              <a:ext uri="{FF2B5EF4-FFF2-40B4-BE49-F238E27FC236}">
                <a16:creationId xmlns:a16="http://schemas.microsoft.com/office/drawing/2014/main" xmlns="" id="{8284FE3E-C715-43A2-8CD2-7E8646EA2D03}"/>
              </a:ext>
            </a:extLst>
          </p:cNvPr>
          <p:cNvSpPr/>
          <p:nvPr/>
        </p:nvSpPr>
        <p:spPr>
          <a:xfrm>
            <a:off x="7577795" y="2428240"/>
            <a:ext cx="1586525"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a:spAutoFit/>
          </a:bodyPr>
          <a:lstStyle/>
          <a:p>
            <a:r>
              <a:rPr lang="en-US" dirty="0" err="1">
                <a:solidFill>
                  <a:schemeClr val="bg1"/>
                </a:solidFill>
                <a:latin typeface="LM Roman 12" panose="00000500000000000000" pitchFamily="50" charset="0"/>
              </a:rPr>
              <a:t>WebWatcher</a:t>
            </a:r>
            <a:r>
              <a:rPr lang="en-US" dirty="0">
                <a:solidFill>
                  <a:schemeClr val="bg1"/>
                </a:solidFill>
                <a:latin typeface="LM Roman 12" panose="00000500000000000000" pitchFamily="50" charset="0"/>
              </a:rPr>
              <a:t>: </a:t>
            </a:r>
            <a:endParaRPr lang="en-US" dirty="0">
              <a:solidFill>
                <a:schemeClr val="bg1"/>
              </a:solidFill>
            </a:endParaRPr>
          </a:p>
        </p:txBody>
      </p:sp>
    </p:spTree>
    <p:custDataLst>
      <p:tags r:id="rId1"/>
    </p:custDataLst>
    <p:extLst>
      <p:ext uri="{BB962C8B-B14F-4D97-AF65-F5344CB8AC3E}">
        <p14:creationId xmlns:p14="http://schemas.microsoft.com/office/powerpoint/2010/main" val="348346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2" grpId="0" animBg="1"/>
      <p:bldP spid="7" grpId="0" animBg="1"/>
      <p:bldP spid="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48EA79-38F3-4696-A195-C53AFEB980D8}"/>
              </a:ext>
            </a:extLst>
          </p:cNvPr>
          <p:cNvSpPr>
            <a:spLocks noGrp="1"/>
          </p:cNvSpPr>
          <p:nvPr>
            <p:ph type="title"/>
          </p:nvPr>
        </p:nvSpPr>
        <p:spPr/>
        <p:txBody>
          <a:bodyPr/>
          <a:lstStyle/>
          <a:p>
            <a:r>
              <a:rPr lang="en-US" dirty="0"/>
              <a:t>Disclosure with Google</a:t>
            </a:r>
          </a:p>
        </p:txBody>
      </p:sp>
      <p:sp>
        <p:nvSpPr>
          <p:cNvPr id="3" name="Content Placeholder 2">
            <a:extLst>
              <a:ext uri="{FF2B5EF4-FFF2-40B4-BE49-F238E27FC236}">
                <a16:creationId xmlns:a16="http://schemas.microsoft.com/office/drawing/2014/main" xmlns="" id="{A9919464-ACAB-47AC-85EC-1B3C49D69EAA}"/>
              </a:ext>
            </a:extLst>
          </p:cNvPr>
          <p:cNvSpPr>
            <a:spLocks noGrp="1"/>
          </p:cNvSpPr>
          <p:nvPr>
            <p:ph idx="1"/>
          </p:nvPr>
        </p:nvSpPr>
        <p:spPr>
          <a:xfrm>
            <a:off x="123190" y="993140"/>
            <a:ext cx="8877299" cy="2552838"/>
          </a:xfrm>
        </p:spPr>
        <p:txBody>
          <a:bodyPr/>
          <a:lstStyle/>
          <a:p>
            <a:pPr marL="0" indent="0">
              <a:lnSpc>
                <a:spcPct val="150000"/>
              </a:lnSpc>
              <a:spcAft>
                <a:spcPts val="1200"/>
              </a:spcAft>
              <a:buNone/>
            </a:pPr>
            <a:r>
              <a:rPr lang="en-US" dirty="0"/>
              <a:t>We communicated our findings to Google. Google has</a:t>
            </a:r>
          </a:p>
          <a:p>
            <a:r>
              <a:rPr lang="en-US" dirty="0"/>
              <a:t>tightened enforcement to disallow any couple tracking apps and taken action against the ones violate Play Store  policies</a:t>
            </a:r>
          </a:p>
          <a:p>
            <a:pPr>
              <a:lnSpc>
                <a:spcPct val="150000"/>
              </a:lnSpc>
            </a:pPr>
            <a:r>
              <a:rPr lang="en-US" dirty="0"/>
              <a:t>taken action against YouTube videos that violate their policies</a:t>
            </a:r>
          </a:p>
          <a:p>
            <a:pPr>
              <a:lnSpc>
                <a:spcPct val="150000"/>
              </a:lnSpc>
            </a:pPr>
            <a:r>
              <a:rPr lang="en-US" dirty="0"/>
              <a:t>extended restrictions on ad-serving and Play Store search</a:t>
            </a:r>
          </a:p>
          <a:p>
            <a:pPr>
              <a:lnSpc>
                <a:spcPct val="150000"/>
              </a:lnSpc>
            </a:pPr>
            <a:endParaRPr lang="en-US" dirty="0"/>
          </a:p>
        </p:txBody>
      </p:sp>
      <p:sp>
        <p:nvSpPr>
          <p:cNvPr id="4" name="Slide Number Placeholder 3">
            <a:extLst>
              <a:ext uri="{FF2B5EF4-FFF2-40B4-BE49-F238E27FC236}">
                <a16:creationId xmlns:a16="http://schemas.microsoft.com/office/drawing/2014/main" xmlns="" id="{FB6CB22B-11CC-421D-89E1-A2D3755433ED}"/>
              </a:ext>
            </a:extLst>
          </p:cNvPr>
          <p:cNvSpPr>
            <a:spLocks noGrp="1"/>
          </p:cNvSpPr>
          <p:nvPr>
            <p:ph type="sldNum" sz="quarter" idx="12"/>
          </p:nvPr>
        </p:nvSpPr>
        <p:spPr/>
        <p:txBody>
          <a:bodyPr/>
          <a:lstStyle/>
          <a:p>
            <a:fld id="{0171B764-2AEC-2441-A2C9-DC14F9875489}" type="slidenum">
              <a:rPr lang="en-US" smtClean="0"/>
              <a:t>17</a:t>
            </a:fld>
            <a:endParaRPr lang="en-US"/>
          </a:p>
        </p:txBody>
      </p:sp>
      <p:sp>
        <p:nvSpPr>
          <p:cNvPr id="5" name="TextBox 4">
            <a:extLst>
              <a:ext uri="{FF2B5EF4-FFF2-40B4-BE49-F238E27FC236}">
                <a16:creationId xmlns:a16="http://schemas.microsoft.com/office/drawing/2014/main" xmlns="" id="{80C30167-A1A1-476B-B2F6-015C04D5EB9D}"/>
              </a:ext>
            </a:extLst>
          </p:cNvPr>
          <p:cNvSpPr txBox="1"/>
          <p:nvPr/>
        </p:nvSpPr>
        <p:spPr>
          <a:xfrm>
            <a:off x="717925" y="3842048"/>
            <a:ext cx="7589405" cy="95410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800" dirty="0">
                <a:latin typeface="Abadi Extra Light" panose="020B0204020104020204" pitchFamily="34" charset="0"/>
              </a:rPr>
              <a:t>Dual-use apps will/should remain on stores:</a:t>
            </a:r>
          </a:p>
          <a:p>
            <a:pPr algn="ctr"/>
            <a:r>
              <a:rPr lang="en-US" sz="2800" dirty="0">
                <a:latin typeface="Abadi Extra Light" panose="020B0204020104020204" pitchFamily="34" charset="0"/>
              </a:rPr>
              <a:t>We need detection tools to help (potential) victims</a:t>
            </a:r>
          </a:p>
        </p:txBody>
      </p:sp>
      <p:pic>
        <p:nvPicPr>
          <p:cNvPr id="6" name="Picture 2" descr="Google">
            <a:extLst>
              <a:ext uri="{FF2B5EF4-FFF2-40B4-BE49-F238E27FC236}">
                <a16:creationId xmlns:a16="http://schemas.microsoft.com/office/drawing/2014/main" xmlns="" id="{AA2CB8E5-B19D-4121-9266-9D1CD85D6B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6570" y="420638"/>
            <a:ext cx="1561369" cy="572502"/>
          </a:xfrm>
          <a:prstGeom prst="rect">
            <a:avLst/>
          </a:prstGeom>
          <a:solidFill>
            <a:schemeClr val="bg1"/>
          </a:solidFill>
          <a:extLst/>
        </p:spPr>
      </p:pic>
      <p:pic>
        <p:nvPicPr>
          <p:cNvPr id="6146" name="Picture 2" descr="Image result for youtube logo">
            <a:extLst>
              <a:ext uri="{FF2B5EF4-FFF2-40B4-BE49-F238E27FC236}">
                <a16:creationId xmlns:a16="http://schemas.microsoft.com/office/drawing/2014/main" xmlns="" id="{525C7462-9077-4B63-B42B-1697784A9E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6458" b="29688"/>
          <a:stretch/>
        </p:blipFill>
        <p:spPr bwMode="auto">
          <a:xfrm>
            <a:off x="2993390" y="2499995"/>
            <a:ext cx="1180119" cy="51753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Play Store logo">
            <a:extLst>
              <a:ext uri="{FF2B5EF4-FFF2-40B4-BE49-F238E27FC236}">
                <a16:creationId xmlns:a16="http://schemas.microsoft.com/office/drawing/2014/main" xmlns="" id="{FBAEB823-F6C5-4BC7-A188-EB24AEEA88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2530" y="2146238"/>
            <a:ext cx="1354724" cy="49726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23726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6A1BB4-ABD5-4581-8823-4792EF0A658A}"/>
              </a:ext>
            </a:extLst>
          </p:cNvPr>
          <p:cNvSpPr>
            <a:spLocks noGrp="1"/>
          </p:cNvSpPr>
          <p:nvPr>
            <p:ph type="title"/>
          </p:nvPr>
        </p:nvSpPr>
        <p:spPr/>
        <p:txBody>
          <a:bodyPr/>
          <a:lstStyle/>
          <a:p>
            <a:r>
              <a:rPr lang="en-US" dirty="0"/>
              <a:t>Are anti-spyware tools effective?</a:t>
            </a:r>
          </a:p>
        </p:txBody>
      </p:sp>
      <p:sp>
        <p:nvSpPr>
          <p:cNvPr id="3" name="Content Placeholder 2">
            <a:extLst>
              <a:ext uri="{FF2B5EF4-FFF2-40B4-BE49-F238E27FC236}">
                <a16:creationId xmlns:a16="http://schemas.microsoft.com/office/drawing/2014/main" xmlns="" id="{1BDF9D84-3CE9-44C4-BFD6-FE28EC7019F2}"/>
              </a:ext>
            </a:extLst>
          </p:cNvPr>
          <p:cNvSpPr>
            <a:spLocks noGrp="1"/>
          </p:cNvSpPr>
          <p:nvPr>
            <p:ph idx="1"/>
          </p:nvPr>
        </p:nvSpPr>
        <p:spPr/>
        <p:txBody>
          <a:bodyPr/>
          <a:lstStyle/>
          <a:p>
            <a:r>
              <a:rPr lang="en-US" sz="2000" dirty="0"/>
              <a:t>Snowball searched for anti-spyware apps in Play Store</a:t>
            </a:r>
          </a:p>
          <a:p>
            <a:r>
              <a:rPr lang="en-US" sz="2000" dirty="0"/>
              <a:t>Found 40 apps that claim to have anti-spyware capabilities</a:t>
            </a:r>
          </a:p>
          <a:p>
            <a:endParaRPr lang="en-US" sz="2000" dirty="0"/>
          </a:p>
          <a:p>
            <a:endParaRPr lang="en-US" sz="2000" dirty="0"/>
          </a:p>
          <a:p>
            <a:endParaRPr lang="en-US" sz="2000" dirty="0"/>
          </a:p>
          <a:p>
            <a:endParaRPr lang="en-US" sz="2000" dirty="0"/>
          </a:p>
          <a:p>
            <a:endParaRPr lang="en-US" sz="2000" dirty="0"/>
          </a:p>
          <a:p>
            <a:endParaRPr lang="en-US" sz="2000" dirty="0"/>
          </a:p>
          <a:p>
            <a:pPr>
              <a:lnSpc>
                <a:spcPct val="150000"/>
              </a:lnSpc>
            </a:pPr>
            <a:endParaRPr lang="en-US" sz="2000" dirty="0"/>
          </a:p>
          <a:p>
            <a:r>
              <a:rPr lang="en-US" sz="1800" b="1" dirty="0"/>
              <a:t>Methodology: </a:t>
            </a:r>
            <a:r>
              <a:rPr lang="en-US" sz="1800" dirty="0"/>
              <a:t>Installed IPS-relevant apps in a phone along with one anti-spyware app</a:t>
            </a:r>
          </a:p>
          <a:p>
            <a:pPr lvl="1"/>
            <a:r>
              <a:rPr lang="en-US" sz="1800" dirty="0"/>
              <a:t>record the apps flagged by the anti-spyware</a:t>
            </a:r>
          </a:p>
          <a:p>
            <a:endParaRPr lang="en-US" sz="2000" dirty="0"/>
          </a:p>
        </p:txBody>
      </p:sp>
      <p:sp>
        <p:nvSpPr>
          <p:cNvPr id="4" name="Slide Number Placeholder 3">
            <a:extLst>
              <a:ext uri="{FF2B5EF4-FFF2-40B4-BE49-F238E27FC236}">
                <a16:creationId xmlns:a16="http://schemas.microsoft.com/office/drawing/2014/main" xmlns="" id="{42927230-5F02-4307-A846-35B407FFEEBE}"/>
              </a:ext>
            </a:extLst>
          </p:cNvPr>
          <p:cNvSpPr>
            <a:spLocks noGrp="1"/>
          </p:cNvSpPr>
          <p:nvPr>
            <p:ph type="sldNum" sz="quarter" idx="12"/>
          </p:nvPr>
        </p:nvSpPr>
        <p:spPr/>
        <p:txBody>
          <a:bodyPr/>
          <a:lstStyle/>
          <a:p>
            <a:fld id="{0171B764-2AEC-2441-A2C9-DC14F9875489}" type="slidenum">
              <a:rPr lang="en-US" smtClean="0"/>
              <a:t>18</a:t>
            </a:fld>
            <a:endParaRPr lang="en-US"/>
          </a:p>
        </p:txBody>
      </p:sp>
      <p:pic>
        <p:nvPicPr>
          <p:cNvPr id="15" name="Picture 14">
            <a:extLst>
              <a:ext uri="{FF2B5EF4-FFF2-40B4-BE49-F238E27FC236}">
                <a16:creationId xmlns:a16="http://schemas.microsoft.com/office/drawing/2014/main" xmlns="" id="{8A244950-C74D-43EF-B247-5A8E7C83F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0218" y="2247588"/>
            <a:ext cx="993969" cy="1161782"/>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xmlns="" id="{15BF60F8-27FE-48E1-9591-9E2A7D83EA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5812" y="2222107"/>
            <a:ext cx="1069839" cy="827938"/>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xmlns="" id="{8D887D29-1500-4B07-9675-32157A6FCA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0358" y="2708296"/>
            <a:ext cx="1175135" cy="734459"/>
          </a:xfrm>
          <a:prstGeom prst="rect">
            <a:avLst/>
          </a:prstGeom>
          <a:ln>
            <a:noFill/>
          </a:ln>
          <a:effectLst>
            <a:outerShdw blurRad="292100" dist="139700" dir="2700000" algn="tl" rotWithShape="0">
              <a:srgbClr val="333333">
                <a:alpha val="65000"/>
              </a:srgbClr>
            </a:outerShdw>
          </a:effectLst>
        </p:spPr>
      </p:pic>
      <p:pic>
        <p:nvPicPr>
          <p:cNvPr id="19" name="Picture 2" descr="Image result for norton">
            <a:extLst>
              <a:ext uri="{FF2B5EF4-FFF2-40B4-BE49-F238E27FC236}">
                <a16:creationId xmlns:a16="http://schemas.microsoft.com/office/drawing/2014/main" xmlns="" id="{C632B409-F90F-435D-9B22-F03C497E0F6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44187" y="2222107"/>
            <a:ext cx="861625" cy="4850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AA31D7EB-A6B7-459E-8644-EA2754B05F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93607" y="2854212"/>
            <a:ext cx="694398" cy="69439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xmlns="" id="{950A247C-3EAC-4F57-841A-65029529D98F}"/>
              </a:ext>
            </a:extLst>
          </p:cNvPr>
          <p:cNvPicPr>
            <a:picLocks noChangeAspect="1"/>
          </p:cNvPicPr>
          <p:nvPr/>
        </p:nvPicPr>
        <p:blipFill>
          <a:blip r:embed="rId9"/>
          <a:stretch>
            <a:fillRect/>
          </a:stretch>
        </p:blipFill>
        <p:spPr>
          <a:xfrm>
            <a:off x="1204633" y="3083410"/>
            <a:ext cx="1735241" cy="855078"/>
          </a:xfrm>
          <a:prstGeom prst="rect">
            <a:avLst/>
          </a:prstGeom>
        </p:spPr>
      </p:pic>
      <p:pic>
        <p:nvPicPr>
          <p:cNvPr id="8" name="Picture 7">
            <a:extLst>
              <a:ext uri="{FF2B5EF4-FFF2-40B4-BE49-F238E27FC236}">
                <a16:creationId xmlns:a16="http://schemas.microsoft.com/office/drawing/2014/main" xmlns="" id="{194FB8A4-4017-488D-A8FB-9D1A57F57E18}"/>
              </a:ext>
            </a:extLst>
          </p:cNvPr>
          <p:cNvPicPr>
            <a:picLocks noChangeAspect="1"/>
          </p:cNvPicPr>
          <p:nvPr/>
        </p:nvPicPr>
        <p:blipFill>
          <a:blip r:embed="rId10"/>
          <a:stretch>
            <a:fillRect/>
          </a:stretch>
        </p:blipFill>
        <p:spPr>
          <a:xfrm>
            <a:off x="1199515" y="1997710"/>
            <a:ext cx="2913560" cy="1077815"/>
          </a:xfrm>
          <a:prstGeom prst="rect">
            <a:avLst/>
          </a:prstGeom>
        </p:spPr>
      </p:pic>
      <p:sp>
        <p:nvSpPr>
          <p:cNvPr id="5" name="TextBox 4">
            <a:extLst>
              <a:ext uri="{FF2B5EF4-FFF2-40B4-BE49-F238E27FC236}">
                <a16:creationId xmlns:a16="http://schemas.microsoft.com/office/drawing/2014/main" xmlns="" id="{4C77BC6A-A1E1-4A50-ADA6-28BA571ED769}"/>
              </a:ext>
            </a:extLst>
          </p:cNvPr>
          <p:cNvSpPr txBox="1"/>
          <p:nvPr/>
        </p:nvSpPr>
        <p:spPr>
          <a:xfrm>
            <a:off x="1127760" y="2428240"/>
            <a:ext cx="7031990" cy="1077218"/>
          </a:xfrm>
          <a:prstGeom prst="rect">
            <a:avLst/>
          </a:prstGeom>
          <a:solidFill>
            <a:srgbClr val="FF0000"/>
          </a:solidFill>
          <a:ln>
            <a:solidFill>
              <a:srgbClr val="FF0000"/>
            </a:solidFill>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3200" dirty="0">
                <a:solidFill>
                  <a:schemeClr val="accent6">
                    <a:lumMod val="40000"/>
                    <a:lumOff val="60000"/>
                  </a:schemeClr>
                </a:solidFill>
                <a:latin typeface="Abadi Extra Light" panose="020B0204020104020204" pitchFamily="34" charset="0"/>
              </a:rPr>
              <a:t>None of the anti-spyware apps suffice: </a:t>
            </a:r>
          </a:p>
          <a:p>
            <a:pPr algn="ctr"/>
            <a:r>
              <a:rPr lang="en-US" sz="3200" dirty="0">
                <a:solidFill>
                  <a:schemeClr val="accent6">
                    <a:lumMod val="40000"/>
                    <a:lumOff val="60000"/>
                  </a:schemeClr>
                </a:solidFill>
                <a:latin typeface="Abadi Extra Light" panose="020B0204020104020204" pitchFamily="34" charset="0"/>
              </a:rPr>
              <a:t>they do not flag dual-use apps as threat</a:t>
            </a:r>
          </a:p>
        </p:txBody>
      </p:sp>
    </p:spTree>
    <p:custDataLst>
      <p:tags r:id="rId1"/>
    </p:custDataLst>
    <p:extLst>
      <p:ext uri="{BB962C8B-B14F-4D97-AF65-F5344CB8AC3E}">
        <p14:creationId xmlns:p14="http://schemas.microsoft.com/office/powerpoint/2010/main" val="485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74F752-D8DB-4921-9F04-0841D27C2170}"/>
              </a:ext>
            </a:extLst>
          </p:cNvPr>
          <p:cNvSpPr>
            <a:spLocks noGrp="1"/>
          </p:cNvSpPr>
          <p:nvPr>
            <p:ph type="title"/>
          </p:nvPr>
        </p:nvSpPr>
        <p:spPr>
          <a:xfrm>
            <a:off x="45720" y="205740"/>
            <a:ext cx="9052560" cy="857250"/>
          </a:xfrm>
        </p:spPr>
        <p:txBody>
          <a:bodyPr/>
          <a:lstStyle/>
          <a:p>
            <a:r>
              <a:rPr lang="en-US" sz="3200" dirty="0"/>
              <a:t>“State-of-the-art” spyware detection remains:</a:t>
            </a:r>
          </a:p>
        </p:txBody>
      </p:sp>
      <p:sp>
        <p:nvSpPr>
          <p:cNvPr id="4" name="Slide Number Placeholder 3">
            <a:extLst>
              <a:ext uri="{FF2B5EF4-FFF2-40B4-BE49-F238E27FC236}">
                <a16:creationId xmlns:a16="http://schemas.microsoft.com/office/drawing/2014/main" xmlns="" id="{6A66040F-B6E3-4182-9B97-439645083079}"/>
              </a:ext>
            </a:extLst>
          </p:cNvPr>
          <p:cNvSpPr>
            <a:spLocks noGrp="1"/>
          </p:cNvSpPr>
          <p:nvPr>
            <p:ph type="sldNum" sz="quarter" idx="12"/>
          </p:nvPr>
        </p:nvSpPr>
        <p:spPr/>
        <p:txBody>
          <a:bodyPr/>
          <a:lstStyle/>
          <a:p>
            <a:fld id="{0171B764-2AEC-2441-A2C9-DC14F9875489}" type="slidenum">
              <a:rPr lang="en-US" smtClean="0"/>
              <a:t>19</a:t>
            </a:fld>
            <a:endParaRPr lang="en-US"/>
          </a:p>
        </p:txBody>
      </p:sp>
      <p:pic>
        <p:nvPicPr>
          <p:cNvPr id="2050" name="Picture 2" descr="Image result for battery draining quickly">
            <a:extLst>
              <a:ext uri="{FF2B5EF4-FFF2-40B4-BE49-F238E27FC236}">
                <a16:creationId xmlns:a16="http://schemas.microsoft.com/office/drawing/2014/main" xmlns="" id="{3E517575-47DC-426C-B1E4-A87885B22B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20" y="1112733"/>
            <a:ext cx="3272020" cy="181779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xmlns="" id="{28446234-4C06-42E9-AFAC-2AD659F36FCB}"/>
              </a:ext>
            </a:extLst>
          </p:cNvPr>
          <p:cNvGrpSpPr/>
          <p:nvPr/>
        </p:nvGrpSpPr>
        <p:grpSpPr>
          <a:xfrm>
            <a:off x="824903" y="3336185"/>
            <a:ext cx="1649430" cy="1601575"/>
            <a:chOff x="3071768" y="2176110"/>
            <a:chExt cx="1499482" cy="1455977"/>
          </a:xfrm>
        </p:grpSpPr>
        <p:pic>
          <p:nvPicPr>
            <p:cNvPr id="2052" name="Picture 4" descr="phone is getting hot">
              <a:extLst>
                <a:ext uri="{FF2B5EF4-FFF2-40B4-BE49-F238E27FC236}">
                  <a16:creationId xmlns:a16="http://schemas.microsoft.com/office/drawing/2014/main" xmlns="" id="{61EA5143-F126-46CA-889D-4703048161A6}"/>
                </a:ext>
                <a:ext uri="{C183D7F6-B498-43B3-948B-1728B52AA6E4}">
                  <adec:decorative xmlns:adec="http://schemas.microsoft.com/office/drawing/2017/decorative" xmlns="" val="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1768" y="2539501"/>
              <a:ext cx="1456781" cy="10925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5C2CC0CB-C6B3-4135-B1F3-846FE8888913}"/>
                </a:ext>
              </a:extLst>
            </p:cNvPr>
            <p:cNvSpPr txBox="1"/>
            <p:nvPr/>
          </p:nvSpPr>
          <p:spPr>
            <a:xfrm>
              <a:off x="3177855" y="2176110"/>
              <a:ext cx="1393395" cy="400110"/>
            </a:xfrm>
            <a:prstGeom prst="rect">
              <a:avLst/>
            </a:prstGeom>
            <a:noFill/>
          </p:spPr>
          <p:txBody>
            <a:bodyPr wrap="none" rtlCol="0">
              <a:spAutoFit/>
            </a:bodyPr>
            <a:lstStyle/>
            <a:p>
              <a:r>
                <a:rPr lang="en-US" sz="2000" b="1" dirty="0">
                  <a:solidFill>
                    <a:srgbClr val="FF0000"/>
                  </a:solidFill>
                </a:rPr>
                <a:t>Getting hot</a:t>
              </a:r>
            </a:p>
          </p:txBody>
        </p:sp>
      </p:grpSp>
      <p:grpSp>
        <p:nvGrpSpPr>
          <p:cNvPr id="15" name="Group 14">
            <a:extLst>
              <a:ext uri="{FF2B5EF4-FFF2-40B4-BE49-F238E27FC236}">
                <a16:creationId xmlns:a16="http://schemas.microsoft.com/office/drawing/2014/main" xmlns="" id="{DF45F3C9-0E55-4806-80E8-0B9236716A91}"/>
              </a:ext>
            </a:extLst>
          </p:cNvPr>
          <p:cNvGrpSpPr/>
          <p:nvPr/>
        </p:nvGrpSpPr>
        <p:grpSpPr>
          <a:xfrm>
            <a:off x="3423920" y="1942038"/>
            <a:ext cx="2697720" cy="1938221"/>
            <a:chOff x="6661326" y="2274173"/>
            <a:chExt cx="2229521" cy="1456214"/>
          </a:xfrm>
        </p:grpSpPr>
        <p:pic>
          <p:nvPicPr>
            <p:cNvPr id="2058" name="Picture 10" descr="Image result for Feel being spied">
              <a:extLst>
                <a:ext uri="{FF2B5EF4-FFF2-40B4-BE49-F238E27FC236}">
                  <a16:creationId xmlns:a16="http://schemas.microsoft.com/office/drawing/2014/main" xmlns="" id="{23FD234A-58F2-49F2-819C-C7FCA512238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27282" y="2629522"/>
              <a:ext cx="1655432" cy="110086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70C441FE-77C2-4D18-8AD9-8D224A0BF89A}"/>
                </a:ext>
              </a:extLst>
            </p:cNvPr>
            <p:cNvSpPr txBox="1"/>
            <p:nvPr/>
          </p:nvSpPr>
          <p:spPr>
            <a:xfrm>
              <a:off x="6661326" y="2274173"/>
              <a:ext cx="2229521" cy="400110"/>
            </a:xfrm>
            <a:prstGeom prst="rect">
              <a:avLst/>
            </a:prstGeom>
            <a:noFill/>
          </p:spPr>
          <p:txBody>
            <a:bodyPr wrap="none" rtlCol="0">
              <a:spAutoFit/>
            </a:bodyPr>
            <a:lstStyle/>
            <a:p>
              <a:r>
                <a:rPr lang="en-US" sz="2000" b="1" dirty="0">
                  <a:solidFill>
                    <a:srgbClr val="FF0000"/>
                  </a:solidFill>
                </a:rPr>
                <a:t>Feel being spied on</a:t>
              </a:r>
            </a:p>
          </p:txBody>
        </p:sp>
      </p:grpSp>
      <p:sp>
        <p:nvSpPr>
          <p:cNvPr id="3" name="TextBox 2">
            <a:extLst>
              <a:ext uri="{FF2B5EF4-FFF2-40B4-BE49-F238E27FC236}">
                <a16:creationId xmlns:a16="http://schemas.microsoft.com/office/drawing/2014/main" xmlns="" id="{611718CD-1E42-4AB7-B7F5-46543FC4A310}"/>
              </a:ext>
            </a:extLst>
          </p:cNvPr>
          <p:cNvSpPr txBox="1"/>
          <p:nvPr/>
        </p:nvSpPr>
        <p:spPr>
          <a:xfrm>
            <a:off x="1343025" y="2571750"/>
            <a:ext cx="588623" cy="646331"/>
          </a:xfrm>
          <a:prstGeom prst="rect">
            <a:avLst/>
          </a:prstGeom>
          <a:noFill/>
        </p:spPr>
        <p:txBody>
          <a:bodyPr wrap="none" rtlCol="0">
            <a:spAutoFit/>
          </a:bodyPr>
          <a:lstStyle/>
          <a:p>
            <a:r>
              <a:rPr lang="en-US" sz="3600" dirty="0"/>
              <a:t>or</a:t>
            </a:r>
          </a:p>
        </p:txBody>
      </p:sp>
      <p:sp>
        <p:nvSpPr>
          <p:cNvPr id="5" name="TextBox 4">
            <a:extLst>
              <a:ext uri="{FF2B5EF4-FFF2-40B4-BE49-F238E27FC236}">
                <a16:creationId xmlns:a16="http://schemas.microsoft.com/office/drawing/2014/main" xmlns="" id="{35D13F61-2D3F-4F5C-9B98-C8BC9EEFAF69}"/>
              </a:ext>
            </a:extLst>
          </p:cNvPr>
          <p:cNvSpPr txBox="1"/>
          <p:nvPr/>
        </p:nvSpPr>
        <p:spPr>
          <a:xfrm>
            <a:off x="2822853" y="2499995"/>
            <a:ext cx="529312" cy="923330"/>
          </a:xfrm>
          <a:prstGeom prst="rect">
            <a:avLst/>
          </a:prstGeom>
          <a:noFill/>
        </p:spPr>
        <p:txBody>
          <a:bodyPr wrap="none" rtlCol="0">
            <a:spAutoFit/>
          </a:bodyPr>
          <a:lstStyle/>
          <a:p>
            <a:r>
              <a:rPr lang="en-US" sz="5400" dirty="0"/>
              <a:t>+</a:t>
            </a:r>
          </a:p>
        </p:txBody>
      </p:sp>
      <p:sp>
        <p:nvSpPr>
          <p:cNvPr id="9" name="Arrow: Striped Right 8">
            <a:extLst>
              <a:ext uri="{FF2B5EF4-FFF2-40B4-BE49-F238E27FC236}">
                <a16:creationId xmlns:a16="http://schemas.microsoft.com/office/drawing/2014/main" xmlns="" id="{674F5781-38EB-488A-8A52-CE416547C321}"/>
              </a:ext>
            </a:extLst>
          </p:cNvPr>
          <p:cNvSpPr/>
          <p:nvPr/>
        </p:nvSpPr>
        <p:spPr>
          <a:xfrm>
            <a:off x="6078855" y="2889912"/>
            <a:ext cx="582289" cy="446273"/>
          </a:xfrm>
          <a:prstGeom prst="strip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Image result for throw phone in trash">
            <a:extLst>
              <a:ext uri="{FF2B5EF4-FFF2-40B4-BE49-F238E27FC236}">
                <a16:creationId xmlns:a16="http://schemas.microsoft.com/office/drawing/2014/main" xmlns="" id="{68FE5353-DE20-4674-98F0-86E101067B6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86677" y="1387182"/>
            <a:ext cx="2414011" cy="31937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460151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mccai01-student\Desktop\uat_02581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64716" y="0"/>
            <a:ext cx="6879284" cy="5143500"/>
          </a:xfrm>
          <a:prstGeom prst="rect">
            <a:avLst/>
          </a:prstGeom>
          <a:noFill/>
        </p:spPr>
      </p:pic>
      <p:pic>
        <p:nvPicPr>
          <p:cNvPr id="2" name="Picture 1" descr="Screen Shot 2017-01-26 at 5.08.05 AM.png"/>
          <p:cNvPicPr>
            <a:picLocks noChangeAspect="1"/>
          </p:cNvPicPr>
          <p:nvPr/>
        </p:nvPicPr>
        <p:blipFill rotWithShape="1">
          <a:blip r:embed="rId4">
            <a:extLst>
              <a:ext uri="{28A0092B-C50C-407E-A947-70E740481C1C}">
                <a14:useLocalDpi xmlns:a14="http://schemas.microsoft.com/office/drawing/2010/main" val="0"/>
              </a:ext>
            </a:extLst>
          </a:blip>
          <a:srcRect l="1476" t="1482" r="2617"/>
          <a:stretch/>
        </p:blipFill>
        <p:spPr>
          <a:xfrm>
            <a:off x="-76201" y="0"/>
            <a:ext cx="5027482" cy="5143500"/>
          </a:xfrm>
          <a:prstGeom prst="rect">
            <a:avLst/>
          </a:prstGeom>
        </p:spPr>
      </p:pic>
      <p:pic>
        <p:nvPicPr>
          <p:cNvPr id="5" name="Picture 4" descr="CCS_logo.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9727" y="3483874"/>
            <a:ext cx="6286661" cy="1648016"/>
          </a:xfrm>
          <a:prstGeom prst="rect">
            <a:avLst/>
          </a:prstGeom>
          <a:solidFill>
            <a:schemeClr val="bg1"/>
          </a:solidFill>
        </p:spPr>
      </p:pic>
    </p:spTree>
    <p:extLst>
      <p:ext uri="{BB962C8B-B14F-4D97-AF65-F5344CB8AC3E}">
        <p14:creationId xmlns:p14="http://schemas.microsoft.com/office/powerpoint/2010/main" val="11056241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4350F96-8EF6-4945-A4D6-2D39CAB50A60}"/>
              </a:ext>
            </a:extLst>
          </p:cNvPr>
          <p:cNvSpPr txBox="1"/>
          <p:nvPr/>
        </p:nvSpPr>
        <p:spPr>
          <a:xfrm>
            <a:off x="173421" y="171092"/>
            <a:ext cx="8797159" cy="47551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ctr"/>
            <a:r>
              <a:rPr lang="en-US" sz="2700" dirty="0">
                <a:latin typeface="Times New Roman" panose="02020603050405020304" pitchFamily="18" charset="0"/>
                <a:cs typeface="Times New Roman" panose="02020603050405020304" pitchFamily="18" charset="0"/>
              </a:rPr>
              <a:t>IEEE Security &amp; Privacy. May 19, 2020.</a:t>
            </a:r>
          </a:p>
          <a:p>
            <a:pPr algn="ctr"/>
            <a:endParaRPr lang="en-US" sz="2400" dirty="0">
              <a:latin typeface="Times New Roman" panose="02020603050405020304" pitchFamily="18" charset="0"/>
              <a:cs typeface="Times New Roman" panose="02020603050405020304" pitchFamily="18" charset="0"/>
            </a:endParaRPr>
          </a:p>
          <a:p>
            <a:pPr algn="ctr"/>
            <a:r>
              <a:rPr lang="en-US" sz="5400" dirty="0">
                <a:latin typeface="Times New Roman" panose="02020603050405020304" pitchFamily="18" charset="0"/>
                <a:cs typeface="Times New Roman" panose="02020603050405020304" pitchFamily="18" charset="0"/>
              </a:rPr>
              <a:t>The Many Kinds of </a:t>
            </a:r>
            <a:r>
              <a:rPr lang="en-US" sz="5400" dirty="0" err="1">
                <a:latin typeface="Times New Roman" panose="02020603050405020304" pitchFamily="18" charset="0"/>
                <a:cs typeface="Times New Roman" panose="02020603050405020304" pitchFamily="18" charset="0"/>
              </a:rPr>
              <a:t>Creepware</a:t>
            </a:r>
            <a:r>
              <a:rPr lang="en-US" sz="5400" dirty="0">
                <a:latin typeface="Times New Roman" panose="02020603050405020304" pitchFamily="18" charset="0"/>
                <a:cs typeface="Times New Roman" panose="02020603050405020304" pitchFamily="18" charset="0"/>
              </a:rPr>
              <a:t> Used for Interpersonal Attacks</a:t>
            </a:r>
          </a:p>
          <a:p>
            <a:pPr algn="ctr"/>
            <a:endParaRPr lang="en-US"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Kevin A. Roundy∗, Paula </a:t>
            </a:r>
            <a:r>
              <a:rPr lang="en-US" sz="2400" dirty="0" err="1">
                <a:latin typeface="Times New Roman" panose="02020603050405020304" pitchFamily="18" charset="0"/>
                <a:cs typeface="Times New Roman" panose="02020603050405020304" pitchFamily="18" charset="0"/>
              </a:rPr>
              <a:t>Barmaimon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Mendelberg</a:t>
            </a:r>
            <a:r>
              <a:rPr lang="en-US" sz="2400" dirty="0">
                <a:latin typeface="Times New Roman" panose="02020603050405020304" pitchFamily="18" charset="0"/>
                <a:cs typeface="Times New Roman" panose="02020603050405020304" pitchFamily="18" charset="0"/>
              </a:rPr>
              <a:t>†, Nicola Dell†, Damon McCoy‡, Daniel </a:t>
            </a:r>
            <a:r>
              <a:rPr lang="en-US" sz="2400" dirty="0" err="1">
                <a:latin typeface="Times New Roman" panose="02020603050405020304" pitchFamily="18" charset="0"/>
                <a:cs typeface="Times New Roman" panose="02020603050405020304" pitchFamily="18" charset="0"/>
              </a:rPr>
              <a:t>Nissani</a:t>
            </a:r>
            <a:r>
              <a:rPr lang="en-US" sz="2400" dirty="0">
                <a:latin typeface="Times New Roman" panose="02020603050405020304" pitchFamily="18" charset="0"/>
                <a:cs typeface="Times New Roman" panose="02020603050405020304" pitchFamily="18" charset="0"/>
              </a:rPr>
              <a:t>†, Thomas </a:t>
            </a:r>
            <a:r>
              <a:rPr lang="en-US" sz="2400" dirty="0" err="1">
                <a:latin typeface="Times New Roman" panose="02020603050405020304" pitchFamily="18" charset="0"/>
                <a:cs typeface="Times New Roman" panose="02020603050405020304" pitchFamily="18" charset="0"/>
              </a:rPr>
              <a:t>Ristenpart</a:t>
            </a:r>
            <a:r>
              <a:rPr lang="en-US" sz="2400" dirty="0">
                <a:latin typeface="Times New Roman" panose="02020603050405020304" pitchFamily="18" charset="0"/>
                <a:cs typeface="Times New Roman" panose="02020603050405020304" pitchFamily="18" charset="0"/>
              </a:rPr>
              <a:t>†, </a:t>
            </a:r>
          </a:p>
          <a:p>
            <a:pPr algn="ctr"/>
            <a:r>
              <a:rPr lang="en-US" sz="2400" dirty="0" err="1">
                <a:latin typeface="Times New Roman" panose="02020603050405020304" pitchFamily="18" charset="0"/>
                <a:cs typeface="Times New Roman" panose="02020603050405020304" pitchFamily="18" charset="0"/>
              </a:rPr>
              <a:t>Acar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Tamersoy</a:t>
            </a:r>
            <a:r>
              <a:rPr lang="en-US" sz="2400" dirty="0">
                <a:latin typeface="Times New Roman" panose="02020603050405020304" pitchFamily="18" charset="0"/>
                <a:cs typeface="Times New Roman" panose="02020603050405020304" pitchFamily="18" charset="0"/>
              </a:rPr>
              <a:t>∗ </a:t>
            </a:r>
          </a:p>
          <a:p>
            <a:pPr algn="ctr"/>
            <a:endParaRPr lang="en-US" dirty="0">
              <a:latin typeface="Times New Roman" panose="02020603050405020304" pitchFamily="18" charset="0"/>
              <a:cs typeface="Times New Roman" panose="02020603050405020304" pitchFamily="18" charset="0"/>
            </a:endParaRPr>
          </a:p>
          <a:p>
            <a:pPr algn="ctr"/>
            <a:r>
              <a:rPr lang="en-US" sz="2100" dirty="0">
                <a:latin typeface="Times New Roman" panose="02020603050405020304" pitchFamily="18" charset="0"/>
                <a:cs typeface="Times New Roman" panose="02020603050405020304" pitchFamily="18" charset="0"/>
              </a:rPr>
              <a:t>*{</a:t>
            </a:r>
            <a:r>
              <a:rPr lang="en-US" sz="2100" dirty="0" err="1">
                <a:latin typeface="Times New Roman" panose="02020603050405020304" pitchFamily="18" charset="0"/>
                <a:cs typeface="Times New Roman" panose="02020603050405020304" pitchFamily="18" charset="0"/>
              </a:rPr>
              <a:t>kevin.roundy,acar.tamersoy</a:t>
            </a:r>
            <a:r>
              <a:rPr lang="en-US" sz="2100" dirty="0">
                <a:latin typeface="Times New Roman" panose="02020603050405020304" pitchFamily="18" charset="0"/>
                <a:cs typeface="Times New Roman" panose="02020603050405020304" pitchFamily="18" charset="0"/>
              </a:rPr>
              <a:t>}@</a:t>
            </a:r>
            <a:r>
              <a:rPr lang="en-US" sz="2100" dirty="0" err="1">
                <a:latin typeface="Times New Roman" panose="02020603050405020304" pitchFamily="18" charset="0"/>
                <a:cs typeface="Times New Roman" panose="02020603050405020304" pitchFamily="18" charset="0"/>
              </a:rPr>
              <a:t>nortonlifelock.com</a:t>
            </a:r>
            <a:r>
              <a:rPr lang="en-US" sz="2100" dirty="0">
                <a:latin typeface="Times New Roman" panose="02020603050405020304" pitchFamily="18" charset="0"/>
                <a:cs typeface="Times New Roman" panose="02020603050405020304" pitchFamily="18" charset="0"/>
              </a:rPr>
              <a:t>, †{pb529,dn298,ristenpart,nixdell}@</a:t>
            </a:r>
            <a:r>
              <a:rPr lang="en-US" sz="2100" dirty="0" err="1">
                <a:latin typeface="Times New Roman" panose="02020603050405020304" pitchFamily="18" charset="0"/>
                <a:cs typeface="Times New Roman" panose="02020603050405020304" pitchFamily="18" charset="0"/>
              </a:rPr>
              <a:t>cornell.edu</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mccoy@nyu.edu</a:t>
            </a:r>
            <a:endParaRPr lang="en-US" sz="21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7E08BABA-D741-C74A-9B61-A432FE48938F}"/>
              </a:ext>
            </a:extLst>
          </p:cNvPr>
          <p:cNvSpPr/>
          <p:nvPr/>
        </p:nvSpPr>
        <p:spPr>
          <a:xfrm>
            <a:off x="4478705" y="2433250"/>
            <a:ext cx="227948" cy="300082"/>
          </a:xfrm>
          <a:prstGeom prst="rect">
            <a:avLst/>
          </a:prstGeom>
        </p:spPr>
        <p:txBody>
          <a:bodyPr wrap="none">
            <a:spAutoFit/>
          </a:bodyPr>
          <a:lstStyle/>
          <a:p>
            <a:r>
              <a:rPr lang="en-US" sz="1350" dirty="0"/>
              <a:t> </a:t>
            </a:r>
          </a:p>
        </p:txBody>
      </p:sp>
      <p:sp>
        <p:nvSpPr>
          <p:cNvPr id="4" name="Rectangle 3">
            <a:extLst>
              <a:ext uri="{FF2B5EF4-FFF2-40B4-BE49-F238E27FC236}">
                <a16:creationId xmlns:a16="http://schemas.microsoft.com/office/drawing/2014/main" xmlns="" id="{1FC95B2F-2578-D34B-ABAC-AFCE509001EC}"/>
              </a:ext>
            </a:extLst>
          </p:cNvPr>
          <p:cNvSpPr/>
          <p:nvPr/>
        </p:nvSpPr>
        <p:spPr>
          <a:xfrm>
            <a:off x="4478705" y="2433250"/>
            <a:ext cx="227948" cy="300082"/>
          </a:xfrm>
          <a:prstGeom prst="rect">
            <a:avLst/>
          </a:prstGeom>
        </p:spPr>
        <p:txBody>
          <a:bodyPr wrap="none">
            <a:spAutoFit/>
          </a:bodyPr>
          <a:lstStyle/>
          <a:p>
            <a:r>
              <a:rPr lang="en-US" sz="1350" dirty="0"/>
              <a:t> </a:t>
            </a:r>
          </a:p>
        </p:txBody>
      </p:sp>
    </p:spTree>
    <p:extLst>
      <p:ext uri="{BB962C8B-B14F-4D97-AF65-F5344CB8AC3E}">
        <p14:creationId xmlns:p14="http://schemas.microsoft.com/office/powerpoint/2010/main" val="971583700"/>
      </p:ext>
    </p:extLst>
  </p:cSld>
  <p:clrMapOvr>
    <a:masterClrMapping/>
  </p:clrMapOvr>
  <mc:AlternateContent xmlns:mc="http://schemas.openxmlformats.org/markup-compatibility/2006">
    <mc:Choice xmlns:p14="http://schemas.microsoft.com/office/powerpoint/2010/main" Requires="p14">
      <p:transition spd="slow" p14:dur="2000" advTm="4731"/>
    </mc:Choice>
    <mc:Fallback>
      <p:transition spd="slow" advTm="4731"/>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92F64449-1EF0-1247-837B-15B0D219E7FF}"/>
              </a:ext>
            </a:extLst>
          </p:cNvPr>
          <p:cNvSpPr>
            <a:spLocks noGrp="1"/>
          </p:cNvSpPr>
          <p:nvPr>
            <p:ph type="title"/>
          </p:nvPr>
        </p:nvSpPr>
        <p:spPr/>
        <p:txBody>
          <a:bodyPr/>
          <a:lstStyle/>
          <a:p>
            <a:r>
              <a:rPr lang="en-US" dirty="0"/>
              <a:t>Discovering Abusive Apps through Guilt By Association</a:t>
            </a:r>
          </a:p>
        </p:txBody>
      </p:sp>
      <p:sp>
        <p:nvSpPr>
          <p:cNvPr id="7" name="Content Placeholder 6">
            <a:extLst>
              <a:ext uri="{FF2B5EF4-FFF2-40B4-BE49-F238E27FC236}">
                <a16:creationId xmlns:a16="http://schemas.microsoft.com/office/drawing/2014/main" xmlns="" id="{1855A484-7B3E-1247-841C-C5143DC6FC5A}"/>
              </a:ext>
            </a:extLst>
          </p:cNvPr>
          <p:cNvSpPr>
            <a:spLocks noGrp="1"/>
          </p:cNvSpPr>
          <p:nvPr>
            <p:ph sz="quarter" idx="12"/>
          </p:nvPr>
        </p:nvSpPr>
        <p:spPr>
          <a:xfrm>
            <a:off x="661039" y="1487127"/>
            <a:ext cx="3288783" cy="3524293"/>
          </a:xfrm>
          <a:solidFill>
            <a:schemeClr val="bg1"/>
          </a:solidFill>
          <a:ln>
            <a:solidFill>
              <a:schemeClr val="bg1">
                <a:lumMod val="85000"/>
              </a:schemeClr>
            </a:solidFill>
          </a:ln>
          <a:effectLst>
            <a:outerShdw blurRad="50800" dist="38100" dir="2700000" sx="102000" sy="102000" algn="tl" rotWithShape="0">
              <a:prstClr val="black">
                <a:alpha val="40000"/>
              </a:prstClr>
            </a:outerShdw>
          </a:effectLst>
        </p:spPr>
        <p:txBody>
          <a:bodyPr>
            <a:normAutofit/>
          </a:bodyPr>
          <a:lstStyle/>
          <a:p>
            <a:pPr marL="46435"/>
            <a:r>
              <a:rPr lang="en-US" sz="1500" dirty="0"/>
              <a:t>Track a Phone by Number</a:t>
            </a:r>
          </a:p>
          <a:p>
            <a:pPr marL="46435"/>
            <a:r>
              <a:rPr lang="en-US" sz="1500" dirty="0"/>
              <a:t>Find My Friends</a:t>
            </a:r>
          </a:p>
          <a:p>
            <a:pPr marL="46435"/>
            <a:r>
              <a:rPr lang="en-US" sz="1500" dirty="0"/>
              <a:t>Live Mobile Location Tracker</a:t>
            </a:r>
          </a:p>
          <a:p>
            <a:pPr marL="46435"/>
            <a:r>
              <a:rPr lang="en-US" sz="1500" dirty="0"/>
              <a:t>SMS from PC Text Messaging Sync</a:t>
            </a:r>
          </a:p>
          <a:p>
            <a:pPr marL="46435"/>
            <a:r>
              <a:rPr lang="en-US" sz="1500" b="1" dirty="0" err="1">
                <a:solidFill>
                  <a:schemeClr val="accent3"/>
                </a:solidFill>
              </a:rPr>
              <a:t>HelloSpy</a:t>
            </a:r>
            <a:endParaRPr lang="en-US" sz="1500" b="1" dirty="0">
              <a:solidFill>
                <a:schemeClr val="accent3"/>
              </a:solidFill>
            </a:endParaRPr>
          </a:p>
          <a:p>
            <a:pPr marL="46435">
              <a:buNone/>
            </a:pPr>
            <a:endParaRPr lang="en-US" dirty="0"/>
          </a:p>
        </p:txBody>
      </p:sp>
      <p:sp>
        <p:nvSpPr>
          <p:cNvPr id="5" name="Slide Number Placeholder 4">
            <a:extLst>
              <a:ext uri="{FF2B5EF4-FFF2-40B4-BE49-F238E27FC236}">
                <a16:creationId xmlns:a16="http://schemas.microsoft.com/office/drawing/2014/main" xmlns="" id="{63FB8B6F-D6F3-5F47-8673-BB912DD876EB}"/>
              </a:ext>
            </a:extLst>
          </p:cNvPr>
          <p:cNvSpPr>
            <a:spLocks noGrp="1"/>
          </p:cNvSpPr>
          <p:nvPr>
            <p:ph type="sldNum" sz="quarter" idx="14"/>
          </p:nvPr>
        </p:nvSpPr>
        <p:spPr/>
        <p:txBody>
          <a:bodyPr/>
          <a:lstStyle/>
          <a:p>
            <a:fld id="{BE6000EC-DDCF-4B8B-B758-AA3413122844}" type="slidenum">
              <a:rPr lang="en-US" altLang="en-US" smtClean="0"/>
              <a:pPr/>
              <a:t>21</a:t>
            </a:fld>
            <a:endParaRPr lang="en-US" altLang="en-US"/>
          </a:p>
        </p:txBody>
      </p:sp>
      <p:grpSp>
        <p:nvGrpSpPr>
          <p:cNvPr id="9" name="Group 8">
            <a:extLst>
              <a:ext uri="{FF2B5EF4-FFF2-40B4-BE49-F238E27FC236}">
                <a16:creationId xmlns:a16="http://schemas.microsoft.com/office/drawing/2014/main" xmlns="" id="{399D0CE6-94B1-0747-A3CA-F6A4715FF378}"/>
              </a:ext>
            </a:extLst>
          </p:cNvPr>
          <p:cNvGrpSpPr/>
          <p:nvPr/>
        </p:nvGrpSpPr>
        <p:grpSpPr>
          <a:xfrm>
            <a:off x="715175" y="3028309"/>
            <a:ext cx="3234647" cy="1633301"/>
            <a:chOff x="495300" y="913039"/>
            <a:chExt cx="5121729" cy="2355228"/>
          </a:xfrm>
        </p:grpSpPr>
        <p:pic>
          <p:nvPicPr>
            <p:cNvPr id="10" name="Picture 2" descr="http://hellospy.com/img/mobile_monitoring_27.jpg">
              <a:extLst>
                <a:ext uri="{FF2B5EF4-FFF2-40B4-BE49-F238E27FC236}">
                  <a16:creationId xmlns:a16="http://schemas.microsoft.com/office/drawing/2014/main" xmlns="" id="{14DD79A0-DBDA-1D49-A6EA-A469EB1DB3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913039"/>
              <a:ext cx="3556000" cy="2349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B65E7F58-B878-244F-903A-FFE4DDDA70C0}"/>
                </a:ext>
              </a:extLst>
            </p:cNvPr>
            <p:cNvPicPr>
              <a:picLocks noChangeAspect="1"/>
            </p:cNvPicPr>
            <p:nvPr/>
          </p:nvPicPr>
          <p:blipFill>
            <a:blip r:embed="rId3"/>
            <a:stretch>
              <a:fillRect/>
            </a:stretch>
          </p:blipFill>
          <p:spPr>
            <a:xfrm>
              <a:off x="4051300" y="913039"/>
              <a:ext cx="1565729" cy="2355228"/>
            </a:xfrm>
            <a:prstGeom prst="rect">
              <a:avLst/>
            </a:prstGeom>
          </p:spPr>
        </p:pic>
      </p:grpSp>
      <p:sp>
        <p:nvSpPr>
          <p:cNvPr id="18" name="TextBox 17">
            <a:extLst>
              <a:ext uri="{FF2B5EF4-FFF2-40B4-BE49-F238E27FC236}">
                <a16:creationId xmlns:a16="http://schemas.microsoft.com/office/drawing/2014/main" xmlns="" id="{987885DF-BECE-544F-8A0C-485A535B4FB0}"/>
              </a:ext>
            </a:extLst>
          </p:cNvPr>
          <p:cNvSpPr txBox="1"/>
          <p:nvPr/>
        </p:nvSpPr>
        <p:spPr>
          <a:xfrm>
            <a:off x="715175" y="1210128"/>
            <a:ext cx="328878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buClr>
                <a:schemeClr val="bg2"/>
              </a:buClr>
            </a:pPr>
            <a:r>
              <a:rPr lang="en-US" b="1" dirty="0">
                <a:solidFill>
                  <a:schemeClr val="accent4"/>
                </a:solidFill>
              </a:rPr>
              <a:t>Device 1’s Installed Apps</a:t>
            </a:r>
          </a:p>
        </p:txBody>
      </p:sp>
      <p:grpSp>
        <p:nvGrpSpPr>
          <p:cNvPr id="21" name="Group 20">
            <a:extLst>
              <a:ext uri="{FF2B5EF4-FFF2-40B4-BE49-F238E27FC236}">
                <a16:creationId xmlns:a16="http://schemas.microsoft.com/office/drawing/2014/main" xmlns="" id="{0D3E09B6-35C5-FE44-A33E-A9BAAF7431E1}"/>
              </a:ext>
            </a:extLst>
          </p:cNvPr>
          <p:cNvGrpSpPr/>
          <p:nvPr/>
        </p:nvGrpSpPr>
        <p:grpSpPr>
          <a:xfrm>
            <a:off x="4772147" y="1210127"/>
            <a:ext cx="3426407" cy="3801293"/>
            <a:chOff x="6362863" y="1218307"/>
            <a:chExt cx="4568542" cy="5068390"/>
          </a:xfrm>
        </p:grpSpPr>
        <p:sp>
          <p:nvSpPr>
            <p:cNvPr id="17" name="Content Placeholder 6">
              <a:extLst>
                <a:ext uri="{FF2B5EF4-FFF2-40B4-BE49-F238E27FC236}">
                  <a16:creationId xmlns:a16="http://schemas.microsoft.com/office/drawing/2014/main" xmlns="" id="{B129F507-DF70-AA47-98EC-A60B6264543C}"/>
                </a:ext>
              </a:extLst>
            </p:cNvPr>
            <p:cNvSpPr txBox="1">
              <a:spLocks/>
            </p:cNvSpPr>
            <p:nvPr/>
          </p:nvSpPr>
          <p:spPr>
            <a:xfrm>
              <a:off x="6362863" y="1587640"/>
              <a:ext cx="4568542" cy="4699057"/>
            </a:xfrm>
            <a:prstGeom prst="rect">
              <a:avLst/>
            </a:prstGeom>
            <a:solidFill>
              <a:schemeClr val="bg1"/>
            </a:solidFill>
            <a:ln>
              <a:solidFill>
                <a:schemeClr val="bg1">
                  <a:lumMod val="85000"/>
                </a:schemeClr>
              </a:solidFill>
            </a:ln>
            <a:effectLst>
              <a:outerShdw blurRad="50800" dist="38100" dir="2700000" sx="102000" sy="102000" algn="tl" rotWithShape="0">
                <a:prstClr val="black">
                  <a:alpha val="40000"/>
                </a:prstClr>
              </a:outerShdw>
            </a:effectLst>
          </p:spPr>
          <p:txBody>
            <a:bodyPr vert="horz" lIns="0" tIns="34290" rIns="0" bIns="34290" rtlCol="0">
              <a:normAutofit/>
            </a:bodyPr>
            <a:lstStyle>
              <a:lvl1pPr marL="0" indent="0" algn="l" defTabSz="914400" rtl="0" eaLnBrk="1" latinLnBrk="0" hangingPunct="1">
                <a:lnSpc>
                  <a:spcPct val="100000"/>
                </a:lnSpc>
                <a:spcBef>
                  <a:spcPts val="1200"/>
                </a:spcBef>
                <a:buFont typeface="Arial" panose="020B0604020202020204" pitchFamily="34" charset="0"/>
                <a:buNone/>
                <a:defRPr sz="2200" b="1" kern="1200">
                  <a:solidFill>
                    <a:schemeClr val="tx1">
                      <a:lumMod val="65000"/>
                      <a:lumOff val="35000"/>
                    </a:schemeClr>
                  </a:solidFill>
                  <a:latin typeface="+mn-lt"/>
                  <a:ea typeface="+mn-ea"/>
                  <a:cs typeface="+mn-cs"/>
                </a:defRPr>
              </a:lvl1pPr>
              <a:lvl2pPr marL="741363" indent="-284163" algn="l" defTabSz="914400" rtl="0" eaLnBrk="1" latinLnBrk="0" hangingPunct="1">
                <a:lnSpc>
                  <a:spcPct val="100000"/>
                </a:lnSpc>
                <a:spcBef>
                  <a:spcPts val="1200"/>
                </a:spcBef>
                <a:buFont typeface="Arial" panose="020B0604020202020204" pitchFamily="34" charset="0"/>
                <a:buChar char="•"/>
                <a:defRPr sz="2200" kern="1200">
                  <a:solidFill>
                    <a:schemeClr val="tx1">
                      <a:lumMod val="65000"/>
                      <a:lumOff val="35000"/>
                    </a:schemeClr>
                  </a:solidFill>
                  <a:latin typeface="+mn-lt"/>
                  <a:ea typeface="+mn-ea"/>
                  <a:cs typeface="+mn-cs"/>
                </a:defRPr>
              </a:lvl2pPr>
              <a:lvl3pPr marL="1206500" indent="-292100" algn="l" defTabSz="914400" rtl="0" eaLnBrk="1" latinLnBrk="0" hangingPunct="1">
                <a:lnSpc>
                  <a:spcPct val="100000"/>
                </a:lnSpc>
                <a:spcBef>
                  <a:spcPts val="1200"/>
                </a:spcBef>
                <a:buSzPct val="100000"/>
                <a:buFont typeface="Arial" panose="020B0604020202020204" pitchFamily="34" charset="0"/>
                <a:buChar char="•"/>
                <a:defRPr sz="2200" kern="1200">
                  <a:solidFill>
                    <a:schemeClr val="tx1">
                      <a:lumMod val="65000"/>
                      <a:lumOff val="35000"/>
                    </a:schemeClr>
                  </a:solidFill>
                  <a:latin typeface="+mn-lt"/>
                  <a:ea typeface="+mn-ea"/>
                  <a:cs typeface="+mn-cs"/>
                </a:defRPr>
              </a:lvl3pPr>
              <a:lvl4pPr marL="1655763" indent="-284163" algn="l" defTabSz="914400" rtl="0" eaLnBrk="1" latinLnBrk="0" hangingPunct="1">
                <a:lnSpc>
                  <a:spcPct val="100000"/>
                </a:lnSpc>
                <a:spcBef>
                  <a:spcPts val="800"/>
                </a:spcBef>
                <a:buSzPct val="90000"/>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300" kern="1200">
                  <a:solidFill>
                    <a:schemeClr val="tx1">
                      <a:lumMod val="65000"/>
                      <a:lumOff val="35000"/>
                    </a:schemeClr>
                  </a:solidFill>
                  <a:latin typeface="+mn-lt"/>
                  <a:ea typeface="+mn-ea"/>
                  <a:cs typeface="+mn-cs"/>
                </a:defRPr>
              </a:lvl6pPr>
              <a:lvl7pPr marL="2916238" indent="-173038" algn="l" defTabSz="914400" rtl="0" eaLnBrk="1" latinLnBrk="0" hangingPunct="1">
                <a:lnSpc>
                  <a:spcPct val="90000"/>
                </a:lnSpc>
                <a:spcBef>
                  <a:spcPts val="500"/>
                </a:spcBef>
                <a:buFont typeface="Arial" panose="020B0604020202020204" pitchFamily="34" charset="0"/>
                <a:buChar char="•"/>
                <a:defRPr sz="1200" kern="1200">
                  <a:solidFill>
                    <a:schemeClr val="tx1">
                      <a:lumMod val="65000"/>
                      <a:lumOff val="35000"/>
                    </a:schemeClr>
                  </a:solidFill>
                  <a:latin typeface="+mn-lt"/>
                  <a:ea typeface="+mn-ea"/>
                  <a:cs typeface="+mn-cs"/>
                </a:defRPr>
              </a:lvl7pPr>
              <a:lvl8pPr marL="3373438" indent="-173038" algn="l" defTabSz="914400" rtl="0" eaLnBrk="1" latinLnBrk="0" hangingPunct="1">
                <a:lnSpc>
                  <a:spcPct val="90000"/>
                </a:lnSpc>
                <a:spcBef>
                  <a:spcPts val="500"/>
                </a:spcBef>
                <a:buFont typeface="Arial" panose="020B0604020202020204" pitchFamily="34" charset="0"/>
                <a:buChar char="•"/>
                <a:defRPr sz="1100" kern="1200">
                  <a:solidFill>
                    <a:schemeClr val="tx1">
                      <a:lumMod val="65000"/>
                      <a:lumOff val="35000"/>
                    </a:schemeClr>
                  </a:solidFill>
                  <a:latin typeface="+mn-lt"/>
                  <a:ea typeface="+mn-ea"/>
                  <a:cs typeface="+mn-cs"/>
                </a:defRPr>
              </a:lvl8pPr>
              <a:lvl9pPr marL="3830638" indent="-173038" algn="l" defTabSz="914400" rtl="0" eaLnBrk="1" latinLnBrk="0" hangingPunct="1">
                <a:lnSpc>
                  <a:spcPct val="90000"/>
                </a:lnSpc>
                <a:spcBef>
                  <a:spcPts val="500"/>
                </a:spcBef>
                <a:buFont typeface="Arial" panose="020B0604020202020204" pitchFamily="34" charset="0"/>
                <a:buChar char="•"/>
                <a:defRPr sz="1000" kern="1200">
                  <a:solidFill>
                    <a:schemeClr val="tx1">
                      <a:lumMod val="65000"/>
                      <a:lumOff val="35000"/>
                    </a:schemeClr>
                  </a:solidFill>
                  <a:latin typeface="+mn-lt"/>
                  <a:ea typeface="+mn-ea"/>
                  <a:cs typeface="+mn-cs"/>
                </a:defRPr>
              </a:lvl9pPr>
            </a:lstStyle>
            <a:p>
              <a:pPr marL="46435"/>
              <a:r>
                <a:rPr lang="en-US" sz="1500" b="0" dirty="0" err="1"/>
                <a:t>GirlFriend</a:t>
              </a:r>
              <a:r>
                <a:rPr lang="en-US" sz="1500" b="0" dirty="0"/>
                <a:t> Cell Tracker</a:t>
              </a:r>
            </a:p>
            <a:p>
              <a:pPr marL="46435"/>
              <a:r>
                <a:rPr lang="en-US" sz="1500" dirty="0">
                  <a:solidFill>
                    <a:schemeClr val="accent3"/>
                  </a:solidFill>
                </a:rPr>
                <a:t>System Services</a:t>
              </a:r>
            </a:p>
            <a:p>
              <a:pPr marL="46435"/>
              <a:r>
                <a:rPr lang="en-US" sz="1500" b="0" dirty="0"/>
                <a:t>Hidden Auto Call Recorder</a:t>
              </a:r>
            </a:p>
            <a:p>
              <a:pPr marL="46435"/>
              <a:r>
                <a:rPr lang="en-US" sz="1500" b="0" dirty="0"/>
                <a:t>Family Locator - GPS Tracking</a:t>
              </a:r>
            </a:p>
            <a:p>
              <a:pPr marL="46435"/>
              <a:r>
                <a:rPr lang="en-US" sz="1500" b="0" dirty="0"/>
                <a:t>SMS Forwarder</a:t>
              </a:r>
            </a:p>
            <a:p>
              <a:pPr marL="46435"/>
              <a:endParaRPr lang="en-US" sz="1500" dirty="0"/>
            </a:p>
          </p:txBody>
        </p:sp>
        <p:grpSp>
          <p:nvGrpSpPr>
            <p:cNvPr id="20" name="Group 19">
              <a:extLst>
                <a:ext uri="{FF2B5EF4-FFF2-40B4-BE49-F238E27FC236}">
                  <a16:creationId xmlns:a16="http://schemas.microsoft.com/office/drawing/2014/main" xmlns="" id="{104FE141-4AB4-8F4C-9AD4-0AE8DB056275}"/>
                </a:ext>
              </a:extLst>
            </p:cNvPr>
            <p:cNvGrpSpPr/>
            <p:nvPr/>
          </p:nvGrpSpPr>
          <p:grpSpPr>
            <a:xfrm>
              <a:off x="7335365" y="3860985"/>
              <a:ext cx="2361167" cy="2425712"/>
              <a:chOff x="7335365" y="3860985"/>
              <a:chExt cx="2361167" cy="2425712"/>
            </a:xfrm>
          </p:grpSpPr>
          <p:pic>
            <p:nvPicPr>
              <p:cNvPr id="13" name="Picture 12">
                <a:extLst>
                  <a:ext uri="{FF2B5EF4-FFF2-40B4-BE49-F238E27FC236}">
                    <a16:creationId xmlns:a16="http://schemas.microsoft.com/office/drawing/2014/main" xmlns="" id="{C7242029-5389-5D48-9972-DD4E981621A4}"/>
                  </a:ext>
                </a:extLst>
              </p:cNvPr>
              <p:cNvPicPr>
                <a:picLocks noChangeAspect="1"/>
              </p:cNvPicPr>
              <p:nvPr/>
            </p:nvPicPr>
            <p:blipFill>
              <a:blip r:embed="rId4"/>
              <a:stretch>
                <a:fillRect/>
              </a:stretch>
            </p:blipFill>
            <p:spPr>
              <a:xfrm>
                <a:off x="7416936" y="4061204"/>
                <a:ext cx="2279596" cy="1025950"/>
              </a:xfrm>
              <a:prstGeom prst="rect">
                <a:avLst/>
              </a:prstGeom>
            </p:spPr>
          </p:pic>
          <p:pic>
            <p:nvPicPr>
              <p:cNvPr id="14" name="Picture 13">
                <a:extLst>
                  <a:ext uri="{FF2B5EF4-FFF2-40B4-BE49-F238E27FC236}">
                    <a16:creationId xmlns:a16="http://schemas.microsoft.com/office/drawing/2014/main" xmlns="" id="{3C1E2520-5ABE-474B-82DD-F41C7278A16D}"/>
                  </a:ext>
                </a:extLst>
              </p:cNvPr>
              <p:cNvPicPr>
                <a:picLocks noChangeAspect="1"/>
              </p:cNvPicPr>
              <p:nvPr/>
            </p:nvPicPr>
            <p:blipFill>
              <a:blip r:embed="rId5"/>
              <a:stretch>
                <a:fillRect/>
              </a:stretch>
            </p:blipFill>
            <p:spPr>
              <a:xfrm>
                <a:off x="7335365" y="5126612"/>
                <a:ext cx="2306774" cy="572792"/>
              </a:xfrm>
              <a:prstGeom prst="rect">
                <a:avLst/>
              </a:prstGeom>
            </p:spPr>
          </p:pic>
          <p:pic>
            <p:nvPicPr>
              <p:cNvPr id="15" name="Picture 14">
                <a:extLst>
                  <a:ext uri="{FF2B5EF4-FFF2-40B4-BE49-F238E27FC236}">
                    <a16:creationId xmlns:a16="http://schemas.microsoft.com/office/drawing/2014/main" xmlns="" id="{42D44A8E-FEC7-8F47-9A48-FB2768FF35A2}"/>
                  </a:ext>
                </a:extLst>
              </p:cNvPr>
              <p:cNvPicPr>
                <a:picLocks noChangeAspect="1"/>
              </p:cNvPicPr>
              <p:nvPr/>
            </p:nvPicPr>
            <p:blipFill>
              <a:blip r:embed="rId6"/>
              <a:stretch>
                <a:fillRect/>
              </a:stretch>
            </p:blipFill>
            <p:spPr>
              <a:xfrm>
                <a:off x="7437284" y="5699404"/>
                <a:ext cx="2204855" cy="587293"/>
              </a:xfrm>
              <a:prstGeom prst="rect">
                <a:avLst/>
              </a:prstGeom>
            </p:spPr>
          </p:pic>
          <p:pic>
            <p:nvPicPr>
              <p:cNvPr id="16" name="Picture 15">
                <a:extLst>
                  <a:ext uri="{FF2B5EF4-FFF2-40B4-BE49-F238E27FC236}">
                    <a16:creationId xmlns:a16="http://schemas.microsoft.com/office/drawing/2014/main" xmlns="" id="{796A51D9-B6B0-3445-8744-1F903E2EF2D4}"/>
                  </a:ext>
                </a:extLst>
              </p:cNvPr>
              <p:cNvPicPr>
                <a:picLocks noChangeAspect="1"/>
              </p:cNvPicPr>
              <p:nvPr/>
            </p:nvPicPr>
            <p:blipFill>
              <a:blip r:embed="rId7"/>
              <a:stretch>
                <a:fillRect/>
              </a:stretch>
            </p:blipFill>
            <p:spPr>
              <a:xfrm>
                <a:off x="7791182" y="3860985"/>
                <a:ext cx="1531104" cy="784242"/>
              </a:xfrm>
              <a:prstGeom prst="rect">
                <a:avLst/>
              </a:prstGeom>
            </p:spPr>
          </p:pic>
        </p:grpSp>
        <p:sp>
          <p:nvSpPr>
            <p:cNvPr id="19" name="TextBox 18">
              <a:extLst>
                <a:ext uri="{FF2B5EF4-FFF2-40B4-BE49-F238E27FC236}">
                  <a16:creationId xmlns:a16="http://schemas.microsoft.com/office/drawing/2014/main" xmlns="" id="{DD353E0F-70AD-5641-8C0F-BD2162CAEA94}"/>
                </a:ext>
              </a:extLst>
            </p:cNvPr>
            <p:cNvSpPr txBox="1"/>
            <p:nvPr/>
          </p:nvSpPr>
          <p:spPr>
            <a:xfrm>
              <a:off x="6414263" y="1218307"/>
              <a:ext cx="438504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buClr>
                  <a:schemeClr val="bg2"/>
                </a:buClr>
              </a:pPr>
              <a:r>
                <a:rPr lang="en-US" b="1" dirty="0">
                  <a:solidFill>
                    <a:schemeClr val="accent4"/>
                  </a:solidFill>
                </a:rPr>
                <a:t>Device 2’s Installed Apps</a:t>
              </a:r>
            </a:p>
          </p:txBody>
        </p:sp>
      </p:grpSp>
    </p:spTree>
    <p:extLst>
      <p:ext uri="{BB962C8B-B14F-4D97-AF65-F5344CB8AC3E}">
        <p14:creationId xmlns:p14="http://schemas.microsoft.com/office/powerpoint/2010/main" val="187227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3577857A-BFF4-2D41-A49D-7BABDAB72C84}"/>
              </a:ext>
            </a:extLst>
          </p:cNvPr>
          <p:cNvGrpSpPr/>
          <p:nvPr/>
        </p:nvGrpSpPr>
        <p:grpSpPr>
          <a:xfrm>
            <a:off x="5864421" y="503634"/>
            <a:ext cx="3068240" cy="3819696"/>
            <a:chOff x="7403190" y="532068"/>
            <a:chExt cx="3826786" cy="4815894"/>
          </a:xfrm>
        </p:grpSpPr>
        <p:pic>
          <p:nvPicPr>
            <p:cNvPr id="8" name="Picture 7">
              <a:extLst>
                <a:ext uri="{FF2B5EF4-FFF2-40B4-BE49-F238E27FC236}">
                  <a16:creationId xmlns:a16="http://schemas.microsoft.com/office/drawing/2014/main" xmlns="" id="{1B04745C-66E4-384F-8888-B547048B53F6}"/>
                </a:ext>
              </a:extLst>
            </p:cNvPr>
            <p:cNvPicPr>
              <a:picLocks noChangeAspect="1"/>
            </p:cNvPicPr>
            <p:nvPr/>
          </p:nvPicPr>
          <p:blipFill>
            <a:blip r:embed="rId3"/>
            <a:stretch>
              <a:fillRect/>
            </a:stretch>
          </p:blipFill>
          <p:spPr>
            <a:xfrm>
              <a:off x="7448277" y="532068"/>
              <a:ext cx="3781699" cy="1594964"/>
            </a:xfrm>
            <a:prstGeom prst="rect">
              <a:avLst/>
            </a:prstGeom>
          </p:spPr>
        </p:pic>
        <p:pic>
          <p:nvPicPr>
            <p:cNvPr id="9" name="Picture 8">
              <a:extLst>
                <a:ext uri="{FF2B5EF4-FFF2-40B4-BE49-F238E27FC236}">
                  <a16:creationId xmlns:a16="http://schemas.microsoft.com/office/drawing/2014/main" xmlns="" id="{DC1F52D7-CED7-E746-86F4-67967BD3F39B}"/>
                </a:ext>
              </a:extLst>
            </p:cNvPr>
            <p:cNvPicPr>
              <a:picLocks noChangeAspect="1"/>
            </p:cNvPicPr>
            <p:nvPr/>
          </p:nvPicPr>
          <p:blipFill>
            <a:blip r:embed="rId4"/>
            <a:stretch>
              <a:fillRect/>
            </a:stretch>
          </p:blipFill>
          <p:spPr>
            <a:xfrm>
              <a:off x="7403190" y="2127032"/>
              <a:ext cx="3826786" cy="890475"/>
            </a:xfrm>
            <a:prstGeom prst="rect">
              <a:avLst/>
            </a:prstGeom>
          </p:spPr>
        </p:pic>
        <p:pic>
          <p:nvPicPr>
            <p:cNvPr id="10" name="Picture 9">
              <a:extLst>
                <a:ext uri="{FF2B5EF4-FFF2-40B4-BE49-F238E27FC236}">
                  <a16:creationId xmlns:a16="http://schemas.microsoft.com/office/drawing/2014/main" xmlns="" id="{B9F1F206-665D-9241-B01E-13D680A5A4D8}"/>
                </a:ext>
              </a:extLst>
            </p:cNvPr>
            <p:cNvPicPr>
              <a:picLocks noChangeAspect="1"/>
            </p:cNvPicPr>
            <p:nvPr/>
          </p:nvPicPr>
          <p:blipFill>
            <a:blip r:embed="rId5"/>
            <a:stretch>
              <a:fillRect/>
            </a:stretch>
          </p:blipFill>
          <p:spPr>
            <a:xfrm>
              <a:off x="7572267" y="3017507"/>
              <a:ext cx="3657709" cy="913018"/>
            </a:xfrm>
            <a:prstGeom prst="rect">
              <a:avLst/>
            </a:prstGeom>
          </p:spPr>
        </p:pic>
        <p:pic>
          <p:nvPicPr>
            <p:cNvPr id="11" name="Picture 10">
              <a:extLst>
                <a:ext uri="{FF2B5EF4-FFF2-40B4-BE49-F238E27FC236}">
                  <a16:creationId xmlns:a16="http://schemas.microsoft.com/office/drawing/2014/main" xmlns="" id="{B8F80A3A-B495-2B4A-8F5B-3FA273B4F170}"/>
                </a:ext>
              </a:extLst>
            </p:cNvPr>
            <p:cNvPicPr>
              <a:picLocks noChangeAspect="1"/>
            </p:cNvPicPr>
            <p:nvPr/>
          </p:nvPicPr>
          <p:blipFill>
            <a:blip r:embed="rId6"/>
            <a:stretch>
              <a:fillRect/>
            </a:stretch>
          </p:blipFill>
          <p:spPr>
            <a:xfrm>
              <a:off x="8131121" y="4128762"/>
              <a:ext cx="2540000" cy="1219200"/>
            </a:xfrm>
            <a:prstGeom prst="rect">
              <a:avLst/>
            </a:prstGeom>
          </p:spPr>
        </p:pic>
      </p:grpSp>
      <p:grpSp>
        <p:nvGrpSpPr>
          <p:cNvPr id="14" name="Group 13">
            <a:extLst>
              <a:ext uri="{FF2B5EF4-FFF2-40B4-BE49-F238E27FC236}">
                <a16:creationId xmlns:a16="http://schemas.microsoft.com/office/drawing/2014/main" xmlns="" id="{D8D8AEC0-B2C5-7941-832D-DB23A00FD3C5}"/>
              </a:ext>
            </a:extLst>
          </p:cNvPr>
          <p:cNvGrpSpPr/>
          <p:nvPr/>
        </p:nvGrpSpPr>
        <p:grpSpPr>
          <a:xfrm>
            <a:off x="154849" y="503635"/>
            <a:ext cx="3278405" cy="4136231"/>
            <a:chOff x="962024" y="580043"/>
            <a:chExt cx="4137960" cy="5252885"/>
          </a:xfrm>
        </p:grpSpPr>
        <p:pic>
          <p:nvPicPr>
            <p:cNvPr id="3" name="Picture 2" descr="http://hellospy.com/img/mobile_monitoring_27.jpg">
              <a:extLst>
                <a:ext uri="{FF2B5EF4-FFF2-40B4-BE49-F238E27FC236}">
                  <a16:creationId xmlns:a16="http://schemas.microsoft.com/office/drawing/2014/main" xmlns="" id="{D37356C0-14B5-014E-A202-812791115E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2024" y="580043"/>
              <a:ext cx="4137960" cy="30939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05855092-55FA-FB4D-9B61-145C8E8923C2}"/>
                </a:ext>
              </a:extLst>
            </p:cNvPr>
            <p:cNvPicPr>
              <a:picLocks noChangeAspect="1"/>
            </p:cNvPicPr>
            <p:nvPr/>
          </p:nvPicPr>
          <p:blipFill>
            <a:blip r:embed="rId8"/>
            <a:stretch>
              <a:fillRect/>
            </a:stretch>
          </p:blipFill>
          <p:spPr>
            <a:xfrm>
              <a:off x="1859003" y="5347962"/>
              <a:ext cx="2344002" cy="484966"/>
            </a:xfrm>
            <a:prstGeom prst="rect">
              <a:avLst/>
            </a:prstGeom>
          </p:spPr>
        </p:pic>
        <p:pic>
          <p:nvPicPr>
            <p:cNvPr id="13" name="Picture 12">
              <a:extLst>
                <a:ext uri="{FF2B5EF4-FFF2-40B4-BE49-F238E27FC236}">
                  <a16:creationId xmlns:a16="http://schemas.microsoft.com/office/drawing/2014/main" xmlns="" id="{58AA8CF9-A90E-FA49-92D1-BAB11DF3A0DC}"/>
                </a:ext>
              </a:extLst>
            </p:cNvPr>
            <p:cNvPicPr>
              <a:picLocks noChangeAspect="1"/>
            </p:cNvPicPr>
            <p:nvPr/>
          </p:nvPicPr>
          <p:blipFill>
            <a:blip r:embed="rId9"/>
            <a:stretch>
              <a:fillRect/>
            </a:stretch>
          </p:blipFill>
          <p:spPr>
            <a:xfrm>
              <a:off x="962024" y="3674021"/>
              <a:ext cx="4137960" cy="1635938"/>
            </a:xfrm>
            <a:prstGeom prst="rect">
              <a:avLst/>
            </a:prstGeom>
          </p:spPr>
        </p:pic>
      </p:grpSp>
      <p:pic>
        <p:nvPicPr>
          <p:cNvPr id="16" name="Picture 15">
            <a:extLst>
              <a:ext uri="{FF2B5EF4-FFF2-40B4-BE49-F238E27FC236}">
                <a16:creationId xmlns:a16="http://schemas.microsoft.com/office/drawing/2014/main" xmlns="" id="{7D70D0C4-C10D-0A42-98D9-FD92D4035DDB}"/>
              </a:ext>
            </a:extLst>
          </p:cNvPr>
          <p:cNvPicPr>
            <a:picLocks noChangeAspect="1"/>
          </p:cNvPicPr>
          <p:nvPr/>
        </p:nvPicPr>
        <p:blipFill rotWithShape="1">
          <a:blip r:embed="rId10"/>
          <a:srcRect t="67126"/>
          <a:stretch/>
        </p:blipFill>
        <p:spPr>
          <a:xfrm>
            <a:off x="4101832" y="1609497"/>
            <a:ext cx="1168766" cy="1168355"/>
          </a:xfrm>
          <a:prstGeom prst="rect">
            <a:avLst/>
          </a:prstGeom>
        </p:spPr>
      </p:pic>
      <p:grpSp>
        <p:nvGrpSpPr>
          <p:cNvPr id="19" name="Group 18">
            <a:extLst>
              <a:ext uri="{FF2B5EF4-FFF2-40B4-BE49-F238E27FC236}">
                <a16:creationId xmlns:a16="http://schemas.microsoft.com/office/drawing/2014/main" xmlns="" id="{BA22EE1F-6D98-AC48-91CC-81E1F676C479}"/>
              </a:ext>
            </a:extLst>
          </p:cNvPr>
          <p:cNvGrpSpPr/>
          <p:nvPr/>
        </p:nvGrpSpPr>
        <p:grpSpPr>
          <a:xfrm>
            <a:off x="3757697" y="301103"/>
            <a:ext cx="1782281" cy="1049418"/>
            <a:chOff x="2368550" y="1257300"/>
            <a:chExt cx="7454900" cy="4343400"/>
          </a:xfrm>
        </p:grpSpPr>
        <p:pic>
          <p:nvPicPr>
            <p:cNvPr id="17" name="Picture 16">
              <a:extLst>
                <a:ext uri="{FF2B5EF4-FFF2-40B4-BE49-F238E27FC236}">
                  <a16:creationId xmlns:a16="http://schemas.microsoft.com/office/drawing/2014/main" xmlns="" id="{C489708C-2EDD-D84D-A409-0099AE23D629}"/>
                </a:ext>
              </a:extLst>
            </p:cNvPr>
            <p:cNvPicPr>
              <a:picLocks noChangeAspect="1"/>
            </p:cNvPicPr>
            <p:nvPr/>
          </p:nvPicPr>
          <p:blipFill>
            <a:blip r:embed="rId11"/>
            <a:stretch>
              <a:fillRect/>
            </a:stretch>
          </p:blipFill>
          <p:spPr>
            <a:xfrm>
              <a:off x="2368550" y="1257300"/>
              <a:ext cx="7454900" cy="4343400"/>
            </a:xfrm>
            <a:prstGeom prst="rect">
              <a:avLst/>
            </a:prstGeom>
          </p:spPr>
        </p:pic>
        <p:pic>
          <p:nvPicPr>
            <p:cNvPr id="18" name="Picture 17">
              <a:extLst>
                <a:ext uri="{FF2B5EF4-FFF2-40B4-BE49-F238E27FC236}">
                  <a16:creationId xmlns:a16="http://schemas.microsoft.com/office/drawing/2014/main" xmlns="" id="{431321FB-04C1-EE4D-9828-D0CAADC295BD}"/>
                </a:ext>
              </a:extLst>
            </p:cNvPr>
            <p:cNvPicPr>
              <a:picLocks noChangeAspect="1"/>
            </p:cNvPicPr>
            <p:nvPr/>
          </p:nvPicPr>
          <p:blipFill>
            <a:blip r:embed="rId12"/>
            <a:stretch>
              <a:fillRect/>
            </a:stretch>
          </p:blipFill>
          <p:spPr>
            <a:xfrm>
              <a:off x="7400131" y="1257300"/>
              <a:ext cx="2286000" cy="558800"/>
            </a:xfrm>
            <a:prstGeom prst="rect">
              <a:avLst/>
            </a:prstGeom>
          </p:spPr>
        </p:pic>
      </p:grpSp>
      <p:grpSp>
        <p:nvGrpSpPr>
          <p:cNvPr id="24" name="Group 23">
            <a:extLst>
              <a:ext uri="{FF2B5EF4-FFF2-40B4-BE49-F238E27FC236}">
                <a16:creationId xmlns:a16="http://schemas.microsoft.com/office/drawing/2014/main" xmlns="" id="{AD3D6849-7BCD-3F49-948D-D1FA639F8D11}"/>
              </a:ext>
            </a:extLst>
          </p:cNvPr>
          <p:cNvGrpSpPr/>
          <p:nvPr/>
        </p:nvGrpSpPr>
        <p:grpSpPr>
          <a:xfrm>
            <a:off x="3966271" y="3015441"/>
            <a:ext cx="1504950" cy="1875818"/>
            <a:chOff x="5283087" y="3781511"/>
            <a:chExt cx="2006600" cy="2501090"/>
          </a:xfrm>
        </p:grpSpPr>
        <p:pic>
          <p:nvPicPr>
            <p:cNvPr id="20" name="Picture 19">
              <a:extLst>
                <a:ext uri="{FF2B5EF4-FFF2-40B4-BE49-F238E27FC236}">
                  <a16:creationId xmlns:a16="http://schemas.microsoft.com/office/drawing/2014/main" xmlns="" id="{EFD99594-1548-D942-972A-65200AEC5FBF}"/>
                </a:ext>
              </a:extLst>
            </p:cNvPr>
            <p:cNvPicPr>
              <a:picLocks noChangeAspect="1"/>
            </p:cNvPicPr>
            <p:nvPr/>
          </p:nvPicPr>
          <p:blipFill>
            <a:blip r:embed="rId13"/>
            <a:stretch>
              <a:fillRect/>
            </a:stretch>
          </p:blipFill>
          <p:spPr>
            <a:xfrm>
              <a:off x="5283087" y="3781511"/>
              <a:ext cx="2006600" cy="2095500"/>
            </a:xfrm>
            <a:prstGeom prst="rect">
              <a:avLst/>
            </a:prstGeom>
          </p:spPr>
        </p:pic>
        <p:pic>
          <p:nvPicPr>
            <p:cNvPr id="23" name="Picture 22">
              <a:extLst>
                <a:ext uri="{FF2B5EF4-FFF2-40B4-BE49-F238E27FC236}">
                  <a16:creationId xmlns:a16="http://schemas.microsoft.com/office/drawing/2014/main" xmlns="" id="{45F32E47-3D06-A54A-9082-C1B8088E2BBE}"/>
                </a:ext>
              </a:extLst>
            </p:cNvPr>
            <p:cNvPicPr>
              <a:picLocks noChangeAspect="1"/>
            </p:cNvPicPr>
            <p:nvPr/>
          </p:nvPicPr>
          <p:blipFill>
            <a:blip r:embed="rId14"/>
            <a:stretch>
              <a:fillRect/>
            </a:stretch>
          </p:blipFill>
          <p:spPr>
            <a:xfrm>
              <a:off x="5283087" y="5877011"/>
              <a:ext cx="2006600" cy="405590"/>
            </a:xfrm>
            <a:prstGeom prst="rect">
              <a:avLst/>
            </a:prstGeom>
          </p:spPr>
        </p:pic>
      </p:grpSp>
      <p:pic>
        <p:nvPicPr>
          <p:cNvPr id="25" name="Picture 24">
            <a:extLst>
              <a:ext uri="{FF2B5EF4-FFF2-40B4-BE49-F238E27FC236}">
                <a16:creationId xmlns:a16="http://schemas.microsoft.com/office/drawing/2014/main" xmlns="" id="{1EE3D0C3-7909-964C-A098-EB588AAB3169}"/>
              </a:ext>
            </a:extLst>
          </p:cNvPr>
          <p:cNvPicPr>
            <a:picLocks noChangeAspect="1"/>
          </p:cNvPicPr>
          <p:nvPr/>
        </p:nvPicPr>
        <p:blipFill rotWithShape="1">
          <a:blip r:embed="rId6"/>
          <a:srcRect l="8816" r="45059"/>
          <a:stretch/>
        </p:blipFill>
        <p:spPr>
          <a:xfrm>
            <a:off x="5550695" y="1825255"/>
            <a:ext cx="878681" cy="914400"/>
          </a:xfrm>
          <a:prstGeom prst="rect">
            <a:avLst/>
          </a:prstGeom>
        </p:spPr>
      </p:pic>
      <p:sp>
        <p:nvSpPr>
          <p:cNvPr id="26" name="TextBox 25">
            <a:extLst>
              <a:ext uri="{FF2B5EF4-FFF2-40B4-BE49-F238E27FC236}">
                <a16:creationId xmlns:a16="http://schemas.microsoft.com/office/drawing/2014/main" xmlns="" id="{8F697DF3-7EEC-D54F-8A33-83DA49CF286B}"/>
              </a:ext>
            </a:extLst>
          </p:cNvPr>
          <p:cNvSpPr txBox="1"/>
          <p:nvPr/>
        </p:nvSpPr>
        <p:spPr>
          <a:xfrm>
            <a:off x="3083104" y="1716317"/>
            <a:ext cx="878681"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buClr>
                <a:schemeClr val="bg2"/>
              </a:buClr>
            </a:pPr>
            <a:r>
              <a:rPr lang="en-US" sz="7200" b="1" i="1" dirty="0">
                <a:solidFill>
                  <a:schemeClr val="accent5">
                    <a:lumMod val="75000"/>
                  </a:schemeClr>
                </a:solidFill>
              </a:rPr>
              <a:t>H</a:t>
            </a:r>
          </a:p>
        </p:txBody>
      </p:sp>
      <p:pic>
        <p:nvPicPr>
          <p:cNvPr id="27" name="Picture 26">
            <a:extLst>
              <a:ext uri="{FF2B5EF4-FFF2-40B4-BE49-F238E27FC236}">
                <a16:creationId xmlns:a16="http://schemas.microsoft.com/office/drawing/2014/main" xmlns="" id="{2C715788-86EA-2943-A485-A55337A13268}"/>
              </a:ext>
            </a:extLst>
          </p:cNvPr>
          <p:cNvPicPr>
            <a:picLocks noChangeAspect="1"/>
          </p:cNvPicPr>
          <p:nvPr/>
        </p:nvPicPr>
        <p:blipFill>
          <a:blip r:embed="rId13"/>
          <a:stretch>
            <a:fillRect/>
          </a:stretch>
        </p:blipFill>
        <p:spPr>
          <a:xfrm>
            <a:off x="4264819" y="2916459"/>
            <a:ext cx="1005779" cy="1050339"/>
          </a:xfrm>
          <a:prstGeom prst="rect">
            <a:avLst/>
          </a:prstGeom>
        </p:spPr>
      </p:pic>
      <p:pic>
        <p:nvPicPr>
          <p:cNvPr id="29" name="Picture 28">
            <a:extLst>
              <a:ext uri="{FF2B5EF4-FFF2-40B4-BE49-F238E27FC236}">
                <a16:creationId xmlns:a16="http://schemas.microsoft.com/office/drawing/2014/main" xmlns="" id="{3AC8BC8B-2BE5-AD46-A643-E905D0013F2E}"/>
              </a:ext>
            </a:extLst>
          </p:cNvPr>
          <p:cNvPicPr>
            <a:picLocks noChangeAspect="1"/>
          </p:cNvPicPr>
          <p:nvPr/>
        </p:nvPicPr>
        <p:blipFill>
          <a:blip r:embed="rId15"/>
          <a:stretch>
            <a:fillRect/>
          </a:stretch>
        </p:blipFill>
        <p:spPr>
          <a:xfrm>
            <a:off x="4223658" y="556435"/>
            <a:ext cx="925115" cy="925115"/>
          </a:xfrm>
          <a:prstGeom prst="rect">
            <a:avLst/>
          </a:prstGeom>
        </p:spPr>
      </p:pic>
    </p:spTree>
    <p:extLst>
      <p:ext uri="{BB962C8B-B14F-4D97-AF65-F5344CB8AC3E}">
        <p14:creationId xmlns:p14="http://schemas.microsoft.com/office/powerpoint/2010/main" val="612956800"/>
      </p:ext>
    </p:extLst>
  </p:cSld>
  <p:clrMapOvr>
    <a:masterClrMapping/>
  </p:clrMapOvr>
  <mc:AlternateContent xmlns:mc="http://schemas.openxmlformats.org/markup-compatibility/2006" xmlns:p14="http://schemas.microsoft.com/office/powerpoint/2010/main">
    <mc:Choice Requires="p14">
      <p:transition p14:dur="0" advClick="0" advTm="3284"/>
    </mc:Choice>
    <mc:Fallback xmlns="">
      <p:transition advClick="0" advTm="3284"/>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3ECF35DA-874B-094A-8497-19A9C5BA69EB}"/>
              </a:ext>
            </a:extLst>
          </p:cNvPr>
          <p:cNvPicPr>
            <a:picLocks noChangeAspect="1"/>
          </p:cNvPicPr>
          <p:nvPr/>
        </p:nvPicPr>
        <p:blipFill rotWithShape="1">
          <a:blip r:embed="rId4"/>
          <a:srcRect l="8816" r="45059"/>
          <a:stretch/>
        </p:blipFill>
        <p:spPr>
          <a:xfrm>
            <a:off x="5550695" y="1825255"/>
            <a:ext cx="878681" cy="914400"/>
          </a:xfrm>
          <a:prstGeom prst="rect">
            <a:avLst/>
          </a:prstGeom>
        </p:spPr>
      </p:pic>
      <p:sp>
        <p:nvSpPr>
          <p:cNvPr id="4" name="TextBox 3">
            <a:extLst>
              <a:ext uri="{FF2B5EF4-FFF2-40B4-BE49-F238E27FC236}">
                <a16:creationId xmlns:a16="http://schemas.microsoft.com/office/drawing/2014/main" xmlns="" id="{CDBD6E28-E74E-364B-A8F2-19B952C237D2}"/>
              </a:ext>
            </a:extLst>
          </p:cNvPr>
          <p:cNvSpPr txBox="1"/>
          <p:nvPr/>
        </p:nvSpPr>
        <p:spPr>
          <a:xfrm>
            <a:off x="3083104" y="1716317"/>
            <a:ext cx="878681"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buClr>
                <a:schemeClr val="bg2"/>
              </a:buClr>
            </a:pPr>
            <a:r>
              <a:rPr lang="en-US" sz="7200" b="1" i="1" dirty="0">
                <a:solidFill>
                  <a:schemeClr val="accent5">
                    <a:lumMod val="75000"/>
                  </a:schemeClr>
                </a:solidFill>
              </a:rPr>
              <a:t>H</a:t>
            </a:r>
          </a:p>
        </p:txBody>
      </p:sp>
      <p:pic>
        <p:nvPicPr>
          <p:cNvPr id="16" name="Picture 15">
            <a:extLst>
              <a:ext uri="{FF2B5EF4-FFF2-40B4-BE49-F238E27FC236}">
                <a16:creationId xmlns:a16="http://schemas.microsoft.com/office/drawing/2014/main" xmlns="" id="{FD19FD72-2040-4B4F-938F-FA0478942A2D}"/>
              </a:ext>
            </a:extLst>
          </p:cNvPr>
          <p:cNvPicPr>
            <a:picLocks noChangeAspect="1"/>
          </p:cNvPicPr>
          <p:nvPr/>
        </p:nvPicPr>
        <p:blipFill>
          <a:blip r:embed="rId5"/>
          <a:stretch>
            <a:fillRect/>
          </a:stretch>
        </p:blipFill>
        <p:spPr>
          <a:xfrm>
            <a:off x="4223658" y="2890837"/>
            <a:ext cx="1081768" cy="1090613"/>
          </a:xfrm>
          <a:prstGeom prst="ellipse">
            <a:avLst/>
          </a:prstGeom>
        </p:spPr>
      </p:pic>
      <p:pic>
        <p:nvPicPr>
          <p:cNvPr id="17" name="Picture 16">
            <a:extLst>
              <a:ext uri="{FF2B5EF4-FFF2-40B4-BE49-F238E27FC236}">
                <a16:creationId xmlns:a16="http://schemas.microsoft.com/office/drawing/2014/main" xmlns="" id="{9CB919F6-9510-3E43-9CF8-F090B4E7FCF0}"/>
              </a:ext>
            </a:extLst>
          </p:cNvPr>
          <p:cNvPicPr>
            <a:picLocks noChangeAspect="1"/>
          </p:cNvPicPr>
          <p:nvPr/>
        </p:nvPicPr>
        <p:blipFill rotWithShape="1">
          <a:blip r:embed="rId6"/>
          <a:srcRect t="67126"/>
          <a:stretch/>
        </p:blipFill>
        <p:spPr>
          <a:xfrm>
            <a:off x="4101832" y="1609497"/>
            <a:ext cx="1168766" cy="1168355"/>
          </a:xfrm>
          <a:prstGeom prst="rect">
            <a:avLst/>
          </a:prstGeom>
        </p:spPr>
      </p:pic>
      <p:pic>
        <p:nvPicPr>
          <p:cNvPr id="5" name="Picture 4">
            <a:extLst>
              <a:ext uri="{FF2B5EF4-FFF2-40B4-BE49-F238E27FC236}">
                <a16:creationId xmlns:a16="http://schemas.microsoft.com/office/drawing/2014/main" xmlns="" id="{12D8EF7E-3A9A-214B-A3F1-30B8EF566D51}"/>
              </a:ext>
            </a:extLst>
          </p:cNvPr>
          <p:cNvPicPr>
            <a:picLocks noChangeAspect="1"/>
          </p:cNvPicPr>
          <p:nvPr/>
        </p:nvPicPr>
        <p:blipFill>
          <a:blip r:embed="rId7"/>
          <a:stretch>
            <a:fillRect/>
          </a:stretch>
        </p:blipFill>
        <p:spPr>
          <a:xfrm>
            <a:off x="4223658" y="552599"/>
            <a:ext cx="928951" cy="928951"/>
          </a:xfrm>
          <a:prstGeom prst="rect">
            <a:avLst/>
          </a:prstGeom>
        </p:spPr>
      </p:pic>
      <p:sp>
        <p:nvSpPr>
          <p:cNvPr id="2" name="Oval 1">
            <a:extLst>
              <a:ext uri="{FF2B5EF4-FFF2-40B4-BE49-F238E27FC236}">
                <a16:creationId xmlns:a16="http://schemas.microsoft.com/office/drawing/2014/main" xmlns="" id="{FF78E78B-62C1-3B4F-95D1-6F90409E1EAC}"/>
              </a:ext>
            </a:extLst>
          </p:cNvPr>
          <p:cNvSpPr/>
          <p:nvPr/>
        </p:nvSpPr>
        <p:spPr>
          <a:xfrm>
            <a:off x="4101833" y="422606"/>
            <a:ext cx="1168766" cy="1168355"/>
          </a:xfrm>
          <a:prstGeom prst="ellipse">
            <a:avLst/>
          </a:prstGeom>
          <a:noFill/>
          <a:ln w="76200">
            <a:solidFill>
              <a:schemeClr val="accent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2700" dirty="0"/>
          </a:p>
        </p:txBody>
      </p:sp>
      <p:sp>
        <p:nvSpPr>
          <p:cNvPr id="8" name="Oval 7">
            <a:extLst>
              <a:ext uri="{FF2B5EF4-FFF2-40B4-BE49-F238E27FC236}">
                <a16:creationId xmlns:a16="http://schemas.microsoft.com/office/drawing/2014/main" xmlns="" id="{157FCDE8-11D9-F346-A8EA-90741EA411A8}"/>
              </a:ext>
            </a:extLst>
          </p:cNvPr>
          <p:cNvSpPr/>
          <p:nvPr/>
        </p:nvSpPr>
        <p:spPr>
          <a:xfrm>
            <a:off x="2863042" y="1686137"/>
            <a:ext cx="1168766" cy="1168355"/>
          </a:xfrm>
          <a:prstGeom prst="ellipse">
            <a:avLst/>
          </a:prstGeom>
          <a:noFill/>
          <a:ln w="76200">
            <a:solidFill>
              <a:schemeClr val="accent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2700" dirty="0" err="1"/>
          </a:p>
        </p:txBody>
      </p:sp>
      <p:sp>
        <p:nvSpPr>
          <p:cNvPr id="10" name="Oval 9">
            <a:extLst>
              <a:ext uri="{FF2B5EF4-FFF2-40B4-BE49-F238E27FC236}">
                <a16:creationId xmlns:a16="http://schemas.microsoft.com/office/drawing/2014/main" xmlns="" id="{A2293FA8-241C-F34D-80FD-7B251B741A8A}"/>
              </a:ext>
            </a:extLst>
          </p:cNvPr>
          <p:cNvSpPr/>
          <p:nvPr/>
        </p:nvSpPr>
        <p:spPr>
          <a:xfrm>
            <a:off x="4178763" y="2851585"/>
            <a:ext cx="1168766" cy="1168355"/>
          </a:xfrm>
          <a:prstGeom prst="ellipse">
            <a:avLst/>
          </a:prstGeom>
          <a:noFill/>
          <a:ln w="76200">
            <a:solidFill>
              <a:schemeClr val="accent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2700" dirty="0" err="1"/>
          </a:p>
        </p:txBody>
      </p:sp>
      <p:sp>
        <p:nvSpPr>
          <p:cNvPr id="11" name="Oval 10">
            <a:extLst>
              <a:ext uri="{FF2B5EF4-FFF2-40B4-BE49-F238E27FC236}">
                <a16:creationId xmlns:a16="http://schemas.microsoft.com/office/drawing/2014/main" xmlns="" id="{9B1E6D1F-7569-2142-9386-F42C0BA670C0}"/>
              </a:ext>
            </a:extLst>
          </p:cNvPr>
          <p:cNvSpPr/>
          <p:nvPr/>
        </p:nvSpPr>
        <p:spPr>
          <a:xfrm>
            <a:off x="5405652" y="1655958"/>
            <a:ext cx="1168766" cy="1168355"/>
          </a:xfrm>
          <a:prstGeom prst="ellipse">
            <a:avLst/>
          </a:prstGeom>
          <a:noFill/>
          <a:ln w="76200">
            <a:solidFill>
              <a:schemeClr val="accent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2700" dirty="0" err="1"/>
          </a:p>
        </p:txBody>
      </p:sp>
      <p:sp>
        <p:nvSpPr>
          <p:cNvPr id="21" name="Oval 20">
            <a:extLst>
              <a:ext uri="{FF2B5EF4-FFF2-40B4-BE49-F238E27FC236}">
                <a16:creationId xmlns:a16="http://schemas.microsoft.com/office/drawing/2014/main" xmlns="" id="{F32C67F7-182E-8144-B63B-04998B11A202}"/>
              </a:ext>
            </a:extLst>
          </p:cNvPr>
          <p:cNvSpPr/>
          <p:nvPr/>
        </p:nvSpPr>
        <p:spPr>
          <a:xfrm>
            <a:off x="5500653" y="928967"/>
            <a:ext cx="506444" cy="519181"/>
          </a:xfrm>
          <a:prstGeom prst="ellipse">
            <a:avLst/>
          </a:prstGeom>
          <a:noFill/>
          <a:ln w="76200">
            <a:solidFill>
              <a:schemeClr val="accent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r>
              <a:rPr lang="en-US" sz="2700" b="1" dirty="0">
                <a:solidFill>
                  <a:schemeClr val="tx1"/>
                </a:solidFill>
              </a:rPr>
              <a:t>?</a:t>
            </a:r>
          </a:p>
        </p:txBody>
      </p:sp>
      <p:sp>
        <p:nvSpPr>
          <p:cNvPr id="22" name="Oval 21">
            <a:extLst>
              <a:ext uri="{FF2B5EF4-FFF2-40B4-BE49-F238E27FC236}">
                <a16:creationId xmlns:a16="http://schemas.microsoft.com/office/drawing/2014/main" xmlns="" id="{C0E09469-40B7-1241-B040-576698FC2ADE}"/>
              </a:ext>
            </a:extLst>
          </p:cNvPr>
          <p:cNvSpPr/>
          <p:nvPr/>
        </p:nvSpPr>
        <p:spPr>
          <a:xfrm>
            <a:off x="3486826" y="552599"/>
            <a:ext cx="506444" cy="519181"/>
          </a:xfrm>
          <a:prstGeom prst="ellipse">
            <a:avLst/>
          </a:prstGeom>
          <a:noFill/>
          <a:ln w="76200">
            <a:solidFill>
              <a:schemeClr val="accent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r>
              <a:rPr lang="en-US" sz="2700" b="1" dirty="0">
                <a:solidFill>
                  <a:schemeClr val="tx1"/>
                </a:solidFill>
              </a:rPr>
              <a:t>?</a:t>
            </a:r>
          </a:p>
        </p:txBody>
      </p:sp>
      <p:sp>
        <p:nvSpPr>
          <p:cNvPr id="24" name="Oval 23">
            <a:extLst>
              <a:ext uri="{FF2B5EF4-FFF2-40B4-BE49-F238E27FC236}">
                <a16:creationId xmlns:a16="http://schemas.microsoft.com/office/drawing/2014/main" xmlns="" id="{D8DD4350-F16A-394F-B5F0-B2678054F59E}"/>
              </a:ext>
            </a:extLst>
          </p:cNvPr>
          <p:cNvSpPr/>
          <p:nvPr/>
        </p:nvSpPr>
        <p:spPr>
          <a:xfrm>
            <a:off x="2980381" y="1071780"/>
            <a:ext cx="506444" cy="519181"/>
          </a:xfrm>
          <a:prstGeom prst="ellipse">
            <a:avLst/>
          </a:prstGeom>
          <a:noFill/>
          <a:ln w="76200">
            <a:solidFill>
              <a:schemeClr val="accent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r>
              <a:rPr lang="en-US" sz="2700" b="1" dirty="0">
                <a:solidFill>
                  <a:schemeClr val="tx1"/>
                </a:solidFill>
              </a:rPr>
              <a:t>?</a:t>
            </a:r>
          </a:p>
        </p:txBody>
      </p:sp>
      <p:sp>
        <p:nvSpPr>
          <p:cNvPr id="25" name="Oval 24">
            <a:extLst>
              <a:ext uri="{FF2B5EF4-FFF2-40B4-BE49-F238E27FC236}">
                <a16:creationId xmlns:a16="http://schemas.microsoft.com/office/drawing/2014/main" xmlns="" id="{9377A9BF-0940-5E4C-8810-85154D07DF5B}"/>
              </a:ext>
            </a:extLst>
          </p:cNvPr>
          <p:cNvSpPr/>
          <p:nvPr/>
        </p:nvSpPr>
        <p:spPr>
          <a:xfrm>
            <a:off x="6046946" y="2951267"/>
            <a:ext cx="506444" cy="519181"/>
          </a:xfrm>
          <a:prstGeom prst="ellipse">
            <a:avLst/>
          </a:prstGeom>
          <a:noFill/>
          <a:ln w="76200">
            <a:solidFill>
              <a:schemeClr val="accent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r>
              <a:rPr lang="en-US" sz="2700" b="1" dirty="0">
                <a:solidFill>
                  <a:schemeClr val="tx1"/>
                </a:solidFill>
              </a:rPr>
              <a:t>?</a:t>
            </a:r>
          </a:p>
        </p:txBody>
      </p:sp>
      <p:sp>
        <p:nvSpPr>
          <p:cNvPr id="26" name="Oval 25">
            <a:extLst>
              <a:ext uri="{FF2B5EF4-FFF2-40B4-BE49-F238E27FC236}">
                <a16:creationId xmlns:a16="http://schemas.microsoft.com/office/drawing/2014/main" xmlns="" id="{04219DFB-3184-7546-8878-2099D4A4CC1E}"/>
              </a:ext>
            </a:extLst>
          </p:cNvPr>
          <p:cNvSpPr/>
          <p:nvPr/>
        </p:nvSpPr>
        <p:spPr>
          <a:xfrm>
            <a:off x="5483590" y="3435762"/>
            <a:ext cx="506444" cy="519181"/>
          </a:xfrm>
          <a:prstGeom prst="ellipse">
            <a:avLst/>
          </a:prstGeom>
          <a:noFill/>
          <a:ln w="76200">
            <a:solidFill>
              <a:schemeClr val="accent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r>
              <a:rPr lang="en-US" sz="2700" b="1" dirty="0">
                <a:solidFill>
                  <a:schemeClr val="tx1"/>
                </a:solidFill>
              </a:rPr>
              <a:t>?</a:t>
            </a:r>
          </a:p>
        </p:txBody>
      </p:sp>
      <p:sp>
        <p:nvSpPr>
          <p:cNvPr id="6" name="TextBox 5">
            <a:extLst>
              <a:ext uri="{FF2B5EF4-FFF2-40B4-BE49-F238E27FC236}">
                <a16:creationId xmlns:a16="http://schemas.microsoft.com/office/drawing/2014/main" xmlns="" id="{7B6D614F-B90E-FE40-A452-850DDE9A1AD3}"/>
              </a:ext>
            </a:extLst>
          </p:cNvPr>
          <p:cNvSpPr txBox="1"/>
          <p:nvPr/>
        </p:nvSpPr>
        <p:spPr>
          <a:xfrm>
            <a:off x="3242409" y="4400274"/>
            <a:ext cx="3041472" cy="69249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ctr">
              <a:buClr>
                <a:schemeClr val="bg2"/>
              </a:buClr>
            </a:pPr>
            <a:r>
              <a:rPr lang="en-US" sz="4500" b="1" dirty="0">
                <a:solidFill>
                  <a:schemeClr val="accent6"/>
                </a:solidFill>
              </a:rPr>
              <a:t>Users</a:t>
            </a:r>
          </a:p>
        </p:txBody>
      </p:sp>
      <p:grpSp>
        <p:nvGrpSpPr>
          <p:cNvPr id="84" name="Group 83">
            <a:extLst>
              <a:ext uri="{FF2B5EF4-FFF2-40B4-BE49-F238E27FC236}">
                <a16:creationId xmlns:a16="http://schemas.microsoft.com/office/drawing/2014/main" xmlns="" id="{8F897AAC-E078-C546-9BC6-A529C2E2DF2A}"/>
              </a:ext>
            </a:extLst>
          </p:cNvPr>
          <p:cNvGrpSpPr/>
          <p:nvPr/>
        </p:nvGrpSpPr>
        <p:grpSpPr>
          <a:xfrm>
            <a:off x="391081" y="1197215"/>
            <a:ext cx="1168766" cy="1168355"/>
            <a:chOff x="521440" y="1596286"/>
            <a:chExt cx="1558355" cy="1557807"/>
          </a:xfrm>
        </p:grpSpPr>
        <p:sp>
          <p:nvSpPr>
            <p:cNvPr id="27" name="Oval 26">
              <a:extLst>
                <a:ext uri="{FF2B5EF4-FFF2-40B4-BE49-F238E27FC236}">
                  <a16:creationId xmlns:a16="http://schemas.microsoft.com/office/drawing/2014/main" xmlns="" id="{43817125-8286-9349-839B-9664A1EA15FF}"/>
                </a:ext>
              </a:extLst>
            </p:cNvPr>
            <p:cNvSpPr/>
            <p:nvPr/>
          </p:nvSpPr>
          <p:spPr>
            <a:xfrm>
              <a:off x="521440" y="1596286"/>
              <a:ext cx="1558355" cy="1557807"/>
            </a:xfrm>
            <a:prstGeom prst="ellipse">
              <a:avLst/>
            </a:prstGeom>
            <a:noFill/>
            <a:ln w="76200">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1350" dirty="0" err="1"/>
            </a:p>
          </p:txBody>
        </p:sp>
        <p:pic>
          <p:nvPicPr>
            <p:cNvPr id="1028" name="Picture 4" descr="angry clip art">
              <a:extLst>
                <a:ext uri="{FF2B5EF4-FFF2-40B4-BE49-F238E27FC236}">
                  <a16:creationId xmlns:a16="http://schemas.microsoft.com/office/drawing/2014/main" xmlns="" id="{6B7CE91F-9CBC-9B48-865E-255AC86A4A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0002" y="1858323"/>
              <a:ext cx="795974" cy="10337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5" name="Group 84">
            <a:extLst>
              <a:ext uri="{FF2B5EF4-FFF2-40B4-BE49-F238E27FC236}">
                <a16:creationId xmlns:a16="http://schemas.microsoft.com/office/drawing/2014/main" xmlns="" id="{D15876A4-7974-8F43-BC61-BFE55734E3D9}"/>
              </a:ext>
            </a:extLst>
          </p:cNvPr>
          <p:cNvGrpSpPr/>
          <p:nvPr/>
        </p:nvGrpSpPr>
        <p:grpSpPr>
          <a:xfrm>
            <a:off x="391081" y="2602857"/>
            <a:ext cx="1168766" cy="1168355"/>
            <a:chOff x="521440" y="3470475"/>
            <a:chExt cx="1558355" cy="1557807"/>
          </a:xfrm>
        </p:grpSpPr>
        <p:sp>
          <p:nvSpPr>
            <p:cNvPr id="13" name="Oval 12">
              <a:extLst>
                <a:ext uri="{FF2B5EF4-FFF2-40B4-BE49-F238E27FC236}">
                  <a16:creationId xmlns:a16="http://schemas.microsoft.com/office/drawing/2014/main" xmlns="" id="{F28AB720-95FE-9E40-95D8-738D425E2A55}"/>
                </a:ext>
              </a:extLst>
            </p:cNvPr>
            <p:cNvSpPr/>
            <p:nvPr/>
          </p:nvSpPr>
          <p:spPr>
            <a:xfrm>
              <a:off x="521440" y="3470475"/>
              <a:ext cx="1558355" cy="1557807"/>
            </a:xfrm>
            <a:prstGeom prst="ellipse">
              <a:avLst/>
            </a:prstGeom>
            <a:noFill/>
            <a:ln w="76200">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1350" b="1" dirty="0" err="1"/>
            </a:p>
          </p:txBody>
        </p:sp>
        <p:pic>
          <p:nvPicPr>
            <p:cNvPr id="1030" name="Picture 6" descr="curly hair clip art">
              <a:extLst>
                <a:ext uri="{FF2B5EF4-FFF2-40B4-BE49-F238E27FC236}">
                  <a16:creationId xmlns:a16="http://schemas.microsoft.com/office/drawing/2014/main" xmlns="" id="{29A6F8DA-55F3-7446-B788-DC4A717357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1628" y="3652873"/>
              <a:ext cx="761812" cy="112031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6" name="Straight Connector 35">
            <a:extLst>
              <a:ext uri="{FF2B5EF4-FFF2-40B4-BE49-F238E27FC236}">
                <a16:creationId xmlns:a16="http://schemas.microsoft.com/office/drawing/2014/main" xmlns="" id="{EDC184C4-49EC-9840-9FF4-C69382D68830}"/>
              </a:ext>
            </a:extLst>
          </p:cNvPr>
          <p:cNvCxnSpPr>
            <a:stCxn id="8" idx="3"/>
            <a:endCxn id="14" idx="7"/>
          </p:cNvCxnSpPr>
          <p:nvPr/>
        </p:nvCxnSpPr>
        <p:spPr>
          <a:xfrm flipH="1">
            <a:off x="2362670" y="2683390"/>
            <a:ext cx="671534" cy="1258924"/>
          </a:xfrm>
          <a:prstGeom prst="line">
            <a:avLst/>
          </a:prstGeom>
          <a:ln w="57150">
            <a:solidFill>
              <a:schemeClr val="tx1">
                <a:lumMod val="75000"/>
                <a:lumOff val="25000"/>
              </a:schemeClr>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6639C986-BCD1-C340-8AF7-64E9356D09A5}"/>
              </a:ext>
            </a:extLst>
          </p:cNvPr>
          <p:cNvCxnSpPr>
            <a:cxnSpLocks/>
            <a:stCxn id="32" idx="5"/>
            <a:endCxn id="11" idx="7"/>
          </p:cNvCxnSpPr>
          <p:nvPr/>
        </p:nvCxnSpPr>
        <p:spPr>
          <a:xfrm flipH="1">
            <a:off x="6403255" y="1071458"/>
            <a:ext cx="341753" cy="755601"/>
          </a:xfrm>
          <a:prstGeom prst="line">
            <a:avLst/>
          </a:prstGeom>
          <a:ln w="57150">
            <a:solidFill>
              <a:schemeClr val="tx1">
                <a:lumMod val="75000"/>
                <a:lumOff val="25000"/>
              </a:schemeClr>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F2AB885C-E2BB-E14A-9E4F-33D3471C6901}"/>
              </a:ext>
            </a:extLst>
          </p:cNvPr>
          <p:cNvCxnSpPr>
            <a:cxnSpLocks/>
            <a:stCxn id="10" idx="3"/>
          </p:cNvCxnSpPr>
          <p:nvPr/>
        </p:nvCxnSpPr>
        <p:spPr>
          <a:xfrm flipH="1">
            <a:off x="2493817" y="3848838"/>
            <a:ext cx="1856108" cy="327991"/>
          </a:xfrm>
          <a:prstGeom prst="line">
            <a:avLst/>
          </a:prstGeom>
          <a:ln w="57150">
            <a:solidFill>
              <a:schemeClr val="tx1">
                <a:lumMod val="75000"/>
                <a:lumOff val="25000"/>
              </a:schemeClr>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D2CF849F-31D3-B049-9881-E092C74B160D}"/>
              </a:ext>
            </a:extLst>
          </p:cNvPr>
          <p:cNvCxnSpPr>
            <a:cxnSpLocks/>
            <a:stCxn id="32" idx="6"/>
            <a:endCxn id="2" idx="7"/>
          </p:cNvCxnSpPr>
          <p:nvPr/>
        </p:nvCxnSpPr>
        <p:spPr>
          <a:xfrm flipH="1" flipV="1">
            <a:off x="5099437" y="593707"/>
            <a:ext cx="1463120" cy="64676"/>
          </a:xfrm>
          <a:prstGeom prst="line">
            <a:avLst/>
          </a:prstGeom>
          <a:ln w="57150">
            <a:solidFill>
              <a:schemeClr val="tx1">
                <a:lumMod val="75000"/>
                <a:lumOff val="25000"/>
              </a:schemeClr>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DB3F1841-C824-B74D-8842-847F63E7FA60}"/>
              </a:ext>
            </a:extLst>
          </p:cNvPr>
          <p:cNvCxnSpPr>
            <a:cxnSpLocks/>
          </p:cNvCxnSpPr>
          <p:nvPr/>
        </p:nvCxnSpPr>
        <p:spPr>
          <a:xfrm flipH="1">
            <a:off x="5242001" y="906309"/>
            <a:ext cx="1402441" cy="1087683"/>
          </a:xfrm>
          <a:prstGeom prst="line">
            <a:avLst/>
          </a:prstGeom>
          <a:ln w="57150">
            <a:solidFill>
              <a:schemeClr val="tx1">
                <a:lumMod val="75000"/>
                <a:lumOff val="25000"/>
              </a:schemeClr>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xmlns="" id="{7207F938-64F1-244B-9C7E-B23FB3DEB561}"/>
              </a:ext>
            </a:extLst>
          </p:cNvPr>
          <p:cNvSpPr/>
          <p:nvPr/>
        </p:nvSpPr>
        <p:spPr>
          <a:xfrm>
            <a:off x="4101832" y="1609497"/>
            <a:ext cx="1168766" cy="1168355"/>
          </a:xfrm>
          <a:prstGeom prst="ellipse">
            <a:avLst/>
          </a:prstGeom>
          <a:noFill/>
          <a:ln w="76200">
            <a:solidFill>
              <a:schemeClr val="accent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2700" dirty="0" err="1"/>
          </a:p>
        </p:txBody>
      </p:sp>
      <p:cxnSp>
        <p:nvCxnSpPr>
          <p:cNvPr id="63" name="Straight Connector 62">
            <a:extLst>
              <a:ext uri="{FF2B5EF4-FFF2-40B4-BE49-F238E27FC236}">
                <a16:creationId xmlns:a16="http://schemas.microsoft.com/office/drawing/2014/main" xmlns="" id="{B8E01AD5-C4C2-CC4B-84D2-82E2D4EA8922}"/>
              </a:ext>
            </a:extLst>
          </p:cNvPr>
          <p:cNvCxnSpPr>
            <a:cxnSpLocks/>
            <a:stCxn id="23" idx="2"/>
          </p:cNvCxnSpPr>
          <p:nvPr/>
        </p:nvCxnSpPr>
        <p:spPr>
          <a:xfrm flipH="1">
            <a:off x="2443705" y="3358496"/>
            <a:ext cx="997839" cy="694599"/>
          </a:xfrm>
          <a:prstGeom prst="line">
            <a:avLst/>
          </a:prstGeom>
          <a:ln w="57150">
            <a:solidFill>
              <a:schemeClr val="tx1">
                <a:lumMod val="75000"/>
                <a:lumOff val="25000"/>
              </a:schemeClr>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xmlns="" id="{7EB8E73C-3715-A149-9D07-0112F7BA4354}"/>
              </a:ext>
            </a:extLst>
          </p:cNvPr>
          <p:cNvGrpSpPr/>
          <p:nvPr/>
        </p:nvGrpSpPr>
        <p:grpSpPr>
          <a:xfrm>
            <a:off x="1365066" y="3771212"/>
            <a:ext cx="1168766" cy="1168355"/>
            <a:chOff x="1820087" y="5028282"/>
            <a:chExt cx="1558355" cy="1557807"/>
          </a:xfrm>
        </p:grpSpPr>
        <p:pic>
          <p:nvPicPr>
            <p:cNvPr id="1034" name="Picture 10" descr="Cathy">
              <a:extLst>
                <a:ext uri="{FF2B5EF4-FFF2-40B4-BE49-F238E27FC236}">
                  <a16:creationId xmlns:a16="http://schemas.microsoft.com/office/drawing/2014/main" xmlns="" id="{07CAAE00-92F2-734D-8267-AD39031CFA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1856" y="5260275"/>
              <a:ext cx="815533" cy="1093819"/>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xmlns="" id="{2562150E-B61F-4940-95B4-E01BAFE6A63F}"/>
                </a:ext>
              </a:extLst>
            </p:cNvPr>
            <p:cNvSpPr/>
            <p:nvPr/>
          </p:nvSpPr>
          <p:spPr>
            <a:xfrm>
              <a:off x="1820087" y="5028282"/>
              <a:ext cx="1558355" cy="1557807"/>
            </a:xfrm>
            <a:prstGeom prst="ellipse">
              <a:avLst/>
            </a:prstGeom>
            <a:noFill/>
            <a:ln w="76200">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1350" dirty="0" err="1"/>
            </a:p>
          </p:txBody>
        </p:sp>
      </p:grpSp>
      <p:cxnSp>
        <p:nvCxnSpPr>
          <p:cNvPr id="66" name="Straight Connector 65">
            <a:extLst>
              <a:ext uri="{FF2B5EF4-FFF2-40B4-BE49-F238E27FC236}">
                <a16:creationId xmlns:a16="http://schemas.microsoft.com/office/drawing/2014/main" xmlns="" id="{EB53F1B0-0ABE-9F49-83D3-8466F50B9C2A}"/>
              </a:ext>
            </a:extLst>
          </p:cNvPr>
          <p:cNvCxnSpPr>
            <a:cxnSpLocks/>
            <a:stCxn id="12" idx="6"/>
            <a:endCxn id="22" idx="2"/>
          </p:cNvCxnSpPr>
          <p:nvPr/>
        </p:nvCxnSpPr>
        <p:spPr>
          <a:xfrm>
            <a:off x="2504353" y="678298"/>
            <a:ext cx="982472" cy="133892"/>
          </a:xfrm>
          <a:prstGeom prst="line">
            <a:avLst/>
          </a:prstGeom>
          <a:ln w="57150">
            <a:solidFill>
              <a:schemeClr val="tx1">
                <a:lumMod val="75000"/>
                <a:lumOff val="25000"/>
              </a:schemeClr>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441DB176-712C-C744-AAFF-0BBE5DDEDA57}"/>
              </a:ext>
            </a:extLst>
          </p:cNvPr>
          <p:cNvCxnSpPr>
            <a:cxnSpLocks/>
            <a:endCxn id="24" idx="2"/>
          </p:cNvCxnSpPr>
          <p:nvPr/>
        </p:nvCxnSpPr>
        <p:spPr>
          <a:xfrm>
            <a:off x="2417041" y="976604"/>
            <a:ext cx="563340" cy="354767"/>
          </a:xfrm>
          <a:prstGeom prst="line">
            <a:avLst/>
          </a:prstGeom>
          <a:ln w="57150">
            <a:solidFill>
              <a:schemeClr val="tx1">
                <a:lumMod val="75000"/>
                <a:lumOff val="25000"/>
              </a:schemeClr>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xmlns="" id="{7F17FDF4-0E4E-D44B-86D9-CBAEAB575769}"/>
              </a:ext>
            </a:extLst>
          </p:cNvPr>
          <p:cNvGrpSpPr/>
          <p:nvPr/>
        </p:nvGrpSpPr>
        <p:grpSpPr>
          <a:xfrm>
            <a:off x="1335588" y="94120"/>
            <a:ext cx="1168766" cy="1168355"/>
            <a:chOff x="1780783" y="125492"/>
            <a:chExt cx="1558355" cy="1557807"/>
          </a:xfrm>
        </p:grpSpPr>
        <p:pic>
          <p:nvPicPr>
            <p:cNvPr id="1026" name="Picture 2" descr="Akana">
              <a:extLst>
                <a:ext uri="{FF2B5EF4-FFF2-40B4-BE49-F238E27FC236}">
                  <a16:creationId xmlns:a16="http://schemas.microsoft.com/office/drawing/2014/main" xmlns="" id="{EFD86B38-FCC1-6945-B063-4E93A886D8D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90532" y="347543"/>
              <a:ext cx="813988" cy="1081496"/>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xmlns="" id="{AC193A05-4CD9-E948-A440-C82CAE6637EA}"/>
                </a:ext>
              </a:extLst>
            </p:cNvPr>
            <p:cNvSpPr/>
            <p:nvPr/>
          </p:nvSpPr>
          <p:spPr>
            <a:xfrm>
              <a:off x="1780783" y="125492"/>
              <a:ext cx="1558355" cy="1557807"/>
            </a:xfrm>
            <a:prstGeom prst="ellipse">
              <a:avLst/>
            </a:prstGeom>
            <a:noFill/>
            <a:ln w="76200">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1350" dirty="0" err="1"/>
            </a:p>
          </p:txBody>
        </p:sp>
      </p:grpSp>
      <p:cxnSp>
        <p:nvCxnSpPr>
          <p:cNvPr id="72" name="Straight Connector 71">
            <a:extLst>
              <a:ext uri="{FF2B5EF4-FFF2-40B4-BE49-F238E27FC236}">
                <a16:creationId xmlns:a16="http://schemas.microsoft.com/office/drawing/2014/main" xmlns="" id="{C55E7780-6D99-7F40-9F22-3EC03354DF75}"/>
              </a:ext>
            </a:extLst>
          </p:cNvPr>
          <p:cNvCxnSpPr>
            <a:cxnSpLocks/>
          </p:cNvCxnSpPr>
          <p:nvPr/>
        </p:nvCxnSpPr>
        <p:spPr>
          <a:xfrm flipH="1" flipV="1">
            <a:off x="5849915" y="3942314"/>
            <a:ext cx="327041" cy="804209"/>
          </a:xfrm>
          <a:prstGeom prst="line">
            <a:avLst/>
          </a:prstGeom>
          <a:ln w="57150">
            <a:solidFill>
              <a:schemeClr val="tx1">
                <a:lumMod val="75000"/>
                <a:lumOff val="25000"/>
              </a:schemeClr>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xmlns="" id="{7DE1531B-3F50-E344-B3B3-78AF412C366E}"/>
              </a:ext>
            </a:extLst>
          </p:cNvPr>
          <p:cNvCxnSpPr>
            <a:cxnSpLocks/>
            <a:stCxn id="35" idx="0"/>
            <a:endCxn id="25" idx="4"/>
          </p:cNvCxnSpPr>
          <p:nvPr/>
        </p:nvCxnSpPr>
        <p:spPr>
          <a:xfrm flipH="1" flipV="1">
            <a:off x="6300168" y="3470448"/>
            <a:ext cx="38090" cy="1253179"/>
          </a:xfrm>
          <a:prstGeom prst="line">
            <a:avLst/>
          </a:prstGeom>
          <a:ln w="57150">
            <a:solidFill>
              <a:schemeClr val="tx1">
                <a:lumMod val="75000"/>
                <a:lumOff val="25000"/>
              </a:schemeClr>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xmlns="" id="{404D2BBE-E8ED-2F4D-A595-CB904AD57998}"/>
              </a:ext>
            </a:extLst>
          </p:cNvPr>
          <p:cNvCxnSpPr>
            <a:cxnSpLocks/>
            <a:endCxn id="21" idx="7"/>
          </p:cNvCxnSpPr>
          <p:nvPr/>
        </p:nvCxnSpPr>
        <p:spPr>
          <a:xfrm flipH="1">
            <a:off x="5932930" y="812189"/>
            <a:ext cx="661086" cy="192810"/>
          </a:xfrm>
          <a:prstGeom prst="line">
            <a:avLst/>
          </a:prstGeom>
          <a:ln w="57150">
            <a:solidFill>
              <a:schemeClr val="tx1">
                <a:lumMod val="75000"/>
                <a:lumOff val="25000"/>
              </a:schemeClr>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xmlns="" id="{642D8901-189F-BA4A-9947-F7D33E61B858}"/>
              </a:ext>
            </a:extLst>
          </p:cNvPr>
          <p:cNvCxnSpPr>
            <a:cxnSpLocks/>
          </p:cNvCxnSpPr>
          <p:nvPr/>
        </p:nvCxnSpPr>
        <p:spPr>
          <a:xfrm flipV="1">
            <a:off x="3421871" y="3618086"/>
            <a:ext cx="177090" cy="869443"/>
          </a:xfrm>
          <a:prstGeom prst="line">
            <a:avLst/>
          </a:prstGeom>
          <a:ln w="57150">
            <a:solidFill>
              <a:schemeClr val="tx1">
                <a:lumMod val="75000"/>
                <a:lumOff val="25000"/>
              </a:schemeClr>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xmlns="" id="{2CD79DF7-272C-DD47-8C23-278334337953}"/>
              </a:ext>
            </a:extLst>
          </p:cNvPr>
          <p:cNvSpPr/>
          <p:nvPr/>
        </p:nvSpPr>
        <p:spPr>
          <a:xfrm>
            <a:off x="3441544" y="3098905"/>
            <a:ext cx="506444" cy="519181"/>
          </a:xfrm>
          <a:prstGeom prst="ellipse">
            <a:avLst/>
          </a:prstGeom>
          <a:noFill/>
          <a:ln w="76200">
            <a:solidFill>
              <a:schemeClr val="accent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r>
              <a:rPr lang="en-US" sz="2700" b="1" dirty="0">
                <a:solidFill>
                  <a:schemeClr val="tx1"/>
                </a:solidFill>
              </a:rPr>
              <a:t>?</a:t>
            </a:r>
          </a:p>
        </p:txBody>
      </p:sp>
      <p:grpSp>
        <p:nvGrpSpPr>
          <p:cNvPr id="88" name="Group 87">
            <a:extLst>
              <a:ext uri="{FF2B5EF4-FFF2-40B4-BE49-F238E27FC236}">
                <a16:creationId xmlns:a16="http://schemas.microsoft.com/office/drawing/2014/main" xmlns="" id="{5BEDF7F6-7E13-C34D-8AF8-71F154F765B0}"/>
              </a:ext>
            </a:extLst>
          </p:cNvPr>
          <p:cNvGrpSpPr/>
          <p:nvPr/>
        </p:nvGrpSpPr>
        <p:grpSpPr>
          <a:xfrm>
            <a:off x="2649220" y="4443858"/>
            <a:ext cx="1168766" cy="1175893"/>
            <a:chOff x="3532292" y="5925143"/>
            <a:chExt cx="1558355" cy="1567857"/>
          </a:xfrm>
        </p:grpSpPr>
        <p:pic>
          <p:nvPicPr>
            <p:cNvPr id="1042" name="Picture 18" descr="girl w braids clip art">
              <a:extLst>
                <a:ext uri="{FF2B5EF4-FFF2-40B4-BE49-F238E27FC236}">
                  <a16:creationId xmlns:a16="http://schemas.microsoft.com/office/drawing/2014/main" xmlns="" id="{FD97BC2A-8F00-3D48-B450-43DD5BA9102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3975" y="6223000"/>
              <a:ext cx="965200" cy="1270000"/>
            </a:xfrm>
            <a:prstGeom prst="rect">
              <a:avLst/>
            </a:prstGeom>
            <a:noFill/>
            <a:extLst>
              <a:ext uri="{909E8E84-426E-40DD-AFC4-6F175D3DCCD1}">
                <a14:hiddenFill xmlns:a14="http://schemas.microsoft.com/office/drawing/2010/main">
                  <a:solidFill>
                    <a:srgbClr val="FFFFFF"/>
                  </a:solidFill>
                </a14:hiddenFill>
              </a:ext>
            </a:extLst>
          </p:spPr>
        </p:pic>
        <p:sp>
          <p:nvSpPr>
            <p:cNvPr id="34" name="Oval 33">
              <a:extLst>
                <a:ext uri="{FF2B5EF4-FFF2-40B4-BE49-F238E27FC236}">
                  <a16:creationId xmlns:a16="http://schemas.microsoft.com/office/drawing/2014/main" xmlns="" id="{674A99A4-46AA-8343-8B11-E8533A0D245A}"/>
                </a:ext>
              </a:extLst>
            </p:cNvPr>
            <p:cNvSpPr/>
            <p:nvPr/>
          </p:nvSpPr>
          <p:spPr>
            <a:xfrm>
              <a:off x="3532292" y="5925143"/>
              <a:ext cx="1558355" cy="1557807"/>
            </a:xfrm>
            <a:prstGeom prst="ellipse">
              <a:avLst/>
            </a:prstGeom>
            <a:noFill/>
            <a:ln w="76200">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1350" dirty="0" err="1"/>
            </a:p>
          </p:txBody>
        </p:sp>
      </p:grpSp>
      <p:grpSp>
        <p:nvGrpSpPr>
          <p:cNvPr id="89" name="Group 88">
            <a:extLst>
              <a:ext uri="{FF2B5EF4-FFF2-40B4-BE49-F238E27FC236}">
                <a16:creationId xmlns:a16="http://schemas.microsoft.com/office/drawing/2014/main" xmlns="" id="{48C93FB0-BE18-F446-A5D9-170FFA8D274A}"/>
              </a:ext>
            </a:extLst>
          </p:cNvPr>
          <p:cNvGrpSpPr/>
          <p:nvPr/>
        </p:nvGrpSpPr>
        <p:grpSpPr>
          <a:xfrm>
            <a:off x="5753875" y="4723627"/>
            <a:ext cx="1168766" cy="1168355"/>
            <a:chOff x="7671832" y="6298168"/>
            <a:chExt cx="1558355" cy="1557807"/>
          </a:xfrm>
        </p:grpSpPr>
        <p:pic>
          <p:nvPicPr>
            <p:cNvPr id="1044" name="Picture 20" descr="eyes closed w glasses 8 clip art">
              <a:extLst>
                <a:ext uri="{FF2B5EF4-FFF2-40B4-BE49-F238E27FC236}">
                  <a16:creationId xmlns:a16="http://schemas.microsoft.com/office/drawing/2014/main" xmlns="" id="{8FE2AAEB-A3E8-8044-B118-FEF4B7A58FA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09462" y="6551147"/>
              <a:ext cx="889000" cy="1270000"/>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extLst>
                <a:ext uri="{FF2B5EF4-FFF2-40B4-BE49-F238E27FC236}">
                  <a16:creationId xmlns:a16="http://schemas.microsoft.com/office/drawing/2014/main" xmlns="" id="{DD1BD4A8-01FC-6E42-A504-B0140E10A070}"/>
                </a:ext>
              </a:extLst>
            </p:cNvPr>
            <p:cNvSpPr/>
            <p:nvPr/>
          </p:nvSpPr>
          <p:spPr>
            <a:xfrm>
              <a:off x="7671832" y="6298168"/>
              <a:ext cx="1558355" cy="1557807"/>
            </a:xfrm>
            <a:prstGeom prst="ellipse">
              <a:avLst/>
            </a:prstGeom>
            <a:noFill/>
            <a:ln w="76200">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1350" dirty="0" err="1"/>
            </a:p>
          </p:txBody>
        </p:sp>
      </p:grpSp>
      <p:grpSp>
        <p:nvGrpSpPr>
          <p:cNvPr id="93" name="Group 92">
            <a:extLst>
              <a:ext uri="{FF2B5EF4-FFF2-40B4-BE49-F238E27FC236}">
                <a16:creationId xmlns:a16="http://schemas.microsoft.com/office/drawing/2014/main" xmlns="" id="{AB3DA661-0332-3843-AFD9-6168DD396503}"/>
              </a:ext>
            </a:extLst>
          </p:cNvPr>
          <p:cNvGrpSpPr/>
          <p:nvPr/>
        </p:nvGrpSpPr>
        <p:grpSpPr>
          <a:xfrm>
            <a:off x="7608690" y="1197215"/>
            <a:ext cx="1245856" cy="1168355"/>
            <a:chOff x="8788469" y="152428"/>
            <a:chExt cx="1661141" cy="1557807"/>
          </a:xfrm>
        </p:grpSpPr>
        <p:pic>
          <p:nvPicPr>
            <p:cNvPr id="1040" name="Picture 16" descr="eyes closed smiling clip art">
              <a:extLst>
                <a:ext uri="{FF2B5EF4-FFF2-40B4-BE49-F238E27FC236}">
                  <a16:creationId xmlns:a16="http://schemas.microsoft.com/office/drawing/2014/main" xmlns="" id="{22EE858F-F9B8-8748-8681-684A46B37E1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178570" y="359294"/>
              <a:ext cx="880937" cy="1144074"/>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xmlns="" id="{35AEBD31-F2FF-3D4B-BF1F-7A911860AAD6}"/>
                </a:ext>
              </a:extLst>
            </p:cNvPr>
            <p:cNvSpPr/>
            <p:nvPr/>
          </p:nvSpPr>
          <p:spPr>
            <a:xfrm flipH="1">
              <a:off x="8788469" y="152428"/>
              <a:ext cx="1661141" cy="1557807"/>
            </a:xfrm>
            <a:prstGeom prst="ellipse">
              <a:avLst/>
            </a:prstGeom>
            <a:noFill/>
            <a:ln w="76200">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1350" dirty="0" err="1"/>
            </a:p>
          </p:txBody>
        </p:sp>
      </p:grpSp>
      <p:grpSp>
        <p:nvGrpSpPr>
          <p:cNvPr id="91" name="Group 90">
            <a:extLst>
              <a:ext uri="{FF2B5EF4-FFF2-40B4-BE49-F238E27FC236}">
                <a16:creationId xmlns:a16="http://schemas.microsoft.com/office/drawing/2014/main" xmlns="" id="{966C3573-A8A4-5C47-BE53-F4AA8BBFB5A5}"/>
              </a:ext>
            </a:extLst>
          </p:cNvPr>
          <p:cNvGrpSpPr/>
          <p:nvPr/>
        </p:nvGrpSpPr>
        <p:grpSpPr>
          <a:xfrm>
            <a:off x="7598157" y="2623059"/>
            <a:ext cx="1245856" cy="1168355"/>
            <a:chOff x="10130875" y="3497411"/>
            <a:chExt cx="1661141" cy="1557807"/>
          </a:xfrm>
        </p:grpSpPr>
        <p:pic>
          <p:nvPicPr>
            <p:cNvPr id="1036" name="Picture 12" descr="Akiko clip art">
              <a:extLst>
                <a:ext uri="{FF2B5EF4-FFF2-40B4-BE49-F238E27FC236}">
                  <a16:creationId xmlns:a16="http://schemas.microsoft.com/office/drawing/2014/main" xmlns="" id="{7DE9F6A8-03EC-F64E-A26A-4B15EC04E61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544387" y="3703802"/>
              <a:ext cx="886323" cy="1080882"/>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xmlns="" id="{D6F33FFF-F920-C045-8198-2D758AAD9CFA}"/>
                </a:ext>
              </a:extLst>
            </p:cNvPr>
            <p:cNvSpPr/>
            <p:nvPr/>
          </p:nvSpPr>
          <p:spPr>
            <a:xfrm flipH="1">
              <a:off x="10130875" y="3497411"/>
              <a:ext cx="1661141" cy="1557807"/>
            </a:xfrm>
            <a:prstGeom prst="ellipse">
              <a:avLst/>
            </a:prstGeom>
            <a:noFill/>
            <a:ln w="76200">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1350" b="1" dirty="0" err="1"/>
            </a:p>
          </p:txBody>
        </p:sp>
      </p:grpSp>
      <p:grpSp>
        <p:nvGrpSpPr>
          <p:cNvPr id="90" name="Group 89">
            <a:extLst>
              <a:ext uri="{FF2B5EF4-FFF2-40B4-BE49-F238E27FC236}">
                <a16:creationId xmlns:a16="http://schemas.microsoft.com/office/drawing/2014/main" xmlns="" id="{C467DB6A-5391-8A4D-93A1-ABB7C042DB43}"/>
              </a:ext>
            </a:extLst>
          </p:cNvPr>
          <p:cNvGrpSpPr/>
          <p:nvPr/>
        </p:nvGrpSpPr>
        <p:grpSpPr>
          <a:xfrm>
            <a:off x="6786268" y="3820415"/>
            <a:ext cx="1245856" cy="1168355"/>
            <a:chOff x="9048357" y="5093886"/>
            <a:chExt cx="1661141" cy="1557807"/>
          </a:xfrm>
        </p:grpSpPr>
        <p:pic>
          <p:nvPicPr>
            <p:cNvPr id="1038" name="Picture 14" descr="excited girl clip art">
              <a:extLst>
                <a:ext uri="{FF2B5EF4-FFF2-40B4-BE49-F238E27FC236}">
                  <a16:creationId xmlns:a16="http://schemas.microsoft.com/office/drawing/2014/main" xmlns="" id="{35CBFC06-6389-3C42-A355-335CED8279C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98172" y="5359920"/>
              <a:ext cx="893660" cy="1037467"/>
            </a:xfrm>
            <a:prstGeom prst="rect">
              <a:avLst/>
            </a:prstGeom>
            <a:noFill/>
            <a:extLst>
              <a:ext uri="{909E8E84-426E-40DD-AFC4-6F175D3DCCD1}">
                <a14:hiddenFill xmlns:a14="http://schemas.microsoft.com/office/drawing/2010/main">
                  <a:solidFill>
                    <a:srgbClr val="FFFFFF"/>
                  </a:solidFill>
                </a14:hiddenFill>
              </a:ext>
            </a:extLst>
          </p:spPr>
        </p:pic>
        <p:sp>
          <p:nvSpPr>
            <p:cNvPr id="31" name="Oval 30">
              <a:extLst>
                <a:ext uri="{FF2B5EF4-FFF2-40B4-BE49-F238E27FC236}">
                  <a16:creationId xmlns:a16="http://schemas.microsoft.com/office/drawing/2014/main" xmlns="" id="{61FA9A64-69CA-4D4F-97D9-7883E249D18B}"/>
                </a:ext>
              </a:extLst>
            </p:cNvPr>
            <p:cNvSpPr/>
            <p:nvPr/>
          </p:nvSpPr>
          <p:spPr>
            <a:xfrm flipH="1">
              <a:off x="9048357" y="5093886"/>
              <a:ext cx="1661141" cy="1557807"/>
            </a:xfrm>
            <a:prstGeom prst="ellipse">
              <a:avLst/>
            </a:prstGeom>
            <a:noFill/>
            <a:ln w="76200">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1350" dirty="0" err="1"/>
            </a:p>
          </p:txBody>
        </p:sp>
      </p:grpSp>
      <p:grpSp>
        <p:nvGrpSpPr>
          <p:cNvPr id="92" name="Group 91">
            <a:extLst>
              <a:ext uri="{FF2B5EF4-FFF2-40B4-BE49-F238E27FC236}">
                <a16:creationId xmlns:a16="http://schemas.microsoft.com/office/drawing/2014/main" xmlns="" id="{CF7B9690-59C8-C64D-B5B7-BED76C35AEDF}"/>
              </a:ext>
            </a:extLst>
          </p:cNvPr>
          <p:cNvGrpSpPr/>
          <p:nvPr/>
        </p:nvGrpSpPr>
        <p:grpSpPr>
          <a:xfrm>
            <a:off x="6562557" y="74206"/>
            <a:ext cx="1245856" cy="1168355"/>
            <a:chOff x="10130875" y="1623222"/>
            <a:chExt cx="1661141" cy="1557807"/>
          </a:xfrm>
        </p:grpSpPr>
        <p:pic>
          <p:nvPicPr>
            <p:cNvPr id="1032" name="Picture 8" descr="cool guy clip art">
              <a:extLst>
                <a:ext uri="{FF2B5EF4-FFF2-40B4-BE49-F238E27FC236}">
                  <a16:creationId xmlns:a16="http://schemas.microsoft.com/office/drawing/2014/main" xmlns="" id="{305A4B42-8488-334A-BCDE-800C72C3E86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70371" y="1858323"/>
              <a:ext cx="754624" cy="1033732"/>
            </a:xfrm>
            <a:prstGeom prst="rect">
              <a:avLst/>
            </a:prstGeom>
            <a:noFill/>
            <a:extLst>
              <a:ext uri="{909E8E84-426E-40DD-AFC4-6F175D3DCCD1}">
                <a14:hiddenFill xmlns:a14="http://schemas.microsoft.com/office/drawing/2010/main">
                  <a:solidFill>
                    <a:srgbClr val="FFFFFF"/>
                  </a:solidFill>
                </a14:hiddenFill>
              </a:ext>
            </a:extLst>
          </p:spPr>
        </p:pic>
        <p:sp>
          <p:nvSpPr>
            <p:cNvPr id="32" name="Oval 31">
              <a:extLst>
                <a:ext uri="{FF2B5EF4-FFF2-40B4-BE49-F238E27FC236}">
                  <a16:creationId xmlns:a16="http://schemas.microsoft.com/office/drawing/2014/main" xmlns="" id="{FFC0A43B-06B8-5E49-AA39-757434EC89AF}"/>
                </a:ext>
              </a:extLst>
            </p:cNvPr>
            <p:cNvSpPr/>
            <p:nvPr/>
          </p:nvSpPr>
          <p:spPr>
            <a:xfrm flipH="1">
              <a:off x="10130875" y="1623222"/>
              <a:ext cx="1661141" cy="1557807"/>
            </a:xfrm>
            <a:prstGeom prst="ellipse">
              <a:avLst/>
            </a:prstGeom>
            <a:noFill/>
            <a:ln w="76200">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1350" dirty="0" err="1"/>
            </a:p>
          </p:txBody>
        </p:sp>
      </p:grpSp>
    </p:spTree>
    <p:custDataLst>
      <p:tags r:id="rId1"/>
    </p:custDataLst>
    <p:extLst>
      <p:ext uri="{BB962C8B-B14F-4D97-AF65-F5344CB8AC3E}">
        <p14:creationId xmlns:p14="http://schemas.microsoft.com/office/powerpoint/2010/main" val="623592341"/>
      </p:ext>
    </p:extLst>
  </p:cSld>
  <p:clrMapOvr>
    <a:masterClrMapping/>
  </p:clrMapOvr>
  <mc:AlternateContent xmlns:mc="http://schemas.openxmlformats.org/markup-compatibility/2006">
    <mc:Choice xmlns:p14="http://schemas.microsoft.com/office/powerpoint/2010/main" Requires="p14">
      <p:transition spd="slow" p14:dur="2000" advTm="7681"/>
    </mc:Choice>
    <mc:Fallback>
      <p:transition spd="slow" advTm="7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 fill="hold"/>
                                        <p:tgtEl>
                                          <p:spTgt spid="6"/>
                                        </p:tgtEl>
                                        <p:attrNameLst>
                                          <p:attrName>ppt_w</p:attrName>
                                        </p:attrNameLst>
                                      </p:cBhvr>
                                      <p:tavLst>
                                        <p:tav tm="0">
                                          <p:val>
                                            <p:fltVal val="0"/>
                                          </p:val>
                                        </p:tav>
                                        <p:tav tm="100000">
                                          <p:val>
                                            <p:strVal val="#ppt_w"/>
                                          </p:val>
                                        </p:tav>
                                      </p:tavLst>
                                    </p:anim>
                                    <p:anim calcmode="lin" valueType="num">
                                      <p:cBhvr>
                                        <p:cTn id="8" dur="100" fill="hold"/>
                                        <p:tgtEl>
                                          <p:spTgt spid="6"/>
                                        </p:tgtEl>
                                        <p:attrNameLst>
                                          <p:attrName>ppt_h</p:attrName>
                                        </p:attrNameLst>
                                      </p:cBhvr>
                                      <p:tavLst>
                                        <p:tav tm="0">
                                          <p:val>
                                            <p:fltVal val="0"/>
                                          </p:val>
                                        </p:tav>
                                        <p:tav tm="100000">
                                          <p:val>
                                            <p:strVal val="#ppt_h"/>
                                          </p:val>
                                        </p:tav>
                                      </p:tavLst>
                                    </p:anim>
                                    <p:animEffect transition="in" filter="fade">
                                      <p:cBhvr>
                                        <p:cTn id="9" dur="100"/>
                                        <p:tgtEl>
                                          <p:spTgt spid="6"/>
                                        </p:tgtEl>
                                      </p:cBhvr>
                                    </p:animEffect>
                                  </p:childTnLst>
                                </p:cTn>
                              </p:par>
                            </p:childTnLst>
                          </p:cTn>
                        </p:par>
                        <p:par>
                          <p:cTn id="10" fill="hold">
                            <p:stCondLst>
                              <p:cond delay="100"/>
                            </p:stCondLst>
                            <p:childTnLst>
                              <p:par>
                                <p:cTn id="11" presetID="53" presetClass="entr" presetSubtype="16" fill="hold" nodeType="afterEffect">
                                  <p:stCondLst>
                                    <p:cond delay="0"/>
                                  </p:stCondLst>
                                  <p:childTnLst>
                                    <p:set>
                                      <p:cBhvr>
                                        <p:cTn id="12" dur="1" fill="hold">
                                          <p:stCondLst>
                                            <p:cond delay="0"/>
                                          </p:stCondLst>
                                        </p:cTn>
                                        <p:tgtEl>
                                          <p:spTgt spid="89"/>
                                        </p:tgtEl>
                                        <p:attrNameLst>
                                          <p:attrName>style.visibility</p:attrName>
                                        </p:attrNameLst>
                                      </p:cBhvr>
                                      <p:to>
                                        <p:strVal val="visible"/>
                                      </p:to>
                                    </p:set>
                                    <p:anim calcmode="lin" valueType="num">
                                      <p:cBhvr>
                                        <p:cTn id="13" dur="100" fill="hold"/>
                                        <p:tgtEl>
                                          <p:spTgt spid="89"/>
                                        </p:tgtEl>
                                        <p:attrNameLst>
                                          <p:attrName>ppt_w</p:attrName>
                                        </p:attrNameLst>
                                      </p:cBhvr>
                                      <p:tavLst>
                                        <p:tav tm="0">
                                          <p:val>
                                            <p:fltVal val="0"/>
                                          </p:val>
                                        </p:tav>
                                        <p:tav tm="100000">
                                          <p:val>
                                            <p:strVal val="#ppt_w"/>
                                          </p:val>
                                        </p:tav>
                                      </p:tavLst>
                                    </p:anim>
                                    <p:anim calcmode="lin" valueType="num">
                                      <p:cBhvr>
                                        <p:cTn id="14" dur="100" fill="hold"/>
                                        <p:tgtEl>
                                          <p:spTgt spid="89"/>
                                        </p:tgtEl>
                                        <p:attrNameLst>
                                          <p:attrName>ppt_h</p:attrName>
                                        </p:attrNameLst>
                                      </p:cBhvr>
                                      <p:tavLst>
                                        <p:tav tm="0">
                                          <p:val>
                                            <p:fltVal val="0"/>
                                          </p:val>
                                        </p:tav>
                                        <p:tav tm="100000">
                                          <p:val>
                                            <p:strVal val="#ppt_h"/>
                                          </p:val>
                                        </p:tav>
                                      </p:tavLst>
                                    </p:anim>
                                    <p:animEffect transition="in" filter="fade">
                                      <p:cBhvr>
                                        <p:cTn id="15" dur="100"/>
                                        <p:tgtEl>
                                          <p:spTgt spid="89"/>
                                        </p:tgtEl>
                                      </p:cBhvr>
                                    </p:animEffect>
                                  </p:childTnLst>
                                </p:cTn>
                              </p:par>
                            </p:childTnLst>
                          </p:cTn>
                        </p:par>
                        <p:par>
                          <p:cTn id="16" fill="hold">
                            <p:stCondLst>
                              <p:cond delay="200"/>
                            </p:stCondLst>
                            <p:childTnLst>
                              <p:par>
                                <p:cTn id="17" presetID="53" presetClass="entr" presetSubtype="16" fill="hold" nodeType="afterEffect">
                                  <p:stCondLst>
                                    <p:cond delay="0"/>
                                  </p:stCondLst>
                                  <p:childTnLst>
                                    <p:set>
                                      <p:cBhvr>
                                        <p:cTn id="18" dur="1" fill="hold">
                                          <p:stCondLst>
                                            <p:cond delay="0"/>
                                          </p:stCondLst>
                                        </p:cTn>
                                        <p:tgtEl>
                                          <p:spTgt spid="88"/>
                                        </p:tgtEl>
                                        <p:attrNameLst>
                                          <p:attrName>style.visibility</p:attrName>
                                        </p:attrNameLst>
                                      </p:cBhvr>
                                      <p:to>
                                        <p:strVal val="visible"/>
                                      </p:to>
                                    </p:set>
                                    <p:anim calcmode="lin" valueType="num">
                                      <p:cBhvr>
                                        <p:cTn id="19" dur="100" fill="hold"/>
                                        <p:tgtEl>
                                          <p:spTgt spid="88"/>
                                        </p:tgtEl>
                                        <p:attrNameLst>
                                          <p:attrName>ppt_w</p:attrName>
                                        </p:attrNameLst>
                                      </p:cBhvr>
                                      <p:tavLst>
                                        <p:tav tm="0">
                                          <p:val>
                                            <p:fltVal val="0"/>
                                          </p:val>
                                        </p:tav>
                                        <p:tav tm="100000">
                                          <p:val>
                                            <p:strVal val="#ppt_w"/>
                                          </p:val>
                                        </p:tav>
                                      </p:tavLst>
                                    </p:anim>
                                    <p:anim calcmode="lin" valueType="num">
                                      <p:cBhvr>
                                        <p:cTn id="20" dur="100" fill="hold"/>
                                        <p:tgtEl>
                                          <p:spTgt spid="88"/>
                                        </p:tgtEl>
                                        <p:attrNameLst>
                                          <p:attrName>ppt_h</p:attrName>
                                        </p:attrNameLst>
                                      </p:cBhvr>
                                      <p:tavLst>
                                        <p:tav tm="0">
                                          <p:val>
                                            <p:fltVal val="0"/>
                                          </p:val>
                                        </p:tav>
                                        <p:tav tm="100000">
                                          <p:val>
                                            <p:strVal val="#ppt_h"/>
                                          </p:val>
                                        </p:tav>
                                      </p:tavLst>
                                    </p:anim>
                                    <p:animEffect transition="in" filter="fade">
                                      <p:cBhvr>
                                        <p:cTn id="21" dur="100"/>
                                        <p:tgtEl>
                                          <p:spTgt spid="88"/>
                                        </p:tgtEl>
                                      </p:cBhvr>
                                    </p:animEffect>
                                  </p:childTnLst>
                                </p:cTn>
                              </p:par>
                            </p:childTnLst>
                          </p:cTn>
                        </p:par>
                        <p:par>
                          <p:cTn id="22" fill="hold">
                            <p:stCondLst>
                              <p:cond delay="300"/>
                            </p:stCondLst>
                            <p:childTnLst>
                              <p:par>
                                <p:cTn id="23" presetID="53" presetClass="entr" presetSubtype="16" fill="hold" nodeType="afterEffect">
                                  <p:stCondLst>
                                    <p:cond delay="0"/>
                                  </p:stCondLst>
                                  <p:childTnLst>
                                    <p:set>
                                      <p:cBhvr>
                                        <p:cTn id="24" dur="1" fill="hold">
                                          <p:stCondLst>
                                            <p:cond delay="0"/>
                                          </p:stCondLst>
                                        </p:cTn>
                                        <p:tgtEl>
                                          <p:spTgt spid="90"/>
                                        </p:tgtEl>
                                        <p:attrNameLst>
                                          <p:attrName>style.visibility</p:attrName>
                                        </p:attrNameLst>
                                      </p:cBhvr>
                                      <p:to>
                                        <p:strVal val="visible"/>
                                      </p:to>
                                    </p:set>
                                    <p:anim calcmode="lin" valueType="num">
                                      <p:cBhvr>
                                        <p:cTn id="25" dur="100" fill="hold"/>
                                        <p:tgtEl>
                                          <p:spTgt spid="90"/>
                                        </p:tgtEl>
                                        <p:attrNameLst>
                                          <p:attrName>ppt_w</p:attrName>
                                        </p:attrNameLst>
                                      </p:cBhvr>
                                      <p:tavLst>
                                        <p:tav tm="0">
                                          <p:val>
                                            <p:fltVal val="0"/>
                                          </p:val>
                                        </p:tav>
                                        <p:tav tm="100000">
                                          <p:val>
                                            <p:strVal val="#ppt_w"/>
                                          </p:val>
                                        </p:tav>
                                      </p:tavLst>
                                    </p:anim>
                                    <p:anim calcmode="lin" valueType="num">
                                      <p:cBhvr>
                                        <p:cTn id="26" dur="100" fill="hold"/>
                                        <p:tgtEl>
                                          <p:spTgt spid="90"/>
                                        </p:tgtEl>
                                        <p:attrNameLst>
                                          <p:attrName>ppt_h</p:attrName>
                                        </p:attrNameLst>
                                      </p:cBhvr>
                                      <p:tavLst>
                                        <p:tav tm="0">
                                          <p:val>
                                            <p:fltVal val="0"/>
                                          </p:val>
                                        </p:tav>
                                        <p:tav tm="100000">
                                          <p:val>
                                            <p:strVal val="#ppt_h"/>
                                          </p:val>
                                        </p:tav>
                                      </p:tavLst>
                                    </p:anim>
                                    <p:animEffect transition="in" filter="fade">
                                      <p:cBhvr>
                                        <p:cTn id="27" dur="100"/>
                                        <p:tgtEl>
                                          <p:spTgt spid="90"/>
                                        </p:tgtEl>
                                      </p:cBhvr>
                                    </p:animEffect>
                                  </p:childTnLst>
                                </p:cTn>
                              </p:par>
                            </p:childTnLst>
                          </p:cTn>
                        </p:par>
                        <p:par>
                          <p:cTn id="28" fill="hold">
                            <p:stCondLst>
                              <p:cond delay="400"/>
                            </p:stCondLst>
                            <p:childTnLst>
                              <p:par>
                                <p:cTn id="29" presetID="53" presetClass="entr" presetSubtype="16" fill="hold" nodeType="afterEffect">
                                  <p:stCondLst>
                                    <p:cond delay="0"/>
                                  </p:stCondLst>
                                  <p:childTnLst>
                                    <p:set>
                                      <p:cBhvr>
                                        <p:cTn id="30" dur="1" fill="hold">
                                          <p:stCondLst>
                                            <p:cond delay="0"/>
                                          </p:stCondLst>
                                        </p:cTn>
                                        <p:tgtEl>
                                          <p:spTgt spid="87"/>
                                        </p:tgtEl>
                                        <p:attrNameLst>
                                          <p:attrName>style.visibility</p:attrName>
                                        </p:attrNameLst>
                                      </p:cBhvr>
                                      <p:to>
                                        <p:strVal val="visible"/>
                                      </p:to>
                                    </p:set>
                                    <p:anim calcmode="lin" valueType="num">
                                      <p:cBhvr>
                                        <p:cTn id="31" dur="100" fill="hold"/>
                                        <p:tgtEl>
                                          <p:spTgt spid="87"/>
                                        </p:tgtEl>
                                        <p:attrNameLst>
                                          <p:attrName>ppt_w</p:attrName>
                                        </p:attrNameLst>
                                      </p:cBhvr>
                                      <p:tavLst>
                                        <p:tav tm="0">
                                          <p:val>
                                            <p:fltVal val="0"/>
                                          </p:val>
                                        </p:tav>
                                        <p:tav tm="100000">
                                          <p:val>
                                            <p:strVal val="#ppt_w"/>
                                          </p:val>
                                        </p:tav>
                                      </p:tavLst>
                                    </p:anim>
                                    <p:anim calcmode="lin" valueType="num">
                                      <p:cBhvr>
                                        <p:cTn id="32" dur="100" fill="hold"/>
                                        <p:tgtEl>
                                          <p:spTgt spid="87"/>
                                        </p:tgtEl>
                                        <p:attrNameLst>
                                          <p:attrName>ppt_h</p:attrName>
                                        </p:attrNameLst>
                                      </p:cBhvr>
                                      <p:tavLst>
                                        <p:tav tm="0">
                                          <p:val>
                                            <p:fltVal val="0"/>
                                          </p:val>
                                        </p:tav>
                                        <p:tav tm="100000">
                                          <p:val>
                                            <p:strVal val="#ppt_h"/>
                                          </p:val>
                                        </p:tav>
                                      </p:tavLst>
                                    </p:anim>
                                    <p:animEffect transition="in" filter="fade">
                                      <p:cBhvr>
                                        <p:cTn id="33" dur="100"/>
                                        <p:tgtEl>
                                          <p:spTgt spid="87"/>
                                        </p:tgtEl>
                                      </p:cBhvr>
                                    </p:animEffect>
                                  </p:childTnLst>
                                </p:cTn>
                              </p:par>
                            </p:childTnLst>
                          </p:cTn>
                        </p:par>
                        <p:par>
                          <p:cTn id="34" fill="hold">
                            <p:stCondLst>
                              <p:cond delay="500"/>
                            </p:stCondLst>
                            <p:childTnLst>
                              <p:par>
                                <p:cTn id="35" presetID="53" presetClass="entr" presetSubtype="16" fill="hold" nodeType="afterEffect">
                                  <p:stCondLst>
                                    <p:cond delay="0"/>
                                  </p:stCondLst>
                                  <p:childTnLst>
                                    <p:set>
                                      <p:cBhvr>
                                        <p:cTn id="36" dur="1" fill="hold">
                                          <p:stCondLst>
                                            <p:cond delay="0"/>
                                          </p:stCondLst>
                                        </p:cTn>
                                        <p:tgtEl>
                                          <p:spTgt spid="91"/>
                                        </p:tgtEl>
                                        <p:attrNameLst>
                                          <p:attrName>style.visibility</p:attrName>
                                        </p:attrNameLst>
                                      </p:cBhvr>
                                      <p:to>
                                        <p:strVal val="visible"/>
                                      </p:to>
                                    </p:set>
                                    <p:anim calcmode="lin" valueType="num">
                                      <p:cBhvr>
                                        <p:cTn id="37" dur="100" fill="hold"/>
                                        <p:tgtEl>
                                          <p:spTgt spid="91"/>
                                        </p:tgtEl>
                                        <p:attrNameLst>
                                          <p:attrName>ppt_w</p:attrName>
                                        </p:attrNameLst>
                                      </p:cBhvr>
                                      <p:tavLst>
                                        <p:tav tm="0">
                                          <p:val>
                                            <p:fltVal val="0"/>
                                          </p:val>
                                        </p:tav>
                                        <p:tav tm="100000">
                                          <p:val>
                                            <p:strVal val="#ppt_w"/>
                                          </p:val>
                                        </p:tav>
                                      </p:tavLst>
                                    </p:anim>
                                    <p:anim calcmode="lin" valueType="num">
                                      <p:cBhvr>
                                        <p:cTn id="38" dur="100" fill="hold"/>
                                        <p:tgtEl>
                                          <p:spTgt spid="91"/>
                                        </p:tgtEl>
                                        <p:attrNameLst>
                                          <p:attrName>ppt_h</p:attrName>
                                        </p:attrNameLst>
                                      </p:cBhvr>
                                      <p:tavLst>
                                        <p:tav tm="0">
                                          <p:val>
                                            <p:fltVal val="0"/>
                                          </p:val>
                                        </p:tav>
                                        <p:tav tm="100000">
                                          <p:val>
                                            <p:strVal val="#ppt_h"/>
                                          </p:val>
                                        </p:tav>
                                      </p:tavLst>
                                    </p:anim>
                                    <p:animEffect transition="in" filter="fade">
                                      <p:cBhvr>
                                        <p:cTn id="39" dur="100"/>
                                        <p:tgtEl>
                                          <p:spTgt spid="91"/>
                                        </p:tgtEl>
                                      </p:cBhvr>
                                    </p:animEffect>
                                  </p:childTnLst>
                                </p:cTn>
                              </p:par>
                            </p:childTnLst>
                          </p:cTn>
                        </p:par>
                        <p:par>
                          <p:cTn id="40" fill="hold">
                            <p:stCondLst>
                              <p:cond delay="600"/>
                            </p:stCondLst>
                            <p:childTnLst>
                              <p:par>
                                <p:cTn id="41" presetID="53" presetClass="entr" presetSubtype="16" fill="hold" nodeType="afterEffect">
                                  <p:stCondLst>
                                    <p:cond delay="0"/>
                                  </p:stCondLst>
                                  <p:childTnLst>
                                    <p:set>
                                      <p:cBhvr>
                                        <p:cTn id="42" dur="1" fill="hold">
                                          <p:stCondLst>
                                            <p:cond delay="0"/>
                                          </p:stCondLst>
                                        </p:cTn>
                                        <p:tgtEl>
                                          <p:spTgt spid="85"/>
                                        </p:tgtEl>
                                        <p:attrNameLst>
                                          <p:attrName>style.visibility</p:attrName>
                                        </p:attrNameLst>
                                      </p:cBhvr>
                                      <p:to>
                                        <p:strVal val="visible"/>
                                      </p:to>
                                    </p:set>
                                    <p:anim calcmode="lin" valueType="num">
                                      <p:cBhvr>
                                        <p:cTn id="43" dur="100" fill="hold"/>
                                        <p:tgtEl>
                                          <p:spTgt spid="85"/>
                                        </p:tgtEl>
                                        <p:attrNameLst>
                                          <p:attrName>ppt_w</p:attrName>
                                        </p:attrNameLst>
                                      </p:cBhvr>
                                      <p:tavLst>
                                        <p:tav tm="0">
                                          <p:val>
                                            <p:fltVal val="0"/>
                                          </p:val>
                                        </p:tav>
                                        <p:tav tm="100000">
                                          <p:val>
                                            <p:strVal val="#ppt_w"/>
                                          </p:val>
                                        </p:tav>
                                      </p:tavLst>
                                    </p:anim>
                                    <p:anim calcmode="lin" valueType="num">
                                      <p:cBhvr>
                                        <p:cTn id="44" dur="100" fill="hold"/>
                                        <p:tgtEl>
                                          <p:spTgt spid="85"/>
                                        </p:tgtEl>
                                        <p:attrNameLst>
                                          <p:attrName>ppt_h</p:attrName>
                                        </p:attrNameLst>
                                      </p:cBhvr>
                                      <p:tavLst>
                                        <p:tav tm="0">
                                          <p:val>
                                            <p:fltVal val="0"/>
                                          </p:val>
                                        </p:tav>
                                        <p:tav tm="100000">
                                          <p:val>
                                            <p:strVal val="#ppt_h"/>
                                          </p:val>
                                        </p:tav>
                                      </p:tavLst>
                                    </p:anim>
                                    <p:animEffect transition="in" filter="fade">
                                      <p:cBhvr>
                                        <p:cTn id="45" dur="100"/>
                                        <p:tgtEl>
                                          <p:spTgt spid="85"/>
                                        </p:tgtEl>
                                      </p:cBhvr>
                                    </p:animEffect>
                                  </p:childTnLst>
                                </p:cTn>
                              </p:par>
                            </p:childTnLst>
                          </p:cTn>
                        </p:par>
                        <p:par>
                          <p:cTn id="46" fill="hold">
                            <p:stCondLst>
                              <p:cond delay="700"/>
                            </p:stCondLst>
                            <p:childTnLst>
                              <p:par>
                                <p:cTn id="47" presetID="53" presetClass="entr" presetSubtype="16" fill="hold" nodeType="afterEffect">
                                  <p:stCondLst>
                                    <p:cond delay="0"/>
                                  </p:stCondLst>
                                  <p:childTnLst>
                                    <p:set>
                                      <p:cBhvr>
                                        <p:cTn id="48" dur="1" fill="hold">
                                          <p:stCondLst>
                                            <p:cond delay="0"/>
                                          </p:stCondLst>
                                        </p:cTn>
                                        <p:tgtEl>
                                          <p:spTgt spid="93"/>
                                        </p:tgtEl>
                                        <p:attrNameLst>
                                          <p:attrName>style.visibility</p:attrName>
                                        </p:attrNameLst>
                                      </p:cBhvr>
                                      <p:to>
                                        <p:strVal val="visible"/>
                                      </p:to>
                                    </p:set>
                                    <p:anim calcmode="lin" valueType="num">
                                      <p:cBhvr>
                                        <p:cTn id="49" dur="100" fill="hold"/>
                                        <p:tgtEl>
                                          <p:spTgt spid="93"/>
                                        </p:tgtEl>
                                        <p:attrNameLst>
                                          <p:attrName>ppt_w</p:attrName>
                                        </p:attrNameLst>
                                      </p:cBhvr>
                                      <p:tavLst>
                                        <p:tav tm="0">
                                          <p:val>
                                            <p:fltVal val="0"/>
                                          </p:val>
                                        </p:tav>
                                        <p:tav tm="100000">
                                          <p:val>
                                            <p:strVal val="#ppt_w"/>
                                          </p:val>
                                        </p:tav>
                                      </p:tavLst>
                                    </p:anim>
                                    <p:anim calcmode="lin" valueType="num">
                                      <p:cBhvr>
                                        <p:cTn id="50" dur="100" fill="hold"/>
                                        <p:tgtEl>
                                          <p:spTgt spid="93"/>
                                        </p:tgtEl>
                                        <p:attrNameLst>
                                          <p:attrName>ppt_h</p:attrName>
                                        </p:attrNameLst>
                                      </p:cBhvr>
                                      <p:tavLst>
                                        <p:tav tm="0">
                                          <p:val>
                                            <p:fltVal val="0"/>
                                          </p:val>
                                        </p:tav>
                                        <p:tav tm="100000">
                                          <p:val>
                                            <p:strVal val="#ppt_h"/>
                                          </p:val>
                                        </p:tav>
                                      </p:tavLst>
                                    </p:anim>
                                    <p:animEffect transition="in" filter="fade">
                                      <p:cBhvr>
                                        <p:cTn id="51" dur="100"/>
                                        <p:tgtEl>
                                          <p:spTgt spid="93"/>
                                        </p:tgtEl>
                                      </p:cBhvr>
                                    </p:animEffect>
                                  </p:childTnLst>
                                </p:cTn>
                              </p:par>
                            </p:childTnLst>
                          </p:cTn>
                        </p:par>
                        <p:par>
                          <p:cTn id="52" fill="hold">
                            <p:stCondLst>
                              <p:cond delay="800"/>
                            </p:stCondLst>
                            <p:childTnLst>
                              <p:par>
                                <p:cTn id="53" presetID="53" presetClass="entr" presetSubtype="16" fill="hold" nodeType="afterEffect">
                                  <p:stCondLst>
                                    <p:cond delay="0"/>
                                  </p:stCondLst>
                                  <p:childTnLst>
                                    <p:set>
                                      <p:cBhvr>
                                        <p:cTn id="54" dur="1" fill="hold">
                                          <p:stCondLst>
                                            <p:cond delay="0"/>
                                          </p:stCondLst>
                                        </p:cTn>
                                        <p:tgtEl>
                                          <p:spTgt spid="84"/>
                                        </p:tgtEl>
                                        <p:attrNameLst>
                                          <p:attrName>style.visibility</p:attrName>
                                        </p:attrNameLst>
                                      </p:cBhvr>
                                      <p:to>
                                        <p:strVal val="visible"/>
                                      </p:to>
                                    </p:set>
                                    <p:anim calcmode="lin" valueType="num">
                                      <p:cBhvr>
                                        <p:cTn id="55" dur="100" fill="hold"/>
                                        <p:tgtEl>
                                          <p:spTgt spid="84"/>
                                        </p:tgtEl>
                                        <p:attrNameLst>
                                          <p:attrName>ppt_w</p:attrName>
                                        </p:attrNameLst>
                                      </p:cBhvr>
                                      <p:tavLst>
                                        <p:tav tm="0">
                                          <p:val>
                                            <p:fltVal val="0"/>
                                          </p:val>
                                        </p:tav>
                                        <p:tav tm="100000">
                                          <p:val>
                                            <p:strVal val="#ppt_w"/>
                                          </p:val>
                                        </p:tav>
                                      </p:tavLst>
                                    </p:anim>
                                    <p:anim calcmode="lin" valueType="num">
                                      <p:cBhvr>
                                        <p:cTn id="56" dur="100" fill="hold"/>
                                        <p:tgtEl>
                                          <p:spTgt spid="84"/>
                                        </p:tgtEl>
                                        <p:attrNameLst>
                                          <p:attrName>ppt_h</p:attrName>
                                        </p:attrNameLst>
                                      </p:cBhvr>
                                      <p:tavLst>
                                        <p:tav tm="0">
                                          <p:val>
                                            <p:fltVal val="0"/>
                                          </p:val>
                                        </p:tav>
                                        <p:tav tm="100000">
                                          <p:val>
                                            <p:strVal val="#ppt_h"/>
                                          </p:val>
                                        </p:tav>
                                      </p:tavLst>
                                    </p:anim>
                                    <p:animEffect transition="in" filter="fade">
                                      <p:cBhvr>
                                        <p:cTn id="57" dur="100"/>
                                        <p:tgtEl>
                                          <p:spTgt spid="84"/>
                                        </p:tgtEl>
                                      </p:cBhvr>
                                    </p:animEffect>
                                  </p:childTnLst>
                                </p:cTn>
                              </p:par>
                            </p:childTnLst>
                          </p:cTn>
                        </p:par>
                        <p:par>
                          <p:cTn id="58" fill="hold">
                            <p:stCondLst>
                              <p:cond delay="900"/>
                            </p:stCondLst>
                            <p:childTnLst>
                              <p:par>
                                <p:cTn id="59" presetID="53" presetClass="entr" presetSubtype="16" fill="hold" nodeType="afterEffect">
                                  <p:stCondLst>
                                    <p:cond delay="0"/>
                                  </p:stCondLst>
                                  <p:childTnLst>
                                    <p:set>
                                      <p:cBhvr>
                                        <p:cTn id="60" dur="1" fill="hold">
                                          <p:stCondLst>
                                            <p:cond delay="0"/>
                                          </p:stCondLst>
                                        </p:cTn>
                                        <p:tgtEl>
                                          <p:spTgt spid="92"/>
                                        </p:tgtEl>
                                        <p:attrNameLst>
                                          <p:attrName>style.visibility</p:attrName>
                                        </p:attrNameLst>
                                      </p:cBhvr>
                                      <p:to>
                                        <p:strVal val="visible"/>
                                      </p:to>
                                    </p:set>
                                    <p:anim calcmode="lin" valueType="num">
                                      <p:cBhvr>
                                        <p:cTn id="61" dur="100" fill="hold"/>
                                        <p:tgtEl>
                                          <p:spTgt spid="92"/>
                                        </p:tgtEl>
                                        <p:attrNameLst>
                                          <p:attrName>ppt_w</p:attrName>
                                        </p:attrNameLst>
                                      </p:cBhvr>
                                      <p:tavLst>
                                        <p:tav tm="0">
                                          <p:val>
                                            <p:fltVal val="0"/>
                                          </p:val>
                                        </p:tav>
                                        <p:tav tm="100000">
                                          <p:val>
                                            <p:strVal val="#ppt_w"/>
                                          </p:val>
                                        </p:tav>
                                      </p:tavLst>
                                    </p:anim>
                                    <p:anim calcmode="lin" valueType="num">
                                      <p:cBhvr>
                                        <p:cTn id="62" dur="100" fill="hold"/>
                                        <p:tgtEl>
                                          <p:spTgt spid="92"/>
                                        </p:tgtEl>
                                        <p:attrNameLst>
                                          <p:attrName>ppt_h</p:attrName>
                                        </p:attrNameLst>
                                      </p:cBhvr>
                                      <p:tavLst>
                                        <p:tav tm="0">
                                          <p:val>
                                            <p:fltVal val="0"/>
                                          </p:val>
                                        </p:tav>
                                        <p:tav tm="100000">
                                          <p:val>
                                            <p:strVal val="#ppt_h"/>
                                          </p:val>
                                        </p:tav>
                                      </p:tavLst>
                                    </p:anim>
                                    <p:animEffect transition="in" filter="fade">
                                      <p:cBhvr>
                                        <p:cTn id="63" dur="100"/>
                                        <p:tgtEl>
                                          <p:spTgt spid="92"/>
                                        </p:tgtEl>
                                      </p:cBhvr>
                                    </p:animEffect>
                                  </p:childTnLst>
                                </p:cTn>
                              </p:par>
                            </p:childTnLst>
                          </p:cTn>
                        </p:par>
                        <p:par>
                          <p:cTn id="64" fill="hold">
                            <p:stCondLst>
                              <p:cond delay="1000"/>
                            </p:stCondLst>
                            <p:childTnLst>
                              <p:par>
                                <p:cTn id="65" presetID="53" presetClass="entr" presetSubtype="16" fill="hold" nodeType="afterEffect">
                                  <p:stCondLst>
                                    <p:cond delay="0"/>
                                  </p:stCondLst>
                                  <p:childTnLst>
                                    <p:set>
                                      <p:cBhvr>
                                        <p:cTn id="66" dur="1" fill="hold">
                                          <p:stCondLst>
                                            <p:cond delay="0"/>
                                          </p:stCondLst>
                                        </p:cTn>
                                        <p:tgtEl>
                                          <p:spTgt spid="83"/>
                                        </p:tgtEl>
                                        <p:attrNameLst>
                                          <p:attrName>style.visibility</p:attrName>
                                        </p:attrNameLst>
                                      </p:cBhvr>
                                      <p:to>
                                        <p:strVal val="visible"/>
                                      </p:to>
                                    </p:set>
                                    <p:anim calcmode="lin" valueType="num">
                                      <p:cBhvr>
                                        <p:cTn id="67" dur="100" fill="hold"/>
                                        <p:tgtEl>
                                          <p:spTgt spid="83"/>
                                        </p:tgtEl>
                                        <p:attrNameLst>
                                          <p:attrName>ppt_w</p:attrName>
                                        </p:attrNameLst>
                                      </p:cBhvr>
                                      <p:tavLst>
                                        <p:tav tm="0">
                                          <p:val>
                                            <p:fltVal val="0"/>
                                          </p:val>
                                        </p:tav>
                                        <p:tav tm="100000">
                                          <p:val>
                                            <p:strVal val="#ppt_w"/>
                                          </p:val>
                                        </p:tav>
                                      </p:tavLst>
                                    </p:anim>
                                    <p:anim calcmode="lin" valueType="num">
                                      <p:cBhvr>
                                        <p:cTn id="68" dur="100" fill="hold"/>
                                        <p:tgtEl>
                                          <p:spTgt spid="83"/>
                                        </p:tgtEl>
                                        <p:attrNameLst>
                                          <p:attrName>ppt_h</p:attrName>
                                        </p:attrNameLst>
                                      </p:cBhvr>
                                      <p:tavLst>
                                        <p:tav tm="0">
                                          <p:val>
                                            <p:fltVal val="0"/>
                                          </p:val>
                                        </p:tav>
                                        <p:tav tm="100000">
                                          <p:val>
                                            <p:strVal val="#ppt_h"/>
                                          </p:val>
                                        </p:tav>
                                      </p:tavLst>
                                    </p:anim>
                                    <p:animEffect transition="in" filter="fade">
                                      <p:cBhvr>
                                        <p:cTn id="69" dur="100"/>
                                        <p:tgtEl>
                                          <p:spTgt spid="83"/>
                                        </p:tgtEl>
                                      </p:cBhvr>
                                    </p:animEffect>
                                  </p:childTnLst>
                                </p:cTn>
                              </p:par>
                            </p:childTnLst>
                          </p:cTn>
                        </p:par>
                        <p:par>
                          <p:cTn id="70" fill="hold">
                            <p:stCondLst>
                              <p:cond delay="1100"/>
                            </p:stCondLst>
                            <p:childTnLst>
                              <p:par>
                                <p:cTn id="71" presetID="22" presetClass="entr" presetSubtype="8" fill="hold" nodeType="after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wipe(left)">
                                      <p:cBhvr>
                                        <p:cTn id="73" dur="500"/>
                                        <p:tgtEl>
                                          <p:spTgt spid="57"/>
                                        </p:tgtEl>
                                      </p:cBhvr>
                                    </p:animEffect>
                                  </p:childTnLst>
                                </p:cTn>
                              </p:par>
                              <p:par>
                                <p:cTn id="74" presetID="22" presetClass="entr" presetSubtype="8" fill="hold" nodeType="withEffect">
                                  <p:stCondLst>
                                    <p:cond delay="0"/>
                                  </p:stCondLst>
                                  <p:childTnLst>
                                    <p:set>
                                      <p:cBhvr>
                                        <p:cTn id="75" dur="1" fill="hold">
                                          <p:stCondLst>
                                            <p:cond delay="0"/>
                                          </p:stCondLst>
                                        </p:cTn>
                                        <p:tgtEl>
                                          <p:spTgt spid="60"/>
                                        </p:tgtEl>
                                        <p:attrNameLst>
                                          <p:attrName>style.visibility</p:attrName>
                                        </p:attrNameLst>
                                      </p:cBhvr>
                                      <p:to>
                                        <p:strVal val="visible"/>
                                      </p:to>
                                    </p:set>
                                    <p:animEffect transition="in" filter="wipe(left)">
                                      <p:cBhvr>
                                        <p:cTn id="76" dur="500"/>
                                        <p:tgtEl>
                                          <p:spTgt spid="60"/>
                                        </p:tgtEl>
                                      </p:cBhvr>
                                    </p:animEffect>
                                  </p:childTnLst>
                                </p:cTn>
                              </p:par>
                              <p:par>
                                <p:cTn id="77" presetID="22" presetClass="entr" presetSubtype="8" fill="hold" nodeType="with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wipe(left)">
                                      <p:cBhvr>
                                        <p:cTn id="79" dur="500"/>
                                        <p:tgtEl>
                                          <p:spTgt spid="47"/>
                                        </p:tgtEl>
                                      </p:cBhvr>
                                    </p:animEffect>
                                  </p:childTnLst>
                                </p:cTn>
                              </p:par>
                              <p:par>
                                <p:cTn id="80" presetID="22" presetClass="entr" presetSubtype="2" fill="hold"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wipe(right)">
                                      <p:cBhvr>
                                        <p:cTn id="82" dur="500"/>
                                        <p:tgtEl>
                                          <p:spTgt spid="36"/>
                                        </p:tgtEl>
                                      </p:cBhvr>
                                    </p:animEffect>
                                  </p:childTnLst>
                                </p:cTn>
                              </p:par>
                              <p:par>
                                <p:cTn id="83" presetID="22" presetClass="entr" presetSubtype="2" fill="hold" nodeType="withEffect">
                                  <p:stCondLst>
                                    <p:cond delay="0"/>
                                  </p:stCondLst>
                                  <p:childTnLst>
                                    <p:set>
                                      <p:cBhvr>
                                        <p:cTn id="84" dur="1" fill="hold">
                                          <p:stCondLst>
                                            <p:cond delay="0"/>
                                          </p:stCondLst>
                                        </p:cTn>
                                        <p:tgtEl>
                                          <p:spTgt spid="50"/>
                                        </p:tgtEl>
                                        <p:attrNameLst>
                                          <p:attrName>style.visibility</p:attrName>
                                        </p:attrNameLst>
                                      </p:cBhvr>
                                      <p:to>
                                        <p:strVal val="visible"/>
                                      </p:to>
                                    </p:set>
                                    <p:animEffect transition="in" filter="wipe(right)">
                                      <p:cBhvr>
                                        <p:cTn id="85" dur="500"/>
                                        <p:tgtEl>
                                          <p:spTgt spid="5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66"/>
                                        </p:tgtEl>
                                        <p:attrNameLst>
                                          <p:attrName>style.visibility</p:attrName>
                                        </p:attrNameLst>
                                      </p:cBhvr>
                                      <p:to>
                                        <p:strVal val="visible"/>
                                      </p:to>
                                    </p:set>
                                    <p:animEffect transition="in" filter="wipe(left)">
                                      <p:cBhvr>
                                        <p:cTn id="90" dur="100"/>
                                        <p:tgtEl>
                                          <p:spTgt spid="66"/>
                                        </p:tgtEl>
                                      </p:cBhvr>
                                    </p:animEffect>
                                  </p:childTnLst>
                                </p:cTn>
                              </p:par>
                              <p:par>
                                <p:cTn id="91" presetID="22" presetClass="entr" presetSubtype="8" fill="hold" nodeType="withEffect">
                                  <p:stCondLst>
                                    <p:cond delay="0"/>
                                  </p:stCondLst>
                                  <p:childTnLst>
                                    <p:set>
                                      <p:cBhvr>
                                        <p:cTn id="92" dur="1" fill="hold">
                                          <p:stCondLst>
                                            <p:cond delay="0"/>
                                          </p:stCondLst>
                                        </p:cTn>
                                        <p:tgtEl>
                                          <p:spTgt spid="69"/>
                                        </p:tgtEl>
                                        <p:attrNameLst>
                                          <p:attrName>style.visibility</p:attrName>
                                        </p:attrNameLst>
                                      </p:cBhvr>
                                      <p:to>
                                        <p:strVal val="visible"/>
                                      </p:to>
                                    </p:set>
                                    <p:animEffect transition="in" filter="wipe(left)">
                                      <p:cBhvr>
                                        <p:cTn id="93" dur="100"/>
                                        <p:tgtEl>
                                          <p:spTgt spid="69"/>
                                        </p:tgtEl>
                                      </p:cBhvr>
                                    </p:animEffect>
                                  </p:childTnLst>
                                </p:cTn>
                              </p:par>
                              <p:par>
                                <p:cTn id="94" presetID="22" presetClass="entr" presetSubtype="8" fill="hold" nodeType="withEffect">
                                  <p:stCondLst>
                                    <p:cond delay="0"/>
                                  </p:stCondLst>
                                  <p:childTnLst>
                                    <p:set>
                                      <p:cBhvr>
                                        <p:cTn id="95" dur="1" fill="hold">
                                          <p:stCondLst>
                                            <p:cond delay="0"/>
                                          </p:stCondLst>
                                        </p:cTn>
                                        <p:tgtEl>
                                          <p:spTgt spid="63"/>
                                        </p:tgtEl>
                                        <p:attrNameLst>
                                          <p:attrName>style.visibility</p:attrName>
                                        </p:attrNameLst>
                                      </p:cBhvr>
                                      <p:to>
                                        <p:strVal val="visible"/>
                                      </p:to>
                                    </p:set>
                                    <p:animEffect transition="in" filter="wipe(left)">
                                      <p:cBhvr>
                                        <p:cTn id="96" dur="100"/>
                                        <p:tgtEl>
                                          <p:spTgt spid="63"/>
                                        </p:tgtEl>
                                      </p:cBhvr>
                                    </p:animEffect>
                                  </p:childTnLst>
                                </p:cTn>
                              </p:par>
                              <p:par>
                                <p:cTn id="97" presetID="22" presetClass="entr" presetSubtype="4" fill="hold" nodeType="withEffect">
                                  <p:stCondLst>
                                    <p:cond delay="0"/>
                                  </p:stCondLst>
                                  <p:childTnLst>
                                    <p:set>
                                      <p:cBhvr>
                                        <p:cTn id="98" dur="1" fill="hold">
                                          <p:stCondLst>
                                            <p:cond delay="0"/>
                                          </p:stCondLst>
                                        </p:cTn>
                                        <p:tgtEl>
                                          <p:spTgt spid="86"/>
                                        </p:tgtEl>
                                        <p:attrNameLst>
                                          <p:attrName>style.visibility</p:attrName>
                                        </p:attrNameLst>
                                      </p:cBhvr>
                                      <p:to>
                                        <p:strVal val="visible"/>
                                      </p:to>
                                    </p:set>
                                    <p:animEffect transition="in" filter="wipe(down)">
                                      <p:cBhvr>
                                        <p:cTn id="99" dur="100"/>
                                        <p:tgtEl>
                                          <p:spTgt spid="86"/>
                                        </p:tgtEl>
                                      </p:cBhvr>
                                    </p:animEffect>
                                  </p:childTnLst>
                                </p:cTn>
                              </p:par>
                              <p:par>
                                <p:cTn id="100" presetID="22" presetClass="entr" presetSubtype="4" fill="hold" nodeType="with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wipe(down)">
                                      <p:cBhvr>
                                        <p:cTn id="102" dur="100"/>
                                        <p:tgtEl>
                                          <p:spTgt spid="72"/>
                                        </p:tgtEl>
                                      </p:cBhvr>
                                    </p:animEffect>
                                  </p:childTnLst>
                                </p:cTn>
                              </p:par>
                              <p:par>
                                <p:cTn id="103" presetID="22" presetClass="entr" presetSubtype="4" fill="hold" nodeType="withEffect">
                                  <p:stCondLst>
                                    <p:cond delay="0"/>
                                  </p:stCondLst>
                                  <p:childTnLst>
                                    <p:set>
                                      <p:cBhvr>
                                        <p:cTn id="104" dur="1" fill="hold">
                                          <p:stCondLst>
                                            <p:cond delay="0"/>
                                          </p:stCondLst>
                                        </p:cTn>
                                        <p:tgtEl>
                                          <p:spTgt spid="78"/>
                                        </p:tgtEl>
                                        <p:attrNameLst>
                                          <p:attrName>style.visibility</p:attrName>
                                        </p:attrNameLst>
                                      </p:cBhvr>
                                      <p:to>
                                        <p:strVal val="visible"/>
                                      </p:to>
                                    </p:set>
                                    <p:animEffect transition="in" filter="wipe(down)">
                                      <p:cBhvr>
                                        <p:cTn id="105" dur="100"/>
                                        <p:tgtEl>
                                          <p:spTgt spid="78"/>
                                        </p:tgtEl>
                                      </p:cBhvr>
                                    </p:animEffect>
                                  </p:childTnLst>
                                </p:cTn>
                              </p:par>
                              <p:par>
                                <p:cTn id="106" presetID="22" presetClass="entr" presetSubtype="2" fill="hold" nodeType="withEffect">
                                  <p:stCondLst>
                                    <p:cond delay="0"/>
                                  </p:stCondLst>
                                  <p:childTnLst>
                                    <p:set>
                                      <p:cBhvr>
                                        <p:cTn id="107" dur="1" fill="hold">
                                          <p:stCondLst>
                                            <p:cond delay="0"/>
                                          </p:stCondLst>
                                        </p:cTn>
                                        <p:tgtEl>
                                          <p:spTgt spid="82"/>
                                        </p:tgtEl>
                                        <p:attrNameLst>
                                          <p:attrName>style.visibility</p:attrName>
                                        </p:attrNameLst>
                                      </p:cBhvr>
                                      <p:to>
                                        <p:strVal val="visible"/>
                                      </p:to>
                                    </p:set>
                                    <p:animEffect transition="in" filter="wipe(right)">
                                      <p:cBhvr>
                                        <p:cTn id="108" dur="1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 name="Group 141">
            <a:extLst>
              <a:ext uri="{FF2B5EF4-FFF2-40B4-BE49-F238E27FC236}">
                <a16:creationId xmlns:a16="http://schemas.microsoft.com/office/drawing/2014/main" xmlns="" id="{A1E86E77-6F7A-6840-A771-ABB212BDC81B}"/>
              </a:ext>
            </a:extLst>
          </p:cNvPr>
          <p:cNvGrpSpPr/>
          <p:nvPr/>
        </p:nvGrpSpPr>
        <p:grpSpPr>
          <a:xfrm>
            <a:off x="7463620" y="1872861"/>
            <a:ext cx="1245856" cy="1168355"/>
            <a:chOff x="8788469" y="152428"/>
            <a:chExt cx="1661141" cy="1557807"/>
          </a:xfrm>
        </p:grpSpPr>
        <p:pic>
          <p:nvPicPr>
            <p:cNvPr id="143" name="Picture 16" descr="eyes closed smiling clip art">
              <a:extLst>
                <a:ext uri="{FF2B5EF4-FFF2-40B4-BE49-F238E27FC236}">
                  <a16:creationId xmlns:a16="http://schemas.microsoft.com/office/drawing/2014/main" xmlns="" id="{143B80C8-A316-084F-A3EF-B562478E1B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8570" y="359294"/>
              <a:ext cx="880937" cy="1144074"/>
            </a:xfrm>
            <a:prstGeom prst="rect">
              <a:avLst/>
            </a:prstGeom>
            <a:noFill/>
            <a:extLst>
              <a:ext uri="{909E8E84-426E-40DD-AFC4-6F175D3DCCD1}">
                <a14:hiddenFill xmlns:a14="http://schemas.microsoft.com/office/drawing/2010/main">
                  <a:solidFill>
                    <a:srgbClr val="FFFFFF"/>
                  </a:solidFill>
                </a14:hiddenFill>
              </a:ext>
            </a:extLst>
          </p:spPr>
        </p:pic>
        <p:sp>
          <p:nvSpPr>
            <p:cNvPr id="144" name="Oval 143">
              <a:extLst>
                <a:ext uri="{FF2B5EF4-FFF2-40B4-BE49-F238E27FC236}">
                  <a16:creationId xmlns:a16="http://schemas.microsoft.com/office/drawing/2014/main" xmlns="" id="{BDBD8B85-A891-8040-89F4-6EDFE9A72997}"/>
                </a:ext>
              </a:extLst>
            </p:cNvPr>
            <p:cNvSpPr/>
            <p:nvPr/>
          </p:nvSpPr>
          <p:spPr>
            <a:xfrm flipH="1">
              <a:off x="8788469" y="152428"/>
              <a:ext cx="1661141" cy="1557807"/>
            </a:xfrm>
            <a:prstGeom prst="ellipse">
              <a:avLst/>
            </a:prstGeom>
            <a:noFill/>
            <a:ln w="76200">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1350" dirty="0" err="1"/>
            </a:p>
          </p:txBody>
        </p:sp>
      </p:grpSp>
      <p:pic>
        <p:nvPicPr>
          <p:cNvPr id="65" name="Picture 64">
            <a:extLst>
              <a:ext uri="{FF2B5EF4-FFF2-40B4-BE49-F238E27FC236}">
                <a16:creationId xmlns:a16="http://schemas.microsoft.com/office/drawing/2014/main" xmlns="" id="{FE6587DA-A7E4-5B44-B303-61A797C9FF05}"/>
              </a:ext>
            </a:extLst>
          </p:cNvPr>
          <p:cNvPicPr>
            <a:picLocks noChangeAspect="1"/>
          </p:cNvPicPr>
          <p:nvPr/>
        </p:nvPicPr>
        <p:blipFill rotWithShape="1">
          <a:blip r:embed="rId5"/>
          <a:srcRect l="8816" r="45059"/>
          <a:stretch/>
        </p:blipFill>
        <p:spPr>
          <a:xfrm>
            <a:off x="5550695" y="1825255"/>
            <a:ext cx="878681" cy="914400"/>
          </a:xfrm>
          <a:prstGeom prst="rect">
            <a:avLst/>
          </a:prstGeom>
        </p:spPr>
      </p:pic>
      <p:sp>
        <p:nvSpPr>
          <p:cNvPr id="67" name="TextBox 66">
            <a:extLst>
              <a:ext uri="{FF2B5EF4-FFF2-40B4-BE49-F238E27FC236}">
                <a16:creationId xmlns:a16="http://schemas.microsoft.com/office/drawing/2014/main" xmlns="" id="{4DE79878-EC2A-5D46-973E-00422225BD9A}"/>
              </a:ext>
            </a:extLst>
          </p:cNvPr>
          <p:cNvSpPr txBox="1"/>
          <p:nvPr/>
        </p:nvSpPr>
        <p:spPr>
          <a:xfrm>
            <a:off x="3083104" y="1716317"/>
            <a:ext cx="878681"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buClr>
                <a:schemeClr val="bg2"/>
              </a:buClr>
            </a:pPr>
            <a:r>
              <a:rPr lang="en-US" sz="7200" b="1" i="1" dirty="0">
                <a:solidFill>
                  <a:schemeClr val="accent5">
                    <a:lumMod val="75000"/>
                  </a:schemeClr>
                </a:solidFill>
              </a:rPr>
              <a:t>H</a:t>
            </a:r>
          </a:p>
        </p:txBody>
      </p:sp>
      <p:pic>
        <p:nvPicPr>
          <p:cNvPr id="68" name="Picture 67">
            <a:extLst>
              <a:ext uri="{FF2B5EF4-FFF2-40B4-BE49-F238E27FC236}">
                <a16:creationId xmlns:a16="http://schemas.microsoft.com/office/drawing/2014/main" xmlns="" id="{6B62E166-057D-F84F-B00C-00FF2DEFEE42}"/>
              </a:ext>
            </a:extLst>
          </p:cNvPr>
          <p:cNvPicPr>
            <a:picLocks noChangeAspect="1"/>
          </p:cNvPicPr>
          <p:nvPr/>
        </p:nvPicPr>
        <p:blipFill>
          <a:blip r:embed="rId6"/>
          <a:stretch>
            <a:fillRect/>
          </a:stretch>
        </p:blipFill>
        <p:spPr>
          <a:xfrm>
            <a:off x="4223658" y="2890837"/>
            <a:ext cx="1081768" cy="1090613"/>
          </a:xfrm>
          <a:prstGeom prst="ellipse">
            <a:avLst/>
          </a:prstGeom>
        </p:spPr>
      </p:pic>
      <p:pic>
        <p:nvPicPr>
          <p:cNvPr id="70" name="Picture 69">
            <a:extLst>
              <a:ext uri="{FF2B5EF4-FFF2-40B4-BE49-F238E27FC236}">
                <a16:creationId xmlns:a16="http://schemas.microsoft.com/office/drawing/2014/main" xmlns="" id="{2B49E82C-D049-0D45-B4EC-A793238A3BC7}"/>
              </a:ext>
            </a:extLst>
          </p:cNvPr>
          <p:cNvPicPr>
            <a:picLocks noChangeAspect="1"/>
          </p:cNvPicPr>
          <p:nvPr/>
        </p:nvPicPr>
        <p:blipFill rotWithShape="1">
          <a:blip r:embed="rId7"/>
          <a:srcRect t="67126"/>
          <a:stretch/>
        </p:blipFill>
        <p:spPr>
          <a:xfrm>
            <a:off x="4101832" y="1609497"/>
            <a:ext cx="1168766" cy="1168355"/>
          </a:xfrm>
          <a:prstGeom prst="rect">
            <a:avLst/>
          </a:prstGeom>
        </p:spPr>
      </p:pic>
      <p:pic>
        <p:nvPicPr>
          <p:cNvPr id="71" name="Picture 70">
            <a:extLst>
              <a:ext uri="{FF2B5EF4-FFF2-40B4-BE49-F238E27FC236}">
                <a16:creationId xmlns:a16="http://schemas.microsoft.com/office/drawing/2014/main" xmlns="" id="{29C23A1A-805B-7643-9475-A509652677B5}"/>
              </a:ext>
            </a:extLst>
          </p:cNvPr>
          <p:cNvPicPr>
            <a:picLocks noChangeAspect="1"/>
          </p:cNvPicPr>
          <p:nvPr/>
        </p:nvPicPr>
        <p:blipFill>
          <a:blip r:embed="rId8"/>
          <a:stretch>
            <a:fillRect/>
          </a:stretch>
        </p:blipFill>
        <p:spPr>
          <a:xfrm>
            <a:off x="4223658" y="552599"/>
            <a:ext cx="928951" cy="928951"/>
          </a:xfrm>
          <a:prstGeom prst="rect">
            <a:avLst/>
          </a:prstGeom>
        </p:spPr>
      </p:pic>
      <p:sp>
        <p:nvSpPr>
          <p:cNvPr id="73" name="Oval 72">
            <a:extLst>
              <a:ext uri="{FF2B5EF4-FFF2-40B4-BE49-F238E27FC236}">
                <a16:creationId xmlns:a16="http://schemas.microsoft.com/office/drawing/2014/main" xmlns="" id="{D2CBA7A9-17DA-F14A-9785-38B183D7DFBA}"/>
              </a:ext>
            </a:extLst>
          </p:cNvPr>
          <p:cNvSpPr/>
          <p:nvPr/>
        </p:nvSpPr>
        <p:spPr>
          <a:xfrm>
            <a:off x="4101833" y="422606"/>
            <a:ext cx="1168766" cy="1168355"/>
          </a:xfrm>
          <a:prstGeom prst="ellipse">
            <a:avLst/>
          </a:prstGeom>
          <a:noFill/>
          <a:ln w="76200">
            <a:solidFill>
              <a:schemeClr val="accent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2700" dirty="0"/>
          </a:p>
        </p:txBody>
      </p:sp>
      <p:sp>
        <p:nvSpPr>
          <p:cNvPr id="74" name="Oval 73">
            <a:extLst>
              <a:ext uri="{FF2B5EF4-FFF2-40B4-BE49-F238E27FC236}">
                <a16:creationId xmlns:a16="http://schemas.microsoft.com/office/drawing/2014/main" xmlns="" id="{2636D4C8-4BB6-574D-9F72-3EBAB61E652B}"/>
              </a:ext>
            </a:extLst>
          </p:cNvPr>
          <p:cNvSpPr/>
          <p:nvPr/>
        </p:nvSpPr>
        <p:spPr>
          <a:xfrm>
            <a:off x="2863042" y="1686137"/>
            <a:ext cx="1168766" cy="1168355"/>
          </a:xfrm>
          <a:prstGeom prst="ellipse">
            <a:avLst/>
          </a:prstGeom>
          <a:noFill/>
          <a:ln w="76200">
            <a:solidFill>
              <a:schemeClr val="accent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2700" dirty="0" err="1"/>
          </a:p>
        </p:txBody>
      </p:sp>
      <p:sp>
        <p:nvSpPr>
          <p:cNvPr id="75" name="Oval 74">
            <a:extLst>
              <a:ext uri="{FF2B5EF4-FFF2-40B4-BE49-F238E27FC236}">
                <a16:creationId xmlns:a16="http://schemas.microsoft.com/office/drawing/2014/main" xmlns="" id="{5EFF658B-F3A9-474B-AD61-BE4BAEE89053}"/>
              </a:ext>
            </a:extLst>
          </p:cNvPr>
          <p:cNvSpPr/>
          <p:nvPr/>
        </p:nvSpPr>
        <p:spPr>
          <a:xfrm>
            <a:off x="4178763" y="2851585"/>
            <a:ext cx="1168766" cy="1168355"/>
          </a:xfrm>
          <a:prstGeom prst="ellipse">
            <a:avLst/>
          </a:prstGeom>
          <a:noFill/>
          <a:ln w="76200">
            <a:solidFill>
              <a:schemeClr val="accent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2700" dirty="0" err="1"/>
          </a:p>
        </p:txBody>
      </p:sp>
      <p:sp>
        <p:nvSpPr>
          <p:cNvPr id="76" name="Oval 75">
            <a:extLst>
              <a:ext uri="{FF2B5EF4-FFF2-40B4-BE49-F238E27FC236}">
                <a16:creationId xmlns:a16="http://schemas.microsoft.com/office/drawing/2014/main" xmlns="" id="{308A9763-6863-0E47-AA58-A6306B8BECC1}"/>
              </a:ext>
            </a:extLst>
          </p:cNvPr>
          <p:cNvSpPr/>
          <p:nvPr/>
        </p:nvSpPr>
        <p:spPr>
          <a:xfrm>
            <a:off x="5405652" y="1655958"/>
            <a:ext cx="1168766" cy="1168355"/>
          </a:xfrm>
          <a:prstGeom prst="ellipse">
            <a:avLst/>
          </a:prstGeom>
          <a:noFill/>
          <a:ln w="76200">
            <a:solidFill>
              <a:schemeClr val="accent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2700" dirty="0" err="1"/>
          </a:p>
        </p:txBody>
      </p:sp>
      <p:sp>
        <p:nvSpPr>
          <p:cNvPr id="77" name="Oval 76">
            <a:extLst>
              <a:ext uri="{FF2B5EF4-FFF2-40B4-BE49-F238E27FC236}">
                <a16:creationId xmlns:a16="http://schemas.microsoft.com/office/drawing/2014/main" xmlns="" id="{20372693-E129-6C4F-82FB-41026CF9D17B}"/>
              </a:ext>
            </a:extLst>
          </p:cNvPr>
          <p:cNvSpPr/>
          <p:nvPr/>
        </p:nvSpPr>
        <p:spPr>
          <a:xfrm>
            <a:off x="5500653" y="928967"/>
            <a:ext cx="506444" cy="519181"/>
          </a:xfrm>
          <a:prstGeom prst="ellipse">
            <a:avLst/>
          </a:prstGeom>
          <a:noFill/>
          <a:ln w="76200">
            <a:solidFill>
              <a:schemeClr val="accent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r>
              <a:rPr lang="en-US" sz="2700" b="1" dirty="0">
                <a:solidFill>
                  <a:schemeClr val="tx1"/>
                </a:solidFill>
              </a:rPr>
              <a:t>?</a:t>
            </a:r>
          </a:p>
        </p:txBody>
      </p:sp>
      <p:sp>
        <p:nvSpPr>
          <p:cNvPr id="79" name="Oval 78">
            <a:extLst>
              <a:ext uri="{FF2B5EF4-FFF2-40B4-BE49-F238E27FC236}">
                <a16:creationId xmlns:a16="http://schemas.microsoft.com/office/drawing/2014/main" xmlns="" id="{3C6BAEDB-9F3A-6946-940A-DE9BB342D5E0}"/>
              </a:ext>
            </a:extLst>
          </p:cNvPr>
          <p:cNvSpPr/>
          <p:nvPr/>
        </p:nvSpPr>
        <p:spPr>
          <a:xfrm>
            <a:off x="3486826" y="552599"/>
            <a:ext cx="506444" cy="519181"/>
          </a:xfrm>
          <a:prstGeom prst="ellipse">
            <a:avLst/>
          </a:prstGeom>
          <a:noFill/>
          <a:ln w="76200">
            <a:solidFill>
              <a:schemeClr val="accent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r>
              <a:rPr lang="en-US" sz="2700" b="1" dirty="0">
                <a:solidFill>
                  <a:schemeClr val="tx1"/>
                </a:solidFill>
              </a:rPr>
              <a:t>?</a:t>
            </a:r>
          </a:p>
        </p:txBody>
      </p:sp>
      <p:sp>
        <p:nvSpPr>
          <p:cNvPr id="80" name="Oval 79">
            <a:extLst>
              <a:ext uri="{FF2B5EF4-FFF2-40B4-BE49-F238E27FC236}">
                <a16:creationId xmlns:a16="http://schemas.microsoft.com/office/drawing/2014/main" xmlns="" id="{0C1A8ED3-C65B-3048-B180-D2A5C4AC17BA}"/>
              </a:ext>
            </a:extLst>
          </p:cNvPr>
          <p:cNvSpPr/>
          <p:nvPr/>
        </p:nvSpPr>
        <p:spPr>
          <a:xfrm>
            <a:off x="2980381" y="1071780"/>
            <a:ext cx="506444" cy="519181"/>
          </a:xfrm>
          <a:prstGeom prst="ellipse">
            <a:avLst/>
          </a:prstGeom>
          <a:noFill/>
          <a:ln w="76200">
            <a:solidFill>
              <a:schemeClr val="accent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r>
              <a:rPr lang="en-US" sz="2700" b="1" dirty="0">
                <a:solidFill>
                  <a:schemeClr val="tx1"/>
                </a:solidFill>
              </a:rPr>
              <a:t>?</a:t>
            </a:r>
          </a:p>
        </p:txBody>
      </p:sp>
      <p:sp>
        <p:nvSpPr>
          <p:cNvPr id="81" name="Oval 80">
            <a:extLst>
              <a:ext uri="{FF2B5EF4-FFF2-40B4-BE49-F238E27FC236}">
                <a16:creationId xmlns:a16="http://schemas.microsoft.com/office/drawing/2014/main" xmlns="" id="{305440BC-8304-2642-B54F-BDF84B1F6128}"/>
              </a:ext>
            </a:extLst>
          </p:cNvPr>
          <p:cNvSpPr/>
          <p:nvPr/>
        </p:nvSpPr>
        <p:spPr>
          <a:xfrm>
            <a:off x="6046946" y="2951267"/>
            <a:ext cx="506444" cy="519181"/>
          </a:xfrm>
          <a:prstGeom prst="ellipse">
            <a:avLst/>
          </a:prstGeom>
          <a:noFill/>
          <a:ln w="76200">
            <a:solidFill>
              <a:schemeClr val="accent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r>
              <a:rPr lang="en-US" sz="2700" b="1" dirty="0">
                <a:solidFill>
                  <a:schemeClr val="tx1"/>
                </a:solidFill>
              </a:rPr>
              <a:t>?</a:t>
            </a:r>
          </a:p>
        </p:txBody>
      </p:sp>
      <p:sp>
        <p:nvSpPr>
          <p:cNvPr id="94" name="Oval 93">
            <a:extLst>
              <a:ext uri="{FF2B5EF4-FFF2-40B4-BE49-F238E27FC236}">
                <a16:creationId xmlns:a16="http://schemas.microsoft.com/office/drawing/2014/main" xmlns="" id="{791BB214-42A0-0F48-9A3B-C9CA98EC52C7}"/>
              </a:ext>
            </a:extLst>
          </p:cNvPr>
          <p:cNvSpPr/>
          <p:nvPr/>
        </p:nvSpPr>
        <p:spPr>
          <a:xfrm>
            <a:off x="5483590" y="3435762"/>
            <a:ext cx="506444" cy="519181"/>
          </a:xfrm>
          <a:prstGeom prst="ellipse">
            <a:avLst/>
          </a:prstGeom>
          <a:noFill/>
          <a:ln w="76200">
            <a:solidFill>
              <a:schemeClr val="accent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r>
              <a:rPr lang="en-US" sz="2700" b="1" dirty="0">
                <a:solidFill>
                  <a:schemeClr val="tx1"/>
                </a:solidFill>
              </a:rPr>
              <a:t>?</a:t>
            </a:r>
          </a:p>
        </p:txBody>
      </p:sp>
      <p:sp>
        <p:nvSpPr>
          <p:cNvPr id="95" name="TextBox 94">
            <a:extLst>
              <a:ext uri="{FF2B5EF4-FFF2-40B4-BE49-F238E27FC236}">
                <a16:creationId xmlns:a16="http://schemas.microsoft.com/office/drawing/2014/main" xmlns="" id="{910F2D8A-CA7F-B649-947D-DCE803D4B508}"/>
              </a:ext>
            </a:extLst>
          </p:cNvPr>
          <p:cNvSpPr txBox="1"/>
          <p:nvPr/>
        </p:nvSpPr>
        <p:spPr>
          <a:xfrm>
            <a:off x="3242409" y="4400274"/>
            <a:ext cx="3041472" cy="69249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ctr">
              <a:buClr>
                <a:schemeClr val="bg2"/>
              </a:buClr>
            </a:pPr>
            <a:r>
              <a:rPr lang="en-US" sz="4500" b="1" dirty="0">
                <a:solidFill>
                  <a:schemeClr val="accent6"/>
                </a:solidFill>
              </a:rPr>
              <a:t>Users</a:t>
            </a:r>
          </a:p>
        </p:txBody>
      </p:sp>
      <p:grpSp>
        <p:nvGrpSpPr>
          <p:cNvPr id="99" name="Group 98">
            <a:extLst>
              <a:ext uri="{FF2B5EF4-FFF2-40B4-BE49-F238E27FC236}">
                <a16:creationId xmlns:a16="http://schemas.microsoft.com/office/drawing/2014/main" xmlns="" id="{947BA193-ACE1-464A-8D17-BEAEBD7E8412}"/>
              </a:ext>
            </a:extLst>
          </p:cNvPr>
          <p:cNvGrpSpPr/>
          <p:nvPr/>
        </p:nvGrpSpPr>
        <p:grpSpPr>
          <a:xfrm>
            <a:off x="752556" y="2210420"/>
            <a:ext cx="1168766" cy="1168355"/>
            <a:chOff x="521440" y="3470475"/>
            <a:chExt cx="1558355" cy="1557807"/>
          </a:xfrm>
        </p:grpSpPr>
        <p:sp>
          <p:nvSpPr>
            <p:cNvPr id="100" name="Oval 99">
              <a:extLst>
                <a:ext uri="{FF2B5EF4-FFF2-40B4-BE49-F238E27FC236}">
                  <a16:creationId xmlns:a16="http://schemas.microsoft.com/office/drawing/2014/main" xmlns="" id="{127B0717-6881-A240-99A3-D40AADDEF9B7}"/>
                </a:ext>
              </a:extLst>
            </p:cNvPr>
            <p:cNvSpPr/>
            <p:nvPr/>
          </p:nvSpPr>
          <p:spPr>
            <a:xfrm>
              <a:off x="521440" y="3470475"/>
              <a:ext cx="1558355" cy="1557807"/>
            </a:xfrm>
            <a:prstGeom prst="ellipse">
              <a:avLst/>
            </a:prstGeom>
            <a:noFill/>
            <a:ln w="76200">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1350" b="1" dirty="0" err="1"/>
            </a:p>
          </p:txBody>
        </p:sp>
        <p:pic>
          <p:nvPicPr>
            <p:cNvPr id="101" name="Picture 6" descr="curly hair clip art">
              <a:extLst>
                <a:ext uri="{FF2B5EF4-FFF2-40B4-BE49-F238E27FC236}">
                  <a16:creationId xmlns:a16="http://schemas.microsoft.com/office/drawing/2014/main" xmlns="" id="{F31E0EE2-44FF-334E-ADA2-1FC60DF74E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1628" y="3652873"/>
              <a:ext cx="761812" cy="112031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2" name="Straight Connector 101">
            <a:extLst>
              <a:ext uri="{FF2B5EF4-FFF2-40B4-BE49-F238E27FC236}">
                <a16:creationId xmlns:a16="http://schemas.microsoft.com/office/drawing/2014/main" xmlns="" id="{604A2F7A-8C30-714E-B3F8-03CAFF6CDD06}"/>
              </a:ext>
            </a:extLst>
          </p:cNvPr>
          <p:cNvCxnSpPr>
            <a:stCxn id="74" idx="3"/>
            <a:endCxn id="111" idx="7"/>
          </p:cNvCxnSpPr>
          <p:nvPr/>
        </p:nvCxnSpPr>
        <p:spPr>
          <a:xfrm flipH="1">
            <a:off x="2362670" y="2683390"/>
            <a:ext cx="671534" cy="1258924"/>
          </a:xfrm>
          <a:prstGeom prst="line">
            <a:avLst/>
          </a:prstGeom>
          <a:ln w="57150">
            <a:solidFill>
              <a:schemeClr val="tx1">
                <a:lumMod val="75000"/>
                <a:lumOff val="25000"/>
              </a:schemeClr>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D5A3B334-78FD-B84C-A8C9-A29058E68C8A}"/>
              </a:ext>
            </a:extLst>
          </p:cNvPr>
          <p:cNvCxnSpPr>
            <a:cxnSpLocks/>
            <a:stCxn id="139" idx="5"/>
            <a:endCxn id="76" idx="7"/>
          </p:cNvCxnSpPr>
          <p:nvPr/>
        </p:nvCxnSpPr>
        <p:spPr>
          <a:xfrm flipH="1">
            <a:off x="6403255" y="1071458"/>
            <a:ext cx="341753" cy="755601"/>
          </a:xfrm>
          <a:prstGeom prst="line">
            <a:avLst/>
          </a:prstGeom>
          <a:ln w="57150">
            <a:solidFill>
              <a:schemeClr val="tx1">
                <a:lumMod val="75000"/>
                <a:lumOff val="25000"/>
              </a:schemeClr>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997C9838-DB55-DD4D-9D0F-AF7ADAAF7B9B}"/>
              </a:ext>
            </a:extLst>
          </p:cNvPr>
          <p:cNvCxnSpPr>
            <a:cxnSpLocks/>
            <a:stCxn id="75" idx="3"/>
          </p:cNvCxnSpPr>
          <p:nvPr/>
        </p:nvCxnSpPr>
        <p:spPr>
          <a:xfrm flipH="1">
            <a:off x="2493817" y="3848838"/>
            <a:ext cx="1856108" cy="327991"/>
          </a:xfrm>
          <a:prstGeom prst="line">
            <a:avLst/>
          </a:prstGeom>
          <a:ln w="57150">
            <a:solidFill>
              <a:schemeClr val="tx1">
                <a:lumMod val="75000"/>
                <a:lumOff val="25000"/>
              </a:schemeClr>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43D99E93-22BD-534C-8360-786364DBDE30}"/>
              </a:ext>
            </a:extLst>
          </p:cNvPr>
          <p:cNvCxnSpPr>
            <a:cxnSpLocks/>
            <a:stCxn id="139" idx="6"/>
            <a:endCxn id="73" idx="7"/>
          </p:cNvCxnSpPr>
          <p:nvPr/>
        </p:nvCxnSpPr>
        <p:spPr>
          <a:xfrm flipH="1" flipV="1">
            <a:off x="5099437" y="593707"/>
            <a:ext cx="1463120" cy="64676"/>
          </a:xfrm>
          <a:prstGeom prst="line">
            <a:avLst/>
          </a:prstGeom>
          <a:ln w="57150">
            <a:solidFill>
              <a:schemeClr val="tx1">
                <a:lumMod val="75000"/>
                <a:lumOff val="25000"/>
              </a:schemeClr>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xmlns="" id="{B5D3A8DA-BA6B-A147-A66F-D4F7153405B4}"/>
              </a:ext>
            </a:extLst>
          </p:cNvPr>
          <p:cNvCxnSpPr>
            <a:cxnSpLocks/>
          </p:cNvCxnSpPr>
          <p:nvPr/>
        </p:nvCxnSpPr>
        <p:spPr>
          <a:xfrm flipH="1">
            <a:off x="5242001" y="906309"/>
            <a:ext cx="1402441" cy="1087683"/>
          </a:xfrm>
          <a:prstGeom prst="line">
            <a:avLst/>
          </a:prstGeom>
          <a:ln w="57150">
            <a:solidFill>
              <a:schemeClr val="tx1">
                <a:lumMod val="75000"/>
                <a:lumOff val="25000"/>
              </a:schemeClr>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xmlns="" id="{78CFF641-141C-D346-9024-018DEFEEBC54}"/>
              </a:ext>
            </a:extLst>
          </p:cNvPr>
          <p:cNvSpPr/>
          <p:nvPr/>
        </p:nvSpPr>
        <p:spPr>
          <a:xfrm>
            <a:off x="4101832" y="1609497"/>
            <a:ext cx="1168766" cy="1168355"/>
          </a:xfrm>
          <a:prstGeom prst="ellipse">
            <a:avLst/>
          </a:prstGeom>
          <a:noFill/>
          <a:ln w="76200">
            <a:solidFill>
              <a:schemeClr val="accent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2700" dirty="0" err="1"/>
          </a:p>
        </p:txBody>
      </p:sp>
      <p:cxnSp>
        <p:nvCxnSpPr>
          <p:cNvPr id="108" name="Straight Connector 107">
            <a:extLst>
              <a:ext uri="{FF2B5EF4-FFF2-40B4-BE49-F238E27FC236}">
                <a16:creationId xmlns:a16="http://schemas.microsoft.com/office/drawing/2014/main" xmlns="" id="{C28A05E2-7E60-064B-AD8C-5C136F659F7E}"/>
              </a:ext>
            </a:extLst>
          </p:cNvPr>
          <p:cNvCxnSpPr>
            <a:cxnSpLocks/>
            <a:stCxn id="121" idx="2"/>
          </p:cNvCxnSpPr>
          <p:nvPr/>
        </p:nvCxnSpPr>
        <p:spPr>
          <a:xfrm flipH="1">
            <a:off x="2443705" y="3358496"/>
            <a:ext cx="997839" cy="694599"/>
          </a:xfrm>
          <a:prstGeom prst="line">
            <a:avLst/>
          </a:prstGeom>
          <a:ln w="57150">
            <a:solidFill>
              <a:schemeClr val="tx1">
                <a:lumMod val="75000"/>
                <a:lumOff val="25000"/>
              </a:schemeClr>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nvGrpSpPr>
          <p:cNvPr id="109" name="Group 108">
            <a:extLst>
              <a:ext uri="{FF2B5EF4-FFF2-40B4-BE49-F238E27FC236}">
                <a16:creationId xmlns:a16="http://schemas.microsoft.com/office/drawing/2014/main" xmlns="" id="{4128EF23-1CCC-4844-B296-1AA6ECA630A7}"/>
              </a:ext>
            </a:extLst>
          </p:cNvPr>
          <p:cNvGrpSpPr/>
          <p:nvPr/>
        </p:nvGrpSpPr>
        <p:grpSpPr>
          <a:xfrm>
            <a:off x="1365066" y="3771212"/>
            <a:ext cx="1168766" cy="1168355"/>
            <a:chOff x="1820087" y="5028282"/>
            <a:chExt cx="1558355" cy="1557807"/>
          </a:xfrm>
        </p:grpSpPr>
        <p:pic>
          <p:nvPicPr>
            <p:cNvPr id="110" name="Picture 10" descr="Cathy">
              <a:extLst>
                <a:ext uri="{FF2B5EF4-FFF2-40B4-BE49-F238E27FC236}">
                  <a16:creationId xmlns:a16="http://schemas.microsoft.com/office/drawing/2014/main" xmlns="" id="{3629099B-6541-F34A-A4FA-686FB069A14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1856" y="5260275"/>
              <a:ext cx="815533" cy="1093819"/>
            </a:xfrm>
            <a:prstGeom prst="rect">
              <a:avLst/>
            </a:prstGeom>
            <a:noFill/>
            <a:extLst>
              <a:ext uri="{909E8E84-426E-40DD-AFC4-6F175D3DCCD1}">
                <a14:hiddenFill xmlns:a14="http://schemas.microsoft.com/office/drawing/2010/main">
                  <a:solidFill>
                    <a:srgbClr val="FFFFFF"/>
                  </a:solidFill>
                </a14:hiddenFill>
              </a:ext>
            </a:extLst>
          </p:spPr>
        </p:pic>
        <p:sp>
          <p:nvSpPr>
            <p:cNvPr id="111" name="Oval 110">
              <a:extLst>
                <a:ext uri="{FF2B5EF4-FFF2-40B4-BE49-F238E27FC236}">
                  <a16:creationId xmlns:a16="http://schemas.microsoft.com/office/drawing/2014/main" xmlns="" id="{3AE80076-2BBD-A544-AADB-4778E57F7F06}"/>
                </a:ext>
              </a:extLst>
            </p:cNvPr>
            <p:cNvSpPr/>
            <p:nvPr/>
          </p:nvSpPr>
          <p:spPr>
            <a:xfrm>
              <a:off x="1820087" y="5028282"/>
              <a:ext cx="1558355" cy="1557807"/>
            </a:xfrm>
            <a:prstGeom prst="ellipse">
              <a:avLst/>
            </a:prstGeom>
            <a:noFill/>
            <a:ln w="76200">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1350" dirty="0" err="1"/>
            </a:p>
          </p:txBody>
        </p:sp>
      </p:grpSp>
      <p:cxnSp>
        <p:nvCxnSpPr>
          <p:cNvPr id="112" name="Straight Connector 111">
            <a:extLst>
              <a:ext uri="{FF2B5EF4-FFF2-40B4-BE49-F238E27FC236}">
                <a16:creationId xmlns:a16="http://schemas.microsoft.com/office/drawing/2014/main" xmlns="" id="{77DA6002-024A-7D47-B30E-643F4D0BFA0A}"/>
              </a:ext>
            </a:extLst>
          </p:cNvPr>
          <p:cNvCxnSpPr>
            <a:cxnSpLocks/>
            <a:stCxn id="116" idx="6"/>
            <a:endCxn id="79" idx="2"/>
          </p:cNvCxnSpPr>
          <p:nvPr/>
        </p:nvCxnSpPr>
        <p:spPr>
          <a:xfrm flipV="1">
            <a:off x="2066788" y="812189"/>
            <a:ext cx="1420037" cy="430371"/>
          </a:xfrm>
          <a:prstGeom prst="line">
            <a:avLst/>
          </a:prstGeom>
          <a:ln w="57150">
            <a:solidFill>
              <a:schemeClr val="tx1">
                <a:lumMod val="75000"/>
                <a:lumOff val="25000"/>
              </a:schemeClr>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3B8A5D5D-A6E5-F84E-AA05-A13783205FF6}"/>
              </a:ext>
            </a:extLst>
          </p:cNvPr>
          <p:cNvCxnSpPr>
            <a:cxnSpLocks/>
            <a:endCxn id="80" idx="2"/>
          </p:cNvCxnSpPr>
          <p:nvPr/>
        </p:nvCxnSpPr>
        <p:spPr>
          <a:xfrm flipV="1">
            <a:off x="2092622" y="1331371"/>
            <a:ext cx="887759" cy="20993"/>
          </a:xfrm>
          <a:prstGeom prst="line">
            <a:avLst/>
          </a:prstGeom>
          <a:ln w="57150">
            <a:solidFill>
              <a:schemeClr val="tx1">
                <a:lumMod val="75000"/>
                <a:lumOff val="25000"/>
              </a:schemeClr>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xmlns="" id="{EF5DC80C-0D75-0A46-A940-D37F86C3C0E5}"/>
              </a:ext>
            </a:extLst>
          </p:cNvPr>
          <p:cNvGrpSpPr/>
          <p:nvPr/>
        </p:nvGrpSpPr>
        <p:grpSpPr>
          <a:xfrm>
            <a:off x="898022" y="658383"/>
            <a:ext cx="1168766" cy="1168355"/>
            <a:chOff x="1780783" y="125492"/>
            <a:chExt cx="1558355" cy="1557807"/>
          </a:xfrm>
        </p:grpSpPr>
        <p:pic>
          <p:nvPicPr>
            <p:cNvPr id="115" name="Picture 2" descr="Akana">
              <a:extLst>
                <a:ext uri="{FF2B5EF4-FFF2-40B4-BE49-F238E27FC236}">
                  <a16:creationId xmlns:a16="http://schemas.microsoft.com/office/drawing/2014/main" xmlns="" id="{ECC4861D-CE67-C849-A312-7316C6836E0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90532" y="347543"/>
              <a:ext cx="813988" cy="1081496"/>
            </a:xfrm>
            <a:prstGeom prst="rect">
              <a:avLst/>
            </a:prstGeom>
            <a:noFill/>
            <a:extLst>
              <a:ext uri="{909E8E84-426E-40DD-AFC4-6F175D3DCCD1}">
                <a14:hiddenFill xmlns:a14="http://schemas.microsoft.com/office/drawing/2010/main">
                  <a:solidFill>
                    <a:srgbClr val="FFFFFF"/>
                  </a:solidFill>
                </a14:hiddenFill>
              </a:ext>
            </a:extLst>
          </p:spPr>
        </p:pic>
        <p:sp>
          <p:nvSpPr>
            <p:cNvPr id="116" name="Oval 115">
              <a:extLst>
                <a:ext uri="{FF2B5EF4-FFF2-40B4-BE49-F238E27FC236}">
                  <a16:creationId xmlns:a16="http://schemas.microsoft.com/office/drawing/2014/main" xmlns="" id="{1F676E4B-8E4A-4445-9DD4-348CC942B732}"/>
                </a:ext>
              </a:extLst>
            </p:cNvPr>
            <p:cNvSpPr/>
            <p:nvPr/>
          </p:nvSpPr>
          <p:spPr>
            <a:xfrm>
              <a:off x="1780783" y="125492"/>
              <a:ext cx="1558355" cy="1557807"/>
            </a:xfrm>
            <a:prstGeom prst="ellipse">
              <a:avLst/>
            </a:prstGeom>
            <a:noFill/>
            <a:ln w="76200">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1350" dirty="0" err="1"/>
            </a:p>
          </p:txBody>
        </p:sp>
      </p:grpSp>
      <p:cxnSp>
        <p:nvCxnSpPr>
          <p:cNvPr id="117" name="Straight Connector 116">
            <a:extLst>
              <a:ext uri="{FF2B5EF4-FFF2-40B4-BE49-F238E27FC236}">
                <a16:creationId xmlns:a16="http://schemas.microsoft.com/office/drawing/2014/main" xmlns="" id="{AA7E9E41-167F-D240-93CC-57037737566E}"/>
              </a:ext>
            </a:extLst>
          </p:cNvPr>
          <p:cNvCxnSpPr>
            <a:cxnSpLocks/>
          </p:cNvCxnSpPr>
          <p:nvPr/>
        </p:nvCxnSpPr>
        <p:spPr>
          <a:xfrm flipH="1" flipV="1">
            <a:off x="5849915" y="3942314"/>
            <a:ext cx="327041" cy="804209"/>
          </a:xfrm>
          <a:prstGeom prst="line">
            <a:avLst/>
          </a:prstGeom>
          <a:ln w="57150">
            <a:solidFill>
              <a:schemeClr val="tx1">
                <a:lumMod val="75000"/>
                <a:lumOff val="25000"/>
              </a:schemeClr>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C8F5E837-BA7A-F74E-BB71-5CF1DB20533F}"/>
              </a:ext>
            </a:extLst>
          </p:cNvPr>
          <p:cNvCxnSpPr>
            <a:cxnSpLocks/>
            <a:stCxn id="127" idx="0"/>
            <a:endCxn id="81" idx="4"/>
          </p:cNvCxnSpPr>
          <p:nvPr/>
        </p:nvCxnSpPr>
        <p:spPr>
          <a:xfrm flipH="1" flipV="1">
            <a:off x="6300168" y="3470448"/>
            <a:ext cx="38090" cy="1253179"/>
          </a:xfrm>
          <a:prstGeom prst="line">
            <a:avLst/>
          </a:prstGeom>
          <a:ln w="57150">
            <a:solidFill>
              <a:schemeClr val="tx1">
                <a:lumMod val="75000"/>
                <a:lumOff val="25000"/>
              </a:schemeClr>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32714F0E-5610-9045-A264-D0C34CBEF2A1}"/>
              </a:ext>
            </a:extLst>
          </p:cNvPr>
          <p:cNvCxnSpPr>
            <a:cxnSpLocks/>
            <a:endCxn id="77" idx="7"/>
          </p:cNvCxnSpPr>
          <p:nvPr/>
        </p:nvCxnSpPr>
        <p:spPr>
          <a:xfrm flipH="1">
            <a:off x="5932930" y="812189"/>
            <a:ext cx="661086" cy="192810"/>
          </a:xfrm>
          <a:prstGeom prst="line">
            <a:avLst/>
          </a:prstGeom>
          <a:ln w="57150">
            <a:solidFill>
              <a:schemeClr val="tx1">
                <a:lumMod val="75000"/>
                <a:lumOff val="25000"/>
              </a:schemeClr>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E6CAED40-4BD8-2748-986E-E861693BD1F2}"/>
              </a:ext>
            </a:extLst>
          </p:cNvPr>
          <p:cNvCxnSpPr>
            <a:cxnSpLocks/>
          </p:cNvCxnSpPr>
          <p:nvPr/>
        </p:nvCxnSpPr>
        <p:spPr>
          <a:xfrm flipV="1">
            <a:off x="3421871" y="3618086"/>
            <a:ext cx="177090" cy="869443"/>
          </a:xfrm>
          <a:prstGeom prst="line">
            <a:avLst/>
          </a:prstGeom>
          <a:ln w="57150">
            <a:solidFill>
              <a:schemeClr val="tx1">
                <a:lumMod val="75000"/>
                <a:lumOff val="25000"/>
              </a:schemeClr>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xmlns="" id="{13B5C214-F979-3743-B01A-70DA77898B71}"/>
              </a:ext>
            </a:extLst>
          </p:cNvPr>
          <p:cNvSpPr/>
          <p:nvPr/>
        </p:nvSpPr>
        <p:spPr>
          <a:xfrm>
            <a:off x="3441544" y="3098905"/>
            <a:ext cx="506444" cy="519181"/>
          </a:xfrm>
          <a:prstGeom prst="ellipse">
            <a:avLst/>
          </a:prstGeom>
          <a:noFill/>
          <a:ln w="76200">
            <a:solidFill>
              <a:schemeClr val="accent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r>
              <a:rPr lang="en-US" sz="2700" b="1" dirty="0">
                <a:solidFill>
                  <a:schemeClr val="tx1"/>
                </a:solidFill>
              </a:rPr>
              <a:t>?</a:t>
            </a:r>
          </a:p>
        </p:txBody>
      </p:sp>
      <p:grpSp>
        <p:nvGrpSpPr>
          <p:cNvPr id="122" name="Group 121">
            <a:extLst>
              <a:ext uri="{FF2B5EF4-FFF2-40B4-BE49-F238E27FC236}">
                <a16:creationId xmlns:a16="http://schemas.microsoft.com/office/drawing/2014/main" xmlns="" id="{638549B7-A40E-D442-964F-3B83FE96524F}"/>
              </a:ext>
            </a:extLst>
          </p:cNvPr>
          <p:cNvGrpSpPr/>
          <p:nvPr/>
        </p:nvGrpSpPr>
        <p:grpSpPr>
          <a:xfrm>
            <a:off x="2649220" y="4443858"/>
            <a:ext cx="1168766" cy="1175893"/>
            <a:chOff x="3532292" y="5925143"/>
            <a:chExt cx="1558355" cy="1567857"/>
          </a:xfrm>
        </p:grpSpPr>
        <p:pic>
          <p:nvPicPr>
            <p:cNvPr id="123" name="Picture 18" descr="girl w braids clip art">
              <a:extLst>
                <a:ext uri="{FF2B5EF4-FFF2-40B4-BE49-F238E27FC236}">
                  <a16:creationId xmlns:a16="http://schemas.microsoft.com/office/drawing/2014/main" xmlns="" id="{5F9E0A8F-94D3-3743-83A7-B53974ABB45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3975" y="6223000"/>
              <a:ext cx="965200" cy="1270000"/>
            </a:xfrm>
            <a:prstGeom prst="rect">
              <a:avLst/>
            </a:prstGeom>
            <a:noFill/>
            <a:extLst>
              <a:ext uri="{909E8E84-426E-40DD-AFC4-6F175D3DCCD1}">
                <a14:hiddenFill xmlns:a14="http://schemas.microsoft.com/office/drawing/2010/main">
                  <a:solidFill>
                    <a:srgbClr val="FFFFFF"/>
                  </a:solidFill>
                </a14:hiddenFill>
              </a:ext>
            </a:extLst>
          </p:spPr>
        </p:pic>
        <p:sp>
          <p:nvSpPr>
            <p:cNvPr id="124" name="Oval 123">
              <a:extLst>
                <a:ext uri="{FF2B5EF4-FFF2-40B4-BE49-F238E27FC236}">
                  <a16:creationId xmlns:a16="http://schemas.microsoft.com/office/drawing/2014/main" xmlns="" id="{90F55A6A-6BE2-9240-AD02-11764D23CFD9}"/>
                </a:ext>
              </a:extLst>
            </p:cNvPr>
            <p:cNvSpPr/>
            <p:nvPr/>
          </p:nvSpPr>
          <p:spPr>
            <a:xfrm>
              <a:off x="3532292" y="5925143"/>
              <a:ext cx="1558355" cy="1557807"/>
            </a:xfrm>
            <a:prstGeom prst="ellipse">
              <a:avLst/>
            </a:prstGeom>
            <a:noFill/>
            <a:ln w="76200">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1350" dirty="0" err="1"/>
            </a:p>
          </p:txBody>
        </p:sp>
      </p:grpSp>
      <p:grpSp>
        <p:nvGrpSpPr>
          <p:cNvPr id="125" name="Group 124">
            <a:extLst>
              <a:ext uri="{FF2B5EF4-FFF2-40B4-BE49-F238E27FC236}">
                <a16:creationId xmlns:a16="http://schemas.microsoft.com/office/drawing/2014/main" xmlns="" id="{B1F2AFF1-5F1C-F744-83AC-7B44854C453A}"/>
              </a:ext>
            </a:extLst>
          </p:cNvPr>
          <p:cNvGrpSpPr/>
          <p:nvPr/>
        </p:nvGrpSpPr>
        <p:grpSpPr>
          <a:xfrm>
            <a:off x="5753875" y="4723627"/>
            <a:ext cx="1168766" cy="1168355"/>
            <a:chOff x="7671832" y="6298168"/>
            <a:chExt cx="1558355" cy="1557807"/>
          </a:xfrm>
        </p:grpSpPr>
        <p:pic>
          <p:nvPicPr>
            <p:cNvPr id="126" name="Picture 20" descr="eyes closed w glasses 8 clip art">
              <a:extLst>
                <a:ext uri="{FF2B5EF4-FFF2-40B4-BE49-F238E27FC236}">
                  <a16:creationId xmlns:a16="http://schemas.microsoft.com/office/drawing/2014/main" xmlns="" id="{B29215CE-2AED-7441-AF1E-1F46858B573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09462" y="6551147"/>
              <a:ext cx="889000" cy="1270000"/>
            </a:xfrm>
            <a:prstGeom prst="rect">
              <a:avLst/>
            </a:prstGeom>
            <a:noFill/>
            <a:extLst>
              <a:ext uri="{909E8E84-426E-40DD-AFC4-6F175D3DCCD1}">
                <a14:hiddenFill xmlns:a14="http://schemas.microsoft.com/office/drawing/2010/main">
                  <a:solidFill>
                    <a:srgbClr val="FFFFFF"/>
                  </a:solidFill>
                </a14:hiddenFill>
              </a:ext>
            </a:extLst>
          </p:spPr>
        </p:pic>
        <p:sp>
          <p:nvSpPr>
            <p:cNvPr id="127" name="Oval 126">
              <a:extLst>
                <a:ext uri="{FF2B5EF4-FFF2-40B4-BE49-F238E27FC236}">
                  <a16:creationId xmlns:a16="http://schemas.microsoft.com/office/drawing/2014/main" xmlns="" id="{99C07B46-724A-8B4F-9EB0-B8DD516CFC64}"/>
                </a:ext>
              </a:extLst>
            </p:cNvPr>
            <p:cNvSpPr/>
            <p:nvPr/>
          </p:nvSpPr>
          <p:spPr>
            <a:xfrm>
              <a:off x="7671832" y="6298168"/>
              <a:ext cx="1558355" cy="1557807"/>
            </a:xfrm>
            <a:prstGeom prst="ellipse">
              <a:avLst/>
            </a:prstGeom>
            <a:noFill/>
            <a:ln w="76200">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1350" dirty="0" err="1"/>
            </a:p>
          </p:txBody>
        </p:sp>
      </p:grpSp>
      <p:grpSp>
        <p:nvGrpSpPr>
          <p:cNvPr id="134" name="Group 133">
            <a:extLst>
              <a:ext uri="{FF2B5EF4-FFF2-40B4-BE49-F238E27FC236}">
                <a16:creationId xmlns:a16="http://schemas.microsoft.com/office/drawing/2014/main" xmlns="" id="{6496B3D0-0A36-B54D-B930-9D2AF27E309D}"/>
              </a:ext>
            </a:extLst>
          </p:cNvPr>
          <p:cNvGrpSpPr/>
          <p:nvPr/>
        </p:nvGrpSpPr>
        <p:grpSpPr>
          <a:xfrm>
            <a:off x="6786268" y="3820415"/>
            <a:ext cx="1245856" cy="1168355"/>
            <a:chOff x="9048357" y="5093886"/>
            <a:chExt cx="1661141" cy="1557807"/>
          </a:xfrm>
        </p:grpSpPr>
        <p:pic>
          <p:nvPicPr>
            <p:cNvPr id="135" name="Picture 14" descr="excited girl clip art">
              <a:extLst>
                <a:ext uri="{FF2B5EF4-FFF2-40B4-BE49-F238E27FC236}">
                  <a16:creationId xmlns:a16="http://schemas.microsoft.com/office/drawing/2014/main" xmlns="" id="{7E6D8FE8-EFAA-574E-9E17-AD2CE32FBC3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98172" y="5359920"/>
              <a:ext cx="893660" cy="1037467"/>
            </a:xfrm>
            <a:prstGeom prst="rect">
              <a:avLst/>
            </a:prstGeom>
            <a:noFill/>
            <a:extLst>
              <a:ext uri="{909E8E84-426E-40DD-AFC4-6F175D3DCCD1}">
                <a14:hiddenFill xmlns:a14="http://schemas.microsoft.com/office/drawing/2010/main">
                  <a:solidFill>
                    <a:srgbClr val="FFFFFF"/>
                  </a:solidFill>
                </a14:hiddenFill>
              </a:ext>
            </a:extLst>
          </p:spPr>
        </p:pic>
        <p:sp>
          <p:nvSpPr>
            <p:cNvPr id="136" name="Oval 135">
              <a:extLst>
                <a:ext uri="{FF2B5EF4-FFF2-40B4-BE49-F238E27FC236}">
                  <a16:creationId xmlns:a16="http://schemas.microsoft.com/office/drawing/2014/main" xmlns="" id="{7A0EBB05-5632-D24E-A3F5-CF0C3FAFC777}"/>
                </a:ext>
              </a:extLst>
            </p:cNvPr>
            <p:cNvSpPr/>
            <p:nvPr/>
          </p:nvSpPr>
          <p:spPr>
            <a:xfrm flipH="1">
              <a:off x="9048357" y="5093886"/>
              <a:ext cx="1661141" cy="1557807"/>
            </a:xfrm>
            <a:prstGeom prst="ellipse">
              <a:avLst/>
            </a:prstGeom>
            <a:noFill/>
            <a:ln w="76200">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1350" dirty="0" err="1"/>
            </a:p>
          </p:txBody>
        </p:sp>
      </p:grpSp>
      <p:grpSp>
        <p:nvGrpSpPr>
          <p:cNvPr id="137" name="Group 136">
            <a:extLst>
              <a:ext uri="{FF2B5EF4-FFF2-40B4-BE49-F238E27FC236}">
                <a16:creationId xmlns:a16="http://schemas.microsoft.com/office/drawing/2014/main" xmlns="" id="{813A1C1E-66D2-7E40-A7C9-CBDFBE8C699F}"/>
              </a:ext>
            </a:extLst>
          </p:cNvPr>
          <p:cNvGrpSpPr/>
          <p:nvPr/>
        </p:nvGrpSpPr>
        <p:grpSpPr>
          <a:xfrm>
            <a:off x="6562557" y="74206"/>
            <a:ext cx="1245856" cy="1168355"/>
            <a:chOff x="10130875" y="1623222"/>
            <a:chExt cx="1661141" cy="1557807"/>
          </a:xfrm>
        </p:grpSpPr>
        <p:pic>
          <p:nvPicPr>
            <p:cNvPr id="138" name="Picture 8" descr="cool guy clip art">
              <a:extLst>
                <a:ext uri="{FF2B5EF4-FFF2-40B4-BE49-F238E27FC236}">
                  <a16:creationId xmlns:a16="http://schemas.microsoft.com/office/drawing/2014/main" xmlns="" id="{1F36C43C-2719-594F-9B15-D1D2A16F23E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70371" y="1858323"/>
              <a:ext cx="754624" cy="1033732"/>
            </a:xfrm>
            <a:prstGeom prst="rect">
              <a:avLst/>
            </a:prstGeom>
            <a:noFill/>
            <a:extLst>
              <a:ext uri="{909E8E84-426E-40DD-AFC4-6F175D3DCCD1}">
                <a14:hiddenFill xmlns:a14="http://schemas.microsoft.com/office/drawing/2010/main">
                  <a:solidFill>
                    <a:srgbClr val="FFFFFF"/>
                  </a:solidFill>
                </a14:hiddenFill>
              </a:ext>
            </a:extLst>
          </p:spPr>
        </p:pic>
        <p:sp>
          <p:nvSpPr>
            <p:cNvPr id="139" name="Oval 138">
              <a:extLst>
                <a:ext uri="{FF2B5EF4-FFF2-40B4-BE49-F238E27FC236}">
                  <a16:creationId xmlns:a16="http://schemas.microsoft.com/office/drawing/2014/main" xmlns="" id="{B957F40E-0E0C-D24D-80F1-EF7E65232D48}"/>
                </a:ext>
              </a:extLst>
            </p:cNvPr>
            <p:cNvSpPr/>
            <p:nvPr/>
          </p:nvSpPr>
          <p:spPr>
            <a:xfrm flipH="1">
              <a:off x="10130875" y="1623222"/>
              <a:ext cx="1661141" cy="1557807"/>
            </a:xfrm>
            <a:prstGeom prst="ellipse">
              <a:avLst/>
            </a:prstGeom>
            <a:noFill/>
            <a:ln w="76200">
              <a:solidFill>
                <a:schemeClr val="accent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endParaRPr lang="en-US" sz="1350" dirty="0" err="1"/>
            </a:p>
          </p:txBody>
        </p:sp>
      </p:grpSp>
      <p:sp>
        <p:nvSpPr>
          <p:cNvPr id="140" name="Title 1">
            <a:extLst>
              <a:ext uri="{FF2B5EF4-FFF2-40B4-BE49-F238E27FC236}">
                <a16:creationId xmlns:a16="http://schemas.microsoft.com/office/drawing/2014/main" xmlns="" id="{C996BD59-2475-7242-82DF-870C0250480F}"/>
              </a:ext>
            </a:extLst>
          </p:cNvPr>
          <p:cNvSpPr txBox="1">
            <a:spLocks/>
          </p:cNvSpPr>
          <p:nvPr/>
        </p:nvSpPr>
        <p:spPr>
          <a:xfrm>
            <a:off x="92537" y="32504"/>
            <a:ext cx="8172450" cy="274320"/>
          </a:xfrm>
          <a:prstGeom prst="rect">
            <a:avLst/>
          </a:prstGeom>
        </p:spPr>
        <p:txBody>
          <a:bodyPr/>
          <a:lst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a:lstStyle>
          <a:p>
            <a:r>
              <a:rPr lang="en-US" sz="2100" dirty="0"/>
              <a:t>Applying </a:t>
            </a:r>
            <a:r>
              <a:rPr lang="en-US" sz="2100" dirty="0" err="1"/>
              <a:t>CreepRank</a:t>
            </a:r>
            <a:r>
              <a:rPr lang="en-US" sz="2100" dirty="0"/>
              <a:t> to App Install Data</a:t>
            </a:r>
          </a:p>
        </p:txBody>
      </p:sp>
      <p:graphicFrame>
        <p:nvGraphicFramePr>
          <p:cNvPr id="20" name="Table 19">
            <a:extLst>
              <a:ext uri="{FF2B5EF4-FFF2-40B4-BE49-F238E27FC236}">
                <a16:creationId xmlns:a16="http://schemas.microsoft.com/office/drawing/2014/main" xmlns="" id="{89D6F006-7556-464B-9794-4BD578EC0152}"/>
              </a:ext>
            </a:extLst>
          </p:cNvPr>
          <p:cNvGraphicFramePr>
            <a:graphicFrameLocks noGrp="1"/>
          </p:cNvGraphicFramePr>
          <p:nvPr>
            <p:extLst/>
          </p:nvPr>
        </p:nvGraphicFramePr>
        <p:xfrm>
          <a:off x="7004701" y="1319367"/>
          <a:ext cx="1999696" cy="2512806"/>
        </p:xfrm>
        <a:graphic>
          <a:graphicData uri="http://schemas.openxmlformats.org/drawingml/2006/table">
            <a:tbl>
              <a:tblPr firstRow="1" bandRow="1">
                <a:tableStyleId>{7E9639D4-E3E2-4D34-9284-5A2195B3D0D7}</a:tableStyleId>
              </a:tblPr>
              <a:tblGrid>
                <a:gridCol w="1999696">
                  <a:extLst>
                    <a:ext uri="{9D8B030D-6E8A-4147-A177-3AD203B41FA5}">
                      <a16:colId xmlns:a16="http://schemas.microsoft.com/office/drawing/2014/main" xmlns="" val="891538014"/>
                    </a:ext>
                  </a:extLst>
                </a:gridCol>
              </a:tblGrid>
              <a:tr h="274320">
                <a:tc>
                  <a:txBody>
                    <a:bodyPr/>
                    <a:lstStyle/>
                    <a:p>
                      <a:r>
                        <a:rPr lang="en-US" sz="1400" dirty="0"/>
                        <a:t>2017 App Install Data</a:t>
                      </a:r>
                    </a:p>
                  </a:txBody>
                  <a:tcPr marL="68580" marR="68580" marT="34290" marB="34290"/>
                </a:tc>
                <a:extLst>
                  <a:ext uri="{0D108BD9-81ED-4DB2-BD59-A6C34878D82A}">
                    <a16:rowId xmlns:a16="http://schemas.microsoft.com/office/drawing/2014/main" xmlns="" val="2850937704"/>
                  </a:ext>
                </a:extLst>
              </a:tr>
              <a:tr h="291502">
                <a:tc>
                  <a:txBody>
                    <a:bodyPr/>
                    <a:lstStyle/>
                    <a:p>
                      <a:r>
                        <a:rPr lang="en-US" sz="1400" dirty="0"/>
                        <a:t>27.7 million devices</a:t>
                      </a:r>
                    </a:p>
                  </a:txBody>
                  <a:tcPr marL="68580" marR="68580" marT="34290" marB="34290">
                    <a:solidFill>
                      <a:schemeClr val="bg1"/>
                    </a:solidFill>
                  </a:tcPr>
                </a:tc>
                <a:extLst>
                  <a:ext uri="{0D108BD9-81ED-4DB2-BD59-A6C34878D82A}">
                    <a16:rowId xmlns:a16="http://schemas.microsoft.com/office/drawing/2014/main" xmlns="" val="1974672362"/>
                  </a:ext>
                </a:extLst>
              </a:tr>
              <a:tr h="291502">
                <a:tc>
                  <a:txBody>
                    <a:bodyPr/>
                    <a:lstStyle/>
                    <a:p>
                      <a:r>
                        <a:rPr lang="en-US" sz="1400" dirty="0"/>
                        <a:t>10.9 million app ID’s</a:t>
                      </a:r>
                    </a:p>
                  </a:txBody>
                  <a:tcPr marL="68580" marR="68580" marT="34290" marB="34290">
                    <a:solidFill>
                      <a:schemeClr val="bg1"/>
                    </a:solidFill>
                  </a:tcPr>
                </a:tc>
                <a:extLst>
                  <a:ext uri="{0D108BD9-81ED-4DB2-BD59-A6C34878D82A}">
                    <a16:rowId xmlns:a16="http://schemas.microsoft.com/office/drawing/2014/main" xmlns="" val="3375864806"/>
                  </a:ext>
                </a:extLst>
              </a:tr>
              <a:tr h="291502">
                <a:tc>
                  <a:txBody>
                    <a:bodyPr/>
                    <a:lstStyle/>
                    <a:p>
                      <a:r>
                        <a:rPr lang="en-US" sz="1400" dirty="0"/>
                        <a:t>4 billion app installations</a:t>
                      </a:r>
                    </a:p>
                  </a:txBody>
                  <a:tcPr marL="68580" marR="68580" marT="34290" marB="34290">
                    <a:solidFill>
                      <a:schemeClr val="bg1"/>
                    </a:solidFill>
                  </a:tcPr>
                </a:tc>
                <a:extLst>
                  <a:ext uri="{0D108BD9-81ED-4DB2-BD59-A6C34878D82A}">
                    <a16:rowId xmlns:a16="http://schemas.microsoft.com/office/drawing/2014/main" xmlns="" val="2958079345"/>
                  </a:ext>
                </a:extLst>
              </a:tr>
              <a:tr h="5943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23 Inter-Personal Spyware Apps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(identified by Chatterjee et al. IEEE S&amp;P’18)</a:t>
                      </a:r>
                    </a:p>
                  </a:txBody>
                  <a:tcPr marL="68580" marR="68580" marT="34290" marB="34290">
                    <a:solidFill>
                      <a:schemeClr val="bg1"/>
                    </a:solidFill>
                  </a:tcPr>
                </a:tc>
                <a:extLst>
                  <a:ext uri="{0D108BD9-81ED-4DB2-BD59-A6C34878D82A}">
                    <a16:rowId xmlns:a16="http://schemas.microsoft.com/office/drawing/2014/main" xmlns="" val="2515358251"/>
                  </a:ext>
                </a:extLst>
              </a:tr>
              <a:tr h="7086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4 coders categorized the Top 1000 apps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(.77 Fleiss Kappa agreement for category coding, .75 agreement for subcategories)</a:t>
                      </a:r>
                    </a:p>
                  </a:txBody>
                  <a:tcPr marL="68580" marR="68580" marT="34290" marB="34290">
                    <a:solidFill>
                      <a:schemeClr val="bg1"/>
                    </a:solidFill>
                  </a:tcPr>
                </a:tc>
                <a:extLst>
                  <a:ext uri="{0D108BD9-81ED-4DB2-BD59-A6C34878D82A}">
                    <a16:rowId xmlns:a16="http://schemas.microsoft.com/office/drawing/2014/main" xmlns="" val="3652060235"/>
                  </a:ext>
                </a:extLst>
              </a:tr>
            </a:tbl>
          </a:graphicData>
        </a:graphic>
      </p:graphicFrame>
      <p:graphicFrame>
        <p:nvGraphicFramePr>
          <p:cNvPr id="141" name="Table 140">
            <a:extLst>
              <a:ext uri="{FF2B5EF4-FFF2-40B4-BE49-F238E27FC236}">
                <a16:creationId xmlns:a16="http://schemas.microsoft.com/office/drawing/2014/main" xmlns="" id="{111A31A3-7924-1C45-8831-000F52FCDE50}"/>
              </a:ext>
            </a:extLst>
          </p:cNvPr>
          <p:cNvGraphicFramePr>
            <a:graphicFrameLocks noGrp="1"/>
          </p:cNvGraphicFramePr>
          <p:nvPr>
            <p:extLst/>
          </p:nvPr>
        </p:nvGraphicFramePr>
        <p:xfrm>
          <a:off x="337576" y="1935973"/>
          <a:ext cx="1999696" cy="1764104"/>
        </p:xfrm>
        <a:graphic>
          <a:graphicData uri="http://schemas.openxmlformats.org/drawingml/2006/table">
            <a:tbl>
              <a:tblPr firstRow="1" bandRow="1">
                <a:tableStyleId>{7E9639D4-E3E2-4D34-9284-5A2195B3D0D7}</a:tableStyleId>
              </a:tblPr>
              <a:tblGrid>
                <a:gridCol w="1999696">
                  <a:extLst>
                    <a:ext uri="{9D8B030D-6E8A-4147-A177-3AD203B41FA5}">
                      <a16:colId xmlns:a16="http://schemas.microsoft.com/office/drawing/2014/main" xmlns="" val="891538014"/>
                    </a:ext>
                  </a:extLst>
                </a:gridCol>
              </a:tblGrid>
              <a:tr h="274320">
                <a:tc>
                  <a:txBody>
                    <a:bodyPr/>
                    <a:lstStyle/>
                    <a:p>
                      <a:r>
                        <a:rPr lang="en-US" sz="1400" dirty="0"/>
                        <a:t>2018/2019 Data</a:t>
                      </a:r>
                    </a:p>
                  </a:txBody>
                  <a:tcPr marL="68580" marR="68580" marT="34290" marB="34290"/>
                </a:tc>
                <a:extLst>
                  <a:ext uri="{0D108BD9-81ED-4DB2-BD59-A6C34878D82A}">
                    <a16:rowId xmlns:a16="http://schemas.microsoft.com/office/drawing/2014/main" xmlns="" val="2850937704"/>
                  </a:ext>
                </a:extLst>
              </a:tr>
              <a:tr h="291502">
                <a:tc>
                  <a:txBody>
                    <a:bodyPr/>
                    <a:lstStyle/>
                    <a:p>
                      <a:r>
                        <a:rPr lang="en-US" sz="1400" dirty="0"/>
                        <a:t>22.6 million devices</a:t>
                      </a:r>
                    </a:p>
                  </a:txBody>
                  <a:tcPr marL="68580" marR="68580" marT="34290" marB="34290">
                    <a:solidFill>
                      <a:schemeClr val="bg1"/>
                    </a:solidFill>
                  </a:tcPr>
                </a:tc>
                <a:extLst>
                  <a:ext uri="{0D108BD9-81ED-4DB2-BD59-A6C34878D82A}">
                    <a16:rowId xmlns:a16="http://schemas.microsoft.com/office/drawing/2014/main" xmlns="" val="1974672362"/>
                  </a:ext>
                </a:extLst>
              </a:tr>
              <a:tr h="291502">
                <a:tc>
                  <a:txBody>
                    <a:bodyPr/>
                    <a:lstStyle/>
                    <a:p>
                      <a:r>
                        <a:rPr lang="en-US" sz="1400" dirty="0"/>
                        <a:t>7.5 million app ID’s</a:t>
                      </a:r>
                    </a:p>
                  </a:txBody>
                  <a:tcPr marL="68580" marR="68580" marT="34290" marB="34290">
                    <a:solidFill>
                      <a:schemeClr val="bg1"/>
                    </a:solidFill>
                  </a:tcPr>
                </a:tc>
                <a:extLst>
                  <a:ext uri="{0D108BD9-81ED-4DB2-BD59-A6C34878D82A}">
                    <a16:rowId xmlns:a16="http://schemas.microsoft.com/office/drawing/2014/main" xmlns="" val="3375864806"/>
                  </a:ext>
                </a:extLst>
              </a:tr>
              <a:tr h="480060">
                <a:tc>
                  <a:txBody>
                    <a:bodyPr/>
                    <a:lstStyle/>
                    <a:p>
                      <a:r>
                        <a:rPr lang="en-US" sz="1400" dirty="0"/>
                        <a:t>1.9 billion app installations</a:t>
                      </a:r>
                    </a:p>
                  </a:txBody>
                  <a:tcPr marL="68580" marR="68580" marT="34290" marB="34290">
                    <a:solidFill>
                      <a:schemeClr val="bg1"/>
                    </a:solidFill>
                  </a:tcPr>
                </a:tc>
                <a:extLst>
                  <a:ext uri="{0D108BD9-81ED-4DB2-BD59-A6C34878D82A}">
                    <a16:rowId xmlns:a16="http://schemas.microsoft.com/office/drawing/2014/main" xmlns="" val="2958079345"/>
                  </a:ext>
                </a:extLst>
              </a:tr>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50 Ground Truth Apps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(apps in 2017 data still used in 2018/2019)</a:t>
                      </a:r>
                    </a:p>
                  </a:txBody>
                  <a:tcPr marL="68580" marR="68580" marT="34290" marB="34290">
                    <a:solidFill>
                      <a:schemeClr val="bg1"/>
                    </a:solidFill>
                  </a:tcPr>
                </a:tc>
                <a:extLst>
                  <a:ext uri="{0D108BD9-81ED-4DB2-BD59-A6C34878D82A}">
                    <a16:rowId xmlns:a16="http://schemas.microsoft.com/office/drawing/2014/main" xmlns="" val="2515358251"/>
                  </a:ext>
                </a:extLst>
              </a:tr>
            </a:tbl>
          </a:graphicData>
        </a:graphic>
      </p:graphicFrame>
    </p:spTree>
    <p:custDataLst>
      <p:tags r:id="rId1"/>
    </p:custDataLst>
    <p:extLst>
      <p:ext uri="{BB962C8B-B14F-4D97-AF65-F5344CB8AC3E}">
        <p14:creationId xmlns:p14="http://schemas.microsoft.com/office/powerpoint/2010/main" val="651556785"/>
      </p:ext>
    </p:extLst>
  </p:cSld>
  <p:clrMapOvr>
    <a:masterClrMapping/>
  </p:clrMapOvr>
  <mc:AlternateContent xmlns:mc="http://schemas.openxmlformats.org/markup-compatibility/2006">
    <mc:Choice xmlns:p14="http://schemas.microsoft.com/office/powerpoint/2010/main" Requires="p14">
      <p:transition spd="slow" p14:dur="2000" advTm="7681"/>
    </mc:Choice>
    <mc:Fallback>
      <p:transition spd="slow" advTm="76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xmlns="" id="{84167CF1-13D7-CA4F-B924-94234D213BA9}"/>
              </a:ext>
            </a:extLst>
          </p:cNvPr>
          <p:cNvGrpSpPr/>
          <p:nvPr/>
        </p:nvGrpSpPr>
        <p:grpSpPr>
          <a:xfrm>
            <a:off x="2604489" y="55380"/>
            <a:ext cx="3215150" cy="4667829"/>
            <a:chOff x="3472652" y="73840"/>
            <a:chExt cx="4286866" cy="6223772"/>
          </a:xfrm>
        </p:grpSpPr>
        <p:pic>
          <p:nvPicPr>
            <p:cNvPr id="36" name="Picture 35">
              <a:extLst>
                <a:ext uri="{FF2B5EF4-FFF2-40B4-BE49-F238E27FC236}">
                  <a16:creationId xmlns:a16="http://schemas.microsoft.com/office/drawing/2014/main" xmlns="" id="{C129C7CE-4E22-C948-B973-406C82163C4F}"/>
                </a:ext>
              </a:extLst>
            </p:cNvPr>
            <p:cNvPicPr>
              <a:picLocks noChangeAspect="1"/>
            </p:cNvPicPr>
            <p:nvPr/>
          </p:nvPicPr>
          <p:blipFill rotWithShape="1">
            <a:blip r:embed="rId4"/>
            <a:srcRect b="2593"/>
            <a:stretch/>
          </p:blipFill>
          <p:spPr>
            <a:xfrm>
              <a:off x="3472652" y="449194"/>
              <a:ext cx="4286866" cy="5294420"/>
            </a:xfrm>
            <a:prstGeom prst="rect">
              <a:avLst/>
            </a:prstGeom>
            <a:ln>
              <a:noFill/>
            </a:ln>
          </p:spPr>
        </p:pic>
        <p:sp>
          <p:nvSpPr>
            <p:cNvPr id="39" name="TextBox 38">
              <a:extLst>
                <a:ext uri="{FF2B5EF4-FFF2-40B4-BE49-F238E27FC236}">
                  <a16:creationId xmlns:a16="http://schemas.microsoft.com/office/drawing/2014/main" xmlns="" id="{3DB30A36-BFAA-B241-A574-DE495D0F0185}"/>
                </a:ext>
              </a:extLst>
            </p:cNvPr>
            <p:cNvSpPr txBox="1"/>
            <p:nvPr/>
          </p:nvSpPr>
          <p:spPr>
            <a:xfrm>
              <a:off x="3860619" y="5743615"/>
              <a:ext cx="3898899" cy="553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ctr">
                <a:buClr>
                  <a:schemeClr val="bg2"/>
                </a:buClr>
              </a:pPr>
              <a:r>
                <a:rPr lang="en-US" sz="2700" dirty="0">
                  <a:latin typeface="Times New Roman" panose="02020603050405020304" pitchFamily="18" charset="0"/>
                  <a:cs typeface="Times New Roman" panose="02020603050405020304" pitchFamily="18" charset="0"/>
                </a:rPr>
                <a:t>Surveillance</a:t>
              </a:r>
            </a:p>
          </p:txBody>
        </p:sp>
        <p:sp>
          <p:nvSpPr>
            <p:cNvPr id="46" name="TextBox 45">
              <a:extLst>
                <a:ext uri="{FF2B5EF4-FFF2-40B4-BE49-F238E27FC236}">
                  <a16:creationId xmlns:a16="http://schemas.microsoft.com/office/drawing/2014/main" xmlns="" id="{8FDE37E9-A5CD-6942-9B0E-18241D5E566D}"/>
                </a:ext>
              </a:extLst>
            </p:cNvPr>
            <p:cNvSpPr txBox="1"/>
            <p:nvPr/>
          </p:nvSpPr>
          <p:spPr>
            <a:xfrm>
              <a:off x="6376924" y="73840"/>
              <a:ext cx="215444" cy="221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vert270" wrap="square" lIns="0" tIns="0" rIns="0" bIns="0" numCol="1" rtlCol="0" anchor="t" anchorCtr="0" compatLnSpc="1">
              <a:prstTxWarp prst="textNoShape">
                <a:avLst/>
              </a:prstTxWarp>
              <a:spAutoFit/>
            </a:bodyPr>
            <a:lstStyle/>
            <a:p>
              <a:pPr>
                <a:buClr>
                  <a:schemeClr val="bg2"/>
                </a:buClr>
              </a:pPr>
              <a:r>
                <a:rPr lang="en-US" sz="1050" dirty="0">
                  <a:solidFill>
                    <a:schemeClr val="accent2">
                      <a:lumMod val="75000"/>
                    </a:schemeClr>
                  </a:solidFill>
                  <a:latin typeface="Gill Sans Ultra Bold" panose="020B0A02020104020203" pitchFamily="34" charset="77"/>
                </a:rPr>
                <a:t>Social media</a:t>
              </a:r>
            </a:p>
          </p:txBody>
        </p:sp>
        <p:sp>
          <p:nvSpPr>
            <p:cNvPr id="47" name="TextBox 46">
              <a:extLst>
                <a:ext uri="{FF2B5EF4-FFF2-40B4-BE49-F238E27FC236}">
                  <a16:creationId xmlns:a16="http://schemas.microsoft.com/office/drawing/2014/main" xmlns="" id="{A04D969D-4949-3548-90DF-031CDB5E09A1}"/>
                </a:ext>
              </a:extLst>
            </p:cNvPr>
            <p:cNvSpPr txBox="1"/>
            <p:nvPr/>
          </p:nvSpPr>
          <p:spPr>
            <a:xfrm>
              <a:off x="7254894" y="480367"/>
              <a:ext cx="215444" cy="221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vert270" wrap="square" lIns="0" tIns="0" rIns="0" bIns="0" numCol="1" rtlCol="0" anchor="t" anchorCtr="0" compatLnSpc="1">
              <a:prstTxWarp prst="textNoShape">
                <a:avLst/>
              </a:prstTxWarp>
              <a:spAutoFit/>
            </a:bodyPr>
            <a:lstStyle/>
            <a:p>
              <a:pPr>
                <a:buClr>
                  <a:schemeClr val="bg2"/>
                </a:buClr>
              </a:pPr>
              <a:r>
                <a:rPr lang="en-US" sz="1050" dirty="0">
                  <a:solidFill>
                    <a:schemeClr val="accent2">
                      <a:lumMod val="75000"/>
                    </a:schemeClr>
                  </a:solidFill>
                  <a:latin typeface="Gill Sans Ultra Bold" panose="020B0A02020104020203" pitchFamily="34" charset="77"/>
                </a:rPr>
                <a:t>Thorough</a:t>
              </a:r>
            </a:p>
          </p:txBody>
        </p:sp>
        <p:sp>
          <p:nvSpPr>
            <p:cNvPr id="50" name="TextBox 49">
              <a:extLst>
                <a:ext uri="{FF2B5EF4-FFF2-40B4-BE49-F238E27FC236}">
                  <a16:creationId xmlns:a16="http://schemas.microsoft.com/office/drawing/2014/main" xmlns="" id="{DDA6341C-3379-6E41-8C89-D31EE726649F}"/>
                </a:ext>
              </a:extLst>
            </p:cNvPr>
            <p:cNvSpPr txBox="1"/>
            <p:nvPr/>
          </p:nvSpPr>
          <p:spPr>
            <a:xfrm>
              <a:off x="4626896" y="298021"/>
              <a:ext cx="215444" cy="221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vert270" wrap="square" lIns="0" tIns="0" rIns="0" bIns="0" numCol="1" rtlCol="0" anchor="t" anchorCtr="0" compatLnSpc="1">
              <a:prstTxWarp prst="textNoShape">
                <a:avLst/>
              </a:prstTxWarp>
              <a:spAutoFit/>
            </a:bodyPr>
            <a:lstStyle/>
            <a:p>
              <a:pPr>
                <a:buClr>
                  <a:schemeClr val="bg2"/>
                </a:buClr>
              </a:pPr>
              <a:r>
                <a:rPr lang="en-US" sz="1050" dirty="0">
                  <a:solidFill>
                    <a:schemeClr val="accent2">
                      <a:lumMod val="75000"/>
                    </a:schemeClr>
                  </a:solidFill>
                  <a:latin typeface="Gill Sans Ultra Bold" panose="020B0A02020104020203" pitchFamily="34" charset="77"/>
                </a:rPr>
                <a:t>Location</a:t>
              </a:r>
            </a:p>
          </p:txBody>
        </p:sp>
        <p:sp>
          <p:nvSpPr>
            <p:cNvPr id="51" name="TextBox 50">
              <a:extLst>
                <a:ext uri="{FF2B5EF4-FFF2-40B4-BE49-F238E27FC236}">
                  <a16:creationId xmlns:a16="http://schemas.microsoft.com/office/drawing/2014/main" xmlns="" id="{BFC8AFF5-BF72-B744-B03E-9A9453A90709}"/>
                </a:ext>
              </a:extLst>
            </p:cNvPr>
            <p:cNvSpPr txBox="1"/>
            <p:nvPr/>
          </p:nvSpPr>
          <p:spPr>
            <a:xfrm>
              <a:off x="3921907" y="2044005"/>
              <a:ext cx="215444" cy="221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vert270" wrap="square" lIns="0" tIns="0" rIns="0" bIns="0" numCol="1" rtlCol="0" anchor="t" anchorCtr="0" compatLnSpc="1">
              <a:prstTxWarp prst="textNoShape">
                <a:avLst/>
              </a:prstTxWarp>
              <a:spAutoFit/>
            </a:bodyPr>
            <a:lstStyle/>
            <a:p>
              <a:pPr>
                <a:buClr>
                  <a:schemeClr val="bg2"/>
                </a:buClr>
              </a:pPr>
              <a:r>
                <a:rPr lang="en-US" sz="1050" dirty="0">
                  <a:solidFill>
                    <a:schemeClr val="accent2">
                      <a:lumMod val="75000"/>
                    </a:schemeClr>
                  </a:solidFill>
                  <a:latin typeface="Gill Sans Ultra Bold" panose="020B0A02020104020203" pitchFamily="34" charset="77"/>
                </a:rPr>
                <a:t>Calls</a:t>
              </a:r>
            </a:p>
          </p:txBody>
        </p:sp>
        <p:sp>
          <p:nvSpPr>
            <p:cNvPr id="52" name="TextBox 51">
              <a:extLst>
                <a:ext uri="{FF2B5EF4-FFF2-40B4-BE49-F238E27FC236}">
                  <a16:creationId xmlns:a16="http://schemas.microsoft.com/office/drawing/2014/main" xmlns="" id="{97DFAA3A-1F65-1140-9845-59758C6106E6}"/>
                </a:ext>
              </a:extLst>
            </p:cNvPr>
            <p:cNvSpPr txBox="1"/>
            <p:nvPr/>
          </p:nvSpPr>
          <p:spPr>
            <a:xfrm>
              <a:off x="7014359" y="1917541"/>
              <a:ext cx="215444" cy="221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vert270" wrap="square" lIns="0" tIns="0" rIns="0" bIns="0" numCol="1" rtlCol="0" anchor="t" anchorCtr="0" compatLnSpc="1">
              <a:prstTxWarp prst="textNoShape">
                <a:avLst/>
              </a:prstTxWarp>
              <a:spAutoFit/>
            </a:bodyPr>
            <a:lstStyle/>
            <a:p>
              <a:pPr>
                <a:buClr>
                  <a:schemeClr val="bg2"/>
                </a:buClr>
              </a:pPr>
              <a:r>
                <a:rPr lang="en-US" sz="1050" dirty="0">
                  <a:solidFill>
                    <a:schemeClr val="accent2">
                      <a:lumMod val="75000"/>
                    </a:schemeClr>
                  </a:solidFill>
                  <a:latin typeface="Gill Sans Ultra Bold" panose="020B0A02020104020203" pitchFamily="34" charset="77"/>
                </a:rPr>
                <a:t>Covert  Social</a:t>
              </a:r>
            </a:p>
          </p:txBody>
        </p:sp>
        <p:sp>
          <p:nvSpPr>
            <p:cNvPr id="53" name="TextBox 52">
              <a:extLst>
                <a:ext uri="{FF2B5EF4-FFF2-40B4-BE49-F238E27FC236}">
                  <a16:creationId xmlns:a16="http://schemas.microsoft.com/office/drawing/2014/main" xmlns="" id="{1D18859A-C546-9E49-97D4-4B7BBAAA4C18}"/>
                </a:ext>
              </a:extLst>
            </p:cNvPr>
            <p:cNvSpPr txBox="1"/>
            <p:nvPr/>
          </p:nvSpPr>
          <p:spPr>
            <a:xfrm>
              <a:off x="3482109" y="2696627"/>
              <a:ext cx="215444" cy="221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vert270" wrap="square" lIns="0" tIns="0" rIns="0" bIns="0" numCol="1" rtlCol="0" anchor="t" anchorCtr="0" compatLnSpc="1">
              <a:prstTxWarp prst="textNoShape">
                <a:avLst/>
              </a:prstTxWarp>
              <a:spAutoFit/>
            </a:bodyPr>
            <a:lstStyle/>
            <a:p>
              <a:pPr>
                <a:buClr>
                  <a:schemeClr val="bg2"/>
                </a:buClr>
              </a:pPr>
              <a:r>
                <a:rPr lang="en-US" sz="1050" dirty="0" err="1">
                  <a:solidFill>
                    <a:schemeClr val="accent2">
                      <a:lumMod val="75000"/>
                    </a:schemeClr>
                  </a:solidFill>
                  <a:latin typeface="Gill Sans Ultra Bold" panose="020B0A02020104020203" pitchFamily="34" charset="77"/>
                </a:rPr>
                <a:t>Misc</a:t>
              </a:r>
              <a:endParaRPr lang="en-US" sz="1050" dirty="0">
                <a:solidFill>
                  <a:schemeClr val="accent2">
                    <a:lumMod val="75000"/>
                  </a:schemeClr>
                </a:solidFill>
                <a:latin typeface="Gill Sans Ultra Bold" panose="020B0A02020104020203" pitchFamily="34" charset="77"/>
              </a:endParaRPr>
            </a:p>
          </p:txBody>
        </p:sp>
        <p:sp>
          <p:nvSpPr>
            <p:cNvPr id="54" name="TextBox 53">
              <a:extLst>
                <a:ext uri="{FF2B5EF4-FFF2-40B4-BE49-F238E27FC236}">
                  <a16:creationId xmlns:a16="http://schemas.microsoft.com/office/drawing/2014/main" xmlns="" id="{66BCF2BD-02D6-3C4D-8EF4-4C7D3A1A9E40}"/>
                </a:ext>
              </a:extLst>
            </p:cNvPr>
            <p:cNvSpPr txBox="1"/>
            <p:nvPr/>
          </p:nvSpPr>
          <p:spPr>
            <a:xfrm>
              <a:off x="4377492" y="2248267"/>
              <a:ext cx="215444" cy="221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vert270" wrap="square" lIns="0" tIns="0" rIns="0" bIns="0" numCol="1" rtlCol="0" anchor="t" anchorCtr="0" compatLnSpc="1">
              <a:prstTxWarp prst="textNoShape">
                <a:avLst/>
              </a:prstTxWarp>
              <a:spAutoFit/>
            </a:bodyPr>
            <a:lstStyle/>
            <a:p>
              <a:pPr>
                <a:buClr>
                  <a:schemeClr val="bg2"/>
                </a:buClr>
              </a:pPr>
              <a:r>
                <a:rPr lang="en-US" sz="1050" dirty="0">
                  <a:solidFill>
                    <a:schemeClr val="accent2">
                      <a:lumMod val="75000"/>
                    </a:schemeClr>
                  </a:solidFill>
                  <a:latin typeface="Gill Sans Ultra Bold" panose="020B0A02020104020203" pitchFamily="34" charset="77"/>
                </a:rPr>
                <a:t>Camera</a:t>
              </a:r>
            </a:p>
          </p:txBody>
        </p:sp>
        <p:sp>
          <p:nvSpPr>
            <p:cNvPr id="55" name="TextBox 54">
              <a:extLst>
                <a:ext uri="{FF2B5EF4-FFF2-40B4-BE49-F238E27FC236}">
                  <a16:creationId xmlns:a16="http://schemas.microsoft.com/office/drawing/2014/main" xmlns="" id="{2A3EAC12-2315-0A44-99E3-29B9CA1855BF}"/>
                </a:ext>
              </a:extLst>
            </p:cNvPr>
            <p:cNvSpPr txBox="1"/>
            <p:nvPr/>
          </p:nvSpPr>
          <p:spPr>
            <a:xfrm>
              <a:off x="5246550" y="2398759"/>
              <a:ext cx="215444" cy="221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vert270" wrap="square" lIns="0" tIns="0" rIns="0" bIns="0" numCol="1" rtlCol="0" anchor="t" anchorCtr="0" compatLnSpc="1">
              <a:prstTxWarp prst="textNoShape">
                <a:avLst/>
              </a:prstTxWarp>
              <a:spAutoFit/>
            </a:bodyPr>
            <a:lstStyle/>
            <a:p>
              <a:pPr>
                <a:buClr>
                  <a:schemeClr val="bg2"/>
                </a:buClr>
              </a:pPr>
              <a:r>
                <a:rPr lang="en-US" sz="1050" dirty="0">
                  <a:solidFill>
                    <a:schemeClr val="accent2">
                      <a:lumMod val="75000"/>
                    </a:schemeClr>
                  </a:solidFill>
                  <a:latin typeface="Gill Sans Ultra Bold" panose="020B0A02020104020203" pitchFamily="34" charset="77"/>
                </a:rPr>
                <a:t>Microphone</a:t>
              </a:r>
            </a:p>
          </p:txBody>
        </p:sp>
        <p:sp>
          <p:nvSpPr>
            <p:cNvPr id="56" name="TextBox 55">
              <a:extLst>
                <a:ext uri="{FF2B5EF4-FFF2-40B4-BE49-F238E27FC236}">
                  <a16:creationId xmlns:a16="http://schemas.microsoft.com/office/drawing/2014/main" xmlns="" id="{55463474-033E-EF45-8297-64EC3BF2F172}"/>
                </a:ext>
              </a:extLst>
            </p:cNvPr>
            <p:cNvSpPr txBox="1"/>
            <p:nvPr/>
          </p:nvSpPr>
          <p:spPr>
            <a:xfrm>
              <a:off x="5691050" y="2683307"/>
              <a:ext cx="215444" cy="221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vert270" wrap="square" lIns="0" tIns="0" rIns="0" bIns="0" numCol="1" rtlCol="0" anchor="t" anchorCtr="0" compatLnSpc="1">
              <a:prstTxWarp prst="textNoShape">
                <a:avLst/>
              </a:prstTxWarp>
              <a:spAutoFit/>
            </a:bodyPr>
            <a:lstStyle/>
            <a:p>
              <a:pPr>
                <a:buClr>
                  <a:schemeClr val="bg2"/>
                </a:buClr>
              </a:pPr>
              <a:r>
                <a:rPr lang="en-US" sz="1050" dirty="0">
                  <a:solidFill>
                    <a:schemeClr val="accent2">
                      <a:lumMod val="75000"/>
                    </a:schemeClr>
                  </a:solidFill>
                  <a:latin typeface="Gill Sans Ultra Bold" panose="020B0A02020104020203" pitchFamily="34" charset="77"/>
                </a:rPr>
                <a:t>Screen</a:t>
              </a:r>
            </a:p>
          </p:txBody>
        </p:sp>
        <p:sp>
          <p:nvSpPr>
            <p:cNvPr id="57" name="TextBox 56">
              <a:extLst>
                <a:ext uri="{FF2B5EF4-FFF2-40B4-BE49-F238E27FC236}">
                  <a16:creationId xmlns:a16="http://schemas.microsoft.com/office/drawing/2014/main" xmlns="" id="{D5B2DDBF-B2FD-2146-86C0-B0B39B573F48}"/>
                </a:ext>
              </a:extLst>
            </p:cNvPr>
            <p:cNvSpPr txBox="1"/>
            <p:nvPr/>
          </p:nvSpPr>
          <p:spPr>
            <a:xfrm>
              <a:off x="6115608" y="2534795"/>
              <a:ext cx="215444" cy="2215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vert270" wrap="square" lIns="0" tIns="0" rIns="0" bIns="0" numCol="1" rtlCol="0" anchor="t" anchorCtr="0" compatLnSpc="1">
              <a:prstTxWarp prst="textNoShape">
                <a:avLst/>
              </a:prstTxWarp>
              <a:spAutoFit/>
            </a:bodyPr>
            <a:lstStyle/>
            <a:p>
              <a:pPr>
                <a:buClr>
                  <a:schemeClr val="bg2"/>
                </a:buClr>
              </a:pPr>
              <a:r>
                <a:rPr lang="en-US" sz="1050" dirty="0">
                  <a:solidFill>
                    <a:schemeClr val="accent2">
                      <a:lumMod val="75000"/>
                    </a:schemeClr>
                  </a:solidFill>
                  <a:latin typeface="Gill Sans Ultra Bold" panose="020B0A02020104020203" pitchFamily="34" charset="77"/>
                </a:rPr>
                <a:t>SMS</a:t>
              </a:r>
            </a:p>
          </p:txBody>
        </p:sp>
      </p:grpSp>
      <p:sp>
        <p:nvSpPr>
          <p:cNvPr id="37" name="Oval 36">
            <a:extLst>
              <a:ext uri="{FF2B5EF4-FFF2-40B4-BE49-F238E27FC236}">
                <a16:creationId xmlns:a16="http://schemas.microsoft.com/office/drawing/2014/main" xmlns="" id="{2CB0CB83-710A-1746-8FAB-DDE75FD06BC9}"/>
              </a:ext>
            </a:extLst>
          </p:cNvPr>
          <p:cNvSpPr/>
          <p:nvPr/>
        </p:nvSpPr>
        <p:spPr>
          <a:xfrm>
            <a:off x="5500653" y="928967"/>
            <a:ext cx="506444" cy="519181"/>
          </a:xfrm>
          <a:prstGeom prst="ellipse">
            <a:avLst/>
          </a:prstGeom>
          <a:noFill/>
          <a:ln w="76200">
            <a:solidFill>
              <a:schemeClr val="accent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r>
              <a:rPr lang="en-US" sz="2700" b="1" dirty="0">
                <a:solidFill>
                  <a:schemeClr val="tx1"/>
                </a:solidFill>
              </a:rPr>
              <a:t>?</a:t>
            </a:r>
          </a:p>
        </p:txBody>
      </p:sp>
      <p:sp>
        <p:nvSpPr>
          <p:cNvPr id="38" name="Oval 37">
            <a:extLst>
              <a:ext uri="{FF2B5EF4-FFF2-40B4-BE49-F238E27FC236}">
                <a16:creationId xmlns:a16="http://schemas.microsoft.com/office/drawing/2014/main" xmlns="" id="{16E5ECAE-6856-4247-A151-E165FC4D9B37}"/>
              </a:ext>
            </a:extLst>
          </p:cNvPr>
          <p:cNvSpPr/>
          <p:nvPr/>
        </p:nvSpPr>
        <p:spPr>
          <a:xfrm>
            <a:off x="3486826" y="552599"/>
            <a:ext cx="506444" cy="519181"/>
          </a:xfrm>
          <a:prstGeom prst="ellipse">
            <a:avLst/>
          </a:prstGeom>
          <a:noFill/>
          <a:ln w="76200">
            <a:solidFill>
              <a:schemeClr val="accent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r>
              <a:rPr lang="en-US" sz="2700" b="1" dirty="0">
                <a:solidFill>
                  <a:schemeClr val="tx1"/>
                </a:solidFill>
              </a:rPr>
              <a:t>?</a:t>
            </a:r>
          </a:p>
        </p:txBody>
      </p:sp>
      <p:sp>
        <p:nvSpPr>
          <p:cNvPr id="40" name="Oval 39">
            <a:extLst>
              <a:ext uri="{FF2B5EF4-FFF2-40B4-BE49-F238E27FC236}">
                <a16:creationId xmlns:a16="http://schemas.microsoft.com/office/drawing/2014/main" xmlns="" id="{0EA6C651-E745-DD45-9D6D-7238C8AD03A6}"/>
              </a:ext>
            </a:extLst>
          </p:cNvPr>
          <p:cNvSpPr/>
          <p:nvPr/>
        </p:nvSpPr>
        <p:spPr>
          <a:xfrm>
            <a:off x="6046946" y="2951267"/>
            <a:ext cx="506444" cy="519181"/>
          </a:xfrm>
          <a:prstGeom prst="ellipse">
            <a:avLst/>
          </a:prstGeom>
          <a:noFill/>
          <a:ln w="76200">
            <a:solidFill>
              <a:schemeClr val="accent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r>
              <a:rPr lang="en-US" sz="2700" b="1" dirty="0">
                <a:solidFill>
                  <a:schemeClr val="tx1"/>
                </a:solidFill>
              </a:rPr>
              <a:t>?</a:t>
            </a:r>
          </a:p>
        </p:txBody>
      </p:sp>
      <p:sp>
        <p:nvSpPr>
          <p:cNvPr id="41" name="Oval 40">
            <a:extLst>
              <a:ext uri="{FF2B5EF4-FFF2-40B4-BE49-F238E27FC236}">
                <a16:creationId xmlns:a16="http://schemas.microsoft.com/office/drawing/2014/main" xmlns="" id="{27ECAE3A-986A-2A4D-8B4C-FA9B48C404F2}"/>
              </a:ext>
            </a:extLst>
          </p:cNvPr>
          <p:cNvSpPr/>
          <p:nvPr/>
        </p:nvSpPr>
        <p:spPr>
          <a:xfrm>
            <a:off x="5483590" y="3435762"/>
            <a:ext cx="506444" cy="519181"/>
          </a:xfrm>
          <a:prstGeom prst="ellipse">
            <a:avLst/>
          </a:prstGeom>
          <a:noFill/>
          <a:ln w="76200">
            <a:solidFill>
              <a:schemeClr val="accent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r>
              <a:rPr lang="en-US" sz="2700" b="1" dirty="0">
                <a:solidFill>
                  <a:schemeClr val="tx1"/>
                </a:solidFill>
              </a:rPr>
              <a:t>?</a:t>
            </a:r>
          </a:p>
        </p:txBody>
      </p:sp>
      <p:sp>
        <p:nvSpPr>
          <p:cNvPr id="42" name="Oval 41">
            <a:extLst>
              <a:ext uri="{FF2B5EF4-FFF2-40B4-BE49-F238E27FC236}">
                <a16:creationId xmlns:a16="http://schemas.microsoft.com/office/drawing/2014/main" xmlns="" id="{75CE8B54-93FC-004E-8C57-E5D8793E6301}"/>
              </a:ext>
            </a:extLst>
          </p:cNvPr>
          <p:cNvSpPr/>
          <p:nvPr/>
        </p:nvSpPr>
        <p:spPr>
          <a:xfrm>
            <a:off x="3441544" y="3098905"/>
            <a:ext cx="506444" cy="519181"/>
          </a:xfrm>
          <a:prstGeom prst="ellipse">
            <a:avLst/>
          </a:prstGeom>
          <a:noFill/>
          <a:ln w="76200">
            <a:solidFill>
              <a:schemeClr val="accent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r>
              <a:rPr lang="en-US" sz="2700" b="1" dirty="0">
                <a:solidFill>
                  <a:schemeClr val="tx1"/>
                </a:solidFill>
              </a:rPr>
              <a:t>?</a:t>
            </a:r>
          </a:p>
        </p:txBody>
      </p:sp>
      <p:sp>
        <p:nvSpPr>
          <p:cNvPr id="43" name="Oval 42">
            <a:extLst>
              <a:ext uri="{FF2B5EF4-FFF2-40B4-BE49-F238E27FC236}">
                <a16:creationId xmlns:a16="http://schemas.microsoft.com/office/drawing/2014/main" xmlns="" id="{9F0D8929-0736-C147-A120-BF15EE578E25}"/>
              </a:ext>
            </a:extLst>
          </p:cNvPr>
          <p:cNvSpPr/>
          <p:nvPr/>
        </p:nvSpPr>
        <p:spPr>
          <a:xfrm>
            <a:off x="2980381" y="1071780"/>
            <a:ext cx="506444" cy="519181"/>
          </a:xfrm>
          <a:prstGeom prst="ellipse">
            <a:avLst/>
          </a:prstGeom>
          <a:noFill/>
          <a:ln w="76200">
            <a:solidFill>
              <a:schemeClr val="accent4"/>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91424" tIns="45712" rIns="91424" bIns="45712" rtlCol="0" anchor="ctr"/>
          <a:lstStyle/>
          <a:p>
            <a:pPr algn="ctr"/>
            <a:r>
              <a:rPr lang="en-US" sz="2700" b="1" dirty="0">
                <a:solidFill>
                  <a:schemeClr val="tx1"/>
                </a:solidFill>
              </a:rPr>
              <a:t>?</a:t>
            </a:r>
          </a:p>
        </p:txBody>
      </p:sp>
      <p:grpSp>
        <p:nvGrpSpPr>
          <p:cNvPr id="48" name="Group 47">
            <a:extLst>
              <a:ext uri="{FF2B5EF4-FFF2-40B4-BE49-F238E27FC236}">
                <a16:creationId xmlns:a16="http://schemas.microsoft.com/office/drawing/2014/main" xmlns="" id="{19D649AF-C883-5440-943A-B8D99797D0B4}"/>
              </a:ext>
            </a:extLst>
          </p:cNvPr>
          <p:cNvGrpSpPr/>
          <p:nvPr/>
        </p:nvGrpSpPr>
        <p:grpSpPr>
          <a:xfrm>
            <a:off x="-59499" y="2105543"/>
            <a:ext cx="9079072" cy="2956020"/>
            <a:chOff x="-79332" y="2807390"/>
            <a:chExt cx="12105429" cy="3941359"/>
          </a:xfrm>
        </p:grpSpPr>
        <p:grpSp>
          <p:nvGrpSpPr>
            <p:cNvPr id="32" name="Group 31">
              <a:extLst>
                <a:ext uri="{FF2B5EF4-FFF2-40B4-BE49-F238E27FC236}">
                  <a16:creationId xmlns:a16="http://schemas.microsoft.com/office/drawing/2014/main" xmlns="" id="{D15FDD3D-BE5A-2B46-A63C-822EBFE4492D}"/>
                </a:ext>
              </a:extLst>
            </p:cNvPr>
            <p:cNvGrpSpPr/>
            <p:nvPr/>
          </p:nvGrpSpPr>
          <p:grpSpPr>
            <a:xfrm>
              <a:off x="-79332" y="2807390"/>
              <a:ext cx="12105429" cy="3941359"/>
              <a:chOff x="-56183" y="2686051"/>
              <a:chExt cx="12248183" cy="4045114"/>
            </a:xfrm>
          </p:grpSpPr>
          <p:grpSp>
            <p:nvGrpSpPr>
              <p:cNvPr id="23" name="Group 22">
                <a:extLst>
                  <a:ext uri="{FF2B5EF4-FFF2-40B4-BE49-F238E27FC236}">
                    <a16:creationId xmlns:a16="http://schemas.microsoft.com/office/drawing/2014/main" xmlns="" id="{6C71EED2-B07C-A344-85CD-5908DE1BA81D}"/>
                  </a:ext>
                </a:extLst>
              </p:cNvPr>
              <p:cNvGrpSpPr/>
              <p:nvPr/>
            </p:nvGrpSpPr>
            <p:grpSpPr>
              <a:xfrm>
                <a:off x="-56183" y="2686051"/>
                <a:ext cx="12248183" cy="4045114"/>
                <a:chOff x="-5781093" y="3179046"/>
                <a:chExt cx="13543730" cy="4026144"/>
              </a:xfrm>
            </p:grpSpPr>
            <p:pic>
              <p:nvPicPr>
                <p:cNvPr id="13" name="Picture 12">
                  <a:extLst>
                    <a:ext uri="{FF2B5EF4-FFF2-40B4-BE49-F238E27FC236}">
                      <a16:creationId xmlns:a16="http://schemas.microsoft.com/office/drawing/2014/main" xmlns="" id="{1E3E8B7C-F665-7D4F-BEF3-F830E9129534}"/>
                    </a:ext>
                  </a:extLst>
                </p:cNvPr>
                <p:cNvPicPr>
                  <a:picLocks noChangeAspect="1"/>
                </p:cNvPicPr>
                <p:nvPr/>
              </p:nvPicPr>
              <p:blipFill rotWithShape="1">
                <a:blip r:embed="rId5"/>
                <a:srcRect b="4268"/>
                <a:stretch/>
              </p:blipFill>
              <p:spPr>
                <a:xfrm>
                  <a:off x="-4432160" y="3179046"/>
                  <a:ext cx="12192000" cy="3036056"/>
                </a:xfrm>
                <a:prstGeom prst="rect">
                  <a:avLst/>
                </a:prstGeom>
                <a:ln>
                  <a:noFill/>
                </a:ln>
              </p:spPr>
            </p:pic>
            <p:pic>
              <p:nvPicPr>
                <p:cNvPr id="14" name="Picture 13">
                  <a:extLst>
                    <a:ext uri="{FF2B5EF4-FFF2-40B4-BE49-F238E27FC236}">
                      <a16:creationId xmlns:a16="http://schemas.microsoft.com/office/drawing/2014/main" xmlns="" id="{015C130E-2FC5-FA45-8018-EBBFA1644F84}"/>
                    </a:ext>
                  </a:extLst>
                </p:cNvPr>
                <p:cNvPicPr>
                  <a:picLocks noChangeAspect="1"/>
                </p:cNvPicPr>
                <p:nvPr/>
              </p:nvPicPr>
              <p:blipFill rotWithShape="1">
                <a:blip r:embed="rId6"/>
                <a:srcRect b="4930"/>
                <a:stretch/>
              </p:blipFill>
              <p:spPr>
                <a:xfrm>
                  <a:off x="-5253415" y="3859365"/>
                  <a:ext cx="1180927" cy="2355738"/>
                </a:xfrm>
                <a:prstGeom prst="rect">
                  <a:avLst/>
                </a:prstGeom>
              </p:spPr>
            </p:pic>
            <p:sp>
              <p:nvSpPr>
                <p:cNvPr id="15" name="TextBox 14">
                  <a:extLst>
                    <a:ext uri="{FF2B5EF4-FFF2-40B4-BE49-F238E27FC236}">
                      <a16:creationId xmlns:a16="http://schemas.microsoft.com/office/drawing/2014/main" xmlns="" id="{DCE9A5E9-75F1-674A-B311-938AB1F14D35}"/>
                    </a:ext>
                  </a:extLst>
                </p:cNvPr>
                <p:cNvSpPr txBox="1"/>
                <p:nvPr/>
              </p:nvSpPr>
              <p:spPr>
                <a:xfrm>
                  <a:off x="3863737" y="6153222"/>
                  <a:ext cx="3898900" cy="565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ctr">
                    <a:buClr>
                      <a:schemeClr val="bg2"/>
                    </a:buClr>
                  </a:pPr>
                  <a:r>
                    <a:rPr lang="en-US" sz="2700" dirty="0">
                      <a:latin typeface="Times New Roman" panose="02020603050405020304" pitchFamily="18" charset="0"/>
                      <a:cs typeface="Times New Roman" panose="02020603050405020304" pitchFamily="18" charset="0"/>
                    </a:rPr>
                    <a:t>Spoof</a:t>
                  </a:r>
                </a:p>
              </p:txBody>
            </p:sp>
            <p:sp>
              <p:nvSpPr>
                <p:cNvPr id="16" name="TextBox 15">
                  <a:extLst>
                    <a:ext uri="{FF2B5EF4-FFF2-40B4-BE49-F238E27FC236}">
                      <a16:creationId xmlns:a16="http://schemas.microsoft.com/office/drawing/2014/main" xmlns="" id="{507A68AA-567D-434D-8A97-8DD4FB384046}"/>
                    </a:ext>
                  </a:extLst>
                </p:cNvPr>
                <p:cNvSpPr txBox="1"/>
                <p:nvPr/>
              </p:nvSpPr>
              <p:spPr>
                <a:xfrm>
                  <a:off x="148300" y="6153222"/>
                  <a:ext cx="3898900" cy="565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ctr">
                    <a:buClr>
                      <a:schemeClr val="bg2"/>
                    </a:buClr>
                  </a:pPr>
                  <a:r>
                    <a:rPr lang="en-US" sz="2700" dirty="0">
                      <a:latin typeface="Times New Roman" panose="02020603050405020304" pitchFamily="18" charset="0"/>
                      <a:cs typeface="Times New Roman" panose="02020603050405020304" pitchFamily="18" charset="0"/>
                    </a:rPr>
                    <a:t>Extract Info</a:t>
                  </a:r>
                </a:p>
              </p:txBody>
            </p:sp>
            <p:sp>
              <p:nvSpPr>
                <p:cNvPr id="17" name="TextBox 16">
                  <a:extLst>
                    <a:ext uri="{FF2B5EF4-FFF2-40B4-BE49-F238E27FC236}">
                      <a16:creationId xmlns:a16="http://schemas.microsoft.com/office/drawing/2014/main" xmlns="" id="{976A0493-7BC8-9643-9D83-B257CBE1E5A3}"/>
                    </a:ext>
                  </a:extLst>
                </p:cNvPr>
                <p:cNvSpPr txBox="1"/>
                <p:nvPr/>
              </p:nvSpPr>
              <p:spPr>
                <a:xfrm>
                  <a:off x="-2055224" y="6159558"/>
                  <a:ext cx="3898900" cy="565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ctr">
                    <a:buClr>
                      <a:schemeClr val="bg2"/>
                    </a:buClr>
                  </a:pPr>
                  <a:r>
                    <a:rPr lang="en-US" sz="2700" dirty="0">
                      <a:latin typeface="Times New Roman" panose="02020603050405020304" pitchFamily="18" charset="0"/>
                      <a:cs typeface="Times New Roman" panose="02020603050405020304" pitchFamily="18" charset="0"/>
                    </a:rPr>
                    <a:t>Harass</a:t>
                  </a:r>
                </a:p>
              </p:txBody>
            </p:sp>
            <p:sp>
              <p:nvSpPr>
                <p:cNvPr id="18" name="TextBox 17">
                  <a:extLst>
                    <a:ext uri="{FF2B5EF4-FFF2-40B4-BE49-F238E27FC236}">
                      <a16:creationId xmlns:a16="http://schemas.microsoft.com/office/drawing/2014/main" xmlns="" id="{77DA095B-AD8F-4747-8562-5F001687F11B}"/>
                    </a:ext>
                  </a:extLst>
                </p:cNvPr>
                <p:cNvSpPr txBox="1"/>
                <p:nvPr/>
              </p:nvSpPr>
              <p:spPr>
                <a:xfrm>
                  <a:off x="-4750202" y="6153222"/>
                  <a:ext cx="3743465" cy="565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ctr">
                    <a:buClr>
                      <a:schemeClr val="bg2"/>
                    </a:buClr>
                  </a:pPr>
                  <a:r>
                    <a:rPr lang="en-US" sz="2700" dirty="0">
                      <a:latin typeface="Times New Roman" panose="02020603050405020304" pitchFamily="18" charset="0"/>
                      <a:cs typeface="Times New Roman" panose="02020603050405020304" pitchFamily="18" charset="0"/>
                    </a:rPr>
                    <a:t>Defend</a:t>
                  </a:r>
                </a:p>
              </p:txBody>
            </p:sp>
            <p:sp>
              <p:nvSpPr>
                <p:cNvPr id="19" name="TextBox 18">
                  <a:extLst>
                    <a:ext uri="{FF2B5EF4-FFF2-40B4-BE49-F238E27FC236}">
                      <a16:creationId xmlns:a16="http://schemas.microsoft.com/office/drawing/2014/main" xmlns="" id="{94556970-1A92-F54A-80B1-706EBDDB09F8}"/>
                    </a:ext>
                  </a:extLst>
                </p:cNvPr>
                <p:cNvSpPr txBox="1"/>
                <p:nvPr/>
              </p:nvSpPr>
              <p:spPr>
                <a:xfrm>
                  <a:off x="-3484034" y="6638971"/>
                  <a:ext cx="3743465" cy="565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ctr">
                    <a:buClr>
                      <a:schemeClr val="bg2"/>
                    </a:buClr>
                  </a:pPr>
                  <a:r>
                    <a:rPr lang="en-US" sz="2700" dirty="0">
                      <a:latin typeface="Times New Roman" panose="02020603050405020304" pitchFamily="18" charset="0"/>
                      <a:cs typeface="Times New Roman" panose="02020603050405020304" pitchFamily="18" charset="0"/>
                    </a:rPr>
                    <a:t>Evade</a:t>
                  </a:r>
                </a:p>
              </p:txBody>
            </p:sp>
            <p:sp>
              <p:nvSpPr>
                <p:cNvPr id="20" name="TextBox 19">
                  <a:extLst>
                    <a:ext uri="{FF2B5EF4-FFF2-40B4-BE49-F238E27FC236}">
                      <a16:creationId xmlns:a16="http://schemas.microsoft.com/office/drawing/2014/main" xmlns="" id="{FB1D4CB2-7C8A-A844-82A5-B6775333DDF6}"/>
                    </a:ext>
                  </a:extLst>
                </p:cNvPr>
                <p:cNvSpPr txBox="1"/>
                <p:nvPr/>
              </p:nvSpPr>
              <p:spPr>
                <a:xfrm>
                  <a:off x="-4796885" y="6639275"/>
                  <a:ext cx="1676802" cy="565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ctr">
                    <a:buClr>
                      <a:schemeClr val="bg2"/>
                    </a:buClr>
                  </a:pPr>
                  <a:r>
                    <a:rPr lang="en-US" sz="2700" dirty="0">
                      <a:latin typeface="Times New Roman" panose="02020603050405020304" pitchFamily="18" charset="0"/>
                      <a:cs typeface="Times New Roman" panose="02020603050405020304" pitchFamily="18" charset="0"/>
                    </a:rPr>
                    <a:t>Control</a:t>
                  </a:r>
                </a:p>
              </p:txBody>
            </p:sp>
            <p:sp>
              <p:nvSpPr>
                <p:cNvPr id="21" name="TextBox 20">
                  <a:extLst>
                    <a:ext uri="{FF2B5EF4-FFF2-40B4-BE49-F238E27FC236}">
                      <a16:creationId xmlns:a16="http://schemas.microsoft.com/office/drawing/2014/main" xmlns="" id="{6AE80F65-D351-3F42-B5FF-F573D9F91C2D}"/>
                    </a:ext>
                  </a:extLst>
                </p:cNvPr>
                <p:cNvSpPr txBox="1"/>
                <p:nvPr/>
              </p:nvSpPr>
              <p:spPr>
                <a:xfrm>
                  <a:off x="-5781093" y="6185154"/>
                  <a:ext cx="1895851" cy="503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ctr">
                    <a:buClr>
                      <a:schemeClr val="bg2"/>
                    </a:buClr>
                  </a:pPr>
                  <a:r>
                    <a:rPr lang="en-US" sz="2400" dirty="0" err="1">
                      <a:latin typeface="Times New Roman" panose="02020603050405020304" pitchFamily="18" charset="0"/>
                      <a:cs typeface="Times New Roman" panose="02020603050405020304" pitchFamily="18" charset="0"/>
                    </a:rPr>
                    <a:t>CallerID</a:t>
                  </a:r>
                  <a:endParaRPr lang="en-US" sz="2400" dirty="0">
                    <a:latin typeface="Times New Roman" panose="02020603050405020304" pitchFamily="18" charset="0"/>
                    <a:cs typeface="Times New Roman" panose="02020603050405020304" pitchFamily="18" charset="0"/>
                  </a:endParaRPr>
                </a:p>
              </p:txBody>
            </p:sp>
          </p:grpSp>
          <p:cxnSp>
            <p:nvCxnSpPr>
              <p:cNvPr id="27" name="Straight Connector 26">
                <a:extLst>
                  <a:ext uri="{FF2B5EF4-FFF2-40B4-BE49-F238E27FC236}">
                    <a16:creationId xmlns:a16="http://schemas.microsoft.com/office/drawing/2014/main" xmlns="" id="{07732948-CEA9-2744-ACAA-705CE734EA71}"/>
                  </a:ext>
                </a:extLst>
              </p:cNvPr>
              <p:cNvCxnSpPr/>
              <p:nvPr/>
            </p:nvCxnSpPr>
            <p:spPr>
              <a:xfrm>
                <a:off x="1593944" y="5680606"/>
                <a:ext cx="0" cy="570967"/>
              </a:xfrm>
              <a:prstGeom prst="line">
                <a:avLst/>
              </a:prstGeom>
              <a:ln w="19050">
                <a:solidFill>
                  <a:schemeClr val="tx2"/>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1151BFF9-89E8-294A-A082-D0FEA084BED4}"/>
                  </a:ext>
                </a:extLst>
              </p:cNvPr>
              <p:cNvCxnSpPr>
                <a:cxnSpLocks/>
              </p:cNvCxnSpPr>
              <p:nvPr/>
            </p:nvCxnSpPr>
            <p:spPr>
              <a:xfrm>
                <a:off x="1330960" y="6251573"/>
                <a:ext cx="516604" cy="0"/>
              </a:xfrm>
              <a:prstGeom prst="line">
                <a:avLst/>
              </a:prstGeom>
              <a:ln w="19050">
                <a:solidFill>
                  <a:schemeClr val="tx2"/>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xmlns="" id="{134031F1-548F-F348-ACF0-7DE416CB1184}"/>
                </a:ext>
              </a:extLst>
            </p:cNvPr>
            <p:cNvCxnSpPr>
              <a:cxnSpLocks/>
            </p:cNvCxnSpPr>
            <p:nvPr/>
          </p:nvCxnSpPr>
          <p:spPr>
            <a:xfrm>
              <a:off x="3653333" y="5725136"/>
              <a:ext cx="0" cy="556322"/>
            </a:xfrm>
            <a:prstGeom prst="line">
              <a:avLst/>
            </a:prstGeom>
            <a:ln w="19050">
              <a:solidFill>
                <a:schemeClr val="tx2"/>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659D2F9A-55F7-0648-8B7F-8C585C594F25}"/>
                </a:ext>
              </a:extLst>
            </p:cNvPr>
            <p:cNvCxnSpPr>
              <a:cxnSpLocks/>
            </p:cNvCxnSpPr>
            <p:nvPr/>
          </p:nvCxnSpPr>
          <p:spPr>
            <a:xfrm>
              <a:off x="3393414" y="6281458"/>
              <a:ext cx="510583" cy="0"/>
            </a:xfrm>
            <a:prstGeom prst="line">
              <a:avLst/>
            </a:prstGeom>
            <a:ln w="19050">
              <a:solidFill>
                <a:schemeClr val="tx2"/>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sp>
        <p:nvSpPr>
          <p:cNvPr id="49" name="TextBox 48">
            <a:extLst>
              <a:ext uri="{FF2B5EF4-FFF2-40B4-BE49-F238E27FC236}">
                <a16:creationId xmlns:a16="http://schemas.microsoft.com/office/drawing/2014/main" xmlns="" id="{D0A0C29E-58BB-484D-87B2-394A6C70F33A}"/>
              </a:ext>
            </a:extLst>
          </p:cNvPr>
          <p:cNvSpPr txBox="1"/>
          <p:nvPr/>
        </p:nvSpPr>
        <p:spPr>
          <a:xfrm>
            <a:off x="2998015" y="1361749"/>
            <a:ext cx="35965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ctr">
              <a:buClr>
                <a:schemeClr val="bg2"/>
              </a:buClr>
            </a:pPr>
            <a:r>
              <a:rPr lang="en-US" sz="5400" dirty="0" err="1">
                <a:latin typeface="Times New Roman" panose="02020603050405020304" pitchFamily="18" charset="0"/>
                <a:cs typeface="Times New Roman" panose="02020603050405020304" pitchFamily="18" charset="0"/>
              </a:rPr>
              <a:t>Creepware</a:t>
            </a:r>
            <a:endParaRPr lang="en-US" sz="54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396108540"/>
      </p:ext>
    </p:extLst>
  </p:cSld>
  <p:clrMapOvr>
    <a:masterClrMapping/>
  </p:clrMapOvr>
  <mc:AlternateContent xmlns:mc="http://schemas.openxmlformats.org/markup-compatibility/2006">
    <mc:Choice xmlns:p14="http://schemas.microsoft.com/office/powerpoint/2010/main" Requires="p14">
      <p:transition spd="slow" p14:dur="2000" advTm="7197"/>
    </mc:Choice>
    <mc:Fallback>
      <p:transition spd="slow" advTm="7197"/>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fill="hold" grpId="0" nodeType="withEffect" p14:presetBounceEnd="50000">
                                      <p:stCondLst>
                                        <p:cond delay="0"/>
                                      </p:stCondLst>
                                      <p:childTnLst>
                                        <p:animMotion origin="layout" path="M 5E-6 1.48148E-6 L 0.05156 -0.09884 " pathEditMode="relative" rAng="0" ptsTypes="AA" p14:bounceEnd="50000">
                                          <p:cBhvr>
                                            <p:cTn id="6" dur="2000" fill="hold"/>
                                            <p:tgtEl>
                                              <p:spTgt spid="37"/>
                                            </p:tgtEl>
                                            <p:attrNameLst>
                                              <p:attrName>ppt_x</p:attrName>
                                              <p:attrName>ppt_y</p:attrName>
                                            </p:attrNameLst>
                                          </p:cBhvr>
                                          <p:rCtr x="2630" y="-4954"/>
                                        </p:animMotion>
                                      </p:childTnLst>
                                    </p:cTn>
                                  </p:par>
                                  <p:par>
                                    <p:cTn id="7" presetID="0" presetClass="path" presetSubtype="0" accel="50000" fill="hold" grpId="0" nodeType="withEffect" p14:presetBounceEnd="50000">
                                      <p:stCondLst>
                                        <p:cond delay="0"/>
                                      </p:stCondLst>
                                      <p:childTnLst>
                                        <p:animMotion origin="layout" path="M 0 0 L 0.09024 -0.36621 " pathEditMode="relative" ptsTypes="AA" p14:bounceEnd="50000">
                                          <p:cBhvr>
                                            <p:cTn id="8" dur="2000" fill="hold"/>
                                            <p:tgtEl>
                                              <p:spTgt spid="40"/>
                                            </p:tgtEl>
                                            <p:attrNameLst>
                                              <p:attrName>ppt_x</p:attrName>
                                              <p:attrName>ppt_y</p:attrName>
                                            </p:attrNameLst>
                                          </p:cBhvr>
                                        </p:animMotion>
                                      </p:childTnLst>
                                    </p:cTn>
                                  </p:par>
                                  <p:par>
                                    <p:cTn id="9" presetID="0" presetClass="path" presetSubtype="0" accel="50000" fill="hold" grpId="0" nodeType="withEffect" p14:presetBounceEnd="50000">
                                      <p:stCondLst>
                                        <p:cond delay="0"/>
                                      </p:stCondLst>
                                      <p:childTnLst>
                                        <p:animMotion origin="layout" path="M 0 0 L -0.09453 -0.04375 " pathEditMode="relative" ptsTypes="AA" p14:bounceEnd="50000">
                                          <p:cBhvr>
                                            <p:cTn id="10" dur="2000" fill="hold"/>
                                            <p:tgtEl>
                                              <p:spTgt spid="38"/>
                                            </p:tgtEl>
                                            <p:attrNameLst>
                                              <p:attrName>ppt_x</p:attrName>
                                              <p:attrName>ppt_y</p:attrName>
                                            </p:attrNameLst>
                                          </p:cBhvr>
                                        </p:animMotion>
                                      </p:childTnLst>
                                    </p:cTn>
                                  </p:par>
                                  <p:par>
                                    <p:cTn id="11" presetID="0" presetClass="path" presetSubtype="0" accel="50000" fill="hold" grpId="0" nodeType="withEffect" p14:presetBounceEnd="50000">
                                      <p:stCondLst>
                                        <p:cond delay="0"/>
                                      </p:stCondLst>
                                      <p:childTnLst>
                                        <p:animMotion origin="layout" path="M 0 0 L 0.20924 -0.21713 " pathEditMode="relative" ptsTypes="AA" p14:bounceEnd="50000">
                                          <p:cBhvr>
                                            <p:cTn id="12" dur="2000" fill="hold"/>
                                            <p:tgtEl>
                                              <p:spTgt spid="41"/>
                                            </p:tgtEl>
                                            <p:attrNameLst>
                                              <p:attrName>ppt_x</p:attrName>
                                              <p:attrName>ppt_y</p:attrName>
                                            </p:attrNameLst>
                                          </p:cBhvr>
                                        </p:animMotion>
                                      </p:childTnLst>
                                    </p:cTn>
                                  </p:par>
                                  <p:par>
                                    <p:cTn id="13" presetID="0" presetClass="path" presetSubtype="0" accel="50000" fill="hold" grpId="0" nodeType="withEffect" p14:presetBounceEnd="50000">
                                      <p:stCondLst>
                                        <p:cond delay="0"/>
                                      </p:stCondLst>
                                      <p:childTnLst>
                                        <p:animMotion origin="layout" path="M 3.54167E-6 7.40741E-7 L -0.25599 -0.09607 " pathEditMode="relative" rAng="0" ptsTypes="AA" p14:bounceEnd="50000">
                                          <p:cBhvr>
                                            <p:cTn id="14" dur="2000" fill="hold"/>
                                            <p:tgtEl>
                                              <p:spTgt spid="42"/>
                                            </p:tgtEl>
                                            <p:attrNameLst>
                                              <p:attrName>ppt_x</p:attrName>
                                              <p:attrName>ppt_y</p:attrName>
                                            </p:attrNameLst>
                                          </p:cBhvr>
                                          <p:rCtr x="-12799" y="-4815"/>
                                        </p:animMotion>
                                      </p:childTnLst>
                                    </p:cTn>
                                  </p:par>
                                  <p:par>
                                    <p:cTn id="15" presetID="0" presetClass="path" presetSubtype="0" accel="50000" fill="hold" grpId="0" nodeType="withEffect" p14:presetBounceEnd="50000">
                                      <p:stCondLst>
                                        <p:cond delay="0"/>
                                      </p:stCondLst>
                                      <p:childTnLst>
                                        <p:animMotion origin="layout" path="M 0.00143 -0.0051 L -0.13998 -0.02477 " pathEditMode="relative" ptsTypes="AA" p14:bounceEnd="50000">
                                          <p:cBhvr>
                                            <p:cTn id="16" dur="2000" fill="hold"/>
                                            <p:tgtEl>
                                              <p:spTgt spid="43"/>
                                            </p:tgtEl>
                                            <p:attrNameLst>
                                              <p:attrName>ppt_x</p:attrName>
                                              <p:attrName>ppt_y</p:attrName>
                                            </p:attrNameLst>
                                          </p:cBhvr>
                                        </p:animMotion>
                                      </p:childTnLst>
                                    </p:cTn>
                                  </p:par>
                                  <p:par>
                                    <p:cTn id="17" presetID="2" presetClass="entr" presetSubtype="4"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750" fill="hold"/>
                                            <p:tgtEl>
                                              <p:spTgt spid="35"/>
                                            </p:tgtEl>
                                            <p:attrNameLst>
                                              <p:attrName>ppt_x</p:attrName>
                                            </p:attrNameLst>
                                          </p:cBhvr>
                                          <p:tavLst>
                                            <p:tav tm="0">
                                              <p:val>
                                                <p:strVal val="#ppt_x"/>
                                              </p:val>
                                            </p:tav>
                                            <p:tav tm="100000">
                                              <p:val>
                                                <p:strVal val="#ppt_x"/>
                                              </p:val>
                                            </p:tav>
                                          </p:tavLst>
                                        </p:anim>
                                        <p:anim calcmode="lin" valueType="num">
                                          <p:cBhvr additive="base">
                                            <p:cTn id="20" dur="75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500" fill="hold"/>
                                            <p:tgtEl>
                                              <p:spTgt spid="48"/>
                                            </p:tgtEl>
                                            <p:attrNameLst>
                                              <p:attrName>ppt_x</p:attrName>
                                            </p:attrNameLst>
                                          </p:cBhvr>
                                          <p:tavLst>
                                            <p:tav tm="0">
                                              <p:val>
                                                <p:strVal val="0-#ppt_w/2"/>
                                              </p:val>
                                            </p:tav>
                                            <p:tav tm="100000">
                                              <p:val>
                                                <p:strVal val="#ppt_x"/>
                                              </p:val>
                                            </p:tav>
                                          </p:tavLst>
                                        </p:anim>
                                        <p:anim calcmode="lin" valueType="num">
                                          <p:cBhvr additive="base">
                                            <p:cTn id="26" dur="500" fill="hold"/>
                                            <p:tgtEl>
                                              <p:spTgt spid="48"/>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additive="base">
                                            <p:cTn id="29" dur="500" fill="hold"/>
                                            <p:tgtEl>
                                              <p:spTgt spid="49"/>
                                            </p:tgtEl>
                                            <p:attrNameLst>
                                              <p:attrName>ppt_x</p:attrName>
                                            </p:attrNameLst>
                                          </p:cBhvr>
                                          <p:tavLst>
                                            <p:tav tm="0">
                                              <p:val>
                                                <p:strVal val="0-#ppt_w/2"/>
                                              </p:val>
                                            </p:tav>
                                            <p:tav tm="100000">
                                              <p:val>
                                                <p:strVal val="#ppt_x"/>
                                              </p:val>
                                            </p:tav>
                                          </p:tavLst>
                                        </p:anim>
                                        <p:anim calcmode="lin" valueType="num">
                                          <p:cBhvr additive="base">
                                            <p:cTn id="30" dur="500" fill="hold"/>
                                            <p:tgtEl>
                                              <p:spTgt spid="49"/>
                                            </p:tgtEl>
                                            <p:attrNameLst>
                                              <p:attrName>ppt_y</p:attrName>
                                            </p:attrNameLst>
                                          </p:cBhvr>
                                          <p:tavLst>
                                            <p:tav tm="0">
                                              <p:val>
                                                <p:strVal val="#ppt_y"/>
                                              </p:val>
                                            </p:tav>
                                            <p:tav tm="100000">
                                              <p:val>
                                                <p:strVal val="#ppt_y"/>
                                              </p:val>
                                            </p:tav>
                                          </p:tavLst>
                                        </p:anim>
                                      </p:childTnLst>
                                    </p:cTn>
                                  </p:par>
                                  <p:par>
                                    <p:cTn id="31" presetID="2" presetClass="exit" presetSubtype="2" fill="hold" nodeType="withEffect">
                                      <p:stCondLst>
                                        <p:cond delay="250"/>
                                      </p:stCondLst>
                                      <p:childTnLst>
                                        <p:anim calcmode="lin" valueType="num">
                                          <p:cBhvr additive="base">
                                            <p:cTn id="32" dur="500"/>
                                            <p:tgtEl>
                                              <p:spTgt spid="35"/>
                                            </p:tgtEl>
                                            <p:attrNameLst>
                                              <p:attrName>ppt_x</p:attrName>
                                            </p:attrNameLst>
                                          </p:cBhvr>
                                          <p:tavLst>
                                            <p:tav tm="0">
                                              <p:val>
                                                <p:strVal val="ppt_x"/>
                                              </p:val>
                                            </p:tav>
                                            <p:tav tm="100000">
                                              <p:val>
                                                <p:strVal val="1+ppt_w/2"/>
                                              </p:val>
                                            </p:tav>
                                          </p:tavLst>
                                        </p:anim>
                                        <p:anim calcmode="lin" valueType="num">
                                          <p:cBhvr additive="base">
                                            <p:cTn id="33" dur="500"/>
                                            <p:tgtEl>
                                              <p:spTgt spid="35"/>
                                            </p:tgtEl>
                                            <p:attrNameLst>
                                              <p:attrName>ppt_y</p:attrName>
                                            </p:attrNameLst>
                                          </p:cBhvr>
                                          <p:tavLst>
                                            <p:tav tm="0">
                                              <p:val>
                                                <p:strVal val="ppt_y"/>
                                              </p:val>
                                            </p:tav>
                                            <p:tav tm="100000">
                                              <p:val>
                                                <p:strVal val="ppt_y"/>
                                              </p:val>
                                            </p:tav>
                                          </p:tavLst>
                                        </p:anim>
                                        <p:set>
                                          <p:cBhvr>
                                            <p:cTn id="34"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0" grpId="0" animBg="1"/>
          <p:bldP spid="41" grpId="0" animBg="1"/>
          <p:bldP spid="42" grpId="0" animBg="1"/>
          <p:bldP spid="43" grpId="0" animBg="1"/>
          <p:bldP spid="4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fill="hold" grpId="0" nodeType="withEffect">
                                      <p:stCondLst>
                                        <p:cond delay="0"/>
                                      </p:stCondLst>
                                      <p:childTnLst>
                                        <p:animMotion origin="layout" path="M 5E-6 1.48148E-6 L 0.05156 -0.09884 " pathEditMode="relative" rAng="0" ptsTypes="AA">
                                          <p:cBhvr>
                                            <p:cTn id="6" dur="2000" fill="hold"/>
                                            <p:tgtEl>
                                              <p:spTgt spid="37"/>
                                            </p:tgtEl>
                                            <p:attrNameLst>
                                              <p:attrName>ppt_x</p:attrName>
                                              <p:attrName>ppt_y</p:attrName>
                                            </p:attrNameLst>
                                          </p:cBhvr>
                                          <p:rCtr x="2630" y="-4954"/>
                                        </p:animMotion>
                                      </p:childTnLst>
                                    </p:cTn>
                                  </p:par>
                                  <p:par>
                                    <p:cTn id="7" presetID="0" presetClass="path" presetSubtype="0" accel="50000" fill="hold" grpId="0" nodeType="withEffect">
                                      <p:stCondLst>
                                        <p:cond delay="0"/>
                                      </p:stCondLst>
                                      <p:childTnLst>
                                        <p:animMotion origin="layout" path="M 0 0 L 0.09024 -0.36621 " pathEditMode="relative" ptsTypes="AA">
                                          <p:cBhvr>
                                            <p:cTn id="8" dur="2000" fill="hold"/>
                                            <p:tgtEl>
                                              <p:spTgt spid="40"/>
                                            </p:tgtEl>
                                            <p:attrNameLst>
                                              <p:attrName>ppt_x</p:attrName>
                                              <p:attrName>ppt_y</p:attrName>
                                            </p:attrNameLst>
                                          </p:cBhvr>
                                        </p:animMotion>
                                      </p:childTnLst>
                                    </p:cTn>
                                  </p:par>
                                  <p:par>
                                    <p:cTn id="9" presetID="0" presetClass="path" presetSubtype="0" accel="50000" fill="hold" grpId="0" nodeType="withEffect">
                                      <p:stCondLst>
                                        <p:cond delay="0"/>
                                      </p:stCondLst>
                                      <p:childTnLst>
                                        <p:animMotion origin="layout" path="M 0 0 L -0.09453 -0.04375 " pathEditMode="relative" ptsTypes="AA">
                                          <p:cBhvr>
                                            <p:cTn id="10" dur="2000" fill="hold"/>
                                            <p:tgtEl>
                                              <p:spTgt spid="38"/>
                                            </p:tgtEl>
                                            <p:attrNameLst>
                                              <p:attrName>ppt_x</p:attrName>
                                              <p:attrName>ppt_y</p:attrName>
                                            </p:attrNameLst>
                                          </p:cBhvr>
                                        </p:animMotion>
                                      </p:childTnLst>
                                    </p:cTn>
                                  </p:par>
                                  <p:par>
                                    <p:cTn id="11" presetID="0" presetClass="path" presetSubtype="0" accel="50000" fill="hold" grpId="0" nodeType="withEffect">
                                      <p:stCondLst>
                                        <p:cond delay="0"/>
                                      </p:stCondLst>
                                      <p:childTnLst>
                                        <p:animMotion origin="layout" path="M 0 0 L 0.20924 -0.21713 " pathEditMode="relative" ptsTypes="AA">
                                          <p:cBhvr>
                                            <p:cTn id="12" dur="2000" fill="hold"/>
                                            <p:tgtEl>
                                              <p:spTgt spid="41"/>
                                            </p:tgtEl>
                                            <p:attrNameLst>
                                              <p:attrName>ppt_x</p:attrName>
                                              <p:attrName>ppt_y</p:attrName>
                                            </p:attrNameLst>
                                          </p:cBhvr>
                                        </p:animMotion>
                                      </p:childTnLst>
                                    </p:cTn>
                                  </p:par>
                                  <p:par>
                                    <p:cTn id="13" presetID="0" presetClass="path" presetSubtype="0" accel="50000" fill="hold" grpId="0" nodeType="withEffect">
                                      <p:stCondLst>
                                        <p:cond delay="0"/>
                                      </p:stCondLst>
                                      <p:childTnLst>
                                        <p:animMotion origin="layout" path="M 3.54167E-6 7.40741E-7 L -0.25599 -0.09607 " pathEditMode="relative" rAng="0" ptsTypes="AA">
                                          <p:cBhvr>
                                            <p:cTn id="14" dur="2000" fill="hold"/>
                                            <p:tgtEl>
                                              <p:spTgt spid="42"/>
                                            </p:tgtEl>
                                            <p:attrNameLst>
                                              <p:attrName>ppt_x</p:attrName>
                                              <p:attrName>ppt_y</p:attrName>
                                            </p:attrNameLst>
                                          </p:cBhvr>
                                          <p:rCtr x="-12799" y="-4815"/>
                                        </p:animMotion>
                                      </p:childTnLst>
                                    </p:cTn>
                                  </p:par>
                                  <p:par>
                                    <p:cTn id="15" presetID="0" presetClass="path" presetSubtype="0" accel="50000" fill="hold" grpId="0" nodeType="withEffect">
                                      <p:stCondLst>
                                        <p:cond delay="0"/>
                                      </p:stCondLst>
                                      <p:childTnLst>
                                        <p:animMotion origin="layout" path="M 0.00143 -0.0051 L -0.13998 -0.02477 " pathEditMode="relative" ptsTypes="AA">
                                          <p:cBhvr>
                                            <p:cTn id="16" dur="2000" fill="hold"/>
                                            <p:tgtEl>
                                              <p:spTgt spid="43"/>
                                            </p:tgtEl>
                                            <p:attrNameLst>
                                              <p:attrName>ppt_x</p:attrName>
                                              <p:attrName>ppt_y</p:attrName>
                                            </p:attrNameLst>
                                          </p:cBhvr>
                                        </p:animMotion>
                                      </p:childTnLst>
                                    </p:cTn>
                                  </p:par>
                                  <p:par>
                                    <p:cTn id="17" presetID="2" presetClass="entr" presetSubtype="4"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750" fill="hold"/>
                                            <p:tgtEl>
                                              <p:spTgt spid="35"/>
                                            </p:tgtEl>
                                            <p:attrNameLst>
                                              <p:attrName>ppt_x</p:attrName>
                                            </p:attrNameLst>
                                          </p:cBhvr>
                                          <p:tavLst>
                                            <p:tav tm="0">
                                              <p:val>
                                                <p:strVal val="#ppt_x"/>
                                              </p:val>
                                            </p:tav>
                                            <p:tav tm="100000">
                                              <p:val>
                                                <p:strVal val="#ppt_x"/>
                                              </p:val>
                                            </p:tav>
                                          </p:tavLst>
                                        </p:anim>
                                        <p:anim calcmode="lin" valueType="num">
                                          <p:cBhvr additive="base">
                                            <p:cTn id="20" dur="75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500" fill="hold"/>
                                            <p:tgtEl>
                                              <p:spTgt spid="48"/>
                                            </p:tgtEl>
                                            <p:attrNameLst>
                                              <p:attrName>ppt_x</p:attrName>
                                            </p:attrNameLst>
                                          </p:cBhvr>
                                          <p:tavLst>
                                            <p:tav tm="0">
                                              <p:val>
                                                <p:strVal val="0-#ppt_w/2"/>
                                              </p:val>
                                            </p:tav>
                                            <p:tav tm="100000">
                                              <p:val>
                                                <p:strVal val="#ppt_x"/>
                                              </p:val>
                                            </p:tav>
                                          </p:tavLst>
                                        </p:anim>
                                        <p:anim calcmode="lin" valueType="num">
                                          <p:cBhvr additive="base">
                                            <p:cTn id="26" dur="500" fill="hold"/>
                                            <p:tgtEl>
                                              <p:spTgt spid="48"/>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additive="base">
                                            <p:cTn id="29" dur="500" fill="hold"/>
                                            <p:tgtEl>
                                              <p:spTgt spid="49"/>
                                            </p:tgtEl>
                                            <p:attrNameLst>
                                              <p:attrName>ppt_x</p:attrName>
                                            </p:attrNameLst>
                                          </p:cBhvr>
                                          <p:tavLst>
                                            <p:tav tm="0">
                                              <p:val>
                                                <p:strVal val="0-#ppt_w/2"/>
                                              </p:val>
                                            </p:tav>
                                            <p:tav tm="100000">
                                              <p:val>
                                                <p:strVal val="#ppt_x"/>
                                              </p:val>
                                            </p:tav>
                                          </p:tavLst>
                                        </p:anim>
                                        <p:anim calcmode="lin" valueType="num">
                                          <p:cBhvr additive="base">
                                            <p:cTn id="30" dur="500" fill="hold"/>
                                            <p:tgtEl>
                                              <p:spTgt spid="49"/>
                                            </p:tgtEl>
                                            <p:attrNameLst>
                                              <p:attrName>ppt_y</p:attrName>
                                            </p:attrNameLst>
                                          </p:cBhvr>
                                          <p:tavLst>
                                            <p:tav tm="0">
                                              <p:val>
                                                <p:strVal val="#ppt_y"/>
                                              </p:val>
                                            </p:tav>
                                            <p:tav tm="100000">
                                              <p:val>
                                                <p:strVal val="#ppt_y"/>
                                              </p:val>
                                            </p:tav>
                                          </p:tavLst>
                                        </p:anim>
                                      </p:childTnLst>
                                    </p:cTn>
                                  </p:par>
                                  <p:par>
                                    <p:cTn id="31" presetID="2" presetClass="exit" presetSubtype="2" fill="hold" nodeType="withEffect">
                                      <p:stCondLst>
                                        <p:cond delay="250"/>
                                      </p:stCondLst>
                                      <p:childTnLst>
                                        <p:anim calcmode="lin" valueType="num">
                                          <p:cBhvr additive="base">
                                            <p:cTn id="32" dur="500"/>
                                            <p:tgtEl>
                                              <p:spTgt spid="35"/>
                                            </p:tgtEl>
                                            <p:attrNameLst>
                                              <p:attrName>ppt_x</p:attrName>
                                            </p:attrNameLst>
                                          </p:cBhvr>
                                          <p:tavLst>
                                            <p:tav tm="0">
                                              <p:val>
                                                <p:strVal val="ppt_x"/>
                                              </p:val>
                                            </p:tav>
                                            <p:tav tm="100000">
                                              <p:val>
                                                <p:strVal val="1+ppt_w/2"/>
                                              </p:val>
                                            </p:tav>
                                          </p:tavLst>
                                        </p:anim>
                                        <p:anim calcmode="lin" valueType="num">
                                          <p:cBhvr additive="base">
                                            <p:cTn id="33" dur="500"/>
                                            <p:tgtEl>
                                              <p:spTgt spid="35"/>
                                            </p:tgtEl>
                                            <p:attrNameLst>
                                              <p:attrName>ppt_y</p:attrName>
                                            </p:attrNameLst>
                                          </p:cBhvr>
                                          <p:tavLst>
                                            <p:tav tm="0">
                                              <p:val>
                                                <p:strVal val="ppt_y"/>
                                              </p:val>
                                            </p:tav>
                                            <p:tav tm="100000">
                                              <p:val>
                                                <p:strVal val="ppt_y"/>
                                              </p:val>
                                            </p:tav>
                                          </p:tavLst>
                                        </p:anim>
                                        <p:set>
                                          <p:cBhvr>
                                            <p:cTn id="34"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0" grpId="0" animBg="1"/>
          <p:bldP spid="41" grpId="0" animBg="1"/>
          <p:bldP spid="42" grpId="0" animBg="1"/>
          <p:bldP spid="43" grpId="0" animBg="1"/>
          <p:bldP spid="49"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B8BF6C30-932E-0743-B420-B152070530F6}"/>
              </a:ext>
            </a:extLst>
          </p:cNvPr>
          <p:cNvSpPr/>
          <p:nvPr/>
        </p:nvSpPr>
        <p:spPr>
          <a:xfrm>
            <a:off x="6677130" y="228601"/>
            <a:ext cx="2275952" cy="2103693"/>
          </a:xfrm>
          <a:prstGeom prst="rect">
            <a:avLst/>
          </a:prstGeom>
          <a:solidFill>
            <a:schemeClr val="bg1"/>
          </a:solidFill>
          <a:ln>
            <a:solidFill>
              <a:schemeClr val="bg1">
                <a:lumMod val="95000"/>
              </a:schemeClr>
            </a:solidFill>
          </a:ln>
          <a:effectLst>
            <a:outerShdw blurRad="50800" dist="38100" dir="2700000" sx="102000" sy="102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91424" tIns="45712" rIns="91424" bIns="45712" rtlCol="0" anchor="t"/>
          <a:lstStyle/>
          <a:p>
            <a:pPr algn="ctr"/>
            <a:r>
              <a:rPr lang="en-US" sz="1350" b="1" dirty="0">
                <a:solidFill>
                  <a:schemeClr val="accent4"/>
                </a:solidFill>
              </a:rPr>
              <a:t>Original App Icon and Title</a:t>
            </a:r>
          </a:p>
        </p:txBody>
      </p:sp>
      <p:sp>
        <p:nvSpPr>
          <p:cNvPr id="32" name="Rectangle 31">
            <a:extLst>
              <a:ext uri="{FF2B5EF4-FFF2-40B4-BE49-F238E27FC236}">
                <a16:creationId xmlns:a16="http://schemas.microsoft.com/office/drawing/2014/main" xmlns="" id="{7533BE1B-98E1-B14B-8592-A6A954FE5B49}"/>
              </a:ext>
            </a:extLst>
          </p:cNvPr>
          <p:cNvSpPr/>
          <p:nvPr/>
        </p:nvSpPr>
        <p:spPr>
          <a:xfrm>
            <a:off x="6677130" y="2485245"/>
            <a:ext cx="2275952" cy="1959845"/>
          </a:xfrm>
          <a:prstGeom prst="rect">
            <a:avLst/>
          </a:prstGeom>
          <a:solidFill>
            <a:schemeClr val="bg1"/>
          </a:solidFill>
          <a:ln>
            <a:solidFill>
              <a:schemeClr val="bg1">
                <a:lumMod val="95000"/>
              </a:schemeClr>
            </a:solidFill>
          </a:ln>
          <a:effectLst>
            <a:outerShdw blurRad="50800" dist="38100" dir="2700000" sx="102000" sy="102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91424" tIns="45712" rIns="91424" bIns="45712" rtlCol="0" anchor="t"/>
          <a:lstStyle/>
          <a:p>
            <a:pPr algn="ctr"/>
            <a:r>
              <a:rPr lang="en-US" sz="1350" b="1" dirty="0">
                <a:solidFill>
                  <a:schemeClr val="accent4"/>
                </a:solidFill>
              </a:rPr>
              <a:t>Current App Icon and Title</a:t>
            </a:r>
          </a:p>
        </p:txBody>
      </p:sp>
      <p:sp>
        <p:nvSpPr>
          <p:cNvPr id="7" name="Notched Right Arrow 6">
            <a:extLst>
              <a:ext uri="{FF2B5EF4-FFF2-40B4-BE49-F238E27FC236}">
                <a16:creationId xmlns:a16="http://schemas.microsoft.com/office/drawing/2014/main" xmlns="" id="{D6A0B374-D60B-B74B-8D25-C8AC21D46471}"/>
              </a:ext>
            </a:extLst>
          </p:cNvPr>
          <p:cNvSpPr/>
          <p:nvPr/>
        </p:nvSpPr>
        <p:spPr>
          <a:xfrm rot="5400000">
            <a:off x="-1659254" y="2355100"/>
            <a:ext cx="4145675" cy="857009"/>
          </a:xfrm>
          <a:prstGeom prst="notchedRightArrow">
            <a:avLst/>
          </a:prstGeom>
          <a:solidFill>
            <a:schemeClr val="accent4">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Oval 8">
            <a:extLst>
              <a:ext uri="{FF2B5EF4-FFF2-40B4-BE49-F238E27FC236}">
                <a16:creationId xmlns:a16="http://schemas.microsoft.com/office/drawing/2014/main" xmlns="" id="{203CCD19-3607-F649-9782-70DBF239247D}"/>
              </a:ext>
            </a:extLst>
          </p:cNvPr>
          <p:cNvSpPr/>
          <p:nvPr/>
        </p:nvSpPr>
        <p:spPr>
          <a:xfrm>
            <a:off x="276424" y="1001576"/>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b="1" dirty="0">
                <a:solidFill>
                  <a:schemeClr val="accent4"/>
                </a:solidFill>
                <a:latin typeface="Gill Sans Ultra Bold" panose="020B0A02020104020203" pitchFamily="34" charset="77"/>
                <a:cs typeface="Phosphate Inline" panose="02000506050000020004" pitchFamily="2" charset="77"/>
              </a:rPr>
              <a:t>N</a:t>
            </a:r>
          </a:p>
        </p:txBody>
      </p:sp>
      <p:sp>
        <p:nvSpPr>
          <p:cNvPr id="11" name="Oval 10">
            <a:extLst>
              <a:ext uri="{FF2B5EF4-FFF2-40B4-BE49-F238E27FC236}">
                <a16:creationId xmlns:a16="http://schemas.microsoft.com/office/drawing/2014/main" xmlns="" id="{1F251B30-F07B-144D-B2D1-03A48F655E23}"/>
              </a:ext>
            </a:extLst>
          </p:cNvPr>
          <p:cNvSpPr/>
          <p:nvPr/>
        </p:nvSpPr>
        <p:spPr>
          <a:xfrm>
            <a:off x="276422" y="1353708"/>
            <a:ext cx="274320" cy="274320"/>
          </a:xfrm>
          <a:prstGeom prst="ellipse">
            <a:avLst/>
          </a:pr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bg1"/>
                </a:solidFill>
                <a:latin typeface="Gill Sans Ultra Bold" panose="020B0A02020104020203" pitchFamily="34" charset="77"/>
                <a:cs typeface="Phosphate Inline" panose="02000506050000020004" pitchFamily="2" charset="77"/>
              </a:rPr>
              <a:t>S</a:t>
            </a:r>
          </a:p>
        </p:txBody>
      </p:sp>
      <p:sp>
        <p:nvSpPr>
          <p:cNvPr id="13" name="Oval 12">
            <a:extLst>
              <a:ext uri="{FF2B5EF4-FFF2-40B4-BE49-F238E27FC236}">
                <a16:creationId xmlns:a16="http://schemas.microsoft.com/office/drawing/2014/main" xmlns="" id="{989A27BD-6643-B04C-AFC7-B2994DDA2104}"/>
              </a:ext>
            </a:extLst>
          </p:cNvPr>
          <p:cNvSpPr/>
          <p:nvPr/>
        </p:nvSpPr>
        <p:spPr>
          <a:xfrm>
            <a:off x="276423" y="1705841"/>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S</a:t>
            </a:r>
          </a:p>
        </p:txBody>
      </p:sp>
      <p:sp>
        <p:nvSpPr>
          <p:cNvPr id="15" name="Oval 14">
            <a:extLst>
              <a:ext uri="{FF2B5EF4-FFF2-40B4-BE49-F238E27FC236}">
                <a16:creationId xmlns:a16="http://schemas.microsoft.com/office/drawing/2014/main" xmlns="" id="{FE530936-0F78-1941-AC98-7512E61F22A8}"/>
              </a:ext>
            </a:extLst>
          </p:cNvPr>
          <p:cNvSpPr/>
          <p:nvPr/>
        </p:nvSpPr>
        <p:spPr>
          <a:xfrm>
            <a:off x="273719" y="2410106"/>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H</a:t>
            </a:r>
          </a:p>
        </p:txBody>
      </p:sp>
      <p:sp>
        <p:nvSpPr>
          <p:cNvPr id="17" name="Oval 16">
            <a:extLst>
              <a:ext uri="{FF2B5EF4-FFF2-40B4-BE49-F238E27FC236}">
                <a16:creationId xmlns:a16="http://schemas.microsoft.com/office/drawing/2014/main" xmlns="" id="{15D86901-DD44-5B46-8EC2-97B01BF8360D}"/>
              </a:ext>
            </a:extLst>
          </p:cNvPr>
          <p:cNvSpPr/>
          <p:nvPr/>
        </p:nvSpPr>
        <p:spPr>
          <a:xfrm>
            <a:off x="279128" y="2057973"/>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T</a:t>
            </a:r>
          </a:p>
        </p:txBody>
      </p:sp>
      <p:sp>
        <p:nvSpPr>
          <p:cNvPr id="19" name="Oval 18">
            <a:extLst>
              <a:ext uri="{FF2B5EF4-FFF2-40B4-BE49-F238E27FC236}">
                <a16:creationId xmlns:a16="http://schemas.microsoft.com/office/drawing/2014/main" xmlns="" id="{C68B7503-8A0D-3945-929F-BE837B856071}"/>
              </a:ext>
            </a:extLst>
          </p:cNvPr>
          <p:cNvSpPr/>
          <p:nvPr/>
        </p:nvSpPr>
        <p:spPr>
          <a:xfrm>
            <a:off x="276424" y="2762238"/>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none"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IE</a:t>
            </a:r>
          </a:p>
        </p:txBody>
      </p:sp>
      <p:sp>
        <p:nvSpPr>
          <p:cNvPr id="21" name="Oval 20">
            <a:extLst>
              <a:ext uri="{FF2B5EF4-FFF2-40B4-BE49-F238E27FC236}">
                <a16:creationId xmlns:a16="http://schemas.microsoft.com/office/drawing/2014/main" xmlns="" id="{5A680ED8-E898-6346-BA6C-26F16AD0321D}"/>
              </a:ext>
            </a:extLst>
          </p:cNvPr>
          <p:cNvSpPr/>
          <p:nvPr/>
        </p:nvSpPr>
        <p:spPr>
          <a:xfrm>
            <a:off x="276424" y="3114371"/>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C</a:t>
            </a:r>
          </a:p>
        </p:txBody>
      </p:sp>
      <p:sp>
        <p:nvSpPr>
          <p:cNvPr id="23" name="Oval 22">
            <a:extLst>
              <a:ext uri="{FF2B5EF4-FFF2-40B4-BE49-F238E27FC236}">
                <a16:creationId xmlns:a16="http://schemas.microsoft.com/office/drawing/2014/main" xmlns="" id="{6256D5A4-6D4A-1349-BAC2-064C476A6105}"/>
              </a:ext>
            </a:extLst>
          </p:cNvPr>
          <p:cNvSpPr/>
          <p:nvPr/>
        </p:nvSpPr>
        <p:spPr>
          <a:xfrm>
            <a:off x="276424" y="3466503"/>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D</a:t>
            </a:r>
          </a:p>
        </p:txBody>
      </p:sp>
      <p:sp>
        <p:nvSpPr>
          <p:cNvPr id="25" name="Oval 24">
            <a:extLst>
              <a:ext uri="{FF2B5EF4-FFF2-40B4-BE49-F238E27FC236}">
                <a16:creationId xmlns:a16="http://schemas.microsoft.com/office/drawing/2014/main" xmlns="" id="{5EE07C2C-4A47-D74F-B6B0-E60D621CB88B}"/>
              </a:ext>
            </a:extLst>
          </p:cNvPr>
          <p:cNvSpPr/>
          <p:nvPr/>
        </p:nvSpPr>
        <p:spPr>
          <a:xfrm>
            <a:off x="276424" y="3818636"/>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E</a:t>
            </a:r>
          </a:p>
        </p:txBody>
      </p:sp>
      <p:sp>
        <p:nvSpPr>
          <p:cNvPr id="27" name="Oval 26">
            <a:extLst>
              <a:ext uri="{FF2B5EF4-FFF2-40B4-BE49-F238E27FC236}">
                <a16:creationId xmlns:a16="http://schemas.microsoft.com/office/drawing/2014/main" xmlns="" id="{825621B2-5474-7C49-87F7-0BAAE4B5559C}"/>
              </a:ext>
            </a:extLst>
          </p:cNvPr>
          <p:cNvSpPr/>
          <p:nvPr/>
        </p:nvSpPr>
        <p:spPr>
          <a:xfrm>
            <a:off x="276424" y="4170770"/>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C</a:t>
            </a:r>
          </a:p>
        </p:txBody>
      </p:sp>
      <p:cxnSp>
        <p:nvCxnSpPr>
          <p:cNvPr id="33" name="Straight Connector 32">
            <a:extLst>
              <a:ext uri="{FF2B5EF4-FFF2-40B4-BE49-F238E27FC236}">
                <a16:creationId xmlns:a16="http://schemas.microsoft.com/office/drawing/2014/main" xmlns="" id="{D78E91FD-2767-A148-8E3C-65BD84FDA851}"/>
              </a:ext>
            </a:extLst>
          </p:cNvPr>
          <p:cNvCxnSpPr>
            <a:cxnSpLocks/>
          </p:cNvCxnSpPr>
          <p:nvPr/>
        </p:nvCxnSpPr>
        <p:spPr>
          <a:xfrm>
            <a:off x="567270" y="1501368"/>
            <a:ext cx="461807" cy="0"/>
          </a:xfrm>
          <a:prstGeom prst="line">
            <a:avLst/>
          </a:prstGeom>
          <a:ln w="25400">
            <a:solidFill>
              <a:schemeClr val="tx2"/>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xmlns="" id="{E1149A8E-BC62-2144-A7C0-9ECEC220F70F}"/>
              </a:ext>
            </a:extLst>
          </p:cNvPr>
          <p:cNvGrpSpPr/>
          <p:nvPr/>
        </p:nvGrpSpPr>
        <p:grpSpPr>
          <a:xfrm>
            <a:off x="3420562" y="634365"/>
            <a:ext cx="2908489" cy="4499046"/>
            <a:chOff x="3963639" y="134448"/>
            <a:chExt cx="3877985" cy="6391052"/>
          </a:xfrm>
        </p:grpSpPr>
        <p:sp>
          <p:nvSpPr>
            <p:cNvPr id="34" name="TextBox 33">
              <a:extLst>
                <a:ext uri="{FF2B5EF4-FFF2-40B4-BE49-F238E27FC236}">
                  <a16:creationId xmlns:a16="http://schemas.microsoft.com/office/drawing/2014/main" xmlns="" id="{BD837BEA-91AF-AF49-BF88-39F11FA74CDE}"/>
                </a:ext>
              </a:extLst>
            </p:cNvPr>
            <p:cNvSpPr txBox="1"/>
            <p:nvPr/>
          </p:nvSpPr>
          <p:spPr>
            <a:xfrm rot="16200000">
              <a:off x="5067446" y="3751321"/>
              <a:ext cx="1670372" cy="3877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r">
                <a:lnSpc>
                  <a:spcPct val="126000"/>
                </a:lnSpc>
                <a:buClr>
                  <a:schemeClr val="bg2"/>
                </a:buClr>
              </a:pPr>
              <a:r>
                <a:rPr lang="en-US" sz="1500" dirty="0">
                  <a:latin typeface="Times New Roman" panose="02020603050405020304" pitchFamily="18" charset="0"/>
                  <a:cs typeface="Times New Roman" panose="02020603050405020304" pitchFamily="18" charset="0"/>
                </a:rPr>
                <a:t>Misc.</a:t>
              </a:r>
            </a:p>
            <a:p>
              <a:pPr algn="r">
                <a:lnSpc>
                  <a:spcPct val="126000"/>
                </a:lnSpc>
                <a:buClr>
                  <a:schemeClr val="bg2"/>
                </a:buClr>
              </a:pPr>
              <a:r>
                <a:rPr lang="en-US" sz="1500" dirty="0">
                  <a:latin typeface="Times New Roman" panose="02020603050405020304" pitchFamily="18" charset="0"/>
                  <a:cs typeface="Times New Roman" panose="02020603050405020304" pitchFamily="18" charset="0"/>
                </a:rPr>
                <a:t>Calls</a:t>
              </a:r>
            </a:p>
            <a:p>
              <a:pPr algn="r">
                <a:lnSpc>
                  <a:spcPct val="126000"/>
                </a:lnSpc>
                <a:buClr>
                  <a:schemeClr val="bg2"/>
                </a:buClr>
              </a:pPr>
              <a:r>
                <a:rPr lang="en-US" sz="1500" dirty="0">
                  <a:latin typeface="Times New Roman" panose="02020603050405020304" pitchFamily="18" charset="0"/>
                  <a:cs typeface="Times New Roman" panose="02020603050405020304" pitchFamily="18" charset="0"/>
                </a:rPr>
                <a:t>Camera</a:t>
              </a:r>
            </a:p>
            <a:p>
              <a:pPr algn="r">
                <a:lnSpc>
                  <a:spcPct val="126000"/>
                </a:lnSpc>
                <a:buClr>
                  <a:schemeClr val="bg2"/>
                </a:buClr>
              </a:pPr>
              <a:r>
                <a:rPr lang="en-US" sz="1500" dirty="0">
                  <a:latin typeface="Times New Roman" panose="02020603050405020304" pitchFamily="18" charset="0"/>
                  <a:cs typeface="Times New Roman" panose="02020603050405020304" pitchFamily="18" charset="0"/>
                </a:rPr>
                <a:t>Location</a:t>
              </a:r>
            </a:p>
            <a:p>
              <a:pPr algn="r">
                <a:lnSpc>
                  <a:spcPct val="126000"/>
                </a:lnSpc>
                <a:buClr>
                  <a:schemeClr val="bg2"/>
                </a:buClr>
              </a:pPr>
              <a:r>
                <a:rPr lang="en-US" sz="1500" dirty="0">
                  <a:latin typeface="Times New Roman" panose="02020603050405020304" pitchFamily="18" charset="0"/>
                  <a:cs typeface="Times New Roman" panose="02020603050405020304" pitchFamily="18" charset="0"/>
                </a:rPr>
                <a:t>Microphone</a:t>
              </a:r>
            </a:p>
            <a:p>
              <a:pPr algn="r">
                <a:lnSpc>
                  <a:spcPct val="126000"/>
                </a:lnSpc>
                <a:buClr>
                  <a:schemeClr val="bg2"/>
                </a:buClr>
              </a:pPr>
              <a:r>
                <a:rPr lang="en-US" sz="1500" dirty="0">
                  <a:latin typeface="Times New Roman" panose="02020603050405020304" pitchFamily="18" charset="0"/>
                  <a:cs typeface="Times New Roman" panose="02020603050405020304" pitchFamily="18" charset="0"/>
                </a:rPr>
                <a:t>Screen</a:t>
              </a:r>
            </a:p>
            <a:p>
              <a:pPr algn="r">
                <a:lnSpc>
                  <a:spcPct val="126000"/>
                </a:lnSpc>
                <a:buClr>
                  <a:schemeClr val="bg2"/>
                </a:buClr>
              </a:pPr>
              <a:r>
                <a:rPr lang="en-US" sz="1500" dirty="0">
                  <a:latin typeface="Times New Roman" panose="02020603050405020304" pitchFamily="18" charset="0"/>
                  <a:cs typeface="Times New Roman" panose="02020603050405020304" pitchFamily="18" charset="0"/>
                </a:rPr>
                <a:t>SMS</a:t>
              </a:r>
            </a:p>
            <a:p>
              <a:pPr algn="r">
                <a:lnSpc>
                  <a:spcPct val="126000"/>
                </a:lnSpc>
                <a:buClr>
                  <a:schemeClr val="bg2"/>
                </a:buClr>
              </a:pPr>
              <a:r>
                <a:rPr lang="en-US" sz="1500" dirty="0">
                  <a:latin typeface="Times New Roman" panose="02020603050405020304" pitchFamily="18" charset="0"/>
                  <a:cs typeface="Times New Roman" panose="02020603050405020304" pitchFamily="18" charset="0"/>
                </a:rPr>
                <a:t>Social Media</a:t>
              </a:r>
            </a:p>
            <a:p>
              <a:pPr algn="r">
                <a:lnSpc>
                  <a:spcPct val="126000"/>
                </a:lnSpc>
                <a:buClr>
                  <a:schemeClr val="bg2"/>
                </a:buClr>
              </a:pPr>
              <a:r>
                <a:rPr lang="en-US" sz="1500" dirty="0">
                  <a:latin typeface="Times New Roman" panose="02020603050405020304" pitchFamily="18" charset="0"/>
                  <a:cs typeface="Times New Roman" panose="02020603050405020304" pitchFamily="18" charset="0"/>
                </a:rPr>
                <a:t>Covert Soc. M.</a:t>
              </a:r>
            </a:p>
            <a:p>
              <a:pPr algn="r">
                <a:lnSpc>
                  <a:spcPct val="126000"/>
                </a:lnSpc>
                <a:buClr>
                  <a:schemeClr val="bg2"/>
                </a:buClr>
              </a:pPr>
              <a:r>
                <a:rPr lang="en-US" sz="1500" dirty="0">
                  <a:latin typeface="Times New Roman" panose="02020603050405020304" pitchFamily="18" charset="0"/>
                  <a:cs typeface="Times New Roman" panose="02020603050405020304" pitchFamily="18" charset="0"/>
                </a:rPr>
                <a:t>Thorough</a:t>
              </a:r>
            </a:p>
          </p:txBody>
        </p:sp>
        <p:pic>
          <p:nvPicPr>
            <p:cNvPr id="5" name="Picture 4" descr="A picture containing clock&#10;&#10;Description automatically generated">
              <a:extLst>
                <a:ext uri="{FF2B5EF4-FFF2-40B4-BE49-F238E27FC236}">
                  <a16:creationId xmlns:a16="http://schemas.microsoft.com/office/drawing/2014/main" xmlns="" id="{1EA8D470-361A-0C4A-8F55-B048027FC9F5}"/>
                </a:ext>
              </a:extLst>
            </p:cNvPr>
            <p:cNvPicPr>
              <a:picLocks noChangeAspect="1"/>
            </p:cNvPicPr>
            <p:nvPr/>
          </p:nvPicPr>
          <p:blipFill>
            <a:blip r:embed="rId2"/>
            <a:stretch>
              <a:fillRect/>
            </a:stretch>
          </p:blipFill>
          <p:spPr>
            <a:xfrm>
              <a:off x="4043936" y="134448"/>
              <a:ext cx="3764250" cy="4683349"/>
            </a:xfrm>
            <a:prstGeom prst="rect">
              <a:avLst/>
            </a:prstGeom>
          </p:spPr>
        </p:pic>
      </p:grpSp>
      <p:pic>
        <p:nvPicPr>
          <p:cNvPr id="10" name="Picture 9">
            <a:extLst>
              <a:ext uri="{FF2B5EF4-FFF2-40B4-BE49-F238E27FC236}">
                <a16:creationId xmlns:a16="http://schemas.microsoft.com/office/drawing/2014/main" xmlns="" id="{3F21D7F1-DF79-C045-9315-034F05099157}"/>
              </a:ext>
            </a:extLst>
          </p:cNvPr>
          <p:cNvPicPr>
            <a:picLocks noChangeAspect="1"/>
          </p:cNvPicPr>
          <p:nvPr/>
        </p:nvPicPr>
        <p:blipFill>
          <a:blip r:embed="rId3"/>
          <a:stretch>
            <a:fillRect/>
          </a:stretch>
        </p:blipFill>
        <p:spPr>
          <a:xfrm>
            <a:off x="6734822" y="2908391"/>
            <a:ext cx="1204545" cy="1204545"/>
          </a:xfrm>
          <a:prstGeom prst="rect">
            <a:avLst/>
          </a:prstGeom>
        </p:spPr>
      </p:pic>
      <p:pic>
        <p:nvPicPr>
          <p:cNvPr id="12" name="Picture 11">
            <a:extLst>
              <a:ext uri="{FF2B5EF4-FFF2-40B4-BE49-F238E27FC236}">
                <a16:creationId xmlns:a16="http://schemas.microsoft.com/office/drawing/2014/main" xmlns="" id="{AACB77F9-E533-044C-8EB0-50D4D71AC458}"/>
              </a:ext>
            </a:extLst>
          </p:cNvPr>
          <p:cNvPicPr>
            <a:picLocks noChangeAspect="1"/>
          </p:cNvPicPr>
          <p:nvPr/>
        </p:nvPicPr>
        <p:blipFill>
          <a:blip r:embed="rId4"/>
          <a:stretch>
            <a:fillRect/>
          </a:stretch>
        </p:blipFill>
        <p:spPr>
          <a:xfrm>
            <a:off x="6738502" y="4150280"/>
            <a:ext cx="2122442" cy="231216"/>
          </a:xfrm>
          <a:prstGeom prst="rect">
            <a:avLst/>
          </a:prstGeom>
        </p:spPr>
      </p:pic>
      <p:pic>
        <p:nvPicPr>
          <p:cNvPr id="14" name="Picture 13">
            <a:extLst>
              <a:ext uri="{FF2B5EF4-FFF2-40B4-BE49-F238E27FC236}">
                <a16:creationId xmlns:a16="http://schemas.microsoft.com/office/drawing/2014/main" xmlns="" id="{13299A40-51EB-C24E-9D24-8FB6EA50FBD1}"/>
              </a:ext>
            </a:extLst>
          </p:cNvPr>
          <p:cNvPicPr>
            <a:picLocks noChangeAspect="1"/>
          </p:cNvPicPr>
          <p:nvPr/>
        </p:nvPicPr>
        <p:blipFill>
          <a:blip r:embed="rId5"/>
          <a:stretch>
            <a:fillRect/>
          </a:stretch>
        </p:blipFill>
        <p:spPr>
          <a:xfrm>
            <a:off x="6734822" y="687036"/>
            <a:ext cx="1204545" cy="1204545"/>
          </a:xfrm>
          <a:prstGeom prst="rect">
            <a:avLst/>
          </a:prstGeom>
        </p:spPr>
      </p:pic>
      <p:pic>
        <p:nvPicPr>
          <p:cNvPr id="22" name="Picture 21">
            <a:extLst>
              <a:ext uri="{FF2B5EF4-FFF2-40B4-BE49-F238E27FC236}">
                <a16:creationId xmlns:a16="http://schemas.microsoft.com/office/drawing/2014/main" xmlns="" id="{391595EC-7F90-E544-95FF-BFA840AA4D6D}"/>
              </a:ext>
            </a:extLst>
          </p:cNvPr>
          <p:cNvPicPr>
            <a:picLocks noChangeAspect="1"/>
          </p:cNvPicPr>
          <p:nvPr/>
        </p:nvPicPr>
        <p:blipFill>
          <a:blip r:embed="rId6"/>
          <a:stretch>
            <a:fillRect/>
          </a:stretch>
        </p:blipFill>
        <p:spPr>
          <a:xfrm>
            <a:off x="6734822" y="1914534"/>
            <a:ext cx="2118116" cy="417760"/>
          </a:xfrm>
          <a:prstGeom prst="rect">
            <a:avLst/>
          </a:prstGeom>
        </p:spPr>
      </p:pic>
      <p:sp>
        <p:nvSpPr>
          <p:cNvPr id="4" name="TextBox 3">
            <a:extLst>
              <a:ext uri="{FF2B5EF4-FFF2-40B4-BE49-F238E27FC236}">
                <a16:creationId xmlns:a16="http://schemas.microsoft.com/office/drawing/2014/main" xmlns="" id="{6A519749-1184-0046-8E18-4E320B0E8706}"/>
              </a:ext>
            </a:extLst>
          </p:cNvPr>
          <p:cNvSpPr txBox="1"/>
          <p:nvPr/>
        </p:nvSpPr>
        <p:spPr>
          <a:xfrm>
            <a:off x="1045604" y="1403910"/>
            <a:ext cx="2575805" cy="1246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buClr>
                <a:schemeClr val="bg2"/>
              </a:buClr>
            </a:pPr>
            <a:r>
              <a:rPr lang="en-US" sz="1350" dirty="0">
                <a:latin typeface="Gill Sans Ultra Bold" panose="020B0A02020104020203" pitchFamily="34" charset="77"/>
              </a:rPr>
              <a:t>Surveillance. </a:t>
            </a:r>
            <a:r>
              <a:rPr lang="en-US" sz="1350" dirty="0"/>
              <a:t>Most apps surveil a particular aspect of the phone’s behavior, though many surveil in a thorough way. See paper’s appendix and prior art for more examples and details. </a:t>
            </a:r>
          </a:p>
        </p:txBody>
      </p:sp>
    </p:spTree>
    <p:extLst>
      <p:ext uri="{BB962C8B-B14F-4D97-AF65-F5344CB8AC3E}">
        <p14:creationId xmlns:p14="http://schemas.microsoft.com/office/powerpoint/2010/main" val="807756816"/>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otched Right Arrow 6">
            <a:extLst>
              <a:ext uri="{FF2B5EF4-FFF2-40B4-BE49-F238E27FC236}">
                <a16:creationId xmlns:a16="http://schemas.microsoft.com/office/drawing/2014/main" xmlns="" id="{D6A0B374-D60B-B74B-8D25-C8AC21D46471}"/>
              </a:ext>
            </a:extLst>
          </p:cNvPr>
          <p:cNvSpPr/>
          <p:nvPr/>
        </p:nvSpPr>
        <p:spPr>
          <a:xfrm rot="5400000">
            <a:off x="-1659254" y="2355100"/>
            <a:ext cx="4145675" cy="857009"/>
          </a:xfrm>
          <a:prstGeom prst="notchedRightArrow">
            <a:avLst/>
          </a:prstGeom>
          <a:solidFill>
            <a:schemeClr val="accent4">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Oval 8">
            <a:extLst>
              <a:ext uri="{FF2B5EF4-FFF2-40B4-BE49-F238E27FC236}">
                <a16:creationId xmlns:a16="http://schemas.microsoft.com/office/drawing/2014/main" xmlns="" id="{203CCD19-3607-F649-9782-70DBF239247D}"/>
              </a:ext>
            </a:extLst>
          </p:cNvPr>
          <p:cNvSpPr/>
          <p:nvPr/>
        </p:nvSpPr>
        <p:spPr>
          <a:xfrm>
            <a:off x="276424" y="1001576"/>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b="1" dirty="0">
                <a:solidFill>
                  <a:schemeClr val="accent4"/>
                </a:solidFill>
                <a:latin typeface="Gill Sans Ultra Bold" panose="020B0A02020104020203" pitchFamily="34" charset="77"/>
                <a:cs typeface="Phosphate Inline" panose="02000506050000020004" pitchFamily="2" charset="77"/>
              </a:rPr>
              <a:t>N</a:t>
            </a:r>
          </a:p>
        </p:txBody>
      </p:sp>
      <p:sp>
        <p:nvSpPr>
          <p:cNvPr id="11" name="Oval 10">
            <a:extLst>
              <a:ext uri="{FF2B5EF4-FFF2-40B4-BE49-F238E27FC236}">
                <a16:creationId xmlns:a16="http://schemas.microsoft.com/office/drawing/2014/main" xmlns="" id="{1F251B30-F07B-144D-B2D1-03A48F655E23}"/>
              </a:ext>
            </a:extLst>
          </p:cNvPr>
          <p:cNvSpPr/>
          <p:nvPr/>
        </p:nvSpPr>
        <p:spPr>
          <a:xfrm>
            <a:off x="276422" y="1353708"/>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S</a:t>
            </a:r>
          </a:p>
        </p:txBody>
      </p:sp>
      <p:sp>
        <p:nvSpPr>
          <p:cNvPr id="13" name="Oval 12">
            <a:extLst>
              <a:ext uri="{FF2B5EF4-FFF2-40B4-BE49-F238E27FC236}">
                <a16:creationId xmlns:a16="http://schemas.microsoft.com/office/drawing/2014/main" xmlns="" id="{989A27BD-6643-B04C-AFC7-B2994DDA2104}"/>
              </a:ext>
            </a:extLst>
          </p:cNvPr>
          <p:cNvSpPr/>
          <p:nvPr/>
        </p:nvSpPr>
        <p:spPr>
          <a:xfrm>
            <a:off x="276423" y="1705841"/>
            <a:ext cx="274320" cy="274320"/>
          </a:xfrm>
          <a:prstGeom prst="ellipse">
            <a:avLst/>
          </a:pr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bg1"/>
                </a:solidFill>
                <a:latin typeface="Gill Sans Ultra Bold" panose="020B0A02020104020203" pitchFamily="34" charset="77"/>
                <a:cs typeface="Phosphate Inline" panose="02000506050000020004" pitchFamily="2" charset="77"/>
              </a:rPr>
              <a:t>S</a:t>
            </a:r>
          </a:p>
        </p:txBody>
      </p:sp>
      <p:sp>
        <p:nvSpPr>
          <p:cNvPr id="15" name="Oval 14">
            <a:extLst>
              <a:ext uri="{FF2B5EF4-FFF2-40B4-BE49-F238E27FC236}">
                <a16:creationId xmlns:a16="http://schemas.microsoft.com/office/drawing/2014/main" xmlns="" id="{FE530936-0F78-1941-AC98-7512E61F22A8}"/>
              </a:ext>
            </a:extLst>
          </p:cNvPr>
          <p:cNvSpPr/>
          <p:nvPr/>
        </p:nvSpPr>
        <p:spPr>
          <a:xfrm>
            <a:off x="273719" y="2410106"/>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H</a:t>
            </a:r>
          </a:p>
        </p:txBody>
      </p:sp>
      <p:sp>
        <p:nvSpPr>
          <p:cNvPr id="17" name="Oval 16">
            <a:extLst>
              <a:ext uri="{FF2B5EF4-FFF2-40B4-BE49-F238E27FC236}">
                <a16:creationId xmlns:a16="http://schemas.microsoft.com/office/drawing/2014/main" xmlns="" id="{15D86901-DD44-5B46-8EC2-97B01BF8360D}"/>
              </a:ext>
            </a:extLst>
          </p:cNvPr>
          <p:cNvSpPr/>
          <p:nvPr/>
        </p:nvSpPr>
        <p:spPr>
          <a:xfrm>
            <a:off x="279128" y="2057973"/>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T</a:t>
            </a:r>
          </a:p>
        </p:txBody>
      </p:sp>
      <p:sp>
        <p:nvSpPr>
          <p:cNvPr id="19" name="Oval 18">
            <a:extLst>
              <a:ext uri="{FF2B5EF4-FFF2-40B4-BE49-F238E27FC236}">
                <a16:creationId xmlns:a16="http://schemas.microsoft.com/office/drawing/2014/main" xmlns="" id="{C68B7503-8A0D-3945-929F-BE837B856071}"/>
              </a:ext>
            </a:extLst>
          </p:cNvPr>
          <p:cNvSpPr/>
          <p:nvPr/>
        </p:nvSpPr>
        <p:spPr>
          <a:xfrm>
            <a:off x="276424" y="2762238"/>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none"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IE</a:t>
            </a:r>
          </a:p>
        </p:txBody>
      </p:sp>
      <p:sp>
        <p:nvSpPr>
          <p:cNvPr id="21" name="Oval 20">
            <a:extLst>
              <a:ext uri="{FF2B5EF4-FFF2-40B4-BE49-F238E27FC236}">
                <a16:creationId xmlns:a16="http://schemas.microsoft.com/office/drawing/2014/main" xmlns="" id="{5A680ED8-E898-6346-BA6C-26F16AD0321D}"/>
              </a:ext>
            </a:extLst>
          </p:cNvPr>
          <p:cNvSpPr/>
          <p:nvPr/>
        </p:nvSpPr>
        <p:spPr>
          <a:xfrm>
            <a:off x="276424" y="3114371"/>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C</a:t>
            </a:r>
          </a:p>
        </p:txBody>
      </p:sp>
      <p:sp>
        <p:nvSpPr>
          <p:cNvPr id="23" name="Oval 22">
            <a:extLst>
              <a:ext uri="{FF2B5EF4-FFF2-40B4-BE49-F238E27FC236}">
                <a16:creationId xmlns:a16="http://schemas.microsoft.com/office/drawing/2014/main" xmlns="" id="{6256D5A4-6D4A-1349-BAC2-064C476A6105}"/>
              </a:ext>
            </a:extLst>
          </p:cNvPr>
          <p:cNvSpPr/>
          <p:nvPr/>
        </p:nvSpPr>
        <p:spPr>
          <a:xfrm>
            <a:off x="276424" y="3466503"/>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D</a:t>
            </a:r>
          </a:p>
        </p:txBody>
      </p:sp>
      <p:sp>
        <p:nvSpPr>
          <p:cNvPr id="25" name="Oval 24">
            <a:extLst>
              <a:ext uri="{FF2B5EF4-FFF2-40B4-BE49-F238E27FC236}">
                <a16:creationId xmlns:a16="http://schemas.microsoft.com/office/drawing/2014/main" xmlns="" id="{5EE07C2C-4A47-D74F-B6B0-E60D621CB88B}"/>
              </a:ext>
            </a:extLst>
          </p:cNvPr>
          <p:cNvSpPr/>
          <p:nvPr/>
        </p:nvSpPr>
        <p:spPr>
          <a:xfrm>
            <a:off x="276424" y="3818636"/>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E</a:t>
            </a:r>
          </a:p>
        </p:txBody>
      </p:sp>
      <p:sp>
        <p:nvSpPr>
          <p:cNvPr id="27" name="Oval 26">
            <a:extLst>
              <a:ext uri="{FF2B5EF4-FFF2-40B4-BE49-F238E27FC236}">
                <a16:creationId xmlns:a16="http://schemas.microsoft.com/office/drawing/2014/main" xmlns="" id="{825621B2-5474-7C49-87F7-0BAAE4B5559C}"/>
              </a:ext>
            </a:extLst>
          </p:cNvPr>
          <p:cNvSpPr/>
          <p:nvPr/>
        </p:nvSpPr>
        <p:spPr>
          <a:xfrm>
            <a:off x="276424" y="4170770"/>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C</a:t>
            </a:r>
          </a:p>
        </p:txBody>
      </p:sp>
      <p:sp>
        <p:nvSpPr>
          <p:cNvPr id="4" name="TextBox 3">
            <a:extLst>
              <a:ext uri="{FF2B5EF4-FFF2-40B4-BE49-F238E27FC236}">
                <a16:creationId xmlns:a16="http://schemas.microsoft.com/office/drawing/2014/main" xmlns="" id="{6A519749-1184-0046-8E18-4E320B0E8706}"/>
              </a:ext>
            </a:extLst>
          </p:cNvPr>
          <p:cNvSpPr txBox="1"/>
          <p:nvPr/>
        </p:nvSpPr>
        <p:spPr>
          <a:xfrm>
            <a:off x="1037341" y="1742027"/>
            <a:ext cx="2575805" cy="623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buClr>
                <a:schemeClr val="bg2"/>
              </a:buClr>
            </a:pPr>
            <a:r>
              <a:rPr lang="en-US" sz="1350" dirty="0">
                <a:latin typeface="Gill Sans Ultra Bold" panose="020B0A02020104020203" pitchFamily="34" charset="77"/>
              </a:rPr>
              <a:t>Spoofing.</a:t>
            </a:r>
            <a:r>
              <a:rPr lang="en-US" sz="1350" dirty="0"/>
              <a:t> Burner phone apps and some others have benign and uses, all can can be used maliciously</a:t>
            </a:r>
          </a:p>
        </p:txBody>
      </p:sp>
      <p:cxnSp>
        <p:nvCxnSpPr>
          <p:cNvPr id="33" name="Straight Connector 32">
            <a:extLst>
              <a:ext uri="{FF2B5EF4-FFF2-40B4-BE49-F238E27FC236}">
                <a16:creationId xmlns:a16="http://schemas.microsoft.com/office/drawing/2014/main" xmlns="" id="{D78E91FD-2767-A148-8E3C-65BD84FDA851}"/>
              </a:ext>
            </a:extLst>
          </p:cNvPr>
          <p:cNvCxnSpPr>
            <a:cxnSpLocks/>
          </p:cNvCxnSpPr>
          <p:nvPr/>
        </p:nvCxnSpPr>
        <p:spPr>
          <a:xfrm>
            <a:off x="559006" y="1839485"/>
            <a:ext cx="461807" cy="0"/>
          </a:xfrm>
          <a:prstGeom prst="line">
            <a:avLst/>
          </a:prstGeom>
          <a:ln w="25400">
            <a:solidFill>
              <a:schemeClr val="tx2"/>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xmlns="" id="{BD837BEA-91AF-AF49-BF88-39F11FA74CDE}"/>
              </a:ext>
            </a:extLst>
          </p:cNvPr>
          <p:cNvSpPr txBox="1"/>
          <p:nvPr/>
        </p:nvSpPr>
        <p:spPr>
          <a:xfrm rot="16200000">
            <a:off x="4366546" y="2632278"/>
            <a:ext cx="1539836" cy="2908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r">
              <a:lnSpc>
                <a:spcPct val="126000"/>
              </a:lnSpc>
              <a:buClr>
                <a:schemeClr val="bg2"/>
              </a:buClr>
            </a:pPr>
            <a:r>
              <a:rPr lang="en-US" sz="1500" dirty="0">
                <a:latin typeface="Times New Roman" panose="02020603050405020304" pitchFamily="18" charset="0"/>
                <a:cs typeface="Times New Roman" panose="02020603050405020304" pitchFamily="18" charset="0"/>
              </a:rPr>
              <a:t>Misc.</a:t>
            </a:r>
          </a:p>
          <a:p>
            <a:pPr algn="r">
              <a:lnSpc>
                <a:spcPct val="126000"/>
              </a:lnSpc>
              <a:buClr>
                <a:schemeClr val="bg2"/>
              </a:buClr>
            </a:pPr>
            <a:r>
              <a:rPr lang="en-US" sz="1500" dirty="0">
                <a:latin typeface="Times New Roman" panose="02020603050405020304" pitchFamily="18" charset="0"/>
                <a:cs typeface="Times New Roman" panose="02020603050405020304" pitchFamily="18" charset="0"/>
              </a:rPr>
              <a:t>Burner Phone</a:t>
            </a:r>
          </a:p>
          <a:p>
            <a:pPr algn="r">
              <a:lnSpc>
                <a:spcPct val="126000"/>
              </a:lnSpc>
              <a:buClr>
                <a:schemeClr val="bg2"/>
              </a:buClr>
            </a:pPr>
            <a:r>
              <a:rPr lang="en-US" sz="1500" dirty="0">
                <a:latin typeface="Times New Roman" panose="02020603050405020304" pitchFamily="18" charset="0"/>
                <a:cs typeface="Times New Roman" panose="02020603050405020304" pitchFamily="18" charset="0"/>
              </a:rPr>
              <a:t>Fake Call</a:t>
            </a:r>
          </a:p>
          <a:p>
            <a:pPr algn="r">
              <a:lnSpc>
                <a:spcPct val="126000"/>
              </a:lnSpc>
              <a:buClr>
                <a:schemeClr val="bg2"/>
              </a:buClr>
            </a:pPr>
            <a:r>
              <a:rPr lang="en-US" sz="1500" dirty="0">
                <a:latin typeface="Times New Roman" panose="02020603050405020304" pitchFamily="18" charset="0"/>
                <a:cs typeface="Times New Roman" panose="02020603050405020304" pitchFamily="18" charset="0"/>
              </a:rPr>
              <a:t>HTML</a:t>
            </a:r>
          </a:p>
          <a:p>
            <a:pPr algn="r">
              <a:lnSpc>
                <a:spcPct val="126000"/>
              </a:lnSpc>
              <a:buClr>
                <a:schemeClr val="bg2"/>
              </a:buClr>
            </a:pPr>
            <a:r>
              <a:rPr lang="en-US" sz="1500" dirty="0">
                <a:latin typeface="Times New Roman" panose="02020603050405020304" pitchFamily="18" charset="0"/>
                <a:cs typeface="Times New Roman" panose="02020603050405020304" pitchFamily="18" charset="0"/>
              </a:rPr>
              <a:t>Image</a:t>
            </a:r>
          </a:p>
          <a:p>
            <a:pPr algn="r">
              <a:lnSpc>
                <a:spcPct val="126000"/>
              </a:lnSpc>
              <a:buClr>
                <a:schemeClr val="bg2"/>
              </a:buClr>
            </a:pPr>
            <a:r>
              <a:rPr lang="en-US" sz="1500" dirty="0">
                <a:latin typeface="Times New Roman" panose="02020603050405020304" pitchFamily="18" charset="0"/>
                <a:cs typeface="Times New Roman" panose="02020603050405020304" pitchFamily="18" charset="0"/>
              </a:rPr>
              <a:t>SMS</a:t>
            </a:r>
          </a:p>
          <a:p>
            <a:pPr algn="r">
              <a:lnSpc>
                <a:spcPct val="126000"/>
              </a:lnSpc>
              <a:buClr>
                <a:schemeClr val="bg2"/>
              </a:buClr>
            </a:pPr>
            <a:r>
              <a:rPr lang="en-US" sz="1500" dirty="0">
                <a:latin typeface="Times New Roman" panose="02020603050405020304" pitchFamily="18" charset="0"/>
                <a:cs typeface="Times New Roman" panose="02020603050405020304" pitchFamily="18" charset="0"/>
              </a:rPr>
              <a:t>Social Media</a:t>
            </a:r>
          </a:p>
          <a:p>
            <a:pPr algn="r">
              <a:lnSpc>
                <a:spcPct val="126000"/>
              </a:lnSpc>
              <a:buClr>
                <a:schemeClr val="bg2"/>
              </a:buClr>
            </a:pPr>
            <a:r>
              <a:rPr lang="en-US" sz="1500" dirty="0">
                <a:latin typeface="Times New Roman" panose="02020603050405020304" pitchFamily="18" charset="0"/>
                <a:cs typeface="Times New Roman" panose="02020603050405020304" pitchFamily="18" charset="0"/>
              </a:rPr>
              <a:t>Suppress </a:t>
            </a:r>
            <a:r>
              <a:rPr lang="en-US" sz="1500" dirty="0" err="1">
                <a:latin typeface="Times New Roman" panose="02020603050405020304" pitchFamily="18" charset="0"/>
                <a:cs typeface="Times New Roman" panose="02020603050405020304" pitchFamily="18" charset="0"/>
              </a:rPr>
              <a:t>CallerID</a:t>
            </a:r>
            <a:endParaRPr lang="en-US" sz="1500" dirty="0">
              <a:latin typeface="Times New Roman" panose="02020603050405020304" pitchFamily="18" charset="0"/>
              <a:cs typeface="Times New Roman" panose="02020603050405020304" pitchFamily="18" charset="0"/>
            </a:endParaRPr>
          </a:p>
          <a:p>
            <a:pPr algn="r">
              <a:lnSpc>
                <a:spcPct val="126000"/>
              </a:lnSpc>
              <a:buClr>
                <a:schemeClr val="bg2"/>
              </a:buClr>
            </a:pPr>
            <a:r>
              <a:rPr lang="en-US" sz="1500" dirty="0">
                <a:latin typeface="Times New Roman" panose="02020603050405020304" pitchFamily="18" charset="0"/>
                <a:cs typeface="Times New Roman" panose="02020603050405020304" pitchFamily="18" charset="0"/>
              </a:rPr>
              <a:t>Thorough</a:t>
            </a:r>
          </a:p>
          <a:p>
            <a:pPr algn="r">
              <a:lnSpc>
                <a:spcPct val="126000"/>
              </a:lnSpc>
              <a:buClr>
                <a:schemeClr val="bg2"/>
              </a:buClr>
            </a:pPr>
            <a:r>
              <a:rPr lang="en-US" sz="1500" dirty="0">
                <a:latin typeface="Times New Roman" panose="02020603050405020304" pitchFamily="18" charset="0"/>
                <a:cs typeface="Times New Roman" panose="02020603050405020304" pitchFamily="18" charset="0"/>
              </a:rPr>
              <a:t>Voice</a:t>
            </a:r>
          </a:p>
        </p:txBody>
      </p:sp>
      <p:pic>
        <p:nvPicPr>
          <p:cNvPr id="3" name="Picture 2">
            <a:extLst>
              <a:ext uri="{FF2B5EF4-FFF2-40B4-BE49-F238E27FC236}">
                <a16:creationId xmlns:a16="http://schemas.microsoft.com/office/drawing/2014/main" xmlns="" id="{C7E91568-26AB-C14A-B0C3-3ABEDC5A85F2}"/>
              </a:ext>
            </a:extLst>
          </p:cNvPr>
          <p:cNvPicPr>
            <a:picLocks noChangeAspect="1"/>
          </p:cNvPicPr>
          <p:nvPr/>
        </p:nvPicPr>
        <p:blipFill>
          <a:blip r:embed="rId2"/>
          <a:stretch>
            <a:fillRect/>
          </a:stretch>
        </p:blipFill>
        <p:spPr>
          <a:xfrm>
            <a:off x="3711118" y="1646930"/>
            <a:ext cx="2900537" cy="1642962"/>
          </a:xfrm>
          <a:prstGeom prst="rect">
            <a:avLst/>
          </a:prstGeom>
        </p:spPr>
      </p:pic>
      <p:sp>
        <p:nvSpPr>
          <p:cNvPr id="24" name="Oval 23">
            <a:extLst>
              <a:ext uri="{FF2B5EF4-FFF2-40B4-BE49-F238E27FC236}">
                <a16:creationId xmlns:a16="http://schemas.microsoft.com/office/drawing/2014/main" xmlns="" id="{69D1EA8D-A225-104B-9D4E-C5F33A5216E4}"/>
              </a:ext>
            </a:extLst>
          </p:cNvPr>
          <p:cNvSpPr/>
          <p:nvPr/>
        </p:nvSpPr>
        <p:spPr>
          <a:xfrm>
            <a:off x="3695102" y="492498"/>
            <a:ext cx="918957" cy="894028"/>
          </a:xfrm>
          <a:prstGeom prst="ellipse">
            <a:avLst/>
          </a:prstGeom>
          <a:solidFill>
            <a:schemeClr val="tx2"/>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350" dirty="0">
                <a:latin typeface="+mj-lt"/>
                <a:cs typeface="Times New Roman" panose="02020603050405020304" pitchFamily="18" charset="0"/>
              </a:rPr>
              <a:t>Evade blocking</a:t>
            </a:r>
          </a:p>
        </p:txBody>
      </p:sp>
      <p:sp>
        <p:nvSpPr>
          <p:cNvPr id="26" name="Oval 25">
            <a:extLst>
              <a:ext uri="{FF2B5EF4-FFF2-40B4-BE49-F238E27FC236}">
                <a16:creationId xmlns:a16="http://schemas.microsoft.com/office/drawing/2014/main" xmlns="" id="{A2144C7A-7B88-B749-9B5F-EADFF235410D}"/>
              </a:ext>
            </a:extLst>
          </p:cNvPr>
          <p:cNvSpPr/>
          <p:nvPr/>
        </p:nvSpPr>
        <p:spPr>
          <a:xfrm>
            <a:off x="4457858" y="1117715"/>
            <a:ext cx="1112353" cy="1100891"/>
          </a:xfrm>
          <a:prstGeom prst="ellipse">
            <a:avLst/>
          </a:prstGeom>
          <a:solidFill>
            <a:schemeClr val="tx2"/>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200" dirty="0">
                <a:latin typeface="+mj-lt"/>
                <a:cs typeface="Times New Roman" panose="02020603050405020304" pitchFamily="18" charset="0"/>
              </a:rPr>
              <a:t>Face swapping for fake revenge porn</a:t>
            </a:r>
          </a:p>
        </p:txBody>
      </p:sp>
      <p:sp>
        <p:nvSpPr>
          <p:cNvPr id="28" name="Oval 27">
            <a:extLst>
              <a:ext uri="{FF2B5EF4-FFF2-40B4-BE49-F238E27FC236}">
                <a16:creationId xmlns:a16="http://schemas.microsoft.com/office/drawing/2014/main" xmlns="" id="{D179CB60-EC0D-3345-BE04-FE0B96EE29BD}"/>
              </a:ext>
            </a:extLst>
          </p:cNvPr>
          <p:cNvSpPr/>
          <p:nvPr/>
        </p:nvSpPr>
        <p:spPr>
          <a:xfrm>
            <a:off x="2547127" y="2395257"/>
            <a:ext cx="972443" cy="973556"/>
          </a:xfrm>
          <a:prstGeom prst="ellipse">
            <a:avLst/>
          </a:prstGeom>
          <a:solidFill>
            <a:schemeClr val="tx2"/>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350" dirty="0">
                <a:latin typeface="+mj-lt"/>
                <a:cs typeface="Times New Roman" panose="02020603050405020304" pitchFamily="18" charset="0"/>
              </a:rPr>
              <a:t>Fake ID</a:t>
            </a:r>
          </a:p>
          <a:p>
            <a:pPr algn="ctr"/>
            <a:r>
              <a:rPr lang="en-US" sz="1350" dirty="0">
                <a:latin typeface="+mj-lt"/>
                <a:cs typeface="Times New Roman" panose="02020603050405020304" pitchFamily="18" charset="0"/>
              </a:rPr>
              <a:t> generators</a:t>
            </a:r>
          </a:p>
        </p:txBody>
      </p:sp>
      <p:sp>
        <p:nvSpPr>
          <p:cNvPr id="29" name="Oval 28">
            <a:extLst>
              <a:ext uri="{FF2B5EF4-FFF2-40B4-BE49-F238E27FC236}">
                <a16:creationId xmlns:a16="http://schemas.microsoft.com/office/drawing/2014/main" xmlns="" id="{8E22D25E-502E-774C-8BC9-B23C0FA2507C}"/>
              </a:ext>
            </a:extLst>
          </p:cNvPr>
          <p:cNvSpPr/>
          <p:nvPr/>
        </p:nvSpPr>
        <p:spPr>
          <a:xfrm>
            <a:off x="5707059" y="1055468"/>
            <a:ext cx="1225329" cy="1225383"/>
          </a:xfrm>
          <a:prstGeom prst="ellipse">
            <a:avLst/>
          </a:prstGeom>
          <a:solidFill>
            <a:schemeClr val="tx2"/>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350" dirty="0">
                <a:latin typeface="+mj-lt"/>
                <a:cs typeface="Times New Roman" panose="02020603050405020304" pitchFamily="18" charset="0"/>
              </a:rPr>
              <a:t>Alibi </a:t>
            </a:r>
          </a:p>
          <a:p>
            <a:pPr algn="ctr"/>
            <a:r>
              <a:rPr lang="en-US" sz="1350" dirty="0">
                <a:latin typeface="+mj-lt"/>
                <a:cs typeface="Times New Roman" panose="02020603050405020304" pitchFamily="18" charset="0"/>
              </a:rPr>
              <a:t>falsification</a:t>
            </a:r>
          </a:p>
          <a:p>
            <a:pPr algn="ctr"/>
            <a:r>
              <a:rPr lang="en-US" sz="1350" dirty="0">
                <a:latin typeface="+mj-lt"/>
                <a:cs typeface="Times New Roman" panose="02020603050405020304" pitchFamily="18" charset="0"/>
              </a:rPr>
              <a:t>with faked</a:t>
            </a:r>
          </a:p>
          <a:p>
            <a:pPr algn="ctr"/>
            <a:r>
              <a:rPr lang="en-US" sz="1350" dirty="0" err="1">
                <a:latin typeface="+mj-lt"/>
                <a:cs typeface="Times New Roman" panose="02020603050405020304" pitchFamily="18" charset="0"/>
              </a:rPr>
              <a:t>conversat</a:t>
            </a:r>
            <a:r>
              <a:rPr lang="en-US" sz="1350" dirty="0">
                <a:latin typeface="+mj-lt"/>
                <a:cs typeface="Times New Roman" panose="02020603050405020304" pitchFamily="18" charset="0"/>
              </a:rPr>
              <a:t>-</a:t>
            </a:r>
          </a:p>
          <a:p>
            <a:pPr algn="ctr"/>
            <a:r>
              <a:rPr lang="en-US" sz="1350" dirty="0">
                <a:latin typeface="+mj-lt"/>
                <a:cs typeface="Times New Roman" panose="02020603050405020304" pitchFamily="18" charset="0"/>
              </a:rPr>
              <a:t>ions</a:t>
            </a:r>
          </a:p>
        </p:txBody>
      </p:sp>
      <p:sp>
        <p:nvSpPr>
          <p:cNvPr id="30" name="Oval 29">
            <a:extLst>
              <a:ext uri="{FF2B5EF4-FFF2-40B4-BE49-F238E27FC236}">
                <a16:creationId xmlns:a16="http://schemas.microsoft.com/office/drawing/2014/main" xmlns="" id="{101A7FB8-7BD2-3845-98C9-8825BFE1577A}"/>
              </a:ext>
            </a:extLst>
          </p:cNvPr>
          <p:cNvSpPr/>
          <p:nvPr/>
        </p:nvSpPr>
        <p:spPr>
          <a:xfrm>
            <a:off x="6838813" y="2095549"/>
            <a:ext cx="1225328" cy="1221173"/>
          </a:xfrm>
          <a:prstGeom prst="ellipse">
            <a:avLst/>
          </a:prstGeom>
          <a:solidFill>
            <a:schemeClr val="tx2"/>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lang="en-US" sz="1350" dirty="0">
                <a:latin typeface="+mj-lt"/>
                <a:cs typeface="Times New Roman" panose="02020603050405020304" pitchFamily="18" charset="0"/>
              </a:rPr>
              <a:t>Pranks, </a:t>
            </a:r>
          </a:p>
          <a:p>
            <a:pPr algn="ctr"/>
            <a:r>
              <a:rPr lang="en-US" sz="1350" dirty="0">
                <a:latin typeface="+mj-lt"/>
                <a:cs typeface="Times New Roman" panose="02020603050405020304" pitchFamily="18" charset="0"/>
              </a:rPr>
              <a:t>impersonation,</a:t>
            </a:r>
          </a:p>
          <a:p>
            <a:pPr algn="ctr"/>
            <a:r>
              <a:rPr lang="en-US" sz="1350" dirty="0">
                <a:latin typeface="+mj-lt"/>
                <a:cs typeface="Times New Roman" panose="02020603050405020304" pitchFamily="18" charset="0"/>
              </a:rPr>
              <a:t>and fear</a:t>
            </a:r>
          </a:p>
        </p:txBody>
      </p:sp>
      <p:cxnSp>
        <p:nvCxnSpPr>
          <p:cNvPr id="10" name="Straight Connector 9">
            <a:extLst>
              <a:ext uri="{FF2B5EF4-FFF2-40B4-BE49-F238E27FC236}">
                <a16:creationId xmlns:a16="http://schemas.microsoft.com/office/drawing/2014/main" xmlns="" id="{23E8FA56-ACEF-6C4D-ADF5-F6241473176E}"/>
              </a:ext>
            </a:extLst>
          </p:cNvPr>
          <p:cNvCxnSpPr>
            <a:cxnSpLocks/>
            <a:stCxn id="24" idx="4"/>
          </p:cNvCxnSpPr>
          <p:nvPr/>
        </p:nvCxnSpPr>
        <p:spPr>
          <a:xfrm>
            <a:off x="4154580" y="1386526"/>
            <a:ext cx="0" cy="281634"/>
          </a:xfrm>
          <a:prstGeom prst="line">
            <a:avLst/>
          </a:prstGeom>
          <a:ln w="25400">
            <a:solidFill>
              <a:schemeClr val="tx2"/>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17B39611-5860-6942-8F20-7CDC46A5C384}"/>
              </a:ext>
            </a:extLst>
          </p:cNvPr>
          <p:cNvCxnSpPr>
            <a:cxnSpLocks/>
          </p:cNvCxnSpPr>
          <p:nvPr/>
        </p:nvCxnSpPr>
        <p:spPr>
          <a:xfrm>
            <a:off x="5006498" y="2218606"/>
            <a:ext cx="0" cy="353144"/>
          </a:xfrm>
          <a:prstGeom prst="line">
            <a:avLst/>
          </a:prstGeom>
          <a:ln w="25400">
            <a:solidFill>
              <a:schemeClr val="tx2"/>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787A30C7-7740-4649-822F-3EB07C594D47}"/>
              </a:ext>
            </a:extLst>
          </p:cNvPr>
          <p:cNvCxnSpPr>
            <a:cxnSpLocks/>
            <a:stCxn id="28" idx="6"/>
          </p:cNvCxnSpPr>
          <p:nvPr/>
        </p:nvCxnSpPr>
        <p:spPr>
          <a:xfrm>
            <a:off x="3519570" y="2882035"/>
            <a:ext cx="231303" cy="0"/>
          </a:xfrm>
          <a:prstGeom prst="line">
            <a:avLst/>
          </a:prstGeom>
          <a:ln w="25400">
            <a:solidFill>
              <a:schemeClr val="tx2"/>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92F6D00C-18F4-2D4B-926A-937D1E34E723}"/>
              </a:ext>
            </a:extLst>
          </p:cNvPr>
          <p:cNvCxnSpPr>
            <a:cxnSpLocks/>
          </p:cNvCxnSpPr>
          <p:nvPr/>
        </p:nvCxnSpPr>
        <p:spPr>
          <a:xfrm>
            <a:off x="6600431" y="2706135"/>
            <a:ext cx="261930" cy="0"/>
          </a:xfrm>
          <a:prstGeom prst="line">
            <a:avLst/>
          </a:prstGeom>
          <a:ln w="25400">
            <a:solidFill>
              <a:schemeClr val="tx2"/>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3D903DAD-2180-2D48-8D3C-7FCC10115C42}"/>
              </a:ext>
            </a:extLst>
          </p:cNvPr>
          <p:cNvCxnSpPr>
            <a:cxnSpLocks/>
            <a:stCxn id="29" idx="3"/>
          </p:cNvCxnSpPr>
          <p:nvPr/>
        </p:nvCxnSpPr>
        <p:spPr>
          <a:xfrm flipH="1">
            <a:off x="5433700" y="2101398"/>
            <a:ext cx="452804" cy="241666"/>
          </a:xfrm>
          <a:prstGeom prst="line">
            <a:avLst/>
          </a:prstGeom>
          <a:ln w="25400">
            <a:solidFill>
              <a:schemeClr val="tx2"/>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755114EC-2EAA-3943-8094-B01A26304830}"/>
              </a:ext>
            </a:extLst>
          </p:cNvPr>
          <p:cNvCxnSpPr>
            <a:cxnSpLocks/>
          </p:cNvCxnSpPr>
          <p:nvPr/>
        </p:nvCxnSpPr>
        <p:spPr>
          <a:xfrm flipH="1">
            <a:off x="5636415" y="2229869"/>
            <a:ext cx="405809" cy="432350"/>
          </a:xfrm>
          <a:prstGeom prst="line">
            <a:avLst/>
          </a:prstGeom>
          <a:ln w="25400">
            <a:solidFill>
              <a:schemeClr val="tx2"/>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21342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descr="spooftext-trimmed">
            <a:hlinkClick r:id="" action="ppaction://media"/>
            <a:extLst>
              <a:ext uri="{FF2B5EF4-FFF2-40B4-BE49-F238E27FC236}">
                <a16:creationId xmlns:a16="http://schemas.microsoft.com/office/drawing/2014/main" xmlns="" id="{9C9928EE-F900-3E4A-81E6-85321BFE7CCA}"/>
              </a:ext>
            </a:extLst>
          </p:cNvPr>
          <p:cNvPicPr>
            <a:picLocks noChangeAspect="1"/>
          </p:cNvPicPr>
          <p:nvPr>
            <a:videoFile r:link="rId2"/>
            <p:extLst>
              <p:ext uri="{DAA4B4D4-6D71-4841-9C94-3DE7FCFB9230}">
                <p14:media xmlns:p14="http://schemas.microsoft.com/office/powerpoint/2010/main" r:embed="rId3">
                  <p14:trim end="1348.3777"/>
                </p14:media>
              </p:ext>
            </p:extLst>
          </p:nvPr>
        </p:nvPicPr>
        <p:blipFill>
          <a:blip r:embed="rId6"/>
          <a:stretch>
            <a:fillRect/>
          </a:stretch>
        </p:blipFill>
        <p:spPr>
          <a:xfrm>
            <a:off x="4763" y="2381"/>
            <a:ext cx="9144000" cy="5143500"/>
          </a:xfrm>
          <a:prstGeom prst="rect">
            <a:avLst/>
          </a:prstGeom>
        </p:spPr>
      </p:pic>
    </p:spTree>
    <p:custDataLst>
      <p:tags r:id="rId1"/>
    </p:custDataLst>
    <p:extLst>
      <p:ext uri="{BB962C8B-B14F-4D97-AF65-F5344CB8AC3E}">
        <p14:creationId xmlns:p14="http://schemas.microsoft.com/office/powerpoint/2010/main" val="822253350"/>
      </p:ext>
    </p:extLst>
  </p:cSld>
  <p:clrMapOvr>
    <a:masterClrMapping/>
  </p:clrMapOvr>
  <mc:AlternateContent xmlns:mc="http://schemas.openxmlformats.org/markup-compatibility/2006">
    <mc:Choice xmlns:p14="http://schemas.microsoft.com/office/powerpoint/2010/main" Requires="p14">
      <p:transition spd="slow" p14:dur="2000" advTm="10715"/>
    </mc:Choice>
    <mc:Fallback>
      <p:transition spd="slow" advTm="107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endCondLst>
                    <p:cond evt="onNext" delay="0">
                      <p:tgtEl>
                        <p:sldTgt/>
                      </p:tgtEl>
                    </p:cond>
                  </p:endCondLst>
                </p:cTn>
                <p:tgtEl>
                  <p:spTgt spid="3"/>
                </p:tgtEl>
              </p:cMediaNode>
            </p:video>
          </p:childTnLst>
        </p:cTn>
      </p:par>
    </p:tnLst>
  </p:timing>
  <p:extLst>
    <p:ext uri="{E180D4A7-C9FB-4DFB-919C-405C955672EB}">
      <p14:showEvtLst xmlns:p14="http://schemas.microsoft.com/office/powerpoint/2010/main">
        <p14:playEvt time="383" objId="3"/>
        <p14:stopEvt time="10715" objId="3"/>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otched Right Arrow 6">
            <a:extLst>
              <a:ext uri="{FF2B5EF4-FFF2-40B4-BE49-F238E27FC236}">
                <a16:creationId xmlns:a16="http://schemas.microsoft.com/office/drawing/2014/main" xmlns="" id="{D6A0B374-D60B-B74B-8D25-C8AC21D46471}"/>
              </a:ext>
            </a:extLst>
          </p:cNvPr>
          <p:cNvSpPr/>
          <p:nvPr/>
        </p:nvSpPr>
        <p:spPr>
          <a:xfrm rot="5400000">
            <a:off x="-1659254" y="2355100"/>
            <a:ext cx="4145675" cy="857009"/>
          </a:xfrm>
          <a:prstGeom prst="notchedRightArrow">
            <a:avLst/>
          </a:prstGeom>
          <a:solidFill>
            <a:schemeClr val="accent4">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Oval 8">
            <a:extLst>
              <a:ext uri="{FF2B5EF4-FFF2-40B4-BE49-F238E27FC236}">
                <a16:creationId xmlns:a16="http://schemas.microsoft.com/office/drawing/2014/main" xmlns="" id="{203CCD19-3607-F649-9782-70DBF239247D}"/>
              </a:ext>
            </a:extLst>
          </p:cNvPr>
          <p:cNvSpPr/>
          <p:nvPr/>
        </p:nvSpPr>
        <p:spPr>
          <a:xfrm>
            <a:off x="276424" y="1001576"/>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b="1" dirty="0">
                <a:solidFill>
                  <a:schemeClr val="accent4"/>
                </a:solidFill>
                <a:latin typeface="Gill Sans Ultra Bold" panose="020B0A02020104020203" pitchFamily="34" charset="77"/>
                <a:cs typeface="Phosphate Inline" panose="02000506050000020004" pitchFamily="2" charset="77"/>
              </a:rPr>
              <a:t>N</a:t>
            </a:r>
          </a:p>
        </p:txBody>
      </p:sp>
      <p:sp>
        <p:nvSpPr>
          <p:cNvPr id="11" name="Oval 10">
            <a:extLst>
              <a:ext uri="{FF2B5EF4-FFF2-40B4-BE49-F238E27FC236}">
                <a16:creationId xmlns:a16="http://schemas.microsoft.com/office/drawing/2014/main" xmlns="" id="{1F251B30-F07B-144D-B2D1-03A48F655E23}"/>
              </a:ext>
            </a:extLst>
          </p:cNvPr>
          <p:cNvSpPr/>
          <p:nvPr/>
        </p:nvSpPr>
        <p:spPr>
          <a:xfrm>
            <a:off x="276422" y="1353708"/>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S</a:t>
            </a:r>
          </a:p>
        </p:txBody>
      </p:sp>
      <p:sp>
        <p:nvSpPr>
          <p:cNvPr id="13" name="Oval 12">
            <a:extLst>
              <a:ext uri="{FF2B5EF4-FFF2-40B4-BE49-F238E27FC236}">
                <a16:creationId xmlns:a16="http://schemas.microsoft.com/office/drawing/2014/main" xmlns="" id="{989A27BD-6643-B04C-AFC7-B2994DDA2104}"/>
              </a:ext>
            </a:extLst>
          </p:cNvPr>
          <p:cNvSpPr/>
          <p:nvPr/>
        </p:nvSpPr>
        <p:spPr>
          <a:xfrm>
            <a:off x="276423" y="1705841"/>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S</a:t>
            </a:r>
          </a:p>
        </p:txBody>
      </p:sp>
      <p:sp>
        <p:nvSpPr>
          <p:cNvPr id="15" name="Oval 14">
            <a:extLst>
              <a:ext uri="{FF2B5EF4-FFF2-40B4-BE49-F238E27FC236}">
                <a16:creationId xmlns:a16="http://schemas.microsoft.com/office/drawing/2014/main" xmlns="" id="{FE530936-0F78-1941-AC98-7512E61F22A8}"/>
              </a:ext>
            </a:extLst>
          </p:cNvPr>
          <p:cNvSpPr/>
          <p:nvPr/>
        </p:nvSpPr>
        <p:spPr>
          <a:xfrm>
            <a:off x="273719" y="2410106"/>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H</a:t>
            </a:r>
          </a:p>
        </p:txBody>
      </p:sp>
      <p:sp>
        <p:nvSpPr>
          <p:cNvPr id="17" name="Oval 16">
            <a:extLst>
              <a:ext uri="{FF2B5EF4-FFF2-40B4-BE49-F238E27FC236}">
                <a16:creationId xmlns:a16="http://schemas.microsoft.com/office/drawing/2014/main" xmlns="" id="{15D86901-DD44-5B46-8EC2-97B01BF8360D}"/>
              </a:ext>
            </a:extLst>
          </p:cNvPr>
          <p:cNvSpPr/>
          <p:nvPr/>
        </p:nvSpPr>
        <p:spPr>
          <a:xfrm>
            <a:off x="279128" y="2057973"/>
            <a:ext cx="274320" cy="274320"/>
          </a:xfrm>
          <a:prstGeom prst="ellipse">
            <a:avLst/>
          </a:pr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bg1"/>
                </a:solidFill>
                <a:latin typeface="Gill Sans Ultra Bold" panose="020B0A02020104020203" pitchFamily="34" charset="77"/>
                <a:cs typeface="Phosphate Inline" panose="02000506050000020004" pitchFamily="2" charset="77"/>
              </a:rPr>
              <a:t>T</a:t>
            </a:r>
          </a:p>
        </p:txBody>
      </p:sp>
      <p:sp>
        <p:nvSpPr>
          <p:cNvPr id="19" name="Oval 18">
            <a:extLst>
              <a:ext uri="{FF2B5EF4-FFF2-40B4-BE49-F238E27FC236}">
                <a16:creationId xmlns:a16="http://schemas.microsoft.com/office/drawing/2014/main" xmlns="" id="{C68B7503-8A0D-3945-929F-BE837B856071}"/>
              </a:ext>
            </a:extLst>
          </p:cNvPr>
          <p:cNvSpPr/>
          <p:nvPr/>
        </p:nvSpPr>
        <p:spPr>
          <a:xfrm>
            <a:off x="276424" y="2762238"/>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none"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IE</a:t>
            </a:r>
          </a:p>
        </p:txBody>
      </p:sp>
      <p:sp>
        <p:nvSpPr>
          <p:cNvPr id="21" name="Oval 20">
            <a:extLst>
              <a:ext uri="{FF2B5EF4-FFF2-40B4-BE49-F238E27FC236}">
                <a16:creationId xmlns:a16="http://schemas.microsoft.com/office/drawing/2014/main" xmlns="" id="{5A680ED8-E898-6346-BA6C-26F16AD0321D}"/>
              </a:ext>
            </a:extLst>
          </p:cNvPr>
          <p:cNvSpPr/>
          <p:nvPr/>
        </p:nvSpPr>
        <p:spPr>
          <a:xfrm>
            <a:off x="276424" y="3114371"/>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C</a:t>
            </a:r>
          </a:p>
        </p:txBody>
      </p:sp>
      <p:sp>
        <p:nvSpPr>
          <p:cNvPr id="23" name="Oval 22">
            <a:extLst>
              <a:ext uri="{FF2B5EF4-FFF2-40B4-BE49-F238E27FC236}">
                <a16:creationId xmlns:a16="http://schemas.microsoft.com/office/drawing/2014/main" xmlns="" id="{6256D5A4-6D4A-1349-BAC2-064C476A6105}"/>
              </a:ext>
            </a:extLst>
          </p:cNvPr>
          <p:cNvSpPr/>
          <p:nvPr/>
        </p:nvSpPr>
        <p:spPr>
          <a:xfrm>
            <a:off x="276424" y="3466503"/>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D</a:t>
            </a:r>
          </a:p>
        </p:txBody>
      </p:sp>
      <p:sp>
        <p:nvSpPr>
          <p:cNvPr id="25" name="Oval 24">
            <a:extLst>
              <a:ext uri="{FF2B5EF4-FFF2-40B4-BE49-F238E27FC236}">
                <a16:creationId xmlns:a16="http://schemas.microsoft.com/office/drawing/2014/main" xmlns="" id="{5EE07C2C-4A47-D74F-B6B0-E60D621CB88B}"/>
              </a:ext>
            </a:extLst>
          </p:cNvPr>
          <p:cNvSpPr/>
          <p:nvPr/>
        </p:nvSpPr>
        <p:spPr>
          <a:xfrm>
            <a:off x="276424" y="3818636"/>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E</a:t>
            </a:r>
          </a:p>
        </p:txBody>
      </p:sp>
      <p:sp>
        <p:nvSpPr>
          <p:cNvPr id="27" name="Oval 26">
            <a:extLst>
              <a:ext uri="{FF2B5EF4-FFF2-40B4-BE49-F238E27FC236}">
                <a16:creationId xmlns:a16="http://schemas.microsoft.com/office/drawing/2014/main" xmlns="" id="{825621B2-5474-7C49-87F7-0BAAE4B5559C}"/>
              </a:ext>
            </a:extLst>
          </p:cNvPr>
          <p:cNvSpPr/>
          <p:nvPr/>
        </p:nvSpPr>
        <p:spPr>
          <a:xfrm>
            <a:off x="276424" y="4170770"/>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C</a:t>
            </a:r>
          </a:p>
        </p:txBody>
      </p:sp>
      <p:sp>
        <p:nvSpPr>
          <p:cNvPr id="22" name="TextBox 21">
            <a:extLst>
              <a:ext uri="{FF2B5EF4-FFF2-40B4-BE49-F238E27FC236}">
                <a16:creationId xmlns:a16="http://schemas.microsoft.com/office/drawing/2014/main" xmlns="" id="{9DCC3D7F-CF74-DF4B-ADF3-D17E64EDF67B}"/>
              </a:ext>
            </a:extLst>
          </p:cNvPr>
          <p:cNvSpPr txBox="1"/>
          <p:nvPr/>
        </p:nvSpPr>
        <p:spPr>
          <a:xfrm>
            <a:off x="1029805" y="2097045"/>
            <a:ext cx="2575805" cy="10387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buClr>
                <a:schemeClr val="bg2"/>
              </a:buClr>
            </a:pPr>
            <a:r>
              <a:rPr lang="en-US" sz="1350" dirty="0">
                <a:latin typeface="Gill Sans Ultra Bold" panose="020B0A02020104020203" pitchFamily="34" charset="77"/>
              </a:rPr>
              <a:t>Tutorials. </a:t>
            </a:r>
            <a:r>
              <a:rPr lang="en-US" sz="1350" dirty="0"/>
              <a:t>Tutorials provide advice that includes device hacking, surveilling, harassing, rooting, and adjusting hidden Android systems settings.</a:t>
            </a:r>
          </a:p>
        </p:txBody>
      </p:sp>
      <p:cxnSp>
        <p:nvCxnSpPr>
          <p:cNvPr id="24" name="Straight Connector 23">
            <a:extLst>
              <a:ext uri="{FF2B5EF4-FFF2-40B4-BE49-F238E27FC236}">
                <a16:creationId xmlns:a16="http://schemas.microsoft.com/office/drawing/2014/main" xmlns="" id="{D9556976-A9FE-0E46-B330-9687F334B178}"/>
              </a:ext>
            </a:extLst>
          </p:cNvPr>
          <p:cNvCxnSpPr>
            <a:cxnSpLocks/>
          </p:cNvCxnSpPr>
          <p:nvPr/>
        </p:nvCxnSpPr>
        <p:spPr>
          <a:xfrm>
            <a:off x="551470" y="2194502"/>
            <a:ext cx="461807" cy="0"/>
          </a:xfrm>
          <a:prstGeom prst="line">
            <a:avLst/>
          </a:prstGeom>
          <a:ln w="25400">
            <a:solidFill>
              <a:schemeClr val="tx2"/>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xmlns="" id="{B78A8B96-1732-7043-8BA5-AE34AA578B35}"/>
              </a:ext>
            </a:extLst>
          </p:cNvPr>
          <p:cNvGrpSpPr/>
          <p:nvPr/>
        </p:nvGrpSpPr>
        <p:grpSpPr>
          <a:xfrm>
            <a:off x="4500216" y="1006651"/>
            <a:ext cx="1101488" cy="4076524"/>
            <a:chOff x="5826116" y="581930"/>
            <a:chExt cx="1468650" cy="5435365"/>
          </a:xfrm>
        </p:grpSpPr>
        <p:sp>
          <p:nvSpPr>
            <p:cNvPr id="26" name="TextBox 25">
              <a:extLst>
                <a:ext uri="{FF2B5EF4-FFF2-40B4-BE49-F238E27FC236}">
                  <a16:creationId xmlns:a16="http://schemas.microsoft.com/office/drawing/2014/main" xmlns="" id="{FD36D24C-463D-7646-9C81-1D3373FF4156}"/>
                </a:ext>
              </a:extLst>
            </p:cNvPr>
            <p:cNvSpPr txBox="1"/>
            <p:nvPr/>
          </p:nvSpPr>
          <p:spPr>
            <a:xfrm rot="16200000">
              <a:off x="5688942" y="4484097"/>
              <a:ext cx="1670372" cy="1396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r">
                <a:lnSpc>
                  <a:spcPct val="126000"/>
                </a:lnSpc>
                <a:buClr>
                  <a:schemeClr val="bg2"/>
                </a:buClr>
              </a:pPr>
              <a:r>
                <a:rPr lang="en-US" dirty="0">
                  <a:latin typeface="Times New Roman" panose="02020603050405020304" pitchFamily="18" charset="0"/>
                  <a:cs typeface="Times New Roman" panose="02020603050405020304" pitchFamily="18" charset="0"/>
                </a:rPr>
                <a:t>Hacking</a:t>
              </a:r>
            </a:p>
            <a:p>
              <a:pPr algn="r">
                <a:lnSpc>
                  <a:spcPct val="126000"/>
                </a:lnSpc>
                <a:buClr>
                  <a:schemeClr val="bg2"/>
                </a:buClr>
              </a:pPr>
              <a:r>
                <a:rPr lang="en-US" dirty="0">
                  <a:latin typeface="Times New Roman" panose="02020603050405020304" pitchFamily="18" charset="0"/>
                  <a:cs typeface="Times New Roman" panose="02020603050405020304" pitchFamily="18" charset="0"/>
                </a:rPr>
                <a:t>Rooting</a:t>
              </a:r>
            </a:p>
            <a:p>
              <a:pPr algn="r">
                <a:lnSpc>
                  <a:spcPct val="126000"/>
                </a:lnSpc>
                <a:buClr>
                  <a:schemeClr val="bg2"/>
                </a:buClr>
              </a:pPr>
              <a:r>
                <a:rPr lang="en-US" dirty="0">
                  <a:latin typeface="Times New Roman" panose="02020603050405020304" pitchFamily="18" charset="0"/>
                  <a:cs typeface="Times New Roman" panose="02020603050405020304" pitchFamily="18" charset="0"/>
                </a:rPr>
                <a:t>Settings</a:t>
              </a:r>
            </a:p>
          </p:txBody>
        </p:sp>
        <p:pic>
          <p:nvPicPr>
            <p:cNvPr id="3" name="Picture 2">
              <a:extLst>
                <a:ext uri="{FF2B5EF4-FFF2-40B4-BE49-F238E27FC236}">
                  <a16:creationId xmlns:a16="http://schemas.microsoft.com/office/drawing/2014/main" xmlns="" id="{100BEFE2-C5E1-2D48-BC31-2A5DCDC71084}"/>
                </a:ext>
              </a:extLst>
            </p:cNvPr>
            <p:cNvPicPr>
              <a:picLocks noChangeAspect="1"/>
            </p:cNvPicPr>
            <p:nvPr/>
          </p:nvPicPr>
          <p:blipFill>
            <a:blip r:embed="rId2"/>
            <a:stretch>
              <a:fillRect/>
            </a:stretch>
          </p:blipFill>
          <p:spPr>
            <a:xfrm>
              <a:off x="5848141" y="581930"/>
              <a:ext cx="1446625" cy="3742234"/>
            </a:xfrm>
            <a:prstGeom prst="rect">
              <a:avLst/>
            </a:prstGeom>
          </p:spPr>
        </p:pic>
      </p:grpSp>
      <p:pic>
        <p:nvPicPr>
          <p:cNvPr id="10" name="Picture 9">
            <a:extLst>
              <a:ext uri="{FF2B5EF4-FFF2-40B4-BE49-F238E27FC236}">
                <a16:creationId xmlns:a16="http://schemas.microsoft.com/office/drawing/2014/main" xmlns="" id="{667208F8-8169-4045-9E27-CA96968947C6}"/>
              </a:ext>
            </a:extLst>
          </p:cNvPr>
          <p:cNvPicPr>
            <a:picLocks noChangeAspect="1"/>
          </p:cNvPicPr>
          <p:nvPr/>
        </p:nvPicPr>
        <p:blipFill>
          <a:blip r:embed="rId3"/>
          <a:stretch>
            <a:fillRect/>
          </a:stretch>
        </p:blipFill>
        <p:spPr>
          <a:xfrm>
            <a:off x="6322779" y="270973"/>
            <a:ext cx="2575805" cy="4552586"/>
          </a:xfrm>
          <a:prstGeom prst="rect">
            <a:avLst/>
          </a:prstGeom>
        </p:spPr>
      </p:pic>
      <p:grpSp>
        <p:nvGrpSpPr>
          <p:cNvPr id="18" name="Group 17">
            <a:extLst>
              <a:ext uri="{FF2B5EF4-FFF2-40B4-BE49-F238E27FC236}">
                <a16:creationId xmlns:a16="http://schemas.microsoft.com/office/drawing/2014/main" xmlns="" id="{D7A053DB-887D-F04E-AA5F-F4EBE4C37ED8}"/>
              </a:ext>
            </a:extLst>
          </p:cNvPr>
          <p:cNvGrpSpPr/>
          <p:nvPr/>
        </p:nvGrpSpPr>
        <p:grpSpPr>
          <a:xfrm>
            <a:off x="1029804" y="3135790"/>
            <a:ext cx="2840903" cy="1584599"/>
            <a:chOff x="1511243" y="3949659"/>
            <a:chExt cx="4314385" cy="2481751"/>
          </a:xfrm>
        </p:grpSpPr>
        <p:pic>
          <p:nvPicPr>
            <p:cNvPr id="12" name="Picture 11">
              <a:extLst>
                <a:ext uri="{FF2B5EF4-FFF2-40B4-BE49-F238E27FC236}">
                  <a16:creationId xmlns:a16="http://schemas.microsoft.com/office/drawing/2014/main" xmlns="" id="{7854A6EE-C512-E445-992B-B1AFAC5C3E2C}"/>
                </a:ext>
              </a:extLst>
            </p:cNvPr>
            <p:cNvPicPr>
              <a:picLocks noChangeAspect="1"/>
            </p:cNvPicPr>
            <p:nvPr/>
          </p:nvPicPr>
          <p:blipFill>
            <a:blip r:embed="rId4"/>
            <a:stretch>
              <a:fillRect/>
            </a:stretch>
          </p:blipFill>
          <p:spPr>
            <a:xfrm>
              <a:off x="1511243" y="4578309"/>
              <a:ext cx="3600584" cy="1853101"/>
            </a:xfrm>
            <a:prstGeom prst="rect">
              <a:avLst/>
            </a:prstGeom>
          </p:spPr>
        </p:pic>
        <p:pic>
          <p:nvPicPr>
            <p:cNvPr id="14" name="Picture 13">
              <a:extLst>
                <a:ext uri="{FF2B5EF4-FFF2-40B4-BE49-F238E27FC236}">
                  <a16:creationId xmlns:a16="http://schemas.microsoft.com/office/drawing/2014/main" xmlns="" id="{8DDC5621-66F5-4B4F-9636-6D9F2466A5CA}"/>
                </a:ext>
              </a:extLst>
            </p:cNvPr>
            <p:cNvPicPr>
              <a:picLocks noChangeAspect="1"/>
            </p:cNvPicPr>
            <p:nvPr/>
          </p:nvPicPr>
          <p:blipFill>
            <a:blip r:embed="rId5"/>
            <a:stretch>
              <a:fillRect/>
            </a:stretch>
          </p:blipFill>
          <p:spPr>
            <a:xfrm>
              <a:off x="4441328" y="3949659"/>
              <a:ext cx="1384300" cy="1447800"/>
            </a:xfrm>
            <a:prstGeom prst="rect">
              <a:avLst/>
            </a:prstGeom>
          </p:spPr>
        </p:pic>
        <p:pic>
          <p:nvPicPr>
            <p:cNvPr id="16" name="Picture 15">
              <a:extLst>
                <a:ext uri="{FF2B5EF4-FFF2-40B4-BE49-F238E27FC236}">
                  <a16:creationId xmlns:a16="http://schemas.microsoft.com/office/drawing/2014/main" xmlns="" id="{4A077B52-EB33-F542-9ED8-C919BC7DB004}"/>
                </a:ext>
              </a:extLst>
            </p:cNvPr>
            <p:cNvPicPr>
              <a:picLocks noChangeAspect="1"/>
            </p:cNvPicPr>
            <p:nvPr/>
          </p:nvPicPr>
          <p:blipFill>
            <a:blip r:embed="rId6"/>
            <a:stretch>
              <a:fillRect/>
            </a:stretch>
          </p:blipFill>
          <p:spPr>
            <a:xfrm>
              <a:off x="1511243" y="4181054"/>
              <a:ext cx="2930085" cy="570226"/>
            </a:xfrm>
            <a:prstGeom prst="rect">
              <a:avLst/>
            </a:prstGeom>
          </p:spPr>
        </p:pic>
      </p:grpSp>
    </p:spTree>
    <p:extLst>
      <p:ext uri="{BB962C8B-B14F-4D97-AF65-F5344CB8AC3E}">
        <p14:creationId xmlns:p14="http://schemas.microsoft.com/office/powerpoint/2010/main" val="163093123"/>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Intimate</a:t>
            </a:r>
            <a:r>
              <a:rPr lang="en-US" dirty="0" smtClean="0"/>
              <a:t> </a:t>
            </a:r>
            <a:r>
              <a:rPr lang="en" dirty="0" smtClean="0"/>
              <a:t>Partner </a:t>
            </a:r>
            <a:r>
              <a:rPr lang="en" dirty="0"/>
              <a:t>Violence (IPV)</a:t>
            </a:r>
            <a:endParaRPr dirty="0"/>
          </a:p>
        </p:txBody>
      </p:sp>
      <p:sp>
        <p:nvSpPr>
          <p:cNvPr id="62" name="Google Shape;62;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CDC:</a:t>
            </a:r>
            <a:r>
              <a:rPr lang="en" dirty="0"/>
              <a:t> “Intimate partner violence includes physical violence, sexual violence, stalking and psychological aggression (including coercive tactics) by a current or former intimate partner (i.e., spouse, boyfriend/girlfriend, dating partner, or ongoing sexual partner).”</a:t>
            </a:r>
            <a:endParaRPr dirty="0"/>
          </a:p>
          <a:p>
            <a:pPr marL="2743200" lvl="0" indent="457200" algn="l" rtl="0">
              <a:spcBef>
                <a:spcPts val="1600"/>
              </a:spcBef>
              <a:spcAft>
                <a:spcPts val="0"/>
              </a:spcAft>
              <a:buNone/>
            </a:pPr>
            <a:r>
              <a:rPr lang="en" sz="1200" dirty="0"/>
              <a:t>https://</a:t>
            </a:r>
            <a:r>
              <a:rPr lang="en" sz="1200" dirty="0" err="1" smtClean="0"/>
              <a:t>www.cdc.gov</a:t>
            </a:r>
            <a:r>
              <a:rPr lang="en" sz="1200" dirty="0" smtClean="0"/>
              <a:t>/</a:t>
            </a:r>
            <a:r>
              <a:rPr lang="en" sz="1200" dirty="0" err="1" smtClean="0"/>
              <a:t>violenceprevention</a:t>
            </a:r>
            <a:r>
              <a:rPr lang="en" sz="1200" dirty="0" smtClean="0"/>
              <a:t>/pdf/</a:t>
            </a:r>
            <a:r>
              <a:rPr lang="en" sz="1200" dirty="0" err="1" smtClean="0"/>
              <a:t>intimatepartnerviolence.pdf</a:t>
            </a:r>
            <a:endParaRPr sz="1200" dirty="0"/>
          </a:p>
        </p:txBody>
      </p:sp>
      <p:sp>
        <p:nvSpPr>
          <p:cNvPr id="63" name="Google Shape;6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3</a:t>
            </a:fld>
            <a:endParaRPr/>
          </a:p>
        </p:txBody>
      </p:sp>
    </p:spTree>
    <p:extLst>
      <p:ext uri="{BB962C8B-B14F-4D97-AF65-F5344CB8AC3E}">
        <p14:creationId xmlns:p14="http://schemas.microsoft.com/office/powerpoint/2010/main" val="13595424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E76A820C-1C35-6542-A971-78F8E4AE0118}"/>
              </a:ext>
            </a:extLst>
          </p:cNvPr>
          <p:cNvGrpSpPr/>
          <p:nvPr/>
        </p:nvGrpSpPr>
        <p:grpSpPr>
          <a:xfrm>
            <a:off x="-14921" y="710767"/>
            <a:ext cx="857009" cy="4145675"/>
            <a:chOff x="-19894" y="947689"/>
            <a:chExt cx="1142678" cy="5527566"/>
          </a:xfrm>
        </p:grpSpPr>
        <p:sp>
          <p:nvSpPr>
            <p:cNvPr id="7" name="Notched Right Arrow 6">
              <a:extLst>
                <a:ext uri="{FF2B5EF4-FFF2-40B4-BE49-F238E27FC236}">
                  <a16:creationId xmlns:a16="http://schemas.microsoft.com/office/drawing/2014/main" xmlns="" id="{D6A0B374-D60B-B74B-8D25-C8AC21D46471}"/>
                </a:ext>
              </a:extLst>
            </p:cNvPr>
            <p:cNvSpPr/>
            <p:nvPr/>
          </p:nvSpPr>
          <p:spPr>
            <a:xfrm rot="5400000">
              <a:off x="-2212338" y="3140133"/>
              <a:ext cx="5527566" cy="1142678"/>
            </a:xfrm>
            <a:prstGeom prst="notchedRightArrow">
              <a:avLst/>
            </a:prstGeom>
            <a:solidFill>
              <a:schemeClr val="accent4">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Oval 8">
              <a:extLst>
                <a:ext uri="{FF2B5EF4-FFF2-40B4-BE49-F238E27FC236}">
                  <a16:creationId xmlns:a16="http://schemas.microsoft.com/office/drawing/2014/main" xmlns="" id="{203CCD19-3607-F649-9782-70DBF239247D}"/>
                </a:ext>
              </a:extLst>
            </p:cNvPr>
            <p:cNvSpPr/>
            <p:nvPr/>
          </p:nvSpPr>
          <p:spPr>
            <a:xfrm>
              <a:off x="368565" y="1335434"/>
              <a:ext cx="365760" cy="36576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b="1" dirty="0">
                  <a:solidFill>
                    <a:schemeClr val="accent4"/>
                  </a:solidFill>
                  <a:latin typeface="Gill Sans Ultra Bold" panose="020B0A02020104020203" pitchFamily="34" charset="77"/>
                  <a:cs typeface="Phosphate Inline" panose="02000506050000020004" pitchFamily="2" charset="77"/>
                </a:rPr>
                <a:t>N</a:t>
              </a:r>
            </a:p>
          </p:txBody>
        </p:sp>
        <p:sp>
          <p:nvSpPr>
            <p:cNvPr id="11" name="Oval 10">
              <a:extLst>
                <a:ext uri="{FF2B5EF4-FFF2-40B4-BE49-F238E27FC236}">
                  <a16:creationId xmlns:a16="http://schemas.microsoft.com/office/drawing/2014/main" xmlns="" id="{1F251B30-F07B-144D-B2D1-03A48F655E23}"/>
                </a:ext>
              </a:extLst>
            </p:cNvPr>
            <p:cNvSpPr/>
            <p:nvPr/>
          </p:nvSpPr>
          <p:spPr>
            <a:xfrm>
              <a:off x="368563" y="1804944"/>
              <a:ext cx="365760" cy="36576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S</a:t>
              </a:r>
            </a:p>
          </p:txBody>
        </p:sp>
        <p:sp>
          <p:nvSpPr>
            <p:cNvPr id="13" name="Oval 12">
              <a:extLst>
                <a:ext uri="{FF2B5EF4-FFF2-40B4-BE49-F238E27FC236}">
                  <a16:creationId xmlns:a16="http://schemas.microsoft.com/office/drawing/2014/main" xmlns="" id="{989A27BD-6643-B04C-AFC7-B2994DDA2104}"/>
                </a:ext>
              </a:extLst>
            </p:cNvPr>
            <p:cNvSpPr/>
            <p:nvPr/>
          </p:nvSpPr>
          <p:spPr>
            <a:xfrm>
              <a:off x="368564" y="2274454"/>
              <a:ext cx="365760" cy="36576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S</a:t>
              </a:r>
            </a:p>
          </p:txBody>
        </p:sp>
        <p:sp>
          <p:nvSpPr>
            <p:cNvPr id="15" name="Oval 14">
              <a:extLst>
                <a:ext uri="{FF2B5EF4-FFF2-40B4-BE49-F238E27FC236}">
                  <a16:creationId xmlns:a16="http://schemas.microsoft.com/office/drawing/2014/main" xmlns="" id="{FE530936-0F78-1941-AC98-7512E61F22A8}"/>
                </a:ext>
              </a:extLst>
            </p:cNvPr>
            <p:cNvSpPr/>
            <p:nvPr/>
          </p:nvSpPr>
          <p:spPr>
            <a:xfrm>
              <a:off x="364958" y="3213474"/>
              <a:ext cx="365760" cy="365760"/>
            </a:xfrm>
            <a:prstGeom prst="ellipse">
              <a:avLst/>
            </a:pr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bg1"/>
                  </a:solidFill>
                  <a:latin typeface="Gill Sans Ultra Bold" panose="020B0A02020104020203" pitchFamily="34" charset="77"/>
                  <a:cs typeface="Phosphate Inline" panose="02000506050000020004" pitchFamily="2" charset="77"/>
                </a:rPr>
                <a:t>H</a:t>
              </a:r>
            </a:p>
          </p:txBody>
        </p:sp>
        <p:sp>
          <p:nvSpPr>
            <p:cNvPr id="17" name="Oval 16">
              <a:extLst>
                <a:ext uri="{FF2B5EF4-FFF2-40B4-BE49-F238E27FC236}">
                  <a16:creationId xmlns:a16="http://schemas.microsoft.com/office/drawing/2014/main" xmlns="" id="{15D86901-DD44-5B46-8EC2-97B01BF8360D}"/>
                </a:ext>
              </a:extLst>
            </p:cNvPr>
            <p:cNvSpPr/>
            <p:nvPr/>
          </p:nvSpPr>
          <p:spPr>
            <a:xfrm>
              <a:off x="372171" y="2743964"/>
              <a:ext cx="365760" cy="36576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T</a:t>
              </a:r>
            </a:p>
          </p:txBody>
        </p:sp>
        <p:sp>
          <p:nvSpPr>
            <p:cNvPr id="19" name="Oval 18">
              <a:extLst>
                <a:ext uri="{FF2B5EF4-FFF2-40B4-BE49-F238E27FC236}">
                  <a16:creationId xmlns:a16="http://schemas.microsoft.com/office/drawing/2014/main" xmlns="" id="{C68B7503-8A0D-3945-929F-BE837B856071}"/>
                </a:ext>
              </a:extLst>
            </p:cNvPr>
            <p:cNvSpPr/>
            <p:nvPr/>
          </p:nvSpPr>
          <p:spPr>
            <a:xfrm>
              <a:off x="368565" y="3682984"/>
              <a:ext cx="365760" cy="36576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none"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IE</a:t>
              </a:r>
            </a:p>
          </p:txBody>
        </p:sp>
        <p:sp>
          <p:nvSpPr>
            <p:cNvPr id="21" name="Oval 20">
              <a:extLst>
                <a:ext uri="{FF2B5EF4-FFF2-40B4-BE49-F238E27FC236}">
                  <a16:creationId xmlns:a16="http://schemas.microsoft.com/office/drawing/2014/main" xmlns="" id="{5A680ED8-E898-6346-BA6C-26F16AD0321D}"/>
                </a:ext>
              </a:extLst>
            </p:cNvPr>
            <p:cNvSpPr/>
            <p:nvPr/>
          </p:nvSpPr>
          <p:spPr>
            <a:xfrm>
              <a:off x="368565" y="4152494"/>
              <a:ext cx="365760" cy="36576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C</a:t>
              </a:r>
            </a:p>
          </p:txBody>
        </p:sp>
        <p:sp>
          <p:nvSpPr>
            <p:cNvPr id="23" name="Oval 22">
              <a:extLst>
                <a:ext uri="{FF2B5EF4-FFF2-40B4-BE49-F238E27FC236}">
                  <a16:creationId xmlns:a16="http://schemas.microsoft.com/office/drawing/2014/main" xmlns="" id="{6256D5A4-6D4A-1349-BAC2-064C476A6105}"/>
                </a:ext>
              </a:extLst>
            </p:cNvPr>
            <p:cNvSpPr/>
            <p:nvPr/>
          </p:nvSpPr>
          <p:spPr>
            <a:xfrm>
              <a:off x="368565" y="4622004"/>
              <a:ext cx="365760" cy="36576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D</a:t>
              </a:r>
            </a:p>
          </p:txBody>
        </p:sp>
        <p:sp>
          <p:nvSpPr>
            <p:cNvPr id="25" name="Oval 24">
              <a:extLst>
                <a:ext uri="{FF2B5EF4-FFF2-40B4-BE49-F238E27FC236}">
                  <a16:creationId xmlns:a16="http://schemas.microsoft.com/office/drawing/2014/main" xmlns="" id="{5EE07C2C-4A47-D74F-B6B0-E60D621CB88B}"/>
                </a:ext>
              </a:extLst>
            </p:cNvPr>
            <p:cNvSpPr/>
            <p:nvPr/>
          </p:nvSpPr>
          <p:spPr>
            <a:xfrm>
              <a:off x="368565" y="5091514"/>
              <a:ext cx="365760" cy="36576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E</a:t>
              </a:r>
            </a:p>
          </p:txBody>
        </p:sp>
        <p:sp>
          <p:nvSpPr>
            <p:cNvPr id="27" name="Oval 26">
              <a:extLst>
                <a:ext uri="{FF2B5EF4-FFF2-40B4-BE49-F238E27FC236}">
                  <a16:creationId xmlns:a16="http://schemas.microsoft.com/office/drawing/2014/main" xmlns="" id="{825621B2-5474-7C49-87F7-0BAAE4B5559C}"/>
                </a:ext>
              </a:extLst>
            </p:cNvPr>
            <p:cNvSpPr/>
            <p:nvPr/>
          </p:nvSpPr>
          <p:spPr>
            <a:xfrm>
              <a:off x="368565" y="5561026"/>
              <a:ext cx="365760" cy="36576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C</a:t>
              </a:r>
            </a:p>
          </p:txBody>
        </p:sp>
      </p:grpSp>
      <p:sp>
        <p:nvSpPr>
          <p:cNvPr id="22" name="TextBox 21">
            <a:extLst>
              <a:ext uri="{FF2B5EF4-FFF2-40B4-BE49-F238E27FC236}">
                <a16:creationId xmlns:a16="http://schemas.microsoft.com/office/drawing/2014/main" xmlns="" id="{4859EC1E-80B3-A240-8C54-4676499B67EB}"/>
              </a:ext>
            </a:extLst>
          </p:cNvPr>
          <p:cNvSpPr txBox="1"/>
          <p:nvPr/>
        </p:nvSpPr>
        <p:spPr>
          <a:xfrm>
            <a:off x="1037341" y="2449945"/>
            <a:ext cx="2575805" cy="10387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buClr>
                <a:schemeClr val="bg2"/>
              </a:buClr>
            </a:pPr>
            <a:r>
              <a:rPr lang="en-US" sz="1350" dirty="0">
                <a:latin typeface="Gill Sans Ultra Bold" panose="020B0A02020104020203" pitchFamily="34" charset="77"/>
              </a:rPr>
              <a:t>Harassment. </a:t>
            </a:r>
            <a:r>
              <a:rPr lang="en-US" sz="1350" dirty="0"/>
              <a:t>Many apps enable attackers to provide an illusion of phone or social-media hacking prowess. Bombing and auto-commenting apps are also common. </a:t>
            </a:r>
          </a:p>
        </p:txBody>
      </p:sp>
      <p:cxnSp>
        <p:nvCxnSpPr>
          <p:cNvPr id="24" name="Straight Connector 23">
            <a:extLst>
              <a:ext uri="{FF2B5EF4-FFF2-40B4-BE49-F238E27FC236}">
                <a16:creationId xmlns:a16="http://schemas.microsoft.com/office/drawing/2014/main" xmlns="" id="{3D2E5558-4474-304D-BF1F-176D340C24EE}"/>
              </a:ext>
            </a:extLst>
          </p:cNvPr>
          <p:cNvCxnSpPr>
            <a:cxnSpLocks/>
          </p:cNvCxnSpPr>
          <p:nvPr/>
        </p:nvCxnSpPr>
        <p:spPr>
          <a:xfrm>
            <a:off x="559006" y="2547403"/>
            <a:ext cx="461807" cy="0"/>
          </a:xfrm>
          <a:prstGeom prst="line">
            <a:avLst/>
          </a:prstGeom>
          <a:ln w="25400">
            <a:solidFill>
              <a:schemeClr val="tx2"/>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xmlns="" id="{E2938874-29BF-4148-AC98-A180F5317565}"/>
              </a:ext>
            </a:extLst>
          </p:cNvPr>
          <p:cNvGrpSpPr/>
          <p:nvPr/>
        </p:nvGrpSpPr>
        <p:grpSpPr>
          <a:xfrm>
            <a:off x="4172814" y="545090"/>
            <a:ext cx="1430611" cy="4434297"/>
            <a:chOff x="6005878" y="562861"/>
            <a:chExt cx="1907480" cy="5912396"/>
          </a:xfrm>
        </p:grpSpPr>
        <p:sp>
          <p:nvSpPr>
            <p:cNvPr id="26" name="TextBox 25">
              <a:extLst>
                <a:ext uri="{FF2B5EF4-FFF2-40B4-BE49-F238E27FC236}">
                  <a16:creationId xmlns:a16="http://schemas.microsoft.com/office/drawing/2014/main" xmlns="" id="{0342B685-1CFD-7C4E-8B68-C6B6AC8FC176}"/>
                </a:ext>
              </a:extLst>
            </p:cNvPr>
            <p:cNvSpPr txBox="1"/>
            <p:nvPr/>
          </p:nvSpPr>
          <p:spPr>
            <a:xfrm rot="16200000">
              <a:off x="5723304" y="4331319"/>
              <a:ext cx="2426512" cy="1861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r">
                <a:lnSpc>
                  <a:spcPct val="126000"/>
                </a:lnSpc>
                <a:buClr>
                  <a:schemeClr val="bg2"/>
                </a:buClr>
              </a:pPr>
              <a:r>
                <a:rPr lang="en-US" dirty="0">
                  <a:latin typeface="Times New Roman" panose="02020603050405020304" pitchFamily="18" charset="0"/>
                  <a:cs typeface="Times New Roman" panose="02020603050405020304" pitchFamily="18" charset="0"/>
                </a:rPr>
                <a:t>Misc.</a:t>
              </a:r>
            </a:p>
            <a:p>
              <a:pPr algn="r">
                <a:lnSpc>
                  <a:spcPct val="126000"/>
                </a:lnSpc>
                <a:buClr>
                  <a:schemeClr val="bg2"/>
                </a:buClr>
              </a:pPr>
              <a:r>
                <a:rPr lang="en-US" dirty="0">
                  <a:latin typeface="Times New Roman" panose="02020603050405020304" pitchFamily="18" charset="0"/>
                  <a:cs typeface="Times New Roman" panose="02020603050405020304" pitchFamily="18" charset="0"/>
                </a:rPr>
                <a:t>Automation</a:t>
              </a:r>
            </a:p>
            <a:p>
              <a:pPr algn="r">
                <a:lnSpc>
                  <a:spcPct val="126000"/>
                </a:lnSpc>
                <a:buClr>
                  <a:schemeClr val="bg2"/>
                </a:buClr>
              </a:pPr>
              <a:r>
                <a:rPr lang="en-US" dirty="0">
                  <a:latin typeface="Times New Roman" panose="02020603050405020304" pitchFamily="18" charset="0"/>
                  <a:cs typeface="Times New Roman" panose="02020603050405020304" pitchFamily="18" charset="0"/>
                </a:rPr>
                <a:t>Bomber</a:t>
              </a:r>
            </a:p>
            <a:p>
              <a:pPr algn="r">
                <a:lnSpc>
                  <a:spcPct val="126000"/>
                </a:lnSpc>
                <a:buClr>
                  <a:schemeClr val="bg2"/>
                </a:buClr>
              </a:pPr>
              <a:r>
                <a:rPr lang="en-US" dirty="0">
                  <a:latin typeface="Times New Roman" panose="02020603050405020304" pitchFamily="18" charset="0"/>
                  <a:cs typeface="Times New Roman" panose="02020603050405020304" pitchFamily="18" charset="0"/>
                </a:rPr>
                <a:t>Fake Surveillance</a:t>
              </a:r>
            </a:p>
          </p:txBody>
        </p:sp>
        <p:pic>
          <p:nvPicPr>
            <p:cNvPr id="3" name="Picture 2">
              <a:extLst>
                <a:ext uri="{FF2B5EF4-FFF2-40B4-BE49-F238E27FC236}">
                  <a16:creationId xmlns:a16="http://schemas.microsoft.com/office/drawing/2014/main" xmlns="" id="{679C73F4-6659-B847-B97E-DC665DB90D8B}"/>
                </a:ext>
              </a:extLst>
            </p:cNvPr>
            <p:cNvPicPr>
              <a:picLocks noChangeAspect="1"/>
            </p:cNvPicPr>
            <p:nvPr/>
          </p:nvPicPr>
          <p:blipFill>
            <a:blip r:embed="rId2"/>
            <a:stretch>
              <a:fillRect/>
            </a:stretch>
          </p:blipFill>
          <p:spPr>
            <a:xfrm>
              <a:off x="6096000" y="562861"/>
              <a:ext cx="1817358" cy="3420104"/>
            </a:xfrm>
            <a:prstGeom prst="rect">
              <a:avLst/>
            </a:prstGeom>
          </p:spPr>
        </p:pic>
      </p:grpSp>
      <p:grpSp>
        <p:nvGrpSpPr>
          <p:cNvPr id="16" name="Group 15">
            <a:extLst>
              <a:ext uri="{FF2B5EF4-FFF2-40B4-BE49-F238E27FC236}">
                <a16:creationId xmlns:a16="http://schemas.microsoft.com/office/drawing/2014/main" xmlns="" id="{12E92A72-2215-6742-943D-0182BB048589}"/>
              </a:ext>
            </a:extLst>
          </p:cNvPr>
          <p:cNvGrpSpPr/>
          <p:nvPr/>
        </p:nvGrpSpPr>
        <p:grpSpPr>
          <a:xfrm>
            <a:off x="5977850" y="976207"/>
            <a:ext cx="2887022" cy="3416438"/>
            <a:chOff x="8084834" y="249634"/>
            <a:chExt cx="3849363" cy="4555250"/>
          </a:xfrm>
        </p:grpSpPr>
        <p:sp>
          <p:nvSpPr>
            <p:cNvPr id="29" name="Rectangle 28">
              <a:extLst>
                <a:ext uri="{FF2B5EF4-FFF2-40B4-BE49-F238E27FC236}">
                  <a16:creationId xmlns:a16="http://schemas.microsoft.com/office/drawing/2014/main" xmlns="" id="{363F2C13-F472-8845-A940-CD147BA76A1C}"/>
                </a:ext>
              </a:extLst>
            </p:cNvPr>
            <p:cNvSpPr/>
            <p:nvPr/>
          </p:nvSpPr>
          <p:spPr>
            <a:xfrm>
              <a:off x="8084834" y="249634"/>
              <a:ext cx="3849363" cy="4555250"/>
            </a:xfrm>
            <a:prstGeom prst="rect">
              <a:avLst/>
            </a:prstGeom>
            <a:solidFill>
              <a:schemeClr val="bg1"/>
            </a:solidFill>
            <a:ln>
              <a:solidFill>
                <a:schemeClr val="bg1">
                  <a:lumMod val="95000"/>
                </a:schemeClr>
              </a:solidFill>
            </a:ln>
            <a:effectLst>
              <a:outerShdw blurRad="50800" dist="38100" dir="2700000" sx="102000" sy="102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91424" tIns="45712" rIns="91424" bIns="45712" rtlCol="0" anchor="t"/>
            <a:lstStyle/>
            <a:p>
              <a:pPr algn="ctr"/>
              <a:endParaRPr lang="en-US" sz="1350" b="1" dirty="0">
                <a:solidFill>
                  <a:schemeClr val="accent4"/>
                </a:solidFill>
              </a:endParaRPr>
            </a:p>
          </p:txBody>
        </p:sp>
        <p:pic>
          <p:nvPicPr>
            <p:cNvPr id="10" name="Picture 9">
              <a:extLst>
                <a:ext uri="{FF2B5EF4-FFF2-40B4-BE49-F238E27FC236}">
                  <a16:creationId xmlns:a16="http://schemas.microsoft.com/office/drawing/2014/main" xmlns="" id="{75805006-FAEE-D349-8072-F1FB2A63665D}"/>
                </a:ext>
              </a:extLst>
            </p:cNvPr>
            <p:cNvPicPr>
              <a:picLocks noChangeAspect="1"/>
            </p:cNvPicPr>
            <p:nvPr/>
          </p:nvPicPr>
          <p:blipFill>
            <a:blip r:embed="rId3"/>
            <a:stretch>
              <a:fillRect/>
            </a:stretch>
          </p:blipFill>
          <p:spPr>
            <a:xfrm>
              <a:off x="10738537" y="426497"/>
              <a:ext cx="1084897" cy="1091279"/>
            </a:xfrm>
            <a:prstGeom prst="rect">
              <a:avLst/>
            </a:prstGeom>
          </p:spPr>
        </p:pic>
        <p:sp>
          <p:nvSpPr>
            <p:cNvPr id="12" name="TextBox 11">
              <a:extLst>
                <a:ext uri="{FF2B5EF4-FFF2-40B4-BE49-F238E27FC236}">
                  <a16:creationId xmlns:a16="http://schemas.microsoft.com/office/drawing/2014/main" xmlns="" id="{E9178751-F54B-2443-B835-8D5ED7E07214}"/>
                </a:ext>
              </a:extLst>
            </p:cNvPr>
            <p:cNvSpPr txBox="1"/>
            <p:nvPr/>
          </p:nvSpPr>
          <p:spPr>
            <a:xfrm>
              <a:off x="8243889" y="426497"/>
              <a:ext cx="204003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buClr>
                  <a:schemeClr val="bg2"/>
                </a:buClr>
              </a:pPr>
              <a:r>
                <a:rPr lang="en-US" sz="1350" b="1" dirty="0">
                  <a:solidFill>
                    <a:schemeClr val="accent4"/>
                  </a:solidFill>
                  <a:latin typeface="Helvetica" pitchFamily="2" charset="0"/>
                </a:rPr>
                <a:t>Other Number Location Tracker - Prank</a:t>
              </a:r>
            </a:p>
          </p:txBody>
        </p:sp>
        <p:sp>
          <p:nvSpPr>
            <p:cNvPr id="28" name="TextBox 27">
              <a:extLst>
                <a:ext uri="{FF2B5EF4-FFF2-40B4-BE49-F238E27FC236}">
                  <a16:creationId xmlns:a16="http://schemas.microsoft.com/office/drawing/2014/main" xmlns="" id="{A25089AF-73F8-114B-B0EB-4902D78FB311}"/>
                </a:ext>
              </a:extLst>
            </p:cNvPr>
            <p:cNvSpPr txBox="1"/>
            <p:nvPr/>
          </p:nvSpPr>
          <p:spPr>
            <a:xfrm>
              <a:off x="8212006" y="1604008"/>
              <a:ext cx="3595018" cy="28777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r>
                <a:rPr lang="en-US" sz="1200" i="1" dirty="0"/>
                <a:t>“You say this is a joke . . . there is absolutely nothing funny about me looking up the number of my ex abuser who </a:t>
              </a:r>
              <a:r>
                <a:rPr lang="en-US" sz="1200" i="1" dirty="0" err="1"/>
                <a:t>i</a:t>
              </a:r>
              <a:r>
                <a:rPr lang="en-US" sz="1200" i="1" dirty="0"/>
                <a:t> have a restraining order against and it showing me he is 1 block away from my home. So </a:t>
              </a:r>
              <a:r>
                <a:rPr lang="en-US" sz="1200" i="1" dirty="0" err="1"/>
                <a:t>i</a:t>
              </a:r>
              <a:r>
                <a:rPr lang="en-US" sz="1200" i="1" dirty="0"/>
                <a:t> freak out panicking and call the cops and show them the location on my phone and they search the area and cant find him. They come back ...and then ...click on it just to see it is a f*</a:t>
              </a:r>
              <a:r>
                <a:rPr lang="en-US" sz="1200" i="1" dirty="0" err="1"/>
                <a:t>cking</a:t>
              </a:r>
              <a:r>
                <a:rPr lang="en-US" sz="1200" i="1" dirty="0"/>
                <a:t> joke!! ...</a:t>
              </a:r>
              <a:r>
                <a:rPr lang="en-US" sz="1200" i="1" dirty="0" err="1"/>
                <a:t>i</a:t>
              </a:r>
              <a:r>
                <a:rPr lang="en-US" sz="1200" i="1" dirty="0"/>
                <a:t> hope they get shut down.” </a:t>
              </a:r>
            </a:p>
            <a:p>
              <a:pPr algn="r"/>
              <a:r>
                <a:rPr lang="en-US" sz="825" dirty="0"/>
                <a:t>Google Play App Review</a:t>
              </a:r>
            </a:p>
          </p:txBody>
        </p:sp>
      </p:grpSp>
    </p:spTree>
    <p:extLst>
      <p:ext uri="{BB962C8B-B14F-4D97-AF65-F5344CB8AC3E}">
        <p14:creationId xmlns:p14="http://schemas.microsoft.com/office/powerpoint/2010/main" val="1650480592"/>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1" descr="merged">
            <a:hlinkClick r:id="" action="ppaction://media"/>
            <a:extLst>
              <a:ext uri="{FF2B5EF4-FFF2-40B4-BE49-F238E27FC236}">
                <a16:creationId xmlns:a16="http://schemas.microsoft.com/office/drawing/2014/main" xmlns="" id="{363D7B4B-4574-9542-981C-8BCFF0883E1A}"/>
              </a:ext>
            </a:extLst>
          </p:cNvPr>
          <p:cNvPicPr>
            <a:picLocks noChangeAspect="1"/>
          </p:cNvPicPr>
          <p:nvPr>
            <a:videoFile r:link="rId2"/>
            <p:extLst>
              <p:ext uri="{DAA4B4D4-6D71-4841-9C94-3DE7FCFB9230}">
                <p14:media xmlns:p14="http://schemas.microsoft.com/office/powerpoint/2010/main" r:embed="rId3">
                  <p14:trim st="874" end="13484"/>
                </p14:media>
              </p:ext>
            </p:extLst>
          </p:nvPr>
        </p:nvPicPr>
        <p:blipFill>
          <a:blip r:embed="rId6"/>
          <a:stretch>
            <a:fillRect/>
          </a:stretch>
        </p:blipFill>
        <p:spPr>
          <a:xfrm>
            <a:off x="0" y="0"/>
            <a:ext cx="9144000" cy="5143500"/>
          </a:xfrm>
          <a:prstGeom prst="rect">
            <a:avLst/>
          </a:prstGeom>
        </p:spPr>
      </p:pic>
      <p:pic>
        <p:nvPicPr>
          <p:cNvPr id="8" name="Online Media 1" descr="merged">
            <a:hlinkClick r:id="" action="ppaction://media"/>
            <a:extLst>
              <a:ext uri="{FF2B5EF4-FFF2-40B4-BE49-F238E27FC236}">
                <a16:creationId xmlns:a16="http://schemas.microsoft.com/office/drawing/2014/main" xmlns="" id="{CC85FB2F-0E98-48CE-B2C5-C13D119D1F7F}"/>
              </a:ext>
            </a:extLst>
          </p:cNvPr>
          <p:cNvPicPr>
            <a:picLocks noChangeAspect="1"/>
          </p:cNvPicPr>
          <p:nvPr>
            <a:videoFile r:link="rId2"/>
            <p:extLst>
              <p:ext uri="{DAA4B4D4-6D71-4841-9C94-3DE7FCFB9230}">
                <p14:media xmlns:p14="http://schemas.microsoft.com/office/powerpoint/2010/main" r:embed="rId3">
                  <p14:trim st="16101"/>
                </p14:media>
              </p:ext>
            </p:extLst>
          </p:nvPr>
        </p:nvPicPr>
        <p:blipFill>
          <a:blip r:embed="rId6"/>
          <a:stretch>
            <a:fillRect/>
          </a:stretch>
        </p:blipFill>
        <p:spPr>
          <a:xfrm>
            <a:off x="0" y="0"/>
            <a:ext cx="9144000" cy="5143500"/>
          </a:xfrm>
          <a:prstGeom prst="rect">
            <a:avLst/>
          </a:prstGeom>
        </p:spPr>
      </p:pic>
    </p:spTree>
    <p:custDataLst>
      <p:tags r:id="rId1"/>
    </p:custDataLst>
    <p:extLst>
      <p:ext uri="{BB962C8B-B14F-4D97-AF65-F5344CB8AC3E}">
        <p14:creationId xmlns:p14="http://schemas.microsoft.com/office/powerpoint/2010/main" val="547141973"/>
      </p:ext>
    </p:extLst>
  </p:cSld>
  <p:clrMapOvr>
    <a:masterClrMapping/>
  </p:clrMapOvr>
  <mc:AlternateContent xmlns:mc="http://schemas.openxmlformats.org/markup-compatibility/2006">
    <mc:Choice xmlns:p14="http://schemas.microsoft.com/office/powerpoint/2010/main" Requires="p14">
      <p:transition spd="slow" p14:dur="2000" advTm="8472"/>
    </mc:Choice>
    <mc:Fallback>
      <p:transition spd="slow" advTm="84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
                                      <p:cBhvr>
                                        <p:cTn id="6" dur="573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
                                      <p:cBhvr>
                                        <p:cTn id="12" dur="399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13" fill="hold" display="0">
                  <p:stCondLst>
                    <p:cond delay="indefinite"/>
                  </p:stCondLst>
                  <p:endCondLst>
                    <p:cond evt="onNext" delay="0">
                      <p:tgtEl>
                        <p:sldTgt/>
                      </p:tgtEl>
                    </p:cond>
                  </p:endCondLst>
                </p:cTn>
                <p:tgtEl>
                  <p:spTgt spid="4"/>
                </p:tgtEl>
              </p:cMediaNode>
            </p:video>
            <p:video>
              <p:cMediaNode vol="0">
                <p:cTn id="14" fill="hold" display="0">
                  <p:stCondLst>
                    <p:cond delay="indefinite"/>
                  </p:stCondLst>
                  <p:endCondLst>
                    <p:cond evt="onNext" delay="0">
                      <p:tgtEl>
                        <p:sldTgt/>
                      </p:tgtEl>
                    </p:cond>
                  </p:endCondLst>
                </p:cTn>
                <p:tgtEl>
                  <p:spTgt spid="8"/>
                </p:tgtEl>
              </p:cMediaNode>
            </p:video>
          </p:childTnLst>
        </p:cTn>
      </p:par>
    </p:tnLst>
  </p:timing>
  <p:extLst>
    <p:ext uri="{E180D4A7-C9FB-4DFB-919C-405C955672EB}">
      <p14:showEvtLst xmlns:p14="http://schemas.microsoft.com/office/powerpoint/2010/main">
        <p14:playEvt time="244" objId="4"/>
        <p14:stopEvt time="3034" objId="4"/>
        <p14:playEvt time="3034" objId="8"/>
        <p14:stopEvt time="7456" objId="8"/>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otched Right Arrow 6">
            <a:extLst>
              <a:ext uri="{FF2B5EF4-FFF2-40B4-BE49-F238E27FC236}">
                <a16:creationId xmlns:a16="http://schemas.microsoft.com/office/drawing/2014/main" xmlns="" id="{D6A0B374-D60B-B74B-8D25-C8AC21D46471}"/>
              </a:ext>
            </a:extLst>
          </p:cNvPr>
          <p:cNvSpPr/>
          <p:nvPr/>
        </p:nvSpPr>
        <p:spPr>
          <a:xfrm rot="5400000">
            <a:off x="-1659254" y="2355100"/>
            <a:ext cx="4145675" cy="857009"/>
          </a:xfrm>
          <a:prstGeom prst="notchedRightArrow">
            <a:avLst/>
          </a:prstGeom>
          <a:solidFill>
            <a:schemeClr val="accent4">
              <a:lumMod val="20000"/>
              <a:lumOff val="8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Oval 8">
            <a:extLst>
              <a:ext uri="{FF2B5EF4-FFF2-40B4-BE49-F238E27FC236}">
                <a16:creationId xmlns:a16="http://schemas.microsoft.com/office/drawing/2014/main" xmlns="" id="{203CCD19-3607-F649-9782-70DBF239247D}"/>
              </a:ext>
            </a:extLst>
          </p:cNvPr>
          <p:cNvSpPr/>
          <p:nvPr/>
        </p:nvSpPr>
        <p:spPr>
          <a:xfrm>
            <a:off x="276424" y="1001576"/>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b="1" dirty="0">
                <a:solidFill>
                  <a:schemeClr val="accent4"/>
                </a:solidFill>
                <a:latin typeface="Gill Sans Ultra Bold" panose="020B0A02020104020203" pitchFamily="34" charset="77"/>
                <a:cs typeface="Phosphate Inline" panose="02000506050000020004" pitchFamily="2" charset="77"/>
              </a:rPr>
              <a:t>N</a:t>
            </a:r>
          </a:p>
        </p:txBody>
      </p:sp>
      <p:sp>
        <p:nvSpPr>
          <p:cNvPr id="11" name="Oval 10">
            <a:extLst>
              <a:ext uri="{FF2B5EF4-FFF2-40B4-BE49-F238E27FC236}">
                <a16:creationId xmlns:a16="http://schemas.microsoft.com/office/drawing/2014/main" xmlns="" id="{1F251B30-F07B-144D-B2D1-03A48F655E23}"/>
              </a:ext>
            </a:extLst>
          </p:cNvPr>
          <p:cNvSpPr/>
          <p:nvPr/>
        </p:nvSpPr>
        <p:spPr>
          <a:xfrm>
            <a:off x="276422" y="1353708"/>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S</a:t>
            </a:r>
          </a:p>
        </p:txBody>
      </p:sp>
      <p:sp>
        <p:nvSpPr>
          <p:cNvPr id="13" name="Oval 12">
            <a:extLst>
              <a:ext uri="{FF2B5EF4-FFF2-40B4-BE49-F238E27FC236}">
                <a16:creationId xmlns:a16="http://schemas.microsoft.com/office/drawing/2014/main" xmlns="" id="{989A27BD-6643-B04C-AFC7-B2994DDA2104}"/>
              </a:ext>
            </a:extLst>
          </p:cNvPr>
          <p:cNvSpPr/>
          <p:nvPr/>
        </p:nvSpPr>
        <p:spPr>
          <a:xfrm>
            <a:off x="276423" y="1705841"/>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S</a:t>
            </a:r>
          </a:p>
        </p:txBody>
      </p:sp>
      <p:sp>
        <p:nvSpPr>
          <p:cNvPr id="15" name="Oval 14">
            <a:extLst>
              <a:ext uri="{FF2B5EF4-FFF2-40B4-BE49-F238E27FC236}">
                <a16:creationId xmlns:a16="http://schemas.microsoft.com/office/drawing/2014/main" xmlns="" id="{FE530936-0F78-1941-AC98-7512E61F22A8}"/>
              </a:ext>
            </a:extLst>
          </p:cNvPr>
          <p:cNvSpPr/>
          <p:nvPr/>
        </p:nvSpPr>
        <p:spPr>
          <a:xfrm>
            <a:off x="273719" y="2410106"/>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H</a:t>
            </a:r>
          </a:p>
        </p:txBody>
      </p:sp>
      <p:sp>
        <p:nvSpPr>
          <p:cNvPr id="17" name="Oval 16">
            <a:extLst>
              <a:ext uri="{FF2B5EF4-FFF2-40B4-BE49-F238E27FC236}">
                <a16:creationId xmlns:a16="http://schemas.microsoft.com/office/drawing/2014/main" xmlns="" id="{15D86901-DD44-5B46-8EC2-97B01BF8360D}"/>
              </a:ext>
            </a:extLst>
          </p:cNvPr>
          <p:cNvSpPr/>
          <p:nvPr/>
        </p:nvSpPr>
        <p:spPr>
          <a:xfrm>
            <a:off x="279128" y="2057973"/>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T</a:t>
            </a:r>
          </a:p>
        </p:txBody>
      </p:sp>
      <p:sp>
        <p:nvSpPr>
          <p:cNvPr id="19" name="Oval 18">
            <a:extLst>
              <a:ext uri="{FF2B5EF4-FFF2-40B4-BE49-F238E27FC236}">
                <a16:creationId xmlns:a16="http://schemas.microsoft.com/office/drawing/2014/main" xmlns="" id="{C68B7503-8A0D-3945-929F-BE837B856071}"/>
              </a:ext>
            </a:extLst>
          </p:cNvPr>
          <p:cNvSpPr/>
          <p:nvPr/>
        </p:nvSpPr>
        <p:spPr>
          <a:xfrm>
            <a:off x="276424" y="2762238"/>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none"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IE</a:t>
            </a:r>
          </a:p>
        </p:txBody>
      </p:sp>
      <p:sp>
        <p:nvSpPr>
          <p:cNvPr id="21" name="Oval 20">
            <a:extLst>
              <a:ext uri="{FF2B5EF4-FFF2-40B4-BE49-F238E27FC236}">
                <a16:creationId xmlns:a16="http://schemas.microsoft.com/office/drawing/2014/main" xmlns="" id="{5A680ED8-E898-6346-BA6C-26F16AD0321D}"/>
              </a:ext>
            </a:extLst>
          </p:cNvPr>
          <p:cNvSpPr/>
          <p:nvPr/>
        </p:nvSpPr>
        <p:spPr>
          <a:xfrm>
            <a:off x="276424" y="3114371"/>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C</a:t>
            </a:r>
          </a:p>
        </p:txBody>
      </p:sp>
      <p:sp>
        <p:nvSpPr>
          <p:cNvPr id="23" name="Oval 22">
            <a:extLst>
              <a:ext uri="{FF2B5EF4-FFF2-40B4-BE49-F238E27FC236}">
                <a16:creationId xmlns:a16="http://schemas.microsoft.com/office/drawing/2014/main" xmlns="" id="{6256D5A4-6D4A-1349-BAC2-064C476A6105}"/>
              </a:ext>
            </a:extLst>
          </p:cNvPr>
          <p:cNvSpPr/>
          <p:nvPr/>
        </p:nvSpPr>
        <p:spPr>
          <a:xfrm>
            <a:off x="276424" y="3466503"/>
            <a:ext cx="274320" cy="274320"/>
          </a:xfrm>
          <a:prstGeom prst="ellipse">
            <a:avLst/>
          </a:pr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bg1"/>
                </a:solidFill>
                <a:latin typeface="Gill Sans Ultra Bold" panose="020B0A02020104020203" pitchFamily="34" charset="77"/>
                <a:cs typeface="Phosphate Inline" panose="02000506050000020004" pitchFamily="2" charset="77"/>
              </a:rPr>
              <a:t>D</a:t>
            </a:r>
          </a:p>
        </p:txBody>
      </p:sp>
      <p:sp>
        <p:nvSpPr>
          <p:cNvPr id="25" name="Oval 24">
            <a:extLst>
              <a:ext uri="{FF2B5EF4-FFF2-40B4-BE49-F238E27FC236}">
                <a16:creationId xmlns:a16="http://schemas.microsoft.com/office/drawing/2014/main" xmlns="" id="{5EE07C2C-4A47-D74F-B6B0-E60D621CB88B}"/>
              </a:ext>
            </a:extLst>
          </p:cNvPr>
          <p:cNvSpPr/>
          <p:nvPr/>
        </p:nvSpPr>
        <p:spPr>
          <a:xfrm>
            <a:off x="276424" y="3818636"/>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E</a:t>
            </a:r>
          </a:p>
        </p:txBody>
      </p:sp>
      <p:sp>
        <p:nvSpPr>
          <p:cNvPr id="27" name="Oval 26">
            <a:extLst>
              <a:ext uri="{FF2B5EF4-FFF2-40B4-BE49-F238E27FC236}">
                <a16:creationId xmlns:a16="http://schemas.microsoft.com/office/drawing/2014/main" xmlns="" id="{825621B2-5474-7C49-87F7-0BAAE4B5559C}"/>
              </a:ext>
            </a:extLst>
          </p:cNvPr>
          <p:cNvSpPr/>
          <p:nvPr/>
        </p:nvSpPr>
        <p:spPr>
          <a:xfrm>
            <a:off x="276424" y="4170770"/>
            <a:ext cx="274320" cy="274320"/>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350" dirty="0">
                <a:solidFill>
                  <a:schemeClr val="accent4"/>
                </a:solidFill>
                <a:latin typeface="Gill Sans Ultra Bold" panose="020B0A02020104020203" pitchFamily="34" charset="77"/>
                <a:cs typeface="Phosphate Inline" panose="02000506050000020004" pitchFamily="2" charset="77"/>
              </a:rPr>
              <a:t>C</a:t>
            </a:r>
          </a:p>
        </p:txBody>
      </p:sp>
      <p:sp>
        <p:nvSpPr>
          <p:cNvPr id="2" name="Title 1">
            <a:extLst>
              <a:ext uri="{FF2B5EF4-FFF2-40B4-BE49-F238E27FC236}">
                <a16:creationId xmlns:a16="http://schemas.microsoft.com/office/drawing/2014/main" xmlns="" id="{55A99AF5-66BC-EE4A-849B-661BF778D81F}"/>
              </a:ext>
            </a:extLst>
          </p:cNvPr>
          <p:cNvSpPr>
            <a:spLocks noGrp="1"/>
          </p:cNvSpPr>
          <p:nvPr>
            <p:ph type="title"/>
          </p:nvPr>
        </p:nvSpPr>
        <p:spPr/>
        <p:txBody>
          <a:bodyPr/>
          <a:lstStyle/>
          <a:p>
            <a:r>
              <a:rPr lang="en-US" dirty="0"/>
              <a:t>Anti-</a:t>
            </a:r>
            <a:r>
              <a:rPr lang="en-US" dirty="0" err="1"/>
              <a:t>Creepware</a:t>
            </a:r>
            <a:endParaRPr lang="en-US" dirty="0"/>
          </a:p>
        </p:txBody>
      </p:sp>
      <p:sp>
        <p:nvSpPr>
          <p:cNvPr id="22" name="TextBox 21">
            <a:extLst>
              <a:ext uri="{FF2B5EF4-FFF2-40B4-BE49-F238E27FC236}">
                <a16:creationId xmlns:a16="http://schemas.microsoft.com/office/drawing/2014/main" xmlns="" id="{FC92ADBB-3AEC-0E44-AD75-D10FDF870072}"/>
              </a:ext>
            </a:extLst>
          </p:cNvPr>
          <p:cNvSpPr txBox="1"/>
          <p:nvPr/>
        </p:nvSpPr>
        <p:spPr>
          <a:xfrm>
            <a:off x="1037341" y="3499787"/>
            <a:ext cx="2575805" cy="10387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buClr>
                <a:schemeClr val="bg2"/>
              </a:buClr>
            </a:pPr>
            <a:r>
              <a:rPr lang="en-US" sz="1350" dirty="0">
                <a:latin typeface="Gill Sans Ultra Bold" panose="020B0A02020104020203" pitchFamily="34" charset="77"/>
              </a:rPr>
              <a:t>Defense. </a:t>
            </a:r>
            <a:r>
              <a:rPr lang="en-US" sz="1350" dirty="0"/>
              <a:t>Most defense apps provide additional access control mechanisms in creative ways. Some can mitigate the effects of call / SMS bombing.</a:t>
            </a:r>
          </a:p>
        </p:txBody>
      </p:sp>
      <p:cxnSp>
        <p:nvCxnSpPr>
          <p:cNvPr id="24" name="Straight Connector 23">
            <a:extLst>
              <a:ext uri="{FF2B5EF4-FFF2-40B4-BE49-F238E27FC236}">
                <a16:creationId xmlns:a16="http://schemas.microsoft.com/office/drawing/2014/main" xmlns="" id="{192FCE8C-5D56-2148-8328-16461636EF24}"/>
              </a:ext>
            </a:extLst>
          </p:cNvPr>
          <p:cNvCxnSpPr>
            <a:cxnSpLocks/>
          </p:cNvCxnSpPr>
          <p:nvPr/>
        </p:nvCxnSpPr>
        <p:spPr>
          <a:xfrm>
            <a:off x="559006" y="3597245"/>
            <a:ext cx="461807" cy="0"/>
          </a:xfrm>
          <a:prstGeom prst="line">
            <a:avLst/>
          </a:prstGeom>
          <a:ln w="25400">
            <a:solidFill>
              <a:schemeClr val="tx2"/>
            </a:solidFill>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xmlns="" id="{D20411BD-5A36-1A44-8AC8-68F9E8696522}"/>
              </a:ext>
            </a:extLst>
          </p:cNvPr>
          <p:cNvGrpSpPr/>
          <p:nvPr/>
        </p:nvGrpSpPr>
        <p:grpSpPr>
          <a:xfrm>
            <a:off x="4300797" y="869328"/>
            <a:ext cx="1113930" cy="3996285"/>
            <a:chOff x="6238547" y="772333"/>
            <a:chExt cx="1485240" cy="5328380"/>
          </a:xfrm>
        </p:grpSpPr>
        <p:sp>
          <p:nvSpPr>
            <p:cNvPr id="26" name="TextBox 25">
              <a:extLst>
                <a:ext uri="{FF2B5EF4-FFF2-40B4-BE49-F238E27FC236}">
                  <a16:creationId xmlns:a16="http://schemas.microsoft.com/office/drawing/2014/main" xmlns="" id="{4C947969-6AFA-8C41-895D-6E5C093F4692}"/>
                </a:ext>
              </a:extLst>
            </p:cNvPr>
            <p:cNvSpPr txBox="1"/>
            <p:nvPr/>
          </p:nvSpPr>
          <p:spPr>
            <a:xfrm rot="16200000">
              <a:off x="5600701" y="4066844"/>
              <a:ext cx="2671715" cy="1396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r">
                <a:lnSpc>
                  <a:spcPct val="126000"/>
                </a:lnSpc>
                <a:buClr>
                  <a:schemeClr val="bg2"/>
                </a:buClr>
              </a:pPr>
              <a:r>
                <a:rPr lang="en-US" dirty="0">
                  <a:latin typeface="Times New Roman" panose="02020603050405020304" pitchFamily="18" charset="0"/>
                  <a:cs typeface="Times New Roman" panose="02020603050405020304" pitchFamily="18" charset="0"/>
                </a:rPr>
                <a:t>Reveal Hidden Apps</a:t>
              </a:r>
            </a:p>
            <a:p>
              <a:pPr algn="r">
                <a:lnSpc>
                  <a:spcPct val="126000"/>
                </a:lnSpc>
                <a:buClr>
                  <a:schemeClr val="bg2"/>
                </a:buClr>
              </a:pPr>
              <a:r>
                <a:rPr lang="en-US" dirty="0">
                  <a:latin typeface="Times New Roman" panose="02020603050405020304" pitchFamily="18" charset="0"/>
                  <a:cs typeface="Times New Roman" panose="02020603050405020304" pitchFamily="18" charset="0"/>
                </a:rPr>
                <a:t>Anti-Harassment</a:t>
              </a:r>
            </a:p>
            <a:p>
              <a:pPr algn="r">
                <a:lnSpc>
                  <a:spcPct val="126000"/>
                </a:lnSpc>
                <a:buClr>
                  <a:schemeClr val="bg2"/>
                </a:buClr>
              </a:pPr>
              <a:r>
                <a:rPr lang="en-US" dirty="0">
                  <a:latin typeface="Times New Roman" panose="02020603050405020304" pitchFamily="18" charset="0"/>
                  <a:cs typeface="Times New Roman" panose="02020603050405020304" pitchFamily="18" charset="0"/>
                </a:rPr>
                <a:t>Anti-Surveillance</a:t>
              </a:r>
            </a:p>
          </p:txBody>
        </p:sp>
        <p:pic>
          <p:nvPicPr>
            <p:cNvPr id="3" name="Picture 2">
              <a:extLst>
                <a:ext uri="{FF2B5EF4-FFF2-40B4-BE49-F238E27FC236}">
                  <a16:creationId xmlns:a16="http://schemas.microsoft.com/office/drawing/2014/main" xmlns="" id="{3FC8CCE2-B10F-634F-9F0A-4506DA550A96}"/>
                </a:ext>
              </a:extLst>
            </p:cNvPr>
            <p:cNvPicPr>
              <a:picLocks noChangeAspect="1"/>
            </p:cNvPicPr>
            <p:nvPr/>
          </p:nvPicPr>
          <p:blipFill>
            <a:blip r:embed="rId2"/>
            <a:stretch>
              <a:fillRect/>
            </a:stretch>
          </p:blipFill>
          <p:spPr>
            <a:xfrm>
              <a:off x="6346196" y="772333"/>
              <a:ext cx="1377591" cy="2593112"/>
            </a:xfrm>
            <a:prstGeom prst="rect">
              <a:avLst/>
            </a:prstGeom>
          </p:spPr>
        </p:pic>
      </p:grpSp>
      <p:grpSp>
        <p:nvGrpSpPr>
          <p:cNvPr id="12" name="Group 11">
            <a:extLst>
              <a:ext uri="{FF2B5EF4-FFF2-40B4-BE49-F238E27FC236}">
                <a16:creationId xmlns:a16="http://schemas.microsoft.com/office/drawing/2014/main" xmlns="" id="{E526F581-A122-BE4E-B6AB-123A0AADF215}"/>
              </a:ext>
            </a:extLst>
          </p:cNvPr>
          <p:cNvGrpSpPr/>
          <p:nvPr/>
        </p:nvGrpSpPr>
        <p:grpSpPr>
          <a:xfrm>
            <a:off x="5932584" y="1509188"/>
            <a:ext cx="2725641" cy="2161653"/>
            <a:chOff x="8736376" y="1270292"/>
            <a:chExt cx="2807923" cy="2048929"/>
          </a:xfrm>
        </p:grpSpPr>
        <p:sp>
          <p:nvSpPr>
            <p:cNvPr id="28" name="Rectangle 27">
              <a:extLst>
                <a:ext uri="{FF2B5EF4-FFF2-40B4-BE49-F238E27FC236}">
                  <a16:creationId xmlns:a16="http://schemas.microsoft.com/office/drawing/2014/main" xmlns="" id="{27BDACC7-33B9-4D49-A712-9D6E787018EF}"/>
                </a:ext>
              </a:extLst>
            </p:cNvPr>
            <p:cNvSpPr/>
            <p:nvPr/>
          </p:nvSpPr>
          <p:spPr>
            <a:xfrm>
              <a:off x="8736376" y="1270292"/>
              <a:ext cx="2807923" cy="2048929"/>
            </a:xfrm>
            <a:prstGeom prst="rect">
              <a:avLst/>
            </a:prstGeom>
            <a:solidFill>
              <a:schemeClr val="accent4">
                <a:lumMod val="20000"/>
                <a:lumOff val="80000"/>
              </a:schemeClr>
            </a:solidFill>
            <a:ln>
              <a:solidFill>
                <a:schemeClr val="bg1">
                  <a:lumMod val="95000"/>
                </a:schemeClr>
              </a:solidFill>
            </a:ln>
            <a:effectLst>
              <a:outerShdw blurRad="50800" dist="38100" dir="2700000" sx="102000" sy="102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none" lIns="91424" tIns="45712" rIns="91424" bIns="45712" rtlCol="0" anchor="t"/>
            <a:lstStyle/>
            <a:p>
              <a:pPr algn="ctr"/>
              <a:r>
                <a:rPr lang="en-US" sz="1350" b="1" dirty="0">
                  <a:solidFill>
                    <a:schemeClr val="accent4"/>
                  </a:solidFill>
                </a:rPr>
                <a:t>Oops! </a:t>
              </a:r>
              <a:r>
                <a:rPr lang="en-US" sz="1350" b="1" dirty="0" err="1">
                  <a:solidFill>
                    <a:schemeClr val="accent4"/>
                  </a:solidFill>
                </a:rPr>
                <a:t>AppLock</a:t>
              </a:r>
              <a:endParaRPr lang="en-US" sz="1350" b="1" dirty="0">
                <a:solidFill>
                  <a:schemeClr val="accent4"/>
                </a:solidFill>
              </a:endParaRPr>
            </a:p>
          </p:txBody>
        </p:sp>
        <p:pic>
          <p:nvPicPr>
            <p:cNvPr id="10" name="Picture 9">
              <a:extLst>
                <a:ext uri="{FF2B5EF4-FFF2-40B4-BE49-F238E27FC236}">
                  <a16:creationId xmlns:a16="http://schemas.microsoft.com/office/drawing/2014/main" xmlns="" id="{39C50AE1-3345-BC45-B746-ABA8FCFC2DAB}"/>
                </a:ext>
              </a:extLst>
            </p:cNvPr>
            <p:cNvPicPr>
              <a:picLocks noChangeAspect="1"/>
            </p:cNvPicPr>
            <p:nvPr/>
          </p:nvPicPr>
          <p:blipFill>
            <a:blip r:embed="rId3"/>
            <a:stretch>
              <a:fillRect/>
            </a:stretch>
          </p:blipFill>
          <p:spPr>
            <a:xfrm>
              <a:off x="8842360" y="1597018"/>
              <a:ext cx="2628900" cy="1701800"/>
            </a:xfrm>
            <a:prstGeom prst="rect">
              <a:avLst/>
            </a:prstGeom>
          </p:spPr>
        </p:pic>
      </p:grpSp>
    </p:spTree>
    <p:extLst>
      <p:ext uri="{BB962C8B-B14F-4D97-AF65-F5344CB8AC3E}">
        <p14:creationId xmlns:p14="http://schemas.microsoft.com/office/powerpoint/2010/main" val="1654348178"/>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4350F96-8EF6-4945-A4D6-2D39CAB50A60}"/>
              </a:ext>
            </a:extLst>
          </p:cNvPr>
          <p:cNvSpPr txBox="1"/>
          <p:nvPr/>
        </p:nvSpPr>
        <p:spPr>
          <a:xfrm>
            <a:off x="0" y="113385"/>
            <a:ext cx="9144000" cy="49167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lgn="ctr"/>
            <a:r>
              <a:rPr lang="en-US" sz="2700" dirty="0">
                <a:latin typeface="Times New Roman" panose="02020603050405020304" pitchFamily="18" charset="0"/>
                <a:cs typeface="Times New Roman" panose="02020603050405020304" pitchFamily="18" charset="0"/>
              </a:rPr>
              <a:t>The Many </a:t>
            </a:r>
            <a:r>
              <a:rPr lang="en-US" sz="2700" b="1" dirty="0">
                <a:latin typeface="Times New Roman" panose="02020603050405020304" pitchFamily="18" charset="0"/>
                <a:cs typeface="Times New Roman" panose="02020603050405020304" pitchFamily="18" charset="0"/>
              </a:rPr>
              <a:t>Kinds</a:t>
            </a:r>
            <a:r>
              <a:rPr lang="en-US" sz="2700" dirty="0">
                <a:latin typeface="Times New Roman" panose="02020603050405020304" pitchFamily="18" charset="0"/>
                <a:cs typeface="Times New Roman" panose="02020603050405020304" pitchFamily="18" charset="0"/>
              </a:rPr>
              <a:t> of </a:t>
            </a:r>
            <a:r>
              <a:rPr lang="en-US" sz="2700" dirty="0" err="1">
                <a:latin typeface="Times New Roman" panose="02020603050405020304" pitchFamily="18" charset="0"/>
                <a:cs typeface="Times New Roman" panose="02020603050405020304" pitchFamily="18" charset="0"/>
              </a:rPr>
              <a:t>Creepware</a:t>
            </a:r>
            <a:r>
              <a:rPr lang="en-US" sz="2700" dirty="0">
                <a:latin typeface="Times New Roman" panose="02020603050405020304" pitchFamily="18" charset="0"/>
                <a:cs typeface="Times New Roman" panose="02020603050405020304" pitchFamily="18" charset="0"/>
              </a:rPr>
              <a:t> Used for Interpersonal Attacks</a:t>
            </a:r>
          </a:p>
          <a:p>
            <a:pPr algn="ctr"/>
            <a:r>
              <a:rPr lang="en-US" dirty="0">
                <a:latin typeface="Times New Roman" panose="02020603050405020304" pitchFamily="18" charset="0"/>
                <a:cs typeface="Times New Roman" panose="02020603050405020304" pitchFamily="18" charset="0"/>
              </a:rPr>
              <a:t>IEEE Security &amp; Privacy, May 2020</a:t>
            </a: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r>
              <a:rPr lang="en-US" sz="3600" dirty="0">
                <a:latin typeface="Times New Roman" panose="02020603050405020304" pitchFamily="18" charset="0"/>
                <a:cs typeface="Times New Roman" panose="02020603050405020304" pitchFamily="18" charset="0"/>
              </a:rPr>
              <a:t>Thank you!</a:t>
            </a:r>
            <a:endParaRPr lang="en-US" dirty="0">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a:p>
            <a:pPr algn="ctr"/>
            <a:r>
              <a:rPr lang="en-US" sz="1350" dirty="0">
                <a:latin typeface="Times New Roman" panose="02020603050405020304" pitchFamily="18" charset="0"/>
                <a:cs typeface="Times New Roman" panose="02020603050405020304" pitchFamily="18" charset="0"/>
              </a:rPr>
              <a:t>Kevin A. Roundy∗, Paula </a:t>
            </a:r>
            <a:r>
              <a:rPr lang="en-US" sz="1350" dirty="0" err="1">
                <a:latin typeface="Times New Roman" panose="02020603050405020304" pitchFamily="18" charset="0"/>
                <a:cs typeface="Times New Roman" panose="02020603050405020304" pitchFamily="18" charset="0"/>
              </a:rPr>
              <a:t>Barmaimon</a:t>
            </a:r>
            <a:r>
              <a:rPr lang="en-US" sz="1350" dirty="0">
                <a:latin typeface="Times New Roman" panose="02020603050405020304" pitchFamily="18" charset="0"/>
                <a:cs typeface="Times New Roman" panose="02020603050405020304" pitchFamily="18" charset="0"/>
              </a:rPr>
              <a:t> </a:t>
            </a:r>
            <a:r>
              <a:rPr lang="en-US" sz="1350" dirty="0" err="1">
                <a:latin typeface="Times New Roman" panose="02020603050405020304" pitchFamily="18" charset="0"/>
                <a:cs typeface="Times New Roman" panose="02020603050405020304" pitchFamily="18" charset="0"/>
              </a:rPr>
              <a:t>Mendelberg</a:t>
            </a:r>
            <a:r>
              <a:rPr lang="en-US" sz="1350" dirty="0">
                <a:latin typeface="Times New Roman" panose="02020603050405020304" pitchFamily="18" charset="0"/>
                <a:cs typeface="Times New Roman" panose="02020603050405020304" pitchFamily="18" charset="0"/>
              </a:rPr>
              <a:t>†, Nicola Dell†, Damon McCoy‡, </a:t>
            </a:r>
          </a:p>
          <a:p>
            <a:pPr algn="ctr"/>
            <a:r>
              <a:rPr lang="en-US" sz="1350" dirty="0">
                <a:latin typeface="Times New Roman" panose="02020603050405020304" pitchFamily="18" charset="0"/>
                <a:cs typeface="Times New Roman" panose="02020603050405020304" pitchFamily="18" charset="0"/>
              </a:rPr>
              <a:t>Daniel </a:t>
            </a:r>
            <a:r>
              <a:rPr lang="en-US" sz="1350" dirty="0" err="1">
                <a:latin typeface="Times New Roman" panose="02020603050405020304" pitchFamily="18" charset="0"/>
                <a:cs typeface="Times New Roman" panose="02020603050405020304" pitchFamily="18" charset="0"/>
              </a:rPr>
              <a:t>Nissani</a:t>
            </a:r>
            <a:r>
              <a:rPr lang="en-US" sz="1350" dirty="0">
                <a:latin typeface="Times New Roman" panose="02020603050405020304" pitchFamily="18" charset="0"/>
                <a:cs typeface="Times New Roman" panose="02020603050405020304" pitchFamily="18" charset="0"/>
              </a:rPr>
              <a:t>†, Thomas </a:t>
            </a:r>
            <a:r>
              <a:rPr lang="en-US" sz="1350" dirty="0" err="1">
                <a:latin typeface="Times New Roman" panose="02020603050405020304" pitchFamily="18" charset="0"/>
                <a:cs typeface="Times New Roman" panose="02020603050405020304" pitchFamily="18" charset="0"/>
              </a:rPr>
              <a:t>Ristenpart</a:t>
            </a:r>
            <a:r>
              <a:rPr lang="en-US" sz="1350" dirty="0">
                <a:latin typeface="Times New Roman" panose="02020603050405020304" pitchFamily="18" charset="0"/>
                <a:cs typeface="Times New Roman" panose="02020603050405020304" pitchFamily="18" charset="0"/>
              </a:rPr>
              <a:t>†, </a:t>
            </a:r>
            <a:r>
              <a:rPr lang="en-US" sz="1350" dirty="0" err="1">
                <a:latin typeface="Times New Roman" panose="02020603050405020304" pitchFamily="18" charset="0"/>
                <a:cs typeface="Times New Roman" panose="02020603050405020304" pitchFamily="18" charset="0"/>
              </a:rPr>
              <a:t>Acar</a:t>
            </a:r>
            <a:r>
              <a:rPr lang="en-US" sz="1350" dirty="0">
                <a:latin typeface="Times New Roman" panose="02020603050405020304" pitchFamily="18" charset="0"/>
                <a:cs typeface="Times New Roman" panose="02020603050405020304" pitchFamily="18" charset="0"/>
              </a:rPr>
              <a:t> </a:t>
            </a:r>
            <a:r>
              <a:rPr lang="en-US" sz="1350" dirty="0" err="1">
                <a:latin typeface="Times New Roman" panose="02020603050405020304" pitchFamily="18" charset="0"/>
                <a:cs typeface="Times New Roman" panose="02020603050405020304" pitchFamily="18" charset="0"/>
              </a:rPr>
              <a:t>Tamersoy</a:t>
            </a:r>
            <a:r>
              <a:rPr lang="en-US" sz="1350" dirty="0">
                <a:latin typeface="Times New Roman" panose="02020603050405020304" pitchFamily="18" charset="0"/>
                <a:cs typeface="Times New Roman" panose="02020603050405020304" pitchFamily="18" charset="0"/>
              </a:rPr>
              <a:t>∗ </a:t>
            </a:r>
            <a:endParaRPr lang="en-US" sz="1050" dirty="0">
              <a:latin typeface="Times New Roman" panose="02020603050405020304" pitchFamily="18" charset="0"/>
              <a:cs typeface="Times New Roman" panose="02020603050405020304" pitchFamily="18" charset="0"/>
            </a:endParaRPr>
          </a:p>
          <a:p>
            <a:pPr algn="ctr"/>
            <a:r>
              <a:rPr lang="en-US" sz="1350" dirty="0">
                <a:latin typeface="Times New Roman" panose="02020603050405020304" pitchFamily="18" charset="0"/>
                <a:cs typeface="Times New Roman" panose="02020603050405020304" pitchFamily="18" charset="0"/>
              </a:rPr>
              <a:t>*{</a:t>
            </a:r>
            <a:r>
              <a:rPr lang="en-US" sz="1350" dirty="0" err="1">
                <a:latin typeface="Times New Roman" panose="02020603050405020304" pitchFamily="18" charset="0"/>
                <a:cs typeface="Times New Roman" panose="02020603050405020304" pitchFamily="18" charset="0"/>
              </a:rPr>
              <a:t>kevin_roundy,acar_tamersoy</a:t>
            </a:r>
            <a:r>
              <a:rPr lang="en-US" sz="1350" dirty="0">
                <a:latin typeface="Times New Roman" panose="02020603050405020304" pitchFamily="18" charset="0"/>
                <a:cs typeface="Times New Roman" panose="02020603050405020304" pitchFamily="18" charset="0"/>
              </a:rPr>
              <a:t>}@</a:t>
            </a:r>
            <a:r>
              <a:rPr lang="en-US" sz="1350" dirty="0" err="1">
                <a:latin typeface="Times New Roman" panose="02020603050405020304" pitchFamily="18" charset="0"/>
                <a:cs typeface="Times New Roman" panose="02020603050405020304" pitchFamily="18" charset="0"/>
              </a:rPr>
              <a:t>symantec.com</a:t>
            </a:r>
            <a:r>
              <a:rPr lang="en-US" sz="1350" dirty="0">
                <a:latin typeface="Times New Roman" panose="02020603050405020304" pitchFamily="18" charset="0"/>
                <a:cs typeface="Times New Roman" panose="02020603050405020304" pitchFamily="18" charset="0"/>
              </a:rPr>
              <a:t>, †{pb529,dn298,ristenpart,nixdell}@</a:t>
            </a:r>
            <a:r>
              <a:rPr lang="en-US" sz="1350" dirty="0" err="1">
                <a:latin typeface="Times New Roman" panose="02020603050405020304" pitchFamily="18" charset="0"/>
                <a:cs typeface="Times New Roman" panose="02020603050405020304" pitchFamily="18" charset="0"/>
              </a:rPr>
              <a:t>cornell.edu</a:t>
            </a:r>
            <a:r>
              <a:rPr lang="en-US" sz="1350" dirty="0">
                <a:latin typeface="Times New Roman" panose="02020603050405020304" pitchFamily="18" charset="0"/>
                <a:cs typeface="Times New Roman" panose="02020603050405020304" pitchFamily="18" charset="0"/>
              </a:rPr>
              <a:t>, ‡</a:t>
            </a:r>
            <a:r>
              <a:rPr lang="en-US" sz="1350" dirty="0" err="1">
                <a:latin typeface="Times New Roman" panose="02020603050405020304" pitchFamily="18" charset="0"/>
                <a:cs typeface="Times New Roman" panose="02020603050405020304" pitchFamily="18" charset="0"/>
              </a:rPr>
              <a:t>mccoy@nyu.edu</a:t>
            </a:r>
            <a:endParaRPr lang="en-US" sz="2400" dirty="0">
              <a:latin typeface="Times New Roman" panose="02020603050405020304" pitchFamily="18" charset="0"/>
              <a:cs typeface="Times New Roman" panose="02020603050405020304" pitchFamily="18" charset="0"/>
            </a:endParaRPr>
          </a:p>
        </p:txBody>
      </p:sp>
      <p:sp>
        <p:nvSpPr>
          <p:cNvPr id="10" name="Content Placeholder 2">
            <a:extLst>
              <a:ext uri="{FF2B5EF4-FFF2-40B4-BE49-F238E27FC236}">
                <a16:creationId xmlns:a16="http://schemas.microsoft.com/office/drawing/2014/main" xmlns="" id="{239EC4C1-F7CA-4440-9D38-19D19D1CAF93}"/>
              </a:ext>
            </a:extLst>
          </p:cNvPr>
          <p:cNvSpPr txBox="1">
            <a:spLocks/>
          </p:cNvSpPr>
          <p:nvPr/>
        </p:nvSpPr>
        <p:spPr>
          <a:xfrm>
            <a:off x="1586430" y="1173296"/>
            <a:ext cx="6552281" cy="2883666"/>
          </a:xfrm>
          <a:prstGeom prst="rect">
            <a:avLst/>
          </a:prstGeom>
        </p:spPr>
        <p:txBody>
          <a:bodyPr/>
          <a:lstStyle>
            <a:lvl1pPr marL="0" indent="0" algn="l" defTabSz="914400" rtl="0" eaLnBrk="1" latinLnBrk="0" hangingPunct="1">
              <a:lnSpc>
                <a:spcPct val="100000"/>
              </a:lnSpc>
              <a:spcBef>
                <a:spcPts val="1200"/>
              </a:spcBef>
              <a:buFont typeface="Arial" panose="020B0604020202020204" pitchFamily="34" charset="0"/>
              <a:buNone/>
              <a:defRPr sz="2200" b="1" kern="1200">
                <a:solidFill>
                  <a:schemeClr val="tx1"/>
                </a:solidFill>
                <a:latin typeface="+mn-lt"/>
                <a:ea typeface="+mn-ea"/>
                <a:cs typeface="+mn-cs"/>
              </a:defRPr>
            </a:lvl1pPr>
            <a:lvl2pPr marL="514350" indent="-231775" algn="l" defTabSz="914400" rtl="0" eaLnBrk="1" latinLnBrk="0" hangingPunct="1">
              <a:lnSpc>
                <a:spcPct val="100000"/>
              </a:lnSpc>
              <a:spcBef>
                <a:spcPts val="1200"/>
              </a:spcBef>
              <a:buFont typeface="Arial" panose="020B0604020202020204" pitchFamily="34" charset="0"/>
              <a:buChar char="•"/>
              <a:defRPr sz="2200" kern="1200">
                <a:solidFill>
                  <a:schemeClr val="tx1"/>
                </a:solidFill>
                <a:latin typeface="+mn-lt"/>
                <a:ea typeface="+mn-ea"/>
                <a:cs typeface="+mn-cs"/>
              </a:defRPr>
            </a:lvl2pPr>
            <a:lvl3pPr marL="798513" indent="-228600" algn="l" defTabSz="914400" rtl="0" eaLnBrk="1" latinLnBrk="0" hangingPunct="1">
              <a:lnSpc>
                <a:spcPct val="100000"/>
              </a:lnSpc>
              <a:spcBef>
                <a:spcPts val="1200"/>
              </a:spcBef>
              <a:buSzPct val="100000"/>
              <a:buFont typeface="Arial" panose="020B0604020202020204" pitchFamily="34" charset="0"/>
              <a:buChar char="‒"/>
              <a:defRPr sz="2200" kern="1200">
                <a:solidFill>
                  <a:schemeClr val="tx1"/>
                </a:solidFill>
                <a:latin typeface="+mn-lt"/>
                <a:ea typeface="+mn-ea"/>
                <a:cs typeface="+mn-cs"/>
              </a:defRPr>
            </a:lvl3pPr>
            <a:lvl4pPr marL="1082675" indent="-228600" algn="l" defTabSz="914400" rtl="0" eaLnBrk="1" latinLnBrk="0" hangingPunct="1">
              <a:lnSpc>
                <a:spcPct val="100000"/>
              </a:lnSpc>
              <a:spcBef>
                <a:spcPts val="800"/>
              </a:spcBef>
              <a:buSzPct val="90000"/>
              <a:buFont typeface="Courier New" panose="02070309020205020404" pitchFamily="49" charset="0"/>
              <a:buChar char="o"/>
              <a:defRPr sz="1800" kern="1200">
                <a:solidFill>
                  <a:schemeClr val="tx1"/>
                </a:solidFill>
                <a:latin typeface="+mn-lt"/>
                <a:ea typeface="+mn-ea"/>
                <a:cs typeface="+mn-cs"/>
              </a:defRPr>
            </a:lvl4pPr>
            <a:lvl5pPr marL="803275" indent="-22860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100" dirty="0">
                <a:latin typeface="Times New Roman" panose="02020603050405020304" pitchFamily="18" charset="0"/>
                <a:cs typeface="Times New Roman" panose="02020603050405020304" pitchFamily="18" charset="0"/>
              </a:rPr>
              <a:t>In Summary…</a:t>
            </a:r>
          </a:p>
          <a:p>
            <a:pPr marL="257175" indent="-257175">
              <a:buFont typeface="Arial" panose="020B0604020202020204" pitchFamily="34" charset="0"/>
              <a:buChar char="•"/>
            </a:pPr>
            <a:r>
              <a:rPr lang="en-US" sz="1650" b="0" dirty="0">
                <a:latin typeface="Times New Roman" panose="02020603050405020304" pitchFamily="18" charset="0"/>
                <a:cs typeface="Times New Roman" panose="02020603050405020304" pitchFamily="18" charset="0"/>
              </a:rPr>
              <a:t>It’s a scary world out there</a:t>
            </a:r>
          </a:p>
          <a:p>
            <a:pPr marL="257175" indent="-257175">
              <a:buFont typeface="Arial" panose="020B0604020202020204" pitchFamily="34" charset="0"/>
              <a:buChar char="•"/>
            </a:pPr>
            <a:r>
              <a:rPr lang="en-US" sz="1650" b="0" dirty="0">
                <a:latin typeface="Times New Roman" panose="02020603050405020304" pitchFamily="18" charset="0"/>
                <a:cs typeface="Times New Roman" panose="02020603050405020304" pitchFamily="18" charset="0"/>
              </a:rPr>
              <a:t>Major app store providers are aware and banning some </a:t>
            </a:r>
            <a:r>
              <a:rPr lang="en-US" sz="1650" b="0" dirty="0" err="1">
                <a:latin typeface="Times New Roman" panose="02020603050405020304" pitchFamily="18" charset="0"/>
                <a:cs typeface="Times New Roman" panose="02020603050405020304" pitchFamily="18" charset="0"/>
              </a:rPr>
              <a:t>creepware</a:t>
            </a:r>
            <a:r>
              <a:rPr lang="en-US" sz="1650" b="0" dirty="0">
                <a:latin typeface="Times New Roman" panose="02020603050405020304" pitchFamily="18" charset="0"/>
                <a:cs typeface="Times New Roman" panose="02020603050405020304" pitchFamily="18" charset="0"/>
              </a:rPr>
              <a:t> apps</a:t>
            </a:r>
          </a:p>
          <a:p>
            <a:pPr marL="257175" indent="-257175">
              <a:buFont typeface="Arial" panose="020B0604020202020204" pitchFamily="34" charset="0"/>
              <a:buChar char="•"/>
            </a:pPr>
            <a:r>
              <a:rPr lang="en-US" sz="1650" b="0" dirty="0">
                <a:latin typeface="Times New Roman" panose="02020603050405020304" pitchFamily="18" charset="0"/>
                <a:cs typeface="Times New Roman" panose="02020603050405020304" pitchFamily="18" charset="0"/>
              </a:rPr>
              <a:t>We deployed new warnings in Norton Mobile Security</a:t>
            </a:r>
          </a:p>
          <a:p>
            <a:pPr marL="257175" indent="-257175">
              <a:buFont typeface="Arial" panose="020B0604020202020204" pitchFamily="34" charset="0"/>
              <a:buChar char="•"/>
            </a:pPr>
            <a:r>
              <a:rPr lang="en-US" sz="1650" b="0" dirty="0">
                <a:latin typeface="Times New Roman" panose="02020603050405020304" pitchFamily="18" charset="0"/>
                <a:cs typeface="Times New Roman" panose="02020603050405020304" pitchFamily="18" charset="0"/>
              </a:rPr>
              <a:t>Attacker-side apps are still a challenge</a:t>
            </a:r>
          </a:p>
          <a:p>
            <a:pPr marL="257175" indent="-257175">
              <a:buFont typeface="Arial" panose="020B0604020202020204" pitchFamily="34" charset="0"/>
              <a:buChar char="•"/>
            </a:pPr>
            <a:r>
              <a:rPr lang="en-US" sz="1650" b="0" dirty="0">
                <a:latin typeface="Times New Roman" panose="02020603050405020304" pitchFamily="18" charset="0"/>
                <a:cs typeface="Times New Roman" panose="02020603050405020304" pitchFamily="18" charset="0"/>
              </a:rPr>
              <a:t>We are working actively with the Coalition Against </a:t>
            </a:r>
            <a:r>
              <a:rPr lang="en-US" sz="1650" b="0" dirty="0" err="1">
                <a:latin typeface="Times New Roman" panose="02020603050405020304" pitchFamily="18" charset="0"/>
                <a:cs typeface="Times New Roman" panose="02020603050405020304" pitchFamily="18" charset="0"/>
              </a:rPr>
              <a:t>Stalkerware</a:t>
            </a:r>
            <a:endParaRPr lang="en-US" sz="1650" b="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801225463"/>
      </p:ext>
    </p:extLst>
  </p:cSld>
  <p:clrMapOvr>
    <a:masterClrMapping/>
  </p:clrMapOvr>
  <mc:AlternateContent xmlns:mc="http://schemas.openxmlformats.org/markup-compatibility/2006">
    <mc:Choice xmlns:p14="http://schemas.microsoft.com/office/powerpoint/2010/main" Requires="p14">
      <p:transition spd="slow" p14:dur="2000" advTm="5824"/>
    </mc:Choice>
    <mc:Fallback>
      <p:transition spd="slow" advTm="58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7479564-2AEA-1263-A4FF-DC36DBB15289}" type="slidenum">
              <a:rPr lang="uk-UA" smtClean="0"/>
              <a:t>34</a:t>
            </a:fld>
            <a:endParaRPr lang="uk-UA"/>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300" y="1536700"/>
            <a:ext cx="7645400" cy="2057400"/>
          </a:xfrm>
          <a:prstGeom prst="rect">
            <a:avLst/>
          </a:prstGeom>
        </p:spPr>
      </p:pic>
      <p:pic>
        <p:nvPicPr>
          <p:cNvPr id="4" name="Picture 3">
            <a:extLst>
              <a:ext uri="{FF2B5EF4-FFF2-40B4-BE49-F238E27FC236}">
                <a16:creationId xmlns:a16="http://schemas.microsoft.com/office/drawing/2014/main" xmlns="" id="{28406670-3753-44EA-86BB-1FB83ECB57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447202" y="3425664"/>
            <a:ext cx="1302354" cy="1538494"/>
          </a:xfrm>
          <a:prstGeom prst="rect">
            <a:avLst/>
          </a:prstGeom>
        </p:spPr>
      </p:pic>
      <p:pic>
        <p:nvPicPr>
          <p:cNvPr id="5" name="Picture 4" descr="A drawing of a face&#10;&#10;Description generated with high confidence">
            <a:extLst>
              <a:ext uri="{FF2B5EF4-FFF2-40B4-BE49-F238E27FC236}">
                <a16:creationId xmlns:a16="http://schemas.microsoft.com/office/drawing/2014/main" xmlns="" id="{FD3DCB11-B2D3-4C44-97FD-C37F2B21EE6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295250" y="4058496"/>
            <a:ext cx="3290460" cy="507111"/>
          </a:xfrm>
          <a:prstGeom prst="rect">
            <a:avLst/>
          </a:prstGeom>
        </p:spPr>
      </p:pic>
    </p:spTree>
    <p:extLst>
      <p:ext uri="{BB962C8B-B14F-4D97-AF65-F5344CB8AC3E}">
        <p14:creationId xmlns:p14="http://schemas.microsoft.com/office/powerpoint/2010/main" val="15753141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Tech abuse in IPV has complicated social contexts</a:t>
            </a:r>
            <a:endParaRPr sz="2800" dirty="0"/>
          </a:p>
        </p:txBody>
      </p:sp>
      <p:sp>
        <p:nvSpPr>
          <p:cNvPr id="85" name="Google Shape;85;p17"/>
          <p:cNvSpPr txBox="1">
            <a:spLocks noGrp="1"/>
          </p:cNvSpPr>
          <p:nvPr>
            <p:ph type="body" idx="1"/>
          </p:nvPr>
        </p:nvSpPr>
        <p:spPr>
          <a:xfrm>
            <a:off x="362625" y="1076275"/>
            <a:ext cx="2918400" cy="47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u="sng" dirty="0">
                <a:solidFill>
                  <a:srgbClr val="40A82D"/>
                </a:solidFill>
              </a:rPr>
              <a:t>Why can’t a victim just:</a:t>
            </a:r>
            <a:endParaRPr sz="2000" b="1" u="sng" dirty="0">
              <a:solidFill>
                <a:srgbClr val="40A82D"/>
              </a:solidFill>
            </a:endParaRPr>
          </a:p>
          <a:p>
            <a:pPr marL="0" lvl="0" indent="0" algn="l" rtl="0">
              <a:spcBef>
                <a:spcPts val="1600"/>
              </a:spcBef>
              <a:spcAft>
                <a:spcPts val="0"/>
              </a:spcAft>
              <a:buNone/>
            </a:pPr>
            <a:endParaRPr b="1" dirty="0">
              <a:solidFill>
                <a:srgbClr val="40A82D"/>
              </a:solidFill>
            </a:endParaRPr>
          </a:p>
          <a:p>
            <a:pPr marL="0" lvl="0" indent="0" algn="l" rtl="0">
              <a:spcBef>
                <a:spcPts val="1600"/>
              </a:spcBef>
              <a:spcAft>
                <a:spcPts val="0"/>
              </a:spcAft>
              <a:buNone/>
            </a:pPr>
            <a:endParaRPr b="1" dirty="0">
              <a:solidFill>
                <a:srgbClr val="40A82D"/>
              </a:solidFill>
            </a:endParaRPr>
          </a:p>
          <a:p>
            <a:pPr marL="0" lvl="0" indent="0" algn="l" rtl="0">
              <a:spcBef>
                <a:spcPts val="1600"/>
              </a:spcBef>
              <a:spcAft>
                <a:spcPts val="1600"/>
              </a:spcAft>
              <a:buNone/>
            </a:pPr>
            <a:endParaRPr b="1" dirty="0">
              <a:solidFill>
                <a:srgbClr val="40A82D"/>
              </a:solidFill>
            </a:endParaRPr>
          </a:p>
        </p:txBody>
      </p:sp>
      <p:sp>
        <p:nvSpPr>
          <p:cNvPr id="86" name="Google Shape;86;p17"/>
          <p:cNvSpPr txBox="1">
            <a:spLocks noGrp="1"/>
          </p:cNvSpPr>
          <p:nvPr>
            <p:ph type="body" idx="1"/>
          </p:nvPr>
        </p:nvSpPr>
        <p:spPr>
          <a:xfrm>
            <a:off x="3888125" y="1093925"/>
            <a:ext cx="1404000" cy="47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solidFill>
                  <a:srgbClr val="CC0000"/>
                </a:solidFill>
              </a:rPr>
              <a:t>Because:</a:t>
            </a:r>
            <a:endParaRPr b="1" u="sng" dirty="0">
              <a:solidFill>
                <a:srgbClr val="CC0000"/>
              </a:solidFill>
            </a:endParaRPr>
          </a:p>
          <a:p>
            <a:pPr marL="0" lvl="0" indent="0" algn="l" rtl="0">
              <a:spcBef>
                <a:spcPts val="1600"/>
              </a:spcBef>
              <a:spcAft>
                <a:spcPts val="0"/>
              </a:spcAft>
              <a:buNone/>
            </a:pPr>
            <a:endParaRPr b="1" dirty="0">
              <a:solidFill>
                <a:srgbClr val="CC0000"/>
              </a:solidFill>
            </a:endParaRPr>
          </a:p>
          <a:p>
            <a:pPr marL="0" lvl="0" indent="0" algn="l" rtl="0">
              <a:spcBef>
                <a:spcPts val="1600"/>
              </a:spcBef>
              <a:spcAft>
                <a:spcPts val="0"/>
              </a:spcAft>
              <a:buNone/>
            </a:pPr>
            <a:endParaRPr b="1" dirty="0">
              <a:solidFill>
                <a:srgbClr val="CC0000"/>
              </a:solidFill>
            </a:endParaRPr>
          </a:p>
          <a:p>
            <a:pPr marL="0" lvl="0" indent="0" algn="l" rtl="0">
              <a:spcBef>
                <a:spcPts val="1600"/>
              </a:spcBef>
              <a:spcAft>
                <a:spcPts val="1600"/>
              </a:spcAft>
              <a:buNone/>
            </a:pPr>
            <a:endParaRPr b="1" dirty="0">
              <a:solidFill>
                <a:srgbClr val="CC0000"/>
              </a:solidFill>
            </a:endParaRPr>
          </a:p>
        </p:txBody>
      </p:sp>
      <p:sp>
        <p:nvSpPr>
          <p:cNvPr id="87" name="Google Shape;87;p17"/>
          <p:cNvSpPr txBox="1"/>
          <p:nvPr/>
        </p:nvSpPr>
        <p:spPr>
          <a:xfrm>
            <a:off x="778050" y="4087900"/>
            <a:ext cx="6998700" cy="69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rPr>
              <a:t>Escalation is a huge overarching issue:</a:t>
            </a:r>
            <a:r>
              <a:rPr lang="en" sz="1800" b="1"/>
              <a:t> </a:t>
            </a:r>
            <a:r>
              <a:rPr lang="en" sz="1800" b="1">
                <a:solidFill>
                  <a:srgbClr val="CC0000"/>
                </a:solidFill>
              </a:rPr>
              <a:t>Abuse severity increases due to attempts by victim to block tech abuse</a:t>
            </a:r>
            <a:endParaRPr sz="1800" b="1">
              <a:solidFill>
                <a:srgbClr val="CC0000"/>
              </a:solidFill>
            </a:endParaRPr>
          </a:p>
          <a:p>
            <a:pPr marL="0" lvl="0" indent="0" algn="l" rtl="0">
              <a:spcBef>
                <a:spcPts val="0"/>
              </a:spcBef>
              <a:spcAft>
                <a:spcPts val="0"/>
              </a:spcAft>
              <a:buClr>
                <a:schemeClr val="dk1"/>
              </a:buClr>
              <a:buSzPts val="1100"/>
              <a:buFont typeface="Arial"/>
              <a:buNone/>
            </a:pPr>
            <a:endParaRPr sz="1800" b="1">
              <a:solidFill>
                <a:srgbClr val="FF0000"/>
              </a:solidFill>
            </a:endParaRPr>
          </a:p>
          <a:p>
            <a:pPr marL="0" lvl="0" indent="0" algn="l" rtl="0">
              <a:spcBef>
                <a:spcPts val="0"/>
              </a:spcBef>
              <a:spcAft>
                <a:spcPts val="0"/>
              </a:spcAft>
              <a:buNone/>
            </a:pPr>
            <a:r>
              <a:rPr lang="en" sz="1800" b="1">
                <a:solidFill>
                  <a:srgbClr val="FF0000"/>
                </a:solidFill>
              </a:rPr>
              <a:t> </a:t>
            </a:r>
            <a:endParaRPr sz="1800" b="1">
              <a:solidFill>
                <a:srgbClr val="FF0000"/>
              </a:solidFill>
            </a:endParaRPr>
          </a:p>
        </p:txBody>
      </p:sp>
      <p:sp>
        <p:nvSpPr>
          <p:cNvPr id="88" name="Google Shape;88;p17"/>
          <p:cNvSpPr txBox="1"/>
          <p:nvPr/>
        </p:nvSpPr>
        <p:spPr>
          <a:xfrm>
            <a:off x="453400" y="1671150"/>
            <a:ext cx="3001800" cy="78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800" b="1" dirty="0">
                <a:solidFill>
                  <a:srgbClr val="40A82D"/>
                </a:solidFill>
              </a:rPr>
              <a:t>Shut off all contact with abuser</a:t>
            </a:r>
            <a:endParaRPr dirty="0"/>
          </a:p>
        </p:txBody>
      </p:sp>
      <p:sp>
        <p:nvSpPr>
          <p:cNvPr id="89" name="Google Shape;89;p17"/>
          <p:cNvSpPr txBox="1"/>
          <p:nvPr/>
        </p:nvSpPr>
        <p:spPr>
          <a:xfrm>
            <a:off x="453400" y="2571750"/>
            <a:ext cx="2615700" cy="401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800" b="1">
                <a:solidFill>
                  <a:srgbClr val="40A82D"/>
                </a:solidFill>
              </a:rPr>
              <a:t>Get new devices</a:t>
            </a:r>
            <a:endParaRPr/>
          </a:p>
        </p:txBody>
      </p:sp>
      <p:sp>
        <p:nvSpPr>
          <p:cNvPr id="90" name="Google Shape;90;p17"/>
          <p:cNvSpPr txBox="1"/>
          <p:nvPr/>
        </p:nvSpPr>
        <p:spPr>
          <a:xfrm>
            <a:off x="453400" y="3292325"/>
            <a:ext cx="2415300" cy="47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800" b="1">
                <a:solidFill>
                  <a:srgbClr val="40A82D"/>
                </a:solidFill>
              </a:rPr>
              <a:t>Get off social media</a:t>
            </a:r>
            <a:endParaRPr/>
          </a:p>
        </p:txBody>
      </p:sp>
      <p:sp>
        <p:nvSpPr>
          <p:cNvPr id="91" name="Google Shape;91;p17"/>
          <p:cNvSpPr txBox="1"/>
          <p:nvPr/>
        </p:nvSpPr>
        <p:spPr>
          <a:xfrm>
            <a:off x="3798850" y="1671150"/>
            <a:ext cx="4624500" cy="525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800" b="1">
                <a:solidFill>
                  <a:srgbClr val="CC0000"/>
                </a:solidFill>
              </a:rPr>
              <a:t>Legally obligated to communicate (shared custody with children)</a:t>
            </a:r>
            <a:endParaRPr>
              <a:solidFill>
                <a:srgbClr val="CC0000"/>
              </a:solidFill>
            </a:endParaRPr>
          </a:p>
        </p:txBody>
      </p:sp>
      <p:sp>
        <p:nvSpPr>
          <p:cNvPr id="92" name="Google Shape;92;p17"/>
          <p:cNvSpPr txBox="1"/>
          <p:nvPr/>
        </p:nvSpPr>
        <p:spPr>
          <a:xfrm>
            <a:off x="3798850" y="2553888"/>
            <a:ext cx="4502400" cy="78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800" b="1">
                <a:solidFill>
                  <a:srgbClr val="CC0000"/>
                </a:solidFill>
              </a:rPr>
              <a:t>Abuser pays for phones, family plan, and/or children’s devices</a:t>
            </a:r>
            <a:endParaRPr>
              <a:solidFill>
                <a:srgbClr val="CC0000"/>
              </a:solidFill>
            </a:endParaRPr>
          </a:p>
        </p:txBody>
      </p:sp>
      <p:sp>
        <p:nvSpPr>
          <p:cNvPr id="93" name="Google Shape;93;p17"/>
          <p:cNvSpPr txBox="1"/>
          <p:nvPr/>
        </p:nvSpPr>
        <p:spPr>
          <a:xfrm>
            <a:off x="3798850" y="3335700"/>
            <a:ext cx="4791900" cy="525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800" b="1">
                <a:solidFill>
                  <a:srgbClr val="CC0000"/>
                </a:solidFill>
              </a:rPr>
              <a:t>Need it to get support from friends/family</a:t>
            </a:r>
            <a:endParaRPr sz="1800" b="1">
              <a:solidFill>
                <a:srgbClr val="CC0000"/>
              </a:solidFill>
            </a:endParaRPr>
          </a:p>
        </p:txBody>
      </p:sp>
      <p:sp>
        <p:nvSpPr>
          <p:cNvPr id="94" name="Google Shape;9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35</a:t>
            </a:fld>
            <a:endParaRPr/>
          </a:p>
        </p:txBody>
      </p:sp>
      <p:sp>
        <p:nvSpPr>
          <p:cNvPr id="95" name="Google Shape;95;p17"/>
          <p:cNvSpPr txBox="1"/>
          <p:nvPr/>
        </p:nvSpPr>
        <p:spPr>
          <a:xfrm>
            <a:off x="2489650" y="4392450"/>
            <a:ext cx="6574800" cy="699000"/>
          </a:xfrm>
          <a:prstGeom prst="rect">
            <a:avLst/>
          </a:prstGeom>
          <a:noFill/>
          <a:ln>
            <a:noFill/>
          </a:ln>
        </p:spPr>
        <p:txBody>
          <a:bodyPr spcFirstLastPara="1" wrap="square" lIns="91425" tIns="91425" rIns="91425" bIns="91425" anchor="t" anchorCtr="0">
            <a:noAutofit/>
          </a:bodyPr>
          <a:lstStyle/>
          <a:p>
            <a:pPr marL="5029200" lvl="0" indent="0" algn="l" rtl="0">
              <a:spcBef>
                <a:spcPts val="0"/>
              </a:spcBef>
              <a:spcAft>
                <a:spcPts val="0"/>
              </a:spcAft>
              <a:buClr>
                <a:schemeClr val="dk1"/>
              </a:buClr>
              <a:buSzPts val="1100"/>
              <a:buFont typeface="Arial"/>
              <a:buNone/>
            </a:pPr>
            <a:r>
              <a:rPr lang="en" sz="800">
                <a:solidFill>
                  <a:schemeClr val="dk2"/>
                </a:solidFill>
              </a:rPr>
              <a:t>adapted from </a:t>
            </a:r>
            <a:r>
              <a:rPr lang="en" sz="800" u="sng">
                <a:solidFill>
                  <a:schemeClr val="accent5"/>
                </a:solidFill>
                <a:hlinkClick r:id="rId3"/>
              </a:rPr>
              <a:t>https://github.com/cornelltech/CS5439-Fall2018</a:t>
            </a:r>
            <a:endParaRPr sz="800">
              <a:solidFill>
                <a:schemeClr val="dk2"/>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14990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1000"/>
                                        <p:tgtEl>
                                          <p:spTgt spid="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100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fade">
                                      <p:cBhvr>
                                        <p:cTn id="17" dur="1000"/>
                                        <p:tgtEl>
                                          <p:spTgt spid="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1"/>
                                        </p:tgtEl>
                                        <p:attrNameLst>
                                          <p:attrName>style.visibility</p:attrName>
                                        </p:attrNameLst>
                                      </p:cBhvr>
                                      <p:to>
                                        <p:strVal val="visible"/>
                                      </p:to>
                                    </p:set>
                                    <p:animEffect transition="in" filter="fade">
                                      <p:cBhvr>
                                        <p:cTn id="22" dur="1000"/>
                                        <p:tgtEl>
                                          <p:spTgt spid="9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9"/>
                                        </p:tgtEl>
                                        <p:attrNameLst>
                                          <p:attrName>style.visibility</p:attrName>
                                        </p:attrNameLst>
                                      </p:cBhvr>
                                      <p:to>
                                        <p:strVal val="visible"/>
                                      </p:to>
                                    </p:set>
                                    <p:animEffect transition="in" filter="fade">
                                      <p:cBhvr>
                                        <p:cTn id="27" dur="1000"/>
                                        <p:tgtEl>
                                          <p:spTgt spid="8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1000"/>
                                        <p:tgtEl>
                                          <p:spTgt spid="9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fade">
                                      <p:cBhvr>
                                        <p:cTn id="37" dur="1000"/>
                                        <p:tgtEl>
                                          <p:spTgt spid="9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3"/>
                                        </p:tgtEl>
                                        <p:attrNameLst>
                                          <p:attrName>style.visibility</p:attrName>
                                        </p:attrNameLst>
                                      </p:cBhvr>
                                      <p:to>
                                        <p:strVal val="visible"/>
                                      </p:to>
                                    </p:set>
                                    <p:animEffect transition="in" filter="fade">
                                      <p:cBhvr>
                                        <p:cTn id="42" dur="1000"/>
                                        <p:tgtEl>
                                          <p:spTgt spid="9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7"/>
                                        </p:tgtEl>
                                        <p:attrNameLst>
                                          <p:attrName>style.visibility</p:attrName>
                                        </p:attrNameLst>
                                      </p:cBhvr>
                                      <p:to>
                                        <p:strVal val="visible"/>
                                      </p:to>
                                    </p:set>
                                    <p:animEffect transition="in" filter="fade">
                                      <p:cBhvr>
                                        <p:cTn id="47"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Clinical Approach</a:t>
            </a:r>
            <a:endParaRPr/>
          </a:p>
        </p:txBody>
      </p:sp>
      <p:sp>
        <p:nvSpPr>
          <p:cNvPr id="101" name="Google Shape;101;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lnSpc>
                <a:spcPct val="200000"/>
              </a:lnSpc>
              <a:spcBef>
                <a:spcPts val="0"/>
              </a:spcBef>
              <a:spcAft>
                <a:spcPts val="0"/>
              </a:spcAft>
              <a:buSzPts val="1800"/>
              <a:buChar char="-"/>
            </a:pPr>
            <a:r>
              <a:rPr lang="en"/>
              <a:t>Develop a set of best practices for assisting victims</a:t>
            </a:r>
            <a:endParaRPr/>
          </a:p>
          <a:p>
            <a:pPr marL="457200" lvl="0" indent="-342900" algn="l" rtl="0">
              <a:lnSpc>
                <a:spcPct val="200000"/>
              </a:lnSpc>
              <a:spcBef>
                <a:spcPts val="0"/>
              </a:spcBef>
              <a:spcAft>
                <a:spcPts val="0"/>
              </a:spcAft>
              <a:buSzPts val="1800"/>
              <a:buChar char="-"/>
            </a:pPr>
            <a:r>
              <a:rPr lang="en"/>
              <a:t>Partner with city government, lawyers, police, counselors</a:t>
            </a:r>
            <a:endParaRPr/>
          </a:p>
          <a:p>
            <a:pPr marL="0" lvl="0" indent="0" algn="l" rtl="0">
              <a:lnSpc>
                <a:spcPct val="200000"/>
              </a:lnSpc>
              <a:spcBef>
                <a:spcPts val="1600"/>
              </a:spcBef>
              <a:spcAft>
                <a:spcPts val="0"/>
              </a:spcAft>
              <a:buNone/>
            </a:pPr>
            <a:endParaRPr/>
          </a:p>
          <a:p>
            <a:pPr marL="0" lvl="0" indent="0" algn="l" rtl="0">
              <a:lnSpc>
                <a:spcPct val="200000"/>
              </a:lnSpc>
              <a:spcBef>
                <a:spcPts val="1600"/>
              </a:spcBef>
              <a:spcAft>
                <a:spcPts val="0"/>
              </a:spcAft>
              <a:buClr>
                <a:schemeClr val="dk1"/>
              </a:buClr>
              <a:buSzPts val="1100"/>
              <a:buFont typeface="Arial"/>
              <a:buNone/>
            </a:pPr>
            <a:endParaRPr/>
          </a:p>
          <a:p>
            <a:pPr marL="0" lvl="0" indent="0" algn="l" rtl="0">
              <a:lnSpc>
                <a:spcPct val="200000"/>
              </a:lnSpc>
              <a:spcBef>
                <a:spcPts val="1600"/>
              </a:spcBef>
              <a:spcAft>
                <a:spcPts val="1600"/>
              </a:spcAft>
              <a:buNone/>
            </a:pPr>
            <a:endParaRPr/>
          </a:p>
        </p:txBody>
      </p:sp>
      <p:sp>
        <p:nvSpPr>
          <p:cNvPr id="102" name="Google Shape;10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36</a:t>
            </a:fld>
            <a:endParaRPr/>
          </a:p>
        </p:txBody>
      </p:sp>
    </p:spTree>
    <p:extLst>
      <p:ext uri="{BB962C8B-B14F-4D97-AF65-F5344CB8AC3E}">
        <p14:creationId xmlns:p14="http://schemas.microsoft.com/office/powerpoint/2010/main" val="11380934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311700" y="445025"/>
            <a:ext cx="8520600" cy="101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Tech consultation design: Understand-Investigate-Advise</a:t>
            </a:r>
            <a:endParaRPr/>
          </a:p>
        </p:txBody>
      </p:sp>
      <p:pic>
        <p:nvPicPr>
          <p:cNvPr id="108" name="Google Shape;108;p19"/>
          <p:cNvPicPr preferRelativeResize="0"/>
          <p:nvPr/>
        </p:nvPicPr>
        <p:blipFill>
          <a:blip r:embed="rId3">
            <a:alphaModFix/>
          </a:blip>
          <a:stretch>
            <a:fillRect/>
          </a:stretch>
        </p:blipFill>
        <p:spPr>
          <a:xfrm>
            <a:off x="402138" y="2053650"/>
            <a:ext cx="7917626" cy="2515225"/>
          </a:xfrm>
          <a:prstGeom prst="rect">
            <a:avLst/>
          </a:prstGeom>
          <a:noFill/>
          <a:ln>
            <a:noFill/>
          </a:ln>
        </p:spPr>
      </p:pic>
      <p:sp>
        <p:nvSpPr>
          <p:cNvPr id="109" name="Google Shape;109;p19"/>
          <p:cNvSpPr/>
          <p:nvPr/>
        </p:nvSpPr>
        <p:spPr>
          <a:xfrm>
            <a:off x="1975100" y="3209525"/>
            <a:ext cx="411600" cy="3291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37</a:t>
            </a:fld>
            <a:endParaRPr/>
          </a:p>
        </p:txBody>
      </p:sp>
    </p:spTree>
    <p:extLst>
      <p:ext uri="{BB962C8B-B14F-4D97-AF65-F5344CB8AC3E}">
        <p14:creationId xmlns:p14="http://schemas.microsoft.com/office/powerpoint/2010/main" val="5648410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Technology Assessment Questionnaire (TAQ)</a:t>
            </a:r>
            <a:endParaRPr sz="2800" dirty="0"/>
          </a:p>
        </p:txBody>
      </p:sp>
      <p:sp>
        <p:nvSpPr>
          <p:cNvPr id="116" name="Google Shape;116;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Start with most pressing concern expressed by the client</a:t>
            </a:r>
            <a:endParaRPr dirty="0"/>
          </a:p>
          <a:p>
            <a:pPr marL="0" lvl="0" indent="0" algn="l" rtl="0">
              <a:spcBef>
                <a:spcPts val="1600"/>
              </a:spcBef>
              <a:spcAft>
                <a:spcPts val="0"/>
              </a:spcAft>
              <a:buNone/>
            </a:pPr>
            <a:r>
              <a:rPr lang="en" dirty="0"/>
              <a:t>Then probe for:</a:t>
            </a:r>
            <a:endParaRPr dirty="0"/>
          </a:p>
          <a:p>
            <a:pPr marL="457200" lvl="0" indent="-342900" algn="l" rtl="0">
              <a:lnSpc>
                <a:spcPct val="150000"/>
              </a:lnSpc>
              <a:spcBef>
                <a:spcPts val="1600"/>
              </a:spcBef>
              <a:spcAft>
                <a:spcPts val="0"/>
              </a:spcAft>
              <a:buSzPts val="1800"/>
              <a:buChar char="-"/>
            </a:pPr>
            <a:r>
              <a:rPr lang="en" dirty="0"/>
              <a:t>Device compromise</a:t>
            </a:r>
            <a:endParaRPr dirty="0"/>
          </a:p>
          <a:p>
            <a:pPr marL="457200" lvl="0" indent="-342900" algn="l" rtl="0">
              <a:lnSpc>
                <a:spcPct val="150000"/>
              </a:lnSpc>
              <a:spcBef>
                <a:spcPts val="0"/>
              </a:spcBef>
              <a:spcAft>
                <a:spcPts val="0"/>
              </a:spcAft>
              <a:buSzPts val="1800"/>
              <a:buChar char="-"/>
            </a:pPr>
            <a:r>
              <a:rPr lang="en" dirty="0"/>
              <a:t>Ownership-based attacks</a:t>
            </a:r>
            <a:endParaRPr dirty="0"/>
          </a:p>
          <a:p>
            <a:pPr marL="457200" lvl="0" indent="-342900" algn="l" rtl="0">
              <a:lnSpc>
                <a:spcPct val="150000"/>
              </a:lnSpc>
              <a:spcBef>
                <a:spcPts val="0"/>
              </a:spcBef>
              <a:spcAft>
                <a:spcPts val="0"/>
              </a:spcAft>
              <a:buSzPts val="1800"/>
              <a:buChar char="-"/>
            </a:pPr>
            <a:r>
              <a:rPr lang="en" dirty="0"/>
              <a:t>Risks of account compromise</a:t>
            </a:r>
            <a:endParaRPr dirty="0"/>
          </a:p>
          <a:p>
            <a:pPr marL="457200" lvl="0" indent="-342900" algn="l" rtl="0">
              <a:lnSpc>
                <a:spcPct val="150000"/>
              </a:lnSpc>
              <a:spcBef>
                <a:spcPts val="0"/>
              </a:spcBef>
              <a:spcAft>
                <a:spcPts val="0"/>
              </a:spcAft>
              <a:buSzPts val="1800"/>
              <a:buChar char="-"/>
            </a:pPr>
            <a:r>
              <a:rPr lang="en" dirty="0"/>
              <a:t>Risks from children’s devices</a:t>
            </a:r>
            <a:endParaRPr dirty="0"/>
          </a:p>
        </p:txBody>
      </p:sp>
      <p:sp>
        <p:nvSpPr>
          <p:cNvPr id="117" name="Google Shape;117;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38</a:t>
            </a:fld>
            <a:endParaRPr/>
          </a:p>
        </p:txBody>
      </p:sp>
    </p:spTree>
    <p:extLst>
      <p:ext uri="{BB962C8B-B14F-4D97-AF65-F5344CB8AC3E}">
        <p14:creationId xmlns:p14="http://schemas.microsoft.com/office/powerpoint/2010/main" val="17071641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311700" y="445025"/>
            <a:ext cx="8520600" cy="101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Tech consultation design: Understand-Investigate-Advise</a:t>
            </a:r>
            <a:endParaRPr/>
          </a:p>
        </p:txBody>
      </p:sp>
      <p:pic>
        <p:nvPicPr>
          <p:cNvPr id="123" name="Google Shape;123;p21"/>
          <p:cNvPicPr preferRelativeResize="0"/>
          <p:nvPr/>
        </p:nvPicPr>
        <p:blipFill>
          <a:blip r:embed="rId3">
            <a:alphaModFix/>
          </a:blip>
          <a:stretch>
            <a:fillRect/>
          </a:stretch>
        </p:blipFill>
        <p:spPr>
          <a:xfrm>
            <a:off x="402138" y="2053650"/>
            <a:ext cx="7917626" cy="2515225"/>
          </a:xfrm>
          <a:prstGeom prst="rect">
            <a:avLst/>
          </a:prstGeom>
          <a:noFill/>
          <a:ln>
            <a:noFill/>
          </a:ln>
        </p:spPr>
      </p:pic>
      <p:sp>
        <p:nvSpPr>
          <p:cNvPr id="124" name="Google Shape;124;p21"/>
          <p:cNvSpPr/>
          <p:nvPr/>
        </p:nvSpPr>
        <p:spPr>
          <a:xfrm>
            <a:off x="1954525" y="3456425"/>
            <a:ext cx="956700" cy="3600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39</a:t>
            </a:fld>
            <a:endParaRPr/>
          </a:p>
        </p:txBody>
      </p:sp>
    </p:spTree>
    <p:extLst>
      <p:ext uri="{BB962C8B-B14F-4D97-AF65-F5344CB8AC3E}">
        <p14:creationId xmlns:p14="http://schemas.microsoft.com/office/powerpoint/2010/main" val="11017454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504C4B35-4E51-1548-8AE7-01360A1283E4}"/>
              </a:ext>
            </a:extLst>
          </p:cNvPr>
          <p:cNvSpPr>
            <a:spLocks noGrp="1"/>
          </p:cNvSpPr>
          <p:nvPr>
            <p:ph type="sldNum" sz="quarter" idx="11"/>
          </p:nvPr>
        </p:nvSpPr>
        <p:spPr/>
        <p:txBody>
          <a:bodyPr/>
          <a:lstStyle/>
          <a:p>
            <a:pPr>
              <a:defRPr/>
            </a:pPr>
            <a:fld id="{56DA8CCF-A9BE-2E40-9C49-0F99CD5945D6}" type="slidenum">
              <a:rPr lang="en-US" smtClean="0"/>
              <a:pPr>
                <a:defRPr/>
              </a:pPr>
              <a:t>4</a:t>
            </a:fld>
            <a:endParaRPr lang="en-US" dirty="0"/>
          </a:p>
        </p:txBody>
      </p:sp>
      <p:sp>
        <p:nvSpPr>
          <p:cNvPr id="3" name="Title 2">
            <a:extLst>
              <a:ext uri="{FF2B5EF4-FFF2-40B4-BE49-F238E27FC236}">
                <a16:creationId xmlns:a16="http://schemas.microsoft.com/office/drawing/2014/main" xmlns="" id="{9B89380A-0863-A045-B257-0FFB0A3926DB}"/>
              </a:ext>
            </a:extLst>
          </p:cNvPr>
          <p:cNvSpPr>
            <a:spLocks noGrp="1"/>
          </p:cNvSpPr>
          <p:nvPr>
            <p:ph type="title"/>
          </p:nvPr>
        </p:nvSpPr>
        <p:spPr/>
        <p:txBody>
          <a:bodyPr/>
          <a:lstStyle/>
          <a:p>
            <a:r>
              <a:rPr lang="en-US" dirty="0"/>
              <a:t>Technology-Enabled Abuse</a:t>
            </a:r>
          </a:p>
        </p:txBody>
      </p:sp>
      <p:sp>
        <p:nvSpPr>
          <p:cNvPr id="5" name="Rectangle 1">
            <a:extLst>
              <a:ext uri="{FF2B5EF4-FFF2-40B4-BE49-F238E27FC236}">
                <a16:creationId xmlns:a16="http://schemas.microsoft.com/office/drawing/2014/main" xmlns="" id="{087E0327-B230-044E-8AE6-17D83CB58229}"/>
              </a:ext>
            </a:extLst>
          </p:cNvPr>
          <p:cNvSpPr>
            <a:spLocks noChangeArrowheads="1"/>
          </p:cNvSpPr>
          <p:nvPr/>
        </p:nvSpPr>
        <p:spPr bwMode="auto">
          <a:xfrm>
            <a:off x="2991113" y="1270524"/>
            <a:ext cx="3105816" cy="1454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spAutoFit/>
          </a:bodyPr>
          <a:lstStyle/>
          <a:p>
            <a:pPr defTabSz="685800" rtl="0" eaLnBrk="0" fontAlgn="base" hangingPunct="0">
              <a:spcBef>
                <a:spcPct val="0"/>
              </a:spcBef>
              <a:spcAft>
                <a:spcPts val="450"/>
              </a:spcAft>
            </a:pPr>
            <a:r>
              <a:rPr lang="en-US" altLang="en-US" dirty="0">
                <a:solidFill>
                  <a:srgbClr val="3A3F50"/>
                </a:solidFill>
              </a:rPr>
              <a:t>Roughly </a:t>
            </a:r>
            <a:r>
              <a:rPr lang="en-US" altLang="en-US" b="1" dirty="0">
                <a:solidFill>
                  <a:schemeClr val="accent3"/>
                </a:solidFill>
              </a:rPr>
              <a:t>one in three women</a:t>
            </a:r>
            <a:r>
              <a:rPr lang="en-US" altLang="en-US" dirty="0">
                <a:solidFill>
                  <a:schemeClr val="accent3"/>
                </a:solidFill>
              </a:rPr>
              <a:t> </a:t>
            </a:r>
            <a:r>
              <a:rPr lang="en-US" altLang="en-US" dirty="0">
                <a:solidFill>
                  <a:srgbClr val="3A3F50"/>
                </a:solidFill>
              </a:rPr>
              <a:t>and </a:t>
            </a:r>
            <a:r>
              <a:rPr lang="en-US" altLang="en-US" b="1" dirty="0">
                <a:solidFill>
                  <a:schemeClr val="accent5"/>
                </a:solidFill>
              </a:rPr>
              <a:t>one in six men</a:t>
            </a:r>
            <a:r>
              <a:rPr lang="en-US" altLang="en-US" dirty="0">
                <a:solidFill>
                  <a:srgbClr val="3A3F50"/>
                </a:solidFill>
              </a:rPr>
              <a:t> have experienced intimate partner violence (IPV) in the course of their lives.</a:t>
            </a:r>
            <a:r>
              <a:rPr lang="en-US" altLang="en-US" dirty="0"/>
              <a:t> </a:t>
            </a:r>
          </a:p>
        </p:txBody>
      </p:sp>
      <p:pic>
        <p:nvPicPr>
          <p:cNvPr id="1026" name="Picture 2">
            <a:extLst>
              <a:ext uri="{FF2B5EF4-FFF2-40B4-BE49-F238E27FC236}">
                <a16:creationId xmlns:a16="http://schemas.microsoft.com/office/drawing/2014/main" xmlns="" id="{C66A7CC2-CE95-2648-AF85-C062D53796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697" y="1270524"/>
            <a:ext cx="1686422" cy="168235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xmlns="" id="{8D333D85-6B4E-D24B-A5B1-FBABB3C56D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4705" y="1270524"/>
            <a:ext cx="1686422" cy="16823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2C6333CE-3514-9443-A44F-647583357A7D}"/>
              </a:ext>
            </a:extLst>
          </p:cNvPr>
          <p:cNvSpPr txBox="1"/>
          <p:nvPr/>
        </p:nvSpPr>
        <p:spPr>
          <a:xfrm>
            <a:off x="1120697" y="3292888"/>
            <a:ext cx="676043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p>
            <a:pPr>
              <a:buClr>
                <a:schemeClr val="bg2"/>
              </a:buClr>
            </a:pPr>
            <a:r>
              <a:rPr lang="en-US" b="1" dirty="0"/>
              <a:t>10% </a:t>
            </a:r>
            <a:r>
              <a:rPr lang="en-US" dirty="0"/>
              <a:t>of surveyed US-based adults admitted using a mobile phone app to monitor an ex or current partner’s SMS, phone calls, emails and photos.</a:t>
            </a:r>
          </a:p>
        </p:txBody>
      </p:sp>
      <p:sp>
        <p:nvSpPr>
          <p:cNvPr id="7" name="Rectangle 6"/>
          <p:cNvSpPr/>
          <p:nvPr/>
        </p:nvSpPr>
        <p:spPr>
          <a:xfrm>
            <a:off x="0" y="4509135"/>
            <a:ext cx="6194705" cy="634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44405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2"/>
          <p:cNvSpPr txBox="1">
            <a:spLocks noGrp="1"/>
          </p:cNvSpPr>
          <p:nvPr>
            <p:ph type="title"/>
          </p:nvPr>
        </p:nvSpPr>
        <p:spPr>
          <a:xfrm>
            <a:off x="311700" y="292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Technograph</a:t>
            </a:r>
            <a:endParaRPr/>
          </a:p>
        </p:txBody>
      </p:sp>
      <p:pic>
        <p:nvPicPr>
          <p:cNvPr id="131" name="Google Shape;131;p22"/>
          <p:cNvPicPr preferRelativeResize="0"/>
          <p:nvPr/>
        </p:nvPicPr>
        <p:blipFill>
          <a:blip r:embed="rId3">
            <a:alphaModFix/>
          </a:blip>
          <a:stretch>
            <a:fillRect/>
          </a:stretch>
        </p:blipFill>
        <p:spPr>
          <a:xfrm>
            <a:off x="628254" y="865325"/>
            <a:ext cx="7609723" cy="4175098"/>
          </a:xfrm>
          <a:prstGeom prst="rect">
            <a:avLst/>
          </a:prstGeom>
          <a:noFill/>
          <a:ln>
            <a:noFill/>
          </a:ln>
        </p:spPr>
      </p:pic>
      <p:sp>
        <p:nvSpPr>
          <p:cNvPr id="132" name="Google Shape;132;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40</a:t>
            </a:fld>
            <a:endParaRPr/>
          </a:p>
        </p:txBody>
      </p:sp>
    </p:spTree>
    <p:extLst>
      <p:ext uri="{BB962C8B-B14F-4D97-AF65-F5344CB8AC3E}">
        <p14:creationId xmlns:p14="http://schemas.microsoft.com/office/powerpoint/2010/main" val="16099595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311700" y="445025"/>
            <a:ext cx="8520600" cy="101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Tech consultation design: Understand-Investigate-Advise</a:t>
            </a:r>
            <a:endParaRPr/>
          </a:p>
        </p:txBody>
      </p:sp>
      <p:pic>
        <p:nvPicPr>
          <p:cNvPr id="138" name="Google Shape;138;p23"/>
          <p:cNvPicPr preferRelativeResize="0"/>
          <p:nvPr/>
        </p:nvPicPr>
        <p:blipFill>
          <a:blip r:embed="rId3">
            <a:alphaModFix/>
          </a:blip>
          <a:stretch>
            <a:fillRect/>
          </a:stretch>
        </p:blipFill>
        <p:spPr>
          <a:xfrm>
            <a:off x="402138" y="2053650"/>
            <a:ext cx="7917626" cy="2515225"/>
          </a:xfrm>
          <a:prstGeom prst="rect">
            <a:avLst/>
          </a:prstGeom>
          <a:noFill/>
          <a:ln>
            <a:noFill/>
          </a:ln>
        </p:spPr>
      </p:pic>
      <p:sp>
        <p:nvSpPr>
          <p:cNvPr id="139" name="Google Shape;139;p23"/>
          <p:cNvSpPr/>
          <p:nvPr/>
        </p:nvSpPr>
        <p:spPr>
          <a:xfrm>
            <a:off x="3487275" y="2787725"/>
            <a:ext cx="781800" cy="3600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41</a:t>
            </a:fld>
            <a:endParaRPr/>
          </a:p>
        </p:txBody>
      </p:sp>
    </p:spTree>
    <p:extLst>
      <p:ext uri="{BB962C8B-B14F-4D97-AF65-F5344CB8AC3E}">
        <p14:creationId xmlns:p14="http://schemas.microsoft.com/office/powerpoint/2010/main" val="18611025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I</a:t>
            </a:r>
            <a:r>
              <a:rPr lang="en"/>
              <a:t>PV </a:t>
            </a:r>
            <a:r>
              <a:rPr lang="en" b="1"/>
              <a:t>S</a:t>
            </a:r>
            <a:r>
              <a:rPr lang="en"/>
              <a:t>pyware </a:t>
            </a:r>
            <a:r>
              <a:rPr lang="en" b="1"/>
              <a:t>Di</a:t>
            </a:r>
            <a:r>
              <a:rPr lang="en"/>
              <a:t>scovery (ISDi)</a:t>
            </a:r>
            <a:endParaRPr/>
          </a:p>
        </p:txBody>
      </p:sp>
      <p:pic>
        <p:nvPicPr>
          <p:cNvPr id="146" name="Google Shape;146;p24"/>
          <p:cNvPicPr preferRelativeResize="0"/>
          <p:nvPr/>
        </p:nvPicPr>
        <p:blipFill>
          <a:blip r:embed="rId3">
            <a:alphaModFix/>
          </a:blip>
          <a:stretch>
            <a:fillRect/>
          </a:stretch>
        </p:blipFill>
        <p:spPr>
          <a:xfrm>
            <a:off x="1183750" y="1152475"/>
            <a:ext cx="6196675" cy="3585275"/>
          </a:xfrm>
          <a:prstGeom prst="rect">
            <a:avLst/>
          </a:prstGeom>
          <a:noFill/>
          <a:ln>
            <a:noFill/>
          </a:ln>
        </p:spPr>
      </p:pic>
      <p:sp>
        <p:nvSpPr>
          <p:cNvPr id="147" name="Google Shape;147;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42</a:t>
            </a:fld>
            <a:endParaRPr/>
          </a:p>
        </p:txBody>
      </p:sp>
    </p:spTree>
    <p:extLst>
      <p:ext uri="{BB962C8B-B14F-4D97-AF65-F5344CB8AC3E}">
        <p14:creationId xmlns:p14="http://schemas.microsoft.com/office/powerpoint/2010/main" val="15000983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5"/>
          <p:cNvSpPr txBox="1">
            <a:spLocks noGrp="1"/>
          </p:cNvSpPr>
          <p:nvPr>
            <p:ph type="title"/>
          </p:nvPr>
        </p:nvSpPr>
        <p:spPr>
          <a:xfrm>
            <a:off x="311700" y="445025"/>
            <a:ext cx="8520600" cy="101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Tech consultation design: Understand-Investigate-Advise</a:t>
            </a:r>
            <a:endParaRPr/>
          </a:p>
        </p:txBody>
      </p:sp>
      <p:pic>
        <p:nvPicPr>
          <p:cNvPr id="153" name="Google Shape;153;p25"/>
          <p:cNvPicPr preferRelativeResize="0"/>
          <p:nvPr/>
        </p:nvPicPr>
        <p:blipFill>
          <a:blip r:embed="rId3">
            <a:alphaModFix/>
          </a:blip>
          <a:stretch>
            <a:fillRect/>
          </a:stretch>
        </p:blipFill>
        <p:spPr>
          <a:xfrm>
            <a:off x="402138" y="2053650"/>
            <a:ext cx="7917626" cy="2515225"/>
          </a:xfrm>
          <a:prstGeom prst="rect">
            <a:avLst/>
          </a:prstGeom>
          <a:noFill/>
          <a:ln>
            <a:noFill/>
          </a:ln>
        </p:spPr>
      </p:pic>
      <p:sp>
        <p:nvSpPr>
          <p:cNvPr id="154" name="Google Shape;154;p25"/>
          <p:cNvSpPr/>
          <p:nvPr/>
        </p:nvSpPr>
        <p:spPr>
          <a:xfrm>
            <a:off x="3425825" y="3044113"/>
            <a:ext cx="1460100" cy="5343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43</a:t>
            </a:fld>
            <a:endParaRPr/>
          </a:p>
        </p:txBody>
      </p:sp>
    </p:spTree>
    <p:extLst>
      <p:ext uri="{BB962C8B-B14F-4D97-AF65-F5344CB8AC3E}">
        <p14:creationId xmlns:p14="http://schemas.microsoft.com/office/powerpoint/2010/main" val="1734632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6"/>
          <p:cNvSpPr txBox="1">
            <a:spLocks noGrp="1"/>
          </p:cNvSpPr>
          <p:nvPr>
            <p:ph type="title"/>
          </p:nvPr>
        </p:nvSpPr>
        <p:spPr>
          <a:xfrm>
            <a:off x="311700" y="2642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of Privacy Checkup</a:t>
            </a:r>
            <a:endParaRPr/>
          </a:p>
        </p:txBody>
      </p:sp>
      <p:sp>
        <p:nvSpPr>
          <p:cNvPr id="161" name="Google Shape;161;p26"/>
          <p:cNvSpPr txBox="1">
            <a:spLocks noGrp="1"/>
          </p:cNvSpPr>
          <p:nvPr>
            <p:ph type="body" idx="1"/>
          </p:nvPr>
        </p:nvSpPr>
        <p:spPr>
          <a:xfrm>
            <a:off x="3392488" y="4093775"/>
            <a:ext cx="1574400" cy="9069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6000" b="1"/>
              <a:t>...</a:t>
            </a:r>
            <a:endParaRPr sz="6000" b="1"/>
          </a:p>
        </p:txBody>
      </p:sp>
      <p:pic>
        <p:nvPicPr>
          <p:cNvPr id="162" name="Google Shape;162;p26"/>
          <p:cNvPicPr preferRelativeResize="0"/>
          <p:nvPr/>
        </p:nvPicPr>
        <p:blipFill>
          <a:blip r:embed="rId3">
            <a:alphaModFix/>
          </a:blip>
          <a:stretch>
            <a:fillRect/>
          </a:stretch>
        </p:blipFill>
        <p:spPr>
          <a:xfrm>
            <a:off x="85875" y="836975"/>
            <a:ext cx="8830300" cy="3762825"/>
          </a:xfrm>
          <a:prstGeom prst="rect">
            <a:avLst/>
          </a:prstGeom>
          <a:noFill/>
          <a:ln>
            <a:noFill/>
          </a:ln>
        </p:spPr>
      </p:pic>
      <p:sp>
        <p:nvSpPr>
          <p:cNvPr id="163" name="Google Shape;163;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44</a:t>
            </a:fld>
            <a:endParaRPr/>
          </a:p>
        </p:txBody>
      </p:sp>
    </p:spTree>
    <p:extLst>
      <p:ext uri="{BB962C8B-B14F-4D97-AF65-F5344CB8AC3E}">
        <p14:creationId xmlns:p14="http://schemas.microsoft.com/office/powerpoint/2010/main" val="21358498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311700" y="445025"/>
            <a:ext cx="8520600" cy="101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Tech consultation design: Understand-Investigate-Advise</a:t>
            </a:r>
            <a:endParaRPr/>
          </a:p>
        </p:txBody>
      </p:sp>
      <p:pic>
        <p:nvPicPr>
          <p:cNvPr id="169" name="Google Shape;169;p27"/>
          <p:cNvPicPr preferRelativeResize="0"/>
          <p:nvPr/>
        </p:nvPicPr>
        <p:blipFill>
          <a:blip r:embed="rId3">
            <a:alphaModFix/>
          </a:blip>
          <a:stretch>
            <a:fillRect/>
          </a:stretch>
        </p:blipFill>
        <p:spPr>
          <a:xfrm>
            <a:off x="402138" y="2053650"/>
            <a:ext cx="7917626" cy="2515225"/>
          </a:xfrm>
          <a:prstGeom prst="rect">
            <a:avLst/>
          </a:prstGeom>
          <a:noFill/>
          <a:ln>
            <a:noFill/>
          </a:ln>
        </p:spPr>
      </p:pic>
      <p:sp>
        <p:nvSpPr>
          <p:cNvPr id="170" name="Google Shape;170;p27"/>
          <p:cNvSpPr/>
          <p:nvPr/>
        </p:nvSpPr>
        <p:spPr>
          <a:xfrm>
            <a:off x="5038525" y="2805550"/>
            <a:ext cx="1765500" cy="14865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45</a:t>
            </a:fld>
            <a:endParaRPr/>
          </a:p>
        </p:txBody>
      </p:sp>
    </p:spTree>
    <p:extLst>
      <p:ext uri="{BB962C8B-B14F-4D97-AF65-F5344CB8AC3E}">
        <p14:creationId xmlns:p14="http://schemas.microsoft.com/office/powerpoint/2010/main" val="10809131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 from our field study with 31 survivors </a:t>
            </a:r>
            <a:endParaRPr/>
          </a:p>
        </p:txBody>
      </p:sp>
      <p:pic>
        <p:nvPicPr>
          <p:cNvPr id="177" name="Google Shape;177;p28"/>
          <p:cNvPicPr preferRelativeResize="0"/>
          <p:nvPr/>
        </p:nvPicPr>
        <p:blipFill>
          <a:blip r:embed="rId3">
            <a:alphaModFix/>
          </a:blip>
          <a:stretch>
            <a:fillRect/>
          </a:stretch>
        </p:blipFill>
        <p:spPr>
          <a:xfrm>
            <a:off x="371050" y="1594425"/>
            <a:ext cx="8118026" cy="2406875"/>
          </a:xfrm>
          <a:prstGeom prst="rect">
            <a:avLst/>
          </a:prstGeom>
          <a:noFill/>
          <a:ln>
            <a:noFill/>
          </a:ln>
        </p:spPr>
      </p:pic>
      <p:sp>
        <p:nvSpPr>
          <p:cNvPr id="178" name="Google Shape;178;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46</a:t>
            </a:fld>
            <a:endParaRPr/>
          </a:p>
        </p:txBody>
      </p:sp>
    </p:spTree>
    <p:extLst>
      <p:ext uri="{BB962C8B-B14F-4D97-AF65-F5344CB8AC3E}">
        <p14:creationId xmlns:p14="http://schemas.microsoft.com/office/powerpoint/2010/main" val="20633411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05740"/>
            <a:ext cx="8949055" cy="857250"/>
          </a:xfrm>
        </p:spPr>
        <p:txBody>
          <a:bodyPr/>
          <a:lstStyle/>
          <a:p>
            <a:r>
              <a:rPr lang="en-US" smtClean="0"/>
              <a:t>Clinical Cyber </a:t>
            </a:r>
            <a:r>
              <a:rPr lang="en-US" dirty="0" smtClean="0"/>
              <a:t>Security for IPV Victims</a:t>
            </a:r>
            <a:endParaRPr lang="en-US" dirty="0"/>
          </a:p>
        </p:txBody>
      </p:sp>
      <p:sp>
        <p:nvSpPr>
          <p:cNvPr id="3" name="Content Placeholder 2"/>
          <p:cNvSpPr>
            <a:spLocks noGrp="1"/>
          </p:cNvSpPr>
          <p:nvPr>
            <p:ph idx="1"/>
          </p:nvPr>
        </p:nvSpPr>
        <p:spPr/>
        <p:txBody>
          <a:bodyPr/>
          <a:lstStyle/>
          <a:p>
            <a:r>
              <a:rPr lang="en-US" sz="3200" dirty="0" smtClean="0"/>
              <a:t>Need for clinical security for IPV Victims</a:t>
            </a:r>
          </a:p>
          <a:p>
            <a:endParaRPr lang="en-US" sz="3200" dirty="0"/>
          </a:p>
          <a:p>
            <a:r>
              <a:rPr lang="en-US" sz="3200" dirty="0" smtClean="0"/>
              <a:t>Might assist with diagnosing tech abuse</a:t>
            </a:r>
          </a:p>
          <a:p>
            <a:endParaRPr lang="en-US" sz="3200" dirty="0"/>
          </a:p>
          <a:p>
            <a:r>
              <a:rPr lang="en-US" sz="3200" dirty="0" smtClean="0"/>
              <a:t>Difficult to scale</a:t>
            </a:r>
            <a:endParaRPr lang="en-US" sz="3200" dirty="0"/>
          </a:p>
        </p:txBody>
      </p:sp>
      <p:sp>
        <p:nvSpPr>
          <p:cNvPr id="4" name="Slide Number Placeholder 3"/>
          <p:cNvSpPr>
            <a:spLocks noGrp="1"/>
          </p:cNvSpPr>
          <p:nvPr>
            <p:ph type="sldNum" sz="quarter" idx="12"/>
          </p:nvPr>
        </p:nvSpPr>
        <p:spPr/>
        <p:txBody>
          <a:bodyPr/>
          <a:lstStyle/>
          <a:p>
            <a:fld id="{0171B764-2AEC-2441-A2C9-DC14F9875489}" type="slidenum">
              <a:rPr lang="uk-UA" smtClean="0"/>
              <a:t>47</a:t>
            </a:fld>
            <a:endParaRPr lang="uk-UA"/>
          </a:p>
        </p:txBody>
      </p:sp>
    </p:spTree>
    <p:extLst>
      <p:ext uri="{BB962C8B-B14F-4D97-AF65-F5344CB8AC3E}">
        <p14:creationId xmlns:p14="http://schemas.microsoft.com/office/powerpoint/2010/main" val="16610572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TextBox 201"/>
          <p:cNvSpPr txBox="1"/>
          <p:nvPr/>
        </p:nvSpPr>
        <p:spPr>
          <a:xfrm>
            <a:off x="3280409" y="3363902"/>
            <a:ext cx="3091201" cy="1061829"/>
          </a:xfrm>
          <a:prstGeom prst="rect">
            <a:avLst/>
          </a:prstGeom>
          <a:noFill/>
        </p:spPr>
        <p:txBody>
          <a:bodyPr wrap="square">
            <a:spAutoFit/>
          </a:bodyPr>
          <a:lstStyle/>
          <a:p>
            <a:pPr>
              <a:defRPr/>
            </a:pPr>
            <a:r>
              <a:rPr lang="en-US" sz="2100" dirty="0">
                <a:solidFill>
                  <a:srgbClr val="534239"/>
                </a:solidFill>
                <a:ea typeface="+mn-ea"/>
                <a:cs typeface="Arial" pitchFamily="34" charset="0"/>
              </a:rPr>
              <a:t>Questions?</a:t>
            </a:r>
          </a:p>
          <a:p>
            <a:pPr>
              <a:defRPr/>
            </a:pPr>
            <a:r>
              <a:rPr lang="en-US" sz="2100" dirty="0" err="1" smtClean="0">
                <a:solidFill>
                  <a:srgbClr val="534239"/>
                </a:solidFill>
                <a:ea typeface="+mn-ea"/>
                <a:cs typeface="Arial" pitchFamily="34" charset="0"/>
              </a:rPr>
              <a:t>mccoy@nyu.edu</a:t>
            </a:r>
            <a:endParaRPr lang="en-US" sz="2100" dirty="0">
              <a:solidFill>
                <a:srgbClr val="534239"/>
              </a:solidFill>
              <a:ea typeface="+mn-ea"/>
              <a:cs typeface="Arial" pitchFamily="34" charset="0"/>
            </a:endParaRPr>
          </a:p>
          <a:p>
            <a:pPr>
              <a:defRPr/>
            </a:pPr>
            <a:r>
              <a:rPr lang="en-US" sz="2100" dirty="0" smtClean="0">
                <a:solidFill>
                  <a:srgbClr val="534239"/>
                </a:solidFill>
                <a:ea typeface="+mn-ea"/>
                <a:cs typeface="Arial" pitchFamily="34" charset="0"/>
              </a:rPr>
              <a:t>http</a:t>
            </a:r>
            <a:r>
              <a:rPr lang="en-US" sz="2100" dirty="0">
                <a:solidFill>
                  <a:srgbClr val="534239"/>
                </a:solidFill>
                <a:ea typeface="+mn-ea"/>
                <a:cs typeface="Arial" pitchFamily="34" charset="0"/>
              </a:rPr>
              <a:t>://</a:t>
            </a:r>
            <a:r>
              <a:rPr lang="en-US" sz="2100" dirty="0" err="1" smtClean="0">
                <a:solidFill>
                  <a:srgbClr val="534239"/>
                </a:solidFill>
                <a:ea typeface="+mn-ea"/>
                <a:cs typeface="Arial" pitchFamily="34" charset="0"/>
              </a:rPr>
              <a:t>cyber.nyu.edu</a:t>
            </a:r>
            <a:r>
              <a:rPr lang="en-US" sz="2100" dirty="0" smtClean="0">
                <a:solidFill>
                  <a:srgbClr val="534239"/>
                </a:solidFill>
                <a:ea typeface="+mn-ea"/>
                <a:cs typeface="Arial" pitchFamily="34" charset="0"/>
              </a:rPr>
              <a:t>/</a:t>
            </a:r>
            <a:endParaRPr lang="en-US" sz="2100" dirty="0">
              <a:solidFill>
                <a:srgbClr val="534239"/>
              </a:solidFill>
              <a:ea typeface="+mn-ea"/>
              <a:cs typeface="Arial" pitchFamily="34" charset="0"/>
            </a:endParaRPr>
          </a:p>
        </p:txBody>
      </p:sp>
      <p:pic>
        <p:nvPicPr>
          <p:cNvPr id="2" name="Picture 1" descr="CCS_logo.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8129"/>
            <a:ext cx="9144000" cy="2397053"/>
          </a:xfrm>
          <a:prstGeom prst="rect">
            <a:avLst/>
          </a:prstGeom>
        </p:spPr>
      </p:pic>
      <p:grpSp>
        <p:nvGrpSpPr>
          <p:cNvPr id="4" name="Group 3"/>
          <p:cNvGrpSpPr/>
          <p:nvPr/>
        </p:nvGrpSpPr>
        <p:grpSpPr>
          <a:xfrm>
            <a:off x="6371610" y="3131808"/>
            <a:ext cx="2075160" cy="1777684"/>
            <a:chOff x="3616192" y="2664889"/>
            <a:chExt cx="1848441" cy="1823255"/>
          </a:xfrm>
        </p:grpSpPr>
        <p:sp>
          <p:nvSpPr>
            <p:cNvPr id="5" name="Rectangle 4"/>
            <p:cNvSpPr/>
            <p:nvPr/>
          </p:nvSpPr>
          <p:spPr>
            <a:xfrm>
              <a:off x="3636675" y="2679230"/>
              <a:ext cx="1827958" cy="1808914"/>
            </a:xfrm>
            <a:prstGeom prst="rect">
              <a:avLst/>
            </a:prstGeom>
            <a:solidFill>
              <a:srgbClr val="34074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CyberSecurity-horiz-white-DIGITAL.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6192" y="2664889"/>
              <a:ext cx="1789474" cy="1704602"/>
            </a:xfrm>
            <a:prstGeom prst="rect">
              <a:avLst/>
            </a:prstGeom>
          </p:spPr>
        </p:pic>
      </p:grpSp>
    </p:spTree>
    <p:extLst>
      <p:ext uri="{BB962C8B-B14F-4D97-AF65-F5344CB8AC3E}">
        <p14:creationId xmlns:p14="http://schemas.microsoft.com/office/powerpoint/2010/main" val="14178676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Title1"/>
          <p:cNvSpPr>
            <a:spLocks noGrp="1" noChangeArrowheads="1"/>
            <a:extLst>
              <a:ext uri="smNativeData">
                <pr:smNativeData xmlns:pr="smNativeData" xmlns:p14="http://schemas.microsoft.com/office/powerpoint/2010/main" xmlns="" val="SMDATA_13_Ywb2WhMAAAAlAAAAZAAAAA8BAAAAkAAAAEgAAACQAAAASAAAAAAAAAAB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AAASW0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A4BAAA0wkAAAg0AACcEAAAAAAAACYAAAAIAAAAAIAAAAAAAAA="/>
              </a:ext>
            </a:extLst>
          </p:cNvSpPr>
          <p:nvPr>
            <p:ph type="ctrTitle"/>
          </p:nvPr>
        </p:nvSpPr>
        <p:spPr>
          <a:xfrm>
            <a:off x="685800" y="722419"/>
            <a:ext cx="7772400" cy="1102995"/>
          </a:xfrm>
        </p:spPr>
        <p:txBody>
          <a:bodyPr/>
          <a:lstStyle>
            <a:lvl1pPr>
              <a:defRPr>
                <a:latin typeface="Century Schoolbook L" pitchFamily="1" charset="0"/>
                <a:ea typeface="Century Schoolbook L" pitchFamily="1" charset="0"/>
                <a:cs typeface="Century Schoolbook L" pitchFamily="1" charset="0"/>
              </a:defRPr>
            </a:lvl1pPr>
          </a:lstStyle>
          <a:p>
            <a:r>
              <a:rPr dirty="0">
                <a:solidFill>
                  <a:schemeClr val="tx1"/>
                </a:solidFill>
                <a:latin typeface="Century Schoolbook" panose="02040604050505020304" pitchFamily="18" charset="0"/>
              </a:rPr>
              <a:t>The Spyware Used in </a:t>
            </a:r>
          </a:p>
          <a:p>
            <a:pPr>
              <a:defRPr>
                <a:latin typeface="Century Schoolbook L" pitchFamily="1" charset="0"/>
                <a:ea typeface="Century Schoolbook L" pitchFamily="1" charset="0"/>
                <a:cs typeface="Century Schoolbook L" pitchFamily="1" charset="0"/>
              </a:defRPr>
            </a:pPr>
            <a:r>
              <a:rPr dirty="0">
                <a:solidFill>
                  <a:srgbClr val="5A2781"/>
                </a:solidFill>
                <a:latin typeface="Century Schoolbook" panose="02040604050505020304" pitchFamily="18" charset="0"/>
              </a:rPr>
              <a:t>Intimate Partner Violence</a:t>
            </a:r>
          </a:p>
        </p:txBody>
      </p:sp>
      <p:sp>
        <p:nvSpPr>
          <p:cNvPr id="3" name="SlideSubtitle1"/>
          <p:cNvSpPr>
            <a:spLocks noGrp="1" noChangeArrowheads="1"/>
            <a:extLst>
              <a:ext uri="smNativeData">
                <pr:smNativeData xmlns:pr="smNativeData" xmlns:p14="http://schemas.microsoft.com/office/powerpoint/2010/main" xmlns="" val="SMDATA_13_Ywb2WhMAAAAlAAAAZAAAAA8BAAAAkAAAAEgAAACQAAAASAAAAAAAAAAAAAAAAAAAAAEAAABQAAAAAAAAAAAA4D8AAAAAAADgPwAAAAAAAOA/AAAAAAAA4D8AAAAAAADgPwAAAAAAAOA/AAAAAAAA4D8AAAAAAADgPwAAAAAAAOA/AAAAAAAA4D8CAAAAjAAAAAAAAAAAAAAAu+Dj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CAgIAKAAAAACgAAAAoAAAAZAAAAGQAAAAAAAAAzMzMAAAAAABQAAAAUAAAAGQAAABkAAAAAAAAABcAAAAUAAAAAAAAAAAAAAD/fwAA/38AAAAAAAAJAAAABAAAAP////8MAAAAEAAAAAAAAAAAAAAAAAAAAAAAAAAeAAAAaAAAAAAAAAAAAAAAAAAAAAAAAAAAAAAAECcAABAnAAAAAAAAAAAAAAAAAAAAAAAAAAAAAAAAAAAAAAAAAAAAABQAAAAAAAAAwMD/AAAAAABkAAAAMgAAAAAAAABkAAAAAAAAAH9/fwAKAAAAHwAAAFQAAAC74OMF////AQAAAAAAAAAAAAAAAAAAAAAAAAAAAAAAAAAAAAAAAAAAAAAAAn9/fwCAgIADzMzMAMDA/wB/f38AAAAAAAAAAAAAAAAAAAAAAAAAAAAhAAAAGAAAABQAAABwCAAA7hEAANAvAAAEGgAAAAAAACYAAAAIAAAAAAAAAAAAAAA="/>
              </a:ext>
            </a:extLst>
          </p:cNvSpPr>
          <p:nvPr>
            <p:ph type="subTitle" idx="1"/>
          </p:nvPr>
        </p:nvSpPr>
        <p:spPr>
          <a:xfrm>
            <a:off x="298988" y="2284730"/>
            <a:ext cx="8434801" cy="1314450"/>
          </a:xfrm>
        </p:spPr>
        <p:txBody>
          <a:bodyPr/>
          <a:lstStyle/>
          <a:p>
            <a:r>
              <a:rPr lang="en-US" sz="2000" dirty="0">
                <a:latin typeface="Abadi Extra Light" panose="020B0604020202020204" pitchFamily="34" charset="0"/>
              </a:rPr>
              <a:t>Rahul Chatterjee</a:t>
            </a:r>
            <a:r>
              <a:rPr lang="en-US" sz="2000" b="1" dirty="0">
                <a:latin typeface="Abadi Extra Light" panose="020B0604020202020204" pitchFamily="34" charset="0"/>
              </a:rPr>
              <a:t>,  </a:t>
            </a:r>
            <a:r>
              <a:rPr lang="en-US" sz="2000" dirty="0">
                <a:latin typeface="Abadi Extra Light" panose="020B0604020202020204" pitchFamily="34" charset="0"/>
              </a:rPr>
              <a:t>Periwinkle </a:t>
            </a:r>
            <a:r>
              <a:rPr lang="en-US" sz="2000" dirty="0" err="1">
                <a:latin typeface="Abadi Extra Light" panose="020B0604020202020204" pitchFamily="34" charset="0"/>
              </a:rPr>
              <a:t>Doerfler</a:t>
            </a:r>
            <a:r>
              <a:rPr lang="en-US" sz="2000" dirty="0">
                <a:latin typeface="Abadi Extra Light" panose="020B0604020202020204" pitchFamily="34" charset="0"/>
              </a:rPr>
              <a:t>,  </a:t>
            </a:r>
            <a:r>
              <a:rPr lang="en-US" sz="2000" dirty="0" err="1">
                <a:latin typeface="Abadi Extra Light" panose="020B0604020202020204" pitchFamily="34" charset="0"/>
              </a:rPr>
              <a:t>Hadas</a:t>
            </a:r>
            <a:r>
              <a:rPr lang="en-US" sz="2000" dirty="0">
                <a:latin typeface="Abadi Extra Light" panose="020B0604020202020204" pitchFamily="34" charset="0"/>
              </a:rPr>
              <a:t> </a:t>
            </a:r>
            <a:r>
              <a:rPr lang="en-US" sz="2000" dirty="0" err="1">
                <a:latin typeface="Abadi Extra Light" panose="020B0604020202020204" pitchFamily="34" charset="0"/>
              </a:rPr>
              <a:t>Orgad</a:t>
            </a:r>
            <a:r>
              <a:rPr lang="en-US" sz="2000" dirty="0">
                <a:latin typeface="Abadi Extra Light" panose="020B0604020202020204" pitchFamily="34" charset="0"/>
              </a:rPr>
              <a:t>,</a:t>
            </a:r>
          </a:p>
          <a:p>
            <a:r>
              <a:rPr lang="en-US" sz="2000" dirty="0">
                <a:latin typeface="Abadi Extra Light" panose="020B0604020202020204" pitchFamily="34" charset="0"/>
              </a:rPr>
              <a:t>Sam </a:t>
            </a:r>
            <a:r>
              <a:rPr lang="en-US" sz="2000" dirty="0" err="1">
                <a:latin typeface="Abadi Extra Light" panose="020B0604020202020204" pitchFamily="34" charset="0"/>
              </a:rPr>
              <a:t>Havron</a:t>
            </a:r>
            <a:r>
              <a:rPr lang="en-US" sz="2000" dirty="0">
                <a:latin typeface="Abadi Extra Light" panose="020B0604020202020204" pitchFamily="34" charset="0"/>
              </a:rPr>
              <a:t>,  Jackeline Palmer,  Diana Freed, </a:t>
            </a:r>
          </a:p>
          <a:p>
            <a:r>
              <a:rPr lang="en-US" sz="2000" dirty="0">
                <a:latin typeface="Abadi Extra Light" panose="020B0604020202020204" pitchFamily="34" charset="0"/>
              </a:rPr>
              <a:t>Karen Levy,  Nicola Dell,  Damon McCoy,  Thomas Ristenpart</a:t>
            </a:r>
            <a:endParaRPr sz="2000" dirty="0">
              <a:latin typeface="Abadi Extra Light" panose="020B0604020202020204" pitchFamily="34" charset="0"/>
            </a:endParaRPr>
          </a:p>
        </p:txBody>
      </p:sp>
      <p:pic>
        <p:nvPicPr>
          <p:cNvPr id="9" name="Picture 8">
            <a:extLst>
              <a:ext uri="{FF2B5EF4-FFF2-40B4-BE49-F238E27FC236}">
                <a16:creationId xmlns:a16="http://schemas.microsoft.com/office/drawing/2014/main" xmlns="" id="{28406670-3753-44EA-86BB-1FB83ECB57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62759" y="3425664"/>
            <a:ext cx="1302354" cy="1538494"/>
          </a:xfrm>
          <a:prstGeom prst="rect">
            <a:avLst/>
          </a:prstGeom>
        </p:spPr>
      </p:pic>
      <p:pic>
        <p:nvPicPr>
          <p:cNvPr id="15" name="Picture 14" descr="A drawing of a face&#10;&#10;Description generated with high confidence">
            <a:extLst>
              <a:ext uri="{FF2B5EF4-FFF2-40B4-BE49-F238E27FC236}">
                <a16:creationId xmlns:a16="http://schemas.microsoft.com/office/drawing/2014/main" xmlns="" id="{FD3DCB11-B2D3-4C44-97FD-C37F2B21EE6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010807" y="4058496"/>
            <a:ext cx="3290460" cy="507111"/>
          </a:xfrm>
          <a:prstGeom prst="rect">
            <a:avLst/>
          </a:prstGeom>
        </p:spPr>
      </p:pic>
      <p:pic>
        <p:nvPicPr>
          <p:cNvPr id="14" name="Picture 13">
            <a:extLst>
              <a:ext uri="{FF2B5EF4-FFF2-40B4-BE49-F238E27FC236}">
                <a16:creationId xmlns:a16="http://schemas.microsoft.com/office/drawing/2014/main" xmlns="" id="{9B3C6EB0-5EF5-4F1E-8C6F-0D1AAAC55C95}"/>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rcRect r="-1"/>
          <a:stretch/>
        </p:blipFill>
        <p:spPr>
          <a:xfrm>
            <a:off x="6819083" y="3661804"/>
            <a:ext cx="1302354" cy="1302354"/>
          </a:xfrm>
          <a:prstGeom prst="rect">
            <a:avLst/>
          </a:prstGeom>
        </p:spPr>
      </p:pic>
      <p:sp>
        <p:nvSpPr>
          <p:cNvPr id="17" name="Slide Number Placeholder 16">
            <a:extLst>
              <a:ext uri="{FF2B5EF4-FFF2-40B4-BE49-F238E27FC236}">
                <a16:creationId xmlns:a16="http://schemas.microsoft.com/office/drawing/2014/main" xmlns="" id="{A17D5C51-46F7-4B55-8FB4-5A6C972AAFC2}"/>
              </a:ext>
            </a:extLst>
          </p:cNvPr>
          <p:cNvSpPr>
            <a:spLocks noGrp="1"/>
          </p:cNvSpPr>
          <p:nvPr>
            <p:ph type="sldNum" sz="quarter" idx="12"/>
          </p:nvPr>
        </p:nvSpPr>
        <p:spPr/>
        <p:txBody>
          <a:bodyPr/>
          <a:lstStyle/>
          <a:p>
            <a:fld id="{12A11AC8-86FF-F4EC-B119-70B954574725}" type="slidenum">
              <a:rPr lang="en-US" smtClean="0"/>
              <a:t>5</a:t>
            </a:fld>
            <a:endParaRPr lang="en-US"/>
          </a:p>
        </p:txBody>
      </p:sp>
    </p:spTree>
    <p:extLst>
      <p:ext uri="{BB962C8B-B14F-4D97-AF65-F5344CB8AC3E}">
        <p14:creationId xmlns:p14="http://schemas.microsoft.com/office/powerpoint/2010/main" val="14639858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4A42CD-9C6B-4FF1-8D2F-CF72AFFFAFE9}"/>
              </a:ext>
            </a:extLst>
          </p:cNvPr>
          <p:cNvSpPr>
            <a:spLocks noGrp="1"/>
          </p:cNvSpPr>
          <p:nvPr>
            <p:ph type="title"/>
          </p:nvPr>
        </p:nvSpPr>
        <p:spPr>
          <a:xfrm>
            <a:off x="51435" y="60325"/>
            <a:ext cx="8949055" cy="857250"/>
          </a:xfrm>
        </p:spPr>
        <p:txBody>
          <a:bodyPr/>
          <a:lstStyle/>
          <a:p>
            <a:r>
              <a:rPr lang="en-US" dirty="0"/>
              <a:t>Spyware threat model in IPV</a:t>
            </a:r>
          </a:p>
        </p:txBody>
      </p:sp>
      <p:sp>
        <p:nvSpPr>
          <p:cNvPr id="4" name="Slide Number Placeholder 3">
            <a:extLst>
              <a:ext uri="{FF2B5EF4-FFF2-40B4-BE49-F238E27FC236}">
                <a16:creationId xmlns:a16="http://schemas.microsoft.com/office/drawing/2014/main" xmlns="" id="{3AF8F1E1-5D67-4BA5-AC94-73B849FFCCBD}"/>
              </a:ext>
            </a:extLst>
          </p:cNvPr>
          <p:cNvSpPr>
            <a:spLocks noGrp="1"/>
          </p:cNvSpPr>
          <p:nvPr>
            <p:ph type="sldNum" sz="quarter" idx="12"/>
          </p:nvPr>
        </p:nvSpPr>
        <p:spPr/>
        <p:txBody>
          <a:bodyPr/>
          <a:lstStyle/>
          <a:p>
            <a:fld id="{0171B764-2AEC-2441-A2C9-DC14F9875489}" type="slidenum">
              <a:rPr lang="en-US" smtClean="0"/>
              <a:t>6</a:t>
            </a:fld>
            <a:endParaRPr lang="en-US"/>
          </a:p>
        </p:txBody>
      </p:sp>
      <p:sp>
        <p:nvSpPr>
          <p:cNvPr id="6" name="TextBox 5">
            <a:extLst>
              <a:ext uri="{FF2B5EF4-FFF2-40B4-BE49-F238E27FC236}">
                <a16:creationId xmlns:a16="http://schemas.microsoft.com/office/drawing/2014/main" xmlns="" id="{5530CEAE-646E-4007-93B3-D39FD2B3914A}"/>
              </a:ext>
            </a:extLst>
          </p:cNvPr>
          <p:cNvSpPr txBox="1"/>
          <p:nvPr/>
        </p:nvSpPr>
        <p:spPr>
          <a:xfrm>
            <a:off x="1527124" y="1061502"/>
            <a:ext cx="2839822" cy="3662541"/>
          </a:xfrm>
          <a:prstGeom prst="rect">
            <a:avLst/>
          </a:prstGeom>
          <a:noFill/>
        </p:spPr>
        <p:txBody>
          <a:bodyPr wrap="square" rtlCol="0">
            <a:spAutoFit/>
          </a:bodyPr>
          <a:lstStyle/>
          <a:p>
            <a:pPr>
              <a:lnSpc>
                <a:spcPct val="150000"/>
              </a:lnSpc>
            </a:pPr>
            <a:r>
              <a:rPr lang="en-US" sz="2400" dirty="0">
                <a:latin typeface="Abadi Extra Light" panose="020B0204020104020204" pitchFamily="34" charset="0"/>
              </a:rPr>
              <a:t>has physical access</a:t>
            </a:r>
          </a:p>
          <a:p>
            <a:pPr>
              <a:lnSpc>
                <a:spcPct val="150000"/>
              </a:lnSpc>
            </a:pPr>
            <a:r>
              <a:rPr lang="en-US" sz="2400" dirty="0">
                <a:latin typeface="Abadi Extra Light" panose="020B0204020104020204" pitchFamily="34" charset="0"/>
              </a:rPr>
              <a:t>knows passwords</a:t>
            </a:r>
          </a:p>
          <a:p>
            <a:pPr>
              <a:lnSpc>
                <a:spcPct val="150000"/>
              </a:lnSpc>
            </a:pPr>
            <a:r>
              <a:rPr lang="en-US" sz="2400" dirty="0">
                <a:latin typeface="Abadi Extra Light" panose="020B0204020104020204" pitchFamily="34" charset="0"/>
              </a:rPr>
              <a:t>might own device</a:t>
            </a:r>
          </a:p>
          <a:p>
            <a:pPr>
              <a:lnSpc>
                <a:spcPct val="200000"/>
              </a:lnSpc>
            </a:pPr>
            <a:endParaRPr lang="en-US" sz="2000" dirty="0"/>
          </a:p>
          <a:p>
            <a:pPr algn="ctr"/>
            <a:endParaRPr lang="en-US" sz="2800" dirty="0">
              <a:solidFill>
                <a:srgbClr val="FF0000"/>
              </a:solidFill>
              <a:latin typeface="Abadi Extra Light" panose="020B0204020104020204" pitchFamily="34" charset="0"/>
              <a:sym typeface="Wingdings" panose="05000000000000000000" pitchFamily="2" charset="2"/>
            </a:endParaRPr>
          </a:p>
          <a:p>
            <a:pPr algn="ctr"/>
            <a:r>
              <a:rPr lang="en-US" sz="2800" dirty="0">
                <a:solidFill>
                  <a:srgbClr val="FF0000"/>
                </a:solidFill>
                <a:latin typeface="Abadi Extra Light" panose="020B0204020104020204" pitchFamily="34" charset="0"/>
                <a:sym typeface="Wingdings" panose="05000000000000000000" pitchFamily="2" charset="2"/>
              </a:rPr>
              <a:t>Abuser c</a:t>
            </a:r>
            <a:r>
              <a:rPr lang="en-US" sz="2800" dirty="0">
                <a:solidFill>
                  <a:srgbClr val="FF0000"/>
                </a:solidFill>
                <a:latin typeface="Abadi Extra Light" panose="020B0204020104020204" pitchFamily="34" charset="0"/>
              </a:rPr>
              <a:t>an install spyware</a:t>
            </a:r>
            <a:endParaRPr lang="en-US" sz="2800" dirty="0">
              <a:solidFill>
                <a:srgbClr val="FF0000"/>
              </a:solidFill>
            </a:endParaRPr>
          </a:p>
        </p:txBody>
      </p:sp>
      <p:cxnSp>
        <p:nvCxnSpPr>
          <p:cNvPr id="10" name="Straight Arrow Connector 9">
            <a:extLst>
              <a:ext uri="{FF2B5EF4-FFF2-40B4-BE49-F238E27FC236}">
                <a16:creationId xmlns:a16="http://schemas.microsoft.com/office/drawing/2014/main" xmlns="" id="{CFE0744D-8B70-4291-90F0-D486C793922D}"/>
              </a:ext>
            </a:extLst>
          </p:cNvPr>
          <p:cNvCxnSpPr>
            <a:cxnSpLocks/>
          </p:cNvCxnSpPr>
          <p:nvPr/>
        </p:nvCxnSpPr>
        <p:spPr>
          <a:xfrm>
            <a:off x="2876786" y="2858770"/>
            <a:ext cx="0" cy="9550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32" name="Picture 8" descr="Hack-SMS-Phone-Calls">
            <a:extLst>
              <a:ext uri="{FF2B5EF4-FFF2-40B4-BE49-F238E27FC236}">
                <a16:creationId xmlns:a16="http://schemas.microsoft.com/office/drawing/2014/main" xmlns="" id="{84BF2F4F-3167-4D49-8702-57D4A63D3D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773" t="6497" r="16899"/>
          <a:stretch/>
        </p:blipFill>
        <p:spPr bwMode="auto">
          <a:xfrm>
            <a:off x="4479508" y="1161137"/>
            <a:ext cx="3629225" cy="331222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6D7821E9-55B8-4BDC-A047-A3D3B915AF4A}"/>
              </a:ext>
            </a:extLst>
          </p:cNvPr>
          <p:cNvSpPr txBox="1"/>
          <p:nvPr/>
        </p:nvSpPr>
        <p:spPr>
          <a:xfrm>
            <a:off x="194945" y="1717655"/>
            <a:ext cx="1011815" cy="461665"/>
          </a:xfrm>
          <a:prstGeom prst="rect">
            <a:avLst/>
          </a:prstGeom>
          <a:noFill/>
        </p:spPr>
        <p:txBody>
          <a:bodyPr wrap="none" rtlCol="0">
            <a:spAutoFit/>
          </a:bodyPr>
          <a:lstStyle/>
          <a:p>
            <a:r>
              <a:rPr lang="en-US" sz="2400" dirty="0">
                <a:latin typeface="Abadi Extra Light" panose="020B0204020104020204" pitchFamily="34" charset="0"/>
              </a:rPr>
              <a:t>Abuser</a:t>
            </a:r>
          </a:p>
        </p:txBody>
      </p:sp>
      <p:sp>
        <p:nvSpPr>
          <p:cNvPr id="16" name="Left Brace 15">
            <a:extLst>
              <a:ext uri="{FF2B5EF4-FFF2-40B4-BE49-F238E27FC236}">
                <a16:creationId xmlns:a16="http://schemas.microsoft.com/office/drawing/2014/main" xmlns="" id="{50145AFE-9DC2-4731-ABC5-F7744AEA3F8F}"/>
              </a:ext>
            </a:extLst>
          </p:cNvPr>
          <p:cNvSpPr/>
          <p:nvPr/>
        </p:nvSpPr>
        <p:spPr>
          <a:xfrm>
            <a:off x="1218144" y="1280160"/>
            <a:ext cx="308979" cy="1413834"/>
          </a:xfrm>
          <a:prstGeom prst="leftBrace">
            <a:avLst>
              <a:gd name="adj1" fmla="val 57123"/>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278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FEECA6-B0B4-4D62-9FB9-F44B6F5A0577}"/>
              </a:ext>
            </a:extLst>
          </p:cNvPr>
          <p:cNvSpPr>
            <a:spLocks noGrp="1"/>
          </p:cNvSpPr>
          <p:nvPr>
            <p:ph type="title"/>
          </p:nvPr>
        </p:nvSpPr>
        <p:spPr>
          <a:noFill/>
          <a:ln>
            <a:noFill/>
          </a:ln>
          <a:effectLst/>
        </p:spPr>
        <p:txBody>
          <a:bodyPr vert="horz" wrap="square" numCol="1" anchor="ctr">
            <a:prstTxWarp prst="textNoShape">
              <a:avLst/>
            </a:prstTxWarp>
          </a:bodyPr>
          <a:lstStyle/>
          <a:p>
            <a:r>
              <a:rPr lang="en-US" dirty="0"/>
              <a:t>We did not know …</a:t>
            </a:r>
          </a:p>
        </p:txBody>
      </p:sp>
      <p:sp>
        <p:nvSpPr>
          <p:cNvPr id="3" name="Content Placeholder 2">
            <a:extLst>
              <a:ext uri="{FF2B5EF4-FFF2-40B4-BE49-F238E27FC236}">
                <a16:creationId xmlns:a16="http://schemas.microsoft.com/office/drawing/2014/main" xmlns="" id="{5F1FF6E6-8C3F-444A-8333-7A6E975C4592}"/>
              </a:ext>
            </a:extLst>
          </p:cNvPr>
          <p:cNvSpPr>
            <a:spLocks noGrp="1"/>
          </p:cNvSpPr>
          <p:nvPr>
            <p:ph idx="1"/>
          </p:nvPr>
        </p:nvSpPr>
        <p:spPr>
          <a:xfrm>
            <a:off x="1151255" y="1260365"/>
            <a:ext cx="6841490" cy="3587750"/>
          </a:xfrm>
        </p:spPr>
        <p:txBody>
          <a:bodyPr/>
          <a:lstStyle/>
          <a:p>
            <a:pPr marL="457200" indent="-457200">
              <a:lnSpc>
                <a:spcPct val="150000"/>
              </a:lnSpc>
              <a:buFont typeface="+mj-lt"/>
              <a:buAutoNum type="arabicPeriod"/>
            </a:pPr>
            <a:r>
              <a:rPr lang="en-US" dirty="0">
                <a:latin typeface="Abadi Extra Light" panose="020B0204020104020204" pitchFamily="34" charset="0"/>
              </a:rPr>
              <a:t>What spyware tools are available to abusers?</a:t>
            </a:r>
            <a:endParaRPr lang="en-US" dirty="0">
              <a:solidFill>
                <a:schemeClr val="accent1">
                  <a:lumMod val="50000"/>
                </a:schemeClr>
              </a:solidFill>
            </a:endParaRPr>
          </a:p>
          <a:p>
            <a:pPr marL="457200" indent="-457200">
              <a:lnSpc>
                <a:spcPct val="150000"/>
              </a:lnSpc>
              <a:buFont typeface="+mj-lt"/>
              <a:buAutoNum type="arabicPeriod"/>
            </a:pPr>
            <a:r>
              <a:rPr lang="en-US" dirty="0">
                <a:latin typeface="Abadi Extra Light" panose="020B0204020104020204" pitchFamily="34" charset="0"/>
              </a:rPr>
              <a:t>How easy it is to find and (ab)use them?</a:t>
            </a:r>
          </a:p>
          <a:p>
            <a:pPr marL="457200" indent="-457200">
              <a:lnSpc>
                <a:spcPct val="150000"/>
              </a:lnSpc>
              <a:buFont typeface="+mj-lt"/>
              <a:buAutoNum type="arabicPeriod"/>
            </a:pPr>
            <a:r>
              <a:rPr lang="en-US" dirty="0">
                <a:latin typeface="Abadi Extra Light" panose="020B0204020104020204" pitchFamily="34" charset="0"/>
              </a:rPr>
              <a:t>Are developers of these tools complicit in IPS?</a:t>
            </a:r>
          </a:p>
          <a:p>
            <a:pPr marL="457200" indent="-457200">
              <a:lnSpc>
                <a:spcPct val="150000"/>
              </a:lnSpc>
              <a:buFont typeface="+mj-lt"/>
              <a:buAutoNum type="arabicPeriod"/>
            </a:pPr>
            <a:r>
              <a:rPr lang="en-US" dirty="0">
                <a:latin typeface="Abadi Extra Light" panose="020B0204020104020204" pitchFamily="34" charset="0"/>
              </a:rPr>
              <a:t>Can anti-spyware apps come to the rescue?</a:t>
            </a:r>
          </a:p>
        </p:txBody>
      </p:sp>
      <p:sp>
        <p:nvSpPr>
          <p:cNvPr id="4" name="Slide Number Placeholder 3">
            <a:extLst>
              <a:ext uri="{FF2B5EF4-FFF2-40B4-BE49-F238E27FC236}">
                <a16:creationId xmlns:a16="http://schemas.microsoft.com/office/drawing/2014/main" xmlns="" id="{7AB34F48-61F8-4114-97F9-2C99F1CA8C2F}"/>
              </a:ext>
            </a:extLst>
          </p:cNvPr>
          <p:cNvSpPr>
            <a:spLocks noGrp="1"/>
          </p:cNvSpPr>
          <p:nvPr>
            <p:ph type="sldNum" sz="quarter" idx="12"/>
          </p:nvPr>
        </p:nvSpPr>
        <p:spPr/>
        <p:txBody>
          <a:bodyPr/>
          <a:lstStyle/>
          <a:p>
            <a:fld id="{0171B764-2AEC-2441-A2C9-DC14F9875489}" type="slidenum">
              <a:rPr lang="en-US" smtClean="0"/>
              <a:t>7</a:t>
            </a:fld>
            <a:endParaRPr lang="en-US"/>
          </a:p>
        </p:txBody>
      </p:sp>
    </p:spTree>
    <p:extLst>
      <p:ext uri="{BB962C8B-B14F-4D97-AF65-F5344CB8AC3E}">
        <p14:creationId xmlns:p14="http://schemas.microsoft.com/office/powerpoint/2010/main" val="15190784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FEECA6-B0B4-4D62-9FB9-F44B6F5A0577}"/>
              </a:ext>
            </a:extLst>
          </p:cNvPr>
          <p:cNvSpPr>
            <a:spLocks noGrp="1"/>
          </p:cNvSpPr>
          <p:nvPr>
            <p:ph type="title"/>
          </p:nvPr>
        </p:nvSpPr>
        <p:spPr>
          <a:xfrm>
            <a:off x="45720" y="205740"/>
            <a:ext cx="9052560" cy="857250"/>
          </a:xfrm>
          <a:noFill/>
          <a:ln>
            <a:noFill/>
          </a:ln>
          <a:effectLst/>
        </p:spPr>
        <p:txBody>
          <a:bodyPr vert="horz" wrap="square" numCol="1" anchor="ctr">
            <a:prstTxWarp prst="textNoShape">
              <a:avLst/>
            </a:prstTxWarp>
          </a:bodyPr>
          <a:lstStyle/>
          <a:p>
            <a:r>
              <a:rPr lang="en-US" sz="3600" dirty="0">
                <a:latin typeface="Century Schoolbook" panose="02040604050505020304" pitchFamily="18" charset="0"/>
              </a:rPr>
              <a:t>Our work:</a:t>
            </a:r>
            <a:br>
              <a:rPr lang="en-US" sz="3600" dirty="0">
                <a:latin typeface="Century Schoolbook" panose="02040604050505020304" pitchFamily="18" charset="0"/>
              </a:rPr>
            </a:br>
            <a:r>
              <a:rPr lang="en-US" sz="3000" dirty="0">
                <a:latin typeface="Century Schoolbook" panose="02040604050505020304" pitchFamily="18" charset="0"/>
              </a:rPr>
              <a:t>First study of the ecosystem of IPS-relevant apps</a:t>
            </a:r>
          </a:p>
        </p:txBody>
      </p:sp>
      <p:sp>
        <p:nvSpPr>
          <p:cNvPr id="4" name="Slide Number Placeholder 3">
            <a:extLst>
              <a:ext uri="{FF2B5EF4-FFF2-40B4-BE49-F238E27FC236}">
                <a16:creationId xmlns:a16="http://schemas.microsoft.com/office/drawing/2014/main" xmlns="" id="{7AB34F48-61F8-4114-97F9-2C99F1CA8C2F}"/>
              </a:ext>
            </a:extLst>
          </p:cNvPr>
          <p:cNvSpPr>
            <a:spLocks noGrp="1"/>
          </p:cNvSpPr>
          <p:nvPr>
            <p:ph type="sldNum" sz="quarter" idx="12"/>
          </p:nvPr>
        </p:nvSpPr>
        <p:spPr/>
        <p:txBody>
          <a:bodyPr/>
          <a:lstStyle/>
          <a:p>
            <a:fld id="{0171B764-2AEC-2441-A2C9-DC14F9875489}" type="slidenum">
              <a:rPr lang="en-US" smtClean="0"/>
              <a:t>8</a:t>
            </a:fld>
            <a:endParaRPr lang="en-US"/>
          </a:p>
        </p:txBody>
      </p:sp>
      <p:sp>
        <p:nvSpPr>
          <p:cNvPr id="5" name="Rectangle 4">
            <a:extLst>
              <a:ext uri="{FF2B5EF4-FFF2-40B4-BE49-F238E27FC236}">
                <a16:creationId xmlns:a16="http://schemas.microsoft.com/office/drawing/2014/main" xmlns="" id="{3CC03475-3CD9-4126-A0FB-02E0495A1187}"/>
              </a:ext>
            </a:extLst>
          </p:cNvPr>
          <p:cNvSpPr/>
          <p:nvPr/>
        </p:nvSpPr>
        <p:spPr>
          <a:xfrm>
            <a:off x="290195" y="4150360"/>
            <a:ext cx="8563610"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en-US" sz="2400" dirty="0">
                <a:latin typeface="Abadi Extra Light" panose="020B0204020104020204" pitchFamily="34" charset="0"/>
              </a:rPr>
              <a:t>Spyware ecosystem currently </a:t>
            </a:r>
            <a:r>
              <a:rPr lang="en-US" sz="2400" dirty="0">
                <a:solidFill>
                  <a:schemeClr val="bg1"/>
                </a:solidFill>
                <a:latin typeface="Abadi Extra Light" panose="020B0204020104020204" pitchFamily="34" charset="0"/>
              </a:rPr>
              <a:t>empowering abusers and failing victims</a:t>
            </a:r>
          </a:p>
        </p:txBody>
      </p:sp>
      <p:sp>
        <p:nvSpPr>
          <p:cNvPr id="7" name="Rectangle 6">
            <a:extLst>
              <a:ext uri="{FF2B5EF4-FFF2-40B4-BE49-F238E27FC236}">
                <a16:creationId xmlns:a16="http://schemas.microsoft.com/office/drawing/2014/main" xmlns="" id="{3DF52598-9FDD-44CD-9A1A-F5D61172287C}"/>
              </a:ext>
            </a:extLst>
          </p:cNvPr>
          <p:cNvSpPr/>
          <p:nvPr/>
        </p:nvSpPr>
        <p:spPr>
          <a:xfrm>
            <a:off x="4979669" y="3025211"/>
            <a:ext cx="3874135" cy="83099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117475" lvl="1" indent="-65088"/>
            <a:r>
              <a:rPr lang="en-US" sz="2400" dirty="0">
                <a:latin typeface="Abadi Extra Light" panose="020B0204020104020204" pitchFamily="34" charset="0"/>
              </a:rPr>
              <a:t>Some developers promote IPS, others  condone it</a:t>
            </a:r>
          </a:p>
        </p:txBody>
      </p:sp>
      <p:sp>
        <p:nvSpPr>
          <p:cNvPr id="8" name="Rectangle 7">
            <a:extLst>
              <a:ext uri="{FF2B5EF4-FFF2-40B4-BE49-F238E27FC236}">
                <a16:creationId xmlns:a16="http://schemas.microsoft.com/office/drawing/2014/main" xmlns="" id="{AE23BB5F-F083-4D30-9CD9-D9F4B47C9D72}"/>
              </a:ext>
            </a:extLst>
          </p:cNvPr>
          <p:cNvSpPr/>
          <p:nvPr/>
        </p:nvSpPr>
        <p:spPr>
          <a:xfrm>
            <a:off x="625475" y="3028052"/>
            <a:ext cx="4018280" cy="83099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400" dirty="0">
                <a:latin typeface="Abadi Extra Light" panose="020B0204020104020204" pitchFamily="34" charset="0"/>
              </a:rPr>
              <a:t>Current anti-spyware doesn’t flag IPS-relevant apps as threat</a:t>
            </a:r>
            <a:endParaRPr lang="en-US" sz="2400" dirty="0"/>
          </a:p>
        </p:txBody>
      </p:sp>
      <p:sp>
        <p:nvSpPr>
          <p:cNvPr id="12" name="Rectangle 11">
            <a:extLst>
              <a:ext uri="{FF2B5EF4-FFF2-40B4-BE49-F238E27FC236}">
                <a16:creationId xmlns:a16="http://schemas.microsoft.com/office/drawing/2014/main" xmlns="" id="{D42B0191-4E7A-4E1F-A90C-FAE210F8D009}"/>
              </a:ext>
            </a:extLst>
          </p:cNvPr>
          <p:cNvSpPr/>
          <p:nvPr/>
        </p:nvSpPr>
        <p:spPr>
          <a:xfrm>
            <a:off x="625475" y="1495425"/>
            <a:ext cx="4018280" cy="126188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117475" lvl="1"/>
            <a:r>
              <a:rPr lang="en-US" sz="2800" dirty="0">
                <a:latin typeface="LM Roman 12" panose="00000500000000000000" pitchFamily="50" charset="0"/>
              </a:rPr>
              <a:t>~4000</a:t>
            </a:r>
            <a:r>
              <a:rPr lang="en-US" sz="2800" dirty="0">
                <a:latin typeface="Abadi Extra Light" panose="020B0204020104020204" pitchFamily="34" charset="0"/>
              </a:rPr>
              <a:t> IPS-relevant apps: </a:t>
            </a:r>
          </a:p>
          <a:p>
            <a:pPr marL="403225" lvl="1" indent="-285750">
              <a:buFont typeface="Arial" panose="020B0604020202020204" pitchFamily="34" charset="0"/>
              <a:buChar char="•"/>
            </a:pPr>
            <a:r>
              <a:rPr lang="en-US" sz="2400" dirty="0">
                <a:latin typeface="Abadi Extra Light" panose="020B0204020104020204" pitchFamily="34" charset="0"/>
              </a:rPr>
              <a:t>Some are overt spyware</a:t>
            </a:r>
          </a:p>
          <a:p>
            <a:pPr marL="403225" lvl="1" indent="-285750">
              <a:buFont typeface="Arial" panose="020B0604020202020204" pitchFamily="34" charset="0"/>
              <a:buChar char="•"/>
            </a:pPr>
            <a:r>
              <a:rPr lang="en-US" sz="2400" dirty="0">
                <a:latin typeface="Abadi Extra Light" panose="020B0204020104020204" pitchFamily="34" charset="0"/>
              </a:rPr>
              <a:t>Most are </a:t>
            </a:r>
            <a:r>
              <a:rPr lang="en-US" sz="2400" b="1" i="1" dirty="0">
                <a:latin typeface="Abadi Extra Light" panose="020B0204020104020204" pitchFamily="34" charset="0"/>
              </a:rPr>
              <a:t>dual-use</a:t>
            </a:r>
          </a:p>
        </p:txBody>
      </p:sp>
      <p:sp>
        <p:nvSpPr>
          <p:cNvPr id="14" name="Rectangle 13">
            <a:extLst>
              <a:ext uri="{FF2B5EF4-FFF2-40B4-BE49-F238E27FC236}">
                <a16:creationId xmlns:a16="http://schemas.microsoft.com/office/drawing/2014/main" xmlns="" id="{04DBB7FA-2B08-4BC3-9C20-E50E4F2009A5}"/>
              </a:ext>
            </a:extLst>
          </p:cNvPr>
          <p:cNvSpPr/>
          <p:nvPr/>
        </p:nvSpPr>
        <p:spPr>
          <a:xfrm>
            <a:off x="4979669" y="1510813"/>
            <a:ext cx="3874135"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117475" lvl="1"/>
            <a:r>
              <a:rPr lang="en-US" sz="2400" dirty="0">
                <a:latin typeface="Abadi Extra Light" panose="020B0204020104020204" pitchFamily="34" charset="0"/>
              </a:rPr>
              <a:t>Abundant resources </a:t>
            </a:r>
          </a:p>
          <a:p>
            <a:pPr marL="117475" lvl="1"/>
            <a:r>
              <a:rPr lang="en-US" sz="2400" dirty="0">
                <a:latin typeface="Abadi Extra Light" panose="020B0204020104020204" pitchFamily="34" charset="0"/>
              </a:rPr>
              <a:t>(blogs, videos, forums, etc.) to help abusers with IPS</a:t>
            </a:r>
          </a:p>
        </p:txBody>
      </p:sp>
    </p:spTree>
    <p:custDataLst>
      <p:tags r:id="rId1"/>
    </p:custDataLst>
    <p:extLst>
      <p:ext uri="{BB962C8B-B14F-4D97-AF65-F5344CB8AC3E}">
        <p14:creationId xmlns:p14="http://schemas.microsoft.com/office/powerpoint/2010/main" val="412669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2"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8A9D1-6BE5-44E2-AC30-72953A71298F}"/>
              </a:ext>
            </a:extLst>
          </p:cNvPr>
          <p:cNvSpPr>
            <a:spLocks noGrp="1"/>
          </p:cNvSpPr>
          <p:nvPr>
            <p:ph type="title"/>
          </p:nvPr>
        </p:nvSpPr>
        <p:spPr>
          <a:xfrm>
            <a:off x="457200" y="205740"/>
            <a:ext cx="8229600" cy="857250"/>
          </a:xfrm>
          <a:ln w="19050">
            <a:noFill/>
          </a:ln>
        </p:spPr>
        <p:txBody>
          <a:bodyPr/>
          <a:lstStyle/>
          <a:p>
            <a:r>
              <a:rPr lang="en-US" sz="3200" dirty="0"/>
              <a:t>How do abusers find IPS-relevant apps?</a:t>
            </a:r>
          </a:p>
        </p:txBody>
      </p:sp>
      <p:sp>
        <p:nvSpPr>
          <p:cNvPr id="4" name="Slide Number Placeholder 3">
            <a:extLst>
              <a:ext uri="{FF2B5EF4-FFF2-40B4-BE49-F238E27FC236}">
                <a16:creationId xmlns:a16="http://schemas.microsoft.com/office/drawing/2014/main" xmlns="" id="{C525C3C2-EC3F-4671-932E-D84E0F3A7E37}"/>
              </a:ext>
            </a:extLst>
          </p:cNvPr>
          <p:cNvSpPr>
            <a:spLocks noGrp="1"/>
          </p:cNvSpPr>
          <p:nvPr>
            <p:ph type="sldNum" sz="quarter" idx="12"/>
          </p:nvPr>
        </p:nvSpPr>
        <p:spPr>
          <a:xfrm>
            <a:off x="6384925" y="4767580"/>
            <a:ext cx="2133600" cy="273050"/>
          </a:xfrm>
          <a:ln w="19050">
            <a:noFill/>
          </a:ln>
        </p:spPr>
        <p:txBody>
          <a:bodyPr/>
          <a:lstStyle/>
          <a:p>
            <a:fld id="{0171B764-2AEC-2441-A2C9-DC14F9875489}" type="slidenum">
              <a:rPr lang="en-US" smtClean="0"/>
              <a:t>9</a:t>
            </a:fld>
            <a:endParaRPr lang="en-US"/>
          </a:p>
        </p:txBody>
      </p:sp>
      <p:pic>
        <p:nvPicPr>
          <p:cNvPr id="8" name="Picture 7" descr="A screenshot of a cell phone&#10;&#10;Description generated with very high confidence">
            <a:extLst>
              <a:ext uri="{FF2B5EF4-FFF2-40B4-BE49-F238E27FC236}">
                <a16:creationId xmlns:a16="http://schemas.microsoft.com/office/drawing/2014/main" xmlns="" id="{F06261EF-0D7E-4AF8-B9CB-9298C1B919A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458372" y="993140"/>
            <a:ext cx="4466932" cy="4057538"/>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xmlns="" id="{ACE0A43A-5093-416E-BADF-74B8F1A68738}"/>
              </a:ext>
            </a:extLst>
          </p:cNvPr>
          <p:cNvSpPr/>
          <p:nvPr/>
        </p:nvSpPr>
        <p:spPr>
          <a:xfrm>
            <a:off x="2482144" y="2012493"/>
            <a:ext cx="4258695" cy="7745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11">
            <a:extLst>
              <a:ext uri="{FF2B5EF4-FFF2-40B4-BE49-F238E27FC236}">
                <a16:creationId xmlns:a16="http://schemas.microsoft.com/office/drawing/2014/main" xmlns="" id="{1272588A-FF75-45BD-A68A-4FE73E6FD782}"/>
              </a:ext>
            </a:extLst>
          </p:cNvPr>
          <p:cNvSpPr/>
          <p:nvPr/>
        </p:nvSpPr>
        <p:spPr>
          <a:xfrm>
            <a:off x="7099615" y="1542504"/>
            <a:ext cx="1322390" cy="857250"/>
          </a:xfrm>
          <a:prstGeom prst="wedgeRectCallout">
            <a:avLst>
              <a:gd name="adj1" fmla="val -75203"/>
              <a:gd name="adj2" fmla="val 48890"/>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badi Extra Light" panose="020B0204020104020204" pitchFamily="34" charset="0"/>
              </a:rPr>
              <a:t>Blogposts comparing spy apps</a:t>
            </a:r>
          </a:p>
        </p:txBody>
      </p:sp>
      <p:sp>
        <p:nvSpPr>
          <p:cNvPr id="13" name="Rectangle 12">
            <a:extLst>
              <a:ext uri="{FF2B5EF4-FFF2-40B4-BE49-F238E27FC236}">
                <a16:creationId xmlns:a16="http://schemas.microsoft.com/office/drawing/2014/main" xmlns="" id="{E290612A-7E9F-45C2-812F-17A67EB3A3B7}"/>
              </a:ext>
            </a:extLst>
          </p:cNvPr>
          <p:cNvSpPr/>
          <p:nvPr/>
        </p:nvSpPr>
        <p:spPr>
          <a:xfrm>
            <a:off x="2482144" y="2858770"/>
            <a:ext cx="4258695" cy="7745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peech Bubble: Rectangle 13">
            <a:extLst>
              <a:ext uri="{FF2B5EF4-FFF2-40B4-BE49-F238E27FC236}">
                <a16:creationId xmlns:a16="http://schemas.microsoft.com/office/drawing/2014/main" xmlns="" id="{C28A516E-9435-4B90-8D37-B2B8802E2670}"/>
              </a:ext>
            </a:extLst>
          </p:cNvPr>
          <p:cNvSpPr/>
          <p:nvPr/>
        </p:nvSpPr>
        <p:spPr>
          <a:xfrm>
            <a:off x="7099615" y="2604384"/>
            <a:ext cx="1322390" cy="828425"/>
          </a:xfrm>
          <a:prstGeom prst="wedgeRectCallout">
            <a:avLst>
              <a:gd name="adj1" fmla="val -75648"/>
              <a:gd name="adj2" fmla="val 34043"/>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badi Extra Light" panose="020B0204020104020204" pitchFamily="34" charset="0"/>
              </a:rPr>
              <a:t>Videos how-to guides</a:t>
            </a:r>
          </a:p>
        </p:txBody>
      </p:sp>
      <p:sp>
        <p:nvSpPr>
          <p:cNvPr id="15" name="Rectangle 14">
            <a:extLst>
              <a:ext uri="{FF2B5EF4-FFF2-40B4-BE49-F238E27FC236}">
                <a16:creationId xmlns:a16="http://schemas.microsoft.com/office/drawing/2014/main" xmlns="" id="{717C099D-1098-4522-A65F-B25276AD857A}"/>
              </a:ext>
            </a:extLst>
          </p:cNvPr>
          <p:cNvSpPr/>
          <p:nvPr/>
        </p:nvSpPr>
        <p:spPr>
          <a:xfrm>
            <a:off x="2475320" y="3680003"/>
            <a:ext cx="4258695" cy="61386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peech Bubble: Rectangle 15">
            <a:extLst>
              <a:ext uri="{FF2B5EF4-FFF2-40B4-BE49-F238E27FC236}">
                <a16:creationId xmlns:a16="http://schemas.microsoft.com/office/drawing/2014/main" xmlns="" id="{60924277-4C04-4AF1-9E7F-6F7FE841BCCD}"/>
              </a:ext>
            </a:extLst>
          </p:cNvPr>
          <p:cNvSpPr/>
          <p:nvPr/>
        </p:nvSpPr>
        <p:spPr>
          <a:xfrm>
            <a:off x="7116488" y="3547885"/>
            <a:ext cx="1305517" cy="625583"/>
          </a:xfrm>
          <a:prstGeom prst="wedgeRectCallout">
            <a:avLst>
              <a:gd name="adj1" fmla="val -76092"/>
              <a:gd name="adj2" fmla="val 14548"/>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badi Extra Light" panose="020B0204020104020204" pitchFamily="34" charset="0"/>
              </a:rPr>
              <a:t>Ad funnels for spy apps</a:t>
            </a:r>
          </a:p>
        </p:txBody>
      </p:sp>
      <p:sp>
        <p:nvSpPr>
          <p:cNvPr id="20" name="Rectangle 19">
            <a:extLst>
              <a:ext uri="{FF2B5EF4-FFF2-40B4-BE49-F238E27FC236}">
                <a16:creationId xmlns:a16="http://schemas.microsoft.com/office/drawing/2014/main" xmlns="" id="{A6AEEAF1-8ED4-4842-80B2-0EF7258C7865}"/>
              </a:ext>
            </a:extLst>
          </p:cNvPr>
          <p:cNvSpPr/>
          <p:nvPr/>
        </p:nvSpPr>
        <p:spPr>
          <a:xfrm>
            <a:off x="2475320" y="4370027"/>
            <a:ext cx="4258695" cy="61386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peech Bubble: Rectangle 20">
            <a:extLst>
              <a:ext uri="{FF2B5EF4-FFF2-40B4-BE49-F238E27FC236}">
                <a16:creationId xmlns:a16="http://schemas.microsoft.com/office/drawing/2014/main" xmlns="" id="{209E7250-6E77-420F-9B0D-4096B9DB7C51}"/>
              </a:ext>
            </a:extLst>
          </p:cNvPr>
          <p:cNvSpPr/>
          <p:nvPr/>
        </p:nvSpPr>
        <p:spPr>
          <a:xfrm>
            <a:off x="7099614" y="4378098"/>
            <a:ext cx="1305517" cy="568712"/>
          </a:xfrm>
          <a:prstGeom prst="wedgeRectCallout">
            <a:avLst>
              <a:gd name="adj1" fmla="val -76537"/>
              <a:gd name="adj2" fmla="val 15647"/>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badi Extra Light" panose="020B0204020104020204" pitchFamily="34" charset="0"/>
              </a:rPr>
              <a:t>Spy app websites</a:t>
            </a:r>
          </a:p>
        </p:txBody>
      </p:sp>
      <p:sp>
        <p:nvSpPr>
          <p:cNvPr id="5" name="TextBox 4">
            <a:extLst>
              <a:ext uri="{FF2B5EF4-FFF2-40B4-BE49-F238E27FC236}">
                <a16:creationId xmlns:a16="http://schemas.microsoft.com/office/drawing/2014/main" xmlns="" id="{563EE497-3707-4D16-A6DE-88A94BACF7D5}"/>
              </a:ext>
            </a:extLst>
          </p:cNvPr>
          <p:cNvSpPr txBox="1"/>
          <p:nvPr/>
        </p:nvSpPr>
        <p:spPr>
          <a:xfrm>
            <a:off x="190249" y="1875602"/>
            <a:ext cx="2039941" cy="923330"/>
          </a:xfrm>
          <a:prstGeom prst="rect">
            <a:avLst/>
          </a:prstGeom>
          <a:noFill/>
          <a:ln>
            <a:solidFill>
              <a:schemeClr val="bg1">
                <a:lumMod val="50000"/>
              </a:schemeClr>
            </a:solidFill>
          </a:ln>
        </p:spPr>
        <p:txBody>
          <a:bodyPr wrap="square" rtlCol="0">
            <a:spAutoFit/>
          </a:bodyPr>
          <a:lstStyle/>
          <a:p>
            <a:r>
              <a:rPr lang="en-US" dirty="0">
                <a:latin typeface="Abadi Extra Light" panose="020B0204020104020204" pitchFamily="34" charset="0"/>
              </a:rPr>
              <a:t>Need large number of query terms that an abuser might use</a:t>
            </a:r>
          </a:p>
        </p:txBody>
      </p:sp>
      <p:cxnSp>
        <p:nvCxnSpPr>
          <p:cNvPr id="7" name="Connector: Elbow 6">
            <a:extLst>
              <a:ext uri="{FF2B5EF4-FFF2-40B4-BE49-F238E27FC236}">
                <a16:creationId xmlns:a16="http://schemas.microsoft.com/office/drawing/2014/main" xmlns="" id="{DD222423-2389-4086-BAD3-06D6323B69B6}"/>
              </a:ext>
            </a:extLst>
          </p:cNvPr>
          <p:cNvCxnSpPr>
            <a:cxnSpLocks/>
            <a:stCxn id="5" idx="0"/>
          </p:cNvCxnSpPr>
          <p:nvPr/>
        </p:nvCxnSpPr>
        <p:spPr>
          <a:xfrm rot="5400000" flipH="1" flipV="1">
            <a:off x="1500698" y="917928"/>
            <a:ext cx="667196" cy="124815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xmlns="" id="{A96AF66B-1C7E-4730-8EEF-EB0127C611CF}"/>
              </a:ext>
            </a:extLst>
          </p:cNvPr>
          <p:cNvSpPr txBox="1"/>
          <p:nvPr/>
        </p:nvSpPr>
        <p:spPr>
          <a:xfrm>
            <a:off x="2482144" y="1027861"/>
            <a:ext cx="3740221" cy="369332"/>
          </a:xfrm>
          <a:prstGeom prst="rect">
            <a:avLst/>
          </a:prstGeom>
          <a:solidFill>
            <a:schemeClr val="bg1"/>
          </a:solidFill>
          <a:ln>
            <a:solidFill>
              <a:schemeClr val="bg2">
                <a:lumMod val="60000"/>
                <a:lumOff val="40000"/>
              </a:schemeClr>
            </a:solidFill>
          </a:ln>
        </p:spPr>
        <p:txBody>
          <a:bodyPr wrap="square" rtlCol="0">
            <a:spAutoFit/>
          </a:bodyPr>
          <a:lstStyle/>
          <a:p>
            <a:r>
              <a:rPr lang="en-US" dirty="0">
                <a:latin typeface="Arial" panose="020B0604020202020204" pitchFamily="34" charset="0"/>
                <a:cs typeface="Arial" panose="020B0604020202020204" pitchFamily="34" charset="0"/>
              </a:rPr>
              <a:t>How to spy on my husband</a:t>
            </a:r>
          </a:p>
        </p:txBody>
      </p:sp>
    </p:spTree>
    <p:custDataLst>
      <p:tags r:id="rId1"/>
    </p:custDataLst>
    <p:extLst>
      <p:ext uri="{BB962C8B-B14F-4D97-AF65-F5344CB8AC3E}">
        <p14:creationId xmlns:p14="http://schemas.microsoft.com/office/powerpoint/2010/main" val="316467690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USERHIDDEN" val="1"/>
</p:tagLst>
</file>

<file path=ppt/tags/tag10.xml><?xml version="1.0" encoding="utf-8"?>
<p:tagLst xmlns:a="http://schemas.openxmlformats.org/drawingml/2006/main" xmlns:r="http://schemas.openxmlformats.org/officeDocument/2006/relationships" xmlns:p="http://schemas.openxmlformats.org/presentationml/2006/main">
  <p:tag name="TIMING" val="|33.9"/>
</p:tagLst>
</file>

<file path=ppt/tags/tag11.xml><?xml version="1.0" encoding="utf-8"?>
<p:tagLst xmlns:a="http://schemas.openxmlformats.org/drawingml/2006/main" xmlns:r="http://schemas.openxmlformats.org/officeDocument/2006/relationships" xmlns:p="http://schemas.openxmlformats.org/presentationml/2006/main">
  <p:tag name="TIMING" val="|29.6|2.5"/>
</p:tagLst>
</file>

<file path=ppt/tags/tag12.xml><?xml version="1.0" encoding="utf-8"?>
<p:tagLst xmlns:a="http://schemas.openxmlformats.org/drawingml/2006/main" xmlns:r="http://schemas.openxmlformats.org/officeDocument/2006/relationships" xmlns:p="http://schemas.openxmlformats.org/presentationml/2006/main">
  <p:tag name="TIMING" val="|3.4|11.2"/>
</p:tagLst>
</file>

<file path=ppt/tags/tag13.xml><?xml version="1.0" encoding="utf-8"?>
<p:tagLst xmlns:a="http://schemas.openxmlformats.org/drawingml/2006/main" xmlns:r="http://schemas.openxmlformats.org/officeDocument/2006/relationships" xmlns:p="http://schemas.openxmlformats.org/presentationml/2006/main">
  <p:tag name="TIMING" val="|5.8"/>
</p:tagLst>
</file>

<file path=ppt/tags/tag14.xml><?xml version="1.0" encoding="utf-8"?>
<p:tagLst xmlns:a="http://schemas.openxmlformats.org/drawingml/2006/main" xmlns:r="http://schemas.openxmlformats.org/officeDocument/2006/relationships" xmlns:p="http://schemas.openxmlformats.org/presentationml/2006/main">
  <p:tag name="TIMING" val="|5.8"/>
</p:tagLst>
</file>

<file path=ppt/tags/tag15.xml><?xml version="1.0" encoding="utf-8"?>
<p:tagLst xmlns:a="http://schemas.openxmlformats.org/drawingml/2006/main" xmlns:r="http://schemas.openxmlformats.org/officeDocument/2006/relationships" xmlns:p="http://schemas.openxmlformats.org/presentationml/2006/main">
  <p:tag name="TIMING" val="|2.6"/>
</p:tagLst>
</file>

<file path=ppt/tags/tag16.xml><?xml version="1.0" encoding="utf-8"?>
<p:tagLst xmlns:a="http://schemas.openxmlformats.org/drawingml/2006/main" xmlns:r="http://schemas.openxmlformats.org/officeDocument/2006/relationships" xmlns:p="http://schemas.openxmlformats.org/presentationml/2006/main">
  <p:tag name="TIMING" val="|0.3"/>
</p:tagLst>
</file>

<file path=ppt/tags/tag17.xml><?xml version="1.0" encoding="utf-8"?>
<p:tagLst xmlns:a="http://schemas.openxmlformats.org/drawingml/2006/main" xmlns:r="http://schemas.openxmlformats.org/officeDocument/2006/relationships" xmlns:p="http://schemas.openxmlformats.org/presentationml/2006/main">
  <p:tag name="TIMING" val="|0.1|2.8"/>
</p:tagLst>
</file>

<file path=ppt/tags/tag18.xml><?xml version="1.0" encoding="utf-8"?>
<p:tagLst xmlns:a="http://schemas.openxmlformats.org/drawingml/2006/main" xmlns:r="http://schemas.openxmlformats.org/officeDocument/2006/relationships" xmlns:p="http://schemas.openxmlformats.org/presentationml/2006/main">
  <p:tag name="TIMING" val="|2.3"/>
</p:tagLst>
</file>

<file path=ppt/tags/tag2.xml><?xml version="1.0" encoding="utf-8"?>
<p:tagLst xmlns:a="http://schemas.openxmlformats.org/drawingml/2006/main" xmlns:r="http://schemas.openxmlformats.org/officeDocument/2006/relationships" xmlns:p="http://schemas.openxmlformats.org/presentationml/2006/main">
  <p:tag name="TIMING" val="|20.7"/>
</p:tagLst>
</file>

<file path=ppt/tags/tag3.xml><?xml version="1.0" encoding="utf-8"?>
<p:tagLst xmlns:a="http://schemas.openxmlformats.org/drawingml/2006/main" xmlns:r="http://schemas.openxmlformats.org/officeDocument/2006/relationships" xmlns:p="http://schemas.openxmlformats.org/presentationml/2006/main">
  <p:tag name="TIMING" val="|28.3|20.8|7.5|8.4|11.8"/>
</p:tagLst>
</file>

<file path=ppt/tags/tag4.xml><?xml version="1.0" encoding="utf-8"?>
<p:tagLst xmlns:a="http://schemas.openxmlformats.org/drawingml/2006/main" xmlns:r="http://schemas.openxmlformats.org/officeDocument/2006/relationships" xmlns:p="http://schemas.openxmlformats.org/presentationml/2006/main">
  <p:tag name="TIMING" val="|7|16.5|6.1|6.8|8.3|22.4"/>
</p:tagLst>
</file>

<file path=ppt/tags/tag5.xml><?xml version="1.0" encoding="utf-8"?>
<p:tagLst xmlns:a="http://schemas.openxmlformats.org/drawingml/2006/main" xmlns:r="http://schemas.openxmlformats.org/officeDocument/2006/relationships" xmlns:p="http://schemas.openxmlformats.org/presentationml/2006/main">
  <p:tag name="TIMING" val="|9.4|7.4|6.3|8.2|0.9|4.6|9.2"/>
</p:tagLst>
</file>

<file path=ppt/tags/tag6.xml><?xml version="1.0" encoding="utf-8"?>
<p:tagLst xmlns:a="http://schemas.openxmlformats.org/drawingml/2006/main" xmlns:r="http://schemas.openxmlformats.org/officeDocument/2006/relationships" xmlns:p="http://schemas.openxmlformats.org/presentationml/2006/main">
  <p:tag name="TIMING" val="|10.4|3.8|10.8|5.9|16.5"/>
</p:tagLst>
</file>

<file path=ppt/tags/tag7.xml><?xml version="1.0" encoding="utf-8"?>
<p:tagLst xmlns:a="http://schemas.openxmlformats.org/drawingml/2006/main" xmlns:r="http://schemas.openxmlformats.org/officeDocument/2006/relationships" xmlns:p="http://schemas.openxmlformats.org/presentationml/2006/main">
  <p:tag name="TIMING" val="|4|8.3|10.4"/>
</p:tagLst>
</file>

<file path=ppt/tags/tag8.xml><?xml version="1.0" encoding="utf-8"?>
<p:tagLst xmlns:a="http://schemas.openxmlformats.org/drawingml/2006/main" xmlns:r="http://schemas.openxmlformats.org/officeDocument/2006/relationships" xmlns:p="http://schemas.openxmlformats.org/presentationml/2006/main">
  <p:tag name="TIMING" val="|7.4|9"/>
</p:tagLst>
</file>

<file path=ppt/tags/tag9.xml><?xml version="1.0" encoding="utf-8"?>
<p:tagLst xmlns:a="http://schemas.openxmlformats.org/drawingml/2006/main" xmlns:r="http://schemas.openxmlformats.org/officeDocument/2006/relationships" xmlns:p="http://schemas.openxmlformats.org/presentationml/2006/main">
  <p:tag name="TIMING" val="|7.6|5.2|2.4|8.1|11.4"/>
</p:tagLst>
</file>

<file path=ppt/theme/theme1.xml><?xml version="1.0" encoding="utf-8"?>
<a:theme xmlns:a="http://schemas.openxmlformats.org/drawingml/2006/main" name="Presentation">
  <a:themeElements>
    <a:clrScheme name="Presentation 12">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fontScheme name="Presentation">
      <a:majorFont>
        <a:latin typeface="Basic Sans"/>
        <a:ea typeface="Basic Roman"/>
        <a:cs typeface="Basic Roman"/>
      </a:majorFont>
      <a:minorFont>
        <a:latin typeface="Basic Sans"/>
        <a:ea typeface="Basic Roman"/>
        <a:cs typeface="Basic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tion 1">
        <a:dk1>
          <a:srgbClr val="000000"/>
        </a:dk1>
        <a:lt1>
          <a:srgbClr val="FFFFFF"/>
        </a:lt1>
        <a:dk2>
          <a:srgbClr val="000000"/>
        </a:dk2>
        <a:lt2>
          <a:srgbClr val="969696"/>
        </a:lt2>
        <a:accent1>
          <a:srgbClr val="FBDF53"/>
        </a:accent1>
        <a:accent2>
          <a:srgbClr val="FF9966"/>
        </a:accent2>
        <a:accent3>
          <a:srgbClr val="DF7986"/>
        </a:accent3>
        <a:accent4>
          <a:srgbClr val="BF59A6"/>
        </a:accent4>
        <a:accent5>
          <a:srgbClr val="9F39C6"/>
        </a:accent5>
        <a:accent6>
          <a:srgbClr val="7F19E6"/>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 2">
        <a:dk1>
          <a:srgbClr val="000000"/>
        </a:dk1>
        <a:lt1>
          <a:srgbClr val="FFFFFF"/>
        </a:lt1>
        <a:dk2>
          <a:srgbClr val="000000"/>
        </a:dk2>
        <a:lt2>
          <a:srgbClr val="808080"/>
        </a:lt2>
        <a:accent1>
          <a:srgbClr val="99CCFF"/>
        </a:accent1>
        <a:accent2>
          <a:srgbClr val="CCCCFF"/>
        </a:accent2>
        <a:accent3>
          <a:srgbClr val="ACACDF"/>
        </a:accent3>
        <a:accent4>
          <a:srgbClr val="9C9CBF"/>
        </a:accent4>
        <a:accent5>
          <a:srgbClr val="7C7C9F"/>
        </a:accent5>
        <a:accent6>
          <a:srgbClr val="5C5C7F"/>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 3">
        <a:dk1>
          <a:srgbClr val="000000"/>
        </a:dk1>
        <a:lt1>
          <a:srgbClr val="DEF6F1"/>
        </a:lt1>
        <a:dk2>
          <a:srgbClr val="000000"/>
        </a:dk2>
        <a:lt2>
          <a:srgbClr val="969696"/>
        </a:lt2>
        <a:accent1>
          <a:srgbClr val="FFFFFF"/>
        </a:accent1>
        <a:accent2>
          <a:srgbClr val="8DC6FF"/>
        </a:accent2>
        <a:accent3>
          <a:srgbClr val="6DA6DF"/>
        </a:accent3>
        <a:accent4>
          <a:srgbClr val="4D86BF"/>
        </a:accent4>
        <a:accent5>
          <a:srgbClr val="2D669F"/>
        </a:accent5>
        <a:accent6>
          <a:srgbClr val="0D467F"/>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 4">
        <a:dk1>
          <a:srgbClr val="000000"/>
        </a:dk1>
        <a:lt1>
          <a:srgbClr val="FFFFD9"/>
        </a:lt1>
        <a:dk2>
          <a:srgbClr val="000000"/>
        </a:dk2>
        <a:lt2>
          <a:srgbClr val="777777"/>
        </a:lt2>
        <a:accent1>
          <a:srgbClr val="FFFFF7"/>
        </a:accent1>
        <a:accent2>
          <a:srgbClr val="33CCCC"/>
        </a:accent2>
        <a:accent3>
          <a:srgbClr val="53ACAC"/>
        </a:accent3>
        <a:accent4>
          <a:srgbClr val="738C8C"/>
        </a:accent4>
        <a:accent5>
          <a:srgbClr val="936C6C"/>
        </a:accent5>
        <a:accent6>
          <a:srgbClr val="B34C4C"/>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 5">
        <a:dk1>
          <a:srgbClr val="FFFFFF"/>
        </a:dk1>
        <a:lt1>
          <a:srgbClr val="008080"/>
        </a:lt1>
        <a:dk2>
          <a:srgbClr val="FFFF99"/>
        </a:dk2>
        <a:lt2>
          <a:srgbClr val="005A58"/>
        </a:lt2>
        <a:accent1>
          <a:srgbClr val="006462"/>
        </a:accent1>
        <a:accent2>
          <a:srgbClr val="6D6FC7"/>
        </a:accent2>
        <a:accent3>
          <a:srgbClr val="6D8FA7"/>
        </a:accent3>
        <a:accent4>
          <a:srgbClr val="8DAF87"/>
        </a:accent4>
        <a:accent5>
          <a:srgbClr val="ADCF67"/>
        </a:accent5>
        <a:accent6>
          <a:srgbClr val="CDEF47"/>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Presentation 6">
        <a:dk1>
          <a:srgbClr val="FFFFFF"/>
        </a:dk1>
        <a:lt1>
          <a:srgbClr val="800000"/>
        </a:lt1>
        <a:dk2>
          <a:srgbClr val="DFD293"/>
        </a:dk2>
        <a:lt2>
          <a:srgbClr val="5C1F00"/>
        </a:lt2>
        <a:accent1>
          <a:srgbClr val="CC3300"/>
        </a:accent1>
        <a:accent2>
          <a:srgbClr val="BE7960"/>
        </a:accent2>
        <a:accent3>
          <a:srgbClr val="9E9980"/>
        </a:accent3>
        <a:accent4>
          <a:srgbClr val="7EB9A0"/>
        </a:accent4>
        <a:accent5>
          <a:srgbClr val="5EC9C0"/>
        </a:accent5>
        <a:accent6>
          <a:srgbClr val="3EE9E0"/>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Presentation 7">
        <a:dk1>
          <a:srgbClr val="FFFFFF"/>
        </a:dk1>
        <a:lt1>
          <a:srgbClr val="000099"/>
        </a:lt1>
        <a:dk2>
          <a:srgbClr val="CCFFFF"/>
        </a:dk2>
        <a:lt2>
          <a:srgbClr val="003366"/>
        </a:lt2>
        <a:accent1>
          <a:srgbClr val="3366CC"/>
        </a:accent1>
        <a:accent2>
          <a:srgbClr val="00B000"/>
        </a:accent2>
        <a:accent3>
          <a:srgbClr val="209020"/>
        </a:accent3>
        <a:accent4>
          <a:srgbClr val="407040"/>
        </a:accent4>
        <a:accent5>
          <a:srgbClr val="605060"/>
        </a:accent5>
        <a:accent6>
          <a:srgbClr val="80308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Presentation 8">
        <a:dk1>
          <a:srgbClr val="FFFFFF"/>
        </a:dk1>
        <a:lt1>
          <a:srgbClr val="000000"/>
        </a:lt1>
        <a:dk2>
          <a:srgbClr val="E3EBF1"/>
        </a:dk2>
        <a:lt2>
          <a:srgbClr val="336699"/>
        </a:lt2>
        <a:accent1>
          <a:srgbClr val="003399"/>
        </a:accent1>
        <a:accent2>
          <a:srgbClr val="468A4B"/>
        </a:accent2>
        <a:accent3>
          <a:srgbClr val="666A6B"/>
        </a:accent3>
        <a:accent4>
          <a:srgbClr val="864A8B"/>
        </a:accent4>
        <a:accent5>
          <a:srgbClr val="A62AAB"/>
        </a:accent5>
        <a:accent6>
          <a:srgbClr val="C60ACB"/>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Presentation 9">
        <a:dk1>
          <a:srgbClr val="FFFFFF"/>
        </a:dk1>
        <a:lt1>
          <a:srgbClr val="686B5D"/>
        </a:lt1>
        <a:dk2>
          <a:srgbClr val="D1D1CB"/>
        </a:dk2>
        <a:lt2>
          <a:srgbClr val="777777"/>
        </a:lt2>
        <a:accent1>
          <a:srgbClr val="909082"/>
        </a:accent1>
        <a:accent2>
          <a:srgbClr val="809EA8"/>
        </a:accent2>
        <a:accent3>
          <a:srgbClr val="A07E88"/>
        </a:accent3>
        <a:accent4>
          <a:srgbClr val="C05E68"/>
        </a:accent4>
        <a:accent5>
          <a:srgbClr val="E03E48"/>
        </a:accent5>
        <a:accent6>
          <a:srgbClr val="FF1E28"/>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Presentation 10">
        <a:dk1>
          <a:srgbClr val="FFFFFF"/>
        </a:dk1>
        <a:lt1>
          <a:srgbClr val="666699"/>
        </a:lt1>
        <a:dk2>
          <a:srgbClr val="FFFFFF"/>
        </a:dk2>
        <a:lt2>
          <a:srgbClr val="3E3E5C"/>
        </a:lt2>
        <a:accent1>
          <a:srgbClr val="60597B"/>
        </a:accent1>
        <a:accent2>
          <a:srgbClr val="6666FF"/>
        </a:accent2>
        <a:accent3>
          <a:srgbClr val="8686DF"/>
        </a:accent3>
        <a:accent4>
          <a:srgbClr val="A6A6BF"/>
        </a:accent4>
        <a:accent5>
          <a:srgbClr val="C6C69F"/>
        </a:accent5>
        <a:accent6>
          <a:srgbClr val="E6E67F"/>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Presentation 11">
        <a:dk1>
          <a:srgbClr val="FFFFFF"/>
        </a:dk1>
        <a:lt1>
          <a:srgbClr val="523E26"/>
        </a:lt1>
        <a:dk2>
          <a:srgbClr val="DFC08D"/>
        </a:dk2>
        <a:lt2>
          <a:srgbClr val="2D2015"/>
        </a:lt2>
        <a:accent1>
          <a:srgbClr val="8C7B70"/>
        </a:accent1>
        <a:accent2>
          <a:srgbClr val="8F5F2F"/>
        </a:accent2>
        <a:accent3>
          <a:srgbClr val="8F7F4F"/>
        </a:accent3>
        <a:accent4>
          <a:srgbClr val="6F9F6F"/>
        </a:accent4>
        <a:accent5>
          <a:srgbClr val="4FBF8F"/>
        </a:accent5>
        <a:accent6>
          <a:srgbClr val="2FDFAF"/>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Presentation 12">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resentation">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themeOverride>
</file>

<file path=ppt/theme/themeOverride2.xml><?xml version="1.0" encoding="utf-8"?>
<a:themeOverride xmlns:a="http://schemas.openxmlformats.org/drawingml/2006/main">
  <a:clrScheme name="Presentation">
    <a:dk1>
      <a:srgbClr val="000000"/>
    </a:dk1>
    <a:lt1>
      <a:srgbClr val="FFFFFF"/>
    </a:lt1>
    <a:dk2>
      <a:srgbClr val="000000"/>
    </a:dk2>
    <a:lt2>
      <a:srgbClr val="808080"/>
    </a:lt2>
    <a:accent1>
      <a:srgbClr val="BBE0E3"/>
    </a:accent1>
    <a:accent2>
      <a:srgbClr val="333399"/>
    </a:accent2>
    <a:accent3>
      <a:srgbClr val="535379"/>
    </a:accent3>
    <a:accent4>
      <a:srgbClr val="737359"/>
    </a:accent4>
    <a:accent5>
      <a:srgbClr val="939339"/>
    </a:accent5>
    <a:accent6>
      <a:srgbClr val="B3B319"/>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0</TotalTime>
  <Words>3216</Words>
  <Application>Microsoft Macintosh PowerPoint</Application>
  <PresentationFormat>On-screen Show (16:9)</PresentationFormat>
  <Paragraphs>485</Paragraphs>
  <Slides>48</Slides>
  <Notes>36</Notes>
  <HiddenSlides>0</HiddenSlides>
  <MMClips>3</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48</vt:i4>
      </vt:variant>
    </vt:vector>
  </HeadingPairs>
  <TitlesOfParts>
    <vt:vector size="67" baseType="lpstr">
      <vt:lpstr>Abadi Extra Light</vt:lpstr>
      <vt:lpstr>Basic Roman</vt:lpstr>
      <vt:lpstr>Basic Sans</vt:lpstr>
      <vt:lpstr>Calibri</vt:lpstr>
      <vt:lpstr>Century Schoolbook</vt:lpstr>
      <vt:lpstr>Century Schoolbook L</vt:lpstr>
      <vt:lpstr>EB Garamond 08 Regular</vt:lpstr>
      <vt:lpstr>EB Garamond 12</vt:lpstr>
      <vt:lpstr>Gill Sans Ultra Bold</vt:lpstr>
      <vt:lpstr>Helvetica</vt:lpstr>
      <vt:lpstr>LM Roman 12</vt:lpstr>
      <vt:lpstr>Phosphate Inline</vt:lpstr>
      <vt:lpstr>Roboto</vt:lpstr>
      <vt:lpstr>SimSun</vt:lpstr>
      <vt:lpstr>Times New Roman</vt:lpstr>
      <vt:lpstr>Wingdings</vt:lpstr>
      <vt:lpstr>ヒラギノ角ゴ Pro W3</vt:lpstr>
      <vt:lpstr>Arial</vt:lpstr>
      <vt:lpstr>Presentation</vt:lpstr>
      <vt:lpstr>Tech Abuse in the Intimate Partner Violence Setting: Issues, Challenges, and Mitigations </vt:lpstr>
      <vt:lpstr>PowerPoint Presentation</vt:lpstr>
      <vt:lpstr>Intimate Partner Violence (IPV)</vt:lpstr>
      <vt:lpstr>Technology-Enabled Abuse</vt:lpstr>
      <vt:lpstr>The Spyware Used in  Intimate Partner Violence</vt:lpstr>
      <vt:lpstr>Spyware threat model in IPV</vt:lpstr>
      <vt:lpstr>We did not know …</vt:lpstr>
      <vt:lpstr>Our work: First study of the ecosystem of IPS-relevant apps</vt:lpstr>
      <vt:lpstr>How do abusers find IPS-relevant apps?</vt:lpstr>
      <vt:lpstr>Finding on-store IPS-relevant apps Apps distributed in official application stores</vt:lpstr>
      <vt:lpstr>Seemingly innocuous apps are used for IPS</vt:lpstr>
      <vt:lpstr>A typical off-store spyware app</vt:lpstr>
      <vt:lpstr>Types of IPS-relevant apps</vt:lpstr>
      <vt:lpstr>PowerPoint Presentation</vt:lpstr>
      <vt:lpstr>PowerPoint Presentation</vt:lpstr>
      <vt:lpstr>Others are condoning IPS</vt:lpstr>
      <vt:lpstr>Disclosure with Google</vt:lpstr>
      <vt:lpstr>Are anti-spyware tools effective?</vt:lpstr>
      <vt:lpstr>“State-of-the-art” spyware detection remains:</vt:lpstr>
      <vt:lpstr>PowerPoint Presentation</vt:lpstr>
      <vt:lpstr>Discovering Abusive Apps through Guilt By Association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Anti-Creepware</vt:lpstr>
      <vt:lpstr>PowerPoint Presentation</vt:lpstr>
      <vt:lpstr>PowerPoint Presentation</vt:lpstr>
      <vt:lpstr>Tech abuse in IPV has complicated social contexts</vt:lpstr>
      <vt:lpstr>A Clinical Approach</vt:lpstr>
      <vt:lpstr>Tech consultation design: Understand-Investigate-Advise</vt:lpstr>
      <vt:lpstr>Technology Assessment Questionnaire (TAQ)</vt:lpstr>
      <vt:lpstr>Tech consultation design: Understand-Investigate-Advise</vt:lpstr>
      <vt:lpstr>Technograph</vt:lpstr>
      <vt:lpstr>Tech consultation design: Understand-Investigate-Advise</vt:lpstr>
      <vt:lpstr>IPV Spyware Discovery (ISDi)</vt:lpstr>
      <vt:lpstr>Tech consultation design: Understand-Investigate-Advise</vt:lpstr>
      <vt:lpstr>Example of Privacy Checkup</vt:lpstr>
      <vt:lpstr>Tech consultation design: Understand-Investigate-Advise</vt:lpstr>
      <vt:lpstr>Results from our field study with 31 survivors </vt:lpstr>
      <vt:lpstr>Clinical Cyber Security for IPV Victims</vt:lpstr>
      <vt:lpstr>PowerPoint Presentation</vt:lpstr>
    </vt:vector>
  </TitlesOfParts>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Spyware Used in  Intimate Partner Violence</dc:title>
  <dc:subject/>
  <dc:creator/>
  <cp:keywords/>
  <dc:description/>
  <cp:lastModifiedBy/>
  <cp:revision>10</cp:revision>
  <dcterms:created xsi:type="dcterms:W3CDTF">2018-05-12T01:21:45Z</dcterms:created>
  <dcterms:modified xsi:type="dcterms:W3CDTF">2020-05-03T18:26:44Z</dcterms:modified>
</cp:coreProperties>
</file>