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1" r:id="rId3"/>
    <p:sldId id="264" r:id="rId4"/>
    <p:sldId id="266" r:id="rId5"/>
    <p:sldId id="267" r:id="rId6"/>
    <p:sldId id="268" r:id="rId7"/>
    <p:sldId id="263" r:id="rId8"/>
    <p:sldId id="270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Z:\Projects\PhD\Publications\Talks\Postgrad%20Conference%202013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CPU (Single Core)</c:v>
          </c:tx>
          <c:invertIfNegative val="0"/>
          <c:cat>
            <c:strRef>
              <c:f>Sheet1!$F$10:$G$10</c:f>
              <c:strCache>
                <c:ptCount val="2"/>
                <c:pt idx="0">
                  <c:v>Lorenz</c:v>
                </c:pt>
                <c:pt idx="1">
                  <c:v>STN/GP</c:v>
                </c:pt>
              </c:strCache>
            </c:strRef>
          </c:cat>
          <c:val>
            <c:numRef>
              <c:f>Sheet1!$F$15:$F$16</c:f>
              <c:numCache>
                <c:formatCode>General</c:formatCode>
                <c:ptCount val="2"/>
                <c:pt idx="0">
                  <c:v>667</c:v>
                </c:pt>
                <c:pt idx="1">
                  <c:v>413</c:v>
                </c:pt>
              </c:numCache>
            </c:numRef>
          </c:val>
        </c:ser>
        <c:ser>
          <c:idx val="1"/>
          <c:order val="1"/>
          <c:tx>
            <c:v>CPU (Quad Core, Expected)</c:v>
          </c:tx>
          <c:invertIfNegative val="0"/>
          <c:cat>
            <c:strRef>
              <c:f>Sheet1!$F$10:$G$10</c:f>
              <c:strCache>
                <c:ptCount val="2"/>
                <c:pt idx="0">
                  <c:v>Lorenz</c:v>
                </c:pt>
                <c:pt idx="1">
                  <c:v>STN/GP</c:v>
                </c:pt>
              </c:strCache>
            </c:strRef>
          </c:cat>
          <c:val>
            <c:numRef>
              <c:f>Sheet1!$G$15:$G$16</c:f>
              <c:numCache>
                <c:formatCode>General</c:formatCode>
                <c:ptCount val="2"/>
                <c:pt idx="0">
                  <c:v>167</c:v>
                </c:pt>
                <c:pt idx="1">
                  <c:v>103</c:v>
                </c:pt>
              </c:numCache>
            </c:numRef>
          </c:val>
        </c:ser>
        <c:ser>
          <c:idx val="2"/>
          <c:order val="2"/>
          <c:tx>
            <c:v>GPU</c:v>
          </c:tx>
          <c:invertIfNegative val="0"/>
          <c:cat>
            <c:strRef>
              <c:f>Sheet1!$F$10:$G$10</c:f>
              <c:strCache>
                <c:ptCount val="2"/>
                <c:pt idx="0">
                  <c:v>Lorenz</c:v>
                </c:pt>
                <c:pt idx="1">
                  <c:v>STN/GP</c:v>
                </c:pt>
              </c:strCache>
            </c:strRef>
          </c:cat>
          <c:val>
            <c:numRef>
              <c:f>Sheet1!$H$15:$H$16</c:f>
              <c:numCache>
                <c:formatCode>General</c:formatCode>
                <c:ptCount val="2"/>
                <c:pt idx="0">
                  <c:v>11</c:v>
                </c:pt>
                <c:pt idx="1">
                  <c:v>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3439104"/>
        <c:axId val="93440640"/>
      </c:barChart>
      <c:catAx>
        <c:axId val="93439104"/>
        <c:scaling>
          <c:orientation val="minMax"/>
        </c:scaling>
        <c:delete val="0"/>
        <c:axPos val="b"/>
        <c:majorTickMark val="out"/>
        <c:minorTickMark val="none"/>
        <c:tickLblPos val="nextTo"/>
        <c:crossAx val="93440640"/>
        <c:crosses val="autoZero"/>
        <c:auto val="1"/>
        <c:lblAlgn val="ctr"/>
        <c:lblOffset val="100"/>
        <c:noMultiLvlLbl val="0"/>
      </c:catAx>
      <c:valAx>
        <c:axId val="93440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Milliseconds</a:t>
                </a:r>
                <a:r>
                  <a:rPr lang="en-GB" baseline="0"/>
                  <a:t> </a:t>
                </a:r>
                <a:r>
                  <a:rPr lang="en-GB"/>
                  <a:t>per Step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439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DB198E4-A868-4E7C-9E97-6AA3059ED4C8}" type="datetimeFigureOut">
              <a:rPr lang="en-GB" smtClean="0"/>
              <a:t>19/12/2013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00C5D129-88D6-4797-8583-CEEDC38B97D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98E4-A868-4E7C-9E97-6AA3059ED4C8}" type="datetimeFigureOut">
              <a:rPr lang="en-GB" smtClean="0"/>
              <a:t>19/12/2013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5D129-88D6-4797-8583-CEEDC38B97D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98E4-A868-4E7C-9E97-6AA3059ED4C8}" type="datetimeFigureOut">
              <a:rPr lang="en-GB" smtClean="0"/>
              <a:t>19/12/2013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5D129-88D6-4797-8583-CEEDC38B97D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98E4-A868-4E7C-9E97-6AA3059ED4C8}" type="datetimeFigureOut">
              <a:rPr lang="en-GB" smtClean="0"/>
              <a:t>19/12/2013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5D129-88D6-4797-8583-CEEDC38B97D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DB198E4-A868-4E7C-9E97-6AA3059ED4C8}" type="datetimeFigureOut">
              <a:rPr lang="en-GB" smtClean="0"/>
              <a:t>19/12/2013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00C5D129-88D6-4797-8583-CEEDC38B97D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98E4-A868-4E7C-9E97-6AA3059ED4C8}" type="datetimeFigureOut">
              <a:rPr lang="en-GB" smtClean="0"/>
              <a:t>19/12/2013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5D129-88D6-4797-8583-CEEDC38B97D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98E4-A868-4E7C-9E97-6AA3059ED4C8}" type="datetimeFigureOut">
              <a:rPr lang="en-GB" smtClean="0"/>
              <a:t>19/12/2013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5D129-88D6-4797-8583-CEEDC38B97DE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98E4-A868-4E7C-9E97-6AA3059ED4C8}" type="datetimeFigureOut">
              <a:rPr lang="en-GB" smtClean="0"/>
              <a:t>19/12/2013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5D129-88D6-4797-8583-CEEDC38B97D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98E4-A868-4E7C-9E97-6AA3059ED4C8}" type="datetimeFigureOut">
              <a:rPr lang="en-GB" smtClean="0"/>
              <a:t>19/12/2013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5D129-88D6-4797-8583-CEEDC38B97D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98E4-A868-4E7C-9E97-6AA3059ED4C8}" type="datetimeFigureOut">
              <a:rPr lang="en-GB" smtClean="0"/>
              <a:t>19/12/2013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5D129-88D6-4797-8583-CEEDC38B97DE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98E4-A868-4E7C-9E97-6AA3059ED4C8}" type="datetimeFigureOut">
              <a:rPr lang="en-GB" smtClean="0"/>
              <a:t>19/12/2013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5D129-88D6-4797-8583-CEEDC38B97DE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C5D129-88D6-4797-8583-CEEDC38B97D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B198E4-A868-4E7C-9E97-6AA3059ED4C8}" type="datetimeFigureOut">
              <a:rPr lang="en-GB" smtClean="0"/>
              <a:t>19/12/2013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Bob Merrison-</a:t>
            </a:r>
            <a:r>
              <a:rPr lang="en-GB" dirty="0" err="1" smtClean="0"/>
              <a:t>Hort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Cambridge, 19</a:t>
            </a:r>
            <a:r>
              <a:rPr lang="en-GB" baseline="30000" dirty="0" smtClean="0"/>
              <a:t>th</a:t>
            </a:r>
            <a:r>
              <a:rPr lang="en-GB" dirty="0" smtClean="0"/>
              <a:t> December 2013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DSvis</a:t>
            </a:r>
            <a:r>
              <a:rPr lang="en-GB" dirty="0" smtClean="0"/>
              <a:t>: A tool for interactively exploring dynamical systems using GPU computing </a:t>
            </a:r>
            <a:endParaRPr lang="en-GB" dirty="0"/>
          </a:p>
        </p:txBody>
      </p:sp>
      <p:pic>
        <p:nvPicPr>
          <p:cNvPr id="4" name="Picture 6347" descr="d:\Local Data\rmerrison\Downloads\Discover Bondi Blue\DISCOVER P7461 CG1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1656184" cy="96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ython.org/community/logos/python-logo-master-v3-TM-flatten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1492303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15" y="6044705"/>
            <a:ext cx="720080" cy="69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171080"/>
            <a:ext cx="1224136" cy="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Py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74643"/>
            <a:ext cx="9144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207281"/>
            <a:ext cx="1224136" cy="5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347" descr="d:\Local Data\rmerrison\Downloads\Discover Bondi Blue\DISCOVER P7461 CG1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1008112" cy="5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4"/>
          <p:cNvSpPr txBox="1">
            <a:spLocks/>
          </p:cNvSpPr>
          <p:nvPr/>
        </p:nvSpPr>
        <p:spPr>
          <a:xfrm>
            <a:off x="528361" y="116632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/>
              <a:t>Introduction</a:t>
            </a:r>
            <a:endParaRPr lang="en-GB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196752"/>
            <a:ext cx="712879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PhD student at Plymouth University, supervised by Roman </a:t>
            </a:r>
            <a:r>
              <a:rPr lang="en-GB" dirty="0" err="1" smtClean="0"/>
              <a:t>Borisyuk</a:t>
            </a:r>
            <a:endParaRPr lang="en-GB" dirty="0" smtClean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Officially the theme of my PhD is computational and mathematical models of Parkinson’s disease…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… but with a side-line in modelling </a:t>
            </a:r>
            <a:r>
              <a:rPr lang="en-GB" dirty="0" err="1" smtClean="0"/>
              <a:t>Xenopus</a:t>
            </a:r>
            <a:r>
              <a:rPr lang="en-GB" dirty="0" smtClean="0"/>
              <a:t> tadpole locomotion, in collaboration with: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Alan Roberts’ lab (Bristol)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err="1" smtClean="0"/>
              <a:t>Wenchang</a:t>
            </a:r>
            <a:r>
              <a:rPr lang="en-GB" dirty="0" smtClean="0"/>
              <a:t> Li’s lab (St Andrews)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The rest of the time: </a:t>
            </a:r>
            <a:r>
              <a:rPr lang="en-GB" dirty="0" err="1" smtClean="0"/>
              <a:t>DSvis</a:t>
            </a:r>
            <a:r>
              <a:rPr lang="en-GB" dirty="0" smtClean="0"/>
              <a:t> (working title…)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19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347" descr="d:\Local Data\rmerrison\Downloads\Discover Bondi Blue\DISCOVER P7461 CG1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1008112" cy="5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528361" y="116632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/>
              <a:t>Dynamical Systems</a:t>
            </a:r>
            <a:endParaRPr lang="en-GB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196752"/>
            <a:ext cx="597666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 way of describing how things change with time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Extremely general purpose approach, with widespread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d</a:t>
            </a:r>
            <a:r>
              <a:rPr lang="en-GB" dirty="0" smtClean="0"/>
              <a:t>x</a:t>
            </a:r>
            <a:r>
              <a:rPr lang="en-GB" baseline="-25000" dirty="0" smtClean="0"/>
              <a:t>1</a:t>
            </a:r>
            <a:r>
              <a:rPr lang="en-GB" dirty="0" smtClean="0"/>
              <a:t>/</a:t>
            </a:r>
            <a:r>
              <a:rPr lang="en-GB" dirty="0" err="1" smtClean="0"/>
              <a:t>dt</a:t>
            </a:r>
            <a:r>
              <a:rPr lang="en-GB" dirty="0" smtClean="0"/>
              <a:t> = f(x</a:t>
            </a:r>
            <a:r>
              <a:rPr lang="en-GB" baseline="-25000" dirty="0" smtClean="0"/>
              <a:t>1</a:t>
            </a:r>
            <a:r>
              <a:rPr lang="en-GB" dirty="0" smtClean="0"/>
              <a:t>, x</a:t>
            </a:r>
            <a:r>
              <a:rPr lang="en-GB" baseline="-25000" dirty="0" smtClean="0"/>
              <a:t>2</a:t>
            </a:r>
            <a:r>
              <a:rPr lang="en-GB" dirty="0" smtClean="0"/>
              <a:t>, x</a:t>
            </a:r>
            <a:r>
              <a:rPr lang="en-GB" baseline="-25000" dirty="0" smtClean="0"/>
              <a:t>3</a:t>
            </a:r>
            <a:r>
              <a:rPr lang="en-GB" dirty="0" smtClean="0"/>
              <a:t>, …, a, b, c, 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dx</a:t>
            </a:r>
            <a:r>
              <a:rPr lang="en-GB" baseline="-25000" dirty="0" smtClean="0"/>
              <a:t>2</a:t>
            </a:r>
            <a:r>
              <a:rPr lang="en-GB" dirty="0" smtClean="0"/>
              <a:t>/</a:t>
            </a:r>
            <a:r>
              <a:rPr lang="en-GB" dirty="0" err="1" smtClean="0"/>
              <a:t>dt</a:t>
            </a:r>
            <a:r>
              <a:rPr lang="en-GB" dirty="0" smtClean="0"/>
              <a:t> = g(x</a:t>
            </a:r>
            <a:r>
              <a:rPr lang="en-GB" baseline="-25000" dirty="0"/>
              <a:t>1</a:t>
            </a:r>
            <a:r>
              <a:rPr lang="en-GB" dirty="0" smtClean="0"/>
              <a:t>, x</a:t>
            </a:r>
            <a:r>
              <a:rPr lang="en-GB" baseline="-25000" dirty="0" smtClean="0"/>
              <a:t>2</a:t>
            </a:r>
            <a:r>
              <a:rPr lang="en-GB" dirty="0" smtClean="0"/>
              <a:t>, x</a:t>
            </a:r>
            <a:r>
              <a:rPr lang="en-GB" baseline="-25000" dirty="0" smtClean="0"/>
              <a:t>3</a:t>
            </a:r>
            <a:r>
              <a:rPr lang="en-GB" dirty="0" smtClean="0"/>
              <a:t>, </a:t>
            </a:r>
            <a:r>
              <a:rPr lang="en-GB" dirty="0"/>
              <a:t>…, a, b, c, …)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dx</a:t>
            </a:r>
            <a:r>
              <a:rPr lang="en-GB" baseline="-25000" dirty="0" smtClean="0"/>
              <a:t>3</a:t>
            </a:r>
            <a:r>
              <a:rPr lang="en-GB" dirty="0" smtClean="0"/>
              <a:t>/</a:t>
            </a:r>
            <a:r>
              <a:rPr lang="en-GB" dirty="0" err="1" smtClean="0"/>
              <a:t>dt</a:t>
            </a:r>
            <a:r>
              <a:rPr lang="en-GB" dirty="0" smtClean="0"/>
              <a:t> = h(x</a:t>
            </a:r>
            <a:r>
              <a:rPr lang="en-GB" baseline="-25000" dirty="0" smtClean="0"/>
              <a:t>1</a:t>
            </a:r>
            <a:r>
              <a:rPr lang="en-GB" dirty="0" smtClean="0"/>
              <a:t>, x</a:t>
            </a:r>
            <a:r>
              <a:rPr lang="en-GB" baseline="-25000" dirty="0" smtClean="0"/>
              <a:t>2</a:t>
            </a:r>
            <a:r>
              <a:rPr lang="en-GB" dirty="0" smtClean="0"/>
              <a:t>, x</a:t>
            </a:r>
            <a:r>
              <a:rPr lang="en-GB" baseline="-25000" dirty="0" smtClean="0"/>
              <a:t>3</a:t>
            </a:r>
            <a:r>
              <a:rPr lang="en-GB" dirty="0" smtClean="0"/>
              <a:t>, </a:t>
            </a:r>
            <a:r>
              <a:rPr lang="en-GB" dirty="0"/>
              <a:t>…, a, b, c, …)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Exploit the power of GPUs by simulating dynamical systems from many differential initial states and observing the trajectories in real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2052" name="Picture 4" descr="File:Cub with troph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40" y="202212"/>
            <a:ext cx="1747823" cy="1398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Nci-vol-2268-300 argon ion las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40" y="1844824"/>
            <a:ext cx="1747822" cy="116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3"/>
          <a:stretch/>
        </p:blipFill>
        <p:spPr bwMode="auto">
          <a:xfrm>
            <a:off x="7107889" y="3284984"/>
            <a:ext cx="1264924" cy="1090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File:NAM 500 MB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t="7142" r="10483" b="4865"/>
          <a:stretch/>
        </p:blipFill>
        <p:spPr bwMode="auto">
          <a:xfrm>
            <a:off x="6900115" y="4735826"/>
            <a:ext cx="1680472" cy="1357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" name="Rectangle 9235"/>
          <p:cNvSpPr/>
          <p:nvPr/>
        </p:nvSpPr>
        <p:spPr>
          <a:xfrm>
            <a:off x="528361" y="2279561"/>
            <a:ext cx="7897583" cy="30216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6347" descr="d:\Local Data\rmerrison\Downloads\Discover Bondi Blue\DISCOVER P7461 CG1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1008112" cy="5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462928" y="2457921"/>
            <a:ext cx="1620180" cy="567353"/>
            <a:chOff x="5652120" y="2920741"/>
            <a:chExt cx="1620180" cy="567353"/>
          </a:xfrm>
        </p:grpSpPr>
        <p:sp>
          <p:nvSpPr>
            <p:cNvPr id="26" name="Rectangle 25"/>
            <p:cNvSpPr/>
            <p:nvPr/>
          </p:nvSpPr>
          <p:spPr>
            <a:xfrm>
              <a:off x="5652120" y="2920741"/>
              <a:ext cx="1620180" cy="5673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b="1" dirty="0" smtClean="0"/>
                <a:t>Kernel</a:t>
              </a:r>
              <a:endParaRPr lang="en-GB" b="1" dirty="0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784" y="2976799"/>
              <a:ext cx="470536" cy="4552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17" y="3990152"/>
            <a:ext cx="1224136" cy="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528361" y="116632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/>
              <a:t>Structure: Initialization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56906"/>
            <a:ext cx="1224136" cy="56411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>
            <a:stCxn id="24" idx="3"/>
            <a:endCxn id="16" idx="1"/>
          </p:cNvCxnSpPr>
          <p:nvPr/>
        </p:nvCxnSpPr>
        <p:spPr>
          <a:xfrm flipV="1">
            <a:off x="5091582" y="1538965"/>
            <a:ext cx="156865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2"/>
            <a:endCxn id="26" idx="0"/>
          </p:cNvCxnSpPr>
          <p:nvPr/>
        </p:nvCxnSpPr>
        <p:spPr>
          <a:xfrm>
            <a:off x="7272300" y="1821024"/>
            <a:ext cx="718" cy="6368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80312" y="1834213"/>
            <a:ext cx="135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Compile</a:t>
            </a:r>
            <a:endParaRPr lang="en-GB" b="1" dirty="0"/>
          </a:p>
        </p:txBody>
      </p:sp>
      <p:sp>
        <p:nvSpPr>
          <p:cNvPr id="24" name="Rectangle 23"/>
          <p:cNvSpPr/>
          <p:nvPr/>
        </p:nvSpPr>
        <p:spPr>
          <a:xfrm>
            <a:off x="2283270" y="1255289"/>
            <a:ext cx="2808312" cy="567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Model Definition Objects</a:t>
            </a:r>
            <a:endParaRPr lang="en-GB" b="1" dirty="0"/>
          </a:p>
        </p:txBody>
      </p:sp>
      <p:sp>
        <p:nvSpPr>
          <p:cNvPr id="27" name="Rectangle 26"/>
          <p:cNvSpPr/>
          <p:nvPr/>
        </p:nvSpPr>
        <p:spPr>
          <a:xfrm>
            <a:off x="2283270" y="2457921"/>
            <a:ext cx="2808312" cy="567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Vertex Buffer</a:t>
            </a:r>
            <a:endParaRPr lang="en-GB" b="1" dirty="0"/>
          </a:p>
        </p:txBody>
      </p:sp>
      <p:sp>
        <p:nvSpPr>
          <p:cNvPr id="31" name="Rectangle 30"/>
          <p:cNvSpPr/>
          <p:nvPr/>
        </p:nvSpPr>
        <p:spPr>
          <a:xfrm>
            <a:off x="2283270" y="5525318"/>
            <a:ext cx="2808312" cy="5673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Screen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83270" y="4594320"/>
            <a:ext cx="2808312" cy="351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Fragment  </a:t>
            </a:r>
            <a:r>
              <a:rPr lang="en-GB" b="1" dirty="0" err="1" smtClean="0"/>
              <a:t>Shader</a:t>
            </a:r>
            <a:endParaRPr lang="en-GB" b="1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2283270" y="4099631"/>
            <a:ext cx="2808312" cy="351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Geometry </a:t>
            </a:r>
            <a:r>
              <a:rPr lang="en-GB" b="1" dirty="0" err="1" smtClean="0"/>
              <a:t>Shader</a:t>
            </a:r>
            <a:endParaRPr lang="en-GB" b="1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2283270" y="3604943"/>
            <a:ext cx="2808312" cy="351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Vertex </a:t>
            </a:r>
            <a:r>
              <a:rPr lang="en-GB" b="1" dirty="0" err="1" smtClean="0"/>
              <a:t>Shader</a:t>
            </a:r>
            <a:endParaRPr lang="en-GB" b="1" dirty="0" smtClean="0"/>
          </a:p>
        </p:txBody>
      </p:sp>
      <p:cxnSp>
        <p:nvCxnSpPr>
          <p:cNvPr id="9219" name="Straight Arrow Connector 9218"/>
          <p:cNvCxnSpPr>
            <a:stCxn id="33" idx="2"/>
            <a:endCxn id="32" idx="0"/>
          </p:cNvCxnSpPr>
          <p:nvPr/>
        </p:nvCxnSpPr>
        <p:spPr>
          <a:xfrm>
            <a:off x="3687426" y="3956272"/>
            <a:ext cx="0" cy="143359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1" name="Straight Arrow Connector 9220"/>
          <p:cNvCxnSpPr>
            <a:stCxn id="32" idx="2"/>
            <a:endCxn id="30" idx="0"/>
          </p:cNvCxnSpPr>
          <p:nvPr/>
        </p:nvCxnSpPr>
        <p:spPr>
          <a:xfrm>
            <a:off x="3687426" y="4450960"/>
            <a:ext cx="0" cy="14336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4" name="Straight Arrow Connector 9223"/>
          <p:cNvCxnSpPr>
            <a:stCxn id="27" idx="2"/>
            <a:endCxn id="33" idx="0"/>
          </p:cNvCxnSpPr>
          <p:nvPr/>
        </p:nvCxnSpPr>
        <p:spPr>
          <a:xfrm>
            <a:off x="3687426" y="3025274"/>
            <a:ext cx="0" cy="579669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6" name="Straight Arrow Connector 9225"/>
          <p:cNvCxnSpPr>
            <a:stCxn id="24" idx="2"/>
            <a:endCxn id="27" idx="0"/>
          </p:cNvCxnSpPr>
          <p:nvPr/>
        </p:nvCxnSpPr>
        <p:spPr>
          <a:xfrm>
            <a:off x="3687426" y="1822642"/>
            <a:ext cx="0" cy="63527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28" name="Straight Arrow Connector 9227"/>
          <p:cNvCxnSpPr>
            <a:stCxn id="30" idx="2"/>
            <a:endCxn id="31" idx="0"/>
          </p:cNvCxnSpPr>
          <p:nvPr/>
        </p:nvCxnSpPr>
        <p:spPr>
          <a:xfrm>
            <a:off x="3687426" y="4945649"/>
            <a:ext cx="0" cy="579669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1" name="Straight Arrow Connector 9230"/>
          <p:cNvCxnSpPr/>
          <p:nvPr/>
        </p:nvCxnSpPr>
        <p:spPr>
          <a:xfrm>
            <a:off x="5091582" y="2513979"/>
            <a:ext cx="1371346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3" name="Straight Arrow Connector 9232"/>
          <p:cNvCxnSpPr/>
          <p:nvPr/>
        </p:nvCxnSpPr>
        <p:spPr>
          <a:xfrm flipH="1">
            <a:off x="5091582" y="2969214"/>
            <a:ext cx="1371346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115617" y="1834213"/>
            <a:ext cx="257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/>
              <a:t>Pick Initial Conditions</a:t>
            </a:r>
            <a:endParaRPr lang="en-GB" b="1" dirty="0"/>
          </a:p>
        </p:txBody>
      </p:sp>
      <p:sp>
        <p:nvSpPr>
          <p:cNvPr id="54" name="Rectangle 53"/>
          <p:cNvSpPr/>
          <p:nvPr/>
        </p:nvSpPr>
        <p:spPr>
          <a:xfrm>
            <a:off x="6120091" y="405069"/>
            <a:ext cx="2305853" cy="567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Template Kernel</a:t>
            </a:r>
            <a:endParaRPr lang="en-GB" b="1" dirty="0"/>
          </a:p>
        </p:txBody>
      </p:sp>
      <p:cxnSp>
        <p:nvCxnSpPr>
          <p:cNvPr id="9235" name="Straight Arrow Connector 9234"/>
          <p:cNvCxnSpPr>
            <a:stCxn id="54" idx="2"/>
            <a:endCxn id="16" idx="0"/>
          </p:cNvCxnSpPr>
          <p:nvPr/>
        </p:nvCxnSpPr>
        <p:spPr>
          <a:xfrm flipH="1">
            <a:off x="7272300" y="972422"/>
            <a:ext cx="718" cy="2844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TextBox 9236"/>
          <p:cNvSpPr txBox="1"/>
          <p:nvPr/>
        </p:nvSpPr>
        <p:spPr>
          <a:xfrm>
            <a:off x="6462928" y="4594320"/>
            <a:ext cx="185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GPU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" name="Rectangle 9235"/>
          <p:cNvSpPr/>
          <p:nvPr/>
        </p:nvSpPr>
        <p:spPr>
          <a:xfrm>
            <a:off x="528361" y="2279561"/>
            <a:ext cx="7897583" cy="30216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6347" descr="d:\Local Data\rmerrison\Downloads\Discover Bondi Blue\DISCOVER P7461 CG1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1008112" cy="5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462928" y="2457921"/>
            <a:ext cx="1620180" cy="567353"/>
            <a:chOff x="5652120" y="2920741"/>
            <a:chExt cx="1620180" cy="567353"/>
          </a:xfrm>
        </p:grpSpPr>
        <p:sp>
          <p:nvSpPr>
            <p:cNvPr id="26" name="Rectangle 25"/>
            <p:cNvSpPr/>
            <p:nvPr/>
          </p:nvSpPr>
          <p:spPr>
            <a:xfrm>
              <a:off x="5652120" y="2920741"/>
              <a:ext cx="1620180" cy="5673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b="1" dirty="0" smtClean="0"/>
                <a:t>Kernel</a:t>
              </a:r>
              <a:endParaRPr lang="en-GB" b="1" dirty="0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784" y="2976799"/>
              <a:ext cx="470536" cy="4552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17" y="3990152"/>
            <a:ext cx="1224136" cy="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528361" y="116632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/>
              <a:t>Structure: Update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56906"/>
            <a:ext cx="1224136" cy="56411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>
            <a:stCxn id="24" idx="3"/>
            <a:endCxn id="16" idx="1"/>
          </p:cNvCxnSpPr>
          <p:nvPr/>
        </p:nvCxnSpPr>
        <p:spPr>
          <a:xfrm flipV="1">
            <a:off x="5091582" y="1538965"/>
            <a:ext cx="1568650" cy="1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2"/>
            <a:endCxn id="26" idx="0"/>
          </p:cNvCxnSpPr>
          <p:nvPr/>
        </p:nvCxnSpPr>
        <p:spPr>
          <a:xfrm>
            <a:off x="7272300" y="1821024"/>
            <a:ext cx="718" cy="636897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05967" y="3025274"/>
            <a:ext cx="135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Update</a:t>
            </a:r>
            <a:endParaRPr lang="en-GB" b="1" dirty="0"/>
          </a:p>
        </p:txBody>
      </p:sp>
      <p:sp>
        <p:nvSpPr>
          <p:cNvPr id="24" name="Rectangle 23"/>
          <p:cNvSpPr/>
          <p:nvPr/>
        </p:nvSpPr>
        <p:spPr>
          <a:xfrm>
            <a:off x="2283270" y="1255289"/>
            <a:ext cx="2808312" cy="5673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Model Definition Objects</a:t>
            </a:r>
            <a:endParaRPr lang="en-GB" b="1" dirty="0"/>
          </a:p>
        </p:txBody>
      </p:sp>
      <p:sp>
        <p:nvSpPr>
          <p:cNvPr id="27" name="Rectangle 26"/>
          <p:cNvSpPr/>
          <p:nvPr/>
        </p:nvSpPr>
        <p:spPr>
          <a:xfrm>
            <a:off x="2283270" y="2457921"/>
            <a:ext cx="2808312" cy="567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Vertex Buffer</a:t>
            </a:r>
            <a:endParaRPr lang="en-GB" b="1" dirty="0"/>
          </a:p>
        </p:txBody>
      </p:sp>
      <p:sp>
        <p:nvSpPr>
          <p:cNvPr id="31" name="Rectangle 30"/>
          <p:cNvSpPr/>
          <p:nvPr/>
        </p:nvSpPr>
        <p:spPr>
          <a:xfrm>
            <a:off x="2283270" y="5525318"/>
            <a:ext cx="2808312" cy="5673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Screen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83270" y="4594320"/>
            <a:ext cx="2808312" cy="351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Fragment  </a:t>
            </a:r>
            <a:r>
              <a:rPr lang="en-GB" b="1" dirty="0" err="1" smtClean="0"/>
              <a:t>Shader</a:t>
            </a:r>
            <a:endParaRPr lang="en-GB" b="1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2283270" y="4099631"/>
            <a:ext cx="2808312" cy="351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Geometry </a:t>
            </a:r>
            <a:r>
              <a:rPr lang="en-GB" b="1" dirty="0" err="1" smtClean="0"/>
              <a:t>Shader</a:t>
            </a:r>
            <a:endParaRPr lang="en-GB" b="1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2283270" y="3604943"/>
            <a:ext cx="2808312" cy="351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Vertex </a:t>
            </a:r>
            <a:r>
              <a:rPr lang="en-GB" b="1" dirty="0" err="1" smtClean="0"/>
              <a:t>Shader</a:t>
            </a:r>
            <a:endParaRPr lang="en-GB" b="1" dirty="0" smtClean="0"/>
          </a:p>
        </p:txBody>
      </p:sp>
      <p:cxnSp>
        <p:nvCxnSpPr>
          <p:cNvPr id="9219" name="Straight Arrow Connector 9218"/>
          <p:cNvCxnSpPr>
            <a:stCxn id="33" idx="2"/>
            <a:endCxn id="32" idx="0"/>
          </p:cNvCxnSpPr>
          <p:nvPr/>
        </p:nvCxnSpPr>
        <p:spPr>
          <a:xfrm>
            <a:off x="3687426" y="3956272"/>
            <a:ext cx="0" cy="143359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1" name="Straight Arrow Connector 9220"/>
          <p:cNvCxnSpPr>
            <a:stCxn id="32" idx="2"/>
            <a:endCxn id="30" idx="0"/>
          </p:cNvCxnSpPr>
          <p:nvPr/>
        </p:nvCxnSpPr>
        <p:spPr>
          <a:xfrm>
            <a:off x="3687426" y="4450960"/>
            <a:ext cx="0" cy="14336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4" name="Straight Arrow Connector 9223"/>
          <p:cNvCxnSpPr>
            <a:stCxn id="27" idx="2"/>
            <a:endCxn id="33" idx="0"/>
          </p:cNvCxnSpPr>
          <p:nvPr/>
        </p:nvCxnSpPr>
        <p:spPr>
          <a:xfrm>
            <a:off x="3687426" y="3025274"/>
            <a:ext cx="0" cy="579669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6" name="Straight Arrow Connector 9225"/>
          <p:cNvCxnSpPr>
            <a:stCxn id="24" idx="2"/>
            <a:endCxn id="27" idx="0"/>
          </p:cNvCxnSpPr>
          <p:nvPr/>
        </p:nvCxnSpPr>
        <p:spPr>
          <a:xfrm>
            <a:off x="3687426" y="1822642"/>
            <a:ext cx="0" cy="635279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28" name="Straight Arrow Connector 9227"/>
          <p:cNvCxnSpPr>
            <a:stCxn id="30" idx="2"/>
            <a:endCxn id="31" idx="0"/>
          </p:cNvCxnSpPr>
          <p:nvPr/>
        </p:nvCxnSpPr>
        <p:spPr>
          <a:xfrm>
            <a:off x="3687426" y="4945649"/>
            <a:ext cx="0" cy="579669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1" name="Straight Arrow Connector 9230"/>
          <p:cNvCxnSpPr/>
          <p:nvPr/>
        </p:nvCxnSpPr>
        <p:spPr>
          <a:xfrm>
            <a:off x="5091582" y="2513979"/>
            <a:ext cx="137134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3" name="Straight Arrow Connector 9232"/>
          <p:cNvCxnSpPr/>
          <p:nvPr/>
        </p:nvCxnSpPr>
        <p:spPr>
          <a:xfrm flipH="1">
            <a:off x="5091582" y="2969214"/>
            <a:ext cx="137134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120091" y="405069"/>
            <a:ext cx="2305853" cy="5673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Template Kernel</a:t>
            </a:r>
            <a:endParaRPr lang="en-GB" b="1" dirty="0"/>
          </a:p>
        </p:txBody>
      </p:sp>
      <p:cxnSp>
        <p:nvCxnSpPr>
          <p:cNvPr id="9235" name="Straight Arrow Connector 9234"/>
          <p:cNvCxnSpPr>
            <a:stCxn id="54" idx="2"/>
            <a:endCxn id="16" idx="0"/>
          </p:cNvCxnSpPr>
          <p:nvPr/>
        </p:nvCxnSpPr>
        <p:spPr>
          <a:xfrm flipH="1">
            <a:off x="7272300" y="972422"/>
            <a:ext cx="718" cy="284484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TextBox 9236"/>
          <p:cNvSpPr txBox="1"/>
          <p:nvPr/>
        </p:nvSpPr>
        <p:spPr>
          <a:xfrm>
            <a:off x="6462928" y="4594320"/>
            <a:ext cx="185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GPU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" name="Rectangle 9235"/>
          <p:cNvSpPr/>
          <p:nvPr/>
        </p:nvSpPr>
        <p:spPr>
          <a:xfrm>
            <a:off x="528361" y="2279561"/>
            <a:ext cx="7897583" cy="30216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6347" descr="d:\Local Data\rmerrison\Downloads\Discover Bondi Blue\DISCOVER P7461 CG1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1008112" cy="5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6462928" y="2457921"/>
            <a:ext cx="1620180" cy="567353"/>
            <a:chOff x="5652120" y="2920741"/>
            <a:chExt cx="1620180" cy="56735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6" name="Rectangle 25"/>
            <p:cNvSpPr/>
            <p:nvPr/>
          </p:nvSpPr>
          <p:spPr>
            <a:xfrm>
              <a:off x="5652120" y="2920741"/>
              <a:ext cx="1620180" cy="56735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b="1" dirty="0" smtClean="0"/>
                <a:t>Kernel</a:t>
              </a:r>
              <a:endParaRPr lang="en-GB" b="1" dirty="0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784" y="2976799"/>
              <a:ext cx="470536" cy="4552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17" y="3990152"/>
            <a:ext cx="1224136" cy="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4"/>
          <p:cNvSpPr txBox="1">
            <a:spLocks/>
          </p:cNvSpPr>
          <p:nvPr/>
        </p:nvSpPr>
        <p:spPr>
          <a:xfrm>
            <a:off x="528361" y="116632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/>
              <a:t>Structure: Draw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56906"/>
            <a:ext cx="1224136" cy="56411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>
            <a:stCxn id="24" idx="3"/>
            <a:endCxn id="16" idx="1"/>
          </p:cNvCxnSpPr>
          <p:nvPr/>
        </p:nvCxnSpPr>
        <p:spPr>
          <a:xfrm flipV="1">
            <a:off x="5091582" y="1538965"/>
            <a:ext cx="1568650" cy="1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2"/>
            <a:endCxn id="26" idx="0"/>
          </p:cNvCxnSpPr>
          <p:nvPr/>
        </p:nvCxnSpPr>
        <p:spPr>
          <a:xfrm>
            <a:off x="7272300" y="1821024"/>
            <a:ext cx="718" cy="636897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83270" y="1255289"/>
            <a:ext cx="2808312" cy="5673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Model Definition Objects</a:t>
            </a:r>
            <a:endParaRPr lang="en-GB" b="1" dirty="0"/>
          </a:p>
        </p:txBody>
      </p:sp>
      <p:sp>
        <p:nvSpPr>
          <p:cNvPr id="27" name="Rectangle 26"/>
          <p:cNvSpPr/>
          <p:nvPr/>
        </p:nvSpPr>
        <p:spPr>
          <a:xfrm>
            <a:off x="2283270" y="2457921"/>
            <a:ext cx="2808312" cy="567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Vertex Buffer</a:t>
            </a:r>
            <a:endParaRPr lang="en-GB" b="1" dirty="0"/>
          </a:p>
        </p:txBody>
      </p:sp>
      <p:sp>
        <p:nvSpPr>
          <p:cNvPr id="31" name="Rectangle 30"/>
          <p:cNvSpPr/>
          <p:nvPr/>
        </p:nvSpPr>
        <p:spPr>
          <a:xfrm>
            <a:off x="2283270" y="5525318"/>
            <a:ext cx="2808312" cy="56735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Screen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83270" y="4594320"/>
            <a:ext cx="2808312" cy="3513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Fragment  </a:t>
            </a:r>
            <a:r>
              <a:rPr lang="en-GB" b="1" dirty="0" err="1" smtClean="0"/>
              <a:t>Shader</a:t>
            </a:r>
            <a:endParaRPr lang="en-GB" b="1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2283270" y="4099631"/>
            <a:ext cx="2808312" cy="3513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Geometry </a:t>
            </a:r>
            <a:r>
              <a:rPr lang="en-GB" b="1" dirty="0" err="1" smtClean="0"/>
              <a:t>Shader</a:t>
            </a:r>
            <a:endParaRPr lang="en-GB" b="1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2283270" y="3604943"/>
            <a:ext cx="2808312" cy="35132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Vertex </a:t>
            </a:r>
            <a:r>
              <a:rPr lang="en-GB" b="1" dirty="0" err="1" smtClean="0"/>
              <a:t>Shader</a:t>
            </a:r>
            <a:endParaRPr lang="en-GB" b="1" dirty="0" smtClean="0"/>
          </a:p>
        </p:txBody>
      </p:sp>
      <p:cxnSp>
        <p:nvCxnSpPr>
          <p:cNvPr id="9219" name="Straight Arrow Connector 9218"/>
          <p:cNvCxnSpPr>
            <a:stCxn id="33" idx="2"/>
            <a:endCxn id="32" idx="0"/>
          </p:cNvCxnSpPr>
          <p:nvPr/>
        </p:nvCxnSpPr>
        <p:spPr>
          <a:xfrm>
            <a:off x="3687426" y="3956272"/>
            <a:ext cx="0" cy="1433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1" name="Straight Arrow Connector 9220"/>
          <p:cNvCxnSpPr>
            <a:stCxn id="32" idx="2"/>
            <a:endCxn id="30" idx="0"/>
          </p:cNvCxnSpPr>
          <p:nvPr/>
        </p:nvCxnSpPr>
        <p:spPr>
          <a:xfrm>
            <a:off x="3687426" y="4450960"/>
            <a:ext cx="0" cy="1433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4" name="Straight Arrow Connector 9223"/>
          <p:cNvCxnSpPr>
            <a:stCxn id="27" idx="2"/>
            <a:endCxn id="33" idx="0"/>
          </p:cNvCxnSpPr>
          <p:nvPr/>
        </p:nvCxnSpPr>
        <p:spPr>
          <a:xfrm>
            <a:off x="3687426" y="3025274"/>
            <a:ext cx="0" cy="5796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6" name="Straight Arrow Connector 9225"/>
          <p:cNvCxnSpPr>
            <a:stCxn id="24" idx="2"/>
            <a:endCxn id="27" idx="0"/>
          </p:cNvCxnSpPr>
          <p:nvPr/>
        </p:nvCxnSpPr>
        <p:spPr>
          <a:xfrm>
            <a:off x="3687426" y="1822642"/>
            <a:ext cx="0" cy="635279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28" name="Straight Arrow Connector 9227"/>
          <p:cNvCxnSpPr>
            <a:stCxn id="30" idx="2"/>
            <a:endCxn id="31" idx="0"/>
          </p:cNvCxnSpPr>
          <p:nvPr/>
        </p:nvCxnSpPr>
        <p:spPr>
          <a:xfrm>
            <a:off x="3687426" y="4945649"/>
            <a:ext cx="0" cy="57966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1" name="Straight Arrow Connector 9230"/>
          <p:cNvCxnSpPr/>
          <p:nvPr/>
        </p:nvCxnSpPr>
        <p:spPr>
          <a:xfrm>
            <a:off x="5091582" y="2513979"/>
            <a:ext cx="1371346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3" name="Straight Arrow Connector 9232"/>
          <p:cNvCxnSpPr/>
          <p:nvPr/>
        </p:nvCxnSpPr>
        <p:spPr>
          <a:xfrm flipH="1">
            <a:off x="5091582" y="2969214"/>
            <a:ext cx="1371346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6120091" y="405069"/>
            <a:ext cx="2305853" cy="5673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Template Kernel</a:t>
            </a:r>
            <a:endParaRPr lang="en-GB" b="1" dirty="0"/>
          </a:p>
        </p:txBody>
      </p:sp>
      <p:cxnSp>
        <p:nvCxnSpPr>
          <p:cNvPr id="9235" name="Straight Arrow Connector 9234"/>
          <p:cNvCxnSpPr>
            <a:stCxn id="54" idx="2"/>
            <a:endCxn id="16" idx="0"/>
          </p:cNvCxnSpPr>
          <p:nvPr/>
        </p:nvCxnSpPr>
        <p:spPr>
          <a:xfrm flipH="1">
            <a:off x="7272300" y="972422"/>
            <a:ext cx="718" cy="284484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7" name="TextBox 9236"/>
          <p:cNvSpPr txBox="1"/>
          <p:nvPr/>
        </p:nvSpPr>
        <p:spPr>
          <a:xfrm>
            <a:off x="6462928" y="4594320"/>
            <a:ext cx="185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accent6">
                    <a:lumMod val="75000"/>
                  </a:schemeClr>
                </a:solidFill>
              </a:rPr>
              <a:t>GPU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91880" y="3130442"/>
            <a:ext cx="135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Render</a:t>
            </a:r>
            <a:endParaRPr lang="en-GB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491880" y="4965721"/>
            <a:ext cx="135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Raster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6662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347" descr="d:\Local Data\rmerrison\Downloads\Discover Bondi Blue\DISCOVER P7461 CG1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1008112" cy="5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528361" y="116632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/>
              <a:t>A simple model of the basal </a:t>
            </a:r>
            <a:r>
              <a:rPr lang="en-GB" sz="2800" b="1" dirty="0"/>
              <a:t>g</a:t>
            </a:r>
            <a:r>
              <a:rPr lang="en-GB" sz="2800" b="1" dirty="0" smtClean="0"/>
              <a:t>anglia</a:t>
            </a:r>
            <a:endParaRPr lang="en-GB" sz="2800" b="1" dirty="0"/>
          </a:p>
        </p:txBody>
      </p:sp>
      <p:pic>
        <p:nvPicPr>
          <p:cNvPr id="3074" name="Picture 2" descr="http://dundeemedstudentnotes.files.wordpress.com/2012/04/basalganglia21.jpg?w=5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64704"/>
            <a:ext cx="239153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3795860" y="5416369"/>
            <a:ext cx="4941413" cy="954107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d</a:t>
            </a:r>
            <a:r>
              <a:rPr lang="en-GB" sz="2800" dirty="0" smtClean="0">
                <a:solidFill>
                  <a:schemeClr val="accent2"/>
                </a:solidFill>
              </a:rPr>
              <a:t>x</a:t>
            </a:r>
            <a:r>
              <a:rPr lang="en-GB" sz="2800" baseline="-25000" dirty="0" smtClean="0">
                <a:solidFill>
                  <a:schemeClr val="accent2"/>
                </a:solidFill>
              </a:rPr>
              <a:t>1</a:t>
            </a:r>
            <a:r>
              <a:rPr lang="en-GB" sz="2800" dirty="0" smtClean="0">
                <a:solidFill>
                  <a:schemeClr val="accent2"/>
                </a:solidFill>
              </a:rPr>
              <a:t>/</a:t>
            </a:r>
            <a:r>
              <a:rPr lang="en-GB" sz="2800" dirty="0" err="1" smtClean="0">
                <a:solidFill>
                  <a:schemeClr val="accent2"/>
                </a:solidFill>
              </a:rPr>
              <a:t>dt</a:t>
            </a:r>
            <a:r>
              <a:rPr lang="en-GB" sz="2800" dirty="0" smtClean="0">
                <a:solidFill>
                  <a:schemeClr val="accent2"/>
                </a:solidFill>
              </a:rPr>
              <a:t> = -x</a:t>
            </a:r>
            <a:r>
              <a:rPr lang="en-GB" sz="2800" baseline="-25000" dirty="0" smtClean="0">
                <a:solidFill>
                  <a:schemeClr val="accent2"/>
                </a:solidFill>
              </a:rPr>
              <a:t>1</a:t>
            </a:r>
            <a:r>
              <a:rPr lang="en-GB" sz="2800" dirty="0" smtClean="0">
                <a:solidFill>
                  <a:schemeClr val="accent2"/>
                </a:solidFill>
              </a:rPr>
              <a:t> + Z</a:t>
            </a:r>
            <a:r>
              <a:rPr lang="en-GB" sz="2800" baseline="-25000" dirty="0" smtClean="0">
                <a:solidFill>
                  <a:schemeClr val="accent2"/>
                </a:solidFill>
              </a:rPr>
              <a:t>1</a:t>
            </a:r>
            <a:r>
              <a:rPr lang="en-GB" sz="2800" dirty="0" smtClean="0">
                <a:solidFill>
                  <a:schemeClr val="accent2"/>
                </a:solidFill>
              </a:rPr>
              <a:t>(w</a:t>
            </a:r>
            <a:r>
              <a:rPr lang="en-GB" sz="2800" baseline="-25000" dirty="0" smtClean="0">
                <a:solidFill>
                  <a:schemeClr val="accent2"/>
                </a:solidFill>
              </a:rPr>
              <a:t>ss</a:t>
            </a:r>
            <a:r>
              <a:rPr lang="en-GB" sz="2800" dirty="0" smtClean="0">
                <a:solidFill>
                  <a:schemeClr val="accent2"/>
                </a:solidFill>
              </a:rPr>
              <a:t>x</a:t>
            </a:r>
            <a:r>
              <a:rPr lang="en-GB" sz="2800" baseline="-25000" dirty="0" smtClean="0">
                <a:solidFill>
                  <a:schemeClr val="accent2"/>
                </a:solidFill>
              </a:rPr>
              <a:t>1</a:t>
            </a:r>
            <a:r>
              <a:rPr lang="en-GB" sz="2800" dirty="0" smtClean="0">
                <a:solidFill>
                  <a:schemeClr val="accent2"/>
                </a:solidFill>
              </a:rPr>
              <a:t> – w</a:t>
            </a:r>
            <a:r>
              <a:rPr lang="en-GB" sz="2800" baseline="-25000" dirty="0" smtClean="0">
                <a:solidFill>
                  <a:schemeClr val="accent2"/>
                </a:solidFill>
              </a:rPr>
              <a:t>gs</a:t>
            </a:r>
            <a:r>
              <a:rPr lang="en-GB" sz="2800" dirty="0" smtClean="0">
                <a:solidFill>
                  <a:schemeClr val="accent2"/>
                </a:solidFill>
              </a:rPr>
              <a:t>x</a:t>
            </a:r>
            <a:r>
              <a:rPr lang="en-GB" sz="2800" baseline="-25000" dirty="0" smtClean="0">
                <a:solidFill>
                  <a:schemeClr val="accent2"/>
                </a:solidFill>
              </a:rPr>
              <a:t>2</a:t>
            </a:r>
            <a:r>
              <a:rPr lang="en-GB" sz="2800" dirty="0" smtClean="0">
                <a:solidFill>
                  <a:schemeClr val="accent2"/>
                </a:solidFill>
              </a:rPr>
              <a:t> + I)</a:t>
            </a:r>
          </a:p>
          <a:p>
            <a:r>
              <a:rPr lang="en-GB" sz="2800" dirty="0">
                <a:solidFill>
                  <a:schemeClr val="tx2"/>
                </a:solidFill>
              </a:rPr>
              <a:t>d</a:t>
            </a:r>
            <a:r>
              <a:rPr lang="en-GB" sz="2800" dirty="0" smtClean="0">
                <a:solidFill>
                  <a:schemeClr val="tx2"/>
                </a:solidFill>
              </a:rPr>
              <a:t>x</a:t>
            </a:r>
            <a:r>
              <a:rPr lang="en-GB" sz="2800" baseline="-25000" dirty="0" smtClean="0">
                <a:solidFill>
                  <a:schemeClr val="tx2"/>
                </a:solidFill>
              </a:rPr>
              <a:t>2</a:t>
            </a:r>
            <a:r>
              <a:rPr lang="en-GB" sz="2800" dirty="0" smtClean="0">
                <a:solidFill>
                  <a:schemeClr val="tx2"/>
                </a:solidFill>
              </a:rPr>
              <a:t>/</a:t>
            </a:r>
            <a:r>
              <a:rPr lang="en-GB" sz="2800" dirty="0" err="1" smtClean="0">
                <a:solidFill>
                  <a:schemeClr val="tx2"/>
                </a:solidFill>
              </a:rPr>
              <a:t>dt</a:t>
            </a:r>
            <a:r>
              <a:rPr lang="en-GB" sz="2800" dirty="0" smtClean="0">
                <a:solidFill>
                  <a:schemeClr val="tx2"/>
                </a:solidFill>
              </a:rPr>
              <a:t> = -x</a:t>
            </a:r>
            <a:r>
              <a:rPr lang="en-GB" sz="2800" baseline="-25000" dirty="0" smtClean="0">
                <a:solidFill>
                  <a:schemeClr val="tx2"/>
                </a:solidFill>
              </a:rPr>
              <a:t>2</a:t>
            </a:r>
            <a:r>
              <a:rPr lang="en-GB" sz="2800" dirty="0" smtClean="0">
                <a:solidFill>
                  <a:schemeClr val="tx2"/>
                </a:solidFill>
              </a:rPr>
              <a:t> + Z</a:t>
            </a:r>
            <a:r>
              <a:rPr lang="en-GB" sz="2800" baseline="-25000" dirty="0" smtClean="0">
                <a:solidFill>
                  <a:schemeClr val="tx2"/>
                </a:solidFill>
              </a:rPr>
              <a:t>2</a:t>
            </a:r>
            <a:r>
              <a:rPr lang="en-GB" sz="2800" dirty="0" smtClean="0">
                <a:solidFill>
                  <a:schemeClr val="tx2"/>
                </a:solidFill>
              </a:rPr>
              <a:t>(w</a:t>
            </a:r>
            <a:r>
              <a:rPr lang="en-GB" sz="2800" baseline="-25000" dirty="0" smtClean="0">
                <a:solidFill>
                  <a:schemeClr val="tx2"/>
                </a:solidFill>
              </a:rPr>
              <a:t>sg</a:t>
            </a:r>
            <a:r>
              <a:rPr lang="en-GB" sz="2800" dirty="0" smtClean="0">
                <a:solidFill>
                  <a:schemeClr val="tx2"/>
                </a:solidFill>
              </a:rPr>
              <a:t>x</a:t>
            </a:r>
            <a:r>
              <a:rPr lang="en-GB" sz="2800" baseline="-25000" dirty="0" smtClean="0">
                <a:solidFill>
                  <a:schemeClr val="tx2"/>
                </a:solidFill>
              </a:rPr>
              <a:t>1</a:t>
            </a:r>
            <a:r>
              <a:rPr lang="en-GB" sz="2800" dirty="0" smtClean="0">
                <a:solidFill>
                  <a:schemeClr val="tx2"/>
                </a:solidFill>
              </a:rPr>
              <a:t> – w</a:t>
            </a:r>
            <a:r>
              <a:rPr lang="en-GB" sz="2800" baseline="-25000" dirty="0" smtClean="0">
                <a:solidFill>
                  <a:schemeClr val="tx2"/>
                </a:solidFill>
              </a:rPr>
              <a:t>gg</a:t>
            </a:r>
            <a:r>
              <a:rPr lang="en-GB" sz="2800" dirty="0" smtClean="0">
                <a:solidFill>
                  <a:schemeClr val="tx2"/>
                </a:solidFill>
              </a:rPr>
              <a:t>x</a:t>
            </a:r>
            <a:r>
              <a:rPr lang="en-GB" sz="2800" baseline="-25000" dirty="0" smtClean="0">
                <a:solidFill>
                  <a:schemeClr val="tx2"/>
                </a:solidFill>
              </a:rPr>
              <a:t>2</a:t>
            </a:r>
            <a:r>
              <a:rPr lang="en-GB" sz="2800" dirty="0" smtClean="0">
                <a:solidFill>
                  <a:schemeClr val="tx2"/>
                </a:solidFill>
              </a:rPr>
              <a:t>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51520" y="1249906"/>
            <a:ext cx="5040560" cy="3240360"/>
            <a:chOff x="683568" y="1340768"/>
            <a:chExt cx="5040560" cy="3240360"/>
          </a:xfrm>
        </p:grpSpPr>
        <p:sp>
          <p:nvSpPr>
            <p:cNvPr id="2" name="Rectangle 1"/>
            <p:cNvSpPr/>
            <p:nvPr/>
          </p:nvSpPr>
          <p:spPr>
            <a:xfrm>
              <a:off x="2358493" y="3284984"/>
              <a:ext cx="2304256" cy="1296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Globus Pallidus (GP)</a:t>
              </a:r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58493" y="1340768"/>
              <a:ext cx="2304256" cy="129614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Subthalamic Nucleus (STN)</a:t>
              </a:r>
              <a:endParaRPr lang="en-GB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158693" y="2636912"/>
              <a:ext cx="0" cy="64807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2790541" y="2636912"/>
              <a:ext cx="0" cy="648072"/>
            </a:xfrm>
            <a:prstGeom prst="straightConnector1">
              <a:avLst/>
            </a:prstGeom>
            <a:ln w="3810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 23"/>
            <p:cNvSpPr/>
            <p:nvPr/>
          </p:nvSpPr>
          <p:spPr>
            <a:xfrm>
              <a:off x="1367178" y="3589234"/>
              <a:ext cx="991315" cy="700755"/>
            </a:xfrm>
            <a:custGeom>
              <a:avLst/>
              <a:gdLst>
                <a:gd name="connsiteX0" fmla="*/ 982770 w 991315"/>
                <a:gd name="connsiteY0" fmla="*/ 700755 h 700755"/>
                <a:gd name="connsiteX1" fmla="*/ 3 w 991315"/>
                <a:gd name="connsiteY1" fmla="*/ 290557 h 700755"/>
                <a:gd name="connsiteX2" fmla="*/ 991315 w 991315"/>
                <a:gd name="connsiteY2" fmla="*/ 17091 h 700755"/>
                <a:gd name="connsiteX3" fmla="*/ 991315 w 991315"/>
                <a:gd name="connsiteY3" fmla="*/ 17091 h 700755"/>
                <a:gd name="connsiteX4" fmla="*/ 991315 w 991315"/>
                <a:gd name="connsiteY4" fmla="*/ 0 h 70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15" h="700755">
                  <a:moveTo>
                    <a:pt x="982770" y="700755"/>
                  </a:moveTo>
                  <a:cubicBezTo>
                    <a:pt x="490674" y="552628"/>
                    <a:pt x="-1421" y="404501"/>
                    <a:pt x="3" y="290557"/>
                  </a:cubicBezTo>
                  <a:cubicBezTo>
                    <a:pt x="1427" y="176613"/>
                    <a:pt x="991315" y="17091"/>
                    <a:pt x="991315" y="17091"/>
                  </a:cubicBezTo>
                  <a:lnTo>
                    <a:pt x="991315" y="17091"/>
                  </a:lnTo>
                  <a:lnTo>
                    <a:pt x="991315" y="0"/>
                  </a:lnTo>
                </a:path>
              </a:pathLst>
            </a:custGeom>
            <a:ln w="38100"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1433130" y="1522098"/>
              <a:ext cx="1069379" cy="743849"/>
            </a:xfrm>
            <a:custGeom>
              <a:avLst/>
              <a:gdLst>
                <a:gd name="connsiteX0" fmla="*/ 854583 w 951963"/>
                <a:gd name="connsiteY0" fmla="*/ 743849 h 743849"/>
                <a:gd name="connsiteX1" fmla="*/ 3 w 951963"/>
                <a:gd name="connsiteY1" fmla="*/ 265284 h 743849"/>
                <a:gd name="connsiteX2" fmla="*/ 863128 w 951963"/>
                <a:gd name="connsiteY2" fmla="*/ 26002 h 743849"/>
                <a:gd name="connsiteX3" fmla="*/ 880220 w 951963"/>
                <a:gd name="connsiteY3" fmla="*/ 17456 h 74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963" h="743849">
                  <a:moveTo>
                    <a:pt x="854583" y="743849"/>
                  </a:moveTo>
                  <a:cubicBezTo>
                    <a:pt x="426581" y="564387"/>
                    <a:pt x="-1421" y="384925"/>
                    <a:pt x="3" y="265284"/>
                  </a:cubicBezTo>
                  <a:cubicBezTo>
                    <a:pt x="1427" y="145643"/>
                    <a:pt x="716425" y="67307"/>
                    <a:pt x="863128" y="26002"/>
                  </a:cubicBezTo>
                  <a:cubicBezTo>
                    <a:pt x="1009831" y="-15303"/>
                    <a:pt x="945025" y="1076"/>
                    <a:pt x="880220" y="17456"/>
                  </a:cubicBezTo>
                </a:path>
              </a:pathLst>
            </a:custGeom>
            <a:ln w="38100">
              <a:headEnd type="arrow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02684" y="2653907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err="1" smtClean="0">
                  <a:solidFill>
                    <a:schemeClr val="accent2"/>
                  </a:solidFill>
                </a:rPr>
                <a:t>w</a:t>
              </a:r>
              <a:r>
                <a:rPr lang="en-GB" sz="2800" baseline="-25000" dirty="0" err="1" smtClean="0">
                  <a:solidFill>
                    <a:schemeClr val="accent2"/>
                  </a:solidFill>
                </a:rPr>
                <a:t>sg</a:t>
              </a:r>
              <a:endParaRPr lang="en-GB" sz="2800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70461" y="2699338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err="1" smtClean="0">
                  <a:solidFill>
                    <a:schemeClr val="tx2"/>
                  </a:solidFill>
                </a:rPr>
                <a:t>w</a:t>
              </a:r>
              <a:r>
                <a:rPr lang="en-GB" sz="2800" baseline="-25000" dirty="0" err="1" smtClean="0">
                  <a:solidFill>
                    <a:schemeClr val="tx2"/>
                  </a:solidFill>
                </a:rPr>
                <a:t>gs</a:t>
              </a:r>
              <a:endParaRPr lang="en-GB" sz="2800" baseline="-25000" dirty="0">
                <a:solidFill>
                  <a:schemeClr val="tx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3568" y="1522098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err="1" smtClean="0">
                  <a:solidFill>
                    <a:schemeClr val="accent2"/>
                  </a:solidFill>
                </a:rPr>
                <a:t>w</a:t>
              </a:r>
              <a:r>
                <a:rPr lang="en-GB" sz="2800" baseline="-25000" dirty="0" err="1" smtClean="0">
                  <a:solidFill>
                    <a:schemeClr val="accent2"/>
                  </a:solidFill>
                </a:rPr>
                <a:t>ss</a:t>
              </a:r>
              <a:endParaRPr lang="en-GB" sz="2800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3568" y="3671446"/>
              <a:ext cx="144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err="1" smtClean="0">
                  <a:solidFill>
                    <a:schemeClr val="tx2"/>
                  </a:solidFill>
                </a:rPr>
                <a:t>w</a:t>
              </a:r>
              <a:r>
                <a:rPr lang="en-GB" sz="2800" baseline="-25000" dirty="0" err="1" smtClean="0">
                  <a:solidFill>
                    <a:schemeClr val="tx2"/>
                  </a:solidFill>
                </a:rPr>
                <a:t>gg</a:t>
              </a:r>
              <a:endParaRPr lang="en-GB" sz="2800" baseline="-25000" dirty="0">
                <a:solidFill>
                  <a:schemeClr val="tx2"/>
                </a:solidFill>
              </a:endParaRPr>
            </a:p>
          </p:txBody>
        </p:sp>
        <p:cxnSp>
          <p:nvCxnSpPr>
            <p:cNvPr id="34" name="Straight Arrow Connector 33"/>
            <p:cNvCxnSpPr>
              <a:endCxn id="6" idx="3"/>
            </p:cNvCxnSpPr>
            <p:nvPr/>
          </p:nvCxnSpPr>
          <p:spPr>
            <a:xfrm flipH="1">
              <a:off x="4662749" y="1988840"/>
              <a:ext cx="1061379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004048" y="1478587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</a:t>
            </a:r>
            <a:endParaRPr lang="en-GB" sz="2800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4338565" y="4199127"/>
            <a:ext cx="4414923" cy="954107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2"/>
                </a:solidFill>
              </a:rPr>
              <a:t>X</a:t>
            </a:r>
            <a:r>
              <a:rPr lang="en-GB" sz="2800" baseline="-25000" dirty="0" smtClean="0">
                <a:solidFill>
                  <a:schemeClr val="accent2"/>
                </a:solidFill>
              </a:rPr>
              <a:t>1</a:t>
            </a:r>
            <a:r>
              <a:rPr lang="en-GB" sz="2800" dirty="0" smtClean="0">
                <a:solidFill>
                  <a:schemeClr val="accent2"/>
                </a:solidFill>
              </a:rPr>
              <a:t> is activity level in the STN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X</a:t>
            </a:r>
            <a:r>
              <a:rPr lang="en-GB" sz="2800" baseline="-25000" dirty="0" smtClean="0">
                <a:solidFill>
                  <a:schemeClr val="tx2"/>
                </a:solidFill>
              </a:rPr>
              <a:t>2 </a:t>
            </a:r>
            <a:r>
              <a:rPr lang="en-GB" sz="2800" dirty="0">
                <a:solidFill>
                  <a:schemeClr val="tx2"/>
                </a:solidFill>
              </a:rPr>
              <a:t>is activity level in the GP  </a:t>
            </a:r>
            <a:endParaRPr lang="en-GB" sz="2800" baseline="-25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347" descr="d:\Local Data\rmerrison\Downloads\Discover Bondi Blue\DISCOVER P7461 CG1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1008112" cy="5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528361" y="116632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err="1" smtClean="0"/>
              <a:t>Hindmarsh</a:t>
            </a:r>
            <a:r>
              <a:rPr lang="en-GB" sz="2800" b="1" dirty="0" smtClean="0"/>
              <a:t>-Rose Neuron Model</a:t>
            </a:r>
            <a:endParaRPr lang="en-GB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1560" y="1196752"/>
            <a:ext cx="7128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Three dimensional reduced model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Based on 2D Morris-</a:t>
            </a:r>
            <a:r>
              <a:rPr lang="en-GB" dirty="0" err="1" smtClean="0"/>
              <a:t>Lecar</a:t>
            </a:r>
            <a:r>
              <a:rPr lang="en-GB" dirty="0" smtClean="0"/>
              <a:t> model, with added slow adaptation variable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Capable of many dynamics (bursting, chaos)</a:t>
            </a:r>
            <a:endParaRPr lang="en-GB" dirty="0"/>
          </a:p>
        </p:txBody>
      </p:sp>
      <p:pic>
        <p:nvPicPr>
          <p:cNvPr id="1026" name="Picture 2" descr="E:\PhD\Publications\Talks\Cambridge Workshop\ChangeCurrentIn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81746"/>
            <a:ext cx="5472608" cy="403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347" descr="d:\Local Data\rmerrison\Downloads\Discover Bondi Blue\DISCOVER P7461 CG1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3296"/>
            <a:ext cx="1008112" cy="5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528361" y="116632"/>
            <a:ext cx="8208912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000" b="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 smtClean="0"/>
              <a:t>Using the GPU makes </a:t>
            </a:r>
            <a:r>
              <a:rPr lang="en-GB" sz="2800" b="1" dirty="0"/>
              <a:t>i</a:t>
            </a:r>
            <a:r>
              <a:rPr lang="en-GB" sz="2800" b="1" dirty="0" smtClean="0"/>
              <a:t>nteractive </a:t>
            </a:r>
            <a:r>
              <a:rPr lang="en-GB" sz="2800" b="1" dirty="0"/>
              <a:t>m</a:t>
            </a:r>
            <a:r>
              <a:rPr lang="en-GB" sz="2800" b="1" dirty="0" smtClean="0"/>
              <a:t>odels </a:t>
            </a:r>
            <a:r>
              <a:rPr lang="en-GB" sz="2800" b="1" dirty="0"/>
              <a:t>p</a:t>
            </a:r>
            <a:r>
              <a:rPr lang="en-GB" sz="2800" b="1" dirty="0" smtClean="0"/>
              <a:t>ossible</a:t>
            </a:r>
            <a:endParaRPr lang="en-GB" sz="28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563888" y="4221088"/>
            <a:ext cx="1224136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88024" y="508518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3"/>
                </a:solidFill>
              </a:rPr>
              <a:t>91 frames per second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1640" y="486916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6 frames per second</a:t>
            </a:r>
            <a:endParaRPr lang="en-GB" dirty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>
            <a:stCxn id="15" idx="0"/>
          </p:cNvCxnSpPr>
          <p:nvPr/>
        </p:nvCxnSpPr>
        <p:spPr>
          <a:xfrm flipV="1">
            <a:off x="2159732" y="4221088"/>
            <a:ext cx="828092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35696" y="622182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CPU: Intel Core i5-2500K ($216, early 2011). C code compiled in VS2010 with optimization enabled.</a:t>
            </a:r>
          </a:p>
          <a:p>
            <a:r>
              <a:rPr lang="en-GB" sz="1200" dirty="0" smtClean="0"/>
              <a:t>GPU: NVIDIA GeForce GTX 460 ($170, late 2010)</a:t>
            </a:r>
            <a:endParaRPr lang="en-GB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156176" y="13407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1,000,000 particles</a:t>
            </a:r>
            <a:endParaRPr lang="en-GB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968833"/>
              </p:ext>
            </p:extLst>
          </p:nvPr>
        </p:nvGraphicFramePr>
        <p:xfrm>
          <a:off x="1467997" y="1085292"/>
          <a:ext cx="6329639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22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597</TotalTime>
  <Words>373</Words>
  <Application>Microsoft Office PowerPoint</Application>
  <PresentationFormat>On-screen Show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Composite</vt:lpstr>
      <vt:lpstr>DSvis: A tool for interactively exploring dynamical systems using GPU computing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Merrison</dc:creator>
  <cp:lastModifiedBy>Bob Merrison</cp:lastModifiedBy>
  <cp:revision>42</cp:revision>
  <dcterms:created xsi:type="dcterms:W3CDTF">2013-11-26T06:40:40Z</dcterms:created>
  <dcterms:modified xsi:type="dcterms:W3CDTF">2013-12-19T10:32:30Z</dcterms:modified>
</cp:coreProperties>
</file>