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f738b111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7f738b111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7f738b111c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7f738b111c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7506e94604_1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7506e94604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7e4be63991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7e4be6399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7f738b111c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7f738b111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7f738b111c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7f738b111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7f738b111c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7f738b111c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7f738b111c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7f738b111c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7f738b111c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7f738b111c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7f738b111c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7f738b111c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7e4be6399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7e4be639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7e4be63991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7e4be63991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7e4be63991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7e4be63991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7506e94604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7506e9460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7506e94604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7506e94604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506e94604_1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506e94604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7e4be63991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7e4be63991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e4be63991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e4be6399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e4be63991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e4be6399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7e4be63991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7e4be63991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e4be63991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7e4be63991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7e4be63991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7e4be63991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7e4be63991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7e4be63991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9.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a:t>DeepDish: Multi-Object Tracking</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With an off-the-shelf Raspberry Pi</a:t>
            </a:r>
            <a:endParaRPr/>
          </a:p>
        </p:txBody>
      </p:sp>
      <p:sp>
        <p:nvSpPr>
          <p:cNvPr id="56" name="Google Shape;56;p13"/>
          <p:cNvSpPr txBox="1"/>
          <p:nvPr/>
        </p:nvSpPr>
        <p:spPr>
          <a:xfrm>
            <a:off x="80475" y="3522850"/>
            <a:ext cx="8912100" cy="79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Matthew Danish           Justas Brazauskas                Rob Bricheno</a:t>
            </a:r>
            <a:endParaRPr/>
          </a:p>
          <a:p>
            <a:pPr marL="0" lvl="0" indent="0" algn="ctr" rtl="0">
              <a:spcBef>
                <a:spcPts val="0"/>
              </a:spcBef>
              <a:spcAft>
                <a:spcPts val="0"/>
              </a:spcAft>
              <a:buNone/>
            </a:pPr>
            <a:r>
              <a:rPr lang="en-GB"/>
              <a:t>Ian Lewis                     Richard Mortier</a:t>
            </a:r>
            <a:endParaRPr/>
          </a:p>
          <a:p>
            <a:pPr marL="0" lvl="0" indent="0" algn="ctr" rtl="0">
              <a:spcBef>
                <a:spcPts val="0"/>
              </a:spcBef>
              <a:spcAft>
                <a:spcPts val="0"/>
              </a:spcAft>
              <a:buNone/>
            </a:pPr>
            <a:endParaRPr/>
          </a:p>
          <a:p>
            <a:pPr marL="0" lvl="0" indent="0" algn="ctr" rtl="0">
              <a:spcBef>
                <a:spcPts val="0"/>
              </a:spcBef>
              <a:spcAft>
                <a:spcPts val="0"/>
              </a:spcAft>
              <a:buNone/>
            </a:pPr>
            <a:r>
              <a:rPr lang="en-GB" i="1"/>
              <a:t>Cambridge University Department of Computer Science &amp; Technology</a:t>
            </a:r>
            <a:endParaRPr i="1"/>
          </a:p>
          <a:p>
            <a:pPr marL="0" lvl="0" indent="0" algn="ctr" rtl="0">
              <a:spcBef>
                <a:spcPts val="0"/>
              </a:spcBef>
              <a:spcAft>
                <a:spcPts val="0"/>
              </a:spcAft>
              <a:buNone/>
            </a:pPr>
            <a:endParaRPr i="1"/>
          </a:p>
          <a:p>
            <a:pPr marL="0" lvl="0" indent="0" algn="ctr" rtl="0">
              <a:spcBef>
                <a:spcPts val="0"/>
              </a:spcBef>
              <a:spcAft>
                <a:spcPts val="0"/>
              </a:spcAft>
              <a:buNone/>
            </a:pPr>
            <a:r>
              <a:rPr lang="en-GB" i="1"/>
              <a:t>Centre for Digitally Built Britain</a:t>
            </a:r>
            <a:endParaRPr i="1"/>
          </a:p>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19" name="Google Shape;119;p22"/>
          <p:cNvPicPr preferRelativeResize="0"/>
          <p:nvPr/>
        </p:nvPicPr>
        <p:blipFill>
          <a:blip r:embed="rId3">
            <a:alphaModFix/>
          </a:blip>
          <a:stretch>
            <a:fillRect/>
          </a:stretch>
        </p:blipFill>
        <p:spPr>
          <a:xfrm>
            <a:off x="0" y="1544523"/>
            <a:ext cx="9144001" cy="205445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26" name="Google Shape;126;p23"/>
          <p:cNvPicPr preferRelativeResize="0"/>
          <p:nvPr/>
        </p:nvPicPr>
        <p:blipFill>
          <a:blip r:embed="rId3">
            <a:alphaModFix/>
          </a:blip>
          <a:stretch>
            <a:fillRect/>
          </a:stretch>
        </p:blipFill>
        <p:spPr>
          <a:xfrm>
            <a:off x="1417554" y="0"/>
            <a:ext cx="6308892" cy="51434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Scoring methodology</a:t>
            </a:r>
            <a:endParaRPr/>
          </a:p>
        </p:txBody>
      </p:sp>
      <p:sp>
        <p:nvSpPr>
          <p:cNvPr id="132" name="Google Shape;132;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a:t>‘Office’ video and ‘Plaza’ video</a:t>
            </a:r>
            <a:endParaRPr/>
          </a:p>
          <a:p>
            <a:pPr marL="457200" lvl="0" indent="-342900" algn="l" rtl="0">
              <a:spcBef>
                <a:spcPts val="0"/>
              </a:spcBef>
              <a:spcAft>
                <a:spcPts val="0"/>
              </a:spcAft>
              <a:buSzPts val="1800"/>
              <a:buChar char="●"/>
            </a:pPr>
            <a:r>
              <a:rPr lang="en-GB"/>
              <a:t>Establish ground-truth by hand:</a:t>
            </a:r>
            <a:endParaRPr/>
          </a:p>
          <a:p>
            <a:pPr marL="914400" lvl="1" indent="-317500" algn="l" rtl="0">
              <a:spcBef>
                <a:spcPts val="0"/>
              </a:spcBef>
              <a:spcAft>
                <a:spcPts val="0"/>
              </a:spcAft>
              <a:buSzPts val="1400"/>
              <a:buChar char="○"/>
            </a:pPr>
            <a:r>
              <a:rPr lang="en-GB"/>
              <a:t>Count crossings in each direction, grouped into 10 second intervals</a:t>
            </a:r>
            <a:endParaRPr/>
          </a:p>
          <a:p>
            <a:pPr marL="914400" lvl="1" indent="-317500" algn="l" rtl="0">
              <a:spcBef>
                <a:spcPts val="0"/>
              </a:spcBef>
              <a:spcAft>
                <a:spcPts val="0"/>
              </a:spcAft>
              <a:buSzPts val="1400"/>
              <a:buChar char="○"/>
            </a:pPr>
            <a:r>
              <a:rPr lang="en-GB"/>
              <a:t>Subtract one direction from the other</a:t>
            </a:r>
            <a:endParaRPr/>
          </a:p>
          <a:p>
            <a:pPr marL="914400" lvl="1" indent="-317500" algn="l" rtl="0">
              <a:spcBef>
                <a:spcPts val="0"/>
              </a:spcBef>
              <a:spcAft>
                <a:spcPts val="0"/>
              </a:spcAft>
              <a:buSzPts val="1400"/>
              <a:buChar char="○"/>
            </a:pPr>
            <a:r>
              <a:rPr lang="en-GB"/>
              <a:t>Forms ‘ground-truth vector’</a:t>
            </a:r>
            <a:endParaRPr/>
          </a:p>
          <a:p>
            <a:pPr marL="457200" lvl="0" indent="-342900" algn="l" rtl="0">
              <a:spcBef>
                <a:spcPts val="0"/>
              </a:spcBef>
              <a:spcAft>
                <a:spcPts val="0"/>
              </a:spcAft>
              <a:buSzPts val="1800"/>
              <a:buChar char="●"/>
            </a:pPr>
            <a:r>
              <a:rPr lang="en-GB"/>
              <a:t>Testbed software performed same operation automatically</a:t>
            </a:r>
            <a:endParaRPr/>
          </a:p>
          <a:p>
            <a:pPr marL="457200" lvl="0" indent="-342900" algn="l" rtl="0">
              <a:spcBef>
                <a:spcPts val="0"/>
              </a:spcBef>
              <a:spcAft>
                <a:spcPts val="0"/>
              </a:spcAft>
              <a:buSzPts val="1800"/>
              <a:buChar char="●"/>
            </a:pPr>
            <a:r>
              <a:rPr lang="en-GB"/>
              <a:t>Score is 1 - cosine distance between test vector and ground-truth</a:t>
            </a:r>
            <a:endParaRPr/>
          </a:p>
          <a:p>
            <a:pPr marL="0" lvl="0" indent="0" algn="l" rtl="0">
              <a:spcBef>
                <a:spcPts val="160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Accuracy results</a:t>
            </a:r>
            <a:endParaRPr/>
          </a:p>
        </p:txBody>
      </p:sp>
      <p:sp>
        <p:nvSpPr>
          <p:cNvPr id="138" name="Google Shape;138;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39" name="Google Shape;139;p25"/>
          <p:cNvPicPr preferRelativeResize="0"/>
          <p:nvPr/>
        </p:nvPicPr>
        <p:blipFill>
          <a:blip r:embed="rId3">
            <a:alphaModFix/>
          </a:blip>
          <a:stretch>
            <a:fillRect/>
          </a:stretch>
        </p:blipFill>
        <p:spPr>
          <a:xfrm>
            <a:off x="1560538" y="1152475"/>
            <a:ext cx="6022926" cy="35054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46" name="Google Shape;146;p26"/>
          <p:cNvPicPr preferRelativeResize="0"/>
          <p:nvPr/>
        </p:nvPicPr>
        <p:blipFill>
          <a:blip r:embed="rId3">
            <a:alphaModFix/>
          </a:blip>
          <a:stretch>
            <a:fillRect/>
          </a:stretch>
        </p:blipFill>
        <p:spPr>
          <a:xfrm>
            <a:off x="1057275" y="109538"/>
            <a:ext cx="7029450" cy="49244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53" name="Google Shape;153;p27"/>
          <p:cNvPicPr preferRelativeResize="0"/>
          <p:nvPr/>
        </p:nvPicPr>
        <p:blipFill>
          <a:blip r:embed="rId3">
            <a:alphaModFix/>
          </a:blip>
          <a:stretch>
            <a:fillRect/>
          </a:stretch>
        </p:blipFill>
        <p:spPr>
          <a:xfrm>
            <a:off x="1128713" y="233363"/>
            <a:ext cx="6886575" cy="4676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60" name="Google Shape;160;p28"/>
          <p:cNvPicPr preferRelativeResize="0"/>
          <p:nvPr/>
        </p:nvPicPr>
        <p:blipFill>
          <a:blip r:embed="rId3">
            <a:alphaModFix/>
          </a:blip>
          <a:stretch>
            <a:fillRect/>
          </a:stretch>
        </p:blipFill>
        <p:spPr>
          <a:xfrm>
            <a:off x="1181100" y="219075"/>
            <a:ext cx="6781800" cy="4705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67" name="Google Shape;167;p29"/>
          <p:cNvPicPr preferRelativeResize="0"/>
          <p:nvPr/>
        </p:nvPicPr>
        <p:blipFill>
          <a:blip r:embed="rId3">
            <a:alphaModFix/>
          </a:blip>
          <a:stretch>
            <a:fillRect/>
          </a:stretch>
        </p:blipFill>
        <p:spPr>
          <a:xfrm>
            <a:off x="1104900" y="100013"/>
            <a:ext cx="6934200" cy="49434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74" name="Google Shape;174;p30"/>
          <p:cNvPicPr preferRelativeResize="0"/>
          <p:nvPr/>
        </p:nvPicPr>
        <p:blipFill>
          <a:blip r:embed="rId3">
            <a:alphaModFix/>
          </a:blip>
          <a:stretch>
            <a:fillRect/>
          </a:stretch>
        </p:blipFill>
        <p:spPr>
          <a:xfrm>
            <a:off x="1076325" y="76200"/>
            <a:ext cx="6991350" cy="4991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81" name="Google Shape;181;p31"/>
          <p:cNvPicPr preferRelativeResize="0"/>
          <p:nvPr/>
        </p:nvPicPr>
        <p:blipFill>
          <a:blip r:embed="rId3">
            <a:alphaModFix/>
          </a:blip>
          <a:stretch>
            <a:fillRect/>
          </a:stretch>
        </p:blipFill>
        <p:spPr>
          <a:xfrm>
            <a:off x="1185863" y="176213"/>
            <a:ext cx="6772275" cy="4791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 name="Google Shape;62;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63" name="Google Shape;63;p14"/>
          <p:cNvPicPr preferRelativeResize="0"/>
          <p:nvPr/>
        </p:nvPicPr>
        <p:blipFill>
          <a:blip r:embed="rId3">
            <a:alphaModFix/>
          </a:blip>
          <a:stretch>
            <a:fillRect/>
          </a:stretch>
        </p:blipFill>
        <p:spPr>
          <a:xfrm>
            <a:off x="-73278" y="0"/>
            <a:ext cx="6326505" cy="5143500"/>
          </a:xfrm>
          <a:prstGeom prst="rect">
            <a:avLst/>
          </a:prstGeom>
          <a:noFill/>
          <a:ln>
            <a:noFill/>
          </a:ln>
        </p:spPr>
      </p:pic>
      <p:sp>
        <p:nvSpPr>
          <p:cNvPr id="64" name="Google Shape;64;p14"/>
          <p:cNvSpPr txBox="1"/>
          <p:nvPr/>
        </p:nvSpPr>
        <p:spPr>
          <a:xfrm>
            <a:off x="6048800" y="1180250"/>
            <a:ext cx="2937300" cy="33999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GB"/>
              <a:t>Raspberry Pi 4B (4GB RAM)</a:t>
            </a:r>
            <a:endParaRPr/>
          </a:p>
          <a:p>
            <a:pPr marL="457200" lvl="0" indent="-317500" algn="l" rtl="0">
              <a:spcBef>
                <a:spcPts val="0"/>
              </a:spcBef>
              <a:spcAft>
                <a:spcPts val="0"/>
              </a:spcAft>
              <a:buSzPts val="1400"/>
              <a:buChar char="●"/>
            </a:pPr>
            <a:r>
              <a:rPr lang="en-GB"/>
              <a:t>Standard camera (plus infrared lights)</a:t>
            </a:r>
            <a:endParaRPr/>
          </a:p>
          <a:p>
            <a:pPr marL="457200" lvl="0" indent="-317500" algn="l" rtl="0">
              <a:spcBef>
                <a:spcPts val="0"/>
              </a:spcBef>
              <a:spcAft>
                <a:spcPts val="0"/>
              </a:spcAft>
              <a:buSzPts val="1400"/>
              <a:buChar char="●"/>
            </a:pPr>
            <a:r>
              <a:rPr lang="en-GB"/>
              <a:t>Fan SHIM cooling</a:t>
            </a:r>
            <a:endParaRPr/>
          </a:p>
          <a:p>
            <a:pPr marL="457200" lvl="0" indent="-317500" algn="l" rtl="0">
              <a:spcBef>
                <a:spcPts val="0"/>
              </a:spcBef>
              <a:spcAft>
                <a:spcPts val="0"/>
              </a:spcAft>
              <a:buSzPts val="1400"/>
              <a:buChar char="●"/>
            </a:pPr>
            <a:r>
              <a:rPr lang="en-GB"/>
              <a:t>~£80 total</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GB"/>
              <a:t>(cool 3D-printed case: extra)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Other issues</a:t>
            </a:r>
            <a:endParaRPr/>
          </a:p>
        </p:txBody>
      </p:sp>
      <p:sp>
        <p:nvSpPr>
          <p:cNvPr id="187" name="Google Shape;187;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a:t>Privacy</a:t>
            </a:r>
            <a:endParaRPr/>
          </a:p>
          <a:p>
            <a:pPr marL="457200" lvl="0" indent="-342900" algn="l" rtl="0">
              <a:spcBef>
                <a:spcPts val="0"/>
              </a:spcBef>
              <a:spcAft>
                <a:spcPts val="0"/>
              </a:spcAft>
              <a:buSzPts val="1800"/>
              <a:buChar char="●"/>
            </a:pPr>
            <a:r>
              <a:rPr lang="en-GB"/>
              <a:t>Using ‘Edge TPU’ devices</a:t>
            </a:r>
            <a:endParaRPr/>
          </a:p>
          <a:p>
            <a:pPr marL="457200" lvl="0" indent="-342900" algn="l" rtl="0">
              <a:spcBef>
                <a:spcPts val="0"/>
              </a:spcBef>
              <a:spcAft>
                <a:spcPts val="0"/>
              </a:spcAft>
              <a:buSzPts val="1800"/>
              <a:buChar char="●"/>
            </a:pPr>
            <a:r>
              <a:rPr lang="en-GB"/>
              <a:t>Deployment</a:t>
            </a:r>
            <a:endParaRPr/>
          </a:p>
          <a:p>
            <a:pPr marL="45720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Acknowledgments</a:t>
            </a:r>
            <a:endParaRPr/>
          </a:p>
        </p:txBody>
      </p:sp>
      <p:sp>
        <p:nvSpPr>
          <p:cNvPr id="193" name="Google Shape;193;p33"/>
          <p:cNvSpPr txBox="1">
            <a:spLocks noGrp="1"/>
          </p:cNvSpPr>
          <p:nvPr>
            <p:ph type="body" idx="1"/>
          </p:nvPr>
        </p:nvSpPr>
        <p:spPr>
          <a:xfrm>
            <a:off x="311700" y="1152475"/>
            <a:ext cx="8520600" cy="130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t>This research forms part of Centre for Digital Built Britain’s work within the Construction Innovation Hub. The funding was provided through the Government’s modern industrial strategy by Innovate UK, part of UK Research and Innovation.</a:t>
            </a:r>
            <a:endParaRPr/>
          </a:p>
          <a:p>
            <a:pPr marL="0" lvl="0" indent="0" algn="l" rtl="0">
              <a:spcBef>
                <a:spcPts val="1600"/>
              </a:spcBef>
              <a:spcAft>
                <a:spcPts val="1600"/>
              </a:spcAft>
              <a:buNone/>
            </a:pPr>
            <a:endParaRPr/>
          </a:p>
        </p:txBody>
      </p:sp>
      <p:pic>
        <p:nvPicPr>
          <p:cNvPr id="194" name="Google Shape;194;p33"/>
          <p:cNvPicPr preferRelativeResize="0"/>
          <p:nvPr/>
        </p:nvPicPr>
        <p:blipFill>
          <a:blip r:embed="rId3">
            <a:alphaModFix/>
          </a:blip>
          <a:stretch>
            <a:fillRect/>
          </a:stretch>
        </p:blipFill>
        <p:spPr>
          <a:xfrm>
            <a:off x="311700" y="2595813"/>
            <a:ext cx="4481446" cy="851399"/>
          </a:xfrm>
          <a:prstGeom prst="rect">
            <a:avLst/>
          </a:prstGeom>
          <a:noFill/>
          <a:ln>
            <a:noFill/>
          </a:ln>
        </p:spPr>
      </p:pic>
      <p:pic>
        <p:nvPicPr>
          <p:cNvPr id="195" name="Google Shape;195;p33"/>
          <p:cNvPicPr preferRelativeResize="0"/>
          <p:nvPr/>
        </p:nvPicPr>
        <p:blipFill>
          <a:blip r:embed="rId4">
            <a:alphaModFix/>
          </a:blip>
          <a:stretch>
            <a:fillRect/>
          </a:stretch>
        </p:blipFill>
        <p:spPr>
          <a:xfrm>
            <a:off x="6021049" y="2261725"/>
            <a:ext cx="2811250" cy="1611028"/>
          </a:xfrm>
          <a:prstGeom prst="rect">
            <a:avLst/>
          </a:prstGeom>
          <a:noFill/>
          <a:ln>
            <a:noFill/>
          </a:ln>
        </p:spPr>
      </p:pic>
      <p:pic>
        <p:nvPicPr>
          <p:cNvPr id="196" name="Google Shape;196;p33"/>
          <p:cNvPicPr preferRelativeResize="0"/>
          <p:nvPr/>
        </p:nvPicPr>
        <p:blipFill>
          <a:blip r:embed="rId5">
            <a:alphaModFix/>
          </a:blip>
          <a:stretch>
            <a:fillRect/>
          </a:stretch>
        </p:blipFill>
        <p:spPr>
          <a:xfrm>
            <a:off x="311699" y="4072098"/>
            <a:ext cx="2359024" cy="4903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Thank you!</a:t>
            </a:r>
            <a:endParaRPr/>
          </a:p>
        </p:txBody>
      </p:sp>
      <p:sp>
        <p:nvSpPr>
          <p:cNvPr id="202" name="Google Shape;202;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09" name="Google Shape;209;p35"/>
          <p:cNvPicPr preferRelativeResize="0"/>
          <p:nvPr/>
        </p:nvPicPr>
        <p:blipFill>
          <a:blip r:embed="rId3">
            <a:alphaModFix/>
          </a:blip>
          <a:stretch>
            <a:fillRect/>
          </a:stretch>
        </p:blipFill>
        <p:spPr>
          <a:xfrm>
            <a:off x="1133475" y="166688"/>
            <a:ext cx="6877050" cy="48101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16" name="Google Shape;216;p36"/>
          <p:cNvPicPr preferRelativeResize="0"/>
          <p:nvPr/>
        </p:nvPicPr>
        <p:blipFill>
          <a:blip r:embed="rId3">
            <a:alphaModFix/>
          </a:blip>
          <a:stretch>
            <a:fillRect/>
          </a:stretch>
        </p:blipFill>
        <p:spPr>
          <a:xfrm>
            <a:off x="928688" y="76200"/>
            <a:ext cx="7286625" cy="4991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Tracking by detection</a:t>
            </a:r>
            <a:endParaRPr/>
          </a:p>
        </p:txBody>
      </p:sp>
      <p:sp>
        <p:nvSpPr>
          <p:cNvPr id="70" name="Google Shape;70;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a:t>Object detection:</a:t>
            </a:r>
            <a:endParaRPr/>
          </a:p>
          <a:p>
            <a:pPr marL="914400" lvl="1" indent="-317500" algn="l" rtl="0">
              <a:spcBef>
                <a:spcPts val="0"/>
              </a:spcBef>
              <a:spcAft>
                <a:spcPts val="0"/>
              </a:spcAft>
              <a:buSzPts val="1400"/>
              <a:buChar char="○"/>
            </a:pPr>
            <a:r>
              <a:rPr lang="en-GB"/>
              <a:t>MobileNet (v1)</a:t>
            </a:r>
            <a:endParaRPr/>
          </a:p>
          <a:p>
            <a:pPr marL="914400" lvl="1" indent="-317500" algn="l" rtl="0">
              <a:spcBef>
                <a:spcPts val="0"/>
              </a:spcBef>
              <a:spcAft>
                <a:spcPts val="0"/>
              </a:spcAft>
              <a:buSzPts val="1400"/>
              <a:buChar char="○"/>
            </a:pPr>
            <a:r>
              <a:rPr lang="en-GB"/>
              <a:t>MobileNet (v2)</a:t>
            </a:r>
            <a:endParaRPr/>
          </a:p>
          <a:p>
            <a:pPr marL="914400" lvl="1" indent="-317500" algn="l" rtl="0">
              <a:spcBef>
                <a:spcPts val="0"/>
              </a:spcBef>
              <a:spcAft>
                <a:spcPts val="0"/>
              </a:spcAft>
              <a:buSzPts val="1400"/>
              <a:buChar char="○"/>
            </a:pPr>
            <a:r>
              <a:rPr lang="en-GB"/>
              <a:t>YOLOv3</a:t>
            </a:r>
            <a:endParaRPr/>
          </a:p>
          <a:p>
            <a:pPr marL="457200" lvl="0" indent="-342900" algn="l" rtl="0">
              <a:spcBef>
                <a:spcPts val="0"/>
              </a:spcBef>
              <a:spcAft>
                <a:spcPts val="0"/>
              </a:spcAft>
              <a:buSzPts val="1800"/>
              <a:buChar char="●"/>
            </a:pPr>
            <a:r>
              <a:rPr lang="en-GB"/>
              <a:t>Feature encoding: DeepSORT (Wojke 2017)</a:t>
            </a:r>
            <a:endParaRPr/>
          </a:p>
          <a:p>
            <a:pPr marL="914400" lvl="1" indent="-317500" algn="l" rtl="0">
              <a:spcBef>
                <a:spcPts val="0"/>
              </a:spcBef>
              <a:spcAft>
                <a:spcPts val="0"/>
              </a:spcAft>
              <a:buSzPts val="1400"/>
              <a:buChar char="○"/>
            </a:pPr>
            <a:r>
              <a:rPr lang="en-GB"/>
              <a:t>Trained on Motion Analysis and Re-identification Set (MARS)</a:t>
            </a:r>
            <a:endParaRPr/>
          </a:p>
          <a:p>
            <a:pPr marL="914400" lvl="1" indent="-317500" algn="l" rtl="0">
              <a:spcBef>
                <a:spcPts val="0"/>
              </a:spcBef>
              <a:spcAft>
                <a:spcPts val="0"/>
              </a:spcAft>
              <a:buSzPts val="1400"/>
              <a:buChar char="○"/>
            </a:pPr>
            <a:r>
              <a:rPr lang="en-GB"/>
              <a:t>Cosine Distance Metric training</a:t>
            </a:r>
            <a:endParaRPr/>
          </a:p>
          <a:p>
            <a:pPr marL="914400" lvl="1" indent="-317500" algn="l" rtl="0">
              <a:spcBef>
                <a:spcPts val="0"/>
              </a:spcBef>
              <a:spcAft>
                <a:spcPts val="0"/>
              </a:spcAft>
              <a:buSzPts val="1400"/>
              <a:buChar char="○"/>
            </a:pPr>
            <a:r>
              <a:rPr lang="en-GB"/>
              <a:t>Combine with Kalman Filter tracking</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77" name="Google Shape;77;p16"/>
          <p:cNvPicPr preferRelativeResize="0"/>
          <p:nvPr/>
        </p:nvPicPr>
        <p:blipFill>
          <a:blip r:embed="rId3">
            <a:alphaModFix/>
          </a:blip>
          <a:stretch>
            <a:fillRect/>
          </a:stretch>
        </p:blipFill>
        <p:spPr>
          <a:xfrm>
            <a:off x="1524000" y="285750"/>
            <a:ext cx="6096000" cy="4572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84" name="Google Shape;84;p17"/>
          <p:cNvPicPr preferRelativeResize="0"/>
          <p:nvPr/>
        </p:nvPicPr>
        <p:blipFill>
          <a:blip r:embed="rId3">
            <a:alphaModFix/>
          </a:blip>
          <a:stretch>
            <a:fillRect/>
          </a:stretch>
        </p:blipFill>
        <p:spPr>
          <a:xfrm>
            <a:off x="1524000" y="285750"/>
            <a:ext cx="6096000" cy="4572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91" name="Google Shape;91;p18"/>
          <p:cNvPicPr preferRelativeResize="0"/>
          <p:nvPr/>
        </p:nvPicPr>
        <p:blipFill>
          <a:blip r:embed="rId3">
            <a:alphaModFix/>
          </a:blip>
          <a:stretch>
            <a:fillRect/>
          </a:stretch>
        </p:blipFill>
        <p:spPr>
          <a:xfrm>
            <a:off x="1524000" y="285750"/>
            <a:ext cx="6096000" cy="4572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98" name="Google Shape;98;p19"/>
          <p:cNvPicPr preferRelativeResize="0"/>
          <p:nvPr/>
        </p:nvPicPr>
        <p:blipFill>
          <a:blip r:embed="rId3">
            <a:alphaModFix/>
          </a:blip>
          <a:stretch>
            <a:fillRect/>
          </a:stretch>
        </p:blipFill>
        <p:spPr>
          <a:xfrm>
            <a:off x="1524000" y="285750"/>
            <a:ext cx="6096000" cy="4572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05" name="Google Shape;105;p20"/>
          <p:cNvPicPr preferRelativeResize="0"/>
          <p:nvPr/>
        </p:nvPicPr>
        <p:blipFill>
          <a:blip r:embed="rId3">
            <a:alphaModFix/>
          </a:blip>
          <a:stretch>
            <a:fillRect/>
          </a:stretch>
        </p:blipFill>
        <p:spPr>
          <a:xfrm>
            <a:off x="1524000" y="285750"/>
            <a:ext cx="6096000" cy="4572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12" name="Google Shape;112;p21"/>
          <p:cNvPicPr preferRelativeResize="0"/>
          <p:nvPr/>
        </p:nvPicPr>
        <p:blipFill>
          <a:blip r:embed="rId3">
            <a:alphaModFix/>
          </a:blip>
          <a:stretch>
            <a:fillRect/>
          </a:stretch>
        </p:blipFill>
        <p:spPr>
          <a:xfrm>
            <a:off x="1524000" y="285750"/>
            <a:ext cx="6096000" cy="45720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210</Words>
  <Application>Microsoft Office PowerPoint</Application>
  <PresentationFormat>On-screen Show (16:9)</PresentationFormat>
  <Paragraphs>43</Paragraphs>
  <Slides>24</Slides>
  <Notes>24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24</vt:i4>
      </vt:variant>
    </vt:vector>
  </HeadingPairs>
  <TitlesOfParts>
    <vt:vector size="26" baseType="lpstr">
      <vt:lpstr>Arial</vt:lpstr>
      <vt:lpstr>Simple Light</vt:lpstr>
      <vt:lpstr>DeepDish: Multi-Object Tracking</vt:lpstr>
      <vt:lpstr>PowerPoint Presentation</vt:lpstr>
      <vt:lpstr>Tracking by detection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Scoring methodology</vt:lpstr>
      <vt:lpstr>Accuracy results</vt:lpstr>
      <vt:lpstr>PowerPoint Presentation</vt:lpstr>
      <vt:lpstr>PowerPoint Presentation</vt:lpstr>
      <vt:lpstr>PowerPoint Presentation</vt:lpstr>
      <vt:lpstr>PowerPoint Presentation</vt:lpstr>
      <vt:lpstr>PowerPoint Presentation</vt:lpstr>
      <vt:lpstr>PowerPoint Presentation</vt:lpstr>
      <vt:lpstr>Other issues</vt:lpstr>
      <vt:lpstr>Acknowledgments</vt:lpstr>
      <vt:lpstr>Thank you!</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DeepDish: Multi-Object Tracking</dc:title>
  <dc:creator>Celia Burns</dc:creator>
  <cp:lastModifiedBy>Celia Burns</cp:lastModifiedBy>
  <cp:revision>1</cp:revision>
  <dcterms:modified xsi:type="dcterms:W3CDTF">2021-02-26T16:19:27Z</dcterms:modified>
</cp:coreProperties>
</file>