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28"/>
  </p:notesMasterIdLst>
  <p:sldIdLst>
    <p:sldId id="292" r:id="rId5"/>
    <p:sldId id="293" r:id="rId6"/>
    <p:sldId id="309" r:id="rId7"/>
    <p:sldId id="310" r:id="rId8"/>
    <p:sldId id="301" r:id="rId9"/>
    <p:sldId id="308" r:id="rId10"/>
    <p:sldId id="303" r:id="rId11"/>
    <p:sldId id="298" r:id="rId12"/>
    <p:sldId id="312" r:id="rId13"/>
    <p:sldId id="316" r:id="rId14"/>
    <p:sldId id="315" r:id="rId15"/>
    <p:sldId id="314" r:id="rId16"/>
    <p:sldId id="317" r:id="rId17"/>
    <p:sldId id="318" r:id="rId18"/>
    <p:sldId id="319" r:id="rId19"/>
    <p:sldId id="320" r:id="rId20"/>
    <p:sldId id="321" r:id="rId21"/>
    <p:sldId id="323" r:id="rId22"/>
    <p:sldId id="322" r:id="rId23"/>
    <p:sldId id="300" r:id="rId24"/>
    <p:sldId id="325" r:id="rId25"/>
    <p:sldId id="326" r:id="rId26"/>
    <p:sldId id="32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3840" userDrawn="1">
          <p15:clr>
            <a:srgbClr val="A4A3A4"/>
          </p15:clr>
        </p15:guide>
        <p15:guide id="7"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AB58D"/>
    <a:srgbClr val="00B0F0"/>
    <a:srgbClr val="172DA6"/>
    <a:srgbClr val="B13DC8"/>
    <a:srgbClr val="0EABB7"/>
    <a:srgbClr val="0B71CC"/>
    <a:srgbClr val="7D38BC"/>
    <a:srgbClr val="7337BA"/>
    <a:srgbClr val="1B89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790" autoAdjust="0"/>
  </p:normalViewPr>
  <p:slideViewPr>
    <p:cSldViewPr snapToGrid="0" showGuides="1">
      <p:cViewPr>
        <p:scale>
          <a:sx n="69" d="100"/>
          <a:sy n="69" d="100"/>
        </p:scale>
        <p:origin x="19" y="19"/>
      </p:cViewPr>
      <p:guideLst>
        <p:guide pos="3840"/>
        <p:guide orient="horz" pos="2160"/>
      </p:guideLst>
    </p:cSldViewPr>
  </p:slideViewPr>
  <p:outlineViewPr>
    <p:cViewPr>
      <p:scale>
        <a:sx n="33" d="100"/>
        <a:sy n="33" d="100"/>
      </p:scale>
      <p:origin x="0" y="-391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93780-208F-4D81-B7C6-5A8252D8819F}"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39016-8313-410C-8B61-13597FE71445}" type="slidenum">
              <a:rPr lang="en-US" smtClean="0"/>
              <a:t>‹#›</a:t>
            </a:fld>
            <a:endParaRPr lang="en-US"/>
          </a:p>
        </p:txBody>
      </p:sp>
    </p:spTree>
    <p:extLst>
      <p:ext uri="{BB962C8B-B14F-4D97-AF65-F5344CB8AC3E}">
        <p14:creationId xmlns:p14="http://schemas.microsoft.com/office/powerpoint/2010/main" val="322146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Benjamin </a:t>
            </a:r>
            <a:r>
              <a:rPr lang="en-US" dirty="0" err="1"/>
              <a:t>Rodatz</a:t>
            </a:r>
            <a:r>
              <a:rPr lang="en-US" dirty="0"/>
              <a:t>, </a:t>
            </a:r>
            <a:r>
              <a:rPr lang="en-US" dirty="0" err="1"/>
              <a:t>Razin</a:t>
            </a:r>
            <a:r>
              <a:rPr lang="en-US" dirty="0"/>
              <a:t> Shaikh, and Bob </a:t>
            </a:r>
            <a:r>
              <a:rPr lang="en-US" dirty="0" err="1"/>
              <a:t>Coecke</a:t>
            </a:r>
            <a:r>
              <a:rPr lang="en-US" dirty="0"/>
              <a:t> for the really interesting collaboration in the past that led up to this work.</a:t>
            </a:r>
          </a:p>
          <a:p>
            <a:r>
              <a:rPr lang="en-US" dirty="0"/>
              <a:t>Thank you to Martha Lewis for the very insightful discussions, especially supporting us with code implementations for NLP experiments.</a:t>
            </a:r>
          </a:p>
        </p:txBody>
      </p:sp>
      <p:sp>
        <p:nvSpPr>
          <p:cNvPr id="4" name="Slide Number Placeholder 3"/>
          <p:cNvSpPr>
            <a:spLocks noGrp="1"/>
          </p:cNvSpPr>
          <p:nvPr>
            <p:ph type="sldNum" sz="quarter" idx="5"/>
          </p:nvPr>
        </p:nvSpPr>
        <p:spPr/>
        <p:txBody>
          <a:bodyPr/>
          <a:lstStyle/>
          <a:p>
            <a:fld id="{4AD39016-8313-410C-8B61-13597FE71445}" type="slidenum">
              <a:rPr lang="en-US" smtClean="0"/>
              <a:t>1</a:t>
            </a:fld>
            <a:endParaRPr lang="en-US"/>
          </a:p>
        </p:txBody>
      </p:sp>
    </p:spTree>
    <p:extLst>
      <p:ext uri="{BB962C8B-B14F-4D97-AF65-F5344CB8AC3E}">
        <p14:creationId xmlns:p14="http://schemas.microsoft.com/office/powerpoint/2010/main" val="144348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D39016-8313-410C-8B61-13597FE71445}" type="slidenum">
              <a:rPr lang="en-US" smtClean="0"/>
              <a:t>11</a:t>
            </a:fld>
            <a:endParaRPr lang="en-US"/>
          </a:p>
        </p:txBody>
      </p:sp>
    </p:spTree>
    <p:extLst>
      <p:ext uri="{BB962C8B-B14F-4D97-AF65-F5344CB8AC3E}">
        <p14:creationId xmlns:p14="http://schemas.microsoft.com/office/powerpoint/2010/main" val="1398796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Logical negation can be modified to correlate with human intuition.  Example: apple is a fruit.  Logical negation of apple would make a planet more likely than orange, because apple and orange are similar.  Conversational negation corrects logical negation by re-weighting the probabilities, so not apple is more likely to be co-hyponyms of orange --- things that are not apples but also fruits, and less likely to be rare fruits or things unrelated to fruits like a movie.</a:t>
            </a:r>
          </a:p>
          <a:p>
            <a:r>
              <a:rPr lang="en-US" dirty="0"/>
              <a:t>Pearson correlation of 0.635</a:t>
            </a:r>
          </a:p>
          <a:p>
            <a:r>
              <a:rPr lang="en-US" dirty="0"/>
              <a:t>Few comments on the implications for ML.  If we have a model with few million parameters like BERT, even if it works, we won’t know why.  This is actually a security risk because a malicious person could inject adversarial examples into the model undetected.</a:t>
            </a:r>
          </a:p>
          <a:p>
            <a:r>
              <a:rPr lang="en-US" dirty="0"/>
              <a:t>So as a play on the term artificial intelligence, the idea is to do something different called compositional intelligence.  So think of AI as the machines we are trusting to make many important decisions for humanity doing something magic with a bunch of vectors in million dimensional space that you and I will look at and it’s incomprehensible to us.  Humans can understand the internal structure of the black boxes of the ML model into smaller boxes which are trained.  From math we get a logical negation which is how we initial the conversational negation box, which takes in both the word to be negated, and information on the worldly context of the word which can be retrieved from a relational database that can also be trained.</a:t>
            </a:r>
          </a:p>
        </p:txBody>
      </p:sp>
      <p:sp>
        <p:nvSpPr>
          <p:cNvPr id="4" name="Slide Number Placeholder 3"/>
          <p:cNvSpPr>
            <a:spLocks noGrp="1"/>
          </p:cNvSpPr>
          <p:nvPr>
            <p:ph type="sldNum" sz="quarter" idx="5"/>
          </p:nvPr>
        </p:nvSpPr>
        <p:spPr/>
        <p:txBody>
          <a:bodyPr/>
          <a:lstStyle/>
          <a:p>
            <a:fld id="{4AD39016-8313-410C-8B61-13597FE71445}" type="slidenum">
              <a:rPr lang="en-US" smtClean="0"/>
              <a:t>12</a:t>
            </a:fld>
            <a:endParaRPr lang="en-US"/>
          </a:p>
        </p:txBody>
      </p:sp>
    </p:spTree>
    <p:extLst>
      <p:ext uri="{BB962C8B-B14F-4D97-AF65-F5344CB8AC3E}">
        <p14:creationId xmlns:p14="http://schemas.microsoft.com/office/powerpoint/2010/main" val="3576429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D39016-8313-410C-8B61-13597FE71445}" type="slidenum">
              <a:rPr lang="en-US" smtClean="0"/>
              <a:t>13</a:t>
            </a:fld>
            <a:endParaRPr lang="en-US"/>
          </a:p>
        </p:txBody>
      </p:sp>
    </p:spTree>
    <p:extLst>
      <p:ext uri="{BB962C8B-B14F-4D97-AF65-F5344CB8AC3E}">
        <p14:creationId xmlns:p14="http://schemas.microsoft.com/office/powerpoint/2010/main" val="3353541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D39016-8313-410C-8B61-13597FE71445}" type="slidenum">
              <a:rPr lang="en-US" smtClean="0"/>
              <a:t>14</a:t>
            </a:fld>
            <a:endParaRPr lang="en-US"/>
          </a:p>
        </p:txBody>
      </p:sp>
    </p:spTree>
    <p:extLst>
      <p:ext uri="{BB962C8B-B14F-4D97-AF65-F5344CB8AC3E}">
        <p14:creationId xmlns:p14="http://schemas.microsoft.com/office/powerpoint/2010/main" val="1859190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ConvexRel</a:t>
            </a:r>
            <a:r>
              <a:rPr lang="en-US" dirty="0"/>
              <a:t>: define a convex algebra and a mixing operation</a:t>
            </a:r>
          </a:p>
        </p:txBody>
      </p:sp>
      <p:sp>
        <p:nvSpPr>
          <p:cNvPr id="4" name="Slide Number Placeholder 3"/>
          <p:cNvSpPr>
            <a:spLocks noGrp="1"/>
          </p:cNvSpPr>
          <p:nvPr>
            <p:ph type="sldNum" sz="quarter" idx="5"/>
          </p:nvPr>
        </p:nvSpPr>
        <p:spPr/>
        <p:txBody>
          <a:bodyPr/>
          <a:lstStyle/>
          <a:p>
            <a:fld id="{4AD39016-8313-410C-8B61-13597FE71445}" type="slidenum">
              <a:rPr lang="en-US" smtClean="0"/>
              <a:t>15</a:t>
            </a:fld>
            <a:endParaRPr lang="en-US"/>
          </a:p>
        </p:txBody>
      </p:sp>
    </p:spTree>
    <p:extLst>
      <p:ext uri="{BB962C8B-B14F-4D97-AF65-F5344CB8AC3E}">
        <p14:creationId xmlns:p14="http://schemas.microsoft.com/office/powerpoint/2010/main" val="3780414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make use of this banana example twice in the next few slides.</a:t>
            </a:r>
          </a:p>
        </p:txBody>
      </p:sp>
      <p:sp>
        <p:nvSpPr>
          <p:cNvPr id="4" name="Slide Number Placeholder 3"/>
          <p:cNvSpPr>
            <a:spLocks noGrp="1"/>
          </p:cNvSpPr>
          <p:nvPr>
            <p:ph type="sldNum" sz="quarter" idx="5"/>
          </p:nvPr>
        </p:nvSpPr>
        <p:spPr/>
        <p:txBody>
          <a:bodyPr/>
          <a:lstStyle/>
          <a:p>
            <a:fld id="{4AD39016-8313-410C-8B61-13597FE71445}" type="slidenum">
              <a:rPr lang="en-US" smtClean="0"/>
              <a:t>16</a:t>
            </a:fld>
            <a:endParaRPr lang="en-US"/>
          </a:p>
        </p:txBody>
      </p:sp>
    </p:spTree>
    <p:extLst>
      <p:ext uri="{BB962C8B-B14F-4D97-AF65-F5344CB8AC3E}">
        <p14:creationId xmlns:p14="http://schemas.microsoft.com/office/powerpoint/2010/main" val="212519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Promising for QC because previously we thought, well, negation can’t be an operation on QC because QC operations are unitary are preserve </a:t>
            </a:r>
            <a:r>
              <a:rPr lang="en-US" dirty="0" err="1"/>
              <a:t>Loewner</a:t>
            </a:r>
            <a:r>
              <a:rPr lang="en-US" dirty="0"/>
              <a:t> order.  But if we commute these operations with a circuit of all unitary gates, the negation becomes preprocessing: the state initialization for QC which can be done on constituent words to get negation of sentences.</a:t>
            </a:r>
          </a:p>
          <a:p>
            <a:r>
              <a:rPr lang="en-US" dirty="0"/>
              <a:t>So actually, the naturality condition my co-authors and I proposed in our paper on conversational negation a year ago, this was based on intuitions from past literature on linguistics that negation does not alter grammatical structure.</a:t>
            </a:r>
          </a:p>
          <a:p>
            <a:r>
              <a:rPr lang="en-US" dirty="0"/>
              <a:t>A year later, I felt confused that I did not notice this very simple observation (that unitary operations preserve </a:t>
            </a:r>
            <a:r>
              <a:rPr lang="en-US" dirty="0" err="1"/>
              <a:t>Loewner</a:t>
            </a:r>
            <a:r>
              <a:rPr lang="en-US" dirty="0"/>
              <a:t> order), which retroactively justifies that there even exists candidate negation operations that satisfy this naturality condition.</a:t>
            </a:r>
          </a:p>
        </p:txBody>
      </p:sp>
      <p:sp>
        <p:nvSpPr>
          <p:cNvPr id="4" name="Slide Number Placeholder 3"/>
          <p:cNvSpPr>
            <a:spLocks noGrp="1"/>
          </p:cNvSpPr>
          <p:nvPr>
            <p:ph type="sldNum" sz="quarter" idx="5"/>
          </p:nvPr>
        </p:nvSpPr>
        <p:spPr/>
        <p:txBody>
          <a:bodyPr/>
          <a:lstStyle/>
          <a:p>
            <a:fld id="{4AD39016-8313-410C-8B61-13597FE71445}" type="slidenum">
              <a:rPr lang="en-US" smtClean="0"/>
              <a:t>17</a:t>
            </a:fld>
            <a:endParaRPr lang="en-US"/>
          </a:p>
        </p:txBody>
      </p:sp>
    </p:spTree>
    <p:extLst>
      <p:ext uri="{BB962C8B-B14F-4D97-AF65-F5344CB8AC3E}">
        <p14:creationId xmlns:p14="http://schemas.microsoft.com/office/powerpoint/2010/main" val="2466606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negation set here is maximal: covering every possibility of negating some non-empty subset of the components</a:t>
            </a:r>
          </a:p>
        </p:txBody>
      </p:sp>
      <p:sp>
        <p:nvSpPr>
          <p:cNvPr id="4" name="Slide Number Placeholder 3"/>
          <p:cNvSpPr>
            <a:spLocks noGrp="1"/>
          </p:cNvSpPr>
          <p:nvPr>
            <p:ph type="sldNum" sz="quarter" idx="5"/>
          </p:nvPr>
        </p:nvSpPr>
        <p:spPr/>
        <p:txBody>
          <a:bodyPr/>
          <a:lstStyle/>
          <a:p>
            <a:fld id="{4AD39016-8313-410C-8B61-13597FE71445}" type="slidenum">
              <a:rPr lang="en-US" smtClean="0"/>
              <a:t>18</a:t>
            </a:fld>
            <a:endParaRPr lang="en-US"/>
          </a:p>
        </p:txBody>
      </p:sp>
    </p:spTree>
    <p:extLst>
      <p:ext uri="{BB962C8B-B14F-4D97-AF65-F5344CB8AC3E}">
        <p14:creationId xmlns:p14="http://schemas.microsoft.com/office/powerpoint/2010/main" val="2236393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negation set here is minimal: only negating one possibility (all components, the smallest subset symmetric in all arguments, which cannot be the empty subset)</a:t>
            </a:r>
          </a:p>
          <a:p>
            <a:r>
              <a:rPr lang="en-US" dirty="0"/>
              <a:t>My friend is allergic to bananas.</a:t>
            </a:r>
          </a:p>
          <a:p>
            <a:r>
              <a:rPr lang="en-US" dirty="0"/>
              <a:t>So when my co-authors and I first proposed our subset negation, this was a general description for constituent negation on positive operators, that each negation set has a likelihood.  And a year, later, I realize that the two logical negations we have been using all along, both are instances of this constituent negation, and moreover the two opposite extremal cases!</a:t>
            </a:r>
          </a:p>
        </p:txBody>
      </p:sp>
      <p:sp>
        <p:nvSpPr>
          <p:cNvPr id="4" name="Slide Number Placeholder 3"/>
          <p:cNvSpPr>
            <a:spLocks noGrp="1"/>
          </p:cNvSpPr>
          <p:nvPr>
            <p:ph type="sldNum" sz="quarter" idx="5"/>
          </p:nvPr>
        </p:nvSpPr>
        <p:spPr/>
        <p:txBody>
          <a:bodyPr/>
          <a:lstStyle/>
          <a:p>
            <a:fld id="{4AD39016-8313-410C-8B61-13597FE71445}" type="slidenum">
              <a:rPr lang="en-US" smtClean="0"/>
              <a:t>19</a:t>
            </a:fld>
            <a:endParaRPr lang="en-US"/>
          </a:p>
        </p:txBody>
      </p:sp>
    </p:spTree>
    <p:extLst>
      <p:ext uri="{BB962C8B-B14F-4D97-AF65-F5344CB8AC3E}">
        <p14:creationId xmlns:p14="http://schemas.microsoft.com/office/powerpoint/2010/main" val="2394099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 in</a:t>
            </a:r>
          </a:p>
          <a:p>
            <a:r>
              <a:rPr lang="en-US" dirty="0"/>
              <a:t>In the rest of this talk, I’ll introduce a trifecta of concrete implementations which I will call instances of negation, disjunction, and conjunction.</a:t>
            </a:r>
          </a:p>
          <a:p>
            <a:r>
              <a:rPr lang="en-US" dirty="0"/>
              <a:t>Recall that although we don’t want to prescribe logical operations to be exactly what we have to use in distributional NLP, but is it important to find them so we know that it is possible to find operations with desirable interaction properties, and so we can initialize in our ML models these operations to then be trained on human data to modify them to be conversation logic.</a:t>
            </a:r>
          </a:p>
          <a:p>
            <a:r>
              <a:rPr lang="en-US" dirty="0"/>
              <a:t>Disjunction: connection to ambiguity</a:t>
            </a:r>
          </a:p>
          <a:p>
            <a:r>
              <a:rPr lang="en-US" dirty="0"/>
              <a:t>Conjunction: </a:t>
            </a:r>
            <a:r>
              <a:rPr lang="en-US" dirty="0" err="1"/>
              <a:t>deMorgan’s</a:t>
            </a:r>
            <a:endParaRPr lang="en-US" dirty="0"/>
          </a:p>
        </p:txBody>
      </p:sp>
      <p:sp>
        <p:nvSpPr>
          <p:cNvPr id="4" name="Slide Number Placeholder 3"/>
          <p:cNvSpPr>
            <a:spLocks noGrp="1"/>
          </p:cNvSpPr>
          <p:nvPr>
            <p:ph type="sldNum" sz="quarter" idx="5"/>
          </p:nvPr>
        </p:nvSpPr>
        <p:spPr/>
        <p:txBody>
          <a:bodyPr/>
          <a:lstStyle/>
          <a:p>
            <a:fld id="{4AD39016-8313-410C-8B61-13597FE71445}" type="slidenum">
              <a:rPr lang="en-US" smtClean="0"/>
              <a:t>20</a:t>
            </a:fld>
            <a:endParaRPr lang="en-US"/>
          </a:p>
        </p:txBody>
      </p:sp>
    </p:spTree>
    <p:extLst>
      <p:ext uri="{BB962C8B-B14F-4D97-AF65-F5344CB8AC3E}">
        <p14:creationId xmlns:p14="http://schemas.microsoft.com/office/powerpoint/2010/main" val="50476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provide examples of concrete operations that you can perform on distributionally trained meanings, to show that they exist.</a:t>
            </a:r>
          </a:p>
          <a:p>
            <a:r>
              <a:rPr lang="en-US" dirty="0"/>
              <a:t>But I will not say you have to use this exact operation.  Ultimately I don’t trust any operation unless there’s convincing experiments on real data to justify them.</a:t>
            </a:r>
          </a:p>
          <a:p>
            <a:r>
              <a:rPr lang="en-US" dirty="0"/>
              <a:t>But it is important to find concrete operations that satisfy desirable logical properties, even if that isn’t exactly how logic works in conversation.  Because we can then initialize a ML model with that logical operation, which the model being trained, then modifies it to correspond to human usage of logic in conversation.  Also, this directly shows that there exist concrete operations that have the desirable logical properties in the first place, instead of stating a bunch of properties we want that we don’t even know are possible to all be satisfied at once.</a:t>
            </a:r>
          </a:p>
          <a:p>
            <a:r>
              <a:rPr lang="en-US" dirty="0"/>
              <a:t>We want to bring logic into distributional NLP by identifying these logical features, so that an ML model to learn logic in language can check each iteration whether it’s actually learning</a:t>
            </a:r>
          </a:p>
          <a:p>
            <a:endParaRPr lang="en-US" dirty="0"/>
          </a:p>
          <a:p>
            <a:r>
              <a:rPr lang="en-US" dirty="0"/>
              <a:t>After disclaimer, mention my background is quantum computing, specifically my PhD research is on how to perform logical operations on quantum computers.</a:t>
            </a:r>
            <a:br>
              <a:rPr lang="en-US" dirty="0"/>
            </a:br>
            <a:r>
              <a:rPr lang="en-US" dirty="0"/>
              <a:t>Note that this talk is not about quantum logic, which is specifically about extending measurement probabilities for quantum observables.</a:t>
            </a:r>
          </a:p>
        </p:txBody>
      </p:sp>
      <p:sp>
        <p:nvSpPr>
          <p:cNvPr id="4" name="Slide Number Placeholder 3"/>
          <p:cNvSpPr>
            <a:spLocks noGrp="1"/>
          </p:cNvSpPr>
          <p:nvPr>
            <p:ph type="sldNum" sz="quarter" idx="5"/>
          </p:nvPr>
        </p:nvSpPr>
        <p:spPr/>
        <p:txBody>
          <a:bodyPr/>
          <a:lstStyle/>
          <a:p>
            <a:fld id="{4AD39016-8313-410C-8B61-13597FE71445}" type="slidenum">
              <a:rPr lang="en-US" smtClean="0"/>
              <a:t>2</a:t>
            </a:fld>
            <a:endParaRPr lang="en-US"/>
          </a:p>
        </p:txBody>
      </p:sp>
    </p:spTree>
    <p:extLst>
      <p:ext uri="{BB962C8B-B14F-4D97-AF65-F5344CB8AC3E}">
        <p14:creationId xmlns:p14="http://schemas.microsoft.com/office/powerpoint/2010/main" val="1397594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interesting here is that these look like propositions.  But instead of it evaluating to Booleans, we are taking negation, conjunction, and disjunctions of positive operators, and what we get out is another positive operator.  And the reasoning that we have here between two positive operators, to what extend we have graded hyponymy.</a:t>
            </a:r>
          </a:p>
        </p:txBody>
      </p:sp>
      <p:sp>
        <p:nvSpPr>
          <p:cNvPr id="4" name="Slide Number Placeholder 3"/>
          <p:cNvSpPr>
            <a:spLocks noGrp="1"/>
          </p:cNvSpPr>
          <p:nvPr>
            <p:ph type="sldNum" sz="quarter" idx="5"/>
          </p:nvPr>
        </p:nvSpPr>
        <p:spPr/>
        <p:txBody>
          <a:bodyPr/>
          <a:lstStyle/>
          <a:p>
            <a:fld id="{4AD39016-8313-410C-8B61-13597FE71445}" type="slidenum">
              <a:rPr lang="en-US" smtClean="0"/>
              <a:t>21</a:t>
            </a:fld>
            <a:endParaRPr lang="en-US"/>
          </a:p>
        </p:txBody>
      </p:sp>
    </p:spTree>
    <p:extLst>
      <p:ext uri="{BB962C8B-B14F-4D97-AF65-F5344CB8AC3E}">
        <p14:creationId xmlns:p14="http://schemas.microsoft.com/office/powerpoint/2010/main" val="3191195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factor of half is not satisfying.  Perhaps we can fix this problem, but I think it would come at the cost of weakening one of the other properties by a factor of 1/2, perhaps </a:t>
            </a:r>
            <a:r>
              <a:rPr lang="en-US" dirty="0" err="1"/>
              <a:t>deMorgan’s</a:t>
            </a:r>
            <a:r>
              <a:rPr lang="en-US" dirty="0"/>
              <a:t>.</a:t>
            </a:r>
          </a:p>
          <a:p>
            <a:r>
              <a:rPr lang="en-US" dirty="0"/>
              <a:t>This is exciting because is a universal property, and whenever we have one of these, it begs us to construct a category.  That is where I leave off with this work, with the conviction that the existing distributional compositional categorical framework for NLP can be expanded to describe conversation logic.  This would be a game changer for NLP.</a:t>
            </a:r>
          </a:p>
        </p:txBody>
      </p:sp>
      <p:sp>
        <p:nvSpPr>
          <p:cNvPr id="4" name="Slide Number Placeholder 3"/>
          <p:cNvSpPr>
            <a:spLocks noGrp="1"/>
          </p:cNvSpPr>
          <p:nvPr>
            <p:ph type="sldNum" sz="quarter" idx="5"/>
          </p:nvPr>
        </p:nvSpPr>
        <p:spPr/>
        <p:txBody>
          <a:bodyPr/>
          <a:lstStyle/>
          <a:p>
            <a:fld id="{4AD39016-8313-410C-8B61-13597FE71445}" type="slidenum">
              <a:rPr lang="en-US" smtClean="0"/>
              <a:t>22</a:t>
            </a:fld>
            <a:endParaRPr lang="en-US"/>
          </a:p>
        </p:txBody>
      </p:sp>
    </p:spTree>
    <p:extLst>
      <p:ext uri="{BB962C8B-B14F-4D97-AF65-F5344CB8AC3E}">
        <p14:creationId xmlns:p14="http://schemas.microsoft.com/office/powerpoint/2010/main" val="1386249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future work is very clear, it’s to finish this very much in-progress work</a:t>
            </a:r>
          </a:p>
        </p:txBody>
      </p:sp>
      <p:sp>
        <p:nvSpPr>
          <p:cNvPr id="4" name="Slide Number Placeholder 3"/>
          <p:cNvSpPr>
            <a:spLocks noGrp="1"/>
          </p:cNvSpPr>
          <p:nvPr>
            <p:ph type="sldNum" sz="quarter" idx="5"/>
          </p:nvPr>
        </p:nvSpPr>
        <p:spPr/>
        <p:txBody>
          <a:bodyPr/>
          <a:lstStyle/>
          <a:p>
            <a:fld id="{4AD39016-8313-410C-8B61-13597FE71445}" type="slidenum">
              <a:rPr lang="en-US" smtClean="0"/>
              <a:t>23</a:t>
            </a:fld>
            <a:endParaRPr lang="en-US"/>
          </a:p>
        </p:txBody>
      </p:sp>
    </p:spTree>
    <p:extLst>
      <p:ext uri="{BB962C8B-B14F-4D97-AF65-F5344CB8AC3E}">
        <p14:creationId xmlns:p14="http://schemas.microsoft.com/office/powerpoint/2010/main" val="345951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CCG: Combinatorial categorical grammar</a:t>
            </a:r>
          </a:p>
        </p:txBody>
      </p:sp>
      <p:sp>
        <p:nvSpPr>
          <p:cNvPr id="4" name="Slide Number Placeholder 3"/>
          <p:cNvSpPr>
            <a:spLocks noGrp="1"/>
          </p:cNvSpPr>
          <p:nvPr>
            <p:ph type="sldNum" sz="quarter" idx="5"/>
          </p:nvPr>
        </p:nvSpPr>
        <p:spPr/>
        <p:txBody>
          <a:bodyPr/>
          <a:lstStyle/>
          <a:p>
            <a:fld id="{4AD39016-8313-410C-8B61-13597FE71445}" type="slidenum">
              <a:rPr lang="en-US" smtClean="0"/>
              <a:t>3</a:t>
            </a:fld>
            <a:endParaRPr lang="en-US"/>
          </a:p>
        </p:txBody>
      </p:sp>
    </p:spTree>
    <p:extLst>
      <p:ext uri="{BB962C8B-B14F-4D97-AF65-F5344CB8AC3E}">
        <p14:creationId xmlns:p14="http://schemas.microsoft.com/office/powerpoint/2010/main" val="2501575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vector spaces and grammar both have compact closed structure, so we can compose meaning of words to get meaning of sentences</a:t>
            </a:r>
          </a:p>
        </p:txBody>
      </p:sp>
      <p:sp>
        <p:nvSpPr>
          <p:cNvPr id="4" name="Slide Number Placeholder 3"/>
          <p:cNvSpPr>
            <a:spLocks noGrp="1"/>
          </p:cNvSpPr>
          <p:nvPr>
            <p:ph type="sldNum" sz="quarter" idx="5"/>
          </p:nvPr>
        </p:nvSpPr>
        <p:spPr/>
        <p:txBody>
          <a:bodyPr/>
          <a:lstStyle/>
          <a:p>
            <a:fld id="{4AD39016-8313-410C-8B61-13597FE71445}" type="slidenum">
              <a:rPr lang="en-US" smtClean="0"/>
              <a:t>4</a:t>
            </a:fld>
            <a:endParaRPr lang="en-US"/>
          </a:p>
        </p:txBody>
      </p:sp>
    </p:spTree>
    <p:extLst>
      <p:ext uri="{BB962C8B-B14F-4D97-AF65-F5344CB8AC3E}">
        <p14:creationId xmlns:p14="http://schemas.microsoft.com/office/powerpoint/2010/main" val="361709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these </a:t>
            </a:r>
            <a:r>
              <a:rPr lang="en-US" dirty="0" err="1"/>
              <a:t>onotologies</a:t>
            </a:r>
            <a:r>
              <a:rPr lang="en-US" dirty="0"/>
              <a:t> are set-theoretic: either something is or isn’t an instance of something else.</a:t>
            </a:r>
          </a:p>
        </p:txBody>
      </p:sp>
      <p:sp>
        <p:nvSpPr>
          <p:cNvPr id="4" name="Slide Number Placeholder 3"/>
          <p:cNvSpPr>
            <a:spLocks noGrp="1"/>
          </p:cNvSpPr>
          <p:nvPr>
            <p:ph type="sldNum" sz="quarter" idx="5"/>
          </p:nvPr>
        </p:nvSpPr>
        <p:spPr/>
        <p:txBody>
          <a:bodyPr/>
          <a:lstStyle/>
          <a:p>
            <a:fld id="{4AD39016-8313-410C-8B61-13597FE71445}" type="slidenum">
              <a:rPr lang="en-US" smtClean="0"/>
              <a:t>5</a:t>
            </a:fld>
            <a:endParaRPr lang="en-US"/>
          </a:p>
        </p:txBody>
      </p:sp>
    </p:spTree>
    <p:extLst>
      <p:ext uri="{BB962C8B-B14F-4D97-AF65-F5344CB8AC3E}">
        <p14:creationId xmlns:p14="http://schemas.microsoft.com/office/powerpoint/2010/main" val="36415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Partial order structure on positive operators</a:t>
            </a:r>
          </a:p>
        </p:txBody>
      </p:sp>
      <p:sp>
        <p:nvSpPr>
          <p:cNvPr id="4" name="Slide Number Placeholder 3"/>
          <p:cNvSpPr>
            <a:spLocks noGrp="1"/>
          </p:cNvSpPr>
          <p:nvPr>
            <p:ph type="sldNum" sz="quarter" idx="5"/>
          </p:nvPr>
        </p:nvSpPr>
        <p:spPr/>
        <p:txBody>
          <a:bodyPr/>
          <a:lstStyle/>
          <a:p>
            <a:fld id="{4AD39016-8313-410C-8B61-13597FE71445}" type="slidenum">
              <a:rPr lang="en-US" smtClean="0"/>
              <a:t>7</a:t>
            </a:fld>
            <a:endParaRPr lang="en-US"/>
          </a:p>
        </p:txBody>
      </p:sp>
    </p:spTree>
    <p:extLst>
      <p:ext uri="{BB962C8B-B14F-4D97-AF65-F5344CB8AC3E}">
        <p14:creationId xmlns:p14="http://schemas.microsoft.com/office/powerpoint/2010/main" val="1271032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Discourse Representation Structures</a:t>
            </a:r>
          </a:p>
          <a:p>
            <a:r>
              <a:rPr lang="en-US" dirty="0"/>
              <a:t>So it’s definitely well-established that we can parse logic in language.</a:t>
            </a:r>
          </a:p>
          <a:p>
            <a:r>
              <a:rPr lang="en-US" dirty="0"/>
              <a:t>But the problem is that this compositional approach to language doesn’t work with the mainstream, distributional approach to language.</a:t>
            </a:r>
          </a:p>
        </p:txBody>
      </p:sp>
      <p:sp>
        <p:nvSpPr>
          <p:cNvPr id="4" name="Slide Number Placeholder 3"/>
          <p:cNvSpPr>
            <a:spLocks noGrp="1"/>
          </p:cNvSpPr>
          <p:nvPr>
            <p:ph type="sldNum" sz="quarter" idx="5"/>
          </p:nvPr>
        </p:nvSpPr>
        <p:spPr/>
        <p:txBody>
          <a:bodyPr/>
          <a:lstStyle/>
          <a:p>
            <a:fld id="{4AD39016-8313-410C-8B61-13597FE71445}" type="slidenum">
              <a:rPr lang="en-US" smtClean="0"/>
              <a:t>8</a:t>
            </a:fld>
            <a:endParaRPr lang="en-US"/>
          </a:p>
        </p:txBody>
      </p:sp>
    </p:spTree>
    <p:extLst>
      <p:ext uri="{BB962C8B-B14F-4D97-AF65-F5344CB8AC3E}">
        <p14:creationId xmlns:p14="http://schemas.microsoft.com/office/powerpoint/2010/main" val="365835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it’s definitely well-established that we can parse logic in language.</a:t>
            </a:r>
          </a:p>
          <a:p>
            <a:r>
              <a:rPr lang="en-US" dirty="0"/>
              <a:t>But the problem is that this compositional approach to language doesn’t work with the mainstream, distributional approach to language</a:t>
            </a:r>
          </a:p>
          <a:p>
            <a:endParaRPr lang="en-US" dirty="0"/>
          </a:p>
          <a:p>
            <a:r>
              <a:rPr lang="en-US" dirty="0"/>
              <a:t>It’s not clear how a model can learn what the negation of a concept is.  That’s something that humans can do --- if I give a ML model info about a new word let’s call X, then even if it’s never seen the words “not X” together, the goal is the model should be able to reason about the concept of “not X”</a:t>
            </a:r>
          </a:p>
        </p:txBody>
      </p:sp>
      <p:sp>
        <p:nvSpPr>
          <p:cNvPr id="4" name="Slide Number Placeholder 3"/>
          <p:cNvSpPr>
            <a:spLocks noGrp="1"/>
          </p:cNvSpPr>
          <p:nvPr>
            <p:ph type="sldNum" sz="quarter" idx="5"/>
          </p:nvPr>
        </p:nvSpPr>
        <p:spPr/>
        <p:txBody>
          <a:bodyPr/>
          <a:lstStyle/>
          <a:p>
            <a:fld id="{4AD39016-8313-410C-8B61-13597FE71445}" type="slidenum">
              <a:rPr lang="en-US" smtClean="0"/>
              <a:t>9</a:t>
            </a:fld>
            <a:endParaRPr lang="en-US"/>
          </a:p>
        </p:txBody>
      </p:sp>
    </p:spTree>
    <p:extLst>
      <p:ext uri="{BB962C8B-B14F-4D97-AF65-F5344CB8AC3E}">
        <p14:creationId xmlns:p14="http://schemas.microsoft.com/office/powerpoint/2010/main" val="3566976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in </a:t>
            </a:r>
          </a:p>
          <a:p>
            <a:r>
              <a:rPr lang="en-US" dirty="0"/>
              <a:t>Notably, CPM(</a:t>
            </a:r>
            <a:r>
              <a:rPr lang="en-US" dirty="0" err="1"/>
              <a:t>FHilb</a:t>
            </a:r>
            <a:r>
              <a:rPr lang="en-US" dirty="0"/>
              <a:t>) is the category that unitary quantum gates on a gate-based quantum computer live in.</a:t>
            </a:r>
          </a:p>
          <a:p>
            <a:r>
              <a:rPr lang="en-US" dirty="0"/>
              <a:t>And we’ll come back to the category </a:t>
            </a:r>
            <a:r>
              <a:rPr lang="en-US" dirty="0" err="1"/>
              <a:t>ConvexRel</a:t>
            </a:r>
            <a:r>
              <a:rPr lang="en-US" dirty="0"/>
              <a:t> and introduce it properly, later on in this talk.</a:t>
            </a:r>
          </a:p>
        </p:txBody>
      </p:sp>
      <p:sp>
        <p:nvSpPr>
          <p:cNvPr id="4" name="Slide Number Placeholder 3"/>
          <p:cNvSpPr>
            <a:spLocks noGrp="1"/>
          </p:cNvSpPr>
          <p:nvPr>
            <p:ph type="sldNum" sz="quarter" idx="5"/>
          </p:nvPr>
        </p:nvSpPr>
        <p:spPr/>
        <p:txBody>
          <a:bodyPr/>
          <a:lstStyle/>
          <a:p>
            <a:fld id="{4AD39016-8313-410C-8B61-13597FE71445}" type="slidenum">
              <a:rPr lang="en-US" smtClean="0"/>
              <a:t>10</a:t>
            </a:fld>
            <a:endParaRPr lang="en-US"/>
          </a:p>
        </p:txBody>
      </p:sp>
    </p:spTree>
    <p:extLst>
      <p:ext uri="{BB962C8B-B14F-4D97-AF65-F5344CB8AC3E}">
        <p14:creationId xmlns:p14="http://schemas.microsoft.com/office/powerpoint/2010/main" val="193300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5" y="4817717"/>
            <a:ext cx="1796396" cy="302186"/>
          </a:xfrm>
        </p:spPr>
        <p:txBody>
          <a:bodyPr>
            <a:noAutofit/>
          </a:bodyPr>
          <a:lstStyle>
            <a:lvl1pPr marL="0" indent="0">
              <a:buNone/>
              <a:defRPr sz="2000" b="1">
                <a:solidFill>
                  <a:schemeClr val="accent4"/>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9" y="5210963"/>
            <a:ext cx="1813567" cy="706438"/>
          </a:xfrm>
        </p:spPr>
        <p:txBody>
          <a:bodyPr>
            <a:noAutofit/>
          </a:bodyPr>
          <a:lstStyle>
            <a:lvl1pPr marL="0" indent="0">
              <a:lnSpc>
                <a:spcPct val="100000"/>
              </a:lnSpc>
              <a:buNone/>
              <a:defRPr sz="12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9" y="4817717"/>
            <a:ext cx="1796396" cy="302186"/>
          </a:xfrm>
        </p:spPr>
        <p:txBody>
          <a:bodyPr>
            <a:noAutofit/>
          </a:bodyPr>
          <a:lstStyle>
            <a:lvl1pPr marL="0" indent="0">
              <a:buNone/>
              <a:defRPr sz="2000" b="1">
                <a:solidFill>
                  <a:schemeClr val="accent5"/>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82" y="5210963"/>
            <a:ext cx="1813567" cy="706438"/>
          </a:xfrm>
        </p:spPr>
        <p:txBody>
          <a:bodyPr>
            <a:noAutofit/>
          </a:bodyPr>
          <a:lstStyle>
            <a:lvl1pPr marL="0" indent="0">
              <a:lnSpc>
                <a:spcPct val="100000"/>
              </a:lnSpc>
              <a:buNone/>
              <a:defRPr sz="12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9" y="4817717"/>
            <a:ext cx="1796396" cy="302186"/>
          </a:xfrm>
        </p:spPr>
        <p:txBody>
          <a:bodyPr>
            <a:noAutofit/>
          </a:bodyPr>
          <a:lstStyle>
            <a:lvl1pPr marL="0" indent="0">
              <a:buNone/>
              <a:defRPr sz="2000" b="1">
                <a:solidFill>
                  <a:schemeClr val="accent6"/>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43" y="5210963"/>
            <a:ext cx="1813567" cy="706438"/>
          </a:xfrm>
        </p:spPr>
        <p:txBody>
          <a:bodyPr>
            <a:noAutofit/>
          </a:bodyPr>
          <a:lstStyle>
            <a:lvl1pPr marL="0" indent="0">
              <a:lnSpc>
                <a:spcPct val="100000"/>
              </a:lnSpc>
              <a:buNone/>
              <a:defRPr sz="12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3" y="4817717"/>
            <a:ext cx="1796396" cy="302186"/>
          </a:xfrm>
        </p:spPr>
        <p:txBody>
          <a:bodyPr>
            <a:noAutofit/>
          </a:bodyPr>
          <a:lstStyle>
            <a:lvl1pPr marL="0" indent="0">
              <a:buNone/>
              <a:defRPr sz="2000" b="1">
                <a:solidFill>
                  <a:schemeClr val="accent3"/>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6" y="5210963"/>
            <a:ext cx="1813567" cy="706438"/>
          </a:xfrm>
        </p:spPr>
        <p:txBody>
          <a:bodyPr>
            <a:noAutofit/>
          </a:bodyPr>
          <a:lstStyle>
            <a:lvl1pPr marL="0" indent="0">
              <a:lnSpc>
                <a:spcPct val="100000"/>
              </a:lnSpc>
              <a:buNone/>
              <a:defRPr sz="12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2674832"/>
      </p:ext>
    </p:extLst>
  </p:cSld>
  <p:clrMapOvr>
    <a:masterClrMapping/>
  </p:clrMapOvr>
  <p:extLst>
    <p:ext uri="{DCECCB84-F9BA-43D5-87BE-67443E8EF086}">
      <p15:sldGuideLst xmlns:p15="http://schemas.microsoft.com/office/powerpoint/2012/main">
        <p15:guide id="1" pos="1920" userDrawn="1">
          <p15:clr>
            <a:srgbClr val="FBAE40"/>
          </p15:clr>
        </p15:guide>
        <p15:guide id="2" pos="3840" userDrawn="1">
          <p15:clr>
            <a:srgbClr val="FBAE40"/>
          </p15:clr>
        </p15:guide>
        <p15:guide id="3" pos="5760" userDrawn="1">
          <p15:clr>
            <a:srgbClr val="FBAE40"/>
          </p15:clr>
        </p15:guide>
        <p15:guide id="4" pos="3984" userDrawn="1">
          <p15:clr>
            <a:srgbClr val="5ACBF0"/>
          </p15:clr>
        </p15:guide>
        <p15:guide id="5" pos="3696" userDrawn="1">
          <p15:clr>
            <a:srgbClr val="5ACBF0"/>
          </p15:clr>
        </p15:guide>
        <p15:guide id="6" pos="2064" userDrawn="1">
          <p15:clr>
            <a:srgbClr val="5ACBF0"/>
          </p15:clr>
        </p15:guide>
        <p15:guide id="7" pos="1776" userDrawn="1">
          <p15:clr>
            <a:srgbClr val="5ACBF0"/>
          </p15:clr>
        </p15:guide>
        <p15:guide id="8" pos="5616" userDrawn="1">
          <p15:clr>
            <a:srgbClr val="5ACBF0"/>
          </p15:clr>
        </p15:guide>
        <p15:guide id="9" pos="5904" userDrawn="1">
          <p15:clr>
            <a:srgbClr val="5ACBF0"/>
          </p15:clr>
        </p15:guide>
        <p15:guide id="10" pos="144" userDrawn="1">
          <p15:clr>
            <a:srgbClr val="5ACBF0"/>
          </p15:clr>
        </p15:guide>
        <p15:guide id="11" orient="horz" pos="4176" userDrawn="1">
          <p15:clr>
            <a:srgbClr val="5ACBF0"/>
          </p15:clr>
        </p15:guide>
        <p15:guide id="12" pos="7536" userDrawn="1">
          <p15:clr>
            <a:srgbClr val="5ACBF0"/>
          </p15:clr>
        </p15:guide>
        <p15:guide id="13" orient="horz" pos="144"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6" y="4014522"/>
            <a:ext cx="1182119" cy="302186"/>
          </a:xfrm>
        </p:spPr>
        <p:txBody>
          <a:bodyPr lIns="0" rIns="0">
            <a:noAutofit/>
          </a:bodyPr>
          <a:lstStyle>
            <a:lvl1pPr marL="0" indent="0">
              <a:buNone/>
              <a:defRPr sz="1600" b="1">
                <a:solidFill>
                  <a:schemeClr val="accent4"/>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EDIT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p:nvPr>
        </p:nvSpPr>
        <p:spPr>
          <a:xfrm>
            <a:off x="456186" y="4486186"/>
            <a:ext cx="1182119" cy="1183101"/>
          </a:xfrm>
        </p:spPr>
        <p:txBody>
          <a:bodyPr lIns="0" rIns="0">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9" y="4014522"/>
            <a:ext cx="1208897" cy="302186"/>
          </a:xfrm>
        </p:spPr>
        <p:txBody>
          <a:bodyPr lIns="0" rIns="0">
            <a:noAutofit/>
          </a:bodyPr>
          <a:lstStyle>
            <a:lvl1pPr marL="0" indent="0">
              <a:buNone/>
              <a:defRPr sz="1600" b="1">
                <a:solidFill>
                  <a:schemeClr val="accent5"/>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EDIT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p:nvPr>
        </p:nvSpPr>
        <p:spPr>
          <a:xfrm>
            <a:off x="1839107" y="4486186"/>
            <a:ext cx="1182119" cy="1183101"/>
          </a:xfrm>
        </p:spPr>
        <p:txBody>
          <a:bodyPr lIns="0" rIns="0">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5" y="4014522"/>
            <a:ext cx="1181099" cy="302186"/>
          </a:xfrm>
        </p:spPr>
        <p:txBody>
          <a:bodyPr lIns="0" rIns="0">
            <a:noAutofit/>
          </a:bodyPr>
          <a:lstStyle>
            <a:lvl1pPr marL="0" indent="0">
              <a:buNone/>
              <a:defRPr sz="1600" b="1">
                <a:solidFill>
                  <a:schemeClr val="accent6"/>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EDIT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p:nvPr>
        </p:nvSpPr>
        <p:spPr>
          <a:xfrm>
            <a:off x="3222029" y="4486186"/>
            <a:ext cx="1182119" cy="1183101"/>
          </a:xfrm>
        </p:spPr>
        <p:txBody>
          <a:bodyPr lIns="0" rIns="0">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5" y="4014522"/>
            <a:ext cx="1181099" cy="302186"/>
          </a:xfrm>
        </p:spPr>
        <p:txBody>
          <a:bodyPr lIns="0" rIns="0">
            <a:noAutofit/>
          </a:bodyPr>
          <a:lstStyle>
            <a:lvl1pPr marL="0" indent="0">
              <a:buNone/>
              <a:defRPr sz="1600" b="1">
                <a:solidFill>
                  <a:schemeClr val="accent3"/>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EDIT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p:nvPr>
        </p:nvSpPr>
        <p:spPr>
          <a:xfrm>
            <a:off x="4604949" y="4486186"/>
            <a:ext cx="1182119" cy="1183101"/>
          </a:xfrm>
        </p:spPr>
        <p:txBody>
          <a:bodyPr lIns="0" rIns="0">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3" y="4014522"/>
            <a:ext cx="1181099" cy="302186"/>
          </a:xfrm>
        </p:spPr>
        <p:txBody>
          <a:bodyPr lIns="0" rIns="0">
            <a:noAutofit/>
          </a:bodyPr>
          <a:lstStyle>
            <a:lvl1pPr marL="0" indent="0">
              <a:buNone/>
              <a:defRPr sz="1600" b="1">
                <a:solidFill>
                  <a:schemeClr val="accent4"/>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EDIT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p:nvPr>
        </p:nvSpPr>
        <p:spPr>
          <a:xfrm>
            <a:off x="6555234" y="4486186"/>
            <a:ext cx="1182119" cy="1183101"/>
          </a:xfrm>
        </p:spPr>
        <p:txBody>
          <a:bodyPr lIns="0" rIns="0">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3" y="4014522"/>
            <a:ext cx="1181099" cy="302186"/>
          </a:xfrm>
        </p:spPr>
        <p:txBody>
          <a:bodyPr lIns="0" rIns="0">
            <a:noAutofit/>
          </a:bodyPr>
          <a:lstStyle>
            <a:lvl1pPr marL="0" indent="0">
              <a:buNone/>
              <a:defRPr sz="1600" b="1">
                <a:solidFill>
                  <a:schemeClr val="accent5"/>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EDIT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p:nvPr>
        </p:nvSpPr>
        <p:spPr>
          <a:xfrm>
            <a:off x="7938155" y="4486186"/>
            <a:ext cx="1182119" cy="1183101"/>
          </a:xfrm>
        </p:spPr>
        <p:txBody>
          <a:bodyPr lIns="0" rIns="0">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3" y="4014522"/>
            <a:ext cx="1181099" cy="302186"/>
          </a:xfrm>
        </p:spPr>
        <p:txBody>
          <a:bodyPr lIns="0" rIns="0">
            <a:noAutofit/>
          </a:bodyPr>
          <a:lstStyle>
            <a:lvl1pPr marL="0" indent="0">
              <a:buNone/>
              <a:defRPr sz="1600" b="1">
                <a:solidFill>
                  <a:schemeClr val="accent6"/>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EDIT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p:nvPr>
        </p:nvSpPr>
        <p:spPr>
          <a:xfrm>
            <a:off x="9321077" y="4486186"/>
            <a:ext cx="1182119" cy="1183101"/>
          </a:xfrm>
        </p:spPr>
        <p:txBody>
          <a:bodyPr lIns="0" rIns="0">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3" y="4014522"/>
            <a:ext cx="1181099" cy="302186"/>
          </a:xfrm>
        </p:spPr>
        <p:txBody>
          <a:bodyPr lIns="0" rIns="0">
            <a:noAutofit/>
          </a:bodyPr>
          <a:lstStyle>
            <a:lvl1pPr marL="0" indent="0">
              <a:buNone/>
              <a:defRPr sz="1600" b="1">
                <a:solidFill>
                  <a:schemeClr val="accent3"/>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EDIT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p:nvPr>
        </p:nvSpPr>
        <p:spPr>
          <a:xfrm>
            <a:off x="10703997" y="4486186"/>
            <a:ext cx="1182119" cy="1183101"/>
          </a:xfrm>
        </p:spPr>
        <p:txBody>
          <a:bodyPr lIns="0" rIns="0">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31A67390-01C5-4A4E-AF7F-79E8DB2B2D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9575687"/>
      </p:ext>
    </p:extLst>
  </p:cSld>
  <p:clrMapOvr>
    <a:masterClrMapping/>
  </p:clrMapOvr>
  <p:extLst>
    <p:ext uri="{DCECCB84-F9BA-43D5-87BE-67443E8EF086}">
      <p15:sldGuideLst xmlns:p15="http://schemas.microsoft.com/office/powerpoint/2012/main">
        <p15:guide id="1" pos="1920" userDrawn="1">
          <p15:clr>
            <a:srgbClr val="FBAE40"/>
          </p15:clr>
        </p15:guide>
        <p15:guide id="2" pos="3840" userDrawn="1">
          <p15:clr>
            <a:srgbClr val="FBAE40"/>
          </p15:clr>
        </p15:guide>
        <p15:guide id="3" pos="5760" userDrawn="1">
          <p15:clr>
            <a:srgbClr val="FBAE40"/>
          </p15:clr>
        </p15:guide>
        <p15:guide id="4" pos="3984" userDrawn="1">
          <p15:clr>
            <a:srgbClr val="5ACBF0"/>
          </p15:clr>
        </p15:guide>
        <p15:guide id="5" pos="3696" userDrawn="1">
          <p15:clr>
            <a:srgbClr val="5ACBF0"/>
          </p15:clr>
        </p15:guide>
        <p15:guide id="6" pos="2064" userDrawn="1">
          <p15:clr>
            <a:srgbClr val="5ACBF0"/>
          </p15:clr>
        </p15:guide>
        <p15:guide id="7" pos="1776" userDrawn="1">
          <p15:clr>
            <a:srgbClr val="5ACBF0"/>
          </p15:clr>
        </p15:guide>
        <p15:guide id="8" pos="5616" userDrawn="1">
          <p15:clr>
            <a:srgbClr val="5ACBF0"/>
          </p15:clr>
        </p15:guide>
        <p15:guide id="9" pos="5904" userDrawn="1">
          <p15:clr>
            <a:srgbClr val="5ACBF0"/>
          </p15:clr>
        </p15:guide>
        <p15:guide id="10" pos="144" userDrawn="1">
          <p15:clr>
            <a:srgbClr val="5ACBF0"/>
          </p15:clr>
        </p15:guide>
        <p15:guide id="11" orient="horz" pos="4176" userDrawn="1">
          <p15:clr>
            <a:srgbClr val="5ACBF0"/>
          </p15:clr>
        </p15:guide>
        <p15:guide id="12" pos="7536" userDrawn="1">
          <p15:clr>
            <a:srgbClr val="5ACBF0"/>
          </p15:clr>
        </p15:guide>
        <p15:guide id="13" orient="horz" pos="144"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iple Timeline">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580060" y="1776098"/>
            <a:ext cx="2159000" cy="302186"/>
          </a:xfrm>
        </p:spPr>
        <p:txBody>
          <a:bodyPr>
            <a:noAutofit/>
          </a:bodyPr>
          <a:lstStyle>
            <a:lvl1pPr marL="0" indent="0">
              <a:buNone/>
              <a:defRPr sz="1800" b="1">
                <a:solidFill>
                  <a:schemeClr val="accent4"/>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CLICK TO EDIT</a:t>
            </a:r>
          </a:p>
        </p:txBody>
      </p:sp>
      <p:sp>
        <p:nvSpPr>
          <p:cNvPr id="51" name="Text Placeholder 50">
            <a:extLst>
              <a:ext uri="{FF2B5EF4-FFF2-40B4-BE49-F238E27FC236}">
                <a16:creationId xmlns:a16="http://schemas.microsoft.com/office/drawing/2014/main" id="{E1001174-581F-41A6-864B-D3BE932C2E47}"/>
              </a:ext>
            </a:extLst>
          </p:cNvPr>
          <p:cNvSpPr>
            <a:spLocks noGrp="1"/>
          </p:cNvSpPr>
          <p:nvPr>
            <p:ph type="body" sz="quarter" idx="11"/>
          </p:nvPr>
        </p:nvSpPr>
        <p:spPr>
          <a:xfrm>
            <a:off x="1580060" y="2111375"/>
            <a:ext cx="2179637" cy="706438"/>
          </a:xfrm>
        </p:spPr>
        <p:txBody>
          <a:bodyPr>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5674540" y="1776098"/>
            <a:ext cx="2159000" cy="302186"/>
          </a:xfrm>
        </p:spPr>
        <p:txBody>
          <a:bodyPr>
            <a:noAutofit/>
          </a:bodyPr>
          <a:lstStyle>
            <a:lvl1pPr marL="0" indent="0">
              <a:buNone/>
              <a:defRPr sz="1800" b="1">
                <a:solidFill>
                  <a:schemeClr val="accent4"/>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CLICK TO EDIT</a:t>
            </a:r>
          </a:p>
        </p:txBody>
      </p:sp>
      <p:sp>
        <p:nvSpPr>
          <p:cNvPr id="53" name="Text Placeholder 50">
            <a:extLst>
              <a:ext uri="{FF2B5EF4-FFF2-40B4-BE49-F238E27FC236}">
                <a16:creationId xmlns:a16="http://schemas.microsoft.com/office/drawing/2014/main" id="{5B27745F-27CA-45D0-BE8E-A9C3B168F465}"/>
              </a:ext>
            </a:extLst>
          </p:cNvPr>
          <p:cNvSpPr>
            <a:spLocks noGrp="1"/>
          </p:cNvSpPr>
          <p:nvPr>
            <p:ph type="body" sz="quarter" idx="13"/>
          </p:nvPr>
        </p:nvSpPr>
        <p:spPr>
          <a:xfrm>
            <a:off x="5674540" y="2111375"/>
            <a:ext cx="2179637" cy="706438"/>
          </a:xfrm>
        </p:spPr>
        <p:txBody>
          <a:bodyPr>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9697900" y="1776098"/>
            <a:ext cx="2159000" cy="302186"/>
          </a:xfrm>
        </p:spPr>
        <p:txBody>
          <a:bodyPr>
            <a:noAutofit/>
          </a:bodyPr>
          <a:lstStyle>
            <a:lvl1pPr marL="0" indent="0">
              <a:buNone/>
              <a:defRPr sz="1800" b="1">
                <a:solidFill>
                  <a:schemeClr val="accent4"/>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CLICK TO EDIT</a:t>
            </a:r>
          </a:p>
        </p:txBody>
      </p:sp>
      <p:sp>
        <p:nvSpPr>
          <p:cNvPr id="55" name="Text Placeholder 50">
            <a:extLst>
              <a:ext uri="{FF2B5EF4-FFF2-40B4-BE49-F238E27FC236}">
                <a16:creationId xmlns:a16="http://schemas.microsoft.com/office/drawing/2014/main" id="{E04DA729-6A59-4BC5-8955-DF4D12F1259F}"/>
              </a:ext>
            </a:extLst>
          </p:cNvPr>
          <p:cNvSpPr>
            <a:spLocks noGrp="1"/>
          </p:cNvSpPr>
          <p:nvPr>
            <p:ph type="body" sz="quarter" idx="15"/>
          </p:nvPr>
        </p:nvSpPr>
        <p:spPr>
          <a:xfrm>
            <a:off x="9697900" y="2111375"/>
            <a:ext cx="2179637" cy="706438"/>
          </a:xfrm>
        </p:spPr>
        <p:txBody>
          <a:bodyPr>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580060" y="2914739"/>
            <a:ext cx="2159000" cy="302186"/>
          </a:xfrm>
        </p:spPr>
        <p:txBody>
          <a:bodyPr>
            <a:noAutofit/>
          </a:bodyPr>
          <a:lstStyle>
            <a:lvl1pPr marL="0" indent="0">
              <a:buNone/>
              <a:defRPr sz="1800" b="1">
                <a:solidFill>
                  <a:schemeClr val="accent5"/>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CLICK TO EDIT</a:t>
            </a:r>
          </a:p>
        </p:txBody>
      </p:sp>
      <p:sp>
        <p:nvSpPr>
          <p:cNvPr id="57" name="Text Placeholder 50">
            <a:extLst>
              <a:ext uri="{FF2B5EF4-FFF2-40B4-BE49-F238E27FC236}">
                <a16:creationId xmlns:a16="http://schemas.microsoft.com/office/drawing/2014/main" id="{679D428E-9700-4E19-8364-70006C3E765E}"/>
              </a:ext>
            </a:extLst>
          </p:cNvPr>
          <p:cNvSpPr>
            <a:spLocks noGrp="1"/>
          </p:cNvSpPr>
          <p:nvPr>
            <p:ph type="body" sz="quarter" idx="17"/>
          </p:nvPr>
        </p:nvSpPr>
        <p:spPr>
          <a:xfrm>
            <a:off x="1580060" y="3254810"/>
            <a:ext cx="2179637" cy="706438"/>
          </a:xfrm>
        </p:spPr>
        <p:txBody>
          <a:bodyPr>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5674540" y="2914739"/>
            <a:ext cx="2159000" cy="302186"/>
          </a:xfrm>
        </p:spPr>
        <p:txBody>
          <a:bodyPr>
            <a:noAutofit/>
          </a:bodyPr>
          <a:lstStyle>
            <a:lvl1pPr marL="0" indent="0">
              <a:buNone/>
              <a:defRPr sz="1800" b="1">
                <a:solidFill>
                  <a:schemeClr val="accent5"/>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CLICK TO EDIT</a:t>
            </a:r>
          </a:p>
        </p:txBody>
      </p:sp>
      <p:sp>
        <p:nvSpPr>
          <p:cNvPr id="59" name="Text Placeholder 50">
            <a:extLst>
              <a:ext uri="{FF2B5EF4-FFF2-40B4-BE49-F238E27FC236}">
                <a16:creationId xmlns:a16="http://schemas.microsoft.com/office/drawing/2014/main" id="{7F9CD6F4-7AEE-42A4-B26D-96BE3E900368}"/>
              </a:ext>
            </a:extLst>
          </p:cNvPr>
          <p:cNvSpPr>
            <a:spLocks noGrp="1"/>
          </p:cNvSpPr>
          <p:nvPr>
            <p:ph type="body" sz="quarter" idx="19"/>
          </p:nvPr>
        </p:nvSpPr>
        <p:spPr>
          <a:xfrm>
            <a:off x="5674540" y="3254810"/>
            <a:ext cx="2179637" cy="706438"/>
          </a:xfrm>
        </p:spPr>
        <p:txBody>
          <a:bodyPr>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9697900" y="2914739"/>
            <a:ext cx="2159000" cy="302186"/>
          </a:xfrm>
        </p:spPr>
        <p:txBody>
          <a:bodyPr>
            <a:noAutofit/>
          </a:bodyPr>
          <a:lstStyle>
            <a:lvl1pPr marL="0" indent="0">
              <a:buNone/>
              <a:defRPr sz="1800" b="1">
                <a:solidFill>
                  <a:schemeClr val="accent5"/>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CLICK TO EDIT</a:t>
            </a:r>
          </a:p>
        </p:txBody>
      </p:sp>
      <p:sp>
        <p:nvSpPr>
          <p:cNvPr id="61" name="Text Placeholder 50">
            <a:extLst>
              <a:ext uri="{FF2B5EF4-FFF2-40B4-BE49-F238E27FC236}">
                <a16:creationId xmlns:a16="http://schemas.microsoft.com/office/drawing/2014/main" id="{B76C47B4-A585-4CAC-933A-2E6D1938D171}"/>
              </a:ext>
            </a:extLst>
          </p:cNvPr>
          <p:cNvSpPr>
            <a:spLocks noGrp="1"/>
          </p:cNvSpPr>
          <p:nvPr>
            <p:ph type="body" sz="quarter" idx="21"/>
          </p:nvPr>
        </p:nvSpPr>
        <p:spPr>
          <a:xfrm>
            <a:off x="9697900" y="3254810"/>
            <a:ext cx="2179637" cy="706438"/>
          </a:xfrm>
        </p:spPr>
        <p:txBody>
          <a:bodyPr>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580060" y="4057987"/>
            <a:ext cx="2159000" cy="302186"/>
          </a:xfrm>
        </p:spPr>
        <p:txBody>
          <a:bodyPr>
            <a:noAutofit/>
          </a:bodyPr>
          <a:lstStyle>
            <a:lvl1pPr marL="0" indent="0">
              <a:buNone/>
              <a:defRPr sz="1800" b="1">
                <a:solidFill>
                  <a:schemeClr val="accent6"/>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CLICK TO EDIT</a:t>
            </a:r>
          </a:p>
        </p:txBody>
      </p:sp>
      <p:sp>
        <p:nvSpPr>
          <p:cNvPr id="63" name="Text Placeholder 50">
            <a:extLst>
              <a:ext uri="{FF2B5EF4-FFF2-40B4-BE49-F238E27FC236}">
                <a16:creationId xmlns:a16="http://schemas.microsoft.com/office/drawing/2014/main" id="{10634501-CE83-42B9-8572-5C6B73710869}"/>
              </a:ext>
            </a:extLst>
          </p:cNvPr>
          <p:cNvSpPr>
            <a:spLocks noGrp="1"/>
          </p:cNvSpPr>
          <p:nvPr>
            <p:ph type="body" sz="quarter" idx="23"/>
          </p:nvPr>
        </p:nvSpPr>
        <p:spPr>
          <a:xfrm>
            <a:off x="1580060" y="4392591"/>
            <a:ext cx="2179637" cy="706438"/>
          </a:xfrm>
        </p:spPr>
        <p:txBody>
          <a:bodyPr>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64" name="Text Placeholder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5674540" y="4057987"/>
            <a:ext cx="2159000" cy="302186"/>
          </a:xfrm>
        </p:spPr>
        <p:txBody>
          <a:bodyPr>
            <a:noAutofit/>
          </a:bodyPr>
          <a:lstStyle>
            <a:lvl1pPr marL="0" indent="0">
              <a:buNone/>
              <a:defRPr sz="1800" b="1">
                <a:solidFill>
                  <a:schemeClr val="accent6"/>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CLICK TO EDIT</a:t>
            </a:r>
          </a:p>
        </p:txBody>
      </p:sp>
      <p:sp>
        <p:nvSpPr>
          <p:cNvPr id="65" name="Text Placeholder 50">
            <a:extLst>
              <a:ext uri="{FF2B5EF4-FFF2-40B4-BE49-F238E27FC236}">
                <a16:creationId xmlns:a16="http://schemas.microsoft.com/office/drawing/2014/main" id="{31BB84F0-3823-46DB-BCEF-5EF3F8E680CF}"/>
              </a:ext>
            </a:extLst>
          </p:cNvPr>
          <p:cNvSpPr>
            <a:spLocks noGrp="1"/>
          </p:cNvSpPr>
          <p:nvPr>
            <p:ph type="body" sz="quarter" idx="25"/>
          </p:nvPr>
        </p:nvSpPr>
        <p:spPr>
          <a:xfrm>
            <a:off x="5674540" y="4392591"/>
            <a:ext cx="2179637" cy="706438"/>
          </a:xfrm>
        </p:spPr>
        <p:txBody>
          <a:bodyPr>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66" name="Text Placeholder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9697900" y="4057987"/>
            <a:ext cx="2159000" cy="302186"/>
          </a:xfrm>
        </p:spPr>
        <p:txBody>
          <a:bodyPr>
            <a:noAutofit/>
          </a:bodyPr>
          <a:lstStyle>
            <a:lvl1pPr marL="0" indent="0">
              <a:buNone/>
              <a:defRPr sz="1800" b="1">
                <a:solidFill>
                  <a:schemeClr val="accent6"/>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CLICK TO EDIT</a:t>
            </a:r>
          </a:p>
        </p:txBody>
      </p:sp>
      <p:sp>
        <p:nvSpPr>
          <p:cNvPr id="67" name="Text Placeholder 50">
            <a:extLst>
              <a:ext uri="{FF2B5EF4-FFF2-40B4-BE49-F238E27FC236}">
                <a16:creationId xmlns:a16="http://schemas.microsoft.com/office/drawing/2014/main" id="{C088BE45-14DC-4551-A5FC-93D0BA991882}"/>
              </a:ext>
            </a:extLst>
          </p:cNvPr>
          <p:cNvSpPr>
            <a:spLocks noGrp="1"/>
          </p:cNvSpPr>
          <p:nvPr>
            <p:ph type="body" sz="quarter" idx="27"/>
          </p:nvPr>
        </p:nvSpPr>
        <p:spPr>
          <a:xfrm>
            <a:off x="9697900" y="4392591"/>
            <a:ext cx="2179637" cy="706438"/>
          </a:xfrm>
        </p:spPr>
        <p:txBody>
          <a:bodyPr>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68" name="Text Placeholder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580060" y="5231920"/>
            <a:ext cx="2159000" cy="302186"/>
          </a:xfrm>
        </p:spPr>
        <p:txBody>
          <a:bodyPr>
            <a:noAutofit/>
          </a:bodyPr>
          <a:lstStyle>
            <a:lvl1pPr marL="0" indent="0">
              <a:buNone/>
              <a:defRPr sz="1800" b="1">
                <a:solidFill>
                  <a:schemeClr val="accent3"/>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CLICK TO EDIT</a:t>
            </a:r>
          </a:p>
        </p:txBody>
      </p:sp>
      <p:sp>
        <p:nvSpPr>
          <p:cNvPr id="69" name="Text Placeholder 50">
            <a:extLst>
              <a:ext uri="{FF2B5EF4-FFF2-40B4-BE49-F238E27FC236}">
                <a16:creationId xmlns:a16="http://schemas.microsoft.com/office/drawing/2014/main" id="{E73E6162-F4E3-4F6D-BA12-6B5918E23B8E}"/>
              </a:ext>
            </a:extLst>
          </p:cNvPr>
          <p:cNvSpPr>
            <a:spLocks noGrp="1"/>
          </p:cNvSpPr>
          <p:nvPr>
            <p:ph type="body" sz="quarter" idx="29"/>
          </p:nvPr>
        </p:nvSpPr>
        <p:spPr>
          <a:xfrm>
            <a:off x="1580060" y="5566524"/>
            <a:ext cx="2179637" cy="706438"/>
          </a:xfrm>
        </p:spPr>
        <p:txBody>
          <a:bodyPr>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70" name="Text Placeholder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5674540" y="5231920"/>
            <a:ext cx="2159000" cy="302186"/>
          </a:xfrm>
        </p:spPr>
        <p:txBody>
          <a:bodyPr>
            <a:noAutofit/>
          </a:bodyPr>
          <a:lstStyle>
            <a:lvl1pPr marL="0" indent="0">
              <a:buNone/>
              <a:defRPr sz="1800" b="1">
                <a:solidFill>
                  <a:schemeClr val="accent3"/>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CLICK TO EDIT</a:t>
            </a:r>
          </a:p>
        </p:txBody>
      </p:sp>
      <p:sp>
        <p:nvSpPr>
          <p:cNvPr id="71" name="Text Placeholder 50">
            <a:extLst>
              <a:ext uri="{FF2B5EF4-FFF2-40B4-BE49-F238E27FC236}">
                <a16:creationId xmlns:a16="http://schemas.microsoft.com/office/drawing/2014/main" id="{E683DBE3-DCA5-4538-A253-E60ED2C4B621}"/>
              </a:ext>
            </a:extLst>
          </p:cNvPr>
          <p:cNvSpPr>
            <a:spLocks noGrp="1"/>
          </p:cNvSpPr>
          <p:nvPr>
            <p:ph type="body" sz="quarter" idx="31"/>
          </p:nvPr>
        </p:nvSpPr>
        <p:spPr>
          <a:xfrm>
            <a:off x="5674540" y="5566524"/>
            <a:ext cx="2179637" cy="706438"/>
          </a:xfrm>
        </p:spPr>
        <p:txBody>
          <a:bodyPr>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72" name="Text Placeholder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9697900" y="5231920"/>
            <a:ext cx="2159000" cy="302186"/>
          </a:xfrm>
        </p:spPr>
        <p:txBody>
          <a:bodyPr>
            <a:noAutofit/>
          </a:bodyPr>
          <a:lstStyle>
            <a:lvl1pPr marL="0" indent="0">
              <a:buNone/>
              <a:defRPr sz="1800" b="1">
                <a:solidFill>
                  <a:schemeClr val="accent3"/>
                </a:solidFill>
                <a:latin typeface="+mj-lt"/>
              </a:defRPr>
            </a:lvl1pPr>
            <a:lvl2pPr marL="457178" indent="0">
              <a:buNone/>
              <a:defRPr sz="1800"/>
            </a:lvl2pPr>
            <a:lvl3pPr marL="914354" indent="0">
              <a:buNone/>
              <a:defRPr sz="1800"/>
            </a:lvl3pPr>
            <a:lvl4pPr marL="1371532" indent="0">
              <a:buNone/>
              <a:defRPr sz="1800"/>
            </a:lvl4pPr>
            <a:lvl5pPr marL="1828709" indent="0">
              <a:buNone/>
              <a:defRPr sz="1800"/>
            </a:lvl5pPr>
          </a:lstStyle>
          <a:p>
            <a:pPr lvl="0"/>
            <a:r>
              <a:rPr lang="en-US" dirty="0"/>
              <a:t>CLICK TO EDIT</a:t>
            </a:r>
          </a:p>
        </p:txBody>
      </p:sp>
      <p:sp>
        <p:nvSpPr>
          <p:cNvPr id="73" name="Text Placeholder 50">
            <a:extLst>
              <a:ext uri="{FF2B5EF4-FFF2-40B4-BE49-F238E27FC236}">
                <a16:creationId xmlns:a16="http://schemas.microsoft.com/office/drawing/2014/main" id="{B9A57CE7-FAE2-490F-A8F8-402B5F3A7443}"/>
              </a:ext>
            </a:extLst>
          </p:cNvPr>
          <p:cNvSpPr>
            <a:spLocks noGrp="1"/>
          </p:cNvSpPr>
          <p:nvPr>
            <p:ph type="body" sz="quarter" idx="33"/>
          </p:nvPr>
        </p:nvSpPr>
        <p:spPr>
          <a:xfrm>
            <a:off x="9697900" y="5566524"/>
            <a:ext cx="2179637" cy="706438"/>
          </a:xfrm>
        </p:spPr>
        <p:txBody>
          <a:bodyPr>
            <a:noAutofit/>
          </a:bodyPr>
          <a:lstStyle>
            <a:lvl1pPr marL="0" indent="0">
              <a:lnSpc>
                <a:spcPct val="100000"/>
              </a:lnSpc>
              <a:buNone/>
              <a:defRPr sz="1100">
                <a:solidFill>
                  <a:schemeClr val="tx1"/>
                </a:solidFill>
              </a:defRPr>
            </a:lvl1pPr>
            <a:lvl2pPr marL="457178" indent="0">
              <a:buNone/>
              <a:defRPr sz="1100"/>
            </a:lvl2pPr>
            <a:lvl3pPr marL="914354" indent="0">
              <a:buNone/>
              <a:defRPr sz="1100"/>
            </a:lvl3pPr>
            <a:lvl4pPr marL="1371532" indent="0">
              <a:buNone/>
              <a:defRPr sz="1100"/>
            </a:lvl4pPr>
            <a:lvl5pPr marL="1828709"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AA611859-7CC8-480B-BA0E-18BB16B304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913400"/>
      </p:ext>
    </p:extLst>
  </p:cSld>
  <p:clrMapOvr>
    <a:masterClrMapping/>
  </p:clrMapOvr>
  <p:extLst>
    <p:ext uri="{DCECCB84-F9BA-43D5-87BE-67443E8EF086}">
      <p15:sldGuideLst xmlns:p15="http://schemas.microsoft.com/office/powerpoint/2012/main">
        <p15:guide id="1" pos="2544" userDrawn="1">
          <p15:clr>
            <a:srgbClr val="FBAE40"/>
          </p15:clr>
        </p15:guide>
        <p15:guide id="2" pos="5112" userDrawn="1">
          <p15:clr>
            <a:srgbClr val="FBAE40"/>
          </p15:clr>
        </p15:guide>
        <p15:guide id="4" pos="5256" userDrawn="1">
          <p15:clr>
            <a:srgbClr val="5ACBF0"/>
          </p15:clr>
        </p15:guide>
        <p15:guide id="5" pos="4968" userDrawn="1">
          <p15:clr>
            <a:srgbClr val="5ACBF0"/>
          </p15:clr>
        </p15:guide>
        <p15:guide id="6" pos="2688" userDrawn="1">
          <p15:clr>
            <a:srgbClr val="5ACBF0"/>
          </p15:clr>
        </p15:guide>
        <p15:guide id="7" pos="2400" userDrawn="1">
          <p15:clr>
            <a:srgbClr val="5ACBF0"/>
          </p15:clr>
        </p15:guide>
        <p15:guide id="10" pos="144" userDrawn="1">
          <p15:clr>
            <a:srgbClr val="5ACBF0"/>
          </p15:clr>
        </p15:guide>
        <p15:guide id="11" orient="horz" pos="4176" userDrawn="1">
          <p15:clr>
            <a:srgbClr val="5ACBF0"/>
          </p15:clr>
        </p15:guide>
        <p15:guide id="12" pos="7536" userDrawn="1">
          <p15:clr>
            <a:srgbClr val="5ACBF0"/>
          </p15:clr>
        </p15:guide>
        <p15:guide id="13" orient="horz" pos="144"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B616-241D-4DFE-BC2F-C001ED77E825}"/>
              </a:ext>
            </a:extLst>
          </p:cNvPr>
          <p:cNvSpPr>
            <a:spLocks noGrp="1"/>
          </p:cNvSpPr>
          <p:nvPr>
            <p:ph type="title"/>
          </p:nvPr>
        </p:nvSpPr>
        <p:spPr>
          <a:xfrm>
            <a:off x="230124" y="457200"/>
            <a:ext cx="11731752" cy="630936"/>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AE909E-CC4A-4E51-BC02-B893225D2B31}"/>
              </a:ext>
            </a:extLst>
          </p:cNvPr>
          <p:cNvSpPr>
            <a:spLocks noGrp="1"/>
          </p:cNvSpPr>
          <p:nvPr>
            <p:ph type="body" idx="1"/>
          </p:nvPr>
        </p:nvSpPr>
        <p:spPr>
          <a:xfrm>
            <a:off x="230124" y="1825625"/>
            <a:ext cx="1173175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3B6EE4-1695-4DD6-9758-84FFE963D6AE}"/>
              </a:ext>
            </a:extLst>
          </p:cNvPr>
          <p:cNvSpPr>
            <a:spLocks noGrp="1"/>
          </p:cNvSpPr>
          <p:nvPr>
            <p:ph type="dt" sz="half" idx="2"/>
          </p:nvPr>
        </p:nvSpPr>
        <p:spPr>
          <a:xfrm>
            <a:off x="230124"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FDAD0-21E9-42D0-8C63-C6563197FC13}" type="datetimeFigureOut">
              <a:rPr lang="en-US" smtClean="0"/>
              <a:t>9/9/2022</a:t>
            </a:fld>
            <a:endParaRPr lang="en-US"/>
          </a:p>
        </p:txBody>
      </p:sp>
      <p:sp>
        <p:nvSpPr>
          <p:cNvPr id="5" name="Footer Placeholder 4">
            <a:extLst>
              <a:ext uri="{FF2B5EF4-FFF2-40B4-BE49-F238E27FC236}">
                <a16:creationId xmlns:a16="http://schemas.microsoft.com/office/drawing/2014/main" id="{7B43250D-A8F9-4682-AD84-FD37BCAA6297}"/>
              </a:ext>
            </a:extLst>
          </p:cNvPr>
          <p:cNvSpPr>
            <a:spLocks noGrp="1"/>
          </p:cNvSpPr>
          <p:nvPr>
            <p:ph type="ftr" sz="quarter" idx="3"/>
          </p:nvPr>
        </p:nvSpPr>
        <p:spPr>
          <a:xfrm>
            <a:off x="3129280" y="6356358"/>
            <a:ext cx="59334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E1A788-841D-41AB-A983-152B6532F723}"/>
              </a:ext>
            </a:extLst>
          </p:cNvPr>
          <p:cNvSpPr>
            <a:spLocks noGrp="1"/>
          </p:cNvSpPr>
          <p:nvPr>
            <p:ph type="sldNum" sz="quarter" idx="4"/>
          </p:nvPr>
        </p:nvSpPr>
        <p:spPr>
          <a:xfrm>
            <a:off x="9218676"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E3823-CC86-4AC6-95C0-DC3ECA80FD88}" type="slidenum">
              <a:rPr lang="en-US" smtClean="0"/>
              <a:t>‹#›</a:t>
            </a:fld>
            <a:endParaRPr lang="en-US" dirty="0"/>
          </a:p>
        </p:txBody>
      </p:sp>
    </p:spTree>
    <p:extLst>
      <p:ext uri="{BB962C8B-B14F-4D97-AF65-F5344CB8AC3E}">
        <p14:creationId xmlns:p14="http://schemas.microsoft.com/office/powerpoint/2010/main" val="2056840760"/>
      </p:ext>
    </p:extLst>
  </p:cSld>
  <p:clrMap bg1="lt1" tx1="dk1" bg2="lt2" tx2="dk2" accent1="accent1" accent2="accent2" accent3="accent3" accent4="accent4" accent5="accent5" accent6="accent6" hlink="hlink" folHlink="folHlink"/>
  <p:sldLayoutIdLst>
    <p:sldLayoutId id="2147483665" r:id="rId1"/>
    <p:sldLayoutId id="2147483671" r:id="rId2"/>
    <p:sldLayoutId id="2147483670" r:id="rId3"/>
  </p:sldLayoutIdLst>
  <p:txStyles>
    <p:titleStyle>
      <a:lvl1pPr algn="ctr" defTabSz="914354" rtl="0" eaLnBrk="1" latinLnBrk="0" hangingPunct="1">
        <a:lnSpc>
          <a:spcPct val="90000"/>
        </a:lnSpc>
        <a:spcBef>
          <a:spcPts val="1000"/>
        </a:spcBef>
        <a:buNone/>
        <a:defRPr sz="3600" b="1" kern="1200" cap="all" baseline="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6.png"/><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This image is of two sets of hands putting puzzle pieces together. ">
            <a:extLst>
              <a:ext uri="{FF2B5EF4-FFF2-40B4-BE49-F238E27FC236}">
                <a16:creationId xmlns:a16="http://schemas.microsoft.com/office/drawing/2014/main" id="{04E554BD-E96F-5A61-387F-528FD808CFAE}"/>
              </a:ext>
            </a:extLst>
          </p:cNvPr>
          <p:cNvPicPr>
            <a:picLocks noChangeAspect="1"/>
          </p:cNvPicPr>
          <p:nvPr/>
        </p:nvPicPr>
        <p:blipFill rotWithShape="1">
          <a:blip r:embed="rId3"/>
          <a:srcRect r="15224"/>
          <a:stretch/>
        </p:blipFill>
        <p:spPr>
          <a:xfrm rot="16200000" flipH="1" flipV="1">
            <a:off x="2800234" y="-1995332"/>
            <a:ext cx="6591534" cy="10795380"/>
          </a:xfrm>
          <a:prstGeom prst="rect">
            <a:avLst/>
          </a:prstGeom>
        </p:spPr>
      </p:pic>
      <p:sp>
        <p:nvSpPr>
          <p:cNvPr id="39" name="Title 1">
            <a:extLst>
              <a:ext uri="{FF2B5EF4-FFF2-40B4-BE49-F238E27FC236}">
                <a16:creationId xmlns:a16="http://schemas.microsoft.com/office/drawing/2014/main" id="{C356ABE1-73E8-7771-8493-D40C7FCE54E2}"/>
              </a:ext>
            </a:extLst>
          </p:cNvPr>
          <p:cNvSpPr txBox="1">
            <a:spLocks/>
          </p:cNvSpPr>
          <p:nvPr/>
        </p:nvSpPr>
        <p:spPr>
          <a:xfrm>
            <a:off x="698311" y="5267864"/>
            <a:ext cx="10795379" cy="869971"/>
          </a:xfrm>
          <a:prstGeom prst="rect">
            <a:avLst/>
          </a:prstGeom>
          <a:solidFill>
            <a:srgbClr val="FFFFFF">
              <a:alpha val="94902"/>
            </a:srgbClr>
          </a:solidFill>
        </p:spPr>
        <p:txBody>
          <a:bodyPr vert="horz" lIns="91440" tIns="45720" rIns="91440" bIns="45720" rtlCol="0" anchor="ctr">
            <a:noAutofit/>
          </a:bodyPr>
          <a:lstStyle>
            <a:lvl1pPr algn="l" defTabSz="832287" rtl="0" eaLnBrk="1" latinLnBrk="0" hangingPunct="1">
              <a:lnSpc>
                <a:spcPct val="90000"/>
              </a:lnSpc>
              <a:spcBef>
                <a:spcPct val="0"/>
              </a:spcBef>
              <a:buNone/>
              <a:defRPr sz="4005" kern="1200">
                <a:solidFill>
                  <a:schemeClr val="tx1"/>
                </a:solidFill>
                <a:latin typeface="+mj-lt"/>
                <a:ea typeface="+mj-ea"/>
                <a:cs typeface="+mj-cs"/>
              </a:defRPr>
            </a:lvl1pPr>
          </a:lstStyle>
          <a:p>
            <a:pPr algn="ctr"/>
            <a:r>
              <a:rPr lang="en-US" sz="3200" dirty="0">
                <a:solidFill>
                  <a:srgbClr val="44546A">
                    <a:lumMod val="50000"/>
                  </a:srgb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Lia Yeh</a:t>
            </a:r>
          </a:p>
          <a:p>
            <a:pPr algn="ctr"/>
            <a:r>
              <a:rPr lang="en-US" sz="2400" dirty="0">
                <a:solidFill>
                  <a:srgbClr val="44546A">
                    <a:lumMod val="50000"/>
                  </a:srgb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University of Oxford</a:t>
            </a:r>
          </a:p>
        </p:txBody>
      </p:sp>
      <p:sp>
        <p:nvSpPr>
          <p:cNvPr id="41" name="Rectangle 40">
            <a:extLst>
              <a:ext uri="{FF2B5EF4-FFF2-40B4-BE49-F238E27FC236}">
                <a16:creationId xmlns:a16="http://schemas.microsoft.com/office/drawing/2014/main" id="{9D3DFBEF-02A0-59EA-D481-52C1D6E1F34E}"/>
              </a:ext>
            </a:extLst>
          </p:cNvPr>
          <p:cNvSpPr/>
          <p:nvPr/>
        </p:nvSpPr>
        <p:spPr>
          <a:xfrm>
            <a:off x="698310" y="436282"/>
            <a:ext cx="10795381" cy="1703297"/>
          </a:xfrm>
          <a:prstGeom prst="rect">
            <a:avLst/>
          </a:prstGeom>
          <a:solidFill>
            <a:srgbClr val="FFFFFF">
              <a:alpha val="94902"/>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546A">
                    <a:lumMod val="50000"/>
                  </a:srgbClr>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rPr>
              <a:t>Conversation Logic: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50000"/>
                  </a:srgbClr>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rPr>
              <a:t>The Interplay of Negation, Conjunction,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50000"/>
                  </a:srgbClr>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rPr>
              <a:t>Disjunction, and Lexical Entailment</a:t>
            </a:r>
            <a:endParaRPr lang="en-US" sz="1400" kern="0" dirty="0">
              <a:solidFill>
                <a:prstClr val="white"/>
              </a:solidFill>
              <a:latin typeface="Calibri" panose="020F0502020204030204"/>
            </a:endParaRPr>
          </a:p>
        </p:txBody>
      </p:sp>
    </p:spTree>
    <p:extLst>
      <p:ext uri="{BB962C8B-B14F-4D97-AF65-F5344CB8AC3E}">
        <p14:creationId xmlns:p14="http://schemas.microsoft.com/office/powerpoint/2010/main" val="3819052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44">
            <a:extLst>
              <a:ext uri="{FF2B5EF4-FFF2-40B4-BE49-F238E27FC236}">
                <a16:creationId xmlns:a16="http://schemas.microsoft.com/office/drawing/2014/main" id="{7192E802-32F6-433A-790A-328FED5C5DF1}"/>
              </a:ext>
            </a:extLst>
          </p:cNvPr>
          <p:cNvSpPr>
            <a:spLocks noGrp="1"/>
          </p:cNvSpPr>
          <p:nvPr>
            <p:ph type="title"/>
          </p:nvPr>
        </p:nvSpPr>
        <p:spPr>
          <a:xfrm>
            <a:off x="230124" y="457200"/>
            <a:ext cx="11731752" cy="630936"/>
          </a:xfrm>
        </p:spPr>
        <p:txBody>
          <a:bodyPr/>
          <a:lstStyle/>
          <a:p>
            <a:r>
              <a:rPr lang="en-US" dirty="0"/>
              <a:t>Elements of logic in conversation</a:t>
            </a:r>
          </a:p>
        </p:txBody>
      </p:sp>
      <p:sp>
        <p:nvSpPr>
          <p:cNvPr id="16" name="TextBox 15">
            <a:extLst>
              <a:ext uri="{FF2B5EF4-FFF2-40B4-BE49-F238E27FC236}">
                <a16:creationId xmlns:a16="http://schemas.microsoft.com/office/drawing/2014/main" id="{2452499A-AD99-E65C-7671-086DC115539B}"/>
              </a:ext>
            </a:extLst>
          </p:cNvPr>
          <p:cNvSpPr txBox="1"/>
          <p:nvPr/>
        </p:nvSpPr>
        <p:spPr>
          <a:xfrm>
            <a:off x="4293775" y="1481723"/>
            <a:ext cx="7729612" cy="4807696"/>
          </a:xfrm>
          <a:prstGeom prst="rect">
            <a:avLst/>
          </a:prstGeom>
          <a:noFill/>
        </p:spPr>
        <p:txBody>
          <a:bodyPr wrap="square" rtlCol="0">
            <a:noAutofit/>
          </a:bodyPr>
          <a:lstStyle/>
          <a:p>
            <a:pPr marL="285750" indent="-285750">
              <a:buClr>
                <a:srgbClr val="172DA6"/>
              </a:buClr>
              <a:buFont typeface="Arial" panose="020B0604020202020204" pitchFamily="34" charset="0"/>
              <a:buChar char="•"/>
            </a:pPr>
            <a:r>
              <a:rPr lang="en-US" sz="3000" dirty="0">
                <a:latin typeface="+mj-lt"/>
              </a:rPr>
              <a:t>Negation operation reverses </a:t>
            </a:r>
            <a:r>
              <a:rPr lang="en-US" sz="3000" dirty="0" err="1">
                <a:latin typeface="+mj-lt"/>
              </a:rPr>
              <a:t>Löewner</a:t>
            </a:r>
            <a:r>
              <a:rPr lang="en-US" sz="3000" dirty="0">
                <a:latin typeface="+mj-lt"/>
              </a:rPr>
              <a:t> order</a:t>
            </a:r>
            <a:endParaRPr lang="en-US" sz="3000" baseline="30000" dirty="0">
              <a:latin typeface="+mj-lt"/>
            </a:endParaRPr>
          </a:p>
          <a:p>
            <a:pPr marL="742950" lvl="1" indent="-285750">
              <a:buClr>
                <a:srgbClr val="172DA6"/>
              </a:buClr>
              <a:buFont typeface="Arial" panose="020B0604020202020204" pitchFamily="34" charset="0"/>
              <a:buChar char="•"/>
            </a:pPr>
            <a:r>
              <a:rPr lang="en-US" sz="3000" dirty="0">
                <a:latin typeface="+mj-lt"/>
              </a:rPr>
              <a:t>“I did not eat ice cream” entails</a:t>
            </a:r>
            <a:br>
              <a:rPr lang="en-US" sz="3000" dirty="0">
                <a:latin typeface="+mj-lt"/>
              </a:rPr>
            </a:br>
            <a:r>
              <a:rPr lang="en-US" sz="3000" dirty="0">
                <a:latin typeface="+mj-lt"/>
              </a:rPr>
              <a:t>“I did not eat chocolate ice cream”</a:t>
            </a:r>
          </a:p>
          <a:p>
            <a:pPr marL="742950" lvl="1" indent="-285750">
              <a:buClr>
                <a:srgbClr val="172DA6"/>
              </a:buClr>
              <a:buFont typeface="Arial" panose="020B0604020202020204" pitchFamily="34" charset="0"/>
              <a:buChar char="•"/>
            </a:pPr>
            <a:r>
              <a:rPr lang="en-US" sz="3000" dirty="0">
                <a:latin typeface="+mj-lt"/>
              </a:rPr>
              <a:t>More generally one could require</a:t>
            </a:r>
            <a:r>
              <a:rPr lang="en-US" sz="3000" baseline="30000" dirty="0">
                <a:latin typeface="+mj-lt"/>
              </a:rPr>
              <a:t>1</a:t>
            </a:r>
            <a:r>
              <a:rPr lang="en-US" sz="3000" dirty="0">
                <a:latin typeface="+mj-lt"/>
              </a:rPr>
              <a:t>:</a:t>
            </a:r>
          </a:p>
          <a:p>
            <a:pPr marL="742950" lvl="1" indent="-285750">
              <a:buClr>
                <a:srgbClr val="172DA6"/>
              </a:buClr>
              <a:buFont typeface="Arial" panose="020B0604020202020204" pitchFamily="34" charset="0"/>
              <a:buChar char="•"/>
            </a:pPr>
            <a:endParaRPr lang="en-US" sz="3000" dirty="0">
              <a:latin typeface="+mj-lt"/>
            </a:endParaRPr>
          </a:p>
          <a:p>
            <a:pPr marL="742950" lvl="1" indent="-285750">
              <a:buClr>
                <a:srgbClr val="172DA6"/>
              </a:buClr>
              <a:buFont typeface="Arial" panose="020B0604020202020204" pitchFamily="34" charset="0"/>
              <a:buChar char="•"/>
            </a:pPr>
            <a:endParaRPr lang="en-US" sz="3000" dirty="0">
              <a:latin typeface="+mj-lt"/>
            </a:endParaRPr>
          </a:p>
          <a:p>
            <a:pPr marL="742950" lvl="1" indent="-285750">
              <a:buClr>
                <a:srgbClr val="172DA6"/>
              </a:buClr>
              <a:buFont typeface="Arial" panose="020B0604020202020204" pitchFamily="34" charset="0"/>
              <a:buChar char="•"/>
            </a:pPr>
            <a:r>
              <a:rPr lang="en-US" sz="2700" dirty="0">
                <a:latin typeface="+mj-lt"/>
              </a:rPr>
              <a:t>Satisfied by </a:t>
            </a:r>
            <a:r>
              <a:rPr lang="el-GR" sz="2700" dirty="0">
                <a:latin typeface="+mj-lt"/>
              </a:rPr>
              <a:t>¬</a:t>
            </a:r>
            <a:r>
              <a:rPr lang="en-US" sz="2700" dirty="0">
                <a:latin typeface="+mj-lt"/>
              </a:rPr>
              <a:t>X</a:t>
            </a:r>
            <a:r>
              <a:rPr lang="el-GR" sz="2700" dirty="0">
                <a:latin typeface="+mj-lt"/>
              </a:rPr>
              <a:t> = </a:t>
            </a:r>
            <a:r>
              <a:rPr lang="en-US" sz="2700" dirty="0">
                <a:latin typeface="Imprint MT Shadow" panose="04020605060303030202" pitchFamily="82" charset="0"/>
              </a:rPr>
              <a:t>I</a:t>
            </a:r>
            <a:r>
              <a:rPr lang="en-US" sz="2700" dirty="0">
                <a:latin typeface="+mj-lt"/>
              </a:rPr>
              <a:t> − X for crisp </a:t>
            </a:r>
            <a:r>
              <a:rPr lang="en-US" sz="2700" dirty="0" err="1">
                <a:latin typeface="+mj-lt"/>
              </a:rPr>
              <a:t>Löewner</a:t>
            </a:r>
            <a:r>
              <a:rPr lang="en-US" sz="2700" dirty="0">
                <a:latin typeface="+mj-lt"/>
              </a:rPr>
              <a:t> order</a:t>
            </a:r>
            <a:r>
              <a:rPr lang="en-US" sz="2700" baseline="30000" dirty="0">
                <a:latin typeface="+mj-lt"/>
              </a:rPr>
              <a:t>1</a:t>
            </a:r>
          </a:p>
          <a:p>
            <a:pPr marL="742950" lvl="1" indent="-285750">
              <a:buClr>
                <a:srgbClr val="172DA6"/>
              </a:buClr>
              <a:buFont typeface="Arial" panose="020B0604020202020204" pitchFamily="34" charset="0"/>
              <a:buChar char="•"/>
            </a:pPr>
            <a:r>
              <a:rPr lang="en-US" sz="2700" dirty="0">
                <a:latin typeface="+mj-lt"/>
              </a:rPr>
              <a:t>Satisfied </a:t>
            </a:r>
            <a:r>
              <a:rPr lang="en-US" sz="2700" dirty="0" err="1">
                <a:latin typeface="+mj-lt"/>
              </a:rPr>
              <a:t>s.t.</a:t>
            </a:r>
            <a:r>
              <a:rPr lang="en-US" sz="2700" dirty="0">
                <a:latin typeface="+mj-lt"/>
              </a:rPr>
              <a:t> k</a:t>
            </a:r>
            <a:r>
              <a:rPr lang="en-US" sz="2700" baseline="-25000" dirty="0">
                <a:latin typeface="+mj-lt"/>
              </a:rPr>
              <a:t>1</a:t>
            </a:r>
            <a:r>
              <a:rPr lang="en-US" sz="2700" dirty="0">
                <a:latin typeface="+mj-lt"/>
              </a:rPr>
              <a:t>=k</a:t>
            </a:r>
            <a:r>
              <a:rPr lang="en-US" sz="2700" baseline="-25000" dirty="0">
                <a:latin typeface="+mj-lt"/>
              </a:rPr>
              <a:t>2 </a:t>
            </a:r>
            <a:r>
              <a:rPr lang="en-US" sz="2700" dirty="0">
                <a:latin typeface="+mj-lt"/>
              </a:rPr>
              <a:t>by matrix inverse</a:t>
            </a:r>
            <a:r>
              <a:rPr lang="en-US" sz="2700" baseline="30000" dirty="0">
                <a:latin typeface="+mj-lt"/>
              </a:rPr>
              <a:t>2</a:t>
            </a:r>
          </a:p>
          <a:p>
            <a:pPr marL="742950" lvl="1" indent="-285750">
              <a:buClr>
                <a:srgbClr val="172DA6"/>
              </a:buClr>
              <a:buFont typeface="Arial" panose="020B0604020202020204" pitchFamily="34" charset="0"/>
              <a:buChar char="•"/>
            </a:pPr>
            <a:endParaRPr lang="en-US" sz="2700" dirty="0">
              <a:latin typeface="+mj-lt"/>
            </a:endParaRPr>
          </a:p>
          <a:p>
            <a:pPr marL="742950" lvl="1" indent="-285750">
              <a:buClr>
                <a:srgbClr val="172DA6"/>
              </a:buClr>
              <a:buFont typeface="Arial" panose="020B0604020202020204" pitchFamily="34" charset="0"/>
              <a:buChar char="•"/>
            </a:pPr>
            <a:r>
              <a:rPr lang="en-US" sz="2700" dirty="0">
                <a:latin typeface="+mj-lt"/>
              </a:rPr>
              <a:t>Negation is outside </a:t>
            </a:r>
            <a:r>
              <a:rPr lang="en-US" sz="2700" b="1" dirty="0">
                <a:latin typeface="+mj-lt"/>
              </a:rPr>
              <a:t>CPM(</a:t>
            </a:r>
            <a:r>
              <a:rPr lang="en-US" sz="2700" b="1" dirty="0" err="1">
                <a:latin typeface="+mj-lt"/>
              </a:rPr>
              <a:t>FHilb</a:t>
            </a:r>
            <a:r>
              <a:rPr lang="en-US" sz="2700" b="1" dirty="0">
                <a:latin typeface="+mj-lt"/>
              </a:rPr>
              <a:t>)</a:t>
            </a:r>
            <a:r>
              <a:rPr lang="en-US" sz="2700" dirty="0">
                <a:latin typeface="+mj-lt"/>
              </a:rPr>
              <a:t> as all unitary operations preserve </a:t>
            </a:r>
            <a:r>
              <a:rPr lang="en-US" sz="2700" dirty="0" err="1">
                <a:latin typeface="+mj-lt"/>
              </a:rPr>
              <a:t>Löewner</a:t>
            </a:r>
            <a:r>
              <a:rPr lang="en-US" sz="2700" dirty="0">
                <a:latin typeface="+mj-lt"/>
              </a:rPr>
              <a:t> order.  </a:t>
            </a:r>
            <a:r>
              <a:rPr lang="en-US" sz="2700" b="1" dirty="0" err="1">
                <a:latin typeface="+mj-lt"/>
              </a:rPr>
              <a:t>ConvexRel</a:t>
            </a:r>
            <a:r>
              <a:rPr lang="en-US" sz="2700" dirty="0">
                <a:latin typeface="+mj-lt"/>
              </a:rPr>
              <a:t>?</a:t>
            </a:r>
            <a:endParaRPr lang="en-US" sz="2700" baseline="30000" dirty="0">
              <a:latin typeface="+mj-lt"/>
            </a:endParaRPr>
          </a:p>
        </p:txBody>
      </p:sp>
      <p:pic>
        <p:nvPicPr>
          <p:cNvPr id="35" name="Picture 34">
            <a:extLst>
              <a:ext uri="{FF2B5EF4-FFF2-40B4-BE49-F238E27FC236}">
                <a16:creationId xmlns:a16="http://schemas.microsoft.com/office/drawing/2014/main" id="{FF11686E-7D3C-C6D5-29A5-7935CA4D3D8E}"/>
              </a:ext>
            </a:extLst>
          </p:cNvPr>
          <p:cNvPicPr>
            <a:picLocks noChangeAspect="1"/>
          </p:cNvPicPr>
          <p:nvPr/>
        </p:nvPicPr>
        <p:blipFill rotWithShape="1">
          <a:blip r:embed="rId3"/>
          <a:srcRect l="23576" r="48981" b="48318"/>
          <a:stretch/>
        </p:blipFill>
        <p:spPr>
          <a:xfrm flipV="1">
            <a:off x="980077" y="2018441"/>
            <a:ext cx="2539693" cy="1247724"/>
          </a:xfrm>
          <a:prstGeom prst="rect">
            <a:avLst/>
          </a:prstGeom>
        </p:spPr>
      </p:pic>
      <p:sp>
        <p:nvSpPr>
          <p:cNvPr id="36" name="Oval 35">
            <a:extLst>
              <a:ext uri="{FF2B5EF4-FFF2-40B4-BE49-F238E27FC236}">
                <a16:creationId xmlns:a16="http://schemas.microsoft.com/office/drawing/2014/main" id="{5252E70B-8921-FD91-D6AC-8AE004F8EDF8}"/>
              </a:ext>
            </a:extLst>
          </p:cNvPr>
          <p:cNvSpPr/>
          <p:nvPr/>
        </p:nvSpPr>
        <p:spPr>
          <a:xfrm>
            <a:off x="980077" y="1939278"/>
            <a:ext cx="290867" cy="279229"/>
          </a:xfrm>
          <a:prstGeom prst="ellipse">
            <a:avLst/>
          </a:prstGeom>
          <a:solidFill>
            <a:srgbClr val="7D38BC"/>
          </a:solidFill>
          <a:ln w="12700">
            <a:solidFill>
              <a:srgbClr val="7D38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EE50101-CE7D-EDB5-C465-7C1292F9BCC0}"/>
              </a:ext>
            </a:extLst>
          </p:cNvPr>
          <p:cNvSpPr/>
          <p:nvPr/>
        </p:nvSpPr>
        <p:spPr>
          <a:xfrm>
            <a:off x="3281757" y="1922402"/>
            <a:ext cx="290867" cy="279229"/>
          </a:xfrm>
          <a:prstGeom prst="ellipse">
            <a:avLst/>
          </a:prstGeom>
          <a:solidFill>
            <a:srgbClr val="0B71CC"/>
          </a:solidFill>
          <a:ln w="12700">
            <a:solidFill>
              <a:srgbClr val="0B7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139214A-9836-650D-0885-AE1033CCBB1A}"/>
              </a:ext>
            </a:extLst>
          </p:cNvPr>
          <p:cNvSpPr/>
          <p:nvPr/>
        </p:nvSpPr>
        <p:spPr>
          <a:xfrm>
            <a:off x="1694793" y="1481723"/>
            <a:ext cx="1160580" cy="116058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dirty="0">
                <a:solidFill>
                  <a:schemeClr val="accent5"/>
                </a:solidFill>
              </a:rPr>
              <a:t>NOT</a:t>
            </a:r>
          </a:p>
        </p:txBody>
      </p:sp>
      <p:sp>
        <p:nvSpPr>
          <p:cNvPr id="40" name="Text Placeholder 17">
            <a:extLst>
              <a:ext uri="{FF2B5EF4-FFF2-40B4-BE49-F238E27FC236}">
                <a16:creationId xmlns:a16="http://schemas.microsoft.com/office/drawing/2014/main" id="{7C9C864A-AAE5-3878-A5ED-2E5A6A979914}"/>
              </a:ext>
            </a:extLst>
          </p:cNvPr>
          <p:cNvSpPr txBox="1">
            <a:spLocks/>
          </p:cNvSpPr>
          <p:nvPr/>
        </p:nvSpPr>
        <p:spPr>
          <a:xfrm>
            <a:off x="1422865" y="3489752"/>
            <a:ext cx="1858891" cy="302187"/>
          </a:xfrm>
          <a:prstGeom prst="rect">
            <a:avLst/>
          </a:prstGeom>
        </p:spPr>
        <p:txBody>
          <a:bodyPr vert="horz" lIns="91440" tIns="45720" rIns="91440" bIns="45720" rtlCol="0">
            <a:noAutofit/>
          </a:bodyPr>
          <a:lstStyle>
            <a:lvl1pPr marL="0" indent="0" algn="l" defTabSz="914354" rtl="0" eaLnBrk="1" latinLnBrk="0" hangingPunct="1">
              <a:lnSpc>
                <a:spcPct val="90000"/>
              </a:lnSpc>
              <a:spcBef>
                <a:spcPts val="1000"/>
              </a:spcBef>
              <a:buFont typeface="Arial" panose="020B0604020202020204" pitchFamily="34" charset="0"/>
              <a:buNone/>
              <a:defRPr sz="2000" b="1" kern="1200">
                <a:solidFill>
                  <a:schemeClr val="accent5"/>
                </a:solidFill>
                <a:latin typeface="+mj-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a:t>Negation</a:t>
            </a:r>
            <a:endParaRPr lang="en-US" sz="2700" dirty="0"/>
          </a:p>
        </p:txBody>
      </p:sp>
      <p:sp>
        <p:nvSpPr>
          <p:cNvPr id="5" name="TextBox 4">
            <a:extLst>
              <a:ext uri="{FF2B5EF4-FFF2-40B4-BE49-F238E27FC236}">
                <a16:creationId xmlns:a16="http://schemas.microsoft.com/office/drawing/2014/main" id="{8ADC3470-C912-6E51-FB1D-104307BF2C64}"/>
              </a:ext>
            </a:extLst>
          </p:cNvPr>
          <p:cNvSpPr txBox="1"/>
          <p:nvPr/>
        </p:nvSpPr>
        <p:spPr>
          <a:xfrm>
            <a:off x="0" y="6351582"/>
            <a:ext cx="12215906" cy="461665"/>
          </a:xfrm>
          <a:prstGeom prst="rect">
            <a:avLst/>
          </a:prstGeom>
          <a:noFill/>
        </p:spPr>
        <p:txBody>
          <a:bodyPr wrap="square">
            <a:spAutoFit/>
          </a:bodyPr>
          <a:lstStyle/>
          <a:p>
            <a:r>
              <a:rPr lang="en-US" sz="1200" dirty="0"/>
              <a:t>1 Lewis. 2020. Towards logical negation for compositional distributional semantics.</a:t>
            </a:r>
            <a:br>
              <a:rPr lang="en-US" sz="1200" dirty="0"/>
            </a:br>
            <a:r>
              <a:rPr lang="en-US" sz="1200" dirty="0"/>
              <a:t>2 </a:t>
            </a:r>
            <a:r>
              <a:rPr lang="en-US" sz="1200" dirty="0" err="1"/>
              <a:t>Rodatz</a:t>
            </a:r>
            <a:r>
              <a:rPr lang="en-US" sz="1200" dirty="0"/>
              <a:t>, Shaikh, and Yeh. 2021. Conversational Negation using Worldly Context in Compositional Distributional Semantics. Proceedings of SEMSPACE.</a:t>
            </a:r>
          </a:p>
        </p:txBody>
      </p:sp>
      <p:pic>
        <p:nvPicPr>
          <p:cNvPr id="3" name="Picture 2">
            <a:extLst>
              <a:ext uri="{FF2B5EF4-FFF2-40B4-BE49-F238E27FC236}">
                <a16:creationId xmlns:a16="http://schemas.microsoft.com/office/drawing/2014/main" id="{156AEDDD-EB08-CF1E-E627-265EF0A675E5}"/>
              </a:ext>
            </a:extLst>
          </p:cNvPr>
          <p:cNvPicPr>
            <a:picLocks noChangeAspect="1"/>
          </p:cNvPicPr>
          <p:nvPr/>
        </p:nvPicPr>
        <p:blipFill>
          <a:blip r:embed="rId4"/>
          <a:stretch>
            <a:fillRect/>
          </a:stretch>
        </p:blipFill>
        <p:spPr>
          <a:xfrm>
            <a:off x="5051953" y="3334964"/>
            <a:ext cx="4150413" cy="633387"/>
          </a:xfrm>
          <a:prstGeom prst="rect">
            <a:avLst/>
          </a:prstGeom>
        </p:spPr>
      </p:pic>
    </p:spTree>
    <p:extLst>
      <p:ext uri="{BB962C8B-B14F-4D97-AF65-F5344CB8AC3E}">
        <p14:creationId xmlns:p14="http://schemas.microsoft.com/office/powerpoint/2010/main" val="87532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44">
            <a:extLst>
              <a:ext uri="{FF2B5EF4-FFF2-40B4-BE49-F238E27FC236}">
                <a16:creationId xmlns:a16="http://schemas.microsoft.com/office/drawing/2014/main" id="{7192E802-32F6-433A-790A-328FED5C5DF1}"/>
              </a:ext>
            </a:extLst>
          </p:cNvPr>
          <p:cNvSpPr>
            <a:spLocks noGrp="1"/>
          </p:cNvSpPr>
          <p:nvPr>
            <p:ph type="title"/>
          </p:nvPr>
        </p:nvSpPr>
        <p:spPr>
          <a:xfrm>
            <a:off x="230124" y="457200"/>
            <a:ext cx="11731752" cy="630936"/>
          </a:xfrm>
        </p:spPr>
        <p:txBody>
          <a:bodyPr/>
          <a:lstStyle/>
          <a:p>
            <a:r>
              <a:rPr lang="en-US" dirty="0"/>
              <a:t>Elements of logic in conversation</a:t>
            </a:r>
          </a:p>
        </p:txBody>
      </p:sp>
      <p:sp>
        <p:nvSpPr>
          <p:cNvPr id="16" name="TextBox 15">
            <a:extLst>
              <a:ext uri="{FF2B5EF4-FFF2-40B4-BE49-F238E27FC236}">
                <a16:creationId xmlns:a16="http://schemas.microsoft.com/office/drawing/2014/main" id="{2452499A-AD99-E65C-7671-086DC115539B}"/>
              </a:ext>
            </a:extLst>
          </p:cNvPr>
          <p:cNvSpPr txBox="1"/>
          <p:nvPr/>
        </p:nvSpPr>
        <p:spPr>
          <a:xfrm>
            <a:off x="4284596" y="1481723"/>
            <a:ext cx="7580184" cy="4807696"/>
          </a:xfrm>
          <a:prstGeom prst="rect">
            <a:avLst/>
          </a:prstGeom>
          <a:noFill/>
        </p:spPr>
        <p:txBody>
          <a:bodyPr wrap="square" rtlCol="0">
            <a:noAutofit/>
          </a:bodyPr>
          <a:lstStyle/>
          <a:p>
            <a:pPr marL="285750" indent="-285750">
              <a:buClr>
                <a:srgbClr val="172DA6"/>
              </a:buClr>
              <a:buFont typeface="Arial" panose="020B0604020202020204" pitchFamily="34" charset="0"/>
              <a:buChar char="•"/>
            </a:pPr>
            <a:r>
              <a:rPr lang="en-US" sz="3000" dirty="0">
                <a:latin typeface="+mj-lt"/>
              </a:rPr>
              <a:t>Logical negation vs conversational negation</a:t>
            </a:r>
          </a:p>
          <a:p>
            <a:pPr marL="742950" lvl="1" indent="-285750">
              <a:buClr>
                <a:srgbClr val="172DA6"/>
              </a:buClr>
              <a:buFont typeface="Arial" panose="020B0604020202020204" pitchFamily="34" charset="0"/>
              <a:buChar char="•"/>
            </a:pPr>
            <a:r>
              <a:rPr lang="en-US" sz="3000" dirty="0">
                <a:latin typeface="+mj-lt"/>
              </a:rPr>
              <a:t>[1] concluded that NOT X is similar to X</a:t>
            </a:r>
            <a:br>
              <a:rPr lang="en-US" sz="3000" dirty="0">
                <a:latin typeface="+mj-lt"/>
              </a:rPr>
            </a:br>
            <a:r>
              <a:rPr lang="en-US" sz="3000" dirty="0">
                <a:latin typeface="+mj-lt"/>
              </a:rPr>
              <a:t>and evokes alternatives, experimenting on human judgment of sensibility of negation</a:t>
            </a:r>
          </a:p>
        </p:txBody>
      </p:sp>
      <p:grpSp>
        <p:nvGrpSpPr>
          <p:cNvPr id="19" name="Group 18">
            <a:extLst>
              <a:ext uri="{FF2B5EF4-FFF2-40B4-BE49-F238E27FC236}">
                <a16:creationId xmlns:a16="http://schemas.microsoft.com/office/drawing/2014/main" id="{D4726E39-A692-2879-A058-0E232D342BA3}"/>
              </a:ext>
            </a:extLst>
          </p:cNvPr>
          <p:cNvGrpSpPr/>
          <p:nvPr/>
        </p:nvGrpSpPr>
        <p:grpSpPr>
          <a:xfrm>
            <a:off x="6841609" y="3754340"/>
            <a:ext cx="4852441" cy="2253460"/>
            <a:chOff x="186178" y="2514521"/>
            <a:chExt cx="6509897" cy="3023177"/>
          </a:xfrm>
        </p:grpSpPr>
        <p:pic>
          <p:nvPicPr>
            <p:cNvPr id="20" name="Picture 19">
              <a:extLst>
                <a:ext uri="{FF2B5EF4-FFF2-40B4-BE49-F238E27FC236}">
                  <a16:creationId xmlns:a16="http://schemas.microsoft.com/office/drawing/2014/main" id="{602D2005-3D8F-15F7-7DC8-AF3F0E31A492}"/>
                </a:ext>
              </a:extLst>
            </p:cNvPr>
            <p:cNvPicPr>
              <a:picLocks noChangeAspect="1"/>
            </p:cNvPicPr>
            <p:nvPr/>
          </p:nvPicPr>
          <p:blipFill rotWithShape="1">
            <a:blip r:embed="rId3"/>
            <a:srcRect r="44923" b="31780"/>
            <a:stretch/>
          </p:blipFill>
          <p:spPr>
            <a:xfrm>
              <a:off x="186178" y="2514521"/>
              <a:ext cx="6509897" cy="1247724"/>
            </a:xfrm>
            <a:prstGeom prst="rect">
              <a:avLst/>
            </a:prstGeom>
          </p:spPr>
        </p:pic>
        <p:pic>
          <p:nvPicPr>
            <p:cNvPr id="21" name="Picture 20">
              <a:extLst>
                <a:ext uri="{FF2B5EF4-FFF2-40B4-BE49-F238E27FC236}">
                  <a16:creationId xmlns:a16="http://schemas.microsoft.com/office/drawing/2014/main" id="{CC903FC1-9F9F-0302-1B42-73D5C31900C4}"/>
                </a:ext>
              </a:extLst>
            </p:cNvPr>
            <p:cNvPicPr>
              <a:picLocks noChangeAspect="1"/>
            </p:cNvPicPr>
            <p:nvPr/>
          </p:nvPicPr>
          <p:blipFill rotWithShape="1">
            <a:blip r:embed="rId3"/>
            <a:srcRect l="55077" t="70567"/>
            <a:stretch/>
          </p:blipFill>
          <p:spPr>
            <a:xfrm>
              <a:off x="956179" y="4999391"/>
              <a:ext cx="5309747" cy="538307"/>
            </a:xfrm>
            <a:prstGeom prst="rect">
              <a:avLst/>
            </a:prstGeom>
          </p:spPr>
        </p:pic>
        <p:pic>
          <p:nvPicPr>
            <p:cNvPr id="22" name="Picture 21">
              <a:extLst>
                <a:ext uri="{FF2B5EF4-FFF2-40B4-BE49-F238E27FC236}">
                  <a16:creationId xmlns:a16="http://schemas.microsoft.com/office/drawing/2014/main" id="{ADCE79C7-468F-F48C-C5C5-45AD8BFB2D0E}"/>
                </a:ext>
              </a:extLst>
            </p:cNvPr>
            <p:cNvPicPr>
              <a:picLocks noChangeAspect="1"/>
            </p:cNvPicPr>
            <p:nvPr/>
          </p:nvPicPr>
          <p:blipFill rotWithShape="1">
            <a:blip r:embed="rId3"/>
            <a:srcRect l="-1" t="69008" r="46455" b="1"/>
            <a:stretch/>
          </p:blipFill>
          <p:spPr>
            <a:xfrm>
              <a:off x="186178" y="4473617"/>
              <a:ext cx="6328922" cy="566804"/>
            </a:xfrm>
            <a:prstGeom prst="rect">
              <a:avLst/>
            </a:prstGeom>
          </p:spPr>
        </p:pic>
        <p:pic>
          <p:nvPicPr>
            <p:cNvPr id="23" name="Picture 22">
              <a:extLst>
                <a:ext uri="{FF2B5EF4-FFF2-40B4-BE49-F238E27FC236}">
                  <a16:creationId xmlns:a16="http://schemas.microsoft.com/office/drawing/2014/main" id="{5E7B35BD-FD1B-6DFB-E520-50F11D244ABF}"/>
                </a:ext>
              </a:extLst>
            </p:cNvPr>
            <p:cNvPicPr>
              <a:picLocks noChangeAspect="1"/>
            </p:cNvPicPr>
            <p:nvPr/>
          </p:nvPicPr>
          <p:blipFill rotWithShape="1">
            <a:blip r:embed="rId3"/>
            <a:srcRect l="55076" t="38803" b="34116"/>
            <a:stretch/>
          </p:blipFill>
          <p:spPr>
            <a:xfrm>
              <a:off x="956178" y="3743412"/>
              <a:ext cx="5309747" cy="495300"/>
            </a:xfrm>
            <a:prstGeom prst="rect">
              <a:avLst/>
            </a:prstGeom>
          </p:spPr>
        </p:pic>
      </p:grpSp>
      <p:pic>
        <p:nvPicPr>
          <p:cNvPr id="35" name="Picture 34">
            <a:extLst>
              <a:ext uri="{FF2B5EF4-FFF2-40B4-BE49-F238E27FC236}">
                <a16:creationId xmlns:a16="http://schemas.microsoft.com/office/drawing/2014/main" id="{FF11686E-7D3C-C6D5-29A5-7935CA4D3D8E}"/>
              </a:ext>
            </a:extLst>
          </p:cNvPr>
          <p:cNvPicPr>
            <a:picLocks noChangeAspect="1"/>
          </p:cNvPicPr>
          <p:nvPr/>
        </p:nvPicPr>
        <p:blipFill rotWithShape="1">
          <a:blip r:embed="rId4"/>
          <a:srcRect l="23576" r="48981" b="48318"/>
          <a:stretch/>
        </p:blipFill>
        <p:spPr>
          <a:xfrm flipV="1">
            <a:off x="980077" y="2018441"/>
            <a:ext cx="2539693" cy="1247724"/>
          </a:xfrm>
          <a:prstGeom prst="rect">
            <a:avLst/>
          </a:prstGeom>
        </p:spPr>
      </p:pic>
      <p:sp>
        <p:nvSpPr>
          <p:cNvPr id="36" name="Oval 35">
            <a:extLst>
              <a:ext uri="{FF2B5EF4-FFF2-40B4-BE49-F238E27FC236}">
                <a16:creationId xmlns:a16="http://schemas.microsoft.com/office/drawing/2014/main" id="{5252E70B-8921-FD91-D6AC-8AE004F8EDF8}"/>
              </a:ext>
            </a:extLst>
          </p:cNvPr>
          <p:cNvSpPr/>
          <p:nvPr/>
        </p:nvSpPr>
        <p:spPr>
          <a:xfrm>
            <a:off x="980077" y="1939278"/>
            <a:ext cx="290867" cy="279229"/>
          </a:xfrm>
          <a:prstGeom prst="ellipse">
            <a:avLst/>
          </a:prstGeom>
          <a:solidFill>
            <a:srgbClr val="7D38BC"/>
          </a:solidFill>
          <a:ln w="12700">
            <a:solidFill>
              <a:srgbClr val="7D38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EE50101-CE7D-EDB5-C465-7C1292F9BCC0}"/>
              </a:ext>
            </a:extLst>
          </p:cNvPr>
          <p:cNvSpPr/>
          <p:nvPr/>
        </p:nvSpPr>
        <p:spPr>
          <a:xfrm>
            <a:off x="3281757" y="1922402"/>
            <a:ext cx="290867" cy="279229"/>
          </a:xfrm>
          <a:prstGeom prst="ellipse">
            <a:avLst/>
          </a:prstGeom>
          <a:solidFill>
            <a:srgbClr val="0B71CC"/>
          </a:solidFill>
          <a:ln w="12700">
            <a:solidFill>
              <a:srgbClr val="0B7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139214A-9836-650D-0885-AE1033CCBB1A}"/>
              </a:ext>
            </a:extLst>
          </p:cNvPr>
          <p:cNvSpPr/>
          <p:nvPr/>
        </p:nvSpPr>
        <p:spPr>
          <a:xfrm>
            <a:off x="1694793" y="1481723"/>
            <a:ext cx="1160580" cy="116058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dirty="0">
                <a:solidFill>
                  <a:schemeClr val="accent5"/>
                </a:solidFill>
              </a:rPr>
              <a:t>NOT</a:t>
            </a:r>
          </a:p>
        </p:txBody>
      </p:sp>
      <p:sp>
        <p:nvSpPr>
          <p:cNvPr id="40" name="Text Placeholder 17">
            <a:extLst>
              <a:ext uri="{FF2B5EF4-FFF2-40B4-BE49-F238E27FC236}">
                <a16:creationId xmlns:a16="http://schemas.microsoft.com/office/drawing/2014/main" id="{7C9C864A-AAE5-3878-A5ED-2E5A6A979914}"/>
              </a:ext>
            </a:extLst>
          </p:cNvPr>
          <p:cNvSpPr txBox="1">
            <a:spLocks/>
          </p:cNvSpPr>
          <p:nvPr/>
        </p:nvSpPr>
        <p:spPr>
          <a:xfrm>
            <a:off x="1422865" y="3489752"/>
            <a:ext cx="1858891" cy="302187"/>
          </a:xfrm>
          <a:prstGeom prst="rect">
            <a:avLst/>
          </a:prstGeom>
        </p:spPr>
        <p:txBody>
          <a:bodyPr vert="horz" lIns="91440" tIns="45720" rIns="91440" bIns="45720" rtlCol="0">
            <a:noAutofit/>
          </a:bodyPr>
          <a:lstStyle>
            <a:lvl1pPr marL="0" indent="0" algn="l" defTabSz="914354" rtl="0" eaLnBrk="1" latinLnBrk="0" hangingPunct="1">
              <a:lnSpc>
                <a:spcPct val="90000"/>
              </a:lnSpc>
              <a:spcBef>
                <a:spcPts val="1000"/>
              </a:spcBef>
              <a:buFont typeface="Arial" panose="020B0604020202020204" pitchFamily="34" charset="0"/>
              <a:buNone/>
              <a:defRPr sz="2000" b="1" kern="1200">
                <a:solidFill>
                  <a:schemeClr val="accent5"/>
                </a:solidFill>
                <a:latin typeface="+mj-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a:t>Negation</a:t>
            </a:r>
            <a:endParaRPr lang="en-US" sz="2700" dirty="0"/>
          </a:p>
        </p:txBody>
      </p:sp>
      <p:pic>
        <p:nvPicPr>
          <p:cNvPr id="25" name="Picture 24" descr="A picture containing icon&#10;&#10;Description automatically generated">
            <a:extLst>
              <a:ext uri="{FF2B5EF4-FFF2-40B4-BE49-F238E27FC236}">
                <a16:creationId xmlns:a16="http://schemas.microsoft.com/office/drawing/2014/main" id="{FB076AE7-900D-D102-72E8-79D643F77D5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23330" r="76328"/>
                    </a14:imgEffect>
                  </a14:imgLayer>
                </a14:imgProps>
              </a:ext>
            </a:extLst>
          </a:blip>
          <a:srcRect l="16705" r="17047"/>
          <a:stretch/>
        </p:blipFill>
        <p:spPr>
          <a:xfrm>
            <a:off x="4331782" y="4251943"/>
            <a:ext cx="2387930" cy="1892378"/>
          </a:xfrm>
          <a:prstGeom prst="rect">
            <a:avLst/>
          </a:prstGeom>
        </p:spPr>
      </p:pic>
      <p:pic>
        <p:nvPicPr>
          <p:cNvPr id="44" name="Picture 43" descr="A picture containing indoor, doll, decorated, toy&#10;&#10;Description automatically generated">
            <a:extLst>
              <a:ext uri="{FF2B5EF4-FFF2-40B4-BE49-F238E27FC236}">
                <a16:creationId xmlns:a16="http://schemas.microsoft.com/office/drawing/2014/main" id="{492F9A0B-53C7-106C-397C-99A1D9A5AF3D}"/>
              </a:ext>
            </a:extLst>
          </p:cNvPr>
          <p:cNvPicPr>
            <a:picLocks noChangeAspect="1"/>
          </p:cNvPicPr>
          <p:nvPr/>
        </p:nvPicPr>
        <p:blipFill>
          <a:blip r:embed="rId7"/>
          <a:stretch>
            <a:fillRect/>
          </a:stretch>
        </p:blipFill>
        <p:spPr>
          <a:xfrm>
            <a:off x="2410111" y="4318746"/>
            <a:ext cx="1628555" cy="1628554"/>
          </a:xfrm>
          <a:prstGeom prst="rect">
            <a:avLst/>
          </a:prstGeom>
        </p:spPr>
      </p:pic>
      <p:pic>
        <p:nvPicPr>
          <p:cNvPr id="46" name="Picture 45" descr="A picture containing dark, close, night sky&#10;&#10;Description automatically generated">
            <a:extLst>
              <a:ext uri="{FF2B5EF4-FFF2-40B4-BE49-F238E27FC236}">
                <a16:creationId xmlns:a16="http://schemas.microsoft.com/office/drawing/2014/main" id="{6BF82EF6-CA11-5114-F4EE-E2C5CE237507}"/>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056" b="90000" l="10000" r="90000">
                        <a14:foregroundMark x1="51094" y1="9056" x2="55906" y2="11556"/>
                      </a14:backgroundRemoval>
                    </a14:imgEffect>
                  </a14:imgLayer>
                </a14:imgProps>
              </a:ext>
            </a:extLst>
          </a:blip>
          <a:srcRect l="22447" r="22592"/>
          <a:stretch/>
        </p:blipFill>
        <p:spPr>
          <a:xfrm>
            <a:off x="4482421" y="4151316"/>
            <a:ext cx="2008062" cy="2055179"/>
          </a:xfrm>
          <a:prstGeom prst="rect">
            <a:avLst/>
          </a:prstGeom>
        </p:spPr>
      </p:pic>
      <p:sp>
        <p:nvSpPr>
          <p:cNvPr id="2" name="TextBox 1">
            <a:extLst>
              <a:ext uri="{FF2B5EF4-FFF2-40B4-BE49-F238E27FC236}">
                <a16:creationId xmlns:a16="http://schemas.microsoft.com/office/drawing/2014/main" id="{E68ED922-DA47-AD31-21F7-4D4191A94F73}"/>
              </a:ext>
            </a:extLst>
          </p:cNvPr>
          <p:cNvSpPr txBox="1"/>
          <p:nvPr/>
        </p:nvSpPr>
        <p:spPr>
          <a:xfrm>
            <a:off x="2578634" y="3659699"/>
            <a:ext cx="1603180" cy="2862322"/>
          </a:xfrm>
          <a:prstGeom prst="rect">
            <a:avLst/>
          </a:prstGeom>
          <a:noFill/>
        </p:spPr>
        <p:txBody>
          <a:bodyPr wrap="square" rtlCol="0">
            <a:spAutoFit/>
          </a:bodyPr>
          <a:lstStyle/>
          <a:p>
            <a:r>
              <a:rPr lang="en-US" sz="18000" dirty="0">
                <a:solidFill>
                  <a:srgbClr val="FF0000"/>
                </a:solidFill>
                <a:latin typeface="Abadi Extra Light" panose="020B0204020104020204" pitchFamily="34" charset="0"/>
              </a:rPr>
              <a:t>X</a:t>
            </a:r>
          </a:p>
        </p:txBody>
      </p:sp>
      <p:sp>
        <p:nvSpPr>
          <p:cNvPr id="4" name="TextBox 3">
            <a:extLst>
              <a:ext uri="{FF2B5EF4-FFF2-40B4-BE49-F238E27FC236}">
                <a16:creationId xmlns:a16="http://schemas.microsoft.com/office/drawing/2014/main" id="{C76E62AE-B367-B2B1-4B80-847116815CB9}"/>
              </a:ext>
            </a:extLst>
          </p:cNvPr>
          <p:cNvSpPr txBox="1"/>
          <p:nvPr/>
        </p:nvSpPr>
        <p:spPr>
          <a:xfrm>
            <a:off x="0" y="6206495"/>
            <a:ext cx="12215906" cy="646331"/>
          </a:xfrm>
          <a:prstGeom prst="rect">
            <a:avLst/>
          </a:prstGeom>
          <a:noFill/>
        </p:spPr>
        <p:txBody>
          <a:bodyPr wrap="square">
            <a:spAutoFit/>
          </a:bodyPr>
          <a:lstStyle/>
          <a:p>
            <a:r>
              <a:rPr lang="en-US" sz="1200" dirty="0"/>
              <a:t>1 </a:t>
            </a:r>
            <a:r>
              <a:rPr lang="en-US" sz="1200" dirty="0" err="1"/>
              <a:t>Kruszewski</a:t>
            </a:r>
            <a:r>
              <a:rPr lang="en-US" sz="1200" dirty="0"/>
              <a:t>, </a:t>
            </a:r>
            <a:r>
              <a:rPr lang="en-US" sz="1200" dirty="0" err="1"/>
              <a:t>Paperno</a:t>
            </a:r>
            <a:r>
              <a:rPr lang="en-US" sz="1200" dirty="0"/>
              <a:t>, </a:t>
            </a:r>
            <a:r>
              <a:rPr lang="en-US" sz="1200" dirty="0" err="1"/>
              <a:t>Bernardi</a:t>
            </a:r>
            <a:r>
              <a:rPr lang="en-US" sz="1200" dirty="0"/>
              <a:t>, and Baroni. 2016. </a:t>
            </a:r>
            <a:r>
              <a:rPr lang="en-US" sz="1200" i="1" dirty="0"/>
              <a:t>There is no logical negation here, but there are alternatives: Modeling conversational negation with distributional semantics.</a:t>
            </a:r>
            <a:r>
              <a:rPr lang="en-US" sz="1200" dirty="0"/>
              <a:t> Computational Linguistics.</a:t>
            </a:r>
            <a:br>
              <a:rPr lang="en-US" sz="1200" dirty="0"/>
            </a:br>
            <a:r>
              <a:rPr lang="en-US" sz="1200" dirty="0"/>
              <a:t>Example from </a:t>
            </a:r>
            <a:r>
              <a:rPr lang="en-US" sz="1200" dirty="0" err="1"/>
              <a:t>Rodatz</a:t>
            </a:r>
            <a:r>
              <a:rPr lang="en-US" sz="1200" dirty="0"/>
              <a:t>, Shaikh, and Yeh. 2021. Conversational Negation using Worldly Context in Compositional Distributional Semantics. Proceedings of SEMSPACE.</a:t>
            </a:r>
          </a:p>
        </p:txBody>
      </p:sp>
    </p:spTree>
    <p:extLst>
      <p:ext uri="{BB962C8B-B14F-4D97-AF65-F5344CB8AC3E}">
        <p14:creationId xmlns:p14="http://schemas.microsoft.com/office/powerpoint/2010/main" val="409897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312435-AC4B-0856-BBB1-44698E669074}"/>
              </a:ext>
            </a:extLst>
          </p:cNvPr>
          <p:cNvPicPr>
            <a:picLocks noChangeAspect="1"/>
          </p:cNvPicPr>
          <p:nvPr/>
        </p:nvPicPr>
        <p:blipFill>
          <a:blip r:embed="rId3"/>
          <a:stretch>
            <a:fillRect/>
          </a:stretch>
        </p:blipFill>
        <p:spPr>
          <a:xfrm>
            <a:off x="889571" y="3356335"/>
            <a:ext cx="10412859" cy="3183010"/>
          </a:xfrm>
          <a:prstGeom prst="rect">
            <a:avLst/>
          </a:prstGeom>
        </p:spPr>
      </p:pic>
      <p:sp>
        <p:nvSpPr>
          <p:cNvPr id="38" name="Title 44">
            <a:extLst>
              <a:ext uri="{FF2B5EF4-FFF2-40B4-BE49-F238E27FC236}">
                <a16:creationId xmlns:a16="http://schemas.microsoft.com/office/drawing/2014/main" id="{7192E802-32F6-433A-790A-328FED5C5DF1}"/>
              </a:ext>
            </a:extLst>
          </p:cNvPr>
          <p:cNvSpPr>
            <a:spLocks noGrp="1"/>
          </p:cNvSpPr>
          <p:nvPr>
            <p:ph type="title"/>
          </p:nvPr>
        </p:nvSpPr>
        <p:spPr>
          <a:xfrm>
            <a:off x="230124" y="457200"/>
            <a:ext cx="11731752" cy="630936"/>
          </a:xfrm>
        </p:spPr>
        <p:txBody>
          <a:bodyPr/>
          <a:lstStyle/>
          <a:p>
            <a:r>
              <a:rPr lang="en-US" dirty="0"/>
              <a:t>Elements of logic in conversation</a:t>
            </a:r>
          </a:p>
        </p:txBody>
      </p:sp>
      <p:sp>
        <p:nvSpPr>
          <p:cNvPr id="16" name="TextBox 15">
            <a:extLst>
              <a:ext uri="{FF2B5EF4-FFF2-40B4-BE49-F238E27FC236}">
                <a16:creationId xmlns:a16="http://schemas.microsoft.com/office/drawing/2014/main" id="{2452499A-AD99-E65C-7671-086DC115539B}"/>
              </a:ext>
            </a:extLst>
          </p:cNvPr>
          <p:cNvSpPr txBox="1"/>
          <p:nvPr/>
        </p:nvSpPr>
        <p:spPr>
          <a:xfrm>
            <a:off x="3779901" y="1481723"/>
            <a:ext cx="8358760" cy="4807696"/>
          </a:xfrm>
          <a:prstGeom prst="rect">
            <a:avLst/>
          </a:prstGeom>
          <a:noFill/>
        </p:spPr>
        <p:txBody>
          <a:bodyPr wrap="square" rtlCol="0">
            <a:noAutofit/>
          </a:bodyPr>
          <a:lstStyle/>
          <a:p>
            <a:pPr marL="285750" indent="-285750">
              <a:buClr>
                <a:srgbClr val="172DA6"/>
              </a:buClr>
              <a:buFont typeface="Arial" panose="020B0604020202020204" pitchFamily="34" charset="0"/>
              <a:buChar char="•"/>
            </a:pPr>
            <a:r>
              <a:rPr lang="en-US" sz="3000" dirty="0">
                <a:latin typeface="+mj-lt"/>
              </a:rPr>
              <a:t>Conversational negation on positive operators, with experiments, by composing with contextual info</a:t>
            </a:r>
            <a:r>
              <a:rPr lang="en-US" sz="3000" baseline="30000" dirty="0">
                <a:latin typeface="+mj-lt"/>
              </a:rPr>
              <a:t>1</a:t>
            </a:r>
          </a:p>
        </p:txBody>
      </p:sp>
      <p:pic>
        <p:nvPicPr>
          <p:cNvPr id="35" name="Picture 34">
            <a:extLst>
              <a:ext uri="{FF2B5EF4-FFF2-40B4-BE49-F238E27FC236}">
                <a16:creationId xmlns:a16="http://schemas.microsoft.com/office/drawing/2014/main" id="{FF11686E-7D3C-C6D5-29A5-7935CA4D3D8E}"/>
              </a:ext>
            </a:extLst>
          </p:cNvPr>
          <p:cNvPicPr>
            <a:picLocks noChangeAspect="1"/>
          </p:cNvPicPr>
          <p:nvPr/>
        </p:nvPicPr>
        <p:blipFill rotWithShape="1">
          <a:blip r:embed="rId4"/>
          <a:srcRect l="23576" r="48981" b="48318"/>
          <a:stretch/>
        </p:blipFill>
        <p:spPr>
          <a:xfrm flipV="1">
            <a:off x="980077" y="2018441"/>
            <a:ext cx="2539693" cy="1247724"/>
          </a:xfrm>
          <a:prstGeom prst="rect">
            <a:avLst/>
          </a:prstGeom>
        </p:spPr>
      </p:pic>
      <p:sp>
        <p:nvSpPr>
          <p:cNvPr id="36" name="Oval 35">
            <a:extLst>
              <a:ext uri="{FF2B5EF4-FFF2-40B4-BE49-F238E27FC236}">
                <a16:creationId xmlns:a16="http://schemas.microsoft.com/office/drawing/2014/main" id="{5252E70B-8921-FD91-D6AC-8AE004F8EDF8}"/>
              </a:ext>
            </a:extLst>
          </p:cNvPr>
          <p:cNvSpPr/>
          <p:nvPr/>
        </p:nvSpPr>
        <p:spPr>
          <a:xfrm>
            <a:off x="980077" y="1939278"/>
            <a:ext cx="290867" cy="279229"/>
          </a:xfrm>
          <a:prstGeom prst="ellipse">
            <a:avLst/>
          </a:prstGeom>
          <a:solidFill>
            <a:srgbClr val="7D38BC"/>
          </a:solidFill>
          <a:ln w="12700">
            <a:solidFill>
              <a:srgbClr val="7D38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EE50101-CE7D-EDB5-C465-7C1292F9BCC0}"/>
              </a:ext>
            </a:extLst>
          </p:cNvPr>
          <p:cNvSpPr/>
          <p:nvPr/>
        </p:nvSpPr>
        <p:spPr>
          <a:xfrm>
            <a:off x="3281757" y="1922402"/>
            <a:ext cx="290867" cy="279229"/>
          </a:xfrm>
          <a:prstGeom prst="ellipse">
            <a:avLst/>
          </a:prstGeom>
          <a:solidFill>
            <a:srgbClr val="0B71CC"/>
          </a:solidFill>
          <a:ln w="12700">
            <a:solidFill>
              <a:srgbClr val="0B7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139214A-9836-650D-0885-AE1033CCBB1A}"/>
              </a:ext>
            </a:extLst>
          </p:cNvPr>
          <p:cNvSpPr/>
          <p:nvPr/>
        </p:nvSpPr>
        <p:spPr>
          <a:xfrm>
            <a:off x="1694793" y="1481723"/>
            <a:ext cx="1160580" cy="116058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dirty="0">
                <a:solidFill>
                  <a:schemeClr val="accent5"/>
                </a:solidFill>
              </a:rPr>
              <a:t>NOT</a:t>
            </a:r>
          </a:p>
        </p:txBody>
      </p:sp>
      <p:sp>
        <p:nvSpPr>
          <p:cNvPr id="40" name="Text Placeholder 17">
            <a:extLst>
              <a:ext uri="{FF2B5EF4-FFF2-40B4-BE49-F238E27FC236}">
                <a16:creationId xmlns:a16="http://schemas.microsoft.com/office/drawing/2014/main" id="{7C9C864A-AAE5-3878-A5ED-2E5A6A979914}"/>
              </a:ext>
            </a:extLst>
          </p:cNvPr>
          <p:cNvSpPr txBox="1">
            <a:spLocks/>
          </p:cNvSpPr>
          <p:nvPr/>
        </p:nvSpPr>
        <p:spPr>
          <a:xfrm>
            <a:off x="1422865" y="3489752"/>
            <a:ext cx="1858891" cy="302187"/>
          </a:xfrm>
          <a:prstGeom prst="rect">
            <a:avLst/>
          </a:prstGeom>
        </p:spPr>
        <p:txBody>
          <a:bodyPr vert="horz" lIns="91440" tIns="45720" rIns="91440" bIns="45720" rtlCol="0">
            <a:noAutofit/>
          </a:bodyPr>
          <a:lstStyle>
            <a:lvl1pPr marL="0" indent="0" algn="l" defTabSz="914354" rtl="0" eaLnBrk="1" latinLnBrk="0" hangingPunct="1">
              <a:lnSpc>
                <a:spcPct val="90000"/>
              </a:lnSpc>
              <a:spcBef>
                <a:spcPts val="1000"/>
              </a:spcBef>
              <a:buFont typeface="Arial" panose="020B0604020202020204" pitchFamily="34" charset="0"/>
              <a:buNone/>
              <a:defRPr sz="2000" b="1" kern="1200">
                <a:solidFill>
                  <a:schemeClr val="accent5"/>
                </a:solidFill>
                <a:latin typeface="+mj-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a:t>Negation</a:t>
            </a:r>
            <a:endParaRPr lang="en-US" sz="2700" dirty="0"/>
          </a:p>
        </p:txBody>
      </p:sp>
      <p:sp>
        <p:nvSpPr>
          <p:cNvPr id="9" name="TextBox 8">
            <a:extLst>
              <a:ext uri="{FF2B5EF4-FFF2-40B4-BE49-F238E27FC236}">
                <a16:creationId xmlns:a16="http://schemas.microsoft.com/office/drawing/2014/main" id="{C200F1E6-A365-1C66-CEB2-6E7579BC1DF3}"/>
              </a:ext>
            </a:extLst>
          </p:cNvPr>
          <p:cNvSpPr txBox="1"/>
          <p:nvPr/>
        </p:nvSpPr>
        <p:spPr>
          <a:xfrm>
            <a:off x="0" y="6581001"/>
            <a:ext cx="12215906" cy="276999"/>
          </a:xfrm>
          <a:prstGeom prst="rect">
            <a:avLst/>
          </a:prstGeom>
          <a:noFill/>
        </p:spPr>
        <p:txBody>
          <a:bodyPr wrap="square">
            <a:spAutoFit/>
          </a:bodyPr>
          <a:lstStyle/>
          <a:p>
            <a:r>
              <a:rPr lang="en-US" sz="1200" dirty="0" err="1"/>
              <a:t>Rodatz</a:t>
            </a:r>
            <a:r>
              <a:rPr lang="en-US" sz="1200" dirty="0"/>
              <a:t>, Shaikh, and Yeh. 2021. Conversational Negation using Worldly Context in Compositional Distributional Semantics. Proceedings of SEMSPACE.</a:t>
            </a:r>
          </a:p>
        </p:txBody>
      </p:sp>
      <p:pic>
        <p:nvPicPr>
          <p:cNvPr id="10" name="Picture 9">
            <a:extLst>
              <a:ext uri="{FF2B5EF4-FFF2-40B4-BE49-F238E27FC236}">
                <a16:creationId xmlns:a16="http://schemas.microsoft.com/office/drawing/2014/main" id="{7ECAE397-6593-89B3-EA6A-624D3C81EDF1}"/>
              </a:ext>
            </a:extLst>
          </p:cNvPr>
          <p:cNvPicPr>
            <a:picLocks noChangeAspect="1"/>
          </p:cNvPicPr>
          <p:nvPr/>
        </p:nvPicPr>
        <p:blipFill>
          <a:blip r:embed="rId5"/>
          <a:stretch>
            <a:fillRect/>
          </a:stretch>
        </p:blipFill>
        <p:spPr>
          <a:xfrm>
            <a:off x="5636188" y="2558071"/>
            <a:ext cx="5281753" cy="809354"/>
          </a:xfrm>
          <a:prstGeom prst="rect">
            <a:avLst/>
          </a:prstGeom>
        </p:spPr>
      </p:pic>
    </p:spTree>
    <p:extLst>
      <p:ext uri="{BB962C8B-B14F-4D97-AF65-F5344CB8AC3E}">
        <p14:creationId xmlns:p14="http://schemas.microsoft.com/office/powerpoint/2010/main" val="327558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44">
            <a:extLst>
              <a:ext uri="{FF2B5EF4-FFF2-40B4-BE49-F238E27FC236}">
                <a16:creationId xmlns:a16="http://schemas.microsoft.com/office/drawing/2014/main" id="{7192E802-32F6-433A-790A-328FED5C5DF1}"/>
              </a:ext>
            </a:extLst>
          </p:cNvPr>
          <p:cNvSpPr>
            <a:spLocks noGrp="1"/>
          </p:cNvSpPr>
          <p:nvPr>
            <p:ph type="title"/>
          </p:nvPr>
        </p:nvSpPr>
        <p:spPr>
          <a:xfrm>
            <a:off x="230124" y="457200"/>
            <a:ext cx="11731752" cy="630936"/>
          </a:xfrm>
        </p:spPr>
        <p:txBody>
          <a:bodyPr/>
          <a:lstStyle/>
          <a:p>
            <a:r>
              <a:rPr lang="en-US" dirty="0"/>
              <a:t>Elements of logic in conversation</a:t>
            </a:r>
          </a:p>
        </p:txBody>
      </p:sp>
      <p:sp>
        <p:nvSpPr>
          <p:cNvPr id="16" name="TextBox 15">
            <a:extLst>
              <a:ext uri="{FF2B5EF4-FFF2-40B4-BE49-F238E27FC236}">
                <a16:creationId xmlns:a16="http://schemas.microsoft.com/office/drawing/2014/main" id="{2452499A-AD99-E65C-7671-086DC115539B}"/>
              </a:ext>
            </a:extLst>
          </p:cNvPr>
          <p:cNvSpPr txBox="1"/>
          <p:nvPr/>
        </p:nvSpPr>
        <p:spPr>
          <a:xfrm>
            <a:off x="3779902" y="1481723"/>
            <a:ext cx="8252772" cy="4807696"/>
          </a:xfrm>
          <a:prstGeom prst="rect">
            <a:avLst/>
          </a:prstGeom>
          <a:noFill/>
        </p:spPr>
        <p:txBody>
          <a:bodyPr wrap="square" rtlCol="0">
            <a:noAutofit/>
          </a:bodyPr>
          <a:lstStyle/>
          <a:p>
            <a:pPr marL="285750" indent="-285750">
              <a:buClr>
                <a:srgbClr val="172DA6"/>
              </a:buClr>
              <a:buFont typeface="Arial" panose="020B0604020202020204" pitchFamily="34" charset="0"/>
              <a:buChar char="•"/>
            </a:pPr>
            <a:r>
              <a:rPr lang="en-US" sz="3000" dirty="0">
                <a:latin typeface="+mj-lt"/>
              </a:rPr>
              <a:t>Sentential negation</a:t>
            </a:r>
          </a:p>
          <a:p>
            <a:pPr marL="285750" indent="-285750">
              <a:buClr>
                <a:srgbClr val="172DA6"/>
              </a:buClr>
              <a:buFont typeface="Arial" panose="020B0604020202020204" pitchFamily="34" charset="0"/>
              <a:buChar char="•"/>
            </a:pPr>
            <a:r>
              <a:rPr lang="en-US" sz="3000" dirty="0">
                <a:latin typeface="+mj-lt"/>
              </a:rPr>
              <a:t>Constituent negation:</a:t>
            </a:r>
            <a:br>
              <a:rPr lang="en-US" sz="3000" dirty="0">
                <a:latin typeface="+mj-lt"/>
              </a:rPr>
            </a:br>
            <a:r>
              <a:rPr lang="en-US" sz="3000" dirty="0">
                <a:latin typeface="+mj-lt"/>
              </a:rPr>
              <a:t>This is (not red) wine ⊑</a:t>
            </a:r>
            <a:r>
              <a:rPr lang="en-US" sz="3000" baseline="-25000" dirty="0">
                <a:latin typeface="+mj-lt"/>
              </a:rPr>
              <a:t>high</a:t>
            </a:r>
            <a:r>
              <a:rPr lang="en-US" sz="3000" dirty="0">
                <a:latin typeface="+mj-lt"/>
              </a:rPr>
              <a:t> This is white wine</a:t>
            </a:r>
            <a:br>
              <a:rPr lang="en-US" sz="3000" dirty="0">
                <a:latin typeface="+mj-lt"/>
              </a:rPr>
            </a:br>
            <a:r>
              <a:rPr lang="en-US" sz="3000" dirty="0">
                <a:latin typeface="+mj-lt"/>
              </a:rPr>
              <a:t>This is red (not wine) ⊑</a:t>
            </a:r>
            <a:r>
              <a:rPr lang="en-US" sz="3000" baseline="-25000" dirty="0">
                <a:latin typeface="+mj-lt"/>
              </a:rPr>
              <a:t>high</a:t>
            </a:r>
            <a:r>
              <a:rPr lang="en-US" sz="3000" dirty="0">
                <a:latin typeface="+mj-lt"/>
              </a:rPr>
              <a:t> This is red juice</a:t>
            </a:r>
          </a:p>
          <a:p>
            <a:pPr marL="285750" indent="-285750">
              <a:buClr>
                <a:srgbClr val="172DA6"/>
              </a:buClr>
              <a:buFont typeface="Arial" panose="020B0604020202020204" pitchFamily="34" charset="0"/>
              <a:buChar char="•"/>
            </a:pPr>
            <a:r>
              <a:rPr lang="en-US" sz="3000" dirty="0">
                <a:latin typeface="+mj-lt"/>
              </a:rPr>
              <a:t>Follow-up</a:t>
            </a:r>
            <a:r>
              <a:rPr lang="en-US" sz="3000" baseline="30000" dirty="0">
                <a:latin typeface="+mj-lt"/>
              </a:rPr>
              <a:t>1</a:t>
            </a:r>
            <a:r>
              <a:rPr lang="en-US" sz="3000" dirty="0">
                <a:latin typeface="+mj-lt"/>
              </a:rPr>
              <a:t> proposed extending conversationally negated words to constituent negated sentences</a:t>
            </a:r>
          </a:p>
        </p:txBody>
      </p:sp>
      <p:pic>
        <p:nvPicPr>
          <p:cNvPr id="35" name="Picture 34">
            <a:extLst>
              <a:ext uri="{FF2B5EF4-FFF2-40B4-BE49-F238E27FC236}">
                <a16:creationId xmlns:a16="http://schemas.microsoft.com/office/drawing/2014/main" id="{FF11686E-7D3C-C6D5-29A5-7935CA4D3D8E}"/>
              </a:ext>
            </a:extLst>
          </p:cNvPr>
          <p:cNvPicPr>
            <a:picLocks noChangeAspect="1"/>
          </p:cNvPicPr>
          <p:nvPr/>
        </p:nvPicPr>
        <p:blipFill rotWithShape="1">
          <a:blip r:embed="rId3"/>
          <a:srcRect l="23576" r="48981" b="48318"/>
          <a:stretch/>
        </p:blipFill>
        <p:spPr>
          <a:xfrm flipV="1">
            <a:off x="980077" y="2018441"/>
            <a:ext cx="2539693" cy="1247724"/>
          </a:xfrm>
          <a:prstGeom prst="rect">
            <a:avLst/>
          </a:prstGeom>
        </p:spPr>
      </p:pic>
      <p:sp>
        <p:nvSpPr>
          <p:cNvPr id="36" name="Oval 35">
            <a:extLst>
              <a:ext uri="{FF2B5EF4-FFF2-40B4-BE49-F238E27FC236}">
                <a16:creationId xmlns:a16="http://schemas.microsoft.com/office/drawing/2014/main" id="{5252E70B-8921-FD91-D6AC-8AE004F8EDF8}"/>
              </a:ext>
            </a:extLst>
          </p:cNvPr>
          <p:cNvSpPr/>
          <p:nvPr/>
        </p:nvSpPr>
        <p:spPr>
          <a:xfrm>
            <a:off x="980077" y="1939278"/>
            <a:ext cx="290867" cy="279229"/>
          </a:xfrm>
          <a:prstGeom prst="ellipse">
            <a:avLst/>
          </a:prstGeom>
          <a:solidFill>
            <a:srgbClr val="7D38BC"/>
          </a:solidFill>
          <a:ln w="12700">
            <a:solidFill>
              <a:srgbClr val="7D38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EE50101-CE7D-EDB5-C465-7C1292F9BCC0}"/>
              </a:ext>
            </a:extLst>
          </p:cNvPr>
          <p:cNvSpPr/>
          <p:nvPr/>
        </p:nvSpPr>
        <p:spPr>
          <a:xfrm>
            <a:off x="3281757" y="1922402"/>
            <a:ext cx="290867" cy="279229"/>
          </a:xfrm>
          <a:prstGeom prst="ellipse">
            <a:avLst/>
          </a:prstGeom>
          <a:solidFill>
            <a:srgbClr val="0B71CC"/>
          </a:solidFill>
          <a:ln w="12700">
            <a:solidFill>
              <a:srgbClr val="0B7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139214A-9836-650D-0885-AE1033CCBB1A}"/>
              </a:ext>
            </a:extLst>
          </p:cNvPr>
          <p:cNvSpPr/>
          <p:nvPr/>
        </p:nvSpPr>
        <p:spPr>
          <a:xfrm>
            <a:off x="1694793" y="1481723"/>
            <a:ext cx="1160580" cy="116058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dirty="0">
                <a:solidFill>
                  <a:schemeClr val="accent5"/>
                </a:solidFill>
              </a:rPr>
              <a:t>NOT</a:t>
            </a:r>
          </a:p>
        </p:txBody>
      </p:sp>
      <p:sp>
        <p:nvSpPr>
          <p:cNvPr id="40" name="Text Placeholder 17">
            <a:extLst>
              <a:ext uri="{FF2B5EF4-FFF2-40B4-BE49-F238E27FC236}">
                <a16:creationId xmlns:a16="http://schemas.microsoft.com/office/drawing/2014/main" id="{7C9C864A-AAE5-3878-A5ED-2E5A6A979914}"/>
              </a:ext>
            </a:extLst>
          </p:cNvPr>
          <p:cNvSpPr txBox="1">
            <a:spLocks/>
          </p:cNvSpPr>
          <p:nvPr/>
        </p:nvSpPr>
        <p:spPr>
          <a:xfrm>
            <a:off x="1422865" y="3489752"/>
            <a:ext cx="1858891" cy="302187"/>
          </a:xfrm>
          <a:prstGeom prst="rect">
            <a:avLst/>
          </a:prstGeom>
        </p:spPr>
        <p:txBody>
          <a:bodyPr vert="horz" lIns="91440" tIns="45720" rIns="91440" bIns="45720" rtlCol="0">
            <a:noAutofit/>
          </a:bodyPr>
          <a:lstStyle>
            <a:lvl1pPr marL="0" indent="0" algn="l" defTabSz="914354" rtl="0" eaLnBrk="1" latinLnBrk="0" hangingPunct="1">
              <a:lnSpc>
                <a:spcPct val="90000"/>
              </a:lnSpc>
              <a:spcBef>
                <a:spcPts val="1000"/>
              </a:spcBef>
              <a:buFont typeface="Arial" panose="020B0604020202020204" pitchFamily="34" charset="0"/>
              <a:buNone/>
              <a:defRPr sz="2000" b="1" kern="1200">
                <a:solidFill>
                  <a:schemeClr val="accent5"/>
                </a:solidFill>
                <a:latin typeface="+mj-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a:t>Negation</a:t>
            </a:r>
            <a:endParaRPr lang="en-US" sz="2700" dirty="0"/>
          </a:p>
        </p:txBody>
      </p:sp>
      <p:pic>
        <p:nvPicPr>
          <p:cNvPr id="3" name="Picture 2">
            <a:extLst>
              <a:ext uri="{FF2B5EF4-FFF2-40B4-BE49-F238E27FC236}">
                <a16:creationId xmlns:a16="http://schemas.microsoft.com/office/drawing/2014/main" id="{8AD59D85-D866-54FD-7282-EFF8A1FE7C3B}"/>
              </a:ext>
            </a:extLst>
          </p:cNvPr>
          <p:cNvPicPr>
            <a:picLocks noChangeAspect="1"/>
          </p:cNvPicPr>
          <p:nvPr/>
        </p:nvPicPr>
        <p:blipFill rotWithShape="1">
          <a:blip r:embed="rId4"/>
          <a:srcRect b="50488"/>
          <a:stretch/>
        </p:blipFill>
        <p:spPr>
          <a:xfrm>
            <a:off x="7623126" y="2078892"/>
            <a:ext cx="3900946" cy="339584"/>
          </a:xfrm>
          <a:prstGeom prst="rect">
            <a:avLst/>
          </a:prstGeom>
        </p:spPr>
      </p:pic>
      <p:sp>
        <p:nvSpPr>
          <p:cNvPr id="2" name="TextBox 1">
            <a:extLst>
              <a:ext uri="{FF2B5EF4-FFF2-40B4-BE49-F238E27FC236}">
                <a16:creationId xmlns:a16="http://schemas.microsoft.com/office/drawing/2014/main" id="{9A99C348-B6E5-1DA5-E06A-43BFF94DA27B}"/>
              </a:ext>
            </a:extLst>
          </p:cNvPr>
          <p:cNvSpPr txBox="1"/>
          <p:nvPr/>
        </p:nvSpPr>
        <p:spPr>
          <a:xfrm>
            <a:off x="0" y="6581001"/>
            <a:ext cx="12215906" cy="276999"/>
          </a:xfrm>
          <a:prstGeom prst="rect">
            <a:avLst/>
          </a:prstGeom>
          <a:noFill/>
        </p:spPr>
        <p:txBody>
          <a:bodyPr wrap="square">
            <a:spAutoFit/>
          </a:bodyPr>
          <a:lstStyle/>
          <a:p>
            <a:r>
              <a:rPr lang="en-US" sz="1200" dirty="0"/>
              <a:t>1 Shaikh, Yeh, and </a:t>
            </a:r>
            <a:r>
              <a:rPr lang="en-US" sz="1200" dirty="0" err="1"/>
              <a:t>Rodatz</a:t>
            </a:r>
            <a:r>
              <a:rPr lang="en-US" sz="1200" dirty="0"/>
              <a:t>. 2021. </a:t>
            </a:r>
            <a:r>
              <a:rPr lang="en-US" sz="1200" i="1" dirty="0"/>
              <a:t>Composing Conversational Negation</a:t>
            </a:r>
            <a:r>
              <a:rPr lang="en-US" sz="1200" dirty="0"/>
              <a:t>. Proceedings of Applied Category Theory.</a:t>
            </a:r>
          </a:p>
        </p:txBody>
      </p:sp>
      <p:pic>
        <p:nvPicPr>
          <p:cNvPr id="5" name="Picture 4">
            <a:extLst>
              <a:ext uri="{FF2B5EF4-FFF2-40B4-BE49-F238E27FC236}">
                <a16:creationId xmlns:a16="http://schemas.microsoft.com/office/drawing/2014/main" id="{BA50592B-6A88-D97F-9D0D-3DA75F467EA0}"/>
              </a:ext>
            </a:extLst>
          </p:cNvPr>
          <p:cNvPicPr>
            <a:picLocks noChangeAspect="1"/>
          </p:cNvPicPr>
          <p:nvPr/>
        </p:nvPicPr>
        <p:blipFill>
          <a:blip r:embed="rId5"/>
          <a:stretch>
            <a:fillRect/>
          </a:stretch>
        </p:blipFill>
        <p:spPr>
          <a:xfrm>
            <a:off x="3709104" y="4439525"/>
            <a:ext cx="8252772" cy="1995254"/>
          </a:xfrm>
          <a:prstGeom prst="rect">
            <a:avLst/>
          </a:prstGeom>
        </p:spPr>
      </p:pic>
    </p:spTree>
    <p:extLst>
      <p:ext uri="{BB962C8B-B14F-4D97-AF65-F5344CB8AC3E}">
        <p14:creationId xmlns:p14="http://schemas.microsoft.com/office/powerpoint/2010/main" val="118307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D0F8DA-AAE0-99B2-A36E-8B59277BF997}"/>
              </a:ext>
            </a:extLst>
          </p:cNvPr>
          <p:cNvPicPr>
            <a:picLocks noChangeAspect="1"/>
          </p:cNvPicPr>
          <p:nvPr/>
        </p:nvPicPr>
        <p:blipFill>
          <a:blip r:embed="rId3"/>
          <a:stretch>
            <a:fillRect/>
          </a:stretch>
        </p:blipFill>
        <p:spPr>
          <a:xfrm>
            <a:off x="299258" y="660666"/>
            <a:ext cx="11593484" cy="5838058"/>
          </a:xfrm>
          <a:prstGeom prst="rect">
            <a:avLst/>
          </a:prstGeom>
        </p:spPr>
      </p:pic>
      <p:sp>
        <p:nvSpPr>
          <p:cNvPr id="9" name="TextBox 8">
            <a:extLst>
              <a:ext uri="{FF2B5EF4-FFF2-40B4-BE49-F238E27FC236}">
                <a16:creationId xmlns:a16="http://schemas.microsoft.com/office/drawing/2014/main" id="{83BA9F74-0584-EC08-067D-5135DEE1223D}"/>
              </a:ext>
            </a:extLst>
          </p:cNvPr>
          <p:cNvSpPr txBox="1"/>
          <p:nvPr/>
        </p:nvSpPr>
        <p:spPr>
          <a:xfrm>
            <a:off x="0" y="6581001"/>
            <a:ext cx="12215906" cy="276999"/>
          </a:xfrm>
          <a:prstGeom prst="rect">
            <a:avLst/>
          </a:prstGeom>
          <a:noFill/>
        </p:spPr>
        <p:txBody>
          <a:bodyPr wrap="square">
            <a:spAutoFit/>
          </a:bodyPr>
          <a:lstStyle/>
          <a:p>
            <a:r>
              <a:rPr lang="en-US" sz="1200" dirty="0"/>
              <a:t>Shaikh, Yeh, and </a:t>
            </a:r>
            <a:r>
              <a:rPr lang="en-US" sz="1200" dirty="0" err="1"/>
              <a:t>Rodatz</a:t>
            </a:r>
            <a:r>
              <a:rPr lang="en-US" sz="1200" dirty="0"/>
              <a:t>. 2021. </a:t>
            </a:r>
            <a:r>
              <a:rPr lang="en-US" sz="1200" i="1" dirty="0"/>
              <a:t>Composing Conversational Negation</a:t>
            </a:r>
            <a:r>
              <a:rPr lang="en-US" sz="1200" dirty="0"/>
              <a:t>. Proceedings of Applied Category Theory.</a:t>
            </a:r>
          </a:p>
        </p:txBody>
      </p:sp>
    </p:spTree>
    <p:extLst>
      <p:ext uri="{BB962C8B-B14F-4D97-AF65-F5344CB8AC3E}">
        <p14:creationId xmlns:p14="http://schemas.microsoft.com/office/powerpoint/2010/main" val="638507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C3C76FA-6B50-EAA7-C5F9-CB3DEBB3079A}"/>
              </a:ext>
            </a:extLst>
          </p:cNvPr>
          <p:cNvSpPr>
            <a:spLocks noGrp="1"/>
          </p:cNvSpPr>
          <p:nvPr>
            <p:ph type="title"/>
          </p:nvPr>
        </p:nvSpPr>
        <p:spPr/>
        <p:txBody>
          <a:bodyPr/>
          <a:lstStyle/>
          <a:p>
            <a:r>
              <a:rPr lang="en-US" dirty="0"/>
              <a:t>The category convexrel</a:t>
            </a:r>
            <a:r>
              <a:rPr lang="en-US" baseline="30000" dirty="0"/>
              <a:t>1</a:t>
            </a:r>
          </a:p>
        </p:txBody>
      </p:sp>
      <p:pic>
        <p:nvPicPr>
          <p:cNvPr id="20" name="Picture 19">
            <a:extLst>
              <a:ext uri="{FF2B5EF4-FFF2-40B4-BE49-F238E27FC236}">
                <a16:creationId xmlns:a16="http://schemas.microsoft.com/office/drawing/2014/main" id="{7BB8569D-C8DE-DB00-31EB-72B2EACE82EA}"/>
              </a:ext>
            </a:extLst>
          </p:cNvPr>
          <p:cNvPicPr>
            <a:picLocks noChangeAspect="1"/>
          </p:cNvPicPr>
          <p:nvPr/>
        </p:nvPicPr>
        <p:blipFill>
          <a:blip r:embed="rId3"/>
          <a:stretch>
            <a:fillRect/>
          </a:stretch>
        </p:blipFill>
        <p:spPr>
          <a:xfrm>
            <a:off x="609600" y="1040598"/>
            <a:ext cx="10972800" cy="1837904"/>
          </a:xfrm>
          <a:prstGeom prst="rect">
            <a:avLst/>
          </a:prstGeom>
        </p:spPr>
      </p:pic>
      <p:pic>
        <p:nvPicPr>
          <p:cNvPr id="22" name="Picture 21">
            <a:extLst>
              <a:ext uri="{FF2B5EF4-FFF2-40B4-BE49-F238E27FC236}">
                <a16:creationId xmlns:a16="http://schemas.microsoft.com/office/drawing/2014/main" id="{36BDB639-B1BE-07AB-BABC-E82BD23A2092}"/>
              </a:ext>
            </a:extLst>
          </p:cNvPr>
          <p:cNvPicPr>
            <a:picLocks noChangeAspect="1"/>
          </p:cNvPicPr>
          <p:nvPr/>
        </p:nvPicPr>
        <p:blipFill>
          <a:blip r:embed="rId4"/>
          <a:stretch>
            <a:fillRect/>
          </a:stretch>
        </p:blipFill>
        <p:spPr>
          <a:xfrm>
            <a:off x="609600" y="2909034"/>
            <a:ext cx="10972800" cy="1041215"/>
          </a:xfrm>
          <a:prstGeom prst="rect">
            <a:avLst/>
          </a:prstGeom>
        </p:spPr>
      </p:pic>
      <p:pic>
        <p:nvPicPr>
          <p:cNvPr id="24" name="Picture 23">
            <a:extLst>
              <a:ext uri="{FF2B5EF4-FFF2-40B4-BE49-F238E27FC236}">
                <a16:creationId xmlns:a16="http://schemas.microsoft.com/office/drawing/2014/main" id="{074CC68A-26CB-B30D-28AA-E379C4036D6A}"/>
              </a:ext>
            </a:extLst>
          </p:cNvPr>
          <p:cNvPicPr>
            <a:picLocks noChangeAspect="1"/>
          </p:cNvPicPr>
          <p:nvPr/>
        </p:nvPicPr>
        <p:blipFill>
          <a:blip r:embed="rId5"/>
          <a:stretch>
            <a:fillRect/>
          </a:stretch>
        </p:blipFill>
        <p:spPr>
          <a:xfrm>
            <a:off x="609600" y="4011017"/>
            <a:ext cx="10972800" cy="1889635"/>
          </a:xfrm>
          <a:prstGeom prst="rect">
            <a:avLst/>
          </a:prstGeom>
        </p:spPr>
      </p:pic>
      <p:pic>
        <p:nvPicPr>
          <p:cNvPr id="26" name="Picture 25">
            <a:extLst>
              <a:ext uri="{FF2B5EF4-FFF2-40B4-BE49-F238E27FC236}">
                <a16:creationId xmlns:a16="http://schemas.microsoft.com/office/drawing/2014/main" id="{6DBF24F7-721B-DC9E-419D-7A943B8EEB7C}"/>
              </a:ext>
            </a:extLst>
          </p:cNvPr>
          <p:cNvPicPr>
            <a:picLocks noChangeAspect="1"/>
          </p:cNvPicPr>
          <p:nvPr/>
        </p:nvPicPr>
        <p:blipFill>
          <a:blip r:embed="rId6"/>
          <a:stretch>
            <a:fillRect/>
          </a:stretch>
        </p:blipFill>
        <p:spPr>
          <a:xfrm>
            <a:off x="609601" y="5931328"/>
            <a:ext cx="8693268" cy="469813"/>
          </a:xfrm>
          <a:prstGeom prst="rect">
            <a:avLst/>
          </a:prstGeom>
        </p:spPr>
      </p:pic>
      <p:sp>
        <p:nvSpPr>
          <p:cNvPr id="28" name="TextBox 27">
            <a:extLst>
              <a:ext uri="{FF2B5EF4-FFF2-40B4-BE49-F238E27FC236}">
                <a16:creationId xmlns:a16="http://schemas.microsoft.com/office/drawing/2014/main" id="{6677AEE1-D600-CB59-61C5-015EE6BEBAB2}"/>
              </a:ext>
            </a:extLst>
          </p:cNvPr>
          <p:cNvSpPr txBox="1"/>
          <p:nvPr/>
        </p:nvSpPr>
        <p:spPr>
          <a:xfrm>
            <a:off x="0" y="6396335"/>
            <a:ext cx="12215906" cy="461665"/>
          </a:xfrm>
          <a:prstGeom prst="rect">
            <a:avLst/>
          </a:prstGeom>
          <a:noFill/>
        </p:spPr>
        <p:txBody>
          <a:bodyPr wrap="square">
            <a:spAutoFit/>
          </a:bodyPr>
          <a:lstStyle/>
          <a:p>
            <a:r>
              <a:rPr lang="en-US" sz="1200" dirty="0"/>
              <a:t>1 Reprinted from Bolt, </a:t>
            </a:r>
            <a:r>
              <a:rPr lang="en-US" sz="1200" dirty="0" err="1"/>
              <a:t>Coecke</a:t>
            </a:r>
            <a:r>
              <a:rPr lang="en-US" sz="1200" dirty="0"/>
              <a:t>, Genovese, Lewis, Marsden, and </a:t>
            </a:r>
            <a:r>
              <a:rPr lang="en-US" sz="1200" dirty="0" err="1"/>
              <a:t>Piedeleu</a:t>
            </a:r>
            <a:r>
              <a:rPr lang="en-US" sz="1200" dirty="0"/>
              <a:t>. </a:t>
            </a:r>
            <a:r>
              <a:rPr lang="en-US" sz="1200" i="1" dirty="0"/>
              <a:t>Interacting Conceptual Spaces I : Grammatical Composition of Concepts</a:t>
            </a:r>
            <a:r>
              <a:rPr lang="en-US" sz="1200" dirty="0"/>
              <a:t>. Conceptual Spaces: Elaborations and Applications.</a:t>
            </a:r>
          </a:p>
        </p:txBody>
      </p:sp>
    </p:spTree>
    <p:extLst>
      <p:ext uri="{BB962C8B-B14F-4D97-AF65-F5344CB8AC3E}">
        <p14:creationId xmlns:p14="http://schemas.microsoft.com/office/powerpoint/2010/main" val="30368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C3C76FA-6B50-EAA7-C5F9-CB3DEBB3079A}"/>
              </a:ext>
            </a:extLst>
          </p:cNvPr>
          <p:cNvSpPr>
            <a:spLocks noGrp="1"/>
          </p:cNvSpPr>
          <p:nvPr>
            <p:ph type="title"/>
          </p:nvPr>
        </p:nvSpPr>
        <p:spPr/>
        <p:txBody>
          <a:bodyPr/>
          <a:lstStyle/>
          <a:p>
            <a:r>
              <a:rPr lang="en-US" dirty="0"/>
              <a:t>The category </a:t>
            </a:r>
            <a:r>
              <a:rPr lang="en-US" dirty="0" err="1"/>
              <a:t>convexrel</a:t>
            </a:r>
            <a:endParaRPr lang="en-US" dirty="0"/>
          </a:p>
        </p:txBody>
      </p:sp>
      <p:sp>
        <p:nvSpPr>
          <p:cNvPr id="2" name="TextBox 1">
            <a:extLst>
              <a:ext uri="{FF2B5EF4-FFF2-40B4-BE49-F238E27FC236}">
                <a16:creationId xmlns:a16="http://schemas.microsoft.com/office/drawing/2014/main" id="{92A53836-00F9-85AA-3BD0-E1BC83FCCD8F}"/>
              </a:ext>
            </a:extLst>
          </p:cNvPr>
          <p:cNvSpPr txBox="1"/>
          <p:nvPr/>
        </p:nvSpPr>
        <p:spPr>
          <a:xfrm>
            <a:off x="737569" y="1475747"/>
            <a:ext cx="10716862" cy="4807696"/>
          </a:xfrm>
          <a:prstGeom prst="rect">
            <a:avLst/>
          </a:prstGeom>
          <a:noFill/>
        </p:spPr>
        <p:txBody>
          <a:bodyPr wrap="square" rtlCol="0">
            <a:noAutofit/>
          </a:bodyPr>
          <a:lstStyle/>
          <a:p>
            <a:pPr marL="285750" indent="-285750">
              <a:buClr>
                <a:schemeClr val="tx1"/>
              </a:buClr>
              <a:buFont typeface="Arial" panose="020B0604020202020204" pitchFamily="34" charset="0"/>
              <a:buChar char="•"/>
            </a:pPr>
            <a:r>
              <a:rPr lang="en-US" sz="3000" dirty="0">
                <a:latin typeface="+mj-lt"/>
              </a:rPr>
              <a:t>Ex.: Noun space for food:</a:t>
            </a:r>
          </a:p>
          <a:p>
            <a:pPr marL="285750"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endParaRPr lang="en-US" sz="3000" dirty="0">
              <a:latin typeface="+mj-lt"/>
            </a:endParaRPr>
          </a:p>
        </p:txBody>
      </p:sp>
      <p:pic>
        <p:nvPicPr>
          <p:cNvPr id="4" name="Picture 3">
            <a:extLst>
              <a:ext uri="{FF2B5EF4-FFF2-40B4-BE49-F238E27FC236}">
                <a16:creationId xmlns:a16="http://schemas.microsoft.com/office/drawing/2014/main" id="{23EC51D2-0AAF-E9B1-F78A-89FE82CB3D33}"/>
              </a:ext>
            </a:extLst>
          </p:cNvPr>
          <p:cNvPicPr>
            <a:picLocks noChangeAspect="1"/>
          </p:cNvPicPr>
          <p:nvPr/>
        </p:nvPicPr>
        <p:blipFill>
          <a:blip r:embed="rId3"/>
          <a:stretch>
            <a:fillRect/>
          </a:stretch>
        </p:blipFill>
        <p:spPr>
          <a:xfrm>
            <a:off x="5231475" y="1558874"/>
            <a:ext cx="5979621" cy="516422"/>
          </a:xfrm>
          <a:prstGeom prst="rect">
            <a:avLst/>
          </a:prstGeom>
        </p:spPr>
      </p:pic>
      <p:sp>
        <p:nvSpPr>
          <p:cNvPr id="7" name="TextBox 6">
            <a:extLst>
              <a:ext uri="{FF2B5EF4-FFF2-40B4-BE49-F238E27FC236}">
                <a16:creationId xmlns:a16="http://schemas.microsoft.com/office/drawing/2014/main" id="{54497223-C796-088E-0250-FE2165280839}"/>
              </a:ext>
            </a:extLst>
          </p:cNvPr>
          <p:cNvSpPr txBox="1"/>
          <p:nvPr/>
        </p:nvSpPr>
        <p:spPr>
          <a:xfrm>
            <a:off x="0" y="6396335"/>
            <a:ext cx="12215906" cy="461665"/>
          </a:xfrm>
          <a:prstGeom prst="rect">
            <a:avLst/>
          </a:prstGeom>
          <a:noFill/>
        </p:spPr>
        <p:txBody>
          <a:bodyPr wrap="square">
            <a:spAutoFit/>
          </a:bodyPr>
          <a:lstStyle/>
          <a:p>
            <a:r>
              <a:rPr lang="en-US" sz="1200" dirty="0"/>
              <a:t>Figure reprinted from Bolt, </a:t>
            </a:r>
            <a:r>
              <a:rPr lang="en-US" sz="1200" dirty="0" err="1"/>
              <a:t>Coecke</a:t>
            </a:r>
            <a:r>
              <a:rPr lang="en-US" sz="1200" dirty="0"/>
              <a:t>, Genovese, Lewis, Marsden, and </a:t>
            </a:r>
            <a:r>
              <a:rPr lang="en-US" sz="1200" dirty="0" err="1"/>
              <a:t>Piedeleu</a:t>
            </a:r>
            <a:r>
              <a:rPr lang="en-US" sz="1200" dirty="0"/>
              <a:t>. </a:t>
            </a:r>
            <a:r>
              <a:rPr lang="en-US" sz="1200" i="1" dirty="0"/>
              <a:t>Interacting Conceptual Spaces I : Grammatical Composition of Concepts</a:t>
            </a:r>
            <a:r>
              <a:rPr lang="en-US" sz="1200" dirty="0"/>
              <a:t>. Conceptual Spaces: Elaborations and Applications.</a:t>
            </a:r>
          </a:p>
        </p:txBody>
      </p:sp>
      <p:grpSp>
        <p:nvGrpSpPr>
          <p:cNvPr id="10" name="Group 9">
            <a:extLst>
              <a:ext uri="{FF2B5EF4-FFF2-40B4-BE49-F238E27FC236}">
                <a16:creationId xmlns:a16="http://schemas.microsoft.com/office/drawing/2014/main" id="{4FEE03E6-9194-D48C-6DAC-2F278EA87733}"/>
              </a:ext>
            </a:extLst>
          </p:cNvPr>
          <p:cNvGrpSpPr/>
          <p:nvPr/>
        </p:nvGrpSpPr>
        <p:grpSpPr>
          <a:xfrm>
            <a:off x="357642" y="2864678"/>
            <a:ext cx="11593243" cy="2248095"/>
            <a:chOff x="357642" y="2183031"/>
            <a:chExt cx="11593243" cy="2248095"/>
          </a:xfrm>
        </p:grpSpPr>
        <p:pic>
          <p:nvPicPr>
            <p:cNvPr id="6" name="Picture 5">
              <a:extLst>
                <a:ext uri="{FF2B5EF4-FFF2-40B4-BE49-F238E27FC236}">
                  <a16:creationId xmlns:a16="http://schemas.microsoft.com/office/drawing/2014/main" id="{CD83986F-1C10-2F7F-1F1B-BA39ED82E528}"/>
                </a:ext>
              </a:extLst>
            </p:cNvPr>
            <p:cNvPicPr>
              <a:picLocks noChangeAspect="1"/>
            </p:cNvPicPr>
            <p:nvPr/>
          </p:nvPicPr>
          <p:blipFill>
            <a:blip r:embed="rId4"/>
            <a:stretch>
              <a:fillRect/>
            </a:stretch>
          </p:blipFill>
          <p:spPr>
            <a:xfrm>
              <a:off x="357642" y="2183031"/>
              <a:ext cx="11476715" cy="2248095"/>
            </a:xfrm>
            <a:prstGeom prst="rect">
              <a:avLst/>
            </a:prstGeom>
          </p:spPr>
        </p:pic>
        <p:sp>
          <p:nvSpPr>
            <p:cNvPr id="8" name="TextBox 7">
              <a:extLst>
                <a:ext uri="{FF2B5EF4-FFF2-40B4-BE49-F238E27FC236}">
                  <a16:creationId xmlns:a16="http://schemas.microsoft.com/office/drawing/2014/main" id="{037C7C98-8B47-B2C2-8923-4C512DD3F00C}"/>
                </a:ext>
              </a:extLst>
            </p:cNvPr>
            <p:cNvSpPr txBox="1"/>
            <p:nvPr/>
          </p:nvSpPr>
          <p:spPr>
            <a:xfrm>
              <a:off x="8933412" y="3429000"/>
              <a:ext cx="54053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liquid</a:t>
              </a:r>
            </a:p>
          </p:txBody>
        </p:sp>
        <p:sp>
          <p:nvSpPr>
            <p:cNvPr id="9" name="TextBox 8">
              <a:extLst>
                <a:ext uri="{FF2B5EF4-FFF2-40B4-BE49-F238E27FC236}">
                  <a16:creationId xmlns:a16="http://schemas.microsoft.com/office/drawing/2014/main" id="{D71A597B-83C1-8D02-BF9F-003EEEBDAF3A}"/>
                </a:ext>
              </a:extLst>
            </p:cNvPr>
            <p:cNvSpPr txBox="1"/>
            <p:nvPr/>
          </p:nvSpPr>
          <p:spPr>
            <a:xfrm>
              <a:off x="11452030" y="3428999"/>
              <a:ext cx="498855"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solid</a:t>
              </a:r>
            </a:p>
          </p:txBody>
        </p:sp>
      </p:grpSp>
    </p:spTree>
    <p:extLst>
      <p:ext uri="{BB962C8B-B14F-4D97-AF65-F5344CB8AC3E}">
        <p14:creationId xmlns:p14="http://schemas.microsoft.com/office/powerpoint/2010/main" val="386508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C3C76FA-6B50-EAA7-C5F9-CB3DEBB3079A}"/>
              </a:ext>
            </a:extLst>
          </p:cNvPr>
          <p:cNvSpPr>
            <a:spLocks noGrp="1"/>
          </p:cNvSpPr>
          <p:nvPr>
            <p:ph type="title"/>
          </p:nvPr>
        </p:nvSpPr>
        <p:spPr/>
        <p:txBody>
          <a:bodyPr/>
          <a:lstStyle/>
          <a:p>
            <a:r>
              <a:rPr lang="en-US" dirty="0"/>
              <a:t>LOGICAL NEGATION ON CONCEPTS</a:t>
            </a:r>
          </a:p>
        </p:txBody>
      </p:sp>
      <p:sp>
        <p:nvSpPr>
          <p:cNvPr id="2" name="TextBox 1">
            <a:extLst>
              <a:ext uri="{FF2B5EF4-FFF2-40B4-BE49-F238E27FC236}">
                <a16:creationId xmlns:a16="http://schemas.microsoft.com/office/drawing/2014/main" id="{92A53836-00F9-85AA-3BD0-E1BC83FCCD8F}"/>
              </a:ext>
            </a:extLst>
          </p:cNvPr>
          <p:cNvSpPr txBox="1"/>
          <p:nvPr/>
        </p:nvSpPr>
        <p:spPr>
          <a:xfrm>
            <a:off x="737569" y="1475747"/>
            <a:ext cx="10716862" cy="4807696"/>
          </a:xfrm>
          <a:prstGeom prst="rect">
            <a:avLst/>
          </a:prstGeom>
          <a:noFill/>
        </p:spPr>
        <p:txBody>
          <a:bodyPr wrap="square" rtlCol="0">
            <a:noAutofit/>
          </a:bodyPr>
          <a:lstStyle/>
          <a:p>
            <a:pPr marL="285750" indent="-285750">
              <a:buClr>
                <a:schemeClr val="tx1"/>
              </a:buClr>
              <a:buFont typeface="Arial" panose="020B0604020202020204" pitchFamily="34" charset="0"/>
              <a:buChar char="•"/>
            </a:pPr>
            <a:r>
              <a:rPr lang="en-US" sz="3000" dirty="0">
                <a:latin typeface="+mj-lt"/>
              </a:rPr>
              <a:t>Both logical negations commute with unitary operations.</a:t>
            </a:r>
            <a:br>
              <a:rPr lang="en-US" sz="3000" dirty="0">
                <a:latin typeface="+mj-lt"/>
              </a:rPr>
            </a:br>
            <a:r>
              <a:rPr lang="en-US" sz="3000" dirty="0">
                <a:latin typeface="+mj-lt"/>
              </a:rPr>
              <a:t>This is promising for gate-based quantum computing.</a:t>
            </a:r>
          </a:p>
        </p:txBody>
      </p:sp>
      <p:pic>
        <p:nvPicPr>
          <p:cNvPr id="14" name="Picture 13">
            <a:extLst>
              <a:ext uri="{FF2B5EF4-FFF2-40B4-BE49-F238E27FC236}">
                <a16:creationId xmlns:a16="http://schemas.microsoft.com/office/drawing/2014/main" id="{C7A31608-3CD3-D56B-03C9-D02AB775FB15}"/>
              </a:ext>
            </a:extLst>
          </p:cNvPr>
          <p:cNvPicPr>
            <a:picLocks noChangeAspect="1"/>
          </p:cNvPicPr>
          <p:nvPr/>
        </p:nvPicPr>
        <p:blipFill>
          <a:blip r:embed="rId3"/>
          <a:stretch>
            <a:fillRect/>
          </a:stretch>
        </p:blipFill>
        <p:spPr>
          <a:xfrm>
            <a:off x="6163021" y="3428638"/>
            <a:ext cx="4677388" cy="2520458"/>
          </a:xfrm>
          <a:prstGeom prst="rect">
            <a:avLst/>
          </a:prstGeom>
        </p:spPr>
      </p:pic>
      <p:pic>
        <p:nvPicPr>
          <p:cNvPr id="16" name="Picture 15">
            <a:extLst>
              <a:ext uri="{FF2B5EF4-FFF2-40B4-BE49-F238E27FC236}">
                <a16:creationId xmlns:a16="http://schemas.microsoft.com/office/drawing/2014/main" id="{47BBB318-26CE-4F7C-6077-224FCE552A5D}"/>
              </a:ext>
            </a:extLst>
          </p:cNvPr>
          <p:cNvPicPr>
            <a:picLocks noChangeAspect="1"/>
          </p:cNvPicPr>
          <p:nvPr/>
        </p:nvPicPr>
        <p:blipFill>
          <a:blip r:embed="rId4"/>
          <a:stretch>
            <a:fillRect/>
          </a:stretch>
        </p:blipFill>
        <p:spPr>
          <a:xfrm>
            <a:off x="1239514" y="3429000"/>
            <a:ext cx="4309485" cy="2520096"/>
          </a:xfrm>
          <a:prstGeom prst="rect">
            <a:avLst/>
          </a:prstGeom>
        </p:spPr>
      </p:pic>
    </p:spTree>
    <p:extLst>
      <p:ext uri="{BB962C8B-B14F-4D97-AF65-F5344CB8AC3E}">
        <p14:creationId xmlns:p14="http://schemas.microsoft.com/office/powerpoint/2010/main" val="412977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C3C76FA-6B50-EAA7-C5F9-CB3DEBB3079A}"/>
              </a:ext>
            </a:extLst>
          </p:cNvPr>
          <p:cNvSpPr>
            <a:spLocks noGrp="1"/>
          </p:cNvSpPr>
          <p:nvPr>
            <p:ph type="title"/>
          </p:nvPr>
        </p:nvSpPr>
        <p:spPr/>
        <p:txBody>
          <a:bodyPr/>
          <a:lstStyle/>
          <a:p>
            <a:r>
              <a:rPr lang="en-US" dirty="0"/>
              <a:t>LOGICAL NEGATION ON CONCEPTS</a:t>
            </a:r>
          </a:p>
        </p:txBody>
      </p:sp>
      <p:sp>
        <p:nvSpPr>
          <p:cNvPr id="2" name="TextBox 1">
            <a:extLst>
              <a:ext uri="{FF2B5EF4-FFF2-40B4-BE49-F238E27FC236}">
                <a16:creationId xmlns:a16="http://schemas.microsoft.com/office/drawing/2014/main" id="{92A53836-00F9-85AA-3BD0-E1BC83FCCD8F}"/>
              </a:ext>
            </a:extLst>
          </p:cNvPr>
          <p:cNvSpPr txBox="1"/>
          <p:nvPr/>
        </p:nvSpPr>
        <p:spPr>
          <a:xfrm>
            <a:off x="737569" y="1475747"/>
            <a:ext cx="10716862" cy="4807696"/>
          </a:xfrm>
          <a:prstGeom prst="rect">
            <a:avLst/>
          </a:prstGeom>
          <a:noFill/>
        </p:spPr>
        <p:txBody>
          <a:bodyPr wrap="square" rtlCol="0">
            <a:noAutofit/>
          </a:bodyPr>
          <a:lstStyle/>
          <a:p>
            <a:pPr marL="285750" indent="-285750">
              <a:buClr>
                <a:schemeClr val="tx1"/>
              </a:buClr>
              <a:buFont typeface="Arial" panose="020B0604020202020204" pitchFamily="34" charset="0"/>
              <a:buChar char="•"/>
            </a:pPr>
            <a:r>
              <a:rPr lang="en-US" sz="3000" dirty="0">
                <a:latin typeface="+mj-lt"/>
              </a:rPr>
              <a:t>For </a:t>
            </a:r>
            <a:r>
              <a:rPr lang="el-GR" sz="3000" dirty="0">
                <a:latin typeface="+mj-lt"/>
              </a:rPr>
              <a:t>¬ρ = </a:t>
            </a:r>
            <a:r>
              <a:rPr lang="en-US" sz="3000" dirty="0">
                <a:latin typeface="Imprint MT Shadow" panose="04020605060303030202" pitchFamily="82" charset="0"/>
              </a:rPr>
              <a:t>I</a:t>
            </a:r>
            <a:r>
              <a:rPr lang="en-US" sz="3000" dirty="0">
                <a:latin typeface="+mj-lt"/>
              </a:rPr>
              <a:t> − </a:t>
            </a:r>
            <a:r>
              <a:rPr lang="el-GR" sz="3000" dirty="0">
                <a:latin typeface="+mj-lt"/>
              </a:rPr>
              <a:t>ρ</a:t>
            </a:r>
            <a:r>
              <a:rPr lang="en-US" sz="3000" dirty="0">
                <a:latin typeface="+mj-lt"/>
              </a:rPr>
              <a:t>:</a:t>
            </a:r>
          </a:p>
          <a:p>
            <a:pPr marL="285750"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r>
              <a:rPr lang="en-US" sz="3000" dirty="0">
                <a:latin typeface="+mj-lt"/>
              </a:rPr>
              <a:t>Negation set is maximal!</a:t>
            </a:r>
          </a:p>
          <a:p>
            <a:pPr marL="285750"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r>
              <a:rPr lang="en-US" sz="3000" dirty="0">
                <a:latin typeface="+mj-lt"/>
              </a:rPr>
              <a:t>Ex. I don’t like banana (which is yellow, sweet, and mushy)</a:t>
            </a:r>
            <a:br>
              <a:rPr lang="en-US" sz="3000" dirty="0">
                <a:latin typeface="+mj-lt"/>
              </a:rPr>
            </a:br>
            <a:r>
              <a:rPr lang="en-US" sz="3000" dirty="0">
                <a:latin typeface="+mj-lt"/>
              </a:rPr>
              <a:t>but I like yellow melon (which is yellow, sweet, and crunchy)</a:t>
            </a:r>
          </a:p>
        </p:txBody>
      </p:sp>
      <p:pic>
        <p:nvPicPr>
          <p:cNvPr id="5" name="Picture 4">
            <a:extLst>
              <a:ext uri="{FF2B5EF4-FFF2-40B4-BE49-F238E27FC236}">
                <a16:creationId xmlns:a16="http://schemas.microsoft.com/office/drawing/2014/main" id="{6C298057-DEB6-4874-8185-B02728DB0895}"/>
              </a:ext>
            </a:extLst>
          </p:cNvPr>
          <p:cNvPicPr>
            <a:picLocks noChangeAspect="1"/>
          </p:cNvPicPr>
          <p:nvPr/>
        </p:nvPicPr>
        <p:blipFill>
          <a:blip r:embed="rId3"/>
          <a:stretch>
            <a:fillRect/>
          </a:stretch>
        </p:blipFill>
        <p:spPr>
          <a:xfrm>
            <a:off x="971106" y="2396400"/>
            <a:ext cx="10249788" cy="2065199"/>
          </a:xfrm>
          <a:prstGeom prst="rect">
            <a:avLst/>
          </a:prstGeom>
        </p:spPr>
      </p:pic>
    </p:spTree>
    <p:extLst>
      <p:ext uri="{BB962C8B-B14F-4D97-AF65-F5344CB8AC3E}">
        <p14:creationId xmlns:p14="http://schemas.microsoft.com/office/powerpoint/2010/main" val="1058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C3C76FA-6B50-EAA7-C5F9-CB3DEBB3079A}"/>
              </a:ext>
            </a:extLst>
          </p:cNvPr>
          <p:cNvSpPr>
            <a:spLocks noGrp="1"/>
          </p:cNvSpPr>
          <p:nvPr>
            <p:ph type="title"/>
          </p:nvPr>
        </p:nvSpPr>
        <p:spPr/>
        <p:txBody>
          <a:bodyPr/>
          <a:lstStyle/>
          <a:p>
            <a:r>
              <a:rPr lang="en-US" dirty="0"/>
              <a:t>LOGICAL NEGATION ON CONCEPTS</a:t>
            </a:r>
          </a:p>
        </p:txBody>
      </p:sp>
      <p:sp>
        <p:nvSpPr>
          <p:cNvPr id="2" name="TextBox 1">
            <a:extLst>
              <a:ext uri="{FF2B5EF4-FFF2-40B4-BE49-F238E27FC236}">
                <a16:creationId xmlns:a16="http://schemas.microsoft.com/office/drawing/2014/main" id="{92A53836-00F9-85AA-3BD0-E1BC83FCCD8F}"/>
              </a:ext>
            </a:extLst>
          </p:cNvPr>
          <p:cNvSpPr txBox="1"/>
          <p:nvPr/>
        </p:nvSpPr>
        <p:spPr>
          <a:xfrm>
            <a:off x="737569" y="1475747"/>
            <a:ext cx="10716862" cy="4807696"/>
          </a:xfrm>
          <a:prstGeom prst="rect">
            <a:avLst/>
          </a:prstGeom>
          <a:noFill/>
        </p:spPr>
        <p:txBody>
          <a:bodyPr wrap="square" rtlCol="0">
            <a:noAutofit/>
          </a:bodyPr>
          <a:lstStyle/>
          <a:p>
            <a:pPr marL="285750" indent="-285750">
              <a:buClr>
                <a:schemeClr val="tx1"/>
              </a:buClr>
              <a:buFont typeface="Arial" panose="020B0604020202020204" pitchFamily="34" charset="0"/>
              <a:buChar char="•"/>
            </a:pPr>
            <a:r>
              <a:rPr lang="en-US" sz="3000" dirty="0">
                <a:latin typeface="+mj-lt"/>
              </a:rPr>
              <a:t>For </a:t>
            </a:r>
            <a:r>
              <a:rPr lang="el-GR" sz="3000" dirty="0">
                <a:latin typeface="+mj-lt"/>
              </a:rPr>
              <a:t>¬ρ = ρ</a:t>
            </a:r>
            <a:r>
              <a:rPr lang="en-US" sz="3000" baseline="30000" dirty="0">
                <a:latin typeface="+mj-lt"/>
              </a:rPr>
              <a:t>-1</a:t>
            </a:r>
            <a:r>
              <a:rPr lang="en-US" sz="3000" dirty="0">
                <a:latin typeface="+mj-lt"/>
              </a:rPr>
              <a:t>:</a:t>
            </a:r>
          </a:p>
          <a:p>
            <a:pPr marL="285750"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r>
              <a:rPr lang="en-US" sz="3000" dirty="0">
                <a:latin typeface="+mj-lt"/>
              </a:rPr>
              <a:t>Negation set is minimal!</a:t>
            </a:r>
          </a:p>
          <a:p>
            <a:pPr marL="285750"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r>
              <a:rPr lang="en-US" sz="3000" dirty="0">
                <a:latin typeface="+mj-lt"/>
              </a:rPr>
              <a:t>Ex. I don’t like banana (which is yellow, sweet, and mushy)</a:t>
            </a:r>
            <a:br>
              <a:rPr lang="en-US" sz="3000" dirty="0">
                <a:latin typeface="+mj-lt"/>
              </a:rPr>
            </a:br>
            <a:r>
              <a:rPr lang="en-US" sz="3000" dirty="0">
                <a:latin typeface="+mj-lt"/>
              </a:rPr>
              <a:t>at all.  Anything that reminds me of banana sickens me.</a:t>
            </a:r>
          </a:p>
        </p:txBody>
      </p:sp>
      <p:pic>
        <p:nvPicPr>
          <p:cNvPr id="4" name="Picture 3">
            <a:extLst>
              <a:ext uri="{FF2B5EF4-FFF2-40B4-BE49-F238E27FC236}">
                <a16:creationId xmlns:a16="http://schemas.microsoft.com/office/drawing/2014/main" id="{3E496ADB-9F46-CFC1-A503-70A6F94F429B}"/>
              </a:ext>
            </a:extLst>
          </p:cNvPr>
          <p:cNvPicPr>
            <a:picLocks noChangeAspect="1"/>
          </p:cNvPicPr>
          <p:nvPr/>
        </p:nvPicPr>
        <p:blipFill>
          <a:blip r:embed="rId3"/>
          <a:stretch>
            <a:fillRect/>
          </a:stretch>
        </p:blipFill>
        <p:spPr>
          <a:xfrm>
            <a:off x="1089863" y="2043204"/>
            <a:ext cx="5006137" cy="2684754"/>
          </a:xfrm>
          <a:prstGeom prst="rect">
            <a:avLst/>
          </a:prstGeom>
        </p:spPr>
      </p:pic>
    </p:spTree>
    <p:extLst>
      <p:ext uri="{BB962C8B-B14F-4D97-AF65-F5344CB8AC3E}">
        <p14:creationId xmlns:p14="http://schemas.microsoft.com/office/powerpoint/2010/main" val="132711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44">
            <a:extLst>
              <a:ext uri="{FF2B5EF4-FFF2-40B4-BE49-F238E27FC236}">
                <a16:creationId xmlns:a16="http://schemas.microsoft.com/office/drawing/2014/main" id="{7192E802-32F6-433A-790A-328FED5C5DF1}"/>
              </a:ext>
            </a:extLst>
          </p:cNvPr>
          <p:cNvSpPr>
            <a:spLocks noGrp="1"/>
          </p:cNvSpPr>
          <p:nvPr>
            <p:ph type="title"/>
          </p:nvPr>
        </p:nvSpPr>
        <p:spPr>
          <a:xfrm>
            <a:off x="230124" y="457200"/>
            <a:ext cx="11731752" cy="630936"/>
          </a:xfrm>
        </p:spPr>
        <p:txBody>
          <a:bodyPr/>
          <a:lstStyle/>
          <a:p>
            <a:r>
              <a:rPr lang="en-US" dirty="0"/>
              <a:t>This talk</a:t>
            </a:r>
          </a:p>
        </p:txBody>
      </p:sp>
      <p:sp>
        <p:nvSpPr>
          <p:cNvPr id="35" name="TextBox 34">
            <a:extLst>
              <a:ext uri="{FF2B5EF4-FFF2-40B4-BE49-F238E27FC236}">
                <a16:creationId xmlns:a16="http://schemas.microsoft.com/office/drawing/2014/main" id="{38A80574-64DC-ECD9-C7F2-F60FB076F37A}"/>
              </a:ext>
            </a:extLst>
          </p:cNvPr>
          <p:cNvSpPr txBox="1"/>
          <p:nvPr/>
        </p:nvSpPr>
        <p:spPr>
          <a:xfrm>
            <a:off x="737569" y="1475747"/>
            <a:ext cx="10716862" cy="4807696"/>
          </a:xfrm>
          <a:prstGeom prst="rect">
            <a:avLst/>
          </a:prstGeom>
          <a:noFill/>
        </p:spPr>
        <p:txBody>
          <a:bodyPr wrap="square" rtlCol="0">
            <a:noAutofit/>
          </a:bodyPr>
          <a:lstStyle/>
          <a:p>
            <a:pPr marL="742950" lvl="1"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r>
              <a:rPr lang="en-US" sz="3000" dirty="0">
                <a:latin typeface="+mj-lt"/>
              </a:rPr>
              <a:t>The goals of this talk are to:</a:t>
            </a:r>
          </a:p>
          <a:p>
            <a:pPr marL="742950" lvl="1" indent="-285750">
              <a:buClr>
                <a:schemeClr val="tx1"/>
              </a:buClr>
              <a:buFont typeface="Arial" panose="020B0604020202020204" pitchFamily="34" charset="0"/>
              <a:buChar char="•"/>
            </a:pPr>
            <a:r>
              <a:rPr lang="en-US" sz="3000" dirty="0">
                <a:latin typeface="+mj-lt"/>
              </a:rPr>
              <a:t>Identify logical elements in conversation and their interactions</a:t>
            </a:r>
          </a:p>
          <a:p>
            <a:pPr marL="742950" lvl="1" indent="-285750">
              <a:buClr>
                <a:schemeClr val="tx1"/>
              </a:buClr>
              <a:buFont typeface="Arial" panose="020B0604020202020204" pitchFamily="34" charset="0"/>
              <a:buChar char="•"/>
            </a:pPr>
            <a:r>
              <a:rPr lang="en-US" sz="3000" dirty="0">
                <a:latin typeface="+mj-lt"/>
              </a:rPr>
              <a:t>Explore past and present ideas for modelling them</a:t>
            </a:r>
          </a:p>
          <a:p>
            <a:pPr marL="742950" lvl="1" indent="-285750">
              <a:buClr>
                <a:schemeClr val="tx1"/>
              </a:buClr>
              <a:buFont typeface="Arial" panose="020B0604020202020204" pitchFamily="34" charset="0"/>
              <a:buChar char="•"/>
            </a:pPr>
            <a:r>
              <a:rPr lang="en-US" sz="3000" dirty="0">
                <a:latin typeface="+mj-lt"/>
              </a:rPr>
              <a:t>Identify logical features that a useful categorical model of natural language should have, that can then be trained</a:t>
            </a:r>
          </a:p>
          <a:p>
            <a:pPr marL="742950" lvl="1"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r>
              <a:rPr lang="en-US" sz="3000" dirty="0">
                <a:latin typeface="+mj-lt"/>
              </a:rPr>
              <a:t>Disclaimer: I research logical quantum computing gates and QNLP.</a:t>
            </a:r>
            <a:br>
              <a:rPr lang="en-US" sz="3000" dirty="0">
                <a:latin typeface="+mj-lt"/>
              </a:rPr>
            </a:br>
            <a:r>
              <a:rPr lang="en-US" sz="3000" dirty="0">
                <a:latin typeface="+mj-lt"/>
              </a:rPr>
              <a:t>I am new to linguistics, machine learning, and category theory.</a:t>
            </a:r>
          </a:p>
        </p:txBody>
      </p:sp>
    </p:spTree>
    <p:extLst>
      <p:ext uri="{BB962C8B-B14F-4D97-AF65-F5344CB8AC3E}">
        <p14:creationId xmlns:p14="http://schemas.microsoft.com/office/powerpoint/2010/main" val="124927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2B994A3-FB12-7392-EC68-6C71842665A4}"/>
              </a:ext>
            </a:extLst>
          </p:cNvPr>
          <p:cNvGrpSpPr/>
          <p:nvPr/>
        </p:nvGrpSpPr>
        <p:grpSpPr>
          <a:xfrm>
            <a:off x="980077" y="1481723"/>
            <a:ext cx="2592547" cy="2310216"/>
            <a:chOff x="980077" y="1481723"/>
            <a:chExt cx="2592547" cy="2310216"/>
          </a:xfrm>
        </p:grpSpPr>
        <p:pic>
          <p:nvPicPr>
            <p:cNvPr id="16" name="Picture 15">
              <a:extLst>
                <a:ext uri="{FF2B5EF4-FFF2-40B4-BE49-F238E27FC236}">
                  <a16:creationId xmlns:a16="http://schemas.microsoft.com/office/drawing/2014/main" id="{8332FA4D-7C19-5A12-CC67-01819D118845}"/>
                </a:ext>
              </a:extLst>
            </p:cNvPr>
            <p:cNvPicPr>
              <a:picLocks noChangeAspect="1"/>
            </p:cNvPicPr>
            <p:nvPr/>
          </p:nvPicPr>
          <p:blipFill rotWithShape="1">
            <a:blip r:embed="rId3"/>
            <a:srcRect l="23576" r="48981" b="48318"/>
            <a:stretch/>
          </p:blipFill>
          <p:spPr>
            <a:xfrm flipV="1">
              <a:off x="980077" y="2018441"/>
              <a:ext cx="2539693" cy="1247724"/>
            </a:xfrm>
            <a:prstGeom prst="rect">
              <a:avLst/>
            </a:prstGeom>
          </p:spPr>
        </p:pic>
        <p:sp>
          <p:nvSpPr>
            <p:cNvPr id="17" name="Oval 16">
              <a:extLst>
                <a:ext uri="{FF2B5EF4-FFF2-40B4-BE49-F238E27FC236}">
                  <a16:creationId xmlns:a16="http://schemas.microsoft.com/office/drawing/2014/main" id="{B1D10B28-18FD-B290-66C4-E6CB55C0A2B9}"/>
                </a:ext>
              </a:extLst>
            </p:cNvPr>
            <p:cNvSpPr/>
            <p:nvPr/>
          </p:nvSpPr>
          <p:spPr>
            <a:xfrm>
              <a:off x="980077" y="1939278"/>
              <a:ext cx="290867" cy="279229"/>
            </a:xfrm>
            <a:prstGeom prst="ellipse">
              <a:avLst/>
            </a:prstGeom>
            <a:solidFill>
              <a:srgbClr val="7D38BC"/>
            </a:solidFill>
            <a:ln w="12700">
              <a:solidFill>
                <a:srgbClr val="7D38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00CD0B5-B9A8-AACD-6AF3-F33D5D3B4FA3}"/>
                </a:ext>
              </a:extLst>
            </p:cNvPr>
            <p:cNvSpPr/>
            <p:nvPr/>
          </p:nvSpPr>
          <p:spPr>
            <a:xfrm>
              <a:off x="3281757" y="1922402"/>
              <a:ext cx="290867" cy="279229"/>
            </a:xfrm>
            <a:prstGeom prst="ellipse">
              <a:avLst/>
            </a:prstGeom>
            <a:solidFill>
              <a:srgbClr val="0B71CC"/>
            </a:solidFill>
            <a:ln w="12700">
              <a:solidFill>
                <a:srgbClr val="0B7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DCAD4BD-5033-9A60-929B-F16FD979770C}"/>
                </a:ext>
              </a:extLst>
            </p:cNvPr>
            <p:cNvSpPr/>
            <p:nvPr/>
          </p:nvSpPr>
          <p:spPr>
            <a:xfrm>
              <a:off x="1694793" y="1481723"/>
              <a:ext cx="1160580" cy="116058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dirty="0">
                  <a:solidFill>
                    <a:schemeClr val="accent5"/>
                  </a:solidFill>
                </a:rPr>
                <a:t>NOT</a:t>
              </a:r>
            </a:p>
          </p:txBody>
        </p:sp>
        <p:sp>
          <p:nvSpPr>
            <p:cNvPr id="20" name="Text Placeholder 17">
              <a:extLst>
                <a:ext uri="{FF2B5EF4-FFF2-40B4-BE49-F238E27FC236}">
                  <a16:creationId xmlns:a16="http://schemas.microsoft.com/office/drawing/2014/main" id="{4A181393-17E4-3B9A-AE73-08DE647C93F6}"/>
                </a:ext>
              </a:extLst>
            </p:cNvPr>
            <p:cNvSpPr txBox="1">
              <a:spLocks/>
            </p:cNvSpPr>
            <p:nvPr/>
          </p:nvSpPr>
          <p:spPr>
            <a:xfrm>
              <a:off x="1422865" y="3489752"/>
              <a:ext cx="1858891" cy="302187"/>
            </a:xfrm>
            <a:prstGeom prst="rect">
              <a:avLst/>
            </a:prstGeom>
          </p:spPr>
          <p:txBody>
            <a:bodyPr vert="horz" lIns="91440" tIns="45720" rIns="91440" bIns="45720" rtlCol="0">
              <a:noAutofit/>
            </a:bodyPr>
            <a:lstStyle>
              <a:lvl1pPr marL="0" indent="0" algn="l" defTabSz="914354" rtl="0" eaLnBrk="1" latinLnBrk="0" hangingPunct="1">
                <a:lnSpc>
                  <a:spcPct val="90000"/>
                </a:lnSpc>
                <a:spcBef>
                  <a:spcPts val="1000"/>
                </a:spcBef>
                <a:buFont typeface="Arial" panose="020B0604020202020204" pitchFamily="34" charset="0"/>
                <a:buNone/>
                <a:defRPr sz="2000" b="1" kern="1200">
                  <a:solidFill>
                    <a:schemeClr val="accent5"/>
                  </a:solidFill>
                  <a:latin typeface="+mj-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a:t>Negation</a:t>
              </a:r>
              <a:endParaRPr lang="en-US" sz="2700" dirty="0"/>
            </a:p>
          </p:txBody>
        </p:sp>
      </p:grpSp>
      <p:sp>
        <p:nvSpPr>
          <p:cNvPr id="38" name="Title 44">
            <a:extLst>
              <a:ext uri="{FF2B5EF4-FFF2-40B4-BE49-F238E27FC236}">
                <a16:creationId xmlns:a16="http://schemas.microsoft.com/office/drawing/2014/main" id="{7192E802-32F6-433A-790A-328FED5C5DF1}"/>
              </a:ext>
            </a:extLst>
          </p:cNvPr>
          <p:cNvSpPr>
            <a:spLocks noGrp="1"/>
          </p:cNvSpPr>
          <p:nvPr>
            <p:ph type="title"/>
          </p:nvPr>
        </p:nvSpPr>
        <p:spPr>
          <a:xfrm>
            <a:off x="230124" y="457200"/>
            <a:ext cx="11731752" cy="630936"/>
          </a:xfrm>
        </p:spPr>
        <p:txBody>
          <a:bodyPr/>
          <a:lstStyle/>
          <a:p>
            <a:r>
              <a:rPr lang="en-US" dirty="0"/>
              <a:t>Elements of logic in conversation</a:t>
            </a:r>
          </a:p>
        </p:txBody>
      </p:sp>
      <p:grpSp>
        <p:nvGrpSpPr>
          <p:cNvPr id="22" name="Group 21">
            <a:extLst>
              <a:ext uri="{FF2B5EF4-FFF2-40B4-BE49-F238E27FC236}">
                <a16:creationId xmlns:a16="http://schemas.microsoft.com/office/drawing/2014/main" id="{284FEF14-DAA7-C535-FFD5-D4E90F4BFBDF}"/>
              </a:ext>
            </a:extLst>
          </p:cNvPr>
          <p:cNvGrpSpPr/>
          <p:nvPr/>
        </p:nvGrpSpPr>
        <p:grpSpPr>
          <a:xfrm>
            <a:off x="4826970" y="1487195"/>
            <a:ext cx="2538060" cy="2310216"/>
            <a:chOff x="987665" y="1481723"/>
            <a:chExt cx="2538060" cy="2310216"/>
          </a:xfrm>
        </p:grpSpPr>
        <p:sp>
          <p:nvSpPr>
            <p:cNvPr id="8" name="Oval 7" descr="timeline endpoints">
              <a:extLst>
                <a:ext uri="{FF2B5EF4-FFF2-40B4-BE49-F238E27FC236}">
                  <a16:creationId xmlns:a16="http://schemas.microsoft.com/office/drawing/2014/main" id="{1032337A-070F-BBA5-67A4-ACB70BDD18AB}"/>
                </a:ext>
              </a:extLst>
            </p:cNvPr>
            <p:cNvSpPr/>
            <p:nvPr/>
          </p:nvSpPr>
          <p:spPr>
            <a:xfrm>
              <a:off x="3307633" y="1969843"/>
              <a:ext cx="218092" cy="218092"/>
            </a:xfrm>
            <a:prstGeom prst="ellipse">
              <a:avLst/>
            </a:prstGeom>
            <a:solidFill>
              <a:srgbClr val="20A472"/>
            </a:solidFill>
            <a:ln w="76200">
              <a:solidFill>
                <a:srgbClr val="20A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A472"/>
                </a:solidFill>
              </a:endParaRPr>
            </a:p>
          </p:txBody>
        </p:sp>
        <p:sp>
          <p:nvSpPr>
            <p:cNvPr id="9" name="Oval 8">
              <a:extLst>
                <a:ext uri="{FF2B5EF4-FFF2-40B4-BE49-F238E27FC236}">
                  <a16:creationId xmlns:a16="http://schemas.microsoft.com/office/drawing/2014/main" id="{7EE662C3-0FAA-D4ED-3616-3F679CD43B64}"/>
                </a:ext>
              </a:extLst>
            </p:cNvPr>
            <p:cNvSpPr/>
            <p:nvPr/>
          </p:nvSpPr>
          <p:spPr>
            <a:xfrm>
              <a:off x="987665" y="1904226"/>
              <a:ext cx="290867" cy="279229"/>
            </a:xfrm>
            <a:prstGeom prst="ellipse">
              <a:avLst/>
            </a:prstGeom>
            <a:solidFill>
              <a:srgbClr val="0EABB7"/>
            </a:solidFill>
            <a:ln w="12700">
              <a:solidFill>
                <a:srgbClr val="0EA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E5B446-2590-50E6-4FB7-72C85B8538FE}"/>
                </a:ext>
              </a:extLst>
            </p:cNvPr>
            <p:cNvPicPr>
              <a:picLocks noChangeAspect="1"/>
            </p:cNvPicPr>
            <p:nvPr/>
          </p:nvPicPr>
          <p:blipFill rotWithShape="1">
            <a:blip r:embed="rId3"/>
            <a:srcRect l="73502" t="-2" r="-755" b="48319"/>
            <a:stretch/>
          </p:blipFill>
          <p:spPr>
            <a:xfrm flipV="1">
              <a:off x="1003732" y="1969843"/>
              <a:ext cx="2521993" cy="1247724"/>
            </a:xfrm>
            <a:prstGeom prst="rect">
              <a:avLst/>
            </a:prstGeom>
          </p:spPr>
        </p:pic>
        <p:sp>
          <p:nvSpPr>
            <p:cNvPr id="11" name="Oval 10">
              <a:extLst>
                <a:ext uri="{FF2B5EF4-FFF2-40B4-BE49-F238E27FC236}">
                  <a16:creationId xmlns:a16="http://schemas.microsoft.com/office/drawing/2014/main" id="{9B250390-3857-ED58-3C0D-6028DBD22841}"/>
                </a:ext>
              </a:extLst>
            </p:cNvPr>
            <p:cNvSpPr/>
            <p:nvPr/>
          </p:nvSpPr>
          <p:spPr>
            <a:xfrm>
              <a:off x="1704909" y="1481723"/>
              <a:ext cx="1160580" cy="116058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0A472"/>
                  </a:solidFill>
                  <a:effectLst/>
                  <a:uLnTx/>
                  <a:uFillTx/>
                  <a:latin typeface="Avenir Next LT Pro Light"/>
                  <a:ea typeface="+mn-ea"/>
                  <a:cs typeface="+mn-cs"/>
                </a:rPr>
                <a:t>OR</a:t>
              </a:r>
              <a:r>
                <a:rPr kumimoji="0" lang="en-US" sz="500" b="1" i="0" u="none" strike="noStrike" kern="1200" cap="none" spc="0" normalizeH="0" baseline="0" noProof="0" dirty="0">
                  <a:ln>
                    <a:noFill/>
                  </a:ln>
                  <a:solidFill>
                    <a:srgbClr val="20A472"/>
                  </a:solidFill>
                  <a:effectLst/>
                  <a:uLnTx/>
                  <a:uFillTx/>
                  <a:latin typeface="Avenir Next LT Pro Light"/>
                  <a:ea typeface="+mn-ea"/>
                  <a:cs typeface="+mn-cs"/>
                </a:rPr>
                <a:t> </a:t>
              </a:r>
            </a:p>
          </p:txBody>
        </p:sp>
        <p:sp>
          <p:nvSpPr>
            <p:cNvPr id="12" name="Text Placeholder 23">
              <a:extLst>
                <a:ext uri="{FF2B5EF4-FFF2-40B4-BE49-F238E27FC236}">
                  <a16:creationId xmlns:a16="http://schemas.microsoft.com/office/drawing/2014/main" id="{2A0A05CC-3073-CE65-D90D-65F9B9846317}"/>
                </a:ext>
              </a:extLst>
            </p:cNvPr>
            <p:cNvSpPr txBox="1">
              <a:spLocks/>
            </p:cNvSpPr>
            <p:nvPr/>
          </p:nvSpPr>
          <p:spPr>
            <a:xfrm>
              <a:off x="1455005" y="3489752"/>
              <a:ext cx="1858891" cy="302187"/>
            </a:xfrm>
            <a:prstGeom prst="rect">
              <a:avLst/>
            </a:prstGeom>
          </p:spPr>
          <p:txBody>
            <a:bodyPr vert="horz" lIns="91440" tIns="45720" rIns="91440" bIns="45720" rtlCol="0">
              <a:noAutofit/>
            </a:bodyPr>
            <a:lstStyle>
              <a:lvl1pPr marL="0" indent="0" algn="l" defTabSz="914354" rtl="0" eaLnBrk="1" latinLnBrk="0" hangingPunct="1">
                <a:lnSpc>
                  <a:spcPct val="90000"/>
                </a:lnSpc>
                <a:spcBef>
                  <a:spcPts val="1000"/>
                </a:spcBef>
                <a:buFont typeface="Arial" panose="020B0604020202020204" pitchFamily="34" charset="0"/>
                <a:buNone/>
                <a:defRPr sz="2000" b="1" kern="1200">
                  <a:solidFill>
                    <a:schemeClr val="accent3"/>
                  </a:solidFill>
                  <a:latin typeface="+mj-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Disjunction</a:t>
              </a:r>
            </a:p>
          </p:txBody>
        </p:sp>
      </p:grpSp>
      <p:pic>
        <p:nvPicPr>
          <p:cNvPr id="3" name="Picture 2">
            <a:extLst>
              <a:ext uri="{FF2B5EF4-FFF2-40B4-BE49-F238E27FC236}">
                <a16:creationId xmlns:a16="http://schemas.microsoft.com/office/drawing/2014/main" id="{4105308A-3B58-F620-5260-FDCDFB531D55}"/>
              </a:ext>
            </a:extLst>
          </p:cNvPr>
          <p:cNvPicPr>
            <a:picLocks noChangeAspect="1"/>
          </p:cNvPicPr>
          <p:nvPr/>
        </p:nvPicPr>
        <p:blipFill rotWithShape="1">
          <a:blip r:embed="rId4"/>
          <a:srcRect l="51843" r="21547"/>
          <a:stretch/>
        </p:blipFill>
        <p:spPr>
          <a:xfrm>
            <a:off x="8559901" y="4196470"/>
            <a:ext cx="2986088" cy="579170"/>
          </a:xfrm>
          <a:prstGeom prst="rect">
            <a:avLst/>
          </a:prstGeom>
        </p:spPr>
      </p:pic>
      <p:grpSp>
        <p:nvGrpSpPr>
          <p:cNvPr id="4" name="Group 3">
            <a:extLst>
              <a:ext uri="{FF2B5EF4-FFF2-40B4-BE49-F238E27FC236}">
                <a16:creationId xmlns:a16="http://schemas.microsoft.com/office/drawing/2014/main" id="{325FE486-F69D-BA66-C632-9BB6AA5BADB9}"/>
              </a:ext>
            </a:extLst>
          </p:cNvPr>
          <p:cNvGrpSpPr/>
          <p:nvPr/>
        </p:nvGrpSpPr>
        <p:grpSpPr>
          <a:xfrm>
            <a:off x="8672232" y="1487195"/>
            <a:ext cx="2584959" cy="2310216"/>
            <a:chOff x="5866471" y="2130901"/>
            <a:chExt cx="2584959" cy="2310216"/>
          </a:xfrm>
        </p:grpSpPr>
        <p:pic>
          <p:nvPicPr>
            <p:cNvPr id="5" name="Picture 4">
              <a:extLst>
                <a:ext uri="{FF2B5EF4-FFF2-40B4-BE49-F238E27FC236}">
                  <a16:creationId xmlns:a16="http://schemas.microsoft.com/office/drawing/2014/main" id="{80182AE6-9000-8B90-8F17-E4A88312461A}"/>
                </a:ext>
              </a:extLst>
            </p:cNvPr>
            <p:cNvPicPr>
              <a:picLocks noChangeAspect="1"/>
            </p:cNvPicPr>
            <p:nvPr/>
          </p:nvPicPr>
          <p:blipFill rotWithShape="1">
            <a:blip r:embed="rId3"/>
            <a:srcRect l="49416" t="51680" r="24505" b="-589"/>
            <a:stretch/>
          </p:blipFill>
          <p:spPr>
            <a:xfrm>
              <a:off x="5947650" y="2719070"/>
              <a:ext cx="2413432" cy="1180761"/>
            </a:xfrm>
            <a:prstGeom prst="rect">
              <a:avLst/>
            </a:prstGeom>
          </p:spPr>
        </p:pic>
        <p:sp>
          <p:nvSpPr>
            <p:cNvPr id="6" name="Oval 5">
              <a:extLst>
                <a:ext uri="{FF2B5EF4-FFF2-40B4-BE49-F238E27FC236}">
                  <a16:creationId xmlns:a16="http://schemas.microsoft.com/office/drawing/2014/main" id="{6B83D9E5-F1C7-5EBB-BA70-CA9E378091B2}"/>
                </a:ext>
              </a:extLst>
            </p:cNvPr>
            <p:cNvSpPr/>
            <p:nvPr/>
          </p:nvSpPr>
          <p:spPr>
            <a:xfrm>
              <a:off x="5866471" y="2571580"/>
              <a:ext cx="290867" cy="279229"/>
            </a:xfrm>
            <a:prstGeom prst="ellipse">
              <a:avLst/>
            </a:prstGeom>
            <a:solidFill>
              <a:srgbClr val="0B71CC"/>
            </a:solidFill>
            <a:ln w="12700">
              <a:solidFill>
                <a:srgbClr val="0B7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4181364-79FB-C34B-95B5-51AB743792F6}"/>
                </a:ext>
              </a:extLst>
            </p:cNvPr>
            <p:cNvSpPr/>
            <p:nvPr/>
          </p:nvSpPr>
          <p:spPr>
            <a:xfrm>
              <a:off x="8160563" y="2553404"/>
              <a:ext cx="290867" cy="279229"/>
            </a:xfrm>
            <a:prstGeom prst="ellipse">
              <a:avLst/>
            </a:prstGeom>
            <a:solidFill>
              <a:srgbClr val="0EABB7"/>
            </a:solidFill>
            <a:ln w="12700">
              <a:solidFill>
                <a:srgbClr val="0EA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E657A86-B244-D02E-EA28-F448C67F21E6}"/>
                </a:ext>
              </a:extLst>
            </p:cNvPr>
            <p:cNvSpPr/>
            <p:nvPr/>
          </p:nvSpPr>
          <p:spPr>
            <a:xfrm>
              <a:off x="6578655" y="2130901"/>
              <a:ext cx="1160580" cy="116058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dirty="0">
                  <a:solidFill>
                    <a:srgbClr val="00B0F0"/>
                  </a:solidFill>
                </a:rPr>
                <a:t>AND</a:t>
              </a:r>
            </a:p>
          </p:txBody>
        </p:sp>
        <p:sp>
          <p:nvSpPr>
            <p:cNvPr id="15" name="Text Placeholder 20">
              <a:extLst>
                <a:ext uri="{FF2B5EF4-FFF2-40B4-BE49-F238E27FC236}">
                  <a16:creationId xmlns:a16="http://schemas.microsoft.com/office/drawing/2014/main" id="{FEFD1864-89E5-DFA1-2F05-31A806415E63}"/>
                </a:ext>
              </a:extLst>
            </p:cNvPr>
            <p:cNvSpPr txBox="1">
              <a:spLocks/>
            </p:cNvSpPr>
            <p:nvPr/>
          </p:nvSpPr>
          <p:spPr>
            <a:xfrm>
              <a:off x="6317739" y="4138930"/>
              <a:ext cx="1858891" cy="302187"/>
            </a:xfrm>
            <a:prstGeom prst="rect">
              <a:avLst/>
            </a:prstGeom>
          </p:spPr>
          <p:txBody>
            <a:bodyPr vert="horz" lIns="91440" tIns="45720" rIns="91440" bIns="45720" rtlCol="0">
              <a:noAutofit/>
            </a:bodyPr>
            <a:lstStyle>
              <a:lvl1pPr marL="0" indent="0" algn="l" defTabSz="914354" rtl="0" eaLnBrk="1" latinLnBrk="0" hangingPunct="1">
                <a:lnSpc>
                  <a:spcPct val="90000"/>
                </a:lnSpc>
                <a:spcBef>
                  <a:spcPts val="1000"/>
                </a:spcBef>
                <a:buFont typeface="Arial" panose="020B0604020202020204" pitchFamily="34" charset="0"/>
                <a:buNone/>
                <a:defRPr sz="2000" b="1" kern="1200">
                  <a:solidFill>
                    <a:schemeClr val="accent6"/>
                  </a:solidFill>
                  <a:latin typeface="+mj-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Conjunction</a:t>
              </a:r>
            </a:p>
          </p:txBody>
        </p:sp>
      </p:grpSp>
      <p:pic>
        <p:nvPicPr>
          <p:cNvPr id="23" name="Picture 22">
            <a:extLst>
              <a:ext uri="{FF2B5EF4-FFF2-40B4-BE49-F238E27FC236}">
                <a16:creationId xmlns:a16="http://schemas.microsoft.com/office/drawing/2014/main" id="{8CCD4889-E8D5-A699-26EE-8E8F3C99AE61}"/>
              </a:ext>
            </a:extLst>
          </p:cNvPr>
          <p:cNvPicPr>
            <a:picLocks noChangeAspect="1"/>
          </p:cNvPicPr>
          <p:nvPr/>
        </p:nvPicPr>
        <p:blipFill rotWithShape="1">
          <a:blip r:embed="rId4"/>
          <a:srcRect r="85169"/>
          <a:stretch/>
        </p:blipFill>
        <p:spPr>
          <a:xfrm>
            <a:off x="1442931" y="4196470"/>
            <a:ext cx="1664304" cy="579170"/>
          </a:xfrm>
          <a:prstGeom prst="rect">
            <a:avLst/>
          </a:prstGeom>
        </p:spPr>
      </p:pic>
      <p:pic>
        <p:nvPicPr>
          <p:cNvPr id="24" name="Picture 23">
            <a:extLst>
              <a:ext uri="{FF2B5EF4-FFF2-40B4-BE49-F238E27FC236}">
                <a16:creationId xmlns:a16="http://schemas.microsoft.com/office/drawing/2014/main" id="{C05A9109-9A46-AE06-4C31-456FB8817196}"/>
              </a:ext>
            </a:extLst>
          </p:cNvPr>
          <p:cNvPicPr>
            <a:picLocks noChangeAspect="1"/>
          </p:cNvPicPr>
          <p:nvPr/>
        </p:nvPicPr>
        <p:blipFill rotWithShape="1">
          <a:blip r:embed="rId4"/>
          <a:srcRect l="24299" r="57191"/>
          <a:stretch/>
        </p:blipFill>
        <p:spPr>
          <a:xfrm>
            <a:off x="5057443" y="4196470"/>
            <a:ext cx="2077114" cy="579170"/>
          </a:xfrm>
          <a:prstGeom prst="rect">
            <a:avLst/>
          </a:prstGeom>
        </p:spPr>
      </p:pic>
      <p:pic>
        <p:nvPicPr>
          <p:cNvPr id="25" name="Picture 24">
            <a:extLst>
              <a:ext uri="{FF2B5EF4-FFF2-40B4-BE49-F238E27FC236}">
                <a16:creationId xmlns:a16="http://schemas.microsoft.com/office/drawing/2014/main" id="{AD0CB528-7689-53A7-307F-77697C7D9C90}"/>
              </a:ext>
            </a:extLst>
          </p:cNvPr>
          <p:cNvPicPr>
            <a:picLocks noChangeAspect="1"/>
          </p:cNvPicPr>
          <p:nvPr/>
        </p:nvPicPr>
        <p:blipFill rotWithShape="1">
          <a:blip r:embed="rId4"/>
          <a:srcRect l="78737"/>
          <a:stretch/>
        </p:blipFill>
        <p:spPr>
          <a:xfrm>
            <a:off x="9575864" y="4791635"/>
            <a:ext cx="2386012" cy="579170"/>
          </a:xfrm>
          <a:prstGeom prst="rect">
            <a:avLst/>
          </a:prstGeom>
        </p:spPr>
      </p:pic>
    </p:spTree>
    <p:extLst>
      <p:ext uri="{BB962C8B-B14F-4D97-AF65-F5344CB8AC3E}">
        <p14:creationId xmlns:p14="http://schemas.microsoft.com/office/powerpoint/2010/main" val="194531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44">
            <a:extLst>
              <a:ext uri="{FF2B5EF4-FFF2-40B4-BE49-F238E27FC236}">
                <a16:creationId xmlns:a16="http://schemas.microsoft.com/office/drawing/2014/main" id="{7192E802-32F6-433A-790A-328FED5C5DF1}"/>
              </a:ext>
            </a:extLst>
          </p:cNvPr>
          <p:cNvSpPr>
            <a:spLocks noGrp="1"/>
          </p:cNvSpPr>
          <p:nvPr>
            <p:ph type="title"/>
          </p:nvPr>
        </p:nvSpPr>
        <p:spPr>
          <a:xfrm>
            <a:off x="230124" y="457200"/>
            <a:ext cx="11731752" cy="630936"/>
          </a:xfrm>
        </p:spPr>
        <p:txBody>
          <a:bodyPr/>
          <a:lstStyle/>
          <a:p>
            <a:r>
              <a:rPr lang="en-US" dirty="0"/>
              <a:t>Elements of logic in conversation</a:t>
            </a:r>
          </a:p>
        </p:txBody>
      </p:sp>
      <p:pic>
        <p:nvPicPr>
          <p:cNvPr id="3" name="Picture 2">
            <a:extLst>
              <a:ext uri="{FF2B5EF4-FFF2-40B4-BE49-F238E27FC236}">
                <a16:creationId xmlns:a16="http://schemas.microsoft.com/office/drawing/2014/main" id="{4105308A-3B58-F620-5260-FDCDFB531D55}"/>
              </a:ext>
            </a:extLst>
          </p:cNvPr>
          <p:cNvPicPr>
            <a:picLocks noChangeAspect="1"/>
          </p:cNvPicPr>
          <p:nvPr/>
        </p:nvPicPr>
        <p:blipFill rotWithShape="1">
          <a:blip r:embed="rId3"/>
          <a:srcRect l="51843" r="21547"/>
          <a:stretch/>
        </p:blipFill>
        <p:spPr>
          <a:xfrm>
            <a:off x="8559901" y="1170644"/>
            <a:ext cx="2986088" cy="579170"/>
          </a:xfrm>
          <a:prstGeom prst="rect">
            <a:avLst/>
          </a:prstGeom>
        </p:spPr>
      </p:pic>
      <p:pic>
        <p:nvPicPr>
          <p:cNvPr id="23" name="Picture 22">
            <a:extLst>
              <a:ext uri="{FF2B5EF4-FFF2-40B4-BE49-F238E27FC236}">
                <a16:creationId xmlns:a16="http://schemas.microsoft.com/office/drawing/2014/main" id="{8CCD4889-E8D5-A699-26EE-8E8F3C99AE61}"/>
              </a:ext>
            </a:extLst>
          </p:cNvPr>
          <p:cNvPicPr>
            <a:picLocks noChangeAspect="1"/>
          </p:cNvPicPr>
          <p:nvPr/>
        </p:nvPicPr>
        <p:blipFill rotWithShape="1">
          <a:blip r:embed="rId3"/>
          <a:srcRect r="85169"/>
          <a:stretch/>
        </p:blipFill>
        <p:spPr>
          <a:xfrm>
            <a:off x="1442931" y="1170644"/>
            <a:ext cx="1664304" cy="579170"/>
          </a:xfrm>
          <a:prstGeom prst="rect">
            <a:avLst/>
          </a:prstGeom>
        </p:spPr>
      </p:pic>
      <p:pic>
        <p:nvPicPr>
          <p:cNvPr id="24" name="Picture 23">
            <a:extLst>
              <a:ext uri="{FF2B5EF4-FFF2-40B4-BE49-F238E27FC236}">
                <a16:creationId xmlns:a16="http://schemas.microsoft.com/office/drawing/2014/main" id="{C05A9109-9A46-AE06-4C31-456FB8817196}"/>
              </a:ext>
            </a:extLst>
          </p:cNvPr>
          <p:cNvPicPr>
            <a:picLocks noChangeAspect="1"/>
          </p:cNvPicPr>
          <p:nvPr/>
        </p:nvPicPr>
        <p:blipFill rotWithShape="1">
          <a:blip r:embed="rId3"/>
          <a:srcRect l="24299" r="57191"/>
          <a:stretch/>
        </p:blipFill>
        <p:spPr>
          <a:xfrm>
            <a:off x="5057443" y="1170644"/>
            <a:ext cx="2077114" cy="579170"/>
          </a:xfrm>
          <a:prstGeom prst="rect">
            <a:avLst/>
          </a:prstGeom>
        </p:spPr>
      </p:pic>
      <p:pic>
        <p:nvPicPr>
          <p:cNvPr id="25" name="Picture 24">
            <a:extLst>
              <a:ext uri="{FF2B5EF4-FFF2-40B4-BE49-F238E27FC236}">
                <a16:creationId xmlns:a16="http://schemas.microsoft.com/office/drawing/2014/main" id="{AD0CB528-7689-53A7-307F-77697C7D9C90}"/>
              </a:ext>
            </a:extLst>
          </p:cNvPr>
          <p:cNvPicPr>
            <a:picLocks noChangeAspect="1"/>
          </p:cNvPicPr>
          <p:nvPr/>
        </p:nvPicPr>
        <p:blipFill rotWithShape="1">
          <a:blip r:embed="rId3"/>
          <a:srcRect l="78737"/>
          <a:stretch/>
        </p:blipFill>
        <p:spPr>
          <a:xfrm>
            <a:off x="9575864" y="1765809"/>
            <a:ext cx="2386012" cy="579170"/>
          </a:xfrm>
          <a:prstGeom prst="rect">
            <a:avLst/>
          </a:prstGeom>
        </p:spPr>
      </p:pic>
      <p:pic>
        <p:nvPicPr>
          <p:cNvPr id="14" name="Picture 13">
            <a:extLst>
              <a:ext uri="{FF2B5EF4-FFF2-40B4-BE49-F238E27FC236}">
                <a16:creationId xmlns:a16="http://schemas.microsoft.com/office/drawing/2014/main" id="{CF0AF722-9A64-6AF9-333E-6D86ADCEF3CE}"/>
              </a:ext>
            </a:extLst>
          </p:cNvPr>
          <p:cNvPicPr>
            <a:picLocks noChangeAspect="1"/>
          </p:cNvPicPr>
          <p:nvPr/>
        </p:nvPicPr>
        <p:blipFill>
          <a:blip r:embed="rId4"/>
          <a:stretch>
            <a:fillRect/>
          </a:stretch>
        </p:blipFill>
        <p:spPr>
          <a:xfrm>
            <a:off x="230124" y="3049781"/>
            <a:ext cx="11731752" cy="1860321"/>
          </a:xfrm>
          <a:prstGeom prst="rect">
            <a:avLst/>
          </a:prstGeom>
        </p:spPr>
      </p:pic>
    </p:spTree>
    <p:extLst>
      <p:ext uri="{BB962C8B-B14F-4D97-AF65-F5344CB8AC3E}">
        <p14:creationId xmlns:p14="http://schemas.microsoft.com/office/powerpoint/2010/main" val="81988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44">
            <a:extLst>
              <a:ext uri="{FF2B5EF4-FFF2-40B4-BE49-F238E27FC236}">
                <a16:creationId xmlns:a16="http://schemas.microsoft.com/office/drawing/2014/main" id="{7192E802-32F6-433A-790A-328FED5C5DF1}"/>
              </a:ext>
            </a:extLst>
          </p:cNvPr>
          <p:cNvSpPr>
            <a:spLocks noGrp="1"/>
          </p:cNvSpPr>
          <p:nvPr>
            <p:ph type="title"/>
          </p:nvPr>
        </p:nvSpPr>
        <p:spPr>
          <a:xfrm>
            <a:off x="230124" y="457200"/>
            <a:ext cx="11731752" cy="630936"/>
          </a:xfrm>
        </p:spPr>
        <p:txBody>
          <a:bodyPr/>
          <a:lstStyle/>
          <a:p>
            <a:r>
              <a:rPr lang="en-US" dirty="0"/>
              <a:t>Elements of logic in conversation</a:t>
            </a:r>
          </a:p>
        </p:txBody>
      </p:sp>
      <p:pic>
        <p:nvPicPr>
          <p:cNvPr id="3" name="Picture 2">
            <a:extLst>
              <a:ext uri="{FF2B5EF4-FFF2-40B4-BE49-F238E27FC236}">
                <a16:creationId xmlns:a16="http://schemas.microsoft.com/office/drawing/2014/main" id="{4105308A-3B58-F620-5260-FDCDFB531D55}"/>
              </a:ext>
            </a:extLst>
          </p:cNvPr>
          <p:cNvPicPr>
            <a:picLocks noChangeAspect="1"/>
          </p:cNvPicPr>
          <p:nvPr/>
        </p:nvPicPr>
        <p:blipFill rotWithShape="1">
          <a:blip r:embed="rId3"/>
          <a:srcRect l="51843" r="21547"/>
          <a:stretch/>
        </p:blipFill>
        <p:spPr>
          <a:xfrm>
            <a:off x="8559901" y="1170644"/>
            <a:ext cx="2986088" cy="579170"/>
          </a:xfrm>
          <a:prstGeom prst="rect">
            <a:avLst/>
          </a:prstGeom>
        </p:spPr>
      </p:pic>
      <p:pic>
        <p:nvPicPr>
          <p:cNvPr id="23" name="Picture 22">
            <a:extLst>
              <a:ext uri="{FF2B5EF4-FFF2-40B4-BE49-F238E27FC236}">
                <a16:creationId xmlns:a16="http://schemas.microsoft.com/office/drawing/2014/main" id="{8CCD4889-E8D5-A699-26EE-8E8F3C99AE61}"/>
              </a:ext>
            </a:extLst>
          </p:cNvPr>
          <p:cNvPicPr>
            <a:picLocks noChangeAspect="1"/>
          </p:cNvPicPr>
          <p:nvPr/>
        </p:nvPicPr>
        <p:blipFill rotWithShape="1">
          <a:blip r:embed="rId3"/>
          <a:srcRect r="85169"/>
          <a:stretch/>
        </p:blipFill>
        <p:spPr>
          <a:xfrm>
            <a:off x="1442931" y="1170644"/>
            <a:ext cx="1664304" cy="579170"/>
          </a:xfrm>
          <a:prstGeom prst="rect">
            <a:avLst/>
          </a:prstGeom>
        </p:spPr>
      </p:pic>
      <p:pic>
        <p:nvPicPr>
          <p:cNvPr id="24" name="Picture 23">
            <a:extLst>
              <a:ext uri="{FF2B5EF4-FFF2-40B4-BE49-F238E27FC236}">
                <a16:creationId xmlns:a16="http://schemas.microsoft.com/office/drawing/2014/main" id="{C05A9109-9A46-AE06-4C31-456FB8817196}"/>
              </a:ext>
            </a:extLst>
          </p:cNvPr>
          <p:cNvPicPr>
            <a:picLocks noChangeAspect="1"/>
          </p:cNvPicPr>
          <p:nvPr/>
        </p:nvPicPr>
        <p:blipFill rotWithShape="1">
          <a:blip r:embed="rId3"/>
          <a:srcRect l="24299" r="57191"/>
          <a:stretch/>
        </p:blipFill>
        <p:spPr>
          <a:xfrm>
            <a:off x="5057443" y="1170644"/>
            <a:ext cx="2077114" cy="579170"/>
          </a:xfrm>
          <a:prstGeom prst="rect">
            <a:avLst/>
          </a:prstGeom>
        </p:spPr>
      </p:pic>
      <p:pic>
        <p:nvPicPr>
          <p:cNvPr id="25" name="Picture 24">
            <a:extLst>
              <a:ext uri="{FF2B5EF4-FFF2-40B4-BE49-F238E27FC236}">
                <a16:creationId xmlns:a16="http://schemas.microsoft.com/office/drawing/2014/main" id="{AD0CB528-7689-53A7-307F-77697C7D9C90}"/>
              </a:ext>
            </a:extLst>
          </p:cNvPr>
          <p:cNvPicPr>
            <a:picLocks noChangeAspect="1"/>
          </p:cNvPicPr>
          <p:nvPr/>
        </p:nvPicPr>
        <p:blipFill rotWithShape="1">
          <a:blip r:embed="rId3"/>
          <a:srcRect l="78737"/>
          <a:stretch/>
        </p:blipFill>
        <p:spPr>
          <a:xfrm>
            <a:off x="9575864" y="1765809"/>
            <a:ext cx="2386012" cy="579170"/>
          </a:xfrm>
          <a:prstGeom prst="rect">
            <a:avLst/>
          </a:prstGeom>
        </p:spPr>
      </p:pic>
      <p:grpSp>
        <p:nvGrpSpPr>
          <p:cNvPr id="6" name="Group 5">
            <a:extLst>
              <a:ext uri="{FF2B5EF4-FFF2-40B4-BE49-F238E27FC236}">
                <a16:creationId xmlns:a16="http://schemas.microsoft.com/office/drawing/2014/main" id="{EAB52F82-886F-5DE1-E4F1-12D4B9DB73B7}"/>
              </a:ext>
            </a:extLst>
          </p:cNvPr>
          <p:cNvGrpSpPr/>
          <p:nvPr/>
        </p:nvGrpSpPr>
        <p:grpSpPr>
          <a:xfrm>
            <a:off x="230124" y="3022652"/>
            <a:ext cx="11731752" cy="2705530"/>
            <a:chOff x="230124" y="3022652"/>
            <a:chExt cx="11731752" cy="2705530"/>
          </a:xfrm>
        </p:grpSpPr>
        <p:pic>
          <p:nvPicPr>
            <p:cNvPr id="27" name="Picture 26">
              <a:extLst>
                <a:ext uri="{FF2B5EF4-FFF2-40B4-BE49-F238E27FC236}">
                  <a16:creationId xmlns:a16="http://schemas.microsoft.com/office/drawing/2014/main" id="{30976224-9C25-B0BD-4A18-C7CB1EB7534E}"/>
                </a:ext>
              </a:extLst>
            </p:cNvPr>
            <p:cNvPicPr>
              <a:picLocks noChangeAspect="1"/>
            </p:cNvPicPr>
            <p:nvPr/>
          </p:nvPicPr>
          <p:blipFill>
            <a:blip r:embed="rId4"/>
            <a:stretch>
              <a:fillRect/>
            </a:stretch>
          </p:blipFill>
          <p:spPr>
            <a:xfrm>
              <a:off x="230124" y="3022652"/>
              <a:ext cx="11731752" cy="2618246"/>
            </a:xfrm>
            <a:prstGeom prst="rect">
              <a:avLst/>
            </a:prstGeom>
          </p:spPr>
        </p:pic>
        <p:sp>
          <p:nvSpPr>
            <p:cNvPr id="4" name="Rectangle 3">
              <a:extLst>
                <a:ext uri="{FF2B5EF4-FFF2-40B4-BE49-F238E27FC236}">
                  <a16:creationId xmlns:a16="http://schemas.microsoft.com/office/drawing/2014/main" id="{7769E777-B3C0-F087-BC05-1F0EFE137363}"/>
                </a:ext>
              </a:extLst>
            </p:cNvPr>
            <p:cNvSpPr/>
            <p:nvPr/>
          </p:nvSpPr>
          <p:spPr>
            <a:xfrm>
              <a:off x="11454938" y="3768436"/>
              <a:ext cx="448887" cy="520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7182FD-C3D0-2A9A-EC2F-F33E91328E86}"/>
                </a:ext>
              </a:extLst>
            </p:cNvPr>
            <p:cNvSpPr/>
            <p:nvPr/>
          </p:nvSpPr>
          <p:spPr>
            <a:xfrm>
              <a:off x="11399520" y="5207251"/>
              <a:ext cx="504305" cy="520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944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B6AEC13-B313-B2CE-8A20-D3B92F8CAFFC}"/>
              </a:ext>
            </a:extLst>
          </p:cNvPr>
          <p:cNvSpPr>
            <a:spLocks noGrp="1"/>
          </p:cNvSpPr>
          <p:nvPr>
            <p:ph type="title"/>
          </p:nvPr>
        </p:nvSpPr>
        <p:spPr/>
        <p:txBody>
          <a:bodyPr/>
          <a:lstStyle/>
          <a:p>
            <a:r>
              <a:rPr lang="en-US" dirty="0"/>
              <a:t>Conclusion</a:t>
            </a:r>
          </a:p>
        </p:txBody>
      </p:sp>
      <p:sp>
        <p:nvSpPr>
          <p:cNvPr id="19" name="TextBox 18">
            <a:extLst>
              <a:ext uri="{FF2B5EF4-FFF2-40B4-BE49-F238E27FC236}">
                <a16:creationId xmlns:a16="http://schemas.microsoft.com/office/drawing/2014/main" id="{9F7C5760-0F93-08B1-0311-642CEE34D864}"/>
              </a:ext>
            </a:extLst>
          </p:cNvPr>
          <p:cNvSpPr txBox="1"/>
          <p:nvPr/>
        </p:nvSpPr>
        <p:spPr>
          <a:xfrm>
            <a:off x="670814" y="1109986"/>
            <a:ext cx="10839289" cy="4807696"/>
          </a:xfrm>
          <a:prstGeom prst="rect">
            <a:avLst/>
          </a:prstGeom>
          <a:noFill/>
        </p:spPr>
        <p:txBody>
          <a:bodyPr wrap="square" rtlCol="0">
            <a:noAutofit/>
          </a:bodyPr>
          <a:lstStyle/>
          <a:p>
            <a:pPr marL="285750" indent="-285750">
              <a:buClr>
                <a:schemeClr val="tx1"/>
              </a:buClr>
              <a:buFont typeface="Arial" panose="020B0604020202020204" pitchFamily="34" charset="0"/>
              <a:buChar char="•"/>
            </a:pPr>
            <a:r>
              <a:rPr lang="en-US" sz="3000" dirty="0">
                <a:latin typeface="+mj-lt"/>
              </a:rPr>
              <a:t>Summary:</a:t>
            </a:r>
          </a:p>
          <a:p>
            <a:pPr marL="742950" lvl="1" indent="-285750">
              <a:buClr>
                <a:schemeClr val="tx1"/>
              </a:buClr>
              <a:buFont typeface="Arial" panose="020B0604020202020204" pitchFamily="34" charset="0"/>
              <a:buChar char="•"/>
            </a:pPr>
            <a:r>
              <a:rPr lang="en-US" sz="3000" dirty="0">
                <a:latin typeface="+mj-lt"/>
              </a:rPr>
              <a:t>Background on hyponymy and negation operations in </a:t>
            </a:r>
            <a:r>
              <a:rPr lang="en-US" sz="3000" dirty="0" err="1">
                <a:latin typeface="+mj-lt"/>
              </a:rPr>
              <a:t>DisCo</a:t>
            </a:r>
            <a:r>
              <a:rPr lang="en-US" sz="3000" dirty="0">
                <a:latin typeface="+mj-lt"/>
              </a:rPr>
              <a:t> NLP</a:t>
            </a:r>
          </a:p>
          <a:p>
            <a:pPr marL="742950" lvl="1" indent="-285750">
              <a:buClr>
                <a:schemeClr val="tx1"/>
              </a:buClr>
              <a:buFont typeface="Arial" panose="020B0604020202020204" pitchFamily="34" charset="0"/>
              <a:buChar char="•"/>
            </a:pPr>
            <a:r>
              <a:rPr lang="en-US" sz="3000" dirty="0">
                <a:latin typeface="+mj-lt"/>
              </a:rPr>
              <a:t>The two existing logical negations commute with </a:t>
            </a:r>
            <a:r>
              <a:rPr lang="en-US" sz="3000" dirty="0" err="1">
                <a:latin typeface="+mj-lt"/>
              </a:rPr>
              <a:t>unitaries</a:t>
            </a:r>
            <a:r>
              <a:rPr lang="en-US" sz="3000" dirty="0">
                <a:latin typeface="+mj-lt"/>
              </a:rPr>
              <a:t>, and are the two opposite extremal cases of constituent negation</a:t>
            </a:r>
          </a:p>
          <a:p>
            <a:pPr marL="742950" lvl="1" indent="-285750">
              <a:buClr>
                <a:schemeClr val="tx1"/>
              </a:buClr>
              <a:buFont typeface="Arial" panose="020B0604020202020204" pitchFamily="34" charset="0"/>
              <a:buChar char="•"/>
            </a:pPr>
            <a:r>
              <a:rPr lang="en-US" sz="3000" dirty="0">
                <a:latin typeface="+mj-lt"/>
              </a:rPr>
              <a:t>Found a trifecta of AND, OR, NOT logical operations on positive operators, satisfying universal properties </a:t>
            </a:r>
            <a:r>
              <a:rPr lang="en-US" sz="3000" dirty="0" err="1">
                <a:latin typeface="+mj-lt"/>
              </a:rPr>
              <a:t>w.r.t.</a:t>
            </a:r>
            <a:r>
              <a:rPr lang="en-US" sz="3000" dirty="0">
                <a:latin typeface="+mj-lt"/>
              </a:rPr>
              <a:t> graded hyponymy</a:t>
            </a:r>
          </a:p>
          <a:p>
            <a:pPr marL="742950" lvl="1" indent="-285750">
              <a:buClr>
                <a:schemeClr val="tx1"/>
              </a:buClr>
              <a:buFont typeface="Arial" panose="020B0604020202020204" pitchFamily="34" charset="0"/>
              <a:buChar char="•"/>
            </a:pPr>
            <a:endParaRPr lang="en-US" sz="3000" dirty="0">
              <a:latin typeface="+mj-lt"/>
            </a:endParaRPr>
          </a:p>
          <a:p>
            <a:pPr marL="285750" indent="-285750">
              <a:buClr>
                <a:schemeClr val="tx1"/>
              </a:buClr>
              <a:buFont typeface="Arial" panose="020B0604020202020204" pitchFamily="34" charset="0"/>
              <a:buChar char="•"/>
            </a:pPr>
            <a:r>
              <a:rPr lang="en-US" sz="3000" dirty="0">
                <a:latin typeface="+mj-lt"/>
              </a:rPr>
              <a:t>Future work:</a:t>
            </a:r>
          </a:p>
          <a:p>
            <a:pPr marL="742950" lvl="1" indent="-285750">
              <a:buClr>
                <a:schemeClr val="tx1"/>
              </a:buClr>
              <a:buFont typeface="Arial" panose="020B0604020202020204" pitchFamily="34" charset="0"/>
              <a:buChar char="•"/>
            </a:pPr>
            <a:r>
              <a:rPr lang="en-US" sz="3000" dirty="0">
                <a:latin typeface="+mj-lt"/>
              </a:rPr>
              <a:t>Prove more properties of trifectas of logical operations</a:t>
            </a:r>
          </a:p>
          <a:p>
            <a:pPr marL="742950" lvl="1" indent="-285750">
              <a:buClr>
                <a:schemeClr val="tx1"/>
              </a:buClr>
              <a:buFont typeface="Arial" panose="020B0604020202020204" pitchFamily="34" charset="0"/>
              <a:buChar char="•"/>
            </a:pPr>
            <a:r>
              <a:rPr lang="en-US" sz="3000" dirty="0">
                <a:latin typeface="+mj-lt"/>
              </a:rPr>
              <a:t>Categorify logic on positive operators in </a:t>
            </a:r>
            <a:r>
              <a:rPr lang="en-US" sz="3000" dirty="0" err="1">
                <a:latin typeface="+mj-lt"/>
              </a:rPr>
              <a:t>ConvexRel</a:t>
            </a:r>
            <a:endParaRPr lang="en-US" sz="3000" dirty="0">
              <a:latin typeface="+mj-lt"/>
            </a:endParaRPr>
          </a:p>
          <a:p>
            <a:pPr marL="742950" lvl="1" indent="-285750">
              <a:buClr>
                <a:schemeClr val="tx1"/>
              </a:buClr>
              <a:buFont typeface="Arial" panose="020B0604020202020204" pitchFamily="34" charset="0"/>
              <a:buChar char="•"/>
            </a:pPr>
            <a:r>
              <a:rPr lang="en-US" sz="3000" dirty="0">
                <a:latin typeface="+mj-lt"/>
              </a:rPr>
              <a:t>Analyze implications for quantum NLP</a:t>
            </a:r>
          </a:p>
          <a:p>
            <a:pPr marL="742950" lvl="1" indent="-285750">
              <a:buClr>
                <a:schemeClr val="tx1"/>
              </a:buClr>
              <a:buFont typeface="Arial" panose="020B0604020202020204" pitchFamily="34" charset="0"/>
              <a:buChar char="•"/>
            </a:pPr>
            <a:r>
              <a:rPr lang="en-US" sz="3000" dirty="0">
                <a:latin typeface="+mj-lt"/>
              </a:rPr>
              <a:t>Think about data sets and experiments</a:t>
            </a:r>
          </a:p>
        </p:txBody>
      </p:sp>
    </p:spTree>
    <p:extLst>
      <p:ext uri="{BB962C8B-B14F-4D97-AF65-F5344CB8AC3E}">
        <p14:creationId xmlns:p14="http://schemas.microsoft.com/office/powerpoint/2010/main" val="283772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0E6DF4C-D498-EA17-BEAD-B95996812F5E}"/>
              </a:ext>
            </a:extLst>
          </p:cNvPr>
          <p:cNvSpPr>
            <a:spLocks noGrp="1"/>
          </p:cNvSpPr>
          <p:nvPr>
            <p:ph type="title"/>
          </p:nvPr>
        </p:nvSpPr>
        <p:spPr/>
        <p:txBody>
          <a:bodyPr/>
          <a:lstStyle/>
          <a:p>
            <a:r>
              <a:rPr lang="en-US" dirty="0"/>
              <a:t>Compositional NLP		 	distributional NLP</a:t>
            </a:r>
          </a:p>
        </p:txBody>
      </p:sp>
      <p:grpSp>
        <p:nvGrpSpPr>
          <p:cNvPr id="19" name="Group 18">
            <a:extLst>
              <a:ext uri="{FF2B5EF4-FFF2-40B4-BE49-F238E27FC236}">
                <a16:creationId xmlns:a16="http://schemas.microsoft.com/office/drawing/2014/main" id="{4C1E0B6E-AAD5-3E5A-6BD6-2736FBCF9DA0}"/>
              </a:ext>
            </a:extLst>
          </p:cNvPr>
          <p:cNvGrpSpPr/>
          <p:nvPr/>
        </p:nvGrpSpPr>
        <p:grpSpPr>
          <a:xfrm>
            <a:off x="6065767" y="266132"/>
            <a:ext cx="60466" cy="6325736"/>
            <a:chOff x="7325104" y="353418"/>
            <a:chExt cx="45719" cy="6361532"/>
          </a:xfrm>
        </p:grpSpPr>
        <p:cxnSp>
          <p:nvCxnSpPr>
            <p:cNvPr id="20" name="Straight Connector 19">
              <a:extLst>
                <a:ext uri="{FF2B5EF4-FFF2-40B4-BE49-F238E27FC236}">
                  <a16:creationId xmlns:a16="http://schemas.microsoft.com/office/drawing/2014/main" id="{7C6233CC-579C-7BED-B0CE-153F6DC92A80}"/>
                </a:ext>
                <a:ext uri="{C183D7F6-B498-43B3-948B-1728B52AA6E4}">
                  <adec:decorative xmlns:adec="http://schemas.microsoft.com/office/drawing/2017/decorative" val="1"/>
                </a:ext>
              </a:extLst>
            </p:cNvPr>
            <p:cNvCxnSpPr>
              <a:cxnSpLocks/>
            </p:cNvCxnSpPr>
            <p:nvPr/>
          </p:nvCxnSpPr>
          <p:spPr>
            <a:xfrm>
              <a:off x="7346372" y="402394"/>
              <a:ext cx="0" cy="6223885"/>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06BBCC0-5512-A498-6E88-9B50B0D06160}"/>
                </a:ext>
              </a:extLst>
            </p:cNvPr>
            <p:cNvSpPr/>
            <p:nvPr/>
          </p:nvSpPr>
          <p:spPr>
            <a:xfrm>
              <a:off x="7325104" y="353418"/>
              <a:ext cx="45719" cy="6361532"/>
            </a:xfrm>
            <a:prstGeom prst="rect">
              <a:avLst/>
            </a:prstGeom>
            <a:gradFill>
              <a:gsLst>
                <a:gs pos="0">
                  <a:schemeClr val="bg1"/>
                </a:gs>
                <a:gs pos="5000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1609857-AAC3-CB46-C0FE-1C417A4B609E}"/>
              </a:ext>
            </a:extLst>
          </p:cNvPr>
          <p:cNvGrpSpPr/>
          <p:nvPr/>
        </p:nvGrpSpPr>
        <p:grpSpPr>
          <a:xfrm>
            <a:off x="7541371" y="2452362"/>
            <a:ext cx="3551472" cy="2308060"/>
            <a:chOff x="8072682" y="1390996"/>
            <a:chExt cx="3005556" cy="1953276"/>
          </a:xfrm>
        </p:grpSpPr>
        <p:cxnSp>
          <p:nvCxnSpPr>
            <p:cNvPr id="28" name="Straight Arrow Connector 27">
              <a:extLst>
                <a:ext uri="{FF2B5EF4-FFF2-40B4-BE49-F238E27FC236}">
                  <a16:creationId xmlns:a16="http://schemas.microsoft.com/office/drawing/2014/main" id="{B7ABA419-A668-74DA-EC77-7706F827336F}"/>
                </a:ext>
              </a:extLst>
            </p:cNvPr>
            <p:cNvCxnSpPr/>
            <p:nvPr/>
          </p:nvCxnSpPr>
          <p:spPr>
            <a:xfrm flipV="1">
              <a:off x="9027622" y="1390996"/>
              <a:ext cx="0" cy="14796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D1E33A0-945A-4D8A-5EB2-B19655233310}"/>
                </a:ext>
              </a:extLst>
            </p:cNvPr>
            <p:cNvCxnSpPr>
              <a:cxnSpLocks/>
            </p:cNvCxnSpPr>
            <p:nvPr/>
          </p:nvCxnSpPr>
          <p:spPr>
            <a:xfrm flipH="1">
              <a:off x="8491258" y="2853584"/>
              <a:ext cx="552488" cy="4906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BFB273C-A66D-E37B-12BC-20BD09B33A66}"/>
                </a:ext>
              </a:extLst>
            </p:cNvPr>
            <p:cNvCxnSpPr>
              <a:cxnSpLocks/>
            </p:cNvCxnSpPr>
            <p:nvPr/>
          </p:nvCxnSpPr>
          <p:spPr>
            <a:xfrm>
              <a:off x="9027622" y="2870662"/>
              <a:ext cx="152397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D88DC75-AD1F-813B-53EB-47ECD571CB38}"/>
                </a:ext>
              </a:extLst>
            </p:cNvPr>
            <p:cNvCxnSpPr/>
            <p:nvPr/>
          </p:nvCxnSpPr>
          <p:spPr>
            <a:xfrm flipV="1">
              <a:off x="9043746" y="1856509"/>
              <a:ext cx="482639" cy="997075"/>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E7D07AF-A131-6569-AC83-8CEF4BB71B97}"/>
                </a:ext>
              </a:extLst>
            </p:cNvPr>
            <p:cNvSpPr txBox="1"/>
            <p:nvPr/>
          </p:nvSpPr>
          <p:spPr>
            <a:xfrm>
              <a:off x="9347709" y="1508903"/>
              <a:ext cx="1108611" cy="390700"/>
            </a:xfrm>
            <a:prstGeom prst="rect">
              <a:avLst/>
            </a:prstGeom>
            <a:noFill/>
          </p:spPr>
          <p:txBody>
            <a:bodyPr wrap="none" rtlCol="0">
              <a:spAutoFit/>
            </a:bodyPr>
            <a:lstStyle/>
            <a:p>
              <a:r>
                <a:rPr lang="en-US" sz="2400" dirty="0">
                  <a:solidFill>
                    <a:schemeClr val="accent5"/>
                  </a:solidFill>
                </a:rPr>
                <a:t>hamster</a:t>
              </a:r>
            </a:p>
          </p:txBody>
        </p:sp>
        <p:cxnSp>
          <p:nvCxnSpPr>
            <p:cNvPr id="39" name="Straight Arrow Connector 38">
              <a:extLst>
                <a:ext uri="{FF2B5EF4-FFF2-40B4-BE49-F238E27FC236}">
                  <a16:creationId xmlns:a16="http://schemas.microsoft.com/office/drawing/2014/main" id="{4C5DB7F6-C31B-A797-4EA5-9E171FC6F3C1}"/>
                </a:ext>
              </a:extLst>
            </p:cNvPr>
            <p:cNvCxnSpPr>
              <a:cxnSpLocks/>
            </p:cNvCxnSpPr>
            <p:nvPr/>
          </p:nvCxnSpPr>
          <p:spPr>
            <a:xfrm flipV="1">
              <a:off x="9059869" y="2008909"/>
              <a:ext cx="618916" cy="8345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3F019D3-36BC-2690-FF9A-D097FC859285}"/>
                </a:ext>
              </a:extLst>
            </p:cNvPr>
            <p:cNvSpPr txBox="1"/>
            <p:nvPr/>
          </p:nvSpPr>
          <p:spPr>
            <a:xfrm>
              <a:off x="9652346" y="1764268"/>
              <a:ext cx="1425892" cy="390700"/>
            </a:xfrm>
            <a:prstGeom prst="rect">
              <a:avLst/>
            </a:prstGeom>
            <a:noFill/>
          </p:spPr>
          <p:txBody>
            <a:bodyPr wrap="none" rtlCol="0">
              <a:spAutoFit/>
            </a:bodyPr>
            <a:lstStyle/>
            <a:p>
              <a:r>
                <a:rPr lang="en-US" sz="2400" dirty="0">
                  <a:solidFill>
                    <a:schemeClr val="tx2"/>
                  </a:solidFill>
                </a:rPr>
                <a:t>guinea pig</a:t>
              </a:r>
            </a:p>
          </p:txBody>
        </p:sp>
        <p:cxnSp>
          <p:nvCxnSpPr>
            <p:cNvPr id="42" name="Straight Arrow Connector 41">
              <a:extLst>
                <a:ext uri="{FF2B5EF4-FFF2-40B4-BE49-F238E27FC236}">
                  <a16:creationId xmlns:a16="http://schemas.microsoft.com/office/drawing/2014/main" id="{5CA8B1E9-74E3-49A6-2501-3516CACD3BE3}"/>
                </a:ext>
              </a:extLst>
            </p:cNvPr>
            <p:cNvCxnSpPr>
              <a:cxnSpLocks/>
            </p:cNvCxnSpPr>
            <p:nvPr/>
          </p:nvCxnSpPr>
          <p:spPr>
            <a:xfrm flipH="1" flipV="1">
              <a:off x="8560179" y="2508391"/>
              <a:ext cx="495352" cy="362272"/>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D204854-FBFE-473E-7330-FE1F25F1D6CE}"/>
                </a:ext>
              </a:extLst>
            </p:cNvPr>
            <p:cNvSpPr txBox="1"/>
            <p:nvPr/>
          </p:nvSpPr>
          <p:spPr>
            <a:xfrm>
              <a:off x="8072682" y="2170380"/>
              <a:ext cx="901052" cy="390700"/>
            </a:xfrm>
            <a:prstGeom prst="rect">
              <a:avLst/>
            </a:prstGeom>
            <a:noFill/>
          </p:spPr>
          <p:txBody>
            <a:bodyPr wrap="none" rtlCol="0">
              <a:spAutoFit/>
            </a:bodyPr>
            <a:lstStyle/>
            <a:p>
              <a:r>
                <a:rPr lang="en-US" sz="2400" dirty="0">
                  <a:solidFill>
                    <a:schemeClr val="accent3"/>
                  </a:solidFill>
                </a:rPr>
                <a:t>planet</a:t>
              </a:r>
            </a:p>
          </p:txBody>
        </p:sp>
      </p:grpSp>
      <p:grpSp>
        <p:nvGrpSpPr>
          <p:cNvPr id="49" name="Group 48">
            <a:extLst>
              <a:ext uri="{FF2B5EF4-FFF2-40B4-BE49-F238E27FC236}">
                <a16:creationId xmlns:a16="http://schemas.microsoft.com/office/drawing/2014/main" id="{68EDA69F-13A7-DEE0-FB7D-BE156F8A406A}"/>
              </a:ext>
            </a:extLst>
          </p:cNvPr>
          <p:cNvGrpSpPr/>
          <p:nvPr/>
        </p:nvGrpSpPr>
        <p:grpSpPr>
          <a:xfrm>
            <a:off x="94359" y="2516332"/>
            <a:ext cx="5853733" cy="2246516"/>
            <a:chOff x="94359" y="2891254"/>
            <a:chExt cx="5853733" cy="2246516"/>
          </a:xfrm>
        </p:grpSpPr>
        <p:pic>
          <p:nvPicPr>
            <p:cNvPr id="23" name="Picture 22">
              <a:extLst>
                <a:ext uri="{FF2B5EF4-FFF2-40B4-BE49-F238E27FC236}">
                  <a16:creationId xmlns:a16="http://schemas.microsoft.com/office/drawing/2014/main" id="{2F7543A4-047C-45D3-6BBE-355C0B66C479}"/>
                </a:ext>
              </a:extLst>
            </p:cNvPr>
            <p:cNvPicPr>
              <a:picLocks noChangeAspect="1"/>
            </p:cNvPicPr>
            <p:nvPr/>
          </p:nvPicPr>
          <p:blipFill>
            <a:blip r:embed="rId3"/>
            <a:stretch>
              <a:fillRect/>
            </a:stretch>
          </p:blipFill>
          <p:spPr>
            <a:xfrm>
              <a:off x="94359" y="2891254"/>
              <a:ext cx="5853733" cy="1707264"/>
            </a:xfrm>
            <a:prstGeom prst="rect">
              <a:avLst/>
            </a:prstGeom>
          </p:spPr>
        </p:pic>
        <p:sp>
          <p:nvSpPr>
            <p:cNvPr id="47" name="TextBox 46">
              <a:extLst>
                <a:ext uri="{FF2B5EF4-FFF2-40B4-BE49-F238E27FC236}">
                  <a16:creationId xmlns:a16="http://schemas.microsoft.com/office/drawing/2014/main" id="{A85D2C96-31BE-8E18-4CCB-E98613C06C8F}"/>
                </a:ext>
              </a:extLst>
            </p:cNvPr>
            <p:cNvSpPr txBox="1"/>
            <p:nvPr/>
          </p:nvSpPr>
          <p:spPr>
            <a:xfrm>
              <a:off x="244535" y="4676105"/>
              <a:ext cx="4587408" cy="461665"/>
            </a:xfrm>
            <a:prstGeom prst="rect">
              <a:avLst/>
            </a:prstGeom>
            <a:noFill/>
          </p:spPr>
          <p:txBody>
            <a:bodyPr wrap="square">
              <a:spAutoFit/>
            </a:bodyPr>
            <a:lstStyle/>
            <a:p>
              <a:r>
                <a:rPr lang="en-US" sz="1200" dirty="0"/>
                <a:t>Figure from 1 Yeung and </a:t>
              </a:r>
              <a:r>
                <a:rPr lang="en-US" sz="1200" dirty="0" err="1"/>
                <a:t>Kartsaklis</a:t>
              </a:r>
              <a:r>
                <a:rPr lang="en-US" sz="1200" dirty="0"/>
                <a:t>. 2021. A CCG-Based Version of the </a:t>
              </a:r>
              <a:r>
                <a:rPr lang="en-US" sz="1200" dirty="0" err="1"/>
                <a:t>DisCoCat</a:t>
              </a:r>
              <a:r>
                <a:rPr lang="en-US" sz="1200" dirty="0"/>
                <a:t> Framework. Proceedings of SEMSPACE.</a:t>
              </a:r>
            </a:p>
          </p:txBody>
        </p:sp>
      </p:grpSp>
    </p:spTree>
    <p:extLst>
      <p:ext uri="{BB962C8B-B14F-4D97-AF65-F5344CB8AC3E}">
        <p14:creationId xmlns:p14="http://schemas.microsoft.com/office/powerpoint/2010/main" val="280859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0E6DF4C-D498-EA17-BEAD-B95996812F5E}"/>
              </a:ext>
            </a:extLst>
          </p:cNvPr>
          <p:cNvSpPr>
            <a:spLocks noGrp="1"/>
          </p:cNvSpPr>
          <p:nvPr>
            <p:ph type="title"/>
          </p:nvPr>
        </p:nvSpPr>
        <p:spPr/>
        <p:txBody>
          <a:bodyPr/>
          <a:lstStyle/>
          <a:p>
            <a:r>
              <a:rPr lang="en-US" dirty="0"/>
              <a:t>Compositional distributional Semantics for NLP</a:t>
            </a:r>
          </a:p>
        </p:txBody>
      </p:sp>
      <p:pic>
        <p:nvPicPr>
          <p:cNvPr id="21" name="Picture 20">
            <a:extLst>
              <a:ext uri="{FF2B5EF4-FFF2-40B4-BE49-F238E27FC236}">
                <a16:creationId xmlns:a16="http://schemas.microsoft.com/office/drawing/2014/main" id="{482119B7-636E-A845-1E06-1506E7104C92}"/>
              </a:ext>
            </a:extLst>
          </p:cNvPr>
          <p:cNvPicPr>
            <a:picLocks noChangeAspect="1"/>
          </p:cNvPicPr>
          <p:nvPr/>
        </p:nvPicPr>
        <p:blipFill rotWithShape="1">
          <a:blip r:embed="rId3"/>
          <a:srcRect l="19617" r="20134"/>
          <a:stretch/>
        </p:blipFill>
        <p:spPr>
          <a:xfrm>
            <a:off x="166255" y="1553937"/>
            <a:ext cx="4671753" cy="4724809"/>
          </a:xfrm>
          <a:prstGeom prst="rect">
            <a:avLst/>
          </a:prstGeom>
        </p:spPr>
      </p:pic>
      <p:pic>
        <p:nvPicPr>
          <p:cNvPr id="23" name="Picture 22">
            <a:extLst>
              <a:ext uri="{FF2B5EF4-FFF2-40B4-BE49-F238E27FC236}">
                <a16:creationId xmlns:a16="http://schemas.microsoft.com/office/drawing/2014/main" id="{2B533E76-455C-9113-144D-5641FE0D8E3C}"/>
              </a:ext>
            </a:extLst>
          </p:cNvPr>
          <p:cNvPicPr>
            <a:picLocks noChangeAspect="1"/>
          </p:cNvPicPr>
          <p:nvPr/>
        </p:nvPicPr>
        <p:blipFill>
          <a:blip r:embed="rId4"/>
          <a:stretch>
            <a:fillRect/>
          </a:stretch>
        </p:blipFill>
        <p:spPr>
          <a:xfrm>
            <a:off x="4865718" y="3932965"/>
            <a:ext cx="3224771" cy="1504217"/>
          </a:xfrm>
          <a:prstGeom prst="rect">
            <a:avLst/>
          </a:prstGeom>
        </p:spPr>
      </p:pic>
      <p:pic>
        <p:nvPicPr>
          <p:cNvPr id="25" name="Picture 24">
            <a:extLst>
              <a:ext uri="{FF2B5EF4-FFF2-40B4-BE49-F238E27FC236}">
                <a16:creationId xmlns:a16="http://schemas.microsoft.com/office/drawing/2014/main" id="{66C31FAA-9EA8-D1C1-EB08-0E119704603D}"/>
              </a:ext>
            </a:extLst>
          </p:cNvPr>
          <p:cNvPicPr>
            <a:picLocks noChangeAspect="1"/>
          </p:cNvPicPr>
          <p:nvPr/>
        </p:nvPicPr>
        <p:blipFill>
          <a:blip r:embed="rId5"/>
          <a:stretch>
            <a:fillRect/>
          </a:stretch>
        </p:blipFill>
        <p:spPr>
          <a:xfrm>
            <a:off x="8115123" y="2238618"/>
            <a:ext cx="4023370" cy="2721309"/>
          </a:xfrm>
          <a:prstGeom prst="rect">
            <a:avLst/>
          </a:prstGeom>
        </p:spPr>
      </p:pic>
      <p:grpSp>
        <p:nvGrpSpPr>
          <p:cNvPr id="26" name="Group 25">
            <a:extLst>
              <a:ext uri="{FF2B5EF4-FFF2-40B4-BE49-F238E27FC236}">
                <a16:creationId xmlns:a16="http://schemas.microsoft.com/office/drawing/2014/main" id="{F3CBF663-DE38-62B9-A202-51EA1699232C}"/>
              </a:ext>
            </a:extLst>
          </p:cNvPr>
          <p:cNvGrpSpPr/>
          <p:nvPr/>
        </p:nvGrpSpPr>
        <p:grpSpPr>
          <a:xfrm>
            <a:off x="4852107" y="1280160"/>
            <a:ext cx="60466" cy="5311708"/>
            <a:chOff x="7325104" y="353418"/>
            <a:chExt cx="45719" cy="6361532"/>
          </a:xfrm>
        </p:grpSpPr>
        <p:cxnSp>
          <p:nvCxnSpPr>
            <p:cNvPr id="27" name="Straight Connector 26">
              <a:extLst>
                <a:ext uri="{FF2B5EF4-FFF2-40B4-BE49-F238E27FC236}">
                  <a16:creationId xmlns:a16="http://schemas.microsoft.com/office/drawing/2014/main" id="{1076CDC0-D0B7-F117-8845-671F998774A0}"/>
                </a:ext>
                <a:ext uri="{C183D7F6-B498-43B3-948B-1728B52AA6E4}">
                  <adec:decorative xmlns:adec="http://schemas.microsoft.com/office/drawing/2017/decorative" val="1"/>
                </a:ext>
              </a:extLst>
            </p:cNvPr>
            <p:cNvCxnSpPr>
              <a:cxnSpLocks/>
            </p:cNvCxnSpPr>
            <p:nvPr/>
          </p:nvCxnSpPr>
          <p:spPr>
            <a:xfrm>
              <a:off x="7346372" y="402394"/>
              <a:ext cx="0" cy="6223885"/>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1E1F97D2-F369-E36E-867B-FE44CD22A844}"/>
                </a:ext>
              </a:extLst>
            </p:cNvPr>
            <p:cNvSpPr/>
            <p:nvPr/>
          </p:nvSpPr>
          <p:spPr>
            <a:xfrm>
              <a:off x="7325104" y="353418"/>
              <a:ext cx="45719" cy="6361532"/>
            </a:xfrm>
            <a:prstGeom prst="rect">
              <a:avLst/>
            </a:prstGeom>
            <a:gradFill>
              <a:gsLst>
                <a:gs pos="0">
                  <a:schemeClr val="bg1"/>
                </a:gs>
                <a:gs pos="5000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0AC6986-A73D-D01B-D642-159E917A9472}"/>
              </a:ext>
            </a:extLst>
          </p:cNvPr>
          <p:cNvGrpSpPr/>
          <p:nvPr/>
        </p:nvGrpSpPr>
        <p:grpSpPr>
          <a:xfrm>
            <a:off x="8036299" y="1321054"/>
            <a:ext cx="60466" cy="5311708"/>
            <a:chOff x="7325104" y="353418"/>
            <a:chExt cx="45719" cy="6361532"/>
          </a:xfrm>
        </p:grpSpPr>
        <p:cxnSp>
          <p:nvCxnSpPr>
            <p:cNvPr id="30" name="Straight Connector 29">
              <a:extLst>
                <a:ext uri="{FF2B5EF4-FFF2-40B4-BE49-F238E27FC236}">
                  <a16:creationId xmlns:a16="http://schemas.microsoft.com/office/drawing/2014/main" id="{C0951DC0-0904-FEEB-74EA-87429885C71B}"/>
                </a:ext>
                <a:ext uri="{C183D7F6-B498-43B3-948B-1728B52AA6E4}">
                  <adec:decorative xmlns:adec="http://schemas.microsoft.com/office/drawing/2017/decorative" val="1"/>
                </a:ext>
              </a:extLst>
            </p:cNvPr>
            <p:cNvCxnSpPr>
              <a:cxnSpLocks/>
            </p:cNvCxnSpPr>
            <p:nvPr/>
          </p:nvCxnSpPr>
          <p:spPr>
            <a:xfrm>
              <a:off x="7346372" y="402394"/>
              <a:ext cx="0" cy="6223885"/>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BA6EF49-7F40-0F2C-5397-734246281F2C}"/>
                </a:ext>
              </a:extLst>
            </p:cNvPr>
            <p:cNvSpPr/>
            <p:nvPr/>
          </p:nvSpPr>
          <p:spPr>
            <a:xfrm>
              <a:off x="7325104" y="353418"/>
              <a:ext cx="45719" cy="6361532"/>
            </a:xfrm>
            <a:prstGeom prst="rect">
              <a:avLst/>
            </a:prstGeom>
            <a:gradFill>
              <a:gsLst>
                <a:gs pos="0">
                  <a:schemeClr val="bg1"/>
                </a:gs>
                <a:gs pos="5000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DE6995E1-A341-8DFD-4159-F4874651DB8E}"/>
              </a:ext>
            </a:extLst>
          </p:cNvPr>
          <p:cNvSpPr txBox="1"/>
          <p:nvPr/>
        </p:nvSpPr>
        <p:spPr>
          <a:xfrm>
            <a:off x="133918" y="6171097"/>
            <a:ext cx="4587408" cy="461665"/>
          </a:xfrm>
          <a:prstGeom prst="rect">
            <a:avLst/>
          </a:prstGeom>
          <a:noFill/>
        </p:spPr>
        <p:txBody>
          <a:bodyPr wrap="square">
            <a:spAutoFit/>
          </a:bodyPr>
          <a:lstStyle/>
          <a:p>
            <a:r>
              <a:rPr lang="en-US" sz="1200" dirty="0"/>
              <a:t>Screenshotted from https://qnlp.cambridgequantum.com/generate.html</a:t>
            </a:r>
          </a:p>
        </p:txBody>
      </p:sp>
      <p:sp>
        <p:nvSpPr>
          <p:cNvPr id="36" name="TextBox 35">
            <a:extLst>
              <a:ext uri="{FF2B5EF4-FFF2-40B4-BE49-F238E27FC236}">
                <a16:creationId xmlns:a16="http://schemas.microsoft.com/office/drawing/2014/main" id="{97A1CB46-42CC-0699-DF34-2C13469D3B3C}"/>
              </a:ext>
            </a:extLst>
          </p:cNvPr>
          <p:cNvSpPr txBox="1"/>
          <p:nvPr/>
        </p:nvSpPr>
        <p:spPr>
          <a:xfrm>
            <a:off x="5043354" y="5645440"/>
            <a:ext cx="6561729" cy="461665"/>
          </a:xfrm>
          <a:prstGeom prst="rect">
            <a:avLst/>
          </a:prstGeom>
          <a:noFill/>
        </p:spPr>
        <p:txBody>
          <a:bodyPr wrap="square">
            <a:spAutoFit/>
          </a:bodyPr>
          <a:lstStyle/>
          <a:p>
            <a:r>
              <a:rPr lang="en-US" sz="1200" dirty="0"/>
              <a:t>Figure s from Yeung and </a:t>
            </a:r>
            <a:r>
              <a:rPr lang="en-US" sz="1200" dirty="0" err="1"/>
              <a:t>Kartsaklis</a:t>
            </a:r>
            <a:r>
              <a:rPr lang="en-US" sz="1200" dirty="0"/>
              <a:t>. 2021. A CCG-Based Version of the </a:t>
            </a:r>
            <a:r>
              <a:rPr lang="en-US" sz="1200" dirty="0" err="1"/>
              <a:t>DisCoCat</a:t>
            </a:r>
            <a:r>
              <a:rPr lang="en-US" sz="1200" dirty="0"/>
              <a:t> Framework. Proceedings of SEMSPACE.</a:t>
            </a:r>
          </a:p>
        </p:txBody>
      </p:sp>
      <p:sp>
        <p:nvSpPr>
          <p:cNvPr id="2" name="TextBox 1">
            <a:extLst>
              <a:ext uri="{FF2B5EF4-FFF2-40B4-BE49-F238E27FC236}">
                <a16:creationId xmlns:a16="http://schemas.microsoft.com/office/drawing/2014/main" id="{7F97C261-260A-2AAA-FC3C-157F317451C0}"/>
              </a:ext>
            </a:extLst>
          </p:cNvPr>
          <p:cNvSpPr txBox="1"/>
          <p:nvPr/>
        </p:nvSpPr>
        <p:spPr>
          <a:xfrm>
            <a:off x="5043354" y="6130119"/>
            <a:ext cx="6456413" cy="461665"/>
          </a:xfrm>
          <a:prstGeom prst="rect">
            <a:avLst/>
          </a:prstGeom>
          <a:noFill/>
        </p:spPr>
        <p:txBody>
          <a:bodyPr wrap="square">
            <a:spAutoFit/>
          </a:bodyPr>
          <a:lstStyle/>
          <a:p>
            <a:r>
              <a:rPr lang="en-US" sz="1200" dirty="0" err="1"/>
              <a:t>DisCoCat</a:t>
            </a:r>
            <a:r>
              <a:rPr lang="en-US" sz="1200" dirty="0"/>
              <a:t> was introduced in </a:t>
            </a:r>
            <a:r>
              <a:rPr lang="en-US" sz="1200" dirty="0" err="1"/>
              <a:t>Coecke</a:t>
            </a:r>
            <a:r>
              <a:rPr lang="en-US" sz="1200" dirty="0"/>
              <a:t>, </a:t>
            </a:r>
            <a:r>
              <a:rPr lang="en-US" sz="1200" dirty="0" err="1"/>
              <a:t>Sadrzadeh</a:t>
            </a:r>
            <a:r>
              <a:rPr lang="en-US" sz="1200" dirty="0"/>
              <a:t>, and Clark. 2010. </a:t>
            </a:r>
            <a:r>
              <a:rPr lang="en-US" sz="1200" i="1" dirty="0"/>
              <a:t>Mathematical foundations for a compositional distributional model of meaning</a:t>
            </a:r>
            <a:r>
              <a:rPr lang="en-US" sz="1200" dirty="0"/>
              <a:t>. </a:t>
            </a:r>
            <a:r>
              <a:rPr lang="en-US" sz="1200" dirty="0" err="1"/>
              <a:t>Lambek</a:t>
            </a:r>
            <a:r>
              <a:rPr lang="en-US" sz="1200" dirty="0"/>
              <a:t> Festschrift Linguistic Analysis</a:t>
            </a:r>
          </a:p>
        </p:txBody>
      </p:sp>
    </p:spTree>
    <p:extLst>
      <p:ext uri="{BB962C8B-B14F-4D97-AF65-F5344CB8AC3E}">
        <p14:creationId xmlns:p14="http://schemas.microsoft.com/office/powerpoint/2010/main" val="285964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C5C7B5-F773-D958-C590-EA8F8EE63D35}"/>
              </a:ext>
            </a:extLst>
          </p:cNvPr>
          <p:cNvPicPr>
            <a:picLocks noChangeAspect="1"/>
          </p:cNvPicPr>
          <p:nvPr/>
        </p:nvPicPr>
        <p:blipFill rotWithShape="1">
          <a:blip r:embed="rId3"/>
          <a:srcRect t="51682" r="74361"/>
          <a:stretch/>
        </p:blipFill>
        <p:spPr>
          <a:xfrm>
            <a:off x="1074534" y="2069892"/>
            <a:ext cx="2372810" cy="1166501"/>
          </a:xfrm>
          <a:prstGeom prst="rect">
            <a:avLst/>
          </a:prstGeom>
        </p:spPr>
      </p:pic>
      <p:sp>
        <p:nvSpPr>
          <p:cNvPr id="2" name="Oval 1" descr="timeline endpoints">
            <a:extLst>
              <a:ext uri="{FF2B5EF4-FFF2-40B4-BE49-F238E27FC236}">
                <a16:creationId xmlns:a16="http://schemas.microsoft.com/office/drawing/2014/main" id="{81AA7F01-98B3-49CE-A287-1B558536C306}"/>
              </a:ext>
            </a:extLst>
          </p:cNvPr>
          <p:cNvSpPr/>
          <p:nvPr/>
        </p:nvSpPr>
        <p:spPr>
          <a:xfrm>
            <a:off x="1020219" y="1969843"/>
            <a:ext cx="218092" cy="218092"/>
          </a:xfrm>
          <a:prstGeom prst="ellipse">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2D3AE2E-D6C7-DFE7-E8F4-8EAC02DF68E3}"/>
              </a:ext>
            </a:extLst>
          </p:cNvPr>
          <p:cNvSpPr/>
          <p:nvPr/>
        </p:nvSpPr>
        <p:spPr>
          <a:xfrm>
            <a:off x="3264888" y="1939278"/>
            <a:ext cx="290867" cy="279229"/>
          </a:xfrm>
          <a:prstGeom prst="ellipse">
            <a:avLst/>
          </a:prstGeom>
          <a:solidFill>
            <a:srgbClr val="7D38BC"/>
          </a:solidFill>
          <a:ln w="12700">
            <a:solidFill>
              <a:srgbClr val="7D38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44">
            <a:extLst>
              <a:ext uri="{FF2B5EF4-FFF2-40B4-BE49-F238E27FC236}">
                <a16:creationId xmlns:a16="http://schemas.microsoft.com/office/drawing/2014/main" id="{7192E802-32F6-433A-790A-328FED5C5DF1}"/>
              </a:ext>
            </a:extLst>
          </p:cNvPr>
          <p:cNvSpPr>
            <a:spLocks noGrp="1"/>
          </p:cNvSpPr>
          <p:nvPr>
            <p:ph type="title"/>
          </p:nvPr>
        </p:nvSpPr>
        <p:spPr>
          <a:xfrm>
            <a:off x="230124" y="457200"/>
            <a:ext cx="11731752" cy="630936"/>
          </a:xfrm>
        </p:spPr>
        <p:txBody>
          <a:bodyPr/>
          <a:lstStyle/>
          <a:p>
            <a:r>
              <a:rPr lang="en-US" dirty="0"/>
              <a:t>Elements of logic in conversation</a:t>
            </a:r>
          </a:p>
        </p:txBody>
      </p:sp>
      <p:sp>
        <p:nvSpPr>
          <p:cNvPr id="33" name="Oval 32">
            <a:extLst>
              <a:ext uri="{FF2B5EF4-FFF2-40B4-BE49-F238E27FC236}">
                <a16:creationId xmlns:a16="http://schemas.microsoft.com/office/drawing/2014/main" id="{C5DEECEB-2AEB-381A-87AD-211331B9206F}"/>
              </a:ext>
            </a:extLst>
          </p:cNvPr>
          <p:cNvSpPr/>
          <p:nvPr/>
        </p:nvSpPr>
        <p:spPr>
          <a:xfrm>
            <a:off x="1680452" y="1481723"/>
            <a:ext cx="1160580" cy="1160580"/>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4800" dirty="0">
                <a:solidFill>
                  <a:schemeClr val="accent4"/>
                </a:solidFill>
              </a:rPr>
              <a:t>⊑</a:t>
            </a:r>
          </a:p>
        </p:txBody>
      </p:sp>
      <p:sp>
        <p:nvSpPr>
          <p:cNvPr id="34" name="Text Placeholder 15">
            <a:extLst>
              <a:ext uri="{FF2B5EF4-FFF2-40B4-BE49-F238E27FC236}">
                <a16:creationId xmlns:a16="http://schemas.microsoft.com/office/drawing/2014/main" id="{16594D35-5456-1E6A-32E9-89DBCEEC2AF2}"/>
              </a:ext>
            </a:extLst>
          </p:cNvPr>
          <p:cNvSpPr txBox="1">
            <a:spLocks/>
          </p:cNvSpPr>
          <p:nvPr/>
        </p:nvSpPr>
        <p:spPr>
          <a:xfrm>
            <a:off x="1397512" y="3489752"/>
            <a:ext cx="1858891" cy="302187"/>
          </a:xfrm>
          <a:prstGeom prst="rect">
            <a:avLst/>
          </a:prstGeom>
        </p:spPr>
        <p:txBody>
          <a:bodyPr vert="horz" lIns="91440" tIns="45720" rIns="91440" bIns="45720" rtlCol="0">
            <a:noAutofit/>
          </a:bodyPr>
          <a:lstStyle>
            <a:lvl1pPr marL="0" indent="0" algn="l" defTabSz="914354" rtl="0" eaLnBrk="1" latinLnBrk="0" hangingPunct="1">
              <a:lnSpc>
                <a:spcPct val="90000"/>
              </a:lnSpc>
              <a:spcBef>
                <a:spcPts val="1000"/>
              </a:spcBef>
              <a:buFont typeface="Arial" panose="020B0604020202020204" pitchFamily="34" charset="0"/>
              <a:buNone/>
              <a:defRPr sz="2000" b="1" kern="1200">
                <a:solidFill>
                  <a:schemeClr val="accent4"/>
                </a:solidFill>
                <a:latin typeface="+mj-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Entailment</a:t>
            </a:r>
          </a:p>
        </p:txBody>
      </p:sp>
      <p:sp>
        <p:nvSpPr>
          <p:cNvPr id="35" name="TextBox 34">
            <a:extLst>
              <a:ext uri="{FF2B5EF4-FFF2-40B4-BE49-F238E27FC236}">
                <a16:creationId xmlns:a16="http://schemas.microsoft.com/office/drawing/2014/main" id="{38A80574-64DC-ECD9-C7F2-F60FB076F37A}"/>
              </a:ext>
            </a:extLst>
          </p:cNvPr>
          <p:cNvSpPr txBox="1"/>
          <p:nvPr/>
        </p:nvSpPr>
        <p:spPr>
          <a:xfrm>
            <a:off x="4293775" y="1481723"/>
            <a:ext cx="6746408" cy="4807696"/>
          </a:xfrm>
          <a:prstGeom prst="rect">
            <a:avLst/>
          </a:prstGeom>
          <a:noFill/>
        </p:spPr>
        <p:txBody>
          <a:bodyPr wrap="square" rtlCol="0">
            <a:noAutofit/>
          </a:bodyPr>
          <a:lstStyle/>
          <a:p>
            <a:pPr marL="285750" indent="-285750">
              <a:buClr>
                <a:srgbClr val="B13DC8"/>
              </a:buClr>
              <a:buFont typeface="Arial" panose="020B0604020202020204" pitchFamily="34" charset="0"/>
              <a:buChar char="•"/>
            </a:pPr>
            <a:r>
              <a:rPr lang="en-US" sz="3000" dirty="0">
                <a:latin typeface="+mj-lt"/>
              </a:rPr>
              <a:t>Hyponymy: partial order on meanings</a:t>
            </a:r>
          </a:p>
          <a:p>
            <a:pPr marL="742950" lvl="1" indent="-285750">
              <a:buClr>
                <a:srgbClr val="B13DC8"/>
              </a:buClr>
              <a:buFont typeface="Arial" panose="020B0604020202020204" pitchFamily="34" charset="0"/>
              <a:buChar char="•"/>
            </a:pPr>
            <a:r>
              <a:rPr lang="en-US" sz="2700" dirty="0">
                <a:latin typeface="+mj-lt"/>
              </a:rPr>
              <a:t>Modelled in lexical databases such as WordNet curated by humans</a:t>
            </a:r>
          </a:p>
          <a:p>
            <a:pPr lvl="1">
              <a:buClr>
                <a:srgbClr val="B13DC8"/>
              </a:buClr>
            </a:pPr>
            <a:endParaRPr lang="en-US" sz="2700" dirty="0">
              <a:latin typeface="+mj-lt"/>
            </a:endParaRPr>
          </a:p>
          <a:p>
            <a:pPr lvl="1">
              <a:buClr>
                <a:srgbClr val="B13DC8"/>
              </a:buClr>
            </a:pPr>
            <a:endParaRPr lang="en-US" sz="2700" dirty="0">
              <a:latin typeface="+mj-lt"/>
            </a:endParaRPr>
          </a:p>
          <a:p>
            <a:pPr lvl="1">
              <a:buClr>
                <a:srgbClr val="B13DC8"/>
              </a:buClr>
            </a:pPr>
            <a:endParaRPr lang="en-US" sz="2700" dirty="0">
              <a:latin typeface="+mj-lt"/>
            </a:endParaRPr>
          </a:p>
          <a:p>
            <a:pPr lvl="1">
              <a:buClr>
                <a:srgbClr val="B13DC8"/>
              </a:buClr>
            </a:pPr>
            <a:endParaRPr lang="en-US" sz="2700" dirty="0">
              <a:latin typeface="+mj-lt"/>
            </a:endParaRPr>
          </a:p>
          <a:p>
            <a:pPr lvl="1">
              <a:buClr>
                <a:srgbClr val="B13DC8"/>
              </a:buClr>
            </a:pPr>
            <a:endParaRPr lang="en-US" sz="2700" dirty="0">
              <a:latin typeface="+mj-lt"/>
            </a:endParaRPr>
          </a:p>
          <a:p>
            <a:pPr marL="742950" lvl="1" indent="-285750">
              <a:buClr>
                <a:srgbClr val="B13DC8"/>
              </a:buClr>
              <a:buFont typeface="Arial" panose="020B0604020202020204" pitchFamily="34" charset="0"/>
              <a:buChar char="•"/>
            </a:pPr>
            <a:r>
              <a:rPr lang="en-US" sz="2700" dirty="0">
                <a:latin typeface="+mj-lt"/>
              </a:rPr>
              <a:t>Modelled in distributional NLP by cones, vector specialization, Gaussian embedding</a:t>
            </a:r>
          </a:p>
        </p:txBody>
      </p:sp>
      <p:pic>
        <p:nvPicPr>
          <p:cNvPr id="9" name="Picture 8">
            <a:extLst>
              <a:ext uri="{FF2B5EF4-FFF2-40B4-BE49-F238E27FC236}">
                <a16:creationId xmlns:a16="http://schemas.microsoft.com/office/drawing/2014/main" id="{1AF5546A-F5F5-AA64-4266-E86F0BBE75A4}"/>
              </a:ext>
            </a:extLst>
          </p:cNvPr>
          <p:cNvPicPr>
            <a:picLocks noChangeAspect="1"/>
          </p:cNvPicPr>
          <p:nvPr/>
        </p:nvPicPr>
        <p:blipFill>
          <a:blip r:embed="rId4"/>
          <a:stretch>
            <a:fillRect/>
          </a:stretch>
        </p:blipFill>
        <p:spPr>
          <a:xfrm>
            <a:off x="4594254" y="3207536"/>
            <a:ext cx="6078172" cy="931394"/>
          </a:xfrm>
          <a:prstGeom prst="rect">
            <a:avLst/>
          </a:prstGeom>
        </p:spPr>
      </p:pic>
    </p:spTree>
    <p:extLst>
      <p:ext uri="{BB962C8B-B14F-4D97-AF65-F5344CB8AC3E}">
        <p14:creationId xmlns:p14="http://schemas.microsoft.com/office/powerpoint/2010/main" val="409681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44">
            <a:extLst>
              <a:ext uri="{FF2B5EF4-FFF2-40B4-BE49-F238E27FC236}">
                <a16:creationId xmlns:a16="http://schemas.microsoft.com/office/drawing/2014/main" id="{7192E802-32F6-433A-790A-328FED5C5DF1}"/>
              </a:ext>
            </a:extLst>
          </p:cNvPr>
          <p:cNvSpPr>
            <a:spLocks noGrp="1"/>
          </p:cNvSpPr>
          <p:nvPr>
            <p:ph type="title"/>
          </p:nvPr>
        </p:nvSpPr>
        <p:spPr>
          <a:xfrm>
            <a:off x="230124" y="457200"/>
            <a:ext cx="11731752" cy="630936"/>
          </a:xfrm>
        </p:spPr>
        <p:txBody>
          <a:bodyPr/>
          <a:lstStyle/>
          <a:p>
            <a:r>
              <a:rPr lang="en-US" dirty="0"/>
              <a:t>Elements of logic in conversation</a:t>
            </a:r>
          </a:p>
        </p:txBody>
      </p:sp>
      <p:sp>
        <p:nvSpPr>
          <p:cNvPr id="35" name="TextBox 34">
            <a:extLst>
              <a:ext uri="{FF2B5EF4-FFF2-40B4-BE49-F238E27FC236}">
                <a16:creationId xmlns:a16="http://schemas.microsoft.com/office/drawing/2014/main" id="{38A80574-64DC-ECD9-C7F2-F60FB076F37A}"/>
              </a:ext>
            </a:extLst>
          </p:cNvPr>
          <p:cNvSpPr txBox="1"/>
          <p:nvPr/>
        </p:nvSpPr>
        <p:spPr>
          <a:xfrm>
            <a:off x="4293775" y="1481723"/>
            <a:ext cx="7003280" cy="4807696"/>
          </a:xfrm>
          <a:prstGeom prst="rect">
            <a:avLst/>
          </a:prstGeom>
          <a:noFill/>
        </p:spPr>
        <p:txBody>
          <a:bodyPr wrap="square" rtlCol="0">
            <a:noAutofit/>
          </a:bodyPr>
          <a:lstStyle/>
          <a:p>
            <a:pPr marL="285750" indent="-285750">
              <a:buClr>
                <a:srgbClr val="B13DC8"/>
              </a:buClr>
              <a:buFont typeface="Arial" panose="020B0604020202020204" pitchFamily="34" charset="0"/>
              <a:buChar char="•"/>
            </a:pPr>
            <a:r>
              <a:rPr lang="en-US" sz="3000" dirty="0">
                <a:latin typeface="+mj-lt"/>
              </a:rPr>
              <a:t>Problem: hyponymy should compose</a:t>
            </a:r>
          </a:p>
          <a:p>
            <a:pPr marL="742950" lvl="1" indent="-285750">
              <a:buClr>
                <a:srgbClr val="B13DC8"/>
              </a:buClr>
              <a:buFont typeface="Arial" panose="020B0604020202020204" pitchFamily="34" charset="0"/>
              <a:buChar char="•"/>
            </a:pPr>
            <a:r>
              <a:rPr lang="en-US" sz="2700" dirty="0">
                <a:latin typeface="+mj-lt"/>
              </a:rPr>
              <a:t>Ex. cats climb entails mammals move</a:t>
            </a:r>
          </a:p>
          <a:p>
            <a:pPr marL="285750" indent="-285750">
              <a:buClr>
                <a:srgbClr val="B13DC8"/>
              </a:buClr>
              <a:buFont typeface="Arial" panose="020B0604020202020204" pitchFamily="34" charset="0"/>
              <a:buChar char="•"/>
            </a:pPr>
            <a:endParaRPr lang="en-US" sz="3000" dirty="0">
              <a:latin typeface="+mj-lt"/>
            </a:endParaRPr>
          </a:p>
          <a:p>
            <a:pPr marL="285750" indent="-285750">
              <a:buClr>
                <a:srgbClr val="B13DC8"/>
              </a:buClr>
              <a:buFont typeface="Arial" panose="020B0604020202020204" pitchFamily="34" charset="0"/>
              <a:buChar char="•"/>
            </a:pPr>
            <a:r>
              <a:rPr lang="en-US" sz="3000" dirty="0">
                <a:latin typeface="+mj-lt"/>
              </a:rPr>
              <a:t>Solution: find composition operations that preserve entailment</a:t>
            </a:r>
          </a:p>
          <a:p>
            <a:pPr marL="742950" lvl="1" indent="-285750">
              <a:buClr>
                <a:srgbClr val="B13DC8"/>
              </a:buClr>
              <a:buFont typeface="Arial" panose="020B0604020202020204" pitchFamily="34" charset="0"/>
              <a:buChar char="•"/>
            </a:pPr>
            <a:r>
              <a:rPr lang="en-US" sz="3000" dirty="0">
                <a:latin typeface="+mj-lt"/>
              </a:rPr>
              <a:t>Not clear how to do this for vectors</a:t>
            </a:r>
          </a:p>
          <a:p>
            <a:pPr marL="742950" lvl="1" indent="-285750">
              <a:buClr>
                <a:srgbClr val="B13DC8"/>
              </a:buClr>
              <a:buFont typeface="Arial" panose="020B0604020202020204" pitchFamily="34" charset="0"/>
              <a:buChar char="•"/>
            </a:pPr>
            <a:r>
              <a:rPr lang="en-US" sz="3000" dirty="0">
                <a:latin typeface="+mj-lt"/>
              </a:rPr>
              <a:t>Furthermore, entailment is graded</a:t>
            </a:r>
          </a:p>
          <a:p>
            <a:pPr marL="1200150" lvl="2" indent="-285750">
              <a:buClr>
                <a:srgbClr val="B13DC8"/>
              </a:buClr>
              <a:buFont typeface="Arial" panose="020B0604020202020204" pitchFamily="34" charset="0"/>
              <a:buChar char="•"/>
            </a:pPr>
            <a:r>
              <a:rPr lang="en-US" sz="3000" dirty="0">
                <a:latin typeface="+mj-lt"/>
              </a:rPr>
              <a:t>cupcake ⊑ sweet </a:t>
            </a:r>
            <a:r>
              <a:rPr lang="en-US" sz="3000" dirty="0">
                <a:latin typeface="Courier New" panose="02070309020205020404" pitchFamily="49" charset="0"/>
                <a:cs typeface="Courier New" panose="02070309020205020404" pitchFamily="49" charset="0"/>
              </a:rPr>
              <a:t>—</a:t>
            </a:r>
            <a:r>
              <a:rPr lang="en-US" sz="3000" dirty="0">
                <a:latin typeface="+mj-lt"/>
              </a:rPr>
              <a:t> high entailment</a:t>
            </a:r>
          </a:p>
          <a:p>
            <a:pPr marL="1200150" lvl="2" indent="-285750">
              <a:buClr>
                <a:srgbClr val="B13DC8"/>
              </a:buClr>
              <a:buFont typeface="Arial" panose="020B0604020202020204" pitchFamily="34" charset="0"/>
              <a:buChar char="•"/>
            </a:pPr>
            <a:r>
              <a:rPr lang="en-US" sz="3000" dirty="0">
                <a:latin typeface="+mj-lt"/>
              </a:rPr>
              <a:t>cupcake </a:t>
            </a:r>
            <a:r>
              <a:rPr lang="en-US" sz="3200" dirty="0"/>
              <a:t>⊑ </a:t>
            </a:r>
            <a:r>
              <a:rPr lang="en-US" sz="3000" dirty="0">
                <a:latin typeface="+mj-lt"/>
              </a:rPr>
              <a:t>chocolate </a:t>
            </a:r>
            <a:r>
              <a:rPr lang="en-US" sz="3000" dirty="0">
                <a:latin typeface="Courier New" panose="02070309020205020404" pitchFamily="49" charset="0"/>
                <a:cs typeface="Courier New" panose="02070309020205020404" pitchFamily="49" charset="0"/>
              </a:rPr>
              <a:t>—</a:t>
            </a:r>
            <a:r>
              <a:rPr lang="en-US" sz="3000" dirty="0">
                <a:latin typeface="+mj-lt"/>
              </a:rPr>
              <a:t> medium</a:t>
            </a:r>
          </a:p>
          <a:p>
            <a:pPr marL="1200150" lvl="2" indent="-285750">
              <a:buClr>
                <a:srgbClr val="B13DC8"/>
              </a:buClr>
              <a:buFont typeface="Arial" panose="020B0604020202020204" pitchFamily="34" charset="0"/>
              <a:buChar char="•"/>
            </a:pPr>
            <a:r>
              <a:rPr lang="en-US" sz="3000" dirty="0">
                <a:latin typeface="+mj-lt"/>
              </a:rPr>
              <a:t>cupcake </a:t>
            </a:r>
            <a:r>
              <a:rPr lang="en-US" sz="3200" dirty="0"/>
              <a:t>⊑ </a:t>
            </a:r>
            <a:r>
              <a:rPr lang="en-US" sz="3000" dirty="0">
                <a:latin typeface="+mj-lt"/>
              </a:rPr>
              <a:t>liquid </a:t>
            </a:r>
            <a:r>
              <a:rPr lang="en-US" sz="3000" dirty="0">
                <a:latin typeface="+mj-lt"/>
                <a:cs typeface="Courier New" panose="02070309020205020404" pitchFamily="49" charset="0"/>
              </a:rPr>
              <a:t>— </a:t>
            </a:r>
            <a:r>
              <a:rPr lang="en-US" sz="3000" dirty="0">
                <a:latin typeface="+mj-lt"/>
              </a:rPr>
              <a:t>low</a:t>
            </a:r>
          </a:p>
        </p:txBody>
      </p:sp>
      <p:pic>
        <p:nvPicPr>
          <p:cNvPr id="3" name="Picture 2">
            <a:extLst>
              <a:ext uri="{FF2B5EF4-FFF2-40B4-BE49-F238E27FC236}">
                <a16:creationId xmlns:a16="http://schemas.microsoft.com/office/drawing/2014/main" id="{79F9D47A-2D9A-5C0F-64D4-BB54AFC39D62}"/>
              </a:ext>
            </a:extLst>
          </p:cNvPr>
          <p:cNvPicPr>
            <a:picLocks noChangeAspect="1"/>
          </p:cNvPicPr>
          <p:nvPr/>
        </p:nvPicPr>
        <p:blipFill rotWithShape="1">
          <a:blip r:embed="rId2"/>
          <a:srcRect t="51682" r="74361"/>
          <a:stretch/>
        </p:blipFill>
        <p:spPr>
          <a:xfrm>
            <a:off x="1074534" y="2069892"/>
            <a:ext cx="2372810" cy="1166501"/>
          </a:xfrm>
          <a:prstGeom prst="rect">
            <a:avLst/>
          </a:prstGeom>
        </p:spPr>
      </p:pic>
      <p:sp>
        <p:nvSpPr>
          <p:cNvPr id="4" name="Oval 3" descr="timeline endpoints">
            <a:extLst>
              <a:ext uri="{FF2B5EF4-FFF2-40B4-BE49-F238E27FC236}">
                <a16:creationId xmlns:a16="http://schemas.microsoft.com/office/drawing/2014/main" id="{B8800E77-0AA4-482C-2B7E-7F4BD559FF84}"/>
              </a:ext>
            </a:extLst>
          </p:cNvPr>
          <p:cNvSpPr/>
          <p:nvPr/>
        </p:nvSpPr>
        <p:spPr>
          <a:xfrm>
            <a:off x="1020219" y="1969843"/>
            <a:ext cx="218092" cy="218092"/>
          </a:xfrm>
          <a:prstGeom prst="ellipse">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CD4E212-D266-660F-786F-54A464D8E61A}"/>
              </a:ext>
            </a:extLst>
          </p:cNvPr>
          <p:cNvSpPr/>
          <p:nvPr/>
        </p:nvSpPr>
        <p:spPr>
          <a:xfrm>
            <a:off x="3264888" y="1939278"/>
            <a:ext cx="290867" cy="279229"/>
          </a:xfrm>
          <a:prstGeom prst="ellipse">
            <a:avLst/>
          </a:prstGeom>
          <a:solidFill>
            <a:srgbClr val="7D38BC"/>
          </a:solidFill>
          <a:ln w="12700">
            <a:solidFill>
              <a:srgbClr val="7D38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84B744-4839-0342-E71D-6A5452FDF663}"/>
              </a:ext>
            </a:extLst>
          </p:cNvPr>
          <p:cNvSpPr/>
          <p:nvPr/>
        </p:nvSpPr>
        <p:spPr>
          <a:xfrm>
            <a:off x="1680452" y="1481723"/>
            <a:ext cx="1160580" cy="1160580"/>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4800" dirty="0">
                <a:solidFill>
                  <a:schemeClr val="accent4"/>
                </a:solidFill>
              </a:rPr>
              <a:t>⊑</a:t>
            </a:r>
          </a:p>
        </p:txBody>
      </p:sp>
      <p:sp>
        <p:nvSpPr>
          <p:cNvPr id="7" name="Text Placeholder 15">
            <a:extLst>
              <a:ext uri="{FF2B5EF4-FFF2-40B4-BE49-F238E27FC236}">
                <a16:creationId xmlns:a16="http://schemas.microsoft.com/office/drawing/2014/main" id="{1C104DC9-3FDE-2764-A073-BD4FB560559F}"/>
              </a:ext>
            </a:extLst>
          </p:cNvPr>
          <p:cNvSpPr txBox="1">
            <a:spLocks/>
          </p:cNvSpPr>
          <p:nvPr/>
        </p:nvSpPr>
        <p:spPr>
          <a:xfrm>
            <a:off x="1397512" y="3489752"/>
            <a:ext cx="1858891" cy="302187"/>
          </a:xfrm>
          <a:prstGeom prst="rect">
            <a:avLst/>
          </a:prstGeom>
        </p:spPr>
        <p:txBody>
          <a:bodyPr vert="horz" lIns="91440" tIns="45720" rIns="91440" bIns="45720" rtlCol="0">
            <a:noAutofit/>
          </a:bodyPr>
          <a:lstStyle>
            <a:lvl1pPr marL="0" indent="0" algn="l" defTabSz="914354" rtl="0" eaLnBrk="1" latinLnBrk="0" hangingPunct="1">
              <a:lnSpc>
                <a:spcPct val="90000"/>
              </a:lnSpc>
              <a:spcBef>
                <a:spcPts val="1000"/>
              </a:spcBef>
              <a:buFont typeface="Arial" panose="020B0604020202020204" pitchFamily="34" charset="0"/>
              <a:buNone/>
              <a:defRPr sz="2000" b="1" kern="1200">
                <a:solidFill>
                  <a:schemeClr val="accent4"/>
                </a:solidFill>
                <a:latin typeface="+mj-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Entailment</a:t>
            </a:r>
          </a:p>
        </p:txBody>
      </p:sp>
    </p:spTree>
    <p:extLst>
      <p:ext uri="{BB962C8B-B14F-4D97-AF65-F5344CB8AC3E}">
        <p14:creationId xmlns:p14="http://schemas.microsoft.com/office/powerpoint/2010/main" val="132397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44">
            <a:extLst>
              <a:ext uri="{FF2B5EF4-FFF2-40B4-BE49-F238E27FC236}">
                <a16:creationId xmlns:a16="http://schemas.microsoft.com/office/drawing/2014/main" id="{7192E802-32F6-433A-790A-328FED5C5DF1}"/>
              </a:ext>
            </a:extLst>
          </p:cNvPr>
          <p:cNvSpPr>
            <a:spLocks noGrp="1"/>
          </p:cNvSpPr>
          <p:nvPr>
            <p:ph type="title"/>
          </p:nvPr>
        </p:nvSpPr>
        <p:spPr>
          <a:xfrm>
            <a:off x="230124" y="457200"/>
            <a:ext cx="11731752" cy="630936"/>
          </a:xfrm>
        </p:spPr>
        <p:txBody>
          <a:bodyPr/>
          <a:lstStyle/>
          <a:p>
            <a:r>
              <a:rPr lang="en-US" dirty="0"/>
              <a:t>Elements of logic in conversation</a:t>
            </a:r>
          </a:p>
        </p:txBody>
      </p:sp>
      <p:sp>
        <p:nvSpPr>
          <p:cNvPr id="35" name="TextBox 34">
            <a:extLst>
              <a:ext uri="{FF2B5EF4-FFF2-40B4-BE49-F238E27FC236}">
                <a16:creationId xmlns:a16="http://schemas.microsoft.com/office/drawing/2014/main" id="{38A80574-64DC-ECD9-C7F2-F60FB076F37A}"/>
              </a:ext>
            </a:extLst>
          </p:cNvPr>
          <p:cNvSpPr txBox="1"/>
          <p:nvPr/>
        </p:nvSpPr>
        <p:spPr>
          <a:xfrm>
            <a:off x="4293775" y="1481723"/>
            <a:ext cx="7826889" cy="4807696"/>
          </a:xfrm>
          <a:prstGeom prst="rect">
            <a:avLst/>
          </a:prstGeom>
          <a:noFill/>
        </p:spPr>
        <p:txBody>
          <a:bodyPr wrap="square" rtlCol="0">
            <a:noAutofit/>
          </a:bodyPr>
          <a:lstStyle/>
          <a:p>
            <a:pPr marL="285750" indent="-285750">
              <a:buClr>
                <a:srgbClr val="B13DC8"/>
              </a:buClr>
              <a:buFont typeface="Arial" panose="020B0604020202020204" pitchFamily="34" charset="0"/>
              <a:buChar char="•"/>
            </a:pPr>
            <a:r>
              <a:rPr lang="en-US" sz="3000" dirty="0">
                <a:latin typeface="+mj-lt"/>
              </a:rPr>
              <a:t>Encode meaning in category CPM(</a:t>
            </a:r>
            <a:r>
              <a:rPr lang="en-US" sz="3000" dirty="0" err="1">
                <a:latin typeface="+mj-lt"/>
              </a:rPr>
              <a:t>FHilb</a:t>
            </a:r>
            <a:r>
              <a:rPr lang="en-US" sz="3000" dirty="0">
                <a:latin typeface="+mj-lt"/>
              </a:rPr>
              <a:t>)</a:t>
            </a:r>
          </a:p>
          <a:p>
            <a:pPr marL="742950" lvl="1" indent="-285750">
              <a:buClr>
                <a:srgbClr val="B13DC8"/>
              </a:buClr>
              <a:buFont typeface="Arial" panose="020B0604020202020204" pitchFamily="34" charset="0"/>
              <a:buChar char="•"/>
            </a:pPr>
            <a:r>
              <a:rPr lang="en-US" sz="2700" dirty="0">
                <a:latin typeface="+mj-lt"/>
              </a:rPr>
              <a:t>For any positive operators X and Y (i.e. ∀v in a Hilbert space, </a:t>
            </a:r>
            <a:r>
              <a:rPr lang="en-US" sz="2700" dirty="0">
                <a:effectLst/>
                <a:latin typeface="MathJax_Main"/>
              </a:rPr>
              <a:t>⟨</a:t>
            </a:r>
            <a:r>
              <a:rPr lang="en-US" sz="2700" dirty="0" err="1">
                <a:effectLst/>
                <a:latin typeface="MathJax_Math"/>
              </a:rPr>
              <a:t>X</a:t>
            </a:r>
            <a:r>
              <a:rPr lang="en-US" sz="2700" b="1" dirty="0" err="1">
                <a:effectLst/>
                <a:latin typeface="MathJax_Main"/>
              </a:rPr>
              <a:t>v</a:t>
            </a:r>
            <a:r>
              <a:rPr lang="en-US" sz="2700" dirty="0" err="1">
                <a:effectLst/>
                <a:latin typeface="MathJax_Main"/>
              </a:rPr>
              <a:t>|</a:t>
            </a:r>
            <a:r>
              <a:rPr lang="en-US" sz="2700" b="1" dirty="0" err="1">
                <a:effectLst/>
                <a:latin typeface="MathJax_Main"/>
              </a:rPr>
              <a:t>v</a:t>
            </a:r>
            <a:r>
              <a:rPr lang="en-US" sz="2700" dirty="0">
                <a:effectLst/>
                <a:latin typeface="MathJax_Main"/>
              </a:rPr>
              <a:t>⟩ ≥ 0</a:t>
            </a:r>
            <a:r>
              <a:rPr lang="en-US" sz="2700" dirty="0">
                <a:latin typeface="+mj-lt"/>
              </a:rPr>
              <a:t>), the </a:t>
            </a:r>
            <a:r>
              <a:rPr lang="en-US" sz="2700" dirty="0" err="1">
                <a:latin typeface="+mj-lt"/>
              </a:rPr>
              <a:t>Löewner</a:t>
            </a:r>
            <a:r>
              <a:rPr lang="en-US" sz="2700" dirty="0">
                <a:latin typeface="+mj-lt"/>
              </a:rPr>
              <a:t> order is:</a:t>
            </a:r>
            <a:br>
              <a:rPr lang="en-US" sz="2700" dirty="0">
                <a:latin typeface="+mj-lt"/>
              </a:rPr>
            </a:br>
            <a:r>
              <a:rPr lang="en-US" sz="2700" dirty="0">
                <a:latin typeface="+mj-lt"/>
              </a:rPr>
              <a:t>X ⊑ Y   ⇔   Y </a:t>
            </a:r>
            <a:r>
              <a:rPr lang="en-US" sz="2700" dirty="0">
                <a:latin typeface="Courier New" panose="02070309020205020404" pitchFamily="49" charset="0"/>
                <a:cs typeface="Courier New" panose="02070309020205020404" pitchFamily="49" charset="0"/>
              </a:rPr>
              <a:t>-</a:t>
            </a:r>
            <a:r>
              <a:rPr lang="en-US" sz="2700" dirty="0">
                <a:latin typeface="+mj-lt"/>
              </a:rPr>
              <a:t> X ≥ 0</a:t>
            </a:r>
          </a:p>
          <a:p>
            <a:pPr marL="742950" lvl="1" indent="-285750">
              <a:buClr>
                <a:srgbClr val="B13DC8"/>
              </a:buClr>
              <a:buFont typeface="Arial" panose="020B0604020202020204" pitchFamily="34" charset="0"/>
              <a:buChar char="•"/>
            </a:pPr>
            <a:endParaRPr lang="en-US" sz="2700" dirty="0">
              <a:latin typeface="+mj-lt"/>
            </a:endParaRPr>
          </a:p>
          <a:p>
            <a:pPr marL="285750" indent="-285750">
              <a:buClr>
                <a:srgbClr val="B13DC8"/>
              </a:buClr>
              <a:buFont typeface="Arial" panose="020B0604020202020204" pitchFamily="34" charset="0"/>
              <a:buChar char="•"/>
            </a:pPr>
            <a:r>
              <a:rPr lang="en-US" sz="3000" dirty="0">
                <a:latin typeface="+mj-lt"/>
              </a:rPr>
              <a:t>k-hyponymy</a:t>
            </a:r>
            <a:r>
              <a:rPr lang="en-US" sz="3000" baseline="30000" dirty="0">
                <a:latin typeface="+mj-lt"/>
              </a:rPr>
              <a:t>1</a:t>
            </a:r>
            <a:r>
              <a:rPr lang="en-US" sz="3000" dirty="0">
                <a:latin typeface="+mj-lt"/>
              </a:rPr>
              <a:t> is the max k </a:t>
            </a:r>
            <a:r>
              <a:rPr lang="en-US" sz="3000" dirty="0" err="1">
                <a:latin typeface="+mj-lt"/>
              </a:rPr>
              <a:t>s.t.</a:t>
            </a:r>
            <a:endParaRPr lang="en-US" sz="3000" baseline="30000" dirty="0">
              <a:latin typeface="+mj-lt"/>
            </a:endParaRPr>
          </a:p>
          <a:p>
            <a:pPr>
              <a:buClr>
                <a:srgbClr val="B13DC8"/>
              </a:buClr>
            </a:pPr>
            <a:endParaRPr lang="en-US" sz="2700" dirty="0">
              <a:latin typeface="+mj-lt"/>
            </a:endParaRPr>
          </a:p>
          <a:p>
            <a:pPr>
              <a:buClr>
                <a:srgbClr val="B13DC8"/>
              </a:buClr>
            </a:pPr>
            <a:endParaRPr lang="en-US" sz="1000" dirty="0">
              <a:latin typeface="+mj-lt"/>
            </a:endParaRPr>
          </a:p>
          <a:p>
            <a:pPr marL="742950" lvl="1" indent="-285750">
              <a:buClr>
                <a:srgbClr val="B13DC8"/>
              </a:buClr>
              <a:buFont typeface="Arial" panose="020B0604020202020204" pitchFamily="34" charset="0"/>
              <a:buChar char="•"/>
            </a:pPr>
            <a:r>
              <a:rPr lang="en-US" sz="2700" dirty="0">
                <a:latin typeface="+mj-lt"/>
              </a:rPr>
              <a:t>First experiments with composition in [2]</a:t>
            </a:r>
            <a:endParaRPr lang="en-US" sz="3000" dirty="0">
              <a:latin typeface="+mj-lt"/>
            </a:endParaRPr>
          </a:p>
          <a:p>
            <a:pPr marL="742950" lvl="1" indent="-285750">
              <a:buClr>
                <a:srgbClr val="B13DC8"/>
              </a:buClr>
              <a:buFont typeface="Arial" panose="020B0604020202020204" pitchFamily="34" charset="0"/>
              <a:buChar char="•"/>
            </a:pPr>
            <a:r>
              <a:rPr lang="en-US" sz="2700" dirty="0">
                <a:latin typeface="+mj-lt"/>
              </a:rPr>
              <a:t>[3] proposed and experimented with </a:t>
            </a:r>
            <a:r>
              <a:rPr lang="en-US" sz="2700" dirty="0" err="1">
                <a:latin typeface="+mj-lt"/>
              </a:rPr>
              <a:t>Compr</a:t>
            </a:r>
            <a:r>
              <a:rPr lang="en-US" sz="2700" dirty="0">
                <a:latin typeface="+mj-lt"/>
              </a:rPr>
              <a:t>, composition operations preserving k-hyponymy</a:t>
            </a:r>
          </a:p>
        </p:txBody>
      </p:sp>
      <p:sp>
        <p:nvSpPr>
          <p:cNvPr id="6" name="TextBox 5">
            <a:extLst>
              <a:ext uri="{FF2B5EF4-FFF2-40B4-BE49-F238E27FC236}">
                <a16:creationId xmlns:a16="http://schemas.microsoft.com/office/drawing/2014/main" id="{82CEC6C1-516D-A98F-9BB1-F67F389F6475}"/>
              </a:ext>
            </a:extLst>
          </p:cNvPr>
          <p:cNvSpPr txBox="1"/>
          <p:nvPr/>
        </p:nvSpPr>
        <p:spPr>
          <a:xfrm>
            <a:off x="-11953" y="6167316"/>
            <a:ext cx="12215906" cy="646331"/>
          </a:xfrm>
          <a:prstGeom prst="rect">
            <a:avLst/>
          </a:prstGeom>
          <a:noFill/>
        </p:spPr>
        <p:txBody>
          <a:bodyPr wrap="square">
            <a:spAutoFit/>
          </a:bodyPr>
          <a:lstStyle/>
          <a:p>
            <a:r>
              <a:rPr lang="en-US" sz="1200" dirty="0"/>
              <a:t>1 </a:t>
            </a:r>
            <a:r>
              <a:rPr lang="en-US" sz="1200" dirty="0" err="1"/>
              <a:t>Bankov</a:t>
            </a:r>
            <a:r>
              <a:rPr lang="en-US" sz="1200" dirty="0"/>
              <a:t>, </a:t>
            </a:r>
            <a:r>
              <a:rPr lang="en-US" sz="1200" dirty="0" err="1"/>
              <a:t>Coecke</a:t>
            </a:r>
            <a:r>
              <a:rPr lang="en-US" sz="1200" dirty="0"/>
              <a:t>, Lewis, and Marsden. 2019. </a:t>
            </a:r>
            <a:r>
              <a:rPr lang="en-US" sz="1200" i="1" dirty="0"/>
              <a:t>Graded hyponymy for compositional distributional semantics</a:t>
            </a:r>
            <a:r>
              <a:rPr lang="en-US" sz="1200" dirty="0"/>
              <a:t>. Journal of Language Modelling</a:t>
            </a:r>
          </a:p>
          <a:p>
            <a:r>
              <a:rPr lang="en-US" sz="1200" dirty="0"/>
              <a:t>2 Lewis. 2019. </a:t>
            </a:r>
            <a:r>
              <a:rPr lang="en-US" sz="1200" i="1" dirty="0"/>
              <a:t>Compositional Hyponymy with Positive Operators</a:t>
            </a:r>
            <a:r>
              <a:rPr lang="en-US" sz="1200" dirty="0"/>
              <a:t>. Proceedings of Recent Advances in Natural Language Processing.</a:t>
            </a:r>
          </a:p>
          <a:p>
            <a:r>
              <a:rPr lang="en-US" sz="1200" dirty="0"/>
              <a:t>3 De las Cuevas, Klinger, Lewis, and </a:t>
            </a:r>
            <a:r>
              <a:rPr lang="en-US" sz="1200" dirty="0" err="1"/>
              <a:t>Netzer</a:t>
            </a:r>
            <a:r>
              <a:rPr lang="en-US" sz="1200" dirty="0"/>
              <a:t>. 2020. C</a:t>
            </a:r>
            <a:r>
              <a:rPr lang="en-US" sz="1200" i="1" dirty="0"/>
              <a:t>ats climb entails mammals move: preserving hyponymy in compositional distributional semantics</a:t>
            </a:r>
            <a:r>
              <a:rPr lang="en-US" sz="1200" dirty="0"/>
              <a:t>. Proceedings of SEMSPACE.</a:t>
            </a:r>
          </a:p>
        </p:txBody>
      </p:sp>
      <p:pic>
        <p:nvPicPr>
          <p:cNvPr id="4" name="Picture 3">
            <a:extLst>
              <a:ext uri="{FF2B5EF4-FFF2-40B4-BE49-F238E27FC236}">
                <a16:creationId xmlns:a16="http://schemas.microsoft.com/office/drawing/2014/main" id="{354A944D-30C8-0EC5-C502-7693D556DB88}"/>
              </a:ext>
            </a:extLst>
          </p:cNvPr>
          <p:cNvPicPr>
            <a:picLocks noChangeAspect="1"/>
          </p:cNvPicPr>
          <p:nvPr/>
        </p:nvPicPr>
        <p:blipFill>
          <a:blip r:embed="rId3"/>
          <a:stretch>
            <a:fillRect/>
          </a:stretch>
        </p:blipFill>
        <p:spPr>
          <a:xfrm>
            <a:off x="5035336" y="4154828"/>
            <a:ext cx="5724536" cy="480040"/>
          </a:xfrm>
          <a:prstGeom prst="rect">
            <a:avLst/>
          </a:prstGeom>
        </p:spPr>
      </p:pic>
      <p:pic>
        <p:nvPicPr>
          <p:cNvPr id="8" name="Picture 7">
            <a:extLst>
              <a:ext uri="{FF2B5EF4-FFF2-40B4-BE49-F238E27FC236}">
                <a16:creationId xmlns:a16="http://schemas.microsoft.com/office/drawing/2014/main" id="{082B84B5-7993-7616-1928-99E3BCE83C16}"/>
              </a:ext>
            </a:extLst>
          </p:cNvPr>
          <p:cNvPicPr>
            <a:picLocks noChangeAspect="1"/>
          </p:cNvPicPr>
          <p:nvPr/>
        </p:nvPicPr>
        <p:blipFill rotWithShape="1">
          <a:blip r:embed="rId4"/>
          <a:srcRect t="51682" r="74361"/>
          <a:stretch/>
        </p:blipFill>
        <p:spPr>
          <a:xfrm>
            <a:off x="1074534" y="2069892"/>
            <a:ext cx="2372810" cy="1166501"/>
          </a:xfrm>
          <a:prstGeom prst="rect">
            <a:avLst/>
          </a:prstGeom>
        </p:spPr>
      </p:pic>
      <p:sp>
        <p:nvSpPr>
          <p:cNvPr id="9" name="Oval 8" descr="timeline endpoints">
            <a:extLst>
              <a:ext uri="{FF2B5EF4-FFF2-40B4-BE49-F238E27FC236}">
                <a16:creationId xmlns:a16="http://schemas.microsoft.com/office/drawing/2014/main" id="{672DDEF1-4044-EB71-5E4F-4FBDAE89B177}"/>
              </a:ext>
            </a:extLst>
          </p:cNvPr>
          <p:cNvSpPr/>
          <p:nvPr/>
        </p:nvSpPr>
        <p:spPr>
          <a:xfrm>
            <a:off x="1020219" y="1969843"/>
            <a:ext cx="218092" cy="218092"/>
          </a:xfrm>
          <a:prstGeom prst="ellipse">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0D13C0C-0B4C-E17F-5C7A-1E4579278C6F}"/>
              </a:ext>
            </a:extLst>
          </p:cNvPr>
          <p:cNvSpPr/>
          <p:nvPr/>
        </p:nvSpPr>
        <p:spPr>
          <a:xfrm>
            <a:off x="3264888" y="1939278"/>
            <a:ext cx="290867" cy="279229"/>
          </a:xfrm>
          <a:prstGeom prst="ellipse">
            <a:avLst/>
          </a:prstGeom>
          <a:solidFill>
            <a:srgbClr val="7D38BC"/>
          </a:solidFill>
          <a:ln w="12700">
            <a:solidFill>
              <a:srgbClr val="7D38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9FE4D43-4E06-5C64-CD72-1B113FD3A320}"/>
              </a:ext>
            </a:extLst>
          </p:cNvPr>
          <p:cNvSpPr/>
          <p:nvPr/>
        </p:nvSpPr>
        <p:spPr>
          <a:xfrm>
            <a:off x="1680452" y="1481723"/>
            <a:ext cx="1160580" cy="1160580"/>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4800" dirty="0">
                <a:solidFill>
                  <a:schemeClr val="accent4"/>
                </a:solidFill>
              </a:rPr>
              <a:t>⊑</a:t>
            </a:r>
          </a:p>
        </p:txBody>
      </p:sp>
      <p:sp>
        <p:nvSpPr>
          <p:cNvPr id="13" name="Text Placeholder 15">
            <a:extLst>
              <a:ext uri="{FF2B5EF4-FFF2-40B4-BE49-F238E27FC236}">
                <a16:creationId xmlns:a16="http://schemas.microsoft.com/office/drawing/2014/main" id="{0A3DC2FA-66A2-B705-C2CF-D12C949D0ADE}"/>
              </a:ext>
            </a:extLst>
          </p:cNvPr>
          <p:cNvSpPr txBox="1">
            <a:spLocks/>
          </p:cNvSpPr>
          <p:nvPr/>
        </p:nvSpPr>
        <p:spPr>
          <a:xfrm>
            <a:off x="1397512" y="3489752"/>
            <a:ext cx="1858891" cy="302187"/>
          </a:xfrm>
          <a:prstGeom prst="rect">
            <a:avLst/>
          </a:prstGeom>
        </p:spPr>
        <p:txBody>
          <a:bodyPr vert="horz" lIns="91440" tIns="45720" rIns="91440" bIns="45720" rtlCol="0">
            <a:noAutofit/>
          </a:bodyPr>
          <a:lstStyle>
            <a:lvl1pPr marL="0" indent="0" algn="l" defTabSz="914354" rtl="0" eaLnBrk="1" latinLnBrk="0" hangingPunct="1">
              <a:lnSpc>
                <a:spcPct val="90000"/>
              </a:lnSpc>
              <a:spcBef>
                <a:spcPts val="1000"/>
              </a:spcBef>
              <a:buFont typeface="Arial" panose="020B0604020202020204" pitchFamily="34" charset="0"/>
              <a:buNone/>
              <a:defRPr sz="2000" b="1" kern="1200">
                <a:solidFill>
                  <a:schemeClr val="accent4"/>
                </a:solidFill>
                <a:latin typeface="+mj-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Entailment</a:t>
            </a:r>
          </a:p>
        </p:txBody>
      </p:sp>
    </p:spTree>
    <p:extLst>
      <p:ext uri="{BB962C8B-B14F-4D97-AF65-F5344CB8AC3E}">
        <p14:creationId xmlns:p14="http://schemas.microsoft.com/office/powerpoint/2010/main" val="124208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44">
            <a:extLst>
              <a:ext uri="{FF2B5EF4-FFF2-40B4-BE49-F238E27FC236}">
                <a16:creationId xmlns:a16="http://schemas.microsoft.com/office/drawing/2014/main" id="{7192E802-32F6-433A-790A-328FED5C5DF1}"/>
              </a:ext>
            </a:extLst>
          </p:cNvPr>
          <p:cNvSpPr>
            <a:spLocks noGrp="1"/>
          </p:cNvSpPr>
          <p:nvPr>
            <p:ph type="title"/>
          </p:nvPr>
        </p:nvSpPr>
        <p:spPr>
          <a:xfrm>
            <a:off x="230124" y="457200"/>
            <a:ext cx="11731752" cy="630936"/>
          </a:xfrm>
        </p:spPr>
        <p:txBody>
          <a:bodyPr/>
          <a:lstStyle/>
          <a:p>
            <a:r>
              <a:rPr lang="en-US" dirty="0"/>
              <a:t>Elements of logic in conversation</a:t>
            </a:r>
          </a:p>
        </p:txBody>
      </p:sp>
      <p:sp>
        <p:nvSpPr>
          <p:cNvPr id="16" name="TextBox 15">
            <a:extLst>
              <a:ext uri="{FF2B5EF4-FFF2-40B4-BE49-F238E27FC236}">
                <a16:creationId xmlns:a16="http://schemas.microsoft.com/office/drawing/2014/main" id="{2452499A-AD99-E65C-7671-086DC115539B}"/>
              </a:ext>
            </a:extLst>
          </p:cNvPr>
          <p:cNvSpPr txBox="1"/>
          <p:nvPr/>
        </p:nvSpPr>
        <p:spPr>
          <a:xfrm>
            <a:off x="4293775" y="1481723"/>
            <a:ext cx="6865471" cy="4807696"/>
          </a:xfrm>
          <a:prstGeom prst="rect">
            <a:avLst/>
          </a:prstGeom>
          <a:noFill/>
        </p:spPr>
        <p:txBody>
          <a:bodyPr wrap="square" rtlCol="0">
            <a:noAutofit/>
          </a:bodyPr>
          <a:lstStyle/>
          <a:p>
            <a:pPr marL="285750" indent="-285750">
              <a:buClr>
                <a:srgbClr val="172DA6"/>
              </a:buClr>
              <a:buFont typeface="Arial" panose="020B0604020202020204" pitchFamily="34" charset="0"/>
              <a:buChar char="•"/>
            </a:pPr>
            <a:r>
              <a:rPr lang="en-US" sz="3000" dirty="0">
                <a:latin typeface="+mj-lt"/>
              </a:rPr>
              <a:t>Past: axiomatizing logic in language</a:t>
            </a:r>
          </a:p>
          <a:p>
            <a:pPr marL="742950" lvl="1" indent="-285750">
              <a:buClr>
                <a:srgbClr val="172DA6"/>
              </a:buClr>
              <a:buFont typeface="Arial" panose="020B0604020202020204" pitchFamily="34" charset="0"/>
              <a:buChar char="•"/>
            </a:pPr>
            <a:r>
              <a:rPr lang="en-US" sz="3000" dirty="0">
                <a:latin typeface="+mj-lt"/>
              </a:rPr>
              <a:t>DRS: parse sentences first-order logic:</a:t>
            </a:r>
          </a:p>
          <a:p>
            <a:pPr>
              <a:buClr>
                <a:srgbClr val="172DA6"/>
              </a:buClr>
            </a:pPr>
            <a:endParaRPr lang="en-US" sz="3000" dirty="0">
              <a:latin typeface="+mj-lt"/>
            </a:endParaRPr>
          </a:p>
        </p:txBody>
      </p:sp>
      <p:pic>
        <p:nvPicPr>
          <p:cNvPr id="35" name="Picture 34">
            <a:extLst>
              <a:ext uri="{FF2B5EF4-FFF2-40B4-BE49-F238E27FC236}">
                <a16:creationId xmlns:a16="http://schemas.microsoft.com/office/drawing/2014/main" id="{FF11686E-7D3C-C6D5-29A5-7935CA4D3D8E}"/>
              </a:ext>
            </a:extLst>
          </p:cNvPr>
          <p:cNvPicPr>
            <a:picLocks noChangeAspect="1"/>
          </p:cNvPicPr>
          <p:nvPr/>
        </p:nvPicPr>
        <p:blipFill rotWithShape="1">
          <a:blip r:embed="rId3"/>
          <a:srcRect l="23576" r="48981" b="48318"/>
          <a:stretch/>
        </p:blipFill>
        <p:spPr>
          <a:xfrm flipV="1">
            <a:off x="980077" y="2018441"/>
            <a:ext cx="2539693" cy="1247724"/>
          </a:xfrm>
          <a:prstGeom prst="rect">
            <a:avLst/>
          </a:prstGeom>
        </p:spPr>
      </p:pic>
      <p:sp>
        <p:nvSpPr>
          <p:cNvPr id="36" name="Oval 35">
            <a:extLst>
              <a:ext uri="{FF2B5EF4-FFF2-40B4-BE49-F238E27FC236}">
                <a16:creationId xmlns:a16="http://schemas.microsoft.com/office/drawing/2014/main" id="{5252E70B-8921-FD91-D6AC-8AE004F8EDF8}"/>
              </a:ext>
            </a:extLst>
          </p:cNvPr>
          <p:cNvSpPr/>
          <p:nvPr/>
        </p:nvSpPr>
        <p:spPr>
          <a:xfrm>
            <a:off x="980077" y="1939278"/>
            <a:ext cx="290867" cy="279229"/>
          </a:xfrm>
          <a:prstGeom prst="ellipse">
            <a:avLst/>
          </a:prstGeom>
          <a:solidFill>
            <a:srgbClr val="7D38BC"/>
          </a:solidFill>
          <a:ln w="12700">
            <a:solidFill>
              <a:srgbClr val="7D38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EE50101-CE7D-EDB5-C465-7C1292F9BCC0}"/>
              </a:ext>
            </a:extLst>
          </p:cNvPr>
          <p:cNvSpPr/>
          <p:nvPr/>
        </p:nvSpPr>
        <p:spPr>
          <a:xfrm>
            <a:off x="3281757" y="1922402"/>
            <a:ext cx="290867" cy="279229"/>
          </a:xfrm>
          <a:prstGeom prst="ellipse">
            <a:avLst/>
          </a:prstGeom>
          <a:solidFill>
            <a:srgbClr val="0B71CC"/>
          </a:solidFill>
          <a:ln w="12700">
            <a:solidFill>
              <a:srgbClr val="0B7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139214A-9836-650D-0885-AE1033CCBB1A}"/>
              </a:ext>
            </a:extLst>
          </p:cNvPr>
          <p:cNvSpPr/>
          <p:nvPr/>
        </p:nvSpPr>
        <p:spPr>
          <a:xfrm>
            <a:off x="1694793" y="1481723"/>
            <a:ext cx="1160580" cy="116058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dirty="0">
                <a:solidFill>
                  <a:schemeClr val="accent5"/>
                </a:solidFill>
              </a:rPr>
              <a:t>NOT</a:t>
            </a:r>
          </a:p>
        </p:txBody>
      </p:sp>
      <p:sp>
        <p:nvSpPr>
          <p:cNvPr id="40" name="Text Placeholder 17">
            <a:extLst>
              <a:ext uri="{FF2B5EF4-FFF2-40B4-BE49-F238E27FC236}">
                <a16:creationId xmlns:a16="http://schemas.microsoft.com/office/drawing/2014/main" id="{7C9C864A-AAE5-3878-A5ED-2E5A6A979914}"/>
              </a:ext>
            </a:extLst>
          </p:cNvPr>
          <p:cNvSpPr txBox="1">
            <a:spLocks/>
          </p:cNvSpPr>
          <p:nvPr/>
        </p:nvSpPr>
        <p:spPr>
          <a:xfrm>
            <a:off x="1422865" y="3489752"/>
            <a:ext cx="1858891" cy="302187"/>
          </a:xfrm>
          <a:prstGeom prst="rect">
            <a:avLst/>
          </a:prstGeom>
        </p:spPr>
        <p:txBody>
          <a:bodyPr vert="horz" lIns="91440" tIns="45720" rIns="91440" bIns="45720" rtlCol="0">
            <a:noAutofit/>
          </a:bodyPr>
          <a:lstStyle>
            <a:lvl1pPr marL="0" indent="0" algn="l" defTabSz="914354" rtl="0" eaLnBrk="1" latinLnBrk="0" hangingPunct="1">
              <a:lnSpc>
                <a:spcPct val="90000"/>
              </a:lnSpc>
              <a:spcBef>
                <a:spcPts val="1000"/>
              </a:spcBef>
              <a:buFont typeface="Arial" panose="020B0604020202020204" pitchFamily="34" charset="0"/>
              <a:buNone/>
              <a:defRPr sz="2000" b="1" kern="1200">
                <a:solidFill>
                  <a:schemeClr val="accent5"/>
                </a:solidFill>
                <a:latin typeface="+mj-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a:t>Negation</a:t>
            </a:r>
            <a:endParaRPr lang="en-US" sz="2700" dirty="0"/>
          </a:p>
        </p:txBody>
      </p:sp>
      <p:pic>
        <p:nvPicPr>
          <p:cNvPr id="6" name="Picture 5">
            <a:extLst>
              <a:ext uri="{FF2B5EF4-FFF2-40B4-BE49-F238E27FC236}">
                <a16:creationId xmlns:a16="http://schemas.microsoft.com/office/drawing/2014/main" id="{E82EFC8A-5939-2E54-C5BB-47B74100E68E}"/>
              </a:ext>
            </a:extLst>
          </p:cNvPr>
          <p:cNvPicPr>
            <a:picLocks noChangeAspect="1"/>
          </p:cNvPicPr>
          <p:nvPr/>
        </p:nvPicPr>
        <p:blipFill>
          <a:blip r:embed="rId4"/>
          <a:stretch>
            <a:fillRect/>
          </a:stretch>
        </p:blipFill>
        <p:spPr>
          <a:xfrm>
            <a:off x="4531788" y="2462753"/>
            <a:ext cx="6820491" cy="514395"/>
          </a:xfrm>
          <a:prstGeom prst="rect">
            <a:avLst/>
          </a:prstGeom>
        </p:spPr>
      </p:pic>
      <p:pic>
        <p:nvPicPr>
          <p:cNvPr id="8" name="Picture 7">
            <a:extLst>
              <a:ext uri="{FF2B5EF4-FFF2-40B4-BE49-F238E27FC236}">
                <a16:creationId xmlns:a16="http://schemas.microsoft.com/office/drawing/2014/main" id="{4FF117ED-5D46-7EBC-1938-EBDE2049D5DD}"/>
              </a:ext>
            </a:extLst>
          </p:cNvPr>
          <p:cNvPicPr>
            <a:picLocks noChangeAspect="1"/>
          </p:cNvPicPr>
          <p:nvPr/>
        </p:nvPicPr>
        <p:blipFill>
          <a:blip r:embed="rId5"/>
          <a:stretch>
            <a:fillRect/>
          </a:stretch>
        </p:blipFill>
        <p:spPr>
          <a:xfrm>
            <a:off x="6777014" y="3050033"/>
            <a:ext cx="2330040" cy="3337906"/>
          </a:xfrm>
          <a:prstGeom prst="rect">
            <a:avLst/>
          </a:prstGeom>
        </p:spPr>
      </p:pic>
      <p:sp>
        <p:nvSpPr>
          <p:cNvPr id="2" name="TextBox 1">
            <a:extLst>
              <a:ext uri="{FF2B5EF4-FFF2-40B4-BE49-F238E27FC236}">
                <a16:creationId xmlns:a16="http://schemas.microsoft.com/office/drawing/2014/main" id="{D783300D-BEFB-FDD4-D19C-F59E5AD40241}"/>
              </a:ext>
            </a:extLst>
          </p:cNvPr>
          <p:cNvSpPr txBox="1"/>
          <p:nvPr/>
        </p:nvSpPr>
        <p:spPr>
          <a:xfrm>
            <a:off x="0" y="6409205"/>
            <a:ext cx="12215906" cy="461665"/>
          </a:xfrm>
          <a:prstGeom prst="rect">
            <a:avLst/>
          </a:prstGeom>
          <a:noFill/>
        </p:spPr>
        <p:txBody>
          <a:bodyPr wrap="square">
            <a:spAutoFit/>
          </a:bodyPr>
          <a:lstStyle/>
          <a:p>
            <a:r>
              <a:rPr lang="en-US" sz="1200" dirty="0"/>
              <a:t>Reprinted from Kamp and </a:t>
            </a:r>
            <a:r>
              <a:rPr lang="en-US" sz="1200" dirty="0" err="1"/>
              <a:t>Reyle</a:t>
            </a:r>
            <a:r>
              <a:rPr lang="en-US" sz="1200" dirty="0"/>
              <a:t>. 1995. </a:t>
            </a:r>
            <a:r>
              <a:rPr lang="en-US" sz="1200" i="1" dirty="0"/>
              <a:t>From Discourse to Logic: Introduction to </a:t>
            </a:r>
            <a:r>
              <a:rPr lang="en-US" sz="1200" i="1" dirty="0" err="1"/>
              <a:t>Modeltheoretic</a:t>
            </a:r>
            <a:r>
              <a:rPr lang="en-US" sz="1200" i="1" dirty="0"/>
              <a:t> Semantics of Natural Language, Formal Logic and Discourse Representation Theory</a:t>
            </a:r>
            <a:r>
              <a:rPr lang="en-US" sz="1200" dirty="0"/>
              <a:t>. Language</a:t>
            </a:r>
          </a:p>
        </p:txBody>
      </p:sp>
    </p:spTree>
    <p:extLst>
      <p:ext uri="{BB962C8B-B14F-4D97-AF65-F5344CB8AC3E}">
        <p14:creationId xmlns:p14="http://schemas.microsoft.com/office/powerpoint/2010/main" val="187548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44">
            <a:extLst>
              <a:ext uri="{FF2B5EF4-FFF2-40B4-BE49-F238E27FC236}">
                <a16:creationId xmlns:a16="http://schemas.microsoft.com/office/drawing/2014/main" id="{7192E802-32F6-433A-790A-328FED5C5DF1}"/>
              </a:ext>
            </a:extLst>
          </p:cNvPr>
          <p:cNvSpPr>
            <a:spLocks noGrp="1"/>
          </p:cNvSpPr>
          <p:nvPr>
            <p:ph type="title"/>
          </p:nvPr>
        </p:nvSpPr>
        <p:spPr>
          <a:xfrm>
            <a:off x="230124" y="457200"/>
            <a:ext cx="11731752" cy="630936"/>
          </a:xfrm>
        </p:spPr>
        <p:txBody>
          <a:bodyPr/>
          <a:lstStyle/>
          <a:p>
            <a:r>
              <a:rPr lang="en-US" dirty="0"/>
              <a:t>Elements of logic in conversation</a:t>
            </a:r>
          </a:p>
        </p:txBody>
      </p:sp>
      <p:pic>
        <p:nvPicPr>
          <p:cNvPr id="35" name="Picture 34">
            <a:extLst>
              <a:ext uri="{FF2B5EF4-FFF2-40B4-BE49-F238E27FC236}">
                <a16:creationId xmlns:a16="http://schemas.microsoft.com/office/drawing/2014/main" id="{FF11686E-7D3C-C6D5-29A5-7935CA4D3D8E}"/>
              </a:ext>
            </a:extLst>
          </p:cNvPr>
          <p:cNvPicPr>
            <a:picLocks noChangeAspect="1"/>
          </p:cNvPicPr>
          <p:nvPr/>
        </p:nvPicPr>
        <p:blipFill rotWithShape="1">
          <a:blip r:embed="rId3"/>
          <a:srcRect l="23576" r="48981" b="48318"/>
          <a:stretch/>
        </p:blipFill>
        <p:spPr>
          <a:xfrm flipV="1">
            <a:off x="980077" y="2018441"/>
            <a:ext cx="2539693" cy="1247724"/>
          </a:xfrm>
          <a:prstGeom prst="rect">
            <a:avLst/>
          </a:prstGeom>
        </p:spPr>
      </p:pic>
      <p:sp>
        <p:nvSpPr>
          <p:cNvPr id="36" name="Oval 35">
            <a:extLst>
              <a:ext uri="{FF2B5EF4-FFF2-40B4-BE49-F238E27FC236}">
                <a16:creationId xmlns:a16="http://schemas.microsoft.com/office/drawing/2014/main" id="{5252E70B-8921-FD91-D6AC-8AE004F8EDF8}"/>
              </a:ext>
            </a:extLst>
          </p:cNvPr>
          <p:cNvSpPr/>
          <p:nvPr/>
        </p:nvSpPr>
        <p:spPr>
          <a:xfrm>
            <a:off x="980077" y="1939278"/>
            <a:ext cx="290867" cy="279229"/>
          </a:xfrm>
          <a:prstGeom prst="ellipse">
            <a:avLst/>
          </a:prstGeom>
          <a:solidFill>
            <a:srgbClr val="7D38BC"/>
          </a:solidFill>
          <a:ln w="12700">
            <a:solidFill>
              <a:srgbClr val="7D38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EE50101-CE7D-EDB5-C465-7C1292F9BCC0}"/>
              </a:ext>
            </a:extLst>
          </p:cNvPr>
          <p:cNvSpPr/>
          <p:nvPr/>
        </p:nvSpPr>
        <p:spPr>
          <a:xfrm>
            <a:off x="3281757" y="1922402"/>
            <a:ext cx="290867" cy="279229"/>
          </a:xfrm>
          <a:prstGeom prst="ellipse">
            <a:avLst/>
          </a:prstGeom>
          <a:solidFill>
            <a:srgbClr val="0B71CC"/>
          </a:solidFill>
          <a:ln w="12700">
            <a:solidFill>
              <a:srgbClr val="0B7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139214A-9836-650D-0885-AE1033CCBB1A}"/>
              </a:ext>
            </a:extLst>
          </p:cNvPr>
          <p:cNvSpPr/>
          <p:nvPr/>
        </p:nvSpPr>
        <p:spPr>
          <a:xfrm>
            <a:off x="1694793" y="1481723"/>
            <a:ext cx="1160580" cy="116058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dirty="0">
                <a:solidFill>
                  <a:schemeClr val="accent5"/>
                </a:solidFill>
              </a:rPr>
              <a:t>NOT</a:t>
            </a:r>
          </a:p>
        </p:txBody>
      </p:sp>
      <p:sp>
        <p:nvSpPr>
          <p:cNvPr id="40" name="Text Placeholder 17">
            <a:extLst>
              <a:ext uri="{FF2B5EF4-FFF2-40B4-BE49-F238E27FC236}">
                <a16:creationId xmlns:a16="http://schemas.microsoft.com/office/drawing/2014/main" id="{7C9C864A-AAE5-3878-A5ED-2E5A6A979914}"/>
              </a:ext>
            </a:extLst>
          </p:cNvPr>
          <p:cNvSpPr txBox="1">
            <a:spLocks/>
          </p:cNvSpPr>
          <p:nvPr/>
        </p:nvSpPr>
        <p:spPr>
          <a:xfrm>
            <a:off x="1422865" y="3489752"/>
            <a:ext cx="1858891" cy="302187"/>
          </a:xfrm>
          <a:prstGeom prst="rect">
            <a:avLst/>
          </a:prstGeom>
        </p:spPr>
        <p:txBody>
          <a:bodyPr vert="horz" lIns="91440" tIns="45720" rIns="91440" bIns="45720" rtlCol="0">
            <a:noAutofit/>
          </a:bodyPr>
          <a:lstStyle>
            <a:lvl1pPr marL="0" indent="0" algn="l" defTabSz="914354" rtl="0" eaLnBrk="1" latinLnBrk="0" hangingPunct="1">
              <a:lnSpc>
                <a:spcPct val="90000"/>
              </a:lnSpc>
              <a:spcBef>
                <a:spcPts val="1000"/>
              </a:spcBef>
              <a:buFont typeface="Arial" panose="020B0604020202020204" pitchFamily="34" charset="0"/>
              <a:buNone/>
              <a:defRPr sz="2000" b="1" kern="1200">
                <a:solidFill>
                  <a:schemeClr val="accent5"/>
                </a:solidFill>
                <a:latin typeface="+mj-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a:t>Negation</a:t>
            </a:r>
            <a:endParaRPr lang="en-US" sz="2700" dirty="0"/>
          </a:p>
        </p:txBody>
      </p:sp>
      <p:sp>
        <p:nvSpPr>
          <p:cNvPr id="5" name="TextBox 4">
            <a:extLst>
              <a:ext uri="{FF2B5EF4-FFF2-40B4-BE49-F238E27FC236}">
                <a16:creationId xmlns:a16="http://schemas.microsoft.com/office/drawing/2014/main" id="{8ADC3470-C912-6E51-FB1D-104307BF2C64}"/>
              </a:ext>
            </a:extLst>
          </p:cNvPr>
          <p:cNvSpPr txBox="1"/>
          <p:nvPr/>
        </p:nvSpPr>
        <p:spPr>
          <a:xfrm>
            <a:off x="0" y="6351582"/>
            <a:ext cx="12215906" cy="461665"/>
          </a:xfrm>
          <a:prstGeom prst="rect">
            <a:avLst/>
          </a:prstGeom>
          <a:noFill/>
        </p:spPr>
        <p:txBody>
          <a:bodyPr wrap="square">
            <a:spAutoFit/>
          </a:bodyPr>
          <a:lstStyle/>
          <a:p>
            <a:r>
              <a:rPr lang="en-US" sz="1200" dirty="0"/>
              <a:t>1. </a:t>
            </a:r>
            <a:r>
              <a:rPr lang="en-US" sz="1200" dirty="0" err="1"/>
              <a:t>Widdows</a:t>
            </a:r>
            <a:r>
              <a:rPr lang="en-US" sz="1200" dirty="0"/>
              <a:t> and Peters. 2003. Word Vectors and Quantum Logic Experiments with negation and disjunction. Mathematics of Language.</a:t>
            </a:r>
          </a:p>
          <a:p>
            <a:r>
              <a:rPr lang="en-US" sz="1200" dirty="0"/>
              <a:t>2 Lewis. 2020. Towards logical negation for compositional distributional semantics.</a:t>
            </a:r>
          </a:p>
        </p:txBody>
      </p:sp>
      <p:sp>
        <p:nvSpPr>
          <p:cNvPr id="9" name="TextBox 8">
            <a:extLst>
              <a:ext uri="{FF2B5EF4-FFF2-40B4-BE49-F238E27FC236}">
                <a16:creationId xmlns:a16="http://schemas.microsoft.com/office/drawing/2014/main" id="{81EAC873-24D5-84D3-913E-D6DB8A96A699}"/>
              </a:ext>
            </a:extLst>
          </p:cNvPr>
          <p:cNvSpPr txBox="1"/>
          <p:nvPr/>
        </p:nvSpPr>
        <p:spPr>
          <a:xfrm>
            <a:off x="4293775" y="1481723"/>
            <a:ext cx="7422776" cy="4807696"/>
          </a:xfrm>
          <a:prstGeom prst="rect">
            <a:avLst/>
          </a:prstGeom>
          <a:noFill/>
        </p:spPr>
        <p:txBody>
          <a:bodyPr wrap="square" rtlCol="0">
            <a:noAutofit/>
          </a:bodyPr>
          <a:lstStyle/>
          <a:p>
            <a:pPr marL="285750" indent="-285750">
              <a:buClr>
                <a:srgbClr val="172DA6"/>
              </a:buClr>
              <a:buFont typeface="Arial" panose="020B0604020202020204" pitchFamily="34" charset="0"/>
              <a:buChar char="•"/>
            </a:pPr>
            <a:r>
              <a:rPr lang="en-US" sz="3000" dirty="0">
                <a:latin typeface="+mj-lt"/>
              </a:rPr>
              <a:t>Problem: meanings are non-Boolean</a:t>
            </a:r>
          </a:p>
          <a:p>
            <a:pPr marL="742950" lvl="1" indent="-285750">
              <a:buClr>
                <a:srgbClr val="172DA6"/>
              </a:buClr>
              <a:buFont typeface="Arial" panose="020B0604020202020204" pitchFamily="34" charset="0"/>
              <a:buChar char="•"/>
            </a:pPr>
            <a:r>
              <a:rPr lang="en-US" sz="3000" dirty="0">
                <a:latin typeface="+mj-lt"/>
              </a:rPr>
              <a:t>Solution: operation </a:t>
            </a:r>
            <a:r>
              <a:rPr lang="en-US" sz="3000" dirty="0" err="1">
                <a:latin typeface="+mj-lt"/>
              </a:rPr>
              <a:t>s.t.</a:t>
            </a:r>
            <a:r>
              <a:rPr lang="en-US" sz="3000" dirty="0">
                <a:latin typeface="+mj-lt"/>
              </a:rPr>
              <a:t> given meaning of X, return meaning of not X</a:t>
            </a:r>
          </a:p>
          <a:p>
            <a:pPr marL="742950" lvl="1" indent="-285750">
              <a:buClr>
                <a:srgbClr val="172DA6"/>
              </a:buClr>
              <a:buFont typeface="Arial" panose="020B0604020202020204" pitchFamily="34" charset="0"/>
              <a:buChar char="•"/>
            </a:pPr>
            <a:endParaRPr lang="en-US" sz="3000" dirty="0">
              <a:latin typeface="+mj-lt"/>
            </a:endParaRPr>
          </a:p>
          <a:p>
            <a:pPr marL="285750" indent="-285750">
              <a:buClr>
                <a:srgbClr val="172DA6"/>
              </a:buClr>
              <a:buFont typeface="Arial" panose="020B0604020202020204" pitchFamily="34" charset="0"/>
              <a:buChar char="•"/>
            </a:pPr>
            <a:r>
              <a:rPr lang="en-US" sz="3000" dirty="0">
                <a:latin typeface="+mj-lt"/>
              </a:rPr>
              <a:t>Logical negation on vectors</a:t>
            </a:r>
            <a:r>
              <a:rPr lang="en-US" sz="3000" baseline="30000" dirty="0">
                <a:latin typeface="+mj-lt"/>
              </a:rPr>
              <a:t>1</a:t>
            </a:r>
          </a:p>
          <a:p>
            <a:pPr marL="742950" lvl="1" indent="-285750">
              <a:buClr>
                <a:srgbClr val="172DA6"/>
              </a:buClr>
              <a:buFont typeface="Arial" panose="020B0604020202020204" pitchFamily="34" charset="0"/>
              <a:buChar char="•"/>
            </a:pPr>
            <a:r>
              <a:rPr lang="en-US" sz="3000" dirty="0">
                <a:latin typeface="+mj-lt"/>
              </a:rPr>
              <a:t>By projecting to orthogonal subspace</a:t>
            </a:r>
          </a:p>
          <a:p>
            <a:pPr marL="285750" indent="-285750">
              <a:buClr>
                <a:srgbClr val="172DA6"/>
              </a:buClr>
              <a:buFont typeface="Arial" panose="020B0604020202020204" pitchFamily="34" charset="0"/>
              <a:buChar char="•"/>
            </a:pPr>
            <a:endParaRPr lang="en-US" sz="3000" dirty="0">
              <a:latin typeface="+mj-lt"/>
            </a:endParaRPr>
          </a:p>
          <a:p>
            <a:pPr marL="285750" indent="-285750">
              <a:buClr>
                <a:srgbClr val="172DA6"/>
              </a:buClr>
              <a:buFont typeface="Arial" panose="020B0604020202020204" pitchFamily="34" charset="0"/>
              <a:buChar char="•"/>
            </a:pPr>
            <a:r>
              <a:rPr lang="en-US" sz="3000" dirty="0">
                <a:latin typeface="+mj-lt"/>
              </a:rPr>
              <a:t>Logical negation on positive operators</a:t>
            </a:r>
            <a:r>
              <a:rPr lang="en-US" sz="3000" baseline="30000" dirty="0">
                <a:latin typeface="+mj-lt"/>
              </a:rPr>
              <a:t>2</a:t>
            </a:r>
          </a:p>
          <a:p>
            <a:pPr marL="742950" lvl="1" indent="-285750">
              <a:buClr>
                <a:srgbClr val="172DA6"/>
              </a:buClr>
              <a:buFont typeface="Arial" panose="020B0604020202020204" pitchFamily="34" charset="0"/>
              <a:buChar char="•"/>
            </a:pPr>
            <a:r>
              <a:rPr lang="el-GR" sz="3000" dirty="0">
                <a:latin typeface="+mj-lt"/>
              </a:rPr>
              <a:t>¬</a:t>
            </a:r>
            <a:r>
              <a:rPr lang="en-US" sz="3000" dirty="0">
                <a:latin typeface="+mj-lt"/>
              </a:rPr>
              <a:t>X</a:t>
            </a:r>
            <a:r>
              <a:rPr lang="el-GR" sz="3000" dirty="0">
                <a:latin typeface="+mj-lt"/>
              </a:rPr>
              <a:t> = </a:t>
            </a:r>
            <a:r>
              <a:rPr lang="en-US" sz="3000" dirty="0">
                <a:latin typeface="Imprint MT Shadow" panose="04020605060303030202" pitchFamily="82" charset="0"/>
              </a:rPr>
              <a:t>I</a:t>
            </a:r>
            <a:r>
              <a:rPr lang="en-US" sz="3000" dirty="0">
                <a:latin typeface="+mj-lt"/>
              </a:rPr>
              <a:t> − X </a:t>
            </a:r>
            <a:r>
              <a:rPr lang="en-US" sz="3000" dirty="0" err="1">
                <a:latin typeface="+mj-lt"/>
              </a:rPr>
              <a:t>s.t.</a:t>
            </a:r>
            <a:r>
              <a:rPr lang="en-US" sz="3000" dirty="0">
                <a:latin typeface="+mj-lt"/>
              </a:rPr>
              <a:t> </a:t>
            </a:r>
            <a:r>
              <a:rPr lang="en-US" sz="3000" dirty="0">
                <a:latin typeface="Imprint MT Shadow" panose="04020605060303030202" pitchFamily="82" charset="0"/>
              </a:rPr>
              <a:t>I</a:t>
            </a:r>
            <a:r>
              <a:rPr lang="en-US" sz="3000" dirty="0">
                <a:latin typeface="+mj-lt"/>
              </a:rPr>
              <a:t> is maximally mixed state</a:t>
            </a:r>
          </a:p>
          <a:p>
            <a:pPr marL="742950" lvl="1" indent="-285750">
              <a:buClr>
                <a:srgbClr val="172DA6"/>
              </a:buClr>
              <a:buFont typeface="Arial" panose="020B0604020202020204" pitchFamily="34" charset="0"/>
              <a:buChar char="•"/>
            </a:pPr>
            <a:r>
              <a:rPr lang="en-US" sz="3000" dirty="0">
                <a:latin typeface="+mj-lt"/>
              </a:rPr>
              <a:t>Tested with noun-verb composition</a:t>
            </a:r>
          </a:p>
        </p:txBody>
      </p:sp>
    </p:spTree>
    <p:extLst>
      <p:ext uri="{BB962C8B-B14F-4D97-AF65-F5344CB8AC3E}">
        <p14:creationId xmlns:p14="http://schemas.microsoft.com/office/powerpoint/2010/main" val="279284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Timeline_WAC_LH - v2" id="{C490F22C-BCE6-4049-96E9-DC11EF4DCC46}" vid="{AA5619E9-B2EB-4B47-8E48-7B1F4A34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C1DAB8B-23BA-4827-9CE8-505DD4A39F0A}">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11B2B9-8CE5-4E5A-B70F-6B056FE844E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66BA265-3C9C-41FF-80C6-61A7F961C0DC}">
  <ds:schemaRefs>
    <ds:schemaRef ds:uri="http://schemas.microsoft.com/sharepoint/v3/contenttype/forms"/>
  </ds:schemaRefs>
</ds:datastoreItem>
</file>

<file path=customXml/itemProps3.xml><?xml version="1.0" encoding="utf-8"?>
<ds:datastoreItem xmlns:ds="http://schemas.openxmlformats.org/officeDocument/2006/customXml" ds:itemID="{5055BC56-8FA3-435B-ACDD-0E8E6241EF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{50F4E6B8-4FFA-4B58-A871-7D7F8D1D9AC5}tf16411242_win32</Template>
  <TotalTime>3435</TotalTime>
  <Words>2622</Words>
  <Application>Microsoft Office PowerPoint</Application>
  <PresentationFormat>Widescreen</PresentationFormat>
  <Paragraphs>229</Paragraphs>
  <Slides>23</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Malgun Gothic Semilight</vt:lpstr>
      <vt:lpstr>MathJax_Main</vt:lpstr>
      <vt:lpstr>MathJax_Math</vt:lpstr>
      <vt:lpstr>Abadi Extra Light</vt:lpstr>
      <vt:lpstr>Arial</vt:lpstr>
      <vt:lpstr>Avenir Next LT Pro Light</vt:lpstr>
      <vt:lpstr>Calibri</vt:lpstr>
      <vt:lpstr>Courier New</vt:lpstr>
      <vt:lpstr>Imprint MT Shadow</vt:lpstr>
      <vt:lpstr>Speak Pro</vt:lpstr>
      <vt:lpstr>2_Office Theme</vt:lpstr>
      <vt:lpstr>PowerPoint Presentation</vt:lpstr>
      <vt:lpstr>This talk</vt:lpstr>
      <vt:lpstr>Compositional NLP    distributional NLP</vt:lpstr>
      <vt:lpstr>Compositional distributional Semantics for NLP</vt:lpstr>
      <vt:lpstr>Elements of logic in conversation</vt:lpstr>
      <vt:lpstr>Elements of logic in conversation</vt:lpstr>
      <vt:lpstr>Elements of logic in conversation</vt:lpstr>
      <vt:lpstr>Elements of logic in conversation</vt:lpstr>
      <vt:lpstr>Elements of logic in conversation</vt:lpstr>
      <vt:lpstr>Elements of logic in conversation</vt:lpstr>
      <vt:lpstr>Elements of logic in conversation</vt:lpstr>
      <vt:lpstr>Elements of logic in conversation</vt:lpstr>
      <vt:lpstr>Elements of logic in conversation</vt:lpstr>
      <vt:lpstr>PowerPoint Presentation</vt:lpstr>
      <vt:lpstr>The category convexrel1</vt:lpstr>
      <vt:lpstr>The category convexrel</vt:lpstr>
      <vt:lpstr>LOGICAL NEGATION ON CONCEPTS</vt:lpstr>
      <vt:lpstr>LOGICAL NEGATION ON CONCEPTS</vt:lpstr>
      <vt:lpstr>LOGICAL NEGATION ON CONCEPTS</vt:lpstr>
      <vt:lpstr>Elements of logic in conversation</vt:lpstr>
      <vt:lpstr>Elements of logic in conversation</vt:lpstr>
      <vt:lpstr>Elements of logic in conversation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conversation logic</dc:title>
  <dc:creator>infinitesseract infinitesseract</dc:creator>
  <cp:lastModifiedBy>infinitesseract infinitesseract</cp:lastModifiedBy>
  <cp:revision>140</cp:revision>
  <dcterms:created xsi:type="dcterms:W3CDTF">2022-09-07T02:59:15Z</dcterms:created>
  <dcterms:modified xsi:type="dcterms:W3CDTF">2022-09-09T12:24:04Z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